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58" r:id="rId3"/>
    <p:sldId id="262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6" r:id="rId13"/>
    <p:sldId id="270" r:id="rId14"/>
    <p:sldId id="277" r:id="rId15"/>
    <p:sldId id="272" r:id="rId16"/>
    <p:sldId id="274" r:id="rId17"/>
    <p:sldId id="263" r:id="rId18"/>
    <p:sldId id="275" r:id="rId19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pPr/>
              <a:t>09/03/2016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ihe.hse.ru/2014--76.html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5689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18" y="193385"/>
            <a:ext cx="8478282" cy="1224253"/>
          </a:xfrm>
        </p:spPr>
        <p:txBody>
          <a:bodyPr>
            <a:noAutofit/>
          </a:bodyPr>
          <a:lstStyle/>
          <a:p>
            <a:pPr algn="l"/>
            <a:r>
              <a:rPr lang="en-GB" sz="3200" dirty="0" smtClean="0"/>
              <a:t>Widening </a:t>
            </a:r>
            <a:r>
              <a:rPr lang="en-GB" sz="3200" dirty="0"/>
              <a:t>Participation in </a:t>
            </a:r>
            <a:r>
              <a:rPr lang="en-GB" sz="3200" dirty="0" smtClean="0"/>
              <a:t>Higher</a:t>
            </a:r>
            <a:br>
              <a:rPr lang="en-GB" sz="3200" dirty="0" smtClean="0"/>
            </a:br>
            <a:r>
              <a:rPr lang="en-GB" sz="3200" dirty="0" smtClean="0"/>
              <a:t>Education </a:t>
            </a:r>
            <a:r>
              <a:rPr lang="en-GB" sz="3200" dirty="0"/>
              <a:t>in Ghana and </a:t>
            </a:r>
            <a:r>
              <a:rPr lang="en-GB" sz="3200" dirty="0" smtClean="0"/>
              <a:t>Tanzania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08519" y="1600200"/>
            <a:ext cx="4566681" cy="4525963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endParaRPr lang="en-US" sz="3400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US" sz="3400" b="1" dirty="0" smtClean="0">
                <a:solidFill>
                  <a:srgbClr val="FF66FF"/>
                </a:solidFill>
              </a:rPr>
              <a:t>Professor Fiona </a:t>
            </a:r>
            <a:r>
              <a:rPr lang="en-US" sz="3400" b="1" dirty="0" smtClean="0">
                <a:solidFill>
                  <a:srgbClr val="FF66FF"/>
                </a:solidFill>
              </a:rPr>
              <a:t>Leach</a:t>
            </a:r>
            <a:br>
              <a:rPr lang="en-US" sz="3400" b="1" dirty="0" smtClean="0">
                <a:solidFill>
                  <a:srgbClr val="FF66FF"/>
                </a:solidFill>
              </a:rPr>
            </a:br>
            <a:r>
              <a:rPr lang="en-US" sz="3400" b="1" dirty="0" smtClean="0">
                <a:solidFill>
                  <a:srgbClr val="FF66FF"/>
                </a:solidFill>
              </a:rPr>
              <a:t>Professor </a:t>
            </a:r>
            <a:r>
              <a:rPr lang="en-US" sz="3400" b="1" dirty="0" smtClean="0">
                <a:solidFill>
                  <a:srgbClr val="FF66FF"/>
                </a:solidFill>
              </a:rPr>
              <a:t>Louise Morley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</a:p>
          <a:p>
            <a:pPr marL="0" indent="0">
              <a:buNone/>
            </a:pPr>
            <a:r>
              <a:rPr lang="en-US" sz="3200" b="1" dirty="0" smtClean="0"/>
              <a:t>University of Sussex, UK</a:t>
            </a:r>
          </a:p>
          <a:p>
            <a:pPr marL="0" indent="0">
              <a:buNone/>
            </a:pPr>
            <a:endParaRPr lang="en-GB" sz="2486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FF66FF"/>
                </a:solidFill>
              </a:rPr>
              <a:t>www.sussex.ac.uk/education/cheer</a:t>
            </a:r>
            <a:endParaRPr lang="en-GB" sz="2000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endParaRPr lang="en-US" sz="3400" b="1" dirty="0" smtClean="0"/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students in class tanzani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7" r="9547"/>
          <a:stretch>
            <a:fillRect/>
          </a:stretch>
        </p:blipFill>
        <p:spPr>
          <a:xfrm>
            <a:off x="4952999" y="1600200"/>
            <a:ext cx="3846887" cy="45259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518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Researching Absences and Silences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6898" y="815188"/>
            <a:ext cx="5459387" cy="599068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Measuring: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Gender, age, socio-economic status (SES)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In Relation to: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Access, retention and achievement.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And: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4 Programmes of Study per university.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2 Public and 2 private universities.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sz="9600" b="1" dirty="0" smtClean="0">
                <a:solidFill>
                  <a:srgbClr val="FF66FF"/>
                </a:solidFill>
              </a:rPr>
              <a:t>Quantitative Data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100 Equity Scorecards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sz="9600" b="1" dirty="0" smtClean="0">
                <a:solidFill>
                  <a:srgbClr val="FF66FF"/>
                </a:solidFill>
              </a:rPr>
              <a:t>Qualitative Data 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200 interviews/ students       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rgbClr val="FFFFFF"/>
                </a:solidFill>
              </a:rPr>
              <a:t>200/ staff and policymakers.</a:t>
            </a:r>
            <a:endParaRPr lang="en-GB" sz="9600" b="1" dirty="0" smtClean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9600" b="1" dirty="0" smtClean="0">
                <a:solidFill>
                  <a:schemeClr val="tx2"/>
                </a:solidFill>
              </a:rPr>
              <a:t>Both private universities = non-profit </a:t>
            </a:r>
            <a:r>
              <a:rPr lang="en-GB" sz="7200" b="1" dirty="0" smtClean="0">
                <a:solidFill>
                  <a:srgbClr val="FF66FF"/>
                </a:solidFill>
              </a:rPr>
              <a:t>(www.sussex.ac.uk/education/cheer/wphegt)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7" descr="Aysha2 3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" b="2881"/>
          <a:stretch>
            <a:fillRect/>
          </a:stretch>
        </p:blipFill>
        <p:spPr>
          <a:xfrm>
            <a:off x="457200" y="815187"/>
            <a:ext cx="2917005" cy="2618454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03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36030"/>
            <a:ext cx="8229600" cy="166829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African Higher </a:t>
            </a:r>
            <a:r>
              <a:rPr lang="en-US" sz="3600" b="1" dirty="0" smtClean="0"/>
              <a:t>Education: Policy Priorities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3329" y="947892"/>
            <a:ext cx="4933471" cy="530050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5000"/>
              </a:lnSpc>
              <a:buFontTx/>
              <a:buNone/>
            </a:pPr>
            <a:endParaRPr lang="en-GB" b="1" dirty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105000"/>
              </a:lnSpc>
              <a:buClr>
                <a:srgbClr val="FF66FF"/>
              </a:buClr>
            </a:pPr>
            <a:r>
              <a:rPr lang="en-GB" sz="8000" b="1" dirty="0" smtClean="0">
                <a:solidFill>
                  <a:srgbClr val="FF66FF"/>
                </a:solidFill>
                <a:latin typeface="+mj-lt"/>
              </a:rPr>
              <a:t>Quality/ Massification</a:t>
            </a:r>
            <a:endParaRPr lang="en-GB" sz="8000" b="1" dirty="0">
              <a:solidFill>
                <a:schemeClr val="tx2"/>
              </a:solidFill>
              <a:latin typeface="+mj-lt"/>
            </a:endParaRP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</a:pPr>
            <a:r>
              <a:rPr lang="en-GB" sz="8000" b="1" i="1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en-GB" sz="8000" b="1" i="1" dirty="0">
                <a:solidFill>
                  <a:srgbClr val="FFFFFF"/>
                </a:solidFill>
                <a:latin typeface="+mj-lt"/>
              </a:rPr>
              <a:t>flood of students into increasingly dysfunctional </a:t>
            </a:r>
            <a:r>
              <a:rPr lang="en-GB" sz="8000" b="1" i="1" dirty="0" smtClean="0">
                <a:solidFill>
                  <a:srgbClr val="FFFFFF"/>
                </a:solidFill>
                <a:latin typeface="+mj-lt"/>
              </a:rPr>
              <a:t>institutions</a:t>
            </a:r>
            <a:r>
              <a:rPr lang="en-GB" sz="8000" b="1" dirty="0" smtClean="0">
                <a:solidFill>
                  <a:srgbClr val="FFFFFF"/>
                </a:solidFill>
                <a:latin typeface="+mj-lt"/>
              </a:rPr>
              <a:t>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</a:pPr>
            <a:r>
              <a:rPr lang="en-GB" sz="6400" b="1" dirty="0" smtClean="0">
                <a:solidFill>
                  <a:srgbClr val="FF66FF"/>
                </a:solidFill>
                <a:latin typeface="+mj-lt"/>
              </a:rPr>
              <a:t>(</a:t>
            </a:r>
            <a:r>
              <a:rPr lang="en-GB" sz="6400" b="1" dirty="0">
                <a:solidFill>
                  <a:srgbClr val="FF66FF"/>
                </a:solidFill>
                <a:latin typeface="+mj-lt"/>
              </a:rPr>
              <a:t>World Bank, 2009: 110). </a:t>
            </a:r>
            <a:endParaRPr lang="en-GB" sz="8000" b="1" dirty="0" smtClean="0">
              <a:solidFill>
                <a:srgbClr val="00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</a:pPr>
            <a:r>
              <a:rPr lang="en-GB" sz="8000" b="1" dirty="0" smtClean="0">
                <a:solidFill>
                  <a:srgbClr val="FF66FF"/>
                </a:solidFill>
                <a:latin typeface="+mj-lt"/>
              </a:rPr>
              <a:t>Completion Rates</a:t>
            </a:r>
            <a:endParaRPr lang="en-GB" sz="8000" b="1" dirty="0">
              <a:solidFill>
                <a:srgbClr val="FF66FF"/>
              </a:solidFill>
              <a:latin typeface="+mj-lt"/>
            </a:endParaRP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</a:pPr>
            <a:r>
              <a:rPr lang="en-GB" sz="8000" b="1" i="1" dirty="0" smtClean="0">
                <a:solidFill>
                  <a:schemeClr val="tx2"/>
                </a:solidFill>
                <a:latin typeface="+mj-lt"/>
              </a:rPr>
              <a:t>D</a:t>
            </a:r>
            <a:r>
              <a:rPr lang="en-GB" sz="8000" b="1" i="1" dirty="0" smtClean="0">
                <a:solidFill>
                  <a:srgbClr val="FFFFFF"/>
                </a:solidFill>
                <a:latin typeface="+mj-lt"/>
              </a:rPr>
              <a:t>espite </a:t>
            </a:r>
            <a:r>
              <a:rPr lang="en-GB" sz="8000" b="1" i="1" dirty="0">
                <a:solidFill>
                  <a:srgbClr val="FFFFFF"/>
                </a:solidFill>
                <a:latin typeface="+mj-lt"/>
              </a:rPr>
              <a:t>rising enrolment in tertiary-level institutions, the numbers of students graduating are pitifully </a:t>
            </a:r>
            <a:r>
              <a:rPr lang="en-GB" sz="8000" b="1" i="1" dirty="0" smtClean="0">
                <a:solidFill>
                  <a:srgbClr val="FFFFFF"/>
                </a:solidFill>
                <a:latin typeface="+mj-lt"/>
              </a:rPr>
              <a:t>small</a:t>
            </a:r>
            <a:r>
              <a:rPr lang="en-GB" sz="6400" b="1" dirty="0" smtClean="0">
                <a:solidFill>
                  <a:schemeClr val="tx2"/>
                </a:solidFill>
                <a:latin typeface="+mj-lt"/>
              </a:rPr>
              <a:t>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</a:pPr>
            <a:r>
              <a:rPr lang="en-GB" sz="6400" b="1" dirty="0" smtClean="0">
                <a:solidFill>
                  <a:srgbClr val="FF66FF"/>
                </a:solidFill>
                <a:latin typeface="+mj-lt"/>
              </a:rPr>
              <a:t>(</a:t>
            </a:r>
            <a:r>
              <a:rPr lang="en-GB" sz="6400" b="1" dirty="0">
                <a:solidFill>
                  <a:srgbClr val="FF66FF"/>
                </a:solidFill>
                <a:latin typeface="+mj-lt"/>
              </a:rPr>
              <a:t>World Bank, 2009: x)</a:t>
            </a:r>
            <a:r>
              <a:rPr lang="en-GB" sz="6400" b="1" dirty="0" smtClean="0">
                <a:solidFill>
                  <a:srgbClr val="FF66FF"/>
                </a:solidFill>
                <a:latin typeface="+mj-lt"/>
              </a:rPr>
              <a:t>.</a:t>
            </a:r>
            <a:endParaRPr lang="en-GB" sz="8000" b="1" dirty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</a:pPr>
            <a:r>
              <a:rPr lang="en-GB" sz="8000" b="1" dirty="0" smtClean="0">
                <a:solidFill>
                  <a:srgbClr val="FF66FF"/>
                </a:solidFill>
                <a:latin typeface="+mj-lt"/>
              </a:rPr>
              <a:t>Poverty/ Human Capital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</a:pPr>
            <a:r>
              <a:rPr lang="en-GB" sz="8000" b="1" dirty="0" smtClean="0">
                <a:latin typeface="+mj-lt"/>
              </a:rPr>
              <a:t>Women and poorer communities not participating.</a:t>
            </a:r>
            <a:endParaRPr lang="en-GB" sz="8000" b="1" dirty="0"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</a:pPr>
            <a:r>
              <a:rPr lang="en-GB" sz="8000" b="1" dirty="0" smtClean="0">
                <a:solidFill>
                  <a:srgbClr val="FF66FF"/>
                </a:solidFill>
                <a:latin typeface="+mj-lt"/>
              </a:rPr>
              <a:t>Economic Growth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</a:pPr>
            <a:r>
              <a:rPr lang="en-GB" sz="8000" b="1" dirty="0">
                <a:solidFill>
                  <a:srgbClr val="FFFFFF"/>
                </a:solidFill>
                <a:latin typeface="+mj-lt"/>
              </a:rPr>
              <a:t>C</a:t>
            </a:r>
            <a:r>
              <a:rPr lang="en-GB" sz="8000" b="1" dirty="0" smtClean="0">
                <a:solidFill>
                  <a:srgbClr val="FFFFFF"/>
                </a:solidFill>
                <a:latin typeface="+mj-lt"/>
              </a:rPr>
              <a:t>ompetitiveness</a:t>
            </a:r>
            <a:r>
              <a:rPr lang="en-GB" sz="8000" b="1" dirty="0">
                <a:solidFill>
                  <a:srgbClr val="FFFFFF"/>
                </a:solidFill>
                <a:latin typeface="+mj-lt"/>
              </a:rPr>
              <a:t>/ diversification of African economies</a:t>
            </a:r>
            <a:r>
              <a:rPr lang="en-GB" sz="8000" b="1" dirty="0" smtClean="0">
                <a:solidFill>
                  <a:srgbClr val="FFFFFF"/>
                </a:solidFill>
                <a:latin typeface="+mj-lt"/>
              </a:rPr>
              <a:t>.</a:t>
            </a:r>
            <a:endParaRPr lang="en-GB" sz="80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</a:pPr>
            <a:r>
              <a:rPr lang="en-GB" sz="8000" b="1" dirty="0" smtClean="0">
                <a:solidFill>
                  <a:srgbClr val="FF66FF"/>
                </a:solidFill>
                <a:latin typeface="+mj-lt"/>
              </a:rPr>
              <a:t>HE as Public/ Private Good</a:t>
            </a:r>
            <a:endParaRPr lang="en-GB" sz="8000" b="1" dirty="0">
              <a:solidFill>
                <a:srgbClr val="FF66FF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8000" b="1" dirty="0" smtClean="0">
                <a:latin typeface="+mj-lt"/>
              </a:rPr>
              <a:t>Increase in private universities (450 + in SSA) </a:t>
            </a:r>
            <a:r>
              <a:rPr lang="en-US" sz="6400" b="1" dirty="0" smtClean="0">
                <a:solidFill>
                  <a:srgbClr val="FF66FF"/>
                </a:solidFill>
                <a:latin typeface="+mj-lt"/>
              </a:rPr>
              <a:t>(Morley, 2014, 2015) </a:t>
            </a:r>
            <a:endParaRPr lang="en-US" sz="6400" b="1" dirty="0">
              <a:solidFill>
                <a:srgbClr val="FF66FF"/>
              </a:solidFill>
              <a:latin typeface="+mj-lt"/>
            </a:endParaRPr>
          </a:p>
        </p:txBody>
      </p:sp>
      <p:pic>
        <p:nvPicPr>
          <p:cNvPr id="5" name="Picture 7" descr="82081954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16" r="5116"/>
          <a:stretch>
            <a:fillRect/>
          </a:stretch>
        </p:blipFill>
        <p:spPr>
          <a:xfrm>
            <a:off x="366584" y="1232260"/>
            <a:ext cx="3163435" cy="2799687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95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charset="0"/>
              </a:rPr>
              <a:t>Conceptual, Contextual and Theoretical </a:t>
            </a:r>
            <a:r>
              <a:rPr lang="en-GB" sz="3200" b="1" dirty="0" smtClean="0">
                <a:latin typeface="Arial" charset="0"/>
              </a:rPr>
              <a:t>Considerations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6899" y="1417636"/>
            <a:ext cx="5383562" cy="544036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66FF"/>
              </a:buClr>
            </a:pPr>
            <a:r>
              <a:rPr lang="en-GB" sz="4200" b="1" dirty="0" smtClean="0">
                <a:latin typeface="+mj-lt"/>
              </a:rPr>
              <a:t>Intersectionality</a:t>
            </a:r>
            <a:r>
              <a:rPr lang="en-GB" sz="4200" b="1" dirty="0">
                <a:latin typeface="+mj-lt"/>
              </a:rPr>
              <a:t>, rather than fractured identities </a:t>
            </a:r>
            <a:r>
              <a:rPr lang="en-GB" sz="3400" b="1" dirty="0">
                <a:solidFill>
                  <a:srgbClr val="FF66FF"/>
                </a:solidFill>
                <a:latin typeface="+mj-lt"/>
              </a:rPr>
              <a:t>(</a:t>
            </a:r>
            <a:r>
              <a:rPr lang="en-GB" sz="3400" b="1" dirty="0">
                <a:solidFill>
                  <a:srgbClr val="FF66FF"/>
                </a:solidFill>
                <a:latin typeface="+mj-lt"/>
                <a:cs typeface="Times New Roman" charset="0"/>
              </a:rPr>
              <a:t>Davis, 2008).</a:t>
            </a:r>
            <a:endParaRPr lang="en-GB" sz="3400" b="1" dirty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FF66FF"/>
              </a:buClr>
            </a:pPr>
            <a:r>
              <a:rPr lang="en-GB" sz="4200" b="1" dirty="0">
                <a:solidFill>
                  <a:srgbClr val="FFFFFF"/>
                </a:solidFill>
                <a:latin typeface="+mj-lt"/>
              </a:rPr>
              <a:t>Sociology of absences </a:t>
            </a:r>
            <a:r>
              <a:rPr lang="en-GB" sz="3400" b="1" dirty="0">
                <a:solidFill>
                  <a:srgbClr val="FF66FF"/>
                </a:solidFill>
                <a:latin typeface="+mj-lt"/>
              </a:rPr>
              <a:t>(Santos, 1999)</a:t>
            </a:r>
            <a:r>
              <a:rPr lang="en-GB" sz="3400" b="1" dirty="0" smtClean="0">
                <a:solidFill>
                  <a:srgbClr val="FF66FF"/>
                </a:solidFill>
                <a:latin typeface="+mj-lt"/>
              </a:rPr>
              <a:t>.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FF66FF"/>
              </a:buClr>
            </a:pPr>
            <a:r>
              <a:rPr lang="en-US" sz="4200" b="1" i="1" dirty="0" smtClean="0">
                <a:solidFill>
                  <a:srgbClr val="FFFFFF"/>
                </a:solidFill>
                <a:latin typeface="+mj-lt"/>
              </a:rPr>
              <a:t>Don’t </a:t>
            </a:r>
            <a:r>
              <a:rPr lang="en-US" sz="4200" b="1" i="1" dirty="0">
                <a:solidFill>
                  <a:srgbClr val="FFFFFF"/>
                </a:solidFill>
                <a:latin typeface="+mj-lt"/>
              </a:rPr>
              <a:t>study the poor and powerless, because everything you say about them</a:t>
            </a:r>
            <a:r>
              <a:rPr lang="en-GB" sz="4200" b="1" i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4200" b="1" i="1" dirty="0">
                <a:solidFill>
                  <a:srgbClr val="FFFFFF"/>
                </a:solidFill>
                <a:latin typeface="+mj-lt"/>
              </a:rPr>
              <a:t>will be used against </a:t>
            </a:r>
            <a:r>
              <a:rPr lang="en-US" sz="4200" b="1" i="1" dirty="0" smtClean="0">
                <a:solidFill>
                  <a:srgbClr val="FFFFFF"/>
                </a:solidFill>
                <a:latin typeface="+mj-lt"/>
              </a:rPr>
              <a:t>them</a:t>
            </a:r>
            <a:r>
              <a:rPr lang="en-US" sz="3400" b="1" i="1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3400" b="1" dirty="0">
                <a:solidFill>
                  <a:srgbClr val="FF66FF"/>
                </a:solidFill>
                <a:latin typeface="+mj-lt"/>
              </a:rPr>
              <a:t>(Nader, 1972: 295).</a:t>
            </a:r>
            <a:r>
              <a:rPr lang="en-GB" sz="3400" b="1" dirty="0">
                <a:solidFill>
                  <a:srgbClr val="FF66FF"/>
                </a:solidFill>
                <a:latin typeface="+mj-lt"/>
              </a:rPr>
              <a:t> </a:t>
            </a:r>
            <a:endParaRPr lang="en-GB" sz="3400" b="1" dirty="0" smtClean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FF66FF"/>
              </a:buClr>
            </a:pPr>
            <a:r>
              <a:rPr lang="en-GB" sz="4200" b="1" dirty="0" smtClean="0">
                <a:solidFill>
                  <a:srgbClr val="FFFFFF"/>
                </a:solidFill>
                <a:latin typeface="+mj-lt"/>
              </a:rPr>
              <a:t>Extending the knowledge society to the Global </a:t>
            </a:r>
            <a:r>
              <a:rPr lang="en-GB" sz="4200" b="1" dirty="0">
                <a:solidFill>
                  <a:srgbClr val="FFFFFF"/>
                </a:solidFill>
                <a:latin typeface="+mj-lt"/>
              </a:rPr>
              <a:t>S</a:t>
            </a:r>
            <a:r>
              <a:rPr lang="en-GB" sz="4200" b="1" dirty="0" smtClean="0">
                <a:solidFill>
                  <a:srgbClr val="FFFFFF"/>
                </a:solidFill>
                <a:latin typeface="+mj-lt"/>
              </a:rPr>
              <a:t>outh </a:t>
            </a:r>
            <a:r>
              <a:rPr lang="en-GB" sz="3400" b="1" dirty="0">
                <a:solidFill>
                  <a:srgbClr val="FF66FF"/>
                </a:solidFill>
                <a:latin typeface="+mj-lt"/>
              </a:rPr>
              <a:t>(Appadurai, </a:t>
            </a:r>
            <a:r>
              <a:rPr lang="en-GB" sz="3400" b="1" dirty="0" smtClean="0">
                <a:solidFill>
                  <a:srgbClr val="FF66FF"/>
                </a:solidFill>
                <a:latin typeface="+mj-lt"/>
              </a:rPr>
              <a:t>2004).</a:t>
            </a:r>
            <a:endParaRPr lang="en-GB" sz="3400" b="1" dirty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FF66FF"/>
              </a:buClr>
            </a:pPr>
            <a:r>
              <a:rPr lang="en-GB" sz="4200" b="1" dirty="0" smtClean="0">
                <a:solidFill>
                  <a:srgbClr val="FFFFFF"/>
                </a:solidFill>
                <a:latin typeface="+mj-lt"/>
              </a:rPr>
              <a:t>Hybridisation </a:t>
            </a:r>
            <a:r>
              <a:rPr lang="en-GB" sz="4200" b="1" dirty="0">
                <a:solidFill>
                  <a:srgbClr val="FFFFFF"/>
                </a:solidFill>
                <a:latin typeface="+mj-lt"/>
              </a:rPr>
              <a:t>of public/private provision </a:t>
            </a:r>
            <a:r>
              <a:rPr lang="en-GB" sz="3400" b="1" dirty="0">
                <a:solidFill>
                  <a:srgbClr val="FF66FF"/>
                </a:solidFill>
                <a:latin typeface="+mj-lt"/>
              </a:rPr>
              <a:t>(Ball, 2008)</a:t>
            </a:r>
            <a:r>
              <a:rPr lang="en-GB" sz="3400" b="1" dirty="0" smtClean="0">
                <a:solidFill>
                  <a:srgbClr val="FF66FF"/>
                </a:solidFill>
                <a:latin typeface="+mj-lt"/>
              </a:rPr>
              <a:t>.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FF66FF"/>
              </a:buClr>
            </a:pPr>
            <a:r>
              <a:rPr lang="en-GB" sz="4200" b="1" dirty="0" smtClean="0">
                <a:solidFill>
                  <a:srgbClr val="FFFFFF"/>
                </a:solidFill>
                <a:latin typeface="+mj-lt"/>
              </a:rPr>
              <a:t>Power </a:t>
            </a:r>
            <a:r>
              <a:rPr lang="en-GB" sz="4200" b="1" dirty="0">
                <a:solidFill>
                  <a:srgbClr val="FFFFFF"/>
                </a:solidFill>
                <a:latin typeface="+mj-lt"/>
              </a:rPr>
              <a:t>and privilege = </a:t>
            </a:r>
            <a:r>
              <a:rPr lang="en-GB" sz="4200" b="1" dirty="0" smtClean="0">
                <a:solidFill>
                  <a:srgbClr val="FFFFFF"/>
                </a:solidFill>
                <a:latin typeface="+mj-lt"/>
              </a:rPr>
              <a:t>undertheorised.</a:t>
            </a:r>
            <a:endParaRPr lang="en-GB" sz="42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8080"/>
              </a:buClr>
            </a:pPr>
            <a:endParaRPr lang="en-GB" b="1" dirty="0">
              <a:solidFill>
                <a:srgbClr val="00FFFF"/>
              </a:solidFill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8080"/>
              </a:buClr>
            </a:pPr>
            <a:endParaRPr lang="en-GB" b="1" dirty="0">
              <a:solidFill>
                <a:srgbClr val="00FFFF"/>
              </a:solidFill>
              <a:latin typeface="Arial" charset="0"/>
            </a:endParaRPr>
          </a:p>
        </p:txBody>
      </p:sp>
      <p:pic>
        <p:nvPicPr>
          <p:cNvPr id="5" name="Picture 7" descr="DSC0575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548" r="25548"/>
          <a:stretch>
            <a:fillRect/>
          </a:stretch>
        </p:blipFill>
        <p:spPr>
          <a:xfrm>
            <a:off x="366583" y="1417638"/>
            <a:ext cx="3049698" cy="2216491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38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80597"/>
          </a:xfrm>
        </p:spPr>
        <p:txBody>
          <a:bodyPr/>
          <a:lstStyle/>
          <a:p>
            <a:r>
              <a:rPr lang="en-US" b="1" dirty="0" smtClean="0"/>
              <a:t>Methodological Challenges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8547" y="1232260"/>
            <a:ext cx="5269825" cy="5327154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66FF"/>
              </a:buClr>
            </a:pPr>
            <a:r>
              <a:rPr lang="en-US" b="1" dirty="0" smtClean="0"/>
              <a:t>Lack of Management Information Data 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Student Gender = only protected characteristic recorded.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Raw Data for the Equity Scorecards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Gender in HE Policy </a:t>
            </a:r>
            <a:r>
              <a:rPr lang="en-GB" b="1" dirty="0"/>
              <a:t>= </a:t>
            </a:r>
            <a:r>
              <a:rPr lang="en-GB" b="1" dirty="0" smtClean="0"/>
              <a:t>women’s access</a:t>
            </a:r>
            <a:r>
              <a:rPr lang="en-GB" b="1" dirty="0"/>
              <a:t>, disadvantage and remediation</a:t>
            </a:r>
            <a:r>
              <a:rPr lang="en-GB" b="1" dirty="0" smtClean="0"/>
              <a:t>.</a:t>
            </a:r>
          </a:p>
          <a:p>
            <a:pPr>
              <a:buClr>
                <a:srgbClr val="FF66FF"/>
              </a:buClr>
            </a:pPr>
            <a:r>
              <a:rPr lang="en-GB" b="1" dirty="0" smtClean="0"/>
              <a:t>Quantitative Change/ Counting More </a:t>
            </a:r>
            <a:r>
              <a:rPr lang="en-GB" b="1" dirty="0"/>
              <a:t>W</a:t>
            </a:r>
            <a:r>
              <a:rPr lang="en-GB" b="1" dirty="0" smtClean="0"/>
              <a:t>omen in = Gender Equality</a:t>
            </a:r>
          </a:p>
          <a:p>
            <a:pPr>
              <a:buClr>
                <a:srgbClr val="FF66FF"/>
              </a:buClr>
            </a:pPr>
            <a:r>
              <a:rPr lang="en-GB" b="1" dirty="0" smtClean="0"/>
              <a:t>Diverse definitions of SES.</a:t>
            </a:r>
          </a:p>
          <a:p>
            <a:pPr>
              <a:buClr>
                <a:srgbClr val="00FFFF"/>
              </a:buClr>
              <a:buFontTx/>
              <a:buNone/>
            </a:pPr>
            <a:endParaRPr lang="en-GB" b="1" dirty="0"/>
          </a:p>
          <a:p>
            <a:endParaRPr lang="en-GB" b="1" dirty="0"/>
          </a:p>
          <a:p>
            <a:endParaRPr lang="en-US" dirty="0"/>
          </a:p>
        </p:txBody>
      </p:sp>
      <p:pic>
        <p:nvPicPr>
          <p:cNvPr id="5" name="Picture 6" descr="Jan 0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62" b="4862"/>
          <a:stretch>
            <a:fillRect/>
          </a:stretch>
        </p:blipFill>
        <p:spPr>
          <a:xfrm>
            <a:off x="183009" y="1232260"/>
            <a:ext cx="3393160" cy="3041857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62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012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Student </a:t>
            </a:r>
            <a:r>
              <a:rPr lang="en-US" b="1" dirty="0" smtClean="0"/>
              <a:t>Life History Interviews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7672" y="701440"/>
            <a:ext cx="4852788" cy="5876932"/>
          </a:xfrm>
        </p:spPr>
        <p:txBody>
          <a:bodyPr>
            <a:noAutofit/>
          </a:bodyPr>
          <a:lstStyle/>
          <a:p>
            <a:pPr marL="0" indent="0">
              <a:buClr>
                <a:srgbClr val="FF66FF"/>
              </a:buClr>
              <a:buNone/>
            </a:pPr>
            <a:r>
              <a:rPr lang="en-US" sz="2000" b="1" dirty="0" smtClean="0">
                <a:solidFill>
                  <a:srgbClr val="FF66FF"/>
                </a:solidFill>
              </a:rPr>
              <a:t>Narratives </a:t>
            </a:r>
            <a:r>
              <a:rPr lang="en-US" sz="2000" b="1" dirty="0">
                <a:solidFill>
                  <a:srgbClr val="FF66FF"/>
                </a:solidFill>
              </a:rPr>
              <a:t>of growing </a:t>
            </a:r>
            <a:r>
              <a:rPr lang="en-US" sz="2000" b="1" dirty="0" smtClean="0">
                <a:solidFill>
                  <a:srgbClr val="FF66FF"/>
                </a:solidFill>
              </a:rPr>
              <a:t>up</a:t>
            </a:r>
            <a:r>
              <a:rPr lang="en-US" sz="2000" b="1" dirty="0">
                <a:solidFill>
                  <a:srgbClr val="FF66FF"/>
                </a:solidFill>
              </a:rPr>
              <a:t>/</a:t>
            </a:r>
            <a:r>
              <a:rPr lang="en-US" sz="2000" b="1" dirty="0" smtClean="0">
                <a:solidFill>
                  <a:srgbClr val="FF66FF"/>
                </a:solidFill>
              </a:rPr>
              <a:t>entering/ experiencing HE suggested the </a:t>
            </a:r>
            <a:r>
              <a:rPr lang="en-US" sz="2000" b="1" dirty="0">
                <a:solidFill>
                  <a:srgbClr val="FF66FF"/>
                </a:solidFill>
              </a:rPr>
              <a:t>need </a:t>
            </a:r>
            <a:r>
              <a:rPr lang="en-US" sz="2000" b="1" dirty="0" smtClean="0">
                <a:solidFill>
                  <a:srgbClr val="FF66FF"/>
                </a:solidFill>
              </a:rPr>
              <a:t>to develop:</a:t>
            </a:r>
            <a:endParaRPr lang="en-US" sz="20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US" sz="2000" b="1" dirty="0" smtClean="0"/>
              <a:t> </a:t>
            </a:r>
            <a:r>
              <a:rPr lang="en-US" sz="2000" b="1" dirty="0"/>
              <a:t>Student-centred services and practices</a:t>
            </a:r>
          </a:p>
          <a:p>
            <a:pPr>
              <a:buClr>
                <a:srgbClr val="FF66FF"/>
              </a:buClr>
            </a:pPr>
            <a:r>
              <a:rPr lang="en-US" sz="2000" b="1" i="1" dirty="0"/>
              <a:t>e.g. </a:t>
            </a:r>
            <a:r>
              <a:rPr lang="en-US" sz="2000" b="1" dirty="0"/>
              <a:t>transparency in </a:t>
            </a:r>
            <a:r>
              <a:rPr lang="en-US" sz="2000" b="1" dirty="0" smtClean="0"/>
              <a:t>assessment</a:t>
            </a:r>
            <a:endParaRPr lang="en-US" sz="2000" b="1" dirty="0"/>
          </a:p>
          <a:p>
            <a:pPr>
              <a:buClr>
                <a:srgbClr val="FF66FF"/>
              </a:buClr>
            </a:pPr>
            <a:r>
              <a:rPr lang="en-US" sz="2000" b="1" dirty="0" smtClean="0"/>
              <a:t> </a:t>
            </a:r>
            <a:r>
              <a:rPr lang="en-US" sz="2000" b="1" dirty="0"/>
              <a:t>Quality learning environments</a:t>
            </a:r>
          </a:p>
          <a:p>
            <a:pPr>
              <a:buClr>
                <a:srgbClr val="FF66FF"/>
              </a:buClr>
            </a:pPr>
            <a:r>
              <a:rPr lang="en-US" sz="2000" b="1" i="1" dirty="0"/>
              <a:t>e.g. </a:t>
            </a:r>
            <a:r>
              <a:rPr lang="en-US" sz="2000" b="1" dirty="0"/>
              <a:t>resources, effective </a:t>
            </a:r>
            <a:r>
              <a:rPr lang="en-US" sz="2000" b="1" dirty="0" smtClean="0"/>
              <a:t>pedagogy</a:t>
            </a:r>
            <a:endParaRPr lang="en-US" sz="2000" b="1" dirty="0"/>
          </a:p>
          <a:p>
            <a:pPr>
              <a:buClr>
                <a:srgbClr val="FF66FF"/>
              </a:buClr>
            </a:pPr>
            <a:r>
              <a:rPr lang="en-US" sz="2000" b="1" dirty="0" smtClean="0"/>
              <a:t>Lecturer </a:t>
            </a:r>
            <a:r>
              <a:rPr lang="en-US" sz="2000" b="1" dirty="0"/>
              <a:t>professionalism and </a:t>
            </a:r>
            <a:r>
              <a:rPr lang="en-US" sz="2000" b="1" dirty="0" smtClean="0"/>
              <a:t>accountability</a:t>
            </a:r>
          </a:p>
          <a:p>
            <a:pPr>
              <a:buClr>
                <a:srgbClr val="FF66FF"/>
              </a:buClr>
            </a:pPr>
            <a:r>
              <a:rPr lang="en-US" sz="2000" b="1" dirty="0" smtClean="0">
                <a:solidFill>
                  <a:srgbClr val="FFFFFF"/>
                </a:solidFill>
              </a:rPr>
              <a:t>Student support e.g. disabilities, gender-based violence.</a:t>
            </a:r>
          </a:p>
          <a:p>
            <a:pPr marL="0" indent="0">
              <a:buClr>
                <a:srgbClr val="FF66FF"/>
              </a:buClr>
              <a:buNone/>
            </a:pPr>
            <a:r>
              <a:rPr lang="en-US" sz="2000" b="1" dirty="0" smtClean="0">
                <a:solidFill>
                  <a:srgbClr val="FF66FF"/>
                </a:solidFill>
              </a:rPr>
              <a:t>Students </a:t>
            </a:r>
            <a:r>
              <a:rPr lang="en-US" sz="2000" b="1" dirty="0">
                <a:solidFill>
                  <a:srgbClr val="FF66FF"/>
                </a:solidFill>
              </a:rPr>
              <a:t>saw the impact of HE in terms of:</a:t>
            </a:r>
          </a:p>
          <a:p>
            <a:pPr>
              <a:buClr>
                <a:srgbClr val="FF66FF"/>
              </a:buClr>
            </a:pPr>
            <a:r>
              <a:rPr lang="en-US" sz="2000" b="1" dirty="0" smtClean="0"/>
              <a:t>Identity transformation/ </a:t>
            </a:r>
            <a:r>
              <a:rPr lang="en-US" sz="2000" b="1" dirty="0"/>
              <a:t>‘Becoming a somebody</a:t>
            </a:r>
            <a:r>
              <a:rPr lang="en-US" sz="2000" b="1" dirty="0" smtClean="0"/>
              <a:t>’</a:t>
            </a:r>
            <a:endParaRPr lang="en-US" sz="2000" b="1" dirty="0"/>
          </a:p>
          <a:p>
            <a:pPr>
              <a:buClr>
                <a:srgbClr val="FF66FF"/>
              </a:buClr>
            </a:pPr>
            <a:r>
              <a:rPr lang="en-US" sz="2000" b="1" dirty="0" smtClean="0"/>
              <a:t>An </a:t>
            </a:r>
            <a:r>
              <a:rPr lang="en-US" sz="2000" b="1" dirty="0"/>
              <a:t>escape route from </a:t>
            </a:r>
            <a:r>
              <a:rPr lang="en-US" sz="2000" b="1" dirty="0" smtClean="0"/>
              <a:t>poverty</a:t>
            </a:r>
            <a:endParaRPr lang="en-US" sz="2000" b="1" dirty="0"/>
          </a:p>
          <a:p>
            <a:pPr>
              <a:buClr>
                <a:srgbClr val="FF66FF"/>
              </a:buClr>
            </a:pPr>
            <a:r>
              <a:rPr lang="en-US" sz="2000" b="1" dirty="0" smtClean="0"/>
              <a:t>Enhanced </a:t>
            </a:r>
            <a:r>
              <a:rPr lang="en-US" sz="2000" b="1" dirty="0"/>
              <a:t>self-</a:t>
            </a:r>
            <a:r>
              <a:rPr lang="en-US" sz="2000" b="1" dirty="0" smtClean="0"/>
              <a:t>eff</a:t>
            </a:r>
            <a:r>
              <a:rPr lang="en-US" sz="2000" b="1" dirty="0"/>
              <a:t>i</a:t>
            </a:r>
            <a:r>
              <a:rPr lang="en-US" sz="2000" b="1" dirty="0" smtClean="0"/>
              <a:t>cacy </a:t>
            </a:r>
            <a:r>
              <a:rPr lang="en-US" sz="2000" b="1" dirty="0"/>
              <a:t>and self-</a:t>
            </a:r>
            <a:r>
              <a:rPr lang="en-US" sz="2000" b="1" dirty="0" smtClean="0"/>
              <a:t>esteem</a:t>
            </a:r>
            <a:endParaRPr lang="en-US" sz="2000" b="1" dirty="0"/>
          </a:p>
          <a:p>
            <a:pPr>
              <a:buClr>
                <a:srgbClr val="FF66FF"/>
              </a:buClr>
            </a:pPr>
            <a:r>
              <a:rPr lang="en-US" sz="2000" b="1" dirty="0" smtClean="0"/>
              <a:t>National economic/ social </a:t>
            </a:r>
            <a:r>
              <a:rPr lang="en-US" sz="2000" b="1" dirty="0"/>
              <a:t>development.</a:t>
            </a:r>
          </a:p>
        </p:txBody>
      </p:sp>
      <p:pic>
        <p:nvPicPr>
          <p:cNvPr id="5" name="Picture 6" descr="39 graduation cluster 2 0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>
            <a:fillRect/>
          </a:stretch>
        </p:blipFill>
        <p:spPr bwMode="auto">
          <a:xfrm>
            <a:off x="329606" y="862559"/>
            <a:ext cx="3412117" cy="292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90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Staff and </a:t>
            </a:r>
            <a:r>
              <a:rPr lang="en-US" b="1" dirty="0" smtClean="0"/>
              <a:t>Policymaker Interviews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7503" y="1023724"/>
            <a:ext cx="5212957" cy="5459859"/>
          </a:xfrm>
        </p:spPr>
        <p:txBody>
          <a:bodyPr>
            <a:normAutofit/>
          </a:bodyPr>
          <a:lstStyle/>
          <a:p>
            <a:pPr marL="0" indent="0">
              <a:buClr>
                <a:srgbClr val="FF66FF"/>
              </a:buClr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Indicated </a:t>
            </a:r>
            <a:r>
              <a:rPr lang="en-US" sz="2400" b="1" dirty="0">
                <a:solidFill>
                  <a:srgbClr val="FF66FF"/>
                </a:solidFill>
              </a:rPr>
              <a:t>the need to address:</a:t>
            </a:r>
          </a:p>
          <a:p>
            <a:pPr>
              <a:buClr>
                <a:srgbClr val="FF66FF"/>
              </a:buClr>
            </a:pPr>
            <a:r>
              <a:rPr lang="en-US" sz="2400" b="1" dirty="0" smtClean="0"/>
              <a:t>Monitoring/evaluation</a:t>
            </a:r>
            <a:r>
              <a:rPr lang="en-US" sz="2400" b="1" dirty="0"/>
              <a:t>/</a:t>
            </a:r>
            <a:r>
              <a:rPr lang="en-US" sz="2400" b="1" dirty="0" smtClean="0"/>
              <a:t> management information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Impact </a:t>
            </a:r>
            <a:r>
              <a:rPr lang="en-US" sz="2400" b="1" dirty="0"/>
              <a:t>of poverty on </a:t>
            </a:r>
            <a:r>
              <a:rPr lang="en-US" sz="2400" b="1" dirty="0" smtClean="0"/>
              <a:t>participation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Fairness </a:t>
            </a:r>
            <a:r>
              <a:rPr lang="en-US" sz="2400" b="1" dirty="0"/>
              <a:t>of loans </a:t>
            </a:r>
            <a:r>
              <a:rPr lang="en-US" sz="2400" b="1" dirty="0" smtClean="0"/>
              <a:t>systems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Effectiveness </a:t>
            </a:r>
            <a:r>
              <a:rPr lang="en-US" sz="2400" b="1" dirty="0"/>
              <a:t>of </a:t>
            </a:r>
            <a:r>
              <a:rPr lang="en-US" sz="2400" b="1" dirty="0" smtClean="0"/>
              <a:t>aff</a:t>
            </a:r>
            <a:r>
              <a:rPr lang="en-US" sz="2400" b="1" dirty="0"/>
              <a:t>i</a:t>
            </a:r>
            <a:r>
              <a:rPr lang="en-US" sz="2400" b="1" dirty="0" smtClean="0"/>
              <a:t>rmative action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Capacity challenges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Integrating </a:t>
            </a:r>
            <a:r>
              <a:rPr lang="en-US" sz="2400" b="1" i="1" dirty="0"/>
              <a:t>Education for All </a:t>
            </a:r>
            <a:r>
              <a:rPr lang="en-US" sz="2400" b="1" dirty="0"/>
              <a:t>policies </a:t>
            </a:r>
            <a:r>
              <a:rPr lang="en-US" sz="2400" b="1" dirty="0" smtClean="0"/>
              <a:t>and </a:t>
            </a:r>
            <a:r>
              <a:rPr lang="en-US" sz="2400" b="1" i="1" dirty="0" smtClean="0"/>
              <a:t>Millennium </a:t>
            </a:r>
            <a:r>
              <a:rPr lang="en-US" sz="2400" b="1" i="1" dirty="0"/>
              <a:t>Development Goals </a:t>
            </a:r>
            <a:r>
              <a:rPr lang="en-US" sz="2400" b="1" dirty="0"/>
              <a:t>(MDGs) into </a:t>
            </a:r>
            <a:r>
              <a:rPr lang="en-US" sz="2400" b="1" dirty="0" smtClean="0"/>
              <a:t>HE (now SDGs)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WP </a:t>
            </a:r>
            <a:r>
              <a:rPr lang="en-US" sz="2400" b="1" dirty="0"/>
              <a:t>should mean more than increasing </a:t>
            </a:r>
            <a:r>
              <a:rPr lang="en-US" sz="2400" b="1" dirty="0" smtClean="0"/>
              <a:t>the number </a:t>
            </a:r>
            <a:r>
              <a:rPr lang="en-US" sz="2400" b="1" dirty="0"/>
              <a:t>of women in science.</a:t>
            </a:r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4" r="10304"/>
          <a:stretch>
            <a:fillRect/>
          </a:stretch>
        </p:blipFill>
        <p:spPr>
          <a:xfrm>
            <a:off x="284343" y="1095632"/>
            <a:ext cx="3241511" cy="3369680"/>
          </a:xfrm>
          <a:noFill/>
        </p:spPr>
      </p:pic>
    </p:spTree>
    <p:extLst>
      <p:ext uri="{BB962C8B-B14F-4D97-AF65-F5344CB8AC3E}">
        <p14:creationId xmlns:p14="http://schemas.microsoft.com/office/powerpoint/2010/main" val="5433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FFFFFF"/>
                </a:solidFill>
              </a:rPr>
              <a:t>Equity Scorecard: Access to Level 200 on 4 Programmes at a Public University in Tanzania According to Age, Gender and Socio Economic Status</a:t>
            </a:r>
            <a:br>
              <a:rPr lang="en-GB" sz="2400" b="1" dirty="0">
                <a:solidFill>
                  <a:srgbClr val="FFFFFF"/>
                </a:solidFill>
              </a:rPr>
            </a:br>
            <a:endParaRPr lang="en-US" sz="2400" b="1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quarter" idx="10"/>
          </p:nvPr>
        </p:nvSpPr>
        <p:spPr>
          <a:xfrm>
            <a:off x="7308850" y="6165850"/>
            <a:ext cx="1512888" cy="360363"/>
          </a:xfrm>
        </p:spPr>
        <p:txBody>
          <a:bodyPr/>
          <a:lstStyle/>
          <a:p>
            <a:fld id="{0FC1F6B5-55C3-6E44-972D-04EF8AD5E49D}" type="datetime3">
              <a:rPr lang="en-GB"/>
              <a:pPr/>
              <a:t>9 March, 2016</a:t>
            </a:fld>
            <a:endParaRPr lang="en-GB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66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8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871663"/>
            <a:ext cx="8280400" cy="44370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xmlns="" w="1588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14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rgbClr val="FFFFFF"/>
                </a:solidFill>
              </a:rPr>
              <a:t>Equity Scorecard: Access to Level 200 on 4 Programmes at a Public University in Ghana According to Age, Gender and Socio Economic Status (2009)</a:t>
            </a:r>
            <a:endParaRPr lang="en-US" sz="28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72385"/>
              </p:ext>
            </p:extLst>
          </p:nvPr>
        </p:nvGraphicFramePr>
        <p:xfrm>
          <a:off x="322257" y="2066404"/>
          <a:ext cx="8590711" cy="4405290"/>
        </p:xfrm>
        <a:graphic>
          <a:graphicData uri="http://schemas.openxmlformats.org/drawingml/2006/table">
            <a:tbl>
              <a:tblPr/>
              <a:tblGrid>
                <a:gridCol w="1922581"/>
                <a:gridCol w="953060"/>
                <a:gridCol w="953061"/>
                <a:gridCol w="951414"/>
                <a:gridCol w="953060"/>
                <a:gridCol w="951414"/>
                <a:gridCol w="953061"/>
                <a:gridCol w="953060"/>
              </a:tblGrid>
              <a:tr h="36162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Programme</a:t>
                      </a:r>
                      <a:endParaRPr kumimoji="0" lang="en-GB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% of Students on the Programme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19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Women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Low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SES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Age 30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or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over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Mature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and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Low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SES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Women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and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low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SES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Women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30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or over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Poor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Mature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Women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2737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B.Commerce</a:t>
                      </a:r>
                      <a:endParaRPr kumimoji="0" lang="en-GB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29.92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1.66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5.82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1.11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0.28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10848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B.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Management Studies</a:t>
                      </a:r>
                      <a:endParaRPr kumimoji="0" lang="en-GB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47.06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2.94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6.30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1.68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3.36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7561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B.Education (Primary)</a:t>
                      </a:r>
                      <a:endParaRPr kumimoji="0" lang="en-GB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36.36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8.08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65.66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8.08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2.02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21.21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2.02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7561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B.Sc. Optometry</a:t>
                      </a:r>
                      <a:endParaRPr kumimoji="0" lang="en-GB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30.77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0.00</a:t>
                      </a:r>
                      <a:endParaRPr kumimoji="0" lang="en-GB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" charset="0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876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777272"/>
          </a:xfrm>
        </p:spPr>
        <p:txBody>
          <a:bodyPr>
            <a:normAutofit/>
          </a:bodyPr>
          <a:lstStyle/>
          <a:p>
            <a:r>
              <a:rPr lang="en-US" b="1" dirty="0"/>
              <a:t>Equity </a:t>
            </a:r>
            <a:r>
              <a:rPr lang="en-US" b="1" dirty="0" smtClean="0"/>
              <a:t>Scorecards Revealed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450030" y="777272"/>
            <a:ext cx="5693970" cy="5348891"/>
          </a:xfrm>
        </p:spPr>
        <p:txBody>
          <a:bodyPr>
            <a:noAutofit/>
          </a:bodyPr>
          <a:lstStyle/>
          <a:p>
            <a:pPr>
              <a:buClr>
                <a:srgbClr val="FF66FF"/>
              </a:buClr>
            </a:pPr>
            <a:r>
              <a:rPr lang="en-US" sz="2400" b="1" dirty="0"/>
              <a:t>Most programmes enrolled very few (or no</a:t>
            </a:r>
            <a:r>
              <a:rPr lang="en-US" sz="2400" b="1" dirty="0" smtClean="0"/>
              <a:t>) low </a:t>
            </a:r>
            <a:r>
              <a:rPr lang="en-US" sz="2400" b="1" dirty="0"/>
              <a:t>SES </a:t>
            </a:r>
            <a:r>
              <a:rPr lang="en-US" sz="2400" b="1" dirty="0" smtClean="0"/>
              <a:t>students</a:t>
            </a:r>
          </a:p>
          <a:p>
            <a:pPr>
              <a:buClr>
                <a:srgbClr val="FF66FF"/>
              </a:buClr>
            </a:pPr>
            <a:r>
              <a:rPr lang="en-US" sz="2400" b="1" dirty="0" smtClean="0"/>
              <a:t>Low </a:t>
            </a:r>
            <a:r>
              <a:rPr lang="en-US" sz="2400" b="1" dirty="0"/>
              <a:t>SES students tended to be </a:t>
            </a:r>
            <a:r>
              <a:rPr lang="en-US" sz="2400" b="1" dirty="0" smtClean="0"/>
              <a:t>on </a:t>
            </a:r>
            <a:r>
              <a:rPr lang="en-US" sz="2400" b="1" dirty="0" err="1" smtClean="0"/>
              <a:t>programmes</a:t>
            </a:r>
            <a:r>
              <a:rPr lang="en-US" sz="2400" b="1" dirty="0" smtClean="0"/>
              <a:t> </a:t>
            </a:r>
            <a:r>
              <a:rPr lang="en-US" sz="2400" b="1" dirty="0"/>
              <a:t>with low exchange rates in </a:t>
            </a:r>
            <a:r>
              <a:rPr lang="en-US" sz="2400" b="1" dirty="0" smtClean="0"/>
              <a:t>the labour market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Fewer </a:t>
            </a:r>
            <a:r>
              <a:rPr lang="en-US" sz="2400" b="1" dirty="0"/>
              <a:t>low SES students </a:t>
            </a:r>
            <a:r>
              <a:rPr lang="en-US" sz="2400" b="1" dirty="0" smtClean="0"/>
              <a:t>withdrew/ </a:t>
            </a:r>
            <a:r>
              <a:rPr lang="en-US" sz="2400" b="1" dirty="0"/>
              <a:t>performed as well as, and </a:t>
            </a:r>
            <a:r>
              <a:rPr lang="en-US" sz="2400" b="1" dirty="0" smtClean="0"/>
              <a:t>sometimes better </a:t>
            </a:r>
            <a:r>
              <a:rPr lang="en-US" sz="2400" b="1" dirty="0"/>
              <a:t>than, other </a:t>
            </a:r>
            <a:r>
              <a:rPr lang="en-US" sz="2400" b="1" dirty="0" smtClean="0"/>
              <a:t>groups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Mature </a:t>
            </a:r>
            <a:r>
              <a:rPr lang="en-US" sz="2400" b="1" dirty="0"/>
              <a:t>students </a:t>
            </a:r>
            <a:r>
              <a:rPr lang="en-US" sz="2400" b="1" dirty="0" smtClean="0"/>
              <a:t>most </a:t>
            </a:r>
            <a:r>
              <a:rPr lang="en-US" sz="2400" b="1" dirty="0"/>
              <a:t>at risk </a:t>
            </a:r>
            <a:r>
              <a:rPr lang="en-US" sz="2400" b="1" dirty="0" smtClean="0"/>
              <a:t>of withdrawal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Women</a:t>
            </a:r>
            <a:r>
              <a:rPr lang="en-US" sz="2400" b="1" dirty="0"/>
              <a:t>, especially low SES and </a:t>
            </a:r>
            <a:r>
              <a:rPr lang="en-US" sz="2400" b="1" dirty="0" smtClean="0"/>
              <a:t>mature women</a:t>
            </a:r>
            <a:r>
              <a:rPr lang="en-US" sz="2400" b="1" dirty="0"/>
              <a:t>, </a:t>
            </a:r>
            <a:r>
              <a:rPr lang="en-US" sz="2400" b="1" dirty="0" smtClean="0"/>
              <a:t>under</a:t>
            </a:r>
            <a:r>
              <a:rPr lang="en-US" sz="2400" b="1" dirty="0"/>
              <a:t>-represented </a:t>
            </a:r>
            <a:r>
              <a:rPr lang="en-US" sz="2400" b="1" dirty="0" smtClean="0"/>
              <a:t>on science programmes</a:t>
            </a: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/>
              <a:t>More women </a:t>
            </a:r>
            <a:r>
              <a:rPr lang="en-US" sz="2400" b="1" dirty="0" smtClean="0"/>
              <a:t>entering </a:t>
            </a:r>
            <a:r>
              <a:rPr lang="en-US" sz="2400" b="1" dirty="0"/>
              <a:t>private, </a:t>
            </a:r>
            <a:r>
              <a:rPr lang="en-US" sz="2400" b="1" dirty="0" smtClean="0"/>
              <a:t>than public </a:t>
            </a:r>
            <a:r>
              <a:rPr lang="en-US" sz="2400" b="1" dirty="0"/>
              <a:t>universities.</a:t>
            </a:r>
          </a:p>
        </p:txBody>
      </p:sp>
      <p:pic>
        <p:nvPicPr>
          <p:cNvPr id="6" name="Picture 7" descr="39 graduation cluster 2 09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" b="3488"/>
          <a:stretch>
            <a:fillRect/>
          </a:stretch>
        </p:blipFill>
        <p:spPr>
          <a:xfrm>
            <a:off x="242266" y="914400"/>
            <a:ext cx="3070905" cy="2767526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0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9086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Project Impact: Policy, Conceptual and Instrumental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219200"/>
            <a:ext cx="8089900" cy="5473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66FF"/>
                </a:solidFill>
              </a:rPr>
              <a:t>Ghana</a:t>
            </a:r>
          </a:p>
          <a:p>
            <a:pPr>
              <a:buClr>
                <a:srgbClr val="FF66FF"/>
              </a:buClr>
            </a:pPr>
            <a:r>
              <a:rPr lang="en-GB" sz="2400" b="1" dirty="0"/>
              <a:t>Students’ Union </a:t>
            </a:r>
            <a:r>
              <a:rPr lang="en-GB" sz="2400" b="1" dirty="0" smtClean="0"/>
              <a:t>established </a:t>
            </a:r>
            <a:r>
              <a:rPr lang="en-GB" sz="2400" b="1" dirty="0"/>
              <a:t>funding for disadvantaged students. </a:t>
            </a:r>
          </a:p>
          <a:p>
            <a:pPr>
              <a:buClr>
                <a:srgbClr val="FF66FF"/>
              </a:buClr>
            </a:pPr>
            <a:r>
              <a:rPr lang="en-GB" sz="2400" b="1" dirty="0" smtClean="0"/>
              <a:t>UCC </a:t>
            </a:r>
            <a:r>
              <a:rPr lang="en-GB" sz="2400" b="1" dirty="0"/>
              <a:t>Student </a:t>
            </a:r>
            <a:r>
              <a:rPr lang="en-GB" sz="2400" b="1" dirty="0" smtClean="0"/>
              <a:t>Council </a:t>
            </a:r>
            <a:r>
              <a:rPr lang="en-GB" sz="2400" b="1" dirty="0"/>
              <a:t>organised student representation in cases of sexual harassment. </a:t>
            </a:r>
          </a:p>
          <a:p>
            <a:pPr lvl="0">
              <a:buClr>
                <a:srgbClr val="FF66FF"/>
              </a:buClr>
            </a:pPr>
            <a:r>
              <a:rPr lang="en-GB" sz="2400" b="1" dirty="0"/>
              <a:t>Students’ Union initiated a </a:t>
            </a:r>
            <a:r>
              <a:rPr lang="en-GB" sz="2400" b="1" dirty="0" smtClean="0"/>
              <a:t>zero</a:t>
            </a:r>
            <a:r>
              <a:rPr lang="en-GB" sz="2400" b="1" dirty="0"/>
              <a:t>-tolerance </a:t>
            </a:r>
            <a:r>
              <a:rPr lang="en-GB" sz="2400" b="1" dirty="0" smtClean="0"/>
              <a:t>campaign.  </a:t>
            </a:r>
            <a:endParaRPr lang="en-GB" sz="2400" b="1" dirty="0"/>
          </a:p>
          <a:p>
            <a:pPr lvl="0">
              <a:buClr>
                <a:srgbClr val="FF66FF"/>
              </a:buClr>
            </a:pPr>
            <a:r>
              <a:rPr lang="en-GB" sz="2400" b="1" dirty="0"/>
              <a:t>Counselling Centre </a:t>
            </a:r>
            <a:r>
              <a:rPr lang="en-GB" sz="2400" b="1" dirty="0" smtClean="0"/>
              <a:t>took up </a:t>
            </a:r>
            <a:r>
              <a:rPr lang="en-GB" sz="2400" b="1" dirty="0"/>
              <a:t>the campaign in its Seven-Year Strategic Document.</a:t>
            </a:r>
          </a:p>
          <a:p>
            <a:pPr lvl="0">
              <a:buClr>
                <a:srgbClr val="FF66FF"/>
              </a:buClr>
            </a:pPr>
            <a:r>
              <a:rPr lang="en-GB" sz="2400" b="1" dirty="0" smtClean="0"/>
              <a:t>Admissions </a:t>
            </a:r>
            <a:r>
              <a:rPr lang="en-GB" sz="2400" b="1" dirty="0"/>
              <a:t>Office </a:t>
            </a:r>
            <a:r>
              <a:rPr lang="en-GB" sz="2400" b="1" dirty="0" smtClean="0"/>
              <a:t>developed </a:t>
            </a:r>
            <a:r>
              <a:rPr lang="en-GB" sz="2400" b="1" dirty="0"/>
              <a:t>data maintenance system at </a:t>
            </a:r>
            <a:r>
              <a:rPr lang="en-GB" sz="2400" b="1" dirty="0" smtClean="0"/>
              <a:t>private university. </a:t>
            </a:r>
            <a:endParaRPr lang="en-GB" sz="2400" b="1" dirty="0"/>
          </a:p>
          <a:p>
            <a:pPr>
              <a:buClr>
                <a:srgbClr val="FF66FF"/>
              </a:buClr>
            </a:pPr>
            <a:r>
              <a:rPr lang="en-GB" sz="2400" b="1" dirty="0"/>
              <a:t>Research findings on sexual harassment generated a public debate in the </a:t>
            </a:r>
            <a:r>
              <a:rPr lang="en-GB" sz="2400" b="1" dirty="0" smtClean="0"/>
              <a:t>media e.g. </a:t>
            </a:r>
            <a:r>
              <a:rPr lang="en-GB" sz="2400" b="1" i="1" dirty="0" smtClean="0">
                <a:solidFill>
                  <a:srgbClr val="FF66FF"/>
                </a:solidFill>
              </a:rPr>
              <a:t>Daily </a:t>
            </a:r>
            <a:r>
              <a:rPr lang="en-GB" sz="2400" b="1" i="1" dirty="0">
                <a:solidFill>
                  <a:srgbClr val="FF66FF"/>
                </a:solidFill>
              </a:rPr>
              <a:t>Graphic </a:t>
            </a:r>
            <a:r>
              <a:rPr lang="en-GB" sz="2400" b="1" dirty="0">
                <a:solidFill>
                  <a:srgbClr val="FF66FF"/>
                </a:solidFill>
              </a:rPr>
              <a:t>– Sexual Harassment in Tertiary Institutions 11th February 2010. </a:t>
            </a:r>
          </a:p>
          <a:p>
            <a:pPr lvl="0">
              <a:buClr>
                <a:srgbClr val="FF66FF"/>
              </a:buClr>
            </a:pPr>
            <a:endParaRPr lang="en-GB" sz="2400" b="1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75500" y="1219200"/>
            <a:ext cx="1879600" cy="5473700"/>
          </a:xfrm>
        </p:spPr>
        <p:txBody>
          <a:bodyPr>
            <a:noAutofit/>
          </a:bodyPr>
          <a:lstStyle/>
          <a:p>
            <a:pPr lvl="0">
              <a:buClr>
                <a:srgbClr val="FF66FF"/>
              </a:buClr>
            </a:pPr>
            <a:endParaRPr lang="en-US" sz="2000" b="1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822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Project Impact: Policy, Conceptual and Instrumental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620000" cy="45259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Clr>
                <a:srgbClr val="FF66FF"/>
              </a:buClr>
              <a:buNone/>
            </a:pPr>
            <a:r>
              <a:rPr lang="en-US" b="1" dirty="0" smtClean="0">
                <a:solidFill>
                  <a:srgbClr val="FF66FF"/>
                </a:solidFill>
              </a:rPr>
              <a:t>Tanzania</a:t>
            </a:r>
            <a:endParaRPr lang="en-US" b="1" dirty="0" smtClean="0"/>
          </a:p>
          <a:p>
            <a:pPr lvl="0">
              <a:buClr>
                <a:srgbClr val="FF66FF"/>
              </a:buClr>
            </a:pPr>
            <a:r>
              <a:rPr lang="en-GB" b="1" dirty="0" smtClean="0"/>
              <a:t>Tanzanian Commission for Universities (TCU) revised admissions system.</a:t>
            </a:r>
          </a:p>
          <a:p>
            <a:pPr>
              <a:buClr>
                <a:srgbClr val="FF66FF"/>
              </a:buClr>
            </a:pPr>
            <a:r>
              <a:rPr lang="en-GB" b="1" dirty="0" smtClean="0"/>
              <a:t>University of Dar </a:t>
            </a:r>
            <a:r>
              <a:rPr lang="en-GB" b="1" dirty="0" err="1" smtClean="0"/>
              <a:t>es</a:t>
            </a:r>
            <a:r>
              <a:rPr lang="en-GB" b="1" dirty="0" smtClean="0"/>
              <a:t> Salaam (UDSM) developed: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b="1" dirty="0" smtClean="0"/>
              <a:t>Quality Assurance Unit</a:t>
            </a:r>
          </a:p>
          <a:p>
            <a:pPr lvl="0">
              <a:buClr>
                <a:srgbClr val="FF66FF"/>
              </a:buClr>
              <a:buFont typeface="Wingdings" charset="2"/>
              <a:buChar char="ü"/>
            </a:pPr>
            <a:r>
              <a:rPr lang="en-GB" b="1" dirty="0" smtClean="0"/>
              <a:t>Policy for disabled students</a:t>
            </a:r>
          </a:p>
          <a:p>
            <a:pPr lvl="0">
              <a:buClr>
                <a:srgbClr val="FF66FF"/>
              </a:buClr>
            </a:pPr>
            <a:r>
              <a:rPr lang="en-GB" b="1" dirty="0" smtClean="0"/>
              <a:t>Equity Scorecards transformed universities’ and NGOs’ conceptions of participation rates e.g. </a:t>
            </a:r>
            <a:r>
              <a:rPr lang="en-GB" b="1" dirty="0" err="1" smtClean="0"/>
              <a:t>CAMFED’s</a:t>
            </a:r>
            <a:r>
              <a:rPr lang="en-GB" b="1" dirty="0" smtClean="0"/>
              <a:t> initiative for scholarships for poor women was informed by findings on low SES students.  </a:t>
            </a:r>
          </a:p>
          <a:p>
            <a:pPr>
              <a:buClr>
                <a:srgbClr val="FF66FF"/>
              </a:buClr>
            </a:pPr>
            <a:r>
              <a:rPr lang="en-GB" b="1" dirty="0" smtClean="0"/>
              <a:t>Media attention  </a:t>
            </a:r>
            <a:r>
              <a:rPr lang="en-GB" b="1" i="1" dirty="0" smtClean="0"/>
              <a:t>e.g. </a:t>
            </a:r>
            <a:r>
              <a:rPr lang="en-GB" b="1" dirty="0" err="1" smtClean="0">
                <a:solidFill>
                  <a:srgbClr val="FF66FF"/>
                </a:solidFill>
              </a:rPr>
              <a:t>Mlimani</a:t>
            </a:r>
            <a:r>
              <a:rPr lang="en-GB" b="1" dirty="0" smtClean="0">
                <a:solidFill>
                  <a:srgbClr val="FF66FF"/>
                </a:solidFill>
              </a:rPr>
              <a:t> TV (9th November 2010).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39300" y="2705100"/>
            <a:ext cx="406400" cy="3421063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13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Impact: Internationally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1600" y="685800"/>
            <a:ext cx="12797812" cy="6001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 smtClean="0">
                <a:solidFill>
                  <a:srgbClr val="FF66FF"/>
                </a:solidFill>
              </a:rPr>
              <a:t>World Bank - Findings reported in:</a:t>
            </a:r>
            <a:endParaRPr lang="en-GB" sz="1600" b="1" dirty="0"/>
          </a:p>
          <a:p>
            <a:r>
              <a:rPr lang="en-GB" sz="1600" b="1" i="1" dirty="0" smtClean="0"/>
              <a:t>Review </a:t>
            </a:r>
            <a:r>
              <a:rPr lang="en-GB" sz="1600" b="1" i="1" dirty="0"/>
              <a:t>of Equity of Access and Success in Tertiary Education: </a:t>
            </a:r>
            <a:r>
              <a:rPr lang="en-GB" sz="1600" b="1" i="1" dirty="0" smtClean="0"/>
              <a:t>A </a:t>
            </a:r>
            <a:r>
              <a:rPr lang="en-GB" sz="1600" b="1" i="1" dirty="0"/>
              <a:t>Global Study </a:t>
            </a:r>
            <a:r>
              <a:rPr lang="en-GB" sz="1600" b="1" dirty="0"/>
              <a:t>(2009-2011</a:t>
            </a:r>
            <a:r>
              <a:rPr lang="en-GB" sz="1600" b="1" dirty="0" smtClean="0"/>
              <a:t>)</a:t>
            </a:r>
            <a:endParaRPr lang="en-GB" sz="1600" b="1" dirty="0"/>
          </a:p>
          <a:p>
            <a:r>
              <a:rPr lang="en-GB" sz="1600" b="1" i="1" dirty="0" smtClean="0"/>
              <a:t>Literature </a:t>
            </a:r>
            <a:r>
              <a:rPr lang="en-GB" sz="1600" b="1" i="1" dirty="0"/>
              <a:t>Review on Equity and Access to Tertiary Education in the Africa </a:t>
            </a:r>
            <a:r>
              <a:rPr lang="en-GB" sz="1600" b="1" i="1" dirty="0" smtClean="0"/>
              <a:t>Region </a:t>
            </a:r>
            <a:r>
              <a:rPr lang="en-GB" sz="1600" b="1" dirty="0"/>
              <a:t>(2009</a:t>
            </a:r>
            <a:r>
              <a:rPr lang="en-GB" sz="1600" b="1" dirty="0" smtClean="0"/>
              <a:t>)</a:t>
            </a:r>
            <a:endParaRPr lang="en-GB" sz="1600" b="1" dirty="0"/>
          </a:p>
          <a:p>
            <a:r>
              <a:rPr lang="en-GB" sz="1600" b="1" dirty="0" smtClean="0">
                <a:solidFill>
                  <a:srgbClr val="FF66FF"/>
                </a:solidFill>
              </a:rPr>
              <a:t>Policy Briefings</a:t>
            </a:r>
            <a:endParaRPr lang="en-GB" sz="1600" b="1" dirty="0"/>
          </a:p>
          <a:p>
            <a:r>
              <a:rPr lang="en-GB" sz="1600" b="1" dirty="0"/>
              <a:t>Oketch M, McCowan T, Schendel R (2014) </a:t>
            </a:r>
            <a:r>
              <a:rPr lang="en-GB" sz="1600" b="1" i="1" dirty="0"/>
              <a:t>The Impact of Tertiary Education on </a:t>
            </a:r>
            <a:endParaRPr lang="en-GB" sz="1600" b="1" i="1" dirty="0" smtClean="0"/>
          </a:p>
          <a:p>
            <a:r>
              <a:rPr lang="en-GB" sz="1600" b="1" i="1" dirty="0" smtClean="0"/>
              <a:t>Development</a:t>
            </a:r>
            <a:r>
              <a:rPr lang="en-GB" sz="1600" b="1" i="1" dirty="0"/>
              <a:t>: A Rigorous Literature Review</a:t>
            </a:r>
            <a:r>
              <a:rPr lang="en-GB" sz="1600" b="1" dirty="0"/>
              <a:t>. Department for International Development. </a:t>
            </a:r>
            <a:endParaRPr lang="en-GB" sz="1600" b="1" dirty="0" smtClean="0"/>
          </a:p>
          <a:p>
            <a:r>
              <a:rPr lang="en-US" sz="1600" b="1" dirty="0"/>
              <a:t>Ng, C., Newman, C. and </a:t>
            </a:r>
            <a:r>
              <a:rPr lang="en-US" sz="1600" b="1" dirty="0" err="1"/>
              <a:t>Pacque</a:t>
            </a:r>
            <a:r>
              <a:rPr lang="en-US" sz="1600" b="1" dirty="0"/>
              <a:t>-Margolis, </a:t>
            </a:r>
            <a:r>
              <a:rPr lang="en-US" sz="1600" b="1" dirty="0" smtClean="0"/>
              <a:t>S. </a:t>
            </a:r>
            <a:r>
              <a:rPr lang="en-US" sz="1600" b="1" dirty="0"/>
              <a:t>(2012):</a:t>
            </a:r>
            <a:r>
              <a:rPr lang="en-US" sz="1600" b="1" i="1" dirty="0"/>
              <a:t> Transforming the Health Worker Pipeline</a:t>
            </a:r>
            <a:r>
              <a:rPr lang="en-US" sz="1600" b="1" i="1" dirty="0" smtClean="0"/>
              <a:t>:</a:t>
            </a:r>
          </a:p>
          <a:p>
            <a:r>
              <a:rPr lang="en-US" sz="1600" b="1" i="1" dirty="0" smtClean="0"/>
              <a:t>Interventions </a:t>
            </a:r>
            <a:r>
              <a:rPr lang="en-US" sz="1600" b="1" i="1" dirty="0"/>
              <a:t>to eliminate gender discrimination in </a:t>
            </a:r>
            <a:r>
              <a:rPr lang="en-US" sz="1600" b="1" i="1" dirty="0" err="1"/>
              <a:t>preservice</a:t>
            </a:r>
            <a:r>
              <a:rPr lang="en-US" sz="1600" b="1" i="1" dirty="0"/>
              <a:t> education</a:t>
            </a:r>
            <a:r>
              <a:rPr lang="en-US" sz="1600" b="1" dirty="0"/>
              <a:t>. </a:t>
            </a:r>
            <a:endParaRPr lang="en-US" sz="1600" b="1" dirty="0" smtClean="0"/>
          </a:p>
          <a:p>
            <a:r>
              <a:rPr lang="en-US" sz="1600" b="1" dirty="0" smtClean="0"/>
              <a:t>John </a:t>
            </a:r>
            <a:r>
              <a:rPr lang="en-US" sz="1600" b="1" dirty="0"/>
              <a:t>Hopkins Bloomberg School of Public Health</a:t>
            </a:r>
            <a:r>
              <a:rPr lang="en-US" sz="1600" b="1" dirty="0" smtClean="0"/>
              <a:t>.</a:t>
            </a:r>
            <a:endParaRPr lang="en-GB" sz="1600" b="1" dirty="0" smtClean="0"/>
          </a:p>
          <a:p>
            <a:r>
              <a:rPr lang="en-GB" sz="1600" b="1" dirty="0" smtClean="0">
                <a:solidFill>
                  <a:srgbClr val="FF66FF"/>
                </a:solidFill>
              </a:rPr>
              <a:t>19th </a:t>
            </a:r>
            <a:r>
              <a:rPr lang="en-GB" sz="1600" b="1" dirty="0">
                <a:solidFill>
                  <a:srgbClr val="FF66FF"/>
                </a:solidFill>
              </a:rPr>
              <a:t>Commonwealth Conference of Education Ministers </a:t>
            </a:r>
            <a:endParaRPr lang="en-GB" sz="1600" b="1" dirty="0" smtClean="0">
              <a:solidFill>
                <a:srgbClr val="FF66FF"/>
              </a:solidFill>
            </a:endParaRPr>
          </a:p>
          <a:p>
            <a:r>
              <a:rPr lang="en-GB" sz="1600" b="1" dirty="0"/>
              <a:t>Morley, L. (2015) Quality and Equality in African Private Higher Education: </a:t>
            </a:r>
            <a:endParaRPr lang="en-GB" sz="1600" b="1" dirty="0" smtClean="0"/>
          </a:p>
          <a:p>
            <a:r>
              <a:rPr lang="en-GB" sz="1600" b="1" dirty="0" smtClean="0"/>
              <a:t>Contradictions </a:t>
            </a:r>
            <a:r>
              <a:rPr lang="en-GB" sz="1600" b="1" dirty="0"/>
              <a:t>and Challenges. In </a:t>
            </a:r>
            <a:r>
              <a:rPr lang="en-GB" sz="1600" b="1" i="1" dirty="0"/>
              <a:t>Commonwealth Education Partnerships</a:t>
            </a:r>
            <a:r>
              <a:rPr lang="en-GB" sz="1600" b="1" dirty="0"/>
              <a:t>. </a:t>
            </a:r>
            <a:endParaRPr lang="en-GB" sz="1600" b="1" dirty="0" smtClean="0"/>
          </a:p>
          <a:p>
            <a:r>
              <a:rPr lang="en-GB" sz="1600" b="1" dirty="0" smtClean="0"/>
              <a:t>Cambridge</a:t>
            </a:r>
            <a:r>
              <a:rPr lang="en-GB" sz="1600" b="1" dirty="0"/>
              <a:t>: Nexus Strategic Partnerships. </a:t>
            </a:r>
          </a:p>
          <a:p>
            <a:r>
              <a:rPr lang="en-GB" sz="1600" b="1" dirty="0" smtClean="0">
                <a:solidFill>
                  <a:srgbClr val="FF66FF"/>
                </a:solidFill>
              </a:rPr>
              <a:t>Media Coverage</a:t>
            </a:r>
            <a:endParaRPr lang="en-GB" sz="1600" b="1" dirty="0">
              <a:solidFill>
                <a:srgbClr val="FF66FF"/>
              </a:solidFill>
            </a:endParaRPr>
          </a:p>
          <a:p>
            <a:pPr lvl="0"/>
            <a:r>
              <a:rPr lang="en-GB" sz="1600" b="1" i="1" dirty="0"/>
              <a:t>Times Higher Education </a:t>
            </a:r>
            <a:r>
              <a:rPr lang="en-GB" sz="1600" b="1" dirty="0" smtClean="0"/>
              <a:t>(</a:t>
            </a:r>
            <a:r>
              <a:rPr lang="en-GB" sz="1600" b="1" dirty="0"/>
              <a:t>2011) East and West, African sector a middle-class </a:t>
            </a:r>
            <a:r>
              <a:rPr lang="en-GB" sz="1600" b="1" dirty="0" smtClean="0"/>
              <a:t>fortress, </a:t>
            </a:r>
            <a:r>
              <a:rPr lang="en-GB" sz="1600" b="1" dirty="0"/>
              <a:t>17 </a:t>
            </a:r>
            <a:r>
              <a:rPr lang="en-GB" sz="1600" b="1" dirty="0" smtClean="0"/>
              <a:t>Nov. </a:t>
            </a:r>
          </a:p>
          <a:p>
            <a:pPr lvl="0"/>
            <a:r>
              <a:rPr lang="en-GB" sz="1600" b="1" i="1" dirty="0" smtClean="0"/>
              <a:t>Times </a:t>
            </a:r>
            <a:r>
              <a:rPr lang="en-GB" sz="1600" b="1" i="1" dirty="0"/>
              <a:t>Higher Education </a:t>
            </a:r>
            <a:r>
              <a:rPr lang="en-GB" sz="1600" b="1" dirty="0" smtClean="0"/>
              <a:t>(2010) Sex </a:t>
            </a:r>
            <a:r>
              <a:rPr lang="en-GB" sz="1600" b="1" dirty="0"/>
              <a:t>for Grades in Africa's Academy, 21 </a:t>
            </a:r>
            <a:r>
              <a:rPr lang="en-GB" sz="1600" b="1" dirty="0" smtClean="0"/>
              <a:t>Jan. </a:t>
            </a:r>
          </a:p>
          <a:p>
            <a:r>
              <a:rPr lang="en-GB" sz="1600" b="1" i="1" dirty="0" smtClean="0"/>
              <a:t>The Guardian </a:t>
            </a:r>
            <a:r>
              <a:rPr lang="en-GB" sz="1600" b="1" dirty="0" smtClean="0"/>
              <a:t>(2010) Women </a:t>
            </a:r>
            <a:r>
              <a:rPr lang="en-GB" sz="1600" b="1" dirty="0"/>
              <a:t>students stick to </a:t>
            </a:r>
            <a:r>
              <a:rPr lang="en-GB" sz="1600" b="1" dirty="0" smtClean="0"/>
              <a:t>traditional subjects</a:t>
            </a:r>
            <a:r>
              <a:rPr lang="en-GB" sz="1600" b="1" dirty="0"/>
              <a:t>,</a:t>
            </a:r>
            <a:r>
              <a:rPr lang="en-GB" sz="1600" b="1" dirty="0" smtClean="0"/>
              <a:t> </a:t>
            </a:r>
            <a:r>
              <a:rPr lang="en-GB" sz="1600" b="1" dirty="0"/>
              <a:t>13 </a:t>
            </a:r>
            <a:r>
              <a:rPr lang="en-GB" sz="1600" b="1" dirty="0" smtClean="0"/>
              <a:t>July</a:t>
            </a:r>
            <a:r>
              <a:rPr lang="en-GB" sz="1600" b="1" dirty="0"/>
              <a:t>.</a:t>
            </a:r>
          </a:p>
          <a:p>
            <a:r>
              <a:rPr lang="en-US" sz="1600" b="1" dirty="0">
                <a:solidFill>
                  <a:srgbClr val="FF66FF"/>
                </a:solidFill>
              </a:rPr>
              <a:t>Capacity Development </a:t>
            </a:r>
            <a:r>
              <a:rPr lang="en-US" sz="1600" b="1" dirty="0" smtClean="0">
                <a:solidFill>
                  <a:srgbClr val="FF66FF"/>
                </a:solidFill>
              </a:rPr>
              <a:t> </a:t>
            </a:r>
          </a:p>
          <a:p>
            <a:r>
              <a:rPr lang="en-US" sz="1600" b="1" dirty="0" smtClean="0"/>
              <a:t>2 </a:t>
            </a:r>
            <a:r>
              <a:rPr lang="en-US" sz="1600" b="1" dirty="0"/>
              <a:t>Doctoral </a:t>
            </a:r>
            <a:r>
              <a:rPr lang="en-US" sz="1600" b="1" dirty="0" smtClean="0"/>
              <a:t>Scholars; Research Training for Ghana and Tanzania; Co-authorship/Co-presentations</a:t>
            </a:r>
            <a:endParaRPr lang="en-GB" sz="1600" b="1" dirty="0"/>
          </a:p>
          <a:p>
            <a:r>
              <a:rPr lang="en-GB" sz="1600" b="1" dirty="0" smtClean="0">
                <a:solidFill>
                  <a:srgbClr val="FF66FF"/>
                </a:solidFill>
              </a:rPr>
              <a:t>Keynote Conference and Seminar Presentations (Policymakers, NGOs, Practitioners, Scholars)</a:t>
            </a:r>
          </a:p>
          <a:p>
            <a:r>
              <a:rPr lang="en-GB" sz="1600" b="1" dirty="0" smtClean="0"/>
              <a:t>Australia, Austria, Belgium Canada, Finland, France, Germany, Greece, Hong Kong, Japan,</a:t>
            </a:r>
          </a:p>
          <a:p>
            <a:r>
              <a:rPr lang="en-GB" sz="1600" b="1" dirty="0" smtClean="0"/>
              <a:t>New Zealand (Universities New Zealand), Norway, Portugal,  Sri Lanka, Sweden, Taiwan, UK, USA.</a:t>
            </a:r>
          </a:p>
          <a:p>
            <a:endParaRPr lang="en-GB" sz="1600" b="1" dirty="0" smtClean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83797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Impact Challenges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4600"/>
            <a:ext cx="8229600" cy="5292725"/>
          </a:xfrm>
        </p:spPr>
        <p:txBody>
          <a:bodyPr>
            <a:noAutofit/>
          </a:bodyPr>
          <a:lstStyle/>
          <a:p>
            <a:pPr>
              <a:buClr>
                <a:srgbClr val="FF66FF"/>
              </a:buClr>
              <a:buNone/>
            </a:pPr>
            <a:r>
              <a:rPr lang="en-US" sz="2100" b="1" dirty="0" smtClean="0">
                <a:solidFill>
                  <a:srgbClr val="FF66FF"/>
                </a:solidFill>
              </a:rPr>
              <a:t>Conceptual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Linear logic: cause/effect/ stimulus/response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Attribution - of policy changes, professional practices</a:t>
            </a:r>
          </a:p>
          <a:p>
            <a:pPr>
              <a:buClr>
                <a:srgbClr val="FF66FF"/>
              </a:buClr>
              <a:buNone/>
            </a:pPr>
            <a:r>
              <a:rPr lang="en-US" sz="2100" b="1" dirty="0" smtClean="0">
                <a:solidFill>
                  <a:srgbClr val="FF66FF"/>
                </a:solidFill>
              </a:rPr>
              <a:t>Policy Priorities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UK Impact Policy Agenda strengthened post project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Pre 2014 REF - Performance Indicators were Dissemination and Esteem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Impact not such a priority in the partner countries.</a:t>
            </a:r>
          </a:p>
          <a:p>
            <a:pPr>
              <a:buClr>
                <a:srgbClr val="FF66FF"/>
              </a:buClr>
              <a:buNone/>
            </a:pPr>
            <a:r>
              <a:rPr lang="en-US" sz="2100" b="1" dirty="0" smtClean="0">
                <a:solidFill>
                  <a:srgbClr val="FF66FF"/>
                </a:solidFill>
              </a:rPr>
              <a:t>Operational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Collecting evidence (at a distance) post project, with no budget e.g. asking former collaborators to assemble data for no payment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Multiple requests: ESRC, DFID, the UK Research Excellence Framework/ Major time commitment</a:t>
            </a:r>
          </a:p>
          <a:p>
            <a:pPr>
              <a:buClr>
                <a:srgbClr val="FF66FF"/>
              </a:buClr>
            </a:pPr>
            <a:r>
              <a:rPr lang="en-US" sz="2100" b="1" dirty="0" smtClean="0"/>
              <a:t>Sustainability of auditable change</a:t>
            </a:r>
            <a:endParaRPr lang="en-US" sz="21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6600" y="1828800"/>
            <a:ext cx="939800" cy="45259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User Engagement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40100" y="1600200"/>
            <a:ext cx="5346700" cy="4525963"/>
          </a:xfrm>
        </p:spPr>
        <p:txBody>
          <a:bodyPr>
            <a:noAutofit/>
          </a:bodyPr>
          <a:lstStyle/>
          <a:p>
            <a:pPr>
              <a:buClr>
                <a:srgbClr val="FF66FF"/>
              </a:buClr>
            </a:pPr>
            <a:r>
              <a:rPr lang="en-US" sz="2400" b="1" dirty="0" smtClean="0"/>
              <a:t>Advisory Groups in Ghana and Tanzania </a:t>
            </a:r>
            <a:r>
              <a:rPr lang="en-US" sz="2400" b="1" dirty="0" smtClean="0">
                <a:solidFill>
                  <a:srgbClr val="FF66FF"/>
                </a:solidFill>
              </a:rPr>
              <a:t>(NGOs, Policymakers, University Leaders, Student Unions)</a:t>
            </a:r>
          </a:p>
          <a:p>
            <a:pPr>
              <a:buClr>
                <a:srgbClr val="FF66FF"/>
              </a:buClr>
            </a:pPr>
            <a:r>
              <a:rPr lang="en-US" sz="2400" b="1" dirty="0" smtClean="0"/>
              <a:t>Regular Dissemination/ Knowledge Exchange events throughout the project in Ghana, Tanzania and the UK.</a:t>
            </a:r>
          </a:p>
          <a:p>
            <a:pPr>
              <a:buClr>
                <a:srgbClr val="FF66FF"/>
              </a:buClr>
            </a:pPr>
            <a:r>
              <a:rPr lang="en-US" sz="2400" b="1" dirty="0" smtClean="0"/>
              <a:t>Policymakers’ written responses </a:t>
            </a:r>
            <a:r>
              <a:rPr lang="en-US" sz="2400" b="1" dirty="0" smtClean="0">
                <a:solidFill>
                  <a:srgbClr val="FF66FF"/>
                </a:solidFill>
              </a:rPr>
              <a:t>(</a:t>
            </a:r>
            <a:r>
              <a:rPr lang="en-GB" sz="2400" b="1" dirty="0">
                <a:solidFill>
                  <a:srgbClr val="FF66FF"/>
                </a:solidFill>
              </a:rPr>
              <a:t>Paul </a:t>
            </a:r>
            <a:r>
              <a:rPr lang="en-GB" sz="2400" b="1" dirty="0" smtClean="0">
                <a:solidFill>
                  <a:srgbClr val="FF66FF"/>
                </a:solidFill>
              </a:rPr>
              <a:t>Effah</a:t>
            </a:r>
            <a:r>
              <a:rPr lang="en-GB" sz="2400" b="1" dirty="0">
                <a:solidFill>
                  <a:srgbClr val="FF66FF"/>
                </a:solidFill>
              </a:rPr>
              <a:t>,</a:t>
            </a:r>
            <a:r>
              <a:rPr lang="en-GB" sz="2400" b="1" dirty="0" smtClean="0">
                <a:solidFill>
                  <a:srgbClr val="FF66FF"/>
                </a:solidFill>
              </a:rPr>
              <a:t> Ghana, Daniel Mkude, Tanzania) </a:t>
            </a:r>
            <a:endParaRPr lang="en-US" sz="2400" b="1" dirty="0">
              <a:solidFill>
                <a:srgbClr val="FF66FF"/>
              </a:solidFill>
            </a:endParaRPr>
          </a:p>
        </p:txBody>
      </p:sp>
      <p:pic>
        <p:nvPicPr>
          <p:cNvPr id="5" name="Picture 7" descr="women leader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1" r="18121"/>
          <a:stretch>
            <a:fillRect/>
          </a:stretch>
        </p:blipFill>
        <p:spPr>
          <a:xfrm>
            <a:off x="457200" y="1696995"/>
            <a:ext cx="2679700" cy="2501514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68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1500" y="0"/>
            <a:ext cx="8115300" cy="825500"/>
          </a:xfrm>
        </p:spPr>
        <p:txBody>
          <a:bodyPr>
            <a:normAutofit/>
          </a:bodyPr>
          <a:lstStyle/>
          <a:p>
            <a:r>
              <a:rPr lang="en-US" b="1" dirty="0" smtClean="0"/>
              <a:t>Publications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15900" y="1041400"/>
            <a:ext cx="8712200" cy="606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66FF"/>
                </a:solidFill>
              </a:rPr>
              <a:t>Special Issue of </a:t>
            </a:r>
            <a:r>
              <a:rPr lang="en-US" sz="1600" b="1" i="1" u="sng" dirty="0">
                <a:solidFill>
                  <a:srgbClr val="FF66FF"/>
                </a:solidFill>
              </a:rPr>
              <a:t>Research in Comparative and International Education 2011 6 (4) on African Higher Education: Researching Absences, Equalities and Aspirations </a:t>
            </a:r>
          </a:p>
          <a:p>
            <a:r>
              <a:rPr lang="en-US" sz="1600" b="1" dirty="0">
                <a:solidFill>
                  <a:srgbClr val="FF66FF"/>
                </a:solidFill>
              </a:rPr>
              <a:t>Morley</a:t>
            </a:r>
            <a:r>
              <a:rPr lang="en-US" sz="1600" b="1" dirty="0"/>
              <a:t>, L. (2011): African Higher Education: Researching absences, Equalities and Aspirations.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341-347</a:t>
            </a:r>
          </a:p>
          <a:p>
            <a:r>
              <a:rPr lang="en-US" sz="1600" b="1" dirty="0">
                <a:solidFill>
                  <a:srgbClr val="FF66FF"/>
                </a:solidFill>
              </a:rPr>
              <a:t>Singh</a:t>
            </a:r>
            <a:r>
              <a:rPr lang="en-US" sz="1600" b="1" dirty="0"/>
              <a:t>, M. (2011): Equity and Quality in the </a:t>
            </a:r>
            <a:r>
              <a:rPr lang="en-US" sz="1600" b="1" dirty="0" err="1"/>
              <a:t>Revitalisation</a:t>
            </a:r>
            <a:r>
              <a:rPr lang="en-US" sz="1600" b="1" dirty="0"/>
              <a:t> of African Higher Education: Trends and Challenges.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348-365</a:t>
            </a:r>
          </a:p>
          <a:p>
            <a:r>
              <a:rPr lang="en-US" sz="1600" b="1" dirty="0" err="1">
                <a:solidFill>
                  <a:srgbClr val="FF66FF"/>
                </a:solidFill>
              </a:rPr>
              <a:t>Mkude</a:t>
            </a:r>
            <a:r>
              <a:rPr lang="en-US" sz="1600" b="1" dirty="0"/>
              <a:t>, D. (2011): Higher Education as an Instrument of Social Integration in Tanzania: Challenges and Prospects.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366-</a:t>
            </a:r>
            <a:r>
              <a:rPr lang="en-US" sz="1600" b="1" dirty="0" smtClean="0"/>
              <a:t>373</a:t>
            </a:r>
          </a:p>
          <a:p>
            <a:r>
              <a:rPr lang="en-US" sz="1600" b="1" dirty="0" err="1">
                <a:solidFill>
                  <a:srgbClr val="FF66FF"/>
                </a:solidFill>
              </a:rPr>
              <a:t>Effah</a:t>
            </a:r>
            <a:r>
              <a:rPr lang="en-US" sz="1600" b="1" dirty="0"/>
              <a:t>, P. (2011): A Ghanaian Response to Study on 'Widening Participation in Higher Education in Ghana and Tanzania: Developing an Equity Scorecard'.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374-382</a:t>
            </a:r>
          </a:p>
          <a:p>
            <a:r>
              <a:rPr lang="en-US" sz="1600" b="1" dirty="0">
                <a:solidFill>
                  <a:srgbClr val="FF66FF"/>
                </a:solidFill>
              </a:rPr>
              <a:t>Morley, L. and Croft</a:t>
            </a:r>
            <a:r>
              <a:rPr lang="en-US" sz="1600" b="1" dirty="0"/>
              <a:t>, A. (2011): Agency and Advocacy: Disabled Students in Higher Education in Ghana and Tanzania.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383-399</a:t>
            </a:r>
          </a:p>
          <a:p>
            <a:r>
              <a:rPr lang="en-US" sz="1600" b="1" dirty="0" err="1">
                <a:solidFill>
                  <a:srgbClr val="FF66FF"/>
                </a:solidFill>
              </a:rPr>
              <a:t>Adu-Yeboah</a:t>
            </a:r>
            <a:r>
              <a:rPr lang="en-US" sz="1600" b="1" dirty="0">
                <a:solidFill>
                  <a:srgbClr val="FF66FF"/>
                </a:solidFill>
              </a:rPr>
              <a:t>, C. and </a:t>
            </a:r>
            <a:r>
              <a:rPr lang="en-US" sz="1600" b="1" dirty="0" err="1">
                <a:solidFill>
                  <a:srgbClr val="FF66FF"/>
                </a:solidFill>
              </a:rPr>
              <a:t>Dzama</a:t>
            </a:r>
            <a:r>
              <a:rPr lang="en-US" sz="1600" b="1" dirty="0">
                <a:solidFill>
                  <a:srgbClr val="FF66FF"/>
                </a:solidFill>
              </a:rPr>
              <a:t> Forde</a:t>
            </a:r>
            <a:r>
              <a:rPr lang="en-US" sz="1600" b="1" dirty="0"/>
              <a:t>, L. (2011): Returning to Study in Higher Education in Ghana: Experiences of Mature Undergraduate Women.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400-414</a:t>
            </a:r>
          </a:p>
          <a:p>
            <a:r>
              <a:rPr lang="en-US" sz="1600" b="1" dirty="0" err="1">
                <a:solidFill>
                  <a:srgbClr val="FF66FF"/>
                </a:solidFill>
              </a:rPr>
              <a:t>Mwaipopo</a:t>
            </a:r>
            <a:r>
              <a:rPr lang="en-US" sz="1600" b="1" dirty="0">
                <a:solidFill>
                  <a:srgbClr val="FF66FF"/>
                </a:solidFill>
              </a:rPr>
              <a:t>, R., </a:t>
            </a:r>
            <a:r>
              <a:rPr lang="en-US" sz="1600" b="1" dirty="0" err="1">
                <a:solidFill>
                  <a:srgbClr val="FF66FF"/>
                </a:solidFill>
              </a:rPr>
              <a:t>Lihamba</a:t>
            </a:r>
            <a:r>
              <a:rPr lang="en-US" sz="1600" b="1" dirty="0">
                <a:solidFill>
                  <a:srgbClr val="FF66FF"/>
                </a:solidFill>
              </a:rPr>
              <a:t>, A. and </a:t>
            </a:r>
            <a:r>
              <a:rPr lang="en-US" sz="1600" b="1" dirty="0" err="1">
                <a:solidFill>
                  <a:srgbClr val="FF66FF"/>
                </a:solidFill>
              </a:rPr>
              <a:t>Njewele</a:t>
            </a:r>
            <a:r>
              <a:rPr lang="en-US" sz="1600" b="1" dirty="0"/>
              <a:t>, D. (2011): Equity and Equality in Access to Higher Education: The experiences of students with disabilities in Tanzania.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415-429</a:t>
            </a:r>
          </a:p>
          <a:p>
            <a:r>
              <a:rPr lang="en-US" sz="1600" b="1" dirty="0">
                <a:solidFill>
                  <a:srgbClr val="FF66FF"/>
                </a:solidFill>
              </a:rPr>
              <a:t>David</a:t>
            </a:r>
            <a:r>
              <a:rPr lang="en-US" sz="1600" b="1" dirty="0"/>
              <a:t>, M. (2011): Learning from Innovative International Research on Higher Education: How to </a:t>
            </a:r>
            <a:r>
              <a:rPr lang="en-US" sz="1600" b="1" dirty="0" err="1"/>
              <a:t>conceptualise</a:t>
            </a:r>
            <a:r>
              <a:rPr lang="en-US" sz="1600" b="1" dirty="0"/>
              <a:t> equity for policy, practice and pedagogies in higher education. </a:t>
            </a:r>
            <a:r>
              <a:rPr lang="en-US" sz="1600" b="1" i="1" dirty="0"/>
              <a:t>Research in Comparative and International Education</a:t>
            </a:r>
            <a:r>
              <a:rPr lang="en-US" sz="1600" b="1" dirty="0"/>
              <a:t> 6 (4): 430-443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20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0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Publications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70606" y="1166842"/>
            <a:ext cx="8973394" cy="5878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Morl</a:t>
            </a:r>
            <a:r>
              <a:rPr lang="en-GB" sz="1200" b="1" dirty="0"/>
              <a:t>ey, L. (2015) Quality and Equality in African Private Higher Education: Contradictions and Challenges. In, Silvester, K. (ed) </a:t>
            </a:r>
            <a:r>
              <a:rPr lang="en-GB" sz="1200" b="1" i="1" dirty="0"/>
              <a:t>Commonwealth Education Partnerships</a:t>
            </a:r>
            <a:r>
              <a:rPr lang="en-GB" sz="1200" b="1" dirty="0"/>
              <a:t>. Cambridge: Nexus Strategic Partnerships: 102-104.</a:t>
            </a:r>
          </a:p>
          <a:p>
            <a:r>
              <a:rPr lang="en-GB" sz="1200" b="1" dirty="0"/>
              <a:t>Morley, L. (2014) Inside African Private Higher Education. In, D. Araya, &amp; Marber, P. (eds) </a:t>
            </a:r>
            <a:r>
              <a:rPr lang="en-GB" sz="1200" b="1" i="1" dirty="0"/>
              <a:t>Higher Education in the Global Age: Education Policy and Emerging Societies</a:t>
            </a:r>
            <a:r>
              <a:rPr lang="en-GB" sz="1200" b="1" dirty="0"/>
              <a:t> London, Routledge: 140-159.</a:t>
            </a:r>
          </a:p>
          <a:p>
            <a:pPr lvl="0"/>
            <a:r>
              <a:rPr lang="en-GB" sz="1200" b="1" dirty="0"/>
              <a:t>Morley, L. (2014) Inside African Private Higher Education: Contradictions and Challenges International Higher Education 76 (also published in Russian - </a:t>
            </a:r>
            <a:r>
              <a:rPr lang="en-GB" sz="1200" b="1" dirty="0">
                <a:hlinkClick r:id="rId2"/>
              </a:rPr>
              <a:t>http://ihe.hse.ru/2014--76.html</a:t>
            </a:r>
            <a:r>
              <a:rPr lang="en-GB" sz="1200" b="1" dirty="0"/>
              <a:t>)</a:t>
            </a:r>
            <a:r>
              <a:rPr lang="en-GB" sz="1200" b="1" dirty="0" smtClean="0"/>
              <a:t>.</a:t>
            </a:r>
          </a:p>
          <a:p>
            <a:pPr lvl="0"/>
            <a:r>
              <a:rPr lang="en-GB" sz="1200" b="1" dirty="0"/>
              <a:t>Morley, L. (2012) Experiencing Higher Education in Ghana and Tanzania: The Symbolic Power of Being a Student. In, T. Hinton-Smith (ed) </a:t>
            </a:r>
            <a:r>
              <a:rPr lang="en-GB" sz="1200" b="1" i="1" dirty="0"/>
              <a:t>Issues in Higher Education Widening Participation: Casting the Net Wide</a:t>
            </a:r>
            <a:r>
              <a:rPr lang="en-GB" sz="1200" b="1" dirty="0"/>
              <a:t>. London: Palgrave: 245-262.</a:t>
            </a:r>
          </a:p>
          <a:p>
            <a:pPr lvl="0"/>
            <a:r>
              <a:rPr lang="en-GB" sz="1200" b="1" dirty="0"/>
              <a:t>Morley, L. (2012). "Researching Absences and Silences in Higher Education: Data for Democratisation." </a:t>
            </a:r>
            <a:r>
              <a:rPr lang="en-GB" sz="1200" b="1" i="1" dirty="0"/>
              <a:t>Higher Education Research and Development</a:t>
            </a:r>
            <a:r>
              <a:rPr lang="en-GB" sz="1200" b="1" dirty="0"/>
              <a:t> 31(3): 353-368.</a:t>
            </a:r>
          </a:p>
          <a:p>
            <a:pPr lvl="0"/>
            <a:r>
              <a:rPr lang="en-GB" sz="1200" b="1" dirty="0"/>
              <a:t>Morley, L. (2012). Widening Participation in Higher Education in Ghana and Tanzania." International Higher Education 67(Spring): 21-23</a:t>
            </a:r>
            <a:r>
              <a:rPr lang="en-GB" sz="1200" b="1" dirty="0" smtClean="0"/>
              <a:t>.</a:t>
            </a:r>
          </a:p>
          <a:p>
            <a:pPr lvl="0"/>
            <a:r>
              <a:rPr lang="en-GB" sz="1200" b="1" dirty="0"/>
              <a:t>Morley, L. (2011). "Sex, Grades and Power in Higher Education in Ghana and Tanzania." </a:t>
            </a:r>
            <a:r>
              <a:rPr lang="en-GB" sz="1200" b="1" i="1" dirty="0"/>
              <a:t>Cambridge Journal of Education</a:t>
            </a:r>
            <a:r>
              <a:rPr lang="en-GB" sz="1200" b="1" dirty="0"/>
              <a:t> 41(1): 101-115.</a:t>
            </a:r>
          </a:p>
          <a:p>
            <a:pPr lvl="0"/>
            <a:r>
              <a:rPr lang="en-GB" sz="1200" b="1" dirty="0" smtClean="0"/>
              <a:t>Morley</a:t>
            </a:r>
            <a:r>
              <a:rPr lang="en-GB" sz="1200" b="1" dirty="0"/>
              <a:t>, L. (2011) African Higher Education: Researching Absences, Equalities and Aspirations. </a:t>
            </a:r>
            <a:r>
              <a:rPr lang="en-GB" sz="1200" b="1" i="1" dirty="0"/>
              <a:t>Research in Comparative and International Education</a:t>
            </a:r>
            <a:r>
              <a:rPr lang="en-GB" sz="1200" b="1" dirty="0"/>
              <a:t> 6(4): 341-347.</a:t>
            </a:r>
          </a:p>
          <a:p>
            <a:pPr lvl="0"/>
            <a:r>
              <a:rPr lang="en-GB" sz="1200" b="1" dirty="0"/>
              <a:t>Morley, L. (2011) Misogyny Posing as Measurement: Disrupting the Feminisation Crisis Discourse. </a:t>
            </a:r>
            <a:r>
              <a:rPr lang="en-GB" sz="1200" b="1" i="1" dirty="0"/>
              <a:t>Contemporary Social Science</a:t>
            </a:r>
            <a:r>
              <a:rPr lang="en-GB" sz="1200" b="1" dirty="0"/>
              <a:t> 6 (2): 163-175</a:t>
            </a:r>
            <a:r>
              <a:rPr lang="en-GB" sz="1200" b="1" dirty="0" smtClean="0"/>
              <a:t>.</a:t>
            </a:r>
          </a:p>
          <a:p>
            <a:pPr lvl="0"/>
            <a:r>
              <a:rPr lang="en-GB" sz="1200" b="1" dirty="0"/>
              <a:t>Morley, L. (2010). "Gender Mainstreaming: Myths and Measurement in Higher Education in Ghana and Tanzania." </a:t>
            </a:r>
            <a:r>
              <a:rPr lang="en-GB" sz="1200" b="1" i="1" dirty="0"/>
              <a:t>Compare: A Journal of Comparative Education</a:t>
            </a:r>
            <a:r>
              <a:rPr lang="en-GB" sz="1200" b="1" dirty="0"/>
              <a:t> 40(4): 533-550.</a:t>
            </a:r>
          </a:p>
          <a:p>
            <a:pPr lvl="0"/>
            <a:r>
              <a:rPr lang="en-GB" sz="1200" b="1" dirty="0"/>
              <a:t>Morley, L., and Lussier, K., (2009). "Intersecting Poverty and Participation in Higher Education in Ghana and Tanzania." </a:t>
            </a:r>
            <a:r>
              <a:rPr lang="en-GB" sz="1200" b="1" i="1" dirty="0"/>
              <a:t>International Studies in Sociology of Education</a:t>
            </a:r>
            <a:r>
              <a:rPr lang="en-GB" sz="1200" b="1" dirty="0"/>
              <a:t> 19(2): 71-85.</a:t>
            </a:r>
          </a:p>
          <a:p>
            <a:pPr lvl="0"/>
            <a:r>
              <a:rPr lang="en-GB" sz="1200" b="1" dirty="0"/>
              <a:t>Morley, L and Lugg, R. (2009) Mapping Meritocracy: Intersecting Gender, Poverty and Higher Educational Opportunity Structures.</a:t>
            </a:r>
            <a:r>
              <a:rPr lang="en-GB" sz="1200" b="1" i="1" dirty="0"/>
              <a:t> Higher Education Policy</a:t>
            </a:r>
            <a:r>
              <a:rPr lang="en-GB" sz="1200" b="1" dirty="0"/>
              <a:t> 22(1): 37-60.</a:t>
            </a:r>
          </a:p>
          <a:p>
            <a:pPr lvl="0"/>
            <a:r>
              <a:rPr lang="en-GB" sz="1200" b="1" dirty="0"/>
              <a:t>Morley, L., Leach, F., and Lugg, R., (2008). "Democratising Higher Education in Ghana and Tanzania: Opportunity Structures and Social Inequalities." </a:t>
            </a:r>
            <a:r>
              <a:rPr lang="en-GB" sz="1200" b="1" i="1" dirty="0"/>
              <a:t>International Journal of Educational Development</a:t>
            </a:r>
            <a:r>
              <a:rPr lang="en-GB" sz="1200" b="1" dirty="0"/>
              <a:t> 29(1): 56-64.</a:t>
            </a:r>
          </a:p>
          <a:p>
            <a:pPr lvl="0"/>
            <a:r>
              <a:rPr lang="en-GB" sz="1200" b="1" dirty="0"/>
              <a:t>Morley, L., and Lugg, R., (2008). Democratising Higher Education in Ghana and Tanzania: Opportunity Structures and Social Processes. </a:t>
            </a:r>
            <a:r>
              <a:rPr lang="en-GB" sz="1200" b="1" i="1" dirty="0"/>
              <a:t>Journal of the World Universities Forum </a:t>
            </a:r>
            <a:r>
              <a:rPr lang="en-GB" sz="1200" b="1" dirty="0"/>
              <a:t>1(6): 51-60.</a:t>
            </a:r>
          </a:p>
          <a:p>
            <a:pPr lvl="0"/>
            <a:r>
              <a:rPr lang="en-GB" sz="1200" b="1" dirty="0"/>
              <a:t>Morley, L., and Lugg, R., (2008). Gender Equity in African Higher Education. </a:t>
            </a:r>
            <a:r>
              <a:rPr lang="en-GB" sz="1200" b="1" i="1" dirty="0"/>
              <a:t>International Studies in Education</a:t>
            </a:r>
            <a:r>
              <a:rPr lang="en-GB" sz="1200" b="1" dirty="0"/>
              <a:t> 9: 11-16.</a:t>
            </a:r>
          </a:p>
          <a:p>
            <a:pPr lvl="0"/>
            <a:endParaRPr lang="en-GB" sz="1400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22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00497"/>
            <a:ext cx="8229600" cy="728662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 smtClean="0"/>
              <a:t>Widening </a:t>
            </a:r>
            <a:r>
              <a:rPr lang="en-US" sz="2000" b="1" dirty="0" smtClean="0"/>
              <a:t>Participation in </a:t>
            </a:r>
            <a:r>
              <a:rPr lang="en-US" sz="2000" b="1" dirty="0"/>
              <a:t>Higher Education </a:t>
            </a:r>
            <a:r>
              <a:rPr lang="en-US" sz="2000" b="1" dirty="0" smtClean="0"/>
              <a:t>in Ghana </a:t>
            </a:r>
            <a:r>
              <a:rPr lang="en-US" sz="2000" b="1" dirty="0"/>
              <a:t>and Tanzania:</a:t>
            </a:r>
            <a:br>
              <a:rPr lang="en-US" sz="2000" b="1" dirty="0"/>
            </a:br>
            <a:r>
              <a:rPr lang="en-US" sz="2000" b="1" dirty="0"/>
              <a:t>Developing an </a:t>
            </a:r>
            <a:r>
              <a:rPr lang="en-US" sz="2000" b="1" dirty="0" smtClean="0"/>
              <a:t>Equity Scorecard. An </a:t>
            </a:r>
            <a:r>
              <a:rPr lang="en-US" sz="2000" b="1" dirty="0"/>
              <a:t>ESRC/DFID Poverty Reduction </a:t>
            </a:r>
            <a:r>
              <a:rPr lang="en-US" sz="2000" b="1" dirty="0" err="1" smtClean="0"/>
              <a:t>Programme</a:t>
            </a:r>
            <a:r>
              <a:rPr lang="en-US" sz="2000" b="1" dirty="0"/>
              <a:t> </a:t>
            </a:r>
            <a:r>
              <a:rPr lang="en-US" sz="2000" b="1" dirty="0" smtClean="0"/>
              <a:t>Research </a:t>
            </a:r>
            <a:r>
              <a:rPr lang="en-US" sz="2000" b="1" dirty="0"/>
              <a:t>Project (RES-167-25-0078</a:t>
            </a:r>
            <a:r>
              <a:rPr lang="en-US" sz="2000" b="1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402491"/>
            <a:ext cx="4038600" cy="5054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66FF"/>
                </a:solidFill>
              </a:rPr>
              <a:t>Project </a:t>
            </a:r>
            <a:r>
              <a:rPr lang="en-US" b="1" dirty="0">
                <a:solidFill>
                  <a:srgbClr val="FF66FF"/>
                </a:solidFill>
              </a:rPr>
              <a:t>Director</a:t>
            </a:r>
            <a:br>
              <a:rPr lang="en-US" b="1" dirty="0">
                <a:solidFill>
                  <a:srgbClr val="FF66FF"/>
                </a:solidFill>
              </a:rPr>
            </a:br>
            <a:r>
              <a:rPr lang="en-US" b="1" dirty="0"/>
              <a:t>Professor Louise Morley</a:t>
            </a:r>
            <a:br>
              <a:rPr lang="en-US" b="1" dirty="0"/>
            </a:br>
            <a:r>
              <a:rPr lang="en-US" b="1" dirty="0" smtClean="0"/>
              <a:t>Centre </a:t>
            </a:r>
            <a:r>
              <a:rPr lang="en-US" b="1" dirty="0"/>
              <a:t>for Higher Education </a:t>
            </a:r>
            <a:r>
              <a:rPr lang="en-US" b="1" dirty="0" smtClean="0"/>
              <a:t>and Equity </a:t>
            </a:r>
            <a:r>
              <a:rPr lang="en-US" b="1" dirty="0"/>
              <a:t>Research (CHEER),</a:t>
            </a:r>
            <a:br>
              <a:rPr lang="en-US" b="1" dirty="0"/>
            </a:br>
            <a:r>
              <a:rPr lang="en-US" b="1" dirty="0"/>
              <a:t>University of Sussex, UK.</a:t>
            </a:r>
            <a:br>
              <a:rPr lang="en-US" b="1" dirty="0"/>
            </a:br>
            <a:r>
              <a:rPr lang="en-US" b="1" dirty="0" smtClean="0"/>
              <a:t>l.morley</a:t>
            </a:r>
            <a:r>
              <a:rPr lang="en-US" b="1" dirty="0"/>
              <a:t>@sussex.ac.uk</a:t>
            </a:r>
            <a:br>
              <a:rPr lang="en-US" b="1" dirty="0"/>
            </a:br>
            <a:endParaRPr lang="en-US" b="1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66FF"/>
                </a:solidFill>
              </a:rPr>
              <a:t>Co-Director</a:t>
            </a:r>
            <a:endParaRPr lang="en-US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Professor Fiona Leach, University of Sussex</a:t>
            </a:r>
          </a:p>
          <a:p>
            <a:pPr marL="0" indent="0">
              <a:buNone/>
            </a:pPr>
            <a:r>
              <a:rPr lang="en-US" b="1" dirty="0" err="1" smtClean="0"/>
              <a:t>f.e.leach@sussex.ac.uk</a:t>
            </a:r>
            <a:endParaRPr lang="en-US" b="1" dirty="0" smtClean="0"/>
          </a:p>
          <a:p>
            <a:pPr marL="0" indent="0">
              <a:buNone/>
            </a:pPr>
            <a:endParaRPr lang="en-US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66FF"/>
                </a:solidFill>
              </a:rPr>
              <a:t>Lead </a:t>
            </a:r>
            <a:r>
              <a:rPr lang="en-US" b="1" dirty="0">
                <a:solidFill>
                  <a:srgbClr val="FF66FF"/>
                </a:solidFill>
              </a:rPr>
              <a:t>Researcher, Tanzania</a:t>
            </a:r>
            <a:br>
              <a:rPr lang="en-US" b="1" dirty="0">
                <a:solidFill>
                  <a:srgbClr val="FF66FF"/>
                </a:solidFill>
              </a:rPr>
            </a:br>
            <a:r>
              <a:rPr lang="en-US" b="1" dirty="0"/>
              <a:t>Professor </a:t>
            </a:r>
            <a:r>
              <a:rPr lang="en-US" b="1" dirty="0" err="1"/>
              <a:t>Amandina</a:t>
            </a:r>
            <a:r>
              <a:rPr lang="en-US" b="1" dirty="0"/>
              <a:t> </a:t>
            </a:r>
            <a:r>
              <a:rPr lang="en-US" b="1" dirty="0" err="1"/>
              <a:t>Lihamba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University of Dar </a:t>
            </a:r>
            <a:r>
              <a:rPr lang="en-US" b="1" dirty="0" err="1"/>
              <a:t>es</a:t>
            </a:r>
            <a:r>
              <a:rPr lang="en-US" b="1" dirty="0"/>
              <a:t> Salaam</a:t>
            </a:r>
            <a:br>
              <a:rPr lang="en-US" b="1" dirty="0"/>
            </a:br>
            <a:r>
              <a:rPr lang="en-US" b="1" dirty="0" smtClean="0"/>
              <a:t>amandina</a:t>
            </a:r>
            <a:r>
              <a:rPr lang="en-US" b="1" dirty="0"/>
              <a:t>@uccmail.co.tz</a:t>
            </a:r>
            <a:br>
              <a:rPr lang="en-US" b="1" dirty="0"/>
            </a:br>
            <a:endParaRPr lang="en-US" b="1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66FF"/>
                </a:solidFill>
              </a:rPr>
              <a:t>Lead </a:t>
            </a:r>
            <a:r>
              <a:rPr lang="en-US" b="1" dirty="0">
                <a:solidFill>
                  <a:srgbClr val="FF66FF"/>
                </a:solidFill>
              </a:rPr>
              <a:t>Researcher, Ghana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err="1"/>
              <a:t>Dr</a:t>
            </a:r>
            <a:r>
              <a:rPr lang="en-US" b="1" dirty="0"/>
              <a:t> Linda </a:t>
            </a:r>
            <a:r>
              <a:rPr lang="en-US" b="1" dirty="0" err="1"/>
              <a:t>Dzama</a:t>
            </a:r>
            <a:r>
              <a:rPr lang="en-US" b="1" dirty="0"/>
              <a:t> Forde,</a:t>
            </a:r>
            <a:br>
              <a:rPr lang="en-US" b="1" dirty="0"/>
            </a:br>
            <a:r>
              <a:rPr lang="en-US" b="1" dirty="0"/>
              <a:t>University of Cape Coast.</a:t>
            </a:r>
            <a:br>
              <a:rPr lang="en-US" b="1" dirty="0"/>
            </a:br>
            <a:r>
              <a:rPr lang="en-US" b="1" dirty="0" smtClean="0"/>
              <a:t>peaceoddoye26</a:t>
            </a:r>
            <a:r>
              <a:rPr lang="en-US" b="1" dirty="0"/>
              <a:t>@yahoo.com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22341" y="1392879"/>
            <a:ext cx="4038600" cy="5054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66FF"/>
                </a:solidFill>
              </a:rPr>
              <a:t>See the project website:</a:t>
            </a:r>
          </a:p>
          <a:p>
            <a:pPr marL="0" indent="0">
              <a:buNone/>
            </a:pPr>
            <a:r>
              <a:rPr lang="en-US" dirty="0" err="1"/>
              <a:t>www.sussex.ac.uk</a:t>
            </a:r>
            <a:r>
              <a:rPr lang="en-US" dirty="0"/>
              <a:t>/education/</a:t>
            </a:r>
          </a:p>
          <a:p>
            <a:pPr marL="0" indent="0">
              <a:buNone/>
            </a:pPr>
            <a:r>
              <a:rPr lang="en-US" dirty="0"/>
              <a:t>cheer/</a:t>
            </a:r>
            <a:r>
              <a:rPr lang="en-US" dirty="0" err="1"/>
              <a:t>wphegt</a:t>
            </a:r>
            <a:r>
              <a:rPr lang="en-US" dirty="0"/>
              <a:t> for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pPr>
              <a:buClr>
                <a:srgbClr val="FF66FF"/>
              </a:buClr>
            </a:pPr>
            <a:r>
              <a:rPr lang="en-US" b="1" dirty="0" smtClean="0"/>
              <a:t>Project </a:t>
            </a:r>
            <a:r>
              <a:rPr lang="en-US" b="1" dirty="0"/>
              <a:t>Report and Executive Summary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Project </a:t>
            </a:r>
            <a:r>
              <a:rPr lang="en-US" b="1" dirty="0"/>
              <a:t>publications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Videos </a:t>
            </a:r>
            <a:r>
              <a:rPr lang="en-US" b="1" dirty="0"/>
              <a:t>of dissemination events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Resources </a:t>
            </a:r>
            <a:r>
              <a:rPr lang="en-US" b="1" dirty="0"/>
              <a:t>on WP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Equity </a:t>
            </a:r>
            <a:r>
              <a:rPr lang="en-US" b="1" dirty="0"/>
              <a:t>Scorecards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Case Studies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33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349</TotalTime>
  <Words>1548</Words>
  <Application>Microsoft Office PowerPoint</Application>
  <PresentationFormat>On-screen Show (4:3)</PresentationFormat>
  <Paragraphs>239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ＭＳ Ｐゴシック</vt:lpstr>
      <vt:lpstr>Arial</vt:lpstr>
      <vt:lpstr>Arial Narrow</vt:lpstr>
      <vt:lpstr>Calibri</vt:lpstr>
      <vt:lpstr>Times</vt:lpstr>
      <vt:lpstr>Times New Roman</vt:lpstr>
      <vt:lpstr>Wingdings</vt:lpstr>
      <vt:lpstr> Black </vt:lpstr>
      <vt:lpstr>Widening Participation in Higher Education in Ghana and Tanzania</vt:lpstr>
      <vt:lpstr>Researching Absences and Silences</vt:lpstr>
      <vt:lpstr>African Higher Education: Policy Priorities</vt:lpstr>
      <vt:lpstr>Conceptual, Contextual and Theoretical Considerations</vt:lpstr>
      <vt:lpstr>Methodological Challenges</vt:lpstr>
      <vt:lpstr>Student Life History Interviews </vt:lpstr>
      <vt:lpstr>Staff and Policymaker Interviews </vt:lpstr>
      <vt:lpstr>Equity Scorecard: Access to Level 200 on 4 Programmes at a Public University in Tanzania According to Age, Gender and Socio Economic Status </vt:lpstr>
      <vt:lpstr>Equity Scorecard: Access to Level 200 on 4 Programmes at a Public University in Ghana According to Age, Gender and Socio Economic Status (2009)</vt:lpstr>
      <vt:lpstr>Equity Scorecards Revealed</vt:lpstr>
      <vt:lpstr>Project Impact: Policy, Conceptual and Instrumental</vt:lpstr>
      <vt:lpstr>Project Impact: Policy, Conceptual and Instrumental</vt:lpstr>
      <vt:lpstr>Project Impact: Internationally </vt:lpstr>
      <vt:lpstr>Impact Challenges</vt:lpstr>
      <vt:lpstr>User Engagement</vt:lpstr>
      <vt:lpstr>Publications</vt:lpstr>
      <vt:lpstr>Publications </vt:lpstr>
      <vt:lpstr>            Widening Participation in Higher Education in Ghana and Tanzania: Developing an Equity Scorecard. An ESRC/DFID Poverty Reduction Programme Research Project (RES-167-25-0078)           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140</cp:revision>
  <cp:lastPrinted>2014-01-28T09:55:20Z</cp:lastPrinted>
  <dcterms:created xsi:type="dcterms:W3CDTF">2016-03-08T11:47:14Z</dcterms:created>
  <dcterms:modified xsi:type="dcterms:W3CDTF">2016-03-09T15:07:00Z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