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400" r:id="rId2"/>
    <p:sldId id="355" r:id="rId3"/>
    <p:sldId id="356" r:id="rId4"/>
    <p:sldId id="402" r:id="rId5"/>
    <p:sldId id="357" r:id="rId6"/>
    <p:sldId id="359" r:id="rId7"/>
    <p:sldId id="403" r:id="rId8"/>
    <p:sldId id="362" r:id="rId9"/>
    <p:sldId id="360" r:id="rId10"/>
    <p:sldId id="363" r:id="rId11"/>
    <p:sldId id="413" r:id="rId12"/>
    <p:sldId id="369" r:id="rId13"/>
    <p:sldId id="371" r:id="rId14"/>
    <p:sldId id="372" r:id="rId15"/>
    <p:sldId id="401" r:id="rId16"/>
    <p:sldId id="373" r:id="rId17"/>
    <p:sldId id="374" r:id="rId18"/>
    <p:sldId id="375" r:id="rId19"/>
    <p:sldId id="377" r:id="rId20"/>
    <p:sldId id="404" r:id="rId21"/>
    <p:sldId id="405" r:id="rId22"/>
    <p:sldId id="421" r:id="rId23"/>
    <p:sldId id="380" r:id="rId24"/>
    <p:sldId id="414" r:id="rId25"/>
    <p:sldId id="408" r:id="rId26"/>
    <p:sldId id="407" r:id="rId27"/>
    <p:sldId id="412" r:id="rId28"/>
    <p:sldId id="411" r:id="rId29"/>
    <p:sldId id="428" r:id="rId30"/>
    <p:sldId id="426" r:id="rId31"/>
    <p:sldId id="425" r:id="rId32"/>
    <p:sldId id="415" r:id="rId33"/>
    <p:sldId id="416" r:id="rId34"/>
    <p:sldId id="424" r:id="rId35"/>
    <p:sldId id="409" r:id="rId36"/>
    <p:sldId id="417" r:id="rId37"/>
    <p:sldId id="419" r:id="rId38"/>
    <p:sldId id="420" r:id="rId39"/>
    <p:sldId id="427" r:id="rId40"/>
    <p:sldId id="395" r:id="rId41"/>
    <p:sldId id="382" r:id="rId42"/>
    <p:sldId id="383" r:id="rId43"/>
    <p:sldId id="430" r:id="rId44"/>
    <p:sldId id="431" r:id="rId45"/>
    <p:sldId id="432" r:id="rId46"/>
    <p:sldId id="391" r:id="rId47"/>
    <p:sldId id="433" r:id="rId4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D47"/>
    <a:srgbClr val="45AFDC"/>
    <a:srgbClr val="3A81BA"/>
    <a:srgbClr val="FFC8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autoAdjust="0"/>
    <p:restoredTop sz="74153" autoAdjust="0"/>
  </p:normalViewPr>
  <p:slideViewPr>
    <p:cSldViewPr snapToGrid="0" snapToObjects="1">
      <p:cViewPr varScale="1">
        <p:scale>
          <a:sx n="61" d="100"/>
          <a:sy n="61" d="100"/>
        </p:scale>
        <p:origin x="1368" y="52"/>
      </p:cViewPr>
      <p:guideLst>
        <p:guide orient="horz" pos="1620"/>
        <p:guide pos="2880"/>
      </p:guideLst>
    </p:cSldViewPr>
  </p:slideViewPr>
  <p:outlineViewPr>
    <p:cViewPr>
      <p:scale>
        <a:sx n="33" d="100"/>
        <a:sy n="33" d="100"/>
      </p:scale>
      <p:origin x="0" y="1022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133FE-66EF-B74A-A23C-5FD3F23D88BE}" type="doc">
      <dgm:prSet loTypeId="urn:microsoft.com/office/officeart/2005/8/layout/hList6" loCatId="" qsTypeId="urn:microsoft.com/office/officeart/2005/8/quickstyle/simple1" qsCatId="simple" csTypeId="urn:microsoft.com/office/officeart/2005/8/colors/colorful1" csCatId="colorful" phldr="1"/>
      <dgm:spPr/>
      <dgm:t>
        <a:bodyPr/>
        <a:lstStyle/>
        <a:p>
          <a:endParaRPr lang="en-US"/>
        </a:p>
      </dgm:t>
    </dgm:pt>
    <dgm:pt modelId="{0A035B0D-E67A-B040-A1D7-FCD54E90383C}">
      <dgm:prSet/>
      <dgm:spPr/>
      <dgm:t>
        <a:bodyPr/>
        <a:lstStyle/>
        <a:p>
          <a:pPr rtl="0"/>
          <a:r>
            <a:rPr lang="en-US" dirty="0">
              <a:latin typeface="Open Sans"/>
              <a:cs typeface="Open Sans"/>
            </a:rPr>
            <a:t>An </a:t>
          </a:r>
          <a:r>
            <a:rPr lang="en-US" b="1" i="1" dirty="0">
              <a:latin typeface="Open Sans"/>
              <a:cs typeface="Open Sans"/>
            </a:rPr>
            <a:t>identifier</a:t>
          </a:r>
          <a:r>
            <a:rPr lang="en-US" dirty="0">
              <a:latin typeface="Open Sans"/>
              <a:cs typeface="Open Sans"/>
            </a:rPr>
            <a:t> attached to the output (DOI, PMID, </a:t>
          </a:r>
          <a:r>
            <a:rPr lang="en-US" dirty="0" err="1">
              <a:latin typeface="Open Sans"/>
              <a:cs typeface="Open Sans"/>
            </a:rPr>
            <a:t>etc</a:t>
          </a:r>
          <a:r>
            <a:rPr lang="en-US" dirty="0">
              <a:latin typeface="Open Sans"/>
              <a:cs typeface="Open Sans"/>
            </a:rPr>
            <a:t>)</a:t>
          </a:r>
        </a:p>
      </dgm:t>
    </dgm:pt>
    <dgm:pt modelId="{E7D1B8F0-55BD-604D-9365-8123B7FDFC96}" type="parTrans" cxnId="{F5A39BBB-BF19-5440-8E9D-6D24E63E978A}">
      <dgm:prSet/>
      <dgm:spPr/>
      <dgm:t>
        <a:bodyPr/>
        <a:lstStyle/>
        <a:p>
          <a:endParaRPr lang="en-US"/>
        </a:p>
      </dgm:t>
    </dgm:pt>
    <dgm:pt modelId="{6AE134C5-8364-0547-B222-CC8E2AE2A6FF}" type="sibTrans" cxnId="{F5A39BBB-BF19-5440-8E9D-6D24E63E978A}">
      <dgm:prSet/>
      <dgm:spPr/>
      <dgm:t>
        <a:bodyPr/>
        <a:lstStyle/>
        <a:p>
          <a:endParaRPr lang="en-US"/>
        </a:p>
      </dgm:t>
    </dgm:pt>
    <dgm:pt modelId="{A9213168-A7C5-D64C-863E-99D8FEFAC58A}">
      <dgm:prSet/>
      <dgm:spPr/>
      <dgm:t>
        <a:bodyPr/>
        <a:lstStyle/>
        <a:p>
          <a:pPr rtl="0"/>
          <a:r>
            <a:rPr lang="en-US" dirty="0">
              <a:latin typeface="Open Sans"/>
              <a:cs typeface="Open Sans"/>
            </a:rPr>
            <a:t>Mentions in a </a:t>
          </a:r>
          <a:r>
            <a:rPr lang="en-US" b="1" i="1" dirty="0">
              <a:latin typeface="Open Sans"/>
              <a:cs typeface="Open Sans"/>
            </a:rPr>
            <a:t>source</a:t>
          </a:r>
        </a:p>
      </dgm:t>
    </dgm:pt>
    <dgm:pt modelId="{B7B2C79B-0749-5F44-B8C3-0745485AFB85}" type="parTrans" cxnId="{4BE803F4-45B2-3941-9658-87DC9ED59035}">
      <dgm:prSet/>
      <dgm:spPr/>
      <dgm:t>
        <a:bodyPr/>
        <a:lstStyle/>
        <a:p>
          <a:endParaRPr lang="en-US"/>
        </a:p>
      </dgm:t>
    </dgm:pt>
    <dgm:pt modelId="{ED49D0F0-F6A9-534A-8BEC-D0952B7F62AE}" type="sibTrans" cxnId="{4BE803F4-45B2-3941-9658-87DC9ED59035}">
      <dgm:prSet/>
      <dgm:spPr/>
      <dgm:t>
        <a:bodyPr/>
        <a:lstStyle/>
        <a:p>
          <a:endParaRPr lang="en-US"/>
        </a:p>
      </dgm:t>
    </dgm:pt>
    <dgm:pt modelId="{86686E19-85FB-0C47-9F9F-C12214938AFE}">
      <dgm:prSet/>
      <dgm:spPr/>
      <dgm:t>
        <a:bodyPr/>
        <a:lstStyle/>
        <a:p>
          <a:pPr rtl="0"/>
          <a:r>
            <a:rPr lang="en-US" dirty="0">
              <a:latin typeface="Open Sans"/>
              <a:cs typeface="Open Sans"/>
            </a:rPr>
            <a:t>An </a:t>
          </a:r>
          <a:r>
            <a:rPr lang="en-US" b="1" i="1" dirty="0">
              <a:latin typeface="Open Sans"/>
              <a:cs typeface="Open Sans"/>
            </a:rPr>
            <a:t>output</a:t>
          </a:r>
          <a:r>
            <a:rPr lang="en-US" dirty="0">
              <a:latin typeface="Open Sans"/>
              <a:cs typeface="Open Sans"/>
            </a:rPr>
            <a:t> (journal article, dataset, </a:t>
          </a:r>
          <a:r>
            <a:rPr lang="en-US" dirty="0" err="1">
              <a:latin typeface="Open Sans"/>
              <a:cs typeface="Open Sans"/>
            </a:rPr>
            <a:t>etc</a:t>
          </a:r>
          <a:r>
            <a:rPr lang="en-US" dirty="0">
              <a:latin typeface="Open Sans"/>
              <a:cs typeface="Open Sans"/>
            </a:rPr>
            <a:t>)</a:t>
          </a:r>
        </a:p>
      </dgm:t>
    </dgm:pt>
    <dgm:pt modelId="{3C286761-1595-CF42-AC67-7A94A4D53C00}" type="sibTrans" cxnId="{FAEB9D8F-3D68-C847-BDD3-74A085E85F0D}">
      <dgm:prSet/>
      <dgm:spPr/>
      <dgm:t>
        <a:bodyPr/>
        <a:lstStyle/>
        <a:p>
          <a:endParaRPr lang="en-US"/>
        </a:p>
      </dgm:t>
    </dgm:pt>
    <dgm:pt modelId="{1341D18A-52BB-C842-B1EC-1256BF7461BE}" type="parTrans" cxnId="{FAEB9D8F-3D68-C847-BDD3-74A085E85F0D}">
      <dgm:prSet/>
      <dgm:spPr/>
      <dgm:t>
        <a:bodyPr/>
        <a:lstStyle/>
        <a:p>
          <a:endParaRPr lang="en-US"/>
        </a:p>
      </dgm:t>
    </dgm:pt>
    <dgm:pt modelId="{8A304FAE-8E47-FC48-A9B5-80ED651C8D98}" type="pres">
      <dgm:prSet presAssocID="{FF3133FE-66EF-B74A-A23C-5FD3F23D88BE}" presName="Name0" presStyleCnt="0">
        <dgm:presLayoutVars>
          <dgm:dir/>
          <dgm:resizeHandles val="exact"/>
        </dgm:presLayoutVars>
      </dgm:prSet>
      <dgm:spPr/>
    </dgm:pt>
    <dgm:pt modelId="{C1605FF3-7488-0647-BE5C-3F4C885E7630}" type="pres">
      <dgm:prSet presAssocID="{86686E19-85FB-0C47-9F9F-C12214938AFE}" presName="node" presStyleLbl="node1" presStyleIdx="0" presStyleCnt="3">
        <dgm:presLayoutVars>
          <dgm:bulletEnabled val="1"/>
        </dgm:presLayoutVars>
      </dgm:prSet>
      <dgm:spPr/>
    </dgm:pt>
    <dgm:pt modelId="{735E2C24-56BA-814F-9671-4699CA0E00BE}" type="pres">
      <dgm:prSet presAssocID="{3C286761-1595-CF42-AC67-7A94A4D53C00}" presName="sibTrans" presStyleCnt="0"/>
      <dgm:spPr/>
    </dgm:pt>
    <dgm:pt modelId="{EBE72032-75D1-4F49-929F-F8E5719AAE87}" type="pres">
      <dgm:prSet presAssocID="{0A035B0D-E67A-B040-A1D7-FCD54E90383C}" presName="node" presStyleLbl="node1" presStyleIdx="1" presStyleCnt="3">
        <dgm:presLayoutVars>
          <dgm:bulletEnabled val="1"/>
        </dgm:presLayoutVars>
      </dgm:prSet>
      <dgm:spPr/>
    </dgm:pt>
    <dgm:pt modelId="{93EF1CF5-29FC-2F4B-A4C7-492B2EA1F7E1}" type="pres">
      <dgm:prSet presAssocID="{6AE134C5-8364-0547-B222-CC8E2AE2A6FF}" presName="sibTrans" presStyleCnt="0"/>
      <dgm:spPr/>
    </dgm:pt>
    <dgm:pt modelId="{EECB7211-1764-954B-B030-A5E1D669A342}" type="pres">
      <dgm:prSet presAssocID="{A9213168-A7C5-D64C-863E-99D8FEFAC58A}" presName="node" presStyleLbl="node1" presStyleIdx="2" presStyleCnt="3">
        <dgm:presLayoutVars>
          <dgm:bulletEnabled val="1"/>
        </dgm:presLayoutVars>
      </dgm:prSet>
      <dgm:spPr/>
    </dgm:pt>
  </dgm:ptLst>
  <dgm:cxnLst>
    <dgm:cxn modelId="{B2252733-56BD-3D43-AC24-348711E95034}" type="presOf" srcId="{FF3133FE-66EF-B74A-A23C-5FD3F23D88BE}" destId="{8A304FAE-8E47-FC48-A9B5-80ED651C8D98}" srcOrd="0" destOrd="0" presId="urn:microsoft.com/office/officeart/2005/8/layout/hList6"/>
    <dgm:cxn modelId="{FAEB9D8F-3D68-C847-BDD3-74A085E85F0D}" srcId="{FF3133FE-66EF-B74A-A23C-5FD3F23D88BE}" destId="{86686E19-85FB-0C47-9F9F-C12214938AFE}" srcOrd="0" destOrd="0" parTransId="{1341D18A-52BB-C842-B1EC-1256BF7461BE}" sibTransId="{3C286761-1595-CF42-AC67-7A94A4D53C00}"/>
    <dgm:cxn modelId="{5F7FE5A7-B1B9-314E-A7EE-7D77D51BD341}" type="presOf" srcId="{86686E19-85FB-0C47-9F9F-C12214938AFE}" destId="{C1605FF3-7488-0647-BE5C-3F4C885E7630}" srcOrd="0" destOrd="0" presId="urn:microsoft.com/office/officeart/2005/8/layout/hList6"/>
    <dgm:cxn modelId="{F5A39BBB-BF19-5440-8E9D-6D24E63E978A}" srcId="{FF3133FE-66EF-B74A-A23C-5FD3F23D88BE}" destId="{0A035B0D-E67A-B040-A1D7-FCD54E90383C}" srcOrd="1" destOrd="0" parTransId="{E7D1B8F0-55BD-604D-9365-8123B7FDFC96}" sibTransId="{6AE134C5-8364-0547-B222-CC8E2AE2A6FF}"/>
    <dgm:cxn modelId="{A28978C2-E23F-3F44-8B99-078173F22DB7}" type="presOf" srcId="{0A035B0D-E67A-B040-A1D7-FCD54E90383C}" destId="{EBE72032-75D1-4F49-929F-F8E5719AAE87}" srcOrd="0" destOrd="0" presId="urn:microsoft.com/office/officeart/2005/8/layout/hList6"/>
    <dgm:cxn modelId="{340983CA-EE4C-D94E-BBF5-252CD3F4DF43}" type="presOf" srcId="{A9213168-A7C5-D64C-863E-99D8FEFAC58A}" destId="{EECB7211-1764-954B-B030-A5E1D669A342}" srcOrd="0" destOrd="0" presId="urn:microsoft.com/office/officeart/2005/8/layout/hList6"/>
    <dgm:cxn modelId="{4BE803F4-45B2-3941-9658-87DC9ED59035}" srcId="{FF3133FE-66EF-B74A-A23C-5FD3F23D88BE}" destId="{A9213168-A7C5-D64C-863E-99D8FEFAC58A}" srcOrd="2" destOrd="0" parTransId="{B7B2C79B-0749-5F44-B8C3-0745485AFB85}" sibTransId="{ED49D0F0-F6A9-534A-8BEC-D0952B7F62AE}"/>
    <dgm:cxn modelId="{AA653F3A-5F84-C047-BF7B-44A089230F4F}" type="presParOf" srcId="{8A304FAE-8E47-FC48-A9B5-80ED651C8D98}" destId="{C1605FF3-7488-0647-BE5C-3F4C885E7630}" srcOrd="0" destOrd="0" presId="urn:microsoft.com/office/officeart/2005/8/layout/hList6"/>
    <dgm:cxn modelId="{9812B1AF-9090-0345-9091-95C2B88B696E}" type="presParOf" srcId="{8A304FAE-8E47-FC48-A9B5-80ED651C8D98}" destId="{735E2C24-56BA-814F-9671-4699CA0E00BE}" srcOrd="1" destOrd="0" presId="urn:microsoft.com/office/officeart/2005/8/layout/hList6"/>
    <dgm:cxn modelId="{9F28CF52-2E7A-4845-B1F7-C16A1AFEC6E5}" type="presParOf" srcId="{8A304FAE-8E47-FC48-A9B5-80ED651C8D98}" destId="{EBE72032-75D1-4F49-929F-F8E5719AAE87}" srcOrd="2" destOrd="0" presId="urn:microsoft.com/office/officeart/2005/8/layout/hList6"/>
    <dgm:cxn modelId="{725316C3-1E79-6049-A419-9B4E569A08BE}" type="presParOf" srcId="{8A304FAE-8E47-FC48-A9B5-80ED651C8D98}" destId="{93EF1CF5-29FC-2F4B-A4C7-492B2EA1F7E1}" srcOrd="3" destOrd="0" presId="urn:microsoft.com/office/officeart/2005/8/layout/hList6"/>
    <dgm:cxn modelId="{15E76D18-4E5F-1A4A-8ADF-129B0EA6DC6D}" type="presParOf" srcId="{8A304FAE-8E47-FC48-A9B5-80ED651C8D98}" destId="{EECB7211-1764-954B-B030-A5E1D669A342}"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05FF3-7488-0647-BE5C-3F4C885E7630}">
      <dsp:nvSpPr>
        <dsp:cNvPr id="0" name=""/>
        <dsp:cNvSpPr/>
      </dsp:nvSpPr>
      <dsp:spPr>
        <a:xfrm rot="16200000">
          <a:off x="-287852" y="288800"/>
          <a:ext cx="3044428" cy="2466826"/>
        </a:xfrm>
        <a:prstGeom prst="flowChartManualOperati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909" bIns="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Open Sans"/>
              <a:cs typeface="Open Sans"/>
            </a:rPr>
            <a:t>An </a:t>
          </a:r>
          <a:r>
            <a:rPr lang="en-US" sz="2400" b="1" i="1" kern="1200" dirty="0">
              <a:latin typeface="Open Sans"/>
              <a:cs typeface="Open Sans"/>
            </a:rPr>
            <a:t>output</a:t>
          </a:r>
          <a:r>
            <a:rPr lang="en-US" sz="2400" kern="1200" dirty="0">
              <a:latin typeface="Open Sans"/>
              <a:cs typeface="Open Sans"/>
            </a:rPr>
            <a:t> (journal article, dataset, </a:t>
          </a:r>
          <a:r>
            <a:rPr lang="en-US" sz="2400" kern="1200" dirty="0" err="1">
              <a:latin typeface="Open Sans"/>
              <a:cs typeface="Open Sans"/>
            </a:rPr>
            <a:t>etc</a:t>
          </a:r>
          <a:r>
            <a:rPr lang="en-US" sz="2400" kern="1200" dirty="0">
              <a:latin typeface="Open Sans"/>
              <a:cs typeface="Open Sans"/>
            </a:rPr>
            <a:t>)</a:t>
          </a:r>
        </a:p>
      </dsp:txBody>
      <dsp:txXfrm rot="5400000">
        <a:off x="949" y="608885"/>
        <a:ext cx="2466826" cy="1826656"/>
      </dsp:txXfrm>
    </dsp:sp>
    <dsp:sp modelId="{EBE72032-75D1-4F49-929F-F8E5719AAE87}">
      <dsp:nvSpPr>
        <dsp:cNvPr id="0" name=""/>
        <dsp:cNvSpPr/>
      </dsp:nvSpPr>
      <dsp:spPr>
        <a:xfrm rot="16200000">
          <a:off x="2363986" y="288800"/>
          <a:ext cx="3044428" cy="2466826"/>
        </a:xfrm>
        <a:prstGeom prst="flowChartManualOperati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909" bIns="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Open Sans"/>
              <a:cs typeface="Open Sans"/>
            </a:rPr>
            <a:t>An </a:t>
          </a:r>
          <a:r>
            <a:rPr lang="en-US" sz="2400" b="1" i="1" kern="1200" dirty="0">
              <a:latin typeface="Open Sans"/>
              <a:cs typeface="Open Sans"/>
            </a:rPr>
            <a:t>identifier</a:t>
          </a:r>
          <a:r>
            <a:rPr lang="en-US" sz="2400" kern="1200" dirty="0">
              <a:latin typeface="Open Sans"/>
              <a:cs typeface="Open Sans"/>
            </a:rPr>
            <a:t> attached to the output (DOI, PMID, </a:t>
          </a:r>
          <a:r>
            <a:rPr lang="en-US" sz="2400" kern="1200" dirty="0" err="1">
              <a:latin typeface="Open Sans"/>
              <a:cs typeface="Open Sans"/>
            </a:rPr>
            <a:t>etc</a:t>
          </a:r>
          <a:r>
            <a:rPr lang="en-US" sz="2400" kern="1200" dirty="0">
              <a:latin typeface="Open Sans"/>
              <a:cs typeface="Open Sans"/>
            </a:rPr>
            <a:t>)</a:t>
          </a:r>
        </a:p>
      </dsp:txBody>
      <dsp:txXfrm rot="5400000">
        <a:off x="2652787" y="608885"/>
        <a:ext cx="2466826" cy="1826656"/>
      </dsp:txXfrm>
    </dsp:sp>
    <dsp:sp modelId="{EECB7211-1764-954B-B030-A5E1D669A342}">
      <dsp:nvSpPr>
        <dsp:cNvPr id="0" name=""/>
        <dsp:cNvSpPr/>
      </dsp:nvSpPr>
      <dsp:spPr>
        <a:xfrm rot="16200000">
          <a:off x="5015824" y="288800"/>
          <a:ext cx="3044428" cy="2466826"/>
        </a:xfrm>
        <a:prstGeom prst="flowChartManualOperati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909" bIns="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Open Sans"/>
              <a:cs typeface="Open Sans"/>
            </a:rPr>
            <a:t>Mentions in a </a:t>
          </a:r>
          <a:r>
            <a:rPr lang="en-US" sz="2400" b="1" i="1" kern="1200" dirty="0">
              <a:latin typeface="Open Sans"/>
              <a:cs typeface="Open Sans"/>
            </a:rPr>
            <a:t>source</a:t>
          </a:r>
        </a:p>
      </dsp:txBody>
      <dsp:txXfrm rot="5400000">
        <a:off x="5304625" y="608885"/>
        <a:ext cx="2466826" cy="1826656"/>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5B9D2C-60AF-F748-9354-80FF757AE90C}" type="datetimeFigureOut">
              <a:rPr lang="en-US" smtClean="0"/>
              <a:t>7/11/2023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9DEBE0-5ECB-4B47-BE98-585D486CA56C}" type="slidenum">
              <a:rPr lang="en-US" smtClean="0"/>
              <a:t>‹#›</a:t>
            </a:fld>
            <a:endParaRPr lang="en-US"/>
          </a:p>
        </p:txBody>
      </p:sp>
    </p:spTree>
    <p:extLst>
      <p:ext uri="{BB962C8B-B14F-4D97-AF65-F5344CB8AC3E}">
        <p14:creationId xmlns:p14="http://schemas.microsoft.com/office/powerpoint/2010/main" val="1803791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EF836E-928C-4046-A55B-7627D410EFAD}" type="slidenum">
              <a:rPr lang="en-US" smtClean="0"/>
              <a:t>1</a:t>
            </a:fld>
            <a:endParaRPr lang="en-US"/>
          </a:p>
        </p:txBody>
      </p:sp>
    </p:spTree>
    <p:extLst>
      <p:ext uri="{BB962C8B-B14F-4D97-AF65-F5344CB8AC3E}">
        <p14:creationId xmlns:p14="http://schemas.microsoft.com/office/powerpoint/2010/main" val="3966347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12653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75267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538862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EEF942D-B53F-3E48-A514-138A128D9802}" type="slidenum">
              <a:rPr lang="en-US" smtClean="0"/>
              <a:t>8</a:t>
            </a:fld>
            <a:endParaRPr lang="en-US"/>
          </a:p>
        </p:txBody>
      </p:sp>
    </p:spTree>
    <p:extLst>
      <p:ext uri="{BB962C8B-B14F-4D97-AF65-F5344CB8AC3E}">
        <p14:creationId xmlns:p14="http://schemas.microsoft.com/office/powerpoint/2010/main" val="2833741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5" name="Shape 2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27946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934406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 Altmetric score is intended to provide an indicator of the attention surrounding a research output. Although it may be straightforward enough to monitor the attention surrounding one research output, for example, it becomes harder to identify where to focus your efforts when looking at a larger set. The number alone can of course not tell you anything about what prompted the attention, where it came from, or what people were saying, but it does at least give you a place to start – “is there online activity around this research output that would be worth investigating further?”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The Altmetric score is an automatically calculated, weighted algorithm. It is based on 3 main factors: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 The volume of the mentions (how many were there?)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2. The source of the mentions (were they high-profile news stories, re-tweets, or perhaps a Wikipedia reference?)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3. The author of the mentions (was it the journal publisher, or an influential academic?)</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Combined, the score represents a weighted approximation of all the attention we’ve picked up for a research output, rather than a raw total of the number of mentions.</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EEF942D-B53F-3E48-A514-138A128D9802}"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3479565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8" name="Shape 1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08482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43339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F942D-B53F-3E48-A514-138A128D9802}" type="slidenum">
              <a:rPr lang="en-US" smtClean="0"/>
              <a:t>40</a:t>
            </a:fld>
            <a:endParaRPr lang="en-US"/>
          </a:p>
        </p:txBody>
      </p:sp>
    </p:spTree>
    <p:extLst>
      <p:ext uri="{BB962C8B-B14F-4D97-AF65-F5344CB8AC3E}">
        <p14:creationId xmlns:p14="http://schemas.microsoft.com/office/powerpoint/2010/main" val="3302090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EF836E-928C-4046-A55B-7627D410EFAD}" type="slidenum">
              <a:rPr lang="en-US" smtClean="0"/>
              <a:t>43</a:t>
            </a:fld>
            <a:endParaRPr lang="en-US"/>
          </a:p>
        </p:txBody>
      </p:sp>
    </p:spTree>
    <p:extLst>
      <p:ext uri="{BB962C8B-B14F-4D97-AF65-F5344CB8AC3E}">
        <p14:creationId xmlns:p14="http://schemas.microsoft.com/office/powerpoint/2010/main" val="2062535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443450" y="2312217"/>
            <a:ext cx="6154500" cy="1187999"/>
          </a:xfrm>
          <a:prstGeom prst="rect">
            <a:avLst/>
          </a:prstGeom>
        </p:spPr>
        <p:txBody>
          <a:bodyPr lIns="91425" tIns="91425" rIns="91425" bIns="91425" anchor="b" anchorCtr="0"/>
          <a:lstStyle>
            <a:lvl1pPr lvl="0">
              <a:spcBef>
                <a:spcPts val="0"/>
              </a:spcBef>
              <a:buSzPct val="100000"/>
              <a:defRPr sz="5800"/>
            </a:lvl1pPr>
            <a:lvl2pPr lvl="1" algn="ctr">
              <a:spcBef>
                <a:spcPts val="0"/>
              </a:spcBef>
              <a:buSzPct val="100000"/>
              <a:defRPr sz="5800"/>
            </a:lvl2pPr>
            <a:lvl3pPr lvl="2" algn="ctr">
              <a:spcBef>
                <a:spcPts val="0"/>
              </a:spcBef>
              <a:buSzPct val="100000"/>
              <a:defRPr sz="5800"/>
            </a:lvl3pPr>
            <a:lvl4pPr lvl="3" algn="ctr">
              <a:spcBef>
                <a:spcPts val="0"/>
              </a:spcBef>
              <a:buSzPct val="100000"/>
              <a:defRPr sz="5800"/>
            </a:lvl4pPr>
            <a:lvl5pPr lvl="4" algn="ctr">
              <a:spcBef>
                <a:spcPts val="0"/>
              </a:spcBef>
              <a:buSzPct val="100000"/>
              <a:defRPr sz="5800"/>
            </a:lvl5pPr>
            <a:lvl6pPr lvl="5" algn="ctr">
              <a:spcBef>
                <a:spcPts val="0"/>
              </a:spcBef>
              <a:buSzPct val="100000"/>
              <a:defRPr sz="5800"/>
            </a:lvl6pPr>
            <a:lvl7pPr lvl="6" algn="ctr">
              <a:spcBef>
                <a:spcPts val="0"/>
              </a:spcBef>
              <a:buSzPct val="100000"/>
              <a:defRPr sz="5800"/>
            </a:lvl7pPr>
            <a:lvl8pPr lvl="7" algn="ctr">
              <a:spcBef>
                <a:spcPts val="0"/>
              </a:spcBef>
              <a:buSzPct val="100000"/>
              <a:defRPr sz="5800"/>
            </a:lvl8pPr>
            <a:lvl9pPr lvl="8" algn="ctr">
              <a:spcBef>
                <a:spcPts val="0"/>
              </a:spcBef>
              <a:buSzPct val="100000"/>
              <a:defRPr sz="5800"/>
            </a:lvl9pPr>
          </a:lstStyle>
          <a:p>
            <a:endParaRPr dirty="0"/>
          </a:p>
        </p:txBody>
      </p:sp>
      <p:sp>
        <p:nvSpPr>
          <p:cNvPr id="10" name="Shape 10"/>
          <p:cNvSpPr/>
          <p:nvPr/>
        </p:nvSpPr>
        <p:spPr>
          <a:xfrm>
            <a:off x="581058" y="4059989"/>
            <a:ext cx="6016799" cy="12622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557163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 Teal">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565783" y="1583347"/>
            <a:ext cx="6009299" cy="1159875"/>
          </a:xfrm>
          <a:prstGeom prst="rect">
            <a:avLst/>
          </a:prstGeom>
        </p:spPr>
        <p:txBody>
          <a:bodyPr lIns="91425" tIns="91425" rIns="91425" bIns="91425" anchor="b" anchorCtr="0"/>
          <a:lstStyle>
            <a:lvl1pPr lvl="0" rtl="0">
              <a:spcBef>
                <a:spcPts val="0"/>
              </a:spcBef>
              <a:buSzPct val="100000"/>
              <a:defRPr sz="4800"/>
            </a:lvl1pPr>
            <a:lvl2pPr lvl="1" algn="ctr" rtl="0">
              <a:spcBef>
                <a:spcPts val="0"/>
              </a:spcBef>
              <a:buSzPct val="100000"/>
              <a:defRPr sz="4800"/>
            </a:lvl2pPr>
            <a:lvl3pPr lvl="2" algn="ctr" rtl="0">
              <a:spcBef>
                <a:spcPts val="0"/>
              </a:spcBef>
              <a:buSzPct val="100000"/>
              <a:defRPr sz="4800"/>
            </a:lvl3pPr>
            <a:lvl4pPr lvl="3" algn="ctr" rtl="0">
              <a:spcBef>
                <a:spcPts val="0"/>
              </a:spcBef>
              <a:buSzPct val="100000"/>
              <a:defRPr sz="4800"/>
            </a:lvl4pPr>
            <a:lvl5pPr lvl="4" algn="ctr" rtl="0">
              <a:spcBef>
                <a:spcPts val="0"/>
              </a:spcBef>
              <a:buSzPct val="100000"/>
              <a:defRPr sz="4800"/>
            </a:lvl5pPr>
            <a:lvl6pPr lvl="5" algn="ctr" rtl="0">
              <a:spcBef>
                <a:spcPts val="0"/>
              </a:spcBef>
              <a:buSzPct val="100000"/>
              <a:defRPr sz="4800"/>
            </a:lvl6pPr>
            <a:lvl7pPr lvl="6" algn="ctr" rtl="0">
              <a:spcBef>
                <a:spcPts val="0"/>
              </a:spcBef>
              <a:buSzPct val="100000"/>
              <a:defRPr sz="4800"/>
            </a:lvl7pPr>
            <a:lvl8pPr lvl="7" algn="ctr" rtl="0">
              <a:spcBef>
                <a:spcPts val="0"/>
              </a:spcBef>
              <a:buSzPct val="100000"/>
              <a:defRPr sz="4800"/>
            </a:lvl8pPr>
            <a:lvl9pPr lvl="8" algn="ctr" rtl="0">
              <a:spcBef>
                <a:spcPts val="0"/>
              </a:spcBef>
              <a:buSzPct val="100000"/>
              <a:defRPr sz="4800"/>
            </a:lvl9pPr>
          </a:lstStyle>
          <a:p>
            <a:endParaRPr/>
          </a:p>
        </p:txBody>
      </p:sp>
      <p:sp>
        <p:nvSpPr>
          <p:cNvPr id="13" name="Shape 13"/>
          <p:cNvSpPr txBox="1">
            <a:spLocks noGrp="1"/>
          </p:cNvSpPr>
          <p:nvPr>
            <p:ph type="subTitle" idx="1"/>
          </p:nvPr>
        </p:nvSpPr>
        <p:spPr>
          <a:xfrm>
            <a:off x="481683" y="3494047"/>
            <a:ext cx="6093599" cy="819225"/>
          </a:xfrm>
          <a:prstGeom prst="rect">
            <a:avLst/>
          </a:prstGeom>
        </p:spPr>
        <p:txBody>
          <a:bodyPr lIns="91425" tIns="91425" rIns="91425" bIns="91425" anchor="t" anchorCtr="0"/>
          <a:lstStyle>
            <a:lvl1pPr lvl="0" rtl="0">
              <a:spcBef>
                <a:spcPts val="0"/>
              </a:spcBef>
              <a:buFont typeface="Montserrat"/>
              <a:buNone/>
              <a:defRPr>
                <a:latin typeface="Montserrat"/>
                <a:ea typeface="Montserrat"/>
                <a:cs typeface="Montserrat"/>
                <a:sym typeface="Montserrat"/>
              </a:defRPr>
            </a:lvl1pPr>
            <a:lvl2pPr lvl="1" rtl="0">
              <a:spcBef>
                <a:spcPts val="0"/>
              </a:spcBef>
              <a:buSzPct val="100000"/>
              <a:buFont typeface="Montserrat"/>
              <a:buNone/>
              <a:defRPr sz="3000">
                <a:latin typeface="Montserrat"/>
                <a:ea typeface="Montserrat"/>
                <a:cs typeface="Montserrat"/>
                <a:sym typeface="Montserrat"/>
              </a:defRPr>
            </a:lvl2pPr>
            <a:lvl3pPr lvl="2" rtl="0">
              <a:spcBef>
                <a:spcPts val="0"/>
              </a:spcBef>
              <a:buSzPct val="100000"/>
              <a:buFont typeface="Montserrat"/>
              <a:buNone/>
              <a:defRPr sz="3000">
                <a:latin typeface="Montserrat"/>
                <a:ea typeface="Montserrat"/>
                <a:cs typeface="Montserrat"/>
                <a:sym typeface="Montserrat"/>
              </a:defRPr>
            </a:lvl3pPr>
            <a:lvl4pPr lvl="3" rtl="0">
              <a:spcBef>
                <a:spcPts val="0"/>
              </a:spcBef>
              <a:buSzPct val="100000"/>
              <a:buFont typeface="Montserrat"/>
              <a:buNone/>
              <a:defRPr sz="3000">
                <a:latin typeface="Montserrat"/>
                <a:ea typeface="Montserrat"/>
                <a:cs typeface="Montserrat"/>
                <a:sym typeface="Montserrat"/>
              </a:defRPr>
            </a:lvl4pPr>
            <a:lvl5pPr lvl="4" rtl="0">
              <a:spcBef>
                <a:spcPts val="0"/>
              </a:spcBef>
              <a:buSzPct val="100000"/>
              <a:buFont typeface="Montserrat"/>
              <a:buNone/>
              <a:defRPr sz="3000">
                <a:latin typeface="Montserrat"/>
                <a:ea typeface="Montserrat"/>
                <a:cs typeface="Montserrat"/>
                <a:sym typeface="Montserrat"/>
              </a:defRPr>
            </a:lvl5pPr>
            <a:lvl6pPr lvl="5" rtl="0">
              <a:spcBef>
                <a:spcPts val="0"/>
              </a:spcBef>
              <a:buSzPct val="100000"/>
              <a:buFont typeface="Montserrat"/>
              <a:buNone/>
              <a:defRPr sz="3000">
                <a:latin typeface="Montserrat"/>
                <a:ea typeface="Montserrat"/>
                <a:cs typeface="Montserrat"/>
                <a:sym typeface="Montserrat"/>
              </a:defRPr>
            </a:lvl6pPr>
            <a:lvl7pPr lvl="6" rtl="0">
              <a:spcBef>
                <a:spcPts val="0"/>
              </a:spcBef>
              <a:buSzPct val="100000"/>
              <a:buFont typeface="Montserrat"/>
              <a:buNone/>
              <a:defRPr sz="3000">
                <a:latin typeface="Montserrat"/>
                <a:ea typeface="Montserrat"/>
                <a:cs typeface="Montserrat"/>
                <a:sym typeface="Montserrat"/>
              </a:defRPr>
            </a:lvl7pPr>
            <a:lvl8pPr lvl="7" rtl="0">
              <a:spcBef>
                <a:spcPts val="0"/>
              </a:spcBef>
              <a:buSzPct val="100000"/>
              <a:buFont typeface="Montserrat"/>
              <a:buNone/>
              <a:defRPr sz="3000">
                <a:latin typeface="Montserrat"/>
                <a:ea typeface="Montserrat"/>
                <a:cs typeface="Montserrat"/>
                <a:sym typeface="Montserrat"/>
              </a:defRPr>
            </a:lvl8pPr>
            <a:lvl9pPr lvl="8" rtl="0">
              <a:spcBef>
                <a:spcPts val="0"/>
              </a:spcBef>
              <a:buSzPct val="100000"/>
              <a:buFont typeface="Montserrat"/>
              <a:buNone/>
              <a:defRPr sz="3000">
                <a:latin typeface="Montserrat"/>
                <a:ea typeface="Montserrat"/>
                <a:cs typeface="Montserrat"/>
                <a:sym typeface="Montserrat"/>
              </a:defRPr>
            </a:lvl9pPr>
          </a:lstStyle>
          <a:p>
            <a:endParaRPr/>
          </a:p>
        </p:txBody>
      </p:sp>
      <p:sp>
        <p:nvSpPr>
          <p:cNvPr id="14" name="Shape 14"/>
          <p:cNvSpPr/>
          <p:nvPr/>
        </p:nvSpPr>
        <p:spPr>
          <a:xfrm>
            <a:off x="581058" y="3055519"/>
            <a:ext cx="6016799" cy="12622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1147249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ubtitle - Gold">
    <p:bg>
      <p:bgPr>
        <a:solidFill>
          <a:schemeClr val="bg1"/>
        </a:solidFill>
        <a:effectLst/>
      </p:bgPr>
    </p:bg>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565783" y="1583347"/>
            <a:ext cx="6009299" cy="1159875"/>
          </a:xfrm>
          <a:prstGeom prst="rect">
            <a:avLst/>
          </a:prstGeom>
        </p:spPr>
        <p:txBody>
          <a:bodyPr lIns="91425" tIns="91425" rIns="91425" bIns="91425" anchor="b" anchorCtr="0"/>
          <a:lstStyle>
            <a:lvl1pPr lvl="0" rtl="0">
              <a:spcBef>
                <a:spcPts val="0"/>
              </a:spcBef>
              <a:buSzPct val="100000"/>
              <a:defRPr sz="4800"/>
            </a:lvl1pPr>
            <a:lvl2pPr lvl="1" algn="ctr" rtl="0">
              <a:spcBef>
                <a:spcPts val="0"/>
              </a:spcBef>
              <a:buSzPct val="100000"/>
              <a:defRPr sz="4800"/>
            </a:lvl2pPr>
            <a:lvl3pPr lvl="2" algn="ctr" rtl="0">
              <a:spcBef>
                <a:spcPts val="0"/>
              </a:spcBef>
              <a:buSzPct val="100000"/>
              <a:defRPr sz="4800"/>
            </a:lvl3pPr>
            <a:lvl4pPr lvl="3" algn="ctr" rtl="0">
              <a:spcBef>
                <a:spcPts val="0"/>
              </a:spcBef>
              <a:buSzPct val="100000"/>
              <a:defRPr sz="4800"/>
            </a:lvl4pPr>
            <a:lvl5pPr lvl="4" algn="ctr" rtl="0">
              <a:spcBef>
                <a:spcPts val="0"/>
              </a:spcBef>
              <a:buSzPct val="100000"/>
              <a:defRPr sz="4800"/>
            </a:lvl5pPr>
            <a:lvl6pPr lvl="5" algn="ctr" rtl="0">
              <a:spcBef>
                <a:spcPts val="0"/>
              </a:spcBef>
              <a:buSzPct val="100000"/>
              <a:defRPr sz="4800"/>
            </a:lvl6pPr>
            <a:lvl7pPr lvl="6" algn="ctr" rtl="0">
              <a:spcBef>
                <a:spcPts val="0"/>
              </a:spcBef>
              <a:buSzPct val="100000"/>
              <a:defRPr sz="4800"/>
            </a:lvl7pPr>
            <a:lvl8pPr lvl="7" algn="ctr" rtl="0">
              <a:spcBef>
                <a:spcPts val="0"/>
              </a:spcBef>
              <a:buSzPct val="100000"/>
              <a:defRPr sz="4800"/>
            </a:lvl8pPr>
            <a:lvl9pPr lvl="8" algn="ctr" rtl="0">
              <a:spcBef>
                <a:spcPts val="0"/>
              </a:spcBef>
              <a:buSzPct val="100000"/>
              <a:defRPr sz="4800"/>
            </a:lvl9pPr>
          </a:lstStyle>
          <a:p>
            <a:endParaRPr/>
          </a:p>
        </p:txBody>
      </p:sp>
      <p:sp>
        <p:nvSpPr>
          <p:cNvPr id="17" name="Shape 17"/>
          <p:cNvSpPr txBox="1">
            <a:spLocks noGrp="1"/>
          </p:cNvSpPr>
          <p:nvPr>
            <p:ph type="subTitle" idx="1"/>
          </p:nvPr>
        </p:nvSpPr>
        <p:spPr>
          <a:xfrm>
            <a:off x="481683" y="3494047"/>
            <a:ext cx="6093599" cy="819225"/>
          </a:xfrm>
          <a:prstGeom prst="rect">
            <a:avLst/>
          </a:prstGeom>
        </p:spPr>
        <p:txBody>
          <a:bodyPr lIns="91425" tIns="91425" rIns="91425" bIns="91425" anchor="t" anchorCtr="0"/>
          <a:lstStyle>
            <a:lvl1pPr lvl="0" rtl="0">
              <a:spcBef>
                <a:spcPts val="0"/>
              </a:spcBef>
              <a:buFont typeface="Montserrat"/>
              <a:buNone/>
              <a:defRPr>
                <a:latin typeface="Montserrat"/>
                <a:ea typeface="Montserrat"/>
                <a:cs typeface="Montserrat"/>
                <a:sym typeface="Montserrat"/>
              </a:defRPr>
            </a:lvl1pPr>
            <a:lvl2pPr lvl="1" rtl="0">
              <a:spcBef>
                <a:spcPts val="0"/>
              </a:spcBef>
              <a:buSzPct val="100000"/>
              <a:buFont typeface="Montserrat"/>
              <a:buNone/>
              <a:defRPr sz="3000">
                <a:latin typeface="Montserrat"/>
                <a:ea typeface="Montserrat"/>
                <a:cs typeface="Montserrat"/>
                <a:sym typeface="Montserrat"/>
              </a:defRPr>
            </a:lvl2pPr>
            <a:lvl3pPr lvl="2" rtl="0">
              <a:spcBef>
                <a:spcPts val="0"/>
              </a:spcBef>
              <a:buSzPct val="100000"/>
              <a:buFont typeface="Montserrat"/>
              <a:buNone/>
              <a:defRPr sz="3000">
                <a:latin typeface="Montserrat"/>
                <a:ea typeface="Montserrat"/>
                <a:cs typeface="Montserrat"/>
                <a:sym typeface="Montserrat"/>
              </a:defRPr>
            </a:lvl3pPr>
            <a:lvl4pPr lvl="3" rtl="0">
              <a:spcBef>
                <a:spcPts val="0"/>
              </a:spcBef>
              <a:buSzPct val="100000"/>
              <a:buFont typeface="Montserrat"/>
              <a:buNone/>
              <a:defRPr sz="3000">
                <a:latin typeface="Montserrat"/>
                <a:ea typeface="Montserrat"/>
                <a:cs typeface="Montserrat"/>
                <a:sym typeface="Montserrat"/>
              </a:defRPr>
            </a:lvl4pPr>
            <a:lvl5pPr lvl="4" rtl="0">
              <a:spcBef>
                <a:spcPts val="0"/>
              </a:spcBef>
              <a:buSzPct val="100000"/>
              <a:buFont typeface="Montserrat"/>
              <a:buNone/>
              <a:defRPr sz="3000">
                <a:latin typeface="Montserrat"/>
                <a:ea typeface="Montserrat"/>
                <a:cs typeface="Montserrat"/>
                <a:sym typeface="Montserrat"/>
              </a:defRPr>
            </a:lvl5pPr>
            <a:lvl6pPr lvl="5" rtl="0">
              <a:spcBef>
                <a:spcPts val="0"/>
              </a:spcBef>
              <a:buSzPct val="100000"/>
              <a:buFont typeface="Montserrat"/>
              <a:buNone/>
              <a:defRPr sz="3000">
                <a:latin typeface="Montserrat"/>
                <a:ea typeface="Montserrat"/>
                <a:cs typeface="Montserrat"/>
                <a:sym typeface="Montserrat"/>
              </a:defRPr>
            </a:lvl6pPr>
            <a:lvl7pPr lvl="6" rtl="0">
              <a:spcBef>
                <a:spcPts val="0"/>
              </a:spcBef>
              <a:buSzPct val="100000"/>
              <a:buFont typeface="Montserrat"/>
              <a:buNone/>
              <a:defRPr sz="3000">
                <a:latin typeface="Montserrat"/>
                <a:ea typeface="Montserrat"/>
                <a:cs typeface="Montserrat"/>
                <a:sym typeface="Montserrat"/>
              </a:defRPr>
            </a:lvl7pPr>
            <a:lvl8pPr lvl="7" rtl="0">
              <a:spcBef>
                <a:spcPts val="0"/>
              </a:spcBef>
              <a:buSzPct val="100000"/>
              <a:buFont typeface="Montserrat"/>
              <a:buNone/>
              <a:defRPr sz="3000">
                <a:latin typeface="Montserrat"/>
                <a:ea typeface="Montserrat"/>
                <a:cs typeface="Montserrat"/>
                <a:sym typeface="Montserrat"/>
              </a:defRPr>
            </a:lvl8pPr>
            <a:lvl9pPr lvl="8" rtl="0">
              <a:spcBef>
                <a:spcPts val="0"/>
              </a:spcBef>
              <a:buSzPct val="100000"/>
              <a:buFont typeface="Montserrat"/>
              <a:buNone/>
              <a:defRPr sz="3000">
                <a:latin typeface="Montserrat"/>
                <a:ea typeface="Montserrat"/>
                <a:cs typeface="Montserrat"/>
                <a:sym typeface="Montserrat"/>
              </a:defRPr>
            </a:lvl9pPr>
          </a:lstStyle>
          <a:p>
            <a:endParaRPr/>
          </a:p>
        </p:txBody>
      </p:sp>
      <p:sp>
        <p:nvSpPr>
          <p:cNvPr id="18" name="Shape 18"/>
          <p:cNvSpPr/>
          <p:nvPr/>
        </p:nvSpPr>
        <p:spPr>
          <a:xfrm>
            <a:off x="581058" y="3055519"/>
            <a:ext cx="6016799" cy="12622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3627929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447624"/>
            <a:ext cx="8229600" cy="10718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body" idx="1"/>
          </p:nvPr>
        </p:nvSpPr>
        <p:spPr>
          <a:xfrm>
            <a:off x="561958" y="1880797"/>
            <a:ext cx="8020199" cy="28151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p:nvPr/>
        </p:nvSpPr>
        <p:spPr>
          <a:xfrm>
            <a:off x="0" y="1118178"/>
            <a:ext cx="412800" cy="25807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104809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447624"/>
            <a:ext cx="8229600" cy="10718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5" name="Shape 35"/>
          <p:cNvSpPr txBox="1">
            <a:spLocks noGrp="1"/>
          </p:cNvSpPr>
          <p:nvPr>
            <p:ph type="body" idx="1"/>
          </p:nvPr>
        </p:nvSpPr>
        <p:spPr>
          <a:xfrm>
            <a:off x="457200" y="1852210"/>
            <a:ext cx="3561000" cy="3073724"/>
          </a:xfrm>
          <a:prstGeom prst="rect">
            <a:avLst/>
          </a:prstGeom>
        </p:spPr>
        <p:txBody>
          <a:bodyPr lIns="91425" tIns="91425" rIns="91425" bIns="91425" anchor="t" anchorCtr="0"/>
          <a:lstStyle>
            <a:lvl1pPr lvl="0">
              <a:lnSpc>
                <a:spcPct val="115000"/>
              </a:lnSpc>
              <a:spcBef>
                <a:spcPts val="0"/>
              </a:spcBef>
              <a:buSzPct val="100000"/>
              <a:defRPr sz="2400"/>
            </a:lvl1pPr>
            <a:lvl2pPr lvl="1">
              <a:lnSpc>
                <a:spcPct val="115000"/>
              </a:lnSpc>
              <a:spcBef>
                <a:spcPts val="0"/>
              </a:spcBef>
              <a:buSzPct val="100000"/>
              <a:defRPr sz="1800"/>
            </a:lvl2pPr>
            <a:lvl3pPr lvl="2">
              <a:lnSpc>
                <a:spcPct val="115000"/>
              </a:lnSpc>
              <a:spcBef>
                <a:spcPts val="0"/>
              </a:spcBef>
              <a:buSzPct val="100000"/>
              <a:defRPr sz="1800"/>
            </a:lvl3pPr>
            <a:lvl4pPr lvl="3">
              <a:lnSpc>
                <a:spcPct val="115000"/>
              </a:lnSpc>
              <a:spcBef>
                <a:spcPts val="0"/>
              </a:spcBef>
              <a:defRPr/>
            </a:lvl4pPr>
            <a:lvl5pPr lvl="4">
              <a:lnSpc>
                <a:spcPct val="115000"/>
              </a:lnSpc>
              <a:spcBef>
                <a:spcPts val="0"/>
              </a:spcBef>
              <a:defRPr/>
            </a:lvl5pPr>
            <a:lvl6pPr lvl="5">
              <a:lnSpc>
                <a:spcPct val="115000"/>
              </a:lnSpc>
              <a:spcBef>
                <a:spcPts val="0"/>
              </a:spcBef>
              <a:defRPr/>
            </a:lvl6pPr>
            <a:lvl7pPr lvl="6">
              <a:lnSpc>
                <a:spcPct val="115000"/>
              </a:lnSpc>
              <a:spcBef>
                <a:spcPts val="0"/>
              </a:spcBef>
              <a:defRPr/>
            </a:lvl7pPr>
            <a:lvl8pPr lvl="7">
              <a:lnSpc>
                <a:spcPct val="115000"/>
              </a:lnSpc>
              <a:spcBef>
                <a:spcPts val="0"/>
              </a:spcBef>
              <a:defRPr/>
            </a:lvl8pPr>
            <a:lvl9pPr lvl="8">
              <a:lnSpc>
                <a:spcPct val="115000"/>
              </a:lnSpc>
              <a:spcBef>
                <a:spcPts val="0"/>
              </a:spcBef>
              <a:defRPr/>
            </a:lvl9pPr>
          </a:lstStyle>
          <a:p>
            <a:endParaRPr/>
          </a:p>
        </p:txBody>
      </p:sp>
      <p:sp>
        <p:nvSpPr>
          <p:cNvPr id="36" name="Shape 36"/>
          <p:cNvSpPr txBox="1">
            <a:spLocks noGrp="1"/>
          </p:cNvSpPr>
          <p:nvPr>
            <p:ph type="body" idx="2"/>
          </p:nvPr>
        </p:nvSpPr>
        <p:spPr>
          <a:xfrm>
            <a:off x="5131069" y="1852128"/>
            <a:ext cx="3600000" cy="3073724"/>
          </a:xfrm>
          <a:prstGeom prst="rect">
            <a:avLst/>
          </a:prstGeom>
        </p:spPr>
        <p:txBody>
          <a:bodyPr lIns="91425" tIns="91425" rIns="91425" bIns="91425" anchor="t" anchorCtr="0"/>
          <a:lstStyle>
            <a:lvl1pPr lvl="0">
              <a:lnSpc>
                <a:spcPct val="115000"/>
              </a:lnSpc>
              <a:spcBef>
                <a:spcPts val="0"/>
              </a:spcBef>
              <a:buSzPct val="100000"/>
              <a:defRPr sz="2400"/>
            </a:lvl1pPr>
            <a:lvl2pPr lvl="1">
              <a:lnSpc>
                <a:spcPct val="115000"/>
              </a:lnSpc>
              <a:spcBef>
                <a:spcPts val="0"/>
              </a:spcBef>
              <a:buSzPct val="100000"/>
              <a:defRPr sz="1800"/>
            </a:lvl2pPr>
            <a:lvl3pPr lvl="2">
              <a:lnSpc>
                <a:spcPct val="115000"/>
              </a:lnSpc>
              <a:spcBef>
                <a:spcPts val="0"/>
              </a:spcBef>
              <a:buSzPct val="100000"/>
              <a:defRPr sz="1800"/>
            </a:lvl3pPr>
            <a:lvl4pPr lvl="3">
              <a:lnSpc>
                <a:spcPct val="115000"/>
              </a:lnSpc>
              <a:spcBef>
                <a:spcPts val="0"/>
              </a:spcBef>
              <a:defRPr/>
            </a:lvl4pPr>
            <a:lvl5pPr lvl="4">
              <a:lnSpc>
                <a:spcPct val="115000"/>
              </a:lnSpc>
              <a:spcBef>
                <a:spcPts val="0"/>
              </a:spcBef>
              <a:defRPr/>
            </a:lvl5pPr>
            <a:lvl6pPr lvl="5">
              <a:lnSpc>
                <a:spcPct val="115000"/>
              </a:lnSpc>
              <a:spcBef>
                <a:spcPts val="0"/>
              </a:spcBef>
              <a:defRPr/>
            </a:lvl6pPr>
            <a:lvl7pPr lvl="6">
              <a:lnSpc>
                <a:spcPct val="115000"/>
              </a:lnSpc>
              <a:spcBef>
                <a:spcPts val="0"/>
              </a:spcBef>
              <a:defRPr/>
            </a:lvl7pPr>
            <a:lvl8pPr lvl="7">
              <a:lnSpc>
                <a:spcPct val="115000"/>
              </a:lnSpc>
              <a:spcBef>
                <a:spcPts val="0"/>
              </a:spcBef>
              <a:defRPr/>
            </a:lvl8pPr>
            <a:lvl9pPr lvl="8">
              <a:lnSpc>
                <a:spcPct val="115000"/>
              </a:lnSpc>
              <a:spcBef>
                <a:spcPts val="0"/>
              </a:spcBef>
              <a:defRPr/>
            </a:lvl9pPr>
          </a:lstStyle>
          <a:p>
            <a:endParaRPr/>
          </a:p>
        </p:txBody>
      </p:sp>
      <p:sp>
        <p:nvSpPr>
          <p:cNvPr id="37" name="Shape 37"/>
          <p:cNvSpPr/>
          <p:nvPr/>
        </p:nvSpPr>
        <p:spPr>
          <a:xfrm>
            <a:off x="0" y="1118178"/>
            <a:ext cx="412800" cy="25807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3607515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57200" y="447624"/>
            <a:ext cx="8229600" cy="10718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0" name="Shape 40"/>
          <p:cNvSpPr txBox="1">
            <a:spLocks noGrp="1"/>
          </p:cNvSpPr>
          <p:nvPr>
            <p:ph type="body" idx="1"/>
          </p:nvPr>
        </p:nvSpPr>
        <p:spPr>
          <a:xfrm>
            <a:off x="397575" y="1846390"/>
            <a:ext cx="2691000" cy="2838375"/>
          </a:xfrm>
          <a:prstGeom prst="rect">
            <a:avLst/>
          </a:prstGeom>
        </p:spPr>
        <p:txBody>
          <a:bodyPr lIns="91425" tIns="91425" rIns="91425" bIns="91425" anchor="t" anchorCtr="0"/>
          <a:lstStyle>
            <a:lvl1pPr lvl="0" rtl="0">
              <a:lnSpc>
                <a:spcPct val="115000"/>
              </a:lnSpc>
              <a:spcBef>
                <a:spcPts val="0"/>
              </a:spcBef>
              <a:buSzPct val="100000"/>
              <a:defRPr sz="1800"/>
            </a:lvl1pPr>
            <a:lvl2pPr lvl="1" rtl="0">
              <a:lnSpc>
                <a:spcPct val="115000"/>
              </a:lnSpc>
              <a:spcBef>
                <a:spcPts val="0"/>
              </a:spcBef>
              <a:buSzPct val="100000"/>
              <a:defRPr sz="1800"/>
            </a:lvl2pPr>
            <a:lvl3pPr lvl="2" rtl="0">
              <a:lnSpc>
                <a:spcPct val="115000"/>
              </a:lnSpc>
              <a:spcBef>
                <a:spcPts val="0"/>
              </a:spcBef>
              <a:buSzPct val="100000"/>
              <a:defRPr sz="1800"/>
            </a:lvl3pPr>
            <a:lvl4pPr lvl="3" rtl="0">
              <a:lnSpc>
                <a:spcPct val="115000"/>
              </a:lnSpc>
              <a:spcBef>
                <a:spcPts val="0"/>
              </a:spcBef>
              <a:defRPr/>
            </a:lvl4pPr>
            <a:lvl5pPr lvl="4" rtl="0">
              <a:lnSpc>
                <a:spcPct val="115000"/>
              </a:lnSpc>
              <a:spcBef>
                <a:spcPts val="0"/>
              </a:spcBef>
              <a:defRPr/>
            </a:lvl5pPr>
            <a:lvl6pPr lvl="5" rtl="0">
              <a:lnSpc>
                <a:spcPct val="115000"/>
              </a:lnSpc>
              <a:spcBef>
                <a:spcPts val="0"/>
              </a:spcBef>
              <a:defRPr/>
            </a:lvl6pPr>
            <a:lvl7pPr lvl="6" rtl="0">
              <a:lnSpc>
                <a:spcPct val="115000"/>
              </a:lnSpc>
              <a:spcBef>
                <a:spcPts val="0"/>
              </a:spcBef>
              <a:defRPr/>
            </a:lvl7pPr>
            <a:lvl8pPr lvl="7" rtl="0">
              <a:lnSpc>
                <a:spcPct val="115000"/>
              </a:lnSpc>
              <a:spcBef>
                <a:spcPts val="0"/>
              </a:spcBef>
              <a:defRPr/>
            </a:lvl8pPr>
            <a:lvl9pPr lvl="8" rtl="0">
              <a:lnSpc>
                <a:spcPct val="115000"/>
              </a:lnSpc>
              <a:spcBef>
                <a:spcPts val="0"/>
              </a:spcBef>
              <a:defRPr/>
            </a:lvl9pPr>
          </a:lstStyle>
          <a:p>
            <a:endParaRPr/>
          </a:p>
        </p:txBody>
      </p:sp>
      <p:sp>
        <p:nvSpPr>
          <p:cNvPr id="41" name="Shape 41"/>
          <p:cNvSpPr txBox="1">
            <a:spLocks noGrp="1"/>
          </p:cNvSpPr>
          <p:nvPr>
            <p:ph type="body" idx="2"/>
          </p:nvPr>
        </p:nvSpPr>
        <p:spPr>
          <a:xfrm>
            <a:off x="3226491" y="1846390"/>
            <a:ext cx="2691000" cy="2838375"/>
          </a:xfrm>
          <a:prstGeom prst="rect">
            <a:avLst/>
          </a:prstGeom>
        </p:spPr>
        <p:txBody>
          <a:bodyPr lIns="91425" tIns="91425" rIns="91425" bIns="91425" anchor="t" anchorCtr="0"/>
          <a:lstStyle>
            <a:lvl1pPr lvl="0" rtl="0">
              <a:lnSpc>
                <a:spcPct val="115000"/>
              </a:lnSpc>
              <a:spcBef>
                <a:spcPts val="0"/>
              </a:spcBef>
              <a:buSzPct val="100000"/>
              <a:defRPr sz="1800"/>
            </a:lvl1pPr>
            <a:lvl2pPr lvl="1" rtl="0">
              <a:lnSpc>
                <a:spcPct val="115000"/>
              </a:lnSpc>
              <a:spcBef>
                <a:spcPts val="0"/>
              </a:spcBef>
              <a:buSzPct val="100000"/>
              <a:defRPr sz="1800"/>
            </a:lvl2pPr>
            <a:lvl3pPr lvl="2" rtl="0">
              <a:lnSpc>
                <a:spcPct val="115000"/>
              </a:lnSpc>
              <a:spcBef>
                <a:spcPts val="0"/>
              </a:spcBef>
              <a:buSzPct val="100000"/>
              <a:defRPr sz="1800"/>
            </a:lvl3pPr>
            <a:lvl4pPr lvl="3" rtl="0">
              <a:lnSpc>
                <a:spcPct val="115000"/>
              </a:lnSpc>
              <a:spcBef>
                <a:spcPts val="0"/>
              </a:spcBef>
              <a:defRPr/>
            </a:lvl4pPr>
            <a:lvl5pPr lvl="4" rtl="0">
              <a:lnSpc>
                <a:spcPct val="115000"/>
              </a:lnSpc>
              <a:spcBef>
                <a:spcPts val="0"/>
              </a:spcBef>
              <a:defRPr/>
            </a:lvl5pPr>
            <a:lvl6pPr lvl="5" rtl="0">
              <a:lnSpc>
                <a:spcPct val="115000"/>
              </a:lnSpc>
              <a:spcBef>
                <a:spcPts val="0"/>
              </a:spcBef>
              <a:defRPr/>
            </a:lvl6pPr>
            <a:lvl7pPr lvl="6" rtl="0">
              <a:lnSpc>
                <a:spcPct val="115000"/>
              </a:lnSpc>
              <a:spcBef>
                <a:spcPts val="0"/>
              </a:spcBef>
              <a:defRPr/>
            </a:lvl7pPr>
            <a:lvl8pPr lvl="7" rtl="0">
              <a:lnSpc>
                <a:spcPct val="115000"/>
              </a:lnSpc>
              <a:spcBef>
                <a:spcPts val="0"/>
              </a:spcBef>
              <a:defRPr/>
            </a:lvl8pPr>
            <a:lvl9pPr lvl="8" rtl="0">
              <a:lnSpc>
                <a:spcPct val="115000"/>
              </a:lnSpc>
              <a:spcBef>
                <a:spcPts val="0"/>
              </a:spcBef>
              <a:defRPr/>
            </a:lvl9pPr>
          </a:lstStyle>
          <a:p>
            <a:endParaRPr/>
          </a:p>
        </p:txBody>
      </p:sp>
      <p:sp>
        <p:nvSpPr>
          <p:cNvPr id="42" name="Shape 42"/>
          <p:cNvSpPr txBox="1">
            <a:spLocks noGrp="1"/>
          </p:cNvSpPr>
          <p:nvPr>
            <p:ph type="body" idx="3"/>
          </p:nvPr>
        </p:nvSpPr>
        <p:spPr>
          <a:xfrm>
            <a:off x="6055407" y="1846390"/>
            <a:ext cx="2691000" cy="2838375"/>
          </a:xfrm>
          <a:prstGeom prst="rect">
            <a:avLst/>
          </a:prstGeom>
        </p:spPr>
        <p:txBody>
          <a:bodyPr lIns="91425" tIns="91425" rIns="91425" bIns="91425" anchor="t" anchorCtr="0"/>
          <a:lstStyle>
            <a:lvl1pPr lvl="0" rtl="0">
              <a:lnSpc>
                <a:spcPct val="115000"/>
              </a:lnSpc>
              <a:spcBef>
                <a:spcPts val="0"/>
              </a:spcBef>
              <a:buSzPct val="100000"/>
              <a:defRPr sz="1800"/>
            </a:lvl1pPr>
            <a:lvl2pPr lvl="1" rtl="0">
              <a:lnSpc>
                <a:spcPct val="115000"/>
              </a:lnSpc>
              <a:spcBef>
                <a:spcPts val="0"/>
              </a:spcBef>
              <a:buSzPct val="100000"/>
              <a:defRPr sz="1800"/>
            </a:lvl2pPr>
            <a:lvl3pPr lvl="2" rtl="0">
              <a:lnSpc>
                <a:spcPct val="115000"/>
              </a:lnSpc>
              <a:spcBef>
                <a:spcPts val="0"/>
              </a:spcBef>
              <a:buSzPct val="100000"/>
              <a:defRPr sz="1800"/>
            </a:lvl3pPr>
            <a:lvl4pPr lvl="3" rtl="0">
              <a:lnSpc>
                <a:spcPct val="115000"/>
              </a:lnSpc>
              <a:spcBef>
                <a:spcPts val="0"/>
              </a:spcBef>
              <a:defRPr/>
            </a:lvl4pPr>
            <a:lvl5pPr lvl="4" rtl="0">
              <a:lnSpc>
                <a:spcPct val="115000"/>
              </a:lnSpc>
              <a:spcBef>
                <a:spcPts val="0"/>
              </a:spcBef>
              <a:defRPr/>
            </a:lvl5pPr>
            <a:lvl6pPr lvl="5" rtl="0">
              <a:lnSpc>
                <a:spcPct val="115000"/>
              </a:lnSpc>
              <a:spcBef>
                <a:spcPts val="0"/>
              </a:spcBef>
              <a:defRPr/>
            </a:lvl6pPr>
            <a:lvl7pPr lvl="6" rtl="0">
              <a:lnSpc>
                <a:spcPct val="115000"/>
              </a:lnSpc>
              <a:spcBef>
                <a:spcPts val="0"/>
              </a:spcBef>
              <a:defRPr/>
            </a:lvl7pPr>
            <a:lvl8pPr lvl="7" rtl="0">
              <a:lnSpc>
                <a:spcPct val="115000"/>
              </a:lnSpc>
              <a:spcBef>
                <a:spcPts val="0"/>
              </a:spcBef>
              <a:defRPr/>
            </a:lvl8pPr>
            <a:lvl9pPr lvl="8" rtl="0">
              <a:lnSpc>
                <a:spcPct val="115000"/>
              </a:lnSpc>
              <a:spcBef>
                <a:spcPts val="0"/>
              </a:spcBef>
              <a:defRPr/>
            </a:lvl9pPr>
          </a:lstStyle>
          <a:p>
            <a:endParaRPr/>
          </a:p>
        </p:txBody>
      </p:sp>
      <p:sp>
        <p:nvSpPr>
          <p:cNvPr id="43" name="Shape 43"/>
          <p:cNvSpPr/>
          <p:nvPr/>
        </p:nvSpPr>
        <p:spPr>
          <a:xfrm>
            <a:off x="0" y="1118178"/>
            <a:ext cx="412800" cy="25807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2199556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3424042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aption - Gold">
    <p:bg>
      <p:bgPr>
        <a:solidFill>
          <a:srgbClr val="ED9E46"/>
        </a:solidFill>
        <a:effectLst/>
      </p:bgPr>
    </p:bg>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588708" y="4406306"/>
            <a:ext cx="7966499" cy="278550"/>
          </a:xfrm>
          <a:prstGeom prst="rect">
            <a:avLst/>
          </a:prstGeom>
        </p:spPr>
        <p:txBody>
          <a:bodyPr lIns="91425" tIns="91425" rIns="91425" bIns="91425" anchor="t" anchorCtr="0"/>
          <a:lstStyle>
            <a:lvl1pPr lvl="0" algn="ctr" rtl="0">
              <a:spcBef>
                <a:spcPts val="360"/>
              </a:spcBef>
              <a:buSzPct val="100000"/>
              <a:buNone/>
              <a:defRPr sz="1800"/>
            </a:lvl1pPr>
          </a:lstStyle>
          <a:p>
            <a:endParaRPr/>
          </a:p>
        </p:txBody>
      </p:sp>
      <p:sp>
        <p:nvSpPr>
          <p:cNvPr id="71" name="Shape 71"/>
          <p:cNvSpPr/>
          <p:nvPr/>
        </p:nvSpPr>
        <p:spPr>
          <a:xfrm>
            <a:off x="2584275" y="451671"/>
            <a:ext cx="3996000" cy="12622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226808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0" name="Title 19"/>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921231469"/>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6170"/>
            <a:ext cx="8229600" cy="573075"/>
          </a:xfrm>
          <a:prstGeom prst="rect">
            <a:avLst/>
          </a:prstGeom>
        </p:spPr>
        <p:txBody>
          <a:bodyPr lIns="91425" tIns="91425" rIns="91425" bIns="91425" anchor="b"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6" name="Shape 46"/>
          <p:cNvSpPr/>
          <p:nvPr/>
        </p:nvSpPr>
        <p:spPr>
          <a:xfrm>
            <a:off x="2584275" y="4565610"/>
            <a:ext cx="3996000" cy="12622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2465002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lide">
    <p:bg>
      <p:bgPr>
        <a:solidFill>
          <a:schemeClr val="bg1"/>
        </a:solidFill>
        <a:effectLst/>
      </p:bgPr>
    </p:bg>
    <p:spTree>
      <p:nvGrpSpPr>
        <p:cNvPr id="1" name=""/>
        <p:cNvGrpSpPr/>
        <p:nvPr/>
      </p:nvGrpSpPr>
      <p:grpSpPr>
        <a:xfrm>
          <a:off x="0" y="0"/>
          <a:ext cx="0" cy="0"/>
          <a:chOff x="0" y="0"/>
          <a:chExt cx="0" cy="0"/>
        </a:xfrm>
      </p:grpSpPr>
      <p:sp>
        <p:nvSpPr>
          <p:cNvPr id="8" name="Shape 16"/>
          <p:cNvSpPr txBox="1">
            <a:spLocks noGrp="1"/>
          </p:cNvSpPr>
          <p:nvPr>
            <p:ph type="ctrTitle"/>
          </p:nvPr>
        </p:nvSpPr>
        <p:spPr>
          <a:xfrm>
            <a:off x="685800" y="1583342"/>
            <a:ext cx="7772400" cy="1159875"/>
          </a:xfrm>
          <a:prstGeom prst="rect">
            <a:avLst/>
          </a:prstGeom>
        </p:spPr>
        <p:txBody>
          <a:bodyPr lIns="91425" tIns="91425" rIns="91425" bIns="91425" anchor="b" anchorCtr="0"/>
          <a:lstStyle>
            <a:lvl1pPr lvl="0" algn="ctr" rtl="0">
              <a:spcBef>
                <a:spcPts val="0"/>
              </a:spcBef>
              <a:buClr>
                <a:srgbClr val="FFFFFF"/>
              </a:buClr>
              <a:buSzPct val="100000"/>
              <a:defRPr sz="4800">
                <a:solidFill>
                  <a:srgbClr val="FFFFFF"/>
                </a:solidFill>
              </a:defRPr>
            </a:lvl1pPr>
            <a:lvl2pPr lvl="1" algn="ctr" rtl="0">
              <a:spcBef>
                <a:spcPts val="0"/>
              </a:spcBef>
              <a:buClr>
                <a:srgbClr val="FFFFFF"/>
              </a:buClr>
              <a:buSzPct val="100000"/>
              <a:defRPr sz="4800">
                <a:solidFill>
                  <a:srgbClr val="FFFFFF"/>
                </a:solidFill>
              </a:defRPr>
            </a:lvl2pPr>
            <a:lvl3pPr lvl="2" algn="ctr" rtl="0">
              <a:spcBef>
                <a:spcPts val="0"/>
              </a:spcBef>
              <a:buClr>
                <a:srgbClr val="FFFFFF"/>
              </a:buClr>
              <a:buSzPct val="100000"/>
              <a:defRPr sz="4800">
                <a:solidFill>
                  <a:srgbClr val="FFFFFF"/>
                </a:solidFill>
              </a:defRPr>
            </a:lvl3pPr>
            <a:lvl4pPr lvl="3" algn="ctr" rtl="0">
              <a:spcBef>
                <a:spcPts val="0"/>
              </a:spcBef>
              <a:buClr>
                <a:srgbClr val="FFFFFF"/>
              </a:buClr>
              <a:buSzPct val="100000"/>
              <a:defRPr sz="4800">
                <a:solidFill>
                  <a:srgbClr val="FFFFFF"/>
                </a:solidFill>
              </a:defRPr>
            </a:lvl4pPr>
            <a:lvl5pPr lvl="4" algn="ctr" rtl="0">
              <a:spcBef>
                <a:spcPts val="0"/>
              </a:spcBef>
              <a:buClr>
                <a:srgbClr val="FFFFFF"/>
              </a:buClr>
              <a:buSzPct val="100000"/>
              <a:defRPr sz="4800">
                <a:solidFill>
                  <a:srgbClr val="FFFFFF"/>
                </a:solidFill>
              </a:defRPr>
            </a:lvl5pPr>
            <a:lvl6pPr lvl="5" algn="ctr" rtl="0">
              <a:spcBef>
                <a:spcPts val="0"/>
              </a:spcBef>
              <a:buClr>
                <a:srgbClr val="FFFFFF"/>
              </a:buClr>
              <a:buSzPct val="100000"/>
              <a:defRPr sz="4800">
                <a:solidFill>
                  <a:srgbClr val="FFFFFF"/>
                </a:solidFill>
              </a:defRPr>
            </a:lvl6pPr>
            <a:lvl7pPr lvl="6" algn="ctr" rtl="0">
              <a:spcBef>
                <a:spcPts val="0"/>
              </a:spcBef>
              <a:buClr>
                <a:srgbClr val="FFFFFF"/>
              </a:buClr>
              <a:buSzPct val="100000"/>
              <a:defRPr sz="4800">
                <a:solidFill>
                  <a:srgbClr val="FFFFFF"/>
                </a:solidFill>
              </a:defRPr>
            </a:lvl7pPr>
            <a:lvl8pPr lvl="7" algn="ctr" rtl="0">
              <a:spcBef>
                <a:spcPts val="0"/>
              </a:spcBef>
              <a:buClr>
                <a:srgbClr val="FFFFFF"/>
              </a:buClr>
              <a:buSzPct val="100000"/>
              <a:defRPr sz="4800">
                <a:solidFill>
                  <a:srgbClr val="FFFFFF"/>
                </a:solidFill>
              </a:defRPr>
            </a:lvl8pPr>
            <a:lvl9pPr lvl="8" algn="ctr" rtl="0">
              <a:spcBef>
                <a:spcPts val="0"/>
              </a:spcBef>
              <a:buClr>
                <a:srgbClr val="FFFFFF"/>
              </a:buClr>
              <a:buSzPct val="100000"/>
              <a:defRPr sz="4800">
                <a:solidFill>
                  <a:srgbClr val="FFFFFF"/>
                </a:solidFill>
              </a:defRPr>
            </a:lvl9pPr>
          </a:lstStyle>
          <a:p>
            <a:endParaRPr dirty="0"/>
          </a:p>
        </p:txBody>
      </p:sp>
      <p:sp>
        <p:nvSpPr>
          <p:cNvPr id="9" name="Shape 17"/>
          <p:cNvSpPr txBox="1">
            <a:spLocks noGrp="1"/>
          </p:cNvSpPr>
          <p:nvPr>
            <p:ph type="subTitle" idx="1"/>
          </p:nvPr>
        </p:nvSpPr>
        <p:spPr>
          <a:xfrm>
            <a:off x="685800" y="2840053"/>
            <a:ext cx="7772400" cy="784800"/>
          </a:xfrm>
          <a:prstGeom prst="rect">
            <a:avLst/>
          </a:prstGeom>
        </p:spPr>
        <p:txBody>
          <a:bodyPr lIns="91425" tIns="91425" rIns="91425" bIns="91425" anchor="t" anchorCtr="0"/>
          <a:lstStyle>
            <a:lvl1pPr lvl="0" algn="ctr" rtl="0">
              <a:spcBef>
                <a:spcPts val="0"/>
              </a:spcBef>
              <a:buClr>
                <a:srgbClr val="FFFFFF"/>
              </a:buClr>
              <a:buSzPct val="100000"/>
              <a:buNone/>
              <a:defRPr sz="2400" b="1">
                <a:solidFill>
                  <a:srgbClr val="FFFFFF"/>
                </a:solidFill>
              </a:defRPr>
            </a:lvl1pPr>
            <a:lvl2pPr lvl="1" algn="ctr" rtl="0">
              <a:spcBef>
                <a:spcPts val="0"/>
              </a:spcBef>
              <a:buClr>
                <a:srgbClr val="FFFFFF"/>
              </a:buClr>
              <a:buNone/>
              <a:defRPr b="1">
                <a:solidFill>
                  <a:srgbClr val="FFFFFF"/>
                </a:solidFill>
              </a:defRPr>
            </a:lvl2pPr>
            <a:lvl3pPr lvl="2" algn="ctr" rtl="0">
              <a:spcBef>
                <a:spcPts val="0"/>
              </a:spcBef>
              <a:buClr>
                <a:srgbClr val="FFFFFF"/>
              </a:buClr>
              <a:buNone/>
              <a:defRPr b="1">
                <a:solidFill>
                  <a:srgbClr val="FFFFFF"/>
                </a:solidFill>
              </a:defRPr>
            </a:lvl3pPr>
            <a:lvl4pPr lvl="3" algn="ctr" rtl="0">
              <a:spcBef>
                <a:spcPts val="0"/>
              </a:spcBef>
              <a:buClr>
                <a:srgbClr val="FFFFFF"/>
              </a:buClr>
              <a:buSzPct val="100000"/>
              <a:buNone/>
              <a:defRPr sz="2400" b="1">
                <a:solidFill>
                  <a:srgbClr val="FFFFFF"/>
                </a:solidFill>
              </a:defRPr>
            </a:lvl4pPr>
            <a:lvl5pPr lvl="4" algn="ctr" rtl="0">
              <a:spcBef>
                <a:spcPts val="0"/>
              </a:spcBef>
              <a:buClr>
                <a:srgbClr val="FFFFFF"/>
              </a:buClr>
              <a:buSzPct val="100000"/>
              <a:buNone/>
              <a:defRPr sz="2400" b="1">
                <a:solidFill>
                  <a:srgbClr val="FFFFFF"/>
                </a:solidFill>
              </a:defRPr>
            </a:lvl5pPr>
            <a:lvl6pPr lvl="5" algn="ctr" rtl="0">
              <a:spcBef>
                <a:spcPts val="0"/>
              </a:spcBef>
              <a:buClr>
                <a:srgbClr val="FFFFFF"/>
              </a:buClr>
              <a:buSzPct val="100000"/>
              <a:buNone/>
              <a:defRPr sz="2400" b="1">
                <a:solidFill>
                  <a:srgbClr val="FFFFFF"/>
                </a:solidFill>
              </a:defRPr>
            </a:lvl6pPr>
            <a:lvl7pPr lvl="6" algn="ctr" rtl="0">
              <a:spcBef>
                <a:spcPts val="0"/>
              </a:spcBef>
              <a:buClr>
                <a:srgbClr val="FFFFFF"/>
              </a:buClr>
              <a:buSzPct val="100000"/>
              <a:buNone/>
              <a:defRPr sz="2400" b="1">
                <a:solidFill>
                  <a:srgbClr val="FFFFFF"/>
                </a:solidFill>
              </a:defRPr>
            </a:lvl7pPr>
            <a:lvl8pPr lvl="7" algn="ctr" rtl="0">
              <a:spcBef>
                <a:spcPts val="0"/>
              </a:spcBef>
              <a:buClr>
                <a:srgbClr val="FFFFFF"/>
              </a:buClr>
              <a:buSzPct val="100000"/>
              <a:buNone/>
              <a:defRPr sz="2400" b="1">
                <a:solidFill>
                  <a:srgbClr val="FFFFFF"/>
                </a:solidFill>
              </a:defRPr>
            </a:lvl8pPr>
            <a:lvl9pPr lvl="8" algn="ctr" rtl="0">
              <a:spcBef>
                <a:spcPts val="0"/>
              </a:spcBef>
              <a:buClr>
                <a:srgbClr val="FFFFFF"/>
              </a:buClr>
              <a:buSzPct val="100000"/>
              <a:buNone/>
              <a:defRPr sz="2400" b="1">
                <a:solidFill>
                  <a:srgbClr val="FFFFFF"/>
                </a:solidFill>
              </a:defRPr>
            </a:lvl9pPr>
          </a:lstStyle>
          <a:p>
            <a:endParaRPr dirty="0"/>
          </a:p>
        </p:txBody>
      </p:sp>
      <p:sp>
        <p:nvSpPr>
          <p:cNvPr id="10" name="Shape 18"/>
          <p:cNvSpPr/>
          <p:nvPr userDrawn="1"/>
        </p:nvSpPr>
        <p:spPr>
          <a:xfrm>
            <a:off x="3047703" y="3992851"/>
            <a:ext cx="3047700" cy="77174"/>
          </a:xfrm>
          <a:prstGeom prst="rect">
            <a:avLst/>
          </a:prstGeom>
          <a:solidFill>
            <a:srgbClr val="FF9715"/>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11" name="Shape 19"/>
          <p:cNvSpPr/>
          <p:nvPr userDrawn="1"/>
        </p:nvSpPr>
        <p:spPr>
          <a:xfrm>
            <a:off x="6096270" y="3992851"/>
            <a:ext cx="3047700" cy="77174"/>
          </a:xfrm>
          <a:prstGeom prst="rect">
            <a:avLst/>
          </a:prstGeom>
          <a:solidFill>
            <a:srgbClr val="F20253"/>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12" name="Shape 20"/>
          <p:cNvSpPr/>
          <p:nvPr userDrawn="1"/>
        </p:nvSpPr>
        <p:spPr>
          <a:xfrm>
            <a:off x="1" y="3992851"/>
            <a:ext cx="3047700" cy="77174"/>
          </a:xfrm>
          <a:prstGeom prst="rect">
            <a:avLst/>
          </a:prstGeom>
          <a:solidFill>
            <a:srgbClr val="5EB838"/>
          </a:solidFill>
          <a:ln>
            <a:noFill/>
          </a:ln>
        </p:spPr>
        <p:txBody>
          <a:bodyPr lIns="91425" tIns="91425" rIns="91425" bIns="91425" anchor="ctr" anchorCtr="0">
            <a:noAutofit/>
          </a:bodyPr>
          <a:lstStyle/>
          <a:p>
            <a:pPr defTabSz="914400"/>
            <a:endParaRPr>
              <a:solidFill>
                <a:srgbClr val="000000"/>
              </a:solidFill>
              <a:latin typeface="Calibri"/>
            </a:endParaRPr>
          </a:p>
        </p:txBody>
      </p:sp>
    </p:spTree>
    <p:extLst>
      <p:ext uri="{BB962C8B-B14F-4D97-AF65-F5344CB8AC3E}">
        <p14:creationId xmlns:p14="http://schemas.microsoft.com/office/powerpoint/2010/main" val="221352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 Teal">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1513800" y="2161804"/>
            <a:ext cx="6116400" cy="819899"/>
          </a:xfrm>
          <a:prstGeom prst="rect">
            <a:avLst/>
          </a:prstGeom>
        </p:spPr>
        <p:txBody>
          <a:bodyPr lIns="91425" tIns="91425" rIns="91425" bIns="91425" anchor="t" anchorCtr="0"/>
          <a:lstStyle>
            <a:lvl1pPr lvl="0" algn="ctr" rtl="0">
              <a:spcBef>
                <a:spcPts val="0"/>
              </a:spcBef>
              <a:defRPr i="1"/>
            </a:lvl1pPr>
            <a:lvl2pPr lvl="1" algn="ctr" rtl="0">
              <a:spcBef>
                <a:spcPts val="0"/>
              </a:spcBef>
              <a:defRPr i="1"/>
            </a:lvl2pPr>
            <a:lvl3pPr lvl="2" algn="ctr" rtl="0">
              <a:spcBef>
                <a:spcPts val="0"/>
              </a:spcBef>
              <a:defRPr i="1"/>
            </a:lvl3pPr>
            <a:lvl4pPr lvl="3" algn="ctr" rtl="0">
              <a:spcBef>
                <a:spcPts val="0"/>
              </a:spcBef>
              <a:defRPr i="1"/>
            </a:lvl4pPr>
            <a:lvl5pPr lvl="4" algn="ctr" rtl="0">
              <a:spcBef>
                <a:spcPts val="0"/>
              </a:spcBef>
              <a:defRPr i="1"/>
            </a:lvl5pPr>
            <a:lvl6pPr lvl="5" algn="ctr" rtl="0">
              <a:spcBef>
                <a:spcPts val="0"/>
              </a:spcBef>
              <a:defRPr i="1"/>
            </a:lvl6pPr>
            <a:lvl7pPr lvl="6" algn="ctr" rtl="0">
              <a:spcBef>
                <a:spcPts val="0"/>
              </a:spcBef>
              <a:defRPr i="1"/>
            </a:lvl7pPr>
            <a:lvl8pPr lvl="7" algn="ctr" rtl="0">
              <a:spcBef>
                <a:spcPts val="0"/>
              </a:spcBef>
              <a:defRPr i="1"/>
            </a:lvl8pPr>
            <a:lvl9pPr lvl="8" algn="ctr">
              <a:spcBef>
                <a:spcPts val="0"/>
              </a:spcBef>
              <a:defRPr i="1"/>
            </a:lvl9pPr>
          </a:lstStyle>
          <a:p>
            <a:endParaRPr/>
          </a:p>
        </p:txBody>
      </p:sp>
      <p:sp>
        <p:nvSpPr>
          <p:cNvPr id="21" name="Shape 21"/>
          <p:cNvSpPr txBox="1"/>
          <p:nvPr/>
        </p:nvSpPr>
        <p:spPr>
          <a:xfrm>
            <a:off x="3593400" y="1181421"/>
            <a:ext cx="1957200" cy="653624"/>
          </a:xfrm>
          <a:prstGeom prst="rect">
            <a:avLst/>
          </a:prstGeom>
          <a:noFill/>
          <a:ln>
            <a:noFill/>
          </a:ln>
        </p:spPr>
        <p:txBody>
          <a:bodyPr lIns="91425" tIns="91425" rIns="91425" bIns="91425" anchor="t" anchorCtr="0">
            <a:noAutofit/>
          </a:bodyPr>
          <a:lstStyle/>
          <a:p>
            <a:pPr algn="ctr"/>
            <a:r>
              <a:rPr lang="en" sz="9600" b="1" kern="0">
                <a:solidFill>
                  <a:srgbClr val="FFFFFF"/>
                </a:solidFill>
                <a:latin typeface="Times New Roman"/>
                <a:ea typeface="Times New Roman"/>
                <a:cs typeface="Times New Roman"/>
                <a:sym typeface="Times New Roman"/>
              </a:rPr>
              <a:t>“</a:t>
            </a:r>
          </a:p>
        </p:txBody>
      </p:sp>
      <p:sp>
        <p:nvSpPr>
          <p:cNvPr id="22" name="Shape 22"/>
          <p:cNvSpPr/>
          <p:nvPr/>
        </p:nvSpPr>
        <p:spPr>
          <a:xfrm>
            <a:off x="2584275" y="4565610"/>
            <a:ext cx="3996000" cy="12622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
        <p:nvSpPr>
          <p:cNvPr id="23" name="Shape 23"/>
          <p:cNvSpPr/>
          <p:nvPr/>
        </p:nvSpPr>
        <p:spPr>
          <a:xfrm>
            <a:off x="2584275" y="451671"/>
            <a:ext cx="3996000" cy="126224"/>
          </a:xfrm>
          <a:prstGeom prst="rect">
            <a:avLst/>
          </a:prstGeom>
          <a:solidFill>
            <a:srgbClr val="FFFFFF"/>
          </a:solidFill>
          <a:ln>
            <a:noFill/>
          </a:ln>
        </p:spPr>
        <p:txBody>
          <a:bodyPr lIns="91425" tIns="91425" rIns="91425" bIns="91425" anchor="ctr" anchorCtr="0">
            <a:noAutofit/>
          </a:bodyPr>
          <a:lstStyle/>
          <a:p>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2991972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5AFDC"/>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447624"/>
            <a:ext cx="8229600" cy="1071899"/>
          </a:xfrm>
          <a:prstGeom prst="rect">
            <a:avLst/>
          </a:prstGeom>
          <a:noFill/>
          <a:ln>
            <a:noFill/>
          </a:ln>
        </p:spPr>
        <p:txBody>
          <a:bodyPr lIns="91425" tIns="91425" rIns="91425" bIns="91425" anchor="b" anchorCtr="0"/>
          <a:lstStyle>
            <a:lvl1pPr lvl="0">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1pPr>
            <a:lvl2pPr lvl="1">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2pPr>
            <a:lvl3pPr lvl="2">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3pPr>
            <a:lvl4pPr lvl="3">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4pPr>
            <a:lvl5pPr lvl="4">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5pPr>
            <a:lvl6pPr lvl="5">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6pPr>
            <a:lvl7pPr lvl="6">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7pPr>
            <a:lvl8pPr lvl="7">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8pPr>
            <a:lvl9pPr lvl="8">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9pPr>
          </a:lstStyle>
          <a:p>
            <a:endParaRPr/>
          </a:p>
        </p:txBody>
      </p:sp>
      <p:sp>
        <p:nvSpPr>
          <p:cNvPr id="7" name="Shape 7"/>
          <p:cNvSpPr txBox="1">
            <a:spLocks noGrp="1"/>
          </p:cNvSpPr>
          <p:nvPr>
            <p:ph type="body" idx="1"/>
          </p:nvPr>
        </p:nvSpPr>
        <p:spPr>
          <a:xfrm>
            <a:off x="561958" y="1880797"/>
            <a:ext cx="8020199" cy="2815199"/>
          </a:xfrm>
          <a:prstGeom prst="rect">
            <a:avLst/>
          </a:prstGeom>
          <a:noFill/>
          <a:ln>
            <a:noFill/>
          </a:ln>
        </p:spPr>
        <p:txBody>
          <a:bodyPr lIns="91425" tIns="91425" rIns="91425" bIns="91425" anchor="t" anchorCtr="0"/>
          <a:lstStyle>
            <a:lvl1pPr lvl="0">
              <a:spcBef>
                <a:spcPts val="600"/>
              </a:spcBef>
              <a:buClr>
                <a:srgbClr val="FFFFFF"/>
              </a:buClr>
              <a:buSzPct val="100000"/>
              <a:buFont typeface="Open Sans"/>
              <a:buChar char="○"/>
              <a:defRPr sz="3000">
                <a:solidFill>
                  <a:srgbClr val="FFFFFF"/>
                </a:solidFill>
                <a:latin typeface="Open Sans"/>
                <a:ea typeface="Open Sans"/>
                <a:cs typeface="Open Sans"/>
                <a:sym typeface="Open Sans"/>
              </a:defRPr>
            </a:lvl1pPr>
            <a:lvl2pPr lvl="1">
              <a:spcBef>
                <a:spcPts val="480"/>
              </a:spcBef>
              <a:buClr>
                <a:srgbClr val="FFFFFF"/>
              </a:buClr>
              <a:buSzPct val="100000"/>
              <a:buFont typeface="Open Sans"/>
              <a:buChar char="●"/>
              <a:defRPr sz="2400">
                <a:solidFill>
                  <a:srgbClr val="FFFFFF"/>
                </a:solidFill>
                <a:latin typeface="Open Sans"/>
                <a:ea typeface="Open Sans"/>
                <a:cs typeface="Open Sans"/>
                <a:sym typeface="Open Sans"/>
              </a:defRPr>
            </a:lvl2pPr>
            <a:lvl3pPr lvl="2">
              <a:spcBef>
                <a:spcPts val="480"/>
              </a:spcBef>
              <a:buClr>
                <a:srgbClr val="FFFFFF"/>
              </a:buClr>
              <a:buSzPct val="100000"/>
              <a:buFont typeface="Open Sans"/>
              <a:defRPr sz="2400">
                <a:solidFill>
                  <a:srgbClr val="FFFFFF"/>
                </a:solidFill>
                <a:latin typeface="Open Sans"/>
                <a:ea typeface="Open Sans"/>
                <a:cs typeface="Open Sans"/>
                <a:sym typeface="Open Sans"/>
              </a:defRPr>
            </a:lvl3pPr>
            <a:lvl4pPr lvl="3">
              <a:spcBef>
                <a:spcPts val="360"/>
              </a:spcBef>
              <a:buClr>
                <a:srgbClr val="FFFFFF"/>
              </a:buClr>
              <a:buSzPct val="100000"/>
              <a:buFont typeface="Open Sans"/>
              <a:defRPr sz="1800">
                <a:solidFill>
                  <a:srgbClr val="FFFFFF"/>
                </a:solidFill>
                <a:latin typeface="Open Sans"/>
                <a:ea typeface="Open Sans"/>
                <a:cs typeface="Open Sans"/>
                <a:sym typeface="Open Sans"/>
              </a:defRPr>
            </a:lvl4pPr>
            <a:lvl5pPr lvl="4">
              <a:spcBef>
                <a:spcPts val="360"/>
              </a:spcBef>
              <a:buClr>
                <a:srgbClr val="FFFFFF"/>
              </a:buClr>
              <a:buSzPct val="100000"/>
              <a:buFont typeface="Open Sans"/>
              <a:defRPr sz="1800">
                <a:solidFill>
                  <a:srgbClr val="FFFFFF"/>
                </a:solidFill>
                <a:latin typeface="Open Sans"/>
                <a:ea typeface="Open Sans"/>
                <a:cs typeface="Open Sans"/>
                <a:sym typeface="Open Sans"/>
              </a:defRPr>
            </a:lvl5pPr>
            <a:lvl6pPr lvl="5">
              <a:spcBef>
                <a:spcPts val="360"/>
              </a:spcBef>
              <a:buClr>
                <a:srgbClr val="FFFFFF"/>
              </a:buClr>
              <a:buSzPct val="100000"/>
              <a:buFont typeface="Open Sans"/>
              <a:defRPr sz="1800">
                <a:solidFill>
                  <a:srgbClr val="FFFFFF"/>
                </a:solidFill>
                <a:latin typeface="Open Sans"/>
                <a:ea typeface="Open Sans"/>
                <a:cs typeface="Open Sans"/>
                <a:sym typeface="Open Sans"/>
              </a:defRPr>
            </a:lvl6pPr>
            <a:lvl7pPr lvl="6">
              <a:spcBef>
                <a:spcPts val="360"/>
              </a:spcBef>
              <a:buClr>
                <a:srgbClr val="FFFFFF"/>
              </a:buClr>
              <a:buSzPct val="100000"/>
              <a:buFont typeface="Open Sans"/>
              <a:defRPr sz="1800">
                <a:solidFill>
                  <a:srgbClr val="FFFFFF"/>
                </a:solidFill>
                <a:latin typeface="Open Sans"/>
                <a:ea typeface="Open Sans"/>
                <a:cs typeface="Open Sans"/>
                <a:sym typeface="Open Sans"/>
              </a:defRPr>
            </a:lvl7pPr>
            <a:lvl8pPr lvl="7">
              <a:spcBef>
                <a:spcPts val="360"/>
              </a:spcBef>
              <a:buClr>
                <a:srgbClr val="FFFFFF"/>
              </a:buClr>
              <a:buSzPct val="100000"/>
              <a:buFont typeface="Open Sans"/>
              <a:defRPr sz="1800">
                <a:solidFill>
                  <a:srgbClr val="FFFFFF"/>
                </a:solidFill>
                <a:latin typeface="Open Sans"/>
                <a:ea typeface="Open Sans"/>
                <a:cs typeface="Open Sans"/>
                <a:sym typeface="Open Sans"/>
              </a:defRPr>
            </a:lvl8pPr>
            <a:lvl9pPr lvl="8">
              <a:spcBef>
                <a:spcPts val="360"/>
              </a:spcBef>
              <a:buClr>
                <a:srgbClr val="FFFFFF"/>
              </a:buClr>
              <a:buSzPct val="100000"/>
              <a:buFont typeface="Open Sans"/>
              <a:defRPr sz="1800">
                <a:solidFill>
                  <a:srgbClr val="FFFFFF"/>
                </a:solidFill>
                <a:latin typeface="Open Sans"/>
                <a:ea typeface="Open Sans"/>
                <a:cs typeface="Open Sans"/>
                <a:sym typeface="Open Sans"/>
              </a:defRPr>
            </a:lvl9pPr>
          </a:lstStyle>
          <a:p>
            <a:endParaRPr/>
          </a:p>
        </p:txBody>
      </p:sp>
      <p:sp>
        <p:nvSpPr>
          <p:cNvPr id="5" name="Shape 31"/>
          <p:cNvSpPr/>
          <p:nvPr userDrawn="1"/>
        </p:nvSpPr>
        <p:spPr>
          <a:xfrm>
            <a:off x="7356371" y="5066326"/>
            <a:ext cx="893699" cy="77174"/>
          </a:xfrm>
          <a:prstGeom prst="rect">
            <a:avLst/>
          </a:prstGeom>
          <a:solidFill>
            <a:srgbClr val="FF9715"/>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8" name="Shape 32"/>
          <p:cNvSpPr/>
          <p:nvPr userDrawn="1"/>
        </p:nvSpPr>
        <p:spPr>
          <a:xfrm>
            <a:off x="8250316" y="5066326"/>
            <a:ext cx="893699" cy="77174"/>
          </a:xfrm>
          <a:prstGeom prst="rect">
            <a:avLst/>
          </a:prstGeom>
          <a:solidFill>
            <a:srgbClr val="F20253"/>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9" name="Shape 33"/>
          <p:cNvSpPr/>
          <p:nvPr userDrawn="1"/>
        </p:nvSpPr>
        <p:spPr>
          <a:xfrm>
            <a:off x="5" y="5066326"/>
            <a:ext cx="893699" cy="77174"/>
          </a:xfrm>
          <a:prstGeom prst="rect">
            <a:avLst/>
          </a:prstGeom>
          <a:solidFill>
            <a:srgbClr val="5EB838"/>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10" name="Shape 34"/>
          <p:cNvSpPr/>
          <p:nvPr userDrawn="1"/>
        </p:nvSpPr>
        <p:spPr>
          <a:xfrm>
            <a:off x="893709" y="5066326"/>
            <a:ext cx="6462600" cy="77174"/>
          </a:xfrm>
          <a:prstGeom prst="rect">
            <a:avLst/>
          </a:prstGeom>
          <a:solidFill>
            <a:srgbClr val="2185C5"/>
          </a:solidFill>
          <a:ln>
            <a:noFill/>
          </a:ln>
        </p:spPr>
        <p:txBody>
          <a:bodyPr lIns="91425" tIns="91425" rIns="91425" bIns="91425" anchor="ctr" anchorCtr="0">
            <a:noAutofit/>
          </a:bodyPr>
          <a:lstStyle/>
          <a:p>
            <a:pPr defTabSz="914400"/>
            <a:endParaRPr>
              <a:solidFill>
                <a:srgbClr val="000000"/>
              </a:solidFill>
              <a:latin typeface="Calibri"/>
            </a:endParaRPr>
          </a:p>
        </p:txBody>
      </p:sp>
      <p:pic>
        <p:nvPicPr>
          <p:cNvPr id="11" name="Picture 10"/>
          <p:cNvPicPr>
            <a:picLocks noChangeAspect="1"/>
          </p:cNvPicPr>
          <p:nvPr userDrawn="1"/>
        </p:nvPicPr>
        <p:blipFill rotWithShape="1">
          <a:blip r:embed="rId14" cstate="print">
            <a:extLst>
              <a:ext uri="{28A0092B-C50C-407E-A947-70E740481C1C}">
                <a14:useLocalDpi xmlns:a14="http://schemas.microsoft.com/office/drawing/2010/main"/>
              </a:ext>
            </a:extLst>
          </a:blip>
          <a:srcRect/>
          <a:stretch/>
        </p:blipFill>
        <p:spPr>
          <a:xfrm>
            <a:off x="38101" y="4573524"/>
            <a:ext cx="495300" cy="469540"/>
          </a:xfrm>
          <a:prstGeom prst="rect">
            <a:avLst/>
          </a:prstGeom>
        </p:spPr>
      </p:pic>
    </p:spTree>
    <p:extLst>
      <p:ext uri="{BB962C8B-B14F-4D97-AF65-F5344CB8AC3E}">
        <p14:creationId xmlns:p14="http://schemas.microsoft.com/office/powerpoint/2010/main" val="2446179513"/>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6" r:id="rId5"/>
    <p:sldLayoutId id="2147483667" r:id="rId6"/>
    <p:sldLayoutId id="2147483668" r:id="rId7"/>
    <p:sldLayoutId id="2147483669" r:id="rId8"/>
    <p:sldLayoutId id="2147483672" r:id="rId9"/>
    <p:sldLayoutId id="2147483689" r:id="rId10"/>
    <p:sldLayoutId id="2147483690" r:id="rId11"/>
    <p:sldLayoutId id="214748369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www.altmetric.com/blog/scoreanddonut/"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www.altmetricexplorer.com"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mailto:support@altmetric.com" TargetMode="External"/><Relationship Id="rId2" Type="http://schemas.openxmlformats.org/officeDocument/2006/relationships/hyperlink" Target="http://www.altmetric.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10"/>
          <p:cNvSpPr/>
          <p:nvPr/>
        </p:nvSpPr>
        <p:spPr>
          <a:xfrm>
            <a:off x="-30" y="-22287"/>
            <a:ext cx="9144000" cy="4015137"/>
          </a:xfrm>
          <a:prstGeom prst="rect">
            <a:avLst/>
          </a:prstGeom>
          <a:solidFill>
            <a:srgbClr val="45AFD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hape 77"/>
          <p:cNvSpPr txBox="1">
            <a:spLocks noGrp="1"/>
          </p:cNvSpPr>
          <p:nvPr>
            <p:ph type="ctrTitle"/>
          </p:nvPr>
        </p:nvSpPr>
        <p:spPr>
          <a:xfrm>
            <a:off x="148386" y="2102956"/>
            <a:ext cx="8474235" cy="1187999"/>
          </a:xfrm>
          <a:prstGeom prst="rect">
            <a:avLst/>
          </a:prstGeom>
        </p:spPr>
        <p:txBody>
          <a:bodyPr lIns="91425" tIns="91425" rIns="91425" bIns="91425" anchor="b" anchorCtr="0">
            <a:noAutofit/>
          </a:bodyPr>
          <a:lstStyle/>
          <a:p>
            <a:pPr lvl="0">
              <a:spcBef>
                <a:spcPts val="0"/>
              </a:spcBef>
              <a:buNone/>
            </a:pPr>
            <a:r>
              <a:rPr lang="en-GB" sz="4400" dirty="0">
                <a:solidFill>
                  <a:schemeClr val="bg1"/>
                </a:solidFill>
                <a:latin typeface="Monserrat"/>
                <a:cs typeface="Monserrat"/>
              </a:rPr>
              <a:t>ALTMETRIC EXPLORER</a:t>
            </a:r>
            <a:br>
              <a:rPr lang="en-GB" sz="4400" dirty="0">
                <a:solidFill>
                  <a:schemeClr val="bg1"/>
                </a:solidFill>
                <a:latin typeface="Monserrat"/>
                <a:cs typeface="Monserrat"/>
              </a:rPr>
            </a:br>
            <a:r>
              <a:rPr lang="en-GB" sz="3200" dirty="0">
                <a:solidFill>
                  <a:srgbClr val="FFC800"/>
                </a:solidFill>
                <a:latin typeface="Monserrat"/>
                <a:cs typeface="Monserrat"/>
              </a:rPr>
              <a:t>FOR</a:t>
            </a:r>
            <a:r>
              <a:rPr lang="en-GB" sz="3200" dirty="0">
                <a:latin typeface="Monserrat"/>
                <a:cs typeface="Monserrat"/>
              </a:rPr>
              <a:t> </a:t>
            </a:r>
            <a:r>
              <a:rPr lang="en-GB" sz="3200" dirty="0">
                <a:solidFill>
                  <a:srgbClr val="FFC800"/>
                </a:solidFill>
                <a:latin typeface="Monserrat"/>
                <a:cs typeface="Monserrat"/>
              </a:rPr>
              <a:t>INSTITUTIONS</a:t>
            </a:r>
            <a:endParaRPr lang="en" sz="4400" dirty="0">
              <a:solidFill>
                <a:srgbClr val="FFC800"/>
              </a:solidFill>
              <a:latin typeface="Monserrat"/>
              <a:cs typeface="Monserrat"/>
            </a:endParaRPr>
          </a:p>
        </p:txBody>
      </p:sp>
      <p:sp>
        <p:nvSpPr>
          <p:cNvPr id="7" name="Shape 18"/>
          <p:cNvSpPr/>
          <p:nvPr/>
        </p:nvSpPr>
        <p:spPr>
          <a:xfrm>
            <a:off x="3047703" y="3992851"/>
            <a:ext cx="3047700" cy="77174"/>
          </a:xfrm>
          <a:prstGeom prst="rect">
            <a:avLst/>
          </a:prstGeom>
          <a:solidFill>
            <a:srgbClr val="FF9715"/>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8" name="Shape 19"/>
          <p:cNvSpPr/>
          <p:nvPr/>
        </p:nvSpPr>
        <p:spPr>
          <a:xfrm>
            <a:off x="6096270" y="3992851"/>
            <a:ext cx="3047700" cy="77174"/>
          </a:xfrm>
          <a:prstGeom prst="rect">
            <a:avLst/>
          </a:prstGeom>
          <a:solidFill>
            <a:srgbClr val="F20253"/>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9" name="Shape 20"/>
          <p:cNvSpPr/>
          <p:nvPr/>
        </p:nvSpPr>
        <p:spPr>
          <a:xfrm>
            <a:off x="1" y="3992851"/>
            <a:ext cx="3047700" cy="77174"/>
          </a:xfrm>
          <a:prstGeom prst="rect">
            <a:avLst/>
          </a:prstGeom>
          <a:solidFill>
            <a:srgbClr val="5EB838"/>
          </a:solidFill>
          <a:ln>
            <a:noFill/>
          </a:ln>
        </p:spPr>
        <p:txBody>
          <a:bodyPr lIns="91425" tIns="91425" rIns="91425" bIns="91425" anchor="ctr" anchorCtr="0">
            <a:noAutofit/>
          </a:bodyPr>
          <a:lstStyle/>
          <a:p>
            <a:pPr defTabSz="914400"/>
            <a:endParaRPr>
              <a:solidFill>
                <a:srgbClr val="000000"/>
              </a:solidFill>
              <a:latin typeface="Calibri"/>
            </a:endParaRPr>
          </a:p>
        </p:txBody>
      </p:sp>
      <p:pic>
        <p:nvPicPr>
          <p:cNvPr id="10" name="Picture 9" descr="explorer-logo-with-text-76aca4f032b5a9b19d8103c675f7f8d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8386" y="4236505"/>
            <a:ext cx="2250474" cy="750158"/>
          </a:xfrm>
          <a:prstGeom prst="rect">
            <a:avLst/>
          </a:prstGeom>
        </p:spPr>
      </p:pic>
      <p:sp>
        <p:nvSpPr>
          <p:cNvPr id="13" name="Rectangle 12"/>
          <p:cNvSpPr/>
          <p:nvPr/>
        </p:nvSpPr>
        <p:spPr>
          <a:xfrm>
            <a:off x="617656" y="298031"/>
            <a:ext cx="2559396" cy="307777"/>
          </a:xfrm>
          <a:prstGeom prst="rect">
            <a:avLst/>
          </a:prstGeom>
        </p:spPr>
        <p:txBody>
          <a:bodyPr wrap="square">
            <a:spAutoFit/>
          </a:bodyPr>
          <a:lstStyle/>
          <a:p>
            <a:r>
              <a:rPr lang="en-US" sz="1400" dirty="0">
                <a:solidFill>
                  <a:srgbClr val="FFFFFF"/>
                </a:solidFill>
                <a:latin typeface="Open Sans Light"/>
                <a:cs typeface="Open Sans Light"/>
              </a:rPr>
              <a:t>clientsupport@altmetric.com</a:t>
            </a:r>
          </a:p>
        </p:txBody>
      </p:sp>
      <p:pic>
        <p:nvPicPr>
          <p:cNvPr id="14" name="Picture 13" descr="iconmonstr-email-2-240.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77735" y="298031"/>
            <a:ext cx="311995" cy="311995"/>
          </a:xfrm>
          <a:prstGeom prst="rect">
            <a:avLst/>
          </a:prstGeom>
        </p:spPr>
      </p:pic>
      <p:pic>
        <p:nvPicPr>
          <p:cNvPr id="15" name="Picture 14" descr="iconmonstr-twitter-1-240.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77735" y="724018"/>
            <a:ext cx="264099" cy="264099"/>
          </a:xfrm>
          <a:prstGeom prst="rect">
            <a:avLst/>
          </a:prstGeom>
        </p:spPr>
      </p:pic>
      <p:sp>
        <p:nvSpPr>
          <p:cNvPr id="16" name="Rectangle 15"/>
          <p:cNvSpPr/>
          <p:nvPr/>
        </p:nvSpPr>
        <p:spPr>
          <a:xfrm>
            <a:off x="616789" y="680340"/>
            <a:ext cx="2559396" cy="307777"/>
          </a:xfrm>
          <a:prstGeom prst="rect">
            <a:avLst/>
          </a:prstGeom>
        </p:spPr>
        <p:txBody>
          <a:bodyPr wrap="square">
            <a:spAutoFit/>
          </a:bodyPr>
          <a:lstStyle/>
          <a:p>
            <a:r>
              <a:rPr lang="en-US" sz="1400" dirty="0">
                <a:solidFill>
                  <a:schemeClr val="bg1"/>
                </a:solidFill>
                <a:latin typeface="Open Sans Light"/>
                <a:cs typeface="Open Sans Light"/>
              </a:rPr>
              <a:t>@altmetric </a:t>
            </a:r>
          </a:p>
        </p:txBody>
      </p:sp>
      <p:sp>
        <p:nvSpPr>
          <p:cNvPr id="17" name="TextBox 16"/>
          <p:cNvSpPr txBox="1"/>
          <p:nvPr/>
        </p:nvSpPr>
        <p:spPr>
          <a:xfrm>
            <a:off x="698212" y="3373275"/>
            <a:ext cx="7729486" cy="338554"/>
          </a:xfrm>
          <a:prstGeom prst="rect">
            <a:avLst/>
          </a:prstGeom>
          <a:noFill/>
        </p:spPr>
        <p:txBody>
          <a:bodyPr wrap="square" rtlCol="0">
            <a:spAutoFit/>
          </a:bodyPr>
          <a:lstStyle/>
          <a:p>
            <a:pPr algn="ctr"/>
            <a:r>
              <a:rPr lang="en-US" sz="1600" dirty="0">
                <a:solidFill>
                  <a:schemeClr val="bg1"/>
                </a:solidFill>
                <a:latin typeface="Open Sans Light"/>
                <a:cs typeface="Open Sans Light"/>
              </a:rPr>
              <a:t>How to browse, monitor and report on the reach of your research with EFIv2 </a:t>
            </a:r>
          </a:p>
        </p:txBody>
      </p:sp>
    </p:spTree>
    <p:extLst>
      <p:ext uri="{BB962C8B-B14F-4D97-AF65-F5344CB8AC3E}">
        <p14:creationId xmlns:p14="http://schemas.microsoft.com/office/powerpoint/2010/main" val="11419805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4542" y="1394727"/>
            <a:ext cx="7474621" cy="3170099"/>
          </a:xfrm>
          <a:prstGeom prst="rect">
            <a:avLst/>
          </a:prstGeom>
          <a:noFill/>
        </p:spPr>
        <p:txBody>
          <a:bodyPr wrap="square" rtlCol="0">
            <a:spAutoFit/>
          </a:bodyPr>
          <a:lstStyle/>
          <a:p>
            <a:endParaRPr lang="en-US" sz="2400" dirty="0">
              <a:solidFill>
                <a:srgbClr val="FFFFFF"/>
              </a:solidFill>
              <a:latin typeface="Open Sans Light"/>
              <a:cs typeface="Open Sans Light"/>
            </a:endParaRPr>
          </a:p>
          <a:p>
            <a:endParaRPr lang="en-US" dirty="0">
              <a:solidFill>
                <a:srgbClr val="FFFFFF"/>
              </a:solidFill>
              <a:latin typeface="Open Sans Light"/>
              <a:cs typeface="Open Sans Light"/>
            </a:endParaRPr>
          </a:p>
          <a:p>
            <a:pPr marL="285750" indent="-285750">
              <a:buFont typeface="Arial"/>
              <a:buChar char="•"/>
            </a:pPr>
            <a:r>
              <a:rPr lang="en-US" sz="2000" dirty="0">
                <a:solidFill>
                  <a:srgbClr val="FFFFFF"/>
                </a:solidFill>
                <a:latin typeface="Open Sans Light"/>
                <a:cs typeface="Open Sans Light"/>
              </a:rPr>
              <a:t>A clear understanding of altmetrics and how to use them</a:t>
            </a:r>
          </a:p>
          <a:p>
            <a:endParaRPr lang="en-US" sz="2000" dirty="0">
              <a:solidFill>
                <a:srgbClr val="FFFFFF"/>
              </a:solidFill>
              <a:latin typeface="Open Sans Light"/>
              <a:cs typeface="Open Sans Light"/>
            </a:endParaRPr>
          </a:p>
          <a:p>
            <a:pPr marL="285750" indent="-285750">
              <a:buFont typeface="Arial"/>
              <a:buChar char="•"/>
            </a:pPr>
            <a:r>
              <a:rPr lang="en-US" sz="2000" dirty="0">
                <a:solidFill>
                  <a:srgbClr val="FFFFFF"/>
                </a:solidFill>
                <a:latin typeface="Open Sans Light"/>
                <a:cs typeface="Open Sans Light"/>
              </a:rPr>
              <a:t>How to use Altmetric Explorer for Institutions</a:t>
            </a:r>
          </a:p>
          <a:p>
            <a:endParaRPr lang="en-US" sz="2000" dirty="0">
              <a:solidFill>
                <a:srgbClr val="FFFFFF"/>
              </a:solidFill>
              <a:latin typeface="Open Sans Light"/>
              <a:cs typeface="Open Sans Light"/>
            </a:endParaRPr>
          </a:p>
          <a:p>
            <a:pPr marL="285750" indent="-285750">
              <a:buFont typeface="Arial"/>
              <a:buChar char="•"/>
            </a:pPr>
            <a:r>
              <a:rPr lang="en-US" sz="2000" dirty="0">
                <a:solidFill>
                  <a:srgbClr val="FFFFFF"/>
                </a:solidFill>
                <a:latin typeface="Open Sans Light"/>
                <a:cs typeface="Open Sans Light"/>
              </a:rPr>
              <a:t>Practical ideas and examples of using altmetrics data </a:t>
            </a:r>
          </a:p>
          <a:p>
            <a:endParaRPr lang="en-US" sz="2000" dirty="0">
              <a:solidFill>
                <a:srgbClr val="FFFFFF"/>
              </a:solidFill>
              <a:latin typeface="Open Sans Light"/>
              <a:cs typeface="Open Sans Light"/>
            </a:endParaRPr>
          </a:p>
          <a:p>
            <a:pPr marL="285750" indent="-285750">
              <a:buFont typeface="Arial"/>
              <a:buChar char="•"/>
            </a:pPr>
            <a:r>
              <a:rPr lang="en-US" sz="2000" dirty="0">
                <a:solidFill>
                  <a:srgbClr val="FFFFFF"/>
                </a:solidFill>
                <a:latin typeface="Open Sans Light"/>
                <a:cs typeface="Open Sans Light"/>
              </a:rPr>
              <a:t>Know where to get further help</a:t>
            </a:r>
          </a:p>
          <a:p>
            <a:endParaRPr lang="en-US" dirty="0">
              <a:solidFill>
                <a:srgbClr val="FFFFFF"/>
              </a:solidFill>
            </a:endParaRPr>
          </a:p>
        </p:txBody>
      </p:sp>
      <p:sp>
        <p:nvSpPr>
          <p:cNvPr id="4" name="Title 3"/>
          <p:cNvSpPr txBox="1">
            <a:spLocks/>
          </p:cNvSpPr>
          <p:nvPr/>
        </p:nvSpPr>
        <p:spPr>
          <a:xfrm>
            <a:off x="637697" y="888785"/>
            <a:ext cx="6358482" cy="70344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GB" sz="3200" b="1" dirty="0">
                <a:solidFill>
                  <a:srgbClr val="FFFFFF"/>
                </a:solidFill>
                <a:latin typeface="Monserrat"/>
                <a:cs typeface="Monserrat"/>
              </a:rPr>
              <a:t>TODAY’S SESSION</a:t>
            </a:r>
            <a:endParaRPr lang="en-GB" sz="2800" b="1" dirty="0">
              <a:solidFill>
                <a:srgbClr val="FFFFFF"/>
              </a:solidFill>
              <a:latin typeface="Monserrat"/>
              <a:cs typeface="Monserrat"/>
            </a:endParaRPr>
          </a:p>
        </p:txBody>
      </p:sp>
      <p:sp>
        <p:nvSpPr>
          <p:cNvPr id="5" name="Shape 31"/>
          <p:cNvSpPr/>
          <p:nvPr/>
        </p:nvSpPr>
        <p:spPr>
          <a:xfrm>
            <a:off x="7356371" y="5066326"/>
            <a:ext cx="893699" cy="77174"/>
          </a:xfrm>
          <a:prstGeom prst="rect">
            <a:avLst/>
          </a:prstGeom>
          <a:solidFill>
            <a:srgbClr val="FF9715"/>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6" name="Shape 32"/>
          <p:cNvSpPr/>
          <p:nvPr/>
        </p:nvSpPr>
        <p:spPr>
          <a:xfrm>
            <a:off x="8250316" y="5066326"/>
            <a:ext cx="893699" cy="77174"/>
          </a:xfrm>
          <a:prstGeom prst="rect">
            <a:avLst/>
          </a:prstGeom>
          <a:solidFill>
            <a:srgbClr val="F20253"/>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7" name="Shape 33"/>
          <p:cNvSpPr/>
          <p:nvPr/>
        </p:nvSpPr>
        <p:spPr>
          <a:xfrm>
            <a:off x="5" y="5066326"/>
            <a:ext cx="893699" cy="77174"/>
          </a:xfrm>
          <a:prstGeom prst="rect">
            <a:avLst/>
          </a:prstGeom>
          <a:solidFill>
            <a:srgbClr val="5EB838"/>
          </a:solidFill>
          <a:ln>
            <a:noFill/>
          </a:ln>
        </p:spPr>
        <p:txBody>
          <a:bodyPr lIns="91425" tIns="91425" rIns="91425" bIns="91425" anchor="ctr" anchorCtr="0">
            <a:noAutofit/>
          </a:bodyPr>
          <a:lstStyle/>
          <a:p>
            <a:pPr defTabSz="914400"/>
            <a:endParaRPr>
              <a:solidFill>
                <a:srgbClr val="000000"/>
              </a:solidFill>
              <a:latin typeface="Calibri"/>
            </a:endParaRPr>
          </a:p>
        </p:txBody>
      </p:sp>
      <p:sp>
        <p:nvSpPr>
          <p:cNvPr id="8" name="Shape 34"/>
          <p:cNvSpPr/>
          <p:nvPr/>
        </p:nvSpPr>
        <p:spPr>
          <a:xfrm>
            <a:off x="893709" y="5066326"/>
            <a:ext cx="6462600" cy="77174"/>
          </a:xfrm>
          <a:prstGeom prst="rect">
            <a:avLst/>
          </a:prstGeom>
          <a:solidFill>
            <a:srgbClr val="2185C5"/>
          </a:solidFill>
          <a:ln>
            <a:noFill/>
          </a:ln>
        </p:spPr>
        <p:txBody>
          <a:bodyPr lIns="91425" tIns="91425" rIns="91425" bIns="91425" anchor="ctr" anchorCtr="0">
            <a:noAutofit/>
          </a:bodyPr>
          <a:lstStyle/>
          <a:p>
            <a:pPr defTabSz="914400"/>
            <a:endParaRPr>
              <a:solidFill>
                <a:srgbClr val="000000"/>
              </a:solidFill>
              <a:latin typeface="Calibri"/>
            </a:endParaRP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8101" y="4591410"/>
            <a:ext cx="495300" cy="469540"/>
          </a:xfrm>
          <a:prstGeom prst="rect">
            <a:avLst/>
          </a:prstGeom>
        </p:spPr>
      </p:pic>
    </p:spTree>
    <p:extLst>
      <p:ext uri="{BB962C8B-B14F-4D97-AF65-F5344CB8AC3E}">
        <p14:creationId xmlns:p14="http://schemas.microsoft.com/office/powerpoint/2010/main" val="3547154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5"/>
        <p:cNvGrpSpPr/>
        <p:nvPr/>
      </p:nvGrpSpPr>
      <p:grpSpPr>
        <a:xfrm>
          <a:off x="0" y="0"/>
          <a:ext cx="0" cy="0"/>
          <a:chOff x="0" y="0"/>
          <a:chExt cx="0" cy="0"/>
        </a:xfrm>
      </p:grpSpPr>
      <p:sp>
        <p:nvSpPr>
          <p:cNvPr id="116" name="Shape 116"/>
          <p:cNvSpPr txBox="1">
            <a:spLocks noGrp="1"/>
          </p:cNvSpPr>
          <p:nvPr>
            <p:ph type="title" idx="4294967295"/>
          </p:nvPr>
        </p:nvSpPr>
        <p:spPr>
          <a:xfrm>
            <a:off x="457200" y="2734346"/>
            <a:ext cx="8229600" cy="573075"/>
          </a:xfrm>
          <a:prstGeom prst="rect">
            <a:avLst/>
          </a:prstGeom>
        </p:spPr>
        <p:txBody>
          <a:bodyPr lIns="91425" tIns="91425" rIns="91425" bIns="91425" anchor="ctr" anchorCtr="0">
            <a:noAutofit/>
          </a:bodyPr>
          <a:lstStyle/>
          <a:p>
            <a:pPr lvl="0" algn="ctr" rtl="0">
              <a:spcBef>
                <a:spcPts val="0"/>
              </a:spcBef>
              <a:buNone/>
            </a:pPr>
            <a:r>
              <a:rPr lang="en-GB" sz="4800" dirty="0">
                <a:solidFill>
                  <a:srgbClr val="FFC800"/>
                </a:solidFill>
              </a:rPr>
              <a:t>Some definitions</a:t>
            </a:r>
            <a:endParaRPr lang="en" sz="4800" dirty="0">
              <a:solidFill>
                <a:srgbClr val="FFC800"/>
              </a:solidFill>
            </a:endParaRPr>
          </a:p>
        </p:txBody>
      </p:sp>
      <p:sp>
        <p:nvSpPr>
          <p:cNvPr id="117" name="Shape 117"/>
          <p:cNvSpPr txBox="1">
            <a:spLocks noGrp="1"/>
          </p:cNvSpPr>
          <p:nvPr>
            <p:ph type="subTitle" idx="4294967295"/>
          </p:nvPr>
        </p:nvSpPr>
        <p:spPr>
          <a:xfrm>
            <a:off x="235082" y="3623242"/>
            <a:ext cx="8662324" cy="819225"/>
          </a:xfrm>
          <a:prstGeom prst="rect">
            <a:avLst/>
          </a:prstGeom>
        </p:spPr>
        <p:txBody>
          <a:bodyPr lIns="91425" tIns="91425" rIns="91425" bIns="91425" anchor="t" anchorCtr="0">
            <a:noAutofit/>
          </a:bodyPr>
          <a:lstStyle/>
          <a:p>
            <a:pPr lvl="0" algn="ctr" rtl="0">
              <a:spcBef>
                <a:spcPts val="0"/>
              </a:spcBef>
              <a:buNone/>
            </a:pPr>
            <a:r>
              <a:rPr lang="en-GB" sz="2400" dirty="0">
                <a:solidFill>
                  <a:schemeClr val="tx1"/>
                </a:solidFill>
              </a:rPr>
              <a:t>What are altmetrics? What do they track? </a:t>
            </a:r>
            <a:endParaRPr lang="en" sz="2400" dirty="0">
              <a:solidFill>
                <a:schemeClr val="tx1"/>
              </a:solidFill>
            </a:endParaRPr>
          </a:p>
        </p:txBody>
      </p:sp>
      <p:pic>
        <p:nvPicPr>
          <p:cNvPr id="8" name="Picture 7" descr="altmetric-jobs.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349929" y="502698"/>
            <a:ext cx="2444581" cy="1943092"/>
          </a:xfrm>
          <a:prstGeom prst="rect">
            <a:avLst/>
          </a:prstGeom>
        </p:spPr>
      </p:pic>
    </p:spTree>
    <p:extLst>
      <p:ext uri="{BB962C8B-B14F-4D97-AF65-F5344CB8AC3E}">
        <p14:creationId xmlns:p14="http://schemas.microsoft.com/office/powerpoint/2010/main" val="3797707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body" idx="1"/>
          </p:nvPr>
        </p:nvSpPr>
        <p:spPr>
          <a:xfrm>
            <a:off x="1513800" y="2161804"/>
            <a:ext cx="6116400" cy="2551322"/>
          </a:xfrm>
          <a:prstGeom prst="rect">
            <a:avLst/>
          </a:prstGeom>
        </p:spPr>
        <p:txBody>
          <a:bodyPr lIns="91425" tIns="91425" rIns="91425" bIns="91425" anchor="t" anchorCtr="0">
            <a:noAutofit/>
          </a:bodyPr>
          <a:lstStyle/>
          <a:p>
            <a:pPr>
              <a:lnSpc>
                <a:spcPct val="130000"/>
              </a:lnSpc>
              <a:buNone/>
            </a:pPr>
            <a:r>
              <a:rPr lang="en-US" sz="2200" b="1" i="0" dirty="0"/>
              <a:t>Altmetrics</a:t>
            </a:r>
            <a:r>
              <a:rPr lang="en-US" sz="2200" i="0" dirty="0"/>
              <a:t> are non-traditional </a:t>
            </a:r>
            <a:r>
              <a:rPr lang="en-US" sz="2200" b="1" i="0" dirty="0">
                <a:solidFill>
                  <a:srgbClr val="FFC800"/>
                </a:solidFill>
              </a:rPr>
              <a:t>indicators</a:t>
            </a:r>
            <a:r>
              <a:rPr lang="en-US" sz="2200" i="0" dirty="0">
                <a:solidFill>
                  <a:srgbClr val="FFC800"/>
                </a:solidFill>
              </a:rPr>
              <a:t> </a:t>
            </a:r>
            <a:r>
              <a:rPr lang="en-US" sz="2200" i="0" dirty="0"/>
              <a:t>proposed as an alternative to more traditional citation impact metrics, such as impact factor and h-index.</a:t>
            </a:r>
          </a:p>
        </p:txBody>
      </p:sp>
      <p:sp>
        <p:nvSpPr>
          <p:cNvPr id="3" name="TextBox 2"/>
          <p:cNvSpPr txBox="1"/>
          <p:nvPr/>
        </p:nvSpPr>
        <p:spPr>
          <a:xfrm>
            <a:off x="2995490" y="504171"/>
            <a:ext cx="184666" cy="307777"/>
          </a:xfrm>
          <a:prstGeom prst="rect">
            <a:avLst/>
          </a:prstGeom>
          <a:noFill/>
        </p:spPr>
        <p:txBody>
          <a:bodyPr wrap="none" rtlCol="0">
            <a:spAutoFit/>
          </a:bodyPr>
          <a:lstStyle/>
          <a:p>
            <a:endParaRPr lang="en-US" dirty="0"/>
          </a:p>
        </p:txBody>
      </p:sp>
      <p:sp>
        <p:nvSpPr>
          <p:cNvPr id="5" name="Shape 45"/>
          <p:cNvSpPr/>
          <p:nvPr/>
        </p:nvSpPr>
        <p:spPr>
          <a:xfrm>
            <a:off x="5917790" y="2683603"/>
            <a:ext cx="1382335" cy="114399"/>
          </a:xfrm>
          <a:custGeom>
            <a:avLst/>
            <a:gdLst/>
            <a:ahLst/>
            <a:cxnLst/>
            <a:rect l="0" t="0" r="0" b="0"/>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C800"/>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410014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62" y="205979"/>
            <a:ext cx="8833854" cy="857250"/>
          </a:xfrm>
        </p:spPr>
        <p:txBody>
          <a:bodyPr>
            <a:noAutofit/>
          </a:bodyPr>
          <a:lstStyle/>
          <a:p>
            <a:r>
              <a:rPr lang="en-US" sz="3800" dirty="0">
                <a:latin typeface="Monserrat"/>
                <a:cs typeface="Monserrat"/>
              </a:rPr>
              <a:t>Alternative, web-based metrics are…</a:t>
            </a:r>
          </a:p>
        </p:txBody>
      </p:sp>
      <p:sp>
        <p:nvSpPr>
          <p:cNvPr id="3" name="Content Placeholder 2"/>
          <p:cNvSpPr>
            <a:spLocks noGrp="1"/>
          </p:cNvSpPr>
          <p:nvPr>
            <p:ph idx="1"/>
          </p:nvPr>
        </p:nvSpPr>
        <p:spPr>
          <a:xfrm>
            <a:off x="226310" y="886981"/>
            <a:ext cx="8229600" cy="446130"/>
          </a:xfrm>
        </p:spPr>
        <p:txBody>
          <a:bodyPr/>
          <a:lstStyle/>
          <a:p>
            <a:pPr marL="0" indent="0">
              <a:buNone/>
            </a:pPr>
            <a:r>
              <a:rPr lang="en-US" sz="1800" dirty="0">
                <a:latin typeface="Open Sans Light"/>
                <a:cs typeface="Open Sans Light"/>
              </a:rPr>
              <a:t>Any trace or indicator of online behavior surrounding research</a:t>
            </a:r>
          </a:p>
        </p:txBody>
      </p:sp>
      <p:grpSp>
        <p:nvGrpSpPr>
          <p:cNvPr id="4" name="Shape 238"/>
          <p:cNvGrpSpPr/>
          <p:nvPr/>
        </p:nvGrpSpPr>
        <p:grpSpPr>
          <a:xfrm>
            <a:off x="810410" y="1485325"/>
            <a:ext cx="7418098" cy="3507780"/>
            <a:chOff x="600770" y="546"/>
            <a:chExt cx="6824701" cy="4062906"/>
          </a:xfrm>
        </p:grpSpPr>
        <p:sp>
          <p:nvSpPr>
            <p:cNvPr id="5" name="Shape 239"/>
            <p:cNvSpPr/>
            <p:nvPr/>
          </p:nvSpPr>
          <p:spPr>
            <a:xfrm>
              <a:off x="3098883" y="2234974"/>
              <a:ext cx="1828477" cy="1828477"/>
            </a:xfrm>
            <a:prstGeom prst="ellipse">
              <a:avLst/>
            </a:prstGeom>
            <a:solidFill>
              <a:srgbClr val="FFC800"/>
            </a:solidFill>
            <a:ln w="25400" cap="flat" cmpd="sng">
              <a:noFill/>
              <a:prstDash val="solid"/>
              <a:round/>
              <a:headEnd type="none" w="med" len="med"/>
              <a:tailEnd type="none" w="med" len="med"/>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6" name="Shape 240"/>
            <p:cNvSpPr txBox="1"/>
            <p:nvPr/>
          </p:nvSpPr>
          <p:spPr>
            <a:xfrm>
              <a:off x="3366657" y="2502748"/>
              <a:ext cx="1292929" cy="1292929"/>
            </a:xfrm>
            <a:prstGeom prst="rect">
              <a:avLst/>
            </a:prstGeom>
            <a:noFill/>
            <a:ln>
              <a:noFill/>
            </a:ln>
          </p:spPr>
          <p:txBody>
            <a:bodyPr lIns="9525" tIns="9525" rIns="9525" bIns="9525" anchor="ctr" anchorCtr="0">
              <a:noAutofit/>
            </a:bodyPr>
            <a:lstStyle/>
            <a:p>
              <a:pPr marL="0" marR="0" lvl="0" indent="0" algn="ctr" rtl="0">
                <a:lnSpc>
                  <a:spcPct val="90000"/>
                </a:lnSpc>
                <a:spcBef>
                  <a:spcPts val="0"/>
                </a:spcBef>
                <a:spcAft>
                  <a:spcPts val="0"/>
                </a:spcAft>
                <a:buClr>
                  <a:schemeClr val="lt1"/>
                </a:buClr>
                <a:buSzPct val="25000"/>
                <a:buFont typeface="Open Sans"/>
                <a:buNone/>
              </a:pPr>
              <a:r>
                <a:rPr lang="en-US" sz="1500" b="0" i="0" u="none" strike="noStrike" cap="none" dirty="0">
                  <a:latin typeface="Open Sans Light"/>
                  <a:ea typeface="Open Sans"/>
                  <a:cs typeface="Open Sans Light"/>
                  <a:sym typeface="Open Sans"/>
                </a:rPr>
                <a:t>Research output (article, dataset, clinical trial etc.)</a:t>
              </a:r>
            </a:p>
          </p:txBody>
        </p:sp>
        <p:sp>
          <p:nvSpPr>
            <p:cNvPr id="7" name="Shape 241"/>
            <p:cNvSpPr/>
            <p:nvPr/>
          </p:nvSpPr>
          <p:spPr>
            <a:xfrm rot="10800000">
              <a:off x="1240737" y="2888655"/>
              <a:ext cx="1755946" cy="521116"/>
            </a:xfrm>
            <a:prstGeom prst="leftArrow">
              <a:avLst>
                <a:gd name="adj1" fmla="val 60000"/>
                <a:gd name="adj2" fmla="val 50000"/>
              </a:avLst>
            </a:prstGeom>
            <a:solidFill>
              <a:schemeClr val="accent3"/>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8" name="Shape 242"/>
            <p:cNvSpPr/>
            <p:nvPr/>
          </p:nvSpPr>
          <p:spPr>
            <a:xfrm>
              <a:off x="600770" y="2637240"/>
              <a:ext cx="1279935" cy="1023948"/>
            </a:xfrm>
            <a:prstGeom prst="roundRect">
              <a:avLst>
                <a:gd name="adj" fmla="val 10000"/>
              </a:avLst>
            </a:prstGeom>
            <a:solidFill>
              <a:schemeClr val="accent3"/>
            </a:solidFill>
            <a:ln w="25400" cap="flat" cmpd="sng">
              <a:noFill/>
              <a:prstDash val="solid"/>
              <a:round/>
              <a:headEnd type="none" w="med" len="med"/>
              <a:tailEnd type="none" w="med" len="med"/>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9" name="Shape 243"/>
            <p:cNvSpPr txBox="1"/>
            <p:nvPr/>
          </p:nvSpPr>
          <p:spPr>
            <a:xfrm>
              <a:off x="630760" y="2667230"/>
              <a:ext cx="1219955" cy="963968"/>
            </a:xfrm>
            <a:prstGeom prst="rect">
              <a:avLst/>
            </a:prstGeom>
            <a:noFill/>
            <a:ln>
              <a:noFill/>
            </a:ln>
          </p:spPr>
          <p:txBody>
            <a:bodyPr lIns="24750" tIns="24750" rIns="24750" bIns="24750" anchor="ctr" anchorCtr="0">
              <a:noAutofit/>
            </a:bodyPr>
            <a:lstStyle/>
            <a:p>
              <a:pPr marL="0" marR="0" lvl="0" indent="0" algn="ctr" rtl="0">
                <a:lnSpc>
                  <a:spcPct val="90000"/>
                </a:lnSpc>
                <a:spcBef>
                  <a:spcPts val="0"/>
                </a:spcBef>
                <a:spcAft>
                  <a:spcPts val="0"/>
                </a:spcAft>
                <a:buClr>
                  <a:schemeClr val="lt1"/>
                </a:buClr>
                <a:buSzPct val="25000"/>
                <a:buFont typeface="Open Sans"/>
                <a:buNone/>
              </a:pPr>
              <a:r>
                <a:rPr lang="en-US" sz="1300" b="0" i="0" u="none" strike="noStrike" cap="none" dirty="0">
                  <a:latin typeface="Open Sans Light"/>
                  <a:ea typeface="Open Sans"/>
                  <a:cs typeface="Open Sans Light"/>
                  <a:sym typeface="Open Sans"/>
                </a:rPr>
                <a:t>Web analytics</a:t>
              </a:r>
            </a:p>
          </p:txBody>
        </p:sp>
        <p:sp>
          <p:nvSpPr>
            <p:cNvPr id="10" name="Shape 244"/>
            <p:cNvSpPr/>
            <p:nvPr/>
          </p:nvSpPr>
          <p:spPr>
            <a:xfrm rot="-8640000">
              <a:off x="1602538" y="1775149"/>
              <a:ext cx="1755945" cy="521116"/>
            </a:xfrm>
            <a:prstGeom prst="leftArrow">
              <a:avLst>
                <a:gd name="adj1" fmla="val 60000"/>
                <a:gd name="adj2" fmla="val 50000"/>
              </a:avLst>
            </a:prstGeom>
            <a:solidFill>
              <a:srgbClr val="69B1A1"/>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11" name="Shape 245"/>
            <p:cNvSpPr/>
            <p:nvPr/>
          </p:nvSpPr>
          <p:spPr>
            <a:xfrm>
              <a:off x="1130249" y="1007673"/>
              <a:ext cx="1279935" cy="1023948"/>
            </a:xfrm>
            <a:prstGeom prst="roundRect">
              <a:avLst>
                <a:gd name="adj" fmla="val 10000"/>
              </a:avLst>
            </a:prstGeom>
            <a:solidFill>
              <a:srgbClr val="69B1A1"/>
            </a:solidFill>
            <a:ln w="25400" cap="flat" cmpd="sng">
              <a:noFill/>
              <a:prstDash val="solid"/>
              <a:round/>
              <a:headEnd type="none" w="med" len="med"/>
              <a:tailEnd type="none" w="med" len="med"/>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12" name="Shape 246"/>
            <p:cNvSpPr txBox="1"/>
            <p:nvPr/>
          </p:nvSpPr>
          <p:spPr>
            <a:xfrm>
              <a:off x="1160238" y="1037662"/>
              <a:ext cx="1219955" cy="963968"/>
            </a:xfrm>
            <a:prstGeom prst="rect">
              <a:avLst/>
            </a:prstGeom>
            <a:noFill/>
            <a:ln>
              <a:noFill/>
            </a:ln>
          </p:spPr>
          <p:txBody>
            <a:bodyPr lIns="24750" tIns="24750" rIns="24750" bIns="24750" anchor="ctr" anchorCtr="0">
              <a:noAutofit/>
            </a:bodyPr>
            <a:lstStyle>
              <a:defPPr>
                <a:defRPr lang="en-US"/>
              </a:defPPr>
              <a:lvl1pPr marR="0" lvl="0" indent="0" algn="ctr">
                <a:lnSpc>
                  <a:spcPct val="90000"/>
                </a:lnSpc>
                <a:spcBef>
                  <a:spcPts val="0"/>
                </a:spcBef>
                <a:spcAft>
                  <a:spcPts val="0"/>
                </a:spcAft>
                <a:buClr>
                  <a:schemeClr val="lt1"/>
                </a:buClr>
                <a:buSzPct val="25000"/>
                <a:buFont typeface="Open Sans"/>
                <a:buNone/>
                <a:defRPr sz="1300" b="0" i="0" u="none" strike="noStrike" cap="none">
                  <a:latin typeface="Open Sans Light"/>
                  <a:ea typeface="Open Sans"/>
                  <a:cs typeface="Open Sans Light"/>
                </a:defRPr>
              </a:lvl1pPr>
            </a:lstStyle>
            <a:p>
              <a:r>
                <a:rPr lang="en-US" dirty="0">
                  <a:sym typeface="Open Sans"/>
                </a:rPr>
                <a:t>Sharing/downloading/saving</a:t>
              </a:r>
            </a:p>
          </p:txBody>
        </p:sp>
        <p:sp>
          <p:nvSpPr>
            <p:cNvPr id="13" name="Shape 247"/>
            <p:cNvSpPr/>
            <p:nvPr/>
          </p:nvSpPr>
          <p:spPr>
            <a:xfrm rot="-6480000">
              <a:off x="2549744" y="1086963"/>
              <a:ext cx="1755946" cy="521115"/>
            </a:xfrm>
            <a:prstGeom prst="leftArrow">
              <a:avLst>
                <a:gd name="adj1" fmla="val 60000"/>
                <a:gd name="adj2" fmla="val 50000"/>
              </a:avLst>
            </a:prstGeom>
            <a:solidFill>
              <a:srgbClr val="5CC774"/>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14" name="Shape 248"/>
            <p:cNvSpPr/>
            <p:nvPr/>
          </p:nvSpPr>
          <p:spPr>
            <a:xfrm>
              <a:off x="2516441" y="546"/>
              <a:ext cx="1279935" cy="1023948"/>
            </a:xfrm>
            <a:prstGeom prst="roundRect">
              <a:avLst>
                <a:gd name="adj" fmla="val 10000"/>
              </a:avLst>
            </a:prstGeom>
            <a:solidFill>
              <a:srgbClr val="5CC774"/>
            </a:solidFill>
            <a:ln w="25400" cap="flat" cmpd="sng">
              <a:noFill/>
              <a:prstDash val="solid"/>
              <a:round/>
              <a:headEnd type="none" w="med" len="med"/>
              <a:tailEnd type="none" w="med" len="med"/>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15" name="Shape 249"/>
            <p:cNvSpPr txBox="1"/>
            <p:nvPr/>
          </p:nvSpPr>
          <p:spPr>
            <a:xfrm>
              <a:off x="2546431" y="30535"/>
              <a:ext cx="1219955" cy="963968"/>
            </a:xfrm>
            <a:prstGeom prst="rect">
              <a:avLst/>
            </a:prstGeom>
            <a:noFill/>
            <a:ln>
              <a:noFill/>
            </a:ln>
          </p:spPr>
          <p:txBody>
            <a:bodyPr lIns="24750" tIns="24750" rIns="24750" bIns="24750" anchor="ctr" anchorCtr="0">
              <a:noAutofit/>
            </a:bodyPr>
            <a:lstStyle/>
            <a:p>
              <a:pPr marL="0" marR="0" lvl="0" indent="0" algn="ctr" rtl="0">
                <a:lnSpc>
                  <a:spcPct val="90000"/>
                </a:lnSpc>
                <a:spcBef>
                  <a:spcPts val="0"/>
                </a:spcBef>
                <a:spcAft>
                  <a:spcPts val="0"/>
                </a:spcAft>
                <a:buClr>
                  <a:schemeClr val="lt1"/>
                </a:buClr>
                <a:buSzPct val="25000"/>
                <a:buFont typeface="Open Sans"/>
                <a:buNone/>
              </a:pPr>
              <a:r>
                <a:rPr lang="en-US" sz="1300" b="0" i="0" u="none" strike="noStrike" cap="none" dirty="0">
                  <a:latin typeface="Open Sans Light"/>
                  <a:ea typeface="Open Sans"/>
                  <a:cs typeface="Open Sans Light"/>
                  <a:sym typeface="Open Sans"/>
                </a:rPr>
                <a:t>Commentary on social media</a:t>
              </a:r>
            </a:p>
          </p:txBody>
        </p:sp>
        <p:sp>
          <p:nvSpPr>
            <p:cNvPr id="16" name="Shape 250"/>
            <p:cNvSpPr/>
            <p:nvPr/>
          </p:nvSpPr>
          <p:spPr>
            <a:xfrm rot="-4278798">
              <a:off x="3745621" y="1099899"/>
              <a:ext cx="1744994" cy="521115"/>
            </a:xfrm>
            <a:prstGeom prst="leftArrow">
              <a:avLst>
                <a:gd name="adj1" fmla="val 60000"/>
                <a:gd name="adj2" fmla="val 50000"/>
              </a:avLst>
            </a:prstGeom>
            <a:solidFill>
              <a:srgbClr val="7BDB51"/>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17" name="Shape 251"/>
            <p:cNvSpPr/>
            <p:nvPr/>
          </p:nvSpPr>
          <p:spPr>
            <a:xfrm>
              <a:off x="4257694" y="21980"/>
              <a:ext cx="1279935" cy="1023948"/>
            </a:xfrm>
            <a:prstGeom prst="roundRect">
              <a:avLst>
                <a:gd name="adj" fmla="val 10000"/>
              </a:avLst>
            </a:prstGeom>
            <a:solidFill>
              <a:srgbClr val="7BDB51"/>
            </a:solidFill>
            <a:ln w="25400" cap="flat" cmpd="sng">
              <a:no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latin typeface="Open Sans Light"/>
                <a:cs typeface="Open Sans Light"/>
              </a:endParaRPr>
            </a:p>
          </p:txBody>
        </p:sp>
        <p:sp>
          <p:nvSpPr>
            <p:cNvPr id="18" name="Shape 252"/>
            <p:cNvSpPr txBox="1"/>
            <p:nvPr/>
          </p:nvSpPr>
          <p:spPr>
            <a:xfrm>
              <a:off x="4287683" y="51971"/>
              <a:ext cx="1219955" cy="963968"/>
            </a:xfrm>
            <a:prstGeom prst="rect">
              <a:avLst/>
            </a:prstGeom>
            <a:noFill/>
            <a:ln>
              <a:noFill/>
            </a:ln>
          </p:spPr>
          <p:txBody>
            <a:bodyPr lIns="24750" tIns="24750" rIns="24750" bIns="24750" anchor="ctr" anchorCtr="0">
              <a:noAutofit/>
            </a:bodyPr>
            <a:lstStyle/>
            <a:p>
              <a:pPr marL="0" marR="0" lvl="0" indent="0" algn="ctr" rtl="0">
                <a:lnSpc>
                  <a:spcPct val="90000"/>
                </a:lnSpc>
                <a:spcBef>
                  <a:spcPts val="0"/>
                </a:spcBef>
                <a:spcAft>
                  <a:spcPts val="0"/>
                </a:spcAft>
                <a:buClr>
                  <a:schemeClr val="lt1"/>
                </a:buClr>
                <a:buSzPct val="25000"/>
                <a:buFont typeface="Open Sans"/>
                <a:buNone/>
              </a:pPr>
              <a:r>
                <a:rPr lang="en-US" sz="1300" b="0" i="0" u="none" strike="noStrike" cap="none" dirty="0">
                  <a:latin typeface="Open Sans Light"/>
                  <a:ea typeface="Open Sans"/>
                  <a:cs typeface="Open Sans Light"/>
                  <a:sym typeface="Open Sans"/>
                </a:rPr>
                <a:t>Coverage in news media/blogs</a:t>
              </a:r>
            </a:p>
          </p:txBody>
        </p:sp>
        <p:sp>
          <p:nvSpPr>
            <p:cNvPr id="19" name="Shape 253"/>
            <p:cNvSpPr/>
            <p:nvPr/>
          </p:nvSpPr>
          <p:spPr>
            <a:xfrm rot="-2160000">
              <a:off x="4667759" y="1775148"/>
              <a:ext cx="1755945" cy="5211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20" name="Shape 254"/>
            <p:cNvSpPr/>
            <p:nvPr/>
          </p:nvSpPr>
          <p:spPr>
            <a:xfrm>
              <a:off x="5616060" y="1007673"/>
              <a:ext cx="1279935" cy="1023948"/>
            </a:xfrm>
            <a:prstGeom prst="roundRect">
              <a:avLst>
                <a:gd name="adj" fmla="val 10000"/>
              </a:avLst>
            </a:prstGeom>
            <a:solidFill>
              <a:srgbClr val="D6ED47"/>
            </a:solidFill>
            <a:ln w="25400" cap="flat" cmpd="sng">
              <a:noFill/>
              <a:prstDash val="solid"/>
              <a:round/>
              <a:headEnd type="none" w="med" len="med"/>
              <a:tailEnd type="none" w="med" len="med"/>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21" name="Shape 255"/>
            <p:cNvSpPr txBox="1"/>
            <p:nvPr/>
          </p:nvSpPr>
          <p:spPr>
            <a:xfrm>
              <a:off x="5646050" y="1037662"/>
              <a:ext cx="1219955" cy="963968"/>
            </a:xfrm>
            <a:prstGeom prst="rect">
              <a:avLst/>
            </a:prstGeom>
            <a:noFill/>
            <a:ln>
              <a:noFill/>
            </a:ln>
          </p:spPr>
          <p:txBody>
            <a:bodyPr lIns="24750" tIns="24750" rIns="24750" bIns="24750" anchor="ctr" anchorCtr="0">
              <a:noAutofit/>
            </a:bodyPr>
            <a:lstStyle/>
            <a:p>
              <a:pPr marL="0" marR="0" lvl="0" indent="0" algn="ctr" rtl="0">
                <a:lnSpc>
                  <a:spcPct val="90000"/>
                </a:lnSpc>
                <a:spcBef>
                  <a:spcPts val="0"/>
                </a:spcBef>
                <a:spcAft>
                  <a:spcPts val="0"/>
                </a:spcAft>
                <a:buClr>
                  <a:srgbClr val="000000"/>
                </a:buClr>
                <a:buSzPct val="25000"/>
                <a:buFont typeface="Open Sans"/>
                <a:buNone/>
              </a:pPr>
              <a:r>
                <a:rPr lang="en-US" sz="1200" b="0" i="0" u="none" strike="noStrike" cap="none" dirty="0">
                  <a:latin typeface="Open Sans Light"/>
                  <a:ea typeface="Open Sans"/>
                  <a:cs typeface="Open Sans Light"/>
                  <a:sym typeface="Open Sans"/>
                </a:rPr>
                <a:t>Citations in non-journal sources (grey lit, policy, Wikipedia)</a:t>
              </a:r>
            </a:p>
          </p:txBody>
        </p:sp>
        <p:sp>
          <p:nvSpPr>
            <p:cNvPr id="22" name="Shape 256"/>
            <p:cNvSpPr/>
            <p:nvPr/>
          </p:nvSpPr>
          <p:spPr>
            <a:xfrm>
              <a:off x="5029558" y="2888655"/>
              <a:ext cx="1755946" cy="521116"/>
            </a:xfrm>
            <a:prstGeom prst="leftArrow">
              <a:avLst>
                <a:gd name="adj1" fmla="val 60000"/>
                <a:gd name="adj2" fmla="val 50000"/>
              </a:avLst>
            </a:prstGeom>
            <a:solidFill>
              <a:srgbClr val="FEA93F"/>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23" name="Shape 257"/>
            <p:cNvSpPr/>
            <p:nvPr/>
          </p:nvSpPr>
          <p:spPr>
            <a:xfrm>
              <a:off x="6145537" y="2637240"/>
              <a:ext cx="1279935" cy="1023948"/>
            </a:xfrm>
            <a:prstGeom prst="roundRect">
              <a:avLst>
                <a:gd name="adj" fmla="val 10000"/>
              </a:avLst>
            </a:prstGeom>
            <a:solidFill>
              <a:srgbClr val="FEA93F"/>
            </a:solidFill>
            <a:ln w="25400" cap="flat" cmpd="sng">
              <a:noFill/>
              <a:prstDash val="solid"/>
              <a:round/>
              <a:headEnd type="none" w="med" len="med"/>
              <a:tailEnd type="none" w="med" len="med"/>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24" name="Shape 258"/>
            <p:cNvSpPr txBox="1"/>
            <p:nvPr/>
          </p:nvSpPr>
          <p:spPr>
            <a:xfrm>
              <a:off x="6175528" y="2667230"/>
              <a:ext cx="1219955" cy="963968"/>
            </a:xfrm>
            <a:prstGeom prst="rect">
              <a:avLst/>
            </a:prstGeom>
            <a:noFill/>
            <a:ln>
              <a:noFill/>
            </a:ln>
          </p:spPr>
          <p:txBody>
            <a:bodyPr lIns="24750" tIns="24750" rIns="24750" bIns="24750" anchor="ctr" anchorCtr="0">
              <a:noAutofit/>
            </a:bodyPr>
            <a:lstStyle/>
            <a:p>
              <a:pPr marL="0" marR="0" lvl="0" indent="0" algn="ctr" rtl="0">
                <a:lnSpc>
                  <a:spcPct val="90000"/>
                </a:lnSpc>
                <a:spcBef>
                  <a:spcPts val="0"/>
                </a:spcBef>
                <a:spcAft>
                  <a:spcPts val="0"/>
                </a:spcAft>
                <a:buClr>
                  <a:schemeClr val="lt1"/>
                </a:buClr>
                <a:buSzPct val="25000"/>
                <a:buFont typeface="Open Sans"/>
                <a:buNone/>
              </a:pPr>
              <a:r>
                <a:rPr lang="en-US" sz="1200" b="0" i="0" u="none" strike="noStrike" cap="none">
                  <a:latin typeface="Open Sans Light"/>
                  <a:ea typeface="Open Sans"/>
                  <a:cs typeface="Open Sans Light"/>
                  <a:sym typeface="Open Sans"/>
                </a:rPr>
                <a:t>Engagement on scholarly platforms (F1000, peer review sites)</a:t>
              </a:r>
            </a:p>
          </p:txBody>
        </p:sp>
      </p:grpSp>
    </p:spTree>
    <p:extLst>
      <p:ext uri="{BB962C8B-B14F-4D97-AF65-F5344CB8AC3E}">
        <p14:creationId xmlns:p14="http://schemas.microsoft.com/office/powerpoint/2010/main" val="126545625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txBox="1">
            <a:spLocks/>
          </p:cNvSpPr>
          <p:nvPr/>
        </p:nvSpPr>
        <p:spPr>
          <a:xfrm>
            <a:off x="254000" y="1289476"/>
            <a:ext cx="8559800" cy="1876777"/>
          </a:xfrm>
          <a:prstGeom prst="rect">
            <a:avLst/>
          </a:prstGeom>
          <a:noFill/>
          <a:ln>
            <a:noFill/>
          </a:ln>
        </p:spPr>
        <p:txBody>
          <a:bodyPr lIns="91425" tIns="91425" rIns="91425" bIns="91425" anchor="t" anchorCtr="0">
            <a:normAutofit fontScale="92500" lnSpcReduction="10000"/>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FFFFF"/>
              </a:buClr>
              <a:buSzPct val="100000"/>
              <a:buFont typeface="Open Sans"/>
              <a:buChar char="○"/>
              <a:defRPr sz="2400" b="0" i="0" u="none" strike="noStrike" cap="none">
                <a:solidFill>
                  <a:srgbClr val="FFFFFF"/>
                </a:solidFill>
                <a:latin typeface="Open Sans"/>
                <a:ea typeface="Open Sans"/>
                <a:cs typeface="Open Sans"/>
                <a:sym typeface="Open Sans"/>
              </a:defRPr>
            </a:lvl1pPr>
            <a:lvl2pPr marR="0" lvl="1" algn="l" rtl="0">
              <a:lnSpc>
                <a:spcPct val="115000"/>
              </a:lnSpc>
              <a:spcBef>
                <a:spcPts val="0"/>
              </a:spcBef>
              <a:spcAft>
                <a:spcPts val="0"/>
              </a:spcAft>
              <a:buClr>
                <a:srgbClr val="FFFFFF"/>
              </a:buClr>
              <a:buSzPct val="100000"/>
              <a:buFont typeface="Open Sans"/>
              <a:buChar char="●"/>
              <a:defRPr sz="1800" b="0" i="0" u="none" strike="noStrike" cap="none">
                <a:solidFill>
                  <a:srgbClr val="FFFFFF"/>
                </a:solidFill>
                <a:latin typeface="Open Sans"/>
                <a:ea typeface="Open Sans"/>
                <a:cs typeface="Open Sans"/>
                <a:sym typeface="Open Sans"/>
              </a:defRPr>
            </a:lvl2pPr>
            <a:lvl3pPr marR="0" lvl="2" algn="l" rtl="0">
              <a:lnSpc>
                <a:spcPct val="115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3pPr>
            <a:lvl4pPr marR="0" lvl="3" algn="l" rtl="0">
              <a:lnSpc>
                <a:spcPct val="115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4pPr>
            <a:lvl5pPr marR="0" lvl="4" algn="l" rtl="0">
              <a:lnSpc>
                <a:spcPct val="115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5pPr>
            <a:lvl6pPr marR="0" lvl="5" algn="l" rtl="0">
              <a:lnSpc>
                <a:spcPct val="115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6pPr>
            <a:lvl7pPr marR="0" lvl="6" algn="l" rtl="0">
              <a:lnSpc>
                <a:spcPct val="115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7pPr>
            <a:lvl8pPr marR="0" lvl="7" algn="l" rtl="0">
              <a:lnSpc>
                <a:spcPct val="115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8pPr>
            <a:lvl9pPr marR="0" lvl="8" algn="l" rtl="0">
              <a:lnSpc>
                <a:spcPct val="115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9pPr>
          </a:lstStyle>
          <a:p>
            <a:pPr algn="ctr">
              <a:buFont typeface="Open Sans"/>
              <a:buNone/>
            </a:pPr>
            <a:r>
              <a:rPr lang="en-US" sz="11300" dirty="0">
                <a:latin typeface="Pacifico"/>
                <a:cs typeface="Pacifico"/>
              </a:rPr>
              <a:t>alt </a:t>
            </a:r>
            <a:r>
              <a:rPr lang="en-US" sz="11300" dirty="0">
                <a:solidFill>
                  <a:srgbClr val="FFC800"/>
                </a:solidFill>
                <a:latin typeface="Pacifico"/>
                <a:cs typeface="Pacifico"/>
              </a:rPr>
              <a:t>+</a:t>
            </a:r>
            <a:r>
              <a:rPr lang="en-US" sz="11300" dirty="0">
                <a:latin typeface="Pacifico"/>
                <a:cs typeface="Pacifico"/>
              </a:rPr>
              <a:t> metrics</a:t>
            </a:r>
          </a:p>
          <a:p>
            <a:pPr algn="ctr">
              <a:buFont typeface="Open Sans"/>
              <a:buNone/>
            </a:pPr>
            <a:endParaRPr lang="en-US" sz="11300" dirty="0">
              <a:latin typeface="Pacifico"/>
              <a:cs typeface="Pacifico"/>
            </a:endParaRPr>
          </a:p>
        </p:txBody>
      </p:sp>
      <p:sp>
        <p:nvSpPr>
          <p:cNvPr id="7" name="TextBox 6"/>
          <p:cNvSpPr txBox="1"/>
          <p:nvPr/>
        </p:nvSpPr>
        <p:spPr>
          <a:xfrm>
            <a:off x="953930" y="2843087"/>
            <a:ext cx="1890890" cy="830997"/>
          </a:xfrm>
          <a:prstGeom prst="rect">
            <a:avLst/>
          </a:prstGeom>
          <a:noFill/>
        </p:spPr>
        <p:txBody>
          <a:bodyPr wrap="square" rtlCol="0">
            <a:spAutoFit/>
          </a:bodyPr>
          <a:lstStyle/>
          <a:p>
            <a:pPr algn="ctr"/>
            <a:r>
              <a:rPr lang="en-US" sz="1600" dirty="0">
                <a:solidFill>
                  <a:schemeClr val="bg1"/>
                </a:solidFill>
                <a:latin typeface="Open Sans Light"/>
                <a:cs typeface="Open Sans Light"/>
              </a:rPr>
              <a:t>Complementary to traditional citation metrics </a:t>
            </a:r>
          </a:p>
        </p:txBody>
      </p:sp>
      <p:sp>
        <p:nvSpPr>
          <p:cNvPr id="8" name="TextBox 7"/>
          <p:cNvSpPr txBox="1"/>
          <p:nvPr/>
        </p:nvSpPr>
        <p:spPr>
          <a:xfrm>
            <a:off x="4047067" y="2843087"/>
            <a:ext cx="4419600" cy="923330"/>
          </a:xfrm>
          <a:prstGeom prst="rect">
            <a:avLst/>
          </a:prstGeom>
          <a:noFill/>
        </p:spPr>
        <p:txBody>
          <a:bodyPr wrap="square" rtlCol="0">
            <a:spAutoFit/>
          </a:bodyPr>
          <a:lstStyle/>
          <a:p>
            <a:r>
              <a:rPr lang="en-US" sz="1800" dirty="0">
                <a:solidFill>
                  <a:schemeClr val="bg1"/>
                </a:solidFill>
                <a:latin typeface="Open Sans Light"/>
                <a:cs typeface="Open Sans Light"/>
              </a:rPr>
              <a:t>Score is an </a:t>
            </a:r>
            <a:r>
              <a:rPr lang="en-US" sz="1800" i="1" dirty="0">
                <a:solidFill>
                  <a:schemeClr val="bg1"/>
                </a:solidFill>
                <a:latin typeface="Open Sans Light"/>
                <a:cs typeface="Open Sans Light"/>
              </a:rPr>
              <a:t>indicator</a:t>
            </a:r>
            <a:r>
              <a:rPr lang="en-US" sz="1800" dirty="0">
                <a:solidFill>
                  <a:schemeClr val="bg1"/>
                </a:solidFill>
                <a:latin typeface="Open Sans Light"/>
                <a:cs typeface="Open Sans Light"/>
              </a:rPr>
              <a:t> and the underlying, qualitative data tells you who’s saying what about research.</a:t>
            </a:r>
          </a:p>
        </p:txBody>
      </p:sp>
    </p:spTree>
    <p:extLst>
      <p:ext uri="{BB962C8B-B14F-4D97-AF65-F5344CB8AC3E}">
        <p14:creationId xmlns:p14="http://schemas.microsoft.com/office/powerpoint/2010/main" val="211774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5"/>
        <p:cNvGrpSpPr/>
        <p:nvPr/>
      </p:nvGrpSpPr>
      <p:grpSpPr>
        <a:xfrm>
          <a:off x="0" y="0"/>
          <a:ext cx="0" cy="0"/>
          <a:chOff x="0" y="0"/>
          <a:chExt cx="0" cy="0"/>
        </a:xfrm>
      </p:grpSpPr>
      <p:sp>
        <p:nvSpPr>
          <p:cNvPr id="116" name="Shape 116"/>
          <p:cNvSpPr txBox="1">
            <a:spLocks noGrp="1"/>
          </p:cNvSpPr>
          <p:nvPr>
            <p:ph type="title" idx="4294967295"/>
          </p:nvPr>
        </p:nvSpPr>
        <p:spPr>
          <a:xfrm>
            <a:off x="457200" y="2734346"/>
            <a:ext cx="8229600" cy="573075"/>
          </a:xfrm>
          <a:prstGeom prst="rect">
            <a:avLst/>
          </a:prstGeom>
        </p:spPr>
        <p:txBody>
          <a:bodyPr lIns="91425" tIns="91425" rIns="91425" bIns="91425" anchor="ctr" anchorCtr="0">
            <a:noAutofit/>
          </a:bodyPr>
          <a:lstStyle/>
          <a:p>
            <a:pPr lvl="0" algn="ctr" rtl="0">
              <a:spcBef>
                <a:spcPts val="0"/>
              </a:spcBef>
              <a:buNone/>
            </a:pPr>
            <a:r>
              <a:rPr lang="en-GB" sz="4800" dirty="0">
                <a:solidFill>
                  <a:srgbClr val="FFC800"/>
                </a:solidFill>
              </a:rPr>
              <a:t>Why altmetrics?</a:t>
            </a:r>
            <a:endParaRPr lang="en" sz="4800" dirty="0">
              <a:solidFill>
                <a:srgbClr val="FFC800"/>
              </a:solidFill>
            </a:endParaRPr>
          </a:p>
        </p:txBody>
      </p:sp>
      <p:sp>
        <p:nvSpPr>
          <p:cNvPr id="117" name="Shape 117"/>
          <p:cNvSpPr txBox="1">
            <a:spLocks noGrp="1"/>
          </p:cNvSpPr>
          <p:nvPr>
            <p:ph type="subTitle" idx="4294967295"/>
          </p:nvPr>
        </p:nvSpPr>
        <p:spPr>
          <a:xfrm>
            <a:off x="235082" y="3623242"/>
            <a:ext cx="8662324" cy="819225"/>
          </a:xfrm>
          <a:prstGeom prst="rect">
            <a:avLst/>
          </a:prstGeom>
        </p:spPr>
        <p:txBody>
          <a:bodyPr lIns="91425" tIns="91425" rIns="91425" bIns="91425" anchor="t" anchorCtr="0">
            <a:noAutofit/>
          </a:bodyPr>
          <a:lstStyle/>
          <a:p>
            <a:pPr lvl="0" algn="ctr" rtl="0">
              <a:spcBef>
                <a:spcPts val="0"/>
              </a:spcBef>
              <a:buNone/>
            </a:pPr>
            <a:r>
              <a:rPr lang="en-GB" sz="2400" dirty="0">
                <a:solidFill>
                  <a:schemeClr val="tx1"/>
                </a:solidFill>
              </a:rPr>
              <a:t>What are the benefits of using altmetrics data?</a:t>
            </a:r>
            <a:endParaRPr lang="en" sz="2400" dirty="0">
              <a:solidFill>
                <a:schemeClr val="tx1"/>
              </a:solidFill>
            </a:endParaRPr>
          </a:p>
        </p:txBody>
      </p:sp>
      <p:pic>
        <p:nvPicPr>
          <p:cNvPr id="8" name="Picture 7" descr="altmetric-jobs.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349929" y="502698"/>
            <a:ext cx="2444581" cy="1943092"/>
          </a:xfrm>
          <a:prstGeom prst="rect">
            <a:avLst/>
          </a:prstGeom>
        </p:spPr>
      </p:pic>
    </p:spTree>
    <p:extLst>
      <p:ext uri="{BB962C8B-B14F-4D97-AF65-F5344CB8AC3E}">
        <p14:creationId xmlns:p14="http://schemas.microsoft.com/office/powerpoint/2010/main" val="3023665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616159" y="3519552"/>
            <a:ext cx="1074318" cy="1074318"/>
          </a:xfrm>
          <a:prstGeom prst="rect">
            <a:avLst/>
          </a:prstGeom>
        </p:spPr>
      </p:pic>
      <p:pic>
        <p:nvPicPr>
          <p:cNvPr id="17" name="Picture 16"/>
          <p:cNvPicPr>
            <a:picLocks noChangeAspect="1"/>
          </p:cNvPicPr>
          <p:nvPr/>
        </p:nvPicPr>
        <p:blipFill>
          <a:blip r:embed="rId4"/>
          <a:stretch>
            <a:fillRect/>
          </a:stretch>
        </p:blipFill>
        <p:spPr>
          <a:xfrm>
            <a:off x="7527093" y="1757079"/>
            <a:ext cx="1096699" cy="1096699"/>
          </a:xfrm>
          <a:prstGeom prst="rect">
            <a:avLst/>
          </a:prstGeom>
        </p:spPr>
      </p:pic>
      <p:pic>
        <p:nvPicPr>
          <p:cNvPr id="18" name="Picture 17"/>
          <p:cNvPicPr>
            <a:picLocks noChangeAspect="1"/>
          </p:cNvPicPr>
          <p:nvPr/>
        </p:nvPicPr>
        <p:blipFill>
          <a:blip r:embed="rId5"/>
          <a:stretch>
            <a:fillRect/>
          </a:stretch>
        </p:blipFill>
        <p:spPr>
          <a:xfrm>
            <a:off x="2927920" y="3432396"/>
            <a:ext cx="1248631" cy="1248631"/>
          </a:xfrm>
          <a:prstGeom prst="rect">
            <a:avLst/>
          </a:prstGeom>
        </p:spPr>
      </p:pic>
      <p:pic>
        <p:nvPicPr>
          <p:cNvPr id="19" name="Picture 18"/>
          <p:cNvPicPr>
            <a:picLocks noChangeAspect="1"/>
          </p:cNvPicPr>
          <p:nvPr/>
        </p:nvPicPr>
        <p:blipFill>
          <a:blip r:embed="rId6"/>
          <a:stretch>
            <a:fillRect/>
          </a:stretch>
        </p:blipFill>
        <p:spPr>
          <a:xfrm>
            <a:off x="7605901" y="3578221"/>
            <a:ext cx="939515" cy="939515"/>
          </a:xfrm>
          <a:prstGeom prst="rect">
            <a:avLst/>
          </a:prstGeom>
        </p:spPr>
      </p:pic>
      <p:pic>
        <p:nvPicPr>
          <p:cNvPr id="20" name="Picture 19"/>
          <p:cNvPicPr>
            <a:picLocks noChangeAspect="1"/>
          </p:cNvPicPr>
          <p:nvPr/>
        </p:nvPicPr>
        <p:blipFill>
          <a:blip r:embed="rId7"/>
          <a:stretch>
            <a:fillRect/>
          </a:stretch>
        </p:blipFill>
        <p:spPr>
          <a:xfrm>
            <a:off x="5166103" y="2007903"/>
            <a:ext cx="1112489" cy="1112489"/>
          </a:xfrm>
          <a:prstGeom prst="rect">
            <a:avLst/>
          </a:prstGeom>
        </p:spPr>
      </p:pic>
      <p:pic>
        <p:nvPicPr>
          <p:cNvPr id="21" name="Picture 20"/>
          <p:cNvPicPr>
            <a:picLocks noChangeAspect="1"/>
          </p:cNvPicPr>
          <p:nvPr/>
        </p:nvPicPr>
        <p:blipFill>
          <a:blip r:embed="rId8"/>
          <a:stretch>
            <a:fillRect/>
          </a:stretch>
        </p:blipFill>
        <p:spPr>
          <a:xfrm>
            <a:off x="2857366" y="1681113"/>
            <a:ext cx="1248631" cy="1248631"/>
          </a:xfrm>
          <a:prstGeom prst="rect">
            <a:avLst/>
          </a:prstGeom>
        </p:spPr>
      </p:pic>
      <p:pic>
        <p:nvPicPr>
          <p:cNvPr id="22" name="Picture 21"/>
          <p:cNvPicPr>
            <a:picLocks noChangeAspect="1"/>
          </p:cNvPicPr>
          <p:nvPr/>
        </p:nvPicPr>
        <p:blipFill>
          <a:blip r:embed="rId9"/>
          <a:stretch>
            <a:fillRect/>
          </a:stretch>
        </p:blipFill>
        <p:spPr>
          <a:xfrm>
            <a:off x="688001" y="1804190"/>
            <a:ext cx="1002476" cy="1002476"/>
          </a:xfrm>
          <a:prstGeom prst="rect">
            <a:avLst/>
          </a:prstGeom>
        </p:spPr>
      </p:pic>
      <p:sp>
        <p:nvSpPr>
          <p:cNvPr id="23" name="TextBox 22"/>
          <p:cNvSpPr txBox="1"/>
          <p:nvPr/>
        </p:nvSpPr>
        <p:spPr>
          <a:xfrm>
            <a:off x="6827825" y="4565038"/>
            <a:ext cx="2354553" cy="323165"/>
          </a:xfrm>
          <a:prstGeom prst="rect">
            <a:avLst/>
          </a:prstGeom>
          <a:noFill/>
          <a:ln>
            <a:noFill/>
          </a:ln>
        </p:spPr>
        <p:txBody>
          <a:bodyPr wrap="square" rtlCol="0">
            <a:spAutoFit/>
          </a:bodyPr>
          <a:lstStyle/>
          <a:p>
            <a:pPr algn="ctr"/>
            <a:r>
              <a:rPr lang="en-US" sz="1500" dirty="0">
                <a:solidFill>
                  <a:schemeClr val="bg1"/>
                </a:solidFill>
                <a:latin typeface="Open Sans"/>
                <a:cs typeface="Open Sans"/>
              </a:rPr>
              <a:t>Special Interest Groups</a:t>
            </a:r>
          </a:p>
        </p:txBody>
      </p:sp>
      <p:sp>
        <p:nvSpPr>
          <p:cNvPr id="24" name="TextBox 23"/>
          <p:cNvSpPr txBox="1"/>
          <p:nvPr/>
        </p:nvSpPr>
        <p:spPr>
          <a:xfrm>
            <a:off x="331048" y="4565038"/>
            <a:ext cx="1677624" cy="323165"/>
          </a:xfrm>
          <a:prstGeom prst="rect">
            <a:avLst/>
          </a:prstGeom>
          <a:noFill/>
          <a:ln>
            <a:noFill/>
          </a:ln>
        </p:spPr>
        <p:txBody>
          <a:bodyPr wrap="square" rtlCol="0">
            <a:spAutoFit/>
          </a:bodyPr>
          <a:lstStyle/>
          <a:p>
            <a:pPr algn="ctr"/>
            <a:r>
              <a:rPr lang="en-US" sz="1500" dirty="0">
                <a:solidFill>
                  <a:schemeClr val="bg1"/>
                </a:solidFill>
                <a:latin typeface="Open Sans"/>
                <a:cs typeface="Open Sans"/>
              </a:rPr>
              <a:t>Practitioners</a:t>
            </a:r>
          </a:p>
        </p:txBody>
      </p:sp>
      <p:sp>
        <p:nvSpPr>
          <p:cNvPr id="25" name="TextBox 24"/>
          <p:cNvSpPr txBox="1"/>
          <p:nvPr/>
        </p:nvSpPr>
        <p:spPr>
          <a:xfrm>
            <a:off x="2610387" y="2784216"/>
            <a:ext cx="1677624" cy="553998"/>
          </a:xfrm>
          <a:prstGeom prst="rect">
            <a:avLst/>
          </a:prstGeom>
          <a:noFill/>
          <a:ln>
            <a:noFill/>
          </a:ln>
        </p:spPr>
        <p:txBody>
          <a:bodyPr wrap="square" rtlCol="0">
            <a:spAutoFit/>
          </a:bodyPr>
          <a:lstStyle/>
          <a:p>
            <a:pPr algn="ctr"/>
            <a:r>
              <a:rPr lang="en-US" sz="1500" dirty="0">
                <a:solidFill>
                  <a:schemeClr val="bg1"/>
                </a:solidFill>
                <a:latin typeface="Open Sans"/>
                <a:cs typeface="Open Sans"/>
              </a:rPr>
              <a:t>Government &amp; Policy Makers</a:t>
            </a:r>
          </a:p>
        </p:txBody>
      </p:sp>
      <p:sp>
        <p:nvSpPr>
          <p:cNvPr id="27" name="TextBox 26"/>
          <p:cNvSpPr txBox="1"/>
          <p:nvPr/>
        </p:nvSpPr>
        <p:spPr>
          <a:xfrm>
            <a:off x="4896377" y="2899633"/>
            <a:ext cx="1677624" cy="323165"/>
          </a:xfrm>
          <a:prstGeom prst="rect">
            <a:avLst/>
          </a:prstGeom>
          <a:noFill/>
        </p:spPr>
        <p:txBody>
          <a:bodyPr wrap="square" rtlCol="0">
            <a:spAutoFit/>
          </a:bodyPr>
          <a:lstStyle/>
          <a:p>
            <a:pPr algn="ctr"/>
            <a:r>
              <a:rPr lang="en-US" sz="1500" dirty="0">
                <a:solidFill>
                  <a:schemeClr val="bg1"/>
                </a:solidFill>
                <a:latin typeface="Open Sans"/>
                <a:cs typeface="Open Sans"/>
              </a:rPr>
              <a:t>Academia</a:t>
            </a:r>
          </a:p>
        </p:txBody>
      </p:sp>
      <p:sp>
        <p:nvSpPr>
          <p:cNvPr id="28" name="TextBox 27"/>
          <p:cNvSpPr txBox="1"/>
          <p:nvPr/>
        </p:nvSpPr>
        <p:spPr>
          <a:xfrm>
            <a:off x="4896377" y="4565038"/>
            <a:ext cx="1677624" cy="323165"/>
          </a:xfrm>
          <a:prstGeom prst="rect">
            <a:avLst/>
          </a:prstGeom>
          <a:noFill/>
          <a:ln>
            <a:noFill/>
          </a:ln>
        </p:spPr>
        <p:txBody>
          <a:bodyPr wrap="square" rtlCol="0">
            <a:spAutoFit/>
          </a:bodyPr>
          <a:lstStyle/>
          <a:p>
            <a:pPr algn="ctr"/>
            <a:r>
              <a:rPr lang="en-US" sz="1500" dirty="0">
                <a:solidFill>
                  <a:schemeClr val="bg1"/>
                </a:solidFill>
                <a:latin typeface="Open Sans"/>
                <a:cs typeface="Open Sans"/>
              </a:rPr>
              <a:t>Industry</a:t>
            </a:r>
          </a:p>
        </p:txBody>
      </p:sp>
      <p:sp>
        <p:nvSpPr>
          <p:cNvPr id="29" name="TextBox 28"/>
          <p:cNvSpPr txBox="1"/>
          <p:nvPr/>
        </p:nvSpPr>
        <p:spPr>
          <a:xfrm>
            <a:off x="315816" y="2899633"/>
            <a:ext cx="1677624" cy="323165"/>
          </a:xfrm>
          <a:prstGeom prst="rect">
            <a:avLst/>
          </a:prstGeom>
          <a:noFill/>
          <a:ln>
            <a:noFill/>
          </a:ln>
        </p:spPr>
        <p:txBody>
          <a:bodyPr wrap="square" rtlCol="0">
            <a:spAutoFit/>
          </a:bodyPr>
          <a:lstStyle/>
          <a:p>
            <a:pPr algn="ctr"/>
            <a:r>
              <a:rPr lang="en-US" sz="1500" dirty="0">
                <a:solidFill>
                  <a:schemeClr val="bg1"/>
                </a:solidFill>
                <a:latin typeface="Open Sans"/>
                <a:cs typeface="Open Sans"/>
              </a:rPr>
              <a:t>General Public</a:t>
            </a:r>
          </a:p>
        </p:txBody>
      </p:sp>
      <p:sp>
        <p:nvSpPr>
          <p:cNvPr id="4" name="TextBox 3"/>
          <p:cNvSpPr txBox="1"/>
          <p:nvPr/>
        </p:nvSpPr>
        <p:spPr>
          <a:xfrm>
            <a:off x="7492121" y="2784216"/>
            <a:ext cx="1264063" cy="553998"/>
          </a:xfrm>
          <a:prstGeom prst="rect">
            <a:avLst/>
          </a:prstGeom>
          <a:noFill/>
        </p:spPr>
        <p:txBody>
          <a:bodyPr wrap="none" rtlCol="0">
            <a:spAutoFit/>
          </a:bodyPr>
          <a:lstStyle/>
          <a:p>
            <a:pPr algn="ctr"/>
            <a:r>
              <a:rPr lang="en-US" sz="1500" dirty="0">
                <a:solidFill>
                  <a:srgbClr val="FFFFFF"/>
                </a:solidFill>
                <a:latin typeface="Open Sans"/>
                <a:cs typeface="Open Sans"/>
              </a:rPr>
              <a:t>Mainstream</a:t>
            </a:r>
          </a:p>
          <a:p>
            <a:r>
              <a:rPr lang="en-US" sz="1500" dirty="0">
                <a:solidFill>
                  <a:srgbClr val="FFFFFF"/>
                </a:solidFill>
                <a:latin typeface="Open Sans"/>
                <a:cs typeface="Open Sans"/>
              </a:rPr>
              <a:t>Media</a:t>
            </a:r>
          </a:p>
        </p:txBody>
      </p:sp>
      <p:sp>
        <p:nvSpPr>
          <p:cNvPr id="30" name="TextBox 29"/>
          <p:cNvSpPr txBox="1"/>
          <p:nvPr/>
        </p:nvSpPr>
        <p:spPr>
          <a:xfrm>
            <a:off x="2610387" y="4565038"/>
            <a:ext cx="1677624" cy="323165"/>
          </a:xfrm>
          <a:prstGeom prst="rect">
            <a:avLst/>
          </a:prstGeom>
          <a:noFill/>
          <a:ln>
            <a:noFill/>
          </a:ln>
        </p:spPr>
        <p:txBody>
          <a:bodyPr wrap="square" rtlCol="0">
            <a:spAutoFit/>
          </a:bodyPr>
          <a:lstStyle/>
          <a:p>
            <a:pPr algn="ctr"/>
            <a:r>
              <a:rPr lang="en-US" sz="1500" dirty="0">
                <a:solidFill>
                  <a:schemeClr val="bg1"/>
                </a:solidFill>
                <a:latin typeface="Open Sans"/>
                <a:cs typeface="Open Sans"/>
              </a:rPr>
              <a:t>Education</a:t>
            </a:r>
          </a:p>
        </p:txBody>
      </p:sp>
      <p:pic>
        <p:nvPicPr>
          <p:cNvPr id="6" name="Picture 5"/>
          <p:cNvPicPr>
            <a:picLocks noChangeAspect="1"/>
          </p:cNvPicPr>
          <p:nvPr/>
        </p:nvPicPr>
        <p:blipFill>
          <a:blip r:embed="rId10"/>
          <a:stretch>
            <a:fillRect/>
          </a:stretch>
        </p:blipFill>
        <p:spPr>
          <a:xfrm>
            <a:off x="5256698" y="3578221"/>
            <a:ext cx="956981" cy="956981"/>
          </a:xfrm>
          <a:prstGeom prst="rect">
            <a:avLst/>
          </a:prstGeom>
        </p:spPr>
      </p:pic>
      <p:sp>
        <p:nvSpPr>
          <p:cNvPr id="31" name="Content Placeholder 1"/>
          <p:cNvSpPr>
            <a:spLocks noGrp="1"/>
          </p:cNvSpPr>
          <p:nvPr>
            <p:ph idx="1"/>
          </p:nvPr>
        </p:nvSpPr>
        <p:spPr>
          <a:xfrm>
            <a:off x="268336" y="432743"/>
            <a:ext cx="7115846" cy="859467"/>
          </a:xfrm>
        </p:spPr>
        <p:txBody>
          <a:bodyPr>
            <a:normAutofit fontScale="92500"/>
          </a:bodyPr>
          <a:lstStyle/>
          <a:p>
            <a:pPr marL="0" indent="0">
              <a:buNone/>
            </a:pPr>
            <a:r>
              <a:rPr lang="en-US" sz="3200" b="1" dirty="0">
                <a:latin typeface="Monserrat"/>
                <a:cs typeface="Monserrat"/>
              </a:rPr>
              <a:t>1. RESEARCH IS MORE </a:t>
            </a:r>
            <a:r>
              <a:rPr lang="en-US" sz="3200" b="1" dirty="0">
                <a:solidFill>
                  <a:srgbClr val="FFC800"/>
                </a:solidFill>
                <a:latin typeface="Monserrat"/>
                <a:cs typeface="Monserrat"/>
              </a:rPr>
              <a:t>ACCESSIBLE</a:t>
            </a:r>
          </a:p>
        </p:txBody>
      </p:sp>
      <p:sp>
        <p:nvSpPr>
          <p:cNvPr id="32" name="Content Placeholder 2"/>
          <p:cNvSpPr txBox="1">
            <a:spLocks/>
          </p:cNvSpPr>
          <p:nvPr/>
        </p:nvSpPr>
        <p:spPr>
          <a:xfrm>
            <a:off x="315816" y="1052965"/>
            <a:ext cx="8229600" cy="40540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1500" dirty="0">
                <a:solidFill>
                  <a:srgbClr val="FFFFFF"/>
                </a:solidFill>
                <a:latin typeface="Open Sans"/>
                <a:cs typeface="Open Sans"/>
              </a:rPr>
              <a:t>Altmetric help you track online attention to your research from various audiences.</a:t>
            </a:r>
          </a:p>
        </p:txBody>
      </p:sp>
    </p:spTree>
    <p:extLst>
      <p:ext uri="{BB962C8B-B14F-4D97-AF65-F5344CB8AC3E}">
        <p14:creationId xmlns:p14="http://schemas.microsoft.com/office/powerpoint/2010/main" val="268534612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dissolve">
                                      <p:cBhvr>
                                        <p:cTn id="7"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9" name="Shape 249"/>
          <p:cNvSpPr/>
          <p:nvPr/>
        </p:nvSpPr>
        <p:spPr>
          <a:xfrm>
            <a:off x="4387321" y="1806697"/>
            <a:ext cx="4033857" cy="1890205"/>
          </a:xfrm>
          <a:prstGeom prst="chevron">
            <a:avLst>
              <a:gd name="adj" fmla="val 29853"/>
            </a:avLst>
          </a:prstGeom>
          <a:noFill/>
          <a:ln w="38100"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GB" sz="2800" b="1" dirty="0">
                <a:solidFill>
                  <a:srgbClr val="FFC800"/>
                </a:solidFill>
                <a:latin typeface="Open Sans"/>
                <a:ea typeface="Open Sans"/>
                <a:cs typeface="Open Sans"/>
                <a:sym typeface="Open Sans"/>
              </a:rPr>
              <a:t>ALTMETRICS</a:t>
            </a:r>
            <a:endParaRPr lang="en" sz="2400" b="1" dirty="0">
              <a:solidFill>
                <a:srgbClr val="FFC800"/>
              </a:solidFill>
              <a:latin typeface="Open Sans"/>
              <a:ea typeface="Open Sans"/>
              <a:cs typeface="Open Sans"/>
              <a:sym typeface="Open Sans"/>
            </a:endParaRPr>
          </a:p>
          <a:p>
            <a:pPr lvl="0" algn="ctr">
              <a:spcBef>
                <a:spcPts val="0"/>
              </a:spcBef>
              <a:buNone/>
            </a:pPr>
            <a:r>
              <a:rPr lang="en-GB" sz="1800" dirty="0">
                <a:solidFill>
                  <a:srgbClr val="FFFFFF"/>
                </a:solidFill>
                <a:latin typeface="Open Sans"/>
                <a:ea typeface="Open Sans"/>
                <a:cs typeface="Open Sans"/>
                <a:sym typeface="Open Sans"/>
              </a:rPr>
              <a:t>Immediate</a:t>
            </a:r>
            <a:endParaRPr lang="en" sz="1800" dirty="0">
              <a:solidFill>
                <a:srgbClr val="FFFFFF"/>
              </a:solidFill>
              <a:latin typeface="Open Sans"/>
              <a:ea typeface="Open Sans"/>
              <a:cs typeface="Open Sans"/>
              <a:sym typeface="Open Sans"/>
            </a:endParaRPr>
          </a:p>
        </p:txBody>
      </p:sp>
      <p:sp>
        <p:nvSpPr>
          <p:cNvPr id="250" name="Shape 250"/>
          <p:cNvSpPr/>
          <p:nvPr/>
        </p:nvSpPr>
        <p:spPr>
          <a:xfrm>
            <a:off x="650711" y="1806698"/>
            <a:ext cx="4029519" cy="1890204"/>
          </a:xfrm>
          <a:prstGeom prst="chevron">
            <a:avLst>
              <a:gd name="adj" fmla="val 29853"/>
            </a:avLst>
          </a:prstGeom>
          <a:noFill/>
          <a:ln w="38100" cap="flat" cmpd="sng">
            <a:solidFill>
              <a:srgbClr val="FFFFFF"/>
            </a:solidFill>
            <a:prstDash val="dot"/>
            <a:round/>
            <a:headEnd type="none" w="med" len="med"/>
            <a:tailEnd type="none" w="med" len="med"/>
          </a:ln>
        </p:spPr>
        <p:txBody>
          <a:bodyPr lIns="91425" tIns="91425" rIns="91425" bIns="91425" anchor="ctr" anchorCtr="0">
            <a:noAutofit/>
          </a:bodyPr>
          <a:lstStyle/>
          <a:p>
            <a:pPr lvl="0" algn="ctr" rtl="0">
              <a:spcBef>
                <a:spcPts val="0"/>
              </a:spcBef>
            </a:pPr>
            <a:r>
              <a:rPr lang="en-GB" sz="2800" b="1" dirty="0">
                <a:solidFill>
                  <a:srgbClr val="FFFFFF"/>
                </a:solidFill>
                <a:latin typeface="Open Sans"/>
                <a:ea typeface="Open Sans"/>
                <a:cs typeface="Open Sans"/>
                <a:sym typeface="Open Sans"/>
              </a:rPr>
              <a:t>TRADITIONAL METRICS</a:t>
            </a:r>
            <a:endParaRPr lang="en" sz="2400" b="1" dirty="0">
              <a:solidFill>
                <a:srgbClr val="FFFFFF"/>
              </a:solidFill>
              <a:latin typeface="Open Sans"/>
              <a:ea typeface="Open Sans"/>
              <a:cs typeface="Open Sans"/>
              <a:sym typeface="Open Sans"/>
            </a:endParaRPr>
          </a:p>
          <a:p>
            <a:pPr lvl="0" algn="ctr" rtl="0">
              <a:spcBef>
                <a:spcPts val="0"/>
              </a:spcBef>
            </a:pPr>
            <a:r>
              <a:rPr lang="en-GB" sz="1800" dirty="0">
                <a:solidFill>
                  <a:srgbClr val="FFFFFF"/>
                </a:solidFill>
                <a:latin typeface="Open Sans"/>
                <a:ea typeface="Open Sans"/>
                <a:cs typeface="Open Sans"/>
                <a:sym typeface="Open Sans"/>
              </a:rPr>
              <a:t>Often slow to accrue</a:t>
            </a:r>
          </a:p>
        </p:txBody>
      </p:sp>
      <p:sp>
        <p:nvSpPr>
          <p:cNvPr id="6" name="Content Placeholder 1"/>
          <p:cNvSpPr txBox="1">
            <a:spLocks/>
          </p:cNvSpPr>
          <p:nvPr/>
        </p:nvSpPr>
        <p:spPr>
          <a:xfrm>
            <a:off x="268335" y="432743"/>
            <a:ext cx="8503790" cy="85946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3000" b="1" dirty="0">
                <a:solidFill>
                  <a:srgbClr val="FFFFFF"/>
                </a:solidFill>
                <a:latin typeface="Monserrat"/>
                <a:cs typeface="Monserrat"/>
              </a:rPr>
              <a:t>2. TRACK ATTENTION IN </a:t>
            </a:r>
            <a:r>
              <a:rPr lang="en-US" sz="3000" b="1" dirty="0">
                <a:solidFill>
                  <a:srgbClr val="FFC800"/>
                </a:solidFill>
                <a:latin typeface="Monserrat"/>
                <a:cs typeface="Monserrat"/>
              </a:rPr>
              <a:t>REAL-TIME</a:t>
            </a:r>
          </a:p>
        </p:txBody>
      </p:sp>
      <p:sp>
        <p:nvSpPr>
          <p:cNvPr id="7" name="Content Placeholder 2"/>
          <p:cNvSpPr txBox="1">
            <a:spLocks/>
          </p:cNvSpPr>
          <p:nvPr/>
        </p:nvSpPr>
        <p:spPr>
          <a:xfrm>
            <a:off x="433405" y="922085"/>
            <a:ext cx="8229600" cy="40540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1500" dirty="0">
                <a:solidFill>
                  <a:srgbClr val="FFFFFF"/>
                </a:solidFill>
                <a:latin typeface="Open Sans"/>
                <a:cs typeface="Open Sans"/>
              </a:rPr>
              <a:t>Altmetric help you track research attention as soon as it’s published online.</a:t>
            </a:r>
          </a:p>
        </p:txBody>
      </p:sp>
    </p:spTree>
    <p:extLst>
      <p:ext uri="{BB962C8B-B14F-4D97-AF65-F5344CB8AC3E}">
        <p14:creationId xmlns:p14="http://schemas.microsoft.com/office/powerpoint/2010/main" val="286670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idx="4294967295"/>
          </p:nvPr>
        </p:nvSpPr>
        <p:spPr>
          <a:xfrm>
            <a:off x="315816" y="129359"/>
            <a:ext cx="8656210" cy="1131758"/>
          </a:xfrm>
          <a:prstGeom prst="rect">
            <a:avLst/>
          </a:prstGeom>
        </p:spPr>
        <p:txBody>
          <a:bodyPr lIns="91425" tIns="91425" rIns="91425" bIns="91425" anchor="ctr" anchorCtr="0">
            <a:noAutofit/>
          </a:bodyPr>
          <a:lstStyle/>
          <a:p>
            <a:pPr lvl="0" rtl="0">
              <a:spcBef>
                <a:spcPts val="0"/>
              </a:spcBef>
              <a:buNone/>
            </a:pPr>
            <a:r>
              <a:rPr lang="en-GB" sz="2800" dirty="0">
                <a:solidFill>
                  <a:schemeClr val="bg1"/>
                </a:solidFill>
              </a:rPr>
              <a:t>3. RESEARCH IS MORE THAN THE </a:t>
            </a:r>
            <a:r>
              <a:rPr lang="en-GB" sz="2800" dirty="0">
                <a:solidFill>
                  <a:srgbClr val="FFC800"/>
                </a:solidFill>
              </a:rPr>
              <a:t>ARTICLE</a:t>
            </a:r>
            <a:endParaRPr lang="en" sz="2800" dirty="0">
              <a:solidFill>
                <a:srgbClr val="FFC800"/>
              </a:solidFill>
            </a:endParaRPr>
          </a:p>
        </p:txBody>
      </p:sp>
      <p:pic>
        <p:nvPicPr>
          <p:cNvPr id="4" name="Picture 3" descr="jean journals data.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36202" y="1208868"/>
            <a:ext cx="4964065" cy="3723049"/>
          </a:xfrm>
          <a:prstGeom prst="rect">
            <a:avLst/>
          </a:prstGeom>
        </p:spPr>
      </p:pic>
      <p:sp>
        <p:nvSpPr>
          <p:cNvPr id="5" name="Content Placeholder 2"/>
          <p:cNvSpPr txBox="1">
            <a:spLocks/>
          </p:cNvSpPr>
          <p:nvPr/>
        </p:nvSpPr>
        <p:spPr>
          <a:xfrm>
            <a:off x="315816" y="970208"/>
            <a:ext cx="8229600" cy="4773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1800" dirty="0">
                <a:solidFill>
                  <a:srgbClr val="FFFFFF"/>
                </a:solidFill>
                <a:latin typeface="Open Sans"/>
                <a:cs typeface="Open Sans"/>
              </a:rPr>
              <a:t>Altmetric track any digital object produced in the research life-cycle</a:t>
            </a:r>
          </a:p>
        </p:txBody>
      </p:sp>
    </p:spTree>
    <p:extLst>
      <p:ext uri="{BB962C8B-B14F-4D97-AF65-F5344CB8AC3E}">
        <p14:creationId xmlns:p14="http://schemas.microsoft.com/office/powerpoint/2010/main" val="123612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586" y="430061"/>
            <a:ext cx="8229600" cy="559731"/>
          </a:xfrm>
        </p:spPr>
        <p:txBody>
          <a:bodyPr/>
          <a:lstStyle/>
          <a:p>
            <a:r>
              <a:rPr lang="en-US" sz="2400" dirty="0">
                <a:solidFill>
                  <a:schemeClr val="bg1"/>
                </a:solidFill>
              </a:rPr>
              <a:t>4. DEMONSTRATING RESEARCH</a:t>
            </a:r>
            <a:r>
              <a:rPr lang="en-US" sz="2400" dirty="0">
                <a:solidFill>
                  <a:srgbClr val="FFC800"/>
                </a:solidFill>
              </a:rPr>
              <a:t> ENGAGEMENT</a:t>
            </a:r>
          </a:p>
        </p:txBody>
      </p:sp>
      <p:sp>
        <p:nvSpPr>
          <p:cNvPr id="3" name="Text Placeholder 2"/>
          <p:cNvSpPr>
            <a:spLocks noGrp="1"/>
          </p:cNvSpPr>
          <p:nvPr>
            <p:ph type="body" idx="1"/>
          </p:nvPr>
        </p:nvSpPr>
        <p:spPr>
          <a:xfrm>
            <a:off x="397575" y="2098318"/>
            <a:ext cx="2828916" cy="2838375"/>
          </a:xfrm>
        </p:spPr>
        <p:txBody>
          <a:bodyPr/>
          <a:lstStyle/>
          <a:p>
            <a:pPr algn="ctr">
              <a:buNone/>
            </a:pPr>
            <a:r>
              <a:rPr lang="en-US" sz="2000" b="1" dirty="0">
                <a:solidFill>
                  <a:srgbClr val="FFC800"/>
                </a:solidFill>
                <a:latin typeface="MonSERRAT"/>
                <a:cs typeface="MonSERRAT"/>
              </a:rPr>
              <a:t>REPORTING</a:t>
            </a:r>
            <a:endParaRPr lang="en-US" b="1" dirty="0">
              <a:solidFill>
                <a:srgbClr val="FFC800"/>
              </a:solidFill>
              <a:latin typeface="MonSERRAT"/>
              <a:cs typeface="MonSERRAT"/>
            </a:endParaRPr>
          </a:p>
          <a:p>
            <a:pPr algn="ctr">
              <a:buNone/>
            </a:pPr>
            <a:endParaRPr lang="en-US" b="1" dirty="0">
              <a:solidFill>
                <a:srgbClr val="FFC800"/>
              </a:solidFill>
              <a:latin typeface="MonSERRAT"/>
              <a:cs typeface="MonSERRAT"/>
            </a:endParaRPr>
          </a:p>
          <a:p>
            <a:pPr marL="285750" indent="-285750"/>
            <a:r>
              <a:rPr lang="en-US" sz="1400" dirty="0"/>
              <a:t>Grant applications</a:t>
            </a:r>
          </a:p>
          <a:p>
            <a:pPr marL="285750" indent="-285750"/>
            <a:r>
              <a:rPr lang="en-US" sz="1400" dirty="0"/>
              <a:t>Funder reporting</a:t>
            </a:r>
          </a:p>
          <a:p>
            <a:pPr marL="285750" indent="-285750"/>
            <a:r>
              <a:rPr lang="en-US" sz="1400" dirty="0"/>
              <a:t>Reputation management</a:t>
            </a:r>
          </a:p>
          <a:p>
            <a:pPr marL="285750" indent="-285750"/>
            <a:r>
              <a:rPr lang="en-US" sz="1400" dirty="0"/>
              <a:t>Benchmarking and KPIs</a:t>
            </a:r>
          </a:p>
          <a:p>
            <a:pPr marL="285750" indent="-285750"/>
            <a:r>
              <a:rPr lang="en-US" sz="1400" dirty="0"/>
              <a:t>Recruitment &amp; review</a:t>
            </a:r>
          </a:p>
          <a:p>
            <a:pPr marL="285750" indent="-285750"/>
            <a:endParaRPr lang="en-US" dirty="0"/>
          </a:p>
        </p:txBody>
      </p:sp>
      <p:sp>
        <p:nvSpPr>
          <p:cNvPr id="4" name="Text Placeholder 3"/>
          <p:cNvSpPr>
            <a:spLocks noGrp="1"/>
          </p:cNvSpPr>
          <p:nvPr>
            <p:ph type="body" idx="2"/>
          </p:nvPr>
        </p:nvSpPr>
        <p:spPr>
          <a:xfrm>
            <a:off x="3226491" y="2098318"/>
            <a:ext cx="2828916" cy="2838375"/>
          </a:xfrm>
        </p:spPr>
        <p:txBody>
          <a:bodyPr/>
          <a:lstStyle/>
          <a:p>
            <a:pPr algn="ctr">
              <a:buNone/>
            </a:pPr>
            <a:r>
              <a:rPr lang="en-US" sz="2000" b="1" dirty="0">
                <a:solidFill>
                  <a:srgbClr val="FFC800"/>
                </a:solidFill>
                <a:latin typeface="MonSERRAT"/>
                <a:cs typeface="MonSERRAT"/>
              </a:rPr>
              <a:t>SHOWCASING</a:t>
            </a:r>
            <a:endParaRPr lang="en-US" b="1" dirty="0">
              <a:solidFill>
                <a:srgbClr val="FFC800"/>
              </a:solidFill>
              <a:latin typeface="MonSERRAT"/>
              <a:cs typeface="MonSERRAT"/>
            </a:endParaRPr>
          </a:p>
          <a:p>
            <a:pPr algn="ctr">
              <a:buNone/>
            </a:pPr>
            <a:endParaRPr lang="en-US" b="1" dirty="0">
              <a:solidFill>
                <a:srgbClr val="FFC800"/>
              </a:solidFill>
              <a:latin typeface="MonSERRAT"/>
              <a:cs typeface="MonSERRAT"/>
            </a:endParaRPr>
          </a:p>
          <a:p>
            <a:r>
              <a:rPr lang="en-US" sz="1400" dirty="0"/>
              <a:t> Identifying research to share </a:t>
            </a:r>
          </a:p>
          <a:p>
            <a:r>
              <a:rPr lang="en-US" sz="1400" dirty="0"/>
              <a:t> Integration in profiles/IRs</a:t>
            </a:r>
          </a:p>
          <a:p>
            <a:r>
              <a:rPr lang="en-US" sz="1400" dirty="0"/>
              <a:t> Impact on public policy </a:t>
            </a:r>
          </a:p>
          <a:p>
            <a:r>
              <a:rPr lang="en-US" sz="1400" dirty="0"/>
              <a:t> Identifying key researchers</a:t>
            </a:r>
          </a:p>
          <a:p>
            <a:r>
              <a:rPr lang="en-US" sz="1400" dirty="0"/>
              <a:t> Recognizing ECRs</a:t>
            </a:r>
          </a:p>
        </p:txBody>
      </p:sp>
      <p:sp>
        <p:nvSpPr>
          <p:cNvPr id="5" name="Text Placeholder 4"/>
          <p:cNvSpPr>
            <a:spLocks noGrp="1"/>
          </p:cNvSpPr>
          <p:nvPr>
            <p:ph type="body" idx="3"/>
          </p:nvPr>
        </p:nvSpPr>
        <p:spPr>
          <a:xfrm>
            <a:off x="6055407" y="2098318"/>
            <a:ext cx="2691000" cy="2838375"/>
          </a:xfrm>
        </p:spPr>
        <p:txBody>
          <a:bodyPr/>
          <a:lstStyle/>
          <a:p>
            <a:pPr algn="ctr">
              <a:buNone/>
            </a:pPr>
            <a:r>
              <a:rPr lang="en-US" sz="2000" b="1" dirty="0">
                <a:solidFill>
                  <a:srgbClr val="FFC800"/>
                </a:solidFill>
                <a:latin typeface="MonSERRAT"/>
                <a:cs typeface="MonSERRAT"/>
              </a:rPr>
              <a:t>DISCOVERY</a:t>
            </a:r>
            <a:endParaRPr lang="en-US" b="1" dirty="0">
              <a:solidFill>
                <a:srgbClr val="FFC800"/>
              </a:solidFill>
              <a:latin typeface="MonSERRAT"/>
              <a:cs typeface="MonSERRAT"/>
            </a:endParaRPr>
          </a:p>
          <a:p>
            <a:pPr algn="ctr">
              <a:buNone/>
            </a:pPr>
            <a:endParaRPr lang="en-US" b="1" dirty="0">
              <a:solidFill>
                <a:srgbClr val="FFC800"/>
              </a:solidFill>
              <a:latin typeface="MonSERRAT"/>
              <a:cs typeface="MonSERRAT"/>
            </a:endParaRPr>
          </a:p>
          <a:p>
            <a:r>
              <a:rPr lang="en-US" sz="1400" dirty="0"/>
              <a:t> Finding trending research</a:t>
            </a:r>
          </a:p>
          <a:p>
            <a:r>
              <a:rPr lang="en-US" sz="1400" dirty="0"/>
              <a:t> Identifying collaborators</a:t>
            </a:r>
          </a:p>
          <a:p>
            <a:r>
              <a:rPr lang="en-US" sz="1400" dirty="0"/>
              <a:t> Collection development</a:t>
            </a:r>
          </a:p>
          <a:p>
            <a:r>
              <a:rPr lang="en-US" sz="1400" dirty="0"/>
              <a:t> Encourage IR/CRIS deposit</a:t>
            </a:r>
          </a:p>
          <a:p>
            <a:r>
              <a:rPr lang="en-US" sz="1400" dirty="0"/>
              <a:t> Liaison - share top mentions</a:t>
            </a:r>
          </a:p>
          <a:p>
            <a:endParaRPr lang="en-US" sz="1400" dirty="0"/>
          </a:p>
        </p:txBody>
      </p:sp>
      <p:pic>
        <p:nvPicPr>
          <p:cNvPr id="6" name="Picture 5"/>
          <p:cNvPicPr>
            <a:picLocks noChangeAspect="1"/>
          </p:cNvPicPr>
          <p:nvPr/>
        </p:nvPicPr>
        <p:blipFill>
          <a:blip r:embed="rId2"/>
          <a:stretch>
            <a:fillRect/>
          </a:stretch>
        </p:blipFill>
        <p:spPr>
          <a:xfrm rot="1419784">
            <a:off x="7652212" y="-47995"/>
            <a:ext cx="1327741" cy="1757118"/>
          </a:xfrm>
          <a:prstGeom prst="rect">
            <a:avLst/>
          </a:prstGeom>
        </p:spPr>
      </p:pic>
      <p:sp>
        <p:nvSpPr>
          <p:cNvPr id="7" name="TextBox 6"/>
          <p:cNvSpPr txBox="1"/>
          <p:nvPr/>
        </p:nvSpPr>
        <p:spPr>
          <a:xfrm>
            <a:off x="6310222" y="1879023"/>
            <a:ext cx="1729154" cy="261610"/>
          </a:xfrm>
          <a:prstGeom prst="rect">
            <a:avLst/>
          </a:prstGeom>
          <a:noFill/>
        </p:spPr>
        <p:txBody>
          <a:bodyPr wrap="square" rtlCol="0">
            <a:spAutoFit/>
          </a:bodyPr>
          <a:lstStyle/>
          <a:p>
            <a:pPr algn="r"/>
            <a:r>
              <a:rPr lang="en-US" sz="1050" dirty="0">
                <a:solidFill>
                  <a:srgbClr val="FFFFFF"/>
                </a:solidFill>
                <a:latin typeface="Open Sans Light"/>
                <a:cs typeface="Open Sans Light"/>
              </a:rPr>
              <a:t>@</a:t>
            </a:r>
            <a:r>
              <a:rPr lang="en-US" sz="1050" dirty="0" err="1">
                <a:solidFill>
                  <a:srgbClr val="FFFFFF"/>
                </a:solidFill>
                <a:latin typeface="Open Sans Light"/>
                <a:cs typeface="Open Sans Light"/>
              </a:rPr>
              <a:t>jean_draws</a:t>
            </a:r>
            <a:endParaRPr lang="en-US" sz="1050" dirty="0">
              <a:solidFill>
                <a:srgbClr val="FFFFFF"/>
              </a:solidFill>
              <a:latin typeface="Open Sans Light"/>
              <a:cs typeface="Open Sans Light"/>
            </a:endParaRPr>
          </a:p>
        </p:txBody>
      </p:sp>
      <p:sp>
        <p:nvSpPr>
          <p:cNvPr id="9" name="Content Placeholder 2"/>
          <p:cNvSpPr txBox="1">
            <a:spLocks/>
          </p:cNvSpPr>
          <p:nvPr/>
        </p:nvSpPr>
        <p:spPr>
          <a:xfrm>
            <a:off x="516807" y="912058"/>
            <a:ext cx="8229600" cy="40540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1500" dirty="0">
                <a:solidFill>
                  <a:srgbClr val="FFFFFF"/>
                </a:solidFill>
                <a:latin typeface="Open Sans"/>
                <a:cs typeface="Open Sans"/>
              </a:rPr>
              <a:t>Altmetric help you meet reporting requirements and showcase your research. </a:t>
            </a:r>
          </a:p>
        </p:txBody>
      </p:sp>
    </p:spTree>
    <p:extLst>
      <p:ext uri="{BB962C8B-B14F-4D97-AF65-F5344CB8AC3E}">
        <p14:creationId xmlns:p14="http://schemas.microsoft.com/office/powerpoint/2010/main" val="95598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5. LIMITATIONS</a:t>
            </a:r>
          </a:p>
        </p:txBody>
      </p:sp>
      <p:sp>
        <p:nvSpPr>
          <p:cNvPr id="4" name="Text Placeholder 3"/>
          <p:cNvSpPr>
            <a:spLocks noGrp="1"/>
          </p:cNvSpPr>
          <p:nvPr>
            <p:ph type="body" idx="1"/>
          </p:nvPr>
        </p:nvSpPr>
        <p:spPr/>
        <p:txBody>
          <a:bodyPr/>
          <a:lstStyle/>
          <a:p>
            <a:pPr>
              <a:buNone/>
            </a:pPr>
            <a:r>
              <a:rPr lang="en-US" b="1" dirty="0">
                <a:solidFill>
                  <a:srgbClr val="FFC800"/>
                </a:solidFill>
                <a:latin typeface="Open Sans Extrabold"/>
                <a:cs typeface="Open Sans Extrabold"/>
              </a:rPr>
              <a:t>Altmetrics don’t tell the whole story</a:t>
            </a:r>
            <a:r>
              <a:rPr lang="en-US" dirty="0">
                <a:latin typeface="Open Sans Extrabold"/>
                <a:cs typeface="Open Sans Extrabold"/>
              </a:rPr>
              <a:t> </a:t>
            </a:r>
          </a:p>
          <a:p>
            <a:pPr>
              <a:buNone/>
            </a:pPr>
            <a:r>
              <a:rPr lang="en-US" dirty="0">
                <a:latin typeface="Open Sans Light"/>
                <a:cs typeface="Open Sans Light"/>
              </a:rPr>
              <a:t>A complement, not a replacement for things like informed peer review.</a:t>
            </a:r>
          </a:p>
        </p:txBody>
      </p:sp>
      <p:sp>
        <p:nvSpPr>
          <p:cNvPr id="2" name="Text Placeholder 1"/>
          <p:cNvSpPr>
            <a:spLocks noGrp="1"/>
          </p:cNvSpPr>
          <p:nvPr>
            <p:ph type="body" idx="2"/>
          </p:nvPr>
        </p:nvSpPr>
        <p:spPr/>
        <p:txBody>
          <a:bodyPr/>
          <a:lstStyle/>
          <a:p>
            <a:pPr>
              <a:buNone/>
            </a:pPr>
            <a:r>
              <a:rPr lang="en-US" b="1" dirty="0">
                <a:solidFill>
                  <a:srgbClr val="FFC800"/>
                </a:solidFill>
                <a:latin typeface="Open Sans Extrabold"/>
                <a:cs typeface="Open Sans Extrabold"/>
              </a:rPr>
              <a:t>Like any metric, there’s potential for gaming </a:t>
            </a:r>
          </a:p>
          <a:p>
            <a:pPr>
              <a:buNone/>
            </a:pPr>
            <a:r>
              <a:rPr lang="en-US" dirty="0">
                <a:latin typeface="Open Sans Light"/>
                <a:cs typeface="Open Sans Light"/>
              </a:rPr>
              <a:t>Providers have measures in place to identify gaming. Look at the underlying qualitative data.</a:t>
            </a:r>
          </a:p>
          <a:p>
            <a:endParaRPr lang="en-US" dirty="0"/>
          </a:p>
        </p:txBody>
      </p:sp>
      <p:sp>
        <p:nvSpPr>
          <p:cNvPr id="5" name="Text Placeholder 4"/>
          <p:cNvSpPr>
            <a:spLocks noGrp="1"/>
          </p:cNvSpPr>
          <p:nvPr>
            <p:ph type="body" idx="3"/>
          </p:nvPr>
        </p:nvSpPr>
        <p:spPr/>
        <p:txBody>
          <a:bodyPr/>
          <a:lstStyle/>
          <a:p>
            <a:pPr>
              <a:buNone/>
            </a:pPr>
            <a:r>
              <a:rPr lang="en-US" b="1" dirty="0">
                <a:solidFill>
                  <a:srgbClr val="FFC800"/>
                </a:solidFill>
                <a:latin typeface="Open Sans Extrabold"/>
                <a:cs typeface="Open Sans Extrabold"/>
              </a:rPr>
              <a:t>Altmetrics are relatively new</a:t>
            </a:r>
            <a:endParaRPr lang="en-US" dirty="0">
              <a:latin typeface="Open Sans Extrabold"/>
              <a:cs typeface="Open Sans Extrabold"/>
            </a:endParaRPr>
          </a:p>
          <a:p>
            <a:pPr>
              <a:buNone/>
            </a:pPr>
            <a:r>
              <a:rPr lang="en-US" dirty="0">
                <a:latin typeface="Open Sans Light"/>
                <a:cs typeface="Open Sans Light"/>
              </a:rPr>
              <a:t>We’re learning a lot about how often research is shared online, we don’t know much about why – more research is needed. </a:t>
            </a:r>
          </a:p>
          <a:p>
            <a:endParaRPr lang="en-US" dirty="0"/>
          </a:p>
        </p:txBody>
      </p:sp>
      <p:pic>
        <p:nvPicPr>
          <p:cNvPr id="6" name="Picture 5"/>
          <p:cNvPicPr>
            <a:picLocks noChangeAspect="1"/>
          </p:cNvPicPr>
          <p:nvPr/>
        </p:nvPicPr>
        <p:blipFill>
          <a:blip r:embed="rId2"/>
          <a:stretch>
            <a:fillRect/>
          </a:stretch>
        </p:blipFill>
        <p:spPr>
          <a:xfrm>
            <a:off x="6772700" y="0"/>
            <a:ext cx="2069190" cy="1551893"/>
          </a:xfrm>
          <a:prstGeom prst="rect">
            <a:avLst/>
          </a:prstGeom>
        </p:spPr>
      </p:pic>
    </p:spTree>
    <p:extLst>
      <p:ext uri="{BB962C8B-B14F-4D97-AF65-F5344CB8AC3E}">
        <p14:creationId xmlns:p14="http://schemas.microsoft.com/office/powerpoint/2010/main" val="884304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7048" y="3018059"/>
            <a:ext cx="6009299" cy="1159875"/>
          </a:xfrm>
        </p:spPr>
        <p:txBody>
          <a:bodyPr/>
          <a:lstStyle/>
          <a:p>
            <a:pPr algn="ctr"/>
            <a:r>
              <a:rPr lang="en-US" dirty="0">
                <a:solidFill>
                  <a:srgbClr val="FFC800"/>
                </a:solidFill>
              </a:rPr>
              <a:t>How does it work at Altmetric?</a:t>
            </a:r>
          </a:p>
        </p:txBody>
      </p:sp>
      <p:pic>
        <p:nvPicPr>
          <p:cNvPr id="4" name="Picture 3" descr="altmetric-jobs.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349929" y="502698"/>
            <a:ext cx="2444581" cy="1943092"/>
          </a:xfrm>
          <a:prstGeom prst="rect">
            <a:avLst/>
          </a:prstGeom>
        </p:spPr>
      </p:pic>
    </p:spTree>
    <p:extLst>
      <p:ext uri="{BB962C8B-B14F-4D97-AF65-F5344CB8AC3E}">
        <p14:creationId xmlns:p14="http://schemas.microsoft.com/office/powerpoint/2010/main" val="2854498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376888341"/>
              </p:ext>
            </p:extLst>
          </p:nvPr>
        </p:nvGraphicFramePr>
        <p:xfrm>
          <a:off x="654500" y="1219539"/>
          <a:ext cx="7772400" cy="30444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p:cNvSpPr>
            <a:spLocks noGrp="1"/>
          </p:cNvSpPr>
          <p:nvPr>
            <p:ph type="title"/>
          </p:nvPr>
        </p:nvSpPr>
        <p:spPr>
          <a:xfrm>
            <a:off x="457201" y="274639"/>
            <a:ext cx="8356449" cy="662505"/>
          </a:xfrm>
        </p:spPr>
        <p:txBody>
          <a:bodyPr>
            <a:noAutofit/>
          </a:bodyPr>
          <a:lstStyle/>
          <a:p>
            <a:pPr algn="l"/>
            <a:r>
              <a:rPr lang="en-US" dirty="0"/>
              <a:t>TRACKING A </a:t>
            </a:r>
            <a:r>
              <a:rPr lang="en-US" dirty="0">
                <a:solidFill>
                  <a:srgbClr val="FFC800"/>
                </a:solidFill>
              </a:rPr>
              <a:t>RESEARCH OUTPUT</a:t>
            </a:r>
          </a:p>
        </p:txBody>
      </p:sp>
    </p:spTree>
    <p:extLst>
      <p:ext uri="{BB962C8B-B14F-4D97-AF65-F5344CB8AC3E}">
        <p14:creationId xmlns:p14="http://schemas.microsoft.com/office/powerpoint/2010/main" val="2229775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6542454" y="2657726"/>
            <a:ext cx="2442551" cy="2407885"/>
          </a:xfrm>
          <a:prstGeom prst="ellipse">
            <a:avLst/>
          </a:prstGeom>
          <a:solidFill>
            <a:srgbClr val="FFC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Open Sans Light"/>
              <a:cs typeface="Open Sans Light"/>
            </a:endParaRPr>
          </a:p>
        </p:txBody>
      </p:sp>
      <p:sp>
        <p:nvSpPr>
          <p:cNvPr id="6" name="Oval 5"/>
          <p:cNvSpPr/>
          <p:nvPr/>
        </p:nvSpPr>
        <p:spPr>
          <a:xfrm>
            <a:off x="3660941" y="2657726"/>
            <a:ext cx="2442551" cy="2407885"/>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Open Sans Light"/>
              <a:cs typeface="Open Sans Light"/>
            </a:endParaRPr>
          </a:p>
        </p:txBody>
      </p:sp>
      <p:sp>
        <p:nvSpPr>
          <p:cNvPr id="7" name="Oval 6"/>
          <p:cNvSpPr/>
          <p:nvPr/>
        </p:nvSpPr>
        <p:spPr>
          <a:xfrm>
            <a:off x="3660941" y="75479"/>
            <a:ext cx="2442551" cy="240788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Open Sans Light"/>
              <a:cs typeface="Open Sans Light"/>
            </a:endParaRPr>
          </a:p>
        </p:txBody>
      </p:sp>
      <p:sp>
        <p:nvSpPr>
          <p:cNvPr id="8" name="Oval 7"/>
          <p:cNvSpPr/>
          <p:nvPr/>
        </p:nvSpPr>
        <p:spPr>
          <a:xfrm>
            <a:off x="791002" y="2657726"/>
            <a:ext cx="2442551" cy="2407885"/>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Open Sans Light"/>
              <a:cs typeface="Open Sans Light"/>
            </a:endParaRPr>
          </a:p>
        </p:txBody>
      </p:sp>
      <p:sp>
        <p:nvSpPr>
          <p:cNvPr id="9" name="Oval 8"/>
          <p:cNvSpPr/>
          <p:nvPr/>
        </p:nvSpPr>
        <p:spPr>
          <a:xfrm>
            <a:off x="818426" y="75479"/>
            <a:ext cx="2442551" cy="2407885"/>
          </a:xfrm>
          <a:prstGeom prst="ellipse">
            <a:avLst/>
          </a:prstGeom>
          <a:solidFill>
            <a:srgbClr val="D642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Open Sans Light"/>
              <a:cs typeface="Open Sans Light"/>
            </a:endParaRPr>
          </a:p>
        </p:txBody>
      </p:sp>
      <p:sp>
        <p:nvSpPr>
          <p:cNvPr id="10" name="TextBox 9"/>
          <p:cNvSpPr txBox="1"/>
          <p:nvPr/>
        </p:nvSpPr>
        <p:spPr>
          <a:xfrm>
            <a:off x="999166" y="592709"/>
            <a:ext cx="2142171" cy="1692771"/>
          </a:xfrm>
          <a:prstGeom prst="rect">
            <a:avLst/>
          </a:prstGeom>
          <a:noFill/>
        </p:spPr>
        <p:txBody>
          <a:bodyPr wrap="square" rtlCol="0">
            <a:spAutoFit/>
          </a:bodyPr>
          <a:lstStyle/>
          <a:p>
            <a:pPr algn="ctr"/>
            <a:r>
              <a:rPr lang="en-US" sz="2000" dirty="0">
                <a:solidFill>
                  <a:srgbClr val="FFFFFF"/>
                </a:solidFill>
                <a:latin typeface="Open Sans Light"/>
                <a:cs typeface="Open Sans Light"/>
              </a:rPr>
              <a:t>News outlets &amp; Blogs</a:t>
            </a:r>
          </a:p>
          <a:p>
            <a:pPr algn="ctr"/>
            <a:endParaRPr lang="en-US" sz="1200" b="1" dirty="0">
              <a:solidFill>
                <a:srgbClr val="FFFFFF"/>
              </a:solidFill>
              <a:latin typeface="Open Sans Light"/>
              <a:cs typeface="Open Sans Light"/>
            </a:endParaRPr>
          </a:p>
          <a:p>
            <a:pPr marL="285750" indent="-285750">
              <a:buFont typeface="Arial"/>
              <a:buChar char="•"/>
            </a:pPr>
            <a:r>
              <a:rPr lang="en-US" sz="1300" b="1" dirty="0">
                <a:solidFill>
                  <a:srgbClr val="FFFFFF"/>
                </a:solidFill>
                <a:latin typeface="Open Sans Light"/>
                <a:cs typeface="Open Sans Light"/>
              </a:rPr>
              <a:t>Over 2000 news sites</a:t>
            </a:r>
          </a:p>
          <a:p>
            <a:pPr marL="285750" indent="-285750">
              <a:buFont typeface="Arial"/>
              <a:buChar char="•"/>
            </a:pPr>
            <a:r>
              <a:rPr lang="en-US" sz="1300" b="1" dirty="0">
                <a:solidFill>
                  <a:srgbClr val="FFFFFF"/>
                </a:solidFill>
                <a:latin typeface="Open Sans Light"/>
                <a:cs typeface="Open Sans Light"/>
              </a:rPr>
              <a:t>Global coverage</a:t>
            </a:r>
          </a:p>
          <a:p>
            <a:pPr marL="285750" indent="-285750">
              <a:buFont typeface="Arial"/>
              <a:buChar char="•"/>
            </a:pPr>
            <a:r>
              <a:rPr lang="da-DK" sz="1300" b="1" dirty="0">
                <a:solidFill>
                  <a:srgbClr val="FFFFFF"/>
                </a:solidFill>
                <a:latin typeface="Open Sans Light"/>
                <a:cs typeface="Open Sans Light"/>
              </a:rPr>
              <a:t>9,000+ Blogs</a:t>
            </a:r>
          </a:p>
          <a:p>
            <a:endParaRPr lang="en-US" sz="1300" b="1" dirty="0">
              <a:solidFill>
                <a:srgbClr val="FFFFFF"/>
              </a:solidFill>
              <a:latin typeface="Open Sans Light"/>
              <a:cs typeface="Open Sans Light"/>
            </a:endParaRPr>
          </a:p>
        </p:txBody>
      </p:sp>
      <p:sp>
        <p:nvSpPr>
          <p:cNvPr id="11" name="TextBox 10"/>
          <p:cNvSpPr txBox="1"/>
          <p:nvPr/>
        </p:nvSpPr>
        <p:spPr>
          <a:xfrm>
            <a:off x="6705523" y="3232602"/>
            <a:ext cx="2146300" cy="1538883"/>
          </a:xfrm>
          <a:prstGeom prst="rect">
            <a:avLst/>
          </a:prstGeom>
          <a:noFill/>
        </p:spPr>
        <p:txBody>
          <a:bodyPr wrap="square" rtlCol="0">
            <a:spAutoFit/>
          </a:bodyPr>
          <a:lstStyle>
            <a:defPPr>
              <a:defRPr lang="en-US"/>
            </a:defPPr>
            <a:lvl1pPr algn="ctr">
              <a:defRPr sz="1600" b="1">
                <a:solidFill>
                  <a:srgbClr val="FFFFFF"/>
                </a:solidFill>
                <a:effectLst>
                  <a:outerShdw blurRad="50800" dist="38100" dir="2700000" algn="tl" rotWithShape="0">
                    <a:srgbClr val="000000">
                      <a:alpha val="43000"/>
                    </a:srgbClr>
                  </a:outerShdw>
                </a:effectLst>
                <a:latin typeface="Open Sans Light"/>
                <a:cs typeface="Open Sans Light"/>
              </a:defRPr>
            </a:lvl1pPr>
          </a:lstStyle>
          <a:p>
            <a:r>
              <a:rPr lang="en-US" sz="2000" b="0" dirty="0">
                <a:effectLst/>
              </a:rPr>
              <a:t>Social media </a:t>
            </a:r>
          </a:p>
          <a:p>
            <a:r>
              <a:rPr lang="en-US" dirty="0">
                <a:effectLst/>
              </a:rPr>
              <a:t> </a:t>
            </a:r>
          </a:p>
          <a:p>
            <a:r>
              <a:rPr lang="en-US" sz="1400" dirty="0">
                <a:effectLst/>
              </a:rPr>
              <a:t>Twitter, Facebook, Google+, </a:t>
            </a:r>
          </a:p>
          <a:p>
            <a:r>
              <a:rPr lang="en-US" sz="1400" dirty="0">
                <a:effectLst/>
              </a:rPr>
              <a:t>Public posts only</a:t>
            </a:r>
          </a:p>
          <a:p>
            <a:endParaRPr lang="en-US" dirty="0">
              <a:effectLst/>
            </a:endParaRPr>
          </a:p>
        </p:txBody>
      </p:sp>
      <p:sp>
        <p:nvSpPr>
          <p:cNvPr id="12" name="TextBox 11"/>
          <p:cNvSpPr txBox="1"/>
          <p:nvPr/>
        </p:nvSpPr>
        <p:spPr>
          <a:xfrm>
            <a:off x="911173" y="3123995"/>
            <a:ext cx="2202209" cy="1292662"/>
          </a:xfrm>
          <a:prstGeom prst="rect">
            <a:avLst/>
          </a:prstGeom>
          <a:noFill/>
        </p:spPr>
        <p:txBody>
          <a:bodyPr wrap="square" rtlCol="0">
            <a:spAutoFit/>
          </a:bodyPr>
          <a:lstStyle/>
          <a:p>
            <a:pPr algn="ctr"/>
            <a:r>
              <a:rPr lang="en-US" sz="2000" dirty="0">
                <a:solidFill>
                  <a:srgbClr val="FFFFFF"/>
                </a:solidFill>
                <a:latin typeface="Open Sans Light"/>
                <a:cs typeface="Open Sans Light"/>
              </a:rPr>
              <a:t>Reference </a:t>
            </a:r>
          </a:p>
          <a:p>
            <a:pPr algn="ctr"/>
            <a:r>
              <a:rPr lang="en-US" sz="2000" dirty="0">
                <a:solidFill>
                  <a:srgbClr val="FFFFFF"/>
                </a:solidFill>
                <a:latin typeface="Open Sans Light"/>
                <a:cs typeface="Open Sans Light"/>
              </a:rPr>
              <a:t>managers</a:t>
            </a:r>
          </a:p>
          <a:p>
            <a:r>
              <a:rPr lang="en-US" sz="1200" b="1" dirty="0">
                <a:solidFill>
                  <a:srgbClr val="FFFFFF"/>
                </a:solidFill>
                <a:latin typeface="Open Sans Light"/>
                <a:cs typeface="Open Sans Light"/>
              </a:rPr>
              <a:t> </a:t>
            </a:r>
          </a:p>
          <a:p>
            <a:pPr marL="285750" indent="-285750">
              <a:buFont typeface="Arial"/>
              <a:buChar char="•"/>
            </a:pPr>
            <a:r>
              <a:rPr lang="en-US" sz="1300" b="1" dirty="0" err="1">
                <a:solidFill>
                  <a:srgbClr val="FFFFFF"/>
                </a:solidFill>
                <a:latin typeface="Open Sans Light"/>
                <a:cs typeface="Open Sans Light"/>
              </a:rPr>
              <a:t>Mendeley</a:t>
            </a:r>
            <a:r>
              <a:rPr lang="en-US" sz="1300" b="1" dirty="0">
                <a:solidFill>
                  <a:srgbClr val="FFFFFF"/>
                </a:solidFill>
                <a:latin typeface="Open Sans Light"/>
                <a:cs typeface="Open Sans Light"/>
              </a:rPr>
              <a:t>, </a:t>
            </a:r>
            <a:r>
              <a:rPr lang="en-US" sz="1300" b="1" dirty="0" err="1">
                <a:solidFill>
                  <a:srgbClr val="FFFFFF"/>
                </a:solidFill>
                <a:latin typeface="Open Sans Light"/>
                <a:cs typeface="Open Sans Light"/>
              </a:rPr>
              <a:t>Citeulike</a:t>
            </a:r>
            <a:r>
              <a:rPr lang="en-US" sz="1300" b="1" dirty="0">
                <a:solidFill>
                  <a:srgbClr val="FFFFFF"/>
                </a:solidFill>
                <a:latin typeface="Open Sans Light"/>
                <a:cs typeface="Open Sans Light"/>
              </a:rPr>
              <a:t> </a:t>
            </a:r>
            <a:r>
              <a:rPr lang="en-US" sz="1300" b="1" dirty="0" err="1">
                <a:solidFill>
                  <a:srgbClr val="FFFFFF"/>
                </a:solidFill>
                <a:latin typeface="Open Sans Light"/>
                <a:cs typeface="Open Sans Light"/>
              </a:rPr>
              <a:t>etc</a:t>
            </a:r>
            <a:endParaRPr lang="en-US" sz="1300" b="1" dirty="0">
              <a:solidFill>
                <a:srgbClr val="FFFFFF"/>
              </a:solidFill>
              <a:latin typeface="Open Sans Light"/>
              <a:cs typeface="Open Sans Light"/>
            </a:endParaRPr>
          </a:p>
          <a:p>
            <a:pPr marL="285750" indent="-285750">
              <a:buFont typeface="Arial"/>
              <a:buChar char="•"/>
            </a:pPr>
            <a:r>
              <a:rPr lang="en-US" sz="1300" b="1" dirty="0">
                <a:solidFill>
                  <a:srgbClr val="FFFFFF"/>
                </a:solidFill>
                <a:latin typeface="Open Sans Light"/>
                <a:cs typeface="Open Sans Light"/>
              </a:rPr>
              <a:t>Reader counts</a:t>
            </a:r>
          </a:p>
        </p:txBody>
      </p:sp>
      <p:sp>
        <p:nvSpPr>
          <p:cNvPr id="13" name="TextBox 12"/>
          <p:cNvSpPr txBox="1"/>
          <p:nvPr/>
        </p:nvSpPr>
        <p:spPr>
          <a:xfrm>
            <a:off x="3879251" y="3038039"/>
            <a:ext cx="1969408" cy="1938993"/>
          </a:xfrm>
          <a:prstGeom prst="rect">
            <a:avLst/>
          </a:prstGeom>
          <a:noFill/>
        </p:spPr>
        <p:txBody>
          <a:bodyPr wrap="square" rtlCol="0">
            <a:spAutoFit/>
          </a:bodyPr>
          <a:lstStyle>
            <a:defPPr>
              <a:defRPr lang="en-US"/>
            </a:defPPr>
            <a:lvl1pPr algn="ctr">
              <a:defRPr sz="1600" b="1">
                <a:solidFill>
                  <a:srgbClr val="FFFFFF"/>
                </a:solidFill>
                <a:effectLst>
                  <a:outerShdw blurRad="50800" dist="38100" dir="2700000" algn="tl" rotWithShape="0">
                    <a:srgbClr val="000000">
                      <a:alpha val="43000"/>
                    </a:srgbClr>
                  </a:outerShdw>
                </a:effectLst>
                <a:latin typeface="Open Sans Light"/>
                <a:cs typeface="Open Sans Light"/>
              </a:defRPr>
            </a:lvl1pPr>
          </a:lstStyle>
          <a:p>
            <a:r>
              <a:rPr lang="en-US" sz="2000" b="0" dirty="0">
                <a:effectLst/>
              </a:rPr>
              <a:t>Other sources</a:t>
            </a:r>
          </a:p>
          <a:p>
            <a:r>
              <a:rPr lang="en-US" sz="1400" dirty="0"/>
              <a:t>Syllabi </a:t>
            </a:r>
          </a:p>
          <a:p>
            <a:r>
              <a:rPr lang="en-US" sz="1400" dirty="0"/>
              <a:t>Scopus Citations</a:t>
            </a:r>
          </a:p>
          <a:p>
            <a:r>
              <a:rPr lang="en-US" sz="1400" dirty="0"/>
              <a:t>Wikipedia</a:t>
            </a:r>
          </a:p>
          <a:p>
            <a:r>
              <a:rPr lang="en-US" sz="1400" dirty="0" err="1"/>
              <a:t>Youtube</a:t>
            </a:r>
            <a:endParaRPr lang="en-US" sz="1400" dirty="0"/>
          </a:p>
          <a:p>
            <a:r>
              <a:rPr lang="en-US" sz="1400" dirty="0" err="1"/>
              <a:t>Reddit</a:t>
            </a:r>
            <a:endParaRPr lang="en-US" sz="1400" dirty="0"/>
          </a:p>
          <a:p>
            <a:r>
              <a:rPr lang="en-US" sz="1400" dirty="0"/>
              <a:t>F1000</a:t>
            </a:r>
          </a:p>
          <a:p>
            <a:r>
              <a:rPr lang="en-US" sz="1400" dirty="0"/>
              <a:t>Q&amp;A</a:t>
            </a:r>
          </a:p>
        </p:txBody>
      </p:sp>
      <p:sp>
        <p:nvSpPr>
          <p:cNvPr id="14" name="TextBox 13"/>
          <p:cNvSpPr txBox="1"/>
          <p:nvPr/>
        </p:nvSpPr>
        <p:spPr>
          <a:xfrm>
            <a:off x="3760708" y="582114"/>
            <a:ext cx="2220376" cy="1323439"/>
          </a:xfrm>
          <a:prstGeom prst="rect">
            <a:avLst/>
          </a:prstGeom>
          <a:noFill/>
        </p:spPr>
        <p:txBody>
          <a:bodyPr wrap="square" rtlCol="0">
            <a:spAutoFit/>
          </a:bodyPr>
          <a:lstStyle/>
          <a:p>
            <a:pPr algn="ctr"/>
            <a:r>
              <a:rPr lang="en-US" sz="2000" dirty="0">
                <a:solidFill>
                  <a:prstClr val="white"/>
                </a:solidFill>
                <a:latin typeface="Open Sans Light"/>
                <a:cs typeface="Open Sans Light"/>
              </a:rPr>
              <a:t>Post-publication peer review</a:t>
            </a:r>
          </a:p>
          <a:p>
            <a:pPr algn="ctr"/>
            <a:r>
              <a:rPr lang="en-US" sz="1200" b="1" dirty="0">
                <a:solidFill>
                  <a:prstClr val="white"/>
                </a:solidFill>
                <a:latin typeface="Open Sans Light"/>
                <a:cs typeface="Open Sans Light"/>
              </a:rPr>
              <a:t> </a:t>
            </a:r>
          </a:p>
          <a:p>
            <a:pPr algn="ctr"/>
            <a:r>
              <a:rPr lang="en-US" sz="1400" b="1" dirty="0" err="1">
                <a:solidFill>
                  <a:prstClr val="white"/>
                </a:solidFill>
                <a:latin typeface="Open Sans Light"/>
                <a:cs typeface="Open Sans Light"/>
              </a:rPr>
              <a:t>Publons</a:t>
            </a:r>
            <a:endParaRPr lang="en-US" sz="1400" b="1" dirty="0">
              <a:solidFill>
                <a:prstClr val="white"/>
              </a:solidFill>
              <a:latin typeface="Open Sans Light"/>
              <a:cs typeface="Open Sans Light"/>
            </a:endParaRPr>
          </a:p>
          <a:p>
            <a:pPr algn="ctr"/>
            <a:r>
              <a:rPr lang="en-US" sz="1400" b="1" dirty="0" err="1">
                <a:solidFill>
                  <a:prstClr val="white"/>
                </a:solidFill>
                <a:latin typeface="Open Sans Light"/>
                <a:cs typeface="Open Sans Light"/>
              </a:rPr>
              <a:t>Pubpeer</a:t>
            </a:r>
            <a:endParaRPr lang="en-US" sz="1400" b="1" dirty="0">
              <a:solidFill>
                <a:prstClr val="white"/>
              </a:solidFill>
              <a:latin typeface="Open Sans Light"/>
              <a:cs typeface="Open Sans Light"/>
            </a:endParaRPr>
          </a:p>
        </p:txBody>
      </p:sp>
      <p:sp>
        <p:nvSpPr>
          <p:cNvPr id="15" name="Oval 14"/>
          <p:cNvSpPr/>
          <p:nvPr/>
        </p:nvSpPr>
        <p:spPr>
          <a:xfrm>
            <a:off x="6578051" y="83087"/>
            <a:ext cx="2442551" cy="2407885"/>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Open Sans Light"/>
              <a:cs typeface="Open Sans Light"/>
            </a:endParaRPr>
          </a:p>
        </p:txBody>
      </p:sp>
      <p:sp>
        <p:nvSpPr>
          <p:cNvPr id="16" name="Shape 110"/>
          <p:cNvSpPr/>
          <p:nvPr/>
        </p:nvSpPr>
        <p:spPr>
          <a:xfrm>
            <a:off x="6782795" y="637188"/>
            <a:ext cx="2202210" cy="141577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r>
              <a:rPr sz="2000" dirty="0">
                <a:solidFill>
                  <a:prstClr val="white"/>
                </a:solidFill>
                <a:latin typeface="Open Sans Light"/>
                <a:ea typeface="Open Sans Light"/>
                <a:cs typeface="Open Sans Light"/>
                <a:sym typeface="Open Sans Light"/>
              </a:rPr>
              <a:t>Policy documents</a:t>
            </a:r>
          </a:p>
          <a:p>
            <a:pPr algn="ctr"/>
            <a:endParaRPr dirty="0">
              <a:solidFill>
                <a:prstClr val="white"/>
              </a:solidFill>
              <a:latin typeface="Open Sans Light"/>
              <a:ea typeface="Open Sans Light"/>
              <a:cs typeface="Open Sans Light"/>
              <a:sym typeface="Open Sans Light"/>
            </a:endParaRPr>
          </a:p>
          <a:p>
            <a:pPr marL="206375" indent="-206375">
              <a:buSzPct val="100000"/>
              <a:buFont typeface="Arial"/>
              <a:buChar char="•"/>
            </a:pPr>
            <a:r>
              <a:rPr sz="1300" dirty="0">
                <a:solidFill>
                  <a:prstClr val="white"/>
                </a:solidFill>
                <a:latin typeface="Open Sans Light"/>
                <a:ea typeface="Open Sans Light"/>
                <a:cs typeface="Open Sans Light"/>
                <a:sym typeface="Open Sans Light"/>
              </a:rPr>
              <a:t>NICE Evidence</a:t>
            </a:r>
          </a:p>
          <a:p>
            <a:pPr marL="206375" indent="-206375">
              <a:buSzPct val="100000"/>
              <a:buFont typeface="Arial"/>
              <a:buChar char="•"/>
            </a:pPr>
            <a:r>
              <a:rPr sz="1300" dirty="0">
                <a:solidFill>
                  <a:prstClr val="white"/>
                </a:solidFill>
                <a:latin typeface="Open Sans Light"/>
                <a:ea typeface="Open Sans Light"/>
                <a:cs typeface="Open Sans Light"/>
                <a:sym typeface="Open Sans Light"/>
              </a:rPr>
              <a:t>Intergovernmental Panel on Climate Change</a:t>
            </a:r>
          </a:p>
          <a:p>
            <a:pPr marL="206375" indent="-206375">
              <a:buSzPct val="100000"/>
              <a:buFont typeface="Arial"/>
              <a:buChar char="•"/>
            </a:pPr>
            <a:r>
              <a:rPr sz="1300" dirty="0">
                <a:solidFill>
                  <a:prstClr val="white"/>
                </a:solidFill>
                <a:latin typeface="Open Sans Light"/>
                <a:ea typeface="Open Sans Light"/>
                <a:cs typeface="Open Sans Light"/>
                <a:sym typeface="Open Sans Light"/>
              </a:rPr>
              <a:t>M</a:t>
            </a:r>
            <a:r>
              <a:rPr lang="en-GB" sz="1300" dirty="0">
                <a:solidFill>
                  <a:prstClr val="white"/>
                </a:solidFill>
                <a:latin typeface="Open Sans Light"/>
                <a:ea typeface="Open Sans Light"/>
                <a:cs typeface="Open Sans Light"/>
                <a:sym typeface="Open Sans Light"/>
              </a:rPr>
              <a:t>any m</a:t>
            </a:r>
            <a:r>
              <a:rPr sz="1300" dirty="0">
                <a:solidFill>
                  <a:prstClr val="white"/>
                </a:solidFill>
                <a:latin typeface="Open Sans Light"/>
                <a:ea typeface="Open Sans Light"/>
                <a:cs typeface="Open Sans Light"/>
                <a:sym typeface="Open Sans Light"/>
              </a:rPr>
              <a:t>ore</a:t>
            </a:r>
            <a:r>
              <a:rPr lang="en-US" sz="1300" dirty="0">
                <a:solidFill>
                  <a:prstClr val="white"/>
                </a:solidFill>
                <a:latin typeface="Open Sans Light"/>
                <a:ea typeface="Open Sans Light"/>
                <a:cs typeface="Open Sans Light"/>
                <a:sym typeface="Open Sans Light"/>
              </a:rPr>
              <a:t>…</a:t>
            </a:r>
            <a:endParaRPr sz="1300" dirty="0">
              <a:solidFill>
                <a:prstClr val="white"/>
              </a:solidFill>
              <a:latin typeface="Open Sans Light"/>
              <a:ea typeface="Open Sans Light"/>
              <a:cs typeface="Open Sans Light"/>
              <a:sym typeface="Open Sans Light"/>
            </a:endParaRPr>
          </a:p>
        </p:txBody>
      </p:sp>
    </p:spTree>
    <p:extLst>
      <p:ext uri="{BB962C8B-B14F-4D97-AF65-F5344CB8AC3E}">
        <p14:creationId xmlns:p14="http://schemas.microsoft.com/office/powerpoint/2010/main" val="2716579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995362"/>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z="2800" b="1" dirty="0">
                <a:solidFill>
                  <a:srgbClr val="FFFFFF"/>
                </a:solidFill>
                <a:latin typeface="Monserrat"/>
                <a:cs typeface="Monserrat"/>
              </a:rPr>
              <a:t>SCHOLARLY IDENTIFIERS TRACKED: </a:t>
            </a:r>
          </a:p>
          <a:p>
            <a:r>
              <a:rPr lang="en-US" sz="2800" b="1" dirty="0">
                <a:solidFill>
                  <a:srgbClr val="FFC800"/>
                </a:solidFill>
                <a:latin typeface="Monserrat"/>
                <a:cs typeface="Monserrat"/>
              </a:rPr>
              <a:t>MORE THAN DOIs</a:t>
            </a:r>
          </a:p>
        </p:txBody>
      </p:sp>
      <p:sp>
        <p:nvSpPr>
          <p:cNvPr id="3" name="Rounded Rectangle 2"/>
          <p:cNvSpPr/>
          <p:nvPr/>
        </p:nvSpPr>
        <p:spPr>
          <a:xfrm>
            <a:off x="685800" y="1735015"/>
            <a:ext cx="2286000" cy="2190750"/>
          </a:xfrm>
          <a:prstGeom prst="roundRect">
            <a:avLst/>
          </a:prstGeom>
          <a:solidFill>
            <a:srgbClr val="FFC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FFFFF"/>
              </a:solidFill>
              <a:latin typeface="Open Sans bold"/>
              <a:cs typeface="Open Sans bold"/>
            </a:endParaRPr>
          </a:p>
        </p:txBody>
      </p:sp>
      <p:sp>
        <p:nvSpPr>
          <p:cNvPr id="4" name="Rectangle 3"/>
          <p:cNvSpPr/>
          <p:nvPr/>
        </p:nvSpPr>
        <p:spPr>
          <a:xfrm>
            <a:off x="899160" y="3098913"/>
            <a:ext cx="1817358" cy="830997"/>
          </a:xfrm>
          <a:prstGeom prst="rect">
            <a:avLst/>
          </a:prstGeom>
          <a:noFill/>
        </p:spPr>
        <p:txBody>
          <a:bodyPr wrap="square">
            <a:spAutoFit/>
          </a:bodyPr>
          <a:lstStyle/>
          <a:p>
            <a:pPr algn="ctr" defTabSz="457200"/>
            <a:r>
              <a:rPr lang="ms-MY" sz="2400" dirty="0">
                <a:solidFill>
                  <a:srgbClr val="FFFFFF"/>
                </a:solidFill>
                <a:latin typeface="Open Sans bold"/>
                <a:cs typeface="Open Sans bold"/>
              </a:rPr>
              <a:t>Research Outputs</a:t>
            </a:r>
          </a:p>
        </p:txBody>
      </p:sp>
      <p:sp>
        <p:nvSpPr>
          <p:cNvPr id="5" name="AutoShape 112"/>
          <p:cNvSpPr>
            <a:spLocks/>
          </p:cNvSpPr>
          <p:nvPr/>
        </p:nvSpPr>
        <p:spPr bwMode="auto">
          <a:xfrm>
            <a:off x="1215292" y="1998880"/>
            <a:ext cx="1142997" cy="109118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FCFCFC"/>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latin typeface="Open Sans bold"/>
              <a:cs typeface="Open Sans bold"/>
            </a:endParaRPr>
          </a:p>
        </p:txBody>
      </p:sp>
      <p:graphicFrame>
        <p:nvGraphicFramePr>
          <p:cNvPr id="6" name="Table 5"/>
          <p:cNvGraphicFramePr>
            <a:graphicFrameLocks noGrp="1"/>
          </p:cNvGraphicFramePr>
          <p:nvPr>
            <p:extLst>
              <p:ext uri="{D42A27DB-BD31-4B8C-83A1-F6EECF244321}">
                <p14:modId xmlns:p14="http://schemas.microsoft.com/office/powerpoint/2010/main" val="76701646"/>
              </p:ext>
            </p:extLst>
          </p:nvPr>
        </p:nvGraphicFramePr>
        <p:xfrm>
          <a:off x="3805559" y="1192289"/>
          <a:ext cx="5096164" cy="3813248"/>
        </p:xfrm>
        <a:graphic>
          <a:graphicData uri="http://schemas.openxmlformats.org/drawingml/2006/table">
            <a:tbl>
              <a:tblPr>
                <a:tableStyleId>{5C22544A-7EE6-4342-B048-85BDC9FD1C3A}</a:tableStyleId>
              </a:tblPr>
              <a:tblGrid>
                <a:gridCol w="1826927">
                  <a:extLst>
                    <a:ext uri="{9D8B030D-6E8A-4147-A177-3AD203B41FA5}">
                      <a16:colId xmlns:a16="http://schemas.microsoft.com/office/drawing/2014/main" val="20000"/>
                    </a:ext>
                  </a:extLst>
                </a:gridCol>
                <a:gridCol w="3269237">
                  <a:extLst>
                    <a:ext uri="{9D8B030D-6E8A-4147-A177-3AD203B41FA5}">
                      <a16:colId xmlns:a16="http://schemas.microsoft.com/office/drawing/2014/main" val="20001"/>
                    </a:ext>
                  </a:extLst>
                </a:gridCol>
              </a:tblGrid>
              <a:tr h="347116">
                <a:tc>
                  <a:txBody>
                    <a:bodyPr/>
                    <a:lstStyle/>
                    <a:p>
                      <a:r>
                        <a:rPr lang="en-US" sz="1400" b="1" dirty="0">
                          <a:solidFill>
                            <a:schemeClr val="bg1"/>
                          </a:solidFill>
                          <a:latin typeface="Open Sans bold"/>
                          <a:cs typeface="Open Sans bold"/>
                        </a:rPr>
                        <a:t>DOIs</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General</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47116">
                <a:tc>
                  <a:txBody>
                    <a:bodyPr/>
                    <a:lstStyle/>
                    <a:p>
                      <a:r>
                        <a:rPr lang="en-US" sz="1400" b="1" dirty="0">
                          <a:solidFill>
                            <a:schemeClr val="bg1"/>
                          </a:solidFill>
                          <a:latin typeface="Open Sans bold"/>
                          <a:cs typeface="Open Sans bold"/>
                        </a:rPr>
                        <a:t>PubMed ID</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Health Sciences</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10300">
                <a:tc>
                  <a:txBody>
                    <a:bodyPr/>
                    <a:lstStyle/>
                    <a:p>
                      <a:r>
                        <a:rPr lang="en-US" sz="1400" b="1" dirty="0" err="1">
                          <a:solidFill>
                            <a:schemeClr val="bg1"/>
                          </a:solidFill>
                          <a:latin typeface="Open Sans bold"/>
                          <a:cs typeface="Open Sans bold"/>
                        </a:rPr>
                        <a:t>arXiv</a:t>
                      </a:r>
                      <a:r>
                        <a:rPr lang="en-US" sz="1400" b="1" dirty="0">
                          <a:solidFill>
                            <a:schemeClr val="bg1"/>
                          </a:solidFill>
                          <a:latin typeface="Open Sans bold"/>
                          <a:cs typeface="Open Sans bold"/>
                        </a:rPr>
                        <a:t> ID</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Physics, Mathematics &amp; Computer Sciences</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47116">
                <a:tc>
                  <a:txBody>
                    <a:bodyPr/>
                    <a:lstStyle/>
                    <a:p>
                      <a:r>
                        <a:rPr lang="en-US" sz="1400" b="1" dirty="0">
                          <a:solidFill>
                            <a:schemeClr val="bg1"/>
                          </a:solidFill>
                          <a:latin typeface="Open Sans bold"/>
                          <a:cs typeface="Open Sans bold"/>
                        </a:rPr>
                        <a:t>ADS ID</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Astrophysics</a:t>
                      </a:r>
                      <a:r>
                        <a:rPr lang="en-US" sz="1400" baseline="0" dirty="0">
                          <a:solidFill>
                            <a:schemeClr val="bg1"/>
                          </a:solidFill>
                          <a:latin typeface="Open Sans bold"/>
                          <a:cs typeface="Open Sans bold"/>
                        </a:rPr>
                        <a:t> data system</a:t>
                      </a:r>
                      <a:endParaRPr lang="en-US" sz="1400" dirty="0">
                        <a:solidFill>
                          <a:schemeClr val="bg1"/>
                        </a:solidFill>
                        <a:latin typeface="Open Sans bold"/>
                        <a:cs typeface="Open Sans bold"/>
                      </a:endParaRP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47116">
                <a:tc>
                  <a:txBody>
                    <a:bodyPr/>
                    <a:lstStyle/>
                    <a:p>
                      <a:r>
                        <a:rPr lang="en-US" sz="1400" b="1" dirty="0">
                          <a:solidFill>
                            <a:schemeClr val="bg1"/>
                          </a:solidFill>
                          <a:latin typeface="Open Sans bold"/>
                          <a:cs typeface="Open Sans bold"/>
                        </a:rPr>
                        <a:t>SSRN ID</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Social</a:t>
                      </a:r>
                      <a:r>
                        <a:rPr lang="en-US" sz="1400" baseline="0" dirty="0">
                          <a:solidFill>
                            <a:schemeClr val="bg1"/>
                          </a:solidFill>
                          <a:latin typeface="Open Sans bold"/>
                          <a:cs typeface="Open Sans bold"/>
                        </a:rPr>
                        <a:t> Sciences</a:t>
                      </a:r>
                      <a:endParaRPr lang="en-US" sz="1400" dirty="0">
                        <a:solidFill>
                          <a:schemeClr val="bg1"/>
                        </a:solidFill>
                        <a:latin typeface="Open Sans bold"/>
                        <a:cs typeface="Open Sans bold"/>
                      </a:endParaRP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47116">
                <a:tc>
                  <a:txBody>
                    <a:bodyPr/>
                    <a:lstStyle/>
                    <a:p>
                      <a:r>
                        <a:rPr lang="en-US" sz="1400" b="1" dirty="0" err="1">
                          <a:solidFill>
                            <a:schemeClr val="bg1"/>
                          </a:solidFill>
                          <a:latin typeface="Open Sans bold"/>
                          <a:cs typeface="Open Sans bold"/>
                        </a:rPr>
                        <a:t>RePEC</a:t>
                      </a:r>
                      <a:r>
                        <a:rPr lang="en-US" sz="1400" b="1" dirty="0">
                          <a:solidFill>
                            <a:schemeClr val="bg1"/>
                          </a:solidFill>
                          <a:latin typeface="Open Sans bold"/>
                          <a:cs typeface="Open Sans bold"/>
                        </a:rPr>
                        <a:t> ID</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Economics</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7116">
                <a:tc>
                  <a:txBody>
                    <a:bodyPr/>
                    <a:lstStyle/>
                    <a:p>
                      <a:r>
                        <a:rPr lang="en-US" sz="1400" b="1" dirty="0">
                          <a:solidFill>
                            <a:schemeClr val="bg1"/>
                          </a:solidFill>
                          <a:latin typeface="Open Sans bold"/>
                          <a:cs typeface="Open Sans bold"/>
                        </a:rPr>
                        <a:t>ISBNs</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General</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47116">
                <a:tc>
                  <a:txBody>
                    <a:bodyPr/>
                    <a:lstStyle/>
                    <a:p>
                      <a:r>
                        <a:rPr lang="en-US" sz="1400" b="1" dirty="0">
                          <a:solidFill>
                            <a:schemeClr val="bg1"/>
                          </a:solidFill>
                          <a:latin typeface="Open Sans bold"/>
                          <a:cs typeface="Open Sans bold"/>
                        </a:rPr>
                        <a:t>Handles</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General</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10300">
                <a:tc>
                  <a:txBody>
                    <a:bodyPr/>
                    <a:lstStyle/>
                    <a:p>
                      <a:r>
                        <a:rPr lang="en-US" sz="1400" b="1" dirty="0" err="1">
                          <a:solidFill>
                            <a:schemeClr val="bg1"/>
                          </a:solidFill>
                          <a:latin typeface="Open Sans bold"/>
                          <a:cs typeface="Open Sans bold"/>
                        </a:rPr>
                        <a:t>ClinicalTrials.gov</a:t>
                      </a:r>
                      <a:r>
                        <a:rPr lang="en-US" sz="1400" b="1" baseline="0" dirty="0">
                          <a:solidFill>
                            <a:schemeClr val="bg1"/>
                          </a:solidFill>
                          <a:latin typeface="Open Sans bold"/>
                          <a:cs typeface="Open Sans bold"/>
                        </a:rPr>
                        <a:t> Records</a:t>
                      </a:r>
                      <a:endParaRPr lang="en-US" sz="1400" b="1" dirty="0">
                        <a:solidFill>
                          <a:schemeClr val="bg1"/>
                        </a:solidFill>
                        <a:latin typeface="Open Sans bold"/>
                        <a:cs typeface="Open Sans bold"/>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Medicine/biomedical</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47116">
                <a:tc>
                  <a:txBody>
                    <a:bodyPr/>
                    <a:lstStyle/>
                    <a:p>
                      <a:r>
                        <a:rPr lang="en-US" sz="1400" b="1" dirty="0">
                          <a:solidFill>
                            <a:schemeClr val="bg1"/>
                          </a:solidFill>
                          <a:latin typeface="Open Sans bold"/>
                          <a:cs typeface="Open Sans bold"/>
                        </a:rPr>
                        <a:t>URN</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solidFill>
                            <a:schemeClr val="bg1"/>
                          </a:solidFill>
                          <a:latin typeface="Open Sans bold"/>
                          <a:cs typeface="Open Sans bold"/>
                        </a:rPr>
                        <a:t>General</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936500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83737" y="172632"/>
            <a:ext cx="8229600" cy="814614"/>
          </a:xfrm>
        </p:spPr>
        <p:txBody>
          <a:bodyPr>
            <a:normAutofit fontScale="90000"/>
          </a:bodyPr>
          <a:lstStyle/>
          <a:p>
            <a:pPr algn="l"/>
            <a:r>
              <a:rPr lang="en-US" sz="4400" dirty="0">
                <a:latin typeface="Monserrat"/>
                <a:cs typeface="Monserrat"/>
              </a:rPr>
              <a:t>CAPTURING </a:t>
            </a:r>
            <a:r>
              <a:rPr lang="en-US" sz="4400" dirty="0">
                <a:solidFill>
                  <a:srgbClr val="FFC800"/>
                </a:solidFill>
                <a:latin typeface="Monserrat"/>
                <a:cs typeface="Monserrat"/>
              </a:rPr>
              <a:t>ATTENTION</a:t>
            </a:r>
            <a:endParaRPr lang="en-US" sz="3200" dirty="0">
              <a:solidFill>
                <a:srgbClr val="FFC800"/>
              </a:solidFill>
              <a:latin typeface="Monserrat"/>
              <a:cs typeface="Monserrat"/>
            </a:endParaRPr>
          </a:p>
        </p:txBody>
      </p:sp>
      <p:sp>
        <p:nvSpPr>
          <p:cNvPr id="7" name="TextBox 6"/>
          <p:cNvSpPr txBox="1"/>
          <p:nvPr/>
        </p:nvSpPr>
        <p:spPr>
          <a:xfrm>
            <a:off x="742867" y="2317587"/>
            <a:ext cx="1789224" cy="738664"/>
          </a:xfrm>
          <a:prstGeom prst="rect">
            <a:avLst/>
          </a:prstGeom>
          <a:noFill/>
          <a:ln w="38100" cmpd="sng">
            <a:solidFill>
              <a:srgbClr val="FFC800"/>
            </a:solidFill>
          </a:ln>
        </p:spPr>
        <p:txBody>
          <a:bodyPr wrap="square" rtlCol="0">
            <a:spAutoFit/>
          </a:bodyPr>
          <a:lstStyle/>
          <a:p>
            <a:pPr algn="ctr"/>
            <a:r>
              <a:rPr lang="en-US" sz="1400" kern="0" dirty="0">
                <a:solidFill>
                  <a:srgbClr val="000000"/>
                </a:solidFill>
                <a:latin typeface="Open Sans Light"/>
                <a:ea typeface="Arial"/>
                <a:cs typeface="Open Sans Light"/>
                <a:sym typeface="Arial"/>
              </a:rPr>
              <a:t>Search for links to those domains in attention sources.</a:t>
            </a:r>
          </a:p>
        </p:txBody>
      </p:sp>
      <p:sp>
        <p:nvSpPr>
          <p:cNvPr id="8" name="TextBox 7"/>
          <p:cNvSpPr txBox="1"/>
          <p:nvPr/>
        </p:nvSpPr>
        <p:spPr>
          <a:xfrm>
            <a:off x="650710" y="1346484"/>
            <a:ext cx="1973538" cy="523220"/>
          </a:xfrm>
          <a:prstGeom prst="rect">
            <a:avLst/>
          </a:prstGeom>
          <a:noFill/>
          <a:ln w="38100" cmpd="sng">
            <a:solidFill>
              <a:srgbClr val="FFC800"/>
            </a:solidFill>
          </a:ln>
        </p:spPr>
        <p:txBody>
          <a:bodyPr wrap="square" rtlCol="0">
            <a:spAutoFit/>
          </a:bodyPr>
          <a:lstStyle/>
          <a:p>
            <a:pPr algn="ctr"/>
            <a:r>
              <a:rPr lang="en-US" sz="1400" kern="0" dirty="0">
                <a:solidFill>
                  <a:srgbClr val="000000"/>
                </a:solidFill>
                <a:latin typeface="Open Sans Light"/>
                <a:ea typeface="Arial"/>
                <a:cs typeface="Open Sans Light"/>
                <a:sym typeface="Arial"/>
              </a:rPr>
              <a:t>Follow a list of domains.</a:t>
            </a:r>
          </a:p>
        </p:txBody>
      </p:sp>
      <p:sp>
        <p:nvSpPr>
          <p:cNvPr id="9" name="TextBox 8"/>
          <p:cNvSpPr txBox="1"/>
          <p:nvPr/>
        </p:nvSpPr>
        <p:spPr>
          <a:xfrm>
            <a:off x="916037" y="3511382"/>
            <a:ext cx="1442884" cy="523220"/>
          </a:xfrm>
          <a:prstGeom prst="rect">
            <a:avLst/>
          </a:prstGeom>
          <a:noFill/>
          <a:ln w="38100" cmpd="sng">
            <a:solidFill>
              <a:srgbClr val="FFC800"/>
            </a:solidFill>
          </a:ln>
        </p:spPr>
        <p:txBody>
          <a:bodyPr wrap="square" rtlCol="0">
            <a:spAutoFit/>
          </a:bodyPr>
          <a:lstStyle/>
          <a:p>
            <a:pPr algn="ctr"/>
            <a:r>
              <a:rPr lang="en-US" sz="1400" kern="0" dirty="0">
                <a:solidFill>
                  <a:srgbClr val="000000"/>
                </a:solidFill>
                <a:latin typeface="Open Sans Light"/>
                <a:ea typeface="Arial"/>
                <a:cs typeface="Open Sans Light"/>
                <a:sym typeface="Arial"/>
              </a:rPr>
              <a:t>Collate attention.</a:t>
            </a:r>
          </a:p>
        </p:txBody>
      </p:sp>
      <p:sp>
        <p:nvSpPr>
          <p:cNvPr id="10" name="TextBox 9"/>
          <p:cNvSpPr txBox="1"/>
          <p:nvPr/>
        </p:nvSpPr>
        <p:spPr>
          <a:xfrm>
            <a:off x="5770048" y="4108245"/>
            <a:ext cx="2683515" cy="523220"/>
          </a:xfrm>
          <a:prstGeom prst="rect">
            <a:avLst/>
          </a:prstGeom>
          <a:noFill/>
          <a:ln w="38100" cmpd="sng">
            <a:solidFill>
              <a:srgbClr val="FFC800"/>
            </a:solidFill>
          </a:ln>
        </p:spPr>
        <p:txBody>
          <a:bodyPr wrap="square" rtlCol="0">
            <a:spAutoFit/>
          </a:bodyPr>
          <a:lstStyle/>
          <a:p>
            <a:pPr algn="ctr"/>
            <a:r>
              <a:rPr lang="en-US" sz="1400" kern="0" dirty="0">
                <a:solidFill>
                  <a:srgbClr val="000000"/>
                </a:solidFill>
                <a:latin typeface="Open Sans Light"/>
                <a:ea typeface="Arial"/>
                <a:cs typeface="Open Sans Light"/>
                <a:sym typeface="Arial"/>
              </a:rPr>
              <a:t>Display data in </a:t>
            </a:r>
          </a:p>
          <a:p>
            <a:pPr algn="ctr"/>
            <a:r>
              <a:rPr lang="en-US" sz="1400" kern="0" dirty="0">
                <a:solidFill>
                  <a:srgbClr val="000000"/>
                </a:solidFill>
                <a:latin typeface="Open Sans Light"/>
                <a:ea typeface="Arial"/>
                <a:cs typeface="Open Sans Light"/>
                <a:sym typeface="Arial"/>
              </a:rPr>
              <a:t>Altmetric Details Pages.</a:t>
            </a:r>
          </a:p>
        </p:txBody>
      </p:sp>
      <p:cxnSp>
        <p:nvCxnSpPr>
          <p:cNvPr id="11" name="Straight Arrow Connector 10"/>
          <p:cNvCxnSpPr>
            <a:stCxn id="8" idx="2"/>
            <a:endCxn id="7" idx="0"/>
          </p:cNvCxnSpPr>
          <p:nvPr/>
        </p:nvCxnSpPr>
        <p:spPr>
          <a:xfrm>
            <a:off x="1637479" y="1869704"/>
            <a:ext cx="0" cy="447883"/>
          </a:xfrm>
          <a:prstGeom prst="straightConnector1">
            <a:avLst/>
          </a:prstGeom>
          <a:ln w="9525"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7" idx="2"/>
            <a:endCxn id="9" idx="0"/>
          </p:cNvCxnSpPr>
          <p:nvPr/>
        </p:nvCxnSpPr>
        <p:spPr>
          <a:xfrm>
            <a:off x="1637479" y="3056251"/>
            <a:ext cx="0" cy="455131"/>
          </a:xfrm>
          <a:prstGeom prst="straightConnector1">
            <a:avLst/>
          </a:prstGeom>
          <a:ln w="9525"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9" idx="2"/>
          </p:cNvCxnSpPr>
          <p:nvPr/>
        </p:nvCxnSpPr>
        <p:spPr>
          <a:xfrm rot="16200000" flipH="1">
            <a:off x="3511402" y="2160678"/>
            <a:ext cx="384723" cy="4132569"/>
          </a:xfrm>
          <a:prstGeom prst="bentConnector2">
            <a:avLst/>
          </a:prstGeom>
          <a:ln w="9525"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587260" y="2317587"/>
            <a:ext cx="1740458" cy="738664"/>
          </a:xfrm>
          <a:prstGeom prst="rect">
            <a:avLst/>
          </a:prstGeom>
          <a:noFill/>
        </p:spPr>
        <p:txBody>
          <a:bodyPr wrap="square" rtlCol="0">
            <a:spAutoFit/>
          </a:bodyPr>
          <a:lstStyle/>
          <a:p>
            <a:r>
              <a:rPr lang="en-US" sz="1400" i="1" kern="0" dirty="0">
                <a:solidFill>
                  <a:srgbClr val="FFFFFF"/>
                </a:solidFill>
                <a:latin typeface="Open Sans Light"/>
                <a:ea typeface="Arial"/>
                <a:cs typeface="Open Sans Light"/>
                <a:sym typeface="Arial"/>
              </a:rPr>
              <a:t>E.g. blogs, news, policy documents, social media.</a:t>
            </a:r>
          </a:p>
        </p:txBody>
      </p:sp>
      <p:sp>
        <p:nvSpPr>
          <p:cNvPr id="16" name="TextBox 15"/>
          <p:cNvSpPr txBox="1"/>
          <p:nvPr/>
        </p:nvSpPr>
        <p:spPr>
          <a:xfrm>
            <a:off x="2396464" y="3511382"/>
            <a:ext cx="1931254" cy="523220"/>
          </a:xfrm>
          <a:prstGeom prst="rect">
            <a:avLst/>
          </a:prstGeom>
          <a:noFill/>
        </p:spPr>
        <p:txBody>
          <a:bodyPr wrap="square" rtlCol="0">
            <a:spAutoFit/>
          </a:bodyPr>
          <a:lstStyle/>
          <a:p>
            <a:r>
              <a:rPr lang="en-US" sz="1400" i="1" kern="0" dirty="0">
                <a:solidFill>
                  <a:srgbClr val="FFFFFF"/>
                </a:solidFill>
                <a:latin typeface="Open Sans Light"/>
                <a:ea typeface="Arial"/>
                <a:cs typeface="Open Sans Light"/>
                <a:sym typeface="Arial"/>
              </a:rPr>
              <a:t>Disambiguation across different versions.</a:t>
            </a:r>
          </a:p>
        </p:txBody>
      </p:sp>
      <p:pic>
        <p:nvPicPr>
          <p:cNvPr id="20" name="Picture 19"/>
          <p:cNvPicPr>
            <a:picLocks noChangeAspect="1"/>
          </p:cNvPicPr>
          <p:nvPr/>
        </p:nvPicPr>
        <p:blipFill>
          <a:blip r:embed="rId2"/>
          <a:stretch>
            <a:fillRect/>
          </a:stretch>
        </p:blipFill>
        <p:spPr>
          <a:xfrm>
            <a:off x="4817935" y="1544348"/>
            <a:ext cx="4177667" cy="2376858"/>
          </a:xfrm>
          <a:prstGeom prst="rect">
            <a:avLst/>
          </a:prstGeom>
          <a:ln>
            <a:solidFill>
              <a:schemeClr val="tx1"/>
            </a:solidFill>
          </a:ln>
          <a:effectLst>
            <a:outerShdw blurRad="50800" dist="38100" dir="2700000" algn="tl" rotWithShape="0">
              <a:prstClr val="black">
                <a:alpha val="40000"/>
              </a:prstClr>
            </a:outerShdw>
          </a:effectLst>
        </p:spPr>
      </p:pic>
      <p:sp>
        <p:nvSpPr>
          <p:cNvPr id="27" name="TextBox 26"/>
          <p:cNvSpPr txBox="1"/>
          <p:nvPr/>
        </p:nvSpPr>
        <p:spPr>
          <a:xfrm>
            <a:off x="2678009" y="1346484"/>
            <a:ext cx="1970277" cy="523220"/>
          </a:xfrm>
          <a:prstGeom prst="rect">
            <a:avLst/>
          </a:prstGeom>
          <a:noFill/>
        </p:spPr>
        <p:txBody>
          <a:bodyPr wrap="square" rtlCol="0">
            <a:spAutoFit/>
          </a:bodyPr>
          <a:lstStyle/>
          <a:p>
            <a:r>
              <a:rPr lang="en-US" sz="1400" i="1" kern="0" dirty="0">
                <a:solidFill>
                  <a:srgbClr val="FFFFFF"/>
                </a:solidFill>
                <a:latin typeface="Open Sans Light"/>
                <a:ea typeface="Arial"/>
                <a:cs typeface="Open Sans Light"/>
                <a:sym typeface="Arial"/>
              </a:rPr>
              <a:t>E.g. nature.com,  </a:t>
            </a:r>
            <a:r>
              <a:rPr lang="en-US" sz="1400" i="1" kern="0" dirty="0" err="1">
                <a:solidFill>
                  <a:srgbClr val="FFFFFF"/>
                </a:solidFill>
                <a:latin typeface="Open Sans Light"/>
                <a:ea typeface="Arial"/>
                <a:cs typeface="Open Sans Light"/>
                <a:sym typeface="Arial"/>
              </a:rPr>
              <a:t>lse.ac.uk</a:t>
            </a:r>
            <a:r>
              <a:rPr lang="en-US" sz="1400" i="1" kern="0" dirty="0">
                <a:solidFill>
                  <a:srgbClr val="FFFFFF"/>
                </a:solidFill>
                <a:latin typeface="Open Sans Light"/>
                <a:ea typeface="Arial"/>
                <a:cs typeface="Open Sans Light"/>
                <a:sym typeface="Arial"/>
              </a:rPr>
              <a:t>, </a:t>
            </a:r>
            <a:r>
              <a:rPr lang="en-US" sz="1400" i="1" kern="0" dirty="0" err="1">
                <a:solidFill>
                  <a:srgbClr val="FFFFFF"/>
                </a:solidFill>
                <a:latin typeface="Open Sans Light"/>
                <a:ea typeface="Arial"/>
                <a:cs typeface="Open Sans Light"/>
                <a:sym typeface="Arial"/>
              </a:rPr>
              <a:t>figshare.com</a:t>
            </a:r>
            <a:endParaRPr lang="en-US" sz="1400" i="1" kern="0" dirty="0">
              <a:solidFill>
                <a:srgbClr val="FFFFFF"/>
              </a:solidFill>
              <a:latin typeface="Open Sans Light"/>
              <a:ea typeface="Arial"/>
              <a:cs typeface="Open Sans Light"/>
              <a:sym typeface="Arial"/>
            </a:endParaRPr>
          </a:p>
        </p:txBody>
      </p:sp>
    </p:spTree>
    <p:extLst>
      <p:ext uri="{BB962C8B-B14F-4D97-AF65-F5344CB8AC3E}">
        <p14:creationId xmlns:p14="http://schemas.microsoft.com/office/powerpoint/2010/main" val="533170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766149717"/>
              </p:ext>
            </p:extLst>
          </p:nvPr>
        </p:nvGraphicFramePr>
        <p:xfrm>
          <a:off x="582708" y="2293980"/>
          <a:ext cx="8229600" cy="1233929"/>
        </p:xfrm>
        <a:graphic>
          <a:graphicData uri="http://schemas.openxmlformats.org/drawingml/2006/table">
            <a:tbl>
              <a:tblPr firstRow="1" bandRow="1">
                <a:tableStyleId>{1E171933-4619-4E11-9A3F-F7608DF75F80}</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28600">
                <a:tc>
                  <a:txBody>
                    <a:bodyPr/>
                    <a:lstStyle/>
                    <a:p>
                      <a:pPr algn="ctr"/>
                      <a:r>
                        <a:rPr lang="en-US" sz="1400" dirty="0">
                          <a:latin typeface="Open Sans Light"/>
                          <a:cs typeface="Open Sans Light"/>
                        </a:rPr>
                        <a:t>Volume</a:t>
                      </a:r>
                    </a:p>
                  </a:txBody>
                  <a:tcPr marT="34290" marB="34290"/>
                </a:tc>
                <a:tc>
                  <a:txBody>
                    <a:bodyPr/>
                    <a:lstStyle/>
                    <a:p>
                      <a:pPr algn="ctr"/>
                      <a:r>
                        <a:rPr lang="en-US" sz="1400" dirty="0">
                          <a:latin typeface="Open Sans Light"/>
                          <a:cs typeface="Open Sans Light"/>
                        </a:rPr>
                        <a:t>Sources</a:t>
                      </a:r>
                    </a:p>
                  </a:txBody>
                  <a:tcPr marT="34290" marB="34290"/>
                </a:tc>
                <a:tc>
                  <a:txBody>
                    <a:bodyPr/>
                    <a:lstStyle/>
                    <a:p>
                      <a:pPr algn="ctr"/>
                      <a:r>
                        <a:rPr lang="en-US" sz="1400" dirty="0">
                          <a:latin typeface="Open Sans Light"/>
                          <a:cs typeface="Open Sans Light"/>
                        </a:rPr>
                        <a:t>Authors</a:t>
                      </a:r>
                    </a:p>
                  </a:txBody>
                  <a:tcPr marT="34290" marB="34290"/>
                </a:tc>
                <a:extLst>
                  <a:ext uri="{0D108BD9-81ED-4DB2-BD59-A6C34878D82A}">
                    <a16:rowId xmlns:a16="http://schemas.microsoft.com/office/drawing/2014/main" val="10000"/>
                  </a:ext>
                </a:extLst>
              </a:tr>
              <a:tr h="951989">
                <a:tc>
                  <a:txBody>
                    <a:bodyPr/>
                    <a:lstStyle/>
                    <a:p>
                      <a:pPr algn="ctr"/>
                      <a:r>
                        <a:rPr lang="en-US" sz="1400" dirty="0">
                          <a:latin typeface="Open Sans Light"/>
                          <a:cs typeface="Open Sans Light"/>
                        </a:rPr>
                        <a:t>The score for an article rises as more people mention it.</a:t>
                      </a:r>
                    </a:p>
                    <a:p>
                      <a:pPr algn="ctr"/>
                      <a:endParaRPr lang="en-US" sz="1400" dirty="0">
                        <a:latin typeface="Open Sans Light"/>
                        <a:cs typeface="Open Sans Light"/>
                      </a:endParaRPr>
                    </a:p>
                    <a:p>
                      <a:pPr algn="ctr"/>
                      <a:endParaRPr lang="en-US" sz="1400" dirty="0">
                        <a:latin typeface="Open Sans Light"/>
                        <a:cs typeface="Open Sans Light"/>
                      </a:endParaRPr>
                    </a:p>
                  </a:txBody>
                  <a:tcPr marT="34290" marB="34290" anchor="ctr"/>
                </a:tc>
                <a:tc>
                  <a:txBody>
                    <a:bodyPr/>
                    <a:lstStyle/>
                    <a:p>
                      <a:pPr algn="ctr"/>
                      <a:r>
                        <a:rPr lang="en-US" sz="1400" dirty="0">
                          <a:latin typeface="Open Sans Light"/>
                          <a:cs typeface="Open Sans Light"/>
                        </a:rPr>
                        <a:t>Each source category contributes a different base amount to the final score.</a:t>
                      </a:r>
                    </a:p>
                    <a:p>
                      <a:pPr algn="ctr"/>
                      <a:endParaRPr lang="en-US" sz="1400" dirty="0">
                        <a:latin typeface="Open Sans Light"/>
                        <a:cs typeface="Open Sans Light"/>
                      </a:endParaRPr>
                    </a:p>
                  </a:txBody>
                  <a:tcPr marT="34290" marB="34290" anchor="ctr"/>
                </a:tc>
                <a:tc>
                  <a:txBody>
                    <a:bodyPr/>
                    <a:lstStyle/>
                    <a:p>
                      <a:pPr algn="ctr"/>
                      <a:r>
                        <a:rPr lang="en-US" sz="1400" dirty="0">
                          <a:latin typeface="Open Sans Light"/>
                          <a:cs typeface="Open Sans Light"/>
                        </a:rPr>
                        <a:t>How often the author of each mention talks about scholarly articles</a:t>
                      </a:r>
                      <a:r>
                        <a:rPr lang="en-US" sz="1400" baseline="0" dirty="0">
                          <a:latin typeface="Open Sans Light"/>
                          <a:cs typeface="Open Sans Light"/>
                        </a:rPr>
                        <a:t> influences the contribution of the mention.</a:t>
                      </a:r>
                      <a:endParaRPr lang="en-US" sz="1400" dirty="0">
                        <a:latin typeface="Open Sans Light"/>
                        <a:cs typeface="Open Sans Light"/>
                      </a:endParaRPr>
                    </a:p>
                  </a:txBody>
                  <a:tcPr marT="34290" marB="34290" anchor="ctr"/>
                </a:tc>
                <a:extLst>
                  <a:ext uri="{0D108BD9-81ED-4DB2-BD59-A6C34878D82A}">
                    <a16:rowId xmlns:a16="http://schemas.microsoft.com/office/drawing/2014/main" val="10001"/>
                  </a:ext>
                </a:extLst>
              </a:tr>
            </a:tbl>
          </a:graphicData>
        </a:graphic>
      </p:graphicFrame>
      <p:sp>
        <p:nvSpPr>
          <p:cNvPr id="12" name="Title 1"/>
          <p:cNvSpPr>
            <a:spLocks noGrp="1"/>
          </p:cNvSpPr>
          <p:nvPr>
            <p:ph type="title"/>
          </p:nvPr>
        </p:nvSpPr>
        <p:spPr>
          <a:xfrm>
            <a:off x="212970" y="-88329"/>
            <a:ext cx="8229600" cy="1071899"/>
          </a:xfrm>
        </p:spPr>
        <p:txBody>
          <a:bodyPr>
            <a:normAutofit/>
          </a:bodyPr>
          <a:lstStyle/>
          <a:p>
            <a:pPr algn="l"/>
            <a:r>
              <a:rPr lang="en-US" dirty="0">
                <a:solidFill>
                  <a:srgbClr val="FFC800"/>
                </a:solidFill>
                <a:latin typeface="Monserrat"/>
                <a:cs typeface="Monserrat"/>
              </a:rPr>
              <a:t>ALTMETRIC ATTENTION </a:t>
            </a:r>
            <a:r>
              <a:rPr lang="en-US" dirty="0">
                <a:latin typeface="Monserrat"/>
                <a:cs typeface="Monserrat"/>
              </a:rPr>
              <a:t>SCORE</a:t>
            </a:r>
          </a:p>
        </p:txBody>
      </p:sp>
      <p:sp>
        <p:nvSpPr>
          <p:cNvPr id="2" name="TextBox 1"/>
          <p:cNvSpPr txBox="1"/>
          <p:nvPr/>
        </p:nvSpPr>
        <p:spPr>
          <a:xfrm>
            <a:off x="437662" y="1039569"/>
            <a:ext cx="8229601" cy="646331"/>
          </a:xfrm>
          <a:prstGeom prst="rect">
            <a:avLst/>
          </a:prstGeom>
          <a:noFill/>
        </p:spPr>
        <p:txBody>
          <a:bodyPr wrap="square" rtlCol="0">
            <a:spAutoFit/>
          </a:bodyPr>
          <a:lstStyle/>
          <a:p>
            <a:r>
              <a:rPr lang="en-US" sz="2000" dirty="0">
                <a:solidFill>
                  <a:schemeClr val="bg1"/>
                </a:solidFill>
                <a:latin typeface="Open Sans Light"/>
                <a:cs typeface="Open Sans Light"/>
              </a:rPr>
              <a:t>Provides an indicator of the attention surrounding a research output. </a:t>
            </a:r>
          </a:p>
          <a:p>
            <a:endParaRPr lang="en-US" sz="1600" dirty="0">
              <a:solidFill>
                <a:schemeClr val="bg1"/>
              </a:solidFill>
              <a:latin typeface="Open Sans Light"/>
              <a:cs typeface="Open Sans Light"/>
            </a:endParaRPr>
          </a:p>
        </p:txBody>
      </p:sp>
      <p:sp>
        <p:nvSpPr>
          <p:cNvPr id="4" name="TextBox 3"/>
          <p:cNvSpPr txBox="1"/>
          <p:nvPr/>
        </p:nvSpPr>
        <p:spPr>
          <a:xfrm>
            <a:off x="914399" y="4450604"/>
            <a:ext cx="8229601" cy="338554"/>
          </a:xfrm>
          <a:prstGeom prst="rect">
            <a:avLst/>
          </a:prstGeom>
          <a:noFill/>
        </p:spPr>
        <p:txBody>
          <a:bodyPr wrap="square" rtlCol="0">
            <a:spAutoFit/>
          </a:bodyPr>
          <a:lstStyle/>
          <a:p>
            <a:r>
              <a:rPr lang="en-US" sz="1600" dirty="0">
                <a:solidFill>
                  <a:schemeClr val="bg1"/>
                </a:solidFill>
                <a:latin typeface="Open Sans Light"/>
                <a:cs typeface="Open Sans Light"/>
              </a:rPr>
              <a:t>Read more about the score here: </a:t>
            </a:r>
            <a:r>
              <a:rPr lang="en-US" sz="1600" dirty="0">
                <a:solidFill>
                  <a:schemeClr val="bg1"/>
                </a:solidFill>
                <a:latin typeface="Open Sans Light"/>
                <a:cs typeface="Open Sans Light"/>
                <a:hlinkClick r:id="rId3"/>
              </a:rPr>
              <a:t>altmetric.com/blog/scoreanddonut/</a:t>
            </a:r>
            <a:r>
              <a:rPr lang="en-US" sz="1600" dirty="0">
                <a:solidFill>
                  <a:schemeClr val="bg1"/>
                </a:solidFill>
                <a:latin typeface="Open Sans Light"/>
                <a:cs typeface="Open Sans Light"/>
              </a:rPr>
              <a:t> </a:t>
            </a:r>
          </a:p>
        </p:txBody>
      </p:sp>
      <p:pic>
        <p:nvPicPr>
          <p:cNvPr id="8" name="Picture 7"/>
          <p:cNvPicPr>
            <a:picLocks noChangeAspect="1"/>
          </p:cNvPicPr>
          <p:nvPr/>
        </p:nvPicPr>
        <p:blipFill rotWithShape="1">
          <a:blip r:embed="rId4"/>
          <a:srcRect l="2992" r="3582" b="4892"/>
          <a:stretch/>
        </p:blipFill>
        <p:spPr>
          <a:xfrm>
            <a:off x="7814908" y="3939568"/>
            <a:ext cx="997400" cy="1022072"/>
          </a:xfrm>
          <a:prstGeom prst="ellipse">
            <a:avLst/>
          </a:prstGeom>
        </p:spPr>
      </p:pic>
    </p:spTree>
    <p:extLst>
      <p:ext uri="{BB962C8B-B14F-4D97-AF65-F5344CB8AC3E}">
        <p14:creationId xmlns:p14="http://schemas.microsoft.com/office/powerpoint/2010/main" val="2676934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idx="1"/>
          </p:nvPr>
        </p:nvSpPr>
        <p:spPr>
          <a:prstGeom prst="rect">
            <a:avLst/>
          </a:prstGeom>
        </p:spPr>
        <p:txBody>
          <a:bodyPr lIns="91425" tIns="91425" rIns="91425" bIns="91425" anchor="t" anchorCtr="0">
            <a:noAutofit/>
          </a:bodyPr>
          <a:lstStyle/>
          <a:p>
            <a:pPr lvl="0" algn="ctr" rtl="0">
              <a:spcBef>
                <a:spcPts val="0"/>
              </a:spcBef>
              <a:buNone/>
            </a:pPr>
            <a:r>
              <a:rPr lang="en-GB" sz="3600" i="1" dirty="0">
                <a:solidFill>
                  <a:srgbClr val="FFFFFF"/>
                </a:solidFill>
                <a:latin typeface="Monserrat"/>
                <a:cs typeface="Monserrat"/>
              </a:rPr>
              <a:t>Always</a:t>
            </a:r>
            <a:r>
              <a:rPr lang="en-GB" sz="3600" dirty="0">
                <a:solidFill>
                  <a:srgbClr val="FFFFFF"/>
                </a:solidFill>
                <a:latin typeface="Monserrat"/>
                <a:cs typeface="Monserrat"/>
              </a:rPr>
              <a:t> look at what people are saying</a:t>
            </a:r>
          </a:p>
          <a:p>
            <a:pPr lvl="0" algn="ctr" rtl="0">
              <a:spcBef>
                <a:spcPts val="0"/>
              </a:spcBef>
              <a:buNone/>
            </a:pPr>
            <a:r>
              <a:rPr lang="en-GB" sz="3600" dirty="0">
                <a:solidFill>
                  <a:srgbClr val="FFFFFF"/>
                </a:solidFill>
                <a:latin typeface="Monserrat"/>
                <a:cs typeface="Monserrat"/>
              </a:rPr>
              <a:t>And </a:t>
            </a:r>
            <a:r>
              <a:rPr lang="en-GB" sz="3600" u="sng" dirty="0">
                <a:solidFill>
                  <a:srgbClr val="FFFFFF"/>
                </a:solidFill>
                <a:latin typeface="Monserrat"/>
                <a:cs typeface="Monserrat"/>
              </a:rPr>
              <a:t>not</a:t>
            </a:r>
            <a:r>
              <a:rPr lang="en-GB" sz="3600" dirty="0">
                <a:solidFill>
                  <a:srgbClr val="FFFFFF"/>
                </a:solidFill>
                <a:latin typeface="Monserrat"/>
                <a:cs typeface="Monserrat"/>
              </a:rPr>
              <a:t> just at the numbers</a:t>
            </a:r>
          </a:p>
          <a:p>
            <a:pPr lvl="0" algn="ctr" rtl="0">
              <a:spcBef>
                <a:spcPts val="0"/>
              </a:spcBef>
              <a:buNone/>
            </a:pPr>
            <a:endParaRPr sz="3600" dirty="0">
              <a:solidFill>
                <a:srgbClr val="FFFFFF"/>
              </a:solidFill>
              <a:latin typeface="Monserrat"/>
              <a:cs typeface="Monserrat"/>
            </a:endParaRPr>
          </a:p>
          <a:p>
            <a:pPr lvl="0" algn="ctr">
              <a:spcBef>
                <a:spcPts val="0"/>
              </a:spcBef>
              <a:buNone/>
            </a:pPr>
            <a:r>
              <a:rPr lang="en-GB" sz="3600" dirty="0">
                <a:solidFill>
                  <a:srgbClr val="FFC800"/>
                </a:solidFill>
                <a:latin typeface="Monserrat"/>
                <a:cs typeface="Monserrat"/>
              </a:rPr>
              <a:t>Attention doesn’t = quality</a:t>
            </a:r>
          </a:p>
        </p:txBody>
      </p:sp>
    </p:spTree>
    <p:extLst>
      <p:ext uri="{BB962C8B-B14F-4D97-AF65-F5344CB8AC3E}">
        <p14:creationId xmlns:p14="http://schemas.microsoft.com/office/powerpoint/2010/main" val="277292578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5"/>
        <p:cNvGrpSpPr/>
        <p:nvPr/>
      </p:nvGrpSpPr>
      <p:grpSpPr>
        <a:xfrm>
          <a:off x="0" y="0"/>
          <a:ext cx="0" cy="0"/>
          <a:chOff x="0" y="0"/>
          <a:chExt cx="0" cy="0"/>
        </a:xfrm>
      </p:grpSpPr>
      <p:sp>
        <p:nvSpPr>
          <p:cNvPr id="116" name="Shape 116"/>
          <p:cNvSpPr txBox="1">
            <a:spLocks noGrp="1"/>
          </p:cNvSpPr>
          <p:nvPr>
            <p:ph type="title" idx="4294967295"/>
          </p:nvPr>
        </p:nvSpPr>
        <p:spPr>
          <a:xfrm>
            <a:off x="457200" y="3044449"/>
            <a:ext cx="8229600" cy="573075"/>
          </a:xfrm>
          <a:prstGeom prst="rect">
            <a:avLst/>
          </a:prstGeom>
        </p:spPr>
        <p:txBody>
          <a:bodyPr lIns="91425" tIns="91425" rIns="91425" bIns="91425" anchor="ctr" anchorCtr="0">
            <a:noAutofit/>
          </a:bodyPr>
          <a:lstStyle/>
          <a:p>
            <a:pPr lvl="0" algn="ctr" rtl="0">
              <a:spcBef>
                <a:spcPts val="0"/>
              </a:spcBef>
              <a:buNone/>
            </a:pPr>
            <a:r>
              <a:rPr lang="en-GB" sz="4800" dirty="0">
                <a:solidFill>
                  <a:srgbClr val="FFC800"/>
                </a:solidFill>
              </a:rPr>
              <a:t>Altmetric Explorer for Institutions</a:t>
            </a:r>
            <a:endParaRPr lang="en" sz="4800" dirty="0">
              <a:solidFill>
                <a:srgbClr val="FFC800"/>
              </a:solidFill>
            </a:endParaRPr>
          </a:p>
        </p:txBody>
      </p:sp>
      <p:pic>
        <p:nvPicPr>
          <p:cNvPr id="8" name="Picture 7" descr="altmetric-jobs.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173546" y="502698"/>
            <a:ext cx="2444581" cy="1943092"/>
          </a:xfrm>
          <a:prstGeom prst="rect">
            <a:avLst/>
          </a:prstGeom>
        </p:spPr>
      </p:pic>
      <p:sp>
        <p:nvSpPr>
          <p:cNvPr id="5" name="Shape 117"/>
          <p:cNvSpPr txBox="1">
            <a:spLocks/>
          </p:cNvSpPr>
          <p:nvPr/>
        </p:nvSpPr>
        <p:spPr>
          <a:xfrm>
            <a:off x="235082" y="3917240"/>
            <a:ext cx="8662324" cy="819225"/>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FFFFFF"/>
              </a:buClr>
              <a:buSzPct val="100000"/>
              <a:buFont typeface="Open Sans"/>
              <a:buChar char="○"/>
              <a:defRPr sz="3000" b="0" i="0" u="none" strike="noStrike" cap="none">
                <a:solidFill>
                  <a:srgbClr val="FFFFFF"/>
                </a:solidFill>
                <a:latin typeface="Open Sans"/>
                <a:ea typeface="Open Sans"/>
                <a:cs typeface="Open Sans"/>
                <a:sym typeface="Open Sans"/>
              </a:defRPr>
            </a:lvl1pPr>
            <a:lvl2pPr marR="0" lvl="1" algn="l" rtl="0">
              <a:lnSpc>
                <a:spcPct val="100000"/>
              </a:lnSpc>
              <a:spcBef>
                <a:spcPts val="480"/>
              </a:spcBef>
              <a:spcAft>
                <a:spcPts val="0"/>
              </a:spcAft>
              <a:buClr>
                <a:srgbClr val="FFFFFF"/>
              </a:buClr>
              <a:buSzPct val="100000"/>
              <a:buFont typeface="Open Sans"/>
              <a:buChar char="●"/>
              <a:defRPr sz="2400" b="0" i="0" u="none" strike="noStrike" cap="none">
                <a:solidFill>
                  <a:srgbClr val="FFFFFF"/>
                </a:solidFill>
                <a:latin typeface="Open Sans"/>
                <a:ea typeface="Open Sans"/>
                <a:cs typeface="Open Sans"/>
                <a:sym typeface="Open Sans"/>
              </a:defRPr>
            </a:lvl2pPr>
            <a:lvl3pPr marR="0" lvl="2" algn="l" rtl="0">
              <a:lnSpc>
                <a:spcPct val="100000"/>
              </a:lnSpc>
              <a:spcBef>
                <a:spcPts val="480"/>
              </a:spcBef>
              <a:spcAft>
                <a:spcPts val="0"/>
              </a:spcAft>
              <a:buClr>
                <a:srgbClr val="FFFFFF"/>
              </a:buClr>
              <a:buSzPct val="100000"/>
              <a:buFont typeface="Open Sans"/>
              <a:buNone/>
              <a:defRPr sz="2400" b="0" i="0" u="none" strike="noStrike" cap="none">
                <a:solidFill>
                  <a:srgbClr val="FFFFFF"/>
                </a:solidFill>
                <a:latin typeface="Open Sans"/>
                <a:ea typeface="Open Sans"/>
                <a:cs typeface="Open Sans"/>
                <a:sym typeface="Open Sans"/>
              </a:defRPr>
            </a:lvl3pPr>
            <a:lvl4pPr marR="0" lvl="3"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4pPr>
            <a:lvl5pPr marR="0" lvl="4"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5pPr>
            <a:lvl6pPr marR="0" lvl="5"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6pPr>
            <a:lvl7pPr marR="0" lvl="6"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7pPr>
            <a:lvl8pPr marR="0" lvl="7"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8pPr>
            <a:lvl9pPr marR="0" lvl="8"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9pPr>
          </a:lstStyle>
          <a:p>
            <a:pPr algn="ctr">
              <a:spcBef>
                <a:spcPts val="0"/>
              </a:spcBef>
              <a:buFont typeface="Open Sans"/>
              <a:buNone/>
            </a:pPr>
            <a:r>
              <a:rPr lang="en-GB" sz="2400" dirty="0">
                <a:solidFill>
                  <a:schemeClr val="tx1"/>
                </a:solidFill>
              </a:rPr>
              <a:t>Search, filter, sort, save, </a:t>
            </a:r>
            <a:r>
              <a:rPr lang="en-GB" sz="2400" dirty="0" err="1">
                <a:solidFill>
                  <a:schemeClr val="tx1"/>
                </a:solidFill>
              </a:rPr>
              <a:t>analyze</a:t>
            </a:r>
            <a:r>
              <a:rPr lang="en-GB" sz="2400" dirty="0">
                <a:solidFill>
                  <a:schemeClr val="tx1"/>
                </a:solidFill>
              </a:rPr>
              <a:t> and export altmetrics data </a:t>
            </a:r>
            <a:endParaRPr lang="en" sz="2400" dirty="0">
              <a:solidFill>
                <a:schemeClr val="tx1"/>
              </a:solidFill>
            </a:endParaRPr>
          </a:p>
        </p:txBody>
      </p:sp>
    </p:spTree>
    <p:extLst>
      <p:ext uri="{BB962C8B-B14F-4D97-AF65-F5344CB8AC3E}">
        <p14:creationId xmlns:p14="http://schemas.microsoft.com/office/powerpoint/2010/main" val="3550736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descr="Screen Shot 2016-08-16 at 10.00.34.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93990" y="1215806"/>
            <a:ext cx="6756021" cy="3486518"/>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3"/>
          <a:stretch>
            <a:fillRect/>
          </a:stretch>
        </p:blipFill>
        <p:spPr>
          <a:xfrm>
            <a:off x="7789891" y="824696"/>
            <a:ext cx="1066212" cy="1024929"/>
          </a:xfrm>
          <a:prstGeom prst="rect">
            <a:avLst/>
          </a:prstGeom>
        </p:spPr>
      </p:pic>
      <p:sp>
        <p:nvSpPr>
          <p:cNvPr id="13" name="Title 1"/>
          <p:cNvSpPr txBox="1">
            <a:spLocks/>
          </p:cNvSpPr>
          <p:nvPr/>
        </p:nvSpPr>
        <p:spPr>
          <a:xfrm>
            <a:off x="210264" y="77342"/>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chemeClr val="bg1"/>
                </a:solidFill>
                <a:latin typeface="MonSERRAT"/>
                <a:cs typeface="MonSERRAT"/>
              </a:rPr>
              <a:t>WELCOME TO </a:t>
            </a:r>
            <a:r>
              <a:rPr lang="en-US" sz="2800" b="1" dirty="0">
                <a:solidFill>
                  <a:srgbClr val="FFC800"/>
                </a:solidFill>
                <a:latin typeface="MonSERRAT"/>
                <a:cs typeface="MonSERRAT"/>
              </a:rPr>
              <a:t>EXPLORER FOR INSTITUTIONS!</a:t>
            </a:r>
          </a:p>
        </p:txBody>
      </p:sp>
    </p:spTree>
    <p:extLst>
      <p:ext uri="{BB962C8B-B14F-4D97-AF65-F5344CB8AC3E}">
        <p14:creationId xmlns:p14="http://schemas.microsoft.com/office/powerpoint/2010/main" val="217856135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p:cNvSpPr txBox="1">
            <a:spLocks/>
          </p:cNvSpPr>
          <p:nvPr/>
        </p:nvSpPr>
        <p:spPr>
          <a:xfrm>
            <a:off x="210264" y="77342"/>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chemeClr val="bg1"/>
                </a:solidFill>
                <a:latin typeface="MonSERRAT"/>
                <a:cs typeface="MonSERRAT"/>
              </a:rPr>
              <a:t>WELCOME TO </a:t>
            </a:r>
            <a:r>
              <a:rPr lang="en-US" sz="2800" b="1" dirty="0">
                <a:solidFill>
                  <a:srgbClr val="FFC800"/>
                </a:solidFill>
                <a:latin typeface="MonSERRAT"/>
                <a:cs typeface="MonSERRAT"/>
              </a:rPr>
              <a:t>EXPLORER FOR INSTITUTIONS!</a:t>
            </a:r>
          </a:p>
        </p:txBody>
      </p:sp>
      <p:pic>
        <p:nvPicPr>
          <p:cNvPr id="9" name="Picture 8" descr="Screen Shot 2016-08-16 at 10.00.34.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93990" y="1215806"/>
            <a:ext cx="6756021" cy="3486518"/>
          </a:xfrm>
          <a:prstGeom prst="rect">
            <a:avLst/>
          </a:prstGeom>
          <a:ln>
            <a:noFill/>
          </a:ln>
          <a:effectLst>
            <a:outerShdw blurRad="292100" dist="139700" dir="2700000" algn="tl" rotWithShape="0">
              <a:srgbClr val="333333">
                <a:alpha val="65000"/>
              </a:srgbClr>
            </a:outerShdw>
          </a:effectLst>
        </p:spPr>
      </p:pic>
      <p:grpSp>
        <p:nvGrpSpPr>
          <p:cNvPr id="12" name="Group 11"/>
          <p:cNvGrpSpPr/>
          <p:nvPr/>
        </p:nvGrpSpPr>
        <p:grpSpPr>
          <a:xfrm>
            <a:off x="-48583" y="600020"/>
            <a:ext cx="7980954" cy="1331273"/>
            <a:chOff x="-48583" y="600020"/>
            <a:chExt cx="7980954" cy="1331273"/>
          </a:xfrm>
        </p:grpSpPr>
        <p:sp>
          <p:nvSpPr>
            <p:cNvPr id="13" name="Rectangle 12"/>
            <p:cNvSpPr/>
            <p:nvPr/>
          </p:nvSpPr>
          <p:spPr>
            <a:xfrm>
              <a:off x="1393539" y="1410990"/>
              <a:ext cx="6538832" cy="520303"/>
            </a:xfrm>
            <a:prstGeom prst="rect">
              <a:avLst/>
            </a:prstGeom>
            <a:noFill/>
            <a:ln w="28575" cmpd="sng">
              <a:solidFill>
                <a:srgbClr val="F4726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Light"/>
                <a:cs typeface="Open Sans Light"/>
              </a:endParaRPr>
            </a:p>
          </p:txBody>
        </p:sp>
        <p:sp>
          <p:nvSpPr>
            <p:cNvPr id="14" name="TextBox 13"/>
            <p:cNvSpPr txBox="1"/>
            <p:nvPr/>
          </p:nvSpPr>
          <p:spPr>
            <a:xfrm>
              <a:off x="-48583" y="600020"/>
              <a:ext cx="3500894" cy="677108"/>
            </a:xfrm>
            <a:prstGeom prst="rect">
              <a:avLst/>
            </a:prstGeom>
            <a:noFill/>
          </p:spPr>
          <p:txBody>
            <a:bodyPr wrap="square" rtlCol="0">
              <a:spAutoFit/>
            </a:bodyPr>
            <a:lstStyle/>
            <a:p>
              <a:r>
                <a:rPr lang="en-US" sz="2400" dirty="0">
                  <a:latin typeface="Open Sans Light"/>
                  <a:cs typeface="Open Sans Light"/>
                </a:rPr>
                <a:t>Prominent search bar</a:t>
              </a:r>
            </a:p>
            <a:p>
              <a:r>
                <a:rPr lang="en-US" sz="1400" dirty="0">
                  <a:latin typeface="Open Sans Light"/>
                  <a:cs typeface="Open Sans Light"/>
                </a:rPr>
                <a:t>Find research outputs</a:t>
              </a:r>
            </a:p>
          </p:txBody>
        </p:sp>
      </p:grpSp>
      <p:grpSp>
        <p:nvGrpSpPr>
          <p:cNvPr id="15" name="Group 14"/>
          <p:cNvGrpSpPr/>
          <p:nvPr/>
        </p:nvGrpSpPr>
        <p:grpSpPr>
          <a:xfrm>
            <a:off x="1411179" y="1271212"/>
            <a:ext cx="5406580" cy="3431112"/>
            <a:chOff x="1411179" y="1271212"/>
            <a:chExt cx="5406580" cy="3431112"/>
          </a:xfrm>
        </p:grpSpPr>
        <p:sp>
          <p:nvSpPr>
            <p:cNvPr id="16" name="Rectangle 15"/>
            <p:cNvSpPr/>
            <p:nvPr/>
          </p:nvSpPr>
          <p:spPr>
            <a:xfrm>
              <a:off x="1411179" y="1942594"/>
              <a:ext cx="5406580" cy="2759730"/>
            </a:xfrm>
            <a:prstGeom prst="rect">
              <a:avLst/>
            </a:prstGeom>
            <a:noFill/>
            <a:ln w="28575" cmpd="sng">
              <a:solidFill>
                <a:srgbClr val="F4726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Light"/>
                <a:cs typeface="Open Sans Light"/>
              </a:endParaRPr>
            </a:p>
          </p:txBody>
        </p:sp>
        <p:sp>
          <p:nvSpPr>
            <p:cNvPr id="17" name="TextBox 16"/>
            <p:cNvSpPr txBox="1"/>
            <p:nvPr/>
          </p:nvSpPr>
          <p:spPr>
            <a:xfrm>
              <a:off x="2877740" y="1271212"/>
              <a:ext cx="3340728" cy="677108"/>
            </a:xfrm>
            <a:prstGeom prst="rect">
              <a:avLst/>
            </a:prstGeom>
            <a:noFill/>
          </p:spPr>
          <p:txBody>
            <a:bodyPr wrap="none" rtlCol="0">
              <a:spAutoFit/>
            </a:bodyPr>
            <a:lstStyle/>
            <a:p>
              <a:r>
                <a:rPr lang="en-US" sz="2400" dirty="0">
                  <a:latin typeface="Open Sans Light"/>
                  <a:cs typeface="Open Sans Light"/>
                </a:rPr>
                <a:t>Detailed search results</a:t>
              </a:r>
            </a:p>
            <a:p>
              <a:r>
                <a:rPr lang="en-US" sz="1400" dirty="0">
                  <a:latin typeface="Open Sans Light"/>
                  <a:cs typeface="Open Sans Light"/>
                </a:rPr>
                <a:t>Discover Altmetric insights</a:t>
              </a:r>
            </a:p>
          </p:txBody>
        </p:sp>
      </p:grpSp>
      <p:grpSp>
        <p:nvGrpSpPr>
          <p:cNvPr id="18" name="Group 17"/>
          <p:cNvGrpSpPr/>
          <p:nvPr/>
        </p:nvGrpSpPr>
        <p:grpSpPr>
          <a:xfrm>
            <a:off x="6396477" y="520787"/>
            <a:ext cx="2467342" cy="3397641"/>
            <a:chOff x="6396477" y="520787"/>
            <a:chExt cx="2467342" cy="3397641"/>
          </a:xfrm>
        </p:grpSpPr>
        <p:grpSp>
          <p:nvGrpSpPr>
            <p:cNvPr id="19" name="Group 18"/>
            <p:cNvGrpSpPr/>
            <p:nvPr/>
          </p:nvGrpSpPr>
          <p:grpSpPr>
            <a:xfrm>
              <a:off x="6396477" y="520787"/>
              <a:ext cx="2467342" cy="3397641"/>
              <a:chOff x="6396477" y="520787"/>
              <a:chExt cx="2467342" cy="3397641"/>
            </a:xfrm>
          </p:grpSpPr>
          <p:sp>
            <p:nvSpPr>
              <p:cNvPr id="21" name="Rectangle 20"/>
              <p:cNvSpPr/>
              <p:nvPr/>
            </p:nvSpPr>
            <p:spPr>
              <a:xfrm>
                <a:off x="6881079" y="1942594"/>
                <a:ext cx="1051291" cy="1975834"/>
              </a:xfrm>
              <a:prstGeom prst="rect">
                <a:avLst/>
              </a:prstGeom>
              <a:noFill/>
              <a:ln w="28575" cmpd="sng">
                <a:solidFill>
                  <a:srgbClr val="F4726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Light"/>
                  <a:cs typeface="Open Sans Light"/>
                </a:endParaRPr>
              </a:p>
            </p:txBody>
          </p:sp>
          <p:sp>
            <p:nvSpPr>
              <p:cNvPr id="22" name="TextBox 21"/>
              <p:cNvSpPr txBox="1"/>
              <p:nvPr/>
            </p:nvSpPr>
            <p:spPr>
              <a:xfrm>
                <a:off x="6396477" y="520787"/>
                <a:ext cx="2467342" cy="677108"/>
              </a:xfrm>
              <a:prstGeom prst="rect">
                <a:avLst/>
              </a:prstGeom>
              <a:noFill/>
            </p:spPr>
            <p:txBody>
              <a:bodyPr wrap="none" rtlCol="0">
                <a:spAutoFit/>
              </a:bodyPr>
              <a:lstStyle/>
              <a:p>
                <a:r>
                  <a:rPr lang="en-US" sz="2400" dirty="0">
                    <a:latin typeface="Open Sans Light"/>
                    <a:cs typeface="Open Sans Light"/>
                  </a:rPr>
                  <a:t>Results analysis</a:t>
                </a:r>
              </a:p>
              <a:p>
                <a:r>
                  <a:rPr lang="en-US" sz="1400" dirty="0">
                    <a:latin typeface="Open Sans Light"/>
                    <a:cs typeface="Open Sans Light"/>
                  </a:rPr>
                  <a:t>Report on key achievements</a:t>
                </a:r>
                <a:endParaRPr lang="en-US" sz="1200" dirty="0">
                  <a:latin typeface="Open Sans Light"/>
                  <a:cs typeface="Open Sans Light"/>
                </a:endParaRPr>
              </a:p>
            </p:txBody>
          </p:sp>
        </p:grpSp>
        <p:sp>
          <p:nvSpPr>
            <p:cNvPr id="20" name="Curved Left Arrow 19"/>
            <p:cNvSpPr/>
            <p:nvPr/>
          </p:nvSpPr>
          <p:spPr>
            <a:xfrm rot="720000">
              <a:off x="7997708" y="1145256"/>
              <a:ext cx="423354" cy="1155249"/>
            </a:xfrm>
            <a:prstGeom prst="curvedLeftArrow">
              <a:avLst>
                <a:gd name="adj1" fmla="val 25000"/>
                <a:gd name="adj2" fmla="val 50000"/>
                <a:gd name="adj3" fmla="val 41438"/>
              </a:avLst>
            </a:prstGeom>
            <a:solidFill>
              <a:srgbClr val="FFC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Open Sans Light"/>
                <a:cs typeface="Open Sans Light"/>
              </a:endParaRPr>
            </a:p>
          </p:txBody>
        </p:sp>
      </p:grpSp>
    </p:spTree>
    <p:extLst>
      <p:ext uri="{BB962C8B-B14F-4D97-AF65-F5344CB8AC3E}">
        <p14:creationId xmlns:p14="http://schemas.microsoft.com/office/powerpoint/2010/main" val="200055633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12"/>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b="1" dirty="0">
                <a:solidFill>
                  <a:schemeClr val="bg1"/>
                </a:solidFill>
                <a:latin typeface="MonSERRAT"/>
                <a:cs typeface="MonSERRAT"/>
              </a:rPr>
              <a:t>OVERVIEW OF </a:t>
            </a:r>
            <a:r>
              <a:rPr lang="en-US" sz="3600" b="1" dirty="0">
                <a:solidFill>
                  <a:srgbClr val="FFC800"/>
                </a:solidFill>
                <a:latin typeface="MonSERRAT"/>
                <a:cs typeface="MonSERRAT"/>
              </a:rPr>
              <a:t>KEY FEATURES</a:t>
            </a:r>
          </a:p>
        </p:txBody>
      </p:sp>
      <p:sp>
        <p:nvSpPr>
          <p:cNvPr id="4" name="TextBox 3"/>
          <p:cNvSpPr txBox="1"/>
          <p:nvPr/>
        </p:nvSpPr>
        <p:spPr>
          <a:xfrm>
            <a:off x="407593" y="1101729"/>
            <a:ext cx="4695761" cy="3836435"/>
          </a:xfrm>
          <a:prstGeom prst="rect">
            <a:avLst/>
          </a:prstGeom>
          <a:noFill/>
        </p:spPr>
        <p:txBody>
          <a:bodyPr wrap="square" rtlCol="0">
            <a:spAutoFit/>
          </a:bodyPr>
          <a:lstStyle/>
          <a:p>
            <a:pPr marL="342900" indent="-342900">
              <a:lnSpc>
                <a:spcPct val="90000"/>
              </a:lnSpc>
              <a:buFont typeface="Arial"/>
              <a:buChar char="•"/>
            </a:pPr>
            <a:r>
              <a:rPr lang="en-US" dirty="0">
                <a:solidFill>
                  <a:schemeClr val="bg1"/>
                </a:solidFill>
                <a:latin typeface="Open Sans Light"/>
                <a:cs typeface="Open Sans Light"/>
              </a:rPr>
              <a:t>Browse altmetrics for your institution and search across the entire database</a:t>
            </a:r>
          </a:p>
          <a:p>
            <a:pPr>
              <a:lnSpc>
                <a:spcPct val="90000"/>
              </a:lnSpc>
            </a:pPr>
            <a:endParaRPr lang="en-US" dirty="0">
              <a:solidFill>
                <a:schemeClr val="bg1"/>
              </a:solidFill>
              <a:latin typeface="Open Sans Light"/>
              <a:cs typeface="Open Sans Light"/>
            </a:endParaRPr>
          </a:p>
          <a:p>
            <a:pPr marL="342900" indent="-342900">
              <a:lnSpc>
                <a:spcPct val="90000"/>
              </a:lnSpc>
              <a:buFont typeface="Arial"/>
              <a:buChar char="•"/>
            </a:pPr>
            <a:r>
              <a:rPr lang="en-US" dirty="0">
                <a:solidFill>
                  <a:schemeClr val="bg1"/>
                </a:solidFill>
                <a:latin typeface="Open Sans Light"/>
                <a:cs typeface="Open Sans Light"/>
              </a:rPr>
              <a:t>Filter by your authors and departments</a:t>
            </a:r>
          </a:p>
          <a:p>
            <a:pPr>
              <a:lnSpc>
                <a:spcPct val="90000"/>
              </a:lnSpc>
            </a:pPr>
            <a:endParaRPr lang="en-US" dirty="0">
              <a:solidFill>
                <a:schemeClr val="bg1"/>
              </a:solidFill>
              <a:latin typeface="Open Sans Light"/>
              <a:cs typeface="Open Sans Light"/>
            </a:endParaRPr>
          </a:p>
          <a:p>
            <a:pPr marL="342900" indent="-342900">
              <a:lnSpc>
                <a:spcPct val="90000"/>
              </a:lnSpc>
              <a:buFont typeface="Arial"/>
              <a:buChar char="•"/>
            </a:pPr>
            <a:r>
              <a:rPr lang="en-US" dirty="0">
                <a:solidFill>
                  <a:schemeClr val="bg1"/>
                </a:solidFill>
                <a:latin typeface="Open Sans Light"/>
                <a:cs typeface="Open Sans Light"/>
              </a:rPr>
              <a:t>Search by item type: articles, data sets, books, etc.</a:t>
            </a:r>
          </a:p>
          <a:p>
            <a:pPr>
              <a:lnSpc>
                <a:spcPct val="90000"/>
              </a:lnSpc>
            </a:pPr>
            <a:endParaRPr lang="en-US" dirty="0">
              <a:solidFill>
                <a:schemeClr val="bg1"/>
              </a:solidFill>
              <a:latin typeface="Open Sans Light"/>
              <a:cs typeface="Open Sans Light"/>
            </a:endParaRPr>
          </a:p>
          <a:p>
            <a:pPr marL="342900" indent="-342900">
              <a:lnSpc>
                <a:spcPct val="90000"/>
              </a:lnSpc>
              <a:buFont typeface="Arial"/>
              <a:buChar char="•"/>
            </a:pPr>
            <a:r>
              <a:rPr lang="en-US" dirty="0">
                <a:solidFill>
                  <a:schemeClr val="bg1"/>
                </a:solidFill>
                <a:latin typeface="Open Sans Light"/>
                <a:cs typeface="Open Sans Light"/>
              </a:rPr>
              <a:t>Save searches and export data</a:t>
            </a:r>
          </a:p>
          <a:p>
            <a:pPr>
              <a:lnSpc>
                <a:spcPct val="90000"/>
              </a:lnSpc>
            </a:pPr>
            <a:endParaRPr lang="en-US" dirty="0">
              <a:solidFill>
                <a:schemeClr val="bg1"/>
              </a:solidFill>
              <a:latin typeface="Open Sans Light"/>
              <a:cs typeface="Open Sans Light"/>
            </a:endParaRPr>
          </a:p>
          <a:p>
            <a:pPr marL="342900" indent="-342900">
              <a:lnSpc>
                <a:spcPct val="90000"/>
              </a:lnSpc>
              <a:buFont typeface="Arial"/>
              <a:buChar char="•"/>
            </a:pPr>
            <a:r>
              <a:rPr lang="en-US" dirty="0">
                <a:solidFill>
                  <a:schemeClr val="bg1"/>
                </a:solidFill>
                <a:latin typeface="Open Sans Light"/>
                <a:cs typeface="Open Sans Light"/>
              </a:rPr>
              <a:t>Sort results by Altmetric Attention Score, mention source, or publication date</a:t>
            </a:r>
          </a:p>
          <a:p>
            <a:pPr marL="342900" indent="-342900">
              <a:lnSpc>
                <a:spcPct val="90000"/>
              </a:lnSpc>
              <a:buFont typeface="Arial"/>
              <a:buChar char="•"/>
            </a:pPr>
            <a:endParaRPr lang="en-US" dirty="0">
              <a:solidFill>
                <a:schemeClr val="bg1"/>
              </a:solidFill>
              <a:latin typeface="Open Sans Light"/>
              <a:cs typeface="Open Sans Light"/>
            </a:endParaRPr>
          </a:p>
          <a:p>
            <a:pPr marL="342900" indent="-342900">
              <a:lnSpc>
                <a:spcPct val="90000"/>
              </a:lnSpc>
              <a:buFont typeface="Arial"/>
              <a:buChar char="•"/>
            </a:pPr>
            <a:r>
              <a:rPr lang="en-US" dirty="0">
                <a:solidFill>
                  <a:schemeClr val="bg1"/>
                </a:solidFill>
                <a:latin typeface="Open Sans Light"/>
                <a:cs typeface="Open Sans Light"/>
              </a:rPr>
              <a:t>Analyze results</a:t>
            </a:r>
          </a:p>
          <a:p>
            <a:pPr marL="342900" indent="-342900">
              <a:lnSpc>
                <a:spcPct val="80000"/>
              </a:lnSpc>
              <a:buFont typeface="Arial"/>
              <a:buChar char="•"/>
            </a:pPr>
            <a:endParaRPr lang="en-US" dirty="0">
              <a:solidFill>
                <a:schemeClr val="bg1"/>
              </a:solidFill>
              <a:latin typeface="Open Sans Light"/>
              <a:cs typeface="Open Sans Light"/>
            </a:endParaRPr>
          </a:p>
        </p:txBody>
      </p:sp>
      <p:pic>
        <p:nvPicPr>
          <p:cNvPr id="6" name="Picture 5" descr="Screen Shot 2016-07-22 at 17.33.43.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601564" y="1089294"/>
            <a:ext cx="3094205" cy="1372845"/>
          </a:xfrm>
          <a:prstGeom prst="rect">
            <a:avLst/>
          </a:prstGeom>
          <a:ln>
            <a:noFill/>
          </a:ln>
          <a:effectLst>
            <a:outerShdw blurRad="292100" dist="139700" dir="2700000" algn="tl" rotWithShape="0">
              <a:srgbClr val="333333">
                <a:alpha val="65000"/>
              </a:srgbClr>
            </a:outerShdw>
          </a:effectLst>
        </p:spPr>
      </p:pic>
      <p:pic>
        <p:nvPicPr>
          <p:cNvPr id="7" name="Picture 6" descr="Screen Shot 2016-07-22 at 11.23.58.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01564" y="3019947"/>
            <a:ext cx="3094205" cy="15761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53133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3450" y="2608157"/>
            <a:ext cx="8599130" cy="1187999"/>
          </a:xfrm>
        </p:spPr>
        <p:txBody>
          <a:bodyPr/>
          <a:lstStyle/>
          <a:p>
            <a:r>
              <a:rPr lang="en-US" dirty="0"/>
              <a:t>1. SEARCH + BROWSE</a:t>
            </a:r>
          </a:p>
        </p:txBody>
      </p:sp>
    </p:spTree>
    <p:extLst>
      <p:ext uri="{BB962C8B-B14F-4D97-AF65-F5344CB8AC3E}">
        <p14:creationId xmlns:p14="http://schemas.microsoft.com/office/powerpoint/2010/main" val="3220604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12263"/>
            <a:ext cx="8289207" cy="1071899"/>
          </a:xfrm>
        </p:spPr>
        <p:txBody>
          <a:bodyPr/>
          <a:lstStyle/>
          <a:p>
            <a:r>
              <a:rPr lang="en-US" sz="2400" dirty="0"/>
              <a:t>HOW TO </a:t>
            </a:r>
            <a:r>
              <a:rPr lang="en-US" sz="2400" dirty="0">
                <a:solidFill>
                  <a:srgbClr val="FFC800"/>
                </a:solidFill>
              </a:rPr>
              <a:t>SEARCH, SORT &amp; FILTER</a:t>
            </a:r>
            <a:br>
              <a:rPr lang="en-US" sz="2400" dirty="0">
                <a:solidFill>
                  <a:srgbClr val="FFC800"/>
                </a:solidFill>
              </a:rPr>
            </a:br>
            <a:r>
              <a:rPr lang="en-US" sz="2000" dirty="0">
                <a:solidFill>
                  <a:schemeClr val="bg1"/>
                </a:solidFill>
              </a:rPr>
              <a:t>Quickly find what you need using our powerful search</a:t>
            </a:r>
          </a:p>
        </p:txBody>
      </p:sp>
      <p:sp>
        <p:nvSpPr>
          <p:cNvPr id="7" name="Text Placeholder 6"/>
          <p:cNvSpPr>
            <a:spLocks noGrp="1"/>
          </p:cNvSpPr>
          <p:nvPr>
            <p:ph type="body" idx="1"/>
          </p:nvPr>
        </p:nvSpPr>
        <p:spPr>
          <a:xfrm>
            <a:off x="129348" y="2740145"/>
            <a:ext cx="2959227" cy="2838375"/>
          </a:xfrm>
        </p:spPr>
        <p:txBody>
          <a:bodyPr/>
          <a:lstStyle/>
          <a:p>
            <a:pPr algn="ctr">
              <a:buNone/>
            </a:pPr>
            <a:r>
              <a:rPr lang="en-US" b="1" dirty="0">
                <a:solidFill>
                  <a:srgbClr val="FFC800"/>
                </a:solidFill>
              </a:rPr>
              <a:t>SEARCH</a:t>
            </a:r>
          </a:p>
          <a:p>
            <a:pPr marL="285750" indent="-285750"/>
            <a:r>
              <a:rPr lang="en-US" sz="1500" dirty="0"/>
              <a:t>Start in central search bar</a:t>
            </a:r>
          </a:p>
          <a:p>
            <a:pPr marL="285750" indent="-285750"/>
            <a:r>
              <a:rPr lang="en-US" sz="1500" dirty="0"/>
              <a:t>You can enter keywords, author name, department name, journal name, publication title, </a:t>
            </a:r>
            <a:r>
              <a:rPr lang="en-US" sz="1500" b="1" dirty="0"/>
              <a:t>or</a:t>
            </a:r>
            <a:r>
              <a:rPr lang="en-US" sz="1500" dirty="0"/>
              <a:t> DOI </a:t>
            </a:r>
          </a:p>
          <a:p>
            <a:pPr>
              <a:buNone/>
            </a:pPr>
            <a:endParaRPr lang="en-US" sz="1500" dirty="0"/>
          </a:p>
        </p:txBody>
      </p:sp>
      <p:sp>
        <p:nvSpPr>
          <p:cNvPr id="8" name="Text Placeholder 7"/>
          <p:cNvSpPr>
            <a:spLocks noGrp="1"/>
          </p:cNvSpPr>
          <p:nvPr>
            <p:ph type="body" idx="2"/>
          </p:nvPr>
        </p:nvSpPr>
        <p:spPr>
          <a:xfrm>
            <a:off x="5947569" y="2759042"/>
            <a:ext cx="3064510" cy="2838375"/>
          </a:xfrm>
        </p:spPr>
        <p:txBody>
          <a:bodyPr/>
          <a:lstStyle/>
          <a:p>
            <a:pPr algn="ctr">
              <a:buNone/>
            </a:pPr>
            <a:r>
              <a:rPr lang="en-US" b="1" dirty="0">
                <a:solidFill>
                  <a:srgbClr val="FFC800"/>
                </a:solidFill>
              </a:rPr>
              <a:t>FILTER</a:t>
            </a:r>
            <a:endParaRPr lang="en-US" sz="1600" b="1" dirty="0">
              <a:solidFill>
                <a:srgbClr val="FFC800"/>
              </a:solidFill>
            </a:endParaRPr>
          </a:p>
          <a:p>
            <a:pPr marL="285750" indent="-285750"/>
            <a:r>
              <a:rPr lang="en-US" sz="1500" dirty="0"/>
              <a:t>Build complex queries and refine with </a:t>
            </a:r>
            <a:r>
              <a:rPr lang="en-US" sz="1500" i="1" dirty="0"/>
              <a:t>Advanced Search</a:t>
            </a:r>
          </a:p>
          <a:p>
            <a:pPr marL="285750" indent="-285750"/>
            <a:r>
              <a:rPr lang="en-US" sz="1500" dirty="0"/>
              <a:t>Filter by identifier, mention timeframe, output type, author, department, etc. </a:t>
            </a:r>
          </a:p>
        </p:txBody>
      </p:sp>
      <p:sp>
        <p:nvSpPr>
          <p:cNvPr id="9" name="Text Placeholder 8"/>
          <p:cNvSpPr>
            <a:spLocks noGrp="1"/>
          </p:cNvSpPr>
          <p:nvPr>
            <p:ph type="body" idx="3"/>
          </p:nvPr>
        </p:nvSpPr>
        <p:spPr>
          <a:xfrm>
            <a:off x="3256569" y="2740145"/>
            <a:ext cx="2691000" cy="2838375"/>
          </a:xfrm>
        </p:spPr>
        <p:txBody>
          <a:bodyPr/>
          <a:lstStyle/>
          <a:p>
            <a:pPr algn="ctr">
              <a:buNone/>
            </a:pPr>
            <a:r>
              <a:rPr lang="en-US" b="1" dirty="0">
                <a:solidFill>
                  <a:srgbClr val="FFC800"/>
                </a:solidFill>
              </a:rPr>
              <a:t>SORT</a:t>
            </a:r>
            <a:endParaRPr lang="en-US" sz="1600" b="1" dirty="0">
              <a:solidFill>
                <a:srgbClr val="FFC800"/>
              </a:solidFill>
            </a:endParaRPr>
          </a:p>
          <a:p>
            <a:pPr marL="285750" indent="-285750"/>
            <a:r>
              <a:rPr lang="en-US" sz="1500" dirty="0"/>
              <a:t>Sort results by Altmetric Attention Score, publication date or specific attention sources, e.g. Mendeley readers or news</a:t>
            </a:r>
          </a:p>
        </p:txBody>
      </p:sp>
      <p:pic>
        <p:nvPicPr>
          <p:cNvPr id="15" name="Picture 14"/>
          <p:cNvPicPr>
            <a:picLocks noChangeAspect="1"/>
          </p:cNvPicPr>
          <p:nvPr/>
        </p:nvPicPr>
        <p:blipFill>
          <a:blip r:embed="rId2"/>
          <a:stretch>
            <a:fillRect/>
          </a:stretch>
        </p:blipFill>
        <p:spPr>
          <a:xfrm>
            <a:off x="1072682" y="1907600"/>
            <a:ext cx="6818314" cy="528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80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7-22 at 11.23.58.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31524" y="1324026"/>
            <a:ext cx="5519742" cy="2811748"/>
          </a:xfrm>
          <a:prstGeom prst="rect">
            <a:avLst/>
          </a:prstGeom>
          <a:ln>
            <a:noFill/>
          </a:ln>
          <a:effectLst>
            <a:outerShdw blurRad="190500" algn="tl" rotWithShape="0">
              <a:srgbClr val="000000">
                <a:alpha val="70000"/>
              </a:srgbClr>
            </a:outerShdw>
          </a:effectLst>
        </p:spPr>
      </p:pic>
      <p:sp>
        <p:nvSpPr>
          <p:cNvPr id="7" name="Title 1"/>
          <p:cNvSpPr txBox="1">
            <a:spLocks/>
          </p:cNvSpPr>
          <p:nvPr/>
        </p:nvSpPr>
        <p:spPr>
          <a:xfrm>
            <a:off x="457200" y="274638"/>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rgbClr val="FFC800"/>
                </a:solidFill>
                <a:latin typeface="MonSERRAT"/>
                <a:cs typeface="MonSERRAT"/>
              </a:rPr>
              <a:t>HOW TO BROWSE </a:t>
            </a:r>
            <a:r>
              <a:rPr lang="en-US" sz="3200" b="1" dirty="0">
                <a:solidFill>
                  <a:schemeClr val="bg1"/>
                </a:solidFill>
                <a:latin typeface="MonSERRAT"/>
                <a:cs typeface="MonSERRAT"/>
              </a:rPr>
              <a:t>ALTMETRIC DATA</a:t>
            </a:r>
          </a:p>
          <a:p>
            <a:pPr algn="l"/>
            <a:r>
              <a:rPr lang="en-US" sz="2000" b="1" dirty="0">
                <a:solidFill>
                  <a:schemeClr val="bg1"/>
                </a:solidFill>
                <a:latin typeface="MonSERRAT"/>
                <a:cs typeface="MonSERRAT"/>
              </a:rPr>
              <a:t>Explore research outputs and view Altmetric Details Pages</a:t>
            </a:r>
          </a:p>
        </p:txBody>
      </p:sp>
      <p:sp>
        <p:nvSpPr>
          <p:cNvPr id="8" name="Shape 253"/>
          <p:cNvSpPr/>
          <p:nvPr/>
        </p:nvSpPr>
        <p:spPr>
          <a:xfrm rot="10800000">
            <a:off x="2279847" y="2246204"/>
            <a:ext cx="1513614" cy="275092"/>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pic>
        <p:nvPicPr>
          <p:cNvPr id="2" name="Picture 1"/>
          <p:cNvPicPr>
            <a:picLocks noChangeAspect="1"/>
          </p:cNvPicPr>
          <p:nvPr/>
        </p:nvPicPr>
        <p:blipFill rotWithShape="1">
          <a:blip r:embed="rId3"/>
          <a:srcRect l="1034"/>
          <a:stretch/>
        </p:blipFill>
        <p:spPr>
          <a:xfrm>
            <a:off x="3833036" y="2020915"/>
            <a:ext cx="4206869" cy="2171853"/>
          </a:xfrm>
          <a:prstGeom prst="rect">
            <a:avLst/>
          </a:prstGeom>
          <a:ln>
            <a:noFill/>
          </a:ln>
          <a:effectLst>
            <a:outerShdw blurRad="190500" algn="tl" rotWithShape="0">
              <a:srgbClr val="000000">
                <a:alpha val="70000"/>
              </a:srgbClr>
            </a:outerShdw>
          </a:effectLst>
        </p:spPr>
      </p:pic>
      <p:pic>
        <p:nvPicPr>
          <p:cNvPr id="9" name="Picture 8"/>
          <p:cNvPicPr>
            <a:picLocks noChangeAspect="1"/>
          </p:cNvPicPr>
          <p:nvPr/>
        </p:nvPicPr>
        <p:blipFill>
          <a:blip r:embed="rId4"/>
          <a:stretch>
            <a:fillRect/>
          </a:stretch>
        </p:blipFill>
        <p:spPr>
          <a:xfrm>
            <a:off x="631524" y="4313049"/>
            <a:ext cx="626416" cy="395220"/>
          </a:xfrm>
          <a:prstGeom prst="rect">
            <a:avLst/>
          </a:prstGeom>
        </p:spPr>
      </p:pic>
      <p:sp>
        <p:nvSpPr>
          <p:cNvPr id="10" name="TextBox 9"/>
          <p:cNvSpPr txBox="1"/>
          <p:nvPr/>
        </p:nvSpPr>
        <p:spPr>
          <a:xfrm>
            <a:off x="655947" y="4692880"/>
            <a:ext cx="1131137" cy="307777"/>
          </a:xfrm>
          <a:prstGeom prst="rect">
            <a:avLst/>
          </a:prstGeom>
          <a:noFill/>
        </p:spPr>
        <p:txBody>
          <a:bodyPr wrap="square" rtlCol="0">
            <a:spAutoFit/>
          </a:bodyPr>
          <a:lstStyle/>
          <a:p>
            <a:r>
              <a:rPr lang="en-US" sz="1400" b="1" dirty="0">
                <a:solidFill>
                  <a:srgbClr val="FFFFFF"/>
                </a:solidFill>
                <a:latin typeface="MonSERRAT"/>
                <a:cs typeface="MonSERRAT"/>
              </a:rPr>
              <a:t>Hint! </a:t>
            </a:r>
          </a:p>
        </p:txBody>
      </p:sp>
      <p:sp>
        <p:nvSpPr>
          <p:cNvPr id="11" name="TextBox 10"/>
          <p:cNvSpPr txBox="1"/>
          <p:nvPr/>
        </p:nvSpPr>
        <p:spPr>
          <a:xfrm>
            <a:off x="1314927" y="4218292"/>
            <a:ext cx="6676132" cy="577081"/>
          </a:xfrm>
          <a:prstGeom prst="rect">
            <a:avLst/>
          </a:prstGeom>
          <a:noFill/>
        </p:spPr>
        <p:txBody>
          <a:bodyPr wrap="square" rtlCol="0">
            <a:spAutoFit/>
          </a:bodyPr>
          <a:lstStyle/>
          <a:p>
            <a:r>
              <a:rPr lang="en-US" sz="1050" dirty="0">
                <a:solidFill>
                  <a:srgbClr val="FFFFFF"/>
                </a:solidFill>
                <a:latin typeface="Open Sans Light"/>
                <a:cs typeface="Open Sans Light"/>
              </a:rPr>
              <a:t>Donuts with a </a:t>
            </a:r>
            <a:r>
              <a:rPr lang="en-US" sz="1050" b="1" dirty="0">
                <a:solidFill>
                  <a:srgbClr val="FFFFFF"/>
                </a:solidFill>
                <a:latin typeface="Monserrat"/>
                <a:cs typeface="Monserrat"/>
              </a:rPr>
              <a:t>blue tick </a:t>
            </a:r>
            <a:r>
              <a:rPr lang="en-US" sz="1050" dirty="0">
                <a:solidFill>
                  <a:srgbClr val="FFFFFF"/>
                </a:solidFill>
                <a:latin typeface="Open Sans Light"/>
                <a:cs typeface="Open Sans Light"/>
              </a:rPr>
              <a:t>in the screenshot above indicate a </a:t>
            </a:r>
            <a:r>
              <a:rPr lang="en-US" sz="1050" i="1" dirty="0">
                <a:solidFill>
                  <a:srgbClr val="FFFFFF"/>
                </a:solidFill>
                <a:latin typeface="Open Sans Light"/>
                <a:cs typeface="Open Sans Light"/>
              </a:rPr>
              <a:t>verified</a:t>
            </a:r>
            <a:r>
              <a:rPr lang="en-US" sz="1050" dirty="0">
                <a:solidFill>
                  <a:srgbClr val="FFFFFF"/>
                </a:solidFill>
                <a:latin typeface="Open Sans Light"/>
                <a:cs typeface="Open Sans Light"/>
              </a:rPr>
              <a:t> institutional output. These outputs were added to the database as part of your data implementation. Keep an eye out for the blue ticks when searching across the entire database as they help identify your institutional outputs!</a:t>
            </a:r>
            <a:endParaRPr lang="en-US" sz="1050" i="1" dirty="0">
              <a:solidFill>
                <a:srgbClr val="FFFFFF"/>
              </a:solidFill>
              <a:latin typeface="Open Sans Light"/>
              <a:cs typeface="Open Sans Light"/>
            </a:endParaRPr>
          </a:p>
        </p:txBody>
      </p:sp>
    </p:spTree>
    <p:extLst>
      <p:ext uri="{BB962C8B-B14F-4D97-AF65-F5344CB8AC3E}">
        <p14:creationId xmlns:p14="http://schemas.microsoft.com/office/powerpoint/2010/main" val="278663417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9331"/>
            <a:ext cx="8289207" cy="1071899"/>
          </a:xfrm>
        </p:spPr>
        <p:txBody>
          <a:bodyPr/>
          <a:lstStyle/>
          <a:p>
            <a:r>
              <a:rPr lang="en-US" sz="2400" dirty="0"/>
              <a:t>HOW TO USE </a:t>
            </a:r>
            <a:r>
              <a:rPr lang="en-US" sz="2400" dirty="0">
                <a:solidFill>
                  <a:srgbClr val="FFC800"/>
                </a:solidFill>
              </a:rPr>
              <a:t>ADVANCED SEARCH</a:t>
            </a:r>
            <a:br>
              <a:rPr lang="en-US" sz="2400" dirty="0">
                <a:solidFill>
                  <a:srgbClr val="FFC800"/>
                </a:solidFill>
              </a:rPr>
            </a:br>
            <a:r>
              <a:rPr lang="en-US" sz="2000" dirty="0">
                <a:solidFill>
                  <a:schemeClr val="bg1"/>
                </a:solidFill>
              </a:rPr>
              <a:t>Build complex queries </a:t>
            </a:r>
            <a:r>
              <a:rPr lang="en-US" sz="2000" dirty="0"/>
              <a:t>in advanced search </a:t>
            </a:r>
            <a:r>
              <a:rPr lang="en-US" sz="2000" dirty="0">
                <a:solidFill>
                  <a:schemeClr val="bg1"/>
                </a:solidFill>
              </a:rPr>
              <a:t>and save for later </a:t>
            </a:r>
          </a:p>
        </p:txBody>
      </p:sp>
      <p:sp>
        <p:nvSpPr>
          <p:cNvPr id="8" name="TextBox 7"/>
          <p:cNvSpPr txBox="1"/>
          <p:nvPr/>
        </p:nvSpPr>
        <p:spPr>
          <a:xfrm>
            <a:off x="589771" y="1735440"/>
            <a:ext cx="3415785" cy="338554"/>
          </a:xfrm>
          <a:prstGeom prst="rect">
            <a:avLst/>
          </a:prstGeom>
          <a:noFill/>
        </p:spPr>
        <p:txBody>
          <a:bodyPr wrap="square" rtlCol="0">
            <a:spAutoFit/>
          </a:bodyPr>
          <a:lstStyle/>
          <a:p>
            <a:r>
              <a:rPr lang="en-US" sz="1600" dirty="0">
                <a:solidFill>
                  <a:srgbClr val="FFFFFF"/>
                </a:solidFill>
                <a:latin typeface="Open Sans Light"/>
                <a:cs typeface="Open Sans Light"/>
              </a:rPr>
              <a:t>1. Construct your advanced search</a:t>
            </a:r>
          </a:p>
        </p:txBody>
      </p:sp>
      <p:sp>
        <p:nvSpPr>
          <p:cNvPr id="9" name="TextBox 8"/>
          <p:cNvSpPr txBox="1"/>
          <p:nvPr/>
        </p:nvSpPr>
        <p:spPr>
          <a:xfrm>
            <a:off x="663035" y="3687797"/>
            <a:ext cx="3154933" cy="338554"/>
          </a:xfrm>
          <a:prstGeom prst="rect">
            <a:avLst/>
          </a:prstGeom>
          <a:noFill/>
        </p:spPr>
        <p:txBody>
          <a:bodyPr wrap="square" rtlCol="0">
            <a:spAutoFit/>
          </a:bodyPr>
          <a:lstStyle/>
          <a:p>
            <a:r>
              <a:rPr lang="en-US" sz="1600" dirty="0">
                <a:solidFill>
                  <a:srgbClr val="FFFFFF"/>
                </a:solidFill>
                <a:latin typeface="Open Sans Light"/>
                <a:cs typeface="Open Sans Light"/>
              </a:rPr>
              <a:t>2. Browse results, sort and save</a:t>
            </a:r>
          </a:p>
        </p:txBody>
      </p:sp>
      <p:sp>
        <p:nvSpPr>
          <p:cNvPr id="14" name="Shape 253"/>
          <p:cNvSpPr/>
          <p:nvPr/>
        </p:nvSpPr>
        <p:spPr>
          <a:xfrm rot="10800000">
            <a:off x="4095097" y="1776891"/>
            <a:ext cx="1237037"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pic>
        <p:nvPicPr>
          <p:cNvPr id="15" name="Picture 14"/>
          <p:cNvPicPr>
            <a:picLocks noChangeAspect="1"/>
          </p:cNvPicPr>
          <p:nvPr/>
        </p:nvPicPr>
        <p:blipFill>
          <a:blip r:embed="rId2"/>
          <a:stretch>
            <a:fillRect/>
          </a:stretch>
        </p:blipFill>
        <p:spPr>
          <a:xfrm>
            <a:off x="5441425" y="1580071"/>
            <a:ext cx="3054957" cy="1613163"/>
          </a:xfrm>
          <a:prstGeom prst="rect">
            <a:avLst/>
          </a:prstGeom>
          <a:ln>
            <a:noFill/>
          </a:ln>
          <a:effectLst>
            <a:outerShdw blurRad="190500" algn="tl" rotWithShape="0">
              <a:srgbClr val="000000">
                <a:alpha val="70000"/>
              </a:srgbClr>
            </a:outerShdw>
          </a:effectLst>
        </p:spPr>
      </p:pic>
      <p:pic>
        <p:nvPicPr>
          <p:cNvPr id="16" name="Picture 15"/>
          <p:cNvPicPr>
            <a:picLocks noChangeAspect="1"/>
          </p:cNvPicPr>
          <p:nvPr/>
        </p:nvPicPr>
        <p:blipFill>
          <a:blip r:embed="rId3"/>
          <a:stretch>
            <a:fillRect/>
          </a:stretch>
        </p:blipFill>
        <p:spPr>
          <a:xfrm>
            <a:off x="5422252" y="3378793"/>
            <a:ext cx="3076296" cy="1325633"/>
          </a:xfrm>
          <a:prstGeom prst="rect">
            <a:avLst/>
          </a:prstGeom>
          <a:ln>
            <a:noFill/>
          </a:ln>
          <a:effectLst>
            <a:outerShdw blurRad="190500" algn="tl" rotWithShape="0">
              <a:srgbClr val="000000">
                <a:alpha val="70000"/>
              </a:srgbClr>
            </a:outerShdw>
          </a:effectLst>
        </p:spPr>
      </p:pic>
      <p:sp>
        <p:nvSpPr>
          <p:cNvPr id="17" name="Shape 253"/>
          <p:cNvSpPr/>
          <p:nvPr/>
        </p:nvSpPr>
        <p:spPr>
          <a:xfrm rot="10800000">
            <a:off x="4095097" y="3687797"/>
            <a:ext cx="1237037"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Tree>
    <p:extLst>
      <p:ext uri="{BB962C8B-B14F-4D97-AF65-F5344CB8AC3E}">
        <p14:creationId xmlns:p14="http://schemas.microsoft.com/office/powerpoint/2010/main" val="2174110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12263"/>
            <a:ext cx="8289207" cy="1071899"/>
          </a:xfrm>
        </p:spPr>
        <p:txBody>
          <a:bodyPr/>
          <a:lstStyle/>
          <a:p>
            <a:r>
              <a:rPr lang="en-US" sz="2400" dirty="0"/>
              <a:t>HOW TO </a:t>
            </a:r>
            <a:r>
              <a:rPr lang="en-US" sz="2400" dirty="0">
                <a:solidFill>
                  <a:srgbClr val="FFC800"/>
                </a:solidFill>
              </a:rPr>
              <a:t>SEARCH BY ITEM TYPE </a:t>
            </a:r>
            <a:br>
              <a:rPr lang="en-US" sz="2400" dirty="0">
                <a:solidFill>
                  <a:srgbClr val="FFC800"/>
                </a:solidFill>
              </a:rPr>
            </a:br>
            <a:r>
              <a:rPr lang="en-US" sz="2000" dirty="0">
                <a:solidFill>
                  <a:schemeClr val="bg1"/>
                </a:solidFill>
              </a:rPr>
              <a:t>E.g. journal article, data set, book, book chapter, clinical trial</a:t>
            </a:r>
          </a:p>
        </p:txBody>
      </p:sp>
      <p:pic>
        <p:nvPicPr>
          <p:cNvPr id="10" name="Picture 9" descr="jean journals data.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57200" y="2581513"/>
            <a:ext cx="3279114" cy="2459335"/>
          </a:xfrm>
          <a:prstGeom prst="rect">
            <a:avLst/>
          </a:prstGeom>
        </p:spPr>
      </p:pic>
      <p:sp>
        <p:nvSpPr>
          <p:cNvPr id="11" name="TextBox 10"/>
          <p:cNvSpPr txBox="1"/>
          <p:nvPr/>
        </p:nvSpPr>
        <p:spPr>
          <a:xfrm>
            <a:off x="769424" y="1989633"/>
            <a:ext cx="2633104" cy="830997"/>
          </a:xfrm>
          <a:prstGeom prst="rect">
            <a:avLst/>
          </a:prstGeom>
          <a:noFill/>
        </p:spPr>
        <p:txBody>
          <a:bodyPr wrap="square" rtlCol="0">
            <a:spAutoFit/>
          </a:bodyPr>
          <a:lstStyle/>
          <a:p>
            <a:r>
              <a:rPr lang="en-US" sz="1600" dirty="0">
                <a:solidFill>
                  <a:srgbClr val="FFFFFF"/>
                </a:solidFill>
                <a:latin typeface="Open Sans Light"/>
                <a:cs typeface="Open Sans Light"/>
              </a:rPr>
              <a:t>Enter output type, e.g. “book” or “article” or filter in advanced search</a:t>
            </a:r>
          </a:p>
        </p:txBody>
      </p:sp>
      <p:pic>
        <p:nvPicPr>
          <p:cNvPr id="2" name="Picture 1"/>
          <p:cNvPicPr>
            <a:picLocks noChangeAspect="1"/>
          </p:cNvPicPr>
          <p:nvPr/>
        </p:nvPicPr>
        <p:blipFill rotWithShape="1">
          <a:blip r:embed="rId3"/>
          <a:srcRect r="44851"/>
          <a:stretch/>
        </p:blipFill>
        <p:spPr>
          <a:xfrm>
            <a:off x="4709939" y="1989633"/>
            <a:ext cx="3736314" cy="2899489"/>
          </a:xfrm>
          <a:prstGeom prst="rect">
            <a:avLst/>
          </a:prstGeom>
          <a:ln>
            <a:noFill/>
          </a:ln>
          <a:effectLst>
            <a:outerShdw blurRad="292100" dist="139700" dir="2700000" algn="tl" rotWithShape="0">
              <a:srgbClr val="333333">
                <a:alpha val="65000"/>
              </a:srgbClr>
            </a:outerShdw>
          </a:effectLst>
        </p:spPr>
      </p:pic>
      <p:sp>
        <p:nvSpPr>
          <p:cNvPr id="12" name="Shape 253"/>
          <p:cNvSpPr/>
          <p:nvPr/>
        </p:nvSpPr>
        <p:spPr>
          <a:xfrm rot="10800000">
            <a:off x="3402528" y="2234897"/>
            <a:ext cx="1567105"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Tree>
    <p:extLst>
      <p:ext uri="{BB962C8B-B14F-4D97-AF65-F5344CB8AC3E}">
        <p14:creationId xmlns:p14="http://schemas.microsoft.com/office/powerpoint/2010/main" val="3403015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551472" y="1828918"/>
            <a:ext cx="4560866" cy="2112316"/>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57200" y="612263"/>
            <a:ext cx="8289207" cy="1071899"/>
          </a:xfrm>
        </p:spPr>
        <p:txBody>
          <a:bodyPr/>
          <a:lstStyle/>
          <a:p>
            <a:r>
              <a:rPr lang="en-US" sz="2400" dirty="0"/>
              <a:t>HOW TO </a:t>
            </a:r>
            <a:r>
              <a:rPr lang="en-US" sz="2400" dirty="0">
                <a:solidFill>
                  <a:srgbClr val="FFC800"/>
                </a:solidFill>
              </a:rPr>
              <a:t>SORT RESULTS</a:t>
            </a:r>
            <a:br>
              <a:rPr lang="en-US" sz="2400" dirty="0">
                <a:solidFill>
                  <a:srgbClr val="FFC800"/>
                </a:solidFill>
              </a:rPr>
            </a:br>
            <a:r>
              <a:rPr lang="en-US" sz="2000" dirty="0">
                <a:solidFill>
                  <a:schemeClr val="bg1"/>
                </a:solidFill>
              </a:rPr>
              <a:t>You can sort results by score, publication date or attention source</a:t>
            </a:r>
          </a:p>
        </p:txBody>
      </p:sp>
      <p:sp>
        <p:nvSpPr>
          <p:cNvPr id="11" name="TextBox 10"/>
          <p:cNvSpPr txBox="1"/>
          <p:nvPr/>
        </p:nvSpPr>
        <p:spPr>
          <a:xfrm>
            <a:off x="5803959" y="1840941"/>
            <a:ext cx="3118209" cy="1600438"/>
          </a:xfrm>
          <a:prstGeom prst="rect">
            <a:avLst/>
          </a:prstGeom>
          <a:noFill/>
        </p:spPr>
        <p:txBody>
          <a:bodyPr wrap="square" rtlCol="0">
            <a:spAutoFit/>
          </a:bodyPr>
          <a:lstStyle/>
          <a:p>
            <a:r>
              <a:rPr lang="en-US" sz="1400" dirty="0">
                <a:solidFill>
                  <a:srgbClr val="FFFFFF"/>
                </a:solidFill>
                <a:latin typeface="Open Sans Light"/>
                <a:cs typeface="Open Sans Light"/>
              </a:rPr>
              <a:t>Try sorting by: </a:t>
            </a:r>
          </a:p>
          <a:p>
            <a:pPr marL="285750" indent="-285750">
              <a:buFont typeface="Arial"/>
              <a:buChar char="•"/>
            </a:pPr>
            <a:r>
              <a:rPr lang="en-US" sz="1400" dirty="0">
                <a:solidFill>
                  <a:srgbClr val="FFFFFF"/>
                </a:solidFill>
                <a:latin typeface="Open Sans Light"/>
                <a:cs typeface="Open Sans Light"/>
              </a:rPr>
              <a:t>Altmetric Attention Score to see outputs with high attention</a:t>
            </a:r>
          </a:p>
          <a:p>
            <a:pPr marL="285750" indent="-285750">
              <a:buFont typeface="Arial"/>
              <a:buChar char="•"/>
            </a:pPr>
            <a:r>
              <a:rPr lang="en-US" sz="1400" dirty="0">
                <a:solidFill>
                  <a:srgbClr val="FFFFFF"/>
                </a:solidFill>
                <a:latin typeface="Open Sans Light"/>
                <a:cs typeface="Open Sans Light"/>
              </a:rPr>
              <a:t>Publication date for recently published items</a:t>
            </a:r>
          </a:p>
          <a:p>
            <a:pPr marL="285750" indent="-285750">
              <a:buFont typeface="Arial"/>
              <a:buChar char="•"/>
            </a:pPr>
            <a:r>
              <a:rPr lang="en-US" sz="1400" dirty="0">
                <a:solidFill>
                  <a:srgbClr val="FFFFFF"/>
                </a:solidFill>
                <a:latin typeface="Open Sans Light"/>
                <a:cs typeface="Open Sans Light"/>
              </a:rPr>
              <a:t>Mendeley readers to see outputs with high academic readership </a:t>
            </a:r>
          </a:p>
        </p:txBody>
      </p:sp>
      <p:sp>
        <p:nvSpPr>
          <p:cNvPr id="12" name="Shape 253"/>
          <p:cNvSpPr/>
          <p:nvPr/>
        </p:nvSpPr>
        <p:spPr>
          <a:xfrm>
            <a:off x="4271798" y="2294544"/>
            <a:ext cx="1567105"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pic>
        <p:nvPicPr>
          <p:cNvPr id="4" name="Picture 3"/>
          <p:cNvPicPr>
            <a:picLocks noChangeAspect="1"/>
          </p:cNvPicPr>
          <p:nvPr/>
        </p:nvPicPr>
        <p:blipFill rotWithShape="1">
          <a:blip r:embed="rId3"/>
          <a:srcRect l="30091" t="51369" r="45159" b="31495"/>
          <a:stretch/>
        </p:blipFill>
        <p:spPr>
          <a:xfrm>
            <a:off x="6294364" y="4210567"/>
            <a:ext cx="2297371" cy="710787"/>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4"/>
          <a:stretch>
            <a:fillRect/>
          </a:stretch>
        </p:blipFill>
        <p:spPr>
          <a:xfrm>
            <a:off x="559819" y="4287235"/>
            <a:ext cx="548873" cy="395220"/>
          </a:xfrm>
          <a:prstGeom prst="rect">
            <a:avLst/>
          </a:prstGeom>
        </p:spPr>
      </p:pic>
      <p:sp>
        <p:nvSpPr>
          <p:cNvPr id="6" name="TextBox 5"/>
          <p:cNvSpPr txBox="1"/>
          <p:nvPr/>
        </p:nvSpPr>
        <p:spPr>
          <a:xfrm>
            <a:off x="551471" y="4650782"/>
            <a:ext cx="1212134" cy="307777"/>
          </a:xfrm>
          <a:prstGeom prst="rect">
            <a:avLst/>
          </a:prstGeom>
          <a:noFill/>
        </p:spPr>
        <p:txBody>
          <a:bodyPr wrap="square" rtlCol="0">
            <a:spAutoFit/>
          </a:bodyPr>
          <a:lstStyle/>
          <a:p>
            <a:r>
              <a:rPr lang="en-US" sz="1400" b="1" dirty="0">
                <a:solidFill>
                  <a:srgbClr val="FFFFFF"/>
                </a:solidFill>
                <a:latin typeface="MonSERRAT"/>
                <a:cs typeface="MonSERRAT"/>
              </a:rPr>
              <a:t>Hint! </a:t>
            </a:r>
          </a:p>
        </p:txBody>
      </p:sp>
      <p:sp>
        <p:nvSpPr>
          <p:cNvPr id="13" name="TextBox 12"/>
          <p:cNvSpPr txBox="1"/>
          <p:nvPr/>
        </p:nvSpPr>
        <p:spPr>
          <a:xfrm>
            <a:off x="1108692" y="4135774"/>
            <a:ext cx="5110775" cy="900246"/>
          </a:xfrm>
          <a:prstGeom prst="rect">
            <a:avLst/>
          </a:prstGeom>
          <a:noFill/>
        </p:spPr>
        <p:txBody>
          <a:bodyPr wrap="square" rtlCol="0">
            <a:spAutoFit/>
          </a:bodyPr>
          <a:lstStyle/>
          <a:p>
            <a:r>
              <a:rPr lang="en-US" sz="1050" dirty="0">
                <a:solidFill>
                  <a:srgbClr val="FFFFFF"/>
                </a:solidFill>
                <a:latin typeface="Open Sans Light"/>
                <a:cs typeface="Open Sans Light"/>
              </a:rPr>
              <a:t>In EFI, you might see </a:t>
            </a:r>
            <a:r>
              <a:rPr lang="en-US" sz="1050" b="1" dirty="0">
                <a:solidFill>
                  <a:srgbClr val="FFFFFF"/>
                </a:solidFill>
                <a:latin typeface="Monserrat"/>
                <a:cs typeface="Monserrat"/>
              </a:rPr>
              <a:t>transparent donuts </a:t>
            </a:r>
            <a:r>
              <a:rPr lang="en-US" sz="1050" dirty="0">
                <a:solidFill>
                  <a:srgbClr val="FFFFFF"/>
                </a:solidFill>
                <a:latin typeface="Open Sans Light"/>
                <a:cs typeface="Open Sans Light"/>
              </a:rPr>
              <a:t>with a </a:t>
            </a:r>
            <a:r>
              <a:rPr lang="en-US" sz="1050" i="1" dirty="0">
                <a:solidFill>
                  <a:srgbClr val="FFFFFF"/>
                </a:solidFill>
                <a:latin typeface="Open Sans Light"/>
                <a:cs typeface="Open Sans Light"/>
              </a:rPr>
              <a:t>? </a:t>
            </a:r>
            <a:r>
              <a:rPr lang="en-US" sz="1050" dirty="0">
                <a:solidFill>
                  <a:srgbClr val="FFFFFF"/>
                </a:solidFill>
                <a:latin typeface="Open Sans Light"/>
                <a:cs typeface="Open Sans Light"/>
              </a:rPr>
              <a:t>in the center, as in the example on the right. This is indicates a research output without an Altmetric Attention Score but was added to the database during your data implementation. These donuts might still have underlying data, e.g. Mendeley and Scopus, that do not contribute to the score. The donut will light up when it gets a score! </a:t>
            </a:r>
            <a:endParaRPr lang="en-US" sz="1050" i="1" dirty="0">
              <a:solidFill>
                <a:srgbClr val="FFFFFF"/>
              </a:solidFill>
              <a:latin typeface="Open Sans Light"/>
              <a:cs typeface="Open Sans Light"/>
            </a:endParaRPr>
          </a:p>
        </p:txBody>
      </p:sp>
    </p:spTree>
    <p:extLst>
      <p:ext uri="{BB962C8B-B14F-4D97-AF65-F5344CB8AC3E}">
        <p14:creationId xmlns:p14="http://schemas.microsoft.com/office/powerpoint/2010/main" val="2164117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889168"/>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400" b="1" dirty="0">
                <a:solidFill>
                  <a:srgbClr val="FFFFFF"/>
                </a:solidFill>
                <a:latin typeface="MonSERRAT"/>
                <a:cs typeface="MonSERRAT"/>
              </a:rPr>
              <a:t>HOW TO TOGGLE BETWEEN </a:t>
            </a:r>
            <a:r>
              <a:rPr lang="en-US" sz="2400" b="1" dirty="0">
                <a:solidFill>
                  <a:srgbClr val="FFC800"/>
                </a:solidFill>
                <a:latin typeface="MonSERRAT"/>
                <a:cs typeface="MonSERRAT"/>
              </a:rPr>
              <a:t>DATABASES</a:t>
            </a:r>
            <a:endParaRPr lang="en-US" sz="2400" b="1" dirty="0">
              <a:solidFill>
                <a:schemeClr val="bg1"/>
              </a:solidFill>
              <a:latin typeface="MonSERRAT"/>
              <a:cs typeface="MonSERRAT"/>
            </a:endParaRPr>
          </a:p>
          <a:p>
            <a:pPr algn="l"/>
            <a:r>
              <a:rPr lang="en-US" sz="2000" b="1" dirty="0">
                <a:solidFill>
                  <a:schemeClr val="bg1"/>
                </a:solidFill>
                <a:latin typeface="MonSERRAT"/>
                <a:cs typeface="MonSERRAT"/>
              </a:rPr>
              <a:t>Switch between </a:t>
            </a:r>
            <a:r>
              <a:rPr lang="en-US" sz="2000" b="1" dirty="0">
                <a:solidFill>
                  <a:srgbClr val="FFC800"/>
                </a:solidFill>
                <a:latin typeface="MonSERRAT"/>
                <a:cs typeface="MonSERRAT"/>
              </a:rPr>
              <a:t>the institutional view </a:t>
            </a:r>
            <a:r>
              <a:rPr lang="en-US" sz="2000" b="1" dirty="0">
                <a:solidFill>
                  <a:schemeClr val="bg1"/>
                </a:solidFill>
                <a:latin typeface="MonSERRAT"/>
                <a:cs typeface="MonSERRAT"/>
              </a:rPr>
              <a:t>and </a:t>
            </a:r>
            <a:r>
              <a:rPr lang="en-US" sz="2000" b="1" dirty="0">
                <a:solidFill>
                  <a:srgbClr val="FFC800"/>
                </a:solidFill>
                <a:latin typeface="MonSERRAT"/>
                <a:cs typeface="MonSERRAT"/>
              </a:rPr>
              <a:t>entire</a:t>
            </a:r>
            <a:r>
              <a:rPr lang="en-US" sz="2000" b="1" dirty="0">
                <a:solidFill>
                  <a:schemeClr val="bg1"/>
                </a:solidFill>
                <a:latin typeface="MonSERRAT"/>
                <a:cs typeface="MonSERRAT"/>
              </a:rPr>
              <a:t> Altmetric database.</a:t>
            </a:r>
          </a:p>
        </p:txBody>
      </p:sp>
      <p:pic>
        <p:nvPicPr>
          <p:cNvPr id="2" name="Picture 1"/>
          <p:cNvPicPr>
            <a:picLocks noChangeAspect="1"/>
          </p:cNvPicPr>
          <p:nvPr/>
        </p:nvPicPr>
        <p:blipFill>
          <a:blip r:embed="rId2"/>
          <a:stretch>
            <a:fillRect/>
          </a:stretch>
        </p:blipFill>
        <p:spPr>
          <a:xfrm>
            <a:off x="814761" y="2032168"/>
            <a:ext cx="7804688" cy="1184031"/>
          </a:xfrm>
          <a:prstGeom prst="rect">
            <a:avLst/>
          </a:prstGeom>
          <a:ln>
            <a:noFill/>
          </a:ln>
          <a:effectLst>
            <a:outerShdw blurRad="190500" algn="tl" rotWithShape="0">
              <a:srgbClr val="000000">
                <a:alpha val="70000"/>
              </a:srgbClr>
            </a:outerShdw>
          </a:effectLst>
        </p:spPr>
      </p:pic>
      <p:sp>
        <p:nvSpPr>
          <p:cNvPr id="6" name="Shape 253"/>
          <p:cNvSpPr/>
          <p:nvPr/>
        </p:nvSpPr>
        <p:spPr>
          <a:xfrm rot="8075382">
            <a:off x="5719910" y="3077281"/>
            <a:ext cx="1235167" cy="295848"/>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8" name="TextBox 7"/>
          <p:cNvSpPr txBox="1"/>
          <p:nvPr/>
        </p:nvSpPr>
        <p:spPr>
          <a:xfrm>
            <a:off x="622479" y="3679141"/>
            <a:ext cx="8160138" cy="646331"/>
          </a:xfrm>
          <a:prstGeom prst="rect">
            <a:avLst/>
          </a:prstGeom>
          <a:noFill/>
        </p:spPr>
        <p:txBody>
          <a:bodyPr wrap="square" rtlCol="0">
            <a:spAutoFit/>
          </a:bodyPr>
          <a:lstStyle/>
          <a:p>
            <a:pPr marL="342900" indent="-342900">
              <a:buFont typeface="Arial"/>
              <a:buChar char="•"/>
            </a:pPr>
            <a:r>
              <a:rPr lang="en-US" dirty="0">
                <a:solidFill>
                  <a:schemeClr val="bg1"/>
                </a:solidFill>
                <a:latin typeface="Open Sans Light"/>
                <a:cs typeface="Open Sans Light"/>
              </a:rPr>
              <a:t>Select </a:t>
            </a:r>
            <a:r>
              <a:rPr lang="en-US" i="1" dirty="0">
                <a:solidFill>
                  <a:schemeClr val="bg1"/>
                </a:solidFill>
                <a:latin typeface="Open Sans Light"/>
                <a:cs typeface="Open Sans Light"/>
              </a:rPr>
              <a:t>Full Database </a:t>
            </a:r>
            <a:r>
              <a:rPr lang="en-US" dirty="0">
                <a:solidFill>
                  <a:schemeClr val="bg1"/>
                </a:solidFill>
                <a:latin typeface="Open Sans Light"/>
                <a:cs typeface="Open Sans Light"/>
              </a:rPr>
              <a:t>to search all outputs Altmetric has ever tracked </a:t>
            </a:r>
          </a:p>
          <a:p>
            <a:pPr marL="342900" indent="-342900">
              <a:buFont typeface="Arial"/>
              <a:buChar char="•"/>
            </a:pPr>
            <a:r>
              <a:rPr lang="en-US" dirty="0">
                <a:solidFill>
                  <a:schemeClr val="bg1"/>
                </a:solidFill>
                <a:latin typeface="Open Sans Light"/>
                <a:cs typeface="Open Sans Light"/>
              </a:rPr>
              <a:t>Select </a:t>
            </a:r>
            <a:r>
              <a:rPr lang="en-US" i="1" dirty="0">
                <a:solidFill>
                  <a:schemeClr val="bg1"/>
                </a:solidFill>
                <a:latin typeface="Open Sans Light"/>
                <a:cs typeface="Open Sans Light"/>
              </a:rPr>
              <a:t>Your Institution Only </a:t>
            </a:r>
            <a:r>
              <a:rPr lang="en-US" dirty="0">
                <a:solidFill>
                  <a:schemeClr val="bg1"/>
                </a:solidFill>
                <a:latin typeface="Open Sans Light"/>
                <a:cs typeface="Open Sans Light"/>
              </a:rPr>
              <a:t>to search across your verified research outputs</a:t>
            </a:r>
            <a:endParaRPr lang="en-US" i="1" dirty="0">
              <a:solidFill>
                <a:schemeClr val="bg1"/>
              </a:solidFill>
              <a:latin typeface="Open Sans Light"/>
              <a:cs typeface="Open Sans Light"/>
            </a:endParaRPr>
          </a:p>
        </p:txBody>
      </p:sp>
    </p:spTree>
    <p:extLst>
      <p:ext uri="{BB962C8B-B14F-4D97-AF65-F5344CB8AC3E}">
        <p14:creationId xmlns:p14="http://schemas.microsoft.com/office/powerpoint/2010/main" val="3764584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a:t>
            </a:r>
            <a:r>
              <a:rPr lang="en-US" dirty="0">
                <a:solidFill>
                  <a:srgbClr val="FFC800"/>
                </a:solidFill>
              </a:rPr>
              <a:t>SAVE SEARCHES</a:t>
            </a:r>
          </a:p>
        </p:txBody>
      </p:sp>
      <p:pic>
        <p:nvPicPr>
          <p:cNvPr id="8" name="Picture 7"/>
          <p:cNvPicPr>
            <a:picLocks noChangeAspect="1"/>
          </p:cNvPicPr>
          <p:nvPr/>
        </p:nvPicPr>
        <p:blipFill>
          <a:blip r:embed="rId2"/>
          <a:stretch>
            <a:fillRect/>
          </a:stretch>
        </p:blipFill>
        <p:spPr>
          <a:xfrm>
            <a:off x="2293574" y="1511149"/>
            <a:ext cx="4893973" cy="2266591"/>
          </a:xfrm>
          <a:prstGeom prst="rect">
            <a:avLst/>
          </a:prstGeom>
          <a:ln>
            <a:noFill/>
          </a:ln>
          <a:effectLst>
            <a:outerShdw blurRad="190500" algn="tl" rotWithShape="0">
              <a:srgbClr val="000000">
                <a:alpha val="70000"/>
              </a:srgbClr>
            </a:outerShdw>
          </a:effectLst>
        </p:spPr>
      </p:pic>
      <p:sp>
        <p:nvSpPr>
          <p:cNvPr id="10" name="TextBox 9"/>
          <p:cNvSpPr txBox="1"/>
          <p:nvPr/>
        </p:nvSpPr>
        <p:spPr>
          <a:xfrm>
            <a:off x="250269" y="1694240"/>
            <a:ext cx="1856070" cy="584776"/>
          </a:xfrm>
          <a:prstGeom prst="rect">
            <a:avLst/>
          </a:prstGeom>
          <a:noFill/>
        </p:spPr>
        <p:txBody>
          <a:bodyPr wrap="square" rtlCol="0">
            <a:spAutoFit/>
          </a:bodyPr>
          <a:lstStyle/>
          <a:p>
            <a:pPr algn="r"/>
            <a:r>
              <a:rPr lang="en-US" sz="1600" dirty="0">
                <a:solidFill>
                  <a:srgbClr val="FFFFFF"/>
                </a:solidFill>
                <a:latin typeface="Open Sans Light"/>
                <a:cs typeface="Open Sans Light"/>
              </a:rPr>
              <a:t>1. Hit </a:t>
            </a:r>
            <a:r>
              <a:rPr lang="en-US" sz="1600" i="1" dirty="0">
                <a:solidFill>
                  <a:srgbClr val="FFFFFF"/>
                </a:solidFill>
                <a:latin typeface="Open Sans Light"/>
                <a:cs typeface="Open Sans Light"/>
              </a:rPr>
              <a:t>Save Search </a:t>
            </a:r>
            <a:r>
              <a:rPr lang="en-US" sz="1600" dirty="0">
                <a:solidFill>
                  <a:srgbClr val="FFFFFF"/>
                </a:solidFill>
                <a:latin typeface="Open Sans Light"/>
                <a:cs typeface="Open Sans Light"/>
              </a:rPr>
              <a:t>for any query</a:t>
            </a:r>
          </a:p>
        </p:txBody>
      </p:sp>
      <p:pic>
        <p:nvPicPr>
          <p:cNvPr id="11" name="Picture 10"/>
          <p:cNvPicPr>
            <a:picLocks noChangeAspect="1"/>
          </p:cNvPicPr>
          <p:nvPr/>
        </p:nvPicPr>
        <p:blipFill>
          <a:blip r:embed="rId3"/>
          <a:stretch>
            <a:fillRect/>
          </a:stretch>
        </p:blipFill>
        <p:spPr>
          <a:xfrm>
            <a:off x="4999692" y="3208011"/>
            <a:ext cx="2839109" cy="1496756"/>
          </a:xfrm>
          <a:prstGeom prst="rect">
            <a:avLst/>
          </a:prstGeom>
          <a:ln>
            <a:noFill/>
          </a:ln>
          <a:effectLst>
            <a:outerShdw blurRad="190500" algn="tl" rotWithShape="0">
              <a:srgbClr val="000000">
                <a:alpha val="70000"/>
              </a:srgbClr>
            </a:outerShdw>
          </a:effectLst>
        </p:spPr>
      </p:pic>
      <p:sp>
        <p:nvSpPr>
          <p:cNvPr id="3" name="Donut 2"/>
          <p:cNvSpPr/>
          <p:nvPr/>
        </p:nvSpPr>
        <p:spPr>
          <a:xfrm>
            <a:off x="6161113" y="1750523"/>
            <a:ext cx="659394" cy="434478"/>
          </a:xfrm>
          <a:prstGeom prst="donut">
            <a:avLst/>
          </a:prstGeom>
          <a:solidFill>
            <a:srgbClr val="D6ED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9050" cmpd="sng">
                <a:solidFill>
                  <a:schemeClr val="tx1"/>
                </a:solidFill>
              </a:ln>
              <a:solidFill>
                <a:schemeClr val="tx1"/>
              </a:solidFill>
            </a:endParaRPr>
          </a:p>
        </p:txBody>
      </p:sp>
      <p:sp>
        <p:nvSpPr>
          <p:cNvPr id="12" name="TextBox 11"/>
          <p:cNvSpPr txBox="1"/>
          <p:nvPr/>
        </p:nvSpPr>
        <p:spPr>
          <a:xfrm>
            <a:off x="2293574" y="3877807"/>
            <a:ext cx="2134947" cy="830997"/>
          </a:xfrm>
          <a:prstGeom prst="rect">
            <a:avLst/>
          </a:prstGeom>
          <a:noFill/>
        </p:spPr>
        <p:txBody>
          <a:bodyPr wrap="square" rtlCol="0">
            <a:spAutoFit/>
          </a:bodyPr>
          <a:lstStyle/>
          <a:p>
            <a:r>
              <a:rPr lang="en-US" sz="1600" dirty="0">
                <a:solidFill>
                  <a:srgbClr val="FFFFFF"/>
                </a:solidFill>
                <a:latin typeface="Open Sans Light"/>
                <a:cs typeface="Open Sans Light"/>
              </a:rPr>
              <a:t>2. View your Saved Searches via the sidebar</a:t>
            </a:r>
          </a:p>
        </p:txBody>
      </p:sp>
      <p:sp>
        <p:nvSpPr>
          <p:cNvPr id="13" name="Shape 253"/>
          <p:cNvSpPr/>
          <p:nvPr/>
        </p:nvSpPr>
        <p:spPr>
          <a:xfrm rot="8928866">
            <a:off x="4153809" y="3736737"/>
            <a:ext cx="907651"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Tree>
    <p:extLst>
      <p:ext uri="{BB962C8B-B14F-4D97-AF65-F5344CB8AC3E}">
        <p14:creationId xmlns:p14="http://schemas.microsoft.com/office/powerpoint/2010/main" val="50146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3450" y="2312217"/>
            <a:ext cx="8599130" cy="1187999"/>
          </a:xfrm>
        </p:spPr>
        <p:txBody>
          <a:bodyPr/>
          <a:lstStyle/>
          <a:p>
            <a:r>
              <a:rPr lang="en-US" dirty="0"/>
              <a:t>2. ANALYZE RESULTS</a:t>
            </a:r>
            <a:endParaRPr lang="en-US" dirty="0">
              <a:solidFill>
                <a:srgbClr val="FFC800"/>
              </a:solidFill>
            </a:endParaRPr>
          </a:p>
        </p:txBody>
      </p:sp>
    </p:spTree>
    <p:extLst>
      <p:ext uri="{BB962C8B-B14F-4D97-AF65-F5344CB8AC3E}">
        <p14:creationId xmlns:p14="http://schemas.microsoft.com/office/powerpoint/2010/main" val="3754977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49783" y="164639"/>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rgbClr val="FFC800"/>
                </a:solidFill>
                <a:latin typeface="MonSERRAT"/>
                <a:cs typeface="MonSERRAT"/>
              </a:rPr>
              <a:t>ANALYZING </a:t>
            </a:r>
            <a:r>
              <a:rPr lang="en-US" sz="3200" b="1" dirty="0">
                <a:solidFill>
                  <a:schemeClr val="bg1"/>
                </a:solidFill>
                <a:latin typeface="MonSERRAT"/>
                <a:cs typeface="MonSERRAT"/>
              </a:rPr>
              <a:t>ALTMETRIC DATA</a:t>
            </a:r>
          </a:p>
          <a:p>
            <a:pPr algn="l"/>
            <a:r>
              <a:rPr lang="en-US" sz="2200" b="1" dirty="0">
                <a:solidFill>
                  <a:srgbClr val="FFFFFF"/>
                </a:solidFill>
                <a:latin typeface="Monserrat"/>
                <a:cs typeface="Monserrat"/>
              </a:rPr>
              <a:t>Analyze and report on attention to your research</a:t>
            </a:r>
            <a:endParaRPr lang="en-US" sz="1700" b="1" dirty="0">
              <a:solidFill>
                <a:srgbClr val="FFFFFF"/>
              </a:solidFill>
              <a:latin typeface="Monserrat"/>
              <a:cs typeface="Monserrat"/>
            </a:endParaRPr>
          </a:p>
          <a:p>
            <a:pPr algn="l"/>
            <a:endParaRPr lang="en-US" sz="3200" b="1" dirty="0">
              <a:solidFill>
                <a:schemeClr val="bg1"/>
              </a:solidFill>
              <a:latin typeface="MonSERRAT"/>
              <a:cs typeface="MonSERRAT"/>
            </a:endParaRPr>
          </a:p>
        </p:txBody>
      </p:sp>
      <p:pic>
        <p:nvPicPr>
          <p:cNvPr id="3" name="Picture 2"/>
          <p:cNvPicPr>
            <a:picLocks noChangeAspect="1"/>
          </p:cNvPicPr>
          <p:nvPr/>
        </p:nvPicPr>
        <p:blipFill>
          <a:blip r:embed="rId2"/>
          <a:stretch>
            <a:fillRect/>
          </a:stretch>
        </p:blipFill>
        <p:spPr>
          <a:xfrm>
            <a:off x="1055103" y="1207476"/>
            <a:ext cx="7033169" cy="3724995"/>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3"/>
          <a:stretch>
            <a:fillRect/>
          </a:stretch>
        </p:blipFill>
        <p:spPr>
          <a:xfrm>
            <a:off x="6557912" y="2281539"/>
            <a:ext cx="1418738" cy="1285089"/>
          </a:xfrm>
          <a:prstGeom prst="rect">
            <a:avLst/>
          </a:prstGeom>
        </p:spPr>
      </p:pic>
      <p:sp>
        <p:nvSpPr>
          <p:cNvPr id="7" name="TextBox 6"/>
          <p:cNvSpPr txBox="1"/>
          <p:nvPr/>
        </p:nvSpPr>
        <p:spPr>
          <a:xfrm>
            <a:off x="1886441" y="2392182"/>
            <a:ext cx="4105784" cy="369332"/>
          </a:xfrm>
          <a:prstGeom prst="rect">
            <a:avLst/>
          </a:prstGeom>
          <a:noFill/>
        </p:spPr>
        <p:txBody>
          <a:bodyPr wrap="square" rtlCol="0">
            <a:spAutoFit/>
          </a:bodyPr>
          <a:lstStyle/>
          <a:p>
            <a:endParaRPr lang="en-US" dirty="0"/>
          </a:p>
        </p:txBody>
      </p:sp>
      <p:sp>
        <p:nvSpPr>
          <p:cNvPr id="8" name="Shape 253"/>
          <p:cNvSpPr/>
          <p:nvPr/>
        </p:nvSpPr>
        <p:spPr>
          <a:xfrm>
            <a:off x="8292668" y="2414898"/>
            <a:ext cx="673605"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Tree>
    <p:extLst>
      <p:ext uri="{BB962C8B-B14F-4D97-AF65-F5344CB8AC3E}">
        <p14:creationId xmlns:p14="http://schemas.microsoft.com/office/powerpoint/2010/main" val="238070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par>
                                <p:cTn id="7" presetID="9" presetClass="emph" presetSubtype="0" nodeType="withEffect">
                                  <p:stCondLst>
                                    <p:cond delay="0"/>
                                  </p:stCondLst>
                                  <p:childTnLst>
                                    <p:set>
                                      <p:cBhvr rctx="PPT">
                                        <p:cTn id="8" dur="indefinite"/>
                                        <p:tgtEl>
                                          <p:spTgt spid="3"/>
                                        </p:tgtEl>
                                        <p:attrNameLst>
                                          <p:attrName>style.opacity</p:attrName>
                                        </p:attrNameLst>
                                      </p:cBhvr>
                                      <p:to>
                                        <p:strVal val="0.5"/>
                                      </p:to>
                                    </p:set>
                                    <p:animEffect filter="image" prLst="opacity: 0.5">
                                      <p:cBhvr rctx="IE">
                                        <p:cTn id="9" dur="indefinite"/>
                                        <p:tgtEl>
                                          <p:spTgt spid="3"/>
                                        </p:tgtEl>
                                      </p:cBhvr>
                                    </p:animEffect>
                                  </p:childTnLst>
                                </p:cTn>
                              </p:par>
                            </p:childTnLst>
                          </p:cTn>
                        </p:par>
                        <p:par>
                          <p:cTn id="10" fill="hold">
                            <p:stCondLst>
                              <p:cond delay="2000"/>
                            </p:stCondLst>
                            <p:childTnLst>
                              <p:par>
                                <p:cTn id="11" presetID="1" presetClass="exit" presetSubtype="0" fill="hold" nodeType="after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49783" y="164639"/>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rgbClr val="FFC800"/>
                </a:solidFill>
                <a:latin typeface="MonSERRAT"/>
                <a:cs typeface="MonSERRAT"/>
              </a:rPr>
              <a:t>ANALYZING </a:t>
            </a:r>
            <a:r>
              <a:rPr lang="en-US" sz="3200" b="1" dirty="0">
                <a:solidFill>
                  <a:schemeClr val="bg1"/>
                </a:solidFill>
                <a:latin typeface="MonSERRAT"/>
                <a:cs typeface="MonSERRAT"/>
              </a:rPr>
              <a:t>ALTMETRIC DATA</a:t>
            </a:r>
          </a:p>
          <a:p>
            <a:pPr algn="l"/>
            <a:r>
              <a:rPr lang="en-US" sz="2200" b="1" dirty="0">
                <a:solidFill>
                  <a:srgbClr val="FFFFFF"/>
                </a:solidFill>
                <a:latin typeface="Monserrat"/>
                <a:cs typeface="Monserrat"/>
              </a:rPr>
              <a:t>Analyze and report on attention to your research</a:t>
            </a:r>
            <a:endParaRPr lang="en-US" sz="1700" b="1" dirty="0">
              <a:solidFill>
                <a:srgbClr val="FFFFFF"/>
              </a:solidFill>
              <a:latin typeface="Monserrat"/>
              <a:cs typeface="Monserrat"/>
            </a:endParaRPr>
          </a:p>
          <a:p>
            <a:pPr algn="l"/>
            <a:endParaRPr lang="en-US" sz="3200" b="1" dirty="0">
              <a:solidFill>
                <a:schemeClr val="bg1"/>
              </a:solidFill>
              <a:latin typeface="MonSERRAT"/>
              <a:cs typeface="MonSERRAT"/>
            </a:endParaRPr>
          </a:p>
        </p:txBody>
      </p:sp>
      <p:sp>
        <p:nvSpPr>
          <p:cNvPr id="7" name="TextBox 6"/>
          <p:cNvSpPr txBox="1"/>
          <p:nvPr/>
        </p:nvSpPr>
        <p:spPr>
          <a:xfrm>
            <a:off x="1886441" y="2392182"/>
            <a:ext cx="4105784" cy="369332"/>
          </a:xfrm>
          <a:prstGeom prst="rect">
            <a:avLst/>
          </a:prstGeom>
          <a:noFill/>
        </p:spPr>
        <p:txBody>
          <a:bodyPr wrap="square" rtlCol="0">
            <a:spAutoFit/>
          </a:bodyPr>
          <a:lstStyle/>
          <a:p>
            <a:endParaRPr lang="en-US" dirty="0"/>
          </a:p>
        </p:txBody>
      </p:sp>
      <p:sp>
        <p:nvSpPr>
          <p:cNvPr id="8" name="Rectangle 7"/>
          <p:cNvSpPr/>
          <p:nvPr/>
        </p:nvSpPr>
        <p:spPr>
          <a:xfrm>
            <a:off x="702792" y="1468852"/>
            <a:ext cx="7792359" cy="3139321"/>
          </a:xfrm>
          <a:prstGeom prst="rect">
            <a:avLst/>
          </a:prstGeom>
        </p:spPr>
        <p:txBody>
          <a:bodyPr wrap="square">
            <a:spAutoFit/>
          </a:bodyPr>
          <a:lstStyle/>
          <a:p>
            <a:pPr marL="285750" indent="-285750">
              <a:buFont typeface="Arial"/>
              <a:buChar char="•"/>
            </a:pPr>
            <a:r>
              <a:rPr lang="en-US" b="1" dirty="0">
                <a:solidFill>
                  <a:schemeClr val="bg1"/>
                </a:solidFill>
                <a:latin typeface="Monserrat"/>
                <a:cs typeface="Monserrat"/>
              </a:rPr>
              <a:t>Summary: </a:t>
            </a:r>
            <a:r>
              <a:rPr lang="en-US" dirty="0">
                <a:solidFill>
                  <a:schemeClr val="bg1"/>
                </a:solidFill>
                <a:latin typeface="Open Sans Light"/>
                <a:cs typeface="Open Sans Light"/>
              </a:rPr>
              <a:t>Monitor online engagement with research outputs over time.</a:t>
            </a:r>
          </a:p>
          <a:p>
            <a:endParaRPr lang="en-US" dirty="0">
              <a:solidFill>
                <a:schemeClr val="bg1"/>
              </a:solidFill>
              <a:latin typeface="Open Sans Light"/>
              <a:cs typeface="Open Sans Light"/>
            </a:endParaRPr>
          </a:p>
          <a:p>
            <a:pPr marL="285750" indent="-285750">
              <a:buFont typeface="Arial"/>
              <a:buChar char="•"/>
            </a:pPr>
            <a:r>
              <a:rPr lang="en-US" b="1" dirty="0">
                <a:solidFill>
                  <a:schemeClr val="bg1"/>
                </a:solidFill>
                <a:latin typeface="Monserrat"/>
                <a:cs typeface="Monserrat"/>
              </a:rPr>
              <a:t>Highlights: </a:t>
            </a:r>
            <a:r>
              <a:rPr lang="en-US" dirty="0">
                <a:solidFill>
                  <a:schemeClr val="bg1"/>
                </a:solidFill>
                <a:latin typeface="Open Sans Light"/>
                <a:cs typeface="Open Sans Light"/>
              </a:rPr>
              <a:t>Follow research that’s making headlines, and see which contributors from your institution are making the biggest splash.</a:t>
            </a:r>
          </a:p>
          <a:p>
            <a:endParaRPr lang="en-US" dirty="0">
              <a:solidFill>
                <a:schemeClr val="bg1"/>
              </a:solidFill>
              <a:latin typeface="Open Sans Light"/>
              <a:cs typeface="Open Sans Light"/>
            </a:endParaRPr>
          </a:p>
          <a:p>
            <a:pPr marL="285750" indent="-285750">
              <a:buFont typeface="Arial"/>
              <a:buChar char="•"/>
            </a:pPr>
            <a:r>
              <a:rPr lang="en-US" b="1" dirty="0">
                <a:solidFill>
                  <a:schemeClr val="bg1"/>
                </a:solidFill>
                <a:latin typeface="Monserrat"/>
                <a:cs typeface="Monserrat"/>
              </a:rPr>
              <a:t>Demographics: </a:t>
            </a:r>
            <a:r>
              <a:rPr lang="en-US" dirty="0">
                <a:solidFill>
                  <a:schemeClr val="bg1"/>
                </a:solidFill>
                <a:latin typeface="Open Sans Light"/>
                <a:cs typeface="Open Sans Light"/>
              </a:rPr>
              <a:t>Discover the global reach of your research outputs on Twitter.</a:t>
            </a:r>
          </a:p>
          <a:p>
            <a:endParaRPr lang="en-US" dirty="0">
              <a:solidFill>
                <a:schemeClr val="bg1"/>
              </a:solidFill>
              <a:latin typeface="Open Sans Light"/>
              <a:cs typeface="Open Sans Light"/>
            </a:endParaRPr>
          </a:p>
          <a:p>
            <a:pPr marL="285750" indent="-285750">
              <a:buFont typeface="Arial"/>
              <a:buChar char="•"/>
            </a:pPr>
            <a:r>
              <a:rPr lang="en-US" b="1" dirty="0">
                <a:solidFill>
                  <a:schemeClr val="bg1"/>
                </a:solidFill>
                <a:latin typeface="Monserrat"/>
                <a:cs typeface="Monserrat"/>
              </a:rPr>
              <a:t>Mentions: </a:t>
            </a:r>
            <a:r>
              <a:rPr lang="en-US" dirty="0">
                <a:solidFill>
                  <a:schemeClr val="bg1"/>
                </a:solidFill>
                <a:latin typeface="Open Sans Light"/>
                <a:cs typeface="Open Sans Light"/>
              </a:rPr>
              <a:t>Focus on specific attention source types and browse through the mentions.</a:t>
            </a:r>
          </a:p>
        </p:txBody>
      </p:sp>
    </p:spTree>
    <p:extLst>
      <p:ext uri="{BB962C8B-B14F-4D97-AF65-F5344CB8AC3E}">
        <p14:creationId xmlns:p14="http://schemas.microsoft.com/office/powerpoint/2010/main" val="171623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783" y="164639"/>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rgbClr val="FFFFFF"/>
                </a:solidFill>
                <a:latin typeface="MonSERRAT"/>
                <a:cs typeface="MonSERRAT"/>
              </a:rPr>
              <a:t>HOW TO TRACK </a:t>
            </a:r>
            <a:r>
              <a:rPr lang="en-US" sz="3200" b="1" dirty="0">
                <a:solidFill>
                  <a:srgbClr val="FFC800"/>
                </a:solidFill>
                <a:latin typeface="MonSERRAT"/>
                <a:cs typeface="MonSERRAT"/>
              </a:rPr>
              <a:t>ATTENTION OVER TIME</a:t>
            </a:r>
            <a:endParaRPr lang="en-US" sz="3200" b="1" dirty="0">
              <a:solidFill>
                <a:schemeClr val="bg1"/>
              </a:solidFill>
              <a:latin typeface="MonSERRAT"/>
              <a:cs typeface="MonSERRAT"/>
            </a:endParaRPr>
          </a:p>
          <a:p>
            <a:pPr algn="l"/>
            <a:r>
              <a:rPr lang="en-US" sz="2000" b="1" dirty="0">
                <a:solidFill>
                  <a:srgbClr val="FFFFFF"/>
                </a:solidFill>
                <a:latin typeface="Monserrat"/>
                <a:cs typeface="Monserrat"/>
              </a:rPr>
              <a:t>a) Track mentions over time in the analysis Summary </a:t>
            </a:r>
          </a:p>
          <a:p>
            <a:pPr algn="l"/>
            <a:endParaRPr lang="en-US" sz="3200" b="1" dirty="0">
              <a:solidFill>
                <a:schemeClr val="bg1"/>
              </a:solidFill>
              <a:latin typeface="MonSERRAT"/>
              <a:cs typeface="MonSERRAT"/>
            </a:endParaRPr>
          </a:p>
        </p:txBody>
      </p:sp>
      <p:pic>
        <p:nvPicPr>
          <p:cNvPr id="10" name="Picture 9" descr="Screen Shot 2016-08-16 at 10.11.05.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890847" y="1215806"/>
            <a:ext cx="6766271" cy="3486518"/>
          </a:xfrm>
          <a:prstGeom prst="rect">
            <a:avLst/>
          </a:prstGeom>
        </p:spPr>
      </p:pic>
      <p:sp>
        <p:nvSpPr>
          <p:cNvPr id="6" name="Shape 253"/>
          <p:cNvSpPr/>
          <p:nvPr/>
        </p:nvSpPr>
        <p:spPr>
          <a:xfrm rot="10800000">
            <a:off x="1630387" y="1897300"/>
            <a:ext cx="795530"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8" name="TextBox 7"/>
          <p:cNvSpPr txBox="1"/>
          <p:nvPr/>
        </p:nvSpPr>
        <p:spPr>
          <a:xfrm>
            <a:off x="286596" y="1712084"/>
            <a:ext cx="1457757" cy="2031325"/>
          </a:xfrm>
          <a:prstGeom prst="rect">
            <a:avLst/>
          </a:prstGeom>
          <a:noFill/>
        </p:spPr>
        <p:txBody>
          <a:bodyPr wrap="square" rtlCol="0">
            <a:spAutoFit/>
          </a:bodyPr>
          <a:lstStyle/>
          <a:p>
            <a:r>
              <a:rPr lang="en-US" sz="1400" dirty="0">
                <a:solidFill>
                  <a:srgbClr val="FFFFFF"/>
                </a:solidFill>
                <a:latin typeface="Open Sans Light"/>
                <a:cs typeface="Open Sans Light"/>
              </a:rPr>
              <a:t>Browse the </a:t>
            </a:r>
            <a:r>
              <a:rPr lang="en-US" sz="1400" i="1" dirty="0">
                <a:solidFill>
                  <a:srgbClr val="FFFFFF"/>
                </a:solidFill>
                <a:latin typeface="Open Sans Light"/>
                <a:cs typeface="Open Sans Light"/>
              </a:rPr>
              <a:t>Summary </a:t>
            </a:r>
            <a:r>
              <a:rPr lang="en-US" sz="1400" dirty="0">
                <a:solidFill>
                  <a:srgbClr val="FFFFFF"/>
                </a:solidFill>
                <a:latin typeface="Open Sans Light"/>
                <a:cs typeface="Open Sans Light"/>
              </a:rPr>
              <a:t>tab, which includes total counts and attention over time for research outputs in your results list.  </a:t>
            </a:r>
          </a:p>
        </p:txBody>
      </p:sp>
    </p:spTree>
    <p:extLst>
      <p:ext uri="{BB962C8B-B14F-4D97-AF65-F5344CB8AC3E}">
        <p14:creationId xmlns:p14="http://schemas.microsoft.com/office/powerpoint/2010/main" val="17608995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783" y="164639"/>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chemeClr val="bg1"/>
                </a:solidFill>
                <a:latin typeface="MonSERRAT"/>
                <a:cs typeface="MonSERRAT"/>
              </a:rPr>
              <a:t>HOW TO FIND </a:t>
            </a:r>
            <a:r>
              <a:rPr lang="en-US" sz="3200" b="1" dirty="0">
                <a:solidFill>
                  <a:srgbClr val="FFFFFF"/>
                </a:solidFill>
                <a:latin typeface="MonSERRAT"/>
                <a:cs typeface="MonSERRAT"/>
              </a:rPr>
              <a:t>ATTENTION</a:t>
            </a:r>
            <a:r>
              <a:rPr lang="en-US" sz="3200" b="1" dirty="0">
                <a:solidFill>
                  <a:srgbClr val="FFC800"/>
                </a:solidFill>
                <a:latin typeface="MonSERRAT"/>
                <a:cs typeface="MonSERRAT"/>
              </a:rPr>
              <a:t> HIGHLIGHTS</a:t>
            </a:r>
            <a:endParaRPr lang="en-US" sz="3200" b="1" dirty="0">
              <a:solidFill>
                <a:schemeClr val="bg1"/>
              </a:solidFill>
              <a:latin typeface="MonSERRAT"/>
              <a:cs typeface="MonSERRAT"/>
            </a:endParaRPr>
          </a:p>
          <a:p>
            <a:pPr algn="l"/>
            <a:r>
              <a:rPr lang="en-US" sz="2000" b="1" dirty="0">
                <a:solidFill>
                  <a:srgbClr val="FFFFFF"/>
                </a:solidFill>
                <a:latin typeface="Monserrat"/>
                <a:cs typeface="Monserrat"/>
              </a:rPr>
              <a:t>b) View Attention Highlights in your search results</a:t>
            </a:r>
          </a:p>
          <a:p>
            <a:pPr algn="l"/>
            <a:endParaRPr lang="en-US" sz="3200" b="1" dirty="0">
              <a:solidFill>
                <a:schemeClr val="bg1"/>
              </a:solidFill>
              <a:latin typeface="MonSERRAT"/>
              <a:cs typeface="MonSERRAT"/>
            </a:endParaRPr>
          </a:p>
        </p:txBody>
      </p:sp>
      <p:pic>
        <p:nvPicPr>
          <p:cNvPr id="9" name="Picture 8" descr="Screen Shot 2016-08-16 at 10.12.57.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858959" y="1215806"/>
            <a:ext cx="6756021" cy="3502595"/>
          </a:xfrm>
          <a:prstGeom prst="rect">
            <a:avLst/>
          </a:prstGeom>
        </p:spPr>
      </p:pic>
      <p:sp>
        <p:nvSpPr>
          <p:cNvPr id="8" name="Shape 253"/>
          <p:cNvSpPr/>
          <p:nvPr/>
        </p:nvSpPr>
        <p:spPr>
          <a:xfrm rot="10800000">
            <a:off x="1215212" y="2649807"/>
            <a:ext cx="1336340"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5" name="TextBox 4"/>
          <p:cNvSpPr txBox="1"/>
          <p:nvPr/>
        </p:nvSpPr>
        <p:spPr>
          <a:xfrm>
            <a:off x="115644" y="1923769"/>
            <a:ext cx="1655442" cy="1015663"/>
          </a:xfrm>
          <a:prstGeom prst="rect">
            <a:avLst/>
          </a:prstGeom>
          <a:noFill/>
        </p:spPr>
        <p:txBody>
          <a:bodyPr wrap="square" rtlCol="0">
            <a:spAutoFit/>
          </a:bodyPr>
          <a:lstStyle/>
          <a:p>
            <a:r>
              <a:rPr lang="en-US" sz="1500" dirty="0">
                <a:solidFill>
                  <a:srgbClr val="FFFFFF"/>
                </a:solidFill>
                <a:latin typeface="Open Sans Light"/>
                <a:cs typeface="Open Sans Light"/>
              </a:rPr>
              <a:t>View attention highlights of outputs in your results list. </a:t>
            </a:r>
          </a:p>
        </p:txBody>
      </p:sp>
    </p:spTree>
    <p:extLst>
      <p:ext uri="{BB962C8B-B14F-4D97-AF65-F5344CB8AC3E}">
        <p14:creationId xmlns:p14="http://schemas.microsoft.com/office/powerpoint/2010/main" val="1212237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783" y="164639"/>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chemeClr val="bg1"/>
                </a:solidFill>
                <a:latin typeface="MonSERRAT"/>
                <a:cs typeface="MonSERRAT"/>
              </a:rPr>
              <a:t>HOW TO VIEW </a:t>
            </a:r>
            <a:r>
              <a:rPr lang="en-US" sz="3200" b="1" dirty="0">
                <a:solidFill>
                  <a:srgbClr val="FFC800"/>
                </a:solidFill>
                <a:latin typeface="MonSERRAT"/>
                <a:cs typeface="MonSERRAT"/>
              </a:rPr>
              <a:t>GLOBAL REACH</a:t>
            </a:r>
            <a:endParaRPr lang="en-US" sz="3200" b="1" dirty="0">
              <a:solidFill>
                <a:schemeClr val="bg1"/>
              </a:solidFill>
              <a:latin typeface="MonSERRAT"/>
              <a:cs typeface="MonSERRAT"/>
            </a:endParaRPr>
          </a:p>
          <a:p>
            <a:pPr algn="l"/>
            <a:r>
              <a:rPr lang="en-US" sz="2000" b="1" dirty="0">
                <a:solidFill>
                  <a:srgbClr val="FFFFFF"/>
                </a:solidFill>
                <a:latin typeface="Monserrat"/>
                <a:cs typeface="Monserrat"/>
              </a:rPr>
              <a:t>c) View visualizations in the Demographics tab</a:t>
            </a:r>
          </a:p>
          <a:p>
            <a:pPr algn="l"/>
            <a:endParaRPr lang="en-US" sz="3200" b="1" dirty="0">
              <a:solidFill>
                <a:schemeClr val="bg1"/>
              </a:solidFill>
              <a:latin typeface="MonSERRAT"/>
              <a:cs typeface="MonSERRAT"/>
            </a:endParaRPr>
          </a:p>
        </p:txBody>
      </p:sp>
      <p:pic>
        <p:nvPicPr>
          <p:cNvPr id="6" name="Picture 5" descr="Screen Shot 2016-08-16 at 10.14.24.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821058" y="1207664"/>
            <a:ext cx="6783822" cy="3502595"/>
          </a:xfrm>
          <a:prstGeom prst="rect">
            <a:avLst/>
          </a:prstGeom>
        </p:spPr>
      </p:pic>
      <p:sp>
        <p:nvSpPr>
          <p:cNvPr id="4" name="TextBox 3"/>
          <p:cNvSpPr txBox="1"/>
          <p:nvPr/>
        </p:nvSpPr>
        <p:spPr>
          <a:xfrm>
            <a:off x="146532" y="2011075"/>
            <a:ext cx="1856070" cy="1246495"/>
          </a:xfrm>
          <a:prstGeom prst="rect">
            <a:avLst/>
          </a:prstGeom>
          <a:noFill/>
        </p:spPr>
        <p:txBody>
          <a:bodyPr wrap="square" rtlCol="0">
            <a:spAutoFit/>
          </a:bodyPr>
          <a:lstStyle/>
          <a:p>
            <a:r>
              <a:rPr lang="en-US" sz="1500" dirty="0">
                <a:solidFill>
                  <a:srgbClr val="FFFFFF"/>
                </a:solidFill>
                <a:latin typeface="Open Sans Light"/>
                <a:cs typeface="Open Sans Light"/>
              </a:rPr>
              <a:t>View a Twitter demographics visualization and total tweets by country. </a:t>
            </a:r>
          </a:p>
        </p:txBody>
      </p:sp>
      <p:sp>
        <p:nvSpPr>
          <p:cNvPr id="5" name="Shape 253"/>
          <p:cNvSpPr/>
          <p:nvPr/>
        </p:nvSpPr>
        <p:spPr>
          <a:xfrm rot="10800000">
            <a:off x="1551781" y="2088646"/>
            <a:ext cx="450821"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Tree>
    <p:extLst>
      <p:ext uri="{BB962C8B-B14F-4D97-AF65-F5344CB8AC3E}">
        <p14:creationId xmlns:p14="http://schemas.microsoft.com/office/powerpoint/2010/main" val="3166092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783" y="164639"/>
            <a:ext cx="851649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chemeClr val="bg1"/>
                </a:solidFill>
                <a:latin typeface="MonSERRAT"/>
                <a:cs typeface="MonSERRAT"/>
              </a:rPr>
              <a:t>HOW TO VIEW </a:t>
            </a:r>
            <a:r>
              <a:rPr lang="en-US" sz="3200" b="1" dirty="0">
                <a:solidFill>
                  <a:srgbClr val="FFC800"/>
                </a:solidFill>
                <a:latin typeface="MonSERRAT"/>
                <a:cs typeface="MonSERRAT"/>
              </a:rPr>
              <a:t>MENTION ACTIVITY</a:t>
            </a:r>
            <a:endParaRPr lang="en-US" sz="3200" b="1" dirty="0">
              <a:solidFill>
                <a:schemeClr val="bg1"/>
              </a:solidFill>
              <a:latin typeface="MonSERRAT"/>
              <a:cs typeface="MonSERRAT"/>
            </a:endParaRPr>
          </a:p>
          <a:p>
            <a:pPr algn="l"/>
            <a:r>
              <a:rPr lang="en-US" sz="2000" b="1" dirty="0">
                <a:solidFill>
                  <a:srgbClr val="FFFFFF"/>
                </a:solidFill>
                <a:latin typeface="Monserrat"/>
                <a:cs typeface="Monserrat"/>
              </a:rPr>
              <a:t>d) View a chronological attention breakdown in the Mentions tab</a:t>
            </a:r>
          </a:p>
          <a:p>
            <a:pPr algn="l"/>
            <a:endParaRPr lang="en-US" sz="3200" b="1" dirty="0">
              <a:solidFill>
                <a:schemeClr val="bg1"/>
              </a:solidFill>
              <a:latin typeface="MonSERRAT"/>
              <a:cs typeface="MonSERRAT"/>
            </a:endParaRPr>
          </a:p>
        </p:txBody>
      </p:sp>
      <p:pic>
        <p:nvPicPr>
          <p:cNvPr id="8" name="Picture 7" descr="Screen Shot 2016-08-16 at 10.13.15.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801823" y="1215806"/>
            <a:ext cx="6783822" cy="3495562"/>
          </a:xfrm>
          <a:prstGeom prst="rect">
            <a:avLst/>
          </a:prstGeom>
        </p:spPr>
      </p:pic>
      <p:sp>
        <p:nvSpPr>
          <p:cNvPr id="5" name="TextBox 4"/>
          <p:cNvSpPr txBox="1"/>
          <p:nvPr/>
        </p:nvSpPr>
        <p:spPr>
          <a:xfrm>
            <a:off x="-13542" y="1561134"/>
            <a:ext cx="1856070" cy="1246495"/>
          </a:xfrm>
          <a:prstGeom prst="rect">
            <a:avLst/>
          </a:prstGeom>
          <a:noFill/>
        </p:spPr>
        <p:txBody>
          <a:bodyPr wrap="square" rtlCol="0">
            <a:spAutoFit/>
          </a:bodyPr>
          <a:lstStyle/>
          <a:p>
            <a:r>
              <a:rPr lang="en-US" sz="1500" dirty="0">
                <a:solidFill>
                  <a:srgbClr val="FFFFFF"/>
                </a:solidFill>
                <a:latin typeface="Open Sans Light"/>
                <a:cs typeface="Open Sans Light"/>
              </a:rPr>
              <a:t>View a latest feed of attention activity by individual mention, sorted by date mentioned. </a:t>
            </a:r>
          </a:p>
        </p:txBody>
      </p:sp>
      <p:sp>
        <p:nvSpPr>
          <p:cNvPr id="6" name="Shape 253"/>
          <p:cNvSpPr/>
          <p:nvPr/>
        </p:nvSpPr>
        <p:spPr>
          <a:xfrm rot="10800000">
            <a:off x="1221099" y="2807629"/>
            <a:ext cx="1029042"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Tree>
    <p:extLst>
      <p:ext uri="{BB962C8B-B14F-4D97-AF65-F5344CB8AC3E}">
        <p14:creationId xmlns:p14="http://schemas.microsoft.com/office/powerpoint/2010/main" val="1294517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a:t>
            </a:r>
            <a:r>
              <a:rPr lang="en-US" dirty="0">
                <a:solidFill>
                  <a:srgbClr val="FFC800"/>
                </a:solidFill>
              </a:rPr>
              <a:t>EXPORT DATA</a:t>
            </a:r>
          </a:p>
        </p:txBody>
      </p:sp>
      <p:pic>
        <p:nvPicPr>
          <p:cNvPr id="8" name="Picture 7"/>
          <p:cNvPicPr>
            <a:picLocks noChangeAspect="1"/>
          </p:cNvPicPr>
          <p:nvPr/>
        </p:nvPicPr>
        <p:blipFill>
          <a:blip r:embed="rId2"/>
          <a:stretch>
            <a:fillRect/>
          </a:stretch>
        </p:blipFill>
        <p:spPr>
          <a:xfrm>
            <a:off x="554498" y="1698408"/>
            <a:ext cx="6282728" cy="2909778"/>
          </a:xfrm>
          <a:prstGeom prst="rect">
            <a:avLst/>
          </a:prstGeom>
          <a:ln>
            <a:noFill/>
          </a:ln>
          <a:effectLst>
            <a:outerShdw blurRad="190500" algn="tl" rotWithShape="0">
              <a:srgbClr val="000000">
                <a:alpha val="70000"/>
              </a:srgbClr>
            </a:outerShdw>
          </a:effectLst>
        </p:spPr>
      </p:pic>
      <p:sp>
        <p:nvSpPr>
          <p:cNvPr id="10" name="TextBox 9"/>
          <p:cNvSpPr txBox="1"/>
          <p:nvPr/>
        </p:nvSpPr>
        <p:spPr>
          <a:xfrm>
            <a:off x="7106564" y="1879534"/>
            <a:ext cx="1856070" cy="1246495"/>
          </a:xfrm>
          <a:prstGeom prst="rect">
            <a:avLst/>
          </a:prstGeom>
          <a:noFill/>
        </p:spPr>
        <p:txBody>
          <a:bodyPr wrap="square" rtlCol="0">
            <a:spAutoFit/>
          </a:bodyPr>
          <a:lstStyle/>
          <a:p>
            <a:r>
              <a:rPr lang="en-US" sz="1500" dirty="0">
                <a:solidFill>
                  <a:srgbClr val="FFFFFF"/>
                </a:solidFill>
                <a:latin typeface="Open Sans Light"/>
                <a:cs typeface="Open Sans Light"/>
              </a:rPr>
              <a:t>Choose </a:t>
            </a:r>
            <a:r>
              <a:rPr lang="en-US" sz="1500" i="1" dirty="0">
                <a:solidFill>
                  <a:srgbClr val="FFFFFF"/>
                </a:solidFill>
                <a:latin typeface="Open Sans Light"/>
                <a:cs typeface="Open Sans Light"/>
              </a:rPr>
              <a:t>Export results as .</a:t>
            </a:r>
            <a:r>
              <a:rPr lang="en-US" sz="1500" i="1" dirty="0" err="1">
                <a:solidFill>
                  <a:srgbClr val="FFFFFF"/>
                </a:solidFill>
                <a:latin typeface="Open Sans Light"/>
                <a:cs typeface="Open Sans Light"/>
              </a:rPr>
              <a:t>csv</a:t>
            </a:r>
            <a:r>
              <a:rPr lang="en-US" sz="1500" i="1" dirty="0">
                <a:solidFill>
                  <a:srgbClr val="FFFFFF"/>
                </a:solidFill>
                <a:latin typeface="Open Sans Light"/>
                <a:cs typeface="Open Sans Light"/>
              </a:rPr>
              <a:t> </a:t>
            </a:r>
            <a:r>
              <a:rPr lang="en-US" sz="1500" dirty="0">
                <a:solidFill>
                  <a:srgbClr val="FFFFFF"/>
                </a:solidFill>
                <a:latin typeface="Open Sans Light"/>
                <a:cs typeface="Open Sans Light"/>
              </a:rPr>
              <a:t>for any search and the file download will begin. </a:t>
            </a:r>
          </a:p>
        </p:txBody>
      </p:sp>
      <p:sp>
        <p:nvSpPr>
          <p:cNvPr id="9" name="Shape 253"/>
          <p:cNvSpPr/>
          <p:nvPr/>
        </p:nvSpPr>
        <p:spPr>
          <a:xfrm>
            <a:off x="6708250" y="3134171"/>
            <a:ext cx="838145" cy="346616"/>
          </a:xfrm>
          <a:prstGeom prst="leftArrow">
            <a:avLst>
              <a:gd name="adj1" fmla="val 60000"/>
              <a:gd name="adj2" fmla="val 50000"/>
            </a:avLst>
          </a:prstGeom>
          <a:solidFill>
            <a:srgbClr val="D6ED47"/>
          </a:solidFill>
          <a:ln>
            <a:noFill/>
          </a:ln>
        </p:spPr>
        <p:txBody>
          <a:bodyPr lIns="91425" tIns="91425" rIns="91425" bIns="91425" anchor="ctr" anchorCtr="0">
            <a:noAutofit/>
          </a:bodyPr>
          <a:lstStyle/>
          <a:p>
            <a:pPr lvl="0">
              <a:spcBef>
                <a:spcPts val="0"/>
              </a:spcBef>
              <a:buNone/>
            </a:pPr>
            <a:endParaRPr>
              <a:latin typeface="Open Sans Light"/>
              <a:cs typeface="Open Sans Light"/>
            </a:endParaRPr>
          </a:p>
        </p:txBody>
      </p:sp>
      <p:sp>
        <p:nvSpPr>
          <p:cNvPr id="14" name="TextBox 13"/>
          <p:cNvSpPr txBox="1"/>
          <p:nvPr/>
        </p:nvSpPr>
        <p:spPr>
          <a:xfrm>
            <a:off x="7106564" y="3411577"/>
            <a:ext cx="1929572" cy="1261884"/>
          </a:xfrm>
          <a:prstGeom prst="rect">
            <a:avLst/>
          </a:prstGeom>
          <a:noFill/>
        </p:spPr>
        <p:txBody>
          <a:bodyPr wrap="square" rtlCol="0">
            <a:spAutoFit/>
          </a:bodyPr>
          <a:lstStyle/>
          <a:p>
            <a:r>
              <a:rPr lang="en-US" sz="1500" dirty="0">
                <a:solidFill>
                  <a:srgbClr val="FFFFFF"/>
                </a:solidFill>
                <a:latin typeface="Open Sans Light"/>
                <a:cs typeface="Open Sans Light"/>
              </a:rPr>
              <a:t>You can now view authors from your institution &amp; department names in the export</a:t>
            </a:r>
            <a:r>
              <a:rPr lang="en-US" sz="1600" dirty="0">
                <a:solidFill>
                  <a:srgbClr val="FFFFFF"/>
                </a:solidFill>
                <a:latin typeface="Open Sans Light"/>
                <a:cs typeface="Open Sans Light"/>
              </a:rPr>
              <a:t>.</a:t>
            </a:r>
          </a:p>
        </p:txBody>
      </p:sp>
    </p:spTree>
    <p:extLst>
      <p:ext uri="{BB962C8B-B14F-4D97-AF65-F5344CB8AC3E}">
        <p14:creationId xmlns:p14="http://schemas.microsoft.com/office/powerpoint/2010/main" val="3136723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07595" y="1495325"/>
            <a:ext cx="4719278" cy="2554545"/>
          </a:xfrm>
          <a:prstGeom prst="rect">
            <a:avLst/>
          </a:prstGeom>
          <a:noFill/>
        </p:spPr>
        <p:txBody>
          <a:bodyPr wrap="square" rtlCol="0">
            <a:spAutoFit/>
          </a:bodyPr>
          <a:lstStyle/>
          <a:p>
            <a:pPr marL="342900" indent="-342900">
              <a:buFont typeface="Arial"/>
              <a:buChar char="•"/>
            </a:pPr>
            <a:r>
              <a:rPr lang="en-US" sz="2000" dirty="0">
                <a:solidFill>
                  <a:schemeClr val="bg1"/>
                </a:solidFill>
                <a:latin typeface="Open Sans Light"/>
                <a:cs typeface="Open Sans Light"/>
              </a:rPr>
              <a:t>Go to </a:t>
            </a:r>
            <a:r>
              <a:rPr lang="en-US" sz="2000" dirty="0">
                <a:solidFill>
                  <a:schemeClr val="bg1"/>
                </a:solidFill>
                <a:latin typeface="Open Sans Light"/>
                <a:cs typeface="Open Sans Light"/>
                <a:hlinkClick r:id="rId3"/>
              </a:rPr>
              <a:t>www.altmetricexplorer.com</a:t>
            </a:r>
            <a:r>
              <a:rPr lang="en-US" sz="2000" dirty="0">
                <a:solidFill>
                  <a:schemeClr val="bg1"/>
                </a:solidFill>
                <a:latin typeface="Open Sans Light"/>
                <a:cs typeface="Open Sans Light"/>
              </a:rPr>
              <a:t> for institutional IP access</a:t>
            </a:r>
          </a:p>
          <a:p>
            <a:pPr marL="342900" indent="-342900">
              <a:buFont typeface="Arial"/>
              <a:buChar char="•"/>
            </a:pPr>
            <a:endParaRPr lang="en-US" sz="2000" dirty="0">
              <a:solidFill>
                <a:schemeClr val="bg1"/>
              </a:solidFill>
              <a:latin typeface="Open Sans Light"/>
              <a:cs typeface="Open Sans Light"/>
            </a:endParaRPr>
          </a:p>
          <a:p>
            <a:pPr marL="342900" indent="-342900">
              <a:buFont typeface="Arial"/>
              <a:buChar char="•"/>
            </a:pPr>
            <a:r>
              <a:rPr lang="en-US" sz="2000" dirty="0">
                <a:solidFill>
                  <a:schemeClr val="bg1"/>
                </a:solidFill>
                <a:latin typeface="Open Sans Light"/>
                <a:cs typeface="Open Sans Light"/>
              </a:rPr>
              <a:t>Create an account using the sign-in option in the top of the page</a:t>
            </a:r>
          </a:p>
          <a:p>
            <a:endParaRPr lang="en-US" sz="2000" dirty="0">
              <a:solidFill>
                <a:schemeClr val="bg1"/>
              </a:solidFill>
              <a:latin typeface="Open Sans Light"/>
              <a:cs typeface="Open Sans Light"/>
            </a:endParaRPr>
          </a:p>
          <a:p>
            <a:pPr marL="342900" indent="-342900">
              <a:buFont typeface="Arial"/>
              <a:buChar char="•"/>
            </a:pPr>
            <a:r>
              <a:rPr lang="en-US" sz="2000" dirty="0">
                <a:solidFill>
                  <a:schemeClr val="bg1"/>
                </a:solidFill>
                <a:latin typeface="Open Sans Light"/>
                <a:cs typeface="Open Sans Light"/>
              </a:rPr>
              <a:t>Updated </a:t>
            </a:r>
            <a:r>
              <a:rPr lang="en-US" sz="2000" b="1" dirty="0">
                <a:solidFill>
                  <a:schemeClr val="bg1"/>
                </a:solidFill>
                <a:latin typeface="Open Sans Extrabold"/>
                <a:cs typeface="Open Sans Extrabold"/>
              </a:rPr>
              <a:t>XXX</a:t>
            </a:r>
          </a:p>
          <a:p>
            <a:endParaRPr lang="en-US" sz="2000" dirty="0">
              <a:solidFill>
                <a:schemeClr val="bg1"/>
              </a:solidFill>
              <a:latin typeface="Open Sans Light"/>
              <a:cs typeface="Open Sans Light"/>
            </a:endParaRPr>
          </a:p>
        </p:txBody>
      </p:sp>
      <p:sp>
        <p:nvSpPr>
          <p:cNvPr id="6" name="Title 1"/>
          <p:cNvSpPr txBox="1">
            <a:spLocks/>
          </p:cNvSpPr>
          <p:nvPr/>
        </p:nvSpPr>
        <p:spPr>
          <a:xfrm>
            <a:off x="457200" y="274638"/>
            <a:ext cx="8516490" cy="689676"/>
          </a:xfrm>
          <a:prstGeom prst="rect">
            <a:avLst/>
          </a:prstGeom>
        </p:spPr>
        <p:txBody>
          <a:bodyP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chemeClr val="bg1"/>
                </a:solidFill>
                <a:latin typeface="MonSERRAT"/>
                <a:cs typeface="MonSERRAT"/>
              </a:rPr>
              <a:t>HOW TO ACCESS </a:t>
            </a:r>
            <a:r>
              <a:rPr lang="en-US" sz="2800" b="1" dirty="0">
                <a:solidFill>
                  <a:srgbClr val="FFC800"/>
                </a:solidFill>
                <a:latin typeface="MonSERRAT"/>
                <a:cs typeface="MonSERRAT"/>
              </a:rPr>
              <a:t>EXPLORER FOR INSTITUTIONS</a:t>
            </a:r>
          </a:p>
        </p:txBody>
      </p:sp>
      <p:pic>
        <p:nvPicPr>
          <p:cNvPr id="5" name="Picture 4" descr="Screen Shot 2016-08-03 at 13.42.31.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309525" y="1495325"/>
            <a:ext cx="3170241" cy="33006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328044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7085" y="2387493"/>
            <a:ext cx="6009299" cy="1159875"/>
          </a:xfrm>
        </p:spPr>
        <p:txBody>
          <a:bodyPr/>
          <a:lstStyle/>
          <a:p>
            <a:pPr algn="ctr"/>
            <a:r>
              <a:rPr lang="en-US" dirty="0">
                <a:solidFill>
                  <a:srgbClr val="FFC800"/>
                </a:solidFill>
              </a:rPr>
              <a:t>Demo!</a:t>
            </a:r>
          </a:p>
        </p:txBody>
      </p:sp>
      <p:pic>
        <p:nvPicPr>
          <p:cNvPr id="4" name="Picture 3" descr="altmetric-jobs.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349929" y="502698"/>
            <a:ext cx="2444581" cy="1943092"/>
          </a:xfrm>
          <a:prstGeom prst="rect">
            <a:avLst/>
          </a:prstGeom>
        </p:spPr>
      </p:pic>
    </p:spTree>
    <p:extLst>
      <p:ext uri="{BB962C8B-B14F-4D97-AF65-F5344CB8AC3E}">
        <p14:creationId xmlns:p14="http://schemas.microsoft.com/office/powerpoint/2010/main" val="2356964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5783" y="3406936"/>
            <a:ext cx="7962755" cy="1159875"/>
          </a:xfrm>
        </p:spPr>
        <p:txBody>
          <a:bodyPr/>
          <a:lstStyle/>
          <a:p>
            <a:pPr algn="ctr"/>
            <a:r>
              <a:rPr lang="en-US" dirty="0">
                <a:solidFill>
                  <a:srgbClr val="FFC800"/>
                </a:solidFill>
              </a:rPr>
              <a:t>Altmetric Explorer for Institutions in Practice</a:t>
            </a:r>
          </a:p>
        </p:txBody>
      </p:sp>
      <p:pic>
        <p:nvPicPr>
          <p:cNvPr id="4" name="Picture 3"/>
          <p:cNvPicPr>
            <a:picLocks noChangeAspect="1"/>
          </p:cNvPicPr>
          <p:nvPr/>
        </p:nvPicPr>
        <p:blipFill>
          <a:blip r:embed="rId2"/>
          <a:stretch>
            <a:fillRect/>
          </a:stretch>
        </p:blipFill>
        <p:spPr>
          <a:xfrm>
            <a:off x="2259219" y="943917"/>
            <a:ext cx="4850219" cy="2134724"/>
          </a:xfrm>
          <a:prstGeom prst="rect">
            <a:avLst/>
          </a:prstGeom>
        </p:spPr>
      </p:pic>
    </p:spTree>
    <p:extLst>
      <p:ext uri="{BB962C8B-B14F-4D97-AF65-F5344CB8AC3E}">
        <p14:creationId xmlns:p14="http://schemas.microsoft.com/office/powerpoint/2010/main" val="16567533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51387" y="993285"/>
            <a:ext cx="5655840" cy="3601339"/>
          </a:xfrm>
          <a:noFill/>
        </p:spPr>
        <p:txBody>
          <a:bodyPr anchor="ctr">
            <a:normAutofit/>
          </a:bodyPr>
          <a:lstStyle/>
          <a:p>
            <a:pPr marL="0" indent="0">
              <a:buNone/>
            </a:pPr>
            <a:r>
              <a:rPr lang="en-US" sz="2000" b="1" dirty="0">
                <a:solidFill>
                  <a:srgbClr val="FFC800"/>
                </a:solidFill>
                <a:latin typeface="Open Sans Light"/>
                <a:cs typeface="Open Sans Light"/>
              </a:rPr>
              <a:t>Researchers</a:t>
            </a:r>
            <a:r>
              <a:rPr lang="en-US" sz="2000" dirty="0">
                <a:latin typeface="Open Sans Light"/>
                <a:cs typeface="Open Sans Light"/>
              </a:rPr>
              <a:t> who want to…</a:t>
            </a:r>
          </a:p>
          <a:p>
            <a:r>
              <a:rPr lang="en-US" sz="2000" dirty="0">
                <a:latin typeface="Open Sans Light"/>
                <a:cs typeface="Open Sans Light"/>
              </a:rPr>
              <a:t> Assess the reach, engagement, and influence of their own research outputs…</a:t>
            </a:r>
          </a:p>
          <a:p>
            <a:r>
              <a:rPr lang="en-US" sz="2000" dirty="0">
                <a:latin typeface="Open Sans Light"/>
                <a:cs typeface="Open Sans Light"/>
              </a:rPr>
              <a:t> Demonstrate evidence of engagement and influence in tenure and funding applications…</a:t>
            </a:r>
          </a:p>
        </p:txBody>
      </p:sp>
      <p:sp>
        <p:nvSpPr>
          <p:cNvPr id="3" name="Title 2"/>
          <p:cNvSpPr>
            <a:spLocks noGrp="1"/>
          </p:cNvSpPr>
          <p:nvPr>
            <p:ph type="title"/>
          </p:nvPr>
        </p:nvSpPr>
        <p:spPr>
          <a:xfrm>
            <a:off x="457200" y="-1480"/>
            <a:ext cx="8229600" cy="1071899"/>
          </a:xfrm>
        </p:spPr>
        <p:txBody>
          <a:bodyPr/>
          <a:lstStyle/>
          <a:p>
            <a:r>
              <a:rPr lang="en-US" sz="2400" dirty="0">
                <a:latin typeface="Monserrat"/>
                <a:cs typeface="Monserrat"/>
              </a:rPr>
              <a:t>Who should use Altmetric Explorer for Institutions?</a:t>
            </a:r>
          </a:p>
        </p:txBody>
      </p:sp>
      <p:pic>
        <p:nvPicPr>
          <p:cNvPr id="5" name="Picture 4" descr="visualising-impac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8120" y="1070419"/>
            <a:ext cx="2567748" cy="3398130"/>
          </a:xfrm>
          <a:prstGeom prst="rect">
            <a:avLst/>
          </a:prstGeom>
        </p:spPr>
      </p:pic>
    </p:spTree>
    <p:extLst>
      <p:ext uri="{BB962C8B-B14F-4D97-AF65-F5344CB8AC3E}">
        <p14:creationId xmlns:p14="http://schemas.microsoft.com/office/powerpoint/2010/main" val="21632833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51387" y="711087"/>
            <a:ext cx="5655840" cy="3601339"/>
          </a:xfrm>
          <a:noFill/>
          <a:ln>
            <a:noFill/>
          </a:ln>
        </p:spPr>
        <p:txBody>
          <a:bodyPr lIns="91425" tIns="91425" rIns="91425" bIns="91425" anchor="ctr" anchorCtr="0">
            <a:normAutofit/>
          </a:bodyPr>
          <a:lstStyle/>
          <a:p>
            <a:pPr>
              <a:buNone/>
            </a:pPr>
            <a:r>
              <a:rPr lang="en-US" sz="2000" b="1" dirty="0">
                <a:solidFill>
                  <a:srgbClr val="FFC800"/>
                </a:solidFill>
                <a:latin typeface="Open Sans Light"/>
                <a:cs typeface="Open Sans Light"/>
              </a:rPr>
              <a:t>Librarians </a:t>
            </a:r>
            <a:r>
              <a:rPr lang="en-US" sz="2000" b="1" dirty="0">
                <a:latin typeface="Open Sans Light"/>
                <a:cs typeface="Open Sans Light"/>
              </a:rPr>
              <a:t>who want to…</a:t>
            </a:r>
          </a:p>
          <a:p>
            <a:pPr marL="342900" indent="-342900"/>
            <a:r>
              <a:rPr lang="en-US" sz="2000" b="1" dirty="0">
                <a:latin typeface="Open Sans Light"/>
                <a:cs typeface="Open Sans Light"/>
              </a:rPr>
              <a:t>Support researchers by identifying the immediate response to their work…</a:t>
            </a:r>
          </a:p>
          <a:p>
            <a:pPr marL="342900" indent="-342900"/>
            <a:r>
              <a:rPr lang="en-US" sz="2000" b="1" dirty="0">
                <a:latin typeface="Open Sans Light"/>
                <a:cs typeface="Open Sans Light"/>
              </a:rPr>
              <a:t>Monitor and report on the performance of their institution's research outputs…</a:t>
            </a:r>
          </a:p>
        </p:txBody>
      </p:sp>
      <p:sp>
        <p:nvSpPr>
          <p:cNvPr id="4" name="Title 2"/>
          <p:cNvSpPr>
            <a:spLocks noGrp="1"/>
          </p:cNvSpPr>
          <p:nvPr>
            <p:ph type="title"/>
          </p:nvPr>
        </p:nvSpPr>
        <p:spPr>
          <a:xfrm>
            <a:off x="457200" y="-1480"/>
            <a:ext cx="8229600" cy="1071899"/>
          </a:xfrm>
        </p:spPr>
        <p:txBody>
          <a:bodyPr/>
          <a:lstStyle/>
          <a:p>
            <a:r>
              <a:rPr lang="en-US" sz="2400" dirty="0">
                <a:latin typeface="Monserrat"/>
                <a:cs typeface="Monserrat"/>
              </a:rPr>
              <a:t>Who should use Altmetric Explorer for Institutions?</a:t>
            </a:r>
          </a:p>
        </p:txBody>
      </p:sp>
      <p:sp>
        <p:nvSpPr>
          <p:cNvPr id="5" name="Title 2"/>
          <p:cNvSpPr txBox="1">
            <a:spLocks/>
          </p:cNvSpPr>
          <p:nvPr/>
        </p:nvSpPr>
        <p:spPr>
          <a:xfrm>
            <a:off x="457200" y="-1480"/>
            <a:ext cx="8229600" cy="1071899"/>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Montserrat"/>
              <a:buNone/>
              <a:defRPr sz="3600" b="1" i="0" u="none" strike="noStrike" cap="none">
                <a:solidFill>
                  <a:srgbClr val="FFFFFF"/>
                </a:solidFill>
                <a:latin typeface="Montserrat"/>
                <a:ea typeface="Montserrat"/>
                <a:cs typeface="Montserrat"/>
                <a:sym typeface="Montserrat"/>
              </a:defRPr>
            </a:lvl1pPr>
            <a:lvl2pPr lvl="1">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2pPr>
            <a:lvl3pPr lvl="2">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3pPr>
            <a:lvl4pPr lvl="3">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4pPr>
            <a:lvl5pPr lvl="4">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5pPr>
            <a:lvl6pPr lvl="5">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6pPr>
            <a:lvl7pPr lvl="6">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7pPr>
            <a:lvl8pPr lvl="7">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8pPr>
            <a:lvl9pPr lvl="8">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9pPr>
          </a:lstStyle>
          <a:p>
            <a:r>
              <a:rPr lang="en-US" sz="2400">
                <a:latin typeface="Monserrat"/>
                <a:cs typeface="Monserrat"/>
              </a:rPr>
              <a:t>Who should use Altmetric Explorer for Institutions?</a:t>
            </a:r>
            <a:endParaRPr lang="en-US" sz="2400" dirty="0">
              <a:latin typeface="Monserrat"/>
              <a:cs typeface="Monserrat"/>
            </a:endParaRPr>
          </a:p>
        </p:txBody>
      </p:sp>
      <p:pic>
        <p:nvPicPr>
          <p:cNvPr id="7" name="Picture 6" descr="visualising-impac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38120" y="1070419"/>
            <a:ext cx="2567748" cy="3398130"/>
          </a:xfrm>
          <a:prstGeom prst="rect">
            <a:avLst/>
          </a:prstGeom>
        </p:spPr>
      </p:pic>
    </p:spTree>
    <p:extLst>
      <p:ext uri="{BB962C8B-B14F-4D97-AF65-F5344CB8AC3E}">
        <p14:creationId xmlns:p14="http://schemas.microsoft.com/office/powerpoint/2010/main" val="71721699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51387" y="658175"/>
            <a:ext cx="5655840" cy="3601339"/>
          </a:xfrm>
          <a:noFill/>
          <a:ln>
            <a:noFill/>
          </a:ln>
        </p:spPr>
        <p:txBody>
          <a:bodyPr lIns="91425" tIns="91425" rIns="91425" bIns="91425" anchor="ctr" anchorCtr="0">
            <a:normAutofit/>
          </a:bodyPr>
          <a:lstStyle/>
          <a:p>
            <a:pPr>
              <a:buNone/>
            </a:pPr>
            <a:r>
              <a:rPr lang="en-US" sz="2000" b="1" dirty="0">
                <a:solidFill>
                  <a:srgbClr val="FFC800"/>
                </a:solidFill>
                <a:latin typeface="Open Sans Light"/>
                <a:cs typeface="Open Sans Light"/>
              </a:rPr>
              <a:t>Research administrators </a:t>
            </a:r>
            <a:r>
              <a:rPr lang="en-US" sz="2000" b="1" dirty="0">
                <a:solidFill>
                  <a:schemeClr val="bg1"/>
                </a:solidFill>
                <a:latin typeface="Open Sans Light"/>
                <a:cs typeface="Open Sans Light"/>
              </a:rPr>
              <a:t>who want to…</a:t>
            </a:r>
          </a:p>
          <a:p>
            <a:pPr marL="342900" indent="-342900"/>
            <a:r>
              <a:rPr lang="en-US" sz="2000" b="1" dirty="0">
                <a:solidFill>
                  <a:schemeClr val="bg1"/>
                </a:solidFill>
                <a:latin typeface="Open Sans Light"/>
                <a:cs typeface="Open Sans Light"/>
              </a:rPr>
              <a:t>Compare the performance and achievements of groups in their institution…</a:t>
            </a:r>
          </a:p>
          <a:p>
            <a:pPr marL="342900" indent="-342900"/>
            <a:r>
              <a:rPr lang="en-US" sz="2000" b="1" dirty="0">
                <a:solidFill>
                  <a:schemeClr val="bg1"/>
                </a:solidFill>
                <a:latin typeface="Open Sans Light"/>
                <a:cs typeface="Open Sans Light"/>
              </a:rPr>
              <a:t>Demonstrate the key achievements of their institution to external stakeholders…</a:t>
            </a:r>
          </a:p>
        </p:txBody>
      </p:sp>
      <p:sp>
        <p:nvSpPr>
          <p:cNvPr id="4" name="Title 2"/>
          <p:cNvSpPr>
            <a:spLocks noGrp="1"/>
          </p:cNvSpPr>
          <p:nvPr>
            <p:ph type="title"/>
          </p:nvPr>
        </p:nvSpPr>
        <p:spPr>
          <a:xfrm>
            <a:off x="457200" y="-1480"/>
            <a:ext cx="8229600" cy="1071899"/>
          </a:xfrm>
        </p:spPr>
        <p:txBody>
          <a:bodyPr/>
          <a:lstStyle/>
          <a:p>
            <a:r>
              <a:rPr lang="en-US" sz="2400" dirty="0">
                <a:latin typeface="Monserrat"/>
                <a:cs typeface="Monserrat"/>
              </a:rPr>
              <a:t>Who should use Altmetric Explorer for Institutions?</a:t>
            </a:r>
          </a:p>
        </p:txBody>
      </p:sp>
      <p:pic>
        <p:nvPicPr>
          <p:cNvPr id="5" name="Picture 4" descr="visualising-impac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38120" y="1070419"/>
            <a:ext cx="2567748" cy="3398130"/>
          </a:xfrm>
          <a:prstGeom prst="rect">
            <a:avLst/>
          </a:prstGeom>
        </p:spPr>
      </p:pic>
    </p:spTree>
    <p:extLst>
      <p:ext uri="{BB962C8B-B14F-4D97-AF65-F5344CB8AC3E}">
        <p14:creationId xmlns:p14="http://schemas.microsoft.com/office/powerpoint/2010/main" val="424045631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86890" y="351604"/>
            <a:ext cx="8686800" cy="114300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z="3600" b="1" dirty="0">
                <a:solidFill>
                  <a:schemeClr val="bg1"/>
                </a:solidFill>
                <a:latin typeface="Monserrat"/>
                <a:cs typeface="Monserrat"/>
              </a:rPr>
              <a:t>Top tips for sharing your </a:t>
            </a:r>
            <a:r>
              <a:rPr lang="en-US" sz="3600" b="1" dirty="0">
                <a:solidFill>
                  <a:srgbClr val="FFC800"/>
                </a:solidFill>
                <a:latin typeface="Monserrat"/>
                <a:cs typeface="Monserrat"/>
              </a:rPr>
              <a:t>research</a:t>
            </a:r>
          </a:p>
        </p:txBody>
      </p:sp>
      <p:pic>
        <p:nvPicPr>
          <p:cNvPr id="8" name="Picture 7"/>
          <p:cNvPicPr>
            <a:picLocks noChangeAspect="1"/>
          </p:cNvPicPr>
          <p:nvPr/>
        </p:nvPicPr>
        <p:blipFill>
          <a:blip r:embed="rId2"/>
          <a:stretch>
            <a:fillRect/>
          </a:stretch>
        </p:blipFill>
        <p:spPr>
          <a:xfrm>
            <a:off x="6821014" y="4196044"/>
            <a:ext cx="2152676" cy="947456"/>
          </a:xfrm>
          <a:prstGeom prst="rect">
            <a:avLst/>
          </a:prstGeom>
        </p:spPr>
      </p:pic>
      <p:sp>
        <p:nvSpPr>
          <p:cNvPr id="10" name="Shape 184"/>
          <p:cNvSpPr txBox="1">
            <a:spLocks/>
          </p:cNvSpPr>
          <p:nvPr/>
        </p:nvSpPr>
        <p:spPr>
          <a:xfrm>
            <a:off x="381000" y="1200150"/>
            <a:ext cx="8229600" cy="3394075"/>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FFFFFF"/>
              </a:buClr>
              <a:buSzPct val="100000"/>
              <a:buFont typeface="Open Sans"/>
              <a:buChar char="○"/>
              <a:defRPr sz="3000" b="0" i="0" u="none" strike="noStrike" cap="none">
                <a:solidFill>
                  <a:srgbClr val="FFFFFF"/>
                </a:solidFill>
                <a:latin typeface="Open Sans"/>
                <a:ea typeface="Open Sans"/>
                <a:cs typeface="Open Sans"/>
                <a:sym typeface="Open Sans"/>
              </a:defRPr>
            </a:lvl1pPr>
            <a:lvl2pPr marR="0" lvl="1" algn="l" rtl="0">
              <a:lnSpc>
                <a:spcPct val="100000"/>
              </a:lnSpc>
              <a:spcBef>
                <a:spcPts val="480"/>
              </a:spcBef>
              <a:spcAft>
                <a:spcPts val="0"/>
              </a:spcAft>
              <a:buClr>
                <a:srgbClr val="FFFFFF"/>
              </a:buClr>
              <a:buSzPct val="100000"/>
              <a:buFont typeface="Open Sans"/>
              <a:buChar char="●"/>
              <a:defRPr sz="2400" b="0" i="0" u="none" strike="noStrike" cap="none">
                <a:solidFill>
                  <a:srgbClr val="FFFFFF"/>
                </a:solidFill>
                <a:latin typeface="Open Sans"/>
                <a:ea typeface="Open Sans"/>
                <a:cs typeface="Open Sans"/>
                <a:sym typeface="Open Sans"/>
              </a:defRPr>
            </a:lvl2pPr>
            <a:lvl3pPr marR="0" lvl="2" algn="l" rtl="0">
              <a:lnSpc>
                <a:spcPct val="100000"/>
              </a:lnSpc>
              <a:spcBef>
                <a:spcPts val="480"/>
              </a:spcBef>
              <a:spcAft>
                <a:spcPts val="0"/>
              </a:spcAft>
              <a:buClr>
                <a:srgbClr val="FFFFFF"/>
              </a:buClr>
              <a:buSzPct val="100000"/>
              <a:buFont typeface="Open Sans"/>
              <a:buNone/>
              <a:defRPr sz="2400" b="0" i="0" u="none" strike="noStrike" cap="none">
                <a:solidFill>
                  <a:srgbClr val="FFFFFF"/>
                </a:solidFill>
                <a:latin typeface="Open Sans"/>
                <a:ea typeface="Open Sans"/>
                <a:cs typeface="Open Sans"/>
                <a:sym typeface="Open Sans"/>
              </a:defRPr>
            </a:lvl3pPr>
            <a:lvl4pPr marR="0" lvl="3"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4pPr>
            <a:lvl5pPr marR="0" lvl="4"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5pPr>
            <a:lvl6pPr marR="0" lvl="5"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6pPr>
            <a:lvl7pPr marR="0" lvl="6"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7pPr>
            <a:lvl8pPr marR="0" lvl="7"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8pPr>
            <a:lvl9pPr marR="0" lvl="8"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9pPr>
          </a:lstStyle>
          <a:p>
            <a:pPr marL="457200" indent="-228600">
              <a:lnSpc>
                <a:spcPct val="125000"/>
              </a:lnSpc>
              <a:spcBef>
                <a:spcPts val="0"/>
              </a:spcBef>
            </a:pPr>
            <a:endParaRPr lang="en-GB" sz="1600" dirty="0"/>
          </a:p>
          <a:p>
            <a:pPr marL="457200" indent="-228600">
              <a:lnSpc>
                <a:spcPct val="125000"/>
              </a:lnSpc>
              <a:spcBef>
                <a:spcPts val="0"/>
              </a:spcBef>
            </a:pPr>
            <a:r>
              <a:rPr lang="en-GB" sz="2000" dirty="0">
                <a:latin typeface="Open Sans Light"/>
                <a:cs typeface="Open Sans Light"/>
              </a:rPr>
              <a:t>Include </a:t>
            </a:r>
            <a:r>
              <a:rPr lang="en-GB" sz="2000" dirty="0">
                <a:solidFill>
                  <a:srgbClr val="FFC800"/>
                </a:solidFill>
                <a:latin typeface="Open Sans Light"/>
                <a:cs typeface="Open Sans Light"/>
              </a:rPr>
              <a:t>links</a:t>
            </a:r>
            <a:r>
              <a:rPr lang="en-GB" sz="2000" dirty="0">
                <a:latin typeface="Open Sans Light"/>
                <a:cs typeface="Open Sans Light"/>
              </a:rPr>
              <a:t> wherever possible</a:t>
            </a:r>
          </a:p>
          <a:p>
            <a:pPr marL="457200" indent="-228600">
              <a:lnSpc>
                <a:spcPct val="125000"/>
              </a:lnSpc>
              <a:spcBef>
                <a:spcPts val="0"/>
              </a:spcBef>
            </a:pPr>
            <a:r>
              <a:rPr lang="en-GB" sz="2000" dirty="0">
                <a:latin typeface="Open Sans Light"/>
                <a:cs typeface="Open Sans Light"/>
              </a:rPr>
              <a:t>Don’t be afraid to </a:t>
            </a:r>
            <a:r>
              <a:rPr lang="en-GB" sz="2000" dirty="0">
                <a:solidFill>
                  <a:srgbClr val="FFC800"/>
                </a:solidFill>
                <a:latin typeface="Open Sans Light"/>
                <a:cs typeface="Open Sans Light"/>
              </a:rPr>
              <a:t>engage</a:t>
            </a:r>
            <a:r>
              <a:rPr lang="en-GB" sz="2000" dirty="0">
                <a:latin typeface="Open Sans Light"/>
                <a:cs typeface="Open Sans Light"/>
              </a:rPr>
              <a:t>! There’s nothing wrong with making your research more visible</a:t>
            </a:r>
          </a:p>
          <a:p>
            <a:pPr marL="457200" indent="-228600">
              <a:lnSpc>
                <a:spcPct val="125000"/>
              </a:lnSpc>
              <a:spcBef>
                <a:spcPts val="0"/>
              </a:spcBef>
            </a:pPr>
            <a:r>
              <a:rPr lang="en-GB" sz="2000" dirty="0">
                <a:latin typeface="Open Sans Light"/>
                <a:cs typeface="Open Sans Light"/>
              </a:rPr>
              <a:t>Figure out which channels work best for the </a:t>
            </a:r>
            <a:r>
              <a:rPr lang="en-GB" sz="2000" dirty="0">
                <a:solidFill>
                  <a:srgbClr val="FFC800"/>
                </a:solidFill>
                <a:latin typeface="Open Sans Light"/>
                <a:cs typeface="Open Sans Light"/>
              </a:rPr>
              <a:t>audiences</a:t>
            </a:r>
            <a:r>
              <a:rPr lang="en-GB" sz="2000" dirty="0">
                <a:latin typeface="Open Sans Light"/>
                <a:cs typeface="Open Sans Light"/>
              </a:rPr>
              <a:t> you want to reach </a:t>
            </a:r>
          </a:p>
          <a:p>
            <a:pPr marL="457200" indent="-228600">
              <a:lnSpc>
                <a:spcPct val="125000"/>
              </a:lnSpc>
              <a:spcBef>
                <a:spcPts val="0"/>
              </a:spcBef>
            </a:pPr>
            <a:r>
              <a:rPr lang="en-GB" sz="2000" dirty="0">
                <a:latin typeface="Open Sans Light"/>
                <a:cs typeface="Open Sans Light"/>
              </a:rPr>
              <a:t>Start thinking about the </a:t>
            </a:r>
            <a:r>
              <a:rPr lang="en-GB" sz="2000" dirty="0">
                <a:solidFill>
                  <a:srgbClr val="FFC800"/>
                </a:solidFill>
                <a:latin typeface="Open Sans Light"/>
                <a:cs typeface="Open Sans Light"/>
              </a:rPr>
              <a:t>impacts</a:t>
            </a:r>
            <a:r>
              <a:rPr lang="en-GB" sz="2000" dirty="0">
                <a:latin typeface="Open Sans Light"/>
                <a:cs typeface="Open Sans Light"/>
              </a:rPr>
              <a:t> you hope your work might have early on - what are you trying to achieve?</a:t>
            </a:r>
          </a:p>
        </p:txBody>
      </p:sp>
    </p:spTree>
    <p:extLst>
      <p:ext uri="{BB962C8B-B14F-4D97-AF65-F5344CB8AC3E}">
        <p14:creationId xmlns:p14="http://schemas.microsoft.com/office/powerpoint/2010/main" val="24358964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341"/>
          <p:cNvSpPr txBox="1">
            <a:spLocks noGrp="1"/>
          </p:cNvSpPr>
          <p:nvPr>
            <p:ph type="subTitle" idx="4294967295"/>
          </p:nvPr>
        </p:nvSpPr>
        <p:spPr>
          <a:xfrm>
            <a:off x="457200" y="1942318"/>
            <a:ext cx="6593700" cy="1046400"/>
          </a:xfrm>
          <a:prstGeom prst="rect">
            <a:avLst/>
          </a:prstGeom>
        </p:spPr>
        <p:txBody>
          <a:bodyPr lIns="91425" tIns="91425" rIns="91425" bIns="91425" anchor="t" anchorCtr="0">
            <a:noAutofit/>
          </a:bodyPr>
          <a:lstStyle/>
          <a:p>
            <a:pPr lvl="0" rtl="0">
              <a:spcBef>
                <a:spcPts val="0"/>
              </a:spcBef>
              <a:buNone/>
            </a:pPr>
            <a:r>
              <a:rPr lang="en" sz="4400" dirty="0">
                <a:solidFill>
                  <a:srgbClr val="000000"/>
                </a:solidFill>
                <a:latin typeface="Avenir Book"/>
                <a:ea typeface="Montserrat"/>
                <a:cs typeface="Avenir Book"/>
                <a:sym typeface="Montserrat"/>
              </a:rPr>
              <a:t>Any questions?</a:t>
            </a:r>
          </a:p>
        </p:txBody>
      </p:sp>
      <p:sp>
        <p:nvSpPr>
          <p:cNvPr id="6" name="Shape 340"/>
          <p:cNvSpPr txBox="1">
            <a:spLocks noGrp="1"/>
          </p:cNvSpPr>
          <p:nvPr>
            <p:ph type="ctrTitle" idx="4294967295"/>
          </p:nvPr>
        </p:nvSpPr>
        <p:spPr>
          <a:xfrm>
            <a:off x="457200" y="571492"/>
            <a:ext cx="7772400" cy="1546500"/>
          </a:xfrm>
          <a:prstGeom prst="rect">
            <a:avLst/>
          </a:prstGeom>
        </p:spPr>
        <p:txBody>
          <a:bodyPr lIns="91425" tIns="91425" rIns="91425" bIns="91425" anchor="b" anchorCtr="0">
            <a:noAutofit/>
          </a:bodyPr>
          <a:lstStyle/>
          <a:p>
            <a:pPr lvl="0" rtl="0">
              <a:spcBef>
                <a:spcPts val="0"/>
              </a:spcBef>
              <a:buNone/>
            </a:pPr>
            <a:r>
              <a:rPr lang="en" sz="8000" dirty="0">
                <a:solidFill>
                  <a:srgbClr val="45AFDC"/>
                </a:solidFill>
                <a:latin typeface="Avenir Book"/>
                <a:cs typeface="Avenir Book"/>
              </a:rPr>
              <a:t>THANKS!</a:t>
            </a:r>
          </a:p>
        </p:txBody>
      </p:sp>
      <p:sp>
        <p:nvSpPr>
          <p:cNvPr id="8" name="Shape 342"/>
          <p:cNvSpPr txBox="1">
            <a:spLocks/>
          </p:cNvSpPr>
          <p:nvPr/>
        </p:nvSpPr>
        <p:spPr>
          <a:xfrm>
            <a:off x="581054" y="3026877"/>
            <a:ext cx="6156567" cy="24375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FFFFFF"/>
              </a:buClr>
              <a:buSzPct val="100000"/>
              <a:buFont typeface="Open Sans"/>
              <a:buChar char="○"/>
              <a:defRPr sz="3000" b="0" i="0" u="none" strike="noStrike" cap="none">
                <a:solidFill>
                  <a:srgbClr val="FFFFFF"/>
                </a:solidFill>
                <a:latin typeface="Open Sans"/>
                <a:ea typeface="Open Sans"/>
                <a:cs typeface="Open Sans"/>
                <a:sym typeface="Open Sans"/>
              </a:defRPr>
            </a:lvl1pPr>
            <a:lvl2pPr marR="0" lvl="1" algn="l" rtl="0">
              <a:lnSpc>
                <a:spcPct val="100000"/>
              </a:lnSpc>
              <a:spcBef>
                <a:spcPts val="480"/>
              </a:spcBef>
              <a:spcAft>
                <a:spcPts val="0"/>
              </a:spcAft>
              <a:buClr>
                <a:srgbClr val="FFFFFF"/>
              </a:buClr>
              <a:buSzPct val="100000"/>
              <a:buFont typeface="Open Sans"/>
              <a:buChar char="●"/>
              <a:defRPr sz="2400" b="0" i="0" u="none" strike="noStrike" cap="none">
                <a:solidFill>
                  <a:srgbClr val="FFFFFF"/>
                </a:solidFill>
                <a:latin typeface="Open Sans"/>
                <a:ea typeface="Open Sans"/>
                <a:cs typeface="Open Sans"/>
                <a:sym typeface="Open Sans"/>
              </a:defRPr>
            </a:lvl2pPr>
            <a:lvl3pPr marR="0" lvl="2" algn="l" rtl="0">
              <a:lnSpc>
                <a:spcPct val="100000"/>
              </a:lnSpc>
              <a:spcBef>
                <a:spcPts val="480"/>
              </a:spcBef>
              <a:spcAft>
                <a:spcPts val="0"/>
              </a:spcAft>
              <a:buClr>
                <a:srgbClr val="FFFFFF"/>
              </a:buClr>
              <a:buSzPct val="100000"/>
              <a:buFont typeface="Open Sans"/>
              <a:buNone/>
              <a:defRPr sz="2400" b="0" i="0" u="none" strike="noStrike" cap="none">
                <a:solidFill>
                  <a:srgbClr val="FFFFFF"/>
                </a:solidFill>
                <a:latin typeface="Open Sans"/>
                <a:ea typeface="Open Sans"/>
                <a:cs typeface="Open Sans"/>
                <a:sym typeface="Open Sans"/>
              </a:defRPr>
            </a:lvl3pPr>
            <a:lvl4pPr marR="0" lvl="3"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4pPr>
            <a:lvl5pPr marR="0" lvl="4"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5pPr>
            <a:lvl6pPr marR="0" lvl="5"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6pPr>
            <a:lvl7pPr marR="0" lvl="6"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7pPr>
            <a:lvl8pPr marR="0" lvl="7"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8pPr>
            <a:lvl9pPr marR="0" lvl="8" algn="l" rtl="0">
              <a:lnSpc>
                <a:spcPct val="100000"/>
              </a:lnSpc>
              <a:spcBef>
                <a:spcPts val="36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9pPr>
          </a:lstStyle>
          <a:p>
            <a:pPr>
              <a:spcBef>
                <a:spcPts val="0"/>
              </a:spcBef>
              <a:buFont typeface="Open Sans"/>
              <a:buNone/>
            </a:pPr>
            <a:r>
              <a:rPr lang="en" sz="2400" dirty="0">
                <a:solidFill>
                  <a:schemeClr val="bg2"/>
                </a:solidFill>
                <a:latin typeface="Avenir Book"/>
                <a:cs typeface="Avenir Book"/>
              </a:rPr>
              <a:t>You can find </a:t>
            </a:r>
            <a:r>
              <a:rPr lang="en-GB" sz="2400" dirty="0">
                <a:solidFill>
                  <a:schemeClr val="bg2"/>
                </a:solidFill>
                <a:latin typeface="Avenir Book"/>
                <a:cs typeface="Avenir Book"/>
              </a:rPr>
              <a:t>us </a:t>
            </a:r>
            <a:r>
              <a:rPr lang="en" sz="2400" dirty="0">
                <a:solidFill>
                  <a:schemeClr val="bg2"/>
                </a:solidFill>
                <a:latin typeface="Avenir Book"/>
                <a:cs typeface="Avenir Book"/>
              </a:rPr>
              <a:t>at:</a:t>
            </a:r>
            <a:endParaRPr lang="en-GB" sz="2400" dirty="0">
              <a:solidFill>
                <a:schemeClr val="bg2"/>
              </a:solidFill>
              <a:latin typeface="Avenir Book"/>
              <a:cs typeface="Avenir Book"/>
            </a:endParaRPr>
          </a:p>
          <a:p>
            <a:pPr>
              <a:spcBef>
                <a:spcPts val="0"/>
              </a:spcBef>
              <a:buFont typeface="Open Sans"/>
              <a:buNone/>
            </a:pPr>
            <a:r>
              <a:rPr lang="en-GB" sz="2400" dirty="0">
                <a:solidFill>
                  <a:schemeClr val="bg2"/>
                </a:solidFill>
                <a:latin typeface="Avenir Book"/>
                <a:cs typeface="Avenir Book"/>
              </a:rPr>
              <a:t>    </a:t>
            </a:r>
            <a:r>
              <a:rPr lang="en-GB" sz="2400" dirty="0">
                <a:solidFill>
                  <a:schemeClr val="bg2"/>
                </a:solidFill>
                <a:latin typeface="Avenir Book"/>
                <a:cs typeface="Avenir Book"/>
                <a:hlinkClick r:id="rId2"/>
              </a:rPr>
              <a:t>altmetric.com</a:t>
            </a:r>
            <a:r>
              <a:rPr lang="en-GB" sz="2400" dirty="0">
                <a:solidFill>
                  <a:schemeClr val="bg2"/>
                </a:solidFill>
                <a:latin typeface="Avenir Book"/>
                <a:cs typeface="Avenir Book"/>
              </a:rPr>
              <a:t> </a:t>
            </a:r>
          </a:p>
          <a:p>
            <a:pPr marL="342900" indent="-342900">
              <a:spcBef>
                <a:spcPts val="0"/>
              </a:spcBef>
              <a:buFontTx/>
              <a:buChar char="-"/>
            </a:pPr>
            <a:r>
              <a:rPr lang="en" sz="2400" dirty="0">
                <a:solidFill>
                  <a:schemeClr val="bg2"/>
                </a:solidFill>
                <a:latin typeface="Avenir Book"/>
                <a:cs typeface="Avenir Book"/>
              </a:rPr>
              <a:t>@</a:t>
            </a:r>
            <a:r>
              <a:rPr lang="en-GB" sz="2400" dirty="0">
                <a:solidFill>
                  <a:schemeClr val="bg2"/>
                </a:solidFill>
                <a:latin typeface="Avenir Book"/>
                <a:cs typeface="Avenir Book"/>
              </a:rPr>
              <a:t>altmetric</a:t>
            </a:r>
            <a:endParaRPr lang="en" sz="2400" dirty="0">
              <a:solidFill>
                <a:schemeClr val="bg2"/>
              </a:solidFill>
              <a:latin typeface="Avenir Book"/>
              <a:cs typeface="Avenir Book"/>
            </a:endParaRPr>
          </a:p>
          <a:p>
            <a:pPr marL="342900" indent="-342900">
              <a:spcBef>
                <a:spcPts val="0"/>
              </a:spcBef>
              <a:buFontTx/>
              <a:buChar char="-"/>
            </a:pPr>
            <a:r>
              <a:rPr lang="en-GB" sz="2400" dirty="0">
                <a:latin typeface="Avenir Book"/>
                <a:cs typeface="Avenir Book"/>
                <a:hlinkClick r:id="rId3"/>
              </a:rPr>
              <a:t>clientsupport@altmetric.com</a:t>
            </a:r>
            <a:r>
              <a:rPr lang="en-GB" sz="2400" dirty="0">
                <a:latin typeface="Avenir Book"/>
                <a:cs typeface="Avenir Book"/>
              </a:rPr>
              <a:t> </a:t>
            </a:r>
            <a:endParaRPr lang="en" sz="2400" dirty="0">
              <a:latin typeface="Avenir Book"/>
              <a:cs typeface="Avenir Book"/>
            </a:endParaRPr>
          </a:p>
        </p:txBody>
      </p:sp>
      <p:sp>
        <p:nvSpPr>
          <p:cNvPr id="10" name="TextBox 9"/>
          <p:cNvSpPr txBox="1"/>
          <p:nvPr/>
        </p:nvSpPr>
        <p:spPr>
          <a:xfrm>
            <a:off x="5821271" y="4696830"/>
            <a:ext cx="3697869" cy="584776"/>
          </a:xfrm>
          <a:prstGeom prst="rect">
            <a:avLst/>
          </a:prstGeom>
          <a:noFill/>
          <a:ln>
            <a:noFill/>
          </a:ln>
        </p:spPr>
        <p:txBody>
          <a:bodyPr wrap="square" rtlCol="0">
            <a:spAutoFit/>
          </a:bodyPr>
          <a:lstStyle/>
          <a:p>
            <a:r>
              <a:rPr lang="en-US" sz="1400" dirty="0">
                <a:solidFill>
                  <a:srgbClr val="666666"/>
                </a:solidFill>
                <a:latin typeface="Avenir Book"/>
                <a:cs typeface="Avenir Book"/>
              </a:rPr>
              <a:t>All illustrations by Jean Liu @</a:t>
            </a:r>
            <a:r>
              <a:rPr lang="en-US" sz="1400" dirty="0" err="1">
                <a:solidFill>
                  <a:srgbClr val="666666"/>
                </a:solidFill>
                <a:latin typeface="Avenir Book"/>
                <a:cs typeface="Avenir Book"/>
              </a:rPr>
              <a:t>jean_draws</a:t>
            </a:r>
            <a:endParaRPr lang="en-US" sz="1400" dirty="0">
              <a:solidFill>
                <a:srgbClr val="666666"/>
              </a:solidFill>
              <a:latin typeface="Avenir Book"/>
              <a:cs typeface="Avenir Book"/>
            </a:endParaRPr>
          </a:p>
          <a:p>
            <a:endParaRPr lang="en-US" dirty="0">
              <a:solidFill>
                <a:srgbClr val="666666"/>
              </a:solidFill>
              <a:latin typeface="Avenir Book"/>
              <a:cs typeface="Avenir Book"/>
            </a:endParaRPr>
          </a:p>
        </p:txBody>
      </p:sp>
    </p:spTree>
    <p:extLst>
      <p:ext uri="{BB962C8B-B14F-4D97-AF65-F5344CB8AC3E}">
        <p14:creationId xmlns:p14="http://schemas.microsoft.com/office/powerpoint/2010/main" val="2148856399"/>
      </p:ext>
    </p:extLst>
  </p:cSld>
  <p:clrMapOvr>
    <a:masterClrMapping/>
  </p:clrMapOvr>
</p:sld>
</file>

<file path=ppt/theme/theme1.xml><?xml version="1.0" encoding="utf-8"?>
<a:theme xmlns:a="http://schemas.openxmlformats.org/drawingml/2006/main" name="Mercut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1964</Words>
  <Application>Microsoft Office PowerPoint</Application>
  <PresentationFormat>On-screen Show (16:9)</PresentationFormat>
  <Paragraphs>292</Paragraphs>
  <Slides>47</Slides>
  <Notes>12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47</vt:i4>
      </vt:variant>
    </vt:vector>
  </HeadingPairs>
  <TitlesOfParts>
    <vt:vector size="60" baseType="lpstr">
      <vt:lpstr>Arial</vt:lpstr>
      <vt:lpstr>Avenir Book</vt:lpstr>
      <vt:lpstr>Calibri</vt:lpstr>
      <vt:lpstr>Monserrat</vt:lpstr>
      <vt:lpstr>Monserrat</vt:lpstr>
      <vt:lpstr>Montserrat</vt:lpstr>
      <vt:lpstr>Open Sans</vt:lpstr>
      <vt:lpstr>Open Sans bold</vt:lpstr>
      <vt:lpstr>Open Sans Extrabold</vt:lpstr>
      <vt:lpstr>Open Sans Light</vt:lpstr>
      <vt:lpstr>Pacifico</vt:lpstr>
      <vt:lpstr>Times New Roman</vt:lpstr>
      <vt:lpstr>Mercutio template</vt:lpstr>
      <vt:lpstr>ALTMETRIC EXPLORER FOR INSTITUTIONS</vt:lpstr>
      <vt:lpstr>PowerPoint Presentation</vt:lpstr>
      <vt:lpstr>Some definitions</vt:lpstr>
      <vt:lpstr>PowerPoint Presentation</vt:lpstr>
      <vt:lpstr>Alternative, web-based metrics are…</vt:lpstr>
      <vt:lpstr>PowerPoint Presentation</vt:lpstr>
      <vt:lpstr>Why altmetrics?</vt:lpstr>
      <vt:lpstr>PowerPoint Presentation</vt:lpstr>
      <vt:lpstr>PowerPoint Presentation</vt:lpstr>
      <vt:lpstr>3. RESEARCH IS MORE THAN THE ARTICLE</vt:lpstr>
      <vt:lpstr>4. DEMONSTRATING RESEARCH ENGAGEMENT</vt:lpstr>
      <vt:lpstr>5. LIMITATIONS</vt:lpstr>
      <vt:lpstr>How does it work at Altmetric?</vt:lpstr>
      <vt:lpstr>TRACKING A RESEARCH OUTPUT</vt:lpstr>
      <vt:lpstr>PowerPoint Presentation</vt:lpstr>
      <vt:lpstr>PowerPoint Presentation</vt:lpstr>
      <vt:lpstr>CAPTURING ATTENTION</vt:lpstr>
      <vt:lpstr>ALTMETRIC ATTENTION SCORE</vt:lpstr>
      <vt:lpstr>PowerPoint Presentation</vt:lpstr>
      <vt:lpstr>Altmetric Explorer for Institutions</vt:lpstr>
      <vt:lpstr>PowerPoint Presentation</vt:lpstr>
      <vt:lpstr>PowerPoint Presentation</vt:lpstr>
      <vt:lpstr>PowerPoint Presentation</vt:lpstr>
      <vt:lpstr>1. SEARCH + BROWSE</vt:lpstr>
      <vt:lpstr>HOW TO SEARCH, SORT &amp; FILTER Quickly find what you need using our powerful search</vt:lpstr>
      <vt:lpstr>PowerPoint Presentation</vt:lpstr>
      <vt:lpstr>HOW TO USE ADVANCED SEARCH Build complex queries in advanced search and save for later </vt:lpstr>
      <vt:lpstr>HOW TO SEARCH BY ITEM TYPE  E.g. journal article, data set, book, book chapter, clinical trial</vt:lpstr>
      <vt:lpstr>HOW TO SORT RESULTS You can sort results by score, publication date or attention source</vt:lpstr>
      <vt:lpstr>PowerPoint Presentation</vt:lpstr>
      <vt:lpstr>HOW TO SAVE SEARCHES</vt:lpstr>
      <vt:lpstr>2. ANALYZE RESULTS</vt:lpstr>
      <vt:lpstr>PowerPoint Presentation</vt:lpstr>
      <vt:lpstr>PowerPoint Presentation</vt:lpstr>
      <vt:lpstr>PowerPoint Presentation</vt:lpstr>
      <vt:lpstr>PowerPoint Presentation</vt:lpstr>
      <vt:lpstr>PowerPoint Presentation</vt:lpstr>
      <vt:lpstr>PowerPoint Presentation</vt:lpstr>
      <vt:lpstr>HOW TO EXPORT DATA</vt:lpstr>
      <vt:lpstr>PowerPoint Presentation</vt:lpstr>
      <vt:lpstr>Demo!</vt:lpstr>
      <vt:lpstr>Altmetric Explorer for Institutions in Practice</vt:lpstr>
      <vt:lpstr>Who should use Altmetric Explorer for Institutions?</vt:lpstr>
      <vt:lpstr>Who should use Altmetric Explorer for Institutions?</vt:lpstr>
      <vt:lpstr>Who should use Altmetric Explorer for Institutions?</vt:lpstr>
      <vt:lpstr>PowerPoint Presentation</vt:lpstr>
      <vt:lpstr>THANKS!</vt:lpstr>
    </vt:vector>
  </TitlesOfParts>
  <Company>Altmetric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Natalia Madjarevic</dc:creator>
  <cp:lastModifiedBy>hcc49@sussex.ac.uk</cp:lastModifiedBy>
  <cp:revision>114</cp:revision>
  <dcterms:created xsi:type="dcterms:W3CDTF">2016-05-16T13:28:08Z</dcterms:created>
  <dcterms:modified xsi:type="dcterms:W3CDTF">2023-07-11T14:57:58Z</dcterms:modified>
</cp:coreProperties>
</file>