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257" r:id="rId3"/>
    <p:sldId id="258" r:id="rId4"/>
    <p:sldId id="259" r:id="rId5"/>
    <p:sldId id="261" r:id="rId6"/>
    <p:sldId id="260" r:id="rId7"/>
    <p:sldId id="266" r:id="rId8"/>
    <p:sldId id="270" r:id="rId9"/>
    <p:sldId id="267" r:id="rId10"/>
    <p:sldId id="268" r:id="rId11"/>
    <p:sldId id="272" r:id="rId12"/>
    <p:sldId id="279" r:id="rId13"/>
    <p:sldId id="269" r:id="rId14"/>
    <p:sldId id="273" r:id="rId15"/>
    <p:sldId id="274" r:id="rId16"/>
    <p:sldId id="275" r:id="rId17"/>
    <p:sldId id="276" r:id="rId18"/>
    <p:sldId id="280" r:id="rId19"/>
    <p:sldId id="28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Antoniades" initials="AA" lastIdx="1" clrIdx="0">
    <p:extLst>
      <p:ext uri="{19B8F6BF-5375-455C-9EA6-DF929625EA0E}">
        <p15:presenceInfo xmlns:p15="http://schemas.microsoft.com/office/powerpoint/2012/main" userId="S-1-5-21-2503082639-3578878356-3745479065-1035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797" autoAdjust="0"/>
  </p:normalViewPr>
  <p:slideViewPr>
    <p:cSldViewPr snapToGrid="0">
      <p:cViewPr varScale="1">
        <p:scale>
          <a:sx n="70" d="100"/>
          <a:sy n="70" d="100"/>
        </p:scale>
        <p:origin x="96" y="7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4D8A38-CFF8-44FA-ACE6-65A88DA52A95}" type="datetimeFigureOut">
              <a:rPr lang="en-GB" smtClean="0"/>
              <a:t>17/09/2019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09D240-9D5C-43D7-B738-AE6F9FDE8AAC}" type="slidenum">
              <a:rPr lang="en-GB" smtClean="0"/>
              <a:t>‹#›</a:t>
            </a:fld>
            <a:endParaRPr lang="en-GB"/>
          </a:p>
        </p:txBody>
      </p:sp>
    </p:spTree>
    <p:extLst>
      <p:ext uri="{BB962C8B-B14F-4D97-AF65-F5344CB8AC3E}">
        <p14:creationId xmlns:p14="http://schemas.microsoft.com/office/powerpoint/2010/main" val="2087805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Afghanistan</a:t>
            </a:r>
            <a:r>
              <a:rPr lang="en-GB" baseline="0" dirty="0" smtClean="0"/>
              <a:t> </a:t>
            </a:r>
            <a:r>
              <a:rPr lang="en-GB" dirty="0" smtClean="0"/>
              <a:t>Benin</a:t>
            </a:r>
            <a:r>
              <a:rPr lang="en-GB" baseline="0" dirty="0" smtClean="0"/>
              <a:t> </a:t>
            </a:r>
            <a:r>
              <a:rPr lang="en-GB" dirty="0" smtClean="0"/>
              <a:t>Burkina Faso</a:t>
            </a:r>
            <a:r>
              <a:rPr lang="en-GB" baseline="0" dirty="0" smtClean="0"/>
              <a:t> </a:t>
            </a:r>
            <a:r>
              <a:rPr lang="en-GB" dirty="0" smtClean="0"/>
              <a:t>Central African Republic</a:t>
            </a:r>
            <a:r>
              <a:rPr lang="en-GB" baseline="0" dirty="0" smtClean="0"/>
              <a:t> </a:t>
            </a:r>
            <a:r>
              <a:rPr lang="en-GB" dirty="0" smtClean="0"/>
              <a:t>Chad</a:t>
            </a:r>
            <a:r>
              <a:rPr lang="en-GB" baseline="0" dirty="0" smtClean="0"/>
              <a:t> </a:t>
            </a:r>
            <a:r>
              <a:rPr lang="en-GB" dirty="0" smtClean="0"/>
              <a:t>Democratic Republic of the Congo</a:t>
            </a:r>
            <a:r>
              <a:rPr lang="en-GB" baseline="0" dirty="0" smtClean="0"/>
              <a:t> </a:t>
            </a:r>
            <a:r>
              <a:rPr lang="en-GB" dirty="0" smtClean="0"/>
              <a:t>Ethiopia</a:t>
            </a:r>
            <a:r>
              <a:rPr lang="en-GB" baseline="0" dirty="0" smtClean="0"/>
              <a:t> </a:t>
            </a:r>
            <a:r>
              <a:rPr lang="en-GB" dirty="0" smtClean="0"/>
              <a:t>Gambia</a:t>
            </a:r>
            <a:r>
              <a:rPr lang="en-GB" baseline="0" dirty="0" smtClean="0"/>
              <a:t> </a:t>
            </a:r>
            <a:r>
              <a:rPr lang="en-GB" dirty="0" smtClean="0"/>
              <a:t>Guinea-Bissau</a:t>
            </a:r>
            <a:r>
              <a:rPr lang="en-GB" baseline="0" dirty="0" smtClean="0"/>
              <a:t> </a:t>
            </a:r>
            <a:r>
              <a:rPr lang="en-GB" dirty="0" smtClean="0"/>
              <a:t>Guinea</a:t>
            </a:r>
            <a:r>
              <a:rPr lang="en-GB" baseline="0" dirty="0" smtClean="0"/>
              <a:t> </a:t>
            </a:r>
            <a:r>
              <a:rPr lang="en-GB" dirty="0" smtClean="0"/>
              <a:t>Haiti</a:t>
            </a:r>
            <a:r>
              <a:rPr lang="en-GB" baseline="0" dirty="0" smtClean="0"/>
              <a:t> </a:t>
            </a:r>
            <a:r>
              <a:rPr lang="en-GB" dirty="0" smtClean="0"/>
              <a:t>Liberia</a:t>
            </a:r>
            <a:r>
              <a:rPr lang="en-GB" baseline="0" dirty="0" smtClean="0"/>
              <a:t> </a:t>
            </a:r>
            <a:r>
              <a:rPr lang="en-GB" dirty="0" smtClean="0"/>
              <a:t>Madagascar</a:t>
            </a:r>
            <a:r>
              <a:rPr lang="en-GB" baseline="0" dirty="0" smtClean="0"/>
              <a:t> </a:t>
            </a:r>
            <a:r>
              <a:rPr lang="en-GB" dirty="0" smtClean="0"/>
              <a:t>Mali</a:t>
            </a:r>
            <a:r>
              <a:rPr lang="en-GB" baseline="0" dirty="0" smtClean="0"/>
              <a:t> </a:t>
            </a:r>
            <a:r>
              <a:rPr lang="en-GB" dirty="0" smtClean="0"/>
              <a:t>Mozambique</a:t>
            </a:r>
            <a:r>
              <a:rPr lang="en-GB" baseline="0" dirty="0" smtClean="0"/>
              <a:t> </a:t>
            </a:r>
            <a:r>
              <a:rPr lang="en-GB" dirty="0" smtClean="0"/>
              <a:t>Nepal</a:t>
            </a:r>
            <a:r>
              <a:rPr lang="en-GB" baseline="0" dirty="0" smtClean="0"/>
              <a:t> </a:t>
            </a:r>
            <a:r>
              <a:rPr lang="en-GB" dirty="0" smtClean="0"/>
              <a:t>Rwanda</a:t>
            </a:r>
            <a:r>
              <a:rPr lang="en-GB" baseline="0" dirty="0" smtClean="0"/>
              <a:t> </a:t>
            </a:r>
            <a:r>
              <a:rPr lang="en-GB" dirty="0" smtClean="0"/>
              <a:t>Sierra Leone</a:t>
            </a:r>
            <a:r>
              <a:rPr lang="en-GB" baseline="0" dirty="0" smtClean="0"/>
              <a:t> </a:t>
            </a:r>
            <a:r>
              <a:rPr lang="en-GB" dirty="0" smtClean="0"/>
              <a:t>Tajikistan</a:t>
            </a:r>
            <a:r>
              <a:rPr lang="en-GB" baseline="0" dirty="0" smtClean="0"/>
              <a:t> </a:t>
            </a:r>
            <a:r>
              <a:rPr lang="en-GB" dirty="0" smtClean="0"/>
              <a:t>Tanzania</a:t>
            </a:r>
            <a:r>
              <a:rPr lang="en-GB" baseline="0" dirty="0" smtClean="0"/>
              <a:t> </a:t>
            </a:r>
            <a:r>
              <a:rPr lang="en-GB" dirty="0" smtClean="0"/>
              <a:t>Togo</a:t>
            </a:r>
            <a:r>
              <a:rPr lang="en-GB" baseline="0" dirty="0" smtClean="0"/>
              <a:t> </a:t>
            </a:r>
            <a:r>
              <a:rPr lang="en-GB" dirty="0" smtClean="0"/>
              <a:t>Uganda</a:t>
            </a:r>
          </a:p>
          <a:p>
            <a:endParaRPr lang="en-GB" dirty="0"/>
          </a:p>
        </p:txBody>
      </p:sp>
      <p:sp>
        <p:nvSpPr>
          <p:cNvPr id="4" name="Slide Number Placeholder 3"/>
          <p:cNvSpPr>
            <a:spLocks noGrp="1"/>
          </p:cNvSpPr>
          <p:nvPr>
            <p:ph type="sldNum" sz="quarter" idx="10"/>
          </p:nvPr>
        </p:nvSpPr>
        <p:spPr/>
        <p:txBody>
          <a:bodyPr/>
          <a:lstStyle/>
          <a:p>
            <a:fld id="{7E09D240-9D5C-43D7-B738-AE6F9FDE8AAC}" type="slidenum">
              <a:rPr lang="en-GB" smtClean="0"/>
              <a:t>4</a:t>
            </a:fld>
            <a:endParaRPr lang="en-GB"/>
          </a:p>
        </p:txBody>
      </p:sp>
    </p:spTree>
    <p:extLst>
      <p:ext uri="{BB962C8B-B14F-4D97-AF65-F5344CB8AC3E}">
        <p14:creationId xmlns:p14="http://schemas.microsoft.com/office/powerpoint/2010/main" val="2848998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960895"/>
            <a:ext cx="7766936" cy="3268205"/>
          </a:xfrm>
        </p:spPr>
        <p:txBody>
          <a:bodyPr/>
          <a:lstStyle/>
          <a:p>
            <a:r>
              <a:rPr lang="en-GB" sz="3400" dirty="0"/>
              <a:t>SDGs at the intersection of </a:t>
            </a:r>
            <a:r>
              <a:rPr lang="en-GB" sz="3400" dirty="0" smtClean="0"/>
              <a:t>financial crises, </a:t>
            </a:r>
            <a:r>
              <a:rPr lang="en-GB" sz="3400" dirty="0"/>
              <a:t>poverty, and environmental sustainability</a:t>
            </a:r>
            <a:r>
              <a:rPr lang="en-GB" sz="4400" dirty="0"/>
              <a:t/>
            </a:r>
            <a:br>
              <a:rPr lang="en-GB" sz="4400" dirty="0"/>
            </a:br>
            <a:r>
              <a:rPr lang="en-GB" sz="1000" b="1" dirty="0" smtClean="0"/>
              <a:t/>
            </a:r>
            <a:br>
              <a:rPr lang="en-GB" sz="1000" b="1" dirty="0" smtClean="0"/>
            </a:br>
            <a:r>
              <a:rPr lang="en-GB" sz="2600" b="1" dirty="0"/>
              <a:t>D</a:t>
            </a:r>
            <a:r>
              <a:rPr lang="en-GB" sz="2600" b="1" dirty="0" smtClean="0"/>
              <a:t>r </a:t>
            </a:r>
            <a:r>
              <a:rPr lang="en-GB" sz="2600" b="1" dirty="0"/>
              <a:t>A</a:t>
            </a:r>
            <a:r>
              <a:rPr lang="en-GB" sz="2600" b="1" dirty="0" smtClean="0"/>
              <a:t>ndreas </a:t>
            </a:r>
            <a:r>
              <a:rPr lang="en-GB" sz="2600" b="1" dirty="0"/>
              <a:t>Antoniades </a:t>
            </a:r>
            <a:r>
              <a:rPr lang="en-GB" sz="3000" dirty="0" smtClean="0"/>
              <a:t/>
            </a:r>
            <a:br>
              <a:rPr lang="en-GB" sz="3000" dirty="0" smtClean="0"/>
            </a:br>
            <a:r>
              <a:rPr lang="en-GB" sz="2000" dirty="0" smtClean="0"/>
              <a:t>(Department of International Relations, </a:t>
            </a:r>
            <a:br>
              <a:rPr lang="en-GB" sz="2000" dirty="0" smtClean="0"/>
            </a:br>
            <a:r>
              <a:rPr lang="en-GB" sz="2000" dirty="0" smtClean="0"/>
              <a:t>University of Sussex)</a:t>
            </a:r>
            <a:endParaRPr lang="en-GB" sz="2000" dirty="0"/>
          </a:p>
        </p:txBody>
      </p:sp>
      <p:sp>
        <p:nvSpPr>
          <p:cNvPr id="3" name="Subtitle 2"/>
          <p:cNvSpPr>
            <a:spLocks noGrp="1"/>
          </p:cNvSpPr>
          <p:nvPr>
            <p:ph type="subTitle" idx="1"/>
          </p:nvPr>
        </p:nvSpPr>
        <p:spPr>
          <a:xfrm>
            <a:off x="1507067" y="4457701"/>
            <a:ext cx="7766936" cy="1928282"/>
          </a:xfrm>
        </p:spPr>
        <p:txBody>
          <a:bodyPr>
            <a:normAutofit/>
          </a:bodyPr>
          <a:lstStyle/>
          <a:p>
            <a:r>
              <a:rPr lang="en-GB" dirty="0"/>
              <a:t>SSRP 2nd Annual Symposium</a:t>
            </a:r>
          </a:p>
          <a:p>
            <a:r>
              <a:rPr lang="en-GB" dirty="0"/>
              <a:t>Session D. Impacts of economic globalization on the SDGs</a:t>
            </a:r>
          </a:p>
          <a:p>
            <a:r>
              <a:rPr lang="en-GB" dirty="0"/>
              <a:t>Wednesday 18 September </a:t>
            </a:r>
          </a:p>
          <a:p>
            <a:r>
              <a:rPr lang="en-GB" b="1" dirty="0" smtClean="0"/>
              <a:t>SSRP </a:t>
            </a:r>
            <a:r>
              <a:rPr lang="en-GB" b="1" dirty="0"/>
              <a:t>Project team:  </a:t>
            </a:r>
            <a:r>
              <a:rPr lang="en-GB" b="1" dirty="0" smtClean="0"/>
              <a:t>Dr Alexander </a:t>
            </a:r>
            <a:r>
              <a:rPr lang="en-GB" b="1" dirty="0"/>
              <a:t>Antonarakis (co-PI); </a:t>
            </a:r>
            <a:r>
              <a:rPr lang="en-GB" b="1" dirty="0" smtClean="0"/>
              <a:t>Dr Indra </a:t>
            </a:r>
            <a:r>
              <a:rPr lang="en-GB" b="1" dirty="0"/>
              <a:t>Widiarto; </a:t>
            </a:r>
            <a:r>
              <a:rPr lang="en-GB" b="1" dirty="0" smtClean="0"/>
              <a:t>Dr Patrick </a:t>
            </a:r>
            <a:r>
              <a:rPr lang="en-GB" b="1" dirty="0"/>
              <a:t>Schroeder; </a:t>
            </a:r>
            <a:r>
              <a:rPr lang="en-GB" b="1" dirty="0" smtClean="0"/>
              <a:t>Dr Lucia Pacca</a:t>
            </a:r>
            <a:endParaRPr lang="en-GB" b="1" dirty="0"/>
          </a:p>
          <a:p>
            <a:endParaRPr lang="en-GB" dirty="0"/>
          </a:p>
        </p:txBody>
      </p:sp>
    </p:spTree>
    <p:extLst>
      <p:ext uri="{BB962C8B-B14F-4D97-AF65-F5344CB8AC3E}">
        <p14:creationId xmlns:p14="http://schemas.microsoft.com/office/powerpoint/2010/main" val="3123791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a:t>
            </a:r>
            <a:endParaRPr lang="en-GB" dirty="0"/>
          </a:p>
        </p:txBody>
      </p:sp>
      <p:sp>
        <p:nvSpPr>
          <p:cNvPr id="3" name="Content Placeholder 2"/>
          <p:cNvSpPr>
            <a:spLocks noGrp="1"/>
          </p:cNvSpPr>
          <p:nvPr>
            <p:ph idx="1"/>
          </p:nvPr>
        </p:nvSpPr>
        <p:spPr>
          <a:xfrm>
            <a:off x="677334" y="1657350"/>
            <a:ext cx="8596668" cy="4384013"/>
          </a:xfrm>
        </p:spPr>
        <p:txBody>
          <a:bodyPr/>
          <a:lstStyle/>
          <a:p>
            <a:r>
              <a:rPr lang="en-GB" sz="2000" dirty="0" smtClean="0"/>
              <a:t>Introduction: the context of the SDGs </a:t>
            </a:r>
            <a:r>
              <a:rPr lang="en-GB" sz="2000" dirty="0" smtClean="0"/>
              <a:t>implementation and </a:t>
            </a:r>
            <a:r>
              <a:rPr lang="en-GB" sz="2000" dirty="0" smtClean="0"/>
              <a:t>implications for </a:t>
            </a:r>
            <a:r>
              <a:rPr lang="en-GB" sz="2000" dirty="0" smtClean="0"/>
              <a:t>LIC</a:t>
            </a:r>
            <a:endParaRPr lang="en-GB" sz="2000" dirty="0" smtClean="0"/>
          </a:p>
          <a:p>
            <a:r>
              <a:rPr lang="en-GB" sz="2000" dirty="0" smtClean="0"/>
              <a:t>Aims </a:t>
            </a:r>
            <a:r>
              <a:rPr lang="en-GB" sz="2000" dirty="0" smtClean="0"/>
              <a:t>and main findings from our </a:t>
            </a:r>
            <a:r>
              <a:rPr lang="en-GB" sz="2000" dirty="0" smtClean="0"/>
              <a:t>SSRP Project</a:t>
            </a:r>
          </a:p>
          <a:p>
            <a:r>
              <a:rPr lang="en-GB" sz="2000" dirty="0" smtClean="0"/>
              <a:t>Conclusions</a:t>
            </a:r>
            <a:endParaRPr lang="en-GB" sz="2000" dirty="0" smtClean="0"/>
          </a:p>
          <a:p>
            <a:r>
              <a:rPr lang="en-GB" sz="2000" dirty="0" smtClean="0"/>
              <a:t>Beyond conclusions</a:t>
            </a:r>
            <a:endParaRPr lang="en-GB" sz="2000" dirty="0"/>
          </a:p>
          <a:p>
            <a:pPr marL="0" indent="0">
              <a:buNone/>
            </a:pPr>
            <a:endParaRPr lang="en-GB" dirty="0"/>
          </a:p>
        </p:txBody>
      </p:sp>
    </p:spTree>
    <p:extLst>
      <p:ext uri="{BB962C8B-B14F-4D97-AF65-F5344CB8AC3E}">
        <p14:creationId xmlns:p14="http://schemas.microsoft.com/office/powerpoint/2010/main" val="242848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8324"/>
            <a:ext cx="8596668" cy="1320800"/>
          </a:xfrm>
        </p:spPr>
        <p:txBody>
          <a:bodyPr/>
          <a:lstStyle/>
          <a:p>
            <a:r>
              <a:rPr lang="en-GB" dirty="0"/>
              <a:t>Introduction: </a:t>
            </a:r>
            <a:r>
              <a:rPr lang="en-GB" dirty="0" smtClean="0"/>
              <a:t>the context of SDGs implementation</a:t>
            </a:r>
            <a:endParaRPr lang="en-GB" dirty="0"/>
          </a:p>
        </p:txBody>
      </p:sp>
      <p:sp>
        <p:nvSpPr>
          <p:cNvPr id="3" name="Content Placeholder 2"/>
          <p:cNvSpPr>
            <a:spLocks noGrp="1"/>
          </p:cNvSpPr>
          <p:nvPr>
            <p:ph idx="1"/>
          </p:nvPr>
        </p:nvSpPr>
        <p:spPr>
          <a:xfrm>
            <a:off x="677333" y="1674557"/>
            <a:ext cx="10651927" cy="1554161"/>
          </a:xfrm>
        </p:spPr>
        <p:txBody>
          <a:bodyPr>
            <a:normAutofit/>
          </a:bodyPr>
          <a:lstStyle/>
          <a:p>
            <a:r>
              <a:rPr lang="en-GB" sz="2000" dirty="0" smtClean="0"/>
              <a:t>SDGs: the devise, the potential, the deadline, assumptions</a:t>
            </a:r>
          </a:p>
          <a:p>
            <a:r>
              <a:rPr lang="en-GB" sz="2000" dirty="0" smtClean="0"/>
              <a:t>Context: To </a:t>
            </a:r>
            <a:r>
              <a:rPr lang="en-GB" sz="2000" dirty="0"/>
              <a:t>assess how realistic </a:t>
            </a:r>
            <a:r>
              <a:rPr lang="en-GB" sz="2000" dirty="0" smtClean="0"/>
              <a:t>are SDGs</a:t>
            </a:r>
          </a:p>
          <a:p>
            <a:r>
              <a:rPr lang="en-GB" sz="2000" dirty="0" smtClean="0"/>
              <a:t>The </a:t>
            </a:r>
            <a:r>
              <a:rPr lang="en-GB" sz="2000" dirty="0" smtClean="0"/>
              <a:t>post-GEC </a:t>
            </a:r>
            <a:r>
              <a:rPr lang="en-GB" sz="2000" dirty="0" smtClean="0"/>
              <a:t>environment: between a rock and a hard place</a:t>
            </a:r>
            <a:endParaRPr lang="en-GB" sz="2000" dirty="0" smtClean="0"/>
          </a:p>
        </p:txBody>
      </p:sp>
      <p:pic>
        <p:nvPicPr>
          <p:cNvPr id="5" name="Picture 4"/>
          <p:cNvPicPr>
            <a:picLocks noChangeAspect="1"/>
          </p:cNvPicPr>
          <p:nvPr/>
        </p:nvPicPr>
        <p:blipFill>
          <a:blip r:embed="rId2"/>
          <a:stretch>
            <a:fillRect/>
          </a:stretch>
        </p:blipFill>
        <p:spPr>
          <a:xfrm>
            <a:off x="824904" y="3078706"/>
            <a:ext cx="7141711" cy="3803517"/>
          </a:xfrm>
          <a:prstGeom prst="rect">
            <a:avLst/>
          </a:prstGeom>
        </p:spPr>
      </p:pic>
      <p:sp>
        <p:nvSpPr>
          <p:cNvPr id="6" name="Rectangle 5"/>
          <p:cNvSpPr/>
          <p:nvPr/>
        </p:nvSpPr>
        <p:spPr>
          <a:xfrm>
            <a:off x="10598294" y="6550223"/>
            <a:ext cx="1593706" cy="307777"/>
          </a:xfrm>
          <a:prstGeom prst="rect">
            <a:avLst/>
          </a:prstGeom>
        </p:spPr>
        <p:txBody>
          <a:bodyPr wrap="none">
            <a:spAutoFit/>
          </a:bodyPr>
          <a:lstStyle/>
          <a:p>
            <a:r>
              <a:rPr lang="en-GB" sz="1400" dirty="0" smtClean="0"/>
              <a:t>Source: WB, 2019</a:t>
            </a:r>
            <a:endParaRPr lang="en-GB" sz="1400" dirty="0"/>
          </a:p>
        </p:txBody>
      </p:sp>
      <p:pic>
        <p:nvPicPr>
          <p:cNvPr id="7" name="Picture 6"/>
          <p:cNvPicPr>
            <a:picLocks noChangeAspect="1"/>
          </p:cNvPicPr>
          <p:nvPr/>
        </p:nvPicPr>
        <p:blipFill rotWithShape="1">
          <a:blip r:embed="rId3"/>
          <a:srcRect l="52969" t="54262" r="22969" b="13889"/>
          <a:stretch/>
        </p:blipFill>
        <p:spPr>
          <a:xfrm>
            <a:off x="8348485" y="3828080"/>
            <a:ext cx="3642037" cy="2711579"/>
          </a:xfrm>
          <a:prstGeom prst="rect">
            <a:avLst/>
          </a:prstGeom>
        </p:spPr>
      </p:pic>
      <p:sp>
        <p:nvSpPr>
          <p:cNvPr id="8" name="Rectangle 7"/>
          <p:cNvSpPr/>
          <p:nvPr/>
        </p:nvSpPr>
        <p:spPr>
          <a:xfrm>
            <a:off x="6225991" y="3446551"/>
            <a:ext cx="1502078" cy="307777"/>
          </a:xfrm>
          <a:prstGeom prst="rect">
            <a:avLst/>
          </a:prstGeom>
        </p:spPr>
        <p:txBody>
          <a:bodyPr wrap="none">
            <a:spAutoFit/>
          </a:bodyPr>
          <a:lstStyle/>
          <a:p>
            <a:r>
              <a:rPr lang="en-GB" sz="1400" dirty="0" smtClean="0"/>
              <a:t>Source: IIF, 2019</a:t>
            </a:r>
            <a:endParaRPr lang="en-GB" sz="1400" dirty="0"/>
          </a:p>
        </p:txBody>
      </p:sp>
      <p:sp>
        <p:nvSpPr>
          <p:cNvPr id="4" name="Rectangle 3"/>
          <p:cNvSpPr/>
          <p:nvPr/>
        </p:nvSpPr>
        <p:spPr>
          <a:xfrm>
            <a:off x="8348485" y="3543278"/>
            <a:ext cx="1382110" cy="307777"/>
          </a:xfrm>
          <a:prstGeom prst="rect">
            <a:avLst/>
          </a:prstGeom>
        </p:spPr>
        <p:txBody>
          <a:bodyPr wrap="none">
            <a:spAutoFit/>
          </a:bodyPr>
          <a:lstStyle/>
          <a:p>
            <a:r>
              <a:rPr lang="en-GB" sz="1400" b="1" dirty="0" smtClean="0"/>
              <a:t>Global Growth</a:t>
            </a:r>
            <a:endParaRPr lang="en-GB" sz="1400" b="1" dirty="0"/>
          </a:p>
        </p:txBody>
      </p:sp>
    </p:spTree>
    <p:extLst>
      <p:ext uri="{BB962C8B-B14F-4D97-AF65-F5344CB8AC3E}">
        <p14:creationId xmlns:p14="http://schemas.microsoft.com/office/powerpoint/2010/main" val="192824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7151"/>
            <a:ext cx="8596668" cy="952500"/>
          </a:xfrm>
        </p:spPr>
        <p:txBody>
          <a:bodyPr>
            <a:normAutofit fontScale="90000"/>
          </a:bodyPr>
          <a:lstStyle/>
          <a:p>
            <a:r>
              <a:rPr lang="en-GB" dirty="0" smtClean="0"/>
              <a:t>Implications for Developing and Low-Income Countries</a:t>
            </a:r>
            <a:endParaRPr lang="en-GB" dirty="0"/>
          </a:p>
        </p:txBody>
      </p:sp>
      <p:sp>
        <p:nvSpPr>
          <p:cNvPr id="3" name="Content Placeholder 2"/>
          <p:cNvSpPr>
            <a:spLocks noGrp="1"/>
          </p:cNvSpPr>
          <p:nvPr>
            <p:ph idx="1"/>
          </p:nvPr>
        </p:nvSpPr>
        <p:spPr>
          <a:xfrm>
            <a:off x="677334" y="1151269"/>
            <a:ext cx="7326023" cy="4326862"/>
          </a:xfrm>
        </p:spPr>
        <p:txBody>
          <a:bodyPr>
            <a:normAutofit/>
          </a:bodyPr>
          <a:lstStyle/>
          <a:p>
            <a:r>
              <a:rPr lang="en-GB" dirty="0" smtClean="0"/>
              <a:t>Debt </a:t>
            </a:r>
            <a:r>
              <a:rPr lang="en-GB" dirty="0" smtClean="0"/>
              <a:t>vulnerabilities</a:t>
            </a:r>
          </a:p>
          <a:p>
            <a:pPr lvl="1"/>
            <a:r>
              <a:rPr lang="en-GB" dirty="0" smtClean="0"/>
              <a:t>In </a:t>
            </a:r>
            <a:r>
              <a:rPr lang="en-GB" dirty="0" smtClean="0"/>
              <a:t>LICs </a:t>
            </a:r>
            <a:r>
              <a:rPr lang="en-GB" dirty="0"/>
              <a:t>median </a:t>
            </a:r>
            <a:r>
              <a:rPr lang="en-GB" u="sng" dirty="0"/>
              <a:t>government debt </a:t>
            </a:r>
            <a:r>
              <a:rPr lang="en-GB" dirty="0"/>
              <a:t>has risen by about 20% of </a:t>
            </a:r>
            <a:r>
              <a:rPr lang="en-GB" dirty="0" smtClean="0"/>
              <a:t>GDP </a:t>
            </a:r>
            <a:r>
              <a:rPr lang="en-GB" dirty="0"/>
              <a:t>since 2013 (UNCTAD, 2018</a:t>
            </a:r>
            <a:r>
              <a:rPr lang="en-GB" dirty="0" smtClean="0"/>
              <a:t>)</a:t>
            </a:r>
            <a:r>
              <a:rPr lang="en-GB" dirty="0" smtClean="0"/>
              <a:t> </a:t>
            </a:r>
            <a:endParaRPr lang="en-GB" dirty="0"/>
          </a:p>
          <a:p>
            <a:pPr lvl="1"/>
            <a:r>
              <a:rPr lang="en-GB" dirty="0"/>
              <a:t>I</a:t>
            </a:r>
            <a:r>
              <a:rPr lang="en-GB" dirty="0" smtClean="0"/>
              <a:t>n </a:t>
            </a:r>
            <a:r>
              <a:rPr lang="en-GB" dirty="0"/>
              <a:t>poorer economies, </a:t>
            </a:r>
            <a:r>
              <a:rPr lang="en-GB" u="sng" dirty="0"/>
              <a:t>interest payments </a:t>
            </a:r>
            <a:r>
              <a:rPr lang="en-GB" u="sng" dirty="0" smtClean="0"/>
              <a:t>(% of revenue )</a:t>
            </a:r>
            <a:r>
              <a:rPr lang="en-GB" dirty="0" smtClean="0"/>
              <a:t> more </a:t>
            </a:r>
            <a:r>
              <a:rPr lang="en-GB" dirty="0"/>
              <a:t>than doubled from </a:t>
            </a:r>
            <a:r>
              <a:rPr lang="en-GB" dirty="0" smtClean="0"/>
              <a:t>5.7% </a:t>
            </a:r>
            <a:r>
              <a:rPr lang="en-GB" dirty="0"/>
              <a:t>in 2008 to </a:t>
            </a:r>
            <a:r>
              <a:rPr lang="en-GB" dirty="0" smtClean="0"/>
              <a:t>14% </a:t>
            </a:r>
            <a:r>
              <a:rPr lang="en-GB" dirty="0"/>
              <a:t>in 2017, and to </a:t>
            </a:r>
            <a:r>
              <a:rPr lang="en-GB" dirty="0" smtClean="0"/>
              <a:t>18.5% </a:t>
            </a:r>
            <a:r>
              <a:rPr lang="en-GB" dirty="0"/>
              <a:t>in sub-Saharan </a:t>
            </a:r>
            <a:r>
              <a:rPr lang="en-GB" dirty="0" smtClean="0"/>
              <a:t>Africa, exceeding 30% in </a:t>
            </a:r>
            <a:r>
              <a:rPr lang="en-GB" dirty="0"/>
              <a:t>some </a:t>
            </a:r>
            <a:r>
              <a:rPr lang="en-GB" dirty="0" smtClean="0"/>
              <a:t>cases (UNCTAD, 2018)</a:t>
            </a:r>
            <a:endParaRPr lang="en-GB" dirty="0"/>
          </a:p>
          <a:p>
            <a:pPr lvl="1"/>
            <a:r>
              <a:rPr lang="en-GB" dirty="0" smtClean="0"/>
              <a:t>Across </a:t>
            </a:r>
            <a:r>
              <a:rPr lang="en-GB" dirty="0"/>
              <a:t>126 developing countries </a:t>
            </a:r>
            <a:r>
              <a:rPr lang="en-GB" u="sng" dirty="0"/>
              <a:t>debt repayments </a:t>
            </a:r>
            <a:r>
              <a:rPr lang="en-GB" dirty="0"/>
              <a:t>have increased by 60 percent between 2014 and </a:t>
            </a:r>
            <a:r>
              <a:rPr lang="en-GB" dirty="0" smtClean="0"/>
              <a:t>2017 (</a:t>
            </a:r>
            <a:r>
              <a:rPr lang="en-GB" dirty="0"/>
              <a:t>JDC 2018</a:t>
            </a:r>
            <a:r>
              <a:rPr lang="en-GB" dirty="0" smtClean="0"/>
              <a:t>)</a:t>
            </a:r>
            <a:endParaRPr lang="en-GB" dirty="0" smtClean="0"/>
          </a:p>
          <a:p>
            <a:endParaRPr lang="en-GB" dirty="0"/>
          </a:p>
          <a:p>
            <a:endParaRPr lang="en-GB" dirty="0" smtClean="0"/>
          </a:p>
          <a:p>
            <a:endParaRPr lang="en-GB" dirty="0" smtClean="0"/>
          </a:p>
        </p:txBody>
      </p:sp>
      <p:pic>
        <p:nvPicPr>
          <p:cNvPr id="7" name="Picture 6"/>
          <p:cNvPicPr>
            <a:picLocks noChangeAspect="1"/>
          </p:cNvPicPr>
          <p:nvPr/>
        </p:nvPicPr>
        <p:blipFill>
          <a:blip r:embed="rId3"/>
          <a:stretch>
            <a:fillRect/>
          </a:stretch>
        </p:blipFill>
        <p:spPr>
          <a:xfrm>
            <a:off x="1108725" y="3669712"/>
            <a:ext cx="3390540" cy="2771481"/>
          </a:xfrm>
          <a:prstGeom prst="rect">
            <a:avLst/>
          </a:prstGeom>
        </p:spPr>
      </p:pic>
      <p:pic>
        <p:nvPicPr>
          <p:cNvPr id="8" name="Picture 7"/>
          <p:cNvPicPr>
            <a:picLocks noChangeAspect="1"/>
          </p:cNvPicPr>
          <p:nvPr/>
        </p:nvPicPr>
        <p:blipFill rotWithShape="1">
          <a:blip r:embed="rId4"/>
          <a:srcRect l="50799" t="39863" r="19046" b="19725"/>
          <a:stretch/>
        </p:blipFill>
        <p:spPr>
          <a:xfrm>
            <a:off x="4975668" y="3669712"/>
            <a:ext cx="3676455" cy="2771481"/>
          </a:xfrm>
          <a:prstGeom prst="rect">
            <a:avLst/>
          </a:prstGeom>
        </p:spPr>
      </p:pic>
      <p:sp>
        <p:nvSpPr>
          <p:cNvPr id="9" name="Rectangle 8"/>
          <p:cNvSpPr/>
          <p:nvPr/>
        </p:nvSpPr>
        <p:spPr>
          <a:xfrm>
            <a:off x="7839528" y="6441193"/>
            <a:ext cx="812595" cy="276999"/>
          </a:xfrm>
          <a:prstGeom prst="rect">
            <a:avLst/>
          </a:prstGeom>
        </p:spPr>
        <p:txBody>
          <a:bodyPr wrap="none">
            <a:spAutoFit/>
          </a:bodyPr>
          <a:lstStyle/>
          <a:p>
            <a:r>
              <a:rPr lang="en-GB" sz="1200" dirty="0" smtClean="0"/>
              <a:t>IMF, 2018</a:t>
            </a:r>
            <a:endParaRPr lang="en-GB" sz="1200" dirty="0"/>
          </a:p>
        </p:txBody>
      </p:sp>
      <p:sp>
        <p:nvSpPr>
          <p:cNvPr id="12" name="Rectangle 11"/>
          <p:cNvSpPr/>
          <p:nvPr/>
        </p:nvSpPr>
        <p:spPr>
          <a:xfrm>
            <a:off x="3745511" y="6441193"/>
            <a:ext cx="755335" cy="276999"/>
          </a:xfrm>
          <a:prstGeom prst="rect">
            <a:avLst/>
          </a:prstGeom>
        </p:spPr>
        <p:txBody>
          <a:bodyPr wrap="none">
            <a:spAutoFit/>
          </a:bodyPr>
          <a:lstStyle/>
          <a:p>
            <a:r>
              <a:rPr lang="en-GB" sz="1200" dirty="0" smtClean="0"/>
              <a:t>WB</a:t>
            </a:r>
            <a:r>
              <a:rPr lang="en-GB" sz="1200" dirty="0"/>
              <a:t> </a:t>
            </a:r>
            <a:r>
              <a:rPr lang="en-GB" sz="1200" dirty="0" smtClean="0"/>
              <a:t>data</a:t>
            </a:r>
            <a:endParaRPr lang="en-GB" sz="1200" dirty="0"/>
          </a:p>
        </p:txBody>
      </p:sp>
    </p:spTree>
    <p:extLst>
      <p:ext uri="{BB962C8B-B14F-4D97-AF65-F5344CB8AC3E}">
        <p14:creationId xmlns:p14="http://schemas.microsoft.com/office/powerpoint/2010/main" val="199759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2904"/>
            <a:ext cx="8596668" cy="804421"/>
          </a:xfrm>
        </p:spPr>
        <p:txBody>
          <a:bodyPr>
            <a:normAutofit fontScale="90000"/>
          </a:bodyPr>
          <a:lstStyle/>
          <a:p>
            <a:r>
              <a:rPr lang="en-GB" dirty="0"/>
              <a:t>Implications for Developing and Low-Income Countries</a:t>
            </a:r>
          </a:p>
        </p:txBody>
      </p:sp>
      <p:sp>
        <p:nvSpPr>
          <p:cNvPr id="3" name="Content Placeholder 2"/>
          <p:cNvSpPr>
            <a:spLocks noGrp="1"/>
          </p:cNvSpPr>
          <p:nvPr>
            <p:ph idx="1"/>
          </p:nvPr>
        </p:nvSpPr>
        <p:spPr>
          <a:xfrm>
            <a:off x="677333" y="1526744"/>
            <a:ext cx="9297939" cy="3880773"/>
          </a:xfrm>
        </p:spPr>
        <p:txBody>
          <a:bodyPr/>
          <a:lstStyle/>
          <a:p>
            <a:r>
              <a:rPr lang="en-GB" dirty="0" smtClean="0"/>
              <a:t>Changes in debt profile: Increase in debt from </a:t>
            </a:r>
            <a:r>
              <a:rPr lang="en-GB" dirty="0" smtClean="0"/>
              <a:t>non-concessional </a:t>
            </a:r>
            <a:r>
              <a:rPr lang="en-GB" dirty="0"/>
              <a:t>and private </a:t>
            </a:r>
            <a:r>
              <a:rPr lang="en-GB" dirty="0" smtClean="0"/>
              <a:t>sources</a:t>
            </a:r>
          </a:p>
          <a:p>
            <a:pPr lvl="1"/>
            <a:r>
              <a:rPr lang="en-GB" dirty="0" smtClean="0"/>
              <a:t>E.g</a:t>
            </a:r>
            <a:r>
              <a:rPr lang="en-GB" dirty="0" smtClean="0"/>
              <a:t>. </a:t>
            </a:r>
            <a:r>
              <a:rPr lang="en-GB" dirty="0" smtClean="0"/>
              <a:t>&gt;50% in Zimbabwe, Congo Rep</a:t>
            </a:r>
            <a:r>
              <a:rPr lang="en-GB" dirty="0" smtClean="0"/>
              <a:t>.</a:t>
            </a:r>
            <a:endParaRPr lang="en-GB" dirty="0" smtClean="0"/>
          </a:p>
          <a:p>
            <a:r>
              <a:rPr lang="en-GB" dirty="0"/>
              <a:t>US-denominated </a:t>
            </a:r>
            <a:r>
              <a:rPr lang="en-GB" dirty="0" smtClean="0"/>
              <a:t>debt and depreciating local </a:t>
            </a:r>
            <a:r>
              <a:rPr lang="en-GB" dirty="0" smtClean="0"/>
              <a:t>currency </a:t>
            </a:r>
          </a:p>
          <a:p>
            <a:pPr marL="0" indent="0">
              <a:buNone/>
            </a:pPr>
            <a:r>
              <a:rPr lang="en-GB" dirty="0" smtClean="0"/>
              <a:t>    (Developing countries debt denomination: 79% in US$, 13% in Euro, 4% local &amp; other)</a:t>
            </a:r>
            <a:endParaRPr lang="en-GB" dirty="0"/>
          </a:p>
          <a:p>
            <a:pPr marL="0" indent="0">
              <a:buNone/>
            </a:pPr>
            <a:r>
              <a:rPr lang="en-GB" dirty="0" smtClean="0"/>
              <a:t> </a:t>
            </a:r>
          </a:p>
          <a:p>
            <a:endParaRPr lang="en-GB" dirty="0"/>
          </a:p>
          <a:p>
            <a:endParaRPr lang="en-GB" dirty="0"/>
          </a:p>
        </p:txBody>
      </p:sp>
      <p:pic>
        <p:nvPicPr>
          <p:cNvPr id="4" name="Picture 3"/>
          <p:cNvPicPr>
            <a:picLocks noChangeAspect="1"/>
          </p:cNvPicPr>
          <p:nvPr/>
        </p:nvPicPr>
        <p:blipFill rotWithShape="1">
          <a:blip r:embed="rId2"/>
          <a:srcRect t="12904"/>
          <a:stretch/>
        </p:blipFill>
        <p:spPr>
          <a:xfrm>
            <a:off x="677332" y="3954956"/>
            <a:ext cx="3475729" cy="2533053"/>
          </a:xfrm>
          <a:prstGeom prst="rect">
            <a:avLst/>
          </a:prstGeom>
        </p:spPr>
      </p:pic>
      <p:pic>
        <p:nvPicPr>
          <p:cNvPr id="9" name="Picture 8"/>
          <p:cNvPicPr>
            <a:picLocks noChangeAspect="1"/>
          </p:cNvPicPr>
          <p:nvPr/>
        </p:nvPicPr>
        <p:blipFill rotWithShape="1">
          <a:blip r:embed="rId3"/>
          <a:srcRect l="18556" t="39175" r="50361" b="19038"/>
          <a:stretch/>
        </p:blipFill>
        <p:spPr>
          <a:xfrm>
            <a:off x="4833861" y="3679289"/>
            <a:ext cx="3475482" cy="2628226"/>
          </a:xfrm>
          <a:prstGeom prst="rect">
            <a:avLst/>
          </a:prstGeom>
        </p:spPr>
      </p:pic>
      <p:sp>
        <p:nvSpPr>
          <p:cNvPr id="10" name="Rectangle 9"/>
          <p:cNvSpPr/>
          <p:nvPr/>
        </p:nvSpPr>
        <p:spPr>
          <a:xfrm>
            <a:off x="7592370" y="6307515"/>
            <a:ext cx="812595" cy="276999"/>
          </a:xfrm>
          <a:prstGeom prst="rect">
            <a:avLst/>
          </a:prstGeom>
        </p:spPr>
        <p:txBody>
          <a:bodyPr wrap="none">
            <a:spAutoFit/>
          </a:bodyPr>
          <a:lstStyle/>
          <a:p>
            <a:r>
              <a:rPr lang="en-GB" sz="1200" dirty="0" smtClean="0"/>
              <a:t>IMF, 2018</a:t>
            </a:r>
            <a:endParaRPr lang="en-GB" sz="1200" dirty="0"/>
          </a:p>
        </p:txBody>
      </p:sp>
      <p:sp>
        <p:nvSpPr>
          <p:cNvPr id="11" name="Rectangle 10"/>
          <p:cNvSpPr/>
          <p:nvPr/>
        </p:nvSpPr>
        <p:spPr>
          <a:xfrm>
            <a:off x="3241885" y="6469977"/>
            <a:ext cx="779381" cy="276999"/>
          </a:xfrm>
          <a:prstGeom prst="rect">
            <a:avLst/>
          </a:prstGeom>
        </p:spPr>
        <p:txBody>
          <a:bodyPr wrap="none">
            <a:spAutoFit/>
          </a:bodyPr>
          <a:lstStyle/>
          <a:p>
            <a:r>
              <a:rPr lang="en-GB" sz="1200" dirty="0" smtClean="0"/>
              <a:t>WB,2019</a:t>
            </a:r>
            <a:endParaRPr lang="en-GB" sz="1200" dirty="0"/>
          </a:p>
        </p:txBody>
      </p:sp>
      <p:sp>
        <p:nvSpPr>
          <p:cNvPr id="5" name="Rectangle 4"/>
          <p:cNvSpPr/>
          <p:nvPr/>
        </p:nvSpPr>
        <p:spPr>
          <a:xfrm>
            <a:off x="677331" y="3679289"/>
            <a:ext cx="1984839" cy="307777"/>
          </a:xfrm>
          <a:prstGeom prst="rect">
            <a:avLst/>
          </a:prstGeom>
        </p:spPr>
        <p:txBody>
          <a:bodyPr wrap="none">
            <a:spAutoFit/>
          </a:bodyPr>
          <a:lstStyle/>
          <a:p>
            <a:r>
              <a:rPr lang="en-GB" sz="1400" dirty="0"/>
              <a:t>N</a:t>
            </a:r>
            <a:r>
              <a:rPr lang="en-GB" sz="1400" dirty="0" smtClean="0"/>
              <a:t>on-concessional debt</a:t>
            </a:r>
            <a:endParaRPr lang="en-GB" sz="1400" dirty="0"/>
          </a:p>
        </p:txBody>
      </p:sp>
    </p:spTree>
    <p:extLst>
      <p:ext uri="{BB962C8B-B14F-4D97-AF65-F5344CB8AC3E}">
        <p14:creationId xmlns:p14="http://schemas.microsoft.com/office/powerpoint/2010/main" val="16768155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additive="base">
                                        <p:cTn id="3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0981"/>
          </a:xfrm>
        </p:spPr>
        <p:txBody>
          <a:bodyPr>
            <a:normAutofit fontScale="90000"/>
          </a:bodyPr>
          <a:lstStyle/>
          <a:p>
            <a:r>
              <a:rPr lang="en-GB" dirty="0"/>
              <a:t>Implications for Developing and Low-Income Countries</a:t>
            </a:r>
          </a:p>
        </p:txBody>
      </p:sp>
      <p:sp>
        <p:nvSpPr>
          <p:cNvPr id="3" name="Content Placeholder 2"/>
          <p:cNvSpPr>
            <a:spLocks noGrp="1"/>
          </p:cNvSpPr>
          <p:nvPr>
            <p:ph idx="1"/>
          </p:nvPr>
        </p:nvSpPr>
        <p:spPr>
          <a:xfrm>
            <a:off x="677334" y="5385735"/>
            <a:ext cx="4289521" cy="1610764"/>
          </a:xfrm>
        </p:spPr>
        <p:txBody>
          <a:bodyPr>
            <a:normAutofit/>
          </a:bodyPr>
          <a:lstStyle/>
          <a:p>
            <a:pPr marL="0" indent="0">
              <a:buNone/>
            </a:pPr>
            <a:endParaRPr lang="en-GB" sz="1600" dirty="0" smtClean="0"/>
          </a:p>
          <a:p>
            <a:r>
              <a:rPr lang="en-GB" sz="1600" dirty="0" smtClean="0"/>
              <a:t>In 2018</a:t>
            </a:r>
            <a:r>
              <a:rPr lang="en-GB" sz="1600" dirty="0"/>
              <a:t>, </a:t>
            </a:r>
            <a:r>
              <a:rPr lang="en-GB" sz="1600" dirty="0" smtClean="0"/>
              <a:t>Gambia</a:t>
            </a:r>
            <a:r>
              <a:rPr lang="en-GB" sz="1600" dirty="0"/>
              <a:t>, </a:t>
            </a:r>
            <a:r>
              <a:rPr lang="en-GB" sz="1600" dirty="0" smtClean="0"/>
              <a:t>Mozambique and </a:t>
            </a:r>
            <a:r>
              <a:rPr lang="en-GB" sz="1600" dirty="0"/>
              <a:t>Zimbabwe were classified as in debt </a:t>
            </a:r>
            <a:r>
              <a:rPr lang="en-GB" sz="1600" dirty="0" smtClean="0"/>
              <a:t>distress (IMF–World </a:t>
            </a:r>
            <a:r>
              <a:rPr lang="en-GB" sz="1600" dirty="0"/>
              <a:t>Bank </a:t>
            </a:r>
            <a:r>
              <a:rPr lang="en-GB" sz="1600" dirty="0" smtClean="0"/>
              <a:t>DSF). </a:t>
            </a:r>
            <a:endParaRPr lang="en-GB" sz="1600" dirty="0"/>
          </a:p>
          <a:p>
            <a:endParaRPr lang="en-GB" dirty="0"/>
          </a:p>
        </p:txBody>
      </p:sp>
      <p:pic>
        <p:nvPicPr>
          <p:cNvPr id="4" name="Picture 3"/>
          <p:cNvPicPr>
            <a:picLocks noChangeAspect="1"/>
          </p:cNvPicPr>
          <p:nvPr/>
        </p:nvPicPr>
        <p:blipFill rotWithShape="1">
          <a:blip r:embed="rId2"/>
          <a:srcRect l="41210" t="19335" r="19279" b="19798"/>
          <a:stretch/>
        </p:blipFill>
        <p:spPr>
          <a:xfrm>
            <a:off x="677334" y="1817872"/>
            <a:ext cx="3637862" cy="3152365"/>
          </a:xfrm>
          <a:prstGeom prst="rect">
            <a:avLst/>
          </a:prstGeom>
        </p:spPr>
      </p:pic>
      <p:pic>
        <p:nvPicPr>
          <p:cNvPr id="5" name="Picture 4"/>
          <p:cNvPicPr>
            <a:picLocks noChangeAspect="1"/>
          </p:cNvPicPr>
          <p:nvPr/>
        </p:nvPicPr>
        <p:blipFill rotWithShape="1">
          <a:blip r:embed="rId3"/>
          <a:srcRect l="40438" t="22267" r="22062" b="12027"/>
          <a:stretch/>
        </p:blipFill>
        <p:spPr>
          <a:xfrm>
            <a:off x="5718536" y="1817872"/>
            <a:ext cx="3878182" cy="3822208"/>
          </a:xfrm>
          <a:prstGeom prst="rect">
            <a:avLst/>
          </a:prstGeom>
        </p:spPr>
      </p:pic>
      <p:sp>
        <p:nvSpPr>
          <p:cNvPr id="6" name="Rectangle 5"/>
          <p:cNvSpPr/>
          <p:nvPr/>
        </p:nvSpPr>
        <p:spPr>
          <a:xfrm>
            <a:off x="5644189" y="5661489"/>
            <a:ext cx="812595" cy="276999"/>
          </a:xfrm>
          <a:prstGeom prst="rect">
            <a:avLst/>
          </a:prstGeom>
        </p:spPr>
        <p:txBody>
          <a:bodyPr wrap="none">
            <a:spAutoFit/>
          </a:bodyPr>
          <a:lstStyle/>
          <a:p>
            <a:r>
              <a:rPr lang="en-GB" sz="1200" dirty="0" smtClean="0"/>
              <a:t>IMF, 2018</a:t>
            </a:r>
            <a:endParaRPr lang="en-GB" sz="1200" dirty="0"/>
          </a:p>
        </p:txBody>
      </p:sp>
      <p:sp>
        <p:nvSpPr>
          <p:cNvPr id="7" name="Rectangle 6"/>
          <p:cNvSpPr/>
          <p:nvPr/>
        </p:nvSpPr>
        <p:spPr>
          <a:xfrm>
            <a:off x="677334" y="5099146"/>
            <a:ext cx="825867" cy="276999"/>
          </a:xfrm>
          <a:prstGeom prst="rect">
            <a:avLst/>
          </a:prstGeom>
        </p:spPr>
        <p:txBody>
          <a:bodyPr wrap="none">
            <a:spAutoFit/>
          </a:bodyPr>
          <a:lstStyle/>
          <a:p>
            <a:r>
              <a:rPr lang="en-GB" sz="1200" dirty="0" smtClean="0"/>
              <a:t>WB, 2019</a:t>
            </a:r>
            <a:endParaRPr lang="en-GB" sz="1200" dirty="0"/>
          </a:p>
        </p:txBody>
      </p:sp>
    </p:spTree>
    <p:extLst>
      <p:ext uri="{BB962C8B-B14F-4D97-AF65-F5344CB8AC3E}">
        <p14:creationId xmlns:p14="http://schemas.microsoft.com/office/powerpoint/2010/main" val="3366778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0600"/>
          </a:xfrm>
        </p:spPr>
        <p:txBody>
          <a:bodyPr>
            <a:normAutofit fontScale="90000"/>
          </a:bodyPr>
          <a:lstStyle/>
          <a:p>
            <a:r>
              <a:rPr lang="en-GB" dirty="0"/>
              <a:t>Project </a:t>
            </a:r>
            <a:r>
              <a:rPr lang="en-GB" dirty="0" smtClean="0"/>
              <a:t>aim: What </a:t>
            </a:r>
            <a:r>
              <a:rPr lang="en-GB" dirty="0" smtClean="0"/>
              <a:t>does </a:t>
            </a:r>
            <a:r>
              <a:rPr lang="en-GB" dirty="0" smtClean="0"/>
              <a:t>all this </a:t>
            </a:r>
            <a:r>
              <a:rPr lang="en-GB" dirty="0" smtClean="0"/>
              <a:t>mean for the implementation of SDGs</a:t>
            </a:r>
            <a:endParaRPr lang="en-GB" dirty="0"/>
          </a:p>
        </p:txBody>
      </p:sp>
      <p:sp>
        <p:nvSpPr>
          <p:cNvPr id="3" name="Content Placeholder 2"/>
          <p:cNvSpPr>
            <a:spLocks noGrp="1"/>
          </p:cNvSpPr>
          <p:nvPr>
            <p:ph idx="1"/>
          </p:nvPr>
        </p:nvSpPr>
        <p:spPr>
          <a:xfrm>
            <a:off x="677334" y="1900239"/>
            <a:ext cx="8596668" cy="4141124"/>
          </a:xfrm>
        </p:spPr>
        <p:txBody>
          <a:bodyPr/>
          <a:lstStyle/>
          <a:p>
            <a:r>
              <a:rPr lang="en-GB" dirty="0" smtClean="0"/>
              <a:t>Project aim: </a:t>
            </a:r>
            <a:r>
              <a:rPr lang="en-GB" dirty="0" smtClean="0"/>
              <a:t>(a) Can we estimate/quantify the </a:t>
            </a:r>
            <a:r>
              <a:rPr lang="en-GB" dirty="0" smtClean="0"/>
              <a:t>magnitude </a:t>
            </a:r>
            <a:r>
              <a:rPr lang="en-GB" dirty="0" smtClean="0"/>
              <a:t>of the </a:t>
            </a:r>
            <a:r>
              <a:rPr lang="en-GB" dirty="0"/>
              <a:t>crisis hit </a:t>
            </a:r>
            <a:r>
              <a:rPr lang="en-GB" dirty="0" smtClean="0"/>
              <a:t>in key SDG areas; (b) Can we model/capture dynamic linkages and feedback loops between SDGs </a:t>
            </a:r>
            <a:r>
              <a:rPr lang="en-GB" dirty="0" smtClean="0"/>
              <a:t>in conditions of financial distress</a:t>
            </a:r>
            <a:endParaRPr lang="en-GB" dirty="0" smtClean="0"/>
          </a:p>
          <a:p>
            <a:pPr marL="0" indent="0">
              <a:buNone/>
            </a:pPr>
            <a:endParaRPr lang="en-GB" dirty="0" smtClean="0"/>
          </a:p>
          <a:p>
            <a:pPr marL="0" indent="0">
              <a:buNone/>
            </a:pPr>
            <a:endParaRPr lang="en-GB" sz="400" dirty="0" smtClean="0"/>
          </a:p>
          <a:p>
            <a:pPr lvl="1"/>
            <a:r>
              <a:rPr lang="en-GB" sz="1800" dirty="0" smtClean="0"/>
              <a:t>Cost of action/inaction</a:t>
            </a:r>
          </a:p>
          <a:p>
            <a:pPr lvl="1"/>
            <a:r>
              <a:rPr lang="en-GB" sz="1800" dirty="0" smtClean="0"/>
              <a:t>Dynamic Linkages</a:t>
            </a:r>
            <a:endParaRPr lang="en-GB" sz="1800" dirty="0"/>
          </a:p>
          <a:p>
            <a:pPr marL="0" indent="0">
              <a:buNone/>
            </a:pPr>
            <a:endParaRPr lang="en-GB" dirty="0"/>
          </a:p>
        </p:txBody>
      </p:sp>
      <p:sp>
        <p:nvSpPr>
          <p:cNvPr id="4" name="Striped Right Arrow 3"/>
          <p:cNvSpPr/>
          <p:nvPr/>
        </p:nvSpPr>
        <p:spPr>
          <a:xfrm rot="2278130">
            <a:off x="1314450" y="2886075"/>
            <a:ext cx="642938" cy="42862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riped Right Arrow 4"/>
          <p:cNvSpPr/>
          <p:nvPr/>
        </p:nvSpPr>
        <p:spPr>
          <a:xfrm>
            <a:off x="4743449" y="3671888"/>
            <a:ext cx="614363" cy="4143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489891" y="3675785"/>
            <a:ext cx="2624436" cy="369332"/>
          </a:xfrm>
          <a:prstGeom prst="rect">
            <a:avLst/>
          </a:prstGeom>
        </p:spPr>
        <p:txBody>
          <a:bodyPr wrap="none">
            <a:spAutoFit/>
          </a:bodyPr>
          <a:lstStyle/>
          <a:p>
            <a:r>
              <a:rPr lang="en-GB" dirty="0" smtClean="0"/>
              <a:t>Beyond nominal </a:t>
            </a:r>
            <a:r>
              <a:rPr lang="en-GB" dirty="0" smtClean="0"/>
              <a:t>targets</a:t>
            </a:r>
            <a:endParaRPr lang="en-GB" dirty="0"/>
          </a:p>
        </p:txBody>
      </p:sp>
    </p:spTree>
    <p:extLst>
      <p:ext uri="{BB962C8B-B14F-4D97-AF65-F5344CB8AC3E}">
        <p14:creationId xmlns:p14="http://schemas.microsoft.com/office/powerpoint/2010/main" val="10293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42"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80656" y="440323"/>
            <a:ext cx="8596668" cy="1320800"/>
          </a:xfrm>
        </p:spPr>
        <p:txBody>
          <a:bodyPr>
            <a:normAutofit fontScale="90000"/>
          </a:bodyPr>
          <a:lstStyle/>
          <a:p>
            <a:r>
              <a:rPr lang="en-GB" dirty="0"/>
              <a:t>Project Phase A: </a:t>
            </a:r>
            <a:r>
              <a:rPr lang="en-GB" dirty="0" smtClean="0"/>
              <a:t>Financial </a:t>
            </a:r>
            <a:r>
              <a:rPr lang="en-GB" dirty="0"/>
              <a:t>Crises and Environmental </a:t>
            </a:r>
            <a:r>
              <a:rPr lang="en-GB" dirty="0" smtClean="0"/>
              <a:t>Sustainability (air pollution)</a:t>
            </a:r>
            <a:endParaRPr lang="en-GB" dirty="0"/>
          </a:p>
        </p:txBody>
      </p:sp>
      <p:sp>
        <p:nvSpPr>
          <p:cNvPr id="3" name="Content Placeholder 2"/>
          <p:cNvSpPr>
            <a:spLocks noGrp="1"/>
          </p:cNvSpPr>
          <p:nvPr>
            <p:ph idx="1"/>
          </p:nvPr>
        </p:nvSpPr>
        <p:spPr>
          <a:xfrm>
            <a:off x="480656" y="1646210"/>
            <a:ext cx="8517871" cy="3880773"/>
          </a:xfrm>
        </p:spPr>
        <p:txBody>
          <a:bodyPr>
            <a:normAutofit/>
          </a:bodyPr>
          <a:lstStyle/>
          <a:p>
            <a:r>
              <a:rPr lang="en-GB" dirty="0" smtClean="0"/>
              <a:t>State </a:t>
            </a:r>
            <a:r>
              <a:rPr lang="en-GB" dirty="0"/>
              <a:t>of the </a:t>
            </a:r>
            <a:r>
              <a:rPr lang="en-GB" dirty="0" smtClean="0"/>
              <a:t>art: case-studies</a:t>
            </a:r>
            <a:r>
              <a:rPr lang="en-GB" dirty="0"/>
              <a:t>, ‘punctuated </a:t>
            </a:r>
            <a:r>
              <a:rPr lang="en-GB" dirty="0" err="1"/>
              <a:t>degrowth</a:t>
            </a:r>
            <a:r>
              <a:rPr lang="en-GB" dirty="0"/>
              <a:t> thesis’, ‘darkening skies </a:t>
            </a:r>
            <a:r>
              <a:rPr lang="en-GB" dirty="0" smtClean="0"/>
              <a:t>paradox</a:t>
            </a:r>
            <a:r>
              <a:rPr lang="en-GB" dirty="0" smtClean="0"/>
              <a:t>’ </a:t>
            </a:r>
            <a:endParaRPr lang="en-GB" dirty="0"/>
          </a:p>
          <a:p>
            <a:r>
              <a:rPr lang="en-GB" dirty="0" smtClean="0"/>
              <a:t>Strategy</a:t>
            </a:r>
            <a:r>
              <a:rPr lang="en-GB" dirty="0"/>
              <a:t>: Short vs. Medium term </a:t>
            </a:r>
            <a:r>
              <a:rPr lang="en-GB" dirty="0" smtClean="0"/>
              <a:t>effects</a:t>
            </a:r>
            <a:endParaRPr lang="en-GB" dirty="0" smtClean="0"/>
          </a:p>
          <a:p>
            <a:r>
              <a:rPr lang="en-GB" dirty="0" smtClean="0"/>
              <a:t>Findings on the Short-term impact:</a:t>
            </a:r>
          </a:p>
          <a:p>
            <a:endParaRPr lang="en-GB" dirty="0" smtClean="0"/>
          </a:p>
          <a:p>
            <a:endParaRPr lang="en-GB" dirty="0"/>
          </a:p>
        </p:txBody>
      </p:sp>
      <p:pic>
        <p:nvPicPr>
          <p:cNvPr id="5" name="Picture 4"/>
          <p:cNvPicPr>
            <a:picLocks noChangeAspect="1"/>
          </p:cNvPicPr>
          <p:nvPr/>
        </p:nvPicPr>
        <p:blipFill rotWithShape="1">
          <a:blip r:embed="rId2"/>
          <a:srcRect l="31874" t="40417" r="36133" b="28749"/>
          <a:stretch/>
        </p:blipFill>
        <p:spPr>
          <a:xfrm>
            <a:off x="5755921" y="3957715"/>
            <a:ext cx="3242606" cy="1757896"/>
          </a:xfrm>
          <a:prstGeom prst="rect">
            <a:avLst/>
          </a:prstGeom>
        </p:spPr>
      </p:pic>
      <p:pic>
        <p:nvPicPr>
          <p:cNvPr id="7" name="Picture 6"/>
          <p:cNvPicPr>
            <a:picLocks noChangeAspect="1"/>
          </p:cNvPicPr>
          <p:nvPr/>
        </p:nvPicPr>
        <p:blipFill rotWithShape="1">
          <a:blip r:embed="rId3"/>
          <a:srcRect t="35337"/>
          <a:stretch/>
        </p:blipFill>
        <p:spPr>
          <a:xfrm>
            <a:off x="2923819" y="4063827"/>
            <a:ext cx="2499577" cy="1513812"/>
          </a:xfrm>
          <a:prstGeom prst="rect">
            <a:avLst/>
          </a:prstGeom>
        </p:spPr>
      </p:pic>
      <p:pic>
        <p:nvPicPr>
          <p:cNvPr id="8" name="Picture 7"/>
          <p:cNvPicPr>
            <a:picLocks noChangeAspect="1"/>
          </p:cNvPicPr>
          <p:nvPr/>
        </p:nvPicPr>
        <p:blipFill rotWithShape="1">
          <a:blip r:embed="rId4"/>
          <a:srcRect l="31758" t="44584" r="46562" b="20416"/>
          <a:stretch/>
        </p:blipFill>
        <p:spPr>
          <a:xfrm>
            <a:off x="9331052" y="3636512"/>
            <a:ext cx="2643188" cy="2400301"/>
          </a:xfrm>
          <a:prstGeom prst="rect">
            <a:avLst/>
          </a:prstGeom>
        </p:spPr>
      </p:pic>
      <p:pic>
        <p:nvPicPr>
          <p:cNvPr id="9" name="Picture 8"/>
          <p:cNvPicPr>
            <a:picLocks noChangeAspect="1"/>
          </p:cNvPicPr>
          <p:nvPr/>
        </p:nvPicPr>
        <p:blipFill rotWithShape="1">
          <a:blip r:embed="rId5"/>
          <a:srcRect l="32226" t="22291" r="47735" b="57500"/>
          <a:stretch/>
        </p:blipFill>
        <p:spPr>
          <a:xfrm>
            <a:off x="369377" y="4064794"/>
            <a:ext cx="2443163" cy="1385888"/>
          </a:xfrm>
          <a:prstGeom prst="rect">
            <a:avLst/>
          </a:prstGeom>
        </p:spPr>
      </p:pic>
      <p:sp>
        <p:nvSpPr>
          <p:cNvPr id="10" name="Rectangle 9"/>
          <p:cNvSpPr/>
          <p:nvPr/>
        </p:nvSpPr>
        <p:spPr>
          <a:xfrm>
            <a:off x="3216840" y="3619161"/>
            <a:ext cx="2217274" cy="338554"/>
          </a:xfrm>
          <a:prstGeom prst="rect">
            <a:avLst/>
          </a:prstGeom>
        </p:spPr>
        <p:txBody>
          <a:bodyPr wrap="none">
            <a:spAutoFit/>
          </a:bodyPr>
          <a:lstStyle/>
          <a:p>
            <a:r>
              <a:rPr lang="en-GB" sz="1600" dirty="0" smtClean="0">
                <a:solidFill>
                  <a:schemeClr val="accent1">
                    <a:lumMod val="75000"/>
                  </a:schemeClr>
                </a:solidFill>
              </a:rPr>
              <a:t>Crisis with output loss</a:t>
            </a:r>
            <a:endParaRPr lang="en-GB" sz="1600" dirty="0">
              <a:solidFill>
                <a:schemeClr val="accent1">
                  <a:lumMod val="75000"/>
                </a:schemeClr>
              </a:solidFill>
            </a:endParaRPr>
          </a:p>
        </p:txBody>
      </p:sp>
      <p:sp>
        <p:nvSpPr>
          <p:cNvPr id="12" name="Rectangle 11"/>
          <p:cNvSpPr/>
          <p:nvPr/>
        </p:nvSpPr>
        <p:spPr>
          <a:xfrm>
            <a:off x="6177761" y="3599810"/>
            <a:ext cx="2250937" cy="338554"/>
          </a:xfrm>
          <a:prstGeom prst="rect">
            <a:avLst/>
          </a:prstGeom>
        </p:spPr>
        <p:txBody>
          <a:bodyPr wrap="none">
            <a:spAutoFit/>
          </a:bodyPr>
          <a:lstStyle/>
          <a:p>
            <a:r>
              <a:rPr lang="en-GB" sz="1600" dirty="0">
                <a:solidFill>
                  <a:schemeClr val="accent1">
                    <a:lumMod val="75000"/>
                  </a:schemeClr>
                </a:solidFill>
              </a:rPr>
              <a:t>I</a:t>
            </a:r>
            <a:r>
              <a:rPr lang="en-GB" sz="1600" dirty="0" smtClean="0">
                <a:solidFill>
                  <a:schemeClr val="accent1">
                    <a:lumMod val="75000"/>
                  </a:schemeClr>
                </a:solidFill>
              </a:rPr>
              <a:t>mpact across decades</a:t>
            </a:r>
            <a:endParaRPr lang="en-GB" sz="1600" dirty="0">
              <a:solidFill>
                <a:schemeClr val="accent1">
                  <a:lumMod val="75000"/>
                </a:schemeClr>
              </a:solidFill>
            </a:endParaRPr>
          </a:p>
        </p:txBody>
      </p:sp>
      <p:sp>
        <p:nvSpPr>
          <p:cNvPr id="13" name="Rectangle 12"/>
          <p:cNvSpPr/>
          <p:nvPr/>
        </p:nvSpPr>
        <p:spPr>
          <a:xfrm>
            <a:off x="9136604" y="3131569"/>
            <a:ext cx="2837636" cy="338554"/>
          </a:xfrm>
          <a:prstGeom prst="rect">
            <a:avLst/>
          </a:prstGeom>
        </p:spPr>
        <p:txBody>
          <a:bodyPr wrap="none">
            <a:spAutoFit/>
          </a:bodyPr>
          <a:lstStyle/>
          <a:p>
            <a:r>
              <a:rPr lang="en-GB" sz="1600" dirty="0" smtClean="0">
                <a:solidFill>
                  <a:schemeClr val="accent1">
                    <a:lumMod val="50000"/>
                  </a:schemeClr>
                </a:solidFill>
              </a:rPr>
              <a:t>Impact across income groups</a:t>
            </a:r>
            <a:endParaRPr lang="en-GB" sz="1600" dirty="0">
              <a:solidFill>
                <a:schemeClr val="accent1">
                  <a:lumMod val="50000"/>
                </a:schemeClr>
              </a:solidFill>
            </a:endParaRPr>
          </a:p>
        </p:txBody>
      </p:sp>
      <p:sp>
        <p:nvSpPr>
          <p:cNvPr id="4" name="Rectangle 3"/>
          <p:cNvSpPr/>
          <p:nvPr/>
        </p:nvSpPr>
        <p:spPr>
          <a:xfrm>
            <a:off x="708953" y="3619161"/>
            <a:ext cx="1592103" cy="338554"/>
          </a:xfrm>
          <a:prstGeom prst="rect">
            <a:avLst/>
          </a:prstGeom>
        </p:spPr>
        <p:txBody>
          <a:bodyPr wrap="none">
            <a:spAutoFit/>
          </a:bodyPr>
          <a:lstStyle/>
          <a:p>
            <a:r>
              <a:rPr lang="en-GB" sz="1600" dirty="0">
                <a:solidFill>
                  <a:schemeClr val="accent1">
                    <a:lumMod val="75000"/>
                  </a:schemeClr>
                </a:solidFill>
              </a:rPr>
              <a:t>Positive impact</a:t>
            </a:r>
          </a:p>
        </p:txBody>
      </p:sp>
    </p:spTree>
    <p:extLst>
      <p:ext uri="{BB962C8B-B14F-4D97-AF65-F5344CB8AC3E}">
        <p14:creationId xmlns:p14="http://schemas.microsoft.com/office/powerpoint/2010/main" val="3984696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anim calcmode="lin" valueType="num">
                                      <p:cBhvr additive="base">
                                        <p:cTn id="5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97873"/>
            <a:ext cx="8596668" cy="722976"/>
          </a:xfrm>
        </p:spPr>
        <p:txBody>
          <a:bodyPr>
            <a:normAutofit fontScale="90000"/>
          </a:bodyPr>
          <a:lstStyle/>
          <a:p>
            <a:r>
              <a:rPr lang="en-GB" dirty="0"/>
              <a:t>Project Phase A: </a:t>
            </a:r>
            <a:r>
              <a:rPr lang="en-GB" dirty="0" smtClean="0"/>
              <a:t>Financial </a:t>
            </a:r>
            <a:r>
              <a:rPr lang="en-GB" dirty="0"/>
              <a:t>Crises and Environmental </a:t>
            </a:r>
            <a:r>
              <a:rPr lang="en-GB" dirty="0"/>
              <a:t>Sustainability(air pollution)</a:t>
            </a:r>
            <a:endParaRPr lang="en-GB" dirty="0"/>
          </a:p>
        </p:txBody>
      </p:sp>
      <p:sp>
        <p:nvSpPr>
          <p:cNvPr id="3" name="Content Placeholder 2"/>
          <p:cNvSpPr>
            <a:spLocks noGrp="1"/>
          </p:cNvSpPr>
          <p:nvPr>
            <p:ph idx="1"/>
          </p:nvPr>
        </p:nvSpPr>
        <p:spPr>
          <a:xfrm>
            <a:off x="677334" y="2160589"/>
            <a:ext cx="3194579" cy="3880773"/>
          </a:xfrm>
        </p:spPr>
        <p:txBody>
          <a:bodyPr>
            <a:normAutofit/>
          </a:bodyPr>
          <a:lstStyle/>
          <a:p>
            <a:r>
              <a:rPr lang="en-GB" dirty="0" smtClean="0"/>
              <a:t>Findings on Medium-term impact</a:t>
            </a:r>
            <a:endParaRPr lang="en-GB" dirty="0" smtClean="0"/>
          </a:p>
          <a:p>
            <a:r>
              <a:rPr lang="en-GB" dirty="0" smtClean="0"/>
              <a:t>Conclusion</a:t>
            </a:r>
            <a:endParaRPr lang="en-GB" dirty="0" smtClean="0"/>
          </a:p>
        </p:txBody>
      </p:sp>
      <p:pic>
        <p:nvPicPr>
          <p:cNvPr id="4" name="Picture 3"/>
          <p:cNvPicPr>
            <a:picLocks noChangeAspect="1"/>
          </p:cNvPicPr>
          <p:nvPr/>
        </p:nvPicPr>
        <p:blipFill>
          <a:blip r:embed="rId2"/>
          <a:stretch>
            <a:fillRect/>
          </a:stretch>
        </p:blipFill>
        <p:spPr>
          <a:xfrm>
            <a:off x="4074355" y="1951182"/>
            <a:ext cx="5339809" cy="3513138"/>
          </a:xfrm>
          <a:prstGeom prst="rect">
            <a:avLst/>
          </a:prstGeom>
        </p:spPr>
      </p:pic>
      <p:sp>
        <p:nvSpPr>
          <p:cNvPr id="5" name="Rectangle 4"/>
          <p:cNvSpPr/>
          <p:nvPr/>
        </p:nvSpPr>
        <p:spPr>
          <a:xfrm>
            <a:off x="3190051" y="5841337"/>
            <a:ext cx="5196487" cy="646331"/>
          </a:xfrm>
          <a:prstGeom prst="rect">
            <a:avLst/>
          </a:prstGeom>
        </p:spPr>
        <p:txBody>
          <a:bodyPr wrap="none">
            <a:spAutoFit/>
          </a:bodyPr>
          <a:lstStyle/>
          <a:p>
            <a:pPr algn="ctr"/>
            <a:r>
              <a:rPr lang="en-GB" dirty="0" smtClean="0"/>
              <a:t>Link to open assess (until Oct.30):</a:t>
            </a:r>
            <a:r>
              <a:rPr lang="en-GB" b="1" dirty="0" smtClean="0"/>
              <a:t> </a:t>
            </a:r>
          </a:p>
          <a:p>
            <a:pPr algn="ctr"/>
            <a:r>
              <a:rPr lang="en-GB" b="1" dirty="0" smtClean="0"/>
              <a:t>https</a:t>
            </a:r>
            <a:r>
              <a:rPr lang="en-GB" b="1" dirty="0"/>
              <a:t>://authors.elsevier.com/a/1ZiZpB8cckSdd</a:t>
            </a:r>
          </a:p>
        </p:txBody>
      </p:sp>
    </p:spTree>
    <p:extLst>
      <p:ext uri="{BB962C8B-B14F-4D97-AF65-F5344CB8AC3E}">
        <p14:creationId xmlns:p14="http://schemas.microsoft.com/office/powerpoint/2010/main" val="20071319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6213"/>
            <a:ext cx="8596668" cy="1047750"/>
          </a:xfrm>
        </p:spPr>
        <p:txBody>
          <a:bodyPr>
            <a:normAutofit fontScale="90000"/>
          </a:bodyPr>
          <a:lstStyle/>
          <a:p>
            <a:r>
              <a:rPr lang="en-GB" dirty="0"/>
              <a:t>Project Phase </a:t>
            </a:r>
            <a:r>
              <a:rPr lang="en-GB" dirty="0" smtClean="0"/>
              <a:t>B: </a:t>
            </a:r>
            <a:r>
              <a:rPr lang="en-GB" dirty="0"/>
              <a:t>Financial Crises and  the attainment of the SDGs </a:t>
            </a:r>
          </a:p>
        </p:txBody>
      </p:sp>
      <p:sp>
        <p:nvSpPr>
          <p:cNvPr id="3" name="Content Placeholder 2"/>
          <p:cNvSpPr>
            <a:spLocks noGrp="1"/>
          </p:cNvSpPr>
          <p:nvPr>
            <p:ph idx="1"/>
          </p:nvPr>
        </p:nvSpPr>
        <p:spPr>
          <a:xfrm>
            <a:off x="677334" y="1857837"/>
            <a:ext cx="4051829" cy="3880773"/>
          </a:xfrm>
        </p:spPr>
        <p:txBody>
          <a:bodyPr/>
          <a:lstStyle/>
          <a:p>
            <a:r>
              <a:rPr lang="en-GB" dirty="0" smtClean="0"/>
              <a:t>Aim and challenge</a:t>
            </a:r>
          </a:p>
          <a:p>
            <a:r>
              <a:rPr lang="en-GB" dirty="0" smtClean="0"/>
              <a:t>Prioritising poverty - Adopting an adjusted </a:t>
            </a:r>
            <a:r>
              <a:rPr lang="en-GB" dirty="0" err="1" smtClean="0"/>
              <a:t>Multidimentional</a:t>
            </a:r>
            <a:r>
              <a:rPr lang="en-GB" dirty="0" smtClean="0"/>
              <a:t> Poverty Framework as a solution</a:t>
            </a:r>
            <a:endParaRPr lang="en-GB" dirty="0"/>
          </a:p>
        </p:txBody>
      </p:sp>
      <p:pic>
        <p:nvPicPr>
          <p:cNvPr id="5" name="Picture 4"/>
          <p:cNvPicPr>
            <a:picLocks noChangeAspect="1"/>
          </p:cNvPicPr>
          <p:nvPr/>
        </p:nvPicPr>
        <p:blipFill rotWithShape="1">
          <a:blip r:embed="rId2"/>
          <a:srcRect l="28710" t="22917" r="28165" b="11667"/>
          <a:stretch/>
        </p:blipFill>
        <p:spPr>
          <a:xfrm>
            <a:off x="4616277" y="1555086"/>
            <a:ext cx="5257800" cy="4486276"/>
          </a:xfrm>
          <a:prstGeom prst="rect">
            <a:avLst/>
          </a:prstGeom>
        </p:spPr>
      </p:pic>
    </p:spTree>
    <p:extLst>
      <p:ext uri="{BB962C8B-B14F-4D97-AF65-F5344CB8AC3E}">
        <p14:creationId xmlns:p14="http://schemas.microsoft.com/office/powerpoint/2010/main" val="323278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207" y="0"/>
            <a:ext cx="8596668" cy="790575"/>
          </a:xfrm>
        </p:spPr>
        <p:txBody>
          <a:bodyPr>
            <a:noAutofit/>
          </a:bodyPr>
          <a:lstStyle/>
          <a:p>
            <a:r>
              <a:rPr lang="en-GB" sz="2800" dirty="0"/>
              <a:t>Project Phase </a:t>
            </a:r>
            <a:r>
              <a:rPr lang="en-GB" sz="2800" dirty="0" smtClean="0"/>
              <a:t>B: </a:t>
            </a:r>
            <a:r>
              <a:rPr lang="en-GB" sz="2800" dirty="0"/>
              <a:t>Financial Crises and  the attainment of the SDGs </a:t>
            </a:r>
          </a:p>
        </p:txBody>
      </p:sp>
      <p:pic>
        <p:nvPicPr>
          <p:cNvPr id="4" name="Picture 3"/>
          <p:cNvPicPr>
            <a:picLocks noChangeAspect="1"/>
          </p:cNvPicPr>
          <p:nvPr/>
        </p:nvPicPr>
        <p:blipFill rotWithShape="1">
          <a:blip r:embed="rId2"/>
          <a:srcRect l="15352" t="16458" r="13515" b="13125"/>
          <a:stretch/>
        </p:blipFill>
        <p:spPr>
          <a:xfrm>
            <a:off x="594207" y="1033896"/>
            <a:ext cx="9339627" cy="5200650"/>
          </a:xfrm>
          <a:prstGeom prst="rect">
            <a:avLst/>
          </a:prstGeom>
        </p:spPr>
      </p:pic>
    </p:spTree>
    <p:extLst>
      <p:ext uri="{BB962C8B-B14F-4D97-AF65-F5344CB8AC3E}">
        <p14:creationId xmlns:p14="http://schemas.microsoft.com/office/powerpoint/2010/main" val="289563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608" y="256309"/>
            <a:ext cx="6492394" cy="876300"/>
          </a:xfrm>
        </p:spPr>
        <p:txBody>
          <a:bodyPr>
            <a:noAutofit/>
          </a:bodyPr>
          <a:lstStyle/>
          <a:p>
            <a:r>
              <a:rPr lang="en-GB" sz="2800" dirty="0"/>
              <a:t>Project Phase B: Financial Crises and  the attainment of the </a:t>
            </a:r>
            <a:r>
              <a:rPr lang="en-GB" sz="2800" dirty="0" smtClean="0"/>
              <a:t>SDGs: findings 1 </a:t>
            </a:r>
            <a:endParaRPr lang="en-GB" sz="2800" dirty="0"/>
          </a:p>
        </p:txBody>
      </p:sp>
      <p:sp>
        <p:nvSpPr>
          <p:cNvPr id="3" name="Content Placeholder 2"/>
          <p:cNvSpPr>
            <a:spLocks noGrp="1"/>
          </p:cNvSpPr>
          <p:nvPr>
            <p:ph idx="1"/>
          </p:nvPr>
        </p:nvSpPr>
        <p:spPr>
          <a:xfrm>
            <a:off x="393608" y="1372899"/>
            <a:ext cx="5924945" cy="4169699"/>
          </a:xfrm>
        </p:spPr>
        <p:txBody>
          <a:bodyPr>
            <a:normAutofit/>
          </a:bodyPr>
          <a:lstStyle/>
          <a:p>
            <a:pPr>
              <a:buFont typeface="+mj-lt"/>
              <a:buAutoNum type="arabicPeriod"/>
            </a:pPr>
            <a:r>
              <a:rPr lang="en-GB" dirty="0" smtClean="0"/>
              <a:t>Selected impact on LICs: </a:t>
            </a:r>
          </a:p>
          <a:p>
            <a:pPr lvl="1">
              <a:buFont typeface="+mj-lt"/>
              <a:buAutoNum type="arabicPeriod"/>
            </a:pPr>
            <a:r>
              <a:rPr lang="en-GB" b="1" dirty="0"/>
              <a:t>poverty headcount </a:t>
            </a:r>
            <a:r>
              <a:rPr lang="en-GB" dirty="0"/>
              <a:t>and poverty </a:t>
            </a:r>
            <a:r>
              <a:rPr lang="en-GB" b="1" dirty="0"/>
              <a:t>gap</a:t>
            </a:r>
            <a:r>
              <a:rPr lang="en-GB" dirty="0"/>
              <a:t> 	(est. </a:t>
            </a:r>
            <a:r>
              <a:rPr lang="en-GB" b="1" dirty="0" smtClean="0">
                <a:solidFill>
                  <a:srgbClr val="FF0000"/>
                </a:solidFill>
              </a:rPr>
              <a:t>9.8</a:t>
            </a:r>
            <a:r>
              <a:rPr lang="en-GB" b="1" dirty="0">
                <a:solidFill>
                  <a:srgbClr val="FF0000"/>
                </a:solidFill>
              </a:rPr>
              <a:t>%</a:t>
            </a:r>
            <a:r>
              <a:rPr lang="en-GB" dirty="0"/>
              <a:t>) </a:t>
            </a:r>
          </a:p>
          <a:p>
            <a:pPr lvl="1">
              <a:buFont typeface="+mj-lt"/>
              <a:buAutoNum type="arabicPeriod"/>
            </a:pPr>
            <a:r>
              <a:rPr lang="en-GB" dirty="0" smtClean="0"/>
              <a:t>government </a:t>
            </a:r>
            <a:r>
              <a:rPr lang="en-GB" dirty="0"/>
              <a:t>expenditure on </a:t>
            </a:r>
            <a:r>
              <a:rPr lang="en-GB" b="1" dirty="0"/>
              <a:t>education</a:t>
            </a:r>
            <a:r>
              <a:rPr lang="en-GB" dirty="0"/>
              <a:t> </a:t>
            </a:r>
            <a:r>
              <a:rPr lang="en-GB" dirty="0" smtClean="0"/>
              <a:t>	(</a:t>
            </a:r>
            <a:r>
              <a:rPr lang="en-GB" dirty="0"/>
              <a:t>est. </a:t>
            </a:r>
            <a:r>
              <a:rPr lang="en-GB" b="1" dirty="0">
                <a:solidFill>
                  <a:srgbClr val="FF0000"/>
                </a:solidFill>
              </a:rPr>
              <a:t>17.7</a:t>
            </a:r>
            <a:r>
              <a:rPr lang="en-GB" b="1" dirty="0" smtClean="0">
                <a:solidFill>
                  <a:srgbClr val="FF0000"/>
                </a:solidFill>
              </a:rPr>
              <a:t>%</a:t>
            </a:r>
            <a:r>
              <a:rPr lang="en-GB" dirty="0" smtClean="0"/>
              <a:t>)</a:t>
            </a:r>
          </a:p>
          <a:p>
            <a:pPr lvl="1">
              <a:buFont typeface="+mj-lt"/>
              <a:buAutoNum type="arabicPeriod"/>
            </a:pPr>
            <a:r>
              <a:rPr lang="en-GB" dirty="0" smtClean="0"/>
              <a:t>children </a:t>
            </a:r>
            <a:r>
              <a:rPr lang="en-GB" dirty="0"/>
              <a:t>out of </a:t>
            </a:r>
            <a:r>
              <a:rPr lang="en-GB" b="1" dirty="0"/>
              <a:t>school</a:t>
            </a:r>
            <a:r>
              <a:rPr lang="en-GB" dirty="0"/>
              <a:t> </a:t>
            </a:r>
            <a:r>
              <a:rPr lang="en-GB" dirty="0" smtClean="0"/>
              <a:t>				(</a:t>
            </a:r>
            <a:r>
              <a:rPr lang="en-GB" dirty="0"/>
              <a:t>est. </a:t>
            </a:r>
            <a:r>
              <a:rPr lang="en-GB" b="1" dirty="0">
                <a:solidFill>
                  <a:srgbClr val="FF0000"/>
                </a:solidFill>
              </a:rPr>
              <a:t>5.8%</a:t>
            </a:r>
            <a:r>
              <a:rPr lang="en-GB" dirty="0"/>
              <a:t>) </a:t>
            </a:r>
            <a:endParaRPr lang="en-GB" dirty="0" smtClean="0"/>
          </a:p>
          <a:p>
            <a:pPr lvl="1">
              <a:buFont typeface="+mj-lt"/>
              <a:buAutoNum type="arabicPeriod"/>
            </a:pPr>
            <a:r>
              <a:rPr lang="en-GB" dirty="0" smtClean="0"/>
              <a:t>access </a:t>
            </a:r>
            <a:r>
              <a:rPr lang="en-GB" dirty="0"/>
              <a:t>to </a:t>
            </a:r>
            <a:r>
              <a:rPr lang="en-GB" b="1" dirty="0" smtClean="0"/>
              <a:t>electricity</a:t>
            </a:r>
            <a:r>
              <a:rPr lang="en-GB" dirty="0" smtClean="0"/>
              <a:t> 					(est.</a:t>
            </a:r>
            <a:r>
              <a:rPr lang="en-GB" b="1" dirty="0">
                <a:solidFill>
                  <a:srgbClr val="FF0000"/>
                </a:solidFill>
              </a:rPr>
              <a:t>5.3%</a:t>
            </a:r>
            <a:r>
              <a:rPr lang="en-GB" dirty="0">
                <a:solidFill>
                  <a:schemeClr val="tx1"/>
                </a:solidFill>
              </a:rPr>
              <a:t>)</a:t>
            </a:r>
            <a:r>
              <a:rPr lang="en-GB" b="1" dirty="0">
                <a:solidFill>
                  <a:srgbClr val="FF0000"/>
                </a:solidFill>
              </a:rPr>
              <a:t> </a:t>
            </a:r>
          </a:p>
          <a:p>
            <a:pPr lvl="1">
              <a:buFont typeface="+mj-lt"/>
              <a:buAutoNum type="arabicPeriod"/>
            </a:pPr>
            <a:r>
              <a:rPr lang="en-GB" dirty="0"/>
              <a:t>reduction in </a:t>
            </a:r>
            <a:r>
              <a:rPr lang="en-GB" b="1" dirty="0"/>
              <a:t>biodiversity</a:t>
            </a:r>
            <a:r>
              <a:rPr lang="en-GB" dirty="0"/>
              <a:t> </a:t>
            </a:r>
            <a:r>
              <a:rPr lang="en-GB" dirty="0" smtClean="0"/>
              <a:t>				(</a:t>
            </a:r>
            <a:r>
              <a:rPr lang="en-GB" dirty="0"/>
              <a:t>est. </a:t>
            </a:r>
            <a:r>
              <a:rPr lang="en-GB" b="1" dirty="0">
                <a:solidFill>
                  <a:srgbClr val="FF0000"/>
                </a:solidFill>
              </a:rPr>
              <a:t>0.85%</a:t>
            </a:r>
            <a:r>
              <a:rPr lang="en-GB" dirty="0"/>
              <a:t>)  </a:t>
            </a:r>
          </a:p>
          <a:p>
            <a:pPr lvl="1">
              <a:buFont typeface="+mj-lt"/>
              <a:buAutoNum type="arabicPeriod"/>
            </a:pPr>
            <a:r>
              <a:rPr lang="en-GB" b="1" dirty="0"/>
              <a:t>forest rents</a:t>
            </a:r>
            <a:r>
              <a:rPr lang="en-GB" dirty="0"/>
              <a:t> </a:t>
            </a:r>
            <a:r>
              <a:rPr lang="en-GB" dirty="0" smtClean="0"/>
              <a:t>						(</a:t>
            </a:r>
            <a:r>
              <a:rPr lang="en-GB" dirty="0"/>
              <a:t>est. </a:t>
            </a:r>
            <a:r>
              <a:rPr lang="en-GB" b="1" dirty="0">
                <a:solidFill>
                  <a:srgbClr val="FF0000"/>
                </a:solidFill>
              </a:rPr>
              <a:t>0.8%</a:t>
            </a:r>
            <a:r>
              <a:rPr lang="en-GB" dirty="0"/>
              <a:t>)</a:t>
            </a:r>
          </a:p>
          <a:p>
            <a:pPr lvl="1">
              <a:buFont typeface="+mj-lt"/>
              <a:buAutoNum type="arabicPeriod"/>
            </a:pPr>
            <a:r>
              <a:rPr lang="en-GB" b="1" dirty="0" smtClean="0"/>
              <a:t>particulate </a:t>
            </a:r>
            <a:r>
              <a:rPr lang="en-GB" b="1" dirty="0"/>
              <a:t>material </a:t>
            </a:r>
            <a:r>
              <a:rPr lang="en-GB" b="1" dirty="0" smtClean="0"/>
              <a:t>damage 			</a:t>
            </a:r>
            <a:r>
              <a:rPr lang="en-GB" dirty="0" smtClean="0"/>
              <a:t>(</a:t>
            </a:r>
            <a:r>
              <a:rPr lang="en-GB" dirty="0"/>
              <a:t>est. </a:t>
            </a:r>
            <a:r>
              <a:rPr lang="en-GB" b="1" dirty="0">
                <a:solidFill>
                  <a:srgbClr val="FF0000"/>
                </a:solidFill>
              </a:rPr>
              <a:t>0.4</a:t>
            </a:r>
            <a:r>
              <a:rPr lang="en-GB" b="1" dirty="0">
                <a:solidFill>
                  <a:srgbClr val="FF0000"/>
                </a:solidFill>
              </a:rPr>
              <a:t>%</a:t>
            </a:r>
            <a:r>
              <a:rPr lang="en-GB" dirty="0" smtClean="0"/>
              <a:t>)</a:t>
            </a:r>
          </a:p>
          <a:p>
            <a:pPr lvl="1">
              <a:buFont typeface="+mj-lt"/>
              <a:buAutoNum type="arabicPeriod"/>
            </a:pPr>
            <a:r>
              <a:rPr lang="en-GB" b="1" dirty="0" smtClean="0"/>
              <a:t>maternal mortality 					</a:t>
            </a:r>
            <a:r>
              <a:rPr lang="en-GB" dirty="0" smtClean="0"/>
              <a:t>(est. </a:t>
            </a:r>
            <a:r>
              <a:rPr lang="en-GB" b="1" dirty="0" smtClean="0">
                <a:solidFill>
                  <a:srgbClr val="FF0000"/>
                </a:solidFill>
              </a:rPr>
              <a:t>0.03</a:t>
            </a:r>
            <a:r>
              <a:rPr lang="en-GB" b="1" dirty="0">
                <a:solidFill>
                  <a:srgbClr val="FF0000"/>
                </a:solidFill>
              </a:rPr>
              <a:t>%</a:t>
            </a:r>
            <a:r>
              <a:rPr lang="en-GB" dirty="0" smtClean="0"/>
              <a:t>)  </a:t>
            </a:r>
            <a:endParaRPr lang="en-GB" dirty="0"/>
          </a:p>
        </p:txBody>
      </p:sp>
      <p:pic>
        <p:nvPicPr>
          <p:cNvPr id="4" name="Picture 3"/>
          <p:cNvPicPr>
            <a:picLocks noChangeAspect="1"/>
          </p:cNvPicPr>
          <p:nvPr/>
        </p:nvPicPr>
        <p:blipFill rotWithShape="1">
          <a:blip r:embed="rId2"/>
          <a:srcRect l="32226" t="15625" r="31211" b="5417"/>
          <a:stretch/>
        </p:blipFill>
        <p:spPr>
          <a:xfrm>
            <a:off x="6682757" y="397625"/>
            <a:ext cx="5038303" cy="6120245"/>
          </a:xfrm>
          <a:prstGeom prst="rect">
            <a:avLst/>
          </a:prstGeom>
        </p:spPr>
      </p:pic>
    </p:spTree>
    <p:extLst>
      <p:ext uri="{BB962C8B-B14F-4D97-AF65-F5344CB8AC3E}">
        <p14:creationId xmlns:p14="http://schemas.microsoft.com/office/powerpoint/2010/main" val="1589612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297873"/>
            <a:ext cx="6617085" cy="876300"/>
          </a:xfrm>
        </p:spPr>
        <p:txBody>
          <a:bodyPr>
            <a:noAutofit/>
          </a:bodyPr>
          <a:lstStyle/>
          <a:p>
            <a:r>
              <a:rPr lang="en-GB" sz="2800" dirty="0"/>
              <a:t>Project Phase B: Financial Crises and  the attainment of the </a:t>
            </a:r>
            <a:r>
              <a:rPr lang="en-GB" sz="2800" dirty="0" smtClean="0"/>
              <a:t>SDGs: findings 1 </a:t>
            </a:r>
            <a:endParaRPr lang="en-GB" sz="2800" dirty="0"/>
          </a:p>
        </p:txBody>
      </p:sp>
      <p:sp>
        <p:nvSpPr>
          <p:cNvPr id="3" name="Content Placeholder 2"/>
          <p:cNvSpPr>
            <a:spLocks noGrp="1"/>
          </p:cNvSpPr>
          <p:nvPr>
            <p:ph idx="1"/>
          </p:nvPr>
        </p:nvSpPr>
        <p:spPr>
          <a:xfrm>
            <a:off x="677333" y="1424854"/>
            <a:ext cx="5924945" cy="4169699"/>
          </a:xfrm>
        </p:spPr>
        <p:txBody>
          <a:bodyPr>
            <a:normAutofit/>
          </a:bodyPr>
          <a:lstStyle/>
          <a:p>
            <a:r>
              <a:rPr lang="en-GB" dirty="0" smtClean="0"/>
              <a:t>Main findings</a:t>
            </a:r>
            <a:endParaRPr lang="en-GB" dirty="0" smtClean="0"/>
          </a:p>
          <a:p>
            <a:pPr>
              <a:buFont typeface="+mj-lt"/>
              <a:buAutoNum type="arabicPeriod"/>
            </a:pPr>
            <a:r>
              <a:rPr lang="en-GB" b="1" dirty="0"/>
              <a:t>poverty headcount </a:t>
            </a:r>
            <a:r>
              <a:rPr lang="en-GB" dirty="0"/>
              <a:t>and </a:t>
            </a:r>
            <a:r>
              <a:rPr lang="en-GB" b="1" dirty="0"/>
              <a:t>poverty gap</a:t>
            </a:r>
            <a:r>
              <a:rPr lang="en-GB" dirty="0"/>
              <a:t> </a:t>
            </a:r>
            <a:r>
              <a:rPr lang="en-GB" dirty="0" smtClean="0"/>
              <a:t>in LICs </a:t>
            </a:r>
            <a:r>
              <a:rPr lang="en-GB" dirty="0"/>
              <a:t>will get </a:t>
            </a:r>
            <a:r>
              <a:rPr lang="en-GB" dirty="0" smtClean="0"/>
              <a:t>significantly worse </a:t>
            </a:r>
            <a:r>
              <a:rPr lang="en-GB" dirty="0"/>
              <a:t>(est. </a:t>
            </a:r>
            <a:r>
              <a:rPr lang="en-GB" b="1" dirty="0">
                <a:solidFill>
                  <a:srgbClr val="FF0000"/>
                </a:solidFill>
              </a:rPr>
              <a:t>9.8%</a:t>
            </a:r>
            <a:r>
              <a:rPr lang="en-GB" dirty="0"/>
              <a:t>) </a:t>
            </a:r>
            <a:r>
              <a:rPr lang="en-GB" dirty="0" smtClean="0"/>
              <a:t>if no immediate action is taken</a:t>
            </a:r>
            <a:endParaRPr lang="en-GB" dirty="0"/>
          </a:p>
        </p:txBody>
      </p:sp>
      <p:pic>
        <p:nvPicPr>
          <p:cNvPr id="6" name="Picture 5"/>
          <p:cNvPicPr>
            <a:picLocks noChangeAspect="1"/>
          </p:cNvPicPr>
          <p:nvPr/>
        </p:nvPicPr>
        <p:blipFill rotWithShape="1">
          <a:blip r:embed="rId2"/>
          <a:srcRect l="33813" t="37740" r="39491" b="31074"/>
          <a:stretch/>
        </p:blipFill>
        <p:spPr>
          <a:xfrm>
            <a:off x="7471062" y="297873"/>
            <a:ext cx="4457702" cy="2929348"/>
          </a:xfrm>
          <a:prstGeom prst="rect">
            <a:avLst/>
          </a:prstGeom>
        </p:spPr>
      </p:pic>
      <p:sp>
        <p:nvSpPr>
          <p:cNvPr id="7" name="Line Callout 2 6"/>
          <p:cNvSpPr/>
          <p:nvPr/>
        </p:nvSpPr>
        <p:spPr>
          <a:xfrm>
            <a:off x="677332" y="3707264"/>
            <a:ext cx="3626429" cy="1571317"/>
          </a:xfrm>
          <a:prstGeom prst="borderCallout2">
            <a:avLst>
              <a:gd name="adj1" fmla="val 18750"/>
              <a:gd name="adj2" fmla="val -8333"/>
              <a:gd name="adj3" fmla="val 18750"/>
              <a:gd name="adj4" fmla="val -16667"/>
              <a:gd name="adj5" fmla="val -61919"/>
              <a:gd name="adj6" fmla="val 329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smtClean="0">
                <a:solidFill>
                  <a:schemeClr val="accent1">
                    <a:lumMod val="50000"/>
                  </a:schemeClr>
                </a:solidFill>
              </a:rPr>
              <a:t>-People </a:t>
            </a:r>
            <a:r>
              <a:rPr lang="en-GB" sz="1400" dirty="0">
                <a:solidFill>
                  <a:schemeClr val="accent1">
                    <a:lumMod val="50000"/>
                  </a:schemeClr>
                </a:solidFill>
              </a:rPr>
              <a:t>in extreme poverty: 731m</a:t>
            </a:r>
          </a:p>
          <a:p>
            <a:r>
              <a:rPr lang="en-GB" sz="1400" dirty="0" smtClean="0">
                <a:solidFill>
                  <a:schemeClr val="accent1">
                    <a:lumMod val="50000"/>
                  </a:schemeClr>
                </a:solidFill>
              </a:rPr>
              <a:t>-Estimate </a:t>
            </a:r>
            <a:r>
              <a:rPr lang="en-GB" sz="1400" dirty="0">
                <a:solidFill>
                  <a:schemeClr val="accent1">
                    <a:lumMod val="50000"/>
                  </a:schemeClr>
                </a:solidFill>
              </a:rPr>
              <a:t>for LIC: 318m (43.4% </a:t>
            </a:r>
            <a:r>
              <a:rPr lang="en-GB" sz="1400" dirty="0" smtClean="0">
                <a:solidFill>
                  <a:schemeClr val="accent1">
                    <a:lumMod val="50000"/>
                  </a:schemeClr>
                </a:solidFill>
              </a:rPr>
              <a:t>population</a:t>
            </a:r>
            <a:r>
              <a:rPr lang="en-GB" sz="1400" dirty="0">
                <a:solidFill>
                  <a:schemeClr val="accent1">
                    <a:lumMod val="50000"/>
                  </a:schemeClr>
                </a:solidFill>
              </a:rPr>
              <a:t>)</a:t>
            </a:r>
          </a:p>
          <a:p>
            <a:r>
              <a:rPr lang="en-GB" sz="1400" dirty="0" smtClean="0">
                <a:solidFill>
                  <a:schemeClr val="accent1">
                    <a:lumMod val="50000"/>
                  </a:schemeClr>
                </a:solidFill>
              </a:rPr>
              <a:t>-If </a:t>
            </a:r>
            <a:r>
              <a:rPr lang="en-GB" sz="1400" dirty="0">
                <a:solidFill>
                  <a:schemeClr val="accent1">
                    <a:lumMod val="50000"/>
                  </a:schemeClr>
                </a:solidFill>
              </a:rPr>
              <a:t>impact materialises: 31.2m</a:t>
            </a:r>
          </a:p>
          <a:p>
            <a:r>
              <a:rPr lang="en-GB" sz="1400" dirty="0" smtClean="0">
                <a:solidFill>
                  <a:schemeClr val="accent1">
                    <a:lumMod val="50000"/>
                  </a:schemeClr>
                </a:solidFill>
              </a:rPr>
              <a:t>-Caveat </a:t>
            </a:r>
            <a:endParaRPr lang="en-GB" sz="1400" dirty="0">
              <a:solidFill>
                <a:schemeClr val="accent1">
                  <a:lumMod val="50000"/>
                </a:schemeClr>
              </a:solidFill>
            </a:endParaRPr>
          </a:p>
        </p:txBody>
      </p:sp>
      <p:pic>
        <p:nvPicPr>
          <p:cNvPr id="8" name="Picture 7"/>
          <p:cNvPicPr>
            <a:picLocks noChangeAspect="1"/>
          </p:cNvPicPr>
          <p:nvPr/>
        </p:nvPicPr>
        <p:blipFill>
          <a:blip r:embed="rId3"/>
          <a:stretch>
            <a:fillRect/>
          </a:stretch>
        </p:blipFill>
        <p:spPr>
          <a:xfrm>
            <a:off x="7471062" y="3817184"/>
            <a:ext cx="3066554" cy="2334970"/>
          </a:xfrm>
          <a:prstGeom prst="rect">
            <a:avLst/>
          </a:prstGeom>
        </p:spPr>
      </p:pic>
      <p:sp>
        <p:nvSpPr>
          <p:cNvPr id="9" name="Rectangle 8"/>
          <p:cNvSpPr/>
          <p:nvPr/>
        </p:nvSpPr>
        <p:spPr>
          <a:xfrm>
            <a:off x="7471062" y="3509407"/>
            <a:ext cx="1681486" cy="307777"/>
          </a:xfrm>
          <a:prstGeom prst="rect">
            <a:avLst/>
          </a:prstGeom>
        </p:spPr>
        <p:txBody>
          <a:bodyPr wrap="none">
            <a:spAutoFit/>
          </a:bodyPr>
          <a:lstStyle/>
          <a:p>
            <a:r>
              <a:rPr lang="en-GB" sz="1400" dirty="0" smtClean="0"/>
              <a:t>Poverty headcount</a:t>
            </a:r>
            <a:endParaRPr lang="en-GB" sz="1400" dirty="0"/>
          </a:p>
        </p:txBody>
      </p:sp>
      <p:sp>
        <p:nvSpPr>
          <p:cNvPr id="10" name="Rectangle 9"/>
          <p:cNvSpPr/>
          <p:nvPr/>
        </p:nvSpPr>
        <p:spPr>
          <a:xfrm>
            <a:off x="7471062" y="6211511"/>
            <a:ext cx="779381" cy="276999"/>
          </a:xfrm>
          <a:prstGeom prst="rect">
            <a:avLst/>
          </a:prstGeom>
        </p:spPr>
        <p:txBody>
          <a:bodyPr wrap="none">
            <a:spAutoFit/>
          </a:bodyPr>
          <a:lstStyle/>
          <a:p>
            <a:r>
              <a:rPr lang="en-GB" sz="1200" dirty="0" smtClean="0"/>
              <a:t>WB,2019</a:t>
            </a:r>
            <a:endParaRPr lang="en-GB" sz="1200" dirty="0"/>
          </a:p>
        </p:txBody>
      </p:sp>
    </p:spTree>
    <p:extLst>
      <p:ext uri="{BB962C8B-B14F-4D97-AF65-F5344CB8AC3E}">
        <p14:creationId xmlns:p14="http://schemas.microsoft.com/office/powerpoint/2010/main" val="181402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97845"/>
            <a:ext cx="8596668" cy="876300"/>
          </a:xfrm>
        </p:spPr>
        <p:txBody>
          <a:bodyPr>
            <a:noAutofit/>
          </a:bodyPr>
          <a:lstStyle/>
          <a:p>
            <a:r>
              <a:rPr lang="en-GB" sz="2800" dirty="0"/>
              <a:t>Project Phase B: Financial Crises and  the attainment of the </a:t>
            </a:r>
            <a:r>
              <a:rPr lang="en-GB" sz="2800" dirty="0" smtClean="0"/>
              <a:t>SDGs: findings 2</a:t>
            </a:r>
            <a:endParaRPr lang="en-GB" sz="2800" dirty="0"/>
          </a:p>
        </p:txBody>
      </p:sp>
      <p:sp>
        <p:nvSpPr>
          <p:cNvPr id="3" name="Content Placeholder 2"/>
          <p:cNvSpPr>
            <a:spLocks noGrp="1"/>
          </p:cNvSpPr>
          <p:nvPr>
            <p:ph idx="1"/>
          </p:nvPr>
        </p:nvSpPr>
        <p:spPr>
          <a:xfrm>
            <a:off x="677333" y="1393682"/>
            <a:ext cx="8596669" cy="4343156"/>
          </a:xfrm>
        </p:spPr>
        <p:txBody>
          <a:bodyPr>
            <a:normAutofit/>
          </a:bodyPr>
          <a:lstStyle/>
          <a:p>
            <a:r>
              <a:rPr lang="en-GB" b="1" dirty="0" smtClean="0"/>
              <a:t>Destructive impact on education</a:t>
            </a:r>
          </a:p>
          <a:p>
            <a:endParaRPr lang="en-GB" dirty="0"/>
          </a:p>
          <a:p>
            <a:endParaRPr lang="en-GB" dirty="0" smtClean="0"/>
          </a:p>
          <a:p>
            <a:endParaRPr lang="en-GB" dirty="0"/>
          </a:p>
          <a:p>
            <a:endParaRPr lang="en-GB" dirty="0" smtClean="0"/>
          </a:p>
          <a:p>
            <a:endParaRPr lang="en-GB" dirty="0"/>
          </a:p>
          <a:p>
            <a:pPr marL="0" indent="0">
              <a:buNone/>
            </a:pPr>
            <a:endParaRPr lang="en-GB" dirty="0" smtClean="0"/>
          </a:p>
          <a:p>
            <a:r>
              <a:rPr lang="en-GB" b="1" dirty="0"/>
              <a:t>Not all results are negative</a:t>
            </a:r>
            <a:r>
              <a:rPr lang="en-GB" dirty="0"/>
              <a:t>: </a:t>
            </a:r>
            <a:r>
              <a:rPr lang="en-GB" dirty="0" smtClean="0"/>
              <a:t>Access </a:t>
            </a:r>
            <a:r>
              <a:rPr lang="en-GB" dirty="0"/>
              <a:t>to water and child </a:t>
            </a:r>
            <a:r>
              <a:rPr lang="en-GB" dirty="0" smtClean="0"/>
              <a:t>mortality</a:t>
            </a:r>
          </a:p>
          <a:p>
            <a:r>
              <a:rPr lang="en-GB" dirty="0" smtClean="0"/>
              <a:t>Work in progress…</a:t>
            </a:r>
            <a:endParaRPr lang="en-GB" dirty="0"/>
          </a:p>
          <a:p>
            <a:endParaRPr lang="en-GB" dirty="0"/>
          </a:p>
          <a:p>
            <a:endParaRPr lang="en-GB" dirty="0"/>
          </a:p>
          <a:p>
            <a:pPr marL="0" indent="0">
              <a:buNone/>
            </a:pPr>
            <a:endParaRPr lang="en-GB" dirty="0" smtClean="0"/>
          </a:p>
        </p:txBody>
      </p:sp>
      <p:pic>
        <p:nvPicPr>
          <p:cNvPr id="7" name="Picture 6"/>
          <p:cNvPicPr>
            <a:picLocks noChangeAspect="1"/>
          </p:cNvPicPr>
          <p:nvPr/>
        </p:nvPicPr>
        <p:blipFill>
          <a:blip r:embed="rId2"/>
          <a:stretch>
            <a:fillRect/>
          </a:stretch>
        </p:blipFill>
        <p:spPr>
          <a:xfrm>
            <a:off x="8874545" y="1112208"/>
            <a:ext cx="3089858" cy="2420470"/>
          </a:xfrm>
          <a:prstGeom prst="rect">
            <a:avLst/>
          </a:prstGeom>
        </p:spPr>
      </p:pic>
      <p:pic>
        <p:nvPicPr>
          <p:cNvPr id="9" name="Picture 8"/>
          <p:cNvPicPr>
            <a:picLocks noChangeAspect="1"/>
          </p:cNvPicPr>
          <p:nvPr/>
        </p:nvPicPr>
        <p:blipFill>
          <a:blip r:embed="rId3"/>
          <a:stretch>
            <a:fillRect/>
          </a:stretch>
        </p:blipFill>
        <p:spPr>
          <a:xfrm>
            <a:off x="1097774" y="1871664"/>
            <a:ext cx="3328753" cy="1997252"/>
          </a:xfrm>
          <a:prstGeom prst="rect">
            <a:avLst/>
          </a:prstGeom>
        </p:spPr>
      </p:pic>
      <p:pic>
        <p:nvPicPr>
          <p:cNvPr id="10" name="Picture 9"/>
          <p:cNvPicPr>
            <a:picLocks noChangeAspect="1"/>
          </p:cNvPicPr>
          <p:nvPr/>
        </p:nvPicPr>
        <p:blipFill>
          <a:blip r:embed="rId4"/>
          <a:stretch>
            <a:fillRect/>
          </a:stretch>
        </p:blipFill>
        <p:spPr>
          <a:xfrm>
            <a:off x="4803584" y="1871664"/>
            <a:ext cx="3342889" cy="2003063"/>
          </a:xfrm>
          <a:prstGeom prst="rect">
            <a:avLst/>
          </a:prstGeom>
        </p:spPr>
      </p:pic>
      <p:sp>
        <p:nvSpPr>
          <p:cNvPr id="11" name="Rectangle 10"/>
          <p:cNvSpPr/>
          <p:nvPr/>
        </p:nvSpPr>
        <p:spPr>
          <a:xfrm>
            <a:off x="8752992" y="539179"/>
            <a:ext cx="3332964" cy="369332"/>
          </a:xfrm>
          <a:prstGeom prst="rect">
            <a:avLst/>
          </a:prstGeom>
        </p:spPr>
        <p:txBody>
          <a:bodyPr wrap="none">
            <a:spAutoFit/>
          </a:bodyPr>
          <a:lstStyle/>
          <a:p>
            <a:r>
              <a:rPr lang="en-GB" dirty="0" smtClean="0"/>
              <a:t>Not only developing countries </a:t>
            </a:r>
            <a:endParaRPr lang="en-GB" dirty="0"/>
          </a:p>
        </p:txBody>
      </p:sp>
    </p:spTree>
    <p:extLst>
      <p:ext uri="{BB962C8B-B14F-4D97-AF65-F5344CB8AC3E}">
        <p14:creationId xmlns:p14="http://schemas.microsoft.com/office/powerpoint/2010/main" val="243819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6300"/>
          </a:xfrm>
        </p:spPr>
        <p:txBody>
          <a:bodyPr>
            <a:normAutofit/>
          </a:bodyPr>
          <a:lstStyle/>
          <a:p>
            <a:r>
              <a:rPr lang="en-GB" dirty="0" smtClean="0"/>
              <a:t>Conclusions</a:t>
            </a:r>
            <a:endParaRPr lang="en-GB" dirty="0"/>
          </a:p>
        </p:txBody>
      </p:sp>
      <p:sp>
        <p:nvSpPr>
          <p:cNvPr id="3" name="Content Placeholder 2"/>
          <p:cNvSpPr>
            <a:spLocks noGrp="1"/>
          </p:cNvSpPr>
          <p:nvPr>
            <p:ph idx="1"/>
          </p:nvPr>
        </p:nvSpPr>
        <p:spPr>
          <a:xfrm>
            <a:off x="677334" y="1704814"/>
            <a:ext cx="8745636" cy="3363131"/>
          </a:xfrm>
        </p:spPr>
        <p:txBody>
          <a:bodyPr>
            <a:normAutofit/>
          </a:bodyPr>
          <a:lstStyle/>
          <a:p>
            <a:r>
              <a:rPr lang="en-GB" dirty="0" smtClean="0"/>
              <a:t>The </a:t>
            </a:r>
            <a:r>
              <a:rPr lang="en-GB" dirty="0"/>
              <a:t>big picture: </a:t>
            </a:r>
            <a:r>
              <a:rPr lang="en-GB" dirty="0" smtClean="0"/>
              <a:t>what do estimates tell us</a:t>
            </a:r>
          </a:p>
          <a:p>
            <a:r>
              <a:rPr lang="en-GB" dirty="0"/>
              <a:t>Changes in the ‘vulnerability/resilience nexus’ in </a:t>
            </a:r>
            <a:r>
              <a:rPr lang="en-GB" dirty="0" smtClean="0"/>
              <a:t>LIC</a:t>
            </a:r>
          </a:p>
          <a:p>
            <a:r>
              <a:rPr lang="en-GB" dirty="0" smtClean="0"/>
              <a:t>SDG interaction</a:t>
            </a:r>
            <a:r>
              <a:rPr lang="en-GB" dirty="0"/>
              <a:t>: ‘need for integrated frameworks</a:t>
            </a:r>
            <a:r>
              <a:rPr lang="en-GB" dirty="0" smtClean="0"/>
              <a:t>’, ‘the </a:t>
            </a:r>
            <a:r>
              <a:rPr lang="en-GB" dirty="0"/>
              <a:t>blind spot of </a:t>
            </a:r>
            <a:r>
              <a:rPr lang="en-GB" dirty="0" smtClean="0"/>
              <a:t>monetary </a:t>
            </a:r>
            <a:r>
              <a:rPr lang="en-GB" dirty="0"/>
              <a:t>poverty</a:t>
            </a:r>
            <a:r>
              <a:rPr lang="en-GB" dirty="0" smtClean="0"/>
              <a:t>’, ‘surviving vs. escaping poverty; ‘</a:t>
            </a:r>
            <a:r>
              <a:rPr lang="en-GB" dirty="0" err="1" smtClean="0"/>
              <a:t>multidimentional</a:t>
            </a:r>
            <a:r>
              <a:rPr lang="en-GB" dirty="0" smtClean="0"/>
              <a:t> poverty’</a:t>
            </a:r>
          </a:p>
          <a:p>
            <a:r>
              <a:rPr lang="en-GB" dirty="0" smtClean="0"/>
              <a:t>Can it be done?</a:t>
            </a:r>
          </a:p>
          <a:p>
            <a:endParaRPr lang="en-GB" dirty="0" smtClean="0"/>
          </a:p>
        </p:txBody>
      </p:sp>
    </p:spTree>
    <p:extLst>
      <p:ext uri="{BB962C8B-B14F-4D97-AF65-F5344CB8AC3E}">
        <p14:creationId xmlns:p14="http://schemas.microsoft.com/office/powerpoint/2010/main" val="302070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1152"/>
            <a:ext cx="4419442" cy="966930"/>
          </a:xfrm>
        </p:spPr>
        <p:txBody>
          <a:bodyPr/>
          <a:lstStyle/>
          <a:p>
            <a:r>
              <a:rPr lang="en-GB" dirty="0" smtClean="0"/>
              <a:t>Recommendations 1</a:t>
            </a:r>
            <a:endParaRPr lang="en-GB" dirty="0"/>
          </a:p>
        </p:txBody>
      </p:sp>
      <p:sp>
        <p:nvSpPr>
          <p:cNvPr id="3" name="Content Placeholder 2"/>
          <p:cNvSpPr>
            <a:spLocks noGrp="1"/>
          </p:cNvSpPr>
          <p:nvPr>
            <p:ph idx="1"/>
          </p:nvPr>
        </p:nvSpPr>
        <p:spPr>
          <a:xfrm>
            <a:off x="677334" y="1131303"/>
            <a:ext cx="2856280" cy="3880773"/>
          </a:xfrm>
        </p:spPr>
        <p:txBody>
          <a:bodyPr>
            <a:normAutofit lnSpcReduction="10000"/>
          </a:bodyPr>
          <a:lstStyle/>
          <a:p>
            <a:r>
              <a:rPr lang="en-GB" dirty="0" smtClean="0"/>
              <a:t>Bridge the SDG funding </a:t>
            </a:r>
            <a:r>
              <a:rPr lang="en-GB" dirty="0"/>
              <a:t>gap (shortfall of about </a:t>
            </a:r>
            <a:r>
              <a:rPr lang="en-GB" dirty="0" smtClean="0"/>
              <a:t>US$2.5 trillion) by tapping into </a:t>
            </a:r>
            <a:r>
              <a:rPr lang="en-GB" u="sng" dirty="0" smtClean="0"/>
              <a:t>private </a:t>
            </a:r>
            <a:r>
              <a:rPr lang="en-GB" u="sng" dirty="0"/>
              <a:t>capital </a:t>
            </a:r>
            <a:r>
              <a:rPr lang="en-GB" u="sng" dirty="0" smtClean="0"/>
              <a:t>markets </a:t>
            </a:r>
            <a:r>
              <a:rPr lang="en-GB" dirty="0" smtClean="0"/>
              <a:t>(green, blue, disaster, pandemic, SDG bonds)</a:t>
            </a:r>
          </a:p>
          <a:p>
            <a:r>
              <a:rPr lang="en-GB" dirty="0" smtClean="0"/>
              <a:t>UN Global </a:t>
            </a:r>
            <a:r>
              <a:rPr lang="en-GB" dirty="0"/>
              <a:t>Compact white paper: SDG Bonds </a:t>
            </a:r>
            <a:r>
              <a:rPr lang="en-GB" dirty="0" smtClean="0"/>
              <a:t>&amp; Corporate Finance (2018)</a:t>
            </a:r>
          </a:p>
          <a:p>
            <a:r>
              <a:rPr lang="en-GB" dirty="0" smtClean="0"/>
              <a:t>Limits</a:t>
            </a:r>
          </a:p>
          <a:p>
            <a:pPr marL="0" indent="0">
              <a:buNone/>
            </a:pPr>
            <a:endParaRPr lang="en-GB" dirty="0" smtClean="0"/>
          </a:p>
        </p:txBody>
      </p:sp>
      <p:pic>
        <p:nvPicPr>
          <p:cNvPr id="4" name="Picture 3"/>
          <p:cNvPicPr>
            <a:picLocks noChangeAspect="1"/>
          </p:cNvPicPr>
          <p:nvPr/>
        </p:nvPicPr>
        <p:blipFill rotWithShape="1">
          <a:blip r:embed="rId2"/>
          <a:srcRect l="21356" t="14915" r="23856" b="22793"/>
          <a:stretch/>
        </p:blipFill>
        <p:spPr>
          <a:xfrm>
            <a:off x="5481494" y="29847"/>
            <a:ext cx="3444551" cy="2202912"/>
          </a:xfrm>
          <a:prstGeom prst="rect">
            <a:avLst/>
          </a:prstGeom>
        </p:spPr>
      </p:pic>
      <p:sp>
        <p:nvSpPr>
          <p:cNvPr id="5" name="Rectangle 4"/>
          <p:cNvSpPr/>
          <p:nvPr/>
        </p:nvSpPr>
        <p:spPr>
          <a:xfrm>
            <a:off x="8937327" y="311152"/>
            <a:ext cx="746871" cy="276999"/>
          </a:xfrm>
          <a:prstGeom prst="rect">
            <a:avLst/>
          </a:prstGeom>
        </p:spPr>
        <p:txBody>
          <a:bodyPr wrap="none">
            <a:spAutoFit/>
          </a:bodyPr>
          <a:lstStyle/>
          <a:p>
            <a:r>
              <a:rPr lang="en-GB" sz="1200" dirty="0" smtClean="0"/>
              <a:t>IIF, 2019</a:t>
            </a:r>
            <a:endParaRPr lang="en-GB" sz="1200" dirty="0"/>
          </a:p>
        </p:txBody>
      </p:sp>
      <p:pic>
        <p:nvPicPr>
          <p:cNvPr id="6" name="Picture 5"/>
          <p:cNvPicPr>
            <a:picLocks noChangeAspect="1"/>
          </p:cNvPicPr>
          <p:nvPr/>
        </p:nvPicPr>
        <p:blipFill rotWithShape="1">
          <a:blip r:embed="rId3"/>
          <a:srcRect l="25932" t="13786" r="29068" b="8926"/>
          <a:stretch/>
        </p:blipFill>
        <p:spPr>
          <a:xfrm>
            <a:off x="4899860" y="2406376"/>
            <a:ext cx="4607821" cy="4451624"/>
          </a:xfrm>
          <a:prstGeom prst="rect">
            <a:avLst/>
          </a:prstGeom>
        </p:spPr>
      </p:pic>
    </p:spTree>
    <p:extLst>
      <p:ext uri="{BB962C8B-B14F-4D97-AF65-F5344CB8AC3E}">
        <p14:creationId xmlns:p14="http://schemas.microsoft.com/office/powerpoint/2010/main" val="71304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 2</a:t>
            </a:r>
            <a:endParaRPr lang="en-GB" dirty="0"/>
          </a:p>
        </p:txBody>
      </p:sp>
      <p:sp>
        <p:nvSpPr>
          <p:cNvPr id="3" name="Content Placeholder 2"/>
          <p:cNvSpPr>
            <a:spLocks noGrp="1"/>
          </p:cNvSpPr>
          <p:nvPr>
            <p:ph idx="1"/>
          </p:nvPr>
        </p:nvSpPr>
        <p:spPr>
          <a:xfrm>
            <a:off x="677334" y="1445972"/>
            <a:ext cx="8596668" cy="4567370"/>
          </a:xfrm>
        </p:spPr>
        <p:txBody>
          <a:bodyPr>
            <a:normAutofit fontScale="92500"/>
          </a:bodyPr>
          <a:lstStyle/>
          <a:p>
            <a:r>
              <a:rPr lang="en-GB" dirty="0" smtClean="0"/>
              <a:t>New institutional Framework: Mobilising </a:t>
            </a:r>
            <a:r>
              <a:rPr lang="en-GB" b="1" dirty="0"/>
              <a:t>the SDG 17, </a:t>
            </a:r>
            <a:r>
              <a:rPr lang="en-GB" b="1" dirty="0" smtClean="0"/>
              <a:t>Target </a:t>
            </a:r>
            <a:r>
              <a:rPr lang="en-GB" b="1" dirty="0"/>
              <a:t>17.4: </a:t>
            </a:r>
            <a:r>
              <a:rPr lang="en-GB" dirty="0"/>
              <a:t>‘Assist developing countries in attaining long-term debt sustainability through coordinated policies aimed at fostering debt financing, debt relief and debt restructuring, as appropriate, and address the external debt of highly indebted poor countries to reduce debt distress</a:t>
            </a:r>
            <a:r>
              <a:rPr lang="en-GB" dirty="0" smtClean="0"/>
              <a:t>’</a:t>
            </a:r>
          </a:p>
          <a:p>
            <a:pPr lvl="1"/>
            <a:r>
              <a:rPr lang="en-GB" dirty="0" smtClean="0"/>
              <a:t>Debt </a:t>
            </a:r>
            <a:r>
              <a:rPr lang="en-GB" dirty="0"/>
              <a:t>S</a:t>
            </a:r>
            <a:r>
              <a:rPr lang="en-GB" dirty="0" smtClean="0"/>
              <a:t>ustainability Framework for LIC</a:t>
            </a:r>
          </a:p>
          <a:p>
            <a:pPr lvl="1"/>
            <a:r>
              <a:rPr lang="en-GB" dirty="0"/>
              <a:t>Further integration of current ‘attainment to SDGs metrics’ with criteria for ‘assessing vulnerability’ and ‘assessing concessional funding</a:t>
            </a:r>
            <a:r>
              <a:rPr lang="en-GB" dirty="0" smtClean="0"/>
              <a:t>’ =&gt; to create fiscal </a:t>
            </a:r>
            <a:r>
              <a:rPr lang="en-GB" dirty="0" err="1"/>
              <a:t>fiscal</a:t>
            </a:r>
            <a:r>
              <a:rPr lang="en-GB" dirty="0"/>
              <a:t> </a:t>
            </a:r>
            <a:r>
              <a:rPr lang="en-GB" dirty="0" smtClean="0"/>
              <a:t>pre-emptively</a:t>
            </a:r>
          </a:p>
          <a:p>
            <a:r>
              <a:rPr lang="en-GB" dirty="0" smtClean="0"/>
              <a:t>Higher risk instruments (e.g. WB guarantees program)</a:t>
            </a:r>
          </a:p>
          <a:p>
            <a:r>
              <a:rPr lang="en-GB" dirty="0" smtClean="0"/>
              <a:t>More radical, ‘out-of-the-box’ ideas</a:t>
            </a:r>
          </a:p>
          <a:p>
            <a:pPr lvl="1"/>
            <a:r>
              <a:rPr lang="en-GB" dirty="0"/>
              <a:t>Issuing safe assets (bonds) (currently with negative rates</a:t>
            </a:r>
            <a:r>
              <a:rPr lang="en-GB" dirty="0" smtClean="0"/>
              <a:t>)</a:t>
            </a:r>
          </a:p>
          <a:p>
            <a:r>
              <a:rPr lang="en-GB" dirty="0" smtClean="0"/>
              <a:t>Very radical</a:t>
            </a:r>
            <a:r>
              <a:rPr lang="en-GB" dirty="0"/>
              <a:t>, ‘out-of-the-box’ </a:t>
            </a:r>
            <a:r>
              <a:rPr lang="en-GB" dirty="0" smtClean="0"/>
              <a:t>ideas</a:t>
            </a:r>
            <a:endParaRPr lang="en-GB" dirty="0"/>
          </a:p>
          <a:p>
            <a:pPr lvl="1"/>
            <a:r>
              <a:rPr lang="en-GB" dirty="0" smtClean="0"/>
              <a:t>QE for LIC+ (keeping interest rates low)</a:t>
            </a:r>
          </a:p>
          <a:p>
            <a:pPr lvl="1"/>
            <a:r>
              <a:rPr lang="en-GB" dirty="0" smtClean="0"/>
              <a:t>Issuing an SDG </a:t>
            </a:r>
            <a:r>
              <a:rPr lang="en-GB" dirty="0" err="1" smtClean="0"/>
              <a:t>blockchain</a:t>
            </a:r>
            <a:r>
              <a:rPr lang="en-GB" dirty="0" smtClean="0"/>
              <a:t> asset  (SDG)</a:t>
            </a:r>
            <a:endParaRPr lang="en-GB" dirty="0"/>
          </a:p>
          <a:p>
            <a:pPr marL="0" indent="0">
              <a:buNone/>
            </a:pPr>
            <a:endParaRPr lang="en-GB" dirty="0" smtClean="0"/>
          </a:p>
        </p:txBody>
      </p:sp>
    </p:spTree>
    <p:extLst>
      <p:ext uri="{BB962C8B-B14F-4D97-AF65-F5344CB8AC3E}">
        <p14:creationId xmlns:p14="http://schemas.microsoft.com/office/powerpoint/2010/main" val="67285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 calcmode="lin" valueType="num">
                                      <p:cBhvr additive="base">
                                        <p:cTn id="5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235036"/>
          </a:xfrm>
        </p:spPr>
        <p:txBody>
          <a:bodyPr/>
          <a:lstStyle/>
          <a:p>
            <a:pPr algn="ctr"/>
            <a:r>
              <a:rPr lang="en-GB" dirty="0" smtClean="0"/>
              <a:t/>
            </a:r>
            <a:br>
              <a:rPr lang="en-GB" dirty="0" smtClean="0"/>
            </a:br>
            <a:r>
              <a:rPr lang="en-GB" dirty="0"/>
              <a:t/>
            </a:r>
            <a:br>
              <a:rPr lang="en-GB" dirty="0"/>
            </a:br>
            <a:r>
              <a:rPr lang="en-GB" dirty="0" smtClean="0"/>
              <a:t/>
            </a:r>
            <a:br>
              <a:rPr lang="en-GB" dirty="0" smtClean="0"/>
            </a:br>
            <a:r>
              <a:rPr lang="en-GB" dirty="0" smtClean="0"/>
              <a:t>Thank you</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2294812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95745"/>
          </a:xfrm>
        </p:spPr>
        <p:txBody>
          <a:bodyPr>
            <a:normAutofit fontScale="90000"/>
          </a:bodyPr>
          <a:lstStyle/>
          <a:p>
            <a:r>
              <a:rPr lang="en-GB" dirty="0" smtClean="0"/>
              <a:t>Financial crises</a:t>
            </a:r>
            <a:endParaRPr lang="en-GB" dirty="0"/>
          </a:p>
        </p:txBody>
      </p:sp>
      <p:sp>
        <p:nvSpPr>
          <p:cNvPr id="3" name="Content Placeholder 2"/>
          <p:cNvSpPr>
            <a:spLocks noGrp="1"/>
          </p:cNvSpPr>
          <p:nvPr>
            <p:ph idx="1"/>
          </p:nvPr>
        </p:nvSpPr>
        <p:spPr>
          <a:xfrm>
            <a:off x="677334" y="1205345"/>
            <a:ext cx="8596668" cy="4836017"/>
          </a:xfrm>
        </p:spPr>
        <p:txBody>
          <a:bodyPr>
            <a:normAutofit fontScale="92500" lnSpcReduction="20000"/>
          </a:bodyPr>
          <a:lstStyle/>
          <a:p>
            <a:r>
              <a:rPr lang="en-GB" dirty="0" err="1"/>
              <a:t>Laeven</a:t>
            </a:r>
            <a:r>
              <a:rPr lang="en-GB" dirty="0"/>
              <a:t> and Valencia (2018). </a:t>
            </a:r>
            <a:r>
              <a:rPr lang="en-GB" dirty="0" smtClean="0"/>
              <a:t>1970-2017</a:t>
            </a:r>
            <a:r>
              <a:rPr lang="en-GB" dirty="0"/>
              <a:t>. </a:t>
            </a:r>
            <a:endParaRPr lang="en-GB" dirty="0" smtClean="0"/>
          </a:p>
          <a:p>
            <a:r>
              <a:rPr lang="en-GB" b="1" dirty="0" smtClean="0"/>
              <a:t>Banking </a:t>
            </a:r>
            <a:r>
              <a:rPr lang="en-GB" b="1" dirty="0"/>
              <a:t>crises </a:t>
            </a:r>
            <a:r>
              <a:rPr lang="en-GB" dirty="0"/>
              <a:t>are </a:t>
            </a:r>
            <a:r>
              <a:rPr lang="en-GB" dirty="0" smtClean="0"/>
              <a:t>included when </a:t>
            </a:r>
            <a:r>
              <a:rPr lang="en-GB" dirty="0"/>
              <a:t>two conditions are met: there are significant signs of financial distress in the banking system (e.g. bank runs, bank liquidations, significant losses in the banking system in terms of non-performing loans or total assets), and significant banking policy interventions in response to banking losses (e.g. deposit freezes, bank nationalizations, substantial public liquidity support or guarantees). </a:t>
            </a:r>
            <a:endParaRPr lang="en-GB" dirty="0" smtClean="0"/>
          </a:p>
          <a:p>
            <a:r>
              <a:rPr lang="en-GB" b="1" dirty="0" smtClean="0"/>
              <a:t>Currency </a:t>
            </a:r>
            <a:r>
              <a:rPr lang="en-GB" b="1" dirty="0"/>
              <a:t>crises </a:t>
            </a:r>
            <a:r>
              <a:rPr lang="en-GB" dirty="0"/>
              <a:t>are defined as a nominal depreciation of the country’s currency vis-à-vis the U.S. dollar of at least 30 percent, that is also at least 10 percentage points higher than the rate of depreciation in the year before. </a:t>
            </a:r>
            <a:endParaRPr lang="en-GB" dirty="0" smtClean="0"/>
          </a:p>
          <a:p>
            <a:r>
              <a:rPr lang="en-GB" b="1" dirty="0"/>
              <a:t>S</a:t>
            </a:r>
            <a:r>
              <a:rPr lang="en-GB" b="1" dirty="0" smtClean="0"/>
              <a:t>overeign </a:t>
            </a:r>
            <a:r>
              <a:rPr lang="en-GB" b="1" dirty="0"/>
              <a:t>debt crises, </a:t>
            </a:r>
            <a:r>
              <a:rPr lang="en-GB" dirty="0"/>
              <a:t>these include episodes of sovereign default or debt restructuring. </a:t>
            </a:r>
            <a:endParaRPr lang="en-GB" dirty="0" smtClean="0"/>
          </a:p>
          <a:p>
            <a:r>
              <a:rPr lang="en-GB" dirty="0" smtClean="0"/>
              <a:t>58 </a:t>
            </a:r>
            <a:r>
              <a:rPr lang="en-GB" dirty="0"/>
              <a:t>percent of the crises in the dataset have a </a:t>
            </a:r>
            <a:r>
              <a:rPr lang="en-GB" u="sng" dirty="0"/>
              <a:t>duration of three or more years</a:t>
            </a:r>
            <a:r>
              <a:rPr lang="en-GB" dirty="0"/>
              <a:t>, whilst the most frequent duration in the dataset is that of five or more years (approximately 37 percent of the total). </a:t>
            </a:r>
            <a:r>
              <a:rPr lang="en-GB" dirty="0" smtClean="0"/>
              <a:t>The </a:t>
            </a:r>
            <a:r>
              <a:rPr lang="en-GB" dirty="0"/>
              <a:t>database includes 151 banking crises, 236 currency crises and 75 sovereign debt crises; of these 41 are twin crises (banking and currency) and 11 triple crises (banking, currency, sovereign debt). The most frequent type of crisis in high-income countries is that of banking crises, whereas for middle- and low- income countries is currency crises. </a:t>
            </a:r>
          </a:p>
        </p:txBody>
      </p:sp>
      <p:pic>
        <p:nvPicPr>
          <p:cNvPr id="4" name="Picture 3"/>
          <p:cNvPicPr>
            <a:picLocks noChangeAspect="1"/>
          </p:cNvPicPr>
          <p:nvPr/>
        </p:nvPicPr>
        <p:blipFill rotWithShape="1">
          <a:blip r:embed="rId2"/>
          <a:srcRect l="38011" t="36212" r="28324" b="43485"/>
          <a:stretch/>
        </p:blipFill>
        <p:spPr>
          <a:xfrm>
            <a:off x="8087589" y="0"/>
            <a:ext cx="4104411" cy="1392383"/>
          </a:xfrm>
          <a:prstGeom prst="rect">
            <a:avLst/>
          </a:prstGeom>
        </p:spPr>
      </p:pic>
    </p:spTree>
    <p:extLst>
      <p:ext uri="{BB962C8B-B14F-4D97-AF65-F5344CB8AC3E}">
        <p14:creationId xmlns:p14="http://schemas.microsoft.com/office/powerpoint/2010/main" val="11913129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902</TotalTime>
  <Words>1150</Words>
  <Application>Microsoft Office PowerPoint</Application>
  <PresentationFormat>Widescreen</PresentationFormat>
  <Paragraphs>123</Paragraphs>
  <Slides>19</Slides>
  <Notes>1</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Trebuchet MS</vt:lpstr>
      <vt:lpstr>Wingdings 3</vt:lpstr>
      <vt:lpstr>Facet</vt:lpstr>
      <vt:lpstr>SDGs at the intersection of financial crises, poverty, and environmental sustainability  Dr Andreas Antoniades  (Department of International Relations,  University of Sussex)</vt:lpstr>
      <vt:lpstr>Structure</vt:lpstr>
      <vt:lpstr>Introduction: the context of SDGs implementation</vt:lpstr>
      <vt:lpstr>Implications for Developing and Low-Income Countries</vt:lpstr>
      <vt:lpstr>Implications for Developing and Low-Income Countries</vt:lpstr>
      <vt:lpstr>Implications for Developing and Low-Income Countries</vt:lpstr>
      <vt:lpstr>Project aim: What does all this mean for the implementation of SDGs</vt:lpstr>
      <vt:lpstr>Project Phase A: Financial Crises and Environmental Sustainability (air pollution)</vt:lpstr>
      <vt:lpstr>Project Phase A: Financial Crises and Environmental Sustainability(air pollution)</vt:lpstr>
      <vt:lpstr>Project Phase B: Financial Crises and  the attainment of the SDGs </vt:lpstr>
      <vt:lpstr>Project Phase B: Financial Crises and  the attainment of the SDGs </vt:lpstr>
      <vt:lpstr>Project Phase B: Financial Crises and  the attainment of the SDGs: findings 1 </vt:lpstr>
      <vt:lpstr>Project Phase B: Financial Crises and  the attainment of the SDGs: findings 1 </vt:lpstr>
      <vt:lpstr>Project Phase B: Financial Crises and  the attainment of the SDGs: findings 2</vt:lpstr>
      <vt:lpstr>Conclusions</vt:lpstr>
      <vt:lpstr>Recommendations 1</vt:lpstr>
      <vt:lpstr>Recommendations 2</vt:lpstr>
      <vt:lpstr>   Thank you</vt:lpstr>
      <vt:lpstr>Financial crises</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Andreas Antoniades</dc:creator>
  <cp:lastModifiedBy>Andreas Antoniades</cp:lastModifiedBy>
  <cp:revision>85</cp:revision>
  <dcterms:created xsi:type="dcterms:W3CDTF">2019-09-16T13:13:41Z</dcterms:created>
  <dcterms:modified xsi:type="dcterms:W3CDTF">2019-09-17T18:37:04Z</dcterms:modified>
</cp:coreProperties>
</file>