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notesMasterIdLst>
    <p:notesMasterId r:id="rId14"/>
  </p:notesMasterIdLst>
  <p:sldIdLst>
    <p:sldId id="256" r:id="rId2"/>
    <p:sldId id="271" r:id="rId3"/>
    <p:sldId id="263" r:id="rId4"/>
    <p:sldId id="279" r:id="rId5"/>
    <p:sldId id="285" r:id="rId6"/>
    <p:sldId id="283" r:id="rId7"/>
    <p:sldId id="274" r:id="rId8"/>
    <p:sldId id="275" r:id="rId9"/>
    <p:sldId id="282" r:id="rId10"/>
    <p:sldId id="284" r:id="rId11"/>
    <p:sldId id="288" r:id="rId12"/>
    <p:sldId id="27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3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2764E6-44FF-4F0C-BB9B-B7E24495A107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57E493-33B6-453A-B97F-F304B7C91E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3262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3D071D06-0091-41D1-9DC0-F76244011E93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6E39-A5BE-4764-B99A-F9092A0BC184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594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71D06-0091-41D1-9DC0-F76244011E93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6E39-A5BE-4764-B99A-F9092A0BC1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800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71D06-0091-41D1-9DC0-F76244011E93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6E39-A5BE-4764-B99A-F9092A0BC184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5899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71D06-0091-41D1-9DC0-F76244011E93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6E39-A5BE-4764-B99A-F9092A0BC1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5463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71D06-0091-41D1-9DC0-F76244011E93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6E39-A5BE-4764-B99A-F9092A0BC1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2429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71D06-0091-41D1-9DC0-F76244011E93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6E39-A5BE-4764-B99A-F9092A0BC1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563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71D06-0091-41D1-9DC0-F76244011E93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6E39-A5BE-4764-B99A-F9092A0BC1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995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71D06-0091-41D1-9DC0-F76244011E93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6E39-A5BE-4764-B99A-F9092A0BC1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46278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71D06-0091-41D1-9DC0-F76244011E93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6E39-A5BE-4764-B99A-F9092A0BC184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3679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71D06-0091-41D1-9DC0-F76244011E93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6E39-A5BE-4764-B99A-F9092A0BC1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498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71D06-0091-41D1-9DC0-F76244011E93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6E39-A5BE-4764-B99A-F9092A0BC184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886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D071D06-0091-41D1-9DC0-F76244011E93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63A6E39-A5BE-4764-B99A-F9092A0BC184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1695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721" y="476970"/>
            <a:ext cx="8915399" cy="2759111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>
                <a:solidFill>
                  <a:schemeClr val="tx1"/>
                </a:solidFill>
              </a:rPr>
              <a:t>Governing climate smart agriculture </a:t>
            </a:r>
            <a:br>
              <a:rPr lang="en-GB" sz="5400" b="1" dirty="0">
                <a:solidFill>
                  <a:schemeClr val="accent5">
                    <a:lumMod val="75000"/>
                  </a:schemeClr>
                </a:solidFill>
              </a:rPr>
            </a:br>
            <a:endParaRPr lang="en-GB" sz="5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5109888"/>
            <a:ext cx="8345978" cy="979185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Joanes Atela, Hussein Mahmoud, Lars Otto Naess, Patrick Ndaki, Peter Newell, </a:t>
            </a:r>
            <a:r>
              <a:rPr lang="en-GB" dirty="0" err="1"/>
              <a:t>Hannington</a:t>
            </a:r>
            <a:r>
              <a:rPr lang="en-GB" dirty="0"/>
              <a:t> Odame, Raphael Rurangwa, Olivia Taylor, Amdissa Teshome, John Thompson and Charles Tonui</a:t>
            </a:r>
          </a:p>
        </p:txBody>
      </p:sp>
    </p:spTree>
    <p:extLst>
      <p:ext uri="{BB962C8B-B14F-4D97-AF65-F5344CB8AC3E}">
        <p14:creationId xmlns:p14="http://schemas.microsoft.com/office/powerpoint/2010/main" val="3652550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2688" y="-79802"/>
            <a:ext cx="9720072" cy="1499616"/>
          </a:xfrm>
        </p:spPr>
        <p:txBody>
          <a:bodyPr/>
          <a:lstStyle/>
          <a:p>
            <a:r>
              <a:rPr lang="en-GB" b="1" dirty="0"/>
              <a:t>Starting point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6132" y="986633"/>
            <a:ext cx="9486831" cy="4839429"/>
          </a:xfrm>
        </p:spPr>
        <p:txBody>
          <a:bodyPr>
            <a:normAutofit fontScale="92500" lnSpcReduction="10000"/>
          </a:bodyPr>
          <a:lstStyle/>
          <a:p>
            <a:r>
              <a:rPr lang="en-GB" sz="2600" dirty="0">
                <a:cs typeface="Times New Roman" panose="02020603050405020304" pitchFamily="18" charset="0"/>
              </a:rPr>
              <a:t>The Sustainable Development Goals draw attention to the interdependence between food, agriculture and the climate system, reflected also in increasingly powerful global discourses such as </a:t>
            </a:r>
            <a:r>
              <a:rPr lang="en-GB" sz="2600" b="1" dirty="0">
                <a:cs typeface="Times New Roman" panose="02020603050405020304" pitchFamily="18" charset="0"/>
              </a:rPr>
              <a:t>'Climate Smart Agriculture‘ (CSA). </a:t>
            </a:r>
          </a:p>
          <a:p>
            <a:r>
              <a:rPr lang="en-US" sz="2600" dirty="0">
                <a:cs typeface="Times New Roman" panose="02020603050405020304" pitchFamily="18" charset="0"/>
              </a:rPr>
              <a:t>Despite CSA’s promise of ‘</a:t>
            </a:r>
            <a:r>
              <a:rPr lang="en-US" sz="2600" b="1" dirty="0">
                <a:cs typeface="Times New Roman" panose="02020603050405020304" pitchFamily="18" charset="0"/>
              </a:rPr>
              <a:t>triple-wins’</a:t>
            </a:r>
            <a:r>
              <a:rPr lang="en-US" sz="2600" dirty="0">
                <a:cs typeface="Times New Roman" panose="02020603050405020304" pitchFamily="18" charset="0"/>
              </a:rPr>
              <a:t> </a:t>
            </a:r>
            <a:r>
              <a:rPr lang="en-US" sz="2600" dirty="0">
                <a:solidFill>
                  <a:schemeClr val="tx1"/>
                </a:solidFill>
                <a:cs typeface="Times New Roman" panose="02020603050405020304" pitchFamily="18" charset="0"/>
              </a:rPr>
              <a:t>around food security, climate </a:t>
            </a:r>
            <a:r>
              <a:rPr lang="en-US" sz="2600" dirty="0">
                <a:cs typeface="Times New Roman" panose="02020603050405020304" pitchFamily="18" charset="0"/>
              </a:rPr>
              <a:t>mitigation and adaptation, </a:t>
            </a:r>
            <a:r>
              <a:rPr lang="en-US" sz="2600" b="1" dirty="0">
                <a:cs typeface="Times New Roman" panose="02020603050405020304" pitchFamily="18" charset="0"/>
              </a:rPr>
              <a:t>conflicts</a:t>
            </a:r>
            <a:r>
              <a:rPr lang="en-US" sz="2600" dirty="0">
                <a:cs typeface="Times New Roman" panose="02020603050405020304" pitchFamily="18" charset="0"/>
              </a:rPr>
              <a:t> and </a:t>
            </a:r>
            <a:r>
              <a:rPr lang="en-US" sz="2600" b="1" dirty="0">
                <a:cs typeface="Times New Roman" panose="02020603050405020304" pitchFamily="18" charset="0"/>
              </a:rPr>
              <a:t>trade-offs</a:t>
            </a:r>
            <a:r>
              <a:rPr lang="en-US" sz="2600" dirty="0">
                <a:cs typeface="Times New Roman" panose="02020603050405020304" pitchFamily="18" charset="0"/>
              </a:rPr>
              <a:t> arise around:</a:t>
            </a:r>
          </a:p>
          <a:p>
            <a:pPr marL="0" indent="0">
              <a:buNone/>
            </a:pPr>
            <a:r>
              <a:rPr lang="en-US" sz="2600" b="1" dirty="0" err="1">
                <a:solidFill>
                  <a:schemeClr val="accent1"/>
                </a:solidFill>
                <a:cs typeface="Times New Roman" panose="02020603050405020304" pitchFamily="18" charset="0"/>
              </a:rPr>
              <a:t>i</a:t>
            </a:r>
            <a:r>
              <a:rPr lang="en-US" sz="2600" b="1" dirty="0">
                <a:solidFill>
                  <a:schemeClr val="accent1"/>
                </a:solidFill>
                <a:cs typeface="Times New Roman" panose="02020603050405020304" pitchFamily="18" charset="0"/>
              </a:rPr>
              <a:t>) </a:t>
            </a:r>
            <a:r>
              <a:rPr lang="en-US" sz="2600" dirty="0">
                <a:cs typeface="Times New Roman" panose="02020603050405020304" pitchFamily="18" charset="0"/>
              </a:rPr>
              <a:t>Attempts to </a:t>
            </a:r>
            <a:r>
              <a:rPr lang="en-US" sz="2600" b="1" dirty="0">
                <a:cs typeface="Times New Roman" panose="02020603050405020304" pitchFamily="18" charset="0"/>
              </a:rPr>
              <a:t>govern the nexus </a:t>
            </a:r>
            <a:r>
              <a:rPr lang="en-US" sz="2600" dirty="0">
                <a:cs typeface="Times New Roman" panose="02020603050405020304" pitchFamily="18" charset="0"/>
              </a:rPr>
              <a:t>around water, energy and food; </a:t>
            </a:r>
          </a:p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  <a:cs typeface="Times New Roman" panose="02020603050405020304" pitchFamily="18" charset="0"/>
              </a:rPr>
              <a:t>ii) </a:t>
            </a:r>
            <a:r>
              <a:rPr lang="en-US" sz="2600" dirty="0">
                <a:cs typeface="Times New Roman" panose="02020603050405020304" pitchFamily="18" charset="0"/>
              </a:rPr>
              <a:t>Doing so in ways which align with other SDGs and regional </a:t>
            </a:r>
            <a:r>
              <a:rPr lang="en-US" sz="2600" dirty="0">
                <a:solidFill>
                  <a:schemeClr val="tx1"/>
                </a:solidFill>
                <a:cs typeface="Times New Roman" panose="02020603050405020304" pitchFamily="18" charset="0"/>
              </a:rPr>
              <a:t>priorities.</a:t>
            </a:r>
          </a:p>
          <a:p>
            <a:pPr marL="0" indent="0">
              <a:buNone/>
            </a:pPr>
            <a:r>
              <a:rPr lang="en-US" sz="2600" dirty="0">
                <a:cs typeface="Times New Roman" panose="02020603050405020304" pitchFamily="18" charset="0"/>
              </a:rPr>
              <a:t>We therefore need to enrich our understanding of the </a:t>
            </a:r>
            <a:r>
              <a:rPr lang="en-US" sz="2600" b="1" dirty="0">
                <a:cs typeface="Times New Roman" panose="02020603050405020304" pitchFamily="18" charset="0"/>
              </a:rPr>
              <a:t>diverse contexts </a:t>
            </a:r>
            <a:r>
              <a:rPr lang="en-US" sz="2600" dirty="0">
                <a:cs typeface="Times New Roman" panose="02020603050405020304" pitchFamily="18" charset="0"/>
              </a:rPr>
              <a:t>and ways in which states will have to navigate and </a:t>
            </a:r>
            <a:r>
              <a:rPr lang="en-US" sz="2600" b="1" dirty="0">
                <a:cs typeface="Times New Roman" panose="02020603050405020304" pitchFamily="18" charset="0"/>
              </a:rPr>
              <a:t>address the inevitable </a:t>
            </a:r>
            <a:r>
              <a:rPr lang="en-US" sz="2600" b="1" i="1" dirty="0">
                <a:cs typeface="Times New Roman" panose="02020603050405020304" pitchFamily="18" charset="0"/>
              </a:rPr>
              <a:t>choices</a:t>
            </a:r>
            <a:r>
              <a:rPr lang="en-US" sz="2600" b="1" dirty="0">
                <a:cs typeface="Times New Roman" panose="02020603050405020304" pitchFamily="18" charset="0"/>
              </a:rPr>
              <a:t> and </a:t>
            </a:r>
            <a:r>
              <a:rPr lang="en-US" sz="2600" b="1" i="1" dirty="0">
                <a:cs typeface="Times New Roman" panose="02020603050405020304" pitchFamily="18" charset="0"/>
              </a:rPr>
              <a:t>conflicts</a:t>
            </a:r>
            <a:r>
              <a:rPr lang="en-US" sz="2600" b="1" dirty="0">
                <a:cs typeface="Times New Roman" panose="02020603050405020304" pitchFamily="18" charset="0"/>
              </a:rPr>
              <a:t>, </a:t>
            </a:r>
            <a:r>
              <a:rPr lang="en-US" sz="2600" b="1" i="1" dirty="0">
                <a:cs typeface="Times New Roman" panose="02020603050405020304" pitchFamily="18" charset="0"/>
              </a:rPr>
              <a:t>synergies</a:t>
            </a:r>
            <a:r>
              <a:rPr lang="en-US" sz="2600" b="1" dirty="0">
                <a:cs typeface="Times New Roman" panose="02020603050405020304" pitchFamily="18" charset="0"/>
              </a:rPr>
              <a:t> and </a:t>
            </a:r>
            <a:r>
              <a:rPr lang="en-US" sz="2600" b="1" i="1" dirty="0">
                <a:cs typeface="Times New Roman" panose="02020603050405020304" pitchFamily="18" charset="0"/>
              </a:rPr>
              <a:t>trade-offs</a:t>
            </a:r>
            <a:r>
              <a:rPr lang="en-US" sz="2600" dirty="0">
                <a:cs typeface="Times New Roman" panose="02020603050405020304" pitchFamily="18" charset="0"/>
              </a:rPr>
              <a:t> that will </a:t>
            </a:r>
            <a:r>
              <a:rPr lang="en-US" sz="2600" dirty="0" err="1">
                <a:cs typeface="Times New Roman" panose="02020603050405020304" pitchFamily="18" charset="0"/>
              </a:rPr>
              <a:t>characterise</a:t>
            </a:r>
            <a:r>
              <a:rPr lang="en-US" sz="2600" dirty="0">
                <a:cs typeface="Times New Roman" panose="02020603050405020304" pitchFamily="18" charset="0"/>
              </a:rPr>
              <a:t> efforts to simultaneously implement SDGs.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43253"/>
            <a:ext cx="12192000" cy="1614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434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196" y="455611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Core Research Question: </a:t>
            </a:r>
            <a:br>
              <a:rPr lang="en-GB" b="1" dirty="0">
                <a:solidFill>
                  <a:schemeClr val="tx1"/>
                </a:solidFill>
              </a:rPr>
            </a:b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4942" y="1426629"/>
            <a:ext cx="8915400" cy="51862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What are the incentives for some of the poorest regions of the world to develop climate resilient agricultural systems? </a:t>
            </a:r>
          </a:p>
          <a:p>
            <a:pPr marL="0" indent="0" algn="ctr">
              <a:buNone/>
            </a:pPr>
            <a:endParaRPr lang="en-GB" sz="3200" b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GB" dirty="0"/>
              <a:t>The project seeks to analyse the </a:t>
            </a:r>
            <a:r>
              <a:rPr lang="en-GB" b="1" dirty="0"/>
              <a:t>incentives (and disincentives) that lead state and market actors in Africa to commit to implementing more climate resilient agricultural approaches and practices</a:t>
            </a:r>
            <a:r>
              <a:rPr lang="en-GB" dirty="0"/>
              <a:t>. </a:t>
            </a:r>
          </a:p>
          <a:p>
            <a:r>
              <a:rPr lang="en-GB" dirty="0"/>
              <a:t>It </a:t>
            </a:r>
            <a:r>
              <a:rPr lang="en-GB" b="1" dirty="0"/>
              <a:t>explores comparatively </a:t>
            </a:r>
            <a:r>
              <a:rPr lang="en-GB" dirty="0"/>
              <a:t>how countries with </a:t>
            </a:r>
            <a:r>
              <a:rPr lang="en-GB" b="1" dirty="0"/>
              <a:t>different governance systems </a:t>
            </a:r>
            <a:r>
              <a:rPr lang="en-GB" dirty="0"/>
              <a:t>are handling the complex interface between food, energy, water and climate in pursuit of the SDGs. </a:t>
            </a:r>
          </a:p>
          <a:p>
            <a:r>
              <a:rPr lang="en-GB" dirty="0"/>
              <a:t>It examines the </a:t>
            </a:r>
            <a:r>
              <a:rPr lang="en-GB" b="1" dirty="0"/>
              <a:t>governance of the interface between agriculture and climate change </a:t>
            </a:r>
            <a:r>
              <a:rPr lang="en-GB" dirty="0"/>
              <a:t>in four African countries – </a:t>
            </a:r>
            <a:r>
              <a:rPr lang="en-GB" b="1" dirty="0"/>
              <a:t>Ethiopia, Kenya, Rwanda </a:t>
            </a:r>
            <a:r>
              <a:rPr lang="en-GB" dirty="0"/>
              <a:t>and</a:t>
            </a:r>
            <a:r>
              <a:rPr lang="en-GB" b="1" dirty="0"/>
              <a:t> Tanzania.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4468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124" y="-170230"/>
            <a:ext cx="9720072" cy="1499616"/>
          </a:xfrm>
        </p:spPr>
        <p:txBody>
          <a:bodyPr/>
          <a:lstStyle/>
          <a:p>
            <a:r>
              <a:rPr lang="en-GB" b="1" dirty="0"/>
              <a:t>Comparative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29409"/>
            <a:ext cx="9317866" cy="4181813"/>
          </a:xfrm>
        </p:spPr>
        <p:txBody>
          <a:bodyPr>
            <a:normAutofit/>
          </a:bodyPr>
          <a:lstStyle/>
          <a:p>
            <a:r>
              <a:rPr lang="en-US" dirty="0"/>
              <a:t>We account for differences in the ways in which </a:t>
            </a:r>
            <a:r>
              <a:rPr lang="en-US" b="1" dirty="0"/>
              <a:t>Kenya</a:t>
            </a:r>
            <a:r>
              <a:rPr lang="en-US" dirty="0"/>
              <a:t>, </a:t>
            </a:r>
            <a:r>
              <a:rPr lang="en-US" b="1" dirty="0"/>
              <a:t>Tanzania</a:t>
            </a:r>
            <a:r>
              <a:rPr lang="en-US" dirty="0"/>
              <a:t>, </a:t>
            </a:r>
            <a:r>
              <a:rPr lang="en-US" b="1" dirty="0"/>
              <a:t>Ethiopia</a:t>
            </a:r>
            <a:r>
              <a:rPr lang="en-US" dirty="0"/>
              <a:t> and </a:t>
            </a:r>
            <a:r>
              <a:rPr lang="en-US" b="1" dirty="0"/>
              <a:t>Rwanda</a:t>
            </a:r>
            <a:r>
              <a:rPr lang="en-US" dirty="0"/>
              <a:t> have sought to address these challenges through reference to a comparative framework which illuminates the crucial importance of </a:t>
            </a:r>
          </a:p>
          <a:p>
            <a:pPr marL="400050" indent="-400050">
              <a:buAutoNum type="romanLcParenBoth"/>
            </a:pPr>
            <a:r>
              <a:rPr lang="en-US" b="1" dirty="0"/>
              <a:t>governance and the role of the state</a:t>
            </a:r>
            <a:r>
              <a:rPr lang="en-US" dirty="0"/>
              <a:t>, including degrees of de-</a:t>
            </a:r>
            <a:r>
              <a:rPr lang="en-US" dirty="0" err="1"/>
              <a:t>centralisation</a:t>
            </a:r>
            <a:r>
              <a:rPr lang="en-US" dirty="0"/>
              <a:t> and democratization and the nature of bureaucratic politics </a:t>
            </a:r>
          </a:p>
          <a:p>
            <a:pPr marL="400050" indent="-400050">
              <a:buAutoNum type="romanLcParenBoth"/>
            </a:pPr>
            <a:r>
              <a:rPr lang="en-US" b="1" dirty="0"/>
              <a:t>economics</a:t>
            </a:r>
            <a:r>
              <a:rPr lang="en-US" dirty="0"/>
              <a:t> in terms of aid dependence and trading relationships as well as the organization of the agricultural sector in the country </a:t>
            </a:r>
          </a:p>
          <a:p>
            <a:pPr marL="400050" indent="-400050">
              <a:buAutoNum type="romanLcParenBoth"/>
            </a:pPr>
            <a:r>
              <a:rPr lang="en-US" b="1" dirty="0"/>
              <a:t>socio-cultural </a:t>
            </a:r>
            <a:r>
              <a:rPr lang="en-US" dirty="0"/>
              <a:t>factors, focusing in particular on the role of knowledge politics: whose expertise frames the options on the table, whose framings dominate and whose metrics and indicators are preferred to measure performance against agreed targets. 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811142"/>
            <a:ext cx="2227811" cy="16953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6460"/>
            <a:ext cx="2227807" cy="15927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" y="4083542"/>
            <a:ext cx="2227811" cy="15927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5691882"/>
            <a:ext cx="2241226" cy="116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03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https://www.frontiersin.org/files/Articles/440985/fsufs-03-00055-HTML/image_m/fsufs-03-00055-t00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96" y="585216"/>
            <a:ext cx="10806546" cy="61896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3327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Project approach based on: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58" y="2286000"/>
            <a:ext cx="5561215" cy="4022725"/>
          </a:xfr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6591993" y="2286000"/>
            <a:ext cx="4645178" cy="5023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Times New Roman" panose="02020603050405020304" pitchFamily="18" charset="0"/>
              </a:rPr>
              <a:t>Collaboration with 4 in country partners to carry out</a:t>
            </a:r>
          </a:p>
          <a:p>
            <a:pPr marL="0" indent="0">
              <a:buNone/>
            </a:pPr>
            <a:r>
              <a:rPr lang="en-US" b="1" dirty="0" err="1">
                <a:solidFill>
                  <a:schemeClr val="accent1"/>
                </a:solidFill>
              </a:rPr>
              <a:t>i</a:t>
            </a:r>
            <a:r>
              <a:rPr lang="en-US" b="1" dirty="0">
                <a:solidFill>
                  <a:schemeClr val="accent1"/>
                </a:solidFill>
              </a:rPr>
              <a:t>) </a:t>
            </a:r>
            <a:r>
              <a:rPr lang="en-US" b="1" dirty="0"/>
              <a:t>Interviews</a:t>
            </a:r>
            <a:r>
              <a:rPr lang="en-US" dirty="0"/>
              <a:t> and review of secondary literature and country data.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ii)</a:t>
            </a:r>
            <a:r>
              <a:rPr lang="en-US" b="1" dirty="0">
                <a:solidFill>
                  <a:schemeClr val="tx1"/>
                </a:solidFill>
              </a:rPr>
              <a:t>‘</a:t>
            </a:r>
            <a:r>
              <a:rPr lang="en-US" b="1" dirty="0"/>
              <a:t>Power-mapping</a:t>
            </a:r>
            <a:r>
              <a:rPr lang="en-US" dirty="0"/>
              <a:t>’ with key stakeholders to facilitate a participatory and triangulated discussion of key actors, processes and institutions.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iii) </a:t>
            </a:r>
            <a:r>
              <a:rPr lang="en-US" b="1" dirty="0">
                <a:solidFill>
                  <a:schemeClr val="tx1"/>
                </a:solidFill>
              </a:rPr>
              <a:t>N</a:t>
            </a:r>
            <a:r>
              <a:rPr lang="en-US" b="1" dirty="0">
                <a:solidFill>
                  <a:schemeClr val="tx1"/>
                </a:solidFill>
                <a:cs typeface="Times New Roman" panose="02020603050405020304" pitchFamily="18" charset="0"/>
              </a:rPr>
              <a:t>ational mapping papers </a:t>
            </a:r>
            <a:r>
              <a:rPr lang="en-US" dirty="0">
                <a:cs typeface="Times New Roman" panose="02020603050405020304" pitchFamily="18" charset="0"/>
              </a:rPr>
              <a:t>four each case study country drawing out dynamics to allow for comparative analysis.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386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Emerging findings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207" y="2569382"/>
            <a:ext cx="11221657" cy="511157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There is a ‘</a:t>
            </a:r>
            <a:r>
              <a:rPr lang="en-US" sz="2000" b="1" dirty="0"/>
              <a:t>triple disconnect’ </a:t>
            </a:r>
            <a:r>
              <a:rPr lang="en-US" sz="2000" dirty="0"/>
              <a:t>between the global, national, and local scales as the trade-offs inherent in dealing with the political and ecological connections between SDGs are negotiated across </a:t>
            </a:r>
            <a:r>
              <a:rPr lang="en-GB" sz="2000" dirty="0"/>
              <a:t>levels of authority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The </a:t>
            </a:r>
            <a:r>
              <a:rPr lang="en-US" sz="2000" b="1" dirty="0"/>
              <a:t>language of ‘synergy’ and ‘integration’ around the SDG objectives masks the reality of institutional jockeying </a:t>
            </a:r>
            <a:r>
              <a:rPr lang="en-US" sz="2000" dirty="0"/>
              <a:t>for position between: </a:t>
            </a:r>
          </a:p>
          <a:p>
            <a:pPr marL="400050" lvl="1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(</a:t>
            </a:r>
            <a:r>
              <a:rPr lang="en-US" sz="2000" b="1" dirty="0" err="1">
                <a:solidFill>
                  <a:schemeClr val="accent1"/>
                </a:solidFill>
              </a:rPr>
              <a:t>i</a:t>
            </a:r>
            <a:r>
              <a:rPr lang="en-US" sz="2000" b="1" dirty="0">
                <a:solidFill>
                  <a:schemeClr val="accent1"/>
                </a:solidFill>
              </a:rPr>
              <a:t>) </a:t>
            </a:r>
            <a:r>
              <a:rPr lang="en-US" sz="2000" dirty="0"/>
              <a:t>global governance institutions at the </a:t>
            </a:r>
            <a:r>
              <a:rPr lang="en-US" sz="2000" b="1" dirty="0"/>
              <a:t>international level </a:t>
            </a:r>
          </a:p>
          <a:p>
            <a:pPr marL="400050" lvl="1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(ii) </a:t>
            </a:r>
            <a:r>
              <a:rPr lang="en-US" sz="2000" dirty="0"/>
              <a:t>among governmental departments at the </a:t>
            </a:r>
            <a:r>
              <a:rPr lang="en-US" sz="2000" b="1" dirty="0"/>
              <a:t>national level</a:t>
            </a:r>
          </a:p>
          <a:p>
            <a:pPr marL="400050" lvl="1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(ii) </a:t>
            </a:r>
            <a:r>
              <a:rPr lang="en-US" sz="2000" dirty="0"/>
              <a:t>between </a:t>
            </a:r>
            <a:r>
              <a:rPr lang="en-US" sz="2000" b="1" dirty="0"/>
              <a:t>national and local government actors </a:t>
            </a:r>
            <a:r>
              <a:rPr lang="en-US" sz="2000" dirty="0"/>
              <a:t>who seek to position themselves to benefit from new resource flows associated with climate finance and the SDGs.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This </a:t>
            </a:r>
            <a:r>
              <a:rPr lang="en-US" sz="2000" b="1" dirty="0"/>
              <a:t>competition tends to reproduce </a:t>
            </a:r>
            <a:r>
              <a:rPr lang="en-US" sz="2000" b="1" dirty="0" err="1"/>
              <a:t>siloed</a:t>
            </a:r>
            <a:r>
              <a:rPr lang="en-US" sz="2000" b="1" dirty="0"/>
              <a:t> policy practices </a:t>
            </a:r>
            <a:r>
              <a:rPr lang="en-US" sz="2000" dirty="0"/>
              <a:t>within government and development agencies. </a:t>
            </a:r>
          </a:p>
        </p:txBody>
      </p:sp>
    </p:spTree>
    <p:extLst>
      <p:ext uri="{BB962C8B-B14F-4D97-AF65-F5344CB8AC3E}">
        <p14:creationId xmlns:p14="http://schemas.microsoft.com/office/powerpoint/2010/main" val="3373440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Emerging findings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6031" y="2910578"/>
            <a:ext cx="9531177" cy="505803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b="1" dirty="0"/>
              <a:t>The</a:t>
            </a:r>
            <a:r>
              <a:rPr lang="en-US" sz="2000" dirty="0"/>
              <a:t> </a:t>
            </a:r>
            <a:r>
              <a:rPr lang="en-US" sz="2000" b="1" dirty="0"/>
              <a:t>process is not a one-way, top-down imposition </a:t>
            </a:r>
            <a:r>
              <a:rPr lang="en-US" sz="2000" dirty="0"/>
              <a:t>of a particular approach to CSA.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dirty="0"/>
              <a:t>Global interventions look different once translated into diverse domestic political and economic settings </a:t>
            </a:r>
            <a:r>
              <a:rPr lang="en-US" sz="2000" dirty="0"/>
              <a:t>and refracted through local institutional processes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dirty="0"/>
              <a:t>Competition between agencies, differing interests, and the very ambiguity of CSA, can create opportunities, as well as challenges</a:t>
            </a:r>
            <a:r>
              <a:rPr lang="en-US" sz="2000" dirty="0"/>
              <a:t>, for national and local government officials to acquire authority and resources by invoking the label “climate smart.”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The </a:t>
            </a:r>
            <a:r>
              <a:rPr lang="en-US" sz="2000" b="1" dirty="0"/>
              <a:t>reality of how different regions and social groups deal with these challenges on the ground is often very different from the way projects are imagined </a:t>
            </a:r>
            <a:r>
              <a:rPr lang="en-US" sz="2000" dirty="0"/>
              <a:t>by </a:t>
            </a:r>
            <a:r>
              <a:rPr lang="en-GB" sz="2000" dirty="0"/>
              <a:t>donors and multilateral development banks (MDBs), as well as regional initiatives such as CAADP</a:t>
            </a:r>
            <a:r>
              <a:rPr lang="en-US" sz="2000" dirty="0"/>
              <a:t>. </a:t>
            </a:r>
          </a:p>
        </p:txBody>
      </p:sp>
      <p:pic>
        <p:nvPicPr>
          <p:cNvPr id="4" name="Picture 2" descr="Image result for climate smart agriculture three pillar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59"/>
          <a:stretch/>
        </p:blipFill>
        <p:spPr bwMode="auto">
          <a:xfrm>
            <a:off x="7262137" y="373121"/>
            <a:ext cx="4071757" cy="218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386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Examples from national case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5" y="1442734"/>
            <a:ext cx="9273050" cy="541526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 </a:t>
            </a:r>
          </a:p>
          <a:p>
            <a:r>
              <a:rPr lang="en-US" sz="2200" b="1" dirty="0"/>
              <a:t>Siloes and sector-based approaches</a:t>
            </a:r>
            <a:r>
              <a:rPr lang="en-US" sz="2200" dirty="0"/>
              <a:t>: </a:t>
            </a:r>
            <a:r>
              <a:rPr lang="en-GB" sz="2200" dirty="0"/>
              <a:t>Tanzania:</a:t>
            </a:r>
            <a:r>
              <a:rPr lang="en-US" sz="2200" i="1" dirty="0"/>
              <a:t> “The challenge we have had as a country at both national and local levels, we always plan sector-wise and not integrative.</a:t>
            </a:r>
          </a:p>
          <a:p>
            <a:r>
              <a:rPr lang="en-US" sz="2200" b="1" dirty="0"/>
              <a:t>Trade offs &amp; turf wars: </a:t>
            </a:r>
            <a:r>
              <a:rPr lang="en-US" sz="2200" dirty="0"/>
              <a:t>Kenya: Due to devolution, the national government </a:t>
            </a:r>
            <a:r>
              <a:rPr lang="en-US" sz="2200" dirty="0" err="1"/>
              <a:t>government</a:t>
            </a:r>
            <a:r>
              <a:rPr lang="en-US" sz="2200" dirty="0"/>
              <a:t> ministries only set the agenda as agricultural policy is devolved to county level.  They therefore do not have to navigate trade offs. As one ministry official put it; ‘We cannot direct how counties respond (to our policies)’. </a:t>
            </a:r>
            <a:endParaRPr lang="en-US" sz="2200" i="1" dirty="0"/>
          </a:p>
          <a:p>
            <a:r>
              <a:rPr lang="en-US" sz="2200" b="1" dirty="0"/>
              <a:t>Domestication of international policy paradigms</a:t>
            </a:r>
            <a:r>
              <a:rPr lang="en-US" sz="2200" i="1" dirty="0"/>
              <a:t>: </a:t>
            </a:r>
            <a:r>
              <a:rPr lang="en-US" sz="2200" dirty="0"/>
              <a:t>Kenya</a:t>
            </a:r>
            <a:r>
              <a:rPr lang="en-US" sz="2200" i="1" dirty="0"/>
              <a:t>: </a:t>
            </a:r>
            <a:r>
              <a:rPr lang="en-US" sz="2200" dirty="0"/>
              <a:t>The original CSA paradigm of CSA as ‘triple win’ defined by the FAO (2013) has very little traction beyond narrative framings. For example, researchers at a national agricultural research organization acknowledged that they have been ‘</a:t>
            </a:r>
            <a:r>
              <a:rPr lang="en-US" sz="2200" i="1" dirty="0"/>
              <a:t>doing resilience work for many years…. If you get the narrative right then you’re speaking the same language</a:t>
            </a:r>
            <a:r>
              <a:rPr lang="en-US" sz="2200" dirty="0"/>
              <a:t>’.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1500" i="1" dirty="0"/>
              <a:t>Examples from Newell, Taylor &amp; </a:t>
            </a:r>
            <a:r>
              <a:rPr lang="en-US" sz="1500" i="1" dirty="0" err="1"/>
              <a:t>Tonui</a:t>
            </a:r>
            <a:r>
              <a:rPr lang="en-US" sz="1500" i="1" dirty="0"/>
              <a:t>, 2018. </a:t>
            </a:r>
            <a:endParaRPr lang="en-GB" sz="1500" i="1" dirty="0"/>
          </a:p>
        </p:txBody>
      </p:sp>
    </p:spTree>
    <p:extLst>
      <p:ext uri="{BB962C8B-B14F-4D97-AF65-F5344CB8AC3E}">
        <p14:creationId xmlns:p14="http://schemas.microsoft.com/office/powerpoint/2010/main" val="4263792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622" y="136329"/>
            <a:ext cx="9720072" cy="1499616"/>
          </a:xfrm>
        </p:spPr>
        <p:txBody>
          <a:bodyPr/>
          <a:lstStyle/>
          <a:p>
            <a:r>
              <a:rPr lang="en-GB" dirty="0"/>
              <a:t>Key lessons from this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903615"/>
            <a:ext cx="9720073" cy="4821381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To understand the prospects of effective implementation of the SDGs, we need to engage with the </a:t>
            </a:r>
            <a:r>
              <a:rPr lang="en-GB" b="1" dirty="0"/>
              <a:t>‘messy’ politics of governing </a:t>
            </a:r>
            <a:r>
              <a:rPr lang="en-GB" dirty="0"/>
              <a:t>the relationship between SDGs which address food, agriculture and climate change.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Such processes manifest themselves in </a:t>
            </a:r>
            <a:r>
              <a:rPr lang="en-GB" b="1" dirty="0"/>
              <a:t>institutional competition </a:t>
            </a:r>
            <a:r>
              <a:rPr lang="en-GB" dirty="0"/>
              <a:t>and battles over authority, </a:t>
            </a:r>
            <a:r>
              <a:rPr lang="en-GB" b="1" dirty="0"/>
              <a:t>struggles over resources </a:t>
            </a:r>
            <a:r>
              <a:rPr lang="en-GB" dirty="0"/>
              <a:t>and a </a:t>
            </a:r>
            <a:r>
              <a:rPr lang="en-GB" b="1" dirty="0"/>
              <a:t>contested knowledge </a:t>
            </a:r>
            <a:r>
              <a:rPr lang="en-GB" dirty="0"/>
              <a:t>politics.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To recognise importance of </a:t>
            </a:r>
            <a:r>
              <a:rPr lang="en-GB" b="1" dirty="0"/>
              <a:t>diverse contexts </a:t>
            </a:r>
            <a:r>
              <a:rPr lang="en-GB" dirty="0"/>
              <a:t>in shaping what is possible &gt; generic blueprints and toolkits.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b="1" dirty="0"/>
              <a:t>Political economy </a:t>
            </a:r>
            <a:r>
              <a:rPr lang="en-GB" dirty="0"/>
              <a:t>approaches can help to understand &amp; engage with the power relations which privilege some ways of advancing the SDGs while marginalising others &amp; combined with </a:t>
            </a:r>
            <a:r>
              <a:rPr lang="en-GB" b="1" dirty="0"/>
              <a:t>political ecology </a:t>
            </a:r>
            <a:r>
              <a:rPr lang="en-GB" dirty="0"/>
              <a:t>help to make sense of the impacts of implications of this on different social groups.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Opening up policy-making processes to greater </a:t>
            </a:r>
            <a:r>
              <a:rPr lang="en-GB" b="1" dirty="0"/>
              <a:t>citizen engagement</a:t>
            </a:r>
            <a:r>
              <a:rPr lang="en-GB" dirty="0"/>
              <a:t>, for example, will be vital to realising the potential of the SDGs to benefit the lives of the poor and to build a more sustainable economy.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48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9338" y="585216"/>
            <a:ext cx="9804862" cy="613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40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063" y="0"/>
            <a:ext cx="9720072" cy="1499616"/>
          </a:xfrm>
        </p:spPr>
        <p:txBody>
          <a:bodyPr/>
          <a:lstStyle/>
          <a:p>
            <a:r>
              <a:rPr lang="en-GB" b="1" dirty="0"/>
              <a:t>Further reading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6063" y="1054293"/>
            <a:ext cx="8493944" cy="4415482"/>
          </a:xfrm>
        </p:spPr>
        <p:txBody>
          <a:bodyPr>
            <a:noAutofit/>
          </a:bodyPr>
          <a:lstStyle/>
          <a:p>
            <a:r>
              <a:rPr lang="en-GB" sz="2000" i="1" dirty="0"/>
              <a:t>Frontiers </a:t>
            </a:r>
            <a:r>
              <a:rPr lang="en-GB" sz="2000" dirty="0"/>
              <a:t>special issue (papers by Newell, Taylor, Naess, Thompson plus partners (published) + by each of our country partners (in process) </a:t>
            </a:r>
          </a:p>
          <a:p>
            <a:r>
              <a:rPr lang="en-GB" sz="2000" dirty="0"/>
              <a:t>Newell, Peter, Taylor, Olivia, Naess, Lars Otto, Thompson, John, Mahmoud, Hussein, Ndaki, Patrick, Rurangwa, Raphael and Teshome, Amdissa (2019) Climate smart agriculture? Governing the sustainable development goals in Sub-Saharan Africa. </a:t>
            </a:r>
            <a:r>
              <a:rPr lang="en-GB" sz="2000" b="1" i="1" dirty="0"/>
              <a:t>Frontiers in Sustainable Food Systems</a:t>
            </a:r>
            <a:r>
              <a:rPr lang="en-GB" sz="2000" dirty="0"/>
              <a:t>, 3 (56). </a:t>
            </a:r>
          </a:p>
          <a:p>
            <a:r>
              <a:rPr lang="en-GB" sz="2000" dirty="0"/>
              <a:t>Peter Newell, Olivia Taylor &amp; Charles Tonui (2018) ‘Governing Food and Agriculture in a Warming World’, </a:t>
            </a:r>
            <a:r>
              <a:rPr lang="en-GB" sz="2000" b="1" i="1" dirty="0"/>
              <a:t>Global Environmental Politics</a:t>
            </a:r>
            <a:r>
              <a:rPr lang="en-GB" sz="2000" b="1" dirty="0"/>
              <a:t> </a:t>
            </a:r>
            <a:r>
              <a:rPr lang="en-GB" sz="2000" dirty="0"/>
              <a:t>18 (12): 53-71.</a:t>
            </a:r>
          </a:p>
          <a:p>
            <a:r>
              <a:rPr lang="en-GB" sz="2000" dirty="0"/>
              <a:t>Peter Newell &amp; Olivia Taylor (2017) 'Contested landscapes: The Global Political Economy of Climate Smart Agriculture', </a:t>
            </a:r>
            <a:r>
              <a:rPr lang="en-GB" sz="2000" b="1" i="1" dirty="0"/>
              <a:t>The Journal of Peasant Studies</a:t>
            </a:r>
            <a:r>
              <a:rPr lang="en-GB" sz="2000" b="1" dirty="0"/>
              <a:t> </a:t>
            </a:r>
            <a:r>
              <a:rPr lang="en-GB" sz="2000" dirty="0"/>
              <a:t>45(1): 80-88 </a:t>
            </a:r>
          </a:p>
          <a:p>
            <a:r>
              <a:rPr lang="en-GB" sz="2000" dirty="0"/>
              <a:t>Jennifer Clapp, Peter Newell &amp; Zoe W. Brent (2017) ‘The global political economy of climate change, agriculture and food systems’, </a:t>
            </a:r>
            <a:r>
              <a:rPr lang="en-GB" sz="2000" b="1" i="1" dirty="0"/>
              <a:t>The Journal of Peasant Studies </a:t>
            </a:r>
            <a:r>
              <a:rPr lang="en-GB" sz="2000" dirty="0"/>
              <a:t>45(1).</a:t>
            </a:r>
          </a:p>
          <a:p>
            <a:r>
              <a:rPr lang="en-US" sz="2000" dirty="0"/>
              <a:t>Linus </a:t>
            </a:r>
            <a:r>
              <a:rPr lang="en-US" sz="2000" dirty="0" err="1"/>
              <a:t>Karlsson</a:t>
            </a:r>
            <a:r>
              <a:rPr lang="en-US" sz="2000" dirty="0"/>
              <a:t>, Lars Otto Naess, Andrea Nightingale &amp; John Thompson (2018) ‘Triple wins’ or ‘triple faults’? </a:t>
            </a:r>
            <a:r>
              <a:rPr lang="en-US" sz="2000" dirty="0" err="1"/>
              <a:t>Analysing</a:t>
            </a:r>
            <a:r>
              <a:rPr lang="en-US" sz="2000" dirty="0"/>
              <a:t> the equity implications of policy discourses on climate-smart agriculture (CSA), </a:t>
            </a:r>
            <a:r>
              <a:rPr lang="en-US" sz="2000" b="1" i="1" dirty="0"/>
              <a:t>The Journal of Peasant Studies</a:t>
            </a:r>
            <a:r>
              <a:rPr lang="en-US" sz="2000" dirty="0"/>
              <a:t>, 45:1, 150-174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5010" y="2385857"/>
            <a:ext cx="2256990" cy="21976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853" y="83127"/>
            <a:ext cx="2261147" cy="21862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852" y="4583534"/>
            <a:ext cx="2261147" cy="227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6599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317</TotalTime>
  <Words>1269</Words>
  <Application>Microsoft Macintosh PowerPoint</Application>
  <PresentationFormat>Widescreen</PresentationFormat>
  <Paragraphs>57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Calibri</vt:lpstr>
      <vt:lpstr>Times New Roman</vt:lpstr>
      <vt:lpstr>Tw Cen MT</vt:lpstr>
      <vt:lpstr>Tw Cen MT Condensed</vt:lpstr>
      <vt:lpstr>Wingdings</vt:lpstr>
      <vt:lpstr>Wingdings 3</vt:lpstr>
      <vt:lpstr>Integral</vt:lpstr>
      <vt:lpstr>Governing climate smart agriculture  </vt:lpstr>
      <vt:lpstr>Starting point</vt:lpstr>
      <vt:lpstr>Core Research Question:  </vt:lpstr>
      <vt:lpstr>Comparative framework</vt:lpstr>
      <vt:lpstr>PowerPoint Presentation</vt:lpstr>
      <vt:lpstr>Project approach based on:</vt:lpstr>
      <vt:lpstr>Emerging findings I</vt:lpstr>
      <vt:lpstr>Emerging findings II</vt:lpstr>
      <vt:lpstr>Examples from national case studies</vt:lpstr>
      <vt:lpstr>Key lessons from this project</vt:lpstr>
      <vt:lpstr>PowerPoint Presentation</vt:lpstr>
      <vt:lpstr>Further reading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Addressing Synergies and Trade-Offs between Goals for Climate-Resilient Agricultural Systems in Sub-Saharan Africa</dc:title>
  <dc:creator>Peter Newell</dc:creator>
  <cp:lastModifiedBy>Fiona Hurd</cp:lastModifiedBy>
  <cp:revision>69</cp:revision>
  <dcterms:created xsi:type="dcterms:W3CDTF">2017-06-01T08:50:27Z</dcterms:created>
  <dcterms:modified xsi:type="dcterms:W3CDTF">2019-10-21T11:15:50Z</dcterms:modified>
</cp:coreProperties>
</file>