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 id="2147483764" r:id="rId2"/>
  </p:sldMasterIdLst>
  <p:notesMasterIdLst>
    <p:notesMasterId r:id="rId25"/>
  </p:notesMasterIdLst>
  <p:handoutMasterIdLst>
    <p:handoutMasterId r:id="rId26"/>
  </p:handoutMasterIdLst>
  <p:sldIdLst>
    <p:sldId id="508" r:id="rId3"/>
    <p:sldId id="518" r:id="rId4"/>
    <p:sldId id="515" r:id="rId5"/>
    <p:sldId id="516" r:id="rId6"/>
    <p:sldId id="517" r:id="rId7"/>
    <p:sldId id="520" r:id="rId8"/>
    <p:sldId id="510" r:id="rId9"/>
    <p:sldId id="519" r:id="rId10"/>
    <p:sldId id="509" r:id="rId11"/>
    <p:sldId id="495" r:id="rId12"/>
    <p:sldId id="465" r:id="rId13"/>
    <p:sldId id="512" r:id="rId14"/>
    <p:sldId id="501" r:id="rId15"/>
    <p:sldId id="513" r:id="rId16"/>
    <p:sldId id="500" r:id="rId17"/>
    <p:sldId id="514" r:id="rId18"/>
    <p:sldId id="525" r:id="rId19"/>
    <p:sldId id="526" r:id="rId20"/>
    <p:sldId id="527" r:id="rId21"/>
    <p:sldId id="528" r:id="rId22"/>
    <p:sldId id="486" r:id="rId23"/>
    <p:sldId id="522" r:id="rId24"/>
  </p:sldIdLst>
  <p:sldSz cx="9144000" cy="6858000" type="screen4x3"/>
  <p:notesSz cx="6797675" cy="9928225"/>
  <p:defaultTextStyle>
    <a:defPPr>
      <a:defRPr lang="en-US"/>
    </a:defPPr>
    <a:lvl1pPr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1pPr>
    <a:lvl2pPr marL="4572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2pPr>
    <a:lvl3pPr marL="9144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3pPr>
    <a:lvl4pPr marL="13716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4pPr>
    <a:lvl5pPr marL="18288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5pPr>
    <a:lvl6pPr marL="22860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6pPr>
    <a:lvl7pPr marL="27432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7pPr>
    <a:lvl8pPr marL="32004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8pPr>
    <a:lvl9pPr marL="36576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9pPr>
  </p:defaultTextStyle>
  <p:extLst>
    <p:ext uri="{EFAFB233-063F-42B5-8137-9DF3F51BA10A}">
      <p15:sldGuideLst xmlns:p15="http://schemas.microsoft.com/office/powerpoint/2012/main">
        <p15:guide id="1" orient="horz" pos="1752" userDrawn="1">
          <p15:clr>
            <a:srgbClr val="A4A3A4"/>
          </p15:clr>
        </p15:guide>
        <p15:guide id="2" pos="2835"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1F33"/>
    <a:srgbClr val="237761"/>
    <a:srgbClr val="DDDDDD"/>
    <a:srgbClr val="339966"/>
    <a:srgbClr val="B01C0C"/>
    <a:srgbClr val="931B38"/>
    <a:srgbClr val="F0AEB7"/>
    <a:srgbClr val="E46E7F"/>
    <a:srgbClr val="00FFFF"/>
    <a:srgbClr val="DA36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52" autoAdjust="0"/>
    <p:restoredTop sz="75699" autoAdjust="0"/>
  </p:normalViewPr>
  <p:slideViewPr>
    <p:cSldViewPr>
      <p:cViewPr varScale="1">
        <p:scale>
          <a:sx n="97" d="100"/>
          <a:sy n="97" d="100"/>
        </p:scale>
        <p:origin x="3200" y="-1440"/>
      </p:cViewPr>
      <p:guideLst>
        <p:guide orient="horz" pos="1752"/>
        <p:guide pos="2835"/>
      </p:guideLst>
    </p:cSldViewPr>
  </p:slideViewPr>
  <p:notesTextViewPr>
    <p:cViewPr>
      <p:scale>
        <a:sx n="3" d="2"/>
        <a:sy n="3" d="2"/>
      </p:scale>
      <p:origin x="0" y="0"/>
    </p:cViewPr>
  </p:notesTextViewPr>
  <p:sorterViewPr>
    <p:cViewPr>
      <p:scale>
        <a:sx n="75" d="100"/>
        <a:sy n="75" d="100"/>
      </p:scale>
      <p:origin x="0" y="0"/>
    </p:cViewPr>
  </p:sorterViewPr>
  <p:notesViewPr>
    <p:cSldViewPr>
      <p:cViewPr varScale="1">
        <p:scale>
          <a:sx n="51" d="100"/>
          <a:sy n="51" d="100"/>
        </p:scale>
        <p:origin x="297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4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412"/>
          </a:xfrm>
          <a:prstGeom prst="rect">
            <a:avLst/>
          </a:prstGeom>
        </p:spPr>
        <p:txBody>
          <a:bodyPr vert="horz" lIns="91440" tIns="45720" rIns="91440" bIns="45720" rtlCol="0"/>
          <a:lstStyle>
            <a:lvl1pPr algn="r">
              <a:defRPr sz="1200"/>
            </a:lvl1pPr>
          </a:lstStyle>
          <a:p>
            <a:fld id="{C10D17A7-97CA-48DF-9405-55FF81D99C97}" type="datetimeFigureOut">
              <a:rPr lang="en-GB" smtClean="0"/>
              <a:pPr/>
              <a:t>21/10/2019</a:t>
            </a:fld>
            <a:endParaRPr lang="en-GB"/>
          </a:p>
        </p:txBody>
      </p:sp>
      <p:sp>
        <p:nvSpPr>
          <p:cNvPr id="4" name="Footer Placeholder 3"/>
          <p:cNvSpPr>
            <a:spLocks noGrp="1"/>
          </p:cNvSpPr>
          <p:nvPr>
            <p:ph type="ftr" sz="quarter" idx="2"/>
          </p:nvPr>
        </p:nvSpPr>
        <p:spPr>
          <a:xfrm>
            <a:off x="0" y="9430218"/>
            <a:ext cx="2946400" cy="4964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30218"/>
            <a:ext cx="2946400" cy="496412"/>
          </a:xfrm>
          <a:prstGeom prst="rect">
            <a:avLst/>
          </a:prstGeom>
        </p:spPr>
        <p:txBody>
          <a:bodyPr vert="horz" lIns="91440" tIns="45720" rIns="91440" bIns="45720" rtlCol="0" anchor="b"/>
          <a:lstStyle>
            <a:lvl1pPr algn="r">
              <a:defRPr sz="1200"/>
            </a:lvl1pPr>
          </a:lstStyle>
          <a:p>
            <a:fld id="{9C8765BB-9BE1-4425-BB84-289BC00F8CF0}" type="slidenum">
              <a:rPr lang="en-GB" smtClean="0"/>
              <a:pPr/>
              <a:t>‹#›</a:t>
            </a:fld>
            <a:endParaRPr lang="en-GB"/>
          </a:p>
        </p:txBody>
      </p:sp>
    </p:spTree>
    <p:extLst>
      <p:ext uri="{BB962C8B-B14F-4D97-AF65-F5344CB8AC3E}">
        <p14:creationId xmlns:p14="http://schemas.microsoft.com/office/powerpoint/2010/main" val="3404021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4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6412"/>
          </a:xfrm>
          <a:prstGeom prst="rect">
            <a:avLst/>
          </a:prstGeom>
        </p:spPr>
        <p:txBody>
          <a:bodyPr vert="horz" lIns="91440" tIns="45720" rIns="91440" bIns="45720" rtlCol="0"/>
          <a:lstStyle>
            <a:lvl1pPr algn="r">
              <a:defRPr sz="1200"/>
            </a:lvl1pPr>
          </a:lstStyle>
          <a:p>
            <a:fld id="{C327D75B-6535-42E0-87B5-7E574FAA61B4}" type="datetimeFigureOut">
              <a:rPr lang="en-GB" smtClean="0"/>
              <a:pPr/>
              <a:t>21/10/2019</a:t>
            </a:fld>
            <a:endParaRPr lang="en-GB"/>
          </a:p>
        </p:txBody>
      </p:sp>
      <p:sp>
        <p:nvSpPr>
          <p:cNvPr id="4" name="Slide Image Placeholder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8"/>
            <a:ext cx="5438140" cy="44677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0091"/>
            <a:ext cx="2945659" cy="4964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30091"/>
            <a:ext cx="2945659" cy="496412"/>
          </a:xfrm>
          <a:prstGeom prst="rect">
            <a:avLst/>
          </a:prstGeom>
        </p:spPr>
        <p:txBody>
          <a:bodyPr vert="horz" lIns="91440" tIns="45720" rIns="91440" bIns="45720" rtlCol="0" anchor="b"/>
          <a:lstStyle>
            <a:lvl1pPr algn="r">
              <a:defRPr sz="1200"/>
            </a:lvl1pPr>
          </a:lstStyle>
          <a:p>
            <a:fld id="{BF93715F-3299-4064-A6CA-93F31CAAF264}" type="slidenum">
              <a:rPr lang="en-GB" smtClean="0"/>
              <a:pPr/>
              <a:t>‹#›</a:t>
            </a:fld>
            <a:endParaRPr lang="en-GB"/>
          </a:p>
        </p:txBody>
      </p:sp>
    </p:spTree>
    <p:extLst>
      <p:ext uri="{BB962C8B-B14F-4D97-AF65-F5344CB8AC3E}">
        <p14:creationId xmlns:p14="http://schemas.microsoft.com/office/powerpoint/2010/main" val="3886010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healthinharmony.org/2017/06/19/half-deforestation-indonesian-borneo/"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healthinharmony.org/2017/06/21/solution-halt-deforestation-borneo/"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Attached is the all-but-final version of the programme. You will have 20 minutes maximum to speak, followed by around 5 minutes for discussion. That will be followed by 10 minutes of comments from the Discussant, James </a:t>
            </a:r>
            <a:r>
              <a:rPr lang="en-GB" sz="1200" b="0" i="0" kern="1200" dirty="0" err="1">
                <a:solidFill>
                  <a:schemeClr val="tx1"/>
                </a:solidFill>
                <a:effectLst/>
                <a:latin typeface="+mn-lt"/>
                <a:ea typeface="+mn-ea"/>
                <a:cs typeface="+mn-cs"/>
              </a:rPr>
              <a:t>Fairhead</a:t>
            </a:r>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It would be very much appreciated if you could send me your final or draft slides as soon as possible so that we could forward them to the Discussant and Session Chair. </a:t>
            </a:r>
          </a:p>
          <a:p>
            <a:r>
              <a:rPr lang="en-GB" sz="1200" b="0" i="0" kern="1200" dirty="0">
                <a:solidFill>
                  <a:schemeClr val="tx1"/>
                </a:solidFill>
                <a:effectLst/>
                <a:latin typeface="+mn-lt"/>
                <a:ea typeface="+mn-ea"/>
                <a:cs typeface="+mn-cs"/>
              </a:rPr>
              <a:t>With regards to the contents of your talk – The aim of the Symposium is to present results not only from SSRP but also associated projects, so you don’t have to limit your remarks to an SSRP-funded project. But we would like to have a certain coherence among the talks. So please keep in mind the motto of the Symposium, “Science for SDG implementation”, and please try and say something about the following points:</a:t>
            </a:r>
          </a:p>
          <a:p>
            <a:r>
              <a:rPr lang="en-GB" sz="1200" b="0" i="0" kern="1200" dirty="0">
                <a:solidFill>
                  <a:schemeClr val="tx1"/>
                </a:solidFill>
                <a:effectLst/>
                <a:latin typeface="+mn-lt"/>
                <a:ea typeface="+mn-ea"/>
                <a:cs typeface="+mn-cs"/>
              </a:rPr>
              <a:t>-  Scientific results pertaining to SDG interactions and single SDGs</a:t>
            </a:r>
          </a:p>
          <a:p>
            <a:r>
              <a:rPr lang="en-GB" sz="1200" b="0" i="0" kern="1200" dirty="0">
                <a:solidFill>
                  <a:schemeClr val="tx1"/>
                </a:solidFill>
                <a:effectLst/>
                <a:latin typeface="+mn-lt"/>
                <a:ea typeface="+mn-ea"/>
                <a:cs typeface="+mn-cs"/>
              </a:rPr>
              <a:t>-  Lessons/evidence from this research for policymakers and civil society to help them achieve the SDGs. We’re looking for big messages, backed up by evidence!</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93715F-3299-4064-A6CA-93F31CAAF264}" type="slidenum">
              <a:rPr lang="en-GB" smtClean="0"/>
              <a:pPr/>
              <a:t>1</a:t>
            </a:fld>
            <a:endParaRPr lang="en-GB" dirty="0"/>
          </a:p>
        </p:txBody>
      </p:sp>
    </p:spTree>
    <p:extLst>
      <p:ext uri="{BB962C8B-B14F-4D97-AF65-F5344CB8AC3E}">
        <p14:creationId xmlns:p14="http://schemas.microsoft.com/office/powerpoint/2010/main" val="3624469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2</a:t>
            </a:fld>
            <a:endParaRPr lang="en-GB" dirty="0"/>
          </a:p>
        </p:txBody>
      </p:sp>
    </p:spTree>
    <p:extLst>
      <p:ext uri="{BB962C8B-B14F-4D97-AF65-F5344CB8AC3E}">
        <p14:creationId xmlns:p14="http://schemas.microsoft.com/office/powerpoint/2010/main" val="1667830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3</a:t>
            </a:fld>
            <a:endParaRPr lang="en-GB"/>
          </a:p>
        </p:txBody>
      </p:sp>
    </p:spTree>
    <p:extLst>
      <p:ext uri="{BB962C8B-B14F-4D97-AF65-F5344CB8AC3E}">
        <p14:creationId xmlns:p14="http://schemas.microsoft.com/office/powerpoint/2010/main" val="3076714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4</a:t>
            </a:fld>
            <a:endParaRPr lang="en-GB"/>
          </a:p>
        </p:txBody>
      </p:sp>
    </p:spTree>
    <p:extLst>
      <p:ext uri="{BB962C8B-B14F-4D97-AF65-F5344CB8AC3E}">
        <p14:creationId xmlns:p14="http://schemas.microsoft.com/office/powerpoint/2010/main" val="821085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5</a:t>
            </a:fld>
            <a:endParaRPr lang="en-GB"/>
          </a:p>
        </p:txBody>
      </p:sp>
    </p:spTree>
    <p:extLst>
      <p:ext uri="{BB962C8B-B14F-4D97-AF65-F5344CB8AC3E}">
        <p14:creationId xmlns:p14="http://schemas.microsoft.com/office/powerpoint/2010/main" val="4066917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6</a:t>
            </a:fld>
            <a:endParaRPr lang="en-GB"/>
          </a:p>
        </p:txBody>
      </p:sp>
    </p:spTree>
    <p:extLst>
      <p:ext uri="{BB962C8B-B14F-4D97-AF65-F5344CB8AC3E}">
        <p14:creationId xmlns:p14="http://schemas.microsoft.com/office/powerpoint/2010/main" val="42812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7</a:t>
            </a:fld>
            <a:endParaRPr lang="en-GB"/>
          </a:p>
        </p:txBody>
      </p:sp>
    </p:spTree>
    <p:extLst>
      <p:ext uri="{BB962C8B-B14F-4D97-AF65-F5344CB8AC3E}">
        <p14:creationId xmlns:p14="http://schemas.microsoft.com/office/powerpoint/2010/main" val="2788596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8</a:t>
            </a:fld>
            <a:endParaRPr lang="en-GB" dirty="0"/>
          </a:p>
        </p:txBody>
      </p:sp>
    </p:spTree>
    <p:extLst>
      <p:ext uri="{BB962C8B-B14F-4D97-AF65-F5344CB8AC3E}">
        <p14:creationId xmlns:p14="http://schemas.microsoft.com/office/powerpoint/2010/main" val="3050273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9</a:t>
            </a:fld>
            <a:endParaRPr lang="en-GB"/>
          </a:p>
        </p:txBody>
      </p:sp>
    </p:spTree>
    <p:extLst>
      <p:ext uri="{BB962C8B-B14F-4D97-AF65-F5344CB8AC3E}">
        <p14:creationId xmlns:p14="http://schemas.microsoft.com/office/powerpoint/2010/main" val="4075076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10</a:t>
            </a:fld>
            <a:endParaRPr lang="en-GB"/>
          </a:p>
        </p:txBody>
      </p:sp>
    </p:spTree>
    <p:extLst>
      <p:ext uri="{BB962C8B-B14F-4D97-AF65-F5344CB8AC3E}">
        <p14:creationId xmlns:p14="http://schemas.microsoft.com/office/powerpoint/2010/main" val="3768614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11</a:t>
            </a:fld>
            <a:endParaRPr lang="en-GB"/>
          </a:p>
        </p:txBody>
      </p:sp>
    </p:spTree>
    <p:extLst>
      <p:ext uri="{BB962C8B-B14F-4D97-AF65-F5344CB8AC3E}">
        <p14:creationId xmlns:p14="http://schemas.microsoft.com/office/powerpoint/2010/main" val="3941940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12</a:t>
            </a:fld>
            <a:endParaRPr lang="en-GB"/>
          </a:p>
        </p:txBody>
      </p:sp>
    </p:spTree>
    <p:extLst>
      <p:ext uri="{BB962C8B-B14F-4D97-AF65-F5344CB8AC3E}">
        <p14:creationId xmlns:p14="http://schemas.microsoft.com/office/powerpoint/2010/main" val="173508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13</a:t>
            </a:fld>
            <a:endParaRPr lang="en-GB"/>
          </a:p>
        </p:txBody>
      </p:sp>
    </p:spTree>
    <p:extLst>
      <p:ext uri="{BB962C8B-B14F-4D97-AF65-F5344CB8AC3E}">
        <p14:creationId xmlns:p14="http://schemas.microsoft.com/office/powerpoint/2010/main" val="3881334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15</a:t>
            </a:fld>
            <a:endParaRPr lang="en-GB"/>
          </a:p>
        </p:txBody>
      </p:sp>
    </p:spTree>
    <p:extLst>
      <p:ext uri="{BB962C8B-B14F-4D97-AF65-F5344CB8AC3E}">
        <p14:creationId xmlns:p14="http://schemas.microsoft.com/office/powerpoint/2010/main" val="2847934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16</a:t>
            </a:fld>
            <a:endParaRPr lang="en-GB"/>
          </a:p>
        </p:txBody>
      </p:sp>
    </p:spTree>
    <p:extLst>
      <p:ext uri="{BB962C8B-B14F-4D97-AF65-F5344CB8AC3E}">
        <p14:creationId xmlns:p14="http://schemas.microsoft.com/office/powerpoint/2010/main" val="1163891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17</a:t>
            </a:fld>
            <a:endParaRPr lang="en-GB" dirty="0"/>
          </a:p>
        </p:txBody>
      </p:sp>
    </p:spTree>
    <p:extLst>
      <p:ext uri="{BB962C8B-B14F-4D97-AF65-F5344CB8AC3E}">
        <p14:creationId xmlns:p14="http://schemas.microsoft.com/office/powerpoint/2010/main" val="1561575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GB" dirty="0"/>
              <a:t>â€“ this is southwestern Borneo, Gunung Palung National Park.</a:t>
            </a:r>
          </a:p>
          <a:p>
            <a:r>
              <a:rPr lang="en-GB" b="1" dirty="0"/>
              <a:t>What we provide</a:t>
            </a:r>
          </a:p>
          <a:p>
            <a:r>
              <a:rPr lang="en-GB" dirty="0"/>
              <a:t>Health care â€“ high quality, affordable, accessible medical service â€“ is the cornerstone of our program. We believe that by making health care available to all local villagers around the park, and by weaving health care initiatives together with conservation ones, local people will be empowered to act as forest guardians, rather than illegal loggers.</a:t>
            </a:r>
          </a:p>
          <a:p>
            <a:r>
              <a:rPr lang="en-GB" dirty="0"/>
              <a:t>ASRIâ€™s health clinic is located in Sukadana, a large town on the border of Gunung Palung. The clinic is open four days a week and is staffed by 5 doctors, 1 pharmacist, 5 nurses, and 6 administrative and other staff. Services offered at the clinic include, but are not limited to, the following:</a:t>
            </a:r>
          </a:p>
          <a:p>
            <a:r>
              <a:rPr lang="en-GB" dirty="0"/>
              <a:t>Free birth control for village women</a:t>
            </a:r>
          </a:p>
          <a:p>
            <a:r>
              <a:rPr lang="en-GB" dirty="0"/>
              <a:t>Free immunizations for children</a:t>
            </a:r>
          </a:p>
          <a:p>
            <a:r>
              <a:rPr lang="en-GB" dirty="0"/>
              <a:t>General medicine</a:t>
            </a:r>
          </a:p>
          <a:p>
            <a:r>
              <a:rPr lang="en-GB" dirty="0"/>
              <a:t>A comprehensive pharmacy</a:t>
            </a:r>
          </a:p>
          <a:p>
            <a:r>
              <a:rPr lang="en-GB" dirty="0"/>
              <a:t>Dental care</a:t>
            </a:r>
          </a:p>
          <a:p>
            <a:r>
              <a:rPr lang="en-GB" dirty="0"/>
              <a:t>The clinic also coordinates a DOTS program (Direct Observed Therapy Short-course) in which village health care workers help to oversee the treatment of tuberculosis patients in their communities (see video below).</a:t>
            </a:r>
          </a:p>
          <a:p>
            <a:r>
              <a:rPr lang="en-GB" dirty="0"/>
              <a:t>ASRIâ€™s mobile clinic visits remote communities around Gunung Palung National ParkÂ each month, bringing pharmaceuticals, immunizations, a mobile dental chair, and other services to villages without easy access to the clinic in Sukadana.</a:t>
            </a:r>
          </a:p>
          <a:p>
            <a:r>
              <a:rPr lang="en-GB" b="1" dirty="0"/>
              <a:t>What we ask in return</a:t>
            </a:r>
          </a:p>
          <a:p>
            <a:r>
              <a:rPr lang="en-GB" dirty="0"/>
              <a:t>Villagers can trade conservation of the national park for health care services at the ASRI clinic or mobile clinic. They can do this in two ways: first, treatment at the clinic can be paid for by bartering items used in conservation projects, including seedlingsÂ for reforestation work and manure used to create organic compost for farming, and by helping on reforestation work. Â Second, park-border communities that cease illegal logging within the park receive extra discounts on ASRIâ€™s health care services. No one is ever refused treatment at the clinic — the discounts are simply additional rewards for conservation communities.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https://healthinharmony.org/2017/06/28/impact-measuring-results/#more-10563</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r>
              <a:rPr lang="en-GB" b="1" dirty="0"/>
              <a:t>Your Impact: Measuring the Results</a:t>
            </a:r>
          </a:p>
          <a:p>
            <a:r>
              <a:rPr lang="en-GB" i="1" dirty="0"/>
              <a:t>Part 3 of 3 – Our Progress. Read Part 1 </a:t>
            </a:r>
            <a:r>
              <a:rPr lang="en-GB" i="1" dirty="0">
                <a:hlinkClick r:id="rId3"/>
              </a:rPr>
              <a:t>here</a:t>
            </a:r>
            <a:r>
              <a:rPr lang="en-GB" i="1" dirty="0"/>
              <a:t> and Part 2 </a:t>
            </a:r>
            <a:r>
              <a:rPr lang="en-GB" i="1" dirty="0">
                <a:hlinkClick r:id="rId4"/>
              </a:rPr>
              <a:t>here</a:t>
            </a:r>
            <a:r>
              <a:rPr lang="en-GB" i="1" dirty="0"/>
              <a:t>.</a:t>
            </a:r>
            <a:endParaRPr lang="en-GB" dirty="0"/>
          </a:p>
          <a:p>
            <a:r>
              <a:rPr lang="en-GB" dirty="0"/>
              <a:t>The first two parts of this series outlined the conservation challenges in Borneo and our efforts to combat deforestation by engaging communities. The question now is whether our solutions work. But when dealing with issues that combine economics, health care, social justice, and conservation biology, how do you measure progress? Planetary health is an emerging discipline and we are using methods that have not been tried before. So there aren’t many clear benchmarks for comparison.</a:t>
            </a:r>
          </a:p>
          <a:p>
            <a:r>
              <a:rPr lang="en-GB" dirty="0"/>
              <a:t>We can start by asking what success would look like. For Health In Harmony’s Indonesian partner, Alam Sehat Lestari (ASRI), complete success would mean 1) zero deforestation in Gunung Palung National Park, 2) a return of the park to 100% natural vegetation cover, and 3) net forest growth throughout the region. And we would have achieved those goals by creating healthy communities that are invested in the long-term integrity of the natural landscape. So how do we stack up against those goals?</a:t>
            </a:r>
          </a:p>
          <a:p>
            <a:r>
              <a:rPr lang="en-GB" b="1" dirty="0"/>
              <a:t>Goal 1. Zero deforestation:</a:t>
            </a:r>
            <a:r>
              <a:rPr lang="en-GB" dirty="0"/>
              <a:t> Just three years before we began our work, the national park was losing as much as 1,800 hectares of forest every year to illegal logging and farming</a:t>
            </a:r>
            <a:r>
              <a:rPr lang="en-GB" baseline="30000" dirty="0"/>
              <a:t>1,2</a:t>
            </a:r>
            <a:r>
              <a:rPr lang="en-GB" dirty="0"/>
              <a:t>.   But after ten years of working in the area, deforestation had declined to its lowest levels since measurements began, to around 200 hectares per year. That corresponds to an annual deforestation rate of 0.23%, which is over 95% less than peak deforestation in 2002, over 60% less than the lowest pre-ASRI rates, and 67% lower than average rates across Borneo</a:t>
            </a:r>
            <a:r>
              <a:rPr lang="en-GB" baseline="30000" dirty="0"/>
              <a:t>3</a:t>
            </a:r>
            <a:r>
              <a:rPr lang="en-GB" dirty="0"/>
              <a:t>.   At the same time, our surveys of local communities recorded a 70% drop in the number of illegal loggers, from 3% of households in 2007 to less than 1% in 2012.</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18</a:t>
            </a:fld>
            <a:endParaRPr lang="en-GB" dirty="0"/>
          </a:p>
        </p:txBody>
      </p:sp>
    </p:spTree>
    <p:extLst>
      <p:ext uri="{BB962C8B-B14F-4D97-AF65-F5344CB8AC3E}">
        <p14:creationId xmlns:p14="http://schemas.microsoft.com/office/powerpoint/2010/main" val="3515012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19</a:t>
            </a:fld>
            <a:endParaRPr lang="en-GB" dirty="0"/>
          </a:p>
        </p:txBody>
      </p:sp>
    </p:spTree>
    <p:extLst>
      <p:ext uri="{BB962C8B-B14F-4D97-AF65-F5344CB8AC3E}">
        <p14:creationId xmlns:p14="http://schemas.microsoft.com/office/powerpoint/2010/main" val="2115184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20</a:t>
            </a:fld>
            <a:endParaRPr lang="en-GB" dirty="0"/>
          </a:p>
        </p:txBody>
      </p:sp>
    </p:spTree>
    <p:extLst>
      <p:ext uri="{BB962C8B-B14F-4D97-AF65-F5344CB8AC3E}">
        <p14:creationId xmlns:p14="http://schemas.microsoft.com/office/powerpoint/2010/main" val="222598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r>
              <a:rPr lang="en-GB" sz="1200" i="1" kern="1200" dirty="0">
                <a:solidFill>
                  <a:schemeClr val="tx1"/>
                </a:solidFill>
                <a:effectLst/>
                <a:latin typeface="+mn-lt"/>
                <a:ea typeface="+mn-ea"/>
                <a:cs typeface="+mn-cs"/>
              </a:rPr>
              <a:t>Weak evidence base justifying projects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One of the earliest (but maybe unsurprising [Sutherland and </a:t>
            </a:r>
            <a:r>
              <a:rPr lang="en-GB" sz="1200" kern="1200" dirty="0" err="1">
                <a:solidFill>
                  <a:schemeClr val="tx1"/>
                </a:solidFill>
                <a:effectLst/>
                <a:latin typeface="+mn-lt"/>
                <a:ea typeface="+mn-ea"/>
                <a:cs typeface="+mn-cs"/>
              </a:rPr>
              <a:t>Wordsley</a:t>
            </a:r>
            <a:r>
              <a:rPr lang="en-GB" sz="1200" kern="1200" dirty="0">
                <a:solidFill>
                  <a:schemeClr val="tx1"/>
                </a:solidFill>
                <a:effectLst/>
                <a:latin typeface="+mn-lt"/>
                <a:ea typeface="+mn-ea"/>
                <a:cs typeface="+mn-cs"/>
              </a:rPr>
              <a:t> 2017]) findings of our ongoing systematic mapping of evidence on integrated conservation and health programmes was the paucity of the published evidence base demonstrating their efficacy. Concerning projects with operational linkages, the majority we are aware of are localised bolt-</a:t>
            </a:r>
            <a:r>
              <a:rPr lang="en-GB" sz="1200" kern="1200" dirty="0" err="1">
                <a:solidFill>
                  <a:schemeClr val="tx1"/>
                </a:solidFill>
                <a:effectLst/>
                <a:latin typeface="+mn-lt"/>
                <a:ea typeface="+mn-ea"/>
                <a:cs typeface="+mn-cs"/>
              </a:rPr>
              <a:t>ons</a:t>
            </a:r>
            <a:r>
              <a:rPr lang="en-GB" sz="1200" kern="1200" dirty="0">
                <a:solidFill>
                  <a:schemeClr val="tx1"/>
                </a:solidFill>
                <a:effectLst/>
                <a:latin typeface="+mn-lt"/>
                <a:ea typeface="+mn-ea"/>
                <a:cs typeface="+mn-cs"/>
              </a:rPr>
              <a:t> to existing NGO conservation programmes. As such critical evaluations are often not carried out, and are even more rarely published. We are however keen to bring together such NGO data that exists, and welcome any additions to our mapping. Some of the more established integrated conservation and health projects have been carrying out evaluation research, but even these can lack comparator sites or accurate baseline data. Our observations of the field overall mirror those of an evidence synthesis that examined just the subset of such projects which could be characterised as adopting the Population, Health and Environment approach. It concluded projects often report changes in behaviour or environmental management (at a household or community level), with a presumption such changes will have produced the desired environmental objectives. However, the programmes rarely collected the ecological data needed to demonstrate the presumed effects (</a:t>
            </a:r>
            <a:r>
              <a:rPr lang="en-GB" sz="1200" kern="1200" dirty="0" err="1">
                <a:solidFill>
                  <a:schemeClr val="tx1"/>
                </a:solidFill>
                <a:effectLst/>
                <a:latin typeface="+mn-lt"/>
                <a:ea typeface="+mn-ea"/>
                <a:cs typeface="+mn-cs"/>
              </a:rPr>
              <a:t>Yavinsky</a:t>
            </a:r>
            <a:r>
              <a:rPr lang="en-GB" sz="1200" kern="1200" dirty="0">
                <a:solidFill>
                  <a:schemeClr val="tx1"/>
                </a:solidFill>
                <a:effectLst/>
                <a:latin typeface="+mn-lt"/>
                <a:ea typeface="+mn-ea"/>
                <a:cs typeface="+mn-cs"/>
              </a:rPr>
              <a:t> et al. 2015). Similarly, whilst evidence is building on the links between biodiversity and human health (</a:t>
            </a:r>
            <a:r>
              <a:rPr lang="en-GB" sz="1200" kern="1200" dirty="0" err="1">
                <a:solidFill>
                  <a:schemeClr val="tx1"/>
                </a:solidFill>
                <a:effectLst/>
                <a:latin typeface="+mn-lt"/>
                <a:ea typeface="+mn-ea"/>
                <a:cs typeface="+mn-cs"/>
              </a:rPr>
              <a:t>Pienkowski</a:t>
            </a:r>
            <a:r>
              <a:rPr lang="en-GB" sz="1200" kern="1200" dirty="0">
                <a:solidFill>
                  <a:schemeClr val="tx1"/>
                </a:solidFill>
                <a:effectLst/>
                <a:latin typeface="+mn-lt"/>
                <a:ea typeface="+mn-ea"/>
                <a:cs typeface="+mn-cs"/>
              </a:rPr>
              <a:t> et al. 2017; Sandifer et al. 2015; </a:t>
            </a:r>
            <a:r>
              <a:rPr lang="en-GB" sz="1200" kern="1200" dirty="0" err="1">
                <a:solidFill>
                  <a:schemeClr val="tx1"/>
                </a:solidFill>
                <a:effectLst/>
                <a:latin typeface="+mn-lt"/>
                <a:ea typeface="+mn-ea"/>
                <a:cs typeface="+mn-cs"/>
              </a:rPr>
              <a:t>Keesing</a:t>
            </a:r>
            <a:r>
              <a:rPr lang="en-GB" sz="1200" kern="1200" dirty="0">
                <a:solidFill>
                  <a:schemeClr val="tx1"/>
                </a:solidFill>
                <a:effectLst/>
                <a:latin typeface="+mn-lt"/>
                <a:ea typeface="+mn-ea"/>
                <a:cs typeface="+mn-cs"/>
              </a:rPr>
              <a:t> et al. 2010; Sala et al. 2009), we have seen less evidence that education on this conceptual link results in biodiversity conservation actually happening. We would thus encourage thorough, open monitoring and evaluation of all new projects. Given the present absence of a substantive, open and reliable evidence base some constructive scepticism towards NGO claims is warranted when planning interventions in this area. We are however aware of some high quality evaluations in progress (for example, one [IIED 2019] on ‘Conservation Through Public Health’ in Uganda), and we will be publishing evaluations of our PNG project in addition to our evidence synthesis of published and grey literature on projects worldwide.</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21</a:t>
            </a:fld>
            <a:endParaRPr lang="en-GB" dirty="0"/>
          </a:p>
        </p:txBody>
      </p:sp>
    </p:spTree>
    <p:extLst>
      <p:ext uri="{BB962C8B-B14F-4D97-AF65-F5344CB8AC3E}">
        <p14:creationId xmlns:p14="http://schemas.microsoft.com/office/powerpoint/2010/main" val="33863659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F93715F-3299-4064-A6CA-93F31CAAF264}" type="slidenum">
              <a:rPr lang="en-GB" smtClean="0"/>
              <a:pPr/>
              <a:t>22</a:t>
            </a:fld>
            <a:endParaRPr lang="en-GB"/>
          </a:p>
        </p:txBody>
      </p:sp>
    </p:spTree>
    <p:extLst>
      <p:ext uri="{BB962C8B-B14F-4D97-AF65-F5344CB8AC3E}">
        <p14:creationId xmlns:p14="http://schemas.microsoft.com/office/powerpoint/2010/main" val="2752669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10708" y="980728"/>
            <a:ext cx="9144000" cy="504056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 name="Title 1"/>
          <p:cNvSpPr>
            <a:spLocks noGrp="1"/>
          </p:cNvSpPr>
          <p:nvPr>
            <p:ph type="ctrTitle"/>
          </p:nvPr>
        </p:nvSpPr>
        <p:spPr>
          <a:xfrm>
            <a:off x="558000" y="2132856"/>
            <a:ext cx="7633648" cy="2084543"/>
          </a:xfrm>
          <a:ln>
            <a:noFill/>
          </a:ln>
        </p:spPr>
        <p:txBody>
          <a:bodyPr anchor="t">
            <a:noAutofit/>
          </a:bodyPr>
          <a:lstStyle>
            <a:lvl1pPr algn="l">
              <a:defRPr sz="4500" baseline="0">
                <a:solidFill>
                  <a:schemeClr val="bg1"/>
                </a:solidFill>
              </a:defRPr>
            </a:lvl1pPr>
          </a:lstStyle>
          <a:p>
            <a:r>
              <a:rPr lang="en-US" dirty="0"/>
              <a:t>Click to edit Master title style</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8504" y="188641"/>
            <a:ext cx="2982876" cy="645777"/>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79" y="178190"/>
            <a:ext cx="3038927" cy="647286"/>
          </a:xfrm>
          <a:prstGeom prst="rect">
            <a:avLst/>
          </a:prstGeom>
        </p:spPr>
      </p:pic>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1 line) and Content">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7092280" y="332656"/>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648072"/>
          </a:xfrm>
        </p:spPr>
        <p:txBody>
          <a:bodyPr anchor="t" anchorCtr="0"/>
          <a:lstStyle>
            <a:lvl1pPr>
              <a:defRPr sz="4000" baseline="0">
                <a:solidFill>
                  <a:srgbClr val="00AE9E"/>
                </a:solidFill>
                <a:latin typeface="Arial" pitchFamily="34" charset="0"/>
              </a:defRPr>
            </a:lvl1pPr>
          </a:lstStyle>
          <a:p>
            <a:r>
              <a:rPr lang="en-US" dirty="0"/>
              <a:t>Click to edit Master title style</a:t>
            </a:r>
          </a:p>
        </p:txBody>
      </p:sp>
      <p:sp>
        <p:nvSpPr>
          <p:cNvPr id="3" name="Content Placeholder 2"/>
          <p:cNvSpPr>
            <a:spLocks noGrp="1"/>
          </p:cNvSpPr>
          <p:nvPr>
            <p:ph idx="1"/>
          </p:nvPr>
        </p:nvSpPr>
        <p:spPr>
          <a:xfrm>
            <a:off x="558000" y="2088000"/>
            <a:ext cx="8028000" cy="4064455"/>
          </a:xfrm>
        </p:spPr>
        <p:txBody>
          <a:bodyPr/>
          <a:lstStyle>
            <a:lvl1pPr>
              <a:spcBef>
                <a:spcPts val="1200"/>
              </a:spcBef>
              <a:defRPr sz="1800" b="0">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a:t>  </a:t>
            </a:r>
            <a:fld id="{2565FA6D-D4C8-4C4C-AC4B-3269734D34D8}"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1 line) and Content">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7092280" y="332656"/>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648072"/>
          </a:xfrm>
        </p:spPr>
        <p:txBody>
          <a:bodyPr anchor="t" anchorCtr="0"/>
          <a:lstStyle>
            <a:lvl1pPr>
              <a:defRPr sz="4000" baseline="0">
                <a:solidFill>
                  <a:srgbClr val="00AE9E"/>
                </a:solidFill>
                <a:latin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58000" y="2088000"/>
            <a:ext cx="8028000" cy="4064455"/>
          </a:xfrm>
        </p:spPr>
        <p:txBody>
          <a:bodyPr/>
          <a:lstStyle>
            <a:lvl1pPr>
              <a:spcBef>
                <a:spcPts val="1200"/>
              </a:spcBef>
              <a:defRPr sz="1800" b="0">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a:t>  </a:t>
            </a:r>
            <a:fld id="{2565FA6D-D4C8-4C4C-AC4B-3269734D34D8}"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560" y="116632"/>
            <a:ext cx="278773" cy="1152128"/>
          </a:xfrm>
          <a:prstGeom prst="rect">
            <a:avLst/>
          </a:prstGeom>
        </p:spPr>
      </p:pic>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619672" y="260648"/>
            <a:ext cx="1676400" cy="94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 name="Picture 4" descr="bsms10_CMYK"/>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23928" y="260648"/>
            <a:ext cx="2616200" cy="844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2 lines) and Content">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1188000"/>
          </a:xfrm>
        </p:spPr>
        <p:txBody>
          <a:bodyPr anchor="t" anchorCtr="0"/>
          <a:lstStyle>
            <a:lvl1pPr>
              <a:defRPr sz="4000" baseline="0">
                <a:solidFill>
                  <a:srgbClr val="00AE9E"/>
                </a:solidFill>
                <a:latin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58000" y="2628000"/>
            <a:ext cx="8028000" cy="3537304"/>
          </a:xfrm>
        </p:spPr>
        <p:txBody>
          <a:bodyPr/>
          <a:lstStyle>
            <a:lvl1pPr>
              <a:spcBef>
                <a:spcPts val="1200"/>
              </a:spcBef>
              <a:defRPr>
                <a:solidFill>
                  <a:srgbClr val="00AE9E"/>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a:t>  </a:t>
            </a:r>
            <a:fld id="{F71B5A3E-AB5C-4394-BB97-07D04CB99A29}"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 (1 line) and Two Col Content">
    <p:spTree>
      <p:nvGrpSpPr>
        <p:cNvPr id="1" name=""/>
        <p:cNvGrpSpPr/>
        <p:nvPr/>
      </p:nvGrpSpPr>
      <p:grpSpPr>
        <a:xfrm>
          <a:off x="0" y="0"/>
          <a:ext cx="0" cy="0"/>
          <a:chOff x="0" y="0"/>
          <a:chExt cx="0" cy="0"/>
        </a:xfrm>
      </p:grpSpPr>
      <p:sp>
        <p:nvSpPr>
          <p:cNvPr id="2" name="Title 1"/>
          <p:cNvSpPr>
            <a:spLocks noGrp="1"/>
          </p:cNvSpPr>
          <p:nvPr>
            <p:ph type="title"/>
          </p:nvPr>
        </p:nvSpPr>
        <p:spPr>
          <a:xfrm>
            <a:off x="558000" y="1368000"/>
            <a:ext cx="8028000" cy="648000"/>
          </a:xfrm>
        </p:spPr>
        <p:txBody>
          <a:bodyPr anchor="t" anchorCtr="0"/>
          <a:lstStyle/>
          <a:p>
            <a:r>
              <a:rPr lang="en-US"/>
              <a:t>Click to edit Master title style</a:t>
            </a:r>
            <a:endParaRPr lang="en-US" dirty="0"/>
          </a:p>
        </p:txBody>
      </p:sp>
      <p:sp>
        <p:nvSpPr>
          <p:cNvPr id="3" name="Content Placeholder 2"/>
          <p:cNvSpPr>
            <a:spLocks noGrp="1"/>
          </p:cNvSpPr>
          <p:nvPr>
            <p:ph sz="half" idx="1"/>
          </p:nvPr>
        </p:nvSpPr>
        <p:spPr>
          <a:xfrm>
            <a:off x="558000" y="2088000"/>
            <a:ext cx="3924000" cy="4068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2000" y="2088000"/>
            <a:ext cx="3924000" cy="4068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itle (2 lines) and Two Col Content">
    <p:spTree>
      <p:nvGrpSpPr>
        <p:cNvPr id="1" name=""/>
        <p:cNvGrpSpPr/>
        <p:nvPr/>
      </p:nvGrpSpPr>
      <p:grpSpPr>
        <a:xfrm>
          <a:off x="0" y="0"/>
          <a:ext cx="0" cy="0"/>
          <a:chOff x="0" y="0"/>
          <a:chExt cx="0" cy="0"/>
        </a:xfrm>
      </p:grpSpPr>
      <p:pic>
        <p:nvPicPr>
          <p:cNvPr id="5"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1188000"/>
          </a:xfrm>
        </p:spPr>
        <p:txBody>
          <a:bodyPr anchor="t" anchorCtr="0"/>
          <a:lstStyle/>
          <a:p>
            <a:r>
              <a:rPr lang="en-US"/>
              <a:t>Click to edit Master title style</a:t>
            </a:r>
            <a:endParaRPr lang="en-US" dirty="0"/>
          </a:p>
        </p:txBody>
      </p:sp>
      <p:sp>
        <p:nvSpPr>
          <p:cNvPr id="3" name="Content Placeholder 2"/>
          <p:cNvSpPr>
            <a:spLocks noGrp="1"/>
          </p:cNvSpPr>
          <p:nvPr>
            <p:ph sz="half" idx="1"/>
          </p:nvPr>
        </p:nvSpPr>
        <p:spPr>
          <a:xfrm>
            <a:off x="558000" y="2628000"/>
            <a:ext cx="3924000" cy="3564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2000" y="2628000"/>
            <a:ext cx="3924000" cy="3564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0"/>
          </p:nvPr>
        </p:nvSpPr>
        <p:spPr/>
        <p:txBody>
          <a:bodyPr/>
          <a:lstStyle>
            <a:lvl1pPr>
              <a:defRPr/>
            </a:lvl1pPr>
          </a:lstStyle>
          <a:p>
            <a:pPr>
              <a:defRPr/>
            </a:pPr>
            <a:r>
              <a:rPr lang="en-US" dirty="0"/>
              <a:t>  </a:t>
            </a:r>
            <a:fld id="{55FD54BE-53AE-43A8-A8D2-A8E4EFCA2A62}" type="slidenum">
              <a:rPr lang="en-US" smtClean="0"/>
              <a:pPr>
                <a:defRPr/>
              </a:pPr>
              <a:t>‹#›</a:t>
            </a:fld>
            <a:endParaRPr lang="en-US" dirty="0"/>
          </a:p>
        </p:txBody>
      </p:sp>
      <p:sp>
        <p:nvSpPr>
          <p:cNvPr id="7"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a:t>  </a:t>
            </a:r>
            <a:fld id="{3C92E8B8-980F-4FD9-89A2-235B13F5AFD1}"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3077896" cy="670396"/>
          </a:xfrm>
        </p:spPr>
        <p:txBody>
          <a:bodyPr anchor="t" anchorCtr="0"/>
          <a:lstStyle>
            <a:lvl1pPr algn="l">
              <a:defRPr sz="1800" b="0" i="0" spc="0" baseline="0">
                <a:latin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779912" y="1368001"/>
            <a:ext cx="4799138" cy="4788000"/>
          </a:xfrm>
        </p:spPr>
        <p:txBody>
          <a:bodyPr/>
          <a:lstStyle>
            <a:lvl1pPr>
              <a:defRPr sz="1800" baseline="0"/>
            </a:lvl1pPr>
            <a:lvl2pPr>
              <a:defRPr sz="1800" baseline="0"/>
            </a:lvl2pPr>
            <a:lvl3pPr>
              <a:defRPr sz="1800" baseline="0"/>
            </a:lvl3pPr>
            <a:lvl4pPr>
              <a:defRPr sz="1600" baseline="0"/>
            </a:lvl4pPr>
            <a:lvl5pPr>
              <a:defRPr sz="1600" baseline="0"/>
            </a:lvl5pPr>
            <a:lvl6pPr>
              <a:defRPr sz="14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58000" y="2132856"/>
            <a:ext cx="3077896" cy="4032448"/>
          </a:xfrm>
        </p:spPr>
        <p:txBody>
          <a:bodyPr/>
          <a:lstStyle>
            <a:lvl1pPr marL="0" indent="0">
              <a:buNone/>
              <a:defRPr sz="16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0"/>
          </p:nvPr>
        </p:nvSpPr>
        <p:spPr/>
        <p:txBody>
          <a:bodyPr/>
          <a:lstStyle>
            <a:lvl1pPr>
              <a:defRPr/>
            </a:lvl1pPr>
          </a:lstStyle>
          <a:p>
            <a:pPr>
              <a:defRPr/>
            </a:pPr>
            <a:r>
              <a:rPr lang="en-US" dirty="0"/>
              <a:t>  </a:t>
            </a:r>
            <a:fld id="{D02A3ABA-32EC-4D50-B075-F06DC786BAF9}" type="slidenum">
              <a:rPr lang="en-US" smtClean="0"/>
              <a:pPr>
                <a:defRPr/>
              </a:pPr>
              <a:t>‹#›</a:t>
            </a:fld>
            <a:endParaRPr lang="en-US" dirty="0"/>
          </a:p>
        </p:txBody>
      </p:sp>
      <p:sp>
        <p:nvSpPr>
          <p:cNvPr id="7"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userDrawn="1"/>
        </p:nvSpPr>
        <p:spPr>
          <a:xfrm>
            <a:off x="0" y="1773238"/>
            <a:ext cx="9144000" cy="50847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p:nvPr userDrawn="1"/>
        </p:nvSpPr>
        <p:spPr>
          <a:xfrm>
            <a:off x="0" y="1628775"/>
            <a:ext cx="9144000" cy="1444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6" name="Picture 9"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3" name="Text Placeholder 2"/>
          <p:cNvSpPr>
            <a:spLocks noGrp="1"/>
          </p:cNvSpPr>
          <p:nvPr>
            <p:ph type="body" idx="1"/>
          </p:nvPr>
        </p:nvSpPr>
        <p:spPr>
          <a:xfrm>
            <a:off x="558000" y="1800000"/>
            <a:ext cx="8028000" cy="4377600"/>
          </a:xfrm>
        </p:spPr>
        <p:txBody>
          <a:bodyPr/>
          <a:lstStyle>
            <a:lvl1pPr marL="0" indent="0">
              <a:buNone/>
              <a:defRPr sz="3600" b="0" i="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Slide Number Placeholder 5"/>
          <p:cNvSpPr>
            <a:spLocks noGrp="1"/>
          </p:cNvSpPr>
          <p:nvPr>
            <p:ph type="sldNum" sz="quarter" idx="10"/>
          </p:nvPr>
        </p:nvSpPr>
        <p:spPr>
          <a:noFill/>
        </p:spPr>
        <p:txBody>
          <a:bodyPr/>
          <a:lstStyle>
            <a:lvl1pPr>
              <a:defRPr/>
            </a:lvl1pPr>
          </a:lstStyle>
          <a:p>
            <a:pPr>
              <a:defRPr/>
            </a:pPr>
            <a:r>
              <a:rPr lang="en-US" dirty="0"/>
              <a:t>  </a:t>
            </a:r>
            <a:fld id="{34F5B560-165B-4748-8F10-4294154EB5E9}" type="slidenum">
              <a:rPr lang="en-US" smtClean="0"/>
              <a:pPr>
                <a:defRPr/>
              </a:pPr>
              <a:t>‹#›</a:t>
            </a:fld>
            <a:endParaRPr lang="en-US" dirty="0"/>
          </a:p>
        </p:txBody>
      </p:sp>
      <p:sp>
        <p:nvSpPr>
          <p:cNvPr id="8"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6308725"/>
          </a:xfrm>
        </p:spPr>
        <p:txBody>
          <a:bodyPr rtlCol="0">
            <a:normAutofit/>
          </a:bodyPr>
          <a:lstStyle/>
          <a:p>
            <a:pPr lvl="0"/>
            <a:r>
              <a:rPr lang="en-US" noProof="0"/>
              <a:t>Click icon to add picture</a:t>
            </a:r>
            <a:endParaRPr lang="en-US" noProof="0" dirty="0"/>
          </a:p>
        </p:txBody>
      </p:sp>
      <p:sp>
        <p:nvSpPr>
          <p:cNvPr id="3" name="Slide Number Placeholder 5"/>
          <p:cNvSpPr>
            <a:spLocks noGrp="1"/>
          </p:cNvSpPr>
          <p:nvPr>
            <p:ph type="sldNum" sz="quarter" idx="14"/>
          </p:nvPr>
        </p:nvSpPr>
        <p:spPr/>
        <p:txBody>
          <a:bodyPr/>
          <a:lstStyle>
            <a:lvl1pPr>
              <a:defRPr/>
            </a:lvl1pPr>
          </a:lstStyle>
          <a:p>
            <a:pPr>
              <a:defRPr/>
            </a:pPr>
            <a:r>
              <a:rPr lang="en-US" dirty="0"/>
              <a:t>  </a:t>
            </a:r>
            <a:fld id="{EB4B846C-37E1-4198-8614-DFE920AB1F04}" type="slidenum">
              <a:rPr lang="en-US" smtClean="0"/>
              <a:pPr>
                <a:defRPr/>
              </a:pPr>
              <a:t>‹#›</a:t>
            </a:fld>
            <a:endParaRPr lang="en-US" dirty="0"/>
          </a:p>
        </p:txBody>
      </p:sp>
      <p:sp>
        <p:nvSpPr>
          <p:cNvPr id="4" name="Footer Placeholder 5"/>
          <p:cNvSpPr>
            <a:spLocks noGrp="1"/>
          </p:cNvSpPr>
          <p:nvPr>
            <p:ph type="ftr" sz="quarter" idx="15"/>
          </p:nvPr>
        </p:nvSpPr>
        <p:spPr/>
        <p:txBody>
          <a:bodyPr/>
          <a:lstStyle>
            <a:lvl1pPr algn="l">
              <a:defRPr sz="1200" baseline="0">
                <a:solidFill>
                  <a:schemeClr val="bg1"/>
                </a:solidFill>
                <a:latin typeface="Arial" pitchFamily="34" charset="0"/>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906EC71-B177-4A41-8A37-B5B08DE5259E}" type="datetimeFigureOut">
              <a:rPr lang="en-GB" smtClean="0"/>
              <a:pPr/>
              <a:t>21/10/2019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1A6B63-BB4E-4401-92BC-6747285CF80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7213" y="274638"/>
            <a:ext cx="8029575" cy="1143000"/>
          </a:xfrm>
          <a:prstGeom prst="rect">
            <a:avLst/>
          </a:prstGeom>
        </p:spPr>
        <p:txBody>
          <a:bodyPr vert="horz" lIns="0" tIns="0" rIns="0" bIns="0" rtlCol="0" anchor="ctr">
            <a:normAutofit/>
          </a:bodyPr>
          <a:lstStyle/>
          <a:p>
            <a:r>
              <a:rPr lang="en-US"/>
              <a:t>Click to edit Master title style</a:t>
            </a:r>
            <a:endParaRPr lang="en-US" dirty="0"/>
          </a:p>
        </p:txBody>
      </p:sp>
      <p:sp>
        <p:nvSpPr>
          <p:cNvPr id="1027" name="Text Placeholder 2"/>
          <p:cNvSpPr>
            <a:spLocks noGrp="1"/>
          </p:cNvSpPr>
          <p:nvPr>
            <p:ph type="body" idx="1"/>
          </p:nvPr>
        </p:nvSpPr>
        <p:spPr bwMode="auto">
          <a:xfrm>
            <a:off x="557213" y="1600200"/>
            <a:ext cx="8029575"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0" y="6308725"/>
            <a:ext cx="9144000" cy="549275"/>
          </a:xfrm>
          <a:prstGeom prst="rect">
            <a:avLst/>
          </a:prstGeom>
          <a:solidFill>
            <a:schemeClr val="bg2"/>
          </a:solidFill>
        </p:spPr>
        <p:txBody>
          <a:bodyPr vert="horz" wrap="square" lIns="0" tIns="0" rIns="91440" bIns="0" numCol="1" anchor="ctr" anchorCtr="0" compatLnSpc="1">
            <a:prstTxWarp prst="textNoShape">
              <a:avLst/>
            </a:prstTxWarp>
          </a:bodyPr>
          <a:lstStyle>
            <a:lvl1pPr>
              <a:defRPr sz="1200">
                <a:solidFill>
                  <a:schemeClr val="bg1"/>
                </a:solidFill>
              </a:defRPr>
            </a:lvl1pPr>
          </a:lstStyle>
          <a:p>
            <a:pPr>
              <a:defRPr/>
            </a:pPr>
            <a:r>
              <a:rPr lang="en-US" dirty="0"/>
              <a:t>  </a:t>
            </a:r>
            <a:fld id="{45F8D313-CCBE-49D6-A3BC-57B1848DFB52}" type="slidenum">
              <a:rPr lang="en-US" smtClean="0"/>
              <a:pPr>
                <a:defRPr/>
              </a:pPr>
              <a:t>‹#›</a:t>
            </a:fld>
            <a:r>
              <a:rPr lang="en-US" dirty="0"/>
              <a:t> </a:t>
            </a:r>
          </a:p>
        </p:txBody>
      </p:sp>
      <p:sp>
        <p:nvSpPr>
          <p:cNvPr id="6" name="Footer Placeholder 5"/>
          <p:cNvSpPr>
            <a:spLocks noGrp="1"/>
          </p:cNvSpPr>
          <p:nvPr>
            <p:ph type="ftr" sz="quarter" idx="3"/>
          </p:nvPr>
        </p:nvSpPr>
        <p:spPr>
          <a:xfrm>
            <a:off x="900113" y="6308725"/>
            <a:ext cx="8064375" cy="549275"/>
          </a:xfrm>
          <a:prstGeom prst="rect">
            <a:avLst/>
          </a:prstGeom>
        </p:spPr>
        <p:txBody>
          <a:bodyPr vert="horz" lIns="0" tIns="0" rIns="0" bIns="0" rtlCol="0" anchor="ctr"/>
          <a:lstStyle>
            <a:lvl1pPr algn="l" fontAlgn="auto">
              <a:spcBef>
                <a:spcPts val="0"/>
              </a:spcBef>
              <a:spcAft>
                <a:spcPts val="0"/>
              </a:spcAft>
              <a:defRPr sz="1200" baseline="0">
                <a:solidFill>
                  <a:schemeClr val="bg1"/>
                </a:solidFill>
                <a:latin typeface="Arial" pitchFamily="34" charset="0"/>
                <a:ea typeface="+mn-ea"/>
                <a:cs typeface="+mn-cs"/>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54" r:id="rId1"/>
    <p:sldLayoutId id="2147483763"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Lst>
  <p:hf hdr="0" ftr="0" dt="0"/>
  <p:txStyles>
    <p:titleStyle>
      <a:lvl1pPr algn="l" rtl="0" eaLnBrk="1" fontAlgn="base" hangingPunct="1">
        <a:spcBef>
          <a:spcPct val="0"/>
        </a:spcBef>
        <a:spcAft>
          <a:spcPct val="0"/>
        </a:spcAft>
        <a:defRPr sz="4000" kern="1200" spc="-150">
          <a:solidFill>
            <a:srgbClr val="00AE9E"/>
          </a:solidFill>
          <a:latin typeface="+mj-lt"/>
          <a:ea typeface="ヒラギノ角ゴ Pro W3" pitchFamily="84" charset="-128"/>
          <a:cs typeface="ヒラギノ角ゴ Pro W3" pitchFamily="84" charset="-128"/>
        </a:defRPr>
      </a:lvl1pPr>
      <a:lvl2pPr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2pPr>
      <a:lvl3pPr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3pPr>
      <a:lvl4pPr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4pPr>
      <a:lvl5pPr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5pPr>
      <a:lvl6pPr marL="457200"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6pPr>
      <a:lvl7pPr marL="914400"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7pPr>
      <a:lvl8pPr marL="1371600"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8pPr>
      <a:lvl9pPr marL="1828800" algn="l" rtl="0" eaLnBrk="1" fontAlgn="base" hangingPunct="1">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9pPr>
    </p:titleStyle>
    <p:bodyStyle>
      <a:lvl1pPr marL="342900" indent="-342900" algn="l" rtl="0" eaLnBrk="1" fontAlgn="base" hangingPunct="1">
        <a:spcBef>
          <a:spcPts val="1200"/>
        </a:spcBef>
        <a:spcAft>
          <a:spcPct val="0"/>
        </a:spcAft>
        <a:buFont typeface="Arial" pitchFamily="84" charset="0"/>
        <a:defRPr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6EC71-B177-4A41-8A37-B5B08DE5259E}" type="datetimeFigureOut">
              <a:rPr lang="en-GB" smtClean="0"/>
              <a:pPr/>
              <a:t>21/10/2019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A6B63-BB4E-4401-92BC-6747285CF80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4.jpg"/><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8.jp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3.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6165753"/>
            <a:ext cx="2376264" cy="558631"/>
          </a:xfrm>
          <a:prstGeom prst="rect">
            <a:avLst/>
          </a:prstGeom>
        </p:spPr>
      </p:pic>
      <p:sp>
        <p:nvSpPr>
          <p:cNvPr id="17" name="TextBox 16"/>
          <p:cNvSpPr txBox="1"/>
          <p:nvPr/>
        </p:nvSpPr>
        <p:spPr>
          <a:xfrm>
            <a:off x="161875" y="5085184"/>
            <a:ext cx="8604226" cy="830997"/>
          </a:xfrm>
          <a:prstGeom prst="rect">
            <a:avLst/>
          </a:prstGeom>
          <a:noFill/>
        </p:spPr>
        <p:txBody>
          <a:bodyPr wrap="square" rtlCol="0">
            <a:spAutoFit/>
          </a:bodyPr>
          <a:lstStyle/>
          <a:p>
            <a:pPr algn="ctr"/>
            <a:r>
              <a:rPr lang="en-GB" sz="1600" b="1" dirty="0">
                <a:latin typeface="+mj-lt"/>
              </a:rPr>
              <a:t>Jo Middleton, </a:t>
            </a:r>
            <a:r>
              <a:rPr lang="en-GB" sz="1600" dirty="0">
                <a:latin typeface="+mj-lt"/>
              </a:rPr>
              <a:t>Research Fellow</a:t>
            </a:r>
          </a:p>
          <a:p>
            <a:pPr algn="ctr"/>
            <a:r>
              <a:rPr lang="en-GB" sz="1600" b="1" dirty="0">
                <a:latin typeface="+mj-lt"/>
              </a:rPr>
              <a:t>Department of Primary Care and Public Health,</a:t>
            </a:r>
            <a:r>
              <a:rPr lang="en-GB" sz="1600" dirty="0">
                <a:latin typeface="+mj-lt"/>
              </a:rPr>
              <a:t> Brighton and Sussex Medical School</a:t>
            </a:r>
          </a:p>
          <a:p>
            <a:pPr algn="ctr"/>
            <a:r>
              <a:rPr lang="en-GB" sz="1600" b="1" dirty="0">
                <a:latin typeface="+mj-lt"/>
              </a:rPr>
              <a:t>SSRP SURFACES Project and Darwin Initiative, </a:t>
            </a:r>
            <a:r>
              <a:rPr lang="en-GB" sz="1600" dirty="0">
                <a:latin typeface="+mj-lt"/>
              </a:rPr>
              <a:t>School of Life Sciences, University of Sussex</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4543" y="6093296"/>
            <a:ext cx="545489" cy="654587"/>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1748631"/>
            <a:ext cx="4160706" cy="3120529"/>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1748631"/>
            <a:ext cx="4160706" cy="3120529"/>
          </a:xfrm>
          <a:prstGeom prst="rect">
            <a:avLst/>
          </a:prstGeom>
        </p:spPr>
      </p:pic>
      <p:sp>
        <p:nvSpPr>
          <p:cNvPr id="6" name="TextBox 5"/>
          <p:cNvSpPr txBox="1"/>
          <p:nvPr/>
        </p:nvSpPr>
        <p:spPr>
          <a:xfrm>
            <a:off x="0" y="0"/>
            <a:ext cx="9144000" cy="1556792"/>
          </a:xfrm>
          <a:prstGeom prst="rect">
            <a:avLst/>
          </a:prstGeom>
          <a:solidFill>
            <a:schemeClr val="bg2"/>
          </a:solidFill>
        </p:spPr>
        <p:txBody>
          <a:bodyPr wrap="square" rtlCol="0">
            <a:spAutoFit/>
          </a:bodyPr>
          <a:lstStyle/>
          <a:p>
            <a:endParaRPr lang="en-GB" dirty="0"/>
          </a:p>
        </p:txBody>
      </p:sp>
      <p:sp>
        <p:nvSpPr>
          <p:cNvPr id="4" name="Rectangle 3"/>
          <p:cNvSpPr/>
          <p:nvPr/>
        </p:nvSpPr>
        <p:spPr>
          <a:xfrm>
            <a:off x="-108520" y="116632"/>
            <a:ext cx="9301752" cy="1508105"/>
          </a:xfrm>
          <a:prstGeom prst="rect">
            <a:avLst/>
          </a:prstGeom>
          <a:solidFill>
            <a:schemeClr val="bg2"/>
          </a:solidFill>
        </p:spPr>
        <p:txBody>
          <a:bodyPr wrap="square">
            <a:spAutoFit/>
          </a:bodyPr>
          <a:lstStyle/>
          <a:p>
            <a:pPr algn="ctr"/>
            <a:r>
              <a:rPr lang="en-GB" sz="4400" b="1" dirty="0">
                <a:latin typeface="+mj-lt"/>
              </a:rPr>
              <a:t>Planetary Health and </a:t>
            </a:r>
            <a:r>
              <a:rPr lang="en-GB" sz="4400" b="1">
                <a:latin typeface="+mj-lt"/>
              </a:rPr>
              <a:t>the SDGs: </a:t>
            </a:r>
            <a:endParaRPr lang="en-GB" sz="4400" b="1" dirty="0">
              <a:latin typeface="+mj-lt"/>
            </a:endParaRPr>
          </a:p>
          <a:p>
            <a:pPr algn="ctr"/>
            <a:r>
              <a:rPr lang="en-GB" dirty="0"/>
              <a:t> Combining health and conservation programmes in </a:t>
            </a:r>
          </a:p>
          <a:p>
            <a:pPr algn="ctr"/>
            <a:r>
              <a:rPr lang="en-GB" dirty="0"/>
              <a:t>Papua New Guinea and other conservation areas  </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4252102" y="2125814"/>
            <a:ext cx="3135253" cy="2351440"/>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6077317" y="2128550"/>
            <a:ext cx="3132128" cy="2349096"/>
          </a:xfrm>
          <a:prstGeom prst="rect">
            <a:avLst/>
          </a:prstGeom>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10687" y="6075865"/>
            <a:ext cx="1384762" cy="654525"/>
          </a:xfrm>
          <a:prstGeom prst="rect">
            <a:avLst/>
          </a:prstGeom>
        </p:spPr>
      </p:pic>
      <p:pic>
        <p:nvPicPr>
          <p:cNvPr id="15" name="Picture 14"/>
          <p:cNvPicPr>
            <a:picLocks noChangeAspect="1"/>
          </p:cNvPicPr>
          <p:nvPr/>
        </p:nvPicPr>
        <p:blipFill rotWithShape="1">
          <a:blip r:embed="rId10" cstate="print">
            <a:extLst>
              <a:ext uri="{28A0092B-C50C-407E-A947-70E740481C1C}">
                <a14:useLocalDpi xmlns:a14="http://schemas.microsoft.com/office/drawing/2010/main" val="0"/>
              </a:ext>
            </a:extLst>
          </a:blip>
          <a:srcRect r="42973"/>
          <a:stretch/>
        </p:blipFill>
        <p:spPr>
          <a:xfrm rot="5400000">
            <a:off x="750051" y="1227381"/>
            <a:ext cx="3163641" cy="4160706"/>
          </a:xfrm>
          <a:prstGeom prst="rect">
            <a:avLst/>
          </a:prstGeom>
        </p:spPr>
      </p:pic>
    </p:spTree>
    <p:extLst>
      <p:ext uri="{BB962C8B-B14F-4D97-AF65-F5344CB8AC3E}">
        <p14:creationId xmlns:p14="http://schemas.microsoft.com/office/powerpoint/2010/main" val="3689469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32848" cy="648000"/>
          </a:xfrm>
        </p:spPr>
        <p:txBody>
          <a:bodyPr>
            <a:noAutofit/>
          </a:bodyPr>
          <a:lstStyle/>
          <a:p>
            <a:r>
              <a:rPr lang="en-US" sz="3600" dirty="0">
                <a:solidFill>
                  <a:schemeClr val="accent2">
                    <a:lumMod val="50000"/>
                  </a:schemeClr>
                </a:solidFill>
              </a:rPr>
              <a:t>What we will cover today</a:t>
            </a:r>
            <a:endParaRPr lang="en-GB" sz="3600" dirty="0">
              <a:solidFill>
                <a:schemeClr val="accent2">
                  <a:lumMod val="50000"/>
                </a:schemeClr>
              </a:solidFill>
            </a:endParaRPr>
          </a:p>
        </p:txBody>
      </p:sp>
      <p:sp>
        <p:nvSpPr>
          <p:cNvPr id="3" name="Content Placeholder 2"/>
          <p:cNvSpPr>
            <a:spLocks noGrp="1"/>
          </p:cNvSpPr>
          <p:nvPr>
            <p:ph sz="half" idx="1"/>
          </p:nvPr>
        </p:nvSpPr>
        <p:spPr>
          <a:xfrm>
            <a:off x="611560" y="1052736"/>
            <a:ext cx="4695518" cy="4686803"/>
          </a:xfrm>
        </p:spPr>
        <p:txBody>
          <a:bodyPr/>
          <a:lstStyle/>
          <a:p>
            <a:pPr marL="0" indent="0">
              <a:spcBef>
                <a:spcPct val="0"/>
              </a:spcBef>
            </a:pPr>
            <a:endParaRPr lang="en-GB" sz="2600" dirty="0">
              <a:solidFill>
                <a:schemeClr val="tx1"/>
              </a:solidFill>
            </a:endParaRPr>
          </a:p>
          <a:p>
            <a:pPr marL="0" indent="0"/>
            <a:endParaRPr lang="en-GB" sz="2800" dirty="0"/>
          </a:p>
        </p:txBody>
      </p:sp>
      <p:sp>
        <p:nvSpPr>
          <p:cNvPr id="20" name="Content Placeholder 2"/>
          <p:cNvSpPr txBox="1">
            <a:spLocks/>
          </p:cNvSpPr>
          <p:nvPr/>
        </p:nvSpPr>
        <p:spPr bwMode="auto">
          <a:xfrm>
            <a:off x="683568" y="980728"/>
            <a:ext cx="7344816" cy="583264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77800" lvl="1" indent="0">
              <a:spcBef>
                <a:spcPct val="0"/>
              </a:spcBef>
            </a:pPr>
            <a:r>
              <a:rPr lang="en-GB" sz="2400" b="1" dirty="0">
                <a:solidFill>
                  <a:schemeClr val="tx1"/>
                </a:solidFill>
                <a:latin typeface="+mj-lt"/>
              </a:rPr>
              <a:t>Context</a:t>
            </a:r>
          </a:p>
          <a:p>
            <a:pPr lvl="1">
              <a:spcBef>
                <a:spcPct val="0"/>
              </a:spcBef>
              <a:buFont typeface="Arial" panose="020B0604020202020204" pitchFamily="34" charset="0"/>
              <a:buChar char="•"/>
            </a:pPr>
            <a:r>
              <a:rPr lang="en-GB" sz="2400" dirty="0">
                <a:solidFill>
                  <a:schemeClr val="tx1"/>
                </a:solidFill>
                <a:latin typeface="+mj-lt"/>
              </a:rPr>
              <a:t>Planetary Health as scientific field and medical movement</a:t>
            </a:r>
          </a:p>
          <a:p>
            <a:pPr lvl="1">
              <a:spcBef>
                <a:spcPct val="0"/>
              </a:spcBef>
              <a:buFont typeface="Arial" panose="020B0604020202020204" pitchFamily="34" charset="0"/>
              <a:buChar char="•"/>
            </a:pPr>
            <a:r>
              <a:rPr lang="en-GB" sz="2400" dirty="0">
                <a:solidFill>
                  <a:schemeClr val="tx1"/>
                </a:solidFill>
                <a:latin typeface="+mj-lt"/>
              </a:rPr>
              <a:t>Relationship of Planetary Health to the SDGs</a:t>
            </a:r>
          </a:p>
          <a:p>
            <a:pPr marL="177800" lvl="1" indent="0">
              <a:spcBef>
                <a:spcPct val="0"/>
              </a:spcBef>
            </a:pPr>
            <a:endParaRPr lang="en-GB" sz="2400" dirty="0">
              <a:solidFill>
                <a:schemeClr val="tx1"/>
              </a:solidFill>
              <a:latin typeface="+mj-lt"/>
            </a:endParaRPr>
          </a:p>
          <a:p>
            <a:pPr marL="0" indent="0">
              <a:spcBef>
                <a:spcPct val="0"/>
              </a:spcBef>
            </a:pPr>
            <a:r>
              <a:rPr lang="en-GB" sz="2400" b="1" dirty="0">
                <a:solidFill>
                  <a:schemeClr val="tx1"/>
                </a:solidFill>
                <a:latin typeface="+mj-lt"/>
              </a:rPr>
              <a:t>   Sussex implementation research in PNG and beyond </a:t>
            </a:r>
            <a:endParaRPr lang="en-GB" sz="2400" dirty="0">
              <a:solidFill>
                <a:schemeClr val="tx1"/>
              </a:solidFill>
              <a:latin typeface="+mj-lt"/>
            </a:endParaRPr>
          </a:p>
          <a:p>
            <a:pPr lvl="1">
              <a:spcBef>
                <a:spcPct val="0"/>
              </a:spcBef>
              <a:buFont typeface="Arial" panose="020B0604020202020204" pitchFamily="34" charset="0"/>
              <a:buChar char="•"/>
            </a:pPr>
            <a:r>
              <a:rPr lang="en-GB" sz="2400" dirty="0">
                <a:latin typeface="+mj-lt"/>
              </a:rPr>
              <a:t>SSRP Surfaces: understanding and enhancing health in the vulnerable rainforests of Papua New Guinea</a:t>
            </a:r>
          </a:p>
          <a:p>
            <a:pPr lvl="1">
              <a:spcBef>
                <a:spcPct val="0"/>
              </a:spcBef>
              <a:buFont typeface="Arial" panose="020B0604020202020204" pitchFamily="34" charset="0"/>
              <a:buChar char="•"/>
            </a:pPr>
            <a:r>
              <a:rPr lang="en-GB" sz="2400" dirty="0">
                <a:latin typeface="+mj-lt"/>
              </a:rPr>
              <a:t>Examples from our ongoing SSRP global evidence mapping of projects integrating action on health and conservation SDGs</a:t>
            </a:r>
          </a:p>
          <a:p>
            <a:pPr lvl="1">
              <a:spcBef>
                <a:spcPct val="0"/>
              </a:spcBef>
              <a:buFont typeface="Arial" panose="020B0604020202020204" pitchFamily="34" charset="0"/>
              <a:buChar char="•"/>
            </a:pPr>
            <a:r>
              <a:rPr lang="en-GB" sz="2400" dirty="0">
                <a:latin typeface="+mj-lt"/>
              </a:rPr>
              <a:t>Planetary Health work at University of Sussex</a:t>
            </a:r>
          </a:p>
          <a:p>
            <a:pPr marL="0" indent="0">
              <a:spcBef>
                <a:spcPct val="0"/>
              </a:spcBef>
            </a:pPr>
            <a:endParaRPr lang="en-GB" sz="2000" b="1" dirty="0">
              <a:solidFill>
                <a:schemeClr val="tx1"/>
              </a:solidFill>
              <a:latin typeface="+mj-lt"/>
            </a:endParaRPr>
          </a:p>
          <a:p>
            <a:pPr marL="0" indent="0">
              <a:spcBef>
                <a:spcPct val="0"/>
              </a:spcBef>
            </a:pPr>
            <a:r>
              <a:rPr lang="en-GB" sz="2000" b="1" dirty="0">
                <a:solidFill>
                  <a:schemeClr val="tx1"/>
                </a:solidFill>
                <a:latin typeface="+mj-lt"/>
              </a:rPr>
              <a:t>   Questions and discussion</a:t>
            </a:r>
          </a:p>
          <a:p>
            <a:pPr marL="0" indent="0"/>
            <a:endParaRPr lang="en-GB" sz="2800" dirty="0"/>
          </a:p>
        </p:txBody>
      </p:sp>
      <p:sp>
        <p:nvSpPr>
          <p:cNvPr id="4" name="Footer Placeholder 3"/>
          <p:cNvSpPr>
            <a:spLocks noGrp="1"/>
          </p:cNvSpPr>
          <p:nvPr>
            <p:ph type="ftr" sz="quarter" idx="11"/>
          </p:nvPr>
        </p:nvSpPr>
        <p:spPr/>
        <p:txBody>
          <a:bodyPr/>
          <a:lstStyle/>
          <a:p>
            <a:pPr>
              <a:defRPr/>
            </a:pPr>
            <a:r>
              <a:rPr lang="en-US" dirty="0">
                <a:solidFill>
                  <a:schemeClr val="tx1"/>
                </a:solidFill>
              </a:rPr>
              <a:t>					</a:t>
            </a:r>
          </a:p>
        </p:txBody>
      </p:sp>
    </p:spTree>
    <p:extLst>
      <p:ext uri="{BB962C8B-B14F-4D97-AF65-F5344CB8AC3E}">
        <p14:creationId xmlns:p14="http://schemas.microsoft.com/office/powerpoint/2010/main" val="266331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56588"/>
            <a:ext cx="7632848" cy="1644384"/>
          </a:xfrm>
        </p:spPr>
        <p:txBody>
          <a:bodyPr>
            <a:noAutofit/>
          </a:bodyPr>
          <a:lstStyle/>
          <a:p>
            <a:r>
              <a:rPr lang="en-GB" sz="3200" dirty="0">
                <a:solidFill>
                  <a:schemeClr val="accent2">
                    <a:lumMod val="50000"/>
                  </a:schemeClr>
                </a:solidFill>
              </a:rPr>
              <a:t>Planetary Health lens</a:t>
            </a:r>
          </a:p>
        </p:txBody>
      </p:sp>
      <p:sp>
        <p:nvSpPr>
          <p:cNvPr id="3" name="Content Placeholder 2"/>
          <p:cNvSpPr>
            <a:spLocks noGrp="1"/>
          </p:cNvSpPr>
          <p:nvPr>
            <p:ph sz="half" idx="1"/>
          </p:nvPr>
        </p:nvSpPr>
        <p:spPr>
          <a:xfrm>
            <a:off x="10260632" y="1621922"/>
            <a:ext cx="4695518" cy="4686803"/>
          </a:xfrm>
        </p:spPr>
        <p:txBody>
          <a:bodyPr/>
          <a:lstStyle/>
          <a:p>
            <a:pPr marL="0" indent="0">
              <a:spcBef>
                <a:spcPct val="0"/>
              </a:spcBef>
            </a:pPr>
            <a:endParaRPr lang="en-GB" sz="2600" dirty="0">
              <a:solidFill>
                <a:schemeClr val="tx1"/>
              </a:solidFill>
            </a:endParaRPr>
          </a:p>
          <a:p>
            <a:pPr marL="0" indent="0"/>
            <a:endParaRPr lang="en-GB" sz="2800" dirty="0"/>
          </a:p>
        </p:txBody>
      </p:sp>
      <p:sp>
        <p:nvSpPr>
          <p:cNvPr id="20" name="Content Placeholder 2"/>
          <p:cNvSpPr txBox="1">
            <a:spLocks/>
          </p:cNvSpPr>
          <p:nvPr/>
        </p:nvSpPr>
        <p:spPr bwMode="auto">
          <a:xfrm>
            <a:off x="348051" y="4365876"/>
            <a:ext cx="3694674" cy="532782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77800" lvl="1" indent="0">
              <a:spcBef>
                <a:spcPct val="0"/>
              </a:spcBef>
            </a:pPr>
            <a:r>
              <a:rPr lang="en-GB" sz="2000" dirty="0">
                <a:solidFill>
                  <a:schemeClr val="tx1"/>
                </a:solidFill>
                <a:latin typeface="+mj-lt"/>
              </a:rPr>
              <a:t>‘Planetary Health </a:t>
            </a:r>
            <a:r>
              <a:rPr lang="en-GB" sz="2000" b="1" i="1" dirty="0">
                <a:solidFill>
                  <a:schemeClr val="tx1"/>
                </a:solidFill>
                <a:latin typeface="+mj-lt"/>
              </a:rPr>
              <a:t>as scientific field </a:t>
            </a:r>
          </a:p>
          <a:p>
            <a:pPr marL="177800" lvl="1" indent="0">
              <a:spcBef>
                <a:spcPct val="0"/>
              </a:spcBef>
            </a:pPr>
            <a:r>
              <a:rPr lang="en-GB" sz="2000" dirty="0">
                <a:solidFill>
                  <a:schemeClr val="tx1"/>
                </a:solidFill>
                <a:latin typeface="+mj-lt"/>
              </a:rPr>
              <a:t>is</a:t>
            </a:r>
            <a:r>
              <a:rPr lang="en-GB" sz="2000" i="1" dirty="0">
                <a:solidFill>
                  <a:schemeClr val="tx1"/>
                </a:solidFill>
                <a:latin typeface="+mj-lt"/>
              </a:rPr>
              <a:t> </a:t>
            </a:r>
            <a:r>
              <a:rPr lang="en-GB" sz="2000" dirty="0">
                <a:latin typeface="+mj-lt"/>
              </a:rPr>
              <a:t>focused on ‘linkages between human-caused disruptions of earth's natural systems &amp; the resulting impacts on public health.’ </a:t>
            </a:r>
            <a:r>
              <a:rPr lang="en-GB" sz="800" dirty="0">
                <a:solidFill>
                  <a:schemeClr val="bg1">
                    <a:lumMod val="50000"/>
                  </a:schemeClr>
                </a:solidFill>
                <a:latin typeface="+mj-lt"/>
              </a:rPr>
              <a:t>[planetaryhealthalliance.org]</a:t>
            </a:r>
          </a:p>
          <a:p>
            <a:pPr marL="177800" lvl="1" indent="0">
              <a:spcBef>
                <a:spcPct val="0"/>
              </a:spcBef>
            </a:pPr>
            <a:endParaRPr lang="en-GB" sz="800" dirty="0">
              <a:solidFill>
                <a:schemeClr val="bg1">
                  <a:lumMod val="50000"/>
                </a:schemeClr>
              </a:solidFill>
              <a:latin typeface="+mj-lt"/>
            </a:endParaRPr>
          </a:p>
          <a:p>
            <a:pPr marL="177800" lvl="1" indent="0">
              <a:spcBef>
                <a:spcPct val="0"/>
              </a:spcBef>
            </a:pPr>
            <a:endParaRPr lang="en-GB" sz="2000" dirty="0">
              <a:latin typeface="+mj-lt"/>
            </a:endParaRPr>
          </a:p>
          <a:p>
            <a:pPr marL="177800" lvl="1" indent="0">
              <a:spcBef>
                <a:spcPct val="0"/>
              </a:spcBef>
            </a:pPr>
            <a:endParaRPr lang="en-GB" sz="2000" dirty="0">
              <a:latin typeface="+mj-lt"/>
            </a:endParaRPr>
          </a:p>
          <a:p>
            <a:pPr marL="177800" lvl="1" indent="0">
              <a:spcBef>
                <a:spcPct val="0"/>
              </a:spcBef>
            </a:pPr>
            <a:endParaRPr lang="en-GB" sz="2000" dirty="0">
              <a:solidFill>
                <a:schemeClr val="tx1"/>
              </a:solidFill>
              <a:latin typeface="+mj-lt"/>
            </a:endParaRPr>
          </a:p>
          <a:p>
            <a:pPr marL="0" indent="0"/>
            <a:endParaRPr lang="en-GB" sz="2800" dirty="0">
              <a:latin typeface="+mj-lt"/>
            </a:endParaRPr>
          </a:p>
        </p:txBody>
      </p:sp>
      <p:sp>
        <p:nvSpPr>
          <p:cNvPr id="9" name="Rectangle 8"/>
          <p:cNvSpPr/>
          <p:nvPr/>
        </p:nvSpPr>
        <p:spPr>
          <a:xfrm>
            <a:off x="1043608" y="2463279"/>
            <a:ext cx="1080120" cy="461665"/>
          </a:xfrm>
          <a:prstGeom prst="rect">
            <a:avLst/>
          </a:prstGeom>
        </p:spPr>
        <p:txBody>
          <a:bodyPr wrap="square">
            <a:spAutoFit/>
          </a:bodyPr>
          <a:lstStyle/>
          <a:p>
            <a:r>
              <a:rPr lang="en-GB" sz="800" i="1" dirty="0">
                <a:solidFill>
                  <a:schemeClr val="bg1">
                    <a:lumMod val="50000"/>
                  </a:schemeClr>
                </a:solidFill>
                <a:latin typeface="+mj-lt"/>
              </a:rPr>
              <a:t>The  Lancet </a:t>
            </a:r>
            <a:r>
              <a:rPr lang="en-GB" sz="800" dirty="0">
                <a:solidFill>
                  <a:schemeClr val="bg1">
                    <a:lumMod val="50000"/>
                  </a:schemeClr>
                </a:solidFill>
                <a:latin typeface="+mj-lt"/>
              </a:rPr>
              <a:t>386: 10007, 1973–2028, 14 Nov 2015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5" y="0"/>
            <a:ext cx="9144000" cy="4015740"/>
          </a:xfrm>
          <a:prstGeom prst="rect">
            <a:avLst/>
          </a:prstGeom>
        </p:spPr>
      </p:pic>
      <p:sp>
        <p:nvSpPr>
          <p:cNvPr id="8" name="TextBox 7"/>
          <p:cNvSpPr txBox="1"/>
          <p:nvPr/>
        </p:nvSpPr>
        <p:spPr>
          <a:xfrm>
            <a:off x="4788023" y="4272328"/>
            <a:ext cx="4339771" cy="2246769"/>
          </a:xfrm>
          <a:prstGeom prst="rect">
            <a:avLst/>
          </a:prstGeom>
          <a:noFill/>
        </p:spPr>
        <p:txBody>
          <a:bodyPr wrap="square" rtlCol="0">
            <a:spAutoFit/>
          </a:bodyPr>
          <a:lstStyle/>
          <a:p>
            <a:pPr marL="0" lvl="1"/>
            <a:r>
              <a:rPr lang="en-GB" sz="2000" i="1" dirty="0">
                <a:latin typeface="+mj-lt"/>
              </a:rPr>
              <a:t>‘the priority medicine gives to being human is also its great conceit—and flaw … Human well-being depends strongly on the interacting web of living species… </a:t>
            </a:r>
            <a:r>
              <a:rPr lang="en-GB" sz="2000" b="1" i="1" dirty="0">
                <a:latin typeface="+mj-lt"/>
              </a:rPr>
              <a:t>It’s time to make protecting the biodiversity of our planet the next great cause of planetary health.’ </a:t>
            </a:r>
            <a:r>
              <a:rPr lang="en-GB" sz="800" dirty="0">
                <a:solidFill>
                  <a:schemeClr val="bg1">
                    <a:lumMod val="65000"/>
                  </a:schemeClr>
                </a:solidFill>
                <a:latin typeface="+mn-lt"/>
              </a:rPr>
              <a:t>[Horton, The Lancet, </a:t>
            </a:r>
            <a:r>
              <a:rPr lang="en-GB" sz="800" u="sng" dirty="0">
                <a:solidFill>
                  <a:schemeClr val="bg1">
                    <a:lumMod val="65000"/>
                  </a:schemeClr>
                </a:solidFill>
                <a:latin typeface="+mn-lt"/>
              </a:rPr>
              <a:t>11 Nov 2017</a:t>
            </a:r>
            <a:r>
              <a:rPr lang="en-GB" sz="800" dirty="0">
                <a:solidFill>
                  <a:schemeClr val="bg1">
                    <a:lumMod val="65000"/>
                  </a:schemeClr>
                </a:solidFill>
                <a:latin typeface="+mn-lt"/>
              </a:rPr>
              <a:t>]: </a:t>
            </a:r>
          </a:p>
        </p:txBody>
      </p:sp>
    </p:spTree>
    <p:extLst>
      <p:ext uri="{BB962C8B-B14F-4D97-AF65-F5344CB8AC3E}">
        <p14:creationId xmlns:p14="http://schemas.microsoft.com/office/powerpoint/2010/main" val="131045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260632" y="1621922"/>
            <a:ext cx="4695518" cy="4686803"/>
          </a:xfrm>
        </p:spPr>
        <p:txBody>
          <a:bodyPr/>
          <a:lstStyle/>
          <a:p>
            <a:pPr marL="0" indent="0">
              <a:spcBef>
                <a:spcPct val="0"/>
              </a:spcBef>
            </a:pPr>
            <a:endParaRPr lang="en-GB" sz="2600" dirty="0">
              <a:solidFill>
                <a:schemeClr val="tx1"/>
              </a:solidFill>
            </a:endParaRPr>
          </a:p>
          <a:p>
            <a:pPr marL="0" indent="0"/>
            <a:endParaRPr lang="en-GB" sz="2800" dirty="0"/>
          </a:p>
        </p:txBody>
      </p:sp>
      <p:sp>
        <p:nvSpPr>
          <p:cNvPr id="20" name="Content Placeholder 2"/>
          <p:cNvSpPr txBox="1">
            <a:spLocks/>
          </p:cNvSpPr>
          <p:nvPr/>
        </p:nvSpPr>
        <p:spPr bwMode="auto">
          <a:xfrm>
            <a:off x="12420872" y="3287046"/>
            <a:ext cx="2232248" cy="532782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77800" lvl="1" indent="0">
              <a:spcBef>
                <a:spcPct val="0"/>
              </a:spcBef>
            </a:pPr>
            <a:r>
              <a:rPr lang="en-GB" sz="2000" dirty="0">
                <a:solidFill>
                  <a:schemeClr val="tx1"/>
                </a:solidFill>
                <a:latin typeface="+mj-lt"/>
              </a:rPr>
              <a:t>Planetary Health </a:t>
            </a:r>
            <a:r>
              <a:rPr lang="en-GB" sz="2000" b="1" i="1" dirty="0">
                <a:solidFill>
                  <a:schemeClr val="tx1"/>
                </a:solidFill>
                <a:latin typeface="+mj-lt"/>
              </a:rPr>
              <a:t>as scientific field </a:t>
            </a:r>
          </a:p>
          <a:p>
            <a:pPr marL="177800" lvl="1" indent="0">
              <a:spcBef>
                <a:spcPct val="0"/>
              </a:spcBef>
            </a:pPr>
            <a:r>
              <a:rPr lang="en-GB" sz="2000" dirty="0">
                <a:solidFill>
                  <a:schemeClr val="tx1"/>
                </a:solidFill>
                <a:latin typeface="+mj-lt"/>
              </a:rPr>
              <a:t>is</a:t>
            </a:r>
            <a:r>
              <a:rPr lang="en-GB" sz="2000" i="1" dirty="0">
                <a:solidFill>
                  <a:schemeClr val="tx1"/>
                </a:solidFill>
                <a:latin typeface="+mj-lt"/>
              </a:rPr>
              <a:t> </a:t>
            </a:r>
            <a:r>
              <a:rPr lang="en-GB" sz="2000" dirty="0">
                <a:latin typeface="+mj-lt"/>
              </a:rPr>
              <a:t>focused on ‘linkages between human-caused disruptions of earth's natural systems &amp; the resulting impacts on public health.’ </a:t>
            </a:r>
            <a:r>
              <a:rPr lang="en-GB" sz="800" dirty="0">
                <a:solidFill>
                  <a:schemeClr val="bg1">
                    <a:lumMod val="50000"/>
                  </a:schemeClr>
                </a:solidFill>
                <a:latin typeface="+mj-lt"/>
              </a:rPr>
              <a:t>[planetaryhealthalliance.org]</a:t>
            </a:r>
          </a:p>
          <a:p>
            <a:pPr marL="177800" lvl="1" indent="0">
              <a:spcBef>
                <a:spcPct val="0"/>
              </a:spcBef>
            </a:pPr>
            <a:endParaRPr lang="en-GB" sz="800" dirty="0">
              <a:solidFill>
                <a:schemeClr val="bg1">
                  <a:lumMod val="50000"/>
                </a:schemeClr>
              </a:solidFill>
              <a:latin typeface="+mj-lt"/>
            </a:endParaRPr>
          </a:p>
          <a:p>
            <a:pPr marL="177800" lvl="1" indent="0">
              <a:spcBef>
                <a:spcPct val="0"/>
              </a:spcBef>
            </a:pPr>
            <a:endParaRPr lang="en-GB" sz="2000" dirty="0">
              <a:latin typeface="+mj-lt"/>
            </a:endParaRPr>
          </a:p>
          <a:p>
            <a:pPr marL="177800" lvl="1" indent="0">
              <a:spcBef>
                <a:spcPct val="0"/>
              </a:spcBef>
            </a:pPr>
            <a:endParaRPr lang="en-GB" sz="2000" dirty="0">
              <a:latin typeface="+mj-lt"/>
            </a:endParaRPr>
          </a:p>
          <a:p>
            <a:pPr marL="177800" lvl="1" indent="0">
              <a:spcBef>
                <a:spcPct val="0"/>
              </a:spcBef>
            </a:pPr>
            <a:endParaRPr lang="en-GB" sz="2000" dirty="0">
              <a:solidFill>
                <a:schemeClr val="tx1"/>
              </a:solidFill>
              <a:latin typeface="+mj-lt"/>
            </a:endParaRPr>
          </a:p>
          <a:p>
            <a:pPr marL="0" indent="0"/>
            <a:endParaRPr lang="en-GB" sz="2800" dirty="0">
              <a:latin typeface="+mj-lt"/>
            </a:endParaRPr>
          </a:p>
        </p:txBody>
      </p:sp>
      <p:sp>
        <p:nvSpPr>
          <p:cNvPr id="9" name="Rectangle 8"/>
          <p:cNvSpPr/>
          <p:nvPr/>
        </p:nvSpPr>
        <p:spPr>
          <a:xfrm>
            <a:off x="9972600" y="655215"/>
            <a:ext cx="1080120" cy="461665"/>
          </a:xfrm>
          <a:prstGeom prst="rect">
            <a:avLst/>
          </a:prstGeom>
        </p:spPr>
        <p:txBody>
          <a:bodyPr wrap="square">
            <a:spAutoFit/>
          </a:bodyPr>
          <a:lstStyle/>
          <a:p>
            <a:r>
              <a:rPr lang="en-GB" sz="800" i="1" dirty="0">
                <a:solidFill>
                  <a:schemeClr val="bg1">
                    <a:lumMod val="50000"/>
                  </a:schemeClr>
                </a:solidFill>
                <a:latin typeface="+mj-lt"/>
              </a:rPr>
              <a:t>The  Lancet </a:t>
            </a:r>
            <a:r>
              <a:rPr lang="en-GB" sz="800" dirty="0">
                <a:solidFill>
                  <a:schemeClr val="bg1">
                    <a:lumMod val="50000"/>
                  </a:schemeClr>
                </a:solidFill>
                <a:latin typeface="+mj-lt"/>
              </a:rPr>
              <a:t>386: 10007, 1973–2028, 14 Nov 2015 </a:t>
            </a:r>
          </a:p>
        </p:txBody>
      </p:sp>
      <p:sp>
        <p:nvSpPr>
          <p:cNvPr id="6" name="Rectangle 5"/>
          <p:cNvSpPr/>
          <p:nvPr/>
        </p:nvSpPr>
        <p:spPr>
          <a:xfrm>
            <a:off x="9495674" y="6342339"/>
            <a:ext cx="3114092" cy="338554"/>
          </a:xfrm>
          <a:prstGeom prst="rect">
            <a:avLst/>
          </a:prstGeom>
        </p:spPr>
        <p:txBody>
          <a:bodyPr wrap="square">
            <a:spAutoFit/>
          </a:bodyPr>
          <a:lstStyle/>
          <a:p>
            <a:r>
              <a:rPr lang="en-GB" sz="800" dirty="0">
                <a:solidFill>
                  <a:schemeClr val="bg1">
                    <a:lumMod val="50000"/>
                  </a:schemeClr>
                </a:solidFill>
              </a:rPr>
              <a:t>Stone et al. (2018) Cross-cutting principles for planetary health education. Lancet Planetary Health 2:5.</a:t>
            </a:r>
          </a:p>
        </p:txBody>
      </p:sp>
      <p:sp>
        <p:nvSpPr>
          <p:cNvPr id="10" name="Rectangle 9"/>
          <p:cNvSpPr/>
          <p:nvPr/>
        </p:nvSpPr>
        <p:spPr>
          <a:xfrm>
            <a:off x="9649359" y="1589215"/>
            <a:ext cx="3654152" cy="4093428"/>
          </a:xfrm>
          <a:prstGeom prst="rect">
            <a:avLst/>
          </a:prstGeom>
        </p:spPr>
        <p:txBody>
          <a:bodyPr wrap="square">
            <a:spAutoFit/>
          </a:bodyPr>
          <a:lstStyle/>
          <a:p>
            <a:r>
              <a:rPr lang="en-GB" sz="2000" b="1" dirty="0">
                <a:latin typeface="+mj-lt"/>
              </a:rPr>
              <a:t>‘A planetary health lens</a:t>
            </a:r>
            <a:endParaRPr lang="en-GB" sz="2000" dirty="0">
              <a:latin typeface="+mj-lt"/>
            </a:endParaRPr>
          </a:p>
          <a:p>
            <a:r>
              <a:rPr lang="en-GB" sz="2000" dirty="0">
                <a:latin typeface="+mj-lt"/>
              </a:rPr>
              <a:t>Many global challenges come into sharper focus when they are viewed with the idea of planetary health in mind. Equipping students with what we have called a planetary health lens will enable them to have an understanding and appreciation of the crucial linkages, cause–effect relationships, and feedback loops between environmental change and human health.’</a:t>
            </a:r>
          </a:p>
        </p:txBody>
      </p:sp>
      <p:pic>
        <p:nvPicPr>
          <p:cNvPr id="1026" name="Picture 2" descr="Planetary Health Infographic -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9585" y="332656"/>
            <a:ext cx="6461956" cy="44457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71272" y="5129897"/>
            <a:ext cx="8293215" cy="1323439"/>
          </a:xfrm>
          <a:prstGeom prst="rect">
            <a:avLst/>
          </a:prstGeom>
        </p:spPr>
        <p:txBody>
          <a:bodyPr wrap="square">
            <a:spAutoFit/>
          </a:bodyPr>
          <a:lstStyle/>
          <a:p>
            <a:r>
              <a:rPr lang="en-GB" sz="2000" dirty="0">
                <a:latin typeface="+mj-lt"/>
              </a:rPr>
              <a:t>‘we conclude that the continuing degradation of natural systems threatens to reverse the health gains seen over the last century. In short, we have mortgaged the health of future generations to realise economic and development gains in the present.’</a:t>
            </a:r>
            <a:r>
              <a:rPr lang="en-GB" sz="800" dirty="0">
                <a:latin typeface="+mj-lt"/>
              </a:rPr>
              <a:t> </a:t>
            </a:r>
            <a:r>
              <a:rPr lang="en-GB" sz="800" dirty="0">
                <a:solidFill>
                  <a:schemeClr val="bg1">
                    <a:lumMod val="50000"/>
                  </a:schemeClr>
                </a:solidFill>
                <a:latin typeface="+mj-lt"/>
              </a:rPr>
              <a:t>[</a:t>
            </a:r>
            <a:r>
              <a:rPr lang="en-GB" sz="700" b="1" dirty="0">
                <a:solidFill>
                  <a:schemeClr val="bg1">
                    <a:lumMod val="50000"/>
                  </a:schemeClr>
                </a:solidFill>
              </a:rPr>
              <a:t>thelancet.com/commissions/planetary-health]</a:t>
            </a: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5678"/>
          <a:stretch/>
        </p:blipFill>
        <p:spPr>
          <a:xfrm>
            <a:off x="1269585" y="332656"/>
            <a:ext cx="6461956" cy="4588673"/>
          </a:xfrm>
          <a:prstGeom prst="rect">
            <a:avLst/>
          </a:prstGeom>
        </p:spPr>
      </p:pic>
    </p:spTree>
    <p:extLst>
      <p:ext uri="{BB962C8B-B14F-4D97-AF65-F5344CB8AC3E}">
        <p14:creationId xmlns:p14="http://schemas.microsoft.com/office/powerpoint/2010/main" val="3366972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00563" y="1484784"/>
            <a:ext cx="1741095" cy="5879778"/>
          </a:xfrm>
          <a:prstGeom prst="rect">
            <a:avLst/>
          </a:prstGeom>
          <a:noFill/>
        </p:spPr>
        <p:txBody>
          <a:bodyPr wrap="square" rtlCol="0">
            <a:spAutoFit/>
          </a:bodyPr>
          <a:lstStyle/>
          <a:p>
            <a:endParaRPr lang="en-GB"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6247" y="332656"/>
            <a:ext cx="5688632" cy="2688803"/>
          </a:xfrm>
          <a:prstGeom prst="rect">
            <a:avLst/>
          </a:prstGeom>
        </p:spPr>
      </p:pic>
      <p:sp>
        <p:nvSpPr>
          <p:cNvPr id="12" name="Content Placeholder 2"/>
          <p:cNvSpPr txBox="1">
            <a:spLocks/>
          </p:cNvSpPr>
          <p:nvPr/>
        </p:nvSpPr>
        <p:spPr bwMode="auto">
          <a:xfrm>
            <a:off x="827584" y="3861048"/>
            <a:ext cx="7632848" cy="222728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520700" lvl="1" indent="-342900">
              <a:spcBef>
                <a:spcPct val="0"/>
              </a:spcBef>
              <a:buFont typeface="Arial" panose="020B0604020202020204" pitchFamily="34" charset="0"/>
              <a:buChar char="•"/>
            </a:pPr>
            <a:r>
              <a:rPr lang="en-GB" sz="2000" dirty="0">
                <a:latin typeface="+mj-lt"/>
              </a:rPr>
              <a:t>Funded by Rockefeller Foundation and </a:t>
            </a:r>
            <a:r>
              <a:rPr lang="en-GB" sz="2000" dirty="0" err="1">
                <a:latin typeface="+mj-lt"/>
              </a:rPr>
              <a:t>Wellcome</a:t>
            </a:r>
            <a:r>
              <a:rPr lang="en-GB" sz="2000" dirty="0">
                <a:latin typeface="+mj-lt"/>
              </a:rPr>
              <a:t>, hosted by Harvard</a:t>
            </a:r>
          </a:p>
          <a:p>
            <a:pPr marL="177800" lvl="1" indent="0">
              <a:spcBef>
                <a:spcPct val="0"/>
              </a:spcBef>
            </a:pPr>
            <a:endParaRPr lang="en-GB" sz="2000" dirty="0">
              <a:latin typeface="+mj-lt"/>
            </a:endParaRPr>
          </a:p>
          <a:p>
            <a:pPr marL="520700" lvl="1" indent="-342900">
              <a:spcBef>
                <a:spcPct val="0"/>
              </a:spcBef>
              <a:buFont typeface="Arial" panose="020B0604020202020204" pitchFamily="34" charset="0"/>
              <a:buChar char="•"/>
            </a:pPr>
            <a:r>
              <a:rPr lang="en-GB" sz="2000" dirty="0">
                <a:latin typeface="+mj-lt"/>
              </a:rPr>
              <a:t>Consortium of over 200 universities, NGOs, and government entities.</a:t>
            </a:r>
          </a:p>
          <a:p>
            <a:pPr marL="177800" lvl="1" indent="0">
              <a:spcBef>
                <a:spcPct val="0"/>
              </a:spcBef>
            </a:pPr>
            <a:endParaRPr lang="en-GB" sz="2000" dirty="0">
              <a:latin typeface="+mj-lt"/>
            </a:endParaRPr>
          </a:p>
          <a:p>
            <a:pPr marL="520700" lvl="1" indent="-342900">
              <a:spcBef>
                <a:spcPct val="0"/>
              </a:spcBef>
              <a:buFont typeface="Arial" panose="020B0604020202020204" pitchFamily="34" charset="0"/>
              <a:buChar char="•"/>
            </a:pPr>
            <a:r>
              <a:rPr lang="en-GB" sz="2000" dirty="0">
                <a:latin typeface="+mj-lt"/>
              </a:rPr>
              <a:t>44 countries at Sept 2019 members meeting at Stanford University</a:t>
            </a:r>
          </a:p>
          <a:p>
            <a:pPr marL="177800" lvl="1" indent="0">
              <a:spcBef>
                <a:spcPct val="0"/>
              </a:spcBef>
            </a:pPr>
            <a:endParaRPr lang="en-GB" sz="2000" dirty="0">
              <a:latin typeface="+mj-lt"/>
            </a:endParaRPr>
          </a:p>
          <a:p>
            <a:pPr marL="520700" lvl="1" indent="-342900">
              <a:spcBef>
                <a:spcPct val="0"/>
              </a:spcBef>
              <a:buFont typeface="Arial" panose="020B0604020202020204" pitchFamily="34" charset="0"/>
              <a:buChar char="•"/>
            </a:pPr>
            <a:r>
              <a:rPr lang="en-GB" sz="2000" dirty="0">
                <a:latin typeface="+mj-lt"/>
              </a:rPr>
              <a:t>Facilitates collaboration between member institutions and health bodies.</a:t>
            </a:r>
          </a:p>
          <a:p>
            <a:pPr marL="520700" lvl="1" indent="-342900">
              <a:spcBef>
                <a:spcPct val="0"/>
              </a:spcBef>
              <a:buFont typeface="Arial" panose="020B0604020202020204" pitchFamily="34" charset="0"/>
              <a:buChar char="•"/>
            </a:pPr>
            <a:endParaRPr lang="en-GB" sz="2000" dirty="0">
              <a:latin typeface="+mj-lt"/>
            </a:endParaRPr>
          </a:p>
        </p:txBody>
      </p:sp>
    </p:spTree>
    <p:extLst>
      <p:ext uri="{BB962C8B-B14F-4D97-AF65-F5344CB8AC3E}">
        <p14:creationId xmlns:p14="http://schemas.microsoft.com/office/powerpoint/2010/main" val="3987719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45741" y="651311"/>
            <a:ext cx="3746739" cy="5016758"/>
          </a:xfrm>
          <a:prstGeom prst="rect">
            <a:avLst/>
          </a:prstGeom>
          <a:noFill/>
        </p:spPr>
        <p:txBody>
          <a:bodyPr wrap="square" rtlCol="0">
            <a:spAutoFit/>
          </a:bodyPr>
          <a:lstStyle/>
          <a:p>
            <a:r>
              <a:rPr lang="en-GB" sz="2000" b="1" dirty="0">
                <a:latin typeface="+mj-lt"/>
              </a:rPr>
              <a:t>UK</a:t>
            </a:r>
          </a:p>
          <a:p>
            <a:r>
              <a:rPr lang="en-GB" sz="2000" dirty="0">
                <a:latin typeface="+mj-lt"/>
              </a:rPr>
              <a:t>‘There should be a single point of accountability for planetary health at both ministerial and senior civil service levels. The Government should also establish a joint unit to manage planetary health across Government.’ – </a:t>
            </a:r>
            <a:r>
              <a:rPr lang="en-GB" sz="2000" dirty="0" err="1">
                <a:latin typeface="+mj-lt"/>
              </a:rPr>
              <a:t>HoC</a:t>
            </a:r>
            <a:r>
              <a:rPr lang="en-GB" sz="2000" dirty="0">
                <a:latin typeface="+mj-lt"/>
              </a:rPr>
              <a:t> AEC</a:t>
            </a:r>
          </a:p>
          <a:p>
            <a:endParaRPr lang="en-GB" sz="2000" b="1" i="1" dirty="0">
              <a:latin typeface="+mj-lt"/>
            </a:endParaRPr>
          </a:p>
          <a:p>
            <a:r>
              <a:rPr lang="en-GB" sz="2000" b="1" dirty="0">
                <a:latin typeface="+mj-lt"/>
              </a:rPr>
              <a:t>International level</a:t>
            </a:r>
          </a:p>
          <a:p>
            <a:r>
              <a:rPr lang="en-GB" sz="2000" dirty="0">
                <a:latin typeface="+mj-lt"/>
              </a:rPr>
              <a:t>Planetary Health not only aiming to integrate action across SDGs now, but also contribute to a coherent vision which will replace SDGs at the end of their implementation period.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5" y="692696"/>
            <a:ext cx="4750206" cy="5400600"/>
          </a:xfrm>
          <a:prstGeom prst="rect">
            <a:avLst/>
          </a:prstGeom>
        </p:spPr>
      </p:pic>
    </p:spTree>
    <p:extLst>
      <p:ext uri="{BB962C8B-B14F-4D97-AF65-F5344CB8AC3E}">
        <p14:creationId xmlns:p14="http://schemas.microsoft.com/office/powerpoint/2010/main" val="2628695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260632" y="1621922"/>
            <a:ext cx="4695518" cy="4686803"/>
          </a:xfrm>
        </p:spPr>
        <p:txBody>
          <a:bodyPr/>
          <a:lstStyle/>
          <a:p>
            <a:pPr marL="0" indent="0">
              <a:spcBef>
                <a:spcPct val="0"/>
              </a:spcBef>
            </a:pPr>
            <a:endParaRPr lang="en-GB" sz="2600" dirty="0">
              <a:solidFill>
                <a:schemeClr val="tx1"/>
              </a:solidFill>
            </a:endParaRPr>
          </a:p>
          <a:p>
            <a:pPr marL="0" indent="0"/>
            <a:endParaRPr lang="en-GB"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575469"/>
            <a:ext cx="4034581" cy="5805859"/>
          </a:xfrm>
          <a:prstGeom prst="rect">
            <a:avLst/>
          </a:prstGeom>
        </p:spPr>
      </p:pic>
      <p:pic>
        <p:nvPicPr>
          <p:cNvPr id="13" name="Picture 12"/>
          <p:cNvPicPr/>
          <p:nvPr/>
        </p:nvPicPr>
        <p:blipFill>
          <a:blip r:embed="rId4" cstate="print">
            <a:extLst>
              <a:ext uri="{28A0092B-C50C-407E-A947-70E740481C1C}">
                <a14:useLocalDpi xmlns:a14="http://schemas.microsoft.com/office/drawing/2010/main" val="0"/>
              </a:ext>
            </a:extLst>
          </a:blip>
          <a:stretch>
            <a:fillRect/>
          </a:stretch>
        </p:blipFill>
        <p:spPr>
          <a:xfrm>
            <a:off x="4585900" y="795012"/>
            <a:ext cx="4234572" cy="1841900"/>
          </a:xfrm>
          <a:prstGeom prst="rect">
            <a:avLst/>
          </a:prstGeom>
        </p:spPr>
      </p:pic>
      <p:sp>
        <p:nvSpPr>
          <p:cNvPr id="14" name="Rectangle 13"/>
          <p:cNvSpPr/>
          <p:nvPr/>
        </p:nvSpPr>
        <p:spPr>
          <a:xfrm>
            <a:off x="4500563" y="2996952"/>
            <a:ext cx="4572000" cy="3170099"/>
          </a:xfrm>
          <a:prstGeom prst="rect">
            <a:avLst/>
          </a:prstGeom>
        </p:spPr>
        <p:txBody>
          <a:bodyPr>
            <a:spAutoFit/>
          </a:bodyPr>
          <a:lstStyle/>
          <a:p>
            <a:pPr marL="342900" indent="-342900">
              <a:buFont typeface="Arial" panose="020B0604020202020204" pitchFamily="34" charset="0"/>
              <a:buChar char="•"/>
            </a:pPr>
            <a:r>
              <a:rPr lang="en-GB" sz="2000" dirty="0">
                <a:latin typeface="+mj-lt"/>
              </a:rPr>
              <a:t>New Guinea = third largest tropical rainforest on Earth. </a:t>
            </a:r>
            <a:r>
              <a:rPr lang="en-GB" sz="800" dirty="0">
                <a:solidFill>
                  <a:schemeClr val="bg1">
                    <a:lumMod val="50000"/>
                  </a:schemeClr>
                </a:solidFill>
                <a:latin typeface="+mj-lt"/>
              </a:rPr>
              <a:t>[Sherman and Bryan 2011] </a:t>
            </a:r>
          </a:p>
          <a:p>
            <a:pPr marL="342900" indent="-342900">
              <a:buFont typeface="Arial" panose="020B0604020202020204" pitchFamily="34" charset="0"/>
              <a:buChar char="•"/>
            </a:pPr>
            <a:r>
              <a:rPr lang="en-GB" sz="2000" dirty="0">
                <a:latin typeface="+mj-lt"/>
              </a:rPr>
              <a:t>One quarter of the forests of PNG (New Guinea’s eastern half) cleared or degraded, nearly half by commercial loggers servicing global commodity demands. </a:t>
            </a:r>
            <a:r>
              <a:rPr lang="en-GB" sz="800" dirty="0">
                <a:solidFill>
                  <a:schemeClr val="bg1">
                    <a:lumMod val="50000"/>
                  </a:schemeClr>
                </a:solidFill>
                <a:latin typeface="+mj-lt"/>
              </a:rPr>
              <a:t>[Sherman et al 2009; </a:t>
            </a:r>
            <a:r>
              <a:rPr lang="en-GB" sz="800" dirty="0" err="1">
                <a:solidFill>
                  <a:schemeClr val="bg1">
                    <a:lumMod val="50000"/>
                  </a:schemeClr>
                </a:solidFill>
                <a:latin typeface="+mj-lt"/>
              </a:rPr>
              <a:t>Laurance</a:t>
            </a:r>
            <a:r>
              <a:rPr lang="en-GB" sz="800" dirty="0">
                <a:solidFill>
                  <a:schemeClr val="bg1">
                    <a:lumMod val="50000"/>
                  </a:schemeClr>
                </a:solidFill>
                <a:latin typeface="+mj-lt"/>
              </a:rPr>
              <a:t> et al 2012]</a:t>
            </a:r>
          </a:p>
          <a:p>
            <a:pPr marL="342900" indent="-342900">
              <a:buFont typeface="Arial" panose="020B0604020202020204" pitchFamily="34" charset="0"/>
              <a:buChar char="•"/>
            </a:pPr>
            <a:r>
              <a:rPr lang="en-GB" sz="2000" dirty="0">
                <a:latin typeface="+mj-lt"/>
              </a:rPr>
              <a:t>PNG’s health-related SDG indicators worse than all but two countries outside sub-Saharan Africa. </a:t>
            </a:r>
            <a:r>
              <a:rPr lang="en-GB" sz="800" dirty="0">
                <a:solidFill>
                  <a:schemeClr val="bg1">
                    <a:lumMod val="50000"/>
                  </a:schemeClr>
                </a:solidFill>
                <a:latin typeface="+mj-lt"/>
              </a:rPr>
              <a:t>[Lim et al 2015]</a:t>
            </a:r>
          </a:p>
        </p:txBody>
      </p:sp>
      <p:sp>
        <p:nvSpPr>
          <p:cNvPr id="15" name="Rectangle 14"/>
          <p:cNvSpPr/>
          <p:nvPr/>
        </p:nvSpPr>
        <p:spPr>
          <a:xfrm>
            <a:off x="359263" y="6308725"/>
            <a:ext cx="8397353" cy="461665"/>
          </a:xfrm>
          <a:prstGeom prst="rect">
            <a:avLst/>
          </a:prstGeom>
        </p:spPr>
        <p:txBody>
          <a:bodyPr wrap="square">
            <a:spAutoFit/>
          </a:bodyPr>
          <a:lstStyle/>
          <a:p>
            <a:r>
              <a:rPr lang="en-GB" sz="800" dirty="0">
                <a:solidFill>
                  <a:schemeClr val="bg1">
                    <a:lumMod val="50000"/>
                  </a:schemeClr>
                </a:solidFill>
                <a:latin typeface="+mj-lt"/>
              </a:rPr>
              <a:t>[Lim et al (2015) Measuring the health-related Sustainable Development Goals in 188 countries: a baseline analysis from the Global Burden of Disease Study 2015. Lancet 388:10053; Shearman and Bryan (2011) A bioregional analysis of the distribution of rainforest cover, deforestation and degradation in Papua New Guinea. Austral </a:t>
            </a:r>
            <a:r>
              <a:rPr lang="en-GB" sz="800" dirty="0" err="1">
                <a:solidFill>
                  <a:schemeClr val="bg1">
                    <a:lumMod val="50000"/>
                  </a:schemeClr>
                </a:solidFill>
                <a:latin typeface="+mj-lt"/>
              </a:rPr>
              <a:t>Ecol</a:t>
            </a:r>
            <a:r>
              <a:rPr lang="en-GB" sz="800" dirty="0">
                <a:solidFill>
                  <a:schemeClr val="bg1">
                    <a:lumMod val="50000"/>
                  </a:schemeClr>
                </a:solidFill>
                <a:latin typeface="+mj-lt"/>
              </a:rPr>
              <a:t> 36:1.; Shearman et al (2009) Forest Conversion and Degradation in Papua New Guinea 1972–2002. </a:t>
            </a:r>
            <a:r>
              <a:rPr lang="en-GB" sz="800" dirty="0" err="1">
                <a:solidFill>
                  <a:schemeClr val="bg1">
                    <a:lumMod val="50000"/>
                  </a:schemeClr>
                </a:solidFill>
                <a:latin typeface="+mj-lt"/>
              </a:rPr>
              <a:t>Biotropica</a:t>
            </a:r>
            <a:r>
              <a:rPr lang="en-GB" sz="800" dirty="0">
                <a:solidFill>
                  <a:schemeClr val="bg1">
                    <a:lumMod val="50000"/>
                  </a:schemeClr>
                </a:solidFill>
                <a:latin typeface="+mj-lt"/>
              </a:rPr>
              <a:t> 41:3.; </a:t>
            </a:r>
            <a:r>
              <a:rPr lang="en-GB" sz="800" dirty="0" err="1">
                <a:solidFill>
                  <a:schemeClr val="bg1">
                    <a:lumMod val="50000"/>
                  </a:schemeClr>
                </a:solidFill>
                <a:latin typeface="+mj-lt"/>
              </a:rPr>
              <a:t>Laurance</a:t>
            </a:r>
            <a:r>
              <a:rPr lang="en-GB" sz="800" dirty="0">
                <a:solidFill>
                  <a:schemeClr val="bg1">
                    <a:lumMod val="50000"/>
                  </a:schemeClr>
                </a:solidFill>
                <a:latin typeface="+mj-lt"/>
              </a:rPr>
              <a:t> et al (2012) Defeating the ‘resource curse’: Key priorities for conserving Papua New Guinea’s native forests. </a:t>
            </a:r>
            <a:r>
              <a:rPr lang="en-GB" sz="800" dirty="0" err="1">
                <a:solidFill>
                  <a:schemeClr val="bg1">
                    <a:lumMod val="50000"/>
                  </a:schemeClr>
                </a:solidFill>
                <a:latin typeface="+mj-lt"/>
              </a:rPr>
              <a:t>Biol</a:t>
            </a:r>
            <a:r>
              <a:rPr lang="en-GB" sz="800" dirty="0">
                <a:solidFill>
                  <a:schemeClr val="bg1">
                    <a:lumMod val="50000"/>
                  </a:schemeClr>
                </a:solidFill>
                <a:latin typeface="+mj-lt"/>
              </a:rPr>
              <a:t> </a:t>
            </a:r>
            <a:r>
              <a:rPr lang="en-GB" sz="800" dirty="0" err="1">
                <a:solidFill>
                  <a:schemeClr val="bg1">
                    <a:lumMod val="50000"/>
                  </a:schemeClr>
                </a:solidFill>
                <a:latin typeface="+mj-lt"/>
              </a:rPr>
              <a:t>Conser</a:t>
            </a:r>
            <a:r>
              <a:rPr lang="en-GB" sz="800" dirty="0">
                <a:solidFill>
                  <a:schemeClr val="bg1">
                    <a:lumMod val="50000"/>
                  </a:schemeClr>
                </a:solidFill>
                <a:latin typeface="+mj-lt"/>
              </a:rPr>
              <a:t> 151:1.]</a:t>
            </a:r>
          </a:p>
        </p:txBody>
      </p:sp>
    </p:spTree>
    <p:extLst>
      <p:ext uri="{BB962C8B-B14F-4D97-AF65-F5344CB8AC3E}">
        <p14:creationId xmlns:p14="http://schemas.microsoft.com/office/powerpoint/2010/main" val="1234175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32848" cy="1644384"/>
          </a:xfrm>
        </p:spPr>
        <p:txBody>
          <a:bodyPr>
            <a:noAutofit/>
          </a:bodyPr>
          <a:lstStyle/>
          <a:p>
            <a:r>
              <a:rPr lang="en-GB" sz="3600" dirty="0">
                <a:solidFill>
                  <a:schemeClr val="accent2">
                    <a:lumMod val="50000"/>
                  </a:schemeClr>
                </a:solidFill>
              </a:rPr>
              <a:t>SSSRP Surfaces: understanding &amp; enhancing health in the vulnerable rainforests of PNG </a:t>
            </a:r>
          </a:p>
        </p:txBody>
      </p:sp>
      <p:sp>
        <p:nvSpPr>
          <p:cNvPr id="10" name="Rectangle 9"/>
          <p:cNvSpPr/>
          <p:nvPr/>
        </p:nvSpPr>
        <p:spPr>
          <a:xfrm>
            <a:off x="2843808" y="6165304"/>
            <a:ext cx="5934818" cy="347280"/>
          </a:xfrm>
          <a:prstGeom prst="rect">
            <a:avLst/>
          </a:prstGeom>
        </p:spPr>
        <p:txBody>
          <a:bodyPr wrap="square">
            <a:spAutoFit/>
          </a:bodyPr>
          <a:lstStyle/>
          <a:p>
            <a:r>
              <a:rPr lang="en-US" sz="800" dirty="0">
                <a:solidFill>
                  <a:schemeClr val="bg1">
                    <a:lumMod val="50000"/>
                  </a:schemeClr>
                </a:solidFill>
                <a:latin typeface="+mj-lt"/>
              </a:rPr>
              <a:t>[Background on project: Middleton et al. (2017) Surfaces: An interdisciplinary project to understand and enhance health in the vulnerable rainforests of PNG. Inaugural Planetary Health / GeoHealth Annual Meeting; 28-30 April 2017; Harvard Medical School, Boston, USA]</a:t>
            </a:r>
            <a:endParaRPr lang="en-GB" sz="800" dirty="0">
              <a:latin typeface="+mj-lt"/>
            </a:endParaRPr>
          </a:p>
        </p:txBody>
      </p:sp>
      <p:sp>
        <p:nvSpPr>
          <p:cNvPr id="5" name="Rectangle 4"/>
          <p:cNvSpPr/>
          <p:nvPr/>
        </p:nvSpPr>
        <p:spPr>
          <a:xfrm>
            <a:off x="539552" y="1556792"/>
            <a:ext cx="3672409" cy="1323439"/>
          </a:xfrm>
          <a:prstGeom prst="rect">
            <a:avLst/>
          </a:prstGeom>
        </p:spPr>
        <p:txBody>
          <a:bodyPr wrap="square">
            <a:spAutoFit/>
          </a:bodyPr>
          <a:lstStyle/>
          <a:p>
            <a:r>
              <a:rPr lang="en-GB" sz="2000" dirty="0">
                <a:latin typeface="+mj-lt"/>
              </a:rPr>
              <a:t>Sussex (PI: Alan Stewart) has a nearly two decade collaboration with the Wanang community.</a:t>
            </a:r>
          </a:p>
          <a:p>
            <a:endParaRPr lang="en-GB" sz="2000" dirty="0">
              <a:latin typeface="+mj-lt"/>
            </a:endParaRPr>
          </a:p>
        </p:txBody>
      </p:sp>
      <p:sp>
        <p:nvSpPr>
          <p:cNvPr id="8" name="Content Placeholder 2"/>
          <p:cNvSpPr>
            <a:spLocks noGrp="1"/>
          </p:cNvSpPr>
          <p:nvPr>
            <p:ph sz="half" idx="1"/>
          </p:nvPr>
        </p:nvSpPr>
        <p:spPr>
          <a:xfrm>
            <a:off x="619877" y="2852936"/>
            <a:ext cx="2944011" cy="2320791"/>
          </a:xfrm>
        </p:spPr>
        <p:txBody>
          <a:bodyPr/>
          <a:lstStyle/>
          <a:p>
            <a:pPr marL="0" indent="0"/>
            <a:r>
              <a:rPr lang="en-GB" sz="2000" b="1" i="1" dirty="0">
                <a:solidFill>
                  <a:schemeClr val="tx1"/>
                </a:solidFill>
                <a:latin typeface="+mj-lt"/>
              </a:rPr>
              <a:t>Building on this</a:t>
            </a:r>
            <a:r>
              <a:rPr lang="en-GB" sz="2000" dirty="0">
                <a:solidFill>
                  <a:schemeClr val="tx1"/>
                </a:solidFill>
                <a:latin typeface="+mj-lt"/>
              </a:rPr>
              <a:t>, SURFACES is mapping evidence on integrated health &amp; conservation projects worldwide, and aims to provide a practical example in PNG’s rainforests, with a particular focus on neglected tropical skin diseases.</a:t>
            </a:r>
          </a:p>
          <a:p>
            <a:pPr marL="0" indent="0"/>
            <a:endParaRPr lang="en-GB" sz="2800" dirty="0"/>
          </a:p>
        </p:txBody>
      </p:sp>
      <p:pic>
        <p:nvPicPr>
          <p:cNvPr id="13" name="Picture 12"/>
          <p:cNvPicPr/>
          <p:nvPr/>
        </p:nvPicPr>
        <p:blipFill>
          <a:blip r:embed="rId3">
            <a:extLst>
              <a:ext uri="{28A0092B-C50C-407E-A947-70E740481C1C}">
                <a14:useLocalDpi xmlns:a14="http://schemas.microsoft.com/office/drawing/2010/main" val="0"/>
              </a:ext>
            </a:extLst>
          </a:blip>
          <a:stretch>
            <a:fillRect/>
          </a:stretch>
        </p:blipFill>
        <p:spPr>
          <a:xfrm>
            <a:off x="4067944" y="1988840"/>
            <a:ext cx="4320479" cy="3943255"/>
          </a:xfrm>
          <a:prstGeom prst="rect">
            <a:avLst/>
          </a:prstGeom>
        </p:spPr>
      </p:pic>
    </p:spTree>
    <p:extLst>
      <p:ext uri="{BB962C8B-B14F-4D97-AF65-F5344CB8AC3E}">
        <p14:creationId xmlns:p14="http://schemas.microsoft.com/office/powerpoint/2010/main" val="798530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82288" cy="1644384"/>
          </a:xfrm>
        </p:spPr>
        <p:txBody>
          <a:bodyPr>
            <a:noAutofit/>
          </a:bodyPr>
          <a:lstStyle/>
          <a:p>
            <a:r>
              <a:rPr lang="en-GB" sz="3600" dirty="0">
                <a:solidFill>
                  <a:schemeClr val="accent2">
                    <a:lumMod val="50000"/>
                  </a:schemeClr>
                </a:solidFill>
              </a:rPr>
              <a:t>Desire for health services (SDG 3) can drive engagement in destruction OR conservation of forests (SDG 15)</a:t>
            </a:r>
          </a:p>
        </p:txBody>
      </p:sp>
      <p:sp>
        <p:nvSpPr>
          <p:cNvPr id="3" name="Content Placeholder 2"/>
          <p:cNvSpPr>
            <a:spLocks noGrp="1"/>
          </p:cNvSpPr>
          <p:nvPr>
            <p:ph sz="half" idx="1"/>
          </p:nvPr>
        </p:nvSpPr>
        <p:spPr>
          <a:xfrm>
            <a:off x="6516216" y="4869159"/>
            <a:ext cx="2085820" cy="288033"/>
          </a:xfrm>
        </p:spPr>
        <p:txBody>
          <a:bodyPr/>
          <a:lstStyle/>
          <a:p>
            <a:pPr marL="0" indent="0"/>
            <a:r>
              <a:rPr lang="en-GB" sz="800" dirty="0">
                <a:solidFill>
                  <a:schemeClr val="bg1">
                    <a:lumMod val="50000"/>
                  </a:schemeClr>
                </a:solidFill>
                <a:latin typeface="+mj-lt"/>
              </a:rPr>
              <a:t>[Wikimedia Commons: Shankar Raman TR]</a:t>
            </a:r>
          </a:p>
        </p:txBody>
      </p:sp>
      <p:sp>
        <p:nvSpPr>
          <p:cNvPr id="20" name="Content Placeholder 2"/>
          <p:cNvSpPr txBox="1">
            <a:spLocks/>
          </p:cNvSpPr>
          <p:nvPr/>
        </p:nvSpPr>
        <p:spPr bwMode="auto">
          <a:xfrm>
            <a:off x="611560" y="2132856"/>
            <a:ext cx="3528392" cy="9807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ct val="0"/>
              </a:spcBef>
            </a:pPr>
            <a:r>
              <a:rPr lang="en-GB" sz="2000" dirty="0">
                <a:solidFill>
                  <a:schemeClr val="tx1"/>
                </a:solidFill>
                <a:latin typeface="+mj-lt"/>
              </a:rPr>
              <a:t>For example: logging companies’ offer of roads and income to forest communities can partly extinguish the remoteness that bars access to health services.</a:t>
            </a:r>
          </a:p>
          <a:p>
            <a:pPr marL="0" indent="0">
              <a:spcBef>
                <a:spcPct val="0"/>
              </a:spcBef>
            </a:pPr>
            <a:r>
              <a:rPr lang="en-GB" sz="800" dirty="0">
                <a:solidFill>
                  <a:schemeClr val="bg1">
                    <a:lumMod val="50000"/>
                  </a:schemeClr>
                </a:solidFill>
                <a:latin typeface="+mj-lt"/>
              </a:rPr>
              <a:t>[Middleton et al 2017; Ali and Jacobs 2007]</a:t>
            </a:r>
          </a:p>
          <a:p>
            <a:pPr marL="0" indent="0">
              <a:spcBef>
                <a:spcPct val="0"/>
              </a:spcBef>
            </a:pPr>
            <a:endParaRPr lang="en-GB" sz="2000" dirty="0">
              <a:solidFill>
                <a:schemeClr val="tx1"/>
              </a:solidFill>
              <a:latin typeface="+mj-lt"/>
            </a:endParaRPr>
          </a:p>
          <a:p>
            <a:pPr marL="0" indent="0">
              <a:spcBef>
                <a:spcPct val="0"/>
              </a:spcBef>
            </a:pPr>
            <a:r>
              <a:rPr lang="en-GB" sz="2000" dirty="0">
                <a:solidFill>
                  <a:schemeClr val="tx1"/>
                </a:solidFill>
                <a:latin typeface="+mj-lt"/>
              </a:rPr>
              <a:t>However, health services provision and an understanding of health-related ecosystem services can incentivise conservation. </a:t>
            </a:r>
            <a:r>
              <a:rPr lang="en-GB" sz="800" dirty="0">
                <a:solidFill>
                  <a:schemeClr val="bg1">
                    <a:lumMod val="50000"/>
                  </a:schemeClr>
                </a:solidFill>
                <a:latin typeface="+mj-lt"/>
              </a:rPr>
              <a:t>[Ali 2013]</a:t>
            </a:r>
          </a:p>
          <a:p>
            <a:pPr>
              <a:spcBef>
                <a:spcPct val="0"/>
              </a:spcBef>
              <a:buFont typeface="Arial" panose="020B0604020202020204" pitchFamily="34" charset="0"/>
              <a:buChar char="•"/>
            </a:pPr>
            <a:endParaRPr lang="en-GB" sz="2000" b="1" dirty="0">
              <a:solidFill>
                <a:schemeClr val="tx1"/>
              </a:solidFill>
              <a:latin typeface="+mj-lt"/>
            </a:endParaRPr>
          </a:p>
          <a:p>
            <a:pPr marL="0" indent="0">
              <a:spcBef>
                <a:spcPct val="0"/>
              </a:spcBef>
            </a:pPr>
            <a:endParaRPr lang="en-GB" sz="2000" dirty="0">
              <a:latin typeface="+mj-lt"/>
            </a:endParaRPr>
          </a:p>
          <a:p>
            <a:pPr marL="0" indent="0"/>
            <a:endParaRPr lang="en-GB" sz="2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5778" y="2136128"/>
            <a:ext cx="3898070" cy="2589016"/>
          </a:xfrm>
          <a:prstGeom prst="rect">
            <a:avLst/>
          </a:prstGeom>
        </p:spPr>
      </p:pic>
      <p:sp>
        <p:nvSpPr>
          <p:cNvPr id="6" name="Rectangle 5"/>
          <p:cNvSpPr/>
          <p:nvPr/>
        </p:nvSpPr>
        <p:spPr>
          <a:xfrm>
            <a:off x="4055708" y="8259249"/>
            <a:ext cx="4572000" cy="6370975"/>
          </a:xfrm>
          <a:prstGeom prst="rect">
            <a:avLst/>
          </a:prstGeom>
        </p:spPr>
        <p:txBody>
          <a:bodyPr>
            <a:spAutoFit/>
          </a:bodyPr>
          <a:lstStyle/>
          <a:p>
            <a:endParaRPr lang="en-GB" b="1" dirty="0"/>
          </a:p>
          <a:p>
            <a:pPr>
              <a:buFont typeface="Arial" panose="020B0604020202020204" pitchFamily="34" charset="0"/>
              <a:buChar char="•"/>
            </a:pPr>
            <a:r>
              <a:rPr lang="en-GB" dirty="0"/>
              <a:t>Remote communities in developing countries ned for health</a:t>
            </a:r>
          </a:p>
          <a:p>
            <a:endParaRPr lang="en-GB" dirty="0"/>
          </a:p>
          <a:p>
            <a:pPr>
              <a:buFont typeface="Arial" panose="020B0604020202020204" pitchFamily="34" charset="0"/>
              <a:buChar char="•"/>
            </a:pPr>
            <a:r>
              <a:rPr lang="en-GB" dirty="0" err="1"/>
              <a:t>Provioson</a:t>
            </a:r>
            <a:r>
              <a:rPr lang="en-GB" dirty="0"/>
              <a:t> of health services by </a:t>
            </a:r>
            <a:r>
              <a:rPr lang="en-GB" dirty="0" err="1"/>
              <a:t>conservationisys</a:t>
            </a:r>
            <a:r>
              <a:rPr lang="en-GB" dirty="0"/>
              <a:t> </a:t>
            </a:r>
            <a:r>
              <a:rPr lang="en-GB" dirty="0" err="1"/>
              <a:t>cann</a:t>
            </a:r>
            <a:r>
              <a:rPr lang="en-GB" dirty="0"/>
              <a:t> build support for conservation.</a:t>
            </a:r>
          </a:p>
          <a:p>
            <a:pPr>
              <a:buFont typeface="Arial" panose="020B0604020202020204" pitchFamily="34" charset="0"/>
              <a:buChar char="•"/>
            </a:pPr>
            <a:r>
              <a:rPr lang="en-GB" dirty="0"/>
              <a:t>Nature provides ecosystem services…</a:t>
            </a:r>
          </a:p>
          <a:p>
            <a:pPr>
              <a:buFont typeface="Arial" panose="020B0604020202020204" pitchFamily="34" charset="0"/>
              <a:buChar char="•"/>
            </a:pPr>
            <a:r>
              <a:rPr lang="en-GB" dirty="0" err="1"/>
              <a:t>Histoty</a:t>
            </a:r>
            <a:r>
              <a:rPr lang="en-GB" dirty="0"/>
              <a:t> of </a:t>
            </a:r>
            <a:r>
              <a:rPr lang="en-GB" dirty="0" err="1"/>
              <a:t>urvan</a:t>
            </a:r>
            <a:r>
              <a:rPr lang="en-GB" dirty="0"/>
              <a:t> green areas and UK national parks linked to need for urban poor to access </a:t>
            </a:r>
            <a:r>
              <a:rPr lang="en-GB" dirty="0" err="1"/>
              <a:t>outddor</a:t>
            </a:r>
            <a:r>
              <a:rPr lang="en-GB" dirty="0"/>
              <a:t> recreation… this continues with the 2017 National Parks England-Public Health England collaboration.</a:t>
            </a:r>
          </a:p>
        </p:txBody>
      </p:sp>
      <p:sp>
        <p:nvSpPr>
          <p:cNvPr id="7" name="TextBox 6"/>
          <p:cNvSpPr txBox="1"/>
          <p:nvPr/>
        </p:nvSpPr>
        <p:spPr>
          <a:xfrm>
            <a:off x="4932040" y="5589240"/>
            <a:ext cx="3361808" cy="954107"/>
          </a:xfrm>
          <a:prstGeom prst="rect">
            <a:avLst/>
          </a:prstGeom>
          <a:noFill/>
        </p:spPr>
        <p:txBody>
          <a:bodyPr wrap="square" rtlCol="0">
            <a:spAutoFit/>
          </a:bodyPr>
          <a:lstStyle/>
          <a:p>
            <a:r>
              <a:rPr lang="en-US" sz="800" dirty="0">
                <a:solidFill>
                  <a:schemeClr val="bg1">
                    <a:lumMod val="50000"/>
                  </a:schemeClr>
                </a:solidFill>
                <a:latin typeface="+mj-lt"/>
              </a:rPr>
              <a:t>[Middleton et al. (2017) Surfaces: An interdisciplinary project to understand and enhance health in the vulnerable rainforests of PNG. Inaugural Planetary Health / </a:t>
            </a:r>
            <a:r>
              <a:rPr lang="en-US" sz="800" dirty="0" err="1">
                <a:solidFill>
                  <a:schemeClr val="bg1">
                    <a:lumMod val="50000"/>
                  </a:schemeClr>
                </a:solidFill>
                <a:latin typeface="+mj-lt"/>
              </a:rPr>
              <a:t>GeoHealth</a:t>
            </a:r>
            <a:r>
              <a:rPr lang="en-US" sz="800" dirty="0">
                <a:solidFill>
                  <a:schemeClr val="bg1">
                    <a:lumMod val="50000"/>
                  </a:schemeClr>
                </a:solidFill>
                <a:latin typeface="+mj-lt"/>
              </a:rPr>
              <a:t> Annual Meeting; 28-30 April 2017; Harvard Medical School, Boston, USA.; Ali R. (2013) Approaching conservation through health. In: </a:t>
            </a:r>
            <a:r>
              <a:rPr lang="en-US" sz="800" dirty="0" err="1">
                <a:solidFill>
                  <a:schemeClr val="bg1">
                    <a:lumMod val="50000"/>
                  </a:schemeClr>
                </a:solidFill>
                <a:latin typeface="+mj-lt"/>
              </a:rPr>
              <a:t>Colfer</a:t>
            </a:r>
            <a:r>
              <a:rPr lang="en-US" sz="800" dirty="0">
                <a:solidFill>
                  <a:schemeClr val="bg1">
                    <a:lumMod val="50000"/>
                  </a:schemeClr>
                </a:solidFill>
                <a:latin typeface="+mj-lt"/>
              </a:rPr>
              <a:t> CJ, ed. Human health and forests. Abingdon/New York: </a:t>
            </a:r>
            <a:r>
              <a:rPr lang="en-US" sz="800" dirty="0" err="1">
                <a:solidFill>
                  <a:schemeClr val="bg1">
                    <a:lumMod val="50000"/>
                  </a:schemeClr>
                </a:solidFill>
                <a:latin typeface="+mj-lt"/>
              </a:rPr>
              <a:t>Earthscan</a:t>
            </a:r>
            <a:r>
              <a:rPr lang="en-US" sz="800" dirty="0">
                <a:solidFill>
                  <a:schemeClr val="bg1">
                    <a:lumMod val="50000"/>
                  </a:schemeClr>
                </a:solidFill>
                <a:latin typeface="+mj-lt"/>
              </a:rPr>
              <a:t> Ali &amp; Jacobs (2007) Saving the rainforest through health care: Medicine as conservation in Borneo. </a:t>
            </a:r>
            <a:r>
              <a:rPr lang="en-US" sz="800" dirty="0" err="1">
                <a:solidFill>
                  <a:schemeClr val="bg1">
                    <a:lumMod val="50000"/>
                  </a:schemeClr>
                </a:solidFill>
                <a:latin typeface="+mj-lt"/>
              </a:rPr>
              <a:t>Int</a:t>
            </a:r>
            <a:r>
              <a:rPr lang="en-US" sz="800" dirty="0">
                <a:solidFill>
                  <a:schemeClr val="bg1">
                    <a:lumMod val="50000"/>
                  </a:schemeClr>
                </a:solidFill>
                <a:latin typeface="+mj-lt"/>
              </a:rPr>
              <a:t> J Occu Environ Health; 13(3):295-311.</a:t>
            </a:r>
            <a:r>
              <a:rPr lang="en-GB" sz="800" dirty="0">
                <a:solidFill>
                  <a:schemeClr val="bg1">
                    <a:lumMod val="50000"/>
                  </a:schemeClr>
                </a:solidFill>
                <a:latin typeface="+mj-lt"/>
              </a:rPr>
              <a:t>]</a:t>
            </a:r>
          </a:p>
        </p:txBody>
      </p:sp>
    </p:spTree>
    <p:extLst>
      <p:ext uri="{BB962C8B-B14F-4D97-AF65-F5344CB8AC3E}">
        <p14:creationId xmlns:p14="http://schemas.microsoft.com/office/powerpoint/2010/main" val="302447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524000" y="1524000"/>
            <a:ext cx="12192000" cy="9144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404664"/>
            <a:ext cx="4320482" cy="324036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876759" y="2793064"/>
            <a:ext cx="4474697" cy="3356023"/>
          </a:xfrm>
          <a:prstGeom prst="rect">
            <a:avLst/>
          </a:prstGeom>
        </p:spPr>
      </p:pic>
    </p:spTree>
    <p:extLst>
      <p:ext uri="{BB962C8B-B14F-4D97-AF65-F5344CB8AC3E}">
        <p14:creationId xmlns:p14="http://schemas.microsoft.com/office/powerpoint/2010/main" val="2736305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72448"/>
            <a:ext cx="2376264" cy="1716392"/>
          </a:xfrm>
        </p:spPr>
        <p:txBody>
          <a:bodyPr>
            <a:noAutofit/>
          </a:bodyPr>
          <a:lstStyle/>
          <a:p>
            <a:r>
              <a:rPr lang="en-GB" dirty="0">
                <a:solidFill>
                  <a:schemeClr val="accent2">
                    <a:lumMod val="50000"/>
                  </a:schemeClr>
                </a:solidFill>
              </a:rPr>
              <a:t>SSRP funded health needs assessment at </a:t>
            </a:r>
            <a:r>
              <a:rPr lang="en-GB" dirty="0" err="1">
                <a:solidFill>
                  <a:schemeClr val="accent2">
                    <a:lumMod val="50000"/>
                  </a:schemeClr>
                </a:solidFill>
              </a:rPr>
              <a:t>Wanang</a:t>
            </a:r>
            <a:br>
              <a:rPr lang="en-GB" sz="3600" dirty="0">
                <a:solidFill>
                  <a:schemeClr val="accent2">
                    <a:lumMod val="50000"/>
                  </a:schemeClr>
                </a:solidFill>
              </a:rPr>
            </a:br>
            <a:endParaRPr lang="en-GB" sz="3600" dirty="0">
              <a:solidFill>
                <a:schemeClr val="accent2">
                  <a:lumMod val="50000"/>
                </a:schemeClr>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404664"/>
            <a:ext cx="7104789" cy="532859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665" y="5351911"/>
            <a:ext cx="1253418" cy="1504102"/>
          </a:xfrm>
          <a:prstGeom prst="rect">
            <a:avLst/>
          </a:prstGeom>
        </p:spPr>
      </p:pic>
      <p:sp>
        <p:nvSpPr>
          <p:cNvPr id="3" name="Rectangle 2"/>
          <p:cNvSpPr/>
          <p:nvPr/>
        </p:nvSpPr>
        <p:spPr>
          <a:xfrm>
            <a:off x="2771800" y="6053226"/>
            <a:ext cx="6300763" cy="400110"/>
          </a:xfrm>
          <a:prstGeom prst="rect">
            <a:avLst/>
          </a:prstGeom>
        </p:spPr>
        <p:txBody>
          <a:bodyPr wrap="square">
            <a:spAutoFit/>
          </a:bodyPr>
          <a:lstStyle/>
          <a:p>
            <a:r>
              <a:rPr lang="en-GB" sz="2000" b="1" dirty="0"/>
              <a:t>April 2019 successful application for £355,000 </a:t>
            </a:r>
            <a:endParaRPr lang="en-GB" sz="2000" dirty="0"/>
          </a:p>
        </p:txBody>
      </p:sp>
      <p:cxnSp>
        <p:nvCxnSpPr>
          <p:cNvPr id="10" name="Straight Arrow Connector 9"/>
          <p:cNvCxnSpPr/>
          <p:nvPr/>
        </p:nvCxnSpPr>
        <p:spPr>
          <a:xfrm flipH="1">
            <a:off x="1907704" y="4365104"/>
            <a:ext cx="1665419" cy="10801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31648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048143" y="4121047"/>
            <a:ext cx="2656065" cy="199204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35537" y="4121048"/>
            <a:ext cx="2656061" cy="199204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6" y="332656"/>
            <a:ext cx="4160706" cy="3120529"/>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332656"/>
            <a:ext cx="4160706" cy="3120529"/>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079753" y="4121047"/>
            <a:ext cx="2656062" cy="1992047"/>
          </a:xfrm>
          <a:prstGeom prst="rect">
            <a:avLst/>
          </a:prstGeom>
        </p:spPr>
      </p:pic>
      <p:graphicFrame>
        <p:nvGraphicFramePr>
          <p:cNvPr id="2" name="Table 1"/>
          <p:cNvGraphicFramePr>
            <a:graphicFrameLocks noGrp="1"/>
          </p:cNvGraphicFramePr>
          <p:nvPr>
            <p:extLst/>
          </p:nvPr>
        </p:nvGraphicFramePr>
        <p:xfrm>
          <a:off x="6732239" y="3789039"/>
          <a:ext cx="2116395" cy="1170421"/>
        </p:xfrm>
        <a:graphic>
          <a:graphicData uri="http://schemas.openxmlformats.org/drawingml/2006/table">
            <a:tbl>
              <a:tblPr firstRow="1" firstCol="1" bandRow="1">
                <a:tableStyleId>{5C22544A-7EE6-4342-B048-85BDC9FD1C3A}</a:tableStyleId>
              </a:tblPr>
              <a:tblGrid>
                <a:gridCol w="903888">
                  <a:extLst>
                    <a:ext uri="{9D8B030D-6E8A-4147-A177-3AD203B41FA5}">
                      <a16:colId xmlns:a16="http://schemas.microsoft.com/office/drawing/2014/main" val="4216616159"/>
                    </a:ext>
                  </a:extLst>
                </a:gridCol>
                <a:gridCol w="386890">
                  <a:extLst>
                    <a:ext uri="{9D8B030D-6E8A-4147-A177-3AD203B41FA5}">
                      <a16:colId xmlns:a16="http://schemas.microsoft.com/office/drawing/2014/main" val="774704662"/>
                    </a:ext>
                  </a:extLst>
                </a:gridCol>
                <a:gridCol w="386890">
                  <a:extLst>
                    <a:ext uri="{9D8B030D-6E8A-4147-A177-3AD203B41FA5}">
                      <a16:colId xmlns:a16="http://schemas.microsoft.com/office/drawing/2014/main" val="728895423"/>
                    </a:ext>
                  </a:extLst>
                </a:gridCol>
                <a:gridCol w="438727">
                  <a:extLst>
                    <a:ext uri="{9D8B030D-6E8A-4147-A177-3AD203B41FA5}">
                      <a16:colId xmlns:a16="http://schemas.microsoft.com/office/drawing/2014/main" val="2509219853"/>
                    </a:ext>
                  </a:extLst>
                </a:gridCol>
              </a:tblGrid>
              <a:tr h="192213">
                <a:tc>
                  <a:txBody>
                    <a:bodyPr/>
                    <a:lstStyle/>
                    <a:p>
                      <a:pPr>
                        <a:lnSpc>
                          <a:spcPct val="107000"/>
                        </a:lnSpc>
                        <a:spcAft>
                          <a:spcPts val="0"/>
                        </a:spcAft>
                      </a:pP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dirty="0">
                          <a:effectLst/>
                          <a:latin typeface="+mj-lt"/>
                          <a:ea typeface="+mn-ea"/>
                          <a:cs typeface="+mn-cs"/>
                        </a:rPr>
                        <a:t>M</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dirty="0">
                          <a:effectLst/>
                          <a:latin typeface="+mj-lt"/>
                          <a:ea typeface="+mn-ea"/>
                          <a:cs typeface="+mn-cs"/>
                        </a:rPr>
                        <a:t>F</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dirty="0">
                          <a:effectLst/>
                          <a:latin typeface="+mj-lt"/>
                          <a:ea typeface="+mn-ea"/>
                          <a:cs typeface="+mn-cs"/>
                        </a:rPr>
                        <a:t>T</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9495626"/>
                  </a:ext>
                </a:extLst>
              </a:tr>
              <a:tr h="297677">
                <a:tc>
                  <a:txBody>
                    <a:bodyPr/>
                    <a:lstStyle/>
                    <a:p>
                      <a:pPr>
                        <a:lnSpc>
                          <a:spcPct val="107000"/>
                        </a:lnSpc>
                        <a:spcAft>
                          <a:spcPts val="0"/>
                        </a:spcAft>
                      </a:pPr>
                      <a:r>
                        <a:rPr lang="en-GB" sz="1400" dirty="0">
                          <a:effectLst/>
                          <a:latin typeface="+mj-lt"/>
                        </a:rPr>
                        <a:t>History</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a:effectLst/>
                          <a:latin typeface="+mj-lt"/>
                        </a:rPr>
                        <a:t>75</a:t>
                      </a:r>
                      <a:endParaRPr lang="en-GB" sz="14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a:effectLst/>
                          <a:latin typeface="+mj-lt"/>
                        </a:rPr>
                        <a:t>55</a:t>
                      </a:r>
                      <a:endParaRPr lang="en-GB" sz="14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a:effectLst/>
                          <a:latin typeface="+mj-lt"/>
                        </a:rPr>
                        <a:t>130</a:t>
                      </a:r>
                      <a:endParaRPr lang="en-GB" sz="140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21856647"/>
                  </a:ext>
                </a:extLst>
              </a:tr>
              <a:tr h="172741">
                <a:tc>
                  <a:txBody>
                    <a:bodyPr/>
                    <a:lstStyle/>
                    <a:p>
                      <a:pPr>
                        <a:lnSpc>
                          <a:spcPct val="107000"/>
                        </a:lnSpc>
                        <a:spcAft>
                          <a:spcPts val="0"/>
                        </a:spcAft>
                      </a:pPr>
                      <a:r>
                        <a:rPr lang="en-GB" sz="1400" dirty="0">
                          <a:effectLst/>
                          <a:latin typeface="+mj-lt"/>
                        </a:rPr>
                        <a:t>Examined</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dirty="0">
                          <a:effectLst/>
                          <a:latin typeface="+mj-lt"/>
                        </a:rPr>
                        <a:t>60</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a:effectLst/>
                          <a:latin typeface="+mj-lt"/>
                        </a:rPr>
                        <a:t>51</a:t>
                      </a:r>
                      <a:endParaRPr lang="en-GB" sz="14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dirty="0">
                          <a:effectLst/>
                          <a:latin typeface="+mj-lt"/>
                        </a:rPr>
                        <a:t>111</a:t>
                      </a:r>
                      <a:endParaRPr lang="en-GB" sz="14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7097352"/>
                  </a:ext>
                </a:extLst>
              </a:tr>
              <a:tr h="172741">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Treated</a:t>
                      </a:r>
                    </a:p>
                  </a:txBody>
                  <a:tcPr marL="68580" marR="68580" marT="0" marB="0"/>
                </a:tc>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34</a:t>
                      </a:r>
                    </a:p>
                  </a:txBody>
                  <a:tcPr marL="68580" marR="68580" marT="0" marB="0"/>
                </a:tc>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29</a:t>
                      </a:r>
                    </a:p>
                  </a:txBody>
                  <a:tcPr marL="68580" marR="68580" marT="0" marB="0"/>
                </a:tc>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63</a:t>
                      </a:r>
                    </a:p>
                  </a:txBody>
                  <a:tcPr marL="68580" marR="68580" marT="0" marB="0"/>
                </a:tc>
                <a:extLst>
                  <a:ext uri="{0D108BD9-81ED-4DB2-BD59-A6C34878D82A}">
                    <a16:rowId xmlns:a16="http://schemas.microsoft.com/office/drawing/2014/main" val="2432823697"/>
                  </a:ext>
                </a:extLst>
              </a:tr>
              <a:tr h="172741">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Referred</a:t>
                      </a:r>
                    </a:p>
                  </a:txBody>
                  <a:tcPr marL="68580" marR="68580" marT="0" marB="0"/>
                </a:tc>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16</a:t>
                      </a:r>
                    </a:p>
                  </a:txBody>
                  <a:tcPr marL="68580" marR="68580" marT="0" marB="0"/>
                </a:tc>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15</a:t>
                      </a:r>
                    </a:p>
                  </a:txBody>
                  <a:tcPr marL="68580" marR="68580" marT="0" marB="0"/>
                </a:tc>
                <a:tc>
                  <a:txBody>
                    <a:bodyPr/>
                    <a:lstStyle/>
                    <a:p>
                      <a:pPr>
                        <a:lnSpc>
                          <a:spcPct val="107000"/>
                        </a:lnSpc>
                        <a:spcAft>
                          <a:spcPts val="0"/>
                        </a:spcAft>
                      </a:pPr>
                      <a:r>
                        <a:rPr lang="en-GB" sz="1400" dirty="0">
                          <a:effectLst/>
                          <a:latin typeface="+mj-lt"/>
                          <a:ea typeface="Calibri" panose="020F0502020204030204" pitchFamily="34" charset="0"/>
                          <a:cs typeface="Times New Roman" panose="02020603050405020304" pitchFamily="18" charset="0"/>
                        </a:rPr>
                        <a:t>31</a:t>
                      </a:r>
                    </a:p>
                  </a:txBody>
                  <a:tcPr marL="68580" marR="68580" marT="0" marB="0"/>
                </a:tc>
                <a:extLst>
                  <a:ext uri="{0D108BD9-81ED-4DB2-BD59-A6C34878D82A}">
                    <a16:rowId xmlns:a16="http://schemas.microsoft.com/office/drawing/2014/main" val="2842156849"/>
                  </a:ext>
                </a:extLst>
              </a:tr>
            </a:tbl>
          </a:graphicData>
        </a:graphic>
      </p:graphicFrame>
      <p:sp>
        <p:nvSpPr>
          <p:cNvPr id="4" name="Rectangle 3"/>
          <p:cNvSpPr/>
          <p:nvPr/>
        </p:nvSpPr>
        <p:spPr>
          <a:xfrm>
            <a:off x="6457322" y="5201905"/>
            <a:ext cx="2491408" cy="1323439"/>
          </a:xfrm>
          <a:prstGeom prst="rect">
            <a:avLst/>
          </a:prstGeom>
        </p:spPr>
        <p:txBody>
          <a:bodyPr wrap="square">
            <a:spAutoFit/>
          </a:bodyPr>
          <a:lstStyle/>
          <a:p>
            <a:pPr marL="520700" lvl="1" indent="-342900">
              <a:buFont typeface="Arial" panose="020B0604020202020204" pitchFamily="34" charset="0"/>
              <a:buChar char="•"/>
            </a:pPr>
            <a:r>
              <a:rPr lang="en-GB" sz="2000" dirty="0">
                <a:latin typeface="+mj-lt"/>
              </a:rPr>
              <a:t>Planning with 4 focus groups &amp; 6 interviews.</a:t>
            </a:r>
          </a:p>
          <a:p>
            <a:pPr marL="520700" lvl="1" indent="-342900">
              <a:buFont typeface="Arial" panose="020B0604020202020204" pitchFamily="34" charset="0"/>
              <a:buChar char="•"/>
            </a:pPr>
            <a:r>
              <a:rPr lang="en-GB" sz="2000" u="sng" dirty="0">
                <a:latin typeface="+mj-lt"/>
              </a:rPr>
              <a:t>ethnobotany</a:t>
            </a:r>
          </a:p>
        </p:txBody>
      </p:sp>
    </p:spTree>
    <p:extLst>
      <p:ext uri="{BB962C8B-B14F-4D97-AF65-F5344CB8AC3E}">
        <p14:creationId xmlns:p14="http://schemas.microsoft.com/office/powerpoint/2010/main" val="1063911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3573015"/>
            <a:ext cx="3744416" cy="2823017"/>
          </a:xfrm>
          <a:prstGeom prst="rect">
            <a:avLst/>
          </a:prstGeom>
        </p:spPr>
      </p:pic>
      <p:sp>
        <p:nvSpPr>
          <p:cNvPr id="5" name="Rectangle 4"/>
          <p:cNvSpPr/>
          <p:nvPr/>
        </p:nvSpPr>
        <p:spPr>
          <a:xfrm>
            <a:off x="323527" y="332656"/>
            <a:ext cx="4392489" cy="7848302"/>
          </a:xfrm>
          <a:prstGeom prst="rect">
            <a:avLst/>
          </a:prstGeom>
        </p:spPr>
        <p:txBody>
          <a:bodyPr wrap="square">
            <a:spAutoFit/>
          </a:bodyPr>
          <a:lstStyle/>
          <a:p>
            <a:pPr marL="285750" indent="-285750">
              <a:buFont typeface="Arial" panose="020B0604020202020204" pitchFamily="34" charset="0"/>
              <a:buChar char="•"/>
            </a:pPr>
            <a:r>
              <a:rPr lang="en-GB" sz="1400" dirty="0">
                <a:solidFill>
                  <a:schemeClr val="tx1">
                    <a:lumMod val="95000"/>
                    <a:lumOff val="5000"/>
                  </a:schemeClr>
                </a:solidFill>
              </a:rPr>
              <a:t>Value of multidisciplinary fieldwork team…</a:t>
            </a:r>
            <a:r>
              <a:rPr lang="en-GB" sz="1400" dirty="0" err="1">
                <a:solidFill>
                  <a:schemeClr val="tx1">
                    <a:lumMod val="95000"/>
                    <a:lumOff val="5000"/>
                  </a:schemeClr>
                </a:solidFill>
              </a:rPr>
              <a:t>inc.</a:t>
            </a:r>
            <a:r>
              <a:rPr lang="en-GB" sz="1400" dirty="0">
                <a:solidFill>
                  <a:schemeClr val="tx1">
                    <a:lumMod val="95000"/>
                    <a:lumOff val="5000"/>
                  </a:schemeClr>
                </a:solidFill>
              </a:rPr>
              <a:t> ethnobotany</a:t>
            </a:r>
          </a:p>
          <a:p>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Triangulation of </a:t>
            </a:r>
            <a:r>
              <a:rPr lang="en-GB" sz="1400" dirty="0" err="1">
                <a:solidFill>
                  <a:schemeClr val="tx1">
                    <a:lumMod val="95000"/>
                    <a:lumOff val="5000"/>
                  </a:schemeClr>
                </a:solidFill>
              </a:rPr>
              <a:t>qual</a:t>
            </a:r>
            <a:r>
              <a:rPr lang="en-GB" sz="1400" dirty="0">
                <a:solidFill>
                  <a:schemeClr val="tx1">
                    <a:lumMod val="95000"/>
                    <a:lumOff val="5000"/>
                  </a:schemeClr>
                </a:solidFill>
              </a:rPr>
              <a:t> &amp; quant data very useful</a:t>
            </a:r>
          </a:p>
          <a:p>
            <a:endParaRPr lang="en-GB" sz="1400" dirty="0">
              <a:solidFill>
                <a:schemeClr val="tx1">
                  <a:lumMod val="95000"/>
                  <a:lumOff val="5000"/>
                </a:schemeClr>
              </a:solidFill>
            </a:endParaRPr>
          </a:p>
          <a:p>
            <a:pPr marL="285750" indent="-285750">
              <a:buFont typeface="Arial" panose="020B0604020202020204" pitchFamily="34" charset="0"/>
              <a:buChar char="•"/>
            </a:pPr>
            <a:r>
              <a:rPr lang="en-GB" sz="1400" dirty="0">
                <a:solidFill>
                  <a:schemeClr val="tx1">
                    <a:lumMod val="95000"/>
                    <a:lumOff val="5000"/>
                  </a:schemeClr>
                </a:solidFill>
              </a:rPr>
              <a:t>Translation of community priorities to SDG health indicators and Darwin project targets </a:t>
            </a:r>
          </a:p>
          <a:p>
            <a:pPr marL="285750" indent="-285750">
              <a:buFont typeface="Arial" panose="020B0604020202020204" pitchFamily="34" charset="0"/>
              <a:buChar char="•"/>
            </a:pPr>
            <a:endParaRPr lang="en-GB" sz="1400" dirty="0">
              <a:solidFill>
                <a:schemeClr val="tx1">
                  <a:lumMod val="95000"/>
                  <a:lumOff val="5000"/>
                </a:schemeClr>
              </a:solidFill>
            </a:endParaRPr>
          </a:p>
          <a:p>
            <a:r>
              <a:rPr lang="en-GB" sz="1400" dirty="0">
                <a:solidFill>
                  <a:schemeClr val="tx1">
                    <a:lumMod val="95000"/>
                    <a:lumOff val="5000"/>
                  </a:schemeClr>
                </a:solidFill>
              </a:rPr>
              <a:t>[</a:t>
            </a:r>
            <a:r>
              <a:rPr lang="en-GB" sz="1400" dirty="0">
                <a:latin typeface="+mj-lt"/>
              </a:rPr>
              <a:t>Increased health worker density (from baseline of 0:2000 to 1:2000) (SDG3.D.1); improved proportion of children 1-year old covered by all national programme vaccines (from &lt;10% at baseline to 60%) (SDG 3.B.1); improved proportion of births attended by skilled health personnel (0% at baseline to 60% in </a:t>
            </a:r>
            <a:r>
              <a:rPr lang="en-GB" sz="1400" dirty="0" err="1">
                <a:latin typeface="+mj-lt"/>
              </a:rPr>
              <a:t>Wanang</a:t>
            </a:r>
            <a:r>
              <a:rPr lang="en-GB" sz="1400" dirty="0">
                <a:latin typeface="+mj-lt"/>
              </a:rPr>
              <a:t>, at least 20% in buffer zone communities) (SDG 3.1.2); increased proportion of women of reproductive age (aged 15-49) who have their need for family planning satisfied with modern methods (from 0% at baseline to 50% in </a:t>
            </a:r>
            <a:r>
              <a:rPr lang="en-GB" sz="1400" dirty="0" err="1">
                <a:latin typeface="+mj-lt"/>
              </a:rPr>
              <a:t>Wanang</a:t>
            </a:r>
            <a:r>
              <a:rPr lang="en-GB" sz="1400" dirty="0">
                <a:latin typeface="+mj-lt"/>
              </a:rPr>
              <a:t>, and at least 20% in buffer zone communities) (SDG 3.8.1); reduction in number of people requiring interventions against neglected tropical diseases [specifically in this setting mycoses, scabies, yaws] (decreased 50% against baseline) (SDG 3.3.5); improved in-community availability of malaria Rapid Diagnostic Tests and treatment (from 0% baseline availability to 70% availability to all who seek aid) (SDG 3.3.3.) ].</a:t>
            </a:r>
          </a:p>
          <a:p>
            <a:endParaRPr lang="en-GB" sz="1400" dirty="0">
              <a:latin typeface="+mj-lt"/>
            </a:endParaRPr>
          </a:p>
          <a:p>
            <a:pPr marL="285750" indent="-285750">
              <a:buFont typeface="Arial" panose="020B0604020202020204" pitchFamily="34" charset="0"/>
              <a:buChar char="•"/>
            </a:pPr>
            <a:r>
              <a:rPr lang="en-GB" sz="1400" u="sng" dirty="0">
                <a:solidFill>
                  <a:srgbClr val="FF0000"/>
                </a:solidFill>
                <a:latin typeface="Arial" panose="020B0604020202020204" pitchFamily="34" charset="0"/>
                <a:cs typeface="Arial" panose="020B0604020202020204" pitchFamily="34" charset="0"/>
              </a:rPr>
              <a:t>Same SDG target approach for biodiversity.</a:t>
            </a:r>
          </a:p>
          <a:p>
            <a:endParaRPr lang="en-GB" sz="1400" dirty="0">
              <a:solidFill>
                <a:schemeClr val="tx1">
                  <a:lumMod val="95000"/>
                  <a:lumOff val="5000"/>
                </a:schemeClr>
              </a:solidFill>
              <a:latin typeface="+mj-lt"/>
            </a:endParaRPr>
          </a:p>
          <a:p>
            <a:pPr marL="342900" indent="-342900">
              <a:buFont typeface="Arial" panose="020B0604020202020204" pitchFamily="34" charset="0"/>
              <a:buChar char="•"/>
            </a:pPr>
            <a:endParaRPr lang="en-GB" sz="1400" dirty="0">
              <a:solidFill>
                <a:schemeClr val="tx1">
                  <a:lumMod val="95000"/>
                  <a:lumOff val="5000"/>
                </a:schemeClr>
              </a:solidFill>
              <a:latin typeface="+mj-lt"/>
            </a:endParaRPr>
          </a:p>
          <a:p>
            <a:endParaRPr lang="en-GB" sz="1400" dirty="0">
              <a:solidFill>
                <a:schemeClr val="tx1">
                  <a:lumMod val="95000"/>
                  <a:lumOff val="5000"/>
                </a:schemeClr>
              </a:solidFill>
              <a:latin typeface="+mj-lt"/>
            </a:endParaRPr>
          </a:p>
          <a:p>
            <a:pPr marL="342900" indent="-342900">
              <a:buFont typeface="Arial" panose="020B0604020202020204" pitchFamily="34" charset="0"/>
              <a:buChar char="•"/>
            </a:pPr>
            <a:endParaRPr lang="en-GB" sz="1400" dirty="0">
              <a:solidFill>
                <a:schemeClr val="tx1">
                  <a:lumMod val="95000"/>
                  <a:lumOff val="5000"/>
                </a:schemeClr>
              </a:solidFill>
              <a:latin typeface="+mj-lt"/>
            </a:endParaRPr>
          </a:p>
          <a:p>
            <a:pPr marL="342900" indent="-342900">
              <a:buFont typeface="Arial" panose="020B0604020202020204" pitchFamily="34" charset="0"/>
              <a:buChar char="•"/>
            </a:pPr>
            <a:endParaRPr lang="en-GB" sz="1400" dirty="0">
              <a:solidFill>
                <a:schemeClr val="tx1">
                  <a:lumMod val="95000"/>
                  <a:lumOff val="5000"/>
                </a:schemeClr>
              </a:solidFill>
              <a:latin typeface="+mj-lt"/>
            </a:endParaRPr>
          </a:p>
          <a:p>
            <a:endParaRPr lang="en-GB" sz="1400" dirty="0">
              <a:solidFill>
                <a:schemeClr val="tx1">
                  <a:lumMod val="95000"/>
                  <a:lumOff val="5000"/>
                </a:schemeClr>
              </a:solidFill>
              <a:latin typeface="+mj-lt"/>
            </a:endParaRPr>
          </a:p>
          <a:p>
            <a:pPr marL="342900" indent="-342900">
              <a:buFont typeface="Arial" panose="020B0604020202020204" pitchFamily="34" charset="0"/>
              <a:buChar char="•"/>
            </a:pPr>
            <a:endParaRPr lang="en-GB" sz="1400" dirty="0">
              <a:solidFill>
                <a:schemeClr val="tx1">
                  <a:lumMod val="95000"/>
                  <a:lumOff val="5000"/>
                </a:schemeClr>
              </a:solidFill>
              <a:latin typeface="+mj-lt"/>
            </a:endParaRPr>
          </a:p>
          <a:p>
            <a:pPr marL="342900" indent="-342900">
              <a:buFont typeface="Arial" panose="020B0604020202020204" pitchFamily="34" charset="0"/>
              <a:buChar char="•"/>
            </a:pPr>
            <a:endParaRPr lang="en-GB" sz="1400" dirty="0">
              <a:latin typeface="+mj-lt"/>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3927" y="476672"/>
            <a:ext cx="3635896" cy="2726922"/>
          </a:xfrm>
          <a:prstGeom prst="rect">
            <a:avLst/>
          </a:prstGeom>
        </p:spPr>
      </p:pic>
    </p:spTree>
    <p:extLst>
      <p:ext uri="{BB962C8B-B14F-4D97-AF65-F5344CB8AC3E}">
        <p14:creationId xmlns:p14="http://schemas.microsoft.com/office/powerpoint/2010/main" val="312728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Content Placeholder 3"/>
          <p:cNvSpPr>
            <a:spLocks noGrp="1"/>
          </p:cNvSpPr>
          <p:nvPr>
            <p:ph sz="half" idx="2"/>
          </p:nvPr>
        </p:nvSpPr>
        <p:spPr/>
        <p:txBody>
          <a:bodyPr/>
          <a:lstStyle/>
          <a:p>
            <a:endParaRPr lang="en-GB"/>
          </a:p>
        </p:txBody>
      </p:sp>
      <p:sp>
        <p:nvSpPr>
          <p:cNvPr id="5" name="Footer Placeholder 4"/>
          <p:cNvSpPr>
            <a:spLocks noGrp="1"/>
          </p:cNvSpPr>
          <p:nvPr>
            <p:ph type="ftr" sz="quarter" idx="11"/>
          </p:nvPr>
        </p:nvSpPr>
        <p:spPr/>
        <p:txBody>
          <a:bodyPr/>
          <a:lstStyle/>
          <a:p>
            <a:pPr>
              <a:defRPr/>
            </a:pPr>
            <a:r>
              <a:rPr lang="en-US"/>
              <a:t>13 Nov 2017 - j.middleton@bsms.ac.uk</a:t>
            </a:r>
            <a:endParaRPr lang="en-US" dirty="0"/>
          </a:p>
        </p:txBody>
      </p:sp>
      <p:pic>
        <p:nvPicPr>
          <p:cNvPr id="10" name="Content Placeholder 9"/>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10175" y="1043523"/>
            <a:ext cx="7978249" cy="5641677"/>
          </a:xfrm>
        </p:spPr>
      </p:pic>
      <p:sp>
        <p:nvSpPr>
          <p:cNvPr id="6" name="Rectangle 5"/>
          <p:cNvSpPr/>
          <p:nvPr/>
        </p:nvSpPr>
        <p:spPr>
          <a:xfrm>
            <a:off x="35496" y="-27384"/>
            <a:ext cx="9108504" cy="3046988"/>
          </a:xfrm>
          <a:prstGeom prst="rect">
            <a:avLst/>
          </a:prstGeom>
        </p:spPr>
        <p:txBody>
          <a:bodyPr wrap="square">
            <a:spAutoFit/>
          </a:bodyPr>
          <a:lstStyle/>
          <a:p>
            <a:endParaRPr lang="en-GB" sz="1600" dirty="0">
              <a:solidFill>
                <a:schemeClr val="accent3">
                  <a:lumMod val="75000"/>
                </a:schemeClr>
              </a:solidFill>
              <a:latin typeface="+mj-lt"/>
            </a:endParaRPr>
          </a:p>
          <a:p>
            <a:r>
              <a:rPr lang="en-GB" sz="4000" dirty="0">
                <a:solidFill>
                  <a:schemeClr val="accent3">
                    <a:lumMod val="75000"/>
                  </a:schemeClr>
                </a:solidFill>
                <a:latin typeface="+mj-lt"/>
              </a:rPr>
              <a:t>  </a:t>
            </a:r>
            <a:r>
              <a:rPr lang="en-GB" sz="4000" dirty="0" err="1">
                <a:solidFill>
                  <a:schemeClr val="accent3">
                    <a:lumMod val="75000"/>
                  </a:schemeClr>
                </a:solidFill>
                <a:latin typeface="+mj-lt"/>
              </a:rPr>
              <a:t>Wanang</a:t>
            </a:r>
            <a:r>
              <a:rPr lang="en-GB" sz="4000" dirty="0">
                <a:solidFill>
                  <a:schemeClr val="accent3">
                    <a:lumMod val="75000"/>
                  </a:schemeClr>
                </a:solidFill>
                <a:latin typeface="+mj-lt"/>
              </a:rPr>
              <a:t> 2019-2022 </a:t>
            </a:r>
          </a:p>
          <a:p>
            <a:endParaRPr lang="en-GB" sz="4000" dirty="0">
              <a:solidFill>
                <a:schemeClr val="accent3">
                  <a:lumMod val="75000"/>
                </a:schemeClr>
              </a:solidFill>
              <a:latin typeface="+mj-lt"/>
            </a:endParaRPr>
          </a:p>
          <a:p>
            <a:br>
              <a:rPr lang="en-GB" sz="4000" dirty="0">
                <a:solidFill>
                  <a:schemeClr val="accent3">
                    <a:lumMod val="75000"/>
                  </a:schemeClr>
                </a:solidFill>
                <a:latin typeface="+mj-lt"/>
              </a:rPr>
            </a:br>
            <a:br>
              <a:rPr lang="en-GB" sz="2800" dirty="0">
                <a:solidFill>
                  <a:schemeClr val="bg1"/>
                </a:solidFill>
                <a:latin typeface="+mj-lt"/>
              </a:rPr>
            </a:br>
            <a:endParaRPr lang="en-GB" sz="2800" dirty="0">
              <a:solidFill>
                <a:schemeClr val="bg1"/>
              </a:solidFill>
              <a:latin typeface="+mj-lt"/>
            </a:endParaRPr>
          </a:p>
        </p:txBody>
      </p:sp>
    </p:spTree>
    <p:extLst>
      <p:ext uri="{BB962C8B-B14F-4D97-AF65-F5344CB8AC3E}">
        <p14:creationId xmlns:p14="http://schemas.microsoft.com/office/powerpoint/2010/main" val="3619898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58000" y="2088000"/>
            <a:ext cx="3924000" cy="4068000"/>
          </a:xfrm>
        </p:spPr>
        <p:txBody>
          <a:bodyPr/>
          <a:lstStyle/>
          <a:p>
            <a:r>
              <a:rPr lang="en-GB" dirty="0"/>
              <a:t>Pictures from 2019</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3507"/>
          <a:stretch/>
        </p:blipFill>
        <p:spPr>
          <a:xfrm>
            <a:off x="-184936" y="-64696"/>
            <a:ext cx="4685499" cy="415072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110552" y="3506073"/>
            <a:ext cx="2314385" cy="38884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563" y="-171400"/>
            <a:ext cx="4666642" cy="4267662"/>
          </a:xfrm>
          <a:prstGeom prst="rect">
            <a:avLst/>
          </a:prstGeom>
        </p:spPr>
      </p:pic>
      <p:sp>
        <p:nvSpPr>
          <p:cNvPr id="7" name="Rectangle 6"/>
          <p:cNvSpPr/>
          <p:nvPr/>
        </p:nvSpPr>
        <p:spPr>
          <a:xfrm>
            <a:off x="4446433" y="4221088"/>
            <a:ext cx="4446619" cy="3323987"/>
          </a:xfrm>
          <a:prstGeom prst="rect">
            <a:avLst/>
          </a:prstGeom>
        </p:spPr>
        <p:txBody>
          <a:bodyPr wrap="square">
            <a:spAutoFit/>
          </a:bodyPr>
          <a:lstStyle/>
          <a:p>
            <a:pPr marL="285750" indent="-285750">
              <a:buFont typeface="Arial" panose="020B0604020202020204" pitchFamily="34" charset="0"/>
              <a:buChar char="•"/>
            </a:pPr>
            <a:r>
              <a:rPr lang="en-GB" sz="1400" dirty="0">
                <a:solidFill>
                  <a:schemeClr val="tx1">
                    <a:lumMod val="95000"/>
                    <a:lumOff val="5000"/>
                  </a:schemeClr>
                </a:solidFill>
              </a:rPr>
              <a:t>Clinic construction and expansion of conservation area underway </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Baseline surveys underway (biodiversity; health; attitudes to conservation) </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2-year project evaluation to DFID-DEFRA</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National school education programme</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10-site survey to establish link between health and forest status</a:t>
            </a:r>
          </a:p>
          <a:p>
            <a:endParaRPr lang="en-GB" sz="1400" dirty="0">
              <a:solidFill>
                <a:schemeClr val="tx1">
                  <a:lumMod val="95000"/>
                  <a:lumOff val="5000"/>
                </a:schemeClr>
              </a:solidFill>
            </a:endParaRPr>
          </a:p>
          <a:p>
            <a:pPr marL="342900" indent="-342900">
              <a:buFont typeface="Arial" panose="020B0604020202020204" pitchFamily="34" charset="0"/>
              <a:buChar char="•"/>
            </a:pPr>
            <a:endParaRPr lang="en-GB" sz="1400" dirty="0">
              <a:solidFill>
                <a:schemeClr val="tx1">
                  <a:lumMod val="95000"/>
                  <a:lumOff val="5000"/>
                </a:schemeClr>
              </a:solidFill>
              <a:latin typeface="+mj-lt"/>
            </a:endParaRPr>
          </a:p>
          <a:p>
            <a:pPr marL="342900" indent="-342900">
              <a:buFont typeface="Arial" panose="020B0604020202020204" pitchFamily="34" charset="0"/>
              <a:buChar char="•"/>
            </a:pPr>
            <a:endParaRPr lang="en-GB" sz="1400" dirty="0">
              <a:latin typeface="+mj-lt"/>
            </a:endParaRPr>
          </a:p>
        </p:txBody>
      </p:sp>
    </p:spTree>
    <p:extLst>
      <p:ext uri="{BB962C8B-B14F-4D97-AF65-F5344CB8AC3E}">
        <p14:creationId xmlns:p14="http://schemas.microsoft.com/office/powerpoint/2010/main" val="185731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16216" y="0"/>
            <a:ext cx="2448272" cy="15567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p:nvPr/>
        </p:nvPicPr>
        <p:blipFill>
          <a:blip r:embed="rId3"/>
          <a:stretch>
            <a:fillRect/>
          </a:stretch>
        </p:blipFill>
        <p:spPr>
          <a:xfrm>
            <a:off x="1" y="3645024"/>
            <a:ext cx="9180512" cy="3312368"/>
          </a:xfrm>
          <a:prstGeom prst="rect">
            <a:avLst/>
          </a:prstGeom>
          <a:noFill/>
          <a:ln>
            <a:solidFill>
              <a:schemeClr val="tx1"/>
            </a:solidFill>
          </a:ln>
        </p:spPr>
      </p:pic>
      <p:pic>
        <p:nvPicPr>
          <p:cNvPr id="6" name="Picture 5"/>
          <p:cNvPicPr/>
          <p:nvPr/>
        </p:nvPicPr>
        <p:blipFill rotWithShape="1">
          <a:blip r:embed="rId4"/>
          <a:srcRect l="15626"/>
          <a:stretch/>
        </p:blipFill>
        <p:spPr>
          <a:xfrm>
            <a:off x="0" y="1656184"/>
            <a:ext cx="6660232" cy="2276872"/>
          </a:xfrm>
          <a:prstGeom prst="rect">
            <a:avLst/>
          </a:prstGeom>
        </p:spPr>
      </p:pic>
      <p:sp>
        <p:nvSpPr>
          <p:cNvPr id="7" name="Rectangle 6"/>
          <p:cNvSpPr/>
          <p:nvPr/>
        </p:nvSpPr>
        <p:spPr>
          <a:xfrm>
            <a:off x="35496" y="125338"/>
            <a:ext cx="9108504" cy="4278094"/>
          </a:xfrm>
          <a:prstGeom prst="rect">
            <a:avLst/>
          </a:prstGeom>
        </p:spPr>
        <p:txBody>
          <a:bodyPr wrap="square">
            <a:spAutoFit/>
          </a:bodyPr>
          <a:lstStyle/>
          <a:p>
            <a:r>
              <a:rPr lang="en-GB" sz="4000" dirty="0">
                <a:solidFill>
                  <a:schemeClr val="accent3">
                    <a:lumMod val="75000"/>
                  </a:schemeClr>
                </a:solidFill>
                <a:latin typeface="+mj-lt"/>
              </a:rPr>
              <a:t>Next Steps: July 2020 health needs assessment up Mount Wilhelm (4509m)</a:t>
            </a:r>
          </a:p>
          <a:p>
            <a:br>
              <a:rPr lang="en-GB" sz="4000" dirty="0">
                <a:solidFill>
                  <a:schemeClr val="accent3">
                    <a:lumMod val="75000"/>
                  </a:schemeClr>
                </a:solidFill>
                <a:latin typeface="+mj-lt"/>
              </a:rPr>
            </a:br>
            <a:endParaRPr lang="en-GB" sz="4000" dirty="0">
              <a:solidFill>
                <a:schemeClr val="accent3">
                  <a:lumMod val="75000"/>
                </a:schemeClr>
              </a:solidFill>
              <a:latin typeface="+mj-lt"/>
            </a:endParaRPr>
          </a:p>
          <a:p>
            <a:endParaRPr lang="en-GB" sz="2800" dirty="0">
              <a:solidFill>
                <a:schemeClr val="bg1"/>
              </a:solidFill>
              <a:latin typeface="+mj-lt"/>
            </a:endParaRPr>
          </a:p>
          <a:p>
            <a:r>
              <a:rPr lang="en-GB" sz="2800" dirty="0">
                <a:solidFill>
                  <a:schemeClr val="bg1"/>
                </a:solidFill>
                <a:latin typeface="+mj-lt"/>
              </a:rPr>
              <a:t>41km transect from near sea-level (200m.) </a:t>
            </a:r>
          </a:p>
          <a:p>
            <a:r>
              <a:rPr lang="en-GB" sz="2800" dirty="0">
                <a:solidFill>
                  <a:schemeClr val="bg1"/>
                </a:solidFill>
                <a:latin typeface="+mj-lt"/>
              </a:rPr>
              <a:t>to tree line (3700m.)</a:t>
            </a:r>
            <a:br>
              <a:rPr lang="en-GB" sz="2800" dirty="0">
                <a:solidFill>
                  <a:schemeClr val="bg1"/>
                </a:solidFill>
                <a:latin typeface="+mj-lt"/>
              </a:rPr>
            </a:br>
            <a:endParaRPr lang="en-GB" sz="2800" dirty="0">
              <a:solidFill>
                <a:schemeClr val="bg1"/>
              </a:solidFill>
              <a:latin typeface="+mj-lt"/>
            </a:endParaRPr>
          </a:p>
        </p:txBody>
      </p:sp>
      <p:sp>
        <p:nvSpPr>
          <p:cNvPr id="8" name="Rectangle 7"/>
          <p:cNvSpPr/>
          <p:nvPr/>
        </p:nvSpPr>
        <p:spPr>
          <a:xfrm>
            <a:off x="6660233" y="1340768"/>
            <a:ext cx="2483768" cy="5544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6660233" y="980728"/>
            <a:ext cx="2304256" cy="5016758"/>
          </a:xfrm>
          <a:prstGeom prst="rect">
            <a:avLst/>
          </a:prstGeom>
        </p:spPr>
        <p:txBody>
          <a:bodyPr wrap="square">
            <a:spAutoFit/>
          </a:bodyPr>
          <a:lstStyle/>
          <a:p>
            <a:pPr marL="342900" indent="-342900">
              <a:buFont typeface="Arial" panose="020B0604020202020204" pitchFamily="34" charset="0"/>
              <a:buChar char="•"/>
            </a:pPr>
            <a:endParaRPr lang="en-GB" sz="2000" dirty="0">
              <a:latin typeface="+mj-lt"/>
            </a:endParaRPr>
          </a:p>
          <a:p>
            <a:pPr marL="342900" indent="-342900">
              <a:buFont typeface="Arial" panose="020B0604020202020204" pitchFamily="34" charset="0"/>
              <a:buChar char="•"/>
            </a:pPr>
            <a:endParaRPr lang="en-GB" sz="2000" dirty="0">
              <a:latin typeface="+mj-lt"/>
            </a:endParaRPr>
          </a:p>
          <a:p>
            <a:pPr marL="342900" indent="-342900">
              <a:buFont typeface="Arial" panose="020B0604020202020204" pitchFamily="34" charset="0"/>
              <a:buChar char="•"/>
            </a:pPr>
            <a:r>
              <a:rPr lang="en-GB" sz="2000" dirty="0">
                <a:latin typeface="+mj-lt"/>
              </a:rPr>
              <a:t>3000 people, in 7 communities</a:t>
            </a:r>
          </a:p>
          <a:p>
            <a:pPr marL="342900" indent="-342900">
              <a:buFont typeface="Arial" panose="020B0604020202020204" pitchFamily="34" charset="0"/>
              <a:buChar char="•"/>
            </a:pPr>
            <a:r>
              <a:rPr lang="en-GB" sz="2000" dirty="0">
                <a:latin typeface="+mj-lt"/>
              </a:rPr>
              <a:t>We will examine c.300 people over 3 weeks on-site.</a:t>
            </a:r>
          </a:p>
          <a:p>
            <a:pPr marL="342900" indent="-342900">
              <a:buFont typeface="Arial" panose="020B0604020202020204" pitchFamily="34" charset="0"/>
              <a:buChar char="•"/>
            </a:pPr>
            <a:r>
              <a:rPr lang="en-GB" sz="2000" dirty="0">
                <a:latin typeface="+mj-lt"/>
              </a:rPr>
              <a:t>Urgent treatment alongside research</a:t>
            </a:r>
          </a:p>
          <a:p>
            <a:pPr marL="342900" indent="-342900">
              <a:buFont typeface="Arial" panose="020B0604020202020204" pitchFamily="34" charset="0"/>
              <a:buChar char="•"/>
            </a:pPr>
            <a:r>
              <a:rPr lang="en-GB" sz="2000" dirty="0">
                <a:latin typeface="+mj-lt"/>
              </a:rPr>
              <a:t>Parallel focus on ecological determinants of skin diseases</a:t>
            </a:r>
          </a:p>
        </p:txBody>
      </p:sp>
    </p:spTree>
    <p:extLst>
      <p:ext uri="{BB962C8B-B14F-4D97-AF65-F5344CB8AC3E}">
        <p14:creationId xmlns:p14="http://schemas.microsoft.com/office/powerpoint/2010/main" val="2294150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32848" cy="1644384"/>
          </a:xfrm>
        </p:spPr>
        <p:txBody>
          <a:bodyPr>
            <a:noAutofit/>
          </a:bodyPr>
          <a:lstStyle/>
          <a:p>
            <a:r>
              <a:rPr lang="en-GB" sz="3600" dirty="0">
                <a:solidFill>
                  <a:schemeClr val="accent2">
                    <a:lumMod val="50000"/>
                  </a:schemeClr>
                </a:solidFill>
              </a:rPr>
              <a:t>Integrated conservation and health approaches</a:t>
            </a:r>
          </a:p>
        </p:txBody>
      </p:sp>
      <p:sp>
        <p:nvSpPr>
          <p:cNvPr id="20" name="Content Placeholder 2"/>
          <p:cNvSpPr txBox="1">
            <a:spLocks/>
          </p:cNvSpPr>
          <p:nvPr/>
        </p:nvSpPr>
        <p:spPr bwMode="auto">
          <a:xfrm>
            <a:off x="1547664" y="1124744"/>
            <a:ext cx="5760640" cy="295232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ct val="0"/>
              </a:spcBef>
            </a:pPr>
            <a:r>
              <a:rPr lang="en-GB" sz="2000" b="1" dirty="0">
                <a:solidFill>
                  <a:schemeClr val="tx1"/>
                </a:solidFill>
                <a:latin typeface="+mj-lt"/>
              </a:rPr>
              <a:t> </a:t>
            </a:r>
          </a:p>
          <a:p>
            <a:pPr marL="0" indent="0" algn="ctr">
              <a:spcBef>
                <a:spcPct val="0"/>
              </a:spcBef>
            </a:pPr>
            <a:r>
              <a:rPr lang="en-GB" sz="2400" b="1" u="sng" dirty="0">
                <a:solidFill>
                  <a:srgbClr val="FF0000"/>
                </a:solidFill>
                <a:latin typeface="+mj-lt"/>
              </a:rPr>
              <a:t>KEY POINT</a:t>
            </a:r>
            <a:br>
              <a:rPr lang="en-GB" sz="2400" b="1" u="sng" dirty="0">
                <a:solidFill>
                  <a:srgbClr val="FF0000"/>
                </a:solidFill>
                <a:latin typeface="+mj-lt"/>
              </a:rPr>
            </a:br>
            <a:br>
              <a:rPr lang="en-GB" sz="2400" dirty="0">
                <a:solidFill>
                  <a:schemeClr val="tx1"/>
                </a:solidFill>
                <a:latin typeface="+mj-lt"/>
              </a:rPr>
            </a:br>
            <a:r>
              <a:rPr lang="en-GB" sz="2400" dirty="0">
                <a:solidFill>
                  <a:schemeClr val="tx1"/>
                </a:solidFill>
                <a:latin typeface="+mj-lt"/>
              </a:rPr>
              <a:t>Projects</a:t>
            </a:r>
          </a:p>
          <a:p>
            <a:pPr marL="0" indent="0" algn="ctr">
              <a:spcBef>
                <a:spcPct val="0"/>
              </a:spcBef>
            </a:pPr>
            <a:endParaRPr lang="en-GB" sz="2400" dirty="0">
              <a:solidFill>
                <a:schemeClr val="tx1"/>
              </a:solidFill>
              <a:latin typeface="+mj-lt"/>
            </a:endParaRPr>
          </a:p>
          <a:p>
            <a:pPr marL="282575" lvl="3" indent="0" algn="ctr">
              <a:spcBef>
                <a:spcPct val="0"/>
              </a:spcBef>
              <a:buNone/>
            </a:pPr>
            <a:r>
              <a:rPr lang="en-GB" sz="2400" dirty="0">
                <a:solidFill>
                  <a:schemeClr val="tx1"/>
                </a:solidFill>
                <a:latin typeface="+mj-lt"/>
              </a:rPr>
              <a:t>(i) conceptually link health to conservation (e.g. education in effective watershed management to reduce diarrhoeal disease).</a:t>
            </a:r>
          </a:p>
          <a:p>
            <a:pPr algn="ctr">
              <a:spcBef>
                <a:spcPct val="0"/>
              </a:spcBef>
              <a:buAutoNum type="arabicParenBoth"/>
            </a:pPr>
            <a:endParaRPr lang="en-GB" sz="2400" dirty="0">
              <a:solidFill>
                <a:schemeClr val="tx1"/>
              </a:solidFill>
              <a:latin typeface="+mj-lt"/>
            </a:endParaRPr>
          </a:p>
          <a:p>
            <a:pPr marL="0" indent="0" algn="ctr">
              <a:spcBef>
                <a:spcPct val="0"/>
              </a:spcBef>
            </a:pPr>
            <a:r>
              <a:rPr lang="en-GB" sz="2400" dirty="0">
                <a:solidFill>
                  <a:schemeClr val="tx1"/>
                </a:solidFill>
                <a:latin typeface="+mj-lt"/>
              </a:rPr>
              <a:t>and/or</a:t>
            </a:r>
          </a:p>
          <a:p>
            <a:pPr marL="0" indent="0" algn="ctr">
              <a:spcBef>
                <a:spcPct val="0"/>
              </a:spcBef>
            </a:pPr>
            <a:endParaRPr lang="en-GB" sz="2400" dirty="0">
              <a:solidFill>
                <a:schemeClr val="tx1"/>
              </a:solidFill>
              <a:latin typeface="+mj-lt"/>
            </a:endParaRPr>
          </a:p>
          <a:p>
            <a:pPr marL="0" indent="0" algn="ctr">
              <a:spcBef>
                <a:spcPct val="0"/>
              </a:spcBef>
            </a:pPr>
            <a:r>
              <a:rPr lang="en-GB" sz="2400" dirty="0">
                <a:solidFill>
                  <a:schemeClr val="tx1"/>
                </a:solidFill>
                <a:latin typeface="+mj-lt"/>
              </a:rPr>
              <a:t>(ii) do so operationally (e.g. vaccination rounds to generate goodwill for conservation programmes).</a:t>
            </a:r>
          </a:p>
          <a:p>
            <a:pPr marL="0" indent="0" algn="ctr">
              <a:spcBef>
                <a:spcPct val="0"/>
              </a:spcBef>
            </a:pPr>
            <a:endParaRPr lang="en-GB" sz="2400" dirty="0"/>
          </a:p>
        </p:txBody>
      </p:sp>
      <p:sp>
        <p:nvSpPr>
          <p:cNvPr id="5" name="Rectangle 4"/>
          <p:cNvSpPr/>
          <p:nvPr/>
        </p:nvSpPr>
        <p:spPr>
          <a:xfrm>
            <a:off x="611560" y="6330806"/>
            <a:ext cx="7632848" cy="338554"/>
          </a:xfrm>
          <a:prstGeom prst="rect">
            <a:avLst/>
          </a:prstGeom>
        </p:spPr>
        <p:txBody>
          <a:bodyPr wrap="square">
            <a:spAutoFit/>
          </a:bodyPr>
          <a:lstStyle/>
          <a:p>
            <a:pPr marL="228600" indent="-228600">
              <a:spcAft>
                <a:spcPts val="0"/>
              </a:spcAft>
            </a:pPr>
            <a:r>
              <a:rPr lang="en-US" sz="800" dirty="0">
                <a:solidFill>
                  <a:schemeClr val="bg1">
                    <a:lumMod val="50000"/>
                  </a:schemeClr>
                </a:solidFill>
                <a:latin typeface="+mj-lt"/>
                <a:ea typeface="Calibri" panose="020F0502020204030204" pitchFamily="34" charset="0"/>
              </a:rPr>
              <a:t>[Ali (2013) Approaching Conservation through Health.  Human Health and Forests: A Global Overview of Issues, Practice, and Policy. New York: Earthscan.</a:t>
            </a:r>
            <a:r>
              <a:rPr lang="en-GB" sz="800" dirty="0">
                <a:solidFill>
                  <a:schemeClr val="bg1">
                    <a:lumMod val="50000"/>
                  </a:schemeClr>
                </a:solidFill>
                <a:latin typeface="+mj-lt"/>
                <a:ea typeface="Calibri" panose="020F0502020204030204" pitchFamily="34" charset="0"/>
              </a:rPr>
              <a:t>; </a:t>
            </a:r>
            <a:r>
              <a:rPr lang="en-US" sz="800" dirty="0">
                <a:solidFill>
                  <a:schemeClr val="bg1">
                    <a:lumMod val="50000"/>
                  </a:schemeClr>
                </a:solidFill>
                <a:latin typeface="+mj-lt"/>
                <a:ea typeface="Calibri" panose="020F0502020204030204" pitchFamily="34" charset="0"/>
              </a:rPr>
              <a:t>Oglethorpe et al (2008) Healthy People, Healthy Ecosystems: A Manual on Integrating Health and Family Planning into Conservation Projects. Washington: WWF.]</a:t>
            </a:r>
            <a:endParaRPr lang="en-GB" sz="800" dirty="0">
              <a:solidFill>
                <a:schemeClr val="bg1">
                  <a:lumMod val="50000"/>
                </a:schemeClr>
              </a:solidFill>
              <a:latin typeface="+mj-lt"/>
              <a:ea typeface="Calibri" panose="020F0502020204030204" pitchFamily="34" charset="0"/>
            </a:endParaRPr>
          </a:p>
        </p:txBody>
      </p:sp>
    </p:spTree>
    <p:extLst>
      <p:ext uri="{BB962C8B-B14F-4D97-AF65-F5344CB8AC3E}">
        <p14:creationId xmlns:p14="http://schemas.microsoft.com/office/powerpoint/2010/main" val="1034465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32848" cy="1644384"/>
          </a:xfrm>
        </p:spPr>
        <p:txBody>
          <a:bodyPr>
            <a:noAutofit/>
          </a:bodyPr>
          <a:lstStyle/>
          <a:p>
            <a:r>
              <a:rPr lang="en-GB" sz="3600" dirty="0">
                <a:solidFill>
                  <a:schemeClr val="accent3">
                    <a:lumMod val="50000"/>
                  </a:schemeClr>
                </a:solidFill>
              </a:rPr>
              <a:t>Borneo: Operational link</a:t>
            </a:r>
            <a:endParaRPr lang="en-GB" sz="3600" dirty="0">
              <a:solidFill>
                <a:schemeClr val="accent2">
                  <a:lumMod val="50000"/>
                </a:schemeClr>
              </a:solidFill>
            </a:endParaRPr>
          </a:p>
        </p:txBody>
      </p:sp>
      <p:sp>
        <p:nvSpPr>
          <p:cNvPr id="3" name="Content Placeholder 2"/>
          <p:cNvSpPr>
            <a:spLocks noGrp="1"/>
          </p:cNvSpPr>
          <p:nvPr>
            <p:ph sz="half" idx="1"/>
          </p:nvPr>
        </p:nvSpPr>
        <p:spPr>
          <a:xfrm>
            <a:off x="616654" y="4653136"/>
            <a:ext cx="7886161" cy="4690566"/>
          </a:xfrm>
        </p:spPr>
        <p:txBody>
          <a:bodyPr/>
          <a:lstStyle/>
          <a:p>
            <a:pPr marL="0" indent="0">
              <a:spcBef>
                <a:spcPct val="0"/>
              </a:spcBef>
            </a:pPr>
            <a:endParaRPr lang="en-GB" sz="2000" dirty="0">
              <a:solidFill>
                <a:schemeClr val="tx1"/>
              </a:solidFill>
              <a:latin typeface="+mj-lt"/>
            </a:endParaRPr>
          </a:p>
          <a:p>
            <a:pPr marL="0" indent="0">
              <a:spcBef>
                <a:spcPct val="0"/>
              </a:spcBef>
            </a:pPr>
            <a:r>
              <a:rPr lang="en-GB" sz="2000" b="1" dirty="0">
                <a:solidFill>
                  <a:schemeClr val="tx1"/>
                </a:solidFill>
                <a:latin typeface="+mj-lt"/>
              </a:rPr>
              <a:t>Intervention</a:t>
            </a:r>
          </a:p>
          <a:p>
            <a:pPr marL="0" indent="0">
              <a:spcBef>
                <a:spcPct val="0"/>
              </a:spcBef>
            </a:pPr>
            <a:r>
              <a:rPr lang="en-GB" sz="2000" i="1" u="sng" dirty="0">
                <a:solidFill>
                  <a:schemeClr val="tx1"/>
                </a:solidFill>
                <a:latin typeface="+mj-lt"/>
              </a:rPr>
              <a:t>Following ‘</a:t>
            </a:r>
            <a:r>
              <a:rPr lang="en-GB" sz="2000" i="1" u="sng" dirty="0">
                <a:solidFill>
                  <a:srgbClr val="FF0000"/>
                </a:solidFill>
                <a:latin typeface="+mj-lt"/>
              </a:rPr>
              <a:t>radical listening</a:t>
            </a:r>
            <a:r>
              <a:rPr lang="en-GB" sz="2000" i="1" u="sng" dirty="0">
                <a:solidFill>
                  <a:schemeClr val="tx1"/>
                </a:solidFill>
                <a:latin typeface="+mj-lt"/>
              </a:rPr>
              <a:t>’:</a:t>
            </a:r>
            <a:r>
              <a:rPr lang="en-GB" sz="2000" i="1" dirty="0">
                <a:solidFill>
                  <a:schemeClr val="tx1"/>
                </a:solidFill>
                <a:latin typeface="+mj-lt"/>
              </a:rPr>
              <a:t> </a:t>
            </a:r>
            <a:r>
              <a:rPr lang="en-GB" sz="2000" dirty="0">
                <a:solidFill>
                  <a:schemeClr val="tx1"/>
                </a:solidFill>
                <a:latin typeface="+mj-lt"/>
              </a:rPr>
              <a:t>ASRI mobile health patrols; health clinic linked directly to conservation via village level pricing indexed to &lt;illegal logging, &amp; individual ‘payment’ inc. non-monetary options (i.e. growing and/or planting saplings for reforestation). </a:t>
            </a:r>
            <a:r>
              <a:rPr lang="en-GB" sz="2000" dirty="0">
                <a:solidFill>
                  <a:srgbClr val="FF0000"/>
                </a:solidFill>
                <a:latin typeface="+mj-lt"/>
              </a:rPr>
              <a:t>Different temporal and spatial factors than PNG.</a:t>
            </a:r>
          </a:p>
          <a:p>
            <a:pPr marL="0" indent="0"/>
            <a:endParaRPr lang="en-GB" sz="2800" dirty="0"/>
          </a:p>
        </p:txBody>
      </p:sp>
      <p:sp>
        <p:nvSpPr>
          <p:cNvPr id="20" name="Content Placeholder 2"/>
          <p:cNvSpPr txBox="1">
            <a:spLocks/>
          </p:cNvSpPr>
          <p:nvPr/>
        </p:nvSpPr>
        <p:spPr bwMode="auto">
          <a:xfrm>
            <a:off x="592941" y="1297602"/>
            <a:ext cx="4123076" cy="33555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ct val="0"/>
              </a:spcBef>
            </a:pPr>
            <a:r>
              <a:rPr lang="en-GB" sz="2000" b="1" dirty="0">
                <a:solidFill>
                  <a:schemeClr val="tx1"/>
                </a:solidFill>
                <a:latin typeface="+mj-lt"/>
              </a:rPr>
              <a:t>Setting</a:t>
            </a:r>
          </a:p>
          <a:p>
            <a:pPr marL="0" indent="0">
              <a:spcBef>
                <a:spcPct val="0"/>
              </a:spcBef>
            </a:pPr>
            <a:r>
              <a:rPr lang="en-GB" sz="2000" dirty="0">
                <a:solidFill>
                  <a:schemeClr val="tx1"/>
                </a:solidFill>
                <a:latin typeface="+mj-lt"/>
              </a:rPr>
              <a:t>Gunung Palung National Park, 90,000h rainforest with c.2,500 orangutans.</a:t>
            </a:r>
            <a:r>
              <a:rPr lang="en-GB" sz="2000" b="1" dirty="0">
                <a:latin typeface="+mj-lt"/>
              </a:rPr>
              <a:t> </a:t>
            </a:r>
          </a:p>
          <a:p>
            <a:pPr marL="0" indent="0">
              <a:spcBef>
                <a:spcPct val="0"/>
              </a:spcBef>
            </a:pPr>
            <a:endParaRPr lang="en-GB" sz="2000" b="1" dirty="0"/>
          </a:p>
          <a:p>
            <a:pPr marL="0" indent="0">
              <a:spcBef>
                <a:spcPct val="0"/>
              </a:spcBef>
            </a:pPr>
            <a:r>
              <a:rPr lang="en-GB" sz="2000" b="1" dirty="0">
                <a:solidFill>
                  <a:schemeClr val="tx1"/>
                </a:solidFill>
                <a:latin typeface="+mj-lt"/>
              </a:rPr>
              <a:t>Threat</a:t>
            </a:r>
          </a:p>
          <a:p>
            <a:pPr marL="0" indent="0">
              <a:spcBef>
                <a:spcPct val="0"/>
              </a:spcBef>
            </a:pPr>
            <a:r>
              <a:rPr lang="en-GB" sz="2000" dirty="0">
                <a:solidFill>
                  <a:schemeClr val="tx1"/>
                </a:solidFill>
                <a:latin typeface="+mj-lt"/>
              </a:rPr>
              <a:t>60,000 people around park border ,mostly </a:t>
            </a:r>
            <a:r>
              <a:rPr lang="en-GB" sz="2000" i="1" dirty="0">
                <a:solidFill>
                  <a:schemeClr val="tx1"/>
                </a:solidFill>
                <a:latin typeface="+mj-lt"/>
              </a:rPr>
              <a:t>very</a:t>
            </a:r>
            <a:r>
              <a:rPr lang="en-GB" sz="2000" dirty="0">
                <a:solidFill>
                  <a:schemeClr val="tx1"/>
                </a:solidFill>
                <a:latin typeface="+mj-lt"/>
              </a:rPr>
              <a:t> poor. ‘Government health care is hard to be reach, medical emergencies put local people into debt, and illegal logging is one of the ways to earn cash.’ </a:t>
            </a:r>
            <a:r>
              <a:rPr lang="en-GB" sz="800" dirty="0">
                <a:solidFill>
                  <a:schemeClr val="bg1">
                    <a:lumMod val="50000"/>
                  </a:schemeClr>
                </a:solidFill>
                <a:latin typeface="+mj-lt"/>
              </a:rPr>
              <a:t>[alamsehatlestari.org]</a:t>
            </a:r>
            <a:endParaRPr lang="en-GB" sz="2000" dirty="0"/>
          </a:p>
          <a:p>
            <a:pPr lvl="1">
              <a:spcBef>
                <a:spcPct val="0"/>
              </a:spcBef>
              <a:buFont typeface="Arial" panose="020B0604020202020204" pitchFamily="34" charset="0"/>
              <a:buChar char="•"/>
            </a:pPr>
            <a:endParaRPr lang="en-GB" sz="2000" dirty="0">
              <a:latin typeface="+mj-l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999" y="1331340"/>
            <a:ext cx="1825463" cy="357155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7353" y="1331340"/>
            <a:ext cx="1825463" cy="3571558"/>
          </a:xfrm>
          <a:prstGeom prst="rect">
            <a:avLst/>
          </a:prstGeom>
        </p:spPr>
      </p:pic>
    </p:spTree>
    <p:extLst>
      <p:ext uri="{BB962C8B-B14F-4D97-AF65-F5344CB8AC3E}">
        <p14:creationId xmlns:p14="http://schemas.microsoft.com/office/powerpoint/2010/main" val="3244165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32848" cy="852296"/>
          </a:xfrm>
        </p:spPr>
        <p:txBody>
          <a:bodyPr>
            <a:noAutofit/>
          </a:bodyPr>
          <a:lstStyle/>
          <a:p>
            <a:r>
              <a:rPr lang="en-GB" sz="3600" dirty="0">
                <a:solidFill>
                  <a:schemeClr val="accent3">
                    <a:lumMod val="50000"/>
                  </a:schemeClr>
                </a:solidFill>
              </a:rPr>
              <a:t>Borneo: ASRI (2/2)</a:t>
            </a:r>
            <a:endParaRPr lang="en-GB" sz="3600" dirty="0">
              <a:solidFill>
                <a:schemeClr val="accent2">
                  <a:lumMod val="50000"/>
                </a:schemeClr>
              </a:solidFill>
            </a:endParaRPr>
          </a:p>
        </p:txBody>
      </p:sp>
      <p:sp>
        <p:nvSpPr>
          <p:cNvPr id="3" name="Content Placeholder 2"/>
          <p:cNvSpPr>
            <a:spLocks noGrp="1"/>
          </p:cNvSpPr>
          <p:nvPr>
            <p:ph sz="half" idx="1"/>
          </p:nvPr>
        </p:nvSpPr>
        <p:spPr>
          <a:xfrm>
            <a:off x="10260632" y="1621922"/>
            <a:ext cx="4695518" cy="4686803"/>
          </a:xfrm>
        </p:spPr>
        <p:txBody>
          <a:bodyPr/>
          <a:lstStyle/>
          <a:p>
            <a:pPr marL="0" indent="0">
              <a:spcBef>
                <a:spcPct val="0"/>
              </a:spcBef>
            </a:pPr>
            <a:endParaRPr lang="en-GB" sz="2600" dirty="0">
              <a:solidFill>
                <a:schemeClr val="tx1"/>
              </a:solidFill>
            </a:endParaRPr>
          </a:p>
          <a:p>
            <a:pPr marL="0" indent="0"/>
            <a:endParaRPr lang="en-GB" sz="2800" dirty="0"/>
          </a:p>
        </p:txBody>
      </p:sp>
      <p:sp>
        <p:nvSpPr>
          <p:cNvPr id="20" name="Content Placeholder 2"/>
          <p:cNvSpPr txBox="1">
            <a:spLocks/>
          </p:cNvSpPr>
          <p:nvPr/>
        </p:nvSpPr>
        <p:spPr bwMode="auto">
          <a:xfrm>
            <a:off x="611560" y="1196752"/>
            <a:ext cx="5688632" cy="43924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ct val="0"/>
              </a:spcBef>
            </a:pPr>
            <a:r>
              <a:rPr lang="en-GB" sz="2000" b="1" dirty="0">
                <a:solidFill>
                  <a:schemeClr val="tx1"/>
                </a:solidFill>
                <a:latin typeface="+mj-lt"/>
              </a:rPr>
              <a:t>Results are encouraging… </a:t>
            </a:r>
            <a:r>
              <a:rPr lang="en-GB" sz="2000" b="1" i="1" dirty="0">
                <a:solidFill>
                  <a:schemeClr val="tx1"/>
                </a:solidFill>
                <a:latin typeface="+mj-lt"/>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1417" y="842615"/>
            <a:ext cx="3322991" cy="26583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0206" y="3501008"/>
            <a:ext cx="3204239" cy="267019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560" y="2038464"/>
            <a:ext cx="3816424" cy="2862318"/>
          </a:xfrm>
          <a:prstGeom prst="rect">
            <a:avLst/>
          </a:prstGeom>
        </p:spPr>
      </p:pic>
      <p:sp>
        <p:nvSpPr>
          <p:cNvPr id="8" name="Rectangle 7"/>
          <p:cNvSpPr/>
          <p:nvPr/>
        </p:nvSpPr>
        <p:spPr>
          <a:xfrm>
            <a:off x="503633" y="1509886"/>
            <a:ext cx="4572000" cy="215444"/>
          </a:xfrm>
          <a:prstGeom prst="rect">
            <a:avLst/>
          </a:prstGeom>
        </p:spPr>
        <p:txBody>
          <a:bodyPr>
            <a:spAutoFit/>
          </a:bodyPr>
          <a:lstStyle/>
          <a:p>
            <a:pPr fontAlgn="auto">
              <a:spcBef>
                <a:spcPts val="0"/>
              </a:spcBef>
              <a:spcAft>
                <a:spcPts val="0"/>
              </a:spcAft>
              <a:defRPr/>
            </a:pPr>
            <a:r>
              <a:rPr lang="en-GB" sz="800" dirty="0">
                <a:solidFill>
                  <a:schemeClr val="bg1">
                    <a:lumMod val="50000"/>
                  </a:schemeClr>
                </a:solidFill>
                <a:latin typeface="+mj-lt"/>
              </a:rPr>
              <a:t>[healthinharmony.org/2017/06/28/impact-measuring-results/#more-10563]</a:t>
            </a:r>
          </a:p>
        </p:txBody>
      </p:sp>
      <p:sp>
        <p:nvSpPr>
          <p:cNvPr id="9" name="Rectangle 8"/>
          <p:cNvSpPr/>
          <p:nvPr/>
        </p:nvSpPr>
        <p:spPr>
          <a:xfrm>
            <a:off x="1540176" y="5342752"/>
            <a:ext cx="1959191" cy="830997"/>
          </a:xfrm>
          <a:prstGeom prst="rect">
            <a:avLst/>
          </a:prstGeom>
        </p:spPr>
        <p:txBody>
          <a:bodyPr wrap="none">
            <a:spAutoFit/>
          </a:bodyPr>
          <a:lstStyle/>
          <a:p>
            <a:r>
              <a:rPr lang="en-GB" sz="4800" b="1" i="1" dirty="0">
                <a:solidFill>
                  <a:srgbClr val="FFC000"/>
                </a:solidFill>
                <a:latin typeface="+mj-lt"/>
              </a:rPr>
              <a:t>…but ? </a:t>
            </a:r>
          </a:p>
        </p:txBody>
      </p:sp>
    </p:spTree>
    <p:extLst>
      <p:ext uri="{BB962C8B-B14F-4D97-AF65-F5344CB8AC3E}">
        <p14:creationId xmlns:p14="http://schemas.microsoft.com/office/powerpoint/2010/main" val="36521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2448"/>
            <a:ext cx="7632848" cy="1212336"/>
          </a:xfrm>
        </p:spPr>
        <p:txBody>
          <a:bodyPr>
            <a:noAutofit/>
          </a:bodyPr>
          <a:lstStyle/>
          <a:p>
            <a:r>
              <a:rPr lang="en-GB" sz="3600" dirty="0">
                <a:solidFill>
                  <a:schemeClr val="accent3">
                    <a:lumMod val="50000"/>
                  </a:schemeClr>
                </a:solidFill>
              </a:rPr>
              <a:t>Uganda: Operational link + reducing anthroponotic disease hazard</a:t>
            </a:r>
            <a:br>
              <a:rPr lang="en-GB" sz="3600" dirty="0">
                <a:solidFill>
                  <a:schemeClr val="accent3">
                    <a:lumMod val="50000"/>
                  </a:schemeClr>
                </a:solidFill>
              </a:rPr>
            </a:br>
            <a:endParaRPr lang="en-GB" sz="3600" dirty="0">
              <a:solidFill>
                <a:schemeClr val="accent2">
                  <a:lumMod val="50000"/>
                </a:schemeClr>
              </a:solidFill>
            </a:endParaRPr>
          </a:p>
        </p:txBody>
      </p:sp>
      <p:sp>
        <p:nvSpPr>
          <p:cNvPr id="3" name="Content Placeholder 2"/>
          <p:cNvSpPr>
            <a:spLocks noGrp="1"/>
          </p:cNvSpPr>
          <p:nvPr>
            <p:ph sz="half" idx="1"/>
          </p:nvPr>
        </p:nvSpPr>
        <p:spPr>
          <a:xfrm>
            <a:off x="10260632" y="1621922"/>
            <a:ext cx="4695518" cy="4686803"/>
          </a:xfrm>
        </p:spPr>
        <p:txBody>
          <a:bodyPr/>
          <a:lstStyle/>
          <a:p>
            <a:pPr marL="0" indent="0">
              <a:spcBef>
                <a:spcPct val="0"/>
              </a:spcBef>
            </a:pPr>
            <a:endParaRPr lang="en-GB" sz="2600" dirty="0">
              <a:solidFill>
                <a:schemeClr val="tx1"/>
              </a:solidFill>
            </a:endParaRPr>
          </a:p>
          <a:p>
            <a:pPr marL="0" indent="0"/>
            <a:endParaRPr lang="en-GB" sz="2800" dirty="0"/>
          </a:p>
        </p:txBody>
      </p:sp>
      <p:sp>
        <p:nvSpPr>
          <p:cNvPr id="20" name="Content Placeholder 2"/>
          <p:cNvSpPr txBox="1">
            <a:spLocks/>
          </p:cNvSpPr>
          <p:nvPr/>
        </p:nvSpPr>
        <p:spPr bwMode="auto">
          <a:xfrm>
            <a:off x="634256" y="4797152"/>
            <a:ext cx="7632849" cy="200907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520700" lvl="1" indent="-342900">
              <a:spcBef>
                <a:spcPct val="0"/>
              </a:spcBef>
              <a:buFont typeface="Arial" panose="020B0604020202020204" pitchFamily="34" charset="0"/>
              <a:buChar char="•"/>
            </a:pPr>
            <a:r>
              <a:rPr lang="en-GB" sz="2000" dirty="0">
                <a:solidFill>
                  <a:schemeClr val="tx1"/>
                </a:solidFill>
                <a:latin typeface="+mj-lt"/>
              </a:rPr>
              <a:t>Scabies, and gastrointestinal parasites spread from humans to endangered gorillas</a:t>
            </a:r>
            <a:endParaRPr lang="en-GB" sz="2000" dirty="0">
              <a:latin typeface="+mj-lt"/>
            </a:endParaRPr>
          </a:p>
          <a:p>
            <a:pPr marL="520700" lvl="1" indent="-342900">
              <a:spcBef>
                <a:spcPct val="0"/>
              </a:spcBef>
              <a:buFont typeface="Arial" panose="020B0604020202020204" pitchFamily="34" charset="0"/>
              <a:buChar char="•"/>
            </a:pPr>
            <a:r>
              <a:rPr lang="en-GB" sz="2000" dirty="0">
                <a:latin typeface="+mj-lt"/>
              </a:rPr>
              <a:t>C</a:t>
            </a:r>
            <a:r>
              <a:rPr lang="en-GB" sz="2000" dirty="0">
                <a:solidFill>
                  <a:schemeClr val="tx1"/>
                </a:solidFill>
                <a:latin typeface="+mj-lt"/>
              </a:rPr>
              <a:t>linic services communities around park to make ‘healthy people, health animals’ &amp; incentivise conservation (esp. </a:t>
            </a:r>
            <a:r>
              <a:rPr lang="en-GB" sz="2000" dirty="0">
                <a:latin typeface="+mj-lt"/>
              </a:rPr>
              <a:t>&lt;poaching).</a:t>
            </a:r>
          </a:p>
          <a:p>
            <a:pPr marL="520700" lvl="1" indent="-342900">
              <a:spcBef>
                <a:spcPct val="0"/>
              </a:spcBef>
              <a:buFont typeface="Arial" panose="020B0604020202020204" pitchFamily="34" charset="0"/>
              <a:buChar char="•"/>
            </a:pPr>
            <a:r>
              <a:rPr lang="en-GB" sz="2000" dirty="0">
                <a:solidFill>
                  <a:srgbClr val="FF0000"/>
                </a:solidFill>
              </a:rPr>
              <a:t>Different temporal and spatial factors than PNG project</a:t>
            </a:r>
            <a:endParaRPr lang="en-GB" sz="2000" dirty="0">
              <a:solidFill>
                <a:schemeClr val="tx1"/>
              </a:solidFill>
              <a:latin typeface="+mj-lt"/>
            </a:endParaRPr>
          </a:p>
          <a:p>
            <a:pPr marL="0" indent="0">
              <a:spcBef>
                <a:spcPct val="0"/>
              </a:spcBef>
            </a:pPr>
            <a:r>
              <a:rPr lang="en-GB" sz="2000" b="1" dirty="0">
                <a:solidFill>
                  <a:schemeClr val="tx1"/>
                </a:solidFill>
                <a:latin typeface="+mj-lt"/>
              </a:rPr>
              <a:t>				Evidence</a:t>
            </a:r>
            <a:r>
              <a:rPr lang="en-GB" sz="2000" dirty="0">
                <a:solidFill>
                  <a:schemeClr val="tx1"/>
                </a:solidFill>
                <a:latin typeface="+mj-lt"/>
              </a:rPr>
              <a:t>… under assessment. </a:t>
            </a:r>
            <a:r>
              <a:rPr lang="en-GB" sz="800" dirty="0">
                <a:solidFill>
                  <a:schemeClr val="bg1">
                    <a:lumMod val="50000"/>
                  </a:schemeClr>
                </a:solidFill>
                <a:latin typeface="+mj-lt"/>
              </a:rPr>
              <a:t>[ctph.org]</a:t>
            </a:r>
          </a:p>
          <a:p>
            <a:pPr marL="0" indent="0"/>
            <a:endParaRPr lang="en-GB" sz="2800" dirty="0"/>
          </a:p>
        </p:txBody>
      </p:sp>
      <p:pic>
        <p:nvPicPr>
          <p:cNvPr id="5" name="Women-Environmentalist-Voices-Dr-Gladys-Kalema-Zikusok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1560" y="1621922"/>
            <a:ext cx="5064922" cy="284901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2160" y="1664698"/>
            <a:ext cx="2520280" cy="2763465"/>
          </a:xfrm>
          <a:prstGeom prst="rect">
            <a:avLst/>
          </a:prstGeom>
        </p:spPr>
      </p:pic>
    </p:spTree>
    <p:extLst>
      <p:ext uri="{BB962C8B-B14F-4D97-AF65-F5344CB8AC3E}">
        <p14:creationId xmlns:p14="http://schemas.microsoft.com/office/powerpoint/2010/main" val="36020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txBox="1">
            <a:spLocks/>
          </p:cNvSpPr>
          <p:nvPr/>
        </p:nvSpPr>
        <p:spPr bwMode="auto">
          <a:xfrm>
            <a:off x="12554265" y="1621922"/>
            <a:ext cx="5688632" cy="43924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ts val="1200"/>
              </a:spcBef>
              <a:spcAft>
                <a:spcPct val="0"/>
              </a:spcAft>
              <a:buFont typeface="Arial" pitchFamily="84" charset="0"/>
              <a:defRPr sz="1800"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1" fontAlgn="base" hangingPunct="1">
              <a:spcBef>
                <a:spcPts val="600"/>
              </a:spcBef>
              <a:spcAft>
                <a:spcPct val="0"/>
              </a:spcAft>
              <a:defRPr sz="1800" kern="1200" baseline="0">
                <a:solidFill>
                  <a:schemeClr val="tx1"/>
                </a:solidFill>
                <a:latin typeface="Arial" pitchFamily="34" charset="0"/>
                <a:ea typeface="ヒラギノ角ゴ Pro W3" pitchFamily="84" charset="-128"/>
                <a:cs typeface="+mn-cs"/>
              </a:defRPr>
            </a:lvl2pPr>
            <a:lvl3pPr marL="215900" indent="-215900" algn="l" rtl="0" eaLnBrk="1" fontAlgn="base" hangingPunct="1">
              <a:spcBef>
                <a:spcPts val="600"/>
              </a:spcBef>
              <a:spcAft>
                <a:spcPct val="0"/>
              </a:spcAft>
              <a:buFont typeface="Arial" pitchFamily="84" charset="0"/>
              <a:buChar char="•"/>
              <a:defRPr sz="1800" kern="1200">
                <a:solidFill>
                  <a:schemeClr val="tx1"/>
                </a:solidFill>
                <a:latin typeface="Arial" pitchFamily="34" charset="0"/>
                <a:ea typeface="ヒラギノ角ゴ Pro W3" pitchFamily="84" charset="-128"/>
                <a:cs typeface="+mn-cs"/>
              </a:defRPr>
            </a:lvl3pPr>
            <a:lvl4pPr marL="625475" indent="-190500" algn="l" rtl="0" eaLnBrk="1" fontAlgn="base" hangingPunct="1">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1" fontAlgn="base" hangingPunct="1">
              <a:spcBef>
                <a:spcPct val="200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ct val="0"/>
              </a:spcBef>
            </a:pPr>
            <a:r>
              <a:rPr lang="en-GB" sz="2000" b="1" dirty="0">
                <a:solidFill>
                  <a:schemeClr val="tx1"/>
                </a:solidFill>
                <a:latin typeface="+mj-lt"/>
              </a:rPr>
              <a:t>Results are encouraging… </a:t>
            </a:r>
            <a:r>
              <a:rPr lang="en-GB" sz="2000" b="1" i="1" dirty="0">
                <a:solidFill>
                  <a:schemeClr val="tx1"/>
                </a:solidFill>
                <a:latin typeface="+mj-lt"/>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9341" y="842129"/>
            <a:ext cx="2790775" cy="2232620"/>
          </a:xfrm>
          <a:prstGeom prst="rect">
            <a:avLst/>
          </a:prstGeom>
        </p:spPr>
      </p:pic>
      <p:sp>
        <p:nvSpPr>
          <p:cNvPr id="10" name="Rectangle 9"/>
          <p:cNvSpPr/>
          <p:nvPr/>
        </p:nvSpPr>
        <p:spPr>
          <a:xfrm>
            <a:off x="251520" y="260648"/>
            <a:ext cx="5471526" cy="6678751"/>
          </a:xfrm>
          <a:prstGeom prst="rect">
            <a:avLst/>
          </a:prstGeom>
        </p:spPr>
        <p:txBody>
          <a:bodyPr wrap="square">
            <a:spAutoFit/>
          </a:bodyPr>
          <a:lstStyle/>
          <a:p>
            <a:r>
              <a:rPr lang="en-GB" sz="3200" dirty="0">
                <a:solidFill>
                  <a:schemeClr val="tx2">
                    <a:lumMod val="75000"/>
                  </a:schemeClr>
                </a:solidFill>
                <a:latin typeface="+mj-lt"/>
              </a:rPr>
              <a:t>Evidence Mapping</a:t>
            </a:r>
            <a:endParaRPr lang="en-GB" sz="2000" dirty="0">
              <a:solidFill>
                <a:schemeClr val="tx1">
                  <a:lumMod val="95000"/>
                  <a:lumOff val="5000"/>
                </a:schemeClr>
              </a:solidFill>
              <a:latin typeface="+mj-lt"/>
            </a:endParaRPr>
          </a:p>
          <a:p>
            <a:pPr marL="342900" indent="-342900">
              <a:buFont typeface="Arial" panose="020B0604020202020204" pitchFamily="34" charset="0"/>
              <a:buChar char="•"/>
            </a:pPr>
            <a:endParaRPr lang="en-GB" sz="16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Well underway… &gt;60 projects identified. </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solidFill>
                  <a:schemeClr val="tx1">
                    <a:lumMod val="95000"/>
                    <a:lumOff val="5000"/>
                  </a:schemeClr>
                </a:solidFill>
              </a:rPr>
              <a:t>Mapping output to Lancet Planetary Health by year end</a:t>
            </a:r>
          </a:p>
          <a:p>
            <a:endParaRPr lang="en-GB" sz="1400" dirty="0">
              <a:solidFill>
                <a:schemeClr val="tx1">
                  <a:lumMod val="95000"/>
                  <a:lumOff val="5000"/>
                </a:schemeClr>
              </a:solidFill>
            </a:endParaRPr>
          </a:p>
          <a:p>
            <a:r>
              <a:rPr lang="en-GB" sz="1400" b="1" dirty="0">
                <a:solidFill>
                  <a:schemeClr val="tx1">
                    <a:lumMod val="95000"/>
                    <a:lumOff val="5000"/>
                  </a:schemeClr>
                </a:solidFill>
              </a:rPr>
              <a:t>Operational linkages</a:t>
            </a:r>
            <a:endParaRPr lang="en-GB" sz="1400" dirty="0">
              <a:solidFill>
                <a:schemeClr val="tx1">
                  <a:lumMod val="95000"/>
                  <a:lumOff val="5000"/>
                </a:schemeClr>
              </a:solidFill>
            </a:endParaRPr>
          </a:p>
          <a:p>
            <a:pPr marL="285750" indent="-285750">
              <a:buFont typeface="Arial" panose="020B0604020202020204" pitchFamily="34" charset="0"/>
              <a:buChar char="•"/>
            </a:pPr>
            <a:r>
              <a:rPr lang="en-GB" sz="1400" dirty="0">
                <a:solidFill>
                  <a:schemeClr val="tx1">
                    <a:lumMod val="95000"/>
                    <a:lumOff val="5000"/>
                  </a:schemeClr>
                </a:solidFill>
              </a:rPr>
              <a:t>Mostly localised bolt-</a:t>
            </a:r>
            <a:r>
              <a:rPr lang="en-GB" sz="1400" dirty="0" err="1">
                <a:solidFill>
                  <a:schemeClr val="tx1">
                    <a:lumMod val="95000"/>
                    <a:lumOff val="5000"/>
                  </a:schemeClr>
                </a:solidFill>
              </a:rPr>
              <a:t>ons</a:t>
            </a:r>
            <a:r>
              <a:rPr lang="en-GB" sz="1400" dirty="0">
                <a:solidFill>
                  <a:schemeClr val="tx1">
                    <a:lumMod val="95000"/>
                    <a:lumOff val="5000"/>
                  </a:schemeClr>
                </a:solidFill>
              </a:rPr>
              <a:t> to existing NGO conservation programmes. As such critical evaluations are often not carried out, and are even more rarely published. </a:t>
            </a:r>
            <a:r>
              <a:rPr lang="en-GB" sz="1400" dirty="0">
                <a:solidFill>
                  <a:srgbClr val="FF0000"/>
                </a:solidFill>
              </a:rPr>
              <a:t>Collecting NGO data.</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t>Established integrated conservation and health projects carrying out evaluation research, but even these can lack comparator sites or accurate baseline data.</a:t>
            </a:r>
            <a:endParaRPr lang="en-GB" sz="1400" dirty="0">
              <a:solidFill>
                <a:schemeClr val="tx1">
                  <a:lumMod val="95000"/>
                  <a:lumOff val="5000"/>
                </a:schemeClr>
              </a:solidFill>
            </a:endParaRPr>
          </a:p>
          <a:p>
            <a:pPr marL="342900" indent="-342900">
              <a:buFont typeface="Arial" panose="020B0604020202020204" pitchFamily="34" charset="0"/>
              <a:buChar char="•"/>
            </a:pPr>
            <a:endParaRPr lang="en-GB" sz="1400" dirty="0">
              <a:solidFill>
                <a:schemeClr val="tx1">
                  <a:lumMod val="95000"/>
                  <a:lumOff val="5000"/>
                </a:schemeClr>
              </a:solidFill>
            </a:endParaRPr>
          </a:p>
          <a:p>
            <a:r>
              <a:rPr lang="en-GB" sz="1400" b="1" dirty="0"/>
              <a:t>Conceptual linkages</a:t>
            </a:r>
            <a:endParaRPr lang="en-GB" sz="1400" dirty="0"/>
          </a:p>
          <a:p>
            <a:pPr marL="285750" indent="-285750">
              <a:buFont typeface="Arial" panose="020B0604020202020204" pitchFamily="34" charset="0"/>
              <a:buChar char="•"/>
            </a:pPr>
            <a:r>
              <a:rPr lang="en-GB" sz="1400" dirty="0"/>
              <a:t>Report changes in behaviour or environmental management, with a presumption such changes will have produced the desired environmental objectives. However, the programmes rarely collected the ecological data needed to demonstrate the presumed effect.</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dirty="0"/>
              <a:t>Whilst evidence is building on the links between biodiversity and human health, less evidence education on this conceptual link results in biodiversity conservation actually happening. </a:t>
            </a:r>
          </a:p>
          <a:p>
            <a:pPr marL="342900" indent="-342900">
              <a:buFont typeface="Arial" panose="020B0604020202020204" pitchFamily="34" charset="0"/>
              <a:buChar char="•"/>
            </a:pPr>
            <a:endParaRPr lang="en-GB" sz="1400" dirty="0">
              <a:solidFill>
                <a:schemeClr val="tx1">
                  <a:lumMod val="95000"/>
                  <a:lumOff val="5000"/>
                </a:schemeClr>
              </a:solidFill>
            </a:endParaRPr>
          </a:p>
          <a:p>
            <a:pPr marL="342900" indent="-342900">
              <a:buFont typeface="Arial" panose="020B0604020202020204" pitchFamily="34" charset="0"/>
              <a:buChar char="•"/>
            </a:pPr>
            <a:r>
              <a:rPr lang="en-GB" sz="1400" u="sng" dirty="0">
                <a:solidFill>
                  <a:srgbClr val="FF0000"/>
                </a:solidFill>
              </a:rPr>
              <a:t>Need for scientific support for SDG integration in this area, often carried out by small NGOs</a:t>
            </a:r>
          </a:p>
          <a:p>
            <a:endParaRPr lang="en-GB" sz="1600" dirty="0">
              <a:solidFill>
                <a:schemeClr val="tx1">
                  <a:lumMod val="95000"/>
                  <a:lumOff val="5000"/>
                </a:schemeClr>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784" y="3716578"/>
            <a:ext cx="2364037" cy="2592147"/>
          </a:xfrm>
          <a:prstGeom prst="rect">
            <a:avLst/>
          </a:prstGeom>
        </p:spPr>
      </p:pic>
    </p:spTree>
    <p:extLst>
      <p:ext uri="{BB962C8B-B14F-4D97-AF65-F5344CB8AC3E}">
        <p14:creationId xmlns:p14="http://schemas.microsoft.com/office/powerpoint/2010/main" val="3499134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04664"/>
            <a:ext cx="7848872" cy="5262979"/>
          </a:xfrm>
          <a:prstGeom prst="rect">
            <a:avLst/>
          </a:prstGeom>
        </p:spPr>
        <p:txBody>
          <a:bodyPr wrap="square">
            <a:spAutoFit/>
          </a:bodyPr>
          <a:lstStyle/>
          <a:p>
            <a:pPr marL="177800" lvl="1"/>
            <a:r>
              <a:rPr lang="en-GB" sz="3600" dirty="0">
                <a:solidFill>
                  <a:schemeClr val="accent2">
                    <a:lumMod val="50000"/>
                  </a:schemeClr>
                </a:solidFill>
                <a:latin typeface="+mj-lt"/>
              </a:rPr>
              <a:t>Planetary Health at University of Sussex</a:t>
            </a:r>
          </a:p>
          <a:p>
            <a:pPr marL="177800" lvl="1"/>
            <a:endParaRPr lang="en-GB" sz="2000" b="1" dirty="0"/>
          </a:p>
          <a:p>
            <a:pPr marL="177800" lvl="1"/>
            <a:r>
              <a:rPr lang="en-GB" sz="2000" b="1" dirty="0">
                <a:latin typeface="+mj-lt"/>
              </a:rPr>
              <a:t>Planetary Health Alliance</a:t>
            </a:r>
          </a:p>
          <a:p>
            <a:pPr marL="520700" lvl="1" indent="-342900">
              <a:buFont typeface="Arial" panose="020B0604020202020204" pitchFamily="34" charset="0"/>
              <a:buChar char="•"/>
            </a:pPr>
            <a:r>
              <a:rPr lang="en-GB" sz="2000" dirty="0">
                <a:latin typeface="+mj-lt"/>
              </a:rPr>
              <a:t>BSMS PHA member institution since first annual meeting (spring 2017)</a:t>
            </a:r>
          </a:p>
          <a:p>
            <a:pPr marL="520700" lvl="1" indent="-342900">
              <a:buFont typeface="Arial" panose="020B0604020202020204" pitchFamily="34" charset="0"/>
              <a:buChar char="•"/>
            </a:pPr>
            <a:r>
              <a:rPr lang="en-GB" sz="2000" dirty="0">
                <a:latin typeface="+mj-lt"/>
              </a:rPr>
              <a:t>Lead for PHA medical &amp; nursing educational working group</a:t>
            </a:r>
          </a:p>
          <a:p>
            <a:pPr marL="177800" lvl="1"/>
            <a:endParaRPr lang="en-GB" sz="2000" dirty="0">
              <a:latin typeface="+mj-lt"/>
            </a:endParaRPr>
          </a:p>
          <a:p>
            <a:pPr marL="177800" lvl="1"/>
            <a:r>
              <a:rPr lang="en-GB" sz="2000" b="1" dirty="0">
                <a:latin typeface="+mj-lt"/>
              </a:rPr>
              <a:t>Sussex science for the SDGs</a:t>
            </a:r>
          </a:p>
          <a:p>
            <a:pPr marL="520700" lvl="1" indent="-342900">
              <a:buFont typeface="Arial" panose="020B0604020202020204" pitchFamily="34" charset="0"/>
              <a:buChar char="•"/>
            </a:pPr>
            <a:r>
              <a:rPr lang="en-GB" sz="2000" dirty="0">
                <a:latin typeface="+mj-lt"/>
              </a:rPr>
              <a:t>SSRP SURFACES in Papua New Guinea</a:t>
            </a:r>
          </a:p>
          <a:p>
            <a:pPr marL="520700" lvl="1" indent="-342900">
              <a:buFont typeface="Arial" panose="020B0604020202020204" pitchFamily="34" charset="0"/>
              <a:buChar char="•"/>
            </a:pPr>
            <a:r>
              <a:rPr lang="en-GB" sz="2000" dirty="0">
                <a:latin typeface="+mj-lt"/>
              </a:rPr>
              <a:t>SSRP HIV resistance &amp; climate change in South Africa</a:t>
            </a:r>
          </a:p>
          <a:p>
            <a:pPr marL="520700" lvl="1" indent="-342900">
              <a:buFont typeface="Arial" panose="020B0604020202020204" pitchFamily="34" charset="0"/>
              <a:buChar char="•"/>
            </a:pPr>
            <a:r>
              <a:rPr lang="en-GB" sz="2000" dirty="0">
                <a:latin typeface="+mj-lt"/>
              </a:rPr>
              <a:t>SSRP air pollution, health, and poverty in India and China</a:t>
            </a:r>
          </a:p>
          <a:p>
            <a:pPr marL="520700" lvl="1" indent="-342900">
              <a:buFont typeface="Arial" panose="020B0604020202020204" pitchFamily="34" charset="0"/>
              <a:buChar char="•"/>
            </a:pPr>
            <a:r>
              <a:rPr lang="en-GB" sz="2000" dirty="0" err="1">
                <a:latin typeface="+mj-lt"/>
              </a:rPr>
              <a:t>Tulsi</a:t>
            </a:r>
            <a:r>
              <a:rPr lang="en-GB" sz="2000" dirty="0">
                <a:latin typeface="+mj-lt"/>
              </a:rPr>
              <a:t> work with rangers in India</a:t>
            </a:r>
          </a:p>
          <a:p>
            <a:pPr marL="520700" lvl="1" indent="-342900">
              <a:buFont typeface="Arial" panose="020B0604020202020204" pitchFamily="34" charset="0"/>
              <a:buChar char="•"/>
            </a:pPr>
            <a:r>
              <a:rPr lang="en-GB" sz="2000" dirty="0">
                <a:latin typeface="+mj-lt"/>
              </a:rPr>
              <a:t>BSMS work on sustainable healthcare and climate change and health</a:t>
            </a:r>
          </a:p>
          <a:p>
            <a:pPr marL="520700" lvl="1" indent="-342900">
              <a:buFont typeface="Arial" panose="020B0604020202020204" pitchFamily="34" charset="0"/>
              <a:buChar char="•"/>
            </a:pPr>
            <a:r>
              <a:rPr lang="en-GB" sz="2000" dirty="0">
                <a:latin typeface="+mj-lt"/>
              </a:rPr>
              <a:t>UK work such as win-win interventions to reduce Lyme Disease in UK National Parks</a:t>
            </a:r>
          </a:p>
          <a:p>
            <a:pPr marL="520700" lvl="1" indent="-342900">
              <a:buFont typeface="Arial" panose="020B0604020202020204" pitchFamily="34" charset="0"/>
              <a:buChar char="•"/>
            </a:pPr>
            <a:r>
              <a:rPr lang="en-GB" sz="2000" dirty="0">
                <a:latin typeface="+mj-lt"/>
              </a:rPr>
              <a:t>Future Planetary Health theme in next SSRP grant call, and today.</a:t>
            </a:r>
          </a:p>
        </p:txBody>
      </p:sp>
    </p:spTree>
    <p:extLst>
      <p:ext uri="{BB962C8B-B14F-4D97-AF65-F5344CB8AC3E}">
        <p14:creationId xmlns:p14="http://schemas.microsoft.com/office/powerpoint/2010/main" val="3928485565"/>
      </p:ext>
    </p:extLst>
  </p:cSld>
  <p:clrMapOvr>
    <a:masterClrMapping/>
  </p:clrMapOvr>
</p:sld>
</file>

<file path=ppt/theme/theme1.xml><?xml version="1.0" encoding="utf-8"?>
<a:theme xmlns:a="http://schemas.openxmlformats.org/drawingml/2006/main" name="ThemeSAP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ThemeSAPC</Template>
  <TotalTime>0</TotalTime>
  <Words>2618</Words>
  <Application>Microsoft Macintosh PowerPoint</Application>
  <PresentationFormat>On-screen Show (4:3)</PresentationFormat>
  <Paragraphs>273</Paragraphs>
  <Slides>22</Slides>
  <Notes>21</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Calibri Light</vt:lpstr>
      <vt:lpstr>ThemeSAPC</vt:lpstr>
      <vt:lpstr>Custom Design</vt:lpstr>
      <vt:lpstr>PowerPoint Presentation</vt:lpstr>
      <vt:lpstr>What we will cover today</vt:lpstr>
      <vt:lpstr>Planetary Health lens</vt:lpstr>
      <vt:lpstr>PowerPoint Presentation</vt:lpstr>
      <vt:lpstr>PowerPoint Presentation</vt:lpstr>
      <vt:lpstr>PowerPoint Presentation</vt:lpstr>
      <vt:lpstr>PowerPoint Presentation</vt:lpstr>
      <vt:lpstr>SSSRP Surfaces: understanding &amp; enhancing health in the vulnerable rainforests of PNG </vt:lpstr>
      <vt:lpstr>Desire for health services (SDG 3) can drive engagement in destruction OR conservation of forests (SDG 15)</vt:lpstr>
      <vt:lpstr>PowerPoint Presentation</vt:lpstr>
      <vt:lpstr>SSRP funded health needs assessment at Wanang </vt:lpstr>
      <vt:lpstr>PowerPoint Presentation</vt:lpstr>
      <vt:lpstr>PowerPoint Presentation</vt:lpstr>
      <vt:lpstr>PowerPoint Presentation</vt:lpstr>
      <vt:lpstr>PowerPoint Presentation</vt:lpstr>
      <vt:lpstr>PowerPoint Presentation</vt:lpstr>
      <vt:lpstr>Integrated conservation and health approaches</vt:lpstr>
      <vt:lpstr>Borneo: Operational link</vt:lpstr>
      <vt:lpstr>Borneo: ASRI (2/2)</vt:lpstr>
      <vt:lpstr>Uganda: Operational link + reducing anthroponotic disease hazard </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Scabies Outbreaks in Residential Care</dc:title>
  <dc:creator>HP</dc:creator>
  <cp:lastModifiedBy>Fiona Hurd</cp:lastModifiedBy>
  <cp:revision>990</cp:revision>
  <cp:lastPrinted>2017-07-06T09:52:28Z</cp:lastPrinted>
  <dcterms:created xsi:type="dcterms:W3CDTF">2014-06-30T09:30:14Z</dcterms:created>
  <dcterms:modified xsi:type="dcterms:W3CDTF">2019-10-21T11:16:29Z</dcterms:modified>
</cp:coreProperties>
</file>