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3" r:id="rId2"/>
    <p:sldMasterId id="2147483695" r:id="rId3"/>
  </p:sldMasterIdLst>
  <p:notesMasterIdLst>
    <p:notesMasterId r:id="rId14"/>
  </p:notesMasterIdLst>
  <p:handoutMasterIdLst>
    <p:handoutMasterId r:id="rId15"/>
  </p:handoutMasterIdLst>
  <p:sldIdLst>
    <p:sldId id="285" r:id="rId4"/>
    <p:sldId id="329" r:id="rId5"/>
    <p:sldId id="330" r:id="rId6"/>
    <p:sldId id="331" r:id="rId7"/>
    <p:sldId id="289" r:id="rId8"/>
    <p:sldId id="332" r:id="rId9"/>
    <p:sldId id="333" r:id="rId10"/>
    <p:sldId id="294" r:id="rId11"/>
    <p:sldId id="334" r:id="rId12"/>
    <p:sldId id="327" r:id="rId13"/>
  </p:sldIdLst>
  <p:sldSz cx="9144000" cy="6858000" type="screen4x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76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D3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22" autoAdjust="0"/>
    <p:restoredTop sz="95000" autoAdjust="0"/>
  </p:normalViewPr>
  <p:slideViewPr>
    <p:cSldViewPr snapToGrid="0" showGuides="1">
      <p:cViewPr>
        <p:scale>
          <a:sx n="170" d="100"/>
          <a:sy n="170" d="100"/>
        </p:scale>
        <p:origin x="104" y="-792"/>
      </p:cViewPr>
      <p:guideLst>
        <p:guide orient="horz" pos="2160"/>
        <p:guide pos="2767"/>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53" d="100"/>
          <a:sy n="53" d="100"/>
        </p:scale>
        <p:origin x="331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1F87644A-A8AB-4D85-B72B-FE77774DEBFD}" type="datetimeFigureOut">
              <a:rPr lang="en-GB" smtClean="0"/>
              <a:t>13/09/2019</a:t>
            </a:fld>
            <a:endParaRPr lang="en-GB"/>
          </a:p>
        </p:txBody>
      </p:sp>
      <p:sp>
        <p:nvSpPr>
          <p:cNvPr id="4" name="Footer Placeholder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BB1377A0-EF92-42AF-B561-312A17B8E46E}" type="slidenum">
              <a:rPr lang="en-GB" smtClean="0"/>
              <a:t>‹#›</a:t>
            </a:fld>
            <a:endParaRPr lang="en-GB"/>
          </a:p>
        </p:txBody>
      </p:sp>
    </p:spTree>
    <p:extLst>
      <p:ext uri="{BB962C8B-B14F-4D97-AF65-F5344CB8AC3E}">
        <p14:creationId xmlns:p14="http://schemas.microsoft.com/office/powerpoint/2010/main" val="1330214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8427" cy="513508"/>
          </a:xfrm>
          <a:prstGeom prst="rect">
            <a:avLst/>
          </a:prstGeom>
        </p:spPr>
        <p:txBody>
          <a:bodyPr vert="horz" lIns="94805" tIns="47402" rIns="94805" bIns="47402" rtlCol="0"/>
          <a:lstStyle>
            <a:lvl1pPr algn="l">
              <a:defRPr sz="1200"/>
            </a:lvl1pPr>
          </a:lstStyle>
          <a:p>
            <a:endParaRPr lang="en-GB"/>
          </a:p>
        </p:txBody>
      </p:sp>
      <p:sp>
        <p:nvSpPr>
          <p:cNvPr id="3" name="Date Placeholder 2"/>
          <p:cNvSpPr>
            <a:spLocks noGrp="1"/>
          </p:cNvSpPr>
          <p:nvPr>
            <p:ph type="dt" idx="1"/>
          </p:nvPr>
        </p:nvSpPr>
        <p:spPr>
          <a:xfrm>
            <a:off x="4023993" y="0"/>
            <a:ext cx="3078427" cy="513508"/>
          </a:xfrm>
          <a:prstGeom prst="rect">
            <a:avLst/>
          </a:prstGeom>
        </p:spPr>
        <p:txBody>
          <a:bodyPr vert="horz" lIns="94805" tIns="47402" rIns="94805" bIns="47402" rtlCol="0"/>
          <a:lstStyle>
            <a:lvl1pPr algn="r">
              <a:defRPr sz="1200"/>
            </a:lvl1pPr>
          </a:lstStyle>
          <a:p>
            <a:fld id="{D1D3472F-6580-4D16-9315-B3A4EE6E13D1}" type="datetimeFigureOut">
              <a:rPr lang="en-GB" smtClean="0"/>
              <a:t>13/09/2019</a:t>
            </a:fld>
            <a:endParaRPr lang="en-GB"/>
          </a:p>
        </p:txBody>
      </p:sp>
      <p:sp>
        <p:nvSpPr>
          <p:cNvPr id="4" name="Slide Image Placeholder 3"/>
          <p:cNvSpPr>
            <a:spLocks noGrp="1" noRot="1" noChangeAspect="1"/>
          </p:cNvSpPr>
          <p:nvPr>
            <p:ph type="sldImg" idx="2"/>
          </p:nvPr>
        </p:nvSpPr>
        <p:spPr>
          <a:xfrm>
            <a:off x="1247775" y="1277938"/>
            <a:ext cx="4608513" cy="3455987"/>
          </a:xfrm>
          <a:prstGeom prst="rect">
            <a:avLst/>
          </a:prstGeom>
          <a:noFill/>
          <a:ln w="12700">
            <a:solidFill>
              <a:prstClr val="black"/>
            </a:solidFill>
          </a:ln>
        </p:spPr>
        <p:txBody>
          <a:bodyPr vert="horz" lIns="94805" tIns="47402" rIns="94805" bIns="47402" rtlCol="0" anchor="ctr"/>
          <a:lstStyle/>
          <a:p>
            <a:endParaRPr lang="en-GB"/>
          </a:p>
        </p:txBody>
      </p:sp>
      <p:sp>
        <p:nvSpPr>
          <p:cNvPr id="5" name="Notes Placeholder 4"/>
          <p:cNvSpPr>
            <a:spLocks noGrp="1"/>
          </p:cNvSpPr>
          <p:nvPr>
            <p:ph type="body" sz="quarter" idx="3"/>
          </p:nvPr>
        </p:nvSpPr>
        <p:spPr>
          <a:xfrm>
            <a:off x="710407" y="4925408"/>
            <a:ext cx="5683250" cy="4029878"/>
          </a:xfrm>
          <a:prstGeom prst="rect">
            <a:avLst/>
          </a:prstGeom>
        </p:spPr>
        <p:txBody>
          <a:bodyPr vert="horz" lIns="94805" tIns="47402" rIns="94805" bIns="4740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721108"/>
            <a:ext cx="3078427" cy="513507"/>
          </a:xfrm>
          <a:prstGeom prst="rect">
            <a:avLst/>
          </a:prstGeom>
        </p:spPr>
        <p:txBody>
          <a:bodyPr vert="horz" lIns="94805" tIns="47402" rIns="94805" bIns="47402" rtlCol="0" anchor="b"/>
          <a:lstStyle>
            <a:lvl1pPr algn="l">
              <a:defRPr sz="1200"/>
            </a:lvl1pPr>
          </a:lstStyle>
          <a:p>
            <a:endParaRPr lang="en-GB"/>
          </a:p>
        </p:txBody>
      </p:sp>
      <p:sp>
        <p:nvSpPr>
          <p:cNvPr id="7" name="Slide Number Placeholder 6"/>
          <p:cNvSpPr>
            <a:spLocks noGrp="1"/>
          </p:cNvSpPr>
          <p:nvPr>
            <p:ph type="sldNum" sz="quarter" idx="5"/>
          </p:nvPr>
        </p:nvSpPr>
        <p:spPr>
          <a:xfrm>
            <a:off x="4023993" y="9721108"/>
            <a:ext cx="3078427" cy="513507"/>
          </a:xfrm>
          <a:prstGeom prst="rect">
            <a:avLst/>
          </a:prstGeom>
        </p:spPr>
        <p:txBody>
          <a:bodyPr vert="horz" lIns="94805" tIns="47402" rIns="94805" bIns="47402" rtlCol="0" anchor="b"/>
          <a:lstStyle>
            <a:lvl1pPr algn="r">
              <a:defRPr sz="1200"/>
            </a:lvl1pPr>
          </a:lstStyle>
          <a:p>
            <a:fld id="{C2E4E0BD-AB1C-4402-9272-7BE5BF5129DA}" type="slidenum">
              <a:rPr lang="en-GB" smtClean="0"/>
              <a:t>‹#›</a:t>
            </a:fld>
            <a:endParaRPr lang="en-GB"/>
          </a:p>
        </p:txBody>
      </p:sp>
    </p:spTree>
    <p:extLst>
      <p:ext uri="{BB962C8B-B14F-4D97-AF65-F5344CB8AC3E}">
        <p14:creationId xmlns:p14="http://schemas.microsoft.com/office/powerpoint/2010/main" val="4112049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474025">
              <a:defRPr/>
            </a:pPr>
            <a:fld id="{C2E4E0BD-AB1C-4402-9272-7BE5BF5129DA}" type="slidenum">
              <a:rPr lang="en-GB">
                <a:solidFill>
                  <a:prstClr val="black"/>
                </a:solidFill>
                <a:latin typeface="Calibri" panose="020F0502020204030204"/>
              </a:rPr>
              <a:pPr defTabSz="474025">
                <a:defRPr/>
              </a:pPr>
              <a:t>1</a:t>
            </a:fld>
            <a:endParaRPr lang="en-GB">
              <a:solidFill>
                <a:prstClr val="black"/>
              </a:solidFill>
              <a:latin typeface="Calibri" panose="020F0502020204030204"/>
            </a:endParaRPr>
          </a:p>
        </p:txBody>
      </p:sp>
    </p:spTree>
    <p:extLst>
      <p:ext uri="{BB962C8B-B14F-4D97-AF65-F5344CB8AC3E}">
        <p14:creationId xmlns:p14="http://schemas.microsoft.com/office/powerpoint/2010/main" val="3177949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a:t>
            </a:r>
            <a:r>
              <a:rPr lang="en-GB" baseline="0" dirty="0"/>
              <a:t> are the particular goals of SSRP?  What are its key ideas?</a:t>
            </a:r>
          </a:p>
          <a:p>
            <a:r>
              <a:rPr lang="en-GB" baseline="0" dirty="0"/>
              <a:t>Return to SDGs.  An important fact is that the SDGs obviously won’t be cheap.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74025" rtl="0" eaLnBrk="1" fontAlgn="auto" latinLnBrk="0" hangingPunct="1">
              <a:lnSpc>
                <a:spcPct val="100000"/>
              </a:lnSpc>
              <a:spcBef>
                <a:spcPts val="0"/>
              </a:spcBef>
              <a:spcAft>
                <a:spcPts val="0"/>
              </a:spcAft>
              <a:buClrTx/>
              <a:buSzTx/>
              <a:buFontTx/>
              <a:buNone/>
              <a:tabLst/>
              <a:defRPr/>
            </a:pPr>
            <a:fld id="{C2E4E0BD-AB1C-4402-9272-7BE5BF5129D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4025"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3872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a:t>
            </a:r>
            <a:r>
              <a:rPr lang="en-GB" baseline="0" dirty="0"/>
              <a:t> are the particular goals of SSRP?  What are its key ideas?</a:t>
            </a:r>
          </a:p>
          <a:p>
            <a:r>
              <a:rPr lang="en-GB" baseline="0" dirty="0"/>
              <a:t>Return to SDGs.  An important fact is that the SDGs obviously won’t be cheap.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74025" rtl="0" eaLnBrk="1" fontAlgn="auto" latinLnBrk="0" hangingPunct="1">
              <a:lnSpc>
                <a:spcPct val="100000"/>
              </a:lnSpc>
              <a:spcBef>
                <a:spcPts val="0"/>
              </a:spcBef>
              <a:spcAft>
                <a:spcPts val="0"/>
              </a:spcAft>
              <a:buClrTx/>
              <a:buSzTx/>
              <a:buFontTx/>
              <a:buNone/>
              <a:tabLst/>
              <a:defRPr/>
            </a:pPr>
            <a:fld id="{C2E4E0BD-AB1C-4402-9272-7BE5BF5129D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4025"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651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a:t>
            </a:r>
            <a:r>
              <a:rPr lang="en-GB" baseline="0" dirty="0"/>
              <a:t> are the particular goals of SSRP?  What are its key ideas?</a:t>
            </a:r>
          </a:p>
          <a:p>
            <a:r>
              <a:rPr lang="en-GB" baseline="0" dirty="0"/>
              <a:t>Return to SDGs.  An important fact is that the SDGs obviously won’t be cheap.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74025" rtl="0" eaLnBrk="1" fontAlgn="auto" latinLnBrk="0" hangingPunct="1">
              <a:lnSpc>
                <a:spcPct val="100000"/>
              </a:lnSpc>
              <a:spcBef>
                <a:spcPts val="0"/>
              </a:spcBef>
              <a:spcAft>
                <a:spcPts val="0"/>
              </a:spcAft>
              <a:buClrTx/>
              <a:buSzTx/>
              <a:buFontTx/>
              <a:buNone/>
              <a:tabLst/>
              <a:defRPr/>
            </a:pPr>
            <a:fld id="{C2E4E0BD-AB1C-4402-9272-7BE5BF5129D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4025"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893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17 goals and 169 targets to be achieved by 2030</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Everyone wants SDGs</a:t>
            </a:r>
          </a:p>
          <a:p>
            <a:r>
              <a:rPr lang="en-GB" sz="1200" kern="1200" dirty="0">
                <a:solidFill>
                  <a:schemeClr val="tx1"/>
                </a:solidFill>
                <a:effectLst/>
                <a:latin typeface="+mn-lt"/>
                <a:ea typeface="+mn-ea"/>
                <a:cs typeface="+mn-cs"/>
              </a:rPr>
              <a:t>Going to be expensive</a:t>
            </a:r>
          </a:p>
          <a:p>
            <a:r>
              <a:rPr lang="en-GB" sz="1200" kern="1200" dirty="0">
                <a:solidFill>
                  <a:schemeClr val="tx1"/>
                </a:solidFill>
                <a:effectLst/>
                <a:latin typeface="+mn-lt"/>
                <a:ea typeface="+mn-ea"/>
                <a:cs typeface="+mn-cs"/>
              </a:rPr>
              <a:t>Max synergies, min trade-offs an opportunity for efficiency</a:t>
            </a:r>
          </a:p>
          <a:p>
            <a:r>
              <a:rPr lang="en-GB" sz="1200" kern="1200" dirty="0">
                <a:solidFill>
                  <a:schemeClr val="tx1"/>
                </a:solidFill>
                <a:effectLst/>
                <a:latin typeface="+mn-lt"/>
                <a:ea typeface="+mn-ea"/>
                <a:cs typeface="+mn-cs"/>
              </a:rPr>
              <a:t>But not so easy, need to learn more, and fast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Many interconnections</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u="none" strike="noStrike" kern="1200" baseline="0" dirty="0">
                <a:solidFill>
                  <a:schemeClr val="tx1"/>
                </a:solidFill>
                <a:latin typeface="+mn-lt"/>
                <a:ea typeface="+mn-ea"/>
                <a:cs typeface="+mn-cs"/>
              </a:rPr>
              <a:t>David Le Blanc  2015  </a:t>
            </a:r>
            <a:r>
              <a:rPr lang="en-GB" sz="1200" b="0" i="0" u="none" strike="noStrike" kern="1200" baseline="0" dirty="0">
                <a:solidFill>
                  <a:schemeClr val="tx1"/>
                </a:solidFill>
                <a:latin typeface="+mn-lt"/>
                <a:ea typeface="+mn-ea"/>
                <a:cs typeface="+mn-cs"/>
              </a:rPr>
              <a:t> </a:t>
            </a:r>
            <a:r>
              <a:rPr lang="en-GB" sz="1200" b="1" i="0" u="none" strike="noStrike" kern="1200" baseline="0" dirty="0">
                <a:solidFill>
                  <a:schemeClr val="tx1"/>
                </a:solidFill>
                <a:latin typeface="+mn-lt"/>
                <a:ea typeface="+mn-ea"/>
                <a:cs typeface="+mn-cs"/>
              </a:rPr>
              <a:t>Towards integration at last? The sustainable development goals as a network of targets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Department of Economic &amp; Social Affairs  </a:t>
            </a:r>
            <a:r>
              <a:rPr lang="en-GB" sz="1200" b="1" i="0" u="none" strike="noStrike" kern="1200" baseline="0" dirty="0">
                <a:solidFill>
                  <a:schemeClr val="tx1"/>
                </a:solidFill>
                <a:latin typeface="+mn-lt"/>
                <a:ea typeface="+mn-ea"/>
                <a:cs typeface="+mn-cs"/>
              </a:rPr>
              <a:t>DESA Working Paper No. 141  ST/ESA/2015/DWP/141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r>
              <a:rPr lang="en-GB" sz="1200" kern="1200" dirty="0">
                <a:solidFill>
                  <a:schemeClr val="tx1"/>
                </a:solidFill>
                <a:effectLst/>
                <a:latin typeface="+mn-lt"/>
                <a:ea typeface="+mn-ea"/>
                <a:cs typeface="+mn-cs"/>
              </a:rPr>
              <a:t>Figure 5   Links between SDG targets and other goals made by scientists in a review of SDGs: The whole SDG system</a:t>
            </a:r>
          </a:p>
          <a:p>
            <a:r>
              <a:rPr lang="en-GB" sz="1200" b="1" i="0" u="none" strike="noStrike" kern="1200" baseline="0" dirty="0">
                <a:solidFill>
                  <a:schemeClr val="tx1"/>
                </a:solidFill>
                <a:latin typeface="+mn-lt"/>
                <a:ea typeface="+mn-ea"/>
                <a:cs typeface="+mn-cs"/>
              </a:rPr>
              <a:t>Source: </a:t>
            </a:r>
            <a:r>
              <a:rPr lang="en-GB" sz="1200" b="0" i="0" u="none" strike="noStrike" kern="1200" baseline="0" dirty="0">
                <a:solidFill>
                  <a:schemeClr val="tx1"/>
                </a:solidFill>
                <a:latin typeface="+mn-lt"/>
                <a:ea typeface="+mn-ea"/>
                <a:cs typeface="+mn-cs"/>
              </a:rPr>
              <a:t>Author’s elaboration, from data in ICSU-ISSC (2015).</a:t>
            </a:r>
          </a:p>
          <a:p>
            <a:r>
              <a:rPr lang="en-GB" sz="1200" b="1" i="0" u="none" strike="noStrike" kern="1200" baseline="0" dirty="0">
                <a:solidFill>
                  <a:schemeClr val="tx1"/>
                </a:solidFill>
                <a:latin typeface="+mn-lt"/>
                <a:ea typeface="+mn-ea"/>
                <a:cs typeface="+mn-cs"/>
              </a:rPr>
              <a:t>Note: </a:t>
            </a:r>
            <a:r>
              <a:rPr lang="en-GB" sz="1200" b="0" i="0" u="none" strike="noStrike" kern="1200" baseline="0" dirty="0">
                <a:solidFill>
                  <a:schemeClr val="tx1"/>
                </a:solidFill>
                <a:latin typeface="+mn-lt"/>
                <a:ea typeface="+mn-ea"/>
                <a:cs typeface="+mn-cs"/>
              </a:rPr>
              <a:t>In the ICSU-ISSC paper, the chapter on goal 11 (cities) does not record links with targets under other goals. This explain the lower number of links starting from that goal compared to many other goals.</a:t>
            </a:r>
          </a:p>
          <a:p>
            <a:endParaRPr lang="en-GB"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E4BE50B-D276-412B-820F-C57C8BBC0D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291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a:t>
            </a:r>
            <a:r>
              <a:rPr lang="en-GB" baseline="0" dirty="0"/>
              <a:t> are the particular goals of SSRP?  What are its key ideas?</a:t>
            </a:r>
          </a:p>
          <a:p>
            <a:r>
              <a:rPr lang="en-GB" baseline="0" dirty="0"/>
              <a:t>Return to SDGs.  An important fact is that the SDGs obviously won’t be cheap.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74025" rtl="0" eaLnBrk="1" fontAlgn="auto" latinLnBrk="0" hangingPunct="1">
              <a:lnSpc>
                <a:spcPct val="100000"/>
              </a:lnSpc>
              <a:spcBef>
                <a:spcPts val="0"/>
              </a:spcBef>
              <a:spcAft>
                <a:spcPts val="0"/>
              </a:spcAft>
              <a:buClrTx/>
              <a:buSzTx/>
              <a:buFontTx/>
              <a:buNone/>
              <a:tabLst/>
              <a:defRPr/>
            </a:pPr>
            <a:fld id="{C2E4E0BD-AB1C-4402-9272-7BE5BF5129D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4025"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6094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a:t>
            </a:r>
            <a:r>
              <a:rPr lang="en-GB" baseline="0" dirty="0"/>
              <a:t> are the particular goals of SSRP?  What are its key ideas?</a:t>
            </a:r>
          </a:p>
          <a:p>
            <a:r>
              <a:rPr lang="en-GB" baseline="0" dirty="0"/>
              <a:t>Return to SDGs.  An important fact is that the SDGs obviously won’t be cheap.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74025" rtl="0" eaLnBrk="1" fontAlgn="auto" latinLnBrk="0" hangingPunct="1">
              <a:lnSpc>
                <a:spcPct val="100000"/>
              </a:lnSpc>
              <a:spcBef>
                <a:spcPts val="0"/>
              </a:spcBef>
              <a:spcAft>
                <a:spcPts val="0"/>
              </a:spcAft>
              <a:buClrTx/>
              <a:buSzTx/>
              <a:buFontTx/>
              <a:buNone/>
              <a:tabLst/>
              <a:defRPr/>
            </a:pPr>
            <a:fld id="{C2E4E0BD-AB1C-4402-9272-7BE5BF5129D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4025"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0360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a:t>
            </a:r>
            <a:r>
              <a:rPr lang="en-GB" baseline="0" dirty="0"/>
              <a:t> are the particular goals of SSRP?  What are its key ideas?</a:t>
            </a:r>
          </a:p>
          <a:p>
            <a:r>
              <a:rPr lang="en-GB" baseline="0" dirty="0"/>
              <a:t>Return to SDGs.  An important fact is that the SDGs obviously won’t be cheap.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74025" rtl="0" eaLnBrk="1" fontAlgn="auto" latinLnBrk="0" hangingPunct="1">
              <a:lnSpc>
                <a:spcPct val="100000"/>
              </a:lnSpc>
              <a:spcBef>
                <a:spcPts val="0"/>
              </a:spcBef>
              <a:spcAft>
                <a:spcPts val="0"/>
              </a:spcAft>
              <a:buClrTx/>
              <a:buSzTx/>
              <a:buFontTx/>
              <a:buNone/>
              <a:tabLst/>
              <a:defRPr/>
            </a:pPr>
            <a:fld id="{C2E4E0BD-AB1C-4402-9272-7BE5BF5129D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4025"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660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a:t>
            </a:r>
            <a:r>
              <a:rPr lang="en-GB" baseline="0" dirty="0"/>
              <a:t> are the particular goals of SSRP?  What are its key ideas?</a:t>
            </a:r>
          </a:p>
          <a:p>
            <a:r>
              <a:rPr lang="en-GB" baseline="0" dirty="0"/>
              <a:t>Return to SDGs.  An important fact is that the SDGs obviously won’t be cheap.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74025" rtl="0" eaLnBrk="1" fontAlgn="auto" latinLnBrk="0" hangingPunct="1">
              <a:lnSpc>
                <a:spcPct val="100000"/>
              </a:lnSpc>
              <a:spcBef>
                <a:spcPts val="0"/>
              </a:spcBef>
              <a:spcAft>
                <a:spcPts val="0"/>
              </a:spcAft>
              <a:buClrTx/>
              <a:buSzTx/>
              <a:buFontTx/>
              <a:buNone/>
              <a:tabLst/>
              <a:defRPr/>
            </a:pPr>
            <a:fld id="{C2E4E0BD-AB1C-4402-9272-7BE5BF5129D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4025"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243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74025" rtl="0" eaLnBrk="1" fontAlgn="auto" latinLnBrk="0" hangingPunct="1">
              <a:lnSpc>
                <a:spcPct val="100000"/>
              </a:lnSpc>
              <a:spcBef>
                <a:spcPts val="0"/>
              </a:spcBef>
              <a:spcAft>
                <a:spcPts val="0"/>
              </a:spcAft>
              <a:buClrTx/>
              <a:buSzTx/>
              <a:buFontTx/>
              <a:buNone/>
              <a:tabLst/>
              <a:defRPr/>
            </a:pPr>
            <a:fld id="{C2E4E0BD-AB1C-4402-9272-7BE5BF5129D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4025"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7845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ullet Point Text">
    <p:spTree>
      <p:nvGrpSpPr>
        <p:cNvPr id="1" name=""/>
        <p:cNvGrpSpPr/>
        <p:nvPr/>
      </p:nvGrpSpPr>
      <p:grpSpPr>
        <a:xfrm>
          <a:off x="0" y="0"/>
          <a:ext cx="0" cy="0"/>
          <a:chOff x="0" y="0"/>
          <a:chExt cx="0" cy="0"/>
        </a:xfrm>
      </p:grpSpPr>
      <p:sp>
        <p:nvSpPr>
          <p:cNvPr id="7" name="Rectangle 6"/>
          <p:cNvSpPr/>
          <p:nvPr userDrawn="1"/>
        </p:nvSpPr>
        <p:spPr>
          <a:xfrm>
            <a:off x="0" y="0"/>
            <a:ext cx="9144000" cy="13462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3608" y="5859766"/>
            <a:ext cx="2456542" cy="54044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9684" y="5973849"/>
            <a:ext cx="1544238" cy="401502"/>
          </a:xfrm>
          <a:prstGeom prst="rect">
            <a:avLst/>
          </a:prstGeom>
        </p:spPr>
      </p:pic>
      <p:sp>
        <p:nvSpPr>
          <p:cNvPr id="14"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1" name="Content Placeholder 2"/>
          <p:cNvSpPr>
            <a:spLocks noGrp="1"/>
          </p:cNvSpPr>
          <p:nvPr>
            <p:ph idx="10"/>
          </p:nvPr>
        </p:nvSpPr>
        <p:spPr>
          <a:xfrm>
            <a:off x="323850" y="1778648"/>
            <a:ext cx="8496300" cy="3918890"/>
          </a:xfrm>
          <a:prstGeom prst="rect">
            <a:avLst/>
          </a:prstGeom>
        </p:spPr>
        <p:txBody>
          <a:bodyPr lIns="0" tIns="0" rIns="0" bIns="0" anchor="t" anchorCtr="0"/>
          <a:lstStyle>
            <a:lvl1pPr marL="342000" marR="0" indent="-342900" algn="l" defTabSz="446088" rtl="0" eaLnBrk="1" fontAlgn="auto" latinLnBrk="0" hangingPunct="1">
              <a:lnSpc>
                <a:spcPct val="120000"/>
              </a:lnSpc>
              <a:spcBef>
                <a:spcPts val="0"/>
              </a:spcBef>
              <a:spcAft>
                <a:spcPts val="800"/>
              </a:spcAft>
              <a:buClr>
                <a:schemeClr val="tx2"/>
              </a:buClr>
              <a:buSzTx/>
              <a:buFont typeface="Arial"/>
              <a:buChar char="•"/>
              <a:tabLst>
                <a:tab pos="266700" algn="l"/>
              </a:tabLst>
              <a:defRPr/>
            </a:lvl1pPr>
            <a:lvl2pPr marL="742950" indent="-285750">
              <a:lnSpc>
                <a:spcPct val="100000"/>
              </a:lnSpc>
              <a:spcBef>
                <a:spcPts val="200"/>
              </a:spcBef>
              <a:spcAft>
                <a:spcPts val="200"/>
              </a:spcAft>
              <a:defRPr/>
            </a:lvl2pPr>
            <a:lvl3pPr>
              <a:lnSpc>
                <a:spcPct val="100000"/>
              </a:lnSpc>
              <a:spcBef>
                <a:spcPts val="200"/>
              </a:spcBef>
              <a:spcAft>
                <a:spcPts val="200"/>
              </a:spcAft>
              <a:defRPr/>
            </a:lvl3pPr>
            <a:lvl4pPr>
              <a:lnSpc>
                <a:spcPct val="100000"/>
              </a:lnSpc>
              <a:spcBef>
                <a:spcPts val="200"/>
              </a:spcBef>
              <a:spcAft>
                <a:spcPts val="200"/>
              </a:spcAft>
              <a:defRPr/>
            </a:lvl4pPr>
            <a:lvl5pPr>
              <a:lnSpc>
                <a:spcPct val="100000"/>
              </a:lnSpc>
              <a:spcBef>
                <a:spcPts val="200"/>
              </a:spcBef>
              <a:spcAft>
                <a:spcPts val="200"/>
              </a:spcAft>
              <a:defRPr/>
            </a:lvl5pPr>
          </a:lstStyle>
          <a:p>
            <a:pPr marL="0" marR="0" lvl="0"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Click to edit Master text styles</a:t>
            </a:r>
          </a:p>
          <a:p>
            <a:pPr marL="0" marR="0" lvl="1"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Second level</a:t>
            </a:r>
          </a:p>
          <a:p>
            <a:pPr marL="0" marR="0" lvl="2"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Third level</a:t>
            </a:r>
          </a:p>
          <a:p>
            <a:pPr marL="0" marR="0" lvl="3"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Fourth level</a:t>
            </a:r>
          </a:p>
          <a:p>
            <a:pPr marL="0" marR="0" lvl="4"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Fifth level</a:t>
            </a:r>
          </a:p>
        </p:txBody>
      </p:sp>
    </p:spTree>
    <p:extLst>
      <p:ext uri="{BB962C8B-B14F-4D97-AF65-F5344CB8AC3E}">
        <p14:creationId xmlns:p14="http://schemas.microsoft.com/office/powerpoint/2010/main" val="29454427"/>
      </p:ext>
    </p:extLst>
  </p:cSld>
  <p:clrMapOvr>
    <a:masterClrMapping/>
  </p:clrMapOvr>
  <p:extLst>
    <p:ext uri="{DCECCB84-F9BA-43D5-87BE-67443E8EF086}">
      <p15:sldGuideLst xmlns:p15="http://schemas.microsoft.com/office/powerpoint/2012/main">
        <p15:guide id="1" orient="horz" pos="3589">
          <p15:clr>
            <a:srgbClr val="FBAE40"/>
          </p15:clr>
        </p15:guide>
        <p15:guide id="2" pos="2903">
          <p15:clr>
            <a:srgbClr val="FBAE40"/>
          </p15:clr>
        </p15:guide>
        <p15:guide id="3" pos="2857">
          <p15:clr>
            <a:srgbClr val="FBAE40"/>
          </p15:clr>
        </p15:guide>
        <p15:guide id="4" pos="204">
          <p15:clr>
            <a:srgbClr val="FBAE40"/>
          </p15:clr>
        </p15:guide>
        <p15:guide id="5" pos="55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5" name="Picture Placeholder 3"/>
          <p:cNvSpPr>
            <a:spLocks noGrp="1"/>
          </p:cNvSpPr>
          <p:nvPr>
            <p:ph type="pic" sz="quarter" idx="10"/>
          </p:nvPr>
        </p:nvSpPr>
        <p:spPr>
          <a:xfrm>
            <a:off x="4608513" y="1771651"/>
            <a:ext cx="4201658"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323850" y="1771650"/>
            <a:ext cx="4211638" cy="3925888"/>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Rectangle 8"/>
          <p:cNvSpPr/>
          <p:nvPr userDrawn="1"/>
        </p:nvSpPr>
        <p:spPr>
          <a:xfrm>
            <a:off x="0" y="-106096"/>
            <a:ext cx="9144000" cy="1134796"/>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3608" y="5859766"/>
            <a:ext cx="2456542" cy="540440"/>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9684" y="5973849"/>
            <a:ext cx="1544238" cy="401502"/>
          </a:xfrm>
          <a:prstGeom prst="rect">
            <a:avLst/>
          </a:prstGeom>
        </p:spPr>
      </p:pic>
    </p:spTree>
    <p:extLst>
      <p:ext uri="{BB962C8B-B14F-4D97-AF65-F5344CB8AC3E}">
        <p14:creationId xmlns:p14="http://schemas.microsoft.com/office/powerpoint/2010/main" val="161799315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guide id="4" orient="horz" pos="3589">
          <p15:clr>
            <a:srgbClr val="FBAE40"/>
          </p15:clr>
        </p15:guide>
        <p15:guide id="5" pos="204">
          <p15:clr>
            <a:srgbClr val="FBAE40"/>
          </p15:clr>
        </p15:guide>
        <p15:guide id="6" pos="55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8" name="Text Placeholder 4"/>
          <p:cNvSpPr>
            <a:spLocks noGrp="1"/>
          </p:cNvSpPr>
          <p:nvPr>
            <p:ph type="body" sz="quarter" idx="16"/>
          </p:nvPr>
        </p:nvSpPr>
        <p:spPr>
          <a:xfrm>
            <a:off x="323850" y="1771650"/>
            <a:ext cx="4211638" cy="3925888"/>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5" name="Content Placeholder 4"/>
          <p:cNvSpPr>
            <a:spLocks noGrp="1"/>
          </p:cNvSpPr>
          <p:nvPr>
            <p:ph sz="quarter" idx="17" hasCustomPrompt="1"/>
          </p:nvPr>
        </p:nvSpPr>
        <p:spPr>
          <a:xfrm>
            <a:off x="4608513" y="1770824"/>
            <a:ext cx="4201658" cy="3926714"/>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7" name="Rectangle 6"/>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3608" y="5859766"/>
            <a:ext cx="2456542" cy="54044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9684" y="5973849"/>
            <a:ext cx="1544238" cy="401502"/>
          </a:xfrm>
          <a:prstGeom prst="rect">
            <a:avLst/>
          </a:prstGeom>
        </p:spPr>
      </p:pic>
    </p:spTree>
    <p:extLst>
      <p:ext uri="{BB962C8B-B14F-4D97-AF65-F5344CB8AC3E}">
        <p14:creationId xmlns:p14="http://schemas.microsoft.com/office/powerpoint/2010/main" val="3020067998"/>
      </p:ext>
    </p:extLst>
  </p:cSld>
  <p:clrMapOvr>
    <a:masterClrMapping/>
  </p:clrMapOvr>
  <p:extLst>
    <p:ext uri="{DCECCB84-F9BA-43D5-87BE-67443E8EF086}">
      <p15:sldGuideLst xmlns:p15="http://schemas.microsoft.com/office/powerpoint/2012/main">
        <p15:guide id="1" orient="horz" pos="3589">
          <p15:clr>
            <a:srgbClr val="FBAE40"/>
          </p15:clr>
        </p15:guide>
        <p15:guide id="2" pos="2903">
          <p15:clr>
            <a:srgbClr val="FBAE40"/>
          </p15:clr>
        </p15:guide>
        <p15:guide id="3" pos="2857">
          <p15:clr>
            <a:srgbClr val="FBAE40"/>
          </p15:clr>
        </p15:guide>
        <p15:guide id="4" pos="204">
          <p15:clr>
            <a:srgbClr val="FBAE40"/>
          </p15:clr>
        </p15:guide>
        <p15:guide id="5" pos="55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5" name="Picture Placeholder 3"/>
          <p:cNvSpPr>
            <a:spLocks noGrp="1"/>
          </p:cNvSpPr>
          <p:nvPr>
            <p:ph type="pic" sz="quarter" idx="10"/>
          </p:nvPr>
        </p:nvSpPr>
        <p:spPr>
          <a:xfrm>
            <a:off x="4608513" y="1771651"/>
            <a:ext cx="4208916"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323850" y="1771651"/>
            <a:ext cx="4211638"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7" name="Rectangle 6"/>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3608" y="5859766"/>
            <a:ext cx="2456542" cy="54044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9684" y="5973849"/>
            <a:ext cx="1544238" cy="401502"/>
          </a:xfrm>
          <a:prstGeom prst="rect">
            <a:avLst/>
          </a:prstGeom>
        </p:spPr>
      </p:pic>
    </p:spTree>
    <p:extLst>
      <p:ext uri="{BB962C8B-B14F-4D97-AF65-F5344CB8AC3E}">
        <p14:creationId xmlns:p14="http://schemas.microsoft.com/office/powerpoint/2010/main" val="1118742446"/>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orient="horz" pos="3589">
          <p15:clr>
            <a:srgbClr val="FBAE40"/>
          </p15:clr>
        </p15:guide>
        <p15:guide id="4" pos="2903">
          <p15:clr>
            <a:srgbClr val="FBAE40"/>
          </p15:clr>
        </p15:guide>
        <p15:guide id="5" pos="204">
          <p15:clr>
            <a:srgbClr val="FBAE40"/>
          </p15:clr>
        </p15:guide>
        <p15:guide id="6" pos="555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323850" y="1771650"/>
            <a:ext cx="8493894"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7" name="Rectangle 6"/>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3608" y="5859766"/>
            <a:ext cx="2456542" cy="540440"/>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9684" y="5973849"/>
            <a:ext cx="1544238" cy="401502"/>
          </a:xfrm>
          <a:prstGeom prst="rect">
            <a:avLst/>
          </a:prstGeom>
        </p:spPr>
      </p:pic>
    </p:spTree>
    <p:extLst>
      <p:ext uri="{BB962C8B-B14F-4D97-AF65-F5344CB8AC3E}">
        <p14:creationId xmlns:p14="http://schemas.microsoft.com/office/powerpoint/2010/main" val="296178818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589">
          <p15:clr>
            <a:srgbClr val="FBAE40"/>
          </p15:clr>
        </p15:guide>
        <p15:guide id="4" pos="204">
          <p15:clr>
            <a:srgbClr val="FBAE40"/>
          </p15:clr>
        </p15:guide>
        <p15:guide id="5" pos="555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8" name="Text Placeholder 4"/>
          <p:cNvSpPr>
            <a:spLocks noGrp="1"/>
          </p:cNvSpPr>
          <p:nvPr>
            <p:ph type="body" sz="quarter" idx="16"/>
          </p:nvPr>
        </p:nvSpPr>
        <p:spPr>
          <a:xfrm>
            <a:off x="323850" y="1771649"/>
            <a:ext cx="4211638" cy="3925889"/>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6" name="Rectangle 5"/>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3608" y="5859766"/>
            <a:ext cx="2456542" cy="54044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9684" y="5973849"/>
            <a:ext cx="1544238" cy="401502"/>
          </a:xfrm>
          <a:prstGeom prst="rect">
            <a:avLst/>
          </a:prstGeom>
        </p:spPr>
      </p:pic>
    </p:spTree>
    <p:extLst>
      <p:ext uri="{BB962C8B-B14F-4D97-AF65-F5344CB8AC3E}">
        <p14:creationId xmlns:p14="http://schemas.microsoft.com/office/powerpoint/2010/main" val="147742506"/>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orient="horz" pos="3589">
          <p15:clr>
            <a:srgbClr val="FBAE40"/>
          </p15:clr>
        </p15:guide>
        <p15:guide id="4" pos="2903">
          <p15:clr>
            <a:srgbClr val="FBAE40"/>
          </p15:clr>
        </p15:guide>
        <p15:guide id="5" pos="204">
          <p15:clr>
            <a:srgbClr val="FBAE40"/>
          </p15:clr>
        </p15:guide>
        <p15:guide id="6" pos="55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9" name="Text Placeholder 4"/>
          <p:cNvSpPr>
            <a:spLocks noGrp="1"/>
          </p:cNvSpPr>
          <p:nvPr>
            <p:ph type="body" sz="quarter" idx="17"/>
          </p:nvPr>
        </p:nvSpPr>
        <p:spPr>
          <a:xfrm>
            <a:off x="323850" y="1771651"/>
            <a:ext cx="8496300" cy="3925888"/>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6" name="Rectangle 5"/>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3608" y="5859766"/>
            <a:ext cx="2456542" cy="540440"/>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9684" y="5973849"/>
            <a:ext cx="1544238" cy="401502"/>
          </a:xfrm>
          <a:prstGeom prst="rect">
            <a:avLst/>
          </a:prstGeom>
        </p:spPr>
      </p:pic>
    </p:spTree>
    <p:extLst>
      <p:ext uri="{BB962C8B-B14F-4D97-AF65-F5344CB8AC3E}">
        <p14:creationId xmlns:p14="http://schemas.microsoft.com/office/powerpoint/2010/main" val="358834908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589">
          <p15:clr>
            <a:srgbClr val="FBAE40"/>
          </p15:clr>
        </p15:guide>
        <p15:guide id="4" pos="204">
          <p15:clr>
            <a:srgbClr val="FBAE40"/>
          </p15:clr>
        </p15:guide>
        <p15:guide id="5" pos="55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5" name="Rectangle 4"/>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67297" y="1515707"/>
            <a:ext cx="1017596" cy="1017596"/>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63706" y="1515707"/>
            <a:ext cx="1017596" cy="1017596"/>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760115" y="1515707"/>
            <a:ext cx="1017596" cy="1017596"/>
          </a:xfrm>
          <a:prstGeom prst="rect">
            <a:avLst/>
          </a:prstGeom>
        </p:spPr>
      </p:pic>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156524" y="1515707"/>
            <a:ext cx="1017596" cy="1017596"/>
          </a:xfrm>
          <a:prstGeom prst="rect">
            <a:avLst/>
          </a:prstGeom>
        </p:spPr>
      </p:pic>
      <p:pic>
        <p:nvPicPr>
          <p:cNvPr id="14" name="Picture 1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552933" y="1515707"/>
            <a:ext cx="1017596" cy="1017596"/>
          </a:xfrm>
          <a:prstGeom prst="rect">
            <a:avLst/>
          </a:prstGeom>
        </p:spPr>
      </p:pic>
      <p:pic>
        <p:nvPicPr>
          <p:cNvPr id="39" name="Picture 38"/>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70888" y="2931500"/>
            <a:ext cx="1017596" cy="1017596"/>
          </a:xfrm>
          <a:prstGeom prst="rect">
            <a:avLst/>
          </a:prstGeom>
        </p:spPr>
      </p:pic>
      <p:pic>
        <p:nvPicPr>
          <p:cNvPr id="40" name="Picture 39"/>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967297" y="2931500"/>
            <a:ext cx="1017596" cy="1017596"/>
          </a:xfrm>
          <a:prstGeom prst="rect">
            <a:avLst/>
          </a:prstGeom>
        </p:spPr>
      </p:pic>
      <p:pic>
        <p:nvPicPr>
          <p:cNvPr id="41" name="Picture 40"/>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363706" y="2931500"/>
            <a:ext cx="1017596" cy="1017596"/>
          </a:xfrm>
          <a:prstGeom prst="rect">
            <a:avLst/>
          </a:prstGeom>
        </p:spPr>
      </p:pic>
      <p:pic>
        <p:nvPicPr>
          <p:cNvPr id="42" name="Picture 4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4760115" y="2931500"/>
            <a:ext cx="1017596" cy="1017596"/>
          </a:xfrm>
          <a:prstGeom prst="rect">
            <a:avLst/>
          </a:prstGeom>
        </p:spPr>
      </p:pic>
      <p:pic>
        <p:nvPicPr>
          <p:cNvPr id="43" name="Picture 4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156524" y="2931500"/>
            <a:ext cx="1017596" cy="1017596"/>
          </a:xfrm>
          <a:prstGeom prst="rect">
            <a:avLst/>
          </a:prstGeom>
        </p:spPr>
      </p:pic>
      <p:pic>
        <p:nvPicPr>
          <p:cNvPr id="44" name="Picture 4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552933" y="2931500"/>
            <a:ext cx="1017596" cy="1017596"/>
          </a:xfrm>
          <a:prstGeom prst="rect">
            <a:avLst/>
          </a:prstGeom>
        </p:spPr>
      </p:pic>
      <p:pic>
        <p:nvPicPr>
          <p:cNvPr id="45" name="Picture 44"/>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73311" y="4347294"/>
            <a:ext cx="1012750" cy="1017596"/>
          </a:xfrm>
          <a:prstGeom prst="rect">
            <a:avLst/>
          </a:prstGeom>
        </p:spPr>
      </p:pic>
      <p:pic>
        <p:nvPicPr>
          <p:cNvPr id="46" name="Picture 45"/>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969720" y="4347294"/>
            <a:ext cx="1012750" cy="1017596"/>
          </a:xfrm>
          <a:prstGeom prst="rect">
            <a:avLst/>
          </a:prstGeom>
        </p:spPr>
      </p:pic>
      <p:pic>
        <p:nvPicPr>
          <p:cNvPr id="47" name="Picture 4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366129" y="4347294"/>
            <a:ext cx="1012750" cy="1017596"/>
          </a:xfrm>
          <a:prstGeom prst="rect">
            <a:avLst/>
          </a:prstGeom>
        </p:spPr>
      </p:pic>
      <p:pic>
        <p:nvPicPr>
          <p:cNvPr id="48" name="Picture 47"/>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4762538" y="4347294"/>
            <a:ext cx="1012750" cy="1017596"/>
          </a:xfrm>
          <a:prstGeom prst="rect">
            <a:avLst/>
          </a:prstGeom>
        </p:spPr>
      </p:pic>
      <p:pic>
        <p:nvPicPr>
          <p:cNvPr id="49" name="Picture 48"/>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6158947" y="4347294"/>
            <a:ext cx="1012750" cy="1017596"/>
          </a:xfrm>
          <a:prstGeom prst="rect">
            <a:avLst/>
          </a:prstGeom>
        </p:spPr>
      </p:pic>
      <p:pic>
        <p:nvPicPr>
          <p:cNvPr id="50" name="Picture 49"/>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7555356" y="4347294"/>
            <a:ext cx="1012750" cy="1017596"/>
          </a:xfrm>
          <a:prstGeom prst="rect">
            <a:avLst/>
          </a:prstGeom>
        </p:spPr>
      </p:pic>
      <p:sp>
        <p:nvSpPr>
          <p:cNvPr id="4" name="TextBox 3"/>
          <p:cNvSpPr txBox="1"/>
          <p:nvPr userDrawn="1"/>
        </p:nvSpPr>
        <p:spPr>
          <a:xfrm>
            <a:off x="1831202"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No Poverty</a:t>
            </a:r>
          </a:p>
        </p:txBody>
      </p:sp>
      <p:sp>
        <p:nvSpPr>
          <p:cNvPr id="52" name="TextBox 51"/>
          <p:cNvSpPr txBox="1"/>
          <p:nvPr userDrawn="1"/>
        </p:nvSpPr>
        <p:spPr>
          <a:xfrm>
            <a:off x="4624020" y="2542094"/>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Good Health and </a:t>
            </a:r>
          </a:p>
          <a:p>
            <a:pPr algn="ctr"/>
            <a:r>
              <a:rPr lang="en-US" sz="800" b="1" kern="1200" dirty="0">
                <a:solidFill>
                  <a:schemeClr val="tx2"/>
                </a:solidFill>
                <a:effectLst/>
                <a:latin typeface="+mn-lt"/>
                <a:ea typeface="+mn-ea"/>
                <a:cs typeface="+mn-cs"/>
              </a:rPr>
              <a:t>Wellbeing</a:t>
            </a:r>
          </a:p>
        </p:txBody>
      </p:sp>
      <p:sp>
        <p:nvSpPr>
          <p:cNvPr id="53" name="TextBox 52"/>
          <p:cNvSpPr txBox="1"/>
          <p:nvPr userDrawn="1"/>
        </p:nvSpPr>
        <p:spPr>
          <a:xfrm>
            <a:off x="3227611"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Zero Hunger</a:t>
            </a:r>
          </a:p>
        </p:txBody>
      </p:sp>
      <p:sp>
        <p:nvSpPr>
          <p:cNvPr id="54" name="TextBox 53"/>
          <p:cNvSpPr txBox="1"/>
          <p:nvPr userDrawn="1"/>
        </p:nvSpPr>
        <p:spPr>
          <a:xfrm>
            <a:off x="6020429"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Quality Education</a:t>
            </a:r>
          </a:p>
        </p:txBody>
      </p:sp>
      <p:sp>
        <p:nvSpPr>
          <p:cNvPr id="55" name="TextBox 54"/>
          <p:cNvSpPr txBox="1"/>
          <p:nvPr userDrawn="1"/>
        </p:nvSpPr>
        <p:spPr>
          <a:xfrm>
            <a:off x="7417881"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Gender Equality</a:t>
            </a:r>
          </a:p>
        </p:txBody>
      </p:sp>
      <p:sp>
        <p:nvSpPr>
          <p:cNvPr id="56" name="TextBox 55"/>
          <p:cNvSpPr txBox="1"/>
          <p:nvPr userDrawn="1"/>
        </p:nvSpPr>
        <p:spPr>
          <a:xfrm>
            <a:off x="1831202"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Affordable and Clean Energy</a:t>
            </a:r>
          </a:p>
        </p:txBody>
      </p:sp>
      <p:sp>
        <p:nvSpPr>
          <p:cNvPr id="57" name="TextBox 56"/>
          <p:cNvSpPr txBox="1"/>
          <p:nvPr userDrawn="1"/>
        </p:nvSpPr>
        <p:spPr>
          <a:xfrm>
            <a:off x="4624020"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Industry, Innovation and Infrastructure</a:t>
            </a:r>
          </a:p>
        </p:txBody>
      </p:sp>
      <p:sp>
        <p:nvSpPr>
          <p:cNvPr id="58" name="TextBox 57"/>
          <p:cNvSpPr txBox="1"/>
          <p:nvPr userDrawn="1"/>
        </p:nvSpPr>
        <p:spPr>
          <a:xfrm>
            <a:off x="3227611"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Decent Work and Economic Growth</a:t>
            </a:r>
          </a:p>
        </p:txBody>
      </p:sp>
      <p:sp>
        <p:nvSpPr>
          <p:cNvPr id="59" name="TextBox 58"/>
          <p:cNvSpPr txBox="1"/>
          <p:nvPr userDrawn="1"/>
        </p:nvSpPr>
        <p:spPr>
          <a:xfrm>
            <a:off x="6020429"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Reduced </a:t>
            </a:r>
          </a:p>
          <a:p>
            <a:pPr algn="ctr"/>
            <a:r>
              <a:rPr lang="en-US" sz="800" b="1" kern="1200" dirty="0">
                <a:solidFill>
                  <a:schemeClr val="tx2"/>
                </a:solidFill>
                <a:effectLst/>
                <a:latin typeface="+mn-lt"/>
                <a:ea typeface="+mn-ea"/>
                <a:cs typeface="+mn-cs"/>
              </a:rPr>
              <a:t>Inequalities</a:t>
            </a:r>
          </a:p>
        </p:txBody>
      </p:sp>
      <p:sp>
        <p:nvSpPr>
          <p:cNvPr id="60" name="TextBox 59"/>
          <p:cNvSpPr txBox="1"/>
          <p:nvPr userDrawn="1"/>
        </p:nvSpPr>
        <p:spPr>
          <a:xfrm>
            <a:off x="7417881"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Sustainable Cities </a:t>
            </a:r>
          </a:p>
          <a:p>
            <a:pPr algn="ctr"/>
            <a:r>
              <a:rPr lang="en-US" sz="800" b="1" kern="1200" dirty="0">
                <a:solidFill>
                  <a:schemeClr val="tx2"/>
                </a:solidFill>
                <a:effectLst/>
                <a:latin typeface="+mn-lt"/>
                <a:ea typeface="+mn-ea"/>
                <a:cs typeface="+mn-cs"/>
              </a:rPr>
              <a:t>and Communities</a:t>
            </a:r>
          </a:p>
        </p:txBody>
      </p:sp>
      <p:sp>
        <p:nvSpPr>
          <p:cNvPr id="61" name="TextBox 60"/>
          <p:cNvSpPr txBox="1"/>
          <p:nvPr userDrawn="1"/>
        </p:nvSpPr>
        <p:spPr>
          <a:xfrm>
            <a:off x="1831202" y="5385732"/>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Climate Action</a:t>
            </a:r>
          </a:p>
        </p:txBody>
      </p:sp>
      <p:sp>
        <p:nvSpPr>
          <p:cNvPr id="62" name="TextBox 61"/>
          <p:cNvSpPr txBox="1"/>
          <p:nvPr userDrawn="1"/>
        </p:nvSpPr>
        <p:spPr>
          <a:xfrm>
            <a:off x="4624020" y="5385732"/>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Life On Land</a:t>
            </a:r>
          </a:p>
        </p:txBody>
      </p:sp>
      <p:sp>
        <p:nvSpPr>
          <p:cNvPr id="63" name="TextBox 62"/>
          <p:cNvSpPr txBox="1"/>
          <p:nvPr userDrawn="1"/>
        </p:nvSpPr>
        <p:spPr>
          <a:xfrm>
            <a:off x="3227611" y="5385732"/>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Life Below Water</a:t>
            </a:r>
          </a:p>
        </p:txBody>
      </p:sp>
      <p:sp>
        <p:nvSpPr>
          <p:cNvPr id="64" name="TextBox 63"/>
          <p:cNvSpPr txBox="1"/>
          <p:nvPr userDrawn="1"/>
        </p:nvSpPr>
        <p:spPr>
          <a:xfrm>
            <a:off x="6020429" y="5385732"/>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Peace, Justice and Strong Institutions</a:t>
            </a:r>
          </a:p>
        </p:txBody>
      </p:sp>
      <p:sp>
        <p:nvSpPr>
          <p:cNvPr id="65" name="TextBox 64"/>
          <p:cNvSpPr txBox="1"/>
          <p:nvPr userDrawn="1"/>
        </p:nvSpPr>
        <p:spPr>
          <a:xfrm>
            <a:off x="7417881" y="5385732"/>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Partnerships for </a:t>
            </a:r>
          </a:p>
          <a:p>
            <a:pPr algn="ctr"/>
            <a:r>
              <a:rPr lang="en-US" sz="800" b="1" kern="1200" dirty="0">
                <a:solidFill>
                  <a:schemeClr val="tx2"/>
                </a:solidFill>
                <a:effectLst/>
                <a:latin typeface="+mn-lt"/>
                <a:ea typeface="+mn-ea"/>
                <a:cs typeface="+mn-cs"/>
              </a:rPr>
              <a:t>the Goals</a:t>
            </a:r>
          </a:p>
        </p:txBody>
      </p:sp>
      <p:sp>
        <p:nvSpPr>
          <p:cNvPr id="66" name="TextBox 65"/>
          <p:cNvSpPr txBox="1"/>
          <p:nvPr userDrawn="1"/>
        </p:nvSpPr>
        <p:spPr>
          <a:xfrm>
            <a:off x="433750"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Clean Water and Sanitation</a:t>
            </a:r>
          </a:p>
        </p:txBody>
      </p:sp>
      <p:sp>
        <p:nvSpPr>
          <p:cNvPr id="67" name="TextBox 66"/>
          <p:cNvSpPr txBox="1"/>
          <p:nvPr userDrawn="1"/>
        </p:nvSpPr>
        <p:spPr>
          <a:xfrm>
            <a:off x="433750" y="5385732"/>
            <a:ext cx="1289785" cy="461665"/>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Responsible Consumption and Production</a:t>
            </a:r>
          </a:p>
        </p:txBody>
      </p:sp>
    </p:spTree>
    <p:extLst>
      <p:ext uri="{BB962C8B-B14F-4D97-AF65-F5344CB8AC3E}">
        <p14:creationId xmlns:p14="http://schemas.microsoft.com/office/powerpoint/2010/main" val="249289735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pos="204">
          <p15:clr>
            <a:srgbClr val="FBAE40"/>
          </p15:clr>
        </p15:guide>
        <p15:guide id="4" pos="555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userDrawn="1"/>
        </p:nvSpPr>
        <p:spPr>
          <a:xfrm>
            <a:off x="-114300" y="0"/>
            <a:ext cx="9467850" cy="13462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254562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Tree>
    <p:extLst>
      <p:ext uri="{BB962C8B-B14F-4D97-AF65-F5344CB8AC3E}">
        <p14:creationId xmlns:p14="http://schemas.microsoft.com/office/powerpoint/2010/main" val="1372844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333E3B-569D-4658-8490-F0B51B960424}" type="datetimeFigureOut">
              <a:rPr lang="en-GB" smtClean="0"/>
              <a:t>13/09/2019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7ADF91-DF62-452F-8628-2B6403166825}" type="slidenum">
              <a:rPr lang="en-GB" smtClean="0"/>
              <a:t>‹#›</a:t>
            </a:fld>
            <a:endParaRPr lang="en-GB"/>
          </a:p>
        </p:txBody>
      </p:sp>
    </p:spTree>
    <p:extLst>
      <p:ext uri="{BB962C8B-B14F-4D97-AF65-F5344CB8AC3E}">
        <p14:creationId xmlns:p14="http://schemas.microsoft.com/office/powerpoint/2010/main" val="2953526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 Point Text">
    <p:spTree>
      <p:nvGrpSpPr>
        <p:cNvPr id="1" name=""/>
        <p:cNvGrpSpPr/>
        <p:nvPr/>
      </p:nvGrpSpPr>
      <p:grpSpPr>
        <a:xfrm>
          <a:off x="0" y="0"/>
          <a:ext cx="0" cy="0"/>
          <a:chOff x="0" y="0"/>
          <a:chExt cx="0" cy="0"/>
        </a:xfrm>
      </p:grpSpPr>
      <p:sp>
        <p:nvSpPr>
          <p:cNvPr id="7" name="Rectangle 6"/>
          <p:cNvSpPr/>
          <p:nvPr userDrawn="1"/>
        </p:nvSpPr>
        <p:spPr>
          <a:xfrm>
            <a:off x="-77821" y="0"/>
            <a:ext cx="9221821" cy="972766"/>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16554" y="6086739"/>
            <a:ext cx="2235741" cy="491864"/>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558" y="6026765"/>
            <a:ext cx="1988982" cy="517135"/>
          </a:xfrm>
          <a:prstGeom prst="rect">
            <a:avLst/>
          </a:prstGeom>
        </p:spPr>
      </p:pic>
      <p:sp>
        <p:nvSpPr>
          <p:cNvPr id="14"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1" name="Content Placeholder 2"/>
          <p:cNvSpPr>
            <a:spLocks noGrp="1"/>
          </p:cNvSpPr>
          <p:nvPr>
            <p:ph idx="10"/>
          </p:nvPr>
        </p:nvSpPr>
        <p:spPr>
          <a:xfrm>
            <a:off x="323850" y="1778648"/>
            <a:ext cx="8496300" cy="3918890"/>
          </a:xfrm>
          <a:prstGeom prst="rect">
            <a:avLst/>
          </a:prstGeom>
        </p:spPr>
        <p:txBody>
          <a:bodyPr lIns="0" tIns="0" rIns="0" bIns="0" anchor="t" anchorCtr="0"/>
          <a:lstStyle>
            <a:lvl1pPr marL="342000" marR="0" indent="-342900" algn="l" defTabSz="446088" rtl="0" eaLnBrk="1" fontAlgn="auto" latinLnBrk="0" hangingPunct="1">
              <a:lnSpc>
                <a:spcPct val="120000"/>
              </a:lnSpc>
              <a:spcBef>
                <a:spcPts val="0"/>
              </a:spcBef>
              <a:spcAft>
                <a:spcPts val="800"/>
              </a:spcAft>
              <a:buClr>
                <a:schemeClr val="tx2"/>
              </a:buClr>
              <a:buSzTx/>
              <a:buFont typeface="Arial"/>
              <a:buChar char="•"/>
              <a:tabLst>
                <a:tab pos="266700" algn="l"/>
              </a:tabLst>
              <a:defRPr/>
            </a:lvl1pPr>
            <a:lvl2pPr marL="742950" indent="-285750">
              <a:lnSpc>
                <a:spcPct val="100000"/>
              </a:lnSpc>
              <a:spcBef>
                <a:spcPts val="200"/>
              </a:spcBef>
              <a:spcAft>
                <a:spcPts val="200"/>
              </a:spcAft>
              <a:defRPr/>
            </a:lvl2pPr>
            <a:lvl3pPr>
              <a:lnSpc>
                <a:spcPct val="100000"/>
              </a:lnSpc>
              <a:spcBef>
                <a:spcPts val="200"/>
              </a:spcBef>
              <a:spcAft>
                <a:spcPts val="200"/>
              </a:spcAft>
              <a:defRPr/>
            </a:lvl3pPr>
            <a:lvl4pPr>
              <a:lnSpc>
                <a:spcPct val="100000"/>
              </a:lnSpc>
              <a:spcBef>
                <a:spcPts val="200"/>
              </a:spcBef>
              <a:spcAft>
                <a:spcPts val="200"/>
              </a:spcAft>
              <a:defRPr/>
            </a:lvl4pPr>
            <a:lvl5pPr>
              <a:lnSpc>
                <a:spcPct val="100000"/>
              </a:lnSpc>
              <a:spcBef>
                <a:spcPts val="200"/>
              </a:spcBef>
              <a:spcAft>
                <a:spcPts val="200"/>
              </a:spcAft>
              <a:defRPr/>
            </a:lvl5pPr>
          </a:lstStyle>
          <a:p>
            <a:pPr marL="0" marR="0" lvl="0"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Click to edit Master text styles</a:t>
            </a:r>
          </a:p>
          <a:p>
            <a:pPr marL="0" marR="0" lvl="1"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Second level</a:t>
            </a:r>
          </a:p>
          <a:p>
            <a:pPr marL="0" marR="0" lvl="2"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Third level</a:t>
            </a:r>
          </a:p>
          <a:p>
            <a:pPr marL="0" marR="0" lvl="3"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Fourth level</a:t>
            </a:r>
          </a:p>
          <a:p>
            <a:pPr marL="0" marR="0" lvl="4"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Fifth level</a:t>
            </a:r>
          </a:p>
        </p:txBody>
      </p:sp>
    </p:spTree>
    <p:extLst>
      <p:ext uri="{BB962C8B-B14F-4D97-AF65-F5344CB8AC3E}">
        <p14:creationId xmlns:p14="http://schemas.microsoft.com/office/powerpoint/2010/main" val="692279011"/>
      </p:ext>
    </p:extLst>
  </p:cSld>
  <p:clrMapOvr>
    <a:masterClrMapping/>
  </p:clrMapOvr>
  <p:extLst>
    <p:ext uri="{DCECCB84-F9BA-43D5-87BE-67443E8EF086}">
      <p15:sldGuideLst xmlns:p15="http://schemas.microsoft.com/office/powerpoint/2012/main">
        <p15:guide id="1" orient="horz" pos="3589">
          <p15:clr>
            <a:srgbClr val="FBAE40"/>
          </p15:clr>
        </p15:guide>
        <p15:guide id="2" pos="2903">
          <p15:clr>
            <a:srgbClr val="FBAE40"/>
          </p15:clr>
        </p15:guide>
        <p15:guide id="3" pos="2857">
          <p15:clr>
            <a:srgbClr val="FBAE40"/>
          </p15:clr>
        </p15:guide>
        <p15:guide id="4" pos="204">
          <p15:clr>
            <a:srgbClr val="FBAE40"/>
          </p15:clr>
        </p15:guide>
        <p15:guide id="5" pos="555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5" name="Picture Placeholder 3"/>
          <p:cNvSpPr>
            <a:spLocks noGrp="1"/>
          </p:cNvSpPr>
          <p:nvPr>
            <p:ph type="pic" sz="quarter" idx="10"/>
          </p:nvPr>
        </p:nvSpPr>
        <p:spPr>
          <a:xfrm>
            <a:off x="4608513" y="1771651"/>
            <a:ext cx="4201658"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323850" y="1771650"/>
            <a:ext cx="4211638" cy="3925888"/>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9" name="Rectangle 8"/>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421288560"/>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guide id="4" orient="horz" pos="3589">
          <p15:clr>
            <a:srgbClr val="FBAE40"/>
          </p15:clr>
        </p15:guide>
        <p15:guide id="5" pos="204">
          <p15:clr>
            <a:srgbClr val="FBAE40"/>
          </p15:clr>
        </p15:guide>
        <p15:guide id="6" pos="555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8" name="Text Placeholder 4"/>
          <p:cNvSpPr>
            <a:spLocks noGrp="1"/>
          </p:cNvSpPr>
          <p:nvPr>
            <p:ph type="body" sz="quarter" idx="16"/>
          </p:nvPr>
        </p:nvSpPr>
        <p:spPr>
          <a:xfrm>
            <a:off x="323850" y="1771650"/>
            <a:ext cx="4211638" cy="3925888"/>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5" name="Content Placeholder 4"/>
          <p:cNvSpPr>
            <a:spLocks noGrp="1"/>
          </p:cNvSpPr>
          <p:nvPr>
            <p:ph sz="quarter" idx="17" hasCustomPrompt="1"/>
          </p:nvPr>
        </p:nvSpPr>
        <p:spPr>
          <a:xfrm>
            <a:off x="4608513" y="1770824"/>
            <a:ext cx="4201658" cy="3926714"/>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7" name="Rectangle 6"/>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4"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516077662"/>
      </p:ext>
    </p:extLst>
  </p:cSld>
  <p:clrMapOvr>
    <a:masterClrMapping/>
  </p:clrMapOvr>
  <p:extLst>
    <p:ext uri="{DCECCB84-F9BA-43D5-87BE-67443E8EF086}">
      <p15:sldGuideLst xmlns:p15="http://schemas.microsoft.com/office/powerpoint/2012/main">
        <p15:guide id="1" orient="horz" pos="3589">
          <p15:clr>
            <a:srgbClr val="FBAE40"/>
          </p15:clr>
        </p15:guide>
        <p15:guide id="2" pos="2903">
          <p15:clr>
            <a:srgbClr val="FBAE40"/>
          </p15:clr>
        </p15:guide>
        <p15:guide id="3" pos="2857">
          <p15:clr>
            <a:srgbClr val="FBAE40"/>
          </p15:clr>
        </p15:guide>
        <p15:guide id="4" pos="204">
          <p15:clr>
            <a:srgbClr val="FBAE40"/>
          </p15:clr>
        </p15:guide>
        <p15:guide id="5" pos="555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5" name="Picture Placeholder 3"/>
          <p:cNvSpPr>
            <a:spLocks noGrp="1"/>
          </p:cNvSpPr>
          <p:nvPr>
            <p:ph type="pic" sz="quarter" idx="10"/>
          </p:nvPr>
        </p:nvSpPr>
        <p:spPr>
          <a:xfrm>
            <a:off x="4608513" y="1771651"/>
            <a:ext cx="4208916"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323850" y="1771651"/>
            <a:ext cx="4211638"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7" name="Rectangle 6"/>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6"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2954258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orient="horz" pos="3589">
          <p15:clr>
            <a:srgbClr val="FBAE40"/>
          </p15:clr>
        </p15:guide>
        <p15:guide id="4" pos="2903">
          <p15:clr>
            <a:srgbClr val="FBAE40"/>
          </p15:clr>
        </p15:guide>
        <p15:guide id="5" pos="204">
          <p15:clr>
            <a:srgbClr val="FBAE40"/>
          </p15:clr>
        </p15:guide>
        <p15:guide id="6" pos="555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323850" y="1771650"/>
            <a:ext cx="8493894"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7" name="Rectangle 6"/>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1"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376330109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589">
          <p15:clr>
            <a:srgbClr val="FBAE40"/>
          </p15:clr>
        </p15:guide>
        <p15:guide id="4" pos="204">
          <p15:clr>
            <a:srgbClr val="FBAE40"/>
          </p15:clr>
        </p15:guide>
        <p15:guide id="5" pos="555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8" name="Text Placeholder 4"/>
          <p:cNvSpPr>
            <a:spLocks noGrp="1"/>
          </p:cNvSpPr>
          <p:nvPr>
            <p:ph type="body" sz="quarter" idx="16"/>
          </p:nvPr>
        </p:nvSpPr>
        <p:spPr>
          <a:xfrm>
            <a:off x="323850" y="1771649"/>
            <a:ext cx="4211638" cy="3925889"/>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6" name="Rectangle 5"/>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908553498"/>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orient="horz" pos="3589">
          <p15:clr>
            <a:srgbClr val="FBAE40"/>
          </p15:clr>
        </p15:guide>
        <p15:guide id="4" pos="2903">
          <p15:clr>
            <a:srgbClr val="FBAE40"/>
          </p15:clr>
        </p15:guide>
        <p15:guide id="5" pos="204">
          <p15:clr>
            <a:srgbClr val="FBAE40"/>
          </p15:clr>
        </p15:guide>
        <p15:guide id="6" pos="555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9" name="Text Placeholder 4"/>
          <p:cNvSpPr>
            <a:spLocks noGrp="1"/>
          </p:cNvSpPr>
          <p:nvPr>
            <p:ph type="body" sz="quarter" idx="17"/>
          </p:nvPr>
        </p:nvSpPr>
        <p:spPr>
          <a:xfrm>
            <a:off x="323850" y="1771651"/>
            <a:ext cx="8496300" cy="3925888"/>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6" name="Rectangle 5"/>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65818752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589">
          <p15:clr>
            <a:srgbClr val="FBAE40"/>
          </p15:clr>
        </p15:guide>
        <p15:guide id="4" pos="204">
          <p15:clr>
            <a:srgbClr val="FBAE40"/>
          </p15:clr>
        </p15:guide>
        <p15:guide id="5" pos="55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5" name="Rectangle 4"/>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67297" y="1515707"/>
            <a:ext cx="1017596" cy="1017596"/>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63706" y="1515707"/>
            <a:ext cx="1017596" cy="1017596"/>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760115" y="1515707"/>
            <a:ext cx="1017596" cy="1017596"/>
          </a:xfrm>
          <a:prstGeom prst="rect">
            <a:avLst/>
          </a:prstGeom>
        </p:spPr>
      </p:pic>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156524" y="1515707"/>
            <a:ext cx="1017596" cy="1017596"/>
          </a:xfrm>
          <a:prstGeom prst="rect">
            <a:avLst/>
          </a:prstGeom>
        </p:spPr>
      </p:pic>
      <p:pic>
        <p:nvPicPr>
          <p:cNvPr id="14" name="Picture 1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552933" y="1515707"/>
            <a:ext cx="1017596" cy="1017596"/>
          </a:xfrm>
          <a:prstGeom prst="rect">
            <a:avLst/>
          </a:prstGeom>
        </p:spPr>
      </p:pic>
      <p:pic>
        <p:nvPicPr>
          <p:cNvPr id="39" name="Picture 38"/>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70888" y="2931500"/>
            <a:ext cx="1017596" cy="1017596"/>
          </a:xfrm>
          <a:prstGeom prst="rect">
            <a:avLst/>
          </a:prstGeom>
        </p:spPr>
      </p:pic>
      <p:pic>
        <p:nvPicPr>
          <p:cNvPr id="40" name="Picture 39"/>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967297" y="2931500"/>
            <a:ext cx="1017596" cy="1017596"/>
          </a:xfrm>
          <a:prstGeom prst="rect">
            <a:avLst/>
          </a:prstGeom>
        </p:spPr>
      </p:pic>
      <p:pic>
        <p:nvPicPr>
          <p:cNvPr id="41" name="Picture 40"/>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363706" y="2931500"/>
            <a:ext cx="1017596" cy="1017596"/>
          </a:xfrm>
          <a:prstGeom prst="rect">
            <a:avLst/>
          </a:prstGeom>
        </p:spPr>
      </p:pic>
      <p:pic>
        <p:nvPicPr>
          <p:cNvPr id="42" name="Picture 4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4760115" y="2931500"/>
            <a:ext cx="1017596" cy="1017596"/>
          </a:xfrm>
          <a:prstGeom prst="rect">
            <a:avLst/>
          </a:prstGeom>
        </p:spPr>
      </p:pic>
      <p:pic>
        <p:nvPicPr>
          <p:cNvPr id="43" name="Picture 4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156524" y="2931500"/>
            <a:ext cx="1017596" cy="1017596"/>
          </a:xfrm>
          <a:prstGeom prst="rect">
            <a:avLst/>
          </a:prstGeom>
        </p:spPr>
      </p:pic>
      <p:pic>
        <p:nvPicPr>
          <p:cNvPr id="44" name="Picture 4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552933" y="2931500"/>
            <a:ext cx="1017596" cy="1017596"/>
          </a:xfrm>
          <a:prstGeom prst="rect">
            <a:avLst/>
          </a:prstGeom>
        </p:spPr>
      </p:pic>
      <p:pic>
        <p:nvPicPr>
          <p:cNvPr id="45" name="Picture 44"/>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73311" y="4347294"/>
            <a:ext cx="1012750" cy="1017596"/>
          </a:xfrm>
          <a:prstGeom prst="rect">
            <a:avLst/>
          </a:prstGeom>
        </p:spPr>
      </p:pic>
      <p:pic>
        <p:nvPicPr>
          <p:cNvPr id="46" name="Picture 45"/>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969720" y="4347294"/>
            <a:ext cx="1012750" cy="1017596"/>
          </a:xfrm>
          <a:prstGeom prst="rect">
            <a:avLst/>
          </a:prstGeom>
        </p:spPr>
      </p:pic>
      <p:pic>
        <p:nvPicPr>
          <p:cNvPr id="47" name="Picture 4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366129" y="4347294"/>
            <a:ext cx="1012750" cy="1017596"/>
          </a:xfrm>
          <a:prstGeom prst="rect">
            <a:avLst/>
          </a:prstGeom>
        </p:spPr>
      </p:pic>
      <p:pic>
        <p:nvPicPr>
          <p:cNvPr id="48" name="Picture 47"/>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4762538" y="4347294"/>
            <a:ext cx="1012750" cy="1017596"/>
          </a:xfrm>
          <a:prstGeom prst="rect">
            <a:avLst/>
          </a:prstGeom>
        </p:spPr>
      </p:pic>
      <p:pic>
        <p:nvPicPr>
          <p:cNvPr id="49" name="Picture 48"/>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6158947" y="4347294"/>
            <a:ext cx="1012750" cy="1017596"/>
          </a:xfrm>
          <a:prstGeom prst="rect">
            <a:avLst/>
          </a:prstGeom>
        </p:spPr>
      </p:pic>
      <p:pic>
        <p:nvPicPr>
          <p:cNvPr id="50" name="Picture 49"/>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7555356" y="4347294"/>
            <a:ext cx="1012750" cy="1017596"/>
          </a:xfrm>
          <a:prstGeom prst="rect">
            <a:avLst/>
          </a:prstGeom>
        </p:spPr>
      </p:pic>
      <p:sp>
        <p:nvSpPr>
          <p:cNvPr id="4" name="TextBox 3"/>
          <p:cNvSpPr txBox="1"/>
          <p:nvPr userDrawn="1"/>
        </p:nvSpPr>
        <p:spPr>
          <a:xfrm>
            <a:off x="1831202"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No Poverty</a:t>
            </a:r>
          </a:p>
        </p:txBody>
      </p:sp>
      <p:sp>
        <p:nvSpPr>
          <p:cNvPr id="52" name="TextBox 51"/>
          <p:cNvSpPr txBox="1"/>
          <p:nvPr userDrawn="1"/>
        </p:nvSpPr>
        <p:spPr>
          <a:xfrm>
            <a:off x="4624020" y="2542094"/>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Good Health and </a:t>
            </a:r>
          </a:p>
          <a:p>
            <a:pPr algn="ctr"/>
            <a:r>
              <a:rPr lang="en-US" sz="800" b="1" kern="1200" dirty="0">
                <a:solidFill>
                  <a:schemeClr val="tx2"/>
                </a:solidFill>
                <a:effectLst/>
                <a:latin typeface="+mn-lt"/>
                <a:ea typeface="+mn-ea"/>
                <a:cs typeface="+mn-cs"/>
              </a:rPr>
              <a:t>Wellbeing</a:t>
            </a:r>
          </a:p>
        </p:txBody>
      </p:sp>
      <p:sp>
        <p:nvSpPr>
          <p:cNvPr id="53" name="TextBox 52"/>
          <p:cNvSpPr txBox="1"/>
          <p:nvPr userDrawn="1"/>
        </p:nvSpPr>
        <p:spPr>
          <a:xfrm>
            <a:off x="3227611"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Zero Hunger</a:t>
            </a:r>
          </a:p>
        </p:txBody>
      </p:sp>
      <p:sp>
        <p:nvSpPr>
          <p:cNvPr id="54" name="TextBox 53"/>
          <p:cNvSpPr txBox="1"/>
          <p:nvPr userDrawn="1"/>
        </p:nvSpPr>
        <p:spPr>
          <a:xfrm>
            <a:off x="6020429"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Quality Education</a:t>
            </a:r>
          </a:p>
        </p:txBody>
      </p:sp>
      <p:sp>
        <p:nvSpPr>
          <p:cNvPr id="55" name="TextBox 54"/>
          <p:cNvSpPr txBox="1"/>
          <p:nvPr userDrawn="1"/>
        </p:nvSpPr>
        <p:spPr>
          <a:xfrm>
            <a:off x="7417881"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Gender Equality</a:t>
            </a:r>
          </a:p>
        </p:txBody>
      </p:sp>
      <p:sp>
        <p:nvSpPr>
          <p:cNvPr id="56" name="TextBox 55"/>
          <p:cNvSpPr txBox="1"/>
          <p:nvPr userDrawn="1"/>
        </p:nvSpPr>
        <p:spPr>
          <a:xfrm>
            <a:off x="1831202"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Affordable and Clean Energy</a:t>
            </a:r>
          </a:p>
        </p:txBody>
      </p:sp>
      <p:sp>
        <p:nvSpPr>
          <p:cNvPr id="57" name="TextBox 56"/>
          <p:cNvSpPr txBox="1"/>
          <p:nvPr userDrawn="1"/>
        </p:nvSpPr>
        <p:spPr>
          <a:xfrm>
            <a:off x="4624020"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Industry, Innovation and Infrastructure</a:t>
            </a:r>
          </a:p>
        </p:txBody>
      </p:sp>
      <p:sp>
        <p:nvSpPr>
          <p:cNvPr id="58" name="TextBox 57"/>
          <p:cNvSpPr txBox="1"/>
          <p:nvPr userDrawn="1"/>
        </p:nvSpPr>
        <p:spPr>
          <a:xfrm>
            <a:off x="3227611"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Decent Work and Economic Growth</a:t>
            </a:r>
          </a:p>
        </p:txBody>
      </p:sp>
      <p:sp>
        <p:nvSpPr>
          <p:cNvPr id="59" name="TextBox 58"/>
          <p:cNvSpPr txBox="1"/>
          <p:nvPr userDrawn="1"/>
        </p:nvSpPr>
        <p:spPr>
          <a:xfrm>
            <a:off x="6020429"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Reduced </a:t>
            </a:r>
          </a:p>
          <a:p>
            <a:pPr algn="ctr"/>
            <a:r>
              <a:rPr lang="en-US" sz="800" b="1" kern="1200" dirty="0">
                <a:solidFill>
                  <a:schemeClr val="tx2"/>
                </a:solidFill>
                <a:effectLst/>
                <a:latin typeface="+mn-lt"/>
                <a:ea typeface="+mn-ea"/>
                <a:cs typeface="+mn-cs"/>
              </a:rPr>
              <a:t>Inequalities</a:t>
            </a:r>
          </a:p>
        </p:txBody>
      </p:sp>
      <p:sp>
        <p:nvSpPr>
          <p:cNvPr id="60" name="TextBox 59"/>
          <p:cNvSpPr txBox="1"/>
          <p:nvPr userDrawn="1"/>
        </p:nvSpPr>
        <p:spPr>
          <a:xfrm>
            <a:off x="7417881"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Sustainable Cities </a:t>
            </a:r>
          </a:p>
          <a:p>
            <a:pPr algn="ctr"/>
            <a:r>
              <a:rPr lang="en-US" sz="800" b="1" kern="1200" dirty="0">
                <a:solidFill>
                  <a:schemeClr val="tx2"/>
                </a:solidFill>
                <a:effectLst/>
                <a:latin typeface="+mn-lt"/>
                <a:ea typeface="+mn-ea"/>
                <a:cs typeface="+mn-cs"/>
              </a:rPr>
              <a:t>and Communities</a:t>
            </a:r>
          </a:p>
        </p:txBody>
      </p:sp>
      <p:sp>
        <p:nvSpPr>
          <p:cNvPr id="61" name="TextBox 60"/>
          <p:cNvSpPr txBox="1"/>
          <p:nvPr userDrawn="1"/>
        </p:nvSpPr>
        <p:spPr>
          <a:xfrm>
            <a:off x="1831202" y="5385732"/>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Climate Action</a:t>
            </a:r>
          </a:p>
        </p:txBody>
      </p:sp>
      <p:sp>
        <p:nvSpPr>
          <p:cNvPr id="62" name="TextBox 61"/>
          <p:cNvSpPr txBox="1"/>
          <p:nvPr userDrawn="1"/>
        </p:nvSpPr>
        <p:spPr>
          <a:xfrm>
            <a:off x="4624020" y="5385732"/>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Life On Land</a:t>
            </a:r>
          </a:p>
        </p:txBody>
      </p:sp>
      <p:sp>
        <p:nvSpPr>
          <p:cNvPr id="63" name="TextBox 62"/>
          <p:cNvSpPr txBox="1"/>
          <p:nvPr userDrawn="1"/>
        </p:nvSpPr>
        <p:spPr>
          <a:xfrm>
            <a:off x="3227611" y="5385732"/>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Life Below Water</a:t>
            </a:r>
          </a:p>
        </p:txBody>
      </p:sp>
      <p:sp>
        <p:nvSpPr>
          <p:cNvPr id="64" name="TextBox 63"/>
          <p:cNvSpPr txBox="1"/>
          <p:nvPr userDrawn="1"/>
        </p:nvSpPr>
        <p:spPr>
          <a:xfrm>
            <a:off x="6020429" y="5385732"/>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Peace, Justice and Strong Institutions</a:t>
            </a:r>
          </a:p>
        </p:txBody>
      </p:sp>
      <p:sp>
        <p:nvSpPr>
          <p:cNvPr id="65" name="TextBox 64"/>
          <p:cNvSpPr txBox="1"/>
          <p:nvPr userDrawn="1"/>
        </p:nvSpPr>
        <p:spPr>
          <a:xfrm>
            <a:off x="7417881" y="5385732"/>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Partnerships for </a:t>
            </a:r>
          </a:p>
          <a:p>
            <a:pPr algn="ctr"/>
            <a:r>
              <a:rPr lang="en-US" sz="800" b="1" kern="1200" dirty="0">
                <a:solidFill>
                  <a:schemeClr val="tx2"/>
                </a:solidFill>
                <a:effectLst/>
                <a:latin typeface="+mn-lt"/>
                <a:ea typeface="+mn-ea"/>
                <a:cs typeface="+mn-cs"/>
              </a:rPr>
              <a:t>the Goals</a:t>
            </a:r>
          </a:p>
        </p:txBody>
      </p:sp>
      <p:sp>
        <p:nvSpPr>
          <p:cNvPr id="66" name="TextBox 65"/>
          <p:cNvSpPr txBox="1"/>
          <p:nvPr userDrawn="1"/>
        </p:nvSpPr>
        <p:spPr>
          <a:xfrm>
            <a:off x="433750"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Clean Water and Sanitation</a:t>
            </a:r>
          </a:p>
        </p:txBody>
      </p:sp>
      <p:sp>
        <p:nvSpPr>
          <p:cNvPr id="67" name="TextBox 66"/>
          <p:cNvSpPr txBox="1"/>
          <p:nvPr userDrawn="1"/>
        </p:nvSpPr>
        <p:spPr>
          <a:xfrm>
            <a:off x="433750" y="5385732"/>
            <a:ext cx="1289785" cy="461665"/>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Responsible Consumption and Production</a:t>
            </a:r>
          </a:p>
        </p:txBody>
      </p:sp>
    </p:spTree>
    <p:extLst>
      <p:ext uri="{BB962C8B-B14F-4D97-AF65-F5344CB8AC3E}">
        <p14:creationId xmlns:p14="http://schemas.microsoft.com/office/powerpoint/2010/main" val="82880905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pos="204">
          <p15:clr>
            <a:srgbClr val="FBAE40"/>
          </p15:clr>
        </p15:guide>
        <p15:guide id="4" pos="555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305069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Tree>
    <p:extLst>
      <p:ext uri="{BB962C8B-B14F-4D97-AF65-F5344CB8AC3E}">
        <p14:creationId xmlns:p14="http://schemas.microsoft.com/office/powerpoint/2010/main" val="38987836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ullet Point Text">
    <p:spTree>
      <p:nvGrpSpPr>
        <p:cNvPr id="1" name=""/>
        <p:cNvGrpSpPr/>
        <p:nvPr/>
      </p:nvGrpSpPr>
      <p:grpSpPr>
        <a:xfrm>
          <a:off x="0" y="0"/>
          <a:ext cx="0" cy="0"/>
          <a:chOff x="0" y="0"/>
          <a:chExt cx="0" cy="0"/>
        </a:xfrm>
      </p:grpSpPr>
      <p:sp>
        <p:nvSpPr>
          <p:cNvPr id="7" name="Rectangle 6"/>
          <p:cNvSpPr/>
          <p:nvPr userDrawn="1"/>
        </p:nvSpPr>
        <p:spPr>
          <a:xfrm>
            <a:off x="-77821" y="0"/>
            <a:ext cx="9221821" cy="972766"/>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2529" y="6169453"/>
            <a:ext cx="1859766" cy="409149"/>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4071" y="6165172"/>
            <a:ext cx="1796992" cy="467218"/>
          </a:xfrm>
          <a:prstGeom prst="rect">
            <a:avLst/>
          </a:prstGeom>
        </p:spPr>
      </p:pic>
      <p:sp>
        <p:nvSpPr>
          <p:cNvPr id="14"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
        <p:nvSpPr>
          <p:cNvPr id="11" name="Content Placeholder 2"/>
          <p:cNvSpPr>
            <a:spLocks noGrp="1"/>
          </p:cNvSpPr>
          <p:nvPr>
            <p:ph idx="10"/>
          </p:nvPr>
        </p:nvSpPr>
        <p:spPr>
          <a:xfrm>
            <a:off x="323850" y="1778648"/>
            <a:ext cx="8496300" cy="3918890"/>
          </a:xfrm>
          <a:prstGeom prst="rect">
            <a:avLst/>
          </a:prstGeom>
        </p:spPr>
        <p:txBody>
          <a:bodyPr lIns="0" tIns="0" rIns="0" bIns="0" anchor="t" anchorCtr="0"/>
          <a:lstStyle>
            <a:lvl1pPr marL="342000" marR="0" indent="-342900" algn="l" defTabSz="446088" rtl="0" eaLnBrk="1" fontAlgn="auto" latinLnBrk="0" hangingPunct="1">
              <a:lnSpc>
                <a:spcPct val="120000"/>
              </a:lnSpc>
              <a:spcBef>
                <a:spcPts val="0"/>
              </a:spcBef>
              <a:spcAft>
                <a:spcPts val="800"/>
              </a:spcAft>
              <a:buClr>
                <a:schemeClr val="tx2"/>
              </a:buClr>
              <a:buSzTx/>
              <a:buFont typeface="Arial"/>
              <a:buChar char="•"/>
              <a:tabLst>
                <a:tab pos="266700" algn="l"/>
              </a:tabLst>
              <a:defRPr/>
            </a:lvl1pPr>
            <a:lvl2pPr marL="742950" indent="-285750">
              <a:lnSpc>
                <a:spcPct val="100000"/>
              </a:lnSpc>
              <a:spcBef>
                <a:spcPts val="200"/>
              </a:spcBef>
              <a:spcAft>
                <a:spcPts val="200"/>
              </a:spcAft>
              <a:defRPr/>
            </a:lvl2pPr>
            <a:lvl3pPr>
              <a:lnSpc>
                <a:spcPct val="100000"/>
              </a:lnSpc>
              <a:spcBef>
                <a:spcPts val="200"/>
              </a:spcBef>
              <a:spcAft>
                <a:spcPts val="200"/>
              </a:spcAft>
              <a:defRPr/>
            </a:lvl3pPr>
            <a:lvl4pPr>
              <a:lnSpc>
                <a:spcPct val="100000"/>
              </a:lnSpc>
              <a:spcBef>
                <a:spcPts val="200"/>
              </a:spcBef>
              <a:spcAft>
                <a:spcPts val="200"/>
              </a:spcAft>
              <a:defRPr/>
            </a:lvl4pPr>
            <a:lvl5pPr>
              <a:lnSpc>
                <a:spcPct val="100000"/>
              </a:lnSpc>
              <a:spcBef>
                <a:spcPts val="200"/>
              </a:spcBef>
              <a:spcAft>
                <a:spcPts val="200"/>
              </a:spcAft>
              <a:defRPr/>
            </a:lvl5pPr>
          </a:lstStyle>
          <a:p>
            <a:pPr marL="0" marR="0" lvl="0"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Click to edit Master text styles</a:t>
            </a:r>
          </a:p>
          <a:p>
            <a:pPr marL="0" marR="0" lvl="1"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Second level</a:t>
            </a:r>
          </a:p>
          <a:p>
            <a:pPr marL="0" marR="0" lvl="2"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Third level</a:t>
            </a:r>
          </a:p>
          <a:p>
            <a:pPr marL="0" marR="0" lvl="3"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Fourth level</a:t>
            </a:r>
          </a:p>
          <a:p>
            <a:pPr marL="0" marR="0" lvl="4" indent="-342900" algn="l" defTabSz="457200" rtl="0" eaLnBrk="1" fontAlgn="auto" latinLnBrk="0" hangingPunct="1">
              <a:lnSpc>
                <a:spcPct val="110000"/>
              </a:lnSpc>
              <a:spcBef>
                <a:spcPct val="20000"/>
              </a:spcBef>
              <a:spcAft>
                <a:spcPts val="0"/>
              </a:spcAft>
              <a:buClr>
                <a:schemeClr val="accent1"/>
              </a:buClr>
              <a:buSzTx/>
              <a:buFont typeface="Arial"/>
              <a:buChar char="•"/>
              <a:tabLst/>
              <a:defRPr/>
            </a:pPr>
            <a:r>
              <a:rPr lang="en-US" dirty="0"/>
              <a:t>Fifth level</a:t>
            </a:r>
          </a:p>
        </p:txBody>
      </p:sp>
    </p:spTree>
    <p:extLst>
      <p:ext uri="{BB962C8B-B14F-4D97-AF65-F5344CB8AC3E}">
        <p14:creationId xmlns:p14="http://schemas.microsoft.com/office/powerpoint/2010/main" val="2123420249"/>
      </p:ext>
    </p:extLst>
  </p:cSld>
  <p:clrMapOvr>
    <a:masterClrMapping/>
  </p:clrMapOvr>
  <p:extLst>
    <p:ext uri="{DCECCB84-F9BA-43D5-87BE-67443E8EF086}">
      <p15:sldGuideLst xmlns:p15="http://schemas.microsoft.com/office/powerpoint/2012/main">
        <p15:guide id="1" orient="horz" pos="3589">
          <p15:clr>
            <a:srgbClr val="FBAE40"/>
          </p15:clr>
        </p15:guide>
        <p15:guide id="2" pos="2903">
          <p15:clr>
            <a:srgbClr val="FBAE40"/>
          </p15:clr>
        </p15:guide>
        <p15:guide id="3" pos="2857">
          <p15:clr>
            <a:srgbClr val="FBAE40"/>
          </p15:clr>
        </p15:guide>
        <p15:guide id="4" pos="204">
          <p15:clr>
            <a:srgbClr val="FBAE40"/>
          </p15:clr>
        </p15:guide>
        <p15:guide id="5" pos="555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5" name="Picture Placeholder 3"/>
          <p:cNvSpPr>
            <a:spLocks noGrp="1"/>
          </p:cNvSpPr>
          <p:nvPr>
            <p:ph type="pic" sz="quarter" idx="10"/>
          </p:nvPr>
        </p:nvSpPr>
        <p:spPr>
          <a:xfrm>
            <a:off x="4608513" y="1771651"/>
            <a:ext cx="4201658"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323850" y="1771650"/>
            <a:ext cx="4211638" cy="3925888"/>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9" name="Rectangle 8"/>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119456475"/>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guide id="4" orient="horz" pos="3589">
          <p15:clr>
            <a:srgbClr val="FBAE40"/>
          </p15:clr>
        </p15:guide>
        <p15:guide id="5" pos="204">
          <p15:clr>
            <a:srgbClr val="FBAE40"/>
          </p15:clr>
        </p15:guide>
        <p15:guide id="6" pos="555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8" name="Text Placeholder 4"/>
          <p:cNvSpPr>
            <a:spLocks noGrp="1"/>
          </p:cNvSpPr>
          <p:nvPr>
            <p:ph type="body" sz="quarter" idx="16"/>
          </p:nvPr>
        </p:nvSpPr>
        <p:spPr>
          <a:xfrm>
            <a:off x="323850" y="1771650"/>
            <a:ext cx="4211638" cy="3925888"/>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5" name="Content Placeholder 4"/>
          <p:cNvSpPr>
            <a:spLocks noGrp="1"/>
          </p:cNvSpPr>
          <p:nvPr>
            <p:ph sz="quarter" idx="17" hasCustomPrompt="1"/>
          </p:nvPr>
        </p:nvSpPr>
        <p:spPr>
          <a:xfrm>
            <a:off x="4608513" y="1770824"/>
            <a:ext cx="4201658" cy="3926714"/>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7" name="Rectangle 6"/>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4"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888094546"/>
      </p:ext>
    </p:extLst>
  </p:cSld>
  <p:clrMapOvr>
    <a:masterClrMapping/>
  </p:clrMapOvr>
  <p:extLst>
    <p:ext uri="{DCECCB84-F9BA-43D5-87BE-67443E8EF086}">
      <p15:sldGuideLst xmlns:p15="http://schemas.microsoft.com/office/powerpoint/2012/main">
        <p15:guide id="1" orient="horz" pos="3589">
          <p15:clr>
            <a:srgbClr val="FBAE40"/>
          </p15:clr>
        </p15:guide>
        <p15:guide id="2" pos="2903">
          <p15:clr>
            <a:srgbClr val="FBAE40"/>
          </p15:clr>
        </p15:guide>
        <p15:guide id="3" pos="2857">
          <p15:clr>
            <a:srgbClr val="FBAE40"/>
          </p15:clr>
        </p15:guide>
        <p15:guide id="4" pos="204">
          <p15:clr>
            <a:srgbClr val="FBAE40"/>
          </p15:clr>
        </p15:guide>
        <p15:guide id="5" pos="555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Photo">
    <p:spTree>
      <p:nvGrpSpPr>
        <p:cNvPr id="1" name=""/>
        <p:cNvGrpSpPr/>
        <p:nvPr/>
      </p:nvGrpSpPr>
      <p:grpSpPr>
        <a:xfrm>
          <a:off x="0" y="0"/>
          <a:ext cx="0" cy="0"/>
          <a:chOff x="0" y="0"/>
          <a:chExt cx="0" cy="0"/>
        </a:xfrm>
      </p:grpSpPr>
      <p:sp>
        <p:nvSpPr>
          <p:cNvPr id="15" name="Picture Placeholder 3"/>
          <p:cNvSpPr>
            <a:spLocks noGrp="1"/>
          </p:cNvSpPr>
          <p:nvPr>
            <p:ph type="pic" sz="quarter" idx="10"/>
          </p:nvPr>
        </p:nvSpPr>
        <p:spPr>
          <a:xfrm>
            <a:off x="4608513" y="1771651"/>
            <a:ext cx="4208916"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323850" y="1771651"/>
            <a:ext cx="4211638"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7" name="Rectangle 6"/>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6"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85466567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orient="horz" pos="3589">
          <p15:clr>
            <a:srgbClr val="FBAE40"/>
          </p15:clr>
        </p15:guide>
        <p15:guide id="4" pos="2903">
          <p15:clr>
            <a:srgbClr val="FBAE40"/>
          </p15:clr>
        </p15:guide>
        <p15:guide id="5" pos="204">
          <p15:clr>
            <a:srgbClr val="FBAE40"/>
          </p15:clr>
        </p15:guide>
        <p15:guide id="6" pos="555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hoto wide">
    <p:spTree>
      <p:nvGrpSpPr>
        <p:cNvPr id="1" name=""/>
        <p:cNvGrpSpPr/>
        <p:nvPr/>
      </p:nvGrpSpPr>
      <p:grpSpPr>
        <a:xfrm>
          <a:off x="0" y="0"/>
          <a:ext cx="0" cy="0"/>
          <a:chOff x="0" y="0"/>
          <a:chExt cx="0" cy="0"/>
        </a:xfrm>
      </p:grpSpPr>
      <p:sp>
        <p:nvSpPr>
          <p:cNvPr id="19" name="Picture Placeholder 3"/>
          <p:cNvSpPr>
            <a:spLocks noGrp="1"/>
          </p:cNvSpPr>
          <p:nvPr>
            <p:ph type="pic" sz="quarter" idx="17"/>
          </p:nvPr>
        </p:nvSpPr>
        <p:spPr>
          <a:xfrm>
            <a:off x="323850" y="1771650"/>
            <a:ext cx="8493894" cy="392588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7" name="Rectangle 6"/>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1"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67767499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589">
          <p15:clr>
            <a:srgbClr val="FBAE40"/>
          </p15:clr>
        </p15:guide>
        <p15:guide id="4" pos="204">
          <p15:clr>
            <a:srgbClr val="FBAE40"/>
          </p15:clr>
        </p15:guide>
        <p15:guide id="5" pos="555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8" name="Text Placeholder 4"/>
          <p:cNvSpPr>
            <a:spLocks noGrp="1"/>
          </p:cNvSpPr>
          <p:nvPr>
            <p:ph type="body" sz="quarter" idx="16"/>
          </p:nvPr>
        </p:nvSpPr>
        <p:spPr>
          <a:xfrm>
            <a:off x="323850" y="1771649"/>
            <a:ext cx="4211638" cy="3925889"/>
          </a:xfrm>
          <a:prstGeom prst="rect">
            <a:avLst/>
          </a:prstGeom>
        </p:spPr>
        <p:txBody>
          <a:bodyPr numCol="1" spcCol="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6" name="Rectangle 5"/>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13732506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orient="horz" pos="3589">
          <p15:clr>
            <a:srgbClr val="FBAE40"/>
          </p15:clr>
        </p15:guide>
        <p15:guide id="4" pos="2903">
          <p15:clr>
            <a:srgbClr val="FBAE40"/>
          </p15:clr>
        </p15:guide>
        <p15:guide id="5" pos="204">
          <p15:clr>
            <a:srgbClr val="FBAE40"/>
          </p15:clr>
        </p15:guide>
        <p15:guide id="6" pos="555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3 column">
    <p:spTree>
      <p:nvGrpSpPr>
        <p:cNvPr id="1" name=""/>
        <p:cNvGrpSpPr/>
        <p:nvPr/>
      </p:nvGrpSpPr>
      <p:grpSpPr>
        <a:xfrm>
          <a:off x="0" y="0"/>
          <a:ext cx="0" cy="0"/>
          <a:chOff x="0" y="0"/>
          <a:chExt cx="0" cy="0"/>
        </a:xfrm>
      </p:grpSpPr>
      <p:sp>
        <p:nvSpPr>
          <p:cNvPr id="19" name="Text Placeholder 4"/>
          <p:cNvSpPr>
            <a:spLocks noGrp="1"/>
          </p:cNvSpPr>
          <p:nvPr>
            <p:ph type="body" sz="quarter" idx="17"/>
          </p:nvPr>
        </p:nvSpPr>
        <p:spPr>
          <a:xfrm>
            <a:off x="323850" y="1771651"/>
            <a:ext cx="8496300" cy="3925888"/>
          </a:xfrm>
          <a:prstGeom prst="rect">
            <a:avLst/>
          </a:prstGeom>
        </p:spPr>
        <p:txBody>
          <a:bodyPr wrap="square" numCol="3" spcCol="144000">
            <a:normAutofit/>
          </a:bodyPr>
          <a:lstStyle>
            <a:lvl1pPr marL="0" indent="0">
              <a:lnSpc>
                <a:spcPct val="110000"/>
              </a:lnSpc>
              <a:buNone/>
              <a:defRPr sz="1100"/>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6" name="Rectangle 5"/>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155485446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589">
          <p15:clr>
            <a:srgbClr val="FBAE40"/>
          </p15:clr>
        </p15:guide>
        <p15:guide id="4" pos="204">
          <p15:clr>
            <a:srgbClr val="FBAE40"/>
          </p15:clr>
        </p15:guide>
        <p15:guide id="5" pos="555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5" name="Rectangle 4"/>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67297" y="1515707"/>
            <a:ext cx="1017596" cy="1017596"/>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63706" y="1515707"/>
            <a:ext cx="1017596" cy="1017596"/>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760115" y="1515707"/>
            <a:ext cx="1017596" cy="1017596"/>
          </a:xfrm>
          <a:prstGeom prst="rect">
            <a:avLst/>
          </a:prstGeom>
        </p:spPr>
      </p:pic>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156524" y="1515707"/>
            <a:ext cx="1017596" cy="1017596"/>
          </a:xfrm>
          <a:prstGeom prst="rect">
            <a:avLst/>
          </a:prstGeom>
        </p:spPr>
      </p:pic>
      <p:pic>
        <p:nvPicPr>
          <p:cNvPr id="14" name="Picture 1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552933" y="1515707"/>
            <a:ext cx="1017596" cy="1017596"/>
          </a:xfrm>
          <a:prstGeom prst="rect">
            <a:avLst/>
          </a:prstGeom>
        </p:spPr>
      </p:pic>
      <p:pic>
        <p:nvPicPr>
          <p:cNvPr id="39" name="Picture 38"/>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70888" y="2931500"/>
            <a:ext cx="1017596" cy="1017596"/>
          </a:xfrm>
          <a:prstGeom prst="rect">
            <a:avLst/>
          </a:prstGeom>
        </p:spPr>
      </p:pic>
      <p:pic>
        <p:nvPicPr>
          <p:cNvPr id="40" name="Picture 39"/>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967297" y="2931500"/>
            <a:ext cx="1017596" cy="1017596"/>
          </a:xfrm>
          <a:prstGeom prst="rect">
            <a:avLst/>
          </a:prstGeom>
        </p:spPr>
      </p:pic>
      <p:pic>
        <p:nvPicPr>
          <p:cNvPr id="41" name="Picture 40"/>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363706" y="2931500"/>
            <a:ext cx="1017596" cy="1017596"/>
          </a:xfrm>
          <a:prstGeom prst="rect">
            <a:avLst/>
          </a:prstGeom>
        </p:spPr>
      </p:pic>
      <p:pic>
        <p:nvPicPr>
          <p:cNvPr id="42" name="Picture 4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4760115" y="2931500"/>
            <a:ext cx="1017596" cy="1017596"/>
          </a:xfrm>
          <a:prstGeom prst="rect">
            <a:avLst/>
          </a:prstGeom>
        </p:spPr>
      </p:pic>
      <p:pic>
        <p:nvPicPr>
          <p:cNvPr id="43" name="Picture 4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156524" y="2931500"/>
            <a:ext cx="1017596" cy="1017596"/>
          </a:xfrm>
          <a:prstGeom prst="rect">
            <a:avLst/>
          </a:prstGeom>
        </p:spPr>
      </p:pic>
      <p:pic>
        <p:nvPicPr>
          <p:cNvPr id="44" name="Picture 4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552933" y="2931500"/>
            <a:ext cx="1017596" cy="1017596"/>
          </a:xfrm>
          <a:prstGeom prst="rect">
            <a:avLst/>
          </a:prstGeom>
        </p:spPr>
      </p:pic>
      <p:pic>
        <p:nvPicPr>
          <p:cNvPr id="45" name="Picture 44"/>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73311" y="4347294"/>
            <a:ext cx="1012750" cy="1017596"/>
          </a:xfrm>
          <a:prstGeom prst="rect">
            <a:avLst/>
          </a:prstGeom>
        </p:spPr>
      </p:pic>
      <p:pic>
        <p:nvPicPr>
          <p:cNvPr id="46" name="Picture 45"/>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969720" y="4347294"/>
            <a:ext cx="1012750" cy="1017596"/>
          </a:xfrm>
          <a:prstGeom prst="rect">
            <a:avLst/>
          </a:prstGeom>
        </p:spPr>
      </p:pic>
      <p:pic>
        <p:nvPicPr>
          <p:cNvPr id="47" name="Picture 4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366129" y="4347294"/>
            <a:ext cx="1012750" cy="1017596"/>
          </a:xfrm>
          <a:prstGeom prst="rect">
            <a:avLst/>
          </a:prstGeom>
        </p:spPr>
      </p:pic>
      <p:pic>
        <p:nvPicPr>
          <p:cNvPr id="48" name="Picture 47"/>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4762538" y="4347294"/>
            <a:ext cx="1012750" cy="1017596"/>
          </a:xfrm>
          <a:prstGeom prst="rect">
            <a:avLst/>
          </a:prstGeom>
        </p:spPr>
      </p:pic>
      <p:pic>
        <p:nvPicPr>
          <p:cNvPr id="49" name="Picture 48"/>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6158947" y="4347294"/>
            <a:ext cx="1012750" cy="1017596"/>
          </a:xfrm>
          <a:prstGeom prst="rect">
            <a:avLst/>
          </a:prstGeom>
        </p:spPr>
      </p:pic>
      <p:pic>
        <p:nvPicPr>
          <p:cNvPr id="50" name="Picture 49"/>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7555356" y="4347294"/>
            <a:ext cx="1012750" cy="1017596"/>
          </a:xfrm>
          <a:prstGeom prst="rect">
            <a:avLst/>
          </a:prstGeom>
        </p:spPr>
      </p:pic>
      <p:sp>
        <p:nvSpPr>
          <p:cNvPr id="4" name="TextBox 3"/>
          <p:cNvSpPr txBox="1"/>
          <p:nvPr userDrawn="1"/>
        </p:nvSpPr>
        <p:spPr>
          <a:xfrm>
            <a:off x="1831202"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No Poverty</a:t>
            </a:r>
          </a:p>
        </p:txBody>
      </p:sp>
      <p:sp>
        <p:nvSpPr>
          <p:cNvPr id="52" name="TextBox 51"/>
          <p:cNvSpPr txBox="1"/>
          <p:nvPr userDrawn="1"/>
        </p:nvSpPr>
        <p:spPr>
          <a:xfrm>
            <a:off x="4624020" y="2542094"/>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Good Health and </a:t>
            </a:r>
          </a:p>
          <a:p>
            <a:pPr algn="ctr"/>
            <a:r>
              <a:rPr lang="en-US" sz="800" b="1" kern="1200" dirty="0">
                <a:solidFill>
                  <a:schemeClr val="tx2"/>
                </a:solidFill>
                <a:effectLst/>
                <a:latin typeface="+mn-lt"/>
                <a:ea typeface="+mn-ea"/>
                <a:cs typeface="+mn-cs"/>
              </a:rPr>
              <a:t>Wellbeing</a:t>
            </a:r>
          </a:p>
        </p:txBody>
      </p:sp>
      <p:sp>
        <p:nvSpPr>
          <p:cNvPr id="53" name="TextBox 52"/>
          <p:cNvSpPr txBox="1"/>
          <p:nvPr userDrawn="1"/>
        </p:nvSpPr>
        <p:spPr>
          <a:xfrm>
            <a:off x="3227611"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Zero Hunger</a:t>
            </a:r>
          </a:p>
        </p:txBody>
      </p:sp>
      <p:sp>
        <p:nvSpPr>
          <p:cNvPr id="54" name="TextBox 53"/>
          <p:cNvSpPr txBox="1"/>
          <p:nvPr userDrawn="1"/>
        </p:nvSpPr>
        <p:spPr>
          <a:xfrm>
            <a:off x="6020429"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Quality Education</a:t>
            </a:r>
          </a:p>
        </p:txBody>
      </p:sp>
      <p:sp>
        <p:nvSpPr>
          <p:cNvPr id="55" name="TextBox 54"/>
          <p:cNvSpPr txBox="1"/>
          <p:nvPr userDrawn="1"/>
        </p:nvSpPr>
        <p:spPr>
          <a:xfrm>
            <a:off x="7417881" y="2542094"/>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Gender Equality</a:t>
            </a:r>
          </a:p>
        </p:txBody>
      </p:sp>
      <p:sp>
        <p:nvSpPr>
          <p:cNvPr id="56" name="TextBox 55"/>
          <p:cNvSpPr txBox="1"/>
          <p:nvPr userDrawn="1"/>
        </p:nvSpPr>
        <p:spPr>
          <a:xfrm>
            <a:off x="1831202"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Affordable and Clean Energy</a:t>
            </a:r>
          </a:p>
        </p:txBody>
      </p:sp>
      <p:sp>
        <p:nvSpPr>
          <p:cNvPr id="57" name="TextBox 56"/>
          <p:cNvSpPr txBox="1"/>
          <p:nvPr userDrawn="1"/>
        </p:nvSpPr>
        <p:spPr>
          <a:xfrm>
            <a:off x="4624020"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Industry, Innovation and Infrastructure</a:t>
            </a:r>
          </a:p>
        </p:txBody>
      </p:sp>
      <p:sp>
        <p:nvSpPr>
          <p:cNvPr id="58" name="TextBox 57"/>
          <p:cNvSpPr txBox="1"/>
          <p:nvPr userDrawn="1"/>
        </p:nvSpPr>
        <p:spPr>
          <a:xfrm>
            <a:off x="3227611"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Decent Work and Economic Growth</a:t>
            </a:r>
          </a:p>
        </p:txBody>
      </p:sp>
      <p:sp>
        <p:nvSpPr>
          <p:cNvPr id="59" name="TextBox 58"/>
          <p:cNvSpPr txBox="1"/>
          <p:nvPr userDrawn="1"/>
        </p:nvSpPr>
        <p:spPr>
          <a:xfrm>
            <a:off x="6020429"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Reduced </a:t>
            </a:r>
          </a:p>
          <a:p>
            <a:pPr algn="ctr"/>
            <a:r>
              <a:rPr lang="en-US" sz="800" b="1" kern="1200" dirty="0">
                <a:solidFill>
                  <a:schemeClr val="tx2"/>
                </a:solidFill>
                <a:effectLst/>
                <a:latin typeface="+mn-lt"/>
                <a:ea typeface="+mn-ea"/>
                <a:cs typeface="+mn-cs"/>
              </a:rPr>
              <a:t>Inequalities</a:t>
            </a:r>
          </a:p>
        </p:txBody>
      </p:sp>
      <p:sp>
        <p:nvSpPr>
          <p:cNvPr id="60" name="TextBox 59"/>
          <p:cNvSpPr txBox="1"/>
          <p:nvPr userDrawn="1"/>
        </p:nvSpPr>
        <p:spPr>
          <a:xfrm>
            <a:off x="7417881"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Sustainable Cities </a:t>
            </a:r>
          </a:p>
          <a:p>
            <a:pPr algn="ctr"/>
            <a:r>
              <a:rPr lang="en-US" sz="800" b="1" kern="1200" dirty="0">
                <a:solidFill>
                  <a:schemeClr val="tx2"/>
                </a:solidFill>
                <a:effectLst/>
                <a:latin typeface="+mn-lt"/>
                <a:ea typeface="+mn-ea"/>
                <a:cs typeface="+mn-cs"/>
              </a:rPr>
              <a:t>and Communities</a:t>
            </a:r>
          </a:p>
        </p:txBody>
      </p:sp>
      <p:sp>
        <p:nvSpPr>
          <p:cNvPr id="61" name="TextBox 60"/>
          <p:cNvSpPr txBox="1"/>
          <p:nvPr userDrawn="1"/>
        </p:nvSpPr>
        <p:spPr>
          <a:xfrm>
            <a:off x="1831202" y="5385732"/>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Climate Action</a:t>
            </a:r>
          </a:p>
        </p:txBody>
      </p:sp>
      <p:sp>
        <p:nvSpPr>
          <p:cNvPr id="62" name="TextBox 61"/>
          <p:cNvSpPr txBox="1"/>
          <p:nvPr userDrawn="1"/>
        </p:nvSpPr>
        <p:spPr>
          <a:xfrm>
            <a:off x="4624020" y="5385732"/>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Life On Land</a:t>
            </a:r>
          </a:p>
        </p:txBody>
      </p:sp>
      <p:sp>
        <p:nvSpPr>
          <p:cNvPr id="63" name="TextBox 62"/>
          <p:cNvSpPr txBox="1"/>
          <p:nvPr userDrawn="1"/>
        </p:nvSpPr>
        <p:spPr>
          <a:xfrm>
            <a:off x="3227611" y="5385732"/>
            <a:ext cx="1289785" cy="21544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Life Below Water</a:t>
            </a:r>
          </a:p>
        </p:txBody>
      </p:sp>
      <p:sp>
        <p:nvSpPr>
          <p:cNvPr id="64" name="TextBox 63"/>
          <p:cNvSpPr txBox="1"/>
          <p:nvPr userDrawn="1"/>
        </p:nvSpPr>
        <p:spPr>
          <a:xfrm>
            <a:off x="6020429" y="5385732"/>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Peace, Justice and Strong Institutions</a:t>
            </a:r>
          </a:p>
        </p:txBody>
      </p:sp>
      <p:sp>
        <p:nvSpPr>
          <p:cNvPr id="65" name="TextBox 64"/>
          <p:cNvSpPr txBox="1"/>
          <p:nvPr userDrawn="1"/>
        </p:nvSpPr>
        <p:spPr>
          <a:xfrm>
            <a:off x="7417881" y="5385732"/>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Partnerships for </a:t>
            </a:r>
          </a:p>
          <a:p>
            <a:pPr algn="ctr"/>
            <a:r>
              <a:rPr lang="en-US" sz="800" b="1" kern="1200" dirty="0">
                <a:solidFill>
                  <a:schemeClr val="tx2"/>
                </a:solidFill>
                <a:effectLst/>
                <a:latin typeface="+mn-lt"/>
                <a:ea typeface="+mn-ea"/>
                <a:cs typeface="+mn-cs"/>
              </a:rPr>
              <a:t>the Goals</a:t>
            </a:r>
          </a:p>
        </p:txBody>
      </p:sp>
      <p:sp>
        <p:nvSpPr>
          <p:cNvPr id="66" name="TextBox 65"/>
          <p:cNvSpPr txBox="1"/>
          <p:nvPr userDrawn="1"/>
        </p:nvSpPr>
        <p:spPr>
          <a:xfrm>
            <a:off x="433750" y="3978918"/>
            <a:ext cx="1289785" cy="338554"/>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Clean Water and Sanitation</a:t>
            </a:r>
          </a:p>
        </p:txBody>
      </p:sp>
      <p:sp>
        <p:nvSpPr>
          <p:cNvPr id="67" name="TextBox 66"/>
          <p:cNvSpPr txBox="1"/>
          <p:nvPr userDrawn="1"/>
        </p:nvSpPr>
        <p:spPr>
          <a:xfrm>
            <a:off x="433750" y="5385732"/>
            <a:ext cx="1289785" cy="461665"/>
          </a:xfrm>
          <a:prstGeom prst="rect">
            <a:avLst/>
          </a:prstGeom>
          <a:noFill/>
        </p:spPr>
        <p:txBody>
          <a:bodyPr wrap="square" rtlCol="0">
            <a:spAutoFit/>
          </a:bodyPr>
          <a:lstStyle/>
          <a:p>
            <a:pPr algn="ctr"/>
            <a:r>
              <a:rPr lang="en-US" sz="800" b="1" kern="1200" dirty="0">
                <a:solidFill>
                  <a:schemeClr val="tx2"/>
                </a:solidFill>
                <a:effectLst/>
                <a:latin typeface="+mn-lt"/>
                <a:ea typeface="+mn-ea"/>
                <a:cs typeface="+mn-cs"/>
              </a:rPr>
              <a:t>Responsible Consumption and Production</a:t>
            </a:r>
          </a:p>
        </p:txBody>
      </p:sp>
    </p:spTree>
    <p:extLst>
      <p:ext uri="{BB962C8B-B14F-4D97-AF65-F5344CB8AC3E}">
        <p14:creationId xmlns:p14="http://schemas.microsoft.com/office/powerpoint/2010/main" val="69566549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pos="204">
          <p15:clr>
            <a:srgbClr val="FBAE40"/>
          </p15:clr>
        </p15:guide>
        <p15:guide id="4" pos="555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userDrawn="1"/>
        </p:nvSpPr>
        <p:spPr>
          <a:xfrm>
            <a:off x="88898" y="88900"/>
            <a:ext cx="8966204" cy="1257300"/>
          </a:xfrm>
          <a:prstGeom prst="rect">
            <a:avLst/>
          </a:prstGeom>
          <a:solidFill>
            <a:srgbClr val="E6E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
        <p:nvSpPr>
          <p:cNvPr id="10" name="Subtitle 2"/>
          <p:cNvSpPr>
            <a:spLocks noGrp="1"/>
          </p:cNvSpPr>
          <p:nvPr>
            <p:ph type="subTitle" idx="1" hasCustomPrompt="1"/>
          </p:nvPr>
        </p:nvSpPr>
        <p:spPr>
          <a:xfrm>
            <a:off x="309630" y="337213"/>
            <a:ext cx="7958526" cy="806302"/>
          </a:xfrm>
          <a:prstGeom prst="rect">
            <a:avLst/>
          </a:prstGeom>
        </p:spPr>
        <p:txBody>
          <a:bodyPr anchor="t">
            <a:normAutofit/>
          </a:bodyPr>
          <a:lstStyle>
            <a:lvl1pPr marL="0" indent="0" algn="l">
              <a:buNone/>
              <a:defRPr sz="2600" spc="83" baseline="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a:t>
            </a:r>
            <a:endParaRPr lang="en-GB" dirty="0"/>
          </a:p>
        </p:txBody>
      </p:sp>
    </p:spTree>
    <p:extLst>
      <p:ext uri="{BB962C8B-B14F-4D97-AF65-F5344CB8AC3E}">
        <p14:creationId xmlns:p14="http://schemas.microsoft.com/office/powerpoint/2010/main" val="2693103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 no titl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829" y="6026765"/>
            <a:ext cx="2456542" cy="540440"/>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05" y="6140848"/>
            <a:ext cx="1544238" cy="401502"/>
          </a:xfrm>
          <a:prstGeom prst="rect">
            <a:avLst/>
          </a:prstGeom>
        </p:spPr>
      </p:pic>
    </p:spTree>
    <p:extLst>
      <p:ext uri="{BB962C8B-B14F-4D97-AF65-F5344CB8AC3E}">
        <p14:creationId xmlns:p14="http://schemas.microsoft.com/office/powerpoint/2010/main" val="4258663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3859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9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7186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015716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0.png"/><Relationship Id="rId7" Type="http://schemas.openxmlformats.org/officeDocument/2006/relationships/image" Target="../media/image22.png"/><Relationship Id="rId12"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6.png"/><Relationship Id="rId11" Type="http://schemas.openxmlformats.org/officeDocument/2006/relationships/image" Target="../media/image26.png"/><Relationship Id="rId5" Type="http://schemas.openxmlformats.org/officeDocument/2006/relationships/image" Target="../media/image8.png"/><Relationship Id="rId10" Type="http://schemas.openxmlformats.org/officeDocument/2006/relationships/image" Target="../media/image25.png"/><Relationship Id="rId4" Type="http://schemas.openxmlformats.org/officeDocument/2006/relationships/image" Target="../media/image21.png"/><Relationship Id="rId9"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0.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 Id="rId9"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0.png"/><Relationship Id="rId7" Type="http://schemas.openxmlformats.org/officeDocument/2006/relationships/image" Target="../media/image22.png"/><Relationship Id="rId12"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6.png"/><Relationship Id="rId11" Type="http://schemas.openxmlformats.org/officeDocument/2006/relationships/image" Target="../media/image26.png"/><Relationship Id="rId5" Type="http://schemas.openxmlformats.org/officeDocument/2006/relationships/image" Target="../media/image8.png"/><Relationship Id="rId10" Type="http://schemas.openxmlformats.org/officeDocument/2006/relationships/image" Target="../media/image25.png"/><Relationship Id="rId4" Type="http://schemas.openxmlformats.org/officeDocument/2006/relationships/image" Target="../media/image21.pn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4229" y="269752"/>
            <a:ext cx="4391031" cy="364455"/>
          </a:xfrm>
          <a:prstGeom prst="rect">
            <a:avLst/>
          </a:prstGeom>
        </p:spPr>
      </p:pic>
      <p:grpSp>
        <p:nvGrpSpPr>
          <p:cNvPr id="5" name="Group 4"/>
          <p:cNvGrpSpPr/>
          <p:nvPr/>
        </p:nvGrpSpPr>
        <p:grpSpPr>
          <a:xfrm>
            <a:off x="-238991" y="0"/>
            <a:ext cx="9629640" cy="7047187"/>
            <a:chOff x="-143692" y="-117566"/>
            <a:chExt cx="9509761" cy="6871063"/>
          </a:xfrm>
        </p:grpSpPr>
        <p:pic>
          <p:nvPicPr>
            <p:cNvPr id="2" name="Picture 1"/>
            <p:cNvPicPr>
              <a:picLocks noChangeAspect="1"/>
            </p:cNvPicPr>
            <p:nvPr/>
          </p:nvPicPr>
          <p:blipFill rotWithShape="1">
            <a:blip r:embed="rId4"/>
            <a:srcRect b="38462"/>
            <a:stretch/>
          </p:blipFill>
          <p:spPr>
            <a:xfrm>
              <a:off x="-143692" y="-117566"/>
              <a:ext cx="9509761" cy="4389120"/>
            </a:xfrm>
            <a:prstGeom prst="rect">
              <a:avLst/>
            </a:prstGeom>
          </p:spPr>
        </p:pic>
        <p:pic>
          <p:nvPicPr>
            <p:cNvPr id="4" name="Picture 3"/>
            <p:cNvPicPr>
              <a:picLocks noChangeAspect="1"/>
            </p:cNvPicPr>
            <p:nvPr/>
          </p:nvPicPr>
          <p:blipFill rotWithShape="1">
            <a:blip r:embed="rId4"/>
            <a:srcRect t="4567" b="38462"/>
            <a:stretch/>
          </p:blipFill>
          <p:spPr>
            <a:xfrm>
              <a:off x="-143692" y="4167051"/>
              <a:ext cx="9509761" cy="2586446"/>
            </a:xfrm>
            <a:prstGeom prst="rect">
              <a:avLst/>
            </a:prstGeom>
          </p:spPr>
        </p:pic>
      </p:grpSp>
      <p:pic>
        <p:nvPicPr>
          <p:cNvPr id="7" name="Picture 6"/>
          <p:cNvPicPr>
            <a:picLocks noChangeAspect="1"/>
          </p:cNvPicPr>
          <p:nvPr/>
        </p:nvPicPr>
        <p:blipFill rotWithShape="1">
          <a:blip r:embed="rId4"/>
          <a:srcRect l="33145" t="79760" r="31145" b="7803"/>
          <a:stretch/>
        </p:blipFill>
        <p:spPr>
          <a:xfrm>
            <a:off x="3654764" y="5921624"/>
            <a:ext cx="1933745" cy="505119"/>
          </a:xfrm>
          <a:prstGeom prst="rect">
            <a:avLst/>
          </a:prstGeom>
        </p:spPr>
      </p:pic>
      <p:pic>
        <p:nvPicPr>
          <p:cNvPr id="8" name="Picture 7"/>
          <p:cNvPicPr>
            <a:picLocks noChangeAspect="1"/>
          </p:cNvPicPr>
          <p:nvPr/>
        </p:nvPicPr>
        <p:blipFill rotWithShape="1">
          <a:blip r:embed="rId4"/>
          <a:srcRect l="2005" t="62285" r="66570" b="3306"/>
          <a:stretch/>
        </p:blipFill>
        <p:spPr>
          <a:xfrm>
            <a:off x="585397" y="5723978"/>
            <a:ext cx="909428" cy="746835"/>
          </a:xfrm>
          <a:prstGeom prst="rect">
            <a:avLst/>
          </a:prstGeom>
        </p:spPr>
      </p:pic>
      <p:pic>
        <p:nvPicPr>
          <p:cNvPr id="9" name="Picture 8"/>
          <p:cNvPicPr>
            <a:picLocks noChangeAspect="1"/>
          </p:cNvPicPr>
          <p:nvPr/>
        </p:nvPicPr>
        <p:blipFill rotWithShape="1">
          <a:blip r:embed="rId4"/>
          <a:srcRect l="67808" t="62285" r="2005" b="3306"/>
          <a:stretch/>
        </p:blipFill>
        <p:spPr>
          <a:xfrm>
            <a:off x="7575216" y="5630085"/>
            <a:ext cx="1017377" cy="869746"/>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093" y="5812513"/>
            <a:ext cx="644041" cy="644041"/>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4823" y="5530142"/>
            <a:ext cx="640974" cy="644041"/>
          </a:xfrm>
          <a:prstGeom prst="rect">
            <a:avLst/>
          </a:prstGeom>
        </p:spPr>
      </p:pic>
      <p:sp>
        <p:nvSpPr>
          <p:cNvPr id="12" name="TextBox 11"/>
          <p:cNvSpPr txBox="1"/>
          <p:nvPr/>
        </p:nvSpPr>
        <p:spPr>
          <a:xfrm>
            <a:off x="147991" y="2468424"/>
            <a:ext cx="8794738" cy="18158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600"/>
              </a:spcBef>
              <a:spcAft>
                <a:spcPts val="600"/>
              </a:spcAft>
              <a:buClrTx/>
              <a:buSzTx/>
              <a:buFontTx/>
              <a:buNone/>
              <a:tabLst/>
              <a:defRPr/>
            </a:pPr>
            <a:r>
              <a:rPr lang="en-GB" sz="2800" b="1" dirty="0">
                <a:solidFill>
                  <a:srgbClr val="4472C4">
                    <a:lumMod val="75000"/>
                  </a:srgbClr>
                </a:solidFill>
              </a:rPr>
              <a:t>SDGs and Trade Policy: Finding the synergies</a:t>
            </a:r>
          </a:p>
          <a:p>
            <a:pPr marL="0" marR="0" lvl="0" indent="0" algn="ctr" defTabSz="457200" rtl="0" eaLnBrk="1" fontAlgn="auto" latinLnBrk="0" hangingPunct="1">
              <a:lnSpc>
                <a:spcPct val="100000"/>
              </a:lnSpc>
              <a:spcBef>
                <a:spcPts val="600"/>
              </a:spcBef>
              <a:spcAft>
                <a:spcPts val="600"/>
              </a:spcAft>
              <a:buClrTx/>
              <a:buSzTx/>
              <a:buFontTx/>
              <a:buNone/>
              <a:tabLst/>
              <a:defRPr/>
            </a:pPr>
            <a:r>
              <a:rPr lang="en-GB" b="1" dirty="0">
                <a:solidFill>
                  <a:srgbClr val="4472C4">
                    <a:lumMod val="75000"/>
                  </a:srgbClr>
                </a:solidFill>
              </a:rPr>
              <a:t>Emily Lydgate</a:t>
            </a:r>
          </a:p>
          <a:p>
            <a:pPr marL="0" marR="0" lvl="0" indent="0" algn="ctr" defTabSz="457200" rtl="0" eaLnBrk="1" fontAlgn="auto" latinLnBrk="0" hangingPunct="1">
              <a:lnSpc>
                <a:spcPct val="100000"/>
              </a:lnSpc>
              <a:spcBef>
                <a:spcPts val="600"/>
              </a:spcBef>
              <a:spcAft>
                <a:spcPts val="600"/>
              </a:spcAft>
              <a:buClrTx/>
              <a:buSzTx/>
              <a:buFontTx/>
              <a:buNone/>
              <a:tabLst/>
              <a:defRPr/>
            </a:pPr>
            <a:r>
              <a:rPr kumimoji="0" lang="en-GB" b="1" u="none" strike="noStrike" kern="1200" cap="none" spc="0" normalizeH="0" baseline="0" noProof="0" dirty="0">
                <a:ln>
                  <a:noFill/>
                </a:ln>
                <a:solidFill>
                  <a:srgbClr val="4472C4">
                    <a:lumMod val="75000"/>
                  </a:srgbClr>
                </a:solidFill>
                <a:effectLst/>
                <a:uLnTx/>
                <a:uFillTx/>
              </a:rPr>
              <a:t>Senior </a:t>
            </a:r>
            <a:r>
              <a:rPr lang="en-GB" b="1" dirty="0">
                <a:solidFill>
                  <a:srgbClr val="4472C4">
                    <a:lumMod val="75000"/>
                  </a:srgbClr>
                </a:solidFill>
              </a:rPr>
              <a:t>Lecturer</a:t>
            </a:r>
          </a:p>
          <a:p>
            <a:pPr marL="0" marR="0" lvl="0" indent="0" algn="ctr" defTabSz="457200" rtl="0" eaLnBrk="1" fontAlgn="auto" latinLnBrk="0" hangingPunct="1">
              <a:lnSpc>
                <a:spcPct val="100000"/>
              </a:lnSpc>
              <a:spcBef>
                <a:spcPts val="600"/>
              </a:spcBef>
              <a:spcAft>
                <a:spcPts val="600"/>
              </a:spcAft>
              <a:buClrTx/>
              <a:buSzTx/>
              <a:buFontTx/>
              <a:buNone/>
              <a:tabLst/>
              <a:defRPr/>
            </a:pPr>
            <a:r>
              <a:rPr kumimoji="0" lang="en-GB" b="1" u="none" strike="noStrike" kern="1200" cap="none" spc="0" normalizeH="0" baseline="0" noProof="0" dirty="0">
                <a:ln>
                  <a:noFill/>
                </a:ln>
                <a:solidFill>
                  <a:srgbClr val="4472C4">
                    <a:lumMod val="75000"/>
                  </a:srgbClr>
                </a:solidFill>
                <a:effectLst/>
                <a:uLnTx/>
                <a:uFillTx/>
              </a:rPr>
              <a:t>Sussex Law School</a:t>
            </a:r>
          </a:p>
        </p:txBody>
      </p:sp>
      <p:pic>
        <p:nvPicPr>
          <p:cNvPr id="15" name="Picture 31"/>
          <p:cNvPicPr>
            <a:picLocks noChangeAspect="1" noChangeArrowheads="1"/>
          </p:cNvPicPr>
          <p:nvPr/>
        </p:nvPicPr>
        <p:blipFill>
          <a:blip r:embed="rId7">
            <a:extLst>
              <a:ext uri="{28A0092B-C50C-407E-A947-70E740481C1C}">
                <a14:useLocalDpi xmlns:a14="http://schemas.microsoft.com/office/drawing/2010/main" val="0"/>
              </a:ext>
            </a:extLst>
          </a:blip>
          <a:srcRect r="15117"/>
          <a:stretch>
            <a:fillRect/>
          </a:stretch>
        </p:blipFill>
        <p:spPr bwMode="auto">
          <a:xfrm>
            <a:off x="0" y="35438"/>
            <a:ext cx="1727114" cy="1028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b="10842"/>
          <a:stretch/>
        </p:blipFill>
        <p:spPr>
          <a:xfrm>
            <a:off x="1689061" y="46809"/>
            <a:ext cx="1324323" cy="1010445"/>
          </a:xfrm>
          <a:prstGeom prst="rect">
            <a:avLst/>
          </a:prstGeom>
        </p:spPr>
      </p:pic>
      <p:pic>
        <p:nvPicPr>
          <p:cNvPr id="1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24892" y="64499"/>
            <a:ext cx="1520468" cy="1014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70816" y="64499"/>
            <a:ext cx="1697487" cy="1046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25519" y="64499"/>
            <a:ext cx="1465138" cy="1046656"/>
          </a:xfrm>
          <a:prstGeom prst="rect">
            <a:avLst/>
          </a:prstGeom>
        </p:spPr>
      </p:pic>
      <p:pic>
        <p:nvPicPr>
          <p:cNvPr id="23" name="Picture 10" descr="GWF1030001"/>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633918" y="67662"/>
            <a:ext cx="1510081" cy="10346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4284" y="5589500"/>
            <a:ext cx="3117158" cy="293911"/>
          </a:xfrm>
          <a:prstGeom prst="rect">
            <a:avLst/>
          </a:prstGeom>
        </p:spPr>
      </p:pic>
      <p:sp>
        <p:nvSpPr>
          <p:cNvPr id="13" name="TextBox 12"/>
          <p:cNvSpPr txBox="1"/>
          <p:nvPr/>
        </p:nvSpPr>
        <p:spPr>
          <a:xfrm>
            <a:off x="2375419" y="5588697"/>
            <a:ext cx="4374888" cy="307777"/>
          </a:xfrm>
          <a:prstGeom prst="rect">
            <a:avLst/>
          </a:prstGeom>
          <a:solidFill>
            <a:srgbClr val="002060"/>
          </a:solidFill>
        </p:spPr>
        <p:txBody>
          <a:bodyPr wrap="square" rtlCol="0">
            <a:spAutoFit/>
          </a:bodyPr>
          <a:lstStyle/>
          <a:p>
            <a:pPr algn="ctr"/>
            <a:r>
              <a:rPr lang="en-GB" sz="1400" dirty="0">
                <a:solidFill>
                  <a:schemeClr val="bg1"/>
                </a:solidFill>
              </a:rPr>
              <a:t>SSRP  Sussex Sustainability Research Programme</a:t>
            </a:r>
          </a:p>
        </p:txBody>
      </p:sp>
    </p:spTree>
    <p:extLst>
      <p:ext uri="{BB962C8B-B14F-4D97-AF65-F5344CB8AC3E}">
        <p14:creationId xmlns:p14="http://schemas.microsoft.com/office/powerpoint/2010/main" val="1459259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69630" y="0"/>
            <a:ext cx="860901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mj-lt"/>
                <a:ea typeface="+mn-ea"/>
                <a:cs typeface="+mn-cs"/>
              </a:rPr>
              <a:t>Interconnections between trade policy and other SDG goals</a:t>
            </a:r>
          </a:p>
        </p:txBody>
      </p:sp>
      <p:pic>
        <p:nvPicPr>
          <p:cNvPr id="4" name="Picture 2" descr="Image result for un sustainable development goals">
            <a:extLst>
              <a:ext uri="{FF2B5EF4-FFF2-40B4-BE49-F238E27FC236}">
                <a16:creationId xmlns:a16="http://schemas.microsoft.com/office/drawing/2014/main" id="{396F71AB-128B-A644-90AF-B6416BE7E33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94112" y="2325480"/>
            <a:ext cx="4621849" cy="2343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13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45843" y="308681"/>
            <a:ext cx="860901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mj-lt"/>
                <a:ea typeface="+mn-ea"/>
                <a:cs typeface="+mn-cs"/>
              </a:rPr>
              <a:t>Case study: UK</a:t>
            </a:r>
          </a:p>
        </p:txBody>
      </p:sp>
      <p:pic>
        <p:nvPicPr>
          <p:cNvPr id="3" name="Picture 2">
            <a:extLst>
              <a:ext uri="{FF2B5EF4-FFF2-40B4-BE49-F238E27FC236}">
                <a16:creationId xmlns:a16="http://schemas.microsoft.com/office/drawing/2014/main" id="{9DFE617C-685E-C54B-B8FC-45FC89516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100" y="1130300"/>
            <a:ext cx="6019800" cy="4597400"/>
          </a:xfrm>
          <a:prstGeom prst="rect">
            <a:avLst/>
          </a:prstGeom>
        </p:spPr>
      </p:pic>
    </p:spTree>
    <p:extLst>
      <p:ext uri="{BB962C8B-B14F-4D97-AF65-F5344CB8AC3E}">
        <p14:creationId xmlns:p14="http://schemas.microsoft.com/office/powerpoint/2010/main" val="213944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69630" y="1727098"/>
            <a:ext cx="8785226" cy="4539704"/>
          </a:xfrm>
          <a:prstGeom prst="rect">
            <a:avLst/>
          </a:prstGeom>
        </p:spPr>
        <p:txBody>
          <a:bodyPr wrap="square">
            <a:spAutoFit/>
          </a:bodyPr>
          <a:lstStyle/>
          <a:p>
            <a:pPr marL="342900" indent="-342900">
              <a:spcAft>
                <a:spcPts val="600"/>
              </a:spcAft>
              <a:buFontTx/>
              <a:buChar char="-"/>
            </a:pPr>
            <a:r>
              <a:rPr lang="en-GB" sz="2000" dirty="0">
                <a:solidFill>
                  <a:srgbClr val="FF0000"/>
                </a:solidFill>
              </a:rPr>
              <a:t>'Roll-over’ </a:t>
            </a:r>
            <a:r>
              <a:rPr lang="en-GB" sz="2000" dirty="0"/>
              <a:t>(re-negotiate) 37 existing EU Free Trade Agreements involving over 60 countries</a:t>
            </a:r>
          </a:p>
          <a:p>
            <a:pPr marL="342900" indent="-342900">
              <a:spcAft>
                <a:spcPts val="600"/>
              </a:spcAft>
              <a:buFontTx/>
              <a:buChar char="-"/>
            </a:pPr>
            <a:endParaRPr lang="en-GB" sz="2000" dirty="0"/>
          </a:p>
          <a:p>
            <a:pPr marL="342900" indent="-342900">
              <a:spcAft>
                <a:spcPts val="600"/>
              </a:spcAft>
              <a:buFontTx/>
              <a:buChar char="-"/>
            </a:pPr>
            <a:r>
              <a:rPr lang="en-GB" sz="2000" dirty="0">
                <a:solidFill>
                  <a:srgbClr val="FF0000"/>
                </a:solidFill>
              </a:rPr>
              <a:t>Negotiate </a:t>
            </a:r>
            <a:r>
              <a:rPr lang="en-GB" sz="2000" dirty="0"/>
              <a:t>new trade deals (US? China? India?)</a:t>
            </a:r>
          </a:p>
          <a:p>
            <a:pPr marL="342900" indent="-342900">
              <a:spcAft>
                <a:spcPts val="600"/>
              </a:spcAft>
              <a:buFontTx/>
              <a:buChar char="-"/>
            </a:pPr>
            <a:endParaRPr lang="en-GB" sz="2000" dirty="0"/>
          </a:p>
          <a:p>
            <a:pPr marL="342900" indent="-342900">
              <a:spcAft>
                <a:spcPts val="600"/>
              </a:spcAft>
              <a:buFontTx/>
              <a:buChar char="-"/>
            </a:pPr>
            <a:r>
              <a:rPr lang="en-GB" sz="2000" dirty="0">
                <a:solidFill>
                  <a:srgbClr val="FF0000"/>
                </a:solidFill>
              </a:rPr>
              <a:t>Develop procedures </a:t>
            </a:r>
            <a:r>
              <a:rPr lang="en-GB" sz="2000" dirty="0"/>
              <a:t>for negotiating/ratifying Free Trade Agreements  </a:t>
            </a:r>
          </a:p>
          <a:p>
            <a:pPr>
              <a:spcAft>
                <a:spcPts val="600"/>
              </a:spcAft>
            </a:pPr>
            <a:endParaRPr lang="en-GB" sz="2000" dirty="0"/>
          </a:p>
          <a:p>
            <a:pPr marL="342900" indent="-342900">
              <a:spcAft>
                <a:spcPts val="600"/>
              </a:spcAft>
              <a:buFontTx/>
              <a:buChar char="-"/>
            </a:pPr>
            <a:r>
              <a:rPr lang="en-GB" sz="2000" dirty="0">
                <a:solidFill>
                  <a:srgbClr val="FF0000"/>
                </a:solidFill>
              </a:rPr>
              <a:t>Expand and train </a:t>
            </a:r>
            <a:r>
              <a:rPr lang="en-GB" sz="2000" dirty="0"/>
              <a:t>UK civil service in trade policy and negotiation roles</a:t>
            </a:r>
          </a:p>
          <a:p>
            <a:pPr>
              <a:spcAft>
                <a:spcPts val="600"/>
              </a:spcAft>
            </a:pPr>
            <a:endParaRPr lang="en-GB" sz="2000" dirty="0"/>
          </a:p>
          <a:p>
            <a:pPr marL="342900" indent="-342900">
              <a:spcAft>
                <a:spcPts val="600"/>
              </a:spcAft>
              <a:buFontTx/>
              <a:buChar char="-"/>
            </a:pPr>
            <a:r>
              <a:rPr lang="en-GB" sz="2000" dirty="0">
                <a:solidFill>
                  <a:srgbClr val="FF0000"/>
                </a:solidFill>
              </a:rPr>
              <a:t>Re-establish</a:t>
            </a:r>
            <a:r>
              <a:rPr lang="en-GB" sz="2000" dirty="0"/>
              <a:t> UK’s position in the WTO (what tariffs does it apply to all other countries?)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extBox 8"/>
          <p:cNvSpPr txBox="1"/>
          <p:nvPr/>
        </p:nvSpPr>
        <p:spPr>
          <a:xfrm>
            <a:off x="358774" y="226430"/>
            <a:ext cx="860901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chemeClr val="tx2"/>
                </a:solidFill>
                <a:latin typeface="+mj-lt"/>
              </a:rPr>
              <a:t>UK Trade Policy to-do list</a:t>
            </a:r>
            <a:endParaRPr kumimoji="0" lang="en-GB" sz="2800" b="1" i="0" u="none" strike="noStrike" kern="1200" cap="none" spc="0" normalizeH="0" baseline="0" noProof="0" dirty="0">
              <a:ln>
                <a:noFill/>
              </a:ln>
              <a:solidFill>
                <a:schemeClr val="tx2"/>
              </a:solidFill>
              <a:effectLst/>
              <a:uLnTx/>
              <a:uFillTx/>
              <a:latin typeface="+mj-lt"/>
              <a:ea typeface="+mn-ea"/>
              <a:cs typeface="+mn-cs"/>
            </a:endParaRPr>
          </a:p>
        </p:txBody>
      </p:sp>
      <p:pic>
        <p:nvPicPr>
          <p:cNvPr id="4" name="Picture 3">
            <a:extLst>
              <a:ext uri="{FF2B5EF4-FFF2-40B4-BE49-F238E27FC236}">
                <a16:creationId xmlns:a16="http://schemas.microsoft.com/office/drawing/2014/main" id="{8F0C82D7-28D0-9A4E-894F-EE85B7B19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0820" y="-110630"/>
            <a:ext cx="2773180" cy="1844768"/>
          </a:xfrm>
          <a:prstGeom prst="rect">
            <a:avLst/>
          </a:prstGeom>
        </p:spPr>
      </p:pic>
    </p:spTree>
    <p:extLst>
      <p:ext uri="{BB962C8B-B14F-4D97-AF65-F5344CB8AC3E}">
        <p14:creationId xmlns:p14="http://schemas.microsoft.com/office/powerpoint/2010/main" val="2893973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98438" y="1238294"/>
            <a:ext cx="8820150" cy="392181"/>
          </a:xfrm>
        </p:spPr>
        <p:txBody>
          <a:bodyPr>
            <a:noAutofit/>
          </a:bodyPr>
          <a:lstStyle/>
          <a:p>
            <a:pPr algn="ctr"/>
            <a:r>
              <a:rPr lang="en-US" sz="2400" b="1" dirty="0"/>
              <a:t>Achieving sustainable trade post-Brexit: the UK and beyond (SSRP project 2018)</a:t>
            </a:r>
          </a:p>
          <a:p>
            <a:r>
              <a:rPr lang="en-GB" sz="1400" dirty="0">
                <a:latin typeface="Arial" panose="020B0604020202020204" pitchFamily="34" charset="0"/>
                <a:cs typeface="Arial" panose="020B0604020202020204" pitchFamily="34" charset="0"/>
              </a:rPr>
              <a:t>Dr Rob Amos (PDR), Dr Emily Lydgate (PI), Professor Jim Rollo, (co-I), Dr Peter Holmes (co-I); Dr Chiara </a:t>
            </a:r>
            <a:r>
              <a:rPr lang="en-GB" sz="1400" dirty="0" err="1">
                <a:latin typeface="Arial" panose="020B0604020202020204" pitchFamily="34" charset="0"/>
                <a:cs typeface="Arial" panose="020B0604020202020204" pitchFamily="34" charset="0"/>
              </a:rPr>
              <a:t>Armeni</a:t>
            </a:r>
            <a:r>
              <a:rPr lang="en-GB" sz="1400" dirty="0">
                <a:latin typeface="Arial" panose="020B0604020202020204" pitchFamily="34" charset="0"/>
                <a:cs typeface="Arial" panose="020B0604020202020204" pitchFamily="34" charset="0"/>
              </a:rPr>
              <a:t> (co-I); Dr Dirk </a:t>
            </a:r>
            <a:r>
              <a:rPr lang="en-GB" sz="1400" dirty="0" err="1">
                <a:latin typeface="Arial" panose="020B0604020202020204" pitchFamily="34" charset="0"/>
                <a:cs typeface="Arial" panose="020B0604020202020204" pitchFamily="34" charset="0"/>
              </a:rPr>
              <a:t>Willenbockel</a:t>
            </a:r>
            <a:r>
              <a:rPr lang="en-GB" sz="1400" dirty="0">
                <a:latin typeface="Arial" panose="020B0604020202020204" pitchFamily="34" charset="0"/>
                <a:cs typeface="Arial" panose="020B0604020202020204" pitchFamily="34" charset="0"/>
              </a:rPr>
              <a:t> (co-I); Dr Max Mendez-Parra (external partner, ODI).</a:t>
            </a:r>
          </a:p>
          <a:p>
            <a:r>
              <a:rPr lang="en-GB" sz="1400" dirty="0"/>
              <a:t> </a:t>
            </a:r>
          </a:p>
          <a:p>
            <a:pPr algn="ctr"/>
            <a:endParaRPr lang="en-US" sz="2400" b="1" dirty="0"/>
          </a:p>
        </p:txBody>
      </p:sp>
      <p:sp>
        <p:nvSpPr>
          <p:cNvPr id="3" name="TextBox 2"/>
          <p:cNvSpPr txBox="1"/>
          <p:nvPr/>
        </p:nvSpPr>
        <p:spPr>
          <a:xfrm>
            <a:off x="323850" y="3411164"/>
            <a:ext cx="8330293" cy="2092881"/>
          </a:xfrm>
          <a:prstGeom prst="rect">
            <a:avLst/>
          </a:prstGeom>
          <a:noFill/>
        </p:spPr>
        <p:txBody>
          <a:bodyPr wrap="square" rtlCol="0">
            <a:spAutoFit/>
          </a:bodyPr>
          <a:lstStyle/>
          <a:p>
            <a:pPr marL="285750" indent="-285750">
              <a:buFontTx/>
              <a:buChar char="-"/>
            </a:pPr>
            <a:r>
              <a:rPr lang="en-GB" sz="2800" dirty="0"/>
              <a:t>How will the UK integrate </a:t>
            </a:r>
            <a:r>
              <a:rPr lang="en-GB" sz="2800" dirty="0">
                <a:solidFill>
                  <a:srgbClr val="FF0000"/>
                </a:solidFill>
              </a:rPr>
              <a:t>sustainable development objectives </a:t>
            </a:r>
            <a:r>
              <a:rPr lang="en-GB" sz="2800" dirty="0"/>
              <a:t>into UK trade policy? </a:t>
            </a:r>
          </a:p>
          <a:p>
            <a:endParaRPr lang="en-GB" sz="2800" dirty="0"/>
          </a:p>
          <a:p>
            <a:pPr marL="285750" indent="-285750">
              <a:buFontTx/>
              <a:buChar char="-"/>
            </a:pPr>
            <a:r>
              <a:rPr lang="en-GB" sz="2800" dirty="0"/>
              <a:t>Procedural and substantive dimensions</a:t>
            </a:r>
          </a:p>
          <a:p>
            <a:pPr>
              <a:spcAft>
                <a:spcPts val="600"/>
              </a:spcAft>
            </a:pPr>
            <a:endParaRPr lang="en-GB" dirty="0"/>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4229" y="269752"/>
            <a:ext cx="4391031" cy="364455"/>
          </a:xfrm>
          <a:prstGeom prst="rect">
            <a:avLst/>
          </a:prstGeom>
        </p:spPr>
      </p:pic>
      <p:pic>
        <p:nvPicPr>
          <p:cNvPr id="16" name="Picture 31"/>
          <p:cNvPicPr>
            <a:picLocks noChangeAspect="1" noChangeArrowheads="1"/>
          </p:cNvPicPr>
          <p:nvPr/>
        </p:nvPicPr>
        <p:blipFill>
          <a:blip r:embed="rId4">
            <a:extLst>
              <a:ext uri="{28A0092B-C50C-407E-A947-70E740481C1C}">
                <a14:useLocalDpi xmlns:a14="http://schemas.microsoft.com/office/drawing/2010/main" val="0"/>
              </a:ext>
            </a:extLst>
          </a:blip>
          <a:srcRect r="15117"/>
          <a:stretch>
            <a:fillRect/>
          </a:stretch>
        </p:blipFill>
        <p:spPr bwMode="auto">
          <a:xfrm>
            <a:off x="0" y="35438"/>
            <a:ext cx="1727114" cy="1028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p:cNvPicPr>
            <a:picLocks noChangeAspect="1"/>
          </p:cNvPicPr>
          <p:nvPr/>
        </p:nvPicPr>
        <p:blipFill rotWithShape="1">
          <a:blip r:embed="rId5" cstate="print">
            <a:extLst>
              <a:ext uri="{28A0092B-C50C-407E-A947-70E740481C1C}">
                <a14:useLocalDpi xmlns:a14="http://schemas.microsoft.com/office/drawing/2010/main" val="0"/>
              </a:ext>
            </a:extLst>
          </a:blip>
          <a:srcRect b="10842"/>
          <a:stretch/>
        </p:blipFill>
        <p:spPr>
          <a:xfrm>
            <a:off x="1689061" y="46809"/>
            <a:ext cx="1324323" cy="1010445"/>
          </a:xfrm>
          <a:prstGeom prst="rect">
            <a:avLst/>
          </a:prstGeom>
        </p:spPr>
      </p:pic>
      <p:pic>
        <p:nvPicPr>
          <p:cNvPr id="1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24892" y="64499"/>
            <a:ext cx="1520468" cy="1014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70816" y="40291"/>
            <a:ext cx="1697487" cy="1070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34963" y="88712"/>
            <a:ext cx="1465138" cy="1013792"/>
          </a:xfrm>
          <a:prstGeom prst="rect">
            <a:avLst/>
          </a:prstGeom>
        </p:spPr>
      </p:pic>
      <p:pic>
        <p:nvPicPr>
          <p:cNvPr id="21" name="Picture 10" descr="GWF1030001"/>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633918" y="67662"/>
            <a:ext cx="1510081" cy="103466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23850" y="6070433"/>
            <a:ext cx="1927041" cy="646331"/>
          </a:xfrm>
          <a:prstGeom prst="rect">
            <a:avLst/>
          </a:prstGeom>
          <a:solidFill>
            <a:srgbClr val="002060"/>
          </a:solidFill>
        </p:spPr>
        <p:txBody>
          <a:bodyPr wrap="square" rtlCol="0">
            <a:spAutoFit/>
          </a:bodyPr>
          <a:lstStyle/>
          <a:p>
            <a:r>
              <a:rPr lang="en-GB" sz="1200" dirty="0">
                <a:solidFill>
                  <a:schemeClr val="bg1"/>
                </a:solidFill>
              </a:rPr>
              <a:t>SSRP  </a:t>
            </a:r>
          </a:p>
          <a:p>
            <a:r>
              <a:rPr lang="en-GB" sz="1200" dirty="0">
                <a:solidFill>
                  <a:schemeClr val="bg1"/>
                </a:solidFill>
              </a:rPr>
              <a:t>Sussex Sustainability Research Programme</a:t>
            </a:r>
          </a:p>
        </p:txBody>
      </p:sp>
    </p:spTree>
    <p:extLst>
      <p:ext uri="{BB962C8B-B14F-4D97-AF65-F5344CB8AC3E}">
        <p14:creationId xmlns:p14="http://schemas.microsoft.com/office/powerpoint/2010/main" val="4102109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69630" y="1727098"/>
            <a:ext cx="8785226" cy="3508653"/>
          </a:xfrm>
          <a:prstGeom prst="rect">
            <a:avLst/>
          </a:prstGeom>
        </p:spPr>
        <p:txBody>
          <a:bodyPr wrap="square">
            <a:spAutoFit/>
          </a:bodyPr>
          <a:lstStyle/>
          <a:p>
            <a:r>
              <a:rPr lang="en-GB" dirty="0">
                <a:solidFill>
                  <a:srgbClr val="FF0000"/>
                </a:solidFill>
              </a:rPr>
              <a:t>Key findings I:</a:t>
            </a:r>
          </a:p>
          <a:p>
            <a:endParaRPr lang="en-GB" dirty="0"/>
          </a:p>
          <a:p>
            <a:pPr marL="285750" indent="-285750">
              <a:buFontTx/>
              <a:buChar char="-"/>
            </a:pPr>
            <a:r>
              <a:rPr lang="en-GB" dirty="0"/>
              <a:t>Sustainability Impact Assessment (SIA) of Trade Agreements increases understanding of clashes between SDGs, and can also directly support synergistic approaches to addressing multiple SDGs. </a:t>
            </a:r>
          </a:p>
          <a:p>
            <a:pPr marL="285750" indent="-285750">
              <a:buFontTx/>
              <a:buChar char="-"/>
            </a:pPr>
            <a:endParaRPr lang="en-GB" dirty="0"/>
          </a:p>
          <a:p>
            <a:pPr marL="285750" indent="-285750">
              <a:buFontTx/>
              <a:buChar char="-"/>
            </a:pPr>
            <a:r>
              <a:rPr lang="en-GB" dirty="0"/>
              <a:t>SIA supports greater compliance with Decent Work and Economic Growth aspects of SDG 8 and environmental SDGs (6, Clean Water; 13, Climate Action; 14, Life below water; 15, Life on Land). </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extBox 8"/>
          <p:cNvSpPr txBox="1"/>
          <p:nvPr/>
        </p:nvSpPr>
        <p:spPr>
          <a:xfrm>
            <a:off x="358774" y="226430"/>
            <a:ext cx="860901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chemeClr val="tx2"/>
                </a:solidFill>
                <a:latin typeface="+mj-lt"/>
              </a:rPr>
              <a:t>Example: Sustainability Impact Assessment</a:t>
            </a:r>
            <a:endParaRPr kumimoji="0" lang="en-GB" sz="2800" b="1" i="0" u="none" strike="noStrike" kern="1200" cap="none" spc="0" normalizeH="0" baseline="0" noProof="0" dirty="0">
              <a:ln>
                <a:noFill/>
              </a:ln>
              <a:solidFill>
                <a:schemeClr val="tx2"/>
              </a:solidFill>
              <a:effectLst/>
              <a:uLnTx/>
              <a:uFillTx/>
              <a:latin typeface="+mj-lt"/>
              <a:ea typeface="+mn-ea"/>
              <a:cs typeface="+mn-cs"/>
            </a:endParaRPr>
          </a:p>
        </p:txBody>
      </p:sp>
      <p:pic>
        <p:nvPicPr>
          <p:cNvPr id="4" name="Picture 7">
            <a:extLst>
              <a:ext uri="{FF2B5EF4-FFF2-40B4-BE49-F238E27FC236}">
                <a16:creationId xmlns:a16="http://schemas.microsoft.com/office/drawing/2014/main" id="{62CDD9A9-F4A5-B74C-ADD4-1204E0B678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562" y="4523026"/>
            <a:ext cx="2858825" cy="1803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159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69630" y="1727098"/>
            <a:ext cx="8785226" cy="3508653"/>
          </a:xfrm>
          <a:prstGeom prst="rect">
            <a:avLst/>
          </a:prstGeom>
        </p:spPr>
        <p:txBody>
          <a:bodyPr wrap="square">
            <a:spAutoFit/>
          </a:bodyPr>
          <a:lstStyle/>
          <a:p>
            <a:r>
              <a:rPr lang="en-GB" dirty="0">
                <a:solidFill>
                  <a:srgbClr val="FF0000"/>
                </a:solidFill>
              </a:rPr>
              <a:t>Key findings II:</a:t>
            </a:r>
          </a:p>
          <a:p>
            <a:endParaRPr lang="en-GB" dirty="0"/>
          </a:p>
          <a:p>
            <a:pPr marL="285750" indent="-285750">
              <a:buFontTx/>
              <a:buChar char="-"/>
            </a:pPr>
            <a:r>
              <a:rPr lang="en-GB" dirty="0"/>
              <a:t>SIA can also aid high-consuming countries (</a:t>
            </a:r>
            <a:r>
              <a:rPr lang="en-GB" dirty="0" err="1"/>
              <a:t>eg</a:t>
            </a:r>
            <a:r>
              <a:rPr lang="en-GB" dirty="0"/>
              <a:t> UK) in understanding of the impacts of their domestic consumption on trade partners. This helps to fill a key gap in the implementation of SDG 12 on Responsible Production and Consumption. </a:t>
            </a:r>
          </a:p>
          <a:p>
            <a:endParaRPr lang="en-GB" dirty="0"/>
          </a:p>
          <a:p>
            <a:pPr marL="285750" indent="-285750">
              <a:buFontTx/>
              <a:buChar char="-"/>
            </a:pPr>
            <a:r>
              <a:rPr lang="en-GB" dirty="0"/>
              <a:t>However there is room for improvement in current approaches: timing, scope, influence.</a:t>
            </a:r>
          </a:p>
          <a:p>
            <a:pPr marL="285750" indent="-285750">
              <a:buFontTx/>
              <a:buChar char="-"/>
            </a:pP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extBox 8"/>
          <p:cNvSpPr txBox="1"/>
          <p:nvPr/>
        </p:nvSpPr>
        <p:spPr>
          <a:xfrm>
            <a:off x="358774" y="226430"/>
            <a:ext cx="860901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chemeClr val="tx2"/>
                </a:solidFill>
                <a:latin typeface="+mj-lt"/>
              </a:rPr>
              <a:t>Sustainability Impact Assessment</a:t>
            </a:r>
            <a:endParaRPr kumimoji="0" lang="en-GB" sz="2800" b="1" i="0" u="none" strike="noStrike" kern="1200" cap="none" spc="0" normalizeH="0" baseline="0" noProof="0" dirty="0">
              <a:ln>
                <a:noFill/>
              </a:ln>
              <a:solidFill>
                <a:schemeClr val="tx2"/>
              </a:solidFill>
              <a:effectLst/>
              <a:uLnTx/>
              <a:uFillTx/>
              <a:latin typeface="+mj-lt"/>
              <a:ea typeface="+mn-ea"/>
              <a:cs typeface="+mn-cs"/>
            </a:endParaRPr>
          </a:p>
        </p:txBody>
      </p:sp>
    </p:spTree>
    <p:extLst>
      <p:ext uri="{BB962C8B-B14F-4D97-AF65-F5344CB8AC3E}">
        <p14:creationId xmlns:p14="http://schemas.microsoft.com/office/powerpoint/2010/main" val="257770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69630" y="0"/>
            <a:ext cx="8609013" cy="954107"/>
          </a:xfrm>
          <a:prstGeom prst="rect">
            <a:avLst/>
          </a:prstGeom>
          <a:noFill/>
        </p:spPr>
        <p:txBody>
          <a:bodyPr wrap="square" rtlCol="0">
            <a:spAutoFit/>
          </a:bodyPr>
          <a:lstStyle/>
          <a:p>
            <a:pPr lvl="0" defTabSz="914400">
              <a:defRPr/>
            </a:pPr>
            <a:r>
              <a:rPr kumimoji="0" lang="en-GB" sz="2800" b="1" i="0" u="none" strike="noStrike" kern="1200" cap="none" spc="0" normalizeH="0" baseline="0" noProof="0" dirty="0">
                <a:ln>
                  <a:noFill/>
                </a:ln>
                <a:solidFill>
                  <a:schemeClr val="tx2"/>
                </a:solidFill>
                <a:effectLst/>
                <a:uLnTx/>
                <a:uFillTx/>
                <a:latin typeface="+mj-lt"/>
                <a:ea typeface="+mn-ea"/>
                <a:cs typeface="+mn-cs"/>
              </a:rPr>
              <a:t>Trade, Transboundary Impacts and the Implementation of SDG 12 (2019)</a:t>
            </a:r>
          </a:p>
        </p:txBody>
      </p:sp>
      <p:pic>
        <p:nvPicPr>
          <p:cNvPr id="3" name="Picture 2">
            <a:extLst>
              <a:ext uri="{FF2B5EF4-FFF2-40B4-BE49-F238E27FC236}">
                <a16:creationId xmlns:a16="http://schemas.microsoft.com/office/drawing/2014/main" id="{4C2285B4-B02C-4248-822A-59DA89BF7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9843" y="70685"/>
            <a:ext cx="522514" cy="696685"/>
          </a:xfrm>
          <a:prstGeom prst="rect">
            <a:avLst/>
          </a:prstGeom>
        </p:spPr>
      </p:pic>
      <p:pic>
        <p:nvPicPr>
          <p:cNvPr id="5" name="Picture 4">
            <a:extLst>
              <a:ext uri="{FF2B5EF4-FFF2-40B4-BE49-F238E27FC236}">
                <a16:creationId xmlns:a16="http://schemas.microsoft.com/office/drawing/2014/main" id="{DEFA9B34-E153-1247-8944-E1C2E99BB2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630" y="2231349"/>
            <a:ext cx="2682911" cy="2395302"/>
          </a:xfrm>
          <a:prstGeom prst="rect">
            <a:avLst/>
          </a:prstGeom>
        </p:spPr>
      </p:pic>
      <p:sp>
        <p:nvSpPr>
          <p:cNvPr id="6" name="TextBox 5">
            <a:extLst>
              <a:ext uri="{FF2B5EF4-FFF2-40B4-BE49-F238E27FC236}">
                <a16:creationId xmlns:a16="http://schemas.microsoft.com/office/drawing/2014/main" id="{035A06C1-E97A-4444-82BD-C4A42A0ADD53}"/>
              </a:ext>
            </a:extLst>
          </p:cNvPr>
          <p:cNvSpPr txBox="1"/>
          <p:nvPr/>
        </p:nvSpPr>
        <p:spPr>
          <a:xfrm>
            <a:off x="3244905" y="2473377"/>
            <a:ext cx="5733738" cy="1754326"/>
          </a:xfrm>
          <a:prstGeom prst="rect">
            <a:avLst/>
          </a:prstGeom>
          <a:noFill/>
        </p:spPr>
        <p:txBody>
          <a:bodyPr wrap="square" rtlCol="0">
            <a:spAutoFit/>
          </a:bodyPr>
          <a:lstStyle/>
          <a:p>
            <a:r>
              <a:rPr lang="en-US" dirty="0"/>
              <a:t> - SDG 12 </a:t>
            </a:r>
            <a:r>
              <a:rPr lang="en-US" dirty="0">
                <a:solidFill>
                  <a:srgbClr val="FF0000"/>
                </a:solidFill>
              </a:rPr>
              <a:t>least well-resourced SDG</a:t>
            </a:r>
          </a:p>
          <a:p>
            <a:endParaRPr lang="en-US" dirty="0"/>
          </a:p>
          <a:p>
            <a:pPr marL="285750" indent="-285750">
              <a:buFontTx/>
              <a:buChar char="-"/>
            </a:pPr>
            <a:r>
              <a:rPr lang="en-US" dirty="0"/>
              <a:t>One of the </a:t>
            </a:r>
            <a:r>
              <a:rPr lang="en-US" dirty="0">
                <a:solidFill>
                  <a:srgbClr val="FF0000"/>
                </a:solidFill>
              </a:rPr>
              <a:t>poorest implementation records</a:t>
            </a:r>
          </a:p>
          <a:p>
            <a:pPr marL="285750" indent="-285750">
              <a:buFontTx/>
              <a:buChar char="-"/>
            </a:pPr>
            <a:endParaRPr lang="en-US" dirty="0"/>
          </a:p>
          <a:p>
            <a:r>
              <a:rPr lang="en-US" dirty="0"/>
              <a:t>- Gap: OECD countries </a:t>
            </a:r>
            <a:r>
              <a:rPr lang="en-US" dirty="0">
                <a:solidFill>
                  <a:srgbClr val="FF0000"/>
                </a:solidFill>
              </a:rPr>
              <a:t>failing to account </a:t>
            </a:r>
            <a:r>
              <a:rPr lang="en-US" dirty="0"/>
              <a:t>for transboundary impacts of domestic consumption</a:t>
            </a:r>
          </a:p>
        </p:txBody>
      </p:sp>
    </p:spTree>
    <p:extLst>
      <p:ext uri="{BB962C8B-B14F-4D97-AF65-F5344CB8AC3E}">
        <p14:creationId xmlns:p14="http://schemas.microsoft.com/office/powerpoint/2010/main" val="83218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69630" y="0"/>
            <a:ext cx="8609013" cy="954107"/>
          </a:xfrm>
          <a:prstGeom prst="rect">
            <a:avLst/>
          </a:prstGeom>
          <a:noFill/>
        </p:spPr>
        <p:txBody>
          <a:bodyPr wrap="square" rtlCol="0">
            <a:spAutoFit/>
          </a:bodyPr>
          <a:lstStyle/>
          <a:p>
            <a:pPr lvl="0" defTabSz="914400">
              <a:defRPr/>
            </a:pPr>
            <a:r>
              <a:rPr kumimoji="0" lang="en-GB" sz="2800" b="1" i="0" u="none" strike="noStrike" kern="1200" cap="none" spc="0" normalizeH="0" baseline="0" noProof="0" dirty="0">
                <a:ln>
                  <a:noFill/>
                </a:ln>
                <a:solidFill>
                  <a:schemeClr val="tx2"/>
                </a:solidFill>
                <a:effectLst/>
                <a:uLnTx/>
                <a:uFillTx/>
                <a:latin typeface="+mj-lt"/>
                <a:ea typeface="+mn-ea"/>
                <a:cs typeface="+mn-cs"/>
              </a:rPr>
              <a:t>Trade, Transboundary Impacts and the Implementation of SDG 12 (2019)</a:t>
            </a:r>
          </a:p>
        </p:txBody>
      </p:sp>
      <p:pic>
        <p:nvPicPr>
          <p:cNvPr id="3" name="Picture 2">
            <a:extLst>
              <a:ext uri="{FF2B5EF4-FFF2-40B4-BE49-F238E27FC236}">
                <a16:creationId xmlns:a16="http://schemas.microsoft.com/office/drawing/2014/main" id="{4C2285B4-B02C-4248-822A-59DA89BF7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9843" y="70685"/>
            <a:ext cx="522514" cy="696685"/>
          </a:xfrm>
          <a:prstGeom prst="rect">
            <a:avLst/>
          </a:prstGeom>
        </p:spPr>
      </p:pic>
      <p:pic>
        <p:nvPicPr>
          <p:cNvPr id="5" name="Picture 4">
            <a:extLst>
              <a:ext uri="{FF2B5EF4-FFF2-40B4-BE49-F238E27FC236}">
                <a16:creationId xmlns:a16="http://schemas.microsoft.com/office/drawing/2014/main" id="{DEFA9B34-E153-1247-8944-E1C2E99BB2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103" y="1195466"/>
            <a:ext cx="1464932" cy="1307891"/>
          </a:xfrm>
          <a:prstGeom prst="rect">
            <a:avLst/>
          </a:prstGeom>
        </p:spPr>
      </p:pic>
      <p:sp>
        <p:nvSpPr>
          <p:cNvPr id="8" name="TextBox 7">
            <a:extLst>
              <a:ext uri="{FF2B5EF4-FFF2-40B4-BE49-F238E27FC236}">
                <a16:creationId xmlns:a16="http://schemas.microsoft.com/office/drawing/2014/main" id="{96AC42D6-BA01-F74C-9640-95848BC59096}"/>
              </a:ext>
            </a:extLst>
          </p:cNvPr>
          <p:cNvSpPr txBox="1"/>
          <p:nvPr/>
        </p:nvSpPr>
        <p:spPr>
          <a:xfrm>
            <a:off x="267493" y="2590335"/>
            <a:ext cx="8609013" cy="3139321"/>
          </a:xfrm>
          <a:prstGeom prst="rect">
            <a:avLst/>
          </a:prstGeom>
          <a:noFill/>
        </p:spPr>
        <p:txBody>
          <a:bodyPr wrap="square" rtlCol="0">
            <a:spAutoFit/>
          </a:bodyPr>
          <a:lstStyle/>
          <a:p>
            <a:r>
              <a:rPr lang="en-US" dirty="0">
                <a:solidFill>
                  <a:srgbClr val="FF0000"/>
                </a:solidFill>
              </a:rPr>
              <a:t>Key findings:</a:t>
            </a:r>
          </a:p>
          <a:p>
            <a:endParaRPr lang="en-US" dirty="0">
              <a:solidFill>
                <a:srgbClr val="FF0000"/>
              </a:solidFill>
            </a:endParaRPr>
          </a:p>
          <a:p>
            <a:pPr marL="285750" indent="-285750">
              <a:buFontTx/>
              <a:buChar char="-"/>
            </a:pPr>
            <a:r>
              <a:rPr lang="en-US" dirty="0"/>
              <a:t>There are </a:t>
            </a:r>
            <a:r>
              <a:rPr lang="en-US" dirty="0">
                <a:solidFill>
                  <a:srgbClr val="FF0000"/>
                </a:solidFill>
              </a:rPr>
              <a:t>considerable gaps in existing EU/international law mechanisms </a:t>
            </a:r>
            <a:r>
              <a:rPr lang="en-US" dirty="0"/>
              <a:t>to account for transboundary environmental harm</a:t>
            </a:r>
          </a:p>
          <a:p>
            <a:endParaRPr lang="en-US" dirty="0"/>
          </a:p>
          <a:p>
            <a:pPr marL="285750" indent="-285750">
              <a:buFontTx/>
              <a:buChar char="-"/>
            </a:pPr>
            <a:r>
              <a:rPr lang="en-US" dirty="0"/>
              <a:t>SDG 12 offers an </a:t>
            </a:r>
            <a:r>
              <a:rPr lang="en-US" dirty="0">
                <a:solidFill>
                  <a:srgbClr val="FF0000"/>
                </a:solidFill>
              </a:rPr>
              <a:t>opportunity to address gaps </a:t>
            </a:r>
            <a:r>
              <a:rPr lang="en-US" dirty="0"/>
              <a:t>and account for harms more systematically</a:t>
            </a:r>
          </a:p>
          <a:p>
            <a:endParaRPr lang="en-US" dirty="0"/>
          </a:p>
          <a:p>
            <a:pPr marL="285750" indent="-285750">
              <a:buFontTx/>
              <a:buChar char="-"/>
            </a:pPr>
            <a:r>
              <a:rPr lang="en-US" dirty="0"/>
              <a:t>Accounting for transboundary harm would </a:t>
            </a:r>
            <a:r>
              <a:rPr lang="en-US" dirty="0">
                <a:solidFill>
                  <a:srgbClr val="FF0000"/>
                </a:solidFill>
              </a:rPr>
              <a:t>facilitate understanding and cooperation</a:t>
            </a:r>
            <a:r>
              <a:rPr lang="en-US" dirty="0"/>
              <a:t> for transformative implementation of SDG 12. </a:t>
            </a:r>
          </a:p>
          <a:p>
            <a:pPr marL="285750" indent="-285750">
              <a:buFontTx/>
              <a:buChar char="-"/>
            </a:pPr>
            <a:endParaRPr lang="en-US" dirty="0"/>
          </a:p>
        </p:txBody>
      </p:sp>
    </p:spTree>
    <p:extLst>
      <p:ext uri="{BB962C8B-B14F-4D97-AF65-F5344CB8AC3E}">
        <p14:creationId xmlns:p14="http://schemas.microsoft.com/office/powerpoint/2010/main" val="313817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4229" y="269752"/>
            <a:ext cx="4391031" cy="364455"/>
          </a:xfrm>
          <a:prstGeom prst="rect">
            <a:avLst/>
          </a:prstGeom>
        </p:spPr>
      </p:pic>
      <p:grpSp>
        <p:nvGrpSpPr>
          <p:cNvPr id="5" name="Group 4"/>
          <p:cNvGrpSpPr/>
          <p:nvPr/>
        </p:nvGrpSpPr>
        <p:grpSpPr>
          <a:xfrm>
            <a:off x="-238991" y="0"/>
            <a:ext cx="9629640" cy="7047187"/>
            <a:chOff x="-143692" y="-117566"/>
            <a:chExt cx="9509761" cy="6871063"/>
          </a:xfrm>
        </p:grpSpPr>
        <p:pic>
          <p:nvPicPr>
            <p:cNvPr id="2" name="Picture 1"/>
            <p:cNvPicPr>
              <a:picLocks noChangeAspect="1"/>
            </p:cNvPicPr>
            <p:nvPr/>
          </p:nvPicPr>
          <p:blipFill rotWithShape="1">
            <a:blip r:embed="rId4"/>
            <a:srcRect b="38462"/>
            <a:stretch/>
          </p:blipFill>
          <p:spPr>
            <a:xfrm>
              <a:off x="-143692" y="-117566"/>
              <a:ext cx="9509761" cy="4389120"/>
            </a:xfrm>
            <a:prstGeom prst="rect">
              <a:avLst/>
            </a:prstGeom>
          </p:spPr>
        </p:pic>
        <p:pic>
          <p:nvPicPr>
            <p:cNvPr id="4" name="Picture 3"/>
            <p:cNvPicPr>
              <a:picLocks noChangeAspect="1"/>
            </p:cNvPicPr>
            <p:nvPr/>
          </p:nvPicPr>
          <p:blipFill rotWithShape="1">
            <a:blip r:embed="rId4"/>
            <a:srcRect t="4567" b="38462"/>
            <a:stretch/>
          </p:blipFill>
          <p:spPr>
            <a:xfrm>
              <a:off x="-143692" y="4167051"/>
              <a:ext cx="9509761" cy="2586446"/>
            </a:xfrm>
            <a:prstGeom prst="rect">
              <a:avLst/>
            </a:prstGeom>
          </p:spPr>
        </p:pic>
      </p:grpSp>
      <p:pic>
        <p:nvPicPr>
          <p:cNvPr id="7" name="Picture 6"/>
          <p:cNvPicPr>
            <a:picLocks noChangeAspect="1"/>
          </p:cNvPicPr>
          <p:nvPr/>
        </p:nvPicPr>
        <p:blipFill rotWithShape="1">
          <a:blip r:embed="rId4"/>
          <a:srcRect l="33145" t="79760" r="31145" b="7803"/>
          <a:stretch/>
        </p:blipFill>
        <p:spPr>
          <a:xfrm>
            <a:off x="3654764" y="5921624"/>
            <a:ext cx="1933745" cy="505119"/>
          </a:xfrm>
          <a:prstGeom prst="rect">
            <a:avLst/>
          </a:prstGeom>
        </p:spPr>
      </p:pic>
      <p:pic>
        <p:nvPicPr>
          <p:cNvPr id="8" name="Picture 7"/>
          <p:cNvPicPr>
            <a:picLocks noChangeAspect="1"/>
          </p:cNvPicPr>
          <p:nvPr/>
        </p:nvPicPr>
        <p:blipFill rotWithShape="1">
          <a:blip r:embed="rId4"/>
          <a:srcRect l="2005" t="62285" r="66570" b="3306"/>
          <a:stretch/>
        </p:blipFill>
        <p:spPr>
          <a:xfrm>
            <a:off x="585397" y="5723978"/>
            <a:ext cx="909428" cy="746835"/>
          </a:xfrm>
          <a:prstGeom prst="rect">
            <a:avLst/>
          </a:prstGeom>
        </p:spPr>
      </p:pic>
      <p:pic>
        <p:nvPicPr>
          <p:cNvPr id="9" name="Picture 8"/>
          <p:cNvPicPr>
            <a:picLocks noChangeAspect="1"/>
          </p:cNvPicPr>
          <p:nvPr/>
        </p:nvPicPr>
        <p:blipFill rotWithShape="1">
          <a:blip r:embed="rId4"/>
          <a:srcRect l="67808" t="62285" r="2005" b="3306"/>
          <a:stretch/>
        </p:blipFill>
        <p:spPr>
          <a:xfrm>
            <a:off x="7575216" y="5630085"/>
            <a:ext cx="1017377" cy="869746"/>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093" y="5812513"/>
            <a:ext cx="644041" cy="644041"/>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4823" y="5530142"/>
            <a:ext cx="640974" cy="644041"/>
          </a:xfrm>
          <a:prstGeom prst="rect">
            <a:avLst/>
          </a:prstGeom>
        </p:spPr>
      </p:pic>
      <p:sp>
        <p:nvSpPr>
          <p:cNvPr id="12" name="TextBox 11"/>
          <p:cNvSpPr txBox="1"/>
          <p:nvPr/>
        </p:nvSpPr>
        <p:spPr>
          <a:xfrm>
            <a:off x="128150" y="3120585"/>
            <a:ext cx="8794738" cy="14465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600"/>
              </a:spcBef>
              <a:spcAft>
                <a:spcPts val="600"/>
              </a:spcAft>
              <a:buClrTx/>
              <a:buSzTx/>
              <a:buFontTx/>
              <a:buNone/>
              <a:tabLst/>
              <a:defRPr/>
            </a:pPr>
            <a:r>
              <a:rPr kumimoji="0" lang="en-GB" sz="3200" b="1" i="0" u="none" strike="noStrike" kern="1200" cap="none" spc="0" normalizeH="0" baseline="0" noProof="0" dirty="0">
                <a:ln>
                  <a:noFill/>
                </a:ln>
                <a:solidFill>
                  <a:srgbClr val="4472C4">
                    <a:lumMod val="75000"/>
                  </a:srgbClr>
                </a:solidFill>
                <a:effectLst/>
                <a:uLnTx/>
                <a:uFillTx/>
                <a:latin typeface="Arial"/>
                <a:ea typeface="+mn-ea"/>
                <a:cs typeface="+mn-cs"/>
              </a:rPr>
              <a:t>Than</a:t>
            </a:r>
            <a:r>
              <a:rPr lang="en-GB" sz="3200" b="1" dirty="0">
                <a:solidFill>
                  <a:srgbClr val="4472C4">
                    <a:lumMod val="75000"/>
                  </a:srgbClr>
                </a:solidFill>
                <a:latin typeface="Arial"/>
              </a:rPr>
              <a:t>k you</a:t>
            </a:r>
          </a:p>
          <a:p>
            <a:pPr marL="0" marR="0" lvl="0" indent="0" algn="ctr" defTabSz="457200" rtl="0" eaLnBrk="1" fontAlgn="auto" latinLnBrk="0" hangingPunct="1">
              <a:lnSpc>
                <a:spcPct val="100000"/>
              </a:lnSpc>
              <a:spcBef>
                <a:spcPts val="600"/>
              </a:spcBef>
              <a:spcAft>
                <a:spcPts val="600"/>
              </a:spcAft>
              <a:buClrTx/>
              <a:buSzTx/>
              <a:buFontTx/>
              <a:buNone/>
              <a:tabLst/>
              <a:defRPr/>
            </a:pPr>
            <a:r>
              <a:rPr lang="en-GB" b="1" dirty="0">
                <a:solidFill>
                  <a:srgbClr val="4472C4">
                    <a:lumMod val="75000"/>
                  </a:srgbClr>
                </a:solidFill>
                <a:latin typeface="Arial"/>
              </a:rPr>
              <a:t>Emily Lydgate</a:t>
            </a:r>
          </a:p>
          <a:p>
            <a:pPr marL="0" marR="0" lvl="0" indent="0" algn="ctr" defTabSz="457200" rtl="0" eaLnBrk="1" fontAlgn="auto" latinLnBrk="0" hangingPunct="1">
              <a:lnSpc>
                <a:spcPct val="100000"/>
              </a:lnSpc>
              <a:spcBef>
                <a:spcPts val="600"/>
              </a:spcBef>
              <a:spcAft>
                <a:spcPts val="600"/>
              </a:spcAft>
              <a:buClrTx/>
              <a:buSzTx/>
              <a:buFontTx/>
              <a:buNone/>
              <a:tabLst/>
              <a:defRPr/>
            </a:pPr>
            <a:r>
              <a:rPr kumimoji="0" lang="en-GB" b="1" u="none" strike="noStrike" kern="1200" cap="none" spc="0" normalizeH="0" baseline="0" noProof="0" dirty="0" err="1">
                <a:ln>
                  <a:noFill/>
                </a:ln>
                <a:solidFill>
                  <a:srgbClr val="4472C4">
                    <a:lumMod val="75000"/>
                  </a:srgbClr>
                </a:solidFill>
                <a:effectLst/>
                <a:uLnTx/>
                <a:uFillTx/>
                <a:latin typeface="Arial"/>
                <a:ea typeface="+mn-ea"/>
                <a:cs typeface="+mn-cs"/>
              </a:rPr>
              <a:t>e.lydgate@sussex.ac.uk</a:t>
            </a:r>
            <a:endParaRPr kumimoji="0" lang="en-GB" b="1" u="none" strike="noStrike" kern="1200" cap="none" spc="0" normalizeH="0" baseline="0" noProof="0" dirty="0">
              <a:ln>
                <a:noFill/>
              </a:ln>
              <a:solidFill>
                <a:srgbClr val="4472C4">
                  <a:lumMod val="75000"/>
                </a:srgbClr>
              </a:solidFill>
              <a:effectLst/>
              <a:uLnTx/>
              <a:uFillTx/>
              <a:latin typeface="Arial"/>
              <a:ea typeface="+mn-ea"/>
              <a:cs typeface="+mn-cs"/>
            </a:endParaRPr>
          </a:p>
        </p:txBody>
      </p:sp>
      <p:pic>
        <p:nvPicPr>
          <p:cNvPr id="15" name="Picture 31"/>
          <p:cNvPicPr>
            <a:picLocks noChangeAspect="1" noChangeArrowheads="1"/>
          </p:cNvPicPr>
          <p:nvPr/>
        </p:nvPicPr>
        <p:blipFill>
          <a:blip r:embed="rId7">
            <a:extLst>
              <a:ext uri="{28A0092B-C50C-407E-A947-70E740481C1C}">
                <a14:useLocalDpi xmlns:a14="http://schemas.microsoft.com/office/drawing/2010/main" val="0"/>
              </a:ext>
            </a:extLst>
          </a:blip>
          <a:srcRect r="15117"/>
          <a:stretch>
            <a:fillRect/>
          </a:stretch>
        </p:blipFill>
        <p:spPr bwMode="auto">
          <a:xfrm>
            <a:off x="0" y="35438"/>
            <a:ext cx="1727114" cy="1028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b="10842"/>
          <a:stretch/>
        </p:blipFill>
        <p:spPr>
          <a:xfrm>
            <a:off x="1689061" y="46809"/>
            <a:ext cx="1324323" cy="1010445"/>
          </a:xfrm>
          <a:prstGeom prst="rect">
            <a:avLst/>
          </a:prstGeom>
        </p:spPr>
      </p:pic>
      <p:pic>
        <p:nvPicPr>
          <p:cNvPr id="1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24892" y="64499"/>
            <a:ext cx="1520468" cy="1014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70816" y="64499"/>
            <a:ext cx="1697487" cy="1046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25519" y="64499"/>
            <a:ext cx="1465138" cy="1046656"/>
          </a:xfrm>
          <a:prstGeom prst="rect">
            <a:avLst/>
          </a:prstGeom>
        </p:spPr>
      </p:pic>
      <p:pic>
        <p:nvPicPr>
          <p:cNvPr id="23" name="Picture 10" descr="GWF1030001"/>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633918" y="67662"/>
            <a:ext cx="1510081" cy="10346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4284" y="5589500"/>
            <a:ext cx="3117158" cy="293911"/>
          </a:xfrm>
          <a:prstGeom prst="rect">
            <a:avLst/>
          </a:prstGeom>
        </p:spPr>
      </p:pic>
      <p:sp>
        <p:nvSpPr>
          <p:cNvPr id="13" name="TextBox 12"/>
          <p:cNvSpPr txBox="1"/>
          <p:nvPr/>
        </p:nvSpPr>
        <p:spPr>
          <a:xfrm>
            <a:off x="2375419" y="5588697"/>
            <a:ext cx="4374888" cy="307777"/>
          </a:xfrm>
          <a:prstGeom prst="rect">
            <a:avLst/>
          </a:prstGeom>
          <a:solidFill>
            <a:srgbClr val="00206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a:ea typeface="+mn-ea"/>
                <a:cs typeface="+mn-cs"/>
              </a:rPr>
              <a:t>SSRP  Sussex Sustainability Research Programme</a:t>
            </a:r>
          </a:p>
        </p:txBody>
      </p:sp>
    </p:spTree>
    <p:extLst>
      <p:ext uri="{BB962C8B-B14F-4D97-AF65-F5344CB8AC3E}">
        <p14:creationId xmlns:p14="http://schemas.microsoft.com/office/powerpoint/2010/main" val="306748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balt - UoS Content">
  <a:themeElements>
    <a:clrScheme name="Custom 14">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SRP_PresentationTemplate" id="{B1DF2DDA-BC65-EF4F-880F-04A431FCEAEB}" vid="{E65A3C97-D039-3A4E-927C-98A63F3F4CB6}"/>
    </a:ext>
  </a:extLst>
</a:theme>
</file>

<file path=ppt/theme/theme2.xml><?xml version="1.0" encoding="utf-8"?>
<a:theme xmlns:a="http://schemas.openxmlformats.org/drawingml/2006/main" name="1_Cobalt - UoS Content">
  <a:themeElements>
    <a:clrScheme name="Custom 14">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SRP_PresentationTemplate" id="{B1DF2DDA-BC65-EF4F-880F-04A431FCEAEB}" vid="{E65A3C97-D039-3A4E-927C-98A63F3F4CB6}"/>
    </a:ext>
  </a:extLst>
</a:theme>
</file>

<file path=ppt/theme/theme3.xml><?xml version="1.0" encoding="utf-8"?>
<a:theme xmlns:a="http://schemas.openxmlformats.org/drawingml/2006/main" name="2_Cobalt - UoS Content">
  <a:themeElements>
    <a:clrScheme name="Custom 14">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SRP_PresentationTemplate" id="{B1DF2DDA-BC65-EF4F-880F-04A431FCEAEB}" vid="{E65A3C97-D039-3A4E-927C-98A63F3F4CB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2353</TotalTime>
  <Words>828</Words>
  <Application>Microsoft Macintosh PowerPoint</Application>
  <PresentationFormat>On-screen Show (4:3)</PresentationFormat>
  <Paragraphs>97</Paragraphs>
  <Slides>10</Slides>
  <Notes>10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10</vt:i4>
      </vt:variant>
    </vt:vector>
  </HeadingPairs>
  <TitlesOfParts>
    <vt:vector size="16" baseType="lpstr">
      <vt:lpstr>Arial</vt:lpstr>
      <vt:lpstr>Calibri</vt:lpstr>
      <vt:lpstr>Georgia</vt:lpstr>
      <vt:lpstr>Cobalt - UoS Content</vt:lpstr>
      <vt:lpstr>1_Cobalt - UoS Content</vt:lpstr>
      <vt:lpstr>2_Cobalt - UoS Content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jma39</dc:creator>
  <cp:lastModifiedBy>Emily Lydgate</cp:lastModifiedBy>
  <cp:revision>381</cp:revision>
  <dcterms:created xsi:type="dcterms:W3CDTF">2018-07-06T11:48:11Z</dcterms:created>
  <dcterms:modified xsi:type="dcterms:W3CDTF">2019-09-13T15:50:11Z</dcterms:modified>
</cp:coreProperties>
</file>