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65"/>
  </p:notesMasterIdLst>
  <p:sldIdLst>
    <p:sldId id="587" r:id="rId2"/>
    <p:sldId id="613" r:id="rId3"/>
    <p:sldId id="605" r:id="rId4"/>
    <p:sldId id="607" r:id="rId5"/>
    <p:sldId id="601" r:id="rId6"/>
    <p:sldId id="602" r:id="rId7"/>
    <p:sldId id="603" r:id="rId8"/>
    <p:sldId id="604" r:id="rId9"/>
    <p:sldId id="597" r:id="rId10"/>
    <p:sldId id="598" r:id="rId11"/>
    <p:sldId id="596" r:id="rId12"/>
    <p:sldId id="595" r:id="rId13"/>
    <p:sldId id="586" r:id="rId14"/>
    <p:sldId id="579" r:id="rId15"/>
    <p:sldId id="609" r:id="rId16"/>
    <p:sldId id="581" r:id="rId17"/>
    <p:sldId id="610" r:id="rId18"/>
    <p:sldId id="594" r:id="rId19"/>
    <p:sldId id="614" r:id="rId20"/>
    <p:sldId id="615" r:id="rId21"/>
    <p:sldId id="617" r:id="rId22"/>
    <p:sldId id="618" r:id="rId23"/>
    <p:sldId id="619" r:id="rId24"/>
    <p:sldId id="620" r:id="rId25"/>
    <p:sldId id="621" r:id="rId26"/>
    <p:sldId id="622" r:id="rId27"/>
    <p:sldId id="623" r:id="rId28"/>
    <p:sldId id="624" r:id="rId29"/>
    <p:sldId id="625" r:id="rId30"/>
    <p:sldId id="626" r:id="rId31"/>
    <p:sldId id="629" r:id="rId32"/>
    <p:sldId id="630" r:id="rId33"/>
    <p:sldId id="631" r:id="rId34"/>
    <p:sldId id="635" r:id="rId35"/>
    <p:sldId id="634" r:id="rId36"/>
    <p:sldId id="636" r:id="rId37"/>
    <p:sldId id="638" r:id="rId38"/>
    <p:sldId id="644" r:id="rId39"/>
    <p:sldId id="645" r:id="rId40"/>
    <p:sldId id="646" r:id="rId41"/>
    <p:sldId id="647" r:id="rId42"/>
    <p:sldId id="648" r:id="rId43"/>
    <p:sldId id="649" r:id="rId44"/>
    <p:sldId id="653" r:id="rId45"/>
    <p:sldId id="656" r:id="rId46"/>
    <p:sldId id="583" r:id="rId47"/>
    <p:sldId id="569" r:id="rId48"/>
    <p:sldId id="539" r:id="rId49"/>
    <p:sldId id="570" r:id="rId50"/>
    <p:sldId id="657" r:id="rId51"/>
    <p:sldId id="658" r:id="rId52"/>
    <p:sldId id="659" r:id="rId53"/>
    <p:sldId id="660" r:id="rId54"/>
    <p:sldId id="591" r:id="rId55"/>
    <p:sldId id="592" r:id="rId56"/>
    <p:sldId id="593" r:id="rId57"/>
    <p:sldId id="663" r:id="rId58"/>
    <p:sldId id="662" r:id="rId59"/>
    <p:sldId id="590" r:id="rId60"/>
    <p:sldId id="667" r:id="rId61"/>
    <p:sldId id="582" r:id="rId62"/>
    <p:sldId id="572" r:id="rId63"/>
    <p:sldId id="668" r:id="rId64"/>
  </p:sldIdLst>
  <p:sldSz cx="9144000" cy="6858000" type="screen4x3"/>
  <p:notesSz cx="6858000" cy="9144000"/>
  <p:embeddedFontLst>
    <p:embeddedFont>
      <p:font typeface="Corbel" panose="020B0503020204020204" pitchFamily="34" charset="0"/>
      <p:regular r:id="rId66"/>
      <p:bold r:id="rId67"/>
      <p:italic r:id="rId68"/>
      <p:boldItalic r:id="rId69"/>
    </p:embeddedFont>
    <p:embeddedFont>
      <p:font typeface="Calibri" panose="020F0502020204030204" pitchFamily="34" charset="0"/>
      <p:regular r:id="rId70"/>
      <p:bold r:id="rId71"/>
      <p:italic r:id="rId72"/>
      <p:boldItalic r:id="rId73"/>
    </p:embeddedFont>
    <p:embeddedFont>
      <p:font typeface="Gadugi" panose="020B0502040204020203" pitchFamily="34" charset="0"/>
      <p:regular r:id="rId74"/>
      <p:bold r:id="rId75"/>
    </p:embeddedFont>
    <p:embeddedFont>
      <p:font typeface="Ebrima" panose="02000000000000000000" pitchFamily="2" charset="0"/>
      <p:regular r:id="rId76"/>
      <p:bold r:id="rId77"/>
    </p:embeddedFont>
  </p:embeddedFont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578">
          <p15:clr>
            <a:srgbClr val="A4A3A4"/>
          </p15:clr>
        </p15:guide>
        <p15:guide id="2" orient="horz" pos="1706">
          <p15:clr>
            <a:srgbClr val="A4A3A4"/>
          </p15:clr>
        </p15:guide>
        <p15:guide id="3" orient="horz" pos="2840">
          <p15:clr>
            <a:srgbClr val="A4A3A4"/>
          </p15:clr>
        </p15:guide>
        <p15:guide id="4" orient="horz" pos="3884">
          <p15:clr>
            <a:srgbClr val="A4A3A4"/>
          </p15:clr>
        </p15:guide>
        <p15:guide id="5" pos="208">
          <p15:clr>
            <a:srgbClr val="A4A3A4"/>
          </p15:clr>
        </p15:guide>
        <p15:guide id="6" pos="2018">
          <p15:clr>
            <a:srgbClr val="A4A3A4"/>
          </p15:clr>
        </p15:guide>
        <p15:guide id="7" pos="5556">
          <p15:clr>
            <a:srgbClr val="A4A3A4"/>
          </p15:clr>
        </p15:guide>
        <p15:guide id="8" pos="37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4E22"/>
    <a:srgbClr val="022954"/>
    <a:srgbClr val="EC7C30"/>
    <a:srgbClr val="FCFCFC"/>
    <a:srgbClr val="E4DDD3"/>
    <a:srgbClr val="E3E4E6"/>
    <a:srgbClr val="E2E3E5"/>
    <a:srgbClr val="C0C1C5"/>
    <a:srgbClr val="F6F6F6"/>
    <a:srgbClr val="05090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3" autoAdjust="0"/>
    <p:restoredTop sz="80286" autoAdjust="0"/>
  </p:normalViewPr>
  <p:slideViewPr>
    <p:cSldViewPr showGuides="1">
      <p:cViewPr varScale="1">
        <p:scale>
          <a:sx n="97" d="100"/>
          <a:sy n="97" d="100"/>
        </p:scale>
        <p:origin x="2004" y="96"/>
      </p:cViewPr>
      <p:guideLst>
        <p:guide orient="horz" pos="578"/>
        <p:guide orient="horz" pos="1706"/>
        <p:guide orient="horz" pos="2840"/>
        <p:guide orient="horz" pos="3884"/>
        <p:guide pos="208"/>
        <p:guide pos="2018"/>
        <p:guide pos="5556"/>
        <p:guide pos="374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3.fntdata"/><Relationship Id="rId76" Type="http://schemas.openxmlformats.org/officeDocument/2006/relationships/font" Target="fonts/font11.fntdata"/><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74" Type="http://schemas.openxmlformats.org/officeDocument/2006/relationships/font" Target="fonts/font9.fntdata"/><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ames\Documents\Work\Presentations\20170913%20CAPE\CAPE%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james\Documents\Work\Presentations\20170913%20CAPE\CAPE%20data.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image" Target="../media/image45.jpg"/><Relationship Id="rId7" Type="http://schemas.openxmlformats.org/officeDocument/2006/relationships/oleObject" Target="file:///C:\Users\james\Documents\Work\Presentations\20170913%20CAPE\CAPE%20data.xlsx" TargetMode="External"/><Relationship Id="rId2" Type="http://schemas.microsoft.com/office/2011/relationships/chartColorStyle" Target="colors3.xml"/><Relationship Id="rId1" Type="http://schemas.microsoft.com/office/2011/relationships/chartStyle" Target="style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charts/_rels/chart4.xml.rels><?xml version="1.0" encoding="UTF-8" standalone="yes"?>
<Relationships xmlns="http://schemas.openxmlformats.org/package/2006/relationships"><Relationship Id="rId3" Type="http://schemas.openxmlformats.org/officeDocument/2006/relationships/oleObject" Target="file:///C:\Users\james\Documents\Work\Presentations\20170913%20CAPE\CAPE%20data.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james\Documents\Work\Presentations\20170913%20CAPE\CAPE%20data.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james\Documents\Work\Presentations\20170913%20CAPE\CAPE%20data.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james\Documents\Work\Presentations\20170913%20CAPE\CAPE%20data.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james\Documents\Work\Presentations\20170913%20CAPE\CAPE%20data.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'Kirkbride et al 2017 Schiz Bull'!$B$1:$F$1</c:f>
              <c:strCache>
                <c:ptCount val="1"/>
                <c:pt idx="0">
                  <c:v>Age-sex adjusted</c:v>
                </c:pt>
              </c:strCache>
            </c:strRef>
          </c:tx>
          <c:spPr>
            <a:solidFill>
              <a:schemeClr val="accent1"/>
            </a:solidFill>
            <a:ln>
              <a:noFill/>
            </a:ln>
            <a:effectLst/>
          </c:spPr>
          <c:invertIfNegative val="0"/>
          <c:cat>
            <c:strRef>
              <c:f>'Kirkbride et al 2017 Schiz Bull'!$A$3:$A$10</c:f>
              <c:strCache>
                <c:ptCount val="7"/>
                <c:pt idx="1">
                  <c:v>White, other</c:v>
                </c:pt>
                <c:pt idx="2">
                  <c:v>Pakistani</c:v>
                </c:pt>
                <c:pt idx="3">
                  <c:v>Bangladeshi</c:v>
                </c:pt>
                <c:pt idx="4">
                  <c:v>Black African</c:v>
                </c:pt>
                <c:pt idx="5">
                  <c:v>Black Caribbean</c:v>
                </c:pt>
                <c:pt idx="6">
                  <c:v>Mixed ethnicities</c:v>
                </c:pt>
              </c:strCache>
            </c:strRef>
          </c:cat>
          <c:val>
            <c:numRef>
              <c:f>'Kirkbride et al 2017 Schiz Bull'!$B$3:$B$10</c:f>
              <c:numCache>
                <c:formatCode>General</c:formatCode>
                <c:ptCount val="8"/>
                <c:pt idx="1">
                  <c:v>1.21</c:v>
                </c:pt>
                <c:pt idx="2">
                  <c:v>2.93</c:v>
                </c:pt>
                <c:pt idx="3">
                  <c:v>2.34</c:v>
                </c:pt>
                <c:pt idx="4">
                  <c:v>4.62</c:v>
                </c:pt>
                <c:pt idx="5">
                  <c:v>5.16</c:v>
                </c:pt>
                <c:pt idx="6">
                  <c:v>1.89</c:v>
                </c:pt>
              </c:numCache>
            </c:numRef>
          </c:val>
          <c:extLst xmlns:c16r2="http://schemas.microsoft.com/office/drawing/2015/06/chart">
            <c:ext xmlns:c16="http://schemas.microsoft.com/office/drawing/2014/chart" uri="{C3380CC4-5D6E-409C-BE32-E72D297353CC}">
              <c16:uniqueId val="{00000000-74D0-4D32-8BD7-9D081760B342}"/>
            </c:ext>
          </c:extLst>
        </c:ser>
        <c:ser>
          <c:idx val="1"/>
          <c:order val="1"/>
          <c:tx>
            <c:strRef>
              <c:f>'Kirkbride et al 2017 Schiz Bull'!$G$1:$K$1</c:f>
              <c:strCache>
                <c:ptCount val="1"/>
                <c:pt idx="0">
                  <c:v>Age, sex &amp; SES adjusted</c:v>
                </c:pt>
              </c:strCache>
            </c:strRef>
          </c:tx>
          <c:spPr>
            <a:solidFill>
              <a:schemeClr val="accent2"/>
            </a:solidFill>
            <a:ln>
              <a:noFill/>
            </a:ln>
            <a:effectLst/>
          </c:spPr>
          <c:invertIfNegative val="0"/>
          <c:cat>
            <c:strRef>
              <c:f>'Kirkbride et al 2017 Schiz Bull'!$A$3:$A$10</c:f>
              <c:strCache>
                <c:ptCount val="7"/>
                <c:pt idx="1">
                  <c:v>White, other</c:v>
                </c:pt>
                <c:pt idx="2">
                  <c:v>Pakistani</c:v>
                </c:pt>
                <c:pt idx="3">
                  <c:v>Bangladeshi</c:v>
                </c:pt>
                <c:pt idx="4">
                  <c:v>Black African</c:v>
                </c:pt>
                <c:pt idx="5">
                  <c:v>Black Caribbean</c:v>
                </c:pt>
                <c:pt idx="6">
                  <c:v>Mixed ethnicities</c:v>
                </c:pt>
              </c:strCache>
            </c:strRef>
          </c:cat>
          <c:val>
            <c:numRef>
              <c:f>'Kirkbride et al 2017 Schiz Bull'!$G$3:$G$10</c:f>
              <c:numCache>
                <c:formatCode>General</c:formatCode>
                <c:ptCount val="8"/>
                <c:pt idx="1">
                  <c:v>1.1100000000000001</c:v>
                </c:pt>
                <c:pt idx="2">
                  <c:v>2.67</c:v>
                </c:pt>
                <c:pt idx="3">
                  <c:v>2.19</c:v>
                </c:pt>
                <c:pt idx="4">
                  <c:v>4.21</c:v>
                </c:pt>
                <c:pt idx="5">
                  <c:v>4.9400000000000004</c:v>
                </c:pt>
                <c:pt idx="6">
                  <c:v>1.82</c:v>
                </c:pt>
              </c:numCache>
            </c:numRef>
          </c:val>
          <c:extLst xmlns:c16r2="http://schemas.microsoft.com/office/drawing/2015/06/chart">
            <c:ext xmlns:c16="http://schemas.microsoft.com/office/drawing/2014/chart" uri="{C3380CC4-5D6E-409C-BE32-E72D297353CC}">
              <c16:uniqueId val="{00000001-74D0-4D32-8BD7-9D081760B342}"/>
            </c:ext>
          </c:extLst>
        </c:ser>
        <c:dLbls>
          <c:showLegendKey val="0"/>
          <c:showVal val="0"/>
          <c:showCatName val="0"/>
          <c:showSerName val="0"/>
          <c:showPercent val="0"/>
          <c:showBubbleSize val="0"/>
        </c:dLbls>
        <c:gapWidth val="219"/>
        <c:overlap val="-27"/>
        <c:axId val="243655024"/>
        <c:axId val="243655416"/>
      </c:barChart>
      <c:lineChart>
        <c:grouping val="standard"/>
        <c:varyColors val="0"/>
        <c:ser>
          <c:idx val="2"/>
          <c:order val="2"/>
          <c:tx>
            <c:strRef>
              <c:f>'Kirkbride et al 2017 Schiz Bull'!$L$2</c:f>
              <c:strCache>
                <c:ptCount val="1"/>
                <c:pt idx="0">
                  <c:v>Unity</c:v>
                </c:pt>
              </c:strCache>
            </c:strRef>
          </c:tx>
          <c:spPr>
            <a:ln w="28575" cap="rnd">
              <a:solidFill>
                <a:srgbClr val="00B050"/>
              </a:solidFill>
              <a:round/>
            </a:ln>
            <a:effectLst/>
          </c:spPr>
          <c:marker>
            <c:symbol val="none"/>
          </c:marker>
          <c:cat>
            <c:strRef>
              <c:f>'Kirkbride et al 2017 Schiz Bull'!$A$3:$A$10</c:f>
              <c:strCache>
                <c:ptCount val="7"/>
                <c:pt idx="1">
                  <c:v>White, other</c:v>
                </c:pt>
                <c:pt idx="2">
                  <c:v>Pakistani</c:v>
                </c:pt>
                <c:pt idx="3">
                  <c:v>Bangladeshi</c:v>
                </c:pt>
                <c:pt idx="4">
                  <c:v>Black African</c:v>
                </c:pt>
                <c:pt idx="5">
                  <c:v>Black Caribbean</c:v>
                </c:pt>
                <c:pt idx="6">
                  <c:v>Mixed ethnicities</c:v>
                </c:pt>
              </c:strCache>
            </c:strRef>
          </c:cat>
          <c:val>
            <c:numRef>
              <c:f>'Kirkbride et al 2017 Schiz Bull'!$L$3:$L$10</c:f>
              <c:numCache>
                <c:formatCode>General</c:formatCode>
                <c:ptCount val="8"/>
                <c:pt idx="0">
                  <c:v>1</c:v>
                </c:pt>
                <c:pt idx="1">
                  <c:v>1</c:v>
                </c:pt>
                <c:pt idx="2">
                  <c:v>1</c:v>
                </c:pt>
                <c:pt idx="3">
                  <c:v>1</c:v>
                </c:pt>
                <c:pt idx="4">
                  <c:v>1</c:v>
                </c:pt>
                <c:pt idx="5">
                  <c:v>1</c:v>
                </c:pt>
                <c:pt idx="6">
                  <c:v>1</c:v>
                </c:pt>
                <c:pt idx="7">
                  <c:v>1</c:v>
                </c:pt>
              </c:numCache>
            </c:numRef>
          </c:val>
          <c:smooth val="0"/>
          <c:extLst xmlns:c16r2="http://schemas.microsoft.com/office/drawing/2015/06/chart">
            <c:ext xmlns:c16="http://schemas.microsoft.com/office/drawing/2014/chart" uri="{C3380CC4-5D6E-409C-BE32-E72D297353CC}">
              <c16:uniqueId val="{00000002-74D0-4D32-8BD7-9D081760B342}"/>
            </c:ext>
          </c:extLst>
        </c:ser>
        <c:dLbls>
          <c:showLegendKey val="0"/>
          <c:showVal val="0"/>
          <c:showCatName val="0"/>
          <c:showSerName val="0"/>
          <c:showPercent val="0"/>
          <c:showBubbleSize val="0"/>
        </c:dLbls>
        <c:marker val="1"/>
        <c:smooth val="0"/>
        <c:axId val="243655024"/>
        <c:axId val="243655416"/>
      </c:lineChart>
      <c:catAx>
        <c:axId val="243655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Gadugi" panose="020B0502040204020203" pitchFamily="34" charset="0"/>
                <a:ea typeface="+mn-ea"/>
                <a:cs typeface="+mn-cs"/>
              </a:defRPr>
            </a:pPr>
            <a:endParaRPr lang="en-US"/>
          </a:p>
        </c:txPr>
        <c:crossAx val="243655416"/>
        <c:crosses val="autoZero"/>
        <c:auto val="1"/>
        <c:lblAlgn val="ctr"/>
        <c:lblOffset val="100"/>
        <c:noMultiLvlLbl val="0"/>
      </c:catAx>
      <c:valAx>
        <c:axId val="2436554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sz="1400" dirty="0">
                    <a:latin typeface="Gadugi" panose="020B0502040204020203" pitchFamily="34" charset="0"/>
                  </a:rPr>
                  <a:t>Incidence rate ratio</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Gadugi" panose="020B0502040204020203" pitchFamily="34" charset="0"/>
                <a:ea typeface="+mn-ea"/>
                <a:cs typeface="+mn-cs"/>
              </a:defRPr>
            </a:pPr>
            <a:endParaRPr lang="en-US"/>
          </a:p>
        </c:txPr>
        <c:crossAx val="243655024"/>
        <c:crosses val="autoZero"/>
        <c:crossBetween val="between"/>
      </c:valAx>
      <c:spPr>
        <a:noFill/>
        <a:ln>
          <a:noFill/>
        </a:ln>
        <a:effectLst/>
      </c:spPr>
    </c:plotArea>
    <c:legend>
      <c:legendPos val="b"/>
      <c:layout>
        <c:manualLayout>
          <c:xMode val="edge"/>
          <c:yMode val="edge"/>
          <c:x val="0.75218608188833724"/>
          <c:y val="2.2918132537881383E-2"/>
          <c:w val="0.23004765852227252"/>
          <c:h val="0.18693849741289581"/>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Gadugi" panose="020B0502040204020203"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'Kirkbride et al 2017 Schiz Bull'!$B$1:$F$1</c:f>
              <c:strCache>
                <c:ptCount val="1"/>
                <c:pt idx="0">
                  <c:v>Age-sex adjusted</c:v>
                </c:pt>
              </c:strCache>
            </c:strRef>
          </c:tx>
          <c:spPr>
            <a:solidFill>
              <a:schemeClr val="accent1"/>
            </a:solidFill>
            <a:ln>
              <a:noFill/>
            </a:ln>
            <a:effectLst/>
          </c:spPr>
          <c:invertIfNegative val="0"/>
          <c:cat>
            <c:strRef>
              <c:f>'Kirkbride et al 2017 Schiz Bull'!$A$3:$A$10</c:f>
              <c:strCache>
                <c:ptCount val="7"/>
                <c:pt idx="1">
                  <c:v>White, other</c:v>
                </c:pt>
                <c:pt idx="2">
                  <c:v>Pakistani</c:v>
                </c:pt>
                <c:pt idx="3">
                  <c:v>Bangladeshi</c:v>
                </c:pt>
                <c:pt idx="4">
                  <c:v>Black African</c:v>
                </c:pt>
                <c:pt idx="5">
                  <c:v>Black Caribbean</c:v>
                </c:pt>
                <c:pt idx="6">
                  <c:v>Mixed ethnicities</c:v>
                </c:pt>
              </c:strCache>
            </c:strRef>
          </c:cat>
          <c:val>
            <c:numRef>
              <c:f>'Kirkbride et al 2017 Schiz Bull'!$B$3:$B$10</c:f>
              <c:numCache>
                <c:formatCode>General</c:formatCode>
                <c:ptCount val="8"/>
                <c:pt idx="1">
                  <c:v>1.21</c:v>
                </c:pt>
                <c:pt idx="2">
                  <c:v>2.93</c:v>
                </c:pt>
                <c:pt idx="3">
                  <c:v>2.34</c:v>
                </c:pt>
                <c:pt idx="4">
                  <c:v>4.62</c:v>
                </c:pt>
                <c:pt idx="5">
                  <c:v>5.16</c:v>
                </c:pt>
                <c:pt idx="6">
                  <c:v>1.89</c:v>
                </c:pt>
              </c:numCache>
            </c:numRef>
          </c:val>
          <c:extLst xmlns:c16r2="http://schemas.microsoft.com/office/drawing/2015/06/chart">
            <c:ext xmlns:c16="http://schemas.microsoft.com/office/drawing/2014/chart" uri="{C3380CC4-5D6E-409C-BE32-E72D297353CC}">
              <c16:uniqueId val="{00000000-41FB-4844-8812-99B8FD9E0690}"/>
            </c:ext>
          </c:extLst>
        </c:ser>
        <c:dLbls>
          <c:showLegendKey val="0"/>
          <c:showVal val="0"/>
          <c:showCatName val="0"/>
          <c:showSerName val="0"/>
          <c:showPercent val="0"/>
          <c:showBubbleSize val="0"/>
        </c:dLbls>
        <c:gapWidth val="219"/>
        <c:overlap val="-27"/>
        <c:axId val="243656200"/>
        <c:axId val="243656592"/>
      </c:barChart>
      <c:lineChart>
        <c:grouping val="standard"/>
        <c:varyColors val="0"/>
        <c:ser>
          <c:idx val="2"/>
          <c:order val="1"/>
          <c:tx>
            <c:strRef>
              <c:f>'Kirkbride et al 2017 Schiz Bull'!$L$2</c:f>
              <c:strCache>
                <c:ptCount val="1"/>
                <c:pt idx="0">
                  <c:v>Unity</c:v>
                </c:pt>
              </c:strCache>
            </c:strRef>
          </c:tx>
          <c:spPr>
            <a:ln w="28575" cap="rnd">
              <a:solidFill>
                <a:srgbClr val="00B050"/>
              </a:solidFill>
              <a:round/>
            </a:ln>
            <a:effectLst/>
          </c:spPr>
          <c:marker>
            <c:symbol val="none"/>
          </c:marker>
          <c:cat>
            <c:strRef>
              <c:f>'Kirkbride et al 2017 Schiz Bull'!$A$3:$A$10</c:f>
              <c:strCache>
                <c:ptCount val="7"/>
                <c:pt idx="1">
                  <c:v>White, other</c:v>
                </c:pt>
                <c:pt idx="2">
                  <c:v>Pakistani</c:v>
                </c:pt>
                <c:pt idx="3">
                  <c:v>Bangladeshi</c:v>
                </c:pt>
                <c:pt idx="4">
                  <c:v>Black African</c:v>
                </c:pt>
                <c:pt idx="5">
                  <c:v>Black Caribbean</c:v>
                </c:pt>
                <c:pt idx="6">
                  <c:v>Mixed ethnicities</c:v>
                </c:pt>
              </c:strCache>
            </c:strRef>
          </c:cat>
          <c:val>
            <c:numRef>
              <c:f>'Kirkbride et al 2017 Schiz Bull'!$L$3:$L$10</c:f>
              <c:numCache>
                <c:formatCode>General</c:formatCode>
                <c:ptCount val="8"/>
                <c:pt idx="0">
                  <c:v>1</c:v>
                </c:pt>
                <c:pt idx="1">
                  <c:v>1</c:v>
                </c:pt>
                <c:pt idx="2">
                  <c:v>1</c:v>
                </c:pt>
                <c:pt idx="3">
                  <c:v>1</c:v>
                </c:pt>
                <c:pt idx="4">
                  <c:v>1</c:v>
                </c:pt>
                <c:pt idx="5">
                  <c:v>1</c:v>
                </c:pt>
                <c:pt idx="6">
                  <c:v>1</c:v>
                </c:pt>
                <c:pt idx="7">
                  <c:v>1</c:v>
                </c:pt>
              </c:numCache>
            </c:numRef>
          </c:val>
          <c:smooth val="0"/>
          <c:extLst xmlns:c16r2="http://schemas.microsoft.com/office/drawing/2015/06/chart">
            <c:ext xmlns:c16="http://schemas.microsoft.com/office/drawing/2014/chart" uri="{C3380CC4-5D6E-409C-BE32-E72D297353CC}">
              <c16:uniqueId val="{00000002-41FB-4844-8812-99B8FD9E0690}"/>
            </c:ext>
          </c:extLst>
        </c:ser>
        <c:dLbls>
          <c:showLegendKey val="0"/>
          <c:showVal val="0"/>
          <c:showCatName val="0"/>
          <c:showSerName val="0"/>
          <c:showPercent val="0"/>
          <c:showBubbleSize val="0"/>
        </c:dLbls>
        <c:marker val="1"/>
        <c:smooth val="0"/>
        <c:axId val="243656200"/>
        <c:axId val="243656592"/>
      </c:lineChart>
      <c:catAx>
        <c:axId val="243656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Gadugi" panose="020B0502040204020203" pitchFamily="34" charset="0"/>
                <a:ea typeface="+mn-ea"/>
                <a:cs typeface="+mn-cs"/>
              </a:defRPr>
            </a:pPr>
            <a:endParaRPr lang="en-US"/>
          </a:p>
        </c:txPr>
        <c:crossAx val="243656592"/>
        <c:crosses val="autoZero"/>
        <c:auto val="1"/>
        <c:lblAlgn val="ctr"/>
        <c:lblOffset val="100"/>
        <c:noMultiLvlLbl val="0"/>
      </c:catAx>
      <c:valAx>
        <c:axId val="2436565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sz="1400" dirty="0">
                    <a:latin typeface="Gadugi" panose="020B0502040204020203" pitchFamily="34" charset="0"/>
                  </a:rPr>
                  <a:t>Incidence rate ratio</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Gadugi" panose="020B0502040204020203" pitchFamily="34" charset="0"/>
                <a:ea typeface="+mn-ea"/>
                <a:cs typeface="+mn-cs"/>
              </a:defRPr>
            </a:pPr>
            <a:endParaRPr lang="en-US"/>
          </a:p>
        </c:txPr>
        <c:crossAx val="243656200"/>
        <c:crosses val="autoZero"/>
        <c:crossBetween val="between"/>
      </c:valAx>
      <c:spPr>
        <a:noFill/>
        <a:ln>
          <a:noFill/>
        </a:ln>
        <a:effectLst/>
      </c:spPr>
    </c:plotArea>
    <c:legend>
      <c:legendPos val="b"/>
      <c:layout>
        <c:manualLayout>
          <c:xMode val="edge"/>
          <c:yMode val="edge"/>
          <c:x val="0.74625765204426409"/>
          <c:y val="2.0521120075041591E-2"/>
          <c:w val="0.1989236256662425"/>
          <c:h val="0.14139640400536391"/>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Gadugi" panose="020B0502040204020203"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035213141692265"/>
          <c:y val="3.3236427524583154E-2"/>
          <c:w val="0.8616007782081061"/>
          <c:h val="0.8462796577038707"/>
        </c:manualLayout>
      </c:layout>
      <c:barChart>
        <c:barDir val="col"/>
        <c:grouping val="clustered"/>
        <c:varyColors val="0"/>
        <c:ser>
          <c:idx val="0"/>
          <c:order val="0"/>
          <c:spPr>
            <a:solidFill>
              <a:schemeClr val="accent1"/>
            </a:solidFill>
            <a:ln>
              <a:solidFill>
                <a:schemeClr val="tx1"/>
              </a:solidFill>
            </a:ln>
            <a:effectLst/>
          </c:spPr>
          <c:invertIfNegative val="0"/>
          <c:dPt>
            <c:idx val="0"/>
            <c:invertIfNegative val="0"/>
            <c:bubble3D val="0"/>
            <c:spPr>
              <a:blipFill>
                <a:blip xmlns:r="http://schemas.openxmlformats.org/officeDocument/2006/relationships" r:embed="rId3"/>
                <a:stretch>
                  <a:fillRect/>
                </a:stretch>
              </a:blipFill>
              <a:ln>
                <a:solidFill>
                  <a:schemeClr val="tx1"/>
                </a:solidFill>
              </a:ln>
              <a:effectLst/>
            </c:spPr>
            <c:pictureOptions>
              <c:pictureFormat val="stretch"/>
            </c:pictureOptions>
            <c:extLst xmlns:c16r2="http://schemas.microsoft.com/office/drawing/2015/06/chart">
              <c:ext xmlns:c16="http://schemas.microsoft.com/office/drawing/2014/chart" uri="{C3380CC4-5D6E-409C-BE32-E72D297353CC}">
                <c16:uniqueId val="{00000001-28AD-4450-823F-8FA1082CAF28}"/>
              </c:ext>
            </c:extLst>
          </c:dPt>
          <c:dPt>
            <c:idx val="1"/>
            <c:invertIfNegative val="0"/>
            <c:bubble3D val="0"/>
            <c:spPr>
              <a:blipFill>
                <a:blip xmlns:r="http://schemas.openxmlformats.org/officeDocument/2006/relationships" r:embed="rId4"/>
                <a:stretch>
                  <a:fillRect/>
                </a:stretch>
              </a:blipFill>
              <a:ln>
                <a:solidFill>
                  <a:schemeClr val="tx1"/>
                </a:solidFill>
              </a:ln>
              <a:effectLst/>
            </c:spPr>
            <c:pictureOptions>
              <c:pictureFormat val="stack"/>
            </c:pictureOptions>
            <c:extLst xmlns:c16r2="http://schemas.microsoft.com/office/drawing/2015/06/chart">
              <c:ext xmlns:c16="http://schemas.microsoft.com/office/drawing/2014/chart" uri="{C3380CC4-5D6E-409C-BE32-E72D297353CC}">
                <c16:uniqueId val="{00000003-28AD-4450-823F-8FA1082CAF28}"/>
              </c:ext>
            </c:extLst>
          </c:dPt>
          <c:dPt>
            <c:idx val="2"/>
            <c:invertIfNegative val="0"/>
            <c:bubble3D val="0"/>
            <c:spPr>
              <a:blipFill>
                <a:blip xmlns:r="http://schemas.openxmlformats.org/officeDocument/2006/relationships" r:embed="rId5"/>
                <a:stretch>
                  <a:fillRect/>
                </a:stretch>
              </a:blipFill>
              <a:ln>
                <a:solidFill>
                  <a:schemeClr val="tx1"/>
                </a:solidFill>
              </a:ln>
              <a:effectLst/>
            </c:spPr>
            <c:pictureOptions>
              <c:pictureFormat val="stretch"/>
            </c:pictureOptions>
            <c:extLst xmlns:c16r2="http://schemas.microsoft.com/office/drawing/2015/06/chart">
              <c:ext xmlns:c16="http://schemas.microsoft.com/office/drawing/2014/chart" uri="{C3380CC4-5D6E-409C-BE32-E72D297353CC}">
                <c16:uniqueId val="{00000005-28AD-4450-823F-8FA1082CAF28}"/>
              </c:ext>
            </c:extLst>
          </c:dPt>
          <c:dPt>
            <c:idx val="3"/>
            <c:invertIfNegative val="0"/>
            <c:bubble3D val="0"/>
            <c:spPr>
              <a:blipFill>
                <a:blip xmlns:r="http://schemas.openxmlformats.org/officeDocument/2006/relationships" r:embed="rId6"/>
                <a:stretch>
                  <a:fillRect/>
                </a:stretch>
              </a:blipFill>
              <a:ln>
                <a:solidFill>
                  <a:schemeClr val="tx1"/>
                </a:solidFill>
              </a:ln>
              <a:effectLst/>
            </c:spPr>
            <c:pictureOptions>
              <c:pictureFormat val="stretch"/>
            </c:pictureOptions>
            <c:extLst xmlns:c16r2="http://schemas.microsoft.com/office/drawing/2015/06/chart">
              <c:ext xmlns:c16="http://schemas.microsoft.com/office/drawing/2014/chart" uri="{C3380CC4-5D6E-409C-BE32-E72D297353CC}">
                <c16:uniqueId val="{00000007-28AD-4450-823F-8FA1082CAF28}"/>
              </c:ext>
            </c:extLst>
          </c:dPt>
          <c:errBars>
            <c:errBarType val="both"/>
            <c:errValType val="cust"/>
            <c:noEndCap val="0"/>
            <c:plus>
              <c:numRef>
                <c:f>'West Indies studies'!$J$3:$J$11</c:f>
                <c:numCache>
                  <c:formatCode>General</c:formatCode>
                  <c:ptCount val="9"/>
                  <c:pt idx="0">
                    <c:v>2.3693437578662699</c:v>
                  </c:pt>
                  <c:pt idx="1">
                    <c:v>2.8603304890744141</c:v>
                  </c:pt>
                  <c:pt idx="2">
                    <c:v>9.7224725426554883</c:v>
                  </c:pt>
                  <c:pt idx="3">
                    <c:v>6.5632207048430473</c:v>
                  </c:pt>
                  <c:pt idx="4">
                    <c:v>11</c:v>
                  </c:pt>
                  <c:pt idx="5">
                    <c:v>6.4000000000000021</c:v>
                  </c:pt>
                  <c:pt idx="6">
                    <c:v>10.753842483174932</c:v>
                  </c:pt>
                  <c:pt idx="7">
                    <c:v>2.732766623191818</c:v>
                  </c:pt>
                  <c:pt idx="8">
                    <c:v>7.2008961045608473</c:v>
                  </c:pt>
                </c:numCache>
              </c:numRef>
            </c:plus>
            <c:minus>
              <c:numRef>
                <c:f>'West Indies studies'!$I$3:$I$11</c:f>
                <c:numCache>
                  <c:formatCode>General</c:formatCode>
                  <c:ptCount val="9"/>
                  <c:pt idx="0">
                    <c:v>2.0292401569071963</c:v>
                  </c:pt>
                  <c:pt idx="1">
                    <c:v>2.411722134490466</c:v>
                  </c:pt>
                  <c:pt idx="2">
                    <c:v>6.5166252242041125</c:v>
                  </c:pt>
                  <c:pt idx="3">
                    <c:v>5.2788256900808648</c:v>
                  </c:pt>
                  <c:pt idx="4">
                    <c:v>11</c:v>
                  </c:pt>
                  <c:pt idx="5">
                    <c:v>4.8999999999999986</c:v>
                  </c:pt>
                  <c:pt idx="6">
                    <c:v>8.029189444401851</c:v>
                  </c:pt>
                  <c:pt idx="7">
                    <c:v>2.449165073696669</c:v>
                  </c:pt>
                  <c:pt idx="8">
                    <c:v>5.3936333200548319</c:v>
                  </c:pt>
                </c:numCache>
              </c:numRef>
            </c:minus>
            <c:spPr>
              <a:noFill/>
              <a:ln w="38100" cap="flat" cmpd="sng" algn="ctr">
                <a:solidFill>
                  <a:schemeClr val="tx1"/>
                </a:solidFill>
                <a:round/>
              </a:ln>
              <a:effectLst/>
            </c:spPr>
          </c:errBars>
          <c:cat>
            <c:strRef>
              <c:f>'West Indies studies'!$A$8:$A$11</c:f>
              <c:strCache>
                <c:ptCount val="4"/>
                <c:pt idx="0">
                  <c:v>Pooled rate (England) - Kirkbride et al </c:v>
                </c:pt>
                <c:pt idx="1">
                  <c:v>Barbados - Mahy et al</c:v>
                </c:pt>
                <c:pt idx="2">
                  <c:v>Jamaica - Hickling &amp; Rodgers-Johnson</c:v>
                </c:pt>
                <c:pt idx="3">
                  <c:v>Trinidad - Bhugra et al </c:v>
                </c:pt>
              </c:strCache>
            </c:strRef>
          </c:cat>
          <c:val>
            <c:numRef>
              <c:f>'West Indies studies'!$F$8:$F$11</c:f>
              <c:numCache>
                <c:formatCode>General</c:formatCode>
                <c:ptCount val="4"/>
                <c:pt idx="0">
                  <c:v>23.2</c:v>
                </c:pt>
                <c:pt idx="1">
                  <c:v>31.69014084507042</c:v>
                </c:pt>
                <c:pt idx="2">
                  <c:v>23.6</c:v>
                </c:pt>
                <c:pt idx="3">
                  <c:v>21.490506802212586</c:v>
                </c:pt>
              </c:numCache>
            </c:numRef>
          </c:val>
          <c:extLst xmlns:c16r2="http://schemas.microsoft.com/office/drawing/2015/06/chart">
            <c:ext xmlns:c16="http://schemas.microsoft.com/office/drawing/2014/chart" uri="{C3380CC4-5D6E-409C-BE32-E72D297353CC}">
              <c16:uniqueId val="{00000008-28AD-4450-823F-8FA1082CAF28}"/>
            </c:ext>
          </c:extLst>
        </c:ser>
        <c:dLbls>
          <c:showLegendKey val="0"/>
          <c:showVal val="0"/>
          <c:showCatName val="0"/>
          <c:showSerName val="0"/>
          <c:showPercent val="0"/>
          <c:showBubbleSize val="0"/>
        </c:dLbls>
        <c:gapWidth val="219"/>
        <c:overlap val="-27"/>
        <c:axId val="244480608"/>
        <c:axId val="244481000"/>
      </c:barChart>
      <c:catAx>
        <c:axId val="24448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Gadugi" panose="020B0502040204020203" pitchFamily="34" charset="0"/>
                <a:ea typeface="+mn-ea"/>
                <a:cs typeface="+mn-cs"/>
              </a:defRPr>
            </a:pPr>
            <a:endParaRPr lang="en-US"/>
          </a:p>
        </c:txPr>
        <c:crossAx val="244481000"/>
        <c:crosses val="autoZero"/>
        <c:auto val="1"/>
        <c:lblAlgn val="ctr"/>
        <c:lblOffset val="100"/>
        <c:noMultiLvlLbl val="0"/>
      </c:catAx>
      <c:valAx>
        <c:axId val="244481000"/>
        <c:scaling>
          <c:orientation val="minMax"/>
          <c:max val="3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Gadugi" panose="020B0502040204020203" pitchFamily="34" charset="0"/>
                    <a:ea typeface="+mn-ea"/>
                    <a:cs typeface="+mn-cs"/>
                  </a:defRPr>
                </a:pPr>
                <a:r>
                  <a:rPr lang="en-GB" sz="1400" dirty="0">
                    <a:latin typeface="Gadugi" panose="020B0502040204020203" pitchFamily="34" charset="0"/>
                  </a:rPr>
                  <a:t>Crude</a:t>
                </a:r>
                <a:r>
                  <a:rPr lang="en-GB" sz="1400" baseline="0" dirty="0">
                    <a:latin typeface="Gadugi" panose="020B0502040204020203" pitchFamily="34" charset="0"/>
                  </a:rPr>
                  <a:t> incidence rate (per 100,000 person-years)</a:t>
                </a:r>
                <a:endParaRPr lang="en-GB" sz="1400" dirty="0">
                  <a:latin typeface="Gadugi" panose="020B0502040204020203" pitchFamily="34" charset="0"/>
                </a:endParaRPr>
              </a:p>
            </c:rich>
          </c:tx>
          <c:layout>
            <c:manualLayout>
              <c:xMode val="edge"/>
              <c:yMode val="edge"/>
              <c:x val="2.1328379534056939E-2"/>
              <c:y val="6.9740326170475861E-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Gadugi" panose="020B0502040204020203"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Gadugi" panose="020B0502040204020203" pitchFamily="34" charset="0"/>
                <a:ea typeface="+mn-ea"/>
                <a:cs typeface="+mn-cs"/>
              </a:defRPr>
            </a:pPr>
            <a:endParaRPr lang="en-US"/>
          </a:p>
        </c:txPr>
        <c:crossAx val="2444806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7">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errBars>
            <c:errBarType val="both"/>
            <c:errValType val="cust"/>
            <c:noEndCap val="0"/>
            <c:plus>
              <c:numRef>
                <c:f>'West Indies studies'!$G$40:$G$42</c:f>
                <c:numCache>
                  <c:formatCode>General</c:formatCode>
                  <c:ptCount val="3"/>
                  <c:pt idx="0">
                    <c:v>11</c:v>
                  </c:pt>
                  <c:pt idx="1">
                    <c:v>9</c:v>
                  </c:pt>
                  <c:pt idx="2">
                    <c:v>21</c:v>
                  </c:pt>
                </c:numCache>
              </c:numRef>
            </c:plus>
            <c:minus>
              <c:numRef>
                <c:f>'West Indies studies'!$F$40:$F$42</c:f>
                <c:numCache>
                  <c:formatCode>General</c:formatCode>
                  <c:ptCount val="3"/>
                  <c:pt idx="0">
                    <c:v>11</c:v>
                  </c:pt>
                  <c:pt idx="1">
                    <c:v>9</c:v>
                  </c:pt>
                  <c:pt idx="2">
                    <c:v>21</c:v>
                  </c:pt>
                </c:numCache>
              </c:numRef>
            </c:minus>
            <c:spPr>
              <a:noFill/>
              <a:ln w="9525" cap="flat" cmpd="sng" algn="ctr">
                <a:solidFill>
                  <a:schemeClr val="tx1">
                    <a:lumMod val="65000"/>
                    <a:lumOff val="35000"/>
                  </a:schemeClr>
                </a:solidFill>
                <a:round/>
              </a:ln>
              <a:effectLst/>
            </c:spPr>
          </c:errBars>
          <c:cat>
            <c:strRef>
              <c:f>'West Indies studies'!$B$40:$B$42</c:f>
              <c:strCache>
                <c:ptCount val="3"/>
                <c:pt idx="0">
                  <c:v>White (London)</c:v>
                </c:pt>
                <c:pt idx="1">
                  <c:v>Black Caribbean (Barbados)</c:v>
                </c:pt>
                <c:pt idx="2">
                  <c:v>Black Caribbean (London)</c:v>
                </c:pt>
              </c:strCache>
            </c:strRef>
          </c:cat>
          <c:val>
            <c:numRef>
              <c:f>'West Indies studies'!$C$40:$C$42</c:f>
              <c:numCache>
                <c:formatCode>General</c:formatCode>
                <c:ptCount val="3"/>
                <c:pt idx="0">
                  <c:v>35</c:v>
                </c:pt>
                <c:pt idx="1">
                  <c:v>32</c:v>
                </c:pt>
                <c:pt idx="2">
                  <c:v>66</c:v>
                </c:pt>
              </c:numCache>
            </c:numRef>
          </c:val>
          <c:extLst xmlns:c16r2="http://schemas.microsoft.com/office/drawing/2015/06/chart">
            <c:ext xmlns:c16="http://schemas.microsoft.com/office/drawing/2014/chart" uri="{C3380CC4-5D6E-409C-BE32-E72D297353CC}">
              <c16:uniqueId val="{00000000-54D6-4F16-AB81-43626CC1E140}"/>
            </c:ext>
          </c:extLst>
        </c:ser>
        <c:dLbls>
          <c:showLegendKey val="0"/>
          <c:showVal val="0"/>
          <c:showCatName val="0"/>
          <c:showSerName val="0"/>
          <c:showPercent val="0"/>
          <c:showBubbleSize val="0"/>
        </c:dLbls>
        <c:gapWidth val="219"/>
        <c:overlap val="-27"/>
        <c:axId val="244482568"/>
        <c:axId val="244482960"/>
      </c:barChart>
      <c:catAx>
        <c:axId val="244482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Gadugi" panose="020B0502040204020203" pitchFamily="34" charset="0"/>
                <a:ea typeface="+mn-ea"/>
                <a:cs typeface="+mn-cs"/>
              </a:defRPr>
            </a:pPr>
            <a:endParaRPr lang="en-US"/>
          </a:p>
        </c:txPr>
        <c:crossAx val="244482960"/>
        <c:crosses val="autoZero"/>
        <c:auto val="1"/>
        <c:lblAlgn val="ctr"/>
        <c:lblOffset val="100"/>
        <c:noMultiLvlLbl val="0"/>
      </c:catAx>
      <c:valAx>
        <c:axId val="2444829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Gadugi" panose="020B0502040204020203" pitchFamily="34" charset="0"/>
                    <a:ea typeface="+mn-ea"/>
                    <a:cs typeface="+mn-cs"/>
                  </a:defRPr>
                </a:pPr>
                <a:r>
                  <a:rPr lang="en-GB" sz="1400" dirty="0">
                    <a:latin typeface="Gadugi" panose="020B0502040204020203" pitchFamily="34" charset="0"/>
                  </a:rPr>
                  <a:t>Incidence rate (per 100,000 person-years)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Gadugi" panose="020B0502040204020203"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Gadugi" panose="020B0502040204020203" pitchFamily="34" charset="0"/>
                <a:ea typeface="+mn-ea"/>
                <a:cs typeface="+mn-cs"/>
              </a:defRPr>
            </a:pPr>
            <a:endParaRPr lang="en-US"/>
          </a:p>
        </c:txPr>
        <c:crossAx val="2444825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'Refugee Status'!$H$1</c:f>
              <c:strCache>
                <c:ptCount val="1"/>
                <c:pt idx="0">
                  <c:v>Age, sex &amp; income adjusted</c:v>
                </c:pt>
              </c:strCache>
            </c:strRef>
          </c:tx>
          <c:spPr>
            <a:solidFill>
              <a:schemeClr val="accent2"/>
            </a:solidFill>
            <a:ln>
              <a:noFill/>
            </a:ln>
            <a:effectLst/>
          </c:spPr>
          <c:invertIfNegative val="0"/>
          <c:dPt>
            <c:idx val="1"/>
            <c:invertIfNegative val="0"/>
            <c:bubble3D val="0"/>
            <c:spPr>
              <a:solidFill>
                <a:srgbClr val="8C0058"/>
              </a:solidFill>
              <a:ln>
                <a:noFill/>
              </a:ln>
              <a:effectLst/>
            </c:spPr>
            <c:extLst xmlns:c16r2="http://schemas.microsoft.com/office/drawing/2015/06/chart">
              <c:ext xmlns:c16="http://schemas.microsoft.com/office/drawing/2014/chart" uri="{C3380CC4-5D6E-409C-BE32-E72D297353CC}">
                <c16:uniqueId val="{00000001-FA44-4A59-BE81-D415E272008F}"/>
              </c:ext>
            </c:extLst>
          </c:dPt>
          <c:dPt>
            <c:idx val="2"/>
            <c:invertIfNegative val="0"/>
            <c:bubble3D val="0"/>
            <c:spPr>
              <a:solidFill>
                <a:srgbClr val="008A8C"/>
              </a:solidFill>
              <a:ln>
                <a:noFill/>
              </a:ln>
              <a:effectLst/>
            </c:spPr>
            <c:extLst xmlns:c16r2="http://schemas.microsoft.com/office/drawing/2015/06/chart">
              <c:ext xmlns:c16="http://schemas.microsoft.com/office/drawing/2014/chart" uri="{C3380CC4-5D6E-409C-BE32-E72D297353CC}">
                <c16:uniqueId val="{00000003-FA44-4A59-BE81-D415E272008F}"/>
              </c:ext>
            </c:extLst>
          </c:dPt>
          <c:errBars>
            <c:errBarType val="both"/>
            <c:errValType val="cust"/>
            <c:noEndCap val="0"/>
            <c:plus>
              <c:numRef>
                <c:f>'Refugee Status'!$L$3:$L$6</c:f>
                <c:numCache>
                  <c:formatCode>General</c:formatCode>
                  <c:ptCount val="4"/>
                  <c:pt idx="1">
                    <c:v>0.2799999999999998</c:v>
                  </c:pt>
                  <c:pt idx="2">
                    <c:v>0.75</c:v>
                  </c:pt>
                  <c:pt idx="3">
                    <c:v>0.4099999999999997</c:v>
                  </c:pt>
                </c:numCache>
              </c:numRef>
            </c:plus>
            <c:minus>
              <c:numRef>
                <c:f>'Refugee Status'!$K$3:$K$6</c:f>
                <c:numCache>
                  <c:formatCode>General</c:formatCode>
                  <c:ptCount val="4"/>
                  <c:pt idx="1">
                    <c:v>0.24</c:v>
                  </c:pt>
                  <c:pt idx="2">
                    <c:v>0.58999999999999986</c:v>
                  </c:pt>
                  <c:pt idx="3">
                    <c:v>0.33000000000000007</c:v>
                  </c:pt>
                </c:numCache>
              </c:numRef>
            </c:minus>
            <c:spPr>
              <a:noFill/>
              <a:ln w="9525" cap="flat" cmpd="sng" algn="ctr">
                <a:solidFill>
                  <a:schemeClr val="tx1">
                    <a:lumMod val="65000"/>
                    <a:lumOff val="35000"/>
                  </a:schemeClr>
                </a:solidFill>
                <a:round/>
              </a:ln>
              <a:effectLst/>
            </c:spPr>
          </c:errBars>
          <c:cat>
            <c:strRef>
              <c:f>'Refugee Status'!$A$3:$A$5</c:f>
              <c:strCache>
                <c:ptCount val="3"/>
                <c:pt idx="0">
                  <c:v>Swedish-born</c:v>
                </c:pt>
                <c:pt idx="1">
                  <c:v>Non-refugee migrant</c:v>
                </c:pt>
                <c:pt idx="2">
                  <c:v>Refugee migrant</c:v>
                </c:pt>
              </c:strCache>
            </c:strRef>
          </c:cat>
          <c:val>
            <c:numRef>
              <c:f>'Refugee Status'!$H$3:$H$5</c:f>
              <c:numCache>
                <c:formatCode>General</c:formatCode>
                <c:ptCount val="3"/>
                <c:pt idx="0">
                  <c:v>1</c:v>
                </c:pt>
                <c:pt idx="1">
                  <c:v>1.83</c:v>
                </c:pt>
                <c:pt idx="2">
                  <c:v>2.92</c:v>
                </c:pt>
              </c:numCache>
            </c:numRef>
          </c:val>
          <c:extLst xmlns:c16r2="http://schemas.microsoft.com/office/drawing/2015/06/chart">
            <c:ext xmlns:c16="http://schemas.microsoft.com/office/drawing/2014/chart" uri="{C3380CC4-5D6E-409C-BE32-E72D297353CC}">
              <c16:uniqueId val="{00000001-282D-49A6-818A-C4CCF9E2BE6E}"/>
            </c:ext>
          </c:extLst>
        </c:ser>
        <c:dLbls>
          <c:showLegendKey val="0"/>
          <c:showVal val="0"/>
          <c:showCatName val="0"/>
          <c:showSerName val="0"/>
          <c:showPercent val="0"/>
          <c:showBubbleSize val="0"/>
        </c:dLbls>
        <c:gapWidth val="219"/>
        <c:overlap val="-27"/>
        <c:axId val="244484136"/>
        <c:axId val="245259792"/>
      </c:barChart>
      <c:catAx>
        <c:axId val="244484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245259792"/>
        <c:crosses val="autoZero"/>
        <c:auto val="1"/>
        <c:lblAlgn val="ctr"/>
        <c:lblOffset val="100"/>
        <c:noMultiLvlLbl val="0"/>
      </c:catAx>
      <c:valAx>
        <c:axId val="2452597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r>
                  <a:rPr lang="en-GB" sz="1100" b="1"/>
                  <a:t>Hazard</a:t>
                </a:r>
                <a:r>
                  <a:rPr lang="en-GB" sz="1100" b="1" baseline="0"/>
                  <a:t> ratio</a:t>
                </a:r>
                <a:endParaRPr lang="en-GB" sz="1100" b="1"/>
              </a:p>
            </c:rich>
          </c:tx>
          <c:layout>
            <c:manualLayout>
              <c:xMode val="edge"/>
              <c:yMode val="edge"/>
              <c:x val="1.6666666666666666E-2"/>
              <c:y val="0.31680920093321668"/>
            </c:manualLayout>
          </c:layout>
          <c:overlay val="0"/>
          <c:spPr>
            <a:noFill/>
            <a:ln>
              <a:noFill/>
            </a:ln>
            <a:effectLst/>
          </c:spPr>
          <c:txPr>
            <a:bodyPr rot="-54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444841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1"/>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40533903426274"/>
          <c:y val="3.9132878872907756E-2"/>
          <c:w val="0.84816619604886545"/>
          <c:h val="0.79740095355027019"/>
        </c:manualLayout>
      </c:layout>
      <c:barChart>
        <c:barDir val="col"/>
        <c:grouping val="clustered"/>
        <c:varyColors val="0"/>
        <c:ser>
          <c:idx val="0"/>
          <c:order val="0"/>
          <c:tx>
            <c:strRef>
              <c:f>'Dykxhoorn - Paper 2'!$D$1</c:f>
              <c:strCache>
                <c:ptCount val="1"/>
                <c:pt idx="0">
                  <c:v>Unadjusted</c:v>
                </c:pt>
              </c:strCache>
            </c:strRef>
          </c:tx>
          <c:spPr>
            <a:solidFill>
              <a:schemeClr val="accent1"/>
            </a:solidFill>
            <a:ln>
              <a:noFill/>
            </a:ln>
            <a:effectLst/>
          </c:spPr>
          <c:invertIfNegative val="0"/>
          <c:dPt>
            <c:idx val="2"/>
            <c:invertIfNegative val="0"/>
            <c:bubble3D val="0"/>
            <c:spPr>
              <a:noFill/>
              <a:ln>
                <a:noFill/>
              </a:ln>
              <a:effectLst/>
            </c:spPr>
            <c:extLst xmlns:c16r2="http://schemas.microsoft.com/office/drawing/2015/06/chart">
              <c:ext xmlns:c16="http://schemas.microsoft.com/office/drawing/2014/chart" uri="{C3380CC4-5D6E-409C-BE32-E72D297353CC}">
                <c16:uniqueId val="{00000003-7908-497C-AE6B-44092BC9C5C8}"/>
              </c:ext>
            </c:extLst>
          </c:dPt>
          <c:errBars>
            <c:errBarType val="both"/>
            <c:errValType val="cust"/>
            <c:noEndCap val="0"/>
            <c:plus>
              <c:numRef>
                <c:f>'Dykxhoorn - Paper 2'!$H$3:$H$6</c:f>
                <c:numCache>
                  <c:formatCode>General</c:formatCode>
                  <c:ptCount val="4"/>
                  <c:pt idx="1">
                    <c:v>4.9999999999999933E-2</c:v>
                  </c:pt>
                  <c:pt idx="2">
                    <c:v>9.000000000000008E-2</c:v>
                  </c:pt>
                </c:numCache>
              </c:numRef>
            </c:plus>
            <c:minus>
              <c:numRef>
                <c:f>'Dykxhoorn - Paper 2'!$G$3:$G$6</c:f>
                <c:numCache>
                  <c:formatCode>General</c:formatCode>
                  <c:ptCount val="4"/>
                  <c:pt idx="1">
                    <c:v>4.0000000000000036E-2</c:v>
                  </c:pt>
                  <c:pt idx="2">
                    <c:v>7.9999999999999849E-2</c:v>
                  </c:pt>
                </c:numCache>
              </c:numRef>
            </c:minus>
            <c:spPr>
              <a:noFill/>
              <a:ln w="25400" cap="flat" cmpd="sng" algn="ctr">
                <a:solidFill>
                  <a:srgbClr val="EC7C30"/>
                </a:solidFill>
                <a:round/>
              </a:ln>
              <a:effectLst/>
            </c:spPr>
          </c:errBars>
          <c:cat>
            <c:strRef>
              <c:f>'Dykxhoorn - Paper 2'!$A$3:$A$6</c:f>
              <c:strCache>
                <c:ptCount val="3"/>
                <c:pt idx="1">
                  <c:v>Migrated with a family member</c:v>
                </c:pt>
                <c:pt idx="2">
                  <c:v>Joined a family member</c:v>
                </c:pt>
              </c:strCache>
            </c:strRef>
          </c:cat>
          <c:val>
            <c:numRef>
              <c:f>'Dykxhoorn - Paper 2'!$D$3:$D$6</c:f>
              <c:numCache>
                <c:formatCode>General</c:formatCode>
                <c:ptCount val="4"/>
                <c:pt idx="1">
                  <c:v>0.92</c:v>
                </c:pt>
                <c:pt idx="2">
                  <c:v>1.1599999999999999</c:v>
                </c:pt>
              </c:numCache>
            </c:numRef>
          </c:val>
          <c:extLst xmlns:c16r2="http://schemas.microsoft.com/office/drawing/2015/06/chart">
            <c:ext xmlns:c16="http://schemas.microsoft.com/office/drawing/2014/chart" uri="{C3380CC4-5D6E-409C-BE32-E72D297353CC}">
              <c16:uniqueId val="{00000000-7908-497C-AE6B-44092BC9C5C8}"/>
            </c:ext>
          </c:extLst>
        </c:ser>
        <c:ser>
          <c:idx val="1"/>
          <c:order val="1"/>
          <c:tx>
            <c:strRef>
              <c:f>'Dykxhoorn - Paper 2'!$I$1</c:f>
              <c:strCache>
                <c:ptCount val="1"/>
                <c:pt idx="0">
                  <c:v>Fully adjusted</c:v>
                </c:pt>
              </c:strCache>
            </c:strRef>
          </c:tx>
          <c:spPr>
            <a:solidFill>
              <a:schemeClr val="accent2"/>
            </a:solidFill>
            <a:ln>
              <a:noFill/>
            </a:ln>
            <a:effectLst/>
          </c:spPr>
          <c:invertIfNegative val="0"/>
          <c:dPt>
            <c:idx val="2"/>
            <c:invertIfNegative val="0"/>
            <c:bubble3D val="0"/>
            <c:spPr>
              <a:noFill/>
              <a:ln>
                <a:noFill/>
              </a:ln>
              <a:effectLst/>
            </c:spPr>
            <c:extLst xmlns:c16r2="http://schemas.microsoft.com/office/drawing/2015/06/chart">
              <c:ext xmlns:c16="http://schemas.microsoft.com/office/drawing/2014/chart" uri="{C3380CC4-5D6E-409C-BE32-E72D297353CC}">
                <c16:uniqueId val="{00000004-7908-497C-AE6B-44092BC9C5C8}"/>
              </c:ext>
            </c:extLst>
          </c:dPt>
          <c:errBars>
            <c:errBarType val="both"/>
            <c:errValType val="cust"/>
            <c:noEndCap val="0"/>
            <c:plus>
              <c:numRef>
                <c:f>'Dykxhoorn - Paper 2'!$M$3:$M$6</c:f>
                <c:numCache>
                  <c:formatCode>General</c:formatCode>
                  <c:ptCount val="4"/>
                  <c:pt idx="1">
                    <c:v>7.0000000000000062E-2</c:v>
                  </c:pt>
                  <c:pt idx="2">
                    <c:v>9.000000000000008E-2</c:v>
                  </c:pt>
                </c:numCache>
              </c:numRef>
            </c:plus>
            <c:minus>
              <c:numRef>
                <c:f>'Dykxhoorn - Paper 2'!$L$3:$L$6</c:f>
                <c:numCache>
                  <c:formatCode>General</c:formatCode>
                  <c:ptCount val="4"/>
                  <c:pt idx="1">
                    <c:v>5.0000000000000044E-2</c:v>
                  </c:pt>
                  <c:pt idx="2">
                    <c:v>7.9999999999999849E-2</c:v>
                  </c:pt>
                </c:numCache>
              </c:numRef>
            </c:minus>
            <c:spPr>
              <a:noFill/>
              <a:ln w="25400" cap="flat" cmpd="sng" algn="ctr">
                <a:solidFill>
                  <a:srgbClr val="EC7C30"/>
                </a:solidFill>
                <a:round/>
              </a:ln>
              <a:effectLst/>
            </c:spPr>
          </c:errBars>
          <c:cat>
            <c:strRef>
              <c:f>'Dykxhoorn - Paper 2'!$A$3:$A$6</c:f>
              <c:strCache>
                <c:ptCount val="3"/>
                <c:pt idx="1">
                  <c:v>Migrated with a family member</c:v>
                </c:pt>
                <c:pt idx="2">
                  <c:v>Joined a family member</c:v>
                </c:pt>
              </c:strCache>
            </c:strRef>
          </c:cat>
          <c:val>
            <c:numRef>
              <c:f>'Dykxhoorn - Paper 2'!$I$3:$I$6</c:f>
              <c:numCache>
                <c:formatCode>General</c:formatCode>
                <c:ptCount val="4"/>
                <c:pt idx="1">
                  <c:v>1.01</c:v>
                </c:pt>
                <c:pt idx="2">
                  <c:v>1.1399999999999999</c:v>
                </c:pt>
              </c:numCache>
            </c:numRef>
          </c:val>
          <c:extLst xmlns:c16r2="http://schemas.microsoft.com/office/drawing/2015/06/chart">
            <c:ext xmlns:c16="http://schemas.microsoft.com/office/drawing/2014/chart" uri="{C3380CC4-5D6E-409C-BE32-E72D297353CC}">
              <c16:uniqueId val="{00000001-7908-497C-AE6B-44092BC9C5C8}"/>
            </c:ext>
          </c:extLst>
        </c:ser>
        <c:dLbls>
          <c:showLegendKey val="0"/>
          <c:showVal val="0"/>
          <c:showCatName val="0"/>
          <c:showSerName val="0"/>
          <c:showPercent val="0"/>
          <c:showBubbleSize val="0"/>
        </c:dLbls>
        <c:gapWidth val="219"/>
        <c:overlap val="-27"/>
        <c:axId val="245261360"/>
        <c:axId val="245261752"/>
      </c:barChart>
      <c:lineChart>
        <c:grouping val="standard"/>
        <c:varyColors val="0"/>
        <c:ser>
          <c:idx val="2"/>
          <c:order val="2"/>
          <c:tx>
            <c:strRef>
              <c:f>'Dykxhoorn - Paper 2'!$N$2</c:f>
              <c:strCache>
                <c:ptCount val="1"/>
                <c:pt idx="0">
                  <c:v>Unity</c:v>
                </c:pt>
              </c:strCache>
            </c:strRef>
          </c:tx>
          <c:spPr>
            <a:ln w="28575" cap="rnd">
              <a:solidFill>
                <a:schemeClr val="accent3"/>
              </a:solidFill>
              <a:round/>
            </a:ln>
            <a:effectLst/>
          </c:spPr>
          <c:marker>
            <c:symbol val="none"/>
          </c:marker>
          <c:val>
            <c:numRef>
              <c:f>'Dykxhoorn - Paper 2'!$N$3:$N$6</c:f>
              <c:numCache>
                <c:formatCode>General</c:formatCode>
                <c:ptCount val="4"/>
                <c:pt idx="0">
                  <c:v>1</c:v>
                </c:pt>
                <c:pt idx="1">
                  <c:v>1</c:v>
                </c:pt>
                <c:pt idx="2">
                  <c:v>1</c:v>
                </c:pt>
                <c:pt idx="3">
                  <c:v>1</c:v>
                </c:pt>
              </c:numCache>
            </c:numRef>
          </c:val>
          <c:smooth val="0"/>
          <c:extLst xmlns:c16r2="http://schemas.microsoft.com/office/drawing/2015/06/chart">
            <c:ext xmlns:c16="http://schemas.microsoft.com/office/drawing/2014/chart" uri="{C3380CC4-5D6E-409C-BE32-E72D297353CC}">
              <c16:uniqueId val="{00000002-7908-497C-AE6B-44092BC9C5C8}"/>
            </c:ext>
          </c:extLst>
        </c:ser>
        <c:dLbls>
          <c:showLegendKey val="0"/>
          <c:showVal val="0"/>
          <c:showCatName val="0"/>
          <c:showSerName val="0"/>
          <c:showPercent val="0"/>
          <c:showBubbleSize val="0"/>
        </c:dLbls>
        <c:marker val="1"/>
        <c:smooth val="0"/>
        <c:axId val="245261360"/>
        <c:axId val="245261752"/>
      </c:lineChart>
      <c:catAx>
        <c:axId val="24526136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Gadugi" panose="020B0502040204020203" pitchFamily="34" charset="0"/>
                <a:ea typeface="+mn-ea"/>
                <a:cs typeface="+mn-cs"/>
              </a:defRPr>
            </a:pPr>
            <a:endParaRPr lang="en-US"/>
          </a:p>
        </c:txPr>
        <c:crossAx val="245261752"/>
        <c:crosses val="autoZero"/>
        <c:auto val="1"/>
        <c:lblAlgn val="ctr"/>
        <c:lblOffset val="100"/>
        <c:noMultiLvlLbl val="0"/>
      </c:catAx>
      <c:valAx>
        <c:axId val="2452617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Gadugi" panose="020B0502040204020203" pitchFamily="34" charset="0"/>
                    <a:ea typeface="+mn-ea"/>
                    <a:cs typeface="+mn-cs"/>
                  </a:defRPr>
                </a:pPr>
                <a:r>
                  <a:rPr lang="en-GB" sz="1400" b="1" dirty="0">
                    <a:solidFill>
                      <a:schemeClr val="tx1"/>
                    </a:solidFill>
                  </a:rPr>
                  <a:t>Hazard ratio</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Gadugi" panose="020B0502040204020203"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Gadugi" panose="020B0502040204020203" pitchFamily="34" charset="0"/>
                <a:ea typeface="+mn-ea"/>
                <a:cs typeface="+mn-cs"/>
              </a:defRPr>
            </a:pPr>
            <a:endParaRPr lang="en-US"/>
          </a:p>
        </c:txPr>
        <c:crossAx val="245261360"/>
        <c:crosses val="autoZero"/>
        <c:crossBetween val="between"/>
      </c:valAx>
      <c:spPr>
        <a:noFill/>
        <a:ln>
          <a:noFill/>
        </a:ln>
        <a:effectLst/>
      </c:spPr>
    </c:plotArea>
    <c:legend>
      <c:legendPos val="b"/>
      <c:layout>
        <c:manualLayout>
          <c:xMode val="edge"/>
          <c:yMode val="edge"/>
          <c:x val="0.80628501136354136"/>
          <c:y val="1.966733041058116E-2"/>
          <c:w val="0.190776811568143"/>
          <c:h val="0.2236028855293381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Gadugi" panose="020B0502040204020203" pitchFamily="34" charset="0"/>
              <a:ea typeface="+mn-ea"/>
              <a:cs typeface="+mn-cs"/>
            </a:defRPr>
          </a:pPr>
          <a:endParaRPr lang="en-US"/>
        </a:p>
      </c:txPr>
    </c:legend>
    <c:plotVisOnly val="1"/>
    <c:dispBlanksAs val="gap"/>
    <c:showDLblsOverMax val="0"/>
  </c:chart>
  <c:spPr>
    <a:noFill/>
    <a:ln>
      <a:noFill/>
    </a:ln>
    <a:effectLst/>
  </c:spPr>
  <c:txPr>
    <a:bodyPr/>
    <a:lstStyle/>
    <a:p>
      <a:pPr>
        <a:defRPr>
          <a:latin typeface="Gadugi" panose="020B0502040204020203"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40533903426274"/>
          <c:y val="3.9132878872907756E-2"/>
          <c:w val="0.84816619604886545"/>
          <c:h val="0.79740095355027019"/>
        </c:manualLayout>
      </c:layout>
      <c:barChart>
        <c:barDir val="col"/>
        <c:grouping val="clustered"/>
        <c:varyColors val="0"/>
        <c:ser>
          <c:idx val="0"/>
          <c:order val="0"/>
          <c:tx>
            <c:strRef>
              <c:f>'Dykxhoorn - Paper 2'!$D$1</c:f>
              <c:strCache>
                <c:ptCount val="1"/>
                <c:pt idx="0">
                  <c:v>Unadjusted</c:v>
                </c:pt>
              </c:strCache>
            </c:strRef>
          </c:tx>
          <c:spPr>
            <a:solidFill>
              <a:schemeClr val="accent1"/>
            </a:solidFill>
            <a:ln>
              <a:noFill/>
            </a:ln>
            <a:effectLst/>
          </c:spPr>
          <c:invertIfNegative val="0"/>
          <c:errBars>
            <c:errBarType val="both"/>
            <c:errValType val="cust"/>
            <c:noEndCap val="0"/>
            <c:plus>
              <c:numRef>
                <c:f>'Dykxhoorn - Paper 2'!$H$3:$H$6</c:f>
                <c:numCache>
                  <c:formatCode>General</c:formatCode>
                  <c:ptCount val="4"/>
                  <c:pt idx="1">
                    <c:v>4.9999999999999933E-2</c:v>
                  </c:pt>
                  <c:pt idx="2">
                    <c:v>9.000000000000008E-2</c:v>
                  </c:pt>
                </c:numCache>
              </c:numRef>
            </c:plus>
            <c:minus>
              <c:numRef>
                <c:f>'Dykxhoorn - Paper 2'!$G$3:$G$6</c:f>
                <c:numCache>
                  <c:formatCode>General</c:formatCode>
                  <c:ptCount val="4"/>
                  <c:pt idx="1">
                    <c:v>4.0000000000000036E-2</c:v>
                  </c:pt>
                  <c:pt idx="2">
                    <c:v>7.9999999999999849E-2</c:v>
                  </c:pt>
                </c:numCache>
              </c:numRef>
            </c:minus>
            <c:spPr>
              <a:noFill/>
              <a:ln w="25400" cap="flat" cmpd="sng" algn="ctr">
                <a:solidFill>
                  <a:srgbClr val="EC7C30"/>
                </a:solidFill>
                <a:round/>
              </a:ln>
              <a:effectLst/>
            </c:spPr>
          </c:errBars>
          <c:cat>
            <c:strRef>
              <c:f>'Dykxhoorn - Paper 2'!$A$3:$A$6</c:f>
              <c:strCache>
                <c:ptCount val="3"/>
                <c:pt idx="1">
                  <c:v>Migrated with a family member</c:v>
                </c:pt>
                <c:pt idx="2">
                  <c:v>Joined a family member</c:v>
                </c:pt>
              </c:strCache>
            </c:strRef>
          </c:cat>
          <c:val>
            <c:numRef>
              <c:f>'Dykxhoorn - Paper 2'!$D$3:$D$6</c:f>
              <c:numCache>
                <c:formatCode>General</c:formatCode>
                <c:ptCount val="4"/>
                <c:pt idx="1">
                  <c:v>0.92</c:v>
                </c:pt>
                <c:pt idx="2">
                  <c:v>1.1599999999999999</c:v>
                </c:pt>
              </c:numCache>
            </c:numRef>
          </c:val>
          <c:extLst xmlns:c16r2="http://schemas.microsoft.com/office/drawing/2015/06/chart">
            <c:ext xmlns:c16="http://schemas.microsoft.com/office/drawing/2014/chart" uri="{C3380CC4-5D6E-409C-BE32-E72D297353CC}">
              <c16:uniqueId val="{00000000-56B8-46E5-8063-8C619A7B7A1A}"/>
            </c:ext>
          </c:extLst>
        </c:ser>
        <c:ser>
          <c:idx val="1"/>
          <c:order val="1"/>
          <c:tx>
            <c:strRef>
              <c:f>'Dykxhoorn - Paper 2'!$I$1</c:f>
              <c:strCache>
                <c:ptCount val="1"/>
                <c:pt idx="0">
                  <c:v>Fully adjusted</c:v>
                </c:pt>
              </c:strCache>
            </c:strRef>
          </c:tx>
          <c:spPr>
            <a:solidFill>
              <a:schemeClr val="accent2"/>
            </a:solidFill>
            <a:ln>
              <a:noFill/>
            </a:ln>
            <a:effectLst/>
          </c:spPr>
          <c:invertIfNegative val="0"/>
          <c:errBars>
            <c:errBarType val="both"/>
            <c:errValType val="cust"/>
            <c:noEndCap val="0"/>
            <c:plus>
              <c:numRef>
                <c:f>'Dykxhoorn - Paper 2'!$M$3:$M$6</c:f>
                <c:numCache>
                  <c:formatCode>General</c:formatCode>
                  <c:ptCount val="4"/>
                  <c:pt idx="1">
                    <c:v>7.0000000000000062E-2</c:v>
                  </c:pt>
                  <c:pt idx="2">
                    <c:v>9.000000000000008E-2</c:v>
                  </c:pt>
                </c:numCache>
              </c:numRef>
            </c:plus>
            <c:minus>
              <c:numRef>
                <c:f>'Dykxhoorn - Paper 2'!$L$3:$L$6</c:f>
                <c:numCache>
                  <c:formatCode>General</c:formatCode>
                  <c:ptCount val="4"/>
                  <c:pt idx="1">
                    <c:v>5.0000000000000044E-2</c:v>
                  </c:pt>
                  <c:pt idx="2">
                    <c:v>7.9999999999999849E-2</c:v>
                  </c:pt>
                </c:numCache>
              </c:numRef>
            </c:minus>
            <c:spPr>
              <a:noFill/>
              <a:ln w="25400" cap="flat" cmpd="sng" algn="ctr">
                <a:solidFill>
                  <a:srgbClr val="EC7C30"/>
                </a:solidFill>
                <a:round/>
              </a:ln>
              <a:effectLst/>
            </c:spPr>
          </c:errBars>
          <c:cat>
            <c:strRef>
              <c:f>'Dykxhoorn - Paper 2'!$A$3:$A$6</c:f>
              <c:strCache>
                <c:ptCount val="3"/>
                <c:pt idx="1">
                  <c:v>Migrated with a family member</c:v>
                </c:pt>
                <c:pt idx="2">
                  <c:v>Joined a family member</c:v>
                </c:pt>
              </c:strCache>
            </c:strRef>
          </c:cat>
          <c:val>
            <c:numRef>
              <c:f>'Dykxhoorn - Paper 2'!$I$3:$I$6</c:f>
              <c:numCache>
                <c:formatCode>General</c:formatCode>
                <c:ptCount val="4"/>
                <c:pt idx="1">
                  <c:v>1.01</c:v>
                </c:pt>
                <c:pt idx="2">
                  <c:v>1.1399999999999999</c:v>
                </c:pt>
              </c:numCache>
            </c:numRef>
          </c:val>
          <c:extLst xmlns:c16r2="http://schemas.microsoft.com/office/drawing/2015/06/chart">
            <c:ext xmlns:c16="http://schemas.microsoft.com/office/drawing/2014/chart" uri="{C3380CC4-5D6E-409C-BE32-E72D297353CC}">
              <c16:uniqueId val="{00000001-56B8-46E5-8063-8C619A7B7A1A}"/>
            </c:ext>
          </c:extLst>
        </c:ser>
        <c:dLbls>
          <c:showLegendKey val="0"/>
          <c:showVal val="0"/>
          <c:showCatName val="0"/>
          <c:showSerName val="0"/>
          <c:showPercent val="0"/>
          <c:showBubbleSize val="0"/>
        </c:dLbls>
        <c:gapWidth val="219"/>
        <c:overlap val="-27"/>
        <c:axId val="245262536"/>
        <c:axId val="245262928"/>
      </c:barChart>
      <c:lineChart>
        <c:grouping val="standard"/>
        <c:varyColors val="0"/>
        <c:ser>
          <c:idx val="2"/>
          <c:order val="2"/>
          <c:tx>
            <c:strRef>
              <c:f>'Dykxhoorn - Paper 2'!$N$2</c:f>
              <c:strCache>
                <c:ptCount val="1"/>
                <c:pt idx="0">
                  <c:v>Unity</c:v>
                </c:pt>
              </c:strCache>
            </c:strRef>
          </c:tx>
          <c:spPr>
            <a:ln w="28575" cap="rnd">
              <a:solidFill>
                <a:schemeClr val="accent3"/>
              </a:solidFill>
              <a:round/>
            </a:ln>
            <a:effectLst/>
          </c:spPr>
          <c:marker>
            <c:symbol val="none"/>
          </c:marker>
          <c:val>
            <c:numRef>
              <c:f>'Dykxhoorn - Paper 2'!$N$3:$N$6</c:f>
              <c:numCache>
                <c:formatCode>General</c:formatCode>
                <c:ptCount val="4"/>
                <c:pt idx="0">
                  <c:v>1</c:v>
                </c:pt>
                <c:pt idx="1">
                  <c:v>1</c:v>
                </c:pt>
                <c:pt idx="2">
                  <c:v>1</c:v>
                </c:pt>
                <c:pt idx="3">
                  <c:v>1</c:v>
                </c:pt>
              </c:numCache>
            </c:numRef>
          </c:val>
          <c:smooth val="0"/>
          <c:extLst xmlns:c16r2="http://schemas.microsoft.com/office/drawing/2015/06/chart">
            <c:ext xmlns:c16="http://schemas.microsoft.com/office/drawing/2014/chart" uri="{C3380CC4-5D6E-409C-BE32-E72D297353CC}">
              <c16:uniqueId val="{00000002-56B8-46E5-8063-8C619A7B7A1A}"/>
            </c:ext>
          </c:extLst>
        </c:ser>
        <c:dLbls>
          <c:showLegendKey val="0"/>
          <c:showVal val="0"/>
          <c:showCatName val="0"/>
          <c:showSerName val="0"/>
          <c:showPercent val="0"/>
          <c:showBubbleSize val="0"/>
        </c:dLbls>
        <c:marker val="1"/>
        <c:smooth val="0"/>
        <c:axId val="245262536"/>
        <c:axId val="245262928"/>
      </c:lineChart>
      <c:catAx>
        <c:axId val="24526253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noFill/>
                <a:latin typeface="Gadugi" panose="020B0502040204020203" pitchFamily="34" charset="0"/>
                <a:ea typeface="+mn-ea"/>
                <a:cs typeface="+mn-cs"/>
              </a:defRPr>
            </a:pPr>
            <a:endParaRPr lang="en-US"/>
          </a:p>
        </c:txPr>
        <c:crossAx val="245262928"/>
        <c:crosses val="autoZero"/>
        <c:auto val="1"/>
        <c:lblAlgn val="ctr"/>
        <c:lblOffset val="100"/>
        <c:noMultiLvlLbl val="0"/>
      </c:catAx>
      <c:valAx>
        <c:axId val="24526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noFill/>
                <a:latin typeface="Gadugi" panose="020B0502040204020203" pitchFamily="34" charset="0"/>
                <a:ea typeface="+mn-ea"/>
                <a:cs typeface="+mn-cs"/>
              </a:defRPr>
            </a:pPr>
            <a:endParaRPr lang="en-US"/>
          </a:p>
        </c:txPr>
        <c:crossAx val="24526253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Gadugi" panose="020B0502040204020203"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'Kirkbride 2010 PAF'!$A$2</c:f>
              <c:strCache>
                <c:ptCount val="1"/>
                <c:pt idx="0">
                  <c:v>BME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Gadugi" panose="020B0502040204020203" pitchFamily="34" charset="0"/>
                    <a:ea typeface="+mn-ea"/>
                    <a:cs typeface="+mn-cs"/>
                  </a:defRPr>
                </a:pPr>
                <a:endParaRPr lang="en-US"/>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'Kirkbride 2010 PAF'!$B$1:$C$1</c:f>
              <c:strCache>
                <c:ptCount val="2"/>
                <c:pt idx="0">
                  <c:v>Population attributable risk fraction</c:v>
                </c:pt>
                <c:pt idx="1">
                  <c:v>Attributable fraction in the exposed</c:v>
                </c:pt>
              </c:strCache>
            </c:strRef>
          </c:cat>
          <c:val>
            <c:numRef>
              <c:f>'Kirkbride 2010 PAF'!$B$2:$C$2</c:f>
              <c:numCache>
                <c:formatCode>General</c:formatCode>
                <c:ptCount val="2"/>
                <c:pt idx="0">
                  <c:v>21.6</c:v>
                </c:pt>
                <c:pt idx="1">
                  <c:v>66.900000000000006</c:v>
                </c:pt>
              </c:numCache>
            </c:numRef>
          </c:val>
          <c:extLst xmlns:c16r2="http://schemas.microsoft.com/office/drawing/2015/06/chart">
            <c:ext xmlns:c16="http://schemas.microsoft.com/office/drawing/2014/chart" uri="{C3380CC4-5D6E-409C-BE32-E72D297353CC}">
              <c16:uniqueId val="{00000000-0626-49A2-B4FC-BE2E72E014FB}"/>
            </c:ext>
          </c:extLst>
        </c:ser>
        <c:dLbls>
          <c:showLegendKey val="0"/>
          <c:showVal val="0"/>
          <c:showCatName val="0"/>
          <c:showSerName val="0"/>
          <c:showPercent val="0"/>
          <c:showBubbleSize val="0"/>
        </c:dLbls>
        <c:gapWidth val="219"/>
        <c:overlap val="-27"/>
        <c:axId val="245120600"/>
        <c:axId val="245120992"/>
      </c:barChart>
      <c:catAx>
        <c:axId val="245120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bg1"/>
                </a:solidFill>
                <a:latin typeface="Gadugi" panose="020B0502040204020203" pitchFamily="34" charset="0"/>
                <a:ea typeface="+mn-ea"/>
                <a:cs typeface="+mn-cs"/>
              </a:defRPr>
            </a:pPr>
            <a:endParaRPr lang="en-US"/>
          </a:p>
        </c:txPr>
        <c:crossAx val="245120992"/>
        <c:crosses val="autoZero"/>
        <c:auto val="1"/>
        <c:lblAlgn val="ctr"/>
        <c:lblOffset val="100"/>
        <c:noMultiLvlLbl val="0"/>
      </c:catAx>
      <c:valAx>
        <c:axId val="245120992"/>
        <c:scaling>
          <c:orientation val="minMax"/>
          <c:max val="7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sz="1400" b="1" dirty="0">
                    <a:solidFill>
                      <a:schemeClr val="bg1"/>
                    </a:solidFill>
                    <a:latin typeface="Gadugi" panose="020B0502040204020203" pitchFamily="34" charset="0"/>
                  </a:rPr>
                  <a: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bg1"/>
                </a:solidFill>
                <a:latin typeface="Gadugi" panose="020B0502040204020203" pitchFamily="34" charset="0"/>
                <a:ea typeface="+mn-ea"/>
                <a:cs typeface="+mn-cs"/>
              </a:defRPr>
            </a:pPr>
            <a:endParaRPr lang="en-US"/>
          </a:p>
        </c:txPr>
        <c:crossAx val="245120600"/>
        <c:crosses val="autoZero"/>
        <c:crossBetween val="between"/>
      </c:valAx>
      <c:spPr>
        <a:noFill/>
        <a:ln>
          <a:noFill/>
        </a:ln>
        <a:effectLst/>
      </c:spPr>
    </c:plotArea>
    <c:plotVisOnly val="1"/>
    <c:dispBlanksAs val="gap"/>
    <c:showDLblsOverMax val="0"/>
  </c:chart>
  <c:spPr>
    <a:solidFill>
      <a:srgbClr val="022954">
        <a:alpha val="90000"/>
      </a:srgbClr>
    </a:solid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bg1"/>
                </a:solidFill>
                <a:latin typeface="+mn-lt"/>
                <a:ea typeface="+mn-ea"/>
                <a:cs typeface="+mn-cs"/>
              </a:defRPr>
            </a:pPr>
            <a:r>
              <a:rPr lang="en-GB" b="1" dirty="0">
                <a:solidFill>
                  <a:schemeClr val="bg1"/>
                </a:solidFill>
              </a:rPr>
              <a:t>% White British</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bg1"/>
              </a:solidFill>
              <a:latin typeface="+mn-lt"/>
              <a:ea typeface="+mn-ea"/>
              <a:cs typeface="+mn-cs"/>
            </a:defRPr>
          </a:pPr>
          <a:endParaRPr lang="en-US"/>
        </a:p>
      </c:txPr>
    </c:title>
    <c:autoTitleDeleted val="0"/>
    <c:plotArea>
      <c:layout/>
      <c:barChart>
        <c:barDir val="col"/>
        <c:grouping val="clustered"/>
        <c:varyColors val="0"/>
        <c:ser>
          <c:idx val="0"/>
          <c:order val="0"/>
          <c:tx>
            <c:strRef>
              <c:f>'Kirkbride 2015 Acta'!$A$2</c:f>
              <c:strCache>
                <c:ptCount val="1"/>
                <c:pt idx="0">
                  <c:v>BME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Gadugi" panose="020B0502040204020203" pitchFamily="34" charset="0"/>
                    <a:ea typeface="+mn-ea"/>
                    <a:cs typeface="+mn-cs"/>
                  </a:defRPr>
                </a:pPr>
                <a:endParaRPr lang="en-US"/>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'Kirkbride 2015 Acta'!$C$1:$D$1</c:f>
              <c:strCache>
                <c:ptCount val="2"/>
                <c:pt idx="0">
                  <c:v>UHR</c:v>
                </c:pt>
                <c:pt idx="1">
                  <c:v>FEP</c:v>
                </c:pt>
              </c:strCache>
            </c:strRef>
          </c:cat>
          <c:val>
            <c:numRef>
              <c:f>'Kirkbride 2015 Acta'!$C$2:$D$2</c:f>
              <c:numCache>
                <c:formatCode>General</c:formatCode>
                <c:ptCount val="2"/>
                <c:pt idx="0">
                  <c:v>91.7</c:v>
                </c:pt>
                <c:pt idx="1">
                  <c:v>73.2</c:v>
                </c:pt>
              </c:numCache>
            </c:numRef>
          </c:val>
          <c:extLst xmlns:c16r2="http://schemas.microsoft.com/office/drawing/2015/06/chart">
            <c:ext xmlns:c16="http://schemas.microsoft.com/office/drawing/2014/chart" uri="{C3380CC4-5D6E-409C-BE32-E72D297353CC}">
              <c16:uniqueId val="{00000000-8B0F-4B17-B18B-008ACE2533FE}"/>
            </c:ext>
          </c:extLst>
        </c:ser>
        <c:dLbls>
          <c:dLblPos val="inBase"/>
          <c:showLegendKey val="0"/>
          <c:showVal val="1"/>
          <c:showCatName val="0"/>
          <c:showSerName val="0"/>
          <c:showPercent val="0"/>
          <c:showBubbleSize val="0"/>
        </c:dLbls>
        <c:gapWidth val="219"/>
        <c:overlap val="-27"/>
        <c:axId val="245121776"/>
        <c:axId val="245122168"/>
      </c:barChart>
      <c:catAx>
        <c:axId val="24512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bg1"/>
                </a:solidFill>
                <a:latin typeface="Gadugi" panose="020B0502040204020203" pitchFamily="34" charset="0"/>
                <a:ea typeface="+mn-ea"/>
                <a:cs typeface="+mn-cs"/>
              </a:defRPr>
            </a:pPr>
            <a:endParaRPr lang="en-US"/>
          </a:p>
        </c:txPr>
        <c:crossAx val="245122168"/>
        <c:crosses val="autoZero"/>
        <c:auto val="1"/>
        <c:lblAlgn val="ctr"/>
        <c:lblOffset val="100"/>
        <c:noMultiLvlLbl val="0"/>
      </c:catAx>
      <c:valAx>
        <c:axId val="2451221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bg1"/>
                    </a:solidFill>
                    <a:latin typeface="Gadugi" panose="020B0502040204020203" pitchFamily="34" charset="0"/>
                    <a:ea typeface="+mn-ea"/>
                    <a:cs typeface="+mn-cs"/>
                  </a:defRPr>
                </a:pPr>
                <a:r>
                  <a:rPr lang="en-GB" sz="1400" b="1" dirty="0">
                    <a:solidFill>
                      <a:schemeClr val="bg1"/>
                    </a:solidFill>
                    <a:latin typeface="Gadugi" panose="020B0502040204020203" pitchFamily="34" charset="0"/>
                  </a:rPr>
                  <a:t>%</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bg1"/>
                  </a:solidFill>
                  <a:latin typeface="Gadugi" panose="020B0502040204020203"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bg1"/>
                </a:solidFill>
                <a:latin typeface="Gadugi" panose="020B0502040204020203" pitchFamily="34" charset="0"/>
                <a:ea typeface="+mn-ea"/>
                <a:cs typeface="+mn-cs"/>
              </a:defRPr>
            </a:pPr>
            <a:endParaRPr lang="en-US"/>
          </a:p>
        </c:txPr>
        <c:crossAx val="245121776"/>
        <c:crosses val="autoZero"/>
        <c:crossBetween val="between"/>
      </c:valAx>
      <c:spPr>
        <a:noFill/>
        <a:ln>
          <a:noFill/>
        </a:ln>
        <a:effectLst/>
      </c:spPr>
    </c:plotArea>
    <c:plotVisOnly val="1"/>
    <c:dispBlanksAs val="gap"/>
    <c:showDLblsOverMax val="0"/>
  </c:chart>
  <c:spPr>
    <a:solidFill>
      <a:srgbClr val="022954">
        <a:alpha val="90000"/>
      </a:srgbClr>
    </a:solid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49A95-B990-46FF-BDAD-DA21C315AE86}"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US"/>
        </a:p>
      </dgm:t>
    </dgm:pt>
    <dgm:pt modelId="{713359F0-36B9-4ABD-B136-37369931A398}">
      <dgm:prSet phldrT="[Text]" custT="1"/>
      <dgm:spPr/>
      <dgm:t>
        <a:bodyPr/>
        <a:lstStyle/>
        <a:p>
          <a:r>
            <a:rPr lang="en-US" sz="1600" b="1" dirty="0">
              <a:latin typeface="Gadugi" panose="020B0502040204020203" pitchFamily="34" charset="0"/>
            </a:rPr>
            <a:t> </a:t>
          </a:r>
        </a:p>
      </dgm:t>
    </dgm:pt>
    <dgm:pt modelId="{778C74B8-FCAA-491E-97DD-7229A66E3FD7}" type="parTrans" cxnId="{E4B02D3B-A0F5-4355-8EDB-6AC9DE204C43}">
      <dgm:prSet/>
      <dgm:spPr/>
      <dgm:t>
        <a:bodyPr/>
        <a:lstStyle/>
        <a:p>
          <a:endParaRPr lang="en-US"/>
        </a:p>
      </dgm:t>
    </dgm:pt>
    <dgm:pt modelId="{5683548F-9CF1-4D1C-B0F0-91CAB00A4307}" type="sibTrans" cxnId="{E4B02D3B-A0F5-4355-8EDB-6AC9DE204C43}">
      <dgm:prSet/>
      <dgm:spPr/>
      <dgm:t>
        <a:bodyPr/>
        <a:lstStyle/>
        <a:p>
          <a:endParaRPr lang="en-US"/>
        </a:p>
      </dgm:t>
    </dgm:pt>
    <dgm:pt modelId="{E3450DE7-3FFE-476D-8885-0F85B01C7FC3}">
      <dgm:prSet phldrT="[Text]" custT="1"/>
      <dgm:spPr/>
      <dgm:t>
        <a:bodyPr/>
        <a:lstStyle/>
        <a:p>
          <a:r>
            <a:rPr lang="en-US" sz="1600" b="1" dirty="0">
              <a:latin typeface="Gadugi" panose="020B0502040204020203" pitchFamily="34" charset="0"/>
            </a:rPr>
            <a:t>  </a:t>
          </a:r>
        </a:p>
      </dgm:t>
    </dgm:pt>
    <dgm:pt modelId="{18171C26-30B5-43C0-8F90-03FE42F0435D}" type="parTrans" cxnId="{AE55677C-2DC8-4079-8AB0-72D7F4E28F27}">
      <dgm:prSet/>
      <dgm:spPr/>
      <dgm:t>
        <a:bodyPr/>
        <a:lstStyle/>
        <a:p>
          <a:endParaRPr lang="en-US"/>
        </a:p>
      </dgm:t>
    </dgm:pt>
    <dgm:pt modelId="{68B8B885-DD78-40D2-94F9-6FE38D4A35E0}" type="sibTrans" cxnId="{AE55677C-2DC8-4079-8AB0-72D7F4E28F27}">
      <dgm:prSet/>
      <dgm:spPr/>
      <dgm:t>
        <a:bodyPr/>
        <a:lstStyle/>
        <a:p>
          <a:endParaRPr lang="en-US"/>
        </a:p>
      </dgm:t>
    </dgm:pt>
    <dgm:pt modelId="{6066DDBE-FAC2-479E-8D2B-F3C1ED014691}">
      <dgm:prSet phldrT="[Text]" custT="1"/>
      <dgm:spPr/>
      <dgm:t>
        <a:bodyPr/>
        <a:lstStyle/>
        <a:p>
          <a:r>
            <a:rPr lang="en-US" sz="1600" b="1" dirty="0">
              <a:latin typeface="Gadugi" panose="020B0502040204020203" pitchFamily="34" charset="0"/>
            </a:rPr>
            <a:t>Proposed hypotheses</a:t>
          </a:r>
        </a:p>
      </dgm:t>
    </dgm:pt>
    <dgm:pt modelId="{57BF4CC4-789F-411F-A97A-8E4F28A97F37}" type="parTrans" cxnId="{2B27DCA2-D067-41F0-B177-B585DC793280}">
      <dgm:prSet/>
      <dgm:spPr/>
      <dgm:t>
        <a:bodyPr/>
        <a:lstStyle/>
        <a:p>
          <a:endParaRPr lang="en-US"/>
        </a:p>
      </dgm:t>
    </dgm:pt>
    <dgm:pt modelId="{5AED56B9-9549-427D-BC7B-DEFE4D501A88}" type="sibTrans" cxnId="{2B27DCA2-D067-41F0-B177-B585DC793280}">
      <dgm:prSet/>
      <dgm:spPr/>
      <dgm:t>
        <a:bodyPr/>
        <a:lstStyle/>
        <a:p>
          <a:endParaRPr lang="en-US"/>
        </a:p>
      </dgm:t>
    </dgm:pt>
    <dgm:pt modelId="{FDEC2605-2180-4F14-B713-41AC2792DF83}">
      <dgm:prSet phldrT="[Text]" custT="1"/>
      <dgm:spPr/>
      <dgm:t>
        <a:bodyPr/>
        <a:lstStyle/>
        <a:p>
          <a:r>
            <a:rPr lang="en-US" sz="1600" b="1" dirty="0">
              <a:latin typeface="Gadugi" panose="020B0502040204020203" pitchFamily="34" charset="0"/>
            </a:rPr>
            <a:t>Background</a:t>
          </a:r>
        </a:p>
      </dgm:t>
    </dgm:pt>
    <dgm:pt modelId="{77BE9FB1-3726-458C-8E3E-D17BEDDAB847}" type="sibTrans" cxnId="{33B80DE8-EFC7-48D8-8C91-90A9CF65F5BD}">
      <dgm:prSet/>
      <dgm:spPr/>
      <dgm:t>
        <a:bodyPr/>
        <a:lstStyle/>
        <a:p>
          <a:endParaRPr lang="en-US"/>
        </a:p>
      </dgm:t>
    </dgm:pt>
    <dgm:pt modelId="{50861E1A-9638-4559-8EDC-E88418230FEC}" type="parTrans" cxnId="{33B80DE8-EFC7-48D8-8C91-90A9CF65F5BD}">
      <dgm:prSet/>
      <dgm:spPr/>
      <dgm:t>
        <a:bodyPr/>
        <a:lstStyle/>
        <a:p>
          <a:endParaRPr lang="en-US"/>
        </a:p>
      </dgm:t>
    </dgm:pt>
    <dgm:pt modelId="{57E544CA-8510-4C73-936D-4F486DCBC1AB}">
      <dgm:prSet phldrT="[Text]" custT="1"/>
      <dgm:spPr/>
      <dgm:t>
        <a:bodyPr/>
        <a:lstStyle/>
        <a:p>
          <a:endParaRPr lang="en-US" sz="1600" b="1" dirty="0">
            <a:latin typeface="Gadugi" panose="020B0502040204020203" pitchFamily="34" charset="0"/>
          </a:endParaRPr>
        </a:p>
      </dgm:t>
    </dgm:pt>
    <dgm:pt modelId="{42D23C8F-A002-4976-8A49-17B617B1D19F}" type="parTrans" cxnId="{7179308C-4EE8-416B-9FAC-F417BCC7379C}">
      <dgm:prSet/>
      <dgm:spPr/>
      <dgm:t>
        <a:bodyPr/>
        <a:lstStyle/>
        <a:p>
          <a:endParaRPr lang="en-US"/>
        </a:p>
      </dgm:t>
    </dgm:pt>
    <dgm:pt modelId="{3177ECFB-AB4B-4CC2-B5F8-C5893C4F03E0}" type="sibTrans" cxnId="{7179308C-4EE8-416B-9FAC-F417BCC7379C}">
      <dgm:prSet/>
      <dgm:spPr/>
      <dgm:t>
        <a:bodyPr/>
        <a:lstStyle/>
        <a:p>
          <a:endParaRPr lang="en-US"/>
        </a:p>
      </dgm:t>
    </dgm:pt>
    <dgm:pt modelId="{AB99FD05-C0BF-4722-AC25-7CCC0D338E0F}">
      <dgm:prSet phldrT="[Text]" custT="1"/>
      <dgm:spPr/>
      <dgm:t>
        <a:bodyPr/>
        <a:lstStyle/>
        <a:p>
          <a:r>
            <a:rPr lang="en-US" sz="1600" b="1" dirty="0">
              <a:latin typeface="Gadugi" panose="020B0502040204020203" pitchFamily="34" charset="0"/>
            </a:rPr>
            <a:t>Current research</a:t>
          </a:r>
        </a:p>
      </dgm:t>
    </dgm:pt>
    <dgm:pt modelId="{0F5705C4-8BA2-4429-85D8-08781680C78F}" type="parTrans" cxnId="{5EF7B167-65DC-4376-AF57-E301FEC3098A}">
      <dgm:prSet/>
      <dgm:spPr/>
      <dgm:t>
        <a:bodyPr/>
        <a:lstStyle/>
        <a:p>
          <a:endParaRPr lang="en-US"/>
        </a:p>
      </dgm:t>
    </dgm:pt>
    <dgm:pt modelId="{42192952-6F1B-4FD4-A408-E7261CDEFBF1}" type="sibTrans" cxnId="{5EF7B167-65DC-4376-AF57-E301FEC3098A}">
      <dgm:prSet/>
      <dgm:spPr/>
      <dgm:t>
        <a:bodyPr/>
        <a:lstStyle/>
        <a:p>
          <a:endParaRPr lang="en-US"/>
        </a:p>
      </dgm:t>
    </dgm:pt>
    <dgm:pt modelId="{2F5779EA-212E-4CAA-842E-FFFC42D2E74F}">
      <dgm:prSet phldrT="[Text]" custT="1"/>
      <dgm:spPr/>
      <dgm:t>
        <a:bodyPr/>
        <a:lstStyle/>
        <a:p>
          <a:endParaRPr lang="en-US" sz="1600" b="1" dirty="0">
            <a:latin typeface="Gadugi" panose="020B0502040204020203" pitchFamily="34" charset="0"/>
          </a:endParaRPr>
        </a:p>
      </dgm:t>
    </dgm:pt>
    <dgm:pt modelId="{8D62E18D-BAE7-4C18-AA42-B1A649904D22}" type="parTrans" cxnId="{83AFF91C-5E16-45E8-A489-793EFA9A4994}">
      <dgm:prSet/>
      <dgm:spPr/>
      <dgm:t>
        <a:bodyPr/>
        <a:lstStyle/>
        <a:p>
          <a:endParaRPr lang="en-US"/>
        </a:p>
      </dgm:t>
    </dgm:pt>
    <dgm:pt modelId="{E3AE5C01-B405-4271-8DE7-895C1E537468}" type="sibTrans" cxnId="{83AFF91C-5E16-45E8-A489-793EFA9A4994}">
      <dgm:prSet/>
      <dgm:spPr/>
      <dgm:t>
        <a:bodyPr/>
        <a:lstStyle/>
        <a:p>
          <a:endParaRPr lang="en-US"/>
        </a:p>
      </dgm:t>
    </dgm:pt>
    <dgm:pt modelId="{7C656F38-046A-4279-9014-4F5723CF0A6E}">
      <dgm:prSet phldrT="[Text]" custT="1"/>
      <dgm:spPr/>
      <dgm:t>
        <a:bodyPr/>
        <a:lstStyle/>
        <a:p>
          <a:r>
            <a:rPr lang="en-US" sz="1600" b="1" dirty="0">
              <a:latin typeface="Gadugi" panose="020B0502040204020203" pitchFamily="34" charset="0"/>
            </a:rPr>
            <a:t>Beyond psychiatric epidemiology</a:t>
          </a:r>
        </a:p>
      </dgm:t>
    </dgm:pt>
    <dgm:pt modelId="{795B5A1A-7CF2-44A8-84C6-0211E4873FE0}" type="parTrans" cxnId="{1AC8E581-B19C-44EA-80F6-EDB833896177}">
      <dgm:prSet/>
      <dgm:spPr/>
      <dgm:t>
        <a:bodyPr/>
        <a:lstStyle/>
        <a:p>
          <a:endParaRPr lang="en-US"/>
        </a:p>
      </dgm:t>
    </dgm:pt>
    <dgm:pt modelId="{97716115-F554-4DFC-B1A7-08220E0F58AE}" type="sibTrans" cxnId="{1AC8E581-B19C-44EA-80F6-EDB833896177}">
      <dgm:prSet/>
      <dgm:spPr/>
      <dgm:t>
        <a:bodyPr/>
        <a:lstStyle/>
        <a:p>
          <a:endParaRPr lang="en-US"/>
        </a:p>
      </dgm:t>
    </dgm:pt>
    <dgm:pt modelId="{655B19C5-A778-471B-B293-D962177B9108}">
      <dgm:prSet phldrT="[Text]" custT="1"/>
      <dgm:spPr/>
      <dgm:t>
        <a:bodyPr/>
        <a:lstStyle/>
        <a:p>
          <a:r>
            <a:rPr lang="en-US" sz="1600" b="1" dirty="0">
              <a:latin typeface="Gadugi" panose="020B0502040204020203" pitchFamily="34" charset="0"/>
            </a:rPr>
            <a:t>Prevention</a:t>
          </a:r>
        </a:p>
      </dgm:t>
    </dgm:pt>
    <dgm:pt modelId="{82F67CA1-4987-4C04-8B3A-17478C3EED6B}" type="parTrans" cxnId="{5C1A2C22-7198-4F2A-B1C9-89060002AAE0}">
      <dgm:prSet/>
      <dgm:spPr/>
      <dgm:t>
        <a:bodyPr/>
        <a:lstStyle/>
        <a:p>
          <a:endParaRPr lang="en-US"/>
        </a:p>
      </dgm:t>
    </dgm:pt>
    <dgm:pt modelId="{72848932-6818-45C3-B7D2-057EDE11248A}" type="sibTrans" cxnId="{5C1A2C22-7198-4F2A-B1C9-89060002AAE0}">
      <dgm:prSet/>
      <dgm:spPr/>
      <dgm:t>
        <a:bodyPr/>
        <a:lstStyle/>
        <a:p>
          <a:endParaRPr lang="en-US"/>
        </a:p>
      </dgm:t>
    </dgm:pt>
    <dgm:pt modelId="{5B544614-F258-404F-8268-F86A73C6C318}">
      <dgm:prSet phldrT="[Text]" custT="1"/>
      <dgm:spPr/>
      <dgm:t>
        <a:bodyPr/>
        <a:lstStyle/>
        <a:p>
          <a:endParaRPr lang="en-US" sz="1600" b="1" dirty="0">
            <a:latin typeface="Gadugi" panose="020B0502040204020203" pitchFamily="34" charset="0"/>
          </a:endParaRPr>
        </a:p>
      </dgm:t>
    </dgm:pt>
    <dgm:pt modelId="{FF240FE7-D62D-430A-8DBD-C23649F6C322}" type="parTrans" cxnId="{5F797FDD-E9F4-48BD-AEFB-2992151A87A3}">
      <dgm:prSet/>
      <dgm:spPr/>
      <dgm:t>
        <a:bodyPr/>
        <a:lstStyle/>
        <a:p>
          <a:endParaRPr lang="en-US"/>
        </a:p>
      </dgm:t>
    </dgm:pt>
    <dgm:pt modelId="{9CB9F7C7-1965-4E2A-9E8F-7864A644C821}" type="sibTrans" cxnId="{5F797FDD-E9F4-48BD-AEFB-2992151A87A3}">
      <dgm:prSet/>
      <dgm:spPr/>
      <dgm:t>
        <a:bodyPr/>
        <a:lstStyle/>
        <a:p>
          <a:endParaRPr lang="en-US"/>
        </a:p>
      </dgm:t>
    </dgm:pt>
    <dgm:pt modelId="{2D48459A-7717-42F3-A109-72A59A2EE932}" type="pres">
      <dgm:prSet presAssocID="{32249A95-B990-46FF-BDAD-DA21C315AE86}" presName="Name0" presStyleCnt="0">
        <dgm:presLayoutVars>
          <dgm:chMax/>
          <dgm:chPref/>
          <dgm:dir/>
        </dgm:presLayoutVars>
      </dgm:prSet>
      <dgm:spPr/>
      <dgm:t>
        <a:bodyPr/>
        <a:lstStyle/>
        <a:p>
          <a:endParaRPr lang="en-GB"/>
        </a:p>
      </dgm:t>
    </dgm:pt>
    <dgm:pt modelId="{23E02FE1-0C8F-43CA-B66B-39F0AECBEA3F}" type="pres">
      <dgm:prSet presAssocID="{713359F0-36B9-4ABD-B136-37369931A398}" presName="parenttextcomposite" presStyleCnt="0"/>
      <dgm:spPr/>
    </dgm:pt>
    <dgm:pt modelId="{7D2CDC79-0D34-4AE7-B04C-F5973428CA77}" type="pres">
      <dgm:prSet presAssocID="{713359F0-36B9-4ABD-B136-37369931A398}" presName="parenttext" presStyleLbl="revTx" presStyleIdx="0" presStyleCnt="5">
        <dgm:presLayoutVars>
          <dgm:chMax/>
          <dgm:chPref val="2"/>
          <dgm:bulletEnabled val="1"/>
        </dgm:presLayoutVars>
      </dgm:prSet>
      <dgm:spPr/>
      <dgm:t>
        <a:bodyPr/>
        <a:lstStyle/>
        <a:p>
          <a:endParaRPr lang="en-GB"/>
        </a:p>
      </dgm:t>
    </dgm:pt>
    <dgm:pt modelId="{3D625A55-BF1F-4A44-B1BB-308A44B5A9E5}" type="pres">
      <dgm:prSet presAssocID="{713359F0-36B9-4ABD-B136-37369931A398}" presName="composite" presStyleCnt="0"/>
      <dgm:spPr/>
    </dgm:pt>
    <dgm:pt modelId="{54D99AC5-5440-45A8-85AD-1B9C1F4D0DDD}" type="pres">
      <dgm:prSet presAssocID="{713359F0-36B9-4ABD-B136-37369931A398}" presName="chevron1" presStyleLbl="alignNode1" presStyleIdx="0" presStyleCnt="35"/>
      <dgm:spPr/>
    </dgm:pt>
    <dgm:pt modelId="{F24E27FA-5915-4C4A-8E21-A413A69E162C}" type="pres">
      <dgm:prSet presAssocID="{713359F0-36B9-4ABD-B136-37369931A398}" presName="chevron2" presStyleLbl="alignNode1" presStyleIdx="1" presStyleCnt="35"/>
      <dgm:spPr/>
    </dgm:pt>
    <dgm:pt modelId="{54B0A86F-22BE-47D9-BAC3-BD456A96471B}" type="pres">
      <dgm:prSet presAssocID="{713359F0-36B9-4ABD-B136-37369931A398}" presName="chevron3" presStyleLbl="alignNode1" presStyleIdx="2" presStyleCnt="35"/>
      <dgm:spPr/>
    </dgm:pt>
    <dgm:pt modelId="{C8FE4380-CABD-4EF7-8386-B820EDAE3059}" type="pres">
      <dgm:prSet presAssocID="{713359F0-36B9-4ABD-B136-37369931A398}" presName="chevron4" presStyleLbl="alignNode1" presStyleIdx="3" presStyleCnt="35"/>
      <dgm:spPr/>
    </dgm:pt>
    <dgm:pt modelId="{8FF2603E-9858-46DD-B9B7-3994ADD302F6}" type="pres">
      <dgm:prSet presAssocID="{713359F0-36B9-4ABD-B136-37369931A398}" presName="chevron5" presStyleLbl="alignNode1" presStyleIdx="4" presStyleCnt="35"/>
      <dgm:spPr/>
    </dgm:pt>
    <dgm:pt modelId="{110A1D7E-C0DA-443B-BE41-DF7AF19FB0E1}" type="pres">
      <dgm:prSet presAssocID="{713359F0-36B9-4ABD-B136-37369931A398}" presName="chevron6" presStyleLbl="alignNode1" presStyleIdx="5" presStyleCnt="35"/>
      <dgm:spPr/>
    </dgm:pt>
    <dgm:pt modelId="{D213481C-4C88-4770-A0E7-BA1323314263}" type="pres">
      <dgm:prSet presAssocID="{713359F0-36B9-4ABD-B136-37369931A398}" presName="chevron7" presStyleLbl="alignNode1" presStyleIdx="6" presStyleCnt="35"/>
      <dgm:spPr/>
    </dgm:pt>
    <dgm:pt modelId="{25CFEFB3-5C3B-462D-B557-EE57421CAD6B}" type="pres">
      <dgm:prSet presAssocID="{713359F0-36B9-4ABD-B136-37369931A398}" presName="childtext" presStyleLbl="solidFgAcc1" presStyleIdx="0" presStyleCnt="5">
        <dgm:presLayoutVars>
          <dgm:chMax/>
          <dgm:chPref val="0"/>
          <dgm:bulletEnabled val="1"/>
        </dgm:presLayoutVars>
      </dgm:prSet>
      <dgm:spPr/>
      <dgm:t>
        <a:bodyPr/>
        <a:lstStyle/>
        <a:p>
          <a:endParaRPr lang="en-GB"/>
        </a:p>
      </dgm:t>
    </dgm:pt>
    <dgm:pt modelId="{BFDB347D-296D-4773-A268-7B809CA997E2}" type="pres">
      <dgm:prSet presAssocID="{5683548F-9CF1-4D1C-B0F0-91CAB00A4307}" presName="sibTrans" presStyleCnt="0"/>
      <dgm:spPr/>
    </dgm:pt>
    <dgm:pt modelId="{9B78C06B-0DC3-4D14-8CF5-92D8752B82CA}" type="pres">
      <dgm:prSet presAssocID="{E3450DE7-3FFE-476D-8885-0F85B01C7FC3}" presName="parenttextcomposite" presStyleCnt="0"/>
      <dgm:spPr/>
    </dgm:pt>
    <dgm:pt modelId="{FF918DC0-A328-414D-BDC4-A55DA10FA2C6}" type="pres">
      <dgm:prSet presAssocID="{E3450DE7-3FFE-476D-8885-0F85B01C7FC3}" presName="parenttext" presStyleLbl="revTx" presStyleIdx="1" presStyleCnt="5">
        <dgm:presLayoutVars>
          <dgm:chMax/>
          <dgm:chPref val="2"/>
          <dgm:bulletEnabled val="1"/>
        </dgm:presLayoutVars>
      </dgm:prSet>
      <dgm:spPr/>
      <dgm:t>
        <a:bodyPr/>
        <a:lstStyle/>
        <a:p>
          <a:endParaRPr lang="en-GB"/>
        </a:p>
      </dgm:t>
    </dgm:pt>
    <dgm:pt modelId="{6B602C2B-6CAB-4053-9479-E866946B22A2}" type="pres">
      <dgm:prSet presAssocID="{E3450DE7-3FFE-476D-8885-0F85B01C7FC3}" presName="composite" presStyleCnt="0"/>
      <dgm:spPr/>
    </dgm:pt>
    <dgm:pt modelId="{13FBAB96-27AB-4D75-987A-3FA9A30B50EE}" type="pres">
      <dgm:prSet presAssocID="{E3450DE7-3FFE-476D-8885-0F85B01C7FC3}" presName="chevron1" presStyleLbl="alignNode1" presStyleIdx="7" presStyleCnt="35"/>
      <dgm:spPr/>
    </dgm:pt>
    <dgm:pt modelId="{6F4F1F43-1A35-40E6-A407-5F4EA4ED1AD4}" type="pres">
      <dgm:prSet presAssocID="{E3450DE7-3FFE-476D-8885-0F85B01C7FC3}" presName="chevron2" presStyleLbl="alignNode1" presStyleIdx="8" presStyleCnt="35"/>
      <dgm:spPr/>
    </dgm:pt>
    <dgm:pt modelId="{0558BE40-6756-4ADF-85ED-0865CBED275C}" type="pres">
      <dgm:prSet presAssocID="{E3450DE7-3FFE-476D-8885-0F85B01C7FC3}" presName="chevron3" presStyleLbl="alignNode1" presStyleIdx="9" presStyleCnt="35"/>
      <dgm:spPr/>
    </dgm:pt>
    <dgm:pt modelId="{9C6395C9-74C5-468F-B0E6-FE0C2EC16A9D}" type="pres">
      <dgm:prSet presAssocID="{E3450DE7-3FFE-476D-8885-0F85B01C7FC3}" presName="chevron4" presStyleLbl="alignNode1" presStyleIdx="10" presStyleCnt="35"/>
      <dgm:spPr/>
    </dgm:pt>
    <dgm:pt modelId="{F2C1CE56-3792-4442-B3E8-90FDAD4D909A}" type="pres">
      <dgm:prSet presAssocID="{E3450DE7-3FFE-476D-8885-0F85B01C7FC3}" presName="chevron5" presStyleLbl="alignNode1" presStyleIdx="11" presStyleCnt="35"/>
      <dgm:spPr/>
    </dgm:pt>
    <dgm:pt modelId="{9D914C90-AAF6-4697-9257-6AB13A6DD45D}" type="pres">
      <dgm:prSet presAssocID="{E3450DE7-3FFE-476D-8885-0F85B01C7FC3}" presName="chevron6" presStyleLbl="alignNode1" presStyleIdx="12" presStyleCnt="35"/>
      <dgm:spPr/>
    </dgm:pt>
    <dgm:pt modelId="{1F19AC6A-992E-4634-8952-A7B60E52B354}" type="pres">
      <dgm:prSet presAssocID="{E3450DE7-3FFE-476D-8885-0F85B01C7FC3}" presName="chevron7" presStyleLbl="alignNode1" presStyleIdx="13" presStyleCnt="35"/>
      <dgm:spPr/>
    </dgm:pt>
    <dgm:pt modelId="{3610B50F-2FC3-43FD-9B42-ACF6C98567F6}" type="pres">
      <dgm:prSet presAssocID="{E3450DE7-3FFE-476D-8885-0F85B01C7FC3}" presName="childtext" presStyleLbl="solidFgAcc1" presStyleIdx="1" presStyleCnt="5">
        <dgm:presLayoutVars>
          <dgm:chMax/>
          <dgm:chPref val="0"/>
          <dgm:bulletEnabled val="1"/>
        </dgm:presLayoutVars>
      </dgm:prSet>
      <dgm:spPr/>
      <dgm:t>
        <a:bodyPr/>
        <a:lstStyle/>
        <a:p>
          <a:endParaRPr lang="en-GB"/>
        </a:p>
      </dgm:t>
    </dgm:pt>
    <dgm:pt modelId="{C8CD67DB-EAB5-42B6-9E2B-93DEEA7EDA5E}" type="pres">
      <dgm:prSet presAssocID="{68B8B885-DD78-40D2-94F9-6FE38D4A35E0}" presName="sibTrans" presStyleCnt="0"/>
      <dgm:spPr/>
    </dgm:pt>
    <dgm:pt modelId="{8ECB1A9F-B9CE-4A39-9153-06CA83BFB7DE}" type="pres">
      <dgm:prSet presAssocID="{57E544CA-8510-4C73-936D-4F486DCBC1AB}" presName="parenttextcomposite" presStyleCnt="0"/>
      <dgm:spPr/>
    </dgm:pt>
    <dgm:pt modelId="{6475059B-E8E2-4783-8E94-2C7A52C37424}" type="pres">
      <dgm:prSet presAssocID="{57E544CA-8510-4C73-936D-4F486DCBC1AB}" presName="parenttext" presStyleLbl="revTx" presStyleIdx="2" presStyleCnt="5">
        <dgm:presLayoutVars>
          <dgm:chMax/>
          <dgm:chPref val="2"/>
          <dgm:bulletEnabled val="1"/>
        </dgm:presLayoutVars>
      </dgm:prSet>
      <dgm:spPr/>
      <dgm:t>
        <a:bodyPr/>
        <a:lstStyle/>
        <a:p>
          <a:endParaRPr lang="en-GB"/>
        </a:p>
      </dgm:t>
    </dgm:pt>
    <dgm:pt modelId="{5222405B-2B05-439D-A51B-1FC37C58F25D}" type="pres">
      <dgm:prSet presAssocID="{57E544CA-8510-4C73-936D-4F486DCBC1AB}" presName="composite" presStyleCnt="0"/>
      <dgm:spPr/>
    </dgm:pt>
    <dgm:pt modelId="{ADCF5E9C-71E6-47A7-AE61-E55E31C719A5}" type="pres">
      <dgm:prSet presAssocID="{57E544CA-8510-4C73-936D-4F486DCBC1AB}" presName="chevron1" presStyleLbl="alignNode1" presStyleIdx="14" presStyleCnt="35"/>
      <dgm:spPr/>
    </dgm:pt>
    <dgm:pt modelId="{2ACD9995-1F95-4D70-B806-B2785A20D5EA}" type="pres">
      <dgm:prSet presAssocID="{57E544CA-8510-4C73-936D-4F486DCBC1AB}" presName="chevron2" presStyleLbl="alignNode1" presStyleIdx="15" presStyleCnt="35"/>
      <dgm:spPr/>
    </dgm:pt>
    <dgm:pt modelId="{BCE08524-7EC7-4809-A716-789357FE9BB2}" type="pres">
      <dgm:prSet presAssocID="{57E544CA-8510-4C73-936D-4F486DCBC1AB}" presName="chevron3" presStyleLbl="alignNode1" presStyleIdx="16" presStyleCnt="35"/>
      <dgm:spPr/>
    </dgm:pt>
    <dgm:pt modelId="{1BF8CD7B-830F-4BA7-8770-836DC21ED895}" type="pres">
      <dgm:prSet presAssocID="{57E544CA-8510-4C73-936D-4F486DCBC1AB}" presName="chevron4" presStyleLbl="alignNode1" presStyleIdx="17" presStyleCnt="35"/>
      <dgm:spPr/>
    </dgm:pt>
    <dgm:pt modelId="{5FC8DDDB-AABB-470B-A11A-B2C78F1BE686}" type="pres">
      <dgm:prSet presAssocID="{57E544CA-8510-4C73-936D-4F486DCBC1AB}" presName="chevron5" presStyleLbl="alignNode1" presStyleIdx="18" presStyleCnt="35"/>
      <dgm:spPr/>
    </dgm:pt>
    <dgm:pt modelId="{C5193738-EB9F-4F0E-8D5D-0FA77571DF6C}" type="pres">
      <dgm:prSet presAssocID="{57E544CA-8510-4C73-936D-4F486DCBC1AB}" presName="chevron6" presStyleLbl="alignNode1" presStyleIdx="19" presStyleCnt="35"/>
      <dgm:spPr/>
    </dgm:pt>
    <dgm:pt modelId="{47B9D5B6-FA78-42E8-9DA7-EBB1F9B49903}" type="pres">
      <dgm:prSet presAssocID="{57E544CA-8510-4C73-936D-4F486DCBC1AB}" presName="chevron7" presStyleLbl="alignNode1" presStyleIdx="20" presStyleCnt="35"/>
      <dgm:spPr/>
    </dgm:pt>
    <dgm:pt modelId="{68AFDDF7-8EB1-4C6E-AFCB-B2A9F52C882E}" type="pres">
      <dgm:prSet presAssocID="{57E544CA-8510-4C73-936D-4F486DCBC1AB}" presName="childtext" presStyleLbl="solidFgAcc1" presStyleIdx="2" presStyleCnt="5">
        <dgm:presLayoutVars>
          <dgm:chMax/>
          <dgm:chPref val="0"/>
          <dgm:bulletEnabled val="1"/>
        </dgm:presLayoutVars>
      </dgm:prSet>
      <dgm:spPr/>
      <dgm:t>
        <a:bodyPr/>
        <a:lstStyle/>
        <a:p>
          <a:endParaRPr lang="en-GB"/>
        </a:p>
      </dgm:t>
    </dgm:pt>
    <dgm:pt modelId="{65B8FF85-DF50-4E88-92CD-954999D318E2}" type="pres">
      <dgm:prSet presAssocID="{3177ECFB-AB4B-4CC2-B5F8-C5893C4F03E0}" presName="sibTrans" presStyleCnt="0"/>
      <dgm:spPr/>
    </dgm:pt>
    <dgm:pt modelId="{B6304F39-54B3-41A4-AC46-7CE165C90A5C}" type="pres">
      <dgm:prSet presAssocID="{2F5779EA-212E-4CAA-842E-FFFC42D2E74F}" presName="parenttextcomposite" presStyleCnt="0"/>
      <dgm:spPr/>
    </dgm:pt>
    <dgm:pt modelId="{1BCF503C-ED50-4274-9447-ED7CC7ED77A6}" type="pres">
      <dgm:prSet presAssocID="{2F5779EA-212E-4CAA-842E-FFFC42D2E74F}" presName="parenttext" presStyleLbl="revTx" presStyleIdx="3" presStyleCnt="5">
        <dgm:presLayoutVars>
          <dgm:chMax/>
          <dgm:chPref val="2"/>
          <dgm:bulletEnabled val="1"/>
        </dgm:presLayoutVars>
      </dgm:prSet>
      <dgm:spPr/>
      <dgm:t>
        <a:bodyPr/>
        <a:lstStyle/>
        <a:p>
          <a:endParaRPr lang="en-GB"/>
        </a:p>
      </dgm:t>
    </dgm:pt>
    <dgm:pt modelId="{DBF82C9E-52CD-426B-80C1-74FB205DB80C}" type="pres">
      <dgm:prSet presAssocID="{2F5779EA-212E-4CAA-842E-FFFC42D2E74F}" presName="composite" presStyleCnt="0"/>
      <dgm:spPr/>
    </dgm:pt>
    <dgm:pt modelId="{FD12247D-99AD-4AF6-BB83-374B32D8FC7F}" type="pres">
      <dgm:prSet presAssocID="{2F5779EA-212E-4CAA-842E-FFFC42D2E74F}" presName="chevron1" presStyleLbl="alignNode1" presStyleIdx="21" presStyleCnt="35"/>
      <dgm:spPr/>
    </dgm:pt>
    <dgm:pt modelId="{6E74786A-C787-4E3E-8ACD-377386CAD49B}" type="pres">
      <dgm:prSet presAssocID="{2F5779EA-212E-4CAA-842E-FFFC42D2E74F}" presName="chevron2" presStyleLbl="alignNode1" presStyleIdx="22" presStyleCnt="35"/>
      <dgm:spPr/>
    </dgm:pt>
    <dgm:pt modelId="{1531B7A9-33D0-47E4-95B6-1F1FDD67BF69}" type="pres">
      <dgm:prSet presAssocID="{2F5779EA-212E-4CAA-842E-FFFC42D2E74F}" presName="chevron3" presStyleLbl="alignNode1" presStyleIdx="23" presStyleCnt="35"/>
      <dgm:spPr/>
    </dgm:pt>
    <dgm:pt modelId="{850E7673-2F3D-41EA-A015-BF60C1A3FB9B}" type="pres">
      <dgm:prSet presAssocID="{2F5779EA-212E-4CAA-842E-FFFC42D2E74F}" presName="chevron4" presStyleLbl="alignNode1" presStyleIdx="24" presStyleCnt="35"/>
      <dgm:spPr/>
    </dgm:pt>
    <dgm:pt modelId="{FA23B211-1C0B-4946-AB26-F6A71A90A89E}" type="pres">
      <dgm:prSet presAssocID="{2F5779EA-212E-4CAA-842E-FFFC42D2E74F}" presName="chevron5" presStyleLbl="alignNode1" presStyleIdx="25" presStyleCnt="35"/>
      <dgm:spPr/>
    </dgm:pt>
    <dgm:pt modelId="{7D0166D2-C005-41B5-AA83-51FB644787CA}" type="pres">
      <dgm:prSet presAssocID="{2F5779EA-212E-4CAA-842E-FFFC42D2E74F}" presName="chevron6" presStyleLbl="alignNode1" presStyleIdx="26" presStyleCnt="35"/>
      <dgm:spPr/>
    </dgm:pt>
    <dgm:pt modelId="{CDC11953-4B43-407E-8980-1E7B6122C323}" type="pres">
      <dgm:prSet presAssocID="{2F5779EA-212E-4CAA-842E-FFFC42D2E74F}" presName="chevron7" presStyleLbl="alignNode1" presStyleIdx="27" presStyleCnt="35"/>
      <dgm:spPr/>
    </dgm:pt>
    <dgm:pt modelId="{83AF77A0-0097-4716-A344-13D0BFC661F0}" type="pres">
      <dgm:prSet presAssocID="{2F5779EA-212E-4CAA-842E-FFFC42D2E74F}" presName="childtext" presStyleLbl="solidFgAcc1" presStyleIdx="3" presStyleCnt="5">
        <dgm:presLayoutVars>
          <dgm:chMax/>
          <dgm:chPref val="0"/>
          <dgm:bulletEnabled val="1"/>
        </dgm:presLayoutVars>
      </dgm:prSet>
      <dgm:spPr/>
      <dgm:t>
        <a:bodyPr/>
        <a:lstStyle/>
        <a:p>
          <a:endParaRPr lang="en-GB"/>
        </a:p>
      </dgm:t>
    </dgm:pt>
    <dgm:pt modelId="{071BABA9-E0E1-4E2A-A6D0-756FACE6DD24}" type="pres">
      <dgm:prSet presAssocID="{E3AE5C01-B405-4271-8DE7-895C1E537468}" presName="sibTrans" presStyleCnt="0"/>
      <dgm:spPr/>
    </dgm:pt>
    <dgm:pt modelId="{59AE2AD2-D1C9-4AB5-B61D-66F8791BCD93}" type="pres">
      <dgm:prSet presAssocID="{5B544614-F258-404F-8268-F86A73C6C318}" presName="parenttextcomposite" presStyleCnt="0"/>
      <dgm:spPr/>
    </dgm:pt>
    <dgm:pt modelId="{7CFBB6DB-5C1F-4AA8-BE41-DAFE8F77B863}" type="pres">
      <dgm:prSet presAssocID="{5B544614-F258-404F-8268-F86A73C6C318}" presName="parenttext" presStyleLbl="revTx" presStyleIdx="4" presStyleCnt="5">
        <dgm:presLayoutVars>
          <dgm:chMax/>
          <dgm:chPref val="2"/>
          <dgm:bulletEnabled val="1"/>
        </dgm:presLayoutVars>
      </dgm:prSet>
      <dgm:spPr/>
      <dgm:t>
        <a:bodyPr/>
        <a:lstStyle/>
        <a:p>
          <a:endParaRPr lang="en-GB"/>
        </a:p>
      </dgm:t>
    </dgm:pt>
    <dgm:pt modelId="{6CFC7EAB-C691-46A9-AF58-E3B2DC0C0757}" type="pres">
      <dgm:prSet presAssocID="{5B544614-F258-404F-8268-F86A73C6C318}" presName="composite" presStyleCnt="0"/>
      <dgm:spPr/>
    </dgm:pt>
    <dgm:pt modelId="{746D76A1-DF66-4EC7-9449-35CB0EC2895C}" type="pres">
      <dgm:prSet presAssocID="{5B544614-F258-404F-8268-F86A73C6C318}" presName="chevron1" presStyleLbl="alignNode1" presStyleIdx="28" presStyleCnt="35"/>
      <dgm:spPr/>
    </dgm:pt>
    <dgm:pt modelId="{8F7D53FD-C218-42F9-87F3-5933CE7866BF}" type="pres">
      <dgm:prSet presAssocID="{5B544614-F258-404F-8268-F86A73C6C318}" presName="chevron2" presStyleLbl="alignNode1" presStyleIdx="29" presStyleCnt="35"/>
      <dgm:spPr/>
    </dgm:pt>
    <dgm:pt modelId="{F0C54254-0C12-48BB-9837-F210D61E67A1}" type="pres">
      <dgm:prSet presAssocID="{5B544614-F258-404F-8268-F86A73C6C318}" presName="chevron3" presStyleLbl="alignNode1" presStyleIdx="30" presStyleCnt="35"/>
      <dgm:spPr/>
    </dgm:pt>
    <dgm:pt modelId="{ED7F7F0B-2B0B-4F28-9034-81059E28D6FE}" type="pres">
      <dgm:prSet presAssocID="{5B544614-F258-404F-8268-F86A73C6C318}" presName="chevron4" presStyleLbl="alignNode1" presStyleIdx="31" presStyleCnt="35"/>
      <dgm:spPr/>
    </dgm:pt>
    <dgm:pt modelId="{2422B1D7-9B76-4A09-8224-4F6CD1C55017}" type="pres">
      <dgm:prSet presAssocID="{5B544614-F258-404F-8268-F86A73C6C318}" presName="chevron5" presStyleLbl="alignNode1" presStyleIdx="32" presStyleCnt="35"/>
      <dgm:spPr/>
    </dgm:pt>
    <dgm:pt modelId="{F6C0685F-666C-466B-8473-98FA819148A3}" type="pres">
      <dgm:prSet presAssocID="{5B544614-F258-404F-8268-F86A73C6C318}" presName="chevron6" presStyleLbl="alignNode1" presStyleIdx="33" presStyleCnt="35"/>
      <dgm:spPr/>
    </dgm:pt>
    <dgm:pt modelId="{F40616F8-0C6B-4DD0-8AB3-45C89ADB9A77}" type="pres">
      <dgm:prSet presAssocID="{5B544614-F258-404F-8268-F86A73C6C318}" presName="chevron7" presStyleLbl="alignNode1" presStyleIdx="34" presStyleCnt="35"/>
      <dgm:spPr/>
    </dgm:pt>
    <dgm:pt modelId="{F383D384-A673-48D3-9C58-05AB7B7D6BD2}" type="pres">
      <dgm:prSet presAssocID="{5B544614-F258-404F-8268-F86A73C6C318}" presName="childtext" presStyleLbl="solidFgAcc1" presStyleIdx="4" presStyleCnt="5">
        <dgm:presLayoutVars>
          <dgm:chMax/>
          <dgm:chPref val="0"/>
          <dgm:bulletEnabled val="1"/>
        </dgm:presLayoutVars>
      </dgm:prSet>
      <dgm:spPr/>
      <dgm:t>
        <a:bodyPr/>
        <a:lstStyle/>
        <a:p>
          <a:endParaRPr lang="en-GB"/>
        </a:p>
      </dgm:t>
    </dgm:pt>
  </dgm:ptLst>
  <dgm:cxnLst>
    <dgm:cxn modelId="{315389BC-03B9-4469-957C-1AC02CD80D06}" type="presOf" srcId="{FDEC2605-2180-4F14-B713-41AC2792DF83}" destId="{25CFEFB3-5C3B-462D-B557-EE57421CAD6B}" srcOrd="0" destOrd="0" presId="urn:microsoft.com/office/officeart/2008/layout/VerticalAccentList"/>
    <dgm:cxn modelId="{CFB43830-C2EB-4B46-88D1-313E78C541DA}" type="presOf" srcId="{AB99FD05-C0BF-4722-AC25-7CCC0D338E0F}" destId="{68AFDDF7-8EB1-4C6E-AFCB-B2A9F52C882E}" srcOrd="0" destOrd="0" presId="urn:microsoft.com/office/officeart/2008/layout/VerticalAccentList"/>
    <dgm:cxn modelId="{5C1A2C22-7198-4F2A-B1C9-89060002AAE0}" srcId="{5B544614-F258-404F-8268-F86A73C6C318}" destId="{655B19C5-A778-471B-B293-D962177B9108}" srcOrd="0" destOrd="0" parTransId="{82F67CA1-4987-4C04-8B3A-17478C3EED6B}" sibTransId="{72848932-6818-45C3-B7D2-057EDE11248A}"/>
    <dgm:cxn modelId="{DD609C8E-EE90-4386-89A0-659E61ADF877}" type="presOf" srcId="{655B19C5-A778-471B-B293-D962177B9108}" destId="{F383D384-A673-48D3-9C58-05AB7B7D6BD2}" srcOrd="0" destOrd="0" presId="urn:microsoft.com/office/officeart/2008/layout/VerticalAccentList"/>
    <dgm:cxn modelId="{5EF7B167-65DC-4376-AF57-E301FEC3098A}" srcId="{57E544CA-8510-4C73-936D-4F486DCBC1AB}" destId="{AB99FD05-C0BF-4722-AC25-7CCC0D338E0F}" srcOrd="0" destOrd="0" parTransId="{0F5705C4-8BA2-4429-85D8-08781680C78F}" sibTransId="{42192952-6F1B-4FD4-A408-E7261CDEFBF1}"/>
    <dgm:cxn modelId="{F913887A-5E22-45CD-A352-C4CF2B4DC8DE}" type="presOf" srcId="{713359F0-36B9-4ABD-B136-37369931A398}" destId="{7D2CDC79-0D34-4AE7-B04C-F5973428CA77}" srcOrd="0" destOrd="0" presId="urn:microsoft.com/office/officeart/2008/layout/VerticalAccentList"/>
    <dgm:cxn modelId="{145337DE-BFA0-4E0F-B870-AA57B8AE6282}" type="presOf" srcId="{5B544614-F258-404F-8268-F86A73C6C318}" destId="{7CFBB6DB-5C1F-4AA8-BE41-DAFE8F77B863}" srcOrd="0" destOrd="0" presId="urn:microsoft.com/office/officeart/2008/layout/VerticalAccentList"/>
    <dgm:cxn modelId="{2FBDEB5B-65A6-46A1-8A64-8C9CF22E540F}" type="presOf" srcId="{6066DDBE-FAC2-479E-8D2B-F3C1ED014691}" destId="{3610B50F-2FC3-43FD-9B42-ACF6C98567F6}" srcOrd="0" destOrd="0" presId="urn:microsoft.com/office/officeart/2008/layout/VerticalAccentList"/>
    <dgm:cxn modelId="{7179308C-4EE8-416B-9FAC-F417BCC7379C}" srcId="{32249A95-B990-46FF-BDAD-DA21C315AE86}" destId="{57E544CA-8510-4C73-936D-4F486DCBC1AB}" srcOrd="2" destOrd="0" parTransId="{42D23C8F-A002-4976-8A49-17B617B1D19F}" sibTransId="{3177ECFB-AB4B-4CC2-B5F8-C5893C4F03E0}"/>
    <dgm:cxn modelId="{AE55677C-2DC8-4079-8AB0-72D7F4E28F27}" srcId="{32249A95-B990-46FF-BDAD-DA21C315AE86}" destId="{E3450DE7-3FFE-476D-8885-0F85B01C7FC3}" srcOrd="1" destOrd="0" parTransId="{18171C26-30B5-43C0-8F90-03FE42F0435D}" sibTransId="{68B8B885-DD78-40D2-94F9-6FE38D4A35E0}"/>
    <dgm:cxn modelId="{2B27DCA2-D067-41F0-B177-B585DC793280}" srcId="{E3450DE7-3FFE-476D-8885-0F85B01C7FC3}" destId="{6066DDBE-FAC2-479E-8D2B-F3C1ED014691}" srcOrd="0" destOrd="0" parTransId="{57BF4CC4-789F-411F-A97A-8E4F28A97F37}" sibTransId="{5AED56B9-9549-427D-BC7B-DEFE4D501A88}"/>
    <dgm:cxn modelId="{E4B02D3B-A0F5-4355-8EDB-6AC9DE204C43}" srcId="{32249A95-B990-46FF-BDAD-DA21C315AE86}" destId="{713359F0-36B9-4ABD-B136-37369931A398}" srcOrd="0" destOrd="0" parTransId="{778C74B8-FCAA-491E-97DD-7229A66E3FD7}" sibTransId="{5683548F-9CF1-4D1C-B0F0-91CAB00A4307}"/>
    <dgm:cxn modelId="{C8C1DC0D-0083-40DF-B1F4-CC2AA38DF759}" type="presOf" srcId="{E3450DE7-3FFE-476D-8885-0F85B01C7FC3}" destId="{FF918DC0-A328-414D-BDC4-A55DA10FA2C6}" srcOrd="0" destOrd="0" presId="urn:microsoft.com/office/officeart/2008/layout/VerticalAccentList"/>
    <dgm:cxn modelId="{04319B91-67E0-4752-A64A-CA4DF0D03FFE}" type="presOf" srcId="{2F5779EA-212E-4CAA-842E-FFFC42D2E74F}" destId="{1BCF503C-ED50-4274-9447-ED7CC7ED77A6}" srcOrd="0" destOrd="0" presId="urn:microsoft.com/office/officeart/2008/layout/VerticalAccentList"/>
    <dgm:cxn modelId="{33B80DE8-EFC7-48D8-8C91-90A9CF65F5BD}" srcId="{713359F0-36B9-4ABD-B136-37369931A398}" destId="{FDEC2605-2180-4F14-B713-41AC2792DF83}" srcOrd="0" destOrd="0" parTransId="{50861E1A-9638-4559-8EDC-E88418230FEC}" sibTransId="{77BE9FB1-3726-458C-8E3E-D17BEDDAB847}"/>
    <dgm:cxn modelId="{EF33A55C-F988-4F91-A52D-D281D0F5ED80}" type="presOf" srcId="{7C656F38-046A-4279-9014-4F5723CF0A6E}" destId="{83AF77A0-0097-4716-A344-13D0BFC661F0}" srcOrd="0" destOrd="0" presId="urn:microsoft.com/office/officeart/2008/layout/VerticalAccentList"/>
    <dgm:cxn modelId="{DE6452AE-169E-4B77-80D9-3A309C1BA517}" type="presOf" srcId="{57E544CA-8510-4C73-936D-4F486DCBC1AB}" destId="{6475059B-E8E2-4783-8E94-2C7A52C37424}" srcOrd="0" destOrd="0" presId="urn:microsoft.com/office/officeart/2008/layout/VerticalAccentList"/>
    <dgm:cxn modelId="{5F797FDD-E9F4-48BD-AEFB-2992151A87A3}" srcId="{32249A95-B990-46FF-BDAD-DA21C315AE86}" destId="{5B544614-F258-404F-8268-F86A73C6C318}" srcOrd="4" destOrd="0" parTransId="{FF240FE7-D62D-430A-8DBD-C23649F6C322}" sibTransId="{9CB9F7C7-1965-4E2A-9E8F-7864A644C821}"/>
    <dgm:cxn modelId="{83AFF91C-5E16-45E8-A489-793EFA9A4994}" srcId="{32249A95-B990-46FF-BDAD-DA21C315AE86}" destId="{2F5779EA-212E-4CAA-842E-FFFC42D2E74F}" srcOrd="3" destOrd="0" parTransId="{8D62E18D-BAE7-4C18-AA42-B1A649904D22}" sibTransId="{E3AE5C01-B405-4271-8DE7-895C1E537468}"/>
    <dgm:cxn modelId="{1AC8E581-B19C-44EA-80F6-EDB833896177}" srcId="{2F5779EA-212E-4CAA-842E-FFFC42D2E74F}" destId="{7C656F38-046A-4279-9014-4F5723CF0A6E}" srcOrd="0" destOrd="0" parTransId="{795B5A1A-7CF2-44A8-84C6-0211E4873FE0}" sibTransId="{97716115-F554-4DFC-B1A7-08220E0F58AE}"/>
    <dgm:cxn modelId="{5826465C-A48F-45CA-B6AE-12B8BAC61830}" type="presOf" srcId="{32249A95-B990-46FF-BDAD-DA21C315AE86}" destId="{2D48459A-7717-42F3-A109-72A59A2EE932}" srcOrd="0" destOrd="0" presId="urn:microsoft.com/office/officeart/2008/layout/VerticalAccentList"/>
    <dgm:cxn modelId="{5A125CCE-2E44-420F-9F31-0D6B49830498}" type="presParOf" srcId="{2D48459A-7717-42F3-A109-72A59A2EE932}" destId="{23E02FE1-0C8F-43CA-B66B-39F0AECBEA3F}" srcOrd="0" destOrd="0" presId="urn:microsoft.com/office/officeart/2008/layout/VerticalAccentList"/>
    <dgm:cxn modelId="{B5E04BC5-D6DB-49CC-8B3A-EBB0AA3DC3DD}" type="presParOf" srcId="{23E02FE1-0C8F-43CA-B66B-39F0AECBEA3F}" destId="{7D2CDC79-0D34-4AE7-B04C-F5973428CA77}" srcOrd="0" destOrd="0" presId="urn:microsoft.com/office/officeart/2008/layout/VerticalAccentList"/>
    <dgm:cxn modelId="{5422AB18-9902-4B9A-9692-F79727FD2CD5}" type="presParOf" srcId="{2D48459A-7717-42F3-A109-72A59A2EE932}" destId="{3D625A55-BF1F-4A44-B1BB-308A44B5A9E5}" srcOrd="1" destOrd="0" presId="urn:microsoft.com/office/officeart/2008/layout/VerticalAccentList"/>
    <dgm:cxn modelId="{8C448FEC-7B2D-46C7-933C-45F4A473071C}" type="presParOf" srcId="{3D625A55-BF1F-4A44-B1BB-308A44B5A9E5}" destId="{54D99AC5-5440-45A8-85AD-1B9C1F4D0DDD}" srcOrd="0" destOrd="0" presId="urn:microsoft.com/office/officeart/2008/layout/VerticalAccentList"/>
    <dgm:cxn modelId="{C252E9F9-E624-45CA-8227-E38D1FB12040}" type="presParOf" srcId="{3D625A55-BF1F-4A44-B1BB-308A44B5A9E5}" destId="{F24E27FA-5915-4C4A-8E21-A413A69E162C}" srcOrd="1" destOrd="0" presId="urn:microsoft.com/office/officeart/2008/layout/VerticalAccentList"/>
    <dgm:cxn modelId="{F56BBACA-4243-427B-8F91-DB8A6E63D6BD}" type="presParOf" srcId="{3D625A55-BF1F-4A44-B1BB-308A44B5A9E5}" destId="{54B0A86F-22BE-47D9-BAC3-BD456A96471B}" srcOrd="2" destOrd="0" presId="urn:microsoft.com/office/officeart/2008/layout/VerticalAccentList"/>
    <dgm:cxn modelId="{C069E7AE-A234-4204-8F60-CDE7CB518989}" type="presParOf" srcId="{3D625A55-BF1F-4A44-B1BB-308A44B5A9E5}" destId="{C8FE4380-CABD-4EF7-8386-B820EDAE3059}" srcOrd="3" destOrd="0" presId="urn:microsoft.com/office/officeart/2008/layout/VerticalAccentList"/>
    <dgm:cxn modelId="{DAE95A38-CC03-4DD2-938D-9038D567433E}" type="presParOf" srcId="{3D625A55-BF1F-4A44-B1BB-308A44B5A9E5}" destId="{8FF2603E-9858-46DD-B9B7-3994ADD302F6}" srcOrd="4" destOrd="0" presId="urn:microsoft.com/office/officeart/2008/layout/VerticalAccentList"/>
    <dgm:cxn modelId="{7983BECB-CB7E-44D9-B510-70627C554524}" type="presParOf" srcId="{3D625A55-BF1F-4A44-B1BB-308A44B5A9E5}" destId="{110A1D7E-C0DA-443B-BE41-DF7AF19FB0E1}" srcOrd="5" destOrd="0" presId="urn:microsoft.com/office/officeart/2008/layout/VerticalAccentList"/>
    <dgm:cxn modelId="{2FD61615-CB3C-4F94-A2DA-AA7223EA305C}" type="presParOf" srcId="{3D625A55-BF1F-4A44-B1BB-308A44B5A9E5}" destId="{D213481C-4C88-4770-A0E7-BA1323314263}" srcOrd="6" destOrd="0" presId="urn:microsoft.com/office/officeart/2008/layout/VerticalAccentList"/>
    <dgm:cxn modelId="{AD13A1FD-366E-43BA-90E3-0D7F4E0FDB57}" type="presParOf" srcId="{3D625A55-BF1F-4A44-B1BB-308A44B5A9E5}" destId="{25CFEFB3-5C3B-462D-B557-EE57421CAD6B}" srcOrd="7" destOrd="0" presId="urn:microsoft.com/office/officeart/2008/layout/VerticalAccentList"/>
    <dgm:cxn modelId="{CB1A4DA3-E66D-42AC-817B-9A9D91C00939}" type="presParOf" srcId="{2D48459A-7717-42F3-A109-72A59A2EE932}" destId="{BFDB347D-296D-4773-A268-7B809CA997E2}" srcOrd="2" destOrd="0" presId="urn:microsoft.com/office/officeart/2008/layout/VerticalAccentList"/>
    <dgm:cxn modelId="{F3F700FE-4CFE-47BA-B49C-D01D66301545}" type="presParOf" srcId="{2D48459A-7717-42F3-A109-72A59A2EE932}" destId="{9B78C06B-0DC3-4D14-8CF5-92D8752B82CA}" srcOrd="3" destOrd="0" presId="urn:microsoft.com/office/officeart/2008/layout/VerticalAccentList"/>
    <dgm:cxn modelId="{526895AD-651A-4905-A191-28BEDF545F76}" type="presParOf" srcId="{9B78C06B-0DC3-4D14-8CF5-92D8752B82CA}" destId="{FF918DC0-A328-414D-BDC4-A55DA10FA2C6}" srcOrd="0" destOrd="0" presId="urn:microsoft.com/office/officeart/2008/layout/VerticalAccentList"/>
    <dgm:cxn modelId="{6A3AA9F4-CED9-4FF5-A933-64BB8C7802AE}" type="presParOf" srcId="{2D48459A-7717-42F3-A109-72A59A2EE932}" destId="{6B602C2B-6CAB-4053-9479-E866946B22A2}" srcOrd="4" destOrd="0" presId="urn:microsoft.com/office/officeart/2008/layout/VerticalAccentList"/>
    <dgm:cxn modelId="{BDC58236-BFB7-4B8E-B06A-8902047B4B6F}" type="presParOf" srcId="{6B602C2B-6CAB-4053-9479-E866946B22A2}" destId="{13FBAB96-27AB-4D75-987A-3FA9A30B50EE}" srcOrd="0" destOrd="0" presId="urn:microsoft.com/office/officeart/2008/layout/VerticalAccentList"/>
    <dgm:cxn modelId="{38E534B8-AD4A-4154-9471-FF3BBD5E6137}" type="presParOf" srcId="{6B602C2B-6CAB-4053-9479-E866946B22A2}" destId="{6F4F1F43-1A35-40E6-A407-5F4EA4ED1AD4}" srcOrd="1" destOrd="0" presId="urn:microsoft.com/office/officeart/2008/layout/VerticalAccentList"/>
    <dgm:cxn modelId="{65662F18-5331-4416-B9E3-0DA251EE165E}" type="presParOf" srcId="{6B602C2B-6CAB-4053-9479-E866946B22A2}" destId="{0558BE40-6756-4ADF-85ED-0865CBED275C}" srcOrd="2" destOrd="0" presId="urn:microsoft.com/office/officeart/2008/layout/VerticalAccentList"/>
    <dgm:cxn modelId="{42376946-3B33-4724-9D6C-820AC82DED34}" type="presParOf" srcId="{6B602C2B-6CAB-4053-9479-E866946B22A2}" destId="{9C6395C9-74C5-468F-B0E6-FE0C2EC16A9D}" srcOrd="3" destOrd="0" presId="urn:microsoft.com/office/officeart/2008/layout/VerticalAccentList"/>
    <dgm:cxn modelId="{EF007571-2270-4356-9C14-A33BA9CA24A5}" type="presParOf" srcId="{6B602C2B-6CAB-4053-9479-E866946B22A2}" destId="{F2C1CE56-3792-4442-B3E8-90FDAD4D909A}" srcOrd="4" destOrd="0" presId="urn:microsoft.com/office/officeart/2008/layout/VerticalAccentList"/>
    <dgm:cxn modelId="{21A8D913-4E8C-4458-808E-95429C9C08E7}" type="presParOf" srcId="{6B602C2B-6CAB-4053-9479-E866946B22A2}" destId="{9D914C90-AAF6-4697-9257-6AB13A6DD45D}" srcOrd="5" destOrd="0" presId="urn:microsoft.com/office/officeart/2008/layout/VerticalAccentList"/>
    <dgm:cxn modelId="{EAEE2AFB-7791-4455-B00E-A9C60DAF6904}" type="presParOf" srcId="{6B602C2B-6CAB-4053-9479-E866946B22A2}" destId="{1F19AC6A-992E-4634-8952-A7B60E52B354}" srcOrd="6" destOrd="0" presId="urn:microsoft.com/office/officeart/2008/layout/VerticalAccentList"/>
    <dgm:cxn modelId="{FC0D6F94-BAAB-42D3-ABB3-5E298CE79197}" type="presParOf" srcId="{6B602C2B-6CAB-4053-9479-E866946B22A2}" destId="{3610B50F-2FC3-43FD-9B42-ACF6C98567F6}" srcOrd="7" destOrd="0" presId="urn:microsoft.com/office/officeart/2008/layout/VerticalAccentList"/>
    <dgm:cxn modelId="{CE30AAC7-71EA-42DF-97EC-6D6886A9AE31}" type="presParOf" srcId="{2D48459A-7717-42F3-A109-72A59A2EE932}" destId="{C8CD67DB-EAB5-42B6-9E2B-93DEEA7EDA5E}" srcOrd="5" destOrd="0" presId="urn:microsoft.com/office/officeart/2008/layout/VerticalAccentList"/>
    <dgm:cxn modelId="{0A02B7A6-2F12-46A3-AFE4-588D4217B442}" type="presParOf" srcId="{2D48459A-7717-42F3-A109-72A59A2EE932}" destId="{8ECB1A9F-B9CE-4A39-9153-06CA83BFB7DE}" srcOrd="6" destOrd="0" presId="urn:microsoft.com/office/officeart/2008/layout/VerticalAccentList"/>
    <dgm:cxn modelId="{581E784C-238D-43C2-BE83-A02896CC37D8}" type="presParOf" srcId="{8ECB1A9F-B9CE-4A39-9153-06CA83BFB7DE}" destId="{6475059B-E8E2-4783-8E94-2C7A52C37424}" srcOrd="0" destOrd="0" presId="urn:microsoft.com/office/officeart/2008/layout/VerticalAccentList"/>
    <dgm:cxn modelId="{2A57287F-311D-4BEC-8B26-415BDBDE3B77}" type="presParOf" srcId="{2D48459A-7717-42F3-A109-72A59A2EE932}" destId="{5222405B-2B05-439D-A51B-1FC37C58F25D}" srcOrd="7" destOrd="0" presId="urn:microsoft.com/office/officeart/2008/layout/VerticalAccentList"/>
    <dgm:cxn modelId="{4FDD3299-6761-4A8B-A893-15B31DC28D16}" type="presParOf" srcId="{5222405B-2B05-439D-A51B-1FC37C58F25D}" destId="{ADCF5E9C-71E6-47A7-AE61-E55E31C719A5}" srcOrd="0" destOrd="0" presId="urn:microsoft.com/office/officeart/2008/layout/VerticalAccentList"/>
    <dgm:cxn modelId="{BB4D7F9B-175C-43BC-9C33-9074DF60B59C}" type="presParOf" srcId="{5222405B-2B05-439D-A51B-1FC37C58F25D}" destId="{2ACD9995-1F95-4D70-B806-B2785A20D5EA}" srcOrd="1" destOrd="0" presId="urn:microsoft.com/office/officeart/2008/layout/VerticalAccentList"/>
    <dgm:cxn modelId="{A8A0B13B-CCD6-4D22-91F8-F5A2E2A314F5}" type="presParOf" srcId="{5222405B-2B05-439D-A51B-1FC37C58F25D}" destId="{BCE08524-7EC7-4809-A716-789357FE9BB2}" srcOrd="2" destOrd="0" presId="urn:microsoft.com/office/officeart/2008/layout/VerticalAccentList"/>
    <dgm:cxn modelId="{CB354470-321C-4668-8150-FEBE2BA44EDE}" type="presParOf" srcId="{5222405B-2B05-439D-A51B-1FC37C58F25D}" destId="{1BF8CD7B-830F-4BA7-8770-836DC21ED895}" srcOrd="3" destOrd="0" presId="urn:microsoft.com/office/officeart/2008/layout/VerticalAccentList"/>
    <dgm:cxn modelId="{E81C8243-4B17-4731-AAEF-47E543047313}" type="presParOf" srcId="{5222405B-2B05-439D-A51B-1FC37C58F25D}" destId="{5FC8DDDB-AABB-470B-A11A-B2C78F1BE686}" srcOrd="4" destOrd="0" presId="urn:microsoft.com/office/officeart/2008/layout/VerticalAccentList"/>
    <dgm:cxn modelId="{CFEA20C4-DE0E-4434-AC8A-9BA462C7CC75}" type="presParOf" srcId="{5222405B-2B05-439D-A51B-1FC37C58F25D}" destId="{C5193738-EB9F-4F0E-8D5D-0FA77571DF6C}" srcOrd="5" destOrd="0" presId="urn:microsoft.com/office/officeart/2008/layout/VerticalAccentList"/>
    <dgm:cxn modelId="{05A78B44-2699-4D20-9AFB-F7A794A14104}" type="presParOf" srcId="{5222405B-2B05-439D-A51B-1FC37C58F25D}" destId="{47B9D5B6-FA78-42E8-9DA7-EBB1F9B49903}" srcOrd="6" destOrd="0" presId="urn:microsoft.com/office/officeart/2008/layout/VerticalAccentList"/>
    <dgm:cxn modelId="{03EE63E7-F753-434C-9BC7-246E13A80E4B}" type="presParOf" srcId="{5222405B-2B05-439D-A51B-1FC37C58F25D}" destId="{68AFDDF7-8EB1-4C6E-AFCB-B2A9F52C882E}" srcOrd="7" destOrd="0" presId="urn:microsoft.com/office/officeart/2008/layout/VerticalAccentList"/>
    <dgm:cxn modelId="{1B7F9B99-CF38-4A0E-A3AF-487CFA377613}" type="presParOf" srcId="{2D48459A-7717-42F3-A109-72A59A2EE932}" destId="{65B8FF85-DF50-4E88-92CD-954999D318E2}" srcOrd="8" destOrd="0" presId="urn:microsoft.com/office/officeart/2008/layout/VerticalAccentList"/>
    <dgm:cxn modelId="{287B6AEB-8650-47CC-A913-40E661903CBA}" type="presParOf" srcId="{2D48459A-7717-42F3-A109-72A59A2EE932}" destId="{B6304F39-54B3-41A4-AC46-7CE165C90A5C}" srcOrd="9" destOrd="0" presId="urn:microsoft.com/office/officeart/2008/layout/VerticalAccentList"/>
    <dgm:cxn modelId="{66029432-0403-41B1-ABDE-12C4380F86F2}" type="presParOf" srcId="{B6304F39-54B3-41A4-AC46-7CE165C90A5C}" destId="{1BCF503C-ED50-4274-9447-ED7CC7ED77A6}" srcOrd="0" destOrd="0" presId="urn:microsoft.com/office/officeart/2008/layout/VerticalAccentList"/>
    <dgm:cxn modelId="{03B3C8EB-5468-4E88-8FC9-9006BE757022}" type="presParOf" srcId="{2D48459A-7717-42F3-A109-72A59A2EE932}" destId="{DBF82C9E-52CD-426B-80C1-74FB205DB80C}" srcOrd="10" destOrd="0" presId="urn:microsoft.com/office/officeart/2008/layout/VerticalAccentList"/>
    <dgm:cxn modelId="{549FBCC6-2389-4954-8126-552AC138438B}" type="presParOf" srcId="{DBF82C9E-52CD-426B-80C1-74FB205DB80C}" destId="{FD12247D-99AD-4AF6-BB83-374B32D8FC7F}" srcOrd="0" destOrd="0" presId="urn:microsoft.com/office/officeart/2008/layout/VerticalAccentList"/>
    <dgm:cxn modelId="{F316F606-FE43-42C7-BBB2-B66694C68585}" type="presParOf" srcId="{DBF82C9E-52CD-426B-80C1-74FB205DB80C}" destId="{6E74786A-C787-4E3E-8ACD-377386CAD49B}" srcOrd="1" destOrd="0" presId="urn:microsoft.com/office/officeart/2008/layout/VerticalAccentList"/>
    <dgm:cxn modelId="{7514CD69-298C-434D-B490-E61E344E904E}" type="presParOf" srcId="{DBF82C9E-52CD-426B-80C1-74FB205DB80C}" destId="{1531B7A9-33D0-47E4-95B6-1F1FDD67BF69}" srcOrd="2" destOrd="0" presId="urn:microsoft.com/office/officeart/2008/layout/VerticalAccentList"/>
    <dgm:cxn modelId="{49E1DF9D-D415-4581-9C14-077574562433}" type="presParOf" srcId="{DBF82C9E-52CD-426B-80C1-74FB205DB80C}" destId="{850E7673-2F3D-41EA-A015-BF60C1A3FB9B}" srcOrd="3" destOrd="0" presId="urn:microsoft.com/office/officeart/2008/layout/VerticalAccentList"/>
    <dgm:cxn modelId="{514542BE-6477-45FD-BEDE-C948E8BCC368}" type="presParOf" srcId="{DBF82C9E-52CD-426B-80C1-74FB205DB80C}" destId="{FA23B211-1C0B-4946-AB26-F6A71A90A89E}" srcOrd="4" destOrd="0" presId="urn:microsoft.com/office/officeart/2008/layout/VerticalAccentList"/>
    <dgm:cxn modelId="{EC1F5EEF-B7DC-4548-B9CA-40D1C3D55C40}" type="presParOf" srcId="{DBF82C9E-52CD-426B-80C1-74FB205DB80C}" destId="{7D0166D2-C005-41B5-AA83-51FB644787CA}" srcOrd="5" destOrd="0" presId="urn:microsoft.com/office/officeart/2008/layout/VerticalAccentList"/>
    <dgm:cxn modelId="{EB7EE978-AEAC-41BA-A636-F00F50E524D2}" type="presParOf" srcId="{DBF82C9E-52CD-426B-80C1-74FB205DB80C}" destId="{CDC11953-4B43-407E-8980-1E7B6122C323}" srcOrd="6" destOrd="0" presId="urn:microsoft.com/office/officeart/2008/layout/VerticalAccentList"/>
    <dgm:cxn modelId="{C9470465-9DF9-494F-B4AA-C40A107C17DB}" type="presParOf" srcId="{DBF82C9E-52CD-426B-80C1-74FB205DB80C}" destId="{83AF77A0-0097-4716-A344-13D0BFC661F0}" srcOrd="7" destOrd="0" presId="urn:microsoft.com/office/officeart/2008/layout/VerticalAccentList"/>
    <dgm:cxn modelId="{BAE03323-CCA9-459B-B2B8-74AE09195779}" type="presParOf" srcId="{2D48459A-7717-42F3-A109-72A59A2EE932}" destId="{071BABA9-E0E1-4E2A-A6D0-756FACE6DD24}" srcOrd="11" destOrd="0" presId="urn:microsoft.com/office/officeart/2008/layout/VerticalAccentList"/>
    <dgm:cxn modelId="{309A399A-F505-485E-B041-8319912F8EEE}" type="presParOf" srcId="{2D48459A-7717-42F3-A109-72A59A2EE932}" destId="{59AE2AD2-D1C9-4AB5-B61D-66F8791BCD93}" srcOrd="12" destOrd="0" presId="urn:microsoft.com/office/officeart/2008/layout/VerticalAccentList"/>
    <dgm:cxn modelId="{8DBDBD95-B604-46C5-8097-80B0AFD9F388}" type="presParOf" srcId="{59AE2AD2-D1C9-4AB5-B61D-66F8791BCD93}" destId="{7CFBB6DB-5C1F-4AA8-BE41-DAFE8F77B863}" srcOrd="0" destOrd="0" presId="urn:microsoft.com/office/officeart/2008/layout/VerticalAccentList"/>
    <dgm:cxn modelId="{543E7C10-30E0-48D7-B063-29308E41E83D}" type="presParOf" srcId="{2D48459A-7717-42F3-A109-72A59A2EE932}" destId="{6CFC7EAB-C691-46A9-AF58-E3B2DC0C0757}" srcOrd="13" destOrd="0" presId="urn:microsoft.com/office/officeart/2008/layout/VerticalAccentList"/>
    <dgm:cxn modelId="{F61AD984-7202-4AC6-BB44-EA88C0213CB0}" type="presParOf" srcId="{6CFC7EAB-C691-46A9-AF58-E3B2DC0C0757}" destId="{746D76A1-DF66-4EC7-9449-35CB0EC2895C}" srcOrd="0" destOrd="0" presId="urn:microsoft.com/office/officeart/2008/layout/VerticalAccentList"/>
    <dgm:cxn modelId="{BE40C6F2-18A6-4B35-8324-DE8DE82F4E4A}" type="presParOf" srcId="{6CFC7EAB-C691-46A9-AF58-E3B2DC0C0757}" destId="{8F7D53FD-C218-42F9-87F3-5933CE7866BF}" srcOrd="1" destOrd="0" presId="urn:microsoft.com/office/officeart/2008/layout/VerticalAccentList"/>
    <dgm:cxn modelId="{DFEB65C4-288E-4CF4-993F-07D6CE1B5926}" type="presParOf" srcId="{6CFC7EAB-C691-46A9-AF58-E3B2DC0C0757}" destId="{F0C54254-0C12-48BB-9837-F210D61E67A1}" srcOrd="2" destOrd="0" presId="urn:microsoft.com/office/officeart/2008/layout/VerticalAccentList"/>
    <dgm:cxn modelId="{2FBFD372-51A9-4505-916D-C3E01C83FC49}" type="presParOf" srcId="{6CFC7EAB-C691-46A9-AF58-E3B2DC0C0757}" destId="{ED7F7F0B-2B0B-4F28-9034-81059E28D6FE}" srcOrd="3" destOrd="0" presId="urn:microsoft.com/office/officeart/2008/layout/VerticalAccentList"/>
    <dgm:cxn modelId="{FE839AC4-6EB5-49BE-8CDB-CD61AAD06567}" type="presParOf" srcId="{6CFC7EAB-C691-46A9-AF58-E3B2DC0C0757}" destId="{2422B1D7-9B76-4A09-8224-4F6CD1C55017}" srcOrd="4" destOrd="0" presId="urn:microsoft.com/office/officeart/2008/layout/VerticalAccentList"/>
    <dgm:cxn modelId="{F2372B78-0CC6-460B-8CCA-7086DA1B4B6B}" type="presParOf" srcId="{6CFC7EAB-C691-46A9-AF58-E3B2DC0C0757}" destId="{F6C0685F-666C-466B-8473-98FA819148A3}" srcOrd="5" destOrd="0" presId="urn:microsoft.com/office/officeart/2008/layout/VerticalAccentList"/>
    <dgm:cxn modelId="{7DBD77F9-848F-4B87-878B-B6B3334CD558}" type="presParOf" srcId="{6CFC7EAB-C691-46A9-AF58-E3B2DC0C0757}" destId="{F40616F8-0C6B-4DD0-8AB3-45C89ADB9A77}" srcOrd="6" destOrd="0" presId="urn:microsoft.com/office/officeart/2008/layout/VerticalAccentList"/>
    <dgm:cxn modelId="{3DADA580-01BF-4A4A-96A0-DB48B7093F48}" type="presParOf" srcId="{6CFC7EAB-C691-46A9-AF58-E3B2DC0C0757}" destId="{F383D384-A673-48D3-9C58-05AB7B7D6BD2}" srcOrd="7" destOrd="0" presId="urn:microsoft.com/office/officeart/2008/layout/VerticalAccen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image" Target="../media/image22.emf"/></Relationships>
</file>

<file path=ppt/drawings/drawing1.xml><?xml version="1.0" encoding="utf-8"?>
<c:userShapes xmlns:c="http://schemas.openxmlformats.org/drawingml/2006/chart">
  <cdr:relSizeAnchor xmlns:cdr="http://schemas.openxmlformats.org/drawingml/2006/chartDrawing">
    <cdr:from>
      <cdr:x>0.85967</cdr:x>
      <cdr:y>0.04408</cdr:y>
    </cdr:from>
    <cdr:to>
      <cdr:x>1</cdr:x>
      <cdr:y>0.12168</cdr:y>
    </cdr:to>
    <cdr:sp macro="" textlink="">
      <cdr:nvSpPr>
        <cdr:cNvPr id="2" name="TextBox 1"/>
        <cdr:cNvSpPr txBox="1"/>
      </cdr:nvSpPr>
      <cdr:spPr>
        <a:xfrm xmlns:a="http://schemas.openxmlformats.org/drawingml/2006/main">
          <a:off x="5601600" y="184079"/>
          <a:ext cx="914400" cy="32403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b="1" dirty="0">
              <a:solidFill>
                <a:schemeClr val="bg1"/>
              </a:solidFill>
              <a:latin typeface="Gadugi" panose="020B0502040204020203" pitchFamily="34" charset="0"/>
            </a:rPr>
            <a:t>p</a:t>
          </a:r>
          <a:r>
            <a:rPr lang="en-GB" sz="1100" b="1" dirty="0">
              <a:solidFill>
                <a:schemeClr val="bg1"/>
              </a:solidFill>
              <a:latin typeface="Gadugi" panose="020B0502040204020203" pitchFamily="34" charset="0"/>
            </a:rPr>
            <a:t>&lt;0.001</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8B377D-F467-4EB6-B111-3F718F64F5C4}" type="datetimeFigureOut">
              <a:rPr lang="en-GB" smtClean="0"/>
              <a:t>08/03/2019</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E81E9C-BE92-44B7-8045-A8D463D259B6}" type="slidenum">
              <a:rPr lang="en-GB" smtClean="0"/>
              <a:t>‹#›</a:t>
            </a:fld>
            <a:endParaRPr lang="en-GB"/>
          </a:p>
        </p:txBody>
      </p:sp>
    </p:spTree>
    <p:extLst>
      <p:ext uri="{BB962C8B-B14F-4D97-AF65-F5344CB8AC3E}">
        <p14:creationId xmlns:p14="http://schemas.microsoft.com/office/powerpoint/2010/main" val="1436882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Thanks very much for inviting me to come and speak to you at the Centre for Academic Mental Health. I know there is a lot of fantastic research conducted here, and I hope you will find this talk of interest. </a:t>
            </a:r>
            <a:r>
              <a:rPr lang="en-GB" baseline="0" dirty="0"/>
              <a:t>The topic of my talk today is on migration and psychosis risk. I’m going to show you how this is one of the pre-eminent public health tragedies of our time. </a:t>
            </a:r>
          </a:p>
          <a:p>
            <a:endParaRPr lang="en-GB" baseline="0" dirty="0"/>
          </a:p>
          <a:p>
            <a:endParaRPr lang="en-GB" dirty="0"/>
          </a:p>
          <a:p>
            <a:r>
              <a:rPr lang="en-GB" dirty="0"/>
              <a:t>In this talk</a:t>
            </a:r>
            <a:r>
              <a:rPr lang="en-GB" baseline="0" dirty="0"/>
              <a:t> I’ll present an overview of existing and new data – from epidemiology and beyond – which begins to put a handle on the drivers of increased psychosis risk for people who decide to trade places. I’ll show that this risk is related not only to the process of migration, but the places we leave behind and the places that we move to. </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1</a:t>
            </a:fld>
            <a:endParaRPr lang="en-GB"/>
          </a:p>
        </p:txBody>
      </p:sp>
    </p:spTree>
    <p:extLst>
      <p:ext uri="{BB962C8B-B14F-4D97-AF65-F5344CB8AC3E}">
        <p14:creationId xmlns:p14="http://schemas.microsoft.com/office/powerpoint/2010/main" val="3507660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Arguably, migrants present one of the most vulnerable groups in society. Migration – and the process of beginning a new life in a new country - is one of the largest psychological challenges that humans can undertake. This migrant journey can be made willingly, or by force; alone or with family or friends. In either case, it can produce stresses and strains which may themselves have – for some – long-lasting effects on mental health. How modern, developed countries respond to immigrant populations, in providing supportive environments – which enrich both migrant and host populations alike – should be seen as both a public mental health priority and a source of national pride. </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At the outset of this talk there are probably four things you know about the role of migration in psychotic disorders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dirty="0">
              <a:latin typeface="Calibri" pitchFamily="34" charset="0"/>
              <a:cs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latin typeface="Calibri" pitchFamily="34" charset="0"/>
                <a:cs typeface="Calibri" pitchFamily="34" charset="0"/>
              </a:rPr>
              <a:t>Afro-Caribbean</a:t>
            </a:r>
            <a:r>
              <a:rPr lang="en-GB" sz="1200" b="0" i="0" baseline="0" dirty="0">
                <a:latin typeface="Calibri" pitchFamily="34" charset="0"/>
                <a:cs typeface="Calibri" pitchFamily="34" charset="0"/>
              </a:rPr>
              <a:t> immigrants arrive at Waterloo station</a:t>
            </a:r>
            <a:endParaRPr lang="en-GB" sz="1200" b="0" i="0" dirty="0">
              <a:latin typeface="Calibri" pitchFamily="34" charset="0"/>
              <a:cs typeface="Calibri" pitchFamily="34" charset="0"/>
            </a:endParaRPr>
          </a:p>
        </p:txBody>
      </p:sp>
      <p:sp>
        <p:nvSpPr>
          <p:cNvPr id="4" name="Slide Number Placeholder 3"/>
          <p:cNvSpPr>
            <a:spLocks noGrp="1"/>
          </p:cNvSpPr>
          <p:nvPr>
            <p:ph type="sldNum" sz="quarter" idx="10"/>
          </p:nvPr>
        </p:nvSpPr>
        <p:spPr/>
        <p:txBody>
          <a:bodyPr/>
          <a:lstStyle/>
          <a:p>
            <a:fld id="{3BE81E9C-BE92-44B7-8045-A8D463D259B6}" type="slidenum">
              <a:rPr lang="en-GB" smtClean="0"/>
              <a:t>2</a:t>
            </a:fld>
            <a:endParaRPr lang="en-GB"/>
          </a:p>
        </p:txBody>
      </p:sp>
    </p:spTree>
    <p:extLst>
      <p:ext uri="{BB962C8B-B14F-4D97-AF65-F5344CB8AC3E}">
        <p14:creationId xmlns:p14="http://schemas.microsoft.com/office/powerpoint/2010/main" val="4254189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3</a:t>
            </a:fld>
            <a:endParaRPr lang="en-GB"/>
          </a:p>
        </p:txBody>
      </p:sp>
    </p:spTree>
    <p:extLst>
      <p:ext uri="{BB962C8B-B14F-4D97-AF65-F5344CB8AC3E}">
        <p14:creationId xmlns:p14="http://schemas.microsoft.com/office/powerpoint/2010/main" val="3305195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4</a:t>
            </a:fld>
            <a:endParaRPr lang="en-GB"/>
          </a:p>
        </p:txBody>
      </p:sp>
    </p:spTree>
    <p:extLst>
      <p:ext uri="{BB962C8B-B14F-4D97-AF65-F5344CB8AC3E}">
        <p14:creationId xmlns:p14="http://schemas.microsoft.com/office/powerpoint/2010/main" val="897473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Start of our journey</a:t>
            </a:r>
            <a:r>
              <a:rPr lang="en-GB" sz="1200" b="0" i="0" kern="1200" baseline="0" dirty="0">
                <a:solidFill>
                  <a:schemeClr val="tx1"/>
                </a:solidFill>
                <a:effectLst/>
                <a:latin typeface="+mn-lt"/>
                <a:ea typeface="+mn-ea"/>
                <a:cs typeface="+mn-cs"/>
              </a:rPr>
              <a:t> into the role migration plays in psychosis risk really begins with the industrial revolution, and in particular the advent of the steam engine. For the first time, this really permitted quick, mass migration. And although not cheap, migration offered the promise of escape from unemployment, famine or war to new lands with opportunities for great prosperity. </a:t>
            </a:r>
            <a:endParaRPr lang="en-GB" sz="1200" b="0" i="0" kern="1200" dirty="0">
              <a:solidFill>
                <a:schemeClr val="tx1"/>
              </a:solidFill>
              <a:effectLst/>
              <a:latin typeface="+mn-lt"/>
              <a:ea typeface="+mn-ea"/>
              <a:cs typeface="+mn-cs"/>
            </a:endParaRPr>
          </a:p>
          <a:p>
            <a:pPr fontAlgn="base"/>
            <a:endParaRPr lang="en-GB" sz="1200" b="0" i="0" kern="1200" dirty="0">
              <a:solidFill>
                <a:schemeClr val="tx1"/>
              </a:solidFill>
              <a:effectLst/>
              <a:latin typeface="+mn-lt"/>
              <a:ea typeface="+mn-ea"/>
              <a:cs typeface="+mn-cs"/>
            </a:endParaRPr>
          </a:p>
          <a:p>
            <a:pPr fontAlgn="base"/>
            <a:r>
              <a:rPr lang="en-GB" sz="1200" b="0" i="0" kern="1200" dirty="0">
                <a:solidFill>
                  <a:schemeClr val="tx1"/>
                </a:solidFill>
                <a:effectLst/>
                <a:latin typeface="+mn-lt"/>
                <a:ea typeface="+mn-ea"/>
                <a:cs typeface="+mn-cs"/>
              </a:rPr>
              <a:t>Emigrant leaving Liverpool for Québec City aboard an Allan Line vessel, Circa</a:t>
            </a:r>
            <a:r>
              <a:rPr lang="en-GB" sz="1200" b="0" i="0" kern="1200" baseline="0" dirty="0">
                <a:solidFill>
                  <a:schemeClr val="tx1"/>
                </a:solidFill>
                <a:effectLst/>
                <a:latin typeface="+mn-lt"/>
                <a:ea typeface="+mn-ea"/>
                <a:cs typeface="+mn-cs"/>
              </a:rPr>
              <a:t> 1873</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5</a:t>
            </a:fld>
            <a:endParaRPr lang="en-GB"/>
          </a:p>
        </p:txBody>
      </p:sp>
    </p:spTree>
    <p:extLst>
      <p:ext uri="{BB962C8B-B14F-4D97-AF65-F5344CB8AC3E}">
        <p14:creationId xmlns:p14="http://schemas.microsoft.com/office/powerpoint/2010/main" val="2803126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6</a:t>
            </a:fld>
            <a:endParaRPr lang="en-GB"/>
          </a:p>
        </p:txBody>
      </p:sp>
    </p:spTree>
    <p:extLst>
      <p:ext uri="{BB962C8B-B14F-4D97-AF65-F5344CB8AC3E}">
        <p14:creationId xmlns:p14="http://schemas.microsoft.com/office/powerpoint/2010/main" val="38182738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7</a:t>
            </a:fld>
            <a:endParaRPr lang="en-GB"/>
          </a:p>
        </p:txBody>
      </p:sp>
    </p:spTree>
    <p:extLst>
      <p:ext uri="{BB962C8B-B14F-4D97-AF65-F5344CB8AC3E}">
        <p14:creationId xmlns:p14="http://schemas.microsoft.com/office/powerpoint/2010/main" val="2377318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8</a:t>
            </a:fld>
            <a:endParaRPr lang="en-GB"/>
          </a:p>
        </p:txBody>
      </p:sp>
    </p:spTree>
    <p:extLst>
      <p:ext uri="{BB962C8B-B14F-4D97-AF65-F5344CB8AC3E}">
        <p14:creationId xmlns:p14="http://schemas.microsoft.com/office/powerpoint/2010/main" val="1993292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sz="1200" b="0" i="0" kern="1200" dirty="0">
                <a:solidFill>
                  <a:schemeClr val="tx1"/>
                </a:solidFill>
                <a:effectLst/>
                <a:latin typeface="+mn-lt"/>
                <a:ea typeface="+mn-ea"/>
                <a:cs typeface="+mn-cs"/>
              </a:rPr>
              <a:t>Oct. 22, 2015. Migrants walking past a church, escorted by Slovenian riot police to a registration camp outside </a:t>
            </a:r>
            <a:r>
              <a:rPr lang="en-GB" sz="1200" b="0" i="0" kern="1200" dirty="0" err="1">
                <a:solidFill>
                  <a:schemeClr val="tx1"/>
                </a:solidFill>
                <a:effectLst/>
                <a:latin typeface="+mn-lt"/>
                <a:ea typeface="+mn-ea"/>
                <a:cs typeface="+mn-cs"/>
              </a:rPr>
              <a:t>Dobova</a:t>
            </a:r>
            <a:r>
              <a:rPr lang="en-GB" sz="1200" b="0" i="0" kern="1200" dirty="0">
                <a:solidFill>
                  <a:schemeClr val="tx1"/>
                </a:solidFill>
                <a:effectLst/>
                <a:latin typeface="+mn-lt"/>
                <a:ea typeface="+mn-ea"/>
                <a:cs typeface="+mn-cs"/>
              </a:rPr>
              <a:t>, Slovenia. The small Balkan nations along the path of the human migration through Europe have seen record numbers of refugees cross their borders, and have been overwhelmed in their ability to manage the human flow.</a:t>
            </a:r>
          </a:p>
          <a:p>
            <a:endParaRPr lang="en-GB" dirty="0"/>
          </a:p>
          <a:p>
            <a:r>
              <a:rPr lang="en-GB" dirty="0"/>
              <a:t>https://www.nytimes.com/slideshow/2016/04/18/blogs/photography-pulitzer-for-coverage-of-refugee-crisis/s/18-lens-refugees-slide-LQTA.html</a:t>
            </a:r>
          </a:p>
        </p:txBody>
      </p:sp>
      <p:sp>
        <p:nvSpPr>
          <p:cNvPr id="4" name="Slide Number Placeholder 3"/>
          <p:cNvSpPr>
            <a:spLocks noGrp="1"/>
          </p:cNvSpPr>
          <p:nvPr>
            <p:ph type="sldNum" sz="quarter" idx="10"/>
          </p:nvPr>
        </p:nvSpPr>
        <p:spPr/>
        <p:txBody>
          <a:bodyPr/>
          <a:lstStyle/>
          <a:p>
            <a:fld id="{3BE81E9C-BE92-44B7-8045-A8D463D259B6}" type="slidenum">
              <a:rPr lang="en-GB" smtClean="0"/>
              <a:t>9</a:t>
            </a:fld>
            <a:endParaRPr lang="en-GB"/>
          </a:p>
        </p:txBody>
      </p:sp>
    </p:spTree>
    <p:extLst>
      <p:ext uri="{BB962C8B-B14F-4D97-AF65-F5344CB8AC3E}">
        <p14:creationId xmlns:p14="http://schemas.microsoft.com/office/powerpoint/2010/main" val="1034820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Nov. 16, 2015. Migrants arrive by a Turkish boat near the village of </a:t>
            </a:r>
            <a:r>
              <a:rPr lang="en-GB" sz="1200" b="0" i="0" kern="1200" dirty="0" err="1">
                <a:solidFill>
                  <a:schemeClr val="tx1"/>
                </a:solidFill>
                <a:effectLst/>
                <a:latin typeface="+mn-lt"/>
                <a:ea typeface="+mn-ea"/>
                <a:cs typeface="+mn-cs"/>
              </a:rPr>
              <a:t>Skala</a:t>
            </a:r>
            <a:r>
              <a:rPr lang="en-GB" sz="1200" b="0" i="0" kern="1200" dirty="0">
                <a:solidFill>
                  <a:schemeClr val="tx1"/>
                </a:solidFill>
                <a:effectLst/>
                <a:latin typeface="+mn-lt"/>
                <a:ea typeface="+mn-ea"/>
                <a:cs typeface="+mn-cs"/>
              </a:rPr>
              <a:t>, on the Greek island of Lesbos. The Turkish boat owner delivered about 150 people to the Greek coast and tried to escape back to Turkey; he was arrested in Turkish waters.</a:t>
            </a:r>
          </a:p>
          <a:p>
            <a:endParaRPr lang="en-GB" sz="1200" b="0" i="0" kern="1200" dirty="0">
              <a:solidFill>
                <a:schemeClr val="tx1"/>
              </a:solidFill>
              <a:effectLst/>
              <a:latin typeface="+mn-lt"/>
              <a:ea typeface="+mn-ea"/>
              <a:cs typeface="+mn-cs"/>
            </a:endParaRPr>
          </a:p>
          <a:p>
            <a:r>
              <a:rPr lang="en-GB" dirty="0"/>
              <a:t>https://www.nytimes.com/slideshow/2016/04/18/blogs/photography-pulitzer-for-coverage-of-refugee-crisis/s/18-lens-refugees-slide-8AS8.html </a:t>
            </a:r>
          </a:p>
        </p:txBody>
      </p:sp>
      <p:sp>
        <p:nvSpPr>
          <p:cNvPr id="4" name="Slide Number Placeholder 3"/>
          <p:cNvSpPr>
            <a:spLocks noGrp="1"/>
          </p:cNvSpPr>
          <p:nvPr>
            <p:ph type="sldNum" sz="quarter" idx="10"/>
          </p:nvPr>
        </p:nvSpPr>
        <p:spPr/>
        <p:txBody>
          <a:bodyPr/>
          <a:lstStyle/>
          <a:p>
            <a:fld id="{3BE81E9C-BE92-44B7-8045-A8D463D259B6}" type="slidenum">
              <a:rPr lang="en-GB" smtClean="0"/>
              <a:t>10</a:t>
            </a:fld>
            <a:endParaRPr lang="en-GB"/>
          </a:p>
        </p:txBody>
      </p:sp>
    </p:spTree>
    <p:extLst>
      <p:ext uri="{BB962C8B-B14F-4D97-AF65-F5344CB8AC3E}">
        <p14:creationId xmlns:p14="http://schemas.microsoft.com/office/powerpoint/2010/main" val="4614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 Macedonian police officer raised his baton toward migrants to stop them from entering into Macedonia near </a:t>
            </a:r>
            <a:r>
              <a:rPr lang="en-GB" sz="1200" b="0" i="0" kern="1200" dirty="0" err="1">
                <a:solidFill>
                  <a:schemeClr val="tx1"/>
                </a:solidFill>
                <a:effectLst/>
                <a:latin typeface="+mn-lt"/>
                <a:ea typeface="+mn-ea"/>
                <a:cs typeface="+mn-cs"/>
              </a:rPr>
              <a:t>Idomeni</a:t>
            </a:r>
            <a:r>
              <a:rPr lang="en-GB" sz="1200" b="0" i="0" kern="1200" dirty="0">
                <a:solidFill>
                  <a:schemeClr val="tx1"/>
                </a:solidFill>
                <a:effectLst/>
                <a:latin typeface="+mn-lt"/>
                <a:ea typeface="+mn-ea"/>
                <a:cs typeface="+mn-cs"/>
              </a:rPr>
              <a:t>, Greece. Aug. 22, 2015.</a:t>
            </a:r>
          </a:p>
          <a:p>
            <a:endParaRPr lang="en-GB" sz="1200" b="0" i="0" kern="1200" dirty="0">
              <a:solidFill>
                <a:schemeClr val="tx1"/>
              </a:solidFill>
              <a:effectLst/>
              <a:latin typeface="+mn-lt"/>
              <a:ea typeface="+mn-ea"/>
              <a:cs typeface="+mn-cs"/>
            </a:endParaRPr>
          </a:p>
          <a:p>
            <a:r>
              <a:rPr lang="en-GB" dirty="0"/>
              <a:t>https://www.nytimes.com/slideshow/2016/04/18/blogs/photography-pulitzer-coverage-of-the-migrant-crisis/s/18-lens-reuters-pulitz-slide-99H7.html </a:t>
            </a:r>
          </a:p>
        </p:txBody>
      </p:sp>
      <p:sp>
        <p:nvSpPr>
          <p:cNvPr id="4" name="Slide Number Placeholder 3"/>
          <p:cNvSpPr>
            <a:spLocks noGrp="1"/>
          </p:cNvSpPr>
          <p:nvPr>
            <p:ph type="sldNum" sz="quarter" idx="10"/>
          </p:nvPr>
        </p:nvSpPr>
        <p:spPr/>
        <p:txBody>
          <a:bodyPr/>
          <a:lstStyle/>
          <a:p>
            <a:fld id="{3BE81E9C-BE92-44B7-8045-A8D463D259B6}" type="slidenum">
              <a:rPr lang="en-GB" smtClean="0"/>
              <a:t>11</a:t>
            </a:fld>
            <a:endParaRPr lang="en-GB"/>
          </a:p>
        </p:txBody>
      </p:sp>
    </p:spTree>
    <p:extLst>
      <p:ext uri="{BB962C8B-B14F-4D97-AF65-F5344CB8AC3E}">
        <p14:creationId xmlns:p14="http://schemas.microsoft.com/office/powerpoint/2010/main" val="1539853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12</a:t>
            </a:fld>
            <a:endParaRPr lang="en-GB"/>
          </a:p>
        </p:txBody>
      </p:sp>
    </p:spTree>
    <p:extLst>
      <p:ext uri="{BB962C8B-B14F-4D97-AF65-F5344CB8AC3E}">
        <p14:creationId xmlns:p14="http://schemas.microsoft.com/office/powerpoint/2010/main" val="617367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13</a:t>
            </a:fld>
            <a:endParaRPr lang="en-GB"/>
          </a:p>
        </p:txBody>
      </p:sp>
    </p:spTree>
    <p:extLst>
      <p:ext uri="{BB962C8B-B14F-4D97-AF65-F5344CB8AC3E}">
        <p14:creationId xmlns:p14="http://schemas.microsoft.com/office/powerpoint/2010/main" val="2324636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Calibri" pitchFamily="34" charset="0"/>
                <a:cs typeface="Calibri" pitchFamily="34" charset="0"/>
              </a:rPr>
              <a:t>Bryan </a:t>
            </a:r>
            <a:r>
              <a:rPr lang="en-GB" sz="1200" b="1" dirty="0" err="1">
                <a:latin typeface="Calibri" pitchFamily="34" charset="0"/>
                <a:cs typeface="Calibri" pitchFamily="34" charset="0"/>
              </a:rPr>
              <a:t>Charnley</a:t>
            </a:r>
            <a:r>
              <a:rPr lang="en-GB" sz="1200" b="1" dirty="0">
                <a:latin typeface="Calibri" pitchFamily="34" charset="0"/>
                <a:cs typeface="Calibri" pitchFamily="34" charset="0"/>
              </a:rPr>
              <a:t>, 1949-1991</a:t>
            </a:r>
            <a:endParaRPr lang="en-GB" sz="1100" b="1" i="1" dirty="0">
              <a:latin typeface="Calibri" pitchFamily="34" charset="0"/>
              <a:cs typeface="Calibri" pitchFamily="34" charset="0"/>
            </a:endParaRPr>
          </a:p>
        </p:txBody>
      </p:sp>
      <p:sp>
        <p:nvSpPr>
          <p:cNvPr id="4" name="Slide Number Placeholder 3"/>
          <p:cNvSpPr>
            <a:spLocks noGrp="1"/>
          </p:cNvSpPr>
          <p:nvPr>
            <p:ph type="sldNum" sz="quarter" idx="10"/>
          </p:nvPr>
        </p:nvSpPr>
        <p:spPr/>
        <p:txBody>
          <a:bodyPr/>
          <a:lstStyle/>
          <a:p>
            <a:fld id="{3BE81E9C-BE92-44B7-8045-A8D463D259B6}" type="slidenum">
              <a:rPr lang="en-GB" smtClean="0"/>
              <a:t>14</a:t>
            </a:fld>
            <a:endParaRPr lang="en-GB"/>
          </a:p>
        </p:txBody>
      </p:sp>
    </p:spTree>
    <p:extLst>
      <p:ext uri="{BB962C8B-B14F-4D97-AF65-F5344CB8AC3E}">
        <p14:creationId xmlns:p14="http://schemas.microsoft.com/office/powerpoint/2010/main" val="14897471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latin typeface="Calibri" pitchFamily="34" charset="0"/>
                <a:cs typeface="Calibri" pitchFamily="34" charset="0"/>
              </a:rPr>
              <a:t>I</a:t>
            </a:r>
            <a:r>
              <a:rPr lang="en-GB" sz="1200" b="0" i="0" baseline="0" dirty="0">
                <a:latin typeface="Calibri" pitchFamily="34" charset="0"/>
                <a:cs typeface="Calibri" pitchFamily="34" charset="0"/>
              </a:rPr>
              <a:t> now want to introduce you to an important feature of the epidemiology of psychotic disorders, heterogeneity</a:t>
            </a:r>
            <a:endParaRPr lang="en-GB" sz="1200" b="0" i="0" dirty="0">
              <a:latin typeface="Calibri" pitchFamily="34" charset="0"/>
              <a:cs typeface="Calibri" pitchFamily="34" charset="0"/>
            </a:endParaRPr>
          </a:p>
          <a:p>
            <a:pPr eaLnBrk="1" hangingPunct="1"/>
            <a:endParaRPr lang="en-US" dirty="0"/>
          </a:p>
          <a:p>
            <a:pPr eaLnBrk="1" hangingPunct="1"/>
            <a:r>
              <a:rPr lang="en-US" dirty="0"/>
              <a:t>Lifetime</a:t>
            </a:r>
            <a:r>
              <a:rPr lang="en-US" baseline="0" dirty="0"/>
              <a:t> prevalence of schizophrenia quoted at 1%</a:t>
            </a:r>
            <a:endParaRPr lang="en-US" dirty="0"/>
          </a:p>
          <a:p>
            <a:pPr eaLnBrk="1" hangingPunct="1"/>
            <a:endParaRPr lang="en-US" dirty="0"/>
          </a:p>
          <a:p>
            <a:pPr eaLnBrk="1" hangingPunct="1"/>
            <a:r>
              <a:rPr lang="en-US" dirty="0"/>
              <a:t>Challenge you to find an empirical reference to the 1%</a:t>
            </a:r>
          </a:p>
          <a:p>
            <a:pPr eaLnBrk="1" hangingPunct="1"/>
            <a:endParaRPr lang="en-US" dirty="0"/>
          </a:p>
          <a:p>
            <a:pPr eaLnBrk="1" hangingPunct="1"/>
            <a:r>
              <a:rPr lang="en-US" dirty="0"/>
              <a:t>In </a:t>
            </a:r>
            <a:r>
              <a:rPr lang="en-US" dirty="0" err="1"/>
              <a:t>Saha</a:t>
            </a:r>
            <a:r>
              <a:rPr lang="en-US" dirty="0"/>
              <a:t> et al</a:t>
            </a:r>
            <a:r>
              <a:rPr lang="en-US" baseline="0" dirty="0"/>
              <a:t> 10-90</a:t>
            </a:r>
            <a:r>
              <a:rPr lang="en-US" baseline="30000" dirty="0"/>
              <a:t>th</a:t>
            </a:r>
            <a:r>
              <a:rPr lang="en-US" baseline="0" dirty="0"/>
              <a:t> percentile 0.18-1.6%</a:t>
            </a:r>
          </a:p>
          <a:p>
            <a:pPr eaLnBrk="1" hangingPunct="1"/>
            <a:endParaRPr lang="en-US" baseline="0" dirty="0"/>
          </a:p>
          <a:p>
            <a:pPr eaLnBrk="1" hangingPunct="1"/>
            <a:r>
              <a:rPr lang="en-US" baseline="0" dirty="0"/>
              <a:t>Settling on a median of 0.4% (29 studies)</a:t>
            </a:r>
          </a:p>
          <a:p>
            <a:pPr eaLnBrk="1" hangingPunct="1"/>
            <a:endParaRPr lang="en-US" baseline="0" dirty="0"/>
          </a:p>
          <a:p>
            <a:pPr eaLnBrk="1" hangingPunct="1"/>
            <a:r>
              <a:rPr lang="en-US" baseline="0" dirty="0"/>
              <a:t>Prevalence of all psychotic disorders even higher</a:t>
            </a:r>
            <a:endParaRPr lang="en-US" dirty="0"/>
          </a:p>
          <a:p>
            <a:pPr eaLnBrk="1" hangingPunct="1"/>
            <a:endParaRPr lang="en-US" dirty="0"/>
          </a:p>
        </p:txBody>
      </p:sp>
      <p:sp>
        <p:nvSpPr>
          <p:cNvPr id="4" name="Slide Number Placeholder 3"/>
          <p:cNvSpPr>
            <a:spLocks noGrp="1"/>
          </p:cNvSpPr>
          <p:nvPr>
            <p:ph type="sldNum" sz="quarter" idx="10"/>
          </p:nvPr>
        </p:nvSpPr>
        <p:spPr/>
        <p:txBody>
          <a:bodyPr/>
          <a:lstStyle/>
          <a:p>
            <a:fld id="{3BE81E9C-BE92-44B7-8045-A8D463D259B6}" type="slidenum">
              <a:rPr lang="en-GB" smtClean="0"/>
              <a:t>15</a:t>
            </a:fld>
            <a:endParaRPr lang="en-GB"/>
          </a:p>
        </p:txBody>
      </p:sp>
    </p:spTree>
    <p:extLst>
      <p:ext uri="{BB962C8B-B14F-4D97-AF65-F5344CB8AC3E}">
        <p14:creationId xmlns:p14="http://schemas.microsoft.com/office/powerpoint/2010/main" val="25184962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3BE81E9C-BE92-44B7-8045-A8D463D259B6}" type="slidenum">
              <a:rPr lang="en-GB" smtClean="0"/>
              <a:t>16</a:t>
            </a:fld>
            <a:endParaRPr lang="en-GB"/>
          </a:p>
        </p:txBody>
      </p:sp>
    </p:spTree>
    <p:extLst>
      <p:ext uri="{BB962C8B-B14F-4D97-AF65-F5344CB8AC3E}">
        <p14:creationId xmlns:p14="http://schemas.microsoft.com/office/powerpoint/2010/main" val="18202173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Rate in migrants overall </a:t>
            </a:r>
            <a:r>
              <a:rPr lang="en-GB" i="1" dirty="0" err="1"/>
              <a:t>cf</a:t>
            </a:r>
            <a:r>
              <a:rPr lang="en-GB" i="1" dirty="0"/>
              <a:t> </a:t>
            </a:r>
            <a:r>
              <a:rPr lang="en-GB" i="0" dirty="0"/>
              <a:t>general population</a:t>
            </a:r>
            <a:r>
              <a:rPr lang="en-GB" i="0" baseline="0" dirty="0"/>
              <a:t> </a:t>
            </a:r>
            <a:endParaRPr lang="en-GB" i="1" dirty="0"/>
          </a:p>
        </p:txBody>
      </p:sp>
      <p:sp>
        <p:nvSpPr>
          <p:cNvPr id="4" name="Slide Number Placeholder 3"/>
          <p:cNvSpPr>
            <a:spLocks noGrp="1"/>
          </p:cNvSpPr>
          <p:nvPr>
            <p:ph type="sldNum" sz="quarter" idx="10"/>
          </p:nvPr>
        </p:nvSpPr>
        <p:spPr/>
        <p:txBody>
          <a:bodyPr/>
          <a:lstStyle/>
          <a:p>
            <a:fld id="{3BE81E9C-BE92-44B7-8045-A8D463D259B6}" type="slidenum">
              <a:rPr lang="en-GB" smtClean="0"/>
              <a:t>17</a:t>
            </a:fld>
            <a:endParaRPr lang="en-GB"/>
          </a:p>
        </p:txBody>
      </p:sp>
    </p:spTree>
    <p:extLst>
      <p:ext uri="{BB962C8B-B14F-4D97-AF65-F5344CB8AC3E}">
        <p14:creationId xmlns:p14="http://schemas.microsoft.com/office/powerpoint/2010/main" val="3146208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Rate in black Caribbean</a:t>
            </a:r>
            <a:r>
              <a:rPr lang="en-GB" baseline="0" dirty="0"/>
              <a:t> and African groups compared with the general population. </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18</a:t>
            </a:fld>
            <a:endParaRPr lang="en-GB"/>
          </a:p>
        </p:txBody>
      </p:sp>
    </p:spTree>
    <p:extLst>
      <p:ext uri="{BB962C8B-B14F-4D97-AF65-F5344CB8AC3E}">
        <p14:creationId xmlns:p14="http://schemas.microsoft.com/office/powerpoint/2010/main" val="22823575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a:t>
            </a:r>
            <a:r>
              <a:rPr lang="en-GB" baseline="0" dirty="0"/>
              <a:t> where did it all begin? Well, this stamp tells a clue.</a:t>
            </a:r>
          </a:p>
          <a:p>
            <a:r>
              <a:rPr lang="en-GB" baseline="0" dirty="0"/>
              <a:t>Norwegian migration to the USA in the 1850s-1920s was high. Particularly due to economic problems, crop failure. </a:t>
            </a:r>
          </a:p>
          <a:p>
            <a:r>
              <a:rPr lang="en-GB" baseline="0" dirty="0"/>
              <a:t>1/3 of the Norwegian population migrated to the USA during this time. </a:t>
            </a:r>
          </a:p>
          <a:p>
            <a:r>
              <a:rPr lang="en-GB" baseline="0" dirty="0"/>
              <a:t>In 2009, 16.5% of the Minnesotan population claimed Norwegian heritage</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19</a:t>
            </a:fld>
            <a:endParaRPr lang="en-GB"/>
          </a:p>
        </p:txBody>
      </p:sp>
    </p:spTree>
    <p:extLst>
      <p:ext uri="{BB962C8B-B14F-4D97-AF65-F5344CB8AC3E}">
        <p14:creationId xmlns:p14="http://schemas.microsoft.com/office/powerpoint/2010/main" val="32291639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Wrote</a:t>
            </a:r>
            <a:r>
              <a:rPr lang="en-GB" baseline="0" dirty="0"/>
              <a:t> doctoral thesis while in Minnesota </a:t>
            </a:r>
          </a:p>
          <a:p>
            <a:r>
              <a:rPr lang="en-GB" baseline="0" dirty="0"/>
              <a:t>Despite </a:t>
            </a:r>
            <a:r>
              <a:rPr lang="en-GB" baseline="0" dirty="0" err="1"/>
              <a:t>groundbreaking</a:t>
            </a:r>
            <a:r>
              <a:rPr lang="en-GB" baseline="0" dirty="0"/>
              <a:t> epidemiology he has been criticised for other areas of clinical practice, including conducting the first lobotomy in Norway in 1941, and continuing the practice although his trials showed poor results. </a:t>
            </a:r>
          </a:p>
        </p:txBody>
      </p:sp>
      <p:sp>
        <p:nvSpPr>
          <p:cNvPr id="4" name="Slide Number Placeholder 3"/>
          <p:cNvSpPr>
            <a:spLocks noGrp="1"/>
          </p:cNvSpPr>
          <p:nvPr>
            <p:ph type="sldNum" sz="quarter" idx="10"/>
          </p:nvPr>
        </p:nvSpPr>
        <p:spPr/>
        <p:txBody>
          <a:bodyPr/>
          <a:lstStyle/>
          <a:p>
            <a:fld id="{3BE81E9C-BE92-44B7-8045-A8D463D259B6}" type="slidenum">
              <a:rPr lang="en-GB" smtClean="0"/>
              <a:t>20</a:t>
            </a:fld>
            <a:endParaRPr lang="en-GB"/>
          </a:p>
        </p:txBody>
      </p:sp>
    </p:spTree>
    <p:extLst>
      <p:ext uri="{BB962C8B-B14F-4D97-AF65-F5344CB8AC3E}">
        <p14:creationId xmlns:p14="http://schemas.microsoft.com/office/powerpoint/2010/main" val="32954687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32</a:t>
            </a:fld>
            <a:endParaRPr lang="en-GB"/>
          </a:p>
        </p:txBody>
      </p:sp>
    </p:spTree>
    <p:extLst>
      <p:ext uri="{BB962C8B-B14F-4D97-AF65-F5344CB8AC3E}">
        <p14:creationId xmlns:p14="http://schemas.microsoft.com/office/powerpoint/2010/main" val="41180855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33</a:t>
            </a:fld>
            <a:endParaRPr lang="en-GB"/>
          </a:p>
        </p:txBody>
      </p:sp>
    </p:spTree>
    <p:extLst>
      <p:ext uri="{BB962C8B-B14F-4D97-AF65-F5344CB8AC3E}">
        <p14:creationId xmlns:p14="http://schemas.microsoft.com/office/powerpoint/2010/main" val="770988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34</a:t>
            </a:fld>
            <a:endParaRPr lang="en-GB"/>
          </a:p>
        </p:txBody>
      </p:sp>
    </p:spTree>
    <p:extLst>
      <p:ext uri="{BB962C8B-B14F-4D97-AF65-F5344CB8AC3E}">
        <p14:creationId xmlns:p14="http://schemas.microsoft.com/office/powerpoint/2010/main" val="921607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Returning to psychosis, perhaps strongest evidence against selection comes from clever thought experiments</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35</a:t>
            </a:fld>
            <a:endParaRPr lang="en-GB"/>
          </a:p>
        </p:txBody>
      </p:sp>
    </p:spTree>
    <p:extLst>
      <p:ext uri="{BB962C8B-B14F-4D97-AF65-F5344CB8AC3E}">
        <p14:creationId xmlns:p14="http://schemas.microsoft.com/office/powerpoint/2010/main" val="25002103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36</a:t>
            </a:fld>
            <a:endParaRPr lang="en-GB"/>
          </a:p>
        </p:txBody>
      </p:sp>
    </p:spTree>
    <p:extLst>
      <p:ext uri="{BB962C8B-B14F-4D97-AF65-F5344CB8AC3E}">
        <p14:creationId xmlns:p14="http://schemas.microsoft.com/office/powerpoint/2010/main" val="6152804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We have recently replicated this finding in a different population, using data from more rural East Anglia.</a:t>
            </a:r>
          </a:p>
          <a:p>
            <a:endParaRPr lang="en-GB" baseline="0" dirty="0"/>
          </a:p>
          <a:p>
            <a:r>
              <a:rPr lang="en-GB" baseline="0" dirty="0"/>
              <a:t>FEP data from a defined catchment over 3 years</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37</a:t>
            </a:fld>
            <a:endParaRPr lang="en-GB"/>
          </a:p>
        </p:txBody>
      </p:sp>
    </p:spTree>
    <p:extLst>
      <p:ext uri="{BB962C8B-B14F-4D97-AF65-F5344CB8AC3E}">
        <p14:creationId xmlns:p14="http://schemas.microsoft.com/office/powerpoint/2010/main" val="16131976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We have recently replicated this finding in a different population, using data from more rural East Anglia.</a:t>
            </a:r>
          </a:p>
          <a:p>
            <a:endParaRPr lang="en-GB" baseline="0" dirty="0"/>
          </a:p>
          <a:p>
            <a:r>
              <a:rPr lang="en-GB" baseline="0" dirty="0"/>
              <a:t>FEP data from a defined catchment over 3 years</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38</a:t>
            </a:fld>
            <a:endParaRPr lang="en-GB"/>
          </a:p>
        </p:txBody>
      </p:sp>
    </p:spTree>
    <p:extLst>
      <p:ext uri="{BB962C8B-B14F-4D97-AF65-F5344CB8AC3E}">
        <p14:creationId xmlns:p14="http://schemas.microsoft.com/office/powerpoint/2010/main" val="6406559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39</a:t>
            </a:fld>
            <a:endParaRPr lang="en-GB"/>
          </a:p>
        </p:txBody>
      </p:sp>
    </p:spTree>
    <p:extLst>
      <p:ext uri="{BB962C8B-B14F-4D97-AF65-F5344CB8AC3E}">
        <p14:creationId xmlns:p14="http://schemas.microsoft.com/office/powerpoint/2010/main" val="14734567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Intrepid was set up in India, Nigeria and Trinidad. </a:t>
            </a:r>
          </a:p>
          <a:p>
            <a:endParaRPr lang="en-GB" baseline="0" dirty="0"/>
          </a:p>
          <a:p>
            <a:r>
              <a:rPr lang="en-GB" baseline="0" dirty="0"/>
              <a:t>Only pilot data currently available (Morgan et al 2016)</a:t>
            </a:r>
          </a:p>
          <a:p>
            <a:endParaRPr lang="en-GB" baseline="0" dirty="0"/>
          </a:p>
          <a:p>
            <a:r>
              <a:rPr lang="en-GB" baseline="0" dirty="0" err="1"/>
              <a:t>Tenatively</a:t>
            </a:r>
            <a:r>
              <a:rPr lang="en-GB" baseline="0" dirty="0"/>
              <a:t> suggests rates are 25-30 in Nigeria and Trinidad, but only 15 in India</a:t>
            </a:r>
          </a:p>
          <a:p>
            <a:endParaRPr lang="en-GB" baseline="0" dirty="0"/>
          </a:p>
          <a:p>
            <a:r>
              <a:rPr lang="en-GB" baseline="0" dirty="0"/>
              <a:t>Rates in Indian population in UK also appear to be lower (Kirkbride et al 2017 – SEPEA)</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40</a:t>
            </a:fld>
            <a:endParaRPr lang="en-GB"/>
          </a:p>
        </p:txBody>
      </p:sp>
    </p:spTree>
    <p:extLst>
      <p:ext uri="{BB962C8B-B14F-4D97-AF65-F5344CB8AC3E}">
        <p14:creationId xmlns:p14="http://schemas.microsoft.com/office/powerpoint/2010/main" val="27907721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41</a:t>
            </a:fld>
            <a:endParaRPr lang="en-GB"/>
          </a:p>
        </p:txBody>
      </p:sp>
    </p:spTree>
    <p:extLst>
      <p:ext uri="{BB962C8B-B14F-4D97-AF65-F5344CB8AC3E}">
        <p14:creationId xmlns:p14="http://schemas.microsoft.com/office/powerpoint/2010/main" val="30952066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Higher rates of disorder may</a:t>
            </a:r>
            <a:r>
              <a:rPr lang="en-GB" baseline="0" dirty="0"/>
              <a:t> be explained by racist psychiatric practice, with psychiatrists more likely to diagnoses someone from a BME background with a FEP, due to stereotypes about behaviours, appearance </a:t>
            </a:r>
            <a:r>
              <a:rPr lang="en-GB" baseline="0" dirty="0" err="1"/>
              <a:t>etc</a:t>
            </a:r>
            <a:r>
              <a:rPr lang="en-GB" baseline="0" dirty="0"/>
              <a:t>…</a:t>
            </a:r>
          </a:p>
          <a:p>
            <a:endParaRPr lang="en-GB" baseline="0" dirty="0"/>
          </a:p>
          <a:p>
            <a:r>
              <a:rPr lang="en-GB" baseline="0" dirty="0"/>
              <a:t>Or due to culturally insensitive diagnostic tools – including ICD-10 &amp; DSM-IV – which mean culturally appropriate behaviours in some ethnic groups may be more likely to be regarded as psychotic</a:t>
            </a:r>
          </a:p>
          <a:p>
            <a:endParaRPr lang="en-GB" baseline="0" dirty="0"/>
          </a:p>
          <a:p>
            <a:r>
              <a:rPr lang="en-GB" baseline="0" dirty="0"/>
              <a:t>Conducive – fear of dying in hospital or being over-medicalised in particular. These views of psychiatry, and research in psychiatry certainly do not help create mentally healthy environments. </a:t>
            </a:r>
          </a:p>
          <a:p>
            <a:endParaRPr lang="en-GB" baseline="0" dirty="0"/>
          </a:p>
          <a:p>
            <a:r>
              <a:rPr lang="en-GB" baseline="0" dirty="0"/>
              <a:t>But what is the evidence for them?</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42</a:t>
            </a:fld>
            <a:endParaRPr lang="en-GB"/>
          </a:p>
        </p:txBody>
      </p:sp>
    </p:spTree>
    <p:extLst>
      <p:ext uri="{BB962C8B-B14F-4D97-AF65-F5344CB8AC3E}">
        <p14:creationId xmlns:p14="http://schemas.microsoft.com/office/powerpoint/2010/main" val="39101597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Mahy</a:t>
            </a:r>
            <a:r>
              <a:rPr lang="en-GB" dirty="0"/>
              <a:t> – rates higher in the black Caribbean sample in London, despite using the</a:t>
            </a:r>
            <a:r>
              <a:rPr lang="en-GB" baseline="0" dirty="0"/>
              <a:t> same diagnostic instruments &amp; psychiatrists</a:t>
            </a:r>
          </a:p>
          <a:p>
            <a:endParaRPr lang="en-GB" baseline="0" dirty="0"/>
          </a:p>
          <a:p>
            <a:r>
              <a:rPr lang="en-GB" baseline="0" dirty="0" err="1"/>
              <a:t>Blindin</a:t>
            </a:r>
            <a:endParaRPr lang="en-GB" baseline="0" dirty="0"/>
          </a:p>
        </p:txBody>
      </p:sp>
      <p:sp>
        <p:nvSpPr>
          <p:cNvPr id="4" name="Slide Number Placeholder 3"/>
          <p:cNvSpPr>
            <a:spLocks noGrp="1"/>
          </p:cNvSpPr>
          <p:nvPr>
            <p:ph type="sldNum" sz="quarter" idx="10"/>
          </p:nvPr>
        </p:nvSpPr>
        <p:spPr/>
        <p:txBody>
          <a:bodyPr/>
          <a:lstStyle/>
          <a:p>
            <a:fld id="{3BE81E9C-BE92-44B7-8045-A8D463D259B6}" type="slidenum">
              <a:rPr lang="en-GB" smtClean="0"/>
              <a:t>43</a:t>
            </a:fld>
            <a:endParaRPr lang="en-GB"/>
          </a:p>
        </p:txBody>
      </p:sp>
    </p:spTree>
    <p:extLst>
      <p:ext uri="{BB962C8B-B14F-4D97-AF65-F5344CB8AC3E}">
        <p14:creationId xmlns:p14="http://schemas.microsoft.com/office/powerpoint/2010/main" val="16318852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can think of social stressors which take place before,</a:t>
            </a:r>
            <a:r>
              <a:rPr lang="en-GB" baseline="0" dirty="0"/>
              <a:t> during and after the migration event.</a:t>
            </a:r>
          </a:p>
          <a:p>
            <a:endParaRPr lang="en-GB" baseline="0" dirty="0"/>
          </a:p>
          <a:p>
            <a:r>
              <a:rPr lang="en-GB" baseline="0" dirty="0"/>
              <a:t>One way to study the potential impact of pre-migratory stressors on psychosis risk is via risk in refugee populations</a:t>
            </a:r>
          </a:p>
          <a:p>
            <a:endParaRPr lang="en-GB" baseline="0" dirty="0"/>
          </a:p>
          <a:p>
            <a:r>
              <a:rPr lang="en-GB" baseline="0" dirty="0"/>
              <a:t>Here I want to begin to move on from hypotheses to the state of current research in this area of psychiatric epidemiology, and show some recent findings from Canada, and from my group</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44</a:t>
            </a:fld>
            <a:endParaRPr lang="en-GB"/>
          </a:p>
        </p:txBody>
      </p:sp>
    </p:spTree>
    <p:extLst>
      <p:ext uri="{BB962C8B-B14F-4D97-AF65-F5344CB8AC3E}">
        <p14:creationId xmlns:p14="http://schemas.microsoft.com/office/powerpoint/2010/main" val="33120220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a:t>
            </a:r>
            <a:r>
              <a:rPr lang="en-GB" baseline="0" dirty="0"/>
              <a:t> during &amp; post</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45</a:t>
            </a:fld>
            <a:endParaRPr lang="en-GB"/>
          </a:p>
        </p:txBody>
      </p:sp>
    </p:spTree>
    <p:extLst>
      <p:ext uri="{BB962C8B-B14F-4D97-AF65-F5344CB8AC3E}">
        <p14:creationId xmlns:p14="http://schemas.microsoft.com/office/powerpoint/2010/main" val="21732966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150000"/>
              </a:lnSpc>
            </a:pPr>
            <a:r>
              <a:rPr lang="en-GB" dirty="0">
                <a:latin typeface="Calibri" pitchFamily="34" charset="0"/>
                <a:cs typeface="Calibri" pitchFamily="34" charset="0"/>
              </a:rPr>
              <a:t>Born after 1984, alive on 14</a:t>
            </a:r>
            <a:r>
              <a:rPr lang="en-GB" baseline="30000" dirty="0">
                <a:latin typeface="Calibri" pitchFamily="34" charset="0"/>
                <a:cs typeface="Calibri" pitchFamily="34" charset="0"/>
              </a:rPr>
              <a:t>th</a:t>
            </a:r>
            <a:r>
              <a:rPr lang="en-GB" dirty="0">
                <a:latin typeface="Calibri" pitchFamily="34" charset="0"/>
                <a:cs typeface="Calibri" pitchFamily="34" charset="0"/>
              </a:rPr>
              <a:t> birthday</a:t>
            </a:r>
            <a:r>
              <a:rPr lang="en-GB" baseline="0" dirty="0">
                <a:latin typeface="Calibri" pitchFamily="34" charset="0"/>
                <a:cs typeface="Calibri" pitchFamily="34" charset="0"/>
              </a:rPr>
              <a:t> in Sweden, followed to </a:t>
            </a:r>
            <a:r>
              <a:rPr lang="en-GB" baseline="0" dirty="0" err="1">
                <a:latin typeface="Calibri" pitchFamily="34" charset="0"/>
                <a:cs typeface="Calibri" pitchFamily="34" charset="0"/>
              </a:rPr>
              <a:t>DoX</a:t>
            </a:r>
            <a:r>
              <a:rPr lang="en-GB" baseline="0" dirty="0">
                <a:latin typeface="Calibri" pitchFamily="34" charset="0"/>
                <a:cs typeface="Calibri" pitchFamily="34" charset="0"/>
              </a:rPr>
              <a:t> or 31 Dec 2011</a:t>
            </a:r>
            <a:endParaRPr lang="en-GB" dirty="0">
              <a:latin typeface="Calibri" pitchFamily="34" charset="0"/>
              <a:cs typeface="Calibri" pitchFamily="34" charset="0"/>
            </a:endParaRPr>
          </a:p>
          <a:p>
            <a:pPr eaLnBrk="1" hangingPunct="1">
              <a:lnSpc>
                <a:spcPct val="150000"/>
              </a:lnSpc>
            </a:pPr>
            <a:r>
              <a:rPr lang="en-GB" dirty="0">
                <a:latin typeface="Calibri" pitchFamily="34" charset="0"/>
                <a:cs typeface="Calibri" pitchFamily="34" charset="0"/>
              </a:rPr>
              <a:t>1.3 million people </a:t>
            </a:r>
          </a:p>
          <a:p>
            <a:pPr eaLnBrk="1" hangingPunct="1">
              <a:lnSpc>
                <a:spcPct val="150000"/>
              </a:lnSpc>
            </a:pPr>
            <a:r>
              <a:rPr lang="en-GB" dirty="0">
                <a:latin typeface="Calibri" pitchFamily="34" charset="0"/>
                <a:cs typeface="Calibri" pitchFamily="34" charset="0"/>
              </a:rPr>
              <a:t>3,704 people diagnosed with a non-affective psychotic disorder</a:t>
            </a:r>
          </a:p>
          <a:p>
            <a:pPr eaLnBrk="1" hangingPunct="1"/>
            <a:endParaRPr lang="en-US" dirty="0"/>
          </a:p>
        </p:txBody>
      </p:sp>
      <p:sp>
        <p:nvSpPr>
          <p:cNvPr id="4" name="Slide Number Placeholder 3"/>
          <p:cNvSpPr>
            <a:spLocks noGrp="1"/>
          </p:cNvSpPr>
          <p:nvPr>
            <p:ph type="sldNum" sz="quarter" idx="10"/>
          </p:nvPr>
        </p:nvSpPr>
        <p:spPr/>
        <p:txBody>
          <a:bodyPr/>
          <a:lstStyle/>
          <a:p>
            <a:fld id="{3BE81E9C-BE92-44B7-8045-A8D463D259B6}" type="slidenum">
              <a:rPr lang="en-GB" smtClean="0"/>
              <a:t>47</a:t>
            </a:fld>
            <a:endParaRPr lang="en-GB"/>
          </a:p>
        </p:txBody>
      </p:sp>
    </p:spTree>
    <p:extLst>
      <p:ext uri="{BB962C8B-B14F-4D97-AF65-F5344CB8AC3E}">
        <p14:creationId xmlns:p14="http://schemas.microsoft.com/office/powerpoint/2010/main" val="24123299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latin typeface="Calibri" pitchFamily="34" charset="0"/>
                <a:cs typeface="Calibri" pitchFamily="34" charset="0"/>
              </a:rPr>
              <a:t>24,123 refugees + 132,663 other migrants</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latin typeface="Calibri" pitchFamily="34" charset="0"/>
                <a:cs typeface="Calibri" pitchFamily="34" charset="0"/>
              </a:rPr>
              <a:t>At least 1000 migrants</a:t>
            </a:r>
          </a:p>
          <a:p>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48</a:t>
            </a:fld>
            <a:endParaRPr lang="en-GB"/>
          </a:p>
        </p:txBody>
      </p:sp>
    </p:spTree>
    <p:extLst>
      <p:ext uri="{BB962C8B-B14F-4D97-AF65-F5344CB8AC3E}">
        <p14:creationId xmlns:p14="http://schemas.microsoft.com/office/powerpoint/2010/main" val="3206164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Possible that refugees face</a:t>
            </a:r>
            <a:r>
              <a:rPr lang="en-GB" baseline="0" dirty="0"/>
              <a:t> an increased level of stressors prior to migration</a:t>
            </a:r>
          </a:p>
          <a:p>
            <a:endParaRPr lang="en-GB" baseline="0" dirty="0"/>
          </a:p>
          <a:p>
            <a:r>
              <a:rPr lang="en-GB" baseline="0" dirty="0"/>
              <a:t>Unfortunately, little epi data available on these experiences to date</a:t>
            </a:r>
          </a:p>
          <a:p>
            <a:endParaRPr lang="en-GB" baseline="0" dirty="0"/>
          </a:p>
          <a:p>
            <a:r>
              <a:rPr lang="en-GB" baseline="0" dirty="0"/>
              <a:t>We do know from other research that traumas, particularly in childhood increase risk</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49</a:t>
            </a:fld>
            <a:endParaRPr lang="en-GB"/>
          </a:p>
        </p:txBody>
      </p:sp>
    </p:spTree>
    <p:extLst>
      <p:ext uri="{BB962C8B-B14F-4D97-AF65-F5344CB8AC3E}">
        <p14:creationId xmlns:p14="http://schemas.microsoft.com/office/powerpoint/2010/main" val="41794353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a:t>
            </a:r>
            <a:r>
              <a:rPr lang="en-GB" baseline="0" dirty="0"/>
              <a:t> during &amp; post</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50</a:t>
            </a:fld>
            <a:endParaRPr lang="en-GB"/>
          </a:p>
        </p:txBody>
      </p:sp>
    </p:spTree>
    <p:extLst>
      <p:ext uri="{BB962C8B-B14F-4D97-AF65-F5344CB8AC3E}">
        <p14:creationId xmlns:p14="http://schemas.microsoft.com/office/powerpoint/2010/main" val="12228254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looked at</a:t>
            </a:r>
            <a:r>
              <a:rPr lang="en-GB" baseline="0" dirty="0"/>
              <a:t> levels of social support available during the migration window and whether this affected psychosis risk</a:t>
            </a:r>
          </a:p>
          <a:p>
            <a:endParaRPr lang="en-GB" baseline="0" dirty="0"/>
          </a:p>
          <a:p>
            <a:r>
              <a:rPr lang="en-GB" baseline="0" dirty="0"/>
              <a:t>Work done by my PhD student Jen Dykxhoorn, formally at </a:t>
            </a:r>
            <a:r>
              <a:rPr lang="en-GB" baseline="0" dirty="0" err="1"/>
              <a:t>OttawaU</a:t>
            </a:r>
            <a:endParaRPr lang="en-GB" dirty="0"/>
          </a:p>
          <a:p>
            <a:endParaRPr lang="en-GB" dirty="0"/>
          </a:p>
          <a:p>
            <a:r>
              <a:rPr lang="en-GB" dirty="0"/>
              <a:t>Moving with a family</a:t>
            </a:r>
            <a:r>
              <a:rPr lang="en-GB" baseline="0" dirty="0"/>
              <a:t> member within a 12 month window. </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51</a:t>
            </a:fld>
            <a:endParaRPr lang="en-GB"/>
          </a:p>
        </p:txBody>
      </p:sp>
    </p:spTree>
    <p:extLst>
      <p:ext uri="{BB962C8B-B14F-4D97-AF65-F5344CB8AC3E}">
        <p14:creationId xmlns:p14="http://schemas.microsoft.com/office/powerpoint/2010/main" val="33726943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Effect of joining ltd to N&amp;S America men (smallest</a:t>
            </a:r>
            <a:r>
              <a:rPr lang="en-GB" baseline="0" dirty="0"/>
              <a:t> group) &amp; European men (2</a:t>
            </a:r>
            <a:r>
              <a:rPr lang="en-GB" baseline="30000" dirty="0"/>
              <a:t>nd</a:t>
            </a:r>
            <a:r>
              <a:rPr lang="en-GB" baseline="0" dirty="0"/>
              <a:t> largest group)</a:t>
            </a:r>
          </a:p>
          <a:p>
            <a:endParaRPr lang="en-GB" baseline="0" dirty="0"/>
          </a:p>
          <a:p>
            <a:r>
              <a:rPr lang="en-GB" baseline="0" dirty="0"/>
              <a:t>No differences in groups who convey the highest risk i.e. African groups </a:t>
            </a:r>
            <a:r>
              <a:rPr lang="en-GB" baseline="0" dirty="0" err="1"/>
              <a:t>etc</a:t>
            </a:r>
            <a:r>
              <a:rPr lang="en-GB" baseline="0" dirty="0"/>
              <a:t>…</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52</a:t>
            </a:fld>
            <a:endParaRPr lang="en-GB"/>
          </a:p>
        </p:txBody>
      </p:sp>
    </p:spTree>
    <p:extLst>
      <p:ext uri="{BB962C8B-B14F-4D97-AF65-F5344CB8AC3E}">
        <p14:creationId xmlns:p14="http://schemas.microsoft.com/office/powerpoint/2010/main" val="17204607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a:t>
            </a:r>
            <a:r>
              <a:rPr lang="en-GB" baseline="0" dirty="0"/>
              <a:t> during &amp; post</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53</a:t>
            </a:fld>
            <a:endParaRPr lang="en-GB"/>
          </a:p>
        </p:txBody>
      </p:sp>
    </p:spTree>
    <p:extLst>
      <p:ext uri="{BB962C8B-B14F-4D97-AF65-F5344CB8AC3E}">
        <p14:creationId xmlns:p14="http://schemas.microsoft.com/office/powerpoint/2010/main" val="19520348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Further work</a:t>
            </a:r>
            <a:r>
              <a:rPr lang="en-GB" baseline="0" dirty="0"/>
              <a:t> suggests it is cultural distance, not discrimination which predicts the raised rates in migrant groups</a:t>
            </a:r>
          </a:p>
          <a:p>
            <a:endParaRPr lang="en-GB" baseline="0" dirty="0"/>
          </a:p>
          <a:p>
            <a:r>
              <a:rPr lang="en-GB" baseline="0" dirty="0"/>
              <a:t>While discrimination might represent acute, perceived experiences, social and cultural distance may reflect more chronic, structural effects of discrimination deeply embedded in society</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56</a:t>
            </a:fld>
            <a:endParaRPr lang="en-GB"/>
          </a:p>
        </p:txBody>
      </p:sp>
    </p:spTree>
    <p:extLst>
      <p:ext uri="{BB962C8B-B14F-4D97-AF65-F5344CB8AC3E}">
        <p14:creationId xmlns:p14="http://schemas.microsoft.com/office/powerpoint/2010/main" val="7687762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Further more recent work from</a:t>
            </a:r>
            <a:r>
              <a:rPr lang="en-GB" baseline="0" dirty="0"/>
              <a:t> a Canadian-UK consortium </a:t>
            </a:r>
            <a:r>
              <a:rPr lang="en-GB" dirty="0"/>
              <a:t>shows that striatal dopamine is elevated in</a:t>
            </a:r>
            <a:r>
              <a:rPr lang="en-GB" baseline="0" dirty="0"/>
              <a:t> migrants compared with non migrant groups</a:t>
            </a:r>
          </a:p>
          <a:p>
            <a:endParaRPr lang="en-GB" baseline="0" dirty="0"/>
          </a:p>
          <a:p>
            <a:r>
              <a:rPr lang="en-GB" baseline="0" dirty="0"/>
              <a:t>Sample based on a total of 57 immigrant &amp; 76 non-immigrant groups, of which 73 participants were CHR</a:t>
            </a:r>
          </a:p>
          <a:p>
            <a:endParaRPr lang="en-GB" baseline="0" dirty="0"/>
          </a:p>
          <a:p>
            <a:r>
              <a:rPr lang="en-GB" baseline="0" dirty="0"/>
              <a:t>PET study</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57</a:t>
            </a:fld>
            <a:endParaRPr lang="en-GB"/>
          </a:p>
        </p:txBody>
      </p:sp>
    </p:spTree>
    <p:extLst>
      <p:ext uri="{BB962C8B-B14F-4D97-AF65-F5344CB8AC3E}">
        <p14:creationId xmlns:p14="http://schemas.microsoft.com/office/powerpoint/2010/main" val="26322991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how I</a:t>
            </a:r>
            <a:r>
              <a:rPr lang="en-GB" baseline="0" dirty="0"/>
              <a:t> feel when I start talking off epidemiology</a:t>
            </a:r>
          </a:p>
          <a:p>
            <a:endParaRPr lang="en-GB" dirty="0"/>
          </a:p>
          <a:p>
            <a:r>
              <a:rPr lang="en-GB" dirty="0"/>
              <a:t>Here, we can look at social neuroscience</a:t>
            </a:r>
            <a:r>
              <a:rPr lang="en-GB" baseline="0" dirty="0"/>
              <a:t> for clues</a:t>
            </a:r>
          </a:p>
          <a:p>
            <a:endParaRPr lang="en-GB" baseline="0" dirty="0"/>
          </a:p>
          <a:p>
            <a:r>
              <a:rPr lang="en-GB" baseline="0" dirty="0"/>
              <a:t>40 ethnic minority participants, mostly Turkish/Italian/Polish backgrounds, 40 German controls </a:t>
            </a:r>
          </a:p>
          <a:p>
            <a:endParaRPr lang="en-GB" baseline="0" dirty="0"/>
          </a:p>
          <a:p>
            <a:r>
              <a:rPr lang="en-GB" baseline="0" dirty="0"/>
              <a:t>Subjected to cognitive (arithmetic) task, with disapproving feedback</a:t>
            </a:r>
          </a:p>
          <a:p>
            <a:endParaRPr lang="en-GB" baseline="0" dirty="0"/>
          </a:p>
          <a:p>
            <a:r>
              <a:rPr lang="en-GB" baseline="0" dirty="0"/>
              <a:t>A &amp; B: Greater activation of the </a:t>
            </a:r>
            <a:r>
              <a:rPr lang="en-GB" baseline="0" dirty="0" err="1"/>
              <a:t>perigenual</a:t>
            </a:r>
            <a:r>
              <a:rPr lang="en-GB" baseline="0" dirty="0"/>
              <a:t> anterior cingulate </a:t>
            </a:r>
            <a:r>
              <a:rPr lang="en-GB" baseline="0" dirty="0" err="1"/>
              <a:t>cortext</a:t>
            </a:r>
            <a:r>
              <a:rPr lang="en-GB" baseline="0" dirty="0"/>
              <a:t> (</a:t>
            </a:r>
            <a:r>
              <a:rPr lang="en-GB" baseline="0" dirty="0" err="1"/>
              <a:t>pACC</a:t>
            </a:r>
            <a:r>
              <a:rPr lang="en-GB" baseline="0" dirty="0"/>
              <a:t>) in migrants, responsible for stress regulation</a:t>
            </a:r>
          </a:p>
          <a:p>
            <a:endParaRPr lang="en-GB" baseline="0" dirty="0"/>
          </a:p>
          <a:p>
            <a:r>
              <a:rPr lang="en-GB" baseline="0" dirty="0"/>
              <a:t>C&amp; D: Also greater ventral striatum activation associated with greater perceived ethnic discrimination </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58</a:t>
            </a:fld>
            <a:endParaRPr lang="en-GB"/>
          </a:p>
        </p:txBody>
      </p:sp>
    </p:spTree>
    <p:extLst>
      <p:ext uri="{BB962C8B-B14F-4D97-AF65-F5344CB8AC3E}">
        <p14:creationId xmlns:p14="http://schemas.microsoft.com/office/powerpoint/2010/main" val="22502941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Epidemiological evidence points to…</a:t>
            </a:r>
          </a:p>
          <a:p>
            <a:endParaRPr lang="en-GB" dirty="0"/>
          </a:p>
          <a:p>
            <a:r>
              <a:rPr lang="en-GB" dirty="0"/>
              <a:t>More work needed for country of origin rates &amp; misdiagnosis</a:t>
            </a:r>
          </a:p>
          <a:p>
            <a:endParaRPr lang="en-GB" dirty="0"/>
          </a:p>
          <a:p>
            <a:r>
              <a:rPr lang="en-GB" dirty="0"/>
              <a:t>But this is not enough. One of the Bradford-Hill criteria for causation</a:t>
            </a:r>
            <a:r>
              <a:rPr lang="en-GB" baseline="0" dirty="0"/>
              <a:t> is experimentation….</a:t>
            </a:r>
          </a:p>
          <a:p>
            <a:endParaRPr lang="en-GB" baseline="0" dirty="0"/>
          </a:p>
          <a:p>
            <a:r>
              <a:rPr lang="en-GB" baseline="0" dirty="0"/>
              <a:t>Here we need to look beyond epidemiology for clues…</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59</a:t>
            </a:fld>
            <a:endParaRPr lang="en-GB"/>
          </a:p>
        </p:txBody>
      </p:sp>
    </p:spTree>
    <p:extLst>
      <p:ext uri="{BB962C8B-B14F-4D97-AF65-F5344CB8AC3E}">
        <p14:creationId xmlns:p14="http://schemas.microsoft.com/office/powerpoint/2010/main" val="27784033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we could prevent the causes of FEP in BME groups we estimated up to 21.6% of all cases in the English population could be prevented, rising to 66.9% of cases in</a:t>
            </a:r>
            <a:r>
              <a:rPr lang="en-GB" baseline="0" dirty="0"/>
              <a:t> BME groups, </a:t>
            </a:r>
          </a:p>
          <a:p>
            <a:endParaRPr lang="en-GB" baseline="0" dirty="0"/>
          </a:p>
          <a:p>
            <a:r>
              <a:rPr lang="en-GB" baseline="0" dirty="0"/>
              <a:t>But prevention depends on identification of causal factors</a:t>
            </a:r>
          </a:p>
          <a:p>
            <a:endParaRPr lang="en-GB" baseline="0" dirty="0"/>
          </a:p>
          <a:p>
            <a:r>
              <a:rPr lang="en-GB" baseline="0" dirty="0"/>
              <a:t>McKenzie – someway from a consensus before prevention possible</a:t>
            </a:r>
          </a:p>
          <a:p>
            <a:endParaRPr lang="en-GB" baseline="0" dirty="0"/>
          </a:p>
          <a:p>
            <a:r>
              <a:rPr lang="en-GB" baseline="0" dirty="0"/>
              <a:t>Kirkbride – BME groups </a:t>
            </a:r>
            <a:r>
              <a:rPr lang="en-GB" baseline="0" dirty="0" err="1"/>
              <a:t>underpresented</a:t>
            </a:r>
            <a:r>
              <a:rPr lang="en-GB" baseline="0" dirty="0"/>
              <a:t> in ARMS samples, needs addressing</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60</a:t>
            </a:fld>
            <a:endParaRPr lang="en-GB"/>
          </a:p>
        </p:txBody>
      </p:sp>
    </p:spTree>
    <p:extLst>
      <p:ext uri="{BB962C8B-B14F-4D97-AF65-F5344CB8AC3E}">
        <p14:creationId xmlns:p14="http://schemas.microsoft.com/office/powerpoint/2010/main" val="16747660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Lawren</a:t>
            </a:r>
            <a:r>
              <a:rPr lang="en-GB" dirty="0"/>
              <a:t> Harris </a:t>
            </a:r>
          </a:p>
          <a:p>
            <a:r>
              <a:rPr lang="en-GB" dirty="0"/>
              <a:t>Mt </a:t>
            </a:r>
            <a:r>
              <a:rPr lang="en-GB" dirty="0" err="1"/>
              <a:t>Lefroy</a:t>
            </a:r>
            <a:r>
              <a:rPr lang="en-GB" dirty="0"/>
              <a:t>, 1930.</a:t>
            </a:r>
          </a:p>
        </p:txBody>
      </p:sp>
      <p:sp>
        <p:nvSpPr>
          <p:cNvPr id="4" name="Slide Number Placeholder 3"/>
          <p:cNvSpPr>
            <a:spLocks noGrp="1"/>
          </p:cNvSpPr>
          <p:nvPr>
            <p:ph type="sldNum" sz="quarter" idx="10"/>
          </p:nvPr>
        </p:nvSpPr>
        <p:spPr/>
        <p:txBody>
          <a:bodyPr/>
          <a:lstStyle/>
          <a:p>
            <a:fld id="{3BE81E9C-BE92-44B7-8045-A8D463D259B6}" type="slidenum">
              <a:rPr lang="en-GB" smtClean="0"/>
              <a:t>61</a:t>
            </a:fld>
            <a:endParaRPr lang="en-GB"/>
          </a:p>
        </p:txBody>
      </p:sp>
    </p:spTree>
    <p:extLst>
      <p:ext uri="{BB962C8B-B14F-4D97-AF65-F5344CB8AC3E}">
        <p14:creationId xmlns:p14="http://schemas.microsoft.com/office/powerpoint/2010/main" val="9193032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1800"/>
              </a:spcAft>
              <a:buFont typeface="Arial" panose="020B0604020202020204" pitchFamily="34" charset="0"/>
              <a:buNone/>
            </a:pPr>
            <a:r>
              <a:rPr lang="en-GB" sz="1200" dirty="0">
                <a:latin typeface="Gadugi" panose="020B0502040204020203" pitchFamily="34" charset="0"/>
              </a:rPr>
              <a:t>Need to address both the structural &amp; cultural factors that not only increase risk but perpetuate inequalities in care outcomes</a:t>
            </a:r>
          </a:p>
          <a:p>
            <a:endParaRPr lang="en-GB" dirty="0"/>
          </a:p>
          <a:p>
            <a:r>
              <a:rPr lang="en-GB" baseline="0" dirty="0"/>
              <a:t>This excess risk should be seen as genuine, and not conflated with the separate, but real injustices faced by some BME groups in access to and treatment from services for psychosis. </a:t>
            </a:r>
          </a:p>
          <a:p>
            <a:endParaRPr lang="en-GB" baseline="0" dirty="0"/>
          </a:p>
          <a:p>
            <a:r>
              <a:rPr lang="en-GB" baseline="0" dirty="0"/>
              <a:t>Denial of this excess burden, exacerbates, not alleviates the burden faced in these groups, and marks this out as the greatest public mental health tragedy of our times. </a:t>
            </a:r>
            <a:endParaRPr lang="en-GB" dirty="0"/>
          </a:p>
        </p:txBody>
      </p:sp>
      <p:sp>
        <p:nvSpPr>
          <p:cNvPr id="4" name="Slide Number Placeholder 3"/>
          <p:cNvSpPr>
            <a:spLocks noGrp="1"/>
          </p:cNvSpPr>
          <p:nvPr>
            <p:ph type="sldNum" sz="quarter" idx="10"/>
          </p:nvPr>
        </p:nvSpPr>
        <p:spPr/>
        <p:txBody>
          <a:bodyPr/>
          <a:lstStyle/>
          <a:p>
            <a:fld id="{3BE81E9C-BE92-44B7-8045-A8D463D259B6}" type="slidenum">
              <a:rPr lang="en-GB" smtClean="0"/>
              <a:t>62</a:t>
            </a:fld>
            <a:endParaRPr lang="en-GB"/>
          </a:p>
        </p:txBody>
      </p:sp>
    </p:spTree>
    <p:extLst>
      <p:ext uri="{BB962C8B-B14F-4D97-AF65-F5344CB8AC3E}">
        <p14:creationId xmlns:p14="http://schemas.microsoft.com/office/powerpoint/2010/main" val="9789951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Lawren</a:t>
            </a:r>
            <a:r>
              <a:rPr lang="en-GB" dirty="0"/>
              <a:t> Harris </a:t>
            </a:r>
          </a:p>
          <a:p>
            <a:r>
              <a:rPr lang="en-GB" dirty="0"/>
              <a:t>Mt </a:t>
            </a:r>
            <a:r>
              <a:rPr lang="en-GB" dirty="0" err="1"/>
              <a:t>Lefroy</a:t>
            </a:r>
            <a:r>
              <a:rPr lang="en-GB" dirty="0"/>
              <a:t>, 1930.</a:t>
            </a:r>
          </a:p>
        </p:txBody>
      </p:sp>
      <p:sp>
        <p:nvSpPr>
          <p:cNvPr id="4" name="Slide Number Placeholder 3"/>
          <p:cNvSpPr>
            <a:spLocks noGrp="1"/>
          </p:cNvSpPr>
          <p:nvPr>
            <p:ph type="sldNum" sz="quarter" idx="10"/>
          </p:nvPr>
        </p:nvSpPr>
        <p:spPr/>
        <p:txBody>
          <a:bodyPr/>
          <a:lstStyle/>
          <a:p>
            <a:fld id="{3BE81E9C-BE92-44B7-8045-A8D463D259B6}" type="slidenum">
              <a:rPr lang="en-GB" smtClean="0"/>
              <a:t>63</a:t>
            </a:fld>
            <a:endParaRPr lang="en-GB"/>
          </a:p>
        </p:txBody>
      </p:sp>
    </p:spTree>
    <p:extLst>
      <p:ext uri="{BB962C8B-B14F-4D97-AF65-F5344CB8AC3E}">
        <p14:creationId xmlns:p14="http://schemas.microsoft.com/office/powerpoint/2010/main" val="33149064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23850" y="1484314"/>
            <a:ext cx="8496300" cy="1368425"/>
          </a:xfrm>
        </p:spPr>
        <p:txBody>
          <a:bodyPr/>
          <a:lstStyle>
            <a:lvl1pPr>
              <a:defRPr/>
            </a:lvl1pPr>
          </a:lstStyle>
          <a:p>
            <a:pPr lvl="0"/>
            <a:r>
              <a:rPr lang="en-US" noProof="0"/>
              <a:t>Click to edit Master title style</a:t>
            </a:r>
          </a:p>
        </p:txBody>
      </p:sp>
      <p:sp>
        <p:nvSpPr>
          <p:cNvPr id="4099" name="Rectangle 3"/>
          <p:cNvSpPr>
            <a:spLocks noGrp="1" noChangeArrowheads="1"/>
          </p:cNvSpPr>
          <p:nvPr>
            <p:ph type="subTitle" idx="1"/>
          </p:nvPr>
        </p:nvSpPr>
        <p:spPr>
          <a:xfrm>
            <a:off x="323850" y="3068638"/>
            <a:ext cx="8496300" cy="3097212"/>
          </a:xfrm>
        </p:spPr>
        <p:txBody>
          <a:bodyPr/>
          <a:lstStyle>
            <a:lvl1pPr marL="0" indent="0">
              <a:buFontTx/>
              <a:buNone/>
              <a:defRPr/>
            </a:lvl1pPr>
          </a:lstStyle>
          <a:p>
            <a:pPr lvl="0"/>
            <a:r>
              <a:rPr lang="en-US" noProof="0"/>
              <a:t>Click to edit Master subtitle style</a:t>
            </a:r>
          </a:p>
        </p:txBody>
      </p:sp>
      <p:sp>
        <p:nvSpPr>
          <p:cNvPr id="4105" name="Rectangle 9"/>
          <p:cNvSpPr>
            <a:spLocks noGrp="1" noChangeArrowheads="1"/>
          </p:cNvSpPr>
          <p:nvPr>
            <p:ph type="ftr" sz="quarter" idx="3"/>
          </p:nvPr>
        </p:nvSpPr>
        <p:spPr bwMode="auto">
          <a:xfrm>
            <a:off x="323850" y="6245225"/>
            <a:ext cx="84963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defRPr sz="1400"/>
            </a:lvl1pPr>
          </a:lstStyle>
          <a:p>
            <a:endParaRPr lang="en-US"/>
          </a:p>
        </p:txBody>
      </p:sp>
      <p:pic>
        <p:nvPicPr>
          <p:cNvPr id="4109" name="Picture 13" descr="DarkBlue102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1295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p:cNvSpPr>
            <a:spLocks noGrp="1"/>
          </p:cNvSpPr>
          <p:nvPr>
            <p:ph type="sldNum" sz="quarter" idx="10"/>
          </p:nvPr>
        </p:nvSpPr>
        <p:spPr/>
        <p:txBody>
          <a:bodyPr/>
          <a:lstStyle>
            <a:lvl1pPr>
              <a:defRPr/>
            </a:lvl1pPr>
          </a:lstStyle>
          <a:p>
            <a:fld id="{DA127058-FA5D-4C30-B0A8-B1CDBD332F41}" type="slidenum">
              <a:rPr lang="en-US"/>
              <a:pPr/>
              <a:t>‹#›</a:t>
            </a:fld>
            <a:endParaRPr lang="en-US"/>
          </a:p>
        </p:txBody>
      </p:sp>
    </p:spTree>
    <p:extLst>
      <p:ext uri="{BB962C8B-B14F-4D97-AF65-F5344CB8AC3E}">
        <p14:creationId xmlns:p14="http://schemas.microsoft.com/office/powerpoint/2010/main" val="880251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5"/>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a:lvl1pPr>
          </a:lstStyle>
          <a:p>
            <a:fld id="{2355D4C5-6766-481E-A5D6-70053B1793C1}" type="slidenum">
              <a:rPr lang="en-US"/>
              <a:pPr/>
              <a:t>‹#›</a:t>
            </a:fld>
            <a:endParaRPr lang="en-US"/>
          </a:p>
        </p:txBody>
      </p:sp>
    </p:spTree>
    <p:extLst>
      <p:ext uri="{BB962C8B-B14F-4D97-AF65-F5344CB8AC3E}">
        <p14:creationId xmlns:p14="http://schemas.microsoft.com/office/powerpoint/2010/main" val="2270441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30201" y="2708275"/>
            <a:ext cx="4168775" cy="345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51376" y="2708275"/>
            <a:ext cx="4168775" cy="345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4"/>
          <p:cNvSpPr>
            <a:spLocks noGrp="1"/>
          </p:cNvSpPr>
          <p:nvPr>
            <p:ph type="sldNum" sz="quarter" idx="10"/>
          </p:nvPr>
        </p:nvSpPr>
        <p:spPr/>
        <p:txBody>
          <a:bodyPr/>
          <a:lstStyle>
            <a:lvl1pPr>
              <a:defRPr/>
            </a:lvl1pPr>
          </a:lstStyle>
          <a:p>
            <a:fld id="{B2F8A696-56A5-46FC-B429-9EE9429AEAC6}" type="slidenum">
              <a:rPr lang="en-US"/>
              <a:pPr/>
              <a:t>‹#›</a:t>
            </a:fld>
            <a:endParaRPr lang="en-US"/>
          </a:p>
        </p:txBody>
      </p:sp>
    </p:spTree>
    <p:extLst>
      <p:ext uri="{BB962C8B-B14F-4D97-AF65-F5344CB8AC3E}">
        <p14:creationId xmlns:p14="http://schemas.microsoft.com/office/powerpoint/2010/main" val="3427868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0"/>
          </p:nvPr>
        </p:nvSpPr>
        <p:spPr/>
        <p:txBody>
          <a:bodyPr/>
          <a:lstStyle>
            <a:lvl1pPr>
              <a:defRPr/>
            </a:lvl1pPr>
          </a:lstStyle>
          <a:p>
            <a:fld id="{B0B49FF7-D7A1-4C9D-B894-B3A470E20F7C}" type="slidenum">
              <a:rPr lang="en-US"/>
              <a:pPr/>
              <a:t>‹#›</a:t>
            </a:fld>
            <a:endParaRPr lang="en-US"/>
          </a:p>
        </p:txBody>
      </p:sp>
    </p:spTree>
    <p:extLst>
      <p:ext uri="{BB962C8B-B14F-4D97-AF65-F5344CB8AC3E}">
        <p14:creationId xmlns:p14="http://schemas.microsoft.com/office/powerpoint/2010/main" val="1280197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lvl1pPr>
              <a:defRPr/>
            </a:lvl1pPr>
          </a:lstStyle>
          <a:p>
            <a:fld id="{BF236E51-BE0D-414A-9D6D-FD861A1488E9}" type="slidenum">
              <a:rPr lang="en-US"/>
              <a:pPr/>
              <a:t>‹#›</a:t>
            </a:fld>
            <a:endParaRPr lang="en-US"/>
          </a:p>
        </p:txBody>
      </p:sp>
    </p:spTree>
    <p:extLst>
      <p:ext uri="{BB962C8B-B14F-4D97-AF65-F5344CB8AC3E}">
        <p14:creationId xmlns:p14="http://schemas.microsoft.com/office/powerpoint/2010/main" val="4116069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E2FB7BFF-ECE5-40BB-BEC4-14D77CDE4FAF}" type="slidenum">
              <a:rPr lang="en-US"/>
              <a:pPr/>
              <a:t>‹#›</a:t>
            </a:fld>
            <a:endParaRPr lang="en-US"/>
          </a:p>
        </p:txBody>
      </p:sp>
    </p:spTree>
    <p:extLst>
      <p:ext uri="{BB962C8B-B14F-4D97-AF65-F5344CB8AC3E}">
        <p14:creationId xmlns:p14="http://schemas.microsoft.com/office/powerpoint/2010/main" val="134870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76372E7B-0ADF-4A2B-8E03-8D37E0B6AF7A}" type="slidenum">
              <a:rPr lang="en-US"/>
              <a:pPr/>
              <a:t>‹#›</a:t>
            </a:fld>
            <a:endParaRPr lang="en-US"/>
          </a:p>
        </p:txBody>
      </p:sp>
    </p:spTree>
    <p:extLst>
      <p:ext uri="{BB962C8B-B14F-4D97-AF65-F5344CB8AC3E}">
        <p14:creationId xmlns:p14="http://schemas.microsoft.com/office/powerpoint/2010/main" val="1340165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C7237339-C3D4-41E5-AD0B-929D60ED957B}" type="slidenum">
              <a:rPr lang="en-US"/>
              <a:pPr/>
              <a:t>‹#›</a:t>
            </a:fld>
            <a:endParaRPr lang="en-US"/>
          </a:p>
        </p:txBody>
      </p:sp>
    </p:spTree>
    <p:extLst>
      <p:ext uri="{BB962C8B-B14F-4D97-AF65-F5344CB8AC3E}">
        <p14:creationId xmlns:p14="http://schemas.microsoft.com/office/powerpoint/2010/main" val="2944998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p:cNvSpPr>
            <a:spLocks noGrp="1"/>
          </p:cNvSpPr>
          <p:nvPr>
            <p:ph type="sldNum" sz="quarter" idx="10"/>
          </p:nvPr>
        </p:nvSpPr>
        <p:spPr/>
        <p:txBody>
          <a:bodyPr/>
          <a:lstStyle>
            <a:lvl1pPr>
              <a:defRPr/>
            </a:lvl1pPr>
          </a:lstStyle>
          <a:p>
            <a:fld id="{3B9A67AF-EF5F-43A3-ACF4-FC780DB4BA8B}" type="slidenum">
              <a:rPr lang="en-US"/>
              <a:pPr/>
              <a:t>‹#›</a:t>
            </a:fld>
            <a:endParaRPr lang="en-US"/>
          </a:p>
        </p:txBody>
      </p:sp>
    </p:spTree>
    <p:extLst>
      <p:ext uri="{BB962C8B-B14F-4D97-AF65-F5344CB8AC3E}">
        <p14:creationId xmlns:p14="http://schemas.microsoft.com/office/powerpoint/2010/main" val="1536465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7664" y="908050"/>
            <a:ext cx="2122487" cy="52578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30201" y="908050"/>
            <a:ext cx="6215063"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p:cNvSpPr>
            <a:spLocks noGrp="1"/>
          </p:cNvSpPr>
          <p:nvPr>
            <p:ph type="sldNum" sz="quarter" idx="10"/>
          </p:nvPr>
        </p:nvSpPr>
        <p:spPr/>
        <p:txBody>
          <a:bodyPr/>
          <a:lstStyle>
            <a:lvl1pPr>
              <a:defRPr/>
            </a:lvl1pPr>
          </a:lstStyle>
          <a:p>
            <a:fld id="{E45C13C0-B2BF-4C07-B40C-EBB557FF3673}" type="slidenum">
              <a:rPr lang="en-US"/>
              <a:pPr/>
              <a:t>‹#›</a:t>
            </a:fld>
            <a:endParaRPr lang="en-US"/>
          </a:p>
        </p:txBody>
      </p:sp>
    </p:spTree>
    <p:extLst>
      <p:ext uri="{BB962C8B-B14F-4D97-AF65-F5344CB8AC3E}">
        <p14:creationId xmlns:p14="http://schemas.microsoft.com/office/powerpoint/2010/main" val="3935039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330201" y="908050"/>
            <a:ext cx="8489950" cy="129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075" name="Rectangle 3"/>
          <p:cNvSpPr>
            <a:spLocks noGrp="1" noChangeArrowheads="1"/>
          </p:cNvSpPr>
          <p:nvPr>
            <p:ph type="body" idx="1"/>
          </p:nvPr>
        </p:nvSpPr>
        <p:spPr bwMode="auto">
          <a:xfrm>
            <a:off x="330201" y="2708275"/>
            <a:ext cx="8489950"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3078" name="Rectangle 6"/>
          <p:cNvSpPr>
            <a:spLocks noGrp="1" noChangeArrowheads="1"/>
          </p:cNvSpPr>
          <p:nvPr>
            <p:ph type="sldNum" sz="quarter" idx="4"/>
          </p:nvPr>
        </p:nvSpPr>
        <p:spPr bwMode="auto">
          <a:xfrm>
            <a:off x="7812088" y="6337300"/>
            <a:ext cx="1008062"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1E34142-1A4C-427C-AEF4-B6C7E5165B09}" type="slidenum">
              <a:rPr lang="en-US"/>
              <a:pPr/>
              <a:t>‹#›</a:t>
            </a:fld>
            <a:endParaRPr lang="en-US"/>
          </a:p>
        </p:txBody>
      </p:sp>
      <p:pic>
        <p:nvPicPr>
          <p:cNvPr id="3085" name="Picture 13" descr="DarkBlue1024"/>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0" y="0"/>
            <a:ext cx="9144000" cy="51435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fontAlgn="base">
        <a:spcBef>
          <a:spcPct val="0"/>
        </a:spcBef>
        <a:spcAft>
          <a:spcPct val="0"/>
        </a:spcAft>
        <a:defRPr sz="3000" b="1" kern="1200">
          <a:solidFill>
            <a:schemeClr val="tx2"/>
          </a:solidFill>
          <a:latin typeface="+mj-lt"/>
          <a:ea typeface="+mj-ea"/>
          <a:cs typeface="+mj-cs"/>
        </a:defRPr>
      </a:lvl1pPr>
      <a:lvl2pPr algn="l" rtl="0" fontAlgn="base">
        <a:spcBef>
          <a:spcPct val="0"/>
        </a:spcBef>
        <a:spcAft>
          <a:spcPct val="0"/>
        </a:spcAft>
        <a:defRPr sz="3000" b="1">
          <a:solidFill>
            <a:schemeClr val="tx2"/>
          </a:solidFill>
          <a:latin typeface="Arial" panose="020B0604020202020204" pitchFamily="34" charset="0"/>
        </a:defRPr>
      </a:lvl2pPr>
      <a:lvl3pPr algn="l" rtl="0" fontAlgn="base">
        <a:spcBef>
          <a:spcPct val="0"/>
        </a:spcBef>
        <a:spcAft>
          <a:spcPct val="0"/>
        </a:spcAft>
        <a:defRPr sz="3000" b="1">
          <a:solidFill>
            <a:schemeClr val="tx2"/>
          </a:solidFill>
          <a:latin typeface="Arial" panose="020B0604020202020204" pitchFamily="34" charset="0"/>
        </a:defRPr>
      </a:lvl3pPr>
      <a:lvl4pPr algn="l" rtl="0" fontAlgn="base">
        <a:spcBef>
          <a:spcPct val="0"/>
        </a:spcBef>
        <a:spcAft>
          <a:spcPct val="0"/>
        </a:spcAft>
        <a:defRPr sz="3000" b="1">
          <a:solidFill>
            <a:schemeClr val="tx2"/>
          </a:solidFill>
          <a:latin typeface="Arial" panose="020B0604020202020204" pitchFamily="34" charset="0"/>
        </a:defRPr>
      </a:lvl4pPr>
      <a:lvl5pPr algn="l" rtl="0" fontAlgn="base">
        <a:spcBef>
          <a:spcPct val="0"/>
        </a:spcBef>
        <a:spcAft>
          <a:spcPct val="0"/>
        </a:spcAft>
        <a:defRPr sz="3000" b="1">
          <a:solidFill>
            <a:schemeClr val="tx2"/>
          </a:solidFill>
          <a:latin typeface="Arial" panose="020B0604020202020204" pitchFamily="34" charset="0"/>
        </a:defRPr>
      </a:lvl5pPr>
      <a:lvl6pPr marL="457200" algn="l" rtl="0" fontAlgn="base">
        <a:spcBef>
          <a:spcPct val="0"/>
        </a:spcBef>
        <a:spcAft>
          <a:spcPct val="0"/>
        </a:spcAft>
        <a:defRPr sz="3000" b="1">
          <a:solidFill>
            <a:schemeClr val="tx2"/>
          </a:solidFill>
          <a:latin typeface="Arial" panose="020B0604020202020204" pitchFamily="34" charset="0"/>
        </a:defRPr>
      </a:lvl6pPr>
      <a:lvl7pPr marL="914400" algn="l" rtl="0" fontAlgn="base">
        <a:spcBef>
          <a:spcPct val="0"/>
        </a:spcBef>
        <a:spcAft>
          <a:spcPct val="0"/>
        </a:spcAft>
        <a:defRPr sz="3000" b="1">
          <a:solidFill>
            <a:schemeClr val="tx2"/>
          </a:solidFill>
          <a:latin typeface="Arial" panose="020B0604020202020204" pitchFamily="34" charset="0"/>
        </a:defRPr>
      </a:lvl7pPr>
      <a:lvl8pPr marL="1371600" algn="l" rtl="0" fontAlgn="base">
        <a:spcBef>
          <a:spcPct val="0"/>
        </a:spcBef>
        <a:spcAft>
          <a:spcPct val="0"/>
        </a:spcAft>
        <a:defRPr sz="3000" b="1">
          <a:solidFill>
            <a:schemeClr val="tx2"/>
          </a:solidFill>
          <a:latin typeface="Arial" panose="020B0604020202020204" pitchFamily="34" charset="0"/>
        </a:defRPr>
      </a:lvl8pPr>
      <a:lvl9pPr marL="1828800" algn="l" rtl="0" fontAlgn="base">
        <a:spcBef>
          <a:spcPct val="0"/>
        </a:spcBef>
        <a:spcAft>
          <a:spcPct val="0"/>
        </a:spcAft>
        <a:defRPr sz="3000" b="1">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2800" kern="1200">
          <a:solidFill>
            <a:schemeClr val="tx1"/>
          </a:solidFill>
          <a:latin typeface="+mn-lt"/>
          <a:ea typeface="+mn-ea"/>
          <a:cs typeface="+mn-cs"/>
        </a:defRPr>
      </a:lvl1pPr>
      <a:lvl2pPr marL="742950" indent="-285750" algn="l" rtl="0" fontAlgn="base">
        <a:spcBef>
          <a:spcPct val="20000"/>
        </a:spcBef>
        <a:spcAft>
          <a:spcPct val="0"/>
        </a:spcAft>
        <a:buChar char="–"/>
        <a:defRPr sz="2400" kern="1200">
          <a:solidFill>
            <a:schemeClr val="tx1"/>
          </a:solidFill>
          <a:latin typeface="+mn-lt"/>
          <a:ea typeface="+mn-ea"/>
          <a:cs typeface="+mn-cs"/>
        </a:defRPr>
      </a:lvl2pPr>
      <a:lvl3pPr marL="1143000" indent="-228600" algn="l" rtl="0" fontAlgn="base">
        <a:spcBef>
          <a:spcPct val="20000"/>
        </a:spcBef>
        <a:spcAft>
          <a:spcPct val="0"/>
        </a:spcAft>
        <a:buChar char="•"/>
        <a:defRPr sz="20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15.xml"/><Relationship Id="rId7" Type="http://schemas.openxmlformats.org/officeDocument/2006/relationships/image" Target="../media/image23.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2.e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gif"/></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gif"/><Relationship Id="rId4" Type="http://schemas.openxmlformats.org/officeDocument/2006/relationships/image" Target="../media/image41.jpeg"/></Relationships>
</file>

<file path=ppt/slides/_rels/slide36.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4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5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5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chart" Target="../charts/chart7.xml"/><Relationship Id="rId4" Type="http://schemas.openxmlformats.org/officeDocument/2006/relationships/chart" Target="../charts/chart6.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5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63.png"/><Relationship Id="rId7" Type="http://schemas.openxmlformats.org/officeDocument/2006/relationships/image" Target="../media/image67.jpe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65.png"/><Relationship Id="rId4" Type="http://schemas.openxmlformats.org/officeDocument/2006/relationships/image" Target="../media/image64.png"/></Relationships>
</file>

<file path=ppt/slides/_rels/slide5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5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jpeg"/><Relationship Id="rId7" Type="http://schemas.openxmlformats.org/officeDocument/2006/relationships/image" Target="../media/image74.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jpeg"/></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39.jpe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5.jpeg"/><Relationship Id="rId4" Type="http://schemas.openxmlformats.org/officeDocument/2006/relationships/image" Target="../media/image76.jpeg"/></Relationships>
</file>

<file path=ppt/slides/_rels/slide6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chart" Target="../charts/chart9.xml"/><Relationship Id="rId4" Type="http://schemas.openxmlformats.org/officeDocument/2006/relationships/chart" Target="../charts/chart8.xml"/></Relationships>
</file>

<file path=ppt/slides/_rels/slide61.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jpeg"/><Relationship Id="rId7" Type="http://schemas.openxmlformats.org/officeDocument/2006/relationships/image" Target="../media/image82.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jpeg"/><Relationship Id="rId4" Type="http://schemas.openxmlformats.org/officeDocument/2006/relationships/image" Target="../media/image79.jpeg"/></Relationships>
</file>

<file path=ppt/slides/_rels/slide6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jpeg"/><Relationship Id="rId7" Type="http://schemas.openxmlformats.org/officeDocument/2006/relationships/image" Target="../media/image82.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jpeg"/><Relationship Id="rId4" Type="http://schemas.openxmlformats.org/officeDocument/2006/relationships/image" Target="../media/image79.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D1D1D3"/>
        </a:solidFill>
        <a:effectLst/>
      </p:bgPr>
    </p:bg>
    <p:spTree>
      <p:nvGrpSpPr>
        <p:cNvPr id="1" name=""/>
        <p:cNvGrpSpPr/>
        <p:nvPr/>
      </p:nvGrpSpPr>
      <p:grpSpPr>
        <a:xfrm>
          <a:off x="0" y="0"/>
          <a:ext cx="0" cy="0"/>
          <a:chOff x="0" y="0"/>
          <a:chExt cx="0" cy="0"/>
        </a:xfrm>
      </p:grpSpPr>
      <p:pic>
        <p:nvPicPr>
          <p:cNvPr id="2050" name="Picture 2" descr="Image result for migration psychosi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96752" y="0"/>
            <a:ext cx="12330608"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8219" y="0"/>
            <a:ext cx="9180510" cy="6871014"/>
          </a:xfrm>
          <a:prstGeom prst="rect">
            <a:avLst/>
          </a:prstGeom>
          <a:solidFill>
            <a:srgbClr val="F6F6F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sp>
        <p:nvSpPr>
          <p:cNvPr id="2" name="TextBox 1"/>
          <p:cNvSpPr txBox="1"/>
          <p:nvPr/>
        </p:nvSpPr>
        <p:spPr>
          <a:xfrm>
            <a:off x="74464" y="116632"/>
            <a:ext cx="9144000" cy="707886"/>
          </a:xfrm>
          <a:prstGeom prst="rect">
            <a:avLst/>
          </a:prstGeom>
          <a:noFill/>
        </p:spPr>
        <p:txBody>
          <a:bodyPr wrap="square" rtlCol="0">
            <a:spAutoFit/>
          </a:bodyPr>
          <a:lstStyle/>
          <a:p>
            <a:r>
              <a:rPr lang="en-GB" sz="4000" b="1" dirty="0">
                <a:latin typeface="Gadugi" panose="020B0502040204020203" pitchFamily="34" charset="0"/>
                <a:ea typeface="Ebrima" panose="02000000000000000000" pitchFamily="2" charset="0"/>
                <a:cs typeface="Ebrima" panose="02000000000000000000" pitchFamily="2" charset="0"/>
              </a:rPr>
              <a:t>Trading places</a:t>
            </a:r>
          </a:p>
        </p:txBody>
      </p:sp>
      <p:sp>
        <p:nvSpPr>
          <p:cNvPr id="12" name="TextBox 11"/>
          <p:cNvSpPr txBox="1"/>
          <p:nvPr/>
        </p:nvSpPr>
        <p:spPr>
          <a:xfrm>
            <a:off x="-7231" y="4221088"/>
            <a:ext cx="8962032" cy="1261884"/>
          </a:xfrm>
          <a:prstGeom prst="rect">
            <a:avLst/>
          </a:prstGeom>
          <a:noFill/>
        </p:spPr>
        <p:txBody>
          <a:bodyPr wrap="square" rtlCol="0">
            <a:spAutoFit/>
          </a:bodyPr>
          <a:lstStyle/>
          <a:p>
            <a:pPr algn="r"/>
            <a:r>
              <a:rPr lang="en-GB" sz="3800" b="1" dirty="0">
                <a:latin typeface="Gadugi" panose="020B0502040204020203" pitchFamily="34" charset="0"/>
                <a:ea typeface="Ebrima" panose="02000000000000000000" pitchFamily="2" charset="0"/>
                <a:cs typeface="Ebrima" panose="02000000000000000000" pitchFamily="2" charset="0"/>
              </a:rPr>
              <a:t>Understanding psychosis risk among migrants &amp; their descendants</a:t>
            </a:r>
          </a:p>
        </p:txBody>
      </p:sp>
      <p:sp>
        <p:nvSpPr>
          <p:cNvPr id="6" name="TextBox 5"/>
          <p:cNvSpPr txBox="1"/>
          <p:nvPr/>
        </p:nvSpPr>
        <p:spPr>
          <a:xfrm>
            <a:off x="6642373" y="5706256"/>
            <a:ext cx="2312428" cy="990015"/>
          </a:xfrm>
          <a:prstGeom prst="rect">
            <a:avLst/>
          </a:prstGeom>
          <a:noFill/>
        </p:spPr>
        <p:txBody>
          <a:bodyPr wrap="none" rtlCol="0">
            <a:spAutoFit/>
          </a:bodyPr>
          <a:lstStyle/>
          <a:p>
            <a:pPr algn="r">
              <a:spcAft>
                <a:spcPts val="1000"/>
              </a:spcAft>
            </a:pPr>
            <a:r>
              <a:rPr lang="en-GB" sz="2000" dirty="0">
                <a:latin typeface="Corbel" panose="020B0503020204020204" pitchFamily="34" charset="0"/>
              </a:rPr>
              <a:t>James B. Kirkbride</a:t>
            </a:r>
          </a:p>
          <a:p>
            <a:pPr algn="r"/>
            <a:r>
              <a:rPr lang="en-GB" sz="1500" dirty="0">
                <a:latin typeface="Corbel" panose="020B0503020204020204" pitchFamily="34" charset="0"/>
              </a:rPr>
              <a:t>Reader in Epidemiology</a:t>
            </a:r>
          </a:p>
          <a:p>
            <a:pPr algn="r"/>
            <a:r>
              <a:rPr lang="en-GB" sz="1500" dirty="0">
                <a:latin typeface="Corbel" panose="020B0503020204020204" pitchFamily="34" charset="0"/>
              </a:rPr>
              <a:t>Division of Psychiatry, UCL</a:t>
            </a:r>
          </a:p>
        </p:txBody>
      </p:sp>
    </p:spTree>
    <p:extLst>
      <p:ext uri="{BB962C8B-B14F-4D97-AF65-F5344CB8AC3E}">
        <p14:creationId xmlns:p14="http://schemas.microsoft.com/office/powerpoint/2010/main" val="1134230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074" name="Picture 2" descr="Image result for museum of london caribbean migrant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261985"/>
            <a:ext cx="9144000" cy="6327993"/>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2"/>
          <p:cNvSpPr>
            <a:spLocks noChangeArrowheads="1"/>
          </p:cNvSpPr>
          <p:nvPr/>
        </p:nvSpPr>
        <p:spPr bwMode="auto">
          <a:xfrm>
            <a:off x="74414" y="6603159"/>
            <a:ext cx="1577676" cy="24622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bg1"/>
                </a:solidFill>
                <a:effectLst/>
                <a:latin typeface="Corbel" panose="020B0503020204020204" pitchFamily="34" charset="0"/>
                <a:cs typeface="Arial" pitchFamily="34" charset="0"/>
              </a:rPr>
              <a:t>George Rodger / Magnum </a:t>
            </a:r>
            <a:endParaRPr kumimoji="0" lang="en-US" sz="1800" b="0" i="0" u="none" strike="noStrike" cap="none" normalizeH="0" baseline="0" dirty="0">
              <a:ln>
                <a:noFill/>
              </a:ln>
              <a:solidFill>
                <a:schemeClr val="tx1"/>
              </a:solidFill>
              <a:effectLst/>
              <a:latin typeface="Corbel" panose="020B0503020204020204" pitchFamily="34" charset="0"/>
              <a:cs typeface="Arial" pitchFamily="34" charset="0"/>
            </a:endParaRPr>
          </a:p>
        </p:txBody>
      </p:sp>
    </p:spTree>
    <p:extLst>
      <p:ext uri="{BB962C8B-B14F-4D97-AF65-F5344CB8AC3E}">
        <p14:creationId xmlns:p14="http://schemas.microsoft.com/office/powerpoint/2010/main" val="1939033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70" name="Picture 2" descr="Image result for psychosis"/>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6512" y="0"/>
            <a:ext cx="918051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Image result for black school children 1970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www.deadlyvibe.com.au/images/articles/brain-cogs-1024x799.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mage result for migration psychosi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196752" y="0"/>
            <a:ext cx="12330608"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6512" y="0"/>
            <a:ext cx="9180510" cy="6858000"/>
          </a:xfrm>
          <a:prstGeom prst="rect">
            <a:avLst/>
          </a:prstGeom>
          <a:solidFill>
            <a:srgbClr val="F6F6F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sp>
        <p:nvSpPr>
          <p:cNvPr id="5" name="TextBox 4"/>
          <p:cNvSpPr txBox="1"/>
          <p:nvPr/>
        </p:nvSpPr>
        <p:spPr>
          <a:xfrm>
            <a:off x="539552" y="1124744"/>
            <a:ext cx="7848872" cy="461665"/>
          </a:xfrm>
          <a:prstGeom prst="rect">
            <a:avLst/>
          </a:prstGeom>
          <a:noFill/>
        </p:spPr>
        <p:txBody>
          <a:bodyPr wrap="square" rtlCol="0">
            <a:spAutoFit/>
          </a:bodyPr>
          <a:lstStyle/>
          <a:p>
            <a:r>
              <a:rPr lang="en-GB" sz="2400" b="1" dirty="0">
                <a:latin typeface="Gadugi" panose="020B0502040204020203" pitchFamily="34" charset="0"/>
              </a:rPr>
              <a:t>Higher risk of psychotic disorders amongst migrants</a:t>
            </a:r>
          </a:p>
        </p:txBody>
      </p:sp>
      <p:sp>
        <p:nvSpPr>
          <p:cNvPr id="9" name="TextBox 8"/>
          <p:cNvSpPr txBox="1"/>
          <p:nvPr/>
        </p:nvSpPr>
        <p:spPr>
          <a:xfrm>
            <a:off x="539551" y="2217884"/>
            <a:ext cx="6371437" cy="461665"/>
          </a:xfrm>
          <a:prstGeom prst="rect">
            <a:avLst/>
          </a:prstGeom>
          <a:noFill/>
        </p:spPr>
        <p:txBody>
          <a:bodyPr wrap="square" rtlCol="0">
            <a:spAutoFit/>
          </a:bodyPr>
          <a:lstStyle/>
          <a:p>
            <a:r>
              <a:rPr lang="en-GB" sz="2400" b="1" dirty="0">
                <a:latin typeface="Gadugi" panose="020B0502040204020203" pitchFamily="34" charset="0"/>
              </a:rPr>
              <a:t>Higher extends to descendants of migrants</a:t>
            </a:r>
          </a:p>
        </p:txBody>
      </p:sp>
      <p:sp>
        <p:nvSpPr>
          <p:cNvPr id="10" name="TextBox 9"/>
          <p:cNvSpPr txBox="1"/>
          <p:nvPr/>
        </p:nvSpPr>
        <p:spPr>
          <a:xfrm>
            <a:off x="539551" y="3311024"/>
            <a:ext cx="6371437" cy="461665"/>
          </a:xfrm>
          <a:prstGeom prst="rect">
            <a:avLst/>
          </a:prstGeom>
          <a:noFill/>
        </p:spPr>
        <p:txBody>
          <a:bodyPr wrap="square" rtlCol="0">
            <a:spAutoFit/>
          </a:bodyPr>
          <a:lstStyle/>
          <a:p>
            <a:r>
              <a:rPr lang="en-GB" sz="2400" b="1" dirty="0">
                <a:latin typeface="Gadugi" panose="020B0502040204020203" pitchFamily="34" charset="0"/>
              </a:rPr>
              <a:t>Causes remain largely unknown</a:t>
            </a:r>
          </a:p>
        </p:txBody>
      </p:sp>
      <p:sp>
        <p:nvSpPr>
          <p:cNvPr id="11" name="TextBox 10"/>
          <p:cNvSpPr txBox="1"/>
          <p:nvPr/>
        </p:nvSpPr>
        <p:spPr>
          <a:xfrm>
            <a:off x="539551" y="4365104"/>
            <a:ext cx="6371437" cy="461665"/>
          </a:xfrm>
          <a:prstGeom prst="rect">
            <a:avLst/>
          </a:prstGeom>
          <a:noFill/>
        </p:spPr>
        <p:txBody>
          <a:bodyPr wrap="square" rtlCol="0">
            <a:spAutoFit/>
          </a:bodyPr>
          <a:lstStyle/>
          <a:p>
            <a:r>
              <a:rPr lang="en-GB" sz="2400" b="1" dirty="0">
                <a:latin typeface="Gadugi" panose="020B0502040204020203" pitchFamily="34" charset="0"/>
              </a:rPr>
              <a:t>Public mental health tragedy of our times</a:t>
            </a:r>
          </a:p>
        </p:txBody>
      </p:sp>
    </p:spTree>
    <p:extLst>
      <p:ext uri="{BB962C8B-B14F-4D97-AF65-F5344CB8AC3E}">
        <p14:creationId xmlns:p14="http://schemas.microsoft.com/office/powerpoint/2010/main" val="1909660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17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descr="Image result for migration psychosi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96752" y="0"/>
            <a:ext cx="12330608"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8219" y="0"/>
            <a:ext cx="9180510" cy="6871014"/>
          </a:xfrm>
          <a:prstGeom prst="rect">
            <a:avLst/>
          </a:prstGeom>
          <a:solidFill>
            <a:srgbClr val="F6F6F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graphicFrame>
        <p:nvGraphicFramePr>
          <p:cNvPr id="3" name="Diagram 2"/>
          <p:cNvGraphicFramePr/>
          <p:nvPr>
            <p:extLst>
              <p:ext uri="{D42A27DB-BD31-4B8C-83A1-F6EECF244321}">
                <p14:modId xmlns:p14="http://schemas.microsoft.com/office/powerpoint/2010/main" val="3305328382"/>
              </p:ext>
            </p:extLst>
          </p:nvPr>
        </p:nvGraphicFramePr>
        <p:xfrm>
          <a:off x="2771800" y="483179"/>
          <a:ext cx="7381984" cy="59046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72607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descr="http://histoiredurailhistory.ca/image_section/immigrant_liverpool.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406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descr="Related im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424053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cunard line poste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41813" y="0"/>
            <a:ext cx="48021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2565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F1E0C4"/>
        </a:solidFill>
        <a:effectLst/>
      </p:bgPr>
    </p:bg>
    <p:spTree>
      <p:nvGrpSpPr>
        <p:cNvPr id="1" name=""/>
        <p:cNvGrpSpPr/>
        <p:nvPr/>
      </p:nvGrpSpPr>
      <p:grpSpPr>
        <a:xfrm>
          <a:off x="0" y="0"/>
          <a:ext cx="0" cy="0"/>
          <a:chOff x="0" y="0"/>
          <a:chExt cx="0" cy="0"/>
        </a:xfrm>
      </p:grpSpPr>
      <p:pic>
        <p:nvPicPr>
          <p:cNvPr id="5122" name="Picture 2" descr="Image result for steerage stieglitz"/>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47850" y="0"/>
            <a:ext cx="54483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16395" y="6611779"/>
            <a:ext cx="979755" cy="246221"/>
          </a:xfrm>
          <a:prstGeom prst="rect">
            <a:avLst/>
          </a:prstGeom>
          <a:noFill/>
        </p:spPr>
        <p:txBody>
          <a:bodyPr wrap="none" rtlCol="0">
            <a:spAutoFit/>
          </a:bodyPr>
          <a:lstStyle/>
          <a:p>
            <a:r>
              <a:rPr lang="en-GB" sz="1000" dirty="0">
                <a:solidFill>
                  <a:srgbClr val="FBFBFB"/>
                </a:solidFill>
                <a:latin typeface="Corbel" panose="020B0503020204020204" pitchFamily="34" charset="0"/>
              </a:rPr>
              <a:t>Alfred Stieglitz</a:t>
            </a:r>
          </a:p>
        </p:txBody>
      </p:sp>
    </p:spTree>
    <p:extLst>
      <p:ext uri="{BB962C8B-B14F-4D97-AF65-F5344CB8AC3E}">
        <p14:creationId xmlns:p14="http://schemas.microsoft.com/office/powerpoint/2010/main" val="798841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F6F6F6"/>
        </a:solidFill>
        <a:effectLst/>
      </p:bgPr>
    </p:bg>
    <p:spTree>
      <p:nvGrpSpPr>
        <p:cNvPr id="1" name=""/>
        <p:cNvGrpSpPr/>
        <p:nvPr/>
      </p:nvGrpSpPr>
      <p:grpSpPr>
        <a:xfrm>
          <a:off x="0" y="0"/>
          <a:ext cx="0" cy="0"/>
          <a:chOff x="0" y="0"/>
          <a:chExt cx="0" cy="0"/>
        </a:xfrm>
      </p:grpSpPr>
      <p:pic>
        <p:nvPicPr>
          <p:cNvPr id="6146" name="Picture 2" descr="28th March 1891: The Nineteenth Century: Age of Emigration American cartoon from 'Judge', showing the hardening of opinion against the policy of unlimited immigration. (Photo by Hulton Archive/Getty Imag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561975"/>
            <a:ext cx="9144000" cy="6296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7027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9144000" cy="6858000"/>
          </a:xfrm>
          <a:prstGeom prst="rect">
            <a:avLst/>
          </a:prstGeom>
          <a:solidFill>
            <a:schemeClr val="bg1"/>
          </a:solidFill>
          <a:ln>
            <a:noFill/>
          </a:ln>
          <a:effectLst/>
        </p:spPr>
      </p:sp>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rot="-120000">
            <a:off x="-106907" y="-175687"/>
            <a:ext cx="9442380" cy="7280943"/>
          </a:xfrm>
          <a:prstGeom prst="rect">
            <a:avLst/>
          </a:prstGeom>
        </p:spPr>
      </p:pic>
      <p:sp>
        <p:nvSpPr>
          <p:cNvPr id="3" name="TextBox 2"/>
          <p:cNvSpPr txBox="1"/>
          <p:nvPr/>
        </p:nvSpPr>
        <p:spPr>
          <a:xfrm>
            <a:off x="179512" y="6453336"/>
            <a:ext cx="2497800" cy="246221"/>
          </a:xfrm>
          <a:prstGeom prst="rect">
            <a:avLst/>
          </a:prstGeom>
          <a:noFill/>
        </p:spPr>
        <p:txBody>
          <a:bodyPr wrap="none" rtlCol="0">
            <a:spAutoFit/>
          </a:bodyPr>
          <a:lstStyle/>
          <a:p>
            <a:r>
              <a:rPr lang="en-GB" sz="1000" dirty="0">
                <a:solidFill>
                  <a:srgbClr val="FBFBFB"/>
                </a:solidFill>
                <a:latin typeface="Corbel" panose="020B0503020204020204" pitchFamily="34" charset="0"/>
              </a:rPr>
              <a:t>Sergey </a:t>
            </a:r>
            <a:r>
              <a:rPr lang="en-GB" sz="1000" dirty="0" err="1">
                <a:solidFill>
                  <a:srgbClr val="FBFBFB"/>
                </a:solidFill>
                <a:latin typeface="Corbel" panose="020B0503020204020204" pitchFamily="34" charset="0"/>
              </a:rPr>
              <a:t>Ponomarev</a:t>
            </a:r>
            <a:r>
              <a:rPr lang="en-GB" sz="1000" dirty="0">
                <a:solidFill>
                  <a:srgbClr val="FBFBFB"/>
                </a:solidFill>
                <a:latin typeface="Corbel" panose="020B0503020204020204" pitchFamily="34" charset="0"/>
              </a:rPr>
              <a:t> for The New York Times</a:t>
            </a:r>
          </a:p>
        </p:txBody>
      </p:sp>
    </p:spTree>
    <p:extLst>
      <p:ext uri="{BB962C8B-B14F-4D97-AF65-F5344CB8AC3E}">
        <p14:creationId xmlns:p14="http://schemas.microsoft.com/office/powerpoint/2010/main" val="3590611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0304952" cy="6858000"/>
          </a:xfrm>
          <a:prstGeom prst="rect">
            <a:avLst/>
          </a:prstGeom>
        </p:spPr>
      </p:pic>
      <p:sp>
        <p:nvSpPr>
          <p:cNvPr id="4" name="TextBox 3"/>
          <p:cNvSpPr txBox="1"/>
          <p:nvPr/>
        </p:nvSpPr>
        <p:spPr>
          <a:xfrm>
            <a:off x="179512" y="6453336"/>
            <a:ext cx="2497800" cy="246221"/>
          </a:xfrm>
          <a:prstGeom prst="rect">
            <a:avLst/>
          </a:prstGeom>
          <a:noFill/>
        </p:spPr>
        <p:txBody>
          <a:bodyPr wrap="none" rtlCol="0">
            <a:spAutoFit/>
          </a:bodyPr>
          <a:lstStyle/>
          <a:p>
            <a:r>
              <a:rPr lang="en-GB" sz="1000" dirty="0">
                <a:solidFill>
                  <a:srgbClr val="FBFBFB"/>
                </a:solidFill>
                <a:latin typeface="Corbel" panose="020B0503020204020204" pitchFamily="34" charset="0"/>
              </a:rPr>
              <a:t>Sergey </a:t>
            </a:r>
            <a:r>
              <a:rPr lang="en-GB" sz="1000" dirty="0" err="1">
                <a:solidFill>
                  <a:srgbClr val="FBFBFB"/>
                </a:solidFill>
                <a:latin typeface="Corbel" panose="020B0503020204020204" pitchFamily="34" charset="0"/>
              </a:rPr>
              <a:t>Ponomarev</a:t>
            </a:r>
            <a:r>
              <a:rPr lang="en-GB" sz="1000" dirty="0">
                <a:solidFill>
                  <a:srgbClr val="FBFBFB"/>
                </a:solidFill>
                <a:latin typeface="Corbel" panose="020B0503020204020204" pitchFamily="34" charset="0"/>
              </a:rPr>
              <a:t> for The New York Times</a:t>
            </a:r>
          </a:p>
        </p:txBody>
      </p:sp>
    </p:spTree>
    <p:extLst>
      <p:ext uri="{BB962C8B-B14F-4D97-AF65-F5344CB8AC3E}">
        <p14:creationId xmlns:p14="http://schemas.microsoft.com/office/powerpoint/2010/main" val="839172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TextBox 5"/>
          <p:cNvSpPr txBox="1"/>
          <p:nvPr/>
        </p:nvSpPr>
        <p:spPr>
          <a:xfrm>
            <a:off x="179512" y="6453336"/>
            <a:ext cx="1784463" cy="246221"/>
          </a:xfrm>
          <a:prstGeom prst="rect">
            <a:avLst/>
          </a:prstGeom>
          <a:noFill/>
        </p:spPr>
        <p:txBody>
          <a:bodyPr wrap="none" rtlCol="0">
            <a:spAutoFit/>
          </a:bodyPr>
          <a:lstStyle/>
          <a:p>
            <a:r>
              <a:rPr lang="en-GB" sz="1000" dirty="0">
                <a:solidFill>
                  <a:srgbClr val="FBFBFB"/>
                </a:solidFill>
                <a:latin typeface="Corbel" panose="020B0503020204020204" pitchFamily="34" charset="0"/>
              </a:rPr>
              <a:t>Alexandros </a:t>
            </a:r>
            <a:r>
              <a:rPr lang="en-GB" sz="1000" dirty="0" err="1">
                <a:solidFill>
                  <a:srgbClr val="FBFBFB"/>
                </a:solidFill>
                <a:latin typeface="Corbel" panose="020B0503020204020204" pitchFamily="34" charset="0"/>
              </a:rPr>
              <a:t>Avramidis</a:t>
            </a:r>
            <a:r>
              <a:rPr lang="en-GB" sz="1000" dirty="0">
                <a:solidFill>
                  <a:srgbClr val="FBFBFB"/>
                </a:solidFill>
                <a:latin typeface="Corbel" panose="020B0503020204020204" pitchFamily="34" charset="0"/>
              </a:rPr>
              <a:t>/Reuters</a:t>
            </a:r>
          </a:p>
        </p:txBody>
      </p:sp>
    </p:spTree>
    <p:extLst>
      <p:ext uri="{BB962C8B-B14F-4D97-AF65-F5344CB8AC3E}">
        <p14:creationId xmlns:p14="http://schemas.microsoft.com/office/powerpoint/2010/main" val="1271949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9918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2" name="Rectangle 105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9144000" cy="6858000"/>
          </a:xfrm>
          <a:prstGeom prst="rect">
            <a:avLst/>
          </a:prstGeom>
          <a:solidFill>
            <a:schemeClr val="bg1"/>
          </a:solidFill>
          <a:ln>
            <a:noFill/>
          </a:ln>
          <a:effectLst/>
        </p:spPr>
      </p:sp>
      <p:pic>
        <p:nvPicPr>
          <p:cNvPr id="1042" name="Picture 18" descr="Image result for multicultural uk"/>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1" b="-97"/>
          <a:stretch/>
        </p:blipFill>
        <p:spPr bwMode="auto">
          <a:xfrm>
            <a:off x="179512" y="136251"/>
            <a:ext cx="5515226" cy="662473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notting hill carnival costumes"/>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855386" y="148084"/>
            <a:ext cx="3165451" cy="205271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0" descr="Image result for academia uk eu"/>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836025" y="2297370"/>
            <a:ext cx="3170148" cy="236358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6" descr="Image result for nhs diversity staff"/>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5853920" y="4757526"/>
            <a:ext cx="3152253" cy="2003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3464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psiqueviva.com/wp-content/uploads/2013/09/lse_brham_ldbth_705_slid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521694"/>
            <a:ext cx="9144000" cy="6323084"/>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107503" y="44624"/>
            <a:ext cx="7164645" cy="380904"/>
            <a:chOff x="107503" y="44624"/>
            <a:chExt cx="7164645" cy="380904"/>
          </a:xfrm>
        </p:grpSpPr>
        <p:sp>
          <p:nvSpPr>
            <p:cNvPr id="4" name="TextBox 3"/>
            <p:cNvSpPr txBox="1"/>
            <p:nvPr/>
          </p:nvSpPr>
          <p:spPr>
            <a:xfrm>
              <a:off x="107503" y="44625"/>
              <a:ext cx="1476000" cy="370800"/>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Background</a:t>
              </a:r>
            </a:p>
          </p:txBody>
        </p:sp>
        <p:sp>
          <p:nvSpPr>
            <p:cNvPr id="5" name="TextBox 4"/>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6" name="TextBox 5"/>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7" name="TextBox 6"/>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8" name="TextBox 7"/>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
        <p:nvSpPr>
          <p:cNvPr id="9" name="Rectangle 2"/>
          <p:cNvSpPr>
            <a:spLocks noChangeArrowheads="1"/>
          </p:cNvSpPr>
          <p:nvPr/>
        </p:nvSpPr>
        <p:spPr bwMode="auto">
          <a:xfrm>
            <a:off x="74414" y="6453336"/>
            <a:ext cx="992579" cy="24622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bg1"/>
                </a:solidFill>
                <a:effectLst/>
                <a:latin typeface="Corbel" panose="020B0503020204020204" pitchFamily="34" charset="0"/>
                <a:cs typeface="Arial" pitchFamily="34" charset="0"/>
              </a:rPr>
              <a:t>Bryan </a:t>
            </a:r>
            <a:r>
              <a:rPr kumimoji="0" lang="en-US" sz="1000" b="0" i="0" u="none" strike="noStrike" cap="none" normalizeH="0" baseline="0" dirty="0" err="1">
                <a:ln>
                  <a:noFill/>
                </a:ln>
                <a:solidFill>
                  <a:schemeClr val="bg1"/>
                </a:solidFill>
                <a:effectLst/>
                <a:latin typeface="Corbel" panose="020B0503020204020204" pitchFamily="34" charset="0"/>
                <a:cs typeface="Arial" pitchFamily="34" charset="0"/>
              </a:rPr>
              <a:t>Charnley</a:t>
            </a:r>
            <a:endParaRPr kumimoji="0" lang="en-US" sz="1800" b="0" i="0" u="none" strike="noStrike" cap="none" normalizeH="0" baseline="0" dirty="0">
              <a:ln>
                <a:noFill/>
              </a:ln>
              <a:solidFill>
                <a:schemeClr val="tx1"/>
              </a:solidFill>
              <a:effectLst/>
              <a:latin typeface="Corbel" panose="020B0503020204020204" pitchFamily="34" charset="0"/>
              <a:cs typeface="Arial" pitchFamily="34" charset="0"/>
            </a:endParaRPr>
          </a:p>
        </p:txBody>
      </p:sp>
    </p:spTree>
    <p:extLst>
      <p:ext uri="{BB962C8B-B14F-4D97-AF65-F5344CB8AC3E}">
        <p14:creationId xmlns:p14="http://schemas.microsoft.com/office/powerpoint/2010/main" val="3348300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07503" y="44624"/>
            <a:ext cx="7164645" cy="380904"/>
            <a:chOff x="107503" y="44624"/>
            <a:chExt cx="7164645" cy="380904"/>
          </a:xfrm>
        </p:grpSpPr>
        <p:sp>
          <p:nvSpPr>
            <p:cNvPr id="4" name="TextBox 3"/>
            <p:cNvSpPr txBox="1"/>
            <p:nvPr/>
          </p:nvSpPr>
          <p:spPr>
            <a:xfrm>
              <a:off x="107503" y="44625"/>
              <a:ext cx="1476000" cy="370800"/>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Background</a:t>
              </a:r>
            </a:p>
          </p:txBody>
        </p:sp>
        <p:sp>
          <p:nvSpPr>
            <p:cNvPr id="6" name="TextBox 5"/>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7" name="TextBox 6"/>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9" name="TextBox 8"/>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0" name="TextBox 9"/>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
        <p:nvSpPr>
          <p:cNvPr id="54" name="Rectangle 53"/>
          <p:cNvSpPr/>
          <p:nvPr/>
        </p:nvSpPr>
        <p:spPr>
          <a:xfrm>
            <a:off x="0" y="513028"/>
            <a:ext cx="9144000" cy="6354438"/>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graphicFrame>
        <p:nvGraphicFramePr>
          <p:cNvPr id="31" name="KirkbrideAgeSex"/>
          <p:cNvGraphicFramePr>
            <a:graphicFrameLocks noChangeAspect="1"/>
          </p:cNvGraphicFramePr>
          <p:nvPr>
            <p:extLst>
              <p:ext uri="{D42A27DB-BD31-4B8C-83A1-F6EECF244321}">
                <p14:modId xmlns:p14="http://schemas.microsoft.com/office/powerpoint/2010/main" val="3532159695"/>
              </p:ext>
            </p:extLst>
          </p:nvPr>
        </p:nvGraphicFramePr>
        <p:xfrm>
          <a:off x="55310" y="610274"/>
          <a:ext cx="4194001" cy="2832182"/>
        </p:xfrm>
        <a:graphic>
          <a:graphicData uri="http://schemas.openxmlformats.org/presentationml/2006/ole">
            <mc:AlternateContent xmlns:mc="http://schemas.openxmlformats.org/markup-compatibility/2006">
              <mc:Choice xmlns:v="urn:schemas-microsoft-com:vml" Requires="v">
                <p:oleObj spid="_x0000_s2259" name="Chart" r:id="rId4" imgW="5514975" imgH="3724250" progId="Excel.Sheet.8">
                  <p:embed/>
                </p:oleObj>
              </mc:Choice>
              <mc:Fallback>
                <p:oleObj name="Chart" r:id="rId4" imgW="5514975" imgH="3724250" progId="Excel.Sheet.8">
                  <p:embed/>
                  <p:pic>
                    <p:nvPicPr>
                      <p:cNvPr id="11469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310" y="610274"/>
                        <a:ext cx="4194001" cy="2832182"/>
                      </a:xfrm>
                      <a:prstGeom prst="rect">
                        <a:avLst/>
                      </a:prstGeom>
                      <a:noFill/>
                      <a:ln>
                        <a:noFill/>
                      </a:ln>
                      <a:effectLst/>
                    </p:spPr>
                  </p:pic>
                </p:oleObj>
              </mc:Fallback>
            </mc:AlternateContent>
          </a:graphicData>
        </a:graphic>
      </p:graphicFrame>
      <p:sp>
        <p:nvSpPr>
          <p:cNvPr id="32" name="KirkbrideCite"/>
          <p:cNvSpPr txBox="1"/>
          <p:nvPr/>
        </p:nvSpPr>
        <p:spPr>
          <a:xfrm>
            <a:off x="61768" y="3407761"/>
            <a:ext cx="2103461" cy="246221"/>
          </a:xfrm>
          <a:prstGeom prst="rect">
            <a:avLst/>
          </a:prstGeom>
          <a:noFill/>
        </p:spPr>
        <p:txBody>
          <a:bodyPr wrap="none" rtlCol="0">
            <a:spAutoFit/>
          </a:bodyPr>
          <a:lstStyle/>
          <a:p>
            <a:pPr algn="r"/>
            <a:r>
              <a:rPr lang="en-GB" sz="1000" dirty="0">
                <a:solidFill>
                  <a:schemeClr val="bg1"/>
                </a:solidFill>
                <a:latin typeface="Corbel" panose="020B0503020204020204" pitchFamily="34" charset="0"/>
              </a:rPr>
              <a:t>Kirkbride et al, </a:t>
            </a:r>
            <a:r>
              <a:rPr lang="en-GB" sz="1000" i="1" dirty="0">
                <a:solidFill>
                  <a:schemeClr val="bg1"/>
                </a:solidFill>
                <a:latin typeface="Corbel" panose="020B0503020204020204" pitchFamily="34" charset="0"/>
              </a:rPr>
              <a:t>Arch Gen Psych</a:t>
            </a:r>
            <a:r>
              <a:rPr lang="en-GB" sz="1000" dirty="0">
                <a:solidFill>
                  <a:schemeClr val="bg1"/>
                </a:solidFill>
                <a:latin typeface="Corbel" panose="020B0503020204020204" pitchFamily="34" charset="0"/>
              </a:rPr>
              <a:t>, 2006</a:t>
            </a:r>
          </a:p>
        </p:txBody>
      </p:sp>
      <p:graphicFrame>
        <p:nvGraphicFramePr>
          <p:cNvPr id="33" name="MortensenPlace"/>
          <p:cNvGraphicFramePr>
            <a:graphicFrameLocks noChangeAspect="1"/>
          </p:cNvGraphicFramePr>
          <p:nvPr>
            <p:extLst>
              <p:ext uri="{D42A27DB-BD31-4B8C-83A1-F6EECF244321}">
                <p14:modId xmlns:p14="http://schemas.microsoft.com/office/powerpoint/2010/main" val="1371025549"/>
              </p:ext>
            </p:extLst>
          </p:nvPr>
        </p:nvGraphicFramePr>
        <p:xfrm>
          <a:off x="5508104" y="597906"/>
          <a:ext cx="3541144" cy="2833200"/>
        </p:xfrm>
        <a:graphic>
          <a:graphicData uri="http://schemas.openxmlformats.org/presentationml/2006/ole">
            <mc:AlternateContent xmlns:mc="http://schemas.openxmlformats.org/markup-compatibility/2006">
              <mc:Choice xmlns:v="urn:schemas-microsoft-com:vml" Requires="v">
                <p:oleObj spid="_x0000_s2260" name="Worksheet" r:id="rId6" imgW="5038641" imgH="4629285" progId="Excel.Sheet.8">
                  <p:embed/>
                </p:oleObj>
              </mc:Choice>
              <mc:Fallback>
                <p:oleObj name="Worksheet" r:id="rId6" imgW="5038641" imgH="4629285" progId="Excel.Sheet.8">
                  <p:embed/>
                  <p:pic>
                    <p:nvPicPr>
                      <p:cNvPr id="1026" name="Object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8104" y="597906"/>
                        <a:ext cx="3541144" cy="2833200"/>
                      </a:xfrm>
                      <a:prstGeom prst="rect">
                        <a:avLst/>
                      </a:prstGeom>
                      <a:noFill/>
                      <a:ln>
                        <a:noFill/>
                      </a:ln>
                      <a:effectLst/>
                    </p:spPr>
                  </p:pic>
                </p:oleObj>
              </mc:Fallback>
            </mc:AlternateContent>
          </a:graphicData>
        </a:graphic>
      </p:graphicFrame>
      <p:sp>
        <p:nvSpPr>
          <p:cNvPr id="34" name="MortensenCite"/>
          <p:cNvSpPr txBox="1"/>
          <p:nvPr/>
        </p:nvSpPr>
        <p:spPr>
          <a:xfrm>
            <a:off x="7311784" y="3442691"/>
            <a:ext cx="1694696" cy="246221"/>
          </a:xfrm>
          <a:prstGeom prst="rect">
            <a:avLst/>
          </a:prstGeom>
          <a:noFill/>
        </p:spPr>
        <p:txBody>
          <a:bodyPr wrap="none" rtlCol="0">
            <a:spAutoFit/>
          </a:bodyPr>
          <a:lstStyle/>
          <a:p>
            <a:pPr algn="r"/>
            <a:r>
              <a:rPr lang="en-GB" sz="1000" dirty="0">
                <a:solidFill>
                  <a:schemeClr val="bg1"/>
                </a:solidFill>
                <a:latin typeface="Corbel" panose="020B0503020204020204" pitchFamily="34" charset="0"/>
              </a:rPr>
              <a:t>Mortensen et al, </a:t>
            </a:r>
            <a:r>
              <a:rPr lang="en-GB" sz="1000" i="1" dirty="0">
                <a:solidFill>
                  <a:schemeClr val="bg1"/>
                </a:solidFill>
                <a:latin typeface="Corbel" panose="020B0503020204020204" pitchFamily="34" charset="0"/>
              </a:rPr>
              <a:t>NEJM</a:t>
            </a:r>
            <a:r>
              <a:rPr lang="en-GB" sz="1000" dirty="0">
                <a:solidFill>
                  <a:schemeClr val="bg1"/>
                </a:solidFill>
                <a:latin typeface="Corbel" panose="020B0503020204020204" pitchFamily="34" charset="0"/>
              </a:rPr>
              <a:t>, 1999</a:t>
            </a:r>
          </a:p>
        </p:txBody>
      </p:sp>
      <p:pic>
        <p:nvPicPr>
          <p:cNvPr id="5" name="MorganSocDisadv"/>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7503" y="3826255"/>
            <a:ext cx="3961517" cy="2789644"/>
          </a:xfrm>
          <a:prstGeom prst="rect">
            <a:avLst/>
          </a:prstGeom>
        </p:spPr>
      </p:pic>
      <p:sp>
        <p:nvSpPr>
          <p:cNvPr id="35" name="MorganCite"/>
          <p:cNvSpPr txBox="1"/>
          <p:nvPr/>
        </p:nvSpPr>
        <p:spPr>
          <a:xfrm>
            <a:off x="55310" y="6621245"/>
            <a:ext cx="1885453" cy="246221"/>
          </a:xfrm>
          <a:prstGeom prst="rect">
            <a:avLst/>
          </a:prstGeom>
          <a:noFill/>
        </p:spPr>
        <p:txBody>
          <a:bodyPr wrap="none" rtlCol="0">
            <a:spAutoFit/>
          </a:bodyPr>
          <a:lstStyle/>
          <a:p>
            <a:pPr algn="r"/>
            <a:r>
              <a:rPr lang="en-GB" sz="1000" dirty="0">
                <a:solidFill>
                  <a:schemeClr val="bg1"/>
                </a:solidFill>
                <a:latin typeface="Corbel" panose="020B0503020204020204" pitchFamily="34" charset="0"/>
              </a:rPr>
              <a:t>Morgan et al, </a:t>
            </a:r>
            <a:r>
              <a:rPr lang="en-GB" sz="1000" i="1" dirty="0" err="1">
                <a:solidFill>
                  <a:schemeClr val="bg1"/>
                </a:solidFill>
                <a:latin typeface="Corbel" panose="020B0503020204020204" pitchFamily="34" charset="0"/>
              </a:rPr>
              <a:t>Psychol</a:t>
            </a:r>
            <a:r>
              <a:rPr lang="en-GB" sz="1000" i="1" dirty="0">
                <a:solidFill>
                  <a:schemeClr val="bg1"/>
                </a:solidFill>
                <a:latin typeface="Corbel" panose="020B0503020204020204" pitchFamily="34" charset="0"/>
              </a:rPr>
              <a:t> Med</a:t>
            </a:r>
            <a:r>
              <a:rPr lang="en-GB" sz="1000" dirty="0">
                <a:solidFill>
                  <a:schemeClr val="bg1"/>
                </a:solidFill>
                <a:latin typeface="Corbel" panose="020B0503020204020204" pitchFamily="34" charset="0"/>
              </a:rPr>
              <a:t>, 2008</a:t>
            </a:r>
          </a:p>
        </p:txBody>
      </p:sp>
    </p:spTree>
    <p:extLst>
      <p:ext uri="{BB962C8B-B14F-4D97-AF65-F5344CB8AC3E}">
        <p14:creationId xmlns:p14="http://schemas.microsoft.com/office/powerpoint/2010/main" val="19090611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BCCCE6"/>
        </a:solidFill>
        <a:effectLst/>
      </p:bgPr>
    </p:bg>
    <p:spTree>
      <p:nvGrpSpPr>
        <p:cNvPr id="1" name=""/>
        <p:cNvGrpSpPr/>
        <p:nvPr/>
      </p:nvGrpSpPr>
      <p:grpSpPr>
        <a:xfrm>
          <a:off x="0" y="0"/>
          <a:ext cx="0" cy="0"/>
          <a:chOff x="0" y="0"/>
          <a:chExt cx="0" cy="0"/>
        </a:xfrm>
      </p:grpSpPr>
      <p:pic>
        <p:nvPicPr>
          <p:cNvPr id="1028" name="Picture 4" descr="http://40.media.tumblr.com/e18715ad23b9d0e780d3bccf047b3f32/tumblr_n9xkfoAgkc1rhtdm6o1_128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01" y="512676"/>
            <a:ext cx="9140599" cy="63453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9512" y="6453336"/>
            <a:ext cx="2339102" cy="246221"/>
          </a:xfrm>
          <a:prstGeom prst="rect">
            <a:avLst/>
          </a:prstGeom>
          <a:noFill/>
        </p:spPr>
        <p:txBody>
          <a:bodyPr wrap="none" rtlCol="0">
            <a:spAutoFit/>
          </a:bodyPr>
          <a:lstStyle/>
          <a:p>
            <a:r>
              <a:rPr lang="en-GB" sz="1000" dirty="0">
                <a:solidFill>
                  <a:srgbClr val="FBFBFB"/>
                </a:solidFill>
                <a:latin typeface="Corbel" panose="020B0503020204020204" pitchFamily="34" charset="0"/>
              </a:rPr>
              <a:t>Alex Colville / National Gallery of Canada</a:t>
            </a:r>
          </a:p>
        </p:txBody>
      </p:sp>
      <p:grpSp>
        <p:nvGrpSpPr>
          <p:cNvPr id="4" name="Group 3">
            <a:extLst>
              <a:ext uri="{FF2B5EF4-FFF2-40B4-BE49-F238E27FC236}">
                <a16:creationId xmlns:a16="http://schemas.microsoft.com/office/drawing/2014/main" xmlns="" id="{34D435FF-C530-4213-AC6C-2385AA73A644}"/>
              </a:ext>
            </a:extLst>
          </p:cNvPr>
          <p:cNvGrpSpPr/>
          <p:nvPr/>
        </p:nvGrpSpPr>
        <p:grpSpPr>
          <a:xfrm>
            <a:off x="107503" y="44624"/>
            <a:ext cx="7164645" cy="380904"/>
            <a:chOff x="107503" y="44624"/>
            <a:chExt cx="7164645" cy="380904"/>
          </a:xfrm>
        </p:grpSpPr>
        <p:sp>
          <p:nvSpPr>
            <p:cNvPr id="5" name="TextBox 4">
              <a:extLst>
                <a:ext uri="{FF2B5EF4-FFF2-40B4-BE49-F238E27FC236}">
                  <a16:creationId xmlns:a16="http://schemas.microsoft.com/office/drawing/2014/main" xmlns="" id="{D0E19B7A-78D3-46AE-8817-F40C4D9B5025}"/>
                </a:ext>
              </a:extLst>
            </p:cNvPr>
            <p:cNvSpPr txBox="1"/>
            <p:nvPr/>
          </p:nvSpPr>
          <p:spPr>
            <a:xfrm>
              <a:off x="107503" y="44625"/>
              <a:ext cx="1476000" cy="370800"/>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Background</a:t>
              </a:r>
            </a:p>
          </p:txBody>
        </p:sp>
        <p:sp>
          <p:nvSpPr>
            <p:cNvPr id="6" name="TextBox 5">
              <a:extLst>
                <a:ext uri="{FF2B5EF4-FFF2-40B4-BE49-F238E27FC236}">
                  <a16:creationId xmlns:a16="http://schemas.microsoft.com/office/drawing/2014/main" xmlns="" id="{C50481FD-9E93-486A-B889-CB4421979917}"/>
                </a:ext>
              </a:extLst>
            </p:cNvPr>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7" name="TextBox 6">
              <a:extLst>
                <a:ext uri="{FF2B5EF4-FFF2-40B4-BE49-F238E27FC236}">
                  <a16:creationId xmlns:a16="http://schemas.microsoft.com/office/drawing/2014/main" xmlns="" id="{575110D1-19A1-459D-B596-05B466DB24C5}"/>
                </a:ext>
              </a:extLst>
            </p:cNvPr>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8" name="TextBox 7">
              <a:extLst>
                <a:ext uri="{FF2B5EF4-FFF2-40B4-BE49-F238E27FC236}">
                  <a16:creationId xmlns:a16="http://schemas.microsoft.com/office/drawing/2014/main" xmlns="" id="{C379CA59-1468-43BD-8628-CD58FAD37188}"/>
                </a:ext>
              </a:extLst>
            </p:cNvPr>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9" name="TextBox 8">
              <a:extLst>
                <a:ext uri="{FF2B5EF4-FFF2-40B4-BE49-F238E27FC236}">
                  <a16:creationId xmlns:a16="http://schemas.microsoft.com/office/drawing/2014/main" xmlns="" id="{E77DE374-68D0-400D-8AD1-F35BFFA5292C}"/>
                </a:ext>
              </a:extLst>
            </p:cNvPr>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Tree>
    <p:extLst>
      <p:ext uri="{BB962C8B-B14F-4D97-AF65-F5344CB8AC3E}">
        <p14:creationId xmlns:p14="http://schemas.microsoft.com/office/powerpoint/2010/main" val="2883889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19206" y="612123"/>
            <a:ext cx="8645073" cy="900000"/>
            <a:chOff x="120586" y="103220"/>
            <a:chExt cx="8645073" cy="108000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3914" y="103220"/>
              <a:ext cx="541806" cy="1080000"/>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0586" y="103220"/>
              <a:ext cx="541806" cy="1080000"/>
            </a:xfrm>
            <a:prstGeom prst="rect">
              <a:avLst/>
            </a:prstGeom>
          </p:spPr>
        </p:pic>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90570" y="103220"/>
              <a:ext cx="541806" cy="1080000"/>
            </a:xfrm>
            <a:prstGeom prst="rect">
              <a:avLst/>
            </a:prstGeom>
          </p:spPr>
        </p:pic>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67242" y="103220"/>
              <a:ext cx="541806" cy="1080000"/>
            </a:xfrm>
            <a:prstGeom prst="rect">
              <a:avLst/>
            </a:prstGeom>
          </p:spPr>
        </p:pic>
        <p:pic>
          <p:nvPicPr>
            <p:cNvPr id="13" name="Pictur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37226" y="103220"/>
              <a:ext cx="541806" cy="1080000"/>
            </a:xfrm>
            <a:prstGeom prst="rect">
              <a:avLst/>
            </a:prstGeom>
          </p:spPr>
        </p:pic>
        <p:pic>
          <p:nvPicPr>
            <p:cNvPr id="14" name="Picture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13898" y="103220"/>
              <a:ext cx="541806" cy="1080000"/>
            </a:xfrm>
            <a:prstGeom prst="rect">
              <a:avLst/>
            </a:prstGeom>
          </p:spPr>
        </p:pic>
        <p:pic>
          <p:nvPicPr>
            <p:cNvPr id="15" name="Picture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83882" y="103220"/>
              <a:ext cx="541806" cy="1080000"/>
            </a:xfrm>
            <a:prstGeom prst="rect">
              <a:avLst/>
            </a:prstGeom>
          </p:spPr>
        </p:pic>
        <p:pic>
          <p:nvPicPr>
            <p:cNvPr id="16" name="Picture 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60554" y="103220"/>
              <a:ext cx="541806" cy="1080000"/>
            </a:xfrm>
            <a:prstGeom prst="rect">
              <a:avLst/>
            </a:prstGeom>
          </p:spPr>
        </p:pic>
        <p:pic>
          <p:nvPicPr>
            <p:cNvPr id="17" name="Picture 1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07210" y="103220"/>
              <a:ext cx="541806" cy="1080000"/>
            </a:xfrm>
            <a:prstGeom prst="rect">
              <a:avLst/>
            </a:prstGeom>
          </p:spPr>
        </p:pic>
        <p:pic>
          <p:nvPicPr>
            <p:cNvPr id="18" name="Picture 1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3866" y="103220"/>
              <a:ext cx="541806" cy="1080000"/>
            </a:xfrm>
            <a:prstGeom prst="rect">
              <a:avLst/>
            </a:prstGeom>
          </p:spPr>
        </p:pic>
        <p:pic>
          <p:nvPicPr>
            <p:cNvPr id="19" name="Picture 1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30538" y="103220"/>
              <a:ext cx="541806" cy="1080000"/>
            </a:xfrm>
            <a:prstGeom prst="rect">
              <a:avLst/>
            </a:prstGeom>
          </p:spPr>
        </p:pic>
        <p:pic>
          <p:nvPicPr>
            <p:cNvPr id="20" name="Picture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00522" y="103220"/>
              <a:ext cx="541806" cy="1080000"/>
            </a:xfrm>
            <a:prstGeom prst="rect">
              <a:avLst/>
            </a:prstGeom>
          </p:spPr>
        </p:pic>
        <p:pic>
          <p:nvPicPr>
            <p:cNvPr id="21" name="Picture 2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77194" y="103220"/>
              <a:ext cx="541806" cy="1080000"/>
            </a:xfrm>
            <a:prstGeom prst="rect">
              <a:avLst/>
            </a:prstGeom>
          </p:spPr>
        </p:pic>
        <p:pic>
          <p:nvPicPr>
            <p:cNvPr id="22" name="Picture 2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23853" y="103220"/>
              <a:ext cx="541806" cy="1080000"/>
            </a:xfrm>
            <a:prstGeom prst="rect">
              <a:avLst/>
            </a:prstGeom>
          </p:spPr>
        </p:pic>
      </p:grpSp>
      <p:grpSp>
        <p:nvGrpSpPr>
          <p:cNvPr id="103" name="Group 102"/>
          <p:cNvGrpSpPr/>
          <p:nvPr/>
        </p:nvGrpSpPr>
        <p:grpSpPr>
          <a:xfrm>
            <a:off x="217997" y="1664172"/>
            <a:ext cx="8665628" cy="900000"/>
            <a:chOff x="120586" y="1412776"/>
            <a:chExt cx="8665628" cy="1080000"/>
          </a:xfrm>
        </p:grpSpPr>
        <p:pic>
          <p:nvPicPr>
            <p:cNvPr id="104" name="Picture 10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71693" y="1412776"/>
              <a:ext cx="541806" cy="1080000"/>
            </a:xfrm>
            <a:prstGeom prst="rect">
              <a:avLst/>
            </a:prstGeom>
          </p:spPr>
        </p:pic>
        <p:pic>
          <p:nvPicPr>
            <p:cNvPr id="105" name="Picture 10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96965" y="1412776"/>
              <a:ext cx="541806" cy="1080000"/>
            </a:xfrm>
            <a:prstGeom prst="rect">
              <a:avLst/>
            </a:prstGeom>
          </p:spPr>
        </p:pic>
        <p:pic>
          <p:nvPicPr>
            <p:cNvPr id="106" name="Picture 10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0586" y="1412776"/>
              <a:ext cx="541806" cy="1080000"/>
            </a:xfrm>
            <a:prstGeom prst="rect">
              <a:avLst/>
            </a:prstGeom>
          </p:spPr>
        </p:pic>
        <p:pic>
          <p:nvPicPr>
            <p:cNvPr id="107" name="Picture 10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5858" y="1412776"/>
              <a:ext cx="541806" cy="1080000"/>
            </a:xfrm>
            <a:prstGeom prst="rect">
              <a:avLst/>
            </a:prstGeom>
          </p:spPr>
        </p:pic>
        <p:pic>
          <p:nvPicPr>
            <p:cNvPr id="108" name="Picture 10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73344" y="1412776"/>
              <a:ext cx="541806" cy="1080000"/>
            </a:xfrm>
            <a:prstGeom prst="rect">
              <a:avLst/>
            </a:prstGeom>
          </p:spPr>
        </p:pic>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98616" y="1412776"/>
              <a:ext cx="541806" cy="1080000"/>
            </a:xfrm>
            <a:prstGeom prst="rect">
              <a:avLst/>
            </a:prstGeom>
          </p:spPr>
        </p:pic>
        <p:pic>
          <p:nvPicPr>
            <p:cNvPr id="110" name="Picture 10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22237" y="1412776"/>
              <a:ext cx="541806" cy="1080000"/>
            </a:xfrm>
            <a:prstGeom prst="rect">
              <a:avLst/>
            </a:prstGeom>
          </p:spPr>
        </p:pic>
        <p:pic>
          <p:nvPicPr>
            <p:cNvPr id="111" name="Picture 1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47509" y="1412776"/>
              <a:ext cx="541806" cy="1080000"/>
            </a:xfrm>
            <a:prstGeom prst="rect">
              <a:avLst/>
            </a:prstGeom>
          </p:spPr>
        </p:pic>
        <p:pic>
          <p:nvPicPr>
            <p:cNvPr id="112" name="Picture 1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70794" y="1412776"/>
              <a:ext cx="541806" cy="1080000"/>
            </a:xfrm>
            <a:prstGeom prst="rect">
              <a:avLst/>
            </a:prstGeom>
          </p:spPr>
        </p:pic>
        <p:pic>
          <p:nvPicPr>
            <p:cNvPr id="113" name="Picture 1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96066" y="1412776"/>
              <a:ext cx="541806" cy="1080000"/>
            </a:xfrm>
            <a:prstGeom prst="rect">
              <a:avLst/>
            </a:prstGeom>
          </p:spPr>
        </p:pic>
        <p:pic>
          <p:nvPicPr>
            <p:cNvPr id="114" name="Picture 1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19687" y="1412776"/>
              <a:ext cx="541806" cy="1080000"/>
            </a:xfrm>
            <a:prstGeom prst="rect">
              <a:avLst/>
            </a:prstGeom>
          </p:spPr>
        </p:pic>
        <p:pic>
          <p:nvPicPr>
            <p:cNvPr id="115" name="Picture 1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44959" y="1412776"/>
              <a:ext cx="541806" cy="1080000"/>
            </a:xfrm>
            <a:prstGeom prst="rect">
              <a:avLst/>
            </a:prstGeom>
          </p:spPr>
        </p:pic>
        <p:pic>
          <p:nvPicPr>
            <p:cNvPr id="116" name="Picture 1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19136" y="1412776"/>
              <a:ext cx="541806" cy="1080000"/>
            </a:xfrm>
            <a:prstGeom prst="rect">
              <a:avLst/>
            </a:prstGeom>
          </p:spPr>
        </p:pic>
        <p:pic>
          <p:nvPicPr>
            <p:cNvPr id="117" name="Picture 11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44408" y="1412776"/>
              <a:ext cx="541806" cy="1080000"/>
            </a:xfrm>
            <a:prstGeom prst="rect">
              <a:avLst/>
            </a:prstGeom>
          </p:spPr>
        </p:pic>
      </p:grpSp>
      <p:grpSp>
        <p:nvGrpSpPr>
          <p:cNvPr id="118" name="Group 117"/>
          <p:cNvGrpSpPr/>
          <p:nvPr/>
        </p:nvGrpSpPr>
        <p:grpSpPr>
          <a:xfrm>
            <a:off x="221133" y="2716222"/>
            <a:ext cx="8665628" cy="900000"/>
            <a:chOff x="230965" y="2810839"/>
            <a:chExt cx="8665628" cy="1080000"/>
          </a:xfrm>
        </p:grpSpPr>
        <p:pic>
          <p:nvPicPr>
            <p:cNvPr id="119" name="Picture 11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82072" y="2810839"/>
              <a:ext cx="541806" cy="1080000"/>
            </a:xfrm>
            <a:prstGeom prst="rect">
              <a:avLst/>
            </a:prstGeom>
          </p:spPr>
        </p:pic>
        <p:pic>
          <p:nvPicPr>
            <p:cNvPr id="120" name="Picture 11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07344" y="2810839"/>
              <a:ext cx="541806" cy="1080000"/>
            </a:xfrm>
            <a:prstGeom prst="rect">
              <a:avLst/>
            </a:prstGeom>
          </p:spPr>
        </p:pic>
        <p:pic>
          <p:nvPicPr>
            <p:cNvPr id="121" name="Picture 1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0965" y="2810839"/>
              <a:ext cx="541806" cy="1080000"/>
            </a:xfrm>
            <a:prstGeom prst="rect">
              <a:avLst/>
            </a:prstGeom>
          </p:spPr>
        </p:pic>
        <p:pic>
          <p:nvPicPr>
            <p:cNvPr id="122" name="Picture 12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6237" y="2810839"/>
              <a:ext cx="541806" cy="1080000"/>
            </a:xfrm>
            <a:prstGeom prst="rect">
              <a:avLst/>
            </a:prstGeom>
          </p:spPr>
        </p:pic>
        <p:pic>
          <p:nvPicPr>
            <p:cNvPr id="123" name="Picture 12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83723" y="2810839"/>
              <a:ext cx="541806" cy="1080000"/>
            </a:xfrm>
            <a:prstGeom prst="rect">
              <a:avLst/>
            </a:prstGeom>
          </p:spPr>
        </p:pic>
        <p:pic>
          <p:nvPicPr>
            <p:cNvPr id="124" name="Picture 12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08995" y="2810839"/>
              <a:ext cx="541806" cy="1080000"/>
            </a:xfrm>
            <a:prstGeom prst="rect">
              <a:avLst/>
            </a:prstGeom>
          </p:spPr>
        </p:pic>
        <p:pic>
          <p:nvPicPr>
            <p:cNvPr id="125" name="Picture 12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32616" y="2810839"/>
              <a:ext cx="541806" cy="1080000"/>
            </a:xfrm>
            <a:prstGeom prst="rect">
              <a:avLst/>
            </a:prstGeom>
          </p:spPr>
        </p:pic>
        <p:pic>
          <p:nvPicPr>
            <p:cNvPr id="126" name="Picture 1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57888" y="2810839"/>
              <a:ext cx="541806" cy="1080000"/>
            </a:xfrm>
            <a:prstGeom prst="rect">
              <a:avLst/>
            </a:prstGeom>
          </p:spPr>
        </p:pic>
        <p:pic>
          <p:nvPicPr>
            <p:cNvPr id="127" name="Picture 12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81173" y="2810839"/>
              <a:ext cx="541806" cy="1080000"/>
            </a:xfrm>
            <a:prstGeom prst="rect">
              <a:avLst/>
            </a:prstGeom>
          </p:spPr>
        </p:pic>
        <p:pic>
          <p:nvPicPr>
            <p:cNvPr id="128" name="Picture 12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06445" y="2810839"/>
              <a:ext cx="541806" cy="1080000"/>
            </a:xfrm>
            <a:prstGeom prst="rect">
              <a:avLst/>
            </a:prstGeom>
          </p:spPr>
        </p:pic>
        <p:pic>
          <p:nvPicPr>
            <p:cNvPr id="129" name="Picture 12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30066" y="2810839"/>
              <a:ext cx="541806" cy="1080000"/>
            </a:xfrm>
            <a:prstGeom prst="rect">
              <a:avLst/>
            </a:prstGeom>
          </p:spPr>
        </p:pic>
        <p:pic>
          <p:nvPicPr>
            <p:cNvPr id="130" name="Picture 12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55338" y="2810839"/>
              <a:ext cx="541806" cy="1080000"/>
            </a:xfrm>
            <a:prstGeom prst="rect">
              <a:avLst/>
            </a:prstGeom>
          </p:spPr>
        </p:pic>
        <p:pic>
          <p:nvPicPr>
            <p:cNvPr id="131" name="Picture 13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29515" y="2810839"/>
              <a:ext cx="541806" cy="1080000"/>
            </a:xfrm>
            <a:prstGeom prst="rect">
              <a:avLst/>
            </a:prstGeom>
          </p:spPr>
        </p:pic>
        <p:pic>
          <p:nvPicPr>
            <p:cNvPr id="132" name="Picture 13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54787" y="2810839"/>
              <a:ext cx="541806" cy="1080000"/>
            </a:xfrm>
            <a:prstGeom prst="rect">
              <a:avLst/>
            </a:prstGeom>
          </p:spPr>
        </p:pic>
      </p:grpSp>
      <p:grpSp>
        <p:nvGrpSpPr>
          <p:cNvPr id="133" name="Group 132"/>
          <p:cNvGrpSpPr/>
          <p:nvPr/>
        </p:nvGrpSpPr>
        <p:grpSpPr>
          <a:xfrm>
            <a:off x="226172" y="3787512"/>
            <a:ext cx="4287598" cy="900000"/>
            <a:chOff x="4761395" y="2963239"/>
            <a:chExt cx="4287598" cy="1080000"/>
          </a:xfrm>
        </p:grpSpPr>
        <p:pic>
          <p:nvPicPr>
            <p:cNvPr id="134" name="Picture 13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61395" y="2963239"/>
              <a:ext cx="541806" cy="1080000"/>
            </a:xfrm>
            <a:prstGeom prst="rect">
              <a:avLst/>
            </a:prstGeom>
          </p:spPr>
        </p:pic>
        <p:pic>
          <p:nvPicPr>
            <p:cNvPr id="135" name="Picture 13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33573" y="2963239"/>
              <a:ext cx="541806" cy="1080000"/>
            </a:xfrm>
            <a:prstGeom prst="rect">
              <a:avLst/>
            </a:prstGeom>
          </p:spPr>
        </p:pic>
        <p:pic>
          <p:nvPicPr>
            <p:cNvPr id="136" name="Picture 13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58845" y="2963239"/>
              <a:ext cx="541806" cy="1080000"/>
            </a:xfrm>
            <a:prstGeom prst="rect">
              <a:avLst/>
            </a:prstGeom>
          </p:spPr>
        </p:pic>
        <p:pic>
          <p:nvPicPr>
            <p:cNvPr id="137" name="Picture 13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82466" y="2963239"/>
              <a:ext cx="541806" cy="1080000"/>
            </a:xfrm>
            <a:prstGeom prst="rect">
              <a:avLst/>
            </a:prstGeom>
          </p:spPr>
        </p:pic>
        <p:pic>
          <p:nvPicPr>
            <p:cNvPr id="138" name="Picture 13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07738" y="2963239"/>
              <a:ext cx="541806" cy="1080000"/>
            </a:xfrm>
            <a:prstGeom prst="rect">
              <a:avLst/>
            </a:prstGeom>
          </p:spPr>
        </p:pic>
        <p:pic>
          <p:nvPicPr>
            <p:cNvPr id="139" name="Picture 13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81915" y="2963239"/>
              <a:ext cx="541806" cy="1080000"/>
            </a:xfrm>
            <a:prstGeom prst="rect">
              <a:avLst/>
            </a:prstGeom>
          </p:spPr>
        </p:pic>
        <p:pic>
          <p:nvPicPr>
            <p:cNvPr id="140" name="Picture 13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07187" y="2963239"/>
              <a:ext cx="541806" cy="1080000"/>
            </a:xfrm>
            <a:prstGeom prst="rect">
              <a:avLst/>
            </a:prstGeom>
          </p:spPr>
        </p:pic>
      </p:grpSp>
      <p:sp>
        <p:nvSpPr>
          <p:cNvPr id="141" name="TextBox 140"/>
          <p:cNvSpPr txBox="1"/>
          <p:nvPr/>
        </p:nvSpPr>
        <p:spPr>
          <a:xfrm>
            <a:off x="6756283" y="6381328"/>
            <a:ext cx="2347117" cy="400110"/>
          </a:xfrm>
          <a:prstGeom prst="rect">
            <a:avLst/>
          </a:prstGeom>
          <a:noFill/>
        </p:spPr>
        <p:txBody>
          <a:bodyPr wrap="none" rtlCol="0">
            <a:spAutoFit/>
          </a:bodyPr>
          <a:lstStyle/>
          <a:p>
            <a:pPr algn="r"/>
            <a:r>
              <a:rPr lang="en-GB" sz="1000" dirty="0">
                <a:latin typeface="Corbel" panose="020B0503020204020204" pitchFamily="34" charset="0"/>
              </a:rPr>
              <a:t>Cantor-</a:t>
            </a:r>
            <a:r>
              <a:rPr lang="en-GB" sz="1000" dirty="0" err="1">
                <a:latin typeface="Corbel" panose="020B0503020204020204" pitchFamily="34" charset="0"/>
              </a:rPr>
              <a:t>Graae</a:t>
            </a:r>
            <a:r>
              <a:rPr lang="en-GB" sz="1000" dirty="0">
                <a:latin typeface="Corbel" panose="020B0503020204020204" pitchFamily="34" charset="0"/>
              </a:rPr>
              <a:t> &amp; Selten, </a:t>
            </a:r>
            <a:r>
              <a:rPr lang="en-GB" sz="1000" i="1" dirty="0">
                <a:latin typeface="Corbel" panose="020B0503020204020204" pitchFamily="34" charset="0"/>
              </a:rPr>
              <a:t>Am J Psych</a:t>
            </a:r>
            <a:r>
              <a:rPr lang="en-GB" sz="1000" dirty="0">
                <a:latin typeface="Corbel" panose="020B0503020204020204" pitchFamily="34" charset="0"/>
              </a:rPr>
              <a:t>, 2005</a:t>
            </a:r>
          </a:p>
          <a:p>
            <a:pPr algn="r"/>
            <a:r>
              <a:rPr lang="en-GB" sz="1000" dirty="0">
                <a:latin typeface="Corbel" panose="020B0503020204020204" pitchFamily="34" charset="0"/>
              </a:rPr>
              <a:t>Bourque et al., </a:t>
            </a:r>
            <a:r>
              <a:rPr lang="en-GB" sz="1000" i="1" dirty="0" err="1">
                <a:latin typeface="Corbel" panose="020B0503020204020204" pitchFamily="34" charset="0"/>
              </a:rPr>
              <a:t>Psychol</a:t>
            </a:r>
            <a:r>
              <a:rPr lang="en-GB" sz="1000" i="1" dirty="0">
                <a:latin typeface="Corbel" panose="020B0503020204020204" pitchFamily="34" charset="0"/>
              </a:rPr>
              <a:t> Med</a:t>
            </a:r>
            <a:r>
              <a:rPr lang="en-GB" sz="1000" dirty="0">
                <a:latin typeface="Corbel" panose="020B0503020204020204" pitchFamily="34" charset="0"/>
              </a:rPr>
              <a:t>, 2011</a:t>
            </a:r>
          </a:p>
        </p:txBody>
      </p:sp>
      <p:grpSp>
        <p:nvGrpSpPr>
          <p:cNvPr id="142" name="Group 141"/>
          <p:cNvGrpSpPr/>
          <p:nvPr/>
        </p:nvGrpSpPr>
        <p:grpSpPr>
          <a:xfrm>
            <a:off x="107503" y="44624"/>
            <a:ext cx="7164645" cy="380904"/>
            <a:chOff x="107503" y="44624"/>
            <a:chExt cx="7164645" cy="380904"/>
          </a:xfrm>
        </p:grpSpPr>
        <p:sp>
          <p:nvSpPr>
            <p:cNvPr id="143" name="TextBox 142"/>
            <p:cNvSpPr txBox="1"/>
            <p:nvPr/>
          </p:nvSpPr>
          <p:spPr>
            <a:xfrm>
              <a:off x="107503" y="44625"/>
              <a:ext cx="1476000" cy="370800"/>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Background</a:t>
              </a:r>
            </a:p>
          </p:txBody>
        </p:sp>
        <p:sp>
          <p:nvSpPr>
            <p:cNvPr id="144" name="TextBox 143"/>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145" name="TextBox 144"/>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146" name="TextBox 145"/>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47" name="TextBox 146"/>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Tree>
    <p:extLst>
      <p:ext uri="{BB962C8B-B14F-4D97-AF65-F5344CB8AC3E}">
        <p14:creationId xmlns:p14="http://schemas.microsoft.com/office/powerpoint/2010/main" val="483894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19206" y="612123"/>
            <a:ext cx="8645073" cy="900000"/>
            <a:chOff x="120586" y="103220"/>
            <a:chExt cx="8645073" cy="108000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3914" y="103220"/>
              <a:ext cx="541806" cy="1080000"/>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0586" y="103220"/>
              <a:ext cx="541806" cy="1080000"/>
            </a:xfrm>
            <a:prstGeom prst="rect">
              <a:avLst/>
            </a:prstGeom>
          </p:spPr>
        </p:pic>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90570" y="103220"/>
              <a:ext cx="541806" cy="1080000"/>
            </a:xfrm>
            <a:prstGeom prst="rect">
              <a:avLst/>
            </a:prstGeom>
          </p:spPr>
        </p:pic>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67242" y="103220"/>
              <a:ext cx="541806" cy="1080000"/>
            </a:xfrm>
            <a:prstGeom prst="rect">
              <a:avLst/>
            </a:prstGeom>
          </p:spPr>
        </p:pic>
        <p:pic>
          <p:nvPicPr>
            <p:cNvPr id="13" name="Pictur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37226" y="103220"/>
              <a:ext cx="541806" cy="1080000"/>
            </a:xfrm>
            <a:prstGeom prst="rect">
              <a:avLst/>
            </a:prstGeom>
          </p:spPr>
        </p:pic>
        <p:pic>
          <p:nvPicPr>
            <p:cNvPr id="14" name="Picture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13898" y="103220"/>
              <a:ext cx="541806" cy="1080000"/>
            </a:xfrm>
            <a:prstGeom prst="rect">
              <a:avLst/>
            </a:prstGeom>
          </p:spPr>
        </p:pic>
        <p:pic>
          <p:nvPicPr>
            <p:cNvPr id="15" name="Picture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83882" y="103220"/>
              <a:ext cx="541806" cy="1080000"/>
            </a:xfrm>
            <a:prstGeom prst="rect">
              <a:avLst/>
            </a:prstGeom>
          </p:spPr>
        </p:pic>
        <p:pic>
          <p:nvPicPr>
            <p:cNvPr id="16" name="Picture 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60554" y="103220"/>
              <a:ext cx="541806" cy="1080000"/>
            </a:xfrm>
            <a:prstGeom prst="rect">
              <a:avLst/>
            </a:prstGeom>
          </p:spPr>
        </p:pic>
        <p:pic>
          <p:nvPicPr>
            <p:cNvPr id="17" name="Picture 1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07210" y="103220"/>
              <a:ext cx="541806" cy="1080000"/>
            </a:xfrm>
            <a:prstGeom prst="rect">
              <a:avLst/>
            </a:prstGeom>
          </p:spPr>
        </p:pic>
        <p:pic>
          <p:nvPicPr>
            <p:cNvPr id="18" name="Picture 1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3866" y="103220"/>
              <a:ext cx="541806" cy="1080000"/>
            </a:xfrm>
            <a:prstGeom prst="rect">
              <a:avLst/>
            </a:prstGeom>
          </p:spPr>
        </p:pic>
        <p:pic>
          <p:nvPicPr>
            <p:cNvPr id="19" name="Picture 1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30538" y="103220"/>
              <a:ext cx="541806" cy="1080000"/>
            </a:xfrm>
            <a:prstGeom prst="rect">
              <a:avLst/>
            </a:prstGeom>
          </p:spPr>
        </p:pic>
        <p:pic>
          <p:nvPicPr>
            <p:cNvPr id="20" name="Picture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00522" y="103220"/>
              <a:ext cx="541806" cy="1080000"/>
            </a:xfrm>
            <a:prstGeom prst="rect">
              <a:avLst/>
            </a:prstGeom>
          </p:spPr>
        </p:pic>
        <p:pic>
          <p:nvPicPr>
            <p:cNvPr id="21" name="Picture 2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77194" y="103220"/>
              <a:ext cx="541806" cy="1080000"/>
            </a:xfrm>
            <a:prstGeom prst="rect">
              <a:avLst/>
            </a:prstGeom>
          </p:spPr>
        </p:pic>
        <p:pic>
          <p:nvPicPr>
            <p:cNvPr id="22" name="Picture 2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23853" y="103220"/>
              <a:ext cx="541806" cy="1080000"/>
            </a:xfrm>
            <a:prstGeom prst="rect">
              <a:avLst/>
            </a:prstGeom>
          </p:spPr>
        </p:pic>
      </p:grpSp>
      <p:grpSp>
        <p:nvGrpSpPr>
          <p:cNvPr id="33" name="Group 32"/>
          <p:cNvGrpSpPr/>
          <p:nvPr/>
        </p:nvGrpSpPr>
        <p:grpSpPr>
          <a:xfrm>
            <a:off x="219206" y="1665153"/>
            <a:ext cx="8665628" cy="900000"/>
            <a:chOff x="120586" y="1412776"/>
            <a:chExt cx="8665628" cy="1080000"/>
          </a:xfrm>
        </p:grpSpPr>
        <p:pic>
          <p:nvPicPr>
            <p:cNvPr id="5" name="Picture 4"/>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371693" y="1412776"/>
              <a:ext cx="541806" cy="1080000"/>
            </a:xfrm>
            <a:prstGeom prst="rect">
              <a:avLst/>
            </a:prstGeom>
          </p:spPr>
        </p:pic>
        <p:pic>
          <p:nvPicPr>
            <p:cNvPr id="6" name="Picture 5"/>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996965" y="1412776"/>
              <a:ext cx="541806" cy="1080000"/>
            </a:xfrm>
            <a:prstGeom prst="rect">
              <a:avLst/>
            </a:prstGeom>
          </p:spPr>
        </p:pic>
        <p:pic>
          <p:nvPicPr>
            <p:cNvPr id="9" name="Picture 8"/>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20586" y="1412776"/>
              <a:ext cx="541806" cy="1080000"/>
            </a:xfrm>
            <a:prstGeom prst="rect">
              <a:avLst/>
            </a:prstGeom>
          </p:spPr>
        </p:pic>
        <p:pic>
          <p:nvPicPr>
            <p:cNvPr id="10" name="Picture 9"/>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45858" y="1412776"/>
              <a:ext cx="541806" cy="1080000"/>
            </a:xfrm>
            <a:prstGeom prst="rect">
              <a:avLst/>
            </a:prstGeom>
          </p:spPr>
        </p:pic>
        <p:pic>
          <p:nvPicPr>
            <p:cNvPr id="23" name="Picture 22"/>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3873344" y="1412776"/>
              <a:ext cx="541806" cy="1080000"/>
            </a:xfrm>
            <a:prstGeom prst="rect">
              <a:avLst/>
            </a:prstGeom>
          </p:spPr>
        </p:pic>
        <p:pic>
          <p:nvPicPr>
            <p:cNvPr id="24" name="Picture 23"/>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498616" y="1412776"/>
              <a:ext cx="541806" cy="1080000"/>
            </a:xfrm>
            <a:prstGeom prst="rect">
              <a:avLst/>
            </a:prstGeom>
          </p:spPr>
        </p:pic>
        <p:pic>
          <p:nvPicPr>
            <p:cNvPr id="25" name="Picture 24"/>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622237" y="1412776"/>
              <a:ext cx="541806" cy="1080000"/>
            </a:xfrm>
            <a:prstGeom prst="rect">
              <a:avLst/>
            </a:prstGeom>
          </p:spPr>
        </p:pic>
        <p:pic>
          <p:nvPicPr>
            <p:cNvPr id="26" name="Picture 25"/>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3247509" y="1412776"/>
              <a:ext cx="541806" cy="1080000"/>
            </a:xfrm>
            <a:prstGeom prst="rect">
              <a:avLst/>
            </a:prstGeom>
          </p:spPr>
        </p:pic>
        <p:pic>
          <p:nvPicPr>
            <p:cNvPr id="27" name="Picture 26"/>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370794" y="1412776"/>
              <a:ext cx="541806" cy="1080000"/>
            </a:xfrm>
            <a:prstGeom prst="rect">
              <a:avLst/>
            </a:prstGeom>
          </p:spPr>
        </p:pic>
        <p:pic>
          <p:nvPicPr>
            <p:cNvPr id="28" name="Picture 27"/>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996066" y="1412776"/>
              <a:ext cx="541806" cy="1080000"/>
            </a:xfrm>
            <a:prstGeom prst="rect">
              <a:avLst/>
            </a:prstGeom>
          </p:spPr>
        </p:pic>
        <p:pic>
          <p:nvPicPr>
            <p:cNvPr id="29" name="Picture 28"/>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119687" y="1412776"/>
              <a:ext cx="541806" cy="1080000"/>
            </a:xfrm>
            <a:prstGeom prst="rect">
              <a:avLst/>
            </a:prstGeom>
          </p:spPr>
        </p:pic>
        <p:pic>
          <p:nvPicPr>
            <p:cNvPr id="30" name="Picture 29"/>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744959" y="1412776"/>
              <a:ext cx="541806" cy="1080000"/>
            </a:xfrm>
            <a:prstGeom prst="rect">
              <a:avLst/>
            </a:prstGeom>
          </p:spPr>
        </p:pic>
        <p:pic>
          <p:nvPicPr>
            <p:cNvPr id="31" name="Picture 30"/>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619136" y="1412776"/>
              <a:ext cx="541806" cy="1080000"/>
            </a:xfrm>
            <a:prstGeom prst="rect">
              <a:avLst/>
            </a:prstGeom>
          </p:spPr>
        </p:pic>
        <p:pic>
          <p:nvPicPr>
            <p:cNvPr id="32" name="Picture 31"/>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8244408" y="1412776"/>
              <a:ext cx="541806" cy="1080000"/>
            </a:xfrm>
            <a:prstGeom prst="rect">
              <a:avLst/>
            </a:prstGeom>
          </p:spPr>
        </p:pic>
      </p:grpSp>
      <p:grpSp>
        <p:nvGrpSpPr>
          <p:cNvPr id="57" name="Group 56"/>
          <p:cNvGrpSpPr/>
          <p:nvPr/>
        </p:nvGrpSpPr>
        <p:grpSpPr>
          <a:xfrm>
            <a:off x="219206" y="2718183"/>
            <a:ext cx="8665628" cy="900000"/>
            <a:chOff x="230965" y="2810839"/>
            <a:chExt cx="8665628" cy="1080000"/>
          </a:xfrm>
        </p:grpSpPr>
        <p:pic>
          <p:nvPicPr>
            <p:cNvPr id="36" name="Picture 35"/>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482072" y="2810839"/>
              <a:ext cx="541806" cy="1080000"/>
            </a:xfrm>
            <a:prstGeom prst="rect">
              <a:avLst/>
            </a:prstGeom>
          </p:spPr>
        </p:pic>
        <p:pic>
          <p:nvPicPr>
            <p:cNvPr id="37" name="Picture 36"/>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107344" y="2810839"/>
              <a:ext cx="541806" cy="1080000"/>
            </a:xfrm>
            <a:prstGeom prst="rect">
              <a:avLst/>
            </a:prstGeom>
          </p:spPr>
        </p:pic>
        <p:pic>
          <p:nvPicPr>
            <p:cNvPr id="38" name="Picture 37"/>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30965" y="2810839"/>
              <a:ext cx="541806" cy="1080000"/>
            </a:xfrm>
            <a:prstGeom prst="rect">
              <a:avLst/>
            </a:prstGeom>
          </p:spPr>
        </p:pic>
        <p:pic>
          <p:nvPicPr>
            <p:cNvPr id="39" name="Picture 38"/>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856237" y="2810839"/>
              <a:ext cx="541806" cy="1080000"/>
            </a:xfrm>
            <a:prstGeom prst="rect">
              <a:avLst/>
            </a:prstGeom>
          </p:spPr>
        </p:pic>
        <p:pic>
          <p:nvPicPr>
            <p:cNvPr id="40" name="Picture 39"/>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3983723" y="2810839"/>
              <a:ext cx="541806" cy="1080000"/>
            </a:xfrm>
            <a:prstGeom prst="rect">
              <a:avLst/>
            </a:prstGeom>
          </p:spPr>
        </p:pic>
        <p:pic>
          <p:nvPicPr>
            <p:cNvPr id="41" name="Picture 40"/>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608995" y="2810839"/>
              <a:ext cx="541806" cy="1080000"/>
            </a:xfrm>
            <a:prstGeom prst="rect">
              <a:avLst/>
            </a:prstGeom>
          </p:spPr>
        </p:pic>
        <p:pic>
          <p:nvPicPr>
            <p:cNvPr id="42" name="Picture 41"/>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732616" y="2810839"/>
              <a:ext cx="541806" cy="1080000"/>
            </a:xfrm>
            <a:prstGeom prst="rect">
              <a:avLst/>
            </a:prstGeom>
          </p:spPr>
        </p:pic>
        <p:pic>
          <p:nvPicPr>
            <p:cNvPr id="43" name="Picture 42"/>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3357888" y="2810839"/>
              <a:ext cx="541806" cy="1080000"/>
            </a:xfrm>
            <a:prstGeom prst="rect">
              <a:avLst/>
            </a:prstGeom>
          </p:spPr>
        </p:pic>
        <p:pic>
          <p:nvPicPr>
            <p:cNvPr id="44" name="Picture 43"/>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481173" y="2810839"/>
              <a:ext cx="541806" cy="1080000"/>
            </a:xfrm>
            <a:prstGeom prst="rect">
              <a:avLst/>
            </a:prstGeom>
          </p:spPr>
        </p:pic>
        <p:pic>
          <p:nvPicPr>
            <p:cNvPr id="45" name="Picture 44"/>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106445" y="2810839"/>
              <a:ext cx="541806" cy="1080000"/>
            </a:xfrm>
            <a:prstGeom prst="rect">
              <a:avLst/>
            </a:prstGeom>
          </p:spPr>
        </p:pic>
        <p:pic>
          <p:nvPicPr>
            <p:cNvPr id="46" name="Picture 45"/>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230066" y="2810839"/>
              <a:ext cx="541806" cy="1080000"/>
            </a:xfrm>
            <a:prstGeom prst="rect">
              <a:avLst/>
            </a:prstGeom>
          </p:spPr>
        </p:pic>
        <p:pic>
          <p:nvPicPr>
            <p:cNvPr id="47" name="Picture 46"/>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855338" y="2810839"/>
              <a:ext cx="541806" cy="1080000"/>
            </a:xfrm>
            <a:prstGeom prst="rect">
              <a:avLst/>
            </a:prstGeom>
          </p:spPr>
        </p:pic>
        <p:pic>
          <p:nvPicPr>
            <p:cNvPr id="48" name="Picture 47"/>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729515" y="2810839"/>
              <a:ext cx="541806" cy="1080000"/>
            </a:xfrm>
            <a:prstGeom prst="rect">
              <a:avLst/>
            </a:prstGeom>
          </p:spPr>
        </p:pic>
        <p:pic>
          <p:nvPicPr>
            <p:cNvPr id="49" name="Picture 48"/>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8354787" y="2810839"/>
              <a:ext cx="541806" cy="1080000"/>
            </a:xfrm>
            <a:prstGeom prst="rect">
              <a:avLst/>
            </a:prstGeom>
          </p:spPr>
        </p:pic>
      </p:grpSp>
      <p:grpSp>
        <p:nvGrpSpPr>
          <p:cNvPr id="58" name="Group 57"/>
          <p:cNvGrpSpPr/>
          <p:nvPr/>
        </p:nvGrpSpPr>
        <p:grpSpPr>
          <a:xfrm>
            <a:off x="219206" y="3771213"/>
            <a:ext cx="8665628" cy="900000"/>
            <a:chOff x="120586" y="1412776"/>
            <a:chExt cx="8665628" cy="1080000"/>
          </a:xfrm>
        </p:grpSpPr>
        <p:pic>
          <p:nvPicPr>
            <p:cNvPr id="59" name="Picture 58"/>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371693" y="1412776"/>
              <a:ext cx="541806" cy="1080000"/>
            </a:xfrm>
            <a:prstGeom prst="rect">
              <a:avLst/>
            </a:prstGeom>
          </p:spPr>
        </p:pic>
        <p:pic>
          <p:nvPicPr>
            <p:cNvPr id="60" name="Picture 59"/>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996965" y="1412776"/>
              <a:ext cx="541806" cy="1080000"/>
            </a:xfrm>
            <a:prstGeom prst="rect">
              <a:avLst/>
            </a:prstGeom>
          </p:spPr>
        </p:pic>
        <p:pic>
          <p:nvPicPr>
            <p:cNvPr id="61" name="Picture 60"/>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20586" y="1412776"/>
              <a:ext cx="541806" cy="1080000"/>
            </a:xfrm>
            <a:prstGeom prst="rect">
              <a:avLst/>
            </a:prstGeom>
          </p:spPr>
        </p:pic>
        <p:pic>
          <p:nvPicPr>
            <p:cNvPr id="62" name="Picture 61"/>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45858" y="1412776"/>
              <a:ext cx="541806" cy="1080000"/>
            </a:xfrm>
            <a:prstGeom prst="rect">
              <a:avLst/>
            </a:prstGeom>
          </p:spPr>
        </p:pic>
        <p:pic>
          <p:nvPicPr>
            <p:cNvPr id="63" name="Picture 62"/>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3873344" y="1412776"/>
              <a:ext cx="541806" cy="1080000"/>
            </a:xfrm>
            <a:prstGeom prst="rect">
              <a:avLst/>
            </a:prstGeom>
          </p:spPr>
        </p:pic>
        <p:pic>
          <p:nvPicPr>
            <p:cNvPr id="64" name="Picture 63"/>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498616" y="1412776"/>
              <a:ext cx="541806" cy="1080000"/>
            </a:xfrm>
            <a:prstGeom prst="rect">
              <a:avLst/>
            </a:prstGeom>
          </p:spPr>
        </p:pic>
        <p:pic>
          <p:nvPicPr>
            <p:cNvPr id="65" name="Picture 64"/>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622237" y="1412776"/>
              <a:ext cx="541806" cy="1080000"/>
            </a:xfrm>
            <a:prstGeom prst="rect">
              <a:avLst/>
            </a:prstGeom>
          </p:spPr>
        </p:pic>
        <p:pic>
          <p:nvPicPr>
            <p:cNvPr id="66" name="Picture 65"/>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3247509" y="1412776"/>
              <a:ext cx="541806" cy="1080000"/>
            </a:xfrm>
            <a:prstGeom prst="rect">
              <a:avLst/>
            </a:prstGeom>
          </p:spPr>
        </p:pic>
        <p:pic>
          <p:nvPicPr>
            <p:cNvPr id="67" name="Picture 66"/>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370794" y="1412776"/>
              <a:ext cx="541806" cy="1080000"/>
            </a:xfrm>
            <a:prstGeom prst="rect">
              <a:avLst/>
            </a:prstGeom>
          </p:spPr>
        </p:pic>
        <p:pic>
          <p:nvPicPr>
            <p:cNvPr id="68" name="Picture 67"/>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996066" y="1412776"/>
              <a:ext cx="541806" cy="1080000"/>
            </a:xfrm>
            <a:prstGeom prst="rect">
              <a:avLst/>
            </a:prstGeom>
          </p:spPr>
        </p:pic>
        <p:pic>
          <p:nvPicPr>
            <p:cNvPr id="69" name="Picture 68"/>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119687" y="1412776"/>
              <a:ext cx="541806" cy="1080000"/>
            </a:xfrm>
            <a:prstGeom prst="rect">
              <a:avLst/>
            </a:prstGeom>
          </p:spPr>
        </p:pic>
        <p:pic>
          <p:nvPicPr>
            <p:cNvPr id="70" name="Picture 69"/>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744959" y="1412776"/>
              <a:ext cx="541806" cy="1080000"/>
            </a:xfrm>
            <a:prstGeom prst="rect">
              <a:avLst/>
            </a:prstGeom>
          </p:spPr>
        </p:pic>
        <p:pic>
          <p:nvPicPr>
            <p:cNvPr id="71" name="Picture 70"/>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619136" y="1412776"/>
              <a:ext cx="541806" cy="1080000"/>
            </a:xfrm>
            <a:prstGeom prst="rect">
              <a:avLst/>
            </a:prstGeom>
          </p:spPr>
        </p:pic>
        <p:pic>
          <p:nvPicPr>
            <p:cNvPr id="72" name="Picture 71"/>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8244408" y="1412776"/>
              <a:ext cx="541806" cy="1080000"/>
            </a:xfrm>
            <a:prstGeom prst="rect">
              <a:avLst/>
            </a:prstGeom>
          </p:spPr>
        </p:pic>
      </p:grpSp>
      <p:grpSp>
        <p:nvGrpSpPr>
          <p:cNvPr id="73" name="Group 72"/>
          <p:cNvGrpSpPr/>
          <p:nvPr/>
        </p:nvGrpSpPr>
        <p:grpSpPr>
          <a:xfrm>
            <a:off x="219206" y="4824243"/>
            <a:ext cx="8665628" cy="900000"/>
            <a:chOff x="230965" y="2810839"/>
            <a:chExt cx="8665628" cy="1080000"/>
          </a:xfrm>
        </p:grpSpPr>
        <p:pic>
          <p:nvPicPr>
            <p:cNvPr id="74" name="Picture 73"/>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482072" y="2810839"/>
              <a:ext cx="541806" cy="1080000"/>
            </a:xfrm>
            <a:prstGeom prst="rect">
              <a:avLst/>
            </a:prstGeom>
          </p:spPr>
        </p:pic>
        <p:pic>
          <p:nvPicPr>
            <p:cNvPr id="75" name="Picture 74"/>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107344" y="2810839"/>
              <a:ext cx="541806" cy="1080000"/>
            </a:xfrm>
            <a:prstGeom prst="rect">
              <a:avLst/>
            </a:prstGeom>
          </p:spPr>
        </p:pic>
        <p:pic>
          <p:nvPicPr>
            <p:cNvPr id="76" name="Picture 75"/>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30965" y="2810839"/>
              <a:ext cx="541806" cy="1080000"/>
            </a:xfrm>
            <a:prstGeom prst="rect">
              <a:avLst/>
            </a:prstGeom>
          </p:spPr>
        </p:pic>
        <p:pic>
          <p:nvPicPr>
            <p:cNvPr id="77" name="Picture 76"/>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856237" y="2810839"/>
              <a:ext cx="541806" cy="1080000"/>
            </a:xfrm>
            <a:prstGeom prst="rect">
              <a:avLst/>
            </a:prstGeom>
          </p:spPr>
        </p:pic>
        <p:pic>
          <p:nvPicPr>
            <p:cNvPr id="78" name="Picture 77"/>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3983723" y="2810839"/>
              <a:ext cx="541806" cy="1080000"/>
            </a:xfrm>
            <a:prstGeom prst="rect">
              <a:avLst/>
            </a:prstGeom>
          </p:spPr>
        </p:pic>
        <p:pic>
          <p:nvPicPr>
            <p:cNvPr id="79" name="Picture 78"/>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608995" y="2810839"/>
              <a:ext cx="541806" cy="1080000"/>
            </a:xfrm>
            <a:prstGeom prst="rect">
              <a:avLst/>
            </a:prstGeom>
          </p:spPr>
        </p:pic>
        <p:pic>
          <p:nvPicPr>
            <p:cNvPr id="80" name="Picture 79"/>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732616" y="2810839"/>
              <a:ext cx="541806" cy="1080000"/>
            </a:xfrm>
            <a:prstGeom prst="rect">
              <a:avLst/>
            </a:prstGeom>
          </p:spPr>
        </p:pic>
        <p:pic>
          <p:nvPicPr>
            <p:cNvPr id="81" name="Picture 80"/>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3357888" y="2810839"/>
              <a:ext cx="541806" cy="1080000"/>
            </a:xfrm>
            <a:prstGeom prst="rect">
              <a:avLst/>
            </a:prstGeom>
          </p:spPr>
        </p:pic>
        <p:pic>
          <p:nvPicPr>
            <p:cNvPr id="82" name="Picture 81"/>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481173" y="2810839"/>
              <a:ext cx="541806" cy="1080000"/>
            </a:xfrm>
            <a:prstGeom prst="rect">
              <a:avLst/>
            </a:prstGeom>
          </p:spPr>
        </p:pic>
        <p:pic>
          <p:nvPicPr>
            <p:cNvPr id="83" name="Picture 82"/>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106445" y="2810839"/>
              <a:ext cx="541806" cy="1080000"/>
            </a:xfrm>
            <a:prstGeom prst="rect">
              <a:avLst/>
            </a:prstGeom>
          </p:spPr>
        </p:pic>
        <p:pic>
          <p:nvPicPr>
            <p:cNvPr id="84" name="Picture 83"/>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230066" y="2810839"/>
              <a:ext cx="541806" cy="1080000"/>
            </a:xfrm>
            <a:prstGeom prst="rect">
              <a:avLst/>
            </a:prstGeom>
          </p:spPr>
        </p:pic>
        <p:pic>
          <p:nvPicPr>
            <p:cNvPr id="85" name="Picture 84"/>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855338" y="2810839"/>
              <a:ext cx="541806" cy="1080000"/>
            </a:xfrm>
            <a:prstGeom prst="rect">
              <a:avLst/>
            </a:prstGeom>
          </p:spPr>
        </p:pic>
        <p:pic>
          <p:nvPicPr>
            <p:cNvPr id="86" name="Picture 85"/>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729515" y="2810839"/>
              <a:ext cx="541806" cy="1080000"/>
            </a:xfrm>
            <a:prstGeom prst="rect">
              <a:avLst/>
            </a:prstGeom>
          </p:spPr>
        </p:pic>
        <p:pic>
          <p:nvPicPr>
            <p:cNvPr id="87" name="Picture 86"/>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8354787" y="2810839"/>
              <a:ext cx="541806" cy="1080000"/>
            </a:xfrm>
            <a:prstGeom prst="rect">
              <a:avLst/>
            </a:prstGeom>
          </p:spPr>
        </p:pic>
      </p:grpSp>
      <p:grpSp>
        <p:nvGrpSpPr>
          <p:cNvPr id="88" name="Group 87"/>
          <p:cNvGrpSpPr/>
          <p:nvPr/>
        </p:nvGrpSpPr>
        <p:grpSpPr>
          <a:xfrm>
            <a:off x="219206" y="5877272"/>
            <a:ext cx="8665628" cy="900000"/>
            <a:chOff x="230965" y="2810839"/>
            <a:chExt cx="8665628" cy="1080000"/>
          </a:xfrm>
        </p:grpSpPr>
        <p:pic>
          <p:nvPicPr>
            <p:cNvPr id="89" name="Picture 88"/>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482072" y="2810839"/>
              <a:ext cx="541806" cy="1080000"/>
            </a:xfrm>
            <a:prstGeom prst="rect">
              <a:avLst/>
            </a:prstGeom>
          </p:spPr>
        </p:pic>
        <p:pic>
          <p:nvPicPr>
            <p:cNvPr id="90" name="Picture 89"/>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107344" y="2810839"/>
              <a:ext cx="541806" cy="1080000"/>
            </a:xfrm>
            <a:prstGeom prst="rect">
              <a:avLst/>
            </a:prstGeom>
          </p:spPr>
        </p:pic>
        <p:pic>
          <p:nvPicPr>
            <p:cNvPr id="91" name="Picture 90"/>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30965" y="2810839"/>
              <a:ext cx="541806" cy="1080000"/>
            </a:xfrm>
            <a:prstGeom prst="rect">
              <a:avLst/>
            </a:prstGeom>
          </p:spPr>
        </p:pic>
        <p:pic>
          <p:nvPicPr>
            <p:cNvPr id="92" name="Picture 91"/>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856237" y="2810839"/>
              <a:ext cx="541806" cy="1080000"/>
            </a:xfrm>
            <a:prstGeom prst="rect">
              <a:avLst/>
            </a:prstGeom>
          </p:spPr>
        </p:pic>
        <p:pic>
          <p:nvPicPr>
            <p:cNvPr id="93" name="Picture 92"/>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3983723" y="2810839"/>
              <a:ext cx="541806" cy="1080000"/>
            </a:xfrm>
            <a:prstGeom prst="rect">
              <a:avLst/>
            </a:prstGeom>
          </p:spPr>
        </p:pic>
        <p:pic>
          <p:nvPicPr>
            <p:cNvPr id="94" name="Picture 93"/>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608995" y="2810839"/>
              <a:ext cx="541806" cy="1080000"/>
            </a:xfrm>
            <a:prstGeom prst="rect">
              <a:avLst/>
            </a:prstGeom>
          </p:spPr>
        </p:pic>
        <p:pic>
          <p:nvPicPr>
            <p:cNvPr id="95" name="Picture 94"/>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732616" y="2810839"/>
              <a:ext cx="541806" cy="1080000"/>
            </a:xfrm>
            <a:prstGeom prst="rect">
              <a:avLst/>
            </a:prstGeom>
          </p:spPr>
        </p:pic>
        <p:pic>
          <p:nvPicPr>
            <p:cNvPr id="96" name="Picture 95"/>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3357888" y="2810839"/>
              <a:ext cx="541806" cy="1080000"/>
            </a:xfrm>
            <a:prstGeom prst="rect">
              <a:avLst/>
            </a:prstGeom>
          </p:spPr>
        </p:pic>
        <p:pic>
          <p:nvPicPr>
            <p:cNvPr id="97" name="Picture 96"/>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481173" y="2810839"/>
              <a:ext cx="541806" cy="1080000"/>
            </a:xfrm>
            <a:prstGeom prst="rect">
              <a:avLst/>
            </a:prstGeom>
          </p:spPr>
        </p:pic>
        <p:pic>
          <p:nvPicPr>
            <p:cNvPr id="98" name="Picture 97"/>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106445" y="2810839"/>
              <a:ext cx="541806" cy="1080000"/>
            </a:xfrm>
            <a:prstGeom prst="rect">
              <a:avLst/>
            </a:prstGeom>
          </p:spPr>
        </p:pic>
        <p:pic>
          <p:nvPicPr>
            <p:cNvPr id="99" name="Picture 98"/>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230066" y="2810839"/>
              <a:ext cx="541806" cy="1080000"/>
            </a:xfrm>
            <a:prstGeom prst="rect">
              <a:avLst/>
            </a:prstGeom>
          </p:spPr>
        </p:pic>
        <p:pic>
          <p:nvPicPr>
            <p:cNvPr id="100" name="Picture 99"/>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855338" y="2810839"/>
              <a:ext cx="541806" cy="1080000"/>
            </a:xfrm>
            <a:prstGeom prst="rect">
              <a:avLst/>
            </a:prstGeom>
          </p:spPr>
        </p:pic>
        <p:pic>
          <p:nvPicPr>
            <p:cNvPr id="101" name="Picture 100"/>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729515" y="2810839"/>
              <a:ext cx="541806" cy="1080000"/>
            </a:xfrm>
            <a:prstGeom prst="rect">
              <a:avLst/>
            </a:prstGeom>
          </p:spPr>
        </p:pic>
        <p:pic>
          <p:nvPicPr>
            <p:cNvPr id="102" name="Picture 101"/>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8354787" y="2810839"/>
              <a:ext cx="541806" cy="1080000"/>
            </a:xfrm>
            <a:prstGeom prst="rect">
              <a:avLst/>
            </a:prstGeom>
          </p:spPr>
        </p:pic>
      </p:grpSp>
      <p:sp>
        <p:nvSpPr>
          <p:cNvPr id="103" name="TextBox 102"/>
          <p:cNvSpPr txBox="1"/>
          <p:nvPr/>
        </p:nvSpPr>
        <p:spPr>
          <a:xfrm>
            <a:off x="7265278" y="6566860"/>
            <a:ext cx="1835759" cy="246221"/>
          </a:xfrm>
          <a:prstGeom prst="rect">
            <a:avLst/>
          </a:prstGeom>
          <a:solidFill>
            <a:schemeClr val="bg1">
              <a:alpha val="70000"/>
            </a:schemeClr>
          </a:solidFill>
        </p:spPr>
        <p:txBody>
          <a:bodyPr wrap="none" rtlCol="0">
            <a:spAutoFit/>
          </a:bodyPr>
          <a:lstStyle/>
          <a:p>
            <a:pPr algn="r"/>
            <a:r>
              <a:rPr lang="en-GB" sz="1000" dirty="0">
                <a:latin typeface="Corbel" panose="020B0503020204020204" pitchFamily="34" charset="0"/>
              </a:rPr>
              <a:t>Kirkbride et al., </a:t>
            </a:r>
            <a:r>
              <a:rPr lang="en-GB" sz="1000" i="1" dirty="0" err="1">
                <a:latin typeface="Corbel" panose="020B0503020204020204" pitchFamily="34" charset="0"/>
              </a:rPr>
              <a:t>PLoS</a:t>
            </a:r>
            <a:r>
              <a:rPr lang="en-GB" sz="1000" i="1" dirty="0">
                <a:latin typeface="Corbel" panose="020B0503020204020204" pitchFamily="34" charset="0"/>
              </a:rPr>
              <a:t> One</a:t>
            </a:r>
            <a:r>
              <a:rPr lang="en-GB" sz="1000" dirty="0">
                <a:latin typeface="Corbel" panose="020B0503020204020204" pitchFamily="34" charset="0"/>
              </a:rPr>
              <a:t>, 2012</a:t>
            </a:r>
          </a:p>
        </p:txBody>
      </p:sp>
      <p:grpSp>
        <p:nvGrpSpPr>
          <p:cNvPr id="104" name="Group 103"/>
          <p:cNvGrpSpPr/>
          <p:nvPr/>
        </p:nvGrpSpPr>
        <p:grpSpPr>
          <a:xfrm>
            <a:off x="107503" y="44624"/>
            <a:ext cx="7164645" cy="380904"/>
            <a:chOff x="107503" y="44624"/>
            <a:chExt cx="7164645" cy="380904"/>
          </a:xfrm>
        </p:grpSpPr>
        <p:sp>
          <p:nvSpPr>
            <p:cNvPr id="105" name="TextBox 104"/>
            <p:cNvSpPr txBox="1"/>
            <p:nvPr/>
          </p:nvSpPr>
          <p:spPr>
            <a:xfrm>
              <a:off x="107503" y="44625"/>
              <a:ext cx="1476000" cy="370800"/>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Background</a:t>
              </a:r>
            </a:p>
          </p:txBody>
        </p:sp>
        <p:sp>
          <p:nvSpPr>
            <p:cNvPr id="106" name="TextBox 105"/>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107" name="TextBox 106"/>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108" name="TextBox 10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09" name="TextBox 10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Tree>
    <p:extLst>
      <p:ext uri="{BB962C8B-B14F-4D97-AF65-F5344CB8AC3E}">
        <p14:creationId xmlns:p14="http://schemas.microsoft.com/office/powerpoint/2010/main" val="2637200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103"/>
          <p:cNvGrpSpPr/>
          <p:nvPr/>
        </p:nvGrpSpPr>
        <p:grpSpPr>
          <a:xfrm>
            <a:off x="107503" y="44624"/>
            <a:ext cx="7164645" cy="380904"/>
            <a:chOff x="107503" y="44624"/>
            <a:chExt cx="7164645" cy="380904"/>
          </a:xfrm>
        </p:grpSpPr>
        <p:sp>
          <p:nvSpPr>
            <p:cNvPr id="105" name="TextBox 104"/>
            <p:cNvSpPr txBox="1"/>
            <p:nvPr/>
          </p:nvSpPr>
          <p:spPr>
            <a:xfrm>
              <a:off x="107503" y="44625"/>
              <a:ext cx="1476000" cy="370800"/>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Background</a:t>
              </a:r>
            </a:p>
          </p:txBody>
        </p:sp>
        <p:sp>
          <p:nvSpPr>
            <p:cNvPr id="106" name="TextBox 105"/>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107" name="TextBox 106"/>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108" name="TextBox 10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09" name="TextBox 10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
        <p:nvSpPr>
          <p:cNvPr id="4" name="Rectangle 3"/>
          <p:cNvSpPr/>
          <p:nvPr/>
        </p:nvSpPr>
        <p:spPr>
          <a:xfrm>
            <a:off x="-1016" y="512676"/>
            <a:ext cx="9144508" cy="6345324"/>
          </a:xfrm>
          <a:prstGeom prst="rect">
            <a:avLst/>
          </a:prstGeom>
          <a:solidFill>
            <a:srgbClr val="050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146" name="Picture 2" descr="Image result for norwegian immigrants in minnesot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8" y="1016732"/>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4651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103"/>
          <p:cNvGrpSpPr/>
          <p:nvPr/>
        </p:nvGrpSpPr>
        <p:grpSpPr>
          <a:xfrm>
            <a:off x="107503" y="44624"/>
            <a:ext cx="7164645" cy="380904"/>
            <a:chOff x="107503" y="44624"/>
            <a:chExt cx="7164645" cy="380904"/>
          </a:xfrm>
        </p:grpSpPr>
        <p:sp>
          <p:nvSpPr>
            <p:cNvPr id="105" name="TextBox 104"/>
            <p:cNvSpPr txBox="1"/>
            <p:nvPr/>
          </p:nvSpPr>
          <p:spPr>
            <a:xfrm>
              <a:off x="107503" y="44625"/>
              <a:ext cx="1476000" cy="370800"/>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Background</a:t>
              </a:r>
            </a:p>
          </p:txBody>
        </p:sp>
        <p:sp>
          <p:nvSpPr>
            <p:cNvPr id="106" name="TextBox 105"/>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107" name="TextBox 106"/>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108" name="TextBox 10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09" name="TextBox 10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pic>
        <p:nvPicPr>
          <p:cNvPr id="7178" name="StarvationSweden" descr="https://upload.wikimedia.org/wikipedia/commons/c/c6/Starvation_image_from_F%C3%A4derneslandet_186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74921" y="939573"/>
            <a:ext cx="4669077" cy="4901695"/>
          </a:xfrm>
          <a:prstGeom prst="rect">
            <a:avLst/>
          </a:prstGeom>
          <a:noFill/>
          <a:extLst>
            <a:ext uri="{909E8E84-426E-40DD-AFC4-6F175D3DCCD1}">
              <a14:hiddenFill xmlns:a14="http://schemas.microsoft.com/office/drawing/2010/main">
                <a:solidFill>
                  <a:srgbClr val="FFFFFF"/>
                </a:solidFill>
              </a14:hiddenFill>
            </a:ext>
          </a:extLst>
        </p:spPr>
      </p:pic>
      <p:pic>
        <p:nvPicPr>
          <p:cNvPr id="7174" name="Controls" descr="https://i.pinimg.com/736x/47/ae/ae/47aeae43a2f213fdc9a3693e85be70de--group-pictures-cartoons.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405031" y="978105"/>
            <a:ext cx="4739477" cy="5296366"/>
          </a:xfrm>
          <a:prstGeom prst="rect">
            <a:avLst/>
          </a:prstGeom>
          <a:noFill/>
          <a:extLst>
            <a:ext uri="{909E8E84-426E-40DD-AFC4-6F175D3DCCD1}">
              <a14:hiddenFill xmlns:a14="http://schemas.microsoft.com/office/drawing/2010/main">
                <a:solidFill>
                  <a:srgbClr val="FFFFFF"/>
                </a:solidFill>
              </a14:hiddenFill>
            </a:ext>
          </a:extLst>
        </p:spPr>
      </p:pic>
      <p:pic>
        <p:nvPicPr>
          <p:cNvPr id="11" name="Thesis" descr="IMG_20120606_113751.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5400000">
            <a:off x="3590884" y="1322396"/>
            <a:ext cx="6362835" cy="4743397"/>
          </a:xfrm>
          <a:prstGeom prst="rect">
            <a:avLst/>
          </a:prstGeom>
          <a:ln>
            <a:noFill/>
          </a:ln>
          <a:effectLst>
            <a:outerShdw blurRad="292100" dist="139700" dir="2700000" algn="tl" rotWithShape="0">
              <a:srgbClr val="333333">
                <a:alpha val="65000"/>
              </a:srgbClr>
            </a:outerShdw>
          </a:effectLst>
        </p:spPr>
      </p:pic>
      <p:pic>
        <p:nvPicPr>
          <p:cNvPr id="5" name="Odegaard"/>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129507" y="512677"/>
            <a:ext cx="3017585" cy="6345324"/>
          </a:xfrm>
          <a:prstGeom prst="rect">
            <a:avLst/>
          </a:prstGeom>
        </p:spPr>
      </p:pic>
      <p:sp>
        <p:nvSpPr>
          <p:cNvPr id="22" name="Rectangle 21"/>
          <p:cNvSpPr/>
          <p:nvPr/>
        </p:nvSpPr>
        <p:spPr>
          <a:xfrm>
            <a:off x="0" y="502572"/>
            <a:ext cx="9143998" cy="6355428"/>
          </a:xfrm>
          <a:prstGeom prst="rect">
            <a:avLst/>
          </a:prstGeom>
          <a:solidFill>
            <a:srgbClr val="F6F6F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sp>
        <p:nvSpPr>
          <p:cNvPr id="13" name="TextBox 12"/>
          <p:cNvSpPr txBox="1"/>
          <p:nvPr/>
        </p:nvSpPr>
        <p:spPr>
          <a:xfrm>
            <a:off x="107503" y="756574"/>
            <a:ext cx="5292589" cy="830997"/>
          </a:xfrm>
          <a:prstGeom prst="rect">
            <a:avLst/>
          </a:prstGeom>
          <a:noFill/>
        </p:spPr>
        <p:txBody>
          <a:bodyPr wrap="square" rtlCol="0">
            <a:spAutoFit/>
          </a:bodyPr>
          <a:lstStyle/>
          <a:p>
            <a:pPr eaLnBrk="1" hangingPunct="1">
              <a:buFontTx/>
              <a:buNone/>
            </a:pPr>
            <a:r>
              <a:rPr lang="en-GB" sz="2400" b="1" dirty="0" err="1">
                <a:latin typeface="Gadugi" panose="020B0502040204020203" pitchFamily="34" charset="0"/>
                <a:cs typeface="Calibri" pitchFamily="34" charset="0"/>
              </a:rPr>
              <a:t>Ørnulv</a:t>
            </a:r>
            <a:r>
              <a:rPr lang="en-GB" sz="2400" b="1" dirty="0">
                <a:latin typeface="Gadugi" panose="020B0502040204020203" pitchFamily="34" charset="0"/>
                <a:cs typeface="Calibri" pitchFamily="34" charset="0"/>
              </a:rPr>
              <a:t> </a:t>
            </a:r>
            <a:r>
              <a:rPr lang="en-GB" sz="2400" b="1" dirty="0" err="1">
                <a:latin typeface="Gadugi" panose="020B0502040204020203" pitchFamily="34" charset="0"/>
                <a:cs typeface="Calibri" pitchFamily="34" charset="0"/>
              </a:rPr>
              <a:t>Ødegaard</a:t>
            </a:r>
            <a:r>
              <a:rPr lang="en-GB" sz="2400" b="1" dirty="0">
                <a:latin typeface="Gadugi" panose="020B0502040204020203" pitchFamily="34" charset="0"/>
                <a:cs typeface="Calibri" pitchFamily="34" charset="0"/>
              </a:rPr>
              <a:t>, Norwegian psychiatrist, 1901-1983</a:t>
            </a:r>
            <a:endParaRPr lang="en-GB" sz="2000" b="1" i="1" dirty="0">
              <a:latin typeface="Gadugi" panose="020B0502040204020203" pitchFamily="34" charset="0"/>
              <a:cs typeface="Calibri" pitchFamily="34" charset="0"/>
            </a:endParaRPr>
          </a:p>
        </p:txBody>
      </p:sp>
      <p:sp>
        <p:nvSpPr>
          <p:cNvPr id="14" name="TextBox 13"/>
          <p:cNvSpPr txBox="1"/>
          <p:nvPr/>
        </p:nvSpPr>
        <p:spPr>
          <a:xfrm>
            <a:off x="107503" y="1939841"/>
            <a:ext cx="8695255" cy="461665"/>
          </a:xfrm>
          <a:prstGeom prst="rect">
            <a:avLst/>
          </a:prstGeom>
          <a:noFill/>
        </p:spPr>
        <p:txBody>
          <a:bodyPr wrap="square" rtlCol="0">
            <a:spAutoFit/>
          </a:bodyPr>
          <a:lstStyle/>
          <a:p>
            <a:r>
              <a:rPr lang="en-GB" sz="2400" b="1" dirty="0">
                <a:latin typeface="Gadugi" panose="020B0502040204020203" pitchFamily="34" charset="0"/>
              </a:rPr>
              <a:t>Published doctoral thesis</a:t>
            </a:r>
          </a:p>
        </p:txBody>
      </p:sp>
      <p:sp>
        <p:nvSpPr>
          <p:cNvPr id="15" name="TextBox 14"/>
          <p:cNvSpPr txBox="1"/>
          <p:nvPr/>
        </p:nvSpPr>
        <p:spPr>
          <a:xfrm>
            <a:off x="107503" y="2753776"/>
            <a:ext cx="4320481" cy="1200329"/>
          </a:xfrm>
          <a:prstGeom prst="rect">
            <a:avLst/>
          </a:prstGeom>
          <a:noFill/>
        </p:spPr>
        <p:txBody>
          <a:bodyPr wrap="square" rtlCol="0">
            <a:spAutoFit/>
          </a:bodyPr>
          <a:lstStyle/>
          <a:p>
            <a:r>
              <a:rPr lang="en-GB" sz="2400" b="1" dirty="0">
                <a:latin typeface="Gadugi" panose="020B0502040204020203" pitchFamily="34" charset="0"/>
              </a:rPr>
              <a:t>Ground-breaking psychiatric epidemiology at the time for use of control groups</a:t>
            </a:r>
          </a:p>
        </p:txBody>
      </p:sp>
      <p:sp>
        <p:nvSpPr>
          <p:cNvPr id="19" name="TextBox 18"/>
          <p:cNvSpPr txBox="1"/>
          <p:nvPr/>
        </p:nvSpPr>
        <p:spPr>
          <a:xfrm>
            <a:off x="107503" y="5858973"/>
            <a:ext cx="5796645" cy="830997"/>
          </a:xfrm>
          <a:prstGeom prst="rect">
            <a:avLst/>
          </a:prstGeom>
          <a:noFill/>
        </p:spPr>
        <p:txBody>
          <a:bodyPr wrap="square" rtlCol="0">
            <a:spAutoFit/>
          </a:bodyPr>
          <a:lstStyle/>
          <a:p>
            <a:r>
              <a:rPr lang="en-GB" sz="2400" b="1" dirty="0">
                <a:latin typeface="Gadugi" panose="020B0502040204020203" pitchFamily="34" charset="0"/>
              </a:rPr>
              <a:t>Social disadvantage prior to migration – or selection – explained excess</a:t>
            </a:r>
          </a:p>
        </p:txBody>
      </p:sp>
      <p:sp>
        <p:nvSpPr>
          <p:cNvPr id="20" name="TextBox 19"/>
          <p:cNvSpPr txBox="1"/>
          <p:nvPr/>
        </p:nvSpPr>
        <p:spPr>
          <a:xfrm>
            <a:off x="107503" y="4306375"/>
            <a:ext cx="4680521" cy="1200329"/>
          </a:xfrm>
          <a:prstGeom prst="rect">
            <a:avLst/>
          </a:prstGeom>
          <a:noFill/>
        </p:spPr>
        <p:txBody>
          <a:bodyPr wrap="square" rtlCol="0">
            <a:spAutoFit/>
          </a:bodyPr>
          <a:lstStyle/>
          <a:p>
            <a:r>
              <a:rPr lang="en-GB" sz="2400" b="1" dirty="0">
                <a:latin typeface="Gadugi" panose="020B0502040204020203" pitchFamily="34" charset="0"/>
              </a:rPr>
              <a:t>Higher rates in Norwegian migrants than US or Norwegian controls</a:t>
            </a:r>
          </a:p>
        </p:txBody>
      </p:sp>
    </p:spTree>
    <p:extLst>
      <p:ext uri="{BB962C8B-B14F-4D97-AF65-F5344CB8AC3E}">
        <p14:creationId xmlns:p14="http://schemas.microsoft.com/office/powerpoint/2010/main" val="4245888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1"/>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17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7174"/>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1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1"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8001"/>
          </a:xfrm>
          <a:prstGeom prst="rect">
            <a:avLst/>
          </a:prstGeom>
          <a:noFill/>
          <a:ln w="9525">
            <a:noFill/>
            <a:miter lim="800000"/>
            <a:headEnd/>
            <a:tailEnd/>
          </a:ln>
        </p:spPr>
      </p:pic>
      <p:sp>
        <p:nvSpPr>
          <p:cNvPr id="9" name="Right Arrow 8"/>
          <p:cNvSpPr/>
          <p:nvPr/>
        </p:nvSpPr>
        <p:spPr>
          <a:xfrm rot="9264603">
            <a:off x="1601778" y="2249569"/>
            <a:ext cx="2579485" cy="169527"/>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5220072" y="6436398"/>
            <a:ext cx="3816424" cy="338554"/>
          </a:xfrm>
          <a:prstGeom prst="rect">
            <a:avLst/>
          </a:prstGeom>
          <a:solidFill>
            <a:schemeClr val="bg1"/>
          </a:solidFill>
          <a:ln>
            <a:solidFill>
              <a:schemeClr val="tx1"/>
            </a:solidFill>
          </a:ln>
        </p:spPr>
        <p:txBody>
          <a:bodyPr wrap="square" rtlCol="0">
            <a:spAutoFit/>
          </a:bodyPr>
          <a:lstStyle/>
          <a:p>
            <a:pPr algn="r"/>
            <a:r>
              <a:rPr lang="en-GB" sz="1600" b="1" dirty="0">
                <a:latin typeface="Corbel" panose="020B0503020204020204" pitchFamily="34" charset="0"/>
                <a:cs typeface="Calibri" pitchFamily="34" charset="0"/>
              </a:rPr>
              <a:t>Norwegians to the USA (</a:t>
            </a:r>
            <a:r>
              <a:rPr lang="en-GB" sz="1600" b="1" dirty="0" err="1">
                <a:latin typeface="Corbel" panose="020B0503020204020204" pitchFamily="34" charset="0"/>
                <a:cs typeface="Calibri" pitchFamily="34" charset="0"/>
              </a:rPr>
              <a:t>Odegaard</a:t>
            </a:r>
            <a:r>
              <a:rPr lang="en-GB" sz="1600" b="1" dirty="0">
                <a:latin typeface="Corbel" panose="020B0503020204020204" pitchFamily="34" charset="0"/>
                <a:cs typeface="Calibri" pitchFamily="34" charset="0"/>
              </a:rPr>
              <a:t>, 1932)</a:t>
            </a:r>
          </a:p>
        </p:txBody>
      </p:sp>
    </p:spTree>
    <p:extLst>
      <p:ext uri="{BB962C8B-B14F-4D97-AF65-F5344CB8AC3E}">
        <p14:creationId xmlns:p14="http://schemas.microsoft.com/office/powerpoint/2010/main" val="1859669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1"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8001"/>
          </a:xfrm>
          <a:prstGeom prst="rect">
            <a:avLst/>
          </a:prstGeom>
          <a:noFill/>
          <a:ln w="9525">
            <a:noFill/>
            <a:miter lim="800000"/>
            <a:headEnd/>
            <a:tailEnd/>
          </a:ln>
        </p:spPr>
      </p:pic>
      <p:sp>
        <p:nvSpPr>
          <p:cNvPr id="9" name="Right Arrow 8"/>
          <p:cNvSpPr/>
          <p:nvPr/>
        </p:nvSpPr>
        <p:spPr>
          <a:xfrm rot="10800000">
            <a:off x="1403648" y="2780927"/>
            <a:ext cx="1728192" cy="169527"/>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4283553" y="6449295"/>
            <a:ext cx="4752020" cy="338554"/>
          </a:xfrm>
          <a:prstGeom prst="rect">
            <a:avLst/>
          </a:prstGeom>
          <a:solidFill>
            <a:schemeClr val="bg1"/>
          </a:solidFill>
          <a:ln>
            <a:solidFill>
              <a:schemeClr val="tx1"/>
            </a:solidFill>
          </a:ln>
        </p:spPr>
        <p:txBody>
          <a:bodyPr wrap="square" rtlCol="0">
            <a:spAutoFit/>
          </a:bodyPr>
          <a:lstStyle/>
          <a:p>
            <a:pPr algn="r"/>
            <a:r>
              <a:rPr lang="en-GB" sz="1600" b="1" dirty="0">
                <a:latin typeface="Corbel" panose="020B0503020204020204" pitchFamily="34" charset="0"/>
                <a:cs typeface="Calibri" pitchFamily="34" charset="0"/>
              </a:rPr>
              <a:t>Foreign-born groups  to New York (</a:t>
            </a:r>
            <a:r>
              <a:rPr lang="en-GB" sz="1600" b="1" dirty="0" err="1">
                <a:latin typeface="Corbel" panose="020B0503020204020204" pitchFamily="34" charset="0"/>
                <a:cs typeface="Calibri" pitchFamily="34" charset="0"/>
              </a:rPr>
              <a:t>Malzberg</a:t>
            </a:r>
            <a:r>
              <a:rPr lang="en-GB" sz="1600" b="1" dirty="0">
                <a:latin typeface="Corbel" panose="020B0503020204020204" pitchFamily="34" charset="0"/>
                <a:cs typeface="Calibri" pitchFamily="34" charset="0"/>
              </a:rPr>
              <a:t>, 1964)</a:t>
            </a:r>
          </a:p>
        </p:txBody>
      </p:sp>
    </p:spTree>
    <p:extLst>
      <p:ext uri="{BB962C8B-B14F-4D97-AF65-F5344CB8AC3E}">
        <p14:creationId xmlns:p14="http://schemas.microsoft.com/office/powerpoint/2010/main" val="1687449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1"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8001"/>
          </a:xfrm>
          <a:prstGeom prst="rect">
            <a:avLst/>
          </a:prstGeom>
          <a:noFill/>
          <a:ln w="9525">
            <a:noFill/>
            <a:miter lim="800000"/>
            <a:headEnd/>
            <a:tailEnd/>
          </a:ln>
        </p:spPr>
      </p:pic>
      <p:sp>
        <p:nvSpPr>
          <p:cNvPr id="10" name="TextBox 9"/>
          <p:cNvSpPr txBox="1"/>
          <p:nvPr/>
        </p:nvSpPr>
        <p:spPr>
          <a:xfrm>
            <a:off x="4463988" y="6451769"/>
            <a:ext cx="4572000" cy="338554"/>
          </a:xfrm>
          <a:prstGeom prst="rect">
            <a:avLst/>
          </a:prstGeom>
          <a:solidFill>
            <a:schemeClr val="bg1"/>
          </a:solidFill>
          <a:ln>
            <a:solidFill>
              <a:schemeClr val="tx1"/>
            </a:solidFill>
          </a:ln>
        </p:spPr>
        <p:txBody>
          <a:bodyPr wrap="square" rtlCol="0">
            <a:spAutoFit/>
          </a:bodyPr>
          <a:lstStyle/>
          <a:p>
            <a:pPr algn="r"/>
            <a:r>
              <a:rPr lang="en-GB" sz="1600" b="1" dirty="0">
                <a:latin typeface="Corbel" panose="020B0503020204020204" pitchFamily="34" charset="0"/>
                <a:cs typeface="Calibri" pitchFamily="34" charset="0"/>
              </a:rPr>
              <a:t>African-Americans in USA (</a:t>
            </a:r>
            <a:r>
              <a:rPr lang="en-GB" sz="1600" b="1" dirty="0" err="1">
                <a:latin typeface="Corbel" panose="020B0503020204020204" pitchFamily="34" charset="0"/>
                <a:cs typeface="Calibri" pitchFamily="34" charset="0"/>
              </a:rPr>
              <a:t>Bresnahan</a:t>
            </a:r>
            <a:r>
              <a:rPr lang="en-GB" sz="1600" b="1" dirty="0">
                <a:latin typeface="Corbel" panose="020B0503020204020204" pitchFamily="34" charset="0"/>
                <a:cs typeface="Calibri" pitchFamily="34" charset="0"/>
              </a:rPr>
              <a:t> </a:t>
            </a:r>
            <a:r>
              <a:rPr lang="en-GB" sz="1600" b="1" i="1" dirty="0">
                <a:latin typeface="Corbel" panose="020B0503020204020204" pitchFamily="34" charset="0"/>
                <a:cs typeface="Calibri" pitchFamily="34" charset="0"/>
              </a:rPr>
              <a:t>et al</a:t>
            </a:r>
            <a:r>
              <a:rPr lang="en-GB" sz="1600" b="1" dirty="0">
                <a:latin typeface="Corbel" panose="020B0503020204020204" pitchFamily="34" charset="0"/>
                <a:cs typeface="Calibri" pitchFamily="34" charset="0"/>
              </a:rPr>
              <a:t>, 2007)</a:t>
            </a:r>
          </a:p>
        </p:txBody>
      </p:sp>
      <p:sp>
        <p:nvSpPr>
          <p:cNvPr id="11" name="Cross 10"/>
          <p:cNvSpPr/>
          <p:nvPr/>
        </p:nvSpPr>
        <p:spPr>
          <a:xfrm rot="1787169">
            <a:off x="179512" y="2132856"/>
            <a:ext cx="576064" cy="576064"/>
          </a:xfrm>
          <a:prstGeom prst="plus">
            <a:avLst>
              <a:gd name="adj" fmla="val 43606"/>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34253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1"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8001"/>
          </a:xfrm>
          <a:prstGeom prst="rect">
            <a:avLst/>
          </a:prstGeom>
          <a:noFill/>
          <a:ln w="9525">
            <a:noFill/>
            <a:miter lim="800000"/>
            <a:headEnd/>
            <a:tailEnd/>
          </a:ln>
        </p:spPr>
      </p:pic>
      <p:sp>
        <p:nvSpPr>
          <p:cNvPr id="9" name="Right Arrow 8"/>
          <p:cNvSpPr/>
          <p:nvPr/>
        </p:nvSpPr>
        <p:spPr>
          <a:xfrm rot="10800000">
            <a:off x="1763687" y="1988839"/>
            <a:ext cx="2019095" cy="144015"/>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3455876" y="6451769"/>
            <a:ext cx="5616116" cy="338554"/>
          </a:xfrm>
          <a:prstGeom prst="rect">
            <a:avLst/>
          </a:prstGeom>
          <a:solidFill>
            <a:schemeClr val="bg1"/>
          </a:solidFill>
          <a:ln>
            <a:solidFill>
              <a:schemeClr val="tx1"/>
            </a:solidFill>
          </a:ln>
        </p:spPr>
        <p:txBody>
          <a:bodyPr wrap="square" rtlCol="0">
            <a:spAutoFit/>
          </a:bodyPr>
          <a:lstStyle/>
          <a:p>
            <a:pPr algn="r"/>
            <a:r>
              <a:rPr lang="en-GB" sz="1600" b="1" dirty="0">
                <a:latin typeface="Corbel" panose="020B0503020204020204" pitchFamily="34" charset="0"/>
                <a:cs typeface="Calibri" pitchFamily="34" charset="0"/>
              </a:rPr>
              <a:t>British &amp; Continental Europeans to Canada (Smith et al, 2006)</a:t>
            </a:r>
          </a:p>
        </p:txBody>
      </p:sp>
      <p:sp>
        <p:nvSpPr>
          <p:cNvPr id="11" name="Right Arrow 10"/>
          <p:cNvSpPr/>
          <p:nvPr/>
        </p:nvSpPr>
        <p:spPr>
          <a:xfrm rot="11005600">
            <a:off x="1836315" y="2200666"/>
            <a:ext cx="2238216" cy="153469"/>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038578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1"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8001"/>
          </a:xfrm>
          <a:prstGeom prst="rect">
            <a:avLst/>
          </a:prstGeom>
          <a:noFill/>
          <a:ln w="9525">
            <a:noFill/>
            <a:miter lim="800000"/>
            <a:headEnd/>
            <a:tailEnd/>
          </a:ln>
        </p:spPr>
      </p:pic>
      <p:sp>
        <p:nvSpPr>
          <p:cNvPr id="10" name="TextBox 9"/>
          <p:cNvSpPr txBox="1"/>
          <p:nvPr/>
        </p:nvSpPr>
        <p:spPr>
          <a:xfrm>
            <a:off x="2447764" y="6232237"/>
            <a:ext cx="6624228" cy="584775"/>
          </a:xfrm>
          <a:prstGeom prst="rect">
            <a:avLst/>
          </a:prstGeom>
          <a:solidFill>
            <a:schemeClr val="bg1"/>
          </a:solidFill>
          <a:ln>
            <a:solidFill>
              <a:schemeClr val="tx1"/>
            </a:solidFill>
          </a:ln>
        </p:spPr>
        <p:txBody>
          <a:bodyPr wrap="square" rtlCol="0">
            <a:spAutoFit/>
          </a:bodyPr>
          <a:lstStyle/>
          <a:p>
            <a:pPr algn="r"/>
            <a:r>
              <a:rPr lang="en-GB" sz="1600" b="1" dirty="0">
                <a:latin typeface="Corbel" panose="020B0503020204020204" pitchFamily="34" charset="0"/>
                <a:cs typeface="Calibri" pitchFamily="34" charset="0"/>
              </a:rPr>
              <a:t>Caribbean migrants &amp; offspring to UK (</a:t>
            </a:r>
            <a:r>
              <a:rPr lang="en-GB" sz="1600" b="1" dirty="0" err="1">
                <a:latin typeface="Corbel" panose="020B0503020204020204" pitchFamily="34" charset="0"/>
                <a:cs typeface="Calibri" pitchFamily="34" charset="0"/>
              </a:rPr>
              <a:t>Hemsi</a:t>
            </a:r>
            <a:r>
              <a:rPr lang="en-GB" sz="1600" b="1" dirty="0">
                <a:latin typeface="Corbel" panose="020B0503020204020204" pitchFamily="34" charset="0"/>
                <a:cs typeface="Calibri" pitchFamily="34" charset="0"/>
              </a:rPr>
              <a:t>, 1967; Harrison </a:t>
            </a:r>
            <a:r>
              <a:rPr lang="en-GB" sz="1600" b="1" i="1" dirty="0">
                <a:latin typeface="Corbel" panose="020B0503020204020204" pitchFamily="34" charset="0"/>
                <a:cs typeface="Calibri" pitchFamily="34" charset="0"/>
              </a:rPr>
              <a:t>et al</a:t>
            </a:r>
            <a:r>
              <a:rPr lang="en-GB" sz="1600" b="1" dirty="0">
                <a:latin typeface="Corbel" panose="020B0503020204020204" pitchFamily="34" charset="0"/>
                <a:cs typeface="Calibri" pitchFamily="34" charset="0"/>
              </a:rPr>
              <a:t>, 1988; van Os </a:t>
            </a:r>
            <a:r>
              <a:rPr lang="en-GB" sz="1600" b="1" i="1" dirty="0">
                <a:latin typeface="Corbel" panose="020B0503020204020204" pitchFamily="34" charset="0"/>
                <a:cs typeface="Calibri" pitchFamily="34" charset="0"/>
              </a:rPr>
              <a:t>et al</a:t>
            </a:r>
            <a:r>
              <a:rPr lang="en-GB" sz="1600" b="1" dirty="0">
                <a:latin typeface="Corbel" panose="020B0503020204020204" pitchFamily="34" charset="0"/>
                <a:cs typeface="Calibri" pitchFamily="34" charset="0"/>
              </a:rPr>
              <a:t>, 1996; Fearon </a:t>
            </a:r>
            <a:r>
              <a:rPr lang="en-GB" sz="1600" b="1" i="1" dirty="0">
                <a:latin typeface="Corbel" panose="020B0503020204020204" pitchFamily="34" charset="0"/>
                <a:cs typeface="Calibri" pitchFamily="34" charset="0"/>
              </a:rPr>
              <a:t>et al</a:t>
            </a:r>
            <a:r>
              <a:rPr lang="en-GB" sz="1600" b="1" dirty="0">
                <a:latin typeface="Corbel" panose="020B0503020204020204" pitchFamily="34" charset="0"/>
                <a:cs typeface="Calibri" pitchFamily="34" charset="0"/>
              </a:rPr>
              <a:t>, 2006, Kirkbride </a:t>
            </a:r>
            <a:r>
              <a:rPr lang="en-GB" sz="1600" b="1" i="1" dirty="0">
                <a:latin typeface="Corbel" panose="020B0503020204020204" pitchFamily="34" charset="0"/>
                <a:cs typeface="Calibri" pitchFamily="34" charset="0"/>
              </a:rPr>
              <a:t>et al</a:t>
            </a:r>
            <a:r>
              <a:rPr lang="en-GB" sz="1600" b="1" dirty="0">
                <a:latin typeface="Corbel" panose="020B0503020204020204" pitchFamily="34" charset="0"/>
                <a:cs typeface="Calibri" pitchFamily="34" charset="0"/>
              </a:rPr>
              <a:t>, 2008b, 2017)</a:t>
            </a:r>
          </a:p>
        </p:txBody>
      </p:sp>
      <p:sp>
        <p:nvSpPr>
          <p:cNvPr id="11" name="Right Arrow 10"/>
          <p:cNvSpPr/>
          <p:nvPr/>
        </p:nvSpPr>
        <p:spPr>
          <a:xfrm rot="19302873">
            <a:off x="1642557" y="2809730"/>
            <a:ext cx="2238216" cy="153469"/>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56994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1"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8001"/>
          </a:xfrm>
          <a:prstGeom prst="rect">
            <a:avLst/>
          </a:prstGeom>
          <a:noFill/>
          <a:ln w="9525">
            <a:noFill/>
            <a:miter lim="800000"/>
            <a:headEnd/>
            <a:tailEnd/>
          </a:ln>
        </p:spPr>
      </p:pic>
      <p:sp>
        <p:nvSpPr>
          <p:cNvPr id="10" name="TextBox 9"/>
          <p:cNvSpPr txBox="1"/>
          <p:nvPr/>
        </p:nvSpPr>
        <p:spPr>
          <a:xfrm>
            <a:off x="3131840" y="6232237"/>
            <a:ext cx="5940152" cy="584775"/>
          </a:xfrm>
          <a:prstGeom prst="rect">
            <a:avLst/>
          </a:prstGeom>
          <a:solidFill>
            <a:schemeClr val="bg1"/>
          </a:solidFill>
          <a:ln>
            <a:solidFill>
              <a:schemeClr val="tx1"/>
            </a:solidFill>
          </a:ln>
        </p:spPr>
        <p:txBody>
          <a:bodyPr wrap="square" rtlCol="0">
            <a:spAutoFit/>
          </a:bodyPr>
          <a:lstStyle/>
          <a:p>
            <a:pPr algn="r"/>
            <a:r>
              <a:rPr lang="en-GB" sz="1600" b="1" dirty="0">
                <a:latin typeface="Corbel" panose="020B0503020204020204" pitchFamily="34" charset="0"/>
                <a:cs typeface="Calibri" pitchFamily="34" charset="0"/>
              </a:rPr>
              <a:t>Black African migrants &amp; offspring to UK (King </a:t>
            </a:r>
            <a:r>
              <a:rPr lang="en-GB" sz="1600" b="1" i="1" dirty="0">
                <a:latin typeface="Corbel" panose="020B0503020204020204" pitchFamily="34" charset="0"/>
                <a:cs typeface="Calibri" pitchFamily="34" charset="0"/>
              </a:rPr>
              <a:t>et </a:t>
            </a:r>
            <a:r>
              <a:rPr lang="en-GB" sz="1600" b="1" dirty="0">
                <a:latin typeface="Corbel" panose="020B0503020204020204" pitchFamily="34" charset="0"/>
                <a:cs typeface="Calibri" pitchFamily="34" charset="0"/>
              </a:rPr>
              <a:t>al, 1994; van Os </a:t>
            </a:r>
            <a:r>
              <a:rPr lang="en-GB" sz="1600" b="1" i="1" dirty="0">
                <a:latin typeface="Corbel" panose="020B0503020204020204" pitchFamily="34" charset="0"/>
                <a:cs typeface="Calibri" pitchFamily="34" charset="0"/>
              </a:rPr>
              <a:t>et al</a:t>
            </a:r>
            <a:r>
              <a:rPr lang="en-GB" sz="1600" b="1" dirty="0">
                <a:latin typeface="Corbel" panose="020B0503020204020204" pitchFamily="34" charset="0"/>
                <a:cs typeface="Calibri" pitchFamily="34" charset="0"/>
              </a:rPr>
              <a:t>, 1996; Fearon </a:t>
            </a:r>
            <a:r>
              <a:rPr lang="en-GB" sz="1600" b="1" i="1" dirty="0">
                <a:latin typeface="Corbel" panose="020B0503020204020204" pitchFamily="34" charset="0"/>
                <a:cs typeface="Calibri" pitchFamily="34" charset="0"/>
              </a:rPr>
              <a:t>et al</a:t>
            </a:r>
            <a:r>
              <a:rPr lang="en-GB" sz="1600" b="1" dirty="0">
                <a:latin typeface="Corbel" panose="020B0503020204020204" pitchFamily="34" charset="0"/>
                <a:cs typeface="Calibri" pitchFamily="34" charset="0"/>
              </a:rPr>
              <a:t>, 2006, Kirkbride </a:t>
            </a:r>
            <a:r>
              <a:rPr lang="en-GB" sz="1600" b="1" i="1" dirty="0">
                <a:latin typeface="Corbel" panose="020B0503020204020204" pitchFamily="34" charset="0"/>
                <a:cs typeface="Calibri" pitchFamily="34" charset="0"/>
              </a:rPr>
              <a:t>et al</a:t>
            </a:r>
            <a:r>
              <a:rPr lang="en-GB" sz="1600" b="1" dirty="0">
                <a:latin typeface="Corbel" panose="020B0503020204020204" pitchFamily="34" charset="0"/>
                <a:cs typeface="Calibri" pitchFamily="34" charset="0"/>
              </a:rPr>
              <a:t>, 2008b, 2017)</a:t>
            </a:r>
          </a:p>
        </p:txBody>
      </p:sp>
      <p:sp>
        <p:nvSpPr>
          <p:cNvPr id="11" name="Right Arrow 10"/>
          <p:cNvSpPr/>
          <p:nvPr/>
        </p:nvSpPr>
        <p:spPr>
          <a:xfrm rot="15418208">
            <a:off x="3179746" y="2993997"/>
            <a:ext cx="1740626" cy="151762"/>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434533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1"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1"/>
          </a:xfrm>
          <a:prstGeom prst="rect">
            <a:avLst/>
          </a:prstGeom>
          <a:noFill/>
          <a:ln w="9525">
            <a:noFill/>
            <a:miter lim="800000"/>
            <a:headEnd/>
            <a:tailEnd/>
          </a:ln>
        </p:spPr>
      </p:pic>
      <p:sp>
        <p:nvSpPr>
          <p:cNvPr id="10" name="TextBox 9"/>
          <p:cNvSpPr txBox="1"/>
          <p:nvPr/>
        </p:nvSpPr>
        <p:spPr>
          <a:xfrm>
            <a:off x="3527884" y="6232237"/>
            <a:ext cx="5507595" cy="584775"/>
          </a:xfrm>
          <a:prstGeom prst="rect">
            <a:avLst/>
          </a:prstGeom>
          <a:solidFill>
            <a:schemeClr val="bg1"/>
          </a:solidFill>
          <a:ln>
            <a:solidFill>
              <a:schemeClr val="tx1"/>
            </a:solidFill>
          </a:ln>
        </p:spPr>
        <p:txBody>
          <a:bodyPr wrap="square" rtlCol="0">
            <a:spAutoFit/>
          </a:bodyPr>
          <a:lstStyle/>
          <a:p>
            <a:pPr algn="r"/>
            <a:r>
              <a:rPr lang="en-GB" sz="1600" b="1" dirty="0">
                <a:latin typeface="Corbel" panose="020B0503020204020204" pitchFamily="34" charset="0"/>
                <a:cs typeface="Calibri" pitchFamily="34" charset="0"/>
              </a:rPr>
              <a:t>Pakistani &amp; Bangladeshi migrants &amp; offspring to UK (King </a:t>
            </a:r>
            <a:r>
              <a:rPr lang="en-GB" sz="1600" b="1" i="1" dirty="0">
                <a:latin typeface="Corbel" panose="020B0503020204020204" pitchFamily="34" charset="0"/>
                <a:cs typeface="Calibri" pitchFamily="34" charset="0"/>
              </a:rPr>
              <a:t>et </a:t>
            </a:r>
            <a:r>
              <a:rPr lang="en-GB" sz="1600" b="1" dirty="0">
                <a:latin typeface="Corbel" panose="020B0503020204020204" pitchFamily="34" charset="0"/>
                <a:cs typeface="Calibri" pitchFamily="34" charset="0"/>
              </a:rPr>
              <a:t>al, 1994; Kirkbride </a:t>
            </a:r>
            <a:r>
              <a:rPr lang="en-GB" sz="1600" b="1" i="1" dirty="0">
                <a:latin typeface="Corbel" panose="020B0503020204020204" pitchFamily="34" charset="0"/>
                <a:cs typeface="Calibri" pitchFamily="34" charset="0"/>
              </a:rPr>
              <a:t>et al</a:t>
            </a:r>
            <a:r>
              <a:rPr lang="en-GB" sz="1600" b="1" dirty="0">
                <a:latin typeface="Corbel" panose="020B0503020204020204" pitchFamily="34" charset="0"/>
                <a:cs typeface="Calibri" pitchFamily="34" charset="0"/>
              </a:rPr>
              <a:t>, 2008b, 2017 Coid </a:t>
            </a:r>
            <a:r>
              <a:rPr lang="en-GB" sz="1600" b="1" i="1" dirty="0">
                <a:latin typeface="Corbel" panose="020B0503020204020204" pitchFamily="34" charset="0"/>
                <a:cs typeface="Calibri" pitchFamily="34" charset="0"/>
              </a:rPr>
              <a:t>et al</a:t>
            </a:r>
            <a:r>
              <a:rPr lang="en-GB" sz="1600" b="1" dirty="0">
                <a:latin typeface="Corbel" panose="020B0503020204020204" pitchFamily="34" charset="0"/>
                <a:cs typeface="Calibri" pitchFamily="34" charset="0"/>
              </a:rPr>
              <a:t>, 2008)</a:t>
            </a:r>
          </a:p>
        </p:txBody>
      </p:sp>
      <p:sp>
        <p:nvSpPr>
          <p:cNvPr id="11" name="Right Arrow 10"/>
          <p:cNvSpPr/>
          <p:nvPr/>
        </p:nvSpPr>
        <p:spPr>
          <a:xfrm rot="12653418">
            <a:off x="3736979" y="2696156"/>
            <a:ext cx="2246103" cy="172824"/>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ight Arrow 8"/>
          <p:cNvSpPr/>
          <p:nvPr/>
        </p:nvSpPr>
        <p:spPr>
          <a:xfrm rot="12413265">
            <a:off x="3656929" y="2714393"/>
            <a:ext cx="2927501" cy="155919"/>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604697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1"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8001"/>
          </a:xfrm>
          <a:prstGeom prst="rect">
            <a:avLst/>
          </a:prstGeom>
          <a:noFill/>
          <a:ln w="9525">
            <a:noFill/>
            <a:miter lim="800000"/>
            <a:headEnd/>
            <a:tailEnd/>
          </a:ln>
        </p:spPr>
      </p:pic>
      <p:sp>
        <p:nvSpPr>
          <p:cNvPr id="10" name="TextBox 9"/>
          <p:cNvSpPr txBox="1"/>
          <p:nvPr/>
        </p:nvSpPr>
        <p:spPr>
          <a:xfrm>
            <a:off x="3116770" y="6222602"/>
            <a:ext cx="5976156" cy="584775"/>
          </a:xfrm>
          <a:prstGeom prst="rect">
            <a:avLst/>
          </a:prstGeom>
          <a:solidFill>
            <a:schemeClr val="bg1"/>
          </a:solidFill>
          <a:ln>
            <a:solidFill>
              <a:schemeClr val="tx1"/>
            </a:solidFill>
          </a:ln>
        </p:spPr>
        <p:txBody>
          <a:bodyPr wrap="square" rtlCol="0">
            <a:spAutoFit/>
          </a:bodyPr>
          <a:lstStyle/>
          <a:p>
            <a:pPr algn="r"/>
            <a:r>
              <a:rPr lang="en-GB" sz="1600" b="1" dirty="0">
                <a:latin typeface="Corbel" panose="020B0503020204020204" pitchFamily="34" charset="0"/>
                <a:cs typeface="Calibri" pitchFamily="34" charset="0"/>
              </a:rPr>
              <a:t>Surinamese, Dutch Antillean, Moroccan &amp; Turkish migrants to the Netherlands (Selten </a:t>
            </a:r>
            <a:r>
              <a:rPr lang="en-GB" sz="1600" b="1" i="1" dirty="0">
                <a:latin typeface="Corbel" panose="020B0503020204020204" pitchFamily="34" charset="0"/>
                <a:cs typeface="Calibri" pitchFamily="34" charset="0"/>
              </a:rPr>
              <a:t>et al, </a:t>
            </a:r>
            <a:r>
              <a:rPr lang="en-GB" sz="1600" b="1" dirty="0">
                <a:latin typeface="Corbel" panose="020B0503020204020204" pitchFamily="34" charset="0"/>
                <a:cs typeface="Calibri" pitchFamily="34" charset="0"/>
              </a:rPr>
              <a:t>1994, 1999, 2001; Veling </a:t>
            </a:r>
            <a:r>
              <a:rPr lang="en-GB" sz="1600" b="1" i="1" dirty="0">
                <a:latin typeface="Corbel" panose="020B0503020204020204" pitchFamily="34" charset="0"/>
                <a:cs typeface="Calibri" pitchFamily="34" charset="0"/>
              </a:rPr>
              <a:t>et al</a:t>
            </a:r>
            <a:r>
              <a:rPr lang="en-GB" sz="1600" b="1" dirty="0">
                <a:latin typeface="Corbel" panose="020B0503020204020204" pitchFamily="34" charset="0"/>
                <a:cs typeface="Calibri" pitchFamily="34" charset="0"/>
              </a:rPr>
              <a:t>, 2006)</a:t>
            </a:r>
          </a:p>
        </p:txBody>
      </p:sp>
      <p:sp>
        <p:nvSpPr>
          <p:cNvPr id="11" name="Right Arrow 10"/>
          <p:cNvSpPr/>
          <p:nvPr/>
        </p:nvSpPr>
        <p:spPr>
          <a:xfrm rot="18192617">
            <a:off x="1817677" y="3386653"/>
            <a:ext cx="2628326" cy="172836"/>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ight Arrow 8"/>
          <p:cNvSpPr/>
          <p:nvPr/>
        </p:nvSpPr>
        <p:spPr>
          <a:xfrm rot="18844499">
            <a:off x="2096696" y="3027606"/>
            <a:ext cx="2040149" cy="187785"/>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ight Arrow 11"/>
          <p:cNvSpPr/>
          <p:nvPr/>
        </p:nvSpPr>
        <p:spPr>
          <a:xfrm rot="17455032">
            <a:off x="3206794" y="2758530"/>
            <a:ext cx="897820" cy="161931"/>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ight Arrow 12"/>
          <p:cNvSpPr/>
          <p:nvPr/>
        </p:nvSpPr>
        <p:spPr>
          <a:xfrm rot="13229205">
            <a:off x="3797000" y="2548950"/>
            <a:ext cx="897820" cy="161931"/>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25710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1"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8001"/>
          </a:xfrm>
          <a:prstGeom prst="rect">
            <a:avLst/>
          </a:prstGeom>
          <a:noFill/>
          <a:ln w="9525">
            <a:noFill/>
            <a:miter lim="800000"/>
            <a:headEnd/>
            <a:tailEnd/>
          </a:ln>
        </p:spPr>
      </p:pic>
      <p:sp>
        <p:nvSpPr>
          <p:cNvPr id="10" name="TextBox 9"/>
          <p:cNvSpPr txBox="1"/>
          <p:nvPr/>
        </p:nvSpPr>
        <p:spPr>
          <a:xfrm>
            <a:off x="287524" y="6242148"/>
            <a:ext cx="8784319" cy="553998"/>
          </a:xfrm>
          <a:prstGeom prst="rect">
            <a:avLst/>
          </a:prstGeom>
          <a:solidFill>
            <a:schemeClr val="bg1"/>
          </a:solidFill>
          <a:ln>
            <a:solidFill>
              <a:schemeClr val="tx1"/>
            </a:solidFill>
          </a:ln>
        </p:spPr>
        <p:txBody>
          <a:bodyPr wrap="square" rtlCol="0">
            <a:spAutoFit/>
          </a:bodyPr>
          <a:lstStyle/>
          <a:p>
            <a:pPr algn="r"/>
            <a:r>
              <a:rPr lang="en-GB" sz="1500" b="1" dirty="0">
                <a:latin typeface="Corbel" panose="020B0503020204020204" pitchFamily="34" charset="0"/>
                <a:cs typeface="Calibri" pitchFamily="34" charset="0"/>
              </a:rPr>
              <a:t>Migrants and their offspring to Israel, Italy, France, Denmark and Sweden (Weiser</a:t>
            </a:r>
            <a:r>
              <a:rPr lang="en-GB" sz="1500" b="1" i="1" dirty="0">
                <a:latin typeface="Corbel" panose="020B0503020204020204" pitchFamily="34" charset="0"/>
                <a:cs typeface="Calibri" pitchFamily="34" charset="0"/>
              </a:rPr>
              <a:t> et al</a:t>
            </a:r>
            <a:r>
              <a:rPr lang="en-GB" sz="1500" b="1" dirty="0">
                <a:latin typeface="Corbel" panose="020B0503020204020204" pitchFamily="34" charset="0"/>
                <a:cs typeface="Calibri" pitchFamily="34" charset="0"/>
              </a:rPr>
              <a:t>, 2008; </a:t>
            </a:r>
            <a:r>
              <a:rPr lang="en-GB" sz="1500" b="1" dirty="0" err="1">
                <a:latin typeface="Corbel" panose="020B0503020204020204" pitchFamily="34" charset="0"/>
                <a:cs typeface="Calibri" pitchFamily="34" charset="0"/>
              </a:rPr>
              <a:t>Zolkowska</a:t>
            </a:r>
            <a:r>
              <a:rPr lang="en-GB" sz="1500" b="1" dirty="0">
                <a:latin typeface="Corbel" panose="020B0503020204020204" pitchFamily="34" charset="0"/>
                <a:cs typeface="Calibri" pitchFamily="34" charset="0"/>
              </a:rPr>
              <a:t> </a:t>
            </a:r>
            <a:r>
              <a:rPr lang="en-GB" sz="1500" b="1" i="1" dirty="0">
                <a:latin typeface="Corbel" panose="020B0503020204020204" pitchFamily="34" charset="0"/>
                <a:cs typeface="Calibri" pitchFamily="34" charset="0"/>
              </a:rPr>
              <a:t>et al,</a:t>
            </a:r>
            <a:r>
              <a:rPr lang="en-GB" sz="1500" b="1" dirty="0">
                <a:latin typeface="Corbel" panose="020B0503020204020204" pitchFamily="34" charset="0"/>
                <a:cs typeface="Calibri" pitchFamily="34" charset="0"/>
              </a:rPr>
              <a:t> 2001, Cantor-</a:t>
            </a:r>
            <a:r>
              <a:rPr lang="en-GB" sz="1500" b="1" dirty="0" err="1">
                <a:latin typeface="Corbel" panose="020B0503020204020204" pitchFamily="34" charset="0"/>
                <a:cs typeface="Calibri" pitchFamily="34" charset="0"/>
              </a:rPr>
              <a:t>Graae</a:t>
            </a:r>
            <a:r>
              <a:rPr lang="en-GB" sz="1500" b="1" dirty="0">
                <a:latin typeface="Corbel" panose="020B0503020204020204" pitchFamily="34" charset="0"/>
                <a:cs typeface="Calibri" pitchFamily="34" charset="0"/>
              </a:rPr>
              <a:t> </a:t>
            </a:r>
            <a:r>
              <a:rPr lang="en-GB" sz="1500" b="1" i="1" dirty="0">
                <a:latin typeface="Corbel" panose="020B0503020204020204" pitchFamily="34" charset="0"/>
                <a:cs typeface="Calibri" pitchFamily="34" charset="0"/>
              </a:rPr>
              <a:t>et al</a:t>
            </a:r>
            <a:r>
              <a:rPr lang="en-GB" sz="1500" b="1" dirty="0">
                <a:latin typeface="Corbel" panose="020B0503020204020204" pitchFamily="34" charset="0"/>
                <a:cs typeface="Calibri" pitchFamily="34" charset="0"/>
              </a:rPr>
              <a:t>, 2003, Tarricone </a:t>
            </a:r>
            <a:r>
              <a:rPr lang="en-GB" sz="1500" b="1" i="1" dirty="0">
                <a:latin typeface="Corbel" panose="020B0503020204020204" pitchFamily="34" charset="0"/>
                <a:cs typeface="Calibri" pitchFamily="34" charset="0"/>
              </a:rPr>
              <a:t>et al,</a:t>
            </a:r>
            <a:r>
              <a:rPr lang="en-GB" sz="1500" b="1" dirty="0">
                <a:latin typeface="Corbel" panose="020B0503020204020204" pitchFamily="34" charset="0"/>
                <a:cs typeface="Calibri" pitchFamily="34" charset="0"/>
              </a:rPr>
              <a:t> 2012, </a:t>
            </a:r>
            <a:r>
              <a:rPr lang="en-GB" sz="1500" b="1" dirty="0" err="1">
                <a:latin typeface="Corbel" panose="020B0503020204020204" pitchFamily="34" charset="0"/>
                <a:cs typeface="Calibri" pitchFamily="34" charset="0"/>
              </a:rPr>
              <a:t>Tortelli</a:t>
            </a:r>
            <a:r>
              <a:rPr lang="en-GB" sz="1500" b="1" dirty="0">
                <a:latin typeface="Corbel" panose="020B0503020204020204" pitchFamily="34" charset="0"/>
                <a:cs typeface="Calibri" pitchFamily="34" charset="0"/>
              </a:rPr>
              <a:t> et al, 2014, Mule </a:t>
            </a:r>
            <a:r>
              <a:rPr lang="en-GB" sz="1500" b="1" i="1" dirty="0">
                <a:latin typeface="Corbel" panose="020B0503020204020204" pitchFamily="34" charset="0"/>
                <a:cs typeface="Calibri" pitchFamily="34" charset="0"/>
              </a:rPr>
              <a:t>et al</a:t>
            </a:r>
            <a:r>
              <a:rPr lang="en-GB" sz="1500" b="1" dirty="0">
                <a:latin typeface="Corbel" panose="020B0503020204020204" pitchFamily="34" charset="0"/>
                <a:cs typeface="Calibri" pitchFamily="34" charset="0"/>
              </a:rPr>
              <a:t>, 2017)</a:t>
            </a:r>
          </a:p>
        </p:txBody>
      </p:sp>
      <p:sp>
        <p:nvSpPr>
          <p:cNvPr id="14" name="Cross 13"/>
          <p:cNvSpPr/>
          <p:nvPr/>
        </p:nvSpPr>
        <p:spPr>
          <a:xfrm rot="1787169">
            <a:off x="3904437" y="2041355"/>
            <a:ext cx="288031" cy="288032"/>
          </a:xfrm>
          <a:prstGeom prst="plus">
            <a:avLst>
              <a:gd name="adj" fmla="val 43606"/>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ross 14"/>
          <p:cNvSpPr/>
          <p:nvPr/>
        </p:nvSpPr>
        <p:spPr>
          <a:xfrm rot="1787169">
            <a:off x="4048451" y="1681314"/>
            <a:ext cx="288031" cy="288032"/>
          </a:xfrm>
          <a:prstGeom prst="plus">
            <a:avLst>
              <a:gd name="adj" fmla="val 43606"/>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Cross 15"/>
          <p:cNvSpPr/>
          <p:nvPr/>
        </p:nvSpPr>
        <p:spPr>
          <a:xfrm rot="1787169">
            <a:off x="4048452" y="2617420"/>
            <a:ext cx="288031" cy="288032"/>
          </a:xfrm>
          <a:prstGeom prst="plus">
            <a:avLst>
              <a:gd name="adj" fmla="val 43606"/>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Cross 16"/>
          <p:cNvSpPr/>
          <p:nvPr/>
        </p:nvSpPr>
        <p:spPr>
          <a:xfrm rot="1787169">
            <a:off x="4624515" y="3049467"/>
            <a:ext cx="288031" cy="288032"/>
          </a:xfrm>
          <a:prstGeom prst="plus">
            <a:avLst>
              <a:gd name="adj" fmla="val 43606"/>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ross 11"/>
          <p:cNvSpPr/>
          <p:nvPr/>
        </p:nvSpPr>
        <p:spPr>
          <a:xfrm rot="1787169">
            <a:off x="3601096" y="2329387"/>
            <a:ext cx="288031" cy="288032"/>
          </a:xfrm>
          <a:prstGeom prst="plus">
            <a:avLst>
              <a:gd name="adj" fmla="val 43606"/>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719018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1"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8001"/>
          </a:xfrm>
          <a:prstGeom prst="rect">
            <a:avLst/>
          </a:prstGeom>
          <a:noFill/>
          <a:ln w="9525">
            <a:noFill/>
            <a:miter lim="800000"/>
            <a:headEnd/>
            <a:tailEnd/>
          </a:ln>
        </p:spPr>
      </p:pic>
      <p:sp>
        <p:nvSpPr>
          <p:cNvPr id="14" name="Cross 13"/>
          <p:cNvSpPr/>
          <p:nvPr/>
        </p:nvSpPr>
        <p:spPr>
          <a:xfrm rot="1787169">
            <a:off x="3904437" y="2041355"/>
            <a:ext cx="288031" cy="288032"/>
          </a:xfrm>
          <a:prstGeom prst="plus">
            <a:avLst>
              <a:gd name="adj" fmla="val 43606"/>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ross 14"/>
          <p:cNvSpPr/>
          <p:nvPr/>
        </p:nvSpPr>
        <p:spPr>
          <a:xfrm rot="1787169">
            <a:off x="4048451" y="1681314"/>
            <a:ext cx="288031" cy="288032"/>
          </a:xfrm>
          <a:prstGeom prst="plus">
            <a:avLst>
              <a:gd name="adj" fmla="val 43606"/>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Cross 15"/>
          <p:cNvSpPr/>
          <p:nvPr/>
        </p:nvSpPr>
        <p:spPr>
          <a:xfrm rot="1787169">
            <a:off x="4048452" y="2617420"/>
            <a:ext cx="288031" cy="288032"/>
          </a:xfrm>
          <a:prstGeom prst="plus">
            <a:avLst>
              <a:gd name="adj" fmla="val 43606"/>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Cross 16"/>
          <p:cNvSpPr/>
          <p:nvPr/>
        </p:nvSpPr>
        <p:spPr>
          <a:xfrm rot="1787169">
            <a:off x="4624515" y="3049467"/>
            <a:ext cx="288031" cy="288032"/>
          </a:xfrm>
          <a:prstGeom prst="plus">
            <a:avLst>
              <a:gd name="adj" fmla="val 43606"/>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ight Arrow 11"/>
          <p:cNvSpPr/>
          <p:nvPr/>
        </p:nvSpPr>
        <p:spPr>
          <a:xfrm rot="18192617">
            <a:off x="1817677" y="3386653"/>
            <a:ext cx="2628326" cy="172836"/>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ight Arrow 12"/>
          <p:cNvSpPr/>
          <p:nvPr/>
        </p:nvSpPr>
        <p:spPr>
          <a:xfrm rot="18844499">
            <a:off x="2096696" y="3027606"/>
            <a:ext cx="2040149" cy="187785"/>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ight Arrow 17"/>
          <p:cNvSpPr/>
          <p:nvPr/>
        </p:nvSpPr>
        <p:spPr>
          <a:xfrm rot="17455032">
            <a:off x="3206794" y="2758530"/>
            <a:ext cx="897820" cy="161931"/>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ight Arrow 18"/>
          <p:cNvSpPr/>
          <p:nvPr/>
        </p:nvSpPr>
        <p:spPr>
          <a:xfrm rot="13229205">
            <a:off x="3797000" y="2548950"/>
            <a:ext cx="897820" cy="161931"/>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ight Arrow 19"/>
          <p:cNvSpPr/>
          <p:nvPr/>
        </p:nvSpPr>
        <p:spPr>
          <a:xfrm rot="12653418">
            <a:off x="3736979" y="2696156"/>
            <a:ext cx="2246103" cy="172824"/>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ight Arrow 20"/>
          <p:cNvSpPr/>
          <p:nvPr/>
        </p:nvSpPr>
        <p:spPr>
          <a:xfrm rot="12413265">
            <a:off x="3656929" y="2714393"/>
            <a:ext cx="2927501" cy="155919"/>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ight Arrow 21"/>
          <p:cNvSpPr/>
          <p:nvPr/>
        </p:nvSpPr>
        <p:spPr>
          <a:xfrm rot="15418208">
            <a:off x="3179746" y="2993997"/>
            <a:ext cx="1740626" cy="151762"/>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ight Arrow 22"/>
          <p:cNvSpPr/>
          <p:nvPr/>
        </p:nvSpPr>
        <p:spPr>
          <a:xfrm rot="19302873">
            <a:off x="1642557" y="2809730"/>
            <a:ext cx="2238216" cy="153469"/>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ight Arrow 23"/>
          <p:cNvSpPr/>
          <p:nvPr/>
        </p:nvSpPr>
        <p:spPr>
          <a:xfrm rot="10800000">
            <a:off x="1763687" y="1988839"/>
            <a:ext cx="2019095" cy="144015"/>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ight Arrow 24"/>
          <p:cNvSpPr/>
          <p:nvPr/>
        </p:nvSpPr>
        <p:spPr>
          <a:xfrm rot="11005600">
            <a:off x="1836315" y="2200666"/>
            <a:ext cx="2238216" cy="153469"/>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Cross 25"/>
          <p:cNvSpPr/>
          <p:nvPr/>
        </p:nvSpPr>
        <p:spPr>
          <a:xfrm rot="1787169">
            <a:off x="179512" y="2132856"/>
            <a:ext cx="576064" cy="576064"/>
          </a:xfrm>
          <a:prstGeom prst="plus">
            <a:avLst>
              <a:gd name="adj" fmla="val 43606"/>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ight Arrow 26"/>
          <p:cNvSpPr/>
          <p:nvPr/>
        </p:nvSpPr>
        <p:spPr>
          <a:xfrm rot="9264603">
            <a:off x="1601778" y="2249569"/>
            <a:ext cx="2579485" cy="169527"/>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ight Arrow 27"/>
          <p:cNvSpPr/>
          <p:nvPr/>
        </p:nvSpPr>
        <p:spPr>
          <a:xfrm rot="10800000">
            <a:off x="1403648" y="2780927"/>
            <a:ext cx="1728192" cy="169527"/>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Cross 28"/>
          <p:cNvSpPr/>
          <p:nvPr/>
        </p:nvSpPr>
        <p:spPr>
          <a:xfrm rot="1787169">
            <a:off x="3601096" y="2329387"/>
            <a:ext cx="288031" cy="288032"/>
          </a:xfrm>
          <a:prstGeom prst="plus">
            <a:avLst>
              <a:gd name="adj" fmla="val 43606"/>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073703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1"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8001"/>
          </a:xfrm>
          <a:prstGeom prst="rect">
            <a:avLst/>
          </a:prstGeom>
          <a:noFill/>
          <a:ln w="9525">
            <a:noFill/>
            <a:miter lim="800000"/>
            <a:headEnd/>
            <a:tailEnd/>
          </a:ln>
        </p:spPr>
      </p:pic>
      <p:sp>
        <p:nvSpPr>
          <p:cNvPr id="14" name="Cross 13"/>
          <p:cNvSpPr/>
          <p:nvPr/>
        </p:nvSpPr>
        <p:spPr>
          <a:xfrm rot="1787169">
            <a:off x="3904437" y="2041355"/>
            <a:ext cx="288031" cy="288032"/>
          </a:xfrm>
          <a:prstGeom prst="plus">
            <a:avLst>
              <a:gd name="adj" fmla="val 43606"/>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ross 14"/>
          <p:cNvSpPr/>
          <p:nvPr/>
        </p:nvSpPr>
        <p:spPr>
          <a:xfrm rot="1787169">
            <a:off x="4048451" y="1681314"/>
            <a:ext cx="288031" cy="288032"/>
          </a:xfrm>
          <a:prstGeom prst="plus">
            <a:avLst>
              <a:gd name="adj" fmla="val 43606"/>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Cross 15"/>
          <p:cNvSpPr/>
          <p:nvPr/>
        </p:nvSpPr>
        <p:spPr>
          <a:xfrm rot="1787169">
            <a:off x="4048452" y="2617420"/>
            <a:ext cx="288031" cy="288032"/>
          </a:xfrm>
          <a:prstGeom prst="plus">
            <a:avLst>
              <a:gd name="adj" fmla="val 43606"/>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Cross 16"/>
          <p:cNvSpPr/>
          <p:nvPr/>
        </p:nvSpPr>
        <p:spPr>
          <a:xfrm rot="1787169">
            <a:off x="4624515" y="3049467"/>
            <a:ext cx="288031" cy="288032"/>
          </a:xfrm>
          <a:prstGeom prst="plus">
            <a:avLst>
              <a:gd name="adj" fmla="val 43606"/>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ight Arrow 11"/>
          <p:cNvSpPr/>
          <p:nvPr/>
        </p:nvSpPr>
        <p:spPr>
          <a:xfrm rot="18192617">
            <a:off x="1817677" y="3386653"/>
            <a:ext cx="2628326" cy="172836"/>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ight Arrow 12"/>
          <p:cNvSpPr/>
          <p:nvPr/>
        </p:nvSpPr>
        <p:spPr>
          <a:xfrm rot="18844499">
            <a:off x="2096696" y="3027606"/>
            <a:ext cx="2040149" cy="187785"/>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ight Arrow 17"/>
          <p:cNvSpPr/>
          <p:nvPr/>
        </p:nvSpPr>
        <p:spPr>
          <a:xfrm rot="17455032">
            <a:off x="3206794" y="2758530"/>
            <a:ext cx="897820" cy="161931"/>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ight Arrow 18"/>
          <p:cNvSpPr/>
          <p:nvPr/>
        </p:nvSpPr>
        <p:spPr>
          <a:xfrm rot="13229205">
            <a:off x="3797000" y="2548950"/>
            <a:ext cx="897820" cy="161931"/>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ight Arrow 19"/>
          <p:cNvSpPr/>
          <p:nvPr/>
        </p:nvSpPr>
        <p:spPr>
          <a:xfrm rot="12653418">
            <a:off x="3736979" y="2696156"/>
            <a:ext cx="2246103" cy="172824"/>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ight Arrow 20"/>
          <p:cNvSpPr/>
          <p:nvPr/>
        </p:nvSpPr>
        <p:spPr>
          <a:xfrm rot="12413265">
            <a:off x="3656929" y="2714393"/>
            <a:ext cx="2927501" cy="155919"/>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ight Arrow 21"/>
          <p:cNvSpPr/>
          <p:nvPr/>
        </p:nvSpPr>
        <p:spPr>
          <a:xfrm rot="15418208">
            <a:off x="3179746" y="2993997"/>
            <a:ext cx="1740626" cy="151762"/>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ight Arrow 22"/>
          <p:cNvSpPr/>
          <p:nvPr/>
        </p:nvSpPr>
        <p:spPr>
          <a:xfrm rot="19302873">
            <a:off x="1642557" y="2809730"/>
            <a:ext cx="2238216" cy="153469"/>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ight Arrow 23"/>
          <p:cNvSpPr/>
          <p:nvPr/>
        </p:nvSpPr>
        <p:spPr>
          <a:xfrm rot="10800000">
            <a:off x="1763687" y="1988839"/>
            <a:ext cx="2019095" cy="144015"/>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ight Arrow 24"/>
          <p:cNvSpPr/>
          <p:nvPr/>
        </p:nvSpPr>
        <p:spPr>
          <a:xfrm rot="11005600">
            <a:off x="1836315" y="2200666"/>
            <a:ext cx="2238216" cy="153469"/>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Cross 25"/>
          <p:cNvSpPr/>
          <p:nvPr/>
        </p:nvSpPr>
        <p:spPr>
          <a:xfrm rot="1787169">
            <a:off x="179512" y="2132856"/>
            <a:ext cx="576064" cy="576064"/>
          </a:xfrm>
          <a:prstGeom prst="plus">
            <a:avLst>
              <a:gd name="adj" fmla="val 43606"/>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ight Arrow 26"/>
          <p:cNvSpPr/>
          <p:nvPr/>
        </p:nvSpPr>
        <p:spPr>
          <a:xfrm rot="9264603">
            <a:off x="1601778" y="2249569"/>
            <a:ext cx="2579485" cy="169527"/>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ight Arrow 27"/>
          <p:cNvSpPr/>
          <p:nvPr/>
        </p:nvSpPr>
        <p:spPr>
          <a:xfrm rot="10800000">
            <a:off x="1403648" y="2780927"/>
            <a:ext cx="1728192" cy="169527"/>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Cross 28"/>
          <p:cNvSpPr/>
          <p:nvPr/>
        </p:nvSpPr>
        <p:spPr>
          <a:xfrm rot="1787169">
            <a:off x="3601096" y="2329387"/>
            <a:ext cx="288031" cy="288032"/>
          </a:xfrm>
          <a:prstGeom prst="plus">
            <a:avLst>
              <a:gd name="adj" fmla="val 43606"/>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ight Arrow 28"/>
          <p:cNvSpPr/>
          <p:nvPr/>
        </p:nvSpPr>
        <p:spPr>
          <a:xfrm rot="1844423">
            <a:off x="6343557" y="4884002"/>
            <a:ext cx="678556" cy="207297"/>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p:cNvSpPr txBox="1"/>
          <p:nvPr/>
        </p:nvSpPr>
        <p:spPr>
          <a:xfrm>
            <a:off x="7128284" y="6448702"/>
            <a:ext cx="1907704" cy="338554"/>
          </a:xfrm>
          <a:prstGeom prst="rect">
            <a:avLst/>
          </a:prstGeom>
          <a:solidFill>
            <a:schemeClr val="bg1"/>
          </a:solidFill>
          <a:ln>
            <a:solidFill>
              <a:schemeClr val="tx1"/>
            </a:solidFill>
          </a:ln>
        </p:spPr>
        <p:txBody>
          <a:bodyPr wrap="square" rtlCol="0">
            <a:spAutoFit/>
          </a:bodyPr>
          <a:lstStyle/>
          <a:p>
            <a:pPr algn="r"/>
            <a:r>
              <a:rPr lang="en-GB" sz="1600" b="1" dirty="0">
                <a:latin typeface="Corbel" panose="020B0503020204020204" pitchFamily="34" charset="0"/>
                <a:cs typeface="Calibri" pitchFamily="34" charset="0"/>
              </a:rPr>
              <a:t>McGrath </a:t>
            </a:r>
            <a:r>
              <a:rPr lang="en-GB" sz="1600" b="1" i="1" dirty="0">
                <a:latin typeface="Corbel" panose="020B0503020204020204" pitchFamily="34" charset="0"/>
                <a:cs typeface="Calibri" pitchFamily="34" charset="0"/>
              </a:rPr>
              <a:t>et al.</a:t>
            </a:r>
            <a:r>
              <a:rPr lang="en-GB" sz="1600" b="1" dirty="0">
                <a:latin typeface="Corbel" panose="020B0503020204020204" pitchFamily="34" charset="0"/>
                <a:cs typeface="Calibri" pitchFamily="34" charset="0"/>
              </a:rPr>
              <a:t> 2001</a:t>
            </a:r>
          </a:p>
        </p:txBody>
      </p:sp>
    </p:spTree>
    <p:extLst>
      <p:ext uri="{BB962C8B-B14F-4D97-AF65-F5344CB8AC3E}">
        <p14:creationId xmlns:p14="http://schemas.microsoft.com/office/powerpoint/2010/main" val="10604322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103"/>
          <p:cNvGrpSpPr/>
          <p:nvPr/>
        </p:nvGrpSpPr>
        <p:grpSpPr>
          <a:xfrm>
            <a:off x="107503" y="44624"/>
            <a:ext cx="7164645" cy="380904"/>
            <a:chOff x="107503" y="44624"/>
            <a:chExt cx="7164645" cy="380904"/>
          </a:xfrm>
        </p:grpSpPr>
        <p:sp>
          <p:nvSpPr>
            <p:cNvPr id="105" name="TextBox 104"/>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106" name="TextBox 105"/>
            <p:cNvSpPr txBox="1"/>
            <p:nvPr/>
          </p:nvSpPr>
          <p:spPr>
            <a:xfrm>
              <a:off x="1617422" y="44624"/>
              <a:ext cx="1449161"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Hypotheses</a:t>
              </a:r>
            </a:p>
          </p:txBody>
        </p:sp>
        <p:sp>
          <p:nvSpPr>
            <p:cNvPr id="107" name="TextBox 106"/>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108" name="TextBox 10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09" name="TextBox 10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pic>
        <p:nvPicPr>
          <p:cNvPr id="8194" name="Picture 2" descr="Hypothesis cartoons, Hypothesis cartoon, funny, Hypothesis picture, Hypothesis pictures, Hypothesis image, Hypothesis images, Hypothesis illustration, Hypothesis illustration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18292" y="1160748"/>
            <a:ext cx="4857964" cy="4845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82474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103"/>
          <p:cNvGrpSpPr/>
          <p:nvPr/>
        </p:nvGrpSpPr>
        <p:grpSpPr>
          <a:xfrm>
            <a:off x="107503" y="44624"/>
            <a:ext cx="7164645" cy="380904"/>
            <a:chOff x="107503" y="44624"/>
            <a:chExt cx="7164645" cy="380904"/>
          </a:xfrm>
        </p:grpSpPr>
        <p:sp>
          <p:nvSpPr>
            <p:cNvPr id="105" name="TextBox 104"/>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106" name="TextBox 105"/>
            <p:cNvSpPr txBox="1"/>
            <p:nvPr/>
          </p:nvSpPr>
          <p:spPr>
            <a:xfrm>
              <a:off x="1617422" y="44624"/>
              <a:ext cx="1449161"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Hypotheses</a:t>
              </a:r>
            </a:p>
          </p:txBody>
        </p:sp>
        <p:sp>
          <p:nvSpPr>
            <p:cNvPr id="107" name="TextBox 106"/>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108" name="TextBox 10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09" name="TextBox 10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pic>
        <p:nvPicPr>
          <p:cNvPr id="12290" name="Apples" descr="Image result for select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571625"/>
            <a:ext cx="9144000" cy="3713163"/>
          </a:xfrm>
          <a:prstGeom prst="rect">
            <a:avLst/>
          </a:prstGeom>
          <a:noFill/>
        </p:spPr>
      </p:pic>
      <p:pic>
        <p:nvPicPr>
          <p:cNvPr id="12292" name="Where's wally" descr="Image result for where's waldo canada"/>
          <p:cNvPicPr>
            <a:picLocks noChangeAspect="1" noChangeArrowheads="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512676"/>
            <a:ext cx="9144000" cy="6345324"/>
          </a:xfrm>
          <a:prstGeom prst="rect">
            <a:avLst/>
          </a:prstGeom>
          <a:noFill/>
          <a:extLst>
            <a:ext uri="{909E8E84-426E-40DD-AFC4-6F175D3DCCD1}">
              <a14:hiddenFill xmlns:a14="http://schemas.microsoft.com/office/drawing/2010/main">
                <a:solidFill>
                  <a:srgbClr val="FFFFFF"/>
                </a:solidFill>
              </a14:hiddenFill>
            </a:ext>
          </a:extLst>
        </p:spPr>
      </p:pic>
      <p:pic>
        <p:nvPicPr>
          <p:cNvPr id="12294" name="Island" descr="Image result for tropical island"/>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491000"/>
            <a:ext cx="9144000" cy="6367000"/>
          </a:xfrm>
          <a:prstGeom prst="rect">
            <a:avLst/>
          </a:prstGeom>
          <a:noFill/>
          <a:extLst>
            <a:ext uri="{909E8E84-426E-40DD-AFC4-6F175D3DCCD1}">
              <a14:hiddenFill xmlns:a14="http://schemas.microsoft.com/office/drawing/2010/main">
                <a:solidFill>
                  <a:srgbClr val="FFFFFF"/>
                </a:solidFill>
              </a14:hiddenFill>
            </a:ext>
          </a:extLst>
        </p:spPr>
      </p:pic>
      <p:pic>
        <p:nvPicPr>
          <p:cNvPr id="12296" name="Brains" descr="Image result for brain scan"/>
          <p:cNvPicPr>
            <a:picLocks noChangeAspect="1" noChangeArrowheads="1"/>
          </p:cNvPicPr>
          <p:nvPr/>
        </p:nvPicPr>
        <p:blipFill>
          <a:blip r:embed="rId6"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0" y="499636"/>
            <a:ext cx="9144000" cy="6358364"/>
          </a:xfrm>
          <a:prstGeom prst="rect">
            <a:avLst/>
          </a:prstGeom>
          <a:noFill/>
        </p:spPr>
      </p:pic>
      <p:pic>
        <p:nvPicPr>
          <p:cNvPr id="12298" name="SocialStress" descr="Image result for social stress"/>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0" y="489531"/>
            <a:ext cx="9144000" cy="6368469"/>
          </a:xfrm>
          <a:prstGeom prst="rect">
            <a:avLst/>
          </a:prstGeom>
          <a:noFill/>
          <a:extLst>
            <a:ext uri="{909E8E84-426E-40DD-AFC4-6F175D3DCCD1}">
              <a14:hiddenFill xmlns:a14="http://schemas.microsoft.com/office/drawing/2010/main">
                <a:solidFill>
                  <a:srgbClr val="FFFFFF"/>
                </a:solidFill>
              </a14:hiddenFill>
            </a:ext>
          </a:extLst>
        </p:spPr>
      </p:pic>
      <p:sp>
        <p:nvSpPr>
          <p:cNvPr id="11" name="Transparency"/>
          <p:cNvSpPr/>
          <p:nvPr/>
        </p:nvSpPr>
        <p:spPr>
          <a:xfrm>
            <a:off x="0" y="502572"/>
            <a:ext cx="9143998" cy="6355428"/>
          </a:xfrm>
          <a:prstGeom prst="rect">
            <a:avLst/>
          </a:prstGeom>
          <a:solidFill>
            <a:srgbClr val="F6F6F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sp>
        <p:nvSpPr>
          <p:cNvPr id="2" name="TextBox 1"/>
          <p:cNvSpPr txBox="1"/>
          <p:nvPr/>
        </p:nvSpPr>
        <p:spPr>
          <a:xfrm>
            <a:off x="1943708" y="2312876"/>
            <a:ext cx="6660740" cy="2554545"/>
          </a:xfrm>
          <a:prstGeom prst="rect">
            <a:avLst/>
          </a:prstGeom>
          <a:noFill/>
        </p:spPr>
        <p:txBody>
          <a:bodyPr wrap="square" rtlCol="0">
            <a:spAutoFit/>
          </a:bodyPr>
          <a:lstStyle/>
          <a:p>
            <a:pPr>
              <a:spcAft>
                <a:spcPts val="1200"/>
              </a:spcAft>
            </a:pPr>
            <a:r>
              <a:rPr lang="en-GB" sz="2400" b="1" dirty="0">
                <a:latin typeface="Gadugi" panose="020B0502040204020203" pitchFamily="34" charset="0"/>
              </a:rPr>
              <a:t>1. Selective migration</a:t>
            </a:r>
          </a:p>
          <a:p>
            <a:pPr>
              <a:spcAft>
                <a:spcPts val="1200"/>
              </a:spcAft>
            </a:pPr>
            <a:r>
              <a:rPr lang="en-GB" sz="2400" b="1" dirty="0">
                <a:latin typeface="Gadugi" panose="020B0502040204020203" pitchFamily="34" charset="0"/>
              </a:rPr>
              <a:t>2. Demographic differences</a:t>
            </a:r>
          </a:p>
          <a:p>
            <a:pPr>
              <a:spcAft>
                <a:spcPts val="1200"/>
              </a:spcAft>
            </a:pPr>
            <a:r>
              <a:rPr lang="en-GB" sz="2400" b="1" dirty="0">
                <a:latin typeface="Gadugi" panose="020B0502040204020203" pitchFamily="34" charset="0"/>
              </a:rPr>
              <a:t>3. Higher rates in countries of origin</a:t>
            </a:r>
          </a:p>
          <a:p>
            <a:pPr>
              <a:spcAft>
                <a:spcPts val="1200"/>
              </a:spcAft>
            </a:pPr>
            <a:r>
              <a:rPr lang="en-GB" sz="2400" b="1" dirty="0">
                <a:latin typeface="Gadugi" panose="020B0502040204020203" pitchFamily="34" charset="0"/>
              </a:rPr>
              <a:t>4. Misdiagnosis</a:t>
            </a:r>
          </a:p>
          <a:p>
            <a:pPr>
              <a:spcAft>
                <a:spcPts val="1200"/>
              </a:spcAft>
            </a:pPr>
            <a:r>
              <a:rPr lang="en-GB" sz="2400" b="1" dirty="0">
                <a:latin typeface="Gadugi" panose="020B0502040204020203" pitchFamily="34" charset="0"/>
              </a:rPr>
              <a:t>5. Social stressors</a:t>
            </a:r>
          </a:p>
        </p:txBody>
      </p:sp>
    </p:spTree>
    <p:extLst>
      <p:ext uri="{BB962C8B-B14F-4D97-AF65-F5344CB8AC3E}">
        <p14:creationId xmlns:p14="http://schemas.microsoft.com/office/powerpoint/2010/main" val="3197200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29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29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29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103"/>
          <p:cNvGrpSpPr/>
          <p:nvPr/>
        </p:nvGrpSpPr>
        <p:grpSpPr>
          <a:xfrm>
            <a:off x="107503" y="44624"/>
            <a:ext cx="7164645" cy="380904"/>
            <a:chOff x="107503" y="44624"/>
            <a:chExt cx="7164645" cy="380904"/>
          </a:xfrm>
        </p:grpSpPr>
        <p:sp>
          <p:nvSpPr>
            <p:cNvPr id="105" name="TextBox 104"/>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106" name="TextBox 105"/>
            <p:cNvSpPr txBox="1"/>
            <p:nvPr/>
          </p:nvSpPr>
          <p:spPr>
            <a:xfrm>
              <a:off x="1617422" y="44624"/>
              <a:ext cx="1449161"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Hypotheses</a:t>
              </a:r>
            </a:p>
          </p:txBody>
        </p:sp>
        <p:sp>
          <p:nvSpPr>
            <p:cNvPr id="107" name="TextBox 106"/>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108" name="TextBox 10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09" name="TextBox 10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pic>
        <p:nvPicPr>
          <p:cNvPr id="12290" name="Apples" descr="Image result for select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571625"/>
            <a:ext cx="9144000" cy="3713163"/>
          </a:xfrm>
          <a:prstGeom prst="rect">
            <a:avLst/>
          </a:prstGeom>
          <a:noFill/>
        </p:spPr>
      </p:pic>
      <p:sp>
        <p:nvSpPr>
          <p:cNvPr id="11" name="Transparency"/>
          <p:cNvSpPr/>
          <p:nvPr/>
        </p:nvSpPr>
        <p:spPr>
          <a:xfrm>
            <a:off x="0" y="502572"/>
            <a:ext cx="9143998" cy="6355428"/>
          </a:xfrm>
          <a:prstGeom prst="rect">
            <a:avLst/>
          </a:prstGeom>
          <a:solidFill>
            <a:srgbClr val="F6F6F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sp>
        <p:nvSpPr>
          <p:cNvPr id="2" name="TextBox 1"/>
          <p:cNvSpPr txBox="1"/>
          <p:nvPr/>
        </p:nvSpPr>
        <p:spPr>
          <a:xfrm>
            <a:off x="1943708" y="2312876"/>
            <a:ext cx="6660740" cy="461665"/>
          </a:xfrm>
          <a:prstGeom prst="rect">
            <a:avLst/>
          </a:prstGeom>
          <a:noFill/>
        </p:spPr>
        <p:txBody>
          <a:bodyPr wrap="square" rtlCol="0">
            <a:spAutoFit/>
          </a:bodyPr>
          <a:lstStyle/>
          <a:p>
            <a:pPr>
              <a:spcAft>
                <a:spcPts val="1200"/>
              </a:spcAft>
            </a:pPr>
            <a:r>
              <a:rPr lang="en-GB" sz="2400" b="1" dirty="0">
                <a:latin typeface="Gadugi" panose="020B0502040204020203" pitchFamily="34" charset="0"/>
              </a:rPr>
              <a:t>1. Selective migration</a:t>
            </a:r>
          </a:p>
        </p:txBody>
      </p:sp>
    </p:spTree>
    <p:extLst>
      <p:ext uri="{BB962C8B-B14F-4D97-AF65-F5344CB8AC3E}">
        <p14:creationId xmlns:p14="http://schemas.microsoft.com/office/powerpoint/2010/main" val="24960075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103"/>
          <p:cNvGrpSpPr/>
          <p:nvPr/>
        </p:nvGrpSpPr>
        <p:grpSpPr>
          <a:xfrm>
            <a:off x="107503" y="44624"/>
            <a:ext cx="7164645" cy="380904"/>
            <a:chOff x="107503" y="44624"/>
            <a:chExt cx="7164645" cy="380904"/>
          </a:xfrm>
        </p:grpSpPr>
        <p:sp>
          <p:nvSpPr>
            <p:cNvPr id="105" name="TextBox 104"/>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106" name="TextBox 105"/>
            <p:cNvSpPr txBox="1"/>
            <p:nvPr/>
          </p:nvSpPr>
          <p:spPr>
            <a:xfrm>
              <a:off x="1617422" y="44624"/>
              <a:ext cx="1449161"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Hypotheses</a:t>
              </a:r>
            </a:p>
          </p:txBody>
        </p:sp>
        <p:sp>
          <p:nvSpPr>
            <p:cNvPr id="107" name="TextBox 106"/>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108" name="TextBox 10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09" name="TextBox 10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
        <p:nvSpPr>
          <p:cNvPr id="2" name="TextBox 1"/>
          <p:cNvSpPr txBox="1"/>
          <p:nvPr/>
        </p:nvSpPr>
        <p:spPr>
          <a:xfrm>
            <a:off x="107503" y="656692"/>
            <a:ext cx="6660740" cy="461665"/>
          </a:xfrm>
          <a:prstGeom prst="rect">
            <a:avLst/>
          </a:prstGeom>
          <a:noFill/>
        </p:spPr>
        <p:txBody>
          <a:bodyPr wrap="square" rtlCol="0">
            <a:spAutoFit/>
          </a:bodyPr>
          <a:lstStyle/>
          <a:p>
            <a:pPr>
              <a:spcAft>
                <a:spcPts val="1200"/>
              </a:spcAft>
            </a:pPr>
            <a:r>
              <a:rPr lang="en-GB" sz="2400" b="1" dirty="0">
                <a:latin typeface="Gadugi" panose="020B0502040204020203" pitchFamily="34" charset="0"/>
              </a:rPr>
              <a:t>1. Selective migration</a:t>
            </a:r>
          </a:p>
        </p:txBody>
      </p:sp>
      <p:pic>
        <p:nvPicPr>
          <p:cNvPr id="12" name="SeltenTtle"/>
          <p:cNvPicPr>
            <a:picLocks noChangeAspect="1"/>
          </p:cNvPicPr>
          <p:nvPr/>
        </p:nvPicPr>
        <p:blipFill>
          <a:blip r:embed="rId3"/>
          <a:stretch>
            <a:fillRect/>
          </a:stretch>
        </p:blipFill>
        <p:spPr>
          <a:xfrm>
            <a:off x="863885" y="1592796"/>
            <a:ext cx="7416230" cy="3974144"/>
          </a:xfrm>
          <a:prstGeom prst="rect">
            <a:avLst/>
          </a:prstGeom>
        </p:spPr>
      </p:pic>
      <p:pic>
        <p:nvPicPr>
          <p:cNvPr id="13314" name="Suriname" descr="Image result for surinam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08" y="1405410"/>
            <a:ext cx="9144000" cy="475488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Map" descr="Image result for suriname"/>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254880" y="512676"/>
            <a:ext cx="3896038" cy="2996952"/>
          </a:xfrm>
          <a:prstGeom prst="rect">
            <a:avLst/>
          </a:prstGeom>
          <a:noFill/>
          <a:extLst>
            <a:ext uri="{909E8E84-426E-40DD-AFC4-6F175D3DCCD1}">
              <a14:hiddenFill xmlns:a14="http://schemas.microsoft.com/office/drawing/2010/main">
                <a:solidFill>
                  <a:srgbClr val="FFFFFF"/>
                </a:solidFill>
              </a14:hiddenFill>
            </a:ext>
          </a:extLst>
        </p:spPr>
      </p:pic>
      <p:sp>
        <p:nvSpPr>
          <p:cNvPr id="18" name="Transparency"/>
          <p:cNvSpPr/>
          <p:nvPr/>
        </p:nvSpPr>
        <p:spPr>
          <a:xfrm>
            <a:off x="0" y="502572"/>
            <a:ext cx="9143998" cy="6355428"/>
          </a:xfrm>
          <a:prstGeom prst="rect">
            <a:avLst/>
          </a:prstGeom>
          <a:solidFill>
            <a:srgbClr val="F6F6F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pic>
        <p:nvPicPr>
          <p:cNvPr id="4" name="Table"/>
          <p:cNvPicPr>
            <a:picLocks noChangeAspect="1"/>
          </p:cNvPicPr>
          <p:nvPr/>
        </p:nvPicPr>
        <p:blipFill>
          <a:blip r:embed="rId6"/>
          <a:stretch>
            <a:fillRect/>
          </a:stretch>
        </p:blipFill>
        <p:spPr>
          <a:xfrm>
            <a:off x="661986" y="1702733"/>
            <a:ext cx="7820025" cy="4114800"/>
          </a:xfrm>
          <a:prstGeom prst="rect">
            <a:avLst/>
          </a:prstGeom>
        </p:spPr>
      </p:pic>
      <p:sp>
        <p:nvSpPr>
          <p:cNvPr id="5" name="Mask1"/>
          <p:cNvSpPr/>
          <p:nvPr/>
        </p:nvSpPr>
        <p:spPr>
          <a:xfrm>
            <a:off x="661986" y="4797152"/>
            <a:ext cx="7820025" cy="1020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Mask2"/>
          <p:cNvSpPr/>
          <p:nvPr/>
        </p:nvSpPr>
        <p:spPr>
          <a:xfrm>
            <a:off x="5843392" y="4788532"/>
            <a:ext cx="2642140" cy="1020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7400121" y="6603159"/>
            <a:ext cx="1744387" cy="246221"/>
          </a:xfrm>
          <a:prstGeom prst="rect">
            <a:avLst/>
          </a:prstGeom>
          <a:noFill/>
        </p:spPr>
        <p:txBody>
          <a:bodyPr wrap="none" rtlCol="0">
            <a:spAutoFit/>
          </a:bodyPr>
          <a:lstStyle/>
          <a:p>
            <a:pPr algn="r"/>
            <a:r>
              <a:rPr lang="en-GB" sz="1000" dirty="0">
                <a:latin typeface="Corbel" panose="020B0503020204020204" pitchFamily="34" charset="0"/>
              </a:rPr>
              <a:t>Selten et al, </a:t>
            </a:r>
            <a:r>
              <a:rPr lang="en-GB" sz="1000" i="1" dirty="0">
                <a:latin typeface="Corbel" panose="020B0503020204020204" pitchFamily="34" charset="0"/>
              </a:rPr>
              <a:t>Am J Psych</a:t>
            </a:r>
            <a:r>
              <a:rPr lang="en-GB" sz="1000" dirty="0">
                <a:latin typeface="Corbel" panose="020B0503020204020204" pitchFamily="34" charset="0"/>
              </a:rPr>
              <a:t>, 2002</a:t>
            </a:r>
          </a:p>
        </p:txBody>
      </p:sp>
    </p:spTree>
    <p:extLst>
      <p:ext uri="{BB962C8B-B14F-4D97-AF65-F5344CB8AC3E}">
        <p14:creationId xmlns:p14="http://schemas.microsoft.com/office/powerpoint/2010/main" val="12443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 grpId="0" animBg="1"/>
      <p:bldP spid="5" grpId="1" animBg="1"/>
      <p:bldP spid="22" grpId="0" animBg="1"/>
      <p:bldP spid="22"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103"/>
          <p:cNvGrpSpPr/>
          <p:nvPr/>
        </p:nvGrpSpPr>
        <p:grpSpPr>
          <a:xfrm>
            <a:off x="107503" y="44624"/>
            <a:ext cx="7164645" cy="380904"/>
            <a:chOff x="107503" y="44624"/>
            <a:chExt cx="7164645" cy="380904"/>
          </a:xfrm>
        </p:grpSpPr>
        <p:sp>
          <p:nvSpPr>
            <p:cNvPr id="105" name="TextBox 104"/>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106" name="TextBox 105"/>
            <p:cNvSpPr txBox="1"/>
            <p:nvPr/>
          </p:nvSpPr>
          <p:spPr>
            <a:xfrm>
              <a:off x="1617422" y="44624"/>
              <a:ext cx="1449161"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Hypotheses</a:t>
              </a:r>
            </a:p>
          </p:txBody>
        </p:sp>
        <p:sp>
          <p:nvSpPr>
            <p:cNvPr id="107" name="TextBox 106"/>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108" name="TextBox 10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09" name="TextBox 10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pic>
        <p:nvPicPr>
          <p:cNvPr id="12292" name="Where's wally" descr="Image result for where's waldo canada"/>
          <p:cNvPicPr>
            <a:picLocks noChangeAspect="1" noChangeArrowheads="1" noCrop="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512676"/>
            <a:ext cx="9144000" cy="6345324"/>
          </a:xfrm>
          <a:prstGeom prst="rect">
            <a:avLst/>
          </a:prstGeom>
          <a:noFill/>
          <a:extLst>
            <a:ext uri="{909E8E84-426E-40DD-AFC4-6F175D3DCCD1}">
              <a14:hiddenFill xmlns:a14="http://schemas.microsoft.com/office/drawing/2010/main">
                <a:solidFill>
                  <a:srgbClr val="FFFFFF"/>
                </a:solidFill>
              </a14:hiddenFill>
            </a:ext>
          </a:extLst>
        </p:spPr>
      </p:pic>
      <p:sp>
        <p:nvSpPr>
          <p:cNvPr id="11" name="Transparency"/>
          <p:cNvSpPr/>
          <p:nvPr/>
        </p:nvSpPr>
        <p:spPr>
          <a:xfrm>
            <a:off x="0" y="502572"/>
            <a:ext cx="9143998" cy="6355428"/>
          </a:xfrm>
          <a:prstGeom prst="rect">
            <a:avLst/>
          </a:prstGeom>
          <a:solidFill>
            <a:srgbClr val="F6F6F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sp>
        <p:nvSpPr>
          <p:cNvPr id="2" name="TextBox 1"/>
          <p:cNvSpPr txBox="1"/>
          <p:nvPr/>
        </p:nvSpPr>
        <p:spPr>
          <a:xfrm>
            <a:off x="1943708" y="2312876"/>
            <a:ext cx="6660740" cy="984885"/>
          </a:xfrm>
          <a:prstGeom prst="rect">
            <a:avLst/>
          </a:prstGeom>
          <a:noFill/>
        </p:spPr>
        <p:txBody>
          <a:bodyPr wrap="square" rtlCol="0">
            <a:spAutoFit/>
          </a:bodyPr>
          <a:lstStyle/>
          <a:p>
            <a:pPr>
              <a:spcAft>
                <a:spcPts val="1200"/>
              </a:spcAft>
            </a:pPr>
            <a:r>
              <a:rPr lang="en-GB" sz="2400" b="1" dirty="0">
                <a:solidFill>
                  <a:schemeClr val="tx1">
                    <a:lumMod val="50000"/>
                    <a:lumOff val="50000"/>
                  </a:schemeClr>
                </a:solidFill>
                <a:latin typeface="Gadugi" panose="020B0502040204020203" pitchFamily="34" charset="0"/>
              </a:rPr>
              <a:t>1. Selective migration</a:t>
            </a:r>
          </a:p>
          <a:p>
            <a:pPr>
              <a:spcAft>
                <a:spcPts val="1200"/>
              </a:spcAft>
            </a:pPr>
            <a:r>
              <a:rPr lang="en-GB" sz="2400" b="1" dirty="0">
                <a:latin typeface="Gadugi" panose="020B0502040204020203" pitchFamily="34" charset="0"/>
              </a:rPr>
              <a:t>2. Demographic differences</a:t>
            </a:r>
          </a:p>
        </p:txBody>
      </p:sp>
    </p:spTree>
    <p:extLst>
      <p:ext uri="{BB962C8B-B14F-4D97-AF65-F5344CB8AC3E}">
        <p14:creationId xmlns:p14="http://schemas.microsoft.com/office/powerpoint/2010/main" val="2436823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103"/>
          <p:cNvGrpSpPr/>
          <p:nvPr/>
        </p:nvGrpSpPr>
        <p:grpSpPr>
          <a:xfrm>
            <a:off x="107503" y="44624"/>
            <a:ext cx="7164645" cy="380904"/>
            <a:chOff x="107503" y="44624"/>
            <a:chExt cx="7164645" cy="380904"/>
          </a:xfrm>
        </p:grpSpPr>
        <p:sp>
          <p:nvSpPr>
            <p:cNvPr id="105" name="TextBox 104"/>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106" name="TextBox 105"/>
            <p:cNvSpPr txBox="1"/>
            <p:nvPr/>
          </p:nvSpPr>
          <p:spPr>
            <a:xfrm>
              <a:off x="1617422" y="44624"/>
              <a:ext cx="1449161"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Hypotheses</a:t>
              </a:r>
            </a:p>
          </p:txBody>
        </p:sp>
        <p:sp>
          <p:nvSpPr>
            <p:cNvPr id="107" name="TextBox 106"/>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108" name="TextBox 10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09" name="TextBox 10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
        <p:nvSpPr>
          <p:cNvPr id="2" name="TextBox 1"/>
          <p:cNvSpPr txBox="1"/>
          <p:nvPr/>
        </p:nvSpPr>
        <p:spPr>
          <a:xfrm>
            <a:off x="107503" y="656692"/>
            <a:ext cx="6660740" cy="461665"/>
          </a:xfrm>
          <a:prstGeom prst="rect">
            <a:avLst/>
          </a:prstGeom>
          <a:noFill/>
        </p:spPr>
        <p:txBody>
          <a:bodyPr wrap="square" rtlCol="0">
            <a:spAutoFit/>
          </a:bodyPr>
          <a:lstStyle/>
          <a:p>
            <a:pPr>
              <a:spcAft>
                <a:spcPts val="1200"/>
              </a:spcAft>
            </a:pPr>
            <a:r>
              <a:rPr lang="en-GB" sz="2400" b="1" dirty="0">
                <a:latin typeface="Gadugi" panose="020B0502040204020203" pitchFamily="34" charset="0"/>
              </a:rPr>
              <a:t>2. Demographic differences</a:t>
            </a:r>
          </a:p>
        </p:txBody>
      </p:sp>
      <p:sp>
        <p:nvSpPr>
          <p:cNvPr id="17" name="TextBox 16"/>
          <p:cNvSpPr txBox="1"/>
          <p:nvPr/>
        </p:nvSpPr>
        <p:spPr>
          <a:xfrm>
            <a:off x="6820864" y="5842337"/>
            <a:ext cx="2323136" cy="1015663"/>
          </a:xfrm>
          <a:prstGeom prst="rect">
            <a:avLst/>
          </a:prstGeom>
          <a:noFill/>
        </p:spPr>
        <p:txBody>
          <a:bodyPr wrap="none" rtlCol="0">
            <a:spAutoFit/>
          </a:bodyPr>
          <a:lstStyle/>
          <a:p>
            <a:pPr algn="r"/>
            <a:r>
              <a:rPr lang="en-GB" sz="1000" dirty="0">
                <a:latin typeface="Corbel" panose="020B0503020204020204" pitchFamily="34" charset="0"/>
              </a:rPr>
              <a:t>Richardson et al, </a:t>
            </a:r>
            <a:r>
              <a:rPr lang="en-GB" sz="1000" i="1" dirty="0">
                <a:latin typeface="Corbel" panose="020B0503020204020204" pitchFamily="34" charset="0"/>
              </a:rPr>
              <a:t>Under review</a:t>
            </a:r>
            <a:endParaRPr lang="en-GB" sz="1000" dirty="0">
              <a:latin typeface="Corbel" panose="020B0503020204020204" pitchFamily="34" charset="0"/>
            </a:endParaRPr>
          </a:p>
          <a:p>
            <a:pPr algn="r"/>
            <a:r>
              <a:rPr lang="en-GB" sz="1000" dirty="0">
                <a:latin typeface="Corbel" panose="020B0503020204020204" pitchFamily="34" charset="0"/>
              </a:rPr>
              <a:t>Solmi et al, </a:t>
            </a:r>
            <a:r>
              <a:rPr lang="en-GB" sz="1000" i="1" dirty="0">
                <a:latin typeface="Corbel" panose="020B0503020204020204" pitchFamily="34" charset="0"/>
              </a:rPr>
              <a:t>Under review</a:t>
            </a:r>
            <a:endParaRPr lang="en-GB" sz="1000" dirty="0">
              <a:latin typeface="Corbel" panose="020B0503020204020204" pitchFamily="34" charset="0"/>
            </a:endParaRPr>
          </a:p>
          <a:p>
            <a:pPr algn="r"/>
            <a:r>
              <a:rPr lang="en-GB" sz="1000" dirty="0">
                <a:latin typeface="Corbel" panose="020B0503020204020204" pitchFamily="34" charset="0"/>
              </a:rPr>
              <a:t>Kirkbride et al, </a:t>
            </a:r>
            <a:r>
              <a:rPr lang="en-GB" sz="1000" i="1" dirty="0">
                <a:latin typeface="Corbel" panose="020B0503020204020204" pitchFamily="34" charset="0"/>
              </a:rPr>
              <a:t>Am J Psych</a:t>
            </a:r>
            <a:r>
              <a:rPr lang="en-GB" sz="1000" dirty="0">
                <a:latin typeface="Corbel" panose="020B0503020204020204" pitchFamily="34" charset="0"/>
              </a:rPr>
              <a:t>, 2017</a:t>
            </a:r>
          </a:p>
          <a:p>
            <a:pPr algn="r"/>
            <a:r>
              <a:rPr lang="en-GB" sz="1000" dirty="0">
                <a:latin typeface="Corbel" panose="020B0503020204020204" pitchFamily="34" charset="0"/>
              </a:rPr>
              <a:t>Kirkbride et al, </a:t>
            </a:r>
            <a:r>
              <a:rPr lang="en-GB" sz="1000" i="1" dirty="0" err="1">
                <a:latin typeface="Corbel" panose="020B0503020204020204" pitchFamily="34" charset="0"/>
              </a:rPr>
              <a:t>Schiz</a:t>
            </a:r>
            <a:r>
              <a:rPr lang="en-GB" sz="1000" i="1" dirty="0">
                <a:latin typeface="Corbel" panose="020B0503020204020204" pitchFamily="34" charset="0"/>
              </a:rPr>
              <a:t> Bull</a:t>
            </a:r>
            <a:r>
              <a:rPr lang="en-GB" sz="1000" dirty="0">
                <a:latin typeface="Corbel" panose="020B0503020204020204" pitchFamily="34" charset="0"/>
              </a:rPr>
              <a:t>, 2017</a:t>
            </a:r>
          </a:p>
          <a:p>
            <a:pPr algn="r"/>
            <a:r>
              <a:rPr lang="en-GB" sz="1000" dirty="0">
                <a:latin typeface="Corbel" panose="020B0503020204020204" pitchFamily="34" charset="0"/>
              </a:rPr>
              <a:t>Kirkbride et al, </a:t>
            </a:r>
            <a:r>
              <a:rPr lang="en-GB" sz="1000" i="1" dirty="0" err="1">
                <a:latin typeface="Corbel" panose="020B0503020204020204" pitchFamily="34" charset="0"/>
              </a:rPr>
              <a:t>Soc</a:t>
            </a:r>
            <a:r>
              <a:rPr lang="en-GB" sz="1000" i="1" dirty="0">
                <a:latin typeface="Corbel" panose="020B0503020204020204" pitchFamily="34" charset="0"/>
              </a:rPr>
              <a:t> Psych </a:t>
            </a:r>
            <a:r>
              <a:rPr lang="en-GB" sz="1000" i="1" dirty="0" err="1">
                <a:latin typeface="Corbel" panose="020B0503020204020204" pitchFamily="34" charset="0"/>
              </a:rPr>
              <a:t>Psych</a:t>
            </a:r>
            <a:r>
              <a:rPr lang="en-GB" sz="1000" i="1" dirty="0">
                <a:latin typeface="Corbel" panose="020B0503020204020204" pitchFamily="34" charset="0"/>
              </a:rPr>
              <a:t> Epi</a:t>
            </a:r>
            <a:r>
              <a:rPr lang="en-GB" sz="1000" dirty="0">
                <a:latin typeface="Corbel" panose="020B0503020204020204" pitchFamily="34" charset="0"/>
              </a:rPr>
              <a:t>, 2017</a:t>
            </a:r>
          </a:p>
          <a:p>
            <a:pPr algn="r"/>
            <a:r>
              <a:rPr lang="en-GB" sz="1000" dirty="0">
                <a:latin typeface="Corbel" panose="020B0503020204020204" pitchFamily="34" charset="0"/>
              </a:rPr>
              <a:t>Kirkbride et al, </a:t>
            </a:r>
            <a:r>
              <a:rPr lang="en-GB" sz="1000" i="1" dirty="0">
                <a:latin typeface="Corbel" panose="020B0503020204020204" pitchFamily="34" charset="0"/>
              </a:rPr>
              <a:t>Act Psych </a:t>
            </a:r>
            <a:r>
              <a:rPr lang="en-GB" sz="1000" i="1" dirty="0" err="1">
                <a:latin typeface="Corbel" panose="020B0503020204020204" pitchFamily="34" charset="0"/>
              </a:rPr>
              <a:t>Scand</a:t>
            </a:r>
            <a:r>
              <a:rPr lang="en-GB" sz="1000" dirty="0">
                <a:latin typeface="Corbel" panose="020B0503020204020204" pitchFamily="34" charset="0"/>
              </a:rPr>
              <a:t>, 2015</a:t>
            </a:r>
          </a:p>
        </p:txBody>
      </p:sp>
      <p:pic>
        <p:nvPicPr>
          <p:cNvPr id="10" name="Picture 9" descr="sepea003.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988840"/>
            <a:ext cx="9144000" cy="2481003"/>
          </a:xfrm>
          <a:prstGeom prst="rect">
            <a:avLst/>
          </a:prstGeom>
        </p:spPr>
      </p:pic>
    </p:spTree>
    <p:extLst>
      <p:ext uri="{BB962C8B-B14F-4D97-AF65-F5344CB8AC3E}">
        <p14:creationId xmlns:p14="http://schemas.microsoft.com/office/powerpoint/2010/main" val="40395865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103"/>
          <p:cNvGrpSpPr/>
          <p:nvPr/>
        </p:nvGrpSpPr>
        <p:grpSpPr>
          <a:xfrm>
            <a:off x="107503" y="44624"/>
            <a:ext cx="7164645" cy="380904"/>
            <a:chOff x="107503" y="44624"/>
            <a:chExt cx="7164645" cy="380904"/>
          </a:xfrm>
        </p:grpSpPr>
        <p:sp>
          <p:nvSpPr>
            <p:cNvPr id="105" name="TextBox 104"/>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106" name="TextBox 105"/>
            <p:cNvSpPr txBox="1"/>
            <p:nvPr/>
          </p:nvSpPr>
          <p:spPr>
            <a:xfrm>
              <a:off x="1617422" y="44624"/>
              <a:ext cx="1449161"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Hypotheses</a:t>
              </a:r>
            </a:p>
          </p:txBody>
        </p:sp>
        <p:sp>
          <p:nvSpPr>
            <p:cNvPr id="107" name="TextBox 106"/>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108" name="TextBox 10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09" name="TextBox 10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
        <p:nvSpPr>
          <p:cNvPr id="2" name="TextBox 1"/>
          <p:cNvSpPr txBox="1"/>
          <p:nvPr/>
        </p:nvSpPr>
        <p:spPr>
          <a:xfrm>
            <a:off x="107503" y="656692"/>
            <a:ext cx="6660740" cy="461665"/>
          </a:xfrm>
          <a:prstGeom prst="rect">
            <a:avLst/>
          </a:prstGeom>
          <a:noFill/>
        </p:spPr>
        <p:txBody>
          <a:bodyPr wrap="square" rtlCol="0">
            <a:spAutoFit/>
          </a:bodyPr>
          <a:lstStyle/>
          <a:p>
            <a:pPr>
              <a:spcAft>
                <a:spcPts val="1200"/>
              </a:spcAft>
            </a:pPr>
            <a:r>
              <a:rPr lang="en-GB" sz="2400" b="1" dirty="0">
                <a:latin typeface="Gadugi" panose="020B0502040204020203" pitchFamily="34" charset="0"/>
              </a:rPr>
              <a:t>2. Demographic differences</a:t>
            </a:r>
          </a:p>
        </p:txBody>
      </p:sp>
      <p:sp>
        <p:nvSpPr>
          <p:cNvPr id="15" name="TextBox 14"/>
          <p:cNvSpPr txBox="1"/>
          <p:nvPr/>
        </p:nvSpPr>
        <p:spPr>
          <a:xfrm>
            <a:off x="7356330" y="6603159"/>
            <a:ext cx="1787670" cy="246221"/>
          </a:xfrm>
          <a:prstGeom prst="rect">
            <a:avLst/>
          </a:prstGeom>
          <a:noFill/>
        </p:spPr>
        <p:txBody>
          <a:bodyPr wrap="none" rtlCol="0">
            <a:spAutoFit/>
          </a:bodyPr>
          <a:lstStyle/>
          <a:p>
            <a:pPr algn="r"/>
            <a:r>
              <a:rPr lang="en-GB" sz="1000" dirty="0">
                <a:latin typeface="Corbel" panose="020B0503020204020204" pitchFamily="34" charset="0"/>
              </a:rPr>
              <a:t>Kirkbride et al, </a:t>
            </a:r>
            <a:r>
              <a:rPr lang="en-GB" sz="1000" i="1" dirty="0" err="1">
                <a:latin typeface="Corbel" panose="020B0503020204020204" pitchFamily="34" charset="0"/>
              </a:rPr>
              <a:t>Schiz</a:t>
            </a:r>
            <a:r>
              <a:rPr lang="en-GB" sz="1000" i="1" dirty="0">
                <a:latin typeface="Corbel" panose="020B0503020204020204" pitchFamily="34" charset="0"/>
              </a:rPr>
              <a:t> Bull</a:t>
            </a:r>
            <a:r>
              <a:rPr lang="en-GB" sz="1000" dirty="0">
                <a:latin typeface="Corbel" panose="020B0503020204020204" pitchFamily="34" charset="0"/>
              </a:rPr>
              <a:t>, 2017</a:t>
            </a:r>
          </a:p>
        </p:txBody>
      </p:sp>
      <p:grpSp>
        <p:nvGrpSpPr>
          <p:cNvPr id="4" name="Group 3"/>
          <p:cNvGrpSpPr/>
          <p:nvPr/>
        </p:nvGrpSpPr>
        <p:grpSpPr>
          <a:xfrm>
            <a:off x="287524" y="1376771"/>
            <a:ext cx="8568952" cy="5298395"/>
            <a:chOff x="179512" y="1304763"/>
            <a:chExt cx="8568952" cy="5298395"/>
          </a:xfrm>
        </p:grpSpPr>
        <p:graphicFrame>
          <p:nvGraphicFramePr>
            <p:cNvPr id="11" name="Chart 10">
              <a:extLst>
                <a:ext uri="{FF2B5EF4-FFF2-40B4-BE49-F238E27FC236}">
                  <a16:creationId xmlns:a16="http://schemas.microsoft.com/office/drawing/2014/main" xmlns="" id="{2F375185-0787-4D5E-A223-F7A1B11CCF10}"/>
                </a:ext>
              </a:extLst>
            </p:cNvPr>
            <p:cNvGraphicFramePr>
              <a:graphicFrameLocks/>
            </p:cNvGraphicFramePr>
            <p:nvPr>
              <p:extLst>
                <p:ext uri="{D42A27DB-BD31-4B8C-83A1-F6EECF244321}">
                  <p14:modId xmlns:p14="http://schemas.microsoft.com/office/powerpoint/2010/main" val="16484220"/>
                </p:ext>
              </p:extLst>
            </p:nvPr>
          </p:nvGraphicFramePr>
          <p:xfrm>
            <a:off x="179512" y="1304763"/>
            <a:ext cx="8568952" cy="5298395"/>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p:cNvGrpSpPr/>
            <p:nvPr/>
          </p:nvGrpSpPr>
          <p:grpSpPr>
            <a:xfrm>
              <a:off x="3001326" y="1808820"/>
              <a:ext cx="4396836" cy="2628292"/>
              <a:chOff x="3001326" y="1808820"/>
              <a:chExt cx="4396836" cy="2628292"/>
            </a:xfrm>
          </p:grpSpPr>
          <p:sp>
            <p:nvSpPr>
              <p:cNvPr id="12" name="TextBox 2"/>
              <p:cNvSpPr txBox="1"/>
              <p:nvPr/>
            </p:nvSpPr>
            <p:spPr>
              <a:xfrm>
                <a:off x="3001326" y="3320988"/>
                <a:ext cx="252028" cy="28803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latin typeface="Gadugi" panose="020B0502040204020203" pitchFamily="34" charset="0"/>
                  </a:rPr>
                  <a:t>*</a:t>
                </a:r>
              </a:p>
            </p:txBody>
          </p:sp>
          <p:sp>
            <p:nvSpPr>
              <p:cNvPr id="13" name="TextBox 2"/>
              <p:cNvSpPr txBox="1"/>
              <p:nvPr/>
            </p:nvSpPr>
            <p:spPr>
              <a:xfrm>
                <a:off x="3311859" y="3596408"/>
                <a:ext cx="252028" cy="28803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latin typeface="Gadugi" panose="020B0502040204020203" pitchFamily="34" charset="0"/>
                  </a:rPr>
                  <a:t>*</a:t>
                </a:r>
              </a:p>
            </p:txBody>
          </p:sp>
          <p:sp>
            <p:nvSpPr>
              <p:cNvPr id="16" name="TextBox 2"/>
              <p:cNvSpPr txBox="1"/>
              <p:nvPr/>
            </p:nvSpPr>
            <p:spPr>
              <a:xfrm>
                <a:off x="3959932" y="3809944"/>
                <a:ext cx="252028" cy="28803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latin typeface="Gadugi" panose="020B0502040204020203" pitchFamily="34" charset="0"/>
                  </a:rPr>
                  <a:t>*</a:t>
                </a:r>
              </a:p>
            </p:txBody>
          </p:sp>
          <p:sp>
            <p:nvSpPr>
              <p:cNvPr id="17" name="TextBox 2"/>
              <p:cNvSpPr txBox="1"/>
              <p:nvPr/>
            </p:nvSpPr>
            <p:spPr>
              <a:xfrm>
                <a:off x="4932040" y="2204864"/>
                <a:ext cx="252028" cy="28803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latin typeface="Gadugi" panose="020B0502040204020203" pitchFamily="34" charset="0"/>
                  </a:rPr>
                  <a:t>*</a:t>
                </a:r>
              </a:p>
            </p:txBody>
          </p:sp>
          <p:sp>
            <p:nvSpPr>
              <p:cNvPr id="18" name="TextBox 2"/>
              <p:cNvSpPr txBox="1"/>
              <p:nvPr/>
            </p:nvSpPr>
            <p:spPr>
              <a:xfrm>
                <a:off x="5207475" y="2492896"/>
                <a:ext cx="252028" cy="28803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latin typeface="Gadugi" panose="020B0502040204020203" pitchFamily="34" charset="0"/>
                  </a:rPr>
                  <a:t>*</a:t>
                </a:r>
              </a:p>
            </p:txBody>
          </p:sp>
          <p:sp>
            <p:nvSpPr>
              <p:cNvPr id="19" name="TextBox 2"/>
              <p:cNvSpPr txBox="1"/>
              <p:nvPr/>
            </p:nvSpPr>
            <p:spPr>
              <a:xfrm>
                <a:off x="5939389" y="1808820"/>
                <a:ext cx="252028" cy="28803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latin typeface="Gadugi" panose="020B0502040204020203" pitchFamily="34" charset="0"/>
                  </a:rPr>
                  <a:t>*</a:t>
                </a:r>
              </a:p>
            </p:txBody>
          </p:sp>
          <p:sp>
            <p:nvSpPr>
              <p:cNvPr id="20" name="TextBox 2"/>
              <p:cNvSpPr txBox="1"/>
              <p:nvPr/>
            </p:nvSpPr>
            <p:spPr>
              <a:xfrm>
                <a:off x="6210563" y="1997592"/>
                <a:ext cx="252028" cy="28803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latin typeface="Gadugi" panose="020B0502040204020203" pitchFamily="34" charset="0"/>
                  </a:rPr>
                  <a:t>*</a:t>
                </a:r>
              </a:p>
            </p:txBody>
          </p:sp>
          <p:sp>
            <p:nvSpPr>
              <p:cNvPr id="21" name="TextBox 2"/>
              <p:cNvSpPr txBox="1"/>
              <p:nvPr/>
            </p:nvSpPr>
            <p:spPr>
              <a:xfrm>
                <a:off x="6912260" y="4097976"/>
                <a:ext cx="252028" cy="28803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latin typeface="Gadugi" panose="020B0502040204020203" pitchFamily="34" charset="0"/>
                  </a:rPr>
                  <a:t>*</a:t>
                </a:r>
              </a:p>
            </p:txBody>
          </p:sp>
          <p:sp>
            <p:nvSpPr>
              <p:cNvPr id="22" name="TextBox 2"/>
              <p:cNvSpPr txBox="1"/>
              <p:nvPr/>
            </p:nvSpPr>
            <p:spPr>
              <a:xfrm>
                <a:off x="7146134" y="4149080"/>
                <a:ext cx="252028" cy="28803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latin typeface="Gadugi" panose="020B0502040204020203" pitchFamily="34" charset="0"/>
                  </a:rPr>
                  <a:t>*</a:t>
                </a:r>
              </a:p>
            </p:txBody>
          </p:sp>
        </p:grpSp>
      </p:grpSp>
      <p:grpSp>
        <p:nvGrpSpPr>
          <p:cNvPr id="6" name="Group 5"/>
          <p:cNvGrpSpPr/>
          <p:nvPr/>
        </p:nvGrpSpPr>
        <p:grpSpPr>
          <a:xfrm>
            <a:off x="287524" y="1376771"/>
            <a:ext cx="8568952" cy="5298395"/>
            <a:chOff x="331912" y="1457163"/>
            <a:chExt cx="8568952" cy="5298395"/>
          </a:xfrm>
        </p:grpSpPr>
        <p:graphicFrame>
          <p:nvGraphicFramePr>
            <p:cNvPr id="24" name="Chart 23">
              <a:extLst/>
            </p:cNvPr>
            <p:cNvGraphicFramePr>
              <a:graphicFrameLocks/>
            </p:cNvGraphicFramePr>
            <p:nvPr>
              <p:extLst>
                <p:ext uri="{D42A27DB-BD31-4B8C-83A1-F6EECF244321}">
                  <p14:modId xmlns:p14="http://schemas.microsoft.com/office/powerpoint/2010/main" val="547139129"/>
                </p:ext>
              </p:extLst>
            </p:nvPr>
          </p:nvGraphicFramePr>
          <p:xfrm>
            <a:off x="331912" y="1457163"/>
            <a:ext cx="8568952" cy="5298395"/>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Group 4"/>
            <p:cNvGrpSpPr/>
            <p:nvPr/>
          </p:nvGrpSpPr>
          <p:grpSpPr>
            <a:xfrm>
              <a:off x="3279740" y="1952836"/>
              <a:ext cx="4136576" cy="2577188"/>
              <a:chOff x="3279740" y="1952836"/>
              <a:chExt cx="4136576" cy="2577188"/>
            </a:xfrm>
          </p:grpSpPr>
          <p:sp>
            <p:nvSpPr>
              <p:cNvPr id="26" name="TextBox 2"/>
              <p:cNvSpPr txBox="1"/>
              <p:nvPr/>
            </p:nvSpPr>
            <p:spPr>
              <a:xfrm>
                <a:off x="3279740" y="3444008"/>
                <a:ext cx="252028" cy="28803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latin typeface="Gadugi" panose="020B0502040204020203" pitchFamily="34" charset="0"/>
                  </a:rPr>
                  <a:t>*</a:t>
                </a:r>
              </a:p>
            </p:txBody>
          </p:sp>
          <p:sp>
            <p:nvSpPr>
              <p:cNvPr id="29" name="TextBox 2"/>
              <p:cNvSpPr txBox="1"/>
              <p:nvPr/>
            </p:nvSpPr>
            <p:spPr>
              <a:xfrm>
                <a:off x="5230882" y="2325470"/>
                <a:ext cx="252028" cy="28803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latin typeface="Gadugi" panose="020B0502040204020203" pitchFamily="34" charset="0"/>
                  </a:rPr>
                  <a:t>*</a:t>
                </a:r>
              </a:p>
            </p:txBody>
          </p:sp>
          <p:sp>
            <p:nvSpPr>
              <p:cNvPr id="31" name="TextBox 2"/>
              <p:cNvSpPr txBox="1"/>
              <p:nvPr/>
            </p:nvSpPr>
            <p:spPr>
              <a:xfrm>
                <a:off x="6191417" y="1952836"/>
                <a:ext cx="252028" cy="28803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latin typeface="Gadugi" panose="020B0502040204020203" pitchFamily="34" charset="0"/>
                  </a:rPr>
                  <a:t>*</a:t>
                </a:r>
              </a:p>
            </p:txBody>
          </p:sp>
          <p:sp>
            <p:nvSpPr>
              <p:cNvPr id="33" name="TextBox 2"/>
              <p:cNvSpPr txBox="1"/>
              <p:nvPr/>
            </p:nvSpPr>
            <p:spPr>
              <a:xfrm>
                <a:off x="7164288" y="4241992"/>
                <a:ext cx="252028" cy="28803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latin typeface="Gadugi" panose="020B0502040204020203" pitchFamily="34" charset="0"/>
                  </a:rPr>
                  <a:t>*</a:t>
                </a:r>
              </a:p>
            </p:txBody>
          </p:sp>
          <p:sp>
            <p:nvSpPr>
              <p:cNvPr id="47" name="TextBox 2"/>
              <p:cNvSpPr txBox="1"/>
              <p:nvPr/>
            </p:nvSpPr>
            <p:spPr>
              <a:xfrm>
                <a:off x="4268217" y="3835931"/>
                <a:ext cx="252028" cy="28803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latin typeface="Gadugi" panose="020B0502040204020203" pitchFamily="34" charset="0"/>
                  </a:rPr>
                  <a:t>*</a:t>
                </a:r>
              </a:p>
            </p:txBody>
          </p:sp>
        </p:grpSp>
      </p:grpSp>
      <p:sp>
        <p:nvSpPr>
          <p:cNvPr id="50" name="Rectangle 49"/>
          <p:cNvSpPr/>
          <p:nvPr/>
        </p:nvSpPr>
        <p:spPr>
          <a:xfrm>
            <a:off x="1115616" y="6503593"/>
            <a:ext cx="728084" cy="276999"/>
          </a:xfrm>
          <a:prstGeom prst="rect">
            <a:avLst/>
          </a:prstGeom>
        </p:spPr>
        <p:txBody>
          <a:bodyPr wrap="none">
            <a:spAutoFit/>
          </a:bodyPr>
          <a:lstStyle/>
          <a:p>
            <a:r>
              <a:rPr lang="en-GB" sz="1200" dirty="0">
                <a:latin typeface="Gadugi" panose="020B0502040204020203" pitchFamily="34" charset="0"/>
              </a:rPr>
              <a:t>*p&lt;0.05</a:t>
            </a:r>
            <a:endParaRPr lang="en-GB" sz="1200" dirty="0"/>
          </a:p>
        </p:txBody>
      </p:sp>
    </p:spTree>
    <p:extLst>
      <p:ext uri="{BB962C8B-B14F-4D97-AF65-F5344CB8AC3E}">
        <p14:creationId xmlns:p14="http://schemas.microsoft.com/office/powerpoint/2010/main" val="317039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103"/>
          <p:cNvGrpSpPr/>
          <p:nvPr/>
        </p:nvGrpSpPr>
        <p:grpSpPr>
          <a:xfrm>
            <a:off x="107503" y="44624"/>
            <a:ext cx="7164645" cy="380904"/>
            <a:chOff x="107503" y="44624"/>
            <a:chExt cx="7164645" cy="380904"/>
          </a:xfrm>
        </p:grpSpPr>
        <p:sp>
          <p:nvSpPr>
            <p:cNvPr id="105" name="TextBox 104"/>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106" name="TextBox 105"/>
            <p:cNvSpPr txBox="1"/>
            <p:nvPr/>
          </p:nvSpPr>
          <p:spPr>
            <a:xfrm>
              <a:off x="1617422" y="44624"/>
              <a:ext cx="1449161"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Hypotheses</a:t>
              </a:r>
            </a:p>
          </p:txBody>
        </p:sp>
        <p:sp>
          <p:nvSpPr>
            <p:cNvPr id="107" name="TextBox 106"/>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108" name="TextBox 10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09" name="TextBox 10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pic>
        <p:nvPicPr>
          <p:cNvPr id="12294" name="Island" descr="Image result for tropical islan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491000"/>
            <a:ext cx="9144000" cy="6367000"/>
          </a:xfrm>
          <a:prstGeom prst="rect">
            <a:avLst/>
          </a:prstGeom>
          <a:noFill/>
          <a:extLst>
            <a:ext uri="{909E8E84-426E-40DD-AFC4-6F175D3DCCD1}">
              <a14:hiddenFill xmlns:a14="http://schemas.microsoft.com/office/drawing/2010/main">
                <a:solidFill>
                  <a:srgbClr val="FFFFFF"/>
                </a:solidFill>
              </a14:hiddenFill>
            </a:ext>
          </a:extLst>
        </p:spPr>
      </p:pic>
      <p:sp>
        <p:nvSpPr>
          <p:cNvPr id="11" name="Transparency"/>
          <p:cNvSpPr/>
          <p:nvPr/>
        </p:nvSpPr>
        <p:spPr>
          <a:xfrm>
            <a:off x="0" y="502572"/>
            <a:ext cx="9143998" cy="6355428"/>
          </a:xfrm>
          <a:prstGeom prst="rect">
            <a:avLst/>
          </a:prstGeom>
          <a:solidFill>
            <a:srgbClr val="F6F6F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sp>
        <p:nvSpPr>
          <p:cNvPr id="2" name="TextBox 1"/>
          <p:cNvSpPr txBox="1"/>
          <p:nvPr/>
        </p:nvSpPr>
        <p:spPr>
          <a:xfrm>
            <a:off x="1943708" y="2312876"/>
            <a:ext cx="6660740" cy="1508105"/>
          </a:xfrm>
          <a:prstGeom prst="rect">
            <a:avLst/>
          </a:prstGeom>
          <a:noFill/>
        </p:spPr>
        <p:txBody>
          <a:bodyPr wrap="square" rtlCol="0">
            <a:spAutoFit/>
          </a:bodyPr>
          <a:lstStyle/>
          <a:p>
            <a:pPr>
              <a:spcAft>
                <a:spcPts val="1200"/>
              </a:spcAft>
            </a:pPr>
            <a:r>
              <a:rPr lang="en-GB" sz="2400" b="1" dirty="0">
                <a:solidFill>
                  <a:schemeClr val="bg1">
                    <a:lumMod val="50000"/>
                  </a:schemeClr>
                </a:solidFill>
                <a:latin typeface="Gadugi" panose="020B0502040204020203" pitchFamily="34" charset="0"/>
              </a:rPr>
              <a:t>1. Selective migration</a:t>
            </a:r>
          </a:p>
          <a:p>
            <a:pPr>
              <a:spcAft>
                <a:spcPts val="1200"/>
              </a:spcAft>
            </a:pPr>
            <a:r>
              <a:rPr lang="en-GB" sz="2400" b="1" dirty="0">
                <a:solidFill>
                  <a:schemeClr val="bg1">
                    <a:lumMod val="50000"/>
                  </a:schemeClr>
                </a:solidFill>
                <a:latin typeface="Gadugi" panose="020B0502040204020203" pitchFamily="34" charset="0"/>
              </a:rPr>
              <a:t>2. Demographic differences</a:t>
            </a:r>
          </a:p>
          <a:p>
            <a:pPr>
              <a:spcAft>
                <a:spcPts val="1200"/>
              </a:spcAft>
            </a:pPr>
            <a:r>
              <a:rPr lang="en-GB" sz="2400" b="1" dirty="0">
                <a:latin typeface="Gadugi" panose="020B0502040204020203" pitchFamily="34" charset="0"/>
              </a:rPr>
              <a:t>3. Higher rates in countries of origin</a:t>
            </a:r>
          </a:p>
        </p:txBody>
      </p:sp>
    </p:spTree>
    <p:extLst>
      <p:ext uri="{BB962C8B-B14F-4D97-AF65-F5344CB8AC3E}">
        <p14:creationId xmlns:p14="http://schemas.microsoft.com/office/powerpoint/2010/main" val="33690015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103"/>
          <p:cNvGrpSpPr/>
          <p:nvPr/>
        </p:nvGrpSpPr>
        <p:grpSpPr>
          <a:xfrm>
            <a:off x="107503" y="44624"/>
            <a:ext cx="7164645" cy="380904"/>
            <a:chOff x="107503" y="44624"/>
            <a:chExt cx="7164645" cy="380904"/>
          </a:xfrm>
        </p:grpSpPr>
        <p:sp>
          <p:nvSpPr>
            <p:cNvPr id="105" name="TextBox 104"/>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106" name="TextBox 105"/>
            <p:cNvSpPr txBox="1"/>
            <p:nvPr/>
          </p:nvSpPr>
          <p:spPr>
            <a:xfrm>
              <a:off x="1617422" y="44624"/>
              <a:ext cx="1449161"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Hypotheses</a:t>
              </a:r>
            </a:p>
          </p:txBody>
        </p:sp>
        <p:sp>
          <p:nvSpPr>
            <p:cNvPr id="107" name="TextBox 106"/>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108" name="TextBox 10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09" name="TextBox 10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
        <p:nvSpPr>
          <p:cNvPr id="2" name="TextBox 1"/>
          <p:cNvSpPr txBox="1"/>
          <p:nvPr/>
        </p:nvSpPr>
        <p:spPr>
          <a:xfrm>
            <a:off x="107503" y="656692"/>
            <a:ext cx="6660740" cy="461665"/>
          </a:xfrm>
          <a:prstGeom prst="rect">
            <a:avLst/>
          </a:prstGeom>
          <a:noFill/>
        </p:spPr>
        <p:txBody>
          <a:bodyPr wrap="square" rtlCol="0">
            <a:spAutoFit/>
          </a:bodyPr>
          <a:lstStyle/>
          <a:p>
            <a:pPr>
              <a:spcAft>
                <a:spcPts val="1200"/>
              </a:spcAft>
            </a:pPr>
            <a:r>
              <a:rPr lang="en-GB" sz="2400" b="1" dirty="0">
                <a:latin typeface="Gadugi" panose="020B0502040204020203" pitchFamily="34" charset="0"/>
              </a:rPr>
              <a:t>3. Higher rates in countries of origin</a:t>
            </a:r>
          </a:p>
        </p:txBody>
      </p:sp>
      <p:sp>
        <p:nvSpPr>
          <p:cNvPr id="15" name="TextBox 14"/>
          <p:cNvSpPr txBox="1"/>
          <p:nvPr/>
        </p:nvSpPr>
        <p:spPr>
          <a:xfrm>
            <a:off x="6577272" y="6141494"/>
            <a:ext cx="2566728" cy="707886"/>
          </a:xfrm>
          <a:prstGeom prst="rect">
            <a:avLst/>
          </a:prstGeom>
          <a:noFill/>
        </p:spPr>
        <p:txBody>
          <a:bodyPr wrap="none" rtlCol="0">
            <a:spAutoFit/>
          </a:bodyPr>
          <a:lstStyle/>
          <a:p>
            <a:pPr algn="r"/>
            <a:r>
              <a:rPr lang="en-GB" sz="1000" dirty="0">
                <a:latin typeface="Corbel" panose="020B0503020204020204" pitchFamily="34" charset="0"/>
              </a:rPr>
              <a:t>Kirkbride et al, </a:t>
            </a:r>
            <a:r>
              <a:rPr lang="en-GB" sz="1000" i="1" dirty="0" err="1">
                <a:latin typeface="Corbel" panose="020B0503020204020204" pitchFamily="34" charset="0"/>
              </a:rPr>
              <a:t>PLoS</a:t>
            </a:r>
            <a:r>
              <a:rPr lang="en-GB" sz="1000" i="1" dirty="0">
                <a:latin typeface="Corbel" panose="020B0503020204020204" pitchFamily="34" charset="0"/>
              </a:rPr>
              <a:t> One</a:t>
            </a:r>
            <a:r>
              <a:rPr lang="en-GB" sz="1000" dirty="0">
                <a:latin typeface="Corbel" panose="020B0503020204020204" pitchFamily="34" charset="0"/>
              </a:rPr>
              <a:t>, 2012</a:t>
            </a:r>
          </a:p>
          <a:p>
            <a:pPr algn="r"/>
            <a:r>
              <a:rPr lang="en-GB" sz="1000" dirty="0" err="1">
                <a:latin typeface="Corbel" panose="020B0503020204020204" pitchFamily="34" charset="0"/>
              </a:rPr>
              <a:t>Mahy</a:t>
            </a:r>
            <a:r>
              <a:rPr lang="en-GB" sz="1000" dirty="0">
                <a:latin typeface="Corbel" panose="020B0503020204020204" pitchFamily="34" charset="0"/>
              </a:rPr>
              <a:t> et al, </a:t>
            </a:r>
            <a:r>
              <a:rPr lang="en-GB" sz="1000" i="1" dirty="0">
                <a:latin typeface="Corbel" panose="020B0503020204020204" pitchFamily="34" charset="0"/>
              </a:rPr>
              <a:t>Br J Psych</a:t>
            </a:r>
            <a:r>
              <a:rPr lang="en-GB" sz="1000" dirty="0">
                <a:latin typeface="Corbel" panose="020B0503020204020204" pitchFamily="34" charset="0"/>
              </a:rPr>
              <a:t>, 1999</a:t>
            </a:r>
          </a:p>
          <a:p>
            <a:pPr algn="r"/>
            <a:r>
              <a:rPr lang="en-GB" sz="1000" dirty="0">
                <a:latin typeface="Corbel" panose="020B0503020204020204" pitchFamily="34" charset="0"/>
              </a:rPr>
              <a:t>Hickling &amp; Rodgers-Johnson, </a:t>
            </a:r>
            <a:r>
              <a:rPr lang="en-GB" sz="1000" i="1" dirty="0">
                <a:latin typeface="Corbel" panose="020B0503020204020204" pitchFamily="34" charset="0"/>
              </a:rPr>
              <a:t>Br J Psych</a:t>
            </a:r>
            <a:r>
              <a:rPr lang="en-GB" sz="1000" dirty="0">
                <a:latin typeface="Corbel" panose="020B0503020204020204" pitchFamily="34" charset="0"/>
              </a:rPr>
              <a:t>, 1995</a:t>
            </a:r>
          </a:p>
          <a:p>
            <a:pPr algn="r"/>
            <a:r>
              <a:rPr lang="en-GB" sz="1000" dirty="0" err="1">
                <a:latin typeface="Corbel" panose="020B0503020204020204" pitchFamily="34" charset="0"/>
              </a:rPr>
              <a:t>Bhugra</a:t>
            </a:r>
            <a:r>
              <a:rPr lang="en-GB" sz="1000" dirty="0">
                <a:latin typeface="Corbel" panose="020B0503020204020204" pitchFamily="34" charset="0"/>
              </a:rPr>
              <a:t> et al, </a:t>
            </a:r>
            <a:r>
              <a:rPr lang="en-GB" sz="1000" i="1" dirty="0">
                <a:latin typeface="Corbel" panose="020B0503020204020204" pitchFamily="34" charset="0"/>
              </a:rPr>
              <a:t>Br J Psych</a:t>
            </a:r>
            <a:r>
              <a:rPr lang="en-GB" sz="1000" dirty="0">
                <a:latin typeface="Corbel" panose="020B0503020204020204" pitchFamily="34" charset="0"/>
              </a:rPr>
              <a:t>, 1996</a:t>
            </a:r>
          </a:p>
        </p:txBody>
      </p:sp>
      <p:graphicFrame>
        <p:nvGraphicFramePr>
          <p:cNvPr id="32" name="Chart 31">
            <a:extLst>
              <a:ext uri="{FF2B5EF4-FFF2-40B4-BE49-F238E27FC236}">
                <a16:creationId xmlns:a16="http://schemas.microsoft.com/office/drawing/2014/main" xmlns="" id="{342EFB5B-B9D3-419A-902B-14C872547797}"/>
              </a:ext>
            </a:extLst>
          </p:cNvPr>
          <p:cNvGraphicFramePr>
            <a:graphicFrameLocks/>
          </p:cNvGraphicFramePr>
          <p:nvPr>
            <p:extLst>
              <p:ext uri="{D42A27DB-BD31-4B8C-83A1-F6EECF244321}">
                <p14:modId xmlns:p14="http://schemas.microsoft.com/office/powerpoint/2010/main" val="1160217989"/>
              </p:ext>
            </p:extLst>
          </p:nvPr>
        </p:nvGraphicFramePr>
        <p:xfrm>
          <a:off x="467544" y="1196752"/>
          <a:ext cx="7740860" cy="4959799"/>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3127340" y="1340767"/>
            <a:ext cx="4937048" cy="48157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p:cNvSpPr/>
          <p:nvPr/>
        </p:nvSpPr>
        <p:spPr>
          <a:xfrm>
            <a:off x="4752020" y="1339949"/>
            <a:ext cx="3312368" cy="48157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p:cNvSpPr/>
          <p:nvPr/>
        </p:nvSpPr>
        <p:spPr>
          <a:xfrm>
            <a:off x="6372200" y="1268759"/>
            <a:ext cx="1836204" cy="48157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p:cNvSpPr/>
          <p:nvPr/>
        </p:nvSpPr>
        <p:spPr>
          <a:xfrm>
            <a:off x="0" y="512676"/>
            <a:ext cx="9144000" cy="6343896"/>
          </a:xfrm>
          <a:prstGeom prst="rect">
            <a:avLst/>
          </a:prstGeom>
          <a:solidFill>
            <a:schemeClr val="tx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sp>
        <p:nvSpPr>
          <p:cNvPr id="38" name="TextBox 37"/>
          <p:cNvSpPr txBox="1"/>
          <p:nvPr/>
        </p:nvSpPr>
        <p:spPr>
          <a:xfrm>
            <a:off x="1461011" y="1484784"/>
            <a:ext cx="6293986" cy="3431709"/>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GB" sz="2400" dirty="0">
                <a:solidFill>
                  <a:schemeClr val="bg1"/>
                </a:solidFill>
                <a:latin typeface="Gadugi" panose="020B0502040204020203" pitchFamily="34" charset="0"/>
              </a:rPr>
              <a:t>Crude rate comparisons only</a:t>
            </a:r>
          </a:p>
          <a:p>
            <a:pPr marL="285750" indent="-285750">
              <a:spcAft>
                <a:spcPts val="1000"/>
              </a:spcAft>
              <a:buFont typeface="Arial" panose="020B0604020202020204" pitchFamily="34" charset="0"/>
              <a:buChar char="•"/>
            </a:pPr>
            <a:r>
              <a:rPr lang="en-GB" sz="2400" dirty="0">
                <a:solidFill>
                  <a:schemeClr val="bg1"/>
                </a:solidFill>
                <a:latin typeface="Gadugi" panose="020B0502040204020203" pitchFamily="34" charset="0"/>
              </a:rPr>
              <a:t>Only one study (</a:t>
            </a:r>
            <a:r>
              <a:rPr lang="en-GB" sz="2400" dirty="0" err="1">
                <a:solidFill>
                  <a:schemeClr val="bg1"/>
                </a:solidFill>
                <a:latin typeface="Gadugi" panose="020B0502040204020203" pitchFamily="34" charset="0"/>
              </a:rPr>
              <a:t>Mahy</a:t>
            </a:r>
            <a:r>
              <a:rPr lang="en-GB" sz="2400" dirty="0">
                <a:solidFill>
                  <a:schemeClr val="bg1"/>
                </a:solidFill>
                <a:latin typeface="Gadugi" panose="020B0502040204020203" pitchFamily="34" charset="0"/>
              </a:rPr>
              <a:t> et al) directly tested rates in Caribbean vs white &amp; Caribbean rates in England</a:t>
            </a:r>
          </a:p>
          <a:p>
            <a:pPr marL="285750" indent="-285750">
              <a:spcAft>
                <a:spcPts val="1000"/>
              </a:spcAft>
              <a:buFont typeface="Arial" panose="020B0604020202020204" pitchFamily="34" charset="0"/>
              <a:buChar char="•"/>
            </a:pPr>
            <a:r>
              <a:rPr lang="en-GB" sz="2400" dirty="0">
                <a:solidFill>
                  <a:schemeClr val="bg1"/>
                </a:solidFill>
                <a:latin typeface="Gadugi" panose="020B0502040204020203" pitchFamily="34" charset="0"/>
              </a:rPr>
              <a:t>No comparative studies outside of Caribbean</a:t>
            </a:r>
          </a:p>
          <a:p>
            <a:pPr marL="285750" indent="-285750">
              <a:spcAft>
                <a:spcPts val="1000"/>
              </a:spcAft>
              <a:buFont typeface="Arial" panose="020B0604020202020204" pitchFamily="34" charset="0"/>
              <a:buChar char="•"/>
            </a:pPr>
            <a:r>
              <a:rPr lang="en-GB" sz="2400" dirty="0">
                <a:solidFill>
                  <a:schemeClr val="bg1"/>
                </a:solidFill>
                <a:latin typeface="Gadugi" panose="020B0502040204020203" pitchFamily="34" charset="0"/>
              </a:rPr>
              <a:t>New studies being established i.e. INTREPID</a:t>
            </a:r>
          </a:p>
        </p:txBody>
      </p:sp>
      <p:sp>
        <p:nvSpPr>
          <p:cNvPr id="39" name="TextBox 38"/>
          <p:cNvSpPr txBox="1"/>
          <p:nvPr/>
        </p:nvSpPr>
        <p:spPr>
          <a:xfrm>
            <a:off x="5695916" y="4582757"/>
            <a:ext cx="1784463" cy="246221"/>
          </a:xfrm>
          <a:prstGeom prst="rect">
            <a:avLst/>
          </a:prstGeom>
          <a:noFill/>
        </p:spPr>
        <p:txBody>
          <a:bodyPr wrap="none" rtlCol="0">
            <a:spAutoFit/>
          </a:bodyPr>
          <a:lstStyle/>
          <a:p>
            <a:pPr algn="r"/>
            <a:r>
              <a:rPr lang="en-GB" sz="1000" dirty="0">
                <a:solidFill>
                  <a:schemeClr val="bg1"/>
                </a:solidFill>
                <a:latin typeface="Corbel" panose="020B0503020204020204" pitchFamily="34" charset="0"/>
              </a:rPr>
              <a:t>Morgan et al, </a:t>
            </a:r>
            <a:r>
              <a:rPr lang="en-GB" sz="1000" i="1" dirty="0">
                <a:solidFill>
                  <a:schemeClr val="bg1"/>
                </a:solidFill>
                <a:latin typeface="Corbel" panose="020B0503020204020204" pitchFamily="34" charset="0"/>
              </a:rPr>
              <a:t>Psych Med</a:t>
            </a:r>
            <a:r>
              <a:rPr lang="en-GB" sz="1000" dirty="0">
                <a:solidFill>
                  <a:schemeClr val="bg1"/>
                </a:solidFill>
                <a:latin typeface="Corbel" panose="020B0503020204020204" pitchFamily="34" charset="0"/>
              </a:rPr>
              <a:t>, 2016</a:t>
            </a:r>
          </a:p>
        </p:txBody>
      </p:sp>
    </p:spTree>
    <p:extLst>
      <p:ext uri="{BB962C8B-B14F-4D97-AF65-F5344CB8AC3E}">
        <p14:creationId xmlns:p14="http://schemas.microsoft.com/office/powerpoint/2010/main" val="9943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34"/>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5"/>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8">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8">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8">
                                            <p:txEl>
                                              <p:pRg st="3" end="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4" grpId="0" animBg="1"/>
      <p:bldP spid="35" grpId="0" animBg="1"/>
      <p:bldP spid="37" grpId="0" animBg="1"/>
      <p:bldP spid="3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103"/>
          <p:cNvGrpSpPr/>
          <p:nvPr/>
        </p:nvGrpSpPr>
        <p:grpSpPr>
          <a:xfrm>
            <a:off x="107503" y="44624"/>
            <a:ext cx="7164645" cy="380904"/>
            <a:chOff x="107503" y="44624"/>
            <a:chExt cx="7164645" cy="380904"/>
          </a:xfrm>
        </p:grpSpPr>
        <p:sp>
          <p:nvSpPr>
            <p:cNvPr id="105" name="TextBox 104"/>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106" name="TextBox 105"/>
            <p:cNvSpPr txBox="1"/>
            <p:nvPr/>
          </p:nvSpPr>
          <p:spPr>
            <a:xfrm>
              <a:off x="1617422" y="44624"/>
              <a:ext cx="1449161"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Hypotheses</a:t>
              </a:r>
            </a:p>
          </p:txBody>
        </p:sp>
        <p:sp>
          <p:nvSpPr>
            <p:cNvPr id="107" name="TextBox 106"/>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108" name="TextBox 10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09" name="TextBox 10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pic>
        <p:nvPicPr>
          <p:cNvPr id="12296" name="Brains" descr="Image result for brain scan"/>
          <p:cNvPicPr>
            <a:picLocks noChangeAspect="1" noChangeArrowheads="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0" y="499636"/>
            <a:ext cx="9144000" cy="6358364"/>
          </a:xfrm>
          <a:prstGeom prst="rect">
            <a:avLst/>
          </a:prstGeom>
          <a:noFill/>
        </p:spPr>
      </p:pic>
      <p:sp>
        <p:nvSpPr>
          <p:cNvPr id="11" name="Transparency"/>
          <p:cNvSpPr/>
          <p:nvPr/>
        </p:nvSpPr>
        <p:spPr>
          <a:xfrm>
            <a:off x="0" y="502572"/>
            <a:ext cx="9143998" cy="6355428"/>
          </a:xfrm>
          <a:prstGeom prst="rect">
            <a:avLst/>
          </a:prstGeom>
          <a:solidFill>
            <a:srgbClr val="F6F6F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sp>
        <p:nvSpPr>
          <p:cNvPr id="2" name="TextBox 1"/>
          <p:cNvSpPr txBox="1"/>
          <p:nvPr/>
        </p:nvSpPr>
        <p:spPr>
          <a:xfrm>
            <a:off x="1943708" y="2312876"/>
            <a:ext cx="6660740" cy="2031325"/>
          </a:xfrm>
          <a:prstGeom prst="rect">
            <a:avLst/>
          </a:prstGeom>
          <a:noFill/>
        </p:spPr>
        <p:txBody>
          <a:bodyPr wrap="square" rtlCol="0">
            <a:spAutoFit/>
          </a:bodyPr>
          <a:lstStyle/>
          <a:p>
            <a:pPr>
              <a:spcAft>
                <a:spcPts val="1200"/>
              </a:spcAft>
            </a:pPr>
            <a:r>
              <a:rPr lang="en-GB" sz="2400" b="1" dirty="0">
                <a:solidFill>
                  <a:schemeClr val="bg1">
                    <a:lumMod val="50000"/>
                  </a:schemeClr>
                </a:solidFill>
                <a:latin typeface="Gadugi" panose="020B0502040204020203" pitchFamily="34" charset="0"/>
              </a:rPr>
              <a:t>1. Selective migration</a:t>
            </a:r>
          </a:p>
          <a:p>
            <a:pPr>
              <a:spcAft>
                <a:spcPts val="1200"/>
              </a:spcAft>
            </a:pPr>
            <a:r>
              <a:rPr lang="en-GB" sz="2400" b="1" dirty="0">
                <a:solidFill>
                  <a:schemeClr val="bg1">
                    <a:lumMod val="50000"/>
                  </a:schemeClr>
                </a:solidFill>
                <a:latin typeface="Gadugi" panose="020B0502040204020203" pitchFamily="34" charset="0"/>
              </a:rPr>
              <a:t>2. Demographic differences</a:t>
            </a:r>
          </a:p>
          <a:p>
            <a:pPr>
              <a:spcAft>
                <a:spcPts val="1200"/>
              </a:spcAft>
            </a:pPr>
            <a:r>
              <a:rPr lang="en-GB" sz="2400" b="1" dirty="0">
                <a:solidFill>
                  <a:schemeClr val="bg1">
                    <a:lumMod val="50000"/>
                  </a:schemeClr>
                </a:solidFill>
                <a:latin typeface="Gadugi" panose="020B0502040204020203" pitchFamily="34" charset="0"/>
              </a:rPr>
              <a:t>3. Higher rates in countries of origin</a:t>
            </a:r>
          </a:p>
          <a:p>
            <a:pPr>
              <a:spcAft>
                <a:spcPts val="1200"/>
              </a:spcAft>
            </a:pPr>
            <a:r>
              <a:rPr lang="en-GB" sz="2400" b="1" dirty="0">
                <a:latin typeface="Gadugi" panose="020B0502040204020203" pitchFamily="34" charset="0"/>
              </a:rPr>
              <a:t>4. Misdiagnosis</a:t>
            </a:r>
          </a:p>
        </p:txBody>
      </p:sp>
    </p:spTree>
    <p:extLst>
      <p:ext uri="{BB962C8B-B14F-4D97-AF65-F5344CB8AC3E}">
        <p14:creationId xmlns:p14="http://schemas.microsoft.com/office/powerpoint/2010/main" val="2959717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black and whit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512676"/>
            <a:ext cx="9144000" cy="6345323"/>
          </a:xfrm>
          <a:prstGeom prst="rect">
            <a:avLst/>
          </a:prstGeom>
          <a:noFill/>
          <a:extLst>
            <a:ext uri="{909E8E84-426E-40DD-AFC4-6F175D3DCCD1}">
              <a14:hiddenFill xmlns:a14="http://schemas.microsoft.com/office/drawing/2010/main">
                <a:solidFill>
                  <a:srgbClr val="FFFFFF"/>
                </a:solidFill>
              </a14:hiddenFill>
            </a:ext>
          </a:extLst>
        </p:spPr>
      </p:pic>
      <p:grpSp>
        <p:nvGrpSpPr>
          <p:cNvPr id="104" name="Group 103"/>
          <p:cNvGrpSpPr/>
          <p:nvPr/>
        </p:nvGrpSpPr>
        <p:grpSpPr>
          <a:xfrm>
            <a:off x="107503" y="44624"/>
            <a:ext cx="7164645" cy="380904"/>
            <a:chOff x="107503" y="44624"/>
            <a:chExt cx="7164645" cy="380904"/>
          </a:xfrm>
        </p:grpSpPr>
        <p:sp>
          <p:nvSpPr>
            <p:cNvPr id="105" name="TextBox 104"/>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106" name="TextBox 105"/>
            <p:cNvSpPr txBox="1"/>
            <p:nvPr/>
          </p:nvSpPr>
          <p:spPr>
            <a:xfrm>
              <a:off x="1617422" y="44624"/>
              <a:ext cx="1449161"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Hypotheses</a:t>
              </a:r>
            </a:p>
          </p:txBody>
        </p:sp>
        <p:sp>
          <p:nvSpPr>
            <p:cNvPr id="107" name="TextBox 106"/>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108" name="TextBox 10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09" name="TextBox 10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
        <p:nvSpPr>
          <p:cNvPr id="34" name="Rectangle 33"/>
          <p:cNvSpPr/>
          <p:nvPr/>
        </p:nvSpPr>
        <p:spPr>
          <a:xfrm>
            <a:off x="0" y="512676"/>
            <a:ext cx="9144000" cy="6331715"/>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sp>
        <p:nvSpPr>
          <p:cNvPr id="2" name="TextBox 1"/>
          <p:cNvSpPr txBox="1"/>
          <p:nvPr/>
        </p:nvSpPr>
        <p:spPr>
          <a:xfrm>
            <a:off x="107503" y="656692"/>
            <a:ext cx="2772309" cy="461665"/>
          </a:xfrm>
          <a:prstGeom prst="rect">
            <a:avLst/>
          </a:prstGeom>
          <a:noFill/>
        </p:spPr>
        <p:txBody>
          <a:bodyPr wrap="square" rtlCol="0">
            <a:spAutoFit/>
          </a:bodyPr>
          <a:lstStyle/>
          <a:p>
            <a:pPr>
              <a:spcAft>
                <a:spcPts val="1200"/>
              </a:spcAft>
            </a:pPr>
            <a:r>
              <a:rPr lang="en-GB" sz="2400" b="1" dirty="0">
                <a:solidFill>
                  <a:schemeClr val="bg1"/>
                </a:solidFill>
                <a:latin typeface="Gadugi" panose="020B0502040204020203" pitchFamily="34" charset="0"/>
              </a:rPr>
              <a:t>4. Misdiagnosis</a:t>
            </a:r>
          </a:p>
        </p:txBody>
      </p:sp>
      <p:sp>
        <p:nvSpPr>
          <p:cNvPr id="32" name="TextBox 31"/>
          <p:cNvSpPr txBox="1"/>
          <p:nvPr/>
        </p:nvSpPr>
        <p:spPr>
          <a:xfrm>
            <a:off x="647564" y="1339051"/>
            <a:ext cx="7920880" cy="5180905"/>
          </a:xfrm>
          <a:prstGeom prst="rect">
            <a:avLst/>
          </a:prstGeom>
          <a:solidFill>
            <a:schemeClr val="tx1">
              <a:alpha val="60000"/>
            </a:schemeClr>
          </a:solidFill>
        </p:spPr>
        <p:txBody>
          <a:bodyPr wrap="square" rtlCol="0">
            <a:spAutoFit/>
          </a:bodyPr>
          <a:lstStyle/>
          <a:p>
            <a:pPr marL="285750" indent="-285750">
              <a:spcAft>
                <a:spcPts val="1000"/>
              </a:spcAft>
              <a:buFont typeface="Arial" panose="020B0604020202020204" pitchFamily="34" charset="0"/>
              <a:buChar char="•"/>
            </a:pPr>
            <a:r>
              <a:rPr lang="en-GB" sz="2400" dirty="0">
                <a:solidFill>
                  <a:schemeClr val="bg1"/>
                </a:solidFill>
                <a:latin typeface="Gadugi" panose="020B0502040204020203" pitchFamily="34" charset="0"/>
              </a:rPr>
              <a:t>Racist psychiatric practice</a:t>
            </a:r>
          </a:p>
          <a:p>
            <a:pPr marL="285750" indent="-285750">
              <a:spcAft>
                <a:spcPts val="1000"/>
              </a:spcAft>
              <a:buFont typeface="Arial" panose="020B0604020202020204" pitchFamily="34" charset="0"/>
              <a:buChar char="•"/>
            </a:pPr>
            <a:r>
              <a:rPr lang="en-GB" sz="2400" dirty="0">
                <a:solidFill>
                  <a:schemeClr val="bg1"/>
                </a:solidFill>
                <a:latin typeface="Gadugi" panose="020B0502040204020203" pitchFamily="34" charset="0"/>
              </a:rPr>
              <a:t>Culturally insensitive diagnostic tools</a:t>
            </a:r>
          </a:p>
          <a:p>
            <a:pPr marL="285750" indent="-285750">
              <a:spcAft>
                <a:spcPts val="1000"/>
              </a:spcAft>
              <a:buFont typeface="Arial" panose="020B0604020202020204" pitchFamily="34" charset="0"/>
              <a:buChar char="•"/>
            </a:pPr>
            <a:r>
              <a:rPr lang="en-GB" sz="2400" dirty="0">
                <a:solidFill>
                  <a:schemeClr val="bg1"/>
                </a:solidFill>
                <a:latin typeface="Gadugi" panose="020B0502040204020203" pitchFamily="34" charset="0"/>
              </a:rPr>
              <a:t>Conflated with structural injustices which generate inequalities in care &amp; outcomes</a:t>
            </a:r>
          </a:p>
          <a:p>
            <a:pPr marL="742950" lvl="1" indent="-285750">
              <a:spcAft>
                <a:spcPts val="1000"/>
              </a:spcAft>
              <a:buFont typeface="Arial" panose="020B0604020202020204" pitchFamily="34" charset="0"/>
              <a:buChar char="•"/>
            </a:pPr>
            <a:r>
              <a:rPr lang="en-GB" sz="2400" dirty="0">
                <a:solidFill>
                  <a:schemeClr val="bg1"/>
                </a:solidFill>
                <a:latin typeface="Gadugi" panose="020B0502040204020203" pitchFamily="34" charset="0"/>
              </a:rPr>
              <a:t>Coercive pathways to care</a:t>
            </a:r>
          </a:p>
          <a:p>
            <a:pPr marL="742950" lvl="1" indent="-285750">
              <a:spcAft>
                <a:spcPts val="1000"/>
              </a:spcAft>
              <a:buFont typeface="Arial" panose="020B0604020202020204" pitchFamily="34" charset="0"/>
              <a:buChar char="•"/>
            </a:pPr>
            <a:r>
              <a:rPr lang="en-GB" sz="2400" dirty="0">
                <a:solidFill>
                  <a:schemeClr val="bg1"/>
                </a:solidFill>
                <a:latin typeface="Gadugi" panose="020B0502040204020203" pitchFamily="34" charset="0"/>
              </a:rPr>
              <a:t>Longer inpatient stays</a:t>
            </a:r>
          </a:p>
          <a:p>
            <a:pPr marL="742950" lvl="1" indent="-285750">
              <a:spcAft>
                <a:spcPts val="1000"/>
              </a:spcAft>
              <a:buFont typeface="Arial" panose="020B0604020202020204" pitchFamily="34" charset="0"/>
              <a:buChar char="•"/>
            </a:pPr>
            <a:r>
              <a:rPr lang="en-GB" sz="2400" dirty="0">
                <a:solidFill>
                  <a:schemeClr val="bg1"/>
                </a:solidFill>
                <a:latin typeface="Gadugi" panose="020B0502040204020203" pitchFamily="34" charset="0"/>
              </a:rPr>
              <a:t>Over-representation on secure wards</a:t>
            </a:r>
          </a:p>
          <a:p>
            <a:pPr marL="742950" lvl="1" indent="-285750">
              <a:spcAft>
                <a:spcPts val="1000"/>
              </a:spcAft>
              <a:buFont typeface="Arial" panose="020B0604020202020204" pitchFamily="34" charset="0"/>
              <a:buChar char="•"/>
            </a:pPr>
            <a:r>
              <a:rPr lang="en-GB" sz="2400" dirty="0">
                <a:solidFill>
                  <a:schemeClr val="bg1"/>
                </a:solidFill>
                <a:latin typeface="Gadugi" panose="020B0502040204020203" pitchFamily="34" charset="0"/>
              </a:rPr>
              <a:t>Less likely to receive 2</a:t>
            </a:r>
            <a:r>
              <a:rPr lang="en-GB" sz="2400" baseline="30000" dirty="0">
                <a:solidFill>
                  <a:schemeClr val="bg1"/>
                </a:solidFill>
                <a:latin typeface="Gadugi" panose="020B0502040204020203" pitchFamily="34" charset="0"/>
              </a:rPr>
              <a:t>nd</a:t>
            </a:r>
            <a:r>
              <a:rPr lang="en-GB" sz="2400" dirty="0">
                <a:solidFill>
                  <a:schemeClr val="bg1"/>
                </a:solidFill>
                <a:latin typeface="Gadugi" panose="020B0502040204020203" pitchFamily="34" charset="0"/>
              </a:rPr>
              <a:t> generation antipsychotics</a:t>
            </a:r>
          </a:p>
          <a:p>
            <a:pPr marL="285750" lvl="1" indent="-285750">
              <a:spcAft>
                <a:spcPts val="1000"/>
              </a:spcAft>
              <a:buFont typeface="Arial" panose="020B0604020202020204" pitchFamily="34" charset="0"/>
              <a:buChar char="•"/>
            </a:pPr>
            <a:r>
              <a:rPr lang="en-GB" sz="2400" dirty="0">
                <a:solidFill>
                  <a:schemeClr val="bg1"/>
                </a:solidFill>
                <a:latin typeface="Gadugi" panose="020B0502040204020203" pitchFamily="34" charset="0"/>
              </a:rPr>
              <a:t>Conducive to distrust of MH services</a:t>
            </a:r>
          </a:p>
          <a:p>
            <a:pPr marL="285750" lvl="1" indent="-285750">
              <a:spcAft>
                <a:spcPts val="1000"/>
              </a:spcAft>
              <a:buFont typeface="Arial" panose="020B0604020202020204" pitchFamily="34" charset="0"/>
              <a:buChar char="•"/>
            </a:pPr>
            <a:r>
              <a:rPr lang="en-GB" sz="2400" dirty="0">
                <a:solidFill>
                  <a:schemeClr val="bg1"/>
                </a:solidFill>
                <a:latin typeface="Gadugi" panose="020B0502040204020203" pitchFamily="34" charset="0"/>
              </a:rPr>
              <a:t>“The topic has the potential to align mental disorder with ethnic/racial identity”</a:t>
            </a:r>
          </a:p>
        </p:txBody>
      </p:sp>
      <p:sp>
        <p:nvSpPr>
          <p:cNvPr id="15" name="Nazroo"/>
          <p:cNvSpPr txBox="1"/>
          <p:nvPr/>
        </p:nvSpPr>
        <p:spPr>
          <a:xfrm>
            <a:off x="4494957" y="6312842"/>
            <a:ext cx="2900154" cy="246221"/>
          </a:xfrm>
          <a:prstGeom prst="rect">
            <a:avLst/>
          </a:prstGeom>
          <a:noFill/>
        </p:spPr>
        <p:txBody>
          <a:bodyPr wrap="none" rtlCol="0">
            <a:spAutoFit/>
          </a:bodyPr>
          <a:lstStyle/>
          <a:p>
            <a:pPr algn="r"/>
            <a:r>
              <a:rPr lang="en-GB" sz="1000" dirty="0" err="1">
                <a:solidFill>
                  <a:schemeClr val="bg1"/>
                </a:solidFill>
                <a:latin typeface="Corbel" panose="020B0503020204020204" pitchFamily="34" charset="0"/>
              </a:rPr>
              <a:t>Nazroo</a:t>
            </a:r>
            <a:r>
              <a:rPr lang="en-GB" sz="1000" dirty="0">
                <a:solidFill>
                  <a:schemeClr val="bg1"/>
                </a:solidFill>
                <a:latin typeface="Corbel" panose="020B0503020204020204" pitchFamily="34" charset="0"/>
              </a:rPr>
              <a:t> &amp; </a:t>
            </a:r>
            <a:r>
              <a:rPr lang="en-GB" sz="1000" dirty="0" err="1">
                <a:solidFill>
                  <a:schemeClr val="bg1"/>
                </a:solidFill>
                <a:latin typeface="Corbel" panose="020B0503020204020204" pitchFamily="34" charset="0"/>
              </a:rPr>
              <a:t>Iley</a:t>
            </a:r>
            <a:r>
              <a:rPr lang="en-GB" sz="1000" dirty="0">
                <a:solidFill>
                  <a:schemeClr val="bg1"/>
                </a:solidFill>
                <a:latin typeface="Corbel" panose="020B0503020204020204" pitchFamily="34" charset="0"/>
              </a:rPr>
              <a:t>, In “Migration &amp; Mental Health”, 2008</a:t>
            </a:r>
          </a:p>
        </p:txBody>
      </p:sp>
      <p:sp>
        <p:nvSpPr>
          <p:cNvPr id="35" name="Morgan"/>
          <p:cNvSpPr txBox="1"/>
          <p:nvPr/>
        </p:nvSpPr>
        <p:spPr>
          <a:xfrm>
            <a:off x="4830778" y="3555423"/>
            <a:ext cx="1967205" cy="246221"/>
          </a:xfrm>
          <a:prstGeom prst="rect">
            <a:avLst/>
          </a:prstGeom>
          <a:noFill/>
        </p:spPr>
        <p:txBody>
          <a:bodyPr wrap="none" rtlCol="0">
            <a:spAutoFit/>
          </a:bodyPr>
          <a:lstStyle/>
          <a:p>
            <a:pPr algn="r"/>
            <a:r>
              <a:rPr lang="en-GB" sz="1000" dirty="0">
                <a:solidFill>
                  <a:schemeClr val="bg1"/>
                </a:solidFill>
                <a:latin typeface="Corbel" panose="020B0503020204020204" pitchFamily="34" charset="0"/>
              </a:rPr>
              <a:t>Morgan et al, </a:t>
            </a:r>
            <a:r>
              <a:rPr lang="en-GB" sz="1000" i="1" dirty="0">
                <a:solidFill>
                  <a:schemeClr val="bg1"/>
                </a:solidFill>
                <a:latin typeface="Corbel" panose="020B0503020204020204" pitchFamily="34" charset="0"/>
              </a:rPr>
              <a:t>Br J Psych</a:t>
            </a:r>
            <a:r>
              <a:rPr lang="en-GB" sz="1000" dirty="0">
                <a:solidFill>
                  <a:schemeClr val="bg1"/>
                </a:solidFill>
                <a:latin typeface="Corbel" panose="020B0503020204020204" pitchFamily="34" charset="0"/>
              </a:rPr>
              <a:t>, 2005a&amp;b</a:t>
            </a:r>
          </a:p>
        </p:txBody>
      </p:sp>
      <p:sp>
        <p:nvSpPr>
          <p:cNvPr id="36" name="Takei"/>
          <p:cNvSpPr txBox="1"/>
          <p:nvPr/>
        </p:nvSpPr>
        <p:spPr>
          <a:xfrm>
            <a:off x="4397570" y="3942549"/>
            <a:ext cx="1598515" cy="246221"/>
          </a:xfrm>
          <a:prstGeom prst="rect">
            <a:avLst/>
          </a:prstGeom>
          <a:noFill/>
        </p:spPr>
        <p:txBody>
          <a:bodyPr wrap="none" rtlCol="0">
            <a:spAutoFit/>
          </a:bodyPr>
          <a:lstStyle/>
          <a:p>
            <a:pPr algn="r"/>
            <a:r>
              <a:rPr lang="en-GB" sz="1000" dirty="0">
                <a:solidFill>
                  <a:schemeClr val="bg1"/>
                </a:solidFill>
                <a:latin typeface="Corbel" panose="020B0503020204020204" pitchFamily="34" charset="0"/>
              </a:rPr>
              <a:t>Takei et al, </a:t>
            </a:r>
            <a:r>
              <a:rPr lang="en-GB" sz="1000" i="1" dirty="0">
                <a:solidFill>
                  <a:schemeClr val="bg1"/>
                </a:solidFill>
                <a:latin typeface="Corbel" panose="020B0503020204020204" pitchFamily="34" charset="0"/>
              </a:rPr>
              <a:t>Br J Psych</a:t>
            </a:r>
            <a:r>
              <a:rPr lang="en-GB" sz="1000" dirty="0">
                <a:solidFill>
                  <a:schemeClr val="bg1"/>
                </a:solidFill>
                <a:latin typeface="Corbel" panose="020B0503020204020204" pitchFamily="34" charset="0"/>
              </a:rPr>
              <a:t>,1998</a:t>
            </a:r>
          </a:p>
        </p:txBody>
      </p:sp>
      <p:sp>
        <p:nvSpPr>
          <p:cNvPr id="37" name="Mallinger"/>
          <p:cNvSpPr txBox="1"/>
          <p:nvPr/>
        </p:nvSpPr>
        <p:spPr>
          <a:xfrm>
            <a:off x="7076313" y="5013176"/>
            <a:ext cx="2068195" cy="400110"/>
          </a:xfrm>
          <a:prstGeom prst="rect">
            <a:avLst/>
          </a:prstGeom>
          <a:noFill/>
        </p:spPr>
        <p:txBody>
          <a:bodyPr wrap="none" rtlCol="0">
            <a:spAutoFit/>
          </a:bodyPr>
          <a:lstStyle/>
          <a:p>
            <a:pPr algn="r"/>
            <a:r>
              <a:rPr lang="en-GB" sz="1000" dirty="0" err="1">
                <a:solidFill>
                  <a:schemeClr val="bg1"/>
                </a:solidFill>
                <a:latin typeface="Corbel" panose="020B0503020204020204" pitchFamily="34" charset="0"/>
              </a:rPr>
              <a:t>Mallinger</a:t>
            </a:r>
            <a:r>
              <a:rPr lang="en-GB" sz="1000" dirty="0">
                <a:solidFill>
                  <a:schemeClr val="bg1"/>
                </a:solidFill>
                <a:latin typeface="Corbel" panose="020B0503020204020204" pitchFamily="34" charset="0"/>
              </a:rPr>
              <a:t> et al, </a:t>
            </a:r>
            <a:r>
              <a:rPr lang="en-GB" sz="1000" i="1" dirty="0">
                <a:solidFill>
                  <a:schemeClr val="bg1"/>
                </a:solidFill>
                <a:latin typeface="Corbel" panose="020B0503020204020204" pitchFamily="34" charset="0"/>
              </a:rPr>
              <a:t>Psych Serv</a:t>
            </a:r>
            <a:r>
              <a:rPr lang="en-GB" sz="1000" dirty="0">
                <a:solidFill>
                  <a:schemeClr val="bg1"/>
                </a:solidFill>
                <a:latin typeface="Corbel" panose="020B0503020204020204" pitchFamily="34" charset="0"/>
              </a:rPr>
              <a:t>,2005</a:t>
            </a:r>
          </a:p>
          <a:p>
            <a:pPr algn="r"/>
            <a:r>
              <a:rPr lang="en-GB" sz="1000" dirty="0" err="1">
                <a:solidFill>
                  <a:schemeClr val="bg1"/>
                </a:solidFill>
                <a:latin typeface="Corbel" panose="020B0503020204020204" pitchFamily="34" charset="0"/>
              </a:rPr>
              <a:t>Kuno</a:t>
            </a:r>
            <a:r>
              <a:rPr lang="en-GB" sz="1000" dirty="0">
                <a:solidFill>
                  <a:schemeClr val="bg1"/>
                </a:solidFill>
                <a:latin typeface="Corbel" panose="020B0503020204020204" pitchFamily="34" charset="0"/>
              </a:rPr>
              <a:t> &amp; </a:t>
            </a:r>
            <a:r>
              <a:rPr lang="en-GB" sz="1000" dirty="0" err="1">
                <a:solidFill>
                  <a:schemeClr val="bg1"/>
                </a:solidFill>
                <a:latin typeface="Corbel" panose="020B0503020204020204" pitchFamily="34" charset="0"/>
              </a:rPr>
              <a:t>Rothbard</a:t>
            </a:r>
            <a:r>
              <a:rPr lang="en-GB" sz="1000" dirty="0">
                <a:solidFill>
                  <a:schemeClr val="bg1"/>
                </a:solidFill>
                <a:latin typeface="Corbel" panose="020B0503020204020204" pitchFamily="34" charset="0"/>
              </a:rPr>
              <a:t>, </a:t>
            </a:r>
            <a:r>
              <a:rPr lang="en-GB" sz="1000" i="1" dirty="0">
                <a:solidFill>
                  <a:schemeClr val="bg1"/>
                </a:solidFill>
                <a:latin typeface="Corbel" panose="020B0503020204020204" pitchFamily="34" charset="0"/>
              </a:rPr>
              <a:t>Am J Psych</a:t>
            </a:r>
            <a:r>
              <a:rPr lang="en-GB" sz="1000" dirty="0">
                <a:solidFill>
                  <a:schemeClr val="bg1"/>
                </a:solidFill>
                <a:latin typeface="Corbel" panose="020B0503020204020204" pitchFamily="34" charset="0"/>
              </a:rPr>
              <a:t>, 2002</a:t>
            </a:r>
          </a:p>
        </p:txBody>
      </p:sp>
      <p:sp>
        <p:nvSpPr>
          <p:cNvPr id="38" name="Koffman"/>
          <p:cNvSpPr txBox="1"/>
          <p:nvPr/>
        </p:nvSpPr>
        <p:spPr>
          <a:xfrm>
            <a:off x="6105534" y="4504907"/>
            <a:ext cx="1770036" cy="246221"/>
          </a:xfrm>
          <a:prstGeom prst="rect">
            <a:avLst/>
          </a:prstGeom>
          <a:noFill/>
        </p:spPr>
        <p:txBody>
          <a:bodyPr wrap="none" rtlCol="0">
            <a:spAutoFit/>
          </a:bodyPr>
          <a:lstStyle/>
          <a:p>
            <a:pPr algn="r"/>
            <a:r>
              <a:rPr lang="en-GB" sz="1000" dirty="0" err="1">
                <a:solidFill>
                  <a:schemeClr val="bg1"/>
                </a:solidFill>
                <a:latin typeface="Corbel" panose="020B0503020204020204" pitchFamily="34" charset="0"/>
              </a:rPr>
              <a:t>Koffman</a:t>
            </a:r>
            <a:r>
              <a:rPr lang="en-GB" sz="1000" dirty="0">
                <a:solidFill>
                  <a:schemeClr val="bg1"/>
                </a:solidFill>
                <a:latin typeface="Corbel" panose="020B0503020204020204" pitchFamily="34" charset="0"/>
              </a:rPr>
              <a:t> et al, </a:t>
            </a:r>
            <a:r>
              <a:rPr lang="en-GB" sz="1000" i="1" dirty="0">
                <a:solidFill>
                  <a:schemeClr val="bg1"/>
                </a:solidFill>
                <a:latin typeface="Corbel" panose="020B0503020204020204" pitchFamily="34" charset="0"/>
              </a:rPr>
              <a:t>Br J Psych</a:t>
            </a:r>
            <a:r>
              <a:rPr lang="en-GB" sz="1000" dirty="0">
                <a:solidFill>
                  <a:schemeClr val="bg1"/>
                </a:solidFill>
                <a:latin typeface="Corbel" panose="020B0503020204020204" pitchFamily="34" charset="0"/>
              </a:rPr>
              <a:t>,1997</a:t>
            </a:r>
          </a:p>
        </p:txBody>
      </p:sp>
    </p:spTree>
    <p:extLst>
      <p:ext uri="{BB962C8B-B14F-4D97-AF65-F5344CB8AC3E}">
        <p14:creationId xmlns:p14="http://schemas.microsoft.com/office/powerpoint/2010/main" val="236156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bg/>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2">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2">
                                            <p:txEl>
                                              <p:pRg st="5" end="5"/>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2">
                                            <p:txEl>
                                              <p:pRg st="6" end="6"/>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2">
                                            <p:txEl>
                                              <p:pRg st="7" end="7"/>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2">
                                            <p:txEl>
                                              <p:pRg st="8" end="8"/>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uiExpand="1" build="allAtOnce" animBg="1"/>
      <p:bldP spid="15" grpId="0"/>
      <p:bldP spid="35" grpId="0"/>
      <p:bldP spid="36" grpId="0"/>
      <p:bldP spid="37" grpId="0"/>
      <p:bldP spid="3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103"/>
          <p:cNvGrpSpPr/>
          <p:nvPr/>
        </p:nvGrpSpPr>
        <p:grpSpPr>
          <a:xfrm>
            <a:off x="107503" y="44624"/>
            <a:ext cx="7164645" cy="380904"/>
            <a:chOff x="107503" y="44624"/>
            <a:chExt cx="7164645" cy="380904"/>
          </a:xfrm>
        </p:grpSpPr>
        <p:sp>
          <p:nvSpPr>
            <p:cNvPr id="105" name="TextBox 104"/>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106" name="TextBox 105"/>
            <p:cNvSpPr txBox="1"/>
            <p:nvPr/>
          </p:nvSpPr>
          <p:spPr>
            <a:xfrm>
              <a:off x="1617422" y="44624"/>
              <a:ext cx="1449161"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Hypotheses</a:t>
              </a:r>
            </a:p>
          </p:txBody>
        </p:sp>
        <p:sp>
          <p:nvSpPr>
            <p:cNvPr id="107" name="TextBox 106"/>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108" name="TextBox 10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09" name="TextBox 10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
        <p:nvSpPr>
          <p:cNvPr id="2" name="TextBox 1"/>
          <p:cNvSpPr txBox="1"/>
          <p:nvPr/>
        </p:nvSpPr>
        <p:spPr>
          <a:xfrm>
            <a:off x="107503" y="656692"/>
            <a:ext cx="2772309" cy="461665"/>
          </a:xfrm>
          <a:prstGeom prst="rect">
            <a:avLst/>
          </a:prstGeom>
          <a:noFill/>
        </p:spPr>
        <p:txBody>
          <a:bodyPr wrap="square" rtlCol="0">
            <a:spAutoFit/>
          </a:bodyPr>
          <a:lstStyle/>
          <a:p>
            <a:pPr>
              <a:spcAft>
                <a:spcPts val="1200"/>
              </a:spcAft>
            </a:pPr>
            <a:r>
              <a:rPr lang="en-GB" sz="2400" b="1" dirty="0">
                <a:latin typeface="Gadugi" panose="020B0502040204020203" pitchFamily="34" charset="0"/>
              </a:rPr>
              <a:t>4. Misdiagnosis</a:t>
            </a:r>
          </a:p>
        </p:txBody>
      </p:sp>
      <p:graphicFrame>
        <p:nvGraphicFramePr>
          <p:cNvPr id="17" name="MahyChart">
            <a:extLst>
              <a:ext uri="{FF2B5EF4-FFF2-40B4-BE49-F238E27FC236}">
                <a16:creationId xmlns:a16="http://schemas.microsoft.com/office/drawing/2014/main" xmlns="" id="{89019536-D4B2-4435-9EFD-449168049AB6}"/>
              </a:ext>
            </a:extLst>
          </p:cNvPr>
          <p:cNvGraphicFramePr>
            <a:graphicFrameLocks/>
          </p:cNvGraphicFramePr>
          <p:nvPr>
            <p:extLst>
              <p:ext uri="{D42A27DB-BD31-4B8C-83A1-F6EECF244321}">
                <p14:modId xmlns:p14="http://schemas.microsoft.com/office/powerpoint/2010/main" val="229436624"/>
              </p:ext>
            </p:extLst>
          </p:nvPr>
        </p:nvGraphicFramePr>
        <p:xfrm>
          <a:off x="1308076" y="1484784"/>
          <a:ext cx="6527849" cy="4377080"/>
        </p:xfrm>
        <a:graphic>
          <a:graphicData uri="http://schemas.openxmlformats.org/drawingml/2006/chart">
            <c:chart xmlns:c="http://schemas.openxmlformats.org/drawingml/2006/chart" xmlns:r="http://schemas.openxmlformats.org/officeDocument/2006/relationships" r:id="rId3"/>
          </a:graphicData>
        </a:graphic>
      </p:graphicFrame>
      <p:sp>
        <p:nvSpPr>
          <p:cNvPr id="18" name="Mahy"/>
          <p:cNvSpPr txBox="1"/>
          <p:nvPr/>
        </p:nvSpPr>
        <p:spPr>
          <a:xfrm>
            <a:off x="7510218" y="6603159"/>
            <a:ext cx="1633782" cy="246221"/>
          </a:xfrm>
          <a:prstGeom prst="rect">
            <a:avLst/>
          </a:prstGeom>
          <a:noFill/>
        </p:spPr>
        <p:txBody>
          <a:bodyPr wrap="none" rtlCol="0">
            <a:spAutoFit/>
          </a:bodyPr>
          <a:lstStyle/>
          <a:p>
            <a:pPr algn="r"/>
            <a:r>
              <a:rPr lang="en-GB" sz="1000" dirty="0" err="1">
                <a:latin typeface="Corbel" panose="020B0503020204020204" pitchFamily="34" charset="0"/>
              </a:rPr>
              <a:t>Mahy</a:t>
            </a:r>
            <a:r>
              <a:rPr lang="en-GB" sz="1000" dirty="0">
                <a:latin typeface="Corbel" panose="020B0503020204020204" pitchFamily="34" charset="0"/>
              </a:rPr>
              <a:t> et al, </a:t>
            </a:r>
            <a:r>
              <a:rPr lang="en-GB" sz="1000" i="1" dirty="0">
                <a:latin typeface="Corbel" panose="020B0503020204020204" pitchFamily="34" charset="0"/>
              </a:rPr>
              <a:t>Br J Psych</a:t>
            </a:r>
            <a:r>
              <a:rPr lang="en-GB" sz="1000" dirty="0">
                <a:latin typeface="Corbel" panose="020B0503020204020204" pitchFamily="34" charset="0"/>
              </a:rPr>
              <a:t>, 1999</a:t>
            </a:r>
          </a:p>
        </p:txBody>
      </p:sp>
      <p:sp>
        <p:nvSpPr>
          <p:cNvPr id="13" name="Rectangle 12"/>
          <p:cNvSpPr/>
          <p:nvPr/>
        </p:nvSpPr>
        <p:spPr>
          <a:xfrm>
            <a:off x="1115616" y="6503593"/>
            <a:ext cx="728084" cy="276999"/>
          </a:xfrm>
          <a:prstGeom prst="rect">
            <a:avLst/>
          </a:prstGeom>
        </p:spPr>
        <p:txBody>
          <a:bodyPr wrap="none">
            <a:spAutoFit/>
          </a:bodyPr>
          <a:lstStyle/>
          <a:p>
            <a:r>
              <a:rPr lang="en-GB" sz="1200" dirty="0">
                <a:latin typeface="Gadugi" panose="020B0502040204020203" pitchFamily="34" charset="0"/>
              </a:rPr>
              <a:t>*p&lt;0.05</a:t>
            </a:r>
            <a:endParaRPr lang="en-GB" sz="1200" dirty="0"/>
          </a:p>
        </p:txBody>
      </p:sp>
    </p:spTree>
    <p:extLst>
      <p:ext uri="{BB962C8B-B14F-4D97-AF65-F5344CB8AC3E}">
        <p14:creationId xmlns:p14="http://schemas.microsoft.com/office/powerpoint/2010/main" val="23826536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103"/>
          <p:cNvGrpSpPr/>
          <p:nvPr/>
        </p:nvGrpSpPr>
        <p:grpSpPr>
          <a:xfrm>
            <a:off x="107503" y="44624"/>
            <a:ext cx="7164645" cy="380904"/>
            <a:chOff x="107503" y="44624"/>
            <a:chExt cx="7164645" cy="380904"/>
          </a:xfrm>
        </p:grpSpPr>
        <p:sp>
          <p:nvSpPr>
            <p:cNvPr id="105" name="TextBox 104"/>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106" name="TextBox 105"/>
            <p:cNvSpPr txBox="1"/>
            <p:nvPr/>
          </p:nvSpPr>
          <p:spPr>
            <a:xfrm>
              <a:off x="1617422" y="44624"/>
              <a:ext cx="1449161"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Hypotheses</a:t>
              </a:r>
            </a:p>
          </p:txBody>
        </p:sp>
        <p:sp>
          <p:nvSpPr>
            <p:cNvPr id="107" name="TextBox 106"/>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108" name="TextBox 10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09" name="TextBox 10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pic>
        <p:nvPicPr>
          <p:cNvPr id="12298" name="SocialStress" descr="Image result for social stres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489531"/>
            <a:ext cx="9144000" cy="6368469"/>
          </a:xfrm>
          <a:prstGeom prst="rect">
            <a:avLst/>
          </a:prstGeom>
          <a:noFill/>
          <a:extLst>
            <a:ext uri="{909E8E84-426E-40DD-AFC4-6F175D3DCCD1}">
              <a14:hiddenFill xmlns:a14="http://schemas.microsoft.com/office/drawing/2010/main">
                <a:solidFill>
                  <a:srgbClr val="FFFFFF"/>
                </a:solidFill>
              </a14:hiddenFill>
            </a:ext>
          </a:extLst>
        </p:spPr>
      </p:pic>
      <p:sp>
        <p:nvSpPr>
          <p:cNvPr id="11" name="Transparency"/>
          <p:cNvSpPr/>
          <p:nvPr/>
        </p:nvSpPr>
        <p:spPr>
          <a:xfrm>
            <a:off x="0" y="519350"/>
            <a:ext cx="9143998" cy="6355428"/>
          </a:xfrm>
          <a:prstGeom prst="rect">
            <a:avLst/>
          </a:prstGeom>
          <a:solidFill>
            <a:srgbClr val="F6F6F6">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sp>
        <p:nvSpPr>
          <p:cNvPr id="2" name="TextBox 1"/>
          <p:cNvSpPr txBox="1"/>
          <p:nvPr/>
        </p:nvSpPr>
        <p:spPr>
          <a:xfrm>
            <a:off x="1943708" y="2312876"/>
            <a:ext cx="6660740" cy="2554545"/>
          </a:xfrm>
          <a:prstGeom prst="rect">
            <a:avLst/>
          </a:prstGeom>
          <a:noFill/>
        </p:spPr>
        <p:txBody>
          <a:bodyPr wrap="square" rtlCol="0">
            <a:spAutoFit/>
          </a:bodyPr>
          <a:lstStyle/>
          <a:p>
            <a:pPr>
              <a:spcAft>
                <a:spcPts val="1200"/>
              </a:spcAft>
            </a:pPr>
            <a:r>
              <a:rPr lang="en-GB" sz="2400" b="1" dirty="0">
                <a:solidFill>
                  <a:schemeClr val="bg1">
                    <a:lumMod val="50000"/>
                  </a:schemeClr>
                </a:solidFill>
                <a:latin typeface="Gadugi" panose="020B0502040204020203" pitchFamily="34" charset="0"/>
              </a:rPr>
              <a:t>1. Selective migration</a:t>
            </a:r>
          </a:p>
          <a:p>
            <a:pPr>
              <a:spcAft>
                <a:spcPts val="1200"/>
              </a:spcAft>
            </a:pPr>
            <a:r>
              <a:rPr lang="en-GB" sz="2400" b="1" dirty="0">
                <a:solidFill>
                  <a:schemeClr val="bg1">
                    <a:lumMod val="50000"/>
                  </a:schemeClr>
                </a:solidFill>
                <a:latin typeface="Gadugi" panose="020B0502040204020203" pitchFamily="34" charset="0"/>
              </a:rPr>
              <a:t>2. Demographic differences</a:t>
            </a:r>
          </a:p>
          <a:p>
            <a:pPr>
              <a:spcAft>
                <a:spcPts val="1200"/>
              </a:spcAft>
            </a:pPr>
            <a:r>
              <a:rPr lang="en-GB" sz="2400" b="1" dirty="0">
                <a:solidFill>
                  <a:schemeClr val="bg1">
                    <a:lumMod val="50000"/>
                  </a:schemeClr>
                </a:solidFill>
                <a:latin typeface="Gadugi" panose="020B0502040204020203" pitchFamily="34" charset="0"/>
              </a:rPr>
              <a:t>3. Higher rates in countries of origin</a:t>
            </a:r>
          </a:p>
          <a:p>
            <a:pPr>
              <a:spcAft>
                <a:spcPts val="1200"/>
              </a:spcAft>
            </a:pPr>
            <a:r>
              <a:rPr lang="en-GB" sz="2400" b="1" dirty="0">
                <a:solidFill>
                  <a:schemeClr val="bg1">
                    <a:lumMod val="50000"/>
                  </a:schemeClr>
                </a:solidFill>
                <a:latin typeface="Gadugi" panose="020B0502040204020203" pitchFamily="34" charset="0"/>
              </a:rPr>
              <a:t>4. Misdiagnosis</a:t>
            </a:r>
          </a:p>
          <a:p>
            <a:pPr>
              <a:spcAft>
                <a:spcPts val="1200"/>
              </a:spcAft>
            </a:pPr>
            <a:r>
              <a:rPr lang="en-GB" sz="2400" b="1" dirty="0">
                <a:latin typeface="Gadugi" panose="020B0502040204020203" pitchFamily="34" charset="0"/>
              </a:rPr>
              <a:t>5. Social stressors</a:t>
            </a:r>
          </a:p>
        </p:txBody>
      </p:sp>
    </p:spTree>
    <p:extLst>
      <p:ext uri="{BB962C8B-B14F-4D97-AF65-F5344CB8AC3E}">
        <p14:creationId xmlns:p14="http://schemas.microsoft.com/office/powerpoint/2010/main" val="36749747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refugee carto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32046" y="2640189"/>
            <a:ext cx="3015082" cy="19332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crop failure 1930s"/>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37881" y="2636360"/>
            <a:ext cx="2556284" cy="193424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85009" y="2637404"/>
            <a:ext cx="2621109" cy="1933200"/>
          </a:xfrm>
          <a:prstGeom prst="rect">
            <a:avLst/>
          </a:prstGeom>
        </p:spPr>
      </p:pic>
      <p:sp>
        <p:nvSpPr>
          <p:cNvPr id="4" name="TextBox 3"/>
          <p:cNvSpPr txBox="1"/>
          <p:nvPr/>
        </p:nvSpPr>
        <p:spPr>
          <a:xfrm>
            <a:off x="1105551" y="4761148"/>
            <a:ext cx="511871" cy="369332"/>
          </a:xfrm>
          <a:prstGeom prst="rect">
            <a:avLst/>
          </a:prstGeom>
          <a:noFill/>
        </p:spPr>
        <p:txBody>
          <a:bodyPr wrap="none" rtlCol="0">
            <a:spAutoFit/>
          </a:bodyPr>
          <a:lstStyle/>
          <a:p>
            <a:r>
              <a:rPr lang="en-GB" dirty="0">
                <a:latin typeface="Gadugi" panose="020B0502040204020203" pitchFamily="34" charset="0"/>
              </a:rPr>
              <a:t>Pre</a:t>
            </a:r>
          </a:p>
        </p:txBody>
      </p:sp>
      <p:sp>
        <p:nvSpPr>
          <p:cNvPr id="15" name="TextBox 14"/>
          <p:cNvSpPr txBox="1"/>
          <p:nvPr/>
        </p:nvSpPr>
        <p:spPr>
          <a:xfrm>
            <a:off x="4100203" y="4761148"/>
            <a:ext cx="878767" cy="369332"/>
          </a:xfrm>
          <a:prstGeom prst="rect">
            <a:avLst/>
          </a:prstGeom>
          <a:noFill/>
        </p:spPr>
        <p:txBody>
          <a:bodyPr wrap="none" rtlCol="0">
            <a:spAutoFit/>
          </a:bodyPr>
          <a:lstStyle/>
          <a:p>
            <a:r>
              <a:rPr lang="en-GB" dirty="0">
                <a:latin typeface="Gadugi" panose="020B0502040204020203" pitchFamily="34" charset="0"/>
              </a:rPr>
              <a:t>During</a:t>
            </a:r>
          </a:p>
        </p:txBody>
      </p:sp>
      <p:sp>
        <p:nvSpPr>
          <p:cNvPr id="16" name="TextBox 15"/>
          <p:cNvSpPr txBox="1"/>
          <p:nvPr/>
        </p:nvSpPr>
        <p:spPr>
          <a:xfrm>
            <a:off x="7287113" y="4761148"/>
            <a:ext cx="616900" cy="369332"/>
          </a:xfrm>
          <a:prstGeom prst="rect">
            <a:avLst/>
          </a:prstGeom>
          <a:noFill/>
        </p:spPr>
        <p:txBody>
          <a:bodyPr wrap="none" rtlCol="0">
            <a:spAutoFit/>
          </a:bodyPr>
          <a:lstStyle/>
          <a:p>
            <a:r>
              <a:rPr lang="en-GB" dirty="0">
                <a:latin typeface="Gadugi" panose="020B0502040204020203" pitchFamily="34" charset="0"/>
              </a:rPr>
              <a:t>Post</a:t>
            </a:r>
          </a:p>
        </p:txBody>
      </p:sp>
      <p:sp>
        <p:nvSpPr>
          <p:cNvPr id="19" name="TextBox 18"/>
          <p:cNvSpPr txBox="1"/>
          <p:nvPr/>
        </p:nvSpPr>
        <p:spPr>
          <a:xfrm>
            <a:off x="2280883" y="4293096"/>
            <a:ext cx="513282" cy="246221"/>
          </a:xfrm>
          <a:prstGeom prst="rect">
            <a:avLst/>
          </a:prstGeom>
          <a:noFill/>
        </p:spPr>
        <p:txBody>
          <a:bodyPr wrap="none" rtlCol="0">
            <a:spAutoFit/>
          </a:bodyPr>
          <a:lstStyle/>
          <a:p>
            <a:pPr algn="r"/>
            <a:r>
              <a:rPr lang="en-GB" sz="1000" dirty="0">
                <a:latin typeface="Corbel" panose="020B0503020204020204" pitchFamily="34" charset="0"/>
              </a:rPr>
              <a:t>Lange</a:t>
            </a:r>
          </a:p>
        </p:txBody>
      </p:sp>
      <p:sp>
        <p:nvSpPr>
          <p:cNvPr id="20" name="TextBox 19"/>
          <p:cNvSpPr txBox="1"/>
          <p:nvPr/>
        </p:nvSpPr>
        <p:spPr>
          <a:xfrm>
            <a:off x="3095836" y="4293096"/>
            <a:ext cx="726481" cy="246221"/>
          </a:xfrm>
          <a:prstGeom prst="rect">
            <a:avLst/>
          </a:prstGeom>
          <a:noFill/>
        </p:spPr>
        <p:txBody>
          <a:bodyPr wrap="none" rtlCol="0">
            <a:spAutoFit/>
          </a:bodyPr>
          <a:lstStyle/>
          <a:p>
            <a:r>
              <a:rPr lang="en-GB" sz="1000" dirty="0">
                <a:solidFill>
                  <a:schemeClr val="bg1"/>
                </a:solidFill>
                <a:latin typeface="Corbel" panose="020B0503020204020204" pitchFamily="34" charset="0"/>
              </a:rPr>
              <a:t>Kneebone</a:t>
            </a:r>
          </a:p>
        </p:txBody>
      </p:sp>
      <p:sp>
        <p:nvSpPr>
          <p:cNvPr id="17" name="Transparency"/>
          <p:cNvSpPr/>
          <p:nvPr/>
        </p:nvSpPr>
        <p:spPr>
          <a:xfrm>
            <a:off x="3032046" y="2636360"/>
            <a:ext cx="2967434" cy="1934244"/>
          </a:xfrm>
          <a:prstGeom prst="rect">
            <a:avLst/>
          </a:prstGeom>
          <a:solidFill>
            <a:srgbClr val="F6F6F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sp>
        <p:nvSpPr>
          <p:cNvPr id="18" name="Transparency"/>
          <p:cNvSpPr/>
          <p:nvPr/>
        </p:nvSpPr>
        <p:spPr>
          <a:xfrm>
            <a:off x="6285009" y="2636360"/>
            <a:ext cx="2621109" cy="1934244"/>
          </a:xfrm>
          <a:prstGeom prst="rect">
            <a:avLst/>
          </a:prstGeom>
          <a:solidFill>
            <a:srgbClr val="F6F6F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grpSp>
        <p:nvGrpSpPr>
          <p:cNvPr id="21" name="Group 20"/>
          <p:cNvGrpSpPr/>
          <p:nvPr/>
        </p:nvGrpSpPr>
        <p:grpSpPr>
          <a:xfrm>
            <a:off x="107503" y="44624"/>
            <a:ext cx="7164645" cy="380904"/>
            <a:chOff x="107503" y="44624"/>
            <a:chExt cx="7164645" cy="380904"/>
          </a:xfrm>
        </p:grpSpPr>
        <p:sp>
          <p:nvSpPr>
            <p:cNvPr id="22" name="TextBox 21"/>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23" name="TextBox 22"/>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24" name="TextBox 23"/>
            <p:cNvSpPr txBox="1"/>
            <p:nvPr/>
          </p:nvSpPr>
          <p:spPr>
            <a:xfrm>
              <a:off x="3127340" y="44625"/>
              <a:ext cx="1206134"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Research</a:t>
              </a:r>
            </a:p>
          </p:txBody>
        </p:sp>
        <p:sp>
          <p:nvSpPr>
            <p:cNvPr id="25" name="TextBox 24"/>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26" name="TextBox 25"/>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Tree>
    <p:extLst>
      <p:ext uri="{BB962C8B-B14F-4D97-AF65-F5344CB8AC3E}">
        <p14:creationId xmlns:p14="http://schemas.microsoft.com/office/powerpoint/2010/main" val="2989050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3" presetClass="emph" presetSubtype="2" fill="hold" grpId="1" nodeType="withEffect">
                                  <p:stCondLst>
                                    <p:cond delay="0"/>
                                  </p:stCondLst>
                                  <p:childTnLst>
                                    <p:animClr clrSpc="rgb" dir="cw">
                                      <p:cBhvr override="childStyle">
                                        <p:cTn id="22" dur="500" fill="hold"/>
                                        <p:tgtEl>
                                          <p:spTgt spid="15"/>
                                        </p:tgtEl>
                                        <p:attrNameLst>
                                          <p:attrName>style.color</p:attrName>
                                        </p:attrNameLst>
                                      </p:cBhvr>
                                      <p:to>
                                        <a:srgbClr val="EAEAEA"/>
                                      </p:to>
                                    </p:animClr>
                                  </p:childTnLst>
                                </p:cTn>
                              </p:par>
                              <p:par>
                                <p:cTn id="23" presetID="3" presetClass="emph" presetSubtype="2" fill="hold" grpId="1" nodeType="withEffect">
                                  <p:stCondLst>
                                    <p:cond delay="0"/>
                                  </p:stCondLst>
                                  <p:childTnLst>
                                    <p:animClr clrSpc="rgb" dir="cw">
                                      <p:cBhvr override="childStyle">
                                        <p:cTn id="24" dur="500" fill="hold"/>
                                        <p:tgtEl>
                                          <p:spTgt spid="16"/>
                                        </p:tgtEl>
                                        <p:attrNameLst>
                                          <p:attrName>style.color</p:attrName>
                                        </p:attrNameLst>
                                      </p:cBhvr>
                                      <p:to>
                                        <a:srgbClr val="EAEAEA"/>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6" grpId="0"/>
      <p:bldP spid="16" grpId="1"/>
      <p:bldP spid="17" grpId="0" animBg="1"/>
      <p:bldP spid="1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B8C3D9"/>
        </a:solidFill>
        <a:effectLst/>
      </p:bgPr>
    </p:bg>
    <p:spTree>
      <p:nvGrpSpPr>
        <p:cNvPr id="1" name=""/>
        <p:cNvGrpSpPr/>
        <p:nvPr/>
      </p:nvGrpSpPr>
      <p:grpSpPr>
        <a:xfrm>
          <a:off x="0" y="0"/>
          <a:ext cx="0" cy="0"/>
          <a:chOff x="0" y="0"/>
          <a:chExt cx="0" cy="0"/>
        </a:xfrm>
      </p:grpSpPr>
      <p:pic>
        <p:nvPicPr>
          <p:cNvPr id="2054" name="Picture 6" descr="http://tracks.unhcr.org/wp-content/uploads/2015/04/04202015_Featured_TragedyStrike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980728"/>
            <a:ext cx="9144000" cy="51435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107503" y="44624"/>
            <a:ext cx="7164645" cy="380904"/>
            <a:chOff x="107503" y="44624"/>
            <a:chExt cx="7164645" cy="380904"/>
          </a:xfrm>
        </p:grpSpPr>
        <p:sp>
          <p:nvSpPr>
            <p:cNvPr id="4" name="TextBox 3"/>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5" name="TextBox 4"/>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6" name="TextBox 5"/>
            <p:cNvSpPr txBox="1"/>
            <p:nvPr/>
          </p:nvSpPr>
          <p:spPr>
            <a:xfrm>
              <a:off x="3127340" y="44625"/>
              <a:ext cx="1206134"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Research</a:t>
              </a:r>
            </a:p>
          </p:txBody>
        </p:sp>
        <p:sp>
          <p:nvSpPr>
            <p:cNvPr id="7" name="TextBox 6"/>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8" name="TextBox 7"/>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Tree>
    <p:extLst>
      <p:ext uri="{BB962C8B-B14F-4D97-AF65-F5344CB8AC3E}">
        <p14:creationId xmlns:p14="http://schemas.microsoft.com/office/powerpoint/2010/main" val="34396405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54659" y="3429000"/>
            <a:ext cx="8229600" cy="2952328"/>
          </a:xfrm>
        </p:spPr>
        <p:txBody>
          <a:bodyPr>
            <a:noAutofit/>
          </a:bodyPr>
          <a:lstStyle/>
          <a:p>
            <a:pPr algn="ctr">
              <a:buNone/>
            </a:pPr>
            <a:r>
              <a:rPr lang="en-GB" sz="3000" b="1" dirty="0">
                <a:latin typeface="Gadugi" panose="020B0502040204020203" pitchFamily="34" charset="0"/>
              </a:rPr>
              <a:t>Were refugees at higher risk of psychotic disorders than </a:t>
            </a:r>
          </a:p>
          <a:p>
            <a:pPr algn="ctr">
              <a:buNone/>
            </a:pPr>
            <a:endParaRPr lang="en-GB" sz="3000" b="1" dirty="0">
              <a:latin typeface="Gadugi" panose="020B0502040204020203" pitchFamily="34" charset="0"/>
            </a:endParaRPr>
          </a:p>
          <a:p>
            <a:pPr algn="ctr"/>
            <a:r>
              <a:rPr lang="en-GB" sz="3000" b="1" dirty="0">
                <a:latin typeface="Gadugi" panose="020B0502040204020203" pitchFamily="34" charset="0"/>
              </a:rPr>
              <a:t>Native-born Swedes?</a:t>
            </a:r>
          </a:p>
          <a:p>
            <a:pPr algn="ctr"/>
            <a:r>
              <a:rPr lang="en-GB" sz="3000" b="1" dirty="0">
                <a:latin typeface="Gadugi" panose="020B0502040204020203" pitchFamily="34" charset="0"/>
              </a:rPr>
              <a:t>Other migrants from the same region?</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41" y="733888"/>
            <a:ext cx="9144000" cy="2359742"/>
          </a:xfrm>
          <a:prstGeom prst="rect">
            <a:avLst/>
          </a:prstGeom>
        </p:spPr>
      </p:pic>
      <p:pic>
        <p:nvPicPr>
          <p:cNvPr id="4" name="Picture 3"/>
          <p:cNvPicPr>
            <a:picLocks noChangeAspect="1"/>
          </p:cNvPicPr>
          <p:nvPr/>
        </p:nvPicPr>
        <p:blipFill>
          <a:blip r:embed="rId4"/>
          <a:stretch>
            <a:fillRect/>
          </a:stretch>
        </p:blipFill>
        <p:spPr>
          <a:xfrm>
            <a:off x="251520" y="540931"/>
            <a:ext cx="4210050" cy="390525"/>
          </a:xfrm>
          <a:prstGeom prst="rect">
            <a:avLst/>
          </a:prstGeom>
        </p:spPr>
      </p:pic>
      <p:grpSp>
        <p:nvGrpSpPr>
          <p:cNvPr id="6" name="Group 5"/>
          <p:cNvGrpSpPr/>
          <p:nvPr/>
        </p:nvGrpSpPr>
        <p:grpSpPr>
          <a:xfrm>
            <a:off x="107503" y="44624"/>
            <a:ext cx="7164645" cy="380904"/>
            <a:chOff x="107503" y="44624"/>
            <a:chExt cx="7164645" cy="380904"/>
          </a:xfrm>
        </p:grpSpPr>
        <p:sp>
          <p:nvSpPr>
            <p:cNvPr id="7" name="TextBox 6"/>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9" name="TextBox 8"/>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10" name="TextBox 9"/>
            <p:cNvSpPr txBox="1"/>
            <p:nvPr/>
          </p:nvSpPr>
          <p:spPr>
            <a:xfrm>
              <a:off x="3127340" y="44625"/>
              <a:ext cx="1206134"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Research</a:t>
              </a:r>
            </a:p>
          </p:txBody>
        </p:sp>
        <p:sp>
          <p:nvSpPr>
            <p:cNvPr id="11" name="TextBox 10"/>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2" name="TextBox 11"/>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pic>
        <p:nvPicPr>
          <p:cNvPr id="13" name="Picture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6136303"/>
            <a:ext cx="1475656" cy="737394"/>
          </a:xfrm>
          <a:prstGeom prst="rect">
            <a:avLst/>
          </a:prstGeom>
        </p:spPr>
      </p:pic>
      <p:sp>
        <p:nvSpPr>
          <p:cNvPr id="14" name="TextBox 13"/>
          <p:cNvSpPr txBox="1"/>
          <p:nvPr/>
        </p:nvSpPr>
        <p:spPr>
          <a:xfrm>
            <a:off x="7599987" y="6597352"/>
            <a:ext cx="1544013" cy="246221"/>
          </a:xfrm>
          <a:prstGeom prst="rect">
            <a:avLst/>
          </a:prstGeom>
          <a:noFill/>
        </p:spPr>
        <p:txBody>
          <a:bodyPr wrap="none" rtlCol="0">
            <a:spAutoFit/>
          </a:bodyPr>
          <a:lstStyle/>
          <a:p>
            <a:pPr algn="r"/>
            <a:r>
              <a:rPr lang="en-GB" sz="1000" dirty="0">
                <a:latin typeface="Corbel" panose="020B0503020204020204" pitchFamily="34" charset="0"/>
              </a:rPr>
              <a:t>Hollander et al, </a:t>
            </a:r>
            <a:r>
              <a:rPr lang="en-GB" sz="1000" i="1" dirty="0">
                <a:latin typeface="Corbel" panose="020B0503020204020204" pitchFamily="34" charset="0"/>
              </a:rPr>
              <a:t>BMJ</a:t>
            </a:r>
            <a:r>
              <a:rPr lang="en-GB" sz="1000" dirty="0">
                <a:latin typeface="Corbel" panose="020B0503020204020204" pitchFamily="34" charset="0"/>
              </a:rPr>
              <a:t>, 2016</a:t>
            </a:r>
          </a:p>
        </p:txBody>
      </p:sp>
    </p:spTree>
    <p:extLst>
      <p:ext uri="{BB962C8B-B14F-4D97-AF65-F5344CB8AC3E}">
        <p14:creationId xmlns:p14="http://schemas.microsoft.com/office/powerpoint/2010/main" val="335562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t="34724"/>
          <a:stretch/>
        </p:blipFill>
        <p:spPr>
          <a:xfrm>
            <a:off x="27136" y="1340769"/>
            <a:ext cx="9116864" cy="4517689"/>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136303"/>
            <a:ext cx="1475656" cy="737394"/>
          </a:xfrm>
          <a:prstGeom prst="rect">
            <a:avLst/>
          </a:prstGeom>
        </p:spPr>
      </p:pic>
      <p:grpSp>
        <p:nvGrpSpPr>
          <p:cNvPr id="4" name="Group 3"/>
          <p:cNvGrpSpPr/>
          <p:nvPr/>
        </p:nvGrpSpPr>
        <p:grpSpPr>
          <a:xfrm>
            <a:off x="107503" y="44624"/>
            <a:ext cx="7164645" cy="380904"/>
            <a:chOff x="107503" y="44624"/>
            <a:chExt cx="7164645" cy="380904"/>
          </a:xfrm>
        </p:grpSpPr>
        <p:sp>
          <p:nvSpPr>
            <p:cNvPr id="5" name="TextBox 4"/>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6" name="TextBox 5"/>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7" name="TextBox 6"/>
            <p:cNvSpPr txBox="1"/>
            <p:nvPr/>
          </p:nvSpPr>
          <p:spPr>
            <a:xfrm>
              <a:off x="3127340" y="44625"/>
              <a:ext cx="1206134"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Research</a:t>
              </a:r>
            </a:p>
          </p:txBody>
        </p:sp>
        <p:sp>
          <p:nvSpPr>
            <p:cNvPr id="8" name="TextBox 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9" name="TextBox 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
        <p:nvSpPr>
          <p:cNvPr id="10" name="TextBox 9"/>
          <p:cNvSpPr txBox="1"/>
          <p:nvPr/>
        </p:nvSpPr>
        <p:spPr>
          <a:xfrm>
            <a:off x="7599987" y="6597352"/>
            <a:ext cx="1544013" cy="246221"/>
          </a:xfrm>
          <a:prstGeom prst="rect">
            <a:avLst/>
          </a:prstGeom>
          <a:noFill/>
        </p:spPr>
        <p:txBody>
          <a:bodyPr wrap="none" rtlCol="0">
            <a:spAutoFit/>
          </a:bodyPr>
          <a:lstStyle/>
          <a:p>
            <a:pPr algn="r"/>
            <a:r>
              <a:rPr lang="en-GB" sz="1000" dirty="0">
                <a:latin typeface="Corbel" panose="020B0503020204020204" pitchFamily="34" charset="0"/>
              </a:rPr>
              <a:t>Hollander et al, </a:t>
            </a:r>
            <a:r>
              <a:rPr lang="en-GB" sz="1000" i="1" dirty="0">
                <a:latin typeface="Corbel" panose="020B0503020204020204" pitchFamily="34" charset="0"/>
              </a:rPr>
              <a:t>BMJ</a:t>
            </a:r>
            <a:r>
              <a:rPr lang="en-GB" sz="1000" dirty="0">
                <a:latin typeface="Corbel" panose="020B0503020204020204" pitchFamily="34" charset="0"/>
              </a:rPr>
              <a:t>, 2016</a:t>
            </a:r>
          </a:p>
        </p:txBody>
      </p:sp>
    </p:spTree>
    <p:extLst>
      <p:ext uri="{BB962C8B-B14F-4D97-AF65-F5344CB8AC3E}">
        <p14:creationId xmlns:p14="http://schemas.microsoft.com/office/powerpoint/2010/main" val="20886572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136303"/>
            <a:ext cx="1475656" cy="737394"/>
          </a:xfrm>
          <a:prstGeom prst="rect">
            <a:avLst/>
          </a:prstGeom>
        </p:spPr>
      </p:pic>
      <p:graphicFrame>
        <p:nvGraphicFramePr>
          <p:cNvPr id="24" name="Chart 23"/>
          <p:cNvGraphicFramePr>
            <a:graphicFrameLocks/>
          </p:cNvGraphicFramePr>
          <p:nvPr>
            <p:extLst>
              <p:ext uri="{D42A27DB-BD31-4B8C-83A1-F6EECF244321}">
                <p14:modId xmlns:p14="http://schemas.microsoft.com/office/powerpoint/2010/main" val="3559460608"/>
              </p:ext>
            </p:extLst>
          </p:nvPr>
        </p:nvGraphicFramePr>
        <p:xfrm>
          <a:off x="971600" y="1196752"/>
          <a:ext cx="6480720" cy="4176464"/>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1422414" y="6603159"/>
            <a:ext cx="2789546" cy="246221"/>
          </a:xfrm>
          <a:prstGeom prst="rect">
            <a:avLst/>
          </a:prstGeom>
          <a:noFill/>
        </p:spPr>
        <p:txBody>
          <a:bodyPr wrap="none" rtlCol="0">
            <a:spAutoFit/>
          </a:bodyPr>
          <a:lstStyle/>
          <a:p>
            <a:r>
              <a:rPr lang="en-GB" sz="1000" dirty="0">
                <a:latin typeface="Corbel" panose="020B0503020204020204" pitchFamily="34" charset="0"/>
              </a:rPr>
              <a:t>Adjusted for age, sex, income &amp; urban residency</a:t>
            </a:r>
          </a:p>
        </p:txBody>
      </p:sp>
      <p:grpSp>
        <p:nvGrpSpPr>
          <p:cNvPr id="8" name="Group 7"/>
          <p:cNvGrpSpPr/>
          <p:nvPr/>
        </p:nvGrpSpPr>
        <p:grpSpPr>
          <a:xfrm>
            <a:off x="-36512" y="13266"/>
            <a:ext cx="9180512" cy="6844734"/>
            <a:chOff x="-576064" y="13266"/>
            <a:chExt cx="9144000" cy="6844734"/>
          </a:xfrm>
        </p:grpSpPr>
        <p:sp>
          <p:nvSpPr>
            <p:cNvPr id="26" name="Rectangle 25"/>
            <p:cNvSpPr/>
            <p:nvPr/>
          </p:nvSpPr>
          <p:spPr>
            <a:xfrm>
              <a:off x="6516216" y="13266"/>
              <a:ext cx="2051720" cy="6844734"/>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576064" y="13266"/>
              <a:ext cx="3707904" cy="6844734"/>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3131841" y="13266"/>
              <a:ext cx="3384376" cy="1298047"/>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3131841" y="5559953"/>
              <a:ext cx="3384376" cy="1298047"/>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5" name="Oval 24"/>
          <p:cNvSpPr/>
          <p:nvPr/>
        </p:nvSpPr>
        <p:spPr>
          <a:xfrm>
            <a:off x="7433267" y="1700808"/>
            <a:ext cx="1511968" cy="1511968"/>
          </a:xfrm>
          <a:prstGeom prst="ellipse">
            <a:avLst/>
          </a:prstGeom>
          <a:solidFill>
            <a:srgbClr val="008A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66% increase</a:t>
            </a:r>
          </a:p>
        </p:txBody>
      </p:sp>
      <p:sp>
        <p:nvSpPr>
          <p:cNvPr id="30" name="Rectangle 29"/>
          <p:cNvSpPr/>
          <p:nvPr/>
        </p:nvSpPr>
        <p:spPr>
          <a:xfrm>
            <a:off x="5436096" y="1311313"/>
            <a:ext cx="3707904" cy="42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 name="Group 10"/>
          <p:cNvGrpSpPr/>
          <p:nvPr/>
        </p:nvGrpSpPr>
        <p:grpSpPr>
          <a:xfrm>
            <a:off x="107503" y="44624"/>
            <a:ext cx="7164645" cy="380904"/>
            <a:chOff x="107503" y="44624"/>
            <a:chExt cx="7164645" cy="380904"/>
          </a:xfrm>
        </p:grpSpPr>
        <p:sp>
          <p:nvSpPr>
            <p:cNvPr id="12" name="TextBox 11"/>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13" name="TextBox 12"/>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14" name="TextBox 13"/>
            <p:cNvSpPr txBox="1"/>
            <p:nvPr/>
          </p:nvSpPr>
          <p:spPr>
            <a:xfrm>
              <a:off x="3127340" y="44625"/>
              <a:ext cx="1206134"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Research</a:t>
              </a:r>
            </a:p>
          </p:txBody>
        </p:sp>
        <p:sp>
          <p:nvSpPr>
            <p:cNvPr id="15" name="TextBox 14"/>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6" name="TextBox 15"/>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
        <p:nvSpPr>
          <p:cNvPr id="18" name="TextBox 17"/>
          <p:cNvSpPr txBox="1"/>
          <p:nvPr/>
        </p:nvSpPr>
        <p:spPr>
          <a:xfrm>
            <a:off x="7599987" y="6597352"/>
            <a:ext cx="1544013" cy="246221"/>
          </a:xfrm>
          <a:prstGeom prst="rect">
            <a:avLst/>
          </a:prstGeom>
          <a:noFill/>
        </p:spPr>
        <p:txBody>
          <a:bodyPr wrap="none" rtlCol="0">
            <a:spAutoFit/>
          </a:bodyPr>
          <a:lstStyle/>
          <a:p>
            <a:pPr algn="r"/>
            <a:r>
              <a:rPr lang="en-GB" sz="1000" dirty="0">
                <a:latin typeface="Corbel" panose="020B0503020204020204" pitchFamily="34" charset="0"/>
              </a:rPr>
              <a:t>Hollander et al, </a:t>
            </a:r>
            <a:r>
              <a:rPr lang="en-GB" sz="1000" i="1" dirty="0">
                <a:latin typeface="Corbel" panose="020B0503020204020204" pitchFamily="34" charset="0"/>
              </a:rPr>
              <a:t>BMJ</a:t>
            </a:r>
            <a:r>
              <a:rPr lang="en-GB" sz="1000" dirty="0">
                <a:latin typeface="Corbel" panose="020B0503020204020204" pitchFamily="34" charset="0"/>
              </a:rPr>
              <a:t>, 2016</a:t>
            </a:r>
          </a:p>
        </p:txBody>
      </p:sp>
    </p:spTree>
    <p:extLst>
      <p:ext uri="{BB962C8B-B14F-4D97-AF65-F5344CB8AC3E}">
        <p14:creationId xmlns:p14="http://schemas.microsoft.com/office/powerpoint/2010/main" val="2988576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750"/>
                                        <p:tgtEl>
                                          <p:spTgt spid="30"/>
                                        </p:tgtEl>
                                      </p:cBhvr>
                                    </p:animEffect>
                                    <p:set>
                                      <p:cBhvr>
                                        <p:cTn id="7" dur="1" fill="hold">
                                          <p:stCondLst>
                                            <p:cond delay="749"/>
                                          </p:stCondLst>
                                        </p:cTn>
                                        <p:tgtEl>
                                          <p:spTgt spid="3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refugee carto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32046" y="2640189"/>
            <a:ext cx="3015082" cy="19332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crop failure 1930s"/>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37881" y="2636360"/>
            <a:ext cx="2556284" cy="193424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85009" y="2637404"/>
            <a:ext cx="2621109" cy="1933200"/>
          </a:xfrm>
          <a:prstGeom prst="rect">
            <a:avLst/>
          </a:prstGeom>
        </p:spPr>
      </p:pic>
      <p:sp>
        <p:nvSpPr>
          <p:cNvPr id="4" name="TextBox 3"/>
          <p:cNvSpPr txBox="1"/>
          <p:nvPr/>
        </p:nvSpPr>
        <p:spPr>
          <a:xfrm>
            <a:off x="1105551" y="4761148"/>
            <a:ext cx="511871" cy="369332"/>
          </a:xfrm>
          <a:prstGeom prst="rect">
            <a:avLst/>
          </a:prstGeom>
          <a:noFill/>
        </p:spPr>
        <p:txBody>
          <a:bodyPr wrap="none" rtlCol="0">
            <a:spAutoFit/>
          </a:bodyPr>
          <a:lstStyle/>
          <a:p>
            <a:r>
              <a:rPr lang="en-GB" dirty="0">
                <a:latin typeface="Gadugi" panose="020B0502040204020203" pitchFamily="34" charset="0"/>
              </a:rPr>
              <a:t>Pre</a:t>
            </a:r>
          </a:p>
        </p:txBody>
      </p:sp>
      <p:sp>
        <p:nvSpPr>
          <p:cNvPr id="15" name="TextBox 14"/>
          <p:cNvSpPr txBox="1"/>
          <p:nvPr/>
        </p:nvSpPr>
        <p:spPr>
          <a:xfrm>
            <a:off x="4100203" y="4761148"/>
            <a:ext cx="878767" cy="369332"/>
          </a:xfrm>
          <a:prstGeom prst="rect">
            <a:avLst/>
          </a:prstGeom>
          <a:noFill/>
        </p:spPr>
        <p:txBody>
          <a:bodyPr wrap="none" rtlCol="0">
            <a:spAutoFit/>
          </a:bodyPr>
          <a:lstStyle/>
          <a:p>
            <a:r>
              <a:rPr lang="en-GB" dirty="0">
                <a:latin typeface="Gadugi" panose="020B0502040204020203" pitchFamily="34" charset="0"/>
              </a:rPr>
              <a:t>During</a:t>
            </a:r>
          </a:p>
        </p:txBody>
      </p:sp>
      <p:sp>
        <p:nvSpPr>
          <p:cNvPr id="16" name="TextBox 15"/>
          <p:cNvSpPr txBox="1"/>
          <p:nvPr/>
        </p:nvSpPr>
        <p:spPr>
          <a:xfrm>
            <a:off x="7287113" y="4761148"/>
            <a:ext cx="616900" cy="369332"/>
          </a:xfrm>
          <a:prstGeom prst="rect">
            <a:avLst/>
          </a:prstGeom>
          <a:noFill/>
        </p:spPr>
        <p:txBody>
          <a:bodyPr wrap="none" rtlCol="0">
            <a:spAutoFit/>
          </a:bodyPr>
          <a:lstStyle/>
          <a:p>
            <a:r>
              <a:rPr lang="en-GB" dirty="0">
                <a:latin typeface="Gadugi" panose="020B0502040204020203" pitchFamily="34" charset="0"/>
              </a:rPr>
              <a:t>Post</a:t>
            </a:r>
          </a:p>
        </p:txBody>
      </p:sp>
      <p:sp>
        <p:nvSpPr>
          <p:cNvPr id="19" name="TextBox 18"/>
          <p:cNvSpPr txBox="1"/>
          <p:nvPr/>
        </p:nvSpPr>
        <p:spPr>
          <a:xfrm>
            <a:off x="2280883" y="4293096"/>
            <a:ext cx="513282" cy="246221"/>
          </a:xfrm>
          <a:prstGeom prst="rect">
            <a:avLst/>
          </a:prstGeom>
          <a:noFill/>
        </p:spPr>
        <p:txBody>
          <a:bodyPr wrap="none" rtlCol="0">
            <a:spAutoFit/>
          </a:bodyPr>
          <a:lstStyle/>
          <a:p>
            <a:pPr algn="r"/>
            <a:r>
              <a:rPr lang="en-GB" sz="1000" dirty="0">
                <a:latin typeface="Corbel" panose="020B0503020204020204" pitchFamily="34" charset="0"/>
              </a:rPr>
              <a:t>Lange</a:t>
            </a:r>
          </a:p>
        </p:txBody>
      </p:sp>
      <p:sp>
        <p:nvSpPr>
          <p:cNvPr id="20" name="TextBox 19"/>
          <p:cNvSpPr txBox="1"/>
          <p:nvPr/>
        </p:nvSpPr>
        <p:spPr>
          <a:xfrm>
            <a:off x="3095836" y="4293096"/>
            <a:ext cx="726481" cy="246221"/>
          </a:xfrm>
          <a:prstGeom prst="rect">
            <a:avLst/>
          </a:prstGeom>
          <a:noFill/>
        </p:spPr>
        <p:txBody>
          <a:bodyPr wrap="none" rtlCol="0">
            <a:spAutoFit/>
          </a:bodyPr>
          <a:lstStyle/>
          <a:p>
            <a:r>
              <a:rPr lang="en-GB" sz="1000" dirty="0">
                <a:solidFill>
                  <a:schemeClr val="bg1"/>
                </a:solidFill>
                <a:latin typeface="Corbel" panose="020B0503020204020204" pitchFamily="34" charset="0"/>
              </a:rPr>
              <a:t>Kneebone</a:t>
            </a:r>
          </a:p>
        </p:txBody>
      </p:sp>
      <p:sp>
        <p:nvSpPr>
          <p:cNvPr id="17" name="Transparency"/>
          <p:cNvSpPr/>
          <p:nvPr/>
        </p:nvSpPr>
        <p:spPr>
          <a:xfrm>
            <a:off x="237881" y="2634891"/>
            <a:ext cx="2560022" cy="1935712"/>
          </a:xfrm>
          <a:prstGeom prst="rect">
            <a:avLst/>
          </a:prstGeom>
          <a:solidFill>
            <a:srgbClr val="F6F6F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sp>
        <p:nvSpPr>
          <p:cNvPr id="18" name="Transparency"/>
          <p:cNvSpPr/>
          <p:nvPr/>
        </p:nvSpPr>
        <p:spPr>
          <a:xfrm>
            <a:off x="6288747" y="2636360"/>
            <a:ext cx="2617371" cy="1934244"/>
          </a:xfrm>
          <a:prstGeom prst="rect">
            <a:avLst/>
          </a:prstGeom>
          <a:solidFill>
            <a:srgbClr val="F6F6F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grpSp>
        <p:nvGrpSpPr>
          <p:cNvPr id="21" name="Group 20"/>
          <p:cNvGrpSpPr/>
          <p:nvPr/>
        </p:nvGrpSpPr>
        <p:grpSpPr>
          <a:xfrm>
            <a:off x="107503" y="44624"/>
            <a:ext cx="7164645" cy="380904"/>
            <a:chOff x="107503" y="44624"/>
            <a:chExt cx="7164645" cy="380904"/>
          </a:xfrm>
        </p:grpSpPr>
        <p:sp>
          <p:nvSpPr>
            <p:cNvPr id="22" name="TextBox 21"/>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23" name="TextBox 22"/>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24" name="TextBox 23"/>
            <p:cNvSpPr txBox="1"/>
            <p:nvPr/>
          </p:nvSpPr>
          <p:spPr>
            <a:xfrm>
              <a:off x="3127340" y="44625"/>
              <a:ext cx="1206134"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Research</a:t>
              </a:r>
            </a:p>
          </p:txBody>
        </p:sp>
        <p:sp>
          <p:nvSpPr>
            <p:cNvPr id="25" name="TextBox 24"/>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26" name="TextBox 25"/>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Tree>
    <p:extLst>
      <p:ext uri="{BB962C8B-B14F-4D97-AF65-F5344CB8AC3E}">
        <p14:creationId xmlns:p14="http://schemas.microsoft.com/office/powerpoint/2010/main" val="84219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1" nodeType="withEffect">
                                  <p:stCondLst>
                                    <p:cond delay="0"/>
                                  </p:stCondLst>
                                  <p:childTnLst>
                                    <p:animClr clrSpc="rgb" dir="cw">
                                      <p:cBhvr override="childStyle">
                                        <p:cTn id="6" dur="500" fill="hold"/>
                                        <p:tgtEl>
                                          <p:spTgt spid="16"/>
                                        </p:tgtEl>
                                        <p:attrNameLst>
                                          <p:attrName>style.color</p:attrName>
                                        </p:attrNameLst>
                                      </p:cBhvr>
                                      <p:to>
                                        <a:srgbClr val="EAEAEA"/>
                                      </p:to>
                                    </p:animClr>
                                  </p:childTnLst>
                                </p:cTn>
                              </p:par>
                              <p:par>
                                <p:cTn id="7" presetID="3" presetClass="emph" presetSubtype="2" fill="hold" grpId="0" nodeType="withEffect">
                                  <p:stCondLst>
                                    <p:cond delay="0"/>
                                  </p:stCondLst>
                                  <p:childTnLst>
                                    <p:animClr clrSpc="rgb" dir="cw">
                                      <p:cBhvr override="childStyle">
                                        <p:cTn id="8" dur="500" fill="hold"/>
                                        <p:tgtEl>
                                          <p:spTgt spid="4"/>
                                        </p:tgtEl>
                                        <p:attrNameLst>
                                          <p:attrName>style.color</p:attrName>
                                        </p:attrNameLst>
                                      </p:cBhvr>
                                      <p:to>
                                        <a:srgbClr val="EAEAEA"/>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107503" y="44624"/>
            <a:ext cx="7164645" cy="380904"/>
            <a:chOff x="107503" y="44624"/>
            <a:chExt cx="7164645" cy="380904"/>
          </a:xfrm>
        </p:grpSpPr>
        <p:sp>
          <p:nvSpPr>
            <p:cNvPr id="22" name="TextBox 21"/>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23" name="TextBox 22"/>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24" name="TextBox 23"/>
            <p:cNvSpPr txBox="1"/>
            <p:nvPr/>
          </p:nvSpPr>
          <p:spPr>
            <a:xfrm>
              <a:off x="3127340" y="44625"/>
              <a:ext cx="1206134"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Research</a:t>
              </a:r>
            </a:p>
          </p:txBody>
        </p:sp>
        <p:sp>
          <p:nvSpPr>
            <p:cNvPr id="25" name="TextBox 24"/>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26" name="TextBox 25"/>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pic>
        <p:nvPicPr>
          <p:cNvPr id="11266" name="Picture 2" descr="http://www.gla.ac.uk/media/media_483610_en.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512676"/>
            <a:ext cx="9155396" cy="6345324"/>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539552" y="1016732"/>
            <a:ext cx="7776864" cy="5170646"/>
          </a:xfrm>
          <a:prstGeom prst="rect">
            <a:avLst/>
          </a:prstGeom>
          <a:solidFill>
            <a:srgbClr val="E2E3E5">
              <a:alpha val="80000"/>
            </a:srgbClr>
          </a:solidFill>
        </p:spPr>
        <p:txBody>
          <a:bodyPr wrap="square" rtlCol="0">
            <a:spAutoFit/>
          </a:bodyPr>
          <a:lstStyle/>
          <a:p>
            <a:pPr marL="285750" indent="-285750">
              <a:spcAft>
                <a:spcPts val="1800"/>
              </a:spcAft>
              <a:buFont typeface="Arial" panose="020B0604020202020204" pitchFamily="34" charset="0"/>
              <a:buChar char="•"/>
            </a:pPr>
            <a:r>
              <a:rPr lang="en-GB" sz="2400" dirty="0">
                <a:latin typeface="Gadugi" panose="020B0502040204020203" pitchFamily="34" charset="0"/>
              </a:rPr>
              <a:t>Does social support during migration affect psychosis risk?</a:t>
            </a:r>
          </a:p>
          <a:p>
            <a:pPr marL="285750" indent="-285750">
              <a:spcAft>
                <a:spcPts val="1800"/>
              </a:spcAft>
              <a:buFont typeface="Arial" panose="020B0604020202020204" pitchFamily="34" charset="0"/>
              <a:buChar char="•"/>
            </a:pPr>
            <a:r>
              <a:rPr lang="en-GB" sz="2400" b="1" dirty="0">
                <a:latin typeface="Gadugi" panose="020B0502040204020203" pitchFamily="34" charset="0"/>
              </a:rPr>
              <a:t>Hypothesis</a:t>
            </a:r>
            <a:r>
              <a:rPr lang="en-GB" sz="2400" dirty="0">
                <a:latin typeface="Gadugi" panose="020B0502040204020203" pitchFamily="34" charset="0"/>
              </a:rPr>
              <a:t>: Those with more social isolation would have higher risk of ICD-10 non-affective psychosis</a:t>
            </a:r>
          </a:p>
          <a:p>
            <a:pPr marL="285750" indent="-285750">
              <a:spcAft>
                <a:spcPts val="1800"/>
              </a:spcAft>
              <a:buFont typeface="Arial" panose="020B0604020202020204" pitchFamily="34" charset="0"/>
              <a:buChar char="•"/>
            </a:pPr>
            <a:r>
              <a:rPr lang="en-GB" sz="2400" dirty="0">
                <a:latin typeface="Gadugi" panose="020B0502040204020203" pitchFamily="34" charset="0"/>
              </a:rPr>
              <a:t>Linked register on 838,717 immigrants to Sweden</a:t>
            </a:r>
          </a:p>
          <a:p>
            <a:pPr marL="285750" indent="-285750">
              <a:spcAft>
                <a:spcPts val="1800"/>
              </a:spcAft>
              <a:buFont typeface="Arial" panose="020B0604020202020204" pitchFamily="34" charset="0"/>
              <a:buChar char="•"/>
            </a:pPr>
            <a:r>
              <a:rPr lang="en-GB" sz="2400" dirty="0">
                <a:latin typeface="Gadugi" panose="020B0502040204020203" pitchFamily="34" charset="0"/>
              </a:rPr>
              <a:t>Born 1968-1997, followed from 14</a:t>
            </a:r>
            <a:r>
              <a:rPr lang="en-GB" sz="2400" baseline="30000" dirty="0">
                <a:latin typeface="Gadugi" panose="020B0502040204020203" pitchFamily="34" charset="0"/>
              </a:rPr>
              <a:t> </a:t>
            </a:r>
            <a:r>
              <a:rPr lang="en-GB" sz="2400" dirty="0">
                <a:latin typeface="Gadugi" panose="020B0502040204020203" pitchFamily="34" charset="0"/>
              </a:rPr>
              <a:t>years until 2011</a:t>
            </a:r>
          </a:p>
          <a:p>
            <a:pPr marL="285750" indent="-285750">
              <a:spcAft>
                <a:spcPts val="1800"/>
              </a:spcAft>
              <a:buFont typeface="Arial" panose="020B0604020202020204" pitchFamily="34" charset="0"/>
              <a:buChar char="•"/>
            </a:pPr>
            <a:r>
              <a:rPr lang="en-GB" sz="2400" dirty="0">
                <a:latin typeface="Gadugi" panose="020B0502040204020203" pitchFamily="34" charset="0"/>
              </a:rPr>
              <a:t>Whether you moved with adult family members</a:t>
            </a:r>
          </a:p>
          <a:p>
            <a:pPr marL="285750" indent="-285750">
              <a:spcAft>
                <a:spcPts val="1800"/>
              </a:spcAft>
              <a:buFont typeface="Arial" panose="020B0604020202020204" pitchFamily="34" charset="0"/>
              <a:buChar char="•"/>
            </a:pPr>
            <a:r>
              <a:rPr lang="en-GB" sz="2400" dirty="0">
                <a:latin typeface="Gadugi" panose="020B0502040204020203" pitchFamily="34" charset="0"/>
              </a:rPr>
              <a:t>Whether you had adult family members in Sweden at time of immigration</a:t>
            </a:r>
          </a:p>
          <a:p>
            <a:pPr marL="285750" indent="-285750">
              <a:spcAft>
                <a:spcPts val="1800"/>
              </a:spcAft>
              <a:buFont typeface="Arial" panose="020B0604020202020204" pitchFamily="34" charset="0"/>
              <a:buChar char="•"/>
            </a:pPr>
            <a:r>
              <a:rPr lang="en-GB" sz="2400" dirty="0">
                <a:latin typeface="Gadugi" panose="020B0502040204020203" pitchFamily="34" charset="0"/>
              </a:rPr>
              <a:t>First &amp; second degree relatives</a:t>
            </a:r>
          </a:p>
        </p:txBody>
      </p:sp>
      <p:sp>
        <p:nvSpPr>
          <p:cNvPr id="28" name="TextBox 27"/>
          <p:cNvSpPr txBox="1"/>
          <p:nvPr/>
        </p:nvSpPr>
        <p:spPr>
          <a:xfrm>
            <a:off x="6846575" y="6597352"/>
            <a:ext cx="2297425" cy="246221"/>
          </a:xfrm>
          <a:prstGeom prst="rect">
            <a:avLst/>
          </a:prstGeom>
          <a:solidFill>
            <a:srgbClr val="E2E3E5">
              <a:alpha val="80000"/>
            </a:srgbClr>
          </a:solidFill>
        </p:spPr>
        <p:txBody>
          <a:bodyPr wrap="none" rtlCol="0">
            <a:spAutoFit/>
          </a:bodyPr>
          <a:lstStyle/>
          <a:p>
            <a:pPr algn="r"/>
            <a:r>
              <a:rPr lang="en-GB" sz="1000" dirty="0">
                <a:latin typeface="Corbel" panose="020B0503020204020204" pitchFamily="34" charset="0"/>
              </a:rPr>
              <a:t>Dykxhoorn et al, </a:t>
            </a:r>
            <a:r>
              <a:rPr lang="en-GB" sz="1000" i="1" dirty="0">
                <a:latin typeface="Corbel" panose="020B0503020204020204" pitchFamily="34" charset="0"/>
              </a:rPr>
              <a:t>Schizophrenia Research</a:t>
            </a:r>
            <a:endParaRPr lang="en-GB" sz="1000" dirty="0">
              <a:latin typeface="Corbel" panose="020B0503020204020204" pitchFamily="34" charset="0"/>
            </a:endParaRPr>
          </a:p>
        </p:txBody>
      </p:sp>
      <p:pic>
        <p:nvPicPr>
          <p:cNvPr id="3074" name="Picture 2" descr="Image result for jen dykxhoor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423612" y="512676"/>
            <a:ext cx="730968" cy="730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551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107503" y="44624"/>
            <a:ext cx="7164645" cy="380904"/>
            <a:chOff x="107503" y="44624"/>
            <a:chExt cx="7164645" cy="380904"/>
          </a:xfrm>
        </p:grpSpPr>
        <p:sp>
          <p:nvSpPr>
            <p:cNvPr id="22" name="TextBox 21"/>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23" name="TextBox 22"/>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24" name="TextBox 23"/>
            <p:cNvSpPr txBox="1"/>
            <p:nvPr/>
          </p:nvSpPr>
          <p:spPr>
            <a:xfrm>
              <a:off x="3127340" y="44625"/>
              <a:ext cx="1206134"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Research</a:t>
              </a:r>
            </a:p>
          </p:txBody>
        </p:sp>
        <p:sp>
          <p:nvSpPr>
            <p:cNvPr id="25" name="TextBox 24"/>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26" name="TextBox 25"/>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pic>
        <p:nvPicPr>
          <p:cNvPr id="11266" name="Picture 2" descr="http://www.gla.ac.uk/media/media_483610_en.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512676"/>
            <a:ext cx="9155396" cy="6345324"/>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6846575" y="6597352"/>
            <a:ext cx="2297425" cy="246221"/>
          </a:xfrm>
          <a:prstGeom prst="rect">
            <a:avLst/>
          </a:prstGeom>
          <a:solidFill>
            <a:srgbClr val="E2E3E5">
              <a:alpha val="80000"/>
            </a:srgbClr>
          </a:solidFill>
        </p:spPr>
        <p:txBody>
          <a:bodyPr wrap="none" rtlCol="0">
            <a:spAutoFit/>
          </a:bodyPr>
          <a:lstStyle/>
          <a:p>
            <a:pPr algn="r"/>
            <a:r>
              <a:rPr lang="en-GB" sz="1000" dirty="0">
                <a:latin typeface="Corbel" panose="020B0503020204020204" pitchFamily="34" charset="0"/>
              </a:rPr>
              <a:t>Dykxhoorn et al, </a:t>
            </a:r>
            <a:r>
              <a:rPr lang="en-GB" sz="1000" i="1" dirty="0">
                <a:latin typeface="Corbel" panose="020B0503020204020204" pitchFamily="34" charset="0"/>
              </a:rPr>
              <a:t>Schizophrenia Research</a:t>
            </a:r>
            <a:endParaRPr lang="en-GB" sz="1000" dirty="0">
              <a:latin typeface="Corbel" panose="020B0503020204020204" pitchFamily="34" charset="0"/>
            </a:endParaRPr>
          </a:p>
        </p:txBody>
      </p:sp>
      <p:sp>
        <p:nvSpPr>
          <p:cNvPr id="2" name="Rectangle 1"/>
          <p:cNvSpPr/>
          <p:nvPr/>
        </p:nvSpPr>
        <p:spPr>
          <a:xfrm>
            <a:off x="506231" y="1015938"/>
            <a:ext cx="7776000" cy="5338800"/>
          </a:xfrm>
          <a:prstGeom prst="rect">
            <a:avLst/>
          </a:prstGeom>
          <a:solidFill>
            <a:srgbClr val="E2E3E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5" name="Chart1">
            <a:extLst/>
          </p:cNvPr>
          <p:cNvGraphicFramePr>
            <a:graphicFrameLocks/>
          </p:cNvGraphicFramePr>
          <p:nvPr>
            <p:extLst>
              <p:ext uri="{D42A27DB-BD31-4B8C-83A1-F6EECF244321}">
                <p14:modId xmlns:p14="http://schemas.microsoft.com/office/powerpoint/2010/main" val="2262236025"/>
              </p:ext>
            </p:extLst>
          </p:nvPr>
        </p:nvGraphicFramePr>
        <p:xfrm>
          <a:off x="1119265" y="1448780"/>
          <a:ext cx="6228692" cy="4212468"/>
        </p:xfrm>
        <a:graphic>
          <a:graphicData uri="http://schemas.openxmlformats.org/drawingml/2006/chart">
            <c:chart xmlns:c="http://schemas.openxmlformats.org/drawingml/2006/chart" xmlns:r="http://schemas.openxmlformats.org/officeDocument/2006/relationships" r:id="rId4"/>
          </a:graphicData>
        </a:graphic>
      </p:graphicFrame>
      <p:sp>
        <p:nvSpPr>
          <p:cNvPr id="3" name="CI hide"/>
          <p:cNvSpPr/>
          <p:nvPr/>
        </p:nvSpPr>
        <p:spPr>
          <a:xfrm>
            <a:off x="5004048" y="1952836"/>
            <a:ext cx="576064" cy="504056"/>
          </a:xfrm>
          <a:prstGeom prst="rect">
            <a:avLst/>
          </a:prstGeom>
          <a:solidFill>
            <a:srgbClr val="E3E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2" name="Chart2">
            <a:extLst>
              <a:ext uri="{FF2B5EF4-FFF2-40B4-BE49-F238E27FC236}">
                <a16:creationId xmlns:a16="http://schemas.microsoft.com/office/drawing/2014/main" xmlns="" id="{CC0831AE-E4A8-426C-AC50-CDBF3D735F70}"/>
              </a:ext>
            </a:extLst>
          </p:cNvPr>
          <p:cNvGraphicFramePr>
            <a:graphicFrameLocks/>
          </p:cNvGraphicFramePr>
          <p:nvPr>
            <p:extLst>
              <p:ext uri="{D42A27DB-BD31-4B8C-83A1-F6EECF244321}">
                <p14:modId xmlns:p14="http://schemas.microsoft.com/office/powerpoint/2010/main" val="3843048568"/>
              </p:ext>
            </p:extLst>
          </p:nvPr>
        </p:nvGraphicFramePr>
        <p:xfrm>
          <a:off x="1119265" y="1448780"/>
          <a:ext cx="6228692" cy="4212468"/>
        </p:xfrm>
        <a:graphic>
          <a:graphicData uri="http://schemas.openxmlformats.org/drawingml/2006/chart">
            <c:chart xmlns:c="http://schemas.openxmlformats.org/drawingml/2006/chart" xmlns:r="http://schemas.openxmlformats.org/officeDocument/2006/relationships" r:id="rId5"/>
          </a:graphicData>
        </a:graphic>
      </p:graphicFrame>
      <p:sp>
        <p:nvSpPr>
          <p:cNvPr id="17" name="Adjustments"/>
          <p:cNvSpPr txBox="1"/>
          <p:nvPr/>
        </p:nvSpPr>
        <p:spPr>
          <a:xfrm>
            <a:off x="506231" y="6106714"/>
            <a:ext cx="3667992" cy="246221"/>
          </a:xfrm>
          <a:prstGeom prst="rect">
            <a:avLst/>
          </a:prstGeom>
          <a:noFill/>
        </p:spPr>
        <p:txBody>
          <a:bodyPr wrap="none" rtlCol="0">
            <a:spAutoFit/>
          </a:bodyPr>
          <a:lstStyle/>
          <a:p>
            <a:r>
              <a:rPr lang="en-GB" sz="1000" dirty="0">
                <a:latin typeface="Corbel" panose="020B0503020204020204" pitchFamily="34" charset="0"/>
              </a:rPr>
              <a:t>Adjusted for age, sex, time period &amp; other exposure (</a:t>
            </a:r>
            <a:r>
              <a:rPr lang="en-GB" sz="1000" i="1" dirty="0">
                <a:latin typeface="Corbel" panose="020B0503020204020204" pitchFamily="34" charset="0"/>
              </a:rPr>
              <a:t>with</a:t>
            </a:r>
            <a:r>
              <a:rPr lang="en-GB" sz="1000" dirty="0">
                <a:latin typeface="Corbel" panose="020B0503020204020204" pitchFamily="34" charset="0"/>
              </a:rPr>
              <a:t> or </a:t>
            </a:r>
            <a:r>
              <a:rPr lang="en-GB" sz="1000" i="1" dirty="0">
                <a:latin typeface="Corbel" panose="020B0503020204020204" pitchFamily="34" charset="0"/>
              </a:rPr>
              <a:t>join</a:t>
            </a:r>
            <a:r>
              <a:rPr lang="en-GB" sz="1000" dirty="0">
                <a:latin typeface="Corbel" panose="020B0503020204020204" pitchFamily="34" charset="0"/>
              </a:rPr>
              <a:t>)</a:t>
            </a:r>
          </a:p>
        </p:txBody>
      </p:sp>
      <p:sp>
        <p:nvSpPr>
          <p:cNvPr id="18" name="Text"/>
          <p:cNvSpPr txBox="1"/>
          <p:nvPr/>
        </p:nvSpPr>
        <p:spPr>
          <a:xfrm>
            <a:off x="506231" y="1016732"/>
            <a:ext cx="7810185" cy="4708981"/>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en-GB" sz="2400" dirty="0">
                <a:latin typeface="Gadugi" panose="020B0502040204020203" pitchFamily="34" charset="0"/>
              </a:rPr>
              <a:t>Does not support hypothesis that social support during migration is protective</a:t>
            </a:r>
          </a:p>
          <a:p>
            <a:pPr marL="285750" indent="-285750">
              <a:spcAft>
                <a:spcPts val="1800"/>
              </a:spcAft>
              <a:buFont typeface="Arial" panose="020B0604020202020204" pitchFamily="34" charset="0"/>
              <a:buChar char="•"/>
            </a:pPr>
            <a:r>
              <a:rPr lang="en-GB" sz="2400" dirty="0">
                <a:latin typeface="Gadugi" panose="020B0502040204020203" pitchFamily="34" charset="0"/>
              </a:rPr>
              <a:t>Higher risk in “joiners” compatible with selection effect</a:t>
            </a:r>
          </a:p>
          <a:p>
            <a:pPr marL="285750" indent="-285750">
              <a:spcAft>
                <a:spcPts val="1800"/>
              </a:spcAft>
              <a:buFont typeface="Arial" panose="020B0604020202020204" pitchFamily="34" charset="0"/>
              <a:buChar char="•"/>
            </a:pPr>
            <a:r>
              <a:rPr lang="en-GB" sz="2400" dirty="0">
                <a:latin typeface="Gadugi" panose="020B0502040204020203" pitchFamily="34" charset="0"/>
              </a:rPr>
              <a:t>Or “joiners” have mismatch in expected </a:t>
            </a:r>
            <a:r>
              <a:rPr lang="en-GB" sz="2400" i="1" dirty="0">
                <a:latin typeface="Gadugi" panose="020B0502040204020203" pitchFamily="34" charset="0"/>
              </a:rPr>
              <a:t>vs</a:t>
            </a:r>
            <a:r>
              <a:rPr lang="en-GB" sz="2400" dirty="0">
                <a:latin typeface="Gadugi" panose="020B0502040204020203" pitchFamily="34" charset="0"/>
              </a:rPr>
              <a:t> actual social support</a:t>
            </a:r>
          </a:p>
          <a:p>
            <a:pPr marL="285750" indent="-285750">
              <a:spcAft>
                <a:spcPts val="1800"/>
              </a:spcAft>
              <a:buFont typeface="Arial" panose="020B0604020202020204" pitchFamily="34" charset="0"/>
              <a:buChar char="•"/>
            </a:pPr>
            <a:r>
              <a:rPr lang="en-GB" sz="2400" dirty="0">
                <a:latin typeface="Gadugi" panose="020B0502040204020203" pitchFamily="34" charset="0"/>
              </a:rPr>
              <a:t>Effect limited to men from Europe, North &amp; South America</a:t>
            </a:r>
          </a:p>
          <a:p>
            <a:pPr marL="285750" indent="-285750">
              <a:spcAft>
                <a:spcPts val="1800"/>
              </a:spcAft>
              <a:buFont typeface="Arial" panose="020B0604020202020204" pitchFamily="34" charset="0"/>
              <a:buChar char="•"/>
            </a:pPr>
            <a:r>
              <a:rPr lang="en-GB" sz="2400" dirty="0">
                <a:latin typeface="Gadugi" panose="020B0502040204020203" pitchFamily="34" charset="0"/>
              </a:rPr>
              <a:t>No differences in risk for migrants from other regions by social support type</a:t>
            </a:r>
          </a:p>
        </p:txBody>
      </p:sp>
      <p:pic>
        <p:nvPicPr>
          <p:cNvPr id="16" name="Picture 2" descr="Image result for jen dykxhoorn"/>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423612" y="512676"/>
            <a:ext cx="730968" cy="730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955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3" grpId="0" animBg="1"/>
      <p:bldGraphic spid="12" grpId="0">
        <p:bldAsOne/>
      </p:bldGraphic>
      <p:bldGraphic spid="12" grpId="1">
        <p:bldAsOne/>
      </p:bldGraphic>
      <p:bldP spid="1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refugee carto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32046" y="2640189"/>
            <a:ext cx="3015082" cy="19332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crop failure 1930s"/>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37881" y="2636360"/>
            <a:ext cx="2556284" cy="193424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85009" y="2637404"/>
            <a:ext cx="2621109" cy="1933200"/>
          </a:xfrm>
          <a:prstGeom prst="rect">
            <a:avLst/>
          </a:prstGeom>
        </p:spPr>
      </p:pic>
      <p:sp>
        <p:nvSpPr>
          <p:cNvPr id="4" name="TextBox 3"/>
          <p:cNvSpPr txBox="1"/>
          <p:nvPr/>
        </p:nvSpPr>
        <p:spPr>
          <a:xfrm>
            <a:off x="1105551" y="4761148"/>
            <a:ext cx="511871" cy="369332"/>
          </a:xfrm>
          <a:prstGeom prst="rect">
            <a:avLst/>
          </a:prstGeom>
          <a:noFill/>
        </p:spPr>
        <p:txBody>
          <a:bodyPr wrap="none" rtlCol="0">
            <a:spAutoFit/>
          </a:bodyPr>
          <a:lstStyle/>
          <a:p>
            <a:r>
              <a:rPr lang="en-GB" dirty="0">
                <a:latin typeface="Gadugi" panose="020B0502040204020203" pitchFamily="34" charset="0"/>
              </a:rPr>
              <a:t>Pre</a:t>
            </a:r>
          </a:p>
        </p:txBody>
      </p:sp>
      <p:sp>
        <p:nvSpPr>
          <p:cNvPr id="15" name="TextBox 14"/>
          <p:cNvSpPr txBox="1"/>
          <p:nvPr/>
        </p:nvSpPr>
        <p:spPr>
          <a:xfrm>
            <a:off x="4100203" y="4761148"/>
            <a:ext cx="878767" cy="369332"/>
          </a:xfrm>
          <a:prstGeom prst="rect">
            <a:avLst/>
          </a:prstGeom>
          <a:noFill/>
        </p:spPr>
        <p:txBody>
          <a:bodyPr wrap="none" rtlCol="0">
            <a:spAutoFit/>
          </a:bodyPr>
          <a:lstStyle/>
          <a:p>
            <a:r>
              <a:rPr lang="en-GB" dirty="0">
                <a:latin typeface="Gadugi" panose="020B0502040204020203" pitchFamily="34" charset="0"/>
              </a:rPr>
              <a:t>During</a:t>
            </a:r>
          </a:p>
        </p:txBody>
      </p:sp>
      <p:sp>
        <p:nvSpPr>
          <p:cNvPr id="16" name="TextBox 15"/>
          <p:cNvSpPr txBox="1"/>
          <p:nvPr/>
        </p:nvSpPr>
        <p:spPr>
          <a:xfrm>
            <a:off x="7287113" y="4761148"/>
            <a:ext cx="616900" cy="369332"/>
          </a:xfrm>
          <a:prstGeom prst="rect">
            <a:avLst/>
          </a:prstGeom>
          <a:noFill/>
        </p:spPr>
        <p:txBody>
          <a:bodyPr wrap="none" rtlCol="0">
            <a:spAutoFit/>
          </a:bodyPr>
          <a:lstStyle/>
          <a:p>
            <a:r>
              <a:rPr lang="en-GB" dirty="0">
                <a:latin typeface="Gadugi" panose="020B0502040204020203" pitchFamily="34" charset="0"/>
              </a:rPr>
              <a:t>Post</a:t>
            </a:r>
          </a:p>
        </p:txBody>
      </p:sp>
      <p:sp>
        <p:nvSpPr>
          <p:cNvPr id="19" name="TextBox 18"/>
          <p:cNvSpPr txBox="1"/>
          <p:nvPr/>
        </p:nvSpPr>
        <p:spPr>
          <a:xfrm>
            <a:off x="2280883" y="4293096"/>
            <a:ext cx="513282" cy="246221"/>
          </a:xfrm>
          <a:prstGeom prst="rect">
            <a:avLst/>
          </a:prstGeom>
          <a:noFill/>
        </p:spPr>
        <p:txBody>
          <a:bodyPr wrap="none" rtlCol="0">
            <a:spAutoFit/>
          </a:bodyPr>
          <a:lstStyle/>
          <a:p>
            <a:pPr algn="r"/>
            <a:r>
              <a:rPr lang="en-GB" sz="1000" dirty="0">
                <a:latin typeface="Corbel" panose="020B0503020204020204" pitchFamily="34" charset="0"/>
              </a:rPr>
              <a:t>Lange</a:t>
            </a:r>
          </a:p>
        </p:txBody>
      </p:sp>
      <p:sp>
        <p:nvSpPr>
          <p:cNvPr id="20" name="TextBox 19"/>
          <p:cNvSpPr txBox="1"/>
          <p:nvPr/>
        </p:nvSpPr>
        <p:spPr>
          <a:xfrm>
            <a:off x="3095836" y="4293096"/>
            <a:ext cx="726481" cy="246221"/>
          </a:xfrm>
          <a:prstGeom prst="rect">
            <a:avLst/>
          </a:prstGeom>
          <a:noFill/>
        </p:spPr>
        <p:txBody>
          <a:bodyPr wrap="none" rtlCol="0">
            <a:spAutoFit/>
          </a:bodyPr>
          <a:lstStyle/>
          <a:p>
            <a:r>
              <a:rPr lang="en-GB" sz="1000" dirty="0">
                <a:solidFill>
                  <a:schemeClr val="bg1"/>
                </a:solidFill>
                <a:latin typeface="Corbel" panose="020B0503020204020204" pitchFamily="34" charset="0"/>
              </a:rPr>
              <a:t>Kneebone</a:t>
            </a:r>
          </a:p>
        </p:txBody>
      </p:sp>
      <p:sp>
        <p:nvSpPr>
          <p:cNvPr id="17" name="Transparency"/>
          <p:cNvSpPr/>
          <p:nvPr/>
        </p:nvSpPr>
        <p:spPr>
          <a:xfrm>
            <a:off x="237881" y="2634891"/>
            <a:ext cx="2560022" cy="1935712"/>
          </a:xfrm>
          <a:prstGeom prst="rect">
            <a:avLst/>
          </a:prstGeom>
          <a:solidFill>
            <a:srgbClr val="F6F6F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sp>
        <p:nvSpPr>
          <p:cNvPr id="18" name="Transparency"/>
          <p:cNvSpPr/>
          <p:nvPr/>
        </p:nvSpPr>
        <p:spPr>
          <a:xfrm>
            <a:off x="3035784" y="2650293"/>
            <a:ext cx="3011344" cy="1934244"/>
          </a:xfrm>
          <a:prstGeom prst="rect">
            <a:avLst/>
          </a:prstGeom>
          <a:solidFill>
            <a:srgbClr val="F6F6F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grpSp>
        <p:nvGrpSpPr>
          <p:cNvPr id="21" name="Group 20"/>
          <p:cNvGrpSpPr/>
          <p:nvPr/>
        </p:nvGrpSpPr>
        <p:grpSpPr>
          <a:xfrm>
            <a:off x="107503" y="44624"/>
            <a:ext cx="7164645" cy="380904"/>
            <a:chOff x="107503" y="44624"/>
            <a:chExt cx="7164645" cy="380904"/>
          </a:xfrm>
        </p:grpSpPr>
        <p:sp>
          <p:nvSpPr>
            <p:cNvPr id="22" name="TextBox 21"/>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23" name="TextBox 22"/>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24" name="TextBox 23"/>
            <p:cNvSpPr txBox="1"/>
            <p:nvPr/>
          </p:nvSpPr>
          <p:spPr>
            <a:xfrm>
              <a:off x="3127340" y="44625"/>
              <a:ext cx="1206134"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Research</a:t>
              </a:r>
            </a:p>
          </p:txBody>
        </p:sp>
        <p:sp>
          <p:nvSpPr>
            <p:cNvPr id="25" name="TextBox 24"/>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26" name="TextBox 25"/>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Tree>
    <p:extLst>
      <p:ext uri="{BB962C8B-B14F-4D97-AF65-F5344CB8AC3E}">
        <p14:creationId xmlns:p14="http://schemas.microsoft.com/office/powerpoint/2010/main" val="3651915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childTnLst>
                                    <p:animClr clrSpc="rgb" dir="cw">
                                      <p:cBhvr override="childStyle">
                                        <p:cTn id="6" dur="500" fill="hold"/>
                                        <p:tgtEl>
                                          <p:spTgt spid="15"/>
                                        </p:tgtEl>
                                        <p:attrNameLst>
                                          <p:attrName>style.color</p:attrName>
                                        </p:attrNameLst>
                                      </p:cBhvr>
                                      <p:to>
                                        <a:srgbClr val="EAEAEA"/>
                                      </p:to>
                                    </p:animClr>
                                  </p:childTnLst>
                                </p:cTn>
                              </p:par>
                              <p:par>
                                <p:cTn id="7" presetID="3" presetClass="emph" presetSubtype="2" fill="hold" grpId="0" nodeType="withEffect">
                                  <p:stCondLst>
                                    <p:cond delay="0"/>
                                  </p:stCondLst>
                                  <p:childTnLst>
                                    <p:animClr clrSpc="rgb" dir="cw">
                                      <p:cBhvr override="childStyle">
                                        <p:cTn id="8" dur="500" fill="hold"/>
                                        <p:tgtEl>
                                          <p:spTgt spid="4"/>
                                        </p:tgtEl>
                                        <p:attrNameLst>
                                          <p:attrName>style.color</p:attrName>
                                        </p:attrNameLst>
                                      </p:cBhvr>
                                      <p:to>
                                        <a:srgbClr val="EAEAEA"/>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handshake bow"/>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512675"/>
            <a:ext cx="9144000" cy="632905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107503" y="44624"/>
            <a:ext cx="7164645" cy="380904"/>
            <a:chOff x="107503" y="44624"/>
            <a:chExt cx="7164645" cy="380904"/>
          </a:xfrm>
        </p:grpSpPr>
        <p:sp>
          <p:nvSpPr>
            <p:cNvPr id="5" name="TextBox 4"/>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6" name="TextBox 5"/>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7" name="TextBox 6"/>
            <p:cNvSpPr txBox="1"/>
            <p:nvPr/>
          </p:nvSpPr>
          <p:spPr>
            <a:xfrm>
              <a:off x="3127340" y="44625"/>
              <a:ext cx="1206134"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Research</a:t>
              </a:r>
            </a:p>
          </p:txBody>
        </p:sp>
        <p:sp>
          <p:nvSpPr>
            <p:cNvPr id="8" name="TextBox 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9" name="TextBox 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
        <p:nvSpPr>
          <p:cNvPr id="10" name="TextBox 9"/>
          <p:cNvSpPr txBox="1"/>
          <p:nvPr/>
        </p:nvSpPr>
        <p:spPr>
          <a:xfrm>
            <a:off x="539552" y="1016732"/>
            <a:ext cx="7776864" cy="5232202"/>
          </a:xfrm>
          <a:prstGeom prst="rect">
            <a:avLst/>
          </a:prstGeom>
          <a:solidFill>
            <a:srgbClr val="FCFCFC">
              <a:alpha val="80000"/>
            </a:srgbClr>
          </a:solidFill>
        </p:spPr>
        <p:txBody>
          <a:bodyPr wrap="square" rtlCol="0">
            <a:spAutoFit/>
          </a:bodyPr>
          <a:lstStyle/>
          <a:p>
            <a:pPr marL="285750" indent="-285750">
              <a:spcAft>
                <a:spcPts val="1800"/>
              </a:spcAft>
              <a:buFont typeface="Arial" panose="020B0604020202020204" pitchFamily="34" charset="0"/>
              <a:buChar char="•"/>
            </a:pPr>
            <a:r>
              <a:rPr lang="en-GB" sz="2400" dirty="0">
                <a:latin typeface="Gadugi" panose="020B0502040204020203" pitchFamily="34" charset="0"/>
              </a:rPr>
              <a:t>Does the social experience following migration affect psychosis risk?</a:t>
            </a:r>
          </a:p>
          <a:p>
            <a:pPr marL="285750" indent="-285750">
              <a:spcAft>
                <a:spcPts val="3000"/>
              </a:spcAft>
              <a:buFont typeface="Arial" panose="020B0604020202020204" pitchFamily="34" charset="0"/>
              <a:buChar char="•"/>
            </a:pPr>
            <a:r>
              <a:rPr lang="en-GB" sz="2400" dirty="0">
                <a:latin typeface="Gadugi" panose="020B0502040204020203" pitchFamily="34" charset="0"/>
              </a:rPr>
              <a:t>Social defeat hypothesis posits that repeated exposure to social adversity may increase risk</a:t>
            </a:r>
          </a:p>
          <a:p>
            <a:pPr marL="285750" indent="-285750">
              <a:spcAft>
                <a:spcPts val="1800"/>
              </a:spcAft>
              <a:buFont typeface="Arial" panose="020B0604020202020204" pitchFamily="34" charset="0"/>
              <a:buChar char="•"/>
            </a:pPr>
            <a:r>
              <a:rPr lang="en-GB" sz="2400" dirty="0">
                <a:latin typeface="Gadugi" panose="020B0502040204020203" pitchFamily="34" charset="0"/>
              </a:rPr>
              <a:t>What if it was not “defeat”, but social </a:t>
            </a:r>
            <a:r>
              <a:rPr lang="en-GB" sz="2400" i="1" dirty="0">
                <a:latin typeface="Gadugi" panose="020B0502040204020203" pitchFamily="34" charset="0"/>
              </a:rPr>
              <a:t>distance</a:t>
            </a:r>
            <a:r>
              <a:rPr lang="en-GB" sz="2400" dirty="0">
                <a:latin typeface="Gadugi" panose="020B0502040204020203" pitchFamily="34" charset="0"/>
              </a:rPr>
              <a:t> &amp; </a:t>
            </a:r>
            <a:r>
              <a:rPr lang="en-GB" sz="2400" i="1" dirty="0">
                <a:latin typeface="Gadugi" panose="020B0502040204020203" pitchFamily="34" charset="0"/>
              </a:rPr>
              <a:t>disempowerment </a:t>
            </a:r>
            <a:r>
              <a:rPr lang="en-GB" sz="2400" dirty="0">
                <a:latin typeface="Gadugi" panose="020B0502040204020203" pitchFamily="34" charset="0"/>
              </a:rPr>
              <a:t>that increased risk?</a:t>
            </a:r>
          </a:p>
          <a:p>
            <a:pPr marL="285750" indent="-285750">
              <a:spcAft>
                <a:spcPts val="1800"/>
              </a:spcAft>
              <a:buFont typeface="Arial" panose="020B0604020202020204" pitchFamily="34" charset="0"/>
              <a:buChar char="•"/>
            </a:pPr>
            <a:r>
              <a:rPr lang="en-GB" sz="2400" dirty="0">
                <a:latin typeface="Gadugi" panose="020B0502040204020203" pitchFamily="34" charset="0"/>
              </a:rPr>
              <a:t>Translocation &amp; loss of social &amp; cultural values, beliefs, customs &amp; laws </a:t>
            </a:r>
          </a:p>
          <a:p>
            <a:pPr marL="285750" indent="-285750">
              <a:spcAft>
                <a:spcPts val="1800"/>
              </a:spcAft>
              <a:buFont typeface="Arial" panose="020B0604020202020204" pitchFamily="34" charset="0"/>
              <a:buChar char="•"/>
            </a:pPr>
            <a:r>
              <a:rPr lang="en-GB" sz="2400" b="1" dirty="0">
                <a:latin typeface="Gadugi" panose="020B0502040204020203" pitchFamily="34" charset="0"/>
              </a:rPr>
              <a:t>Hypothesis</a:t>
            </a:r>
            <a:r>
              <a:rPr lang="en-GB" sz="2400" dirty="0">
                <a:latin typeface="Gadugi" panose="020B0502040204020203" pitchFamily="34" charset="0"/>
              </a:rPr>
              <a:t>: Greater sociocultural distance &amp; disempowerment explain elevated psychosis risk in ethnic minority groups</a:t>
            </a:r>
          </a:p>
        </p:txBody>
      </p:sp>
      <p:sp>
        <p:nvSpPr>
          <p:cNvPr id="11" name="TextBox 10"/>
          <p:cNvSpPr txBox="1"/>
          <p:nvPr/>
        </p:nvSpPr>
        <p:spPr>
          <a:xfrm>
            <a:off x="7455717" y="6597352"/>
            <a:ext cx="1688283" cy="246221"/>
          </a:xfrm>
          <a:prstGeom prst="rect">
            <a:avLst/>
          </a:prstGeom>
          <a:solidFill>
            <a:srgbClr val="FCFCFC">
              <a:alpha val="80000"/>
            </a:srgbClr>
          </a:solidFill>
        </p:spPr>
        <p:txBody>
          <a:bodyPr wrap="none" rtlCol="0">
            <a:spAutoFit/>
          </a:bodyPr>
          <a:lstStyle/>
          <a:p>
            <a:pPr algn="r"/>
            <a:r>
              <a:rPr lang="en-GB" sz="1000" dirty="0">
                <a:latin typeface="Corbel" panose="020B0503020204020204" pitchFamily="34" charset="0"/>
              </a:rPr>
              <a:t>Jongsma et al, </a:t>
            </a:r>
            <a:r>
              <a:rPr lang="en-GB" sz="1000" i="1" dirty="0">
                <a:latin typeface="Corbel" panose="020B0503020204020204" pitchFamily="34" charset="0"/>
              </a:rPr>
              <a:t>In preparation</a:t>
            </a:r>
            <a:endParaRPr lang="en-GB" sz="1000" dirty="0">
              <a:latin typeface="Corbel" panose="020B0503020204020204" pitchFamily="34" charset="0"/>
            </a:endParaRPr>
          </a:p>
        </p:txBody>
      </p:sp>
      <p:sp>
        <p:nvSpPr>
          <p:cNvPr id="12" name="TextBox 11"/>
          <p:cNvSpPr txBox="1"/>
          <p:nvPr/>
        </p:nvSpPr>
        <p:spPr>
          <a:xfrm>
            <a:off x="5833228" y="2708920"/>
            <a:ext cx="2283061" cy="553998"/>
          </a:xfrm>
          <a:prstGeom prst="rect">
            <a:avLst/>
          </a:prstGeom>
          <a:noFill/>
        </p:spPr>
        <p:txBody>
          <a:bodyPr wrap="none" rtlCol="0">
            <a:spAutoFit/>
          </a:bodyPr>
          <a:lstStyle/>
          <a:p>
            <a:pPr algn="r"/>
            <a:r>
              <a:rPr lang="en-GB" sz="1000" dirty="0">
                <a:latin typeface="Corbel" panose="020B0503020204020204" pitchFamily="34" charset="0"/>
              </a:rPr>
              <a:t>Selten &amp; Cantor-</a:t>
            </a:r>
            <a:r>
              <a:rPr lang="en-GB" sz="1000" dirty="0" err="1">
                <a:latin typeface="Corbel" panose="020B0503020204020204" pitchFamily="34" charset="0"/>
              </a:rPr>
              <a:t>Graae</a:t>
            </a:r>
            <a:r>
              <a:rPr lang="en-GB" sz="1000" dirty="0">
                <a:latin typeface="Corbel" panose="020B0503020204020204" pitchFamily="34" charset="0"/>
              </a:rPr>
              <a:t>, </a:t>
            </a:r>
            <a:r>
              <a:rPr lang="en-GB" sz="1000" i="1" dirty="0">
                <a:latin typeface="Corbel" panose="020B0503020204020204" pitchFamily="34" charset="0"/>
              </a:rPr>
              <a:t>Br J Psych</a:t>
            </a:r>
            <a:r>
              <a:rPr lang="en-GB" sz="1000" dirty="0">
                <a:latin typeface="Corbel" panose="020B0503020204020204" pitchFamily="34" charset="0"/>
              </a:rPr>
              <a:t>, 2005</a:t>
            </a:r>
          </a:p>
          <a:p>
            <a:pPr algn="r"/>
            <a:r>
              <a:rPr lang="en-GB" sz="1000" dirty="0">
                <a:latin typeface="Corbel" panose="020B0503020204020204" pitchFamily="34" charset="0"/>
              </a:rPr>
              <a:t>Selten et al, </a:t>
            </a:r>
            <a:r>
              <a:rPr lang="en-GB" sz="1000" i="1" dirty="0" err="1">
                <a:latin typeface="Corbel" panose="020B0503020204020204" pitchFamily="34" charset="0"/>
              </a:rPr>
              <a:t>Schiz</a:t>
            </a:r>
            <a:r>
              <a:rPr lang="en-GB" sz="1000" i="1" dirty="0">
                <a:latin typeface="Corbel" panose="020B0503020204020204" pitchFamily="34" charset="0"/>
              </a:rPr>
              <a:t> Bull</a:t>
            </a:r>
            <a:r>
              <a:rPr lang="en-GB" sz="1000" dirty="0">
                <a:latin typeface="Corbel" panose="020B0503020204020204" pitchFamily="34" charset="0"/>
              </a:rPr>
              <a:t>, 2013</a:t>
            </a:r>
          </a:p>
          <a:p>
            <a:pPr algn="r"/>
            <a:endParaRPr lang="en-GB" sz="1000" dirty="0">
              <a:latin typeface="Corbel" panose="020B0503020204020204" pitchFamily="34" charset="0"/>
            </a:endParaRPr>
          </a:p>
        </p:txBody>
      </p:sp>
      <p:pic>
        <p:nvPicPr>
          <p:cNvPr id="13" name="Picture 2" descr="Hannah Jongsm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3200" y="501134"/>
            <a:ext cx="730800" cy="73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350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EUGEI"/>
          <p:cNvGrpSpPr/>
          <p:nvPr/>
        </p:nvGrpSpPr>
        <p:grpSpPr>
          <a:xfrm>
            <a:off x="0" y="1521438"/>
            <a:ext cx="9144000" cy="4931898"/>
            <a:chOff x="0" y="709849"/>
            <a:chExt cx="9144000" cy="4931898"/>
          </a:xfrm>
        </p:grpSpPr>
        <p:pic>
          <p:nvPicPr>
            <p:cNvPr id="14340" name="Picture 4" descr="Image result for eugei"/>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709849"/>
              <a:ext cx="28575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16253"/>
              <a:ext cx="9144000" cy="4425494"/>
            </a:xfrm>
            <a:prstGeom prst="rect">
              <a:avLst/>
            </a:prstGeom>
          </p:spPr>
        </p:pic>
      </p:grpSp>
      <p:grpSp>
        <p:nvGrpSpPr>
          <p:cNvPr id="14" name="EUGEI map"/>
          <p:cNvGrpSpPr/>
          <p:nvPr/>
        </p:nvGrpSpPr>
        <p:grpSpPr>
          <a:xfrm>
            <a:off x="17788" y="506022"/>
            <a:ext cx="9144000" cy="6351978"/>
            <a:chOff x="17788" y="506022"/>
            <a:chExt cx="9144000" cy="6351978"/>
          </a:xfrm>
        </p:grpSpPr>
        <p:pic>
          <p:nvPicPr>
            <p:cNvPr id="17" name="Europe" descr="A close up of a map&#10;&#10;Description generated with high confidence"/>
            <p:cNvPicPr>
              <a:picLocks noChangeAspect="1"/>
            </p:cNvPicPr>
            <p:nvPr/>
          </p:nvPicPr>
          <p:blipFill rotWithShape="1">
            <a:blip r:embed="rId4" cstate="email">
              <a:extLst>
                <a:ext uri="{28A0092B-C50C-407E-A947-70E740481C1C}">
                  <a14:useLocalDpi xmlns:a14="http://schemas.microsoft.com/office/drawing/2010/main"/>
                </a:ext>
              </a:extLst>
            </a:blip>
            <a:srcRect t="719"/>
            <a:stretch/>
          </p:blipFill>
          <p:spPr>
            <a:xfrm>
              <a:off x="3333753" y="506022"/>
              <a:ext cx="5828035" cy="6351978"/>
            </a:xfrm>
            <a:prstGeom prst="rect">
              <a:avLst/>
            </a:prstGeom>
          </p:spPr>
        </p:pic>
        <p:pic>
          <p:nvPicPr>
            <p:cNvPr id="18" name="Brasil" descr="A close up of a map&#10;&#10;Description generated with high confidenc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788" y="3293604"/>
              <a:ext cx="2527521" cy="3564396"/>
            </a:xfrm>
            <a:prstGeom prst="rect">
              <a:avLst/>
            </a:prstGeom>
          </p:spPr>
        </p:pic>
      </p:grpSp>
      <p:pic>
        <p:nvPicPr>
          <p:cNvPr id="5122" name="LanguageTree" descr="Image result for language tree"/>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0" y="498249"/>
            <a:ext cx="9143980" cy="6345324"/>
          </a:xfrm>
          <a:prstGeom prst="rect">
            <a:avLst/>
          </a:prstGeom>
          <a:noFill/>
          <a:extLst>
            <a:ext uri="{909E8E84-426E-40DD-AFC4-6F175D3DCCD1}">
              <a14:hiddenFill xmlns:a14="http://schemas.microsoft.com/office/drawing/2010/main">
                <a:solidFill>
                  <a:srgbClr val="FFFFFF"/>
                </a:solidFill>
              </a14:hiddenFill>
            </a:ext>
          </a:extLst>
        </p:spPr>
      </p:pic>
      <p:pic>
        <p:nvPicPr>
          <p:cNvPr id="20" name="Discrimination" descr="Image result for robert frank bus"/>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342" y="512676"/>
            <a:ext cx="9149342" cy="6345324"/>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107503" y="44624"/>
            <a:ext cx="7164645" cy="380904"/>
            <a:chOff x="107503" y="44624"/>
            <a:chExt cx="7164645" cy="380904"/>
          </a:xfrm>
        </p:grpSpPr>
        <p:sp>
          <p:nvSpPr>
            <p:cNvPr id="5" name="TextBox 4"/>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6" name="TextBox 5"/>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7" name="TextBox 6"/>
            <p:cNvSpPr txBox="1"/>
            <p:nvPr/>
          </p:nvSpPr>
          <p:spPr>
            <a:xfrm>
              <a:off x="3127340" y="44625"/>
              <a:ext cx="1206134"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Research</a:t>
              </a:r>
            </a:p>
          </p:txBody>
        </p:sp>
        <p:sp>
          <p:nvSpPr>
            <p:cNvPr id="8" name="TextBox 7"/>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9" name="TextBox 8"/>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
        <p:nvSpPr>
          <p:cNvPr id="11" name="TextBox 10"/>
          <p:cNvSpPr txBox="1"/>
          <p:nvPr/>
        </p:nvSpPr>
        <p:spPr>
          <a:xfrm>
            <a:off x="7455717" y="6597352"/>
            <a:ext cx="1688283" cy="246221"/>
          </a:xfrm>
          <a:prstGeom prst="rect">
            <a:avLst/>
          </a:prstGeom>
          <a:solidFill>
            <a:srgbClr val="FCFCFC">
              <a:alpha val="85000"/>
            </a:srgbClr>
          </a:solidFill>
        </p:spPr>
        <p:txBody>
          <a:bodyPr wrap="none" rtlCol="0">
            <a:spAutoFit/>
          </a:bodyPr>
          <a:lstStyle/>
          <a:p>
            <a:pPr algn="r"/>
            <a:r>
              <a:rPr lang="en-GB" sz="1000" dirty="0">
                <a:latin typeface="Corbel" panose="020B0503020204020204" pitchFamily="34" charset="0"/>
              </a:rPr>
              <a:t>Jongsma et al, </a:t>
            </a:r>
            <a:r>
              <a:rPr lang="en-GB" sz="1000" i="1" dirty="0">
                <a:latin typeface="Corbel" panose="020B0503020204020204" pitchFamily="34" charset="0"/>
              </a:rPr>
              <a:t>In preparation</a:t>
            </a:r>
            <a:endParaRPr lang="en-GB" sz="1000" dirty="0">
              <a:latin typeface="Corbel" panose="020B0503020204020204" pitchFamily="34" charset="0"/>
            </a:endParaRPr>
          </a:p>
        </p:txBody>
      </p:sp>
      <p:sp>
        <p:nvSpPr>
          <p:cNvPr id="10" name="Text"/>
          <p:cNvSpPr txBox="1"/>
          <p:nvPr/>
        </p:nvSpPr>
        <p:spPr>
          <a:xfrm>
            <a:off x="539552" y="1016732"/>
            <a:ext cx="7776864" cy="5109091"/>
          </a:xfrm>
          <a:prstGeom prst="rect">
            <a:avLst/>
          </a:prstGeom>
          <a:solidFill>
            <a:srgbClr val="FCFCFC">
              <a:alpha val="90000"/>
            </a:srgbClr>
          </a:solidFill>
        </p:spPr>
        <p:txBody>
          <a:bodyPr wrap="square" rtlCol="0">
            <a:spAutoFit/>
          </a:bodyPr>
          <a:lstStyle/>
          <a:p>
            <a:pPr marL="285750" indent="-285750">
              <a:spcAft>
                <a:spcPts val="1800"/>
              </a:spcAft>
              <a:buFont typeface="Arial" panose="020B0604020202020204" pitchFamily="34" charset="0"/>
              <a:buChar char="•"/>
            </a:pPr>
            <a:r>
              <a:rPr lang="en-GB" sz="2400" dirty="0">
                <a:latin typeface="Gadugi" panose="020B0502040204020203" pitchFamily="34" charset="0"/>
              </a:rPr>
              <a:t>Data from EU-GEI case-control study</a:t>
            </a:r>
          </a:p>
          <a:p>
            <a:pPr marL="285750" indent="-285750">
              <a:spcAft>
                <a:spcPts val="3000"/>
              </a:spcAft>
              <a:buFont typeface="Arial" panose="020B0604020202020204" pitchFamily="34" charset="0"/>
              <a:buChar char="•"/>
            </a:pPr>
            <a:r>
              <a:rPr lang="en-GB" sz="2400" dirty="0">
                <a:latin typeface="Gadugi" panose="020B0502040204020203" pitchFamily="34" charset="0"/>
              </a:rPr>
              <a:t>1100 cases of FEP &amp; 1143 controls from 17 centres in 6 countries</a:t>
            </a:r>
          </a:p>
          <a:p>
            <a:pPr marL="285750" indent="-285750">
              <a:spcAft>
                <a:spcPts val="3000"/>
              </a:spcAft>
              <a:buFont typeface="Arial" panose="020B0604020202020204" pitchFamily="34" charset="0"/>
              <a:buChar char="•"/>
            </a:pPr>
            <a:r>
              <a:rPr lang="en-GB" sz="2400" dirty="0">
                <a:latin typeface="Gadugi" panose="020B0502040204020203" pitchFamily="34" charset="0"/>
              </a:rPr>
              <a:t>UK, Netherlands, France, Spain, Italy &amp; </a:t>
            </a:r>
            <a:r>
              <a:rPr lang="en-GB" sz="2400" dirty="0" err="1">
                <a:latin typeface="Gadugi" panose="020B0502040204020203" pitchFamily="34" charset="0"/>
              </a:rPr>
              <a:t>Brasil</a:t>
            </a:r>
            <a:endParaRPr lang="en-GB" sz="2400" dirty="0">
              <a:latin typeface="Gadugi" panose="020B0502040204020203" pitchFamily="34" charset="0"/>
            </a:endParaRPr>
          </a:p>
          <a:p>
            <a:pPr marL="285750" indent="-285750">
              <a:spcAft>
                <a:spcPts val="1800"/>
              </a:spcAft>
              <a:buFont typeface="Arial" panose="020B0604020202020204" pitchFamily="34" charset="0"/>
              <a:buChar char="•"/>
            </a:pPr>
            <a:r>
              <a:rPr lang="en-GB" sz="2400" dirty="0">
                <a:latin typeface="Gadugi" panose="020B0502040204020203" pitchFamily="34" charset="0"/>
              </a:rPr>
              <a:t>Ethnic majority versus ethnic minority</a:t>
            </a:r>
          </a:p>
          <a:p>
            <a:pPr marL="285750" indent="-285750">
              <a:spcAft>
                <a:spcPts val="1800"/>
              </a:spcAft>
              <a:buFont typeface="Arial" panose="020B0604020202020204" pitchFamily="34" charset="0"/>
              <a:buChar char="•"/>
            </a:pPr>
            <a:r>
              <a:rPr lang="en-GB" sz="2400" dirty="0">
                <a:latin typeface="Gadugi" panose="020B0502040204020203" pitchFamily="34" charset="0"/>
              </a:rPr>
              <a:t>Sociocultural distance: Can be accurately measured by language trees </a:t>
            </a:r>
          </a:p>
          <a:p>
            <a:pPr marL="285750" indent="-285750">
              <a:spcAft>
                <a:spcPts val="1800"/>
              </a:spcAft>
              <a:buFont typeface="Arial" panose="020B0604020202020204" pitchFamily="34" charset="0"/>
              <a:buChar char="•"/>
            </a:pPr>
            <a:r>
              <a:rPr lang="en-GB" sz="2400" dirty="0">
                <a:latin typeface="Gadugi" panose="020B0502040204020203" pitchFamily="34" charset="0"/>
              </a:rPr>
              <a:t>Social disempowerment: experiences of discrimination</a:t>
            </a:r>
          </a:p>
          <a:p>
            <a:pPr marL="285750" indent="-285750">
              <a:spcAft>
                <a:spcPts val="1800"/>
              </a:spcAft>
              <a:buFont typeface="Arial" panose="020B0604020202020204" pitchFamily="34" charset="0"/>
              <a:buChar char="•"/>
            </a:pPr>
            <a:r>
              <a:rPr lang="en-GB" sz="2400" dirty="0">
                <a:latin typeface="Gadugi" panose="020B0502040204020203" pitchFamily="34" charset="0"/>
              </a:rPr>
              <a:t>Logistic regression, multiple imputation</a:t>
            </a:r>
          </a:p>
        </p:txBody>
      </p:sp>
      <p:pic>
        <p:nvPicPr>
          <p:cNvPr id="21" name="Picture 2" descr="Hannah Jongsma"/>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413200" y="501134"/>
            <a:ext cx="730800" cy="73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9330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3"/>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0">
                                            <p:txEl>
                                              <p:pRg st="1" end="1"/>
                                            </p:txEl>
                                          </p:spTgt>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0">
                                            <p:txEl>
                                              <p:pRg st="2" end="2"/>
                                            </p:txEl>
                                          </p:spTgt>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0">
                                            <p:bg/>
                                          </p:spTgt>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2" nodeType="clickEffect">
                                  <p:stCondLst>
                                    <p:cond delay="0"/>
                                  </p:stCondLst>
                                  <p:childTnLst>
                                    <p:set>
                                      <p:cBhvr>
                                        <p:cTn id="32" dur="1" fill="hold">
                                          <p:stCondLst>
                                            <p:cond delay="0"/>
                                          </p:stCondLst>
                                        </p:cTn>
                                        <p:tgtEl>
                                          <p:spTgt spid="10">
                                            <p:bg/>
                                          </p:spTgt>
                                        </p:tgtEl>
                                        <p:attrNameLst>
                                          <p:attrName>style.visibility</p:attrName>
                                        </p:attrNameLst>
                                      </p:cBhvr>
                                      <p:to>
                                        <p:strVal val="visible"/>
                                      </p:to>
                                    </p:set>
                                  </p:childTnLst>
                                </p:cTn>
                              </p:par>
                              <p:par>
                                <p:cTn id="33" presetID="1" presetClass="entr" presetSubtype="0" fill="hold" grpId="2" nodeType="with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childTnLst>
                                </p:cTn>
                              </p:par>
                              <p:par>
                                <p:cTn id="35" presetID="1" presetClass="entr" presetSubtype="0" fill="hold" grpId="2" nodeType="withEffect">
                                  <p:stCondLst>
                                    <p:cond delay="0"/>
                                  </p:stCondLst>
                                  <p:childTnLst>
                                    <p:set>
                                      <p:cBhvr>
                                        <p:cTn id="36" dur="1" fill="hold">
                                          <p:stCondLst>
                                            <p:cond delay="0"/>
                                          </p:stCondLst>
                                        </p:cTn>
                                        <p:tgtEl>
                                          <p:spTgt spid="10">
                                            <p:txEl>
                                              <p:pRg st="1" end="1"/>
                                            </p:txEl>
                                          </p:spTgt>
                                        </p:tgtEl>
                                        <p:attrNameLst>
                                          <p:attrName>style.visibility</p:attrName>
                                        </p:attrNameLst>
                                      </p:cBhvr>
                                      <p:to>
                                        <p:strVal val="visible"/>
                                      </p:to>
                                    </p:set>
                                  </p:childTnLst>
                                </p:cTn>
                              </p:par>
                              <p:par>
                                <p:cTn id="37" presetID="1" presetClass="entr" presetSubtype="0" fill="hold" grpId="2" nodeType="withEffect">
                                  <p:stCondLst>
                                    <p:cond delay="0"/>
                                  </p:stCondLst>
                                  <p:childTnLst>
                                    <p:set>
                                      <p:cBhvr>
                                        <p:cTn id="38" dur="1" fill="hold">
                                          <p:stCondLst>
                                            <p:cond delay="0"/>
                                          </p:stCondLst>
                                        </p:cTn>
                                        <p:tgtEl>
                                          <p:spTgt spid="10">
                                            <p:txEl>
                                              <p:pRg st="2" end="2"/>
                                            </p:txEl>
                                          </p:spTgt>
                                        </p:tgtEl>
                                        <p:attrNameLst>
                                          <p:attrName>style.visibility</p:attrName>
                                        </p:attrNameLst>
                                      </p:cBhvr>
                                      <p:to>
                                        <p:strVal val="visible"/>
                                      </p:to>
                                    </p:set>
                                  </p:childTnLst>
                                </p:cTn>
                              </p:par>
                              <p:par>
                                <p:cTn id="39" presetID="1" presetClass="entr" presetSubtype="0" fill="hold" grpId="2" nodeType="withEffect">
                                  <p:stCondLst>
                                    <p:cond delay="0"/>
                                  </p:stCondLst>
                                  <p:childTnLst>
                                    <p:set>
                                      <p:cBhvr>
                                        <p:cTn id="40" dur="1" fill="hold">
                                          <p:stCondLst>
                                            <p:cond delay="0"/>
                                          </p:stCondLst>
                                        </p:cTn>
                                        <p:tgtEl>
                                          <p:spTgt spid="10">
                                            <p:txEl>
                                              <p:pRg st="3" end="3"/>
                                            </p:txEl>
                                          </p:spTgt>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
                                            <p:txEl>
                                              <p:pRg st="4" end="4"/>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12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
                                            <p:txEl>
                                              <p:pRg st="5" end="5"/>
                                            </p:txEl>
                                          </p:spTgt>
                                        </p:tgtEl>
                                        <p:attrNameLst>
                                          <p:attrName>style.visibility</p:attrName>
                                        </p:attrNameLst>
                                      </p:cBhvr>
                                      <p:to>
                                        <p:strVal val="visible"/>
                                      </p:to>
                                    </p:set>
                                  </p:childTnLst>
                                </p:cTn>
                              </p:par>
                              <p:par>
                                <p:cTn id="53" presetID="1" presetClass="exit" presetSubtype="0" fill="hold" nodeType="withEffect">
                                  <p:stCondLst>
                                    <p:cond delay="0"/>
                                  </p:stCondLst>
                                  <p:childTnLst>
                                    <p:set>
                                      <p:cBhvr>
                                        <p:cTn id="54" dur="1" fill="hold">
                                          <p:stCondLst>
                                            <p:cond delay="0"/>
                                          </p:stCondLst>
                                        </p:cTn>
                                        <p:tgtEl>
                                          <p:spTgt spid="5122"/>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0">
                                            <p:txEl>
                                              <p:pRg st="6" end="6"/>
                                            </p:txEl>
                                          </p:spTgt>
                                        </p:tgtEl>
                                        <p:attrNameLst>
                                          <p:attrName>style.visibility</p:attrName>
                                        </p:attrNameLst>
                                      </p:cBhvr>
                                      <p:to>
                                        <p:strVal val="visible"/>
                                      </p:to>
                                    </p:set>
                                  </p:childTnLst>
                                </p:cTn>
                              </p:par>
                              <p:par>
                                <p:cTn id="61" presetID="1" presetClass="exit" presetSubtype="0" fill="hold" nodeType="withEffect">
                                  <p:stCondLst>
                                    <p:cond delay="0"/>
                                  </p:stCondLst>
                                  <p:childTnLst>
                                    <p:set>
                                      <p:cBhvr>
                                        <p:cTn id="62"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uiExpand="1" build="allAtOnce" animBg="1"/>
      <p:bldP spid="10" grpId="2" uiExpand="1" build="allAtOnce"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annah Jongsm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3200" y="501134"/>
            <a:ext cx="730800" cy="73080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107503" y="44624"/>
            <a:ext cx="7164645" cy="380904"/>
            <a:chOff x="107503" y="44624"/>
            <a:chExt cx="7164645" cy="380904"/>
          </a:xfrm>
        </p:grpSpPr>
        <p:sp>
          <p:nvSpPr>
            <p:cNvPr id="9" name="TextBox 8"/>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11" name="TextBox 10"/>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12" name="TextBox 11"/>
            <p:cNvSpPr txBox="1"/>
            <p:nvPr/>
          </p:nvSpPr>
          <p:spPr>
            <a:xfrm>
              <a:off x="3127340" y="44625"/>
              <a:ext cx="1206134" cy="369332"/>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Research</a:t>
              </a:r>
            </a:p>
          </p:txBody>
        </p:sp>
        <p:sp>
          <p:nvSpPr>
            <p:cNvPr id="13" name="TextBox 12"/>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14" name="TextBox 13"/>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
        <p:nvSpPr>
          <p:cNvPr id="4" name="TextBox 3">
            <a:extLst>
              <a:ext uri="{FF2B5EF4-FFF2-40B4-BE49-F238E27FC236}">
                <a16:creationId xmlns:a16="http://schemas.microsoft.com/office/drawing/2014/main" xmlns="" id="{0DCFC918-41D4-4090-8B57-DBFFEEB400E6}"/>
              </a:ext>
            </a:extLst>
          </p:cNvPr>
          <p:cNvSpPr txBox="1"/>
          <p:nvPr/>
        </p:nvSpPr>
        <p:spPr>
          <a:xfrm>
            <a:off x="1655676" y="2636912"/>
            <a:ext cx="6084676" cy="646331"/>
          </a:xfrm>
          <a:prstGeom prst="rect">
            <a:avLst/>
          </a:prstGeom>
          <a:noFill/>
        </p:spPr>
        <p:txBody>
          <a:bodyPr wrap="square" rtlCol="0">
            <a:spAutoFit/>
          </a:bodyPr>
          <a:lstStyle/>
          <a:p>
            <a:pPr algn="ctr"/>
            <a:r>
              <a:rPr lang="en-GB" dirty="0"/>
              <a:t>RESULTS REMOVED FROM POST-PRESENTATION SLIDE SET DUE TO ONGOING PEER REVIEW</a:t>
            </a:r>
            <a:endParaRPr lang="en-US" dirty="0"/>
          </a:p>
        </p:txBody>
      </p:sp>
    </p:spTree>
    <p:extLst>
      <p:ext uri="{BB962C8B-B14F-4D97-AF65-F5344CB8AC3E}">
        <p14:creationId xmlns:p14="http://schemas.microsoft.com/office/powerpoint/2010/main" val="4951064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07503" y="44624"/>
            <a:ext cx="7164645" cy="380904"/>
            <a:chOff x="107503" y="44624"/>
            <a:chExt cx="7164645" cy="380904"/>
          </a:xfrm>
        </p:grpSpPr>
        <p:sp>
          <p:nvSpPr>
            <p:cNvPr id="4" name="TextBox 3"/>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5" name="TextBox 4"/>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6" name="TextBox 5"/>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7" name="TextBox 6"/>
            <p:cNvSpPr txBox="1"/>
            <p:nvPr/>
          </p:nvSpPr>
          <p:spPr>
            <a:xfrm>
              <a:off x="4394231" y="44625"/>
              <a:ext cx="1449161" cy="379436"/>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Beyond Epi</a:t>
              </a:r>
            </a:p>
          </p:txBody>
        </p:sp>
        <p:sp>
          <p:nvSpPr>
            <p:cNvPr id="8" name="TextBox 7"/>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sp>
        <p:nvSpPr>
          <p:cNvPr id="19" name="SubjectsText" hidden="1"/>
          <p:cNvSpPr txBox="1"/>
          <p:nvPr/>
        </p:nvSpPr>
        <p:spPr>
          <a:xfrm>
            <a:off x="2043102" y="4869160"/>
            <a:ext cx="5576463" cy="400110"/>
          </a:xfrm>
          <a:prstGeom prst="rect">
            <a:avLst/>
          </a:prstGeom>
          <a:noFill/>
        </p:spPr>
        <p:txBody>
          <a:bodyPr wrap="none" rtlCol="0">
            <a:spAutoFit/>
          </a:bodyPr>
          <a:lstStyle/>
          <a:p>
            <a:r>
              <a:rPr lang="en-GB" sz="2000" dirty="0">
                <a:latin typeface="Gadugi" panose="020B0502040204020203" pitchFamily="34" charset="0"/>
              </a:rPr>
              <a:t>40 German controls, 40 ethnic minority subjects</a:t>
            </a:r>
          </a:p>
        </p:txBody>
      </p:sp>
      <p:sp>
        <p:nvSpPr>
          <p:cNvPr id="22" name="Rectangle 21" hidden="1"/>
          <p:cNvSpPr/>
          <p:nvPr/>
        </p:nvSpPr>
        <p:spPr>
          <a:xfrm>
            <a:off x="683568" y="3897051"/>
            <a:ext cx="8388424" cy="2939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hidden="1"/>
          <p:cNvSpPr/>
          <p:nvPr/>
        </p:nvSpPr>
        <p:spPr>
          <a:xfrm>
            <a:off x="719572" y="1058834"/>
            <a:ext cx="8388424" cy="281644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28700"/>
            <a:ext cx="9144000" cy="3899325"/>
          </a:xfrm>
          <a:prstGeom prst="rect">
            <a:avLst/>
          </a:prstGeom>
        </p:spPr>
      </p:pic>
      <p:pic>
        <p:nvPicPr>
          <p:cNvPr id="10" name="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5852" y="1340768"/>
            <a:ext cx="6595244" cy="4483211"/>
          </a:xfrm>
          <a:prstGeom prst="rect">
            <a:avLst/>
          </a:prstGeom>
        </p:spPr>
      </p:pic>
      <p:sp>
        <p:nvSpPr>
          <p:cNvPr id="21" name="TextBox 20"/>
          <p:cNvSpPr txBox="1"/>
          <p:nvPr/>
        </p:nvSpPr>
        <p:spPr>
          <a:xfrm>
            <a:off x="7418848" y="6597352"/>
            <a:ext cx="1725152" cy="246221"/>
          </a:xfrm>
          <a:prstGeom prst="rect">
            <a:avLst/>
          </a:prstGeom>
          <a:noFill/>
        </p:spPr>
        <p:txBody>
          <a:bodyPr wrap="none" rtlCol="0">
            <a:spAutoFit/>
          </a:bodyPr>
          <a:lstStyle/>
          <a:p>
            <a:pPr algn="r"/>
            <a:r>
              <a:rPr lang="en-GB" sz="1000" dirty="0">
                <a:latin typeface="Corbel" panose="020B0503020204020204" pitchFamily="34" charset="0"/>
              </a:rPr>
              <a:t>Egerton et al, </a:t>
            </a:r>
            <a:r>
              <a:rPr lang="en-GB" sz="1000" i="1" dirty="0" err="1">
                <a:latin typeface="Corbel" panose="020B0503020204020204" pitchFamily="34" charset="0"/>
              </a:rPr>
              <a:t>Schiz</a:t>
            </a:r>
            <a:r>
              <a:rPr lang="en-GB" sz="1000" i="1" dirty="0">
                <a:latin typeface="Corbel" panose="020B0503020204020204" pitchFamily="34" charset="0"/>
              </a:rPr>
              <a:t> Bull</a:t>
            </a:r>
            <a:r>
              <a:rPr lang="en-GB" sz="1000" dirty="0">
                <a:latin typeface="Corbel" panose="020B0503020204020204" pitchFamily="34" charset="0"/>
              </a:rPr>
              <a:t>, 2017</a:t>
            </a:r>
          </a:p>
        </p:txBody>
      </p:sp>
    </p:spTree>
    <p:extLst>
      <p:ext uri="{BB962C8B-B14F-4D97-AF65-F5344CB8AC3E}">
        <p14:creationId xmlns:p14="http://schemas.microsoft.com/office/powerpoint/2010/main" val="1285351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xit" presetSubtype="0" fill="hold" grpId="1" nodeType="withEffect">
                                  <p:stCondLst>
                                    <p:cond delay="0"/>
                                  </p:stCondLst>
                                  <p:childTnLst>
                                    <p:set>
                                      <p:cBhvr>
                                        <p:cTn id="8" dur="1" fill="hold">
                                          <p:stCondLst>
                                            <p:cond delay="0"/>
                                          </p:stCondLst>
                                        </p:cTn>
                                        <p:tgtEl>
                                          <p:spTgt spid="19"/>
                                        </p:tgtEl>
                                        <p:attrNameLst>
                                          <p:attrName>style.visibility</p:attrName>
                                        </p:attrNameLst>
                                      </p:cBhvr>
                                      <p:to>
                                        <p:strVal val="hidden"/>
                                      </p:to>
                                    </p:set>
                                  </p:childTnLst>
                                </p:cTn>
                              </p:par>
                              <p:par>
                                <p:cTn id="9" presetID="1" presetClass="entr" presetSubtype="0" fill="hold" grpId="1"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2" grpId="0" animBg="1"/>
      <p:bldP spid="22" grpId="1" animBg="1"/>
      <p:bldP spid="2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07503" y="44624"/>
            <a:ext cx="7164645" cy="380904"/>
            <a:chOff x="107503" y="44624"/>
            <a:chExt cx="7164645" cy="380904"/>
          </a:xfrm>
        </p:grpSpPr>
        <p:sp>
          <p:nvSpPr>
            <p:cNvPr id="4" name="TextBox 3"/>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5" name="TextBox 4"/>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6" name="TextBox 5"/>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7" name="TextBox 6"/>
            <p:cNvSpPr txBox="1"/>
            <p:nvPr/>
          </p:nvSpPr>
          <p:spPr>
            <a:xfrm>
              <a:off x="4394231" y="44625"/>
              <a:ext cx="1449161" cy="379436"/>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Beyond Epi</a:t>
              </a:r>
            </a:p>
          </p:txBody>
        </p:sp>
        <p:sp>
          <p:nvSpPr>
            <p:cNvPr id="8" name="TextBox 7"/>
            <p:cNvSpPr txBox="1"/>
            <p:nvPr/>
          </p:nvSpPr>
          <p:spPr>
            <a:xfrm>
              <a:off x="5904148" y="54728"/>
              <a:ext cx="1368000" cy="370800"/>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Prevention</a:t>
              </a:r>
            </a:p>
          </p:txBody>
        </p:sp>
      </p:grpSp>
      <p:pic>
        <p:nvPicPr>
          <p:cNvPr id="20" name="Brain" descr="http://djstrouse.com/images/brain.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11560" y="679714"/>
            <a:ext cx="7920880" cy="6178286"/>
          </a:xfrm>
          <a:prstGeom prst="rect">
            <a:avLst/>
          </a:prstGeom>
          <a:noFill/>
          <a:extLst>
            <a:ext uri="{909E8E84-426E-40DD-AFC4-6F175D3DCCD1}">
              <a14:hiddenFill xmlns:a14="http://schemas.microsoft.com/office/drawing/2010/main">
                <a:solidFill>
                  <a:srgbClr val="FFFFFF"/>
                </a:solidFill>
              </a14:hiddenFill>
            </a:ext>
          </a:extLst>
        </p:spPr>
      </p:pic>
      <p:pic>
        <p:nvPicPr>
          <p:cNvPr id="18434" name="Cartoon" descr="Image result for public speaking cartoon"/>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667000" y="1472594"/>
            <a:ext cx="3810000" cy="44386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1944683"/>
            <a:ext cx="9144000" cy="2968634"/>
          </a:xfrm>
          <a:prstGeom prst="rect">
            <a:avLst/>
          </a:prstGeom>
        </p:spPr>
      </p:pic>
      <p:pic>
        <p:nvPicPr>
          <p:cNvPr id="15" name="Picture 1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808" y="1700808"/>
            <a:ext cx="3728455" cy="324480"/>
          </a:xfrm>
          <a:prstGeom prst="rect">
            <a:avLst/>
          </a:prstGeom>
        </p:spPr>
      </p:pic>
      <p:sp>
        <p:nvSpPr>
          <p:cNvPr id="19" name="SubjectsText"/>
          <p:cNvSpPr txBox="1"/>
          <p:nvPr/>
        </p:nvSpPr>
        <p:spPr>
          <a:xfrm>
            <a:off x="2043102" y="4869160"/>
            <a:ext cx="5576463" cy="400110"/>
          </a:xfrm>
          <a:prstGeom prst="rect">
            <a:avLst/>
          </a:prstGeom>
          <a:noFill/>
        </p:spPr>
        <p:txBody>
          <a:bodyPr wrap="none" rtlCol="0">
            <a:spAutoFit/>
          </a:bodyPr>
          <a:lstStyle/>
          <a:p>
            <a:r>
              <a:rPr lang="en-GB" sz="2000" dirty="0">
                <a:latin typeface="Gadugi" panose="020B0502040204020203" pitchFamily="34" charset="0"/>
              </a:rPr>
              <a:t>40 German controls, 40 ethnic minority subjects</a:t>
            </a:r>
          </a:p>
        </p:txBody>
      </p:sp>
      <p:pic>
        <p:nvPicPr>
          <p:cNvPr id="17" name="Figure 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37928" y="1700808"/>
            <a:ext cx="5868144" cy="2437236"/>
          </a:xfrm>
          <a:prstGeom prst="rect">
            <a:avLst/>
          </a:prstGeom>
        </p:spPr>
      </p:pic>
      <p:pic>
        <p:nvPicPr>
          <p:cNvPr id="18" name="Figure 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83568" y="525838"/>
            <a:ext cx="7931456" cy="6332162"/>
          </a:xfrm>
          <a:prstGeom prst="rect">
            <a:avLst/>
          </a:prstGeom>
        </p:spPr>
      </p:pic>
      <p:sp>
        <p:nvSpPr>
          <p:cNvPr id="22" name="Rectangle 21"/>
          <p:cNvSpPr/>
          <p:nvPr/>
        </p:nvSpPr>
        <p:spPr>
          <a:xfrm>
            <a:off x="683568" y="3897051"/>
            <a:ext cx="8388424" cy="2939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a:off x="719572" y="1058834"/>
            <a:ext cx="8388424" cy="281644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20498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0"/>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1843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17"/>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9"/>
                                        </p:tgtEl>
                                        <p:attrNameLst>
                                          <p:attrName>style.visibility</p:attrName>
                                        </p:attrNameLst>
                                      </p:cBhvr>
                                      <p:to>
                                        <p:strVal val="hidden"/>
                                      </p:to>
                                    </p:set>
                                  </p:childTnLst>
                                </p:cTn>
                              </p:par>
                              <p:par>
                                <p:cTn id="35" presetID="1" presetClass="entr" presetSubtype="0" fill="hold" grpId="1"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hidden"/>
                                      </p:to>
                                    </p:set>
                                  </p:childTnLst>
                                </p:cTn>
                              </p:par>
                              <p:par>
                                <p:cTn id="41" presetID="1" presetClass="entr" presetSubtype="0" fill="hold" grpId="1"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2" grpId="0" animBg="1"/>
      <p:bldP spid="22" grpId="1" animBg="1"/>
      <p:bldP spid="23" grpId="1"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Migrant family" descr="Image result for museum of london caribbean migrant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521387"/>
            <a:ext cx="9144000" cy="6327993"/>
          </a:xfrm>
          <a:prstGeom prst="rect">
            <a:avLst/>
          </a:prstGeom>
          <a:noFill/>
          <a:extLst>
            <a:ext uri="{909E8E84-426E-40DD-AFC4-6F175D3DCCD1}">
              <a14:hiddenFill xmlns:a14="http://schemas.microsoft.com/office/drawing/2010/main">
                <a:solidFill>
                  <a:srgbClr val="FFFFFF"/>
                </a:solidFill>
              </a14:hiddenFill>
            </a:ext>
          </a:extLst>
        </p:spPr>
      </p:pic>
      <p:pic>
        <p:nvPicPr>
          <p:cNvPr id="13" name="Psychosis" descr="Disease Onset"/>
          <p:cNvPicPr>
            <a:picLocks noChangeAspect="1" noChangeArrowheads="1"/>
          </p:cNvPicPr>
          <p:nvPr/>
        </p:nvPicPr>
        <p:blipFill>
          <a:blip r:embed="rId4" cstate="screen"/>
          <a:srcRect/>
          <a:stretch>
            <a:fillRect/>
          </a:stretch>
        </p:blipFill>
        <p:spPr bwMode="auto">
          <a:xfrm>
            <a:off x="0" y="530335"/>
            <a:ext cx="9144000" cy="6309319"/>
          </a:xfrm>
          <a:prstGeom prst="rect">
            <a:avLst/>
          </a:prstGeom>
          <a:noFill/>
        </p:spPr>
      </p:pic>
      <p:pic>
        <p:nvPicPr>
          <p:cNvPr id="14" name="Apples" descr="Image result for selection"/>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1948085"/>
            <a:ext cx="9144000" cy="3713163"/>
          </a:xfrm>
          <a:prstGeom prst="rect">
            <a:avLst/>
          </a:prstGeom>
          <a:noFill/>
        </p:spPr>
      </p:pic>
      <p:pic>
        <p:nvPicPr>
          <p:cNvPr id="10" name="Island" descr="Image result for tropical island"/>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491000"/>
            <a:ext cx="9144000" cy="6367000"/>
          </a:xfrm>
          <a:prstGeom prst="rect">
            <a:avLst/>
          </a:prstGeom>
          <a:noFill/>
          <a:extLst>
            <a:ext uri="{909E8E84-426E-40DD-AFC4-6F175D3DCCD1}">
              <a14:hiddenFill xmlns:a14="http://schemas.microsoft.com/office/drawing/2010/main">
                <a:solidFill>
                  <a:srgbClr val="FFFFFF"/>
                </a:solidFill>
              </a14:hiddenFill>
            </a:ext>
          </a:extLst>
        </p:spPr>
      </p:pic>
      <p:pic>
        <p:nvPicPr>
          <p:cNvPr id="16" name="SocialStress" descr="Image result for social stress"/>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0" y="489531"/>
            <a:ext cx="9144000" cy="6368469"/>
          </a:xfrm>
          <a:prstGeom prst="rect">
            <a:avLst/>
          </a:prstGeom>
          <a:noFill/>
          <a:extLst>
            <a:ext uri="{909E8E84-426E-40DD-AFC4-6F175D3DCCD1}">
              <a14:hiddenFill xmlns:a14="http://schemas.microsoft.com/office/drawing/2010/main">
                <a:solidFill>
                  <a:srgbClr val="FFFFFF"/>
                </a:solidFill>
              </a14:hiddenFill>
            </a:ext>
          </a:extLst>
        </p:spPr>
      </p:pic>
      <p:sp>
        <p:nvSpPr>
          <p:cNvPr id="11" name="Transparency"/>
          <p:cNvSpPr/>
          <p:nvPr/>
        </p:nvSpPr>
        <p:spPr>
          <a:xfrm>
            <a:off x="0" y="489531"/>
            <a:ext cx="9143998" cy="6385247"/>
          </a:xfrm>
          <a:prstGeom prst="rect">
            <a:avLst/>
          </a:prstGeom>
          <a:solidFill>
            <a:srgbClr val="F6F6F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sp>
        <p:nvSpPr>
          <p:cNvPr id="9" name="Text"/>
          <p:cNvSpPr txBox="1"/>
          <p:nvPr/>
        </p:nvSpPr>
        <p:spPr>
          <a:xfrm>
            <a:off x="539552" y="1016732"/>
            <a:ext cx="7920880" cy="5555367"/>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en-GB" sz="2400" dirty="0">
                <a:latin typeface="Gadugi" panose="020B0502040204020203" pitchFamily="34" charset="0"/>
              </a:rPr>
              <a:t>Consistently raised rates of psychotic disorder in migrants &amp; their descendants</a:t>
            </a:r>
          </a:p>
          <a:p>
            <a:pPr marL="285750" indent="-285750">
              <a:spcAft>
                <a:spcPts val="3000"/>
              </a:spcAft>
              <a:buFont typeface="Arial" panose="020B0604020202020204" pitchFamily="34" charset="0"/>
              <a:buChar char="•"/>
            </a:pPr>
            <a:r>
              <a:rPr lang="en-GB" sz="2400" dirty="0">
                <a:latin typeface="Gadugi" panose="020B0502040204020203" pitchFamily="34" charset="0"/>
              </a:rPr>
              <a:t>Act specifically on psychotic disorders</a:t>
            </a:r>
          </a:p>
          <a:p>
            <a:pPr marL="285750" indent="-285750">
              <a:spcAft>
                <a:spcPts val="3000"/>
              </a:spcAft>
              <a:buFont typeface="Arial" panose="020B0604020202020204" pitchFamily="34" charset="0"/>
              <a:buChar char="•"/>
            </a:pPr>
            <a:r>
              <a:rPr lang="en-GB" sz="2400" dirty="0">
                <a:latin typeface="Gadugi" panose="020B0502040204020203" pitchFamily="34" charset="0"/>
              </a:rPr>
              <a:t>Not explained by selective migration, demographic differences</a:t>
            </a:r>
          </a:p>
          <a:p>
            <a:pPr marL="285750" indent="-285750">
              <a:spcAft>
                <a:spcPts val="3000"/>
              </a:spcAft>
              <a:buFont typeface="Arial" panose="020B0604020202020204" pitchFamily="34" charset="0"/>
              <a:buChar char="•"/>
            </a:pPr>
            <a:r>
              <a:rPr lang="en-GB" sz="2400" dirty="0">
                <a:latin typeface="Gadugi" panose="020B0502040204020203" pitchFamily="34" charset="0"/>
              </a:rPr>
              <a:t>Unlikely to be explained by raised rates in country of origin, or misdiagnosis </a:t>
            </a:r>
          </a:p>
          <a:p>
            <a:pPr marL="285750" indent="-285750">
              <a:spcAft>
                <a:spcPts val="3000"/>
              </a:spcAft>
              <a:buFont typeface="Arial" panose="020B0604020202020204" pitchFamily="34" charset="0"/>
              <a:buChar char="•"/>
            </a:pPr>
            <a:r>
              <a:rPr lang="en-GB" sz="2400" dirty="0">
                <a:latin typeface="Gadugi" panose="020B0502040204020203" pitchFamily="34" charset="0"/>
              </a:rPr>
              <a:t>Social stressors occurring </a:t>
            </a:r>
            <a:r>
              <a:rPr lang="en-GB" sz="2400" b="1" i="1" dirty="0">
                <a:latin typeface="Gadugi" panose="020B0502040204020203" pitchFamily="34" charset="0"/>
              </a:rPr>
              <a:t>before</a:t>
            </a:r>
            <a:r>
              <a:rPr lang="en-GB" sz="2400" dirty="0">
                <a:latin typeface="Gadugi" panose="020B0502040204020203" pitchFamily="34" charset="0"/>
              </a:rPr>
              <a:t> and </a:t>
            </a:r>
            <a:r>
              <a:rPr lang="en-GB" sz="2400" b="1" i="1" dirty="0">
                <a:latin typeface="Gadugi" panose="020B0502040204020203" pitchFamily="34" charset="0"/>
              </a:rPr>
              <a:t>after </a:t>
            </a:r>
            <a:r>
              <a:rPr lang="en-GB" sz="2400" dirty="0">
                <a:latin typeface="Gadugi" panose="020B0502040204020203" pitchFamily="34" charset="0"/>
              </a:rPr>
              <a:t>index migration appear relevant to risk</a:t>
            </a:r>
          </a:p>
          <a:p>
            <a:pPr marL="285750" indent="-285750">
              <a:spcAft>
                <a:spcPts val="3000"/>
              </a:spcAft>
              <a:buFont typeface="Arial" panose="020B0604020202020204" pitchFamily="34" charset="0"/>
              <a:buChar char="•"/>
            </a:pPr>
            <a:endParaRPr lang="en-GB" sz="2400" dirty="0">
              <a:latin typeface="Gadugi" panose="020B0502040204020203" pitchFamily="34" charset="0"/>
            </a:endParaRPr>
          </a:p>
        </p:txBody>
      </p:sp>
      <p:grpSp>
        <p:nvGrpSpPr>
          <p:cNvPr id="15" name="Group 14"/>
          <p:cNvGrpSpPr/>
          <p:nvPr/>
        </p:nvGrpSpPr>
        <p:grpSpPr>
          <a:xfrm>
            <a:off x="107503" y="44624"/>
            <a:ext cx="7164645" cy="380904"/>
            <a:chOff x="107503" y="44624"/>
            <a:chExt cx="7164645" cy="380904"/>
          </a:xfrm>
        </p:grpSpPr>
        <p:sp>
          <p:nvSpPr>
            <p:cNvPr id="17" name="TextBox 16"/>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18" name="TextBox 17"/>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19" name="TextBox 18"/>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20" name="TextBox 19"/>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21" name="TextBox 20"/>
            <p:cNvSpPr txBox="1"/>
            <p:nvPr/>
          </p:nvSpPr>
          <p:spPr>
            <a:xfrm>
              <a:off x="5904148" y="54728"/>
              <a:ext cx="1368000" cy="370800"/>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Prevention</a:t>
              </a:r>
            </a:p>
          </p:txBody>
        </p:sp>
      </p:grpSp>
    </p:spTree>
    <p:extLst>
      <p:ext uri="{BB962C8B-B14F-4D97-AF65-F5344CB8AC3E}">
        <p14:creationId xmlns:p14="http://schemas.microsoft.com/office/powerpoint/2010/main" val="3480449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1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politicoscope.com/wp-content/uploads/2015/09/Faces-of-Refugees-In-Europe-New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512676"/>
            <a:ext cx="9144000" cy="6345324"/>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107503" y="44624"/>
            <a:ext cx="7164645" cy="380904"/>
            <a:chOff x="107503" y="44624"/>
            <a:chExt cx="7164645" cy="380904"/>
          </a:xfrm>
        </p:grpSpPr>
        <p:sp>
          <p:nvSpPr>
            <p:cNvPr id="4" name="TextBox 3"/>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5" name="TextBox 4"/>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6" name="TextBox 5"/>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7" name="TextBox 6"/>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8" name="TextBox 7"/>
            <p:cNvSpPr txBox="1"/>
            <p:nvPr/>
          </p:nvSpPr>
          <p:spPr>
            <a:xfrm>
              <a:off x="5904148" y="54728"/>
              <a:ext cx="1368000" cy="370800"/>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Prevention</a:t>
              </a:r>
            </a:p>
          </p:txBody>
        </p:sp>
      </p:grpSp>
      <p:graphicFrame>
        <p:nvGraphicFramePr>
          <p:cNvPr id="10" name="KirkbrideBMEPAF">
            <a:extLst>
              <a:ext uri="{FF2B5EF4-FFF2-40B4-BE49-F238E27FC236}">
                <a16:creationId xmlns:a16="http://schemas.microsoft.com/office/drawing/2014/main" xmlns="" id="{5CD2DA7A-324F-4ACA-AD22-33EDE046D21E}"/>
              </a:ext>
            </a:extLst>
          </p:cNvPr>
          <p:cNvGraphicFramePr>
            <a:graphicFrameLocks/>
          </p:cNvGraphicFramePr>
          <p:nvPr>
            <p:extLst>
              <p:ext uri="{D42A27DB-BD31-4B8C-83A1-F6EECF244321}">
                <p14:modId xmlns:p14="http://schemas.microsoft.com/office/powerpoint/2010/main" val="2461546515"/>
              </p:ext>
            </p:extLst>
          </p:nvPr>
        </p:nvGraphicFramePr>
        <p:xfrm>
          <a:off x="1295636" y="1228697"/>
          <a:ext cx="6516724" cy="4176464"/>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
          <p:cNvSpPr txBox="1"/>
          <p:nvPr/>
        </p:nvSpPr>
        <p:spPr>
          <a:xfrm>
            <a:off x="539552" y="1016732"/>
            <a:ext cx="7992888" cy="4570482"/>
          </a:xfrm>
          <a:prstGeom prst="rect">
            <a:avLst/>
          </a:prstGeom>
          <a:solidFill>
            <a:srgbClr val="022954">
              <a:alpha val="90000"/>
            </a:srgbClr>
          </a:solidFill>
        </p:spPr>
        <p:txBody>
          <a:bodyPr wrap="square" rtlCol="0">
            <a:spAutoFit/>
          </a:bodyPr>
          <a:lstStyle/>
          <a:p>
            <a:pPr marL="285750" indent="-285750">
              <a:spcAft>
                <a:spcPts val="1800"/>
              </a:spcAft>
              <a:buFont typeface="Arial" panose="020B0604020202020204" pitchFamily="34" charset="0"/>
              <a:buChar char="•"/>
            </a:pPr>
            <a:r>
              <a:rPr lang="en-GB" sz="2400" dirty="0">
                <a:solidFill>
                  <a:schemeClr val="bg1"/>
                </a:solidFill>
                <a:latin typeface="Gadugi" panose="020B0502040204020203" pitchFamily="34" charset="0"/>
              </a:rPr>
              <a:t>Prevention depends on identification of causal factors</a:t>
            </a:r>
          </a:p>
          <a:p>
            <a:pPr marL="285750" indent="-285750">
              <a:spcAft>
                <a:spcPts val="1800"/>
              </a:spcAft>
              <a:buFont typeface="Arial" panose="020B0604020202020204" pitchFamily="34" charset="0"/>
              <a:buChar char="•"/>
            </a:pPr>
            <a:r>
              <a:rPr lang="en-GB" sz="2400" dirty="0">
                <a:solidFill>
                  <a:schemeClr val="bg1"/>
                </a:solidFill>
                <a:latin typeface="Gadugi" panose="020B0502040204020203" pitchFamily="34" charset="0"/>
              </a:rPr>
              <a:t>Migration neither sufficient, nor necessary to cause psychosis</a:t>
            </a:r>
          </a:p>
          <a:p>
            <a:pPr marL="285750" indent="-285750">
              <a:spcAft>
                <a:spcPts val="1800"/>
              </a:spcAft>
              <a:buFont typeface="Arial" panose="020B0604020202020204" pitchFamily="34" charset="0"/>
              <a:buChar char="•"/>
            </a:pPr>
            <a:r>
              <a:rPr lang="en-GB" sz="2400" dirty="0">
                <a:solidFill>
                  <a:schemeClr val="bg1"/>
                </a:solidFill>
                <a:latin typeface="Gadugi" panose="020B0502040204020203" pitchFamily="34" charset="0"/>
              </a:rPr>
              <a:t>New research suggests sociocultural distance may account for excess risk in minority groups</a:t>
            </a:r>
          </a:p>
          <a:p>
            <a:pPr marL="285750" indent="-285750">
              <a:spcAft>
                <a:spcPts val="1800"/>
              </a:spcAft>
              <a:buFont typeface="Arial" panose="020B0604020202020204" pitchFamily="34" charset="0"/>
              <a:buChar char="•"/>
            </a:pPr>
            <a:r>
              <a:rPr lang="en-GB" sz="2400" dirty="0">
                <a:solidFill>
                  <a:schemeClr val="bg1"/>
                </a:solidFill>
                <a:latin typeface="Gadugi" panose="020B0502040204020203" pitchFamily="34" charset="0"/>
              </a:rPr>
              <a:t>Interventions which combatted post-migratory structural conditions may be effective</a:t>
            </a:r>
          </a:p>
          <a:p>
            <a:pPr marL="285750" indent="-285750">
              <a:spcAft>
                <a:spcPts val="1800"/>
              </a:spcAft>
              <a:buFont typeface="Arial" panose="020B0604020202020204" pitchFamily="34" charset="0"/>
              <a:buChar char="•"/>
            </a:pPr>
            <a:r>
              <a:rPr lang="en-GB" sz="2400" dirty="0">
                <a:solidFill>
                  <a:schemeClr val="bg1"/>
                </a:solidFill>
                <a:latin typeface="Gadugi" panose="020B0502040204020203" pitchFamily="34" charset="0"/>
              </a:rPr>
              <a:t>Or targeting BME groups at high-risk of psychosis</a:t>
            </a:r>
          </a:p>
          <a:p>
            <a:pPr marL="285750" indent="-285750">
              <a:spcAft>
                <a:spcPts val="1800"/>
              </a:spcAft>
              <a:buFont typeface="Arial" panose="020B0604020202020204" pitchFamily="34" charset="0"/>
              <a:buChar char="•"/>
            </a:pPr>
            <a:endParaRPr lang="en-GB" sz="2400" dirty="0">
              <a:solidFill>
                <a:schemeClr val="bg1"/>
              </a:solidFill>
              <a:latin typeface="Gadugi" panose="020B0502040204020203" pitchFamily="34" charset="0"/>
            </a:endParaRPr>
          </a:p>
        </p:txBody>
      </p:sp>
      <p:sp>
        <p:nvSpPr>
          <p:cNvPr id="11" name="CitationJPubMenHealth"/>
          <p:cNvSpPr txBox="1"/>
          <p:nvPr/>
        </p:nvSpPr>
        <p:spPr>
          <a:xfrm>
            <a:off x="6809707" y="6597352"/>
            <a:ext cx="2334293" cy="246221"/>
          </a:xfrm>
          <a:prstGeom prst="rect">
            <a:avLst/>
          </a:prstGeom>
          <a:solidFill>
            <a:srgbClr val="022954">
              <a:alpha val="90000"/>
            </a:srgbClr>
          </a:solidFill>
        </p:spPr>
        <p:txBody>
          <a:bodyPr wrap="none" rtlCol="0">
            <a:spAutoFit/>
          </a:bodyPr>
          <a:lstStyle/>
          <a:p>
            <a:pPr algn="r"/>
            <a:r>
              <a:rPr lang="en-GB" sz="1000" b="1" dirty="0">
                <a:solidFill>
                  <a:schemeClr val="bg1"/>
                </a:solidFill>
                <a:latin typeface="Corbel" panose="020B0503020204020204" pitchFamily="34" charset="0"/>
              </a:rPr>
              <a:t>Kirkbride et al, </a:t>
            </a:r>
            <a:r>
              <a:rPr lang="en-GB" sz="1000" b="1" i="1" dirty="0">
                <a:solidFill>
                  <a:schemeClr val="bg1"/>
                </a:solidFill>
                <a:latin typeface="Corbel" panose="020B0503020204020204" pitchFamily="34" charset="0"/>
              </a:rPr>
              <a:t>J Pub </a:t>
            </a:r>
            <a:r>
              <a:rPr lang="en-GB" sz="1000" b="1" i="1" dirty="0" err="1">
                <a:solidFill>
                  <a:schemeClr val="bg1"/>
                </a:solidFill>
                <a:latin typeface="Corbel" panose="020B0503020204020204" pitchFamily="34" charset="0"/>
              </a:rPr>
              <a:t>Ment</a:t>
            </a:r>
            <a:r>
              <a:rPr lang="en-GB" sz="1000" b="1" i="1" dirty="0">
                <a:solidFill>
                  <a:schemeClr val="bg1"/>
                </a:solidFill>
                <a:latin typeface="Corbel" panose="020B0503020204020204" pitchFamily="34" charset="0"/>
              </a:rPr>
              <a:t> Health</a:t>
            </a:r>
            <a:r>
              <a:rPr lang="en-GB" sz="1000" b="1" dirty="0">
                <a:solidFill>
                  <a:schemeClr val="bg1"/>
                </a:solidFill>
                <a:latin typeface="Corbel" panose="020B0503020204020204" pitchFamily="34" charset="0"/>
              </a:rPr>
              <a:t>, 2010</a:t>
            </a:r>
          </a:p>
        </p:txBody>
      </p:sp>
      <p:sp>
        <p:nvSpPr>
          <p:cNvPr id="13" name="CitationActa"/>
          <p:cNvSpPr txBox="1"/>
          <p:nvPr/>
        </p:nvSpPr>
        <p:spPr>
          <a:xfrm>
            <a:off x="6313563" y="5550048"/>
            <a:ext cx="2218877" cy="246221"/>
          </a:xfrm>
          <a:prstGeom prst="rect">
            <a:avLst/>
          </a:prstGeom>
          <a:noFill/>
        </p:spPr>
        <p:txBody>
          <a:bodyPr wrap="none" rtlCol="0">
            <a:spAutoFit/>
          </a:bodyPr>
          <a:lstStyle/>
          <a:p>
            <a:pPr algn="r"/>
            <a:r>
              <a:rPr lang="en-GB" sz="1000" dirty="0">
                <a:solidFill>
                  <a:schemeClr val="bg1"/>
                </a:solidFill>
                <a:latin typeface="Corbel" panose="020B0503020204020204" pitchFamily="34" charset="0"/>
              </a:rPr>
              <a:t>Kirkbride et al, </a:t>
            </a:r>
            <a:r>
              <a:rPr lang="en-GB" sz="1000" i="1" dirty="0">
                <a:solidFill>
                  <a:schemeClr val="bg1"/>
                </a:solidFill>
                <a:latin typeface="Corbel" panose="020B0503020204020204" pitchFamily="34" charset="0"/>
              </a:rPr>
              <a:t>Acta Psych </a:t>
            </a:r>
            <a:r>
              <a:rPr lang="en-GB" sz="1000" i="1" dirty="0" err="1">
                <a:solidFill>
                  <a:schemeClr val="bg1"/>
                </a:solidFill>
                <a:latin typeface="Corbel" panose="020B0503020204020204" pitchFamily="34" charset="0"/>
              </a:rPr>
              <a:t>Scand</a:t>
            </a:r>
            <a:r>
              <a:rPr lang="en-GB" sz="1000" dirty="0">
                <a:solidFill>
                  <a:schemeClr val="bg1"/>
                </a:solidFill>
                <a:latin typeface="Corbel" panose="020B0503020204020204" pitchFamily="34" charset="0"/>
              </a:rPr>
              <a:t>, 2015</a:t>
            </a:r>
          </a:p>
        </p:txBody>
      </p:sp>
      <p:graphicFrame>
        <p:nvGraphicFramePr>
          <p:cNvPr id="15" name="ARMS chart">
            <a:extLst>
              <a:ext uri="{FF2B5EF4-FFF2-40B4-BE49-F238E27FC236}">
                <a16:creationId xmlns:a16="http://schemas.microsoft.com/office/drawing/2014/main" xmlns="" id="{DE46A8A1-9EA3-49EF-8A4E-ED5AD8E9A1EE}"/>
              </a:ext>
            </a:extLst>
          </p:cNvPr>
          <p:cNvGraphicFramePr>
            <a:graphicFrameLocks/>
          </p:cNvGraphicFramePr>
          <p:nvPr>
            <p:extLst>
              <p:ext uri="{D42A27DB-BD31-4B8C-83A1-F6EECF244321}">
                <p14:modId xmlns:p14="http://schemas.microsoft.com/office/powerpoint/2010/main" val="1444381876"/>
              </p:ext>
            </p:extLst>
          </p:nvPr>
        </p:nvGraphicFramePr>
        <p:xfrm>
          <a:off x="1295636" y="1228697"/>
          <a:ext cx="6516000" cy="4176000"/>
        </p:xfrm>
        <a:graphic>
          <a:graphicData uri="http://schemas.openxmlformats.org/drawingml/2006/chart">
            <c:chart xmlns:c="http://schemas.openxmlformats.org/drawingml/2006/chart" xmlns:r="http://schemas.openxmlformats.org/officeDocument/2006/relationships" r:id="rId5"/>
          </a:graphicData>
        </a:graphic>
      </p:graphicFrame>
      <p:sp>
        <p:nvSpPr>
          <p:cNvPr id="16" name="CitationActa2"/>
          <p:cNvSpPr txBox="1"/>
          <p:nvPr/>
        </p:nvSpPr>
        <p:spPr>
          <a:xfrm>
            <a:off x="6723145" y="6604565"/>
            <a:ext cx="2305439" cy="246221"/>
          </a:xfrm>
          <a:prstGeom prst="rect">
            <a:avLst/>
          </a:prstGeom>
          <a:solidFill>
            <a:srgbClr val="022954">
              <a:alpha val="90000"/>
            </a:srgbClr>
          </a:solidFill>
        </p:spPr>
        <p:txBody>
          <a:bodyPr wrap="none" rtlCol="0">
            <a:spAutoFit/>
          </a:bodyPr>
          <a:lstStyle/>
          <a:p>
            <a:pPr algn="r"/>
            <a:r>
              <a:rPr lang="en-GB" sz="1000" b="1" dirty="0">
                <a:solidFill>
                  <a:schemeClr val="bg1"/>
                </a:solidFill>
                <a:latin typeface="Corbel" panose="020B0503020204020204" pitchFamily="34" charset="0"/>
              </a:rPr>
              <a:t>Kirkbride et al, </a:t>
            </a:r>
            <a:r>
              <a:rPr lang="en-GB" sz="1000" b="1" i="1" dirty="0">
                <a:solidFill>
                  <a:schemeClr val="bg1"/>
                </a:solidFill>
                <a:latin typeface="Corbel" panose="020B0503020204020204" pitchFamily="34" charset="0"/>
              </a:rPr>
              <a:t>Acta Psych </a:t>
            </a:r>
            <a:r>
              <a:rPr lang="en-GB" sz="1000" b="1" i="1" dirty="0" err="1">
                <a:solidFill>
                  <a:schemeClr val="bg1"/>
                </a:solidFill>
                <a:latin typeface="Corbel" panose="020B0503020204020204" pitchFamily="34" charset="0"/>
              </a:rPr>
              <a:t>Scand</a:t>
            </a:r>
            <a:r>
              <a:rPr lang="en-GB" sz="1000" b="1" dirty="0">
                <a:solidFill>
                  <a:schemeClr val="bg1"/>
                </a:solidFill>
                <a:latin typeface="Corbel" panose="020B0503020204020204" pitchFamily="34" charset="0"/>
              </a:rPr>
              <a:t>, 2015</a:t>
            </a:r>
          </a:p>
        </p:txBody>
      </p:sp>
    </p:spTree>
    <p:extLst>
      <p:ext uri="{BB962C8B-B14F-4D97-AF65-F5344CB8AC3E}">
        <p14:creationId xmlns:p14="http://schemas.microsoft.com/office/powerpoint/2010/main" val="1107905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9">
                                            <p:bg/>
                                          </p:spTgt>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10"/>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1"/>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
                                            <p:txEl>
                                              <p:pRg st="4" end="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xit" presetSubtype="0" fill="hold" grpId="0" nodeType="withEffect">
                                  <p:stCondLst>
                                    <p:cond delay="0"/>
                                  </p:stCondLst>
                                  <p:childTnLst>
                                    <p:set>
                                      <p:cBhvr>
                                        <p:cTn id="44" dur="1" fill="hold">
                                          <p:stCondLst>
                                            <p:cond delay="0"/>
                                          </p:stCondLst>
                                        </p:cTn>
                                        <p:tgtEl>
                                          <p:spTgt spid="9">
                                            <p:txEl>
                                              <p:pRg st="0" end="0"/>
                                            </p:txEl>
                                          </p:spTgt>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9">
                                            <p:txEl>
                                              <p:pRg st="1" end="1"/>
                                            </p:txEl>
                                          </p:spTgt>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9">
                                            <p:txEl>
                                              <p:pRg st="2" end="2"/>
                                            </p:txEl>
                                          </p:spTgt>
                                        </p:tgtEl>
                                        <p:attrNameLst>
                                          <p:attrName>style.visibility</p:attrName>
                                        </p:attrNameLst>
                                      </p:cBhvr>
                                      <p:to>
                                        <p:strVal val="hidden"/>
                                      </p:to>
                                    </p:set>
                                  </p:childTnLst>
                                </p:cTn>
                              </p:par>
                              <p:par>
                                <p:cTn id="49" presetID="1" presetClass="exit" presetSubtype="0" fill="hold" grpId="0" nodeType="withEffect">
                                  <p:stCondLst>
                                    <p:cond delay="0"/>
                                  </p:stCondLst>
                                  <p:childTnLst>
                                    <p:set>
                                      <p:cBhvr>
                                        <p:cTn id="50" dur="1" fill="hold">
                                          <p:stCondLst>
                                            <p:cond delay="0"/>
                                          </p:stCondLst>
                                        </p:cTn>
                                        <p:tgtEl>
                                          <p:spTgt spid="9">
                                            <p:txEl>
                                              <p:pRg st="3" end="3"/>
                                            </p:txEl>
                                          </p:spTgt>
                                        </p:tgtEl>
                                        <p:attrNameLst>
                                          <p:attrName>style.visibility</p:attrName>
                                        </p:attrNameLst>
                                      </p:cBhvr>
                                      <p:to>
                                        <p:strVal val="hidden"/>
                                      </p:to>
                                    </p:set>
                                  </p:childTnLst>
                                </p:cTn>
                              </p:par>
                              <p:par>
                                <p:cTn id="51" presetID="1" presetClass="exit" presetSubtype="0" fill="hold" grpId="0" nodeType="withEffect">
                                  <p:stCondLst>
                                    <p:cond delay="0"/>
                                  </p:stCondLst>
                                  <p:childTnLst>
                                    <p:set>
                                      <p:cBhvr>
                                        <p:cTn id="52" dur="1" fill="hold">
                                          <p:stCondLst>
                                            <p:cond delay="0"/>
                                          </p:stCondLst>
                                        </p:cTn>
                                        <p:tgtEl>
                                          <p:spTgt spid="9">
                                            <p:txEl>
                                              <p:pRg st="4" end="4"/>
                                            </p:txEl>
                                          </p:spTgt>
                                        </p:tgtEl>
                                        <p:attrNameLst>
                                          <p:attrName>style.visibility</p:attrName>
                                        </p:attrNameLst>
                                      </p:cBhvr>
                                      <p:to>
                                        <p:strVal val="hidden"/>
                                      </p:to>
                                    </p:set>
                                  </p:childTnLst>
                                </p:cTn>
                              </p:par>
                              <p:par>
                                <p:cTn id="53" presetID="1" presetClass="exit" presetSubtype="0" fill="hold" grpId="0" nodeType="withEffect">
                                  <p:stCondLst>
                                    <p:cond delay="0"/>
                                  </p:stCondLst>
                                  <p:childTnLst>
                                    <p:set>
                                      <p:cBhvr>
                                        <p:cTn id="54" dur="1" fill="hold">
                                          <p:stCondLst>
                                            <p:cond delay="0"/>
                                          </p:stCondLst>
                                        </p:cTn>
                                        <p:tgtEl>
                                          <p:spTgt spid="9">
                                            <p:bg/>
                                          </p:spTgt>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13"/>
                                        </p:tgtEl>
                                        <p:attrNameLst>
                                          <p:attrName>style.visibility</p:attrName>
                                        </p:attrNameLst>
                                      </p:cBhvr>
                                      <p:to>
                                        <p:strVal val="hidden"/>
                                      </p:to>
                                    </p:set>
                                  </p:childTnLst>
                                </p:cTn>
                              </p:par>
                              <p:par>
                                <p:cTn id="57" presetID="1"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Graphic spid="10" grpId="1">
        <p:bldAsOne/>
      </p:bldGraphic>
      <p:bldP spid="9" grpId="0" build="allAtOnce" animBg="1"/>
      <p:bldP spid="9" grpId="1" uiExpand="1" build="allAtOnce" animBg="1"/>
      <p:bldP spid="11" grpId="0" animBg="1"/>
      <p:bldP spid="11" grpId="1" animBg="1"/>
      <p:bldP spid="13" grpId="0"/>
      <p:bldP spid="13" grpId="1"/>
      <p:bldGraphic spid="15" grpId="0">
        <p:bldAsOne/>
      </p:bldGraphic>
      <p:bldP spid="1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d32dm0rphc51dk.cloudfront.net/GXOdBU07y7wxtTvkJk-thw/larger.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476672"/>
            <a:ext cx="7375259" cy="638132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45560" y="908720"/>
            <a:ext cx="1502857" cy="317201"/>
          </a:xfrm>
          <a:prstGeom prst="rect">
            <a:avLst/>
          </a:prstGeom>
        </p:spPr>
      </p:pic>
      <p:pic>
        <p:nvPicPr>
          <p:cNvPr id="7" name="Picture 4" descr="FORTE-logo-standard-byline-vektor-english-cmyk"/>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528794" y="5747017"/>
            <a:ext cx="1536388" cy="759993"/>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Image result for eugei"/>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545560" y="4365104"/>
            <a:ext cx="1536388" cy="77843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mage result for university of cambridge"/>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548757" y="3540850"/>
            <a:ext cx="1482064" cy="343242"/>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Image result for wellcome"/>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576855" y="1596785"/>
            <a:ext cx="1391046" cy="1391046"/>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457200" y="836712"/>
            <a:ext cx="6620652" cy="5544616"/>
            <a:chOff x="457200" y="836712"/>
            <a:chExt cx="6620652" cy="5544616"/>
          </a:xfrm>
        </p:grpSpPr>
        <p:sp>
          <p:nvSpPr>
            <p:cNvPr id="10" name="Content Placeholder 7"/>
            <p:cNvSpPr txBox="1">
              <a:spLocks/>
            </p:cNvSpPr>
            <p:nvPr/>
          </p:nvSpPr>
          <p:spPr bwMode="auto">
            <a:xfrm>
              <a:off x="457200" y="836712"/>
              <a:ext cx="3005872" cy="5544616"/>
            </a:xfrm>
            <a:prstGeom prst="rect">
              <a:avLst/>
            </a:prstGeom>
            <a:solidFill>
              <a:schemeClr val="bg1">
                <a:alpha val="59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l" rtl="0" fontAlgn="base">
                <a:spcBef>
                  <a:spcPct val="20000"/>
                </a:spcBef>
                <a:spcAft>
                  <a:spcPct val="0"/>
                </a:spcAft>
                <a:buChar char="•"/>
                <a:defRPr sz="2800" kern="1200">
                  <a:solidFill>
                    <a:schemeClr val="tx1"/>
                  </a:solidFill>
                  <a:latin typeface="+mn-lt"/>
                  <a:ea typeface="+mn-ea"/>
                  <a:cs typeface="+mn-cs"/>
                </a:defRPr>
              </a:lvl1pPr>
              <a:lvl2pPr marL="742950" indent="-285750" algn="l" rtl="0" fontAlgn="base">
                <a:spcBef>
                  <a:spcPct val="20000"/>
                </a:spcBef>
                <a:spcAft>
                  <a:spcPct val="0"/>
                </a:spcAft>
                <a:buChar char="–"/>
                <a:defRPr sz="2400" kern="1200">
                  <a:solidFill>
                    <a:schemeClr val="tx1"/>
                  </a:solidFill>
                  <a:latin typeface="+mn-lt"/>
                  <a:ea typeface="+mn-ea"/>
                  <a:cs typeface="+mn-cs"/>
                </a:defRPr>
              </a:lvl2pPr>
              <a:lvl3pPr marL="1143000" indent="-228600" algn="l" rtl="0" fontAlgn="base">
                <a:spcBef>
                  <a:spcPct val="20000"/>
                </a:spcBef>
                <a:spcAft>
                  <a:spcPct val="0"/>
                </a:spcAft>
                <a:buChar char="•"/>
                <a:defRPr sz="20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None/>
              </a:pPr>
              <a:r>
                <a:rPr lang="en-GB" b="1" dirty="0" err="1">
                  <a:latin typeface="Gadugi" panose="020B0502040204020203" pitchFamily="34" charset="0"/>
                </a:rPr>
                <a:t>PsyLife</a:t>
              </a:r>
              <a:r>
                <a:rPr lang="en-GB" b="1" dirty="0">
                  <a:latin typeface="Gadugi" panose="020B0502040204020203" pitchFamily="34" charset="0"/>
                </a:rPr>
                <a:t> group</a:t>
              </a:r>
            </a:p>
            <a:p>
              <a:pPr>
                <a:buFontTx/>
                <a:buNone/>
              </a:pPr>
              <a:r>
                <a:rPr lang="en-GB" dirty="0">
                  <a:latin typeface="Gadugi" panose="020B0502040204020203" pitchFamily="34" charset="0"/>
                </a:rPr>
                <a:t>Hannah Jongsma</a:t>
              </a:r>
            </a:p>
            <a:p>
              <a:pPr>
                <a:buFontTx/>
                <a:buNone/>
              </a:pPr>
              <a:r>
                <a:rPr lang="en-GB" dirty="0">
                  <a:latin typeface="Gadugi" panose="020B0502040204020203" pitchFamily="34" charset="0"/>
                </a:rPr>
                <a:t>Jen Dykxhoorn</a:t>
              </a:r>
            </a:p>
            <a:p>
              <a:pPr>
                <a:buFontTx/>
                <a:buNone/>
              </a:pPr>
              <a:r>
                <a:rPr lang="en-GB" dirty="0">
                  <a:latin typeface="Gadugi" panose="020B0502040204020203" pitchFamily="34" charset="0"/>
                </a:rPr>
                <a:t>Francesca Solmi</a:t>
              </a:r>
            </a:p>
            <a:p>
              <a:pPr>
                <a:buFontTx/>
                <a:buNone/>
              </a:pPr>
              <a:endParaRPr lang="en-GB" dirty="0">
                <a:latin typeface="Gadugi" panose="020B0502040204020203" pitchFamily="34" charset="0"/>
              </a:endParaRPr>
            </a:p>
            <a:p>
              <a:pPr>
                <a:buFontTx/>
                <a:buNone/>
              </a:pPr>
              <a:r>
                <a:rPr lang="en-GB" b="1" dirty="0">
                  <a:latin typeface="Gadugi" panose="020B0502040204020203" pitchFamily="34" charset="0"/>
                </a:rPr>
                <a:t>Thanks</a:t>
              </a:r>
            </a:p>
            <a:p>
              <a:pPr>
                <a:buFontTx/>
                <a:buNone/>
              </a:pPr>
              <a:r>
                <a:rPr lang="en-GB" dirty="0">
                  <a:latin typeface="Gadugi" panose="020B0502040204020203" pitchFamily="34" charset="0"/>
                </a:rPr>
                <a:t>Peter Jones</a:t>
              </a:r>
            </a:p>
            <a:p>
              <a:pPr>
                <a:buFontTx/>
                <a:buNone/>
              </a:pPr>
              <a:r>
                <a:rPr lang="en-GB" dirty="0">
                  <a:latin typeface="Gadugi" panose="020B0502040204020203" pitchFamily="34" charset="0"/>
                </a:rPr>
                <a:t>Jeremy Coid</a:t>
              </a:r>
            </a:p>
            <a:p>
              <a:pPr>
                <a:buFontTx/>
                <a:buNone/>
              </a:pPr>
              <a:r>
                <a:rPr lang="en-GB" dirty="0">
                  <a:latin typeface="Gadugi" panose="020B0502040204020203" pitchFamily="34" charset="0"/>
                </a:rPr>
                <a:t>Craig Morgan</a:t>
              </a:r>
            </a:p>
          </p:txBody>
        </p:sp>
        <p:sp>
          <p:nvSpPr>
            <p:cNvPr id="12" name="Content Placeholder 7"/>
            <p:cNvSpPr txBox="1">
              <a:spLocks/>
            </p:cNvSpPr>
            <p:nvPr/>
          </p:nvSpPr>
          <p:spPr bwMode="auto">
            <a:xfrm>
              <a:off x="3463072" y="836712"/>
              <a:ext cx="3614780" cy="5544616"/>
            </a:xfrm>
            <a:prstGeom prst="rect">
              <a:avLst/>
            </a:prstGeom>
            <a:solidFill>
              <a:schemeClr val="bg1">
                <a:alpha val="59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l" rtl="0" fontAlgn="base">
                <a:spcBef>
                  <a:spcPct val="20000"/>
                </a:spcBef>
                <a:spcAft>
                  <a:spcPct val="0"/>
                </a:spcAft>
                <a:buChar char="•"/>
                <a:defRPr sz="2800" kern="1200">
                  <a:solidFill>
                    <a:schemeClr val="tx1"/>
                  </a:solidFill>
                  <a:latin typeface="+mn-lt"/>
                  <a:ea typeface="+mn-ea"/>
                  <a:cs typeface="+mn-cs"/>
                </a:defRPr>
              </a:lvl1pPr>
              <a:lvl2pPr marL="742950" indent="-285750" algn="l" rtl="0" fontAlgn="base">
                <a:spcBef>
                  <a:spcPct val="20000"/>
                </a:spcBef>
                <a:spcAft>
                  <a:spcPct val="0"/>
                </a:spcAft>
                <a:buChar char="–"/>
                <a:defRPr sz="2400" kern="1200">
                  <a:solidFill>
                    <a:schemeClr val="tx1"/>
                  </a:solidFill>
                  <a:latin typeface="+mn-lt"/>
                  <a:ea typeface="+mn-ea"/>
                  <a:cs typeface="+mn-cs"/>
                </a:defRPr>
              </a:lvl2pPr>
              <a:lvl3pPr marL="1143000" indent="-228600" algn="l" rtl="0" fontAlgn="base">
                <a:spcBef>
                  <a:spcPct val="20000"/>
                </a:spcBef>
                <a:spcAft>
                  <a:spcPct val="0"/>
                </a:spcAft>
                <a:buChar char="•"/>
                <a:defRPr sz="20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None/>
              </a:pPr>
              <a:endParaRPr lang="en-GB" dirty="0">
                <a:latin typeface="Gadugi" panose="020B0502040204020203" pitchFamily="34" charset="0"/>
              </a:endParaRPr>
            </a:p>
            <a:p>
              <a:pPr>
                <a:buFontTx/>
                <a:buNone/>
              </a:pPr>
              <a:r>
                <a:rPr lang="en-GB" dirty="0">
                  <a:latin typeface="Gadugi" panose="020B0502040204020203" pitchFamily="34" charset="0"/>
                </a:rPr>
                <a:t>Jean Stafford</a:t>
              </a:r>
            </a:p>
            <a:p>
              <a:pPr>
                <a:buFontTx/>
                <a:buNone/>
              </a:pPr>
              <a:r>
                <a:rPr lang="en-GB" dirty="0">
                  <a:latin typeface="Gadugi" panose="020B0502040204020203" pitchFamily="34" charset="0"/>
                </a:rPr>
                <a:t>Ka-Young Ban</a:t>
              </a:r>
            </a:p>
            <a:p>
              <a:pPr>
                <a:buFontTx/>
                <a:buNone/>
              </a:pPr>
              <a:r>
                <a:rPr lang="en-GB" dirty="0">
                  <a:latin typeface="Gadugi" panose="020B0502040204020203" pitchFamily="34" charset="0"/>
                </a:rPr>
                <a:t>Keltie McDonald</a:t>
              </a:r>
            </a:p>
            <a:p>
              <a:pPr>
                <a:buFontTx/>
                <a:buNone/>
              </a:pPr>
              <a:endParaRPr lang="en-GB" dirty="0">
                <a:latin typeface="Gadugi" panose="020B0502040204020203" pitchFamily="34" charset="0"/>
              </a:endParaRPr>
            </a:p>
            <a:p>
              <a:pPr>
                <a:buFontTx/>
                <a:buNone/>
              </a:pPr>
              <a:endParaRPr lang="en-GB" dirty="0">
                <a:latin typeface="Gadugi" panose="020B0502040204020203" pitchFamily="34" charset="0"/>
              </a:endParaRPr>
            </a:p>
            <a:p>
              <a:pPr>
                <a:buFontTx/>
                <a:buNone/>
              </a:pPr>
              <a:r>
                <a:rPr lang="en-GB" dirty="0">
                  <a:latin typeface="Gadugi" panose="020B0502040204020203" pitchFamily="34" charset="0"/>
                </a:rPr>
                <a:t>Anna-Clara Hollander</a:t>
              </a:r>
            </a:p>
            <a:p>
              <a:pPr>
                <a:buFontTx/>
                <a:buNone/>
              </a:pPr>
              <a:r>
                <a:rPr lang="en-GB" dirty="0">
                  <a:latin typeface="Gadugi" panose="020B0502040204020203" pitchFamily="34" charset="0"/>
                </a:rPr>
                <a:t>Christina Dalman</a:t>
              </a:r>
            </a:p>
            <a:p>
              <a:pPr>
                <a:buFontTx/>
                <a:buNone/>
              </a:pPr>
              <a:endParaRPr lang="en-GB" dirty="0">
                <a:latin typeface="Gadugi" panose="020B0502040204020203" pitchFamily="34" charset="0"/>
              </a:endParaRPr>
            </a:p>
          </p:txBody>
        </p:sp>
      </p:grpSp>
      <p:sp>
        <p:nvSpPr>
          <p:cNvPr id="13" name="TextBox 12"/>
          <p:cNvSpPr txBox="1"/>
          <p:nvPr/>
        </p:nvSpPr>
        <p:spPr>
          <a:xfrm>
            <a:off x="-508" y="6597352"/>
            <a:ext cx="2303748" cy="246221"/>
          </a:xfrm>
          <a:prstGeom prst="rect">
            <a:avLst/>
          </a:prstGeom>
          <a:noFill/>
        </p:spPr>
        <p:txBody>
          <a:bodyPr wrap="square" rtlCol="0">
            <a:spAutoFit/>
          </a:bodyPr>
          <a:lstStyle/>
          <a:p>
            <a:r>
              <a:rPr lang="en-GB" sz="1000" dirty="0" err="1">
                <a:solidFill>
                  <a:schemeClr val="bg1"/>
                </a:solidFill>
                <a:latin typeface="Corbel" panose="020B0503020204020204" pitchFamily="34" charset="0"/>
              </a:rPr>
              <a:t>Lawren</a:t>
            </a:r>
            <a:r>
              <a:rPr lang="en-GB" sz="1000" dirty="0">
                <a:solidFill>
                  <a:schemeClr val="bg1"/>
                </a:solidFill>
                <a:latin typeface="Corbel" panose="020B0503020204020204" pitchFamily="34" charset="0"/>
              </a:rPr>
              <a:t> Harris, 1930</a:t>
            </a:r>
          </a:p>
        </p:txBody>
      </p:sp>
    </p:spTree>
    <p:extLst>
      <p:ext uri="{BB962C8B-B14F-4D97-AF65-F5344CB8AC3E}">
        <p14:creationId xmlns:p14="http://schemas.microsoft.com/office/powerpoint/2010/main" val="12850861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8" y="501104"/>
            <a:ext cx="9144000" cy="6345324"/>
          </a:xfrm>
          <a:prstGeom prst="rect">
            <a:avLst/>
          </a:prstGeom>
          <a:solidFill>
            <a:srgbClr val="774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554" name="Picture 2" descr="Migration, 1947 Egg Tempera On Hardboar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73832" y="512676"/>
            <a:ext cx="7596336" cy="6371427"/>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107503" y="44624"/>
            <a:ext cx="7164645" cy="380904"/>
            <a:chOff x="107503" y="44624"/>
            <a:chExt cx="7164645" cy="380904"/>
          </a:xfrm>
        </p:grpSpPr>
        <p:sp>
          <p:nvSpPr>
            <p:cNvPr id="4" name="TextBox 3"/>
            <p:cNvSpPr txBox="1"/>
            <p:nvPr/>
          </p:nvSpPr>
          <p:spPr>
            <a:xfrm>
              <a:off x="107503" y="44625"/>
              <a:ext cx="1476000" cy="370800"/>
            </a:xfrm>
            <a:prstGeom prst="rect">
              <a:avLst/>
            </a:prstGeom>
            <a:noFill/>
          </p:spPr>
          <p:txBody>
            <a:bodyPr wrap="square" rtlCol="0">
              <a:spAutoFit/>
            </a:bodyPr>
            <a:lstStyle/>
            <a:p>
              <a:r>
                <a:rPr lang="en-GB" dirty="0">
                  <a:solidFill>
                    <a:schemeClr val="accent2">
                      <a:lumMod val="90000"/>
                      <a:lumOff val="10000"/>
                    </a:schemeClr>
                  </a:solidFill>
                  <a:latin typeface="Gadugi" panose="020B0502040204020203" pitchFamily="34" charset="0"/>
                </a:rPr>
                <a:t>Background</a:t>
              </a:r>
            </a:p>
          </p:txBody>
        </p:sp>
        <p:sp>
          <p:nvSpPr>
            <p:cNvPr id="5" name="TextBox 4"/>
            <p:cNvSpPr txBox="1"/>
            <p:nvPr/>
          </p:nvSpPr>
          <p:spPr>
            <a:xfrm>
              <a:off x="1617422" y="44624"/>
              <a:ext cx="1449161"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Hypotheses</a:t>
              </a:r>
            </a:p>
          </p:txBody>
        </p:sp>
        <p:sp>
          <p:nvSpPr>
            <p:cNvPr id="6" name="TextBox 5"/>
            <p:cNvSpPr txBox="1"/>
            <p:nvPr/>
          </p:nvSpPr>
          <p:spPr>
            <a:xfrm>
              <a:off x="3127340" y="44625"/>
              <a:ext cx="1206134" cy="369332"/>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Research</a:t>
              </a:r>
            </a:p>
          </p:txBody>
        </p:sp>
        <p:sp>
          <p:nvSpPr>
            <p:cNvPr id="7" name="TextBox 6"/>
            <p:cNvSpPr txBox="1"/>
            <p:nvPr/>
          </p:nvSpPr>
          <p:spPr>
            <a:xfrm>
              <a:off x="4394231" y="44625"/>
              <a:ext cx="1449161" cy="379436"/>
            </a:xfrm>
            <a:prstGeom prst="rect">
              <a:avLst/>
            </a:prstGeom>
            <a:noFill/>
          </p:spPr>
          <p:txBody>
            <a:bodyPr wrap="square" rtlCol="0">
              <a:spAutoFit/>
            </a:bodyPr>
            <a:lstStyle/>
            <a:p>
              <a:r>
                <a:rPr lang="en-GB" dirty="0">
                  <a:solidFill>
                    <a:schemeClr val="tx2">
                      <a:lumMod val="90000"/>
                      <a:lumOff val="10000"/>
                    </a:schemeClr>
                  </a:solidFill>
                  <a:latin typeface="Gadugi" panose="020B0502040204020203" pitchFamily="34" charset="0"/>
                </a:rPr>
                <a:t>Beyond Epi</a:t>
              </a:r>
            </a:p>
          </p:txBody>
        </p:sp>
        <p:sp>
          <p:nvSpPr>
            <p:cNvPr id="8" name="TextBox 7"/>
            <p:cNvSpPr txBox="1"/>
            <p:nvPr/>
          </p:nvSpPr>
          <p:spPr>
            <a:xfrm>
              <a:off x="5904148" y="54728"/>
              <a:ext cx="1368000" cy="370800"/>
            </a:xfrm>
            <a:prstGeom prst="rect">
              <a:avLst/>
            </a:prstGeom>
            <a:noFill/>
          </p:spPr>
          <p:txBody>
            <a:bodyPr wrap="square" rtlCol="0">
              <a:spAutoFit/>
            </a:bodyPr>
            <a:lstStyle/>
            <a:p>
              <a:r>
                <a:rPr lang="en-GB" b="1" dirty="0">
                  <a:solidFill>
                    <a:schemeClr val="tx2">
                      <a:lumMod val="50000"/>
                      <a:lumOff val="50000"/>
                    </a:schemeClr>
                  </a:solidFill>
                  <a:latin typeface="Gadugi" panose="020B0502040204020203" pitchFamily="34" charset="0"/>
                </a:rPr>
                <a:t>Prevention</a:t>
              </a:r>
            </a:p>
          </p:txBody>
        </p:sp>
      </p:grpSp>
      <p:sp>
        <p:nvSpPr>
          <p:cNvPr id="14" name="Transparency" hidden="1"/>
          <p:cNvSpPr/>
          <p:nvPr/>
        </p:nvSpPr>
        <p:spPr>
          <a:xfrm>
            <a:off x="0" y="521312"/>
            <a:ext cx="9143998" cy="6353466"/>
          </a:xfrm>
          <a:prstGeom prst="rect">
            <a:avLst/>
          </a:prstGeom>
          <a:solidFill>
            <a:srgbClr val="F6F6F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dirty="0">
              <a:solidFill>
                <a:schemeClr val="tx1"/>
              </a:solidFill>
              <a:latin typeface="Gadugi" panose="020B0502040204020203" pitchFamily="34" charset="0"/>
            </a:endParaRPr>
          </a:p>
        </p:txBody>
      </p:sp>
      <p:sp>
        <p:nvSpPr>
          <p:cNvPr id="9" name="TextBox 8"/>
          <p:cNvSpPr txBox="1"/>
          <p:nvPr/>
        </p:nvSpPr>
        <p:spPr>
          <a:xfrm>
            <a:off x="647564" y="714627"/>
            <a:ext cx="7992888" cy="1477328"/>
          </a:xfrm>
          <a:prstGeom prst="rect">
            <a:avLst/>
          </a:prstGeom>
          <a:solidFill>
            <a:schemeClr val="bg1">
              <a:alpha val="70000"/>
            </a:schemeClr>
          </a:solidFill>
        </p:spPr>
        <p:txBody>
          <a:bodyPr wrap="square" rtlCol="0">
            <a:spAutoFit/>
          </a:bodyPr>
          <a:lstStyle/>
          <a:p>
            <a:pPr>
              <a:spcAft>
                <a:spcPts val="1800"/>
              </a:spcAft>
            </a:pPr>
            <a:r>
              <a:rPr lang="en-GB" sz="3000" dirty="0">
                <a:latin typeface="Gadugi" panose="020B0502040204020203" pitchFamily="34" charset="0"/>
              </a:rPr>
              <a:t>Excess psychosis risk in migrants and their descendants is the public mental health tragedy of our times</a:t>
            </a:r>
          </a:p>
        </p:txBody>
      </p:sp>
      <p:sp>
        <p:nvSpPr>
          <p:cNvPr id="10" name="TextBox 9"/>
          <p:cNvSpPr txBox="1"/>
          <p:nvPr/>
        </p:nvSpPr>
        <p:spPr>
          <a:xfrm>
            <a:off x="6336704" y="2191955"/>
            <a:ext cx="2303748" cy="400110"/>
          </a:xfrm>
          <a:prstGeom prst="rect">
            <a:avLst/>
          </a:prstGeom>
          <a:solidFill>
            <a:schemeClr val="bg1">
              <a:alpha val="70000"/>
            </a:schemeClr>
          </a:solidFill>
        </p:spPr>
        <p:txBody>
          <a:bodyPr wrap="square" rtlCol="0">
            <a:spAutoFit/>
          </a:bodyPr>
          <a:lstStyle/>
          <a:p>
            <a:pPr algn="r"/>
            <a:r>
              <a:rPr lang="en-GB" sz="1000" dirty="0">
                <a:latin typeface="Corbel" panose="020B0503020204020204" pitchFamily="34" charset="0"/>
              </a:rPr>
              <a:t>Morgan &amp; Hutchinson, </a:t>
            </a:r>
            <a:r>
              <a:rPr lang="en-GB" sz="1000" i="1" dirty="0">
                <a:latin typeface="Corbel" panose="020B0503020204020204" pitchFamily="34" charset="0"/>
              </a:rPr>
              <a:t>Psych </a:t>
            </a:r>
            <a:r>
              <a:rPr lang="en-GB" sz="1000" dirty="0">
                <a:latin typeface="Corbel" panose="020B0503020204020204" pitchFamily="34" charset="0"/>
              </a:rPr>
              <a:t>Med, 2010</a:t>
            </a:r>
          </a:p>
          <a:p>
            <a:pPr algn="r"/>
            <a:r>
              <a:rPr lang="en-GB" sz="1000" dirty="0">
                <a:latin typeface="Corbel" panose="020B0503020204020204" pitchFamily="34" charset="0"/>
              </a:rPr>
              <a:t>Kirkbride, </a:t>
            </a:r>
            <a:r>
              <a:rPr lang="en-GB" sz="1000" i="1" dirty="0">
                <a:latin typeface="Corbel" panose="020B0503020204020204" pitchFamily="34" charset="0"/>
              </a:rPr>
              <a:t>World Psychiatry</a:t>
            </a:r>
            <a:r>
              <a:rPr lang="en-GB" sz="1000" dirty="0">
                <a:latin typeface="Corbel" panose="020B0503020204020204" pitchFamily="34" charset="0"/>
              </a:rPr>
              <a:t>, 2017</a:t>
            </a:r>
          </a:p>
        </p:txBody>
      </p:sp>
      <p:sp>
        <p:nvSpPr>
          <p:cNvPr id="15" name="TextBox 14"/>
          <p:cNvSpPr txBox="1"/>
          <p:nvPr/>
        </p:nvSpPr>
        <p:spPr>
          <a:xfrm>
            <a:off x="774787" y="6583183"/>
            <a:ext cx="2303748" cy="246221"/>
          </a:xfrm>
          <a:prstGeom prst="rect">
            <a:avLst/>
          </a:prstGeom>
          <a:noFill/>
        </p:spPr>
        <p:txBody>
          <a:bodyPr wrap="square" rtlCol="0">
            <a:spAutoFit/>
          </a:bodyPr>
          <a:lstStyle/>
          <a:p>
            <a:r>
              <a:rPr lang="en-GB" sz="1000" dirty="0">
                <a:solidFill>
                  <a:schemeClr val="bg1"/>
                </a:solidFill>
                <a:latin typeface="Corbel" panose="020B0503020204020204" pitchFamily="34" charset="0"/>
              </a:rPr>
              <a:t>Jacob Lawrence, 1947</a:t>
            </a:r>
          </a:p>
        </p:txBody>
      </p:sp>
    </p:spTree>
    <p:extLst>
      <p:ext uri="{BB962C8B-B14F-4D97-AF65-F5344CB8AC3E}">
        <p14:creationId xmlns:p14="http://schemas.microsoft.com/office/powerpoint/2010/main" val="26615220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d32dm0rphc51dk.cloudfront.net/GXOdBU07y7wxtTvkJk-thw/larger.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476672"/>
            <a:ext cx="7375259" cy="638132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45560" y="908720"/>
            <a:ext cx="1502857" cy="317201"/>
          </a:xfrm>
          <a:prstGeom prst="rect">
            <a:avLst/>
          </a:prstGeom>
        </p:spPr>
      </p:pic>
      <p:pic>
        <p:nvPicPr>
          <p:cNvPr id="7" name="Picture 4" descr="FORTE-logo-standard-byline-vektor-english-cmyk"/>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528794" y="5747017"/>
            <a:ext cx="1536388" cy="759993"/>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Image result for eugei"/>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545560" y="4365104"/>
            <a:ext cx="1536388" cy="77843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mage result for university of cambridge"/>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548757" y="3540850"/>
            <a:ext cx="1482064" cy="343242"/>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Image result for wellcome"/>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576855" y="1596785"/>
            <a:ext cx="1391046" cy="1391046"/>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7"/>
          <p:cNvSpPr>
            <a:spLocks noGrp="1"/>
          </p:cNvSpPr>
          <p:nvPr>
            <p:ph idx="1"/>
          </p:nvPr>
        </p:nvSpPr>
        <p:spPr>
          <a:xfrm>
            <a:off x="457200" y="836712"/>
            <a:ext cx="6419056" cy="5544616"/>
          </a:xfrm>
          <a:solidFill>
            <a:schemeClr val="bg1">
              <a:alpha val="59000"/>
            </a:schemeClr>
          </a:solidFill>
        </p:spPr>
        <p:txBody>
          <a:bodyPr>
            <a:normAutofit/>
          </a:bodyPr>
          <a:lstStyle/>
          <a:p>
            <a:pPr>
              <a:buNone/>
            </a:pPr>
            <a:r>
              <a:rPr lang="en-GB" sz="2800" dirty="0"/>
              <a:t>	</a:t>
            </a:r>
          </a:p>
          <a:p>
            <a:pPr marL="0" indent="0" algn="ctr">
              <a:spcBef>
                <a:spcPts val="0"/>
              </a:spcBef>
              <a:spcAft>
                <a:spcPts val="600"/>
              </a:spcAft>
              <a:buNone/>
            </a:pPr>
            <a:endParaRPr lang="en-GB" sz="2600" b="1" dirty="0"/>
          </a:p>
          <a:p>
            <a:pPr marL="0" indent="0" algn="ctr">
              <a:spcBef>
                <a:spcPts val="0"/>
              </a:spcBef>
              <a:spcAft>
                <a:spcPts val="600"/>
              </a:spcAft>
              <a:buNone/>
            </a:pPr>
            <a:r>
              <a:rPr lang="en-GB" sz="2600" b="1" dirty="0"/>
              <a:t>Dr James Kirkbride</a:t>
            </a:r>
          </a:p>
          <a:p>
            <a:pPr marL="0" indent="0" algn="ctr">
              <a:spcBef>
                <a:spcPts val="0"/>
              </a:spcBef>
              <a:spcAft>
                <a:spcPts val="600"/>
              </a:spcAft>
              <a:buNone/>
            </a:pPr>
            <a:endParaRPr lang="en-GB" sz="2600" b="1" baseline="30000" dirty="0"/>
          </a:p>
          <a:p>
            <a:pPr marL="0" indent="0" algn="ctr">
              <a:spcBef>
                <a:spcPts val="0"/>
              </a:spcBef>
              <a:spcAft>
                <a:spcPts val="600"/>
              </a:spcAft>
              <a:buNone/>
            </a:pPr>
            <a:r>
              <a:rPr lang="en-GB" sz="2600" b="1" dirty="0"/>
              <a:t>j.kirkbride@ucl.ac.uk</a:t>
            </a:r>
          </a:p>
          <a:p>
            <a:pPr marL="0" indent="0" algn="ctr">
              <a:spcBef>
                <a:spcPts val="0"/>
              </a:spcBef>
              <a:spcAft>
                <a:spcPts val="600"/>
              </a:spcAft>
              <a:buNone/>
            </a:pPr>
            <a:endParaRPr lang="en-GB" sz="2600" b="1" dirty="0"/>
          </a:p>
          <a:p>
            <a:pPr marL="0" indent="0" algn="ctr">
              <a:spcBef>
                <a:spcPts val="0"/>
              </a:spcBef>
              <a:spcAft>
                <a:spcPts val="600"/>
              </a:spcAft>
              <a:buNone/>
            </a:pPr>
            <a:r>
              <a:rPr lang="en-GB" sz="2600" b="1" dirty="0"/>
              <a:t>@</a:t>
            </a:r>
            <a:r>
              <a:rPr lang="en-GB" sz="2600" b="1" dirty="0" err="1"/>
              <a:t>dr_jb_kirkbride</a:t>
            </a:r>
            <a:endParaRPr lang="en-GB" sz="2600" b="1" dirty="0"/>
          </a:p>
          <a:p>
            <a:pPr marL="0" indent="0" algn="ctr">
              <a:spcBef>
                <a:spcPts val="0"/>
              </a:spcBef>
              <a:spcAft>
                <a:spcPts val="600"/>
              </a:spcAft>
              <a:buNone/>
            </a:pPr>
            <a:endParaRPr lang="en-GB" sz="2600" b="1" dirty="0"/>
          </a:p>
          <a:p>
            <a:pPr marL="0" indent="0" algn="ctr">
              <a:spcBef>
                <a:spcPts val="0"/>
              </a:spcBef>
              <a:spcAft>
                <a:spcPts val="600"/>
              </a:spcAft>
              <a:buNone/>
            </a:pPr>
            <a:r>
              <a:rPr lang="en-GB" sz="2600" b="1" dirty="0"/>
              <a:t>www.psylife.eu</a:t>
            </a:r>
            <a:endParaRPr lang="en-GB" sz="2600" dirty="0"/>
          </a:p>
        </p:txBody>
      </p:sp>
      <p:sp>
        <p:nvSpPr>
          <p:cNvPr id="13" name="TextBox 12"/>
          <p:cNvSpPr txBox="1"/>
          <p:nvPr/>
        </p:nvSpPr>
        <p:spPr>
          <a:xfrm>
            <a:off x="-508" y="6597352"/>
            <a:ext cx="2303748" cy="246221"/>
          </a:xfrm>
          <a:prstGeom prst="rect">
            <a:avLst/>
          </a:prstGeom>
          <a:noFill/>
        </p:spPr>
        <p:txBody>
          <a:bodyPr wrap="square" rtlCol="0">
            <a:spAutoFit/>
          </a:bodyPr>
          <a:lstStyle/>
          <a:p>
            <a:r>
              <a:rPr lang="en-GB" sz="1000" dirty="0" err="1">
                <a:solidFill>
                  <a:schemeClr val="bg1"/>
                </a:solidFill>
                <a:latin typeface="Corbel" panose="020B0503020204020204" pitchFamily="34" charset="0"/>
              </a:rPr>
              <a:t>Lawren</a:t>
            </a:r>
            <a:r>
              <a:rPr lang="en-GB" sz="1000" dirty="0">
                <a:solidFill>
                  <a:schemeClr val="bg1"/>
                </a:solidFill>
                <a:latin typeface="Corbel" panose="020B0503020204020204" pitchFamily="34" charset="0"/>
              </a:rPr>
              <a:t> Harris, 1930</a:t>
            </a:r>
          </a:p>
        </p:txBody>
      </p:sp>
    </p:spTree>
    <p:extLst>
      <p:ext uri="{BB962C8B-B14F-4D97-AF65-F5344CB8AC3E}">
        <p14:creationId xmlns:p14="http://schemas.microsoft.com/office/powerpoint/2010/main" val="2799239592"/>
      </p:ext>
    </p:extLst>
  </p:cSld>
  <p:clrMapOvr>
    <a:masterClrMapping/>
  </p:clrMapOvr>
</p:sld>
</file>

<file path=ppt/theme/theme1.xml><?xml version="1.0" encoding="utf-8"?>
<a:theme xmlns:a="http://schemas.openxmlformats.org/drawingml/2006/main" name="Custom Design">
  <a:themeElements>
    <a:clrScheme name="Custom Design 15">
      <a:dk1>
        <a:srgbClr val="000000"/>
      </a:dk1>
      <a:lt1>
        <a:srgbClr val="FFFFFF"/>
      </a:lt1>
      <a:dk2>
        <a:srgbClr val="004359"/>
      </a:dk2>
      <a:lt2>
        <a:srgbClr val="808080"/>
      </a:lt2>
      <a:accent1>
        <a:srgbClr val="7FA1AC"/>
      </a:accent1>
      <a:accent2>
        <a:srgbClr val="004359"/>
      </a:accent2>
      <a:accent3>
        <a:srgbClr val="FFFFFF"/>
      </a:accent3>
      <a:accent4>
        <a:srgbClr val="000000"/>
      </a:accent4>
      <a:accent5>
        <a:srgbClr val="C0CDD2"/>
      </a:accent5>
      <a:accent6>
        <a:srgbClr val="003C50"/>
      </a:accent6>
      <a:hlink>
        <a:srgbClr val="459CBD"/>
      </a:hlink>
      <a:folHlink>
        <a:srgbClr val="B25D86"/>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0000"/>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25D86"/>
        </a:folHlink>
      </a:clrScheme>
      <a:clrMap bg1="lt1" tx1="dk1" bg2="lt2" tx2="dk2" accent1="accent1" accent2="accent2" accent3="accent3" accent4="accent4" accent5="accent5" accent6="accent6" hlink="hlink" folHlink="folHlink"/>
    </a:extraClrScheme>
    <a:extraClrScheme>
      <a:clrScheme name="Custom Design 14">
        <a:dk1>
          <a:srgbClr val="000000"/>
        </a:dk1>
        <a:lt1>
          <a:srgbClr val="FFFFFF"/>
        </a:lt1>
        <a:dk2>
          <a:srgbClr val="004359"/>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25D86"/>
        </a:folHlink>
      </a:clrScheme>
      <a:clrMap bg1="lt1" tx1="dk1" bg2="lt2" tx2="dk2" accent1="accent1" accent2="accent2" accent3="accent3" accent4="accent4" accent5="accent5" accent6="accent6" hlink="hlink" folHlink="folHlink"/>
    </a:extraClrScheme>
    <a:extraClrScheme>
      <a:clrScheme name="Custom Design 15">
        <a:dk1>
          <a:srgbClr val="000000"/>
        </a:dk1>
        <a:lt1>
          <a:srgbClr val="FFFFFF"/>
        </a:lt1>
        <a:dk2>
          <a:srgbClr val="004359"/>
        </a:dk2>
        <a:lt2>
          <a:srgbClr val="808080"/>
        </a:lt2>
        <a:accent1>
          <a:srgbClr val="7FA1AC"/>
        </a:accent1>
        <a:accent2>
          <a:srgbClr val="004359"/>
        </a:accent2>
        <a:accent3>
          <a:srgbClr val="FFFFFF"/>
        </a:accent3>
        <a:accent4>
          <a:srgbClr val="000000"/>
        </a:accent4>
        <a:accent5>
          <a:srgbClr val="C0CDD2"/>
        </a:accent5>
        <a:accent6>
          <a:srgbClr val="003C50"/>
        </a:accent6>
        <a:hlink>
          <a:srgbClr val="459CBD"/>
        </a:hlink>
        <a:folHlink>
          <a:srgbClr val="B25D8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3284</Words>
  <Application>Microsoft Office PowerPoint</Application>
  <PresentationFormat>On-screen Show (4:3)</PresentationFormat>
  <Paragraphs>603</Paragraphs>
  <Slides>63</Slides>
  <Notes>49</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63</vt:i4>
      </vt:variant>
    </vt:vector>
  </HeadingPairs>
  <TitlesOfParts>
    <vt:vector size="71" baseType="lpstr">
      <vt:lpstr>Corbel</vt:lpstr>
      <vt:lpstr>Calibri</vt:lpstr>
      <vt:lpstr>Gadugi</vt:lpstr>
      <vt:lpstr>Ebrima</vt:lpstr>
      <vt:lpstr>Arial</vt:lpstr>
      <vt:lpstr>Custom Design</vt:lpstr>
      <vt:lpstr>Chart</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UCL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Kirkbride</dc:creator>
  <cp:lastModifiedBy>Jamie Moffatt</cp:lastModifiedBy>
  <cp:revision>480</cp:revision>
  <dcterms:created xsi:type="dcterms:W3CDTF">2005-07-13T12:26:50Z</dcterms:created>
  <dcterms:modified xsi:type="dcterms:W3CDTF">2019-03-08T13:52:09Z</dcterms:modified>
</cp:coreProperties>
</file>