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3" r:id="rId1"/>
  </p:sldMasterIdLst>
  <p:notesMasterIdLst>
    <p:notesMasterId r:id="rId44"/>
  </p:notesMasterIdLst>
  <p:sldIdLst>
    <p:sldId id="359" r:id="rId2"/>
    <p:sldId id="1286" r:id="rId3"/>
    <p:sldId id="1304" r:id="rId4"/>
    <p:sldId id="1234" r:id="rId5"/>
    <p:sldId id="1230" r:id="rId6"/>
    <p:sldId id="1217" r:id="rId7"/>
    <p:sldId id="1225" r:id="rId8"/>
    <p:sldId id="1237" r:id="rId9"/>
    <p:sldId id="1232" r:id="rId10"/>
    <p:sldId id="1283" r:id="rId11"/>
    <p:sldId id="1280" r:id="rId12"/>
    <p:sldId id="1281" r:id="rId13"/>
    <p:sldId id="1305" r:id="rId14"/>
    <p:sldId id="1245" r:id="rId15"/>
    <p:sldId id="1246" r:id="rId16"/>
    <p:sldId id="1306" r:id="rId17"/>
    <p:sldId id="1243" r:id="rId18"/>
    <p:sldId id="1223" r:id="rId19"/>
    <p:sldId id="1315" r:id="rId20"/>
    <p:sldId id="1314" r:id="rId21"/>
    <p:sldId id="1316" r:id="rId22"/>
    <p:sldId id="1317" r:id="rId23"/>
    <p:sldId id="1258" r:id="rId24"/>
    <p:sldId id="1222" r:id="rId25"/>
    <p:sldId id="1261" r:id="rId26"/>
    <p:sldId id="1267" r:id="rId27"/>
    <p:sldId id="1298" r:id="rId28"/>
    <p:sldId id="1299" r:id="rId29"/>
    <p:sldId id="1300" r:id="rId30"/>
    <p:sldId id="390" r:id="rId31"/>
    <p:sldId id="410" r:id="rId32"/>
    <p:sldId id="411" r:id="rId33"/>
    <p:sldId id="392" r:id="rId34"/>
    <p:sldId id="1240" r:id="rId35"/>
    <p:sldId id="1262" r:id="rId36"/>
    <p:sldId id="1308" r:id="rId37"/>
    <p:sldId id="1309" r:id="rId38"/>
    <p:sldId id="1310" r:id="rId39"/>
    <p:sldId id="1270" r:id="rId40"/>
    <p:sldId id="1311" r:id="rId41"/>
    <p:sldId id="1271" r:id="rId42"/>
    <p:sldId id="1312" r:id="rId43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8B4"/>
    <a:srgbClr val="004AB7"/>
    <a:srgbClr val="004D84"/>
    <a:srgbClr val="006AB2"/>
    <a:srgbClr val="008F95"/>
    <a:srgbClr val="268CC2"/>
    <a:srgbClr val="00589A"/>
    <a:srgbClr val="00467A"/>
    <a:srgbClr val="4079B7"/>
    <a:srgbClr val="AE6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15" autoAdjust="0"/>
    <p:restoredTop sz="82647" autoAdjust="0"/>
  </p:normalViewPr>
  <p:slideViewPr>
    <p:cSldViewPr>
      <p:cViewPr varScale="1">
        <p:scale>
          <a:sx n="73" d="100"/>
          <a:sy n="73" d="100"/>
        </p:scale>
        <p:origin x="12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43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0BDD5-356C-104C-AC5B-DAF83FCC3F03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04C6EB-D317-4E4F-ACC2-F15F1AA82ADE}">
      <dgm:prSet phldrT="[Text]" custT="1"/>
      <dgm:spPr/>
      <dgm:t>
        <a:bodyPr/>
        <a:lstStyle/>
        <a:p>
          <a:r>
            <a:rPr lang="en-GB" sz="2000" dirty="0"/>
            <a:t>Self – safe, worthy of care</a:t>
          </a:r>
        </a:p>
        <a:p>
          <a:r>
            <a:rPr lang="en-GB" sz="2000" dirty="0"/>
            <a:t>Others – responsive, caring </a:t>
          </a:r>
        </a:p>
      </dgm:t>
    </dgm:pt>
    <dgm:pt modelId="{DCDF7C3A-6950-F54D-8281-FC86B71E23BB}" type="parTrans" cxnId="{B31F349B-F14F-7C44-B6CA-56C89D315598}">
      <dgm:prSet/>
      <dgm:spPr/>
      <dgm:t>
        <a:bodyPr/>
        <a:lstStyle/>
        <a:p>
          <a:endParaRPr lang="en-GB"/>
        </a:p>
      </dgm:t>
    </dgm:pt>
    <dgm:pt modelId="{ED043A0A-D10D-D944-9B04-66CC7F6D2E4F}" type="sibTrans" cxnId="{B31F349B-F14F-7C44-B6CA-56C89D315598}">
      <dgm:prSet/>
      <dgm:spPr/>
      <dgm:t>
        <a:bodyPr/>
        <a:lstStyle/>
        <a:p>
          <a:endParaRPr lang="en-GB"/>
        </a:p>
      </dgm:t>
    </dgm:pt>
    <dgm:pt modelId="{676E9B42-5889-2F4A-85E1-95DFE817B152}">
      <dgm:prSet phldrT="[Text]" custT="1"/>
      <dgm:spPr/>
      <dgm:t>
        <a:bodyPr/>
        <a:lstStyle/>
        <a:p>
          <a:r>
            <a:rPr lang="en-GB" sz="2000" dirty="0"/>
            <a:t>Others offer help as best they can</a:t>
          </a:r>
        </a:p>
      </dgm:t>
    </dgm:pt>
    <dgm:pt modelId="{80210E0F-8647-3248-BC51-D09F8051B45F}" type="parTrans" cxnId="{4B0D6C39-A868-D84C-A9B7-0DF890765545}">
      <dgm:prSet/>
      <dgm:spPr/>
      <dgm:t>
        <a:bodyPr/>
        <a:lstStyle/>
        <a:p>
          <a:endParaRPr lang="en-GB"/>
        </a:p>
      </dgm:t>
    </dgm:pt>
    <dgm:pt modelId="{35A8CF7A-E642-934A-85C7-FBB195ED395C}" type="sibTrans" cxnId="{4B0D6C39-A868-D84C-A9B7-0DF890765545}">
      <dgm:prSet/>
      <dgm:spPr/>
      <dgm:t>
        <a:bodyPr/>
        <a:lstStyle/>
        <a:p>
          <a:endParaRPr lang="en-GB"/>
        </a:p>
      </dgm:t>
    </dgm:pt>
    <dgm:pt modelId="{C6A97F16-163D-D240-9E99-5709E1D9AC0B}">
      <dgm:prSet phldrT="[Text]" custT="1"/>
      <dgm:spPr/>
      <dgm:t>
        <a:bodyPr/>
        <a:lstStyle/>
        <a:p>
          <a:r>
            <a:rPr lang="en-GB" sz="2000" dirty="0"/>
            <a:t>Can cope with difficult feelings</a:t>
          </a:r>
          <a:r>
            <a:rPr lang="en-GB" sz="2000" baseline="0" dirty="0"/>
            <a:t> </a:t>
          </a:r>
        </a:p>
        <a:p>
          <a:r>
            <a:rPr lang="en-GB" sz="2000" baseline="0" dirty="0"/>
            <a:t>Seek help when needed </a:t>
          </a:r>
          <a:endParaRPr lang="en-GB" sz="2000" dirty="0"/>
        </a:p>
      </dgm:t>
    </dgm:pt>
    <dgm:pt modelId="{165F603F-F210-2B43-A116-1A969146FB99}" type="parTrans" cxnId="{3FA24828-1354-D84A-946A-FC7790CB4C30}">
      <dgm:prSet/>
      <dgm:spPr/>
      <dgm:t>
        <a:bodyPr/>
        <a:lstStyle/>
        <a:p>
          <a:endParaRPr lang="en-GB"/>
        </a:p>
      </dgm:t>
    </dgm:pt>
    <dgm:pt modelId="{F047F4AB-8202-4B47-88CF-3B4D83328A08}" type="sibTrans" cxnId="{3FA24828-1354-D84A-946A-FC7790CB4C30}">
      <dgm:prSet/>
      <dgm:spPr/>
      <dgm:t>
        <a:bodyPr/>
        <a:lstStyle/>
        <a:p>
          <a:endParaRPr lang="en-GB"/>
        </a:p>
      </dgm:t>
    </dgm:pt>
    <dgm:pt modelId="{2C8BC425-F691-0042-8C83-38E7364D9320}" type="pres">
      <dgm:prSet presAssocID="{4FF0BDD5-356C-104C-AC5B-DAF83FCC3F03}" presName="Name0" presStyleCnt="0">
        <dgm:presLayoutVars>
          <dgm:dir/>
          <dgm:resizeHandles val="exact"/>
        </dgm:presLayoutVars>
      </dgm:prSet>
      <dgm:spPr/>
    </dgm:pt>
    <dgm:pt modelId="{B812C7A5-831B-2943-A8DC-E6BDF55E2FFD}" type="pres">
      <dgm:prSet presAssocID="{3E04C6EB-D317-4E4F-ACC2-F15F1AA82ADE}" presName="node" presStyleLbl="node1" presStyleIdx="0" presStyleCnt="3" custScaleX="181662">
        <dgm:presLayoutVars>
          <dgm:bulletEnabled val="1"/>
        </dgm:presLayoutVars>
      </dgm:prSet>
      <dgm:spPr/>
    </dgm:pt>
    <dgm:pt modelId="{6C28B6AC-0C6E-3641-B8E9-1A4411D72B3D}" type="pres">
      <dgm:prSet presAssocID="{ED043A0A-D10D-D944-9B04-66CC7F6D2E4F}" presName="sibTrans" presStyleLbl="sibTrans2D1" presStyleIdx="0" presStyleCnt="3" custScaleX="98142"/>
      <dgm:spPr>
        <a:prstGeom prst="leftArrow">
          <a:avLst/>
        </a:prstGeom>
      </dgm:spPr>
    </dgm:pt>
    <dgm:pt modelId="{DF8406C1-482E-2C46-A015-035DCA09BAC6}" type="pres">
      <dgm:prSet presAssocID="{ED043A0A-D10D-D944-9B04-66CC7F6D2E4F}" presName="connectorText" presStyleLbl="sibTrans2D1" presStyleIdx="0" presStyleCnt="3"/>
      <dgm:spPr/>
    </dgm:pt>
    <dgm:pt modelId="{11876567-94E0-5C40-8265-47AB904A4D33}" type="pres">
      <dgm:prSet presAssocID="{676E9B42-5889-2F4A-85E1-95DFE817B152}" presName="node" presStyleLbl="node1" presStyleIdx="1" presStyleCnt="3" custScaleX="166007" custRadScaleRad="135080" custRadScaleInc="-23075">
        <dgm:presLayoutVars>
          <dgm:bulletEnabled val="1"/>
        </dgm:presLayoutVars>
      </dgm:prSet>
      <dgm:spPr/>
    </dgm:pt>
    <dgm:pt modelId="{B48690A6-900F-024B-85B8-2FF3CE624A2E}" type="pres">
      <dgm:prSet presAssocID="{35A8CF7A-E642-934A-85C7-FBB195ED395C}" presName="sibTrans" presStyleLbl="sibTrans2D1" presStyleIdx="1" presStyleCnt="3"/>
      <dgm:spPr>
        <a:prstGeom prst="leftArrow">
          <a:avLst/>
        </a:prstGeom>
      </dgm:spPr>
    </dgm:pt>
    <dgm:pt modelId="{CE0B0B5E-C190-C749-86EE-6D22C3903AF3}" type="pres">
      <dgm:prSet presAssocID="{35A8CF7A-E642-934A-85C7-FBB195ED395C}" presName="connectorText" presStyleLbl="sibTrans2D1" presStyleIdx="1" presStyleCnt="3"/>
      <dgm:spPr/>
    </dgm:pt>
    <dgm:pt modelId="{B7EE3E20-22C0-474C-8869-B56A074AFE07}" type="pres">
      <dgm:prSet presAssocID="{C6A97F16-163D-D240-9E99-5709E1D9AC0B}" presName="node" presStyleLbl="node1" presStyleIdx="2" presStyleCnt="3" custScaleX="184045" custRadScaleRad="123626" custRadScaleInc="20502">
        <dgm:presLayoutVars>
          <dgm:bulletEnabled val="1"/>
        </dgm:presLayoutVars>
      </dgm:prSet>
      <dgm:spPr/>
    </dgm:pt>
    <dgm:pt modelId="{3A2735B6-BBF8-E04D-9E3C-F91F33145CD0}" type="pres">
      <dgm:prSet presAssocID="{F047F4AB-8202-4B47-88CF-3B4D83328A08}" presName="sibTrans" presStyleLbl="sibTrans2D1" presStyleIdx="2" presStyleCnt="3" custScaleX="92441"/>
      <dgm:spPr>
        <a:prstGeom prst="leftArrow">
          <a:avLst/>
        </a:prstGeom>
      </dgm:spPr>
    </dgm:pt>
    <dgm:pt modelId="{82B58546-5B71-0B4E-968E-54C8FB780BE9}" type="pres">
      <dgm:prSet presAssocID="{F047F4AB-8202-4B47-88CF-3B4D83328A08}" presName="connectorText" presStyleLbl="sibTrans2D1" presStyleIdx="2" presStyleCnt="3"/>
      <dgm:spPr/>
    </dgm:pt>
  </dgm:ptLst>
  <dgm:cxnLst>
    <dgm:cxn modelId="{3FA24828-1354-D84A-946A-FC7790CB4C30}" srcId="{4FF0BDD5-356C-104C-AC5B-DAF83FCC3F03}" destId="{C6A97F16-163D-D240-9E99-5709E1D9AC0B}" srcOrd="2" destOrd="0" parTransId="{165F603F-F210-2B43-A116-1A969146FB99}" sibTransId="{F047F4AB-8202-4B47-88CF-3B4D83328A08}"/>
    <dgm:cxn modelId="{4B0D6C39-A868-D84C-A9B7-0DF890765545}" srcId="{4FF0BDD5-356C-104C-AC5B-DAF83FCC3F03}" destId="{676E9B42-5889-2F4A-85E1-95DFE817B152}" srcOrd="1" destOrd="0" parTransId="{80210E0F-8647-3248-BC51-D09F8051B45F}" sibTransId="{35A8CF7A-E642-934A-85C7-FBB195ED395C}"/>
    <dgm:cxn modelId="{F1CD423A-583E-DC49-B7FE-0A1E36E1117C}" type="presOf" srcId="{ED043A0A-D10D-D944-9B04-66CC7F6D2E4F}" destId="{DF8406C1-482E-2C46-A015-035DCA09BAC6}" srcOrd="1" destOrd="0" presId="urn:microsoft.com/office/officeart/2005/8/layout/cycle7"/>
    <dgm:cxn modelId="{CD3FDB69-A6E7-C946-ACAC-836E31AD330C}" type="presOf" srcId="{F047F4AB-8202-4B47-88CF-3B4D83328A08}" destId="{3A2735B6-BBF8-E04D-9E3C-F91F33145CD0}" srcOrd="0" destOrd="0" presId="urn:microsoft.com/office/officeart/2005/8/layout/cycle7"/>
    <dgm:cxn modelId="{91A0476A-5967-9949-BB71-953DB7AD9FCD}" type="presOf" srcId="{4FF0BDD5-356C-104C-AC5B-DAF83FCC3F03}" destId="{2C8BC425-F691-0042-8C83-38E7364D9320}" srcOrd="0" destOrd="0" presId="urn:microsoft.com/office/officeart/2005/8/layout/cycle7"/>
    <dgm:cxn modelId="{81DCD14D-4615-7848-AAE7-749FEE508CB3}" type="presOf" srcId="{C6A97F16-163D-D240-9E99-5709E1D9AC0B}" destId="{B7EE3E20-22C0-474C-8869-B56A074AFE07}" srcOrd="0" destOrd="0" presId="urn:microsoft.com/office/officeart/2005/8/layout/cycle7"/>
    <dgm:cxn modelId="{5822E16F-883F-324B-BF75-1F3E49B5940A}" type="presOf" srcId="{35A8CF7A-E642-934A-85C7-FBB195ED395C}" destId="{CE0B0B5E-C190-C749-86EE-6D22C3903AF3}" srcOrd="1" destOrd="0" presId="urn:microsoft.com/office/officeart/2005/8/layout/cycle7"/>
    <dgm:cxn modelId="{DBC8C195-77DA-9C42-A7FE-6522726DBD23}" type="presOf" srcId="{F047F4AB-8202-4B47-88CF-3B4D83328A08}" destId="{82B58546-5B71-0B4E-968E-54C8FB780BE9}" srcOrd="1" destOrd="0" presId="urn:microsoft.com/office/officeart/2005/8/layout/cycle7"/>
    <dgm:cxn modelId="{B31F349B-F14F-7C44-B6CA-56C89D315598}" srcId="{4FF0BDD5-356C-104C-AC5B-DAF83FCC3F03}" destId="{3E04C6EB-D317-4E4F-ACC2-F15F1AA82ADE}" srcOrd="0" destOrd="0" parTransId="{DCDF7C3A-6950-F54D-8281-FC86B71E23BB}" sibTransId="{ED043A0A-D10D-D944-9B04-66CC7F6D2E4F}"/>
    <dgm:cxn modelId="{03445AA0-AFE0-0B4D-A2D2-C614C1777EB1}" type="presOf" srcId="{ED043A0A-D10D-D944-9B04-66CC7F6D2E4F}" destId="{6C28B6AC-0C6E-3641-B8E9-1A4411D72B3D}" srcOrd="0" destOrd="0" presId="urn:microsoft.com/office/officeart/2005/8/layout/cycle7"/>
    <dgm:cxn modelId="{C1E70EB4-8ACF-054A-9D82-7DF3301D7AB5}" type="presOf" srcId="{3E04C6EB-D317-4E4F-ACC2-F15F1AA82ADE}" destId="{B812C7A5-831B-2943-A8DC-E6BDF55E2FFD}" srcOrd="0" destOrd="0" presId="urn:microsoft.com/office/officeart/2005/8/layout/cycle7"/>
    <dgm:cxn modelId="{9CD746E3-7294-E243-A75D-6B8DB2FCBA18}" type="presOf" srcId="{676E9B42-5889-2F4A-85E1-95DFE817B152}" destId="{11876567-94E0-5C40-8265-47AB904A4D33}" srcOrd="0" destOrd="0" presId="urn:microsoft.com/office/officeart/2005/8/layout/cycle7"/>
    <dgm:cxn modelId="{A2228EE8-2A37-6848-99C9-AF1786B72DA4}" type="presOf" srcId="{35A8CF7A-E642-934A-85C7-FBB195ED395C}" destId="{B48690A6-900F-024B-85B8-2FF3CE624A2E}" srcOrd="0" destOrd="0" presId="urn:microsoft.com/office/officeart/2005/8/layout/cycle7"/>
    <dgm:cxn modelId="{BF628DF9-52C6-034F-A824-05A6E41C7CE6}" type="presParOf" srcId="{2C8BC425-F691-0042-8C83-38E7364D9320}" destId="{B812C7A5-831B-2943-A8DC-E6BDF55E2FFD}" srcOrd="0" destOrd="0" presId="urn:microsoft.com/office/officeart/2005/8/layout/cycle7"/>
    <dgm:cxn modelId="{48E411FF-E1E5-1444-A39B-6BED7C974253}" type="presParOf" srcId="{2C8BC425-F691-0042-8C83-38E7364D9320}" destId="{6C28B6AC-0C6E-3641-B8E9-1A4411D72B3D}" srcOrd="1" destOrd="0" presId="urn:microsoft.com/office/officeart/2005/8/layout/cycle7"/>
    <dgm:cxn modelId="{3C683C6C-46A3-D949-BAA9-4552A6ABCFDF}" type="presParOf" srcId="{6C28B6AC-0C6E-3641-B8E9-1A4411D72B3D}" destId="{DF8406C1-482E-2C46-A015-035DCA09BAC6}" srcOrd="0" destOrd="0" presId="urn:microsoft.com/office/officeart/2005/8/layout/cycle7"/>
    <dgm:cxn modelId="{71F1F4CF-4C3C-C947-84AD-F4099345A8A5}" type="presParOf" srcId="{2C8BC425-F691-0042-8C83-38E7364D9320}" destId="{11876567-94E0-5C40-8265-47AB904A4D33}" srcOrd="2" destOrd="0" presId="urn:microsoft.com/office/officeart/2005/8/layout/cycle7"/>
    <dgm:cxn modelId="{F63064F2-73F7-2448-ADA8-70AE1FF37C93}" type="presParOf" srcId="{2C8BC425-F691-0042-8C83-38E7364D9320}" destId="{B48690A6-900F-024B-85B8-2FF3CE624A2E}" srcOrd="3" destOrd="0" presId="urn:microsoft.com/office/officeart/2005/8/layout/cycle7"/>
    <dgm:cxn modelId="{C51D68C2-44EC-6146-A974-EFFB1E31F4F8}" type="presParOf" srcId="{B48690A6-900F-024B-85B8-2FF3CE624A2E}" destId="{CE0B0B5E-C190-C749-86EE-6D22C3903AF3}" srcOrd="0" destOrd="0" presId="urn:microsoft.com/office/officeart/2005/8/layout/cycle7"/>
    <dgm:cxn modelId="{D9EB1D72-1F6C-CC45-B919-154AC6E92C3D}" type="presParOf" srcId="{2C8BC425-F691-0042-8C83-38E7364D9320}" destId="{B7EE3E20-22C0-474C-8869-B56A074AFE07}" srcOrd="4" destOrd="0" presId="urn:microsoft.com/office/officeart/2005/8/layout/cycle7"/>
    <dgm:cxn modelId="{22ACFF01-FA6E-1946-B612-0BD9DC5B152A}" type="presParOf" srcId="{2C8BC425-F691-0042-8C83-38E7364D9320}" destId="{3A2735B6-BBF8-E04D-9E3C-F91F33145CD0}" srcOrd="5" destOrd="0" presId="urn:microsoft.com/office/officeart/2005/8/layout/cycle7"/>
    <dgm:cxn modelId="{B809A47E-8572-A343-ACD8-9B757B422858}" type="presParOf" srcId="{3A2735B6-BBF8-E04D-9E3C-F91F33145CD0}" destId="{82B58546-5B71-0B4E-968E-54C8FB780BE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F0BDD5-356C-104C-AC5B-DAF83FCC3F03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04C6EB-D317-4E4F-ACC2-F15F1AA82ADE}">
      <dgm:prSet phldrT="[Text]" custT="1"/>
      <dgm:spPr/>
      <dgm:t>
        <a:bodyPr/>
        <a:lstStyle/>
        <a:p>
          <a:r>
            <a:rPr lang="en-GB" sz="2000" dirty="0"/>
            <a:t>Self – unsafe, unloved, can't cope </a:t>
          </a:r>
        </a:p>
        <a:p>
          <a:r>
            <a:rPr lang="en-GB" sz="2000" dirty="0"/>
            <a:t>(Others – unreliable, can't be trusted)</a:t>
          </a:r>
        </a:p>
      </dgm:t>
    </dgm:pt>
    <dgm:pt modelId="{DCDF7C3A-6950-F54D-8281-FC86B71E23BB}" type="parTrans" cxnId="{B31F349B-F14F-7C44-B6CA-56C89D315598}">
      <dgm:prSet/>
      <dgm:spPr/>
      <dgm:t>
        <a:bodyPr/>
        <a:lstStyle/>
        <a:p>
          <a:endParaRPr lang="en-GB"/>
        </a:p>
      </dgm:t>
    </dgm:pt>
    <dgm:pt modelId="{ED043A0A-D10D-D944-9B04-66CC7F6D2E4F}" type="sibTrans" cxnId="{B31F349B-F14F-7C44-B6CA-56C89D315598}">
      <dgm:prSet/>
      <dgm:spPr/>
      <dgm:t>
        <a:bodyPr/>
        <a:lstStyle/>
        <a:p>
          <a:endParaRPr lang="en-GB"/>
        </a:p>
      </dgm:t>
    </dgm:pt>
    <dgm:pt modelId="{676E9B42-5889-2F4A-85E1-95DFE817B152}">
      <dgm:prSet phldrT="[Text]" custT="1"/>
      <dgm:spPr/>
      <dgm:t>
        <a:bodyPr/>
        <a:lstStyle/>
        <a:p>
          <a:r>
            <a:rPr lang="en-GB" sz="2000" dirty="0"/>
            <a:t>Others give help or pull away (unable to meet my needs)</a:t>
          </a:r>
        </a:p>
      </dgm:t>
    </dgm:pt>
    <dgm:pt modelId="{80210E0F-8647-3248-BC51-D09F8051B45F}" type="parTrans" cxnId="{4B0D6C39-A868-D84C-A9B7-0DF890765545}">
      <dgm:prSet/>
      <dgm:spPr/>
      <dgm:t>
        <a:bodyPr/>
        <a:lstStyle/>
        <a:p>
          <a:endParaRPr lang="en-GB"/>
        </a:p>
      </dgm:t>
    </dgm:pt>
    <dgm:pt modelId="{35A8CF7A-E642-934A-85C7-FBB195ED395C}" type="sibTrans" cxnId="{4B0D6C39-A868-D84C-A9B7-0DF890765545}">
      <dgm:prSet/>
      <dgm:spPr/>
      <dgm:t>
        <a:bodyPr/>
        <a:lstStyle/>
        <a:p>
          <a:endParaRPr lang="en-GB"/>
        </a:p>
      </dgm:t>
    </dgm:pt>
    <dgm:pt modelId="{C6A97F16-163D-D240-9E99-5709E1D9AC0B}">
      <dgm:prSet phldrT="[Text]" custT="1"/>
      <dgm:spPr/>
      <dgm:t>
        <a:bodyPr/>
        <a:lstStyle/>
        <a:p>
          <a:r>
            <a:rPr lang="en-GB" sz="2000" dirty="0"/>
            <a:t>Feelings seem overwhelming</a:t>
          </a:r>
        </a:p>
        <a:p>
          <a:r>
            <a:rPr lang="en-GB" sz="2000" baseline="0" dirty="0"/>
            <a:t>Seek care (fearing abandonment) and reassurance excessively</a:t>
          </a:r>
          <a:endParaRPr lang="en-GB" sz="2000" dirty="0"/>
        </a:p>
      </dgm:t>
    </dgm:pt>
    <dgm:pt modelId="{165F603F-F210-2B43-A116-1A969146FB99}" type="parTrans" cxnId="{3FA24828-1354-D84A-946A-FC7790CB4C30}">
      <dgm:prSet/>
      <dgm:spPr/>
      <dgm:t>
        <a:bodyPr/>
        <a:lstStyle/>
        <a:p>
          <a:endParaRPr lang="en-GB"/>
        </a:p>
      </dgm:t>
    </dgm:pt>
    <dgm:pt modelId="{F047F4AB-8202-4B47-88CF-3B4D83328A08}" type="sibTrans" cxnId="{3FA24828-1354-D84A-946A-FC7790CB4C30}">
      <dgm:prSet/>
      <dgm:spPr/>
      <dgm:t>
        <a:bodyPr/>
        <a:lstStyle/>
        <a:p>
          <a:endParaRPr lang="en-GB"/>
        </a:p>
      </dgm:t>
    </dgm:pt>
    <dgm:pt modelId="{2C8BC425-F691-0042-8C83-38E7364D9320}" type="pres">
      <dgm:prSet presAssocID="{4FF0BDD5-356C-104C-AC5B-DAF83FCC3F03}" presName="Name0" presStyleCnt="0">
        <dgm:presLayoutVars>
          <dgm:dir/>
          <dgm:resizeHandles val="exact"/>
        </dgm:presLayoutVars>
      </dgm:prSet>
      <dgm:spPr/>
    </dgm:pt>
    <dgm:pt modelId="{B812C7A5-831B-2943-A8DC-E6BDF55E2FFD}" type="pres">
      <dgm:prSet presAssocID="{3E04C6EB-D317-4E4F-ACC2-F15F1AA82ADE}" presName="node" presStyleLbl="node1" presStyleIdx="0" presStyleCnt="3" custScaleX="208335">
        <dgm:presLayoutVars>
          <dgm:bulletEnabled val="1"/>
        </dgm:presLayoutVars>
      </dgm:prSet>
      <dgm:spPr/>
    </dgm:pt>
    <dgm:pt modelId="{6C28B6AC-0C6E-3641-B8E9-1A4411D72B3D}" type="pres">
      <dgm:prSet presAssocID="{ED043A0A-D10D-D944-9B04-66CC7F6D2E4F}" presName="sibTrans" presStyleLbl="sibTrans2D1" presStyleIdx="0" presStyleCnt="3" custScaleX="168321"/>
      <dgm:spPr>
        <a:prstGeom prst="leftArrow">
          <a:avLst/>
        </a:prstGeom>
      </dgm:spPr>
    </dgm:pt>
    <dgm:pt modelId="{DF8406C1-482E-2C46-A015-035DCA09BAC6}" type="pres">
      <dgm:prSet presAssocID="{ED043A0A-D10D-D944-9B04-66CC7F6D2E4F}" presName="connectorText" presStyleLbl="sibTrans2D1" presStyleIdx="0" presStyleCnt="3"/>
      <dgm:spPr/>
    </dgm:pt>
    <dgm:pt modelId="{11876567-94E0-5C40-8265-47AB904A4D33}" type="pres">
      <dgm:prSet presAssocID="{676E9B42-5889-2F4A-85E1-95DFE817B152}" presName="node" presStyleLbl="node1" presStyleIdx="1" presStyleCnt="3" custScaleX="175898" custRadScaleRad="135080" custRadScaleInc="-23075">
        <dgm:presLayoutVars>
          <dgm:bulletEnabled val="1"/>
        </dgm:presLayoutVars>
      </dgm:prSet>
      <dgm:spPr/>
    </dgm:pt>
    <dgm:pt modelId="{B48690A6-900F-024B-85B8-2FF3CE624A2E}" type="pres">
      <dgm:prSet presAssocID="{35A8CF7A-E642-934A-85C7-FBB195ED395C}" presName="sibTrans" presStyleLbl="sibTrans2D1" presStyleIdx="1" presStyleCnt="3"/>
      <dgm:spPr>
        <a:prstGeom prst="leftArrow">
          <a:avLst/>
        </a:prstGeom>
      </dgm:spPr>
    </dgm:pt>
    <dgm:pt modelId="{CE0B0B5E-C190-C749-86EE-6D22C3903AF3}" type="pres">
      <dgm:prSet presAssocID="{35A8CF7A-E642-934A-85C7-FBB195ED395C}" presName="connectorText" presStyleLbl="sibTrans2D1" presStyleIdx="1" presStyleCnt="3"/>
      <dgm:spPr/>
    </dgm:pt>
    <dgm:pt modelId="{B7EE3E20-22C0-474C-8869-B56A074AFE07}" type="pres">
      <dgm:prSet presAssocID="{C6A97F16-163D-D240-9E99-5709E1D9AC0B}" presName="node" presStyleLbl="node1" presStyleIdx="2" presStyleCnt="3" custScaleX="198740" custRadScaleRad="123626" custRadScaleInc="20502">
        <dgm:presLayoutVars>
          <dgm:bulletEnabled val="1"/>
        </dgm:presLayoutVars>
      </dgm:prSet>
      <dgm:spPr/>
    </dgm:pt>
    <dgm:pt modelId="{3A2735B6-BBF8-E04D-9E3C-F91F33145CD0}" type="pres">
      <dgm:prSet presAssocID="{F047F4AB-8202-4B47-88CF-3B4D83328A08}" presName="sibTrans" presStyleLbl="sibTrans2D1" presStyleIdx="2" presStyleCnt="3" custScaleX="163653"/>
      <dgm:spPr>
        <a:prstGeom prst="leftArrow">
          <a:avLst/>
        </a:prstGeom>
      </dgm:spPr>
    </dgm:pt>
    <dgm:pt modelId="{82B58546-5B71-0B4E-968E-54C8FB780BE9}" type="pres">
      <dgm:prSet presAssocID="{F047F4AB-8202-4B47-88CF-3B4D83328A08}" presName="connectorText" presStyleLbl="sibTrans2D1" presStyleIdx="2" presStyleCnt="3"/>
      <dgm:spPr/>
    </dgm:pt>
  </dgm:ptLst>
  <dgm:cxnLst>
    <dgm:cxn modelId="{3FA24828-1354-D84A-946A-FC7790CB4C30}" srcId="{4FF0BDD5-356C-104C-AC5B-DAF83FCC3F03}" destId="{C6A97F16-163D-D240-9E99-5709E1D9AC0B}" srcOrd="2" destOrd="0" parTransId="{165F603F-F210-2B43-A116-1A969146FB99}" sibTransId="{F047F4AB-8202-4B47-88CF-3B4D83328A08}"/>
    <dgm:cxn modelId="{4B0D6C39-A868-D84C-A9B7-0DF890765545}" srcId="{4FF0BDD5-356C-104C-AC5B-DAF83FCC3F03}" destId="{676E9B42-5889-2F4A-85E1-95DFE817B152}" srcOrd="1" destOrd="0" parTransId="{80210E0F-8647-3248-BC51-D09F8051B45F}" sibTransId="{35A8CF7A-E642-934A-85C7-FBB195ED395C}"/>
    <dgm:cxn modelId="{F1CD423A-583E-DC49-B7FE-0A1E36E1117C}" type="presOf" srcId="{ED043A0A-D10D-D944-9B04-66CC7F6D2E4F}" destId="{DF8406C1-482E-2C46-A015-035DCA09BAC6}" srcOrd="1" destOrd="0" presId="urn:microsoft.com/office/officeart/2005/8/layout/cycle7"/>
    <dgm:cxn modelId="{CD3FDB69-A6E7-C946-ACAC-836E31AD330C}" type="presOf" srcId="{F047F4AB-8202-4B47-88CF-3B4D83328A08}" destId="{3A2735B6-BBF8-E04D-9E3C-F91F33145CD0}" srcOrd="0" destOrd="0" presId="urn:microsoft.com/office/officeart/2005/8/layout/cycle7"/>
    <dgm:cxn modelId="{91A0476A-5967-9949-BB71-953DB7AD9FCD}" type="presOf" srcId="{4FF0BDD5-356C-104C-AC5B-DAF83FCC3F03}" destId="{2C8BC425-F691-0042-8C83-38E7364D9320}" srcOrd="0" destOrd="0" presId="urn:microsoft.com/office/officeart/2005/8/layout/cycle7"/>
    <dgm:cxn modelId="{81DCD14D-4615-7848-AAE7-749FEE508CB3}" type="presOf" srcId="{C6A97F16-163D-D240-9E99-5709E1D9AC0B}" destId="{B7EE3E20-22C0-474C-8869-B56A074AFE07}" srcOrd="0" destOrd="0" presId="urn:microsoft.com/office/officeart/2005/8/layout/cycle7"/>
    <dgm:cxn modelId="{5822E16F-883F-324B-BF75-1F3E49B5940A}" type="presOf" srcId="{35A8CF7A-E642-934A-85C7-FBB195ED395C}" destId="{CE0B0B5E-C190-C749-86EE-6D22C3903AF3}" srcOrd="1" destOrd="0" presId="urn:microsoft.com/office/officeart/2005/8/layout/cycle7"/>
    <dgm:cxn modelId="{DBC8C195-77DA-9C42-A7FE-6522726DBD23}" type="presOf" srcId="{F047F4AB-8202-4B47-88CF-3B4D83328A08}" destId="{82B58546-5B71-0B4E-968E-54C8FB780BE9}" srcOrd="1" destOrd="0" presId="urn:microsoft.com/office/officeart/2005/8/layout/cycle7"/>
    <dgm:cxn modelId="{B31F349B-F14F-7C44-B6CA-56C89D315598}" srcId="{4FF0BDD5-356C-104C-AC5B-DAF83FCC3F03}" destId="{3E04C6EB-D317-4E4F-ACC2-F15F1AA82ADE}" srcOrd="0" destOrd="0" parTransId="{DCDF7C3A-6950-F54D-8281-FC86B71E23BB}" sibTransId="{ED043A0A-D10D-D944-9B04-66CC7F6D2E4F}"/>
    <dgm:cxn modelId="{03445AA0-AFE0-0B4D-A2D2-C614C1777EB1}" type="presOf" srcId="{ED043A0A-D10D-D944-9B04-66CC7F6D2E4F}" destId="{6C28B6AC-0C6E-3641-B8E9-1A4411D72B3D}" srcOrd="0" destOrd="0" presId="urn:microsoft.com/office/officeart/2005/8/layout/cycle7"/>
    <dgm:cxn modelId="{C1E70EB4-8ACF-054A-9D82-7DF3301D7AB5}" type="presOf" srcId="{3E04C6EB-D317-4E4F-ACC2-F15F1AA82ADE}" destId="{B812C7A5-831B-2943-A8DC-E6BDF55E2FFD}" srcOrd="0" destOrd="0" presId="urn:microsoft.com/office/officeart/2005/8/layout/cycle7"/>
    <dgm:cxn modelId="{9CD746E3-7294-E243-A75D-6B8DB2FCBA18}" type="presOf" srcId="{676E9B42-5889-2F4A-85E1-95DFE817B152}" destId="{11876567-94E0-5C40-8265-47AB904A4D33}" srcOrd="0" destOrd="0" presId="urn:microsoft.com/office/officeart/2005/8/layout/cycle7"/>
    <dgm:cxn modelId="{A2228EE8-2A37-6848-99C9-AF1786B72DA4}" type="presOf" srcId="{35A8CF7A-E642-934A-85C7-FBB195ED395C}" destId="{B48690A6-900F-024B-85B8-2FF3CE624A2E}" srcOrd="0" destOrd="0" presId="urn:microsoft.com/office/officeart/2005/8/layout/cycle7"/>
    <dgm:cxn modelId="{BF628DF9-52C6-034F-A824-05A6E41C7CE6}" type="presParOf" srcId="{2C8BC425-F691-0042-8C83-38E7364D9320}" destId="{B812C7A5-831B-2943-A8DC-E6BDF55E2FFD}" srcOrd="0" destOrd="0" presId="urn:microsoft.com/office/officeart/2005/8/layout/cycle7"/>
    <dgm:cxn modelId="{48E411FF-E1E5-1444-A39B-6BED7C974253}" type="presParOf" srcId="{2C8BC425-F691-0042-8C83-38E7364D9320}" destId="{6C28B6AC-0C6E-3641-B8E9-1A4411D72B3D}" srcOrd="1" destOrd="0" presId="urn:microsoft.com/office/officeart/2005/8/layout/cycle7"/>
    <dgm:cxn modelId="{3C683C6C-46A3-D949-BAA9-4552A6ABCFDF}" type="presParOf" srcId="{6C28B6AC-0C6E-3641-B8E9-1A4411D72B3D}" destId="{DF8406C1-482E-2C46-A015-035DCA09BAC6}" srcOrd="0" destOrd="0" presId="urn:microsoft.com/office/officeart/2005/8/layout/cycle7"/>
    <dgm:cxn modelId="{71F1F4CF-4C3C-C947-84AD-F4099345A8A5}" type="presParOf" srcId="{2C8BC425-F691-0042-8C83-38E7364D9320}" destId="{11876567-94E0-5C40-8265-47AB904A4D33}" srcOrd="2" destOrd="0" presId="urn:microsoft.com/office/officeart/2005/8/layout/cycle7"/>
    <dgm:cxn modelId="{F63064F2-73F7-2448-ADA8-70AE1FF37C93}" type="presParOf" srcId="{2C8BC425-F691-0042-8C83-38E7364D9320}" destId="{B48690A6-900F-024B-85B8-2FF3CE624A2E}" srcOrd="3" destOrd="0" presId="urn:microsoft.com/office/officeart/2005/8/layout/cycle7"/>
    <dgm:cxn modelId="{C51D68C2-44EC-6146-A974-EFFB1E31F4F8}" type="presParOf" srcId="{B48690A6-900F-024B-85B8-2FF3CE624A2E}" destId="{CE0B0B5E-C190-C749-86EE-6D22C3903AF3}" srcOrd="0" destOrd="0" presId="urn:microsoft.com/office/officeart/2005/8/layout/cycle7"/>
    <dgm:cxn modelId="{D9EB1D72-1F6C-CC45-B919-154AC6E92C3D}" type="presParOf" srcId="{2C8BC425-F691-0042-8C83-38E7364D9320}" destId="{B7EE3E20-22C0-474C-8869-B56A074AFE07}" srcOrd="4" destOrd="0" presId="urn:microsoft.com/office/officeart/2005/8/layout/cycle7"/>
    <dgm:cxn modelId="{22ACFF01-FA6E-1946-B612-0BD9DC5B152A}" type="presParOf" srcId="{2C8BC425-F691-0042-8C83-38E7364D9320}" destId="{3A2735B6-BBF8-E04D-9E3C-F91F33145CD0}" srcOrd="5" destOrd="0" presId="urn:microsoft.com/office/officeart/2005/8/layout/cycle7"/>
    <dgm:cxn modelId="{B809A47E-8572-A343-ACD8-9B757B422858}" type="presParOf" srcId="{3A2735B6-BBF8-E04D-9E3C-F91F33145CD0}" destId="{82B58546-5B71-0B4E-968E-54C8FB780BE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F0BDD5-356C-104C-AC5B-DAF83FCC3F03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04C6EB-D317-4E4F-ACC2-F15F1AA82ADE}">
      <dgm:prSet phldrT="[Text]" custT="1"/>
      <dgm:spPr/>
      <dgm:t>
        <a:bodyPr/>
        <a:lstStyle/>
        <a:p>
          <a:r>
            <a:rPr lang="en-GB" sz="2000" dirty="0"/>
            <a:t>(Self – alone)</a:t>
          </a:r>
        </a:p>
        <a:p>
          <a:r>
            <a:rPr lang="en-GB" sz="2000" dirty="0"/>
            <a:t>Others – can’t be trusted, rejecting / smothering / harmful</a:t>
          </a:r>
        </a:p>
      </dgm:t>
    </dgm:pt>
    <dgm:pt modelId="{DCDF7C3A-6950-F54D-8281-FC86B71E23BB}" type="parTrans" cxnId="{B31F349B-F14F-7C44-B6CA-56C89D315598}">
      <dgm:prSet/>
      <dgm:spPr/>
      <dgm:t>
        <a:bodyPr/>
        <a:lstStyle/>
        <a:p>
          <a:endParaRPr lang="en-GB"/>
        </a:p>
      </dgm:t>
    </dgm:pt>
    <dgm:pt modelId="{ED043A0A-D10D-D944-9B04-66CC7F6D2E4F}" type="sibTrans" cxnId="{B31F349B-F14F-7C44-B6CA-56C89D315598}">
      <dgm:prSet/>
      <dgm:spPr/>
      <dgm:t>
        <a:bodyPr/>
        <a:lstStyle/>
        <a:p>
          <a:endParaRPr lang="en-GB"/>
        </a:p>
      </dgm:t>
    </dgm:pt>
    <dgm:pt modelId="{676E9B42-5889-2F4A-85E1-95DFE817B152}">
      <dgm:prSet phldrT="[Text]" custT="1"/>
      <dgm:spPr/>
      <dgm:t>
        <a:bodyPr/>
        <a:lstStyle/>
        <a:p>
          <a:r>
            <a:rPr lang="en-GB" sz="2000" dirty="0"/>
            <a:t>Others unaware of my needs so don't offer to help or rush in when I reach crisis (feels too much)</a:t>
          </a:r>
        </a:p>
      </dgm:t>
    </dgm:pt>
    <dgm:pt modelId="{80210E0F-8647-3248-BC51-D09F8051B45F}" type="parTrans" cxnId="{4B0D6C39-A868-D84C-A9B7-0DF890765545}">
      <dgm:prSet/>
      <dgm:spPr/>
      <dgm:t>
        <a:bodyPr/>
        <a:lstStyle/>
        <a:p>
          <a:endParaRPr lang="en-GB"/>
        </a:p>
      </dgm:t>
    </dgm:pt>
    <dgm:pt modelId="{35A8CF7A-E642-934A-85C7-FBB195ED395C}" type="sibTrans" cxnId="{4B0D6C39-A868-D84C-A9B7-0DF890765545}">
      <dgm:prSet/>
      <dgm:spPr/>
      <dgm:t>
        <a:bodyPr/>
        <a:lstStyle/>
        <a:p>
          <a:endParaRPr lang="en-GB"/>
        </a:p>
      </dgm:t>
    </dgm:pt>
    <dgm:pt modelId="{C6A97F16-163D-D240-9E99-5709E1D9AC0B}">
      <dgm:prSet phldrT="[Text]" custT="1"/>
      <dgm:spPr/>
      <dgm:t>
        <a:bodyPr/>
        <a:lstStyle/>
        <a:p>
          <a:r>
            <a:rPr lang="en-GB" sz="2000" dirty="0"/>
            <a:t>Feelings seem overwhelming</a:t>
          </a:r>
        </a:p>
        <a:p>
          <a:r>
            <a:rPr lang="en-GB" sz="2000" baseline="0" dirty="0"/>
            <a:t>Must cope by myself                (even when I need help)</a:t>
          </a:r>
          <a:endParaRPr lang="en-GB" sz="2000" dirty="0"/>
        </a:p>
      </dgm:t>
    </dgm:pt>
    <dgm:pt modelId="{165F603F-F210-2B43-A116-1A969146FB99}" type="parTrans" cxnId="{3FA24828-1354-D84A-946A-FC7790CB4C30}">
      <dgm:prSet/>
      <dgm:spPr/>
      <dgm:t>
        <a:bodyPr/>
        <a:lstStyle/>
        <a:p>
          <a:endParaRPr lang="en-GB"/>
        </a:p>
      </dgm:t>
    </dgm:pt>
    <dgm:pt modelId="{F047F4AB-8202-4B47-88CF-3B4D83328A08}" type="sibTrans" cxnId="{3FA24828-1354-D84A-946A-FC7790CB4C30}">
      <dgm:prSet/>
      <dgm:spPr/>
      <dgm:t>
        <a:bodyPr/>
        <a:lstStyle/>
        <a:p>
          <a:endParaRPr lang="en-GB"/>
        </a:p>
      </dgm:t>
    </dgm:pt>
    <dgm:pt modelId="{2C8BC425-F691-0042-8C83-38E7364D9320}" type="pres">
      <dgm:prSet presAssocID="{4FF0BDD5-356C-104C-AC5B-DAF83FCC3F03}" presName="Name0" presStyleCnt="0">
        <dgm:presLayoutVars>
          <dgm:dir/>
          <dgm:resizeHandles val="exact"/>
        </dgm:presLayoutVars>
      </dgm:prSet>
      <dgm:spPr/>
    </dgm:pt>
    <dgm:pt modelId="{B812C7A5-831B-2943-A8DC-E6BDF55E2FFD}" type="pres">
      <dgm:prSet presAssocID="{3E04C6EB-D317-4E4F-ACC2-F15F1AA82ADE}" presName="node" presStyleLbl="node1" presStyleIdx="0" presStyleCnt="3" custScaleX="208335" custScaleY="113428">
        <dgm:presLayoutVars>
          <dgm:bulletEnabled val="1"/>
        </dgm:presLayoutVars>
      </dgm:prSet>
      <dgm:spPr/>
    </dgm:pt>
    <dgm:pt modelId="{6C28B6AC-0C6E-3641-B8E9-1A4411D72B3D}" type="pres">
      <dgm:prSet presAssocID="{ED043A0A-D10D-D944-9B04-66CC7F6D2E4F}" presName="sibTrans" presStyleLbl="sibTrans2D1" presStyleIdx="0" presStyleCnt="3" custScaleX="168321"/>
      <dgm:spPr>
        <a:prstGeom prst="leftArrow">
          <a:avLst/>
        </a:prstGeom>
      </dgm:spPr>
    </dgm:pt>
    <dgm:pt modelId="{DF8406C1-482E-2C46-A015-035DCA09BAC6}" type="pres">
      <dgm:prSet presAssocID="{ED043A0A-D10D-D944-9B04-66CC7F6D2E4F}" presName="connectorText" presStyleLbl="sibTrans2D1" presStyleIdx="0" presStyleCnt="3"/>
      <dgm:spPr/>
    </dgm:pt>
    <dgm:pt modelId="{11876567-94E0-5C40-8265-47AB904A4D33}" type="pres">
      <dgm:prSet presAssocID="{676E9B42-5889-2F4A-85E1-95DFE817B152}" presName="node" presStyleLbl="node1" presStyleIdx="1" presStyleCnt="3" custScaleX="201460" custScaleY="110508" custRadScaleRad="135080" custRadScaleInc="-23075">
        <dgm:presLayoutVars>
          <dgm:bulletEnabled val="1"/>
        </dgm:presLayoutVars>
      </dgm:prSet>
      <dgm:spPr/>
    </dgm:pt>
    <dgm:pt modelId="{B48690A6-900F-024B-85B8-2FF3CE624A2E}" type="pres">
      <dgm:prSet presAssocID="{35A8CF7A-E642-934A-85C7-FBB195ED395C}" presName="sibTrans" presStyleLbl="sibTrans2D1" presStyleIdx="1" presStyleCnt="3"/>
      <dgm:spPr>
        <a:prstGeom prst="leftArrow">
          <a:avLst/>
        </a:prstGeom>
      </dgm:spPr>
    </dgm:pt>
    <dgm:pt modelId="{CE0B0B5E-C190-C749-86EE-6D22C3903AF3}" type="pres">
      <dgm:prSet presAssocID="{35A8CF7A-E642-934A-85C7-FBB195ED395C}" presName="connectorText" presStyleLbl="sibTrans2D1" presStyleIdx="1" presStyleCnt="3"/>
      <dgm:spPr/>
    </dgm:pt>
    <dgm:pt modelId="{B7EE3E20-22C0-474C-8869-B56A074AFE07}" type="pres">
      <dgm:prSet presAssocID="{C6A97F16-163D-D240-9E99-5709E1D9AC0B}" presName="node" presStyleLbl="node1" presStyleIdx="2" presStyleCnt="3" custScaleX="180362" custScaleY="108783" custRadScaleRad="123626" custRadScaleInc="20502">
        <dgm:presLayoutVars>
          <dgm:bulletEnabled val="1"/>
        </dgm:presLayoutVars>
      </dgm:prSet>
      <dgm:spPr/>
    </dgm:pt>
    <dgm:pt modelId="{3A2735B6-BBF8-E04D-9E3C-F91F33145CD0}" type="pres">
      <dgm:prSet presAssocID="{F047F4AB-8202-4B47-88CF-3B4D83328A08}" presName="sibTrans" presStyleLbl="sibTrans2D1" presStyleIdx="2" presStyleCnt="3" custScaleX="163653"/>
      <dgm:spPr>
        <a:prstGeom prst="leftArrow">
          <a:avLst/>
        </a:prstGeom>
      </dgm:spPr>
    </dgm:pt>
    <dgm:pt modelId="{82B58546-5B71-0B4E-968E-54C8FB780BE9}" type="pres">
      <dgm:prSet presAssocID="{F047F4AB-8202-4B47-88CF-3B4D83328A08}" presName="connectorText" presStyleLbl="sibTrans2D1" presStyleIdx="2" presStyleCnt="3"/>
      <dgm:spPr/>
    </dgm:pt>
  </dgm:ptLst>
  <dgm:cxnLst>
    <dgm:cxn modelId="{3FA24828-1354-D84A-946A-FC7790CB4C30}" srcId="{4FF0BDD5-356C-104C-AC5B-DAF83FCC3F03}" destId="{C6A97F16-163D-D240-9E99-5709E1D9AC0B}" srcOrd="2" destOrd="0" parTransId="{165F603F-F210-2B43-A116-1A969146FB99}" sibTransId="{F047F4AB-8202-4B47-88CF-3B4D83328A08}"/>
    <dgm:cxn modelId="{4B0D6C39-A868-D84C-A9B7-0DF890765545}" srcId="{4FF0BDD5-356C-104C-AC5B-DAF83FCC3F03}" destId="{676E9B42-5889-2F4A-85E1-95DFE817B152}" srcOrd="1" destOrd="0" parTransId="{80210E0F-8647-3248-BC51-D09F8051B45F}" sibTransId="{35A8CF7A-E642-934A-85C7-FBB195ED395C}"/>
    <dgm:cxn modelId="{F1CD423A-583E-DC49-B7FE-0A1E36E1117C}" type="presOf" srcId="{ED043A0A-D10D-D944-9B04-66CC7F6D2E4F}" destId="{DF8406C1-482E-2C46-A015-035DCA09BAC6}" srcOrd="1" destOrd="0" presId="urn:microsoft.com/office/officeart/2005/8/layout/cycle7"/>
    <dgm:cxn modelId="{CD3FDB69-A6E7-C946-ACAC-836E31AD330C}" type="presOf" srcId="{F047F4AB-8202-4B47-88CF-3B4D83328A08}" destId="{3A2735B6-BBF8-E04D-9E3C-F91F33145CD0}" srcOrd="0" destOrd="0" presId="urn:microsoft.com/office/officeart/2005/8/layout/cycle7"/>
    <dgm:cxn modelId="{91A0476A-5967-9949-BB71-953DB7AD9FCD}" type="presOf" srcId="{4FF0BDD5-356C-104C-AC5B-DAF83FCC3F03}" destId="{2C8BC425-F691-0042-8C83-38E7364D9320}" srcOrd="0" destOrd="0" presId="urn:microsoft.com/office/officeart/2005/8/layout/cycle7"/>
    <dgm:cxn modelId="{81DCD14D-4615-7848-AAE7-749FEE508CB3}" type="presOf" srcId="{C6A97F16-163D-D240-9E99-5709E1D9AC0B}" destId="{B7EE3E20-22C0-474C-8869-B56A074AFE07}" srcOrd="0" destOrd="0" presId="urn:microsoft.com/office/officeart/2005/8/layout/cycle7"/>
    <dgm:cxn modelId="{5822E16F-883F-324B-BF75-1F3E49B5940A}" type="presOf" srcId="{35A8CF7A-E642-934A-85C7-FBB195ED395C}" destId="{CE0B0B5E-C190-C749-86EE-6D22C3903AF3}" srcOrd="1" destOrd="0" presId="urn:microsoft.com/office/officeart/2005/8/layout/cycle7"/>
    <dgm:cxn modelId="{DBC8C195-77DA-9C42-A7FE-6522726DBD23}" type="presOf" srcId="{F047F4AB-8202-4B47-88CF-3B4D83328A08}" destId="{82B58546-5B71-0B4E-968E-54C8FB780BE9}" srcOrd="1" destOrd="0" presId="urn:microsoft.com/office/officeart/2005/8/layout/cycle7"/>
    <dgm:cxn modelId="{B31F349B-F14F-7C44-B6CA-56C89D315598}" srcId="{4FF0BDD5-356C-104C-AC5B-DAF83FCC3F03}" destId="{3E04C6EB-D317-4E4F-ACC2-F15F1AA82ADE}" srcOrd="0" destOrd="0" parTransId="{DCDF7C3A-6950-F54D-8281-FC86B71E23BB}" sibTransId="{ED043A0A-D10D-D944-9B04-66CC7F6D2E4F}"/>
    <dgm:cxn modelId="{03445AA0-AFE0-0B4D-A2D2-C614C1777EB1}" type="presOf" srcId="{ED043A0A-D10D-D944-9B04-66CC7F6D2E4F}" destId="{6C28B6AC-0C6E-3641-B8E9-1A4411D72B3D}" srcOrd="0" destOrd="0" presId="urn:microsoft.com/office/officeart/2005/8/layout/cycle7"/>
    <dgm:cxn modelId="{C1E70EB4-8ACF-054A-9D82-7DF3301D7AB5}" type="presOf" srcId="{3E04C6EB-D317-4E4F-ACC2-F15F1AA82ADE}" destId="{B812C7A5-831B-2943-A8DC-E6BDF55E2FFD}" srcOrd="0" destOrd="0" presId="urn:microsoft.com/office/officeart/2005/8/layout/cycle7"/>
    <dgm:cxn modelId="{9CD746E3-7294-E243-A75D-6B8DB2FCBA18}" type="presOf" srcId="{676E9B42-5889-2F4A-85E1-95DFE817B152}" destId="{11876567-94E0-5C40-8265-47AB904A4D33}" srcOrd="0" destOrd="0" presId="urn:microsoft.com/office/officeart/2005/8/layout/cycle7"/>
    <dgm:cxn modelId="{A2228EE8-2A37-6848-99C9-AF1786B72DA4}" type="presOf" srcId="{35A8CF7A-E642-934A-85C7-FBB195ED395C}" destId="{B48690A6-900F-024B-85B8-2FF3CE624A2E}" srcOrd="0" destOrd="0" presId="urn:microsoft.com/office/officeart/2005/8/layout/cycle7"/>
    <dgm:cxn modelId="{BF628DF9-52C6-034F-A824-05A6E41C7CE6}" type="presParOf" srcId="{2C8BC425-F691-0042-8C83-38E7364D9320}" destId="{B812C7A5-831B-2943-A8DC-E6BDF55E2FFD}" srcOrd="0" destOrd="0" presId="urn:microsoft.com/office/officeart/2005/8/layout/cycle7"/>
    <dgm:cxn modelId="{48E411FF-E1E5-1444-A39B-6BED7C974253}" type="presParOf" srcId="{2C8BC425-F691-0042-8C83-38E7364D9320}" destId="{6C28B6AC-0C6E-3641-B8E9-1A4411D72B3D}" srcOrd="1" destOrd="0" presId="urn:microsoft.com/office/officeart/2005/8/layout/cycle7"/>
    <dgm:cxn modelId="{3C683C6C-46A3-D949-BAA9-4552A6ABCFDF}" type="presParOf" srcId="{6C28B6AC-0C6E-3641-B8E9-1A4411D72B3D}" destId="{DF8406C1-482E-2C46-A015-035DCA09BAC6}" srcOrd="0" destOrd="0" presId="urn:microsoft.com/office/officeart/2005/8/layout/cycle7"/>
    <dgm:cxn modelId="{71F1F4CF-4C3C-C947-84AD-F4099345A8A5}" type="presParOf" srcId="{2C8BC425-F691-0042-8C83-38E7364D9320}" destId="{11876567-94E0-5C40-8265-47AB904A4D33}" srcOrd="2" destOrd="0" presId="urn:microsoft.com/office/officeart/2005/8/layout/cycle7"/>
    <dgm:cxn modelId="{F63064F2-73F7-2448-ADA8-70AE1FF37C93}" type="presParOf" srcId="{2C8BC425-F691-0042-8C83-38E7364D9320}" destId="{B48690A6-900F-024B-85B8-2FF3CE624A2E}" srcOrd="3" destOrd="0" presId="urn:microsoft.com/office/officeart/2005/8/layout/cycle7"/>
    <dgm:cxn modelId="{C51D68C2-44EC-6146-A974-EFFB1E31F4F8}" type="presParOf" srcId="{B48690A6-900F-024B-85B8-2FF3CE624A2E}" destId="{CE0B0B5E-C190-C749-86EE-6D22C3903AF3}" srcOrd="0" destOrd="0" presId="urn:microsoft.com/office/officeart/2005/8/layout/cycle7"/>
    <dgm:cxn modelId="{D9EB1D72-1F6C-CC45-B919-154AC6E92C3D}" type="presParOf" srcId="{2C8BC425-F691-0042-8C83-38E7364D9320}" destId="{B7EE3E20-22C0-474C-8869-B56A074AFE07}" srcOrd="4" destOrd="0" presId="urn:microsoft.com/office/officeart/2005/8/layout/cycle7"/>
    <dgm:cxn modelId="{22ACFF01-FA6E-1946-B612-0BD9DC5B152A}" type="presParOf" srcId="{2C8BC425-F691-0042-8C83-38E7364D9320}" destId="{3A2735B6-BBF8-E04D-9E3C-F91F33145CD0}" srcOrd="5" destOrd="0" presId="urn:microsoft.com/office/officeart/2005/8/layout/cycle7"/>
    <dgm:cxn modelId="{B809A47E-8572-A343-ACD8-9B757B422858}" type="presParOf" srcId="{3A2735B6-BBF8-E04D-9E3C-F91F33145CD0}" destId="{82B58546-5B71-0B4E-968E-54C8FB780BE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F0BDD5-356C-104C-AC5B-DAF83FCC3F03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04C6EB-D317-4E4F-ACC2-F15F1AA82ADE}">
      <dgm:prSet phldrT="[Text]" custT="1"/>
      <dgm:spPr/>
      <dgm:t>
        <a:bodyPr/>
        <a:lstStyle/>
        <a:p>
          <a:r>
            <a:rPr lang="en-GB" sz="2000" dirty="0"/>
            <a:t>Self – alone</a:t>
          </a:r>
        </a:p>
        <a:p>
          <a:r>
            <a:rPr lang="en-GB" sz="2000" dirty="0"/>
            <a:t>Others – can’t be trusted, rejecting / smothering / harmful</a:t>
          </a:r>
        </a:p>
      </dgm:t>
    </dgm:pt>
    <dgm:pt modelId="{DCDF7C3A-6950-F54D-8281-FC86B71E23BB}" type="parTrans" cxnId="{B31F349B-F14F-7C44-B6CA-56C89D315598}">
      <dgm:prSet/>
      <dgm:spPr/>
      <dgm:t>
        <a:bodyPr/>
        <a:lstStyle/>
        <a:p>
          <a:endParaRPr lang="en-GB"/>
        </a:p>
      </dgm:t>
    </dgm:pt>
    <dgm:pt modelId="{ED043A0A-D10D-D944-9B04-66CC7F6D2E4F}" type="sibTrans" cxnId="{B31F349B-F14F-7C44-B6CA-56C89D315598}">
      <dgm:prSet/>
      <dgm:spPr/>
      <dgm:t>
        <a:bodyPr/>
        <a:lstStyle/>
        <a:p>
          <a:endParaRPr lang="en-GB"/>
        </a:p>
      </dgm:t>
    </dgm:pt>
    <dgm:pt modelId="{676E9B42-5889-2F4A-85E1-95DFE817B152}">
      <dgm:prSet phldrT="[Text]" custT="1"/>
      <dgm:spPr/>
      <dgm:t>
        <a:bodyPr/>
        <a:lstStyle/>
        <a:p>
          <a:r>
            <a:rPr lang="en-GB" sz="2000" dirty="0"/>
            <a:t>Others unaware of my needs so don't offer to help or rush in when I reach crisis (feels too much)</a:t>
          </a:r>
        </a:p>
      </dgm:t>
    </dgm:pt>
    <dgm:pt modelId="{80210E0F-8647-3248-BC51-D09F8051B45F}" type="parTrans" cxnId="{4B0D6C39-A868-D84C-A9B7-0DF890765545}">
      <dgm:prSet/>
      <dgm:spPr/>
      <dgm:t>
        <a:bodyPr/>
        <a:lstStyle/>
        <a:p>
          <a:endParaRPr lang="en-GB"/>
        </a:p>
      </dgm:t>
    </dgm:pt>
    <dgm:pt modelId="{35A8CF7A-E642-934A-85C7-FBB195ED395C}" type="sibTrans" cxnId="{4B0D6C39-A868-D84C-A9B7-0DF890765545}">
      <dgm:prSet/>
      <dgm:spPr/>
      <dgm:t>
        <a:bodyPr/>
        <a:lstStyle/>
        <a:p>
          <a:endParaRPr lang="en-GB"/>
        </a:p>
      </dgm:t>
    </dgm:pt>
    <dgm:pt modelId="{C6A97F16-163D-D240-9E99-5709E1D9AC0B}">
      <dgm:prSet phldrT="[Text]" custT="1"/>
      <dgm:spPr/>
      <dgm:t>
        <a:bodyPr/>
        <a:lstStyle/>
        <a:p>
          <a:r>
            <a:rPr lang="en-GB" sz="2000" dirty="0"/>
            <a:t>Feelings seem overwhelming</a:t>
          </a:r>
        </a:p>
        <a:p>
          <a:r>
            <a:rPr lang="en-GB" sz="2000" baseline="0" dirty="0"/>
            <a:t>Must cope by myself           (even when I need help)</a:t>
          </a:r>
          <a:endParaRPr lang="en-GB" sz="2000" dirty="0"/>
        </a:p>
      </dgm:t>
    </dgm:pt>
    <dgm:pt modelId="{165F603F-F210-2B43-A116-1A969146FB99}" type="parTrans" cxnId="{3FA24828-1354-D84A-946A-FC7790CB4C30}">
      <dgm:prSet/>
      <dgm:spPr/>
      <dgm:t>
        <a:bodyPr/>
        <a:lstStyle/>
        <a:p>
          <a:endParaRPr lang="en-GB"/>
        </a:p>
      </dgm:t>
    </dgm:pt>
    <dgm:pt modelId="{F047F4AB-8202-4B47-88CF-3B4D83328A08}" type="sibTrans" cxnId="{3FA24828-1354-D84A-946A-FC7790CB4C30}">
      <dgm:prSet/>
      <dgm:spPr/>
      <dgm:t>
        <a:bodyPr/>
        <a:lstStyle/>
        <a:p>
          <a:endParaRPr lang="en-GB"/>
        </a:p>
      </dgm:t>
    </dgm:pt>
    <dgm:pt modelId="{2C8BC425-F691-0042-8C83-38E7364D9320}" type="pres">
      <dgm:prSet presAssocID="{4FF0BDD5-356C-104C-AC5B-DAF83FCC3F03}" presName="Name0" presStyleCnt="0">
        <dgm:presLayoutVars>
          <dgm:dir/>
          <dgm:resizeHandles val="exact"/>
        </dgm:presLayoutVars>
      </dgm:prSet>
      <dgm:spPr/>
    </dgm:pt>
    <dgm:pt modelId="{B812C7A5-831B-2943-A8DC-E6BDF55E2FFD}" type="pres">
      <dgm:prSet presAssocID="{3E04C6EB-D317-4E4F-ACC2-F15F1AA82ADE}" presName="node" presStyleLbl="node1" presStyleIdx="0" presStyleCnt="3" custScaleX="281512" custScaleY="146207" custRadScaleRad="82263" custRadScaleInc="2303">
        <dgm:presLayoutVars>
          <dgm:bulletEnabled val="1"/>
        </dgm:presLayoutVars>
      </dgm:prSet>
      <dgm:spPr/>
    </dgm:pt>
    <dgm:pt modelId="{6C28B6AC-0C6E-3641-B8E9-1A4411D72B3D}" type="pres">
      <dgm:prSet presAssocID="{ED043A0A-D10D-D944-9B04-66CC7F6D2E4F}" presName="sibTrans" presStyleLbl="sibTrans2D1" presStyleIdx="0" presStyleCnt="3"/>
      <dgm:spPr>
        <a:prstGeom prst="leftArrow">
          <a:avLst/>
        </a:prstGeom>
      </dgm:spPr>
    </dgm:pt>
    <dgm:pt modelId="{DF8406C1-482E-2C46-A015-035DCA09BAC6}" type="pres">
      <dgm:prSet presAssocID="{ED043A0A-D10D-D944-9B04-66CC7F6D2E4F}" presName="connectorText" presStyleLbl="sibTrans2D1" presStyleIdx="0" presStyleCnt="3"/>
      <dgm:spPr/>
    </dgm:pt>
    <dgm:pt modelId="{11876567-94E0-5C40-8265-47AB904A4D33}" type="pres">
      <dgm:prSet presAssocID="{676E9B42-5889-2F4A-85E1-95DFE817B152}" presName="node" presStyleLbl="node1" presStyleIdx="1" presStyleCnt="3" custScaleX="312469" custScaleY="174327" custRadScaleRad="182747" custRadScaleInc="-30846">
        <dgm:presLayoutVars>
          <dgm:bulletEnabled val="1"/>
        </dgm:presLayoutVars>
      </dgm:prSet>
      <dgm:spPr/>
    </dgm:pt>
    <dgm:pt modelId="{B48690A6-900F-024B-85B8-2FF3CE624A2E}" type="pres">
      <dgm:prSet presAssocID="{35A8CF7A-E642-934A-85C7-FBB195ED395C}" presName="sibTrans" presStyleLbl="sibTrans2D1" presStyleIdx="1" presStyleCnt="3"/>
      <dgm:spPr>
        <a:prstGeom prst="leftArrow">
          <a:avLst/>
        </a:prstGeom>
      </dgm:spPr>
    </dgm:pt>
    <dgm:pt modelId="{CE0B0B5E-C190-C749-86EE-6D22C3903AF3}" type="pres">
      <dgm:prSet presAssocID="{35A8CF7A-E642-934A-85C7-FBB195ED395C}" presName="connectorText" presStyleLbl="sibTrans2D1" presStyleIdx="1" presStyleCnt="3"/>
      <dgm:spPr/>
    </dgm:pt>
    <dgm:pt modelId="{B7EE3E20-22C0-474C-8869-B56A074AFE07}" type="pres">
      <dgm:prSet presAssocID="{C6A97F16-163D-D240-9E99-5709E1D9AC0B}" presName="node" presStyleLbl="node1" presStyleIdx="2" presStyleCnt="3" custScaleX="246559" custScaleY="163572" custRadScaleRad="223975" custRadScaleInc="33912">
        <dgm:presLayoutVars>
          <dgm:bulletEnabled val="1"/>
        </dgm:presLayoutVars>
      </dgm:prSet>
      <dgm:spPr/>
    </dgm:pt>
    <dgm:pt modelId="{3A2735B6-BBF8-E04D-9E3C-F91F33145CD0}" type="pres">
      <dgm:prSet presAssocID="{F047F4AB-8202-4B47-88CF-3B4D83328A08}" presName="sibTrans" presStyleLbl="sibTrans2D1" presStyleIdx="2" presStyleCnt="3"/>
      <dgm:spPr>
        <a:prstGeom prst="leftArrow">
          <a:avLst/>
        </a:prstGeom>
      </dgm:spPr>
    </dgm:pt>
    <dgm:pt modelId="{82B58546-5B71-0B4E-968E-54C8FB780BE9}" type="pres">
      <dgm:prSet presAssocID="{F047F4AB-8202-4B47-88CF-3B4D83328A08}" presName="connectorText" presStyleLbl="sibTrans2D1" presStyleIdx="2" presStyleCnt="3"/>
      <dgm:spPr/>
    </dgm:pt>
  </dgm:ptLst>
  <dgm:cxnLst>
    <dgm:cxn modelId="{3FA24828-1354-D84A-946A-FC7790CB4C30}" srcId="{4FF0BDD5-356C-104C-AC5B-DAF83FCC3F03}" destId="{C6A97F16-163D-D240-9E99-5709E1D9AC0B}" srcOrd="2" destOrd="0" parTransId="{165F603F-F210-2B43-A116-1A969146FB99}" sibTransId="{F047F4AB-8202-4B47-88CF-3B4D83328A08}"/>
    <dgm:cxn modelId="{4B0D6C39-A868-D84C-A9B7-0DF890765545}" srcId="{4FF0BDD5-356C-104C-AC5B-DAF83FCC3F03}" destId="{676E9B42-5889-2F4A-85E1-95DFE817B152}" srcOrd="1" destOrd="0" parTransId="{80210E0F-8647-3248-BC51-D09F8051B45F}" sibTransId="{35A8CF7A-E642-934A-85C7-FBB195ED395C}"/>
    <dgm:cxn modelId="{F1CD423A-583E-DC49-B7FE-0A1E36E1117C}" type="presOf" srcId="{ED043A0A-D10D-D944-9B04-66CC7F6D2E4F}" destId="{DF8406C1-482E-2C46-A015-035DCA09BAC6}" srcOrd="1" destOrd="0" presId="urn:microsoft.com/office/officeart/2005/8/layout/cycle7"/>
    <dgm:cxn modelId="{CD3FDB69-A6E7-C946-ACAC-836E31AD330C}" type="presOf" srcId="{F047F4AB-8202-4B47-88CF-3B4D83328A08}" destId="{3A2735B6-BBF8-E04D-9E3C-F91F33145CD0}" srcOrd="0" destOrd="0" presId="urn:microsoft.com/office/officeart/2005/8/layout/cycle7"/>
    <dgm:cxn modelId="{91A0476A-5967-9949-BB71-953DB7AD9FCD}" type="presOf" srcId="{4FF0BDD5-356C-104C-AC5B-DAF83FCC3F03}" destId="{2C8BC425-F691-0042-8C83-38E7364D9320}" srcOrd="0" destOrd="0" presId="urn:microsoft.com/office/officeart/2005/8/layout/cycle7"/>
    <dgm:cxn modelId="{81DCD14D-4615-7848-AAE7-749FEE508CB3}" type="presOf" srcId="{C6A97F16-163D-D240-9E99-5709E1D9AC0B}" destId="{B7EE3E20-22C0-474C-8869-B56A074AFE07}" srcOrd="0" destOrd="0" presId="urn:microsoft.com/office/officeart/2005/8/layout/cycle7"/>
    <dgm:cxn modelId="{5822E16F-883F-324B-BF75-1F3E49B5940A}" type="presOf" srcId="{35A8CF7A-E642-934A-85C7-FBB195ED395C}" destId="{CE0B0B5E-C190-C749-86EE-6D22C3903AF3}" srcOrd="1" destOrd="0" presId="urn:microsoft.com/office/officeart/2005/8/layout/cycle7"/>
    <dgm:cxn modelId="{DBC8C195-77DA-9C42-A7FE-6522726DBD23}" type="presOf" srcId="{F047F4AB-8202-4B47-88CF-3B4D83328A08}" destId="{82B58546-5B71-0B4E-968E-54C8FB780BE9}" srcOrd="1" destOrd="0" presId="urn:microsoft.com/office/officeart/2005/8/layout/cycle7"/>
    <dgm:cxn modelId="{B31F349B-F14F-7C44-B6CA-56C89D315598}" srcId="{4FF0BDD5-356C-104C-AC5B-DAF83FCC3F03}" destId="{3E04C6EB-D317-4E4F-ACC2-F15F1AA82ADE}" srcOrd="0" destOrd="0" parTransId="{DCDF7C3A-6950-F54D-8281-FC86B71E23BB}" sibTransId="{ED043A0A-D10D-D944-9B04-66CC7F6D2E4F}"/>
    <dgm:cxn modelId="{03445AA0-AFE0-0B4D-A2D2-C614C1777EB1}" type="presOf" srcId="{ED043A0A-D10D-D944-9B04-66CC7F6D2E4F}" destId="{6C28B6AC-0C6E-3641-B8E9-1A4411D72B3D}" srcOrd="0" destOrd="0" presId="urn:microsoft.com/office/officeart/2005/8/layout/cycle7"/>
    <dgm:cxn modelId="{C1E70EB4-8ACF-054A-9D82-7DF3301D7AB5}" type="presOf" srcId="{3E04C6EB-D317-4E4F-ACC2-F15F1AA82ADE}" destId="{B812C7A5-831B-2943-A8DC-E6BDF55E2FFD}" srcOrd="0" destOrd="0" presId="urn:microsoft.com/office/officeart/2005/8/layout/cycle7"/>
    <dgm:cxn modelId="{9CD746E3-7294-E243-A75D-6B8DB2FCBA18}" type="presOf" srcId="{676E9B42-5889-2F4A-85E1-95DFE817B152}" destId="{11876567-94E0-5C40-8265-47AB904A4D33}" srcOrd="0" destOrd="0" presId="urn:microsoft.com/office/officeart/2005/8/layout/cycle7"/>
    <dgm:cxn modelId="{A2228EE8-2A37-6848-99C9-AF1786B72DA4}" type="presOf" srcId="{35A8CF7A-E642-934A-85C7-FBB195ED395C}" destId="{B48690A6-900F-024B-85B8-2FF3CE624A2E}" srcOrd="0" destOrd="0" presId="urn:microsoft.com/office/officeart/2005/8/layout/cycle7"/>
    <dgm:cxn modelId="{BF628DF9-52C6-034F-A824-05A6E41C7CE6}" type="presParOf" srcId="{2C8BC425-F691-0042-8C83-38E7364D9320}" destId="{B812C7A5-831B-2943-A8DC-E6BDF55E2FFD}" srcOrd="0" destOrd="0" presId="urn:microsoft.com/office/officeart/2005/8/layout/cycle7"/>
    <dgm:cxn modelId="{48E411FF-E1E5-1444-A39B-6BED7C974253}" type="presParOf" srcId="{2C8BC425-F691-0042-8C83-38E7364D9320}" destId="{6C28B6AC-0C6E-3641-B8E9-1A4411D72B3D}" srcOrd="1" destOrd="0" presId="urn:microsoft.com/office/officeart/2005/8/layout/cycle7"/>
    <dgm:cxn modelId="{3C683C6C-46A3-D949-BAA9-4552A6ABCFDF}" type="presParOf" srcId="{6C28B6AC-0C6E-3641-B8E9-1A4411D72B3D}" destId="{DF8406C1-482E-2C46-A015-035DCA09BAC6}" srcOrd="0" destOrd="0" presId="urn:microsoft.com/office/officeart/2005/8/layout/cycle7"/>
    <dgm:cxn modelId="{71F1F4CF-4C3C-C947-84AD-F4099345A8A5}" type="presParOf" srcId="{2C8BC425-F691-0042-8C83-38E7364D9320}" destId="{11876567-94E0-5C40-8265-47AB904A4D33}" srcOrd="2" destOrd="0" presId="urn:microsoft.com/office/officeart/2005/8/layout/cycle7"/>
    <dgm:cxn modelId="{F63064F2-73F7-2448-ADA8-70AE1FF37C93}" type="presParOf" srcId="{2C8BC425-F691-0042-8C83-38E7364D9320}" destId="{B48690A6-900F-024B-85B8-2FF3CE624A2E}" srcOrd="3" destOrd="0" presId="urn:microsoft.com/office/officeart/2005/8/layout/cycle7"/>
    <dgm:cxn modelId="{C51D68C2-44EC-6146-A974-EFFB1E31F4F8}" type="presParOf" srcId="{B48690A6-900F-024B-85B8-2FF3CE624A2E}" destId="{CE0B0B5E-C190-C749-86EE-6D22C3903AF3}" srcOrd="0" destOrd="0" presId="urn:microsoft.com/office/officeart/2005/8/layout/cycle7"/>
    <dgm:cxn modelId="{D9EB1D72-1F6C-CC45-B919-154AC6E92C3D}" type="presParOf" srcId="{2C8BC425-F691-0042-8C83-38E7364D9320}" destId="{B7EE3E20-22C0-474C-8869-B56A074AFE07}" srcOrd="4" destOrd="0" presId="urn:microsoft.com/office/officeart/2005/8/layout/cycle7"/>
    <dgm:cxn modelId="{22ACFF01-FA6E-1946-B612-0BD9DC5B152A}" type="presParOf" srcId="{2C8BC425-F691-0042-8C83-38E7364D9320}" destId="{3A2735B6-BBF8-E04D-9E3C-F91F33145CD0}" srcOrd="5" destOrd="0" presId="urn:microsoft.com/office/officeart/2005/8/layout/cycle7"/>
    <dgm:cxn modelId="{B809A47E-8572-A343-ACD8-9B757B422858}" type="presParOf" srcId="{3A2735B6-BBF8-E04D-9E3C-F91F33145CD0}" destId="{82B58546-5B71-0B4E-968E-54C8FB780BE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2C7A5-831B-2943-A8DC-E6BDF55E2FFD}">
      <dsp:nvSpPr>
        <dsp:cNvPr id="0" name=""/>
        <dsp:cNvSpPr/>
      </dsp:nvSpPr>
      <dsp:spPr>
        <a:xfrm>
          <a:off x="2575118" y="912"/>
          <a:ext cx="3689579" cy="1015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Self – safe, worthy of care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– responsive, caring </a:t>
          </a:r>
        </a:p>
      </dsp:txBody>
      <dsp:txXfrm>
        <a:off x="2604861" y="30655"/>
        <a:ext cx="3630093" cy="956020"/>
      </dsp:txXfrm>
    </dsp:sp>
    <dsp:sp modelId="{6C28B6AC-0C6E-3641-B8E9-1A4411D72B3D}">
      <dsp:nvSpPr>
        <dsp:cNvPr id="0" name=""/>
        <dsp:cNvSpPr/>
      </dsp:nvSpPr>
      <dsp:spPr>
        <a:xfrm rot="2800767">
          <a:off x="5190349" y="1662376"/>
          <a:ext cx="970264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5296977" y="1733461"/>
        <a:ext cx="757008" cy="213257"/>
      </dsp:txXfrm>
    </dsp:sp>
    <dsp:sp modelId="{11876567-94E0-5C40-8265-47AB904A4D33}">
      <dsp:nvSpPr>
        <dsp:cNvPr id="0" name=""/>
        <dsp:cNvSpPr/>
      </dsp:nvSpPr>
      <dsp:spPr>
        <a:xfrm>
          <a:off x="5245243" y="2663762"/>
          <a:ext cx="3371624" cy="1015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offer help as best they can</a:t>
          </a:r>
        </a:p>
      </dsp:txBody>
      <dsp:txXfrm>
        <a:off x="5274986" y="2693505"/>
        <a:ext cx="3312138" cy="956020"/>
      </dsp:txXfrm>
    </dsp:sp>
    <dsp:sp modelId="{B48690A6-900F-024B-85B8-2FF3CE624A2E}">
      <dsp:nvSpPr>
        <dsp:cNvPr id="0" name=""/>
        <dsp:cNvSpPr/>
      </dsp:nvSpPr>
      <dsp:spPr>
        <a:xfrm rot="10800004">
          <a:off x="4133030" y="2993799"/>
          <a:ext cx="988633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10800000">
        <a:off x="4239658" y="3064884"/>
        <a:ext cx="775377" cy="213257"/>
      </dsp:txXfrm>
    </dsp:sp>
    <dsp:sp modelId="{B7EE3E20-22C0-474C-8869-B56A074AFE07}">
      <dsp:nvSpPr>
        <dsp:cNvPr id="0" name=""/>
        <dsp:cNvSpPr/>
      </dsp:nvSpPr>
      <dsp:spPr>
        <a:xfrm>
          <a:off x="271472" y="2663756"/>
          <a:ext cx="3737978" cy="1015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Can cope with difficult feelings</a:t>
          </a:r>
          <a:r>
            <a:rPr lang="en-GB" sz="2000" kern="1200" baseline="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baseline="0" dirty="0"/>
            <a:t>Seek help when needed </a:t>
          </a:r>
          <a:endParaRPr lang="en-GB" sz="2000" kern="1200" dirty="0"/>
        </a:p>
      </dsp:txBody>
      <dsp:txXfrm>
        <a:off x="301215" y="2693499"/>
        <a:ext cx="3678492" cy="956020"/>
      </dsp:txXfrm>
    </dsp:sp>
    <dsp:sp modelId="{3A2735B6-BBF8-E04D-9E3C-F91F33145CD0}">
      <dsp:nvSpPr>
        <dsp:cNvPr id="0" name=""/>
        <dsp:cNvSpPr/>
      </dsp:nvSpPr>
      <dsp:spPr>
        <a:xfrm rot="18633850">
          <a:off x="2823234" y="1662373"/>
          <a:ext cx="913902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2929862" y="1733458"/>
        <a:ext cx="700646" cy="213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2C7A5-831B-2943-A8DC-E6BDF55E2FFD}">
      <dsp:nvSpPr>
        <dsp:cNvPr id="0" name=""/>
        <dsp:cNvSpPr/>
      </dsp:nvSpPr>
      <dsp:spPr>
        <a:xfrm>
          <a:off x="2328645" y="912"/>
          <a:ext cx="4231311" cy="1015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Self – unsafe, unloved, can't cope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(Others – unreliable, can't be trusted)</a:t>
          </a:r>
        </a:p>
      </dsp:txBody>
      <dsp:txXfrm>
        <a:off x="2358388" y="30655"/>
        <a:ext cx="4171825" cy="956020"/>
      </dsp:txXfrm>
    </dsp:sp>
    <dsp:sp modelId="{6C28B6AC-0C6E-3641-B8E9-1A4411D72B3D}">
      <dsp:nvSpPr>
        <dsp:cNvPr id="0" name=""/>
        <dsp:cNvSpPr/>
      </dsp:nvSpPr>
      <dsp:spPr>
        <a:xfrm rot="2859829">
          <a:off x="5050676" y="1662376"/>
          <a:ext cx="1213332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5157304" y="1733461"/>
        <a:ext cx="1000076" cy="213257"/>
      </dsp:txXfrm>
    </dsp:sp>
    <dsp:sp modelId="{11876567-94E0-5C40-8265-47AB904A4D33}">
      <dsp:nvSpPr>
        <dsp:cNvPr id="0" name=""/>
        <dsp:cNvSpPr/>
      </dsp:nvSpPr>
      <dsp:spPr>
        <a:xfrm>
          <a:off x="5084127" y="2663762"/>
          <a:ext cx="3572512" cy="1015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give help or pull away (unable to meet my needs)</a:t>
          </a:r>
        </a:p>
      </dsp:txBody>
      <dsp:txXfrm>
        <a:off x="5113870" y="2693505"/>
        <a:ext cx="3513026" cy="956020"/>
      </dsp:txXfrm>
    </dsp:sp>
    <dsp:sp modelId="{B48690A6-900F-024B-85B8-2FF3CE624A2E}">
      <dsp:nvSpPr>
        <dsp:cNvPr id="0" name=""/>
        <dsp:cNvSpPr/>
      </dsp:nvSpPr>
      <dsp:spPr>
        <a:xfrm rot="10800004">
          <a:off x="4273178" y="2993799"/>
          <a:ext cx="720844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10800000">
        <a:off x="4379806" y="3064884"/>
        <a:ext cx="507588" cy="213257"/>
      </dsp:txXfrm>
    </dsp:sp>
    <dsp:sp modelId="{B7EE3E20-22C0-474C-8869-B56A074AFE07}">
      <dsp:nvSpPr>
        <dsp:cNvPr id="0" name=""/>
        <dsp:cNvSpPr/>
      </dsp:nvSpPr>
      <dsp:spPr>
        <a:xfrm>
          <a:off x="146636" y="2663756"/>
          <a:ext cx="4036436" cy="1015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Feelings seem overwhelming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baseline="0" dirty="0"/>
            <a:t>Seek care (fearing abandonment) and reassurance excessively</a:t>
          </a:r>
          <a:endParaRPr lang="en-GB" sz="2000" kern="1200" dirty="0"/>
        </a:p>
      </dsp:txBody>
      <dsp:txXfrm>
        <a:off x="176379" y="2693499"/>
        <a:ext cx="3976950" cy="956020"/>
      </dsp:txXfrm>
    </dsp:sp>
    <dsp:sp modelId="{3A2735B6-BBF8-E04D-9E3C-F91F33145CD0}">
      <dsp:nvSpPr>
        <dsp:cNvPr id="0" name=""/>
        <dsp:cNvSpPr/>
      </dsp:nvSpPr>
      <dsp:spPr>
        <a:xfrm rot="18633850">
          <a:off x="2714736" y="1662373"/>
          <a:ext cx="1179683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2821364" y="1733458"/>
        <a:ext cx="966427" cy="213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2C7A5-831B-2943-A8DC-E6BDF55E2FFD}">
      <dsp:nvSpPr>
        <dsp:cNvPr id="0" name=""/>
        <dsp:cNvSpPr/>
      </dsp:nvSpPr>
      <dsp:spPr>
        <a:xfrm>
          <a:off x="2105538" y="-59855"/>
          <a:ext cx="4231311" cy="11518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(Self – alone)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– can’t be trusted, rejecting / smothering / harmful</a:t>
          </a:r>
        </a:p>
      </dsp:txBody>
      <dsp:txXfrm>
        <a:off x="2139275" y="-26118"/>
        <a:ext cx="4163837" cy="1084394"/>
      </dsp:txXfrm>
    </dsp:sp>
    <dsp:sp modelId="{6C28B6AC-0C6E-3641-B8E9-1A4411D72B3D}">
      <dsp:nvSpPr>
        <dsp:cNvPr id="0" name=""/>
        <dsp:cNvSpPr/>
      </dsp:nvSpPr>
      <dsp:spPr>
        <a:xfrm rot="2885737">
          <a:off x="4889661" y="1677203"/>
          <a:ext cx="1065975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4996289" y="1748288"/>
        <a:ext cx="852719" cy="213257"/>
      </dsp:txXfrm>
    </dsp:sp>
    <dsp:sp modelId="{11876567-94E0-5C40-8265-47AB904A4D33}">
      <dsp:nvSpPr>
        <dsp:cNvPr id="0" name=""/>
        <dsp:cNvSpPr/>
      </dsp:nvSpPr>
      <dsp:spPr>
        <a:xfrm>
          <a:off x="4564960" y="2617820"/>
          <a:ext cx="4091679" cy="1122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unaware of my needs so don't offer to help or rush in when I reach crisis (feels too much)</a:t>
          </a:r>
        </a:p>
      </dsp:txBody>
      <dsp:txXfrm>
        <a:off x="4597829" y="2650689"/>
        <a:ext cx="4025941" cy="1056478"/>
      </dsp:txXfrm>
    </dsp:sp>
    <dsp:sp modelId="{B48690A6-900F-024B-85B8-2FF3CE624A2E}">
      <dsp:nvSpPr>
        <dsp:cNvPr id="0" name=""/>
        <dsp:cNvSpPr/>
      </dsp:nvSpPr>
      <dsp:spPr>
        <a:xfrm rot="10800004">
          <a:off x="3852498" y="3001211"/>
          <a:ext cx="633299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10800000">
        <a:off x="3959126" y="3072296"/>
        <a:ext cx="420043" cy="213257"/>
      </dsp:txXfrm>
    </dsp:sp>
    <dsp:sp modelId="{B7EE3E20-22C0-474C-8869-B56A074AFE07}">
      <dsp:nvSpPr>
        <dsp:cNvPr id="0" name=""/>
        <dsp:cNvSpPr/>
      </dsp:nvSpPr>
      <dsp:spPr>
        <a:xfrm>
          <a:off x="110159" y="2626573"/>
          <a:ext cx="3663176" cy="110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Feelings seem overwhelming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baseline="0" dirty="0"/>
            <a:t>Must cope by myself                (even when I need help)</a:t>
          </a:r>
          <a:endParaRPr lang="en-GB" sz="2000" kern="1200" dirty="0"/>
        </a:p>
      </dsp:txBody>
      <dsp:txXfrm>
        <a:off x="142514" y="2658928"/>
        <a:ext cx="3598466" cy="1039988"/>
      </dsp:txXfrm>
    </dsp:sp>
    <dsp:sp modelId="{3A2735B6-BBF8-E04D-9E3C-F91F33145CD0}">
      <dsp:nvSpPr>
        <dsp:cNvPr id="0" name=""/>
        <dsp:cNvSpPr/>
      </dsp:nvSpPr>
      <dsp:spPr>
        <a:xfrm rot="18633850">
          <a:off x="2553169" y="1681579"/>
          <a:ext cx="1036413" cy="355427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2659797" y="1752664"/>
        <a:ext cx="823157" cy="2132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2C7A5-831B-2943-A8DC-E6BDF55E2FFD}">
      <dsp:nvSpPr>
        <dsp:cNvPr id="0" name=""/>
        <dsp:cNvSpPr/>
      </dsp:nvSpPr>
      <dsp:spPr>
        <a:xfrm>
          <a:off x="2059775" y="27417"/>
          <a:ext cx="4000316" cy="10388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Self – alone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– can’t be trusted, rejecting / smothering / harmful</a:t>
          </a:r>
        </a:p>
      </dsp:txBody>
      <dsp:txXfrm>
        <a:off x="2090201" y="57843"/>
        <a:ext cx="3939464" cy="977956"/>
      </dsp:txXfrm>
    </dsp:sp>
    <dsp:sp modelId="{6C28B6AC-0C6E-3641-B8E9-1A4411D72B3D}">
      <dsp:nvSpPr>
        <dsp:cNvPr id="0" name=""/>
        <dsp:cNvSpPr/>
      </dsp:nvSpPr>
      <dsp:spPr>
        <a:xfrm rot="2129712">
          <a:off x="4880852" y="1176401"/>
          <a:ext cx="472443" cy="248676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4955455" y="1226136"/>
        <a:ext cx="323237" cy="149206"/>
      </dsp:txXfrm>
    </dsp:sp>
    <dsp:sp modelId="{11876567-94E0-5C40-8265-47AB904A4D33}">
      <dsp:nvSpPr>
        <dsp:cNvPr id="0" name=""/>
        <dsp:cNvSpPr/>
      </dsp:nvSpPr>
      <dsp:spPr>
        <a:xfrm>
          <a:off x="4094181" y="1535252"/>
          <a:ext cx="4440218" cy="12386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Others unaware of my needs so don't offer to help or rush in when I reach crisis (feels too much)</a:t>
          </a:r>
        </a:p>
      </dsp:txBody>
      <dsp:txXfrm>
        <a:off x="4130458" y="1571529"/>
        <a:ext cx="4367664" cy="1166048"/>
      </dsp:txXfrm>
    </dsp:sp>
    <dsp:sp modelId="{B48690A6-900F-024B-85B8-2FF3CE624A2E}">
      <dsp:nvSpPr>
        <dsp:cNvPr id="0" name=""/>
        <dsp:cNvSpPr/>
      </dsp:nvSpPr>
      <dsp:spPr>
        <a:xfrm rot="10788306">
          <a:off x="3562684" y="2038772"/>
          <a:ext cx="472443" cy="248676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10800000">
        <a:off x="3637287" y="2088507"/>
        <a:ext cx="323237" cy="149206"/>
      </dsp:txXfrm>
    </dsp:sp>
    <dsp:sp modelId="{B7EE3E20-22C0-474C-8869-B56A074AFE07}">
      <dsp:nvSpPr>
        <dsp:cNvPr id="0" name=""/>
        <dsp:cNvSpPr/>
      </dsp:nvSpPr>
      <dsp:spPr>
        <a:xfrm>
          <a:off x="0" y="1588980"/>
          <a:ext cx="3503630" cy="1162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Feelings seem overwhelming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baseline="0" dirty="0"/>
            <a:t>Must cope by myself           (even when I need help)</a:t>
          </a:r>
          <a:endParaRPr lang="en-GB" sz="2000" kern="1200" dirty="0"/>
        </a:p>
      </dsp:txBody>
      <dsp:txXfrm>
        <a:off x="34039" y="1623019"/>
        <a:ext cx="3435552" cy="1094110"/>
      </dsp:txXfrm>
    </dsp:sp>
    <dsp:sp modelId="{3A2735B6-BBF8-E04D-9E3C-F91F33145CD0}">
      <dsp:nvSpPr>
        <dsp:cNvPr id="0" name=""/>
        <dsp:cNvSpPr/>
      </dsp:nvSpPr>
      <dsp:spPr>
        <a:xfrm rot="19492923">
          <a:off x="2713510" y="1203264"/>
          <a:ext cx="472443" cy="248676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1">
              <a:tint val="60000"/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2788113" y="1252999"/>
        <a:ext cx="323237" cy="149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CFA68-C202-41C8-B4D4-740C187EF1ED}" type="datetimeFigureOut">
              <a:rPr lang="en-GB" smtClean="0"/>
              <a:pPr/>
              <a:t>01/12/2022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549E8-0126-43DA-8BC1-6EF314FCF0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52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5DF9E385-9926-CA4B-82A3-F3152127CF6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1308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D549E8-0126-43DA-8BC1-6EF314FCF0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76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14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555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784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853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735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840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846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420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191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466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76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607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401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06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68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344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5211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24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5463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549E8-0126-43DA-8BC1-6EF314FCF034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842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A347F285-E96C-523F-2ED8-E357A09679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F56E10DD-660F-C5A0-FB8F-F204EE422D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ts val="1800"/>
              </a:spcBef>
            </a:pPr>
            <a:endParaRPr lang="en-US" altLang="en-US" sz="1000" dirty="0"/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4EA52EE5-4BAC-8F48-E3F3-19F4B939CD37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492F6CA-8F36-C74C-B6E4-4866AC34C587}" type="slidenum">
              <a:rPr lang="en-GB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744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A347F285-E96C-523F-2ED8-E357A09679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F56E10DD-660F-C5A0-FB8F-F204EE422D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ts val="1800"/>
              </a:spcBef>
            </a:pPr>
            <a:endParaRPr lang="en-US" altLang="en-US" sz="1000" dirty="0"/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4EA52EE5-4BAC-8F48-E3F3-19F4B939CD37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492F6CA-8F36-C74C-B6E4-4866AC34C587}" type="slidenum">
              <a:rPr lang="en-GB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00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A347F285-E96C-523F-2ED8-E357A09679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F56E10DD-660F-C5A0-FB8F-F204EE422D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ts val="1800"/>
              </a:spcBef>
            </a:pPr>
            <a:endParaRPr lang="en-US" altLang="en-US" sz="1000" dirty="0"/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4EA52EE5-4BAC-8F48-E3F3-19F4B939CD37}"/>
              </a:ext>
            </a:extLst>
          </p:cNvPr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492F6CA-8F36-C74C-B6E4-4866AC34C587}" type="slidenum">
              <a:rPr lang="en-GB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113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5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985089-4C66-F04E-8F48-383B0C191C12}" type="slidenum">
              <a:rPr lang="en-GB" altLang="en-US"/>
              <a:pPr eaLnBrk="1" hangingPunct="1"/>
              <a:t>30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5543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5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985089-4C66-F04E-8F48-383B0C191C12}" type="slidenum">
              <a:rPr lang="en-GB" altLang="en-US"/>
              <a:pPr eaLnBrk="1" hangingPunct="1"/>
              <a:t>31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63782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5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985089-4C66-F04E-8F48-383B0C191C12}" type="slidenum">
              <a:rPr lang="en-GB" altLang="en-US"/>
              <a:pPr eaLnBrk="1" hangingPunct="1"/>
              <a:t>32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83781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50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985089-4C66-F04E-8F48-383B0C191C12}" type="slidenum">
              <a:rPr lang="en-GB" altLang="en-US"/>
              <a:pPr eaLnBrk="1" hangingPunct="1"/>
              <a:t>33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1426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0B24D2AE-51FE-D243-9591-2649B604B8DD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433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4F22B1-366C-42A9-8696-4954FB291F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F9584AB-6BA1-4A44-940C-2A6F1003A4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510E8D-A8F1-4530-A72A-483B5ECE92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8353-BA08-487D-BEDD-B4AFB9C5C9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BED2BA6-7AEC-4565-B7D5-99DC1820A1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107D3B7-4844-4948-85FA-BE6D6CEC9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F7141D2-F5F9-441B-8815-26C060FADD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8BD3C5-A527-42EF-A1F1-0C47570B0A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E870B79-C5BD-47A1-A392-120EC5DCFD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E4C4D-E587-4F2F-80DD-44B54DA34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7055406-7570-4A90-B65A-14E5B43C9D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00FD9B-EC14-4EA6-B46F-D292FD45E4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2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2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cpr.2006.09.006" TargetMode="External"/><Relationship Id="rId2" Type="http://schemas.openxmlformats.org/officeDocument/2006/relationships/hyperlink" Target="https://doi.org/10.1177/108886831770525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6/appi.ps.201200570" TargetMode="External"/><Relationship Id="rId2" Type="http://schemas.openxmlformats.org/officeDocument/2006/relationships/hyperlink" Target="http://www.sciencedirect.com/science/journal/00057916/50/supp/C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7/1015-5759/a000243" TargetMode="External"/><Relationship Id="rId2" Type="http://schemas.openxmlformats.org/officeDocument/2006/relationships/hyperlink" Target="https://doi.org/10.1002/14651858.CD008712.pub3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bjc.12361" TargetMode="External"/><Relationship Id="rId2" Type="http://schemas.openxmlformats.org/officeDocument/2006/relationships/hyperlink" Target="https://doi.org/10.1017/S1352465812000690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%2Fs10608-020-10127-y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64B4C6-284A-6F1D-0FE8-7C18288E0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402" y="4077071"/>
            <a:ext cx="2335598" cy="2203167"/>
          </a:xfrm>
          <a:prstGeom prst="rect">
            <a:avLst/>
          </a:prstGeom>
        </p:spPr>
      </p:pic>
      <p:sp>
        <p:nvSpPr>
          <p:cNvPr id="1638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71600" y="1687941"/>
            <a:ext cx="7056784" cy="2461139"/>
          </a:xfrm>
        </p:spPr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CBT for psychosis – </a:t>
            </a:r>
            <a:b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</a:br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Integrating attachment principles</a:t>
            </a:r>
            <a:b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</a:br>
            <a:b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</a:br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Sussex 2022</a:t>
            </a:r>
            <a:endParaRPr lang="en-US" altLang="en-US" sz="3000" dirty="0">
              <a:solidFill>
                <a:schemeClr val="tx1"/>
              </a:solidFill>
              <a:ea typeface="ＭＳ Ｐゴシック" charset="-128"/>
            </a:endParaRPr>
          </a:p>
        </p:txBody>
      </p:sp>
      <p:pic>
        <p:nvPicPr>
          <p:cNvPr id="1067" name="Picture 43">
            <a:extLst>
              <a:ext uri="{FF2B5EF4-FFF2-40B4-BE49-F238E27FC236}">
                <a16:creationId xmlns:a16="http://schemas.microsoft.com/office/drawing/2014/main" id="{81E8829C-9AD4-9E46-9E18-1059D888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668" y="547308"/>
            <a:ext cx="3918446" cy="8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898F32E-BCEA-1F4C-AC61-C5EFD86ED01E}"/>
              </a:ext>
            </a:extLst>
          </p:cNvPr>
          <p:cNvSpPr txBox="1">
            <a:spLocks noChangeArrowheads="1"/>
          </p:cNvSpPr>
          <p:nvPr/>
        </p:nvSpPr>
        <p:spPr>
          <a:xfrm>
            <a:off x="485775" y="4797152"/>
            <a:ext cx="8172450" cy="1345183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600"/>
              </a:spcBef>
              <a:spcAft>
                <a:spcPts val="0"/>
              </a:spcAft>
              <a:buFont typeface="Wingdings" charset="2"/>
              <a:buNone/>
            </a:pPr>
            <a:r>
              <a:rPr lang="en-US" altLang="en-US" sz="2400" dirty="0">
                <a:ea typeface="ＭＳ Ｐゴシック" charset="-128"/>
              </a:rPr>
              <a:t>Dr Katherine Newman Taylor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Font typeface="Wingdings" charset="2"/>
              <a:buNone/>
            </a:pPr>
            <a:r>
              <a:rPr lang="en-US" altLang="en-US" sz="2400" dirty="0">
                <a:ea typeface="ＭＳ Ｐゴシック" charset="-128"/>
              </a:rPr>
              <a:t>Associate Professor, University of Southampton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Font typeface="Wingdings" charset="2"/>
              <a:buNone/>
            </a:pPr>
            <a:r>
              <a:rPr lang="en-US" altLang="en-US" sz="2400" dirty="0">
                <a:ea typeface="ＭＳ Ｐゴシック" charset="-128"/>
              </a:rPr>
              <a:t>Consultant Clinical Psychologist (Hon)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Font typeface="Wingdings" charset="2"/>
              <a:buNone/>
            </a:pPr>
            <a:r>
              <a:rPr lang="en-US" altLang="en-US" sz="2400" dirty="0">
                <a:ea typeface="ＭＳ Ｐゴシック" charset="-128"/>
              </a:rPr>
              <a:t>Southern Health NHSF Trust</a:t>
            </a:r>
          </a:p>
        </p:txBody>
      </p:sp>
    </p:spTree>
    <p:extLst>
      <p:ext uri="{BB962C8B-B14F-4D97-AF65-F5344CB8AC3E}">
        <p14:creationId xmlns:p14="http://schemas.microsoft.com/office/powerpoint/2010/main" val="110581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74927"/>
            <a:ext cx="8811207" cy="665829"/>
          </a:xfrm>
        </p:spPr>
        <p:txBody>
          <a:bodyPr>
            <a:noAutofit/>
          </a:bodyPr>
          <a:lstStyle/>
          <a:p>
            <a:r>
              <a:rPr lang="en-GB" altLang="en-US" sz="2800" dirty="0">
                <a:solidFill>
                  <a:schemeClr val="tx1"/>
                </a:solidFill>
                <a:ea typeface="ＭＳ Ｐゴシック" charset="-128"/>
              </a:rPr>
              <a:t>CBT for psychosis – Integrating attachment principles</a:t>
            </a:r>
            <a:endParaRPr lang="en-GB" altLang="en-US" sz="3000" dirty="0">
              <a:solidFill>
                <a:schemeClr val="tx1"/>
              </a:solidFill>
              <a:ea typeface="ＭＳ Ｐゴシック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EE052-53F1-8C45-BF49-0340591D0A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468"/>
          <a:stretch/>
        </p:blipFill>
        <p:spPr>
          <a:xfrm>
            <a:off x="4774457" y="1769295"/>
            <a:ext cx="1728192" cy="2035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2720E0-7404-2748-9B57-4ACF294154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79" t="8679" r="2317" b="22597"/>
          <a:stretch/>
        </p:blipFill>
        <p:spPr>
          <a:xfrm flipH="1">
            <a:off x="4774561" y="4071185"/>
            <a:ext cx="1699929" cy="1931738"/>
          </a:xfrm>
          <a:prstGeom prst="rect">
            <a:avLst/>
          </a:prstGeom>
        </p:spPr>
      </p:pic>
      <p:sp>
        <p:nvSpPr>
          <p:cNvPr id="8" name="Google Shape;186;p36">
            <a:extLst>
              <a:ext uri="{FF2B5EF4-FFF2-40B4-BE49-F238E27FC236}">
                <a16:creationId xmlns:a16="http://schemas.microsoft.com/office/drawing/2014/main" id="{2E7A5044-0F02-3D4F-9E2B-DB71C16AD00D}"/>
              </a:ext>
            </a:extLst>
          </p:cNvPr>
          <p:cNvSpPr txBox="1">
            <a:spLocks/>
          </p:cNvSpPr>
          <p:nvPr/>
        </p:nvSpPr>
        <p:spPr>
          <a:xfrm>
            <a:off x="6608378" y="2604005"/>
            <a:ext cx="2247712" cy="1200329"/>
          </a:xfrm>
          <a:prstGeom prst="rect">
            <a:avLst/>
          </a:prstGeom>
        </p:spPr>
        <p:txBody>
          <a:bodyPr spcFirstLastPara="1" vert="horz" wrap="square" lIns="91425" tIns="91425" rIns="91425" bIns="91425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GB" sz="1800" dirty="0">
                <a:solidFill>
                  <a:schemeClr val="tx1"/>
                </a:solidFill>
                <a:latin typeface="+mn-lt"/>
              </a:rPr>
              <a:t>Kathy </a:t>
            </a:r>
            <a:r>
              <a:rPr lang="en-GB" sz="1800" dirty="0" err="1">
                <a:solidFill>
                  <a:schemeClr val="tx1"/>
                </a:solidFill>
                <a:latin typeface="+mn-lt"/>
              </a:rPr>
              <a:t>Carnelley</a:t>
            </a:r>
            <a:br>
              <a:rPr lang="en-GB" sz="1800" dirty="0">
                <a:solidFill>
                  <a:schemeClr val="tx1"/>
                </a:solidFill>
                <a:latin typeface="+mn-lt"/>
              </a:rPr>
            </a:br>
            <a:r>
              <a:rPr lang="en-GB" sz="1800" dirty="0">
                <a:solidFill>
                  <a:schemeClr val="tx1"/>
                </a:solidFill>
                <a:latin typeface="+mn-lt"/>
              </a:rPr>
              <a:t>Associate Professor</a:t>
            </a:r>
            <a:br>
              <a:rPr lang="en-GB" sz="1800" dirty="0">
                <a:solidFill>
                  <a:schemeClr val="tx1"/>
                </a:solidFill>
                <a:latin typeface="+mn-lt"/>
              </a:rPr>
            </a:br>
            <a:r>
              <a:rPr lang="en-GB" sz="1800" dirty="0">
                <a:solidFill>
                  <a:schemeClr val="tx1"/>
                </a:solidFill>
                <a:latin typeface="+mn-lt"/>
              </a:rPr>
              <a:t>University of Southampton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DB25D-158C-BDEE-7692-BCEE34F68F8B}"/>
              </a:ext>
            </a:extLst>
          </p:cNvPr>
          <p:cNvSpPr txBox="1"/>
          <p:nvPr/>
        </p:nvSpPr>
        <p:spPr>
          <a:xfrm>
            <a:off x="6608378" y="480259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prstClr val="black"/>
                </a:solidFill>
                <a:latin typeface="+mn-lt"/>
              </a:rPr>
              <a:t>Monica Sood</a:t>
            </a:r>
            <a:br>
              <a:rPr lang="en-GB" sz="1800" dirty="0">
                <a:solidFill>
                  <a:prstClr val="black"/>
                </a:solidFill>
                <a:latin typeface="+mn-lt"/>
              </a:rPr>
            </a:br>
            <a:r>
              <a:rPr lang="en-GB" sz="1800" dirty="0">
                <a:solidFill>
                  <a:prstClr val="black"/>
                </a:solidFill>
                <a:latin typeface="+mn-lt"/>
              </a:rPr>
              <a:t>PhD Candidate</a:t>
            </a:r>
            <a:br>
              <a:rPr lang="en-GB" sz="1800" dirty="0">
                <a:solidFill>
                  <a:prstClr val="black"/>
                </a:solidFill>
                <a:latin typeface="+mn-lt"/>
              </a:rPr>
            </a:br>
            <a:r>
              <a:rPr lang="en-GB" sz="1800" dirty="0">
                <a:solidFill>
                  <a:prstClr val="black"/>
                </a:solidFill>
                <a:latin typeface="+mn-lt"/>
              </a:rPr>
              <a:t>University of Southampton</a:t>
            </a:r>
            <a:endParaRPr lang="en-US" sz="18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188593-9381-E5E9-3DE4-BC84AD43DFA5}"/>
              </a:ext>
            </a:extLst>
          </p:cNvPr>
          <p:cNvSpPr txBox="1"/>
          <p:nvPr/>
        </p:nvSpPr>
        <p:spPr>
          <a:xfrm>
            <a:off x="2266232" y="4802594"/>
            <a:ext cx="2402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prstClr val="black"/>
                </a:solidFill>
                <a:latin typeface="+mn-lt"/>
              </a:rPr>
              <a:t>Sean Harper</a:t>
            </a:r>
          </a:p>
          <a:p>
            <a:r>
              <a:rPr lang="en-GB" sz="1800" dirty="0">
                <a:solidFill>
                  <a:prstClr val="black"/>
                </a:solidFill>
                <a:latin typeface="+mn-lt"/>
              </a:rPr>
              <a:t>Consultant Clinical Psychologist</a:t>
            </a:r>
            <a:br>
              <a:rPr lang="en-GB" sz="1800" dirty="0">
                <a:solidFill>
                  <a:prstClr val="black"/>
                </a:solidFill>
                <a:latin typeface="+mn-lt"/>
              </a:rPr>
            </a:br>
            <a:r>
              <a:rPr lang="en-GB" sz="1800" dirty="0">
                <a:solidFill>
                  <a:prstClr val="black"/>
                </a:solidFill>
                <a:latin typeface="+mn-lt"/>
              </a:rPr>
              <a:t>NHS Lothian</a:t>
            </a:r>
            <a:endParaRPr lang="en-US" sz="1800" dirty="0">
              <a:latin typeface="+mn-lt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E8A85362-8F64-6640-A244-867E4C5FFB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r="20654" b="32545"/>
          <a:stretch/>
        </p:blipFill>
        <p:spPr bwMode="auto">
          <a:xfrm>
            <a:off x="437752" y="1754810"/>
            <a:ext cx="1718069" cy="203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DD4B80-AF28-2F4D-B48B-89E84BB48C27}"/>
              </a:ext>
            </a:extLst>
          </p:cNvPr>
          <p:cNvSpPr txBox="1"/>
          <p:nvPr/>
        </p:nvSpPr>
        <p:spPr>
          <a:xfrm>
            <a:off x="2266233" y="2604005"/>
            <a:ext cx="2402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prstClr val="black"/>
                </a:solidFill>
                <a:latin typeface="+mn-lt"/>
              </a:rPr>
              <a:t>Tess Maguire</a:t>
            </a:r>
          </a:p>
          <a:p>
            <a:r>
              <a:rPr lang="en-GB" sz="1800" dirty="0">
                <a:solidFill>
                  <a:prstClr val="black"/>
                </a:solidFill>
                <a:latin typeface="+mn-lt"/>
              </a:rPr>
              <a:t>Clinical Psychologist</a:t>
            </a:r>
            <a:br>
              <a:rPr lang="en-GB" sz="1800" dirty="0">
                <a:solidFill>
                  <a:prstClr val="black"/>
                </a:solidFill>
                <a:latin typeface="+mn-lt"/>
              </a:rPr>
            </a:br>
            <a:r>
              <a:rPr lang="en-GB" sz="1800" dirty="0">
                <a:solidFill>
                  <a:prstClr val="black"/>
                </a:solidFill>
                <a:latin typeface="+mn-lt"/>
              </a:rPr>
              <a:t>University of Southampton</a:t>
            </a:r>
            <a:endParaRPr lang="en-US" sz="1800" dirty="0">
              <a:latin typeface="+mn-lt"/>
            </a:endParaRPr>
          </a:p>
        </p:txBody>
      </p:sp>
      <p:pic>
        <p:nvPicPr>
          <p:cNvPr id="13" name="Picture 2" descr="Dr. Sean F. Harper | Staff Profile | Queen Margaret University">
            <a:extLst>
              <a:ext uri="{FF2B5EF4-FFF2-40B4-BE49-F238E27FC236}">
                <a16:creationId xmlns:a16="http://schemas.microsoft.com/office/drawing/2014/main" id="{CF9B1EA0-5E08-1D40-B672-95585EE2F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9" t="4544" r="29456" b="10481"/>
          <a:stretch/>
        </p:blipFill>
        <p:spPr bwMode="auto">
          <a:xfrm>
            <a:off x="432415" y="4012229"/>
            <a:ext cx="1699929" cy="199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19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Where are we with CBT for psychosis?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3159" y="1700808"/>
            <a:ext cx="8577682" cy="43982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In the UK, NICE (2014) recommends CBT and FI for all with a diagnosis of schizophrenia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RCTs indicate benefits but clinical and quality of life outcomes remain modest (Jones et al, 2018; Laws et al., 2018)</a:t>
            </a:r>
          </a:p>
          <a:p>
            <a:endParaRPr lang="en-US" dirty="0"/>
          </a:p>
        </p:txBody>
      </p:sp>
      <p:pic>
        <p:nvPicPr>
          <p:cNvPr id="43010" name="Picture 2" descr="Counseling PNG Isolated File | PNG Mart">
            <a:extLst>
              <a:ext uri="{FF2B5EF4-FFF2-40B4-BE49-F238E27FC236}">
                <a16:creationId xmlns:a16="http://schemas.microsoft.com/office/drawing/2014/main" id="{D43FDCF6-F36C-73D7-CD8D-2C76CD54C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2884574"/>
            <a:ext cx="3712777" cy="371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3675D8-52AE-575D-C0AE-E18AB4F92AB8}"/>
              </a:ext>
            </a:extLst>
          </p:cNvPr>
          <p:cNvSpPr txBox="1">
            <a:spLocks/>
          </p:cNvSpPr>
          <p:nvPr/>
        </p:nvSpPr>
        <p:spPr>
          <a:xfrm>
            <a:off x="283159" y="3284984"/>
            <a:ext cx="5134344" cy="31683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Formulation based CBT for psychosis (cf. Turner et al., 2014; 2020) and problem specific approaches may be more effective (Freeman et al, 2021)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Continuum model (Johns &amp; van </a:t>
            </a:r>
            <a:r>
              <a:rPr lang="en-US" sz="2000" dirty="0" err="1"/>
              <a:t>Os</a:t>
            </a:r>
            <a:r>
              <a:rPr lang="en-US" sz="2000" dirty="0"/>
              <a:t>, 2001) – targeting key processes in analogue groups to draw implications   for clinical groups</a:t>
            </a:r>
          </a:p>
        </p:txBody>
      </p:sp>
    </p:spTree>
    <p:extLst>
      <p:ext uri="{BB962C8B-B14F-4D97-AF65-F5344CB8AC3E}">
        <p14:creationId xmlns:p14="http://schemas.microsoft.com/office/powerpoint/2010/main" val="720745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What about engagement?</a:t>
            </a:r>
            <a:endParaRPr lang="en-US" sz="3000" dirty="0"/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12A265A2-C666-4D8F-F98A-513FFA64D614}"/>
              </a:ext>
            </a:extLst>
          </p:cNvPr>
          <p:cNvSpPr/>
          <p:nvPr/>
        </p:nvSpPr>
        <p:spPr>
          <a:xfrm>
            <a:off x="301752" y="1649417"/>
            <a:ext cx="4414264" cy="1368152"/>
          </a:xfrm>
          <a:prstGeom prst="wedgeRoundRectCallout">
            <a:avLst>
              <a:gd name="adj1" fmla="val 34588"/>
              <a:gd name="adj2" fmla="val 64996"/>
              <a:gd name="adj3" fmla="val 16667"/>
            </a:avLst>
          </a:prstGeom>
          <a:solidFill>
            <a:srgbClr val="004D84"/>
          </a:solidFill>
          <a:ln>
            <a:solidFill>
              <a:srgbClr val="005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/>
              <a:t>“In our clinical practice, we find engaging to be perhaps the biggest challenge facing a therapist”</a:t>
            </a:r>
            <a:r>
              <a:rPr lang="en-US" sz="1800" dirty="0"/>
              <a:t> (Chadwick, Birchwood &amp; Trower, 1996)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ECE6096E-6F86-F57F-7D00-253DF4198A4F}"/>
              </a:ext>
            </a:extLst>
          </p:cNvPr>
          <p:cNvSpPr/>
          <p:nvPr/>
        </p:nvSpPr>
        <p:spPr>
          <a:xfrm>
            <a:off x="4853406" y="1736247"/>
            <a:ext cx="3971793" cy="1368153"/>
          </a:xfrm>
          <a:prstGeom prst="wedgeRoundRectCallout">
            <a:avLst>
              <a:gd name="adj1" fmla="val -33020"/>
              <a:gd name="adj2" fmla="val 59622"/>
              <a:gd name="adj3" fmla="val 16667"/>
            </a:avLst>
          </a:prstGeom>
          <a:solidFill>
            <a:srgbClr val="004D84"/>
          </a:solidFill>
          <a:ln>
            <a:solidFill>
              <a:srgbClr val="005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/>
              <a:t>“Consideration of the concept of ‘insight’ is crucial to any discussion of the management of psychosis”</a:t>
            </a:r>
            <a:r>
              <a:rPr lang="en-US" sz="1800" dirty="0"/>
              <a:t> (</a:t>
            </a:r>
            <a:r>
              <a:rPr lang="en-US" sz="1800" dirty="0" err="1"/>
              <a:t>Kingdon</a:t>
            </a:r>
            <a:r>
              <a:rPr lang="en-US" sz="1800" dirty="0"/>
              <a:t> &amp; Turkington, 1994)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FAB12269-9BF9-A1BB-3D36-0F49541F9C1F}"/>
              </a:ext>
            </a:extLst>
          </p:cNvPr>
          <p:cNvSpPr/>
          <p:nvPr/>
        </p:nvSpPr>
        <p:spPr>
          <a:xfrm>
            <a:off x="755576" y="3573016"/>
            <a:ext cx="8080576" cy="1076488"/>
          </a:xfrm>
          <a:prstGeom prst="wedgeRoundRectCallout">
            <a:avLst>
              <a:gd name="adj1" fmla="val 3403"/>
              <a:gd name="adj2" fmla="val -65311"/>
              <a:gd name="adj3" fmla="val 16667"/>
            </a:avLst>
          </a:prstGeom>
          <a:solidFill>
            <a:srgbClr val="004D84"/>
          </a:solidFill>
          <a:ln>
            <a:solidFill>
              <a:srgbClr val="005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/>
              <a:t>“Individuals with psychosis … develop causal beliefs that may be associated with engagement with services and treatment … This may have important implications for clinical practice” </a:t>
            </a:r>
            <a:r>
              <a:rPr lang="en-US" sz="1800" dirty="0"/>
              <a:t> (Carter, Read, Pyle &amp; Morrison, 2016)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9CCE856B-DCA5-6BCF-E72F-956D87D850CD}"/>
              </a:ext>
            </a:extLst>
          </p:cNvPr>
          <p:cNvSpPr/>
          <p:nvPr/>
        </p:nvSpPr>
        <p:spPr>
          <a:xfrm>
            <a:off x="467544" y="4922913"/>
            <a:ext cx="7204862" cy="1296144"/>
          </a:xfrm>
          <a:prstGeom prst="wedgeRoundRectCallout">
            <a:avLst>
              <a:gd name="adj1" fmla="val -1483"/>
              <a:gd name="adj2" fmla="val -60981"/>
              <a:gd name="adj3" fmla="val 16667"/>
            </a:avLst>
          </a:prstGeom>
          <a:solidFill>
            <a:srgbClr val="004D84"/>
          </a:solidFill>
          <a:ln>
            <a:solidFill>
              <a:srgbClr val="005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/>
              <a:t>“[In our recent review, we] found that greater difficulties in forming relationships were associated with poorer engagement with services, more problematic relationships with staff, and more frequent and longer hospital admissions”   (</a:t>
            </a:r>
            <a:r>
              <a:rPr lang="en-US" sz="1800" dirty="0" err="1"/>
              <a:t>Gumley</a:t>
            </a:r>
            <a:r>
              <a:rPr lang="en-US" sz="1800" dirty="0"/>
              <a:t> et al., 2020)</a:t>
            </a:r>
          </a:p>
        </p:txBody>
      </p:sp>
    </p:spTree>
    <p:extLst>
      <p:ext uri="{BB962C8B-B14F-4D97-AF65-F5344CB8AC3E}">
        <p14:creationId xmlns:p14="http://schemas.microsoft.com/office/powerpoint/2010/main" val="624432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Engagement and outcomes in CBT for psychosis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628184" cy="46805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Many with psychosis do not access CBT promptly (Birchwood et al., 2013)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DUP is typically 1-2 years and predicts poorer clinical and social outcomes (Boonstra et al., 2012; Marshall et al., 2004; Perkins et al., 2005; Sullivan et al., 2019)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In 2001, the WHO identified reduction in DUP an international priority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In the UK – delays within secondary care make the largest contribution to DUP, followed by delays in help-seeking (Birchwood et al., 2013)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Once in contact with services, ~1/3 disengage before receiving ‘full dose’ interventions (Doyle et al., 2014; </a:t>
            </a:r>
            <a:r>
              <a:rPr lang="en-US" sz="2200" dirty="0" err="1"/>
              <a:t>Kreyenbuhl</a:t>
            </a:r>
            <a:r>
              <a:rPr lang="en-US" sz="2200" dirty="0"/>
              <a:t> et al., 2009)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High dropout rates for CBT for psychosis in routine settings (Fanning et al., 2012; Richardson et al., 2019); better in trials (cf. Jolley et al., 2015)</a:t>
            </a:r>
          </a:p>
        </p:txBody>
      </p:sp>
    </p:spTree>
    <p:extLst>
      <p:ext uri="{BB962C8B-B14F-4D97-AF65-F5344CB8AC3E}">
        <p14:creationId xmlns:p14="http://schemas.microsoft.com/office/powerpoint/2010/main" val="151035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What is attachment and why is this relevant?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50A84-F837-AD4F-9E96-A045D47BC3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83968" y="1916832"/>
            <a:ext cx="4552184" cy="446449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We attach to early care givers in infancy – to feel safe to explore the world, and know where to come back to at times of threat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GB" sz="20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The bonds we form in early life shape our beliefs about ourselves and others, our ability to manage our feelings, and our relationships</a:t>
            </a: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endParaRPr lang="en-GB" sz="2000" dirty="0"/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(Bowlby, 1969/1988)</a:t>
            </a:r>
          </a:p>
        </p:txBody>
      </p:sp>
      <p:pic>
        <p:nvPicPr>
          <p:cNvPr id="4" name="Picture 4" descr="Kim French on Twitter: &quot;Barbara Hepworth Mother and Child Hoptonwood stone  1927… &quot;">
            <a:extLst>
              <a:ext uri="{FF2B5EF4-FFF2-40B4-BE49-F238E27FC236}">
                <a16:creationId xmlns:a16="http://schemas.microsoft.com/office/drawing/2014/main" id="{6F8A01F6-A0D5-674D-B0F0-D639BD4F6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456384" cy="427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60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A39069-BBDF-8545-982C-7DB0D0098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933056"/>
            <a:ext cx="3167479" cy="2510051"/>
          </a:xfrm>
          <a:prstGeom prst="rect">
            <a:avLst/>
          </a:prstGeom>
        </p:spPr>
      </p:pic>
      <p:pic>
        <p:nvPicPr>
          <p:cNvPr id="43010" name="Picture 2" descr="Mother and child separation induces severe psychological stress in animals  | Adoption Detective: Memoir of an Adopted Child">
            <a:extLst>
              <a:ext uri="{FF2B5EF4-FFF2-40B4-BE49-F238E27FC236}">
                <a16:creationId xmlns:a16="http://schemas.microsoft.com/office/drawing/2014/main" id="{D180AF35-4C29-544C-BC81-D7EF47144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3"/>
            <a:ext cx="4392488" cy="288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maternal attachment | Baby gorillas, Cute baby animals, Funny animals">
            <a:extLst>
              <a:ext uri="{FF2B5EF4-FFF2-40B4-BE49-F238E27FC236}">
                <a16:creationId xmlns:a16="http://schemas.microsoft.com/office/drawing/2014/main" id="{51B9E397-B4B3-3B43-B5BF-6C8571744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37198"/>
            <a:ext cx="3522216" cy="251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Picture 8" descr="Why Attachment Parenting Is Not the Same as Secure…">
            <a:extLst>
              <a:ext uri="{FF2B5EF4-FFF2-40B4-BE49-F238E27FC236}">
                <a16:creationId xmlns:a16="http://schemas.microsoft.com/office/drawing/2014/main" id="{9E2EE5EC-8873-764D-9FD9-5DF3EEF95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626" y="1325110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8" name="Picture 10" descr="Secure Attachment and Other Attachment Styles">
            <a:extLst>
              <a:ext uri="{FF2B5EF4-FFF2-40B4-BE49-F238E27FC236}">
                <a16:creationId xmlns:a16="http://schemas.microsoft.com/office/drawing/2014/main" id="{F5C9CB7F-82A7-454E-A8C1-AFCED4C23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8"/>
          <a:stretch/>
        </p:blipFill>
        <p:spPr bwMode="auto">
          <a:xfrm>
            <a:off x="265718" y="3204900"/>
            <a:ext cx="2958728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360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What is attachment and why is this relevant?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50A84-F837-AD4F-9E96-A045D47BC3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83968" y="1916832"/>
            <a:ext cx="4552184" cy="446449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We attach to early care givers in infancy – to feel safe to explore the world, and know where to come back to at times of threat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GB" sz="20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The bonds we form in early life shape our beliefs about ourselves and others, our ability to manage our feelings, and our relationships</a:t>
            </a: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endParaRPr lang="en-GB" sz="2000" dirty="0"/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(Bowlby, 1969/1988)</a:t>
            </a:r>
          </a:p>
        </p:txBody>
      </p:sp>
      <p:pic>
        <p:nvPicPr>
          <p:cNvPr id="4" name="Picture 4" descr="Kim French on Twitter: &quot;Barbara Hepworth Mother and Child Hoptonwood stone  1927… &quot;">
            <a:extLst>
              <a:ext uri="{FF2B5EF4-FFF2-40B4-BE49-F238E27FC236}">
                <a16:creationId xmlns:a16="http://schemas.microsoft.com/office/drawing/2014/main" id="{6F8A01F6-A0D5-674D-B0F0-D639BD4F6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456384" cy="427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192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What is attachment and why is this relevant?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50A84-F837-AD4F-9E96-A045D47BC3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447931" y="2132856"/>
            <a:ext cx="3396213" cy="311846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Early experiences shape our beliefs about ourselves and others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These in turn affect the thoughts, feelings and behaviours that maintain mental health conditions</a:t>
            </a:r>
          </a:p>
          <a:p>
            <a:pPr marL="0" indent="0" algn="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dirty="0"/>
              <a:t>(Beck 1967; 1975)</a:t>
            </a:r>
          </a:p>
        </p:txBody>
      </p:sp>
      <p:pic>
        <p:nvPicPr>
          <p:cNvPr id="5" name="Picture 4" descr="Cognitive Behavioral Therapy - Thrive Treatment℠">
            <a:extLst>
              <a:ext uri="{FF2B5EF4-FFF2-40B4-BE49-F238E27FC236}">
                <a16:creationId xmlns:a16="http://schemas.microsoft.com/office/drawing/2014/main" id="{39DB1E0E-75B3-CF3C-6C97-C9F244FEC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56" y="1988840"/>
            <a:ext cx="5148076" cy="3262477"/>
          </a:xfrm>
          <a:prstGeom prst="rect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D831-28AE-E082-D648-95F124C82AD0}"/>
              </a:ext>
            </a:extLst>
          </p:cNvPr>
          <p:cNvSpPr txBox="1"/>
          <p:nvPr/>
        </p:nvSpPr>
        <p:spPr>
          <a:xfrm>
            <a:off x="1867364" y="4005116"/>
            <a:ext cx="182070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45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900" dirty="0">
                <a:solidFill>
                  <a:schemeClr val="tx1"/>
                </a:solidFill>
              </a:rPr>
              <a:t>Attachment styles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(Ainsworth et al., 1978; Bowlby, 1969; 1988)</a:t>
            </a:r>
          </a:p>
        </p:txBody>
      </p:sp>
      <p:pic>
        <p:nvPicPr>
          <p:cNvPr id="38914" name="Picture 2" descr="How Your Attachment Style Affects Your Relationships">
            <a:extLst>
              <a:ext uri="{FF2B5EF4-FFF2-40B4-BE49-F238E27FC236}">
                <a16:creationId xmlns:a16="http://schemas.microsoft.com/office/drawing/2014/main" id="{B20D7C55-DB76-0748-9FB0-935F7DF8E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88" y="1916832"/>
            <a:ext cx="7187623" cy="379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34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What is attachment and why is this relevant?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8812F7-BC5B-08B6-E602-7E26E424E2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71F49687-5681-5D9D-B59D-588F5C567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732703"/>
              </p:ext>
            </p:extLst>
          </p:nvPr>
        </p:nvGraphicFramePr>
        <p:xfrm>
          <a:off x="228445" y="1561566"/>
          <a:ext cx="8650533" cy="4928982"/>
        </p:xfrm>
        <a:graphic>
          <a:graphicData uri="http://schemas.openxmlformats.org/drawingml/2006/table">
            <a:tbl>
              <a:tblPr firstRow="1" bandRow="1"/>
              <a:tblGrid>
                <a:gridCol w="1483257">
                  <a:extLst>
                    <a:ext uri="{9D8B030D-6E8A-4147-A177-3AD203B41FA5}">
                      <a16:colId xmlns:a16="http://schemas.microsoft.com/office/drawing/2014/main" val="1525077008"/>
                    </a:ext>
                  </a:extLst>
                </a:gridCol>
                <a:gridCol w="2284234">
                  <a:extLst>
                    <a:ext uri="{9D8B030D-6E8A-4147-A177-3AD203B41FA5}">
                      <a16:colId xmlns:a16="http://schemas.microsoft.com/office/drawing/2014/main" val="1312078304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3238663905"/>
                    </a:ext>
                  </a:extLst>
                </a:gridCol>
                <a:gridCol w="2506778">
                  <a:extLst>
                    <a:ext uri="{9D8B030D-6E8A-4147-A177-3AD203B41FA5}">
                      <a16:colId xmlns:a16="http://schemas.microsoft.com/office/drawing/2014/main" val="3352116072"/>
                    </a:ext>
                  </a:extLst>
                </a:gridCol>
              </a:tblGrid>
              <a:tr h="12763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b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Attachment style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Attachment figure </a:t>
                      </a:r>
                    </a:p>
                    <a:p>
                      <a:pPr algn="ctr"/>
                      <a:r>
                        <a:rPr lang="en-GB" b="0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availability and responsiveness in times of need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Working model </a:t>
                      </a:r>
                    </a:p>
                    <a:p>
                      <a:pPr algn="ctr"/>
                      <a:r>
                        <a:rPr lang="en-GB" b="0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beliefs about self, others, and relationships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Emotion regulation 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021015"/>
                  </a:ext>
                </a:extLst>
              </a:tr>
              <a:tr h="1099905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Secure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Available, responsive, caring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“I am worthy of love; others are available and supportive”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i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Security-based</a:t>
                      </a: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(self-soothing,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help-seeking)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967588"/>
                  </a:ext>
                </a:extLst>
              </a:tr>
              <a:tr h="1276359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Anxious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Inconsistently available and responsive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“I am unworthy of love”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i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Hyperactivation </a:t>
                      </a: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(exaggerating distress to seek attention and reassurance needed)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117148"/>
                  </a:ext>
                </a:extLst>
              </a:tr>
              <a:tr h="1276359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Avoidant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Unavailable, unresponsive, rejecting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“Others will reject me and cannot be depended on in times of need”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i="1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Deactivation </a:t>
                      </a:r>
                      <a:r>
                        <a:rPr lang="en-GB" dirty="0">
                          <a:latin typeface="Nanum Gothic" panose="020B0604020202020204" charset="-127"/>
                          <a:ea typeface="Nanum Gothic" panose="020B0604020202020204" charset="-127"/>
                        </a:rPr>
                        <a:t>(suppressing distress and self-reliance)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655940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409BE3D-8A9A-A930-FB6A-35B7AB1DDC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"/>
          <a:stretch/>
        </p:blipFill>
        <p:spPr>
          <a:xfrm>
            <a:off x="252223" y="2854043"/>
            <a:ext cx="1472645" cy="1065824"/>
          </a:xfrm>
          <a:prstGeom prst="rect">
            <a:avLst/>
          </a:prstGeom>
        </p:spPr>
      </p:pic>
      <p:pic>
        <p:nvPicPr>
          <p:cNvPr id="10" name="Picture 2" descr="Anxious Icons - Download Free Vector Icons | Noun Project">
            <a:extLst>
              <a:ext uri="{FF2B5EF4-FFF2-40B4-BE49-F238E27FC236}">
                <a16:creationId xmlns:a16="http://schemas.microsoft.com/office/drawing/2014/main" id="{CB9D8B88-7DE1-BCD6-6C84-7193E7168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8"/>
          <a:stretch/>
        </p:blipFill>
        <p:spPr bwMode="auto">
          <a:xfrm>
            <a:off x="463615" y="4036206"/>
            <a:ext cx="1049855" cy="91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Fwd: How Not To Manage An Introvert ? - Những Điều Không N… | Flickr">
            <a:extLst>
              <a:ext uri="{FF2B5EF4-FFF2-40B4-BE49-F238E27FC236}">
                <a16:creationId xmlns:a16="http://schemas.microsoft.com/office/drawing/2014/main" id="{E3675D81-3ABE-5C9C-777A-D6B30C8527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" t="23806" r="9409" b="12012"/>
          <a:stretch/>
        </p:blipFill>
        <p:spPr bwMode="auto">
          <a:xfrm>
            <a:off x="239858" y="5225481"/>
            <a:ext cx="1497368" cy="126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6BDA3D-16FF-19FD-8B60-7FD8C2865293}"/>
              </a:ext>
            </a:extLst>
          </p:cNvPr>
          <p:cNvSpPr txBox="1"/>
          <p:nvPr/>
        </p:nvSpPr>
        <p:spPr>
          <a:xfrm>
            <a:off x="645747" y="6099048"/>
            <a:ext cx="107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Avoidant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C868F2-27DD-7F82-5AC8-BAF31AE4E3C6}"/>
              </a:ext>
            </a:extLst>
          </p:cNvPr>
          <p:cNvSpPr txBox="1"/>
          <p:nvPr/>
        </p:nvSpPr>
        <p:spPr>
          <a:xfrm>
            <a:off x="718524" y="487829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Anxious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E95343-8082-AE89-DE1A-5718DFF1DC65}"/>
              </a:ext>
            </a:extLst>
          </p:cNvPr>
          <p:cNvSpPr txBox="1"/>
          <p:nvPr/>
        </p:nvSpPr>
        <p:spPr>
          <a:xfrm>
            <a:off x="827584" y="3496532"/>
            <a:ext cx="1145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  <a:r>
              <a:rPr lang="en-US" sz="1800" dirty="0">
                <a:solidFill>
                  <a:schemeClr val="bg1"/>
                </a:solidFill>
              </a:rPr>
              <a:t>ecure</a:t>
            </a:r>
          </a:p>
        </p:txBody>
      </p:sp>
    </p:spTree>
    <p:extLst>
      <p:ext uri="{BB962C8B-B14F-4D97-AF65-F5344CB8AC3E}">
        <p14:creationId xmlns:p14="http://schemas.microsoft.com/office/powerpoint/2010/main" val="3076673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Psychosis, paranoia and attachment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50A84-F837-AD4F-9E96-A045D47BC3E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59689" y="1951603"/>
            <a:ext cx="4485330" cy="392567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700" dirty="0"/>
              <a:t>People with psychosis more likely to report early adversity (Varese et al, 2012)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700" dirty="0"/>
              <a:t>Framework to conceptualise cognitive, affective, and behavioural processes in psychosis (Gumley, et al., 2014)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700" dirty="0"/>
              <a:t>Many with psychosis insecurely attached (Berry et al., 20o7; Murphy et al., 2020)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700" dirty="0"/>
              <a:t>Paranoia is associated with anxious and avoidant attachment (Berry et al., 2006; Lavin et al., 2020; Murphy et al., 2020; Pickering et al., 2008)</a:t>
            </a:r>
          </a:p>
        </p:txBody>
      </p:sp>
      <p:pic>
        <p:nvPicPr>
          <p:cNvPr id="5" name="Picture 2" descr="How Your Attachment Style Affects Your Relationships">
            <a:extLst>
              <a:ext uri="{FF2B5EF4-FFF2-40B4-BE49-F238E27FC236}">
                <a16:creationId xmlns:a16="http://schemas.microsoft.com/office/drawing/2014/main" id="{A9D6BB67-F9E1-2F4D-A05E-182CAE36C4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" r="40593"/>
          <a:stretch/>
        </p:blipFill>
        <p:spPr bwMode="auto">
          <a:xfrm>
            <a:off x="377697" y="1968235"/>
            <a:ext cx="4104456" cy="379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780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200" dirty="0">
                <a:solidFill>
                  <a:schemeClr val="tx1"/>
                </a:solidFill>
                <a:ea typeface="ＭＳ Ｐゴシック" charset="-128"/>
              </a:rPr>
              <a:t>Attachment in psychosis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208912" cy="43982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Monica’s lit review / </a:t>
            </a:r>
            <a:r>
              <a:rPr lang="en-US" sz="2200" dirty="0" err="1"/>
              <a:t>prestn</a:t>
            </a:r>
            <a:r>
              <a:rPr lang="en-US" sz="2200" dirty="0"/>
              <a:t>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Experimental studies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200" dirty="0"/>
          </a:p>
          <a:p>
            <a:endParaRPr lang="en-US" dirty="0"/>
          </a:p>
        </p:txBody>
      </p:sp>
      <p:pic>
        <p:nvPicPr>
          <p:cNvPr id="7" name="Picture 6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B3F84BE0-6F23-EB1E-7F1D-8DB2DEBBD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5501"/>
            <a:ext cx="8784976" cy="619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71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Attachment and psychosis – cognition</a:t>
            </a: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5" name="Picture 4" descr="Cognitive Behavioral Therapy - Thrive Treatment℠">
            <a:extLst>
              <a:ext uri="{FF2B5EF4-FFF2-40B4-BE49-F238E27FC236}">
                <a16:creationId xmlns:a16="http://schemas.microsoft.com/office/drawing/2014/main" id="{39DB1E0E-75B3-CF3C-6C97-C9F244FEC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322" y="2581360"/>
            <a:ext cx="3570839" cy="2287800"/>
          </a:xfrm>
          <a:prstGeom prst="rect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D831-28AE-E082-D648-95F124C82AD0}"/>
              </a:ext>
            </a:extLst>
          </p:cNvPr>
          <p:cNvSpPr txBox="1"/>
          <p:nvPr/>
        </p:nvSpPr>
        <p:spPr>
          <a:xfrm>
            <a:off x="3763003" y="3950615"/>
            <a:ext cx="1321475" cy="2454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Graphic 7" descr="Arrow: Clockwise curve with solid fill">
            <a:extLst>
              <a:ext uri="{FF2B5EF4-FFF2-40B4-BE49-F238E27FC236}">
                <a16:creationId xmlns:a16="http://schemas.microsoft.com/office/drawing/2014/main" id="{A5C094FF-827C-DBBA-6CFE-BF93F226C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067421">
            <a:off x="3493221" y="1599389"/>
            <a:ext cx="410093" cy="1568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42616C-5479-FDC7-35CC-FFD88AFB2A7B}"/>
              </a:ext>
            </a:extLst>
          </p:cNvPr>
          <p:cNvSpPr txBox="1"/>
          <p:nvPr/>
        </p:nvSpPr>
        <p:spPr>
          <a:xfrm>
            <a:off x="179512" y="1563080"/>
            <a:ext cx="3982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1.  Negative self-</a:t>
            </a:r>
            <a:r>
              <a:rPr lang="en-US" sz="1800" b="1" dirty="0">
                <a:latin typeface="+mn-lt"/>
              </a:rPr>
              <a:t>beliefs</a:t>
            </a:r>
            <a:r>
              <a:rPr lang="en-US" sz="1800" dirty="0">
                <a:latin typeface="+mn-lt"/>
              </a:rPr>
              <a:t> mediate </a:t>
            </a:r>
            <a:r>
              <a:rPr lang="en-US" sz="1800" dirty="0" err="1">
                <a:latin typeface="+mn-lt"/>
              </a:rPr>
              <a:t>reln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btn</a:t>
            </a:r>
            <a:r>
              <a:rPr lang="en-US" sz="1800" dirty="0">
                <a:latin typeface="+mn-lt"/>
              </a:rPr>
              <a:t> attachment anxiety / avoidance and paranoia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757AD6-1F9F-24BB-7731-F46EF1937A14}"/>
              </a:ext>
            </a:extLst>
          </p:cNvPr>
          <p:cNvSpPr txBox="1"/>
          <p:nvPr/>
        </p:nvSpPr>
        <p:spPr>
          <a:xfrm>
            <a:off x="182180" y="2776939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2.  </a:t>
            </a:r>
            <a:r>
              <a:rPr lang="en-GB" sz="1800" b="1" dirty="0">
                <a:solidFill>
                  <a:srgbClr val="000000"/>
                </a:solidFill>
                <a:latin typeface="+mn-lt"/>
              </a:rPr>
              <a:t>Fusion</a:t>
            </a:r>
            <a:r>
              <a:rPr lang="en-GB" sz="1800" dirty="0">
                <a:solidFill>
                  <a:srgbClr val="000000"/>
                </a:solidFill>
                <a:latin typeface="+mn-lt"/>
              </a:rPr>
              <a:t> mediates association </a:t>
            </a:r>
            <a:r>
              <a:rPr lang="en-GB" sz="1800" dirty="0" err="1">
                <a:solidFill>
                  <a:srgbClr val="000000"/>
                </a:solidFill>
                <a:latin typeface="+mn-lt"/>
              </a:rPr>
              <a:t>btn</a:t>
            </a:r>
            <a:r>
              <a:rPr lang="en-GB" sz="1800" dirty="0">
                <a:solidFill>
                  <a:srgbClr val="000000"/>
                </a:solidFill>
                <a:latin typeface="+mn-lt"/>
              </a:rPr>
              <a:t> primed attachment and paranoia (non-clinical)</a:t>
            </a:r>
            <a:endParaRPr lang="en-US" sz="18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0C7183-56C3-1C3C-B7D6-DABB684168F3}"/>
              </a:ext>
            </a:extLst>
          </p:cNvPr>
          <p:cNvSpPr txBox="1"/>
          <p:nvPr/>
        </p:nvSpPr>
        <p:spPr>
          <a:xfrm>
            <a:off x="4813369" y="1563080"/>
            <a:ext cx="4049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3.  People with avoidant attachment may be poor at </a:t>
            </a:r>
            <a:r>
              <a:rPr lang="en-GB" sz="1800" b="1" dirty="0">
                <a:solidFill>
                  <a:srgbClr val="000000"/>
                </a:solidFill>
                <a:latin typeface="+mn-lt"/>
              </a:rPr>
              <a:t>mentalizing</a:t>
            </a:r>
            <a:r>
              <a:rPr lang="en-GB" sz="1800" dirty="0">
                <a:solidFill>
                  <a:srgbClr val="000000"/>
                </a:solidFill>
                <a:latin typeface="+mn-lt"/>
              </a:rPr>
              <a:t> (but not linked to paranoia in early psychosis)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461BA1-DF6B-4E3F-3257-0B829A624AB2}"/>
              </a:ext>
            </a:extLst>
          </p:cNvPr>
          <p:cNvSpPr txBox="1"/>
          <p:nvPr/>
        </p:nvSpPr>
        <p:spPr>
          <a:xfrm>
            <a:off x="6173951" y="2776938"/>
            <a:ext cx="2688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4.  </a:t>
            </a:r>
            <a:r>
              <a:rPr lang="en-GB" sz="1800" b="1" dirty="0">
                <a:solidFill>
                  <a:srgbClr val="000000"/>
                </a:solidFill>
                <a:latin typeface="+mn-lt"/>
              </a:rPr>
              <a:t>Dissociation</a:t>
            </a:r>
            <a:r>
              <a:rPr lang="en-GB" sz="1800" dirty="0">
                <a:solidFill>
                  <a:srgbClr val="000000"/>
                </a:solidFill>
                <a:latin typeface="+mn-lt"/>
              </a:rPr>
              <a:t> mediates association </a:t>
            </a:r>
            <a:r>
              <a:rPr lang="en-GB" sz="1800" dirty="0" err="1">
                <a:solidFill>
                  <a:srgbClr val="000000"/>
                </a:solidFill>
                <a:latin typeface="+mn-lt"/>
              </a:rPr>
              <a:t>btn</a:t>
            </a:r>
            <a:r>
              <a:rPr lang="en-GB" sz="1800" dirty="0">
                <a:solidFill>
                  <a:srgbClr val="000000"/>
                </a:solidFill>
                <a:latin typeface="+mn-lt"/>
              </a:rPr>
              <a:t> disorganised attachment and voice hearing</a:t>
            </a:r>
            <a:endParaRPr lang="en-US" sz="18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8DDB07-3051-BDC9-D97C-1A0BF2CE6DA6}"/>
              </a:ext>
            </a:extLst>
          </p:cNvPr>
          <p:cNvSpPr txBox="1"/>
          <p:nvPr/>
        </p:nvSpPr>
        <p:spPr>
          <a:xfrm>
            <a:off x="899592" y="4823418"/>
            <a:ext cx="7792544" cy="1352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14000"/>
              </a:lnSpc>
              <a:buClr>
                <a:srgbClr val="FFFFFF"/>
              </a:buClr>
            </a:pPr>
            <a:endParaRPr lang="en-GB" sz="1050" dirty="0">
              <a:solidFill>
                <a:srgbClr val="000000"/>
              </a:solidFill>
              <a:latin typeface="Actor" panose="020B0604020202020204" charset="0"/>
              <a:sym typeface="Wingdings" panose="05000000000000000000" pitchFamily="2" charset="2"/>
            </a:endParaRPr>
          </a:p>
          <a:p>
            <a:pPr marL="0" lvl="2">
              <a:lnSpc>
                <a:spcPct val="114000"/>
              </a:lnSpc>
              <a:spcAft>
                <a:spcPts val="600"/>
              </a:spcAft>
              <a:buClr>
                <a:srgbClr val="FFFFFF"/>
              </a:buClr>
            </a:pPr>
            <a:r>
              <a:rPr lang="en-GB" sz="1800" b="1" i="1" dirty="0">
                <a:latin typeface="+mn-lt"/>
              </a:rPr>
              <a:t>Possible pathways (cf. Berry et al., 2020):</a:t>
            </a:r>
          </a:p>
          <a:p>
            <a:pPr marL="0" lvl="2">
              <a:lnSpc>
                <a:spcPct val="114000"/>
              </a:lnSpc>
              <a:spcAft>
                <a:spcPts val="600"/>
              </a:spcAft>
              <a:buClr>
                <a:srgbClr val="FFFFFF"/>
              </a:buClr>
            </a:pPr>
            <a:r>
              <a:rPr lang="en-GB" sz="1800" dirty="0">
                <a:latin typeface="+mn-lt"/>
              </a:rPr>
              <a:t>Disorganized attachment </a:t>
            </a:r>
            <a:r>
              <a:rPr lang="en-GB" sz="1800" dirty="0">
                <a:latin typeface="+mn-lt"/>
                <a:sym typeface="Wingdings" panose="05000000000000000000" pitchFamily="2" charset="2"/>
              </a:rPr>
              <a:t> dissociation  voices</a:t>
            </a:r>
            <a:endParaRPr lang="en-GB" sz="1800" dirty="0">
              <a:solidFill>
                <a:srgbClr val="000000"/>
              </a:solidFill>
              <a:latin typeface="+mn-lt"/>
              <a:sym typeface="Wingdings" panose="05000000000000000000" pitchFamily="2" charset="2"/>
            </a:endParaRPr>
          </a:p>
          <a:p>
            <a:pPr marL="0" lvl="2">
              <a:lnSpc>
                <a:spcPct val="114000"/>
              </a:lnSpc>
              <a:spcAft>
                <a:spcPts val="600"/>
              </a:spcAft>
              <a:buClr>
                <a:srgbClr val="FFFFFF"/>
              </a:buClr>
            </a:pPr>
            <a:r>
              <a:rPr lang="en-GB" sz="1800" dirty="0">
                <a:solidFill>
                  <a:srgbClr val="000000"/>
                </a:solidFill>
                <a:latin typeface="+mn-lt"/>
                <a:sym typeface="Wingdings" panose="05000000000000000000" pitchFamily="2" charset="2"/>
              </a:rPr>
              <a:t>Anxious / avoidant attachment  negative beliefs and fusion  paranoia</a:t>
            </a:r>
          </a:p>
        </p:txBody>
      </p:sp>
    </p:spTree>
    <p:extLst>
      <p:ext uri="{BB962C8B-B14F-4D97-AF65-F5344CB8AC3E}">
        <p14:creationId xmlns:p14="http://schemas.microsoft.com/office/powerpoint/2010/main" val="261157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6" y="316940"/>
            <a:ext cx="8928992" cy="807803"/>
          </a:xfrm>
        </p:spPr>
        <p:txBody>
          <a:bodyPr>
            <a:noAutofit/>
          </a:bodyPr>
          <a:lstStyle/>
          <a:p>
            <a: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  <a:t>Attachment and psychosis – </a:t>
            </a:r>
            <a:b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</a:br>
            <a: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  <a:t>emotion regulation and behaviour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5" name="Picture 4" descr="Cognitive Behavioral Therapy - Thrive Treatment℠">
            <a:extLst>
              <a:ext uri="{FF2B5EF4-FFF2-40B4-BE49-F238E27FC236}">
                <a16:creationId xmlns:a16="http://schemas.microsoft.com/office/drawing/2014/main" id="{39DB1E0E-75B3-CF3C-6C97-C9F244FEC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343" y="2815540"/>
            <a:ext cx="3570839" cy="2287800"/>
          </a:xfrm>
          <a:prstGeom prst="rect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5D831-28AE-E082-D648-95F124C82AD0}"/>
              </a:ext>
            </a:extLst>
          </p:cNvPr>
          <p:cNvSpPr txBox="1"/>
          <p:nvPr/>
        </p:nvSpPr>
        <p:spPr>
          <a:xfrm>
            <a:off x="3782026" y="4154370"/>
            <a:ext cx="1321475" cy="2454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42616C-5479-FDC7-35CC-FFD88AFB2A7B}"/>
              </a:ext>
            </a:extLst>
          </p:cNvPr>
          <p:cNvSpPr txBox="1"/>
          <p:nvPr/>
        </p:nvSpPr>
        <p:spPr>
          <a:xfrm>
            <a:off x="281528" y="1702846"/>
            <a:ext cx="3982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1. People with psychosis and attachment anxiety / avoidance use more maladaptive and less adaptive </a:t>
            </a:r>
            <a:r>
              <a:rPr lang="en-US" sz="1800" b="1" dirty="0">
                <a:latin typeface="+mn-lt"/>
              </a:rPr>
              <a:t>ER strategies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0C7183-56C3-1C3C-B7D6-DABB684168F3}"/>
              </a:ext>
            </a:extLst>
          </p:cNvPr>
          <p:cNvSpPr txBox="1"/>
          <p:nvPr/>
        </p:nvSpPr>
        <p:spPr>
          <a:xfrm>
            <a:off x="4568952" y="1681219"/>
            <a:ext cx="4339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sz="1800" b="1" dirty="0">
                <a:solidFill>
                  <a:srgbClr val="000000"/>
                </a:solidFill>
                <a:latin typeface="+mn-lt"/>
              </a:rPr>
              <a:t>Engagement</a:t>
            </a:r>
            <a:endParaRPr lang="en-GB" sz="1800" dirty="0">
              <a:solidFill>
                <a:srgbClr val="000000"/>
              </a:solidFill>
              <a:latin typeface="+mn-lt"/>
            </a:endParaRPr>
          </a:p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Securely attached – well engaged </a:t>
            </a:r>
          </a:p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Avoidantly attached – struggle to engage</a:t>
            </a:r>
          </a:p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Anxiously attached – inconsistent results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8DDB07-3051-BDC9-D97C-1A0BF2CE6DA6}"/>
              </a:ext>
            </a:extLst>
          </p:cNvPr>
          <p:cNvSpPr txBox="1"/>
          <p:nvPr/>
        </p:nvSpPr>
        <p:spPr>
          <a:xfrm>
            <a:off x="899592" y="4823418"/>
            <a:ext cx="7792544" cy="1352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14000"/>
              </a:lnSpc>
              <a:buClr>
                <a:srgbClr val="FFFFFF"/>
              </a:buClr>
            </a:pPr>
            <a:endParaRPr lang="en-GB" sz="1050" dirty="0">
              <a:solidFill>
                <a:srgbClr val="000000"/>
              </a:solidFill>
              <a:latin typeface="Actor" panose="020B0604020202020204" charset="0"/>
              <a:sym typeface="Wingdings" panose="05000000000000000000" pitchFamily="2" charset="2"/>
            </a:endParaRPr>
          </a:p>
          <a:p>
            <a:pPr marL="0" lvl="2">
              <a:lnSpc>
                <a:spcPct val="114000"/>
              </a:lnSpc>
              <a:spcAft>
                <a:spcPts val="600"/>
              </a:spcAft>
              <a:buClr>
                <a:srgbClr val="FFFFFF"/>
              </a:buClr>
            </a:pPr>
            <a:r>
              <a:rPr lang="en-GB" sz="1800" b="1" i="1" dirty="0">
                <a:latin typeface="+mn-lt"/>
              </a:rPr>
              <a:t>Key points:</a:t>
            </a:r>
          </a:p>
          <a:p>
            <a:pPr marL="0" lvl="2">
              <a:lnSpc>
                <a:spcPct val="114000"/>
              </a:lnSpc>
              <a:spcAft>
                <a:spcPts val="600"/>
              </a:spcAft>
              <a:buClr>
                <a:srgbClr val="FFFFFF"/>
              </a:buClr>
            </a:pPr>
            <a:r>
              <a:rPr lang="en-GB" sz="1800" dirty="0">
                <a:latin typeface="+mn-lt"/>
              </a:rPr>
              <a:t>Insecure attachment </a:t>
            </a:r>
            <a:r>
              <a:rPr lang="en-GB" sz="1800" dirty="0">
                <a:latin typeface="+mn-lt"/>
                <a:sym typeface="Wingdings" panose="05000000000000000000" pitchFamily="2" charset="2"/>
              </a:rPr>
              <a:t> maladaptive emotion regulation strategies</a:t>
            </a:r>
            <a:endParaRPr lang="en-GB" sz="1800" dirty="0">
              <a:solidFill>
                <a:srgbClr val="000000"/>
              </a:solidFill>
              <a:latin typeface="+mn-lt"/>
              <a:sym typeface="Wingdings" panose="05000000000000000000" pitchFamily="2" charset="2"/>
            </a:endParaRPr>
          </a:p>
          <a:p>
            <a:pPr marL="0" lvl="2">
              <a:lnSpc>
                <a:spcPct val="114000"/>
              </a:lnSpc>
              <a:spcAft>
                <a:spcPts val="600"/>
              </a:spcAft>
              <a:buClr>
                <a:srgbClr val="FFFFFF"/>
              </a:buClr>
            </a:pPr>
            <a:r>
              <a:rPr lang="en-GB" sz="1800" dirty="0">
                <a:solidFill>
                  <a:srgbClr val="000000"/>
                </a:solidFill>
                <a:latin typeface="+mn-lt"/>
                <a:sym typeface="Wingdings" panose="05000000000000000000" pitchFamily="2" charset="2"/>
              </a:rPr>
              <a:t>Avoidant attachment  poor engagement</a:t>
            </a:r>
          </a:p>
        </p:txBody>
      </p:sp>
      <p:pic>
        <p:nvPicPr>
          <p:cNvPr id="14" name="Graphic 13" descr="Arrow: Clockwise curve with solid fill">
            <a:extLst>
              <a:ext uri="{FF2B5EF4-FFF2-40B4-BE49-F238E27FC236}">
                <a16:creationId xmlns:a16="http://schemas.microsoft.com/office/drawing/2014/main" id="{110DD09F-9C4A-AB79-63EB-CBD8975C0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572524" flipH="1">
            <a:off x="2325109" y="2593394"/>
            <a:ext cx="486139" cy="16672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B602D48-FB8A-8223-8CCF-AB971EA1CEB5}"/>
              </a:ext>
            </a:extLst>
          </p:cNvPr>
          <p:cNvSpPr txBox="1"/>
          <p:nvPr/>
        </p:nvSpPr>
        <p:spPr>
          <a:xfrm>
            <a:off x="281528" y="3327267"/>
            <a:ext cx="26342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2.  Strong</a:t>
            </a:r>
          </a:p>
          <a:p>
            <a:r>
              <a:rPr lang="en-GB" sz="1800" dirty="0">
                <a:solidFill>
                  <a:srgbClr val="000000"/>
                </a:solidFill>
                <a:latin typeface="+mn-lt"/>
              </a:rPr>
              <a:t>therapeutic alliance promotes use of adaptive </a:t>
            </a:r>
            <a:r>
              <a:rPr lang="en-GB" sz="1800" b="1" dirty="0">
                <a:solidFill>
                  <a:srgbClr val="000000"/>
                </a:solidFill>
                <a:latin typeface="+mn-lt"/>
              </a:rPr>
              <a:t>ER </a:t>
            </a:r>
            <a:r>
              <a:rPr lang="en-GB" sz="1800" dirty="0">
                <a:solidFill>
                  <a:srgbClr val="000000"/>
                </a:solidFill>
                <a:latin typeface="+mn-lt"/>
              </a:rPr>
              <a:t>in psychosis</a:t>
            </a:r>
          </a:p>
        </p:txBody>
      </p:sp>
      <p:pic>
        <p:nvPicPr>
          <p:cNvPr id="16" name="Graphic 15" descr="Arrow: Clockwise curve with solid fill">
            <a:extLst>
              <a:ext uri="{FF2B5EF4-FFF2-40B4-BE49-F238E27FC236}">
                <a16:creationId xmlns:a16="http://schemas.microsoft.com/office/drawing/2014/main" id="{7F1AE87C-3123-DDAD-3592-2A72CC38D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115925">
            <a:off x="5987527" y="2590538"/>
            <a:ext cx="481310" cy="166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724" y="225001"/>
            <a:ext cx="4968552" cy="758952"/>
          </a:xfrm>
        </p:spPr>
        <p:txBody>
          <a:bodyPr>
            <a:noAutofit/>
          </a:bodyPr>
          <a:lstStyle/>
          <a:p>
            <a:r>
              <a:rPr lang="en-GB" sz="3000" dirty="0">
                <a:solidFill>
                  <a:schemeClr val="tx1"/>
                </a:solidFill>
                <a:ea typeface="ＭＳ Ｐゴシック" charset="-128"/>
              </a:rPr>
              <a:t>The story so far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3160" y="1844824"/>
            <a:ext cx="5512977" cy="4398240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CBT for psychosis is good but not good enough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Poor engagement and DUP are a problem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Targeting specific psychological processes may be a more fruitful approach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Attachment theory allows us to make sense of (people’s responses to) psychosis in developmental context – a model of intra and interpersonal processes maintaining distress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i="1" dirty="0"/>
              <a:t>Identifies cognitive, affective and behavioural processes that may be targeted in CBT to improve clinical and recovery outcomes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0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pic>
        <p:nvPicPr>
          <p:cNvPr id="9" name="Picture 4" descr="Kim French on Twitter: &quot;Barbara Hepworth Mother and Child Hoptonwood stone  1927… &quot;">
            <a:extLst>
              <a:ext uri="{FF2B5EF4-FFF2-40B4-BE49-F238E27FC236}">
                <a16:creationId xmlns:a16="http://schemas.microsoft.com/office/drawing/2014/main" id="{1BE4FB08-A1AB-0F44-B9E5-DF5EE1B73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1844824"/>
            <a:ext cx="3064703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120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Attachment and psychosis – experimental studies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436096" y="2276872"/>
            <a:ext cx="3600400" cy="3058564"/>
          </a:xfrm>
        </p:spPr>
        <p:txBody>
          <a:bodyPr>
            <a:normAutofit/>
          </a:bodyPr>
          <a:lstStyle/>
          <a:p>
            <a:r>
              <a:rPr lang="en-US" sz="2000" dirty="0"/>
              <a:t>Can we help people with paranoia to feel interpersonally secure?</a:t>
            </a:r>
          </a:p>
          <a:p>
            <a:endParaRPr lang="en-US" sz="2000" dirty="0"/>
          </a:p>
          <a:p>
            <a:r>
              <a:rPr lang="en-US" sz="2000" dirty="0"/>
              <a:t>Attachment imagery priming studies – compare secure and insecure attachment imagery priming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0C4CD9-E2B8-4E20-536A-3B2AD4184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46" y="2276872"/>
            <a:ext cx="4873431" cy="305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07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D9B5-2068-924B-A8D1-5D15898F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5119"/>
            <a:ext cx="8534400" cy="758952"/>
          </a:xfrm>
        </p:spPr>
        <p:txBody>
          <a:bodyPr>
            <a:noAutofit/>
          </a:bodyPr>
          <a:lstStyle/>
          <a:p>
            <a:r>
              <a:rPr lang="en-GB" sz="2600" dirty="0">
                <a:solidFill>
                  <a:schemeClr val="tx1"/>
                </a:solidFill>
              </a:rPr>
              <a:t>Does attachment imagery reduce paranoia?</a:t>
            </a:r>
            <a:br>
              <a:rPr lang="en-GB" sz="2600" dirty="0">
                <a:solidFill>
                  <a:schemeClr val="tx1"/>
                </a:solidFill>
              </a:rPr>
            </a:br>
            <a:r>
              <a:rPr lang="en-GB" sz="2600" dirty="0">
                <a:solidFill>
                  <a:schemeClr val="tx1"/>
                </a:solidFill>
              </a:rPr>
              <a:t>Non-clinical studies </a:t>
            </a:r>
            <a:r>
              <a:rPr lang="en-GB" sz="2000" dirty="0">
                <a:solidFill>
                  <a:schemeClr val="tx1"/>
                </a:solidFill>
              </a:rPr>
              <a:t>(Bullock et al., 2016)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AF7897-9FB3-F44B-8CBB-4E63AF53CD97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" r="11579"/>
          <a:stretch/>
        </p:blipFill>
        <p:spPr bwMode="auto">
          <a:xfrm>
            <a:off x="4677201" y="1873417"/>
            <a:ext cx="3855240" cy="35825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6D3104-CB66-7A42-9288-70C3055F2EE3}"/>
              </a:ext>
            </a:extLst>
          </p:cNvPr>
          <p:cNvSpPr txBox="1"/>
          <p:nvPr/>
        </p:nvSpPr>
        <p:spPr>
          <a:xfrm>
            <a:off x="534751" y="1916832"/>
            <a:ext cx="3510390" cy="661720"/>
          </a:xfrm>
          <a:prstGeom prst="rect">
            <a:avLst/>
          </a:prstGeom>
          <a:noFill/>
          <a:ln w="63500">
            <a:solidFill>
              <a:srgbClr val="00467A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050" dirty="0"/>
          </a:p>
          <a:p>
            <a:pPr algn="ctr"/>
            <a:r>
              <a:rPr lang="en-GB" sz="1600" dirty="0"/>
              <a:t>Initial assessment</a:t>
            </a:r>
          </a:p>
          <a:p>
            <a:pPr algn="ctr"/>
            <a:endParaRPr lang="en-GB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4ADE0F-A2F2-3C45-8858-1A4CDD7A45DF}"/>
              </a:ext>
            </a:extLst>
          </p:cNvPr>
          <p:cNvSpPr txBox="1"/>
          <p:nvPr/>
        </p:nvSpPr>
        <p:spPr>
          <a:xfrm>
            <a:off x="534751" y="2888940"/>
            <a:ext cx="3510390" cy="661720"/>
          </a:xfrm>
          <a:prstGeom prst="rect">
            <a:avLst/>
          </a:prstGeom>
          <a:noFill/>
          <a:ln w="63500">
            <a:solidFill>
              <a:srgbClr val="00467A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050" dirty="0"/>
          </a:p>
          <a:p>
            <a:pPr algn="ctr"/>
            <a:r>
              <a:rPr lang="en-GB" sz="1600" dirty="0"/>
              <a:t>Measures of paranoia and anxiety</a:t>
            </a:r>
          </a:p>
          <a:p>
            <a:pPr algn="ctr"/>
            <a:endParaRPr lang="en-GB" sz="10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EE6893-97D9-1A42-B6B7-39D63B476D8E}"/>
              </a:ext>
            </a:extLst>
          </p:cNvPr>
          <p:cNvSpPr txBox="1"/>
          <p:nvPr/>
        </p:nvSpPr>
        <p:spPr>
          <a:xfrm>
            <a:off x="534751" y="3861048"/>
            <a:ext cx="1620180" cy="654025"/>
          </a:xfrm>
          <a:prstGeom prst="rect">
            <a:avLst/>
          </a:prstGeom>
          <a:noFill/>
          <a:ln w="63500">
            <a:solidFill>
              <a:srgbClr val="00467A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050" dirty="0"/>
          </a:p>
          <a:p>
            <a:pPr algn="ctr"/>
            <a:r>
              <a:rPr lang="en-GB" sz="1600" dirty="0"/>
              <a:t>Secure</a:t>
            </a:r>
          </a:p>
          <a:p>
            <a:pPr algn="ctr"/>
            <a:endParaRPr lang="en-GB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358E86-44DA-1E48-A82A-D78D416D033D}"/>
              </a:ext>
            </a:extLst>
          </p:cNvPr>
          <p:cNvSpPr txBox="1"/>
          <p:nvPr/>
        </p:nvSpPr>
        <p:spPr>
          <a:xfrm>
            <a:off x="534751" y="4787501"/>
            <a:ext cx="3510390" cy="661720"/>
          </a:xfrm>
          <a:prstGeom prst="rect">
            <a:avLst/>
          </a:prstGeom>
          <a:noFill/>
          <a:ln w="63500">
            <a:solidFill>
              <a:srgbClr val="00467A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050" dirty="0"/>
          </a:p>
          <a:p>
            <a:pPr lvl="0" algn="ctr"/>
            <a:r>
              <a:rPr lang="en-GB" sz="1600" dirty="0">
                <a:solidFill>
                  <a:prstClr val="black"/>
                </a:solidFill>
              </a:rPr>
              <a:t>Measures of paranoia and anxiety</a:t>
            </a:r>
          </a:p>
          <a:p>
            <a:pPr algn="ctr"/>
            <a:endParaRPr lang="en-GB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6BB0D5-827D-0645-BC72-43E5497CCB3C}"/>
              </a:ext>
            </a:extLst>
          </p:cNvPr>
          <p:cNvSpPr txBox="1"/>
          <p:nvPr/>
        </p:nvSpPr>
        <p:spPr>
          <a:xfrm>
            <a:off x="2316949" y="3861048"/>
            <a:ext cx="1728192" cy="654025"/>
          </a:xfrm>
          <a:prstGeom prst="rect">
            <a:avLst/>
          </a:prstGeom>
          <a:noFill/>
          <a:ln w="63500">
            <a:solidFill>
              <a:srgbClr val="00467A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050" dirty="0"/>
          </a:p>
          <a:p>
            <a:pPr algn="ctr"/>
            <a:r>
              <a:rPr lang="en-GB" sz="1600" dirty="0"/>
              <a:t>Insecure</a:t>
            </a:r>
          </a:p>
          <a:p>
            <a:pPr algn="ctr"/>
            <a:endParaRPr lang="en-GB" sz="10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07DE32-5303-0943-ACB6-5F367CB5482D}"/>
              </a:ext>
            </a:extLst>
          </p:cNvPr>
          <p:cNvCxnSpPr>
            <a:cxnSpLocks/>
          </p:cNvCxnSpPr>
          <p:nvPr/>
        </p:nvCxnSpPr>
        <p:spPr>
          <a:xfrm>
            <a:off x="2208937" y="2726922"/>
            <a:ext cx="0" cy="1044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5C30BB-3D8A-C241-8E1A-0A94910F30EA}"/>
              </a:ext>
            </a:extLst>
          </p:cNvPr>
          <p:cNvCxnSpPr>
            <a:cxnSpLocks/>
          </p:cNvCxnSpPr>
          <p:nvPr/>
        </p:nvCxnSpPr>
        <p:spPr>
          <a:xfrm>
            <a:off x="3181045" y="4598192"/>
            <a:ext cx="0" cy="1044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BA8B70-FF6F-074B-A7C6-A3E662567DBD}"/>
              </a:ext>
            </a:extLst>
          </p:cNvPr>
          <p:cNvCxnSpPr>
            <a:cxnSpLocks/>
          </p:cNvCxnSpPr>
          <p:nvPr/>
        </p:nvCxnSpPr>
        <p:spPr>
          <a:xfrm>
            <a:off x="1344841" y="4613571"/>
            <a:ext cx="0" cy="1044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DFB1B9D-D326-8245-B0FB-2FFFE8FB5A39}"/>
              </a:ext>
            </a:extLst>
          </p:cNvPr>
          <p:cNvCxnSpPr>
            <a:cxnSpLocks/>
          </p:cNvCxnSpPr>
          <p:nvPr/>
        </p:nvCxnSpPr>
        <p:spPr>
          <a:xfrm>
            <a:off x="3181045" y="3699030"/>
            <a:ext cx="0" cy="1044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5519AD8-8F33-B747-A9CD-51F35A749327}"/>
              </a:ext>
            </a:extLst>
          </p:cNvPr>
          <p:cNvCxnSpPr>
            <a:cxnSpLocks/>
          </p:cNvCxnSpPr>
          <p:nvPr/>
        </p:nvCxnSpPr>
        <p:spPr>
          <a:xfrm>
            <a:off x="1344841" y="3699030"/>
            <a:ext cx="0" cy="1044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4951FC4-708A-B942-B618-D6458F853CDE}"/>
              </a:ext>
            </a:extLst>
          </p:cNvPr>
          <p:cNvSpPr txBox="1"/>
          <p:nvPr/>
        </p:nvSpPr>
        <p:spPr>
          <a:xfrm>
            <a:off x="447698" y="5713954"/>
            <a:ext cx="8374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(Bennetts et al., 2020; Bullock et al., 2016; Newman-Taylor et al, 2017; 2021; Sood &amp; Newman-Taylor, 2020; Sood et al., 2021)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7260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D17FD-1502-334B-B89E-2F4969FE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A01B3-25FE-5A4D-B508-F017109CDBE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6427CC-F6EE-F34A-987D-109489A9B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7451"/>
            <a:ext cx="8928992" cy="604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18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2F06ED-A4B3-3F49-BD89-FEA13C35C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916832"/>
            <a:ext cx="5560296" cy="3802133"/>
          </a:xfrm>
          <a:prstGeom prst="rect">
            <a:avLst/>
          </a:prstGeom>
        </p:spPr>
      </p:pic>
      <p:sp>
        <p:nvSpPr>
          <p:cNvPr id="6" name="Google Shape;201;p38">
            <a:extLst>
              <a:ext uri="{FF2B5EF4-FFF2-40B4-BE49-F238E27FC236}">
                <a16:creationId xmlns:a16="http://schemas.microsoft.com/office/drawing/2014/main" id="{159EB583-B987-B747-B2E7-6AC742E1D24D}"/>
              </a:ext>
            </a:extLst>
          </p:cNvPr>
          <p:cNvSpPr txBox="1">
            <a:spLocks/>
          </p:cNvSpPr>
          <p:nvPr/>
        </p:nvSpPr>
        <p:spPr>
          <a:xfrm>
            <a:off x="467544" y="1916832"/>
            <a:ext cx="2808312" cy="3672408"/>
          </a:xfrm>
          <a:prstGeom prst="rect">
            <a:avLst/>
          </a:prstGeom>
        </p:spPr>
        <p:txBody>
          <a:bodyPr spcFirstLastPara="1" vert="horz" wrap="square" lIns="91425" tIns="91425" rIns="91425" bIns="91425" anchor="t" anchorCtr="0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1200"/>
              </a:spcAft>
              <a:buClr>
                <a:schemeClr val="dk1"/>
              </a:buClr>
              <a:buSzPts val="1100"/>
              <a:buFont typeface="Wingdings 2"/>
              <a:buNone/>
            </a:pPr>
            <a:r>
              <a:rPr lang="en-GB" sz="1800" dirty="0"/>
              <a:t>IV:  secure, anxious, avoidant imagery</a:t>
            </a:r>
          </a:p>
          <a:p>
            <a:pPr marL="0" indent="0" fontAlgn="auto">
              <a:spcAft>
                <a:spcPts val="1200"/>
              </a:spcAft>
              <a:buClr>
                <a:schemeClr val="dk1"/>
              </a:buClr>
              <a:buSzPts val="1100"/>
              <a:buFont typeface="Wingdings 2"/>
              <a:buNone/>
            </a:pPr>
            <a:r>
              <a:rPr lang="en-GB" sz="1800" dirty="0"/>
              <a:t>DV: paranoia, anxiety, help-seeking </a:t>
            </a:r>
          </a:p>
          <a:p>
            <a:pPr marL="0" indent="0" fontAlgn="auto">
              <a:spcAft>
                <a:spcPts val="1200"/>
              </a:spcAft>
              <a:buClr>
                <a:schemeClr val="dk1"/>
              </a:buClr>
              <a:buSzPts val="1100"/>
              <a:buFont typeface="Wingdings 2"/>
              <a:buNone/>
            </a:pPr>
            <a:r>
              <a:rPr lang="en-GB" sz="1800" dirty="0"/>
              <a:t>Meds: negative self- and other-beliefs and cognitive fusion</a:t>
            </a:r>
          </a:p>
          <a:p>
            <a:pPr marL="0" indent="0" fontAlgn="auto">
              <a:spcAft>
                <a:spcPts val="1200"/>
              </a:spcAft>
              <a:buClr>
                <a:schemeClr val="dk1"/>
              </a:buClr>
              <a:buSzPts val="1100"/>
              <a:buFont typeface="Wingdings 2"/>
              <a:buNone/>
            </a:pPr>
            <a:r>
              <a:rPr lang="en-GB" sz="1800" dirty="0"/>
              <a:t>n=303 (182 men, 18-65 years, </a:t>
            </a:r>
            <a:r>
              <a:rPr lang="en-GB" sz="1800" i="1" dirty="0"/>
              <a:t>M</a:t>
            </a:r>
            <a:r>
              <a:rPr lang="en-GB" sz="1800" dirty="0"/>
              <a:t>=26.24, </a:t>
            </a:r>
            <a:r>
              <a:rPr lang="en-GB" sz="1800" i="1" dirty="0"/>
              <a:t>SD</a:t>
            </a:r>
            <a:r>
              <a:rPr lang="en-GB" sz="1800" dirty="0"/>
              <a:t>=8.30)</a:t>
            </a:r>
          </a:p>
          <a:p>
            <a:pPr marL="0" indent="0" fontAlgn="auto">
              <a:spcAft>
                <a:spcPts val="1200"/>
              </a:spcAft>
              <a:buClr>
                <a:schemeClr val="dk1"/>
              </a:buClr>
              <a:buSzPts val="1100"/>
              <a:buFont typeface="Wingdings 2"/>
              <a:buNone/>
            </a:pPr>
            <a:endParaRPr lang="en-GB" sz="1800" dirty="0"/>
          </a:p>
          <a:p>
            <a:pPr marL="0" indent="0" fontAlgn="auto">
              <a:spcAft>
                <a:spcPts val="0"/>
              </a:spcAft>
              <a:buClr>
                <a:schemeClr val="dk1"/>
              </a:buClr>
              <a:buSzPts val="1100"/>
              <a:buFont typeface="Wingdings 2"/>
              <a:buNone/>
            </a:pPr>
            <a:endParaRPr lang="en-GB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9806602-4850-C44F-BB65-347C2D89F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758952"/>
          </a:xfrm>
        </p:spPr>
        <p:txBody>
          <a:bodyPr>
            <a:noAutofit/>
          </a:bodyPr>
          <a:lstStyle/>
          <a:p>
            <a: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  <a:t>Impact of attachment imagery and candidate mechanisms –cognition and cognitive fusion 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(</a:t>
            </a:r>
            <a:r>
              <a:rPr lang="en-GB" altLang="en-US" sz="2000" dirty="0" err="1">
                <a:solidFill>
                  <a:schemeClr val="tx1"/>
                </a:solidFill>
                <a:ea typeface="ＭＳ Ｐゴシック" charset="-128"/>
              </a:rPr>
              <a:t>Sood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 et al., 2021)</a:t>
            </a:r>
          </a:p>
        </p:txBody>
      </p:sp>
    </p:spTree>
    <p:extLst>
      <p:ext uri="{BB962C8B-B14F-4D97-AF65-F5344CB8AC3E}">
        <p14:creationId xmlns:p14="http://schemas.microsoft.com/office/powerpoint/2010/main" val="1355400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07AD0D-9CD8-2F4F-9135-DD1367E8A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8"/>
          <a:stretch/>
        </p:blipFill>
        <p:spPr>
          <a:xfrm>
            <a:off x="781177" y="1628800"/>
            <a:ext cx="7545070" cy="457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8E77276-3ED0-D04C-9684-B6A3ED6D9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60648"/>
            <a:ext cx="7200800" cy="758952"/>
          </a:xfrm>
        </p:spPr>
        <p:txBody>
          <a:bodyPr>
            <a:noAutofit/>
          </a:bodyPr>
          <a:lstStyle/>
          <a:p>
            <a: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  <a:t>Impact of attachment imagery on cognition and cognitive fusion 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(</a:t>
            </a:r>
            <a:r>
              <a:rPr lang="en-GB" altLang="en-US" sz="2000" dirty="0" err="1">
                <a:solidFill>
                  <a:schemeClr val="tx1"/>
                </a:solidFill>
                <a:ea typeface="ＭＳ Ｐゴシック" charset="-128"/>
              </a:rPr>
              <a:t>Sood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 et al., 2021)</a:t>
            </a:r>
          </a:p>
        </p:txBody>
      </p:sp>
    </p:spTree>
    <p:extLst>
      <p:ext uri="{BB962C8B-B14F-4D97-AF65-F5344CB8AC3E}">
        <p14:creationId xmlns:p14="http://schemas.microsoft.com/office/powerpoint/2010/main" val="1244329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  <a:t>Does ER mediate the attachment-paranoia association?</a:t>
            </a:r>
            <a:br>
              <a:rPr lang="en-GB" altLang="en-US" sz="3200" dirty="0">
                <a:solidFill>
                  <a:schemeClr val="tx1"/>
                </a:solidFill>
                <a:ea typeface="ＭＳ Ｐゴシック" charset="-128"/>
              </a:rPr>
            </a:b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(Partridge et al., 2022)</a:t>
            </a:r>
            <a:endParaRPr lang="en-US" sz="2000" dirty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03DC1A54-12CE-3556-1D49-C55DA2B44BA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572000" y="1700808"/>
            <a:ext cx="4264152" cy="4608512"/>
          </a:xfr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8B90580-9662-9CA7-745B-D18993A4A41A}"/>
              </a:ext>
            </a:extLst>
          </p:cNvPr>
          <p:cNvSpPr txBox="1">
            <a:spLocks/>
          </p:cNvSpPr>
          <p:nvPr/>
        </p:nvSpPr>
        <p:spPr>
          <a:xfrm>
            <a:off x="176464" y="1700808"/>
            <a:ext cx="4392488" cy="4716016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ER (DERS) mediated attachment anxiety- paranoia association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ER (DERS) mediated attachment avoidance-paranoia association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Suppression </a:t>
            </a:r>
            <a:r>
              <a:rPr lang="en-US" sz="2000"/>
              <a:t>(ERQ) did </a:t>
            </a:r>
            <a:r>
              <a:rPr lang="en-US" sz="2000" i="1" dirty="0"/>
              <a:t>not</a:t>
            </a:r>
            <a:r>
              <a:rPr lang="en-US" sz="2000" dirty="0"/>
              <a:t> mediate attachment avoidance-paranoia association (under-powered)</a:t>
            </a:r>
            <a:endParaRPr lang="en-US" sz="2000" i="1" dirty="0"/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Attachment anxiety associated with hyperactivating ER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Attachment avoidance associated with deactivating ER </a:t>
            </a:r>
          </a:p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 err="1"/>
              <a:t>cf</a:t>
            </a:r>
            <a:r>
              <a:rPr lang="en-US" sz="2000" dirty="0"/>
              <a:t> </a:t>
            </a:r>
            <a:r>
              <a:rPr lang="en-US" sz="2000" dirty="0" err="1"/>
              <a:t>Sood</a:t>
            </a:r>
            <a:r>
              <a:rPr lang="en-US" sz="2000" dirty="0"/>
              <a:t> et al. (2022)</a:t>
            </a:r>
          </a:p>
        </p:txBody>
      </p:sp>
    </p:spTree>
    <p:extLst>
      <p:ext uri="{BB962C8B-B14F-4D97-AF65-F5344CB8AC3E}">
        <p14:creationId xmlns:p14="http://schemas.microsoft.com/office/powerpoint/2010/main" val="137067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C78D-45AC-7E4F-ABA3-5BDEE55B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64" y="307071"/>
            <a:ext cx="7668959" cy="758952"/>
          </a:xfrm>
        </p:spPr>
        <p:txBody>
          <a:bodyPr>
            <a:normAutofit fontScale="90000"/>
          </a:bodyPr>
          <a:lstStyle/>
          <a:p>
            <a:r>
              <a:rPr lang="en-GB" altLang="en-US" sz="2900" dirty="0">
                <a:solidFill>
                  <a:schemeClr val="tx1"/>
                </a:solidFill>
                <a:ea typeface="ＭＳ Ｐゴシック" charset="-128"/>
              </a:rPr>
              <a:t>Clinical implications – assess attachment and adapt CBT for paranoia 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(</a:t>
            </a:r>
            <a:r>
              <a:rPr lang="en-GB" altLang="en-US" sz="2000" dirty="0" err="1">
                <a:solidFill>
                  <a:schemeClr val="tx1"/>
                </a:solidFill>
                <a:ea typeface="ＭＳ Ｐゴシック" charset="-128"/>
              </a:rPr>
              <a:t>Sood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 et al., 2022)</a:t>
            </a: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71F49687-5681-5D9D-B59D-588F5C5675A8}"/>
              </a:ext>
            </a:extLst>
          </p:cNvPr>
          <p:cNvGraphicFramePr>
            <a:graphicFrameLocks noGrp="1"/>
          </p:cNvGraphicFramePr>
          <p:nvPr/>
        </p:nvGraphicFramePr>
        <p:xfrm>
          <a:off x="252123" y="1772816"/>
          <a:ext cx="8650533" cy="4320480"/>
        </p:xfrm>
        <a:graphic>
          <a:graphicData uri="http://schemas.openxmlformats.org/drawingml/2006/table">
            <a:tbl>
              <a:tblPr firstRow="1" bandRow="1"/>
              <a:tblGrid>
                <a:gridCol w="1483257">
                  <a:extLst>
                    <a:ext uri="{9D8B030D-6E8A-4147-A177-3AD203B41FA5}">
                      <a16:colId xmlns:a16="http://schemas.microsoft.com/office/drawing/2014/main" val="1525077008"/>
                    </a:ext>
                  </a:extLst>
                </a:gridCol>
                <a:gridCol w="2389092">
                  <a:extLst>
                    <a:ext uri="{9D8B030D-6E8A-4147-A177-3AD203B41FA5}">
                      <a16:colId xmlns:a16="http://schemas.microsoft.com/office/drawing/2014/main" val="1312078304"/>
                    </a:ext>
                  </a:extLst>
                </a:gridCol>
                <a:gridCol w="2389092">
                  <a:extLst>
                    <a:ext uri="{9D8B030D-6E8A-4147-A177-3AD203B41FA5}">
                      <a16:colId xmlns:a16="http://schemas.microsoft.com/office/drawing/2014/main" val="3238663905"/>
                    </a:ext>
                  </a:extLst>
                </a:gridCol>
                <a:gridCol w="2389092">
                  <a:extLst>
                    <a:ext uri="{9D8B030D-6E8A-4147-A177-3AD203B41FA5}">
                      <a16:colId xmlns:a16="http://schemas.microsoft.com/office/drawing/2014/main" val="3352116072"/>
                    </a:ext>
                  </a:extLst>
                </a:gridCol>
              </a:tblGrid>
              <a:tr h="1106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b="1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Attachment style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Relationship and engagement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Cognition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Emotion regulation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021015"/>
                  </a:ext>
                </a:extLst>
              </a:tr>
              <a:tr h="1696138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Anxious</a:t>
                      </a:r>
                      <a:endParaRPr lang="en-US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b="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Expect ambivalence, fear of judgement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b="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Raise awareness of impact of excessive help-seeking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Target negative      </a:t>
                      </a:r>
                      <a:r>
                        <a:rPr lang="en-GB" sz="1700" i="1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self-beliefs</a:t>
                      </a:r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 –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build trust in self and self-efficacy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u="none" dirty="0">
                          <a:effectLst/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Practice mindfulness / worry management as alternative to rumination and </a:t>
                      </a:r>
                      <a:r>
                        <a:rPr lang="en-GB" sz="1700" u="none" dirty="0" err="1">
                          <a:effectLst/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catastrophisation</a:t>
                      </a:r>
                      <a:endParaRPr lang="en-GB" sz="1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117148"/>
                  </a:ext>
                </a:extLst>
              </a:tr>
              <a:tr h="151816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Avoidant</a:t>
                      </a:r>
                      <a:endParaRPr lang="en-US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 excessive self-reliance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help-seeking and accepting</a:t>
                      </a:r>
                      <a:endParaRPr lang="en-GB" sz="1700" dirty="0">
                        <a:latin typeface="Arial" panose="020B0604020202020204" pitchFamily="34" charset="0"/>
                        <a:ea typeface="Nanum Gothic" panose="020B0604020202020204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Target negative   </a:t>
                      </a:r>
                      <a:r>
                        <a:rPr lang="en-GB" sz="1700" i="1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other-beliefs</a:t>
                      </a:r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 –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latin typeface="Arial" panose="020B0604020202020204" pitchFamily="34" charset="0"/>
                          <a:ea typeface="Nanum Gothic" panose="020B0604020202020204" charset="-127"/>
                          <a:cs typeface="Arial" panose="020B0604020202020204" pitchFamily="34" charset="0"/>
                        </a:rPr>
                        <a:t>build trust in others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7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Practice emotional expression as alternative to suppression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655940"/>
                  </a:ext>
                </a:extLst>
              </a:tr>
            </a:tbl>
          </a:graphicData>
        </a:graphic>
      </p:graphicFrame>
      <p:pic>
        <p:nvPicPr>
          <p:cNvPr id="10" name="Picture 2" descr="Anxious Icons - Download Free Vector Icons | Noun Project">
            <a:extLst>
              <a:ext uri="{FF2B5EF4-FFF2-40B4-BE49-F238E27FC236}">
                <a16:creationId xmlns:a16="http://schemas.microsoft.com/office/drawing/2014/main" id="{CB9D8B88-7DE1-BCD6-6C84-7193E7168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8"/>
          <a:stretch/>
        </p:blipFill>
        <p:spPr bwMode="auto">
          <a:xfrm>
            <a:off x="475877" y="3166118"/>
            <a:ext cx="1049855" cy="91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Fwd: How Not To Manage An Introvert ? - Những Điều Không N… | Flickr">
            <a:extLst>
              <a:ext uri="{FF2B5EF4-FFF2-40B4-BE49-F238E27FC236}">
                <a16:creationId xmlns:a16="http://schemas.microsoft.com/office/drawing/2014/main" id="{E3675D81-3ABE-5C9C-777A-D6B30C8527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" t="23806" r="16836" b="12012"/>
          <a:stretch/>
        </p:blipFill>
        <p:spPr bwMode="auto">
          <a:xfrm>
            <a:off x="261470" y="4585709"/>
            <a:ext cx="1478667" cy="149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6BDA3D-16FF-19FD-8B60-7FD8C2865293}"/>
              </a:ext>
            </a:extLst>
          </p:cNvPr>
          <p:cNvSpPr txBox="1"/>
          <p:nvPr/>
        </p:nvSpPr>
        <p:spPr>
          <a:xfrm>
            <a:off x="642345" y="5723964"/>
            <a:ext cx="107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Avoidant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C868F2-27DD-7F82-5AC8-BAF31AE4E3C6}"/>
              </a:ext>
            </a:extLst>
          </p:cNvPr>
          <p:cNvSpPr txBox="1"/>
          <p:nvPr/>
        </p:nvSpPr>
        <p:spPr>
          <a:xfrm>
            <a:off x="678734" y="417661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Anxious</a:t>
            </a:r>
          </a:p>
        </p:txBody>
      </p:sp>
    </p:spTree>
    <p:extLst>
      <p:ext uri="{BB962C8B-B14F-4D97-AF65-F5344CB8AC3E}">
        <p14:creationId xmlns:p14="http://schemas.microsoft.com/office/powerpoint/2010/main" val="2128471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D9B5-2068-924B-A8D1-5D15898F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5119"/>
            <a:ext cx="8534400" cy="758952"/>
          </a:xfrm>
        </p:spPr>
        <p:txBody>
          <a:bodyPr>
            <a:noAutofit/>
          </a:bodyPr>
          <a:lstStyle/>
          <a:p>
            <a:r>
              <a:rPr lang="en-GB" sz="2600" dirty="0">
                <a:solidFill>
                  <a:schemeClr val="tx1"/>
                </a:solidFill>
              </a:rPr>
              <a:t>Does attachment imagery reduce paranoia?</a:t>
            </a:r>
            <a:br>
              <a:rPr lang="en-GB" sz="2600" dirty="0">
                <a:solidFill>
                  <a:schemeClr val="tx1"/>
                </a:solidFill>
              </a:rPr>
            </a:br>
            <a:r>
              <a:rPr lang="en-GB" sz="2600" dirty="0">
                <a:solidFill>
                  <a:schemeClr val="tx1"/>
                </a:solidFill>
              </a:rPr>
              <a:t>Preliminary clinical studies </a:t>
            </a:r>
            <a:r>
              <a:rPr lang="en-GB" sz="2000" dirty="0">
                <a:solidFill>
                  <a:schemeClr val="tx1"/>
                </a:solidFill>
              </a:rPr>
              <a:t>(Pitfield et al., 2020)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611748-4D8E-BC45-9B1F-A4D2E236B5F9}"/>
              </a:ext>
            </a:extLst>
          </p:cNvPr>
          <p:cNvSpPr txBox="1"/>
          <p:nvPr/>
        </p:nvSpPr>
        <p:spPr>
          <a:xfrm>
            <a:off x="382133" y="5707741"/>
            <a:ext cx="4385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(Newman-Taylor, 2020; Pitfield et al., 2020; Sood et al., underway)</a:t>
            </a:r>
            <a:endParaRPr lang="en-US" sz="1600" dirty="0"/>
          </a:p>
        </p:txBody>
      </p:sp>
      <p:pic>
        <p:nvPicPr>
          <p:cNvPr id="18" name="Content Placeholder 6">
            <a:extLst>
              <a:ext uri="{FF2B5EF4-FFF2-40B4-BE49-F238E27FC236}">
                <a16:creationId xmlns:a16="http://schemas.microsoft.com/office/drawing/2014/main" id="{B4D060C7-8919-134B-BA6F-5CD63F763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859" y="1510815"/>
            <a:ext cx="3888432" cy="472649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C2E3CA-E7FD-3C40-9E24-F3E20F478081}"/>
              </a:ext>
            </a:extLst>
          </p:cNvPr>
          <p:cNvSpPr txBox="1"/>
          <p:nvPr/>
        </p:nvSpPr>
        <p:spPr>
          <a:xfrm>
            <a:off x="1315498" y="2362441"/>
            <a:ext cx="240482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" sz="2000" dirty="0">
                <a:latin typeface="+mn-lt"/>
                <a:sym typeface="Montserrat"/>
              </a:rPr>
              <a:t>Paranoia – reduced</a:t>
            </a:r>
            <a:endParaRPr lang="en-US" sz="2000" dirty="0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815467-FCDE-1048-BC68-4946D8BBB0E8}"/>
              </a:ext>
            </a:extLst>
          </p:cNvPr>
          <p:cNvSpPr txBox="1"/>
          <p:nvPr/>
        </p:nvSpPr>
        <p:spPr>
          <a:xfrm>
            <a:off x="859030" y="3359814"/>
            <a:ext cx="343074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" sz="2000" dirty="0">
                <a:latin typeface="+mn-lt"/>
                <a:sym typeface="Montserrat"/>
              </a:rPr>
              <a:t>‘Negative’ feelings – reduced</a:t>
            </a:r>
            <a:endParaRPr lang="en-US" sz="2000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7031B9-060E-E149-8E8F-3BE58448BFC6}"/>
              </a:ext>
            </a:extLst>
          </p:cNvPr>
          <p:cNvSpPr txBox="1"/>
          <p:nvPr/>
        </p:nvSpPr>
        <p:spPr>
          <a:xfrm>
            <a:off x="927509" y="4587329"/>
            <a:ext cx="350448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" sz="2000" dirty="0">
                <a:latin typeface="+mn-lt"/>
                <a:sym typeface="Montserrat"/>
              </a:rPr>
              <a:t>‘Positive’ feelings – increased</a:t>
            </a:r>
            <a:endParaRPr lang="en-US" sz="2000" dirty="0">
              <a:latin typeface="+mn-lt"/>
            </a:endParaRPr>
          </a:p>
        </p:txBody>
      </p:sp>
      <p:pic>
        <p:nvPicPr>
          <p:cNvPr id="22" name="Graphic 21" descr="Arrow: Clockwise curve with solid fill">
            <a:extLst>
              <a:ext uri="{FF2B5EF4-FFF2-40B4-BE49-F238E27FC236}">
                <a16:creationId xmlns:a16="http://schemas.microsoft.com/office/drawing/2014/main" id="{D841FE6B-D9E8-A84B-915F-2FA5CC655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973076">
            <a:off x="3550364" y="1165025"/>
            <a:ext cx="489055" cy="2158734"/>
          </a:xfrm>
          <a:prstGeom prst="rect">
            <a:avLst/>
          </a:prstGeom>
        </p:spPr>
      </p:pic>
      <p:pic>
        <p:nvPicPr>
          <p:cNvPr id="23" name="Graphic 22" descr="Arrow: Clockwise curve with solid fill">
            <a:extLst>
              <a:ext uri="{FF2B5EF4-FFF2-40B4-BE49-F238E27FC236}">
                <a16:creationId xmlns:a16="http://schemas.microsoft.com/office/drawing/2014/main" id="{93444D3F-1563-7B4B-AB92-3FA9B1389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627605" flipH="1">
            <a:off x="3530222" y="2967550"/>
            <a:ext cx="522320" cy="2189235"/>
          </a:xfrm>
          <a:prstGeom prst="rect">
            <a:avLst/>
          </a:prstGeom>
        </p:spPr>
      </p:pic>
      <p:pic>
        <p:nvPicPr>
          <p:cNvPr id="11" name="Graphic 10" descr="Arrow: Clockwise curve with solid fill">
            <a:extLst>
              <a:ext uri="{FF2B5EF4-FFF2-40B4-BE49-F238E27FC236}">
                <a16:creationId xmlns:a16="http://schemas.microsoft.com/office/drawing/2014/main" id="{290C5DFC-BE02-94B6-C2F5-FD32806B2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627605" flipH="1">
            <a:off x="3528088" y="4121364"/>
            <a:ext cx="522320" cy="218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84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2600" dirty="0">
                <a:solidFill>
                  <a:schemeClr val="tx1"/>
                </a:solidFill>
                <a:ea typeface="ＭＳ Ｐゴシック" charset="-128"/>
              </a:rPr>
              <a:t>Felt security to facilitate imagery rescripting</a:t>
            </a:r>
            <a:b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</a:b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(Newman-Taylor, 2020)</a:t>
            </a:r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7E181A-ED76-584B-94BF-808B202E913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0CF0F6-E595-C323-A1FD-F17F571F78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01" b="11067"/>
          <a:stretch/>
        </p:blipFill>
        <p:spPr>
          <a:xfrm>
            <a:off x="0" y="1412776"/>
            <a:ext cx="91440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90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Affect regulation case series in EIP</a:t>
            </a:r>
            <a:r>
              <a:rPr lang="en-GB" altLang="en-US" sz="2000" dirty="0">
                <a:solidFill>
                  <a:schemeClr val="tx1"/>
                </a:solidFill>
                <a:ea typeface="ＭＳ Ｐゴシック" charset="-128"/>
              </a:rPr>
              <a:t> (Silva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67708" y="1690862"/>
            <a:ext cx="4408240" cy="452737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Preliminary study of DBT skills in people with psychosis with paranoia (GPTS clinical range)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ABA design; intervention phase – eight sessions over four weeks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Assessment and simple formulation followed by DBT distress tolerance and emotion regulation skills with no adaption</a:t>
            </a:r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572E6D9D-B6CD-2E63-3B9F-04C89C1DE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5"/>
          <a:stretch>
            <a:fillRect/>
          </a:stretch>
        </p:blipFill>
        <p:spPr bwMode="auto">
          <a:xfrm>
            <a:off x="4900829" y="1416394"/>
            <a:ext cx="2119443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01C3F2C2-C893-7E77-38F8-A3085A45C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44" b="13786"/>
          <a:stretch>
            <a:fillRect/>
          </a:stretch>
        </p:blipFill>
        <p:spPr bwMode="auto">
          <a:xfrm>
            <a:off x="4900829" y="3164232"/>
            <a:ext cx="211944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CEE840C6-4535-69AC-EC26-B277E43A2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8"/>
          <a:stretch>
            <a:fillRect/>
          </a:stretch>
        </p:blipFill>
        <p:spPr bwMode="auto">
          <a:xfrm>
            <a:off x="4900829" y="4912070"/>
            <a:ext cx="2119443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1DA88F-65DD-96DC-F8D4-716E62FD052D}"/>
              </a:ext>
            </a:extLst>
          </p:cNvPr>
          <p:cNvSpPr txBox="1"/>
          <p:nvPr/>
        </p:nvSpPr>
        <p:spPr>
          <a:xfrm>
            <a:off x="7032520" y="2257949"/>
            <a:ext cx="1827744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+mn-lt"/>
                <a:sym typeface="Montserrat"/>
              </a:rPr>
              <a:t>State paranoia</a:t>
            </a:r>
          </a:p>
          <a:p>
            <a:pPr>
              <a:defRPr/>
            </a:pPr>
            <a:r>
              <a:rPr lang="en-GB" sz="2000" dirty="0">
                <a:latin typeface="+mn-lt"/>
              </a:rPr>
              <a:t>↓</a:t>
            </a:r>
            <a:r>
              <a:rPr lang="en-GB" sz="2000" dirty="0">
                <a:latin typeface="+mn-lt"/>
                <a:sym typeface="Montserrat"/>
              </a:rPr>
              <a:t> 5/7 ppts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654651-B186-F71A-04AD-EF6B428B3112}"/>
              </a:ext>
            </a:extLst>
          </p:cNvPr>
          <p:cNvSpPr txBox="1"/>
          <p:nvPr/>
        </p:nvSpPr>
        <p:spPr>
          <a:xfrm>
            <a:off x="6994047" y="3850241"/>
            <a:ext cx="1866217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latin typeface="+mn-lt"/>
                <a:sym typeface="Montserrat"/>
              </a:rPr>
              <a:t>Negative affect</a:t>
            </a:r>
          </a:p>
          <a:p>
            <a:pPr>
              <a:defRPr/>
            </a:pPr>
            <a:r>
              <a:rPr lang="en-GB" sz="2000" dirty="0">
                <a:latin typeface="+mn-lt"/>
              </a:rPr>
              <a:t>↓</a:t>
            </a:r>
            <a:r>
              <a:rPr lang="en-GB" sz="2000" dirty="0">
                <a:latin typeface="+mn-lt"/>
                <a:sym typeface="Montserrat"/>
              </a:rPr>
              <a:t> in 6/7 ppts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0A5BC7-4552-A888-3819-F358DB78C6AE}"/>
              </a:ext>
            </a:extLst>
          </p:cNvPr>
          <p:cNvSpPr txBox="1"/>
          <p:nvPr/>
        </p:nvSpPr>
        <p:spPr>
          <a:xfrm>
            <a:off x="7048164" y="5373216"/>
            <a:ext cx="1838325" cy="1015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dirty="0">
                <a:latin typeface="+mn-lt"/>
                <a:sym typeface="Montserrat"/>
              </a:rPr>
              <a:t>Emotion regulation</a:t>
            </a:r>
          </a:p>
          <a:p>
            <a:pPr>
              <a:defRPr/>
            </a:pPr>
            <a:r>
              <a:rPr lang="en-GB" sz="2000" dirty="0">
                <a:latin typeface="+mn-lt"/>
              </a:rPr>
              <a:t>↑</a:t>
            </a:r>
            <a:r>
              <a:rPr lang="en-GB" sz="2000" dirty="0">
                <a:latin typeface="+mn-lt"/>
                <a:sym typeface="Montserrat"/>
              </a:rPr>
              <a:t> 6/7 ppts</a:t>
            </a:r>
          </a:p>
        </p:txBody>
      </p:sp>
    </p:spTree>
    <p:extLst>
      <p:ext uri="{BB962C8B-B14F-4D97-AF65-F5344CB8AC3E}">
        <p14:creationId xmlns:p14="http://schemas.microsoft.com/office/powerpoint/2010/main" val="3434390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>
            <a:extLst>
              <a:ext uri="{FF2B5EF4-FFF2-40B4-BE49-F238E27FC236}">
                <a16:creationId xmlns:a16="http://schemas.microsoft.com/office/drawing/2014/main" id="{78E30BB9-19C4-F019-C5F9-81856425A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687"/>
            <a:ext cx="9091613" cy="89255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GB" altLang="en-US" sz="2600" dirty="0">
                <a:latin typeface="+mj-lt"/>
              </a:rPr>
              <a:t>Clinical implications </a:t>
            </a:r>
          </a:p>
          <a:p>
            <a:pPr algn="ctr">
              <a:defRPr/>
            </a:pPr>
            <a:r>
              <a:rPr lang="en-GB" altLang="en-US" sz="2600" dirty="0">
                <a:latin typeface="+mj-lt"/>
              </a:rPr>
              <a:t>May – understanding my voices and fears about others</a:t>
            </a:r>
          </a:p>
        </p:txBody>
      </p:sp>
      <p:sp>
        <p:nvSpPr>
          <p:cNvPr id="60422" name="Text Box 13">
            <a:extLst>
              <a:ext uri="{FF2B5EF4-FFF2-40B4-BE49-F238E27FC236}">
                <a16:creationId xmlns:a16="http://schemas.microsoft.com/office/drawing/2014/main" id="{6EAF39CE-B2E5-770B-695E-680D641B0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8551"/>
            <a:ext cx="2592288" cy="9446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zh-CN" sz="1500" b="1" dirty="0">
                <a:latin typeface="Arial" panose="020B0604020202020204" pitchFamily="34" charset="0"/>
                <a:cs typeface="Arial" panose="020B0604020202020204" pitchFamily="34" charset="0"/>
              </a:rPr>
              <a:t>Triggers:  </a:t>
            </a:r>
            <a:r>
              <a:rPr lang="en-GB" altLang="zh-CN" sz="1500" dirty="0">
                <a:latin typeface="Arial" panose="020B0604020202020204" pitchFamily="34" charset="0"/>
                <a:cs typeface="Arial" panose="020B0604020202020204" pitchFamily="34" charset="0"/>
              </a:rPr>
              <a:t>Intrusive voices (cruel, commanding), memories of past harm</a:t>
            </a:r>
            <a:endParaRPr lang="en-GB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12911827-49E3-81C4-AE73-B9F3308FE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187" y="2951973"/>
            <a:ext cx="3095625" cy="125445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Thinking: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I’m no good, unwanted, can’t cope</a:t>
            </a:r>
          </a:p>
          <a:p>
            <a:pPr lvl="0" algn="ctr" eaLnBrk="1" hangingPunct="1"/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They’ll get me</a:t>
            </a:r>
            <a:endParaRPr lang="en-GB" altLang="en-US" sz="15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8E6BB13A-699D-8C1E-390F-8DED2A102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056" y="4503373"/>
            <a:ext cx="3167633" cy="14329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Feelings: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Terror, sadness, tension in body (particularly stomach)</a:t>
            </a:r>
            <a:endParaRPr lang="en-GB" altLang="en-US" sz="15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AAB921C3-782F-6AA0-1EAD-E1BA6BA34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151" y="4503366"/>
            <a:ext cx="3508147" cy="143296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Coping: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Don’t go out, listen to voices, sometimes follow commands, give up on what’s important</a:t>
            </a:r>
            <a:endParaRPr lang="en-GB" altLang="en-US" sz="15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raphic 5" descr="Arrow: Clockwise curve with solid fill">
            <a:extLst>
              <a:ext uri="{FF2B5EF4-FFF2-40B4-BE49-F238E27FC236}">
                <a16:creationId xmlns:a16="http://schemas.microsoft.com/office/drawing/2014/main" id="{6818BA78-DA7A-815B-C121-34A889B1D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619758">
            <a:off x="6050145" y="3552476"/>
            <a:ext cx="914400" cy="914400"/>
          </a:xfrm>
          <a:prstGeom prst="rect">
            <a:avLst/>
          </a:prstGeom>
        </p:spPr>
      </p:pic>
      <p:pic>
        <p:nvPicPr>
          <p:cNvPr id="8" name="Graphic 7" descr="Arrow: Clockwise curve with solid fill">
            <a:extLst>
              <a:ext uri="{FF2B5EF4-FFF2-40B4-BE49-F238E27FC236}">
                <a16:creationId xmlns:a16="http://schemas.microsoft.com/office/drawing/2014/main" id="{E7A620F1-3A8F-F43F-9552-791C96F00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380750">
            <a:off x="4114799" y="5479134"/>
            <a:ext cx="914400" cy="914400"/>
          </a:xfrm>
          <a:prstGeom prst="rect">
            <a:avLst/>
          </a:prstGeom>
        </p:spPr>
      </p:pic>
      <p:pic>
        <p:nvPicPr>
          <p:cNvPr id="10" name="Graphic 9" descr="Arrow: Clockwise curve with solid fill">
            <a:extLst>
              <a:ext uri="{FF2B5EF4-FFF2-40B4-BE49-F238E27FC236}">
                <a16:creationId xmlns:a16="http://schemas.microsoft.com/office/drawing/2014/main" id="{DBD82BE7-A60B-9FA5-7C94-5E54A84F1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994156">
            <a:off x="1977714" y="3538299"/>
            <a:ext cx="914400" cy="914400"/>
          </a:xfrm>
          <a:prstGeom prst="rect">
            <a:avLst/>
          </a:prstGeom>
        </p:spPr>
      </p:pic>
      <p:pic>
        <p:nvPicPr>
          <p:cNvPr id="12" name="Graphic 11" descr="Arrow: Clockwise curve with solid fill">
            <a:extLst>
              <a:ext uri="{FF2B5EF4-FFF2-40B4-BE49-F238E27FC236}">
                <a16:creationId xmlns:a16="http://schemas.microsoft.com/office/drawing/2014/main" id="{77E97032-209F-1668-068B-54134AC88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618497">
            <a:off x="3206225" y="20500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32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>
            <a:extLst>
              <a:ext uri="{FF2B5EF4-FFF2-40B4-BE49-F238E27FC236}">
                <a16:creationId xmlns:a16="http://schemas.microsoft.com/office/drawing/2014/main" id="{78E30BB9-19C4-F019-C5F9-81856425A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1963"/>
            <a:ext cx="9091613" cy="55399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GB" altLang="en-US" sz="3000" dirty="0">
                <a:latin typeface="+mj-lt"/>
              </a:rPr>
              <a:t>May – typical interventions</a:t>
            </a:r>
          </a:p>
        </p:txBody>
      </p:sp>
      <p:sp>
        <p:nvSpPr>
          <p:cNvPr id="60422" name="Text Box 13">
            <a:extLst>
              <a:ext uri="{FF2B5EF4-FFF2-40B4-BE49-F238E27FC236}">
                <a16:creationId xmlns:a16="http://schemas.microsoft.com/office/drawing/2014/main" id="{6EAF39CE-B2E5-770B-695E-680D641B0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8551"/>
            <a:ext cx="2592288" cy="9446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zh-CN" sz="1500" b="1" dirty="0">
                <a:latin typeface="Arial" panose="020B0604020202020204" pitchFamily="34" charset="0"/>
                <a:cs typeface="Arial" panose="020B0604020202020204" pitchFamily="34" charset="0"/>
              </a:rPr>
              <a:t>Triggers:  </a:t>
            </a:r>
            <a:r>
              <a:rPr lang="en-GB" altLang="zh-CN" sz="1500" dirty="0">
                <a:latin typeface="Arial" panose="020B0604020202020204" pitchFamily="34" charset="0"/>
                <a:cs typeface="Arial" panose="020B0604020202020204" pitchFamily="34" charset="0"/>
              </a:rPr>
              <a:t>Intrusive voices (cruel, commanding), memories of past harm</a:t>
            </a:r>
            <a:endParaRPr lang="en-GB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12911827-49E3-81C4-AE73-B9F3308FE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187" y="2951973"/>
            <a:ext cx="3095625" cy="125445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Thinking: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I’m no good, unwanted, can’t cope</a:t>
            </a:r>
          </a:p>
          <a:p>
            <a:pPr lvl="0" algn="ctr" eaLnBrk="1" hangingPunct="1"/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They’ll get me</a:t>
            </a:r>
            <a:endParaRPr lang="en-GB" altLang="en-US" sz="15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8E6BB13A-699D-8C1E-390F-8DED2A102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056" y="4503373"/>
            <a:ext cx="3167633" cy="14329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Feelings: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Terror, sadness, tension in body (particularly stomach)</a:t>
            </a:r>
            <a:endParaRPr lang="en-GB" altLang="en-US" sz="15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AAB921C3-782F-6AA0-1EAD-E1BA6BA34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151" y="4503366"/>
            <a:ext cx="3508147" cy="143296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Coping: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Don’t go out, listen to voices, sometimes follow commands, give up on what’s important</a:t>
            </a:r>
            <a:endParaRPr lang="en-GB" altLang="en-US" sz="15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raphic 5" descr="Arrow: Clockwise curve with solid fill">
            <a:extLst>
              <a:ext uri="{FF2B5EF4-FFF2-40B4-BE49-F238E27FC236}">
                <a16:creationId xmlns:a16="http://schemas.microsoft.com/office/drawing/2014/main" id="{6818BA78-DA7A-815B-C121-34A889B1D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619758">
            <a:off x="6050145" y="3552476"/>
            <a:ext cx="914400" cy="914400"/>
          </a:xfrm>
          <a:prstGeom prst="rect">
            <a:avLst/>
          </a:prstGeom>
        </p:spPr>
      </p:pic>
      <p:pic>
        <p:nvPicPr>
          <p:cNvPr id="8" name="Graphic 7" descr="Arrow: Clockwise curve with solid fill">
            <a:extLst>
              <a:ext uri="{FF2B5EF4-FFF2-40B4-BE49-F238E27FC236}">
                <a16:creationId xmlns:a16="http://schemas.microsoft.com/office/drawing/2014/main" id="{E7A620F1-3A8F-F43F-9552-791C96F00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380750">
            <a:off x="4114799" y="5479134"/>
            <a:ext cx="914400" cy="914400"/>
          </a:xfrm>
          <a:prstGeom prst="rect">
            <a:avLst/>
          </a:prstGeom>
        </p:spPr>
      </p:pic>
      <p:pic>
        <p:nvPicPr>
          <p:cNvPr id="10" name="Graphic 9" descr="Arrow: Clockwise curve with solid fill">
            <a:extLst>
              <a:ext uri="{FF2B5EF4-FFF2-40B4-BE49-F238E27FC236}">
                <a16:creationId xmlns:a16="http://schemas.microsoft.com/office/drawing/2014/main" id="{DBD82BE7-A60B-9FA5-7C94-5E54A84F1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994156">
            <a:off x="1977714" y="3538299"/>
            <a:ext cx="914400" cy="914400"/>
          </a:xfrm>
          <a:prstGeom prst="rect">
            <a:avLst/>
          </a:prstGeom>
        </p:spPr>
      </p:pic>
      <p:pic>
        <p:nvPicPr>
          <p:cNvPr id="12" name="Graphic 11" descr="Arrow: Clockwise curve with solid fill">
            <a:extLst>
              <a:ext uri="{FF2B5EF4-FFF2-40B4-BE49-F238E27FC236}">
                <a16:creationId xmlns:a16="http://schemas.microsoft.com/office/drawing/2014/main" id="{77E97032-209F-1668-068B-54134AC88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618497">
            <a:off x="3206225" y="2050015"/>
            <a:ext cx="914400" cy="914400"/>
          </a:xfrm>
          <a:prstGeom prst="rect">
            <a:avLst/>
          </a:prstGeom>
        </p:spPr>
      </p:pic>
      <p:pic>
        <p:nvPicPr>
          <p:cNvPr id="5" name="Graphic 4" descr="Arrow: Clockwise curve with solid fill">
            <a:extLst>
              <a:ext uri="{FF2B5EF4-FFF2-40B4-BE49-F238E27FC236}">
                <a16:creationId xmlns:a16="http://schemas.microsoft.com/office/drawing/2014/main" id="{8AB8704B-7817-5B96-BC3E-BB69D0A32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481765">
            <a:off x="5276839" y="2274287"/>
            <a:ext cx="489055" cy="1275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DD0976-D4EA-7470-8B42-F8BCB9CED37F}"/>
              </a:ext>
            </a:extLst>
          </p:cNvPr>
          <p:cNvSpPr txBox="1"/>
          <p:nvPr/>
        </p:nvSpPr>
        <p:spPr>
          <a:xfrm>
            <a:off x="5889669" y="2409882"/>
            <a:ext cx="14870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Alternative appraisals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E13F14-6120-C22A-30C8-E5BE695F48EF}"/>
              </a:ext>
            </a:extLst>
          </p:cNvPr>
          <p:cNvSpPr txBox="1"/>
          <p:nvPr/>
        </p:nvSpPr>
        <p:spPr>
          <a:xfrm>
            <a:off x="111577" y="3522989"/>
            <a:ext cx="207727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Graded exposure, BA, responding to commanding voices  </a:t>
            </a:r>
          </a:p>
        </p:txBody>
      </p:sp>
      <p:pic>
        <p:nvPicPr>
          <p:cNvPr id="11" name="Graphic 10" descr="Arrow: Clockwise curve with solid fill">
            <a:extLst>
              <a:ext uri="{FF2B5EF4-FFF2-40B4-BE49-F238E27FC236}">
                <a16:creationId xmlns:a16="http://schemas.microsoft.com/office/drawing/2014/main" id="{9F1E59D0-E0E7-76CC-A457-6EFCFFF5B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289616">
            <a:off x="944542" y="4151459"/>
            <a:ext cx="484162" cy="1138549"/>
          </a:xfrm>
          <a:prstGeom prst="rect">
            <a:avLst/>
          </a:prstGeom>
        </p:spPr>
      </p:pic>
      <p:pic>
        <p:nvPicPr>
          <p:cNvPr id="14" name="Graphic 13" descr="Arrow: Clockwise curve with solid fill">
            <a:extLst>
              <a:ext uri="{FF2B5EF4-FFF2-40B4-BE49-F238E27FC236}">
                <a16:creationId xmlns:a16="http://schemas.microsoft.com/office/drawing/2014/main" id="{0155F890-73CC-047C-5109-67CC793D2B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481765">
            <a:off x="6972427" y="3798034"/>
            <a:ext cx="489055" cy="12758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955D2B-1DF4-BC2B-F140-56D290FD8E0D}"/>
              </a:ext>
            </a:extLst>
          </p:cNvPr>
          <p:cNvSpPr txBox="1"/>
          <p:nvPr/>
        </p:nvSpPr>
        <p:spPr>
          <a:xfrm>
            <a:off x="7545401" y="3984942"/>
            <a:ext cx="14870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Relaxation?</a:t>
            </a:r>
          </a:p>
        </p:txBody>
      </p:sp>
    </p:spTree>
    <p:extLst>
      <p:ext uri="{BB962C8B-B14F-4D97-AF65-F5344CB8AC3E}">
        <p14:creationId xmlns:p14="http://schemas.microsoft.com/office/powerpoint/2010/main" val="725892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>
            <a:extLst>
              <a:ext uri="{FF2B5EF4-FFF2-40B4-BE49-F238E27FC236}">
                <a16:creationId xmlns:a16="http://schemas.microsoft.com/office/drawing/2014/main" id="{78E30BB9-19C4-F019-C5F9-81856425A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71964"/>
            <a:ext cx="8654225" cy="55399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GB" altLang="en-US" sz="3000" dirty="0">
                <a:latin typeface="+mj-lt"/>
              </a:rPr>
              <a:t>Targeting attachment congruent processes</a:t>
            </a:r>
          </a:p>
        </p:txBody>
      </p:sp>
      <p:sp>
        <p:nvSpPr>
          <p:cNvPr id="60422" name="Text Box 13">
            <a:extLst>
              <a:ext uri="{FF2B5EF4-FFF2-40B4-BE49-F238E27FC236}">
                <a16:creationId xmlns:a16="http://schemas.microsoft.com/office/drawing/2014/main" id="{6EAF39CE-B2E5-770B-695E-680D641B0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49063"/>
            <a:ext cx="2592288" cy="95410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ts val="1200"/>
              </a:spcBef>
            </a:pPr>
            <a:r>
              <a:rPr lang="en-GB" altLang="zh-CN" sz="1500" b="1" dirty="0">
                <a:latin typeface="Arial" panose="020B0604020202020204" pitchFamily="34" charset="0"/>
                <a:cs typeface="Arial" panose="020B0604020202020204" pitchFamily="34" charset="0"/>
              </a:rPr>
              <a:t>Triggers:  </a:t>
            </a:r>
            <a:r>
              <a:rPr lang="en-GB" altLang="zh-CN" sz="1500" dirty="0">
                <a:latin typeface="Arial" panose="020B0604020202020204" pitchFamily="34" charset="0"/>
                <a:cs typeface="Arial" panose="020B0604020202020204" pitchFamily="34" charset="0"/>
              </a:rPr>
              <a:t>Intrusive voices (cruel, commanding), memories of past harm</a:t>
            </a:r>
            <a:endParaRPr lang="en-GB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12911827-49E3-81C4-AE73-B9F3308FE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187" y="2951973"/>
            <a:ext cx="3095625" cy="125445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Thinking: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I’m no good, unwanted, can’t cope</a:t>
            </a:r>
          </a:p>
          <a:p>
            <a:pPr lvl="0" algn="ctr" eaLnBrk="1" hangingPunct="1"/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They’ll get me</a:t>
            </a:r>
            <a:endParaRPr lang="en-GB" altLang="en-US" sz="15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8E6BB13A-699D-8C1E-390F-8DED2A102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056" y="4503373"/>
            <a:ext cx="3167633" cy="14329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0"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Feelings: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Terror, sadness, tension in body (particularly stomach)</a:t>
            </a:r>
            <a:endParaRPr lang="en-GB" altLang="en-US" sz="15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AAB921C3-782F-6AA0-1EAD-E1BA6BA34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3" y="4503366"/>
            <a:ext cx="3847746" cy="151792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GB" altLang="zh-CN" sz="1500" b="1" dirty="0">
                <a:solidFill>
                  <a:prstClr val="black"/>
                </a:solidFill>
                <a:latin typeface="Arial" pitchFamily="34" charset="0"/>
              </a:rPr>
              <a:t>Coping:  </a:t>
            </a:r>
            <a:r>
              <a:rPr lang="en-GB" altLang="zh-CN" sz="1500" dirty="0">
                <a:solidFill>
                  <a:prstClr val="black"/>
                </a:solidFill>
                <a:latin typeface="Arial" pitchFamily="34" charset="0"/>
              </a:rPr>
              <a:t>Don’t go out, do less, listen to voices, </a:t>
            </a:r>
            <a:r>
              <a:rPr lang="en-GB" altLang="zh-CN" sz="1500" dirty="0">
                <a:solidFill>
                  <a:srgbClr val="1B38B4"/>
                </a:solidFill>
                <a:latin typeface="Arial" pitchFamily="34" charset="0"/>
              </a:rPr>
              <a:t>push difficult thoughts and feelings away, avoid asking for help</a:t>
            </a:r>
            <a:endParaRPr lang="en-GB" altLang="en-US" sz="1500" b="1" dirty="0">
              <a:solidFill>
                <a:srgbClr val="1B38B4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raphic 5" descr="Arrow: Clockwise curve with solid fill">
            <a:extLst>
              <a:ext uri="{FF2B5EF4-FFF2-40B4-BE49-F238E27FC236}">
                <a16:creationId xmlns:a16="http://schemas.microsoft.com/office/drawing/2014/main" id="{6818BA78-DA7A-815B-C121-34A889B1D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619758">
            <a:off x="6050145" y="3552476"/>
            <a:ext cx="914400" cy="914400"/>
          </a:xfrm>
          <a:prstGeom prst="rect">
            <a:avLst/>
          </a:prstGeom>
        </p:spPr>
      </p:pic>
      <p:pic>
        <p:nvPicPr>
          <p:cNvPr id="8" name="Graphic 7" descr="Arrow: Clockwise curve with solid fill">
            <a:extLst>
              <a:ext uri="{FF2B5EF4-FFF2-40B4-BE49-F238E27FC236}">
                <a16:creationId xmlns:a16="http://schemas.microsoft.com/office/drawing/2014/main" id="{E7A620F1-3A8F-F43F-9552-791C96F00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380750">
            <a:off x="4114799" y="5479134"/>
            <a:ext cx="914400" cy="914400"/>
          </a:xfrm>
          <a:prstGeom prst="rect">
            <a:avLst/>
          </a:prstGeom>
        </p:spPr>
      </p:pic>
      <p:pic>
        <p:nvPicPr>
          <p:cNvPr id="10" name="Graphic 9" descr="Arrow: Clockwise curve with solid fill">
            <a:extLst>
              <a:ext uri="{FF2B5EF4-FFF2-40B4-BE49-F238E27FC236}">
                <a16:creationId xmlns:a16="http://schemas.microsoft.com/office/drawing/2014/main" id="{DBD82BE7-A60B-9FA5-7C94-5E54A84F1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994156">
            <a:off x="1977714" y="3538299"/>
            <a:ext cx="914400" cy="914400"/>
          </a:xfrm>
          <a:prstGeom prst="rect">
            <a:avLst/>
          </a:prstGeom>
        </p:spPr>
      </p:pic>
      <p:pic>
        <p:nvPicPr>
          <p:cNvPr id="12" name="Graphic 11" descr="Arrow: Clockwise curve with solid fill">
            <a:extLst>
              <a:ext uri="{FF2B5EF4-FFF2-40B4-BE49-F238E27FC236}">
                <a16:creationId xmlns:a16="http://schemas.microsoft.com/office/drawing/2014/main" id="{77E97032-209F-1668-068B-54134AC88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618497">
            <a:off x="3206225" y="2050015"/>
            <a:ext cx="914400" cy="914400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05C95D1E-22C2-6BBE-7BB2-C6BC8FBBFB5F}"/>
              </a:ext>
            </a:extLst>
          </p:cNvPr>
          <p:cNvSpPr/>
          <p:nvPr/>
        </p:nvSpPr>
        <p:spPr>
          <a:xfrm>
            <a:off x="4031727" y="1364788"/>
            <a:ext cx="5004048" cy="143296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/>
            <a:r>
              <a:rPr lang="en-GB" altLang="zh-CN" sz="1500" b="1" dirty="0">
                <a:solidFill>
                  <a:srgbClr val="1B38B4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Interpersonal assumptions / rules</a:t>
            </a:r>
            <a:endParaRPr lang="en-GB" altLang="zh-CN" sz="1500" dirty="0">
              <a:solidFill>
                <a:srgbClr val="1B38B4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lvl="0" algn="ctr" eaLnBrk="1" hangingPunct="1"/>
            <a:r>
              <a:rPr lang="en-GB" altLang="zh-CN" sz="1500" dirty="0">
                <a:solidFill>
                  <a:srgbClr val="1B38B4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If I ask for help I’ll be rejected</a:t>
            </a:r>
          </a:p>
          <a:p>
            <a:pPr lvl="0" algn="ctr" eaLnBrk="1" hangingPunct="1"/>
            <a:r>
              <a:rPr lang="en-GB" altLang="zh-CN" sz="1500" dirty="0">
                <a:solidFill>
                  <a:srgbClr val="1B38B4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If in trouble I must cope alone</a:t>
            </a:r>
            <a:endParaRPr lang="en-GB" altLang="en-US" sz="1500" dirty="0">
              <a:solidFill>
                <a:srgbClr val="1B38B4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Graphic 10" descr="Arrow: Clockwise curve with solid fill">
            <a:extLst>
              <a:ext uri="{FF2B5EF4-FFF2-40B4-BE49-F238E27FC236}">
                <a16:creationId xmlns:a16="http://schemas.microsoft.com/office/drawing/2014/main" id="{732F3FC9-750D-E96A-3627-B2357E35D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22472">
            <a:off x="675457" y="4175016"/>
            <a:ext cx="458937" cy="11385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5ED0D7-C0B4-4775-BE4E-E13555D55A1A}"/>
              </a:ext>
            </a:extLst>
          </p:cNvPr>
          <p:cNvSpPr txBox="1"/>
          <p:nvPr/>
        </p:nvSpPr>
        <p:spPr>
          <a:xfrm>
            <a:off x="30977" y="3562416"/>
            <a:ext cx="196724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Learn to sit with these?  </a:t>
            </a:r>
            <a:r>
              <a:rPr lang="en-US" sz="1500" dirty="0" err="1">
                <a:solidFill>
                  <a:srgbClr val="1B38B4"/>
                </a:solidFill>
                <a:cs typeface="Arial" panose="020B0604020202020204" pitchFamily="34" charset="0"/>
              </a:rPr>
              <a:t>Practise</a:t>
            </a:r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 asking for help?</a:t>
            </a:r>
          </a:p>
        </p:txBody>
      </p:sp>
      <p:pic>
        <p:nvPicPr>
          <p:cNvPr id="15" name="Graphic 14" descr="Arrow: Clockwise curve with solid fill">
            <a:extLst>
              <a:ext uri="{FF2B5EF4-FFF2-40B4-BE49-F238E27FC236}">
                <a16:creationId xmlns:a16="http://schemas.microsoft.com/office/drawing/2014/main" id="{8F9A9439-12F1-A0F5-9A67-90876343A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600474" flipH="1">
            <a:off x="6578335" y="2164435"/>
            <a:ext cx="394619" cy="11385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9BCEEF-A74E-F653-2D2E-EBA32C8D056D}"/>
              </a:ext>
            </a:extLst>
          </p:cNvPr>
          <p:cNvSpPr txBox="1"/>
          <p:nvPr/>
        </p:nvSpPr>
        <p:spPr>
          <a:xfrm>
            <a:off x="6309343" y="3024223"/>
            <a:ext cx="25237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Alternative assumptions?</a:t>
            </a:r>
          </a:p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BEs to explore acting as if?</a:t>
            </a:r>
          </a:p>
        </p:txBody>
      </p:sp>
      <p:pic>
        <p:nvPicPr>
          <p:cNvPr id="17" name="Graphic 16" descr="Arrow: Clockwise curve with solid fill">
            <a:extLst>
              <a:ext uri="{FF2B5EF4-FFF2-40B4-BE49-F238E27FC236}">
                <a16:creationId xmlns:a16="http://schemas.microsoft.com/office/drawing/2014/main" id="{E45AE455-8A6A-A540-8280-D3E63CAF4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295434" flipH="1">
            <a:off x="7741324" y="4253840"/>
            <a:ext cx="394619" cy="11385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5B2E96-009E-994C-A43E-B9C4E240603A}"/>
              </a:ext>
            </a:extLst>
          </p:cNvPr>
          <p:cNvSpPr txBox="1"/>
          <p:nvPr/>
        </p:nvSpPr>
        <p:spPr>
          <a:xfrm>
            <a:off x="6911898" y="4030570"/>
            <a:ext cx="20875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Felt security / imagery</a:t>
            </a:r>
          </a:p>
          <a:p>
            <a:pPr algn="ctr"/>
            <a:r>
              <a:rPr lang="en-US" sz="1500" dirty="0">
                <a:solidFill>
                  <a:srgbClr val="1B38B4"/>
                </a:solidFill>
                <a:cs typeface="Arial" panose="020B0604020202020204" pitchFamily="34" charset="0"/>
              </a:rPr>
              <a:t>Other ER strategies</a:t>
            </a:r>
          </a:p>
        </p:txBody>
      </p:sp>
    </p:spTree>
    <p:extLst>
      <p:ext uri="{BB962C8B-B14F-4D97-AF65-F5344CB8AC3E}">
        <p14:creationId xmlns:p14="http://schemas.microsoft.com/office/powerpoint/2010/main" val="1880645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01753" y="282784"/>
            <a:ext cx="8534400" cy="752128"/>
          </a:xfrm>
        </p:spPr>
        <p:txBody>
          <a:bodyPr>
            <a:normAutofit fontScale="90000"/>
          </a:bodyPr>
          <a:lstStyle/>
          <a:p>
            <a:r>
              <a:rPr lang="en-GB" altLang="en-US" sz="2900" dirty="0">
                <a:solidFill>
                  <a:schemeClr val="tx1"/>
                </a:solidFill>
              </a:rPr>
              <a:t>Mapping staff-patient interactions in acute settings </a:t>
            </a:r>
            <a:br>
              <a:rPr lang="en-GB" altLang="en-US" sz="3100" dirty="0">
                <a:solidFill>
                  <a:schemeClr val="tx1"/>
                </a:solidFill>
              </a:rPr>
            </a:br>
            <a:r>
              <a:rPr lang="en-GB" altLang="en-US" sz="2200" dirty="0">
                <a:solidFill>
                  <a:schemeClr val="tx1"/>
                </a:solidFill>
              </a:rPr>
              <a:t>(Newman-Taylor et al., in press)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CA518F90-D287-A040-AF1D-88AD874F7D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513" y="1988841"/>
          <a:ext cx="8656640" cy="39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5175B76-F8E7-B04E-AAC6-5F0C6E45C6C9}"/>
              </a:ext>
            </a:extLst>
          </p:cNvPr>
          <p:cNvSpPr/>
          <p:nvPr/>
        </p:nvSpPr>
        <p:spPr>
          <a:xfrm>
            <a:off x="304800" y="3080417"/>
            <a:ext cx="2304256" cy="92464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At times of threat </a:t>
            </a:r>
            <a:r>
              <a:rPr lang="en-GB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psychosis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607A802D-2F97-CD48-A63D-CD9CB15EFB08}"/>
              </a:ext>
            </a:extLst>
          </p:cNvPr>
          <p:cNvSpPr/>
          <p:nvPr/>
        </p:nvSpPr>
        <p:spPr>
          <a:xfrm>
            <a:off x="1619672" y="4005064"/>
            <a:ext cx="360040" cy="504056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965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CA518F90-D287-A040-AF1D-88AD874F7D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301754"/>
              </p:ext>
            </p:extLst>
          </p:nvPr>
        </p:nvGraphicFramePr>
        <p:xfrm>
          <a:off x="179513" y="1988841"/>
          <a:ext cx="8656640" cy="39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B448129-80E8-9AAD-D8E6-0DA5CBB6ECE9}"/>
              </a:ext>
            </a:extLst>
          </p:cNvPr>
          <p:cNvSpPr/>
          <p:nvPr/>
        </p:nvSpPr>
        <p:spPr>
          <a:xfrm>
            <a:off x="188103" y="3152644"/>
            <a:ext cx="2304256" cy="92464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At times of threat </a:t>
            </a:r>
            <a:r>
              <a:rPr lang="en-GB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psychosis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C5825647-0FED-B1FB-F687-9DDF9893D66D}"/>
              </a:ext>
            </a:extLst>
          </p:cNvPr>
          <p:cNvSpPr/>
          <p:nvPr/>
        </p:nvSpPr>
        <p:spPr>
          <a:xfrm>
            <a:off x="1619672" y="4077072"/>
            <a:ext cx="360040" cy="504056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14FCE5-7792-1BEC-DBE2-E06B419C12A9}"/>
              </a:ext>
            </a:extLst>
          </p:cNvPr>
          <p:cNvSpPr txBox="1">
            <a:spLocks/>
          </p:cNvSpPr>
          <p:nvPr/>
        </p:nvSpPr>
        <p:spPr>
          <a:xfrm>
            <a:off x="304800" y="260648"/>
            <a:ext cx="8534400" cy="7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GB" altLang="en-US" sz="3000" dirty="0"/>
              <a:t>Insecure anxious attachment</a:t>
            </a:r>
          </a:p>
        </p:txBody>
      </p:sp>
    </p:spTree>
    <p:extLst>
      <p:ext uri="{BB962C8B-B14F-4D97-AF65-F5344CB8AC3E}">
        <p14:creationId xmlns:p14="http://schemas.microsoft.com/office/powerpoint/2010/main" val="986434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CA518F90-D287-A040-AF1D-88AD874F7D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283773"/>
              </p:ext>
            </p:extLst>
          </p:nvPr>
        </p:nvGraphicFramePr>
        <p:xfrm>
          <a:off x="179513" y="1988841"/>
          <a:ext cx="8656640" cy="39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B448129-80E8-9AAD-D8E6-0DA5CBB6ECE9}"/>
              </a:ext>
            </a:extLst>
          </p:cNvPr>
          <p:cNvSpPr/>
          <p:nvPr/>
        </p:nvSpPr>
        <p:spPr>
          <a:xfrm>
            <a:off x="219214" y="3152425"/>
            <a:ext cx="2304256" cy="92464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At times of threat </a:t>
            </a:r>
            <a:r>
              <a:rPr lang="en-GB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psychosis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C5825647-0FED-B1FB-F687-9DDF9893D66D}"/>
              </a:ext>
            </a:extLst>
          </p:cNvPr>
          <p:cNvSpPr/>
          <p:nvPr/>
        </p:nvSpPr>
        <p:spPr>
          <a:xfrm>
            <a:off x="1619672" y="4077072"/>
            <a:ext cx="360040" cy="5040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35CB54-2B0F-AA7C-46C9-32DC88BBCD23}"/>
              </a:ext>
            </a:extLst>
          </p:cNvPr>
          <p:cNvSpPr txBox="1">
            <a:spLocks/>
          </p:cNvSpPr>
          <p:nvPr/>
        </p:nvSpPr>
        <p:spPr>
          <a:xfrm>
            <a:off x="304800" y="260648"/>
            <a:ext cx="8534400" cy="7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GB" altLang="en-US" sz="3000" dirty="0"/>
              <a:t>Insecure avoidant attachment</a:t>
            </a:r>
          </a:p>
        </p:txBody>
      </p:sp>
    </p:spTree>
    <p:extLst>
      <p:ext uri="{BB962C8B-B14F-4D97-AF65-F5344CB8AC3E}">
        <p14:creationId xmlns:p14="http://schemas.microsoft.com/office/powerpoint/2010/main" val="561464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233CE94-1BE9-2C43-8DB6-2FB705E535B3}"/>
              </a:ext>
            </a:extLst>
          </p:cNvPr>
          <p:cNvGraphicFramePr/>
          <p:nvPr/>
        </p:nvGraphicFramePr>
        <p:xfrm>
          <a:off x="301752" y="1692358"/>
          <a:ext cx="8534400" cy="2744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own Arrow 3">
            <a:extLst>
              <a:ext uri="{FF2B5EF4-FFF2-40B4-BE49-F238E27FC236}">
                <a16:creationId xmlns:a16="http://schemas.microsoft.com/office/drawing/2014/main" id="{4DA295D0-BFFB-414E-927A-2FE1D219C942}"/>
              </a:ext>
            </a:extLst>
          </p:cNvPr>
          <p:cNvSpPr/>
          <p:nvPr/>
        </p:nvSpPr>
        <p:spPr>
          <a:xfrm>
            <a:off x="3923928" y="4183400"/>
            <a:ext cx="320164" cy="507424"/>
          </a:xfrm>
          <a:prstGeom prst="downArrow">
            <a:avLst/>
          </a:prstGeom>
          <a:solidFill>
            <a:srgbClr val="8CC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E026808-B4E2-4543-A19E-9BF36793FE94}"/>
              </a:ext>
            </a:extLst>
          </p:cNvPr>
          <p:cNvSpPr/>
          <p:nvPr/>
        </p:nvSpPr>
        <p:spPr>
          <a:xfrm>
            <a:off x="608512" y="4869160"/>
            <a:ext cx="8227640" cy="1584176"/>
          </a:xfrm>
          <a:prstGeom prst="roundRect">
            <a:avLst/>
          </a:prstGeom>
          <a:solidFill>
            <a:srgbClr val="8CC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Psychological needs:  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Immediate – to be allowed to withdraw </a:t>
            </a:r>
          </a:p>
          <a:p>
            <a:pPr>
              <a:spcAft>
                <a:spcPts val="600"/>
              </a:spcAft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	           Subsequently 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to learn to trust others</a:t>
            </a:r>
          </a:p>
          <a:p>
            <a:pPr>
              <a:spcAft>
                <a:spcPts val="600"/>
              </a:spcAft>
            </a:pPr>
            <a:r>
              <a:rPr lang="en-GB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Ward staff:  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Teach – expression of emotions</a:t>
            </a:r>
          </a:p>
          <a:p>
            <a:pPr>
              <a:spcAft>
                <a:spcPts val="600"/>
              </a:spcAft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        Focus on – shared activities, giving and accepting help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BE3182-4BF6-7012-34B6-E01B461D6FF2}"/>
              </a:ext>
            </a:extLst>
          </p:cNvPr>
          <p:cNvSpPr txBox="1">
            <a:spLocks/>
          </p:cNvSpPr>
          <p:nvPr/>
        </p:nvSpPr>
        <p:spPr>
          <a:xfrm>
            <a:off x="107504" y="260648"/>
            <a:ext cx="8928992" cy="7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GB" altLang="en-US" sz="3000" dirty="0"/>
              <a:t>Insecure avoidant attachment – helpful responses</a:t>
            </a:r>
          </a:p>
        </p:txBody>
      </p:sp>
    </p:spTree>
    <p:extLst>
      <p:ext uri="{BB962C8B-B14F-4D97-AF65-F5344CB8AC3E}">
        <p14:creationId xmlns:p14="http://schemas.microsoft.com/office/powerpoint/2010/main" val="25600004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Summary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556792"/>
            <a:ext cx="8534400" cy="482453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People with psychosis are often insecurely attached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This affects ability to access services, engage in CBT, remain engaged – high risk of not receiving the interventions likely to be useful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If we know someone’s attachment style, we can anticipate key beliefs, emotion regulation strategies, and help-seeking behaviours, when distressed (e.g., when hearing voices, paranoid, confused, in threatening environments)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We can then weave this information into our routine clinical practice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Therapy – initial engagement, assessment, formulation, treatment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Consulting with teams – CMHTs, EIPs, wards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Embed in service governance systems – e.g., routine assessments, reflective practice</a:t>
            </a:r>
          </a:p>
        </p:txBody>
      </p:sp>
    </p:spTree>
    <p:extLst>
      <p:ext uri="{BB962C8B-B14F-4D97-AF65-F5344CB8AC3E}">
        <p14:creationId xmlns:p14="http://schemas.microsoft.com/office/powerpoint/2010/main" val="1015911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82BF-2364-CE80-19A9-5756A885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758952"/>
          </a:xfrm>
        </p:spPr>
        <p:txBody>
          <a:bodyPr>
            <a:noAutofit/>
          </a:bodyPr>
          <a:lstStyle/>
          <a:p>
            <a:r>
              <a:rPr lang="en-GB" altLang="en-US" sz="3000" dirty="0">
                <a:solidFill>
                  <a:schemeClr val="tx1"/>
                </a:solidFill>
                <a:ea typeface="ＭＳ Ｐゴシック" charset="-128"/>
              </a:rPr>
              <a:t>Next steps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4C7B2-4F49-4F82-2D79-51A30D2C9C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34400" cy="4680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800" i="1" dirty="0"/>
          </a:p>
          <a:p>
            <a:pPr marL="0" indent="0" algn="ctr">
              <a:buNone/>
            </a:pPr>
            <a:endParaRPr lang="en-GB" sz="2800" i="1" dirty="0"/>
          </a:p>
          <a:p>
            <a:pPr marL="0" indent="0" algn="ctr">
              <a:buNone/>
            </a:pPr>
            <a:r>
              <a:rPr lang="en-GB" sz="2800" i="1" dirty="0"/>
              <a:t>“I think you need to identify these [attachment patterns] with the patients themselves ... put the control in the hands of the patient” 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 algn="r">
              <a:buNone/>
            </a:pPr>
            <a:r>
              <a:rPr lang="en-GB" sz="2000" dirty="0"/>
              <a:t>(Lived experience participant, Newman-Taylor et al., in press)</a:t>
            </a:r>
          </a:p>
        </p:txBody>
      </p:sp>
    </p:spTree>
    <p:extLst>
      <p:ext uri="{BB962C8B-B14F-4D97-AF65-F5344CB8AC3E}">
        <p14:creationId xmlns:p14="http://schemas.microsoft.com/office/powerpoint/2010/main" val="8434180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052736"/>
            <a:ext cx="7010400" cy="4114800"/>
          </a:xfrm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  <a:p>
            <a:pPr eaLnBrk="1" hangingPunct="1"/>
            <a:endParaRPr lang="en-GB" altLang="en-US" dirty="0">
              <a:ea typeface="ＭＳ Ｐゴシック" charset="-128"/>
            </a:endParaRPr>
          </a:p>
          <a:p>
            <a:pPr algn="ctr" eaLnBrk="1" hangingPunct="1">
              <a:buFont typeface="Wingdings" charset="2"/>
              <a:buNone/>
            </a:pPr>
            <a:r>
              <a:rPr lang="en-GB" altLang="en-US" sz="3600" dirty="0">
                <a:ea typeface="ＭＳ Ｐゴシック" charset="-128"/>
              </a:rPr>
              <a:t>Thank you</a:t>
            </a:r>
          </a:p>
          <a:p>
            <a:pPr algn="ctr" eaLnBrk="1" hangingPunct="1">
              <a:buFont typeface="Wingdings" charset="2"/>
              <a:buNone/>
            </a:pPr>
            <a:r>
              <a:rPr lang="en-GB" altLang="en-US" sz="3600" dirty="0">
                <a:ea typeface="ＭＳ Ｐゴシック" charset="-128"/>
              </a:rPr>
              <a:t>Any questions?</a:t>
            </a:r>
          </a:p>
          <a:p>
            <a:pPr algn="ctr" eaLnBrk="1" hangingPunct="1">
              <a:buFont typeface="Wingdings" charset="2"/>
              <a:buNone/>
            </a:pPr>
            <a:endParaRPr lang="en-GB" altLang="en-US" sz="3600" dirty="0">
              <a:ea typeface="ＭＳ Ｐゴシック" charset="-128"/>
            </a:endParaRPr>
          </a:p>
          <a:p>
            <a:pPr algn="ctr" eaLnBrk="1" hangingPunct="1">
              <a:buFont typeface="Wingdings" charset="2"/>
              <a:buNone/>
            </a:pPr>
            <a:r>
              <a:rPr lang="en-GB" altLang="en-US" sz="3600" dirty="0" err="1">
                <a:ea typeface="ＭＳ Ｐゴシック" charset="-128"/>
              </a:rPr>
              <a:t>knt@soton.ac.uk</a:t>
            </a:r>
            <a:endParaRPr lang="en-GB" altLang="en-US" sz="36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4838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038F-1DF9-7379-82EA-E5F73314B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20" y="188640"/>
            <a:ext cx="8534400" cy="758952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D568-4B55-CDB0-DE7F-1073F49194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659688" cy="492628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Arriaga, X. B., </a:t>
            </a:r>
            <a:r>
              <a:rPr lang="en-GB" sz="1400" dirty="0" err="1"/>
              <a:t>Kumashiro</a:t>
            </a:r>
            <a:r>
              <a:rPr lang="en-GB" sz="1400" dirty="0"/>
              <a:t>, M., Simpson, J. A., &amp; Overall, N. C. (2017). Revising working models across time: Relationship situations that enhance attachment security.  </a:t>
            </a:r>
            <a:r>
              <a:rPr lang="en-GB" sz="1400" i="1" dirty="0"/>
              <a:t>Personality and Social Psychology Review, 22</a:t>
            </a:r>
            <a:r>
              <a:rPr lang="en-GB" sz="1400" dirty="0"/>
              <a:t>(1), 71-96. </a:t>
            </a:r>
            <a:r>
              <a:rPr lang="en-GB" sz="1400" dirty="0">
                <a:hlinkClick r:id="rId2"/>
              </a:rPr>
              <a:t>https://doi.org/10.1177/1088868317705257</a:t>
            </a:r>
            <a:r>
              <a:rPr lang="en-GB" sz="1400" dirty="0"/>
              <a:t>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Beck, A.T. (1967). </a:t>
            </a:r>
            <a:r>
              <a:rPr lang="en-GB" sz="1400" i="1" dirty="0"/>
              <a:t>The diagnosis and management of depression</a:t>
            </a:r>
            <a:r>
              <a:rPr lang="en-GB" sz="1400" dirty="0"/>
              <a:t>. University of Pennsylvania Press. 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Beck, A.T. (1975). </a:t>
            </a:r>
            <a:r>
              <a:rPr lang="en-GB" sz="1400" i="1" dirty="0"/>
              <a:t>Cognitive therapy and the emotional disorders</a:t>
            </a:r>
            <a:r>
              <a:rPr lang="en-GB" sz="1400" dirty="0"/>
              <a:t>. International Universities Press.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Bennetts, A., </a:t>
            </a:r>
            <a:r>
              <a:rPr lang="en-GB" sz="1400" dirty="0" err="1"/>
              <a:t>Stopa</a:t>
            </a:r>
            <a:r>
              <a:rPr lang="en-GB" sz="1400" dirty="0"/>
              <a:t>, L., &amp; Newman-Taylor, K. (2020). Does mental imagery affect paranoia, anxiety and core beliefs? A pilot experimental study in an analogue sample. </a:t>
            </a:r>
            <a:r>
              <a:rPr lang="en-GB" sz="1400" i="1" dirty="0"/>
              <a:t>Psychosis</a:t>
            </a:r>
            <a:r>
              <a:rPr lang="en-GB" sz="1400" dirty="0"/>
              <a:t>, </a:t>
            </a:r>
            <a:r>
              <a:rPr lang="en-GB" sz="1400" i="1" dirty="0"/>
              <a:t>12</a:t>
            </a:r>
            <a:r>
              <a:rPr lang="en-GB" sz="1400" dirty="0"/>
              <a:t>(2), 182-187.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Berry, K., Barrowclough, C., &amp; </a:t>
            </a:r>
            <a:r>
              <a:rPr lang="en-GB" sz="1400" dirty="0" err="1"/>
              <a:t>Wearden</a:t>
            </a:r>
            <a:r>
              <a:rPr lang="en-GB" sz="1400" dirty="0"/>
              <a:t>, A. (2007). A review of the role of adult attachment style in psychosis: unexplored issues and questions for further research. </a:t>
            </a:r>
            <a:r>
              <a:rPr lang="en-GB" sz="1400" i="1" dirty="0"/>
              <a:t>Clinical Psychology Review, 27</a:t>
            </a:r>
            <a:r>
              <a:rPr lang="en-GB" sz="1400" dirty="0"/>
              <a:t>(4), 458-475. </a:t>
            </a:r>
            <a:r>
              <a:rPr lang="en-GB" sz="1400" dirty="0">
                <a:hlinkClick r:id="rId3"/>
              </a:rPr>
              <a:t>https://doi.org/10.1016/j.cpr.2006.09.006</a:t>
            </a:r>
            <a:r>
              <a:rPr lang="en-GB" sz="1400" dirty="0"/>
              <a:t>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Birchwood, M., Connor, C., Lester, H., Patterson, P., Freemantle, N., Marshall, M., ... &amp; Singh, S. P. (2013). Reducing duration of untreated psychosis: care pathways to early intervention in psychosis services. </a:t>
            </a:r>
            <a:r>
              <a:rPr lang="en-GB" sz="1400" i="1" dirty="0"/>
              <a:t>British Journal of Psychiatry, 203</a:t>
            </a:r>
            <a:r>
              <a:rPr lang="en-GB" sz="1400" dirty="0"/>
              <a:t>(1), 58-64.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 err="1"/>
              <a:t>Boonstra</a:t>
            </a:r>
            <a:r>
              <a:rPr lang="en-GB" sz="1400" dirty="0"/>
              <a:t>, N., </a:t>
            </a:r>
            <a:r>
              <a:rPr lang="en-GB" sz="1400" dirty="0" err="1"/>
              <a:t>Klaassen</a:t>
            </a:r>
            <a:r>
              <a:rPr lang="en-GB" sz="1400" dirty="0"/>
              <a:t>, R., </a:t>
            </a:r>
            <a:r>
              <a:rPr lang="en-GB" sz="1400" dirty="0" err="1"/>
              <a:t>Sytema</a:t>
            </a:r>
            <a:r>
              <a:rPr lang="en-GB" sz="1400" dirty="0"/>
              <a:t>, S., Marshall, M., De </a:t>
            </a:r>
            <a:r>
              <a:rPr lang="en-GB" sz="1400" dirty="0" err="1"/>
              <a:t>Haan</a:t>
            </a:r>
            <a:r>
              <a:rPr lang="en-GB" sz="1400" dirty="0"/>
              <a:t>, L., </a:t>
            </a:r>
            <a:r>
              <a:rPr lang="en-GB" sz="1400" dirty="0" err="1"/>
              <a:t>Wunderink</a:t>
            </a:r>
            <a:r>
              <a:rPr lang="en-GB" sz="1400" dirty="0"/>
              <a:t>, L., &amp; Wiersma, D. (2012). Duration of untreated psychosis and negative symptoms — a systematic review and meta-analysis of individual patient data. </a:t>
            </a:r>
            <a:r>
              <a:rPr lang="en-GB" sz="1400" i="1" dirty="0"/>
              <a:t>Schizophrenia Research, 142</a:t>
            </a:r>
            <a:r>
              <a:rPr lang="en-GB" sz="1400" dirty="0"/>
              <a:t>(1-3), 12-19.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Bowlby, J. (1969). </a:t>
            </a:r>
            <a:r>
              <a:rPr lang="en-GB" sz="1400" i="1" dirty="0"/>
              <a:t>Attachment and loss (Vol. 1): Attachment.</a:t>
            </a:r>
            <a:r>
              <a:rPr lang="en-GB" sz="1400" dirty="0"/>
              <a:t> Basic Books.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Bowlby, J. (1988). </a:t>
            </a:r>
            <a:r>
              <a:rPr lang="en-GB" sz="1400" i="1" dirty="0"/>
              <a:t>A secure base. </a:t>
            </a:r>
            <a:r>
              <a:rPr lang="en-GB" sz="1400" dirty="0"/>
              <a:t>Basic Books.</a:t>
            </a:r>
          </a:p>
        </p:txBody>
      </p:sp>
    </p:spTree>
    <p:extLst>
      <p:ext uri="{BB962C8B-B14F-4D97-AF65-F5344CB8AC3E}">
        <p14:creationId xmlns:p14="http://schemas.microsoft.com/office/powerpoint/2010/main" val="4270451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038F-1DF9-7379-82EA-E5F73314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>
                <a:solidFill>
                  <a:prstClr val="black"/>
                </a:solidFill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D568-4B55-CDB0-DE7F-1073F49194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693393"/>
            <a:ext cx="8662736" cy="4687935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Bucci, S., Roberts, N. H., Danquah, A. N., &amp; Berry, K. (2014). Using attachment theory to inform the design and delivery of mental health services: A systematic review of the literature. </a:t>
            </a:r>
            <a:r>
              <a:rPr lang="en-GB" sz="1400" i="1" dirty="0"/>
              <a:t>Psychology and Psychotherapy: Theory, Research and Practice</a:t>
            </a:r>
            <a:r>
              <a:rPr lang="en-GB" sz="1400" dirty="0"/>
              <a:t>, </a:t>
            </a:r>
            <a:r>
              <a:rPr lang="en-GB" sz="1400" i="1" dirty="0"/>
              <a:t>88</a:t>
            </a:r>
            <a:r>
              <a:rPr lang="en-GB" sz="1400" dirty="0"/>
              <a:t>(1), 1-20.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Bullock, G., Newman-Taylor, K., &amp; </a:t>
            </a:r>
            <a:r>
              <a:rPr lang="en-GB" sz="1400" dirty="0" err="1"/>
              <a:t>Stopa</a:t>
            </a:r>
            <a:r>
              <a:rPr lang="en-GB" sz="1400" dirty="0"/>
              <a:t>, L. (2016). The role of mental imagery in non-clinical paranoia. </a:t>
            </a:r>
            <a:r>
              <a:rPr lang="en-GB" sz="1400" i="1" dirty="0"/>
              <a:t>Journal of </a:t>
            </a:r>
            <a:r>
              <a:rPr lang="en-GB" sz="1400" i="1" dirty="0" err="1"/>
              <a:t>Behavior</a:t>
            </a:r>
            <a:r>
              <a:rPr lang="en-GB" sz="1400" i="1" dirty="0"/>
              <a:t> Therapy and Experimental Psychiatry,</a:t>
            </a:r>
            <a:r>
              <a:rPr lang="en-GB" sz="1400" u="sng" dirty="0">
                <a:hlinkClick r:id="rId2" tooltip="Go to table of contents for this volume/issue"/>
              </a:rPr>
              <a:t> </a:t>
            </a:r>
            <a:r>
              <a:rPr lang="en-GB" sz="1400" i="1" dirty="0"/>
              <a:t>50</a:t>
            </a:r>
            <a:r>
              <a:rPr lang="en-GB" sz="1400" dirty="0"/>
              <a:t>, 264–268. doi:10.1016/j.jbtep.2015.10.002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Doyle, R., Turner, N., Fanning. F., Brennan, D., Renwick, L., Lawlor, E., &amp; Clarke, M. (2014). First-episode psychosis and disengagement from treatment: A systematic review</a:t>
            </a:r>
            <a:r>
              <a:rPr lang="en-GB" sz="1400" i="1" dirty="0"/>
              <a:t>. Psychiatric Services 65</a:t>
            </a:r>
            <a:r>
              <a:rPr lang="en-GB" sz="1400" dirty="0"/>
              <a:t>(5), 603-611. </a:t>
            </a:r>
            <a:r>
              <a:rPr lang="en-GB" sz="1400" dirty="0">
                <a:hlinkClick r:id="rId3"/>
              </a:rPr>
              <a:t>https://doi.org/10.1176/appi.ps.201200570</a:t>
            </a:r>
            <a:r>
              <a:rPr lang="en-GB" sz="1400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Fanning, F., Foley, S., Lawlor, E., McWilliams, S., Jackson, D., Renwick, L., … Trimble, T. (2012). Group cognitive behavioural therapy for first episode psychosis: Who's referred, who attends and who completes it?</a:t>
            </a:r>
            <a:r>
              <a:rPr lang="en-GB" sz="1400" i="1" dirty="0"/>
              <a:t> Early Intervention in Psychiatry, 6, </a:t>
            </a:r>
            <a:r>
              <a:rPr lang="en-GB" sz="1400" dirty="0"/>
              <a:t>432–441.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Gumley, A. I., Taylor, H. E. F., </a:t>
            </a:r>
            <a:r>
              <a:rPr lang="en-GB" sz="1400" dirty="0" err="1"/>
              <a:t>Schwannauer</a:t>
            </a:r>
            <a:r>
              <a:rPr lang="en-GB" sz="1400" dirty="0"/>
              <a:t>, M., &amp; MacBeth, A. (2014). A systematic review of attachment and psychosis: measurement, construct validity and outcomes. </a:t>
            </a:r>
            <a:r>
              <a:rPr lang="en-GB" sz="1400" i="1" dirty="0"/>
              <a:t>Acta </a:t>
            </a:r>
            <a:r>
              <a:rPr lang="en-GB" sz="1400" i="1" dirty="0" err="1"/>
              <a:t>Psychiatrica</a:t>
            </a:r>
            <a:r>
              <a:rPr lang="en-GB" sz="1400" i="1" dirty="0"/>
              <a:t> Scandinavica</a:t>
            </a:r>
            <a:r>
              <a:rPr lang="en-GB" sz="1400" dirty="0"/>
              <a:t>, </a:t>
            </a:r>
            <a:r>
              <a:rPr lang="en-GB" sz="1400" i="1" dirty="0"/>
              <a:t>129</a:t>
            </a:r>
            <a:r>
              <a:rPr lang="en-GB" sz="1400" dirty="0"/>
              <a:t>(4), 257-274.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Jolley, S., </a:t>
            </a:r>
            <a:r>
              <a:rPr lang="en-GB" sz="1400" dirty="0" err="1"/>
              <a:t>Garety</a:t>
            </a:r>
            <a:r>
              <a:rPr lang="en-GB" sz="1400" dirty="0"/>
              <a:t>, P., Peters, E., </a:t>
            </a:r>
            <a:r>
              <a:rPr lang="en-GB" sz="1400" dirty="0" err="1"/>
              <a:t>Fornells-Ambrojo</a:t>
            </a:r>
            <a:r>
              <a:rPr lang="en-GB" sz="1400" dirty="0"/>
              <a:t>, M., </a:t>
            </a:r>
            <a:r>
              <a:rPr lang="en-GB" sz="1400" dirty="0" err="1"/>
              <a:t>Onwumere</a:t>
            </a:r>
            <a:r>
              <a:rPr lang="en-GB" sz="1400" dirty="0"/>
              <a:t>, J., Harris, V., … Johns, L. (2015). Opportunities and challenges in Improving Access to Psychological Therapies for people with Severe Mental Illness (IAPT-SMI): Evaluating the first operational year of the South London and Maudsley (</a:t>
            </a:r>
            <a:r>
              <a:rPr lang="en-GB" sz="1400" dirty="0" err="1"/>
              <a:t>SLaM</a:t>
            </a:r>
            <a:r>
              <a:rPr lang="en-GB" sz="1400" dirty="0"/>
              <a:t>) demonstration site for psychosis. </a:t>
            </a:r>
            <a:r>
              <a:rPr lang="en-GB" sz="1400" i="1" dirty="0"/>
              <a:t>Behaviour Research and Therapy, 64,</a:t>
            </a:r>
            <a:r>
              <a:rPr lang="en-GB" sz="1400" dirty="0"/>
              <a:t> 24– 30. https://</a:t>
            </a:r>
            <a:r>
              <a:rPr lang="en-GB" sz="1400" dirty="0" err="1"/>
              <a:t>doi.org</a:t>
            </a:r>
            <a:r>
              <a:rPr lang="en-GB" sz="1400" dirty="0"/>
              <a:t>/10.1016/j.brat.2014.11.006 </a:t>
            </a:r>
          </a:p>
        </p:txBody>
      </p:sp>
    </p:spTree>
    <p:extLst>
      <p:ext uri="{BB962C8B-B14F-4D97-AF65-F5344CB8AC3E}">
        <p14:creationId xmlns:p14="http://schemas.microsoft.com/office/powerpoint/2010/main" val="3788853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038F-1DF9-7379-82EA-E5F73314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>
                <a:solidFill>
                  <a:prstClr val="black"/>
                </a:solidFill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D568-4B55-CDB0-DE7F-1073F49194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Johns, L. C., &amp; Van </a:t>
            </a:r>
            <a:r>
              <a:rPr lang="en-GB" sz="2000" dirty="0" err="1"/>
              <a:t>Os</a:t>
            </a:r>
            <a:r>
              <a:rPr lang="en-GB" sz="2000" dirty="0"/>
              <a:t>, J. (2001). The continuity of psychotic experiences in the general population. </a:t>
            </a:r>
            <a:r>
              <a:rPr lang="en-GB" sz="2000" i="1" dirty="0"/>
              <a:t>Clinical psychology review</a:t>
            </a:r>
            <a:r>
              <a:rPr lang="en-GB" sz="2000" dirty="0"/>
              <a:t>, </a:t>
            </a:r>
            <a:r>
              <a:rPr lang="en-GB" sz="2000" i="1" dirty="0"/>
              <a:t>21</a:t>
            </a:r>
            <a:r>
              <a:rPr lang="en-GB" sz="2000" dirty="0"/>
              <a:t>(8), 1125-1141.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Jones, C., Hacker, D., </a:t>
            </a:r>
            <a:r>
              <a:rPr lang="en-GB" sz="2000" dirty="0" err="1"/>
              <a:t>Meaden</a:t>
            </a:r>
            <a:r>
              <a:rPr lang="en-GB" sz="2000" dirty="0"/>
              <a:t>, A., Cormac, I., Irving, C. B., Xia, J, Zhao, S., Shi, C., &amp; Chen, J. (2018).  Is cognitive behavioural therapy as effective as other psychosocial treatments for people  with schizophrenia. </a:t>
            </a:r>
            <a:r>
              <a:rPr lang="en-GB" sz="2000" i="1" dirty="0"/>
              <a:t>Cochrane Database of Systematic Reviews.</a:t>
            </a:r>
            <a:r>
              <a:rPr lang="en-GB" sz="2000" dirty="0"/>
              <a:t> </a:t>
            </a:r>
            <a:r>
              <a:rPr lang="en-GB" sz="2000" dirty="0">
                <a:hlinkClick r:id="rId2"/>
              </a:rPr>
              <a:t>https://doi.org/10.1002/14651858.CD008712.pub3</a:t>
            </a:r>
            <a:r>
              <a:rPr lang="en-GB" sz="2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Kreyenbuhl, J., </a:t>
            </a:r>
            <a:r>
              <a:rPr lang="en-GB" sz="2000" dirty="0" err="1"/>
              <a:t>Nossel</a:t>
            </a:r>
            <a:r>
              <a:rPr lang="en-GB" sz="2000" dirty="0"/>
              <a:t>, I. R., &amp; Dixon, L. B. (2009). Disengagement from mental health treatment among individuals with schizophrenia and strategies for facilitating connections to care: A review of the literature. </a:t>
            </a:r>
            <a:r>
              <a:rPr lang="en-GB" sz="2000" i="1" dirty="0"/>
              <a:t>Schizophrenia Bulletin, 35</a:t>
            </a:r>
            <a:r>
              <a:rPr lang="en-GB" sz="2000" dirty="0"/>
              <a:t>(4), 696– 703. https://</a:t>
            </a:r>
            <a:r>
              <a:rPr lang="en-GB" sz="2000" dirty="0" err="1"/>
              <a:t>doi.org</a:t>
            </a:r>
            <a:r>
              <a:rPr lang="en-GB" sz="2000" dirty="0"/>
              <a:t>/10.1093/</a:t>
            </a:r>
            <a:r>
              <a:rPr lang="en-GB" sz="2000" dirty="0" err="1"/>
              <a:t>schbul</a:t>
            </a:r>
            <a:r>
              <a:rPr lang="en-GB" sz="2000" dirty="0"/>
              <a:t>/sbp046 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Lafontaine, M. F., Brassard, A., Lussier, Y., Valois, P., Shaver, P. R., &amp; Johnson, S. M. (2015). Selecting the best items for a short-form of the Experiences in Close Relationships questionnaire. </a:t>
            </a:r>
            <a:r>
              <a:rPr lang="en-GB" sz="2000" i="1" dirty="0"/>
              <a:t>European Journal of Psychological Assessment</a:t>
            </a:r>
            <a:r>
              <a:rPr lang="en-GB" sz="2000" dirty="0"/>
              <a:t>. </a:t>
            </a:r>
            <a:r>
              <a:rPr lang="en-GB" sz="2000" dirty="0">
                <a:hlinkClick r:id="rId3"/>
              </a:rPr>
              <a:t>https://doi.org/10.1027/1015-5759/a000243</a:t>
            </a:r>
            <a:r>
              <a:rPr lang="en-GB" sz="2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Laws, K. R., Darlington, N., </a:t>
            </a:r>
            <a:r>
              <a:rPr lang="en-GB" sz="2000" dirty="0" err="1"/>
              <a:t>Kondel</a:t>
            </a:r>
            <a:r>
              <a:rPr lang="en-GB" sz="2000" dirty="0"/>
              <a:t>, T. K., McKenna, P. J., &amp; Jauhar, S. (2018). Cognitive Behavioural Therapy for schizophrenia-outcomes for functioning, distress and quality of life: a meta-analysis. </a:t>
            </a:r>
            <a:r>
              <a:rPr lang="en-GB" sz="2000" i="1" dirty="0"/>
              <a:t>BMC Psychology, 6</a:t>
            </a:r>
            <a:r>
              <a:rPr lang="en-GB" sz="2000" dirty="0"/>
              <a:t>(1), 1-10.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Luke, M. A., Sedikides, C., &amp; </a:t>
            </a:r>
            <a:r>
              <a:rPr lang="en-GB" sz="2000" dirty="0" err="1"/>
              <a:t>Carnelley</a:t>
            </a:r>
            <a:r>
              <a:rPr lang="en-GB" sz="2000" dirty="0"/>
              <a:t>, K. B. (2012). Your love lifts me higher! The energizing quality of secure relationships. </a:t>
            </a:r>
            <a:r>
              <a:rPr lang="en-GB" sz="2000" i="1" dirty="0"/>
              <a:t>Personality and Social Psychology Bulletin, 38, </a:t>
            </a:r>
            <a:r>
              <a:rPr lang="en-GB" sz="2000" dirty="0"/>
              <a:t>721-733. </a:t>
            </a:r>
            <a:r>
              <a:rPr lang="en-GB" sz="2000" dirty="0" err="1"/>
              <a:t>doi</a:t>
            </a:r>
            <a:r>
              <a:rPr lang="en-GB" sz="2000" dirty="0"/>
              <a:t>: 10.1177/0146167211436117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Marshall, M., Lewis, S., Lockwood, A., Drake, R., Jones, P., &amp; </a:t>
            </a:r>
            <a:r>
              <a:rPr lang="en-GB" sz="2000" dirty="0" err="1"/>
              <a:t>Croudace</a:t>
            </a:r>
            <a:r>
              <a:rPr lang="en-GB" sz="2000" dirty="0"/>
              <a:t>, T. (2005). Association between duration of untreated psychosis and outcome in cohorts of first-episode patients: a systematic review. </a:t>
            </a:r>
            <a:r>
              <a:rPr lang="en-GB" sz="2000" i="1" dirty="0"/>
              <a:t>Archives of General Psychiatry, 62</a:t>
            </a:r>
            <a:r>
              <a:rPr lang="en-GB" sz="2000" dirty="0"/>
              <a:t>(9), 975-983.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2000" dirty="0"/>
              <a:t>Murphy, R., Goodall, K., &amp; Woodrow, A. (2020). The relationship between attachment insecurity and experiences on the paranoia continuum: A meta‐analysis. </a:t>
            </a:r>
            <a:r>
              <a:rPr lang="en-GB" sz="2000" i="1" dirty="0"/>
              <a:t>British Journal of Clinical Psychology</a:t>
            </a:r>
            <a:r>
              <a:rPr lang="en-GB" sz="2000" dirty="0"/>
              <a:t>, </a:t>
            </a:r>
            <a:r>
              <a:rPr lang="en-GB" sz="2000" i="1" dirty="0"/>
              <a:t>59</a:t>
            </a:r>
            <a:r>
              <a:rPr lang="en-GB" sz="2000" dirty="0"/>
              <a:t>(3), 290-318.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219993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038F-1DF9-7379-82EA-E5F73314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References</a:t>
            </a:r>
            <a:endParaRPr lang="en-US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D568-4B55-CDB0-DE7F-1073F49194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Newman-Taylor, K., &amp; </a:t>
            </a:r>
            <a:r>
              <a:rPr lang="en-GB" sz="1400" dirty="0" err="1"/>
              <a:t>Stopa</a:t>
            </a:r>
            <a:r>
              <a:rPr lang="en-GB" sz="1400" dirty="0"/>
              <a:t>, L. (2013). The fear of others: A pilot study of social anxiety processes in paranoia. </a:t>
            </a:r>
            <a:r>
              <a:rPr lang="en-GB" sz="1400" i="1" dirty="0"/>
              <a:t>Behavioural and Cognitive Psychotherapy, 41</a:t>
            </a:r>
            <a:r>
              <a:rPr lang="en-GB" sz="1400" dirty="0"/>
              <a:t>(1), 66-88. </a:t>
            </a:r>
            <a:r>
              <a:rPr lang="en-GB" sz="1400" dirty="0">
                <a:hlinkClick r:id="rId2"/>
              </a:rPr>
              <a:t>https://doi.org/10.1017/S1352465812000690</a:t>
            </a:r>
            <a:endParaRPr lang="en-GB" sz="1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Newman-Taylor, K. (2020). ‘Felt </a:t>
            </a:r>
            <a:r>
              <a:rPr lang="en-GB" sz="1400" dirty="0" err="1"/>
              <a:t>security’as</a:t>
            </a:r>
            <a:r>
              <a:rPr lang="en-GB" sz="1400" dirty="0"/>
              <a:t> a means of facilitating imagery rescripting in psychosis: a clinical protocol and illustrative case study. </a:t>
            </a:r>
            <a:r>
              <a:rPr lang="en-GB" sz="1400" i="1" dirty="0"/>
              <a:t>The Cognitive Behaviour Therapist</a:t>
            </a:r>
            <a:r>
              <a:rPr lang="en-GB" sz="1400" dirty="0"/>
              <a:t>, </a:t>
            </a:r>
            <a:r>
              <a:rPr lang="en-GB" sz="1400" i="1" dirty="0"/>
              <a:t>13</a:t>
            </a:r>
            <a:r>
              <a:rPr lang="en-GB" sz="1400" dirty="0"/>
              <a:t>.</a:t>
            </a:r>
            <a:endParaRPr lang="en-GB" sz="1400" dirty="0"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cs typeface="Calibri" panose="020F0502020204030204" pitchFamily="34" charset="0"/>
              </a:rPr>
              <a:t>Newman-Taylor, K., Sood, M., Rowe, A. C., &amp; </a:t>
            </a:r>
            <a:r>
              <a:rPr lang="en-GB" sz="1400" dirty="0" err="1">
                <a:cs typeface="Calibri" panose="020F0502020204030204" pitchFamily="34" charset="0"/>
              </a:rPr>
              <a:t>Carnelley</a:t>
            </a:r>
            <a:r>
              <a:rPr lang="en-GB" sz="1400" dirty="0">
                <a:cs typeface="Calibri" panose="020F0502020204030204" pitchFamily="34" charset="0"/>
              </a:rPr>
              <a:t>, K. B. (2021). </a:t>
            </a:r>
            <a:r>
              <a:rPr lang="en-US" sz="1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Attachment imagery as a means of effecting change in paranoia, mood, and behavioural intentions in an analogue sample. </a:t>
            </a:r>
            <a:r>
              <a:rPr lang="en-US" sz="14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Brain Sciences</a:t>
            </a:r>
            <a:r>
              <a:rPr lang="en-US" sz="1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sz="1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(10), 1257. https://</a:t>
            </a:r>
            <a:r>
              <a:rPr lang="en-US" sz="14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doi.org</a:t>
            </a:r>
            <a:r>
              <a:rPr lang="en-US" sz="1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/10.3390/brainsci11101257 </a:t>
            </a:r>
            <a:endParaRPr lang="en-GB" sz="1400" dirty="0"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NICE. (2014). </a:t>
            </a:r>
            <a:r>
              <a:rPr lang="en-GB" sz="1400" i="1" dirty="0"/>
              <a:t>Psychosis and schizophrenia in adults: Prevention and management. </a:t>
            </a:r>
            <a:r>
              <a:rPr lang="en-GB" sz="1400" dirty="0"/>
              <a:t>London, UK: NICE.</a:t>
            </a:r>
            <a:endParaRPr lang="en-GB" sz="1400" dirty="0"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cs typeface="Calibri" panose="020F0502020204030204" pitchFamily="34" charset="0"/>
              </a:rPr>
              <a:t>Sood, M., </a:t>
            </a:r>
            <a:r>
              <a:rPr lang="en-GB" sz="1400" dirty="0" err="1">
                <a:cs typeface="Calibri" panose="020F0502020204030204" pitchFamily="34" charset="0"/>
              </a:rPr>
              <a:t>Carnelley</a:t>
            </a:r>
            <a:r>
              <a:rPr lang="en-GB" sz="1400" dirty="0">
                <a:cs typeface="Calibri" panose="020F0502020204030204" pitchFamily="34" charset="0"/>
              </a:rPr>
              <a:t>, K. B., &amp; Newman-Taylor, K.  (2022). Do emotion regulation strategies mediate the attachment–paranoia association? An experimental study of repeated attachment-imagery priming and stress buffering. Psychology and Psychotherapy: Theory Research and Practice. https://</a:t>
            </a:r>
            <a:r>
              <a:rPr lang="en-GB" sz="1400" dirty="0" err="1">
                <a:cs typeface="Calibri" panose="020F0502020204030204" pitchFamily="34" charset="0"/>
              </a:rPr>
              <a:t>doi.org</a:t>
            </a:r>
            <a:r>
              <a:rPr lang="en-GB" sz="1400" dirty="0">
                <a:cs typeface="Calibri" panose="020F0502020204030204" pitchFamily="34" charset="0"/>
              </a:rPr>
              <a:t>/ 10.1111/PAPT.12398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cs typeface="Calibri" panose="020F0502020204030204" pitchFamily="34" charset="0"/>
              </a:rPr>
              <a:t>Sood, M., </a:t>
            </a:r>
            <a:r>
              <a:rPr lang="en-GB" sz="1400" dirty="0" err="1">
                <a:cs typeface="Calibri" panose="020F0502020204030204" pitchFamily="34" charset="0"/>
              </a:rPr>
              <a:t>Carnelley</a:t>
            </a:r>
            <a:r>
              <a:rPr lang="en-GB" sz="1400" dirty="0">
                <a:cs typeface="Calibri" panose="020F0502020204030204" pitchFamily="34" charset="0"/>
              </a:rPr>
              <a:t>, K. B., &amp; Newman-Taylor, K.  (2021). How does attachment imagery for paranoia work? Cognitive fusion and beliefs about self and others mediate the impact on paranoia and anxiety. </a:t>
            </a:r>
            <a:r>
              <a:rPr lang="en-GB" sz="1400" i="1" dirty="0">
                <a:cs typeface="Calibri" panose="020F0502020204030204" pitchFamily="34" charset="0"/>
              </a:rPr>
              <a:t>Psychology and Psychotherapy: Theory Research and </a:t>
            </a:r>
            <a:r>
              <a:rPr lang="en-GB" sz="1400" i="1" dirty="0">
                <a:solidFill>
                  <a:schemeClr val="bg1">
                    <a:lumMod val="10000"/>
                  </a:schemeClr>
                </a:solidFill>
                <a:cs typeface="Calibri" panose="020F0502020204030204" pitchFamily="34" charset="0"/>
              </a:rPr>
              <a:t>Practice,</a:t>
            </a:r>
            <a:r>
              <a:rPr lang="pt-BR" sz="1400" dirty="0">
                <a:solidFill>
                  <a:schemeClr val="bg1">
                    <a:lumMod val="10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pt-BR" sz="1400" i="1" dirty="0">
                <a:solidFill>
                  <a:schemeClr val="bg1">
                    <a:lumMod val="10000"/>
                  </a:schemeClr>
                </a:solidFill>
                <a:cs typeface="Calibri" panose="020F0502020204030204" pitchFamily="34" charset="0"/>
              </a:rPr>
              <a:t>94</a:t>
            </a:r>
            <a:r>
              <a:rPr lang="pt-BR" sz="1400" dirty="0">
                <a:solidFill>
                  <a:schemeClr val="bg1">
                    <a:lumMod val="10000"/>
                  </a:schemeClr>
                </a:solidFill>
                <a:cs typeface="Calibri" panose="020F0502020204030204" pitchFamily="34" charset="0"/>
              </a:rPr>
              <a:t>(4), 973-993. </a:t>
            </a:r>
            <a:r>
              <a:rPr lang="en-US" sz="1400" dirty="0">
                <a:ea typeface="SimSun" panose="02010600030101010101" pitchFamily="2" charset="-122"/>
                <a:cs typeface="Calibri" panose="020F0502020204030204" pitchFamily="34" charset="0"/>
              </a:rPr>
              <a:t>https://</a:t>
            </a:r>
            <a:r>
              <a:rPr lang="en-US" sz="1400" dirty="0" err="1">
                <a:ea typeface="SimSun" panose="02010600030101010101" pitchFamily="2" charset="-122"/>
                <a:cs typeface="Calibri" panose="020F0502020204030204" pitchFamily="34" charset="0"/>
              </a:rPr>
              <a:t>doi.org</a:t>
            </a:r>
            <a:r>
              <a:rPr lang="en-US" sz="1400" dirty="0">
                <a:ea typeface="SimSun" panose="02010600030101010101" pitchFamily="2" charset="-122"/>
                <a:cs typeface="Calibri" panose="020F0502020204030204" pitchFamily="34" charset="0"/>
              </a:rPr>
              <a:t>/ </a:t>
            </a:r>
            <a:r>
              <a:rPr lang="pt-BR" sz="1400" dirty="0">
                <a:solidFill>
                  <a:schemeClr val="bg1">
                    <a:lumMod val="10000"/>
                  </a:schemeClr>
                </a:solidFill>
                <a:cs typeface="Calibri" panose="020F0502020204030204" pitchFamily="34" charset="0"/>
              </a:rPr>
              <a:t>10.1111/papt.12354 </a:t>
            </a:r>
            <a:endParaRPr lang="en-GB" sz="1400" dirty="0">
              <a:solidFill>
                <a:schemeClr val="bg1">
                  <a:lumMod val="10000"/>
                </a:schemeClr>
              </a:solidFill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cs typeface="Calibri" panose="020F0502020204030204" pitchFamily="34" charset="0"/>
              </a:rPr>
              <a:t>Sood, M., </a:t>
            </a:r>
            <a:r>
              <a:rPr lang="en-GB" sz="1400" dirty="0" err="1">
                <a:cs typeface="Calibri" panose="020F0502020204030204" pitchFamily="34" charset="0"/>
              </a:rPr>
              <a:t>Carnelley</a:t>
            </a:r>
            <a:r>
              <a:rPr lang="en-GB" sz="1400" dirty="0">
                <a:cs typeface="Calibri" panose="020F0502020204030204" pitchFamily="34" charset="0"/>
              </a:rPr>
              <a:t>, K. B., &amp; Newman-Taylor, K.  (2022). How does insecure attachment lead to paranoia? A systematic critical review of cognitive, affective, and </a:t>
            </a:r>
            <a:r>
              <a:rPr lang="en-GB" sz="1400" dirty="0" err="1">
                <a:cs typeface="Calibri" panose="020F0502020204030204" pitchFamily="34" charset="0"/>
              </a:rPr>
              <a:t>behavioral</a:t>
            </a:r>
            <a:r>
              <a:rPr lang="en-GB" sz="1400" dirty="0">
                <a:cs typeface="Calibri" panose="020F0502020204030204" pitchFamily="34" charset="0"/>
              </a:rPr>
              <a:t> mechanisms. </a:t>
            </a:r>
            <a:r>
              <a:rPr lang="en-GB" sz="1400" i="1" dirty="0">
                <a:cs typeface="Calibri" panose="020F0502020204030204" pitchFamily="34" charset="0"/>
              </a:rPr>
              <a:t>British Journal of Clinical Psychology</a:t>
            </a:r>
            <a:r>
              <a:rPr lang="en-GB" sz="1400" dirty="0">
                <a:cs typeface="Calibri" panose="020F0502020204030204" pitchFamily="34" charset="0"/>
              </a:rPr>
              <a:t>. </a:t>
            </a:r>
            <a:r>
              <a:rPr lang="en-GB" sz="1400" dirty="0">
                <a:cs typeface="Calibri" panose="020F0502020204030204" pitchFamily="34" charset="0"/>
                <a:hlinkClick r:id="rId3"/>
              </a:rPr>
              <a:t>https://doi.org/10.1111/bjc.12361</a:t>
            </a:r>
            <a:r>
              <a:rPr lang="en-GB" sz="1400" dirty="0"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7132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038F-1DF9-7379-82EA-E5F73314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>
                <a:solidFill>
                  <a:prstClr val="black"/>
                </a:solidFill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D568-4B55-CDB0-DE7F-1073F49194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400" dirty="0">
                <a:cs typeface="Calibri" panose="020F0502020204030204" pitchFamily="34" charset="0"/>
              </a:rPr>
              <a:t>Sood, M., &amp; Newman-Taylor, K. (2020). Cognitive fusion mediates the impact of attachment imagery on paranoia and anxiety</a:t>
            </a:r>
            <a:r>
              <a:rPr lang="en-GB" sz="1400" i="1" dirty="0">
                <a:cs typeface="Calibri" panose="020F0502020204030204" pitchFamily="34" charset="0"/>
              </a:rPr>
              <a:t>. </a:t>
            </a:r>
            <a:r>
              <a:rPr lang="en-US" sz="1400" i="1" dirty="0">
                <a:solidFill>
                  <a:schemeClr val="bg1">
                    <a:lumMod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Cognitive Therapy and Research, 44, </a:t>
            </a:r>
            <a:r>
              <a:rPr lang="en-US" sz="1400" dirty="0">
                <a:solidFill>
                  <a:schemeClr val="bg1">
                    <a:lumMod val="1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1150–1161. </a:t>
            </a:r>
            <a:r>
              <a:rPr lang="en-US" sz="1400" dirty="0">
                <a:ea typeface="SimSun" panose="02010600030101010101" pitchFamily="2" charset="-122"/>
                <a:cs typeface="Calibri" panose="020F0502020204030204" pitchFamily="34" charset="0"/>
                <a:hlinkClick r:id="rId2"/>
              </a:rPr>
              <a:t>https://doi.org/</a:t>
            </a:r>
            <a:r>
              <a:rPr lang="en-US" sz="1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10.1007%2Fs10608-020-10127-y</a:t>
            </a:r>
            <a:r>
              <a:rPr lang="en-GB" sz="1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4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Perkins, D. O., Gu, H., </a:t>
            </a:r>
            <a:r>
              <a:rPr lang="en-GB" sz="1400" dirty="0" err="1"/>
              <a:t>Boteva</a:t>
            </a:r>
            <a:r>
              <a:rPr lang="en-GB" sz="1400" dirty="0"/>
              <a:t>, K., &amp; Lieberman, J. A. (2005). Relationship between duration of untreated psychosis and outcome in first-episode schizophrenia: a critical review and meta-analysis. </a:t>
            </a:r>
            <a:r>
              <a:rPr lang="en-GB" sz="1400" i="1" dirty="0"/>
              <a:t>American Journal of Psychiatry, 162</a:t>
            </a:r>
            <a:r>
              <a:rPr lang="en-GB" sz="1400" dirty="0"/>
              <a:t>(10), 1785-1804.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Pitfield, C., Maguire, T., &amp; Newman-Taylor, K. (2020). Impact of attachment imagery on paranoia and mood: Evidence from two single case studies. </a:t>
            </a:r>
            <a:r>
              <a:rPr lang="en-GB" sz="1400" i="1" dirty="0"/>
              <a:t>Behavioural and Cognitive Psychotherapy</a:t>
            </a:r>
            <a:r>
              <a:rPr lang="en-GB" sz="1400" dirty="0"/>
              <a:t>, </a:t>
            </a:r>
            <a:r>
              <a:rPr lang="en-GB" sz="1400" i="1" dirty="0"/>
              <a:t>48</a:t>
            </a:r>
            <a:r>
              <a:rPr lang="en-GB" sz="1400" dirty="0"/>
              <a:t>(5), 572-583.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Pollard, C., Bucci, S., MacBeth, A., &amp; Berry, K. (2020). The revised Psychosis Attachment Measure: Measuring disorganized attachment. </a:t>
            </a:r>
            <a:r>
              <a:rPr lang="en-GB" sz="1400" i="1" dirty="0"/>
              <a:t>British Journal of Clinical Psychology</a:t>
            </a:r>
            <a:r>
              <a:rPr lang="en-GB" sz="1400" dirty="0"/>
              <a:t>, </a:t>
            </a:r>
            <a:r>
              <a:rPr lang="en-GB" sz="1400" i="1" dirty="0"/>
              <a:t>59</a:t>
            </a:r>
            <a:r>
              <a:rPr lang="en-GB" sz="1400" dirty="0"/>
              <a:t>(3), 335-353.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Richardson, T., </a:t>
            </a:r>
            <a:r>
              <a:rPr lang="en-GB" sz="1400" dirty="0" err="1"/>
              <a:t>Dasyam</a:t>
            </a:r>
            <a:r>
              <a:rPr lang="en-GB" sz="1400" dirty="0"/>
              <a:t>, B., Courtney, H., White, L., </a:t>
            </a:r>
            <a:r>
              <a:rPr lang="en-GB" sz="1400" dirty="0" err="1"/>
              <a:t>Tedbury</a:t>
            </a:r>
            <a:r>
              <a:rPr lang="en-GB" sz="1400" dirty="0"/>
              <a:t>, J., Butt, J., &amp; Newman‐Taylor, K. (2019). Predictors of disengagement from cognitive behavioural therapy for psychosis in a National Health Service setting: A retrospective evaluation. </a:t>
            </a:r>
            <a:r>
              <a:rPr lang="en-GB" sz="1400" i="1" dirty="0"/>
              <a:t>British Journal of Clinical Psychology, 58</a:t>
            </a:r>
            <a:r>
              <a:rPr lang="en-GB" sz="1400" dirty="0"/>
              <a:t>(4), 440-451.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Safran, J. D. (1990). Towards a refinement of cognitive therapy in light of interpersonal theory: I. Theory. </a:t>
            </a:r>
            <a:r>
              <a:rPr lang="en-GB" sz="1400" i="1" dirty="0"/>
              <a:t>Clinical psychology review</a:t>
            </a:r>
            <a:r>
              <a:rPr lang="en-GB" sz="1400" dirty="0"/>
              <a:t>, </a:t>
            </a:r>
            <a:r>
              <a:rPr lang="en-GB" sz="1400" i="1" dirty="0"/>
              <a:t>10</a:t>
            </a:r>
            <a:r>
              <a:rPr lang="en-GB" sz="1400" dirty="0"/>
              <a:t>(1), 87-105.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Safran, J. D. (1990). Towards a refinement of cognitive therapy in light of interpersonal theory: II. Practice. </a:t>
            </a:r>
            <a:r>
              <a:rPr lang="en-GB" sz="1400" i="1" dirty="0"/>
              <a:t>Clinical Psychology Review</a:t>
            </a:r>
            <a:r>
              <a:rPr lang="en-GB" sz="1400" dirty="0"/>
              <a:t>, </a:t>
            </a:r>
            <a:r>
              <a:rPr lang="en-GB" sz="1400" i="1" dirty="0"/>
              <a:t>10</a:t>
            </a:r>
            <a:r>
              <a:rPr lang="en-GB" sz="1400" dirty="0"/>
              <a:t>(1), 107-121.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Safran, J., &amp; Segal, Z. V. (1996). </a:t>
            </a:r>
            <a:r>
              <a:rPr lang="en-GB" sz="1400" i="1" dirty="0"/>
              <a:t>Interpersonal process in cognitive therapy</a:t>
            </a:r>
            <a:r>
              <a:rPr lang="en-GB" sz="1400" dirty="0"/>
              <a:t>. Jason Aronson, Incorporated.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35749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038F-1DF9-7379-82EA-E5F73314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>
                <a:solidFill>
                  <a:prstClr val="black"/>
                </a:solidFill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D568-4B55-CDB0-DE7F-1073F49194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693393"/>
            <a:ext cx="8503920" cy="492628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Silva, D., Maguire, T., McSherry, P., &amp; Newman-Taylor, K. (2021). Targeting affect leads to reduced paranoia in people with psychosis: A single case series. </a:t>
            </a:r>
            <a:r>
              <a:rPr lang="en-GB" sz="1400" i="1" dirty="0"/>
              <a:t>Behavioural and Cognitive Psychotherapy</a:t>
            </a:r>
            <a:r>
              <a:rPr lang="en-GB" sz="1400" dirty="0"/>
              <a:t>, </a:t>
            </a:r>
            <a:r>
              <a:rPr lang="en-GB" sz="1400" i="1" dirty="0"/>
              <a:t>49</a:t>
            </a:r>
            <a:r>
              <a:rPr lang="en-GB" sz="1400" dirty="0"/>
              <a:t>(3), 302-313.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Sullivan, S. A., Carroll, R., Peters, T. J., Amos, T., Jones, P. B., Marshall, M., ... &amp; Tilling, K. (2019). Duration of untreated psychosis and clinical outcomes of first episode psychosis: an observational and an instrumental variables analysis. </a:t>
            </a:r>
            <a:r>
              <a:rPr lang="en-GB" sz="1400" i="1" dirty="0"/>
              <a:t>Early Intervention in Psychiatry, 13</a:t>
            </a:r>
            <a:r>
              <a:rPr lang="en-GB" sz="1400" dirty="0"/>
              <a:t>(4), 841-847.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Turner, D. T., Burger, S., Smit, F., </a:t>
            </a:r>
            <a:r>
              <a:rPr lang="en-GB" sz="1400" dirty="0" err="1"/>
              <a:t>Valmaggia</a:t>
            </a:r>
            <a:r>
              <a:rPr lang="en-GB" sz="1400" dirty="0"/>
              <a:t>, L. R., &amp; van der </a:t>
            </a:r>
            <a:r>
              <a:rPr lang="en-GB" sz="1400" dirty="0" err="1"/>
              <a:t>Gaag</a:t>
            </a:r>
            <a:r>
              <a:rPr lang="en-GB" sz="1400" dirty="0"/>
              <a:t>, M. (2020). What constitutes sufficient evidence for case formulation–driven CBT for psychosis? Cumulative meta-analysis of the effect on hallucinations and delusions. </a:t>
            </a:r>
            <a:r>
              <a:rPr lang="en-GB" sz="1400" i="1" dirty="0"/>
              <a:t>Schizophrenia Bulletin, 46</a:t>
            </a:r>
            <a:r>
              <a:rPr lang="en-GB" sz="1400" dirty="0"/>
              <a:t>(5), 1072-1085.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Turner DT, van der </a:t>
            </a:r>
            <a:r>
              <a:rPr lang="en-GB" sz="1400" dirty="0" err="1"/>
              <a:t>Gaag</a:t>
            </a:r>
            <a:r>
              <a:rPr lang="en-GB" sz="1400" dirty="0"/>
              <a:t> M, </a:t>
            </a:r>
            <a:r>
              <a:rPr lang="en-GB" sz="1400" dirty="0" err="1"/>
              <a:t>Karyotaki</a:t>
            </a:r>
            <a:r>
              <a:rPr lang="en-GB" sz="1400" dirty="0"/>
              <a:t> E, &amp; </a:t>
            </a:r>
            <a:r>
              <a:rPr lang="en-GB" sz="1400" dirty="0" err="1"/>
              <a:t>Cuijpers</a:t>
            </a:r>
            <a:r>
              <a:rPr lang="en-GB" sz="1400" dirty="0"/>
              <a:t> P. (2014). Psychological interventions for psychosis: a meta-analysis of comparative outcome studies. </a:t>
            </a:r>
            <a:r>
              <a:rPr lang="en-GB" sz="1400" i="1" dirty="0"/>
              <a:t>American Journal of Psychiatry, 171</a:t>
            </a:r>
            <a:r>
              <a:rPr lang="en-GB" sz="1400" dirty="0"/>
              <a:t>(5), 523–538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400" dirty="0"/>
              <a:t>Varese, F., </a:t>
            </a:r>
            <a:r>
              <a:rPr lang="en-GB" sz="1400" dirty="0" err="1"/>
              <a:t>Smeets</a:t>
            </a:r>
            <a:r>
              <a:rPr lang="en-GB" sz="1400" dirty="0"/>
              <a:t>, F., </a:t>
            </a:r>
            <a:r>
              <a:rPr lang="en-GB" sz="1400" dirty="0" err="1"/>
              <a:t>Drukker</a:t>
            </a:r>
            <a:r>
              <a:rPr lang="en-GB" sz="1400" dirty="0"/>
              <a:t>, M., </a:t>
            </a:r>
            <a:r>
              <a:rPr lang="en-GB" sz="1400" dirty="0" err="1"/>
              <a:t>Lieverse</a:t>
            </a:r>
            <a:r>
              <a:rPr lang="en-GB" sz="1400" dirty="0"/>
              <a:t>, R., </a:t>
            </a:r>
            <a:r>
              <a:rPr lang="en-GB" sz="1400" dirty="0" err="1"/>
              <a:t>Lataster</a:t>
            </a:r>
            <a:r>
              <a:rPr lang="en-GB" sz="1400" dirty="0"/>
              <a:t>, T., </a:t>
            </a:r>
            <a:r>
              <a:rPr lang="en-GB" sz="1400" dirty="0" err="1"/>
              <a:t>Viechtbauer</a:t>
            </a:r>
            <a:r>
              <a:rPr lang="en-GB" sz="1400" dirty="0"/>
              <a:t>, W., ... &amp; Bentall, R. P. (2012). Childhood adversities increase the risk of psychosis: a meta-analysis of patient-control, prospective-and cross-sectional cohort studies. </a:t>
            </a:r>
            <a:r>
              <a:rPr lang="en-GB" sz="1400" i="1" dirty="0"/>
              <a:t>Schizophrenia Bulletin</a:t>
            </a:r>
            <a:r>
              <a:rPr lang="en-GB" sz="1400" dirty="0"/>
              <a:t>, </a:t>
            </a:r>
            <a:r>
              <a:rPr lang="en-GB" sz="1400" i="1" dirty="0"/>
              <a:t>38</a:t>
            </a:r>
            <a:r>
              <a:rPr lang="en-GB" sz="1400" dirty="0"/>
              <a:t>(4), 661-671.</a:t>
            </a:r>
          </a:p>
        </p:txBody>
      </p:sp>
    </p:spTree>
    <p:extLst>
      <p:ext uri="{BB962C8B-B14F-4D97-AF65-F5344CB8AC3E}">
        <p14:creationId xmlns:p14="http://schemas.microsoft.com/office/powerpoint/2010/main" val="3947755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28500</TotalTime>
  <Words>4389</Words>
  <Application>Microsoft Office PowerPoint</Application>
  <PresentationFormat>On-screen Show (4:3)</PresentationFormat>
  <Paragraphs>331</Paragraphs>
  <Slides>42</Slides>
  <Notes>30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Actor</vt:lpstr>
      <vt:lpstr>Arial</vt:lpstr>
      <vt:lpstr>Calibri</vt:lpstr>
      <vt:lpstr>Georgia</vt:lpstr>
      <vt:lpstr>Nanum Gothic</vt:lpstr>
      <vt:lpstr>Wingdings</vt:lpstr>
      <vt:lpstr>Wingdings 2</vt:lpstr>
      <vt:lpstr>Civic</vt:lpstr>
      <vt:lpstr>CBT for psychosis –  Integrating attachment principles  Sussex 2022</vt:lpstr>
      <vt:lpstr>CBT for psychosis – Integrating attachment principles</vt:lpstr>
      <vt:lpstr>Where are we with CBT for psychosis?</vt:lpstr>
      <vt:lpstr>What about engagement?</vt:lpstr>
      <vt:lpstr>Engagement and outcomes in CBT for psychosis</vt:lpstr>
      <vt:lpstr>What is attachment and why is this relevant?</vt:lpstr>
      <vt:lpstr>PowerPoint Presentation</vt:lpstr>
      <vt:lpstr>What is attachment and why is this relevant?</vt:lpstr>
      <vt:lpstr>What is attachment and why is this relevant?</vt:lpstr>
      <vt:lpstr>Attachment styles  (Ainsworth et al., 1978; Bowlby, 1969; 1988)</vt:lpstr>
      <vt:lpstr>What is attachment and why is this relevant?</vt:lpstr>
      <vt:lpstr>Psychosis, paranoia and attachment</vt:lpstr>
      <vt:lpstr>Attachment in psychosis</vt:lpstr>
      <vt:lpstr>Attachment and psychosis – cognition</vt:lpstr>
      <vt:lpstr>Attachment and psychosis –  emotion regulation and behaviour</vt:lpstr>
      <vt:lpstr>The story so far</vt:lpstr>
      <vt:lpstr>Attachment and psychosis – experimental studies</vt:lpstr>
      <vt:lpstr>Does attachment imagery reduce paranoia? Non-clinical studies (Bullock et al., 2016)</vt:lpstr>
      <vt:lpstr>PowerPoint Presentation</vt:lpstr>
      <vt:lpstr>Impact of attachment imagery and candidate mechanisms –cognition and cognitive fusion (Sood et al., 2021)</vt:lpstr>
      <vt:lpstr>Impact of attachment imagery on cognition and cognitive fusion (Sood et al., 2021)</vt:lpstr>
      <vt:lpstr>Does ER mediate the attachment-paranoia association? (Partridge et al., 2022)</vt:lpstr>
      <vt:lpstr>Clinical implications – assess attachment and adapt CBT for paranoia (Sood et al., 2022)</vt:lpstr>
      <vt:lpstr>Does attachment imagery reduce paranoia? Preliminary clinical studies (Pitfield et al., 2020)</vt:lpstr>
      <vt:lpstr>Felt security to facilitate imagery rescripting (Newman-Taylor, 2020)</vt:lpstr>
      <vt:lpstr>Affect regulation case series in EIP (Silva et al., 2020)</vt:lpstr>
      <vt:lpstr>PowerPoint Presentation</vt:lpstr>
      <vt:lpstr>PowerPoint Presentation</vt:lpstr>
      <vt:lpstr>PowerPoint Presentation</vt:lpstr>
      <vt:lpstr>Mapping staff-patient interactions in acute settings  (Newman-Taylor et al., in press)</vt:lpstr>
      <vt:lpstr>PowerPoint Presentation</vt:lpstr>
      <vt:lpstr>PowerPoint Presentation</vt:lpstr>
      <vt:lpstr>PowerPoint Presentation</vt:lpstr>
      <vt:lpstr>Summary</vt:lpstr>
      <vt:lpstr>Next steps</vt:lpstr>
      <vt:lpstr>PowerPoint Presentation</vt:lpstr>
      <vt:lpstr>References</vt:lpstr>
      <vt:lpstr>References</vt:lpstr>
      <vt:lpstr>References</vt:lpstr>
      <vt:lpstr>References</vt:lpstr>
      <vt:lpstr>References</vt:lpstr>
      <vt:lpstr>References</vt:lpstr>
    </vt:vector>
  </TitlesOfParts>
  <Company>Helen Bolderston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Taking Care of Yourself  Intake Adult Lifespan - Introductory Block</dc:title>
  <dc:creator>Helen Bolderston</dc:creator>
  <cp:lastModifiedBy>Katherine Newman-Taylor</cp:lastModifiedBy>
  <cp:revision>548</cp:revision>
  <cp:lastPrinted>2022-04-28T06:56:32Z</cp:lastPrinted>
  <dcterms:created xsi:type="dcterms:W3CDTF">2010-10-14T10:50:23Z</dcterms:created>
  <dcterms:modified xsi:type="dcterms:W3CDTF">2022-12-01T12:44:43Z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-1036909319</vt:i4>
  </property>
  <property fmtid="{D5CDD505-2E9C-101B-9397-08002B2CF9AE}" pid="3" name="_NewReviewCycle">
    <vt:lpwstr/>
  </property>
  <property fmtid="{D5CDD505-2E9C-101B-9397-08002B2CF9AE}" pid="4" name="_EmailSubject">
    <vt:lpwstr>ImROC Recovery Conference</vt:lpwstr>
  </property>
  <property fmtid="{D5CDD505-2E9C-101B-9397-08002B2CF9AE}" pid="5" name="_AuthorEmail">
    <vt:lpwstr>K.Newman-Taylor@soton.ac.uk</vt:lpwstr>
  </property>
  <property fmtid="{D5CDD505-2E9C-101B-9397-08002B2CF9AE}" pid="6" name="_AuthorEmailDisplayName">
    <vt:lpwstr>Newman-Taylor K.</vt:lpwstr>
  </property>
  <property fmtid="{D5CDD505-2E9C-101B-9397-08002B2CF9AE}" pid="7" name="_PreviousAdHocReviewCycleID">
    <vt:i4>-1036909319</vt:i4>
  </property>
</Properties>
</file>