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43" r:id="rId3"/>
    <p:sldId id="347" r:id="rId4"/>
    <p:sldId id="349" r:id="rId5"/>
    <p:sldId id="258" r:id="rId6"/>
    <p:sldId id="383" r:id="rId7"/>
    <p:sldId id="384" r:id="rId8"/>
    <p:sldId id="385" r:id="rId9"/>
    <p:sldId id="386" r:id="rId10"/>
    <p:sldId id="387" r:id="rId11"/>
    <p:sldId id="346" r:id="rId12"/>
    <p:sldId id="344" r:id="rId13"/>
    <p:sldId id="394" r:id="rId14"/>
    <p:sldId id="356" r:id="rId15"/>
    <p:sldId id="358" r:id="rId16"/>
    <p:sldId id="305" r:id="rId17"/>
    <p:sldId id="395" r:id="rId18"/>
    <p:sldId id="360" r:id="rId19"/>
    <p:sldId id="382" r:id="rId20"/>
    <p:sldId id="373" r:id="rId21"/>
    <p:sldId id="372" r:id="rId22"/>
    <p:sldId id="364" r:id="rId23"/>
    <p:sldId id="260" r:id="rId24"/>
    <p:sldId id="365" r:id="rId25"/>
    <p:sldId id="264" r:id="rId26"/>
    <p:sldId id="368" r:id="rId27"/>
    <p:sldId id="396" r:id="rId28"/>
    <p:sldId id="375" r:id="rId29"/>
    <p:sldId id="304" r:id="rId30"/>
    <p:sldId id="378" r:id="rId31"/>
    <p:sldId id="300" r:id="rId32"/>
    <p:sldId id="397" r:id="rId33"/>
    <p:sldId id="393" r:id="rId34"/>
    <p:sldId id="398" r:id="rId35"/>
    <p:sldId id="380" r:id="rId36"/>
    <p:sldId id="392" r:id="rId37"/>
    <p:sldId id="389" r:id="rId38"/>
    <p:sldId id="39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956F6C-9517-4A07-8EC1-3C985A75C887}">
          <p14:sldIdLst>
            <p14:sldId id="256"/>
          </p14:sldIdLst>
        </p14:section>
        <p14:section name="What are these experiences?" id="{BB5AA211-8550-49BB-A23C-8141BA558925}">
          <p14:sldIdLst>
            <p14:sldId id="343"/>
            <p14:sldId id="347"/>
            <p14:sldId id="349"/>
            <p14:sldId id="258"/>
            <p14:sldId id="383"/>
            <p14:sldId id="384"/>
            <p14:sldId id="385"/>
            <p14:sldId id="386"/>
            <p14:sldId id="387"/>
            <p14:sldId id="346"/>
            <p14:sldId id="344"/>
          </p14:sldIdLst>
        </p14:section>
        <p14:section name="How can we investigate them?" id="{D51C553C-BC6E-4329-B1EA-6FC2D9A1A7E9}">
          <p14:sldIdLst>
            <p14:sldId id="394"/>
            <p14:sldId id="356"/>
            <p14:sldId id="358"/>
            <p14:sldId id="305"/>
          </p14:sldIdLst>
        </p14:section>
        <p14:section name="Mixed-Reality" id="{1913D2E5-9D4F-4041-9658-7A2B1CFA987A}">
          <p14:sldIdLst>
            <p14:sldId id="395"/>
            <p14:sldId id="360"/>
            <p14:sldId id="382"/>
            <p14:sldId id="373"/>
            <p14:sldId id="372"/>
            <p14:sldId id="364"/>
            <p14:sldId id="260"/>
            <p14:sldId id="365"/>
            <p14:sldId id="264"/>
            <p14:sldId id="368"/>
          </p14:sldIdLst>
        </p14:section>
        <p14:section name="SSDT" id="{0CF70EA1-3742-40C8-BC4E-B6A098DCCCDF}">
          <p14:sldIdLst>
            <p14:sldId id="396"/>
            <p14:sldId id="375"/>
            <p14:sldId id="304"/>
            <p14:sldId id="378"/>
            <p14:sldId id="300"/>
            <p14:sldId id="397"/>
            <p14:sldId id="393"/>
            <p14:sldId id="398"/>
            <p14:sldId id="380"/>
            <p14:sldId id="392"/>
            <p14:sldId id="389"/>
            <p14:sldId id="399"/>
          </p14:sldIdLst>
        </p14:section>
        <p14:section name="SCRAP" id="{14FE9DF7-D4AB-4D40-B6F4-01A5F56FD42B}">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ie Moffatt" initials="JM" lastIdx="7" clrIdx="0">
    <p:extLst>
      <p:ext uri="{19B8F6BF-5375-455C-9EA6-DF929625EA0E}">
        <p15:presenceInfo xmlns:p15="http://schemas.microsoft.com/office/powerpoint/2012/main" userId="31741e8ca4b47f0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7"/>
    <a:srgbClr val="F7F2F2"/>
    <a:srgbClr val="FEEDEB"/>
    <a:srgbClr val="DA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897" autoAdjust="0"/>
  </p:normalViewPr>
  <p:slideViewPr>
    <p:cSldViewPr snapToGrid="0">
      <p:cViewPr varScale="1">
        <p:scale>
          <a:sx n="100" d="100"/>
          <a:sy n="100" d="100"/>
        </p:scale>
        <p:origin x="9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0FEDD8-5BDE-47A8-99B8-5BDD5D389811}" type="datetimeFigureOut">
              <a:rPr lang="en-GB" smtClean="0"/>
              <a:t>05/03/2021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A8A942-7C73-4C50-9993-A5779D0C1F9C}" type="slidenum">
              <a:rPr lang="en-GB" smtClean="0"/>
              <a:t>‹#›</a:t>
            </a:fld>
            <a:endParaRPr lang="en-GB"/>
          </a:p>
        </p:txBody>
      </p:sp>
    </p:spTree>
    <p:extLst>
      <p:ext uri="{BB962C8B-B14F-4D97-AF65-F5344CB8AC3E}">
        <p14:creationId xmlns:p14="http://schemas.microsoft.com/office/powerpoint/2010/main" val="578194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in </a:t>
            </a:r>
            <a:r>
              <a:rPr lang="en-US" dirty="0" err="1"/>
              <a:t>Lyssenko</a:t>
            </a:r>
            <a:r>
              <a:rPr lang="en-US" dirty="0"/>
              <a:t> graph</a:t>
            </a:r>
          </a:p>
          <a:p>
            <a:endParaRPr lang="en-US" dirty="0"/>
          </a:p>
          <a:p>
            <a:r>
              <a:rPr lang="en-US" dirty="0"/>
              <a:t>You’ll note however, that dissociation is quite far down the list in terms of prevalence in this graph</a:t>
            </a:r>
          </a:p>
          <a:p>
            <a:endParaRPr lang="en-US" dirty="0"/>
          </a:p>
          <a:p>
            <a:r>
              <a:rPr lang="en-US" dirty="0"/>
              <a:t>But, it’s important because… lead into discussion on precursors</a:t>
            </a:r>
            <a:endParaRPr lang="en-GB" dirty="0"/>
          </a:p>
        </p:txBody>
      </p:sp>
      <p:sp>
        <p:nvSpPr>
          <p:cNvPr id="4" name="Slide Number Placeholder 3"/>
          <p:cNvSpPr>
            <a:spLocks noGrp="1"/>
          </p:cNvSpPr>
          <p:nvPr>
            <p:ph type="sldNum" sz="quarter" idx="5"/>
          </p:nvPr>
        </p:nvSpPr>
        <p:spPr/>
        <p:txBody>
          <a:bodyPr/>
          <a:lstStyle/>
          <a:p>
            <a:fld id="{F0A8A942-7C73-4C50-9993-A5779D0C1F9C}" type="slidenum">
              <a:rPr lang="en-GB" smtClean="0"/>
              <a:t>5</a:t>
            </a:fld>
            <a:endParaRPr lang="en-GB"/>
          </a:p>
        </p:txBody>
      </p:sp>
    </p:spTree>
    <p:extLst>
      <p:ext uri="{BB962C8B-B14F-4D97-AF65-F5344CB8AC3E}">
        <p14:creationId xmlns:p14="http://schemas.microsoft.com/office/powerpoint/2010/main" val="3778797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6</a:t>
            </a:fld>
            <a:endParaRPr lang="en-GB"/>
          </a:p>
        </p:txBody>
      </p:sp>
    </p:spTree>
    <p:extLst>
      <p:ext uri="{BB962C8B-B14F-4D97-AF65-F5344CB8AC3E}">
        <p14:creationId xmlns:p14="http://schemas.microsoft.com/office/powerpoint/2010/main" val="332583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7</a:t>
            </a:fld>
            <a:endParaRPr lang="en-GB"/>
          </a:p>
        </p:txBody>
      </p:sp>
    </p:spTree>
    <p:extLst>
      <p:ext uri="{BB962C8B-B14F-4D97-AF65-F5344CB8AC3E}">
        <p14:creationId xmlns:p14="http://schemas.microsoft.com/office/powerpoint/2010/main" val="598210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8</a:t>
            </a:fld>
            <a:endParaRPr lang="en-GB"/>
          </a:p>
        </p:txBody>
      </p:sp>
    </p:spTree>
    <p:extLst>
      <p:ext uri="{BB962C8B-B14F-4D97-AF65-F5344CB8AC3E}">
        <p14:creationId xmlns:p14="http://schemas.microsoft.com/office/powerpoint/2010/main" val="1470022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9</a:t>
            </a:fld>
            <a:endParaRPr lang="en-GB"/>
          </a:p>
        </p:txBody>
      </p:sp>
    </p:spTree>
    <p:extLst>
      <p:ext uri="{BB962C8B-B14F-4D97-AF65-F5344CB8AC3E}">
        <p14:creationId xmlns:p14="http://schemas.microsoft.com/office/powerpoint/2010/main" val="228937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10</a:t>
            </a:fld>
            <a:endParaRPr lang="en-GB"/>
          </a:p>
        </p:txBody>
      </p:sp>
    </p:spTree>
    <p:extLst>
      <p:ext uri="{BB962C8B-B14F-4D97-AF65-F5344CB8AC3E}">
        <p14:creationId xmlns:p14="http://schemas.microsoft.com/office/powerpoint/2010/main" val="409796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to be important for the development of these other types of experiences</a:t>
            </a:r>
          </a:p>
          <a:p>
            <a:endParaRPr lang="en-US" dirty="0"/>
          </a:p>
          <a:p>
            <a:r>
              <a:rPr lang="en-US" dirty="0"/>
              <a:t>Longden et al (2020) – meta analysis of 98 studies and 20,436 participants</a:t>
            </a:r>
          </a:p>
          <a:p>
            <a:pPr marL="171450" indent="-171450">
              <a:buFontTx/>
              <a:buChar char="-"/>
            </a:pPr>
            <a:r>
              <a:rPr lang="en-US" dirty="0"/>
              <a:t>Significant positive association between dissociation and positive symptoms in both clinical and non-clinical groups</a:t>
            </a:r>
          </a:p>
          <a:p>
            <a:pPr marL="171450" indent="-171450">
              <a:buFontTx/>
              <a:buChar char="-"/>
            </a:pPr>
            <a:r>
              <a:rPr lang="en-US" dirty="0"/>
              <a:t>Interestingly, the association is stronger in non-clinical groups </a:t>
            </a:r>
          </a:p>
          <a:p>
            <a:pPr marL="171450" indent="-171450">
              <a:buFontTx/>
              <a:buChar char="-"/>
            </a:pPr>
            <a:r>
              <a:rPr lang="en-US" dirty="0"/>
              <a:t>Specific associations found between dissociation and hallucinations, dissociation and delusions, dissociation and paranoia, (between medium-to-large)</a:t>
            </a:r>
          </a:p>
          <a:p>
            <a:pPr marL="171450" indent="-171450">
              <a:buFontTx/>
              <a:buChar char="-"/>
            </a:pPr>
            <a:r>
              <a:rPr lang="en-US" dirty="0"/>
              <a:t>Much smaller association between negative symptoms and dissociation (small)</a:t>
            </a:r>
          </a:p>
        </p:txBody>
      </p:sp>
      <p:sp>
        <p:nvSpPr>
          <p:cNvPr id="4" name="Slide Number Placeholder 3"/>
          <p:cNvSpPr>
            <a:spLocks noGrp="1"/>
          </p:cNvSpPr>
          <p:nvPr>
            <p:ph type="sldNum" sz="quarter" idx="5"/>
          </p:nvPr>
        </p:nvSpPr>
        <p:spPr/>
        <p:txBody>
          <a:bodyPr/>
          <a:lstStyle/>
          <a:p>
            <a:fld id="{F0A8A942-7C73-4C50-9993-A5779D0C1F9C}" type="slidenum">
              <a:rPr lang="en-GB" smtClean="0"/>
              <a:t>11</a:t>
            </a:fld>
            <a:endParaRPr lang="en-GB"/>
          </a:p>
        </p:txBody>
      </p:sp>
    </p:spTree>
    <p:extLst>
      <p:ext uri="{BB962C8B-B14F-4D97-AF65-F5344CB8AC3E}">
        <p14:creationId xmlns:p14="http://schemas.microsoft.com/office/powerpoint/2010/main" val="258999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VR designed to create this kind of “paranoia experience” – you wander around the bar, passing a few groups. Sometimes they’ll laugh as you walk by or say something about you as you move around. Afterwards participants were interviewed about their experience, to identify the kinds of thought processes, the kinds of interpretations that can lead to more paranoid-type thoughts.</a:t>
            </a:r>
          </a:p>
          <a:p>
            <a:endParaRPr lang="en-US" dirty="0"/>
          </a:p>
          <a:p>
            <a:r>
              <a:rPr lang="en-US" dirty="0"/>
              <a:t>Maybe removing the Powers study here? Complicated and less clear proof of concept than the Paranoia one</a:t>
            </a:r>
            <a:endParaRPr lang="en-GB" dirty="0"/>
          </a:p>
        </p:txBody>
      </p:sp>
      <p:sp>
        <p:nvSpPr>
          <p:cNvPr id="4" name="Slide Number Placeholder 3"/>
          <p:cNvSpPr>
            <a:spLocks noGrp="1"/>
          </p:cNvSpPr>
          <p:nvPr>
            <p:ph type="sldNum" sz="quarter" idx="5"/>
          </p:nvPr>
        </p:nvSpPr>
        <p:spPr/>
        <p:txBody>
          <a:bodyPr/>
          <a:lstStyle/>
          <a:p>
            <a:fld id="{F0A8A942-7C73-4C50-9993-A5779D0C1F9C}" type="slidenum">
              <a:rPr lang="en-GB" smtClean="0"/>
              <a:t>14</a:t>
            </a:fld>
            <a:endParaRPr lang="en-GB"/>
          </a:p>
        </p:txBody>
      </p:sp>
    </p:spTree>
    <p:extLst>
      <p:ext uri="{BB962C8B-B14F-4D97-AF65-F5344CB8AC3E}">
        <p14:creationId xmlns:p14="http://schemas.microsoft.com/office/powerpoint/2010/main" val="3797261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0A8A942-7C73-4C50-9993-A5779D0C1F9C}" type="slidenum">
              <a:rPr lang="en-GB" smtClean="0"/>
              <a:t>16</a:t>
            </a:fld>
            <a:endParaRPr lang="en-GB"/>
          </a:p>
        </p:txBody>
      </p:sp>
    </p:spTree>
    <p:extLst>
      <p:ext uri="{BB962C8B-B14F-4D97-AF65-F5344CB8AC3E}">
        <p14:creationId xmlns:p14="http://schemas.microsoft.com/office/powerpoint/2010/main" val="2682050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Interoception is a good candidate for a source of sensory data that may influence body ownership</a:t>
            </a:r>
          </a:p>
        </p:txBody>
      </p:sp>
      <p:sp>
        <p:nvSpPr>
          <p:cNvPr id="4" name="Slide Number Placeholder 3"/>
          <p:cNvSpPr>
            <a:spLocks noGrp="1"/>
          </p:cNvSpPr>
          <p:nvPr>
            <p:ph type="sldNum" sz="quarter" idx="5"/>
          </p:nvPr>
        </p:nvSpPr>
        <p:spPr/>
        <p:txBody>
          <a:bodyPr/>
          <a:lstStyle/>
          <a:p>
            <a:fld id="{D36F7D23-56C0-4803-9A90-8BEBE34FE8DE}" type="slidenum">
              <a:rPr lang="en-GB" smtClean="0"/>
              <a:t>21</a:t>
            </a:fld>
            <a:endParaRPr lang="en-GB"/>
          </a:p>
        </p:txBody>
      </p:sp>
    </p:spTree>
    <p:extLst>
      <p:ext uri="{BB962C8B-B14F-4D97-AF65-F5344CB8AC3E}">
        <p14:creationId xmlns:p14="http://schemas.microsoft.com/office/powerpoint/2010/main" val="750665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describe the method we used for this task in detail, please let me know if anything doesn’t make sense.</a:t>
            </a:r>
          </a:p>
          <a:p>
            <a:endParaRPr lang="en-US" dirty="0"/>
          </a:p>
          <a:p>
            <a:r>
              <a:rPr lang="en-US" dirty="0"/>
              <a:t>Participant also wears headphones which plays white noise during task, to mask sounds from vibrations. Light dimmed in the room.</a:t>
            </a:r>
          </a:p>
          <a:p>
            <a:endParaRPr lang="en-US" dirty="0"/>
          </a:p>
          <a:p>
            <a:r>
              <a:rPr lang="en-US" dirty="0"/>
              <a:t>4 blocks thresholding, 4 blocks of SSDT main</a:t>
            </a:r>
            <a:endParaRPr lang="en-GB" dirty="0"/>
          </a:p>
        </p:txBody>
      </p:sp>
      <p:sp>
        <p:nvSpPr>
          <p:cNvPr id="4" name="Slide Number Placeholder 3"/>
          <p:cNvSpPr>
            <a:spLocks noGrp="1"/>
          </p:cNvSpPr>
          <p:nvPr>
            <p:ph type="sldNum" sz="quarter" idx="5"/>
          </p:nvPr>
        </p:nvSpPr>
        <p:spPr/>
        <p:txBody>
          <a:bodyPr/>
          <a:lstStyle/>
          <a:p>
            <a:fld id="{D74EF49E-1BF6-4D36-8E26-00ED11841DBE}" type="slidenum">
              <a:rPr lang="en-GB" smtClean="0"/>
              <a:t>29</a:t>
            </a:fld>
            <a:endParaRPr lang="en-GB"/>
          </a:p>
        </p:txBody>
      </p:sp>
    </p:spTree>
    <p:extLst>
      <p:ext uri="{BB962C8B-B14F-4D97-AF65-F5344CB8AC3E}">
        <p14:creationId xmlns:p14="http://schemas.microsoft.com/office/powerpoint/2010/main" val="2644567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0A8A942-7C73-4C50-9993-A5779D0C1F9C}" type="slidenum">
              <a:rPr lang="en-GB" smtClean="0"/>
              <a:t>37</a:t>
            </a:fld>
            <a:endParaRPr lang="en-GB"/>
          </a:p>
        </p:txBody>
      </p:sp>
    </p:spTree>
    <p:extLst>
      <p:ext uri="{BB962C8B-B14F-4D97-AF65-F5344CB8AC3E}">
        <p14:creationId xmlns:p14="http://schemas.microsoft.com/office/powerpoint/2010/main" val="3746371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7A1FC-2832-4A48-A8D4-99E1ECF1E9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926071-B05E-4557-8CF1-58871C5639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693DE4B-79BB-4617-8DA7-CE1DEA476475}"/>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654CACBF-24D9-4E8B-9073-8089F2CCE6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95B5CC-CAC1-4922-8F2D-FD3697B2AAEC}"/>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37443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C414-1C5F-4350-B144-1DDA63D850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14F15E-E2ED-4C83-B16C-C221ECFFE7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47F796-0032-4448-9354-1ACD35DB4DDD}"/>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CFF6D6C2-0255-4927-AF2E-E5A9D49D96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51F381-E56B-4BD7-9255-DCCDB2DCC46B}"/>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30329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D2D6-0955-49B6-880F-2FBC6D15B0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3DAEE58-EB93-4F69-B4EA-51DD7BBBFA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774E9B-CB73-43F0-8192-72111910999C}"/>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56C58D59-DFB8-4AD9-99DE-885799E08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EBB03B-0048-4077-ACC5-A6A970C80E1A}"/>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368997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2685-8E10-4633-A397-BD2AE94BC0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AAB2EF-B681-4B35-ABC2-8094D71633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9553DD-FBA3-4C01-9221-8311B00AB9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EE4BD05-0A36-4A5C-9BCA-9A288F9DBF68}"/>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6" name="Footer Placeholder 5">
            <a:extLst>
              <a:ext uri="{FF2B5EF4-FFF2-40B4-BE49-F238E27FC236}">
                <a16:creationId xmlns:a16="http://schemas.microsoft.com/office/drawing/2014/main" id="{2D781E07-0B75-445B-ADA2-8DA3C69B7A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CD8A5E-C4C7-41CA-8B00-AC56C88170BA}"/>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787859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17F8-E283-469F-B757-151D6BE0D01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F0F636-0C30-44B0-8EA1-D504AD0C4F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EE773A-1581-46D2-960C-296D961229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72027E9-4AE4-48A5-884E-D7E7FDDAB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B84A3D-8EED-40FD-9BBE-44387BCEAA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94B498A-3A1C-4A68-8EF3-7F5F3B1B57EC}"/>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8" name="Footer Placeholder 7">
            <a:extLst>
              <a:ext uri="{FF2B5EF4-FFF2-40B4-BE49-F238E27FC236}">
                <a16:creationId xmlns:a16="http://schemas.microsoft.com/office/drawing/2014/main" id="{0973F560-09D4-4BE2-AE17-E070ED5244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1FA1337-F66E-45A2-80F4-2BE3F26E7428}"/>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963922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E5B36-3B5D-46BA-935B-13E406163D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9127E8-409A-4871-9DEE-DA9975E21D82}"/>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4" name="Footer Placeholder 3">
            <a:extLst>
              <a:ext uri="{FF2B5EF4-FFF2-40B4-BE49-F238E27FC236}">
                <a16:creationId xmlns:a16="http://schemas.microsoft.com/office/drawing/2014/main" id="{83DA4C90-5B4A-4961-A44D-19EC08C23E1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4861C23-FCA4-4284-B198-828BA023D0A8}"/>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30197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55ACA2-BC0F-458A-B43E-C46A58DE7F16}"/>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3" name="Footer Placeholder 2">
            <a:extLst>
              <a:ext uri="{FF2B5EF4-FFF2-40B4-BE49-F238E27FC236}">
                <a16:creationId xmlns:a16="http://schemas.microsoft.com/office/drawing/2014/main" id="{5BB28D29-BF65-44F0-AA79-D332441D3F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968FE5F-4614-4A59-8F0F-FDF53D88B51E}"/>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816689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21FF5-EA7C-42DE-8426-41C17FC01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FDCAA95-AC52-4073-8664-7C75375A1B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DCDADD4-1847-4512-9E34-15BEE699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BDCF22-12CE-4841-A582-DCBBF7108661}"/>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6" name="Footer Placeholder 5">
            <a:extLst>
              <a:ext uri="{FF2B5EF4-FFF2-40B4-BE49-F238E27FC236}">
                <a16:creationId xmlns:a16="http://schemas.microsoft.com/office/drawing/2014/main" id="{477B3717-F1A6-4C6C-B85E-B1B9BC520F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73646F-04A7-4F9A-8AD6-93B710EB559C}"/>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55561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F5D3-9289-4C80-B4CE-9E3AD9E98C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34E4C80-9825-4837-B246-143A2D4986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35EFB0-7F36-4950-98C5-F2B0A3D2ED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01AD0-11AC-4127-9B57-FD64335F1303}"/>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6" name="Footer Placeholder 5">
            <a:extLst>
              <a:ext uri="{FF2B5EF4-FFF2-40B4-BE49-F238E27FC236}">
                <a16:creationId xmlns:a16="http://schemas.microsoft.com/office/drawing/2014/main" id="{7DCDFBD3-DEBB-4379-98A4-2C0A55BB3C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2CC554-C23A-47A9-9DE7-EE07A6B54793}"/>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9396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E4333-7A98-48E3-8CE5-F7B8909715B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9E2E55-2CD3-424B-8B9C-A449B9FDDA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49FB12-00A1-42CA-AD73-7EB3D8BAE585}"/>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37A0E417-A587-4D33-80A1-346557F445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9484E4-7370-457D-B825-4E3544162694}"/>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254332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768030-FF0D-4FD1-9583-32F5E07A0A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AF599D-AA0A-4424-A69A-3955C20B3B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0080B5-3EC6-40AF-AC9F-AA188F7AA1C3}"/>
              </a:ext>
            </a:extLst>
          </p:cNvPr>
          <p:cNvSpPr>
            <a:spLocks noGrp="1"/>
          </p:cNvSpPr>
          <p:nvPr>
            <p:ph type="dt" sz="half" idx="10"/>
          </p:nvPr>
        </p:nvSpPr>
        <p:spPr/>
        <p:txBody>
          <a:body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9806E2CA-A53F-46D5-85FA-63926D4C19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BFB50-537D-4A77-9E6C-3D80C9000E8B}"/>
              </a:ext>
            </a:extLst>
          </p:cNvPr>
          <p:cNvSpPr>
            <a:spLocks noGrp="1"/>
          </p:cNvSpPr>
          <p:nvPr>
            <p:ph type="sldNum" sz="quarter" idx="12"/>
          </p:nvPr>
        </p:nvSpPr>
        <p:spPr/>
        <p:txBody>
          <a:bodyPr/>
          <a:lstStyle/>
          <a:p>
            <a:fld id="{E8DFB397-9C49-4AED-B55C-8513331B98F7}" type="slidenum">
              <a:rPr lang="en-GB" smtClean="0"/>
              <a:t>‹#›</a:t>
            </a:fld>
            <a:endParaRPr lang="en-GB"/>
          </a:p>
        </p:txBody>
      </p:sp>
    </p:spTree>
    <p:extLst>
      <p:ext uri="{BB962C8B-B14F-4D97-AF65-F5344CB8AC3E}">
        <p14:creationId xmlns:p14="http://schemas.microsoft.com/office/powerpoint/2010/main" val="4187016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0B681C-3AAD-42CF-8135-17D0396E2D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564898-580E-4476-BF2C-57D54865D6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EFB8B4-EC87-47A7-9101-77A4070AC1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189B4C-25A9-40C9-9F68-DBAF933224FD}" type="datetimeFigureOut">
              <a:rPr lang="en-GB" smtClean="0"/>
              <a:t>05/03/2021</a:t>
            </a:fld>
            <a:endParaRPr lang="en-GB"/>
          </a:p>
        </p:txBody>
      </p:sp>
      <p:sp>
        <p:nvSpPr>
          <p:cNvPr id="5" name="Footer Placeholder 4">
            <a:extLst>
              <a:ext uri="{FF2B5EF4-FFF2-40B4-BE49-F238E27FC236}">
                <a16:creationId xmlns:a16="http://schemas.microsoft.com/office/drawing/2014/main" id="{41DCCAE7-F7F3-430D-A1ED-E871DB1D4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C8C1465-039F-4D60-9E23-2AB7660A5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FB397-9C49-4AED-B55C-8513331B98F7}" type="slidenum">
              <a:rPr lang="en-GB" smtClean="0"/>
              <a:t>‹#›</a:t>
            </a:fld>
            <a:endParaRPr lang="en-GB"/>
          </a:p>
        </p:txBody>
      </p:sp>
    </p:spTree>
    <p:extLst>
      <p:ext uri="{BB962C8B-B14F-4D97-AF65-F5344CB8AC3E}">
        <p14:creationId xmlns:p14="http://schemas.microsoft.com/office/powerpoint/2010/main" val="3937403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8.sv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C1ED98-7683-4B6D-9EBD-6F0F4A450D1C}"/>
              </a:ext>
            </a:extLst>
          </p:cNvPr>
          <p:cNvSpPr>
            <a:spLocks noGrp="1"/>
          </p:cNvSpPr>
          <p:nvPr>
            <p:ph type="ctrTitle"/>
          </p:nvPr>
        </p:nvSpPr>
        <p:spPr>
          <a:xfrm>
            <a:off x="795338" y="1566473"/>
            <a:ext cx="10601325" cy="2166723"/>
          </a:xfrm>
        </p:spPr>
        <p:txBody>
          <a:bodyPr>
            <a:normAutofit/>
          </a:bodyPr>
          <a:lstStyle/>
          <a:p>
            <a:r>
              <a:rPr lang="en-GB" sz="6100" dirty="0"/>
              <a:t>Recreating Unusual Bodily Sensations</a:t>
            </a:r>
          </a:p>
        </p:txBody>
      </p:sp>
      <p:sp>
        <p:nvSpPr>
          <p:cNvPr id="3" name="Subtitle 2">
            <a:extLst>
              <a:ext uri="{FF2B5EF4-FFF2-40B4-BE49-F238E27FC236}">
                <a16:creationId xmlns:a16="http://schemas.microsoft.com/office/drawing/2014/main" id="{5ED567D5-435C-49F8-ADEE-4E070032035F}"/>
              </a:ext>
            </a:extLst>
          </p:cNvPr>
          <p:cNvSpPr>
            <a:spLocks noGrp="1"/>
          </p:cNvSpPr>
          <p:nvPr>
            <p:ph type="subTitle" idx="1"/>
          </p:nvPr>
        </p:nvSpPr>
        <p:spPr>
          <a:xfrm>
            <a:off x="795338" y="4092320"/>
            <a:ext cx="10601325" cy="1144884"/>
          </a:xfrm>
        </p:spPr>
        <p:txBody>
          <a:bodyPr>
            <a:normAutofit/>
          </a:bodyPr>
          <a:lstStyle/>
          <a:p>
            <a:r>
              <a:rPr lang="en-GB" dirty="0"/>
              <a:t>Jamie Moffatt, PhD Student, University of Sussex</a:t>
            </a:r>
          </a:p>
          <a:p>
            <a:r>
              <a:rPr lang="en-GB" dirty="0"/>
              <a:t>Supervisors: Prof. Kathryn Greenwood &amp; Prof. Sarah Garfinkel</a:t>
            </a:r>
          </a:p>
        </p:txBody>
      </p:sp>
      <p:cxnSp>
        <p:nvCxnSpPr>
          <p:cNvPr id="27" name="Straight Connector 26">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719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a:t>What are unusual bodily sensations?</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34022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9092944-C5F9-453E-8713-7753C27E5A07}"/>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Speech Bubble: Oval 5">
            <a:extLst>
              <a:ext uri="{FF2B5EF4-FFF2-40B4-BE49-F238E27FC236}">
                <a16:creationId xmlns:a16="http://schemas.microsoft.com/office/drawing/2014/main" id="{F6F1F726-3C4E-4C7A-B7E8-0B867E13E9F8}"/>
              </a:ext>
            </a:extLst>
          </p:cNvPr>
          <p:cNvSpPr/>
          <p:nvPr/>
        </p:nvSpPr>
        <p:spPr>
          <a:xfrm>
            <a:off x="2999872" y="3743398"/>
            <a:ext cx="8200573" cy="2970746"/>
          </a:xfrm>
          <a:prstGeom prst="wedgeEllipseCallout">
            <a:avLst>
              <a:gd name="adj1" fmla="val -45174"/>
              <a:gd name="adj2" fmla="val 492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i="1" dirty="0"/>
              <a:t>“And it didn’t feel like it was my body, it just felt like – I was sort of reflecting. Like I was a mirror or a camera or something like that. I wasn’t aware that I actually had a body”</a:t>
            </a:r>
          </a:p>
        </p:txBody>
      </p:sp>
      <p:sp>
        <p:nvSpPr>
          <p:cNvPr id="8" name="Title 1">
            <a:extLst>
              <a:ext uri="{FF2B5EF4-FFF2-40B4-BE49-F238E27FC236}">
                <a16:creationId xmlns:a16="http://schemas.microsoft.com/office/drawing/2014/main" id="{F5A5B690-5BDD-46C3-B674-200F4E4AFA70}"/>
              </a:ext>
            </a:extLst>
          </p:cNvPr>
          <p:cNvSpPr>
            <a:spLocks noGrp="1"/>
          </p:cNvSpPr>
          <p:nvPr>
            <p:ph type="title"/>
          </p:nvPr>
        </p:nvSpPr>
        <p:spPr>
          <a:xfrm>
            <a:off x="913722" y="283527"/>
            <a:ext cx="7492341" cy="1325563"/>
          </a:xfrm>
          <a:solidFill>
            <a:schemeClr val="bg1"/>
          </a:solidFill>
        </p:spPr>
        <p:txBody>
          <a:bodyPr/>
          <a:lstStyle/>
          <a:p>
            <a:r>
              <a:rPr lang="en-US" dirty="0" err="1"/>
              <a:t>Černis</a:t>
            </a:r>
            <a:r>
              <a:rPr lang="en-US" dirty="0"/>
              <a:t>, Freeman &amp; Ehlers (2020)</a:t>
            </a:r>
            <a:endParaRPr lang="en-GB" dirty="0"/>
          </a:p>
        </p:txBody>
      </p:sp>
      <p:sp>
        <p:nvSpPr>
          <p:cNvPr id="5" name="Speech Bubble: Oval 4">
            <a:extLst>
              <a:ext uri="{FF2B5EF4-FFF2-40B4-BE49-F238E27FC236}">
                <a16:creationId xmlns:a16="http://schemas.microsoft.com/office/drawing/2014/main" id="{F5A9DAD3-555B-4F66-9797-A215A49E5F43}"/>
              </a:ext>
            </a:extLst>
          </p:cNvPr>
          <p:cNvSpPr/>
          <p:nvPr/>
        </p:nvSpPr>
        <p:spPr>
          <a:xfrm>
            <a:off x="6360694" y="1198105"/>
            <a:ext cx="5831306" cy="2367937"/>
          </a:xfrm>
          <a:prstGeom prst="wedgeEllipseCallout">
            <a:avLst>
              <a:gd name="adj1" fmla="val 38626"/>
              <a:gd name="adj2" fmla="val 801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i="1" dirty="0"/>
              <a:t>“It’s as if what appears to be the reality around me is crumbling”</a:t>
            </a:r>
          </a:p>
        </p:txBody>
      </p:sp>
      <p:sp>
        <p:nvSpPr>
          <p:cNvPr id="2" name="Speech Bubble: Oval 1">
            <a:extLst>
              <a:ext uri="{FF2B5EF4-FFF2-40B4-BE49-F238E27FC236}">
                <a16:creationId xmlns:a16="http://schemas.microsoft.com/office/drawing/2014/main" id="{A39D5FAD-5C45-4C38-AFD8-7BE83498CFE4}"/>
              </a:ext>
            </a:extLst>
          </p:cNvPr>
          <p:cNvSpPr/>
          <p:nvPr/>
        </p:nvSpPr>
        <p:spPr>
          <a:xfrm>
            <a:off x="186539" y="1722108"/>
            <a:ext cx="6186138" cy="2254919"/>
          </a:xfrm>
          <a:prstGeom prst="wedgeEllipseCallout">
            <a:avLst>
              <a:gd name="adj1" fmla="val -51464"/>
              <a:gd name="adj2" fmla="val 507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i="1" dirty="0"/>
              <a:t>“..and suddenly I feel a bit outside of myself, dizzy, and kind of disoriented”</a:t>
            </a:r>
          </a:p>
        </p:txBody>
      </p:sp>
    </p:spTree>
    <p:extLst>
      <p:ext uri="{BB962C8B-B14F-4D97-AF65-F5344CB8AC3E}">
        <p14:creationId xmlns:p14="http://schemas.microsoft.com/office/powerpoint/2010/main" val="176553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374E4F-E4C3-4E2C-B521-84779FC2A55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B48CA67-292D-4D28-AF92-B76280351B7F}"/>
              </a:ext>
            </a:extLst>
          </p:cNvPr>
          <p:cNvSpPr>
            <a:spLocks noGrp="1"/>
          </p:cNvSpPr>
          <p:nvPr>
            <p:ph type="title"/>
          </p:nvPr>
        </p:nvSpPr>
        <p:spPr>
          <a:xfrm>
            <a:off x="913722" y="283527"/>
            <a:ext cx="9770320" cy="1325563"/>
          </a:xfrm>
          <a:solidFill>
            <a:schemeClr val="bg1"/>
          </a:solidFill>
        </p:spPr>
        <p:txBody>
          <a:bodyPr/>
          <a:lstStyle/>
          <a:p>
            <a:r>
              <a:rPr lang="en-US" dirty="0"/>
              <a:t>Dissociation / Anomalous Self-Experiences</a:t>
            </a:r>
            <a:endParaRPr lang="en-GB" dirty="0"/>
          </a:p>
        </p:txBody>
      </p:sp>
      <p:pic>
        <p:nvPicPr>
          <p:cNvPr id="4" name="Picture 3">
            <a:extLst>
              <a:ext uri="{FF2B5EF4-FFF2-40B4-BE49-F238E27FC236}">
                <a16:creationId xmlns:a16="http://schemas.microsoft.com/office/drawing/2014/main" id="{E95311A1-CA48-4CCC-BCE3-1A04F0CF4E94}"/>
              </a:ext>
            </a:extLst>
          </p:cNvPr>
          <p:cNvPicPr>
            <a:picLocks noChangeAspect="1"/>
          </p:cNvPicPr>
          <p:nvPr/>
        </p:nvPicPr>
        <p:blipFill rotWithShape="1">
          <a:blip r:embed="rId2"/>
          <a:srcRect l="31312" t="35667" r="33625" b="27666"/>
          <a:stretch/>
        </p:blipFill>
        <p:spPr>
          <a:xfrm>
            <a:off x="5637446" y="1980232"/>
            <a:ext cx="6122410" cy="3601418"/>
          </a:xfrm>
          <a:prstGeom prst="rect">
            <a:avLst/>
          </a:prstGeom>
        </p:spPr>
      </p:pic>
      <p:sp>
        <p:nvSpPr>
          <p:cNvPr id="6" name="Content Placeholder 5">
            <a:extLst>
              <a:ext uri="{FF2B5EF4-FFF2-40B4-BE49-F238E27FC236}">
                <a16:creationId xmlns:a16="http://schemas.microsoft.com/office/drawing/2014/main" id="{CE31FCBE-35A8-491A-AB86-BEEC641D04A4}"/>
              </a:ext>
            </a:extLst>
          </p:cNvPr>
          <p:cNvSpPr txBox="1">
            <a:spLocks/>
          </p:cNvSpPr>
          <p:nvPr/>
        </p:nvSpPr>
        <p:spPr>
          <a:xfrm>
            <a:off x="8895673" y="5798185"/>
            <a:ext cx="2533649" cy="6946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Brown (2006)</a:t>
            </a:r>
            <a:endParaRPr lang="en-GB" dirty="0"/>
          </a:p>
        </p:txBody>
      </p:sp>
      <p:sp>
        <p:nvSpPr>
          <p:cNvPr id="8" name="Content Placeholder 7">
            <a:extLst>
              <a:ext uri="{FF2B5EF4-FFF2-40B4-BE49-F238E27FC236}">
                <a16:creationId xmlns:a16="http://schemas.microsoft.com/office/drawing/2014/main" id="{AB478DCD-736B-44E8-8DEC-E0DDE0C5E095}"/>
              </a:ext>
            </a:extLst>
          </p:cNvPr>
          <p:cNvSpPr>
            <a:spLocks noGrp="1"/>
          </p:cNvSpPr>
          <p:nvPr>
            <p:ph idx="1"/>
          </p:nvPr>
        </p:nvSpPr>
        <p:spPr>
          <a:xfrm>
            <a:off x="838200" y="1825625"/>
            <a:ext cx="4438650" cy="4351338"/>
          </a:xfrm>
        </p:spPr>
        <p:txBody>
          <a:bodyPr/>
          <a:lstStyle/>
          <a:p>
            <a:pPr marL="0" indent="0">
              <a:buNone/>
            </a:pPr>
            <a:r>
              <a:rPr lang="en-US" dirty="0"/>
              <a:t>Detachment</a:t>
            </a:r>
          </a:p>
          <a:p>
            <a:r>
              <a:rPr lang="en-US" dirty="0" err="1"/>
              <a:t>Depersonalisation</a:t>
            </a:r>
            <a:endParaRPr lang="en-US" dirty="0"/>
          </a:p>
          <a:p>
            <a:r>
              <a:rPr lang="en-US" dirty="0" err="1"/>
              <a:t>Derealisation</a:t>
            </a:r>
            <a:endParaRPr lang="en-US" dirty="0"/>
          </a:p>
          <a:p>
            <a:r>
              <a:rPr lang="en-US" dirty="0"/>
              <a:t>Out-of-body experiences</a:t>
            </a:r>
          </a:p>
          <a:p>
            <a:r>
              <a:rPr lang="en-US" dirty="0"/>
              <a:t>Emotional Numbing</a:t>
            </a:r>
          </a:p>
          <a:p>
            <a:endParaRPr lang="en-US" dirty="0"/>
          </a:p>
          <a:p>
            <a:pPr marL="0" indent="0">
              <a:buNone/>
            </a:pPr>
            <a:r>
              <a:rPr lang="en-US" dirty="0"/>
              <a:t>Range from benign to more severe experiences</a:t>
            </a:r>
            <a:endParaRPr lang="en-GB" dirty="0"/>
          </a:p>
        </p:txBody>
      </p:sp>
    </p:spTree>
    <p:extLst>
      <p:ext uri="{BB962C8B-B14F-4D97-AF65-F5344CB8AC3E}">
        <p14:creationId xmlns:p14="http://schemas.microsoft.com/office/powerpoint/2010/main" val="48049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EABBCF8-75E9-4ABD-A533-F67F5E15A276}"/>
              </a:ext>
            </a:extLst>
          </p:cNvPr>
          <p:cNvSpPr/>
          <p:nvPr/>
        </p:nvSpPr>
        <p:spPr>
          <a:xfrm>
            <a:off x="0" y="94051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18930B1-D626-4BC1-BA4A-D91DB75A3465}"/>
              </a:ext>
            </a:extLst>
          </p:cNvPr>
          <p:cNvSpPr>
            <a:spLocks noGrp="1"/>
          </p:cNvSpPr>
          <p:nvPr>
            <p:ph type="title"/>
          </p:nvPr>
        </p:nvSpPr>
        <p:spPr>
          <a:xfrm>
            <a:off x="838200" y="365125"/>
            <a:ext cx="5514474" cy="1325563"/>
          </a:xfrm>
          <a:solidFill>
            <a:schemeClr val="bg1"/>
          </a:solidFill>
        </p:spPr>
        <p:txBody>
          <a:bodyPr/>
          <a:lstStyle/>
          <a:p>
            <a:r>
              <a:rPr lang="en-GB" dirty="0"/>
              <a:t>Dissociation Prevalence</a:t>
            </a:r>
          </a:p>
        </p:txBody>
      </p:sp>
      <p:sp>
        <p:nvSpPr>
          <p:cNvPr id="6" name="Content Placeholder 2">
            <a:extLst>
              <a:ext uri="{FF2B5EF4-FFF2-40B4-BE49-F238E27FC236}">
                <a16:creationId xmlns:a16="http://schemas.microsoft.com/office/drawing/2014/main" id="{23317A95-D8D2-44DD-B4FC-B3CE6CA315C6}"/>
              </a:ext>
            </a:extLst>
          </p:cNvPr>
          <p:cNvSpPr txBox="1">
            <a:spLocks/>
          </p:cNvSpPr>
          <p:nvPr/>
        </p:nvSpPr>
        <p:spPr>
          <a:xfrm>
            <a:off x="838199" y="1629923"/>
            <a:ext cx="10327105" cy="1649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Up to </a:t>
            </a:r>
            <a:r>
              <a:rPr lang="en-GB" b="1" dirty="0"/>
              <a:t>50% </a:t>
            </a:r>
            <a:r>
              <a:rPr lang="en-GB" dirty="0"/>
              <a:t>of people with psychosis (Renard et al., 2016)</a:t>
            </a:r>
          </a:p>
          <a:p>
            <a:r>
              <a:rPr lang="en-GB" b="1" dirty="0"/>
              <a:t>3.4% </a:t>
            </a:r>
            <a:r>
              <a:rPr lang="en-GB" dirty="0"/>
              <a:t>of the general population (</a:t>
            </a:r>
            <a:r>
              <a:rPr lang="en-GB" dirty="0" err="1"/>
              <a:t>Maaranen</a:t>
            </a:r>
            <a:r>
              <a:rPr lang="en-GB" dirty="0"/>
              <a:t> et al., 2004)</a:t>
            </a:r>
          </a:p>
        </p:txBody>
      </p:sp>
      <p:sp>
        <p:nvSpPr>
          <p:cNvPr id="11" name="Content Placeholder 2">
            <a:extLst>
              <a:ext uri="{FF2B5EF4-FFF2-40B4-BE49-F238E27FC236}">
                <a16:creationId xmlns:a16="http://schemas.microsoft.com/office/drawing/2014/main" id="{04D99D93-184E-4F94-8C25-2C4743D25983}"/>
              </a:ext>
            </a:extLst>
          </p:cNvPr>
          <p:cNvSpPr txBox="1">
            <a:spLocks/>
          </p:cNvSpPr>
          <p:nvPr/>
        </p:nvSpPr>
        <p:spPr>
          <a:xfrm>
            <a:off x="6814582" y="6196123"/>
            <a:ext cx="3325412" cy="8801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r">
              <a:buNone/>
            </a:pPr>
            <a:r>
              <a:rPr lang="en-GB" dirty="0" err="1"/>
              <a:t>Lyssenko</a:t>
            </a:r>
            <a:r>
              <a:rPr lang="en-GB" dirty="0"/>
              <a:t> et al (2018)</a:t>
            </a:r>
          </a:p>
        </p:txBody>
      </p:sp>
      <p:pic>
        <p:nvPicPr>
          <p:cNvPr id="3" name="Picture 2">
            <a:extLst>
              <a:ext uri="{FF2B5EF4-FFF2-40B4-BE49-F238E27FC236}">
                <a16:creationId xmlns:a16="http://schemas.microsoft.com/office/drawing/2014/main" id="{45ED6CD2-1BD2-4D92-9216-6CBD3EBAECA4}"/>
              </a:ext>
            </a:extLst>
          </p:cNvPr>
          <p:cNvPicPr>
            <a:picLocks noChangeAspect="1"/>
          </p:cNvPicPr>
          <p:nvPr/>
        </p:nvPicPr>
        <p:blipFill>
          <a:blip r:embed="rId3"/>
          <a:stretch>
            <a:fillRect/>
          </a:stretch>
        </p:blipFill>
        <p:spPr>
          <a:xfrm>
            <a:off x="2052006" y="2674609"/>
            <a:ext cx="8087988" cy="3521514"/>
          </a:xfrm>
          <a:prstGeom prst="rect">
            <a:avLst/>
          </a:prstGeom>
        </p:spPr>
      </p:pic>
    </p:spTree>
    <p:extLst>
      <p:ext uri="{BB962C8B-B14F-4D97-AF65-F5344CB8AC3E}">
        <p14:creationId xmlns:p14="http://schemas.microsoft.com/office/powerpoint/2010/main" val="228862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endParaRPr lang="en-US" dirty="0"/>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extLst>
              <p:ext uri="{D42A27DB-BD31-4B8C-83A1-F6EECF244321}">
                <p14:modId xmlns:p14="http://schemas.microsoft.com/office/powerpoint/2010/main" val="4223148943"/>
              </p:ext>
            </p:extLst>
          </p:nvPr>
        </p:nvGraphicFramePr>
        <p:xfrm>
          <a:off x="419100" y="1632758"/>
          <a:ext cx="6286500" cy="2011680"/>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2613292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endParaRPr lang="en-US" dirty="0"/>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extLst>
              <p:ext uri="{D42A27DB-BD31-4B8C-83A1-F6EECF244321}">
                <p14:modId xmlns:p14="http://schemas.microsoft.com/office/powerpoint/2010/main" val="3190871147"/>
              </p:ext>
            </p:extLst>
          </p:nvPr>
        </p:nvGraphicFramePr>
        <p:xfrm>
          <a:off x="419100" y="1632758"/>
          <a:ext cx="6286500" cy="2612880"/>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r h="601200">
                <a:tc>
                  <a:txBody>
                    <a:bodyPr/>
                    <a:lstStyle/>
                    <a:p>
                      <a:pPr lvl="1" algn="l"/>
                      <a:r>
                        <a:rPr lang="en-US" sz="2400" dirty="0"/>
                        <a:t>Hallucinations</a:t>
                      </a:r>
                      <a:endParaRPr lang="en-GB" sz="2400" dirty="0"/>
                    </a:p>
                  </a:txBody>
                  <a:tcPr/>
                </a:tc>
                <a:tc>
                  <a:txBody>
                    <a:bodyPr/>
                    <a:lstStyle/>
                    <a:p>
                      <a:r>
                        <a:rPr lang="en-US" sz="2400" dirty="0"/>
                        <a:t>50</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.461</a:t>
                      </a:r>
                      <a:endParaRPr lang="en-GB" sz="2400" dirty="0"/>
                    </a:p>
                  </a:txBody>
                  <a:tcPr/>
                </a:tc>
                <a:extLst>
                  <a:ext uri="{0D108BD9-81ED-4DB2-BD59-A6C34878D82A}">
                    <a16:rowId xmlns:a16="http://schemas.microsoft.com/office/drawing/2014/main" val="3390366226"/>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88057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endParaRPr lang="en-US" dirty="0"/>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extLst>
              <p:ext uri="{D42A27DB-BD31-4B8C-83A1-F6EECF244321}">
                <p14:modId xmlns:p14="http://schemas.microsoft.com/office/powerpoint/2010/main" val="1926099263"/>
              </p:ext>
            </p:extLst>
          </p:nvPr>
        </p:nvGraphicFramePr>
        <p:xfrm>
          <a:off x="419100" y="1632758"/>
          <a:ext cx="6286500" cy="3179874"/>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r h="601200">
                <a:tc>
                  <a:txBody>
                    <a:bodyPr/>
                    <a:lstStyle/>
                    <a:p>
                      <a:pPr lvl="1" algn="l"/>
                      <a:r>
                        <a:rPr lang="en-US" sz="2400" dirty="0"/>
                        <a:t>Hallucinations</a:t>
                      </a:r>
                      <a:endParaRPr lang="en-GB" sz="2400" dirty="0"/>
                    </a:p>
                  </a:txBody>
                  <a:tcPr/>
                </a:tc>
                <a:tc>
                  <a:txBody>
                    <a:bodyPr/>
                    <a:lstStyle/>
                    <a:p>
                      <a:r>
                        <a:rPr lang="en-US" sz="2400" dirty="0"/>
                        <a:t>50</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.461</a:t>
                      </a:r>
                      <a:endParaRPr lang="en-GB" sz="2400" dirty="0"/>
                    </a:p>
                  </a:txBody>
                  <a:tcPr/>
                </a:tc>
                <a:extLst>
                  <a:ext uri="{0D108BD9-81ED-4DB2-BD59-A6C34878D82A}">
                    <a16:rowId xmlns:a16="http://schemas.microsoft.com/office/drawing/2014/main" val="3390366226"/>
                  </a:ext>
                </a:extLst>
              </a:tr>
              <a:tr h="566994">
                <a:tc>
                  <a:txBody>
                    <a:bodyPr/>
                    <a:lstStyle/>
                    <a:p>
                      <a:pPr lvl="1" algn="l"/>
                      <a:r>
                        <a:rPr lang="en-US" sz="2400" dirty="0"/>
                        <a:t>Delusions</a:t>
                      </a:r>
                      <a:endParaRPr lang="en-GB" sz="2400" dirty="0"/>
                    </a:p>
                  </a:txBody>
                  <a:tcPr/>
                </a:tc>
                <a:tc>
                  <a:txBody>
                    <a:bodyPr/>
                    <a:lstStyle/>
                    <a:p>
                      <a:r>
                        <a:rPr lang="en-US" sz="2400" dirty="0"/>
                        <a:t>30</a:t>
                      </a:r>
                      <a:endParaRPr lang="en-GB" sz="2400" dirty="0"/>
                    </a:p>
                  </a:txBody>
                  <a:tcPr/>
                </a:tc>
                <a:tc>
                  <a:txBody>
                    <a:bodyPr/>
                    <a:lstStyle/>
                    <a:p>
                      <a:r>
                        <a:rPr lang="en-US" sz="2400" dirty="0"/>
                        <a:t>.418</a:t>
                      </a:r>
                      <a:endParaRPr lang="en-GB" sz="2400" dirty="0"/>
                    </a:p>
                  </a:txBody>
                  <a:tcPr/>
                </a:tc>
                <a:extLst>
                  <a:ext uri="{0D108BD9-81ED-4DB2-BD59-A6C34878D82A}">
                    <a16:rowId xmlns:a16="http://schemas.microsoft.com/office/drawing/2014/main" val="2755886395"/>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3704937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endParaRPr lang="en-US" dirty="0"/>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extLst>
              <p:ext uri="{D42A27DB-BD31-4B8C-83A1-F6EECF244321}">
                <p14:modId xmlns:p14="http://schemas.microsoft.com/office/powerpoint/2010/main" val="4290769099"/>
              </p:ext>
            </p:extLst>
          </p:nvPr>
        </p:nvGraphicFramePr>
        <p:xfrm>
          <a:off x="419100" y="1632758"/>
          <a:ext cx="6286500" cy="3781074"/>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r h="601200">
                <a:tc>
                  <a:txBody>
                    <a:bodyPr/>
                    <a:lstStyle/>
                    <a:p>
                      <a:pPr lvl="1" algn="l"/>
                      <a:r>
                        <a:rPr lang="en-US" sz="2400" dirty="0"/>
                        <a:t>Hallucinations</a:t>
                      </a:r>
                      <a:endParaRPr lang="en-GB" sz="2400" dirty="0"/>
                    </a:p>
                  </a:txBody>
                  <a:tcPr/>
                </a:tc>
                <a:tc>
                  <a:txBody>
                    <a:bodyPr/>
                    <a:lstStyle/>
                    <a:p>
                      <a:r>
                        <a:rPr lang="en-US" sz="2400" dirty="0"/>
                        <a:t>50</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.461</a:t>
                      </a:r>
                      <a:endParaRPr lang="en-GB" sz="2400" dirty="0"/>
                    </a:p>
                  </a:txBody>
                  <a:tcPr/>
                </a:tc>
                <a:extLst>
                  <a:ext uri="{0D108BD9-81ED-4DB2-BD59-A6C34878D82A}">
                    <a16:rowId xmlns:a16="http://schemas.microsoft.com/office/drawing/2014/main" val="3390366226"/>
                  </a:ext>
                </a:extLst>
              </a:tr>
              <a:tr h="566994">
                <a:tc>
                  <a:txBody>
                    <a:bodyPr/>
                    <a:lstStyle/>
                    <a:p>
                      <a:pPr lvl="1" algn="l"/>
                      <a:r>
                        <a:rPr lang="en-US" sz="2400" dirty="0"/>
                        <a:t>Delusions</a:t>
                      </a:r>
                      <a:endParaRPr lang="en-GB" sz="2400" dirty="0"/>
                    </a:p>
                  </a:txBody>
                  <a:tcPr/>
                </a:tc>
                <a:tc>
                  <a:txBody>
                    <a:bodyPr/>
                    <a:lstStyle/>
                    <a:p>
                      <a:r>
                        <a:rPr lang="en-US" sz="2400" dirty="0"/>
                        <a:t>30</a:t>
                      </a:r>
                      <a:endParaRPr lang="en-GB" sz="2400" dirty="0"/>
                    </a:p>
                  </a:txBody>
                  <a:tcPr/>
                </a:tc>
                <a:tc>
                  <a:txBody>
                    <a:bodyPr/>
                    <a:lstStyle/>
                    <a:p>
                      <a:r>
                        <a:rPr lang="en-US" sz="2400" dirty="0"/>
                        <a:t>.418</a:t>
                      </a:r>
                      <a:endParaRPr lang="en-GB" sz="2400" dirty="0"/>
                    </a:p>
                  </a:txBody>
                  <a:tcPr/>
                </a:tc>
                <a:extLst>
                  <a:ext uri="{0D108BD9-81ED-4DB2-BD59-A6C34878D82A}">
                    <a16:rowId xmlns:a16="http://schemas.microsoft.com/office/drawing/2014/main" val="2755886395"/>
                  </a:ext>
                </a:extLst>
              </a:tr>
              <a:tr h="601200">
                <a:tc>
                  <a:txBody>
                    <a:bodyPr/>
                    <a:lstStyle/>
                    <a:p>
                      <a:pPr lvl="1" algn="l"/>
                      <a:r>
                        <a:rPr lang="en-US" sz="2400" dirty="0"/>
                        <a:t>Paranoia</a:t>
                      </a:r>
                      <a:endParaRPr lang="en-GB" sz="2400" dirty="0"/>
                    </a:p>
                  </a:txBody>
                  <a:tcPr/>
                </a:tc>
                <a:tc>
                  <a:txBody>
                    <a:bodyPr/>
                    <a:lstStyle/>
                    <a:p>
                      <a:r>
                        <a:rPr lang="en-US" sz="2400" dirty="0"/>
                        <a:t>22</a:t>
                      </a:r>
                      <a:endParaRPr lang="en-GB" sz="2400" dirty="0"/>
                    </a:p>
                  </a:txBody>
                  <a:tcPr/>
                </a:tc>
                <a:tc>
                  <a:txBody>
                    <a:bodyPr/>
                    <a:lstStyle/>
                    <a:p>
                      <a:r>
                        <a:rPr lang="en-US" sz="2400" dirty="0"/>
                        <a:t>.447</a:t>
                      </a:r>
                      <a:endParaRPr lang="en-GB" sz="2400" dirty="0"/>
                    </a:p>
                  </a:txBody>
                  <a:tcPr/>
                </a:tc>
                <a:extLst>
                  <a:ext uri="{0D108BD9-81ED-4DB2-BD59-A6C34878D82A}">
                    <a16:rowId xmlns:a16="http://schemas.microsoft.com/office/drawing/2014/main" val="2765240725"/>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2091554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endParaRPr lang="en-US" dirty="0"/>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nvGraphicFramePr>
        <p:xfrm>
          <a:off x="419100" y="1632758"/>
          <a:ext cx="6286500" cy="4604034"/>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r h="601200">
                <a:tc>
                  <a:txBody>
                    <a:bodyPr/>
                    <a:lstStyle/>
                    <a:p>
                      <a:pPr lvl="1" algn="l"/>
                      <a:r>
                        <a:rPr lang="en-US" sz="2400" dirty="0"/>
                        <a:t>Hallucinations</a:t>
                      </a:r>
                      <a:endParaRPr lang="en-GB" sz="2400" dirty="0"/>
                    </a:p>
                  </a:txBody>
                  <a:tcPr/>
                </a:tc>
                <a:tc>
                  <a:txBody>
                    <a:bodyPr/>
                    <a:lstStyle/>
                    <a:p>
                      <a:r>
                        <a:rPr lang="en-US" sz="2400" dirty="0"/>
                        <a:t>50</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.461</a:t>
                      </a:r>
                      <a:endParaRPr lang="en-GB" sz="2400" dirty="0"/>
                    </a:p>
                  </a:txBody>
                  <a:tcPr/>
                </a:tc>
                <a:extLst>
                  <a:ext uri="{0D108BD9-81ED-4DB2-BD59-A6C34878D82A}">
                    <a16:rowId xmlns:a16="http://schemas.microsoft.com/office/drawing/2014/main" val="3390366226"/>
                  </a:ext>
                </a:extLst>
              </a:tr>
              <a:tr h="566994">
                <a:tc>
                  <a:txBody>
                    <a:bodyPr/>
                    <a:lstStyle/>
                    <a:p>
                      <a:pPr lvl="1" algn="l"/>
                      <a:r>
                        <a:rPr lang="en-US" sz="2400" dirty="0"/>
                        <a:t>Delusions</a:t>
                      </a:r>
                      <a:endParaRPr lang="en-GB" sz="2400" dirty="0"/>
                    </a:p>
                  </a:txBody>
                  <a:tcPr/>
                </a:tc>
                <a:tc>
                  <a:txBody>
                    <a:bodyPr/>
                    <a:lstStyle/>
                    <a:p>
                      <a:r>
                        <a:rPr lang="en-US" sz="2400" dirty="0"/>
                        <a:t>30</a:t>
                      </a:r>
                      <a:endParaRPr lang="en-GB" sz="2400" dirty="0"/>
                    </a:p>
                  </a:txBody>
                  <a:tcPr/>
                </a:tc>
                <a:tc>
                  <a:txBody>
                    <a:bodyPr/>
                    <a:lstStyle/>
                    <a:p>
                      <a:r>
                        <a:rPr lang="en-US" sz="2400" dirty="0"/>
                        <a:t>.418</a:t>
                      </a:r>
                      <a:endParaRPr lang="en-GB" sz="2400" dirty="0"/>
                    </a:p>
                  </a:txBody>
                  <a:tcPr/>
                </a:tc>
                <a:extLst>
                  <a:ext uri="{0D108BD9-81ED-4DB2-BD59-A6C34878D82A}">
                    <a16:rowId xmlns:a16="http://schemas.microsoft.com/office/drawing/2014/main" val="2755886395"/>
                  </a:ext>
                </a:extLst>
              </a:tr>
              <a:tr h="601200">
                <a:tc>
                  <a:txBody>
                    <a:bodyPr/>
                    <a:lstStyle/>
                    <a:p>
                      <a:pPr lvl="1" algn="l"/>
                      <a:r>
                        <a:rPr lang="en-US" sz="2400" dirty="0"/>
                        <a:t>Paranoia</a:t>
                      </a:r>
                      <a:endParaRPr lang="en-GB" sz="2400" dirty="0"/>
                    </a:p>
                  </a:txBody>
                  <a:tcPr/>
                </a:tc>
                <a:tc>
                  <a:txBody>
                    <a:bodyPr/>
                    <a:lstStyle/>
                    <a:p>
                      <a:r>
                        <a:rPr lang="en-US" sz="2400" dirty="0"/>
                        <a:t>22</a:t>
                      </a:r>
                      <a:endParaRPr lang="en-GB" sz="2400" dirty="0"/>
                    </a:p>
                  </a:txBody>
                  <a:tcPr/>
                </a:tc>
                <a:tc>
                  <a:txBody>
                    <a:bodyPr/>
                    <a:lstStyle/>
                    <a:p>
                      <a:r>
                        <a:rPr lang="en-US" sz="2400" dirty="0"/>
                        <a:t>.447</a:t>
                      </a:r>
                      <a:endParaRPr lang="en-GB" sz="2400" dirty="0"/>
                    </a:p>
                  </a:txBody>
                  <a:tcPr/>
                </a:tc>
                <a:extLst>
                  <a:ext uri="{0D108BD9-81ED-4DB2-BD59-A6C34878D82A}">
                    <a16:rowId xmlns:a16="http://schemas.microsoft.com/office/drawing/2014/main" val="2765240725"/>
                  </a:ext>
                </a:extLst>
              </a:tr>
              <a:tr h="768994">
                <a:tc>
                  <a:txBody>
                    <a:bodyPr/>
                    <a:lstStyle/>
                    <a:p>
                      <a:r>
                        <a:rPr lang="en-US" sz="2400" dirty="0"/>
                        <a:t>Global Negative Symptoms</a:t>
                      </a:r>
                      <a:endParaRPr lang="en-GB" sz="2400" dirty="0"/>
                    </a:p>
                  </a:txBody>
                  <a:tcPr/>
                </a:tc>
                <a:tc>
                  <a:txBody>
                    <a:bodyPr/>
                    <a:lstStyle/>
                    <a:p>
                      <a:r>
                        <a:rPr lang="en-US" sz="2400" dirty="0"/>
                        <a:t>27</a:t>
                      </a:r>
                      <a:endParaRPr lang="en-GB" sz="2400" dirty="0"/>
                    </a:p>
                  </a:txBody>
                  <a:tcPr/>
                </a:tc>
                <a:tc>
                  <a:txBody>
                    <a:bodyPr/>
                    <a:lstStyle/>
                    <a:p>
                      <a:r>
                        <a:rPr lang="en-US" sz="2400" dirty="0"/>
                        <a:t>.138</a:t>
                      </a:r>
                      <a:endParaRPr lang="en-GB" sz="2400" dirty="0"/>
                    </a:p>
                  </a:txBody>
                  <a:tcPr/>
                </a:tc>
                <a:extLst>
                  <a:ext uri="{0D108BD9-81ED-4DB2-BD59-A6C34878D82A}">
                    <a16:rowId xmlns:a16="http://schemas.microsoft.com/office/drawing/2014/main" val="2353567662"/>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119139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38EF3-D43B-4AA7-B2BE-422303853DCF}"/>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308F5E-F86D-45A3-89F5-B0FA8CE06972}"/>
              </a:ext>
            </a:extLst>
          </p:cNvPr>
          <p:cNvSpPr>
            <a:spLocks noGrp="1"/>
          </p:cNvSpPr>
          <p:nvPr>
            <p:ph type="title"/>
          </p:nvPr>
        </p:nvSpPr>
        <p:spPr>
          <a:xfrm>
            <a:off x="838200" y="242646"/>
            <a:ext cx="6220814" cy="1325563"/>
          </a:xfrm>
          <a:solidFill>
            <a:schemeClr val="bg1"/>
          </a:solidFill>
        </p:spPr>
        <p:txBody>
          <a:bodyPr/>
          <a:lstStyle/>
          <a:p>
            <a:r>
              <a:rPr lang="en-US" dirty="0"/>
              <a:t>Dissociation and Psychosis</a:t>
            </a:r>
            <a:endParaRPr lang="en-GB" dirty="0"/>
          </a:p>
        </p:txBody>
      </p:sp>
      <p:sp>
        <p:nvSpPr>
          <p:cNvPr id="3" name="Content Placeholder 2">
            <a:extLst>
              <a:ext uri="{FF2B5EF4-FFF2-40B4-BE49-F238E27FC236}">
                <a16:creationId xmlns:a16="http://schemas.microsoft.com/office/drawing/2014/main" id="{682A8FD3-29AB-494A-815E-5A90EF78C4AB}"/>
              </a:ext>
            </a:extLst>
          </p:cNvPr>
          <p:cNvSpPr>
            <a:spLocks noGrp="1"/>
          </p:cNvSpPr>
          <p:nvPr>
            <p:ph idx="1"/>
          </p:nvPr>
        </p:nvSpPr>
        <p:spPr>
          <a:xfrm>
            <a:off x="7059014" y="1627216"/>
            <a:ext cx="5051210" cy="4616905"/>
          </a:xfrm>
        </p:spPr>
        <p:txBody>
          <a:bodyPr>
            <a:normAutofit/>
          </a:bodyPr>
          <a:lstStyle/>
          <a:p>
            <a:r>
              <a:rPr lang="en-US" dirty="0"/>
              <a:t>Dissociation by another name?</a:t>
            </a:r>
          </a:p>
          <a:p>
            <a:r>
              <a:rPr lang="en-US" dirty="0"/>
              <a:t>Does dissociation cause other anomalous experiences?</a:t>
            </a:r>
          </a:p>
          <a:p>
            <a:r>
              <a:rPr lang="en-US" dirty="0"/>
              <a:t>Do they share a common cause?</a:t>
            </a:r>
          </a:p>
          <a:p>
            <a:pPr marL="0" indent="0">
              <a:buNone/>
            </a:pPr>
            <a:endParaRPr lang="en-US" dirty="0"/>
          </a:p>
          <a:p>
            <a:r>
              <a:rPr lang="en-US" dirty="0"/>
              <a:t>Evidence that dissociation acts as a “prodromal” symptom (Nelson, Thompson &amp; Yung, 2012)</a:t>
            </a:r>
          </a:p>
        </p:txBody>
      </p:sp>
      <p:graphicFrame>
        <p:nvGraphicFramePr>
          <p:cNvPr id="4" name="Table 4">
            <a:extLst>
              <a:ext uri="{FF2B5EF4-FFF2-40B4-BE49-F238E27FC236}">
                <a16:creationId xmlns:a16="http://schemas.microsoft.com/office/drawing/2014/main" id="{956EB39C-55EB-4975-BDCE-717F9976B130}"/>
              </a:ext>
            </a:extLst>
          </p:cNvPr>
          <p:cNvGraphicFramePr>
            <a:graphicFrameLocks noGrp="1"/>
          </p:cNvGraphicFramePr>
          <p:nvPr>
            <p:extLst>
              <p:ext uri="{D42A27DB-BD31-4B8C-83A1-F6EECF244321}">
                <p14:modId xmlns:p14="http://schemas.microsoft.com/office/powerpoint/2010/main" val="1098158908"/>
              </p:ext>
            </p:extLst>
          </p:nvPr>
        </p:nvGraphicFramePr>
        <p:xfrm>
          <a:off x="419100" y="1632758"/>
          <a:ext cx="6286500" cy="4604034"/>
        </p:xfrm>
        <a:graphic>
          <a:graphicData uri="http://schemas.openxmlformats.org/drawingml/2006/table">
            <a:tbl>
              <a:tblPr firstRow="1" bandRow="1">
                <a:tableStyleId>{5C22544A-7EE6-4342-B048-85BDC9FD1C3A}</a:tableStyleId>
              </a:tblPr>
              <a:tblGrid>
                <a:gridCol w="2846721">
                  <a:extLst>
                    <a:ext uri="{9D8B030D-6E8A-4147-A177-3AD203B41FA5}">
                      <a16:colId xmlns:a16="http://schemas.microsoft.com/office/drawing/2014/main" val="1661895168"/>
                    </a:ext>
                  </a:extLst>
                </a:gridCol>
                <a:gridCol w="1344279">
                  <a:extLst>
                    <a:ext uri="{9D8B030D-6E8A-4147-A177-3AD203B41FA5}">
                      <a16:colId xmlns:a16="http://schemas.microsoft.com/office/drawing/2014/main" val="123479192"/>
                    </a:ext>
                  </a:extLst>
                </a:gridCol>
                <a:gridCol w="2095500">
                  <a:extLst>
                    <a:ext uri="{9D8B030D-6E8A-4147-A177-3AD203B41FA5}">
                      <a16:colId xmlns:a16="http://schemas.microsoft.com/office/drawing/2014/main" val="435715170"/>
                    </a:ext>
                  </a:extLst>
                </a:gridCol>
              </a:tblGrid>
              <a:tr h="1178169">
                <a:tc>
                  <a:txBody>
                    <a:bodyPr/>
                    <a:lstStyle/>
                    <a:p>
                      <a:r>
                        <a:rPr lang="en-US" sz="2400" dirty="0"/>
                        <a:t>Symptom</a:t>
                      </a:r>
                      <a:endParaRPr lang="en-GB" sz="2400" dirty="0"/>
                    </a:p>
                  </a:txBody>
                  <a:tcPr/>
                </a:tc>
                <a:tc>
                  <a:txBody>
                    <a:bodyPr/>
                    <a:lstStyle/>
                    <a:p>
                      <a:r>
                        <a:rPr lang="en-US" sz="2400" dirty="0"/>
                        <a:t>Number of Effects</a:t>
                      </a:r>
                      <a:endParaRPr lang="en-GB" sz="2400" dirty="0"/>
                    </a:p>
                  </a:txBody>
                  <a:tcPr/>
                </a:tc>
                <a:tc>
                  <a:txBody>
                    <a:bodyPr/>
                    <a:lstStyle/>
                    <a:p>
                      <a:r>
                        <a:rPr lang="en-US" sz="2400" dirty="0"/>
                        <a:t>Correlation with Dissociation (</a:t>
                      </a:r>
                      <a:r>
                        <a:rPr lang="en-US" sz="2400" i="1" dirty="0"/>
                        <a:t>r</a:t>
                      </a:r>
                      <a:r>
                        <a:rPr lang="en-US" sz="2400" dirty="0"/>
                        <a:t>)</a:t>
                      </a:r>
                      <a:endParaRPr lang="en-GB" sz="2400" dirty="0"/>
                    </a:p>
                  </a:txBody>
                  <a:tcPr/>
                </a:tc>
                <a:extLst>
                  <a:ext uri="{0D108BD9-81ED-4DB2-BD59-A6C34878D82A}">
                    <a16:rowId xmlns:a16="http://schemas.microsoft.com/office/drawing/2014/main" val="3324650089"/>
                  </a:ext>
                </a:extLst>
              </a:tr>
              <a:tr h="815655">
                <a:tc>
                  <a:txBody>
                    <a:bodyPr/>
                    <a:lstStyle/>
                    <a:p>
                      <a:r>
                        <a:rPr lang="en-US" sz="2400" dirty="0"/>
                        <a:t>Global positive symptoms</a:t>
                      </a:r>
                      <a:endParaRPr lang="en-GB" sz="2400" dirty="0"/>
                    </a:p>
                  </a:txBody>
                  <a:tcPr/>
                </a:tc>
                <a:tc>
                  <a:txBody>
                    <a:bodyPr/>
                    <a:lstStyle/>
                    <a:p>
                      <a:r>
                        <a:rPr lang="en-US" sz="2400" dirty="0"/>
                        <a:t>98</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.437</a:t>
                      </a:r>
                      <a:endParaRPr lang="en-GB" sz="2400" dirty="0"/>
                    </a:p>
                    <a:p>
                      <a:endParaRPr lang="en-GB" sz="2400" dirty="0"/>
                    </a:p>
                  </a:txBody>
                  <a:tcPr/>
                </a:tc>
                <a:extLst>
                  <a:ext uri="{0D108BD9-81ED-4DB2-BD59-A6C34878D82A}">
                    <a16:rowId xmlns:a16="http://schemas.microsoft.com/office/drawing/2014/main" val="1873535319"/>
                  </a:ext>
                </a:extLst>
              </a:tr>
              <a:tr h="601200">
                <a:tc>
                  <a:txBody>
                    <a:bodyPr/>
                    <a:lstStyle/>
                    <a:p>
                      <a:pPr lvl="1" algn="l"/>
                      <a:r>
                        <a:rPr lang="en-US" sz="2400" dirty="0"/>
                        <a:t>Hallucinations</a:t>
                      </a:r>
                      <a:endParaRPr lang="en-GB" sz="2400" dirty="0"/>
                    </a:p>
                  </a:txBody>
                  <a:tcPr/>
                </a:tc>
                <a:tc>
                  <a:txBody>
                    <a:bodyPr/>
                    <a:lstStyle/>
                    <a:p>
                      <a:r>
                        <a:rPr lang="en-US" sz="2400" dirty="0"/>
                        <a:t>50</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.461</a:t>
                      </a:r>
                      <a:endParaRPr lang="en-GB" sz="2400" dirty="0"/>
                    </a:p>
                  </a:txBody>
                  <a:tcPr/>
                </a:tc>
                <a:extLst>
                  <a:ext uri="{0D108BD9-81ED-4DB2-BD59-A6C34878D82A}">
                    <a16:rowId xmlns:a16="http://schemas.microsoft.com/office/drawing/2014/main" val="3390366226"/>
                  </a:ext>
                </a:extLst>
              </a:tr>
              <a:tr h="566994">
                <a:tc>
                  <a:txBody>
                    <a:bodyPr/>
                    <a:lstStyle/>
                    <a:p>
                      <a:pPr lvl="1" algn="l"/>
                      <a:r>
                        <a:rPr lang="en-US" sz="2400" dirty="0"/>
                        <a:t>Delusions</a:t>
                      </a:r>
                      <a:endParaRPr lang="en-GB" sz="2400" dirty="0"/>
                    </a:p>
                  </a:txBody>
                  <a:tcPr/>
                </a:tc>
                <a:tc>
                  <a:txBody>
                    <a:bodyPr/>
                    <a:lstStyle/>
                    <a:p>
                      <a:r>
                        <a:rPr lang="en-US" sz="2400" dirty="0"/>
                        <a:t>30</a:t>
                      </a:r>
                      <a:endParaRPr lang="en-GB" sz="2400" dirty="0"/>
                    </a:p>
                  </a:txBody>
                  <a:tcPr/>
                </a:tc>
                <a:tc>
                  <a:txBody>
                    <a:bodyPr/>
                    <a:lstStyle/>
                    <a:p>
                      <a:r>
                        <a:rPr lang="en-US" sz="2400" dirty="0"/>
                        <a:t>.418</a:t>
                      </a:r>
                      <a:endParaRPr lang="en-GB" sz="2400" dirty="0"/>
                    </a:p>
                  </a:txBody>
                  <a:tcPr/>
                </a:tc>
                <a:extLst>
                  <a:ext uri="{0D108BD9-81ED-4DB2-BD59-A6C34878D82A}">
                    <a16:rowId xmlns:a16="http://schemas.microsoft.com/office/drawing/2014/main" val="2755886395"/>
                  </a:ext>
                </a:extLst>
              </a:tr>
              <a:tr h="601200">
                <a:tc>
                  <a:txBody>
                    <a:bodyPr/>
                    <a:lstStyle/>
                    <a:p>
                      <a:pPr lvl="1" algn="l"/>
                      <a:r>
                        <a:rPr lang="en-US" sz="2400" dirty="0"/>
                        <a:t>Paranoia</a:t>
                      </a:r>
                      <a:endParaRPr lang="en-GB" sz="2400" dirty="0"/>
                    </a:p>
                  </a:txBody>
                  <a:tcPr/>
                </a:tc>
                <a:tc>
                  <a:txBody>
                    <a:bodyPr/>
                    <a:lstStyle/>
                    <a:p>
                      <a:r>
                        <a:rPr lang="en-US" sz="2400" dirty="0"/>
                        <a:t>22</a:t>
                      </a:r>
                      <a:endParaRPr lang="en-GB" sz="2400" dirty="0"/>
                    </a:p>
                  </a:txBody>
                  <a:tcPr/>
                </a:tc>
                <a:tc>
                  <a:txBody>
                    <a:bodyPr/>
                    <a:lstStyle/>
                    <a:p>
                      <a:r>
                        <a:rPr lang="en-US" sz="2400" dirty="0"/>
                        <a:t>.447</a:t>
                      </a:r>
                      <a:endParaRPr lang="en-GB" sz="2400" dirty="0"/>
                    </a:p>
                  </a:txBody>
                  <a:tcPr/>
                </a:tc>
                <a:extLst>
                  <a:ext uri="{0D108BD9-81ED-4DB2-BD59-A6C34878D82A}">
                    <a16:rowId xmlns:a16="http://schemas.microsoft.com/office/drawing/2014/main" val="2765240725"/>
                  </a:ext>
                </a:extLst>
              </a:tr>
              <a:tr h="768994">
                <a:tc>
                  <a:txBody>
                    <a:bodyPr/>
                    <a:lstStyle/>
                    <a:p>
                      <a:r>
                        <a:rPr lang="en-US" sz="2400" dirty="0"/>
                        <a:t>Global Negative Symptoms</a:t>
                      </a:r>
                      <a:endParaRPr lang="en-GB" sz="2400" dirty="0"/>
                    </a:p>
                  </a:txBody>
                  <a:tcPr/>
                </a:tc>
                <a:tc>
                  <a:txBody>
                    <a:bodyPr/>
                    <a:lstStyle/>
                    <a:p>
                      <a:r>
                        <a:rPr lang="en-US" sz="2400" dirty="0"/>
                        <a:t>27</a:t>
                      </a:r>
                      <a:endParaRPr lang="en-GB" sz="2400" dirty="0"/>
                    </a:p>
                  </a:txBody>
                  <a:tcPr/>
                </a:tc>
                <a:tc>
                  <a:txBody>
                    <a:bodyPr/>
                    <a:lstStyle/>
                    <a:p>
                      <a:r>
                        <a:rPr lang="en-US" sz="2400" dirty="0"/>
                        <a:t>.138</a:t>
                      </a:r>
                      <a:endParaRPr lang="en-GB" sz="2400" dirty="0"/>
                    </a:p>
                  </a:txBody>
                  <a:tcPr/>
                </a:tc>
                <a:extLst>
                  <a:ext uri="{0D108BD9-81ED-4DB2-BD59-A6C34878D82A}">
                    <a16:rowId xmlns:a16="http://schemas.microsoft.com/office/drawing/2014/main" val="2353567662"/>
                  </a:ext>
                </a:extLst>
              </a:tr>
            </a:tbl>
          </a:graphicData>
        </a:graphic>
      </p:graphicFrame>
      <p:sp>
        <p:nvSpPr>
          <p:cNvPr id="5" name="TextBox 4">
            <a:extLst>
              <a:ext uri="{FF2B5EF4-FFF2-40B4-BE49-F238E27FC236}">
                <a16:creationId xmlns:a16="http://schemas.microsoft.com/office/drawing/2014/main" id="{B42E3A0C-083D-41BF-966B-7D1FC5C3A597}"/>
              </a:ext>
            </a:extLst>
          </p:cNvPr>
          <p:cNvSpPr txBox="1"/>
          <p:nvPr/>
        </p:nvSpPr>
        <p:spPr>
          <a:xfrm>
            <a:off x="3994240" y="6236792"/>
            <a:ext cx="2888067" cy="461665"/>
          </a:xfrm>
          <a:prstGeom prst="rect">
            <a:avLst/>
          </a:prstGeom>
          <a:noFill/>
        </p:spPr>
        <p:txBody>
          <a:bodyPr wrap="square" rtlCol="0">
            <a:spAutoFit/>
          </a:bodyPr>
          <a:lstStyle/>
          <a:p>
            <a:r>
              <a:rPr lang="en-US" sz="2400" dirty="0"/>
              <a:t>Longden et al (2020)</a:t>
            </a:r>
            <a:endParaRPr lang="en-GB" sz="2400" dirty="0"/>
          </a:p>
        </p:txBody>
      </p:sp>
    </p:spTree>
    <p:extLst>
      <p:ext uri="{BB962C8B-B14F-4D97-AF65-F5344CB8AC3E}">
        <p14:creationId xmlns:p14="http://schemas.microsoft.com/office/powerpoint/2010/main" val="3414664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403DC9-97C5-4760-8BCD-05E5F826AE03}"/>
              </a:ext>
            </a:extLst>
          </p:cNvPr>
          <p:cNvSpPr/>
          <p:nvPr/>
        </p:nvSpPr>
        <p:spPr>
          <a:xfrm>
            <a:off x="34237" y="94051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9A1D91A-C61A-4683-9953-A1D75015E734}"/>
              </a:ext>
            </a:extLst>
          </p:cNvPr>
          <p:cNvSpPr>
            <a:spLocks noGrp="1"/>
          </p:cNvSpPr>
          <p:nvPr>
            <p:ph type="title"/>
          </p:nvPr>
        </p:nvSpPr>
        <p:spPr>
          <a:xfrm>
            <a:off x="838200" y="365125"/>
            <a:ext cx="5001126" cy="1325563"/>
          </a:xfrm>
          <a:solidFill>
            <a:schemeClr val="bg1"/>
          </a:solidFill>
        </p:spPr>
        <p:txBody>
          <a:bodyPr/>
          <a:lstStyle/>
          <a:p>
            <a:r>
              <a:rPr lang="en-US" dirty="0"/>
              <a:t>Tactile Hallucinations</a:t>
            </a:r>
            <a:endParaRPr lang="en-GB" dirty="0"/>
          </a:p>
        </p:txBody>
      </p:sp>
      <p:sp>
        <p:nvSpPr>
          <p:cNvPr id="3" name="Content Placeholder 2">
            <a:extLst>
              <a:ext uri="{FF2B5EF4-FFF2-40B4-BE49-F238E27FC236}">
                <a16:creationId xmlns:a16="http://schemas.microsoft.com/office/drawing/2014/main" id="{F3361AF9-6ADD-49CB-9D71-D903FF12D4BE}"/>
              </a:ext>
            </a:extLst>
          </p:cNvPr>
          <p:cNvSpPr>
            <a:spLocks noGrp="1"/>
          </p:cNvSpPr>
          <p:nvPr>
            <p:ph idx="1"/>
          </p:nvPr>
        </p:nvSpPr>
        <p:spPr>
          <a:xfrm>
            <a:off x="838200" y="1825625"/>
            <a:ext cx="6109010" cy="4351338"/>
          </a:xfrm>
        </p:spPr>
        <p:txBody>
          <a:bodyPr>
            <a:normAutofit/>
          </a:bodyPr>
          <a:lstStyle/>
          <a:p>
            <a:r>
              <a:rPr lang="en-US" dirty="0"/>
              <a:t>Experience of touch in the absence of any actual touch</a:t>
            </a:r>
          </a:p>
          <a:p>
            <a:r>
              <a:rPr lang="en-US" dirty="0"/>
              <a:t>Up to 13% of people with psychosis report tactile hallucinations in their lifetime (McCarthy-Jones et al., 2017)</a:t>
            </a:r>
          </a:p>
          <a:p>
            <a:r>
              <a:rPr lang="en-US" dirty="0"/>
              <a:t>The third most common hallucination type (Mitchell et al., 2017)</a:t>
            </a:r>
          </a:p>
          <a:p>
            <a:r>
              <a:rPr lang="en-US" dirty="0"/>
              <a:t>Multi-modal hallucinations being recognized as more common (</a:t>
            </a:r>
            <a:r>
              <a:rPr lang="en-US" dirty="0" err="1"/>
              <a:t>Montagnese</a:t>
            </a:r>
            <a:r>
              <a:rPr lang="en-US" dirty="0"/>
              <a:t> et al., 2021)</a:t>
            </a:r>
            <a:endParaRPr lang="en-GB" dirty="0"/>
          </a:p>
        </p:txBody>
      </p:sp>
      <p:pic>
        <p:nvPicPr>
          <p:cNvPr id="7" name="Picture 6" descr="Diagram&#10;&#10;Description automatically generated">
            <a:extLst>
              <a:ext uri="{FF2B5EF4-FFF2-40B4-BE49-F238E27FC236}">
                <a16:creationId xmlns:a16="http://schemas.microsoft.com/office/drawing/2014/main" id="{843D3643-62DB-4603-B39B-97DD14CDC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8190" y="3115563"/>
            <a:ext cx="3195610" cy="3889514"/>
          </a:xfrm>
          <a:prstGeom prst="rect">
            <a:avLst/>
          </a:prstGeom>
        </p:spPr>
      </p:pic>
      <p:sp>
        <p:nvSpPr>
          <p:cNvPr id="4" name="Speech Bubble: Oval 3">
            <a:extLst>
              <a:ext uri="{FF2B5EF4-FFF2-40B4-BE49-F238E27FC236}">
                <a16:creationId xmlns:a16="http://schemas.microsoft.com/office/drawing/2014/main" id="{A3636A8B-38B7-4D2A-B3B3-020671EFA3E9}"/>
              </a:ext>
            </a:extLst>
          </p:cNvPr>
          <p:cNvSpPr/>
          <p:nvPr/>
        </p:nvSpPr>
        <p:spPr>
          <a:xfrm>
            <a:off x="7352125" y="659780"/>
            <a:ext cx="4716050" cy="2543175"/>
          </a:xfrm>
          <a:prstGeom prst="wedgeEllipseCallout">
            <a:avLst>
              <a:gd name="adj1" fmla="val 42086"/>
              <a:gd name="adj2" fmla="val 457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i="1" dirty="0"/>
              <a:t>“</a:t>
            </a:r>
            <a:r>
              <a:rPr lang="en-GB" sz="2000" i="1" dirty="0"/>
              <a:t>I’ve had somebody … throw water at me legs before, when I’ve had a pair of shorts on, but there’s no water there, and it’s just that … water sensation”</a:t>
            </a:r>
          </a:p>
        </p:txBody>
      </p:sp>
    </p:spTree>
    <p:extLst>
      <p:ext uri="{BB962C8B-B14F-4D97-AF65-F5344CB8AC3E}">
        <p14:creationId xmlns:p14="http://schemas.microsoft.com/office/powerpoint/2010/main" val="2317801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dirty="0"/>
              <a:t>Recreating Unusual Experiences</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7311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34CD6A-ED6D-48FD-8D24-0591B71879C9}"/>
              </a:ext>
            </a:extLst>
          </p:cNvPr>
          <p:cNvSpPr/>
          <p:nvPr/>
        </p:nvSpPr>
        <p:spPr>
          <a:xfrm>
            <a:off x="0" y="984210"/>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54D5DA7-7FD7-4466-A7EB-4E379CA32446}"/>
              </a:ext>
            </a:extLst>
          </p:cNvPr>
          <p:cNvSpPr>
            <a:spLocks noGrp="1"/>
          </p:cNvSpPr>
          <p:nvPr>
            <p:ph type="title"/>
          </p:nvPr>
        </p:nvSpPr>
        <p:spPr>
          <a:xfrm>
            <a:off x="838200" y="365125"/>
            <a:ext cx="4567989" cy="1325563"/>
          </a:xfrm>
          <a:solidFill>
            <a:schemeClr val="bg1"/>
          </a:solidFill>
        </p:spPr>
        <p:txBody>
          <a:bodyPr/>
          <a:lstStyle/>
          <a:p>
            <a:r>
              <a:rPr lang="en-US" dirty="0"/>
              <a:t>At the (virtual) pub</a:t>
            </a:r>
            <a:endParaRPr lang="en-GB" dirty="0"/>
          </a:p>
        </p:txBody>
      </p:sp>
      <p:pic>
        <p:nvPicPr>
          <p:cNvPr id="5" name="Content Placeholder 4">
            <a:extLst>
              <a:ext uri="{FF2B5EF4-FFF2-40B4-BE49-F238E27FC236}">
                <a16:creationId xmlns:a16="http://schemas.microsoft.com/office/drawing/2014/main" id="{6014A93B-459A-4E07-A028-D91182A1FD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20228" y="1690688"/>
            <a:ext cx="6551544" cy="4351338"/>
          </a:xfrm>
        </p:spPr>
      </p:pic>
      <p:sp>
        <p:nvSpPr>
          <p:cNvPr id="6" name="TextBox 5">
            <a:extLst>
              <a:ext uri="{FF2B5EF4-FFF2-40B4-BE49-F238E27FC236}">
                <a16:creationId xmlns:a16="http://schemas.microsoft.com/office/drawing/2014/main" id="{11296BAE-7B1F-498B-8F87-005460AE87B6}"/>
              </a:ext>
            </a:extLst>
          </p:cNvPr>
          <p:cNvSpPr txBox="1"/>
          <p:nvPr/>
        </p:nvSpPr>
        <p:spPr>
          <a:xfrm>
            <a:off x="7552679" y="6042026"/>
            <a:ext cx="2810107" cy="369332"/>
          </a:xfrm>
          <a:prstGeom prst="rect">
            <a:avLst/>
          </a:prstGeom>
          <a:noFill/>
        </p:spPr>
        <p:txBody>
          <a:bodyPr wrap="square" rtlCol="0">
            <a:spAutoFit/>
          </a:bodyPr>
          <a:lstStyle/>
          <a:p>
            <a:r>
              <a:rPr lang="en-US" dirty="0"/>
              <a:t>Riches et al (2020)</a:t>
            </a:r>
            <a:endParaRPr lang="en-GB" dirty="0"/>
          </a:p>
        </p:txBody>
      </p:sp>
    </p:spTree>
    <p:extLst>
      <p:ext uri="{BB962C8B-B14F-4D97-AF65-F5344CB8AC3E}">
        <p14:creationId xmlns:p14="http://schemas.microsoft.com/office/powerpoint/2010/main" val="226415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827D0D-05AB-4D87-A27E-ED4FCCA4C808}"/>
              </a:ext>
            </a:extLst>
          </p:cNvPr>
          <p:cNvSpPr/>
          <p:nvPr/>
        </p:nvSpPr>
        <p:spPr>
          <a:xfrm>
            <a:off x="0" y="984211"/>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B22A4B0-9F32-4F85-A67B-B78D53A33135}"/>
              </a:ext>
            </a:extLst>
          </p:cNvPr>
          <p:cNvSpPr>
            <a:spLocks noGrp="1"/>
          </p:cNvSpPr>
          <p:nvPr>
            <p:ph type="title"/>
          </p:nvPr>
        </p:nvSpPr>
        <p:spPr>
          <a:xfrm>
            <a:off x="838200" y="365125"/>
            <a:ext cx="4600074" cy="1325563"/>
          </a:xfrm>
          <a:solidFill>
            <a:schemeClr val="bg1"/>
          </a:solidFill>
        </p:spPr>
        <p:txBody>
          <a:bodyPr/>
          <a:lstStyle/>
          <a:p>
            <a:r>
              <a:rPr lang="en-US" dirty="0"/>
              <a:t>Therapeutic Value?</a:t>
            </a:r>
            <a:endParaRPr lang="en-GB" dirty="0"/>
          </a:p>
        </p:txBody>
      </p:sp>
      <p:pic>
        <p:nvPicPr>
          <p:cNvPr id="4" name="Content Placeholder 3">
            <a:extLst>
              <a:ext uri="{FF2B5EF4-FFF2-40B4-BE49-F238E27FC236}">
                <a16:creationId xmlns:a16="http://schemas.microsoft.com/office/drawing/2014/main" id="{DE02B3E6-0650-448F-8325-0A06A606D9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5801784" cy="4351338"/>
          </a:xfrm>
          <a:prstGeom prst="rect">
            <a:avLst/>
          </a:prstGeom>
        </p:spPr>
      </p:pic>
      <p:pic>
        <p:nvPicPr>
          <p:cNvPr id="6" name="Picture 5">
            <a:extLst>
              <a:ext uri="{FF2B5EF4-FFF2-40B4-BE49-F238E27FC236}">
                <a16:creationId xmlns:a16="http://schemas.microsoft.com/office/drawing/2014/main" id="{14BA1ACB-F9F8-4727-B5B6-92468D79F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106" y="1690688"/>
            <a:ext cx="4890485" cy="2615841"/>
          </a:xfrm>
          <a:prstGeom prst="rect">
            <a:avLst/>
          </a:prstGeom>
        </p:spPr>
      </p:pic>
      <p:sp>
        <p:nvSpPr>
          <p:cNvPr id="7" name="TextBox 6">
            <a:extLst>
              <a:ext uri="{FF2B5EF4-FFF2-40B4-BE49-F238E27FC236}">
                <a16:creationId xmlns:a16="http://schemas.microsoft.com/office/drawing/2014/main" id="{3C39B3A7-08AE-48A0-8B01-CCDE8111C9AC}"/>
              </a:ext>
            </a:extLst>
          </p:cNvPr>
          <p:cNvSpPr txBox="1"/>
          <p:nvPr/>
        </p:nvSpPr>
        <p:spPr>
          <a:xfrm>
            <a:off x="6981972" y="4767368"/>
            <a:ext cx="5006751"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VR treatments for height phobia (Freeman et al., 2018)</a:t>
            </a:r>
          </a:p>
          <a:p>
            <a:pPr marL="285750" indent="-285750">
              <a:buFont typeface="Arial" panose="020B0604020202020204" pitchFamily="34" charset="0"/>
              <a:buChar char="•"/>
            </a:pPr>
            <a:r>
              <a:rPr lang="en-US" sz="2800" dirty="0"/>
              <a:t>AVATAR Therapy (Craig et al., 2018)</a:t>
            </a:r>
            <a:endParaRPr lang="en-GB" sz="2800" dirty="0"/>
          </a:p>
        </p:txBody>
      </p:sp>
    </p:spTree>
    <p:extLst>
      <p:ext uri="{BB962C8B-B14F-4D97-AF65-F5344CB8AC3E}">
        <p14:creationId xmlns:p14="http://schemas.microsoft.com/office/powerpoint/2010/main" val="2909403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33E5584-EC3B-450C-BF13-64CF655CA6C9}"/>
              </a:ext>
            </a:extLst>
          </p:cNvPr>
          <p:cNvSpPr txBox="1">
            <a:spLocks/>
          </p:cNvSpPr>
          <p:nvPr/>
        </p:nvSpPr>
        <p:spPr>
          <a:xfrm>
            <a:off x="1056957" y="5605563"/>
            <a:ext cx="3787458" cy="95716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t>Rubber Hand Illusion (</a:t>
            </a:r>
            <a:r>
              <a:rPr lang="en-GB" dirty="0" err="1"/>
              <a:t>Botvinick</a:t>
            </a:r>
            <a:r>
              <a:rPr lang="en-GB" dirty="0"/>
              <a:t> &amp; Cohen, 1998)</a:t>
            </a:r>
          </a:p>
        </p:txBody>
      </p:sp>
      <p:pic>
        <p:nvPicPr>
          <p:cNvPr id="14" name="Picture 13" descr="A picture containing drawing&#10;&#10;Description automatically generated">
            <a:extLst>
              <a:ext uri="{FF2B5EF4-FFF2-40B4-BE49-F238E27FC236}">
                <a16:creationId xmlns:a16="http://schemas.microsoft.com/office/drawing/2014/main" id="{872AD2F6-0FF8-4E61-AC47-B85DEA78CD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957" y="1780008"/>
            <a:ext cx="3787458" cy="3574311"/>
          </a:xfrm>
          <a:prstGeom prst="rect">
            <a:avLst/>
          </a:prstGeom>
        </p:spPr>
      </p:pic>
      <p:sp>
        <p:nvSpPr>
          <p:cNvPr id="15" name="Content Placeholder 2">
            <a:extLst>
              <a:ext uri="{FF2B5EF4-FFF2-40B4-BE49-F238E27FC236}">
                <a16:creationId xmlns:a16="http://schemas.microsoft.com/office/drawing/2014/main" id="{249E644F-A67F-434A-9697-8C45678B3FFC}"/>
              </a:ext>
            </a:extLst>
          </p:cNvPr>
          <p:cNvSpPr>
            <a:spLocks noGrp="1"/>
          </p:cNvSpPr>
          <p:nvPr>
            <p:ph idx="1"/>
          </p:nvPr>
        </p:nvSpPr>
        <p:spPr>
          <a:xfrm>
            <a:off x="5887452" y="1825625"/>
            <a:ext cx="5875923" cy="1727200"/>
          </a:xfrm>
        </p:spPr>
        <p:txBody>
          <a:bodyPr/>
          <a:lstStyle/>
          <a:p>
            <a:r>
              <a:rPr lang="en-US" dirty="0"/>
              <a:t>Sense of body ownership is flexible</a:t>
            </a:r>
          </a:p>
          <a:p>
            <a:r>
              <a:rPr lang="en-US" dirty="0"/>
              <a:t>Depends on </a:t>
            </a:r>
            <a:r>
              <a:rPr lang="en-US" b="1" dirty="0"/>
              <a:t>multisensory synchrony</a:t>
            </a:r>
          </a:p>
          <a:p>
            <a:r>
              <a:rPr lang="en-US" dirty="0"/>
              <a:t>Not quite the same as dissociation</a:t>
            </a:r>
          </a:p>
        </p:txBody>
      </p:sp>
      <p:sp>
        <p:nvSpPr>
          <p:cNvPr id="6" name="Rectangle 5">
            <a:extLst>
              <a:ext uri="{FF2B5EF4-FFF2-40B4-BE49-F238E27FC236}">
                <a16:creationId xmlns:a16="http://schemas.microsoft.com/office/drawing/2014/main" id="{5A865661-2F53-4221-92E6-D0F9CB7A6DA2}"/>
              </a:ext>
            </a:extLst>
          </p:cNvPr>
          <p:cNvSpPr/>
          <p:nvPr/>
        </p:nvSpPr>
        <p:spPr>
          <a:xfrm>
            <a:off x="0" y="984210"/>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EA4F1C4-AA05-472D-A607-B20E78D4602F}"/>
              </a:ext>
            </a:extLst>
          </p:cNvPr>
          <p:cNvSpPr>
            <a:spLocks noGrp="1"/>
          </p:cNvSpPr>
          <p:nvPr>
            <p:ph type="title"/>
          </p:nvPr>
        </p:nvSpPr>
        <p:spPr>
          <a:xfrm>
            <a:off x="838200" y="365125"/>
            <a:ext cx="8648700" cy="1325563"/>
          </a:xfrm>
          <a:solidFill>
            <a:schemeClr val="bg1"/>
          </a:solidFill>
        </p:spPr>
        <p:txBody>
          <a:bodyPr/>
          <a:lstStyle/>
          <a:p>
            <a:r>
              <a:rPr lang="en-GB" dirty="0"/>
              <a:t>Recreating Unusual Bodily Sensations</a:t>
            </a:r>
          </a:p>
        </p:txBody>
      </p:sp>
    </p:spTree>
    <p:extLst>
      <p:ext uri="{BB962C8B-B14F-4D97-AF65-F5344CB8AC3E}">
        <p14:creationId xmlns:p14="http://schemas.microsoft.com/office/powerpoint/2010/main" val="385678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dirty="0"/>
              <a:t>Mixed-Reality and Body </a:t>
            </a:r>
            <a:r>
              <a:rPr lang="en-US" dirty="0" err="1"/>
              <a:t>Disownership</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25013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B3EFD84-5B97-4D8D-B048-D1C87A3F6664}"/>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4" name="Content Placeholder 3">
            <a:extLst>
              <a:ext uri="{FF2B5EF4-FFF2-40B4-BE49-F238E27FC236}">
                <a16:creationId xmlns:a16="http://schemas.microsoft.com/office/drawing/2014/main" id="{0C972980-AF05-4655-9AA9-C8C173135CDE}"/>
              </a:ext>
            </a:extLst>
          </p:cNvPr>
          <p:cNvPicPr>
            <a:picLocks noChangeAspect="1"/>
          </p:cNvPicPr>
          <p:nvPr/>
        </p:nvPicPr>
        <p:blipFill>
          <a:blip r:embed="rId2"/>
          <a:stretch>
            <a:fillRect/>
          </a:stretch>
        </p:blipFill>
        <p:spPr>
          <a:xfrm>
            <a:off x="8372773" y="0"/>
            <a:ext cx="3819227" cy="6858000"/>
          </a:xfrm>
          <a:prstGeom prst="rect">
            <a:avLst/>
          </a:prstGeom>
        </p:spPr>
      </p:pic>
      <p:pic>
        <p:nvPicPr>
          <p:cNvPr id="8" name="Picture 7" descr="A picture containing indoor, electronics, person&#10;&#10;Description generated with high confidence">
            <a:extLst>
              <a:ext uri="{FF2B5EF4-FFF2-40B4-BE49-F238E27FC236}">
                <a16:creationId xmlns:a16="http://schemas.microsoft.com/office/drawing/2014/main" id="{DC4A855B-223B-43E5-80BB-BDDC6D675A0C}"/>
              </a:ext>
            </a:extLst>
          </p:cNvPr>
          <p:cNvPicPr>
            <a:picLocks noChangeAspect="1"/>
          </p:cNvPicPr>
          <p:nvPr/>
        </p:nvPicPr>
        <p:blipFill>
          <a:blip r:embed="rId3"/>
          <a:stretch>
            <a:fillRect/>
          </a:stretch>
        </p:blipFill>
        <p:spPr>
          <a:xfrm>
            <a:off x="537410" y="1460700"/>
            <a:ext cx="3513811" cy="2838622"/>
          </a:xfrm>
          <a:prstGeom prst="rect">
            <a:avLst/>
          </a:prstGeom>
          <a:ln w="38100">
            <a:noFill/>
          </a:ln>
        </p:spPr>
      </p:pic>
      <p:grpSp>
        <p:nvGrpSpPr>
          <p:cNvPr id="5" name="Group 4">
            <a:extLst>
              <a:ext uri="{FF2B5EF4-FFF2-40B4-BE49-F238E27FC236}">
                <a16:creationId xmlns:a16="http://schemas.microsoft.com/office/drawing/2014/main" id="{FAD832D3-EBDE-4376-83E9-5A88CD5D7736}"/>
              </a:ext>
            </a:extLst>
          </p:cNvPr>
          <p:cNvGrpSpPr/>
          <p:nvPr/>
        </p:nvGrpSpPr>
        <p:grpSpPr>
          <a:xfrm>
            <a:off x="4506340" y="3376863"/>
            <a:ext cx="3411313" cy="3270148"/>
            <a:chOff x="838200" y="1047304"/>
            <a:chExt cx="3411313" cy="3270148"/>
          </a:xfrm>
        </p:grpSpPr>
        <p:grpSp>
          <p:nvGrpSpPr>
            <p:cNvPr id="9" name="Group 8">
              <a:extLst>
                <a:ext uri="{FF2B5EF4-FFF2-40B4-BE49-F238E27FC236}">
                  <a16:creationId xmlns:a16="http://schemas.microsoft.com/office/drawing/2014/main" id="{F8B16EBD-E809-44C7-828B-2FD50526FD03}"/>
                </a:ext>
              </a:extLst>
            </p:cNvPr>
            <p:cNvGrpSpPr/>
            <p:nvPr/>
          </p:nvGrpSpPr>
          <p:grpSpPr>
            <a:xfrm>
              <a:off x="838200" y="1078952"/>
              <a:ext cx="3232149" cy="3238500"/>
              <a:chOff x="7312026" y="547232"/>
              <a:chExt cx="2851149" cy="2881768"/>
            </a:xfrm>
          </p:grpSpPr>
          <p:pic>
            <p:nvPicPr>
              <p:cNvPr id="10" name="Picture 9" descr="A picture containing drawing&#10;&#10;Description automatically generated">
                <a:extLst>
                  <a:ext uri="{FF2B5EF4-FFF2-40B4-BE49-F238E27FC236}">
                    <a16:creationId xmlns:a16="http://schemas.microsoft.com/office/drawing/2014/main" id="{5385DBD7-3883-40A4-9F43-BE82686A594E}"/>
                  </a:ext>
                </a:extLst>
              </p:cNvPr>
              <p:cNvPicPr>
                <a:picLocks noChangeAspect="1"/>
              </p:cNvPicPr>
              <p:nvPr/>
            </p:nvPicPr>
            <p:blipFill rotWithShape="1">
              <a:blip r:embed="rId4">
                <a:extLst>
                  <a:ext uri="{28A0092B-C50C-407E-A947-70E740481C1C}">
                    <a14:useLocalDpi xmlns:a14="http://schemas.microsoft.com/office/drawing/2010/main" val="0"/>
                  </a:ext>
                </a:extLst>
              </a:blip>
              <a:srcRect r="60450" b="10169"/>
              <a:stretch/>
            </p:blipFill>
            <p:spPr>
              <a:xfrm>
                <a:off x="7312026" y="547232"/>
                <a:ext cx="2851149" cy="2881768"/>
              </a:xfrm>
              <a:prstGeom prst="rect">
                <a:avLst/>
              </a:prstGeom>
            </p:spPr>
          </p:pic>
          <p:sp>
            <p:nvSpPr>
              <p:cNvPr id="11" name="Rectangle: Rounded Corners 10">
                <a:extLst>
                  <a:ext uri="{FF2B5EF4-FFF2-40B4-BE49-F238E27FC236}">
                    <a16:creationId xmlns:a16="http://schemas.microsoft.com/office/drawing/2014/main" id="{EDC2E08D-75D7-476D-9D37-948E9FF13DA3}"/>
                  </a:ext>
                </a:extLst>
              </p:cNvPr>
              <p:cNvSpPr/>
              <p:nvPr/>
            </p:nvSpPr>
            <p:spPr>
              <a:xfrm>
                <a:off x="8206757" y="926294"/>
                <a:ext cx="347240" cy="193537"/>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815C2B5-7CF0-447F-A439-E2651E47FAFC}"/>
                  </a:ext>
                </a:extLst>
              </p:cNvPr>
              <p:cNvSpPr/>
              <p:nvPr/>
            </p:nvSpPr>
            <p:spPr>
              <a:xfrm>
                <a:off x="7859518" y="979736"/>
                <a:ext cx="347239" cy="86651"/>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 name="Picture 12" descr="A picture containing drawing&#10;&#10;Description automatically generated">
              <a:extLst>
                <a:ext uri="{FF2B5EF4-FFF2-40B4-BE49-F238E27FC236}">
                  <a16:creationId xmlns:a16="http://schemas.microsoft.com/office/drawing/2014/main" id="{FC00E6D7-EBE6-48D2-8AC1-E655CE4AA9BB}"/>
                </a:ext>
              </a:extLst>
            </p:cNvPr>
            <p:cNvPicPr>
              <a:picLocks noChangeAspect="1"/>
            </p:cNvPicPr>
            <p:nvPr/>
          </p:nvPicPr>
          <p:blipFill rotWithShape="1">
            <a:blip r:embed="rId4">
              <a:alphaModFix amt="20000"/>
              <a:extLst>
                <a:ext uri="{28A0092B-C50C-407E-A947-70E740481C1C}">
                  <a14:useLocalDpi xmlns:a14="http://schemas.microsoft.com/office/drawing/2010/main" val="0"/>
                </a:ext>
              </a:extLst>
            </a:blip>
            <a:srcRect r="60450" b="10169"/>
            <a:stretch/>
          </p:blipFill>
          <p:spPr>
            <a:xfrm>
              <a:off x="1017364" y="1047304"/>
              <a:ext cx="3232149" cy="3238500"/>
            </a:xfrm>
            <a:prstGeom prst="rect">
              <a:avLst/>
            </a:prstGeom>
          </p:spPr>
        </p:pic>
        <p:pic>
          <p:nvPicPr>
            <p:cNvPr id="14" name="Graphic 13" descr="Paint brush">
              <a:extLst>
                <a:ext uri="{FF2B5EF4-FFF2-40B4-BE49-F238E27FC236}">
                  <a16:creationId xmlns:a16="http://schemas.microsoft.com/office/drawing/2014/main" id="{D4B812BF-46EF-40AD-BB74-6070B9253E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34968" y="1567991"/>
              <a:ext cx="581604" cy="581604"/>
            </a:xfrm>
            <a:prstGeom prst="rect">
              <a:avLst/>
            </a:prstGeom>
          </p:spPr>
        </p:pic>
      </p:grpSp>
      <p:sp>
        <p:nvSpPr>
          <p:cNvPr id="17" name="Title 1">
            <a:extLst>
              <a:ext uri="{FF2B5EF4-FFF2-40B4-BE49-F238E27FC236}">
                <a16:creationId xmlns:a16="http://schemas.microsoft.com/office/drawing/2014/main" id="{E17518C4-6E8C-4317-A8AF-EC0E05CD82A0}"/>
              </a:ext>
            </a:extLst>
          </p:cNvPr>
          <p:cNvSpPr>
            <a:spLocks noGrp="1"/>
          </p:cNvSpPr>
          <p:nvPr>
            <p:ph type="title"/>
          </p:nvPr>
        </p:nvSpPr>
        <p:spPr>
          <a:xfrm>
            <a:off x="735161" y="365693"/>
            <a:ext cx="4665514" cy="992078"/>
          </a:xfrm>
          <a:solidFill>
            <a:schemeClr val="bg1"/>
          </a:solidFill>
        </p:spPr>
        <p:txBody>
          <a:bodyPr>
            <a:noAutofit/>
          </a:bodyPr>
          <a:lstStyle/>
          <a:p>
            <a:r>
              <a:rPr lang="en-GB" dirty="0"/>
              <a:t>Mixed-Reality Task*</a:t>
            </a:r>
          </a:p>
        </p:txBody>
      </p:sp>
      <p:sp>
        <p:nvSpPr>
          <p:cNvPr id="40" name="Title 1">
            <a:extLst>
              <a:ext uri="{FF2B5EF4-FFF2-40B4-BE49-F238E27FC236}">
                <a16:creationId xmlns:a16="http://schemas.microsoft.com/office/drawing/2014/main" id="{527E92ED-8E39-478B-B698-9BD9B7AC3C05}"/>
              </a:ext>
            </a:extLst>
          </p:cNvPr>
          <p:cNvSpPr txBox="1">
            <a:spLocks/>
          </p:cNvSpPr>
          <p:nvPr/>
        </p:nvSpPr>
        <p:spPr>
          <a:xfrm>
            <a:off x="5791846" y="387270"/>
            <a:ext cx="2457691" cy="371533"/>
          </a:xfrm>
          <a:prstGeom prst="rect">
            <a:avLst/>
          </a:prstGeom>
          <a:solidFill>
            <a:schemeClr val="bg1"/>
          </a:solidFill>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*Roel </a:t>
            </a:r>
            <a:r>
              <a:rPr lang="en-GB" dirty="0" err="1"/>
              <a:t>Lesur</a:t>
            </a:r>
            <a:r>
              <a:rPr lang="en-GB" dirty="0"/>
              <a:t> et al (2020)</a:t>
            </a:r>
          </a:p>
        </p:txBody>
      </p:sp>
    </p:spTree>
    <p:extLst>
      <p:ext uri="{BB962C8B-B14F-4D97-AF65-F5344CB8AC3E}">
        <p14:creationId xmlns:p14="http://schemas.microsoft.com/office/powerpoint/2010/main" val="57711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16E53-9824-4125-BD49-D57578AB5AED}"/>
              </a:ext>
            </a:extLst>
          </p:cNvPr>
          <p:cNvSpPr>
            <a:spLocks noGrp="1"/>
          </p:cNvSpPr>
          <p:nvPr>
            <p:ph idx="1"/>
          </p:nvPr>
        </p:nvSpPr>
        <p:spPr>
          <a:xfrm>
            <a:off x="1707461" y="1749371"/>
            <a:ext cx="4752975" cy="4351338"/>
          </a:xfrm>
        </p:spPr>
        <p:txBody>
          <a:bodyPr/>
          <a:lstStyle/>
          <a:p>
            <a:pPr marL="0" indent="0" algn="ctr">
              <a:buNone/>
            </a:pPr>
            <a:r>
              <a:rPr lang="en-US" dirty="0"/>
              <a:t>No Delay</a:t>
            </a:r>
            <a:endParaRPr lang="en-GB" dirty="0"/>
          </a:p>
        </p:txBody>
      </p:sp>
      <p:grpSp>
        <p:nvGrpSpPr>
          <p:cNvPr id="5" name="Group 4">
            <a:extLst>
              <a:ext uri="{FF2B5EF4-FFF2-40B4-BE49-F238E27FC236}">
                <a16:creationId xmlns:a16="http://schemas.microsoft.com/office/drawing/2014/main" id="{0287650E-0C20-437C-8A76-2DAB94CD87A8}"/>
              </a:ext>
            </a:extLst>
          </p:cNvPr>
          <p:cNvGrpSpPr/>
          <p:nvPr/>
        </p:nvGrpSpPr>
        <p:grpSpPr>
          <a:xfrm>
            <a:off x="3230908" y="4183384"/>
            <a:ext cx="1472214" cy="1514196"/>
            <a:chOff x="5562600" y="3172619"/>
            <a:chExt cx="1447800" cy="1695450"/>
          </a:xfrm>
        </p:grpSpPr>
        <p:pic>
          <p:nvPicPr>
            <p:cNvPr id="7" name="Graphic 6" descr="Protecting hand">
              <a:extLst>
                <a:ext uri="{FF2B5EF4-FFF2-40B4-BE49-F238E27FC236}">
                  <a16:creationId xmlns:a16="http://schemas.microsoft.com/office/drawing/2014/main" id="{98A61DCB-0747-403C-84D8-FD1B2F3445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8" name="Graphic 7" descr="Paint brush">
              <a:extLst>
                <a:ext uri="{FF2B5EF4-FFF2-40B4-BE49-F238E27FC236}">
                  <a16:creationId xmlns:a16="http://schemas.microsoft.com/office/drawing/2014/main" id="{765D7D21-6223-463F-85EC-EC2CABB9BD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6" name="Graphic 5" descr="Eye">
            <a:extLst>
              <a:ext uri="{FF2B5EF4-FFF2-40B4-BE49-F238E27FC236}">
                <a16:creationId xmlns:a16="http://schemas.microsoft.com/office/drawing/2014/main" id="{C2FBD9DC-B8A6-4A1D-BB74-B972DCF1EF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11654" y="4050596"/>
            <a:ext cx="929819" cy="816645"/>
          </a:xfrm>
          <a:prstGeom prst="rect">
            <a:avLst/>
          </a:prstGeom>
        </p:spPr>
      </p:pic>
      <p:grpSp>
        <p:nvGrpSpPr>
          <p:cNvPr id="48" name="Group 47">
            <a:extLst>
              <a:ext uri="{FF2B5EF4-FFF2-40B4-BE49-F238E27FC236}">
                <a16:creationId xmlns:a16="http://schemas.microsoft.com/office/drawing/2014/main" id="{00716D91-A6BF-4CBA-B26B-16C11CF0DD66}"/>
              </a:ext>
            </a:extLst>
          </p:cNvPr>
          <p:cNvGrpSpPr/>
          <p:nvPr/>
        </p:nvGrpSpPr>
        <p:grpSpPr>
          <a:xfrm>
            <a:off x="3303430" y="2449863"/>
            <a:ext cx="1415552" cy="1614039"/>
            <a:chOff x="3303430" y="2449863"/>
            <a:chExt cx="1415552" cy="1614039"/>
          </a:xfrm>
        </p:grpSpPr>
        <p:grpSp>
          <p:nvGrpSpPr>
            <p:cNvPr id="10" name="Group 9">
              <a:extLst>
                <a:ext uri="{FF2B5EF4-FFF2-40B4-BE49-F238E27FC236}">
                  <a16:creationId xmlns:a16="http://schemas.microsoft.com/office/drawing/2014/main" id="{DCD5B249-791D-4114-8323-992AA48047D9}"/>
                </a:ext>
              </a:extLst>
            </p:cNvPr>
            <p:cNvGrpSpPr/>
            <p:nvPr/>
          </p:nvGrpSpPr>
          <p:grpSpPr>
            <a:xfrm>
              <a:off x="3359358" y="2606947"/>
              <a:ext cx="1359624" cy="1456955"/>
              <a:chOff x="5562600" y="3172619"/>
              <a:chExt cx="1447800" cy="1695450"/>
            </a:xfrm>
          </p:grpSpPr>
          <p:pic>
            <p:nvPicPr>
              <p:cNvPr id="12" name="Graphic 11" descr="Protecting hand">
                <a:extLst>
                  <a:ext uri="{FF2B5EF4-FFF2-40B4-BE49-F238E27FC236}">
                    <a16:creationId xmlns:a16="http://schemas.microsoft.com/office/drawing/2014/main" id="{DA26894B-6D8F-4975-9867-4EC97EB043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13" name="Graphic 12" descr="Paint brush">
                <a:extLst>
                  <a:ext uri="{FF2B5EF4-FFF2-40B4-BE49-F238E27FC236}">
                    <a16:creationId xmlns:a16="http://schemas.microsoft.com/office/drawing/2014/main" id="{76F3375B-61AB-4490-950E-534D70F2C2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11" name="Graphic 10" descr="Right pointing backhand index">
              <a:extLst>
                <a:ext uri="{FF2B5EF4-FFF2-40B4-BE49-F238E27FC236}">
                  <a16:creationId xmlns:a16="http://schemas.microsoft.com/office/drawing/2014/main" id="{24395DA8-31F5-4DCD-BCF8-2FDDED57A1B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03430" y="2449863"/>
              <a:ext cx="858710" cy="785774"/>
            </a:xfrm>
            <a:prstGeom prst="rect">
              <a:avLst/>
            </a:prstGeom>
          </p:spPr>
        </p:pic>
      </p:grpSp>
      <p:sp>
        <p:nvSpPr>
          <p:cNvPr id="24" name="Content Placeholder 2">
            <a:extLst>
              <a:ext uri="{FF2B5EF4-FFF2-40B4-BE49-F238E27FC236}">
                <a16:creationId xmlns:a16="http://schemas.microsoft.com/office/drawing/2014/main" id="{7D9A05E0-5910-4096-A5F1-FFDE2152E80A}"/>
              </a:ext>
            </a:extLst>
          </p:cNvPr>
          <p:cNvSpPr txBox="1">
            <a:spLocks/>
          </p:cNvSpPr>
          <p:nvPr/>
        </p:nvSpPr>
        <p:spPr>
          <a:xfrm>
            <a:off x="6960421" y="1749371"/>
            <a:ext cx="47529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Delay</a:t>
            </a:r>
            <a:endParaRPr lang="en-GB" dirty="0"/>
          </a:p>
        </p:txBody>
      </p:sp>
      <p:cxnSp>
        <p:nvCxnSpPr>
          <p:cNvPr id="35" name="Straight Arrow Connector 34">
            <a:extLst>
              <a:ext uri="{FF2B5EF4-FFF2-40B4-BE49-F238E27FC236}">
                <a16:creationId xmlns:a16="http://schemas.microsoft.com/office/drawing/2014/main" id="{3FA1C364-316A-4749-94AF-2E7504367704}"/>
              </a:ext>
            </a:extLst>
          </p:cNvPr>
          <p:cNvCxnSpPr>
            <a:cxnSpLocks/>
          </p:cNvCxnSpPr>
          <p:nvPr/>
        </p:nvCxnSpPr>
        <p:spPr>
          <a:xfrm>
            <a:off x="2322211" y="5924554"/>
            <a:ext cx="34385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13FB9EF-8C22-49F6-8C69-60288640FF47}"/>
              </a:ext>
            </a:extLst>
          </p:cNvPr>
          <p:cNvCxnSpPr>
            <a:cxnSpLocks/>
          </p:cNvCxnSpPr>
          <p:nvPr/>
        </p:nvCxnSpPr>
        <p:spPr>
          <a:xfrm>
            <a:off x="7187552" y="5886452"/>
            <a:ext cx="432505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D59216C4-867C-475F-8D16-1A49E4C85E60}"/>
              </a:ext>
            </a:extLst>
          </p:cNvPr>
          <p:cNvSpPr/>
          <p:nvPr/>
        </p:nvSpPr>
        <p:spPr>
          <a:xfrm>
            <a:off x="1566585" y="2233947"/>
            <a:ext cx="4949779" cy="435133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40" name="Rectangle 39">
            <a:extLst>
              <a:ext uri="{FF2B5EF4-FFF2-40B4-BE49-F238E27FC236}">
                <a16:creationId xmlns:a16="http://schemas.microsoft.com/office/drawing/2014/main" id="{CC19228A-4800-4E97-8D98-8D6DD4E58E33}"/>
              </a:ext>
            </a:extLst>
          </p:cNvPr>
          <p:cNvSpPr/>
          <p:nvPr/>
        </p:nvSpPr>
        <p:spPr>
          <a:xfrm>
            <a:off x="6862020" y="2233947"/>
            <a:ext cx="4949779" cy="435133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42" name="Content Placeholder 2">
            <a:extLst>
              <a:ext uri="{FF2B5EF4-FFF2-40B4-BE49-F238E27FC236}">
                <a16:creationId xmlns:a16="http://schemas.microsoft.com/office/drawing/2014/main" id="{4E3CCD3E-E7A4-408B-810E-2D135D4AEB6D}"/>
              </a:ext>
            </a:extLst>
          </p:cNvPr>
          <p:cNvSpPr txBox="1">
            <a:spLocks/>
          </p:cNvSpPr>
          <p:nvPr/>
        </p:nvSpPr>
        <p:spPr>
          <a:xfrm>
            <a:off x="-100732" y="3151598"/>
            <a:ext cx="1805538" cy="55480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Touch Sensation</a:t>
            </a:r>
            <a:endParaRPr lang="en-GB" dirty="0"/>
          </a:p>
        </p:txBody>
      </p:sp>
      <p:sp>
        <p:nvSpPr>
          <p:cNvPr id="43" name="Content Placeholder 2">
            <a:extLst>
              <a:ext uri="{FF2B5EF4-FFF2-40B4-BE49-F238E27FC236}">
                <a16:creationId xmlns:a16="http://schemas.microsoft.com/office/drawing/2014/main" id="{1CE33E21-10A8-487C-8F81-A2AFE8E1C3A8}"/>
              </a:ext>
            </a:extLst>
          </p:cNvPr>
          <p:cNvSpPr txBox="1">
            <a:spLocks/>
          </p:cNvSpPr>
          <p:nvPr/>
        </p:nvSpPr>
        <p:spPr>
          <a:xfrm>
            <a:off x="-100732" y="4867241"/>
            <a:ext cx="1805538" cy="55480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Visual Sensation</a:t>
            </a:r>
            <a:endParaRPr lang="en-GB" dirty="0"/>
          </a:p>
        </p:txBody>
      </p:sp>
      <p:sp>
        <p:nvSpPr>
          <p:cNvPr id="44" name="Content Placeholder 2">
            <a:extLst>
              <a:ext uri="{FF2B5EF4-FFF2-40B4-BE49-F238E27FC236}">
                <a16:creationId xmlns:a16="http://schemas.microsoft.com/office/drawing/2014/main" id="{2A9A3F35-968A-4803-88B2-D5CED5C089F1}"/>
              </a:ext>
            </a:extLst>
          </p:cNvPr>
          <p:cNvSpPr txBox="1">
            <a:spLocks/>
          </p:cNvSpPr>
          <p:nvPr/>
        </p:nvSpPr>
        <p:spPr>
          <a:xfrm>
            <a:off x="2387628" y="5918871"/>
            <a:ext cx="3307690" cy="5548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Time</a:t>
            </a:r>
            <a:endParaRPr lang="en-GB" dirty="0"/>
          </a:p>
        </p:txBody>
      </p:sp>
      <p:sp>
        <p:nvSpPr>
          <p:cNvPr id="45" name="Content Placeholder 2">
            <a:extLst>
              <a:ext uri="{FF2B5EF4-FFF2-40B4-BE49-F238E27FC236}">
                <a16:creationId xmlns:a16="http://schemas.microsoft.com/office/drawing/2014/main" id="{54CC3809-C473-4D74-A536-894ED8C2DAC8}"/>
              </a:ext>
            </a:extLst>
          </p:cNvPr>
          <p:cNvSpPr txBox="1">
            <a:spLocks/>
          </p:cNvSpPr>
          <p:nvPr/>
        </p:nvSpPr>
        <p:spPr>
          <a:xfrm>
            <a:off x="7683064" y="5889170"/>
            <a:ext cx="3307690" cy="5548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Time</a:t>
            </a:r>
            <a:endParaRPr lang="en-GB" dirty="0"/>
          </a:p>
        </p:txBody>
      </p:sp>
      <p:sp>
        <p:nvSpPr>
          <p:cNvPr id="46" name="Rectangle 45">
            <a:extLst>
              <a:ext uri="{FF2B5EF4-FFF2-40B4-BE49-F238E27FC236}">
                <a16:creationId xmlns:a16="http://schemas.microsoft.com/office/drawing/2014/main" id="{7BA88486-490B-4953-99D6-DE805605CC1B}"/>
              </a:ext>
            </a:extLst>
          </p:cNvPr>
          <p:cNvSpPr/>
          <p:nvPr/>
        </p:nvSpPr>
        <p:spPr>
          <a:xfrm>
            <a:off x="0" y="994493"/>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AB911A2-459D-4FD4-9E25-7084C723D66D}"/>
              </a:ext>
            </a:extLst>
          </p:cNvPr>
          <p:cNvSpPr>
            <a:spLocks noGrp="1"/>
          </p:cNvSpPr>
          <p:nvPr>
            <p:ph type="title"/>
          </p:nvPr>
        </p:nvSpPr>
        <p:spPr>
          <a:xfrm>
            <a:off x="838200" y="365125"/>
            <a:ext cx="4752975" cy="1325563"/>
          </a:xfrm>
          <a:solidFill>
            <a:schemeClr val="bg1"/>
          </a:solidFill>
        </p:spPr>
        <p:txBody>
          <a:bodyPr/>
          <a:lstStyle/>
          <a:p>
            <a:r>
              <a:rPr lang="en-US" dirty="0"/>
              <a:t>Mixed-Reality Task*</a:t>
            </a:r>
            <a:endParaRPr lang="en-GB" dirty="0"/>
          </a:p>
        </p:txBody>
      </p:sp>
      <p:sp>
        <p:nvSpPr>
          <p:cNvPr id="47" name="Title 1">
            <a:extLst>
              <a:ext uri="{FF2B5EF4-FFF2-40B4-BE49-F238E27FC236}">
                <a16:creationId xmlns:a16="http://schemas.microsoft.com/office/drawing/2014/main" id="{3895DC6B-8128-47BC-8B1D-C9954D9B5C0F}"/>
              </a:ext>
            </a:extLst>
          </p:cNvPr>
          <p:cNvSpPr txBox="1">
            <a:spLocks/>
          </p:cNvSpPr>
          <p:nvPr/>
        </p:nvSpPr>
        <p:spPr>
          <a:xfrm>
            <a:off x="9660044" y="552067"/>
            <a:ext cx="2457691" cy="371533"/>
          </a:xfrm>
          <a:prstGeom prst="rect">
            <a:avLst/>
          </a:prstGeom>
          <a:solidFill>
            <a:schemeClr val="bg1"/>
          </a:solidFill>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*Roel </a:t>
            </a:r>
            <a:r>
              <a:rPr lang="en-GB" dirty="0" err="1"/>
              <a:t>Lesur</a:t>
            </a:r>
            <a:r>
              <a:rPr lang="en-GB" dirty="0"/>
              <a:t> et al (2020)</a:t>
            </a:r>
          </a:p>
        </p:txBody>
      </p:sp>
      <p:grpSp>
        <p:nvGrpSpPr>
          <p:cNvPr id="49" name="Group 48">
            <a:extLst>
              <a:ext uri="{FF2B5EF4-FFF2-40B4-BE49-F238E27FC236}">
                <a16:creationId xmlns:a16="http://schemas.microsoft.com/office/drawing/2014/main" id="{6BBED0AB-B08A-4666-A4CA-F49909794670}"/>
              </a:ext>
            </a:extLst>
          </p:cNvPr>
          <p:cNvGrpSpPr/>
          <p:nvPr/>
        </p:nvGrpSpPr>
        <p:grpSpPr>
          <a:xfrm>
            <a:off x="7551580" y="2511722"/>
            <a:ext cx="1415552" cy="1614039"/>
            <a:chOff x="3303430" y="2449863"/>
            <a:chExt cx="1415552" cy="1614039"/>
          </a:xfrm>
        </p:grpSpPr>
        <p:grpSp>
          <p:nvGrpSpPr>
            <p:cNvPr id="50" name="Group 49">
              <a:extLst>
                <a:ext uri="{FF2B5EF4-FFF2-40B4-BE49-F238E27FC236}">
                  <a16:creationId xmlns:a16="http://schemas.microsoft.com/office/drawing/2014/main" id="{9675DD12-030E-49EF-861A-C0FCA4BBC978}"/>
                </a:ext>
              </a:extLst>
            </p:cNvPr>
            <p:cNvGrpSpPr/>
            <p:nvPr/>
          </p:nvGrpSpPr>
          <p:grpSpPr>
            <a:xfrm>
              <a:off x="3359358" y="2606947"/>
              <a:ext cx="1359624" cy="1456955"/>
              <a:chOff x="5562600" y="3172619"/>
              <a:chExt cx="1447800" cy="1695450"/>
            </a:xfrm>
          </p:grpSpPr>
          <p:pic>
            <p:nvPicPr>
              <p:cNvPr id="52" name="Graphic 51" descr="Protecting hand">
                <a:extLst>
                  <a:ext uri="{FF2B5EF4-FFF2-40B4-BE49-F238E27FC236}">
                    <a16:creationId xmlns:a16="http://schemas.microsoft.com/office/drawing/2014/main" id="{2DDAE632-4020-4CFD-A5DF-DB251DD358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53" name="Graphic 52" descr="Paint brush">
                <a:extLst>
                  <a:ext uri="{FF2B5EF4-FFF2-40B4-BE49-F238E27FC236}">
                    <a16:creationId xmlns:a16="http://schemas.microsoft.com/office/drawing/2014/main" id="{C87CA844-4199-461F-8786-58A09F71F9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51" name="Graphic 50" descr="Right pointing backhand index">
              <a:extLst>
                <a:ext uri="{FF2B5EF4-FFF2-40B4-BE49-F238E27FC236}">
                  <a16:creationId xmlns:a16="http://schemas.microsoft.com/office/drawing/2014/main" id="{6DDABE44-A779-4BFB-8B58-A856073CD3B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03430" y="2449863"/>
              <a:ext cx="858710" cy="785774"/>
            </a:xfrm>
            <a:prstGeom prst="rect">
              <a:avLst/>
            </a:prstGeom>
          </p:spPr>
        </p:pic>
      </p:grpSp>
      <p:grpSp>
        <p:nvGrpSpPr>
          <p:cNvPr id="54" name="Group 53">
            <a:extLst>
              <a:ext uri="{FF2B5EF4-FFF2-40B4-BE49-F238E27FC236}">
                <a16:creationId xmlns:a16="http://schemas.microsoft.com/office/drawing/2014/main" id="{8909C8BE-9826-4191-B4FB-E6A98CEAEB69}"/>
              </a:ext>
            </a:extLst>
          </p:cNvPr>
          <p:cNvGrpSpPr/>
          <p:nvPr/>
        </p:nvGrpSpPr>
        <p:grpSpPr>
          <a:xfrm>
            <a:off x="9795868" y="4158000"/>
            <a:ext cx="1472214" cy="1514196"/>
            <a:chOff x="5562600" y="3172619"/>
            <a:chExt cx="1447800" cy="1695450"/>
          </a:xfrm>
        </p:grpSpPr>
        <p:pic>
          <p:nvPicPr>
            <p:cNvPr id="55" name="Graphic 54" descr="Protecting hand">
              <a:extLst>
                <a:ext uri="{FF2B5EF4-FFF2-40B4-BE49-F238E27FC236}">
                  <a16:creationId xmlns:a16="http://schemas.microsoft.com/office/drawing/2014/main" id="{80A3C669-491A-49D4-8213-3098C30DB2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56" name="Graphic 55" descr="Paint brush">
              <a:extLst>
                <a:ext uri="{FF2B5EF4-FFF2-40B4-BE49-F238E27FC236}">
                  <a16:creationId xmlns:a16="http://schemas.microsoft.com/office/drawing/2014/main" id="{76224266-E5ED-4C49-85D0-B357C4A195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57" name="Graphic 56" descr="Eye">
            <a:extLst>
              <a:ext uri="{FF2B5EF4-FFF2-40B4-BE49-F238E27FC236}">
                <a16:creationId xmlns:a16="http://schemas.microsoft.com/office/drawing/2014/main" id="{FA785D0D-AA57-4292-A603-65401F224F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76614" y="4025212"/>
            <a:ext cx="929819" cy="816645"/>
          </a:xfrm>
          <a:prstGeom prst="rect">
            <a:avLst/>
          </a:prstGeom>
        </p:spPr>
      </p:pic>
    </p:spTree>
    <p:extLst>
      <p:ext uri="{BB962C8B-B14F-4D97-AF65-F5344CB8AC3E}">
        <p14:creationId xmlns:p14="http://schemas.microsoft.com/office/powerpoint/2010/main" val="882026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C8FB07-9755-44F2-8800-EDD6FC14EBA1}"/>
              </a:ext>
            </a:extLst>
          </p:cNvPr>
          <p:cNvSpPr/>
          <p:nvPr/>
        </p:nvSpPr>
        <p:spPr>
          <a:xfrm>
            <a:off x="0" y="994493"/>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210BFB-B7AE-4255-AD78-8ED89D50699F}"/>
              </a:ext>
            </a:extLst>
          </p:cNvPr>
          <p:cNvSpPr>
            <a:spLocks noGrp="1"/>
          </p:cNvSpPr>
          <p:nvPr>
            <p:ph type="title"/>
          </p:nvPr>
        </p:nvSpPr>
        <p:spPr>
          <a:xfrm>
            <a:off x="838200" y="365125"/>
            <a:ext cx="3120957" cy="1325563"/>
          </a:xfrm>
          <a:solidFill>
            <a:schemeClr val="bg1"/>
          </a:solidFill>
        </p:spPr>
        <p:txBody>
          <a:bodyPr/>
          <a:lstStyle/>
          <a:p>
            <a:r>
              <a:rPr lang="en-US" dirty="0"/>
              <a:t>Self vs Other</a:t>
            </a:r>
            <a:endParaRPr lang="en-GB" dirty="0"/>
          </a:p>
        </p:txBody>
      </p:sp>
      <p:cxnSp>
        <p:nvCxnSpPr>
          <p:cNvPr id="28" name="Straight Arrow Connector 27">
            <a:extLst>
              <a:ext uri="{FF2B5EF4-FFF2-40B4-BE49-F238E27FC236}">
                <a16:creationId xmlns:a16="http://schemas.microsoft.com/office/drawing/2014/main" id="{1DE1EDD6-8507-4556-B609-F9C94806B367}"/>
              </a:ext>
            </a:extLst>
          </p:cNvPr>
          <p:cNvCxnSpPr>
            <a:cxnSpLocks/>
          </p:cNvCxnSpPr>
          <p:nvPr/>
        </p:nvCxnSpPr>
        <p:spPr>
          <a:xfrm>
            <a:off x="4281518" y="4891689"/>
            <a:ext cx="2323079" cy="15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FED3B859-53F1-4B63-8068-052E90231966}"/>
              </a:ext>
            </a:extLst>
          </p:cNvPr>
          <p:cNvSpPr txBox="1">
            <a:spLocks/>
          </p:cNvSpPr>
          <p:nvPr/>
        </p:nvSpPr>
        <p:spPr>
          <a:xfrm>
            <a:off x="675358" y="2134732"/>
            <a:ext cx="2808781" cy="4467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No Delay</a:t>
            </a:r>
            <a:endParaRPr lang="en-GB" dirty="0"/>
          </a:p>
        </p:txBody>
      </p:sp>
      <p:grpSp>
        <p:nvGrpSpPr>
          <p:cNvPr id="7" name="Group 6">
            <a:extLst>
              <a:ext uri="{FF2B5EF4-FFF2-40B4-BE49-F238E27FC236}">
                <a16:creationId xmlns:a16="http://schemas.microsoft.com/office/drawing/2014/main" id="{008CCDC7-B6DC-4E5B-86C4-FB37014D5CCD}"/>
              </a:ext>
            </a:extLst>
          </p:cNvPr>
          <p:cNvGrpSpPr/>
          <p:nvPr/>
        </p:nvGrpSpPr>
        <p:grpSpPr>
          <a:xfrm>
            <a:off x="1523426" y="3868869"/>
            <a:ext cx="870008" cy="999184"/>
            <a:chOff x="5562600" y="3172619"/>
            <a:chExt cx="1447800" cy="1695450"/>
          </a:xfrm>
        </p:grpSpPr>
        <p:pic>
          <p:nvPicPr>
            <p:cNvPr id="9" name="Graphic 8" descr="Protecting hand">
              <a:extLst>
                <a:ext uri="{FF2B5EF4-FFF2-40B4-BE49-F238E27FC236}">
                  <a16:creationId xmlns:a16="http://schemas.microsoft.com/office/drawing/2014/main" id="{17AD2290-71EC-4107-B895-41B0334AA2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10" name="Graphic 9" descr="Paint brush">
              <a:extLst>
                <a:ext uri="{FF2B5EF4-FFF2-40B4-BE49-F238E27FC236}">
                  <a16:creationId xmlns:a16="http://schemas.microsoft.com/office/drawing/2014/main" id="{8B3FE149-225B-44A6-A689-8F281993E8C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8" name="Graphic 7" descr="Eye">
            <a:extLst>
              <a:ext uri="{FF2B5EF4-FFF2-40B4-BE49-F238E27FC236}">
                <a16:creationId xmlns:a16="http://schemas.microsoft.com/office/drawing/2014/main" id="{5EB222F7-2B52-48AD-85CF-17D818197E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55102" y="3755960"/>
            <a:ext cx="549478" cy="538886"/>
          </a:xfrm>
          <a:prstGeom prst="rect">
            <a:avLst/>
          </a:prstGeom>
        </p:spPr>
      </p:pic>
      <p:grpSp>
        <p:nvGrpSpPr>
          <p:cNvPr id="12" name="Group 11">
            <a:extLst>
              <a:ext uri="{FF2B5EF4-FFF2-40B4-BE49-F238E27FC236}">
                <a16:creationId xmlns:a16="http://schemas.microsoft.com/office/drawing/2014/main" id="{26C97978-F6A2-4574-9A2F-54097C88D28E}"/>
              </a:ext>
            </a:extLst>
          </p:cNvPr>
          <p:cNvGrpSpPr/>
          <p:nvPr/>
        </p:nvGrpSpPr>
        <p:grpSpPr>
          <a:xfrm>
            <a:off x="1599334" y="2828614"/>
            <a:ext cx="803473" cy="961412"/>
            <a:chOff x="5562600" y="3172619"/>
            <a:chExt cx="1447800" cy="1695450"/>
          </a:xfrm>
        </p:grpSpPr>
        <p:pic>
          <p:nvPicPr>
            <p:cNvPr id="14" name="Graphic 13" descr="Protecting hand">
              <a:extLst>
                <a:ext uri="{FF2B5EF4-FFF2-40B4-BE49-F238E27FC236}">
                  <a16:creationId xmlns:a16="http://schemas.microsoft.com/office/drawing/2014/main" id="{F3F52E18-FFBF-4C36-85B7-87B75C5C7C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15" name="Graphic 14" descr="Paint brush">
              <a:extLst>
                <a:ext uri="{FF2B5EF4-FFF2-40B4-BE49-F238E27FC236}">
                  <a16:creationId xmlns:a16="http://schemas.microsoft.com/office/drawing/2014/main" id="{2000F79D-C44D-483B-A877-ACB7E941C9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13" name="Graphic 12" descr="Right pointing backhand index">
            <a:extLst>
              <a:ext uri="{FF2B5EF4-FFF2-40B4-BE49-F238E27FC236}">
                <a16:creationId xmlns:a16="http://schemas.microsoft.com/office/drawing/2014/main" id="{58B092BB-5061-4ABD-A009-6B77254B3C8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14303" y="2733187"/>
            <a:ext cx="507457" cy="518514"/>
          </a:xfrm>
          <a:prstGeom prst="rect">
            <a:avLst/>
          </a:prstGeom>
        </p:spPr>
      </p:pic>
      <p:cxnSp>
        <p:nvCxnSpPr>
          <p:cNvPr id="27" name="Straight Arrow Connector 26">
            <a:extLst>
              <a:ext uri="{FF2B5EF4-FFF2-40B4-BE49-F238E27FC236}">
                <a16:creationId xmlns:a16="http://schemas.microsoft.com/office/drawing/2014/main" id="{0122FC22-E954-4214-BBC7-CC33CBB09378}"/>
              </a:ext>
            </a:extLst>
          </p:cNvPr>
          <p:cNvCxnSpPr>
            <a:cxnSpLocks/>
          </p:cNvCxnSpPr>
          <p:nvPr/>
        </p:nvCxnSpPr>
        <p:spPr>
          <a:xfrm>
            <a:off x="1063747" y="4912828"/>
            <a:ext cx="203200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2A90DC55-1DD2-48E1-9C98-10EB7A2248CA}"/>
              </a:ext>
            </a:extLst>
          </p:cNvPr>
          <p:cNvSpPr/>
          <p:nvPr/>
        </p:nvSpPr>
        <p:spPr>
          <a:xfrm>
            <a:off x="559219" y="2547911"/>
            <a:ext cx="2925083" cy="287135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31" name="Content Placeholder 2">
            <a:extLst>
              <a:ext uri="{FF2B5EF4-FFF2-40B4-BE49-F238E27FC236}">
                <a16:creationId xmlns:a16="http://schemas.microsoft.com/office/drawing/2014/main" id="{846145C4-64C2-4490-AAB5-DD8B4C75E2A3}"/>
              </a:ext>
            </a:extLst>
          </p:cNvPr>
          <p:cNvSpPr txBox="1">
            <a:spLocks/>
          </p:cNvSpPr>
          <p:nvPr/>
        </p:nvSpPr>
        <p:spPr>
          <a:xfrm>
            <a:off x="1102404" y="4980796"/>
            <a:ext cx="1954687" cy="36610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Time</a:t>
            </a:r>
            <a:endParaRPr lang="en-GB" dirty="0"/>
          </a:p>
        </p:txBody>
      </p:sp>
      <p:sp>
        <p:nvSpPr>
          <p:cNvPr id="16" name="Content Placeholder 2">
            <a:extLst>
              <a:ext uri="{FF2B5EF4-FFF2-40B4-BE49-F238E27FC236}">
                <a16:creationId xmlns:a16="http://schemas.microsoft.com/office/drawing/2014/main" id="{0B34C2E9-2C05-45A2-B6F6-C17E7DB09A6C}"/>
              </a:ext>
            </a:extLst>
          </p:cNvPr>
          <p:cNvSpPr txBox="1">
            <a:spLocks/>
          </p:cNvSpPr>
          <p:nvPr/>
        </p:nvSpPr>
        <p:spPr>
          <a:xfrm>
            <a:off x="4066238" y="2145391"/>
            <a:ext cx="2808780" cy="39227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Delay</a:t>
            </a:r>
            <a:endParaRPr lang="en-GB" dirty="0"/>
          </a:p>
        </p:txBody>
      </p:sp>
      <p:sp>
        <p:nvSpPr>
          <p:cNvPr id="30" name="Rectangle 29">
            <a:extLst>
              <a:ext uri="{FF2B5EF4-FFF2-40B4-BE49-F238E27FC236}">
                <a16:creationId xmlns:a16="http://schemas.microsoft.com/office/drawing/2014/main" id="{4862BE5F-79C4-46C0-B8DD-83F8BB243AF4}"/>
              </a:ext>
            </a:extLst>
          </p:cNvPr>
          <p:cNvSpPr/>
          <p:nvPr/>
        </p:nvSpPr>
        <p:spPr>
          <a:xfrm>
            <a:off x="3950171" y="2547911"/>
            <a:ext cx="2925082" cy="290591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32" name="Content Placeholder 2">
            <a:extLst>
              <a:ext uri="{FF2B5EF4-FFF2-40B4-BE49-F238E27FC236}">
                <a16:creationId xmlns:a16="http://schemas.microsoft.com/office/drawing/2014/main" id="{9A2C0876-82A0-4A06-8B1B-E96945B0867C}"/>
              </a:ext>
            </a:extLst>
          </p:cNvPr>
          <p:cNvSpPr txBox="1">
            <a:spLocks/>
          </p:cNvSpPr>
          <p:nvPr/>
        </p:nvSpPr>
        <p:spPr>
          <a:xfrm>
            <a:off x="4435369" y="4988941"/>
            <a:ext cx="1954686" cy="37050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Time</a:t>
            </a:r>
            <a:endParaRPr lang="en-GB" dirty="0"/>
          </a:p>
        </p:txBody>
      </p:sp>
      <p:sp>
        <p:nvSpPr>
          <p:cNvPr id="39" name="Content Placeholder 2">
            <a:extLst>
              <a:ext uri="{FF2B5EF4-FFF2-40B4-BE49-F238E27FC236}">
                <a16:creationId xmlns:a16="http://schemas.microsoft.com/office/drawing/2014/main" id="{944DE2C6-93BF-46BF-B734-55DCC8A070C2}"/>
              </a:ext>
            </a:extLst>
          </p:cNvPr>
          <p:cNvSpPr>
            <a:spLocks noGrp="1"/>
          </p:cNvSpPr>
          <p:nvPr>
            <p:ph idx="1"/>
          </p:nvPr>
        </p:nvSpPr>
        <p:spPr>
          <a:xfrm>
            <a:off x="7171034" y="2523586"/>
            <a:ext cx="4705626" cy="2368104"/>
          </a:xfrm>
        </p:spPr>
        <p:txBody>
          <a:bodyPr>
            <a:normAutofit/>
          </a:bodyPr>
          <a:lstStyle/>
          <a:p>
            <a:r>
              <a:rPr lang="en-GB" dirty="0"/>
              <a:t>Only for other-generated touch?</a:t>
            </a:r>
          </a:p>
          <a:p>
            <a:r>
              <a:rPr lang="en-GB" dirty="0"/>
              <a:t>Do other- and self-generated touch differently associate with anomalous experiences?</a:t>
            </a:r>
          </a:p>
          <a:p>
            <a:pPr marL="0" indent="0">
              <a:buNone/>
            </a:pPr>
            <a:endParaRPr lang="en-GB" dirty="0"/>
          </a:p>
        </p:txBody>
      </p:sp>
      <p:grpSp>
        <p:nvGrpSpPr>
          <p:cNvPr id="33" name="Group 32">
            <a:extLst>
              <a:ext uri="{FF2B5EF4-FFF2-40B4-BE49-F238E27FC236}">
                <a16:creationId xmlns:a16="http://schemas.microsoft.com/office/drawing/2014/main" id="{E6F29451-C7A7-4F80-9980-ED95F2400C2F}"/>
              </a:ext>
            </a:extLst>
          </p:cNvPr>
          <p:cNvGrpSpPr/>
          <p:nvPr/>
        </p:nvGrpSpPr>
        <p:grpSpPr>
          <a:xfrm>
            <a:off x="5737886" y="3898079"/>
            <a:ext cx="870008" cy="999184"/>
            <a:chOff x="5562600" y="3172619"/>
            <a:chExt cx="1447800" cy="1695450"/>
          </a:xfrm>
        </p:grpSpPr>
        <p:pic>
          <p:nvPicPr>
            <p:cNvPr id="34" name="Graphic 33" descr="Protecting hand">
              <a:extLst>
                <a:ext uri="{FF2B5EF4-FFF2-40B4-BE49-F238E27FC236}">
                  <a16:creationId xmlns:a16="http://schemas.microsoft.com/office/drawing/2014/main" id="{D799E441-5FD8-4379-AF53-AC97F712A9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35" name="Graphic 34" descr="Paint brush">
              <a:extLst>
                <a:ext uri="{FF2B5EF4-FFF2-40B4-BE49-F238E27FC236}">
                  <a16:creationId xmlns:a16="http://schemas.microsoft.com/office/drawing/2014/main" id="{A2A22E45-BC6A-485B-B11B-68751AD6D5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36" name="Graphic 35" descr="Eye">
            <a:extLst>
              <a:ext uri="{FF2B5EF4-FFF2-40B4-BE49-F238E27FC236}">
                <a16:creationId xmlns:a16="http://schemas.microsoft.com/office/drawing/2014/main" id="{BB320484-9C8F-49BA-979D-F3F45852F4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69562" y="3785170"/>
            <a:ext cx="549478" cy="538886"/>
          </a:xfrm>
          <a:prstGeom prst="rect">
            <a:avLst/>
          </a:prstGeom>
        </p:spPr>
      </p:pic>
      <p:grpSp>
        <p:nvGrpSpPr>
          <p:cNvPr id="37" name="Group 36">
            <a:extLst>
              <a:ext uri="{FF2B5EF4-FFF2-40B4-BE49-F238E27FC236}">
                <a16:creationId xmlns:a16="http://schemas.microsoft.com/office/drawing/2014/main" id="{6FAC7F51-4EC2-4CAC-A30D-6CA4687D1DDA}"/>
              </a:ext>
            </a:extLst>
          </p:cNvPr>
          <p:cNvGrpSpPr/>
          <p:nvPr/>
        </p:nvGrpSpPr>
        <p:grpSpPr>
          <a:xfrm>
            <a:off x="4365615" y="2866422"/>
            <a:ext cx="803473" cy="961412"/>
            <a:chOff x="5562600" y="3172619"/>
            <a:chExt cx="1447800" cy="1695450"/>
          </a:xfrm>
        </p:grpSpPr>
        <p:pic>
          <p:nvPicPr>
            <p:cNvPr id="38" name="Graphic 37" descr="Protecting hand">
              <a:extLst>
                <a:ext uri="{FF2B5EF4-FFF2-40B4-BE49-F238E27FC236}">
                  <a16:creationId xmlns:a16="http://schemas.microsoft.com/office/drawing/2014/main" id="{34215DB0-3440-42CE-8AF0-7A76AFBBFB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40" name="Graphic 39" descr="Paint brush">
              <a:extLst>
                <a:ext uri="{FF2B5EF4-FFF2-40B4-BE49-F238E27FC236}">
                  <a16:creationId xmlns:a16="http://schemas.microsoft.com/office/drawing/2014/main" id="{F7F95A58-5DA7-4158-A81C-FA7B85FF88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41" name="Graphic 40" descr="Right pointing backhand index">
            <a:extLst>
              <a:ext uri="{FF2B5EF4-FFF2-40B4-BE49-F238E27FC236}">
                <a16:creationId xmlns:a16="http://schemas.microsoft.com/office/drawing/2014/main" id="{F7BCAD08-7226-4619-A743-6F8CFBF3DEC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80584" y="2770995"/>
            <a:ext cx="507457" cy="518514"/>
          </a:xfrm>
          <a:prstGeom prst="rect">
            <a:avLst/>
          </a:prstGeom>
        </p:spPr>
      </p:pic>
    </p:spTree>
    <p:extLst>
      <p:ext uri="{BB962C8B-B14F-4D97-AF65-F5344CB8AC3E}">
        <p14:creationId xmlns:p14="http://schemas.microsoft.com/office/powerpoint/2010/main" val="3176117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975259-242F-4DF8-A776-31D9B3859617}"/>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18FF31EA-6C37-4258-9CEB-78E4926EFA71}"/>
              </a:ext>
            </a:extLst>
          </p:cNvPr>
          <p:cNvSpPr>
            <a:spLocks noGrp="1"/>
          </p:cNvSpPr>
          <p:nvPr>
            <p:ph idx="1"/>
          </p:nvPr>
        </p:nvSpPr>
        <p:spPr>
          <a:xfrm>
            <a:off x="4109014" y="1529092"/>
            <a:ext cx="8053729" cy="3233408"/>
          </a:xfrm>
        </p:spPr>
        <p:txBody>
          <a:bodyPr>
            <a:normAutofit/>
          </a:bodyPr>
          <a:lstStyle/>
          <a:p>
            <a:pPr marL="0" indent="0">
              <a:buNone/>
            </a:pPr>
            <a:r>
              <a:rPr lang="en-GB" dirty="0"/>
              <a:t>Sensing of bodily sensations and changes to bodily states (Khalsa et al., 2018)</a:t>
            </a:r>
          </a:p>
          <a:p>
            <a:pPr marL="0" indent="0">
              <a:buNone/>
            </a:pPr>
            <a:endParaRPr lang="en-GB" dirty="0"/>
          </a:p>
          <a:p>
            <a:r>
              <a:rPr lang="en-GB" dirty="0"/>
              <a:t>Interoceptive accuracy lower in people with dissociation (</a:t>
            </a:r>
            <a:r>
              <a:rPr lang="en-GB" dirty="0" err="1"/>
              <a:t>Schaflein</a:t>
            </a:r>
            <a:r>
              <a:rPr lang="en-GB" dirty="0"/>
              <a:t> et al., 2018)</a:t>
            </a:r>
          </a:p>
          <a:p>
            <a:r>
              <a:rPr lang="en-GB" dirty="0"/>
              <a:t>Lower interoceptive accuracy associated with enhanced susceptibility to RHI (</a:t>
            </a:r>
            <a:r>
              <a:rPr lang="en-GB" dirty="0" err="1"/>
              <a:t>Tsakiris</a:t>
            </a:r>
            <a:r>
              <a:rPr lang="en-GB" dirty="0"/>
              <a:t> et al., 2011)</a:t>
            </a:r>
          </a:p>
          <a:p>
            <a:pPr marL="0" indent="0">
              <a:buNone/>
            </a:pPr>
            <a:endParaRPr lang="en-GB" dirty="0"/>
          </a:p>
        </p:txBody>
      </p:sp>
      <p:sp>
        <p:nvSpPr>
          <p:cNvPr id="2" name="Title 1">
            <a:extLst>
              <a:ext uri="{FF2B5EF4-FFF2-40B4-BE49-F238E27FC236}">
                <a16:creationId xmlns:a16="http://schemas.microsoft.com/office/drawing/2014/main" id="{1BB7C10D-3162-4062-9705-4A3A7E683D9F}"/>
              </a:ext>
            </a:extLst>
          </p:cNvPr>
          <p:cNvSpPr>
            <a:spLocks noGrp="1"/>
          </p:cNvSpPr>
          <p:nvPr>
            <p:ph type="title"/>
          </p:nvPr>
        </p:nvSpPr>
        <p:spPr>
          <a:xfrm>
            <a:off x="838200" y="395297"/>
            <a:ext cx="3270814" cy="992078"/>
          </a:xfrm>
          <a:solidFill>
            <a:schemeClr val="bg1"/>
          </a:solidFill>
        </p:spPr>
        <p:txBody>
          <a:bodyPr>
            <a:noAutofit/>
          </a:bodyPr>
          <a:lstStyle/>
          <a:p>
            <a:r>
              <a:rPr lang="en-GB" dirty="0" err="1"/>
              <a:t>Interoception</a:t>
            </a:r>
            <a:endParaRPr lang="en-GB" dirty="0"/>
          </a:p>
        </p:txBody>
      </p:sp>
      <p:pic>
        <p:nvPicPr>
          <p:cNvPr id="10" name="Graphic 9" descr="Brain in head">
            <a:extLst>
              <a:ext uri="{FF2B5EF4-FFF2-40B4-BE49-F238E27FC236}">
                <a16:creationId xmlns:a16="http://schemas.microsoft.com/office/drawing/2014/main" id="{4FA751EB-71AD-42B2-B44E-1352EF65B9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7552" y="1529092"/>
            <a:ext cx="2018820" cy="2018820"/>
          </a:xfrm>
          <a:prstGeom prst="rect">
            <a:avLst/>
          </a:prstGeom>
        </p:spPr>
      </p:pic>
      <p:pic>
        <p:nvPicPr>
          <p:cNvPr id="12" name="Graphic 11" descr="Heart with pulse">
            <a:extLst>
              <a:ext uri="{FF2B5EF4-FFF2-40B4-BE49-F238E27FC236}">
                <a16:creationId xmlns:a16="http://schemas.microsoft.com/office/drawing/2014/main" id="{27AC8002-9962-4992-92EC-D735DE2631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7552" y="4212389"/>
            <a:ext cx="2018820" cy="2018820"/>
          </a:xfrm>
          <a:prstGeom prst="rect">
            <a:avLst/>
          </a:prstGeom>
        </p:spPr>
      </p:pic>
      <p:cxnSp>
        <p:nvCxnSpPr>
          <p:cNvPr id="35" name="Connector: Curved 34">
            <a:extLst>
              <a:ext uri="{FF2B5EF4-FFF2-40B4-BE49-F238E27FC236}">
                <a16:creationId xmlns:a16="http://schemas.microsoft.com/office/drawing/2014/main" id="{71CFF604-0E5B-4C34-B9E9-05427981B2BE}"/>
              </a:ext>
            </a:extLst>
          </p:cNvPr>
          <p:cNvCxnSpPr>
            <a:cxnSpLocks/>
            <a:stCxn id="10" idx="1"/>
            <a:endCxn id="12" idx="1"/>
          </p:cNvCxnSpPr>
          <p:nvPr/>
        </p:nvCxnSpPr>
        <p:spPr>
          <a:xfrm rot="10800000" flipV="1">
            <a:off x="1277552" y="2538501"/>
            <a:ext cx="12700" cy="2683297"/>
          </a:xfrm>
          <a:prstGeom prst="curved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9" name="Connector: Curved 38">
            <a:extLst>
              <a:ext uri="{FF2B5EF4-FFF2-40B4-BE49-F238E27FC236}">
                <a16:creationId xmlns:a16="http://schemas.microsoft.com/office/drawing/2014/main" id="{B7C16266-0BE7-44E9-AF55-0BD6FFAC0A8A}"/>
              </a:ext>
            </a:extLst>
          </p:cNvPr>
          <p:cNvCxnSpPr>
            <a:cxnSpLocks/>
            <a:stCxn id="12" idx="3"/>
            <a:endCxn id="10" idx="3"/>
          </p:cNvCxnSpPr>
          <p:nvPr/>
        </p:nvCxnSpPr>
        <p:spPr>
          <a:xfrm flipV="1">
            <a:off x="3296372" y="2538502"/>
            <a:ext cx="12700" cy="2683297"/>
          </a:xfrm>
          <a:prstGeom prst="curved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245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6CCACB-B7DA-4E35-8CE8-9ED112A6FC0B}"/>
              </a:ext>
            </a:extLst>
          </p:cNvPr>
          <p:cNvSpPr/>
          <p:nvPr/>
        </p:nvSpPr>
        <p:spPr>
          <a:xfrm>
            <a:off x="0" y="984210"/>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D7FC359-9CBB-40FB-93FC-75EF2818F924}"/>
              </a:ext>
            </a:extLst>
          </p:cNvPr>
          <p:cNvSpPr>
            <a:spLocks noGrp="1"/>
          </p:cNvSpPr>
          <p:nvPr>
            <p:ph type="title"/>
          </p:nvPr>
        </p:nvSpPr>
        <p:spPr>
          <a:xfrm>
            <a:off x="838200" y="365125"/>
            <a:ext cx="3653589" cy="1325563"/>
          </a:xfrm>
          <a:solidFill>
            <a:schemeClr val="bg1"/>
          </a:solidFill>
        </p:spPr>
        <p:txBody>
          <a:bodyPr/>
          <a:lstStyle/>
          <a:p>
            <a:r>
              <a:rPr lang="en-US" dirty="0"/>
              <a:t>Questionnaires</a:t>
            </a:r>
            <a:endParaRPr lang="en-GB" dirty="0"/>
          </a:p>
        </p:txBody>
      </p:sp>
      <p:sp>
        <p:nvSpPr>
          <p:cNvPr id="5" name="Content Placeholder 2">
            <a:extLst>
              <a:ext uri="{FF2B5EF4-FFF2-40B4-BE49-F238E27FC236}">
                <a16:creationId xmlns:a16="http://schemas.microsoft.com/office/drawing/2014/main" id="{3CB59DC8-7751-4C20-862F-0A3232E490EE}"/>
              </a:ext>
            </a:extLst>
          </p:cNvPr>
          <p:cNvSpPr txBox="1">
            <a:spLocks/>
          </p:cNvSpPr>
          <p:nvPr/>
        </p:nvSpPr>
        <p:spPr>
          <a:xfrm>
            <a:off x="963884" y="2103437"/>
            <a:ext cx="8720254" cy="132556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300" dirty="0"/>
              <a:t>Dissociation</a:t>
            </a:r>
          </a:p>
          <a:p>
            <a:r>
              <a:rPr lang="en-GB" dirty="0"/>
              <a:t>Cambridge Depersonalisation Scale (Sierra &amp; Berrios, 2000)</a:t>
            </a:r>
          </a:p>
          <a:p>
            <a:r>
              <a:rPr lang="en-GB" dirty="0"/>
              <a:t>Somatoform Dissociation Questionnaire (</a:t>
            </a:r>
            <a:r>
              <a:rPr lang="en-GB" dirty="0" err="1"/>
              <a:t>Nijenhuis</a:t>
            </a:r>
            <a:r>
              <a:rPr lang="en-GB" dirty="0"/>
              <a:t> et al., 1996)</a:t>
            </a:r>
          </a:p>
        </p:txBody>
      </p:sp>
      <p:sp>
        <p:nvSpPr>
          <p:cNvPr id="8" name="Content Placeholder 2">
            <a:extLst>
              <a:ext uri="{FF2B5EF4-FFF2-40B4-BE49-F238E27FC236}">
                <a16:creationId xmlns:a16="http://schemas.microsoft.com/office/drawing/2014/main" id="{B11720A4-0960-4BB5-BFAD-6350817A408F}"/>
              </a:ext>
            </a:extLst>
          </p:cNvPr>
          <p:cNvSpPr txBox="1">
            <a:spLocks/>
          </p:cNvSpPr>
          <p:nvPr/>
        </p:nvSpPr>
        <p:spPr>
          <a:xfrm>
            <a:off x="963884" y="3919989"/>
            <a:ext cx="9208816" cy="10816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Anomalous Perceptions</a:t>
            </a:r>
          </a:p>
          <a:p>
            <a:r>
              <a:rPr lang="en-GB" sz="2400" dirty="0"/>
              <a:t>Cardiff Anomalous Perceptions Scale (Bell et al., 2006)</a:t>
            </a:r>
          </a:p>
        </p:txBody>
      </p:sp>
    </p:spTree>
    <p:extLst>
      <p:ext uri="{BB962C8B-B14F-4D97-AF65-F5344CB8AC3E}">
        <p14:creationId xmlns:p14="http://schemas.microsoft.com/office/powerpoint/2010/main" val="1227686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B4F688-93F6-4E63-8D92-3E647EC55166}"/>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D6C88E-07A5-49DD-BB6A-F57C136D2138}"/>
              </a:ext>
            </a:extLst>
          </p:cNvPr>
          <p:cNvSpPr>
            <a:spLocks noGrp="1"/>
          </p:cNvSpPr>
          <p:nvPr>
            <p:ph type="title"/>
          </p:nvPr>
        </p:nvSpPr>
        <p:spPr>
          <a:xfrm>
            <a:off x="838200" y="365125"/>
            <a:ext cx="8321842" cy="1325563"/>
          </a:xfrm>
          <a:solidFill>
            <a:schemeClr val="bg1"/>
          </a:solidFill>
        </p:spPr>
        <p:txBody>
          <a:bodyPr/>
          <a:lstStyle/>
          <a:p>
            <a:r>
              <a:rPr lang="en-GB" dirty="0"/>
              <a:t>Mixed-Reality Task – “Long” Version</a:t>
            </a:r>
          </a:p>
        </p:txBody>
      </p:sp>
      <p:graphicFrame>
        <p:nvGraphicFramePr>
          <p:cNvPr id="12" name="Table 11">
            <a:extLst>
              <a:ext uri="{FF2B5EF4-FFF2-40B4-BE49-F238E27FC236}">
                <a16:creationId xmlns:a16="http://schemas.microsoft.com/office/drawing/2014/main" id="{78E453A6-412E-4DD5-B28A-38D4F8D8B87B}"/>
              </a:ext>
            </a:extLst>
          </p:cNvPr>
          <p:cNvGraphicFramePr>
            <a:graphicFrameLocks noGrp="1"/>
          </p:cNvGraphicFramePr>
          <p:nvPr>
            <p:extLst>
              <p:ext uri="{D42A27DB-BD31-4B8C-83A1-F6EECF244321}">
                <p14:modId xmlns:p14="http://schemas.microsoft.com/office/powerpoint/2010/main" val="3541063924"/>
              </p:ext>
            </p:extLst>
          </p:nvPr>
        </p:nvGraphicFramePr>
        <p:xfrm>
          <a:off x="6327071" y="1708094"/>
          <a:ext cx="5609453" cy="4908548"/>
        </p:xfrm>
        <a:graphic>
          <a:graphicData uri="http://schemas.openxmlformats.org/drawingml/2006/table">
            <a:tbl>
              <a:tblPr firstRow="1" firstCol="1" bandRow="1">
                <a:tableStyleId>{B301B821-A1FF-4177-AEE7-76D212191A09}</a:tableStyleId>
              </a:tblPr>
              <a:tblGrid>
                <a:gridCol w="596290">
                  <a:extLst>
                    <a:ext uri="{9D8B030D-6E8A-4147-A177-3AD203B41FA5}">
                      <a16:colId xmlns:a16="http://schemas.microsoft.com/office/drawing/2014/main" val="965974846"/>
                    </a:ext>
                  </a:extLst>
                </a:gridCol>
                <a:gridCol w="3494722">
                  <a:extLst>
                    <a:ext uri="{9D8B030D-6E8A-4147-A177-3AD203B41FA5}">
                      <a16:colId xmlns:a16="http://schemas.microsoft.com/office/drawing/2014/main" val="1724019137"/>
                    </a:ext>
                  </a:extLst>
                </a:gridCol>
                <a:gridCol w="1518441">
                  <a:extLst>
                    <a:ext uri="{9D8B030D-6E8A-4147-A177-3AD203B41FA5}">
                      <a16:colId xmlns:a16="http://schemas.microsoft.com/office/drawing/2014/main" val="3335337128"/>
                    </a:ext>
                  </a:extLst>
                </a:gridCol>
              </a:tblGrid>
              <a:tr h="274597">
                <a:tc>
                  <a:txBody>
                    <a:bodyPr/>
                    <a:lstStyle/>
                    <a:p>
                      <a:pPr>
                        <a:lnSpc>
                          <a:spcPct val="107000"/>
                        </a:lnSpc>
                        <a:spcAft>
                          <a:spcPts val="0"/>
                        </a:spcAft>
                      </a:pPr>
                      <a:r>
                        <a:rPr lang="en-GB" sz="1800">
                          <a:effectLst/>
                        </a:rPr>
                        <a:t>Item</a:t>
                      </a:r>
                      <a:endParaRPr lang="en-GB" sz="18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0"/>
                        </a:spcAft>
                      </a:pPr>
                      <a:r>
                        <a:rPr lang="en-GB" sz="1800" dirty="0">
                          <a:effectLst/>
                        </a:rPr>
                        <a:t>Sometimes I felt…</a:t>
                      </a:r>
                      <a:endParaRPr lang="en-GB" sz="1800" dirty="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0"/>
                        </a:spcAft>
                      </a:pPr>
                      <a:r>
                        <a:rPr lang="en-GB" sz="1800" dirty="0">
                          <a:effectLst/>
                        </a:rPr>
                        <a:t>Factor</a:t>
                      </a:r>
                      <a:endParaRPr lang="en-GB" sz="18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342489463"/>
                  </a:ext>
                </a:extLst>
              </a:tr>
              <a:tr h="466432">
                <a:tc>
                  <a:txBody>
                    <a:bodyPr/>
                    <a:lstStyle/>
                    <a:p>
                      <a:pPr algn="r">
                        <a:lnSpc>
                          <a:spcPct val="107000"/>
                        </a:lnSpc>
                        <a:spcAft>
                          <a:spcPts val="0"/>
                        </a:spcAft>
                      </a:pPr>
                      <a:r>
                        <a:rPr lang="en-GB" sz="1800">
                          <a:effectLst/>
                        </a:rPr>
                        <a:t>1.</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Alienation from my body</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err="1">
                          <a:effectLst/>
                        </a:rPr>
                        <a:t>Disownership</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106558932"/>
                  </a:ext>
                </a:extLst>
              </a:tr>
              <a:tr h="554660">
                <a:tc>
                  <a:txBody>
                    <a:bodyPr/>
                    <a:lstStyle/>
                    <a:p>
                      <a:pPr algn="r">
                        <a:lnSpc>
                          <a:spcPct val="107000"/>
                        </a:lnSpc>
                        <a:spcAft>
                          <a:spcPts val="0"/>
                        </a:spcAft>
                      </a:pPr>
                      <a:r>
                        <a:rPr lang="en-GB" sz="1800">
                          <a:effectLst/>
                        </a:rPr>
                        <a:t>2.</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my body does not belong to me anymore</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err="1">
                          <a:effectLst/>
                        </a:rPr>
                        <a:t>Disownership</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410320578"/>
                  </a:ext>
                </a:extLst>
              </a:tr>
              <a:tr h="466432">
                <a:tc>
                  <a:txBody>
                    <a:bodyPr/>
                    <a:lstStyle/>
                    <a:p>
                      <a:pPr algn="r">
                        <a:lnSpc>
                          <a:spcPct val="107000"/>
                        </a:lnSpc>
                        <a:spcAft>
                          <a:spcPts val="0"/>
                        </a:spcAft>
                      </a:pPr>
                      <a:r>
                        <a:rPr lang="en-GB" sz="1800">
                          <a:effectLst/>
                        </a:rPr>
                        <a:t>3.</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my body was numb</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err="1">
                          <a:effectLst/>
                        </a:rPr>
                        <a:t>Deafference</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319028239"/>
                  </a:ext>
                </a:extLst>
              </a:tr>
              <a:tr h="554660">
                <a:tc>
                  <a:txBody>
                    <a:bodyPr/>
                    <a:lstStyle/>
                    <a:p>
                      <a:pPr algn="r">
                        <a:lnSpc>
                          <a:spcPct val="107000"/>
                        </a:lnSpc>
                        <a:spcAft>
                          <a:spcPts val="0"/>
                        </a:spcAft>
                      </a:pPr>
                      <a:r>
                        <a:rPr lang="en-GB" sz="1800">
                          <a:effectLst/>
                        </a:rPr>
                        <a:t>4.</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though the experience of my hand was less vivid than normal</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err="1">
                          <a:effectLst/>
                        </a:rPr>
                        <a:t>Deafference</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289476378"/>
                  </a:ext>
                </a:extLst>
              </a:tr>
              <a:tr h="466432">
                <a:tc>
                  <a:txBody>
                    <a:bodyPr/>
                    <a:lstStyle/>
                    <a:p>
                      <a:pPr algn="r">
                        <a:lnSpc>
                          <a:spcPct val="107000"/>
                        </a:lnSpc>
                        <a:spcAft>
                          <a:spcPts val="0"/>
                        </a:spcAft>
                      </a:pPr>
                      <a:r>
                        <a:rPr lang="en-GB" sz="1800">
                          <a:effectLst/>
                        </a:rPr>
                        <a:t>5.</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the body I saw was my own</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Embodiment</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525029236"/>
                  </a:ext>
                </a:extLst>
              </a:tr>
              <a:tr h="466432">
                <a:tc>
                  <a:txBody>
                    <a:bodyPr/>
                    <a:lstStyle/>
                    <a:p>
                      <a:pPr algn="r">
                        <a:lnSpc>
                          <a:spcPct val="107000"/>
                        </a:lnSpc>
                        <a:spcAft>
                          <a:spcPts val="0"/>
                        </a:spcAft>
                      </a:pPr>
                      <a:r>
                        <a:rPr lang="en-GB" sz="1800">
                          <a:effectLst/>
                        </a:rPr>
                        <a:t>6.</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I could move the seen body</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Embodiment</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4154118904"/>
                  </a:ext>
                </a:extLst>
              </a:tr>
              <a:tr h="554660">
                <a:tc>
                  <a:txBody>
                    <a:bodyPr/>
                    <a:lstStyle/>
                    <a:p>
                      <a:pPr algn="r">
                        <a:lnSpc>
                          <a:spcPct val="107000"/>
                        </a:lnSpc>
                        <a:spcAft>
                          <a:spcPts val="0"/>
                        </a:spcAft>
                      </a:pPr>
                      <a:r>
                        <a:rPr lang="en-GB" sz="1800">
                          <a:effectLst/>
                        </a:rPr>
                        <a:t>7.</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I were not real or as if I were cut-off from the world</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Derealisation</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69165404"/>
                  </a:ext>
                </a:extLst>
              </a:tr>
              <a:tr h="554660">
                <a:tc>
                  <a:txBody>
                    <a:bodyPr/>
                    <a:lstStyle/>
                    <a:p>
                      <a:pPr algn="r">
                        <a:lnSpc>
                          <a:spcPct val="107000"/>
                        </a:lnSpc>
                        <a:spcAft>
                          <a:spcPts val="0"/>
                        </a:spcAft>
                      </a:pPr>
                      <a:r>
                        <a:rPr lang="en-GB" sz="1800">
                          <a:effectLst/>
                        </a:rPr>
                        <a:t>8.</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As if my surroundings felt detached or unreal</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Derealisation</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003522387"/>
                  </a:ext>
                </a:extLst>
              </a:tr>
              <a:tr h="466432">
                <a:tc>
                  <a:txBody>
                    <a:bodyPr/>
                    <a:lstStyle/>
                    <a:p>
                      <a:pPr algn="r">
                        <a:lnSpc>
                          <a:spcPct val="107000"/>
                        </a:lnSpc>
                        <a:spcAft>
                          <a:spcPts val="0"/>
                        </a:spcAft>
                      </a:pPr>
                      <a:r>
                        <a:rPr lang="en-GB" sz="1800" dirty="0">
                          <a:effectLst/>
                        </a:rPr>
                        <a:t>9.</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That the experience was pleasant</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Pleasantness</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315222909"/>
                  </a:ext>
                </a:extLst>
              </a:tr>
            </a:tbl>
          </a:graphicData>
        </a:graphic>
      </p:graphicFrame>
      <p:sp>
        <p:nvSpPr>
          <p:cNvPr id="11" name="Content Placeholder 2">
            <a:extLst>
              <a:ext uri="{FF2B5EF4-FFF2-40B4-BE49-F238E27FC236}">
                <a16:creationId xmlns:a16="http://schemas.microsoft.com/office/drawing/2014/main" id="{454DC964-B535-43CF-A768-57EC844D021B}"/>
              </a:ext>
            </a:extLst>
          </p:cNvPr>
          <p:cNvSpPr>
            <a:spLocks noGrp="1"/>
          </p:cNvSpPr>
          <p:nvPr>
            <p:ph idx="1"/>
          </p:nvPr>
        </p:nvSpPr>
        <p:spPr>
          <a:xfrm>
            <a:off x="3027792" y="1894823"/>
            <a:ext cx="2804108" cy="1325562"/>
          </a:xfrm>
        </p:spPr>
        <p:txBody>
          <a:bodyPr>
            <a:normAutofit/>
          </a:bodyPr>
          <a:lstStyle/>
          <a:p>
            <a:pPr marL="0" indent="0">
              <a:buNone/>
            </a:pPr>
            <a:r>
              <a:rPr lang="en-US" sz="3200" b="1" dirty="0"/>
              <a:t>4</a:t>
            </a:r>
            <a:r>
              <a:rPr lang="en-US" dirty="0"/>
              <a:t> trials </a:t>
            </a:r>
          </a:p>
          <a:p>
            <a:pPr marL="0" indent="0">
              <a:buNone/>
            </a:pPr>
            <a:r>
              <a:rPr lang="en-GB" sz="3200" b="1" dirty="0"/>
              <a:t>60</a:t>
            </a:r>
            <a:r>
              <a:rPr lang="en-GB" b="1" dirty="0"/>
              <a:t> </a:t>
            </a:r>
            <a:r>
              <a:rPr lang="en-GB" dirty="0"/>
              <a:t>seconds each</a:t>
            </a:r>
          </a:p>
        </p:txBody>
      </p:sp>
      <p:graphicFrame>
        <p:nvGraphicFramePr>
          <p:cNvPr id="3" name="Table 3">
            <a:extLst>
              <a:ext uri="{FF2B5EF4-FFF2-40B4-BE49-F238E27FC236}">
                <a16:creationId xmlns:a16="http://schemas.microsoft.com/office/drawing/2014/main" id="{F2D9AC43-E602-4912-9442-95315E98F319}"/>
              </a:ext>
            </a:extLst>
          </p:cNvPr>
          <p:cNvGraphicFramePr>
            <a:graphicFrameLocks noGrp="1"/>
          </p:cNvGraphicFramePr>
          <p:nvPr>
            <p:extLst>
              <p:ext uri="{D42A27DB-BD31-4B8C-83A1-F6EECF244321}">
                <p14:modId xmlns:p14="http://schemas.microsoft.com/office/powerpoint/2010/main" val="329888357"/>
              </p:ext>
            </p:extLst>
          </p:nvPr>
        </p:nvGraphicFramePr>
        <p:xfrm>
          <a:off x="1778135" y="4074566"/>
          <a:ext cx="3811480" cy="2542076"/>
        </p:xfrm>
        <a:graphic>
          <a:graphicData uri="http://schemas.openxmlformats.org/drawingml/2006/table">
            <a:tbl>
              <a:tblPr firstRow="1" bandRow="1">
                <a:tableStyleId>{2D5ABB26-0587-4C30-8999-92F81FD0307C}</a:tableStyleId>
              </a:tblPr>
              <a:tblGrid>
                <a:gridCol w="1905740">
                  <a:extLst>
                    <a:ext uri="{9D8B030D-6E8A-4147-A177-3AD203B41FA5}">
                      <a16:colId xmlns:a16="http://schemas.microsoft.com/office/drawing/2014/main" val="3838034393"/>
                    </a:ext>
                  </a:extLst>
                </a:gridCol>
                <a:gridCol w="1905740">
                  <a:extLst>
                    <a:ext uri="{9D8B030D-6E8A-4147-A177-3AD203B41FA5}">
                      <a16:colId xmlns:a16="http://schemas.microsoft.com/office/drawing/2014/main" val="4100202673"/>
                    </a:ext>
                  </a:extLst>
                </a:gridCol>
              </a:tblGrid>
              <a:tr h="1271038">
                <a:tc>
                  <a:txBody>
                    <a:bodyPr/>
                    <a:lstStyle/>
                    <a:p>
                      <a:pPr algn="ctr"/>
                      <a:r>
                        <a:rPr lang="en-US" dirty="0"/>
                        <a:t>No delay</a:t>
                      </a:r>
                    </a:p>
                    <a:p>
                      <a:pPr algn="ctr"/>
                      <a:r>
                        <a:rPr lang="en-US" dirty="0"/>
                        <a:t>Self-stroking</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CEC"/>
                    </a:solidFill>
                  </a:tcPr>
                </a:tc>
                <a:tc>
                  <a:txBody>
                    <a:bodyPr/>
                    <a:lstStyle/>
                    <a:p>
                      <a:pPr algn="ctr"/>
                      <a:r>
                        <a:rPr lang="en-US" dirty="0"/>
                        <a:t>1s Delay</a:t>
                      </a:r>
                    </a:p>
                    <a:p>
                      <a:pPr algn="ctr"/>
                      <a:r>
                        <a:rPr lang="en-US" dirty="0"/>
                        <a:t>Self-stroking</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extLst>
                  <a:ext uri="{0D108BD9-81ED-4DB2-BD59-A6C34878D82A}">
                    <a16:rowId xmlns:a16="http://schemas.microsoft.com/office/drawing/2014/main" val="2057725523"/>
                  </a:ext>
                </a:extLst>
              </a:tr>
              <a:tr h="1271038">
                <a:tc>
                  <a:txBody>
                    <a:bodyPr/>
                    <a:lstStyle/>
                    <a:p>
                      <a:pPr algn="ctr"/>
                      <a:r>
                        <a:rPr lang="en-US" dirty="0"/>
                        <a:t>No delay</a:t>
                      </a:r>
                    </a:p>
                    <a:p>
                      <a:pPr algn="ctr"/>
                      <a:r>
                        <a:rPr lang="en-US" dirty="0"/>
                        <a:t>Other-stroking</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EDEB"/>
                    </a:solidFill>
                  </a:tcPr>
                </a:tc>
                <a:tc>
                  <a:txBody>
                    <a:bodyPr/>
                    <a:lstStyle/>
                    <a:p>
                      <a:pPr algn="ctr"/>
                      <a:r>
                        <a:rPr lang="en-US" dirty="0"/>
                        <a:t>1s Delay</a:t>
                      </a:r>
                    </a:p>
                    <a:p>
                      <a:pPr algn="ctr"/>
                      <a:r>
                        <a:rPr lang="en-US" dirty="0"/>
                        <a:t>Other-stroking</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EDEB"/>
                    </a:solidFill>
                  </a:tcPr>
                </a:tc>
                <a:extLst>
                  <a:ext uri="{0D108BD9-81ED-4DB2-BD59-A6C34878D82A}">
                    <a16:rowId xmlns:a16="http://schemas.microsoft.com/office/drawing/2014/main" val="2203262928"/>
                  </a:ext>
                </a:extLst>
              </a:tr>
            </a:tbl>
          </a:graphicData>
        </a:graphic>
      </p:graphicFrame>
      <p:sp>
        <p:nvSpPr>
          <p:cNvPr id="13" name="Content Placeholder 2">
            <a:extLst>
              <a:ext uri="{FF2B5EF4-FFF2-40B4-BE49-F238E27FC236}">
                <a16:creationId xmlns:a16="http://schemas.microsoft.com/office/drawing/2014/main" id="{AAA733B4-439E-4A82-BAF2-2DD6957176AB}"/>
              </a:ext>
            </a:extLst>
          </p:cNvPr>
          <p:cNvSpPr txBox="1">
            <a:spLocks/>
          </p:cNvSpPr>
          <p:nvPr/>
        </p:nvSpPr>
        <p:spPr>
          <a:xfrm>
            <a:off x="3155129" y="3565263"/>
            <a:ext cx="1078129" cy="668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Delay</a:t>
            </a:r>
          </a:p>
        </p:txBody>
      </p:sp>
      <p:sp>
        <p:nvSpPr>
          <p:cNvPr id="16" name="Content Placeholder 2">
            <a:extLst>
              <a:ext uri="{FF2B5EF4-FFF2-40B4-BE49-F238E27FC236}">
                <a16:creationId xmlns:a16="http://schemas.microsoft.com/office/drawing/2014/main" id="{E01CDADF-AE47-4060-8E9E-2AB3308DC5E9}"/>
              </a:ext>
            </a:extLst>
          </p:cNvPr>
          <p:cNvSpPr txBox="1">
            <a:spLocks/>
          </p:cNvSpPr>
          <p:nvPr/>
        </p:nvSpPr>
        <p:spPr>
          <a:xfrm>
            <a:off x="493324" y="5111761"/>
            <a:ext cx="1196540" cy="668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Source</a:t>
            </a:r>
          </a:p>
        </p:txBody>
      </p:sp>
      <p:grpSp>
        <p:nvGrpSpPr>
          <p:cNvPr id="6" name="Group 5">
            <a:extLst>
              <a:ext uri="{FF2B5EF4-FFF2-40B4-BE49-F238E27FC236}">
                <a16:creationId xmlns:a16="http://schemas.microsoft.com/office/drawing/2014/main" id="{0FD91FC8-A04D-46BF-BF6D-A5BF41DEA7E6}"/>
              </a:ext>
            </a:extLst>
          </p:cNvPr>
          <p:cNvGrpSpPr/>
          <p:nvPr/>
        </p:nvGrpSpPr>
        <p:grpSpPr>
          <a:xfrm>
            <a:off x="1114025" y="1611459"/>
            <a:ext cx="1834969" cy="1932579"/>
            <a:chOff x="6866135" y="1911406"/>
            <a:chExt cx="3232149" cy="3238500"/>
          </a:xfrm>
        </p:grpSpPr>
        <p:grpSp>
          <p:nvGrpSpPr>
            <p:cNvPr id="18" name="Group 17">
              <a:extLst>
                <a:ext uri="{FF2B5EF4-FFF2-40B4-BE49-F238E27FC236}">
                  <a16:creationId xmlns:a16="http://schemas.microsoft.com/office/drawing/2014/main" id="{324B226F-AF17-4EE0-A817-6083B0F6D7FB}"/>
                </a:ext>
              </a:extLst>
            </p:cNvPr>
            <p:cNvGrpSpPr/>
            <p:nvPr/>
          </p:nvGrpSpPr>
          <p:grpSpPr>
            <a:xfrm>
              <a:off x="6866135" y="1911406"/>
              <a:ext cx="3232149" cy="3238500"/>
              <a:chOff x="7312026" y="547232"/>
              <a:chExt cx="2851149" cy="2881768"/>
            </a:xfrm>
          </p:grpSpPr>
          <p:pic>
            <p:nvPicPr>
              <p:cNvPr id="20" name="Picture 19" descr="A picture containing drawing&#10;&#10;Description automatically generated">
                <a:extLst>
                  <a:ext uri="{FF2B5EF4-FFF2-40B4-BE49-F238E27FC236}">
                    <a16:creationId xmlns:a16="http://schemas.microsoft.com/office/drawing/2014/main" id="{ABF8DF85-1A7A-4F93-B4BD-0BCFC941E94A}"/>
                  </a:ext>
                </a:extLst>
              </p:cNvPr>
              <p:cNvPicPr>
                <a:picLocks noChangeAspect="1"/>
              </p:cNvPicPr>
              <p:nvPr/>
            </p:nvPicPr>
            <p:blipFill rotWithShape="1">
              <a:blip r:embed="rId2">
                <a:extLst>
                  <a:ext uri="{28A0092B-C50C-407E-A947-70E740481C1C}">
                    <a14:useLocalDpi xmlns:a14="http://schemas.microsoft.com/office/drawing/2010/main" val="0"/>
                  </a:ext>
                </a:extLst>
              </a:blip>
              <a:srcRect r="60450" b="10169"/>
              <a:stretch/>
            </p:blipFill>
            <p:spPr>
              <a:xfrm>
                <a:off x="7312026" y="547232"/>
                <a:ext cx="2851149" cy="2881768"/>
              </a:xfrm>
              <a:prstGeom prst="rect">
                <a:avLst/>
              </a:prstGeom>
            </p:spPr>
          </p:pic>
          <p:sp>
            <p:nvSpPr>
              <p:cNvPr id="21" name="Rectangle: Rounded Corners 20">
                <a:extLst>
                  <a:ext uri="{FF2B5EF4-FFF2-40B4-BE49-F238E27FC236}">
                    <a16:creationId xmlns:a16="http://schemas.microsoft.com/office/drawing/2014/main" id="{8ED88ABB-C2AA-4A57-A446-8FE33C88AA5C}"/>
                  </a:ext>
                </a:extLst>
              </p:cNvPr>
              <p:cNvSpPr/>
              <p:nvPr/>
            </p:nvSpPr>
            <p:spPr>
              <a:xfrm>
                <a:off x="8206757" y="926294"/>
                <a:ext cx="347240" cy="193537"/>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8C0B09C-5029-4470-9CF2-1C147C175CA6}"/>
                  </a:ext>
                </a:extLst>
              </p:cNvPr>
              <p:cNvSpPr/>
              <p:nvPr/>
            </p:nvSpPr>
            <p:spPr>
              <a:xfrm>
                <a:off x="7859518" y="979736"/>
                <a:ext cx="347239" cy="86651"/>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3" name="Graphic 22" descr="Paint brush">
              <a:extLst>
                <a:ext uri="{FF2B5EF4-FFF2-40B4-BE49-F238E27FC236}">
                  <a16:creationId xmlns:a16="http://schemas.microsoft.com/office/drawing/2014/main" id="{A1144231-FD9B-47EC-8E02-52981B3201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44474" y="2413327"/>
              <a:ext cx="581604" cy="581604"/>
            </a:xfrm>
            <a:prstGeom prst="rect">
              <a:avLst/>
            </a:prstGeom>
          </p:spPr>
        </p:pic>
      </p:grpSp>
    </p:spTree>
    <p:extLst>
      <p:ext uri="{BB962C8B-B14F-4D97-AF65-F5344CB8AC3E}">
        <p14:creationId xmlns:p14="http://schemas.microsoft.com/office/powerpoint/2010/main" val="59895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BE99289-3015-47F5-B4FB-F99261DC70FA}"/>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98636DF-C236-4565-BA6D-5F67630CCB7D}"/>
              </a:ext>
            </a:extLst>
          </p:cNvPr>
          <p:cNvSpPr>
            <a:spLocks noGrp="1"/>
          </p:cNvSpPr>
          <p:nvPr>
            <p:ph type="title"/>
          </p:nvPr>
        </p:nvSpPr>
        <p:spPr>
          <a:xfrm>
            <a:off x="838200" y="365125"/>
            <a:ext cx="4487779" cy="1325563"/>
          </a:xfrm>
          <a:solidFill>
            <a:schemeClr val="bg1"/>
          </a:solidFill>
        </p:spPr>
        <p:txBody>
          <a:bodyPr/>
          <a:lstStyle/>
          <a:p>
            <a:r>
              <a:rPr lang="en-US" dirty="0"/>
              <a:t>Sensitivity to Delay</a:t>
            </a:r>
            <a:endParaRPr lang="en-GB" dirty="0"/>
          </a:p>
        </p:txBody>
      </p:sp>
      <p:sp>
        <p:nvSpPr>
          <p:cNvPr id="3" name="Content Placeholder 2">
            <a:extLst>
              <a:ext uri="{FF2B5EF4-FFF2-40B4-BE49-F238E27FC236}">
                <a16:creationId xmlns:a16="http://schemas.microsoft.com/office/drawing/2014/main" id="{553D5A9A-FDC3-4B02-95FF-6D0FE92A0675}"/>
              </a:ext>
            </a:extLst>
          </p:cNvPr>
          <p:cNvSpPr>
            <a:spLocks noGrp="1"/>
          </p:cNvSpPr>
          <p:nvPr>
            <p:ph idx="1"/>
          </p:nvPr>
        </p:nvSpPr>
        <p:spPr>
          <a:xfrm>
            <a:off x="838199" y="1746955"/>
            <a:ext cx="10925175" cy="4351338"/>
          </a:xfrm>
        </p:spPr>
        <p:txBody>
          <a:bodyPr/>
          <a:lstStyle/>
          <a:p>
            <a:r>
              <a:rPr lang="en-US" dirty="0"/>
              <a:t>What amount of delay is noticeable? What amount causes dissociation?</a:t>
            </a:r>
          </a:p>
          <a:p>
            <a:r>
              <a:rPr lang="en-US" dirty="0"/>
              <a:t>Are there individual differences?</a:t>
            </a:r>
          </a:p>
        </p:txBody>
      </p:sp>
      <p:cxnSp>
        <p:nvCxnSpPr>
          <p:cNvPr id="13" name="Straight Arrow Connector 12">
            <a:extLst>
              <a:ext uri="{FF2B5EF4-FFF2-40B4-BE49-F238E27FC236}">
                <a16:creationId xmlns:a16="http://schemas.microsoft.com/office/drawing/2014/main" id="{D89B2F9A-A991-407D-A66F-EA2CE15CF29C}"/>
              </a:ext>
            </a:extLst>
          </p:cNvPr>
          <p:cNvCxnSpPr>
            <a:cxnSpLocks/>
          </p:cNvCxnSpPr>
          <p:nvPr/>
        </p:nvCxnSpPr>
        <p:spPr>
          <a:xfrm>
            <a:off x="1068118" y="6068242"/>
            <a:ext cx="68271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AF19E46A-2BE7-4845-A42B-BD588F9435B7}"/>
              </a:ext>
            </a:extLst>
          </p:cNvPr>
          <p:cNvSpPr txBox="1">
            <a:spLocks/>
          </p:cNvSpPr>
          <p:nvPr/>
        </p:nvSpPr>
        <p:spPr>
          <a:xfrm>
            <a:off x="3291898" y="6147269"/>
            <a:ext cx="1847850" cy="46910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Time Delay</a:t>
            </a:r>
          </a:p>
        </p:txBody>
      </p:sp>
      <p:grpSp>
        <p:nvGrpSpPr>
          <p:cNvPr id="30" name="Group 29">
            <a:extLst>
              <a:ext uri="{FF2B5EF4-FFF2-40B4-BE49-F238E27FC236}">
                <a16:creationId xmlns:a16="http://schemas.microsoft.com/office/drawing/2014/main" id="{34F84F46-D759-437F-BBBC-395377A6D1E1}"/>
              </a:ext>
            </a:extLst>
          </p:cNvPr>
          <p:cNvGrpSpPr/>
          <p:nvPr/>
        </p:nvGrpSpPr>
        <p:grpSpPr>
          <a:xfrm>
            <a:off x="1068118" y="2843217"/>
            <a:ext cx="1238250" cy="1466850"/>
            <a:chOff x="5562600" y="3172619"/>
            <a:chExt cx="1447800" cy="1695450"/>
          </a:xfrm>
        </p:grpSpPr>
        <p:pic>
          <p:nvPicPr>
            <p:cNvPr id="31" name="Graphic 30" descr="Protecting hand">
              <a:extLst>
                <a:ext uri="{FF2B5EF4-FFF2-40B4-BE49-F238E27FC236}">
                  <a16:creationId xmlns:a16="http://schemas.microsoft.com/office/drawing/2014/main" id="{A6EF4A85-0765-4D4F-8505-112A1193B0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2600" y="3629819"/>
              <a:ext cx="1238250" cy="1238250"/>
            </a:xfrm>
            <a:prstGeom prst="rect">
              <a:avLst/>
            </a:prstGeom>
          </p:spPr>
        </p:pic>
        <p:pic>
          <p:nvPicPr>
            <p:cNvPr id="32" name="Graphic 31" descr="Paint brush">
              <a:extLst>
                <a:ext uri="{FF2B5EF4-FFF2-40B4-BE49-F238E27FC236}">
                  <a16:creationId xmlns:a16="http://schemas.microsoft.com/office/drawing/2014/main" id="{9B024654-51A8-4923-AE25-75C354DEC7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172619"/>
              <a:ext cx="914400" cy="914400"/>
            </a:xfrm>
            <a:prstGeom prst="rect">
              <a:avLst/>
            </a:prstGeom>
          </p:spPr>
        </p:pic>
      </p:grpSp>
      <p:pic>
        <p:nvPicPr>
          <p:cNvPr id="9" name="Graphic 8" descr="Right pointing backhand index">
            <a:extLst>
              <a:ext uri="{FF2B5EF4-FFF2-40B4-BE49-F238E27FC236}">
                <a16:creationId xmlns:a16="http://schemas.microsoft.com/office/drawing/2014/main" id="{E93CE129-8338-4A26-974C-5349CA255C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0093" y="2697726"/>
            <a:ext cx="791110" cy="791110"/>
          </a:xfrm>
          <a:prstGeom prst="rect">
            <a:avLst/>
          </a:prstGeom>
        </p:spPr>
      </p:pic>
      <p:grpSp>
        <p:nvGrpSpPr>
          <p:cNvPr id="4" name="Group 3">
            <a:extLst>
              <a:ext uri="{FF2B5EF4-FFF2-40B4-BE49-F238E27FC236}">
                <a16:creationId xmlns:a16="http://schemas.microsoft.com/office/drawing/2014/main" id="{1C6145FF-7106-4DA7-9B99-DA6AC9FB4087}"/>
              </a:ext>
            </a:extLst>
          </p:cNvPr>
          <p:cNvGrpSpPr/>
          <p:nvPr/>
        </p:nvGrpSpPr>
        <p:grpSpPr>
          <a:xfrm>
            <a:off x="1005626" y="4244782"/>
            <a:ext cx="1300742" cy="1616623"/>
            <a:chOff x="1155711" y="4397182"/>
            <a:chExt cx="1300742" cy="1616623"/>
          </a:xfrm>
        </p:grpSpPr>
        <p:pic>
          <p:nvPicPr>
            <p:cNvPr id="40" name="Graphic 39" descr="Eye">
              <a:extLst>
                <a:ext uri="{FF2B5EF4-FFF2-40B4-BE49-F238E27FC236}">
                  <a16:creationId xmlns:a16="http://schemas.microsoft.com/office/drawing/2014/main" id="{2AA59E4D-BA9C-491B-87F6-FDE76CE062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5711" y="4397182"/>
              <a:ext cx="744974" cy="744974"/>
            </a:xfrm>
            <a:prstGeom prst="rect">
              <a:avLst/>
            </a:prstGeom>
          </p:spPr>
        </p:pic>
        <p:pic>
          <p:nvPicPr>
            <p:cNvPr id="46" name="Graphic 45" descr="Protecting hand">
              <a:extLst>
                <a:ext uri="{FF2B5EF4-FFF2-40B4-BE49-F238E27FC236}">
                  <a16:creationId xmlns:a16="http://schemas.microsoft.com/office/drawing/2014/main" id="{614C58C8-4A08-4DE7-B8AF-DF2FEA7BBF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218203" y="4942510"/>
              <a:ext cx="1059030" cy="1071295"/>
            </a:xfrm>
            <a:prstGeom prst="rect">
              <a:avLst/>
            </a:prstGeom>
          </p:spPr>
        </p:pic>
        <p:pic>
          <p:nvPicPr>
            <p:cNvPr id="47" name="Graphic 46" descr="Paint brush">
              <a:extLst>
                <a:ext uri="{FF2B5EF4-FFF2-40B4-BE49-F238E27FC236}">
                  <a16:creationId xmlns:a16="http://schemas.microsoft.com/office/drawing/2014/main" id="{7080224D-6653-416E-8ACF-1C44EFFEF3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74400" y="4546955"/>
              <a:ext cx="782053" cy="791110"/>
            </a:xfrm>
            <a:prstGeom prst="rect">
              <a:avLst/>
            </a:prstGeom>
          </p:spPr>
        </p:pic>
      </p:grpSp>
      <p:grpSp>
        <p:nvGrpSpPr>
          <p:cNvPr id="48" name="Group 47">
            <a:extLst>
              <a:ext uri="{FF2B5EF4-FFF2-40B4-BE49-F238E27FC236}">
                <a16:creationId xmlns:a16="http://schemas.microsoft.com/office/drawing/2014/main" id="{071410A9-F860-4FA1-A88D-99769758616C}"/>
              </a:ext>
            </a:extLst>
          </p:cNvPr>
          <p:cNvGrpSpPr/>
          <p:nvPr/>
        </p:nvGrpSpPr>
        <p:grpSpPr>
          <a:xfrm>
            <a:off x="2503003" y="4310067"/>
            <a:ext cx="1300742" cy="1616623"/>
            <a:chOff x="1155711" y="4397182"/>
            <a:chExt cx="1300742" cy="1616623"/>
          </a:xfrm>
        </p:grpSpPr>
        <p:pic>
          <p:nvPicPr>
            <p:cNvPr id="49" name="Graphic 48" descr="Eye">
              <a:extLst>
                <a:ext uri="{FF2B5EF4-FFF2-40B4-BE49-F238E27FC236}">
                  <a16:creationId xmlns:a16="http://schemas.microsoft.com/office/drawing/2014/main" id="{FDCB7181-116B-4E8B-B2BF-9E094F4B2F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5711" y="4397182"/>
              <a:ext cx="744974" cy="744974"/>
            </a:xfrm>
            <a:prstGeom prst="rect">
              <a:avLst/>
            </a:prstGeom>
          </p:spPr>
        </p:pic>
        <p:pic>
          <p:nvPicPr>
            <p:cNvPr id="50" name="Graphic 49" descr="Protecting hand">
              <a:extLst>
                <a:ext uri="{FF2B5EF4-FFF2-40B4-BE49-F238E27FC236}">
                  <a16:creationId xmlns:a16="http://schemas.microsoft.com/office/drawing/2014/main" id="{F49344FB-CBE1-4671-A71F-2BFF8F42F4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218203" y="4942510"/>
              <a:ext cx="1059030" cy="1071295"/>
            </a:xfrm>
            <a:prstGeom prst="rect">
              <a:avLst/>
            </a:prstGeom>
          </p:spPr>
        </p:pic>
        <p:pic>
          <p:nvPicPr>
            <p:cNvPr id="51" name="Graphic 50" descr="Paint brush">
              <a:extLst>
                <a:ext uri="{FF2B5EF4-FFF2-40B4-BE49-F238E27FC236}">
                  <a16:creationId xmlns:a16="http://schemas.microsoft.com/office/drawing/2014/main" id="{C348EDED-C91D-44C6-B162-6C92832344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74400" y="4546955"/>
              <a:ext cx="782053" cy="791110"/>
            </a:xfrm>
            <a:prstGeom prst="rect">
              <a:avLst/>
            </a:prstGeom>
          </p:spPr>
        </p:pic>
      </p:grpSp>
      <p:grpSp>
        <p:nvGrpSpPr>
          <p:cNvPr id="56" name="Group 55">
            <a:extLst>
              <a:ext uri="{FF2B5EF4-FFF2-40B4-BE49-F238E27FC236}">
                <a16:creationId xmlns:a16="http://schemas.microsoft.com/office/drawing/2014/main" id="{EF7F56C4-0C0F-4E07-835B-DD37889AA8F3}"/>
              </a:ext>
            </a:extLst>
          </p:cNvPr>
          <p:cNvGrpSpPr/>
          <p:nvPr/>
        </p:nvGrpSpPr>
        <p:grpSpPr>
          <a:xfrm>
            <a:off x="4018226" y="4310067"/>
            <a:ext cx="1300742" cy="1616623"/>
            <a:chOff x="1155711" y="4397182"/>
            <a:chExt cx="1300742" cy="1616623"/>
          </a:xfrm>
        </p:grpSpPr>
        <p:pic>
          <p:nvPicPr>
            <p:cNvPr id="57" name="Graphic 56" descr="Eye">
              <a:extLst>
                <a:ext uri="{FF2B5EF4-FFF2-40B4-BE49-F238E27FC236}">
                  <a16:creationId xmlns:a16="http://schemas.microsoft.com/office/drawing/2014/main" id="{01214210-238C-4B11-A336-3DC2BBE3296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5711" y="4397182"/>
              <a:ext cx="744974" cy="744974"/>
            </a:xfrm>
            <a:prstGeom prst="rect">
              <a:avLst/>
            </a:prstGeom>
          </p:spPr>
        </p:pic>
        <p:pic>
          <p:nvPicPr>
            <p:cNvPr id="58" name="Graphic 57" descr="Protecting hand">
              <a:extLst>
                <a:ext uri="{FF2B5EF4-FFF2-40B4-BE49-F238E27FC236}">
                  <a16:creationId xmlns:a16="http://schemas.microsoft.com/office/drawing/2014/main" id="{63050348-83C4-408D-8BA1-B953005BD9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218203" y="4942510"/>
              <a:ext cx="1059030" cy="1071295"/>
            </a:xfrm>
            <a:prstGeom prst="rect">
              <a:avLst/>
            </a:prstGeom>
          </p:spPr>
        </p:pic>
        <p:pic>
          <p:nvPicPr>
            <p:cNvPr id="59" name="Graphic 58" descr="Paint brush">
              <a:extLst>
                <a:ext uri="{FF2B5EF4-FFF2-40B4-BE49-F238E27FC236}">
                  <a16:creationId xmlns:a16="http://schemas.microsoft.com/office/drawing/2014/main" id="{A8709361-F515-4130-A619-ADACDCD13A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74400" y="4546955"/>
              <a:ext cx="782053" cy="791110"/>
            </a:xfrm>
            <a:prstGeom prst="rect">
              <a:avLst/>
            </a:prstGeom>
          </p:spPr>
        </p:pic>
      </p:grpSp>
    </p:spTree>
    <p:extLst>
      <p:ext uri="{BB962C8B-B14F-4D97-AF65-F5344CB8AC3E}">
        <p14:creationId xmlns:p14="http://schemas.microsoft.com/office/powerpoint/2010/main" val="294219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A5B7A5A-7BC7-4EE3-8B71-7001BEDE405E}"/>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508D4DA-FAAE-4BB9-808C-07711774B4B7}"/>
              </a:ext>
            </a:extLst>
          </p:cNvPr>
          <p:cNvSpPr>
            <a:spLocks noGrp="1"/>
          </p:cNvSpPr>
          <p:nvPr>
            <p:ph type="title"/>
          </p:nvPr>
        </p:nvSpPr>
        <p:spPr>
          <a:xfrm>
            <a:off x="771525" y="365125"/>
            <a:ext cx="9447296" cy="1325563"/>
          </a:xfrm>
          <a:solidFill>
            <a:schemeClr val="bg1"/>
          </a:solidFill>
        </p:spPr>
        <p:txBody>
          <a:bodyPr/>
          <a:lstStyle/>
          <a:p>
            <a:r>
              <a:rPr lang="en-GB" dirty="0"/>
              <a:t>Mixed-Reality Task – “Threshold” Version</a:t>
            </a:r>
          </a:p>
        </p:txBody>
      </p:sp>
      <p:sp>
        <p:nvSpPr>
          <p:cNvPr id="3" name="Content Placeholder 2">
            <a:extLst>
              <a:ext uri="{FF2B5EF4-FFF2-40B4-BE49-F238E27FC236}">
                <a16:creationId xmlns:a16="http://schemas.microsoft.com/office/drawing/2014/main" id="{D583402F-96F4-44E6-B338-1B79DD272AEE}"/>
              </a:ext>
            </a:extLst>
          </p:cNvPr>
          <p:cNvSpPr>
            <a:spLocks noGrp="1"/>
          </p:cNvSpPr>
          <p:nvPr>
            <p:ph idx="1"/>
          </p:nvPr>
        </p:nvSpPr>
        <p:spPr>
          <a:xfrm>
            <a:off x="3145504" y="2002262"/>
            <a:ext cx="2723147" cy="1325563"/>
          </a:xfrm>
        </p:spPr>
        <p:txBody>
          <a:bodyPr>
            <a:normAutofit/>
          </a:bodyPr>
          <a:lstStyle/>
          <a:p>
            <a:pPr marL="0" indent="0">
              <a:buNone/>
            </a:pPr>
            <a:r>
              <a:rPr lang="en-GB" sz="3200" b="1" dirty="0"/>
              <a:t>80</a:t>
            </a:r>
            <a:r>
              <a:rPr lang="en-GB" dirty="0"/>
              <a:t> trials</a:t>
            </a:r>
          </a:p>
          <a:p>
            <a:pPr marL="0" indent="0">
              <a:buNone/>
            </a:pPr>
            <a:r>
              <a:rPr lang="en-GB" sz="3200" b="1" dirty="0"/>
              <a:t>9</a:t>
            </a:r>
            <a:r>
              <a:rPr lang="en-GB" dirty="0"/>
              <a:t> seconds each</a:t>
            </a:r>
          </a:p>
          <a:p>
            <a:pPr marL="0" indent="0">
              <a:buNone/>
            </a:pPr>
            <a:endParaRPr lang="en-GB" dirty="0"/>
          </a:p>
        </p:txBody>
      </p:sp>
      <p:graphicFrame>
        <p:nvGraphicFramePr>
          <p:cNvPr id="4" name="Table 3">
            <a:extLst>
              <a:ext uri="{FF2B5EF4-FFF2-40B4-BE49-F238E27FC236}">
                <a16:creationId xmlns:a16="http://schemas.microsoft.com/office/drawing/2014/main" id="{8A67BE02-8298-4A41-B9E9-F7F6ECAA0449}"/>
              </a:ext>
            </a:extLst>
          </p:cNvPr>
          <p:cNvGraphicFramePr>
            <a:graphicFrameLocks noGrp="1"/>
          </p:cNvGraphicFramePr>
          <p:nvPr>
            <p:extLst>
              <p:ext uri="{D42A27DB-BD31-4B8C-83A1-F6EECF244321}">
                <p14:modId xmlns:p14="http://schemas.microsoft.com/office/powerpoint/2010/main" val="2477042223"/>
              </p:ext>
            </p:extLst>
          </p:nvPr>
        </p:nvGraphicFramePr>
        <p:xfrm>
          <a:off x="6363823" y="1556084"/>
          <a:ext cx="5594985" cy="2390276"/>
        </p:xfrm>
        <a:graphic>
          <a:graphicData uri="http://schemas.openxmlformats.org/drawingml/2006/table">
            <a:tbl>
              <a:tblPr firstRow="1" firstCol="1" bandRow="1">
                <a:tableStyleId>{B301B821-A1FF-4177-AEE7-76D212191A09}</a:tableStyleId>
              </a:tblPr>
              <a:tblGrid>
                <a:gridCol w="678661">
                  <a:extLst>
                    <a:ext uri="{9D8B030D-6E8A-4147-A177-3AD203B41FA5}">
                      <a16:colId xmlns:a16="http://schemas.microsoft.com/office/drawing/2014/main" val="4233513414"/>
                    </a:ext>
                  </a:extLst>
                </a:gridCol>
                <a:gridCol w="4916324">
                  <a:extLst>
                    <a:ext uri="{9D8B030D-6E8A-4147-A177-3AD203B41FA5}">
                      <a16:colId xmlns:a16="http://schemas.microsoft.com/office/drawing/2014/main" val="554950542"/>
                    </a:ext>
                  </a:extLst>
                </a:gridCol>
              </a:tblGrid>
              <a:tr h="597569">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rPr>
                        <a:t>Item</a:t>
                      </a:r>
                    </a:p>
                  </a:txBody>
                  <a:tcPr marL="68580" marR="68580" marT="0" marB="0" anchor="ctr"/>
                </a:tc>
                <a:tc>
                  <a:txBody>
                    <a:bodyPr/>
                    <a:lstStyle/>
                    <a:p>
                      <a:pPr>
                        <a:lnSpc>
                          <a:spcPct val="107000"/>
                        </a:lnSpc>
                        <a:spcAft>
                          <a:spcPts val="0"/>
                        </a:spcAft>
                      </a:pPr>
                      <a:r>
                        <a:rPr lang="en-GB" sz="1800" b="1" dirty="0">
                          <a:effectLst/>
                          <a:latin typeface="Calibri" panose="020F0502020204030204" pitchFamily="34" charset="0"/>
                          <a:ea typeface="Calibri" panose="020F0502020204030204" pitchFamily="34" charset="0"/>
                        </a:rPr>
                        <a:t>Question</a:t>
                      </a:r>
                    </a:p>
                  </a:txBody>
                  <a:tcPr marL="68580" marR="68580" marT="0" marB="0" anchor="ctr"/>
                </a:tc>
                <a:extLst>
                  <a:ext uri="{0D108BD9-81ED-4DB2-BD59-A6C34878D82A}">
                    <a16:rowId xmlns:a16="http://schemas.microsoft.com/office/drawing/2014/main" val="3194845847"/>
                  </a:ext>
                </a:extLst>
              </a:tr>
              <a:tr h="597569">
                <a:tc>
                  <a:txBody>
                    <a:bodyPr/>
                    <a:lstStyle/>
                    <a:p>
                      <a:pPr algn="r">
                        <a:lnSpc>
                          <a:spcPct val="107000"/>
                        </a:lnSpc>
                        <a:spcAft>
                          <a:spcPts val="0"/>
                        </a:spcAft>
                      </a:pPr>
                      <a:r>
                        <a:rPr lang="en-GB" sz="1800">
                          <a:effectLst/>
                        </a:rPr>
                        <a:t>1.</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It felt as if the touch/movement I saw and felt was synchronous (in time)</a:t>
                      </a:r>
                      <a:endParaRPr lang="en-GB" sz="1800" b="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396533504"/>
                  </a:ext>
                </a:extLst>
              </a:tr>
              <a:tr h="597569">
                <a:tc>
                  <a:txBody>
                    <a:bodyPr/>
                    <a:lstStyle/>
                    <a:p>
                      <a:pPr algn="r">
                        <a:lnSpc>
                          <a:spcPct val="107000"/>
                        </a:lnSpc>
                        <a:spcAft>
                          <a:spcPts val="0"/>
                        </a:spcAft>
                      </a:pPr>
                      <a:r>
                        <a:rPr lang="en-GB" sz="1800">
                          <a:effectLst/>
                        </a:rPr>
                        <a:t>2.</a:t>
                      </a:r>
                      <a:endParaRPr lang="en-GB" sz="180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It felt as if the hand that I saw was my own</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1184157058"/>
                  </a:ext>
                </a:extLst>
              </a:tr>
              <a:tr h="597569">
                <a:tc>
                  <a:txBody>
                    <a:bodyPr/>
                    <a:lstStyle/>
                    <a:p>
                      <a:pPr algn="r">
                        <a:lnSpc>
                          <a:spcPct val="107000"/>
                        </a:lnSpc>
                        <a:spcAft>
                          <a:spcPts val="0"/>
                        </a:spcAft>
                      </a:pPr>
                      <a:r>
                        <a:rPr lang="en-GB" sz="1800" dirty="0">
                          <a:effectLst/>
                        </a:rPr>
                        <a:t>3.</a:t>
                      </a:r>
                      <a:endParaRPr lang="en-GB" sz="1800" dirty="0">
                        <a:effectLst/>
                        <a:latin typeface="Calibri" panose="020F0502020204030204" pitchFamily="34" charset="0"/>
                        <a:ea typeface="Calibri" panose="020F0502020204030204" pitchFamily="34" charset="0"/>
                      </a:endParaRPr>
                    </a:p>
                  </a:txBody>
                  <a:tcPr marL="68580" marR="68580" marT="0" marB="0" anchor="ctr"/>
                </a:tc>
                <a:tc>
                  <a:txBody>
                    <a:bodyPr/>
                    <a:lstStyle/>
                    <a:p>
                      <a:pPr>
                        <a:lnSpc>
                          <a:spcPct val="107000"/>
                        </a:lnSpc>
                        <a:spcAft>
                          <a:spcPts val="0"/>
                        </a:spcAft>
                      </a:pPr>
                      <a:r>
                        <a:rPr lang="en-GB" sz="1800" dirty="0">
                          <a:effectLst/>
                        </a:rPr>
                        <a:t>The experience felt pleasant</a:t>
                      </a:r>
                      <a:endParaRPr lang="en-GB" sz="1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657742764"/>
                  </a:ext>
                </a:extLst>
              </a:tr>
            </a:tbl>
          </a:graphicData>
        </a:graphic>
      </p:graphicFrame>
      <p:graphicFrame>
        <p:nvGraphicFramePr>
          <p:cNvPr id="11" name="Table 3">
            <a:extLst>
              <a:ext uri="{FF2B5EF4-FFF2-40B4-BE49-F238E27FC236}">
                <a16:creationId xmlns:a16="http://schemas.microsoft.com/office/drawing/2014/main" id="{A5E77972-93C0-4AC6-84D9-D79B4A93DCC9}"/>
              </a:ext>
            </a:extLst>
          </p:cNvPr>
          <p:cNvGraphicFramePr>
            <a:graphicFrameLocks noGrp="1"/>
          </p:cNvGraphicFramePr>
          <p:nvPr>
            <p:extLst>
              <p:ext uri="{D42A27DB-BD31-4B8C-83A1-F6EECF244321}">
                <p14:modId xmlns:p14="http://schemas.microsoft.com/office/powerpoint/2010/main" val="2136719750"/>
              </p:ext>
            </p:extLst>
          </p:nvPr>
        </p:nvGraphicFramePr>
        <p:xfrm>
          <a:off x="1634909" y="4619961"/>
          <a:ext cx="10118471" cy="1904834"/>
        </p:xfrm>
        <a:graphic>
          <a:graphicData uri="http://schemas.openxmlformats.org/drawingml/2006/table">
            <a:tbl>
              <a:tblPr firstRow="1" bandRow="1">
                <a:tableStyleId>{2D5ABB26-0587-4C30-8999-92F81FD0307C}</a:tableStyleId>
              </a:tblPr>
              <a:tblGrid>
                <a:gridCol w="919861">
                  <a:extLst>
                    <a:ext uri="{9D8B030D-6E8A-4147-A177-3AD203B41FA5}">
                      <a16:colId xmlns:a16="http://schemas.microsoft.com/office/drawing/2014/main" val="2870731900"/>
                    </a:ext>
                  </a:extLst>
                </a:gridCol>
                <a:gridCol w="919861">
                  <a:extLst>
                    <a:ext uri="{9D8B030D-6E8A-4147-A177-3AD203B41FA5}">
                      <a16:colId xmlns:a16="http://schemas.microsoft.com/office/drawing/2014/main" val="3838034393"/>
                    </a:ext>
                  </a:extLst>
                </a:gridCol>
                <a:gridCol w="919861">
                  <a:extLst>
                    <a:ext uri="{9D8B030D-6E8A-4147-A177-3AD203B41FA5}">
                      <a16:colId xmlns:a16="http://schemas.microsoft.com/office/drawing/2014/main" val="4100202673"/>
                    </a:ext>
                  </a:extLst>
                </a:gridCol>
                <a:gridCol w="919861">
                  <a:extLst>
                    <a:ext uri="{9D8B030D-6E8A-4147-A177-3AD203B41FA5}">
                      <a16:colId xmlns:a16="http://schemas.microsoft.com/office/drawing/2014/main" val="1882811309"/>
                    </a:ext>
                  </a:extLst>
                </a:gridCol>
                <a:gridCol w="919861">
                  <a:extLst>
                    <a:ext uri="{9D8B030D-6E8A-4147-A177-3AD203B41FA5}">
                      <a16:colId xmlns:a16="http://schemas.microsoft.com/office/drawing/2014/main" val="2623616362"/>
                    </a:ext>
                  </a:extLst>
                </a:gridCol>
                <a:gridCol w="919861">
                  <a:extLst>
                    <a:ext uri="{9D8B030D-6E8A-4147-A177-3AD203B41FA5}">
                      <a16:colId xmlns:a16="http://schemas.microsoft.com/office/drawing/2014/main" val="2120467615"/>
                    </a:ext>
                  </a:extLst>
                </a:gridCol>
                <a:gridCol w="919861">
                  <a:extLst>
                    <a:ext uri="{9D8B030D-6E8A-4147-A177-3AD203B41FA5}">
                      <a16:colId xmlns:a16="http://schemas.microsoft.com/office/drawing/2014/main" val="1573627274"/>
                    </a:ext>
                  </a:extLst>
                </a:gridCol>
                <a:gridCol w="919861">
                  <a:extLst>
                    <a:ext uri="{9D8B030D-6E8A-4147-A177-3AD203B41FA5}">
                      <a16:colId xmlns:a16="http://schemas.microsoft.com/office/drawing/2014/main" val="2168996332"/>
                    </a:ext>
                  </a:extLst>
                </a:gridCol>
                <a:gridCol w="919861">
                  <a:extLst>
                    <a:ext uri="{9D8B030D-6E8A-4147-A177-3AD203B41FA5}">
                      <a16:colId xmlns:a16="http://schemas.microsoft.com/office/drawing/2014/main" val="534105862"/>
                    </a:ext>
                  </a:extLst>
                </a:gridCol>
                <a:gridCol w="919861">
                  <a:extLst>
                    <a:ext uri="{9D8B030D-6E8A-4147-A177-3AD203B41FA5}">
                      <a16:colId xmlns:a16="http://schemas.microsoft.com/office/drawing/2014/main" val="1054652853"/>
                    </a:ext>
                  </a:extLst>
                </a:gridCol>
                <a:gridCol w="919861">
                  <a:extLst>
                    <a:ext uri="{9D8B030D-6E8A-4147-A177-3AD203B41FA5}">
                      <a16:colId xmlns:a16="http://schemas.microsoft.com/office/drawing/2014/main" val="1973155287"/>
                    </a:ext>
                  </a:extLst>
                </a:gridCol>
              </a:tblGrid>
              <a:tr h="952417">
                <a:tc>
                  <a:txBody>
                    <a:bodyPr/>
                    <a:lstStyle/>
                    <a:p>
                      <a:pPr algn="ctr"/>
                      <a:r>
                        <a:rPr lang="en-US" b="1" dirty="0"/>
                        <a:t>Self</a:t>
                      </a:r>
                      <a:endParaRPr lang="en-GB"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CEC"/>
                    </a:solidFill>
                  </a:tcPr>
                </a:tc>
                <a:tc>
                  <a:txBody>
                    <a:bodyPr/>
                    <a:lstStyle/>
                    <a:p>
                      <a:pPr algn="ctr"/>
                      <a:r>
                        <a:rPr lang="en-US" dirty="0"/>
                        <a:t>0ms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CEC"/>
                    </a:solidFill>
                  </a:tcPr>
                </a:tc>
                <a:tc>
                  <a:txBody>
                    <a:bodyPr/>
                    <a:lstStyle/>
                    <a:p>
                      <a:pPr algn="ctr"/>
                      <a:r>
                        <a:rPr lang="en-US" dirty="0"/>
                        <a:t>66ms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132ms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198ms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264ms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330ms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396ms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462ms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528ms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tc>
                  <a:txBody>
                    <a:bodyPr/>
                    <a:lstStyle/>
                    <a:p>
                      <a:pPr algn="ctr"/>
                      <a:r>
                        <a:rPr lang="en-US" dirty="0"/>
                        <a:t>594ms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ECEC"/>
                    </a:solidFill>
                  </a:tcPr>
                </a:tc>
                <a:extLst>
                  <a:ext uri="{0D108BD9-81ED-4DB2-BD59-A6C34878D82A}">
                    <a16:rowId xmlns:a16="http://schemas.microsoft.com/office/drawing/2014/main" val="2057725523"/>
                  </a:ext>
                </a:extLst>
              </a:tr>
              <a:tr h="952417">
                <a:tc>
                  <a:txBody>
                    <a:bodyPr/>
                    <a:lstStyle/>
                    <a:p>
                      <a:pPr algn="ctr"/>
                      <a:r>
                        <a:rPr lang="en-US" b="1" dirty="0"/>
                        <a:t>Other</a:t>
                      </a:r>
                      <a:endParaRPr lang="en-GB"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EDEB"/>
                    </a:solidFill>
                  </a:tcPr>
                </a:tc>
                <a:tc>
                  <a:txBody>
                    <a:bodyPr/>
                    <a:lstStyle/>
                    <a:p>
                      <a:pPr algn="ctr"/>
                      <a:r>
                        <a:rPr lang="en-US" dirty="0"/>
                        <a:t>0ms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EDEB"/>
                    </a:solidFill>
                  </a:tcPr>
                </a:tc>
                <a:tc>
                  <a:txBody>
                    <a:bodyPr/>
                    <a:lstStyle/>
                    <a:p>
                      <a:pPr algn="ctr"/>
                      <a:r>
                        <a:rPr lang="en-US" dirty="0"/>
                        <a:t>66ms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132ms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198ms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264ms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330ms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396ms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462ms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528ms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tc>
                  <a:txBody>
                    <a:bodyPr/>
                    <a:lstStyle/>
                    <a:p>
                      <a:pPr algn="ctr"/>
                      <a:r>
                        <a:rPr lang="en-US" dirty="0"/>
                        <a:t>594ms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DEB"/>
                    </a:solidFill>
                  </a:tcPr>
                </a:tc>
                <a:extLst>
                  <a:ext uri="{0D108BD9-81ED-4DB2-BD59-A6C34878D82A}">
                    <a16:rowId xmlns:a16="http://schemas.microsoft.com/office/drawing/2014/main" val="2863164719"/>
                  </a:ext>
                </a:extLst>
              </a:tr>
            </a:tbl>
          </a:graphicData>
        </a:graphic>
      </p:graphicFrame>
      <p:sp>
        <p:nvSpPr>
          <p:cNvPr id="12" name="Content Placeholder 2">
            <a:extLst>
              <a:ext uri="{FF2B5EF4-FFF2-40B4-BE49-F238E27FC236}">
                <a16:creationId xmlns:a16="http://schemas.microsoft.com/office/drawing/2014/main" id="{FECE2588-62A3-446D-9F15-E15A1F768511}"/>
              </a:ext>
            </a:extLst>
          </p:cNvPr>
          <p:cNvSpPr txBox="1">
            <a:spLocks/>
          </p:cNvSpPr>
          <p:nvPr/>
        </p:nvSpPr>
        <p:spPr>
          <a:xfrm>
            <a:off x="5314950" y="4066513"/>
            <a:ext cx="1828800" cy="668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Time Delay</a:t>
            </a:r>
          </a:p>
        </p:txBody>
      </p:sp>
      <p:sp>
        <p:nvSpPr>
          <p:cNvPr id="13" name="Content Placeholder 2">
            <a:extLst>
              <a:ext uri="{FF2B5EF4-FFF2-40B4-BE49-F238E27FC236}">
                <a16:creationId xmlns:a16="http://schemas.microsoft.com/office/drawing/2014/main" id="{6DACF342-E8B2-4005-8433-B0E4443344E9}"/>
              </a:ext>
            </a:extLst>
          </p:cNvPr>
          <p:cNvSpPr txBox="1">
            <a:spLocks/>
          </p:cNvSpPr>
          <p:nvPr/>
        </p:nvSpPr>
        <p:spPr>
          <a:xfrm>
            <a:off x="239930" y="5301915"/>
            <a:ext cx="1196540" cy="668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Source</a:t>
            </a:r>
          </a:p>
        </p:txBody>
      </p:sp>
      <p:grpSp>
        <p:nvGrpSpPr>
          <p:cNvPr id="20" name="Group 19">
            <a:extLst>
              <a:ext uri="{FF2B5EF4-FFF2-40B4-BE49-F238E27FC236}">
                <a16:creationId xmlns:a16="http://schemas.microsoft.com/office/drawing/2014/main" id="{322C72C1-4C3F-459F-823C-CCD848A10EFC}"/>
              </a:ext>
            </a:extLst>
          </p:cNvPr>
          <p:cNvGrpSpPr/>
          <p:nvPr/>
        </p:nvGrpSpPr>
        <p:grpSpPr>
          <a:xfrm>
            <a:off x="1147479" y="1654105"/>
            <a:ext cx="1834969" cy="1932579"/>
            <a:chOff x="6866135" y="1911406"/>
            <a:chExt cx="3232149" cy="3238500"/>
          </a:xfrm>
        </p:grpSpPr>
        <p:grpSp>
          <p:nvGrpSpPr>
            <p:cNvPr id="21" name="Group 20">
              <a:extLst>
                <a:ext uri="{FF2B5EF4-FFF2-40B4-BE49-F238E27FC236}">
                  <a16:creationId xmlns:a16="http://schemas.microsoft.com/office/drawing/2014/main" id="{DA3B59C3-9C9A-4E16-85DB-11954F9BAD6A}"/>
                </a:ext>
              </a:extLst>
            </p:cNvPr>
            <p:cNvGrpSpPr/>
            <p:nvPr/>
          </p:nvGrpSpPr>
          <p:grpSpPr>
            <a:xfrm>
              <a:off x="6866135" y="1911406"/>
              <a:ext cx="3232149" cy="3238500"/>
              <a:chOff x="7312026" y="547232"/>
              <a:chExt cx="2851149" cy="2881768"/>
            </a:xfrm>
          </p:grpSpPr>
          <p:pic>
            <p:nvPicPr>
              <p:cNvPr id="23" name="Picture 22" descr="A picture containing drawing&#10;&#10;Description automatically generated">
                <a:extLst>
                  <a:ext uri="{FF2B5EF4-FFF2-40B4-BE49-F238E27FC236}">
                    <a16:creationId xmlns:a16="http://schemas.microsoft.com/office/drawing/2014/main" id="{661CF81B-48E0-457C-A5C2-F42105114048}"/>
                  </a:ext>
                </a:extLst>
              </p:cNvPr>
              <p:cNvPicPr>
                <a:picLocks noChangeAspect="1"/>
              </p:cNvPicPr>
              <p:nvPr/>
            </p:nvPicPr>
            <p:blipFill rotWithShape="1">
              <a:blip r:embed="rId2">
                <a:extLst>
                  <a:ext uri="{28A0092B-C50C-407E-A947-70E740481C1C}">
                    <a14:useLocalDpi xmlns:a14="http://schemas.microsoft.com/office/drawing/2010/main" val="0"/>
                  </a:ext>
                </a:extLst>
              </a:blip>
              <a:srcRect r="60450" b="10169"/>
              <a:stretch/>
            </p:blipFill>
            <p:spPr>
              <a:xfrm>
                <a:off x="7312026" y="547232"/>
                <a:ext cx="2851149" cy="2881768"/>
              </a:xfrm>
              <a:prstGeom prst="rect">
                <a:avLst/>
              </a:prstGeom>
            </p:spPr>
          </p:pic>
          <p:sp>
            <p:nvSpPr>
              <p:cNvPr id="24" name="Rectangle: Rounded Corners 23">
                <a:extLst>
                  <a:ext uri="{FF2B5EF4-FFF2-40B4-BE49-F238E27FC236}">
                    <a16:creationId xmlns:a16="http://schemas.microsoft.com/office/drawing/2014/main" id="{BBEE102C-6F1B-432A-B491-1176DEB0BFBD}"/>
                  </a:ext>
                </a:extLst>
              </p:cNvPr>
              <p:cNvSpPr/>
              <p:nvPr/>
            </p:nvSpPr>
            <p:spPr>
              <a:xfrm>
                <a:off x="8206757" y="926294"/>
                <a:ext cx="347240" cy="193537"/>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7FF272B-5F27-4678-A3AB-EDB15BEA77EF}"/>
                  </a:ext>
                </a:extLst>
              </p:cNvPr>
              <p:cNvSpPr/>
              <p:nvPr/>
            </p:nvSpPr>
            <p:spPr>
              <a:xfrm>
                <a:off x="7859518" y="979736"/>
                <a:ext cx="347239" cy="86651"/>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Graphic 21" descr="Paint brush">
              <a:extLst>
                <a:ext uri="{FF2B5EF4-FFF2-40B4-BE49-F238E27FC236}">
                  <a16:creationId xmlns:a16="http://schemas.microsoft.com/office/drawing/2014/main" id="{5C76D8A6-950C-4C57-8DDF-F1AC3A3B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44474" y="2413327"/>
              <a:ext cx="581604" cy="581604"/>
            </a:xfrm>
            <a:prstGeom prst="rect">
              <a:avLst/>
            </a:prstGeom>
          </p:spPr>
        </p:pic>
      </p:grpSp>
    </p:spTree>
    <p:extLst>
      <p:ext uri="{BB962C8B-B14F-4D97-AF65-F5344CB8AC3E}">
        <p14:creationId xmlns:p14="http://schemas.microsoft.com/office/powerpoint/2010/main" val="3563747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17DF7C-5E6B-4CE3-B75C-A3D7E1CE8692}"/>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B7BB602-917B-485E-90D7-14F3214FAEDF}"/>
              </a:ext>
            </a:extLst>
          </p:cNvPr>
          <p:cNvSpPr>
            <a:spLocks noGrp="1"/>
          </p:cNvSpPr>
          <p:nvPr>
            <p:ph type="title"/>
          </p:nvPr>
        </p:nvSpPr>
        <p:spPr>
          <a:xfrm>
            <a:off x="838200" y="365125"/>
            <a:ext cx="5578642" cy="1325563"/>
          </a:xfrm>
          <a:solidFill>
            <a:schemeClr val="bg1"/>
          </a:solidFill>
        </p:spPr>
        <p:txBody>
          <a:bodyPr/>
          <a:lstStyle/>
          <a:p>
            <a:r>
              <a:rPr lang="en-US" dirty="0"/>
              <a:t>Mixed-Reality Summary</a:t>
            </a:r>
            <a:endParaRPr lang="en-GB" dirty="0"/>
          </a:p>
        </p:txBody>
      </p:sp>
      <p:sp>
        <p:nvSpPr>
          <p:cNvPr id="3" name="Content Placeholder 2">
            <a:extLst>
              <a:ext uri="{FF2B5EF4-FFF2-40B4-BE49-F238E27FC236}">
                <a16:creationId xmlns:a16="http://schemas.microsoft.com/office/drawing/2014/main" id="{08CAFCE4-0C47-4E97-B167-590FCB349345}"/>
              </a:ext>
            </a:extLst>
          </p:cNvPr>
          <p:cNvSpPr>
            <a:spLocks noGrp="1"/>
          </p:cNvSpPr>
          <p:nvPr>
            <p:ph idx="1"/>
          </p:nvPr>
        </p:nvSpPr>
        <p:spPr/>
        <p:txBody>
          <a:bodyPr/>
          <a:lstStyle/>
          <a:p>
            <a:r>
              <a:rPr lang="en-US" dirty="0"/>
              <a:t>Time delay between seen and felt sensations of touch leads to feelings of dissociation</a:t>
            </a:r>
          </a:p>
          <a:p>
            <a:r>
              <a:rPr lang="en-US" dirty="0"/>
              <a:t>These feelings related to dissociative feelings experienced in daily life, and with interoceptive ability</a:t>
            </a:r>
          </a:p>
          <a:p>
            <a:r>
              <a:rPr lang="en-US" dirty="0"/>
              <a:t>Participants more sensitive to self-stroking than other-stroking</a:t>
            </a:r>
          </a:p>
          <a:p>
            <a:r>
              <a:rPr lang="en-US" dirty="0"/>
              <a:t>Sensitivity to delay of self-generated sensations correlated with dissociative feelings in daily life</a:t>
            </a:r>
            <a:endParaRPr lang="en-GB" dirty="0"/>
          </a:p>
        </p:txBody>
      </p:sp>
    </p:spTree>
    <p:extLst>
      <p:ext uri="{BB962C8B-B14F-4D97-AF65-F5344CB8AC3E}">
        <p14:creationId xmlns:p14="http://schemas.microsoft.com/office/powerpoint/2010/main" val="2705880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dirty="0"/>
              <a:t>Recreating Tactile Hallucinations</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69940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jumprope.0">
            <a:hlinkClick r:id="" action="ppaction://media"/>
            <a:extLst>
              <a:ext uri="{FF2B5EF4-FFF2-40B4-BE49-F238E27FC236}">
                <a16:creationId xmlns:a16="http://schemas.microsoft.com/office/drawing/2014/main" id="{4BF4CB21-F80C-4F4A-B05A-53D39E68799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525044" y="1253331"/>
            <a:ext cx="5141912" cy="4351338"/>
          </a:xfrm>
        </p:spPr>
      </p:pic>
    </p:spTree>
    <p:extLst>
      <p:ext uri="{BB962C8B-B14F-4D97-AF65-F5344CB8AC3E}">
        <p14:creationId xmlns:p14="http://schemas.microsoft.com/office/powerpoint/2010/main" val="6396862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69FD334-E84B-422C-ABC7-712E9B424D34}"/>
              </a:ext>
            </a:extLst>
          </p:cNvPr>
          <p:cNvGrpSpPr/>
          <p:nvPr/>
        </p:nvGrpSpPr>
        <p:grpSpPr>
          <a:xfrm>
            <a:off x="1375995" y="1957136"/>
            <a:ext cx="4720005" cy="4464433"/>
            <a:chOff x="3709353" y="2507989"/>
            <a:chExt cx="3322818" cy="3449228"/>
          </a:xfrm>
        </p:grpSpPr>
        <p:pic>
          <p:nvPicPr>
            <p:cNvPr id="10" name="Picture 9">
              <a:extLst>
                <a:ext uri="{FF2B5EF4-FFF2-40B4-BE49-F238E27FC236}">
                  <a16:creationId xmlns:a16="http://schemas.microsoft.com/office/drawing/2014/main" id="{D9654534-3927-42DC-8E59-4453347B06B7}"/>
                </a:ext>
              </a:extLst>
            </p:cNvPr>
            <p:cNvPicPr>
              <a:picLocks noChangeAspect="1"/>
            </p:cNvPicPr>
            <p:nvPr/>
          </p:nvPicPr>
          <p:blipFill rotWithShape="1">
            <a:blip r:embed="rId3"/>
            <a:srcRect l="65811" t="31201" r="21757" b="22913"/>
            <a:stretch/>
          </p:blipFill>
          <p:spPr>
            <a:xfrm>
              <a:off x="3709353" y="2507989"/>
              <a:ext cx="3322818" cy="3449228"/>
            </a:xfrm>
            <a:prstGeom prst="rect">
              <a:avLst/>
            </a:prstGeom>
          </p:spPr>
        </p:pic>
        <p:sp>
          <p:nvSpPr>
            <p:cNvPr id="11" name="Rectangle 10">
              <a:extLst>
                <a:ext uri="{FF2B5EF4-FFF2-40B4-BE49-F238E27FC236}">
                  <a16:creationId xmlns:a16="http://schemas.microsoft.com/office/drawing/2014/main" id="{AFDB83E9-951D-4CB1-A2F5-86E394B275F1}"/>
                </a:ext>
              </a:extLst>
            </p:cNvPr>
            <p:cNvSpPr/>
            <p:nvPr/>
          </p:nvSpPr>
          <p:spPr>
            <a:xfrm>
              <a:off x="3993502" y="2640563"/>
              <a:ext cx="839755" cy="765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23F1A444-04AE-4566-9200-A902096B20B4}"/>
              </a:ext>
            </a:extLst>
          </p:cNvPr>
          <p:cNvSpPr txBox="1"/>
          <p:nvPr/>
        </p:nvSpPr>
        <p:spPr>
          <a:xfrm>
            <a:off x="4003205" y="6308209"/>
            <a:ext cx="3631095" cy="369332"/>
          </a:xfrm>
          <a:prstGeom prst="rect">
            <a:avLst/>
          </a:prstGeom>
          <a:noFill/>
        </p:spPr>
        <p:txBody>
          <a:bodyPr wrap="square" rtlCol="0">
            <a:spAutoFit/>
          </a:bodyPr>
          <a:lstStyle/>
          <a:p>
            <a:r>
              <a:rPr lang="en-US" dirty="0"/>
              <a:t>Mirams et al (2017)</a:t>
            </a:r>
            <a:endParaRPr lang="en-GB" dirty="0"/>
          </a:p>
        </p:txBody>
      </p:sp>
      <p:sp>
        <p:nvSpPr>
          <p:cNvPr id="13" name="Rectangle 12">
            <a:extLst>
              <a:ext uri="{FF2B5EF4-FFF2-40B4-BE49-F238E27FC236}">
                <a16:creationId xmlns:a16="http://schemas.microsoft.com/office/drawing/2014/main" id="{B7658FBB-702E-40D9-8926-D388AE7CA09A}"/>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Title 1">
            <a:extLst>
              <a:ext uri="{FF2B5EF4-FFF2-40B4-BE49-F238E27FC236}">
                <a16:creationId xmlns:a16="http://schemas.microsoft.com/office/drawing/2014/main" id="{344CC605-3E33-44FE-AAE1-87167A230975}"/>
              </a:ext>
            </a:extLst>
          </p:cNvPr>
          <p:cNvSpPr txBox="1">
            <a:spLocks/>
          </p:cNvSpPr>
          <p:nvPr/>
        </p:nvSpPr>
        <p:spPr>
          <a:xfrm>
            <a:off x="9522107" y="237714"/>
            <a:ext cx="2457691" cy="371533"/>
          </a:xfrm>
          <a:prstGeom prst="rect">
            <a:avLst/>
          </a:prstGeom>
          <a:solidFill>
            <a:schemeClr val="bg1"/>
          </a:solid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*Lloyd et al (2008)</a:t>
            </a:r>
          </a:p>
        </p:txBody>
      </p:sp>
      <p:sp>
        <p:nvSpPr>
          <p:cNvPr id="2" name="Title 1">
            <a:extLst>
              <a:ext uri="{FF2B5EF4-FFF2-40B4-BE49-F238E27FC236}">
                <a16:creationId xmlns:a16="http://schemas.microsoft.com/office/drawing/2014/main" id="{A89ED70C-5BEC-4BB0-BF06-0BDE2EFB51FD}"/>
              </a:ext>
            </a:extLst>
          </p:cNvPr>
          <p:cNvSpPr>
            <a:spLocks noGrp="1"/>
          </p:cNvSpPr>
          <p:nvPr>
            <p:ph type="title"/>
          </p:nvPr>
        </p:nvSpPr>
        <p:spPr>
          <a:xfrm>
            <a:off x="838200" y="365125"/>
            <a:ext cx="7230979" cy="1325563"/>
          </a:xfrm>
          <a:solidFill>
            <a:schemeClr val="bg1"/>
          </a:solidFill>
        </p:spPr>
        <p:txBody>
          <a:bodyPr/>
          <a:lstStyle/>
          <a:p>
            <a:r>
              <a:rPr lang="en-US" dirty="0"/>
              <a:t>Somatic Signal Detection Task*</a:t>
            </a:r>
            <a:endParaRPr lang="en-GB" dirty="0"/>
          </a:p>
        </p:txBody>
      </p:sp>
      <p:pic>
        <p:nvPicPr>
          <p:cNvPr id="8" name="Picture 7">
            <a:extLst>
              <a:ext uri="{FF2B5EF4-FFF2-40B4-BE49-F238E27FC236}">
                <a16:creationId xmlns:a16="http://schemas.microsoft.com/office/drawing/2014/main" id="{80AE605C-2E22-4710-B59D-2FE9848D5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9179" y="1437893"/>
            <a:ext cx="3882886" cy="5177181"/>
          </a:xfrm>
          <a:prstGeom prst="rect">
            <a:avLst/>
          </a:prstGeom>
          <a:ln w="38100">
            <a:solidFill>
              <a:srgbClr val="4472C4"/>
            </a:solidFill>
          </a:ln>
        </p:spPr>
      </p:pic>
    </p:spTree>
    <p:extLst>
      <p:ext uri="{BB962C8B-B14F-4D97-AF65-F5344CB8AC3E}">
        <p14:creationId xmlns:p14="http://schemas.microsoft.com/office/powerpoint/2010/main" val="4187204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780D4E-F047-4384-91C4-3AF4504497F6}"/>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BB7C10D-3162-4062-9705-4A3A7E683D9F}"/>
              </a:ext>
            </a:extLst>
          </p:cNvPr>
          <p:cNvSpPr>
            <a:spLocks noGrp="1"/>
          </p:cNvSpPr>
          <p:nvPr>
            <p:ph type="title"/>
          </p:nvPr>
        </p:nvSpPr>
        <p:spPr>
          <a:xfrm>
            <a:off x="838199" y="395297"/>
            <a:ext cx="6558024" cy="992078"/>
          </a:xfrm>
          <a:solidFill>
            <a:schemeClr val="bg1"/>
          </a:solidFill>
        </p:spPr>
        <p:txBody>
          <a:bodyPr>
            <a:normAutofit fontScale="90000"/>
          </a:bodyPr>
          <a:lstStyle/>
          <a:p>
            <a:r>
              <a:rPr lang="en-GB" dirty="0"/>
              <a:t>Somatic Signal Detection Task*</a:t>
            </a:r>
          </a:p>
        </p:txBody>
      </p:sp>
      <p:graphicFrame>
        <p:nvGraphicFramePr>
          <p:cNvPr id="11" name="Table 10">
            <a:extLst>
              <a:ext uri="{FF2B5EF4-FFF2-40B4-BE49-F238E27FC236}">
                <a16:creationId xmlns:a16="http://schemas.microsoft.com/office/drawing/2014/main" id="{5654EDE5-1F64-4AE9-A49E-06CD73B79CFB}"/>
              </a:ext>
            </a:extLst>
          </p:cNvPr>
          <p:cNvGraphicFramePr>
            <a:graphicFrameLocks noGrp="1"/>
          </p:cNvGraphicFramePr>
          <p:nvPr>
            <p:extLst>
              <p:ext uri="{D42A27DB-BD31-4B8C-83A1-F6EECF244321}">
                <p14:modId xmlns:p14="http://schemas.microsoft.com/office/powerpoint/2010/main" val="493341617"/>
              </p:ext>
            </p:extLst>
          </p:nvPr>
        </p:nvGraphicFramePr>
        <p:xfrm>
          <a:off x="511695" y="1387375"/>
          <a:ext cx="6453852" cy="5143448"/>
        </p:xfrm>
        <a:graphic>
          <a:graphicData uri="http://schemas.openxmlformats.org/drawingml/2006/table">
            <a:tbl>
              <a:tblPr firstRow="1" bandRow="1">
                <a:tableStyleId>{2D5ABB26-0587-4C30-8999-92F81FD0307C}</a:tableStyleId>
              </a:tblPr>
              <a:tblGrid>
                <a:gridCol w="2900424">
                  <a:extLst>
                    <a:ext uri="{9D8B030D-6E8A-4147-A177-3AD203B41FA5}">
                      <a16:colId xmlns:a16="http://schemas.microsoft.com/office/drawing/2014/main" val="2422054253"/>
                    </a:ext>
                  </a:extLst>
                </a:gridCol>
                <a:gridCol w="1776714">
                  <a:extLst>
                    <a:ext uri="{9D8B030D-6E8A-4147-A177-3AD203B41FA5}">
                      <a16:colId xmlns:a16="http://schemas.microsoft.com/office/drawing/2014/main" val="173929838"/>
                    </a:ext>
                  </a:extLst>
                </a:gridCol>
                <a:gridCol w="1776714">
                  <a:extLst>
                    <a:ext uri="{9D8B030D-6E8A-4147-A177-3AD203B41FA5}">
                      <a16:colId xmlns:a16="http://schemas.microsoft.com/office/drawing/2014/main" val="2204133080"/>
                    </a:ext>
                  </a:extLst>
                </a:gridCol>
              </a:tblGrid>
              <a:tr h="1285862">
                <a:tc>
                  <a:txBody>
                    <a:bodyPr/>
                    <a:lstStyle/>
                    <a:p>
                      <a:pPr algn="l"/>
                      <a:r>
                        <a:rPr lang="en-GB" dirty="0"/>
                        <a:t>1. Touch and Light</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7877470"/>
                  </a:ext>
                </a:extLst>
              </a:tr>
              <a:tr h="1285862">
                <a:tc>
                  <a:txBody>
                    <a:bodyPr/>
                    <a:lstStyle/>
                    <a:p>
                      <a:pPr algn="l"/>
                      <a:r>
                        <a:rPr lang="en-GB" dirty="0"/>
                        <a:t>2. Touch only</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4499578"/>
                  </a:ext>
                </a:extLst>
              </a:tr>
              <a:tr h="1285862">
                <a:tc>
                  <a:txBody>
                    <a:bodyPr/>
                    <a:lstStyle/>
                    <a:p>
                      <a:pPr algn="l"/>
                      <a:r>
                        <a:rPr lang="en-GB" dirty="0"/>
                        <a:t>3. Light</a:t>
                      </a:r>
                      <a:r>
                        <a:rPr lang="en-GB" baseline="0" dirty="0"/>
                        <a:t> only</a:t>
                      </a:r>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4832353"/>
                  </a:ext>
                </a:extLst>
              </a:tr>
              <a:tr h="1285862">
                <a:tc>
                  <a:txBody>
                    <a:bodyPr/>
                    <a:lstStyle/>
                    <a:p>
                      <a:pPr algn="l"/>
                      <a:r>
                        <a:rPr lang="en-GB" dirty="0"/>
                        <a:t>4. No Touch</a:t>
                      </a:r>
                      <a:r>
                        <a:rPr lang="en-GB" baseline="0" dirty="0"/>
                        <a:t>, no Light</a:t>
                      </a:r>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8265608"/>
                  </a:ext>
                </a:extLst>
              </a:tr>
            </a:tbl>
          </a:graphicData>
        </a:graphic>
      </p:graphicFrame>
      <p:sp>
        <p:nvSpPr>
          <p:cNvPr id="5" name="Title 1">
            <a:extLst>
              <a:ext uri="{FF2B5EF4-FFF2-40B4-BE49-F238E27FC236}">
                <a16:creationId xmlns:a16="http://schemas.microsoft.com/office/drawing/2014/main" id="{D7D70B04-713E-41AF-8534-80216D45C9BB}"/>
              </a:ext>
            </a:extLst>
          </p:cNvPr>
          <p:cNvSpPr txBox="1">
            <a:spLocks/>
          </p:cNvSpPr>
          <p:nvPr/>
        </p:nvSpPr>
        <p:spPr>
          <a:xfrm>
            <a:off x="9522107" y="237714"/>
            <a:ext cx="2457691" cy="371533"/>
          </a:xfrm>
          <a:prstGeom prst="rect">
            <a:avLst/>
          </a:prstGeom>
          <a:solidFill>
            <a:schemeClr val="bg1"/>
          </a:solid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*Lloyd et al (2008)</a:t>
            </a:r>
          </a:p>
        </p:txBody>
      </p:sp>
      <p:pic>
        <p:nvPicPr>
          <p:cNvPr id="7" name="Picture 6">
            <a:extLst>
              <a:ext uri="{FF2B5EF4-FFF2-40B4-BE49-F238E27FC236}">
                <a16:creationId xmlns:a16="http://schemas.microsoft.com/office/drawing/2014/main" id="{ACAF47D7-65A4-4A7B-B41F-D0D79D16E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9972" y="1445953"/>
            <a:ext cx="1128289" cy="1172249"/>
          </a:xfrm>
          <a:prstGeom prst="rect">
            <a:avLst/>
          </a:prstGeom>
        </p:spPr>
      </p:pic>
      <p:pic>
        <p:nvPicPr>
          <p:cNvPr id="8" name="Graphic 7" descr="Right pointing backhand index ">
            <a:extLst>
              <a:ext uri="{FF2B5EF4-FFF2-40B4-BE49-F238E27FC236}">
                <a16:creationId xmlns:a16="http://schemas.microsoft.com/office/drawing/2014/main" id="{5AD07B70-758C-493E-86B6-EB28E05370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724292" y="1447674"/>
            <a:ext cx="1168805" cy="1168805"/>
          </a:xfrm>
          <a:prstGeom prst="rect">
            <a:avLst/>
          </a:prstGeom>
        </p:spPr>
      </p:pic>
      <p:pic>
        <p:nvPicPr>
          <p:cNvPr id="9" name="Graphic 7" descr="Right pointing backhand index ">
            <a:extLst>
              <a:ext uri="{FF2B5EF4-FFF2-40B4-BE49-F238E27FC236}">
                <a16:creationId xmlns:a16="http://schemas.microsoft.com/office/drawing/2014/main" id="{BECEDF91-0C26-4731-A12C-6412E27ED8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756066" y="2714395"/>
            <a:ext cx="1168805" cy="1168805"/>
          </a:xfrm>
          <a:prstGeom prst="rect">
            <a:avLst/>
          </a:prstGeom>
        </p:spPr>
      </p:pic>
      <p:pic>
        <p:nvPicPr>
          <p:cNvPr id="10" name="Picture 9">
            <a:extLst>
              <a:ext uri="{FF2B5EF4-FFF2-40B4-BE49-F238E27FC236}">
                <a16:creationId xmlns:a16="http://schemas.microsoft.com/office/drawing/2014/main" id="{B7F79602-A03F-4AA7-9ABB-7B1151B3B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0429" y="4016040"/>
            <a:ext cx="1128289" cy="1172249"/>
          </a:xfrm>
          <a:prstGeom prst="rect">
            <a:avLst/>
          </a:prstGeom>
          <a:ln>
            <a:noFill/>
          </a:ln>
        </p:spPr>
      </p:pic>
      <p:sp>
        <p:nvSpPr>
          <p:cNvPr id="12" name="Multiply 18">
            <a:extLst>
              <a:ext uri="{FF2B5EF4-FFF2-40B4-BE49-F238E27FC236}">
                <a16:creationId xmlns:a16="http://schemas.microsoft.com/office/drawing/2014/main" id="{6432AB81-C4FB-4CC1-B549-CC9E6AAF72E8}"/>
              </a:ext>
            </a:extLst>
          </p:cNvPr>
          <p:cNvSpPr/>
          <p:nvPr/>
        </p:nvSpPr>
        <p:spPr>
          <a:xfrm>
            <a:off x="5484872" y="2685901"/>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Multiply 19">
            <a:extLst>
              <a:ext uri="{FF2B5EF4-FFF2-40B4-BE49-F238E27FC236}">
                <a16:creationId xmlns:a16="http://schemas.microsoft.com/office/drawing/2014/main" id="{1116A2C6-70E5-4789-9AC2-FD271899DA31}"/>
              </a:ext>
            </a:extLst>
          </p:cNvPr>
          <p:cNvSpPr/>
          <p:nvPr/>
        </p:nvSpPr>
        <p:spPr>
          <a:xfrm>
            <a:off x="3699449" y="4004076"/>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Multiply 20">
            <a:extLst>
              <a:ext uri="{FF2B5EF4-FFF2-40B4-BE49-F238E27FC236}">
                <a16:creationId xmlns:a16="http://schemas.microsoft.com/office/drawing/2014/main" id="{B58BF2AF-44D8-4B1B-956D-63172C93864C}"/>
              </a:ext>
            </a:extLst>
          </p:cNvPr>
          <p:cNvSpPr/>
          <p:nvPr/>
        </p:nvSpPr>
        <p:spPr>
          <a:xfrm>
            <a:off x="3706381" y="5233180"/>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ultiply 21">
            <a:extLst>
              <a:ext uri="{FF2B5EF4-FFF2-40B4-BE49-F238E27FC236}">
                <a16:creationId xmlns:a16="http://schemas.microsoft.com/office/drawing/2014/main" id="{B585B83C-49B7-48C1-8588-C9255DCC56F4}"/>
              </a:ext>
            </a:extLst>
          </p:cNvPr>
          <p:cNvSpPr/>
          <p:nvPr/>
        </p:nvSpPr>
        <p:spPr>
          <a:xfrm>
            <a:off x="5484871" y="5222790"/>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EA942178-D272-4F7D-BCCD-ED654D67FA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5838" y="1294610"/>
            <a:ext cx="3882886" cy="5177181"/>
          </a:xfrm>
          <a:prstGeom prst="rect">
            <a:avLst/>
          </a:prstGeom>
          <a:ln w="38100">
            <a:solidFill>
              <a:srgbClr val="4472C4"/>
            </a:solidFill>
          </a:ln>
        </p:spPr>
      </p:pic>
    </p:spTree>
    <p:extLst>
      <p:ext uri="{BB962C8B-B14F-4D97-AF65-F5344CB8AC3E}">
        <p14:creationId xmlns:p14="http://schemas.microsoft.com/office/powerpoint/2010/main" val="2736340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780D4E-F047-4384-91C4-3AF4504497F6}"/>
              </a:ext>
            </a:extLst>
          </p:cNvPr>
          <p:cNvSpPr/>
          <p:nvPr/>
        </p:nvSpPr>
        <p:spPr>
          <a:xfrm>
            <a:off x="0" y="861732"/>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BB7C10D-3162-4062-9705-4A3A7E683D9F}"/>
              </a:ext>
            </a:extLst>
          </p:cNvPr>
          <p:cNvSpPr>
            <a:spLocks noGrp="1"/>
          </p:cNvSpPr>
          <p:nvPr>
            <p:ph type="title"/>
          </p:nvPr>
        </p:nvSpPr>
        <p:spPr>
          <a:xfrm>
            <a:off x="838199" y="395297"/>
            <a:ext cx="6558024" cy="992078"/>
          </a:xfrm>
          <a:solidFill>
            <a:schemeClr val="bg1"/>
          </a:solidFill>
        </p:spPr>
        <p:txBody>
          <a:bodyPr>
            <a:normAutofit fontScale="90000"/>
          </a:bodyPr>
          <a:lstStyle/>
          <a:p>
            <a:r>
              <a:rPr lang="en-GB" dirty="0"/>
              <a:t>Somatic Signal Detection Task*</a:t>
            </a:r>
          </a:p>
        </p:txBody>
      </p:sp>
      <p:graphicFrame>
        <p:nvGraphicFramePr>
          <p:cNvPr id="11" name="Table 10">
            <a:extLst>
              <a:ext uri="{FF2B5EF4-FFF2-40B4-BE49-F238E27FC236}">
                <a16:creationId xmlns:a16="http://schemas.microsoft.com/office/drawing/2014/main" id="{5654EDE5-1F64-4AE9-A49E-06CD73B79CFB}"/>
              </a:ext>
            </a:extLst>
          </p:cNvPr>
          <p:cNvGraphicFramePr>
            <a:graphicFrameLocks noGrp="1"/>
          </p:cNvGraphicFramePr>
          <p:nvPr>
            <p:extLst>
              <p:ext uri="{D42A27DB-BD31-4B8C-83A1-F6EECF244321}">
                <p14:modId xmlns:p14="http://schemas.microsoft.com/office/powerpoint/2010/main" val="94019872"/>
              </p:ext>
            </p:extLst>
          </p:nvPr>
        </p:nvGraphicFramePr>
        <p:xfrm>
          <a:off x="511695" y="1387375"/>
          <a:ext cx="6453852" cy="5143448"/>
        </p:xfrm>
        <a:graphic>
          <a:graphicData uri="http://schemas.openxmlformats.org/drawingml/2006/table">
            <a:tbl>
              <a:tblPr firstRow="1" bandRow="1">
                <a:tableStyleId>{2D5ABB26-0587-4C30-8999-92F81FD0307C}</a:tableStyleId>
              </a:tblPr>
              <a:tblGrid>
                <a:gridCol w="2900424">
                  <a:extLst>
                    <a:ext uri="{9D8B030D-6E8A-4147-A177-3AD203B41FA5}">
                      <a16:colId xmlns:a16="http://schemas.microsoft.com/office/drawing/2014/main" val="2422054253"/>
                    </a:ext>
                  </a:extLst>
                </a:gridCol>
                <a:gridCol w="1776714">
                  <a:extLst>
                    <a:ext uri="{9D8B030D-6E8A-4147-A177-3AD203B41FA5}">
                      <a16:colId xmlns:a16="http://schemas.microsoft.com/office/drawing/2014/main" val="173929838"/>
                    </a:ext>
                  </a:extLst>
                </a:gridCol>
                <a:gridCol w="1776714">
                  <a:extLst>
                    <a:ext uri="{9D8B030D-6E8A-4147-A177-3AD203B41FA5}">
                      <a16:colId xmlns:a16="http://schemas.microsoft.com/office/drawing/2014/main" val="2204133080"/>
                    </a:ext>
                  </a:extLst>
                </a:gridCol>
              </a:tblGrid>
              <a:tr h="1285862">
                <a:tc>
                  <a:txBody>
                    <a:bodyPr/>
                    <a:lstStyle/>
                    <a:p>
                      <a:pPr algn="l"/>
                      <a:r>
                        <a:rPr lang="en-GB" dirty="0"/>
                        <a:t>1. Touch and Light</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7877470"/>
                  </a:ext>
                </a:extLst>
              </a:tr>
              <a:tr h="1285862">
                <a:tc>
                  <a:txBody>
                    <a:bodyPr/>
                    <a:lstStyle/>
                    <a:p>
                      <a:pPr algn="l"/>
                      <a:r>
                        <a:rPr lang="en-GB" dirty="0"/>
                        <a:t>2. Touch only</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4499578"/>
                  </a:ext>
                </a:extLst>
              </a:tr>
              <a:tr h="1285862">
                <a:tc>
                  <a:txBody>
                    <a:bodyPr/>
                    <a:lstStyle/>
                    <a:p>
                      <a:pPr algn="l"/>
                      <a:r>
                        <a:rPr lang="en-GB" dirty="0"/>
                        <a:t>3. Light</a:t>
                      </a:r>
                      <a:r>
                        <a:rPr lang="en-GB" baseline="0" dirty="0"/>
                        <a:t> only</a:t>
                      </a:r>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4832353"/>
                  </a:ext>
                </a:extLst>
              </a:tr>
              <a:tr h="1285862">
                <a:tc>
                  <a:txBody>
                    <a:bodyPr/>
                    <a:lstStyle/>
                    <a:p>
                      <a:pPr algn="l"/>
                      <a:r>
                        <a:rPr lang="en-GB" dirty="0"/>
                        <a:t>4. No Touch</a:t>
                      </a:r>
                      <a:r>
                        <a:rPr lang="en-GB" baseline="0" dirty="0"/>
                        <a:t>, no Light</a:t>
                      </a:r>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dirty="0"/>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4472C4"/>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8265608"/>
                  </a:ext>
                </a:extLst>
              </a:tr>
            </a:tbl>
          </a:graphicData>
        </a:graphic>
      </p:graphicFrame>
      <p:sp>
        <p:nvSpPr>
          <p:cNvPr id="5" name="Title 1">
            <a:extLst>
              <a:ext uri="{FF2B5EF4-FFF2-40B4-BE49-F238E27FC236}">
                <a16:creationId xmlns:a16="http://schemas.microsoft.com/office/drawing/2014/main" id="{D7D70B04-713E-41AF-8534-80216D45C9BB}"/>
              </a:ext>
            </a:extLst>
          </p:cNvPr>
          <p:cNvSpPr txBox="1">
            <a:spLocks/>
          </p:cNvSpPr>
          <p:nvPr/>
        </p:nvSpPr>
        <p:spPr>
          <a:xfrm>
            <a:off x="9522107" y="237714"/>
            <a:ext cx="2457691" cy="371533"/>
          </a:xfrm>
          <a:prstGeom prst="rect">
            <a:avLst/>
          </a:prstGeom>
          <a:solidFill>
            <a:schemeClr val="bg1"/>
          </a:solid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*Lloyd et al (2008)</a:t>
            </a:r>
          </a:p>
        </p:txBody>
      </p:sp>
      <p:pic>
        <p:nvPicPr>
          <p:cNvPr id="7" name="Picture 6">
            <a:extLst>
              <a:ext uri="{FF2B5EF4-FFF2-40B4-BE49-F238E27FC236}">
                <a16:creationId xmlns:a16="http://schemas.microsoft.com/office/drawing/2014/main" id="{ACAF47D7-65A4-4A7B-B41F-D0D79D16E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9972" y="1445953"/>
            <a:ext cx="1128289" cy="1172249"/>
          </a:xfrm>
          <a:prstGeom prst="rect">
            <a:avLst/>
          </a:prstGeom>
        </p:spPr>
      </p:pic>
      <p:pic>
        <p:nvPicPr>
          <p:cNvPr id="8" name="Graphic 7" descr="Right pointing backhand index ">
            <a:extLst>
              <a:ext uri="{FF2B5EF4-FFF2-40B4-BE49-F238E27FC236}">
                <a16:creationId xmlns:a16="http://schemas.microsoft.com/office/drawing/2014/main" id="{5AD07B70-758C-493E-86B6-EB28E05370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724292" y="1447674"/>
            <a:ext cx="1168805" cy="1168805"/>
          </a:xfrm>
          <a:prstGeom prst="rect">
            <a:avLst/>
          </a:prstGeom>
        </p:spPr>
      </p:pic>
      <p:pic>
        <p:nvPicPr>
          <p:cNvPr id="9" name="Graphic 7" descr="Right pointing backhand index ">
            <a:extLst>
              <a:ext uri="{FF2B5EF4-FFF2-40B4-BE49-F238E27FC236}">
                <a16:creationId xmlns:a16="http://schemas.microsoft.com/office/drawing/2014/main" id="{BECEDF91-0C26-4731-A12C-6412E27ED8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756066" y="2714395"/>
            <a:ext cx="1168805" cy="1168805"/>
          </a:xfrm>
          <a:prstGeom prst="rect">
            <a:avLst/>
          </a:prstGeom>
        </p:spPr>
      </p:pic>
      <p:pic>
        <p:nvPicPr>
          <p:cNvPr id="10" name="Picture 9">
            <a:extLst>
              <a:ext uri="{FF2B5EF4-FFF2-40B4-BE49-F238E27FC236}">
                <a16:creationId xmlns:a16="http://schemas.microsoft.com/office/drawing/2014/main" id="{B7F79602-A03F-4AA7-9ABB-7B1151B3B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0429" y="4016040"/>
            <a:ext cx="1128289" cy="1172249"/>
          </a:xfrm>
          <a:prstGeom prst="rect">
            <a:avLst/>
          </a:prstGeom>
          <a:ln>
            <a:noFill/>
          </a:ln>
        </p:spPr>
      </p:pic>
      <p:sp>
        <p:nvSpPr>
          <p:cNvPr id="12" name="Multiply 18">
            <a:extLst>
              <a:ext uri="{FF2B5EF4-FFF2-40B4-BE49-F238E27FC236}">
                <a16:creationId xmlns:a16="http://schemas.microsoft.com/office/drawing/2014/main" id="{6432AB81-C4FB-4CC1-B549-CC9E6AAF72E8}"/>
              </a:ext>
            </a:extLst>
          </p:cNvPr>
          <p:cNvSpPr/>
          <p:nvPr/>
        </p:nvSpPr>
        <p:spPr>
          <a:xfrm>
            <a:off x="5484872" y="2685901"/>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Multiply 19">
            <a:extLst>
              <a:ext uri="{FF2B5EF4-FFF2-40B4-BE49-F238E27FC236}">
                <a16:creationId xmlns:a16="http://schemas.microsoft.com/office/drawing/2014/main" id="{1116A2C6-70E5-4789-9AC2-FD271899DA31}"/>
              </a:ext>
            </a:extLst>
          </p:cNvPr>
          <p:cNvSpPr/>
          <p:nvPr/>
        </p:nvSpPr>
        <p:spPr>
          <a:xfrm>
            <a:off x="3699449" y="4004076"/>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Multiply 20">
            <a:extLst>
              <a:ext uri="{FF2B5EF4-FFF2-40B4-BE49-F238E27FC236}">
                <a16:creationId xmlns:a16="http://schemas.microsoft.com/office/drawing/2014/main" id="{B58BF2AF-44D8-4B1B-956D-63172C93864C}"/>
              </a:ext>
            </a:extLst>
          </p:cNvPr>
          <p:cNvSpPr/>
          <p:nvPr/>
        </p:nvSpPr>
        <p:spPr>
          <a:xfrm>
            <a:off x="3706381" y="5233180"/>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ultiply 21">
            <a:extLst>
              <a:ext uri="{FF2B5EF4-FFF2-40B4-BE49-F238E27FC236}">
                <a16:creationId xmlns:a16="http://schemas.microsoft.com/office/drawing/2014/main" id="{B585B83C-49B7-48C1-8588-C9255DCC56F4}"/>
              </a:ext>
            </a:extLst>
          </p:cNvPr>
          <p:cNvSpPr/>
          <p:nvPr/>
        </p:nvSpPr>
        <p:spPr>
          <a:xfrm>
            <a:off x="5484871" y="5222790"/>
            <a:ext cx="1218490" cy="12796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3E220DD1-5C17-41C1-8260-7D978DE1BD45}"/>
              </a:ext>
            </a:extLst>
          </p:cNvPr>
          <p:cNvSpPr txBox="1"/>
          <p:nvPr/>
        </p:nvSpPr>
        <p:spPr>
          <a:xfrm>
            <a:off x="8234422" y="1384890"/>
            <a:ext cx="3189763" cy="646331"/>
          </a:xfrm>
          <a:prstGeom prst="rect">
            <a:avLst/>
          </a:prstGeom>
          <a:noFill/>
        </p:spPr>
        <p:txBody>
          <a:bodyPr wrap="square" rtlCol="0">
            <a:spAutoFit/>
          </a:bodyPr>
          <a:lstStyle/>
          <a:p>
            <a:pPr algn="ctr"/>
            <a:r>
              <a:rPr lang="en-US" b="1" dirty="0"/>
              <a:t>Did you feel a touch?</a:t>
            </a:r>
          </a:p>
          <a:p>
            <a:pPr algn="ctr"/>
            <a:r>
              <a:rPr lang="en-US" b="1" dirty="0"/>
              <a:t>Yes/No</a:t>
            </a:r>
            <a:endParaRPr lang="en-GB" b="1" dirty="0"/>
          </a:p>
        </p:txBody>
      </p:sp>
      <p:sp>
        <p:nvSpPr>
          <p:cNvPr id="17" name="TextBox 16">
            <a:extLst>
              <a:ext uri="{FF2B5EF4-FFF2-40B4-BE49-F238E27FC236}">
                <a16:creationId xmlns:a16="http://schemas.microsoft.com/office/drawing/2014/main" id="{FDACCB3A-E83B-472E-8320-DCD2D949294F}"/>
              </a:ext>
            </a:extLst>
          </p:cNvPr>
          <p:cNvSpPr txBox="1"/>
          <p:nvPr/>
        </p:nvSpPr>
        <p:spPr>
          <a:xfrm>
            <a:off x="8170815" y="2529729"/>
            <a:ext cx="3189763" cy="369332"/>
          </a:xfrm>
          <a:prstGeom prst="rect">
            <a:avLst/>
          </a:prstGeom>
          <a:noFill/>
        </p:spPr>
        <p:txBody>
          <a:bodyPr wrap="square" rtlCol="0">
            <a:spAutoFit/>
          </a:bodyPr>
          <a:lstStyle/>
          <a:p>
            <a:pPr algn="ctr"/>
            <a:r>
              <a:rPr lang="en-US" dirty="0"/>
              <a:t>Hits</a:t>
            </a:r>
            <a:endParaRPr lang="en-GB" dirty="0"/>
          </a:p>
        </p:txBody>
      </p:sp>
      <p:sp>
        <p:nvSpPr>
          <p:cNvPr id="18" name="TextBox 17">
            <a:extLst>
              <a:ext uri="{FF2B5EF4-FFF2-40B4-BE49-F238E27FC236}">
                <a16:creationId xmlns:a16="http://schemas.microsoft.com/office/drawing/2014/main" id="{F7A4E39E-75AA-41F4-AAC6-52D0B1A8C5B3}"/>
              </a:ext>
            </a:extLst>
          </p:cNvPr>
          <p:cNvSpPr txBox="1"/>
          <p:nvPr/>
        </p:nvSpPr>
        <p:spPr>
          <a:xfrm>
            <a:off x="8170814" y="4863848"/>
            <a:ext cx="3189763" cy="369332"/>
          </a:xfrm>
          <a:prstGeom prst="rect">
            <a:avLst/>
          </a:prstGeom>
          <a:noFill/>
        </p:spPr>
        <p:txBody>
          <a:bodyPr wrap="square" rtlCol="0">
            <a:spAutoFit/>
          </a:bodyPr>
          <a:lstStyle/>
          <a:p>
            <a:pPr algn="ctr"/>
            <a:r>
              <a:rPr lang="en-US" dirty="0"/>
              <a:t>False Alarm</a:t>
            </a:r>
            <a:endParaRPr lang="en-GB" dirty="0"/>
          </a:p>
        </p:txBody>
      </p:sp>
      <p:cxnSp>
        <p:nvCxnSpPr>
          <p:cNvPr id="20" name="Connector: Elbow 19">
            <a:extLst>
              <a:ext uri="{FF2B5EF4-FFF2-40B4-BE49-F238E27FC236}">
                <a16:creationId xmlns:a16="http://schemas.microsoft.com/office/drawing/2014/main" id="{EB3AFE90-B06B-4240-9ACC-34EB878AD442}"/>
              </a:ext>
            </a:extLst>
          </p:cNvPr>
          <p:cNvCxnSpPr>
            <a:cxnSpLocks/>
            <a:endCxn id="17" idx="1"/>
          </p:cNvCxnSpPr>
          <p:nvPr/>
        </p:nvCxnSpPr>
        <p:spPr>
          <a:xfrm>
            <a:off x="6965547" y="1575807"/>
            <a:ext cx="1205268" cy="11385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9EFF2831-7CF6-4A45-8544-C384F9B9CCA5}"/>
              </a:ext>
            </a:extLst>
          </p:cNvPr>
          <p:cNvCxnSpPr>
            <a:cxnSpLocks/>
            <a:stCxn id="11" idx="3"/>
            <a:endCxn id="17" idx="1"/>
          </p:cNvCxnSpPr>
          <p:nvPr/>
        </p:nvCxnSpPr>
        <p:spPr>
          <a:xfrm flipV="1">
            <a:off x="6965547" y="2714395"/>
            <a:ext cx="1205268" cy="124470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8EBF0EF8-E80E-41B9-812A-8E1414D10E07}"/>
              </a:ext>
            </a:extLst>
          </p:cNvPr>
          <p:cNvCxnSpPr>
            <a:cxnSpLocks/>
          </p:cNvCxnSpPr>
          <p:nvPr/>
        </p:nvCxnSpPr>
        <p:spPr>
          <a:xfrm>
            <a:off x="6965547" y="3957238"/>
            <a:ext cx="1205268" cy="11385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94C33D18-D6D8-4252-A244-AACBDF462056}"/>
              </a:ext>
            </a:extLst>
          </p:cNvPr>
          <p:cNvCxnSpPr>
            <a:cxnSpLocks/>
          </p:cNvCxnSpPr>
          <p:nvPr/>
        </p:nvCxnSpPr>
        <p:spPr>
          <a:xfrm flipV="1">
            <a:off x="6972479" y="5095826"/>
            <a:ext cx="1205268" cy="1244704"/>
          </a:xfrm>
          <a:prstGeom prst="bentConnector3">
            <a:avLst>
              <a:gd name="adj1" fmla="val 4921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356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dirty="0"/>
              <a:t>Overall Summary</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32595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60E7FA-11B3-4EDD-9D80-81B26320F179}"/>
              </a:ext>
            </a:extLst>
          </p:cNvPr>
          <p:cNvSpPr/>
          <p:nvPr/>
        </p:nvSpPr>
        <p:spPr>
          <a:xfrm>
            <a:off x="0" y="100101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36CC26F3-01FB-48BB-A339-1F0DFAF65135}"/>
              </a:ext>
            </a:extLst>
          </p:cNvPr>
          <p:cNvSpPr>
            <a:spLocks noGrp="1"/>
          </p:cNvSpPr>
          <p:nvPr>
            <p:ph idx="1"/>
          </p:nvPr>
        </p:nvSpPr>
        <p:spPr/>
        <p:txBody>
          <a:bodyPr/>
          <a:lstStyle/>
          <a:p>
            <a:pPr marL="514350" indent="-514350">
              <a:buFont typeface="+mj-lt"/>
              <a:buAutoNum type="arabicPeriod"/>
            </a:pPr>
            <a:r>
              <a:rPr lang="en-US" dirty="0"/>
              <a:t>Mixed-reality: higher dissociation associated with enhanced sensitivity to a delay between sight and feeling of self-generated tactile sensations</a:t>
            </a:r>
          </a:p>
          <a:p>
            <a:pPr marL="514350" indent="-514350">
              <a:buFont typeface="+mj-lt"/>
              <a:buAutoNum type="arabicPeriod"/>
            </a:pPr>
            <a:r>
              <a:rPr lang="en-US" dirty="0"/>
              <a:t>SSDT: higher dissociation associated with reduced ability to use a visual cue to enhance tactile perception</a:t>
            </a:r>
          </a:p>
          <a:p>
            <a:endParaRPr lang="en-US" dirty="0"/>
          </a:p>
          <a:p>
            <a:pPr marL="0" indent="0">
              <a:buNone/>
            </a:pPr>
            <a:r>
              <a:rPr lang="en-US" dirty="0"/>
              <a:t>Dissociation may involve greater attention being paid to self-generated tactile sensations (1), which may reduce ability to use multisensory cues to enhance tactile perception (2)</a:t>
            </a:r>
            <a:endParaRPr lang="en-GB" dirty="0"/>
          </a:p>
        </p:txBody>
      </p:sp>
      <p:sp>
        <p:nvSpPr>
          <p:cNvPr id="2" name="Title 1">
            <a:extLst>
              <a:ext uri="{FF2B5EF4-FFF2-40B4-BE49-F238E27FC236}">
                <a16:creationId xmlns:a16="http://schemas.microsoft.com/office/drawing/2014/main" id="{762FA1F8-C5E4-4A80-A17C-AF7BB8CC81B8}"/>
              </a:ext>
            </a:extLst>
          </p:cNvPr>
          <p:cNvSpPr>
            <a:spLocks noGrp="1"/>
          </p:cNvSpPr>
          <p:nvPr>
            <p:ph type="title"/>
          </p:nvPr>
        </p:nvSpPr>
        <p:spPr>
          <a:xfrm>
            <a:off x="838200" y="365125"/>
            <a:ext cx="6400800" cy="1325563"/>
          </a:xfrm>
          <a:solidFill>
            <a:schemeClr val="bg1"/>
          </a:solidFill>
        </p:spPr>
        <p:txBody>
          <a:bodyPr/>
          <a:lstStyle/>
          <a:p>
            <a:r>
              <a:rPr lang="en-US" dirty="0"/>
              <a:t>Bringing the Tasks Together</a:t>
            </a:r>
            <a:endParaRPr lang="en-GB" dirty="0"/>
          </a:p>
        </p:txBody>
      </p:sp>
    </p:spTree>
    <p:extLst>
      <p:ext uri="{BB962C8B-B14F-4D97-AF65-F5344CB8AC3E}">
        <p14:creationId xmlns:p14="http://schemas.microsoft.com/office/powerpoint/2010/main" val="4272780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44E376-D985-4531-88CD-D73D69B86559}"/>
              </a:ext>
            </a:extLst>
          </p:cNvPr>
          <p:cNvSpPr/>
          <p:nvPr/>
        </p:nvSpPr>
        <p:spPr>
          <a:xfrm>
            <a:off x="0" y="100101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82C0108-5D93-4EA8-8F29-A8E6BF2800FC}"/>
              </a:ext>
            </a:extLst>
          </p:cNvPr>
          <p:cNvSpPr>
            <a:spLocks noGrp="1"/>
          </p:cNvSpPr>
          <p:nvPr>
            <p:ph type="title"/>
          </p:nvPr>
        </p:nvSpPr>
        <p:spPr>
          <a:xfrm>
            <a:off x="838200" y="365125"/>
            <a:ext cx="2447925" cy="1325563"/>
          </a:xfrm>
          <a:solidFill>
            <a:schemeClr val="bg1"/>
          </a:solidFill>
        </p:spPr>
        <p:txBody>
          <a:bodyPr/>
          <a:lstStyle/>
          <a:p>
            <a:r>
              <a:rPr lang="en-US" dirty="0"/>
              <a:t>Summary</a:t>
            </a:r>
            <a:endParaRPr lang="en-GB" dirty="0"/>
          </a:p>
        </p:txBody>
      </p:sp>
      <p:sp>
        <p:nvSpPr>
          <p:cNvPr id="3" name="Content Placeholder 2">
            <a:extLst>
              <a:ext uri="{FF2B5EF4-FFF2-40B4-BE49-F238E27FC236}">
                <a16:creationId xmlns:a16="http://schemas.microsoft.com/office/drawing/2014/main" id="{2157534E-D690-42DB-8C9E-44F38D5674B3}"/>
              </a:ext>
            </a:extLst>
          </p:cNvPr>
          <p:cNvSpPr>
            <a:spLocks noGrp="1"/>
          </p:cNvSpPr>
          <p:nvPr>
            <p:ph idx="1"/>
          </p:nvPr>
        </p:nvSpPr>
        <p:spPr/>
        <p:txBody>
          <a:bodyPr/>
          <a:lstStyle/>
          <a:p>
            <a:r>
              <a:rPr lang="en-US" dirty="0"/>
              <a:t>Mixed-reality can be used to create feelings of dissociation that are associated with real life experiences of dissociation</a:t>
            </a:r>
          </a:p>
          <a:p>
            <a:r>
              <a:rPr lang="en-US" dirty="0"/>
              <a:t>We were unable to replicate a task for recreating tactile hallucinations</a:t>
            </a:r>
          </a:p>
          <a:p>
            <a:r>
              <a:rPr lang="en-US" dirty="0"/>
              <a:t>Together, the data from these tasks points towards a role for multisensory integration and self perception in dissociation</a:t>
            </a:r>
          </a:p>
          <a:p>
            <a:endParaRPr lang="en-US" dirty="0"/>
          </a:p>
          <a:p>
            <a:pPr marL="0" indent="0">
              <a:buNone/>
            </a:pPr>
            <a:endParaRPr lang="en-US" dirty="0"/>
          </a:p>
          <a:p>
            <a:pPr marL="0" indent="0">
              <a:buNone/>
            </a:pPr>
            <a:r>
              <a:rPr lang="en-US" dirty="0"/>
              <a:t>As always – more research needed!</a:t>
            </a:r>
            <a:endParaRPr lang="en-GB" dirty="0"/>
          </a:p>
        </p:txBody>
      </p:sp>
    </p:spTree>
    <p:extLst>
      <p:ext uri="{BB962C8B-B14F-4D97-AF65-F5344CB8AC3E}">
        <p14:creationId xmlns:p14="http://schemas.microsoft.com/office/powerpoint/2010/main" val="3173249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C136A6-ED5B-4265-962B-EFD55538B507}"/>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CE88D99-98A5-4F5B-940C-765936D3FFEF}"/>
              </a:ext>
            </a:extLst>
          </p:cNvPr>
          <p:cNvSpPr>
            <a:spLocks noGrp="1"/>
          </p:cNvSpPr>
          <p:nvPr>
            <p:ph type="title"/>
          </p:nvPr>
        </p:nvSpPr>
        <p:spPr>
          <a:xfrm>
            <a:off x="838200" y="365125"/>
            <a:ext cx="3942347" cy="1325563"/>
          </a:xfrm>
          <a:solidFill>
            <a:schemeClr val="bg1"/>
          </a:solidFill>
        </p:spPr>
        <p:txBody>
          <a:bodyPr/>
          <a:lstStyle/>
          <a:p>
            <a:r>
              <a:rPr lang="en-US" dirty="0"/>
              <a:t>Future Research</a:t>
            </a:r>
            <a:endParaRPr lang="en-GB" dirty="0"/>
          </a:p>
        </p:txBody>
      </p:sp>
      <p:pic>
        <p:nvPicPr>
          <p:cNvPr id="6" name="Content Placeholder 5" descr="A picture containing ocean floor&#10;&#10;Description automatically generated">
            <a:extLst>
              <a:ext uri="{FF2B5EF4-FFF2-40B4-BE49-F238E27FC236}">
                <a16:creationId xmlns:a16="http://schemas.microsoft.com/office/drawing/2014/main" id="{4E0FDCB3-2310-476D-879A-4EC4B694AB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68307" y="2554532"/>
            <a:ext cx="4431323" cy="2492619"/>
          </a:xfrm>
        </p:spPr>
      </p:pic>
      <p:pic>
        <p:nvPicPr>
          <p:cNvPr id="4" name="Picture 3" descr="A picture containing dryer&#10;&#10;Description automatically generated">
            <a:extLst>
              <a:ext uri="{FF2B5EF4-FFF2-40B4-BE49-F238E27FC236}">
                <a16:creationId xmlns:a16="http://schemas.microsoft.com/office/drawing/2014/main" id="{5D8083A3-D0C4-4EFD-A207-58A875372F5B}"/>
              </a:ext>
            </a:extLst>
          </p:cNvPr>
          <p:cNvPicPr/>
          <p:nvPr/>
        </p:nvPicPr>
        <p:blipFill rotWithShape="1">
          <a:blip r:embed="rId3">
            <a:extLst>
              <a:ext uri="{28A0092B-C50C-407E-A947-70E740481C1C}">
                <a14:useLocalDpi xmlns:a14="http://schemas.microsoft.com/office/drawing/2010/main" val="0"/>
              </a:ext>
            </a:extLst>
          </a:blip>
          <a:srcRect t="19736" b="43192"/>
          <a:stretch/>
        </p:blipFill>
        <p:spPr bwMode="auto">
          <a:xfrm>
            <a:off x="492370" y="2682143"/>
            <a:ext cx="6219092" cy="22373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1774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8CF698-052F-4490-826A-90638260B312}"/>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7218643-B18E-4D56-9FCC-82DDD52E5A0F}"/>
              </a:ext>
            </a:extLst>
          </p:cNvPr>
          <p:cNvSpPr>
            <a:spLocks noGrp="1"/>
          </p:cNvSpPr>
          <p:nvPr>
            <p:ph type="title"/>
          </p:nvPr>
        </p:nvSpPr>
        <p:spPr>
          <a:xfrm>
            <a:off x="838200" y="365125"/>
            <a:ext cx="2514600" cy="1325563"/>
          </a:xfrm>
          <a:solidFill>
            <a:schemeClr val="bg1"/>
          </a:solidFill>
        </p:spPr>
        <p:txBody>
          <a:bodyPr/>
          <a:lstStyle/>
          <a:p>
            <a:r>
              <a:rPr lang="en-US" dirty="0"/>
              <a:t>Resources</a:t>
            </a:r>
            <a:endParaRPr lang="en-GB" dirty="0"/>
          </a:p>
        </p:txBody>
      </p:sp>
      <p:pic>
        <p:nvPicPr>
          <p:cNvPr id="7" name="Picture 6">
            <a:extLst>
              <a:ext uri="{FF2B5EF4-FFF2-40B4-BE49-F238E27FC236}">
                <a16:creationId xmlns:a16="http://schemas.microsoft.com/office/drawing/2014/main" id="{49ED601C-30CD-4936-9434-07CEB6B66909}"/>
              </a:ext>
            </a:extLst>
          </p:cNvPr>
          <p:cNvPicPr>
            <a:picLocks noChangeAspect="1"/>
          </p:cNvPicPr>
          <p:nvPr/>
        </p:nvPicPr>
        <p:blipFill>
          <a:blip r:embed="rId2"/>
          <a:stretch>
            <a:fillRect/>
          </a:stretch>
        </p:blipFill>
        <p:spPr>
          <a:xfrm>
            <a:off x="9601063" y="4109395"/>
            <a:ext cx="1844931" cy="1844931"/>
          </a:xfrm>
          <a:prstGeom prst="rect">
            <a:avLst/>
          </a:prstGeom>
        </p:spPr>
      </p:pic>
      <p:sp>
        <p:nvSpPr>
          <p:cNvPr id="8" name="TextBox 7">
            <a:extLst>
              <a:ext uri="{FF2B5EF4-FFF2-40B4-BE49-F238E27FC236}">
                <a16:creationId xmlns:a16="http://schemas.microsoft.com/office/drawing/2014/main" id="{391EA31E-8BFA-4923-881B-9A125C5F92E5}"/>
              </a:ext>
            </a:extLst>
          </p:cNvPr>
          <p:cNvSpPr txBox="1"/>
          <p:nvPr/>
        </p:nvSpPr>
        <p:spPr>
          <a:xfrm>
            <a:off x="10137765" y="5907216"/>
            <a:ext cx="771525" cy="369332"/>
          </a:xfrm>
          <a:prstGeom prst="rect">
            <a:avLst/>
          </a:prstGeom>
          <a:noFill/>
        </p:spPr>
        <p:txBody>
          <a:bodyPr wrap="square" rtlCol="0">
            <a:spAutoFit/>
          </a:bodyPr>
          <a:lstStyle/>
          <a:p>
            <a:pPr algn="ctr"/>
            <a:r>
              <a:rPr lang="en-US" dirty="0"/>
              <a:t>Dodie</a:t>
            </a:r>
            <a:endParaRPr lang="en-GB" dirty="0"/>
          </a:p>
        </p:txBody>
      </p:sp>
      <p:pic>
        <p:nvPicPr>
          <p:cNvPr id="5" name="Content Placeholder 4">
            <a:extLst>
              <a:ext uri="{FF2B5EF4-FFF2-40B4-BE49-F238E27FC236}">
                <a16:creationId xmlns:a16="http://schemas.microsoft.com/office/drawing/2014/main" id="{3543C90F-194B-4B8E-8D45-5107974CE79C}"/>
              </a:ext>
            </a:extLst>
          </p:cNvPr>
          <p:cNvPicPr>
            <a:picLocks noGrp="1" noChangeAspect="1"/>
          </p:cNvPicPr>
          <p:nvPr>
            <p:ph idx="1"/>
          </p:nvPr>
        </p:nvPicPr>
        <p:blipFill>
          <a:blip r:embed="rId3"/>
          <a:stretch>
            <a:fillRect/>
          </a:stretch>
        </p:blipFill>
        <p:spPr>
          <a:xfrm>
            <a:off x="391753" y="1602988"/>
            <a:ext cx="8665293" cy="4351338"/>
          </a:xfrm>
          <a:prstGeom prst="rect">
            <a:avLst/>
          </a:prstGeom>
        </p:spPr>
      </p:pic>
      <p:sp>
        <p:nvSpPr>
          <p:cNvPr id="18" name="Rectangle 17">
            <a:extLst>
              <a:ext uri="{FF2B5EF4-FFF2-40B4-BE49-F238E27FC236}">
                <a16:creationId xmlns:a16="http://schemas.microsoft.com/office/drawing/2014/main" id="{E97210DD-1879-4355-9606-3A154273D54E}"/>
              </a:ext>
            </a:extLst>
          </p:cNvPr>
          <p:cNvSpPr/>
          <p:nvPr/>
        </p:nvSpPr>
        <p:spPr>
          <a:xfrm>
            <a:off x="9302180" y="2952479"/>
            <a:ext cx="2736839" cy="369332"/>
          </a:xfrm>
          <a:prstGeom prst="rect">
            <a:avLst/>
          </a:prstGeom>
        </p:spPr>
        <p:txBody>
          <a:bodyPr wrap="none">
            <a:spAutoFit/>
          </a:bodyPr>
          <a:lstStyle/>
          <a:p>
            <a:r>
              <a:rPr lang="en-GB" dirty="0"/>
              <a:t>https://www.unrealuk.org/</a:t>
            </a:r>
          </a:p>
        </p:txBody>
      </p:sp>
      <p:pic>
        <p:nvPicPr>
          <p:cNvPr id="20" name="Picture 19" descr="Logo&#10;&#10;Description automatically generated">
            <a:extLst>
              <a:ext uri="{FF2B5EF4-FFF2-40B4-BE49-F238E27FC236}">
                <a16:creationId xmlns:a16="http://schemas.microsoft.com/office/drawing/2014/main" id="{36CE9D3A-DCA4-4984-A167-2CCEF3010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5150" y="1602988"/>
            <a:ext cx="2296754" cy="1372685"/>
          </a:xfrm>
          <a:prstGeom prst="rect">
            <a:avLst/>
          </a:prstGeom>
        </p:spPr>
      </p:pic>
    </p:spTree>
    <p:extLst>
      <p:ext uri="{BB962C8B-B14F-4D97-AF65-F5344CB8AC3E}">
        <p14:creationId xmlns:p14="http://schemas.microsoft.com/office/powerpoint/2010/main" val="2561345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02BAA2-FCFB-49C4-BDE3-D5E6DA0FA9CF}"/>
              </a:ext>
            </a:extLst>
          </p:cNvPr>
          <p:cNvSpPr/>
          <p:nvPr/>
        </p:nvSpPr>
        <p:spPr>
          <a:xfrm>
            <a:off x="0" y="979874"/>
            <a:ext cx="12192000" cy="87392"/>
          </a:xfrm>
          <a:prstGeom prst="rect">
            <a:avLst/>
          </a:prstGeom>
          <a:solidFill>
            <a:srgbClr val="4472C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D23C7C5-4529-4469-9AB6-AE374AB61BDE}"/>
              </a:ext>
            </a:extLst>
          </p:cNvPr>
          <p:cNvSpPr>
            <a:spLocks noGrp="1"/>
          </p:cNvSpPr>
          <p:nvPr>
            <p:ph type="title"/>
          </p:nvPr>
        </p:nvSpPr>
        <p:spPr>
          <a:xfrm>
            <a:off x="838200" y="365125"/>
            <a:ext cx="4657725" cy="1325563"/>
          </a:xfrm>
          <a:solidFill>
            <a:schemeClr val="bg1"/>
          </a:solidFill>
        </p:spPr>
        <p:txBody>
          <a:bodyPr/>
          <a:lstStyle/>
          <a:p>
            <a:r>
              <a:rPr lang="en-US" dirty="0"/>
              <a:t>Acknowledgements</a:t>
            </a:r>
            <a:endParaRPr lang="en-GB" dirty="0"/>
          </a:p>
        </p:txBody>
      </p:sp>
      <p:sp>
        <p:nvSpPr>
          <p:cNvPr id="3" name="Content Placeholder 2">
            <a:extLst>
              <a:ext uri="{FF2B5EF4-FFF2-40B4-BE49-F238E27FC236}">
                <a16:creationId xmlns:a16="http://schemas.microsoft.com/office/drawing/2014/main" id="{6CDFFC62-35C6-4FC5-A0D6-15DAF794A8DB}"/>
              </a:ext>
            </a:extLst>
          </p:cNvPr>
          <p:cNvSpPr>
            <a:spLocks noGrp="1"/>
          </p:cNvSpPr>
          <p:nvPr>
            <p:ph idx="1"/>
          </p:nvPr>
        </p:nvSpPr>
        <p:spPr/>
        <p:txBody>
          <a:bodyPr numCol="2">
            <a:normAutofit/>
          </a:bodyPr>
          <a:lstStyle/>
          <a:p>
            <a:r>
              <a:rPr lang="en-US" b="1" dirty="0"/>
              <a:t>Kathryn Greenwood</a:t>
            </a:r>
          </a:p>
          <a:p>
            <a:r>
              <a:rPr lang="en-US" b="1" dirty="0"/>
              <a:t>Sarah Garfinkel</a:t>
            </a:r>
          </a:p>
          <a:p>
            <a:r>
              <a:rPr lang="en-US" dirty="0" err="1"/>
              <a:t>Marte</a:t>
            </a:r>
            <a:r>
              <a:rPr lang="en-US" dirty="0"/>
              <a:t> Roel </a:t>
            </a:r>
            <a:r>
              <a:rPr lang="en-US" dirty="0" err="1"/>
              <a:t>Lesur</a:t>
            </a:r>
            <a:endParaRPr lang="en-US" dirty="0"/>
          </a:p>
          <a:p>
            <a:r>
              <a:rPr lang="en-US" dirty="0" err="1"/>
              <a:t>Bigna</a:t>
            </a:r>
            <a:r>
              <a:rPr lang="en-US" dirty="0"/>
              <a:t> </a:t>
            </a:r>
            <a:r>
              <a:rPr lang="en-US" dirty="0" err="1"/>
              <a:t>Lenggenhager</a:t>
            </a:r>
            <a:endParaRPr lang="en-US" dirty="0"/>
          </a:p>
          <a:p>
            <a:r>
              <a:rPr lang="en-US" dirty="0"/>
              <a:t>Jamie Ward</a:t>
            </a:r>
          </a:p>
          <a:p>
            <a:r>
              <a:rPr lang="en-US" dirty="0"/>
              <a:t>Hugo Critchley</a:t>
            </a:r>
          </a:p>
          <a:p>
            <a:r>
              <a:rPr lang="en-US" dirty="0"/>
              <a:t>Maxine Sherman</a:t>
            </a:r>
          </a:p>
          <a:p>
            <a:r>
              <a:rPr lang="en-US" dirty="0"/>
              <a:t>Keisuke Suzuki</a:t>
            </a:r>
          </a:p>
          <a:p>
            <a:r>
              <a:rPr lang="en-US" dirty="0"/>
              <a:t>Jolyon Miles-Wilson</a:t>
            </a:r>
          </a:p>
          <a:p>
            <a:r>
              <a:rPr lang="en-US" dirty="0"/>
              <a:t>Magdalena Del Rio Forster</a:t>
            </a:r>
          </a:p>
          <a:p>
            <a:r>
              <a:rPr lang="en-US" dirty="0"/>
              <a:t>Simon </a:t>
            </a:r>
            <a:r>
              <a:rPr lang="en-US" dirty="0" err="1"/>
              <a:t>Saryazdi</a:t>
            </a:r>
            <a:endParaRPr lang="en-US" dirty="0"/>
          </a:p>
          <a:p>
            <a:r>
              <a:rPr lang="en-US" dirty="0"/>
              <a:t>Dennis Larsson</a:t>
            </a:r>
          </a:p>
          <a:p>
            <a:pPr marL="0" indent="0">
              <a:buNone/>
            </a:pPr>
            <a:r>
              <a:rPr lang="en-US" dirty="0"/>
              <a:t>And many more!</a:t>
            </a:r>
          </a:p>
          <a:p>
            <a:endParaRPr lang="en-US" dirty="0"/>
          </a:p>
          <a:p>
            <a:endParaRPr lang="en-US" dirty="0"/>
          </a:p>
        </p:txBody>
      </p:sp>
      <p:sp>
        <p:nvSpPr>
          <p:cNvPr id="5" name="Oval 4">
            <a:extLst>
              <a:ext uri="{FF2B5EF4-FFF2-40B4-BE49-F238E27FC236}">
                <a16:creationId xmlns:a16="http://schemas.microsoft.com/office/drawing/2014/main" id="{A313EFD1-AF21-4B74-8CCD-57D1D70BA394}"/>
              </a:ext>
            </a:extLst>
          </p:cNvPr>
          <p:cNvSpPr/>
          <p:nvPr/>
        </p:nvSpPr>
        <p:spPr>
          <a:xfrm>
            <a:off x="8990848" y="4510811"/>
            <a:ext cx="2286000" cy="180108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phic 5" descr="Users">
            <a:extLst>
              <a:ext uri="{FF2B5EF4-FFF2-40B4-BE49-F238E27FC236}">
                <a16:creationId xmlns:a16="http://schemas.microsoft.com/office/drawing/2014/main" id="{5186C88B-942F-43C8-A7F8-46120FBD26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76584" y="3316634"/>
            <a:ext cx="1914525" cy="1914525"/>
          </a:xfrm>
          <a:prstGeom prst="rect">
            <a:avLst/>
          </a:prstGeom>
        </p:spPr>
      </p:pic>
      <p:sp>
        <p:nvSpPr>
          <p:cNvPr id="7" name="TextBox 6">
            <a:extLst>
              <a:ext uri="{FF2B5EF4-FFF2-40B4-BE49-F238E27FC236}">
                <a16:creationId xmlns:a16="http://schemas.microsoft.com/office/drawing/2014/main" id="{EE16D08A-8784-48CB-9676-BDC0DC0BE34F}"/>
              </a:ext>
            </a:extLst>
          </p:cNvPr>
          <p:cNvSpPr txBox="1"/>
          <p:nvPr/>
        </p:nvSpPr>
        <p:spPr>
          <a:xfrm>
            <a:off x="9529010" y="5118967"/>
            <a:ext cx="1209675" cy="584775"/>
          </a:xfrm>
          <a:prstGeom prst="rect">
            <a:avLst/>
          </a:prstGeom>
          <a:noFill/>
        </p:spPr>
        <p:txBody>
          <a:bodyPr wrap="square" rtlCol="0">
            <a:spAutoFit/>
          </a:bodyPr>
          <a:lstStyle/>
          <a:p>
            <a:pPr algn="ctr"/>
            <a:r>
              <a:rPr lang="en-GB" sz="3200" dirty="0"/>
              <a:t>100</a:t>
            </a:r>
          </a:p>
        </p:txBody>
      </p:sp>
    </p:spTree>
    <p:extLst>
      <p:ext uri="{BB962C8B-B14F-4D97-AF65-F5344CB8AC3E}">
        <p14:creationId xmlns:p14="http://schemas.microsoft.com/office/powerpoint/2010/main" val="867113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CE44-D033-4B63-A376-950C95D81E72}"/>
              </a:ext>
            </a:extLst>
          </p:cNvPr>
          <p:cNvSpPr>
            <a:spLocks noGrp="1"/>
          </p:cNvSpPr>
          <p:nvPr>
            <p:ph type="title"/>
          </p:nvPr>
        </p:nvSpPr>
        <p:spPr>
          <a:xfrm>
            <a:off x="838200" y="2485231"/>
            <a:ext cx="10515600" cy="1325563"/>
          </a:xfrm>
          <a:solidFill>
            <a:schemeClr val="bg1"/>
          </a:solidFill>
          <a:ln w="38100">
            <a:noFill/>
          </a:ln>
        </p:spPr>
        <p:txBody>
          <a:bodyPr/>
          <a:lstStyle/>
          <a:p>
            <a:pPr algn="ctr"/>
            <a:r>
              <a:rPr lang="en-US" dirty="0"/>
              <a:t>Thank you for listening!</a:t>
            </a:r>
            <a:endParaRPr lang="en-GB" dirty="0"/>
          </a:p>
        </p:txBody>
      </p:sp>
      <p:sp>
        <p:nvSpPr>
          <p:cNvPr id="3" name="Rectangle 2">
            <a:extLst>
              <a:ext uri="{FF2B5EF4-FFF2-40B4-BE49-F238E27FC236}">
                <a16:creationId xmlns:a16="http://schemas.microsoft.com/office/drawing/2014/main" id="{2CE635B6-6504-4C02-AAB9-231B3AA5430D}"/>
              </a:ext>
            </a:extLst>
          </p:cNvPr>
          <p:cNvSpPr/>
          <p:nvPr/>
        </p:nvSpPr>
        <p:spPr>
          <a:xfrm>
            <a:off x="-333375" y="0"/>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8B1597C-3466-4F63-A8D4-3CA5DB78D7C1}"/>
              </a:ext>
            </a:extLst>
          </p:cNvPr>
          <p:cNvSpPr/>
          <p:nvPr/>
        </p:nvSpPr>
        <p:spPr>
          <a:xfrm>
            <a:off x="-333376" y="5915025"/>
            <a:ext cx="12658725" cy="94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39289C6-CC32-49D6-B182-A39689F6D051}"/>
              </a:ext>
            </a:extLst>
          </p:cNvPr>
          <p:cNvSpPr/>
          <p:nvPr/>
        </p:nvSpPr>
        <p:spPr>
          <a:xfrm>
            <a:off x="-333378" y="5753100"/>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731C49-6E71-4A2D-BFA0-CE6AC0162C5D}"/>
              </a:ext>
            </a:extLst>
          </p:cNvPr>
          <p:cNvSpPr/>
          <p:nvPr/>
        </p:nvSpPr>
        <p:spPr>
          <a:xfrm>
            <a:off x="-333377" y="1033463"/>
            <a:ext cx="12658725"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2203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3356</TotalTime>
  <Words>1985</Words>
  <Application>Microsoft Office PowerPoint</Application>
  <PresentationFormat>Widescreen</PresentationFormat>
  <Paragraphs>370</Paragraphs>
  <Slides>38</Slides>
  <Notes>12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Recreating Unusual Bodily Sensations</vt:lpstr>
      <vt:lpstr>What are unusual bodily sensations?</vt:lpstr>
      <vt:lpstr>Černis, Freeman &amp; Ehlers (2020)</vt:lpstr>
      <vt:lpstr>Dissociation / Anomalous Self-Experiences</vt:lpstr>
      <vt:lpstr>Dissociation Prevalence</vt:lpstr>
      <vt:lpstr>Dissociation and Psychosis</vt:lpstr>
      <vt:lpstr>Dissociation and Psychosis</vt:lpstr>
      <vt:lpstr>Dissociation and Psychosis</vt:lpstr>
      <vt:lpstr>Dissociation and Psychosis</vt:lpstr>
      <vt:lpstr>Dissociation and Psychosis</vt:lpstr>
      <vt:lpstr>Dissociation and Psychosis</vt:lpstr>
      <vt:lpstr>Tactile Hallucinations</vt:lpstr>
      <vt:lpstr>Recreating Unusual Experiences</vt:lpstr>
      <vt:lpstr>At the (virtual) pub</vt:lpstr>
      <vt:lpstr>Therapeutic Value?</vt:lpstr>
      <vt:lpstr>Recreating Unusual Bodily Sensations</vt:lpstr>
      <vt:lpstr>Mixed-Reality and Body Disownership</vt:lpstr>
      <vt:lpstr>Mixed-Reality Task*</vt:lpstr>
      <vt:lpstr>Mixed-Reality Task*</vt:lpstr>
      <vt:lpstr>Self vs Other</vt:lpstr>
      <vt:lpstr>Interoception</vt:lpstr>
      <vt:lpstr>Questionnaires</vt:lpstr>
      <vt:lpstr>Mixed-Reality Task – “Long” Version</vt:lpstr>
      <vt:lpstr>Sensitivity to Delay</vt:lpstr>
      <vt:lpstr>Mixed-Reality Task – “Threshold” Version</vt:lpstr>
      <vt:lpstr>Mixed-Reality Summary</vt:lpstr>
      <vt:lpstr>Recreating Tactile Hallucinations</vt:lpstr>
      <vt:lpstr>PowerPoint Presentation</vt:lpstr>
      <vt:lpstr>Somatic Signal Detection Task*</vt:lpstr>
      <vt:lpstr>Somatic Signal Detection Task*</vt:lpstr>
      <vt:lpstr>Somatic Signal Detection Task*</vt:lpstr>
      <vt:lpstr>Overall Summary</vt:lpstr>
      <vt:lpstr>Bringing the Tasks Together</vt:lpstr>
      <vt:lpstr>Summary</vt:lpstr>
      <vt:lpstr>Future Research</vt:lpstr>
      <vt:lpstr>Resources</vt:lpstr>
      <vt:lpstr>Acknowledgements</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Recreating feelings of body  dis-ownership with mixed-reality</dc:title>
  <dc:creator>Jamie Moffatt</dc:creator>
  <cp:lastModifiedBy>Jamie Moffatt</cp:lastModifiedBy>
  <cp:revision>134</cp:revision>
  <dcterms:created xsi:type="dcterms:W3CDTF">2020-12-08T17:22:10Z</dcterms:created>
  <dcterms:modified xsi:type="dcterms:W3CDTF">2021-03-05T14:47:39Z</dcterms:modified>
</cp:coreProperties>
</file>