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3"/>
    <p:sldMasterId id="2147483653" r:id="rId4"/>
  </p:sldMasterIdLst>
  <p:notesMasterIdLst>
    <p:notesMasterId r:id="rId28"/>
  </p:notesMasterIdLst>
  <p:handoutMasterIdLst>
    <p:handoutMasterId r:id="rId29"/>
  </p:handoutMasterIdLst>
  <p:sldIdLst>
    <p:sldId id="287" r:id="rId5"/>
    <p:sldId id="260" r:id="rId6"/>
    <p:sldId id="286" r:id="rId7"/>
    <p:sldId id="282" r:id="rId8"/>
    <p:sldId id="270" r:id="rId9"/>
    <p:sldId id="274" r:id="rId10"/>
    <p:sldId id="272" r:id="rId11"/>
    <p:sldId id="261" r:id="rId12"/>
    <p:sldId id="283" r:id="rId13"/>
    <p:sldId id="284" r:id="rId14"/>
    <p:sldId id="262" r:id="rId15"/>
    <p:sldId id="263" r:id="rId16"/>
    <p:sldId id="264" r:id="rId17"/>
    <p:sldId id="275" r:id="rId18"/>
    <p:sldId id="269" r:id="rId19"/>
    <p:sldId id="276" r:id="rId20"/>
    <p:sldId id="277" r:id="rId21"/>
    <p:sldId id="278" r:id="rId22"/>
    <p:sldId id="279" r:id="rId23"/>
    <p:sldId id="280" r:id="rId24"/>
    <p:sldId id="285" r:id="rId25"/>
    <p:sldId id="281" r:id="rId26"/>
    <p:sldId id="288" r:id="rId27"/>
  </p:sldIdLst>
  <p:sldSz cx="9144000" cy="6858000" type="screen4x3"/>
  <p:notesSz cx="6797675" cy="9926638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u="sng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u="sng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u="sng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u="sng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50"/>
    <p:restoredTop sz="71547"/>
  </p:normalViewPr>
  <p:slideViewPr>
    <p:cSldViewPr>
      <p:cViewPr varScale="1">
        <p:scale>
          <a:sx n="52" d="100"/>
          <a:sy n="52" d="100"/>
        </p:scale>
        <p:origin x="186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5" d="100"/>
        <a:sy n="10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3888" y="176"/>
      </p:cViewPr>
      <p:guideLst>
        <p:guide orient="horz" pos="3127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243AA1BA-9880-3F08-5ABC-7C181AB2348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02" tIns="46351" rIns="92702" bIns="46351" numCol="1" anchor="t" anchorCtr="0" compatLnSpc="1">
            <a:prstTxWarp prst="textNoShape">
              <a:avLst/>
            </a:prstTxWarp>
          </a:bodyPr>
          <a:lstStyle>
            <a:lvl1pPr defTabSz="927100">
              <a:defRPr sz="1200" u="none" smtClean="0">
                <a:latin typeface="Arial" charset="0"/>
                <a:ea typeface="ＭＳ Ｐゴシック" pitchFamily="-110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AE043E69-43D9-E2B8-18A3-2BB2C5B9BAE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02" tIns="46351" rIns="92702" bIns="46351" numCol="1" anchor="t" anchorCtr="0" compatLnSpc="1">
            <a:prstTxWarp prst="textNoShape">
              <a:avLst/>
            </a:prstTxWarp>
          </a:bodyPr>
          <a:lstStyle>
            <a:lvl1pPr algn="r" defTabSz="927100">
              <a:defRPr sz="1200" u="none" smtClean="0">
                <a:latin typeface="Arial" charset="0"/>
                <a:ea typeface="ＭＳ Ｐゴシック" pitchFamily="-110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773AC2CE-8B48-BBFA-6695-BF0EB7A0791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02" tIns="46351" rIns="92702" bIns="46351" numCol="1" anchor="b" anchorCtr="0" compatLnSpc="1">
            <a:prstTxWarp prst="textNoShape">
              <a:avLst/>
            </a:prstTxWarp>
          </a:bodyPr>
          <a:lstStyle>
            <a:lvl1pPr defTabSz="927100">
              <a:defRPr sz="1200" u="none" smtClean="0">
                <a:latin typeface="Arial" charset="0"/>
                <a:ea typeface="ＭＳ Ｐゴシック" pitchFamily="-110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D5EBB8D0-1EC7-24EA-2B3B-F4A6F76934C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02" tIns="46351" rIns="92702" bIns="46351" numCol="1" anchor="b" anchorCtr="0" compatLnSpc="1">
            <a:prstTxWarp prst="textNoShape">
              <a:avLst/>
            </a:prstTxWarp>
          </a:bodyPr>
          <a:lstStyle>
            <a:lvl1pPr algn="r" defTabSz="927100">
              <a:defRPr sz="1200" u="none"/>
            </a:lvl1pPr>
          </a:lstStyle>
          <a:p>
            <a:fld id="{8F4961AA-E70B-2540-A4E2-21B5FB9E506A}" type="slidenum">
              <a:rPr lang="it-IT" altLang="it-IT"/>
              <a:pPr/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B9ACC200-2A28-2FEF-2563-9356C192452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02" tIns="46351" rIns="92702" bIns="46351" numCol="1" anchor="t" anchorCtr="0" compatLnSpc="1">
            <a:prstTxWarp prst="textNoShape">
              <a:avLst/>
            </a:prstTxWarp>
          </a:bodyPr>
          <a:lstStyle>
            <a:lvl1pPr defTabSz="927100">
              <a:defRPr sz="1200" u="none" smtClean="0">
                <a:latin typeface="Arial" charset="0"/>
                <a:ea typeface="ＭＳ Ｐゴシック" pitchFamily="-110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CD891FF7-B2E7-5D13-721B-505DAC63E2C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02" tIns="46351" rIns="92702" bIns="46351" numCol="1" anchor="t" anchorCtr="0" compatLnSpc="1">
            <a:prstTxWarp prst="textNoShape">
              <a:avLst/>
            </a:prstTxWarp>
          </a:bodyPr>
          <a:lstStyle>
            <a:lvl1pPr algn="r" defTabSz="927100">
              <a:defRPr sz="1200" u="none" smtClean="0">
                <a:latin typeface="Arial" charset="0"/>
                <a:ea typeface="ＭＳ Ｐゴシック" pitchFamily="-110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EBA73435-E038-55DD-02B1-278424C17C3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20D88451-8B86-1F53-1043-76B7DBE6E43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14875"/>
            <a:ext cx="5435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02" tIns="46351" rIns="92702" bIns="4635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B0B8D4EE-5AD2-6AA6-D54A-192236405D4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02" tIns="46351" rIns="92702" bIns="46351" numCol="1" anchor="b" anchorCtr="0" compatLnSpc="1">
            <a:prstTxWarp prst="textNoShape">
              <a:avLst/>
            </a:prstTxWarp>
          </a:bodyPr>
          <a:lstStyle>
            <a:lvl1pPr defTabSz="927100">
              <a:defRPr sz="1200" u="none" smtClean="0">
                <a:latin typeface="Arial" charset="0"/>
                <a:ea typeface="ＭＳ Ｐゴシック" pitchFamily="-110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71A5CC31-C14E-A752-3E0D-6BE9C221A0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02" tIns="46351" rIns="92702" bIns="46351" numCol="1" anchor="b" anchorCtr="0" compatLnSpc="1">
            <a:prstTxWarp prst="textNoShape">
              <a:avLst/>
            </a:prstTxWarp>
          </a:bodyPr>
          <a:lstStyle>
            <a:lvl1pPr algn="r" defTabSz="927100">
              <a:defRPr sz="1200" u="none"/>
            </a:lvl1pPr>
          </a:lstStyle>
          <a:p>
            <a:fld id="{0661E17C-6C25-044E-8222-7A7DCB20DCA6}" type="slidenum">
              <a:rPr lang="it-IT" altLang="it-IT"/>
              <a:pPr/>
              <a:t>‹#›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Good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afternoon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I’m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here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talk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about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regional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programme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for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early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interventions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1E17C-6C25-044E-8222-7A7DCB20DCA6}" type="slidenum">
              <a:rPr lang="it-IT" altLang="it-IT" smtClean="0"/>
              <a:pPr/>
              <a:t>1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7029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Let’s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start with some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numbers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Psychotic disorders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affect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around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2-3%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adolescents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young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adults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Among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them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schizophrenia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remains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condition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with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greatest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clinical and social impact.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lifetime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prevalence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estimated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between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0.3% and 0.7%, with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differences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due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ethnicity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geographical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background,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migration-related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factors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young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people,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median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incidence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rate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around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15.2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cases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per 100,000 people, with 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higher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frequency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males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than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females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epidemiological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data show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psychotic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disorders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usually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emerge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during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crucial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developmental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period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which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people are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gaining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autonomy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shaping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their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identity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reason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psychotic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onset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can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have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consequences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go far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beyond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symptoms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may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affect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way 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person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sees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themselves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relates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others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and projects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themselves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future. In some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cases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can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substantially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alter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individual’s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developmental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biographical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trajectory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reason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models of care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have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moved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towards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early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preventive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integrated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intervention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The focus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has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shifted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from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managing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already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established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disorder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recognising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early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possible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situations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which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psychological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distress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may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evolve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 full-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blown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psychotic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disorder.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1E17C-6C25-044E-8222-7A7DCB20DCA6}" type="slidenum">
              <a:rPr lang="it-IT" altLang="it-IT" smtClean="0"/>
              <a:pPr/>
              <a:t>2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64760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So the Emilia-Romagna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regional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programme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for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early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follows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approach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: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aims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identify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people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high risk, 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first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presentation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offer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them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integrated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personalised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care pathway, and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promote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recovery in clinical, personal,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relational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social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sense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regional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recommentations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for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organising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care for people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high risk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first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presentation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The 2024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version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updates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previous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2016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recommendations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incorporating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recent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evidence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experience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developed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through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programme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over the last decade.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1E17C-6C25-044E-8222-7A7DCB20DCA6}" type="slidenum">
              <a:rPr lang="it-IT" altLang="it-IT" smtClean="0"/>
              <a:pPr/>
              <a:t>3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4046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are some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regional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data on first-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episode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come from a study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published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 2023 by professor Belvederi Murri, 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aiming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estimate the </a:t>
            </a:r>
            <a:r>
              <a:rPr lang="it-IT" sz="1200" i="1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treated</a:t>
            </a:r>
            <a:r>
              <a:rPr lang="it-IT" sz="1200" i="1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i="1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incidence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 (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meaning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incidence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treated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cases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)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among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individuals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aged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18 to 35 with first-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episode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came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contact with the public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mental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healthcare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system in Emilia-Romagna. The study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used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data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collected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between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2013 and 2019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considering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10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catchment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areas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such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Bologna, Ferrara, Forlì-Cesena, Modena, Parma, Piacenza, Ravenna, Reggio Emilia, Rimini, and Imola.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Overall,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found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25.3 new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treated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cases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first-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episode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per 100,000 people per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year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finding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interesting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because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shows 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quite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high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regional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incidence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but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above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all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territorial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variability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If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take a look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individual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areas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can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see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incidence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does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not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appear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follow a clear linear trend over time,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nor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does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seem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be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explained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by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population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density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;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rather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variability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appears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be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mainly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associated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with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specific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area or centre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reference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1E17C-6C25-044E-8222-7A7DCB20DCA6}" type="slidenum">
              <a:rPr lang="it-IT" altLang="it-IT" smtClean="0"/>
              <a:pPr/>
              <a:t>4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57577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Taking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consideration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regional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programme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introduced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 September 2012,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current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model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based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almost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fourteen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years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regional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experience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early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intervention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regional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programme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DUP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refers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the </a:t>
            </a:r>
            <a:r>
              <a:rPr lang="it-IT" sz="1200" i="1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Duration of </a:t>
            </a:r>
            <a:r>
              <a:rPr lang="it-IT" sz="1200" i="1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Untreated</a:t>
            </a:r>
            <a:r>
              <a:rPr lang="it-IT" sz="1200" i="1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i="1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Reducing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DUP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one of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main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target of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early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programme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: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means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shortening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time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between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onset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psychotic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symptoms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access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integrated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care.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clinically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important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because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consequences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are, to some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extent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time-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dependent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longer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psychotic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symptoms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remain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unrecognised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untreated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greater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risk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clinical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functional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social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consequences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will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become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more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established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harder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reverse.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recommendations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underline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shorter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DUP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associated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with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less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severe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symptoms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first contact with services,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fewer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negative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symptoms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better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response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antipsychotic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treatment,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better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functioning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and 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better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quality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life.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reason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programme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also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has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 strong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organisational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dimension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Services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need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identify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possible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cases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earlier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facilitate access,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communicate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with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each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other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ensure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assessment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care planning take place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without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unnecessary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delay.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1E17C-6C25-044E-8222-7A7DCB20DCA6}" type="slidenum">
              <a:rPr lang="it-IT" altLang="it-IT" smtClean="0"/>
              <a:pPr/>
              <a:t>5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487318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programme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addressed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two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main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groups: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individuals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first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manifestation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and high-risk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mental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states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applies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young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people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between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15 and 35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years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with a DUP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less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than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two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years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(or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even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more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if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have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not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previously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received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intervention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described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regional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programme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). 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programme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aims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reduce distress, monitor clinical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evolution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support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functioning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and,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where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possible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reduce the risk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transition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High-risk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mental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states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usually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grouped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three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main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categories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 first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attenuated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psychotic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symptoms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: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experiences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similar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psychotic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symptoms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(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such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suspiciousness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unusual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ideas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perceptual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abnormalities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or mild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disorganisation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),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but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less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intense, more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transient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associated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with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least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partially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preserved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reality testing.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 second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category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represented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by BLIPS: brief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intermittent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episodes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full-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blown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psychotic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symptoms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which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remit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spontaneously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last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less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than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one week.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third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category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concerns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familial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vulnerability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associated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with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recent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functional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decline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: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may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include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individuals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with a first-degree relative with 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psychotic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disorder, or people with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schizotypal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disorder with 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significant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deterioration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functioning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</a:t>
            </a:r>
          </a:p>
          <a:p>
            <a:r>
              <a:rPr lang="it-IT" sz="1200" b="1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 </a:t>
            </a:r>
            <a:endParaRPr lang="it-IT" sz="1200" kern="1200" dirty="0">
              <a:solidFill>
                <a:schemeClr val="tx1"/>
              </a:solidFill>
              <a:effectLst/>
              <a:latin typeface="Arial" charset="0"/>
              <a:ea typeface="ＭＳ Ｐゴシック" pitchFamily="-110" charset="-128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1E17C-6C25-044E-8222-7A7DCB20DCA6}" type="slidenum">
              <a:rPr lang="it-IT" altLang="it-IT" smtClean="0"/>
              <a:pPr/>
              <a:t>6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55688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order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better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understand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Emilia-Romagna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programme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it’s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useful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recall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Italian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mental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health care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mainly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public and community-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based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Since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psychiatric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reform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1978,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associated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with Franco Basaglia and Law 180,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mental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health care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has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moved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away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from large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psychiatric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hospitals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towards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territorial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services.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 Emilia-Romagna,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central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structure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Department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Mental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Health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Pathological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Addictions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or DSMDP,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which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responsible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for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implementing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early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pathway.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coordinates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adult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community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mental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health centres,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child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adolescent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neuropsychiatry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addiction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services,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psychiatric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inpatient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units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rehabilitation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or social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inclusion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programmes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However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early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care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also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involves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general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practitioners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schools, social services and community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organisations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because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early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signs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often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appear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first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everyday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contexts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regional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model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therefore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based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on 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coordinated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network,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ensuring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continuity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shared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responsibilities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1E17C-6C25-044E-8222-7A7DCB20DCA6}" type="slidenum">
              <a:rPr lang="it-IT" altLang="it-IT" smtClean="0"/>
              <a:pPr/>
              <a:t>7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283494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 first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signs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possible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psychotic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onset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not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always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immediately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recognisable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psychotic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symptoms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may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emerge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gradually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be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interpreted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adolescent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crisis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depressive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withdrawal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anxiety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substance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abuse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difficulties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 school or family life.</a:t>
            </a:r>
            <a:b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</a:b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reason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early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identification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crucial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part of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programme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Clinicians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encouraged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pay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attention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early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signs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such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progressive social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withdrawal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suspiciousness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unusual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ideas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and so on. </a:t>
            </a:r>
            <a:b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</a:b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recommend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use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specific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screening tools,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particularly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 Checklist for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Assessment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Psychotic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Onset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or CVEP, and the brief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version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the 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Prodromal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Questionnaire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or PQ.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Anyway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tools are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not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intended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provide a definitive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diagnosis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: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their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role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help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professionals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collect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warning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signs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 a more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systematic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way and decide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whether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 more in-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depth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specialist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assessment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needed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1E17C-6C25-044E-8222-7A7DCB20DCA6}" type="slidenum">
              <a:rPr lang="it-IT" altLang="it-IT" smtClean="0"/>
              <a:pPr/>
              <a:t>8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151432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 first screening tool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 PQ-16, the 16-item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version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Prodromal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Questionnaire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 brief self-report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questionnaire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designed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detect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psychotic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-like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experiences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young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help-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seeking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individuals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</a:t>
            </a:r>
            <a:b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</a:b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Each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item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answered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true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or false,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if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experience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present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person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also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asked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rate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associated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distress.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1E17C-6C25-044E-8222-7A7DCB20DCA6}" type="slidenum">
              <a:rPr lang="it-IT" altLang="it-IT" smtClean="0"/>
              <a:pPr/>
              <a:t>9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961422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 second tool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 CVEP,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Italian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Checklist for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Assessment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Psychotic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Onset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It’s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Italian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adaptation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the 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Primary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Care Checklist,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it’s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intended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mainly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clinician-rated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checklist.</a:t>
            </a:r>
            <a:b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</a:b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Compared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with the PQ-16,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it’s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less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focused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on self-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reported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anomalous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experiences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more on the general clinical picture with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attention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psychotic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-like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experiences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 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Anyway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screening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should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not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be limited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specialist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mental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health services.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should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also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involve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trained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professionals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working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primary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care,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paediatrics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social services, schools and family counselling services.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should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also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involve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professionals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working in Community Health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Houses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which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Italian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healthcare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system are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local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facilities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where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people can access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different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types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healthcare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social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assistance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</a:p>
          <a:p>
            <a:endParaRPr lang="it-IT" sz="1200" kern="1200" dirty="0">
              <a:solidFill>
                <a:schemeClr val="tx1"/>
              </a:solidFill>
              <a:effectLst/>
              <a:latin typeface="Arial" charset="0"/>
              <a:ea typeface="ＭＳ Ｐゴシック" pitchFamily="-110" charset="-128"/>
              <a:cs typeface="+mn-cs"/>
            </a:endParaRP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If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initial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interview or screening tools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suggest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possible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high-risk state 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psychotic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onset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person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should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referred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for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specialist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assessment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1E17C-6C25-044E-8222-7A7DCB20DCA6}" type="slidenum">
              <a:rPr lang="it-IT" altLang="it-IT" smtClean="0"/>
              <a:pPr/>
              <a:t>10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215967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After screening,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next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step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specialist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assessment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regional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programme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recommend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developing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 case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formulation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meaning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comprehensive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understanding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person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their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functioning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their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life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context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and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factors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may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have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contributed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onset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worsening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symptoms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assessment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includes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categorical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diagnosis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but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also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brings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together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several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other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dimensions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such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psychopathology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personal and social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functioning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risk to self 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others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substance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use,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physical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health, family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relationships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school or work,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stressful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life events, cultural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factors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available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resources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According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regional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recommendations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phase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should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usually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completed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within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one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month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referral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Also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during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stage,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psychometric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tools can help make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assessment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more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structured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consistent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programme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mention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among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others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the Comprehensive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Assessment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At-Risk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Mental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States (CAARMS),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which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used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assess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high-risk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mental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states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and the Mini International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Neuropsychiatric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Interview (MINI),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which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supports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categorical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differential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diagnosis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involvement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patient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whenever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possible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family,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also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essential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reasons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for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assessment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for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any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proposed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intervention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should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explained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clearly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encouraging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active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participation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from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beginning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sense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case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formulation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also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 collaborative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process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because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helps the team and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patient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build 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personalised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care pathway,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based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on clinical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needs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strengths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preferences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taking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consideration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person’s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life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context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So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question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“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disorder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does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person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have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?”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becomes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more like “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happening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person’s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life,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has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contributed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crisis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risks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need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be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addressed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resources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can be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activated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?”</a:t>
            </a:r>
          </a:p>
          <a:p>
            <a:endParaRPr lang="it-IT" sz="1200" kern="1200" dirty="0">
              <a:solidFill>
                <a:schemeClr val="tx1"/>
              </a:solidFill>
              <a:effectLst/>
              <a:latin typeface="Arial" charset="0"/>
              <a:ea typeface="ＭＳ Ｐゴシック" pitchFamily="-110" charset="-128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1E17C-6C25-044E-8222-7A7DCB20DCA6}" type="slidenum">
              <a:rPr lang="it-IT" altLang="it-IT" smtClean="0"/>
              <a:pPr/>
              <a:t>11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476475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Once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specialist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assessment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has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been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completed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the care pathway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depends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whether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person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presents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with full-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blown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or a high-risk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mental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state. In high-risk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mental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states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symptoms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subthreshold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but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distress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functional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impairment can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still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significant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with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anxiety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depressive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symptoms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social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withdrawal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difficulties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school, work, or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relationships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reason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intervention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should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active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but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proportionate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avoiding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unnecessary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stigma 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overtreatment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regional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recommendations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mainly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recommend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psychological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psychosocial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interventions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including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CBT, family work, skills training, and educational 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vocational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support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when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needed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aim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reduce distress,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improve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coping,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protect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functioning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and monitor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possible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clinical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progression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Family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involvement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especially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important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young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people,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because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relatives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can help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clinicians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understand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situation,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notice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early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warning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signs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and support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person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 a more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balanced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way. 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Pharmacological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treatment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requires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caution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Antipsychotics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should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not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prescribed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for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subthreshold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symptoms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simply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prevent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transition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may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considered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only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selected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cases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such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severe distress,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rapid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functional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deterioration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risk, 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poor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response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first-line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psychosocial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interventions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1E17C-6C25-044E-8222-7A7DCB20DCA6}" type="slidenum">
              <a:rPr lang="it-IT" altLang="it-IT" smtClean="0"/>
              <a:pPr/>
              <a:t>12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778408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If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patient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develops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 acute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psychotic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crisis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programme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focuses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on a more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critical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clinical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phase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The immediate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priorities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are to reduce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psychotic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symptoms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subjective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distress,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disorganised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risky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behaviour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and the risk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harm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self 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others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However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acute care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not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only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about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medication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symptom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control. From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beginning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clinicians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should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work on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therapeutic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alliance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involve the family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when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possible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convey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realistic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hope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and start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defining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both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short-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term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longer-term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care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priorities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Whenever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clinically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safe, the acute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phase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should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managed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least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restrictive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setting,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preferably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 the community.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If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hospital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admission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necessary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should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closely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connected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with the community pathway. The community services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should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involved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soon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possible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with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communication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early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team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within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48 hours.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So,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even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during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acute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crisis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the model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remains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integrated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: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symptom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reduction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risk management, family support,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continuity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care.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1E17C-6C25-044E-8222-7A7DCB20DCA6}" type="slidenum">
              <a:rPr lang="it-IT" altLang="it-IT" smtClean="0"/>
              <a:pPr/>
              <a:t>13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539647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According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regional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recommendations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pharmacological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treatment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should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started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when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 first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episode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confirmed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strongly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suspected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At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same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time, in a first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episode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 short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period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observation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without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medication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may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be appropriate,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usually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for 24 to 48 hours.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particularly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true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when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diagnostic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uncertainty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the clinical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condition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allows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During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period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benzodiazepines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may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used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manage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anxiety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insomnia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agitation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Second-generation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antipsychotics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recommended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first-line treatment,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mainly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because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their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lower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risk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extrapyramidal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side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effects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compared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with first-generation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antipsychotics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However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choice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medication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should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always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individualised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Clinicians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should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consider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clinical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presentation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side-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effect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profile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patient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preference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physical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comorbidities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patient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their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family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should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informed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about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medication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: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expected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benefits,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possible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side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effects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alternative options, and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choice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medication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important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early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because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first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experience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medication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can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strongly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influence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patient’s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future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relationship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with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both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services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pharmacological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treatment.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 general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principle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use the minimum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effective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dose, balancing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symptom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reduction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with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tolerability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If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relevant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side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effects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occur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should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consider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dose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adjustment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or switching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medication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After clinical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response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treatment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generally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maintained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for 12 to 24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months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with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gradual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dose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reduction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only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 complete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remission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with close follow-up.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1E17C-6C25-044E-8222-7A7DCB20DCA6}" type="slidenum">
              <a:rPr lang="it-IT" altLang="it-IT" smtClean="0"/>
              <a:pPr/>
              <a:t>14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512244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immagine diapositiva 1">
            <a:extLst>
              <a:ext uri="{FF2B5EF4-FFF2-40B4-BE49-F238E27FC236}">
                <a16:creationId xmlns:a16="http://schemas.microsoft.com/office/drawing/2014/main" id="{7605C9A3-E8E8-0154-12C4-689D63C1C8E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it-IT"/>
          </a:p>
        </p:txBody>
      </p:sp>
      <p:sp>
        <p:nvSpPr>
          <p:cNvPr id="14339" name="Segnaposto note 2">
            <a:extLst>
              <a:ext uri="{FF2B5EF4-FFF2-40B4-BE49-F238E27FC236}">
                <a16:creationId xmlns:a16="http://schemas.microsoft.com/office/drawing/2014/main" id="{E4906E65-B2F1-C9E8-0F9C-E949770EA8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said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before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regional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programme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includes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psychological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psychoeducational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psychosocial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interventions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essential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parts of the care pathway.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CBT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recommended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both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 the acute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phase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in the following stages.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can help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address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positive and negative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symptoms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social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anxiety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illness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awareness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adherence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treatment.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also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helps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patient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make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sense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psychotic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experience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 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less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frightening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way, by linking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thoughts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emotions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symptoms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behaviour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Psychoeducation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addressed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both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patient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the family.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provides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information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about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disorder and treatment,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but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also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helps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develop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shared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language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around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happening.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includes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recognising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early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warning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signs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improving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adherence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reducing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stigma,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preparing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 relapse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prevention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plan.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Family work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also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central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focuses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communication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problem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-solving,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reducing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expressed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emotion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improving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mutual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support.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Together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interventions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make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programme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genuinely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multicomponent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rather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than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centred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medication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alone.</a:t>
            </a:r>
          </a:p>
        </p:txBody>
      </p:sp>
      <p:sp>
        <p:nvSpPr>
          <p:cNvPr id="14340" name="Segnaposto numero diapositiva 3">
            <a:extLst>
              <a:ext uri="{FF2B5EF4-FFF2-40B4-BE49-F238E27FC236}">
                <a16:creationId xmlns:a16="http://schemas.microsoft.com/office/drawing/2014/main" id="{0D6F31D2-7163-0887-63CC-93A6CF46A6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3D16929-0624-8F4D-909F-566ECF5A8EC3}" type="slidenum">
              <a:rPr lang="it-IT" altLang="it-IT" u="none"/>
              <a:pPr eaLnBrk="1" hangingPunct="1"/>
              <a:t>15</a:t>
            </a:fld>
            <a:endParaRPr lang="it-IT" altLang="it-IT" u="non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regional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programme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recovery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means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more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than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symptomatic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remission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Reducing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delusions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hallucinations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disorganisation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distress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essential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especially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 the acute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phase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but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pathway must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also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support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functioning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autonomy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person’s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ability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invest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their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future.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particularly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important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early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because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said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disorder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often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emerges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while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identity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still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being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shaped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After a first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episode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patient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may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need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support to make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sense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experience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recommendations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emphasise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functional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recovery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often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more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complex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than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symptomatic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recovery. For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reason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interventions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should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target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functioning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from the first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episode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especially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during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first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years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after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onset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Recovery goals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should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realistic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meaningful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agreed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with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patient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avoiding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excessive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pressure.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may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involve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rehabilitation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professionals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educators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social skills training, social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inclusion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programmes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work-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oriented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interventions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such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Individual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Placement and Support.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1E17C-6C25-044E-8222-7A7DCB20DCA6}" type="slidenum">
              <a:rPr lang="it-IT" altLang="it-IT" smtClean="0"/>
              <a:pPr/>
              <a:t>16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045721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regional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programme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preserving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physical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health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part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care. Risk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factors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population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include smoking,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sedentary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behaviour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alcohol 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substance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use. Also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exposure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side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effects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antipsychotic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contributes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the risk.  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Monitoring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should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start from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beginning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the pathway,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including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weight,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waist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circumference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blood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pressure, and so on. An ECG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should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considered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when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clinically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indicated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depending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on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medication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cardiovascular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risk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profile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programme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also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promotes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healthier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lifestyles,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through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psychoeducation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1E17C-6C25-044E-8222-7A7DCB20DCA6}" type="slidenum">
              <a:rPr lang="it-IT" altLang="it-IT" smtClean="0"/>
              <a:pPr/>
              <a:t>17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355747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After the acute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phase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the care pathway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needs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continue over time. In the first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years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after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onset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patients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remain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vulnerable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both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relapse and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possible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deterioration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 global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functioning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During the first 2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years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after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onset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specific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interventions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can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have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significant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impact on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person’s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later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trajectory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level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functioning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achieved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around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two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years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after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diagnosis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also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considered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important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predictor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future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functioning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During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phase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interventions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already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started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should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maintained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Moreover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patient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family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should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helped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recognise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early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warning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signs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to know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when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how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contact services.</a:t>
            </a:r>
          </a:p>
          <a:p>
            <a:endParaRPr lang="it-IT" sz="1200" kern="1200" dirty="0">
              <a:solidFill>
                <a:schemeClr val="tx1"/>
              </a:solidFill>
              <a:effectLst/>
              <a:latin typeface="Arial" charset="0"/>
              <a:ea typeface="ＭＳ Ｐゴシック" pitchFamily="-110" charset="-128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After the first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two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years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and up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five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years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after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onset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vulnerability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usually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decreases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but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doesn’t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disappear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Some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patients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may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be in complete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remission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while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others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may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still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present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residual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symptoms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Periodic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reviews of the care plan are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therefore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needed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with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possible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redefinition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goals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interventions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1E17C-6C25-044E-8222-7A7DCB20DCA6}" type="slidenum">
              <a:rPr lang="it-IT" altLang="it-IT" smtClean="0"/>
              <a:pPr/>
              <a:t>18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673089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 Emilia-Romagna </a:t>
            </a:r>
            <a:r>
              <a:rPr lang="it-IT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programme</a:t>
            </a: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also</a:t>
            </a: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includes</a:t>
            </a: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recommendations</a:t>
            </a: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for </a:t>
            </a:r>
            <a:r>
              <a:rPr lang="it-IT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specific</a:t>
            </a: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populations</a:t>
            </a: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When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substance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abuse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present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the pathway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should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involve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addiction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service.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recommendations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also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stress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importance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toxicological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screening,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which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should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included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within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shared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therapeutic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framework,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rather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than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experienced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by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patient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controlling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or punitive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measure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 second area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concerns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people from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migrant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backgrounds.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When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needed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linguistic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cultural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mediation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should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activated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recommendations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also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pay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attention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sex and gender. In women,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may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present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with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less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evident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behavioural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disturbance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greater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prominence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affective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symptoms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anxiety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depression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also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need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take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account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reproductive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health,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which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can be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impaired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by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pharmacological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treatment. 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Finally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programme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mention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severe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personality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disorders.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must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pay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attention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possible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overlap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psychotic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-like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symptoms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such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affective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instability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interpersonal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dysregulation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1E17C-6C25-044E-8222-7A7DCB20DCA6}" type="slidenum">
              <a:rPr lang="it-IT" altLang="it-IT" smtClean="0"/>
              <a:pPr/>
              <a:t>19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203510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To make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programme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applicable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everyday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clinical practice,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regional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recommendations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state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each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Department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Mental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Health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Pathological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Addictions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should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develop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own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local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 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guidelines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italian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called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PDTA.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can be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understood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local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care pathway: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defines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how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people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enter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programme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carries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out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assessment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which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interventions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should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activated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how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person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monitored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over time.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Within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pathway, a 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reference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professional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 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identified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Their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role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maintain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 overall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view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the care project and facilitate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coordination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between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services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involved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help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ensure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pathway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remains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coherent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responsibilities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clearly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defined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programme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also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recommend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periodic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reviews of the care project,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usually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every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6 to 12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months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reviews are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used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assess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whether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goals are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still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appropriate,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whether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interventions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remain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effective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whether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care plan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needs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be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adjusted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flexibility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essential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especially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 the first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years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after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onset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when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clinical picture,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functioning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personal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needs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may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change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significantly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Finally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an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important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role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played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by CURE,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which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regional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electronic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clinical record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available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since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2022.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1E17C-6C25-044E-8222-7A7DCB20DCA6}" type="slidenum">
              <a:rPr lang="it-IT" altLang="it-IT" smtClean="0"/>
              <a:pPr/>
              <a:t>20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18692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useful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example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application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programme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comes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from the Parma-Early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programme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During the first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five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years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clinical activity, from 2013 to 2017, 358 people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entered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programme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these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220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had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 first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episode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138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ultra-high-risk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criteria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</a:t>
            </a:r>
            <a:b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</a:b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Most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referrals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came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from general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practitioners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emergency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or general hospital services. The first-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year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drop-out rate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relatively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low,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around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12%,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suggesting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good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acceptability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of the care pathway.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Most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importantly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median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duration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untreated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decreased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over time, from 77 weeks in 2013 to 21 weeks in 2017.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1E17C-6C25-044E-8222-7A7DCB20DCA6}" type="slidenum">
              <a:rPr lang="it-IT" altLang="it-IT" smtClean="0"/>
              <a:pPr/>
              <a:t>21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179082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conclusion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the Emilia-Romagna model for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early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grounded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in a preventive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approach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by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reducing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duration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untreated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identifying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high-risk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mental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states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offering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personalised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care pathway.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Psychotic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onset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often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occurs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 stage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when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identity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social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functioning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family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relationships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education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work and future plans are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still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being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built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For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reason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early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intervention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has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protective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function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: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aims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reduce the clinical impact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psychosis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but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also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preserve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much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possible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person’s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biographical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continuity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.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sense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,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programme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 clinical pathway,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but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also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-110" charset="-128"/>
                <a:cs typeface="+mn-cs"/>
              </a:rPr>
              <a:t> a cultural model.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1E17C-6C25-044E-8222-7A7DCB20DCA6}" type="slidenum">
              <a:rPr lang="it-IT" altLang="it-IT" smtClean="0"/>
              <a:pPr/>
              <a:t>22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380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52679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4116971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912151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974693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720224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3443298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5575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213226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383532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090281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696999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8920656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166400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2514374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8480638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2980998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21443924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71088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9470480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5332291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3448492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390321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9" descr="BANDA ROSSA OPT BOLOGNA RAST">
            <a:extLst>
              <a:ext uri="{FF2B5EF4-FFF2-40B4-BE49-F238E27FC236}">
                <a16:creationId xmlns:a16="http://schemas.microsoft.com/office/drawing/2014/main" id="{B214C108-46B7-3573-C390-3503E49E8FB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54775"/>
            <a:ext cx="91440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31" name="Line 23">
            <a:extLst>
              <a:ext uri="{FF2B5EF4-FFF2-40B4-BE49-F238E27FC236}">
                <a16:creationId xmlns:a16="http://schemas.microsoft.com/office/drawing/2014/main" id="{D3BDB185-464D-324F-78BD-D892A0C7E13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316913" y="6424613"/>
            <a:ext cx="0" cy="352425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it-IT">
              <a:latin typeface="Arial" charset="0"/>
              <a:ea typeface="+mn-ea"/>
            </a:endParaRPr>
          </a:p>
        </p:txBody>
      </p:sp>
      <p:sp>
        <p:nvSpPr>
          <p:cNvPr id="43032" name="Line 24">
            <a:extLst>
              <a:ext uri="{FF2B5EF4-FFF2-40B4-BE49-F238E27FC236}">
                <a16:creationId xmlns:a16="http://schemas.microsoft.com/office/drawing/2014/main" id="{91A8B97A-391F-25E8-5075-07CC082383A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316913" y="6092825"/>
            <a:ext cx="0" cy="360363"/>
          </a:xfrm>
          <a:prstGeom prst="line">
            <a:avLst/>
          </a:prstGeom>
          <a:noFill/>
          <a:ln w="38100">
            <a:solidFill>
              <a:srgbClr val="5F5F5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it-IT">
              <a:latin typeface="Arial" charset="0"/>
              <a:ea typeface="+mn-ea"/>
            </a:endParaRPr>
          </a:p>
        </p:txBody>
      </p:sp>
      <p:pic>
        <p:nvPicPr>
          <p:cNvPr id="2053" name="Picture 25" descr="Alma-Mater TAGLIATO">
            <a:extLst>
              <a:ext uri="{FF2B5EF4-FFF2-40B4-BE49-F238E27FC236}">
                <a16:creationId xmlns:a16="http://schemas.microsoft.com/office/drawing/2014/main" id="{AFAE5B79-19F9-FD0C-9FEF-F3AEE40D53E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7963"/>
            <a:ext cx="1292225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34" name="Line 26">
            <a:extLst>
              <a:ext uri="{FF2B5EF4-FFF2-40B4-BE49-F238E27FC236}">
                <a16:creationId xmlns:a16="http://schemas.microsoft.com/office/drawing/2014/main" id="{905CA7F6-6A06-633F-A4FA-500B1E7A401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92075" y="0"/>
            <a:ext cx="0" cy="1871663"/>
          </a:xfrm>
          <a:prstGeom prst="line">
            <a:avLst/>
          </a:prstGeom>
          <a:noFill/>
          <a:ln w="190500">
            <a:solidFill>
              <a:srgbClr val="CC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it-IT">
              <a:latin typeface="Arial" charset="0"/>
              <a:ea typeface="+mn-ea"/>
            </a:endParaRPr>
          </a:p>
        </p:txBody>
      </p:sp>
      <p:sp>
        <p:nvSpPr>
          <p:cNvPr id="43035" name="Line 27">
            <a:extLst>
              <a:ext uri="{FF2B5EF4-FFF2-40B4-BE49-F238E27FC236}">
                <a16:creationId xmlns:a16="http://schemas.microsoft.com/office/drawing/2014/main" id="{3A09D878-DE63-E8B9-4C88-84E42925CDF1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1870075"/>
            <a:ext cx="8305800" cy="0"/>
          </a:xfrm>
          <a:prstGeom prst="line">
            <a:avLst/>
          </a:prstGeom>
          <a:noFill/>
          <a:ln w="38100">
            <a:solidFill>
              <a:srgbClr val="5F5F5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it-IT">
              <a:latin typeface="Arial" charset="0"/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10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1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1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1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1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0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0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0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0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6" descr="BANDA ROSSA 2 OPT BOLOGNA RAST">
            <a:extLst>
              <a:ext uri="{FF2B5EF4-FFF2-40B4-BE49-F238E27FC236}">
                <a16:creationId xmlns:a16="http://schemas.microsoft.com/office/drawing/2014/main" id="{C1702B34-4AC4-74E0-311B-B829D7BBC3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54775"/>
            <a:ext cx="91440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25" descr="Alma-Mater TAGLIATO">
            <a:extLst>
              <a:ext uri="{FF2B5EF4-FFF2-40B4-BE49-F238E27FC236}">
                <a16:creationId xmlns:a16="http://schemas.microsoft.com/office/drawing/2014/main" id="{4D6C26FD-F606-1E4F-B4C2-ECCB12F35F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103188"/>
            <a:ext cx="846137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82" name="Line 26">
            <a:extLst>
              <a:ext uri="{FF2B5EF4-FFF2-40B4-BE49-F238E27FC236}">
                <a16:creationId xmlns:a16="http://schemas.microsoft.com/office/drawing/2014/main" id="{4501BB11-B0BD-DF92-D2E8-A301D4D619BA}"/>
              </a:ext>
            </a:extLst>
          </p:cNvPr>
          <p:cNvSpPr>
            <a:spLocks noChangeAspect="1" noChangeShapeType="1"/>
          </p:cNvSpPr>
          <p:nvPr userDrawn="1"/>
        </p:nvSpPr>
        <p:spPr bwMode="auto">
          <a:xfrm>
            <a:off x="82550" y="0"/>
            <a:ext cx="1588" cy="1184275"/>
          </a:xfrm>
          <a:prstGeom prst="line">
            <a:avLst/>
          </a:prstGeom>
          <a:noFill/>
          <a:ln w="171450">
            <a:solidFill>
              <a:srgbClr val="CC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it-IT">
              <a:latin typeface="Arial" charset="0"/>
              <a:ea typeface="+mn-ea"/>
            </a:endParaRPr>
          </a:p>
        </p:txBody>
      </p:sp>
      <p:sp>
        <p:nvSpPr>
          <p:cNvPr id="45083" name="Line 27">
            <a:extLst>
              <a:ext uri="{FF2B5EF4-FFF2-40B4-BE49-F238E27FC236}">
                <a16:creationId xmlns:a16="http://schemas.microsoft.com/office/drawing/2014/main" id="{FE383747-7459-79D7-B8C2-4AB97692806F}"/>
              </a:ext>
            </a:extLst>
          </p:cNvPr>
          <p:cNvSpPr>
            <a:spLocks noChangeAspect="1" noChangeShapeType="1"/>
          </p:cNvSpPr>
          <p:nvPr userDrawn="1"/>
        </p:nvSpPr>
        <p:spPr bwMode="auto">
          <a:xfrm>
            <a:off x="0" y="1182688"/>
            <a:ext cx="8266113" cy="1587"/>
          </a:xfrm>
          <a:prstGeom prst="line">
            <a:avLst/>
          </a:prstGeom>
          <a:noFill/>
          <a:ln w="19050">
            <a:solidFill>
              <a:srgbClr val="5F5F5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it-IT">
              <a:latin typeface="Arial" charset="0"/>
              <a:ea typeface="+mn-ea"/>
            </a:endParaRPr>
          </a:p>
        </p:txBody>
      </p:sp>
      <p:sp>
        <p:nvSpPr>
          <p:cNvPr id="45090" name="Line 34">
            <a:extLst>
              <a:ext uri="{FF2B5EF4-FFF2-40B4-BE49-F238E27FC236}">
                <a16:creationId xmlns:a16="http://schemas.microsoft.com/office/drawing/2014/main" id="{4B1E7805-46B2-F045-2D46-BC0184C20B36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316913" y="6424613"/>
            <a:ext cx="0" cy="352425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it-IT">
              <a:latin typeface="Arial" charset="0"/>
              <a:ea typeface="+mn-ea"/>
            </a:endParaRPr>
          </a:p>
        </p:txBody>
      </p:sp>
      <p:sp>
        <p:nvSpPr>
          <p:cNvPr id="45091" name="Line 35">
            <a:extLst>
              <a:ext uri="{FF2B5EF4-FFF2-40B4-BE49-F238E27FC236}">
                <a16:creationId xmlns:a16="http://schemas.microsoft.com/office/drawing/2014/main" id="{75E1602F-88B0-1D4C-786C-8AE8433AEA4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316913" y="6092825"/>
            <a:ext cx="0" cy="360363"/>
          </a:xfrm>
          <a:prstGeom prst="line">
            <a:avLst/>
          </a:prstGeom>
          <a:noFill/>
          <a:ln w="38100">
            <a:solidFill>
              <a:srgbClr val="5F5F5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it-IT">
              <a:latin typeface="Arial" charset="0"/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10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1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1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1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1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0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0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0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0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A2C1BCA-3693-2B98-04FD-3442EEA6D6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it-IT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Emilia-Romagna </a:t>
            </a:r>
            <a:r>
              <a:rPr lang="it-IT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guidance</a:t>
            </a:r>
            <a:r>
              <a:rPr lang="it-IT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it-IT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promoting</a:t>
            </a:r>
            <a:r>
              <a:rPr lang="it-IT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health and </a:t>
            </a:r>
            <a:r>
              <a:rPr lang="it-IT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well-being</a:t>
            </a:r>
            <a:r>
              <a:rPr lang="it-IT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people </a:t>
            </a:r>
            <a:r>
              <a:rPr lang="it-IT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experiencing</a:t>
            </a:r>
            <a:r>
              <a:rPr lang="it-IT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first </a:t>
            </a:r>
            <a:r>
              <a:rPr lang="it-IT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episode</a:t>
            </a:r>
            <a:r>
              <a:rPr lang="it-IT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it-IT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psychosis</a:t>
            </a:r>
            <a:r>
              <a:rPr lang="it-IT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it-IT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it-IT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high risk of </a:t>
            </a:r>
            <a:r>
              <a:rPr lang="it-IT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psychosis</a:t>
            </a:r>
            <a:endParaRPr lang="it-IT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AFA262B-0630-93EA-3711-8875FC4292B2}"/>
              </a:ext>
            </a:extLst>
          </p:cNvPr>
          <p:cNvSpPr txBox="1"/>
          <p:nvPr/>
        </p:nvSpPr>
        <p:spPr>
          <a:xfrm>
            <a:off x="2123728" y="4005064"/>
            <a:ext cx="48965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u="none" dirty="0"/>
              <a:t>27th May 2026</a:t>
            </a:r>
          </a:p>
          <a:p>
            <a:pPr algn="ctr"/>
            <a:endParaRPr lang="it-IT" u="none" dirty="0"/>
          </a:p>
          <a:p>
            <a:pPr algn="ctr"/>
            <a:endParaRPr lang="it-IT" u="none" dirty="0"/>
          </a:p>
          <a:p>
            <a:pPr algn="ctr"/>
            <a:r>
              <a:rPr lang="it-IT" u="none" dirty="0"/>
              <a:t>Dr. Giorgia Chiappalone</a:t>
            </a:r>
          </a:p>
          <a:p>
            <a:pPr algn="ctr"/>
            <a:r>
              <a:rPr lang="it-IT" u="none" dirty="0"/>
              <a:t>University of Bologna</a:t>
            </a:r>
          </a:p>
          <a:p>
            <a:pPr algn="ctr"/>
            <a:r>
              <a:rPr lang="it-IT" u="none" dirty="0"/>
              <a:t>AUSL Romagna</a:t>
            </a:r>
          </a:p>
        </p:txBody>
      </p:sp>
    </p:spTree>
    <p:extLst>
      <p:ext uri="{BB962C8B-B14F-4D97-AF65-F5344CB8AC3E}">
        <p14:creationId xmlns:p14="http://schemas.microsoft.com/office/powerpoint/2010/main" val="2686215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70EF0E2D-66BA-741D-0F05-1F70C53490D7}"/>
              </a:ext>
            </a:extLst>
          </p:cNvPr>
          <p:cNvSpPr txBox="1"/>
          <p:nvPr/>
        </p:nvSpPr>
        <p:spPr>
          <a:xfrm>
            <a:off x="1259632" y="116632"/>
            <a:ext cx="77048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i="1" u="none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Early psychosis: a disruptive event in a critical phase of development</a:t>
            </a:r>
            <a:endParaRPr lang="en-GB" sz="2800" b="1" i="1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2051">
            <a:extLst>
              <a:ext uri="{FF2B5EF4-FFF2-40B4-BE49-F238E27FC236}">
                <a16:creationId xmlns:a16="http://schemas.microsoft.com/office/drawing/2014/main" id="{756DBC13-6156-84CA-9C52-35BA4049B5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8536" y="4598551"/>
            <a:ext cx="506968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sz="1800" b="0" i="1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Onset between adolescence and early adulthood</a:t>
            </a:r>
            <a:r>
              <a:rPr lang="en-GB" i="1" u="none" noProof="1">
                <a:solidFill>
                  <a:srgbClr val="000000"/>
                </a:solidFill>
              </a:rPr>
              <a:t> -&gt; not only psychiatric symptoms, but an existential rupture</a:t>
            </a:r>
            <a:endParaRPr kumimoji="0" lang="en-GB" sz="1800" b="0" i="1" u="none" strike="noStrike" cap="none" normalizeH="0" baseline="0" noProof="1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B6191A8D-0216-6554-3BA6-CD392A769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224" y="3352016"/>
            <a:ext cx="2484922" cy="2585323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0E12F056-FC83-1B10-C860-B2636C77C68D}"/>
              </a:ext>
            </a:extLst>
          </p:cNvPr>
          <p:cNvSpPr txBox="1"/>
          <p:nvPr/>
        </p:nvSpPr>
        <p:spPr>
          <a:xfrm>
            <a:off x="539552" y="1772816"/>
            <a:ext cx="69127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GB" u="none" noProof="1"/>
              <a:t>Psychotic disorders affect around 2-3% of adolescents and young adults </a:t>
            </a:r>
          </a:p>
          <a:p>
            <a:pPr marL="285750" indent="-285750">
              <a:buFontTx/>
              <a:buChar char="-"/>
            </a:pPr>
            <a:r>
              <a:rPr lang="en-GB" noProof="1"/>
              <a:t>Schizophrenia</a:t>
            </a:r>
            <a:r>
              <a:rPr lang="en-GB" u="none" noProof="1"/>
              <a:t>: its lifetime prevalence is estimated to be approximately between 0.3% and 0.7%, although this varies according to ethnicity, geographical background, and migration-related </a:t>
            </a:r>
          </a:p>
          <a:p>
            <a:pPr marL="285750" indent="-285750">
              <a:buFontTx/>
              <a:buChar char="-"/>
            </a:pPr>
            <a:r>
              <a:rPr lang="en-GB" u="none" noProof="1"/>
              <a:t>Median incidence rate is around 15.2 cases per 100.000 people </a:t>
            </a:r>
          </a:p>
          <a:p>
            <a:pPr marL="285750" indent="-285750">
              <a:buFontTx/>
              <a:buChar char="-"/>
            </a:pPr>
            <a:r>
              <a:rPr lang="en-GB" u="none" noProof="1"/>
              <a:t>M &gt; F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C7F5FF-8192-4736-171D-992DDB7C1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40" y="620688"/>
            <a:ext cx="8229600" cy="1143000"/>
          </a:xfrm>
        </p:spPr>
        <p:txBody>
          <a:bodyPr/>
          <a:lstStyle/>
          <a:p>
            <a:r>
              <a:rPr lang="it-IT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Emilia-Romagna </a:t>
            </a:r>
            <a:r>
              <a:rPr lang="it-IT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r>
              <a:rPr lang="it-IT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AF9A696-4476-F5D0-D162-2BE855B7E1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1317817"/>
            <a:ext cx="3367400" cy="4941168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5B0EAA30-3045-AFDB-7CAC-D01524F98351}"/>
              </a:ext>
            </a:extLst>
          </p:cNvPr>
          <p:cNvSpPr txBox="1"/>
          <p:nvPr/>
        </p:nvSpPr>
        <p:spPr>
          <a:xfrm>
            <a:off x="5148064" y="3429000"/>
            <a:ext cx="34563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500" u="none" dirty="0"/>
              <a:t>2016 &gt;&gt; </a:t>
            </a:r>
            <a:r>
              <a:rPr lang="it-IT" sz="2500" b="1" u="none" dirty="0"/>
              <a:t>2024 </a:t>
            </a:r>
          </a:p>
        </p:txBody>
      </p:sp>
    </p:spTree>
    <p:extLst>
      <p:ext uri="{BB962C8B-B14F-4D97-AF65-F5344CB8AC3E}">
        <p14:creationId xmlns:p14="http://schemas.microsoft.com/office/powerpoint/2010/main" val="972530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D192C6AD-6AC8-0893-D2B3-955B1808FC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146" y="1251530"/>
            <a:ext cx="3816424" cy="1764715"/>
          </a:xfrm>
          <a:prstGeom prst="rect">
            <a:avLst/>
          </a:prstGeom>
        </p:spPr>
      </p:pic>
      <p:sp>
        <p:nvSpPr>
          <p:cNvPr id="11" name="Rectangle 3">
            <a:extLst>
              <a:ext uri="{FF2B5EF4-FFF2-40B4-BE49-F238E27FC236}">
                <a16:creationId xmlns:a16="http://schemas.microsoft.com/office/drawing/2014/main" id="{6D39B924-26D1-4769-F9C0-693F9723F9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9868" y="1916832"/>
            <a:ext cx="3528392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500" b="1" i="0" u="none" strike="noStrike" cap="none" normalizeH="0" baseline="0" dirty="0">
                <a:ln>
                  <a:noFill/>
                </a:ln>
                <a:effectLst/>
                <a:highlight>
                  <a:srgbClr val="FFFF00"/>
                </a:highlight>
              </a:rPr>
              <a:t>25.3 / 100,000 person-years</a:t>
            </a:r>
            <a:br>
              <a:rPr kumimoji="0" lang="en-GB" sz="1500" b="0" i="0" u="none" strike="noStrike" cap="none" normalizeH="0" baseline="0" dirty="0">
                <a:ln>
                  <a:noFill/>
                </a:ln>
                <a:effectLst/>
                <a:highlight>
                  <a:srgbClr val="FFFF00"/>
                </a:highlight>
              </a:rPr>
            </a:br>
            <a:r>
              <a:rPr kumimoji="0" lang="en-GB" sz="1500" b="0" i="0" u="none" strike="noStrike" cap="none" normalizeH="0" baseline="0" dirty="0">
                <a:ln>
                  <a:noFill/>
                </a:ln>
                <a:effectLst/>
                <a:highlight>
                  <a:srgbClr val="FFFF00"/>
                </a:highlight>
                <a:latin typeface="-webkit-standard"/>
              </a:rPr>
              <a:t>Regional treated incidence, 2013-2019</a:t>
            </a:r>
            <a:br>
              <a:rPr kumimoji="0" lang="en-GB" sz="1500" b="0" i="0" u="none" strike="noStrike" cap="none" normalizeH="0" baseline="0" dirty="0">
                <a:ln>
                  <a:noFill/>
                </a:ln>
                <a:effectLst/>
                <a:highlight>
                  <a:srgbClr val="FFFF00"/>
                </a:highlight>
              </a:rPr>
            </a:br>
            <a:r>
              <a:rPr kumimoji="0" lang="en-GB" sz="1500" b="0" i="0" u="none" strike="noStrike" cap="none" normalizeH="0" baseline="0" dirty="0">
                <a:ln>
                  <a:noFill/>
                </a:ln>
                <a:effectLst/>
                <a:highlight>
                  <a:srgbClr val="FFFF00"/>
                </a:highlight>
                <a:latin typeface="-webkit-standard"/>
              </a:rPr>
              <a:t>Age 18-35 | N = 1,318</a:t>
            </a:r>
            <a:endParaRPr kumimoji="0" lang="en-GB" sz="1500" b="0" i="0" u="none" strike="noStrike" cap="none" normalizeH="0" baseline="0" dirty="0">
              <a:ln>
                <a:noFill/>
              </a:ln>
              <a:effectLst/>
              <a:highlight>
                <a:srgbClr val="FFFF00"/>
              </a:highlight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F01B8535-EAEF-1FC5-90CD-B6AE215B42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64" y="3016245"/>
            <a:ext cx="5229510" cy="3406378"/>
          </a:xfrm>
          <a:prstGeom prst="rect">
            <a:avLst/>
          </a:prstGeom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A9CCAEB2-9126-B8C6-96E9-1050E62B21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5892" y="4138047"/>
            <a:ext cx="288032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GB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GB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 clear temporal trend:</a:t>
            </a:r>
            <a:r>
              <a:rPr kumimoji="0" lang="en-GB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-webkit-standard"/>
              </a:rPr>
              <a:t> variability appears mainly related to area, rather than year or population density.</a:t>
            </a:r>
            <a:endParaRPr kumimoji="0" lang="en-GB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712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olo 1">
            <a:extLst>
              <a:ext uri="{FF2B5EF4-FFF2-40B4-BE49-F238E27FC236}">
                <a16:creationId xmlns:a16="http://schemas.microsoft.com/office/drawing/2014/main" id="{8C0C0847-2E84-84F1-DB07-6222136DA73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br>
              <a:rPr lang="en-GB" sz="4000" noProof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</a:br>
            <a:endParaRPr lang="en-GB" sz="4000" noProof="1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5123" name="Segnaposto contenuto 2">
            <a:extLst>
              <a:ext uri="{FF2B5EF4-FFF2-40B4-BE49-F238E27FC236}">
                <a16:creationId xmlns:a16="http://schemas.microsoft.com/office/drawing/2014/main" id="{0772DFD3-E1CA-C77B-2D40-3764DF013B0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1691680" y="543806"/>
            <a:ext cx="7211144" cy="6046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None/>
            </a:pPr>
            <a:r>
              <a:rPr lang="en-GB" sz="2800" b="1" i="1" noProof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The Duration of Untreated Psychosis (DUP) </a:t>
            </a:r>
            <a:endParaRPr lang="en-GB" sz="2600" i="1" noProof="1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743221D-F7EF-74A5-6EEC-196DB9B4384A}"/>
              </a:ext>
            </a:extLst>
          </p:cNvPr>
          <p:cNvSpPr txBox="1"/>
          <p:nvPr/>
        </p:nvSpPr>
        <p:spPr>
          <a:xfrm>
            <a:off x="611560" y="1582340"/>
            <a:ext cx="792088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i="0" u="none" strike="noStrike" cap="none" normalizeH="0" baseline="0" noProof="1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lvl="0" eaLnBrk="0" hangingPunct="0"/>
            <a:r>
              <a:rPr kumimoji="0" lang="en-GB" sz="18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- </a:t>
            </a:r>
            <a:r>
              <a:rPr lang="en-GB" u="none" dirty="0"/>
              <a:t>The regional programme was introduced in September 2012, with DUP reduction as one of its core objectives</a:t>
            </a:r>
            <a:endParaRPr lang="en-GB" u="none" noProof="1">
              <a:solidFill>
                <a:srgbClr val="00000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GB" sz="1800" i="0" u="none" strike="noStrike" cap="none" normalizeH="0" baseline="0" noProof="1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sz="18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- Psychosis-related consequences can be considered time-dependent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GB" sz="1800" i="0" u="none" strike="noStrike" cap="none" normalizeH="0" baseline="0" noProof="1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u="none" noProof="1">
                <a:solidFill>
                  <a:srgbClr val="000000"/>
                </a:solidFill>
              </a:rPr>
              <a:t>- </a:t>
            </a:r>
            <a:r>
              <a:rPr kumimoji="0" lang="en-GB" sz="18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A shorter DUP is associated with:</a:t>
            </a:r>
          </a:p>
          <a:p>
            <a:pPr lvl="1" eaLnBrk="0" hangingPunct="0"/>
            <a:r>
              <a:rPr kumimoji="0" lang="en-GB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less severe symptoms at first contact</a:t>
            </a:r>
          </a:p>
          <a:p>
            <a:pPr lvl="1" eaLnBrk="0" hangingPunct="0"/>
            <a:r>
              <a:rPr kumimoji="0" lang="en-GB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fewer negative symptoms</a:t>
            </a:r>
          </a:p>
          <a:p>
            <a:pPr lvl="1" eaLnBrk="0" hangingPunct="0"/>
            <a:r>
              <a:rPr kumimoji="0" lang="en-GB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better response to antipsychotic treatment</a:t>
            </a:r>
          </a:p>
          <a:p>
            <a:pPr lvl="1" eaLnBrk="0" hangingPunct="0"/>
            <a:r>
              <a:rPr kumimoji="0" lang="en-GB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better global, social and occupational functioning</a:t>
            </a:r>
          </a:p>
          <a:p>
            <a:pPr lvl="1" eaLnBrk="0" hangingPunct="0"/>
            <a:r>
              <a:rPr kumimoji="0" lang="en-GB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better quality of life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i="0" u="none" strike="noStrike" cap="none" normalizeH="0" baseline="0" noProof="1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632D3661-D496-B728-11B8-4693BBD2CB44}"/>
              </a:ext>
            </a:extLst>
          </p:cNvPr>
          <p:cNvSpPr txBox="1">
            <a:spLocks/>
          </p:cNvSpPr>
          <p:nvPr/>
        </p:nvSpPr>
        <p:spPr bwMode="auto">
          <a:xfrm>
            <a:off x="1329506" y="188640"/>
            <a:ext cx="7211144" cy="60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r" eaLnBrk="1" hangingPunct="1">
              <a:buFontTx/>
              <a:buNone/>
            </a:pPr>
            <a:r>
              <a:rPr lang="en-GB" sz="2800" b="1" i="1" u="none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Target population: from high-risk states </a:t>
            </a:r>
          </a:p>
          <a:p>
            <a:pPr algn="r" eaLnBrk="1" hangingPunct="1">
              <a:buFontTx/>
              <a:buNone/>
            </a:pPr>
            <a:r>
              <a:rPr lang="en-GB" sz="2800" b="1" i="1" u="none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to first-episode psychosis</a:t>
            </a:r>
            <a:endParaRPr lang="en-GB" sz="2800" b="1" i="1" u="none" kern="0" noProof="1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8732C49-FCFD-51ED-8EAD-5CC6D34F7397}"/>
              </a:ext>
            </a:extLst>
          </p:cNvPr>
          <p:cNvSpPr txBox="1"/>
          <p:nvPr/>
        </p:nvSpPr>
        <p:spPr>
          <a:xfrm>
            <a:off x="509142" y="2023851"/>
            <a:ext cx="3199284" cy="936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none" noProof="1"/>
              <a:t>Target population: </a:t>
            </a:r>
          </a:p>
          <a:p>
            <a:pPr marL="285750" indent="-285750">
              <a:buFontTx/>
              <a:buChar char="-"/>
            </a:pPr>
            <a:r>
              <a:rPr lang="en-GB" u="none" noProof="1"/>
              <a:t>First-episode psychosis</a:t>
            </a:r>
          </a:p>
          <a:p>
            <a:pPr marL="285750" indent="-285750">
              <a:buFontTx/>
              <a:buChar char="-"/>
            </a:pPr>
            <a:r>
              <a:rPr lang="en-GB" u="none" noProof="1"/>
              <a:t>High risk mental states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EBB155D-8B97-B113-CDA9-0B16B81FCF86}"/>
              </a:ext>
            </a:extLst>
          </p:cNvPr>
          <p:cNvSpPr txBox="1"/>
          <p:nvPr/>
        </p:nvSpPr>
        <p:spPr>
          <a:xfrm>
            <a:off x="5004048" y="1757854"/>
            <a:ext cx="3888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none" noProof="1"/>
              <a:t>Main age range: </a:t>
            </a:r>
          </a:p>
          <a:p>
            <a:pPr marL="285750" indent="-285750">
              <a:buFontTx/>
              <a:buChar char="-"/>
            </a:pPr>
            <a:r>
              <a:rPr lang="en-GB" u="none" noProof="1"/>
              <a:t>15-35 years </a:t>
            </a:r>
          </a:p>
          <a:p>
            <a:pPr marL="285750" indent="-285750">
              <a:buFontTx/>
              <a:buChar char="-"/>
            </a:pPr>
            <a:r>
              <a:rPr lang="en-GB" u="none" noProof="1"/>
              <a:t>Median age of onset: 22-23 years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E2774E9-5CA1-AD50-36F7-760C44E6FDC7}"/>
              </a:ext>
            </a:extLst>
          </p:cNvPr>
          <p:cNvSpPr txBox="1"/>
          <p:nvPr/>
        </p:nvSpPr>
        <p:spPr>
          <a:xfrm>
            <a:off x="971600" y="4077072"/>
            <a:ext cx="31683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none" noProof="1"/>
              <a:t>Inclusion criteria:</a:t>
            </a:r>
          </a:p>
          <a:p>
            <a:pPr marL="285750" indent="-285750">
              <a:buFontTx/>
              <a:buChar char="-"/>
            </a:pPr>
            <a:r>
              <a:rPr lang="en-GB" u="none" noProof="1"/>
              <a:t>DUP &lt; 2 years </a:t>
            </a:r>
          </a:p>
          <a:p>
            <a:pPr marL="285750" indent="-285750">
              <a:buFontTx/>
              <a:buChar char="-"/>
            </a:pPr>
            <a:r>
              <a:rPr lang="en-GB" u="none" noProof="1"/>
              <a:t>DUP &gt; years if they have not yet received intervention </a:t>
            </a:r>
          </a:p>
          <a:p>
            <a:endParaRPr lang="en-GB" u="none" noProof="1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C98F2DA6-1BCA-B56B-B675-2D8F4B1155BD}"/>
              </a:ext>
            </a:extLst>
          </p:cNvPr>
          <p:cNvSpPr txBox="1"/>
          <p:nvPr/>
        </p:nvSpPr>
        <p:spPr>
          <a:xfrm>
            <a:off x="4559485" y="3232008"/>
            <a:ext cx="31683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none" noProof="1"/>
              <a:t>APS </a:t>
            </a:r>
          </a:p>
          <a:p>
            <a:r>
              <a:rPr lang="en-GB" u="none" noProof="1"/>
              <a:t>BLIPS</a:t>
            </a:r>
          </a:p>
          <a:p>
            <a:r>
              <a:rPr lang="en-GB" u="none" noProof="1"/>
              <a:t>Familial vulnerability + functional decline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60850D0F-D0C2-E547-B58E-9FDA02300E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0254" y="2960010"/>
            <a:ext cx="1575983" cy="119574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868FC430-BCD8-8573-B751-83F9926443D1}"/>
              </a:ext>
            </a:extLst>
          </p:cNvPr>
          <p:cNvSpPr txBox="1"/>
          <p:nvPr/>
        </p:nvSpPr>
        <p:spPr>
          <a:xfrm>
            <a:off x="908619" y="620688"/>
            <a:ext cx="78488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buFontTx/>
              <a:buNone/>
            </a:pPr>
            <a:r>
              <a:rPr lang="en-GB" sz="2800" b="1" i="1" u="none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Service organisation: a community-based network</a:t>
            </a:r>
            <a:endParaRPr lang="en-GB" sz="2800" b="1" i="1" u="none" kern="0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7D6C6A5-5E1C-886D-DD92-E2F6E65F10C3}"/>
              </a:ext>
            </a:extLst>
          </p:cNvPr>
          <p:cNvSpPr txBox="1"/>
          <p:nvPr/>
        </p:nvSpPr>
        <p:spPr>
          <a:xfrm>
            <a:off x="395536" y="2571147"/>
            <a:ext cx="41764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none" noProof="1"/>
              <a:t>The DSMDP coordinates: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u="none" noProof="1"/>
              <a:t>CSM: adult community mental health centres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u="none" noProof="1"/>
              <a:t>NPIA: child and adolescent neuropsychiatry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u="none" noProof="1"/>
              <a:t>SerDP: addiction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u="none" noProof="1"/>
              <a:t>SPDC: psychiatric inpatient units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u="none" noProof="1"/>
              <a:t>Rehabilitation and social inclusion pathways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DB23119-2D23-A612-1742-74FAF1B72A7E}"/>
              </a:ext>
            </a:extLst>
          </p:cNvPr>
          <p:cNvSpPr txBox="1"/>
          <p:nvPr/>
        </p:nvSpPr>
        <p:spPr>
          <a:xfrm>
            <a:off x="4833055" y="2571147"/>
            <a:ext cx="33843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none" noProof="1"/>
              <a:t>Other actors involved: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u="none" noProof="1"/>
              <a:t>general practitioners and paediatricians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u="none" noProof="1"/>
              <a:t>social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u="none" noProof="1"/>
              <a:t>schools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u="none" noProof="1"/>
              <a:t>Community Health Centres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u="none" noProof="1"/>
              <a:t>voluntary organisations and private social sector</a:t>
            </a:r>
          </a:p>
          <a:p>
            <a:endParaRPr lang="en-GB" sz="1600" u="none" noProof="1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BCA92E2A-1EF8-92C4-FBE4-D4A7C02BD7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2317" y="5188550"/>
            <a:ext cx="60217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-webkit-standard"/>
                <a:ea typeface="ＭＳ Ｐゴシック" panose="020B0600070205080204" pitchFamily="34" charset="-128"/>
              </a:rPr>
              <a:t>early psychosis care requires a</a:t>
            </a:r>
            <a:r>
              <a:rPr kumimoji="0" lang="en-GB" sz="18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 </a:t>
            </a:r>
            <a:r>
              <a:rPr kumimoji="0" lang="en-GB" sz="1800" b="1" i="1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network</a:t>
            </a:r>
            <a:r>
              <a:rPr kumimoji="0" lang="en-GB" sz="18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-webkit-standard"/>
                <a:ea typeface="ＭＳ Ｐゴシック" panose="020B0600070205080204" pitchFamily="34" charset="-128"/>
              </a:rPr>
              <a:t>, not a single service!!</a:t>
            </a:r>
            <a:endParaRPr kumimoji="0" lang="en-GB" sz="1800" b="0" i="0" u="sng" strike="noStrike" cap="none" normalizeH="0" baseline="0" noProof="1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AA43F4BD-4270-9739-6956-E02ED2C22365}"/>
              </a:ext>
            </a:extLst>
          </p:cNvPr>
          <p:cNvSpPr txBox="1"/>
          <p:nvPr/>
        </p:nvSpPr>
        <p:spPr>
          <a:xfrm>
            <a:off x="1146809" y="1395862"/>
            <a:ext cx="6552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Italian psychiatric reform, 1978 (Franco Basaglia, Law 180)</a:t>
            </a:r>
            <a:br>
              <a:rPr lang="en-GB" dirty="0"/>
            </a:br>
            <a:r>
              <a:rPr lang="en-GB" u="none" dirty="0"/>
              <a:t>From asylum-based psychiatry </a:t>
            </a:r>
          </a:p>
          <a:p>
            <a:pPr algn="ctr"/>
            <a:r>
              <a:rPr lang="en-GB" u="none" dirty="0"/>
              <a:t>to a public, community-based mental health system</a:t>
            </a: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79A74D93-F5AB-E1CE-2195-6CE62650C4CE}"/>
              </a:ext>
            </a:extLst>
          </p:cNvPr>
          <p:cNvSpPr txBox="1"/>
          <p:nvPr/>
        </p:nvSpPr>
        <p:spPr>
          <a:xfrm>
            <a:off x="3059832" y="620688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FontTx/>
              <a:buNone/>
            </a:pPr>
            <a:r>
              <a:rPr lang="en-GB" sz="2800" b="1" i="1" u="none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Early identification and screening</a:t>
            </a:r>
            <a:endParaRPr lang="en-GB" sz="2800" b="1" i="1" u="none" kern="0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587177E-2E29-340B-E2E5-64BBCB748F7C}"/>
              </a:ext>
            </a:extLst>
          </p:cNvPr>
          <p:cNvSpPr txBox="1"/>
          <p:nvPr/>
        </p:nvSpPr>
        <p:spPr>
          <a:xfrm>
            <a:off x="467544" y="1928995"/>
            <a:ext cx="41044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none" noProof="1"/>
              <a:t>Warning signs: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u="none" noProof="1"/>
              <a:t>progressive social withdrawal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u="none" noProof="1"/>
              <a:t>decline in school/work functioning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u="none" noProof="1"/>
              <a:t>reduced self-care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u="none" noProof="1"/>
              <a:t>behavioural changes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u="none" noProof="1"/>
              <a:t>suspiciousness or unusual ideas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u="none" noProof="1"/>
              <a:t>perceptual disturbances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u="none" noProof="1"/>
              <a:t>mild thought or speech disorganisation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B90C2B89-9402-D1BE-2FC5-7BB4C8925C5C}"/>
              </a:ext>
            </a:extLst>
          </p:cNvPr>
          <p:cNvSpPr txBox="1"/>
          <p:nvPr/>
        </p:nvSpPr>
        <p:spPr>
          <a:xfrm>
            <a:off x="4572000" y="2503399"/>
            <a:ext cx="38884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none" noProof="1"/>
              <a:t>Recommendend screening tools: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u="none" noProof="1"/>
              <a:t>CVEP (checklist for the assessment of psychotic onset)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u="none" noProof="1"/>
              <a:t>PQ brief version (prodromal questionnaire)</a:t>
            </a: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D7F7F092-1038-7F7A-3CBF-F9F0128BAF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5816" y="5371050"/>
            <a:ext cx="3024336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300" b="1" i="1" u="none" noProof="1">
                <a:solidFill>
                  <a:srgbClr val="000000"/>
                </a:solidFill>
                <a:latin typeface="-webkit-standard"/>
              </a:rPr>
              <a:t>s</a:t>
            </a:r>
            <a:r>
              <a:rPr kumimoji="0" lang="en-GB" sz="2300" b="1" i="1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-webkit-standard"/>
                <a:ea typeface="ＭＳ Ｐゴシック" panose="020B0600070205080204" pitchFamily="34" charset="-128"/>
              </a:rPr>
              <a:t>pecialist assessment</a:t>
            </a:r>
            <a:endParaRPr kumimoji="0" lang="en-GB" sz="2300" b="1" i="1" u="sng" strike="noStrike" cap="none" normalizeH="0" baseline="0" noProof="1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F6C63788-78BA-945F-AD19-EEF7DC3F22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864" y="4056822"/>
            <a:ext cx="1886282" cy="13373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07D9C381-48F5-1BDD-21EC-2230390BC4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100" y="476672"/>
            <a:ext cx="4991100" cy="49784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4D0D1732-F86F-CDFD-08BF-1A10E3F1D8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9992" y="1501304"/>
            <a:ext cx="3644900" cy="3962400"/>
          </a:xfrm>
          <a:prstGeom prst="rect">
            <a:avLst/>
          </a:prstGeom>
        </p:spPr>
      </p:pic>
      <p:sp>
        <p:nvSpPr>
          <p:cNvPr id="11" name="Rectangle 1">
            <a:extLst>
              <a:ext uri="{FF2B5EF4-FFF2-40B4-BE49-F238E27FC236}">
                <a16:creationId xmlns:a16="http://schemas.microsoft.com/office/drawing/2014/main" id="{AFF40854-5377-2A45-DC6B-A9B3A0A0D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044" y="5661248"/>
            <a:ext cx="792088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PQ-16 / iPQ-16</a:t>
            </a:r>
            <a:r>
              <a:rPr kumimoji="0" lang="en-GB" sz="18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en-GB" sz="18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-webkit-standard"/>
              </a:rPr>
              <a:t> Ising et al., 2012; </a:t>
            </a:r>
            <a:r>
              <a:rPr kumimoji="0" lang="en-GB" sz="18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-webkit-standard"/>
              </a:rPr>
              <a:t>Pelizza</a:t>
            </a:r>
            <a:r>
              <a:rPr kumimoji="0" lang="en-GB" sz="18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-webkit-standard"/>
              </a:rPr>
              <a:t> et al., 2018; </a:t>
            </a:r>
            <a:r>
              <a:rPr kumimoji="0" lang="en-GB" sz="18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-webkit-standard"/>
              </a:rPr>
              <a:t>Azzali</a:t>
            </a:r>
            <a:r>
              <a:rPr kumimoji="0" lang="en-GB" sz="18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-webkit-standard"/>
              </a:rPr>
              <a:t> et al., 2018; </a:t>
            </a:r>
            <a:r>
              <a:rPr kumimoji="0" lang="en-GB" sz="18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-webkit-standard"/>
              </a:rPr>
              <a:t>Pelizza</a:t>
            </a:r>
            <a:r>
              <a:rPr kumimoji="0" lang="en-GB" sz="18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-webkit-standard"/>
              </a:rPr>
              <a:t> et al., 2019.</a:t>
            </a:r>
            <a:endParaRPr kumimoji="0" lang="en-GB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2AC2B6BD-9289-215E-47F1-0162EA3B15AA}"/>
              </a:ext>
            </a:extLst>
          </p:cNvPr>
          <p:cNvSpPr txBox="1"/>
          <p:nvPr/>
        </p:nvSpPr>
        <p:spPr>
          <a:xfrm>
            <a:off x="5918200" y="657950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i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PQ-16 (self-report)</a:t>
            </a:r>
          </a:p>
        </p:txBody>
      </p:sp>
    </p:spTree>
    <p:extLst>
      <p:ext uri="{BB962C8B-B14F-4D97-AF65-F5344CB8AC3E}">
        <p14:creationId xmlns:p14="http://schemas.microsoft.com/office/powerpoint/2010/main" val="2319566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042C6E7-A168-E8EF-6C20-CFA1FCC8C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5896" y="620688"/>
            <a:ext cx="8229600" cy="1143000"/>
          </a:xfrm>
        </p:spPr>
        <p:txBody>
          <a:bodyPr/>
          <a:lstStyle/>
          <a:p>
            <a:r>
              <a:rPr lang="en-GB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CVEP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B8C7E76-2A58-9867-6753-7DEE6E3EB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356360"/>
            <a:ext cx="7772400" cy="207264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7C0514EC-223B-9E38-81FA-329C2FA013B5}"/>
              </a:ext>
            </a:extLst>
          </p:cNvPr>
          <p:cNvSpPr txBox="1"/>
          <p:nvPr/>
        </p:nvSpPr>
        <p:spPr>
          <a:xfrm>
            <a:off x="481610" y="3973373"/>
            <a:ext cx="30963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none" dirty="0">
                <a:highlight>
                  <a:srgbClr val="FFFF00"/>
                </a:highlight>
              </a:rPr>
              <a:t>Clinician-rated checklist</a:t>
            </a:r>
          </a:p>
          <a:p>
            <a:r>
              <a:rPr lang="en-GB" u="none" dirty="0">
                <a:highlight>
                  <a:srgbClr val="FFFF00"/>
                </a:highlight>
              </a:rPr>
              <a:t>20 items</a:t>
            </a:r>
          </a:p>
          <a:p>
            <a:r>
              <a:rPr lang="en-GB" u="none" dirty="0"/>
              <a:t>Adapted from the Primary Care Checklist (French et al., 2012.)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5E8ED8F-131E-7981-32AD-16C0E94F555C}"/>
              </a:ext>
            </a:extLst>
          </p:cNvPr>
          <p:cNvSpPr txBox="1"/>
          <p:nvPr/>
        </p:nvSpPr>
        <p:spPr>
          <a:xfrm>
            <a:off x="3779912" y="4670895"/>
            <a:ext cx="21022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u="none" dirty="0"/>
              <a:t>Social and functional changes</a:t>
            </a:r>
            <a:endParaRPr lang="en-GB" sz="1000" u="none" dirty="0"/>
          </a:p>
          <a:p>
            <a:r>
              <a:rPr lang="en-GB" sz="1000" u="none" dirty="0"/>
              <a:t>- Spending more time alone</a:t>
            </a:r>
          </a:p>
          <a:p>
            <a:r>
              <a:rPr lang="en-GB" sz="1000" u="none" dirty="0"/>
              <a:t>- Arguing more often with friends or family</a:t>
            </a:r>
          </a:p>
          <a:p>
            <a:r>
              <a:rPr lang="en-GB" sz="1000" u="none" dirty="0"/>
              <a:t>- Family members are concerned</a:t>
            </a:r>
          </a:p>
          <a:p>
            <a:r>
              <a:rPr lang="en-GB" sz="1000" u="none" dirty="0"/>
              <a:t>- Reduced interest or involvement in work, study, daily activities, or social relationships</a:t>
            </a:r>
          </a:p>
          <a:p>
            <a:endParaRPr lang="en-GB" sz="1000" u="none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A098894-384C-1B69-A5FC-0DFE7CDC3870}"/>
              </a:ext>
            </a:extLst>
          </p:cNvPr>
          <p:cNvSpPr txBox="1"/>
          <p:nvPr/>
        </p:nvSpPr>
        <p:spPr>
          <a:xfrm>
            <a:off x="3779912" y="3389749"/>
            <a:ext cx="41044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u="none" dirty="0"/>
              <a:t>Affective and cognitive changes</a:t>
            </a:r>
          </a:p>
          <a:p>
            <a:r>
              <a:rPr lang="en-GB" sz="1000" u="none" dirty="0"/>
              <a:t>- Sleep difficulties</a:t>
            </a:r>
          </a:p>
          <a:p>
            <a:r>
              <a:rPr lang="en-GB" sz="1000" u="none" dirty="0"/>
              <a:t>- Depressed mood</a:t>
            </a:r>
          </a:p>
          <a:p>
            <a:r>
              <a:rPr lang="en-GB" sz="1000" u="none" dirty="0"/>
              <a:t>- Poor concentration</a:t>
            </a:r>
          </a:p>
          <a:p>
            <a:r>
              <a:rPr lang="en-GB" sz="1000" u="none" dirty="0"/>
              <a:t>- Tension or nervousness</a:t>
            </a:r>
          </a:p>
          <a:p>
            <a:r>
              <a:rPr lang="en-GB" sz="1000" u="none" dirty="0"/>
              <a:t>- Restlessness or agitation</a:t>
            </a:r>
          </a:p>
          <a:p>
            <a:endParaRPr lang="en-GB" sz="1000" u="none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33360D5-70D9-1C71-A911-119B27046DBA}"/>
              </a:ext>
            </a:extLst>
          </p:cNvPr>
          <p:cNvSpPr txBox="1"/>
          <p:nvPr/>
        </p:nvSpPr>
        <p:spPr>
          <a:xfrm>
            <a:off x="6084168" y="4328467"/>
            <a:ext cx="230425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u="none" dirty="0"/>
              <a:t>Psychotic-like experiences</a:t>
            </a:r>
            <a:endParaRPr lang="en-GB" sz="1000" u="none" dirty="0"/>
          </a:p>
          <a:p>
            <a:r>
              <a:rPr lang="en-GB" sz="1000" u="none" dirty="0"/>
              <a:t>- Feeling that people are watching you</a:t>
            </a:r>
          </a:p>
          <a:p>
            <a:r>
              <a:rPr lang="en-GB" sz="1000" u="none" dirty="0"/>
              <a:t>- Hearing or perceiving things that other people cannot</a:t>
            </a:r>
          </a:p>
          <a:p>
            <a:r>
              <a:rPr lang="en-GB" sz="1000" u="none" dirty="0"/>
              <a:t>- Ideas of reference</a:t>
            </a:r>
          </a:p>
          <a:p>
            <a:r>
              <a:rPr lang="en-GB" sz="1000" u="none" dirty="0"/>
              <a:t>- Odd or unusual beliefs</a:t>
            </a:r>
          </a:p>
          <a:p>
            <a:r>
              <a:rPr lang="en-GB" sz="1000" u="none" dirty="0"/>
              <a:t>- Odd manner of thinking or speech</a:t>
            </a:r>
          </a:p>
          <a:p>
            <a:r>
              <a:rPr lang="en-GB" sz="1000" u="none" dirty="0"/>
              <a:t>- Inappropriate or incongruent affect</a:t>
            </a:r>
          </a:p>
          <a:p>
            <a:r>
              <a:rPr lang="en-GB" sz="1000" u="none" dirty="0"/>
              <a:t>- Odd behaviour or appearance</a:t>
            </a:r>
          </a:p>
          <a:p>
            <a:endParaRPr lang="en-GB" sz="1000" u="none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78FD31A-CD27-D5F6-E451-568874FF4CD4}"/>
              </a:ext>
            </a:extLst>
          </p:cNvPr>
          <p:cNvSpPr txBox="1"/>
          <p:nvPr/>
        </p:nvSpPr>
        <p:spPr>
          <a:xfrm>
            <a:off x="6084168" y="3620581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u="none" dirty="0"/>
              <a:t>Vulnerability item:</a:t>
            </a:r>
            <a:endParaRPr lang="en-GB" sz="1000" u="none" dirty="0"/>
          </a:p>
          <a:p>
            <a:r>
              <a:rPr lang="en-GB" sz="1000" u="none" dirty="0"/>
              <a:t>First-degree family history of psychosis plus increased stress or functional deterioration</a:t>
            </a:r>
          </a:p>
          <a:p>
            <a:endParaRPr lang="en-GB" sz="1000" u="none" dirty="0"/>
          </a:p>
        </p:txBody>
      </p:sp>
    </p:spTree>
    <p:extLst>
      <p:ext uri="{BB962C8B-B14F-4D97-AF65-F5344CB8AC3E}">
        <p14:creationId xmlns:p14="http://schemas.microsoft.com/office/powerpoint/2010/main" val="704705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Ovale 23">
            <a:extLst>
              <a:ext uri="{FF2B5EF4-FFF2-40B4-BE49-F238E27FC236}">
                <a16:creationId xmlns:a16="http://schemas.microsoft.com/office/drawing/2014/main" id="{AEA59231-A739-9A0D-63AE-2271B70DAA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5113" y="54451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GB" noProof="1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90D60CA-2973-D64F-B837-7A0F7E965289}"/>
              </a:ext>
            </a:extLst>
          </p:cNvPr>
          <p:cNvSpPr txBox="1"/>
          <p:nvPr/>
        </p:nvSpPr>
        <p:spPr>
          <a:xfrm>
            <a:off x="1835696" y="548680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i="1" u="none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Specialist assessment and case formulation</a:t>
            </a:r>
            <a:endParaRPr lang="en-GB" sz="2800" b="1" i="1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32E6890-EEAB-EB21-C348-27FD2436ED73}"/>
              </a:ext>
            </a:extLst>
          </p:cNvPr>
          <p:cNvSpPr txBox="1"/>
          <p:nvPr/>
        </p:nvSpPr>
        <p:spPr>
          <a:xfrm>
            <a:off x="395536" y="1637799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none" noProof="1"/>
              <a:t>Case formulation including:</a:t>
            </a: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357369C-7938-E6FF-7BCE-E69E83DFE1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1637799"/>
            <a:ext cx="4330032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1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8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 psychopathology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8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 personal and social functioning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8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 suicide and aggression risk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8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 substance use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8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 physical health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8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 family context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8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 school/work functioning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8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 stressful life events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8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 cultural factors and available resources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EFD00D2-C798-7ACF-F48A-36ABDA76155F}"/>
              </a:ext>
            </a:extLst>
          </p:cNvPr>
          <p:cNvSpPr txBox="1"/>
          <p:nvPr/>
        </p:nvSpPr>
        <p:spPr>
          <a:xfrm>
            <a:off x="5724128" y="3810233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1"/>
              <a:t>Within one month!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7068EBED-6C0C-0E0B-707F-E1574A9E8D42}"/>
              </a:ext>
            </a:extLst>
          </p:cNvPr>
          <p:cNvSpPr txBox="1"/>
          <p:nvPr/>
        </p:nvSpPr>
        <p:spPr>
          <a:xfrm>
            <a:off x="5040226" y="1951672"/>
            <a:ext cx="33843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none" noProof="1"/>
              <a:t>Recommended tools: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u="none" noProof="1"/>
              <a:t>CAARMS (assessment of high-risk mental states)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u="none" noProof="1"/>
              <a:t>MINI (categorical differential diagnosis)</a:t>
            </a: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97737987-11BA-67F8-BCC4-799F4D54B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6152" y="5066020"/>
            <a:ext cx="385169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1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-webkit-standard"/>
                <a:ea typeface="ＭＳ Ｐゴシック" panose="020B0600070205080204" pitchFamily="34" charset="-128"/>
              </a:rPr>
              <a:t>What is happening in this person</a:t>
            </a:r>
            <a:r>
              <a:rPr kumimoji="0" lang="en-GB" sz="1800" b="0" i="1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’</a:t>
            </a:r>
            <a:r>
              <a:rPr kumimoji="0" lang="en-GB" sz="1800" b="0" i="1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-webkit-standard"/>
                <a:ea typeface="ＭＳ Ｐゴシック" panose="020B0600070205080204" pitchFamily="34" charset="-128"/>
              </a:rPr>
              <a:t>s life?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1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-webkit-standard"/>
                <a:ea typeface="ＭＳ Ｐゴシック" panose="020B0600070205080204" pitchFamily="34" charset="-128"/>
              </a:rPr>
              <a:t>Which resources can we activate?</a:t>
            </a:r>
            <a:endParaRPr kumimoji="0" lang="en-GB" sz="1800" b="0" i="1" u="sng" strike="noStrike" cap="none" normalizeH="0" baseline="0" noProof="1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F56C4E09-EA8D-A13A-0D7E-B12FA03CB43A}"/>
              </a:ext>
            </a:extLst>
          </p:cNvPr>
          <p:cNvSpPr txBox="1"/>
          <p:nvPr/>
        </p:nvSpPr>
        <p:spPr>
          <a:xfrm>
            <a:off x="2483768" y="620688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i="1" u="none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Management of high-risk mental states</a:t>
            </a:r>
            <a:endParaRPr lang="en-GB" sz="2800" b="1" i="1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99504AF-63D8-6630-F349-7A7BFE6BA9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198884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-webkit-standard"/>
                <a:ea typeface="ＭＳ Ｐゴシック" panose="020B0600070205080204" pitchFamily="34" charset="-128"/>
              </a:rPr>
              <a:t>Guiding principle:</a:t>
            </a:r>
            <a:r>
              <a:rPr kumimoji="0" lang="en-GB" sz="18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 </a:t>
            </a:r>
            <a:r>
              <a:rPr kumimoji="0" lang="en-GB" sz="1800" b="1" i="0" u="sng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intervene without overtreating</a:t>
            </a:r>
            <a:endParaRPr kumimoji="0" lang="en-GB" sz="1800" b="0" i="0" u="sng" strike="noStrike" cap="none" normalizeH="0" baseline="0" noProof="1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32B8BAD-1380-1FE0-8474-D8C6855C938E}"/>
              </a:ext>
            </a:extLst>
          </p:cNvPr>
          <p:cNvSpPr txBox="1"/>
          <p:nvPr/>
        </p:nvSpPr>
        <p:spPr>
          <a:xfrm>
            <a:off x="4715428" y="2476899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none" noProof="1"/>
              <a:t>Recommended interventions: 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4B450C-F8E5-844B-3F5B-5A6FD44BD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0032" y="2775494"/>
            <a:ext cx="3960440" cy="1464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8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 CBT-oriented psychological support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8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 Family interventions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8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 Skills training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8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 Educational, occupational or vocational support</a:t>
            </a:r>
            <a:endParaRPr kumimoji="0" lang="en-GB" sz="1800" i="0" u="none" strike="noStrike" cap="none" normalizeH="0" baseline="0" noProof="1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C89DA4D-60B3-5EAC-437D-F303E27BF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841" y="2577619"/>
            <a:ext cx="1959501" cy="1859995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ED92F7DE-D197-D682-281D-CE3B0292BC46}"/>
              </a:ext>
            </a:extLst>
          </p:cNvPr>
          <p:cNvSpPr txBox="1"/>
          <p:nvPr/>
        </p:nvSpPr>
        <p:spPr>
          <a:xfrm>
            <a:off x="292894" y="2690336"/>
            <a:ext cx="46085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none" noProof="1"/>
              <a:t>Main target: </a:t>
            </a:r>
          </a:p>
          <a:p>
            <a:r>
              <a:rPr lang="en-GB" u="none" noProof="1"/>
              <a:t>     Current symptoms </a:t>
            </a:r>
          </a:p>
          <a:p>
            <a:r>
              <a:rPr lang="en-GB" u="none" noProof="1"/>
              <a:t>     Stress factors </a:t>
            </a:r>
          </a:p>
          <a:p>
            <a:r>
              <a:rPr lang="en-GB" u="none" noProof="1"/>
              <a:t>     Coping strategies </a:t>
            </a:r>
          </a:p>
          <a:p>
            <a:r>
              <a:rPr lang="en-GB" u="none" noProof="1"/>
              <a:t>     Global functioning </a:t>
            </a:r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0C3CC8B5-DE85-C81C-2580-EE67753DB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596" y="4736209"/>
            <a:ext cx="543660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sng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Antipsychotics are not recommended</a:t>
            </a:r>
            <a:r>
              <a:rPr kumimoji="0" lang="en-GB" sz="20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for subthreshold symptoms or to prevent transition to psychosis!</a:t>
            </a:r>
            <a:endParaRPr kumimoji="0" lang="en-GB" sz="2000" b="0" i="0" u="sng" strike="noStrike" cap="none" normalizeH="0" baseline="0" noProof="1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3EF10C2C-6006-BA00-4DCC-2E29053659BC}"/>
              </a:ext>
            </a:extLst>
          </p:cNvPr>
          <p:cNvSpPr txBox="1"/>
          <p:nvPr/>
        </p:nvSpPr>
        <p:spPr>
          <a:xfrm>
            <a:off x="2627784" y="620688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i="1" u="none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Acute psychotic crisis: integrated care</a:t>
            </a:r>
            <a:endParaRPr lang="en-GB" sz="2800" b="1" i="1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74757C4A-61F8-52B3-6ADD-AD3832C7A3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1429302"/>
            <a:ext cx="2664296" cy="3799898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C8BE8FC5-4227-4686-AFDC-187C73026E8F}"/>
              </a:ext>
            </a:extLst>
          </p:cNvPr>
          <p:cNvSpPr txBox="1"/>
          <p:nvPr/>
        </p:nvSpPr>
        <p:spPr>
          <a:xfrm>
            <a:off x="1223628" y="5229200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none" noProof="1"/>
              <a:t>Acute care should be integrated with community-based services from the outset!</a:t>
            </a:r>
            <a:endParaRPr lang="en-GB" noProof="1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1BB1150-53C3-B8E6-ACA8-B2E4AF415659}"/>
              </a:ext>
            </a:extLst>
          </p:cNvPr>
          <p:cNvSpPr txBox="1"/>
          <p:nvPr/>
        </p:nvSpPr>
        <p:spPr>
          <a:xfrm>
            <a:off x="-900608" y="1772816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u="none" noProof="1"/>
              <a:t>Therapeutic </a:t>
            </a:r>
          </a:p>
          <a:p>
            <a:pPr algn="r"/>
            <a:r>
              <a:rPr lang="en-GB" u="none" noProof="1"/>
              <a:t>alliance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6C7D2C4-A089-D9EE-D20A-434396849C1C}"/>
              </a:ext>
            </a:extLst>
          </p:cNvPr>
          <p:cNvSpPr txBox="1"/>
          <p:nvPr/>
        </p:nvSpPr>
        <p:spPr>
          <a:xfrm>
            <a:off x="2555776" y="2419147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none" noProof="1"/>
              <a:t>Involve </a:t>
            </a:r>
          </a:p>
          <a:p>
            <a:r>
              <a:rPr lang="en-GB" u="none" noProof="1"/>
              <a:t>the family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6E37816-208E-6B85-F63F-D8AB25416120}"/>
              </a:ext>
            </a:extLst>
          </p:cNvPr>
          <p:cNvSpPr txBox="1"/>
          <p:nvPr/>
        </p:nvSpPr>
        <p:spPr>
          <a:xfrm>
            <a:off x="395536" y="3006085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u="none" noProof="1"/>
              <a:t>Convey </a:t>
            </a:r>
          </a:p>
          <a:p>
            <a:pPr algn="r"/>
            <a:r>
              <a:rPr lang="en-GB" u="none" noProof="1"/>
              <a:t>hope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6A9115D5-3D04-9944-B64C-4648D1506282}"/>
              </a:ext>
            </a:extLst>
          </p:cNvPr>
          <p:cNvSpPr txBox="1"/>
          <p:nvPr/>
        </p:nvSpPr>
        <p:spPr>
          <a:xfrm>
            <a:off x="2607378" y="3547174"/>
            <a:ext cx="2520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none" noProof="1"/>
              <a:t>define both </a:t>
            </a:r>
          </a:p>
          <a:p>
            <a:r>
              <a:rPr lang="en-GB" u="none" noProof="1"/>
              <a:t>short- and </a:t>
            </a:r>
          </a:p>
          <a:p>
            <a:r>
              <a:rPr lang="en-GB" u="none" noProof="1"/>
              <a:t>long-term </a:t>
            </a:r>
          </a:p>
          <a:p>
            <a:r>
              <a:rPr lang="en-GB" u="none" noProof="1"/>
              <a:t>care plans</a:t>
            </a:r>
            <a:endParaRPr lang="en-GB" noProof="1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0262B8CD-BF5F-B376-0171-470DA72B76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4014" y="1429302"/>
            <a:ext cx="2869819" cy="2943404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6BEF034-4AC8-D7C0-247A-61BB01C0C58E}"/>
              </a:ext>
            </a:extLst>
          </p:cNvPr>
          <p:cNvSpPr txBox="1"/>
          <p:nvPr/>
        </p:nvSpPr>
        <p:spPr>
          <a:xfrm>
            <a:off x="5095929" y="3065477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none" noProof="1"/>
              <a:t>Goals are not only pharmacological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olo 1">
            <a:extLst>
              <a:ext uri="{FF2B5EF4-FFF2-40B4-BE49-F238E27FC236}">
                <a16:creationId xmlns:a16="http://schemas.microsoft.com/office/drawing/2014/main" id="{2FEC076D-AACA-CD26-3A83-FC4C11BB8C2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67744" y="620688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sz="2800" b="1" i="1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Pharmacological treatment</a:t>
            </a:r>
            <a:endParaRPr lang="en-GB" sz="2800" b="1" i="1" noProof="1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270CE2B-7331-2253-99A8-076BCFC4BAAF}"/>
              </a:ext>
            </a:extLst>
          </p:cNvPr>
          <p:cNvSpPr txBox="1"/>
          <p:nvPr/>
        </p:nvSpPr>
        <p:spPr>
          <a:xfrm>
            <a:off x="605069" y="1739550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none" noProof="1"/>
              <a:t>Main recommendations: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BF63424-8A94-65A6-D4EC-58619B2DE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9540" y="3424585"/>
            <a:ext cx="2874460" cy="2629079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7011E202-C186-A64B-615E-A8EBEC305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84" y="1859339"/>
            <a:ext cx="6264696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i="0" u="none" strike="noStrike" cap="none" normalizeH="0" baseline="0" noProof="1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8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Start treatment </a:t>
            </a:r>
            <a:r>
              <a:rPr kumimoji="0" lang="en-GB" sz="1800" b="1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 early as possible</a:t>
            </a:r>
            <a:r>
              <a:rPr kumimoji="0" lang="en-GB" sz="18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if indicated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8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Consider </a:t>
            </a:r>
            <a:r>
              <a:rPr kumimoji="0" lang="en-GB" sz="1800" b="1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24-48 h observation </a:t>
            </a:r>
            <a:r>
              <a:rPr kumimoji="0" lang="en-GB" sz="18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without antipsychotics in</a:t>
            </a:r>
            <a:br>
              <a:rPr kumimoji="0" lang="en-GB" sz="18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kumimoji="0" lang="en-GB" sz="18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 selected first-episode cases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8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Prefer </a:t>
            </a:r>
            <a:r>
              <a:rPr kumimoji="0" lang="en-GB" sz="1800" b="1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second-generation antipsychotics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8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GB" sz="1800" b="1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Individualise</a:t>
            </a:r>
            <a:r>
              <a:rPr kumimoji="0" lang="en-GB" sz="18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treatment choice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8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Provide </a:t>
            </a:r>
            <a:r>
              <a:rPr kumimoji="0" lang="en-GB" sz="1800" b="1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clear information </a:t>
            </a:r>
            <a:r>
              <a:rPr kumimoji="0" lang="en-GB" sz="18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patient and family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8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Use the </a:t>
            </a:r>
            <a:r>
              <a:rPr kumimoji="0" lang="en-GB" sz="1800" b="1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minimum effective dose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8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Monitor </a:t>
            </a:r>
            <a:r>
              <a:rPr kumimoji="0" lang="en-GB" sz="1800" b="1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physical health</a:t>
            </a:r>
            <a:r>
              <a:rPr kumimoji="0" lang="en-GB" sz="18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and side effects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8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GB" sz="1800" b="1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Maintain treatment for 12-24 months </a:t>
            </a:r>
            <a:r>
              <a:rPr kumimoji="0" lang="en-GB" sz="18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after response,</a:t>
            </a:r>
            <a:br>
              <a:rPr kumimoji="0" lang="en-GB" sz="18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kumimoji="0" lang="en-GB" sz="18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with gradual reduction only after complete remission</a:t>
            </a:r>
            <a:endParaRPr kumimoji="0" lang="en-GB" sz="1800" i="0" u="none" strike="noStrike" cap="none" normalizeH="0" baseline="0" noProof="1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olo 1">
            <a:extLst>
              <a:ext uri="{FF2B5EF4-FFF2-40B4-BE49-F238E27FC236}">
                <a16:creationId xmlns:a16="http://schemas.microsoft.com/office/drawing/2014/main" id="{9D1DDBAC-DBAA-5B78-238F-F2E5E0C683E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347673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br>
              <a:rPr lang="en-GB" sz="4000" noProof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</a:br>
            <a:endParaRPr lang="en-GB" sz="4000" noProof="1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5AD2BC-7C64-96DB-6C89-7DFEAED9553C}"/>
              </a:ext>
            </a:extLst>
          </p:cNvPr>
          <p:cNvSpPr txBox="1"/>
          <p:nvPr/>
        </p:nvSpPr>
        <p:spPr>
          <a:xfrm>
            <a:off x="998105" y="254783"/>
            <a:ext cx="77235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b="1" i="1" u="none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Psychological, psychoeducational and psychosocial interventions</a:t>
            </a:r>
            <a:endParaRPr lang="en-GB" sz="2800" b="1" i="1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7B1700B-7C40-2332-E6E3-16EBEAB78F9B}"/>
              </a:ext>
            </a:extLst>
          </p:cNvPr>
          <p:cNvSpPr txBox="1"/>
          <p:nvPr/>
        </p:nvSpPr>
        <p:spPr>
          <a:xfrm>
            <a:off x="998105" y="4869160"/>
            <a:ext cx="74888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none" noProof="1"/>
              <a:t>Pharmacological treatment should be integrated with psychological, psychoeducational and family interventions to support recovery and prevent relapse</a:t>
            </a:r>
            <a:endParaRPr lang="en-GB" noProof="1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3A3AA17-7328-8334-26A1-C5ADBB6380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000"/>
                    </a14:imgEffect>
                    <a14:imgEffect>
                      <a14:saturation sat="24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5800" y="2088833"/>
            <a:ext cx="7772400" cy="2720793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9029A673-9933-A103-3F99-81A4FB1AFFB9}"/>
              </a:ext>
            </a:extLst>
          </p:cNvPr>
          <p:cNvSpPr txBox="1"/>
          <p:nvPr/>
        </p:nvSpPr>
        <p:spPr>
          <a:xfrm>
            <a:off x="251520" y="2228454"/>
            <a:ext cx="280831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" u="none" noProof="1"/>
              <a:t>CBT-oriented approaches</a:t>
            </a:r>
            <a:endParaRPr lang="en-GB" sz="1700" noProof="1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34341A79-5F48-4E42-8FE0-2038F58D646E}"/>
              </a:ext>
            </a:extLst>
          </p:cNvPr>
          <p:cNvSpPr txBox="1"/>
          <p:nvPr/>
        </p:nvSpPr>
        <p:spPr>
          <a:xfrm>
            <a:off x="1331640" y="3101449"/>
            <a:ext cx="18722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u="none" noProof="1"/>
              <a:t>To work on symptoms, insight, social anxiety and adherence</a:t>
            </a:r>
            <a:endParaRPr lang="en-GB" sz="1400" noProof="1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AD3E9F8-2388-2BA3-EE31-22985169BDF6}"/>
              </a:ext>
            </a:extLst>
          </p:cNvPr>
          <p:cNvSpPr txBox="1"/>
          <p:nvPr/>
        </p:nvSpPr>
        <p:spPr>
          <a:xfrm>
            <a:off x="3707904" y="3101449"/>
            <a:ext cx="18722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u="none" noProof="1"/>
              <a:t>To help patient and family understand the disorder, treatment and early warning signs</a:t>
            </a:r>
            <a:endParaRPr lang="en-GB" sz="1400" noProof="1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075996E-E258-BCC6-A7AA-4AB76BC6FF54}"/>
              </a:ext>
            </a:extLst>
          </p:cNvPr>
          <p:cNvSpPr txBox="1"/>
          <p:nvPr/>
        </p:nvSpPr>
        <p:spPr>
          <a:xfrm>
            <a:off x="6084168" y="3101449"/>
            <a:ext cx="208823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u="none" noProof="1"/>
              <a:t>To improve communication, problem-solving, mutual understanding and relapse prevention</a:t>
            </a:r>
            <a:endParaRPr lang="en-GB" sz="1400" noProof="1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A9CC43D0-A03E-ACD6-1342-54C73290B7C9}"/>
              </a:ext>
            </a:extLst>
          </p:cNvPr>
          <p:cNvSpPr txBox="1"/>
          <p:nvPr/>
        </p:nvSpPr>
        <p:spPr>
          <a:xfrm>
            <a:off x="3419872" y="2204864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none" noProof="1"/>
              <a:t>Psychoeducation</a:t>
            </a:r>
            <a:endParaRPr lang="en-GB" noProof="1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AF582A5-707F-A902-D59D-128F1CAB70D3}"/>
              </a:ext>
            </a:extLst>
          </p:cNvPr>
          <p:cNvSpPr txBox="1"/>
          <p:nvPr/>
        </p:nvSpPr>
        <p:spPr>
          <a:xfrm>
            <a:off x="5724128" y="2218540"/>
            <a:ext cx="374549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" u="none" noProof="1"/>
              <a:t>Family interventions</a:t>
            </a:r>
            <a:endParaRPr lang="en-GB" sz="1700" noProof="1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466427F0-B3AF-1546-3549-CD6367430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7724" y="1340768"/>
            <a:ext cx="4816450" cy="4623792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F1D815C-56EE-7C10-C969-297229700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864" y="620688"/>
            <a:ext cx="8229600" cy="1143000"/>
          </a:xfrm>
        </p:spPr>
        <p:txBody>
          <a:bodyPr/>
          <a:lstStyle/>
          <a:p>
            <a:r>
              <a:rPr lang="en-GB" sz="2800" b="1" i="1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Recovery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BC556F0-9177-F459-99A3-033AB47086F6}"/>
              </a:ext>
            </a:extLst>
          </p:cNvPr>
          <p:cNvSpPr txBox="1"/>
          <p:nvPr/>
        </p:nvSpPr>
        <p:spPr>
          <a:xfrm>
            <a:off x="3199805" y="3354497"/>
            <a:ext cx="26642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b="1" u="none" noProof="1"/>
              <a:t>Rebuilding </a:t>
            </a:r>
          </a:p>
          <a:p>
            <a:pPr algn="ctr"/>
            <a:r>
              <a:rPr lang="en-GB" sz="2200" b="1" u="none" noProof="1"/>
              <a:t>a life project</a:t>
            </a:r>
            <a:endParaRPr lang="en-GB" sz="2200" u="none" noProof="1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32FA97D-F70D-B6C9-65E7-A6A8BA930871}"/>
              </a:ext>
            </a:extLst>
          </p:cNvPr>
          <p:cNvSpPr txBox="1"/>
          <p:nvPr/>
        </p:nvSpPr>
        <p:spPr>
          <a:xfrm>
            <a:off x="3923928" y="1809435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none" noProof="1"/>
              <a:t>Symptom remission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3CE1208-8BDD-494C-F2B2-E7DC374CB56A}"/>
              </a:ext>
            </a:extLst>
          </p:cNvPr>
          <p:cNvSpPr txBox="1"/>
          <p:nvPr/>
        </p:nvSpPr>
        <p:spPr>
          <a:xfrm>
            <a:off x="5468927" y="2998061"/>
            <a:ext cx="17362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none" noProof="1"/>
              <a:t>Daily functioning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A0574A49-6107-2F02-31F9-3437F94AED37}"/>
              </a:ext>
            </a:extLst>
          </p:cNvPr>
          <p:cNvSpPr txBox="1"/>
          <p:nvPr/>
        </p:nvSpPr>
        <p:spPr>
          <a:xfrm>
            <a:off x="4860032" y="4913735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none" noProof="1"/>
              <a:t>Autonomy 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730D73A-F503-4046-00F3-114ADC8A3945}"/>
              </a:ext>
            </a:extLst>
          </p:cNvPr>
          <p:cNvSpPr txBox="1"/>
          <p:nvPr/>
        </p:nvSpPr>
        <p:spPr>
          <a:xfrm>
            <a:off x="3127797" y="4834409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none" noProof="1"/>
              <a:t>Study </a:t>
            </a:r>
          </a:p>
          <a:p>
            <a:r>
              <a:rPr lang="en-GB" u="none" noProof="1"/>
              <a:t>Work 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D2D62DC-65C4-900C-E0A4-878FC0A81A3B}"/>
              </a:ext>
            </a:extLst>
          </p:cNvPr>
          <p:cNvSpPr txBox="1"/>
          <p:nvPr/>
        </p:nvSpPr>
        <p:spPr>
          <a:xfrm>
            <a:off x="2141818" y="3120039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none" noProof="1"/>
              <a:t>Relationships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08E5EE3F-8CDA-759F-B64B-A79A115A0F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32" y="1670935"/>
            <a:ext cx="230696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i="1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-webkit-standard"/>
              </a:rPr>
              <a:t>the first </a:t>
            </a:r>
            <a:r>
              <a:rPr kumimoji="0" lang="en-GB" sz="1800" i="1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</a:rPr>
              <a:t>2-5 years</a:t>
            </a:r>
            <a:r>
              <a:rPr kumimoji="0" lang="en-GB" sz="1800" i="1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-webkit-standard"/>
              </a:rPr>
              <a:t> are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i="1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-webkit-standard"/>
              </a:rPr>
              <a:t>a critical window for intervention!</a:t>
            </a:r>
            <a:endParaRPr kumimoji="0" lang="en-GB" sz="1800" i="1" u="none" strike="noStrike" cap="none" normalizeH="0" baseline="0" noProof="1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6443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56B85353-6F5C-8012-7AC7-B4FE9AB96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2491155"/>
            <a:ext cx="2425700" cy="29972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9E1C73C4-667C-4EB8-04ED-250C8EB12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/>
          <a:lstStyle/>
          <a:p>
            <a:pPr algn="r"/>
            <a:r>
              <a:rPr lang="en-GB" sz="2800" b="1" i="1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Physical health monitoring as part </a:t>
            </a:r>
            <a:br>
              <a:rPr lang="en-GB" sz="2800" b="1" i="1" noProof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800" b="1" i="1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of the care pathway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10621A2-2DDD-E7DA-0286-787685C5E6E1}"/>
              </a:ext>
            </a:extLst>
          </p:cNvPr>
          <p:cNvSpPr txBox="1"/>
          <p:nvPr/>
        </p:nvSpPr>
        <p:spPr>
          <a:xfrm>
            <a:off x="251520" y="1844824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none" noProof="1"/>
              <a:t>Protecting physical health improves prognosis, prevents complications and supports treatment adherence</a:t>
            </a:r>
            <a:endParaRPr lang="en-GB" noProof="1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921E9DFA-41E3-8D3A-40F8-FB68DC7CAB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1840" y="2543205"/>
            <a:ext cx="5400600" cy="289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4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GB" sz="1400" b="1" i="1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Baseline and follow-up monitoring</a:t>
            </a:r>
            <a:br>
              <a:rPr kumimoji="0" lang="en-GB" sz="14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kumimoji="0" lang="en-GB" sz="14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ECG when indicated, blood tests, weight, waist circumference, blood pressure, movement disorders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4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GB" sz="1400" b="1" i="1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Metabolic and cardiovascular risk</a:t>
            </a:r>
            <a:br>
              <a:rPr kumimoji="0" lang="en-GB" sz="1400" b="1" i="1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kumimoji="0" lang="en-GB" sz="14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Glucose, lipid profile, cardiovascular risk factors, antipsychotic-related side effects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4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GB" sz="1400" b="1" i="1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Lifestyle assessment</a:t>
            </a:r>
            <a:br>
              <a:rPr kumimoji="0" lang="en-GB" sz="14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kumimoji="0" lang="en-GB" sz="14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Smoking, alcohol/substance use, diet, physical activity and sleep.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4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GB" sz="1400" b="1" i="1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Healthy lifestyle promotion</a:t>
            </a:r>
            <a:br>
              <a:rPr kumimoji="0" lang="en-GB" sz="14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kumimoji="0" lang="en-GB" sz="14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Psychoeducation on diet, exercise, smoking reduction/cessation and sleep hygiene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4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GB" sz="1400" b="1" i="1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Integrated care</a:t>
            </a:r>
            <a:br>
              <a:rPr kumimoji="0" lang="en-GB" sz="14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kumimoji="0" lang="en-GB" sz="14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GP, SerDP, dietitians or other specialists when needed</a:t>
            </a:r>
            <a:endParaRPr kumimoji="0" lang="en-GB" sz="1400" i="0" u="none" strike="noStrike" cap="none" normalizeH="0" baseline="0" noProof="1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1378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FED946E-8433-6650-1C95-71B7FFFB5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sz="2800" b="1" i="1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The first years after the onset: </a:t>
            </a:r>
            <a:br>
              <a:rPr lang="en-GB" sz="2800" b="1" i="1" noProof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800" b="1" i="1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relapse prevention and recovery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6F14432-C282-AB6C-408A-1C5D587DAE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6515" y="1343929"/>
            <a:ext cx="3550973" cy="2095513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4CF737BA-E7A9-AF4F-2C2C-A86632024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567" y="3022082"/>
            <a:ext cx="4114800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 noProof="1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4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Close follow-up:</a:t>
            </a:r>
          </a:p>
          <a:p>
            <a:pPr lvl="1" eaLnBrk="0" hangingPunct="0"/>
            <a:r>
              <a:rPr kumimoji="0" lang="en-GB" sz="14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monitor symptoms, relapse risk, adherence and side effects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4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Continue multicomponent interventions:</a:t>
            </a:r>
            <a:endParaRPr lang="en-GB" sz="1400" u="none" noProof="1">
              <a:solidFill>
                <a:srgbClr val="000000"/>
              </a:solidFill>
            </a:endParaRPr>
          </a:p>
          <a:p>
            <a:pPr lvl="1" eaLnBrk="0" hangingPunct="0"/>
            <a:r>
              <a:rPr kumimoji="0" lang="en-GB" sz="14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psychological interventions, psychoeducation, family work, relapse prevention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4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Monitor physical health: </a:t>
            </a:r>
          </a:p>
          <a:p>
            <a:pPr lvl="1" eaLnBrk="0" hangingPunct="0"/>
            <a:r>
              <a:rPr kumimoji="0" lang="en-GB" sz="14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weight, metabolic risk, cardiovascular risk, lifestyle and substance use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4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Support functional recovery:</a:t>
            </a:r>
          </a:p>
          <a:p>
            <a:pPr lvl="1" eaLnBrk="0" hangingPunct="0"/>
            <a:r>
              <a:rPr kumimoji="0" lang="en-GB" sz="14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return to study/work, daily routine, social skills and meaningful activities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2E01311E-CE63-F205-FE8E-7B4E823B7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2635" y="3129803"/>
            <a:ext cx="4114800" cy="289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 noProof="1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4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Schedule periodic reviews:</a:t>
            </a:r>
          </a:p>
          <a:p>
            <a:pPr lvl="1" eaLnBrk="0" hangingPunct="0"/>
            <a:r>
              <a:rPr kumimoji="0" lang="en-GB" sz="14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reassess goals, treatment plan and level of functioning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4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Adjust treatment gradually, monitor symptoms and clinical signs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4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Consolidate social inclusion:</a:t>
            </a:r>
            <a:endParaRPr lang="en-GB" sz="1400" u="none" noProof="1">
              <a:solidFill>
                <a:srgbClr val="000000"/>
              </a:solidFill>
            </a:endParaRPr>
          </a:p>
          <a:p>
            <a:pPr lvl="1" eaLnBrk="0" hangingPunct="0"/>
            <a:r>
              <a:rPr kumimoji="0" lang="en-GB" sz="14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autonomy, community adjustment, work, leisure time and quality of life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4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Annual physical health check:</a:t>
            </a:r>
          </a:p>
          <a:p>
            <a:pPr lvl="1" eaLnBrk="0" hangingPunct="0">
              <a:buFontTx/>
              <a:buChar char="•"/>
            </a:pPr>
            <a:r>
              <a:rPr kumimoji="0" lang="en-GB" sz="14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physical examination, weight, blood pressure, waist circumference, lipids, ECG and fasting glucose</a:t>
            </a:r>
            <a:endParaRPr kumimoji="0" lang="en-GB" sz="1400" b="0" i="0" u="none" strike="noStrike" cap="none" normalizeH="0" baseline="0" noProof="1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214361AF-3670-D6B1-B27A-DB09E2F899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716" y="1744649"/>
            <a:ext cx="282527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noProof="1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sz="12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High vulnerability to relapse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sz="12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Risk of functional decline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sz="1200" b="0" i="0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Functioning at 2 years predicts later outcomes</a:t>
            </a:r>
            <a:endParaRPr kumimoji="0" lang="en-GB" sz="1200" b="0" i="0" strike="noStrike" cap="none" normalizeH="0" baseline="0" noProof="1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F2E0E89B-7656-A393-0272-BAE146C3FC98}"/>
              </a:ext>
            </a:extLst>
          </p:cNvPr>
          <p:cNvSpPr txBox="1"/>
          <p:nvPr/>
        </p:nvSpPr>
        <p:spPr>
          <a:xfrm>
            <a:off x="6511978" y="1858222"/>
            <a:ext cx="23443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noProof="1"/>
              <a:t>Ongoing vulnerability: </a:t>
            </a:r>
          </a:p>
          <a:p>
            <a:r>
              <a:rPr lang="en-GB" sz="1200" u="none" noProof="1"/>
              <a:t>Periodic care plan reviews</a:t>
            </a:r>
          </a:p>
          <a:p>
            <a:r>
              <a:rPr lang="en-GB" sz="1200" u="none" noProof="1"/>
              <a:t>Redefinition of goals and interventions when needed </a:t>
            </a:r>
          </a:p>
        </p:txBody>
      </p:sp>
    </p:spTree>
    <p:extLst>
      <p:ext uri="{BB962C8B-B14F-4D97-AF65-F5344CB8AC3E}">
        <p14:creationId xmlns:p14="http://schemas.microsoft.com/office/powerpoint/2010/main" val="30014668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0431D8-3D02-117A-9331-6EFFDD47D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620688"/>
            <a:ext cx="8229600" cy="1143000"/>
          </a:xfrm>
        </p:spPr>
        <p:txBody>
          <a:bodyPr/>
          <a:lstStyle/>
          <a:p>
            <a:r>
              <a:rPr lang="en-GB" sz="2800" b="1" i="1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Specific populations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2C69D16-FDE2-C612-5461-EBF54C3992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909718"/>
            <a:ext cx="8229600" cy="3554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sz="1500" b="1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Dual diagnosis</a:t>
            </a:r>
            <a:br>
              <a:rPr kumimoji="0" lang="en-GB" sz="15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kumimoji="0" lang="en-GB" sz="15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 Coordinate psychosis care with </a:t>
            </a:r>
            <a:r>
              <a:rPr kumimoji="0" lang="en-GB" sz="1500" b="1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SerDP</a:t>
            </a:r>
            <a:endParaRPr lang="en-GB" sz="1500" u="none" noProof="1">
              <a:solidFill>
                <a:srgbClr val="000000"/>
              </a:solidFill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sz="15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 Integrate substance-use treatment, toxicological screening and relapse prevention</a:t>
            </a:r>
            <a:endParaRPr lang="en-GB" sz="1500" u="none" noProof="1">
              <a:solidFill>
                <a:srgbClr val="000000"/>
              </a:solidFill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GB" sz="1500" b="0" i="0" u="none" strike="noStrike" cap="none" normalizeH="0" baseline="0" noProof="1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sz="1500" b="1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Migrant patients</a:t>
            </a:r>
            <a:br>
              <a:rPr kumimoji="0" lang="en-GB" sz="15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kumimoji="0" lang="en-GB" sz="15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 Assess migration history, trauma, social vulnerability and access barriers</a:t>
            </a:r>
            <a:endParaRPr lang="en-GB" sz="1500" u="none" noProof="1">
              <a:solidFill>
                <a:srgbClr val="000000"/>
              </a:solidFill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sz="15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 Involve linguistic/cultural mediation when needed</a:t>
            </a:r>
            <a:r>
              <a:rPr lang="en-GB" sz="1500" u="none" noProof="1">
                <a:solidFill>
                  <a:srgbClr val="000000"/>
                </a:solidFill>
              </a:rPr>
              <a:t>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GB" sz="1500" b="0" i="0" u="none" strike="noStrike" cap="none" normalizeH="0" baseline="0" noProof="1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sz="1500" b="1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Sex and gender</a:t>
            </a:r>
            <a:br>
              <a:rPr kumimoji="0" lang="en-GB" sz="15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kumimoji="0" lang="en-GB" sz="15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 Recognise atypical presentations in women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sz="15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 Consider reproductive health, pregnancy, postpartum period and pharmacological implications</a:t>
            </a:r>
            <a:endParaRPr lang="en-GB" sz="1500" u="none" noProof="1">
              <a:solidFill>
                <a:srgbClr val="00000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GB" sz="1500" b="0" i="0" u="none" strike="noStrike" cap="none" normalizeH="0" baseline="0" noProof="1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sz="1500" b="1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Severe personality disorders</a:t>
            </a:r>
            <a:br>
              <a:rPr kumimoji="0" lang="en-GB" sz="15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kumimoji="0" lang="en-GB" sz="15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 Therapeutic contract, crisis planning and clear collaboration with the patient</a:t>
            </a:r>
            <a:endParaRPr kumimoji="0" lang="en-GB" sz="1500" b="0" i="0" u="none" strike="noStrike" cap="none" normalizeH="0" baseline="0" noProof="1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3007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857AD3-DE46-9330-6E81-DB6BA40C3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063" y="659409"/>
            <a:ext cx="8229600" cy="1143000"/>
          </a:xfrm>
        </p:spPr>
        <p:txBody>
          <a:bodyPr/>
          <a:lstStyle/>
          <a:p>
            <a:r>
              <a:rPr lang="en-GB" sz="2700" b="1" i="1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From regional recommendations to local care pathways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723829B-190A-9CFA-6F15-92EDD80716D3}"/>
              </a:ext>
            </a:extLst>
          </p:cNvPr>
          <p:cNvSpPr txBox="1"/>
          <p:nvPr/>
        </p:nvSpPr>
        <p:spPr>
          <a:xfrm>
            <a:off x="318356" y="1670308"/>
            <a:ext cx="85072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u="none" strike="noStrike" noProof="1">
                <a:solidFill>
                  <a:srgbClr val="000000"/>
                </a:solidFill>
                <a:effectLst/>
                <a:latin typeface="-webkit-standard"/>
              </a:rPr>
              <a:t>The regional model becomes effective when translated into a structured local pathway</a:t>
            </a:r>
            <a:endParaRPr lang="en-GB" noProof="1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D7F0F03E-91AA-0B04-D491-960F468381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416" y="2169150"/>
            <a:ext cx="7704856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sz="1400" b="1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Local guidelines</a:t>
            </a:r>
            <a:br>
              <a:rPr kumimoji="0" lang="en-GB" sz="14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kumimoji="0" lang="en-GB" sz="14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 Each DSMDP develops its own care pathway for early psychosis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GB" sz="1400" b="1" i="0" u="none" strike="noStrike" cap="none" normalizeH="0" baseline="0" noProof="1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sz="1400" b="1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Access and assessment</a:t>
            </a:r>
            <a:br>
              <a:rPr kumimoji="0" lang="en-GB" sz="14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kumimoji="0" lang="en-GB" sz="14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 The local guidelines defines how patients enter the pathway and who carries out the assessment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GB" sz="1400" b="1" i="0" u="none" strike="noStrike" cap="none" normalizeH="0" baseline="0" noProof="1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sz="1400" b="1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Reference professional</a:t>
            </a:r>
            <a:br>
              <a:rPr kumimoji="0" lang="en-GB" sz="14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kumimoji="0" lang="en-GB" sz="14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 A designated professional coordinates the care project across services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GB" sz="1400" b="1" i="0" u="none" strike="noStrike" cap="none" normalizeH="0" baseline="0" noProof="1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sz="1400" b="1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Periodic reviews</a:t>
            </a:r>
            <a:br>
              <a:rPr kumimoji="0" lang="en-GB" sz="14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kumimoji="0" lang="en-GB" sz="14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 The care plan is reviewed every </a:t>
            </a:r>
            <a:r>
              <a:rPr kumimoji="0" lang="en-GB" sz="14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6-12 months </a:t>
            </a:r>
            <a:r>
              <a:rPr kumimoji="0" lang="en-GB" sz="14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adjusted when needed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GB" sz="1400" b="1" i="0" u="none" strike="noStrike" cap="none" normalizeH="0" baseline="0" noProof="1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sz="1400" b="1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CURE electronic record</a:t>
            </a:r>
            <a:br>
              <a:rPr kumimoji="0" lang="en-GB" sz="14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kumimoji="0" lang="en-GB" sz="1400" b="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 Inclusion, assessments, interventions and outcome indicators are documented in CURE</a:t>
            </a:r>
            <a:endParaRPr kumimoji="0" lang="en-GB" sz="1400" b="0" i="0" u="none" strike="noStrike" cap="none" normalizeH="0" baseline="0" noProof="1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4143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73878550-83B3-C4DC-A93E-9DA3FABE8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9065" y="190947"/>
            <a:ext cx="4275526" cy="1643978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C34AAB74-2C0F-7CDF-3BD4-A500CDD97A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2492896"/>
            <a:ext cx="4232002" cy="3284259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A8C085A-C063-D234-F227-71FA21B5F9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5976" y="2168462"/>
            <a:ext cx="4275526" cy="3788315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85D7A582-7D2C-A2C2-572D-CC011F7C40B8}"/>
              </a:ext>
            </a:extLst>
          </p:cNvPr>
          <p:cNvSpPr txBox="1"/>
          <p:nvPr/>
        </p:nvSpPr>
        <p:spPr>
          <a:xfrm>
            <a:off x="6204591" y="301058"/>
            <a:ext cx="2232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clinical practice to real world evidence: the </a:t>
            </a:r>
            <a:r>
              <a:rPr lang="en-GB" b="1" i="1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en-GB" b="1" i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-EP programme</a:t>
            </a:r>
            <a:endParaRPr lang="en-GB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D9843E34-7D3D-5D8C-9495-91FD821286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08" y="2178834"/>
            <a:ext cx="414702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358</a:t>
            </a:r>
            <a:r>
              <a:rPr kumimoji="0" lang="en-GB" sz="12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-webkit-standard"/>
              </a:rPr>
              <a:t> help-seeking individuals entered the programme</a:t>
            </a:r>
            <a:br>
              <a:rPr kumimoji="0" lang="en-GB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GB" sz="12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220 FEP</a:t>
            </a:r>
            <a:r>
              <a:rPr kumimoji="0" lang="en-GB" sz="12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-webkit-standard"/>
              </a:rPr>
              <a:t> + </a:t>
            </a:r>
            <a:r>
              <a:rPr kumimoji="0" lang="en-GB" sz="12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  <a:t>138 UHR</a:t>
            </a:r>
            <a:br>
              <a:rPr kumimoji="0" lang="en-GB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GB" sz="12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40 drop-outs at 1 year</a:t>
            </a:r>
            <a:r>
              <a:rPr lang="en-GB" sz="1200" u="none" dirty="0"/>
              <a:t> (</a:t>
            </a:r>
            <a:r>
              <a:rPr kumimoji="0" lang="en-GB" sz="12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11.8%)</a:t>
            </a:r>
            <a:endParaRPr kumimoji="0" lang="en-GB" sz="1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F0898B47-7967-45A6-94AB-4788EC8B15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2317" y="2029963"/>
            <a:ext cx="27718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DUP decreased (</a:t>
            </a:r>
            <a:r>
              <a:rPr kumimoji="0" lang="en-GB" sz="18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2013&gt;17)</a:t>
            </a:r>
            <a:br>
              <a:rPr kumimoji="0" lang="en-GB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GB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-webkit-standard"/>
              </a:rPr>
              <a:t>77 weeks -&gt; 21 weeks</a:t>
            </a:r>
            <a:br>
              <a:rPr kumimoji="0" lang="en-GB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1894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52EB0C-0E9B-458E-689C-63FF969A9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620688"/>
            <a:ext cx="8229600" cy="1143000"/>
          </a:xfrm>
        </p:spPr>
        <p:txBody>
          <a:bodyPr/>
          <a:lstStyle/>
          <a:p>
            <a:r>
              <a:rPr lang="en-GB" sz="2800" b="1" i="1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Early psychosis: protecting life trajectories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6768DFA-9ADF-5828-ECE9-EA217B0599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2321004"/>
            <a:ext cx="797220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b="1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Final take-home messages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500" i="0" u="none" strike="noStrike" cap="none" normalizeH="0" baseline="0" noProof="1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sz="15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 The Emilia-Romagna model for early psychosis is based on prevention and early intervention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sz="15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 The aim is to reduce DUP, recognise high-risk states and build timely, integrated and personalised pathways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sz="1500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 The final goal is to prevent psychosis from becoming a definitive rupture and to preserve the person’s biographical continuity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500" i="0" u="none" strike="noStrike" cap="none" normalizeH="0" baseline="0" noProof="1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3688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2A015CE-7922-FEDF-F8EA-82346CC09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Thanks for the </a:t>
            </a:r>
            <a:r>
              <a:rPr lang="it-IT" dirty="0" err="1"/>
              <a:t>attention</a:t>
            </a:r>
            <a:r>
              <a:rPr lang="it-IT" dirty="0"/>
              <a:t> </a:t>
            </a:r>
            <a:r>
              <a:rPr lang="it-IT" dirty="0">
                <a:sym typeface="Wingdings" pitchFamily="2" charset="2"/>
              </a:rPr>
              <a:t>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54813483"/>
      </p:ext>
    </p:extLst>
  </p:cSld>
  <p:clrMapOvr>
    <a:masterClrMapping/>
  </p:clrMapOvr>
</p:sld>
</file>

<file path=ppt/theme/theme1.xml><?xml version="1.0" encoding="utf-8"?>
<a:theme xmlns:a="http://schemas.openxmlformats.org/drawingml/2006/main" name="1_Struttura predefinita">
  <a:themeElements>
    <a:clrScheme name="1_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Personalizza struttura">
  <a:themeElements>
    <a:clrScheme name="2_Personalizza struttur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Personalizza struttur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Personalizza struttur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sonalizza struttur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sonalizza struttur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sonalizza struttur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sonalizza struttur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sonalizza struttur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ersonalizza struttur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ersonalizza struttur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ersonalizza struttur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ersonalizza struttur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ersonalizza struttur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ersonalizza struttur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57D0C03EF68C04C892C6CD0A9408674" ma:contentTypeVersion="1" ma:contentTypeDescription="Creare un nuovo documento." ma:contentTypeScope="" ma:versionID="835d15e5f67af2fa722f57de2fec8740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0a6cea70e426604920de547c2921366d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Data inizio pianificazion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Data fine pianificazion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 ma:readOnly="true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4BAED76-7464-49B3-B643-26C086F8DE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DE90C74F-94B4-4DDF-A11C-64CEA53306F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4614</TotalTime>
  <Words>5111</Words>
  <Application>Microsoft Office PowerPoint</Application>
  <PresentationFormat>On-screen Show (4:3)</PresentationFormat>
  <Paragraphs>333</Paragraphs>
  <Slides>23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Times New Roman</vt:lpstr>
      <vt:lpstr>-webkit-standard</vt:lpstr>
      <vt:lpstr>Wingdings</vt:lpstr>
      <vt:lpstr>1_Struttura predefinita</vt:lpstr>
      <vt:lpstr>2_Personalizza struttura</vt:lpstr>
      <vt:lpstr>PowerPoint Presentation</vt:lpstr>
      <vt:lpstr>PowerPoint Presentation</vt:lpstr>
      <vt:lpstr>Emilia-Romagna programme 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CVEP </vt:lpstr>
      <vt:lpstr>PowerPoint Presentation</vt:lpstr>
      <vt:lpstr>PowerPoint Presentation</vt:lpstr>
      <vt:lpstr>PowerPoint Presentation</vt:lpstr>
      <vt:lpstr>Pharmacological treatment</vt:lpstr>
      <vt:lpstr> </vt:lpstr>
      <vt:lpstr>Recovery</vt:lpstr>
      <vt:lpstr>Physical health monitoring as part  of the care pathway</vt:lpstr>
      <vt:lpstr>The first years after the onset:  relapse prevention and recovery </vt:lpstr>
      <vt:lpstr>Specific populations</vt:lpstr>
      <vt:lpstr>From regional recommendations to local care pathways</vt:lpstr>
      <vt:lpstr>PowerPoint Presentation</vt:lpstr>
      <vt:lpstr>Early psychosis: protecting life trajectories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 Nicklin</dc:creator>
  <cp:lastModifiedBy>Jo Nicklin</cp:lastModifiedBy>
  <cp:revision>204</cp:revision>
  <cp:lastPrinted>2009-04-22T19:24:48Z</cp:lastPrinted>
  <dcterms:created xsi:type="dcterms:W3CDTF">2009-04-22T19:24:48Z</dcterms:created>
  <dcterms:modified xsi:type="dcterms:W3CDTF">2026-06-02T10:48:38Z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