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omments/modernComment_109_A8EC6AD4.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52"/>
  </p:notesMasterIdLst>
  <p:sldIdLst>
    <p:sldId id="299" r:id="rId4"/>
    <p:sldId id="368" r:id="rId5"/>
    <p:sldId id="369" r:id="rId6"/>
    <p:sldId id="281" r:id="rId7"/>
    <p:sldId id="374" r:id="rId8"/>
    <p:sldId id="347" r:id="rId9"/>
    <p:sldId id="376" r:id="rId10"/>
    <p:sldId id="270" r:id="rId11"/>
    <p:sldId id="283" r:id="rId12"/>
    <p:sldId id="372" r:id="rId13"/>
    <p:sldId id="377" r:id="rId14"/>
    <p:sldId id="378" r:id="rId15"/>
    <p:sldId id="379" r:id="rId16"/>
    <p:sldId id="380" r:id="rId17"/>
    <p:sldId id="373" r:id="rId18"/>
    <p:sldId id="260" r:id="rId19"/>
    <p:sldId id="261" r:id="rId20"/>
    <p:sldId id="304" r:id="rId21"/>
    <p:sldId id="305" r:id="rId22"/>
    <p:sldId id="349" r:id="rId23"/>
    <p:sldId id="350" r:id="rId24"/>
    <p:sldId id="351" r:id="rId25"/>
    <p:sldId id="352" r:id="rId26"/>
    <p:sldId id="353" r:id="rId27"/>
    <p:sldId id="367" r:id="rId28"/>
    <p:sldId id="354" r:id="rId29"/>
    <p:sldId id="355" r:id="rId30"/>
    <p:sldId id="356" r:id="rId31"/>
    <p:sldId id="357" r:id="rId32"/>
    <p:sldId id="358" r:id="rId33"/>
    <p:sldId id="359" r:id="rId34"/>
    <p:sldId id="360" r:id="rId35"/>
    <p:sldId id="361" r:id="rId36"/>
    <p:sldId id="362" r:id="rId37"/>
    <p:sldId id="363" r:id="rId38"/>
    <p:sldId id="364" r:id="rId39"/>
    <p:sldId id="381" r:id="rId40"/>
    <p:sldId id="382" r:id="rId41"/>
    <p:sldId id="383" r:id="rId42"/>
    <p:sldId id="365" r:id="rId43"/>
    <p:sldId id="385" r:id="rId44"/>
    <p:sldId id="384" r:id="rId45"/>
    <p:sldId id="265" r:id="rId46"/>
    <p:sldId id="298" r:id="rId47"/>
    <p:sldId id="386" r:id="rId48"/>
    <p:sldId id="387" r:id="rId49"/>
    <p:sldId id="310" r:id="rId50"/>
    <p:sldId id="366"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E50E0B4-596C-A8DC-98CB-31E4A8623497}" name="Dawn Edge" initials="DE" userId="S::dawn.edge@manchester.ac.uk::39dafa00-94e8-498c-b4a6-3d537403c9d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Dawn Edge" initials="DE" lastIdx="32" clrIdx="0"/>
  <p:cmAuthor id="1" name="Henna Lemetyinen" initials="HL"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1A35C3"/>
    <a:srgbClr val="1D30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0160" autoAdjust="0"/>
    <p:restoredTop sz="95952"/>
  </p:normalViewPr>
  <p:slideViewPr>
    <p:cSldViewPr snapToGrid="0" snapToObjects="1">
      <p:cViewPr varScale="1">
        <p:scale>
          <a:sx n="68" d="100"/>
          <a:sy n="68" d="100"/>
        </p:scale>
        <p:origin x="780"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commentAuthors" Target="commentAuthors.xml"/><Relationship Id="rId58" Type="http://schemas.microsoft.com/office/2018/10/relationships/authors" Target="authors.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s>
</file>

<file path=ppt/comments/modernComment_109_A8EC6AD4.xml><?xml version="1.0" encoding="utf-8"?>
<p188:cmLst xmlns:a="http://schemas.openxmlformats.org/drawingml/2006/main" xmlns:r="http://schemas.openxmlformats.org/officeDocument/2006/relationships" xmlns:p188="http://schemas.microsoft.com/office/powerpoint/2018/8/main">
  <p188:cm id="{9DFCDFBE-D5FE-0E4A-9C7C-5D0CE1223290}" authorId="{4E50E0B4-596C-A8DC-98CB-31E4A8623497}" created="2021-11-24T07:10:39.114">
    <pc:sldMkLst xmlns:pc="http://schemas.microsoft.com/office/powerpoint/2013/main/command">
      <pc:docMk/>
      <pc:sldMk cId="2834066132" sldId="265"/>
    </pc:sldMkLst>
    <p188:txBody>
      <a:bodyPr/>
      <a:lstStyle/>
      <a:p>
        <a:r>
          <a:rPr lang="en-US"/>
          <a:t>Add BEH logo</a:t>
        </a:r>
      </a:p>
    </p188:txBody>
  </p188:cm>
</p188:cmLst>
</file>

<file path=ppt/diagrams/_rels/data1.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ata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sv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s>
</file>

<file path=ppt/diagrams/_rels/data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svg"/><Relationship Id="rId1" Type="http://schemas.openxmlformats.org/officeDocument/2006/relationships/image" Target="../media/image31.png"/><Relationship Id="rId4" Type="http://schemas.openxmlformats.org/officeDocument/2006/relationships/image" Target="../media/image34.svg"/></Relationships>
</file>

<file path=ppt/diagrams/_rels/data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svg"/><Relationship Id="rId1" Type="http://schemas.openxmlformats.org/officeDocument/2006/relationships/image" Target="../media/image31.png"/><Relationship Id="rId4" Type="http://schemas.openxmlformats.org/officeDocument/2006/relationships/image" Target="../media/image34.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sv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s>
</file>

<file path=ppt/diagrams/_rels/drawing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svg"/><Relationship Id="rId1" Type="http://schemas.openxmlformats.org/officeDocument/2006/relationships/image" Target="../media/image31.png"/><Relationship Id="rId4" Type="http://schemas.openxmlformats.org/officeDocument/2006/relationships/image" Target="../media/image34.svg"/></Relationships>
</file>

<file path=ppt/diagrams/_rels/drawing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svg"/><Relationship Id="rId1" Type="http://schemas.openxmlformats.org/officeDocument/2006/relationships/image" Target="../media/image31.png"/><Relationship Id="rId4" Type="http://schemas.openxmlformats.org/officeDocument/2006/relationships/image" Target="../media/image34.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C94159-BA04-4AEB-A96B-F2FDA43F1D9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937F7AF-633F-4584-AB37-3EA774F4142C}">
      <dgm:prSet custT="1"/>
      <dgm:spPr/>
      <dgm:t>
        <a:bodyPr/>
        <a:lstStyle/>
        <a:p>
          <a:pPr>
            <a:lnSpc>
              <a:spcPct val="100000"/>
            </a:lnSpc>
          </a:pPr>
          <a:r>
            <a:rPr lang="en-GB" sz="2400" dirty="0"/>
            <a:t>24 of 26 Family Units tried </a:t>
          </a:r>
          <a:r>
            <a:rPr lang="en-GB" sz="2400" dirty="0" err="1">
              <a:solidFill>
                <a:srgbClr val="FF0000"/>
              </a:solidFill>
            </a:rPr>
            <a:t>C</a:t>
          </a:r>
          <a:r>
            <a:rPr lang="en-GB" sz="2400" dirty="0" err="1">
              <a:solidFill>
                <a:srgbClr val="FFC000"/>
              </a:solidFill>
            </a:rPr>
            <a:t>a</a:t>
          </a:r>
          <a:r>
            <a:rPr lang="en-GB" sz="2400" dirty="0" err="1">
              <a:solidFill>
                <a:srgbClr val="00B050"/>
              </a:solidFill>
            </a:rPr>
            <a:t>F</a:t>
          </a:r>
          <a:r>
            <a:rPr lang="en-GB" sz="2400" dirty="0" err="1">
              <a:solidFill>
                <a:srgbClr val="7030A0"/>
              </a:solidFill>
            </a:rPr>
            <a:t>I</a:t>
          </a:r>
          <a:r>
            <a:rPr lang="en-GB" sz="2400" dirty="0">
              <a:solidFill>
                <a:srgbClr val="7030A0"/>
              </a:solidFill>
            </a:rPr>
            <a:t> </a:t>
          </a:r>
          <a:r>
            <a:rPr lang="en-GB" sz="2400" dirty="0"/>
            <a:t>completed all 10 sessions (92%)</a:t>
          </a:r>
          <a:endParaRPr lang="en-US" sz="2400" dirty="0"/>
        </a:p>
      </dgm:t>
    </dgm:pt>
    <dgm:pt modelId="{70344AFF-39DC-43E3-BE2A-1DA485646BE6}" type="parTrans" cxnId="{866F4E71-A180-4F8E-83C1-9EAF74C96253}">
      <dgm:prSet/>
      <dgm:spPr/>
      <dgm:t>
        <a:bodyPr/>
        <a:lstStyle/>
        <a:p>
          <a:endParaRPr lang="en-US"/>
        </a:p>
      </dgm:t>
    </dgm:pt>
    <dgm:pt modelId="{8DCCCD87-1EAD-426D-A4A9-432240680D7C}" type="sibTrans" cxnId="{866F4E71-A180-4F8E-83C1-9EAF74C96253}">
      <dgm:prSet/>
      <dgm:spPr/>
      <dgm:t>
        <a:bodyPr/>
        <a:lstStyle/>
        <a:p>
          <a:endParaRPr lang="en-US"/>
        </a:p>
      </dgm:t>
    </dgm:pt>
    <dgm:pt modelId="{68D6DA92-9E90-432C-A37A-8A43A14811A7}">
      <dgm:prSet custT="1"/>
      <dgm:spPr/>
      <dgm:t>
        <a:bodyPr/>
        <a:lstStyle/>
        <a:p>
          <a:pPr>
            <a:lnSpc>
              <a:spcPct val="100000"/>
            </a:lnSpc>
          </a:pPr>
          <a:r>
            <a:rPr lang="en-GB" sz="2400" dirty="0"/>
            <a:t>Family Units comprised service users, family members or Family Support Members (FSMs)</a:t>
          </a:r>
          <a:endParaRPr lang="en-US" sz="2400" dirty="0"/>
        </a:p>
      </dgm:t>
    </dgm:pt>
    <dgm:pt modelId="{C78282FC-32AB-4776-A39D-120260529E3A}" type="parTrans" cxnId="{6F23F58E-6943-4BEE-A948-71E1AF1D7907}">
      <dgm:prSet/>
      <dgm:spPr/>
      <dgm:t>
        <a:bodyPr/>
        <a:lstStyle/>
        <a:p>
          <a:endParaRPr lang="en-US"/>
        </a:p>
      </dgm:t>
    </dgm:pt>
    <dgm:pt modelId="{6E461E27-CF44-466A-812D-931FBBE851DB}" type="sibTrans" cxnId="{6F23F58E-6943-4BEE-A948-71E1AF1D7907}">
      <dgm:prSet/>
      <dgm:spPr/>
      <dgm:t>
        <a:bodyPr/>
        <a:lstStyle/>
        <a:p>
          <a:endParaRPr lang="en-US"/>
        </a:p>
      </dgm:t>
    </dgm:pt>
    <dgm:pt modelId="{D52195E1-4630-4C71-8690-3740B41B7EB4}">
      <dgm:prSet custT="1"/>
      <dgm:spPr/>
      <dgm:t>
        <a:bodyPr/>
        <a:lstStyle/>
        <a:p>
          <a:pPr>
            <a:lnSpc>
              <a:spcPct val="100000"/>
            </a:lnSpc>
          </a:pPr>
          <a:r>
            <a:rPr lang="en-GB" sz="2400" b="0" dirty="0"/>
            <a:t>High rates of recruitment, retention, and data completion</a:t>
          </a:r>
          <a:endParaRPr lang="en-US" sz="2400" b="0" dirty="0"/>
        </a:p>
      </dgm:t>
    </dgm:pt>
    <dgm:pt modelId="{191E5D0F-40F7-4237-9647-C8609272E257}" type="parTrans" cxnId="{2741994F-F41E-43A2-8D56-9105E0154C1D}">
      <dgm:prSet/>
      <dgm:spPr/>
      <dgm:t>
        <a:bodyPr/>
        <a:lstStyle/>
        <a:p>
          <a:endParaRPr lang="en-US"/>
        </a:p>
      </dgm:t>
    </dgm:pt>
    <dgm:pt modelId="{423EEE0C-FD36-4D34-B702-E04705FC35F2}" type="sibTrans" cxnId="{2741994F-F41E-43A2-8D56-9105E0154C1D}">
      <dgm:prSet/>
      <dgm:spPr/>
      <dgm:t>
        <a:bodyPr/>
        <a:lstStyle/>
        <a:p>
          <a:endParaRPr lang="en-US"/>
        </a:p>
      </dgm:t>
    </dgm:pt>
    <dgm:pt modelId="{414406E3-D01C-478B-8587-C34A40BBED98}">
      <dgm:prSet custT="1"/>
      <dgm:spPr/>
      <dgm:t>
        <a:bodyPr/>
        <a:lstStyle/>
        <a:p>
          <a:pPr>
            <a:lnSpc>
              <a:spcPct val="100000"/>
            </a:lnSpc>
          </a:pPr>
          <a:r>
            <a:rPr lang="en-GB" sz="2200" dirty="0" err="1">
              <a:solidFill>
                <a:srgbClr val="FF0000"/>
              </a:solidFill>
            </a:rPr>
            <a:t>C</a:t>
          </a:r>
          <a:r>
            <a:rPr lang="en-GB" sz="2200" dirty="0" err="1">
              <a:solidFill>
                <a:srgbClr val="FFC000"/>
              </a:solidFill>
            </a:rPr>
            <a:t>a</a:t>
          </a:r>
          <a:r>
            <a:rPr lang="en-GB" sz="2200" dirty="0" err="1">
              <a:solidFill>
                <a:srgbClr val="00B050"/>
              </a:solidFill>
            </a:rPr>
            <a:t>F</a:t>
          </a:r>
          <a:r>
            <a:rPr lang="en-GB" sz="2200" dirty="0" err="1">
              <a:solidFill>
                <a:srgbClr val="7030A0"/>
              </a:solidFill>
            </a:rPr>
            <a:t>I</a:t>
          </a:r>
          <a:r>
            <a:rPr lang="en-GB" sz="2200" dirty="0">
              <a:solidFill>
                <a:srgbClr val="7030A0"/>
              </a:solidFill>
            </a:rPr>
            <a:t> </a:t>
          </a:r>
          <a:r>
            <a:rPr lang="en-GB" sz="2200" b="0" dirty="0"/>
            <a:t>acceptable. </a:t>
          </a:r>
          <a:r>
            <a:rPr lang="en-GB" sz="2200" dirty="0"/>
            <a:t>All service users, family members, FSMs and health professionals </a:t>
          </a:r>
          <a:r>
            <a:rPr lang="en-GB" sz="2200" b="0" dirty="0"/>
            <a:t>would recommend it</a:t>
          </a:r>
          <a:endParaRPr lang="en-US" sz="2200" b="0" dirty="0"/>
        </a:p>
      </dgm:t>
    </dgm:pt>
    <dgm:pt modelId="{54DE703A-9B62-4DDD-8331-909F4F86F87E}" type="parTrans" cxnId="{A5549188-6140-4A83-8AE5-FDFF76DCE513}">
      <dgm:prSet/>
      <dgm:spPr/>
      <dgm:t>
        <a:bodyPr/>
        <a:lstStyle/>
        <a:p>
          <a:endParaRPr lang="en-US"/>
        </a:p>
      </dgm:t>
    </dgm:pt>
    <dgm:pt modelId="{90A6E041-AA93-44E1-8AF4-84D16D223C25}" type="sibTrans" cxnId="{A5549188-6140-4A83-8AE5-FDFF76DCE513}">
      <dgm:prSet/>
      <dgm:spPr/>
      <dgm:t>
        <a:bodyPr/>
        <a:lstStyle/>
        <a:p>
          <a:endParaRPr lang="en-US"/>
        </a:p>
      </dgm:t>
    </dgm:pt>
    <dgm:pt modelId="{D69A5D7D-A412-412A-A3D2-03B58692A1BC}" type="pres">
      <dgm:prSet presAssocID="{DAC94159-BA04-4AEB-A96B-F2FDA43F1D95}" presName="root" presStyleCnt="0">
        <dgm:presLayoutVars>
          <dgm:dir/>
          <dgm:resizeHandles val="exact"/>
        </dgm:presLayoutVars>
      </dgm:prSet>
      <dgm:spPr/>
    </dgm:pt>
    <dgm:pt modelId="{A627038D-04DD-43D9-8E9D-5C3EB7D3A6D4}" type="pres">
      <dgm:prSet presAssocID="{7937F7AF-633F-4584-AB37-3EA774F4142C}" presName="compNode" presStyleCnt="0"/>
      <dgm:spPr/>
    </dgm:pt>
    <dgm:pt modelId="{3BB632AD-13D3-41F8-A71D-3039F8BAA418}" type="pres">
      <dgm:prSet presAssocID="{7937F7AF-633F-4584-AB37-3EA774F4142C}" presName="bgRect" presStyleLbl="bgShp" presStyleIdx="0" presStyleCnt="4"/>
      <dgm:spPr/>
    </dgm:pt>
    <dgm:pt modelId="{DFB0956E-5B99-4BE0-BDC6-16A59A4815C3}" type="pres">
      <dgm:prSet presAssocID="{7937F7AF-633F-4584-AB37-3EA774F4142C}" presName="iconRect" presStyleLbl="node1" presStyleIdx="0" presStyleCnt="4"/>
      <dgm:spPr>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keleton"/>
        </a:ext>
      </dgm:extLst>
    </dgm:pt>
    <dgm:pt modelId="{82E11582-95BE-44D7-8A45-96EC21E623B7}" type="pres">
      <dgm:prSet presAssocID="{7937F7AF-633F-4584-AB37-3EA774F4142C}" presName="spaceRect" presStyleCnt="0"/>
      <dgm:spPr/>
    </dgm:pt>
    <dgm:pt modelId="{9AB127BF-1D4D-4EB9-A954-5F56353B3C89}" type="pres">
      <dgm:prSet presAssocID="{7937F7AF-633F-4584-AB37-3EA774F4142C}" presName="parTx" presStyleLbl="revTx" presStyleIdx="0" presStyleCnt="4" custScaleX="100000" custScaleY="100196">
        <dgm:presLayoutVars>
          <dgm:chMax val="0"/>
          <dgm:chPref val="0"/>
        </dgm:presLayoutVars>
      </dgm:prSet>
      <dgm:spPr/>
    </dgm:pt>
    <dgm:pt modelId="{FE06C909-0BF7-4F3D-AEE7-11FACB8749F4}" type="pres">
      <dgm:prSet presAssocID="{8DCCCD87-1EAD-426D-A4A9-432240680D7C}" presName="sibTrans" presStyleCnt="0"/>
      <dgm:spPr/>
    </dgm:pt>
    <dgm:pt modelId="{469BEB42-3586-420D-AFC8-66A1AE79A131}" type="pres">
      <dgm:prSet presAssocID="{68D6DA92-9E90-432C-A37A-8A43A14811A7}" presName="compNode" presStyleCnt="0"/>
      <dgm:spPr/>
    </dgm:pt>
    <dgm:pt modelId="{4AC7C8B7-298A-46DF-BCAB-5E883207B1D7}" type="pres">
      <dgm:prSet presAssocID="{68D6DA92-9E90-432C-A37A-8A43A14811A7}" presName="bgRect" presStyleLbl="bgShp" presStyleIdx="1" presStyleCnt="4"/>
      <dgm:spPr/>
    </dgm:pt>
    <dgm:pt modelId="{255655CA-2154-4915-82EE-0DAB144A3DE7}" type="pres">
      <dgm:prSet presAssocID="{68D6DA92-9E90-432C-A37A-8A43A14811A7}" presName="iconRect" presStyleLbl="node1" presStyleIdx="1" presStyleCnt="4"/>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a:ext>
      </dgm:extLst>
    </dgm:pt>
    <dgm:pt modelId="{BC9A7DF6-50CC-4C0E-82E3-A5E82899B3EA}" type="pres">
      <dgm:prSet presAssocID="{68D6DA92-9E90-432C-A37A-8A43A14811A7}" presName="spaceRect" presStyleCnt="0"/>
      <dgm:spPr/>
    </dgm:pt>
    <dgm:pt modelId="{10EB3F5A-2FD2-48A2-89F5-2757B405910E}" type="pres">
      <dgm:prSet presAssocID="{68D6DA92-9E90-432C-A37A-8A43A14811A7}" presName="parTx" presStyleLbl="revTx" presStyleIdx="1" presStyleCnt="4">
        <dgm:presLayoutVars>
          <dgm:chMax val="0"/>
          <dgm:chPref val="0"/>
        </dgm:presLayoutVars>
      </dgm:prSet>
      <dgm:spPr/>
    </dgm:pt>
    <dgm:pt modelId="{C0E29987-AB07-44E8-B30E-A817D63E01EB}" type="pres">
      <dgm:prSet presAssocID="{6E461E27-CF44-466A-812D-931FBBE851DB}" presName="sibTrans" presStyleCnt="0"/>
      <dgm:spPr/>
    </dgm:pt>
    <dgm:pt modelId="{A79F9D2E-116B-4BB5-98BE-A800EFACDDB7}" type="pres">
      <dgm:prSet presAssocID="{D52195E1-4630-4C71-8690-3740B41B7EB4}" presName="compNode" presStyleCnt="0"/>
      <dgm:spPr/>
    </dgm:pt>
    <dgm:pt modelId="{19DAB52C-146E-40BA-B489-55A94E6DE8E3}" type="pres">
      <dgm:prSet presAssocID="{D52195E1-4630-4C71-8690-3740B41B7EB4}" presName="bgRect" presStyleLbl="bgShp" presStyleIdx="2" presStyleCnt="4" custLinFactNeighborY="637"/>
      <dgm:spPr/>
    </dgm:pt>
    <dgm:pt modelId="{4B9868FF-CEC5-4A94-AD1F-DE6EB6197967}" type="pres">
      <dgm:prSet presAssocID="{D52195E1-4630-4C71-8690-3740B41B7EB4}" presName="iconRect" presStyleLbl="node1" presStyleIdx="2" presStyleCnt="4"/>
      <dgm:spPr>
        <a:blipFill>
          <a:blip xmlns:r="http://schemas.openxmlformats.org/officeDocument/2006/relationships"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usiness Growth"/>
        </a:ext>
      </dgm:extLst>
    </dgm:pt>
    <dgm:pt modelId="{46C01BED-2875-4DF4-8FBC-0E3B0DC9F36A}" type="pres">
      <dgm:prSet presAssocID="{D52195E1-4630-4C71-8690-3740B41B7EB4}" presName="spaceRect" presStyleCnt="0"/>
      <dgm:spPr/>
    </dgm:pt>
    <dgm:pt modelId="{41A2E108-213B-41A4-8322-852CB4E9EDD2}" type="pres">
      <dgm:prSet presAssocID="{D52195E1-4630-4C71-8690-3740B41B7EB4}" presName="parTx" presStyleLbl="revTx" presStyleIdx="2" presStyleCnt="4" custScaleX="101800">
        <dgm:presLayoutVars>
          <dgm:chMax val="0"/>
          <dgm:chPref val="0"/>
        </dgm:presLayoutVars>
      </dgm:prSet>
      <dgm:spPr/>
    </dgm:pt>
    <dgm:pt modelId="{C0DD7D26-B662-42D9-9364-895F5859A9A8}" type="pres">
      <dgm:prSet presAssocID="{423EEE0C-FD36-4D34-B702-E04705FC35F2}" presName="sibTrans" presStyleCnt="0"/>
      <dgm:spPr/>
    </dgm:pt>
    <dgm:pt modelId="{C8F582E4-696C-4158-9560-3DF54B6A3B40}" type="pres">
      <dgm:prSet presAssocID="{414406E3-D01C-478B-8587-C34A40BBED98}" presName="compNode" presStyleCnt="0"/>
      <dgm:spPr/>
    </dgm:pt>
    <dgm:pt modelId="{CAF5A039-BD89-44EB-BA32-BA2B72BDE1E2}" type="pres">
      <dgm:prSet presAssocID="{414406E3-D01C-478B-8587-C34A40BBED98}" presName="bgRect" presStyleLbl="bgShp" presStyleIdx="3" presStyleCnt="4"/>
      <dgm:spPr/>
    </dgm:pt>
    <dgm:pt modelId="{E5540F82-C898-4098-B1D8-FEB68556D012}" type="pres">
      <dgm:prSet presAssocID="{414406E3-D01C-478B-8587-C34A40BBED98}" presName="iconRect" presStyleLbl="node1" presStyleIdx="3" presStyleCnt="4"/>
      <dgm:spPr>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User Network"/>
        </a:ext>
      </dgm:extLst>
    </dgm:pt>
    <dgm:pt modelId="{5BFCEC29-BF29-4B44-8A72-007DB98B75A7}" type="pres">
      <dgm:prSet presAssocID="{414406E3-D01C-478B-8587-C34A40BBED98}" presName="spaceRect" presStyleCnt="0"/>
      <dgm:spPr/>
    </dgm:pt>
    <dgm:pt modelId="{2140E9CA-68F6-4C91-AC31-83CD6D695BCB}" type="pres">
      <dgm:prSet presAssocID="{414406E3-D01C-478B-8587-C34A40BBED98}" presName="parTx" presStyleLbl="revTx" presStyleIdx="3" presStyleCnt="4">
        <dgm:presLayoutVars>
          <dgm:chMax val="0"/>
          <dgm:chPref val="0"/>
        </dgm:presLayoutVars>
      </dgm:prSet>
      <dgm:spPr/>
    </dgm:pt>
  </dgm:ptLst>
  <dgm:cxnLst>
    <dgm:cxn modelId="{054BC215-D7D6-4DB8-8EB3-7A178DB455EC}" type="presOf" srcId="{DAC94159-BA04-4AEB-A96B-F2FDA43F1D95}" destId="{D69A5D7D-A412-412A-A3D2-03B58692A1BC}" srcOrd="0" destOrd="0" presId="urn:microsoft.com/office/officeart/2018/2/layout/IconVerticalSolidList"/>
    <dgm:cxn modelId="{2741994F-F41E-43A2-8D56-9105E0154C1D}" srcId="{DAC94159-BA04-4AEB-A96B-F2FDA43F1D95}" destId="{D52195E1-4630-4C71-8690-3740B41B7EB4}" srcOrd="2" destOrd="0" parTransId="{191E5D0F-40F7-4237-9647-C8609272E257}" sibTransId="{423EEE0C-FD36-4D34-B702-E04705FC35F2}"/>
    <dgm:cxn modelId="{866F4E71-A180-4F8E-83C1-9EAF74C96253}" srcId="{DAC94159-BA04-4AEB-A96B-F2FDA43F1D95}" destId="{7937F7AF-633F-4584-AB37-3EA774F4142C}" srcOrd="0" destOrd="0" parTransId="{70344AFF-39DC-43E3-BE2A-1DA485646BE6}" sibTransId="{8DCCCD87-1EAD-426D-A4A9-432240680D7C}"/>
    <dgm:cxn modelId="{D2EF1B54-8F84-45B0-927F-8D059986F571}" type="presOf" srcId="{7937F7AF-633F-4584-AB37-3EA774F4142C}" destId="{9AB127BF-1D4D-4EB9-A954-5F56353B3C89}" srcOrd="0" destOrd="0" presId="urn:microsoft.com/office/officeart/2018/2/layout/IconVerticalSolidList"/>
    <dgm:cxn modelId="{5E548574-09FB-4745-AB47-C566E32F7E43}" type="presOf" srcId="{68D6DA92-9E90-432C-A37A-8A43A14811A7}" destId="{10EB3F5A-2FD2-48A2-89F5-2757B405910E}" srcOrd="0" destOrd="0" presId="urn:microsoft.com/office/officeart/2018/2/layout/IconVerticalSolidList"/>
    <dgm:cxn modelId="{A5549188-6140-4A83-8AE5-FDFF76DCE513}" srcId="{DAC94159-BA04-4AEB-A96B-F2FDA43F1D95}" destId="{414406E3-D01C-478B-8587-C34A40BBED98}" srcOrd="3" destOrd="0" parTransId="{54DE703A-9B62-4DDD-8331-909F4F86F87E}" sibTransId="{90A6E041-AA93-44E1-8AF4-84D16D223C25}"/>
    <dgm:cxn modelId="{6F23F58E-6943-4BEE-A948-71E1AF1D7907}" srcId="{DAC94159-BA04-4AEB-A96B-F2FDA43F1D95}" destId="{68D6DA92-9E90-432C-A37A-8A43A14811A7}" srcOrd="1" destOrd="0" parTransId="{C78282FC-32AB-4776-A39D-120260529E3A}" sibTransId="{6E461E27-CF44-466A-812D-931FBBE851DB}"/>
    <dgm:cxn modelId="{33A8ABB0-14C6-48BD-B7DC-D2F9379A52F7}" type="presOf" srcId="{D52195E1-4630-4C71-8690-3740B41B7EB4}" destId="{41A2E108-213B-41A4-8322-852CB4E9EDD2}" srcOrd="0" destOrd="0" presId="urn:microsoft.com/office/officeart/2018/2/layout/IconVerticalSolidList"/>
    <dgm:cxn modelId="{A9BCE3DE-E792-4258-9FD9-C3CCED564C52}" type="presOf" srcId="{414406E3-D01C-478B-8587-C34A40BBED98}" destId="{2140E9CA-68F6-4C91-AC31-83CD6D695BCB}" srcOrd="0" destOrd="0" presId="urn:microsoft.com/office/officeart/2018/2/layout/IconVerticalSolidList"/>
    <dgm:cxn modelId="{122F2A46-4DD2-481B-A8D1-2A78DF1CDE3F}" type="presParOf" srcId="{D69A5D7D-A412-412A-A3D2-03B58692A1BC}" destId="{A627038D-04DD-43D9-8E9D-5C3EB7D3A6D4}" srcOrd="0" destOrd="0" presId="urn:microsoft.com/office/officeart/2018/2/layout/IconVerticalSolidList"/>
    <dgm:cxn modelId="{F1534B42-DCEF-4546-B15A-362C108C56D3}" type="presParOf" srcId="{A627038D-04DD-43D9-8E9D-5C3EB7D3A6D4}" destId="{3BB632AD-13D3-41F8-A71D-3039F8BAA418}" srcOrd="0" destOrd="0" presId="urn:microsoft.com/office/officeart/2018/2/layout/IconVerticalSolidList"/>
    <dgm:cxn modelId="{6A8F32FF-E69B-47E2-B872-D69B2E0DF340}" type="presParOf" srcId="{A627038D-04DD-43D9-8E9D-5C3EB7D3A6D4}" destId="{DFB0956E-5B99-4BE0-BDC6-16A59A4815C3}" srcOrd="1" destOrd="0" presId="urn:microsoft.com/office/officeart/2018/2/layout/IconVerticalSolidList"/>
    <dgm:cxn modelId="{055EB5E1-F592-4C3B-A5C8-BEF57135E152}" type="presParOf" srcId="{A627038D-04DD-43D9-8E9D-5C3EB7D3A6D4}" destId="{82E11582-95BE-44D7-8A45-96EC21E623B7}" srcOrd="2" destOrd="0" presId="urn:microsoft.com/office/officeart/2018/2/layout/IconVerticalSolidList"/>
    <dgm:cxn modelId="{C1BD2504-DAE3-4EB4-B1B0-428AFFA847C7}" type="presParOf" srcId="{A627038D-04DD-43D9-8E9D-5C3EB7D3A6D4}" destId="{9AB127BF-1D4D-4EB9-A954-5F56353B3C89}" srcOrd="3" destOrd="0" presId="urn:microsoft.com/office/officeart/2018/2/layout/IconVerticalSolidList"/>
    <dgm:cxn modelId="{D05C7921-B036-458C-8DF8-377B94CE5EAE}" type="presParOf" srcId="{D69A5D7D-A412-412A-A3D2-03B58692A1BC}" destId="{FE06C909-0BF7-4F3D-AEE7-11FACB8749F4}" srcOrd="1" destOrd="0" presId="urn:microsoft.com/office/officeart/2018/2/layout/IconVerticalSolidList"/>
    <dgm:cxn modelId="{EE92BC3B-AF1A-4500-96D4-D6252C52D0E0}" type="presParOf" srcId="{D69A5D7D-A412-412A-A3D2-03B58692A1BC}" destId="{469BEB42-3586-420D-AFC8-66A1AE79A131}" srcOrd="2" destOrd="0" presId="urn:microsoft.com/office/officeart/2018/2/layout/IconVerticalSolidList"/>
    <dgm:cxn modelId="{F8C6131A-9EEE-43D5-9292-4AAEE9437FE5}" type="presParOf" srcId="{469BEB42-3586-420D-AFC8-66A1AE79A131}" destId="{4AC7C8B7-298A-46DF-BCAB-5E883207B1D7}" srcOrd="0" destOrd="0" presId="urn:microsoft.com/office/officeart/2018/2/layout/IconVerticalSolidList"/>
    <dgm:cxn modelId="{D8F8BE7B-DB2F-4F4E-B18E-A834EE569066}" type="presParOf" srcId="{469BEB42-3586-420D-AFC8-66A1AE79A131}" destId="{255655CA-2154-4915-82EE-0DAB144A3DE7}" srcOrd="1" destOrd="0" presId="urn:microsoft.com/office/officeart/2018/2/layout/IconVerticalSolidList"/>
    <dgm:cxn modelId="{A49C1B28-8455-4753-AC16-7E2A64C4D88E}" type="presParOf" srcId="{469BEB42-3586-420D-AFC8-66A1AE79A131}" destId="{BC9A7DF6-50CC-4C0E-82E3-A5E82899B3EA}" srcOrd="2" destOrd="0" presId="urn:microsoft.com/office/officeart/2018/2/layout/IconVerticalSolidList"/>
    <dgm:cxn modelId="{FE73529B-9587-4972-BC06-E98DC5F6395F}" type="presParOf" srcId="{469BEB42-3586-420D-AFC8-66A1AE79A131}" destId="{10EB3F5A-2FD2-48A2-89F5-2757B405910E}" srcOrd="3" destOrd="0" presId="urn:microsoft.com/office/officeart/2018/2/layout/IconVerticalSolidList"/>
    <dgm:cxn modelId="{7DA00E64-2C3F-4D04-89B5-BC3A05FAA0DD}" type="presParOf" srcId="{D69A5D7D-A412-412A-A3D2-03B58692A1BC}" destId="{C0E29987-AB07-44E8-B30E-A817D63E01EB}" srcOrd="3" destOrd="0" presId="urn:microsoft.com/office/officeart/2018/2/layout/IconVerticalSolidList"/>
    <dgm:cxn modelId="{A262B555-E192-4272-A5D4-331D84010256}" type="presParOf" srcId="{D69A5D7D-A412-412A-A3D2-03B58692A1BC}" destId="{A79F9D2E-116B-4BB5-98BE-A800EFACDDB7}" srcOrd="4" destOrd="0" presId="urn:microsoft.com/office/officeart/2018/2/layout/IconVerticalSolidList"/>
    <dgm:cxn modelId="{E3FE2AD4-4C8E-457E-B524-C015E8E0401E}" type="presParOf" srcId="{A79F9D2E-116B-4BB5-98BE-A800EFACDDB7}" destId="{19DAB52C-146E-40BA-B489-55A94E6DE8E3}" srcOrd="0" destOrd="0" presId="urn:microsoft.com/office/officeart/2018/2/layout/IconVerticalSolidList"/>
    <dgm:cxn modelId="{C8A7CF0F-1EDD-4ED6-BDA2-CE4A66FA1501}" type="presParOf" srcId="{A79F9D2E-116B-4BB5-98BE-A800EFACDDB7}" destId="{4B9868FF-CEC5-4A94-AD1F-DE6EB6197967}" srcOrd="1" destOrd="0" presId="urn:microsoft.com/office/officeart/2018/2/layout/IconVerticalSolidList"/>
    <dgm:cxn modelId="{4F3D04ED-32D6-44BD-8F96-8536B552226F}" type="presParOf" srcId="{A79F9D2E-116B-4BB5-98BE-A800EFACDDB7}" destId="{46C01BED-2875-4DF4-8FBC-0E3B0DC9F36A}" srcOrd="2" destOrd="0" presId="urn:microsoft.com/office/officeart/2018/2/layout/IconVerticalSolidList"/>
    <dgm:cxn modelId="{1AEB3E65-E55D-409E-A279-F61C4AA62578}" type="presParOf" srcId="{A79F9D2E-116B-4BB5-98BE-A800EFACDDB7}" destId="{41A2E108-213B-41A4-8322-852CB4E9EDD2}" srcOrd="3" destOrd="0" presId="urn:microsoft.com/office/officeart/2018/2/layout/IconVerticalSolidList"/>
    <dgm:cxn modelId="{1EFCF2BA-4743-4AB8-8C20-487EDFBC6D88}" type="presParOf" srcId="{D69A5D7D-A412-412A-A3D2-03B58692A1BC}" destId="{C0DD7D26-B662-42D9-9364-895F5859A9A8}" srcOrd="5" destOrd="0" presId="urn:microsoft.com/office/officeart/2018/2/layout/IconVerticalSolidList"/>
    <dgm:cxn modelId="{569519BA-CFE8-4C52-BC69-753BA045B645}" type="presParOf" srcId="{D69A5D7D-A412-412A-A3D2-03B58692A1BC}" destId="{C8F582E4-696C-4158-9560-3DF54B6A3B40}" srcOrd="6" destOrd="0" presId="urn:microsoft.com/office/officeart/2018/2/layout/IconVerticalSolidList"/>
    <dgm:cxn modelId="{B7C36B68-50CA-4517-9235-B6505854A266}" type="presParOf" srcId="{C8F582E4-696C-4158-9560-3DF54B6A3B40}" destId="{CAF5A039-BD89-44EB-BA32-BA2B72BDE1E2}" srcOrd="0" destOrd="0" presId="urn:microsoft.com/office/officeart/2018/2/layout/IconVerticalSolidList"/>
    <dgm:cxn modelId="{6B6241EA-08FF-4B8A-BCBF-55DF83032B41}" type="presParOf" srcId="{C8F582E4-696C-4158-9560-3DF54B6A3B40}" destId="{E5540F82-C898-4098-B1D8-FEB68556D012}" srcOrd="1" destOrd="0" presId="urn:microsoft.com/office/officeart/2018/2/layout/IconVerticalSolidList"/>
    <dgm:cxn modelId="{C657DE95-0AE6-4992-8FBD-7D02C1EF805D}" type="presParOf" srcId="{C8F582E4-696C-4158-9560-3DF54B6A3B40}" destId="{5BFCEC29-BF29-4B44-8A72-007DB98B75A7}" srcOrd="2" destOrd="0" presId="urn:microsoft.com/office/officeart/2018/2/layout/IconVerticalSolidList"/>
    <dgm:cxn modelId="{AC7C44D2-16EE-4F6C-A90A-9050499E585E}" type="presParOf" srcId="{C8F582E4-696C-4158-9560-3DF54B6A3B40}" destId="{2140E9CA-68F6-4C91-AC31-83CD6D695BC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5E8281-C6D0-426C-95DD-B3F7015AF67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EF6AEA6-623E-44DF-852B-59AE5AE80902}">
      <dgm:prSet custT="1"/>
      <dgm:spPr/>
      <dgm:t>
        <a:bodyPr/>
        <a:lstStyle/>
        <a:p>
          <a:pPr>
            <a:lnSpc>
              <a:spcPct val="100000"/>
            </a:lnSpc>
          </a:pPr>
          <a:r>
            <a:rPr lang="en-GB" sz="2400" dirty="0"/>
            <a:t>Improved </a:t>
          </a:r>
          <a:r>
            <a:rPr lang="en-GB" sz="2400" b="1" dirty="0"/>
            <a:t>understanding</a:t>
          </a:r>
          <a:r>
            <a:rPr lang="en-GB" sz="2400" dirty="0"/>
            <a:t> of psychosis</a:t>
          </a:r>
          <a:endParaRPr lang="en-US" sz="2400" dirty="0"/>
        </a:p>
      </dgm:t>
    </dgm:pt>
    <dgm:pt modelId="{91C74613-1BE7-4334-8F2B-72E21ACC0B28}" type="parTrans" cxnId="{D753801C-590B-45A0-B056-75376F299FDA}">
      <dgm:prSet/>
      <dgm:spPr/>
      <dgm:t>
        <a:bodyPr/>
        <a:lstStyle/>
        <a:p>
          <a:endParaRPr lang="en-US"/>
        </a:p>
      </dgm:t>
    </dgm:pt>
    <dgm:pt modelId="{3EF92656-6306-48D0-B9C1-49726D9D1151}" type="sibTrans" cxnId="{D753801C-590B-45A0-B056-75376F299FDA}">
      <dgm:prSet/>
      <dgm:spPr/>
      <dgm:t>
        <a:bodyPr/>
        <a:lstStyle/>
        <a:p>
          <a:endParaRPr lang="en-US"/>
        </a:p>
      </dgm:t>
    </dgm:pt>
    <dgm:pt modelId="{05F9D6B1-2219-481C-A0F5-39C9892B14D0}">
      <dgm:prSet custT="1"/>
      <dgm:spPr/>
      <dgm:t>
        <a:bodyPr/>
        <a:lstStyle/>
        <a:p>
          <a:pPr>
            <a:lnSpc>
              <a:spcPct val="100000"/>
            </a:lnSpc>
          </a:pPr>
          <a:r>
            <a:rPr lang="en-GB" sz="2400" dirty="0"/>
            <a:t>Improved </a:t>
          </a:r>
          <a:r>
            <a:rPr lang="en-GB" sz="2400" b="1" dirty="0"/>
            <a:t>symptoms</a:t>
          </a:r>
          <a:r>
            <a:rPr lang="en-GB" sz="2400" dirty="0"/>
            <a:t> (feeling less paranoid)</a:t>
          </a:r>
          <a:endParaRPr lang="en-US" sz="2400" dirty="0"/>
        </a:p>
      </dgm:t>
    </dgm:pt>
    <dgm:pt modelId="{1F6F5736-008C-4FA3-A0FD-0F64094BD6F1}" type="parTrans" cxnId="{66205552-1C93-49F4-98FC-D112EE4629F5}">
      <dgm:prSet/>
      <dgm:spPr/>
      <dgm:t>
        <a:bodyPr/>
        <a:lstStyle/>
        <a:p>
          <a:endParaRPr lang="en-US"/>
        </a:p>
      </dgm:t>
    </dgm:pt>
    <dgm:pt modelId="{FCD33AC8-0D05-4A4F-A715-E79CF45535E1}" type="sibTrans" cxnId="{66205552-1C93-49F4-98FC-D112EE4629F5}">
      <dgm:prSet/>
      <dgm:spPr/>
      <dgm:t>
        <a:bodyPr/>
        <a:lstStyle/>
        <a:p>
          <a:endParaRPr lang="en-US"/>
        </a:p>
      </dgm:t>
    </dgm:pt>
    <dgm:pt modelId="{B128AED9-5F7B-470E-8B01-38C955DA0F55}">
      <dgm:prSet custT="1"/>
      <dgm:spPr/>
      <dgm:t>
        <a:bodyPr/>
        <a:lstStyle/>
        <a:p>
          <a:pPr>
            <a:lnSpc>
              <a:spcPct val="100000"/>
            </a:lnSpc>
          </a:pPr>
          <a:r>
            <a:rPr lang="en-GB" sz="2400" dirty="0"/>
            <a:t>Better </a:t>
          </a:r>
          <a:r>
            <a:rPr lang="en-GB" sz="2400" b="1" dirty="0"/>
            <a:t>function</a:t>
          </a:r>
          <a:r>
            <a:rPr lang="en-GB" sz="2400" dirty="0"/>
            <a:t> (going back to university, volunteering, getting paid work)</a:t>
          </a:r>
          <a:endParaRPr lang="en-US" sz="2400" dirty="0"/>
        </a:p>
      </dgm:t>
    </dgm:pt>
    <dgm:pt modelId="{F234751A-4AB2-4697-927A-1BC8C0167D62}" type="parTrans" cxnId="{FE77D2D7-8EDF-4387-A8F1-255A29FECEB9}">
      <dgm:prSet/>
      <dgm:spPr/>
      <dgm:t>
        <a:bodyPr/>
        <a:lstStyle/>
        <a:p>
          <a:endParaRPr lang="en-US"/>
        </a:p>
      </dgm:t>
    </dgm:pt>
    <dgm:pt modelId="{EDF174A1-1EAF-46FB-B155-466758193EE7}" type="sibTrans" cxnId="{FE77D2D7-8EDF-4387-A8F1-255A29FECEB9}">
      <dgm:prSet/>
      <dgm:spPr/>
      <dgm:t>
        <a:bodyPr/>
        <a:lstStyle/>
        <a:p>
          <a:endParaRPr lang="en-US"/>
        </a:p>
      </dgm:t>
    </dgm:pt>
    <dgm:pt modelId="{B7E17742-5727-422A-A830-0A35166345AE}">
      <dgm:prSet custT="1"/>
      <dgm:spPr/>
      <dgm:t>
        <a:bodyPr/>
        <a:lstStyle/>
        <a:p>
          <a:pPr>
            <a:lnSpc>
              <a:spcPct val="100000"/>
            </a:lnSpc>
          </a:pPr>
          <a:r>
            <a:rPr lang="en-GB" sz="2400" dirty="0"/>
            <a:t>Better </a:t>
          </a:r>
          <a:r>
            <a:rPr lang="en-GB" sz="2400" b="1" dirty="0"/>
            <a:t>communication</a:t>
          </a:r>
          <a:r>
            <a:rPr lang="en-GB" sz="2400" dirty="0"/>
            <a:t> with healthcare professionals and their families</a:t>
          </a:r>
          <a:endParaRPr lang="en-US" sz="2400" dirty="0"/>
        </a:p>
      </dgm:t>
    </dgm:pt>
    <dgm:pt modelId="{330F9D69-3AA8-4193-84ED-36D3279DE3B4}" type="parTrans" cxnId="{C2B2E3E1-81A3-4E56-A2C7-A8D75D65A502}">
      <dgm:prSet/>
      <dgm:spPr/>
      <dgm:t>
        <a:bodyPr/>
        <a:lstStyle/>
        <a:p>
          <a:endParaRPr lang="en-US"/>
        </a:p>
      </dgm:t>
    </dgm:pt>
    <dgm:pt modelId="{10325165-03E0-4810-AD4E-5CF592714ED2}" type="sibTrans" cxnId="{C2B2E3E1-81A3-4E56-A2C7-A8D75D65A502}">
      <dgm:prSet/>
      <dgm:spPr/>
      <dgm:t>
        <a:bodyPr/>
        <a:lstStyle/>
        <a:p>
          <a:endParaRPr lang="en-US"/>
        </a:p>
      </dgm:t>
    </dgm:pt>
    <dgm:pt modelId="{2846B1DB-C170-4BA0-AF69-97E1A8DA3128}" type="pres">
      <dgm:prSet presAssocID="{575E8281-C6D0-426C-95DD-B3F7015AF672}" presName="root" presStyleCnt="0">
        <dgm:presLayoutVars>
          <dgm:dir/>
          <dgm:resizeHandles val="exact"/>
        </dgm:presLayoutVars>
      </dgm:prSet>
      <dgm:spPr/>
    </dgm:pt>
    <dgm:pt modelId="{E59DD327-B111-4646-9AA2-32EEF7A01EC7}" type="pres">
      <dgm:prSet presAssocID="{6EF6AEA6-623E-44DF-852B-59AE5AE80902}" presName="compNode" presStyleCnt="0"/>
      <dgm:spPr/>
    </dgm:pt>
    <dgm:pt modelId="{CD8DAF8C-B167-4B15-B1E8-E912189DAFD7}" type="pres">
      <dgm:prSet presAssocID="{6EF6AEA6-623E-44DF-852B-59AE5AE80902}" presName="bgRect" presStyleLbl="bgShp" presStyleIdx="0" presStyleCnt="4"/>
      <dgm:spPr/>
    </dgm:pt>
    <dgm:pt modelId="{1946BAF2-FFE3-4FC2-9A02-EEDF2FA14DD7}" type="pres">
      <dgm:prSet presAssocID="{6EF6AEA6-623E-44DF-852B-59AE5AE80902}" presName="iconRect" presStyleLbl="node1" presStyleIdx="0" presStyleCnt="4"/>
      <dgm:spPr>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tor"/>
        </a:ext>
      </dgm:extLst>
    </dgm:pt>
    <dgm:pt modelId="{5BD7EA51-28C0-4FDE-AD21-F59A1629111C}" type="pres">
      <dgm:prSet presAssocID="{6EF6AEA6-623E-44DF-852B-59AE5AE80902}" presName="spaceRect" presStyleCnt="0"/>
      <dgm:spPr/>
    </dgm:pt>
    <dgm:pt modelId="{C10365CA-92B4-45DD-ACA0-3D1F2E070611}" type="pres">
      <dgm:prSet presAssocID="{6EF6AEA6-623E-44DF-852B-59AE5AE80902}" presName="parTx" presStyleLbl="revTx" presStyleIdx="0" presStyleCnt="4" custScaleX="109487">
        <dgm:presLayoutVars>
          <dgm:chMax val="0"/>
          <dgm:chPref val="0"/>
        </dgm:presLayoutVars>
      </dgm:prSet>
      <dgm:spPr/>
    </dgm:pt>
    <dgm:pt modelId="{D2086B9E-65F9-40EF-AFED-6DCE8D7542F9}" type="pres">
      <dgm:prSet presAssocID="{3EF92656-6306-48D0-B9C1-49726D9D1151}" presName="sibTrans" presStyleCnt="0"/>
      <dgm:spPr/>
    </dgm:pt>
    <dgm:pt modelId="{BB46EA4F-CD10-43CE-8B90-8C7D357B3D0E}" type="pres">
      <dgm:prSet presAssocID="{05F9D6B1-2219-481C-A0F5-39C9892B14D0}" presName="compNode" presStyleCnt="0"/>
      <dgm:spPr/>
    </dgm:pt>
    <dgm:pt modelId="{C4592AEF-D214-4D44-A662-B81730D83E73}" type="pres">
      <dgm:prSet presAssocID="{05F9D6B1-2219-481C-A0F5-39C9892B14D0}" presName="bgRect" presStyleLbl="bgShp" presStyleIdx="1" presStyleCnt="4"/>
      <dgm:spPr/>
    </dgm:pt>
    <dgm:pt modelId="{276A15A9-F9F0-4D7C-B3A9-FE980278693E}" type="pres">
      <dgm:prSet presAssocID="{05F9D6B1-2219-481C-A0F5-39C9892B14D0}" presName="iconRect" presStyleLbl="node1" presStyleIdx="1" presStyleCnt="4"/>
      <dgm:spPr>
        <a:blipFill rotWithShape="1">
          <a:blip xmlns:r="http://schemas.openxmlformats.org/officeDocument/2006/relationships" r:embed="rId3" cstate="hqprint">
            <a:extLst>
              <a:ext uri="{28A0092B-C50C-407E-A947-70E740481C1C}">
                <a14:useLocalDpi xmlns:a14="http://schemas.microsoft.com/office/drawing/2010/main" val="0"/>
              </a:ext>
            </a:extLst>
          </a:blip>
          <a:srcRect/>
          <a:stretch>
            <a:fillRect/>
          </a:stretch>
        </a:blipFill>
        <a:ln>
          <a:noFill/>
        </a:ln>
      </dgm:spPr>
      <dgm:extLst>
        <a:ext uri="{E40237B7-FDA0-4F09-8148-C483321AD2D9}">
          <dgm14:cNvPr xmlns:dgm14="http://schemas.microsoft.com/office/drawing/2010/diagram" id="0" name="" descr="Smiling face with no fill"/>
        </a:ext>
      </dgm:extLst>
    </dgm:pt>
    <dgm:pt modelId="{0B7510DE-904F-48BE-9F6D-82013407B16B}" type="pres">
      <dgm:prSet presAssocID="{05F9D6B1-2219-481C-A0F5-39C9892B14D0}" presName="spaceRect" presStyleCnt="0"/>
      <dgm:spPr/>
    </dgm:pt>
    <dgm:pt modelId="{C9638248-80B1-42B3-9DD1-06C6B3D92396}" type="pres">
      <dgm:prSet presAssocID="{05F9D6B1-2219-481C-A0F5-39C9892B14D0}" presName="parTx" presStyleLbl="revTx" presStyleIdx="1" presStyleCnt="4" custScaleX="112135">
        <dgm:presLayoutVars>
          <dgm:chMax val="0"/>
          <dgm:chPref val="0"/>
        </dgm:presLayoutVars>
      </dgm:prSet>
      <dgm:spPr/>
    </dgm:pt>
    <dgm:pt modelId="{0C6FDE85-479C-414E-9A58-62AED847D588}" type="pres">
      <dgm:prSet presAssocID="{FCD33AC8-0D05-4A4F-A715-E79CF45535E1}" presName="sibTrans" presStyleCnt="0"/>
      <dgm:spPr/>
    </dgm:pt>
    <dgm:pt modelId="{1B4FEE19-3DB0-423D-9AEB-9503C60F755C}" type="pres">
      <dgm:prSet presAssocID="{B128AED9-5F7B-470E-8B01-38C955DA0F55}" presName="compNode" presStyleCnt="0"/>
      <dgm:spPr/>
    </dgm:pt>
    <dgm:pt modelId="{C8FDB212-18C7-4227-9BC0-069A18AD59CC}" type="pres">
      <dgm:prSet presAssocID="{B128AED9-5F7B-470E-8B01-38C955DA0F55}" presName="bgRect" presStyleLbl="bgShp" presStyleIdx="2" presStyleCnt="4"/>
      <dgm:spPr/>
    </dgm:pt>
    <dgm:pt modelId="{5FBC7671-6F18-443C-96A5-B87D893275EF}" type="pres">
      <dgm:prSet presAssocID="{B128AED9-5F7B-470E-8B01-38C955DA0F55}" presName="iconRect" presStyleLbl="node1" presStyleIdx="2" presStyleCnt="4"/>
      <dgm:spPr>
        <a:blipFill>
          <a:blip xmlns:r="http://schemas.openxmlformats.org/officeDocument/2006/relationships"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Books"/>
        </a:ext>
      </dgm:extLst>
    </dgm:pt>
    <dgm:pt modelId="{473BAE09-7832-481A-A4BB-904C36987D0E}" type="pres">
      <dgm:prSet presAssocID="{B128AED9-5F7B-470E-8B01-38C955DA0F55}" presName="spaceRect" presStyleCnt="0"/>
      <dgm:spPr/>
    </dgm:pt>
    <dgm:pt modelId="{8744F41C-24B5-4BB5-AC92-FEC7817F77E9}" type="pres">
      <dgm:prSet presAssocID="{B128AED9-5F7B-470E-8B01-38C955DA0F55}" presName="parTx" presStyleLbl="revTx" presStyleIdx="2" presStyleCnt="4" custScaleX="111445">
        <dgm:presLayoutVars>
          <dgm:chMax val="0"/>
          <dgm:chPref val="0"/>
        </dgm:presLayoutVars>
      </dgm:prSet>
      <dgm:spPr/>
    </dgm:pt>
    <dgm:pt modelId="{759069C8-F637-4A2F-A314-33C8EE962BDE}" type="pres">
      <dgm:prSet presAssocID="{EDF174A1-1EAF-46FB-B155-466758193EE7}" presName="sibTrans" presStyleCnt="0"/>
      <dgm:spPr/>
    </dgm:pt>
    <dgm:pt modelId="{317F5C4D-FB09-4447-8AF9-17A6130665EB}" type="pres">
      <dgm:prSet presAssocID="{B7E17742-5727-422A-A830-0A35166345AE}" presName="compNode" presStyleCnt="0"/>
      <dgm:spPr/>
    </dgm:pt>
    <dgm:pt modelId="{193E5B40-FFCC-4BB9-B1DF-5A88988BFA31}" type="pres">
      <dgm:prSet presAssocID="{B7E17742-5727-422A-A830-0A35166345AE}" presName="bgRect" presStyleLbl="bgShp" presStyleIdx="3" presStyleCnt="4"/>
      <dgm:spPr/>
    </dgm:pt>
    <dgm:pt modelId="{ED9CDE9D-4686-4A80-9B56-01BC0DE70F51}" type="pres">
      <dgm:prSet presAssocID="{B7E17742-5727-422A-A830-0A35166345AE}" presName="iconRect" presStyleLbl="node1" presStyleIdx="3" presStyleCnt="4"/>
      <dgm:spPr>
        <a:blipFill>
          <a:blip xmlns:r="http://schemas.openxmlformats.org/officeDocument/2006/relationships"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Hospital"/>
        </a:ext>
      </dgm:extLst>
    </dgm:pt>
    <dgm:pt modelId="{B10855DE-5437-4D86-9B39-51D169F585C0}" type="pres">
      <dgm:prSet presAssocID="{B7E17742-5727-422A-A830-0A35166345AE}" presName="spaceRect" presStyleCnt="0"/>
      <dgm:spPr/>
    </dgm:pt>
    <dgm:pt modelId="{582C0D13-F2AA-4212-8123-0E0DB372F085}" type="pres">
      <dgm:prSet presAssocID="{B7E17742-5727-422A-A830-0A35166345AE}" presName="parTx" presStyleLbl="revTx" presStyleIdx="3" presStyleCnt="4" custScaleX="109626">
        <dgm:presLayoutVars>
          <dgm:chMax val="0"/>
          <dgm:chPref val="0"/>
        </dgm:presLayoutVars>
      </dgm:prSet>
      <dgm:spPr/>
    </dgm:pt>
  </dgm:ptLst>
  <dgm:cxnLst>
    <dgm:cxn modelId="{D753801C-590B-45A0-B056-75376F299FDA}" srcId="{575E8281-C6D0-426C-95DD-B3F7015AF672}" destId="{6EF6AEA6-623E-44DF-852B-59AE5AE80902}" srcOrd="0" destOrd="0" parTransId="{91C74613-1BE7-4334-8F2B-72E21ACC0B28}" sibTransId="{3EF92656-6306-48D0-B9C1-49726D9D1151}"/>
    <dgm:cxn modelId="{3A52762F-988A-455E-96EE-418DEC360AE6}" type="presOf" srcId="{6EF6AEA6-623E-44DF-852B-59AE5AE80902}" destId="{C10365CA-92B4-45DD-ACA0-3D1F2E070611}" srcOrd="0" destOrd="0" presId="urn:microsoft.com/office/officeart/2018/2/layout/IconVerticalSolidList"/>
    <dgm:cxn modelId="{A09F6561-ED5F-4D32-850D-5F4AA8BA433D}" type="presOf" srcId="{B7E17742-5727-422A-A830-0A35166345AE}" destId="{582C0D13-F2AA-4212-8123-0E0DB372F085}" srcOrd="0" destOrd="0" presId="urn:microsoft.com/office/officeart/2018/2/layout/IconVerticalSolidList"/>
    <dgm:cxn modelId="{66205552-1C93-49F4-98FC-D112EE4629F5}" srcId="{575E8281-C6D0-426C-95DD-B3F7015AF672}" destId="{05F9D6B1-2219-481C-A0F5-39C9892B14D0}" srcOrd="1" destOrd="0" parTransId="{1F6F5736-008C-4FA3-A0FD-0F64094BD6F1}" sibTransId="{FCD33AC8-0D05-4A4F-A715-E79CF45535E1}"/>
    <dgm:cxn modelId="{BE08A181-35F1-4E3F-96F5-752668BE473F}" type="presOf" srcId="{575E8281-C6D0-426C-95DD-B3F7015AF672}" destId="{2846B1DB-C170-4BA0-AF69-97E1A8DA3128}" srcOrd="0" destOrd="0" presId="urn:microsoft.com/office/officeart/2018/2/layout/IconVerticalSolidList"/>
    <dgm:cxn modelId="{EB32BEC2-0ADF-4C0A-9EDA-A52F25FC40F1}" type="presOf" srcId="{05F9D6B1-2219-481C-A0F5-39C9892B14D0}" destId="{C9638248-80B1-42B3-9DD1-06C6B3D92396}" srcOrd="0" destOrd="0" presId="urn:microsoft.com/office/officeart/2018/2/layout/IconVerticalSolidList"/>
    <dgm:cxn modelId="{434575D1-B4B8-4B61-A26B-7E71D09F7138}" type="presOf" srcId="{B128AED9-5F7B-470E-8B01-38C955DA0F55}" destId="{8744F41C-24B5-4BB5-AC92-FEC7817F77E9}" srcOrd="0" destOrd="0" presId="urn:microsoft.com/office/officeart/2018/2/layout/IconVerticalSolidList"/>
    <dgm:cxn modelId="{FE77D2D7-8EDF-4387-A8F1-255A29FECEB9}" srcId="{575E8281-C6D0-426C-95DD-B3F7015AF672}" destId="{B128AED9-5F7B-470E-8B01-38C955DA0F55}" srcOrd="2" destOrd="0" parTransId="{F234751A-4AB2-4697-927A-1BC8C0167D62}" sibTransId="{EDF174A1-1EAF-46FB-B155-466758193EE7}"/>
    <dgm:cxn modelId="{C2B2E3E1-81A3-4E56-A2C7-A8D75D65A502}" srcId="{575E8281-C6D0-426C-95DD-B3F7015AF672}" destId="{B7E17742-5727-422A-A830-0A35166345AE}" srcOrd="3" destOrd="0" parTransId="{330F9D69-3AA8-4193-84ED-36D3279DE3B4}" sibTransId="{10325165-03E0-4810-AD4E-5CF592714ED2}"/>
    <dgm:cxn modelId="{3FAD8456-B32E-4827-A01B-FD644F54723B}" type="presParOf" srcId="{2846B1DB-C170-4BA0-AF69-97E1A8DA3128}" destId="{E59DD327-B111-4646-9AA2-32EEF7A01EC7}" srcOrd="0" destOrd="0" presId="urn:microsoft.com/office/officeart/2018/2/layout/IconVerticalSolidList"/>
    <dgm:cxn modelId="{7F8A36C5-8BAA-44FF-A32F-D9D0CE531FF7}" type="presParOf" srcId="{E59DD327-B111-4646-9AA2-32EEF7A01EC7}" destId="{CD8DAF8C-B167-4B15-B1E8-E912189DAFD7}" srcOrd="0" destOrd="0" presId="urn:microsoft.com/office/officeart/2018/2/layout/IconVerticalSolidList"/>
    <dgm:cxn modelId="{90B87DDB-F7F2-4983-B16A-6C67DE8FA0FA}" type="presParOf" srcId="{E59DD327-B111-4646-9AA2-32EEF7A01EC7}" destId="{1946BAF2-FFE3-4FC2-9A02-EEDF2FA14DD7}" srcOrd="1" destOrd="0" presId="urn:microsoft.com/office/officeart/2018/2/layout/IconVerticalSolidList"/>
    <dgm:cxn modelId="{1F232DA3-FE60-420F-BB0C-EEC31E171B37}" type="presParOf" srcId="{E59DD327-B111-4646-9AA2-32EEF7A01EC7}" destId="{5BD7EA51-28C0-4FDE-AD21-F59A1629111C}" srcOrd="2" destOrd="0" presId="urn:microsoft.com/office/officeart/2018/2/layout/IconVerticalSolidList"/>
    <dgm:cxn modelId="{0AB7EAFD-B3D6-4D18-8A6A-D1D57E102ACC}" type="presParOf" srcId="{E59DD327-B111-4646-9AA2-32EEF7A01EC7}" destId="{C10365CA-92B4-45DD-ACA0-3D1F2E070611}" srcOrd="3" destOrd="0" presId="urn:microsoft.com/office/officeart/2018/2/layout/IconVerticalSolidList"/>
    <dgm:cxn modelId="{AD74FD69-6780-43B7-87CE-1F47903D11FD}" type="presParOf" srcId="{2846B1DB-C170-4BA0-AF69-97E1A8DA3128}" destId="{D2086B9E-65F9-40EF-AFED-6DCE8D7542F9}" srcOrd="1" destOrd="0" presId="urn:microsoft.com/office/officeart/2018/2/layout/IconVerticalSolidList"/>
    <dgm:cxn modelId="{49CE1045-1E5F-45F7-9159-1DD8169DDE5B}" type="presParOf" srcId="{2846B1DB-C170-4BA0-AF69-97E1A8DA3128}" destId="{BB46EA4F-CD10-43CE-8B90-8C7D357B3D0E}" srcOrd="2" destOrd="0" presId="urn:microsoft.com/office/officeart/2018/2/layout/IconVerticalSolidList"/>
    <dgm:cxn modelId="{C8DE7350-A723-430B-B622-43CB1412A607}" type="presParOf" srcId="{BB46EA4F-CD10-43CE-8B90-8C7D357B3D0E}" destId="{C4592AEF-D214-4D44-A662-B81730D83E73}" srcOrd="0" destOrd="0" presId="urn:microsoft.com/office/officeart/2018/2/layout/IconVerticalSolidList"/>
    <dgm:cxn modelId="{2635A653-331E-4E38-A463-FC4BF52510F0}" type="presParOf" srcId="{BB46EA4F-CD10-43CE-8B90-8C7D357B3D0E}" destId="{276A15A9-F9F0-4D7C-B3A9-FE980278693E}" srcOrd="1" destOrd="0" presId="urn:microsoft.com/office/officeart/2018/2/layout/IconVerticalSolidList"/>
    <dgm:cxn modelId="{A3520FE2-E719-40CD-B55B-6086E3EA6979}" type="presParOf" srcId="{BB46EA4F-CD10-43CE-8B90-8C7D357B3D0E}" destId="{0B7510DE-904F-48BE-9F6D-82013407B16B}" srcOrd="2" destOrd="0" presId="urn:microsoft.com/office/officeart/2018/2/layout/IconVerticalSolidList"/>
    <dgm:cxn modelId="{CE581431-3163-4161-93CE-4B980408F737}" type="presParOf" srcId="{BB46EA4F-CD10-43CE-8B90-8C7D357B3D0E}" destId="{C9638248-80B1-42B3-9DD1-06C6B3D92396}" srcOrd="3" destOrd="0" presId="urn:microsoft.com/office/officeart/2018/2/layout/IconVerticalSolidList"/>
    <dgm:cxn modelId="{C46FA724-F79B-4F88-A5B1-63FA963F2947}" type="presParOf" srcId="{2846B1DB-C170-4BA0-AF69-97E1A8DA3128}" destId="{0C6FDE85-479C-414E-9A58-62AED847D588}" srcOrd="3" destOrd="0" presId="urn:microsoft.com/office/officeart/2018/2/layout/IconVerticalSolidList"/>
    <dgm:cxn modelId="{42E9E2EC-029E-4413-8C01-7BFF2418C34A}" type="presParOf" srcId="{2846B1DB-C170-4BA0-AF69-97E1A8DA3128}" destId="{1B4FEE19-3DB0-423D-9AEB-9503C60F755C}" srcOrd="4" destOrd="0" presId="urn:microsoft.com/office/officeart/2018/2/layout/IconVerticalSolidList"/>
    <dgm:cxn modelId="{FB45ADE9-AA2E-4598-A516-8B6B6AF654E2}" type="presParOf" srcId="{1B4FEE19-3DB0-423D-9AEB-9503C60F755C}" destId="{C8FDB212-18C7-4227-9BC0-069A18AD59CC}" srcOrd="0" destOrd="0" presId="urn:microsoft.com/office/officeart/2018/2/layout/IconVerticalSolidList"/>
    <dgm:cxn modelId="{EB29D128-69B7-4327-B995-EAD8F472C75F}" type="presParOf" srcId="{1B4FEE19-3DB0-423D-9AEB-9503C60F755C}" destId="{5FBC7671-6F18-443C-96A5-B87D893275EF}" srcOrd="1" destOrd="0" presId="urn:microsoft.com/office/officeart/2018/2/layout/IconVerticalSolidList"/>
    <dgm:cxn modelId="{9AD17F11-0D8D-4B1B-ADE3-E4A6636CB309}" type="presParOf" srcId="{1B4FEE19-3DB0-423D-9AEB-9503C60F755C}" destId="{473BAE09-7832-481A-A4BB-904C36987D0E}" srcOrd="2" destOrd="0" presId="urn:microsoft.com/office/officeart/2018/2/layout/IconVerticalSolidList"/>
    <dgm:cxn modelId="{1DFE4571-1A6E-45F8-A68A-B9A14609C994}" type="presParOf" srcId="{1B4FEE19-3DB0-423D-9AEB-9503C60F755C}" destId="{8744F41C-24B5-4BB5-AC92-FEC7817F77E9}" srcOrd="3" destOrd="0" presId="urn:microsoft.com/office/officeart/2018/2/layout/IconVerticalSolidList"/>
    <dgm:cxn modelId="{D10369E1-FCE2-4325-B8FA-2585DC04A0BC}" type="presParOf" srcId="{2846B1DB-C170-4BA0-AF69-97E1A8DA3128}" destId="{759069C8-F637-4A2F-A314-33C8EE962BDE}" srcOrd="5" destOrd="0" presId="urn:microsoft.com/office/officeart/2018/2/layout/IconVerticalSolidList"/>
    <dgm:cxn modelId="{72EF8A05-14D9-4B80-B984-FA8EB1D5CE14}" type="presParOf" srcId="{2846B1DB-C170-4BA0-AF69-97E1A8DA3128}" destId="{317F5C4D-FB09-4447-8AF9-17A6130665EB}" srcOrd="6" destOrd="0" presId="urn:microsoft.com/office/officeart/2018/2/layout/IconVerticalSolidList"/>
    <dgm:cxn modelId="{713A81E5-5106-4D39-A37F-E7B2C9939FF7}" type="presParOf" srcId="{317F5C4D-FB09-4447-8AF9-17A6130665EB}" destId="{193E5B40-FFCC-4BB9-B1DF-5A88988BFA31}" srcOrd="0" destOrd="0" presId="urn:microsoft.com/office/officeart/2018/2/layout/IconVerticalSolidList"/>
    <dgm:cxn modelId="{DB8CA8EB-E27B-48D3-A847-ACF3A2EC5FAC}" type="presParOf" srcId="{317F5C4D-FB09-4447-8AF9-17A6130665EB}" destId="{ED9CDE9D-4686-4A80-9B56-01BC0DE70F51}" srcOrd="1" destOrd="0" presId="urn:microsoft.com/office/officeart/2018/2/layout/IconVerticalSolidList"/>
    <dgm:cxn modelId="{D0B8347F-B696-4557-9EA0-D80DD53DFC91}" type="presParOf" srcId="{317F5C4D-FB09-4447-8AF9-17A6130665EB}" destId="{B10855DE-5437-4D86-9B39-51D169F585C0}" srcOrd="2" destOrd="0" presId="urn:microsoft.com/office/officeart/2018/2/layout/IconVerticalSolidList"/>
    <dgm:cxn modelId="{0504896B-A680-490C-A452-0EC3E316ED76}" type="presParOf" srcId="{317F5C4D-FB09-4447-8AF9-17A6130665EB}" destId="{582C0D13-F2AA-4212-8123-0E0DB372F08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9F2D527-C0E8-45C5-8905-40B5F4AE43A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A2B1B87-25E7-4C31-8D41-A587D47E984F}">
      <dgm:prSet custT="1"/>
      <dgm:spPr/>
      <dgm:t>
        <a:bodyPr/>
        <a:lstStyle/>
        <a:p>
          <a:pPr>
            <a:lnSpc>
              <a:spcPct val="100000"/>
            </a:lnSpc>
          </a:pPr>
          <a:r>
            <a:rPr lang="en-GB" sz="2800" dirty="0"/>
            <a:t>Increased </a:t>
          </a:r>
          <a:r>
            <a:rPr lang="en-GB" sz="2800" b="1" dirty="0"/>
            <a:t>understanding</a:t>
          </a:r>
          <a:r>
            <a:rPr lang="en-GB" sz="2800" dirty="0"/>
            <a:t> of the condition</a:t>
          </a:r>
          <a:endParaRPr lang="en-US" sz="2800" dirty="0"/>
        </a:p>
      </dgm:t>
    </dgm:pt>
    <dgm:pt modelId="{E3C9CD6B-B1A6-442B-ACC9-99B12FD93C4B}" type="parTrans" cxnId="{B4D777DA-D23E-4EFB-B245-B092E11187EB}">
      <dgm:prSet/>
      <dgm:spPr/>
      <dgm:t>
        <a:bodyPr/>
        <a:lstStyle/>
        <a:p>
          <a:endParaRPr lang="en-US"/>
        </a:p>
      </dgm:t>
    </dgm:pt>
    <dgm:pt modelId="{3999AEC5-F8B8-4187-ABB2-EFEFC9735AB0}" type="sibTrans" cxnId="{B4D777DA-D23E-4EFB-B245-B092E11187EB}">
      <dgm:prSet/>
      <dgm:spPr/>
      <dgm:t>
        <a:bodyPr/>
        <a:lstStyle/>
        <a:p>
          <a:endParaRPr lang="en-US"/>
        </a:p>
      </dgm:t>
    </dgm:pt>
    <dgm:pt modelId="{996E2BE9-5C2B-4A27-A5E0-0AB78CD6643E}">
      <dgm:prSet custT="1"/>
      <dgm:spPr/>
      <dgm:t>
        <a:bodyPr/>
        <a:lstStyle/>
        <a:p>
          <a:pPr>
            <a:lnSpc>
              <a:spcPct val="100000"/>
            </a:lnSpc>
          </a:pPr>
          <a:r>
            <a:rPr lang="en-GB" sz="2800" dirty="0"/>
            <a:t>Better </a:t>
          </a:r>
          <a:r>
            <a:rPr lang="en-GB" sz="2800" b="1" dirty="0"/>
            <a:t>engagement and support </a:t>
          </a:r>
          <a:r>
            <a:rPr lang="en-GB" sz="2800" dirty="0"/>
            <a:t>with the service users</a:t>
          </a:r>
          <a:endParaRPr lang="en-US" sz="2800" dirty="0"/>
        </a:p>
      </dgm:t>
    </dgm:pt>
    <dgm:pt modelId="{CEC4218B-7540-431C-AA58-BAB5C2F2A8C7}" type="parTrans" cxnId="{933725E2-8C19-48EC-8531-D2A647926333}">
      <dgm:prSet/>
      <dgm:spPr/>
      <dgm:t>
        <a:bodyPr/>
        <a:lstStyle/>
        <a:p>
          <a:endParaRPr lang="en-US"/>
        </a:p>
      </dgm:t>
    </dgm:pt>
    <dgm:pt modelId="{B49C0B4A-2949-4008-997E-C10EB7B139BD}" type="sibTrans" cxnId="{933725E2-8C19-48EC-8531-D2A647926333}">
      <dgm:prSet/>
      <dgm:spPr/>
      <dgm:t>
        <a:bodyPr/>
        <a:lstStyle/>
        <a:p>
          <a:endParaRPr lang="en-US"/>
        </a:p>
      </dgm:t>
    </dgm:pt>
    <dgm:pt modelId="{77602ECD-039C-4836-99AF-D01964AEF913}" type="pres">
      <dgm:prSet presAssocID="{A9F2D527-C0E8-45C5-8905-40B5F4AE43A0}" presName="root" presStyleCnt="0">
        <dgm:presLayoutVars>
          <dgm:dir/>
          <dgm:resizeHandles val="exact"/>
        </dgm:presLayoutVars>
      </dgm:prSet>
      <dgm:spPr/>
    </dgm:pt>
    <dgm:pt modelId="{20EF548E-BA8A-4A12-BDB0-55119540597C}" type="pres">
      <dgm:prSet presAssocID="{BA2B1B87-25E7-4C31-8D41-A587D47E984F}" presName="compNode" presStyleCnt="0"/>
      <dgm:spPr/>
    </dgm:pt>
    <dgm:pt modelId="{DB0C2C82-E89A-43E4-AC34-5B9302F59798}" type="pres">
      <dgm:prSet presAssocID="{BA2B1B87-25E7-4C31-8D41-A587D47E984F}" presName="bgRect" presStyleLbl="bgShp" presStyleIdx="0" presStyleCnt="2" custLinFactNeighborX="0" custLinFactNeighborY="-4316"/>
      <dgm:spPr/>
    </dgm:pt>
    <dgm:pt modelId="{C1C3B619-AFB9-4AED-9316-9AEB963ACEDF}" type="pres">
      <dgm:prSet presAssocID="{BA2B1B87-25E7-4C31-8D41-A587D47E984F}" presName="iconRect" presStyleLbl="node1" presStyleIdx="0" presStyleCnt="2"/>
      <dgm:spPr>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r Graph with Upward Trend"/>
        </a:ext>
      </dgm:extLst>
    </dgm:pt>
    <dgm:pt modelId="{BF5E5C9D-9F2C-4909-B56D-91F6F3AB44E3}" type="pres">
      <dgm:prSet presAssocID="{BA2B1B87-25E7-4C31-8D41-A587D47E984F}" presName="spaceRect" presStyleCnt="0"/>
      <dgm:spPr/>
    </dgm:pt>
    <dgm:pt modelId="{9BF830ED-850B-4DAF-AB9B-D2B160D5CFB8}" type="pres">
      <dgm:prSet presAssocID="{BA2B1B87-25E7-4C31-8D41-A587D47E984F}" presName="parTx" presStyleLbl="revTx" presStyleIdx="0" presStyleCnt="2" custScaleX="113218">
        <dgm:presLayoutVars>
          <dgm:chMax val="0"/>
          <dgm:chPref val="0"/>
        </dgm:presLayoutVars>
      </dgm:prSet>
      <dgm:spPr/>
    </dgm:pt>
    <dgm:pt modelId="{4A90B452-CC4A-4E4B-83D1-3848784B4ACB}" type="pres">
      <dgm:prSet presAssocID="{3999AEC5-F8B8-4187-ABB2-EFEFC9735AB0}" presName="sibTrans" presStyleCnt="0"/>
      <dgm:spPr/>
    </dgm:pt>
    <dgm:pt modelId="{D98ADB38-69B8-42BA-A487-F83A85EB095A}" type="pres">
      <dgm:prSet presAssocID="{996E2BE9-5C2B-4A27-A5E0-0AB78CD6643E}" presName="compNode" presStyleCnt="0"/>
      <dgm:spPr/>
    </dgm:pt>
    <dgm:pt modelId="{D9F2144F-C609-492D-9D58-F0F59AB40FE6}" type="pres">
      <dgm:prSet presAssocID="{996E2BE9-5C2B-4A27-A5E0-0AB78CD6643E}" presName="bgRect" presStyleLbl="bgShp" presStyleIdx="1" presStyleCnt="2"/>
      <dgm:spPr/>
    </dgm:pt>
    <dgm:pt modelId="{49548AA1-E128-47C1-AB1F-2D54525B370A}" type="pres">
      <dgm:prSet presAssocID="{996E2BE9-5C2B-4A27-A5E0-0AB78CD6643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all center"/>
        </a:ext>
      </dgm:extLst>
    </dgm:pt>
    <dgm:pt modelId="{F8D86C5C-E482-4437-91F6-6852C653B612}" type="pres">
      <dgm:prSet presAssocID="{996E2BE9-5C2B-4A27-A5E0-0AB78CD6643E}" presName="spaceRect" presStyleCnt="0"/>
      <dgm:spPr/>
    </dgm:pt>
    <dgm:pt modelId="{0A279AE0-F87F-4384-B404-6A22569B37EE}" type="pres">
      <dgm:prSet presAssocID="{996E2BE9-5C2B-4A27-A5E0-0AB78CD6643E}" presName="parTx" presStyleLbl="revTx" presStyleIdx="1" presStyleCnt="2" custScaleX="119137">
        <dgm:presLayoutVars>
          <dgm:chMax val="0"/>
          <dgm:chPref val="0"/>
        </dgm:presLayoutVars>
      </dgm:prSet>
      <dgm:spPr/>
    </dgm:pt>
  </dgm:ptLst>
  <dgm:cxnLst>
    <dgm:cxn modelId="{23066426-9AA4-4B43-A5CA-5B5ECA4B35A7}" type="presOf" srcId="{BA2B1B87-25E7-4C31-8D41-A587D47E984F}" destId="{9BF830ED-850B-4DAF-AB9B-D2B160D5CFB8}" srcOrd="0" destOrd="0" presId="urn:microsoft.com/office/officeart/2018/2/layout/IconVerticalSolidList"/>
    <dgm:cxn modelId="{84439A40-92A7-4487-B92A-6B932744BADB}" type="presOf" srcId="{996E2BE9-5C2B-4A27-A5E0-0AB78CD6643E}" destId="{0A279AE0-F87F-4384-B404-6A22569B37EE}" srcOrd="0" destOrd="0" presId="urn:microsoft.com/office/officeart/2018/2/layout/IconVerticalSolidList"/>
    <dgm:cxn modelId="{A8A099B3-1EA1-431D-AEA4-E270E54C7983}" type="presOf" srcId="{A9F2D527-C0E8-45C5-8905-40B5F4AE43A0}" destId="{77602ECD-039C-4836-99AF-D01964AEF913}" srcOrd="0" destOrd="0" presId="urn:microsoft.com/office/officeart/2018/2/layout/IconVerticalSolidList"/>
    <dgm:cxn modelId="{B4D777DA-D23E-4EFB-B245-B092E11187EB}" srcId="{A9F2D527-C0E8-45C5-8905-40B5F4AE43A0}" destId="{BA2B1B87-25E7-4C31-8D41-A587D47E984F}" srcOrd="0" destOrd="0" parTransId="{E3C9CD6B-B1A6-442B-ACC9-99B12FD93C4B}" sibTransId="{3999AEC5-F8B8-4187-ABB2-EFEFC9735AB0}"/>
    <dgm:cxn modelId="{933725E2-8C19-48EC-8531-D2A647926333}" srcId="{A9F2D527-C0E8-45C5-8905-40B5F4AE43A0}" destId="{996E2BE9-5C2B-4A27-A5E0-0AB78CD6643E}" srcOrd="1" destOrd="0" parTransId="{CEC4218B-7540-431C-AA58-BAB5C2F2A8C7}" sibTransId="{B49C0B4A-2949-4008-997E-C10EB7B139BD}"/>
    <dgm:cxn modelId="{5A618352-1AE7-49BB-AA48-E6B282CBDF91}" type="presParOf" srcId="{77602ECD-039C-4836-99AF-D01964AEF913}" destId="{20EF548E-BA8A-4A12-BDB0-55119540597C}" srcOrd="0" destOrd="0" presId="urn:microsoft.com/office/officeart/2018/2/layout/IconVerticalSolidList"/>
    <dgm:cxn modelId="{BADDD2F2-3FC5-447B-AE71-A262A5EF8177}" type="presParOf" srcId="{20EF548E-BA8A-4A12-BDB0-55119540597C}" destId="{DB0C2C82-E89A-43E4-AC34-5B9302F59798}" srcOrd="0" destOrd="0" presId="urn:microsoft.com/office/officeart/2018/2/layout/IconVerticalSolidList"/>
    <dgm:cxn modelId="{95552A86-B4E4-43B6-9B78-22A478A6D8A7}" type="presParOf" srcId="{20EF548E-BA8A-4A12-BDB0-55119540597C}" destId="{C1C3B619-AFB9-4AED-9316-9AEB963ACEDF}" srcOrd="1" destOrd="0" presId="urn:microsoft.com/office/officeart/2018/2/layout/IconVerticalSolidList"/>
    <dgm:cxn modelId="{D478494A-627F-45E1-A6FD-0EB40CB88C86}" type="presParOf" srcId="{20EF548E-BA8A-4A12-BDB0-55119540597C}" destId="{BF5E5C9D-9F2C-4909-B56D-91F6F3AB44E3}" srcOrd="2" destOrd="0" presId="urn:microsoft.com/office/officeart/2018/2/layout/IconVerticalSolidList"/>
    <dgm:cxn modelId="{50B564EC-6C08-4E70-A742-35643A839C80}" type="presParOf" srcId="{20EF548E-BA8A-4A12-BDB0-55119540597C}" destId="{9BF830ED-850B-4DAF-AB9B-D2B160D5CFB8}" srcOrd="3" destOrd="0" presId="urn:microsoft.com/office/officeart/2018/2/layout/IconVerticalSolidList"/>
    <dgm:cxn modelId="{7541CC81-C4A0-4984-A979-0FAED7C2F63E}" type="presParOf" srcId="{77602ECD-039C-4836-99AF-D01964AEF913}" destId="{4A90B452-CC4A-4E4B-83D1-3848784B4ACB}" srcOrd="1" destOrd="0" presId="urn:microsoft.com/office/officeart/2018/2/layout/IconVerticalSolidList"/>
    <dgm:cxn modelId="{E071CCF6-6EA8-4322-9A4C-ED19E578805A}" type="presParOf" srcId="{77602ECD-039C-4836-99AF-D01964AEF913}" destId="{D98ADB38-69B8-42BA-A487-F83A85EB095A}" srcOrd="2" destOrd="0" presId="urn:microsoft.com/office/officeart/2018/2/layout/IconVerticalSolidList"/>
    <dgm:cxn modelId="{1099FFAB-7C7E-44D1-8383-04DED3914FC4}" type="presParOf" srcId="{D98ADB38-69B8-42BA-A487-F83A85EB095A}" destId="{D9F2144F-C609-492D-9D58-F0F59AB40FE6}" srcOrd="0" destOrd="0" presId="urn:microsoft.com/office/officeart/2018/2/layout/IconVerticalSolidList"/>
    <dgm:cxn modelId="{550521FC-7FAB-4511-815B-C1005A28C7CE}" type="presParOf" srcId="{D98ADB38-69B8-42BA-A487-F83A85EB095A}" destId="{49548AA1-E128-47C1-AB1F-2D54525B370A}" srcOrd="1" destOrd="0" presId="urn:microsoft.com/office/officeart/2018/2/layout/IconVerticalSolidList"/>
    <dgm:cxn modelId="{95074D67-84E5-4616-A13D-90B59829D4C7}" type="presParOf" srcId="{D98ADB38-69B8-42BA-A487-F83A85EB095A}" destId="{F8D86C5C-E482-4437-91F6-6852C653B612}" srcOrd="2" destOrd="0" presId="urn:microsoft.com/office/officeart/2018/2/layout/IconVerticalSolidList"/>
    <dgm:cxn modelId="{2E485C28-7CE7-45A9-B381-505B7A908845}" type="presParOf" srcId="{D98ADB38-69B8-42BA-A487-F83A85EB095A}" destId="{0A279AE0-F87F-4384-B404-6A22569B37E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9F2D527-C0E8-45C5-8905-40B5F4AE43A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A2B1B87-25E7-4C31-8D41-A587D47E984F}">
      <dgm:prSet custT="1"/>
      <dgm:spPr/>
      <dgm:t>
        <a:bodyPr/>
        <a:lstStyle/>
        <a:p>
          <a:pPr>
            <a:lnSpc>
              <a:spcPct val="100000"/>
            </a:lnSpc>
          </a:pPr>
          <a:r>
            <a:rPr lang="en-GB" sz="2400" dirty="0"/>
            <a:t>Improved  </a:t>
          </a:r>
          <a:r>
            <a:rPr lang="en-GB" sz="2400" b="1" dirty="0"/>
            <a:t>cultural awareness </a:t>
          </a:r>
          <a:r>
            <a:rPr lang="en-GB" sz="2400" dirty="0"/>
            <a:t>&amp; understanding of Caribbean people’s needs</a:t>
          </a:r>
          <a:endParaRPr lang="en-US" sz="2400" dirty="0"/>
        </a:p>
      </dgm:t>
    </dgm:pt>
    <dgm:pt modelId="{E3C9CD6B-B1A6-442B-ACC9-99B12FD93C4B}" type="parTrans" cxnId="{B4D777DA-D23E-4EFB-B245-B092E11187EB}">
      <dgm:prSet/>
      <dgm:spPr/>
      <dgm:t>
        <a:bodyPr/>
        <a:lstStyle/>
        <a:p>
          <a:endParaRPr lang="en-US"/>
        </a:p>
      </dgm:t>
    </dgm:pt>
    <dgm:pt modelId="{3999AEC5-F8B8-4187-ABB2-EFEFC9735AB0}" type="sibTrans" cxnId="{B4D777DA-D23E-4EFB-B245-B092E11187EB}">
      <dgm:prSet/>
      <dgm:spPr/>
      <dgm:t>
        <a:bodyPr/>
        <a:lstStyle/>
        <a:p>
          <a:endParaRPr lang="en-US"/>
        </a:p>
      </dgm:t>
    </dgm:pt>
    <dgm:pt modelId="{996E2BE9-5C2B-4A27-A5E0-0AB78CD6643E}">
      <dgm:prSet custT="1"/>
      <dgm:spPr/>
      <dgm:t>
        <a:bodyPr/>
        <a:lstStyle/>
        <a:p>
          <a:pPr>
            <a:lnSpc>
              <a:spcPct val="100000"/>
            </a:lnSpc>
          </a:pPr>
          <a:r>
            <a:rPr lang="en-GB" sz="2400" dirty="0"/>
            <a:t>Using </a:t>
          </a:r>
          <a:r>
            <a:rPr lang="en-GB" sz="2400" dirty="0" err="1">
              <a:solidFill>
                <a:srgbClr val="FF0000"/>
              </a:solidFill>
            </a:rPr>
            <a:t>C</a:t>
          </a:r>
          <a:r>
            <a:rPr lang="en-GB" sz="2400" dirty="0" err="1">
              <a:solidFill>
                <a:srgbClr val="FFC000"/>
              </a:solidFill>
            </a:rPr>
            <a:t>a</a:t>
          </a:r>
          <a:r>
            <a:rPr lang="en-GB" sz="2400" dirty="0" err="1">
              <a:solidFill>
                <a:srgbClr val="00B050"/>
              </a:solidFill>
            </a:rPr>
            <a:t>F</a:t>
          </a:r>
          <a:r>
            <a:rPr lang="en-GB" sz="2400" dirty="0" err="1">
              <a:solidFill>
                <a:srgbClr val="7030A0"/>
              </a:solidFill>
            </a:rPr>
            <a:t>I</a:t>
          </a:r>
          <a:r>
            <a:rPr lang="en-GB" sz="2400" dirty="0"/>
            <a:t> skills and materials in </a:t>
          </a:r>
          <a:r>
            <a:rPr lang="en-GB" sz="2400" b="1" dirty="0"/>
            <a:t>everyday practise</a:t>
          </a:r>
          <a:endParaRPr lang="en-US" sz="2400" dirty="0"/>
        </a:p>
      </dgm:t>
    </dgm:pt>
    <dgm:pt modelId="{CEC4218B-7540-431C-AA58-BAB5C2F2A8C7}" type="parTrans" cxnId="{933725E2-8C19-48EC-8531-D2A647926333}">
      <dgm:prSet/>
      <dgm:spPr/>
      <dgm:t>
        <a:bodyPr/>
        <a:lstStyle/>
        <a:p>
          <a:endParaRPr lang="en-US"/>
        </a:p>
      </dgm:t>
    </dgm:pt>
    <dgm:pt modelId="{B49C0B4A-2949-4008-997E-C10EB7B139BD}" type="sibTrans" cxnId="{933725E2-8C19-48EC-8531-D2A647926333}">
      <dgm:prSet/>
      <dgm:spPr/>
      <dgm:t>
        <a:bodyPr/>
        <a:lstStyle/>
        <a:p>
          <a:endParaRPr lang="en-US"/>
        </a:p>
      </dgm:t>
    </dgm:pt>
    <dgm:pt modelId="{77602ECD-039C-4836-99AF-D01964AEF913}" type="pres">
      <dgm:prSet presAssocID="{A9F2D527-C0E8-45C5-8905-40B5F4AE43A0}" presName="root" presStyleCnt="0">
        <dgm:presLayoutVars>
          <dgm:dir/>
          <dgm:resizeHandles val="exact"/>
        </dgm:presLayoutVars>
      </dgm:prSet>
      <dgm:spPr/>
    </dgm:pt>
    <dgm:pt modelId="{20EF548E-BA8A-4A12-BDB0-55119540597C}" type="pres">
      <dgm:prSet presAssocID="{BA2B1B87-25E7-4C31-8D41-A587D47E984F}" presName="compNode" presStyleCnt="0"/>
      <dgm:spPr/>
    </dgm:pt>
    <dgm:pt modelId="{DB0C2C82-E89A-43E4-AC34-5B9302F59798}" type="pres">
      <dgm:prSet presAssocID="{BA2B1B87-25E7-4C31-8D41-A587D47E984F}" presName="bgRect" presStyleLbl="bgShp" presStyleIdx="0" presStyleCnt="2" custLinFactNeighborX="0" custLinFactNeighborY="-4316"/>
      <dgm:spPr/>
    </dgm:pt>
    <dgm:pt modelId="{C1C3B619-AFB9-4AED-9316-9AEB963ACEDF}" type="pres">
      <dgm:prSet presAssocID="{BA2B1B87-25E7-4C31-8D41-A587D47E984F}" presName="iconRect" presStyleLbl="node1" presStyleIdx="0" presStyleCnt="2" custScaleX="100000" custScaleY="100294" custLinFactNeighborX="-53798" custLinFactNeighborY="-1251"/>
      <dgm:spPr>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r Graph with Upward Trend"/>
        </a:ext>
      </dgm:extLst>
    </dgm:pt>
    <dgm:pt modelId="{BF5E5C9D-9F2C-4909-B56D-91F6F3AB44E3}" type="pres">
      <dgm:prSet presAssocID="{BA2B1B87-25E7-4C31-8D41-A587D47E984F}" presName="spaceRect" presStyleCnt="0"/>
      <dgm:spPr/>
    </dgm:pt>
    <dgm:pt modelId="{9BF830ED-850B-4DAF-AB9B-D2B160D5CFB8}" type="pres">
      <dgm:prSet presAssocID="{BA2B1B87-25E7-4C31-8D41-A587D47E984F}" presName="parTx" presStyleLbl="revTx" presStyleIdx="0" presStyleCnt="2" custScaleX="113218">
        <dgm:presLayoutVars>
          <dgm:chMax val="0"/>
          <dgm:chPref val="0"/>
        </dgm:presLayoutVars>
      </dgm:prSet>
      <dgm:spPr/>
    </dgm:pt>
    <dgm:pt modelId="{4A90B452-CC4A-4E4B-83D1-3848784B4ACB}" type="pres">
      <dgm:prSet presAssocID="{3999AEC5-F8B8-4187-ABB2-EFEFC9735AB0}" presName="sibTrans" presStyleCnt="0"/>
      <dgm:spPr/>
    </dgm:pt>
    <dgm:pt modelId="{D98ADB38-69B8-42BA-A487-F83A85EB095A}" type="pres">
      <dgm:prSet presAssocID="{996E2BE9-5C2B-4A27-A5E0-0AB78CD6643E}" presName="compNode" presStyleCnt="0"/>
      <dgm:spPr/>
    </dgm:pt>
    <dgm:pt modelId="{D9F2144F-C609-492D-9D58-F0F59AB40FE6}" type="pres">
      <dgm:prSet presAssocID="{996E2BE9-5C2B-4A27-A5E0-0AB78CD6643E}" presName="bgRect" presStyleLbl="bgShp" presStyleIdx="1" presStyleCnt="2"/>
      <dgm:spPr/>
    </dgm:pt>
    <dgm:pt modelId="{49548AA1-E128-47C1-AB1F-2D54525B370A}" type="pres">
      <dgm:prSet presAssocID="{996E2BE9-5C2B-4A27-A5E0-0AB78CD6643E}" presName="iconRect" presStyleLbl="node1" presStyleIdx="1" presStyleCnt="2" custLinFactNeighborX="-10815" custLinFactNeighborY="180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all center"/>
        </a:ext>
      </dgm:extLst>
    </dgm:pt>
    <dgm:pt modelId="{F8D86C5C-E482-4437-91F6-6852C653B612}" type="pres">
      <dgm:prSet presAssocID="{996E2BE9-5C2B-4A27-A5E0-0AB78CD6643E}" presName="spaceRect" presStyleCnt="0"/>
      <dgm:spPr/>
    </dgm:pt>
    <dgm:pt modelId="{0A279AE0-F87F-4384-B404-6A22569B37EE}" type="pres">
      <dgm:prSet presAssocID="{996E2BE9-5C2B-4A27-A5E0-0AB78CD6643E}" presName="parTx" presStyleLbl="revTx" presStyleIdx="1" presStyleCnt="2" custScaleX="119137">
        <dgm:presLayoutVars>
          <dgm:chMax val="0"/>
          <dgm:chPref val="0"/>
        </dgm:presLayoutVars>
      </dgm:prSet>
      <dgm:spPr/>
    </dgm:pt>
  </dgm:ptLst>
  <dgm:cxnLst>
    <dgm:cxn modelId="{23066426-9AA4-4B43-A5CA-5B5ECA4B35A7}" type="presOf" srcId="{BA2B1B87-25E7-4C31-8D41-A587D47E984F}" destId="{9BF830ED-850B-4DAF-AB9B-D2B160D5CFB8}" srcOrd="0" destOrd="0" presId="urn:microsoft.com/office/officeart/2018/2/layout/IconVerticalSolidList"/>
    <dgm:cxn modelId="{84439A40-92A7-4487-B92A-6B932744BADB}" type="presOf" srcId="{996E2BE9-5C2B-4A27-A5E0-0AB78CD6643E}" destId="{0A279AE0-F87F-4384-B404-6A22569B37EE}" srcOrd="0" destOrd="0" presId="urn:microsoft.com/office/officeart/2018/2/layout/IconVerticalSolidList"/>
    <dgm:cxn modelId="{A8A099B3-1EA1-431D-AEA4-E270E54C7983}" type="presOf" srcId="{A9F2D527-C0E8-45C5-8905-40B5F4AE43A0}" destId="{77602ECD-039C-4836-99AF-D01964AEF913}" srcOrd="0" destOrd="0" presId="urn:microsoft.com/office/officeart/2018/2/layout/IconVerticalSolidList"/>
    <dgm:cxn modelId="{B4D777DA-D23E-4EFB-B245-B092E11187EB}" srcId="{A9F2D527-C0E8-45C5-8905-40B5F4AE43A0}" destId="{BA2B1B87-25E7-4C31-8D41-A587D47E984F}" srcOrd="0" destOrd="0" parTransId="{E3C9CD6B-B1A6-442B-ACC9-99B12FD93C4B}" sibTransId="{3999AEC5-F8B8-4187-ABB2-EFEFC9735AB0}"/>
    <dgm:cxn modelId="{933725E2-8C19-48EC-8531-D2A647926333}" srcId="{A9F2D527-C0E8-45C5-8905-40B5F4AE43A0}" destId="{996E2BE9-5C2B-4A27-A5E0-0AB78CD6643E}" srcOrd="1" destOrd="0" parTransId="{CEC4218B-7540-431C-AA58-BAB5C2F2A8C7}" sibTransId="{B49C0B4A-2949-4008-997E-C10EB7B139BD}"/>
    <dgm:cxn modelId="{5A618352-1AE7-49BB-AA48-E6B282CBDF91}" type="presParOf" srcId="{77602ECD-039C-4836-99AF-D01964AEF913}" destId="{20EF548E-BA8A-4A12-BDB0-55119540597C}" srcOrd="0" destOrd="0" presId="urn:microsoft.com/office/officeart/2018/2/layout/IconVerticalSolidList"/>
    <dgm:cxn modelId="{BADDD2F2-3FC5-447B-AE71-A262A5EF8177}" type="presParOf" srcId="{20EF548E-BA8A-4A12-BDB0-55119540597C}" destId="{DB0C2C82-E89A-43E4-AC34-5B9302F59798}" srcOrd="0" destOrd="0" presId="urn:microsoft.com/office/officeart/2018/2/layout/IconVerticalSolidList"/>
    <dgm:cxn modelId="{95552A86-B4E4-43B6-9B78-22A478A6D8A7}" type="presParOf" srcId="{20EF548E-BA8A-4A12-BDB0-55119540597C}" destId="{C1C3B619-AFB9-4AED-9316-9AEB963ACEDF}" srcOrd="1" destOrd="0" presId="urn:microsoft.com/office/officeart/2018/2/layout/IconVerticalSolidList"/>
    <dgm:cxn modelId="{D478494A-627F-45E1-A6FD-0EB40CB88C86}" type="presParOf" srcId="{20EF548E-BA8A-4A12-BDB0-55119540597C}" destId="{BF5E5C9D-9F2C-4909-B56D-91F6F3AB44E3}" srcOrd="2" destOrd="0" presId="urn:microsoft.com/office/officeart/2018/2/layout/IconVerticalSolidList"/>
    <dgm:cxn modelId="{50B564EC-6C08-4E70-A742-35643A839C80}" type="presParOf" srcId="{20EF548E-BA8A-4A12-BDB0-55119540597C}" destId="{9BF830ED-850B-4DAF-AB9B-D2B160D5CFB8}" srcOrd="3" destOrd="0" presId="urn:microsoft.com/office/officeart/2018/2/layout/IconVerticalSolidList"/>
    <dgm:cxn modelId="{7541CC81-C4A0-4984-A979-0FAED7C2F63E}" type="presParOf" srcId="{77602ECD-039C-4836-99AF-D01964AEF913}" destId="{4A90B452-CC4A-4E4B-83D1-3848784B4ACB}" srcOrd="1" destOrd="0" presId="urn:microsoft.com/office/officeart/2018/2/layout/IconVerticalSolidList"/>
    <dgm:cxn modelId="{E071CCF6-6EA8-4322-9A4C-ED19E578805A}" type="presParOf" srcId="{77602ECD-039C-4836-99AF-D01964AEF913}" destId="{D98ADB38-69B8-42BA-A487-F83A85EB095A}" srcOrd="2" destOrd="0" presId="urn:microsoft.com/office/officeart/2018/2/layout/IconVerticalSolidList"/>
    <dgm:cxn modelId="{1099FFAB-7C7E-44D1-8383-04DED3914FC4}" type="presParOf" srcId="{D98ADB38-69B8-42BA-A487-F83A85EB095A}" destId="{D9F2144F-C609-492D-9D58-F0F59AB40FE6}" srcOrd="0" destOrd="0" presId="urn:microsoft.com/office/officeart/2018/2/layout/IconVerticalSolidList"/>
    <dgm:cxn modelId="{550521FC-7FAB-4511-815B-C1005A28C7CE}" type="presParOf" srcId="{D98ADB38-69B8-42BA-A487-F83A85EB095A}" destId="{49548AA1-E128-47C1-AB1F-2D54525B370A}" srcOrd="1" destOrd="0" presId="urn:microsoft.com/office/officeart/2018/2/layout/IconVerticalSolidList"/>
    <dgm:cxn modelId="{95074D67-84E5-4616-A13D-90B59829D4C7}" type="presParOf" srcId="{D98ADB38-69B8-42BA-A487-F83A85EB095A}" destId="{F8D86C5C-E482-4437-91F6-6852C653B612}" srcOrd="2" destOrd="0" presId="urn:microsoft.com/office/officeart/2018/2/layout/IconVerticalSolidList"/>
    <dgm:cxn modelId="{2E485C28-7CE7-45A9-B381-505B7A908845}" type="presParOf" srcId="{D98ADB38-69B8-42BA-A487-F83A85EB095A}" destId="{0A279AE0-F87F-4384-B404-6A22569B37E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B632AD-13D3-41F8-A71D-3039F8BAA418}">
      <dsp:nvSpPr>
        <dsp:cNvPr id="0" name=""/>
        <dsp:cNvSpPr/>
      </dsp:nvSpPr>
      <dsp:spPr>
        <a:xfrm>
          <a:off x="0" y="7684"/>
          <a:ext cx="5248275" cy="1071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B0956E-5B99-4BE0-BDC6-16A59A4815C3}">
      <dsp:nvSpPr>
        <dsp:cNvPr id="0" name=""/>
        <dsp:cNvSpPr/>
      </dsp:nvSpPr>
      <dsp:spPr>
        <a:xfrm>
          <a:off x="32404" y="31787"/>
          <a:ext cx="58974" cy="58917"/>
        </a:xfrm>
        <a:prstGeom prst="rect">
          <a:avLst/>
        </a:prstGeom>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B127BF-1D4D-4EB9-A954-5F56353B3C89}">
      <dsp:nvSpPr>
        <dsp:cNvPr id="0" name=""/>
        <dsp:cNvSpPr/>
      </dsp:nvSpPr>
      <dsp:spPr>
        <a:xfrm>
          <a:off x="123784" y="6388"/>
          <a:ext cx="4504984" cy="1325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972" tIns="139972" rIns="139972" bIns="139972" numCol="1" spcCol="1270" anchor="ctr" anchorCtr="0">
          <a:noAutofit/>
        </a:bodyPr>
        <a:lstStyle/>
        <a:p>
          <a:pPr marL="0" lvl="0" indent="0" algn="l" defTabSz="1066800">
            <a:lnSpc>
              <a:spcPct val="100000"/>
            </a:lnSpc>
            <a:spcBef>
              <a:spcPct val="0"/>
            </a:spcBef>
            <a:spcAft>
              <a:spcPct val="35000"/>
            </a:spcAft>
            <a:buNone/>
          </a:pPr>
          <a:r>
            <a:rPr lang="en-GB" sz="2400" kern="1200" dirty="0"/>
            <a:t>24 of 26 Family Units tried </a:t>
          </a:r>
          <a:r>
            <a:rPr lang="en-GB" sz="2400" kern="1200" dirty="0" err="1">
              <a:solidFill>
                <a:srgbClr val="FF0000"/>
              </a:solidFill>
            </a:rPr>
            <a:t>C</a:t>
          </a:r>
          <a:r>
            <a:rPr lang="en-GB" sz="2400" kern="1200" dirty="0" err="1">
              <a:solidFill>
                <a:srgbClr val="FFC000"/>
              </a:solidFill>
            </a:rPr>
            <a:t>a</a:t>
          </a:r>
          <a:r>
            <a:rPr lang="en-GB" sz="2400" kern="1200" dirty="0" err="1">
              <a:solidFill>
                <a:srgbClr val="00B050"/>
              </a:solidFill>
            </a:rPr>
            <a:t>F</a:t>
          </a:r>
          <a:r>
            <a:rPr lang="en-GB" sz="2400" kern="1200" dirty="0" err="1">
              <a:solidFill>
                <a:srgbClr val="7030A0"/>
              </a:solidFill>
            </a:rPr>
            <a:t>I</a:t>
          </a:r>
          <a:r>
            <a:rPr lang="en-GB" sz="2400" kern="1200" dirty="0">
              <a:solidFill>
                <a:srgbClr val="7030A0"/>
              </a:solidFill>
            </a:rPr>
            <a:t> </a:t>
          </a:r>
          <a:r>
            <a:rPr lang="en-GB" sz="2400" kern="1200" dirty="0"/>
            <a:t>completed all 10 sessions (92%)</a:t>
          </a:r>
          <a:endParaRPr lang="en-US" sz="2400" kern="1200" dirty="0"/>
        </a:p>
      </dsp:txBody>
      <dsp:txXfrm>
        <a:off x="123784" y="6388"/>
        <a:ext cx="4504984" cy="1325160"/>
      </dsp:txXfrm>
    </dsp:sp>
    <dsp:sp modelId="{4AC7C8B7-298A-46DF-BCAB-5E883207B1D7}">
      <dsp:nvSpPr>
        <dsp:cNvPr id="0" name=""/>
        <dsp:cNvSpPr/>
      </dsp:nvSpPr>
      <dsp:spPr>
        <a:xfrm>
          <a:off x="0" y="1535020"/>
          <a:ext cx="5248275" cy="1071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5655CA-2154-4915-82EE-0DAB144A3DE7}">
      <dsp:nvSpPr>
        <dsp:cNvPr id="0" name=""/>
        <dsp:cNvSpPr/>
      </dsp:nvSpPr>
      <dsp:spPr>
        <a:xfrm>
          <a:off x="32404" y="1559123"/>
          <a:ext cx="58974" cy="58917"/>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0EB3F5A-2FD2-48A2-89F5-2757B405910E}">
      <dsp:nvSpPr>
        <dsp:cNvPr id="0" name=""/>
        <dsp:cNvSpPr/>
      </dsp:nvSpPr>
      <dsp:spPr>
        <a:xfrm>
          <a:off x="123784" y="1535020"/>
          <a:ext cx="4504984" cy="13225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972" tIns="139972" rIns="139972" bIns="139972" numCol="1" spcCol="1270" anchor="ctr" anchorCtr="0">
          <a:noAutofit/>
        </a:bodyPr>
        <a:lstStyle/>
        <a:p>
          <a:pPr marL="0" lvl="0" indent="0" algn="l" defTabSz="1066800">
            <a:lnSpc>
              <a:spcPct val="100000"/>
            </a:lnSpc>
            <a:spcBef>
              <a:spcPct val="0"/>
            </a:spcBef>
            <a:spcAft>
              <a:spcPct val="35000"/>
            </a:spcAft>
            <a:buNone/>
          </a:pPr>
          <a:r>
            <a:rPr lang="en-GB" sz="2400" kern="1200" dirty="0"/>
            <a:t>Family Units comprised service users, family members or Family Support Members (FSMs)</a:t>
          </a:r>
          <a:endParaRPr lang="en-US" sz="2400" kern="1200" dirty="0"/>
        </a:p>
      </dsp:txBody>
      <dsp:txXfrm>
        <a:off x="123784" y="1535020"/>
        <a:ext cx="4504984" cy="1322568"/>
      </dsp:txXfrm>
    </dsp:sp>
    <dsp:sp modelId="{19DAB52C-146E-40BA-B489-55A94E6DE8E3}">
      <dsp:nvSpPr>
        <dsp:cNvPr id="0" name=""/>
        <dsp:cNvSpPr/>
      </dsp:nvSpPr>
      <dsp:spPr>
        <a:xfrm>
          <a:off x="0" y="3061743"/>
          <a:ext cx="5248275" cy="1071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9868FF-CEC5-4A94-AD1F-DE6EB6197967}">
      <dsp:nvSpPr>
        <dsp:cNvPr id="0" name=""/>
        <dsp:cNvSpPr/>
      </dsp:nvSpPr>
      <dsp:spPr>
        <a:xfrm>
          <a:off x="32404" y="3085163"/>
          <a:ext cx="58974" cy="58917"/>
        </a:xfrm>
        <a:prstGeom prst="rect">
          <a:avLst/>
        </a:prstGeom>
        <a:blipFill>
          <a:blip xmlns:r="http://schemas.openxmlformats.org/officeDocument/2006/relationships"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1A2E108-213B-41A4-8322-852CB4E9EDD2}">
      <dsp:nvSpPr>
        <dsp:cNvPr id="0" name=""/>
        <dsp:cNvSpPr/>
      </dsp:nvSpPr>
      <dsp:spPr>
        <a:xfrm>
          <a:off x="83238" y="3061061"/>
          <a:ext cx="4586203" cy="13225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972" tIns="139972" rIns="139972" bIns="139972" numCol="1" spcCol="1270" anchor="ctr" anchorCtr="0">
          <a:noAutofit/>
        </a:bodyPr>
        <a:lstStyle/>
        <a:p>
          <a:pPr marL="0" lvl="0" indent="0" algn="l" defTabSz="1066800">
            <a:lnSpc>
              <a:spcPct val="100000"/>
            </a:lnSpc>
            <a:spcBef>
              <a:spcPct val="0"/>
            </a:spcBef>
            <a:spcAft>
              <a:spcPct val="35000"/>
            </a:spcAft>
            <a:buNone/>
          </a:pPr>
          <a:r>
            <a:rPr lang="en-GB" sz="2400" b="0" kern="1200" dirty="0"/>
            <a:t>High rates of recruitment, retention, and data completion</a:t>
          </a:r>
          <a:endParaRPr lang="en-US" sz="2400" b="0" kern="1200" dirty="0"/>
        </a:p>
      </dsp:txBody>
      <dsp:txXfrm>
        <a:off x="83238" y="3061061"/>
        <a:ext cx="4586203" cy="1322568"/>
      </dsp:txXfrm>
    </dsp:sp>
    <dsp:sp modelId="{CAF5A039-BD89-44EB-BA32-BA2B72BDE1E2}">
      <dsp:nvSpPr>
        <dsp:cNvPr id="0" name=""/>
        <dsp:cNvSpPr/>
      </dsp:nvSpPr>
      <dsp:spPr>
        <a:xfrm>
          <a:off x="0" y="4587101"/>
          <a:ext cx="5248275" cy="1071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540F82-C898-4098-B1D8-FEB68556D012}">
      <dsp:nvSpPr>
        <dsp:cNvPr id="0" name=""/>
        <dsp:cNvSpPr/>
      </dsp:nvSpPr>
      <dsp:spPr>
        <a:xfrm>
          <a:off x="32404" y="4611203"/>
          <a:ext cx="58974" cy="58917"/>
        </a:xfrm>
        <a:prstGeom prst="rect">
          <a:avLst/>
        </a:prstGeom>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140E9CA-68F6-4C91-AC31-83CD6D695BCB}">
      <dsp:nvSpPr>
        <dsp:cNvPr id="0" name=""/>
        <dsp:cNvSpPr/>
      </dsp:nvSpPr>
      <dsp:spPr>
        <a:xfrm>
          <a:off x="123784" y="4587101"/>
          <a:ext cx="4505111" cy="13225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972" tIns="139972" rIns="139972" bIns="139972" numCol="1" spcCol="1270" anchor="ctr" anchorCtr="0">
          <a:noAutofit/>
        </a:bodyPr>
        <a:lstStyle/>
        <a:p>
          <a:pPr marL="0" lvl="0" indent="0" algn="l" defTabSz="977900">
            <a:lnSpc>
              <a:spcPct val="100000"/>
            </a:lnSpc>
            <a:spcBef>
              <a:spcPct val="0"/>
            </a:spcBef>
            <a:spcAft>
              <a:spcPct val="35000"/>
            </a:spcAft>
            <a:buNone/>
          </a:pPr>
          <a:r>
            <a:rPr lang="en-GB" sz="2200" kern="1200" dirty="0" err="1">
              <a:solidFill>
                <a:srgbClr val="FF0000"/>
              </a:solidFill>
            </a:rPr>
            <a:t>C</a:t>
          </a:r>
          <a:r>
            <a:rPr lang="en-GB" sz="2200" kern="1200" dirty="0" err="1">
              <a:solidFill>
                <a:srgbClr val="FFC000"/>
              </a:solidFill>
            </a:rPr>
            <a:t>a</a:t>
          </a:r>
          <a:r>
            <a:rPr lang="en-GB" sz="2200" kern="1200" dirty="0" err="1">
              <a:solidFill>
                <a:srgbClr val="00B050"/>
              </a:solidFill>
            </a:rPr>
            <a:t>F</a:t>
          </a:r>
          <a:r>
            <a:rPr lang="en-GB" sz="2200" kern="1200" dirty="0" err="1">
              <a:solidFill>
                <a:srgbClr val="7030A0"/>
              </a:solidFill>
            </a:rPr>
            <a:t>I</a:t>
          </a:r>
          <a:r>
            <a:rPr lang="en-GB" sz="2200" kern="1200" dirty="0">
              <a:solidFill>
                <a:srgbClr val="7030A0"/>
              </a:solidFill>
            </a:rPr>
            <a:t> </a:t>
          </a:r>
          <a:r>
            <a:rPr lang="en-GB" sz="2200" b="0" kern="1200" dirty="0"/>
            <a:t>acceptable. </a:t>
          </a:r>
          <a:r>
            <a:rPr lang="en-GB" sz="2200" kern="1200" dirty="0"/>
            <a:t>All service users, family members, FSMs and health professionals </a:t>
          </a:r>
          <a:r>
            <a:rPr lang="en-GB" sz="2200" b="0" kern="1200" dirty="0"/>
            <a:t>would recommend it</a:t>
          </a:r>
          <a:endParaRPr lang="en-US" sz="2200" b="0" kern="1200" dirty="0"/>
        </a:p>
      </dsp:txBody>
      <dsp:txXfrm>
        <a:off x="123784" y="4587101"/>
        <a:ext cx="4505111" cy="13225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8DAF8C-B167-4B15-B1E8-E912189DAFD7}">
      <dsp:nvSpPr>
        <dsp:cNvPr id="0" name=""/>
        <dsp:cNvSpPr/>
      </dsp:nvSpPr>
      <dsp:spPr>
        <a:xfrm>
          <a:off x="0" y="4362"/>
          <a:ext cx="5192789" cy="93924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46BAF2-FFE3-4FC2-9A02-EEDF2FA14DD7}">
      <dsp:nvSpPr>
        <dsp:cNvPr id="0" name=""/>
        <dsp:cNvSpPr/>
      </dsp:nvSpPr>
      <dsp:spPr>
        <a:xfrm>
          <a:off x="284122" y="215692"/>
          <a:ext cx="517090" cy="516585"/>
        </a:xfrm>
        <a:prstGeom prst="rect">
          <a:avLst/>
        </a:prstGeom>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10365CA-92B4-45DD-ACA0-3D1F2E070611}">
      <dsp:nvSpPr>
        <dsp:cNvPr id="0" name=""/>
        <dsp:cNvSpPr/>
      </dsp:nvSpPr>
      <dsp:spPr>
        <a:xfrm>
          <a:off x="903809" y="4362"/>
          <a:ext cx="4189882" cy="9401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01" tIns="99501" rIns="99501" bIns="99501" numCol="1" spcCol="1270" anchor="ctr" anchorCtr="0">
          <a:noAutofit/>
        </a:bodyPr>
        <a:lstStyle/>
        <a:p>
          <a:pPr marL="0" lvl="0" indent="0" algn="l" defTabSz="1066800">
            <a:lnSpc>
              <a:spcPct val="100000"/>
            </a:lnSpc>
            <a:spcBef>
              <a:spcPct val="0"/>
            </a:spcBef>
            <a:spcAft>
              <a:spcPct val="35000"/>
            </a:spcAft>
            <a:buNone/>
          </a:pPr>
          <a:r>
            <a:rPr lang="en-GB" sz="2400" kern="1200" dirty="0"/>
            <a:t>Improved </a:t>
          </a:r>
          <a:r>
            <a:rPr lang="en-GB" sz="2400" b="1" kern="1200" dirty="0"/>
            <a:t>understanding</a:t>
          </a:r>
          <a:r>
            <a:rPr lang="en-GB" sz="2400" kern="1200" dirty="0"/>
            <a:t> of psychosis</a:t>
          </a:r>
          <a:endParaRPr lang="en-US" sz="2400" kern="1200" dirty="0"/>
        </a:p>
      </dsp:txBody>
      <dsp:txXfrm>
        <a:off x="903809" y="4362"/>
        <a:ext cx="4189882" cy="940165"/>
      </dsp:txXfrm>
    </dsp:sp>
    <dsp:sp modelId="{C4592AEF-D214-4D44-A662-B81730D83E73}">
      <dsp:nvSpPr>
        <dsp:cNvPr id="0" name=""/>
        <dsp:cNvSpPr/>
      </dsp:nvSpPr>
      <dsp:spPr>
        <a:xfrm>
          <a:off x="0" y="1159422"/>
          <a:ext cx="5192789" cy="93924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6A15A9-F9F0-4D7C-B3A9-FE980278693E}">
      <dsp:nvSpPr>
        <dsp:cNvPr id="0" name=""/>
        <dsp:cNvSpPr/>
      </dsp:nvSpPr>
      <dsp:spPr>
        <a:xfrm>
          <a:off x="284122" y="1370752"/>
          <a:ext cx="517090" cy="516585"/>
        </a:xfrm>
        <a:prstGeom prst="rect">
          <a:avLst/>
        </a:prstGeom>
        <a:blipFill rotWithShape="1">
          <a:blip xmlns:r="http://schemas.openxmlformats.org/officeDocument/2006/relationships" r:embed="rId3" cstate="hq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9638248-80B1-42B3-9DD1-06C6B3D92396}">
      <dsp:nvSpPr>
        <dsp:cNvPr id="0" name=""/>
        <dsp:cNvSpPr/>
      </dsp:nvSpPr>
      <dsp:spPr>
        <a:xfrm>
          <a:off x="853142" y="1159422"/>
          <a:ext cx="4291217" cy="9401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01" tIns="99501" rIns="99501" bIns="99501" numCol="1" spcCol="1270" anchor="ctr" anchorCtr="0">
          <a:noAutofit/>
        </a:bodyPr>
        <a:lstStyle/>
        <a:p>
          <a:pPr marL="0" lvl="0" indent="0" algn="l" defTabSz="1066800">
            <a:lnSpc>
              <a:spcPct val="100000"/>
            </a:lnSpc>
            <a:spcBef>
              <a:spcPct val="0"/>
            </a:spcBef>
            <a:spcAft>
              <a:spcPct val="35000"/>
            </a:spcAft>
            <a:buNone/>
          </a:pPr>
          <a:r>
            <a:rPr lang="en-GB" sz="2400" kern="1200" dirty="0"/>
            <a:t>Improved </a:t>
          </a:r>
          <a:r>
            <a:rPr lang="en-GB" sz="2400" b="1" kern="1200" dirty="0"/>
            <a:t>symptoms</a:t>
          </a:r>
          <a:r>
            <a:rPr lang="en-GB" sz="2400" kern="1200" dirty="0"/>
            <a:t> (feeling less paranoid)</a:t>
          </a:r>
          <a:endParaRPr lang="en-US" sz="2400" kern="1200" dirty="0"/>
        </a:p>
      </dsp:txBody>
      <dsp:txXfrm>
        <a:off x="853142" y="1159422"/>
        <a:ext cx="4291217" cy="940165"/>
      </dsp:txXfrm>
    </dsp:sp>
    <dsp:sp modelId="{C8FDB212-18C7-4227-9BC0-069A18AD59CC}">
      <dsp:nvSpPr>
        <dsp:cNvPr id="0" name=""/>
        <dsp:cNvSpPr/>
      </dsp:nvSpPr>
      <dsp:spPr>
        <a:xfrm>
          <a:off x="0" y="2314482"/>
          <a:ext cx="5192789" cy="93924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BC7671-6F18-443C-96A5-B87D893275EF}">
      <dsp:nvSpPr>
        <dsp:cNvPr id="0" name=""/>
        <dsp:cNvSpPr/>
      </dsp:nvSpPr>
      <dsp:spPr>
        <a:xfrm>
          <a:off x="284122" y="2525813"/>
          <a:ext cx="517090" cy="516585"/>
        </a:xfrm>
        <a:prstGeom prst="rect">
          <a:avLst/>
        </a:prstGeom>
        <a:blipFill>
          <a:blip xmlns:r="http://schemas.openxmlformats.org/officeDocument/2006/relationships"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744F41C-24B5-4BB5-AC92-FEC7817F77E9}">
      <dsp:nvSpPr>
        <dsp:cNvPr id="0" name=""/>
        <dsp:cNvSpPr/>
      </dsp:nvSpPr>
      <dsp:spPr>
        <a:xfrm>
          <a:off x="866344" y="2314482"/>
          <a:ext cx="4264812" cy="9401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01" tIns="99501" rIns="99501" bIns="99501" numCol="1" spcCol="1270" anchor="ctr" anchorCtr="0">
          <a:noAutofit/>
        </a:bodyPr>
        <a:lstStyle/>
        <a:p>
          <a:pPr marL="0" lvl="0" indent="0" algn="l" defTabSz="1066800">
            <a:lnSpc>
              <a:spcPct val="100000"/>
            </a:lnSpc>
            <a:spcBef>
              <a:spcPct val="0"/>
            </a:spcBef>
            <a:spcAft>
              <a:spcPct val="35000"/>
            </a:spcAft>
            <a:buNone/>
          </a:pPr>
          <a:r>
            <a:rPr lang="en-GB" sz="2400" kern="1200" dirty="0"/>
            <a:t>Better </a:t>
          </a:r>
          <a:r>
            <a:rPr lang="en-GB" sz="2400" b="1" kern="1200" dirty="0"/>
            <a:t>function</a:t>
          </a:r>
          <a:r>
            <a:rPr lang="en-GB" sz="2400" kern="1200" dirty="0"/>
            <a:t> (going back to university, volunteering, getting paid work)</a:t>
          </a:r>
          <a:endParaRPr lang="en-US" sz="2400" kern="1200" dirty="0"/>
        </a:p>
      </dsp:txBody>
      <dsp:txXfrm>
        <a:off x="866344" y="2314482"/>
        <a:ext cx="4264812" cy="940165"/>
      </dsp:txXfrm>
    </dsp:sp>
    <dsp:sp modelId="{193E5B40-FFCC-4BB9-B1DF-5A88988BFA31}">
      <dsp:nvSpPr>
        <dsp:cNvPr id="0" name=""/>
        <dsp:cNvSpPr/>
      </dsp:nvSpPr>
      <dsp:spPr>
        <a:xfrm>
          <a:off x="0" y="3469542"/>
          <a:ext cx="5192789" cy="93924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9CDE9D-4686-4A80-9B56-01BC0DE70F51}">
      <dsp:nvSpPr>
        <dsp:cNvPr id="0" name=""/>
        <dsp:cNvSpPr/>
      </dsp:nvSpPr>
      <dsp:spPr>
        <a:xfrm>
          <a:off x="284122" y="3680873"/>
          <a:ext cx="517090" cy="516585"/>
        </a:xfrm>
        <a:prstGeom prst="rect">
          <a:avLst/>
        </a:prstGeom>
        <a:blipFill>
          <a:blip xmlns:r="http://schemas.openxmlformats.org/officeDocument/2006/relationships"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82C0D13-F2AA-4212-8123-0E0DB372F085}">
      <dsp:nvSpPr>
        <dsp:cNvPr id="0" name=""/>
        <dsp:cNvSpPr/>
      </dsp:nvSpPr>
      <dsp:spPr>
        <a:xfrm>
          <a:off x="901149" y="3469542"/>
          <a:ext cx="4195202" cy="9401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01" tIns="99501" rIns="99501" bIns="99501" numCol="1" spcCol="1270" anchor="ctr" anchorCtr="0">
          <a:noAutofit/>
        </a:bodyPr>
        <a:lstStyle/>
        <a:p>
          <a:pPr marL="0" lvl="0" indent="0" algn="l" defTabSz="1066800">
            <a:lnSpc>
              <a:spcPct val="100000"/>
            </a:lnSpc>
            <a:spcBef>
              <a:spcPct val="0"/>
            </a:spcBef>
            <a:spcAft>
              <a:spcPct val="35000"/>
            </a:spcAft>
            <a:buNone/>
          </a:pPr>
          <a:r>
            <a:rPr lang="en-GB" sz="2400" kern="1200" dirty="0"/>
            <a:t>Better </a:t>
          </a:r>
          <a:r>
            <a:rPr lang="en-GB" sz="2400" b="1" kern="1200" dirty="0"/>
            <a:t>communication</a:t>
          </a:r>
          <a:r>
            <a:rPr lang="en-GB" sz="2400" kern="1200" dirty="0"/>
            <a:t> with healthcare professionals and their families</a:t>
          </a:r>
          <a:endParaRPr lang="en-US" sz="2400" kern="1200" dirty="0"/>
        </a:p>
      </dsp:txBody>
      <dsp:txXfrm>
        <a:off x="901149" y="3469542"/>
        <a:ext cx="4195202" cy="9401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0C2C82-E89A-43E4-AC34-5B9302F59798}">
      <dsp:nvSpPr>
        <dsp:cNvPr id="0" name=""/>
        <dsp:cNvSpPr/>
      </dsp:nvSpPr>
      <dsp:spPr>
        <a:xfrm>
          <a:off x="-169791" y="623224"/>
          <a:ext cx="5172815" cy="135894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C3B619-AFB9-4AED-9316-9AEB963ACEDF}">
      <dsp:nvSpPr>
        <dsp:cNvPr id="0" name=""/>
        <dsp:cNvSpPr/>
      </dsp:nvSpPr>
      <dsp:spPr>
        <a:xfrm>
          <a:off x="241290" y="987639"/>
          <a:ext cx="748883" cy="747421"/>
        </a:xfrm>
        <a:prstGeom prst="rect">
          <a:avLst/>
        </a:prstGeom>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BF830ED-850B-4DAF-AB9B-D2B160D5CFB8}">
      <dsp:nvSpPr>
        <dsp:cNvPr id="0" name=""/>
        <dsp:cNvSpPr/>
      </dsp:nvSpPr>
      <dsp:spPr>
        <a:xfrm>
          <a:off x="1163519" y="681876"/>
          <a:ext cx="4072628" cy="1360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963" tIns="143963" rIns="143963" bIns="143963" numCol="1" spcCol="1270" anchor="ctr" anchorCtr="0">
          <a:noAutofit/>
        </a:bodyPr>
        <a:lstStyle/>
        <a:p>
          <a:pPr marL="0" lvl="0" indent="0" algn="l" defTabSz="1244600">
            <a:lnSpc>
              <a:spcPct val="100000"/>
            </a:lnSpc>
            <a:spcBef>
              <a:spcPct val="0"/>
            </a:spcBef>
            <a:spcAft>
              <a:spcPct val="35000"/>
            </a:spcAft>
            <a:buNone/>
          </a:pPr>
          <a:r>
            <a:rPr lang="en-GB" sz="2800" kern="1200" dirty="0"/>
            <a:t>Increased </a:t>
          </a:r>
          <a:r>
            <a:rPr lang="en-GB" sz="2800" b="1" kern="1200" dirty="0"/>
            <a:t>understanding</a:t>
          </a:r>
          <a:r>
            <a:rPr lang="en-GB" sz="2800" kern="1200" dirty="0"/>
            <a:t> of the condition</a:t>
          </a:r>
          <a:endParaRPr lang="en-US" sz="2800" kern="1200" dirty="0"/>
        </a:p>
      </dsp:txBody>
      <dsp:txXfrm>
        <a:off x="1163519" y="681876"/>
        <a:ext cx="4072628" cy="1360276"/>
      </dsp:txXfrm>
    </dsp:sp>
    <dsp:sp modelId="{D9F2144F-C609-492D-9D58-F0F59AB40FE6}">
      <dsp:nvSpPr>
        <dsp:cNvPr id="0" name=""/>
        <dsp:cNvSpPr/>
      </dsp:nvSpPr>
      <dsp:spPr>
        <a:xfrm>
          <a:off x="-169791" y="2371916"/>
          <a:ext cx="5172815" cy="135894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548AA1-E128-47C1-AB1F-2D54525B370A}">
      <dsp:nvSpPr>
        <dsp:cNvPr id="0" name=""/>
        <dsp:cNvSpPr/>
      </dsp:nvSpPr>
      <dsp:spPr>
        <a:xfrm>
          <a:off x="241290" y="2677680"/>
          <a:ext cx="748883" cy="74742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A279AE0-F87F-4384-B404-6A22569B37EE}">
      <dsp:nvSpPr>
        <dsp:cNvPr id="0" name=""/>
        <dsp:cNvSpPr/>
      </dsp:nvSpPr>
      <dsp:spPr>
        <a:xfrm>
          <a:off x="1057061" y="2371916"/>
          <a:ext cx="4285544" cy="1360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963" tIns="143963" rIns="143963" bIns="143963" numCol="1" spcCol="1270" anchor="ctr" anchorCtr="0">
          <a:noAutofit/>
        </a:bodyPr>
        <a:lstStyle/>
        <a:p>
          <a:pPr marL="0" lvl="0" indent="0" algn="l" defTabSz="1244600">
            <a:lnSpc>
              <a:spcPct val="100000"/>
            </a:lnSpc>
            <a:spcBef>
              <a:spcPct val="0"/>
            </a:spcBef>
            <a:spcAft>
              <a:spcPct val="35000"/>
            </a:spcAft>
            <a:buNone/>
          </a:pPr>
          <a:r>
            <a:rPr lang="en-GB" sz="2800" kern="1200" dirty="0"/>
            <a:t>Better </a:t>
          </a:r>
          <a:r>
            <a:rPr lang="en-GB" sz="2800" b="1" kern="1200" dirty="0"/>
            <a:t>engagement and support </a:t>
          </a:r>
          <a:r>
            <a:rPr lang="en-GB" sz="2800" kern="1200" dirty="0"/>
            <a:t>with the service users</a:t>
          </a:r>
          <a:endParaRPr lang="en-US" sz="2800" kern="1200" dirty="0"/>
        </a:p>
      </dsp:txBody>
      <dsp:txXfrm>
        <a:off x="1057061" y="2371916"/>
        <a:ext cx="4285544" cy="13602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0C2C82-E89A-43E4-AC34-5B9302F59798}">
      <dsp:nvSpPr>
        <dsp:cNvPr id="0" name=""/>
        <dsp:cNvSpPr/>
      </dsp:nvSpPr>
      <dsp:spPr>
        <a:xfrm>
          <a:off x="-165082" y="537228"/>
          <a:ext cx="5172815" cy="14413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C3B619-AFB9-4AED-9316-9AEB963ACEDF}">
      <dsp:nvSpPr>
        <dsp:cNvPr id="0" name=""/>
        <dsp:cNvSpPr/>
      </dsp:nvSpPr>
      <dsp:spPr>
        <a:xfrm>
          <a:off x="0" y="912647"/>
          <a:ext cx="794270" cy="795050"/>
        </a:xfrm>
        <a:prstGeom prst="rect">
          <a:avLst/>
        </a:prstGeom>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BF830ED-850B-4DAF-AB9B-D2B160D5CFB8}">
      <dsp:nvSpPr>
        <dsp:cNvPr id="0" name=""/>
        <dsp:cNvSpPr/>
      </dsp:nvSpPr>
      <dsp:spPr>
        <a:xfrm>
          <a:off x="1269754" y="599435"/>
          <a:ext cx="3964511" cy="1442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688" tIns="152688" rIns="152688" bIns="152688" numCol="1" spcCol="1270" anchor="ctr" anchorCtr="0">
          <a:noAutofit/>
        </a:bodyPr>
        <a:lstStyle/>
        <a:p>
          <a:pPr marL="0" lvl="0" indent="0" algn="l" defTabSz="1066800">
            <a:lnSpc>
              <a:spcPct val="100000"/>
            </a:lnSpc>
            <a:spcBef>
              <a:spcPct val="0"/>
            </a:spcBef>
            <a:spcAft>
              <a:spcPct val="35000"/>
            </a:spcAft>
            <a:buNone/>
          </a:pPr>
          <a:r>
            <a:rPr lang="en-GB" sz="2400" kern="1200" dirty="0"/>
            <a:t>Improved  </a:t>
          </a:r>
          <a:r>
            <a:rPr lang="en-GB" sz="2400" b="1" kern="1200" dirty="0"/>
            <a:t>cultural awareness </a:t>
          </a:r>
          <a:r>
            <a:rPr lang="en-GB" sz="2400" kern="1200" dirty="0"/>
            <a:t>&amp; understanding of Caribbean people’s needs</a:t>
          </a:r>
          <a:endParaRPr lang="en-US" sz="2400" kern="1200" dirty="0"/>
        </a:p>
      </dsp:txBody>
      <dsp:txXfrm>
        <a:off x="1269754" y="599435"/>
        <a:ext cx="3964511" cy="1442717"/>
      </dsp:txXfrm>
    </dsp:sp>
    <dsp:sp modelId="{D9F2144F-C609-492D-9D58-F0F59AB40FE6}">
      <dsp:nvSpPr>
        <dsp:cNvPr id="0" name=""/>
        <dsp:cNvSpPr/>
      </dsp:nvSpPr>
      <dsp:spPr>
        <a:xfrm>
          <a:off x="-165082" y="2371916"/>
          <a:ext cx="5172815" cy="14413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548AA1-E128-47C1-AB1F-2D54525B370A}">
      <dsp:nvSpPr>
        <dsp:cNvPr id="0" name=""/>
        <dsp:cNvSpPr/>
      </dsp:nvSpPr>
      <dsp:spPr>
        <a:xfrm>
          <a:off x="185012" y="2710496"/>
          <a:ext cx="794270" cy="79271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A279AE0-F87F-4384-B404-6A22569B37EE}">
      <dsp:nvSpPr>
        <dsp:cNvPr id="0" name=""/>
        <dsp:cNvSpPr/>
      </dsp:nvSpPr>
      <dsp:spPr>
        <a:xfrm>
          <a:off x="1166122" y="2371916"/>
          <a:ext cx="4171775" cy="1442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688" tIns="152688" rIns="152688" bIns="152688" numCol="1" spcCol="1270" anchor="ctr" anchorCtr="0">
          <a:noAutofit/>
        </a:bodyPr>
        <a:lstStyle/>
        <a:p>
          <a:pPr marL="0" lvl="0" indent="0" algn="l" defTabSz="1066800">
            <a:lnSpc>
              <a:spcPct val="100000"/>
            </a:lnSpc>
            <a:spcBef>
              <a:spcPct val="0"/>
            </a:spcBef>
            <a:spcAft>
              <a:spcPct val="35000"/>
            </a:spcAft>
            <a:buNone/>
          </a:pPr>
          <a:r>
            <a:rPr lang="en-GB" sz="2400" kern="1200" dirty="0"/>
            <a:t>Using </a:t>
          </a:r>
          <a:r>
            <a:rPr lang="en-GB" sz="2400" kern="1200" dirty="0" err="1">
              <a:solidFill>
                <a:srgbClr val="FF0000"/>
              </a:solidFill>
            </a:rPr>
            <a:t>C</a:t>
          </a:r>
          <a:r>
            <a:rPr lang="en-GB" sz="2400" kern="1200" dirty="0" err="1">
              <a:solidFill>
                <a:srgbClr val="FFC000"/>
              </a:solidFill>
            </a:rPr>
            <a:t>a</a:t>
          </a:r>
          <a:r>
            <a:rPr lang="en-GB" sz="2400" kern="1200" dirty="0" err="1">
              <a:solidFill>
                <a:srgbClr val="00B050"/>
              </a:solidFill>
            </a:rPr>
            <a:t>F</a:t>
          </a:r>
          <a:r>
            <a:rPr lang="en-GB" sz="2400" kern="1200" dirty="0" err="1">
              <a:solidFill>
                <a:srgbClr val="7030A0"/>
              </a:solidFill>
            </a:rPr>
            <a:t>I</a:t>
          </a:r>
          <a:r>
            <a:rPr lang="en-GB" sz="2400" kern="1200" dirty="0"/>
            <a:t> skills and materials in </a:t>
          </a:r>
          <a:r>
            <a:rPr lang="en-GB" sz="2400" b="1" kern="1200" dirty="0"/>
            <a:t>everyday practise</a:t>
          </a:r>
          <a:endParaRPr lang="en-US" sz="2400" kern="1200" dirty="0"/>
        </a:p>
      </dsp:txBody>
      <dsp:txXfrm>
        <a:off x="1166122" y="2371916"/>
        <a:ext cx="4171775" cy="144271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886831-569C-4CD2-93BB-08D2687CB21A}" type="datetimeFigureOut">
              <a:rPr lang="en-GB" smtClean="0"/>
              <a:t>25/09/2023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D4BADC-CB5A-48BB-8913-34F5955EB61F}" type="slidenum">
              <a:rPr lang="en-GB" smtClean="0"/>
              <a:t>‹#›</a:t>
            </a:fld>
            <a:endParaRPr lang="en-GB"/>
          </a:p>
        </p:txBody>
      </p:sp>
    </p:spTree>
    <p:extLst>
      <p:ext uri="{BB962C8B-B14F-4D97-AF65-F5344CB8AC3E}">
        <p14:creationId xmlns:p14="http://schemas.microsoft.com/office/powerpoint/2010/main" val="1545039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D272CAE-FF42-409F-9B1A-8E2367C999B8}" type="slidenum">
              <a:rPr lang="en-GB" smtClean="0"/>
              <a:t>4</a:t>
            </a:fld>
            <a:endParaRPr lang="en-GB"/>
          </a:p>
        </p:txBody>
      </p:sp>
    </p:spTree>
    <p:extLst>
      <p:ext uri="{BB962C8B-B14F-4D97-AF65-F5344CB8AC3E}">
        <p14:creationId xmlns:p14="http://schemas.microsoft.com/office/powerpoint/2010/main" val="3040020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p:spPr>
        <p:txBody>
          <a:bodyPr/>
          <a:lstStyle/>
          <a:p>
            <a:pPr lvl="1" eaLnBrk="1" hangingPunct="1">
              <a:lnSpc>
                <a:spcPct val="90000"/>
              </a:lnSpc>
              <a:buClr>
                <a:schemeClr val="tx1"/>
              </a:buClr>
            </a:pPr>
            <a:endParaRPr lang="en-GB" dirty="0">
              <a:solidFill>
                <a:srgbClr val="7030A0"/>
              </a:solidFill>
              <a:latin typeface="Tahoma" pitchFamily="34" charset="0"/>
            </a:endParaRPr>
          </a:p>
        </p:txBody>
      </p:sp>
      <p:sp>
        <p:nvSpPr>
          <p:cNvPr id="19460" name="Slide Number Placeholder 3"/>
          <p:cNvSpPr txBox="1">
            <a:spLocks noGrp="1"/>
          </p:cNvSpPr>
          <p:nvPr/>
        </p:nvSpPr>
        <p:spPr bwMode="auto">
          <a:xfrm>
            <a:off x="3883853" y="8684901"/>
            <a:ext cx="2972547" cy="457639"/>
          </a:xfrm>
          <a:prstGeom prst="rect">
            <a:avLst/>
          </a:prstGeom>
          <a:noFill/>
          <a:ln w="9525">
            <a:noFill/>
            <a:miter lim="800000"/>
            <a:headEnd/>
            <a:tailEnd/>
          </a:ln>
        </p:spPr>
        <p:txBody>
          <a:bodyPr lIns="92702" tIns="46351" rIns="92702" bIns="46351" anchor="b"/>
          <a:lstStyle/>
          <a:p>
            <a:pPr algn="r">
              <a:spcBef>
                <a:spcPct val="50000"/>
              </a:spcBef>
            </a:pPr>
            <a:fld id="{8C55FC7E-4A4C-4EDC-8CA9-32282971485A}" type="slidenum">
              <a:rPr lang="en-GB" sz="1200"/>
              <a:pPr algn="r">
                <a:spcBef>
                  <a:spcPct val="50000"/>
                </a:spcBef>
              </a:pPr>
              <a:t>9</a:t>
            </a:fld>
            <a:endParaRPr lang="en-GB" sz="1200"/>
          </a:p>
        </p:txBody>
      </p:sp>
    </p:spTree>
    <p:extLst>
      <p:ext uri="{BB962C8B-B14F-4D97-AF65-F5344CB8AC3E}">
        <p14:creationId xmlns:p14="http://schemas.microsoft.com/office/powerpoint/2010/main" val="264519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0D4BADC-CB5A-48BB-8913-34F5955EB61F}" type="slidenum">
              <a:rPr lang="en-GB" smtClean="0"/>
              <a:t>12</a:t>
            </a:fld>
            <a:endParaRPr lang="en-GB"/>
          </a:p>
        </p:txBody>
      </p:sp>
    </p:spTree>
    <p:extLst>
      <p:ext uri="{BB962C8B-B14F-4D97-AF65-F5344CB8AC3E}">
        <p14:creationId xmlns:p14="http://schemas.microsoft.com/office/powerpoint/2010/main" val="255636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0D4BADC-CB5A-48BB-8913-34F5955EB61F}" type="slidenum">
              <a:rPr lang="en-GB" smtClean="0"/>
              <a:t>44</a:t>
            </a:fld>
            <a:endParaRPr lang="en-GB"/>
          </a:p>
        </p:txBody>
      </p:sp>
    </p:spTree>
    <p:extLst>
      <p:ext uri="{BB962C8B-B14F-4D97-AF65-F5344CB8AC3E}">
        <p14:creationId xmlns:p14="http://schemas.microsoft.com/office/powerpoint/2010/main" val="2746500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0D4BADC-CB5A-48BB-8913-34F5955EB61F}" type="slidenum">
              <a:rPr lang="en-GB" smtClean="0"/>
              <a:t>48</a:t>
            </a:fld>
            <a:endParaRPr lang="en-GB"/>
          </a:p>
        </p:txBody>
      </p:sp>
    </p:spTree>
    <p:extLst>
      <p:ext uri="{BB962C8B-B14F-4D97-AF65-F5344CB8AC3E}">
        <p14:creationId xmlns:p14="http://schemas.microsoft.com/office/powerpoint/2010/main" val="1412577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FEA42-E152-5940-BA8C-5F7D5A4BC45E}"/>
              </a:ext>
            </a:extLst>
          </p:cNvPr>
          <p:cNvSpPr>
            <a:spLocks noGrp="1"/>
          </p:cNvSpPr>
          <p:nvPr>
            <p:ph type="ctrTitle"/>
          </p:nvPr>
        </p:nvSpPr>
        <p:spPr>
          <a:xfrm>
            <a:off x="1143000" y="1122363"/>
            <a:ext cx="6858000" cy="2387600"/>
          </a:xfrm>
        </p:spPr>
        <p:txBody>
          <a:bodyPr anchor="b"/>
          <a:lstStyle>
            <a:lvl1pPr algn="ctr">
              <a:defRPr sz="4500"/>
            </a:lvl1pPr>
          </a:lstStyle>
          <a:p>
            <a:r>
              <a:rPr lang="en-GB"/>
              <a:t>Click to edit Master title style</a:t>
            </a:r>
            <a:endParaRPr lang="en-US"/>
          </a:p>
        </p:txBody>
      </p:sp>
      <p:sp>
        <p:nvSpPr>
          <p:cNvPr id="3" name="Subtitle 2">
            <a:extLst>
              <a:ext uri="{FF2B5EF4-FFF2-40B4-BE49-F238E27FC236}">
                <a16:creationId xmlns:a16="http://schemas.microsoft.com/office/drawing/2014/main" id="{D3675A62-B090-0A4E-9A93-61298AE69CCA}"/>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0B7D318-F687-6846-8B08-7589F4795289}"/>
              </a:ext>
            </a:extLst>
          </p:cNvPr>
          <p:cNvSpPr>
            <a:spLocks noGrp="1"/>
          </p:cNvSpPr>
          <p:nvPr>
            <p:ph type="dt" sz="half" idx="10"/>
          </p:nvPr>
        </p:nvSpPr>
        <p:spPr/>
        <p:txBody>
          <a:bodyPr/>
          <a:lstStyle/>
          <a:p>
            <a:fld id="{942107B1-914C-0B45-8A1F-AB8265A316D1}" type="datetimeFigureOut">
              <a:rPr lang="en-US" smtClean="0"/>
              <a:t>9/25/2023</a:t>
            </a:fld>
            <a:endParaRPr lang="en-US"/>
          </a:p>
        </p:txBody>
      </p:sp>
      <p:sp>
        <p:nvSpPr>
          <p:cNvPr id="5" name="Footer Placeholder 4">
            <a:extLst>
              <a:ext uri="{FF2B5EF4-FFF2-40B4-BE49-F238E27FC236}">
                <a16:creationId xmlns:a16="http://schemas.microsoft.com/office/drawing/2014/main" id="{2049C300-A30D-2D42-BA9D-5276FB0CB9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50FE81-E7A7-1041-B36A-CFF9E1571B2D}"/>
              </a:ext>
            </a:extLst>
          </p:cNvPr>
          <p:cNvSpPr>
            <a:spLocks noGrp="1"/>
          </p:cNvSpPr>
          <p:nvPr>
            <p:ph type="sldNum" sz="quarter" idx="12"/>
          </p:nvPr>
        </p:nvSpPr>
        <p:spPr/>
        <p:txBody>
          <a:bodyPr/>
          <a:lstStyle/>
          <a:p>
            <a:fld id="{DCE66A8E-3914-B644-9DC4-FC5BB0E34FDA}" type="slidenum">
              <a:rPr lang="en-US" smtClean="0"/>
              <a:t>‹#›</a:t>
            </a:fld>
            <a:endParaRPr lang="en-US"/>
          </a:p>
        </p:txBody>
      </p:sp>
    </p:spTree>
    <p:extLst>
      <p:ext uri="{BB962C8B-B14F-4D97-AF65-F5344CB8AC3E}">
        <p14:creationId xmlns:p14="http://schemas.microsoft.com/office/powerpoint/2010/main" val="2434879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B608E-4B3A-FB49-8A39-303165A866E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8FAA86A-C41C-0744-AC51-36B9DD2F7ED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909B1DA-9787-A148-8B2B-E552E7B70C29}"/>
              </a:ext>
            </a:extLst>
          </p:cNvPr>
          <p:cNvSpPr>
            <a:spLocks noGrp="1"/>
          </p:cNvSpPr>
          <p:nvPr>
            <p:ph type="dt" sz="half" idx="10"/>
          </p:nvPr>
        </p:nvSpPr>
        <p:spPr/>
        <p:txBody>
          <a:bodyPr/>
          <a:lstStyle/>
          <a:p>
            <a:fld id="{942107B1-914C-0B45-8A1F-AB8265A316D1}" type="datetimeFigureOut">
              <a:rPr lang="en-US" smtClean="0"/>
              <a:t>9/25/2023</a:t>
            </a:fld>
            <a:endParaRPr lang="en-US"/>
          </a:p>
        </p:txBody>
      </p:sp>
      <p:sp>
        <p:nvSpPr>
          <p:cNvPr id="5" name="Footer Placeholder 4">
            <a:extLst>
              <a:ext uri="{FF2B5EF4-FFF2-40B4-BE49-F238E27FC236}">
                <a16:creationId xmlns:a16="http://schemas.microsoft.com/office/drawing/2014/main" id="{946B25B9-4F69-A145-BAC0-7A83CC3FA9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869B42-A2B9-A048-AA6A-460EA0EF1C20}"/>
              </a:ext>
            </a:extLst>
          </p:cNvPr>
          <p:cNvSpPr>
            <a:spLocks noGrp="1"/>
          </p:cNvSpPr>
          <p:nvPr>
            <p:ph type="sldNum" sz="quarter" idx="12"/>
          </p:nvPr>
        </p:nvSpPr>
        <p:spPr/>
        <p:txBody>
          <a:bodyPr/>
          <a:lstStyle/>
          <a:p>
            <a:fld id="{DCE66A8E-3914-B644-9DC4-FC5BB0E34FDA}" type="slidenum">
              <a:rPr lang="en-US" smtClean="0"/>
              <a:t>‹#›</a:t>
            </a:fld>
            <a:endParaRPr lang="en-US"/>
          </a:p>
        </p:txBody>
      </p:sp>
    </p:spTree>
    <p:extLst>
      <p:ext uri="{BB962C8B-B14F-4D97-AF65-F5344CB8AC3E}">
        <p14:creationId xmlns:p14="http://schemas.microsoft.com/office/powerpoint/2010/main" val="16091682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7415F-7367-AD42-9CD4-CF7DAEABC1D6}"/>
              </a:ext>
            </a:extLst>
          </p:cNvPr>
          <p:cNvSpPr>
            <a:spLocks noGrp="1"/>
          </p:cNvSpPr>
          <p:nvPr>
            <p:ph type="title"/>
          </p:nvPr>
        </p:nvSpPr>
        <p:spPr>
          <a:xfrm>
            <a:off x="623888" y="1709739"/>
            <a:ext cx="7886700" cy="2852737"/>
          </a:xfrm>
        </p:spPr>
        <p:txBody>
          <a:bodyPr anchor="b"/>
          <a:lstStyle>
            <a:lvl1pPr>
              <a:defRPr sz="45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3A1A5B19-8CCB-B742-8259-789292307F3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40F91D2-96B6-DA4F-872A-E89F200D63BF}"/>
              </a:ext>
            </a:extLst>
          </p:cNvPr>
          <p:cNvSpPr>
            <a:spLocks noGrp="1"/>
          </p:cNvSpPr>
          <p:nvPr>
            <p:ph type="dt" sz="half" idx="10"/>
          </p:nvPr>
        </p:nvSpPr>
        <p:spPr/>
        <p:txBody>
          <a:bodyPr/>
          <a:lstStyle/>
          <a:p>
            <a:fld id="{942107B1-914C-0B45-8A1F-AB8265A316D1}" type="datetimeFigureOut">
              <a:rPr lang="en-US" smtClean="0"/>
              <a:t>9/25/2023</a:t>
            </a:fld>
            <a:endParaRPr lang="en-US"/>
          </a:p>
        </p:txBody>
      </p:sp>
      <p:sp>
        <p:nvSpPr>
          <p:cNvPr id="5" name="Footer Placeholder 4">
            <a:extLst>
              <a:ext uri="{FF2B5EF4-FFF2-40B4-BE49-F238E27FC236}">
                <a16:creationId xmlns:a16="http://schemas.microsoft.com/office/drawing/2014/main" id="{CBFEF778-766C-1A44-88A5-C663E8F0A8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964AA8-EA2D-8845-8AE6-768D14AAB564}"/>
              </a:ext>
            </a:extLst>
          </p:cNvPr>
          <p:cNvSpPr>
            <a:spLocks noGrp="1"/>
          </p:cNvSpPr>
          <p:nvPr>
            <p:ph type="sldNum" sz="quarter" idx="12"/>
          </p:nvPr>
        </p:nvSpPr>
        <p:spPr/>
        <p:txBody>
          <a:bodyPr/>
          <a:lstStyle/>
          <a:p>
            <a:fld id="{DCE66A8E-3914-B644-9DC4-FC5BB0E34FDA}" type="slidenum">
              <a:rPr lang="en-US" smtClean="0"/>
              <a:t>‹#›</a:t>
            </a:fld>
            <a:endParaRPr lang="en-US"/>
          </a:p>
        </p:txBody>
      </p:sp>
    </p:spTree>
    <p:extLst>
      <p:ext uri="{BB962C8B-B14F-4D97-AF65-F5344CB8AC3E}">
        <p14:creationId xmlns:p14="http://schemas.microsoft.com/office/powerpoint/2010/main" val="1797057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8ACD9-5745-3843-B0E5-09D05A47FAD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CECDC30-A00C-D14A-9722-27C2A8A01786}"/>
              </a:ext>
            </a:extLst>
          </p:cNvPr>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A6580098-0174-4F44-92E5-641C4D657298}"/>
              </a:ext>
            </a:extLst>
          </p:cNvPr>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3A0796B-A799-2141-BC24-B815D953087A}"/>
              </a:ext>
            </a:extLst>
          </p:cNvPr>
          <p:cNvSpPr>
            <a:spLocks noGrp="1"/>
          </p:cNvSpPr>
          <p:nvPr>
            <p:ph type="dt" sz="half" idx="10"/>
          </p:nvPr>
        </p:nvSpPr>
        <p:spPr/>
        <p:txBody>
          <a:bodyPr/>
          <a:lstStyle/>
          <a:p>
            <a:fld id="{942107B1-914C-0B45-8A1F-AB8265A316D1}" type="datetimeFigureOut">
              <a:rPr lang="en-US" smtClean="0"/>
              <a:t>9/25/2023</a:t>
            </a:fld>
            <a:endParaRPr lang="en-US"/>
          </a:p>
        </p:txBody>
      </p:sp>
      <p:sp>
        <p:nvSpPr>
          <p:cNvPr id="6" name="Footer Placeholder 5">
            <a:extLst>
              <a:ext uri="{FF2B5EF4-FFF2-40B4-BE49-F238E27FC236}">
                <a16:creationId xmlns:a16="http://schemas.microsoft.com/office/drawing/2014/main" id="{ABC7F8D7-38AE-294D-9772-C71958A130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943800-2209-C14E-8094-C4C58303AE2D}"/>
              </a:ext>
            </a:extLst>
          </p:cNvPr>
          <p:cNvSpPr>
            <a:spLocks noGrp="1"/>
          </p:cNvSpPr>
          <p:nvPr>
            <p:ph type="sldNum" sz="quarter" idx="12"/>
          </p:nvPr>
        </p:nvSpPr>
        <p:spPr/>
        <p:txBody>
          <a:bodyPr/>
          <a:lstStyle/>
          <a:p>
            <a:fld id="{DCE66A8E-3914-B644-9DC4-FC5BB0E34FDA}" type="slidenum">
              <a:rPr lang="en-US" smtClean="0"/>
              <a:t>‹#›</a:t>
            </a:fld>
            <a:endParaRPr lang="en-US"/>
          </a:p>
        </p:txBody>
      </p:sp>
    </p:spTree>
    <p:extLst>
      <p:ext uri="{BB962C8B-B14F-4D97-AF65-F5344CB8AC3E}">
        <p14:creationId xmlns:p14="http://schemas.microsoft.com/office/powerpoint/2010/main" val="11561615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93581-DAAD-CF42-858F-A5E42A2A4650}"/>
              </a:ext>
            </a:extLst>
          </p:cNvPr>
          <p:cNvSpPr>
            <a:spLocks noGrp="1"/>
          </p:cNvSpPr>
          <p:nvPr>
            <p:ph type="title"/>
          </p:nvPr>
        </p:nvSpPr>
        <p:spPr>
          <a:xfrm>
            <a:off x="629841" y="365126"/>
            <a:ext cx="78867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5E0176C-698A-BF45-BDB2-91B716C3F36B}"/>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F55F9D7D-549F-A845-BA1D-2D5172C17505}"/>
              </a:ext>
            </a:extLst>
          </p:cNvPr>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44F2EB0-7395-1843-B1DA-436D5C9308E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758A219D-CBAA-364F-B4D3-2466EDF80CFC}"/>
              </a:ext>
            </a:extLst>
          </p:cNvPr>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E9E4F09-34A0-1040-B13A-82FE43B028B1}"/>
              </a:ext>
            </a:extLst>
          </p:cNvPr>
          <p:cNvSpPr>
            <a:spLocks noGrp="1"/>
          </p:cNvSpPr>
          <p:nvPr>
            <p:ph type="dt" sz="half" idx="10"/>
          </p:nvPr>
        </p:nvSpPr>
        <p:spPr/>
        <p:txBody>
          <a:bodyPr/>
          <a:lstStyle/>
          <a:p>
            <a:fld id="{942107B1-914C-0B45-8A1F-AB8265A316D1}" type="datetimeFigureOut">
              <a:rPr lang="en-US" smtClean="0"/>
              <a:t>9/25/2023</a:t>
            </a:fld>
            <a:endParaRPr lang="en-US"/>
          </a:p>
        </p:txBody>
      </p:sp>
      <p:sp>
        <p:nvSpPr>
          <p:cNvPr id="8" name="Footer Placeholder 7">
            <a:extLst>
              <a:ext uri="{FF2B5EF4-FFF2-40B4-BE49-F238E27FC236}">
                <a16:creationId xmlns:a16="http://schemas.microsoft.com/office/drawing/2014/main" id="{49D077A6-801E-8E43-BF66-929096EEF22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E31FB4-FA4F-B04E-9981-6F32642F925A}"/>
              </a:ext>
            </a:extLst>
          </p:cNvPr>
          <p:cNvSpPr>
            <a:spLocks noGrp="1"/>
          </p:cNvSpPr>
          <p:nvPr>
            <p:ph type="sldNum" sz="quarter" idx="12"/>
          </p:nvPr>
        </p:nvSpPr>
        <p:spPr/>
        <p:txBody>
          <a:bodyPr/>
          <a:lstStyle/>
          <a:p>
            <a:fld id="{DCE66A8E-3914-B644-9DC4-FC5BB0E34FDA}" type="slidenum">
              <a:rPr lang="en-US" smtClean="0"/>
              <a:t>‹#›</a:t>
            </a:fld>
            <a:endParaRPr lang="en-US"/>
          </a:p>
        </p:txBody>
      </p:sp>
    </p:spTree>
    <p:extLst>
      <p:ext uri="{BB962C8B-B14F-4D97-AF65-F5344CB8AC3E}">
        <p14:creationId xmlns:p14="http://schemas.microsoft.com/office/powerpoint/2010/main" val="2325877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68FE3-9A18-964B-AEA9-49B7C50FA53C}"/>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7F87D48-29CA-5149-898E-907EE63E6E82}"/>
              </a:ext>
            </a:extLst>
          </p:cNvPr>
          <p:cNvSpPr>
            <a:spLocks noGrp="1"/>
          </p:cNvSpPr>
          <p:nvPr>
            <p:ph type="dt" sz="half" idx="10"/>
          </p:nvPr>
        </p:nvSpPr>
        <p:spPr/>
        <p:txBody>
          <a:bodyPr/>
          <a:lstStyle/>
          <a:p>
            <a:fld id="{942107B1-914C-0B45-8A1F-AB8265A316D1}" type="datetimeFigureOut">
              <a:rPr lang="en-US" smtClean="0"/>
              <a:t>9/25/2023</a:t>
            </a:fld>
            <a:endParaRPr lang="en-US"/>
          </a:p>
        </p:txBody>
      </p:sp>
      <p:sp>
        <p:nvSpPr>
          <p:cNvPr id="4" name="Footer Placeholder 3">
            <a:extLst>
              <a:ext uri="{FF2B5EF4-FFF2-40B4-BE49-F238E27FC236}">
                <a16:creationId xmlns:a16="http://schemas.microsoft.com/office/drawing/2014/main" id="{E66821CC-5B0F-934A-9074-93454C0AE9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0B8A72-484D-4540-8D44-B53E0708339F}"/>
              </a:ext>
            </a:extLst>
          </p:cNvPr>
          <p:cNvSpPr>
            <a:spLocks noGrp="1"/>
          </p:cNvSpPr>
          <p:nvPr>
            <p:ph type="sldNum" sz="quarter" idx="12"/>
          </p:nvPr>
        </p:nvSpPr>
        <p:spPr/>
        <p:txBody>
          <a:bodyPr/>
          <a:lstStyle/>
          <a:p>
            <a:fld id="{DCE66A8E-3914-B644-9DC4-FC5BB0E34FDA}" type="slidenum">
              <a:rPr lang="en-US" smtClean="0"/>
              <a:t>‹#›</a:t>
            </a:fld>
            <a:endParaRPr lang="en-US"/>
          </a:p>
        </p:txBody>
      </p:sp>
    </p:spTree>
    <p:extLst>
      <p:ext uri="{BB962C8B-B14F-4D97-AF65-F5344CB8AC3E}">
        <p14:creationId xmlns:p14="http://schemas.microsoft.com/office/powerpoint/2010/main" val="289208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71D514-9290-3B49-A379-6E89A6BC4056}"/>
              </a:ext>
            </a:extLst>
          </p:cNvPr>
          <p:cNvSpPr>
            <a:spLocks noGrp="1"/>
          </p:cNvSpPr>
          <p:nvPr>
            <p:ph type="dt" sz="half" idx="10"/>
          </p:nvPr>
        </p:nvSpPr>
        <p:spPr/>
        <p:txBody>
          <a:bodyPr/>
          <a:lstStyle/>
          <a:p>
            <a:fld id="{942107B1-914C-0B45-8A1F-AB8265A316D1}" type="datetimeFigureOut">
              <a:rPr lang="en-US" smtClean="0"/>
              <a:t>9/25/2023</a:t>
            </a:fld>
            <a:endParaRPr lang="en-US"/>
          </a:p>
        </p:txBody>
      </p:sp>
      <p:sp>
        <p:nvSpPr>
          <p:cNvPr id="3" name="Footer Placeholder 2">
            <a:extLst>
              <a:ext uri="{FF2B5EF4-FFF2-40B4-BE49-F238E27FC236}">
                <a16:creationId xmlns:a16="http://schemas.microsoft.com/office/drawing/2014/main" id="{763FE101-4210-764A-9989-1E1899720DE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C4CDA5-B75E-FF44-9A98-AE1088D3B13A}"/>
              </a:ext>
            </a:extLst>
          </p:cNvPr>
          <p:cNvSpPr>
            <a:spLocks noGrp="1"/>
          </p:cNvSpPr>
          <p:nvPr>
            <p:ph type="sldNum" sz="quarter" idx="12"/>
          </p:nvPr>
        </p:nvSpPr>
        <p:spPr/>
        <p:txBody>
          <a:bodyPr/>
          <a:lstStyle/>
          <a:p>
            <a:fld id="{DCE66A8E-3914-B644-9DC4-FC5BB0E34FDA}" type="slidenum">
              <a:rPr lang="en-US" smtClean="0"/>
              <a:t>‹#›</a:t>
            </a:fld>
            <a:endParaRPr lang="en-US"/>
          </a:p>
        </p:txBody>
      </p:sp>
    </p:spTree>
    <p:extLst>
      <p:ext uri="{BB962C8B-B14F-4D97-AF65-F5344CB8AC3E}">
        <p14:creationId xmlns:p14="http://schemas.microsoft.com/office/powerpoint/2010/main" val="10890167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F1D60-7D6C-2C48-8A32-E9E33FFB2937}"/>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4EDA5610-D906-7640-867D-1B90ECA4625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E2CC2BE-762C-5043-B680-3127CC23217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9D65AC2C-CFDF-CD49-BB92-17A3A0908D84}"/>
              </a:ext>
            </a:extLst>
          </p:cNvPr>
          <p:cNvSpPr>
            <a:spLocks noGrp="1"/>
          </p:cNvSpPr>
          <p:nvPr>
            <p:ph type="dt" sz="half" idx="10"/>
          </p:nvPr>
        </p:nvSpPr>
        <p:spPr/>
        <p:txBody>
          <a:bodyPr/>
          <a:lstStyle/>
          <a:p>
            <a:fld id="{942107B1-914C-0B45-8A1F-AB8265A316D1}" type="datetimeFigureOut">
              <a:rPr lang="en-US" smtClean="0"/>
              <a:t>9/25/2023</a:t>
            </a:fld>
            <a:endParaRPr lang="en-US"/>
          </a:p>
        </p:txBody>
      </p:sp>
      <p:sp>
        <p:nvSpPr>
          <p:cNvPr id="6" name="Footer Placeholder 5">
            <a:extLst>
              <a:ext uri="{FF2B5EF4-FFF2-40B4-BE49-F238E27FC236}">
                <a16:creationId xmlns:a16="http://schemas.microsoft.com/office/drawing/2014/main" id="{2DC35A57-A4FA-4647-9550-979635E578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0CA6D8-E42F-8043-B097-6EC65648F577}"/>
              </a:ext>
            </a:extLst>
          </p:cNvPr>
          <p:cNvSpPr>
            <a:spLocks noGrp="1"/>
          </p:cNvSpPr>
          <p:nvPr>
            <p:ph type="sldNum" sz="quarter" idx="12"/>
          </p:nvPr>
        </p:nvSpPr>
        <p:spPr/>
        <p:txBody>
          <a:bodyPr/>
          <a:lstStyle/>
          <a:p>
            <a:fld id="{DCE66A8E-3914-B644-9DC4-FC5BB0E34FDA}" type="slidenum">
              <a:rPr lang="en-US" smtClean="0"/>
              <a:t>‹#›</a:t>
            </a:fld>
            <a:endParaRPr lang="en-US"/>
          </a:p>
        </p:txBody>
      </p:sp>
    </p:spTree>
    <p:extLst>
      <p:ext uri="{BB962C8B-B14F-4D97-AF65-F5344CB8AC3E}">
        <p14:creationId xmlns:p14="http://schemas.microsoft.com/office/powerpoint/2010/main" val="23845822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33155-F20C-D546-BED1-28C6E8D38587}"/>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4A85022-F649-D64A-A0D5-F1F8584715F2}"/>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099E77B7-E922-FA40-B713-53186361230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A488FF47-08C6-7E46-BDE4-801A9E86F85E}"/>
              </a:ext>
            </a:extLst>
          </p:cNvPr>
          <p:cNvSpPr>
            <a:spLocks noGrp="1"/>
          </p:cNvSpPr>
          <p:nvPr>
            <p:ph type="dt" sz="half" idx="10"/>
          </p:nvPr>
        </p:nvSpPr>
        <p:spPr/>
        <p:txBody>
          <a:bodyPr/>
          <a:lstStyle/>
          <a:p>
            <a:fld id="{942107B1-914C-0B45-8A1F-AB8265A316D1}" type="datetimeFigureOut">
              <a:rPr lang="en-US" smtClean="0"/>
              <a:t>9/25/2023</a:t>
            </a:fld>
            <a:endParaRPr lang="en-US"/>
          </a:p>
        </p:txBody>
      </p:sp>
      <p:sp>
        <p:nvSpPr>
          <p:cNvPr id="6" name="Footer Placeholder 5">
            <a:extLst>
              <a:ext uri="{FF2B5EF4-FFF2-40B4-BE49-F238E27FC236}">
                <a16:creationId xmlns:a16="http://schemas.microsoft.com/office/drawing/2014/main" id="{9AA2DB6C-3724-0A44-B401-6C5923C1E3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11C0FE-0C5A-2C4D-9349-7699584C7B72}"/>
              </a:ext>
            </a:extLst>
          </p:cNvPr>
          <p:cNvSpPr>
            <a:spLocks noGrp="1"/>
          </p:cNvSpPr>
          <p:nvPr>
            <p:ph type="sldNum" sz="quarter" idx="12"/>
          </p:nvPr>
        </p:nvSpPr>
        <p:spPr/>
        <p:txBody>
          <a:bodyPr/>
          <a:lstStyle/>
          <a:p>
            <a:fld id="{DCE66A8E-3914-B644-9DC4-FC5BB0E34FDA}" type="slidenum">
              <a:rPr lang="en-US" smtClean="0"/>
              <a:t>‹#›</a:t>
            </a:fld>
            <a:endParaRPr lang="en-US"/>
          </a:p>
        </p:txBody>
      </p:sp>
    </p:spTree>
    <p:extLst>
      <p:ext uri="{BB962C8B-B14F-4D97-AF65-F5344CB8AC3E}">
        <p14:creationId xmlns:p14="http://schemas.microsoft.com/office/powerpoint/2010/main" val="4158196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7A0E7-8F39-9F47-87D8-200540B6A00B}"/>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DF0B747-05EA-7E44-BDEF-DDE8781ACAC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0C933D5-6E17-5343-A787-09EEA13319EA}"/>
              </a:ext>
            </a:extLst>
          </p:cNvPr>
          <p:cNvSpPr>
            <a:spLocks noGrp="1"/>
          </p:cNvSpPr>
          <p:nvPr>
            <p:ph type="dt" sz="half" idx="10"/>
          </p:nvPr>
        </p:nvSpPr>
        <p:spPr/>
        <p:txBody>
          <a:bodyPr/>
          <a:lstStyle/>
          <a:p>
            <a:fld id="{942107B1-914C-0B45-8A1F-AB8265A316D1}" type="datetimeFigureOut">
              <a:rPr lang="en-US" smtClean="0"/>
              <a:t>9/25/2023</a:t>
            </a:fld>
            <a:endParaRPr lang="en-US"/>
          </a:p>
        </p:txBody>
      </p:sp>
      <p:sp>
        <p:nvSpPr>
          <p:cNvPr id="5" name="Footer Placeholder 4">
            <a:extLst>
              <a:ext uri="{FF2B5EF4-FFF2-40B4-BE49-F238E27FC236}">
                <a16:creationId xmlns:a16="http://schemas.microsoft.com/office/drawing/2014/main" id="{E87FC404-13CD-4C40-A77F-91AF7011B0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F77516-3351-B64C-B1AD-D5D637FF43F4}"/>
              </a:ext>
            </a:extLst>
          </p:cNvPr>
          <p:cNvSpPr>
            <a:spLocks noGrp="1"/>
          </p:cNvSpPr>
          <p:nvPr>
            <p:ph type="sldNum" sz="quarter" idx="12"/>
          </p:nvPr>
        </p:nvSpPr>
        <p:spPr/>
        <p:txBody>
          <a:bodyPr/>
          <a:lstStyle/>
          <a:p>
            <a:fld id="{DCE66A8E-3914-B644-9DC4-FC5BB0E34FDA}" type="slidenum">
              <a:rPr lang="en-US" smtClean="0"/>
              <a:t>‹#›</a:t>
            </a:fld>
            <a:endParaRPr lang="en-US"/>
          </a:p>
        </p:txBody>
      </p:sp>
    </p:spTree>
    <p:extLst>
      <p:ext uri="{BB962C8B-B14F-4D97-AF65-F5344CB8AC3E}">
        <p14:creationId xmlns:p14="http://schemas.microsoft.com/office/powerpoint/2010/main" val="38591985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FE80D4-F18D-9543-BE2D-EBB6C9FE75B8}"/>
              </a:ext>
            </a:extLst>
          </p:cNvPr>
          <p:cNvSpPr>
            <a:spLocks noGrp="1"/>
          </p:cNvSpPr>
          <p:nvPr>
            <p:ph type="title" orient="vert"/>
          </p:nvPr>
        </p:nvSpPr>
        <p:spPr>
          <a:xfrm>
            <a:off x="6543675" y="365125"/>
            <a:ext cx="1971675"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8284497-1F65-AA41-B42D-FD704408A17F}"/>
              </a:ext>
            </a:extLst>
          </p:cNvPr>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E55E091-B558-A649-AE6A-8CD4133BDE03}"/>
              </a:ext>
            </a:extLst>
          </p:cNvPr>
          <p:cNvSpPr>
            <a:spLocks noGrp="1"/>
          </p:cNvSpPr>
          <p:nvPr>
            <p:ph type="dt" sz="half" idx="10"/>
          </p:nvPr>
        </p:nvSpPr>
        <p:spPr/>
        <p:txBody>
          <a:bodyPr/>
          <a:lstStyle/>
          <a:p>
            <a:fld id="{942107B1-914C-0B45-8A1F-AB8265A316D1}" type="datetimeFigureOut">
              <a:rPr lang="en-US" smtClean="0"/>
              <a:t>9/25/2023</a:t>
            </a:fld>
            <a:endParaRPr lang="en-US"/>
          </a:p>
        </p:txBody>
      </p:sp>
      <p:sp>
        <p:nvSpPr>
          <p:cNvPr id="5" name="Footer Placeholder 4">
            <a:extLst>
              <a:ext uri="{FF2B5EF4-FFF2-40B4-BE49-F238E27FC236}">
                <a16:creationId xmlns:a16="http://schemas.microsoft.com/office/drawing/2014/main" id="{93564D5F-BF5B-C147-BBAC-BB759396FA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830A1C-9418-E84C-B63B-D5D44D6A80B3}"/>
              </a:ext>
            </a:extLst>
          </p:cNvPr>
          <p:cNvSpPr>
            <a:spLocks noGrp="1"/>
          </p:cNvSpPr>
          <p:nvPr>
            <p:ph type="sldNum" sz="quarter" idx="12"/>
          </p:nvPr>
        </p:nvSpPr>
        <p:spPr/>
        <p:txBody>
          <a:bodyPr/>
          <a:lstStyle/>
          <a:p>
            <a:fld id="{DCE66A8E-3914-B644-9DC4-FC5BB0E34FDA}" type="slidenum">
              <a:rPr lang="en-US" smtClean="0"/>
              <a:t>‹#›</a:t>
            </a:fld>
            <a:endParaRPr lang="en-US"/>
          </a:p>
        </p:txBody>
      </p:sp>
    </p:spTree>
    <p:extLst>
      <p:ext uri="{BB962C8B-B14F-4D97-AF65-F5344CB8AC3E}">
        <p14:creationId xmlns:p14="http://schemas.microsoft.com/office/powerpoint/2010/main" val="41221180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CF7E3-5101-4DCB-B46F-D65483E487F8}"/>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6D3422C0-C12B-45A4-B389-3DF0B4635FB9}"/>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14CF0E7-622D-4447-BA64-3D275BD044FC}"/>
              </a:ext>
            </a:extLst>
          </p:cNvPr>
          <p:cNvSpPr>
            <a:spLocks noGrp="1"/>
          </p:cNvSpPr>
          <p:nvPr>
            <p:ph type="dt" sz="half" idx="10"/>
          </p:nvPr>
        </p:nvSpPr>
        <p:spPr/>
        <p:txBody>
          <a:bodyPr/>
          <a:lstStyle/>
          <a:p>
            <a:fld id="{21BF32ED-3215-408E-B604-AB33DA525987}" type="datetimeFigureOut">
              <a:rPr lang="en-GB" smtClean="0"/>
              <a:t>25/09/2023</a:t>
            </a:fld>
            <a:endParaRPr lang="en-GB"/>
          </a:p>
        </p:txBody>
      </p:sp>
      <p:sp>
        <p:nvSpPr>
          <p:cNvPr id="5" name="Footer Placeholder 4">
            <a:extLst>
              <a:ext uri="{FF2B5EF4-FFF2-40B4-BE49-F238E27FC236}">
                <a16:creationId xmlns:a16="http://schemas.microsoft.com/office/drawing/2014/main" id="{8ACB3BA1-1273-460B-8EFF-5CB9E486935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98FC73-C48D-4D63-AB35-F5DEF0E1E987}"/>
              </a:ext>
            </a:extLst>
          </p:cNvPr>
          <p:cNvSpPr>
            <a:spLocks noGrp="1"/>
          </p:cNvSpPr>
          <p:nvPr>
            <p:ph type="sldNum" sz="quarter" idx="12"/>
          </p:nvPr>
        </p:nvSpPr>
        <p:spPr/>
        <p:txBody>
          <a:bodyPr/>
          <a:lstStyle/>
          <a:p>
            <a:fld id="{F441B340-328A-450B-BD96-346410F7C692}" type="slidenum">
              <a:rPr lang="en-GB" smtClean="0"/>
              <a:t>‹#›</a:t>
            </a:fld>
            <a:endParaRPr lang="en-GB"/>
          </a:p>
        </p:txBody>
      </p:sp>
    </p:spTree>
    <p:extLst>
      <p:ext uri="{BB962C8B-B14F-4D97-AF65-F5344CB8AC3E}">
        <p14:creationId xmlns:p14="http://schemas.microsoft.com/office/powerpoint/2010/main" val="14117623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6C872-0158-4F49-B821-8DBA40A3B07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BC1AFA3-550B-4EA5-AFFD-D98A5AFCF5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40C0FA-D89F-4606-94A9-80982F22CFDE}"/>
              </a:ext>
            </a:extLst>
          </p:cNvPr>
          <p:cNvSpPr>
            <a:spLocks noGrp="1"/>
          </p:cNvSpPr>
          <p:nvPr>
            <p:ph type="dt" sz="half" idx="10"/>
          </p:nvPr>
        </p:nvSpPr>
        <p:spPr/>
        <p:txBody>
          <a:bodyPr/>
          <a:lstStyle/>
          <a:p>
            <a:fld id="{21BF32ED-3215-408E-B604-AB33DA525987}" type="datetimeFigureOut">
              <a:rPr lang="en-GB" smtClean="0"/>
              <a:t>25/09/2023</a:t>
            </a:fld>
            <a:endParaRPr lang="en-GB"/>
          </a:p>
        </p:txBody>
      </p:sp>
      <p:sp>
        <p:nvSpPr>
          <p:cNvPr id="5" name="Footer Placeholder 4">
            <a:extLst>
              <a:ext uri="{FF2B5EF4-FFF2-40B4-BE49-F238E27FC236}">
                <a16:creationId xmlns:a16="http://schemas.microsoft.com/office/drawing/2014/main" id="{08B082B8-324C-49A9-8325-99D475247B1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E58213-4488-45B7-859B-CBB54E5A8000}"/>
              </a:ext>
            </a:extLst>
          </p:cNvPr>
          <p:cNvSpPr>
            <a:spLocks noGrp="1"/>
          </p:cNvSpPr>
          <p:nvPr>
            <p:ph type="sldNum" sz="quarter" idx="12"/>
          </p:nvPr>
        </p:nvSpPr>
        <p:spPr/>
        <p:txBody>
          <a:bodyPr/>
          <a:lstStyle/>
          <a:p>
            <a:fld id="{F441B340-328A-450B-BD96-346410F7C692}" type="slidenum">
              <a:rPr lang="en-GB" smtClean="0"/>
              <a:t>‹#›</a:t>
            </a:fld>
            <a:endParaRPr lang="en-GB"/>
          </a:p>
        </p:txBody>
      </p:sp>
    </p:spTree>
    <p:extLst>
      <p:ext uri="{BB962C8B-B14F-4D97-AF65-F5344CB8AC3E}">
        <p14:creationId xmlns:p14="http://schemas.microsoft.com/office/powerpoint/2010/main" val="42080577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7A9E6-A5C6-414A-8297-987B89B959D9}"/>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87197D9-BBFF-4A52-8055-CF1806BF8A34}"/>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5D1F970-E7B7-4CFC-935B-4F77826B3AD3}"/>
              </a:ext>
            </a:extLst>
          </p:cNvPr>
          <p:cNvSpPr>
            <a:spLocks noGrp="1"/>
          </p:cNvSpPr>
          <p:nvPr>
            <p:ph type="dt" sz="half" idx="10"/>
          </p:nvPr>
        </p:nvSpPr>
        <p:spPr/>
        <p:txBody>
          <a:bodyPr/>
          <a:lstStyle/>
          <a:p>
            <a:fld id="{21BF32ED-3215-408E-B604-AB33DA525987}" type="datetimeFigureOut">
              <a:rPr lang="en-GB" smtClean="0"/>
              <a:t>25/09/2023</a:t>
            </a:fld>
            <a:endParaRPr lang="en-GB"/>
          </a:p>
        </p:txBody>
      </p:sp>
      <p:sp>
        <p:nvSpPr>
          <p:cNvPr id="5" name="Footer Placeholder 4">
            <a:extLst>
              <a:ext uri="{FF2B5EF4-FFF2-40B4-BE49-F238E27FC236}">
                <a16:creationId xmlns:a16="http://schemas.microsoft.com/office/drawing/2014/main" id="{93A9A292-E8F6-43C1-9127-5913BC1798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86719BB-3D2D-4AF0-A196-A86F4BD3B4E8}"/>
              </a:ext>
            </a:extLst>
          </p:cNvPr>
          <p:cNvSpPr>
            <a:spLocks noGrp="1"/>
          </p:cNvSpPr>
          <p:nvPr>
            <p:ph type="sldNum" sz="quarter" idx="12"/>
          </p:nvPr>
        </p:nvSpPr>
        <p:spPr/>
        <p:txBody>
          <a:bodyPr/>
          <a:lstStyle/>
          <a:p>
            <a:fld id="{F441B340-328A-450B-BD96-346410F7C692}" type="slidenum">
              <a:rPr lang="en-GB" smtClean="0"/>
              <a:t>‹#›</a:t>
            </a:fld>
            <a:endParaRPr lang="en-GB"/>
          </a:p>
        </p:txBody>
      </p:sp>
    </p:spTree>
    <p:extLst>
      <p:ext uri="{BB962C8B-B14F-4D97-AF65-F5344CB8AC3E}">
        <p14:creationId xmlns:p14="http://schemas.microsoft.com/office/powerpoint/2010/main" val="12475965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96A3A-9A37-4C7F-9085-79A3B304E93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283AE4C-0033-455C-8E3E-CAAD5B49A01E}"/>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272D08E-F2DB-43F5-BD22-B6812D7F78D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3CBC104-A887-478B-8B45-EA5E3F4D2400}"/>
              </a:ext>
            </a:extLst>
          </p:cNvPr>
          <p:cNvSpPr>
            <a:spLocks noGrp="1"/>
          </p:cNvSpPr>
          <p:nvPr>
            <p:ph type="dt" sz="half" idx="10"/>
          </p:nvPr>
        </p:nvSpPr>
        <p:spPr/>
        <p:txBody>
          <a:bodyPr/>
          <a:lstStyle/>
          <a:p>
            <a:fld id="{21BF32ED-3215-408E-B604-AB33DA525987}" type="datetimeFigureOut">
              <a:rPr lang="en-GB" smtClean="0"/>
              <a:t>25/09/2023</a:t>
            </a:fld>
            <a:endParaRPr lang="en-GB"/>
          </a:p>
        </p:txBody>
      </p:sp>
      <p:sp>
        <p:nvSpPr>
          <p:cNvPr id="6" name="Footer Placeholder 5">
            <a:extLst>
              <a:ext uri="{FF2B5EF4-FFF2-40B4-BE49-F238E27FC236}">
                <a16:creationId xmlns:a16="http://schemas.microsoft.com/office/drawing/2014/main" id="{598CF861-A150-43CA-A3BC-32C0018BD3C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867BECD-CF8C-4FEA-B178-2A43617CC98C}"/>
              </a:ext>
            </a:extLst>
          </p:cNvPr>
          <p:cNvSpPr>
            <a:spLocks noGrp="1"/>
          </p:cNvSpPr>
          <p:nvPr>
            <p:ph type="sldNum" sz="quarter" idx="12"/>
          </p:nvPr>
        </p:nvSpPr>
        <p:spPr/>
        <p:txBody>
          <a:bodyPr/>
          <a:lstStyle/>
          <a:p>
            <a:fld id="{F441B340-328A-450B-BD96-346410F7C692}" type="slidenum">
              <a:rPr lang="en-GB" smtClean="0"/>
              <a:t>‹#›</a:t>
            </a:fld>
            <a:endParaRPr lang="en-GB"/>
          </a:p>
        </p:txBody>
      </p:sp>
    </p:spTree>
    <p:extLst>
      <p:ext uri="{BB962C8B-B14F-4D97-AF65-F5344CB8AC3E}">
        <p14:creationId xmlns:p14="http://schemas.microsoft.com/office/powerpoint/2010/main" val="6085981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2F432-7BC4-4637-A991-68214D951246}"/>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F2E4BB7-B028-4573-A93B-207F1ADEBD3F}"/>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98B57303-E93A-46BA-9B6A-D21698330D7B}"/>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C7D0973-7FBA-44D5-97A3-8385787C67C0}"/>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2913F4D5-0E41-42AE-BAD3-80F0A0651B89}"/>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FF66001-BB57-435C-B251-E47526CD534A}"/>
              </a:ext>
            </a:extLst>
          </p:cNvPr>
          <p:cNvSpPr>
            <a:spLocks noGrp="1"/>
          </p:cNvSpPr>
          <p:nvPr>
            <p:ph type="dt" sz="half" idx="10"/>
          </p:nvPr>
        </p:nvSpPr>
        <p:spPr/>
        <p:txBody>
          <a:bodyPr/>
          <a:lstStyle/>
          <a:p>
            <a:fld id="{21BF32ED-3215-408E-B604-AB33DA525987}" type="datetimeFigureOut">
              <a:rPr lang="en-GB" smtClean="0"/>
              <a:t>25/09/2023</a:t>
            </a:fld>
            <a:endParaRPr lang="en-GB"/>
          </a:p>
        </p:txBody>
      </p:sp>
      <p:sp>
        <p:nvSpPr>
          <p:cNvPr id="8" name="Footer Placeholder 7">
            <a:extLst>
              <a:ext uri="{FF2B5EF4-FFF2-40B4-BE49-F238E27FC236}">
                <a16:creationId xmlns:a16="http://schemas.microsoft.com/office/drawing/2014/main" id="{BA834F46-14B7-4623-9354-CF530299522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0C54AD6-47D8-4AA1-A9EA-3ED42EBB96EB}"/>
              </a:ext>
            </a:extLst>
          </p:cNvPr>
          <p:cNvSpPr>
            <a:spLocks noGrp="1"/>
          </p:cNvSpPr>
          <p:nvPr>
            <p:ph type="sldNum" sz="quarter" idx="12"/>
          </p:nvPr>
        </p:nvSpPr>
        <p:spPr/>
        <p:txBody>
          <a:bodyPr/>
          <a:lstStyle/>
          <a:p>
            <a:fld id="{F441B340-328A-450B-BD96-346410F7C692}" type="slidenum">
              <a:rPr lang="en-GB" smtClean="0"/>
              <a:t>‹#›</a:t>
            </a:fld>
            <a:endParaRPr lang="en-GB"/>
          </a:p>
        </p:txBody>
      </p:sp>
    </p:spTree>
    <p:extLst>
      <p:ext uri="{BB962C8B-B14F-4D97-AF65-F5344CB8AC3E}">
        <p14:creationId xmlns:p14="http://schemas.microsoft.com/office/powerpoint/2010/main" val="39241861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5508E-9C0E-4941-9D11-2D8B5602552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6C59B4D-3966-46C6-8254-46A8730C2CD7}"/>
              </a:ext>
            </a:extLst>
          </p:cNvPr>
          <p:cNvSpPr>
            <a:spLocks noGrp="1"/>
          </p:cNvSpPr>
          <p:nvPr>
            <p:ph type="dt" sz="half" idx="10"/>
          </p:nvPr>
        </p:nvSpPr>
        <p:spPr/>
        <p:txBody>
          <a:bodyPr/>
          <a:lstStyle/>
          <a:p>
            <a:fld id="{21BF32ED-3215-408E-B604-AB33DA525987}" type="datetimeFigureOut">
              <a:rPr lang="en-GB" smtClean="0"/>
              <a:t>25/09/2023</a:t>
            </a:fld>
            <a:endParaRPr lang="en-GB"/>
          </a:p>
        </p:txBody>
      </p:sp>
      <p:sp>
        <p:nvSpPr>
          <p:cNvPr id="4" name="Footer Placeholder 3">
            <a:extLst>
              <a:ext uri="{FF2B5EF4-FFF2-40B4-BE49-F238E27FC236}">
                <a16:creationId xmlns:a16="http://schemas.microsoft.com/office/drawing/2014/main" id="{418FD0C3-2D10-4C7F-A343-4780C8E8D2C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97FF4C3-7CA8-4DBE-8DCA-9844E4F93FA7}"/>
              </a:ext>
            </a:extLst>
          </p:cNvPr>
          <p:cNvSpPr>
            <a:spLocks noGrp="1"/>
          </p:cNvSpPr>
          <p:nvPr>
            <p:ph type="sldNum" sz="quarter" idx="12"/>
          </p:nvPr>
        </p:nvSpPr>
        <p:spPr/>
        <p:txBody>
          <a:bodyPr/>
          <a:lstStyle/>
          <a:p>
            <a:fld id="{F441B340-328A-450B-BD96-346410F7C692}" type="slidenum">
              <a:rPr lang="en-GB" smtClean="0"/>
              <a:t>‹#›</a:t>
            </a:fld>
            <a:endParaRPr lang="en-GB"/>
          </a:p>
        </p:txBody>
      </p:sp>
    </p:spTree>
    <p:extLst>
      <p:ext uri="{BB962C8B-B14F-4D97-AF65-F5344CB8AC3E}">
        <p14:creationId xmlns:p14="http://schemas.microsoft.com/office/powerpoint/2010/main" val="3223728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7CD34E-022D-424A-B86C-15B8161215BA}"/>
              </a:ext>
            </a:extLst>
          </p:cNvPr>
          <p:cNvSpPr>
            <a:spLocks noGrp="1"/>
          </p:cNvSpPr>
          <p:nvPr>
            <p:ph type="dt" sz="half" idx="10"/>
          </p:nvPr>
        </p:nvSpPr>
        <p:spPr/>
        <p:txBody>
          <a:bodyPr/>
          <a:lstStyle/>
          <a:p>
            <a:fld id="{21BF32ED-3215-408E-B604-AB33DA525987}" type="datetimeFigureOut">
              <a:rPr lang="en-GB" smtClean="0"/>
              <a:t>25/09/2023</a:t>
            </a:fld>
            <a:endParaRPr lang="en-GB"/>
          </a:p>
        </p:txBody>
      </p:sp>
      <p:sp>
        <p:nvSpPr>
          <p:cNvPr id="3" name="Footer Placeholder 2">
            <a:extLst>
              <a:ext uri="{FF2B5EF4-FFF2-40B4-BE49-F238E27FC236}">
                <a16:creationId xmlns:a16="http://schemas.microsoft.com/office/drawing/2014/main" id="{9BA74298-B3E9-4E9C-8740-852DDF1E6BE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1E6B03B-10BB-42DD-8B6C-455ADF0322B2}"/>
              </a:ext>
            </a:extLst>
          </p:cNvPr>
          <p:cNvSpPr>
            <a:spLocks noGrp="1"/>
          </p:cNvSpPr>
          <p:nvPr>
            <p:ph type="sldNum" sz="quarter" idx="12"/>
          </p:nvPr>
        </p:nvSpPr>
        <p:spPr/>
        <p:txBody>
          <a:bodyPr/>
          <a:lstStyle/>
          <a:p>
            <a:fld id="{F441B340-328A-450B-BD96-346410F7C692}" type="slidenum">
              <a:rPr lang="en-GB" smtClean="0"/>
              <a:t>‹#›</a:t>
            </a:fld>
            <a:endParaRPr lang="en-GB"/>
          </a:p>
        </p:txBody>
      </p:sp>
    </p:spTree>
    <p:extLst>
      <p:ext uri="{BB962C8B-B14F-4D97-AF65-F5344CB8AC3E}">
        <p14:creationId xmlns:p14="http://schemas.microsoft.com/office/powerpoint/2010/main" val="15346672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82F20-72AB-4DC6-A990-61519031E03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79969F-7C4C-4375-B17F-015347243689}"/>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15AE935-F5F8-419A-B392-EB92B885E7A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0193ED6-D95F-4E18-903B-F5C51A6C99A8}"/>
              </a:ext>
            </a:extLst>
          </p:cNvPr>
          <p:cNvSpPr>
            <a:spLocks noGrp="1"/>
          </p:cNvSpPr>
          <p:nvPr>
            <p:ph type="dt" sz="half" idx="10"/>
          </p:nvPr>
        </p:nvSpPr>
        <p:spPr/>
        <p:txBody>
          <a:bodyPr/>
          <a:lstStyle/>
          <a:p>
            <a:fld id="{21BF32ED-3215-408E-B604-AB33DA525987}" type="datetimeFigureOut">
              <a:rPr lang="en-GB" smtClean="0"/>
              <a:t>25/09/2023</a:t>
            </a:fld>
            <a:endParaRPr lang="en-GB"/>
          </a:p>
        </p:txBody>
      </p:sp>
      <p:sp>
        <p:nvSpPr>
          <p:cNvPr id="6" name="Footer Placeholder 5">
            <a:extLst>
              <a:ext uri="{FF2B5EF4-FFF2-40B4-BE49-F238E27FC236}">
                <a16:creationId xmlns:a16="http://schemas.microsoft.com/office/drawing/2014/main" id="{173738BA-D6DD-45DB-82EA-84CF56EC6F5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CF57B8-50B0-48DD-88A1-0BE6B749E1DF}"/>
              </a:ext>
            </a:extLst>
          </p:cNvPr>
          <p:cNvSpPr>
            <a:spLocks noGrp="1"/>
          </p:cNvSpPr>
          <p:nvPr>
            <p:ph type="sldNum" sz="quarter" idx="12"/>
          </p:nvPr>
        </p:nvSpPr>
        <p:spPr/>
        <p:txBody>
          <a:bodyPr/>
          <a:lstStyle/>
          <a:p>
            <a:fld id="{F441B340-328A-450B-BD96-346410F7C692}" type="slidenum">
              <a:rPr lang="en-GB" smtClean="0"/>
              <a:t>‹#›</a:t>
            </a:fld>
            <a:endParaRPr lang="en-GB"/>
          </a:p>
        </p:txBody>
      </p:sp>
    </p:spTree>
    <p:extLst>
      <p:ext uri="{BB962C8B-B14F-4D97-AF65-F5344CB8AC3E}">
        <p14:creationId xmlns:p14="http://schemas.microsoft.com/office/powerpoint/2010/main" val="27405223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2426A-0721-4722-AA4A-B99D93646F8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20A1483-EEE8-4A51-9228-B537E4470020}"/>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FDBDA739-D415-4C67-89C2-EF1141BB64F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C241BE1-CF37-490C-A8FB-94CC341584EC}"/>
              </a:ext>
            </a:extLst>
          </p:cNvPr>
          <p:cNvSpPr>
            <a:spLocks noGrp="1"/>
          </p:cNvSpPr>
          <p:nvPr>
            <p:ph type="dt" sz="half" idx="10"/>
          </p:nvPr>
        </p:nvSpPr>
        <p:spPr/>
        <p:txBody>
          <a:bodyPr/>
          <a:lstStyle/>
          <a:p>
            <a:fld id="{21BF32ED-3215-408E-B604-AB33DA525987}" type="datetimeFigureOut">
              <a:rPr lang="en-GB" smtClean="0"/>
              <a:t>25/09/2023</a:t>
            </a:fld>
            <a:endParaRPr lang="en-GB"/>
          </a:p>
        </p:txBody>
      </p:sp>
      <p:sp>
        <p:nvSpPr>
          <p:cNvPr id="6" name="Footer Placeholder 5">
            <a:extLst>
              <a:ext uri="{FF2B5EF4-FFF2-40B4-BE49-F238E27FC236}">
                <a16:creationId xmlns:a16="http://schemas.microsoft.com/office/drawing/2014/main" id="{D8257E31-83CC-4754-A43E-ECA3865031D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199E6B-8071-45F9-B81E-F890410AD743}"/>
              </a:ext>
            </a:extLst>
          </p:cNvPr>
          <p:cNvSpPr>
            <a:spLocks noGrp="1"/>
          </p:cNvSpPr>
          <p:nvPr>
            <p:ph type="sldNum" sz="quarter" idx="12"/>
          </p:nvPr>
        </p:nvSpPr>
        <p:spPr/>
        <p:txBody>
          <a:bodyPr/>
          <a:lstStyle/>
          <a:p>
            <a:fld id="{F441B340-328A-450B-BD96-346410F7C692}" type="slidenum">
              <a:rPr lang="en-GB" smtClean="0"/>
              <a:t>‹#›</a:t>
            </a:fld>
            <a:endParaRPr lang="en-GB"/>
          </a:p>
        </p:txBody>
      </p:sp>
    </p:spTree>
    <p:extLst>
      <p:ext uri="{BB962C8B-B14F-4D97-AF65-F5344CB8AC3E}">
        <p14:creationId xmlns:p14="http://schemas.microsoft.com/office/powerpoint/2010/main" val="12957791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C6A5A-A0D9-4A7A-8E48-FAD32400740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2FD40BF-F8A2-4567-9477-35E52121F3E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E8385E1-E97E-466C-A869-778387843220}"/>
              </a:ext>
            </a:extLst>
          </p:cNvPr>
          <p:cNvSpPr>
            <a:spLocks noGrp="1"/>
          </p:cNvSpPr>
          <p:nvPr>
            <p:ph type="dt" sz="half" idx="10"/>
          </p:nvPr>
        </p:nvSpPr>
        <p:spPr/>
        <p:txBody>
          <a:bodyPr/>
          <a:lstStyle/>
          <a:p>
            <a:fld id="{21BF32ED-3215-408E-B604-AB33DA525987}" type="datetimeFigureOut">
              <a:rPr lang="en-GB" smtClean="0"/>
              <a:t>25/09/2023</a:t>
            </a:fld>
            <a:endParaRPr lang="en-GB"/>
          </a:p>
        </p:txBody>
      </p:sp>
      <p:sp>
        <p:nvSpPr>
          <p:cNvPr id="5" name="Footer Placeholder 4">
            <a:extLst>
              <a:ext uri="{FF2B5EF4-FFF2-40B4-BE49-F238E27FC236}">
                <a16:creationId xmlns:a16="http://schemas.microsoft.com/office/drawing/2014/main" id="{5D98243B-6340-4AAB-91BA-7B5CF4ED92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ED164F-F674-40DC-A485-209BB60D82A2}"/>
              </a:ext>
            </a:extLst>
          </p:cNvPr>
          <p:cNvSpPr>
            <a:spLocks noGrp="1"/>
          </p:cNvSpPr>
          <p:nvPr>
            <p:ph type="sldNum" sz="quarter" idx="12"/>
          </p:nvPr>
        </p:nvSpPr>
        <p:spPr/>
        <p:txBody>
          <a:bodyPr/>
          <a:lstStyle/>
          <a:p>
            <a:fld id="{F441B340-328A-450B-BD96-346410F7C692}" type="slidenum">
              <a:rPr lang="en-GB" smtClean="0"/>
              <a:t>‹#›</a:t>
            </a:fld>
            <a:endParaRPr lang="en-GB"/>
          </a:p>
        </p:txBody>
      </p:sp>
    </p:spTree>
    <p:extLst>
      <p:ext uri="{BB962C8B-B14F-4D97-AF65-F5344CB8AC3E}">
        <p14:creationId xmlns:p14="http://schemas.microsoft.com/office/powerpoint/2010/main" val="1255486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AC3093-7C54-4C44-8CBE-F738D8C9A6B7}"/>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941A20A-83F4-4E83-A6D6-4B0E11C251FC}"/>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04F056-8FF9-4AB1-B9FD-2FF27049C093}"/>
              </a:ext>
            </a:extLst>
          </p:cNvPr>
          <p:cNvSpPr>
            <a:spLocks noGrp="1"/>
          </p:cNvSpPr>
          <p:nvPr>
            <p:ph type="dt" sz="half" idx="10"/>
          </p:nvPr>
        </p:nvSpPr>
        <p:spPr/>
        <p:txBody>
          <a:bodyPr/>
          <a:lstStyle/>
          <a:p>
            <a:fld id="{21BF32ED-3215-408E-B604-AB33DA525987}" type="datetimeFigureOut">
              <a:rPr lang="en-GB" smtClean="0"/>
              <a:t>25/09/2023</a:t>
            </a:fld>
            <a:endParaRPr lang="en-GB"/>
          </a:p>
        </p:txBody>
      </p:sp>
      <p:sp>
        <p:nvSpPr>
          <p:cNvPr id="5" name="Footer Placeholder 4">
            <a:extLst>
              <a:ext uri="{FF2B5EF4-FFF2-40B4-BE49-F238E27FC236}">
                <a16:creationId xmlns:a16="http://schemas.microsoft.com/office/drawing/2014/main" id="{F57061C4-8E6C-4C10-A403-94C8119B42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0E6955-ECB3-45C2-A176-B76254EB0C71}"/>
              </a:ext>
            </a:extLst>
          </p:cNvPr>
          <p:cNvSpPr>
            <a:spLocks noGrp="1"/>
          </p:cNvSpPr>
          <p:nvPr>
            <p:ph type="sldNum" sz="quarter" idx="12"/>
          </p:nvPr>
        </p:nvSpPr>
        <p:spPr/>
        <p:txBody>
          <a:bodyPr/>
          <a:lstStyle/>
          <a:p>
            <a:fld id="{F441B340-328A-450B-BD96-346410F7C692}" type="slidenum">
              <a:rPr lang="en-GB" smtClean="0"/>
              <a:t>‹#›</a:t>
            </a:fld>
            <a:endParaRPr lang="en-GB"/>
          </a:p>
        </p:txBody>
      </p:sp>
    </p:spTree>
    <p:extLst>
      <p:ext uri="{BB962C8B-B14F-4D97-AF65-F5344CB8AC3E}">
        <p14:creationId xmlns:p14="http://schemas.microsoft.com/office/powerpoint/2010/main" val="796447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9/25/2023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DCB724-6817-2847-A50C-8C3FAD6F4CAA}"/>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663E0C6-A54E-AD49-9F7B-932B65CB403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DE4D46A-F41F-2448-A16E-80109E8553B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42107B1-914C-0B45-8A1F-AB8265A316D1}" type="datetimeFigureOut">
              <a:rPr lang="en-US" smtClean="0"/>
              <a:t>9/25/2023</a:t>
            </a:fld>
            <a:endParaRPr lang="en-US"/>
          </a:p>
        </p:txBody>
      </p:sp>
      <p:sp>
        <p:nvSpPr>
          <p:cNvPr id="5" name="Footer Placeholder 4">
            <a:extLst>
              <a:ext uri="{FF2B5EF4-FFF2-40B4-BE49-F238E27FC236}">
                <a16:creationId xmlns:a16="http://schemas.microsoft.com/office/drawing/2014/main" id="{D5BA2891-E745-494F-BA23-3E65FCCBB56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4013D58-2895-AE4B-BC84-B9BE29CFD3AD}"/>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CE66A8E-3914-B644-9DC4-FC5BB0E34FDA}" type="slidenum">
              <a:rPr lang="en-US" smtClean="0"/>
              <a:t>‹#›</a:t>
            </a:fld>
            <a:endParaRPr lang="en-US"/>
          </a:p>
        </p:txBody>
      </p:sp>
    </p:spTree>
    <p:extLst>
      <p:ext uri="{BB962C8B-B14F-4D97-AF65-F5344CB8AC3E}">
        <p14:creationId xmlns:p14="http://schemas.microsoft.com/office/powerpoint/2010/main" val="6487465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6DCF4F-0D57-4082-B38F-8D645EDE7CD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B4140CB-A538-47AD-9363-1A56FD7C0B1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2A77AB1-89B4-45A2-9CB9-1A4F96D3C51D}"/>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1BF32ED-3215-408E-B604-AB33DA525987}" type="datetimeFigureOut">
              <a:rPr lang="en-GB" smtClean="0"/>
              <a:t>25/09/2023</a:t>
            </a:fld>
            <a:endParaRPr lang="en-GB"/>
          </a:p>
        </p:txBody>
      </p:sp>
      <p:sp>
        <p:nvSpPr>
          <p:cNvPr id="5" name="Footer Placeholder 4">
            <a:extLst>
              <a:ext uri="{FF2B5EF4-FFF2-40B4-BE49-F238E27FC236}">
                <a16:creationId xmlns:a16="http://schemas.microsoft.com/office/drawing/2014/main" id="{4357F00B-3A3C-4757-A38C-2B238A1FB2F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C0723D9-1FEE-4F21-AA8F-FE7924AE22CC}"/>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441B340-328A-450B-BD96-346410F7C692}" type="slidenum">
              <a:rPr lang="en-GB" smtClean="0"/>
              <a:t>‹#›</a:t>
            </a:fld>
            <a:endParaRPr lang="en-GB"/>
          </a:p>
        </p:txBody>
      </p:sp>
    </p:spTree>
    <p:extLst>
      <p:ext uri="{BB962C8B-B14F-4D97-AF65-F5344CB8AC3E}">
        <p14:creationId xmlns:p14="http://schemas.microsoft.com/office/powerpoint/2010/main" val="325419958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37.jpeg"/><Relationship Id="rId13" Type="http://schemas.openxmlformats.org/officeDocument/2006/relationships/image" Target="../media/image42.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41.png"/><Relationship Id="rId2" Type="http://schemas.microsoft.com/office/2018/10/relationships/comments" Target="../comments/modernComment_109_A8EC6AD4.xml"/><Relationship Id="rId1" Type="http://schemas.openxmlformats.org/officeDocument/2006/relationships/slideLayout" Target="../slideLayouts/slideLayout12.xml"/><Relationship Id="rId6" Type="http://schemas.openxmlformats.org/officeDocument/2006/relationships/image" Target="../media/image4.png"/><Relationship Id="rId11" Type="http://schemas.openxmlformats.org/officeDocument/2006/relationships/image" Target="../media/image40.jpeg"/><Relationship Id="rId5" Type="http://schemas.openxmlformats.org/officeDocument/2006/relationships/image" Target="../media/image3.png"/><Relationship Id="rId10" Type="http://schemas.openxmlformats.org/officeDocument/2006/relationships/image" Target="../media/image39.png"/><Relationship Id="rId4" Type="http://schemas.openxmlformats.org/officeDocument/2006/relationships/image" Target="../media/image2.png"/><Relationship Id="rId9" Type="http://schemas.openxmlformats.org/officeDocument/2006/relationships/image" Target="../media/image38.png"/><Relationship Id="rId14" Type="http://schemas.openxmlformats.org/officeDocument/2006/relationships/image" Target="../media/image43.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mailto:cafi@gmmh.nhs.uk" TargetMode="External"/><Relationship Id="rId2" Type="http://schemas.openxmlformats.org/officeDocument/2006/relationships/hyperlink" Target="mailto:dawn.edge@manchester.ac.uk" TargetMode="Externa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931F"/>
        </a:solidFill>
        <a:effectLst/>
      </p:bgPr>
    </p:bg>
    <p:spTree>
      <p:nvGrpSpPr>
        <p:cNvPr id="1" name=""/>
        <p:cNvGrpSpPr/>
        <p:nvPr/>
      </p:nvGrpSpPr>
      <p:grpSpPr>
        <a:xfrm>
          <a:off x="0" y="0"/>
          <a:ext cx="0" cy="0"/>
          <a:chOff x="0" y="0"/>
          <a:chExt cx="0" cy="0"/>
        </a:xfrm>
      </p:grpSpPr>
      <p:pic>
        <p:nvPicPr>
          <p:cNvPr id="25" name="Picture 24" descr="A group of people with their arms around each other&#10;&#10;Description automatically generated with low confidence">
            <a:extLst>
              <a:ext uri="{FF2B5EF4-FFF2-40B4-BE49-F238E27FC236}">
                <a16:creationId xmlns:a16="http://schemas.microsoft.com/office/drawing/2014/main" id="{21761013-98DB-3949-8ADC-9E9E4EEA0F64}"/>
              </a:ext>
            </a:extLst>
          </p:cNvPr>
          <p:cNvPicPr>
            <a:picLocks noChangeAspect="1"/>
          </p:cNvPicPr>
          <p:nvPr/>
        </p:nvPicPr>
        <p:blipFill rotWithShape="1">
          <a:blip r:embed="rId2"/>
          <a:srcRect r="2382"/>
          <a:stretch/>
        </p:blipFill>
        <p:spPr>
          <a:xfrm>
            <a:off x="1402042" y="2896151"/>
            <a:ext cx="3324106" cy="2742593"/>
          </a:xfrm>
          <a:prstGeom prst="rect">
            <a:avLst/>
          </a:prstGeom>
        </p:spPr>
      </p:pic>
      <p:pic>
        <p:nvPicPr>
          <p:cNvPr id="23" name="Picture 22" descr="Icon&#10;&#10;Description automatically generated with medium confidence">
            <a:extLst>
              <a:ext uri="{FF2B5EF4-FFF2-40B4-BE49-F238E27FC236}">
                <a16:creationId xmlns:a16="http://schemas.microsoft.com/office/drawing/2014/main" id="{73AD6974-19DE-294B-ADF3-990170C90F12}"/>
              </a:ext>
            </a:extLst>
          </p:cNvPr>
          <p:cNvPicPr>
            <a:picLocks noChangeAspect="1"/>
          </p:cNvPicPr>
          <p:nvPr/>
        </p:nvPicPr>
        <p:blipFill rotWithShape="1">
          <a:blip r:embed="rId3"/>
          <a:srcRect l="2890" r="2620"/>
          <a:stretch/>
        </p:blipFill>
        <p:spPr>
          <a:xfrm>
            <a:off x="-49515" y="3866345"/>
            <a:ext cx="1685796" cy="1790100"/>
          </a:xfrm>
          <a:prstGeom prst="rect">
            <a:avLst/>
          </a:prstGeom>
        </p:spPr>
      </p:pic>
      <p:pic>
        <p:nvPicPr>
          <p:cNvPr id="21" name="Picture 20" descr="A picture containing text, vector graphics&#10;&#10;Description automatically generated">
            <a:extLst>
              <a:ext uri="{FF2B5EF4-FFF2-40B4-BE49-F238E27FC236}">
                <a16:creationId xmlns:a16="http://schemas.microsoft.com/office/drawing/2014/main" id="{C2225A4F-32F5-0149-A7BB-13763361BEF9}"/>
              </a:ext>
            </a:extLst>
          </p:cNvPr>
          <p:cNvPicPr>
            <a:picLocks noChangeAspect="1"/>
          </p:cNvPicPr>
          <p:nvPr/>
        </p:nvPicPr>
        <p:blipFill rotWithShape="1">
          <a:blip r:embed="rId4"/>
          <a:srcRect l="4511" r="5059"/>
          <a:stretch/>
        </p:blipFill>
        <p:spPr>
          <a:xfrm>
            <a:off x="4692244" y="3637336"/>
            <a:ext cx="1811683" cy="2003400"/>
          </a:xfrm>
          <a:prstGeom prst="rect">
            <a:avLst/>
          </a:prstGeom>
        </p:spPr>
      </p:pic>
      <p:pic>
        <p:nvPicPr>
          <p:cNvPr id="27" name="Picture 26" descr="A person and person posing for a picture&#10;&#10;Description automatically generated with low confidence">
            <a:extLst>
              <a:ext uri="{FF2B5EF4-FFF2-40B4-BE49-F238E27FC236}">
                <a16:creationId xmlns:a16="http://schemas.microsoft.com/office/drawing/2014/main" id="{1B136498-8BA7-8D47-8350-54D4E3C54DB2}"/>
              </a:ext>
            </a:extLst>
          </p:cNvPr>
          <p:cNvPicPr>
            <a:picLocks noChangeAspect="1"/>
          </p:cNvPicPr>
          <p:nvPr/>
        </p:nvPicPr>
        <p:blipFill rotWithShape="1">
          <a:blip r:embed="rId5"/>
          <a:srcRect l="3692" r="1438"/>
          <a:stretch/>
        </p:blipFill>
        <p:spPr>
          <a:xfrm>
            <a:off x="6482904" y="3390626"/>
            <a:ext cx="2640073" cy="2248118"/>
          </a:xfrm>
          <a:prstGeom prst="rect">
            <a:avLst/>
          </a:prstGeom>
        </p:spPr>
      </p:pic>
      <p:pic>
        <p:nvPicPr>
          <p:cNvPr id="37" name="Picture 36" descr="A picture containing chart&#10;&#10;Description automatically generated">
            <a:extLst>
              <a:ext uri="{FF2B5EF4-FFF2-40B4-BE49-F238E27FC236}">
                <a16:creationId xmlns:a16="http://schemas.microsoft.com/office/drawing/2014/main" id="{95199D55-34AF-9244-A538-BD76C090F6FD}"/>
              </a:ext>
            </a:extLst>
          </p:cNvPr>
          <p:cNvPicPr>
            <a:picLocks noChangeAspect="1"/>
          </p:cNvPicPr>
          <p:nvPr/>
        </p:nvPicPr>
        <p:blipFill rotWithShape="1">
          <a:blip r:embed="rId6"/>
          <a:srcRect l="8010" t="12565" r="8061" b="9214"/>
          <a:stretch/>
        </p:blipFill>
        <p:spPr>
          <a:xfrm>
            <a:off x="2209946" y="1003430"/>
            <a:ext cx="4581762" cy="1581547"/>
          </a:xfrm>
          <a:prstGeom prst="rect">
            <a:avLst/>
          </a:prstGeom>
        </p:spPr>
      </p:pic>
      <p:sp>
        <p:nvSpPr>
          <p:cNvPr id="39" name="TextBox 38">
            <a:extLst>
              <a:ext uri="{FF2B5EF4-FFF2-40B4-BE49-F238E27FC236}">
                <a16:creationId xmlns:a16="http://schemas.microsoft.com/office/drawing/2014/main" id="{8B45EA49-B6C6-624C-8B0C-0DE4A265D4A6}"/>
              </a:ext>
            </a:extLst>
          </p:cNvPr>
          <p:cNvSpPr txBox="1"/>
          <p:nvPr/>
        </p:nvSpPr>
        <p:spPr>
          <a:xfrm>
            <a:off x="2209946" y="2765894"/>
            <a:ext cx="5678920" cy="646331"/>
          </a:xfrm>
          <a:prstGeom prst="rect">
            <a:avLst/>
          </a:prstGeom>
          <a:noFill/>
        </p:spPr>
        <p:txBody>
          <a:bodyPr wrap="square" rtlCol="0" anchor="ctr">
            <a:spAutoFit/>
          </a:bodyPr>
          <a:lstStyle/>
          <a:p>
            <a:r>
              <a:rPr lang="en-US" b="1" i="1" dirty="0">
                <a:solidFill>
                  <a:schemeClr val="bg1"/>
                </a:solidFill>
                <a:latin typeface="Century Gothic" panose="020B0502020202020204" pitchFamily="34" charset="0"/>
              </a:rPr>
              <a:t>Principal Investigator – Prof. Dawn Edge</a:t>
            </a:r>
          </a:p>
          <a:p>
            <a:r>
              <a:rPr lang="en-US" b="1" i="1" dirty="0">
                <a:solidFill>
                  <a:schemeClr val="bg1"/>
                </a:solidFill>
                <a:latin typeface="Century Gothic" panose="020B0502020202020204" pitchFamily="34" charset="0"/>
              </a:rPr>
              <a:t>Clinical Supervisor – Prof. Katherine Berry</a:t>
            </a:r>
          </a:p>
        </p:txBody>
      </p:sp>
      <p:pic>
        <p:nvPicPr>
          <p:cNvPr id="46" name="Picture 45" descr="Text&#10;&#10;Description automatically generated">
            <a:extLst>
              <a:ext uri="{FF2B5EF4-FFF2-40B4-BE49-F238E27FC236}">
                <a16:creationId xmlns:a16="http://schemas.microsoft.com/office/drawing/2014/main" id="{4E421A59-EA8B-D546-A428-5B2CA5EEB58C}"/>
              </a:ext>
            </a:extLst>
          </p:cNvPr>
          <p:cNvPicPr>
            <a:picLocks noChangeAspect="1"/>
          </p:cNvPicPr>
          <p:nvPr/>
        </p:nvPicPr>
        <p:blipFill rotWithShape="1">
          <a:blip r:embed="rId7"/>
          <a:srcRect l="2308" t="13369" r="59855"/>
          <a:stretch/>
        </p:blipFill>
        <p:spPr>
          <a:xfrm>
            <a:off x="4062022" y="5805493"/>
            <a:ext cx="1260443" cy="724817"/>
          </a:xfrm>
          <a:prstGeom prst="rect">
            <a:avLst/>
          </a:prstGeom>
        </p:spPr>
      </p:pic>
      <p:pic>
        <p:nvPicPr>
          <p:cNvPr id="18" name="Picture 17" descr="Text&#10;&#10;Description automatically generated with medium confidence">
            <a:extLst>
              <a:ext uri="{FF2B5EF4-FFF2-40B4-BE49-F238E27FC236}">
                <a16:creationId xmlns:a16="http://schemas.microsoft.com/office/drawing/2014/main" id="{F06C9876-1D83-2341-B8C2-4F67B471FAD9}"/>
              </a:ext>
            </a:extLst>
          </p:cNvPr>
          <p:cNvPicPr>
            <a:picLocks noChangeAspect="1"/>
          </p:cNvPicPr>
          <p:nvPr/>
        </p:nvPicPr>
        <p:blipFill>
          <a:blip r:embed="rId8"/>
          <a:stretch>
            <a:fillRect/>
          </a:stretch>
        </p:blipFill>
        <p:spPr>
          <a:xfrm>
            <a:off x="7184386" y="5863855"/>
            <a:ext cx="1938591" cy="820173"/>
          </a:xfrm>
          <a:prstGeom prst="rect">
            <a:avLst/>
          </a:prstGeom>
        </p:spPr>
      </p:pic>
      <p:pic>
        <p:nvPicPr>
          <p:cNvPr id="19" name="Picture 18">
            <a:extLst>
              <a:ext uri="{FF2B5EF4-FFF2-40B4-BE49-F238E27FC236}">
                <a16:creationId xmlns:a16="http://schemas.microsoft.com/office/drawing/2014/main" id="{51D13186-AA00-CC4B-9495-BAEEA70887F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5859727"/>
            <a:ext cx="2209946" cy="890363"/>
          </a:xfrm>
          <a:prstGeom prst="rect">
            <a:avLst/>
          </a:prstGeom>
        </p:spPr>
      </p:pic>
    </p:spTree>
    <p:extLst>
      <p:ext uri="{BB962C8B-B14F-4D97-AF65-F5344CB8AC3E}">
        <p14:creationId xmlns:p14="http://schemas.microsoft.com/office/powerpoint/2010/main" val="54099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7A4E4-130C-4E9C-B394-C50957BAA63B}"/>
              </a:ext>
            </a:extLst>
          </p:cNvPr>
          <p:cNvSpPr>
            <a:spLocks noGrp="1"/>
          </p:cNvSpPr>
          <p:nvPr>
            <p:ph type="title"/>
          </p:nvPr>
        </p:nvSpPr>
        <p:spPr/>
        <p:txBody>
          <a:bodyPr>
            <a:normAutofit/>
          </a:bodyPr>
          <a:lstStyle/>
          <a:p>
            <a:r>
              <a:rPr lang="en-GB" sz="4050" b="1" dirty="0"/>
              <a:t>Why is </a:t>
            </a:r>
            <a:r>
              <a:rPr lang="en-GB" sz="4050" b="1" dirty="0" err="1">
                <a:solidFill>
                  <a:srgbClr val="FF0000"/>
                </a:solidFill>
              </a:rPr>
              <a:t>C</a:t>
            </a:r>
            <a:r>
              <a:rPr lang="en-GB" sz="4050" b="1" dirty="0" err="1">
                <a:solidFill>
                  <a:srgbClr val="FFC000"/>
                </a:solidFill>
              </a:rPr>
              <a:t>a</a:t>
            </a:r>
            <a:r>
              <a:rPr lang="en-GB" sz="4050" b="1" dirty="0" err="1">
                <a:solidFill>
                  <a:srgbClr val="00B050"/>
                </a:solidFill>
              </a:rPr>
              <a:t>F</a:t>
            </a:r>
            <a:r>
              <a:rPr lang="en-GB" sz="4050" b="1" dirty="0" err="1">
                <a:solidFill>
                  <a:srgbClr val="7030A0"/>
                </a:solidFill>
              </a:rPr>
              <a:t>I</a:t>
            </a:r>
            <a:r>
              <a:rPr lang="en-GB" sz="4050" b="1" dirty="0"/>
              <a:t> needed? </a:t>
            </a:r>
          </a:p>
        </p:txBody>
      </p:sp>
      <p:sp>
        <p:nvSpPr>
          <p:cNvPr id="3" name="Content Placeholder 2">
            <a:extLst>
              <a:ext uri="{FF2B5EF4-FFF2-40B4-BE49-F238E27FC236}">
                <a16:creationId xmlns:a16="http://schemas.microsoft.com/office/drawing/2014/main" id="{7267FB51-1FEE-48C4-8D40-7340E6D901B1}"/>
              </a:ext>
            </a:extLst>
          </p:cNvPr>
          <p:cNvSpPr>
            <a:spLocks noGrp="1"/>
          </p:cNvSpPr>
          <p:nvPr>
            <p:ph idx="1"/>
          </p:nvPr>
        </p:nvSpPr>
        <p:spPr>
          <a:xfrm>
            <a:off x="299434" y="1255922"/>
            <a:ext cx="8490398" cy="5327440"/>
          </a:xfrm>
        </p:spPr>
        <p:txBody>
          <a:bodyPr>
            <a:normAutofit/>
          </a:bodyPr>
          <a:lstStyle/>
          <a:p>
            <a:r>
              <a:rPr lang="en-GB" dirty="0"/>
              <a:t>High rates of schizophrenia among migrant and UK’s minority ethnic communities  </a:t>
            </a:r>
          </a:p>
          <a:p>
            <a:r>
              <a:rPr lang="en-GB" dirty="0"/>
              <a:t>Most striking, African &amp; Caribbean backgrounds, including Mixed heritage compared with White British</a:t>
            </a:r>
          </a:p>
          <a:p>
            <a:r>
              <a:rPr lang="en-GB" dirty="0"/>
              <a:t>African-Caribbean: 9 times greater risk (IRR 9.1 (6.6-12.6); 95% confidence interval)</a:t>
            </a:r>
          </a:p>
          <a:p>
            <a:r>
              <a:rPr lang="en-GB" dirty="0"/>
              <a:t>Black African: 6 times greater risk (IRR 5.8 (3.9-8.4) ; 95% confidence interval) </a:t>
            </a:r>
          </a:p>
          <a:p>
            <a:pPr marL="0" indent="0">
              <a:buNone/>
            </a:pPr>
            <a:r>
              <a:rPr lang="en-GB" sz="1600" i="1" dirty="0"/>
              <a:t>      (Morgan et al., 2006; </a:t>
            </a:r>
            <a:r>
              <a:rPr lang="en-GB" sz="1600" dirty="0"/>
              <a:t>Kirkbride </a:t>
            </a:r>
            <a:r>
              <a:rPr lang="en-GB" sz="1600" i="1" dirty="0"/>
              <a:t>et al</a:t>
            </a:r>
            <a:r>
              <a:rPr lang="en-GB" sz="1600" dirty="0"/>
              <a:t>., 2012</a:t>
            </a:r>
            <a:r>
              <a:rPr lang="en-GB" sz="1600" i="1" dirty="0"/>
              <a:t>)</a:t>
            </a:r>
          </a:p>
          <a:p>
            <a:endParaRPr lang="en-GB" dirty="0"/>
          </a:p>
        </p:txBody>
      </p:sp>
      <p:sp>
        <p:nvSpPr>
          <p:cNvPr id="5" name="Slide Number Placeholder 4">
            <a:extLst>
              <a:ext uri="{FF2B5EF4-FFF2-40B4-BE49-F238E27FC236}">
                <a16:creationId xmlns:a16="http://schemas.microsoft.com/office/drawing/2014/main" id="{6C9BC602-0C9C-496F-84BD-50EF1861F045}"/>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C18C1E5-FB55-42F5-BD6D-9CC153FCDBE6}" type="slidenum">
              <a:rPr kumimoji="0" lang="en-US" sz="1200" b="0" i="0" u="none" strike="noStrike" kern="1200" cap="none" spc="0" normalizeH="0" baseline="0" noProof="0">
                <a:ln>
                  <a:noFill/>
                </a:ln>
                <a:solidFill>
                  <a:prstClr val="black"/>
                </a:solidFill>
                <a:effectLst/>
                <a:uLnTx/>
                <a:uFillTx/>
                <a:latin typeface="Gill Sans MT" panose="020B0502020104020203"/>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1669516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7A4E4-130C-4E9C-B394-C50957BAA63B}"/>
              </a:ext>
            </a:extLst>
          </p:cNvPr>
          <p:cNvSpPr>
            <a:spLocks noGrp="1"/>
          </p:cNvSpPr>
          <p:nvPr>
            <p:ph type="title"/>
          </p:nvPr>
        </p:nvSpPr>
        <p:spPr/>
        <p:txBody>
          <a:bodyPr>
            <a:normAutofit/>
          </a:bodyPr>
          <a:lstStyle/>
          <a:p>
            <a:r>
              <a:rPr lang="en-GB" sz="4050" b="1" dirty="0"/>
              <a:t>Why is </a:t>
            </a:r>
            <a:r>
              <a:rPr lang="en-GB" sz="4050" b="1" dirty="0" err="1">
                <a:solidFill>
                  <a:srgbClr val="FF0000"/>
                </a:solidFill>
              </a:rPr>
              <a:t>C</a:t>
            </a:r>
            <a:r>
              <a:rPr lang="en-GB" sz="4050" b="1" dirty="0" err="1">
                <a:solidFill>
                  <a:srgbClr val="FFC000"/>
                </a:solidFill>
              </a:rPr>
              <a:t>a</a:t>
            </a:r>
            <a:r>
              <a:rPr lang="en-GB" sz="4050" b="1" dirty="0" err="1">
                <a:solidFill>
                  <a:srgbClr val="00B050"/>
                </a:solidFill>
              </a:rPr>
              <a:t>F</a:t>
            </a:r>
            <a:r>
              <a:rPr lang="en-GB" sz="4050" b="1" dirty="0" err="1">
                <a:solidFill>
                  <a:srgbClr val="7030A0"/>
                </a:solidFill>
              </a:rPr>
              <a:t>I</a:t>
            </a:r>
            <a:r>
              <a:rPr lang="en-GB" sz="4050" b="1" dirty="0"/>
              <a:t> needed? </a:t>
            </a:r>
          </a:p>
        </p:txBody>
      </p:sp>
      <p:sp>
        <p:nvSpPr>
          <p:cNvPr id="3" name="Content Placeholder 2">
            <a:extLst>
              <a:ext uri="{FF2B5EF4-FFF2-40B4-BE49-F238E27FC236}">
                <a16:creationId xmlns:a16="http://schemas.microsoft.com/office/drawing/2014/main" id="{7267FB51-1FEE-48C4-8D40-7340E6D901B1}"/>
              </a:ext>
            </a:extLst>
          </p:cNvPr>
          <p:cNvSpPr>
            <a:spLocks noGrp="1"/>
          </p:cNvSpPr>
          <p:nvPr>
            <p:ph idx="1"/>
          </p:nvPr>
        </p:nvSpPr>
        <p:spPr>
          <a:xfrm>
            <a:off x="326801" y="1565638"/>
            <a:ext cx="8490398" cy="5602077"/>
          </a:xfrm>
        </p:spPr>
        <p:txBody>
          <a:bodyPr>
            <a:normAutofit/>
          </a:bodyPr>
          <a:lstStyle/>
          <a:p>
            <a:r>
              <a:rPr lang="en-GB" sz="2400" dirty="0"/>
              <a:t>Negative care pathways: police &amp; compulsory admission vs Family Physician (GP) (Morgan </a:t>
            </a:r>
            <a:r>
              <a:rPr lang="en-GB" sz="2400" i="1" dirty="0"/>
              <a:t>et al., </a:t>
            </a:r>
            <a:r>
              <a:rPr lang="en-GB" sz="2400" dirty="0"/>
              <a:t>2005)</a:t>
            </a:r>
          </a:p>
          <a:p>
            <a:r>
              <a:rPr lang="en-GB" sz="2400" dirty="0"/>
              <a:t>More coercive care (</a:t>
            </a:r>
            <a:r>
              <a:rPr lang="en-GB" sz="2400" dirty="0" err="1"/>
              <a:t>Bhui</a:t>
            </a:r>
            <a:r>
              <a:rPr lang="en-GB" sz="2400" dirty="0"/>
              <a:t> </a:t>
            </a:r>
            <a:r>
              <a:rPr lang="en-GB" sz="2400" i="1" dirty="0"/>
              <a:t>et al</a:t>
            </a:r>
            <a:r>
              <a:rPr lang="en-GB" sz="2400" dirty="0"/>
              <a:t>., 2003; Morgan </a:t>
            </a:r>
            <a:r>
              <a:rPr lang="en-GB" sz="2400" i="1" dirty="0"/>
              <a:t>et al</a:t>
            </a:r>
            <a:r>
              <a:rPr lang="en-GB" sz="2400" dirty="0"/>
              <a:t>., 2004; Morgan </a:t>
            </a:r>
            <a:r>
              <a:rPr lang="en-GB" sz="2400" i="1" dirty="0"/>
              <a:t>et al., </a:t>
            </a:r>
            <a:r>
              <a:rPr lang="en-GB" sz="2400" dirty="0"/>
              <a:t>2005)</a:t>
            </a:r>
          </a:p>
          <a:p>
            <a:r>
              <a:rPr lang="en-GB" sz="2400" dirty="0"/>
              <a:t>Worse clinical and non-clinical outcomes (Fearon </a:t>
            </a:r>
            <a:r>
              <a:rPr lang="en-GB" sz="2400" i="1" dirty="0"/>
              <a:t>et al</a:t>
            </a:r>
            <a:r>
              <a:rPr lang="en-GB" sz="2400" dirty="0"/>
              <a:t>., 2006; Fearon </a:t>
            </a:r>
            <a:r>
              <a:rPr lang="en-GB" sz="2400" i="1" dirty="0"/>
              <a:t>et al</a:t>
            </a:r>
            <a:r>
              <a:rPr lang="en-GB" sz="2400" dirty="0"/>
              <a:t>., 2007; Sharpley, Hutchinson, McKenzie &amp; Murray, 2001)</a:t>
            </a:r>
          </a:p>
          <a:p>
            <a:r>
              <a:rPr lang="en-GB" sz="2400" dirty="0"/>
              <a:t>Lack of access to psychological therapy (Care Quality Commission, 2011; Das-</a:t>
            </a:r>
            <a:r>
              <a:rPr lang="en-GB" sz="2400" dirty="0" err="1"/>
              <a:t>Munshi</a:t>
            </a:r>
            <a:r>
              <a:rPr lang="en-GB" sz="2400" dirty="0"/>
              <a:t>, </a:t>
            </a:r>
            <a:r>
              <a:rPr lang="en-GB" sz="2400" dirty="0" err="1"/>
              <a:t>Bhugra</a:t>
            </a:r>
            <a:r>
              <a:rPr lang="en-GB" sz="2400" dirty="0"/>
              <a:t> &amp; Crawford, 2018)</a:t>
            </a:r>
          </a:p>
          <a:p>
            <a:r>
              <a:rPr lang="en-GB" sz="2400" dirty="0"/>
              <a:t>Labelled ‘hard-to-reach’ </a:t>
            </a:r>
          </a:p>
          <a:p>
            <a:endParaRPr lang="en-GB" sz="2400" dirty="0"/>
          </a:p>
          <a:p>
            <a:pPr marL="0" indent="0">
              <a:buNone/>
            </a:pPr>
            <a:endParaRPr lang="en-GB" sz="2400" dirty="0"/>
          </a:p>
          <a:p>
            <a:endParaRPr lang="en-GB" sz="4000" dirty="0"/>
          </a:p>
        </p:txBody>
      </p:sp>
      <p:sp>
        <p:nvSpPr>
          <p:cNvPr id="5" name="Slide Number Placeholder 4">
            <a:extLst>
              <a:ext uri="{FF2B5EF4-FFF2-40B4-BE49-F238E27FC236}">
                <a16:creationId xmlns:a16="http://schemas.microsoft.com/office/drawing/2014/main" id="{6C9BC602-0C9C-496F-84BD-50EF1861F045}"/>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C18C1E5-FB55-42F5-BD6D-9CC153FCDBE6}" type="slidenum">
              <a:rPr kumimoji="0" lang="en-US" sz="1200" b="0" i="0" u="none" strike="noStrike" kern="1200" cap="none" spc="0" normalizeH="0" baseline="0" noProof="0">
                <a:ln>
                  <a:noFill/>
                </a:ln>
                <a:solidFill>
                  <a:prstClr val="black"/>
                </a:solidFill>
                <a:effectLst/>
                <a:uLnTx/>
                <a:uFillTx/>
                <a:latin typeface="Gill Sans MT" panose="020B0502020104020203"/>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1285184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DBF5B01-B3E9-4E7B-A7EF-C2DADBF7C43C}" type="datetime1">
              <a:rPr lang="en-GB" smtClean="0">
                <a:solidFill>
                  <a:prstClr val="black">
                    <a:tint val="75000"/>
                  </a:prstClr>
                </a:solidFill>
              </a:rPr>
              <a:pPr/>
              <a:t>25/09/2023</a:t>
            </a:fld>
            <a:endParaRPr lang="en-GB">
              <a:solidFill>
                <a:prstClr val="black">
                  <a:tint val="75000"/>
                </a:prstClr>
              </a:solidFill>
            </a:endParaRPr>
          </a:p>
        </p:txBody>
      </p:sp>
      <p:sp>
        <p:nvSpPr>
          <p:cNvPr id="5" name="Circular Arrow 4"/>
          <p:cNvSpPr/>
          <p:nvPr/>
        </p:nvSpPr>
        <p:spPr>
          <a:xfrm>
            <a:off x="1412798" y="259658"/>
            <a:ext cx="6318404" cy="6318404"/>
          </a:xfrm>
          <a:prstGeom prst="circularArrow">
            <a:avLst>
              <a:gd name="adj1" fmla="val 5274"/>
              <a:gd name="adj2" fmla="val 312630"/>
              <a:gd name="adj3" fmla="val 14223013"/>
              <a:gd name="adj4" fmla="val 17130014"/>
              <a:gd name="adj5" fmla="val 5477"/>
            </a:avLst>
          </a:prstGeom>
          <a:solidFill>
            <a:schemeClr val="accent6">
              <a:lumMod val="75000"/>
            </a:schemeClr>
          </a:solidFill>
          <a:ln w="28575">
            <a:solidFill>
              <a:schemeClr val="accent1">
                <a:lumMod val="75000"/>
              </a:schemeClr>
            </a:solidFill>
          </a:ln>
        </p:spPr>
        <p:style>
          <a:lnRef idx="0">
            <a:schemeClr val="accent1">
              <a:hueOff val="0"/>
              <a:satOff val="0"/>
              <a:lumOff val="0"/>
              <a:alphaOff val="0"/>
            </a:schemeClr>
          </a:lnRef>
          <a:fillRef idx="1">
            <a:schemeClr val="accent1">
              <a:tint val="40000"/>
              <a:hueOff val="0"/>
              <a:satOff val="0"/>
              <a:lumOff val="0"/>
              <a:alphaOff val="0"/>
            </a:schemeClr>
          </a:fillRef>
          <a:effectRef idx="1">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dirty="0"/>
          </a:p>
        </p:txBody>
      </p:sp>
      <p:grpSp>
        <p:nvGrpSpPr>
          <p:cNvPr id="6" name="Group 5"/>
          <p:cNvGrpSpPr/>
          <p:nvPr/>
        </p:nvGrpSpPr>
        <p:grpSpPr>
          <a:xfrm>
            <a:off x="3367414" y="238834"/>
            <a:ext cx="2409173" cy="1204586"/>
            <a:chOff x="3115893" y="2811"/>
            <a:chExt cx="2409173" cy="1204586"/>
          </a:xfrm>
          <a:solidFill>
            <a:schemeClr val="accent1">
              <a:lumMod val="40000"/>
              <a:lumOff val="60000"/>
            </a:schemeClr>
          </a:solidFill>
          <a:scene3d>
            <a:camera prst="orthographicFront"/>
            <a:lightRig rig="flat" dir="t"/>
          </a:scene3d>
        </p:grpSpPr>
        <p:sp>
          <p:nvSpPr>
            <p:cNvPr id="22" name="Rounded Rectangle 21"/>
            <p:cNvSpPr/>
            <p:nvPr/>
          </p:nvSpPr>
          <p:spPr>
            <a:xfrm>
              <a:off x="3115893" y="2811"/>
              <a:ext cx="2409173" cy="1204586"/>
            </a:xfrm>
            <a:prstGeom prst="roundRect">
              <a:avLst/>
            </a:prstGeom>
            <a:grpFill/>
            <a:ln w="28575">
              <a:solidFill>
                <a:schemeClr val="accent1">
                  <a:lumMod val="75000"/>
                </a:schemeClr>
              </a:solidFill>
            </a:ln>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23" name="Rounded Rectangle 5"/>
            <p:cNvSpPr/>
            <p:nvPr/>
          </p:nvSpPr>
          <p:spPr>
            <a:xfrm>
              <a:off x="3174696" y="61614"/>
              <a:ext cx="2291567" cy="1086980"/>
            </a:xfrm>
            <a:prstGeom prst="rect">
              <a:avLst/>
            </a:prstGeom>
            <a:grpFill/>
            <a:ln w="28575">
              <a:noFill/>
            </a:ln>
            <a:sp3d/>
          </p:spPr>
          <p:style>
            <a:lnRef idx="0">
              <a:scrgbClr r="0" g="0" b="0"/>
            </a:lnRef>
            <a:fillRef idx="0">
              <a:scrgbClr r="0" g="0" b="0"/>
            </a:fillRef>
            <a:effectRef idx="0">
              <a:scrgbClr r="0" g="0" b="0"/>
            </a:effectRef>
            <a:fontRef idx="minor">
              <a:schemeClr val="dk1"/>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1600" b="1" kern="1200" dirty="0">
                  <a:latin typeface="Century Gothic" panose="020B0502020202020204" pitchFamily="34" charset="0"/>
                </a:rPr>
                <a:t>Fear &amp; mistrust</a:t>
              </a:r>
            </a:p>
          </p:txBody>
        </p:sp>
      </p:grpSp>
      <p:grpSp>
        <p:nvGrpSpPr>
          <p:cNvPr id="7" name="Group 6"/>
          <p:cNvGrpSpPr/>
          <p:nvPr/>
        </p:nvGrpSpPr>
        <p:grpSpPr>
          <a:xfrm>
            <a:off x="5587251" y="1577311"/>
            <a:ext cx="2409173" cy="1204586"/>
            <a:chOff x="5335730" y="1284434"/>
            <a:chExt cx="2409173" cy="1204586"/>
          </a:xfrm>
          <a:solidFill>
            <a:schemeClr val="accent1">
              <a:lumMod val="40000"/>
              <a:lumOff val="60000"/>
            </a:schemeClr>
          </a:solidFill>
          <a:scene3d>
            <a:camera prst="orthographicFront"/>
            <a:lightRig rig="flat" dir="t"/>
          </a:scene3d>
        </p:grpSpPr>
        <p:sp>
          <p:nvSpPr>
            <p:cNvPr id="20" name="Rounded Rectangle 19"/>
            <p:cNvSpPr/>
            <p:nvPr/>
          </p:nvSpPr>
          <p:spPr>
            <a:xfrm>
              <a:off x="5335730" y="1284434"/>
              <a:ext cx="2409173" cy="1204586"/>
            </a:xfrm>
            <a:prstGeom prst="roundRect">
              <a:avLst/>
            </a:prstGeom>
            <a:grpFill/>
            <a:ln w="28575">
              <a:solidFill>
                <a:schemeClr val="accent1">
                  <a:lumMod val="75000"/>
                </a:schemeClr>
              </a:solidFill>
            </a:ln>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21" name="Rounded Rectangle 7"/>
            <p:cNvSpPr/>
            <p:nvPr/>
          </p:nvSpPr>
          <p:spPr>
            <a:xfrm>
              <a:off x="5394533" y="1343237"/>
              <a:ext cx="2291567" cy="1086980"/>
            </a:xfrm>
            <a:prstGeom prst="rect">
              <a:avLst/>
            </a:prstGeom>
            <a:grpFill/>
            <a:sp3d/>
          </p:spPr>
          <p:style>
            <a:lnRef idx="0">
              <a:scrgbClr r="0" g="0" b="0"/>
            </a:lnRef>
            <a:fillRef idx="0">
              <a:scrgbClr r="0" g="0" b="0"/>
            </a:fillRef>
            <a:effectRef idx="0">
              <a:scrgbClr r="0" g="0" b="0"/>
            </a:effectRef>
            <a:fontRef idx="minor">
              <a:schemeClr val="dk1"/>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1600" b="1" kern="1200" dirty="0">
                  <a:latin typeface="Century Gothic" panose="020B0502020202020204" pitchFamily="34" charset="0"/>
                </a:rPr>
                <a:t>Delayed access</a:t>
              </a:r>
            </a:p>
          </p:txBody>
        </p:sp>
      </p:grpSp>
      <p:grpSp>
        <p:nvGrpSpPr>
          <p:cNvPr id="8" name="Group 7"/>
          <p:cNvGrpSpPr/>
          <p:nvPr/>
        </p:nvGrpSpPr>
        <p:grpSpPr>
          <a:xfrm>
            <a:off x="5587251" y="4168890"/>
            <a:ext cx="2409173" cy="1204586"/>
            <a:chOff x="5335730" y="3847682"/>
            <a:chExt cx="2409173" cy="1204586"/>
          </a:xfrm>
          <a:solidFill>
            <a:schemeClr val="accent1">
              <a:lumMod val="40000"/>
              <a:lumOff val="60000"/>
            </a:schemeClr>
          </a:solidFill>
          <a:scene3d>
            <a:camera prst="orthographicFront"/>
            <a:lightRig rig="flat" dir="t"/>
          </a:scene3d>
        </p:grpSpPr>
        <p:sp>
          <p:nvSpPr>
            <p:cNvPr id="18" name="Rounded Rectangle 17"/>
            <p:cNvSpPr/>
            <p:nvPr/>
          </p:nvSpPr>
          <p:spPr>
            <a:xfrm>
              <a:off x="5335730" y="3847682"/>
              <a:ext cx="2409173" cy="1204586"/>
            </a:xfrm>
            <a:prstGeom prst="roundRect">
              <a:avLst/>
            </a:prstGeom>
            <a:grpFill/>
            <a:ln w="28575">
              <a:solidFill>
                <a:schemeClr val="accent1">
                  <a:lumMod val="75000"/>
                </a:schemeClr>
              </a:solidFill>
            </a:ln>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19" name="Rounded Rectangle 9"/>
            <p:cNvSpPr/>
            <p:nvPr/>
          </p:nvSpPr>
          <p:spPr>
            <a:xfrm>
              <a:off x="5394533" y="3906485"/>
              <a:ext cx="2291567" cy="1086980"/>
            </a:xfrm>
            <a:prstGeom prst="rect">
              <a:avLst/>
            </a:prstGeom>
            <a:grpFill/>
            <a:sp3d/>
          </p:spPr>
          <p:style>
            <a:lnRef idx="0">
              <a:scrgbClr r="0" g="0" b="0"/>
            </a:lnRef>
            <a:fillRef idx="0">
              <a:scrgbClr r="0" g="0" b="0"/>
            </a:fillRef>
            <a:effectRef idx="0">
              <a:scrgbClr r="0" g="0" b="0"/>
            </a:effectRef>
            <a:fontRef idx="minor">
              <a:schemeClr val="dk1"/>
            </a:fontRef>
          </p:style>
          <p:txBody>
            <a:bodyPr spcFirstLastPara="0" vert="horz" wrap="square" lIns="76200" tIns="76200" rIns="76200" bIns="76200" numCol="1" spcCol="1270" anchor="t"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GB" sz="1600" b="1" kern="1200" dirty="0">
                  <a:latin typeface="Century Gothic" panose="020B0502020202020204" pitchFamily="34" charset="0"/>
                </a:rPr>
                <a:t>More severe symptoms on admission</a:t>
              </a:r>
            </a:p>
            <a:p>
              <a:pPr lvl="0" algn="ctr" defTabSz="889000">
                <a:lnSpc>
                  <a:spcPct val="90000"/>
                </a:lnSpc>
                <a:spcBef>
                  <a:spcPct val="0"/>
                </a:spcBef>
                <a:spcAft>
                  <a:spcPct val="35000"/>
                </a:spcAft>
              </a:pPr>
              <a:endParaRPr lang="en-GB" sz="1600" b="1" kern="1200" dirty="0">
                <a:latin typeface="Century Gothic" panose="020B0502020202020204" pitchFamily="34" charset="0"/>
              </a:endParaRPr>
            </a:p>
          </p:txBody>
        </p:sp>
      </p:grpSp>
      <p:grpSp>
        <p:nvGrpSpPr>
          <p:cNvPr id="11" name="Group 10"/>
          <p:cNvGrpSpPr/>
          <p:nvPr/>
        </p:nvGrpSpPr>
        <p:grpSpPr>
          <a:xfrm>
            <a:off x="1147576" y="1548884"/>
            <a:ext cx="2409173" cy="1204586"/>
            <a:chOff x="896055" y="1284434"/>
            <a:chExt cx="2409173" cy="1204586"/>
          </a:xfrm>
          <a:solidFill>
            <a:schemeClr val="accent1">
              <a:lumMod val="40000"/>
              <a:lumOff val="60000"/>
            </a:schemeClr>
          </a:solidFill>
          <a:scene3d>
            <a:camera prst="orthographicFront"/>
            <a:lightRig rig="flat" dir="t"/>
          </a:scene3d>
        </p:grpSpPr>
        <p:sp>
          <p:nvSpPr>
            <p:cNvPr id="12" name="Rounded Rectangle 11"/>
            <p:cNvSpPr/>
            <p:nvPr/>
          </p:nvSpPr>
          <p:spPr>
            <a:xfrm>
              <a:off x="896055" y="1284434"/>
              <a:ext cx="2409173" cy="1204586"/>
            </a:xfrm>
            <a:prstGeom prst="roundRect">
              <a:avLst/>
            </a:prstGeom>
            <a:grpFill/>
            <a:ln w="28575">
              <a:solidFill>
                <a:schemeClr val="accent1">
                  <a:lumMod val="75000"/>
                </a:schemeClr>
              </a:solidFill>
            </a:ln>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13" name="Rounded Rectangle 15"/>
            <p:cNvSpPr/>
            <p:nvPr/>
          </p:nvSpPr>
          <p:spPr>
            <a:xfrm>
              <a:off x="954858" y="1343237"/>
              <a:ext cx="2291567" cy="1086980"/>
            </a:xfrm>
            <a:prstGeom prst="rect">
              <a:avLst/>
            </a:prstGeom>
            <a:grpFill/>
            <a:ln w="28575">
              <a:noFill/>
            </a:ln>
            <a:sp3d/>
          </p:spPr>
          <p:style>
            <a:lnRef idx="0">
              <a:scrgbClr r="0" g="0" b="0"/>
            </a:lnRef>
            <a:fillRef idx="0">
              <a:scrgbClr r="0" g="0" b="0"/>
            </a:fillRef>
            <a:effectRef idx="0">
              <a:scrgbClr r="0" g="0" b="0"/>
            </a:effectRef>
            <a:fontRef idx="minor">
              <a:schemeClr val="dk1"/>
            </a:fontRef>
          </p:style>
          <p:txBody>
            <a:bodyPr spcFirstLastPara="0" vert="horz" wrap="square" lIns="76200" tIns="76200" rIns="76200" bIns="7620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GB" sz="1600" b="1" kern="1200" dirty="0">
                  <a:latin typeface="Century Gothic" panose="020B0502020202020204" pitchFamily="34" charset="0"/>
                </a:rPr>
                <a:t>Family burden &amp; breakdown</a:t>
              </a:r>
            </a:p>
          </p:txBody>
        </p:sp>
      </p:grpSp>
      <p:sp>
        <p:nvSpPr>
          <p:cNvPr id="24" name="Oval 23"/>
          <p:cNvSpPr/>
          <p:nvPr/>
        </p:nvSpPr>
        <p:spPr>
          <a:xfrm>
            <a:off x="3255880" y="2708920"/>
            <a:ext cx="2520280" cy="1656184"/>
          </a:xfrm>
          <a:prstGeom prst="ellipse">
            <a:avLst/>
          </a:prstGeom>
          <a:solidFill>
            <a:schemeClr val="tx2">
              <a:lumMod val="60000"/>
              <a:lumOff val="40000"/>
              <a:alpha val="99000"/>
            </a:schemeClr>
          </a:solidFill>
          <a:ln w="28575">
            <a:solidFill>
              <a:schemeClr val="accent1">
                <a:lumMod val="75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GB" sz="1600" b="1" dirty="0">
                <a:solidFill>
                  <a:prstClr val="black"/>
                </a:solidFill>
                <a:latin typeface="Century Gothic" panose="020B0502020202020204" pitchFamily="34" charset="0"/>
              </a:rPr>
              <a:t>Inferior access, experience &amp; outcomes</a:t>
            </a:r>
          </a:p>
        </p:txBody>
      </p:sp>
      <p:grpSp>
        <p:nvGrpSpPr>
          <p:cNvPr id="25" name="Group 24">
            <a:extLst>
              <a:ext uri="{FF2B5EF4-FFF2-40B4-BE49-F238E27FC236}">
                <a16:creationId xmlns:a16="http://schemas.microsoft.com/office/drawing/2014/main" id="{CA3A5E82-7840-4468-B05C-5A4AD157F02B}"/>
              </a:ext>
            </a:extLst>
          </p:cNvPr>
          <p:cNvGrpSpPr/>
          <p:nvPr/>
        </p:nvGrpSpPr>
        <p:grpSpPr>
          <a:xfrm>
            <a:off x="3542910" y="5525140"/>
            <a:ext cx="2409173" cy="1204586"/>
            <a:chOff x="5335730" y="3847682"/>
            <a:chExt cx="2409173" cy="1204586"/>
          </a:xfrm>
          <a:solidFill>
            <a:schemeClr val="accent1">
              <a:lumMod val="40000"/>
              <a:lumOff val="60000"/>
            </a:schemeClr>
          </a:solidFill>
          <a:scene3d>
            <a:camera prst="orthographicFront"/>
            <a:lightRig rig="flat" dir="t"/>
          </a:scene3d>
        </p:grpSpPr>
        <p:sp>
          <p:nvSpPr>
            <p:cNvPr id="26" name="Rounded Rectangle 17">
              <a:extLst>
                <a:ext uri="{FF2B5EF4-FFF2-40B4-BE49-F238E27FC236}">
                  <a16:creationId xmlns:a16="http://schemas.microsoft.com/office/drawing/2014/main" id="{AB6FF3AF-41D6-43B6-9E67-5AD84EDFBB88}"/>
                </a:ext>
              </a:extLst>
            </p:cNvPr>
            <p:cNvSpPr/>
            <p:nvPr/>
          </p:nvSpPr>
          <p:spPr>
            <a:xfrm>
              <a:off x="5335730" y="3847682"/>
              <a:ext cx="2409173" cy="1204586"/>
            </a:xfrm>
            <a:prstGeom prst="roundRect">
              <a:avLst/>
            </a:prstGeom>
            <a:grpFill/>
            <a:ln w="28575">
              <a:solidFill>
                <a:schemeClr val="accent1">
                  <a:lumMod val="75000"/>
                </a:schemeClr>
              </a:solidFill>
            </a:ln>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27" name="Rounded Rectangle 9">
              <a:extLst>
                <a:ext uri="{FF2B5EF4-FFF2-40B4-BE49-F238E27FC236}">
                  <a16:creationId xmlns:a16="http://schemas.microsoft.com/office/drawing/2014/main" id="{2D6A704F-1E56-4222-BF9A-976C6B8F7DE0}"/>
                </a:ext>
              </a:extLst>
            </p:cNvPr>
            <p:cNvSpPr/>
            <p:nvPr/>
          </p:nvSpPr>
          <p:spPr>
            <a:xfrm>
              <a:off x="5394533" y="3906485"/>
              <a:ext cx="2291567" cy="1086980"/>
            </a:xfrm>
            <a:prstGeom prst="rect">
              <a:avLst/>
            </a:prstGeom>
            <a:grpFill/>
            <a:sp3d/>
          </p:spPr>
          <p:style>
            <a:lnRef idx="0">
              <a:scrgbClr r="0" g="0" b="0"/>
            </a:lnRef>
            <a:fillRef idx="0">
              <a:scrgbClr r="0" g="0" b="0"/>
            </a:fillRef>
            <a:effectRef idx="0">
              <a:scrgbClr r="0" g="0" b="0"/>
            </a:effectRef>
            <a:fontRef idx="minor">
              <a:schemeClr val="dk1"/>
            </a:fontRef>
          </p:style>
          <p:txBody>
            <a:bodyPr spcFirstLastPara="0" vert="horz" wrap="square" lIns="76200" tIns="76200" rIns="76200" bIns="76200" numCol="1" spcCol="1270" anchor="t"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en-US" sz="1600" b="1" dirty="0">
                <a:latin typeface="Century Gothic" panose="020B0502020202020204" pitchFamily="34" charset="0"/>
              </a:endParaRPr>
            </a:p>
            <a:p>
              <a:pPr marL="0" marR="0" lvl="0" indent="0" algn="ctr" defTabSz="914400" eaLnBrk="1" fontAlgn="auto" latinLnBrk="0" hangingPunct="1">
                <a:lnSpc>
                  <a:spcPct val="100000"/>
                </a:lnSpc>
                <a:spcBef>
                  <a:spcPct val="0"/>
                </a:spcBef>
                <a:spcAft>
                  <a:spcPts val="0"/>
                </a:spcAft>
                <a:buClrTx/>
                <a:buSzTx/>
                <a:buFontTx/>
                <a:buNone/>
                <a:tabLst/>
                <a:defRPr/>
              </a:pPr>
              <a:r>
                <a:rPr lang="en-US" sz="1600" b="1" dirty="0">
                  <a:latin typeface="Century Gothic" panose="020B0502020202020204" pitchFamily="34" charset="0"/>
                </a:rPr>
                <a:t>M</a:t>
              </a:r>
              <a:r>
                <a:rPr lang="en-GB" sz="1600" b="1" dirty="0">
                  <a:latin typeface="Century Gothic" panose="020B0502020202020204" pitchFamily="34" charset="0"/>
                </a:rPr>
                <a:t>ore coercive care</a:t>
              </a:r>
              <a:endParaRPr lang="en-GB" sz="1600" b="1" kern="1200" dirty="0">
                <a:latin typeface="Century Gothic" panose="020B0502020202020204" pitchFamily="34" charset="0"/>
              </a:endParaRPr>
            </a:p>
            <a:p>
              <a:pPr lvl="0" algn="ctr" defTabSz="889000">
                <a:lnSpc>
                  <a:spcPct val="90000"/>
                </a:lnSpc>
                <a:spcBef>
                  <a:spcPct val="0"/>
                </a:spcBef>
                <a:spcAft>
                  <a:spcPct val="35000"/>
                </a:spcAft>
              </a:pPr>
              <a:endParaRPr lang="en-GB" sz="1600" b="1" kern="1200" dirty="0">
                <a:latin typeface="Century Gothic" panose="020B0502020202020204" pitchFamily="34" charset="0"/>
              </a:endParaRPr>
            </a:p>
          </p:txBody>
        </p:sp>
      </p:grpSp>
      <p:grpSp>
        <p:nvGrpSpPr>
          <p:cNvPr id="28" name="Group 27">
            <a:extLst>
              <a:ext uri="{FF2B5EF4-FFF2-40B4-BE49-F238E27FC236}">
                <a16:creationId xmlns:a16="http://schemas.microsoft.com/office/drawing/2014/main" id="{4E68413E-12B4-4F93-8802-16C5614AD915}"/>
              </a:ext>
            </a:extLst>
          </p:cNvPr>
          <p:cNvGrpSpPr/>
          <p:nvPr/>
        </p:nvGrpSpPr>
        <p:grpSpPr>
          <a:xfrm>
            <a:off x="958241" y="4124291"/>
            <a:ext cx="2409173" cy="1204586"/>
            <a:chOff x="5335730" y="3847682"/>
            <a:chExt cx="2409173" cy="1204586"/>
          </a:xfrm>
          <a:solidFill>
            <a:schemeClr val="accent1">
              <a:lumMod val="40000"/>
              <a:lumOff val="60000"/>
            </a:schemeClr>
          </a:solidFill>
          <a:scene3d>
            <a:camera prst="orthographicFront"/>
            <a:lightRig rig="flat" dir="t"/>
          </a:scene3d>
        </p:grpSpPr>
        <p:sp>
          <p:nvSpPr>
            <p:cNvPr id="29" name="Rounded Rectangle 17">
              <a:extLst>
                <a:ext uri="{FF2B5EF4-FFF2-40B4-BE49-F238E27FC236}">
                  <a16:creationId xmlns:a16="http://schemas.microsoft.com/office/drawing/2014/main" id="{EABD91DC-CBC0-47B4-BEF6-65F890BC6E85}"/>
                </a:ext>
              </a:extLst>
            </p:cNvPr>
            <p:cNvSpPr/>
            <p:nvPr/>
          </p:nvSpPr>
          <p:spPr>
            <a:xfrm>
              <a:off x="5335730" y="3847682"/>
              <a:ext cx="2409173" cy="1204586"/>
            </a:xfrm>
            <a:prstGeom prst="roundRect">
              <a:avLst/>
            </a:prstGeom>
            <a:grpFill/>
            <a:ln w="28575">
              <a:solidFill>
                <a:schemeClr val="accent1">
                  <a:lumMod val="75000"/>
                </a:schemeClr>
              </a:solidFill>
            </a:ln>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30" name="Rounded Rectangle 9">
              <a:extLst>
                <a:ext uri="{FF2B5EF4-FFF2-40B4-BE49-F238E27FC236}">
                  <a16:creationId xmlns:a16="http://schemas.microsoft.com/office/drawing/2014/main" id="{DF33A58C-66D6-4057-ADCA-C6BF9C5BC5D2}"/>
                </a:ext>
              </a:extLst>
            </p:cNvPr>
            <p:cNvSpPr/>
            <p:nvPr/>
          </p:nvSpPr>
          <p:spPr>
            <a:xfrm>
              <a:off x="5394533" y="3906485"/>
              <a:ext cx="2291567" cy="1086980"/>
            </a:xfrm>
            <a:prstGeom prst="rect">
              <a:avLst/>
            </a:prstGeom>
            <a:grpFill/>
            <a:ln w="28575">
              <a:noFill/>
            </a:ln>
            <a:sp3d/>
          </p:spPr>
          <p:style>
            <a:lnRef idx="0">
              <a:scrgbClr r="0" g="0" b="0"/>
            </a:lnRef>
            <a:fillRef idx="0">
              <a:scrgbClr r="0" g="0" b="0"/>
            </a:fillRef>
            <a:effectRef idx="0">
              <a:scrgbClr r="0" g="0" b="0"/>
            </a:effectRef>
            <a:fontRef idx="minor">
              <a:schemeClr val="dk1"/>
            </a:fontRef>
          </p:style>
          <p:txBody>
            <a:bodyPr spcFirstLastPara="0" vert="horz" wrap="square" lIns="76200" tIns="76200" rIns="76200" bIns="76200" numCol="1" spcCol="1270" anchor="t"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en-US" sz="1600" b="1" dirty="0">
                <a:latin typeface="Century Gothic" panose="020B0502020202020204" pitchFamily="34" charset="0"/>
              </a:endParaRPr>
            </a:p>
            <a:p>
              <a:pPr marL="0" marR="0" lvl="0" indent="0" algn="ctr" defTabSz="914400" eaLnBrk="1" fontAlgn="auto" latinLnBrk="0" hangingPunct="1">
                <a:lnSpc>
                  <a:spcPct val="100000"/>
                </a:lnSpc>
                <a:spcBef>
                  <a:spcPct val="0"/>
                </a:spcBef>
                <a:spcAft>
                  <a:spcPts val="0"/>
                </a:spcAft>
                <a:buClrTx/>
                <a:buSzTx/>
                <a:buFontTx/>
                <a:buNone/>
                <a:tabLst/>
                <a:defRPr/>
              </a:pPr>
              <a:r>
                <a:rPr lang="en-US" sz="1600" b="1" dirty="0">
                  <a:latin typeface="Century Gothic" panose="020B0502020202020204" pitchFamily="34" charset="0"/>
                </a:rPr>
                <a:t>L</a:t>
              </a:r>
              <a:r>
                <a:rPr lang="en-GB" sz="1600" b="1" dirty="0">
                  <a:latin typeface="Century Gothic" panose="020B0502020202020204" pitchFamily="34" charset="0"/>
                </a:rPr>
                <a:t>onger lengths of stay</a:t>
              </a:r>
              <a:endParaRPr lang="en-GB" sz="1600" b="1" kern="1200" dirty="0">
                <a:latin typeface="Century Gothic" panose="020B0502020202020204" pitchFamily="34" charset="0"/>
              </a:endParaRPr>
            </a:p>
            <a:p>
              <a:pPr lvl="0" algn="ctr" defTabSz="889000">
                <a:lnSpc>
                  <a:spcPct val="90000"/>
                </a:lnSpc>
                <a:spcBef>
                  <a:spcPct val="0"/>
                </a:spcBef>
                <a:spcAft>
                  <a:spcPct val="35000"/>
                </a:spcAft>
              </a:pPr>
              <a:endParaRPr lang="en-GB" sz="1600" b="1" kern="1200" dirty="0">
                <a:latin typeface="Century Gothic" panose="020B0502020202020204" pitchFamily="34" charset="0"/>
              </a:endParaRPr>
            </a:p>
          </p:txBody>
        </p:sp>
      </p:grpSp>
    </p:spTree>
    <p:extLst>
      <p:ext uri="{BB962C8B-B14F-4D97-AF65-F5344CB8AC3E}">
        <p14:creationId xmlns:p14="http://schemas.microsoft.com/office/powerpoint/2010/main" val="271395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AE459-DD6C-7104-3218-16B45FCB0F13}"/>
              </a:ext>
            </a:extLst>
          </p:cNvPr>
          <p:cNvSpPr>
            <a:spLocks noGrp="1"/>
          </p:cNvSpPr>
          <p:nvPr>
            <p:ph type="title"/>
          </p:nvPr>
        </p:nvSpPr>
        <p:spPr/>
        <p:txBody>
          <a:bodyPr/>
          <a:lstStyle/>
          <a:p>
            <a:r>
              <a:rPr lang="en-GB" b="1" dirty="0"/>
              <a:t>Why is </a:t>
            </a:r>
            <a:r>
              <a:rPr lang="en-GB" b="1" dirty="0">
                <a:solidFill>
                  <a:srgbClr val="FF0000"/>
                </a:solidFill>
              </a:rPr>
              <a:t>C</a:t>
            </a:r>
            <a:r>
              <a:rPr lang="en-GB" b="1" dirty="0">
                <a:solidFill>
                  <a:srgbClr val="FFC000"/>
                </a:solidFill>
              </a:rPr>
              <a:t>a</a:t>
            </a:r>
            <a:r>
              <a:rPr lang="en-GB" b="1" dirty="0">
                <a:solidFill>
                  <a:srgbClr val="00B050"/>
                </a:solidFill>
              </a:rPr>
              <a:t>F</a:t>
            </a:r>
            <a:r>
              <a:rPr lang="en-GB" b="1" dirty="0">
                <a:solidFill>
                  <a:srgbClr val="7030A0"/>
                </a:solidFill>
              </a:rPr>
              <a:t>I</a:t>
            </a:r>
            <a:r>
              <a:rPr lang="en-GB" b="1" dirty="0"/>
              <a:t> needed? </a:t>
            </a:r>
          </a:p>
        </p:txBody>
      </p:sp>
      <p:sp>
        <p:nvSpPr>
          <p:cNvPr id="3" name="Content Placeholder 2">
            <a:extLst>
              <a:ext uri="{FF2B5EF4-FFF2-40B4-BE49-F238E27FC236}">
                <a16:creationId xmlns:a16="http://schemas.microsoft.com/office/drawing/2014/main" id="{212AC19B-80BB-EDD3-DA94-9B409C78EB19}"/>
              </a:ext>
            </a:extLst>
          </p:cNvPr>
          <p:cNvSpPr>
            <a:spLocks noGrp="1"/>
          </p:cNvSpPr>
          <p:nvPr>
            <p:ph idx="1"/>
          </p:nvPr>
        </p:nvSpPr>
        <p:spPr>
          <a:xfrm>
            <a:off x="628650" y="1417638"/>
            <a:ext cx="7886700" cy="3482579"/>
          </a:xfrm>
        </p:spPr>
        <p:txBody>
          <a:bodyPr/>
          <a:lstStyle/>
          <a:p>
            <a:r>
              <a:rPr lang="en-GB" dirty="0"/>
              <a:t>Family Intervention for psychosis </a:t>
            </a:r>
          </a:p>
          <a:p>
            <a:pPr lvl="1"/>
            <a:r>
              <a:rPr lang="en-GB" dirty="0"/>
              <a:t>Strong evidence base </a:t>
            </a:r>
            <a:r>
              <a:rPr lang="en-GB" sz="1350" dirty="0"/>
              <a:t>(Claxton, </a:t>
            </a:r>
            <a:r>
              <a:rPr lang="en-GB" sz="1350" dirty="0" err="1"/>
              <a:t>Onwumere</a:t>
            </a:r>
            <a:r>
              <a:rPr lang="en-GB" sz="1350" dirty="0"/>
              <a:t> &amp; </a:t>
            </a:r>
            <a:r>
              <a:rPr lang="en-GB" sz="1350" dirty="0" err="1"/>
              <a:t>Fornells-Ambrojo</a:t>
            </a:r>
            <a:r>
              <a:rPr lang="en-GB" sz="1350" dirty="0"/>
              <a:t>, 2017)  </a:t>
            </a:r>
          </a:p>
          <a:p>
            <a:pPr lvl="1"/>
            <a:r>
              <a:rPr lang="en-GB" dirty="0"/>
              <a:t>Recommended by NICE for ‘service users in regular contact with families’ </a:t>
            </a:r>
            <a:r>
              <a:rPr lang="en-GB" sz="1350" dirty="0"/>
              <a:t>(NICE, 2014)</a:t>
            </a:r>
          </a:p>
          <a:p>
            <a:pPr lvl="1"/>
            <a:r>
              <a:rPr lang="en-GB" dirty="0"/>
              <a:t>Poorly implemented in the NHS </a:t>
            </a:r>
          </a:p>
          <a:p>
            <a:pPr lvl="1"/>
            <a:r>
              <a:rPr lang="en-GB" dirty="0"/>
              <a:t>Uptake especially low in African, Caribbean and other </a:t>
            </a:r>
            <a:r>
              <a:rPr lang="en-GB" dirty="0" err="1"/>
              <a:t>minoritised</a:t>
            </a:r>
            <a:r>
              <a:rPr lang="en-GB" dirty="0"/>
              <a:t> groups </a:t>
            </a:r>
            <a:r>
              <a:rPr lang="en-GB" sz="1350" dirty="0"/>
              <a:t>(Berry and Haddock, 2008)</a:t>
            </a:r>
          </a:p>
          <a:p>
            <a:endParaRPr lang="en-GB" dirty="0"/>
          </a:p>
        </p:txBody>
      </p:sp>
      <p:grpSp>
        <p:nvGrpSpPr>
          <p:cNvPr id="4" name="Group 3">
            <a:extLst>
              <a:ext uri="{FF2B5EF4-FFF2-40B4-BE49-F238E27FC236}">
                <a16:creationId xmlns:a16="http://schemas.microsoft.com/office/drawing/2014/main" id="{E59D7A6A-4B28-4093-9E3A-7D7FCC80B60F}"/>
              </a:ext>
            </a:extLst>
          </p:cNvPr>
          <p:cNvGrpSpPr/>
          <p:nvPr/>
        </p:nvGrpSpPr>
        <p:grpSpPr>
          <a:xfrm>
            <a:off x="953640" y="5250426"/>
            <a:ext cx="6735110" cy="1415846"/>
            <a:chOff x="1474485" y="3846679"/>
            <a:chExt cx="9172493" cy="1792065"/>
          </a:xfrm>
        </p:grpSpPr>
        <p:pic>
          <p:nvPicPr>
            <p:cNvPr id="5" name="Picture 4" descr="A group of people with their arms around each other&#10;&#10;Description automatically generated with low confidence">
              <a:extLst>
                <a:ext uri="{FF2B5EF4-FFF2-40B4-BE49-F238E27FC236}">
                  <a16:creationId xmlns:a16="http://schemas.microsoft.com/office/drawing/2014/main" id="{EAFD012C-C844-4D83-A93C-40FBC300546C}"/>
                </a:ext>
              </a:extLst>
            </p:cNvPr>
            <p:cNvPicPr>
              <a:picLocks noChangeAspect="1"/>
            </p:cNvPicPr>
            <p:nvPr/>
          </p:nvPicPr>
          <p:blipFill rotWithShape="1">
            <a:blip r:embed="rId2"/>
            <a:srcRect t="34658" r="2382"/>
            <a:stretch/>
          </p:blipFill>
          <p:spPr>
            <a:xfrm>
              <a:off x="2926042" y="3846680"/>
              <a:ext cx="3324106" cy="1792064"/>
            </a:xfrm>
            <a:prstGeom prst="rect">
              <a:avLst/>
            </a:prstGeom>
            <a:solidFill>
              <a:srgbClr val="ED9237"/>
            </a:solidFill>
          </p:spPr>
        </p:pic>
        <p:pic>
          <p:nvPicPr>
            <p:cNvPr id="6" name="Picture 5" descr="Icon&#10;&#10;Description automatically generated with medium confidence">
              <a:extLst>
                <a:ext uri="{FF2B5EF4-FFF2-40B4-BE49-F238E27FC236}">
                  <a16:creationId xmlns:a16="http://schemas.microsoft.com/office/drawing/2014/main" id="{57C9701F-43D2-491B-A987-8234D67A6DB1}"/>
                </a:ext>
              </a:extLst>
            </p:cNvPr>
            <p:cNvPicPr>
              <a:picLocks noChangeAspect="1"/>
            </p:cNvPicPr>
            <p:nvPr/>
          </p:nvPicPr>
          <p:blipFill rotWithShape="1">
            <a:blip r:embed="rId3"/>
            <a:srcRect l="2890" r="2620"/>
            <a:stretch/>
          </p:blipFill>
          <p:spPr>
            <a:xfrm>
              <a:off x="1474485" y="3846681"/>
              <a:ext cx="1685796" cy="1790100"/>
            </a:xfrm>
            <a:prstGeom prst="rect">
              <a:avLst/>
            </a:prstGeom>
          </p:spPr>
        </p:pic>
        <p:pic>
          <p:nvPicPr>
            <p:cNvPr id="7" name="Picture 6" descr="A picture containing text, vector graphics&#10;&#10;Description automatically generated">
              <a:extLst>
                <a:ext uri="{FF2B5EF4-FFF2-40B4-BE49-F238E27FC236}">
                  <a16:creationId xmlns:a16="http://schemas.microsoft.com/office/drawing/2014/main" id="{7F15AC94-CBEF-4088-9E5E-F70F58E3BCC3}"/>
                </a:ext>
              </a:extLst>
            </p:cNvPr>
            <p:cNvPicPr>
              <a:picLocks noChangeAspect="1"/>
            </p:cNvPicPr>
            <p:nvPr/>
          </p:nvPicPr>
          <p:blipFill rotWithShape="1">
            <a:blip r:embed="rId4"/>
            <a:srcRect l="4511" t="10940" r="5059"/>
            <a:stretch/>
          </p:blipFill>
          <p:spPr>
            <a:xfrm>
              <a:off x="6216245" y="3846680"/>
              <a:ext cx="1811683" cy="1784223"/>
            </a:xfrm>
            <a:prstGeom prst="rect">
              <a:avLst/>
            </a:prstGeom>
          </p:spPr>
        </p:pic>
        <p:pic>
          <p:nvPicPr>
            <p:cNvPr id="8" name="Picture 7" descr="A person and person posing for a picture&#10;&#10;Description automatically generated with low confidence">
              <a:extLst>
                <a:ext uri="{FF2B5EF4-FFF2-40B4-BE49-F238E27FC236}">
                  <a16:creationId xmlns:a16="http://schemas.microsoft.com/office/drawing/2014/main" id="{265F1778-9EAC-43AC-9922-EE57A24ED3FE}"/>
                </a:ext>
              </a:extLst>
            </p:cNvPr>
            <p:cNvPicPr>
              <a:picLocks noChangeAspect="1"/>
            </p:cNvPicPr>
            <p:nvPr/>
          </p:nvPicPr>
          <p:blipFill rotWithShape="1">
            <a:blip r:embed="rId5"/>
            <a:srcRect l="3692" t="20286" r="1438"/>
            <a:stretch/>
          </p:blipFill>
          <p:spPr>
            <a:xfrm>
              <a:off x="8006905" y="3846679"/>
              <a:ext cx="2640073" cy="1792065"/>
            </a:xfrm>
            <a:prstGeom prst="rect">
              <a:avLst/>
            </a:prstGeom>
            <a:solidFill>
              <a:srgbClr val="ED9237"/>
            </a:solidFill>
          </p:spPr>
        </p:pic>
      </p:grpSp>
    </p:spTree>
    <p:extLst>
      <p:ext uri="{BB962C8B-B14F-4D97-AF65-F5344CB8AC3E}">
        <p14:creationId xmlns:p14="http://schemas.microsoft.com/office/powerpoint/2010/main" val="3767253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7A4E4-130C-4E9C-B394-C50957BAA63B}"/>
              </a:ext>
            </a:extLst>
          </p:cNvPr>
          <p:cNvSpPr>
            <a:spLocks noGrp="1"/>
          </p:cNvSpPr>
          <p:nvPr>
            <p:ph type="title"/>
          </p:nvPr>
        </p:nvSpPr>
        <p:spPr/>
        <p:txBody>
          <a:bodyPr>
            <a:normAutofit/>
          </a:bodyPr>
          <a:lstStyle/>
          <a:p>
            <a:r>
              <a:rPr lang="en-GB" sz="4050" b="1" dirty="0"/>
              <a:t>Why is </a:t>
            </a:r>
            <a:r>
              <a:rPr lang="en-GB" sz="4050" b="1" dirty="0" err="1">
                <a:solidFill>
                  <a:srgbClr val="FF0000"/>
                </a:solidFill>
              </a:rPr>
              <a:t>C</a:t>
            </a:r>
            <a:r>
              <a:rPr lang="en-GB" sz="4050" b="1" dirty="0" err="1">
                <a:solidFill>
                  <a:srgbClr val="FFC000"/>
                </a:solidFill>
              </a:rPr>
              <a:t>a</a:t>
            </a:r>
            <a:r>
              <a:rPr lang="en-GB" sz="4050" b="1" dirty="0" err="1">
                <a:solidFill>
                  <a:srgbClr val="00B050"/>
                </a:solidFill>
              </a:rPr>
              <a:t>F</a:t>
            </a:r>
            <a:r>
              <a:rPr lang="en-GB" sz="4050" b="1" dirty="0" err="1">
                <a:solidFill>
                  <a:srgbClr val="7030A0"/>
                </a:solidFill>
              </a:rPr>
              <a:t>I</a:t>
            </a:r>
            <a:r>
              <a:rPr lang="en-GB" sz="4050" b="1" dirty="0"/>
              <a:t> needed? </a:t>
            </a:r>
          </a:p>
        </p:txBody>
      </p:sp>
      <p:sp>
        <p:nvSpPr>
          <p:cNvPr id="3" name="Content Placeholder 2">
            <a:extLst>
              <a:ext uri="{FF2B5EF4-FFF2-40B4-BE49-F238E27FC236}">
                <a16:creationId xmlns:a16="http://schemas.microsoft.com/office/drawing/2014/main" id="{7267FB51-1FEE-48C4-8D40-7340E6D901B1}"/>
              </a:ext>
            </a:extLst>
          </p:cNvPr>
          <p:cNvSpPr>
            <a:spLocks noGrp="1"/>
          </p:cNvSpPr>
          <p:nvPr>
            <p:ph idx="1"/>
          </p:nvPr>
        </p:nvSpPr>
        <p:spPr>
          <a:xfrm>
            <a:off x="299434" y="1255922"/>
            <a:ext cx="8490398" cy="5602077"/>
          </a:xfrm>
        </p:spPr>
        <p:txBody>
          <a:bodyPr>
            <a:normAutofit fontScale="92500" lnSpcReduction="10000"/>
          </a:bodyPr>
          <a:lstStyle/>
          <a:p>
            <a:r>
              <a:rPr lang="en-GB" dirty="0"/>
              <a:t>Ethos of services incompatible with different cultures as psychological interventions are mainly developed in Western countries</a:t>
            </a:r>
          </a:p>
          <a:p>
            <a:r>
              <a:rPr lang="en-GB" dirty="0"/>
              <a:t>Culture influences coping mechanisms and willingness to accept help (e.g. Bernal &amp; </a:t>
            </a:r>
            <a:r>
              <a:rPr lang="en-GB" dirty="0" err="1"/>
              <a:t>Saez</a:t>
            </a:r>
            <a:r>
              <a:rPr lang="en-GB" dirty="0"/>
              <a:t>-Santiago, 2006) </a:t>
            </a:r>
            <a:endParaRPr lang="en-GB" b="1" u="sng" dirty="0"/>
          </a:p>
          <a:p>
            <a:r>
              <a:rPr lang="en-GB" dirty="0"/>
              <a:t>People engage more with psychological therapy when their cultural beliefs are considered (</a:t>
            </a:r>
            <a:r>
              <a:rPr lang="en-GB" dirty="0" err="1"/>
              <a:t>Rathod</a:t>
            </a:r>
            <a:r>
              <a:rPr lang="en-GB" dirty="0"/>
              <a:t> et al., 2010).</a:t>
            </a:r>
          </a:p>
          <a:p>
            <a:r>
              <a:rPr lang="en-GB" dirty="0"/>
              <a:t>NICE recommends need to consider culture and ethnicity in interventions for individuals diagnosed with schizophrenia </a:t>
            </a:r>
            <a:endParaRPr lang="en-GB" sz="4000" dirty="0"/>
          </a:p>
        </p:txBody>
      </p:sp>
      <p:sp>
        <p:nvSpPr>
          <p:cNvPr id="5" name="Slide Number Placeholder 4">
            <a:extLst>
              <a:ext uri="{FF2B5EF4-FFF2-40B4-BE49-F238E27FC236}">
                <a16:creationId xmlns:a16="http://schemas.microsoft.com/office/drawing/2014/main" id="{6C9BC602-0C9C-496F-84BD-50EF1861F045}"/>
              </a:ext>
            </a:extLst>
          </p:cNvPr>
          <p:cNvSpPr>
            <a:spLocks noGrp="1"/>
          </p:cNvSpPr>
          <p:nvPr>
            <p:ph type="sldNum" sz="quarter" idx="12"/>
          </p:nvPr>
        </p:nvSpPr>
        <p:spPr/>
        <p:txBody>
          <a:bodyPr/>
          <a:lstStyle/>
          <a:p>
            <a:pPr defTabSz="685800">
              <a:defRPr/>
            </a:pPr>
            <a:fld id="{2C18C1E5-FB55-42F5-BD6D-9CC153FCDBE6}" type="slidenum">
              <a:rPr lang="en-US">
                <a:solidFill>
                  <a:prstClr val="black"/>
                </a:solidFill>
                <a:latin typeface="Gill Sans MT" panose="020B0502020104020203"/>
              </a:rPr>
              <a:pPr defTabSz="685800">
                <a:defRPr/>
              </a:pPr>
              <a:t>6</a:t>
            </a:fld>
            <a:endParaRPr lang="en-US" dirty="0">
              <a:solidFill>
                <a:prstClr val="black"/>
              </a:solidFill>
              <a:latin typeface="Gill Sans MT" panose="020B0502020104020203"/>
            </a:endParaRPr>
          </a:p>
        </p:txBody>
      </p:sp>
    </p:spTree>
    <p:extLst>
      <p:ext uri="{BB962C8B-B14F-4D97-AF65-F5344CB8AC3E}">
        <p14:creationId xmlns:p14="http://schemas.microsoft.com/office/powerpoint/2010/main" val="1279843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3F18D-F1B7-40EA-B944-0E48F97F8CFA}"/>
              </a:ext>
            </a:extLst>
          </p:cNvPr>
          <p:cNvSpPr>
            <a:spLocks noGrp="1"/>
          </p:cNvSpPr>
          <p:nvPr>
            <p:ph type="title"/>
          </p:nvPr>
        </p:nvSpPr>
        <p:spPr/>
        <p:txBody>
          <a:bodyPr anchor="b">
            <a:normAutofit/>
          </a:bodyPr>
          <a:lstStyle/>
          <a:p>
            <a:r>
              <a:rPr lang="en-GB" sz="4050" b="1" dirty="0"/>
              <a:t>What is </a:t>
            </a:r>
            <a:r>
              <a:rPr lang="en-GB" sz="4050" b="1" dirty="0">
                <a:solidFill>
                  <a:srgbClr val="FF0000"/>
                </a:solidFill>
              </a:rPr>
              <a:t>C</a:t>
            </a:r>
            <a:r>
              <a:rPr lang="en-GB" sz="4050" b="1" dirty="0">
                <a:solidFill>
                  <a:srgbClr val="FFC000"/>
                </a:solidFill>
              </a:rPr>
              <a:t>a</a:t>
            </a:r>
            <a:r>
              <a:rPr lang="en-GB" sz="4050" b="1" dirty="0">
                <a:solidFill>
                  <a:srgbClr val="00B050"/>
                </a:solidFill>
              </a:rPr>
              <a:t>F</a:t>
            </a:r>
            <a:r>
              <a:rPr lang="en-GB" sz="4050" b="1" dirty="0">
                <a:solidFill>
                  <a:srgbClr val="7030A0"/>
                </a:solidFill>
              </a:rPr>
              <a:t>I</a:t>
            </a:r>
            <a:r>
              <a:rPr lang="en-GB" sz="4050" b="1" dirty="0"/>
              <a:t>? </a:t>
            </a:r>
          </a:p>
        </p:txBody>
      </p:sp>
      <p:sp>
        <p:nvSpPr>
          <p:cNvPr id="3" name="Content Placeholder 2">
            <a:extLst>
              <a:ext uri="{FF2B5EF4-FFF2-40B4-BE49-F238E27FC236}">
                <a16:creationId xmlns:a16="http://schemas.microsoft.com/office/drawing/2014/main" id="{821A359A-2CCF-4985-BA77-8DAC61D87F5C}"/>
              </a:ext>
            </a:extLst>
          </p:cNvPr>
          <p:cNvSpPr>
            <a:spLocks noGrp="1"/>
          </p:cNvSpPr>
          <p:nvPr>
            <p:ph sz="half" idx="1"/>
          </p:nvPr>
        </p:nvSpPr>
        <p:spPr>
          <a:xfrm>
            <a:off x="628650" y="1463040"/>
            <a:ext cx="8501062" cy="4588875"/>
          </a:xfrm>
        </p:spPr>
        <p:txBody>
          <a:bodyPr anchor="ctr">
            <a:normAutofit/>
          </a:bodyPr>
          <a:lstStyle/>
          <a:p>
            <a:r>
              <a:rPr lang="en-GB" sz="2700" b="1" dirty="0">
                <a:solidFill>
                  <a:srgbClr val="FF0000"/>
                </a:solidFill>
              </a:rPr>
              <a:t>C</a:t>
            </a:r>
            <a:r>
              <a:rPr lang="en-GB" sz="2700" b="1" dirty="0"/>
              <a:t>ulturally-</a:t>
            </a:r>
            <a:r>
              <a:rPr lang="en-GB" sz="2700" b="1" dirty="0">
                <a:solidFill>
                  <a:srgbClr val="FFC000"/>
                </a:solidFill>
              </a:rPr>
              <a:t>a</a:t>
            </a:r>
            <a:r>
              <a:rPr lang="en-GB" sz="2700" b="1" dirty="0"/>
              <a:t>dapted </a:t>
            </a:r>
            <a:r>
              <a:rPr lang="en-GB" sz="2700" b="1" dirty="0">
                <a:solidFill>
                  <a:srgbClr val="00B050"/>
                </a:solidFill>
              </a:rPr>
              <a:t>F</a:t>
            </a:r>
            <a:r>
              <a:rPr lang="en-GB" sz="2700" b="1" dirty="0"/>
              <a:t>amily </a:t>
            </a:r>
            <a:r>
              <a:rPr lang="en-GB" sz="2700" b="1" dirty="0">
                <a:solidFill>
                  <a:srgbClr val="7030A0"/>
                </a:solidFill>
              </a:rPr>
              <a:t>I</a:t>
            </a:r>
            <a:r>
              <a:rPr lang="en-GB" sz="2700" b="1" dirty="0"/>
              <a:t>ntervention </a:t>
            </a:r>
          </a:p>
          <a:p>
            <a:r>
              <a:rPr lang="en-GB" dirty="0"/>
              <a:t>10 x 1-hour sessions delivered by Lead &amp; Co-therapist dyads </a:t>
            </a:r>
          </a:p>
          <a:p>
            <a:r>
              <a:rPr lang="en-GB" dirty="0"/>
              <a:t>Co-produced with African &amp; Caribbean origin people, advocates &amp; health professionals</a:t>
            </a:r>
          </a:p>
          <a:p>
            <a:r>
              <a:rPr lang="en-GB" dirty="0"/>
              <a:t>Hybrid model: CBT-based with BFT</a:t>
            </a:r>
          </a:p>
          <a:p>
            <a:r>
              <a:rPr lang="en-GB" dirty="0"/>
              <a:t>Family Support Members (FSM’s) </a:t>
            </a:r>
          </a:p>
          <a:p>
            <a:r>
              <a:rPr lang="en-GB" dirty="0" err="1"/>
              <a:t>CaFI:Digital</a:t>
            </a:r>
            <a:r>
              <a:rPr lang="en-GB" dirty="0"/>
              <a:t>: online therapy</a:t>
            </a:r>
          </a:p>
          <a:p>
            <a:endParaRPr lang="en-GB" dirty="0"/>
          </a:p>
        </p:txBody>
      </p:sp>
      <p:sp>
        <p:nvSpPr>
          <p:cNvPr id="4" name="Slide Number Placeholder 3">
            <a:extLst>
              <a:ext uri="{FF2B5EF4-FFF2-40B4-BE49-F238E27FC236}">
                <a16:creationId xmlns:a16="http://schemas.microsoft.com/office/drawing/2014/main" id="{66552D9A-FCD5-4259-B6A1-81482F54FDA8}"/>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C18C1E5-FB55-42F5-BD6D-9CC153FCDBE6}" type="slidenum">
              <a:rPr kumimoji="0" lang="en-US" sz="900" b="0" i="0" u="none" strike="noStrike" kern="1200" cap="none" spc="0" normalizeH="0" baseline="0" noProof="0">
                <a:ln>
                  <a:noFill/>
                </a:ln>
                <a:solidFill>
                  <a:prstClr val="black"/>
                </a:solidFill>
                <a:effectLst/>
                <a:uLnTx/>
                <a:uFillTx/>
                <a:latin typeface="Gill Sans MT" panose="020B0502020104020203"/>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en-US" sz="9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146162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876BD"/>
        </a:solidFill>
        <a:effectLst/>
      </p:bgPr>
    </p:bg>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BCEA7788-2828-E344-9315-B9B4C143DB0E}"/>
              </a:ext>
            </a:extLst>
          </p:cNvPr>
          <p:cNvPicPr>
            <a:picLocks noChangeAspect="1"/>
          </p:cNvPicPr>
          <p:nvPr/>
        </p:nvPicPr>
        <p:blipFill>
          <a:blip r:embed="rId2"/>
          <a:stretch>
            <a:fillRect/>
          </a:stretch>
        </p:blipFill>
        <p:spPr>
          <a:xfrm>
            <a:off x="1699272" y="2552701"/>
            <a:ext cx="5265668" cy="3481385"/>
          </a:xfrm>
          <a:prstGeom prst="rect">
            <a:avLst/>
          </a:prstGeom>
        </p:spPr>
      </p:pic>
      <p:sp>
        <p:nvSpPr>
          <p:cNvPr id="2" name="Title 1">
            <a:extLst>
              <a:ext uri="{FF2B5EF4-FFF2-40B4-BE49-F238E27FC236}">
                <a16:creationId xmlns:a16="http://schemas.microsoft.com/office/drawing/2014/main" id="{A9E07148-E8DF-3E4A-B7ED-E71EE28DAD90}"/>
              </a:ext>
            </a:extLst>
          </p:cNvPr>
          <p:cNvSpPr>
            <a:spLocks noGrp="1"/>
          </p:cNvSpPr>
          <p:nvPr>
            <p:ph type="title"/>
          </p:nvPr>
        </p:nvSpPr>
        <p:spPr>
          <a:xfrm>
            <a:off x="628650" y="1324148"/>
            <a:ext cx="7886700" cy="2852737"/>
          </a:xfrm>
        </p:spPr>
        <p:txBody>
          <a:bodyPr anchor="ctr">
            <a:normAutofit/>
          </a:bodyPr>
          <a:lstStyle/>
          <a:p>
            <a:pPr algn="ctr"/>
            <a:r>
              <a:rPr lang="en-US" b="1" dirty="0">
                <a:solidFill>
                  <a:schemeClr val="bg1"/>
                </a:solidFill>
                <a:latin typeface="Century Gothic" panose="020B0502020202020204" pitchFamily="34" charset="0"/>
              </a:rPr>
              <a:t>The </a:t>
            </a:r>
            <a:r>
              <a:rPr lang="en-US" b="1" dirty="0" err="1">
                <a:solidFill>
                  <a:schemeClr val="bg1"/>
                </a:solidFill>
                <a:latin typeface="Century Gothic" panose="020B0502020202020204" pitchFamily="34" charset="0"/>
              </a:rPr>
              <a:t>CaFI</a:t>
            </a:r>
            <a:r>
              <a:rPr lang="en-US" b="1" dirty="0">
                <a:solidFill>
                  <a:schemeClr val="bg1"/>
                </a:solidFill>
                <a:latin typeface="Century Gothic" panose="020B0502020202020204" pitchFamily="34" charset="0"/>
              </a:rPr>
              <a:t> Journey</a:t>
            </a:r>
            <a:br>
              <a:rPr lang="en-US" b="1" dirty="0">
                <a:solidFill>
                  <a:schemeClr val="bg1"/>
                </a:solidFill>
                <a:latin typeface="Century Gothic" panose="020B0502020202020204" pitchFamily="34" charset="0"/>
              </a:rPr>
            </a:br>
            <a:endParaRPr lang="en-US" b="1" i="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53078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3"/>
          <p:cNvSpPr>
            <a:spLocks noGrp="1" noChangeArrowheads="1"/>
          </p:cNvSpPr>
          <p:nvPr>
            <p:ph type="body" sz="half" idx="4294967295"/>
          </p:nvPr>
        </p:nvSpPr>
        <p:spPr>
          <a:xfrm>
            <a:off x="262834" y="1439990"/>
            <a:ext cx="8721805" cy="5911129"/>
          </a:xfrm>
        </p:spPr>
        <p:txBody>
          <a:bodyPr>
            <a:normAutofit/>
          </a:bodyPr>
          <a:lstStyle/>
          <a:p>
            <a:pPr>
              <a:buNone/>
            </a:pPr>
            <a:r>
              <a:rPr lang="en-GB" sz="2400" b="1" dirty="0">
                <a:ea typeface="Tahoma" panose="020B0604030504040204" pitchFamily="34" charset="0"/>
                <a:cs typeface="Arial" panose="020B0604020202020204" pitchFamily="34" charset="0"/>
              </a:rPr>
              <a:t>Community Engagement Conferences </a:t>
            </a:r>
            <a:r>
              <a:rPr lang="en-GB" sz="2400" dirty="0">
                <a:ea typeface="Tahoma" panose="020B0604030504040204" pitchFamily="34" charset="0"/>
                <a:cs typeface="Arial" panose="020B0604020202020204" pitchFamily="34" charset="0"/>
              </a:rPr>
              <a:t>Gain insight into the ‘problem’ from key stakeholder perspectives</a:t>
            </a:r>
          </a:p>
          <a:p>
            <a:pPr lvl="1"/>
            <a:r>
              <a:rPr lang="en-GB" sz="2400" dirty="0">
                <a:ea typeface="Tahoma" panose="020B0604030504040204" pitchFamily="34" charset="0"/>
                <a:cs typeface="Arial" panose="020B0604020202020204" pitchFamily="34" charset="0"/>
              </a:rPr>
              <a:t>Service users</a:t>
            </a:r>
          </a:p>
          <a:p>
            <a:pPr lvl="1"/>
            <a:r>
              <a:rPr lang="en-GB" sz="2400" dirty="0">
                <a:ea typeface="Tahoma" panose="020B0604030504040204" pitchFamily="34" charset="0"/>
                <a:cs typeface="Arial" panose="020B0604020202020204" pitchFamily="34" charset="0"/>
              </a:rPr>
              <a:t>Families</a:t>
            </a:r>
          </a:p>
          <a:p>
            <a:pPr lvl="1"/>
            <a:r>
              <a:rPr lang="en-GB" sz="2400" dirty="0">
                <a:ea typeface="Tahoma" panose="020B0604030504040204" pitchFamily="34" charset="0"/>
                <a:cs typeface="Arial" panose="020B0604020202020204" pitchFamily="34" charset="0"/>
              </a:rPr>
              <a:t>Health and care practitioners, commissioners and providers </a:t>
            </a:r>
          </a:p>
          <a:p>
            <a:r>
              <a:rPr lang="en-GB" sz="2400" dirty="0">
                <a:ea typeface="Tahoma" panose="020B0604030504040204" pitchFamily="34" charset="0"/>
                <a:cs typeface="Arial" panose="020B0604020202020204" pitchFamily="34" charset="0"/>
              </a:rPr>
              <a:t>Identify research priorities </a:t>
            </a:r>
            <a:r>
              <a:rPr lang="en-GB" sz="2400" dirty="0">
                <a:ea typeface="Tahoma" panose="020B0604030504040204" pitchFamily="34" charset="0"/>
                <a:cs typeface="Arial" panose="020B0604020202020204" pitchFamily="34" charset="0"/>
                <a:sym typeface="Wingdings" pitchFamily="2" charset="2"/>
              </a:rPr>
              <a:t> studies</a:t>
            </a:r>
            <a:endParaRPr lang="en-GB" sz="2400" dirty="0">
              <a:ea typeface="Tahoma" panose="020B0604030504040204" pitchFamily="34" charset="0"/>
              <a:cs typeface="Arial" panose="020B0604020202020204" pitchFamily="34" charset="0"/>
            </a:endParaRPr>
          </a:p>
          <a:p>
            <a:pPr marL="0" indent="0">
              <a:buNone/>
            </a:pPr>
            <a:r>
              <a:rPr lang="en-GB" sz="2400" b="1" dirty="0">
                <a:solidFill>
                  <a:srgbClr val="0432FF"/>
                </a:solidFill>
                <a:ea typeface="Tahoma" panose="020B0604030504040204" pitchFamily="34" charset="0"/>
                <a:cs typeface="Arial" panose="020B0604020202020204" pitchFamily="34" charset="0"/>
              </a:rPr>
              <a:t>Study 1: </a:t>
            </a:r>
            <a:r>
              <a:rPr lang="en-GB" sz="2200" dirty="0">
                <a:ea typeface="Tahoma" panose="020B0604030504040204" pitchFamily="34" charset="0"/>
                <a:cs typeface="Arial" panose="020B0604020202020204" pitchFamily="34" charset="0"/>
              </a:rPr>
              <a:t>Culturally-adapted Family Intervention (</a:t>
            </a:r>
            <a:r>
              <a:rPr lang="en-GB" sz="2200" b="1" dirty="0" err="1">
                <a:solidFill>
                  <a:srgbClr val="0432FF"/>
                </a:solidFill>
                <a:ea typeface="Tahoma" panose="020B0604030504040204" pitchFamily="34" charset="0"/>
                <a:cs typeface="Arial" panose="020B0604020202020204" pitchFamily="34" charset="0"/>
              </a:rPr>
              <a:t>CaFI</a:t>
            </a:r>
            <a:r>
              <a:rPr lang="en-GB" sz="2200" dirty="0">
                <a:ea typeface="Tahoma" panose="020B0604030504040204" pitchFamily="34" charset="0"/>
                <a:cs typeface="Arial" panose="020B0604020202020204" pitchFamily="34" charset="0"/>
              </a:rPr>
              <a:t>) for African-Caribbeans diagnosed with schizophrenia and their families (HS&amp;DR; 2013-7)</a:t>
            </a:r>
          </a:p>
          <a:p>
            <a:pPr marL="0" indent="0">
              <a:buNone/>
            </a:pPr>
            <a:endParaRPr lang="en-GB" sz="1600" dirty="0">
              <a:solidFill>
                <a:srgbClr val="0040C0"/>
              </a:solidFill>
              <a:ea typeface="Tahoma" panose="020B0604030504040204" pitchFamily="34" charset="0"/>
              <a:cs typeface="Arial" panose="020B0604020202020204" pitchFamily="34" charset="0"/>
            </a:endParaRPr>
          </a:p>
          <a:p>
            <a:pPr marL="0" indent="0">
              <a:buNone/>
            </a:pPr>
            <a:r>
              <a:rPr lang="en-GB" sz="2400" b="1" dirty="0">
                <a:solidFill>
                  <a:srgbClr val="0432FF"/>
                </a:solidFill>
                <a:ea typeface="Tahoma" panose="020B0604030504040204" pitchFamily="34" charset="0"/>
                <a:cs typeface="Arial" panose="020B0604020202020204" pitchFamily="34" charset="0"/>
              </a:rPr>
              <a:t>Study 2: </a:t>
            </a:r>
            <a:r>
              <a:rPr lang="en-GB" sz="2200" dirty="0">
                <a:ea typeface="Tahoma" panose="020B0604030504040204" pitchFamily="34" charset="0"/>
                <a:cs typeface="Arial" panose="020B0604020202020204" pitchFamily="34" charset="0"/>
              </a:rPr>
              <a:t>Co-production of e-learning resource to improve African-Caribbean families' knowledge about schizophrenia and engagement with services: a feasibility pilot study (RfPB; 2015-8) (“</a:t>
            </a:r>
            <a:r>
              <a:rPr lang="en-GB" sz="2200" b="1" dirty="0" err="1">
                <a:solidFill>
                  <a:srgbClr val="0432FF"/>
                </a:solidFill>
                <a:ea typeface="Tahoma" panose="020B0604030504040204" pitchFamily="34" charset="0"/>
                <a:cs typeface="Arial" panose="020B0604020202020204" pitchFamily="34" charset="0"/>
              </a:rPr>
              <a:t>CaSPER</a:t>
            </a:r>
            <a:r>
              <a:rPr lang="en-GB" sz="2200" b="1" dirty="0">
                <a:solidFill>
                  <a:srgbClr val="0432FF"/>
                </a:solidFill>
                <a:ea typeface="Tahoma" panose="020B0604030504040204" pitchFamily="34" charset="0"/>
                <a:cs typeface="Arial" panose="020B0604020202020204" pitchFamily="34" charset="0"/>
              </a:rPr>
              <a:t> study</a:t>
            </a:r>
            <a:r>
              <a:rPr lang="en-GB" sz="2200" dirty="0">
                <a:ea typeface="Tahoma" panose="020B0604030504040204" pitchFamily="34" charset="0"/>
                <a:cs typeface="Arial" panose="020B0604020202020204" pitchFamily="34" charset="0"/>
              </a:rPr>
              <a:t>”)</a:t>
            </a:r>
          </a:p>
          <a:p>
            <a:pPr>
              <a:buNone/>
            </a:pPr>
            <a:endParaRPr lang="en-GB" sz="2800" dirty="0">
              <a:solidFill>
                <a:srgbClr val="7030A0"/>
              </a:solidFill>
              <a:cs typeface="Arial" pitchFamily="34" charset="0"/>
            </a:endParaRPr>
          </a:p>
        </p:txBody>
      </p:sp>
      <p:sp>
        <p:nvSpPr>
          <p:cNvPr id="4" name="Title 1">
            <a:extLst>
              <a:ext uri="{FF2B5EF4-FFF2-40B4-BE49-F238E27FC236}">
                <a16:creationId xmlns:a16="http://schemas.microsoft.com/office/drawing/2014/main" id="{2BBFE6DD-75FD-FD41-A335-A4153D13496F}"/>
              </a:ext>
            </a:extLst>
          </p:cNvPr>
          <p:cNvSpPr txBox="1">
            <a:spLocks/>
          </p:cNvSpPr>
          <p:nvPr/>
        </p:nvSpPr>
        <p:spPr>
          <a:xfrm>
            <a:off x="457200" y="180691"/>
            <a:ext cx="8229600" cy="90252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600" b="1" dirty="0">
                <a:latin typeface="+mn-lt"/>
              </a:rPr>
              <a:t>Public &amp; Patient Involvement &amp; Engagement (PPIE)</a:t>
            </a:r>
          </a:p>
          <a:p>
            <a:endParaRPr lang="en-GB" sz="3600" b="1" dirty="0">
              <a:latin typeface="+mn-lt"/>
            </a:endParaRPr>
          </a:p>
        </p:txBody>
      </p:sp>
    </p:spTree>
    <p:extLst>
      <p:ext uri="{BB962C8B-B14F-4D97-AF65-F5344CB8AC3E}">
        <p14:creationId xmlns:p14="http://schemas.microsoft.com/office/powerpoint/2010/main" val="2579638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4" name="Rectangle 1043">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7DDC4F86-4448-A556-CBB3-05B435FF06E6}"/>
              </a:ext>
            </a:extLst>
          </p:cNvPr>
          <p:cNvSpPr>
            <a:spLocks noGrp="1"/>
          </p:cNvSpPr>
          <p:nvPr>
            <p:ph type="title"/>
          </p:nvPr>
        </p:nvSpPr>
        <p:spPr>
          <a:xfrm>
            <a:off x="429369" y="238539"/>
            <a:ext cx="8263890" cy="1434415"/>
          </a:xfrm>
        </p:spPr>
        <p:txBody>
          <a:bodyPr anchor="b">
            <a:normAutofit/>
          </a:bodyPr>
          <a:lstStyle/>
          <a:p>
            <a:r>
              <a:rPr lang="en-GB" sz="4700" b="1"/>
              <a:t>Coproduction with Stakeholders</a:t>
            </a:r>
          </a:p>
        </p:txBody>
      </p:sp>
      <p:sp>
        <p:nvSpPr>
          <p:cNvPr id="1046"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 name="connsiteX0" fmla="*/ 0 w 8229600"/>
              <a:gd name="connsiteY0" fmla="*/ 0 h 18288"/>
              <a:gd name="connsiteX1" fmla="*/ 521208 w 8229600"/>
              <a:gd name="connsiteY1" fmla="*/ 0 h 18288"/>
              <a:gd name="connsiteX2" fmla="*/ 960120 w 8229600"/>
              <a:gd name="connsiteY2" fmla="*/ 0 h 18288"/>
              <a:gd name="connsiteX3" fmla="*/ 1481328 w 8229600"/>
              <a:gd name="connsiteY3" fmla="*/ 0 h 18288"/>
              <a:gd name="connsiteX4" fmla="*/ 2167128 w 8229600"/>
              <a:gd name="connsiteY4" fmla="*/ 0 h 18288"/>
              <a:gd name="connsiteX5" fmla="*/ 2935224 w 8229600"/>
              <a:gd name="connsiteY5" fmla="*/ 0 h 18288"/>
              <a:gd name="connsiteX6" fmla="*/ 3785616 w 8229600"/>
              <a:gd name="connsiteY6" fmla="*/ 0 h 18288"/>
              <a:gd name="connsiteX7" fmla="*/ 4636008 w 8229600"/>
              <a:gd name="connsiteY7" fmla="*/ 0 h 18288"/>
              <a:gd name="connsiteX8" fmla="*/ 5239512 w 8229600"/>
              <a:gd name="connsiteY8" fmla="*/ 0 h 18288"/>
              <a:gd name="connsiteX9" fmla="*/ 6007608 w 8229600"/>
              <a:gd name="connsiteY9" fmla="*/ 0 h 18288"/>
              <a:gd name="connsiteX10" fmla="*/ 6693408 w 8229600"/>
              <a:gd name="connsiteY10" fmla="*/ 0 h 18288"/>
              <a:gd name="connsiteX11" fmla="*/ 7296912 w 8229600"/>
              <a:gd name="connsiteY11" fmla="*/ 0 h 18288"/>
              <a:gd name="connsiteX12" fmla="*/ 8229600 w 8229600"/>
              <a:gd name="connsiteY12" fmla="*/ 0 h 18288"/>
              <a:gd name="connsiteX13" fmla="*/ 8229600 w 8229600"/>
              <a:gd name="connsiteY13" fmla="*/ 18288 h 18288"/>
              <a:gd name="connsiteX14" fmla="*/ 7626096 w 8229600"/>
              <a:gd name="connsiteY14" fmla="*/ 18288 h 18288"/>
              <a:gd name="connsiteX15" fmla="*/ 7022592 w 8229600"/>
              <a:gd name="connsiteY15" fmla="*/ 18288 h 18288"/>
              <a:gd name="connsiteX16" fmla="*/ 6172200 w 8229600"/>
              <a:gd name="connsiteY16" fmla="*/ 18288 h 18288"/>
              <a:gd name="connsiteX17" fmla="*/ 5650992 w 8229600"/>
              <a:gd name="connsiteY17" fmla="*/ 18288 h 18288"/>
              <a:gd name="connsiteX18" fmla="*/ 4882896 w 8229600"/>
              <a:gd name="connsiteY18" fmla="*/ 18288 h 18288"/>
              <a:gd name="connsiteX19" fmla="*/ 4443984 w 8229600"/>
              <a:gd name="connsiteY19" fmla="*/ 18288 h 18288"/>
              <a:gd name="connsiteX20" fmla="*/ 3758184 w 8229600"/>
              <a:gd name="connsiteY20" fmla="*/ 18288 h 18288"/>
              <a:gd name="connsiteX21" fmla="*/ 3236976 w 8229600"/>
              <a:gd name="connsiteY21" fmla="*/ 18288 h 18288"/>
              <a:gd name="connsiteX22" fmla="*/ 2386584 w 8229600"/>
              <a:gd name="connsiteY22" fmla="*/ 18288 h 18288"/>
              <a:gd name="connsiteX23" fmla="*/ 1947672 w 8229600"/>
              <a:gd name="connsiteY23" fmla="*/ 18288 h 18288"/>
              <a:gd name="connsiteX24" fmla="*/ 1261872 w 8229600"/>
              <a:gd name="connsiteY24" fmla="*/ 18288 h 18288"/>
              <a:gd name="connsiteX25" fmla="*/ 822960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15278" y="6969"/>
                  <a:pt x="340572" y="21894"/>
                  <a:pt x="521208" y="0"/>
                </a:cubicBezTo>
                <a:cubicBezTo>
                  <a:pt x="745939" y="29643"/>
                  <a:pt x="1127486" y="-40512"/>
                  <a:pt x="1371600" y="0"/>
                </a:cubicBezTo>
                <a:cubicBezTo>
                  <a:pt x="1567490" y="28416"/>
                  <a:pt x="1945702" y="13075"/>
                  <a:pt x="2221992" y="0"/>
                </a:cubicBezTo>
                <a:cubicBezTo>
                  <a:pt x="2446218" y="-17340"/>
                  <a:pt x="2853686" y="-7924"/>
                  <a:pt x="3072384" y="0"/>
                </a:cubicBezTo>
                <a:cubicBezTo>
                  <a:pt x="3286960" y="20656"/>
                  <a:pt x="3324417" y="20174"/>
                  <a:pt x="3511296" y="0"/>
                </a:cubicBezTo>
                <a:cubicBezTo>
                  <a:pt x="3710690" y="-39182"/>
                  <a:pt x="3945457" y="-64074"/>
                  <a:pt x="4114800" y="0"/>
                </a:cubicBezTo>
                <a:cubicBezTo>
                  <a:pt x="4336079" y="28138"/>
                  <a:pt x="4420759" y="12117"/>
                  <a:pt x="4553712" y="0"/>
                </a:cubicBezTo>
                <a:cubicBezTo>
                  <a:pt x="4688252" y="-2224"/>
                  <a:pt x="5047430" y="19664"/>
                  <a:pt x="5239512" y="0"/>
                </a:cubicBezTo>
                <a:cubicBezTo>
                  <a:pt x="5424392" y="-49610"/>
                  <a:pt x="5708717" y="13540"/>
                  <a:pt x="5843016" y="0"/>
                </a:cubicBezTo>
                <a:cubicBezTo>
                  <a:pt x="6005788" y="32949"/>
                  <a:pt x="6198255" y="37080"/>
                  <a:pt x="6611112" y="0"/>
                </a:cubicBezTo>
                <a:cubicBezTo>
                  <a:pt x="6954152" y="635"/>
                  <a:pt x="7244390" y="18057"/>
                  <a:pt x="7461504" y="0"/>
                </a:cubicBezTo>
                <a:cubicBezTo>
                  <a:pt x="7693790" y="9882"/>
                  <a:pt x="7984486" y="17646"/>
                  <a:pt x="8229600" y="0"/>
                </a:cubicBezTo>
                <a:cubicBezTo>
                  <a:pt x="8228428" y="6016"/>
                  <a:pt x="8229853" y="9684"/>
                  <a:pt x="8229600" y="18288"/>
                </a:cubicBezTo>
                <a:cubicBezTo>
                  <a:pt x="7945777" y="19945"/>
                  <a:pt x="7812308" y="-8511"/>
                  <a:pt x="7461504" y="18288"/>
                </a:cubicBezTo>
                <a:cubicBezTo>
                  <a:pt x="7129391" y="53185"/>
                  <a:pt x="7087333" y="41906"/>
                  <a:pt x="6940296" y="18288"/>
                </a:cubicBezTo>
                <a:cubicBezTo>
                  <a:pt x="6810862" y="-23020"/>
                  <a:pt x="6701312" y="19361"/>
                  <a:pt x="6419088" y="18288"/>
                </a:cubicBezTo>
                <a:cubicBezTo>
                  <a:pt x="6152777" y="18855"/>
                  <a:pt x="5868611" y="48802"/>
                  <a:pt x="5650992" y="18288"/>
                </a:cubicBezTo>
                <a:cubicBezTo>
                  <a:pt x="5439747" y="15250"/>
                  <a:pt x="5334901" y="-1044"/>
                  <a:pt x="5129784" y="18288"/>
                </a:cubicBezTo>
                <a:cubicBezTo>
                  <a:pt x="4955906" y="40458"/>
                  <a:pt x="4793216" y="33888"/>
                  <a:pt x="4690872" y="18288"/>
                </a:cubicBezTo>
                <a:cubicBezTo>
                  <a:pt x="4552374" y="31087"/>
                  <a:pt x="4318742" y="6248"/>
                  <a:pt x="4087368" y="18288"/>
                </a:cubicBezTo>
                <a:cubicBezTo>
                  <a:pt x="3849418" y="32625"/>
                  <a:pt x="3751577" y="29688"/>
                  <a:pt x="3401568" y="18288"/>
                </a:cubicBezTo>
                <a:cubicBezTo>
                  <a:pt x="3067953" y="20409"/>
                  <a:pt x="3012425" y="26879"/>
                  <a:pt x="2798064" y="18288"/>
                </a:cubicBezTo>
                <a:cubicBezTo>
                  <a:pt x="2565154" y="16520"/>
                  <a:pt x="2426719" y="-31794"/>
                  <a:pt x="2276856" y="18288"/>
                </a:cubicBezTo>
                <a:cubicBezTo>
                  <a:pt x="2090980" y="4382"/>
                  <a:pt x="1702030" y="-8180"/>
                  <a:pt x="1426464" y="18288"/>
                </a:cubicBezTo>
                <a:cubicBezTo>
                  <a:pt x="1104481" y="69643"/>
                  <a:pt x="985013" y="-7690"/>
                  <a:pt x="740664" y="18288"/>
                </a:cubicBezTo>
                <a:cubicBezTo>
                  <a:pt x="507391" y="41643"/>
                  <a:pt x="191740" y="-11654"/>
                  <a:pt x="0" y="18288"/>
                </a:cubicBezTo>
                <a:cubicBezTo>
                  <a:pt x="714" y="9707"/>
                  <a:pt x="1025" y="3120"/>
                  <a:pt x="0" y="0"/>
                </a:cubicBezTo>
                <a:close/>
              </a:path>
              <a:path w="8229600" h="18288" stroke="0" extrusionOk="0">
                <a:moveTo>
                  <a:pt x="0" y="0"/>
                </a:moveTo>
                <a:cubicBezTo>
                  <a:pt x="270709" y="-27213"/>
                  <a:pt x="397128" y="23656"/>
                  <a:pt x="521208" y="0"/>
                </a:cubicBezTo>
                <a:cubicBezTo>
                  <a:pt x="631319" y="-5947"/>
                  <a:pt x="842157" y="28261"/>
                  <a:pt x="960120" y="0"/>
                </a:cubicBezTo>
                <a:cubicBezTo>
                  <a:pt x="1077930" y="6549"/>
                  <a:pt x="1318669" y="-15893"/>
                  <a:pt x="1481328" y="0"/>
                </a:cubicBezTo>
                <a:cubicBezTo>
                  <a:pt x="1659104" y="-21090"/>
                  <a:pt x="1870243" y="69945"/>
                  <a:pt x="2167128" y="0"/>
                </a:cubicBezTo>
                <a:cubicBezTo>
                  <a:pt x="2460684" y="-5519"/>
                  <a:pt x="2753885" y="-62993"/>
                  <a:pt x="2935224" y="0"/>
                </a:cubicBezTo>
                <a:cubicBezTo>
                  <a:pt x="3115119" y="56580"/>
                  <a:pt x="3535280" y="40687"/>
                  <a:pt x="3785616" y="0"/>
                </a:cubicBezTo>
                <a:cubicBezTo>
                  <a:pt x="4057881" y="25645"/>
                  <a:pt x="4308335" y="-2666"/>
                  <a:pt x="4636008" y="0"/>
                </a:cubicBezTo>
                <a:cubicBezTo>
                  <a:pt x="4987152" y="19805"/>
                  <a:pt x="5025979" y="14149"/>
                  <a:pt x="5239512" y="0"/>
                </a:cubicBezTo>
                <a:cubicBezTo>
                  <a:pt x="5437586" y="211"/>
                  <a:pt x="5752721" y="5618"/>
                  <a:pt x="6007608" y="0"/>
                </a:cubicBezTo>
                <a:cubicBezTo>
                  <a:pt x="6280137" y="-5132"/>
                  <a:pt x="6386079" y="-21510"/>
                  <a:pt x="6693408" y="0"/>
                </a:cubicBezTo>
                <a:cubicBezTo>
                  <a:pt x="6986580" y="4991"/>
                  <a:pt x="7015252" y="-18088"/>
                  <a:pt x="7296912" y="0"/>
                </a:cubicBezTo>
                <a:cubicBezTo>
                  <a:pt x="7569796" y="10390"/>
                  <a:pt x="7895472" y="71473"/>
                  <a:pt x="8229600" y="0"/>
                </a:cubicBezTo>
                <a:cubicBezTo>
                  <a:pt x="8230227" y="7450"/>
                  <a:pt x="8228885" y="11999"/>
                  <a:pt x="8229600" y="18288"/>
                </a:cubicBezTo>
                <a:cubicBezTo>
                  <a:pt x="8094333" y="-5252"/>
                  <a:pt x="7850928" y="37448"/>
                  <a:pt x="7626096" y="18288"/>
                </a:cubicBezTo>
                <a:cubicBezTo>
                  <a:pt x="7448378" y="-569"/>
                  <a:pt x="7315174" y="-1844"/>
                  <a:pt x="7022592" y="18288"/>
                </a:cubicBezTo>
                <a:cubicBezTo>
                  <a:pt x="6686163" y="50499"/>
                  <a:pt x="6352629" y="23510"/>
                  <a:pt x="6172200" y="18288"/>
                </a:cubicBezTo>
                <a:cubicBezTo>
                  <a:pt x="6015590" y="42345"/>
                  <a:pt x="5770309" y="21278"/>
                  <a:pt x="5650992" y="18288"/>
                </a:cubicBezTo>
                <a:cubicBezTo>
                  <a:pt x="5483975" y="12092"/>
                  <a:pt x="5165324" y="68948"/>
                  <a:pt x="4882896" y="18288"/>
                </a:cubicBezTo>
                <a:cubicBezTo>
                  <a:pt x="4568934" y="7053"/>
                  <a:pt x="4556334" y="27676"/>
                  <a:pt x="4443984" y="18288"/>
                </a:cubicBezTo>
                <a:cubicBezTo>
                  <a:pt x="4320775" y="10576"/>
                  <a:pt x="4034988" y="-3490"/>
                  <a:pt x="3758184" y="18288"/>
                </a:cubicBezTo>
                <a:cubicBezTo>
                  <a:pt x="3445155" y="-998"/>
                  <a:pt x="3367892" y="13824"/>
                  <a:pt x="3236976" y="18288"/>
                </a:cubicBezTo>
                <a:cubicBezTo>
                  <a:pt x="3093796" y="26408"/>
                  <a:pt x="2635824" y="24132"/>
                  <a:pt x="2386584" y="18288"/>
                </a:cubicBezTo>
                <a:cubicBezTo>
                  <a:pt x="2139815" y="-3297"/>
                  <a:pt x="2105958" y="25945"/>
                  <a:pt x="1947672" y="18288"/>
                </a:cubicBezTo>
                <a:cubicBezTo>
                  <a:pt x="1801011" y="-19911"/>
                  <a:pt x="1533636" y="14646"/>
                  <a:pt x="1261872" y="18288"/>
                </a:cubicBezTo>
                <a:cubicBezTo>
                  <a:pt x="989528" y="32227"/>
                  <a:pt x="1025848" y="14685"/>
                  <a:pt x="822960" y="18288"/>
                </a:cubicBezTo>
                <a:cubicBezTo>
                  <a:pt x="653456" y="20956"/>
                  <a:pt x="304027" y="8001"/>
                  <a:pt x="0" y="18288"/>
                </a:cubicBezTo>
                <a:cubicBezTo>
                  <a:pt x="-27" y="11611"/>
                  <a:pt x="-1713" y="5475"/>
                  <a:pt x="0" y="0"/>
                </a:cubicBezTo>
                <a:close/>
              </a:path>
              <a:path w="8229600" h="18288" fill="none" stroke="0" extrusionOk="0">
                <a:moveTo>
                  <a:pt x="0" y="0"/>
                </a:moveTo>
                <a:cubicBezTo>
                  <a:pt x="205130" y="6064"/>
                  <a:pt x="324007" y="6684"/>
                  <a:pt x="521208" y="0"/>
                </a:cubicBezTo>
                <a:cubicBezTo>
                  <a:pt x="695888" y="-14632"/>
                  <a:pt x="1101879" y="6017"/>
                  <a:pt x="1371600" y="0"/>
                </a:cubicBezTo>
                <a:cubicBezTo>
                  <a:pt x="1622968" y="4691"/>
                  <a:pt x="1936552" y="-7433"/>
                  <a:pt x="2221992" y="0"/>
                </a:cubicBezTo>
                <a:cubicBezTo>
                  <a:pt x="2498663" y="51226"/>
                  <a:pt x="2885875" y="-8757"/>
                  <a:pt x="3072384" y="0"/>
                </a:cubicBezTo>
                <a:cubicBezTo>
                  <a:pt x="3288944" y="24235"/>
                  <a:pt x="3331110" y="5443"/>
                  <a:pt x="3511296" y="0"/>
                </a:cubicBezTo>
                <a:cubicBezTo>
                  <a:pt x="3687973" y="-19690"/>
                  <a:pt x="3901025" y="-20092"/>
                  <a:pt x="4114800" y="0"/>
                </a:cubicBezTo>
                <a:cubicBezTo>
                  <a:pt x="4336102" y="32988"/>
                  <a:pt x="4416982" y="-5831"/>
                  <a:pt x="4553712" y="0"/>
                </a:cubicBezTo>
                <a:cubicBezTo>
                  <a:pt x="4674310" y="-5056"/>
                  <a:pt x="5080160" y="-12181"/>
                  <a:pt x="5239512" y="0"/>
                </a:cubicBezTo>
                <a:cubicBezTo>
                  <a:pt x="5419031" y="-38513"/>
                  <a:pt x="5691629" y="2226"/>
                  <a:pt x="5843016" y="0"/>
                </a:cubicBezTo>
                <a:cubicBezTo>
                  <a:pt x="5978317" y="-40553"/>
                  <a:pt x="6314754" y="9782"/>
                  <a:pt x="6611112" y="0"/>
                </a:cubicBezTo>
                <a:cubicBezTo>
                  <a:pt x="6973004" y="-17646"/>
                  <a:pt x="7175490" y="18489"/>
                  <a:pt x="7461504" y="0"/>
                </a:cubicBezTo>
                <a:cubicBezTo>
                  <a:pt x="7746737" y="-34159"/>
                  <a:pt x="7962178" y="39853"/>
                  <a:pt x="8229600" y="0"/>
                </a:cubicBezTo>
                <a:cubicBezTo>
                  <a:pt x="8228796" y="5852"/>
                  <a:pt x="8229698" y="10429"/>
                  <a:pt x="8229600" y="18288"/>
                </a:cubicBezTo>
                <a:cubicBezTo>
                  <a:pt x="7944174" y="-29104"/>
                  <a:pt x="7795646" y="-34405"/>
                  <a:pt x="7461504" y="18288"/>
                </a:cubicBezTo>
                <a:cubicBezTo>
                  <a:pt x="7129776" y="51087"/>
                  <a:pt x="7082769" y="31446"/>
                  <a:pt x="6940296" y="18288"/>
                </a:cubicBezTo>
                <a:cubicBezTo>
                  <a:pt x="6799665" y="-15875"/>
                  <a:pt x="6652769" y="31783"/>
                  <a:pt x="6419088" y="18288"/>
                </a:cubicBezTo>
                <a:cubicBezTo>
                  <a:pt x="6143970" y="52275"/>
                  <a:pt x="5863165" y="-16531"/>
                  <a:pt x="5650992" y="18288"/>
                </a:cubicBezTo>
                <a:cubicBezTo>
                  <a:pt x="5419172" y="40606"/>
                  <a:pt x="5309448" y="-405"/>
                  <a:pt x="5129784" y="18288"/>
                </a:cubicBezTo>
                <a:cubicBezTo>
                  <a:pt x="4947928" y="26023"/>
                  <a:pt x="4795021" y="5860"/>
                  <a:pt x="4690872" y="18288"/>
                </a:cubicBezTo>
                <a:cubicBezTo>
                  <a:pt x="4564358" y="-9579"/>
                  <a:pt x="4295485" y="-25280"/>
                  <a:pt x="4087368" y="18288"/>
                </a:cubicBezTo>
                <a:cubicBezTo>
                  <a:pt x="3871704" y="40406"/>
                  <a:pt x="3732927" y="-10898"/>
                  <a:pt x="3401568" y="18288"/>
                </a:cubicBezTo>
                <a:cubicBezTo>
                  <a:pt x="3075889" y="19660"/>
                  <a:pt x="3025898" y="44400"/>
                  <a:pt x="2798064" y="18288"/>
                </a:cubicBezTo>
                <a:cubicBezTo>
                  <a:pt x="2581856" y="-20869"/>
                  <a:pt x="2428311" y="-4900"/>
                  <a:pt x="2276856" y="18288"/>
                </a:cubicBezTo>
                <a:cubicBezTo>
                  <a:pt x="2098246" y="53283"/>
                  <a:pt x="1737531" y="55959"/>
                  <a:pt x="1426464" y="18288"/>
                </a:cubicBezTo>
                <a:cubicBezTo>
                  <a:pt x="1104708" y="26489"/>
                  <a:pt x="1006595" y="15928"/>
                  <a:pt x="740664" y="18288"/>
                </a:cubicBezTo>
                <a:cubicBezTo>
                  <a:pt x="480378" y="33084"/>
                  <a:pt x="202592" y="-12357"/>
                  <a:pt x="0" y="18288"/>
                </a:cubicBezTo>
                <a:cubicBezTo>
                  <a:pt x="888" y="9601"/>
                  <a:pt x="860" y="415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250A38FD-A32D-2698-C5F2-5410EEC75A30}"/>
              </a:ext>
            </a:extLst>
          </p:cNvPr>
          <p:cNvSpPr>
            <a:spLocks noGrp="1"/>
          </p:cNvSpPr>
          <p:nvPr>
            <p:ph idx="1"/>
          </p:nvPr>
        </p:nvSpPr>
        <p:spPr>
          <a:xfrm>
            <a:off x="429369" y="2071316"/>
            <a:ext cx="5035164" cy="4119172"/>
          </a:xfrm>
        </p:spPr>
        <p:txBody>
          <a:bodyPr anchor="t">
            <a:normAutofit/>
          </a:bodyPr>
          <a:lstStyle/>
          <a:p>
            <a:pPr>
              <a:lnSpc>
                <a:spcPct val="90000"/>
              </a:lnSpc>
            </a:pPr>
            <a:r>
              <a:rPr lang="en-GB" sz="1500"/>
              <a:t>Literature review to generate typical components of culturally adapted psychosocial interventions to serve as initial framework</a:t>
            </a:r>
          </a:p>
          <a:p>
            <a:pPr lvl="1">
              <a:lnSpc>
                <a:spcPct val="90000"/>
              </a:lnSpc>
            </a:pPr>
            <a:r>
              <a:rPr lang="en-GB" sz="1500"/>
              <a:t>Key points: “</a:t>
            </a:r>
            <a:r>
              <a:rPr lang="en-GB" sz="1500" i="1"/>
              <a:t>more than translation</a:t>
            </a:r>
            <a:r>
              <a:rPr lang="en-GB" sz="1500"/>
              <a:t>”, need to incorporate important concepts [e.g., spirituality] </a:t>
            </a:r>
          </a:p>
          <a:p>
            <a:pPr>
              <a:lnSpc>
                <a:spcPct val="90000"/>
              </a:lnSpc>
            </a:pPr>
            <a:r>
              <a:rPr lang="en-GB" sz="1500"/>
              <a:t>Community engagement conferences and focus groups with service users, carers, and professionals </a:t>
            </a:r>
          </a:p>
          <a:p>
            <a:pPr lvl="1">
              <a:lnSpc>
                <a:spcPct val="90000"/>
              </a:lnSpc>
            </a:pPr>
            <a:r>
              <a:rPr lang="en-GB" sz="1500"/>
              <a:t>Structure and core components</a:t>
            </a:r>
          </a:p>
          <a:p>
            <a:pPr lvl="1">
              <a:lnSpc>
                <a:spcPct val="90000"/>
              </a:lnSpc>
            </a:pPr>
            <a:r>
              <a:rPr lang="en-GB" sz="1500"/>
              <a:t>Address stereotypes &amp; misconceptions of African and Caribbean cultures</a:t>
            </a:r>
          </a:p>
          <a:p>
            <a:pPr lvl="1">
              <a:lnSpc>
                <a:spcPct val="90000"/>
              </a:lnSpc>
            </a:pPr>
            <a:r>
              <a:rPr lang="en-GB" sz="1500"/>
              <a:t>Racism “</a:t>
            </a:r>
            <a:r>
              <a:rPr lang="en-GB" sz="1500" i="1"/>
              <a:t>elephant in the room</a:t>
            </a:r>
            <a:r>
              <a:rPr lang="en-GB" sz="1500"/>
              <a:t>”</a:t>
            </a:r>
          </a:p>
          <a:p>
            <a:pPr lvl="1">
              <a:lnSpc>
                <a:spcPct val="90000"/>
              </a:lnSpc>
            </a:pPr>
            <a:r>
              <a:rPr lang="en-GB" sz="1500"/>
              <a:t>Incorporate African and Caribbean specific elements and meaningful phrases e.g., “</a:t>
            </a:r>
            <a:r>
              <a:rPr lang="en-GB" sz="1500" i="1"/>
              <a:t>dealing with the system</a:t>
            </a:r>
            <a:r>
              <a:rPr lang="en-GB" sz="1500"/>
              <a:t>” </a:t>
            </a:r>
          </a:p>
          <a:p>
            <a:pPr>
              <a:lnSpc>
                <a:spcPct val="90000"/>
              </a:lnSpc>
            </a:pPr>
            <a:r>
              <a:rPr lang="en-GB" sz="1500"/>
              <a:t>Consensus conference to refine content, outcome, and delivery</a:t>
            </a:r>
          </a:p>
          <a:p>
            <a:pPr lvl="1">
              <a:lnSpc>
                <a:spcPct val="90000"/>
              </a:lnSpc>
            </a:pPr>
            <a:r>
              <a:rPr lang="en-GB" sz="1500"/>
              <a:t>Experts by experience and profession </a:t>
            </a:r>
          </a:p>
        </p:txBody>
      </p:sp>
      <p:pic>
        <p:nvPicPr>
          <p:cNvPr id="1028" name="Picture 4">
            <a:extLst>
              <a:ext uri="{FF2B5EF4-FFF2-40B4-BE49-F238E27FC236}">
                <a16:creationId xmlns:a16="http://schemas.microsoft.com/office/drawing/2014/main" id="{789AA036-10D4-731B-5F03-E28036ED78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966" r="11878" b="-3"/>
          <a:stretch/>
        </p:blipFill>
        <p:spPr bwMode="auto">
          <a:xfrm>
            <a:off x="5756743" y="1948069"/>
            <a:ext cx="2955798" cy="4242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5831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fade">
                                      <p:cBhvr>
                                        <p:cTn id="10" dur="500"/>
                                        <p:tgtEl>
                                          <p:spTgt spid="8">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animEffect transition="in" filter="fade">
                                      <p:cBhvr>
                                        <p:cTn id="35" dur="500"/>
                                        <p:tgtEl>
                                          <p:spTgt spid="8">
                                            <p:txEl>
                                              <p:pRg st="7" end="7"/>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8">
                                            <p:txEl>
                                              <p:pRg st="8" end="8"/>
                                            </p:txEl>
                                          </p:spTgt>
                                        </p:tgtEl>
                                        <p:attrNameLst>
                                          <p:attrName>style.visibility</p:attrName>
                                        </p:attrNameLst>
                                      </p:cBhvr>
                                      <p:to>
                                        <p:strVal val="visible"/>
                                      </p:to>
                                    </p:set>
                                    <p:animEffect transition="in" filter="fade">
                                      <p:cBhvr>
                                        <p:cTn id="38" dur="5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569D0-AE4D-6432-CE13-14E7A76CB508}"/>
              </a:ext>
            </a:extLst>
          </p:cNvPr>
          <p:cNvSpPr>
            <a:spLocks noGrp="1"/>
          </p:cNvSpPr>
          <p:nvPr>
            <p:ph type="title"/>
          </p:nvPr>
        </p:nvSpPr>
        <p:spPr/>
        <p:txBody>
          <a:bodyPr>
            <a:normAutofit fontScale="90000"/>
          </a:bodyPr>
          <a:lstStyle/>
          <a:p>
            <a:r>
              <a:rPr lang="en-GB" b="1" dirty="0"/>
              <a:t>Models of family intervention </a:t>
            </a:r>
            <a:br>
              <a:rPr lang="en-GB" b="1" dirty="0"/>
            </a:br>
            <a:r>
              <a:rPr lang="en-GB" b="1" dirty="0"/>
              <a:t>for psychosis  </a:t>
            </a:r>
          </a:p>
        </p:txBody>
      </p:sp>
      <p:sp>
        <p:nvSpPr>
          <p:cNvPr id="3" name="Content Placeholder 2">
            <a:extLst>
              <a:ext uri="{FF2B5EF4-FFF2-40B4-BE49-F238E27FC236}">
                <a16:creationId xmlns:a16="http://schemas.microsoft.com/office/drawing/2014/main" id="{6F7DFA1D-9C47-CB9E-9263-B605774EFDE0}"/>
              </a:ext>
            </a:extLst>
          </p:cNvPr>
          <p:cNvSpPr>
            <a:spLocks noGrp="1"/>
          </p:cNvSpPr>
          <p:nvPr>
            <p:ph idx="1"/>
          </p:nvPr>
        </p:nvSpPr>
        <p:spPr/>
        <p:txBody>
          <a:bodyPr>
            <a:normAutofit fontScale="62500" lnSpcReduction="20000"/>
          </a:bodyPr>
          <a:lstStyle/>
          <a:p>
            <a:r>
              <a:rPr lang="en-GB" dirty="0"/>
              <a:t>Developed from the idea of stress-vulnerability model and high Expressed Emotion triggering relapse in vulnerable people. </a:t>
            </a:r>
          </a:p>
          <a:p>
            <a:r>
              <a:rPr lang="en-GB" dirty="0"/>
              <a:t>Differs from family therapy, which prioritises family functioning outcomes, framing the condition as a manifestation of familial problems (e.g. Millar, 2022; Stratton et al., 2010).</a:t>
            </a:r>
          </a:p>
          <a:p>
            <a:r>
              <a:rPr lang="en-GB" dirty="0"/>
              <a:t>Problematic interactions framed in terms of family members’ coping strategies and communication styles that relate to beliefs and appraisals about psychosis. </a:t>
            </a:r>
          </a:p>
          <a:p>
            <a:r>
              <a:rPr lang="en-GB" dirty="0"/>
              <a:t>Cognitive approaches which focus on beliefs and appraisals versus behavioural approaches which focus on learning communication skills, problem solving and supporting service users in managing condition (e.g. </a:t>
            </a:r>
            <a:r>
              <a:rPr lang="en-GB" dirty="0" err="1"/>
              <a:t>Kuipers</a:t>
            </a:r>
            <a:r>
              <a:rPr lang="en-GB" dirty="0"/>
              <a:t> et al., 2002; Barrowclough &amp; Tarrier, 1992 and </a:t>
            </a:r>
            <a:r>
              <a:rPr lang="en-GB" dirty="0" err="1"/>
              <a:t>Falloon</a:t>
            </a:r>
            <a:r>
              <a:rPr lang="en-GB" dirty="0"/>
              <a:t> et al 1984). </a:t>
            </a:r>
          </a:p>
          <a:p>
            <a:r>
              <a:rPr lang="en-GB" dirty="0"/>
              <a:t>Common ingredients: alliance building with families, psychoeducation, familial communication, problem solving and relapse prevention.  </a:t>
            </a:r>
          </a:p>
          <a:p>
            <a:endParaRPr lang="en-GB" dirty="0"/>
          </a:p>
        </p:txBody>
      </p:sp>
    </p:spTree>
    <p:extLst>
      <p:ext uri="{BB962C8B-B14F-4D97-AF65-F5344CB8AC3E}">
        <p14:creationId xmlns:p14="http://schemas.microsoft.com/office/powerpoint/2010/main" val="2497418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7A72D4-E0ED-2EA9-6D2A-FA1FFF4C4F00}"/>
              </a:ext>
            </a:extLst>
          </p:cNvPr>
          <p:cNvSpPr>
            <a:spLocks noGrp="1"/>
          </p:cNvSpPr>
          <p:nvPr>
            <p:ph type="title"/>
          </p:nvPr>
        </p:nvSpPr>
        <p:spPr>
          <a:xfrm>
            <a:off x="429369" y="238539"/>
            <a:ext cx="8263890" cy="1434415"/>
          </a:xfrm>
        </p:spPr>
        <p:txBody>
          <a:bodyPr anchor="b">
            <a:normAutofit/>
          </a:bodyPr>
          <a:lstStyle/>
          <a:p>
            <a:pPr>
              <a:lnSpc>
                <a:spcPct val="90000"/>
              </a:lnSpc>
            </a:pPr>
            <a:r>
              <a:rPr lang="en-GB" sz="4700" b="1" dirty="0"/>
              <a:t>Barrowclough and Tarrier model (1992) </a:t>
            </a:r>
          </a:p>
        </p:txBody>
      </p:sp>
      <p:sp>
        <p:nvSpPr>
          <p:cNvPr id="308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 name="connsiteX0" fmla="*/ 0 w 8229600"/>
              <a:gd name="connsiteY0" fmla="*/ 0 h 18288"/>
              <a:gd name="connsiteX1" fmla="*/ 521208 w 8229600"/>
              <a:gd name="connsiteY1" fmla="*/ 0 h 18288"/>
              <a:gd name="connsiteX2" fmla="*/ 960120 w 8229600"/>
              <a:gd name="connsiteY2" fmla="*/ 0 h 18288"/>
              <a:gd name="connsiteX3" fmla="*/ 1481328 w 8229600"/>
              <a:gd name="connsiteY3" fmla="*/ 0 h 18288"/>
              <a:gd name="connsiteX4" fmla="*/ 2167128 w 8229600"/>
              <a:gd name="connsiteY4" fmla="*/ 0 h 18288"/>
              <a:gd name="connsiteX5" fmla="*/ 2935224 w 8229600"/>
              <a:gd name="connsiteY5" fmla="*/ 0 h 18288"/>
              <a:gd name="connsiteX6" fmla="*/ 3785616 w 8229600"/>
              <a:gd name="connsiteY6" fmla="*/ 0 h 18288"/>
              <a:gd name="connsiteX7" fmla="*/ 4636008 w 8229600"/>
              <a:gd name="connsiteY7" fmla="*/ 0 h 18288"/>
              <a:gd name="connsiteX8" fmla="*/ 5239512 w 8229600"/>
              <a:gd name="connsiteY8" fmla="*/ 0 h 18288"/>
              <a:gd name="connsiteX9" fmla="*/ 6007608 w 8229600"/>
              <a:gd name="connsiteY9" fmla="*/ 0 h 18288"/>
              <a:gd name="connsiteX10" fmla="*/ 6693408 w 8229600"/>
              <a:gd name="connsiteY10" fmla="*/ 0 h 18288"/>
              <a:gd name="connsiteX11" fmla="*/ 7296912 w 8229600"/>
              <a:gd name="connsiteY11" fmla="*/ 0 h 18288"/>
              <a:gd name="connsiteX12" fmla="*/ 8229600 w 8229600"/>
              <a:gd name="connsiteY12" fmla="*/ 0 h 18288"/>
              <a:gd name="connsiteX13" fmla="*/ 8229600 w 8229600"/>
              <a:gd name="connsiteY13" fmla="*/ 18288 h 18288"/>
              <a:gd name="connsiteX14" fmla="*/ 7626096 w 8229600"/>
              <a:gd name="connsiteY14" fmla="*/ 18288 h 18288"/>
              <a:gd name="connsiteX15" fmla="*/ 7022592 w 8229600"/>
              <a:gd name="connsiteY15" fmla="*/ 18288 h 18288"/>
              <a:gd name="connsiteX16" fmla="*/ 6172200 w 8229600"/>
              <a:gd name="connsiteY16" fmla="*/ 18288 h 18288"/>
              <a:gd name="connsiteX17" fmla="*/ 5650992 w 8229600"/>
              <a:gd name="connsiteY17" fmla="*/ 18288 h 18288"/>
              <a:gd name="connsiteX18" fmla="*/ 4882896 w 8229600"/>
              <a:gd name="connsiteY18" fmla="*/ 18288 h 18288"/>
              <a:gd name="connsiteX19" fmla="*/ 4443984 w 8229600"/>
              <a:gd name="connsiteY19" fmla="*/ 18288 h 18288"/>
              <a:gd name="connsiteX20" fmla="*/ 3758184 w 8229600"/>
              <a:gd name="connsiteY20" fmla="*/ 18288 h 18288"/>
              <a:gd name="connsiteX21" fmla="*/ 3236976 w 8229600"/>
              <a:gd name="connsiteY21" fmla="*/ 18288 h 18288"/>
              <a:gd name="connsiteX22" fmla="*/ 2386584 w 8229600"/>
              <a:gd name="connsiteY22" fmla="*/ 18288 h 18288"/>
              <a:gd name="connsiteX23" fmla="*/ 1947672 w 8229600"/>
              <a:gd name="connsiteY23" fmla="*/ 18288 h 18288"/>
              <a:gd name="connsiteX24" fmla="*/ 1261872 w 8229600"/>
              <a:gd name="connsiteY24" fmla="*/ 18288 h 18288"/>
              <a:gd name="connsiteX25" fmla="*/ 822960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15278" y="6969"/>
                  <a:pt x="340572" y="21894"/>
                  <a:pt x="521208" y="0"/>
                </a:cubicBezTo>
                <a:cubicBezTo>
                  <a:pt x="745939" y="29643"/>
                  <a:pt x="1127486" y="-40512"/>
                  <a:pt x="1371600" y="0"/>
                </a:cubicBezTo>
                <a:cubicBezTo>
                  <a:pt x="1567490" y="28416"/>
                  <a:pt x="1945702" y="13075"/>
                  <a:pt x="2221992" y="0"/>
                </a:cubicBezTo>
                <a:cubicBezTo>
                  <a:pt x="2446218" y="-17340"/>
                  <a:pt x="2853686" y="-7924"/>
                  <a:pt x="3072384" y="0"/>
                </a:cubicBezTo>
                <a:cubicBezTo>
                  <a:pt x="3286960" y="20656"/>
                  <a:pt x="3324417" y="20174"/>
                  <a:pt x="3511296" y="0"/>
                </a:cubicBezTo>
                <a:cubicBezTo>
                  <a:pt x="3710690" y="-39182"/>
                  <a:pt x="3945457" y="-64074"/>
                  <a:pt x="4114800" y="0"/>
                </a:cubicBezTo>
                <a:cubicBezTo>
                  <a:pt x="4336079" y="28138"/>
                  <a:pt x="4420759" y="12117"/>
                  <a:pt x="4553712" y="0"/>
                </a:cubicBezTo>
                <a:cubicBezTo>
                  <a:pt x="4688252" y="-2224"/>
                  <a:pt x="5047430" y="19664"/>
                  <a:pt x="5239512" y="0"/>
                </a:cubicBezTo>
                <a:cubicBezTo>
                  <a:pt x="5424392" y="-49610"/>
                  <a:pt x="5708717" y="13540"/>
                  <a:pt x="5843016" y="0"/>
                </a:cubicBezTo>
                <a:cubicBezTo>
                  <a:pt x="6005788" y="32949"/>
                  <a:pt x="6198255" y="37080"/>
                  <a:pt x="6611112" y="0"/>
                </a:cubicBezTo>
                <a:cubicBezTo>
                  <a:pt x="6954152" y="635"/>
                  <a:pt x="7244390" y="18057"/>
                  <a:pt x="7461504" y="0"/>
                </a:cubicBezTo>
                <a:cubicBezTo>
                  <a:pt x="7693790" y="9882"/>
                  <a:pt x="7984486" y="17646"/>
                  <a:pt x="8229600" y="0"/>
                </a:cubicBezTo>
                <a:cubicBezTo>
                  <a:pt x="8228428" y="6016"/>
                  <a:pt x="8229853" y="9684"/>
                  <a:pt x="8229600" y="18288"/>
                </a:cubicBezTo>
                <a:cubicBezTo>
                  <a:pt x="7945777" y="19945"/>
                  <a:pt x="7812308" y="-8511"/>
                  <a:pt x="7461504" y="18288"/>
                </a:cubicBezTo>
                <a:cubicBezTo>
                  <a:pt x="7129391" y="53185"/>
                  <a:pt x="7087333" y="41906"/>
                  <a:pt x="6940296" y="18288"/>
                </a:cubicBezTo>
                <a:cubicBezTo>
                  <a:pt x="6810862" y="-23020"/>
                  <a:pt x="6701312" y="19361"/>
                  <a:pt x="6419088" y="18288"/>
                </a:cubicBezTo>
                <a:cubicBezTo>
                  <a:pt x="6152777" y="18855"/>
                  <a:pt x="5868611" y="48802"/>
                  <a:pt x="5650992" y="18288"/>
                </a:cubicBezTo>
                <a:cubicBezTo>
                  <a:pt x="5439747" y="15250"/>
                  <a:pt x="5334901" y="-1044"/>
                  <a:pt x="5129784" y="18288"/>
                </a:cubicBezTo>
                <a:cubicBezTo>
                  <a:pt x="4955906" y="40458"/>
                  <a:pt x="4793216" y="33888"/>
                  <a:pt x="4690872" y="18288"/>
                </a:cubicBezTo>
                <a:cubicBezTo>
                  <a:pt x="4552374" y="31087"/>
                  <a:pt x="4318742" y="6248"/>
                  <a:pt x="4087368" y="18288"/>
                </a:cubicBezTo>
                <a:cubicBezTo>
                  <a:pt x="3849418" y="32625"/>
                  <a:pt x="3751577" y="29688"/>
                  <a:pt x="3401568" y="18288"/>
                </a:cubicBezTo>
                <a:cubicBezTo>
                  <a:pt x="3067953" y="20409"/>
                  <a:pt x="3012425" y="26879"/>
                  <a:pt x="2798064" y="18288"/>
                </a:cubicBezTo>
                <a:cubicBezTo>
                  <a:pt x="2565154" y="16520"/>
                  <a:pt x="2426719" y="-31794"/>
                  <a:pt x="2276856" y="18288"/>
                </a:cubicBezTo>
                <a:cubicBezTo>
                  <a:pt x="2090980" y="4382"/>
                  <a:pt x="1702030" y="-8180"/>
                  <a:pt x="1426464" y="18288"/>
                </a:cubicBezTo>
                <a:cubicBezTo>
                  <a:pt x="1104481" y="69643"/>
                  <a:pt x="985013" y="-7690"/>
                  <a:pt x="740664" y="18288"/>
                </a:cubicBezTo>
                <a:cubicBezTo>
                  <a:pt x="507391" y="41643"/>
                  <a:pt x="191740" y="-11654"/>
                  <a:pt x="0" y="18288"/>
                </a:cubicBezTo>
                <a:cubicBezTo>
                  <a:pt x="714" y="9707"/>
                  <a:pt x="1025" y="3120"/>
                  <a:pt x="0" y="0"/>
                </a:cubicBezTo>
                <a:close/>
              </a:path>
              <a:path w="8229600" h="18288" stroke="0" extrusionOk="0">
                <a:moveTo>
                  <a:pt x="0" y="0"/>
                </a:moveTo>
                <a:cubicBezTo>
                  <a:pt x="270709" y="-27213"/>
                  <a:pt x="397128" y="23656"/>
                  <a:pt x="521208" y="0"/>
                </a:cubicBezTo>
                <a:cubicBezTo>
                  <a:pt x="631319" y="-5947"/>
                  <a:pt x="842157" y="28261"/>
                  <a:pt x="960120" y="0"/>
                </a:cubicBezTo>
                <a:cubicBezTo>
                  <a:pt x="1077930" y="6549"/>
                  <a:pt x="1318669" y="-15893"/>
                  <a:pt x="1481328" y="0"/>
                </a:cubicBezTo>
                <a:cubicBezTo>
                  <a:pt x="1659104" y="-21090"/>
                  <a:pt x="1870243" y="69945"/>
                  <a:pt x="2167128" y="0"/>
                </a:cubicBezTo>
                <a:cubicBezTo>
                  <a:pt x="2460684" y="-5519"/>
                  <a:pt x="2753885" y="-62993"/>
                  <a:pt x="2935224" y="0"/>
                </a:cubicBezTo>
                <a:cubicBezTo>
                  <a:pt x="3115119" y="56580"/>
                  <a:pt x="3535280" y="40687"/>
                  <a:pt x="3785616" y="0"/>
                </a:cubicBezTo>
                <a:cubicBezTo>
                  <a:pt x="4057881" y="25645"/>
                  <a:pt x="4308335" y="-2666"/>
                  <a:pt x="4636008" y="0"/>
                </a:cubicBezTo>
                <a:cubicBezTo>
                  <a:pt x="4987152" y="19805"/>
                  <a:pt x="5025979" y="14149"/>
                  <a:pt x="5239512" y="0"/>
                </a:cubicBezTo>
                <a:cubicBezTo>
                  <a:pt x="5437586" y="211"/>
                  <a:pt x="5752721" y="5618"/>
                  <a:pt x="6007608" y="0"/>
                </a:cubicBezTo>
                <a:cubicBezTo>
                  <a:pt x="6280137" y="-5132"/>
                  <a:pt x="6386079" y="-21510"/>
                  <a:pt x="6693408" y="0"/>
                </a:cubicBezTo>
                <a:cubicBezTo>
                  <a:pt x="6986580" y="4991"/>
                  <a:pt x="7015252" y="-18088"/>
                  <a:pt x="7296912" y="0"/>
                </a:cubicBezTo>
                <a:cubicBezTo>
                  <a:pt x="7569796" y="10390"/>
                  <a:pt x="7895472" y="71473"/>
                  <a:pt x="8229600" y="0"/>
                </a:cubicBezTo>
                <a:cubicBezTo>
                  <a:pt x="8230227" y="7450"/>
                  <a:pt x="8228885" y="11999"/>
                  <a:pt x="8229600" y="18288"/>
                </a:cubicBezTo>
                <a:cubicBezTo>
                  <a:pt x="8094333" y="-5252"/>
                  <a:pt x="7850928" y="37448"/>
                  <a:pt x="7626096" y="18288"/>
                </a:cubicBezTo>
                <a:cubicBezTo>
                  <a:pt x="7448378" y="-569"/>
                  <a:pt x="7315174" y="-1844"/>
                  <a:pt x="7022592" y="18288"/>
                </a:cubicBezTo>
                <a:cubicBezTo>
                  <a:pt x="6686163" y="50499"/>
                  <a:pt x="6352629" y="23510"/>
                  <a:pt x="6172200" y="18288"/>
                </a:cubicBezTo>
                <a:cubicBezTo>
                  <a:pt x="6015590" y="42345"/>
                  <a:pt x="5770309" y="21278"/>
                  <a:pt x="5650992" y="18288"/>
                </a:cubicBezTo>
                <a:cubicBezTo>
                  <a:pt x="5483975" y="12092"/>
                  <a:pt x="5165324" y="68948"/>
                  <a:pt x="4882896" y="18288"/>
                </a:cubicBezTo>
                <a:cubicBezTo>
                  <a:pt x="4568934" y="7053"/>
                  <a:pt x="4556334" y="27676"/>
                  <a:pt x="4443984" y="18288"/>
                </a:cubicBezTo>
                <a:cubicBezTo>
                  <a:pt x="4320775" y="10576"/>
                  <a:pt x="4034988" y="-3490"/>
                  <a:pt x="3758184" y="18288"/>
                </a:cubicBezTo>
                <a:cubicBezTo>
                  <a:pt x="3445155" y="-998"/>
                  <a:pt x="3367892" y="13824"/>
                  <a:pt x="3236976" y="18288"/>
                </a:cubicBezTo>
                <a:cubicBezTo>
                  <a:pt x="3093796" y="26408"/>
                  <a:pt x="2635824" y="24132"/>
                  <a:pt x="2386584" y="18288"/>
                </a:cubicBezTo>
                <a:cubicBezTo>
                  <a:pt x="2139815" y="-3297"/>
                  <a:pt x="2105958" y="25945"/>
                  <a:pt x="1947672" y="18288"/>
                </a:cubicBezTo>
                <a:cubicBezTo>
                  <a:pt x="1801011" y="-19911"/>
                  <a:pt x="1533636" y="14646"/>
                  <a:pt x="1261872" y="18288"/>
                </a:cubicBezTo>
                <a:cubicBezTo>
                  <a:pt x="989528" y="32227"/>
                  <a:pt x="1025848" y="14685"/>
                  <a:pt x="822960" y="18288"/>
                </a:cubicBezTo>
                <a:cubicBezTo>
                  <a:pt x="653456" y="20956"/>
                  <a:pt x="304027" y="8001"/>
                  <a:pt x="0" y="18288"/>
                </a:cubicBezTo>
                <a:cubicBezTo>
                  <a:pt x="-27" y="11611"/>
                  <a:pt x="-1713" y="5475"/>
                  <a:pt x="0" y="0"/>
                </a:cubicBezTo>
                <a:close/>
              </a:path>
              <a:path w="8229600" h="18288" fill="none" stroke="0" extrusionOk="0">
                <a:moveTo>
                  <a:pt x="0" y="0"/>
                </a:moveTo>
                <a:cubicBezTo>
                  <a:pt x="205130" y="6064"/>
                  <a:pt x="324007" y="6684"/>
                  <a:pt x="521208" y="0"/>
                </a:cubicBezTo>
                <a:cubicBezTo>
                  <a:pt x="695888" y="-14632"/>
                  <a:pt x="1101879" y="6017"/>
                  <a:pt x="1371600" y="0"/>
                </a:cubicBezTo>
                <a:cubicBezTo>
                  <a:pt x="1622968" y="4691"/>
                  <a:pt x="1936552" y="-7433"/>
                  <a:pt x="2221992" y="0"/>
                </a:cubicBezTo>
                <a:cubicBezTo>
                  <a:pt x="2498663" y="51226"/>
                  <a:pt x="2885875" y="-8757"/>
                  <a:pt x="3072384" y="0"/>
                </a:cubicBezTo>
                <a:cubicBezTo>
                  <a:pt x="3288944" y="24235"/>
                  <a:pt x="3331110" y="5443"/>
                  <a:pt x="3511296" y="0"/>
                </a:cubicBezTo>
                <a:cubicBezTo>
                  <a:pt x="3687973" y="-19690"/>
                  <a:pt x="3901025" y="-20092"/>
                  <a:pt x="4114800" y="0"/>
                </a:cubicBezTo>
                <a:cubicBezTo>
                  <a:pt x="4336102" y="32988"/>
                  <a:pt x="4416982" y="-5831"/>
                  <a:pt x="4553712" y="0"/>
                </a:cubicBezTo>
                <a:cubicBezTo>
                  <a:pt x="4674310" y="-5056"/>
                  <a:pt x="5080160" y="-12181"/>
                  <a:pt x="5239512" y="0"/>
                </a:cubicBezTo>
                <a:cubicBezTo>
                  <a:pt x="5419031" y="-38513"/>
                  <a:pt x="5691629" y="2226"/>
                  <a:pt x="5843016" y="0"/>
                </a:cubicBezTo>
                <a:cubicBezTo>
                  <a:pt x="5978317" y="-40553"/>
                  <a:pt x="6314754" y="9782"/>
                  <a:pt x="6611112" y="0"/>
                </a:cubicBezTo>
                <a:cubicBezTo>
                  <a:pt x="6973004" y="-17646"/>
                  <a:pt x="7175490" y="18489"/>
                  <a:pt x="7461504" y="0"/>
                </a:cubicBezTo>
                <a:cubicBezTo>
                  <a:pt x="7746737" y="-34159"/>
                  <a:pt x="7962178" y="39853"/>
                  <a:pt x="8229600" y="0"/>
                </a:cubicBezTo>
                <a:cubicBezTo>
                  <a:pt x="8228796" y="5852"/>
                  <a:pt x="8229698" y="10429"/>
                  <a:pt x="8229600" y="18288"/>
                </a:cubicBezTo>
                <a:cubicBezTo>
                  <a:pt x="7944174" y="-29104"/>
                  <a:pt x="7795646" y="-34405"/>
                  <a:pt x="7461504" y="18288"/>
                </a:cubicBezTo>
                <a:cubicBezTo>
                  <a:pt x="7129776" y="51087"/>
                  <a:pt x="7082769" y="31446"/>
                  <a:pt x="6940296" y="18288"/>
                </a:cubicBezTo>
                <a:cubicBezTo>
                  <a:pt x="6799665" y="-15875"/>
                  <a:pt x="6652769" y="31783"/>
                  <a:pt x="6419088" y="18288"/>
                </a:cubicBezTo>
                <a:cubicBezTo>
                  <a:pt x="6143970" y="52275"/>
                  <a:pt x="5863165" y="-16531"/>
                  <a:pt x="5650992" y="18288"/>
                </a:cubicBezTo>
                <a:cubicBezTo>
                  <a:pt x="5419172" y="40606"/>
                  <a:pt x="5309448" y="-405"/>
                  <a:pt x="5129784" y="18288"/>
                </a:cubicBezTo>
                <a:cubicBezTo>
                  <a:pt x="4947928" y="26023"/>
                  <a:pt x="4795021" y="5860"/>
                  <a:pt x="4690872" y="18288"/>
                </a:cubicBezTo>
                <a:cubicBezTo>
                  <a:pt x="4564358" y="-9579"/>
                  <a:pt x="4295485" y="-25280"/>
                  <a:pt x="4087368" y="18288"/>
                </a:cubicBezTo>
                <a:cubicBezTo>
                  <a:pt x="3871704" y="40406"/>
                  <a:pt x="3732927" y="-10898"/>
                  <a:pt x="3401568" y="18288"/>
                </a:cubicBezTo>
                <a:cubicBezTo>
                  <a:pt x="3075889" y="19660"/>
                  <a:pt x="3025898" y="44400"/>
                  <a:pt x="2798064" y="18288"/>
                </a:cubicBezTo>
                <a:cubicBezTo>
                  <a:pt x="2581856" y="-20869"/>
                  <a:pt x="2428311" y="-4900"/>
                  <a:pt x="2276856" y="18288"/>
                </a:cubicBezTo>
                <a:cubicBezTo>
                  <a:pt x="2098246" y="53283"/>
                  <a:pt x="1737531" y="55959"/>
                  <a:pt x="1426464" y="18288"/>
                </a:cubicBezTo>
                <a:cubicBezTo>
                  <a:pt x="1104708" y="26489"/>
                  <a:pt x="1006595" y="15928"/>
                  <a:pt x="740664" y="18288"/>
                </a:cubicBezTo>
                <a:cubicBezTo>
                  <a:pt x="480378" y="33084"/>
                  <a:pt x="202592" y="-12357"/>
                  <a:pt x="0" y="18288"/>
                </a:cubicBezTo>
                <a:cubicBezTo>
                  <a:pt x="888" y="9601"/>
                  <a:pt x="860" y="415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A1072D-E107-BC81-197C-345A82D0E56D}"/>
              </a:ext>
            </a:extLst>
          </p:cNvPr>
          <p:cNvSpPr>
            <a:spLocks noGrp="1"/>
          </p:cNvSpPr>
          <p:nvPr>
            <p:ph idx="1"/>
          </p:nvPr>
        </p:nvSpPr>
        <p:spPr>
          <a:xfrm>
            <a:off x="429369" y="2071316"/>
            <a:ext cx="5035164" cy="4119172"/>
          </a:xfrm>
        </p:spPr>
        <p:txBody>
          <a:bodyPr anchor="t">
            <a:normAutofit/>
          </a:bodyPr>
          <a:lstStyle/>
          <a:p>
            <a:pPr marL="0" indent="0">
              <a:buNone/>
            </a:pPr>
            <a:r>
              <a:rPr lang="en-GB" sz="1900" b="1"/>
              <a:t>1. Engagement and Assessment</a:t>
            </a:r>
          </a:p>
          <a:p>
            <a:pPr marL="0" indent="0">
              <a:buNone/>
            </a:pPr>
            <a:endParaRPr lang="en-GB" sz="1900" i="1"/>
          </a:p>
          <a:p>
            <a:pPr marL="0" indent="0">
              <a:buNone/>
            </a:pPr>
            <a:r>
              <a:rPr lang="en-GB" sz="1900" b="1"/>
              <a:t>2. Psychoeducation </a:t>
            </a:r>
          </a:p>
          <a:p>
            <a:pPr marL="0" indent="0">
              <a:buNone/>
            </a:pPr>
            <a:endParaRPr lang="en-GB" sz="1900" b="1"/>
          </a:p>
          <a:p>
            <a:pPr marL="0" indent="0">
              <a:buNone/>
            </a:pPr>
            <a:r>
              <a:rPr lang="en-GB" sz="1900" b="1"/>
              <a:t>3. Communication </a:t>
            </a:r>
          </a:p>
          <a:p>
            <a:pPr marL="0" indent="0">
              <a:buNone/>
            </a:pPr>
            <a:endParaRPr lang="en-GB" sz="1900" b="1"/>
          </a:p>
          <a:p>
            <a:pPr marL="0" indent="0">
              <a:buNone/>
            </a:pPr>
            <a:r>
              <a:rPr lang="en-GB" sz="1900" b="1"/>
              <a:t>4. Stress management, coping and problem solving </a:t>
            </a:r>
          </a:p>
          <a:p>
            <a:pPr marL="0" indent="0">
              <a:buNone/>
            </a:pPr>
            <a:endParaRPr lang="en-GB" sz="1900" b="1"/>
          </a:p>
          <a:p>
            <a:pPr marL="0" indent="0">
              <a:buNone/>
            </a:pPr>
            <a:r>
              <a:rPr lang="en-GB" sz="1900" b="1"/>
              <a:t>5. Relapse prevention  </a:t>
            </a:r>
          </a:p>
          <a:p>
            <a:endParaRPr lang="en-GB" sz="1900"/>
          </a:p>
        </p:txBody>
      </p:sp>
      <p:pic>
        <p:nvPicPr>
          <p:cNvPr id="3074" name="Picture 2" descr="FAMILIES OF SCHIZOPHRENIC PATIENTS | Megabooks CZ">
            <a:extLst>
              <a:ext uri="{FF2B5EF4-FFF2-40B4-BE49-F238E27FC236}">
                <a16:creationId xmlns:a16="http://schemas.microsoft.com/office/drawing/2014/main" id="{76313E0C-2196-0BA6-27DE-69A3336494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5" r="-2" b="7714"/>
          <a:stretch/>
        </p:blipFill>
        <p:spPr bwMode="auto">
          <a:xfrm>
            <a:off x="5756743" y="2093976"/>
            <a:ext cx="2955798"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3899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A98DEA8-D526-0B38-F635-8DE86468898C}"/>
              </a:ext>
            </a:extLst>
          </p:cNvPr>
          <p:cNvSpPr>
            <a:spLocks noGrp="1"/>
          </p:cNvSpPr>
          <p:nvPr>
            <p:ph type="title"/>
          </p:nvPr>
        </p:nvSpPr>
        <p:spPr>
          <a:xfrm>
            <a:off x="457200" y="299389"/>
            <a:ext cx="7886700" cy="994172"/>
          </a:xfrm>
        </p:spPr>
        <p:txBody>
          <a:bodyPr/>
          <a:lstStyle/>
          <a:p>
            <a:r>
              <a:rPr lang="en-GB" b="1" dirty="0">
                <a:solidFill>
                  <a:srgbClr val="FF0000"/>
                </a:solidFill>
              </a:rPr>
              <a:t>C</a:t>
            </a:r>
            <a:r>
              <a:rPr lang="en-GB" b="1" dirty="0">
                <a:solidFill>
                  <a:srgbClr val="FFC000"/>
                </a:solidFill>
              </a:rPr>
              <a:t>a</a:t>
            </a:r>
            <a:r>
              <a:rPr lang="en-GB" b="1" dirty="0">
                <a:solidFill>
                  <a:srgbClr val="00B050"/>
                </a:solidFill>
              </a:rPr>
              <a:t>F</a:t>
            </a:r>
            <a:r>
              <a:rPr lang="en-GB" b="1" dirty="0">
                <a:solidFill>
                  <a:srgbClr val="7030A0"/>
                </a:solidFill>
              </a:rPr>
              <a:t>I </a:t>
            </a:r>
            <a:r>
              <a:rPr lang="en-GB" b="1" dirty="0"/>
              <a:t>Therapy</a:t>
            </a:r>
          </a:p>
        </p:txBody>
      </p:sp>
      <p:sp>
        <p:nvSpPr>
          <p:cNvPr id="8" name="Content Placeholder 7">
            <a:extLst>
              <a:ext uri="{FF2B5EF4-FFF2-40B4-BE49-F238E27FC236}">
                <a16:creationId xmlns:a16="http://schemas.microsoft.com/office/drawing/2014/main" id="{DF9CA7BF-0864-CC9D-085D-EE7FDC34AA03}"/>
              </a:ext>
            </a:extLst>
          </p:cNvPr>
          <p:cNvSpPr>
            <a:spLocks noGrp="1"/>
          </p:cNvSpPr>
          <p:nvPr>
            <p:ph sz="half" idx="1"/>
          </p:nvPr>
        </p:nvSpPr>
        <p:spPr/>
        <p:txBody>
          <a:bodyPr>
            <a:normAutofit fontScale="85000" lnSpcReduction="10000"/>
          </a:bodyPr>
          <a:lstStyle/>
          <a:p>
            <a:pPr marL="0" indent="0">
              <a:buNone/>
            </a:pPr>
            <a:r>
              <a:rPr lang="en-GB" b="1" dirty="0"/>
              <a:t>1. Engagement and Assessment</a:t>
            </a:r>
          </a:p>
          <a:p>
            <a:pPr marL="0" indent="0">
              <a:buNone/>
            </a:pPr>
            <a:r>
              <a:rPr lang="en-GB" sz="1800" i="1" dirty="0"/>
              <a:t>Asking about discrimination and racism, beliefs and models of mental health problems [spiritual explanations], cultural markers of social functioning [nurturing others], family dynamics, confidentiality and risks of disclosure</a:t>
            </a:r>
          </a:p>
          <a:p>
            <a:pPr marL="0" indent="0">
              <a:buNone/>
            </a:pPr>
            <a:endParaRPr lang="en-GB" sz="1800" i="1" dirty="0"/>
          </a:p>
          <a:p>
            <a:pPr marL="0" indent="0">
              <a:buNone/>
            </a:pPr>
            <a:r>
              <a:rPr lang="en-GB" b="1" dirty="0"/>
              <a:t>2. ‘Shared Learning’ </a:t>
            </a:r>
          </a:p>
          <a:p>
            <a:pPr marL="0" indent="0">
              <a:buNone/>
            </a:pPr>
            <a:r>
              <a:rPr lang="en-GB" sz="1800" i="1" dirty="0"/>
              <a:t>Structure of statutory services; models of mental health (SVM); awareness of resources; stigma cards; videos of famous people with psychosis; role of medication/illicit drugs; challenging common misconceptions [mental health problems as “weakness”], </a:t>
            </a:r>
          </a:p>
        </p:txBody>
      </p:sp>
      <p:sp>
        <p:nvSpPr>
          <p:cNvPr id="9" name="Content Placeholder 8">
            <a:extLst>
              <a:ext uri="{FF2B5EF4-FFF2-40B4-BE49-F238E27FC236}">
                <a16:creationId xmlns:a16="http://schemas.microsoft.com/office/drawing/2014/main" id="{687DE445-7521-96FA-963C-23B6E2D0A984}"/>
              </a:ext>
            </a:extLst>
          </p:cNvPr>
          <p:cNvSpPr>
            <a:spLocks noGrp="1"/>
          </p:cNvSpPr>
          <p:nvPr>
            <p:ph sz="half" idx="2"/>
          </p:nvPr>
        </p:nvSpPr>
        <p:spPr>
          <a:xfrm>
            <a:off x="4753841" y="1600199"/>
            <a:ext cx="3886200" cy="4218709"/>
          </a:xfrm>
        </p:spPr>
        <p:txBody>
          <a:bodyPr>
            <a:normAutofit fontScale="85000" lnSpcReduction="10000"/>
          </a:bodyPr>
          <a:lstStyle/>
          <a:p>
            <a:pPr marL="0" indent="0">
              <a:buNone/>
            </a:pPr>
            <a:r>
              <a:rPr lang="en-GB" b="1" dirty="0"/>
              <a:t>3. Communication</a:t>
            </a:r>
          </a:p>
          <a:p>
            <a:pPr marL="0" indent="0">
              <a:buNone/>
            </a:pPr>
            <a:r>
              <a:rPr lang="en-GB" sz="1800" i="1" dirty="0"/>
              <a:t>Assertiveness, communication of positive and negative feelings;  working with culturally specific forms of communication; language</a:t>
            </a:r>
          </a:p>
          <a:p>
            <a:pPr marL="0" indent="0">
              <a:buNone/>
            </a:pPr>
            <a:endParaRPr lang="en-GB" sz="1800" i="1" dirty="0"/>
          </a:p>
          <a:p>
            <a:pPr marL="0" indent="0">
              <a:buNone/>
            </a:pPr>
            <a:r>
              <a:rPr lang="en-GB" b="1" dirty="0"/>
              <a:t>4. </a:t>
            </a:r>
            <a:r>
              <a:rPr lang="en-GB" b="1" dirty="0">
                <a:solidFill>
                  <a:prstClr val="black"/>
                </a:solidFill>
              </a:rPr>
              <a:t>Stress management, coping and problem solving</a:t>
            </a:r>
          </a:p>
          <a:p>
            <a:pPr marL="0" indent="0">
              <a:buNone/>
            </a:pPr>
            <a:r>
              <a:rPr lang="en-GB" sz="1800" i="1" dirty="0"/>
              <a:t>Managing conflict; holistic approaches to wellness and wellbeing </a:t>
            </a:r>
          </a:p>
          <a:p>
            <a:pPr marL="0" indent="0">
              <a:buNone/>
            </a:pPr>
            <a:endParaRPr lang="en-GB" sz="1800" i="1" dirty="0"/>
          </a:p>
          <a:p>
            <a:pPr marL="0" indent="0" defTabSz="685800">
              <a:lnSpc>
                <a:spcPct val="90000"/>
              </a:lnSpc>
              <a:spcBef>
                <a:spcPts val="750"/>
              </a:spcBef>
              <a:buNone/>
              <a:defRPr/>
            </a:pPr>
            <a:r>
              <a:rPr lang="en-GB" b="1" dirty="0">
                <a:solidFill>
                  <a:prstClr val="black"/>
                </a:solidFill>
                <a:latin typeface="Calibri" panose="020F0502020204030204"/>
              </a:rPr>
              <a:t>5</a:t>
            </a:r>
            <a:r>
              <a:rPr lang="en-GB" sz="3000" b="1" dirty="0">
                <a:solidFill>
                  <a:prstClr val="black"/>
                </a:solidFill>
                <a:latin typeface="Calibri" panose="020F0502020204030204"/>
              </a:rPr>
              <a:t>. Staying well &amp; maintaining gains</a:t>
            </a:r>
          </a:p>
          <a:p>
            <a:pPr marL="0" indent="0" defTabSz="685800">
              <a:lnSpc>
                <a:spcPct val="90000"/>
              </a:lnSpc>
              <a:spcBef>
                <a:spcPts val="750"/>
              </a:spcBef>
              <a:buNone/>
              <a:defRPr/>
            </a:pPr>
            <a:r>
              <a:rPr lang="en-GB" sz="1800" i="1" dirty="0"/>
              <a:t>Explicit recovery focus; assets vs deficits approach </a:t>
            </a:r>
          </a:p>
        </p:txBody>
      </p:sp>
    </p:spTree>
    <p:extLst>
      <p:ext uri="{BB962C8B-B14F-4D97-AF65-F5344CB8AC3E}">
        <p14:creationId xmlns:p14="http://schemas.microsoft.com/office/powerpoint/2010/main" val="3458675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CA62567-71D1-FA44-A134-79BA1C5B1F31}"/>
              </a:ext>
            </a:extLst>
          </p:cNvPr>
          <p:cNvSpPr>
            <a:spLocks noGrp="1"/>
          </p:cNvSpPr>
          <p:nvPr>
            <p:ph type="title"/>
          </p:nvPr>
        </p:nvSpPr>
        <p:spPr>
          <a:xfrm>
            <a:off x="424728" y="690275"/>
            <a:ext cx="8229600" cy="1143000"/>
          </a:xfrm>
        </p:spPr>
        <p:txBody>
          <a:bodyPr/>
          <a:lstStyle/>
          <a:p>
            <a:pPr algn="ctr"/>
            <a:r>
              <a:rPr lang="en-US" b="1" dirty="0">
                <a:latin typeface="Century Gothic" panose="020B0502020202020204" pitchFamily="34" charset="0"/>
              </a:rPr>
              <a:t>Family Support Members </a:t>
            </a:r>
          </a:p>
        </p:txBody>
      </p:sp>
      <p:sp>
        <p:nvSpPr>
          <p:cNvPr id="9" name="Vertical Text Placeholder 8">
            <a:extLst>
              <a:ext uri="{FF2B5EF4-FFF2-40B4-BE49-F238E27FC236}">
                <a16:creationId xmlns:a16="http://schemas.microsoft.com/office/drawing/2014/main" id="{EC121E7D-818A-6242-BAED-236C74D10989}"/>
              </a:ext>
            </a:extLst>
          </p:cNvPr>
          <p:cNvSpPr>
            <a:spLocks noGrp="1"/>
          </p:cNvSpPr>
          <p:nvPr>
            <p:ph type="body" orient="vert" idx="1"/>
          </p:nvPr>
        </p:nvSpPr>
        <p:spPr>
          <a:xfrm>
            <a:off x="485775" y="2052527"/>
            <a:ext cx="7886700" cy="3477168"/>
          </a:xfrm>
        </p:spPr>
        <p:txBody>
          <a:bodyPr vert="horz" anchor="ctr">
            <a:normAutofit lnSpcReduction="10000"/>
          </a:bodyPr>
          <a:lstStyle/>
          <a:p>
            <a:r>
              <a:rPr lang="en-GB" b="1" dirty="0"/>
              <a:t>Family support members (FSMs)</a:t>
            </a:r>
          </a:p>
          <a:p>
            <a:pPr marL="557213" lvl="2" indent="-257175"/>
            <a:r>
              <a:rPr lang="en-GB" sz="1800" dirty="0"/>
              <a:t>Work alongside those with no contact with families. </a:t>
            </a:r>
          </a:p>
          <a:p>
            <a:pPr marL="300038" lvl="2" indent="0">
              <a:buNone/>
            </a:pPr>
            <a:endParaRPr lang="en-GB" sz="1800" dirty="0">
              <a:latin typeface="Century Gothic" panose="020B0502020202020204" pitchFamily="34" charset="0"/>
            </a:endParaRPr>
          </a:p>
          <a:p>
            <a:r>
              <a:rPr lang="en-GB" b="1" dirty="0"/>
              <a:t>FSMs identified in two ways:</a:t>
            </a:r>
          </a:p>
          <a:p>
            <a:pPr marL="557213" lvl="2" indent="-257175"/>
            <a:r>
              <a:rPr lang="en-GB" sz="1800" b="1" i="1" dirty="0"/>
              <a:t>Nominated</a:t>
            </a:r>
            <a:r>
              <a:rPr lang="en-GB" sz="1800" b="1" dirty="0"/>
              <a:t>: </a:t>
            </a:r>
            <a:r>
              <a:rPr lang="en-GB" sz="1800" dirty="0"/>
              <a:t>nominate people they consider important or influential in their lives, people who they trust or anyone who provides emotional support (e.g. friends, local pastors or other ‘trusted individuals’ such as support, youth or community workers) </a:t>
            </a:r>
          </a:p>
          <a:p>
            <a:pPr marL="557213" lvl="2" indent="-257175"/>
            <a:r>
              <a:rPr lang="en-GB" sz="1800" b="1" i="1" dirty="0"/>
              <a:t>Recruited</a:t>
            </a:r>
            <a:r>
              <a:rPr lang="en-GB" sz="1800" b="1" dirty="0"/>
              <a:t>:  </a:t>
            </a:r>
            <a:r>
              <a:rPr lang="en-GB" sz="1800" dirty="0"/>
              <a:t>People specifically recruited to work with those patients who are unable to nominate anyone – may include Peer Support workers</a:t>
            </a:r>
          </a:p>
        </p:txBody>
      </p:sp>
      <p:cxnSp>
        <p:nvCxnSpPr>
          <p:cNvPr id="11" name="Straight Connector 10">
            <a:extLst>
              <a:ext uri="{FF2B5EF4-FFF2-40B4-BE49-F238E27FC236}">
                <a16:creationId xmlns:a16="http://schemas.microsoft.com/office/drawing/2014/main" id="{4429C37C-D9A1-B247-84AF-3BDD4B1F958C}"/>
              </a:ext>
            </a:extLst>
          </p:cNvPr>
          <p:cNvCxnSpPr>
            <a:cxnSpLocks/>
          </p:cNvCxnSpPr>
          <p:nvPr/>
        </p:nvCxnSpPr>
        <p:spPr>
          <a:xfrm>
            <a:off x="706582" y="2052527"/>
            <a:ext cx="7665893"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2738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FC443-2F09-DFC1-D4B4-FF86687D65AC}"/>
              </a:ext>
            </a:extLst>
          </p:cNvPr>
          <p:cNvSpPr>
            <a:spLocks noGrp="1"/>
          </p:cNvSpPr>
          <p:nvPr>
            <p:ph type="title"/>
          </p:nvPr>
        </p:nvSpPr>
        <p:spPr/>
        <p:txBody>
          <a:bodyPr>
            <a:normAutofit/>
          </a:bodyPr>
          <a:lstStyle/>
          <a:p>
            <a:r>
              <a:rPr lang="en-GB" b="1" dirty="0"/>
              <a:t>Training Programme for Therapists</a:t>
            </a:r>
          </a:p>
        </p:txBody>
      </p:sp>
      <p:sp>
        <p:nvSpPr>
          <p:cNvPr id="4" name="Text Placeholder 3">
            <a:extLst>
              <a:ext uri="{FF2B5EF4-FFF2-40B4-BE49-F238E27FC236}">
                <a16:creationId xmlns:a16="http://schemas.microsoft.com/office/drawing/2014/main" id="{596E7E07-A4CB-1013-A455-39597698FD5B}"/>
              </a:ext>
            </a:extLst>
          </p:cNvPr>
          <p:cNvSpPr>
            <a:spLocks noGrp="1"/>
          </p:cNvSpPr>
          <p:nvPr>
            <p:ph type="body" idx="1"/>
          </p:nvPr>
        </p:nvSpPr>
        <p:spPr>
          <a:xfrm>
            <a:off x="629842" y="1816299"/>
            <a:ext cx="3868340" cy="617934"/>
          </a:xfrm>
        </p:spPr>
        <p:txBody>
          <a:bodyPr>
            <a:normAutofit fontScale="85000" lnSpcReduction="20000"/>
          </a:bodyPr>
          <a:lstStyle/>
          <a:p>
            <a:r>
              <a:rPr lang="en-GB" dirty="0"/>
              <a:t>Cultural Competency and Family Work</a:t>
            </a:r>
          </a:p>
        </p:txBody>
      </p:sp>
      <p:sp>
        <p:nvSpPr>
          <p:cNvPr id="3" name="Content Placeholder 2">
            <a:extLst>
              <a:ext uri="{FF2B5EF4-FFF2-40B4-BE49-F238E27FC236}">
                <a16:creationId xmlns:a16="http://schemas.microsoft.com/office/drawing/2014/main" id="{26818FBC-6C75-153A-B188-ACA6106CD00C}"/>
              </a:ext>
            </a:extLst>
          </p:cNvPr>
          <p:cNvSpPr>
            <a:spLocks noGrp="1"/>
          </p:cNvSpPr>
          <p:nvPr>
            <p:ph sz="half" idx="2"/>
          </p:nvPr>
        </p:nvSpPr>
        <p:spPr>
          <a:xfrm>
            <a:off x="629842" y="2536551"/>
            <a:ext cx="3868340" cy="2385623"/>
          </a:xfrm>
        </p:spPr>
        <p:txBody>
          <a:bodyPr>
            <a:normAutofit fontScale="77500" lnSpcReduction="20000"/>
          </a:bodyPr>
          <a:lstStyle/>
          <a:p>
            <a:pPr marL="385763" indent="-385763">
              <a:buFont typeface="+mj-lt"/>
              <a:buAutoNum type="arabicPeriod"/>
            </a:pPr>
            <a:r>
              <a:rPr lang="en-GB" dirty="0"/>
              <a:t>Core competence to work with service users experiencing psychosis and families</a:t>
            </a:r>
          </a:p>
          <a:p>
            <a:pPr marL="385763" indent="-385763">
              <a:buFont typeface="+mj-lt"/>
              <a:buAutoNum type="arabicPeriod"/>
            </a:pPr>
            <a:r>
              <a:rPr lang="en-GB" dirty="0"/>
              <a:t>Impact of culture on family work</a:t>
            </a:r>
          </a:p>
          <a:p>
            <a:pPr marL="385763" indent="-385763">
              <a:buFont typeface="+mj-lt"/>
              <a:buAutoNum type="arabicPeriod"/>
            </a:pPr>
            <a:r>
              <a:rPr lang="en-GB" dirty="0"/>
              <a:t>Relationship between racism, discrimination, adversity, and psychological distress</a:t>
            </a:r>
          </a:p>
          <a:p>
            <a:pPr marL="385763" indent="-385763">
              <a:buFont typeface="+mj-lt"/>
              <a:buAutoNum type="arabicPeriod"/>
            </a:pPr>
            <a:r>
              <a:rPr lang="en-GB" dirty="0"/>
              <a:t>Power and prejudice in building trusting therapeutic relationships</a:t>
            </a:r>
          </a:p>
          <a:p>
            <a:endParaRPr lang="en-GB" dirty="0"/>
          </a:p>
        </p:txBody>
      </p:sp>
      <p:sp>
        <p:nvSpPr>
          <p:cNvPr id="5" name="Text Placeholder 4">
            <a:extLst>
              <a:ext uri="{FF2B5EF4-FFF2-40B4-BE49-F238E27FC236}">
                <a16:creationId xmlns:a16="http://schemas.microsoft.com/office/drawing/2014/main" id="{ECB44EF2-3D2F-E621-761B-A8EC7805972D}"/>
              </a:ext>
            </a:extLst>
          </p:cNvPr>
          <p:cNvSpPr>
            <a:spLocks noGrp="1"/>
          </p:cNvSpPr>
          <p:nvPr>
            <p:ph type="body" sz="quarter" idx="3"/>
          </p:nvPr>
        </p:nvSpPr>
        <p:spPr>
          <a:xfrm>
            <a:off x="4645820" y="1812728"/>
            <a:ext cx="3887391" cy="617934"/>
          </a:xfrm>
        </p:spPr>
        <p:txBody>
          <a:bodyPr/>
          <a:lstStyle/>
          <a:p>
            <a:r>
              <a:rPr lang="en-GB" dirty="0"/>
              <a:t>CaFI Manual</a:t>
            </a:r>
          </a:p>
        </p:txBody>
      </p:sp>
      <p:sp>
        <p:nvSpPr>
          <p:cNvPr id="6" name="Content Placeholder 5">
            <a:extLst>
              <a:ext uri="{FF2B5EF4-FFF2-40B4-BE49-F238E27FC236}">
                <a16:creationId xmlns:a16="http://schemas.microsoft.com/office/drawing/2014/main" id="{7E9161B7-5B01-46AF-DA98-445D94F46A57}"/>
              </a:ext>
            </a:extLst>
          </p:cNvPr>
          <p:cNvSpPr>
            <a:spLocks noGrp="1"/>
          </p:cNvSpPr>
          <p:nvPr>
            <p:ph sz="quarter" idx="4"/>
          </p:nvPr>
        </p:nvSpPr>
        <p:spPr>
          <a:xfrm>
            <a:off x="4626768" y="2536551"/>
            <a:ext cx="3887391" cy="2385623"/>
          </a:xfrm>
        </p:spPr>
        <p:txBody>
          <a:bodyPr>
            <a:normAutofit fontScale="70000" lnSpcReduction="20000"/>
          </a:bodyPr>
          <a:lstStyle/>
          <a:p>
            <a:pPr marL="385763" indent="-385763">
              <a:buFont typeface="+mj-lt"/>
              <a:buAutoNum type="arabicPeriod"/>
            </a:pPr>
            <a:r>
              <a:rPr lang="en-GB" dirty="0"/>
              <a:t>Context of CaFI: Historical, cultural, and social context of African and Caribbean mental health in the UK</a:t>
            </a:r>
          </a:p>
          <a:p>
            <a:pPr marL="385763" indent="-385763">
              <a:buFont typeface="+mj-lt"/>
              <a:buAutoNum type="arabicPeriod"/>
            </a:pPr>
            <a:r>
              <a:rPr lang="en-GB" dirty="0"/>
              <a:t>Development of CaFI</a:t>
            </a:r>
          </a:p>
          <a:p>
            <a:pPr marL="385763" indent="-385763">
              <a:buFont typeface="+mj-lt"/>
              <a:buAutoNum type="arabicPeriod"/>
            </a:pPr>
            <a:r>
              <a:rPr lang="en-GB" dirty="0"/>
              <a:t>Delivering therapy in research</a:t>
            </a:r>
          </a:p>
          <a:p>
            <a:pPr marL="385763" indent="-385763">
              <a:buFont typeface="+mj-lt"/>
              <a:buAutoNum type="arabicPeriod"/>
            </a:pPr>
            <a:r>
              <a:rPr lang="en-GB" dirty="0" err="1"/>
              <a:t>CaFI’s</a:t>
            </a:r>
            <a:r>
              <a:rPr lang="en-GB" dirty="0"/>
              <a:t> “Ethos of Delivery”</a:t>
            </a:r>
          </a:p>
          <a:p>
            <a:pPr marL="385763" indent="-385763">
              <a:buFont typeface="+mj-lt"/>
              <a:buAutoNum type="arabicPeriod"/>
            </a:pPr>
            <a:r>
              <a:rPr lang="en-GB" dirty="0"/>
              <a:t>Components and bespoke resources</a:t>
            </a:r>
          </a:p>
        </p:txBody>
      </p:sp>
      <p:pic>
        <p:nvPicPr>
          <p:cNvPr id="8" name="Picture 7" descr="A picture containing text&#10;&#10;Description automatically generated">
            <a:extLst>
              <a:ext uri="{FF2B5EF4-FFF2-40B4-BE49-F238E27FC236}">
                <a16:creationId xmlns:a16="http://schemas.microsoft.com/office/drawing/2014/main" id="{51C82BB6-11FE-101C-ACCA-575AB2DFA9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7964" y="5178453"/>
            <a:ext cx="2296714" cy="398063"/>
          </a:xfrm>
          <a:prstGeom prst="rect">
            <a:avLst/>
          </a:prstGeom>
        </p:spPr>
      </p:pic>
      <p:pic>
        <p:nvPicPr>
          <p:cNvPr id="10" name="Picture 9" descr="Logo&#10;&#10;Description automatically generated">
            <a:extLst>
              <a:ext uri="{FF2B5EF4-FFF2-40B4-BE49-F238E27FC236}">
                <a16:creationId xmlns:a16="http://schemas.microsoft.com/office/drawing/2014/main" id="{DE783521-EB53-D6F5-B170-DE44ABFF28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2327" y="5045273"/>
            <a:ext cx="1645871" cy="646592"/>
          </a:xfrm>
          <a:prstGeom prst="rect">
            <a:avLst/>
          </a:prstGeom>
        </p:spPr>
      </p:pic>
    </p:spTree>
    <p:extLst>
      <p:ext uri="{BB962C8B-B14F-4D97-AF65-F5344CB8AC3E}">
        <p14:creationId xmlns:p14="http://schemas.microsoft.com/office/powerpoint/2010/main" val="70929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072" y="1210444"/>
            <a:ext cx="3285757" cy="4419078"/>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342900">
              <a:defRPr/>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68E671F8-C6B5-42A0-9A5E-3189DAA133AA}"/>
              </a:ext>
            </a:extLst>
          </p:cNvPr>
          <p:cNvSpPr>
            <a:spLocks noGrp="1"/>
          </p:cNvSpPr>
          <p:nvPr>
            <p:ph type="title"/>
          </p:nvPr>
        </p:nvSpPr>
        <p:spPr>
          <a:xfrm>
            <a:off x="724890" y="1271133"/>
            <a:ext cx="2562119" cy="4002366"/>
          </a:xfrm>
        </p:spPr>
        <p:txBody>
          <a:bodyPr>
            <a:normAutofit/>
          </a:bodyPr>
          <a:lstStyle/>
          <a:p>
            <a:pPr algn="ctr"/>
            <a:r>
              <a:rPr lang="en-GB" sz="4950" b="1" dirty="0">
                <a:solidFill>
                  <a:srgbClr val="FFFFFF"/>
                </a:solidFill>
              </a:rPr>
              <a:t>What did </a:t>
            </a:r>
            <a:r>
              <a:rPr lang="en-GB" sz="4950" b="1" dirty="0" err="1">
                <a:solidFill>
                  <a:srgbClr val="FF0000"/>
                </a:solidFill>
              </a:rPr>
              <a:t>C</a:t>
            </a:r>
            <a:r>
              <a:rPr lang="en-GB" sz="4950" b="1" dirty="0" err="1">
                <a:solidFill>
                  <a:schemeClr val="accent2">
                    <a:lumMod val="60000"/>
                    <a:lumOff val="40000"/>
                  </a:schemeClr>
                </a:solidFill>
              </a:rPr>
              <a:t>a</a:t>
            </a:r>
            <a:r>
              <a:rPr lang="en-GB" sz="4950" b="1" dirty="0" err="1">
                <a:solidFill>
                  <a:srgbClr val="92D050"/>
                </a:solidFill>
              </a:rPr>
              <a:t>F</a:t>
            </a:r>
            <a:r>
              <a:rPr lang="en-GB" sz="4950" b="1" dirty="0" err="1">
                <a:solidFill>
                  <a:srgbClr val="7030A0"/>
                </a:solidFill>
              </a:rPr>
              <a:t>I</a:t>
            </a:r>
            <a:r>
              <a:rPr lang="en-GB" sz="4950" b="1" dirty="0">
                <a:solidFill>
                  <a:srgbClr val="FFFFFF"/>
                </a:solidFill>
              </a:rPr>
              <a:t> pilot study reveal? </a:t>
            </a:r>
            <a:br>
              <a:rPr lang="en-GB" sz="4950" b="1" dirty="0">
                <a:solidFill>
                  <a:srgbClr val="FFFFFF"/>
                </a:solidFill>
              </a:rPr>
            </a:br>
            <a:r>
              <a:rPr lang="en-GB" sz="2700" b="1" dirty="0">
                <a:solidFill>
                  <a:srgbClr val="FFFFFF"/>
                </a:solidFill>
              </a:rPr>
              <a:t>(2013 – 2018)</a:t>
            </a:r>
          </a:p>
        </p:txBody>
      </p:sp>
      <p:graphicFrame>
        <p:nvGraphicFramePr>
          <p:cNvPr id="5" name="Content Placeholder 2">
            <a:extLst>
              <a:ext uri="{FF2B5EF4-FFF2-40B4-BE49-F238E27FC236}">
                <a16:creationId xmlns:a16="http://schemas.microsoft.com/office/drawing/2014/main" id="{D0C56886-75A2-4D3E-92BD-EE45A0091E25}"/>
              </a:ext>
            </a:extLst>
          </p:cNvPr>
          <p:cNvGraphicFramePr>
            <a:graphicFrameLocks noGrp="1"/>
          </p:cNvGraphicFramePr>
          <p:nvPr>
            <p:ph idx="1"/>
            <p:extLst>
              <p:ext uri="{D42A27DB-BD31-4B8C-83A1-F6EECF244321}">
                <p14:modId xmlns:p14="http://schemas.microsoft.com/office/powerpoint/2010/main" val="2603434792"/>
              </p:ext>
            </p:extLst>
          </p:nvPr>
        </p:nvGraphicFramePr>
        <p:xfrm>
          <a:off x="3895725" y="314287"/>
          <a:ext cx="5248275" cy="5916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63596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072" y="1210444"/>
            <a:ext cx="3285757" cy="4419078"/>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342900">
              <a:defRPr/>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ED9FBB48-B2CA-4B71-B98A-D0904631F3B5}"/>
              </a:ext>
            </a:extLst>
          </p:cNvPr>
          <p:cNvSpPr>
            <a:spLocks noGrp="1"/>
          </p:cNvSpPr>
          <p:nvPr>
            <p:ph type="title"/>
          </p:nvPr>
        </p:nvSpPr>
        <p:spPr>
          <a:xfrm>
            <a:off x="482204" y="1616253"/>
            <a:ext cx="2727187" cy="3596556"/>
          </a:xfrm>
          <a:prstGeom prst="ellipse">
            <a:avLst/>
          </a:prstGeom>
        </p:spPr>
        <p:txBody>
          <a:bodyPr>
            <a:noAutofit/>
          </a:bodyPr>
          <a:lstStyle/>
          <a:p>
            <a:pPr algn="ctr"/>
            <a:r>
              <a:rPr lang="en-GB" sz="4050" b="1" dirty="0">
                <a:solidFill>
                  <a:srgbClr val="FFFFFF"/>
                </a:solidFill>
              </a:rPr>
              <a:t>Benefits for service users</a:t>
            </a:r>
          </a:p>
        </p:txBody>
      </p:sp>
      <p:graphicFrame>
        <p:nvGraphicFramePr>
          <p:cNvPr id="5" name="Content Placeholder 2">
            <a:extLst>
              <a:ext uri="{FF2B5EF4-FFF2-40B4-BE49-F238E27FC236}">
                <a16:creationId xmlns:a16="http://schemas.microsoft.com/office/drawing/2014/main" id="{35EF6665-AC72-44A5-9803-D20B0348BBDB}"/>
              </a:ext>
            </a:extLst>
          </p:cNvPr>
          <p:cNvGraphicFramePr>
            <a:graphicFrameLocks noGrp="1"/>
          </p:cNvGraphicFramePr>
          <p:nvPr>
            <p:ph idx="1"/>
            <p:extLst>
              <p:ext uri="{D42A27DB-BD31-4B8C-83A1-F6EECF244321}">
                <p14:modId xmlns:p14="http://schemas.microsoft.com/office/powerpoint/2010/main" val="3502895259"/>
              </p:ext>
            </p:extLst>
          </p:nvPr>
        </p:nvGraphicFramePr>
        <p:xfrm>
          <a:off x="3895725" y="1210443"/>
          <a:ext cx="5192789" cy="4414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850532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072" y="1210444"/>
            <a:ext cx="3285757" cy="4419078"/>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342900">
              <a:defRPr/>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A043BCDA-FCCE-4E08-A1D3-D2E03AB5BFDB}"/>
              </a:ext>
            </a:extLst>
          </p:cNvPr>
          <p:cNvSpPr>
            <a:spLocks noGrp="1"/>
          </p:cNvSpPr>
          <p:nvPr>
            <p:ph type="title"/>
          </p:nvPr>
        </p:nvSpPr>
        <p:spPr>
          <a:xfrm>
            <a:off x="363072" y="1552550"/>
            <a:ext cx="3285756" cy="3752900"/>
          </a:xfrm>
          <a:prstGeom prst="ellipse">
            <a:avLst/>
          </a:prstGeom>
        </p:spPr>
        <p:txBody>
          <a:bodyPr>
            <a:noAutofit/>
          </a:bodyPr>
          <a:lstStyle/>
          <a:p>
            <a:pPr algn="ctr"/>
            <a:r>
              <a:rPr lang="en-GB" sz="4050" b="1" dirty="0">
                <a:solidFill>
                  <a:srgbClr val="FFFFFF"/>
                </a:solidFill>
              </a:rPr>
              <a:t>Benefits for family members</a:t>
            </a:r>
          </a:p>
        </p:txBody>
      </p:sp>
      <p:graphicFrame>
        <p:nvGraphicFramePr>
          <p:cNvPr id="5" name="Content Placeholder 2">
            <a:extLst>
              <a:ext uri="{FF2B5EF4-FFF2-40B4-BE49-F238E27FC236}">
                <a16:creationId xmlns:a16="http://schemas.microsoft.com/office/drawing/2014/main" id="{4DFE9F03-AA80-4893-AF6A-9B4721B22207}"/>
              </a:ext>
            </a:extLst>
          </p:cNvPr>
          <p:cNvGraphicFramePr>
            <a:graphicFrameLocks noGrp="1"/>
          </p:cNvGraphicFramePr>
          <p:nvPr>
            <p:ph idx="1"/>
            <p:extLst>
              <p:ext uri="{D42A27DB-BD31-4B8C-83A1-F6EECF244321}">
                <p14:modId xmlns:p14="http://schemas.microsoft.com/office/powerpoint/2010/main" val="976666498"/>
              </p:ext>
            </p:extLst>
          </p:nvPr>
        </p:nvGraphicFramePr>
        <p:xfrm>
          <a:off x="3895725" y="1210443"/>
          <a:ext cx="5172815" cy="4414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9954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072" y="1210444"/>
            <a:ext cx="3285757" cy="4419078"/>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342900">
              <a:defRPr/>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A043BCDA-FCCE-4E08-A1D3-D2E03AB5BFDB}"/>
              </a:ext>
            </a:extLst>
          </p:cNvPr>
          <p:cNvSpPr>
            <a:spLocks noGrp="1"/>
          </p:cNvSpPr>
          <p:nvPr>
            <p:ph type="title"/>
          </p:nvPr>
        </p:nvSpPr>
        <p:spPr>
          <a:xfrm>
            <a:off x="0" y="1228479"/>
            <a:ext cx="4114800" cy="4243634"/>
          </a:xfrm>
          <a:prstGeom prst="ellipse">
            <a:avLst/>
          </a:prstGeom>
        </p:spPr>
        <p:txBody>
          <a:bodyPr>
            <a:noAutofit/>
          </a:bodyPr>
          <a:lstStyle/>
          <a:p>
            <a:pPr algn="ctr"/>
            <a:r>
              <a:rPr lang="en-GB" sz="4050" b="1" dirty="0">
                <a:solidFill>
                  <a:srgbClr val="FFFFFF"/>
                </a:solidFill>
              </a:rPr>
              <a:t>Benefits for healthcare professionals</a:t>
            </a:r>
          </a:p>
        </p:txBody>
      </p:sp>
      <p:graphicFrame>
        <p:nvGraphicFramePr>
          <p:cNvPr id="5" name="Content Placeholder 2">
            <a:extLst>
              <a:ext uri="{FF2B5EF4-FFF2-40B4-BE49-F238E27FC236}">
                <a16:creationId xmlns:a16="http://schemas.microsoft.com/office/drawing/2014/main" id="{4DFE9F03-AA80-4893-AF6A-9B4721B22207}"/>
              </a:ext>
            </a:extLst>
          </p:cNvPr>
          <p:cNvGraphicFramePr>
            <a:graphicFrameLocks noGrp="1"/>
          </p:cNvGraphicFramePr>
          <p:nvPr>
            <p:ph idx="1"/>
            <p:extLst>
              <p:ext uri="{D42A27DB-BD31-4B8C-83A1-F6EECF244321}">
                <p14:modId xmlns:p14="http://schemas.microsoft.com/office/powerpoint/2010/main" val="3582224477"/>
              </p:ext>
            </p:extLst>
          </p:nvPr>
        </p:nvGraphicFramePr>
        <p:xfrm>
          <a:off x="3895725" y="1210443"/>
          <a:ext cx="5172815" cy="4414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062601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Case study one: Samuel and Michelle</a:t>
            </a:r>
          </a:p>
        </p:txBody>
      </p:sp>
      <p:sp>
        <p:nvSpPr>
          <p:cNvPr id="3" name="Content Placeholder 2"/>
          <p:cNvSpPr>
            <a:spLocks noGrp="1"/>
          </p:cNvSpPr>
          <p:nvPr>
            <p:ph idx="1"/>
          </p:nvPr>
        </p:nvSpPr>
        <p:spPr/>
        <p:txBody>
          <a:bodyPr>
            <a:normAutofit fontScale="85000" lnSpcReduction="20000"/>
          </a:bodyPr>
          <a:lstStyle/>
          <a:p>
            <a:r>
              <a:rPr lang="en-GB" dirty="0"/>
              <a:t>Background </a:t>
            </a:r>
          </a:p>
          <a:p>
            <a:pPr>
              <a:buFontTx/>
              <a:buChar char="-"/>
            </a:pPr>
            <a:r>
              <a:rPr lang="en-GB" dirty="0"/>
              <a:t>18 year old Samuel was mixed heritage and mum Michelle was WB</a:t>
            </a:r>
          </a:p>
          <a:p>
            <a:pPr>
              <a:buFontTx/>
              <a:buChar char="-"/>
            </a:pPr>
            <a:r>
              <a:rPr lang="en-GB" dirty="0"/>
              <a:t>Samuel was under EIP team but did not take prescribed medication</a:t>
            </a:r>
          </a:p>
          <a:p>
            <a:pPr>
              <a:buFontTx/>
              <a:buChar char="-"/>
            </a:pPr>
            <a:r>
              <a:rPr lang="en-GB" dirty="0"/>
              <a:t>Frequent arguments with Michelle resorting to calling the police</a:t>
            </a:r>
          </a:p>
          <a:p>
            <a:pPr>
              <a:buFontTx/>
              <a:buChar char="-"/>
            </a:pPr>
            <a:r>
              <a:rPr lang="en-GB" dirty="0"/>
              <a:t>‘Aggressive and bullying’</a:t>
            </a:r>
          </a:p>
          <a:p>
            <a:pPr>
              <a:buFontTx/>
              <a:buChar char="-"/>
            </a:pPr>
            <a:r>
              <a:rPr lang="en-GB" dirty="0"/>
              <a:t>‘Nagging and critical’ </a:t>
            </a:r>
          </a:p>
          <a:p>
            <a:pPr>
              <a:buFontTx/>
              <a:buChar char="-"/>
            </a:pPr>
            <a:r>
              <a:rPr lang="en-GB" dirty="0"/>
              <a:t>Sibling Kate, biological dad Michael and step-dad Stuart </a:t>
            </a:r>
          </a:p>
        </p:txBody>
      </p:sp>
    </p:spTree>
    <p:extLst>
      <p:ext uri="{BB962C8B-B14F-4D97-AF65-F5344CB8AC3E}">
        <p14:creationId xmlns:p14="http://schemas.microsoft.com/office/powerpoint/2010/main" val="28895541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Case study one: Samuel and Michelle</a:t>
            </a:r>
          </a:p>
        </p:txBody>
      </p:sp>
      <p:sp>
        <p:nvSpPr>
          <p:cNvPr id="3" name="Content Placeholder 2"/>
          <p:cNvSpPr>
            <a:spLocks noGrp="1"/>
          </p:cNvSpPr>
          <p:nvPr>
            <p:ph idx="1"/>
          </p:nvPr>
        </p:nvSpPr>
        <p:spPr/>
        <p:txBody>
          <a:bodyPr>
            <a:normAutofit fontScale="92500" lnSpcReduction="20000"/>
          </a:bodyPr>
          <a:lstStyle/>
          <a:p>
            <a:r>
              <a:rPr lang="en-GB" dirty="0"/>
              <a:t>Engagement </a:t>
            </a:r>
          </a:p>
          <a:p>
            <a:pPr>
              <a:buFontTx/>
              <a:buChar char="-"/>
            </a:pPr>
            <a:r>
              <a:rPr lang="en-GB" dirty="0"/>
              <a:t>Michelle’s frustration of having been through it before </a:t>
            </a:r>
          </a:p>
          <a:p>
            <a:pPr>
              <a:buFontTx/>
              <a:buChar char="-"/>
            </a:pPr>
            <a:r>
              <a:rPr lang="en-GB" dirty="0"/>
              <a:t>Medication seen as fix for all problems </a:t>
            </a:r>
          </a:p>
          <a:p>
            <a:pPr>
              <a:buFontTx/>
              <a:buChar char="-"/>
            </a:pPr>
            <a:r>
              <a:rPr lang="en-GB" dirty="0"/>
              <a:t>Michelle’s voice prominent in sessions  </a:t>
            </a:r>
          </a:p>
          <a:p>
            <a:pPr>
              <a:buFontTx/>
              <a:buChar char="-"/>
            </a:pPr>
            <a:r>
              <a:rPr lang="en-GB" dirty="0"/>
              <a:t>Sessions dominated by shouting about house rules and medication </a:t>
            </a:r>
          </a:p>
          <a:p>
            <a:pPr>
              <a:buFontTx/>
              <a:buChar char="-"/>
            </a:pPr>
            <a:r>
              <a:rPr lang="en-GB" dirty="0"/>
              <a:t>Positive shared time together during evenings </a:t>
            </a:r>
          </a:p>
          <a:p>
            <a:pPr>
              <a:buFontTx/>
              <a:buChar char="-"/>
            </a:pPr>
            <a:r>
              <a:rPr lang="en-GB" dirty="0"/>
              <a:t>Goals to spend more time enjoying each other’s company and reduce the number of arguments  </a:t>
            </a:r>
          </a:p>
        </p:txBody>
      </p:sp>
    </p:spTree>
    <p:extLst>
      <p:ext uri="{BB962C8B-B14F-4D97-AF65-F5344CB8AC3E}">
        <p14:creationId xmlns:p14="http://schemas.microsoft.com/office/powerpoint/2010/main" val="17312734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Case study one: Samuel and Michelle</a:t>
            </a:r>
          </a:p>
        </p:txBody>
      </p:sp>
      <p:sp>
        <p:nvSpPr>
          <p:cNvPr id="3" name="Content Placeholder 2"/>
          <p:cNvSpPr>
            <a:spLocks noGrp="1"/>
          </p:cNvSpPr>
          <p:nvPr>
            <p:ph idx="1"/>
          </p:nvPr>
        </p:nvSpPr>
        <p:spPr/>
        <p:txBody>
          <a:bodyPr>
            <a:normAutofit lnSpcReduction="10000"/>
          </a:bodyPr>
          <a:lstStyle/>
          <a:p>
            <a:r>
              <a:rPr lang="en-GB" dirty="0"/>
              <a:t>Shared learning </a:t>
            </a:r>
          </a:p>
          <a:p>
            <a:pPr>
              <a:buFontTx/>
              <a:buChar char="-"/>
            </a:pPr>
            <a:r>
              <a:rPr lang="en-GB" dirty="0"/>
              <a:t>Samuel: other people don’t understand psychosis </a:t>
            </a:r>
          </a:p>
          <a:p>
            <a:pPr>
              <a:buFontTx/>
              <a:buChar char="-"/>
            </a:pPr>
            <a:r>
              <a:rPr lang="en-GB" dirty="0"/>
              <a:t>Sharing his experiences as part of sessions e.g. people at college talking about him including comments about his skin colour and threatening voices</a:t>
            </a:r>
          </a:p>
          <a:p>
            <a:pPr>
              <a:buFontTx/>
              <a:buChar char="-"/>
            </a:pPr>
            <a:r>
              <a:rPr lang="en-GB" dirty="0"/>
              <a:t>Michelle’s own history of abuse and impact on how she received Samuel’s behaviour </a:t>
            </a:r>
          </a:p>
        </p:txBody>
      </p:sp>
    </p:spTree>
    <p:extLst>
      <p:ext uri="{BB962C8B-B14F-4D97-AF65-F5344CB8AC3E}">
        <p14:creationId xmlns:p14="http://schemas.microsoft.com/office/powerpoint/2010/main" val="26128361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Case study one: Samuel and Michelle</a:t>
            </a:r>
          </a:p>
        </p:txBody>
      </p:sp>
      <p:sp>
        <p:nvSpPr>
          <p:cNvPr id="3" name="Content Placeholder 2"/>
          <p:cNvSpPr>
            <a:spLocks noGrp="1"/>
          </p:cNvSpPr>
          <p:nvPr>
            <p:ph idx="1"/>
          </p:nvPr>
        </p:nvSpPr>
        <p:spPr/>
        <p:txBody>
          <a:bodyPr>
            <a:normAutofit/>
          </a:bodyPr>
          <a:lstStyle/>
          <a:p>
            <a:r>
              <a:rPr lang="en-GB" dirty="0"/>
              <a:t>Communication  </a:t>
            </a:r>
          </a:p>
          <a:p>
            <a:pPr>
              <a:buFontTx/>
              <a:buChar char="-"/>
            </a:pPr>
            <a:r>
              <a:rPr lang="en-GB" dirty="0"/>
              <a:t>Mini formulations of conflict episodes with a focus on misunderstanding of view points </a:t>
            </a:r>
          </a:p>
          <a:p>
            <a:pPr>
              <a:buFontTx/>
              <a:buChar char="-"/>
            </a:pPr>
            <a:r>
              <a:rPr lang="en-GB" dirty="0"/>
              <a:t>Practising expressing active listening and positive and negative feelings in and outside of sessions </a:t>
            </a:r>
          </a:p>
        </p:txBody>
      </p:sp>
    </p:spTree>
    <p:extLst>
      <p:ext uri="{BB962C8B-B14F-4D97-AF65-F5344CB8AC3E}">
        <p14:creationId xmlns:p14="http://schemas.microsoft.com/office/powerpoint/2010/main" val="8293229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Case study one: Samuel and Michelle</a:t>
            </a:r>
          </a:p>
        </p:txBody>
      </p:sp>
      <p:sp>
        <p:nvSpPr>
          <p:cNvPr id="3" name="Content Placeholder 2"/>
          <p:cNvSpPr>
            <a:spLocks noGrp="1"/>
          </p:cNvSpPr>
          <p:nvPr>
            <p:ph idx="1"/>
          </p:nvPr>
        </p:nvSpPr>
        <p:spPr/>
        <p:txBody>
          <a:bodyPr>
            <a:normAutofit lnSpcReduction="10000"/>
          </a:bodyPr>
          <a:lstStyle/>
          <a:p>
            <a:r>
              <a:rPr lang="en-GB" dirty="0"/>
              <a:t>Coping  and problem solving </a:t>
            </a:r>
          </a:p>
          <a:p>
            <a:pPr>
              <a:buFontTx/>
              <a:buChar char="-"/>
            </a:pPr>
            <a:r>
              <a:rPr lang="en-GB" dirty="0"/>
              <a:t>Samuel perceived services and institutions as being racist and unsupportive e.g. EIP team, college staff</a:t>
            </a:r>
          </a:p>
          <a:p>
            <a:pPr>
              <a:buFontTx/>
              <a:buChar char="-"/>
            </a:pPr>
            <a:r>
              <a:rPr lang="en-GB" dirty="0"/>
              <a:t>Encouraging positive risk taking in terms of opening up communication with CC and tutors</a:t>
            </a:r>
          </a:p>
          <a:p>
            <a:pPr>
              <a:buFontTx/>
              <a:buChar char="-"/>
            </a:pPr>
            <a:r>
              <a:rPr lang="en-GB" dirty="0"/>
              <a:t>Michelle recognised need for time out</a:t>
            </a:r>
          </a:p>
          <a:p>
            <a:pPr>
              <a:buFontTx/>
              <a:buChar char="-"/>
            </a:pPr>
            <a:r>
              <a:rPr lang="en-GB" dirty="0"/>
              <a:t>Problem solving in relation to disagreements at home  </a:t>
            </a:r>
          </a:p>
        </p:txBody>
      </p:sp>
    </p:spTree>
    <p:extLst>
      <p:ext uri="{BB962C8B-B14F-4D97-AF65-F5344CB8AC3E}">
        <p14:creationId xmlns:p14="http://schemas.microsoft.com/office/powerpoint/2010/main" val="23386950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Case study one: Samuel and Michelle</a:t>
            </a:r>
          </a:p>
        </p:txBody>
      </p:sp>
      <p:sp>
        <p:nvSpPr>
          <p:cNvPr id="3" name="Content Placeholder 2"/>
          <p:cNvSpPr>
            <a:spLocks noGrp="1"/>
          </p:cNvSpPr>
          <p:nvPr>
            <p:ph idx="1"/>
          </p:nvPr>
        </p:nvSpPr>
        <p:spPr/>
        <p:txBody>
          <a:bodyPr>
            <a:normAutofit fontScale="92500" lnSpcReduction="20000"/>
          </a:bodyPr>
          <a:lstStyle/>
          <a:p>
            <a:r>
              <a:rPr lang="en-GB" dirty="0"/>
              <a:t>Reflections and outcome </a:t>
            </a:r>
          </a:p>
          <a:p>
            <a:pPr>
              <a:buFontTx/>
              <a:buChar char="-"/>
            </a:pPr>
            <a:r>
              <a:rPr lang="en-GB" dirty="0"/>
              <a:t>Therapists’ concerns about not being able to emphasise with Samuel as withdrawn and no personal experience of being Black</a:t>
            </a:r>
          </a:p>
          <a:p>
            <a:pPr>
              <a:buFontTx/>
              <a:buChar char="-"/>
            </a:pPr>
            <a:r>
              <a:rPr lang="en-GB" dirty="0"/>
              <a:t>Therapist fears of racism and siding with Michelle</a:t>
            </a:r>
          </a:p>
          <a:p>
            <a:pPr>
              <a:buFontTx/>
              <a:buChar char="-"/>
            </a:pPr>
            <a:r>
              <a:rPr lang="en-GB" dirty="0"/>
              <a:t>Improvements in Samuel’s confidence reported by CC</a:t>
            </a:r>
          </a:p>
          <a:p>
            <a:pPr>
              <a:buFontTx/>
              <a:buChar char="-"/>
            </a:pPr>
            <a:r>
              <a:rPr lang="en-GB" dirty="0"/>
              <a:t>Improved relationship between Samuel and Michelle</a:t>
            </a:r>
          </a:p>
          <a:p>
            <a:pPr>
              <a:buFontTx/>
              <a:buChar char="-"/>
            </a:pPr>
            <a:r>
              <a:rPr lang="en-GB" dirty="0"/>
              <a:t>Role of wider family </a:t>
            </a:r>
          </a:p>
        </p:txBody>
      </p:sp>
    </p:spTree>
    <p:extLst>
      <p:ext uri="{BB962C8B-B14F-4D97-AF65-F5344CB8AC3E}">
        <p14:creationId xmlns:p14="http://schemas.microsoft.com/office/powerpoint/2010/main" val="24943144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Case study two: Sharon and Jackie  </a:t>
            </a:r>
          </a:p>
        </p:txBody>
      </p:sp>
      <p:sp>
        <p:nvSpPr>
          <p:cNvPr id="3" name="Content Placeholder 2"/>
          <p:cNvSpPr>
            <a:spLocks noGrp="1"/>
          </p:cNvSpPr>
          <p:nvPr>
            <p:ph idx="1"/>
          </p:nvPr>
        </p:nvSpPr>
        <p:spPr/>
        <p:txBody>
          <a:bodyPr>
            <a:normAutofit fontScale="70000" lnSpcReduction="20000"/>
          </a:bodyPr>
          <a:lstStyle/>
          <a:p>
            <a:r>
              <a:rPr lang="en-GB" dirty="0"/>
              <a:t>Background  </a:t>
            </a:r>
          </a:p>
          <a:p>
            <a:pPr>
              <a:buFontTx/>
              <a:buChar char="-"/>
            </a:pPr>
            <a:r>
              <a:rPr lang="en-GB" dirty="0"/>
              <a:t>Sharon 45 year old single lady living of African-Caribbean decent in supported accommodation </a:t>
            </a:r>
          </a:p>
          <a:p>
            <a:pPr>
              <a:buFontTx/>
              <a:buChar char="-"/>
            </a:pPr>
            <a:r>
              <a:rPr lang="en-GB" dirty="0"/>
              <a:t>Paranoid schizophrenia and depression with long history of inpatient admissions </a:t>
            </a:r>
          </a:p>
          <a:p>
            <a:pPr>
              <a:buFontTx/>
              <a:buChar char="-"/>
            </a:pPr>
            <a:r>
              <a:rPr lang="en-GB" dirty="0"/>
              <a:t>Ambivalent about therapy as no previous experience</a:t>
            </a:r>
          </a:p>
          <a:p>
            <a:pPr>
              <a:buFontTx/>
              <a:buChar char="-"/>
            </a:pPr>
            <a:r>
              <a:rPr lang="en-GB" dirty="0"/>
              <a:t>Family discouraged her from talking to strangers about problems </a:t>
            </a:r>
          </a:p>
          <a:p>
            <a:pPr>
              <a:buFontTx/>
              <a:buChar char="-"/>
            </a:pPr>
            <a:r>
              <a:rPr lang="en-GB" dirty="0"/>
              <a:t>Brother who did not want to participate due to his own mental health difficulties</a:t>
            </a:r>
          </a:p>
          <a:p>
            <a:pPr>
              <a:buFontTx/>
              <a:buChar char="-"/>
            </a:pPr>
            <a:r>
              <a:rPr lang="en-GB" dirty="0"/>
              <a:t>Sharon did not want father to be approached as he had other commitments and didn’t like talking </a:t>
            </a:r>
          </a:p>
          <a:p>
            <a:pPr>
              <a:buFontTx/>
              <a:buChar char="-"/>
            </a:pPr>
            <a:r>
              <a:rPr lang="en-GB" dirty="0"/>
              <a:t>Jackie CC who was WB and had not previously spoke to Sharon about her culturally background and race due to fears of appearing racist  </a:t>
            </a:r>
          </a:p>
        </p:txBody>
      </p:sp>
    </p:spTree>
    <p:extLst>
      <p:ext uri="{BB962C8B-B14F-4D97-AF65-F5344CB8AC3E}">
        <p14:creationId xmlns:p14="http://schemas.microsoft.com/office/powerpoint/2010/main" val="6739780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Case study two: Sharon and Jackie  </a:t>
            </a:r>
          </a:p>
        </p:txBody>
      </p:sp>
      <p:sp>
        <p:nvSpPr>
          <p:cNvPr id="3" name="Content Placeholder 2"/>
          <p:cNvSpPr>
            <a:spLocks noGrp="1"/>
          </p:cNvSpPr>
          <p:nvPr>
            <p:ph idx="1"/>
          </p:nvPr>
        </p:nvSpPr>
        <p:spPr/>
        <p:txBody>
          <a:bodyPr>
            <a:normAutofit fontScale="77500" lnSpcReduction="20000"/>
          </a:bodyPr>
          <a:lstStyle/>
          <a:p>
            <a:r>
              <a:rPr lang="en-GB" dirty="0"/>
              <a:t>Engagement </a:t>
            </a:r>
          </a:p>
          <a:p>
            <a:pPr>
              <a:buFontTx/>
              <a:buChar char="-"/>
            </a:pPr>
            <a:r>
              <a:rPr lang="en-GB" dirty="0"/>
              <a:t>Sharon’s earlier history of sexual abuse and parental invalidation </a:t>
            </a:r>
          </a:p>
          <a:p>
            <a:pPr>
              <a:buFontTx/>
              <a:buChar char="-"/>
            </a:pPr>
            <a:r>
              <a:rPr lang="en-GB" dirty="0"/>
              <a:t>Difficult adolescence and early involvement in services following loss of grandmother (positive attachment figure)</a:t>
            </a:r>
          </a:p>
          <a:p>
            <a:pPr>
              <a:buFontTx/>
              <a:buChar char="-"/>
            </a:pPr>
            <a:r>
              <a:rPr lang="en-GB" dirty="0"/>
              <a:t>Mistreatment within mental health services </a:t>
            </a:r>
          </a:p>
          <a:p>
            <a:pPr>
              <a:buFontTx/>
              <a:buChar char="-"/>
            </a:pPr>
            <a:r>
              <a:rPr lang="en-GB" dirty="0"/>
              <a:t>Diagnosis brought shame to the family </a:t>
            </a:r>
          </a:p>
          <a:p>
            <a:pPr>
              <a:buFontTx/>
              <a:buChar char="-"/>
            </a:pPr>
            <a:r>
              <a:rPr lang="en-GB" dirty="0"/>
              <a:t>Mistrust of others and negative self-beliefs &gt; social isolation </a:t>
            </a:r>
          </a:p>
          <a:p>
            <a:pPr>
              <a:buFontTx/>
              <a:buChar char="-"/>
            </a:pPr>
            <a:r>
              <a:rPr lang="en-GB" dirty="0"/>
              <a:t>Impact on relationships with staff within supported accommodation and CMHT</a:t>
            </a:r>
          </a:p>
        </p:txBody>
      </p:sp>
    </p:spTree>
    <p:extLst>
      <p:ext uri="{BB962C8B-B14F-4D97-AF65-F5344CB8AC3E}">
        <p14:creationId xmlns:p14="http://schemas.microsoft.com/office/powerpoint/2010/main" val="7363874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Case study two: Sharon and Jackie  </a:t>
            </a:r>
          </a:p>
        </p:txBody>
      </p:sp>
      <p:sp>
        <p:nvSpPr>
          <p:cNvPr id="3" name="Content Placeholder 2"/>
          <p:cNvSpPr>
            <a:spLocks noGrp="1"/>
          </p:cNvSpPr>
          <p:nvPr>
            <p:ph idx="1"/>
          </p:nvPr>
        </p:nvSpPr>
        <p:spPr/>
        <p:txBody>
          <a:bodyPr>
            <a:normAutofit/>
          </a:bodyPr>
          <a:lstStyle/>
          <a:p>
            <a:r>
              <a:rPr lang="en-GB" dirty="0"/>
              <a:t>Shared learning </a:t>
            </a:r>
          </a:p>
          <a:p>
            <a:pPr>
              <a:buFontTx/>
              <a:buChar char="-"/>
            </a:pPr>
            <a:r>
              <a:rPr lang="en-GB" dirty="0"/>
              <a:t>Sharon’s medicalised view of mental illness versus psychologically informed understanding </a:t>
            </a:r>
          </a:p>
          <a:p>
            <a:pPr>
              <a:buFontTx/>
              <a:buChar char="-"/>
            </a:pPr>
            <a:r>
              <a:rPr lang="en-GB" dirty="0"/>
              <a:t>Jackie learning about Sharon’s history </a:t>
            </a:r>
          </a:p>
          <a:p>
            <a:pPr>
              <a:buFontTx/>
              <a:buChar char="-"/>
            </a:pPr>
            <a:r>
              <a:rPr lang="en-GB" dirty="0"/>
              <a:t>Stress vulnerability model </a:t>
            </a:r>
          </a:p>
          <a:p>
            <a:pPr>
              <a:buFontTx/>
              <a:buChar char="-"/>
            </a:pPr>
            <a:r>
              <a:rPr lang="en-GB" dirty="0"/>
              <a:t>Role of stigma </a:t>
            </a:r>
          </a:p>
        </p:txBody>
      </p:sp>
    </p:spTree>
    <p:extLst>
      <p:ext uri="{BB962C8B-B14F-4D97-AF65-F5344CB8AC3E}">
        <p14:creationId xmlns:p14="http://schemas.microsoft.com/office/powerpoint/2010/main" val="21631004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Case study two: Sharon and Jackie  </a:t>
            </a:r>
          </a:p>
        </p:txBody>
      </p:sp>
      <p:sp>
        <p:nvSpPr>
          <p:cNvPr id="3" name="Content Placeholder 2"/>
          <p:cNvSpPr>
            <a:spLocks noGrp="1"/>
          </p:cNvSpPr>
          <p:nvPr>
            <p:ph idx="1"/>
          </p:nvPr>
        </p:nvSpPr>
        <p:spPr/>
        <p:txBody>
          <a:bodyPr>
            <a:normAutofit lnSpcReduction="10000"/>
          </a:bodyPr>
          <a:lstStyle/>
          <a:p>
            <a:r>
              <a:rPr lang="en-GB" dirty="0"/>
              <a:t>Communication </a:t>
            </a:r>
          </a:p>
          <a:p>
            <a:pPr>
              <a:buFontTx/>
              <a:buChar char="-"/>
            </a:pPr>
            <a:r>
              <a:rPr lang="en-GB" dirty="0"/>
              <a:t>Arguments with supported accommodation staff and Jackie </a:t>
            </a:r>
          </a:p>
          <a:p>
            <a:pPr>
              <a:buFontTx/>
              <a:buChar char="-"/>
            </a:pPr>
            <a:r>
              <a:rPr lang="en-GB" dirty="0"/>
              <a:t>Mini-formulations and pros and cons of each response style  </a:t>
            </a:r>
          </a:p>
          <a:p>
            <a:pPr>
              <a:buFontTx/>
              <a:buChar char="-"/>
            </a:pPr>
            <a:r>
              <a:rPr lang="en-GB" dirty="0"/>
              <a:t>Practising skills in assertiveness with Jackie within sessions and staff outside of sessions </a:t>
            </a:r>
          </a:p>
          <a:p>
            <a:pPr>
              <a:buFontTx/>
              <a:buChar char="-"/>
            </a:pPr>
            <a:r>
              <a:rPr lang="en-GB" dirty="0"/>
              <a:t>Developing assertiveness skills in her relationship with her father </a:t>
            </a:r>
          </a:p>
        </p:txBody>
      </p:sp>
    </p:spTree>
    <p:extLst>
      <p:ext uri="{BB962C8B-B14F-4D97-AF65-F5344CB8AC3E}">
        <p14:creationId xmlns:p14="http://schemas.microsoft.com/office/powerpoint/2010/main" val="13789375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Case study two: Sharon and Jackie  </a:t>
            </a:r>
          </a:p>
        </p:txBody>
      </p:sp>
      <p:sp>
        <p:nvSpPr>
          <p:cNvPr id="3" name="Content Placeholder 2"/>
          <p:cNvSpPr>
            <a:spLocks noGrp="1"/>
          </p:cNvSpPr>
          <p:nvPr>
            <p:ph idx="1"/>
          </p:nvPr>
        </p:nvSpPr>
        <p:spPr/>
        <p:txBody>
          <a:bodyPr>
            <a:normAutofit lnSpcReduction="10000"/>
          </a:bodyPr>
          <a:lstStyle/>
          <a:p>
            <a:r>
              <a:rPr lang="en-GB" dirty="0"/>
              <a:t>Coping skills  </a:t>
            </a:r>
          </a:p>
          <a:p>
            <a:pPr>
              <a:buFontTx/>
              <a:buChar char="-"/>
            </a:pPr>
            <a:r>
              <a:rPr lang="en-GB" dirty="0"/>
              <a:t>Identifying helpful and unhelpful coping strategies in relation to symptoms </a:t>
            </a:r>
          </a:p>
          <a:p>
            <a:pPr>
              <a:buFontTx/>
              <a:buChar char="-"/>
            </a:pPr>
            <a:r>
              <a:rPr lang="en-GB" dirty="0"/>
              <a:t>Formulating thinking style in the context of history and reappraising thinking </a:t>
            </a:r>
          </a:p>
          <a:p>
            <a:pPr>
              <a:buFontTx/>
              <a:buChar char="-"/>
            </a:pPr>
            <a:r>
              <a:rPr lang="en-GB" dirty="0"/>
              <a:t>Importance of self compassion and compassion focused imagery </a:t>
            </a:r>
          </a:p>
          <a:p>
            <a:pPr>
              <a:buFontTx/>
              <a:buChar char="-"/>
            </a:pPr>
            <a:r>
              <a:rPr lang="en-GB" dirty="0"/>
              <a:t>Behavioural relaxation techniques to mange stress and anxiety </a:t>
            </a:r>
          </a:p>
        </p:txBody>
      </p:sp>
    </p:spTree>
    <p:extLst>
      <p:ext uri="{BB962C8B-B14F-4D97-AF65-F5344CB8AC3E}">
        <p14:creationId xmlns:p14="http://schemas.microsoft.com/office/powerpoint/2010/main" val="38476280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Case study two: Sharon and Jackie </a:t>
            </a:r>
          </a:p>
        </p:txBody>
      </p:sp>
      <p:sp>
        <p:nvSpPr>
          <p:cNvPr id="3" name="Content Placeholder 2"/>
          <p:cNvSpPr>
            <a:spLocks noGrp="1"/>
          </p:cNvSpPr>
          <p:nvPr>
            <p:ph idx="1"/>
          </p:nvPr>
        </p:nvSpPr>
        <p:spPr/>
        <p:txBody>
          <a:bodyPr>
            <a:normAutofit fontScale="85000" lnSpcReduction="20000"/>
          </a:bodyPr>
          <a:lstStyle/>
          <a:p>
            <a:r>
              <a:rPr lang="en-GB" dirty="0"/>
              <a:t>Reflections and outcome </a:t>
            </a:r>
          </a:p>
          <a:p>
            <a:pPr>
              <a:buFontTx/>
              <a:buChar char="-"/>
            </a:pPr>
            <a:r>
              <a:rPr lang="en-GB" dirty="0"/>
              <a:t>Lack of trust in therapists and Jackie leading to frequent ruptures in alliance </a:t>
            </a:r>
          </a:p>
          <a:p>
            <a:pPr>
              <a:buFontTx/>
              <a:buChar char="-"/>
            </a:pPr>
            <a:r>
              <a:rPr lang="en-GB" dirty="0"/>
              <a:t>Discussed in supervision and learning to reflect on these with Sharon </a:t>
            </a:r>
          </a:p>
          <a:p>
            <a:pPr>
              <a:buFontTx/>
              <a:buChar char="-"/>
            </a:pPr>
            <a:r>
              <a:rPr lang="en-GB" dirty="0"/>
              <a:t>Better relationships with staff in supported accommodation</a:t>
            </a:r>
          </a:p>
          <a:p>
            <a:pPr>
              <a:buFontTx/>
              <a:buChar char="-"/>
            </a:pPr>
            <a:r>
              <a:rPr lang="en-GB" dirty="0"/>
              <a:t>Felt more confident in managing mood and understanding mental health  </a:t>
            </a:r>
          </a:p>
          <a:p>
            <a:pPr>
              <a:buFontTx/>
              <a:buChar char="-"/>
            </a:pPr>
            <a:r>
              <a:rPr lang="en-GB" dirty="0"/>
              <a:t>Jackie’s increased understanding of Sharon</a:t>
            </a:r>
          </a:p>
          <a:p>
            <a:pPr>
              <a:buFontTx/>
              <a:buChar char="-"/>
            </a:pPr>
            <a:r>
              <a:rPr lang="en-GB" dirty="0"/>
              <a:t>Ongoing struggles in relationship with her father </a:t>
            </a:r>
          </a:p>
        </p:txBody>
      </p:sp>
    </p:spTree>
    <p:extLst>
      <p:ext uri="{BB962C8B-B14F-4D97-AF65-F5344CB8AC3E}">
        <p14:creationId xmlns:p14="http://schemas.microsoft.com/office/powerpoint/2010/main" val="17291170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Case study three: John and April   </a:t>
            </a:r>
          </a:p>
        </p:txBody>
      </p:sp>
      <p:sp>
        <p:nvSpPr>
          <p:cNvPr id="3" name="Content Placeholder 2"/>
          <p:cNvSpPr>
            <a:spLocks noGrp="1"/>
          </p:cNvSpPr>
          <p:nvPr>
            <p:ph idx="1"/>
          </p:nvPr>
        </p:nvSpPr>
        <p:spPr/>
        <p:txBody>
          <a:bodyPr>
            <a:normAutofit fontScale="77500" lnSpcReduction="20000"/>
          </a:bodyPr>
          <a:lstStyle/>
          <a:p>
            <a:r>
              <a:rPr lang="en-GB" dirty="0"/>
              <a:t>Background  </a:t>
            </a:r>
          </a:p>
          <a:p>
            <a:pPr>
              <a:buFontTx/>
              <a:buChar char="-"/>
            </a:pPr>
            <a:r>
              <a:rPr lang="en-GB" dirty="0"/>
              <a:t>34 year old man whose parents had originated from Caribbean</a:t>
            </a:r>
          </a:p>
          <a:p>
            <a:pPr>
              <a:buFontTx/>
              <a:buChar char="-"/>
            </a:pPr>
            <a:r>
              <a:rPr lang="en-GB" dirty="0"/>
              <a:t>In PICU due to aggressive behaviour on acute ward </a:t>
            </a:r>
          </a:p>
          <a:p>
            <a:pPr>
              <a:buFontTx/>
              <a:buChar char="-"/>
            </a:pPr>
            <a:r>
              <a:rPr lang="en-GB" dirty="0"/>
              <a:t>7 year history of admissions under Mental Health Act typically brought into hospital by police </a:t>
            </a:r>
          </a:p>
          <a:p>
            <a:pPr>
              <a:buFontTx/>
              <a:buChar char="-"/>
            </a:pPr>
            <a:r>
              <a:rPr lang="en-GB" dirty="0"/>
              <a:t>Period of absconding during therapy and medication needed to be re-started </a:t>
            </a:r>
          </a:p>
          <a:p>
            <a:pPr>
              <a:buFontTx/>
              <a:buChar char="-"/>
            </a:pPr>
            <a:r>
              <a:rPr lang="en-GB" dirty="0"/>
              <a:t>John did not have contact with any family members and did not want to involve them in the therapy</a:t>
            </a:r>
          </a:p>
          <a:p>
            <a:pPr>
              <a:buFontTx/>
              <a:buChar char="-"/>
            </a:pPr>
            <a:r>
              <a:rPr lang="en-GB" dirty="0"/>
              <a:t>6 sessions added by </a:t>
            </a:r>
            <a:r>
              <a:rPr lang="en-GB" dirty="0" err="1"/>
              <a:t>FSMn</a:t>
            </a:r>
            <a:r>
              <a:rPr lang="en-GB" dirty="0"/>
              <a:t> (April) African Caribbean female with previous experience as a social worker </a:t>
            </a:r>
          </a:p>
        </p:txBody>
      </p:sp>
    </p:spTree>
    <p:extLst>
      <p:ext uri="{BB962C8B-B14F-4D97-AF65-F5344CB8AC3E}">
        <p14:creationId xmlns:p14="http://schemas.microsoft.com/office/powerpoint/2010/main" val="33106679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Case study three: John and April   </a:t>
            </a:r>
          </a:p>
        </p:txBody>
      </p:sp>
      <p:sp>
        <p:nvSpPr>
          <p:cNvPr id="3" name="Content Placeholder 2"/>
          <p:cNvSpPr>
            <a:spLocks noGrp="1"/>
          </p:cNvSpPr>
          <p:nvPr>
            <p:ph idx="1"/>
          </p:nvPr>
        </p:nvSpPr>
        <p:spPr/>
        <p:txBody>
          <a:bodyPr>
            <a:normAutofit fontScale="85000" lnSpcReduction="20000"/>
          </a:bodyPr>
          <a:lstStyle/>
          <a:p>
            <a:r>
              <a:rPr lang="en-GB" dirty="0"/>
              <a:t>Engagement </a:t>
            </a:r>
          </a:p>
          <a:p>
            <a:pPr>
              <a:buFontTx/>
              <a:buChar char="-"/>
            </a:pPr>
            <a:r>
              <a:rPr lang="en-GB" dirty="0"/>
              <a:t>Trauma history with distant family relationships </a:t>
            </a:r>
          </a:p>
          <a:p>
            <a:pPr>
              <a:buFontTx/>
              <a:buChar char="-"/>
            </a:pPr>
            <a:r>
              <a:rPr lang="en-GB" dirty="0"/>
              <a:t>Shooting of close friend in teenage years </a:t>
            </a:r>
          </a:p>
          <a:p>
            <a:pPr>
              <a:buFontTx/>
              <a:buChar char="-"/>
            </a:pPr>
            <a:r>
              <a:rPr lang="en-GB" dirty="0"/>
              <a:t>Racial discrimination (treated unfairly by police and apathy from health professionals) </a:t>
            </a:r>
          </a:p>
          <a:p>
            <a:pPr>
              <a:buFontTx/>
              <a:buChar char="-"/>
            </a:pPr>
            <a:r>
              <a:rPr lang="en-GB" dirty="0"/>
              <a:t>Drug use, avoidance of close relationships and aggression towards others   </a:t>
            </a:r>
          </a:p>
          <a:p>
            <a:pPr>
              <a:buFontTx/>
              <a:buChar char="-"/>
            </a:pPr>
            <a:r>
              <a:rPr lang="en-GB" dirty="0"/>
              <a:t>John’s goals were to reduce anxiety and improve mood</a:t>
            </a:r>
          </a:p>
          <a:p>
            <a:pPr>
              <a:buFontTx/>
              <a:buChar char="-"/>
            </a:pPr>
            <a:r>
              <a:rPr lang="en-GB" dirty="0"/>
              <a:t>April’s goals were to learn more about psychosis from a first hand perspective and support John through therapy </a:t>
            </a:r>
          </a:p>
        </p:txBody>
      </p:sp>
    </p:spTree>
    <p:extLst>
      <p:ext uri="{BB962C8B-B14F-4D97-AF65-F5344CB8AC3E}">
        <p14:creationId xmlns:p14="http://schemas.microsoft.com/office/powerpoint/2010/main" val="12448630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Case study three: John and April   </a:t>
            </a:r>
          </a:p>
        </p:txBody>
      </p:sp>
      <p:sp>
        <p:nvSpPr>
          <p:cNvPr id="3" name="Content Placeholder 2"/>
          <p:cNvSpPr>
            <a:spLocks noGrp="1"/>
          </p:cNvSpPr>
          <p:nvPr>
            <p:ph idx="1"/>
          </p:nvPr>
        </p:nvSpPr>
        <p:spPr/>
        <p:txBody>
          <a:bodyPr>
            <a:normAutofit fontScale="85000" lnSpcReduction="10000"/>
          </a:bodyPr>
          <a:lstStyle/>
          <a:p>
            <a:r>
              <a:rPr lang="en-GB" dirty="0"/>
              <a:t>Shared learning </a:t>
            </a:r>
          </a:p>
          <a:p>
            <a:pPr>
              <a:buFontTx/>
              <a:buChar char="-"/>
            </a:pPr>
            <a:r>
              <a:rPr lang="en-GB" dirty="0"/>
              <a:t>John believed that his father was controlling him and causes symptoms of psychosis through voodoo </a:t>
            </a:r>
          </a:p>
          <a:p>
            <a:pPr>
              <a:buFontTx/>
              <a:buChar char="-"/>
            </a:pPr>
            <a:r>
              <a:rPr lang="en-GB" dirty="0"/>
              <a:t>April shared knowledge of this explanatory framework with therapists </a:t>
            </a:r>
          </a:p>
          <a:p>
            <a:pPr>
              <a:buFontTx/>
              <a:buChar char="-"/>
            </a:pPr>
            <a:r>
              <a:rPr lang="en-GB" dirty="0"/>
              <a:t>Reported no previous explanation of psychosis </a:t>
            </a:r>
          </a:p>
          <a:p>
            <a:pPr>
              <a:buFontTx/>
              <a:buChar char="-"/>
            </a:pPr>
            <a:r>
              <a:rPr lang="en-GB" dirty="0"/>
              <a:t>Experiences framed in terms of trauma and drug use </a:t>
            </a:r>
          </a:p>
          <a:p>
            <a:pPr>
              <a:buFontTx/>
              <a:buChar char="-"/>
            </a:pPr>
            <a:r>
              <a:rPr lang="en-GB" dirty="0"/>
              <a:t>Videos and stories of other successful Black people with experiences of psychosis with input from April </a:t>
            </a:r>
          </a:p>
        </p:txBody>
      </p:sp>
    </p:spTree>
    <p:extLst>
      <p:ext uri="{BB962C8B-B14F-4D97-AF65-F5344CB8AC3E}">
        <p14:creationId xmlns:p14="http://schemas.microsoft.com/office/powerpoint/2010/main" val="29094819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Case study three: John and April   </a:t>
            </a:r>
          </a:p>
        </p:txBody>
      </p:sp>
      <p:sp>
        <p:nvSpPr>
          <p:cNvPr id="3" name="Content Placeholder 2"/>
          <p:cNvSpPr>
            <a:spLocks noGrp="1"/>
          </p:cNvSpPr>
          <p:nvPr>
            <p:ph idx="1"/>
          </p:nvPr>
        </p:nvSpPr>
        <p:spPr/>
        <p:txBody>
          <a:bodyPr>
            <a:normAutofit/>
          </a:bodyPr>
          <a:lstStyle/>
          <a:p>
            <a:r>
              <a:rPr lang="en-GB" dirty="0"/>
              <a:t>Coping skills and communication</a:t>
            </a:r>
          </a:p>
          <a:p>
            <a:pPr>
              <a:buFontTx/>
              <a:buChar char="-"/>
            </a:pPr>
            <a:r>
              <a:rPr lang="en-GB" dirty="0"/>
              <a:t>Activity scheduling to help regulate mood </a:t>
            </a:r>
          </a:p>
          <a:p>
            <a:pPr>
              <a:buFontTx/>
              <a:buChar char="-"/>
            </a:pPr>
            <a:r>
              <a:rPr lang="en-GB" dirty="0"/>
              <a:t>Monitoring mood and behavioural exercises to cope with anxiety </a:t>
            </a:r>
          </a:p>
          <a:p>
            <a:pPr>
              <a:buFontTx/>
              <a:buChar char="-"/>
            </a:pPr>
            <a:r>
              <a:rPr lang="en-GB" dirty="0"/>
              <a:t>Practising communicating needs to staff with support from April </a:t>
            </a:r>
          </a:p>
        </p:txBody>
      </p:sp>
    </p:spTree>
    <p:extLst>
      <p:ext uri="{BB962C8B-B14F-4D97-AF65-F5344CB8AC3E}">
        <p14:creationId xmlns:p14="http://schemas.microsoft.com/office/powerpoint/2010/main" val="37075822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Case study three: John and April   </a:t>
            </a:r>
          </a:p>
        </p:txBody>
      </p:sp>
      <p:sp>
        <p:nvSpPr>
          <p:cNvPr id="3" name="Content Placeholder 2"/>
          <p:cNvSpPr>
            <a:spLocks noGrp="1"/>
          </p:cNvSpPr>
          <p:nvPr>
            <p:ph idx="1"/>
          </p:nvPr>
        </p:nvSpPr>
        <p:spPr/>
        <p:txBody>
          <a:bodyPr>
            <a:normAutofit fontScale="85000" lnSpcReduction="10000"/>
          </a:bodyPr>
          <a:lstStyle/>
          <a:p>
            <a:r>
              <a:rPr lang="en-GB" dirty="0"/>
              <a:t>Reflections and outcome </a:t>
            </a:r>
          </a:p>
          <a:p>
            <a:pPr>
              <a:buFontTx/>
              <a:buChar char="-"/>
            </a:pPr>
            <a:r>
              <a:rPr lang="en-GB" dirty="0"/>
              <a:t>Challenges of working within inpatient environments </a:t>
            </a:r>
          </a:p>
          <a:p>
            <a:pPr>
              <a:buFontTx/>
              <a:buChar char="-"/>
            </a:pPr>
            <a:r>
              <a:rPr lang="en-GB" dirty="0"/>
              <a:t>John’s improved self-efficacy in relation to mood </a:t>
            </a:r>
          </a:p>
          <a:p>
            <a:pPr>
              <a:buFontTx/>
              <a:buChar char="-"/>
            </a:pPr>
            <a:r>
              <a:rPr lang="en-GB" dirty="0"/>
              <a:t>Improved communication with staff: reassurances information wasn’t being disclosed to father </a:t>
            </a:r>
          </a:p>
          <a:p>
            <a:pPr>
              <a:buFontTx/>
              <a:buChar char="-"/>
            </a:pPr>
            <a:r>
              <a:rPr lang="en-GB" dirty="0"/>
              <a:t>Lack of focus on building bridges with family</a:t>
            </a:r>
          </a:p>
          <a:p>
            <a:pPr>
              <a:buFontTx/>
              <a:buChar char="-"/>
            </a:pPr>
            <a:r>
              <a:rPr lang="en-GB" dirty="0"/>
              <a:t>Advantages of having </a:t>
            </a:r>
            <a:r>
              <a:rPr lang="en-GB" dirty="0" err="1"/>
              <a:t>FSMn</a:t>
            </a:r>
            <a:r>
              <a:rPr lang="en-GB" dirty="0"/>
              <a:t> – sharing experiences </a:t>
            </a:r>
          </a:p>
          <a:p>
            <a:pPr>
              <a:buFontTx/>
              <a:buChar char="-"/>
            </a:pPr>
            <a:r>
              <a:rPr lang="en-GB" dirty="0"/>
              <a:t>Barriers to working with </a:t>
            </a:r>
            <a:r>
              <a:rPr lang="en-GB" dirty="0" err="1"/>
              <a:t>FSMn</a:t>
            </a:r>
            <a:r>
              <a:rPr lang="en-GB" dirty="0"/>
              <a:t> – anxiety about inpatient environment/risk, blurring of individualised therapy versus FI.</a:t>
            </a:r>
          </a:p>
        </p:txBody>
      </p:sp>
    </p:spTree>
    <p:extLst>
      <p:ext uri="{BB962C8B-B14F-4D97-AF65-F5344CB8AC3E}">
        <p14:creationId xmlns:p14="http://schemas.microsoft.com/office/powerpoint/2010/main" val="28106338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876BD"/>
        </a:solidFill>
        <a:effectLst/>
      </p:bgPr>
    </p:bg>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BCEA7788-2828-E344-9315-B9B4C143DB0E}"/>
              </a:ext>
            </a:extLst>
          </p:cNvPr>
          <p:cNvPicPr>
            <a:picLocks noChangeAspect="1"/>
          </p:cNvPicPr>
          <p:nvPr/>
        </p:nvPicPr>
        <p:blipFill>
          <a:blip r:embed="rId2"/>
          <a:stretch>
            <a:fillRect/>
          </a:stretch>
        </p:blipFill>
        <p:spPr>
          <a:xfrm>
            <a:off x="1699272" y="2552701"/>
            <a:ext cx="5265668" cy="3481385"/>
          </a:xfrm>
          <a:prstGeom prst="rect">
            <a:avLst/>
          </a:prstGeom>
        </p:spPr>
      </p:pic>
      <p:sp>
        <p:nvSpPr>
          <p:cNvPr id="2" name="Title 1">
            <a:extLst>
              <a:ext uri="{FF2B5EF4-FFF2-40B4-BE49-F238E27FC236}">
                <a16:creationId xmlns:a16="http://schemas.microsoft.com/office/drawing/2014/main" id="{A9E07148-E8DF-3E4A-B7ED-E71EE28DAD90}"/>
              </a:ext>
            </a:extLst>
          </p:cNvPr>
          <p:cNvSpPr>
            <a:spLocks noGrp="1"/>
          </p:cNvSpPr>
          <p:nvPr>
            <p:ph type="title"/>
          </p:nvPr>
        </p:nvSpPr>
        <p:spPr>
          <a:xfrm>
            <a:off x="388756" y="1126332"/>
            <a:ext cx="7886700" cy="2852737"/>
          </a:xfrm>
        </p:spPr>
        <p:txBody>
          <a:bodyPr anchor="ctr"/>
          <a:lstStyle/>
          <a:p>
            <a:pPr algn="ctr"/>
            <a:r>
              <a:rPr lang="en-US" b="1" dirty="0" err="1">
                <a:solidFill>
                  <a:schemeClr val="bg1"/>
                </a:solidFill>
                <a:latin typeface="Century Gothic" panose="020B0502020202020204" pitchFamily="34" charset="0"/>
              </a:rPr>
              <a:t>CaFI</a:t>
            </a:r>
            <a:r>
              <a:rPr lang="en-US" b="1" dirty="0">
                <a:solidFill>
                  <a:schemeClr val="bg1"/>
                </a:solidFill>
                <a:latin typeface="Century Gothic" panose="020B0502020202020204" pitchFamily="34" charset="0"/>
              </a:rPr>
              <a:t> RCT</a:t>
            </a:r>
            <a:br>
              <a:rPr lang="en-US" b="1" dirty="0">
                <a:solidFill>
                  <a:schemeClr val="bg1"/>
                </a:solidFill>
                <a:latin typeface="Century Gothic" panose="020B0502020202020204" pitchFamily="34" charset="0"/>
              </a:rPr>
            </a:br>
            <a:endParaRPr lang="en-US"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747656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Vertical Text Placeholder 8">
            <a:extLst>
              <a:ext uri="{FF2B5EF4-FFF2-40B4-BE49-F238E27FC236}">
                <a16:creationId xmlns:a16="http://schemas.microsoft.com/office/drawing/2014/main" id="{EC121E7D-818A-6242-BAED-236C74D10989}"/>
              </a:ext>
            </a:extLst>
          </p:cNvPr>
          <p:cNvSpPr>
            <a:spLocks noGrp="1"/>
          </p:cNvSpPr>
          <p:nvPr>
            <p:ph type="body" orient="vert" idx="1"/>
          </p:nvPr>
        </p:nvSpPr>
        <p:spPr>
          <a:xfrm>
            <a:off x="457200" y="257176"/>
            <a:ext cx="8229600" cy="5868988"/>
          </a:xfrm>
        </p:spPr>
        <p:txBody>
          <a:bodyPr vert="horz" anchor="ctr">
            <a:normAutofit/>
          </a:bodyPr>
          <a:lstStyle/>
          <a:p>
            <a:pPr marL="0" indent="0">
              <a:lnSpc>
                <a:spcPct val="90000"/>
              </a:lnSpc>
              <a:buNone/>
            </a:pPr>
            <a:r>
              <a:rPr lang="en-US" b="1" dirty="0">
                <a:solidFill>
                  <a:srgbClr val="0432FF"/>
                </a:solidFill>
              </a:rPr>
              <a:t>National, multi-site RCT</a:t>
            </a:r>
            <a:r>
              <a:rPr lang="en-US" b="1" dirty="0"/>
              <a:t>: </a:t>
            </a:r>
            <a:r>
              <a:rPr lang="en-GB" dirty="0"/>
              <a:t>The effect on relapse of Culturally-adapted Family Intervention (</a:t>
            </a:r>
            <a:r>
              <a:rPr lang="en-GB" b="1" dirty="0" err="1">
                <a:solidFill>
                  <a:srgbClr val="FF0000"/>
                </a:solidFill>
              </a:rPr>
              <a:t>C</a:t>
            </a:r>
            <a:r>
              <a:rPr lang="en-GB" b="1" dirty="0" err="1">
                <a:solidFill>
                  <a:schemeClr val="accent6"/>
                </a:solidFill>
              </a:rPr>
              <a:t>a</a:t>
            </a:r>
            <a:r>
              <a:rPr lang="en-GB" b="1" dirty="0" err="1">
                <a:solidFill>
                  <a:srgbClr val="00B050"/>
                </a:solidFill>
              </a:rPr>
              <a:t>F</a:t>
            </a:r>
            <a:r>
              <a:rPr lang="en-GB" b="1" dirty="0" err="1">
                <a:solidFill>
                  <a:srgbClr val="7030A0"/>
                </a:solidFill>
              </a:rPr>
              <a:t>I</a:t>
            </a:r>
            <a:r>
              <a:rPr lang="en-GB" dirty="0"/>
              <a:t>) compared to usual care among </a:t>
            </a:r>
            <a:r>
              <a:rPr lang="en-US" b="1" dirty="0"/>
              <a:t>Sub-Saharan </a:t>
            </a:r>
            <a:r>
              <a:rPr lang="en-GB" b="1" dirty="0"/>
              <a:t>African &amp; Caribbean people </a:t>
            </a:r>
            <a:r>
              <a:rPr lang="en-GB" dirty="0"/>
              <a:t>diagnosed with psychosis in the UK: a Randomised Controlled Trial </a:t>
            </a:r>
            <a:r>
              <a:rPr lang="en-US" dirty="0"/>
              <a:t>(NIHR HTA; 2019-23)</a:t>
            </a:r>
          </a:p>
          <a:p>
            <a:pPr marL="0" indent="0">
              <a:lnSpc>
                <a:spcPct val="90000"/>
              </a:lnSpc>
              <a:buNone/>
            </a:pPr>
            <a:endParaRPr lang="en-US" dirty="0"/>
          </a:p>
          <a:p>
            <a:pPr>
              <a:lnSpc>
                <a:spcPct val="90000"/>
              </a:lnSpc>
            </a:pPr>
            <a:r>
              <a:rPr lang="en-US" dirty="0" err="1"/>
              <a:t>CaFI</a:t>
            </a:r>
            <a:r>
              <a:rPr lang="en-US" dirty="0"/>
              <a:t> compared with  ‘Usual Care’</a:t>
            </a:r>
          </a:p>
          <a:p>
            <a:pPr>
              <a:lnSpc>
                <a:spcPct val="90000"/>
              </a:lnSpc>
            </a:pPr>
            <a:r>
              <a:rPr lang="en-US" dirty="0"/>
              <a:t>404 ‘Family Units’ service users and family members/FSMs (202 in each arm)</a:t>
            </a:r>
            <a:endParaRPr lang="en-US" sz="2800" b="1" dirty="0"/>
          </a:p>
          <a:p>
            <a:pPr>
              <a:lnSpc>
                <a:spcPct val="90000"/>
              </a:lnSpc>
            </a:pPr>
            <a:r>
              <a:rPr lang="en-US" dirty="0"/>
              <a:t>Sites: Northwest, Midlands, London, Southwest</a:t>
            </a:r>
          </a:p>
        </p:txBody>
      </p:sp>
    </p:spTree>
    <p:extLst>
      <p:ext uri="{BB962C8B-B14F-4D97-AF65-F5344CB8AC3E}">
        <p14:creationId xmlns:p14="http://schemas.microsoft.com/office/powerpoint/2010/main" val="2733972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CA62567-71D1-FA44-A134-79BA1C5B1F31}"/>
              </a:ext>
            </a:extLst>
          </p:cNvPr>
          <p:cNvSpPr>
            <a:spLocks noGrp="1"/>
          </p:cNvSpPr>
          <p:nvPr>
            <p:ph type="title"/>
          </p:nvPr>
        </p:nvSpPr>
        <p:spPr/>
        <p:txBody>
          <a:bodyPr/>
          <a:lstStyle/>
          <a:p>
            <a:pPr algn="ctr"/>
            <a:r>
              <a:rPr lang="en-US" b="1" dirty="0">
                <a:latin typeface="+mn-lt"/>
              </a:rPr>
              <a:t>Study Aims</a:t>
            </a:r>
          </a:p>
        </p:txBody>
      </p:sp>
      <p:sp>
        <p:nvSpPr>
          <p:cNvPr id="9" name="Vertical Text Placeholder 8">
            <a:extLst>
              <a:ext uri="{FF2B5EF4-FFF2-40B4-BE49-F238E27FC236}">
                <a16:creationId xmlns:a16="http://schemas.microsoft.com/office/drawing/2014/main" id="{EC121E7D-818A-6242-BAED-236C74D10989}"/>
              </a:ext>
            </a:extLst>
          </p:cNvPr>
          <p:cNvSpPr>
            <a:spLocks noGrp="1"/>
          </p:cNvSpPr>
          <p:nvPr>
            <p:ph type="body" orient="vert" idx="1"/>
          </p:nvPr>
        </p:nvSpPr>
        <p:spPr>
          <a:xfrm>
            <a:off x="457200" y="1417638"/>
            <a:ext cx="8229600" cy="4708525"/>
          </a:xfrm>
        </p:spPr>
        <p:txBody>
          <a:bodyPr vert="horz" anchor="ctr">
            <a:normAutofit fontScale="92500" lnSpcReduction="20000"/>
          </a:bodyPr>
          <a:lstStyle/>
          <a:p>
            <a:pPr>
              <a:buFont typeface="Wingdings" pitchFamily="2" charset="2"/>
              <a:buChar char="§"/>
            </a:pPr>
            <a:r>
              <a:rPr lang="en-GB" dirty="0"/>
              <a:t>Evaluate </a:t>
            </a:r>
            <a:r>
              <a:rPr lang="en-GB" dirty="0" err="1"/>
              <a:t>CaFI’s</a:t>
            </a:r>
            <a:r>
              <a:rPr lang="en-GB" dirty="0"/>
              <a:t> effectiveness for service users of Sub-Saharan and Caribbean origin diagnosed with psychoses (ICD-10 F20-F29) (21) and their families compared to usual care.</a:t>
            </a:r>
          </a:p>
          <a:p>
            <a:pPr>
              <a:buFont typeface="Wingdings" pitchFamily="2" charset="2"/>
              <a:buChar char="§"/>
            </a:pPr>
            <a:r>
              <a:rPr lang="en-GB" dirty="0"/>
              <a:t>Primary outcome measures = relapse </a:t>
            </a:r>
          </a:p>
          <a:p>
            <a:pPr>
              <a:buFont typeface="Wingdings" pitchFamily="2" charset="2"/>
              <a:buChar char="§"/>
            </a:pPr>
            <a:r>
              <a:rPr lang="en-GB" dirty="0"/>
              <a:t>Examine cost effectiveness </a:t>
            </a:r>
          </a:p>
          <a:p>
            <a:pPr>
              <a:buFont typeface="Wingdings" pitchFamily="2" charset="2"/>
              <a:buChar char="§"/>
            </a:pPr>
            <a:r>
              <a:rPr lang="en-GB" dirty="0"/>
              <a:t>Determine how to maximise facilitators and overcome barriers to successful implementation.</a:t>
            </a:r>
          </a:p>
          <a:p>
            <a:pPr>
              <a:buFont typeface="Wingdings" pitchFamily="2" charset="2"/>
              <a:buChar char="§"/>
            </a:pPr>
            <a:r>
              <a:rPr lang="en-GB" dirty="0"/>
              <a:t>Assess the acceptability of the intervention to key stakeholders – including patients, their families and mental health professionals. </a:t>
            </a:r>
          </a:p>
        </p:txBody>
      </p:sp>
    </p:spTree>
    <p:extLst>
      <p:ext uri="{BB962C8B-B14F-4D97-AF65-F5344CB8AC3E}">
        <p14:creationId xmlns:p14="http://schemas.microsoft.com/office/powerpoint/2010/main" val="24971417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arge skydiving group mid-air">
            <a:extLst>
              <a:ext uri="{FF2B5EF4-FFF2-40B4-BE49-F238E27FC236}">
                <a16:creationId xmlns:a16="http://schemas.microsoft.com/office/drawing/2014/main" id="{66DDF6D5-03D8-BB40-AC6E-259318822DEF}"/>
              </a:ext>
            </a:extLst>
          </p:cNvPr>
          <p:cNvPicPr>
            <a:picLocks noChangeAspect="1"/>
          </p:cNvPicPr>
          <p:nvPr/>
        </p:nvPicPr>
        <p:blipFill rotWithShape="1">
          <a:blip r:embed="rId2"/>
          <a:srcRect l="30911" r="29743"/>
          <a:stretch/>
        </p:blipFill>
        <p:spPr>
          <a:xfrm>
            <a:off x="20" y="-2"/>
            <a:ext cx="4057627"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7647" y="-1"/>
            <a:ext cx="508635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86487" y="405685"/>
            <a:ext cx="4098726" cy="1559301"/>
          </a:xfrm>
        </p:spPr>
        <p:txBody>
          <a:bodyPr>
            <a:normAutofit/>
          </a:bodyPr>
          <a:lstStyle/>
          <a:p>
            <a:pPr>
              <a:lnSpc>
                <a:spcPct val="90000"/>
              </a:lnSpc>
            </a:pPr>
            <a:r>
              <a:rPr lang="en-GB" sz="3500" b="1" dirty="0"/>
              <a:t>Strengths and challenges to the trial</a:t>
            </a:r>
          </a:p>
        </p:txBody>
      </p:sp>
      <p:sp>
        <p:nvSpPr>
          <p:cNvPr id="3" name="Content Placeholder 2"/>
          <p:cNvSpPr>
            <a:spLocks noGrp="1"/>
          </p:cNvSpPr>
          <p:nvPr>
            <p:ph idx="1"/>
          </p:nvPr>
        </p:nvSpPr>
        <p:spPr>
          <a:xfrm>
            <a:off x="4175761" y="1964986"/>
            <a:ext cx="4509452" cy="4893013"/>
          </a:xfrm>
        </p:spPr>
        <p:txBody>
          <a:bodyPr anchor="ctr">
            <a:normAutofit/>
          </a:bodyPr>
          <a:lstStyle/>
          <a:p>
            <a:pPr>
              <a:lnSpc>
                <a:spcPct val="90000"/>
              </a:lnSpc>
            </a:pPr>
            <a:r>
              <a:rPr lang="en-GB" sz="2000" dirty="0"/>
              <a:t>What has gone well</a:t>
            </a:r>
          </a:p>
          <a:p>
            <a:pPr>
              <a:lnSpc>
                <a:spcPct val="90000"/>
              </a:lnSpc>
              <a:buFontTx/>
              <a:buChar char="-"/>
            </a:pPr>
            <a:r>
              <a:rPr lang="en-GB" sz="2000" dirty="0"/>
              <a:t>Initial rate of service user      </a:t>
            </a:r>
          </a:p>
          <a:p>
            <a:pPr marL="0" indent="0">
              <a:lnSpc>
                <a:spcPct val="90000"/>
              </a:lnSpc>
              <a:buNone/>
            </a:pPr>
            <a:r>
              <a:rPr lang="en-GB" sz="2000" dirty="0"/>
              <a:t>      recruitment very promising </a:t>
            </a:r>
          </a:p>
          <a:p>
            <a:pPr>
              <a:lnSpc>
                <a:spcPct val="90000"/>
              </a:lnSpc>
              <a:buFontTx/>
              <a:buChar char="-"/>
            </a:pPr>
            <a:r>
              <a:rPr lang="en-GB" sz="2000" dirty="0"/>
              <a:t>High quality resources and CaFI digital     </a:t>
            </a:r>
          </a:p>
          <a:p>
            <a:pPr marL="0" indent="0">
              <a:lnSpc>
                <a:spcPct val="90000"/>
              </a:lnSpc>
              <a:buNone/>
            </a:pPr>
            <a:r>
              <a:rPr lang="en-GB" sz="2000" dirty="0"/>
              <a:t>      offer of online or in person therapy </a:t>
            </a:r>
          </a:p>
          <a:p>
            <a:pPr>
              <a:lnSpc>
                <a:spcPct val="90000"/>
              </a:lnSpc>
              <a:buFontTx/>
              <a:buChar char="-"/>
            </a:pPr>
            <a:r>
              <a:rPr lang="en-GB" sz="2000" dirty="0"/>
              <a:t>Trained high number of staff in family interventions and cultural competency </a:t>
            </a:r>
          </a:p>
          <a:p>
            <a:pPr>
              <a:lnSpc>
                <a:spcPct val="90000"/>
              </a:lnSpc>
              <a:buFontTx/>
              <a:buChar char="-"/>
            </a:pPr>
            <a:r>
              <a:rPr lang="en-GB" sz="2000" dirty="0"/>
              <a:t>Service users joining without family feeling able to invite family to intervention sessions once therapy begins </a:t>
            </a:r>
          </a:p>
          <a:p>
            <a:pPr marL="0" indent="0">
              <a:lnSpc>
                <a:spcPct val="90000"/>
              </a:lnSpc>
              <a:buNone/>
            </a:pPr>
            <a:endParaRPr lang="en-GB" sz="1400" dirty="0"/>
          </a:p>
          <a:p>
            <a:pPr marL="0" indent="0">
              <a:lnSpc>
                <a:spcPct val="90000"/>
              </a:lnSpc>
              <a:buNone/>
            </a:pPr>
            <a:endParaRPr lang="en-GB" sz="800" dirty="0"/>
          </a:p>
          <a:p>
            <a:pPr>
              <a:lnSpc>
                <a:spcPct val="90000"/>
              </a:lnSpc>
            </a:pPr>
            <a:endParaRPr lang="en-GB" sz="800" dirty="0"/>
          </a:p>
          <a:p>
            <a:pPr marL="0" indent="0">
              <a:lnSpc>
                <a:spcPct val="90000"/>
              </a:lnSpc>
              <a:buNone/>
            </a:pPr>
            <a:r>
              <a:rPr lang="en-GB" sz="800" dirty="0"/>
              <a:t> </a:t>
            </a:r>
          </a:p>
          <a:p>
            <a:pPr marL="0" indent="0">
              <a:lnSpc>
                <a:spcPct val="90000"/>
              </a:lnSpc>
              <a:buNone/>
            </a:pPr>
            <a:r>
              <a:rPr lang="en-GB" sz="800" dirty="0"/>
              <a:t> </a:t>
            </a:r>
          </a:p>
        </p:txBody>
      </p:sp>
    </p:spTree>
    <p:extLst>
      <p:ext uri="{BB962C8B-B14F-4D97-AF65-F5344CB8AC3E}">
        <p14:creationId xmlns:p14="http://schemas.microsoft.com/office/powerpoint/2010/main" val="11569853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arge skydiving group mid-air">
            <a:extLst>
              <a:ext uri="{FF2B5EF4-FFF2-40B4-BE49-F238E27FC236}">
                <a16:creationId xmlns:a16="http://schemas.microsoft.com/office/drawing/2014/main" id="{66DDF6D5-03D8-BB40-AC6E-259318822DEF}"/>
              </a:ext>
            </a:extLst>
          </p:cNvPr>
          <p:cNvPicPr>
            <a:picLocks noChangeAspect="1"/>
          </p:cNvPicPr>
          <p:nvPr/>
        </p:nvPicPr>
        <p:blipFill rotWithShape="1">
          <a:blip r:embed="rId2"/>
          <a:srcRect l="30911" r="29743"/>
          <a:stretch/>
        </p:blipFill>
        <p:spPr>
          <a:xfrm>
            <a:off x="20" y="-2"/>
            <a:ext cx="4057627"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7647" y="-1"/>
            <a:ext cx="508635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86487" y="405685"/>
            <a:ext cx="4098726" cy="1559301"/>
          </a:xfrm>
        </p:spPr>
        <p:txBody>
          <a:bodyPr>
            <a:normAutofit/>
          </a:bodyPr>
          <a:lstStyle/>
          <a:p>
            <a:pPr>
              <a:lnSpc>
                <a:spcPct val="90000"/>
              </a:lnSpc>
            </a:pPr>
            <a:r>
              <a:rPr lang="en-GB" sz="3500" b="1" dirty="0"/>
              <a:t>Strengths and challenges to the trial</a:t>
            </a:r>
          </a:p>
        </p:txBody>
      </p:sp>
      <p:sp>
        <p:nvSpPr>
          <p:cNvPr id="3" name="Content Placeholder 2"/>
          <p:cNvSpPr>
            <a:spLocks noGrp="1"/>
          </p:cNvSpPr>
          <p:nvPr>
            <p:ph idx="1"/>
          </p:nvPr>
        </p:nvSpPr>
        <p:spPr>
          <a:xfrm>
            <a:off x="4175761" y="1964987"/>
            <a:ext cx="4509452" cy="4603454"/>
          </a:xfrm>
        </p:spPr>
        <p:txBody>
          <a:bodyPr anchor="ctr">
            <a:normAutofit fontScale="92500" lnSpcReduction="20000"/>
          </a:bodyPr>
          <a:lstStyle/>
          <a:p>
            <a:pPr marL="0" indent="0">
              <a:lnSpc>
                <a:spcPct val="90000"/>
              </a:lnSpc>
              <a:buNone/>
            </a:pPr>
            <a:endParaRPr lang="en-GB" sz="2000" dirty="0"/>
          </a:p>
          <a:p>
            <a:pPr>
              <a:lnSpc>
                <a:spcPct val="90000"/>
              </a:lnSpc>
            </a:pPr>
            <a:r>
              <a:rPr lang="en-GB" sz="2000" dirty="0"/>
              <a:t>Challenges within the RCT</a:t>
            </a:r>
          </a:p>
          <a:p>
            <a:pPr>
              <a:lnSpc>
                <a:spcPct val="90000"/>
              </a:lnSpc>
              <a:buFontTx/>
              <a:buChar char="-"/>
            </a:pPr>
            <a:r>
              <a:rPr lang="en-GB" sz="2000" dirty="0"/>
              <a:t>Therapist recruitment and retention (existing staff versus trial therapists, NHS workforce crisis, staff payment and integration into NHS systems).</a:t>
            </a:r>
          </a:p>
          <a:p>
            <a:pPr>
              <a:lnSpc>
                <a:spcPct val="90000"/>
              </a:lnSpc>
              <a:buFontTx/>
              <a:buChar char="-"/>
            </a:pPr>
            <a:r>
              <a:rPr lang="en-GB" sz="2000" dirty="0"/>
              <a:t>Participant recruitment challenges (pockets of recruitment, recruiting between 2-3 people per therapy case, co-ordinating diaries and working with volunteers). </a:t>
            </a:r>
          </a:p>
          <a:p>
            <a:pPr>
              <a:lnSpc>
                <a:spcPct val="90000"/>
              </a:lnSpc>
              <a:buFontTx/>
              <a:buChar char="-"/>
            </a:pPr>
            <a:r>
              <a:rPr lang="en-GB" sz="2000" dirty="0"/>
              <a:t>High staff turn-over of research staff and having to re-embed people within services and community groups. </a:t>
            </a:r>
          </a:p>
          <a:p>
            <a:pPr>
              <a:lnSpc>
                <a:spcPct val="90000"/>
              </a:lnSpc>
              <a:buFontTx/>
              <a:buChar char="-"/>
            </a:pPr>
            <a:r>
              <a:rPr lang="en-GB" sz="2000" dirty="0"/>
              <a:t>Service users hard to contact for therapy following recruitment complicated by delayed starts to therapy. </a:t>
            </a:r>
          </a:p>
          <a:p>
            <a:pPr marL="0" indent="0">
              <a:lnSpc>
                <a:spcPct val="90000"/>
              </a:lnSpc>
              <a:buNone/>
            </a:pPr>
            <a:endParaRPr lang="en-GB" sz="1400" dirty="0"/>
          </a:p>
          <a:p>
            <a:pPr marL="0" indent="0">
              <a:lnSpc>
                <a:spcPct val="90000"/>
              </a:lnSpc>
              <a:buNone/>
            </a:pPr>
            <a:endParaRPr lang="en-GB" sz="800" dirty="0"/>
          </a:p>
          <a:p>
            <a:pPr>
              <a:lnSpc>
                <a:spcPct val="90000"/>
              </a:lnSpc>
            </a:pPr>
            <a:endParaRPr lang="en-GB" sz="800" dirty="0"/>
          </a:p>
          <a:p>
            <a:pPr marL="0" indent="0">
              <a:lnSpc>
                <a:spcPct val="90000"/>
              </a:lnSpc>
              <a:buNone/>
            </a:pPr>
            <a:r>
              <a:rPr lang="en-GB" sz="800" dirty="0"/>
              <a:t> </a:t>
            </a:r>
          </a:p>
          <a:p>
            <a:pPr marL="0" indent="0">
              <a:lnSpc>
                <a:spcPct val="90000"/>
              </a:lnSpc>
              <a:buNone/>
            </a:pPr>
            <a:r>
              <a:rPr lang="en-GB" sz="800" dirty="0"/>
              <a:t> </a:t>
            </a:r>
          </a:p>
        </p:txBody>
      </p:sp>
    </p:spTree>
    <p:extLst>
      <p:ext uri="{BB962C8B-B14F-4D97-AF65-F5344CB8AC3E}">
        <p14:creationId xmlns:p14="http://schemas.microsoft.com/office/powerpoint/2010/main" val="32374118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olourful carved figures of humans">
            <a:extLst>
              <a:ext uri="{FF2B5EF4-FFF2-40B4-BE49-F238E27FC236}">
                <a16:creationId xmlns:a16="http://schemas.microsoft.com/office/drawing/2014/main" id="{F9CB89B5-481E-7803-79A3-83B2890066BE}"/>
              </a:ext>
            </a:extLst>
          </p:cNvPr>
          <p:cNvPicPr>
            <a:picLocks noChangeAspect="1"/>
          </p:cNvPicPr>
          <p:nvPr/>
        </p:nvPicPr>
        <p:blipFill rotWithShape="1">
          <a:blip r:embed="rId2"/>
          <a:srcRect l="26394" r="26161" b="-1"/>
          <a:stretch/>
        </p:blipFill>
        <p:spPr>
          <a:xfrm>
            <a:off x="4726490" y="1539240"/>
            <a:ext cx="4417507" cy="5318760"/>
          </a:xfrm>
          <a:prstGeom prst="rect">
            <a:avLst/>
          </a:prstGeom>
        </p:spPr>
      </p:pic>
      <p:sp useBgFill="1">
        <p:nvSpPr>
          <p:cNvPr id="11" name="Rectangle 10">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7268"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7268"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49" y="112173"/>
            <a:ext cx="3583791" cy="1628970"/>
          </a:xfrm>
        </p:spPr>
        <p:txBody>
          <a:bodyPr anchor="ctr">
            <a:normAutofit/>
          </a:bodyPr>
          <a:lstStyle/>
          <a:p>
            <a:r>
              <a:rPr lang="en-GB" sz="3500" b="1" dirty="0"/>
              <a:t>Overall summary and reflections</a:t>
            </a:r>
          </a:p>
        </p:txBody>
      </p:sp>
      <p:sp>
        <p:nvSpPr>
          <p:cNvPr id="3" name="Content Placeholder 2"/>
          <p:cNvSpPr>
            <a:spLocks noGrp="1"/>
          </p:cNvSpPr>
          <p:nvPr>
            <p:ph idx="1"/>
          </p:nvPr>
        </p:nvSpPr>
        <p:spPr>
          <a:xfrm>
            <a:off x="360286" y="1722120"/>
            <a:ext cx="4005918" cy="4968240"/>
          </a:xfrm>
        </p:spPr>
        <p:txBody>
          <a:bodyPr anchor="ctr">
            <a:normAutofit lnSpcReduction="10000"/>
          </a:bodyPr>
          <a:lstStyle/>
          <a:p>
            <a:pPr marL="0" indent="0">
              <a:lnSpc>
                <a:spcPct val="90000"/>
              </a:lnSpc>
              <a:buNone/>
            </a:pPr>
            <a:endParaRPr lang="en-GB" sz="1600" dirty="0"/>
          </a:p>
          <a:p>
            <a:pPr>
              <a:lnSpc>
                <a:spcPct val="90000"/>
              </a:lnSpc>
            </a:pPr>
            <a:r>
              <a:rPr lang="en-GB" sz="1600" dirty="0"/>
              <a:t>Overlap with traditional FI</a:t>
            </a:r>
          </a:p>
          <a:p>
            <a:pPr>
              <a:lnSpc>
                <a:spcPct val="90000"/>
              </a:lnSpc>
            </a:pPr>
            <a:r>
              <a:rPr lang="en-GB" sz="1600" dirty="0"/>
              <a:t>Importance of raising issues of racism and discrimination </a:t>
            </a:r>
          </a:p>
          <a:p>
            <a:pPr>
              <a:lnSpc>
                <a:spcPct val="90000"/>
              </a:lnSpc>
            </a:pPr>
            <a:r>
              <a:rPr lang="en-GB" sz="1600" dirty="0"/>
              <a:t>Acknowledging differences and power issues</a:t>
            </a:r>
          </a:p>
          <a:p>
            <a:pPr>
              <a:lnSpc>
                <a:spcPct val="90000"/>
              </a:lnSpc>
            </a:pPr>
            <a:r>
              <a:rPr lang="en-GB" sz="1600" dirty="0"/>
              <a:t>Differences between Western and non Western models of mental health and respecting these </a:t>
            </a:r>
          </a:p>
          <a:p>
            <a:pPr>
              <a:lnSpc>
                <a:spcPct val="90000"/>
              </a:lnSpc>
            </a:pPr>
            <a:r>
              <a:rPr lang="en-GB" sz="1600" dirty="0"/>
              <a:t>How life experiences impact on beliefs and therapy</a:t>
            </a:r>
          </a:p>
          <a:p>
            <a:pPr>
              <a:lnSpc>
                <a:spcPct val="90000"/>
              </a:lnSpc>
            </a:pPr>
            <a:r>
              <a:rPr lang="en-GB" sz="1600" dirty="0"/>
              <a:t>Special note to experiences of services </a:t>
            </a:r>
          </a:p>
          <a:p>
            <a:pPr>
              <a:lnSpc>
                <a:spcPct val="90000"/>
              </a:lnSpc>
            </a:pPr>
            <a:r>
              <a:rPr lang="en-GB" sz="1600" dirty="0"/>
              <a:t>Role of FSMs but blurred boundaries</a:t>
            </a:r>
          </a:p>
          <a:p>
            <a:pPr>
              <a:lnSpc>
                <a:spcPct val="90000"/>
              </a:lnSpc>
            </a:pPr>
            <a:r>
              <a:rPr lang="en-GB" sz="1600" dirty="0"/>
              <a:t>Benefits of working towards engaging estranged family members </a:t>
            </a:r>
          </a:p>
          <a:p>
            <a:pPr>
              <a:lnSpc>
                <a:spcPct val="90000"/>
              </a:lnSpc>
            </a:pPr>
            <a:r>
              <a:rPr lang="en-GB" sz="1600" dirty="0"/>
              <a:t>Therapist training in cultural competency and use of supervision</a:t>
            </a:r>
          </a:p>
          <a:p>
            <a:pPr>
              <a:lnSpc>
                <a:spcPct val="90000"/>
              </a:lnSpc>
            </a:pPr>
            <a:r>
              <a:rPr lang="en-GB" sz="1600" dirty="0"/>
              <a:t>Note on ethnic matching &gt; workforce training in culturally-sensitive interventions</a:t>
            </a:r>
          </a:p>
          <a:p>
            <a:pPr>
              <a:lnSpc>
                <a:spcPct val="90000"/>
              </a:lnSpc>
            </a:pPr>
            <a:endParaRPr lang="en-GB" sz="900" dirty="0"/>
          </a:p>
          <a:p>
            <a:pPr marL="0" indent="0">
              <a:lnSpc>
                <a:spcPct val="90000"/>
              </a:lnSpc>
              <a:buNone/>
            </a:pPr>
            <a:r>
              <a:rPr lang="en-GB" sz="900" dirty="0"/>
              <a:t> </a:t>
            </a:r>
          </a:p>
          <a:p>
            <a:pPr marL="0" indent="0">
              <a:lnSpc>
                <a:spcPct val="90000"/>
              </a:lnSpc>
              <a:buNone/>
            </a:pPr>
            <a:r>
              <a:rPr lang="en-GB" sz="900" dirty="0"/>
              <a:t> </a:t>
            </a:r>
          </a:p>
        </p:txBody>
      </p:sp>
    </p:spTree>
    <p:extLst>
      <p:ext uri="{BB962C8B-B14F-4D97-AF65-F5344CB8AC3E}">
        <p14:creationId xmlns:p14="http://schemas.microsoft.com/office/powerpoint/2010/main" val="38469894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5931F"/>
        </a:solidFill>
        <a:effectLst/>
      </p:bgPr>
    </p:bg>
    <p:spTree>
      <p:nvGrpSpPr>
        <p:cNvPr id="1" name=""/>
        <p:cNvGrpSpPr/>
        <p:nvPr/>
      </p:nvGrpSpPr>
      <p:grpSpPr>
        <a:xfrm>
          <a:off x="0" y="0"/>
          <a:ext cx="0" cy="0"/>
          <a:chOff x="0" y="0"/>
          <a:chExt cx="0" cy="0"/>
        </a:xfrm>
      </p:grpSpPr>
      <p:pic>
        <p:nvPicPr>
          <p:cNvPr id="25" name="Picture 24" descr="A group of people with their arms around each other&#10;&#10;Description automatically generated with low confidence">
            <a:extLst>
              <a:ext uri="{FF2B5EF4-FFF2-40B4-BE49-F238E27FC236}">
                <a16:creationId xmlns:a16="http://schemas.microsoft.com/office/drawing/2014/main" id="{21761013-98DB-3949-8ADC-9E9E4EEA0F64}"/>
              </a:ext>
            </a:extLst>
          </p:cNvPr>
          <p:cNvPicPr>
            <a:picLocks noChangeAspect="1"/>
          </p:cNvPicPr>
          <p:nvPr/>
        </p:nvPicPr>
        <p:blipFill rotWithShape="1">
          <a:blip r:embed="rId3"/>
          <a:srcRect r="2382"/>
          <a:stretch/>
        </p:blipFill>
        <p:spPr>
          <a:xfrm>
            <a:off x="1440319" y="3264062"/>
            <a:ext cx="3324106" cy="2742593"/>
          </a:xfrm>
          <a:prstGeom prst="rect">
            <a:avLst/>
          </a:prstGeom>
        </p:spPr>
      </p:pic>
      <p:pic>
        <p:nvPicPr>
          <p:cNvPr id="23" name="Picture 22" descr="Icon&#10;&#10;Description automatically generated with medium confidence">
            <a:extLst>
              <a:ext uri="{FF2B5EF4-FFF2-40B4-BE49-F238E27FC236}">
                <a16:creationId xmlns:a16="http://schemas.microsoft.com/office/drawing/2014/main" id="{73AD6974-19DE-294B-ADF3-990170C90F12}"/>
              </a:ext>
            </a:extLst>
          </p:cNvPr>
          <p:cNvPicPr>
            <a:picLocks noChangeAspect="1"/>
          </p:cNvPicPr>
          <p:nvPr/>
        </p:nvPicPr>
        <p:blipFill rotWithShape="1">
          <a:blip r:embed="rId4"/>
          <a:srcRect l="2890" r="2620"/>
          <a:stretch/>
        </p:blipFill>
        <p:spPr>
          <a:xfrm>
            <a:off x="0" y="4221710"/>
            <a:ext cx="1685796" cy="1790100"/>
          </a:xfrm>
          <a:prstGeom prst="rect">
            <a:avLst/>
          </a:prstGeom>
        </p:spPr>
      </p:pic>
      <p:pic>
        <p:nvPicPr>
          <p:cNvPr id="21" name="Picture 20" descr="A picture containing text, vector graphics&#10;&#10;Description automatically generated">
            <a:extLst>
              <a:ext uri="{FF2B5EF4-FFF2-40B4-BE49-F238E27FC236}">
                <a16:creationId xmlns:a16="http://schemas.microsoft.com/office/drawing/2014/main" id="{C2225A4F-32F5-0149-A7BB-13763361BEF9}"/>
              </a:ext>
            </a:extLst>
          </p:cNvPr>
          <p:cNvPicPr>
            <a:picLocks noChangeAspect="1"/>
          </p:cNvPicPr>
          <p:nvPr/>
        </p:nvPicPr>
        <p:blipFill rotWithShape="1">
          <a:blip r:embed="rId5"/>
          <a:srcRect l="4511" r="5059"/>
          <a:stretch/>
        </p:blipFill>
        <p:spPr>
          <a:xfrm>
            <a:off x="4764425" y="4003255"/>
            <a:ext cx="1811683" cy="2003400"/>
          </a:xfrm>
          <a:prstGeom prst="rect">
            <a:avLst/>
          </a:prstGeom>
        </p:spPr>
      </p:pic>
      <p:pic>
        <p:nvPicPr>
          <p:cNvPr id="27" name="Picture 26" descr="A person and person posing for a picture&#10;&#10;Description automatically generated with low confidence">
            <a:extLst>
              <a:ext uri="{FF2B5EF4-FFF2-40B4-BE49-F238E27FC236}">
                <a16:creationId xmlns:a16="http://schemas.microsoft.com/office/drawing/2014/main" id="{1B136498-8BA7-8D47-8350-54D4E3C54DB2}"/>
              </a:ext>
            </a:extLst>
          </p:cNvPr>
          <p:cNvPicPr>
            <a:picLocks noChangeAspect="1"/>
          </p:cNvPicPr>
          <p:nvPr/>
        </p:nvPicPr>
        <p:blipFill rotWithShape="1">
          <a:blip r:embed="rId6"/>
          <a:srcRect l="3692" r="1438"/>
          <a:stretch/>
        </p:blipFill>
        <p:spPr>
          <a:xfrm>
            <a:off x="6576108" y="3758537"/>
            <a:ext cx="2567893" cy="2248118"/>
          </a:xfrm>
          <a:prstGeom prst="rect">
            <a:avLst/>
          </a:prstGeom>
        </p:spPr>
      </p:pic>
      <p:pic>
        <p:nvPicPr>
          <p:cNvPr id="37" name="Picture 36" descr="A picture containing chart&#10;&#10;Description automatically generated">
            <a:extLst>
              <a:ext uri="{FF2B5EF4-FFF2-40B4-BE49-F238E27FC236}">
                <a16:creationId xmlns:a16="http://schemas.microsoft.com/office/drawing/2014/main" id="{95199D55-34AF-9244-A538-BD76C090F6FD}"/>
              </a:ext>
            </a:extLst>
          </p:cNvPr>
          <p:cNvPicPr>
            <a:picLocks noChangeAspect="1"/>
          </p:cNvPicPr>
          <p:nvPr/>
        </p:nvPicPr>
        <p:blipFill rotWithShape="1">
          <a:blip r:embed="rId7"/>
          <a:srcRect l="8010" t="12565" r="8061" b="9214"/>
          <a:stretch/>
        </p:blipFill>
        <p:spPr>
          <a:xfrm>
            <a:off x="53976" y="1740070"/>
            <a:ext cx="4528943" cy="1581547"/>
          </a:xfrm>
          <a:prstGeom prst="rect">
            <a:avLst/>
          </a:prstGeom>
        </p:spPr>
      </p:pic>
      <p:pic>
        <p:nvPicPr>
          <p:cNvPr id="1032" name="Picture 8" descr="Board of Directors Meeting">
            <a:extLst>
              <a:ext uri="{FF2B5EF4-FFF2-40B4-BE49-F238E27FC236}">
                <a16:creationId xmlns:a16="http://schemas.microsoft.com/office/drawing/2014/main" id="{DC66D6E9-1A4B-1E4F-B08A-65F4CA4015A8}"/>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41871"/>
          <a:stretch/>
        </p:blipFill>
        <p:spPr bwMode="auto">
          <a:xfrm>
            <a:off x="2701636" y="477504"/>
            <a:ext cx="1881283" cy="96747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Welcome - Birmingham and Solihull Mental Health NHS Foundation Trust -  Birmingham and Solihull Mental Health NHS Foundation Trust">
            <a:extLst>
              <a:ext uri="{FF2B5EF4-FFF2-40B4-BE49-F238E27FC236}">
                <a16:creationId xmlns:a16="http://schemas.microsoft.com/office/drawing/2014/main" id="{D8227188-5E6C-2648-869B-7D171436F12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7550" y="481536"/>
            <a:ext cx="2054890" cy="91857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Greater Manchester Mental Health NHS Foundation Trust: Research and  Innovation - Health Innovation Manchester">
            <a:extLst>
              <a:ext uri="{FF2B5EF4-FFF2-40B4-BE49-F238E27FC236}">
                <a16:creationId xmlns:a16="http://schemas.microsoft.com/office/drawing/2014/main" id="{C097792E-5069-BA48-9BF8-3923A7393EC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48342" y="476195"/>
            <a:ext cx="1943843" cy="1006703"/>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Clinical Trials Unit | University of Southampton">
            <a:extLst>
              <a:ext uri="{FF2B5EF4-FFF2-40B4-BE49-F238E27FC236}">
                <a16:creationId xmlns:a16="http://schemas.microsoft.com/office/drawing/2014/main" id="{F8538F44-DB8E-1740-96FE-19863AA630D4}"/>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b="50641"/>
          <a:stretch/>
        </p:blipFill>
        <p:spPr bwMode="auto">
          <a:xfrm>
            <a:off x="4745353" y="3050650"/>
            <a:ext cx="2106332" cy="712265"/>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University logo | University brand | StaffNet | The University of Manchester">
            <a:extLst>
              <a:ext uri="{FF2B5EF4-FFF2-40B4-BE49-F238E27FC236}">
                <a16:creationId xmlns:a16="http://schemas.microsoft.com/office/drawing/2014/main" id="{8EC147EE-5FEF-E74B-A93E-10939E2A4F3D}"/>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10771" t="9458" r="10178" b="13472"/>
          <a:stretch/>
        </p:blipFill>
        <p:spPr bwMode="auto">
          <a:xfrm>
            <a:off x="7192703" y="3037794"/>
            <a:ext cx="1943843" cy="782412"/>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Southern Health NHS Foundation Trust Mental Health &amp; Learning Disabilities  Clinical Services Strategy">
            <a:extLst>
              <a:ext uri="{FF2B5EF4-FFF2-40B4-BE49-F238E27FC236}">
                <a16:creationId xmlns:a16="http://schemas.microsoft.com/office/drawing/2014/main" id="{C55A75B7-7029-F04C-A0F9-2BB414701B0A}"/>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37054" t="7458" b="16457"/>
          <a:stretch/>
        </p:blipFill>
        <p:spPr bwMode="auto">
          <a:xfrm>
            <a:off x="4744825" y="1723238"/>
            <a:ext cx="2106331" cy="1087072"/>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Pennine Care NHS Foundation Trust | CNI">
            <a:extLst>
              <a:ext uri="{FF2B5EF4-FFF2-40B4-BE49-F238E27FC236}">
                <a16:creationId xmlns:a16="http://schemas.microsoft.com/office/drawing/2014/main" id="{11393A43-B9A1-8547-AC8F-B104E5579FF9}"/>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2783" t="21425" r="2783" b="24985"/>
          <a:stretch/>
        </p:blipFill>
        <p:spPr bwMode="auto">
          <a:xfrm>
            <a:off x="7174322" y="476195"/>
            <a:ext cx="1844987" cy="1006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4066132"/>
      </p:ext>
    </p:extLst>
  </p:cSld>
  <p:clrMapOvr>
    <a:masterClrMapping/>
  </p:clrMapOvr>
  <p:extLst>
    <p:ext uri="{6950BFC3-D8DA-4A85-94F7-54DA5524770B}">
      <p188:commentRel xmlns:p188="http://schemas.microsoft.com/office/powerpoint/2018/8/main" r:id="rId2"/>
    </p:ext>
  </p:extLs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9000"/>
            <a:ext cx="8229600" cy="1143000"/>
          </a:xfrm>
        </p:spPr>
        <p:txBody>
          <a:bodyPr>
            <a:normAutofit/>
          </a:bodyPr>
          <a:lstStyle/>
          <a:p>
            <a:r>
              <a:rPr lang="en-GB" b="1" dirty="0">
                <a:latin typeface="+mn-lt"/>
              </a:rPr>
              <a:t>Acknowledgments</a:t>
            </a:r>
          </a:p>
        </p:txBody>
      </p:sp>
      <p:sp>
        <p:nvSpPr>
          <p:cNvPr id="3" name="Content Placeholder 2"/>
          <p:cNvSpPr>
            <a:spLocks noGrp="1"/>
          </p:cNvSpPr>
          <p:nvPr>
            <p:ph idx="1"/>
          </p:nvPr>
        </p:nvSpPr>
        <p:spPr>
          <a:xfrm>
            <a:off x="346364" y="1472001"/>
            <a:ext cx="8229600" cy="5422196"/>
          </a:xfrm>
        </p:spPr>
        <p:txBody>
          <a:bodyPr>
            <a:normAutofit/>
          </a:bodyPr>
          <a:lstStyle/>
          <a:p>
            <a:r>
              <a:rPr lang="en-GB" sz="2800" b="1" dirty="0"/>
              <a:t>CaFI Research Team &amp; collaborators </a:t>
            </a:r>
          </a:p>
          <a:p>
            <a:r>
              <a:rPr lang="en-GB" sz="2800" b="1" dirty="0"/>
              <a:t>Funder: National Institute for Health Research (NIHR) </a:t>
            </a:r>
          </a:p>
          <a:p>
            <a:pPr lvl="1"/>
            <a:r>
              <a:rPr lang="en-GB" sz="2400" b="1" dirty="0"/>
              <a:t>CaFI Pilot: HD&amp;FR (12/5001/62)</a:t>
            </a:r>
          </a:p>
          <a:p>
            <a:pPr lvl="1"/>
            <a:r>
              <a:rPr lang="en-GB" sz="2400" b="1" dirty="0" err="1"/>
              <a:t>CaSPER</a:t>
            </a:r>
            <a:r>
              <a:rPr lang="en-GB" sz="2400" b="1" dirty="0"/>
              <a:t>: </a:t>
            </a:r>
            <a:r>
              <a:rPr lang="en-GB" sz="2400" b="1" dirty="0" err="1"/>
              <a:t>RfPB</a:t>
            </a:r>
            <a:r>
              <a:rPr lang="en-GB" sz="2400" b="1" dirty="0"/>
              <a:t> (PB-PG-0212-27109)</a:t>
            </a:r>
          </a:p>
          <a:p>
            <a:pPr lvl="1"/>
            <a:r>
              <a:rPr lang="en-GB" sz="2400" b="1" dirty="0" err="1"/>
              <a:t>CaFI</a:t>
            </a:r>
            <a:r>
              <a:rPr lang="en-GB" sz="2400" b="1" dirty="0"/>
              <a:t>: HTA( 16/167/76)	</a:t>
            </a:r>
            <a:endParaRPr lang="en-GB" sz="2400" dirty="0"/>
          </a:p>
          <a:p>
            <a:endParaRPr lang="en-GB" sz="2800" b="1" dirty="0">
              <a:solidFill>
                <a:srgbClr val="7030A0"/>
              </a:solidFill>
            </a:endParaRPr>
          </a:p>
        </p:txBody>
      </p:sp>
    </p:spTree>
    <p:extLst>
      <p:ext uri="{BB962C8B-B14F-4D97-AF65-F5344CB8AC3E}">
        <p14:creationId xmlns:p14="http://schemas.microsoft.com/office/powerpoint/2010/main" val="1021956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B04E27-C773-6C39-4573-88A67FA59115}"/>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43A5FF41-C6DF-2C3C-7CFE-4C9426864CD8}"/>
              </a:ext>
            </a:extLst>
          </p:cNvPr>
          <p:cNvPicPr>
            <a:picLocks noChangeAspect="1"/>
          </p:cNvPicPr>
          <p:nvPr/>
        </p:nvPicPr>
        <p:blipFill>
          <a:blip r:embed="rId2"/>
          <a:stretch>
            <a:fillRect/>
          </a:stretch>
        </p:blipFill>
        <p:spPr>
          <a:xfrm>
            <a:off x="457200" y="731837"/>
            <a:ext cx="8686800" cy="5699443"/>
          </a:xfrm>
          <a:prstGeom prst="rect">
            <a:avLst/>
          </a:prstGeom>
        </p:spPr>
      </p:pic>
    </p:spTree>
    <p:extLst>
      <p:ext uri="{BB962C8B-B14F-4D97-AF65-F5344CB8AC3E}">
        <p14:creationId xmlns:p14="http://schemas.microsoft.com/office/powerpoint/2010/main" val="20413464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A4041D-C4A7-4CE6-C394-F0073C2FD15C}"/>
              </a:ext>
            </a:extLst>
          </p:cNvPr>
          <p:cNvPicPr>
            <a:picLocks noChangeAspect="1"/>
          </p:cNvPicPr>
          <p:nvPr/>
        </p:nvPicPr>
        <p:blipFill>
          <a:blip r:embed="rId2"/>
          <a:stretch>
            <a:fillRect/>
          </a:stretch>
        </p:blipFill>
        <p:spPr>
          <a:xfrm>
            <a:off x="137160" y="1600200"/>
            <a:ext cx="8991600" cy="4160520"/>
          </a:xfrm>
          <a:prstGeom prst="rect">
            <a:avLst/>
          </a:prstGeom>
        </p:spPr>
      </p:pic>
    </p:spTree>
    <p:extLst>
      <p:ext uri="{BB962C8B-B14F-4D97-AF65-F5344CB8AC3E}">
        <p14:creationId xmlns:p14="http://schemas.microsoft.com/office/powerpoint/2010/main" val="39261526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D9581-CD5D-437E-9E6F-2C7284D74018}"/>
              </a:ext>
            </a:extLst>
          </p:cNvPr>
          <p:cNvSpPr>
            <a:spLocks noGrp="1"/>
          </p:cNvSpPr>
          <p:nvPr>
            <p:ph type="title"/>
          </p:nvPr>
        </p:nvSpPr>
        <p:spPr>
          <a:xfrm>
            <a:off x="656677" y="0"/>
            <a:ext cx="3540750" cy="990600"/>
          </a:xfrm>
        </p:spPr>
        <p:txBody>
          <a:bodyPr>
            <a:normAutofit/>
          </a:bodyPr>
          <a:lstStyle/>
          <a:p>
            <a:r>
              <a:rPr lang="en-US" sz="4050" b="1" dirty="0"/>
              <a:t>Get in touch</a:t>
            </a:r>
            <a:r>
              <a:rPr lang="en-US" sz="4050" dirty="0"/>
              <a:t> </a:t>
            </a:r>
            <a:endParaRPr lang="en-GB" sz="4050" dirty="0"/>
          </a:p>
        </p:txBody>
      </p:sp>
      <p:sp>
        <p:nvSpPr>
          <p:cNvPr id="9" name="TextBox 8">
            <a:extLst>
              <a:ext uri="{FF2B5EF4-FFF2-40B4-BE49-F238E27FC236}">
                <a16:creationId xmlns:a16="http://schemas.microsoft.com/office/drawing/2014/main" id="{2D007387-2BC8-5F4C-A645-6D9DC163100E}"/>
              </a:ext>
            </a:extLst>
          </p:cNvPr>
          <p:cNvSpPr txBox="1"/>
          <p:nvPr/>
        </p:nvSpPr>
        <p:spPr>
          <a:xfrm>
            <a:off x="285751" y="990600"/>
            <a:ext cx="4213984" cy="1166442"/>
          </a:xfrm>
          <a:prstGeom prst="rect">
            <a:avLst/>
          </a:prstGeom>
        </p:spPr>
        <p:txBody>
          <a:bodyPr vert="horz" lIns="68580" tIns="34290" rIns="68580" bIns="34290" rtlCol="0">
            <a:normAutofit fontScale="92500" lnSpcReduction="20000"/>
          </a:bodyPr>
          <a:lstStyle/>
          <a:p>
            <a:pPr>
              <a:spcBef>
                <a:spcPts val="750"/>
              </a:spcBef>
              <a:buClr>
                <a:schemeClr val="accent1"/>
              </a:buClr>
              <a:buSzPct val="80000"/>
            </a:pPr>
            <a:r>
              <a:rPr lang="en-US" sz="2600" b="1" dirty="0"/>
              <a:t>Professor Dawn Edge </a:t>
            </a:r>
          </a:p>
          <a:p>
            <a:pPr>
              <a:spcBef>
                <a:spcPts val="750"/>
              </a:spcBef>
              <a:buClr>
                <a:schemeClr val="accent1"/>
              </a:buClr>
              <a:buSzPct val="80000"/>
            </a:pPr>
            <a:r>
              <a:rPr lang="en-US" sz="2600" b="1" dirty="0"/>
              <a:t>Project lead </a:t>
            </a:r>
          </a:p>
          <a:p>
            <a:pPr>
              <a:spcBef>
                <a:spcPts val="750"/>
              </a:spcBef>
              <a:buClr>
                <a:schemeClr val="accent1"/>
              </a:buClr>
              <a:buSzPct val="80000"/>
            </a:pPr>
            <a:r>
              <a:rPr lang="en-US" sz="2400" b="1" dirty="0">
                <a:solidFill>
                  <a:schemeClr val="tx1">
                    <a:lumMod val="75000"/>
                    <a:lumOff val="25000"/>
                  </a:schemeClr>
                </a:solidFill>
                <a:hlinkClick r:id="rId2"/>
              </a:rPr>
              <a:t>dawn.edge@manchester.ac.uk</a:t>
            </a:r>
            <a:r>
              <a:rPr lang="en-US" sz="2400" b="1" dirty="0">
                <a:solidFill>
                  <a:schemeClr val="tx1">
                    <a:lumMod val="75000"/>
                    <a:lumOff val="25000"/>
                  </a:schemeClr>
                </a:solidFill>
              </a:rPr>
              <a:t> </a:t>
            </a:r>
          </a:p>
        </p:txBody>
      </p:sp>
      <p:sp>
        <p:nvSpPr>
          <p:cNvPr id="16" name="TextBox 15">
            <a:extLst>
              <a:ext uri="{FF2B5EF4-FFF2-40B4-BE49-F238E27FC236}">
                <a16:creationId xmlns:a16="http://schemas.microsoft.com/office/drawing/2014/main" id="{CF2FC67B-0AA2-0540-8CFF-E254CB1DE394}"/>
              </a:ext>
            </a:extLst>
          </p:cNvPr>
          <p:cNvSpPr txBox="1"/>
          <p:nvPr/>
        </p:nvSpPr>
        <p:spPr>
          <a:xfrm>
            <a:off x="51718" y="2518639"/>
            <a:ext cx="5445251" cy="1284967"/>
          </a:xfrm>
          <a:prstGeom prst="rect">
            <a:avLst/>
          </a:prstGeom>
          <a:noFill/>
        </p:spPr>
        <p:txBody>
          <a:bodyPr wrap="square" rtlCol="0">
            <a:spAutoFit/>
          </a:bodyPr>
          <a:lstStyle/>
          <a:p>
            <a:r>
              <a:rPr lang="en-US" sz="2400" u="sng" dirty="0"/>
              <a:t>https://sites.manchester.ac.uk/cafi/  </a:t>
            </a:r>
          </a:p>
          <a:p>
            <a:endParaRPr lang="en-US" sz="1600" b="1" u="sng" dirty="0"/>
          </a:p>
          <a:p>
            <a:r>
              <a:rPr lang="en-US" sz="2400" b="1" dirty="0"/>
              <a:t>Email:  </a:t>
            </a:r>
            <a:r>
              <a:rPr lang="en-GB" sz="2400" kern="0" dirty="0">
                <a:hlinkClick r:id="rId3">
                  <a:extLst>
                    <a:ext uri="{A12FA001-AC4F-418D-AE19-62706E023703}">
                      <ahyp:hlinkClr xmlns:ahyp="http://schemas.microsoft.com/office/drawing/2018/hyperlinkcolor" val="tx"/>
                    </a:ext>
                  </a:extLst>
                </a:hlinkClick>
              </a:rPr>
              <a:t>cafi@gmmh.nhs.uk</a:t>
            </a:r>
            <a:r>
              <a:rPr lang="en-GB" sz="2400" kern="0" dirty="0"/>
              <a:t>        </a:t>
            </a:r>
            <a:r>
              <a:rPr lang="en-US" sz="2400" dirty="0"/>
              <a:t>@</a:t>
            </a:r>
            <a:r>
              <a:rPr lang="en-US" sz="2400" dirty="0" err="1"/>
              <a:t>cafistudy</a:t>
            </a:r>
            <a:endParaRPr lang="en-US" sz="2400" dirty="0"/>
          </a:p>
          <a:p>
            <a:endParaRPr lang="en-US" sz="1350" dirty="0"/>
          </a:p>
        </p:txBody>
      </p:sp>
      <p:sp>
        <p:nvSpPr>
          <p:cNvPr id="14" name="TextBox 13">
            <a:extLst>
              <a:ext uri="{FF2B5EF4-FFF2-40B4-BE49-F238E27FC236}">
                <a16:creationId xmlns:a16="http://schemas.microsoft.com/office/drawing/2014/main" id="{039885D2-6AE1-E54C-8E55-BD661E73A1ED}"/>
              </a:ext>
            </a:extLst>
          </p:cNvPr>
          <p:cNvSpPr txBox="1"/>
          <p:nvPr/>
        </p:nvSpPr>
        <p:spPr>
          <a:xfrm>
            <a:off x="4776470" y="983673"/>
            <a:ext cx="4213984" cy="1138773"/>
          </a:xfrm>
          <a:prstGeom prst="rect">
            <a:avLst/>
          </a:prstGeom>
          <a:noFill/>
        </p:spPr>
        <p:txBody>
          <a:bodyPr wrap="square" rtlCol="0">
            <a:spAutoFit/>
          </a:bodyPr>
          <a:lstStyle/>
          <a:p>
            <a:r>
              <a:rPr lang="en-GB" sz="2400" b="1" dirty="0"/>
              <a:t>Professor Katherine Berry </a:t>
            </a:r>
          </a:p>
          <a:p>
            <a:r>
              <a:rPr lang="en-GB" sz="2400" b="1" dirty="0"/>
              <a:t>Clinical Supervisor </a:t>
            </a:r>
          </a:p>
          <a:p>
            <a:r>
              <a:rPr lang="en-GB" sz="2000" b="1" u="sng" dirty="0">
                <a:solidFill>
                  <a:srgbClr val="0070C0"/>
                </a:solidFill>
              </a:rPr>
              <a:t>katherine.berry@Manchester.ac.uk</a:t>
            </a:r>
          </a:p>
        </p:txBody>
      </p:sp>
      <p:pic>
        <p:nvPicPr>
          <p:cNvPr id="20" name="Picture 19">
            <a:extLst>
              <a:ext uri="{FF2B5EF4-FFF2-40B4-BE49-F238E27FC236}">
                <a16:creationId xmlns:a16="http://schemas.microsoft.com/office/drawing/2014/main" id="{9C2F4532-D6AB-BA45-AC41-6CAFA825F8F9}"/>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t="16316" b="31328"/>
          <a:stretch/>
        </p:blipFill>
        <p:spPr>
          <a:xfrm>
            <a:off x="584411" y="4327565"/>
            <a:ext cx="7902912" cy="2530435"/>
          </a:xfrm>
          <a:prstGeom prst="rect">
            <a:avLst/>
          </a:prstGeom>
        </p:spPr>
      </p:pic>
      <p:pic>
        <p:nvPicPr>
          <p:cNvPr id="8" name="Picture 7">
            <a:extLst>
              <a:ext uri="{FF2B5EF4-FFF2-40B4-BE49-F238E27FC236}">
                <a16:creationId xmlns:a16="http://schemas.microsoft.com/office/drawing/2014/main" id="{CE24A437-9788-5E49-9D83-1C8683FBE8F3}"/>
              </a:ext>
            </a:extLst>
          </p:cNvPr>
          <p:cNvPicPr>
            <a:picLocks noChangeAspect="1"/>
          </p:cNvPicPr>
          <p:nvPr/>
        </p:nvPicPr>
        <p:blipFill>
          <a:blip r:embed="rId5"/>
          <a:stretch>
            <a:fillRect/>
          </a:stretch>
        </p:blipFill>
        <p:spPr>
          <a:xfrm rot="10800000" flipV="1">
            <a:off x="3664331" y="3260229"/>
            <a:ext cx="318578" cy="291862"/>
          </a:xfrm>
          <a:prstGeom prst="rect">
            <a:avLst/>
          </a:prstGeom>
        </p:spPr>
      </p:pic>
    </p:spTree>
    <p:extLst>
      <p:ext uri="{BB962C8B-B14F-4D97-AF65-F5344CB8AC3E}">
        <p14:creationId xmlns:p14="http://schemas.microsoft.com/office/powerpoint/2010/main" val="1474280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312" y="0"/>
            <a:ext cx="8229600" cy="885437"/>
          </a:xfrm>
        </p:spPr>
        <p:txBody>
          <a:bodyPr>
            <a:normAutofit/>
          </a:bodyPr>
          <a:lstStyle/>
          <a:p>
            <a:r>
              <a:rPr lang="en-GB" b="1" dirty="0">
                <a:latin typeface="+mn-lt"/>
              </a:rPr>
              <a:t>How you can help</a:t>
            </a:r>
          </a:p>
        </p:txBody>
      </p:sp>
      <p:sp>
        <p:nvSpPr>
          <p:cNvPr id="3" name="Content Placeholder 2"/>
          <p:cNvSpPr>
            <a:spLocks noGrp="1"/>
          </p:cNvSpPr>
          <p:nvPr>
            <p:ph idx="1"/>
          </p:nvPr>
        </p:nvSpPr>
        <p:spPr>
          <a:xfrm>
            <a:off x="346364" y="1057274"/>
            <a:ext cx="8229600" cy="5800725"/>
          </a:xfrm>
        </p:spPr>
        <p:txBody>
          <a:bodyPr>
            <a:normAutofit/>
          </a:bodyPr>
          <a:lstStyle/>
          <a:p>
            <a:pPr marL="0" indent="0">
              <a:buNone/>
            </a:pPr>
            <a:r>
              <a:rPr lang="en-GB" sz="3600" b="1" dirty="0">
                <a:solidFill>
                  <a:srgbClr val="FF0000"/>
                </a:solidFill>
              </a:rPr>
              <a:t>Now Recruiting</a:t>
            </a:r>
          </a:p>
          <a:p>
            <a:r>
              <a:rPr lang="en-GB" sz="3600" b="1" dirty="0">
                <a:solidFill>
                  <a:srgbClr val="0432FF"/>
                </a:solidFill>
              </a:rPr>
              <a:t>Therapists</a:t>
            </a:r>
            <a:endParaRPr lang="en-GB" sz="3600" dirty="0"/>
          </a:p>
          <a:p>
            <a:pPr lvl="1"/>
            <a:r>
              <a:rPr lang="en-GB" sz="2400" b="1" dirty="0">
                <a:solidFill>
                  <a:srgbClr val="0432FF"/>
                </a:solidFill>
              </a:rPr>
              <a:t>Lead therapists</a:t>
            </a:r>
            <a:r>
              <a:rPr lang="en-GB" sz="2400" dirty="0"/>
              <a:t>: Clinical Psychologists or HCPC registered candidates with expertise in delivering family work, CBT trained</a:t>
            </a:r>
          </a:p>
          <a:p>
            <a:pPr lvl="1"/>
            <a:r>
              <a:rPr lang="en-GB" sz="2400" b="1" dirty="0">
                <a:solidFill>
                  <a:srgbClr val="0432FF"/>
                </a:solidFill>
              </a:rPr>
              <a:t>Co-therapists</a:t>
            </a:r>
            <a:r>
              <a:rPr lang="en-GB" sz="2400" dirty="0"/>
              <a:t>: Assistant Psychologists, Support Workers, Healthcare Assistants, Trainee Psychiatrists and Clinical Psychologists</a:t>
            </a:r>
          </a:p>
        </p:txBody>
      </p:sp>
    </p:spTree>
    <p:extLst>
      <p:ext uri="{BB962C8B-B14F-4D97-AF65-F5344CB8AC3E}">
        <p14:creationId xmlns:p14="http://schemas.microsoft.com/office/powerpoint/2010/main" val="856478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6940</TotalTime>
  <Words>2794</Words>
  <Application>Microsoft Office PowerPoint</Application>
  <PresentationFormat>On-screen Show (4:3)</PresentationFormat>
  <Paragraphs>327</Paragraphs>
  <Slides>48</Slides>
  <Notes>5</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48</vt:i4>
      </vt:variant>
    </vt:vector>
  </HeadingPairs>
  <TitlesOfParts>
    <vt:vector size="58" baseType="lpstr">
      <vt:lpstr>Arial</vt:lpstr>
      <vt:lpstr>Calibri</vt:lpstr>
      <vt:lpstr>Calibri Light</vt:lpstr>
      <vt:lpstr>Century Gothic</vt:lpstr>
      <vt:lpstr>Gill Sans MT</vt:lpstr>
      <vt:lpstr>Tahoma</vt:lpstr>
      <vt:lpstr>Wingdings</vt:lpstr>
      <vt:lpstr>Office Theme</vt:lpstr>
      <vt:lpstr>1_Office Theme</vt:lpstr>
      <vt:lpstr>2_Office Theme</vt:lpstr>
      <vt:lpstr>PowerPoint Presentation</vt:lpstr>
      <vt:lpstr>Why is CaFI needed? </vt:lpstr>
      <vt:lpstr>Why is CaFI needed? </vt:lpstr>
      <vt:lpstr>PowerPoint Presentation</vt:lpstr>
      <vt:lpstr>Why is CaFI needed? </vt:lpstr>
      <vt:lpstr>Why is CaFI needed? </vt:lpstr>
      <vt:lpstr>What is CaFI? </vt:lpstr>
      <vt:lpstr>The CaFI Journey </vt:lpstr>
      <vt:lpstr>PowerPoint Presentation</vt:lpstr>
      <vt:lpstr>Coproduction with Stakeholders</vt:lpstr>
      <vt:lpstr>Models of family intervention  for psychosis  </vt:lpstr>
      <vt:lpstr>Barrowclough and Tarrier model (1992) </vt:lpstr>
      <vt:lpstr>CaFI Therapy</vt:lpstr>
      <vt:lpstr>Family Support Members </vt:lpstr>
      <vt:lpstr>Training Programme for Therapists</vt:lpstr>
      <vt:lpstr>What did CaFI pilot study reveal?  (2013 – 2018)</vt:lpstr>
      <vt:lpstr>Benefits for service users</vt:lpstr>
      <vt:lpstr>Benefits for family members</vt:lpstr>
      <vt:lpstr>Benefits for healthcare professionals</vt:lpstr>
      <vt:lpstr>Case study one: Samuel and Michelle</vt:lpstr>
      <vt:lpstr>Case study one: Samuel and Michelle</vt:lpstr>
      <vt:lpstr>Case study one: Samuel and Michelle</vt:lpstr>
      <vt:lpstr>Case study one: Samuel and Michelle</vt:lpstr>
      <vt:lpstr>Case study one: Samuel and Michelle</vt:lpstr>
      <vt:lpstr>Case study one: Samuel and Michelle</vt:lpstr>
      <vt:lpstr>Case study two: Sharon and Jackie  </vt:lpstr>
      <vt:lpstr>Case study two: Sharon and Jackie  </vt:lpstr>
      <vt:lpstr>Case study two: Sharon and Jackie  </vt:lpstr>
      <vt:lpstr>Case study two: Sharon and Jackie  </vt:lpstr>
      <vt:lpstr>Case study two: Sharon and Jackie  </vt:lpstr>
      <vt:lpstr>Case study two: Sharon and Jackie </vt:lpstr>
      <vt:lpstr>Case study three: John and April   </vt:lpstr>
      <vt:lpstr>Case study three: John and April   </vt:lpstr>
      <vt:lpstr>Case study three: John and April   </vt:lpstr>
      <vt:lpstr>Case study three: John and April   </vt:lpstr>
      <vt:lpstr>Case study three: John and April   </vt:lpstr>
      <vt:lpstr>CaFI RCT </vt:lpstr>
      <vt:lpstr>PowerPoint Presentation</vt:lpstr>
      <vt:lpstr>Study Aims</vt:lpstr>
      <vt:lpstr>Strengths and challenges to the trial</vt:lpstr>
      <vt:lpstr>Strengths and challenges to the trial</vt:lpstr>
      <vt:lpstr>Overall summary and reflections</vt:lpstr>
      <vt:lpstr>PowerPoint Presentation</vt:lpstr>
      <vt:lpstr>Acknowledgments</vt:lpstr>
      <vt:lpstr>PowerPoint Presentation</vt:lpstr>
      <vt:lpstr>PowerPoint Presentation</vt:lpstr>
      <vt:lpstr>Get in touch </vt:lpstr>
      <vt:lpstr>How you can help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Improving engagement and outcomes with African-Caribbean families affected by schizophrenia: An assets-based approach to co-production</dc:title>
  <dc:creator>Mariam Nawaz</dc:creator>
  <cp:lastModifiedBy>Katherine Berry</cp:lastModifiedBy>
  <cp:revision>111</cp:revision>
  <dcterms:created xsi:type="dcterms:W3CDTF">2019-08-19T14:24:02Z</dcterms:created>
  <dcterms:modified xsi:type="dcterms:W3CDTF">2023-09-25T08:42:48Z</dcterms:modified>
</cp:coreProperties>
</file>