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3"/>
  </p:notesMasterIdLst>
  <p:sldIdLst>
    <p:sldId id="335" r:id="rId2"/>
    <p:sldId id="257" r:id="rId3"/>
    <p:sldId id="320" r:id="rId4"/>
    <p:sldId id="336" r:id="rId5"/>
    <p:sldId id="337" r:id="rId6"/>
    <p:sldId id="343" r:id="rId7"/>
    <p:sldId id="326" r:id="rId8"/>
    <p:sldId id="333" r:id="rId9"/>
    <p:sldId id="342" r:id="rId10"/>
    <p:sldId id="315" r:id="rId11"/>
    <p:sldId id="301" r:id="rId12"/>
    <p:sldId id="324" r:id="rId13"/>
    <p:sldId id="346" r:id="rId14"/>
    <p:sldId id="319" r:id="rId15"/>
    <p:sldId id="325" r:id="rId16"/>
    <p:sldId id="345" r:id="rId17"/>
    <p:sldId id="341" r:id="rId18"/>
    <p:sldId id="269" r:id="rId19"/>
    <p:sldId id="323" r:id="rId20"/>
    <p:sldId id="344" r:id="rId21"/>
    <p:sldId id="339" r:id="rId22"/>
    <p:sldId id="347" r:id="rId23"/>
    <p:sldId id="348" r:id="rId24"/>
    <p:sldId id="349" r:id="rId25"/>
    <p:sldId id="373" r:id="rId26"/>
    <p:sldId id="350" r:id="rId27"/>
    <p:sldId id="356" r:id="rId28"/>
    <p:sldId id="357" r:id="rId29"/>
    <p:sldId id="360" r:id="rId30"/>
    <p:sldId id="374" r:id="rId31"/>
    <p:sldId id="369" r:id="rId32"/>
    <p:sldId id="370" r:id="rId33"/>
    <p:sldId id="368" r:id="rId34"/>
    <p:sldId id="365" r:id="rId35"/>
    <p:sldId id="366" r:id="rId36"/>
    <p:sldId id="367" r:id="rId37"/>
    <p:sldId id="371" r:id="rId38"/>
    <p:sldId id="372" r:id="rId39"/>
    <p:sldId id="278" r:id="rId40"/>
    <p:sldId id="275" r:id="rId41"/>
    <p:sldId id="332"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65"/>
    <p:restoredTop sz="85286"/>
  </p:normalViewPr>
  <p:slideViewPr>
    <p:cSldViewPr snapToGrid="0" snapToObjects="1">
      <p:cViewPr varScale="1">
        <p:scale>
          <a:sx n="111" d="100"/>
          <a:sy n="111" d="100"/>
        </p:scale>
        <p:origin x="10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5B581D-579E-4063-9FA1-9AEA4DB603C0}" type="doc">
      <dgm:prSet loTypeId="urn:microsoft.com/office/officeart/2011/layout/HexagonRadial" loCatId="cycle" qsTypeId="urn:microsoft.com/office/officeart/2005/8/quickstyle/simple1" qsCatId="simple" csTypeId="urn:microsoft.com/office/officeart/2005/8/colors/accent1_4" csCatId="accent1" phldr="1"/>
      <dgm:spPr/>
      <dgm:t>
        <a:bodyPr/>
        <a:lstStyle/>
        <a:p>
          <a:endParaRPr lang="en-AU"/>
        </a:p>
      </dgm:t>
    </dgm:pt>
    <dgm:pt modelId="{B05C2903-34A5-41FF-AD94-2FD553CEE00D}">
      <dgm:prSet phldrT="[Text]" custT="1"/>
      <dgm:spPr>
        <a:solidFill>
          <a:schemeClr val="accent5">
            <a:lumMod val="75000"/>
          </a:schemeClr>
        </a:solidFill>
        <a:ln>
          <a:solidFill>
            <a:schemeClr val="tx1"/>
          </a:solidFill>
        </a:ln>
      </dgm:spPr>
      <dgm:t>
        <a:bodyPr/>
        <a:lstStyle/>
        <a:p>
          <a:r>
            <a:rPr lang="en-AU" sz="1200" b="1">
              <a:solidFill>
                <a:schemeClr val="tx1"/>
              </a:solidFill>
            </a:rPr>
            <a:t>Neural</a:t>
          </a:r>
          <a:endParaRPr lang="en-AU" sz="1200" b="1" dirty="0">
            <a:solidFill>
              <a:schemeClr val="tx1"/>
            </a:solidFill>
          </a:endParaRPr>
        </a:p>
      </dgm:t>
    </dgm:pt>
    <dgm:pt modelId="{1574DAB5-E97A-40FE-B418-5AFEA6C9CC17}" type="parTrans" cxnId="{8C8ED3DA-3695-47DE-9FD1-3531E8E0BBEE}">
      <dgm:prSet/>
      <dgm:spPr/>
      <dgm:t>
        <a:bodyPr/>
        <a:lstStyle/>
        <a:p>
          <a:endParaRPr lang="en-AU"/>
        </a:p>
      </dgm:t>
    </dgm:pt>
    <dgm:pt modelId="{DD70712F-38ED-48F2-9F13-84C77B4831A1}" type="sibTrans" cxnId="{8C8ED3DA-3695-47DE-9FD1-3531E8E0BBEE}">
      <dgm:prSet/>
      <dgm:spPr/>
      <dgm:t>
        <a:bodyPr/>
        <a:lstStyle/>
        <a:p>
          <a:endParaRPr lang="en-AU"/>
        </a:p>
      </dgm:t>
    </dgm:pt>
    <dgm:pt modelId="{7547AFD1-3B89-4B7F-8E30-FF8E8AB6F452}">
      <dgm:prSet phldrT="[Text]" custT="1"/>
      <dgm:spPr>
        <a:solidFill>
          <a:schemeClr val="accent5">
            <a:lumMod val="75000"/>
          </a:schemeClr>
        </a:solidFill>
        <a:ln w="57150">
          <a:noFill/>
          <a:prstDash val="dash"/>
        </a:ln>
      </dgm:spPr>
      <dgm:t>
        <a:bodyPr/>
        <a:lstStyle/>
        <a:p>
          <a:r>
            <a:rPr lang="en-AU" sz="900" dirty="0"/>
            <a:t>Atypical lateralisation</a:t>
          </a:r>
        </a:p>
      </dgm:t>
    </dgm:pt>
    <dgm:pt modelId="{BFAEC9B6-135D-4456-B038-3D6205E5DB8D}" type="parTrans" cxnId="{ADBD9C1F-56C0-4569-A1B2-E58E6BAB3386}">
      <dgm:prSet/>
      <dgm:spPr/>
      <dgm:t>
        <a:bodyPr/>
        <a:lstStyle/>
        <a:p>
          <a:endParaRPr lang="en-AU"/>
        </a:p>
      </dgm:t>
    </dgm:pt>
    <dgm:pt modelId="{2880EFC1-AC5F-4ED6-9FB8-215C39316C40}" type="sibTrans" cxnId="{ADBD9C1F-56C0-4569-A1B2-E58E6BAB3386}">
      <dgm:prSet/>
      <dgm:spPr/>
      <dgm:t>
        <a:bodyPr/>
        <a:lstStyle/>
        <a:p>
          <a:endParaRPr lang="en-AU"/>
        </a:p>
      </dgm:t>
    </dgm:pt>
    <dgm:pt modelId="{F7729142-0989-49FB-995E-C9F87BB5A41E}">
      <dgm:prSet phldrT="[Text]" custT="1"/>
      <dgm:spPr>
        <a:solidFill>
          <a:schemeClr val="accent5">
            <a:lumMod val="75000"/>
          </a:schemeClr>
        </a:solidFill>
      </dgm:spPr>
      <dgm:t>
        <a:bodyPr/>
        <a:lstStyle/>
        <a:p>
          <a:r>
            <a:rPr lang="en-AU" sz="900" dirty="0"/>
            <a:t>Gyrification</a:t>
          </a:r>
        </a:p>
      </dgm:t>
    </dgm:pt>
    <dgm:pt modelId="{C695D281-B382-4E03-9535-5E0BE09B7B85}" type="parTrans" cxnId="{9E002023-54DC-4E5D-B702-BE87A1697607}">
      <dgm:prSet/>
      <dgm:spPr/>
      <dgm:t>
        <a:bodyPr/>
        <a:lstStyle/>
        <a:p>
          <a:endParaRPr lang="en-AU"/>
        </a:p>
      </dgm:t>
    </dgm:pt>
    <dgm:pt modelId="{3ADAE0FB-501B-45E1-AB6F-F73CC91143B4}" type="sibTrans" cxnId="{9E002023-54DC-4E5D-B702-BE87A1697607}">
      <dgm:prSet/>
      <dgm:spPr/>
      <dgm:t>
        <a:bodyPr/>
        <a:lstStyle/>
        <a:p>
          <a:endParaRPr lang="en-AU"/>
        </a:p>
      </dgm:t>
    </dgm:pt>
    <dgm:pt modelId="{6A526B33-3617-49F0-BD99-F2B051EF32C8}">
      <dgm:prSet phldrT="[Text]" custT="1"/>
      <dgm:spPr>
        <a:solidFill>
          <a:schemeClr val="accent5">
            <a:lumMod val="75000"/>
          </a:schemeClr>
        </a:solidFill>
      </dgm:spPr>
      <dgm:t>
        <a:bodyPr/>
        <a:lstStyle/>
        <a:p>
          <a:r>
            <a:rPr lang="en-AU" sz="1000" dirty="0"/>
            <a:t>Peripheral sensory deficits</a:t>
          </a:r>
        </a:p>
      </dgm:t>
    </dgm:pt>
    <dgm:pt modelId="{60B713BD-7844-4354-9096-5013FDCDD1B8}" type="parTrans" cxnId="{61664ED4-E78A-4EF3-8F03-270D8553280E}">
      <dgm:prSet/>
      <dgm:spPr/>
      <dgm:t>
        <a:bodyPr/>
        <a:lstStyle/>
        <a:p>
          <a:endParaRPr lang="en-AU"/>
        </a:p>
      </dgm:t>
    </dgm:pt>
    <dgm:pt modelId="{838656E2-6280-4079-9456-DBE4951840AB}" type="sibTrans" cxnId="{61664ED4-E78A-4EF3-8F03-270D8553280E}">
      <dgm:prSet/>
      <dgm:spPr/>
      <dgm:t>
        <a:bodyPr/>
        <a:lstStyle/>
        <a:p>
          <a:endParaRPr lang="en-AU"/>
        </a:p>
      </dgm:t>
    </dgm:pt>
    <dgm:pt modelId="{D4FB4E32-8518-4FD3-8326-0CF98CC7B953}">
      <dgm:prSet phldrT="[Text]" custT="1"/>
      <dgm:spPr>
        <a:solidFill>
          <a:schemeClr val="accent5">
            <a:lumMod val="75000"/>
          </a:schemeClr>
        </a:solidFill>
      </dgm:spPr>
      <dgm:t>
        <a:bodyPr/>
        <a:lstStyle/>
        <a:p>
          <a:r>
            <a:rPr lang="en-AU" sz="800" dirty="0" err="1"/>
            <a:t>Fronto</a:t>
          </a:r>
          <a:r>
            <a:rPr lang="en-AU" sz="800" dirty="0"/>
            <a:t>-temporal dysconnectivity</a:t>
          </a:r>
        </a:p>
      </dgm:t>
    </dgm:pt>
    <dgm:pt modelId="{AFE53B62-4CCF-49DC-9A6E-9A69D05B132F}" type="parTrans" cxnId="{64CAE16C-F6A0-4990-8C36-EA170F60DC9A}">
      <dgm:prSet/>
      <dgm:spPr/>
      <dgm:t>
        <a:bodyPr/>
        <a:lstStyle/>
        <a:p>
          <a:endParaRPr lang="en-AU"/>
        </a:p>
      </dgm:t>
    </dgm:pt>
    <dgm:pt modelId="{EC32E7E0-82B8-42FC-9F69-F0A5FAC34600}" type="sibTrans" cxnId="{64CAE16C-F6A0-4990-8C36-EA170F60DC9A}">
      <dgm:prSet/>
      <dgm:spPr/>
      <dgm:t>
        <a:bodyPr/>
        <a:lstStyle/>
        <a:p>
          <a:endParaRPr lang="en-AU"/>
        </a:p>
      </dgm:t>
    </dgm:pt>
    <dgm:pt modelId="{49A9DAA5-7578-4175-8F78-1ED50F2EEB73}">
      <dgm:prSet phldrT="[Text]" custT="1"/>
      <dgm:spPr>
        <a:solidFill>
          <a:schemeClr val="accent5">
            <a:lumMod val="75000"/>
          </a:schemeClr>
        </a:solidFill>
      </dgm:spPr>
      <dgm:t>
        <a:bodyPr/>
        <a:lstStyle/>
        <a:p>
          <a:r>
            <a:rPr lang="en-AU" sz="1000" dirty="0"/>
            <a:t>Default mode network alterations</a:t>
          </a:r>
        </a:p>
      </dgm:t>
    </dgm:pt>
    <dgm:pt modelId="{0463D9A7-02E7-4C94-BE61-3E8D57E26FB7}" type="parTrans" cxnId="{762474C1-6DE1-4E63-9E1A-D9B0C49FF186}">
      <dgm:prSet/>
      <dgm:spPr/>
      <dgm:t>
        <a:bodyPr/>
        <a:lstStyle/>
        <a:p>
          <a:endParaRPr lang="en-AU"/>
        </a:p>
      </dgm:t>
    </dgm:pt>
    <dgm:pt modelId="{39F4D028-8AE2-4158-813E-20501D4089E2}" type="sibTrans" cxnId="{762474C1-6DE1-4E63-9E1A-D9B0C49FF186}">
      <dgm:prSet/>
      <dgm:spPr/>
      <dgm:t>
        <a:bodyPr/>
        <a:lstStyle/>
        <a:p>
          <a:endParaRPr lang="en-AU"/>
        </a:p>
      </dgm:t>
    </dgm:pt>
    <dgm:pt modelId="{B04F6511-F206-4675-80A2-97AB9C65DF25}">
      <dgm:prSet/>
      <dgm:spPr>
        <a:solidFill>
          <a:schemeClr val="accent5">
            <a:lumMod val="75000"/>
          </a:schemeClr>
        </a:solidFill>
      </dgm:spPr>
      <dgm:t>
        <a:bodyPr/>
        <a:lstStyle/>
        <a:p>
          <a:r>
            <a:rPr lang="en-AU" dirty="0"/>
            <a:t>Auditory cortex hyperactivity</a:t>
          </a:r>
        </a:p>
      </dgm:t>
    </dgm:pt>
    <dgm:pt modelId="{B7B24226-429C-4B01-8D7D-46A9BBE6E3EF}" type="parTrans" cxnId="{4B5828B6-D502-4732-B628-316A89A49AB9}">
      <dgm:prSet/>
      <dgm:spPr/>
      <dgm:t>
        <a:bodyPr/>
        <a:lstStyle/>
        <a:p>
          <a:endParaRPr lang="en-AU"/>
        </a:p>
      </dgm:t>
    </dgm:pt>
    <dgm:pt modelId="{2BE27372-38BF-48A1-9B79-3DA7557D9D6A}" type="sibTrans" cxnId="{4B5828B6-D502-4732-B628-316A89A49AB9}">
      <dgm:prSet/>
      <dgm:spPr/>
      <dgm:t>
        <a:bodyPr/>
        <a:lstStyle/>
        <a:p>
          <a:endParaRPr lang="en-AU"/>
        </a:p>
      </dgm:t>
    </dgm:pt>
    <dgm:pt modelId="{B76E3D2C-EC8E-41B8-A8D6-43DA39F66A18}" type="pres">
      <dgm:prSet presAssocID="{745B581D-579E-4063-9FA1-9AEA4DB603C0}" presName="Name0" presStyleCnt="0">
        <dgm:presLayoutVars>
          <dgm:chMax val="1"/>
          <dgm:chPref val="1"/>
          <dgm:dir/>
          <dgm:animOne val="branch"/>
          <dgm:animLvl val="lvl"/>
        </dgm:presLayoutVars>
      </dgm:prSet>
      <dgm:spPr/>
    </dgm:pt>
    <dgm:pt modelId="{7E630948-5867-4A39-A89F-AFA17AB0FF35}" type="pres">
      <dgm:prSet presAssocID="{B05C2903-34A5-41FF-AD94-2FD553CEE00D}" presName="Parent" presStyleLbl="node0" presStyleIdx="0" presStyleCnt="1">
        <dgm:presLayoutVars>
          <dgm:chMax val="6"/>
          <dgm:chPref val="6"/>
        </dgm:presLayoutVars>
      </dgm:prSet>
      <dgm:spPr/>
    </dgm:pt>
    <dgm:pt modelId="{D033FD09-A05B-4775-8469-A325717E936D}" type="pres">
      <dgm:prSet presAssocID="{7547AFD1-3B89-4B7F-8E30-FF8E8AB6F452}" presName="Accent1" presStyleCnt="0"/>
      <dgm:spPr/>
    </dgm:pt>
    <dgm:pt modelId="{421ECDDA-F95E-4C92-B43D-544B50C31864}" type="pres">
      <dgm:prSet presAssocID="{7547AFD1-3B89-4B7F-8E30-FF8E8AB6F452}" presName="Accent" presStyleLbl="bgShp" presStyleIdx="0" presStyleCnt="6"/>
      <dgm:spPr/>
    </dgm:pt>
    <dgm:pt modelId="{CE4F9162-4E89-4950-89C3-A6630CCE749A}" type="pres">
      <dgm:prSet presAssocID="{7547AFD1-3B89-4B7F-8E30-FF8E8AB6F452}" presName="Child1" presStyleLbl="node1" presStyleIdx="0" presStyleCnt="6">
        <dgm:presLayoutVars>
          <dgm:chMax val="0"/>
          <dgm:chPref val="0"/>
          <dgm:bulletEnabled val="1"/>
        </dgm:presLayoutVars>
      </dgm:prSet>
      <dgm:spPr/>
    </dgm:pt>
    <dgm:pt modelId="{F11BC96B-CF99-4344-840D-04A4E949BA4C}" type="pres">
      <dgm:prSet presAssocID="{F7729142-0989-49FB-995E-C9F87BB5A41E}" presName="Accent2" presStyleCnt="0"/>
      <dgm:spPr/>
    </dgm:pt>
    <dgm:pt modelId="{254A1DE8-72F5-4E50-BA54-D12B9C446006}" type="pres">
      <dgm:prSet presAssocID="{F7729142-0989-49FB-995E-C9F87BB5A41E}" presName="Accent" presStyleLbl="bgShp" presStyleIdx="1" presStyleCnt="6"/>
      <dgm:spPr>
        <a:solidFill>
          <a:schemeClr val="bg1"/>
        </a:solidFill>
      </dgm:spPr>
    </dgm:pt>
    <dgm:pt modelId="{0506B1C9-F422-42E6-9E9F-D10F66BA76C0}" type="pres">
      <dgm:prSet presAssocID="{F7729142-0989-49FB-995E-C9F87BB5A41E}" presName="Child2" presStyleLbl="node1" presStyleIdx="1" presStyleCnt="6">
        <dgm:presLayoutVars>
          <dgm:chMax val="0"/>
          <dgm:chPref val="0"/>
          <dgm:bulletEnabled val="1"/>
        </dgm:presLayoutVars>
      </dgm:prSet>
      <dgm:spPr/>
    </dgm:pt>
    <dgm:pt modelId="{C2D94BEF-27C5-482E-A260-88FDF7399E40}" type="pres">
      <dgm:prSet presAssocID="{6A526B33-3617-49F0-BD99-F2B051EF32C8}" presName="Accent3" presStyleCnt="0"/>
      <dgm:spPr/>
    </dgm:pt>
    <dgm:pt modelId="{FB41E012-8CD6-4D89-A239-B46F1E598719}" type="pres">
      <dgm:prSet presAssocID="{6A526B33-3617-49F0-BD99-F2B051EF32C8}" presName="Accent" presStyleLbl="bgShp" presStyleIdx="2" presStyleCnt="6"/>
      <dgm:spPr>
        <a:solidFill>
          <a:schemeClr val="bg1"/>
        </a:solidFill>
      </dgm:spPr>
    </dgm:pt>
    <dgm:pt modelId="{C988C828-5A18-4EA7-8CC0-1CC3CC68FF30}" type="pres">
      <dgm:prSet presAssocID="{6A526B33-3617-49F0-BD99-F2B051EF32C8}" presName="Child3" presStyleLbl="node1" presStyleIdx="2" presStyleCnt="6">
        <dgm:presLayoutVars>
          <dgm:chMax val="0"/>
          <dgm:chPref val="0"/>
          <dgm:bulletEnabled val="1"/>
        </dgm:presLayoutVars>
      </dgm:prSet>
      <dgm:spPr/>
    </dgm:pt>
    <dgm:pt modelId="{007DE784-CA63-4E89-9F85-FDE8FD5438AB}" type="pres">
      <dgm:prSet presAssocID="{D4FB4E32-8518-4FD3-8326-0CF98CC7B953}" presName="Accent4" presStyleCnt="0"/>
      <dgm:spPr/>
    </dgm:pt>
    <dgm:pt modelId="{D80F399A-0E64-4578-8CE7-AD9EC2A8CE45}" type="pres">
      <dgm:prSet presAssocID="{D4FB4E32-8518-4FD3-8326-0CF98CC7B953}" presName="Accent" presStyleLbl="bgShp" presStyleIdx="3" presStyleCnt="6"/>
      <dgm:spPr>
        <a:solidFill>
          <a:schemeClr val="bg1"/>
        </a:solidFill>
      </dgm:spPr>
    </dgm:pt>
    <dgm:pt modelId="{EE639578-9711-48F2-84D9-439DA3FC3170}" type="pres">
      <dgm:prSet presAssocID="{D4FB4E32-8518-4FD3-8326-0CF98CC7B953}" presName="Child4" presStyleLbl="node1" presStyleIdx="3" presStyleCnt="6" custLinFactNeighborX="78" custLinFactNeighborY="2912">
        <dgm:presLayoutVars>
          <dgm:chMax val="0"/>
          <dgm:chPref val="0"/>
          <dgm:bulletEnabled val="1"/>
        </dgm:presLayoutVars>
      </dgm:prSet>
      <dgm:spPr/>
    </dgm:pt>
    <dgm:pt modelId="{9231B1A5-F2EC-4220-B782-8D1380BF371A}" type="pres">
      <dgm:prSet presAssocID="{B04F6511-F206-4675-80A2-97AB9C65DF25}" presName="Accent5" presStyleCnt="0"/>
      <dgm:spPr/>
    </dgm:pt>
    <dgm:pt modelId="{B487B306-7C74-4A93-9995-2067C5CA72F1}" type="pres">
      <dgm:prSet presAssocID="{B04F6511-F206-4675-80A2-97AB9C65DF25}" presName="Accent" presStyleLbl="bgShp" presStyleIdx="4" presStyleCnt="6"/>
      <dgm:spPr>
        <a:noFill/>
      </dgm:spPr>
    </dgm:pt>
    <dgm:pt modelId="{6EA12CD2-EB19-4DF1-8592-B942CB06451A}" type="pres">
      <dgm:prSet presAssocID="{B04F6511-F206-4675-80A2-97AB9C65DF25}" presName="Child5" presStyleLbl="node1" presStyleIdx="4" presStyleCnt="6">
        <dgm:presLayoutVars>
          <dgm:chMax val="0"/>
          <dgm:chPref val="0"/>
          <dgm:bulletEnabled val="1"/>
        </dgm:presLayoutVars>
      </dgm:prSet>
      <dgm:spPr/>
    </dgm:pt>
    <dgm:pt modelId="{248E8D00-600F-4F69-A93F-D9147C26B56E}" type="pres">
      <dgm:prSet presAssocID="{49A9DAA5-7578-4175-8F78-1ED50F2EEB73}" presName="Accent6" presStyleCnt="0"/>
      <dgm:spPr/>
    </dgm:pt>
    <dgm:pt modelId="{EF5B3558-3E4D-4B66-8F50-72A79BE5C548}" type="pres">
      <dgm:prSet presAssocID="{49A9DAA5-7578-4175-8F78-1ED50F2EEB73}" presName="Accent" presStyleLbl="bgShp" presStyleIdx="5" presStyleCnt="6"/>
      <dgm:spPr>
        <a:noFill/>
      </dgm:spPr>
    </dgm:pt>
    <dgm:pt modelId="{295E6956-5438-4329-9B98-EFEAF75BF6FA}" type="pres">
      <dgm:prSet presAssocID="{49A9DAA5-7578-4175-8F78-1ED50F2EEB73}" presName="Child6" presStyleLbl="node1" presStyleIdx="5" presStyleCnt="6">
        <dgm:presLayoutVars>
          <dgm:chMax val="0"/>
          <dgm:chPref val="0"/>
          <dgm:bulletEnabled val="1"/>
        </dgm:presLayoutVars>
      </dgm:prSet>
      <dgm:spPr/>
    </dgm:pt>
  </dgm:ptLst>
  <dgm:cxnLst>
    <dgm:cxn modelId="{ADBD9C1F-56C0-4569-A1B2-E58E6BAB3386}" srcId="{B05C2903-34A5-41FF-AD94-2FD553CEE00D}" destId="{7547AFD1-3B89-4B7F-8E30-FF8E8AB6F452}" srcOrd="0" destOrd="0" parTransId="{BFAEC9B6-135D-4456-B038-3D6205E5DB8D}" sibTransId="{2880EFC1-AC5F-4ED6-9FB8-215C39316C40}"/>
    <dgm:cxn modelId="{0E8EBE21-741E-4A36-A7DD-66B15A750F12}" type="presOf" srcId="{D4FB4E32-8518-4FD3-8326-0CF98CC7B953}" destId="{EE639578-9711-48F2-84D9-439DA3FC3170}" srcOrd="0" destOrd="0" presId="urn:microsoft.com/office/officeart/2011/layout/HexagonRadial"/>
    <dgm:cxn modelId="{9E002023-54DC-4E5D-B702-BE87A1697607}" srcId="{B05C2903-34A5-41FF-AD94-2FD553CEE00D}" destId="{F7729142-0989-49FB-995E-C9F87BB5A41E}" srcOrd="1" destOrd="0" parTransId="{C695D281-B382-4E03-9535-5E0BE09B7B85}" sibTransId="{3ADAE0FB-501B-45E1-AB6F-F73CC91143B4}"/>
    <dgm:cxn modelId="{4CCDA72D-0A83-4199-AB59-9E78B4979C30}" type="presOf" srcId="{49A9DAA5-7578-4175-8F78-1ED50F2EEB73}" destId="{295E6956-5438-4329-9B98-EFEAF75BF6FA}" srcOrd="0" destOrd="0" presId="urn:microsoft.com/office/officeart/2011/layout/HexagonRadial"/>
    <dgm:cxn modelId="{476DE634-7BE4-4279-8D38-52A2FC80184F}" type="presOf" srcId="{6A526B33-3617-49F0-BD99-F2B051EF32C8}" destId="{C988C828-5A18-4EA7-8CC0-1CC3CC68FF30}" srcOrd="0" destOrd="0" presId="urn:microsoft.com/office/officeart/2011/layout/HexagonRadial"/>
    <dgm:cxn modelId="{64CAE16C-F6A0-4990-8C36-EA170F60DC9A}" srcId="{B05C2903-34A5-41FF-AD94-2FD553CEE00D}" destId="{D4FB4E32-8518-4FD3-8326-0CF98CC7B953}" srcOrd="3" destOrd="0" parTransId="{AFE53B62-4CCF-49DC-9A6E-9A69D05B132F}" sibTransId="{EC32E7E0-82B8-42FC-9F69-F0A5FAC34600}"/>
    <dgm:cxn modelId="{9CC97E89-F0E5-47C6-8016-9DFED3439D97}" type="presOf" srcId="{B05C2903-34A5-41FF-AD94-2FD553CEE00D}" destId="{7E630948-5867-4A39-A89F-AFA17AB0FF35}" srcOrd="0" destOrd="0" presId="urn:microsoft.com/office/officeart/2011/layout/HexagonRadial"/>
    <dgm:cxn modelId="{4B5828B6-D502-4732-B628-316A89A49AB9}" srcId="{B05C2903-34A5-41FF-AD94-2FD553CEE00D}" destId="{B04F6511-F206-4675-80A2-97AB9C65DF25}" srcOrd="4" destOrd="0" parTransId="{B7B24226-429C-4B01-8D7D-46A9BBE6E3EF}" sibTransId="{2BE27372-38BF-48A1-9B79-3DA7557D9D6A}"/>
    <dgm:cxn modelId="{6A03BBC0-E606-4C27-A35F-53E55609A888}" type="presOf" srcId="{B04F6511-F206-4675-80A2-97AB9C65DF25}" destId="{6EA12CD2-EB19-4DF1-8592-B942CB06451A}" srcOrd="0" destOrd="0" presId="urn:microsoft.com/office/officeart/2011/layout/HexagonRadial"/>
    <dgm:cxn modelId="{762474C1-6DE1-4E63-9E1A-D9B0C49FF186}" srcId="{B05C2903-34A5-41FF-AD94-2FD553CEE00D}" destId="{49A9DAA5-7578-4175-8F78-1ED50F2EEB73}" srcOrd="5" destOrd="0" parTransId="{0463D9A7-02E7-4C94-BE61-3E8D57E26FB7}" sibTransId="{39F4D028-8AE2-4158-813E-20501D4089E2}"/>
    <dgm:cxn modelId="{61664ED4-E78A-4EF3-8F03-270D8553280E}" srcId="{B05C2903-34A5-41FF-AD94-2FD553CEE00D}" destId="{6A526B33-3617-49F0-BD99-F2B051EF32C8}" srcOrd="2" destOrd="0" parTransId="{60B713BD-7844-4354-9096-5013FDCDD1B8}" sibTransId="{838656E2-6280-4079-9456-DBE4951840AB}"/>
    <dgm:cxn modelId="{8C8ED3DA-3695-47DE-9FD1-3531E8E0BBEE}" srcId="{745B581D-579E-4063-9FA1-9AEA4DB603C0}" destId="{B05C2903-34A5-41FF-AD94-2FD553CEE00D}" srcOrd="0" destOrd="0" parTransId="{1574DAB5-E97A-40FE-B418-5AFEA6C9CC17}" sibTransId="{DD70712F-38ED-48F2-9F13-84C77B4831A1}"/>
    <dgm:cxn modelId="{DABA55EB-49A8-41E1-904D-FD3D6076E461}" type="presOf" srcId="{7547AFD1-3B89-4B7F-8E30-FF8E8AB6F452}" destId="{CE4F9162-4E89-4950-89C3-A6630CCE749A}" srcOrd="0" destOrd="0" presId="urn:microsoft.com/office/officeart/2011/layout/HexagonRadial"/>
    <dgm:cxn modelId="{916962F4-4A6B-42FB-9552-D19E19F690E8}" type="presOf" srcId="{F7729142-0989-49FB-995E-C9F87BB5A41E}" destId="{0506B1C9-F422-42E6-9E9F-D10F66BA76C0}" srcOrd="0" destOrd="0" presId="urn:microsoft.com/office/officeart/2011/layout/HexagonRadial"/>
    <dgm:cxn modelId="{D6BE97F8-C96E-4D21-A70B-907F28510B32}" type="presOf" srcId="{745B581D-579E-4063-9FA1-9AEA4DB603C0}" destId="{B76E3D2C-EC8E-41B8-A8D6-43DA39F66A18}" srcOrd="0" destOrd="0" presId="urn:microsoft.com/office/officeart/2011/layout/HexagonRadial"/>
    <dgm:cxn modelId="{042E8BDE-EE8A-4993-BA79-DDEFD5830A78}" type="presParOf" srcId="{B76E3D2C-EC8E-41B8-A8D6-43DA39F66A18}" destId="{7E630948-5867-4A39-A89F-AFA17AB0FF35}" srcOrd="0" destOrd="0" presId="urn:microsoft.com/office/officeart/2011/layout/HexagonRadial"/>
    <dgm:cxn modelId="{D343BE9C-8836-4EEF-AA81-FA70C820CE9A}" type="presParOf" srcId="{B76E3D2C-EC8E-41B8-A8D6-43DA39F66A18}" destId="{D033FD09-A05B-4775-8469-A325717E936D}" srcOrd="1" destOrd="0" presId="urn:microsoft.com/office/officeart/2011/layout/HexagonRadial"/>
    <dgm:cxn modelId="{13D9357C-AB36-4C52-9C75-3395DD88559F}" type="presParOf" srcId="{D033FD09-A05B-4775-8469-A325717E936D}" destId="{421ECDDA-F95E-4C92-B43D-544B50C31864}" srcOrd="0" destOrd="0" presId="urn:microsoft.com/office/officeart/2011/layout/HexagonRadial"/>
    <dgm:cxn modelId="{415054AD-BF13-4079-A95E-94728E7646C9}" type="presParOf" srcId="{B76E3D2C-EC8E-41B8-A8D6-43DA39F66A18}" destId="{CE4F9162-4E89-4950-89C3-A6630CCE749A}" srcOrd="2" destOrd="0" presId="urn:microsoft.com/office/officeart/2011/layout/HexagonRadial"/>
    <dgm:cxn modelId="{AEF11086-FFAB-43E4-841D-112417DAF527}" type="presParOf" srcId="{B76E3D2C-EC8E-41B8-A8D6-43DA39F66A18}" destId="{F11BC96B-CF99-4344-840D-04A4E949BA4C}" srcOrd="3" destOrd="0" presId="urn:microsoft.com/office/officeart/2011/layout/HexagonRadial"/>
    <dgm:cxn modelId="{C4B2BB3F-A10E-4983-82D2-9EAEB8A3D954}" type="presParOf" srcId="{F11BC96B-CF99-4344-840D-04A4E949BA4C}" destId="{254A1DE8-72F5-4E50-BA54-D12B9C446006}" srcOrd="0" destOrd="0" presId="urn:microsoft.com/office/officeart/2011/layout/HexagonRadial"/>
    <dgm:cxn modelId="{AE72E348-811A-48A8-9178-8788F4D655A2}" type="presParOf" srcId="{B76E3D2C-EC8E-41B8-A8D6-43DA39F66A18}" destId="{0506B1C9-F422-42E6-9E9F-D10F66BA76C0}" srcOrd="4" destOrd="0" presId="urn:microsoft.com/office/officeart/2011/layout/HexagonRadial"/>
    <dgm:cxn modelId="{6D8B2297-88FA-4843-A371-65E1A811C819}" type="presParOf" srcId="{B76E3D2C-EC8E-41B8-A8D6-43DA39F66A18}" destId="{C2D94BEF-27C5-482E-A260-88FDF7399E40}" srcOrd="5" destOrd="0" presId="urn:microsoft.com/office/officeart/2011/layout/HexagonRadial"/>
    <dgm:cxn modelId="{04B81744-81CE-4F68-96D0-0BBA33545959}" type="presParOf" srcId="{C2D94BEF-27C5-482E-A260-88FDF7399E40}" destId="{FB41E012-8CD6-4D89-A239-B46F1E598719}" srcOrd="0" destOrd="0" presId="urn:microsoft.com/office/officeart/2011/layout/HexagonRadial"/>
    <dgm:cxn modelId="{370236F5-AE16-4558-B32C-56A4DDC494DC}" type="presParOf" srcId="{B76E3D2C-EC8E-41B8-A8D6-43DA39F66A18}" destId="{C988C828-5A18-4EA7-8CC0-1CC3CC68FF30}" srcOrd="6" destOrd="0" presId="urn:microsoft.com/office/officeart/2011/layout/HexagonRadial"/>
    <dgm:cxn modelId="{C5E6DA39-E96F-4E5C-99D2-2C3F6517332A}" type="presParOf" srcId="{B76E3D2C-EC8E-41B8-A8D6-43DA39F66A18}" destId="{007DE784-CA63-4E89-9F85-FDE8FD5438AB}" srcOrd="7" destOrd="0" presId="urn:microsoft.com/office/officeart/2011/layout/HexagonRadial"/>
    <dgm:cxn modelId="{7EE957FA-59DA-4FFF-B7BA-6AC829654851}" type="presParOf" srcId="{007DE784-CA63-4E89-9F85-FDE8FD5438AB}" destId="{D80F399A-0E64-4578-8CE7-AD9EC2A8CE45}" srcOrd="0" destOrd="0" presId="urn:microsoft.com/office/officeart/2011/layout/HexagonRadial"/>
    <dgm:cxn modelId="{F37FB509-8329-460E-A956-6ABE73B17A30}" type="presParOf" srcId="{B76E3D2C-EC8E-41B8-A8D6-43DA39F66A18}" destId="{EE639578-9711-48F2-84D9-439DA3FC3170}" srcOrd="8" destOrd="0" presId="urn:microsoft.com/office/officeart/2011/layout/HexagonRadial"/>
    <dgm:cxn modelId="{58D34889-D73A-40D7-9D54-20C7084B05DA}" type="presParOf" srcId="{B76E3D2C-EC8E-41B8-A8D6-43DA39F66A18}" destId="{9231B1A5-F2EC-4220-B782-8D1380BF371A}" srcOrd="9" destOrd="0" presId="urn:microsoft.com/office/officeart/2011/layout/HexagonRadial"/>
    <dgm:cxn modelId="{C4FE5593-C91B-444C-96ED-45641706F98A}" type="presParOf" srcId="{9231B1A5-F2EC-4220-B782-8D1380BF371A}" destId="{B487B306-7C74-4A93-9995-2067C5CA72F1}" srcOrd="0" destOrd="0" presId="urn:microsoft.com/office/officeart/2011/layout/HexagonRadial"/>
    <dgm:cxn modelId="{ED8010B4-54DE-4843-AC24-52C77E2658BE}" type="presParOf" srcId="{B76E3D2C-EC8E-41B8-A8D6-43DA39F66A18}" destId="{6EA12CD2-EB19-4DF1-8592-B942CB06451A}" srcOrd="10" destOrd="0" presId="urn:microsoft.com/office/officeart/2011/layout/HexagonRadial"/>
    <dgm:cxn modelId="{F5ADF20D-D1B1-4037-B5E0-32BFB5F1B1B5}" type="presParOf" srcId="{B76E3D2C-EC8E-41B8-A8D6-43DA39F66A18}" destId="{248E8D00-600F-4F69-A93F-D9147C26B56E}" srcOrd="11" destOrd="0" presId="urn:microsoft.com/office/officeart/2011/layout/HexagonRadial"/>
    <dgm:cxn modelId="{9542AD50-C5DB-4F63-9CEE-90034C943FC6}" type="presParOf" srcId="{248E8D00-600F-4F69-A93F-D9147C26B56E}" destId="{EF5B3558-3E4D-4B66-8F50-72A79BE5C548}" srcOrd="0" destOrd="0" presId="urn:microsoft.com/office/officeart/2011/layout/HexagonRadial"/>
    <dgm:cxn modelId="{DF958C5B-5D1E-46F2-8D06-A60AEB5CA81B}" type="presParOf" srcId="{B76E3D2C-EC8E-41B8-A8D6-43DA39F66A18}" destId="{295E6956-5438-4329-9B98-EFEAF75BF6FA}"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5B581D-579E-4063-9FA1-9AEA4DB603C0}" type="doc">
      <dgm:prSet loTypeId="urn:microsoft.com/office/officeart/2011/layout/HexagonRadial" loCatId="cycle" qsTypeId="urn:microsoft.com/office/officeart/2005/8/quickstyle/simple1" qsCatId="simple" csTypeId="urn:microsoft.com/office/officeart/2005/8/colors/accent6_4" csCatId="accent6" phldr="1"/>
      <dgm:spPr/>
      <dgm:t>
        <a:bodyPr/>
        <a:lstStyle/>
        <a:p>
          <a:endParaRPr lang="en-AU"/>
        </a:p>
      </dgm:t>
    </dgm:pt>
    <dgm:pt modelId="{B05C2903-34A5-41FF-AD94-2FD553CEE00D}">
      <dgm:prSet phldrT="[Text]"/>
      <dgm:spPr>
        <a:solidFill>
          <a:schemeClr val="accent6">
            <a:lumMod val="75000"/>
          </a:schemeClr>
        </a:solidFill>
        <a:ln>
          <a:solidFill>
            <a:schemeClr val="tx1"/>
          </a:solidFill>
        </a:ln>
      </dgm:spPr>
      <dgm:t>
        <a:bodyPr/>
        <a:lstStyle/>
        <a:p>
          <a:r>
            <a:rPr lang="en-AU" b="1" dirty="0">
              <a:solidFill>
                <a:schemeClr val="tx1"/>
              </a:solidFill>
            </a:rPr>
            <a:t>Personal-sociocultural</a:t>
          </a:r>
        </a:p>
      </dgm:t>
    </dgm:pt>
    <dgm:pt modelId="{1574DAB5-E97A-40FE-B418-5AFEA6C9CC17}" type="parTrans" cxnId="{8C8ED3DA-3695-47DE-9FD1-3531E8E0BBEE}">
      <dgm:prSet/>
      <dgm:spPr/>
      <dgm:t>
        <a:bodyPr/>
        <a:lstStyle/>
        <a:p>
          <a:endParaRPr lang="en-AU"/>
        </a:p>
      </dgm:t>
    </dgm:pt>
    <dgm:pt modelId="{DD70712F-38ED-48F2-9F13-84C77B4831A1}" type="sibTrans" cxnId="{8C8ED3DA-3695-47DE-9FD1-3531E8E0BBEE}">
      <dgm:prSet/>
      <dgm:spPr/>
      <dgm:t>
        <a:bodyPr/>
        <a:lstStyle/>
        <a:p>
          <a:endParaRPr lang="en-AU"/>
        </a:p>
      </dgm:t>
    </dgm:pt>
    <dgm:pt modelId="{7547AFD1-3B89-4B7F-8E30-FF8E8AB6F452}">
      <dgm:prSet phldrT="[Text]"/>
      <dgm:spPr>
        <a:solidFill>
          <a:schemeClr val="accent6">
            <a:lumMod val="75000"/>
          </a:schemeClr>
        </a:solidFill>
      </dgm:spPr>
      <dgm:t>
        <a:bodyPr/>
        <a:lstStyle/>
        <a:p>
          <a:r>
            <a:rPr lang="en-AU" dirty="0"/>
            <a:t>Dissociation</a:t>
          </a:r>
        </a:p>
      </dgm:t>
    </dgm:pt>
    <dgm:pt modelId="{BFAEC9B6-135D-4456-B038-3D6205E5DB8D}" type="parTrans" cxnId="{ADBD9C1F-56C0-4569-A1B2-E58E6BAB3386}">
      <dgm:prSet/>
      <dgm:spPr/>
      <dgm:t>
        <a:bodyPr/>
        <a:lstStyle/>
        <a:p>
          <a:endParaRPr lang="en-AU"/>
        </a:p>
      </dgm:t>
    </dgm:pt>
    <dgm:pt modelId="{2880EFC1-AC5F-4ED6-9FB8-215C39316C40}" type="sibTrans" cxnId="{ADBD9C1F-56C0-4569-A1B2-E58E6BAB3386}">
      <dgm:prSet/>
      <dgm:spPr/>
      <dgm:t>
        <a:bodyPr/>
        <a:lstStyle/>
        <a:p>
          <a:endParaRPr lang="en-AU"/>
        </a:p>
      </dgm:t>
    </dgm:pt>
    <dgm:pt modelId="{F7729142-0989-49FB-995E-C9F87BB5A41E}">
      <dgm:prSet phldrT="[Text]"/>
      <dgm:spPr>
        <a:solidFill>
          <a:schemeClr val="accent6">
            <a:lumMod val="75000"/>
          </a:schemeClr>
        </a:solidFill>
      </dgm:spPr>
      <dgm:t>
        <a:bodyPr/>
        <a:lstStyle/>
        <a:p>
          <a:r>
            <a:rPr lang="en-AU" dirty="0"/>
            <a:t>Religious/ spiritual practices</a:t>
          </a:r>
        </a:p>
      </dgm:t>
    </dgm:pt>
    <dgm:pt modelId="{C695D281-B382-4E03-9535-5E0BE09B7B85}" type="parTrans" cxnId="{9E002023-54DC-4E5D-B702-BE87A1697607}">
      <dgm:prSet/>
      <dgm:spPr/>
      <dgm:t>
        <a:bodyPr/>
        <a:lstStyle/>
        <a:p>
          <a:endParaRPr lang="en-AU"/>
        </a:p>
      </dgm:t>
    </dgm:pt>
    <dgm:pt modelId="{3ADAE0FB-501B-45E1-AB6F-F73CC91143B4}" type="sibTrans" cxnId="{9E002023-54DC-4E5D-B702-BE87A1697607}">
      <dgm:prSet/>
      <dgm:spPr/>
      <dgm:t>
        <a:bodyPr/>
        <a:lstStyle/>
        <a:p>
          <a:endParaRPr lang="en-AU"/>
        </a:p>
      </dgm:t>
    </dgm:pt>
    <dgm:pt modelId="{6A526B33-3617-49F0-BD99-F2B051EF32C8}">
      <dgm:prSet phldrT="[Text]"/>
      <dgm:spPr>
        <a:solidFill>
          <a:schemeClr val="accent6">
            <a:lumMod val="75000"/>
          </a:schemeClr>
        </a:solidFill>
      </dgm:spPr>
      <dgm:t>
        <a:bodyPr/>
        <a:lstStyle/>
        <a:p>
          <a:r>
            <a:rPr lang="en-AU" dirty="0"/>
            <a:t>Personality traits</a:t>
          </a:r>
        </a:p>
      </dgm:t>
    </dgm:pt>
    <dgm:pt modelId="{60B713BD-7844-4354-9096-5013FDCDD1B8}" type="parTrans" cxnId="{61664ED4-E78A-4EF3-8F03-270D8553280E}">
      <dgm:prSet/>
      <dgm:spPr/>
      <dgm:t>
        <a:bodyPr/>
        <a:lstStyle/>
        <a:p>
          <a:endParaRPr lang="en-AU"/>
        </a:p>
      </dgm:t>
    </dgm:pt>
    <dgm:pt modelId="{838656E2-6280-4079-9456-DBE4951840AB}" type="sibTrans" cxnId="{61664ED4-E78A-4EF3-8F03-270D8553280E}">
      <dgm:prSet/>
      <dgm:spPr/>
      <dgm:t>
        <a:bodyPr/>
        <a:lstStyle/>
        <a:p>
          <a:endParaRPr lang="en-AU"/>
        </a:p>
      </dgm:t>
    </dgm:pt>
    <dgm:pt modelId="{D4FB4E32-8518-4FD3-8326-0CF98CC7B953}">
      <dgm:prSet phldrT="[Text]"/>
      <dgm:spPr>
        <a:solidFill>
          <a:schemeClr val="accent6">
            <a:lumMod val="75000"/>
          </a:schemeClr>
        </a:solidFill>
      </dgm:spPr>
      <dgm:t>
        <a:bodyPr/>
        <a:lstStyle/>
        <a:p>
          <a:r>
            <a:rPr lang="en-AU" dirty="0"/>
            <a:t>Cultural beliefs</a:t>
          </a:r>
        </a:p>
      </dgm:t>
    </dgm:pt>
    <dgm:pt modelId="{AFE53B62-4CCF-49DC-9A6E-9A69D05B132F}" type="parTrans" cxnId="{64CAE16C-F6A0-4990-8C36-EA170F60DC9A}">
      <dgm:prSet/>
      <dgm:spPr/>
      <dgm:t>
        <a:bodyPr/>
        <a:lstStyle/>
        <a:p>
          <a:endParaRPr lang="en-AU"/>
        </a:p>
      </dgm:t>
    </dgm:pt>
    <dgm:pt modelId="{EC32E7E0-82B8-42FC-9F69-F0A5FAC34600}" type="sibTrans" cxnId="{64CAE16C-F6A0-4990-8C36-EA170F60DC9A}">
      <dgm:prSet/>
      <dgm:spPr/>
      <dgm:t>
        <a:bodyPr/>
        <a:lstStyle/>
        <a:p>
          <a:endParaRPr lang="en-AU"/>
        </a:p>
      </dgm:t>
    </dgm:pt>
    <dgm:pt modelId="{49A9DAA5-7578-4175-8F78-1ED50F2EEB73}">
      <dgm:prSet phldrT="[Text]" custT="1"/>
      <dgm:spPr>
        <a:solidFill>
          <a:schemeClr val="accent6">
            <a:lumMod val="75000"/>
          </a:schemeClr>
        </a:solidFill>
      </dgm:spPr>
      <dgm:t>
        <a:bodyPr/>
        <a:lstStyle/>
        <a:p>
          <a:r>
            <a:rPr lang="en-AU" sz="1000" dirty="0"/>
            <a:t>Social agent represent-</a:t>
          </a:r>
          <a:r>
            <a:rPr lang="en-AU" sz="1000" dirty="0" err="1"/>
            <a:t>ation</a:t>
          </a:r>
          <a:endParaRPr lang="en-AU" sz="1000" dirty="0"/>
        </a:p>
      </dgm:t>
    </dgm:pt>
    <dgm:pt modelId="{0463D9A7-02E7-4C94-BE61-3E8D57E26FB7}" type="parTrans" cxnId="{762474C1-6DE1-4E63-9E1A-D9B0C49FF186}">
      <dgm:prSet/>
      <dgm:spPr/>
      <dgm:t>
        <a:bodyPr/>
        <a:lstStyle/>
        <a:p>
          <a:endParaRPr lang="en-AU"/>
        </a:p>
      </dgm:t>
    </dgm:pt>
    <dgm:pt modelId="{39F4D028-8AE2-4158-813E-20501D4089E2}" type="sibTrans" cxnId="{762474C1-6DE1-4E63-9E1A-D9B0C49FF186}">
      <dgm:prSet/>
      <dgm:spPr/>
      <dgm:t>
        <a:bodyPr/>
        <a:lstStyle/>
        <a:p>
          <a:endParaRPr lang="en-AU"/>
        </a:p>
      </dgm:t>
    </dgm:pt>
    <dgm:pt modelId="{F1D8DED5-30B6-4D09-9685-4D0304B50995}">
      <dgm:prSet phldrT="[Text]"/>
      <dgm:spPr/>
      <dgm:t>
        <a:bodyPr/>
        <a:lstStyle/>
        <a:p>
          <a:endParaRPr lang="en-GB"/>
        </a:p>
      </dgm:t>
    </dgm:pt>
    <dgm:pt modelId="{A5FA76E0-A147-4E1B-8D68-F680B002BA15}" type="parTrans" cxnId="{ACC03401-F06A-43D9-BE49-6E6DC9DD2B17}">
      <dgm:prSet/>
      <dgm:spPr/>
      <dgm:t>
        <a:bodyPr/>
        <a:lstStyle/>
        <a:p>
          <a:endParaRPr lang="en-AU"/>
        </a:p>
      </dgm:t>
    </dgm:pt>
    <dgm:pt modelId="{4A9CDC5B-196E-4A67-9C86-AD505D0FBD48}" type="sibTrans" cxnId="{ACC03401-F06A-43D9-BE49-6E6DC9DD2B17}">
      <dgm:prSet/>
      <dgm:spPr/>
      <dgm:t>
        <a:bodyPr/>
        <a:lstStyle/>
        <a:p>
          <a:endParaRPr lang="en-AU"/>
        </a:p>
      </dgm:t>
    </dgm:pt>
    <dgm:pt modelId="{B76E3D2C-EC8E-41B8-A8D6-43DA39F66A18}" type="pres">
      <dgm:prSet presAssocID="{745B581D-579E-4063-9FA1-9AEA4DB603C0}" presName="Name0" presStyleCnt="0">
        <dgm:presLayoutVars>
          <dgm:chMax val="1"/>
          <dgm:chPref val="1"/>
          <dgm:dir/>
          <dgm:animOne val="branch"/>
          <dgm:animLvl val="lvl"/>
        </dgm:presLayoutVars>
      </dgm:prSet>
      <dgm:spPr/>
    </dgm:pt>
    <dgm:pt modelId="{7E630948-5867-4A39-A89F-AFA17AB0FF35}" type="pres">
      <dgm:prSet presAssocID="{B05C2903-34A5-41FF-AD94-2FD553CEE00D}" presName="Parent" presStyleLbl="node0" presStyleIdx="0" presStyleCnt="1">
        <dgm:presLayoutVars>
          <dgm:chMax val="6"/>
          <dgm:chPref val="6"/>
        </dgm:presLayoutVars>
      </dgm:prSet>
      <dgm:spPr/>
    </dgm:pt>
    <dgm:pt modelId="{D033FD09-A05B-4775-8469-A325717E936D}" type="pres">
      <dgm:prSet presAssocID="{7547AFD1-3B89-4B7F-8E30-FF8E8AB6F452}" presName="Accent1" presStyleCnt="0"/>
      <dgm:spPr/>
    </dgm:pt>
    <dgm:pt modelId="{421ECDDA-F95E-4C92-B43D-544B50C31864}" type="pres">
      <dgm:prSet presAssocID="{7547AFD1-3B89-4B7F-8E30-FF8E8AB6F452}" presName="Accent" presStyleLbl="bgShp" presStyleIdx="0" presStyleCnt="5"/>
      <dgm:spPr/>
    </dgm:pt>
    <dgm:pt modelId="{CE4F9162-4E89-4950-89C3-A6630CCE749A}" type="pres">
      <dgm:prSet presAssocID="{7547AFD1-3B89-4B7F-8E30-FF8E8AB6F452}" presName="Child1" presStyleLbl="node1" presStyleIdx="0" presStyleCnt="5">
        <dgm:presLayoutVars>
          <dgm:chMax val="0"/>
          <dgm:chPref val="0"/>
          <dgm:bulletEnabled val="1"/>
        </dgm:presLayoutVars>
      </dgm:prSet>
      <dgm:spPr/>
    </dgm:pt>
    <dgm:pt modelId="{F11BC96B-CF99-4344-840D-04A4E949BA4C}" type="pres">
      <dgm:prSet presAssocID="{F7729142-0989-49FB-995E-C9F87BB5A41E}" presName="Accent2" presStyleCnt="0"/>
      <dgm:spPr/>
    </dgm:pt>
    <dgm:pt modelId="{254A1DE8-72F5-4E50-BA54-D12B9C446006}" type="pres">
      <dgm:prSet presAssocID="{F7729142-0989-49FB-995E-C9F87BB5A41E}" presName="Accent" presStyleLbl="bgShp" presStyleIdx="1" presStyleCnt="5"/>
      <dgm:spPr>
        <a:solidFill>
          <a:schemeClr val="bg1"/>
        </a:solidFill>
      </dgm:spPr>
    </dgm:pt>
    <dgm:pt modelId="{0506B1C9-F422-42E6-9E9F-D10F66BA76C0}" type="pres">
      <dgm:prSet presAssocID="{F7729142-0989-49FB-995E-C9F87BB5A41E}" presName="Child2" presStyleLbl="node1" presStyleIdx="1" presStyleCnt="5">
        <dgm:presLayoutVars>
          <dgm:chMax val="0"/>
          <dgm:chPref val="0"/>
          <dgm:bulletEnabled val="1"/>
        </dgm:presLayoutVars>
      </dgm:prSet>
      <dgm:spPr/>
    </dgm:pt>
    <dgm:pt modelId="{C2D94BEF-27C5-482E-A260-88FDF7399E40}" type="pres">
      <dgm:prSet presAssocID="{6A526B33-3617-49F0-BD99-F2B051EF32C8}" presName="Accent3" presStyleCnt="0"/>
      <dgm:spPr/>
    </dgm:pt>
    <dgm:pt modelId="{FB41E012-8CD6-4D89-A239-B46F1E598719}" type="pres">
      <dgm:prSet presAssocID="{6A526B33-3617-49F0-BD99-F2B051EF32C8}" presName="Accent" presStyleLbl="bgShp" presStyleIdx="2" presStyleCnt="5"/>
      <dgm:spPr>
        <a:solidFill>
          <a:schemeClr val="bg1"/>
        </a:solidFill>
      </dgm:spPr>
    </dgm:pt>
    <dgm:pt modelId="{C988C828-5A18-4EA7-8CC0-1CC3CC68FF30}" type="pres">
      <dgm:prSet presAssocID="{6A526B33-3617-49F0-BD99-F2B051EF32C8}" presName="Child3" presStyleLbl="node1" presStyleIdx="2" presStyleCnt="5">
        <dgm:presLayoutVars>
          <dgm:chMax val="0"/>
          <dgm:chPref val="0"/>
          <dgm:bulletEnabled val="1"/>
        </dgm:presLayoutVars>
      </dgm:prSet>
      <dgm:spPr/>
    </dgm:pt>
    <dgm:pt modelId="{007DE784-CA63-4E89-9F85-FDE8FD5438AB}" type="pres">
      <dgm:prSet presAssocID="{D4FB4E32-8518-4FD3-8326-0CF98CC7B953}" presName="Accent4" presStyleCnt="0"/>
      <dgm:spPr/>
    </dgm:pt>
    <dgm:pt modelId="{D80F399A-0E64-4578-8CE7-AD9EC2A8CE45}" type="pres">
      <dgm:prSet presAssocID="{D4FB4E32-8518-4FD3-8326-0CF98CC7B953}" presName="Accent" presStyleLbl="bgShp" presStyleIdx="3" presStyleCnt="5"/>
      <dgm:spPr>
        <a:solidFill>
          <a:schemeClr val="bg1"/>
        </a:solidFill>
      </dgm:spPr>
    </dgm:pt>
    <dgm:pt modelId="{EE639578-9711-48F2-84D9-439DA3FC3170}" type="pres">
      <dgm:prSet presAssocID="{D4FB4E32-8518-4FD3-8326-0CF98CC7B953}" presName="Child4" presStyleLbl="node1" presStyleIdx="3" presStyleCnt="5">
        <dgm:presLayoutVars>
          <dgm:chMax val="0"/>
          <dgm:chPref val="0"/>
          <dgm:bulletEnabled val="1"/>
        </dgm:presLayoutVars>
      </dgm:prSet>
      <dgm:spPr/>
    </dgm:pt>
    <dgm:pt modelId="{A78CA863-D234-4BA4-9CC6-BD53EFB990B2}" type="pres">
      <dgm:prSet presAssocID="{49A9DAA5-7578-4175-8F78-1ED50F2EEB73}" presName="Accent5" presStyleCnt="0"/>
      <dgm:spPr/>
    </dgm:pt>
    <dgm:pt modelId="{EF5B3558-3E4D-4B66-8F50-72A79BE5C548}" type="pres">
      <dgm:prSet presAssocID="{49A9DAA5-7578-4175-8F78-1ED50F2EEB73}" presName="Accent" presStyleLbl="bgShp" presStyleIdx="4" presStyleCnt="5"/>
      <dgm:spPr>
        <a:noFill/>
      </dgm:spPr>
    </dgm:pt>
    <dgm:pt modelId="{3F57241E-487C-4944-8CF7-34E41037880E}" type="pres">
      <dgm:prSet presAssocID="{49A9DAA5-7578-4175-8F78-1ED50F2EEB73}" presName="Child5" presStyleLbl="node1" presStyleIdx="4" presStyleCnt="5" custLinFactNeighborX="-853" custLinFactNeighborY="-745">
        <dgm:presLayoutVars>
          <dgm:chMax val="0"/>
          <dgm:chPref val="0"/>
          <dgm:bulletEnabled val="1"/>
        </dgm:presLayoutVars>
      </dgm:prSet>
      <dgm:spPr/>
    </dgm:pt>
  </dgm:ptLst>
  <dgm:cxnLst>
    <dgm:cxn modelId="{ACC03401-F06A-43D9-BE49-6E6DC9DD2B17}" srcId="{745B581D-579E-4063-9FA1-9AEA4DB603C0}" destId="{F1D8DED5-30B6-4D09-9685-4D0304B50995}" srcOrd="1" destOrd="0" parTransId="{A5FA76E0-A147-4E1B-8D68-F680B002BA15}" sibTransId="{4A9CDC5B-196E-4A67-9C86-AD505D0FBD48}"/>
    <dgm:cxn modelId="{ADBD9C1F-56C0-4569-A1B2-E58E6BAB3386}" srcId="{B05C2903-34A5-41FF-AD94-2FD553CEE00D}" destId="{7547AFD1-3B89-4B7F-8E30-FF8E8AB6F452}" srcOrd="0" destOrd="0" parTransId="{BFAEC9B6-135D-4456-B038-3D6205E5DB8D}" sibTransId="{2880EFC1-AC5F-4ED6-9FB8-215C39316C40}"/>
    <dgm:cxn modelId="{0E8EBE21-741E-4A36-A7DD-66B15A750F12}" type="presOf" srcId="{D4FB4E32-8518-4FD3-8326-0CF98CC7B953}" destId="{EE639578-9711-48F2-84D9-439DA3FC3170}" srcOrd="0" destOrd="0" presId="urn:microsoft.com/office/officeart/2011/layout/HexagonRadial"/>
    <dgm:cxn modelId="{9E002023-54DC-4E5D-B702-BE87A1697607}" srcId="{B05C2903-34A5-41FF-AD94-2FD553CEE00D}" destId="{F7729142-0989-49FB-995E-C9F87BB5A41E}" srcOrd="1" destOrd="0" parTransId="{C695D281-B382-4E03-9535-5E0BE09B7B85}" sibTransId="{3ADAE0FB-501B-45E1-AB6F-F73CC91143B4}"/>
    <dgm:cxn modelId="{476DE634-7BE4-4279-8D38-52A2FC80184F}" type="presOf" srcId="{6A526B33-3617-49F0-BD99-F2B051EF32C8}" destId="{C988C828-5A18-4EA7-8CC0-1CC3CC68FF30}" srcOrd="0" destOrd="0" presId="urn:microsoft.com/office/officeart/2011/layout/HexagonRadial"/>
    <dgm:cxn modelId="{64CAE16C-F6A0-4990-8C36-EA170F60DC9A}" srcId="{B05C2903-34A5-41FF-AD94-2FD553CEE00D}" destId="{D4FB4E32-8518-4FD3-8326-0CF98CC7B953}" srcOrd="3" destOrd="0" parTransId="{AFE53B62-4CCF-49DC-9A6E-9A69D05B132F}" sibTransId="{EC32E7E0-82B8-42FC-9F69-F0A5FAC34600}"/>
    <dgm:cxn modelId="{9CC97E89-F0E5-47C6-8016-9DFED3439D97}" type="presOf" srcId="{B05C2903-34A5-41FF-AD94-2FD553CEE00D}" destId="{7E630948-5867-4A39-A89F-AFA17AB0FF35}" srcOrd="0" destOrd="0" presId="urn:microsoft.com/office/officeart/2011/layout/HexagonRadial"/>
    <dgm:cxn modelId="{762474C1-6DE1-4E63-9E1A-D9B0C49FF186}" srcId="{B05C2903-34A5-41FF-AD94-2FD553CEE00D}" destId="{49A9DAA5-7578-4175-8F78-1ED50F2EEB73}" srcOrd="4" destOrd="0" parTransId="{0463D9A7-02E7-4C94-BE61-3E8D57E26FB7}" sibTransId="{39F4D028-8AE2-4158-813E-20501D4089E2}"/>
    <dgm:cxn modelId="{599388C2-2FAF-48F3-B851-059E2C87BD95}" type="presOf" srcId="{49A9DAA5-7578-4175-8F78-1ED50F2EEB73}" destId="{3F57241E-487C-4944-8CF7-34E41037880E}" srcOrd="0" destOrd="0" presId="urn:microsoft.com/office/officeart/2011/layout/HexagonRadial"/>
    <dgm:cxn modelId="{61664ED4-E78A-4EF3-8F03-270D8553280E}" srcId="{B05C2903-34A5-41FF-AD94-2FD553CEE00D}" destId="{6A526B33-3617-49F0-BD99-F2B051EF32C8}" srcOrd="2" destOrd="0" parTransId="{60B713BD-7844-4354-9096-5013FDCDD1B8}" sibTransId="{838656E2-6280-4079-9456-DBE4951840AB}"/>
    <dgm:cxn modelId="{8C8ED3DA-3695-47DE-9FD1-3531E8E0BBEE}" srcId="{745B581D-579E-4063-9FA1-9AEA4DB603C0}" destId="{B05C2903-34A5-41FF-AD94-2FD553CEE00D}" srcOrd="0" destOrd="0" parTransId="{1574DAB5-E97A-40FE-B418-5AFEA6C9CC17}" sibTransId="{DD70712F-38ED-48F2-9F13-84C77B4831A1}"/>
    <dgm:cxn modelId="{DABA55EB-49A8-41E1-904D-FD3D6076E461}" type="presOf" srcId="{7547AFD1-3B89-4B7F-8E30-FF8E8AB6F452}" destId="{CE4F9162-4E89-4950-89C3-A6630CCE749A}" srcOrd="0" destOrd="0" presId="urn:microsoft.com/office/officeart/2011/layout/HexagonRadial"/>
    <dgm:cxn modelId="{916962F4-4A6B-42FB-9552-D19E19F690E8}" type="presOf" srcId="{F7729142-0989-49FB-995E-C9F87BB5A41E}" destId="{0506B1C9-F422-42E6-9E9F-D10F66BA76C0}" srcOrd="0" destOrd="0" presId="urn:microsoft.com/office/officeart/2011/layout/HexagonRadial"/>
    <dgm:cxn modelId="{D6BE97F8-C96E-4D21-A70B-907F28510B32}" type="presOf" srcId="{745B581D-579E-4063-9FA1-9AEA4DB603C0}" destId="{B76E3D2C-EC8E-41B8-A8D6-43DA39F66A18}" srcOrd="0" destOrd="0" presId="urn:microsoft.com/office/officeart/2011/layout/HexagonRadial"/>
    <dgm:cxn modelId="{042E8BDE-EE8A-4993-BA79-DDEFD5830A78}" type="presParOf" srcId="{B76E3D2C-EC8E-41B8-A8D6-43DA39F66A18}" destId="{7E630948-5867-4A39-A89F-AFA17AB0FF35}" srcOrd="0" destOrd="0" presId="urn:microsoft.com/office/officeart/2011/layout/HexagonRadial"/>
    <dgm:cxn modelId="{D343BE9C-8836-4EEF-AA81-FA70C820CE9A}" type="presParOf" srcId="{B76E3D2C-EC8E-41B8-A8D6-43DA39F66A18}" destId="{D033FD09-A05B-4775-8469-A325717E936D}" srcOrd="1" destOrd="0" presId="urn:microsoft.com/office/officeart/2011/layout/HexagonRadial"/>
    <dgm:cxn modelId="{13D9357C-AB36-4C52-9C75-3395DD88559F}" type="presParOf" srcId="{D033FD09-A05B-4775-8469-A325717E936D}" destId="{421ECDDA-F95E-4C92-B43D-544B50C31864}" srcOrd="0" destOrd="0" presId="urn:microsoft.com/office/officeart/2011/layout/HexagonRadial"/>
    <dgm:cxn modelId="{415054AD-BF13-4079-A95E-94728E7646C9}" type="presParOf" srcId="{B76E3D2C-EC8E-41B8-A8D6-43DA39F66A18}" destId="{CE4F9162-4E89-4950-89C3-A6630CCE749A}" srcOrd="2" destOrd="0" presId="urn:microsoft.com/office/officeart/2011/layout/HexagonRadial"/>
    <dgm:cxn modelId="{AEF11086-FFAB-43E4-841D-112417DAF527}" type="presParOf" srcId="{B76E3D2C-EC8E-41B8-A8D6-43DA39F66A18}" destId="{F11BC96B-CF99-4344-840D-04A4E949BA4C}" srcOrd="3" destOrd="0" presId="urn:microsoft.com/office/officeart/2011/layout/HexagonRadial"/>
    <dgm:cxn modelId="{C4B2BB3F-A10E-4983-82D2-9EAEB8A3D954}" type="presParOf" srcId="{F11BC96B-CF99-4344-840D-04A4E949BA4C}" destId="{254A1DE8-72F5-4E50-BA54-D12B9C446006}" srcOrd="0" destOrd="0" presId="urn:microsoft.com/office/officeart/2011/layout/HexagonRadial"/>
    <dgm:cxn modelId="{AE72E348-811A-48A8-9178-8788F4D655A2}" type="presParOf" srcId="{B76E3D2C-EC8E-41B8-A8D6-43DA39F66A18}" destId="{0506B1C9-F422-42E6-9E9F-D10F66BA76C0}" srcOrd="4" destOrd="0" presId="urn:microsoft.com/office/officeart/2011/layout/HexagonRadial"/>
    <dgm:cxn modelId="{6D8B2297-88FA-4843-A371-65E1A811C819}" type="presParOf" srcId="{B76E3D2C-EC8E-41B8-A8D6-43DA39F66A18}" destId="{C2D94BEF-27C5-482E-A260-88FDF7399E40}" srcOrd="5" destOrd="0" presId="urn:microsoft.com/office/officeart/2011/layout/HexagonRadial"/>
    <dgm:cxn modelId="{04B81744-81CE-4F68-96D0-0BBA33545959}" type="presParOf" srcId="{C2D94BEF-27C5-482E-A260-88FDF7399E40}" destId="{FB41E012-8CD6-4D89-A239-B46F1E598719}" srcOrd="0" destOrd="0" presId="urn:microsoft.com/office/officeart/2011/layout/HexagonRadial"/>
    <dgm:cxn modelId="{370236F5-AE16-4558-B32C-56A4DDC494DC}" type="presParOf" srcId="{B76E3D2C-EC8E-41B8-A8D6-43DA39F66A18}" destId="{C988C828-5A18-4EA7-8CC0-1CC3CC68FF30}" srcOrd="6" destOrd="0" presId="urn:microsoft.com/office/officeart/2011/layout/HexagonRadial"/>
    <dgm:cxn modelId="{C5E6DA39-E96F-4E5C-99D2-2C3F6517332A}" type="presParOf" srcId="{B76E3D2C-EC8E-41B8-A8D6-43DA39F66A18}" destId="{007DE784-CA63-4E89-9F85-FDE8FD5438AB}" srcOrd="7" destOrd="0" presId="urn:microsoft.com/office/officeart/2011/layout/HexagonRadial"/>
    <dgm:cxn modelId="{7EE957FA-59DA-4FFF-B7BA-6AC829654851}" type="presParOf" srcId="{007DE784-CA63-4E89-9F85-FDE8FD5438AB}" destId="{D80F399A-0E64-4578-8CE7-AD9EC2A8CE45}" srcOrd="0" destOrd="0" presId="urn:microsoft.com/office/officeart/2011/layout/HexagonRadial"/>
    <dgm:cxn modelId="{F37FB509-8329-460E-A956-6ABE73B17A30}" type="presParOf" srcId="{B76E3D2C-EC8E-41B8-A8D6-43DA39F66A18}" destId="{EE639578-9711-48F2-84D9-439DA3FC3170}" srcOrd="8" destOrd="0" presId="urn:microsoft.com/office/officeart/2011/layout/HexagonRadial"/>
    <dgm:cxn modelId="{708E1DDA-7A2C-4834-8805-DA0035EA4445}" type="presParOf" srcId="{B76E3D2C-EC8E-41B8-A8D6-43DA39F66A18}" destId="{A78CA863-D234-4BA4-9CC6-BD53EFB990B2}" srcOrd="9" destOrd="0" presId="urn:microsoft.com/office/officeart/2011/layout/HexagonRadial"/>
    <dgm:cxn modelId="{8D7D9036-92B1-45A7-AE6C-D357A2FE267E}" type="presParOf" srcId="{A78CA863-D234-4BA4-9CC6-BD53EFB990B2}" destId="{EF5B3558-3E4D-4B66-8F50-72A79BE5C548}" srcOrd="0" destOrd="0" presId="urn:microsoft.com/office/officeart/2011/layout/HexagonRadial"/>
    <dgm:cxn modelId="{7B684C6D-295B-4367-A95F-7A509C4F678F}" type="presParOf" srcId="{B76E3D2C-EC8E-41B8-A8D6-43DA39F66A18}" destId="{3F57241E-487C-4944-8CF7-34E41037880E}" srcOrd="10" destOrd="0" presId="urn:microsoft.com/office/officeart/2011/layout/HexagonRadial"/>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5B581D-579E-4063-9FA1-9AEA4DB603C0}" type="doc">
      <dgm:prSet loTypeId="urn:microsoft.com/office/officeart/2011/layout/HexagonRadial" loCatId="cycle" qsTypeId="urn:microsoft.com/office/officeart/2005/8/quickstyle/simple1" qsCatId="simple" csTypeId="urn:microsoft.com/office/officeart/2005/8/colors/accent2_4" csCatId="accent2" phldr="1"/>
      <dgm:spPr/>
      <dgm:t>
        <a:bodyPr/>
        <a:lstStyle/>
        <a:p>
          <a:endParaRPr lang="en-AU"/>
        </a:p>
      </dgm:t>
    </dgm:pt>
    <dgm:pt modelId="{B05C2903-34A5-41FF-AD94-2FD553CEE00D}">
      <dgm:prSet phldrT="[Text]" custT="1"/>
      <dgm:spPr>
        <a:solidFill>
          <a:schemeClr val="accent2">
            <a:lumMod val="75000"/>
          </a:schemeClr>
        </a:solidFill>
        <a:ln>
          <a:solidFill>
            <a:schemeClr val="tx1"/>
          </a:solidFill>
        </a:ln>
      </dgm:spPr>
      <dgm:t>
        <a:bodyPr/>
        <a:lstStyle/>
        <a:p>
          <a:r>
            <a:rPr lang="en-AU" sz="1200" b="1" dirty="0">
              <a:solidFill>
                <a:schemeClr val="tx1"/>
              </a:solidFill>
            </a:rPr>
            <a:t>Cognitive</a:t>
          </a:r>
        </a:p>
      </dgm:t>
    </dgm:pt>
    <dgm:pt modelId="{1574DAB5-E97A-40FE-B418-5AFEA6C9CC17}" type="parTrans" cxnId="{8C8ED3DA-3695-47DE-9FD1-3531E8E0BBEE}">
      <dgm:prSet/>
      <dgm:spPr/>
      <dgm:t>
        <a:bodyPr/>
        <a:lstStyle/>
        <a:p>
          <a:endParaRPr lang="en-AU"/>
        </a:p>
      </dgm:t>
    </dgm:pt>
    <dgm:pt modelId="{DD70712F-38ED-48F2-9F13-84C77B4831A1}" type="sibTrans" cxnId="{8C8ED3DA-3695-47DE-9FD1-3531E8E0BBEE}">
      <dgm:prSet/>
      <dgm:spPr/>
      <dgm:t>
        <a:bodyPr/>
        <a:lstStyle/>
        <a:p>
          <a:endParaRPr lang="en-AU"/>
        </a:p>
      </dgm:t>
    </dgm:pt>
    <dgm:pt modelId="{7547AFD1-3B89-4B7F-8E30-FF8E8AB6F452}">
      <dgm:prSet phldrT="[Text]" custT="1"/>
      <dgm:spPr>
        <a:solidFill>
          <a:schemeClr val="accent2">
            <a:lumMod val="75000"/>
          </a:schemeClr>
        </a:solidFill>
      </dgm:spPr>
      <dgm:t>
        <a:bodyPr/>
        <a:lstStyle/>
        <a:p>
          <a:r>
            <a:rPr lang="en-AU" sz="1000" dirty="0"/>
            <a:t>Mental imagery</a:t>
          </a:r>
        </a:p>
      </dgm:t>
    </dgm:pt>
    <dgm:pt modelId="{BFAEC9B6-135D-4456-B038-3D6205E5DB8D}" type="parTrans" cxnId="{ADBD9C1F-56C0-4569-A1B2-E58E6BAB3386}">
      <dgm:prSet/>
      <dgm:spPr/>
      <dgm:t>
        <a:bodyPr/>
        <a:lstStyle/>
        <a:p>
          <a:endParaRPr lang="en-AU"/>
        </a:p>
      </dgm:t>
    </dgm:pt>
    <dgm:pt modelId="{2880EFC1-AC5F-4ED6-9FB8-215C39316C40}" type="sibTrans" cxnId="{ADBD9C1F-56C0-4569-A1B2-E58E6BAB3386}">
      <dgm:prSet/>
      <dgm:spPr/>
      <dgm:t>
        <a:bodyPr/>
        <a:lstStyle/>
        <a:p>
          <a:endParaRPr lang="en-AU"/>
        </a:p>
      </dgm:t>
    </dgm:pt>
    <dgm:pt modelId="{F7729142-0989-49FB-995E-C9F87BB5A41E}">
      <dgm:prSet phldrT="[Text]" custT="1"/>
      <dgm:spPr>
        <a:solidFill>
          <a:schemeClr val="accent2">
            <a:lumMod val="75000"/>
          </a:schemeClr>
        </a:solidFill>
      </dgm:spPr>
      <dgm:t>
        <a:bodyPr/>
        <a:lstStyle/>
        <a:p>
          <a:r>
            <a:rPr lang="en-AU" sz="900" dirty="0"/>
            <a:t>Inner speech misattribution</a:t>
          </a:r>
        </a:p>
      </dgm:t>
    </dgm:pt>
    <dgm:pt modelId="{C695D281-B382-4E03-9535-5E0BE09B7B85}" type="parTrans" cxnId="{9E002023-54DC-4E5D-B702-BE87A1697607}">
      <dgm:prSet/>
      <dgm:spPr/>
      <dgm:t>
        <a:bodyPr/>
        <a:lstStyle/>
        <a:p>
          <a:endParaRPr lang="en-AU"/>
        </a:p>
      </dgm:t>
    </dgm:pt>
    <dgm:pt modelId="{3ADAE0FB-501B-45E1-AB6F-F73CC91143B4}" type="sibTrans" cxnId="{9E002023-54DC-4E5D-B702-BE87A1697607}">
      <dgm:prSet/>
      <dgm:spPr/>
      <dgm:t>
        <a:bodyPr/>
        <a:lstStyle/>
        <a:p>
          <a:endParaRPr lang="en-AU"/>
        </a:p>
      </dgm:t>
    </dgm:pt>
    <dgm:pt modelId="{6A526B33-3617-49F0-BD99-F2B051EF32C8}">
      <dgm:prSet phldrT="[Text]" custT="1"/>
      <dgm:spPr>
        <a:solidFill>
          <a:schemeClr val="accent2">
            <a:lumMod val="75000"/>
          </a:schemeClr>
        </a:solidFill>
        <a:ln w="57150">
          <a:noFill/>
          <a:prstDash val="dash"/>
        </a:ln>
      </dgm:spPr>
      <dgm:t>
        <a:bodyPr/>
        <a:lstStyle/>
        <a:p>
          <a:r>
            <a:rPr lang="en-AU" sz="1000" dirty="0"/>
            <a:t>Reality monitoring</a:t>
          </a:r>
        </a:p>
      </dgm:t>
    </dgm:pt>
    <dgm:pt modelId="{60B713BD-7844-4354-9096-5013FDCDD1B8}" type="parTrans" cxnId="{61664ED4-E78A-4EF3-8F03-270D8553280E}">
      <dgm:prSet/>
      <dgm:spPr/>
      <dgm:t>
        <a:bodyPr/>
        <a:lstStyle/>
        <a:p>
          <a:endParaRPr lang="en-AU"/>
        </a:p>
      </dgm:t>
    </dgm:pt>
    <dgm:pt modelId="{838656E2-6280-4079-9456-DBE4951840AB}" type="sibTrans" cxnId="{61664ED4-E78A-4EF3-8F03-270D8553280E}">
      <dgm:prSet/>
      <dgm:spPr/>
      <dgm:t>
        <a:bodyPr/>
        <a:lstStyle/>
        <a:p>
          <a:endParaRPr lang="en-AU"/>
        </a:p>
      </dgm:t>
    </dgm:pt>
    <dgm:pt modelId="{D4FB4E32-8518-4FD3-8326-0CF98CC7B953}">
      <dgm:prSet phldrT="[Text]" custT="1"/>
      <dgm:spPr>
        <a:solidFill>
          <a:schemeClr val="accent2">
            <a:lumMod val="75000"/>
          </a:schemeClr>
        </a:solidFill>
        <a:ln w="57150">
          <a:noFill/>
          <a:prstDash val="dash"/>
        </a:ln>
      </dgm:spPr>
      <dgm:t>
        <a:bodyPr/>
        <a:lstStyle/>
        <a:p>
          <a:r>
            <a:rPr lang="en-AU" sz="1000" dirty="0"/>
            <a:t>Top-down/prior weighting</a:t>
          </a:r>
        </a:p>
      </dgm:t>
    </dgm:pt>
    <dgm:pt modelId="{AFE53B62-4CCF-49DC-9A6E-9A69D05B132F}" type="parTrans" cxnId="{64CAE16C-F6A0-4990-8C36-EA170F60DC9A}">
      <dgm:prSet/>
      <dgm:spPr/>
      <dgm:t>
        <a:bodyPr/>
        <a:lstStyle/>
        <a:p>
          <a:endParaRPr lang="en-AU"/>
        </a:p>
      </dgm:t>
    </dgm:pt>
    <dgm:pt modelId="{EC32E7E0-82B8-42FC-9F69-F0A5FAC34600}" type="sibTrans" cxnId="{64CAE16C-F6A0-4990-8C36-EA170F60DC9A}">
      <dgm:prSet/>
      <dgm:spPr/>
      <dgm:t>
        <a:bodyPr/>
        <a:lstStyle/>
        <a:p>
          <a:endParaRPr lang="en-AU"/>
        </a:p>
      </dgm:t>
    </dgm:pt>
    <dgm:pt modelId="{49A9DAA5-7578-4175-8F78-1ED50F2EEB73}">
      <dgm:prSet phldrT="[Text]" custT="1"/>
      <dgm:spPr>
        <a:solidFill>
          <a:schemeClr val="accent2">
            <a:lumMod val="75000"/>
          </a:schemeClr>
        </a:solidFill>
        <a:ln w="57150">
          <a:noFill/>
          <a:prstDash val="dash"/>
        </a:ln>
      </dgm:spPr>
      <dgm:t>
        <a:bodyPr/>
        <a:lstStyle/>
        <a:p>
          <a:r>
            <a:rPr lang="en-AU" sz="1000" dirty="0"/>
            <a:t>Cognitive control/ inhibition</a:t>
          </a:r>
        </a:p>
      </dgm:t>
    </dgm:pt>
    <dgm:pt modelId="{0463D9A7-02E7-4C94-BE61-3E8D57E26FB7}" type="parTrans" cxnId="{762474C1-6DE1-4E63-9E1A-D9B0C49FF186}">
      <dgm:prSet/>
      <dgm:spPr/>
      <dgm:t>
        <a:bodyPr/>
        <a:lstStyle/>
        <a:p>
          <a:endParaRPr lang="en-AU"/>
        </a:p>
      </dgm:t>
    </dgm:pt>
    <dgm:pt modelId="{39F4D028-8AE2-4158-813E-20501D4089E2}" type="sibTrans" cxnId="{762474C1-6DE1-4E63-9E1A-D9B0C49FF186}">
      <dgm:prSet/>
      <dgm:spPr/>
      <dgm:t>
        <a:bodyPr/>
        <a:lstStyle/>
        <a:p>
          <a:endParaRPr lang="en-AU"/>
        </a:p>
      </dgm:t>
    </dgm:pt>
    <dgm:pt modelId="{B76E3D2C-EC8E-41B8-A8D6-43DA39F66A18}" type="pres">
      <dgm:prSet presAssocID="{745B581D-579E-4063-9FA1-9AEA4DB603C0}" presName="Name0" presStyleCnt="0">
        <dgm:presLayoutVars>
          <dgm:chMax val="1"/>
          <dgm:chPref val="1"/>
          <dgm:dir/>
          <dgm:animOne val="branch"/>
          <dgm:animLvl val="lvl"/>
        </dgm:presLayoutVars>
      </dgm:prSet>
      <dgm:spPr/>
    </dgm:pt>
    <dgm:pt modelId="{7E630948-5867-4A39-A89F-AFA17AB0FF35}" type="pres">
      <dgm:prSet presAssocID="{B05C2903-34A5-41FF-AD94-2FD553CEE00D}" presName="Parent" presStyleLbl="node0" presStyleIdx="0" presStyleCnt="1">
        <dgm:presLayoutVars>
          <dgm:chMax val="6"/>
          <dgm:chPref val="6"/>
        </dgm:presLayoutVars>
      </dgm:prSet>
      <dgm:spPr/>
    </dgm:pt>
    <dgm:pt modelId="{D033FD09-A05B-4775-8469-A325717E936D}" type="pres">
      <dgm:prSet presAssocID="{7547AFD1-3B89-4B7F-8E30-FF8E8AB6F452}" presName="Accent1" presStyleCnt="0"/>
      <dgm:spPr/>
    </dgm:pt>
    <dgm:pt modelId="{421ECDDA-F95E-4C92-B43D-544B50C31864}" type="pres">
      <dgm:prSet presAssocID="{7547AFD1-3B89-4B7F-8E30-FF8E8AB6F452}" presName="Accent" presStyleLbl="bgShp" presStyleIdx="0" presStyleCnt="5"/>
      <dgm:spPr/>
    </dgm:pt>
    <dgm:pt modelId="{CE4F9162-4E89-4950-89C3-A6630CCE749A}" type="pres">
      <dgm:prSet presAssocID="{7547AFD1-3B89-4B7F-8E30-FF8E8AB6F452}" presName="Child1" presStyleLbl="node1" presStyleIdx="0" presStyleCnt="5">
        <dgm:presLayoutVars>
          <dgm:chMax val="0"/>
          <dgm:chPref val="0"/>
          <dgm:bulletEnabled val="1"/>
        </dgm:presLayoutVars>
      </dgm:prSet>
      <dgm:spPr/>
    </dgm:pt>
    <dgm:pt modelId="{F11BC96B-CF99-4344-840D-04A4E949BA4C}" type="pres">
      <dgm:prSet presAssocID="{F7729142-0989-49FB-995E-C9F87BB5A41E}" presName="Accent2" presStyleCnt="0"/>
      <dgm:spPr/>
    </dgm:pt>
    <dgm:pt modelId="{254A1DE8-72F5-4E50-BA54-D12B9C446006}" type="pres">
      <dgm:prSet presAssocID="{F7729142-0989-49FB-995E-C9F87BB5A41E}" presName="Accent" presStyleLbl="bgShp" presStyleIdx="1" presStyleCnt="5"/>
      <dgm:spPr>
        <a:noFill/>
      </dgm:spPr>
    </dgm:pt>
    <dgm:pt modelId="{0506B1C9-F422-42E6-9E9F-D10F66BA76C0}" type="pres">
      <dgm:prSet presAssocID="{F7729142-0989-49FB-995E-C9F87BB5A41E}" presName="Child2" presStyleLbl="node1" presStyleIdx="1" presStyleCnt="5" custLinFactX="-83996" custLinFactNeighborX="-100000" custLinFactNeighborY="-5467">
        <dgm:presLayoutVars>
          <dgm:chMax val="0"/>
          <dgm:chPref val="0"/>
          <dgm:bulletEnabled val="1"/>
        </dgm:presLayoutVars>
      </dgm:prSet>
      <dgm:spPr/>
    </dgm:pt>
    <dgm:pt modelId="{C2D94BEF-27C5-482E-A260-88FDF7399E40}" type="pres">
      <dgm:prSet presAssocID="{6A526B33-3617-49F0-BD99-F2B051EF32C8}" presName="Accent3" presStyleCnt="0"/>
      <dgm:spPr/>
    </dgm:pt>
    <dgm:pt modelId="{FB41E012-8CD6-4D89-A239-B46F1E598719}" type="pres">
      <dgm:prSet presAssocID="{6A526B33-3617-49F0-BD99-F2B051EF32C8}" presName="Accent" presStyleLbl="bgShp" presStyleIdx="2" presStyleCnt="5"/>
      <dgm:spPr>
        <a:noFill/>
      </dgm:spPr>
    </dgm:pt>
    <dgm:pt modelId="{C988C828-5A18-4EA7-8CC0-1CC3CC68FF30}" type="pres">
      <dgm:prSet presAssocID="{6A526B33-3617-49F0-BD99-F2B051EF32C8}" presName="Child3" presStyleLbl="node1" presStyleIdx="2" presStyleCnt="5" custLinFactX="-85168" custLinFactNeighborX="-100000" custLinFactNeighborY="419">
        <dgm:presLayoutVars>
          <dgm:chMax val="0"/>
          <dgm:chPref val="0"/>
          <dgm:bulletEnabled val="1"/>
        </dgm:presLayoutVars>
      </dgm:prSet>
      <dgm:spPr/>
    </dgm:pt>
    <dgm:pt modelId="{007DE784-CA63-4E89-9F85-FDE8FD5438AB}" type="pres">
      <dgm:prSet presAssocID="{D4FB4E32-8518-4FD3-8326-0CF98CC7B953}" presName="Accent4" presStyleCnt="0"/>
      <dgm:spPr/>
    </dgm:pt>
    <dgm:pt modelId="{D80F399A-0E64-4578-8CE7-AD9EC2A8CE45}" type="pres">
      <dgm:prSet presAssocID="{D4FB4E32-8518-4FD3-8326-0CF98CC7B953}" presName="Accent" presStyleLbl="bgShp" presStyleIdx="3" presStyleCnt="5" custLinFactNeighborX="7532" custLinFactNeighborY="-3423"/>
      <dgm:spPr>
        <a:noFill/>
      </dgm:spPr>
    </dgm:pt>
    <dgm:pt modelId="{EE639578-9711-48F2-84D9-439DA3FC3170}" type="pres">
      <dgm:prSet presAssocID="{D4FB4E32-8518-4FD3-8326-0CF98CC7B953}" presName="Child4" presStyleLbl="node1" presStyleIdx="3" presStyleCnt="5" custLinFactNeighborX="-3345" custLinFactNeighborY="2994">
        <dgm:presLayoutVars>
          <dgm:chMax val="0"/>
          <dgm:chPref val="0"/>
          <dgm:bulletEnabled val="1"/>
        </dgm:presLayoutVars>
      </dgm:prSet>
      <dgm:spPr/>
    </dgm:pt>
    <dgm:pt modelId="{A78CA863-D234-4BA4-9CC6-BD53EFB990B2}" type="pres">
      <dgm:prSet presAssocID="{49A9DAA5-7578-4175-8F78-1ED50F2EEB73}" presName="Accent5" presStyleCnt="0"/>
      <dgm:spPr/>
    </dgm:pt>
    <dgm:pt modelId="{EF5B3558-3E4D-4B66-8F50-72A79BE5C548}" type="pres">
      <dgm:prSet presAssocID="{49A9DAA5-7578-4175-8F78-1ED50F2EEB73}" presName="Accent" presStyleLbl="bgShp" presStyleIdx="4" presStyleCnt="5" custLinFactX="108791" custLinFactY="-100000" custLinFactNeighborX="200000" custLinFactNeighborY="-183254"/>
      <dgm:spPr>
        <a:solidFill>
          <a:schemeClr val="bg1"/>
        </a:solidFill>
      </dgm:spPr>
    </dgm:pt>
    <dgm:pt modelId="{3F57241E-487C-4944-8CF7-34E41037880E}" type="pres">
      <dgm:prSet presAssocID="{49A9DAA5-7578-4175-8F78-1ED50F2EEB73}" presName="Child5" presStyleLbl="node1" presStyleIdx="4" presStyleCnt="5" custLinFactNeighborX="-83236" custLinFactNeighborY="-65009">
        <dgm:presLayoutVars>
          <dgm:chMax val="0"/>
          <dgm:chPref val="0"/>
          <dgm:bulletEnabled val="1"/>
        </dgm:presLayoutVars>
      </dgm:prSet>
      <dgm:spPr/>
    </dgm:pt>
  </dgm:ptLst>
  <dgm:cxnLst>
    <dgm:cxn modelId="{ADBD9C1F-56C0-4569-A1B2-E58E6BAB3386}" srcId="{B05C2903-34A5-41FF-AD94-2FD553CEE00D}" destId="{7547AFD1-3B89-4B7F-8E30-FF8E8AB6F452}" srcOrd="0" destOrd="0" parTransId="{BFAEC9B6-135D-4456-B038-3D6205E5DB8D}" sibTransId="{2880EFC1-AC5F-4ED6-9FB8-215C39316C40}"/>
    <dgm:cxn modelId="{0E8EBE21-741E-4A36-A7DD-66B15A750F12}" type="presOf" srcId="{D4FB4E32-8518-4FD3-8326-0CF98CC7B953}" destId="{EE639578-9711-48F2-84D9-439DA3FC3170}" srcOrd="0" destOrd="0" presId="urn:microsoft.com/office/officeart/2011/layout/HexagonRadial"/>
    <dgm:cxn modelId="{9E002023-54DC-4E5D-B702-BE87A1697607}" srcId="{B05C2903-34A5-41FF-AD94-2FD553CEE00D}" destId="{F7729142-0989-49FB-995E-C9F87BB5A41E}" srcOrd="1" destOrd="0" parTransId="{C695D281-B382-4E03-9535-5E0BE09B7B85}" sibTransId="{3ADAE0FB-501B-45E1-AB6F-F73CC91143B4}"/>
    <dgm:cxn modelId="{476DE634-7BE4-4279-8D38-52A2FC80184F}" type="presOf" srcId="{6A526B33-3617-49F0-BD99-F2B051EF32C8}" destId="{C988C828-5A18-4EA7-8CC0-1CC3CC68FF30}" srcOrd="0" destOrd="0" presId="urn:microsoft.com/office/officeart/2011/layout/HexagonRadial"/>
    <dgm:cxn modelId="{64CAE16C-F6A0-4990-8C36-EA170F60DC9A}" srcId="{B05C2903-34A5-41FF-AD94-2FD553CEE00D}" destId="{D4FB4E32-8518-4FD3-8326-0CF98CC7B953}" srcOrd="3" destOrd="0" parTransId="{AFE53B62-4CCF-49DC-9A6E-9A69D05B132F}" sibTransId="{EC32E7E0-82B8-42FC-9F69-F0A5FAC34600}"/>
    <dgm:cxn modelId="{9CC97E89-F0E5-47C6-8016-9DFED3439D97}" type="presOf" srcId="{B05C2903-34A5-41FF-AD94-2FD553CEE00D}" destId="{7E630948-5867-4A39-A89F-AFA17AB0FF35}" srcOrd="0" destOrd="0" presId="urn:microsoft.com/office/officeart/2011/layout/HexagonRadial"/>
    <dgm:cxn modelId="{762474C1-6DE1-4E63-9E1A-D9B0C49FF186}" srcId="{B05C2903-34A5-41FF-AD94-2FD553CEE00D}" destId="{49A9DAA5-7578-4175-8F78-1ED50F2EEB73}" srcOrd="4" destOrd="0" parTransId="{0463D9A7-02E7-4C94-BE61-3E8D57E26FB7}" sibTransId="{39F4D028-8AE2-4158-813E-20501D4089E2}"/>
    <dgm:cxn modelId="{599388C2-2FAF-48F3-B851-059E2C87BD95}" type="presOf" srcId="{49A9DAA5-7578-4175-8F78-1ED50F2EEB73}" destId="{3F57241E-487C-4944-8CF7-34E41037880E}" srcOrd="0" destOrd="0" presId="urn:microsoft.com/office/officeart/2011/layout/HexagonRadial"/>
    <dgm:cxn modelId="{61664ED4-E78A-4EF3-8F03-270D8553280E}" srcId="{B05C2903-34A5-41FF-AD94-2FD553CEE00D}" destId="{6A526B33-3617-49F0-BD99-F2B051EF32C8}" srcOrd="2" destOrd="0" parTransId="{60B713BD-7844-4354-9096-5013FDCDD1B8}" sibTransId="{838656E2-6280-4079-9456-DBE4951840AB}"/>
    <dgm:cxn modelId="{8C8ED3DA-3695-47DE-9FD1-3531E8E0BBEE}" srcId="{745B581D-579E-4063-9FA1-9AEA4DB603C0}" destId="{B05C2903-34A5-41FF-AD94-2FD553CEE00D}" srcOrd="0" destOrd="0" parTransId="{1574DAB5-E97A-40FE-B418-5AFEA6C9CC17}" sibTransId="{DD70712F-38ED-48F2-9F13-84C77B4831A1}"/>
    <dgm:cxn modelId="{DABA55EB-49A8-41E1-904D-FD3D6076E461}" type="presOf" srcId="{7547AFD1-3B89-4B7F-8E30-FF8E8AB6F452}" destId="{CE4F9162-4E89-4950-89C3-A6630CCE749A}" srcOrd="0" destOrd="0" presId="urn:microsoft.com/office/officeart/2011/layout/HexagonRadial"/>
    <dgm:cxn modelId="{916962F4-4A6B-42FB-9552-D19E19F690E8}" type="presOf" srcId="{F7729142-0989-49FB-995E-C9F87BB5A41E}" destId="{0506B1C9-F422-42E6-9E9F-D10F66BA76C0}" srcOrd="0" destOrd="0" presId="urn:microsoft.com/office/officeart/2011/layout/HexagonRadial"/>
    <dgm:cxn modelId="{D6BE97F8-C96E-4D21-A70B-907F28510B32}" type="presOf" srcId="{745B581D-579E-4063-9FA1-9AEA4DB603C0}" destId="{B76E3D2C-EC8E-41B8-A8D6-43DA39F66A18}" srcOrd="0" destOrd="0" presId="urn:microsoft.com/office/officeart/2011/layout/HexagonRadial"/>
    <dgm:cxn modelId="{042E8BDE-EE8A-4993-BA79-DDEFD5830A78}" type="presParOf" srcId="{B76E3D2C-EC8E-41B8-A8D6-43DA39F66A18}" destId="{7E630948-5867-4A39-A89F-AFA17AB0FF35}" srcOrd="0" destOrd="0" presId="urn:microsoft.com/office/officeart/2011/layout/HexagonRadial"/>
    <dgm:cxn modelId="{D343BE9C-8836-4EEF-AA81-FA70C820CE9A}" type="presParOf" srcId="{B76E3D2C-EC8E-41B8-A8D6-43DA39F66A18}" destId="{D033FD09-A05B-4775-8469-A325717E936D}" srcOrd="1" destOrd="0" presId="urn:microsoft.com/office/officeart/2011/layout/HexagonRadial"/>
    <dgm:cxn modelId="{13D9357C-AB36-4C52-9C75-3395DD88559F}" type="presParOf" srcId="{D033FD09-A05B-4775-8469-A325717E936D}" destId="{421ECDDA-F95E-4C92-B43D-544B50C31864}" srcOrd="0" destOrd="0" presId="urn:microsoft.com/office/officeart/2011/layout/HexagonRadial"/>
    <dgm:cxn modelId="{415054AD-BF13-4079-A95E-94728E7646C9}" type="presParOf" srcId="{B76E3D2C-EC8E-41B8-A8D6-43DA39F66A18}" destId="{CE4F9162-4E89-4950-89C3-A6630CCE749A}" srcOrd="2" destOrd="0" presId="urn:microsoft.com/office/officeart/2011/layout/HexagonRadial"/>
    <dgm:cxn modelId="{AEF11086-FFAB-43E4-841D-112417DAF527}" type="presParOf" srcId="{B76E3D2C-EC8E-41B8-A8D6-43DA39F66A18}" destId="{F11BC96B-CF99-4344-840D-04A4E949BA4C}" srcOrd="3" destOrd="0" presId="urn:microsoft.com/office/officeart/2011/layout/HexagonRadial"/>
    <dgm:cxn modelId="{C4B2BB3F-A10E-4983-82D2-9EAEB8A3D954}" type="presParOf" srcId="{F11BC96B-CF99-4344-840D-04A4E949BA4C}" destId="{254A1DE8-72F5-4E50-BA54-D12B9C446006}" srcOrd="0" destOrd="0" presId="urn:microsoft.com/office/officeart/2011/layout/HexagonRadial"/>
    <dgm:cxn modelId="{AE72E348-811A-48A8-9178-8788F4D655A2}" type="presParOf" srcId="{B76E3D2C-EC8E-41B8-A8D6-43DA39F66A18}" destId="{0506B1C9-F422-42E6-9E9F-D10F66BA76C0}" srcOrd="4" destOrd="0" presId="urn:microsoft.com/office/officeart/2011/layout/HexagonRadial"/>
    <dgm:cxn modelId="{6D8B2297-88FA-4843-A371-65E1A811C819}" type="presParOf" srcId="{B76E3D2C-EC8E-41B8-A8D6-43DA39F66A18}" destId="{C2D94BEF-27C5-482E-A260-88FDF7399E40}" srcOrd="5" destOrd="0" presId="urn:microsoft.com/office/officeart/2011/layout/HexagonRadial"/>
    <dgm:cxn modelId="{04B81744-81CE-4F68-96D0-0BBA33545959}" type="presParOf" srcId="{C2D94BEF-27C5-482E-A260-88FDF7399E40}" destId="{FB41E012-8CD6-4D89-A239-B46F1E598719}" srcOrd="0" destOrd="0" presId="urn:microsoft.com/office/officeart/2011/layout/HexagonRadial"/>
    <dgm:cxn modelId="{370236F5-AE16-4558-B32C-56A4DDC494DC}" type="presParOf" srcId="{B76E3D2C-EC8E-41B8-A8D6-43DA39F66A18}" destId="{C988C828-5A18-4EA7-8CC0-1CC3CC68FF30}" srcOrd="6" destOrd="0" presId="urn:microsoft.com/office/officeart/2011/layout/HexagonRadial"/>
    <dgm:cxn modelId="{C5E6DA39-E96F-4E5C-99D2-2C3F6517332A}" type="presParOf" srcId="{B76E3D2C-EC8E-41B8-A8D6-43DA39F66A18}" destId="{007DE784-CA63-4E89-9F85-FDE8FD5438AB}" srcOrd="7" destOrd="0" presId="urn:microsoft.com/office/officeart/2011/layout/HexagonRadial"/>
    <dgm:cxn modelId="{7EE957FA-59DA-4FFF-B7BA-6AC829654851}" type="presParOf" srcId="{007DE784-CA63-4E89-9F85-FDE8FD5438AB}" destId="{D80F399A-0E64-4578-8CE7-AD9EC2A8CE45}" srcOrd="0" destOrd="0" presId="urn:microsoft.com/office/officeart/2011/layout/HexagonRadial"/>
    <dgm:cxn modelId="{F37FB509-8329-460E-A956-6ABE73B17A30}" type="presParOf" srcId="{B76E3D2C-EC8E-41B8-A8D6-43DA39F66A18}" destId="{EE639578-9711-48F2-84D9-439DA3FC3170}" srcOrd="8" destOrd="0" presId="urn:microsoft.com/office/officeart/2011/layout/HexagonRadial"/>
    <dgm:cxn modelId="{708E1DDA-7A2C-4834-8805-DA0035EA4445}" type="presParOf" srcId="{B76E3D2C-EC8E-41B8-A8D6-43DA39F66A18}" destId="{A78CA863-D234-4BA4-9CC6-BD53EFB990B2}" srcOrd="9" destOrd="0" presId="urn:microsoft.com/office/officeart/2011/layout/HexagonRadial"/>
    <dgm:cxn modelId="{8D7D9036-92B1-45A7-AE6C-D357A2FE267E}" type="presParOf" srcId="{A78CA863-D234-4BA4-9CC6-BD53EFB990B2}" destId="{EF5B3558-3E4D-4B66-8F50-72A79BE5C548}" srcOrd="0" destOrd="0" presId="urn:microsoft.com/office/officeart/2011/layout/HexagonRadial"/>
    <dgm:cxn modelId="{7B684C6D-295B-4367-A95F-7A509C4F678F}" type="presParOf" srcId="{B76E3D2C-EC8E-41B8-A8D6-43DA39F66A18}" destId="{3F57241E-487C-4944-8CF7-34E41037880E}" srcOrd="10" destOrd="0" presId="urn:microsoft.com/office/officeart/2011/layout/HexagonRadial"/>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0D2A51-DF0A-4E01-9EED-A2B9DF76EF76}" type="doc">
      <dgm:prSet loTypeId="urn:microsoft.com/office/officeart/2005/8/layout/radial1" loCatId="relationship" qsTypeId="urn:microsoft.com/office/officeart/2005/8/quickstyle/simple1" qsCatId="simple" csTypeId="urn:microsoft.com/office/officeart/2005/8/colors/accent3_4" csCatId="accent3" phldr="1"/>
      <dgm:spPr/>
      <dgm:t>
        <a:bodyPr/>
        <a:lstStyle/>
        <a:p>
          <a:endParaRPr lang="en-AU"/>
        </a:p>
      </dgm:t>
    </dgm:pt>
    <dgm:pt modelId="{6D6DA702-3F7E-401F-9873-930B43223AE5}">
      <dgm:prSet phldrT="[Text]" custT="1"/>
      <dgm:spPr>
        <a:solidFill>
          <a:schemeClr val="accent4"/>
        </a:solidFill>
        <a:ln>
          <a:solidFill>
            <a:schemeClr val="tx1"/>
          </a:solidFill>
        </a:ln>
      </dgm:spPr>
      <dgm:t>
        <a:bodyPr/>
        <a:lstStyle/>
        <a:p>
          <a:r>
            <a:rPr lang="en-AU" sz="1000" b="1" dirty="0">
              <a:solidFill>
                <a:schemeClr val="tx1"/>
              </a:solidFill>
            </a:rPr>
            <a:t>Context</a:t>
          </a:r>
        </a:p>
      </dgm:t>
    </dgm:pt>
    <dgm:pt modelId="{5712CD75-2120-4940-B09B-A502C4CACA15}" type="parTrans" cxnId="{D978BB78-6FAE-4B99-A3E9-0FC29C0331BE}">
      <dgm:prSet/>
      <dgm:spPr/>
      <dgm:t>
        <a:bodyPr/>
        <a:lstStyle/>
        <a:p>
          <a:endParaRPr lang="en-AU"/>
        </a:p>
      </dgm:t>
    </dgm:pt>
    <dgm:pt modelId="{57705FEE-0EC5-4007-B77E-304369F22AE9}" type="sibTrans" cxnId="{D978BB78-6FAE-4B99-A3E9-0FC29C0331BE}">
      <dgm:prSet/>
      <dgm:spPr/>
      <dgm:t>
        <a:bodyPr/>
        <a:lstStyle/>
        <a:p>
          <a:endParaRPr lang="en-AU"/>
        </a:p>
      </dgm:t>
    </dgm:pt>
    <dgm:pt modelId="{89B42E6D-6762-44AA-AC95-746CE9C00FE2}">
      <dgm:prSet phldrT="[Text]" custT="1"/>
      <dgm:spPr>
        <a:solidFill>
          <a:schemeClr val="accent4"/>
        </a:solidFill>
      </dgm:spPr>
      <dgm:t>
        <a:bodyPr/>
        <a:lstStyle/>
        <a:p>
          <a:pPr algn="ctr">
            <a:spcAft>
              <a:spcPts val="0"/>
            </a:spcAft>
          </a:pPr>
          <a:r>
            <a:rPr lang="en-AU" sz="800" dirty="0"/>
            <a:t>Sensory deprivation </a:t>
          </a:r>
        </a:p>
      </dgm:t>
    </dgm:pt>
    <dgm:pt modelId="{ABFF24E4-158E-4980-B2BC-42416B554777}" type="parTrans" cxnId="{D0806281-63B7-4A74-AFD0-E95811E15ED2}">
      <dgm:prSet/>
      <dgm:spPr/>
      <dgm:t>
        <a:bodyPr/>
        <a:lstStyle/>
        <a:p>
          <a:endParaRPr lang="en-AU"/>
        </a:p>
      </dgm:t>
    </dgm:pt>
    <dgm:pt modelId="{A7C7BB6F-A6D3-4F4E-B8EA-5A0E4C17D541}" type="sibTrans" cxnId="{D0806281-63B7-4A74-AFD0-E95811E15ED2}">
      <dgm:prSet/>
      <dgm:spPr/>
      <dgm:t>
        <a:bodyPr/>
        <a:lstStyle/>
        <a:p>
          <a:endParaRPr lang="en-AU"/>
        </a:p>
      </dgm:t>
    </dgm:pt>
    <dgm:pt modelId="{ABF423AD-A65B-4897-9426-7A0E3B8FA561}">
      <dgm:prSet phldrT="[Text]" custT="1"/>
      <dgm:spPr>
        <a:solidFill>
          <a:schemeClr val="accent4"/>
        </a:solidFill>
      </dgm:spPr>
      <dgm:t>
        <a:bodyPr/>
        <a:lstStyle/>
        <a:p>
          <a:r>
            <a:rPr lang="en-AU" sz="800" dirty="0"/>
            <a:t>Stimulation</a:t>
          </a:r>
          <a:endParaRPr lang="en-AU" sz="750" dirty="0"/>
        </a:p>
      </dgm:t>
    </dgm:pt>
    <dgm:pt modelId="{FB66BBE1-A700-4902-AA48-F990C43A673F}" type="parTrans" cxnId="{30A262BB-2612-4065-A74B-A29640DAAB6D}">
      <dgm:prSet/>
      <dgm:spPr/>
      <dgm:t>
        <a:bodyPr/>
        <a:lstStyle/>
        <a:p>
          <a:endParaRPr lang="en-AU"/>
        </a:p>
      </dgm:t>
    </dgm:pt>
    <dgm:pt modelId="{F54CE9CB-AE1D-47F2-A460-5FBE9088AA66}" type="sibTrans" cxnId="{30A262BB-2612-4065-A74B-A29640DAAB6D}">
      <dgm:prSet/>
      <dgm:spPr/>
      <dgm:t>
        <a:bodyPr/>
        <a:lstStyle/>
        <a:p>
          <a:endParaRPr lang="en-AU"/>
        </a:p>
      </dgm:t>
    </dgm:pt>
    <dgm:pt modelId="{631DD3F2-C015-47D2-B5E6-CF7233158671}">
      <dgm:prSet phldrT="[Text]" custT="1"/>
      <dgm:spPr>
        <a:solidFill>
          <a:schemeClr val="accent4"/>
        </a:solidFill>
      </dgm:spPr>
      <dgm:t>
        <a:bodyPr/>
        <a:lstStyle/>
        <a:p>
          <a:r>
            <a:rPr lang="en-AU" sz="800" dirty="0"/>
            <a:t>Sleep deprivation</a:t>
          </a:r>
        </a:p>
      </dgm:t>
    </dgm:pt>
    <dgm:pt modelId="{EF2BE66E-6D31-423B-B26A-D98CC75DEE07}" type="parTrans" cxnId="{3560CA27-D58D-4023-9E3A-6657711F0E08}">
      <dgm:prSet/>
      <dgm:spPr/>
      <dgm:t>
        <a:bodyPr/>
        <a:lstStyle/>
        <a:p>
          <a:endParaRPr lang="en-AU"/>
        </a:p>
      </dgm:t>
    </dgm:pt>
    <dgm:pt modelId="{1171DC3C-C05C-4AE5-8943-97DD85C442DC}" type="sibTrans" cxnId="{3560CA27-D58D-4023-9E3A-6657711F0E08}">
      <dgm:prSet/>
      <dgm:spPr/>
      <dgm:t>
        <a:bodyPr/>
        <a:lstStyle/>
        <a:p>
          <a:endParaRPr lang="en-AU"/>
        </a:p>
      </dgm:t>
    </dgm:pt>
    <dgm:pt modelId="{F0484A22-BF79-43EC-926F-A4C5A369AD4B}">
      <dgm:prSet phldrT="[Text]" custT="1"/>
      <dgm:spPr>
        <a:solidFill>
          <a:schemeClr val="accent4"/>
        </a:solidFill>
      </dgm:spPr>
      <dgm:t>
        <a:bodyPr/>
        <a:lstStyle/>
        <a:p>
          <a:r>
            <a:rPr lang="en-AU" sz="800" dirty="0"/>
            <a:t>Life stressors</a:t>
          </a:r>
        </a:p>
      </dgm:t>
    </dgm:pt>
    <dgm:pt modelId="{4794D3EB-E788-4D1D-BC0D-A10E76C79871}" type="parTrans" cxnId="{F2AF67A9-C82A-46CA-8C2B-3090546655C1}">
      <dgm:prSet/>
      <dgm:spPr/>
      <dgm:t>
        <a:bodyPr/>
        <a:lstStyle/>
        <a:p>
          <a:endParaRPr lang="en-AU"/>
        </a:p>
      </dgm:t>
    </dgm:pt>
    <dgm:pt modelId="{F5C15EBA-9C34-42C4-B804-5CD7304F4416}" type="sibTrans" cxnId="{F2AF67A9-C82A-46CA-8C2B-3090546655C1}">
      <dgm:prSet/>
      <dgm:spPr/>
      <dgm:t>
        <a:bodyPr/>
        <a:lstStyle/>
        <a:p>
          <a:endParaRPr lang="en-AU"/>
        </a:p>
      </dgm:t>
    </dgm:pt>
    <dgm:pt modelId="{074D94F3-20B2-4B58-A8B7-05A8C4692B32}" type="pres">
      <dgm:prSet presAssocID="{8C0D2A51-DF0A-4E01-9EED-A2B9DF76EF76}" presName="cycle" presStyleCnt="0">
        <dgm:presLayoutVars>
          <dgm:chMax val="1"/>
          <dgm:dir/>
          <dgm:animLvl val="ctr"/>
          <dgm:resizeHandles val="exact"/>
        </dgm:presLayoutVars>
      </dgm:prSet>
      <dgm:spPr/>
    </dgm:pt>
    <dgm:pt modelId="{FDFDBD9E-5EAA-4064-9AEE-A73A3E16D56F}" type="pres">
      <dgm:prSet presAssocID="{6D6DA702-3F7E-401F-9873-930B43223AE5}" presName="centerShape" presStyleLbl="node0" presStyleIdx="0" presStyleCnt="1"/>
      <dgm:spPr/>
    </dgm:pt>
    <dgm:pt modelId="{A11B4C32-7116-481A-8E7B-FFDB08A7E8D4}" type="pres">
      <dgm:prSet presAssocID="{ABFF24E4-158E-4980-B2BC-42416B554777}" presName="Name9" presStyleLbl="parChTrans1D2" presStyleIdx="0" presStyleCnt="4"/>
      <dgm:spPr/>
    </dgm:pt>
    <dgm:pt modelId="{49BE2E76-C4FD-4A36-8BB7-ECDD3A5CC0DE}" type="pres">
      <dgm:prSet presAssocID="{ABFF24E4-158E-4980-B2BC-42416B554777}" presName="connTx" presStyleLbl="parChTrans1D2" presStyleIdx="0" presStyleCnt="4"/>
      <dgm:spPr/>
    </dgm:pt>
    <dgm:pt modelId="{F44BAB95-114B-4DDA-AED5-F8B9BD6F036D}" type="pres">
      <dgm:prSet presAssocID="{89B42E6D-6762-44AA-AC95-746CE9C00FE2}" presName="node" presStyleLbl="node1" presStyleIdx="0" presStyleCnt="4" custRadScaleRad="119332" custRadScaleInc="-78669">
        <dgm:presLayoutVars>
          <dgm:bulletEnabled val="1"/>
        </dgm:presLayoutVars>
      </dgm:prSet>
      <dgm:spPr/>
    </dgm:pt>
    <dgm:pt modelId="{B45BC91D-1459-47CC-9064-B7AA3D253D24}" type="pres">
      <dgm:prSet presAssocID="{FB66BBE1-A700-4902-AA48-F990C43A673F}" presName="Name9" presStyleLbl="parChTrans1D2" presStyleIdx="1" presStyleCnt="4"/>
      <dgm:spPr/>
    </dgm:pt>
    <dgm:pt modelId="{8FA455FE-9D82-452C-9628-2D399D24B216}" type="pres">
      <dgm:prSet presAssocID="{FB66BBE1-A700-4902-AA48-F990C43A673F}" presName="connTx" presStyleLbl="parChTrans1D2" presStyleIdx="1" presStyleCnt="4"/>
      <dgm:spPr/>
    </dgm:pt>
    <dgm:pt modelId="{67A906C7-970D-46E5-A263-C4D0B99CA70B}" type="pres">
      <dgm:prSet presAssocID="{ABF423AD-A65B-4897-9426-7A0E3B8FA561}" presName="node" presStyleLbl="node1" presStyleIdx="1" presStyleCnt="4">
        <dgm:presLayoutVars>
          <dgm:bulletEnabled val="1"/>
        </dgm:presLayoutVars>
      </dgm:prSet>
      <dgm:spPr/>
    </dgm:pt>
    <dgm:pt modelId="{9ED6C1F6-801F-4529-89DF-3CAEC34B53B8}" type="pres">
      <dgm:prSet presAssocID="{EF2BE66E-6D31-423B-B26A-D98CC75DEE07}" presName="Name9" presStyleLbl="parChTrans1D2" presStyleIdx="2" presStyleCnt="4"/>
      <dgm:spPr/>
    </dgm:pt>
    <dgm:pt modelId="{08286DC3-15A5-4675-B29E-30C2A5B439EB}" type="pres">
      <dgm:prSet presAssocID="{EF2BE66E-6D31-423B-B26A-D98CC75DEE07}" presName="connTx" presStyleLbl="parChTrans1D2" presStyleIdx="2" presStyleCnt="4"/>
      <dgm:spPr/>
    </dgm:pt>
    <dgm:pt modelId="{B9386FDC-BDB1-4E9F-B606-CDE1288FF962}" type="pres">
      <dgm:prSet presAssocID="{631DD3F2-C015-47D2-B5E6-CF7233158671}" presName="node" presStyleLbl="node1" presStyleIdx="2" presStyleCnt="4" custRadScaleRad="115727" custRadScaleInc="-327320">
        <dgm:presLayoutVars>
          <dgm:bulletEnabled val="1"/>
        </dgm:presLayoutVars>
      </dgm:prSet>
      <dgm:spPr/>
    </dgm:pt>
    <dgm:pt modelId="{B30C633E-7EB4-48AF-8C5A-1CE5206F3045}" type="pres">
      <dgm:prSet presAssocID="{4794D3EB-E788-4D1D-BC0D-A10E76C79871}" presName="Name9" presStyleLbl="parChTrans1D2" presStyleIdx="3" presStyleCnt="4"/>
      <dgm:spPr/>
    </dgm:pt>
    <dgm:pt modelId="{02AE7184-E3C2-44A6-86A0-EDBCB044F9C3}" type="pres">
      <dgm:prSet presAssocID="{4794D3EB-E788-4D1D-BC0D-A10E76C79871}" presName="connTx" presStyleLbl="parChTrans1D2" presStyleIdx="3" presStyleCnt="4"/>
      <dgm:spPr/>
    </dgm:pt>
    <dgm:pt modelId="{4FE3E574-5187-4417-9269-0FB3F7E6B830}" type="pres">
      <dgm:prSet presAssocID="{F0484A22-BF79-43EC-926F-A4C5A369AD4B}" presName="node" presStyleLbl="node1" presStyleIdx="3" presStyleCnt="4" custRadScaleInc="0">
        <dgm:presLayoutVars>
          <dgm:bulletEnabled val="1"/>
        </dgm:presLayoutVars>
      </dgm:prSet>
      <dgm:spPr/>
    </dgm:pt>
  </dgm:ptLst>
  <dgm:cxnLst>
    <dgm:cxn modelId="{A1DDE716-6200-4524-9476-8FCA57944F7A}" type="presOf" srcId="{4794D3EB-E788-4D1D-BC0D-A10E76C79871}" destId="{B30C633E-7EB4-48AF-8C5A-1CE5206F3045}" srcOrd="0" destOrd="0" presId="urn:microsoft.com/office/officeart/2005/8/layout/radial1"/>
    <dgm:cxn modelId="{11BA9127-0C18-46AD-A562-D6FE6177297D}" type="presOf" srcId="{EF2BE66E-6D31-423B-B26A-D98CC75DEE07}" destId="{9ED6C1F6-801F-4529-89DF-3CAEC34B53B8}" srcOrd="0" destOrd="0" presId="urn:microsoft.com/office/officeart/2005/8/layout/radial1"/>
    <dgm:cxn modelId="{3560CA27-D58D-4023-9E3A-6657711F0E08}" srcId="{6D6DA702-3F7E-401F-9873-930B43223AE5}" destId="{631DD3F2-C015-47D2-B5E6-CF7233158671}" srcOrd="2" destOrd="0" parTransId="{EF2BE66E-6D31-423B-B26A-D98CC75DEE07}" sibTransId="{1171DC3C-C05C-4AE5-8943-97DD85C442DC}"/>
    <dgm:cxn modelId="{7D261D39-516A-4B19-97D4-CEA2EABC8A08}" type="presOf" srcId="{EF2BE66E-6D31-423B-B26A-D98CC75DEE07}" destId="{08286DC3-15A5-4675-B29E-30C2A5B439EB}" srcOrd="1" destOrd="0" presId="urn:microsoft.com/office/officeart/2005/8/layout/radial1"/>
    <dgm:cxn modelId="{D21A9847-BD5D-4580-BC57-2716AE0B706D}" type="presOf" srcId="{ABFF24E4-158E-4980-B2BC-42416B554777}" destId="{49BE2E76-C4FD-4A36-8BB7-ECDD3A5CC0DE}" srcOrd="1" destOrd="0" presId="urn:microsoft.com/office/officeart/2005/8/layout/radial1"/>
    <dgm:cxn modelId="{6548314E-68FA-4099-91AF-F8A1C5029823}" type="presOf" srcId="{4794D3EB-E788-4D1D-BC0D-A10E76C79871}" destId="{02AE7184-E3C2-44A6-86A0-EDBCB044F9C3}" srcOrd="1" destOrd="0" presId="urn:microsoft.com/office/officeart/2005/8/layout/radial1"/>
    <dgm:cxn modelId="{F3170950-6B48-4AF2-91E4-4D621C34D990}" type="presOf" srcId="{6D6DA702-3F7E-401F-9873-930B43223AE5}" destId="{FDFDBD9E-5EAA-4064-9AEE-A73A3E16D56F}" srcOrd="0" destOrd="0" presId="urn:microsoft.com/office/officeart/2005/8/layout/radial1"/>
    <dgm:cxn modelId="{A2AF5853-4308-489E-8CE8-28F749F11D8C}" type="presOf" srcId="{89B42E6D-6762-44AA-AC95-746CE9C00FE2}" destId="{F44BAB95-114B-4DDA-AED5-F8B9BD6F036D}" srcOrd="0" destOrd="0" presId="urn:microsoft.com/office/officeart/2005/8/layout/radial1"/>
    <dgm:cxn modelId="{D978BB78-6FAE-4B99-A3E9-0FC29C0331BE}" srcId="{8C0D2A51-DF0A-4E01-9EED-A2B9DF76EF76}" destId="{6D6DA702-3F7E-401F-9873-930B43223AE5}" srcOrd="0" destOrd="0" parTransId="{5712CD75-2120-4940-B09B-A502C4CACA15}" sibTransId="{57705FEE-0EC5-4007-B77E-304369F22AE9}"/>
    <dgm:cxn modelId="{D0806281-63B7-4A74-AFD0-E95811E15ED2}" srcId="{6D6DA702-3F7E-401F-9873-930B43223AE5}" destId="{89B42E6D-6762-44AA-AC95-746CE9C00FE2}" srcOrd="0" destOrd="0" parTransId="{ABFF24E4-158E-4980-B2BC-42416B554777}" sibTransId="{A7C7BB6F-A6D3-4F4E-B8EA-5A0E4C17D541}"/>
    <dgm:cxn modelId="{81797B8E-EA7D-4E6D-BEB9-16C0F465C94D}" type="presOf" srcId="{8C0D2A51-DF0A-4E01-9EED-A2B9DF76EF76}" destId="{074D94F3-20B2-4B58-A8B7-05A8C4692B32}" srcOrd="0" destOrd="0" presId="urn:microsoft.com/office/officeart/2005/8/layout/radial1"/>
    <dgm:cxn modelId="{8737A58E-063C-4610-89D8-9574B10C7967}" type="presOf" srcId="{631DD3F2-C015-47D2-B5E6-CF7233158671}" destId="{B9386FDC-BDB1-4E9F-B606-CDE1288FF962}" srcOrd="0" destOrd="0" presId="urn:microsoft.com/office/officeart/2005/8/layout/radial1"/>
    <dgm:cxn modelId="{F2AF67A9-C82A-46CA-8C2B-3090546655C1}" srcId="{6D6DA702-3F7E-401F-9873-930B43223AE5}" destId="{F0484A22-BF79-43EC-926F-A4C5A369AD4B}" srcOrd="3" destOrd="0" parTransId="{4794D3EB-E788-4D1D-BC0D-A10E76C79871}" sibTransId="{F5C15EBA-9C34-42C4-B804-5CD7304F4416}"/>
    <dgm:cxn modelId="{1F3131AC-B9BE-4137-B2F6-93E78BF0CCF4}" type="presOf" srcId="{FB66BBE1-A700-4902-AA48-F990C43A673F}" destId="{8FA455FE-9D82-452C-9628-2D399D24B216}" srcOrd="1" destOrd="0" presId="urn:microsoft.com/office/officeart/2005/8/layout/radial1"/>
    <dgm:cxn modelId="{30A262BB-2612-4065-A74B-A29640DAAB6D}" srcId="{6D6DA702-3F7E-401F-9873-930B43223AE5}" destId="{ABF423AD-A65B-4897-9426-7A0E3B8FA561}" srcOrd="1" destOrd="0" parTransId="{FB66BBE1-A700-4902-AA48-F990C43A673F}" sibTransId="{F54CE9CB-AE1D-47F2-A460-5FBE9088AA66}"/>
    <dgm:cxn modelId="{D3CFAACA-4535-4BD3-BA5D-FD5456EBADFE}" type="presOf" srcId="{F0484A22-BF79-43EC-926F-A4C5A369AD4B}" destId="{4FE3E574-5187-4417-9269-0FB3F7E6B830}" srcOrd="0" destOrd="0" presId="urn:microsoft.com/office/officeart/2005/8/layout/radial1"/>
    <dgm:cxn modelId="{32F2D5D0-625D-4077-99D1-4C4AE5E05963}" type="presOf" srcId="{ABFF24E4-158E-4980-B2BC-42416B554777}" destId="{A11B4C32-7116-481A-8E7B-FFDB08A7E8D4}" srcOrd="0" destOrd="0" presId="urn:microsoft.com/office/officeart/2005/8/layout/radial1"/>
    <dgm:cxn modelId="{9975AAD3-DF5D-4460-98E6-8F3677BAD640}" type="presOf" srcId="{ABF423AD-A65B-4897-9426-7A0E3B8FA561}" destId="{67A906C7-970D-46E5-A263-C4D0B99CA70B}" srcOrd="0" destOrd="0" presId="urn:microsoft.com/office/officeart/2005/8/layout/radial1"/>
    <dgm:cxn modelId="{4F14DBDF-EE6B-43D7-80EC-4F352C19AEF4}" type="presOf" srcId="{FB66BBE1-A700-4902-AA48-F990C43A673F}" destId="{B45BC91D-1459-47CC-9064-B7AA3D253D24}" srcOrd="0" destOrd="0" presId="urn:microsoft.com/office/officeart/2005/8/layout/radial1"/>
    <dgm:cxn modelId="{4DE6B37F-C024-4502-B3A0-21476D3590CD}" type="presParOf" srcId="{074D94F3-20B2-4B58-A8B7-05A8C4692B32}" destId="{FDFDBD9E-5EAA-4064-9AEE-A73A3E16D56F}" srcOrd="0" destOrd="0" presId="urn:microsoft.com/office/officeart/2005/8/layout/radial1"/>
    <dgm:cxn modelId="{D00A69BF-B12E-4341-9A3F-51DAE8537A8D}" type="presParOf" srcId="{074D94F3-20B2-4B58-A8B7-05A8C4692B32}" destId="{A11B4C32-7116-481A-8E7B-FFDB08A7E8D4}" srcOrd="1" destOrd="0" presId="urn:microsoft.com/office/officeart/2005/8/layout/radial1"/>
    <dgm:cxn modelId="{D189D297-D8BC-47D3-9787-2BD8769FEB5A}" type="presParOf" srcId="{A11B4C32-7116-481A-8E7B-FFDB08A7E8D4}" destId="{49BE2E76-C4FD-4A36-8BB7-ECDD3A5CC0DE}" srcOrd="0" destOrd="0" presId="urn:microsoft.com/office/officeart/2005/8/layout/radial1"/>
    <dgm:cxn modelId="{E8FA14CD-FF32-425C-B60E-E150FD007DF9}" type="presParOf" srcId="{074D94F3-20B2-4B58-A8B7-05A8C4692B32}" destId="{F44BAB95-114B-4DDA-AED5-F8B9BD6F036D}" srcOrd="2" destOrd="0" presId="urn:microsoft.com/office/officeart/2005/8/layout/radial1"/>
    <dgm:cxn modelId="{1CED4D78-4177-49E1-B4BB-9D1B746F00A8}" type="presParOf" srcId="{074D94F3-20B2-4B58-A8B7-05A8C4692B32}" destId="{B45BC91D-1459-47CC-9064-B7AA3D253D24}" srcOrd="3" destOrd="0" presId="urn:microsoft.com/office/officeart/2005/8/layout/radial1"/>
    <dgm:cxn modelId="{B9618B3D-82AB-4FAF-8F9D-71ABC3228691}" type="presParOf" srcId="{B45BC91D-1459-47CC-9064-B7AA3D253D24}" destId="{8FA455FE-9D82-452C-9628-2D399D24B216}" srcOrd="0" destOrd="0" presId="urn:microsoft.com/office/officeart/2005/8/layout/radial1"/>
    <dgm:cxn modelId="{07388330-EB4B-4669-AF71-3ED810D68EE1}" type="presParOf" srcId="{074D94F3-20B2-4B58-A8B7-05A8C4692B32}" destId="{67A906C7-970D-46E5-A263-C4D0B99CA70B}" srcOrd="4" destOrd="0" presId="urn:microsoft.com/office/officeart/2005/8/layout/radial1"/>
    <dgm:cxn modelId="{A1F5B826-C668-4412-B532-DD8609B9DA06}" type="presParOf" srcId="{074D94F3-20B2-4B58-A8B7-05A8C4692B32}" destId="{9ED6C1F6-801F-4529-89DF-3CAEC34B53B8}" srcOrd="5" destOrd="0" presId="urn:microsoft.com/office/officeart/2005/8/layout/radial1"/>
    <dgm:cxn modelId="{442E9182-DB4B-497D-AE35-A48D7373EEF0}" type="presParOf" srcId="{9ED6C1F6-801F-4529-89DF-3CAEC34B53B8}" destId="{08286DC3-15A5-4675-B29E-30C2A5B439EB}" srcOrd="0" destOrd="0" presId="urn:microsoft.com/office/officeart/2005/8/layout/radial1"/>
    <dgm:cxn modelId="{F8B2463A-E44B-4D09-83A0-B4C538811F83}" type="presParOf" srcId="{074D94F3-20B2-4B58-A8B7-05A8C4692B32}" destId="{B9386FDC-BDB1-4E9F-B606-CDE1288FF962}" srcOrd="6" destOrd="0" presId="urn:microsoft.com/office/officeart/2005/8/layout/radial1"/>
    <dgm:cxn modelId="{F5D51A5C-4572-4CE9-A4FE-790BFA9175B6}" type="presParOf" srcId="{074D94F3-20B2-4B58-A8B7-05A8C4692B32}" destId="{B30C633E-7EB4-48AF-8C5A-1CE5206F3045}" srcOrd="7" destOrd="0" presId="urn:microsoft.com/office/officeart/2005/8/layout/radial1"/>
    <dgm:cxn modelId="{34AD6625-2AED-4149-9FD5-252966A69BB2}" type="presParOf" srcId="{B30C633E-7EB4-48AF-8C5A-1CE5206F3045}" destId="{02AE7184-E3C2-44A6-86A0-EDBCB044F9C3}" srcOrd="0" destOrd="0" presId="urn:microsoft.com/office/officeart/2005/8/layout/radial1"/>
    <dgm:cxn modelId="{1036F253-F07C-400E-9390-8CFF5BFC551F}" type="presParOf" srcId="{074D94F3-20B2-4B58-A8B7-05A8C4692B32}" destId="{4FE3E574-5187-4417-9269-0FB3F7E6B830}" srcOrd="8" destOrd="0" presId="urn:microsoft.com/office/officeart/2005/8/layout/radial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5B581D-579E-4063-9FA1-9AEA4DB603C0}" type="doc">
      <dgm:prSet loTypeId="urn:microsoft.com/office/officeart/2011/layout/HexagonRadial" loCatId="cycle" qsTypeId="urn:microsoft.com/office/officeart/2005/8/quickstyle/simple1" qsCatId="simple" csTypeId="urn:microsoft.com/office/officeart/2005/8/colors/accent1_4" csCatId="accent1" phldr="1"/>
      <dgm:spPr/>
      <dgm:t>
        <a:bodyPr/>
        <a:lstStyle/>
        <a:p>
          <a:endParaRPr lang="en-AU"/>
        </a:p>
      </dgm:t>
    </dgm:pt>
    <dgm:pt modelId="{B05C2903-34A5-41FF-AD94-2FD553CEE00D}">
      <dgm:prSet phldrT="[Text]" custT="1"/>
      <dgm:spPr>
        <a:solidFill>
          <a:schemeClr val="accent5">
            <a:lumMod val="75000"/>
          </a:schemeClr>
        </a:solidFill>
        <a:ln>
          <a:solidFill>
            <a:schemeClr val="tx1"/>
          </a:solidFill>
        </a:ln>
      </dgm:spPr>
      <dgm:t>
        <a:bodyPr/>
        <a:lstStyle/>
        <a:p>
          <a:r>
            <a:rPr lang="en-AU" sz="1200" b="1">
              <a:solidFill>
                <a:schemeClr val="tx1"/>
              </a:solidFill>
            </a:rPr>
            <a:t>Neural</a:t>
          </a:r>
          <a:endParaRPr lang="en-AU" sz="1200" b="1" dirty="0">
            <a:solidFill>
              <a:schemeClr val="tx1"/>
            </a:solidFill>
          </a:endParaRPr>
        </a:p>
      </dgm:t>
    </dgm:pt>
    <dgm:pt modelId="{1574DAB5-E97A-40FE-B418-5AFEA6C9CC17}" type="parTrans" cxnId="{8C8ED3DA-3695-47DE-9FD1-3531E8E0BBEE}">
      <dgm:prSet/>
      <dgm:spPr/>
      <dgm:t>
        <a:bodyPr/>
        <a:lstStyle/>
        <a:p>
          <a:endParaRPr lang="en-AU"/>
        </a:p>
      </dgm:t>
    </dgm:pt>
    <dgm:pt modelId="{DD70712F-38ED-48F2-9F13-84C77B4831A1}" type="sibTrans" cxnId="{8C8ED3DA-3695-47DE-9FD1-3531E8E0BBEE}">
      <dgm:prSet/>
      <dgm:spPr/>
      <dgm:t>
        <a:bodyPr/>
        <a:lstStyle/>
        <a:p>
          <a:endParaRPr lang="en-AU"/>
        </a:p>
      </dgm:t>
    </dgm:pt>
    <dgm:pt modelId="{7547AFD1-3B89-4B7F-8E30-FF8E8AB6F452}">
      <dgm:prSet phldrT="[Text]" custT="1"/>
      <dgm:spPr>
        <a:solidFill>
          <a:schemeClr val="accent5">
            <a:lumMod val="75000"/>
          </a:schemeClr>
        </a:solidFill>
        <a:ln w="76200">
          <a:solidFill>
            <a:schemeClr val="tx1"/>
          </a:solidFill>
          <a:prstDash val="dash"/>
        </a:ln>
      </dgm:spPr>
      <dgm:t>
        <a:bodyPr/>
        <a:lstStyle/>
        <a:p>
          <a:r>
            <a:rPr lang="en-AU" sz="900" dirty="0"/>
            <a:t>Atypical lateralisation</a:t>
          </a:r>
        </a:p>
      </dgm:t>
    </dgm:pt>
    <dgm:pt modelId="{BFAEC9B6-135D-4456-B038-3D6205E5DB8D}" type="parTrans" cxnId="{ADBD9C1F-56C0-4569-A1B2-E58E6BAB3386}">
      <dgm:prSet/>
      <dgm:spPr/>
      <dgm:t>
        <a:bodyPr/>
        <a:lstStyle/>
        <a:p>
          <a:endParaRPr lang="en-AU"/>
        </a:p>
      </dgm:t>
    </dgm:pt>
    <dgm:pt modelId="{2880EFC1-AC5F-4ED6-9FB8-215C39316C40}" type="sibTrans" cxnId="{ADBD9C1F-56C0-4569-A1B2-E58E6BAB3386}">
      <dgm:prSet/>
      <dgm:spPr/>
      <dgm:t>
        <a:bodyPr/>
        <a:lstStyle/>
        <a:p>
          <a:endParaRPr lang="en-AU"/>
        </a:p>
      </dgm:t>
    </dgm:pt>
    <dgm:pt modelId="{F7729142-0989-49FB-995E-C9F87BB5A41E}">
      <dgm:prSet phldrT="[Text]" custT="1"/>
      <dgm:spPr>
        <a:solidFill>
          <a:schemeClr val="accent5">
            <a:lumMod val="75000"/>
          </a:schemeClr>
        </a:solidFill>
      </dgm:spPr>
      <dgm:t>
        <a:bodyPr/>
        <a:lstStyle/>
        <a:p>
          <a:r>
            <a:rPr lang="en-AU" sz="900" dirty="0"/>
            <a:t>Gyrification</a:t>
          </a:r>
        </a:p>
      </dgm:t>
    </dgm:pt>
    <dgm:pt modelId="{C695D281-B382-4E03-9535-5E0BE09B7B85}" type="parTrans" cxnId="{9E002023-54DC-4E5D-B702-BE87A1697607}">
      <dgm:prSet/>
      <dgm:spPr/>
      <dgm:t>
        <a:bodyPr/>
        <a:lstStyle/>
        <a:p>
          <a:endParaRPr lang="en-AU"/>
        </a:p>
      </dgm:t>
    </dgm:pt>
    <dgm:pt modelId="{3ADAE0FB-501B-45E1-AB6F-F73CC91143B4}" type="sibTrans" cxnId="{9E002023-54DC-4E5D-B702-BE87A1697607}">
      <dgm:prSet/>
      <dgm:spPr/>
      <dgm:t>
        <a:bodyPr/>
        <a:lstStyle/>
        <a:p>
          <a:endParaRPr lang="en-AU"/>
        </a:p>
      </dgm:t>
    </dgm:pt>
    <dgm:pt modelId="{6A526B33-3617-49F0-BD99-F2B051EF32C8}">
      <dgm:prSet phldrT="[Text]" custT="1"/>
      <dgm:spPr>
        <a:solidFill>
          <a:schemeClr val="accent5">
            <a:lumMod val="75000"/>
          </a:schemeClr>
        </a:solidFill>
      </dgm:spPr>
      <dgm:t>
        <a:bodyPr/>
        <a:lstStyle/>
        <a:p>
          <a:r>
            <a:rPr lang="en-AU" sz="1000" dirty="0"/>
            <a:t>Peripheral sensory deficits</a:t>
          </a:r>
        </a:p>
      </dgm:t>
    </dgm:pt>
    <dgm:pt modelId="{60B713BD-7844-4354-9096-5013FDCDD1B8}" type="parTrans" cxnId="{61664ED4-E78A-4EF3-8F03-270D8553280E}">
      <dgm:prSet/>
      <dgm:spPr/>
      <dgm:t>
        <a:bodyPr/>
        <a:lstStyle/>
        <a:p>
          <a:endParaRPr lang="en-AU"/>
        </a:p>
      </dgm:t>
    </dgm:pt>
    <dgm:pt modelId="{838656E2-6280-4079-9456-DBE4951840AB}" type="sibTrans" cxnId="{61664ED4-E78A-4EF3-8F03-270D8553280E}">
      <dgm:prSet/>
      <dgm:spPr/>
      <dgm:t>
        <a:bodyPr/>
        <a:lstStyle/>
        <a:p>
          <a:endParaRPr lang="en-AU"/>
        </a:p>
      </dgm:t>
    </dgm:pt>
    <dgm:pt modelId="{D4FB4E32-8518-4FD3-8326-0CF98CC7B953}">
      <dgm:prSet phldrT="[Text]" custT="1"/>
      <dgm:spPr>
        <a:solidFill>
          <a:schemeClr val="accent5">
            <a:lumMod val="75000"/>
          </a:schemeClr>
        </a:solidFill>
      </dgm:spPr>
      <dgm:t>
        <a:bodyPr/>
        <a:lstStyle/>
        <a:p>
          <a:r>
            <a:rPr lang="en-AU" sz="800" dirty="0" err="1"/>
            <a:t>Fronto</a:t>
          </a:r>
          <a:r>
            <a:rPr lang="en-AU" sz="800" dirty="0"/>
            <a:t>-temporal dysconnectivity</a:t>
          </a:r>
        </a:p>
      </dgm:t>
    </dgm:pt>
    <dgm:pt modelId="{AFE53B62-4CCF-49DC-9A6E-9A69D05B132F}" type="parTrans" cxnId="{64CAE16C-F6A0-4990-8C36-EA170F60DC9A}">
      <dgm:prSet/>
      <dgm:spPr/>
      <dgm:t>
        <a:bodyPr/>
        <a:lstStyle/>
        <a:p>
          <a:endParaRPr lang="en-AU"/>
        </a:p>
      </dgm:t>
    </dgm:pt>
    <dgm:pt modelId="{EC32E7E0-82B8-42FC-9F69-F0A5FAC34600}" type="sibTrans" cxnId="{64CAE16C-F6A0-4990-8C36-EA170F60DC9A}">
      <dgm:prSet/>
      <dgm:spPr/>
      <dgm:t>
        <a:bodyPr/>
        <a:lstStyle/>
        <a:p>
          <a:endParaRPr lang="en-AU"/>
        </a:p>
      </dgm:t>
    </dgm:pt>
    <dgm:pt modelId="{49A9DAA5-7578-4175-8F78-1ED50F2EEB73}">
      <dgm:prSet phldrT="[Text]" custT="1"/>
      <dgm:spPr>
        <a:solidFill>
          <a:schemeClr val="accent5">
            <a:lumMod val="75000"/>
          </a:schemeClr>
        </a:solidFill>
      </dgm:spPr>
      <dgm:t>
        <a:bodyPr/>
        <a:lstStyle/>
        <a:p>
          <a:r>
            <a:rPr lang="en-AU" sz="1000" dirty="0"/>
            <a:t>Default mode network alterations</a:t>
          </a:r>
        </a:p>
      </dgm:t>
    </dgm:pt>
    <dgm:pt modelId="{0463D9A7-02E7-4C94-BE61-3E8D57E26FB7}" type="parTrans" cxnId="{762474C1-6DE1-4E63-9E1A-D9B0C49FF186}">
      <dgm:prSet/>
      <dgm:spPr/>
      <dgm:t>
        <a:bodyPr/>
        <a:lstStyle/>
        <a:p>
          <a:endParaRPr lang="en-AU"/>
        </a:p>
      </dgm:t>
    </dgm:pt>
    <dgm:pt modelId="{39F4D028-8AE2-4158-813E-20501D4089E2}" type="sibTrans" cxnId="{762474C1-6DE1-4E63-9E1A-D9B0C49FF186}">
      <dgm:prSet/>
      <dgm:spPr/>
      <dgm:t>
        <a:bodyPr/>
        <a:lstStyle/>
        <a:p>
          <a:endParaRPr lang="en-AU"/>
        </a:p>
      </dgm:t>
    </dgm:pt>
    <dgm:pt modelId="{B04F6511-F206-4675-80A2-97AB9C65DF25}">
      <dgm:prSet/>
      <dgm:spPr>
        <a:solidFill>
          <a:schemeClr val="accent5">
            <a:lumMod val="75000"/>
          </a:schemeClr>
        </a:solidFill>
      </dgm:spPr>
      <dgm:t>
        <a:bodyPr/>
        <a:lstStyle/>
        <a:p>
          <a:r>
            <a:rPr lang="en-AU" dirty="0"/>
            <a:t>Auditory cortex hyperactivity</a:t>
          </a:r>
        </a:p>
      </dgm:t>
    </dgm:pt>
    <dgm:pt modelId="{B7B24226-429C-4B01-8D7D-46A9BBE6E3EF}" type="parTrans" cxnId="{4B5828B6-D502-4732-B628-316A89A49AB9}">
      <dgm:prSet/>
      <dgm:spPr/>
      <dgm:t>
        <a:bodyPr/>
        <a:lstStyle/>
        <a:p>
          <a:endParaRPr lang="en-AU"/>
        </a:p>
      </dgm:t>
    </dgm:pt>
    <dgm:pt modelId="{2BE27372-38BF-48A1-9B79-3DA7557D9D6A}" type="sibTrans" cxnId="{4B5828B6-D502-4732-B628-316A89A49AB9}">
      <dgm:prSet/>
      <dgm:spPr/>
      <dgm:t>
        <a:bodyPr/>
        <a:lstStyle/>
        <a:p>
          <a:endParaRPr lang="en-AU"/>
        </a:p>
      </dgm:t>
    </dgm:pt>
    <dgm:pt modelId="{B76E3D2C-EC8E-41B8-A8D6-43DA39F66A18}" type="pres">
      <dgm:prSet presAssocID="{745B581D-579E-4063-9FA1-9AEA4DB603C0}" presName="Name0" presStyleCnt="0">
        <dgm:presLayoutVars>
          <dgm:chMax val="1"/>
          <dgm:chPref val="1"/>
          <dgm:dir/>
          <dgm:animOne val="branch"/>
          <dgm:animLvl val="lvl"/>
        </dgm:presLayoutVars>
      </dgm:prSet>
      <dgm:spPr/>
    </dgm:pt>
    <dgm:pt modelId="{7E630948-5867-4A39-A89F-AFA17AB0FF35}" type="pres">
      <dgm:prSet presAssocID="{B05C2903-34A5-41FF-AD94-2FD553CEE00D}" presName="Parent" presStyleLbl="node0" presStyleIdx="0" presStyleCnt="1">
        <dgm:presLayoutVars>
          <dgm:chMax val="6"/>
          <dgm:chPref val="6"/>
        </dgm:presLayoutVars>
      </dgm:prSet>
      <dgm:spPr/>
    </dgm:pt>
    <dgm:pt modelId="{D033FD09-A05B-4775-8469-A325717E936D}" type="pres">
      <dgm:prSet presAssocID="{7547AFD1-3B89-4B7F-8E30-FF8E8AB6F452}" presName="Accent1" presStyleCnt="0"/>
      <dgm:spPr/>
    </dgm:pt>
    <dgm:pt modelId="{421ECDDA-F95E-4C92-B43D-544B50C31864}" type="pres">
      <dgm:prSet presAssocID="{7547AFD1-3B89-4B7F-8E30-FF8E8AB6F452}" presName="Accent" presStyleLbl="bgShp" presStyleIdx="0" presStyleCnt="6"/>
      <dgm:spPr/>
    </dgm:pt>
    <dgm:pt modelId="{CE4F9162-4E89-4950-89C3-A6630CCE749A}" type="pres">
      <dgm:prSet presAssocID="{7547AFD1-3B89-4B7F-8E30-FF8E8AB6F452}" presName="Child1" presStyleLbl="node1" presStyleIdx="0" presStyleCnt="6">
        <dgm:presLayoutVars>
          <dgm:chMax val="0"/>
          <dgm:chPref val="0"/>
          <dgm:bulletEnabled val="1"/>
        </dgm:presLayoutVars>
      </dgm:prSet>
      <dgm:spPr/>
    </dgm:pt>
    <dgm:pt modelId="{F11BC96B-CF99-4344-840D-04A4E949BA4C}" type="pres">
      <dgm:prSet presAssocID="{F7729142-0989-49FB-995E-C9F87BB5A41E}" presName="Accent2" presStyleCnt="0"/>
      <dgm:spPr/>
    </dgm:pt>
    <dgm:pt modelId="{254A1DE8-72F5-4E50-BA54-D12B9C446006}" type="pres">
      <dgm:prSet presAssocID="{F7729142-0989-49FB-995E-C9F87BB5A41E}" presName="Accent" presStyleLbl="bgShp" presStyleIdx="1" presStyleCnt="6"/>
      <dgm:spPr>
        <a:solidFill>
          <a:schemeClr val="bg1"/>
        </a:solidFill>
      </dgm:spPr>
    </dgm:pt>
    <dgm:pt modelId="{0506B1C9-F422-42E6-9E9F-D10F66BA76C0}" type="pres">
      <dgm:prSet presAssocID="{F7729142-0989-49FB-995E-C9F87BB5A41E}" presName="Child2" presStyleLbl="node1" presStyleIdx="1" presStyleCnt="6">
        <dgm:presLayoutVars>
          <dgm:chMax val="0"/>
          <dgm:chPref val="0"/>
          <dgm:bulletEnabled val="1"/>
        </dgm:presLayoutVars>
      </dgm:prSet>
      <dgm:spPr/>
    </dgm:pt>
    <dgm:pt modelId="{C2D94BEF-27C5-482E-A260-88FDF7399E40}" type="pres">
      <dgm:prSet presAssocID="{6A526B33-3617-49F0-BD99-F2B051EF32C8}" presName="Accent3" presStyleCnt="0"/>
      <dgm:spPr/>
    </dgm:pt>
    <dgm:pt modelId="{FB41E012-8CD6-4D89-A239-B46F1E598719}" type="pres">
      <dgm:prSet presAssocID="{6A526B33-3617-49F0-BD99-F2B051EF32C8}" presName="Accent" presStyleLbl="bgShp" presStyleIdx="2" presStyleCnt="6"/>
      <dgm:spPr>
        <a:solidFill>
          <a:schemeClr val="bg1"/>
        </a:solidFill>
      </dgm:spPr>
    </dgm:pt>
    <dgm:pt modelId="{C988C828-5A18-4EA7-8CC0-1CC3CC68FF30}" type="pres">
      <dgm:prSet presAssocID="{6A526B33-3617-49F0-BD99-F2B051EF32C8}" presName="Child3" presStyleLbl="node1" presStyleIdx="2" presStyleCnt="6">
        <dgm:presLayoutVars>
          <dgm:chMax val="0"/>
          <dgm:chPref val="0"/>
          <dgm:bulletEnabled val="1"/>
        </dgm:presLayoutVars>
      </dgm:prSet>
      <dgm:spPr/>
    </dgm:pt>
    <dgm:pt modelId="{007DE784-CA63-4E89-9F85-FDE8FD5438AB}" type="pres">
      <dgm:prSet presAssocID="{D4FB4E32-8518-4FD3-8326-0CF98CC7B953}" presName="Accent4" presStyleCnt="0"/>
      <dgm:spPr/>
    </dgm:pt>
    <dgm:pt modelId="{D80F399A-0E64-4578-8CE7-AD9EC2A8CE45}" type="pres">
      <dgm:prSet presAssocID="{D4FB4E32-8518-4FD3-8326-0CF98CC7B953}" presName="Accent" presStyleLbl="bgShp" presStyleIdx="3" presStyleCnt="6"/>
      <dgm:spPr>
        <a:solidFill>
          <a:schemeClr val="bg1"/>
        </a:solidFill>
      </dgm:spPr>
    </dgm:pt>
    <dgm:pt modelId="{EE639578-9711-48F2-84D9-439DA3FC3170}" type="pres">
      <dgm:prSet presAssocID="{D4FB4E32-8518-4FD3-8326-0CF98CC7B953}" presName="Child4" presStyleLbl="node1" presStyleIdx="3" presStyleCnt="6" custLinFactNeighborX="78" custLinFactNeighborY="2912">
        <dgm:presLayoutVars>
          <dgm:chMax val="0"/>
          <dgm:chPref val="0"/>
          <dgm:bulletEnabled val="1"/>
        </dgm:presLayoutVars>
      </dgm:prSet>
      <dgm:spPr/>
    </dgm:pt>
    <dgm:pt modelId="{9231B1A5-F2EC-4220-B782-8D1380BF371A}" type="pres">
      <dgm:prSet presAssocID="{B04F6511-F206-4675-80A2-97AB9C65DF25}" presName="Accent5" presStyleCnt="0"/>
      <dgm:spPr/>
    </dgm:pt>
    <dgm:pt modelId="{B487B306-7C74-4A93-9995-2067C5CA72F1}" type="pres">
      <dgm:prSet presAssocID="{B04F6511-F206-4675-80A2-97AB9C65DF25}" presName="Accent" presStyleLbl="bgShp" presStyleIdx="4" presStyleCnt="6"/>
      <dgm:spPr>
        <a:noFill/>
      </dgm:spPr>
    </dgm:pt>
    <dgm:pt modelId="{6EA12CD2-EB19-4DF1-8592-B942CB06451A}" type="pres">
      <dgm:prSet presAssocID="{B04F6511-F206-4675-80A2-97AB9C65DF25}" presName="Child5" presStyleLbl="node1" presStyleIdx="4" presStyleCnt="6">
        <dgm:presLayoutVars>
          <dgm:chMax val="0"/>
          <dgm:chPref val="0"/>
          <dgm:bulletEnabled val="1"/>
        </dgm:presLayoutVars>
      </dgm:prSet>
      <dgm:spPr/>
    </dgm:pt>
    <dgm:pt modelId="{248E8D00-600F-4F69-A93F-D9147C26B56E}" type="pres">
      <dgm:prSet presAssocID="{49A9DAA5-7578-4175-8F78-1ED50F2EEB73}" presName="Accent6" presStyleCnt="0"/>
      <dgm:spPr/>
    </dgm:pt>
    <dgm:pt modelId="{EF5B3558-3E4D-4B66-8F50-72A79BE5C548}" type="pres">
      <dgm:prSet presAssocID="{49A9DAA5-7578-4175-8F78-1ED50F2EEB73}" presName="Accent" presStyleLbl="bgShp" presStyleIdx="5" presStyleCnt="6"/>
      <dgm:spPr>
        <a:noFill/>
      </dgm:spPr>
    </dgm:pt>
    <dgm:pt modelId="{295E6956-5438-4329-9B98-EFEAF75BF6FA}" type="pres">
      <dgm:prSet presAssocID="{49A9DAA5-7578-4175-8F78-1ED50F2EEB73}" presName="Child6" presStyleLbl="node1" presStyleIdx="5" presStyleCnt="6">
        <dgm:presLayoutVars>
          <dgm:chMax val="0"/>
          <dgm:chPref val="0"/>
          <dgm:bulletEnabled val="1"/>
        </dgm:presLayoutVars>
      </dgm:prSet>
      <dgm:spPr/>
    </dgm:pt>
  </dgm:ptLst>
  <dgm:cxnLst>
    <dgm:cxn modelId="{ADBD9C1F-56C0-4569-A1B2-E58E6BAB3386}" srcId="{B05C2903-34A5-41FF-AD94-2FD553CEE00D}" destId="{7547AFD1-3B89-4B7F-8E30-FF8E8AB6F452}" srcOrd="0" destOrd="0" parTransId="{BFAEC9B6-135D-4456-B038-3D6205E5DB8D}" sibTransId="{2880EFC1-AC5F-4ED6-9FB8-215C39316C40}"/>
    <dgm:cxn modelId="{0E8EBE21-741E-4A36-A7DD-66B15A750F12}" type="presOf" srcId="{D4FB4E32-8518-4FD3-8326-0CF98CC7B953}" destId="{EE639578-9711-48F2-84D9-439DA3FC3170}" srcOrd="0" destOrd="0" presId="urn:microsoft.com/office/officeart/2011/layout/HexagonRadial"/>
    <dgm:cxn modelId="{9E002023-54DC-4E5D-B702-BE87A1697607}" srcId="{B05C2903-34A5-41FF-AD94-2FD553CEE00D}" destId="{F7729142-0989-49FB-995E-C9F87BB5A41E}" srcOrd="1" destOrd="0" parTransId="{C695D281-B382-4E03-9535-5E0BE09B7B85}" sibTransId="{3ADAE0FB-501B-45E1-AB6F-F73CC91143B4}"/>
    <dgm:cxn modelId="{4CCDA72D-0A83-4199-AB59-9E78B4979C30}" type="presOf" srcId="{49A9DAA5-7578-4175-8F78-1ED50F2EEB73}" destId="{295E6956-5438-4329-9B98-EFEAF75BF6FA}" srcOrd="0" destOrd="0" presId="urn:microsoft.com/office/officeart/2011/layout/HexagonRadial"/>
    <dgm:cxn modelId="{476DE634-7BE4-4279-8D38-52A2FC80184F}" type="presOf" srcId="{6A526B33-3617-49F0-BD99-F2B051EF32C8}" destId="{C988C828-5A18-4EA7-8CC0-1CC3CC68FF30}" srcOrd="0" destOrd="0" presId="urn:microsoft.com/office/officeart/2011/layout/HexagonRadial"/>
    <dgm:cxn modelId="{64CAE16C-F6A0-4990-8C36-EA170F60DC9A}" srcId="{B05C2903-34A5-41FF-AD94-2FD553CEE00D}" destId="{D4FB4E32-8518-4FD3-8326-0CF98CC7B953}" srcOrd="3" destOrd="0" parTransId="{AFE53B62-4CCF-49DC-9A6E-9A69D05B132F}" sibTransId="{EC32E7E0-82B8-42FC-9F69-F0A5FAC34600}"/>
    <dgm:cxn modelId="{9CC97E89-F0E5-47C6-8016-9DFED3439D97}" type="presOf" srcId="{B05C2903-34A5-41FF-AD94-2FD553CEE00D}" destId="{7E630948-5867-4A39-A89F-AFA17AB0FF35}" srcOrd="0" destOrd="0" presId="urn:microsoft.com/office/officeart/2011/layout/HexagonRadial"/>
    <dgm:cxn modelId="{4B5828B6-D502-4732-B628-316A89A49AB9}" srcId="{B05C2903-34A5-41FF-AD94-2FD553CEE00D}" destId="{B04F6511-F206-4675-80A2-97AB9C65DF25}" srcOrd="4" destOrd="0" parTransId="{B7B24226-429C-4B01-8D7D-46A9BBE6E3EF}" sibTransId="{2BE27372-38BF-48A1-9B79-3DA7557D9D6A}"/>
    <dgm:cxn modelId="{6A03BBC0-E606-4C27-A35F-53E55609A888}" type="presOf" srcId="{B04F6511-F206-4675-80A2-97AB9C65DF25}" destId="{6EA12CD2-EB19-4DF1-8592-B942CB06451A}" srcOrd="0" destOrd="0" presId="urn:microsoft.com/office/officeart/2011/layout/HexagonRadial"/>
    <dgm:cxn modelId="{762474C1-6DE1-4E63-9E1A-D9B0C49FF186}" srcId="{B05C2903-34A5-41FF-AD94-2FD553CEE00D}" destId="{49A9DAA5-7578-4175-8F78-1ED50F2EEB73}" srcOrd="5" destOrd="0" parTransId="{0463D9A7-02E7-4C94-BE61-3E8D57E26FB7}" sibTransId="{39F4D028-8AE2-4158-813E-20501D4089E2}"/>
    <dgm:cxn modelId="{61664ED4-E78A-4EF3-8F03-270D8553280E}" srcId="{B05C2903-34A5-41FF-AD94-2FD553CEE00D}" destId="{6A526B33-3617-49F0-BD99-F2B051EF32C8}" srcOrd="2" destOrd="0" parTransId="{60B713BD-7844-4354-9096-5013FDCDD1B8}" sibTransId="{838656E2-6280-4079-9456-DBE4951840AB}"/>
    <dgm:cxn modelId="{8C8ED3DA-3695-47DE-9FD1-3531E8E0BBEE}" srcId="{745B581D-579E-4063-9FA1-9AEA4DB603C0}" destId="{B05C2903-34A5-41FF-AD94-2FD553CEE00D}" srcOrd="0" destOrd="0" parTransId="{1574DAB5-E97A-40FE-B418-5AFEA6C9CC17}" sibTransId="{DD70712F-38ED-48F2-9F13-84C77B4831A1}"/>
    <dgm:cxn modelId="{DABA55EB-49A8-41E1-904D-FD3D6076E461}" type="presOf" srcId="{7547AFD1-3B89-4B7F-8E30-FF8E8AB6F452}" destId="{CE4F9162-4E89-4950-89C3-A6630CCE749A}" srcOrd="0" destOrd="0" presId="urn:microsoft.com/office/officeart/2011/layout/HexagonRadial"/>
    <dgm:cxn modelId="{916962F4-4A6B-42FB-9552-D19E19F690E8}" type="presOf" srcId="{F7729142-0989-49FB-995E-C9F87BB5A41E}" destId="{0506B1C9-F422-42E6-9E9F-D10F66BA76C0}" srcOrd="0" destOrd="0" presId="urn:microsoft.com/office/officeart/2011/layout/HexagonRadial"/>
    <dgm:cxn modelId="{D6BE97F8-C96E-4D21-A70B-907F28510B32}" type="presOf" srcId="{745B581D-579E-4063-9FA1-9AEA4DB603C0}" destId="{B76E3D2C-EC8E-41B8-A8D6-43DA39F66A18}" srcOrd="0" destOrd="0" presId="urn:microsoft.com/office/officeart/2011/layout/HexagonRadial"/>
    <dgm:cxn modelId="{042E8BDE-EE8A-4993-BA79-DDEFD5830A78}" type="presParOf" srcId="{B76E3D2C-EC8E-41B8-A8D6-43DA39F66A18}" destId="{7E630948-5867-4A39-A89F-AFA17AB0FF35}" srcOrd="0" destOrd="0" presId="urn:microsoft.com/office/officeart/2011/layout/HexagonRadial"/>
    <dgm:cxn modelId="{D343BE9C-8836-4EEF-AA81-FA70C820CE9A}" type="presParOf" srcId="{B76E3D2C-EC8E-41B8-A8D6-43DA39F66A18}" destId="{D033FD09-A05B-4775-8469-A325717E936D}" srcOrd="1" destOrd="0" presId="urn:microsoft.com/office/officeart/2011/layout/HexagonRadial"/>
    <dgm:cxn modelId="{13D9357C-AB36-4C52-9C75-3395DD88559F}" type="presParOf" srcId="{D033FD09-A05B-4775-8469-A325717E936D}" destId="{421ECDDA-F95E-4C92-B43D-544B50C31864}" srcOrd="0" destOrd="0" presId="urn:microsoft.com/office/officeart/2011/layout/HexagonRadial"/>
    <dgm:cxn modelId="{415054AD-BF13-4079-A95E-94728E7646C9}" type="presParOf" srcId="{B76E3D2C-EC8E-41B8-A8D6-43DA39F66A18}" destId="{CE4F9162-4E89-4950-89C3-A6630CCE749A}" srcOrd="2" destOrd="0" presId="urn:microsoft.com/office/officeart/2011/layout/HexagonRadial"/>
    <dgm:cxn modelId="{AEF11086-FFAB-43E4-841D-112417DAF527}" type="presParOf" srcId="{B76E3D2C-EC8E-41B8-A8D6-43DA39F66A18}" destId="{F11BC96B-CF99-4344-840D-04A4E949BA4C}" srcOrd="3" destOrd="0" presId="urn:microsoft.com/office/officeart/2011/layout/HexagonRadial"/>
    <dgm:cxn modelId="{C4B2BB3F-A10E-4983-82D2-9EAEB8A3D954}" type="presParOf" srcId="{F11BC96B-CF99-4344-840D-04A4E949BA4C}" destId="{254A1DE8-72F5-4E50-BA54-D12B9C446006}" srcOrd="0" destOrd="0" presId="urn:microsoft.com/office/officeart/2011/layout/HexagonRadial"/>
    <dgm:cxn modelId="{AE72E348-811A-48A8-9178-8788F4D655A2}" type="presParOf" srcId="{B76E3D2C-EC8E-41B8-A8D6-43DA39F66A18}" destId="{0506B1C9-F422-42E6-9E9F-D10F66BA76C0}" srcOrd="4" destOrd="0" presId="urn:microsoft.com/office/officeart/2011/layout/HexagonRadial"/>
    <dgm:cxn modelId="{6D8B2297-88FA-4843-A371-65E1A811C819}" type="presParOf" srcId="{B76E3D2C-EC8E-41B8-A8D6-43DA39F66A18}" destId="{C2D94BEF-27C5-482E-A260-88FDF7399E40}" srcOrd="5" destOrd="0" presId="urn:microsoft.com/office/officeart/2011/layout/HexagonRadial"/>
    <dgm:cxn modelId="{04B81744-81CE-4F68-96D0-0BBA33545959}" type="presParOf" srcId="{C2D94BEF-27C5-482E-A260-88FDF7399E40}" destId="{FB41E012-8CD6-4D89-A239-B46F1E598719}" srcOrd="0" destOrd="0" presId="urn:microsoft.com/office/officeart/2011/layout/HexagonRadial"/>
    <dgm:cxn modelId="{370236F5-AE16-4558-B32C-56A4DDC494DC}" type="presParOf" srcId="{B76E3D2C-EC8E-41B8-A8D6-43DA39F66A18}" destId="{C988C828-5A18-4EA7-8CC0-1CC3CC68FF30}" srcOrd="6" destOrd="0" presId="urn:microsoft.com/office/officeart/2011/layout/HexagonRadial"/>
    <dgm:cxn modelId="{C5E6DA39-E96F-4E5C-99D2-2C3F6517332A}" type="presParOf" srcId="{B76E3D2C-EC8E-41B8-A8D6-43DA39F66A18}" destId="{007DE784-CA63-4E89-9F85-FDE8FD5438AB}" srcOrd="7" destOrd="0" presId="urn:microsoft.com/office/officeart/2011/layout/HexagonRadial"/>
    <dgm:cxn modelId="{7EE957FA-59DA-4FFF-B7BA-6AC829654851}" type="presParOf" srcId="{007DE784-CA63-4E89-9F85-FDE8FD5438AB}" destId="{D80F399A-0E64-4578-8CE7-AD9EC2A8CE45}" srcOrd="0" destOrd="0" presId="urn:microsoft.com/office/officeart/2011/layout/HexagonRadial"/>
    <dgm:cxn modelId="{F37FB509-8329-460E-A956-6ABE73B17A30}" type="presParOf" srcId="{B76E3D2C-EC8E-41B8-A8D6-43DA39F66A18}" destId="{EE639578-9711-48F2-84D9-439DA3FC3170}" srcOrd="8" destOrd="0" presId="urn:microsoft.com/office/officeart/2011/layout/HexagonRadial"/>
    <dgm:cxn modelId="{58D34889-D73A-40D7-9D54-20C7084B05DA}" type="presParOf" srcId="{B76E3D2C-EC8E-41B8-A8D6-43DA39F66A18}" destId="{9231B1A5-F2EC-4220-B782-8D1380BF371A}" srcOrd="9" destOrd="0" presId="urn:microsoft.com/office/officeart/2011/layout/HexagonRadial"/>
    <dgm:cxn modelId="{C4FE5593-C91B-444C-96ED-45641706F98A}" type="presParOf" srcId="{9231B1A5-F2EC-4220-B782-8D1380BF371A}" destId="{B487B306-7C74-4A93-9995-2067C5CA72F1}" srcOrd="0" destOrd="0" presId="urn:microsoft.com/office/officeart/2011/layout/HexagonRadial"/>
    <dgm:cxn modelId="{ED8010B4-54DE-4843-AC24-52C77E2658BE}" type="presParOf" srcId="{B76E3D2C-EC8E-41B8-A8D6-43DA39F66A18}" destId="{6EA12CD2-EB19-4DF1-8592-B942CB06451A}" srcOrd="10" destOrd="0" presId="urn:microsoft.com/office/officeart/2011/layout/HexagonRadial"/>
    <dgm:cxn modelId="{F5ADF20D-D1B1-4037-B5E0-32BFB5F1B1B5}" type="presParOf" srcId="{B76E3D2C-EC8E-41B8-A8D6-43DA39F66A18}" destId="{248E8D00-600F-4F69-A93F-D9147C26B56E}" srcOrd="11" destOrd="0" presId="urn:microsoft.com/office/officeart/2011/layout/HexagonRadial"/>
    <dgm:cxn modelId="{9542AD50-C5DB-4F63-9CEE-90034C943FC6}" type="presParOf" srcId="{248E8D00-600F-4F69-A93F-D9147C26B56E}" destId="{EF5B3558-3E4D-4B66-8F50-72A79BE5C548}" srcOrd="0" destOrd="0" presId="urn:microsoft.com/office/officeart/2011/layout/HexagonRadial"/>
    <dgm:cxn modelId="{DF958C5B-5D1E-46F2-8D06-A60AEB5CA81B}" type="presParOf" srcId="{B76E3D2C-EC8E-41B8-A8D6-43DA39F66A18}" destId="{295E6956-5438-4329-9B98-EFEAF75BF6FA}"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5B581D-579E-4063-9FA1-9AEA4DB603C0}" type="doc">
      <dgm:prSet loTypeId="urn:microsoft.com/office/officeart/2011/layout/HexagonRadial" loCatId="cycle" qsTypeId="urn:microsoft.com/office/officeart/2005/8/quickstyle/simple1" qsCatId="simple" csTypeId="urn:microsoft.com/office/officeart/2005/8/colors/accent6_4" csCatId="accent6" phldr="1"/>
      <dgm:spPr/>
      <dgm:t>
        <a:bodyPr/>
        <a:lstStyle/>
        <a:p>
          <a:endParaRPr lang="en-AU"/>
        </a:p>
      </dgm:t>
    </dgm:pt>
    <dgm:pt modelId="{B05C2903-34A5-41FF-AD94-2FD553CEE00D}">
      <dgm:prSet phldrT="[Text]"/>
      <dgm:spPr>
        <a:solidFill>
          <a:schemeClr val="accent6">
            <a:lumMod val="75000"/>
          </a:schemeClr>
        </a:solidFill>
        <a:ln>
          <a:solidFill>
            <a:schemeClr val="tx1"/>
          </a:solidFill>
        </a:ln>
      </dgm:spPr>
      <dgm:t>
        <a:bodyPr/>
        <a:lstStyle/>
        <a:p>
          <a:r>
            <a:rPr lang="en-AU" b="1" dirty="0">
              <a:solidFill>
                <a:schemeClr val="tx1"/>
              </a:solidFill>
            </a:rPr>
            <a:t>Personal-sociocultural</a:t>
          </a:r>
        </a:p>
      </dgm:t>
    </dgm:pt>
    <dgm:pt modelId="{1574DAB5-E97A-40FE-B418-5AFEA6C9CC17}" type="parTrans" cxnId="{8C8ED3DA-3695-47DE-9FD1-3531E8E0BBEE}">
      <dgm:prSet/>
      <dgm:spPr/>
      <dgm:t>
        <a:bodyPr/>
        <a:lstStyle/>
        <a:p>
          <a:endParaRPr lang="en-AU"/>
        </a:p>
      </dgm:t>
    </dgm:pt>
    <dgm:pt modelId="{DD70712F-38ED-48F2-9F13-84C77B4831A1}" type="sibTrans" cxnId="{8C8ED3DA-3695-47DE-9FD1-3531E8E0BBEE}">
      <dgm:prSet/>
      <dgm:spPr/>
      <dgm:t>
        <a:bodyPr/>
        <a:lstStyle/>
        <a:p>
          <a:endParaRPr lang="en-AU"/>
        </a:p>
      </dgm:t>
    </dgm:pt>
    <dgm:pt modelId="{7547AFD1-3B89-4B7F-8E30-FF8E8AB6F452}">
      <dgm:prSet phldrT="[Text]"/>
      <dgm:spPr>
        <a:solidFill>
          <a:schemeClr val="accent6">
            <a:lumMod val="75000"/>
          </a:schemeClr>
        </a:solidFill>
      </dgm:spPr>
      <dgm:t>
        <a:bodyPr/>
        <a:lstStyle/>
        <a:p>
          <a:r>
            <a:rPr lang="en-AU" dirty="0"/>
            <a:t>Dissociation</a:t>
          </a:r>
        </a:p>
      </dgm:t>
    </dgm:pt>
    <dgm:pt modelId="{BFAEC9B6-135D-4456-B038-3D6205E5DB8D}" type="parTrans" cxnId="{ADBD9C1F-56C0-4569-A1B2-E58E6BAB3386}">
      <dgm:prSet/>
      <dgm:spPr/>
      <dgm:t>
        <a:bodyPr/>
        <a:lstStyle/>
        <a:p>
          <a:endParaRPr lang="en-AU"/>
        </a:p>
      </dgm:t>
    </dgm:pt>
    <dgm:pt modelId="{2880EFC1-AC5F-4ED6-9FB8-215C39316C40}" type="sibTrans" cxnId="{ADBD9C1F-56C0-4569-A1B2-E58E6BAB3386}">
      <dgm:prSet/>
      <dgm:spPr/>
      <dgm:t>
        <a:bodyPr/>
        <a:lstStyle/>
        <a:p>
          <a:endParaRPr lang="en-AU"/>
        </a:p>
      </dgm:t>
    </dgm:pt>
    <dgm:pt modelId="{F7729142-0989-49FB-995E-C9F87BB5A41E}">
      <dgm:prSet phldrT="[Text]"/>
      <dgm:spPr>
        <a:solidFill>
          <a:schemeClr val="accent6">
            <a:lumMod val="75000"/>
          </a:schemeClr>
        </a:solidFill>
      </dgm:spPr>
      <dgm:t>
        <a:bodyPr/>
        <a:lstStyle/>
        <a:p>
          <a:r>
            <a:rPr lang="en-AU" dirty="0"/>
            <a:t>Religious/ spiritual practices</a:t>
          </a:r>
        </a:p>
      </dgm:t>
    </dgm:pt>
    <dgm:pt modelId="{C695D281-B382-4E03-9535-5E0BE09B7B85}" type="parTrans" cxnId="{9E002023-54DC-4E5D-B702-BE87A1697607}">
      <dgm:prSet/>
      <dgm:spPr/>
      <dgm:t>
        <a:bodyPr/>
        <a:lstStyle/>
        <a:p>
          <a:endParaRPr lang="en-AU"/>
        </a:p>
      </dgm:t>
    </dgm:pt>
    <dgm:pt modelId="{3ADAE0FB-501B-45E1-AB6F-F73CC91143B4}" type="sibTrans" cxnId="{9E002023-54DC-4E5D-B702-BE87A1697607}">
      <dgm:prSet/>
      <dgm:spPr/>
      <dgm:t>
        <a:bodyPr/>
        <a:lstStyle/>
        <a:p>
          <a:endParaRPr lang="en-AU"/>
        </a:p>
      </dgm:t>
    </dgm:pt>
    <dgm:pt modelId="{6A526B33-3617-49F0-BD99-F2B051EF32C8}">
      <dgm:prSet phldrT="[Text]"/>
      <dgm:spPr>
        <a:solidFill>
          <a:schemeClr val="accent6">
            <a:lumMod val="75000"/>
          </a:schemeClr>
        </a:solidFill>
      </dgm:spPr>
      <dgm:t>
        <a:bodyPr/>
        <a:lstStyle/>
        <a:p>
          <a:r>
            <a:rPr lang="en-AU" dirty="0"/>
            <a:t>Personality traits</a:t>
          </a:r>
        </a:p>
      </dgm:t>
    </dgm:pt>
    <dgm:pt modelId="{60B713BD-7844-4354-9096-5013FDCDD1B8}" type="parTrans" cxnId="{61664ED4-E78A-4EF3-8F03-270D8553280E}">
      <dgm:prSet/>
      <dgm:spPr/>
      <dgm:t>
        <a:bodyPr/>
        <a:lstStyle/>
        <a:p>
          <a:endParaRPr lang="en-AU"/>
        </a:p>
      </dgm:t>
    </dgm:pt>
    <dgm:pt modelId="{838656E2-6280-4079-9456-DBE4951840AB}" type="sibTrans" cxnId="{61664ED4-E78A-4EF3-8F03-270D8553280E}">
      <dgm:prSet/>
      <dgm:spPr/>
      <dgm:t>
        <a:bodyPr/>
        <a:lstStyle/>
        <a:p>
          <a:endParaRPr lang="en-AU"/>
        </a:p>
      </dgm:t>
    </dgm:pt>
    <dgm:pt modelId="{D4FB4E32-8518-4FD3-8326-0CF98CC7B953}">
      <dgm:prSet phldrT="[Text]"/>
      <dgm:spPr>
        <a:solidFill>
          <a:schemeClr val="accent6">
            <a:lumMod val="75000"/>
          </a:schemeClr>
        </a:solidFill>
      </dgm:spPr>
      <dgm:t>
        <a:bodyPr/>
        <a:lstStyle/>
        <a:p>
          <a:r>
            <a:rPr lang="en-AU" dirty="0"/>
            <a:t>Cultural beliefs</a:t>
          </a:r>
        </a:p>
      </dgm:t>
    </dgm:pt>
    <dgm:pt modelId="{AFE53B62-4CCF-49DC-9A6E-9A69D05B132F}" type="parTrans" cxnId="{64CAE16C-F6A0-4990-8C36-EA170F60DC9A}">
      <dgm:prSet/>
      <dgm:spPr/>
      <dgm:t>
        <a:bodyPr/>
        <a:lstStyle/>
        <a:p>
          <a:endParaRPr lang="en-AU"/>
        </a:p>
      </dgm:t>
    </dgm:pt>
    <dgm:pt modelId="{EC32E7E0-82B8-42FC-9F69-F0A5FAC34600}" type="sibTrans" cxnId="{64CAE16C-F6A0-4990-8C36-EA170F60DC9A}">
      <dgm:prSet/>
      <dgm:spPr/>
      <dgm:t>
        <a:bodyPr/>
        <a:lstStyle/>
        <a:p>
          <a:endParaRPr lang="en-AU"/>
        </a:p>
      </dgm:t>
    </dgm:pt>
    <dgm:pt modelId="{49A9DAA5-7578-4175-8F78-1ED50F2EEB73}">
      <dgm:prSet phldrT="[Text]" custT="1"/>
      <dgm:spPr>
        <a:solidFill>
          <a:schemeClr val="accent6">
            <a:lumMod val="75000"/>
          </a:schemeClr>
        </a:solidFill>
      </dgm:spPr>
      <dgm:t>
        <a:bodyPr/>
        <a:lstStyle/>
        <a:p>
          <a:r>
            <a:rPr lang="en-AU" sz="1000" dirty="0"/>
            <a:t>Social agent represent-</a:t>
          </a:r>
          <a:r>
            <a:rPr lang="en-AU" sz="1000" dirty="0" err="1"/>
            <a:t>ation</a:t>
          </a:r>
          <a:endParaRPr lang="en-AU" sz="1000" dirty="0"/>
        </a:p>
      </dgm:t>
    </dgm:pt>
    <dgm:pt modelId="{0463D9A7-02E7-4C94-BE61-3E8D57E26FB7}" type="parTrans" cxnId="{762474C1-6DE1-4E63-9E1A-D9B0C49FF186}">
      <dgm:prSet/>
      <dgm:spPr/>
      <dgm:t>
        <a:bodyPr/>
        <a:lstStyle/>
        <a:p>
          <a:endParaRPr lang="en-AU"/>
        </a:p>
      </dgm:t>
    </dgm:pt>
    <dgm:pt modelId="{39F4D028-8AE2-4158-813E-20501D4089E2}" type="sibTrans" cxnId="{762474C1-6DE1-4E63-9E1A-D9B0C49FF186}">
      <dgm:prSet/>
      <dgm:spPr/>
      <dgm:t>
        <a:bodyPr/>
        <a:lstStyle/>
        <a:p>
          <a:endParaRPr lang="en-AU"/>
        </a:p>
      </dgm:t>
    </dgm:pt>
    <dgm:pt modelId="{F1D8DED5-30B6-4D09-9685-4D0304B50995}">
      <dgm:prSet phldrT="[Text]"/>
      <dgm:spPr/>
      <dgm:t>
        <a:bodyPr/>
        <a:lstStyle/>
        <a:p>
          <a:endParaRPr lang="en-GB"/>
        </a:p>
      </dgm:t>
    </dgm:pt>
    <dgm:pt modelId="{A5FA76E0-A147-4E1B-8D68-F680B002BA15}" type="parTrans" cxnId="{ACC03401-F06A-43D9-BE49-6E6DC9DD2B17}">
      <dgm:prSet/>
      <dgm:spPr/>
      <dgm:t>
        <a:bodyPr/>
        <a:lstStyle/>
        <a:p>
          <a:endParaRPr lang="en-AU"/>
        </a:p>
      </dgm:t>
    </dgm:pt>
    <dgm:pt modelId="{4A9CDC5B-196E-4A67-9C86-AD505D0FBD48}" type="sibTrans" cxnId="{ACC03401-F06A-43D9-BE49-6E6DC9DD2B17}">
      <dgm:prSet/>
      <dgm:spPr/>
      <dgm:t>
        <a:bodyPr/>
        <a:lstStyle/>
        <a:p>
          <a:endParaRPr lang="en-AU"/>
        </a:p>
      </dgm:t>
    </dgm:pt>
    <dgm:pt modelId="{B76E3D2C-EC8E-41B8-A8D6-43DA39F66A18}" type="pres">
      <dgm:prSet presAssocID="{745B581D-579E-4063-9FA1-9AEA4DB603C0}" presName="Name0" presStyleCnt="0">
        <dgm:presLayoutVars>
          <dgm:chMax val="1"/>
          <dgm:chPref val="1"/>
          <dgm:dir/>
          <dgm:animOne val="branch"/>
          <dgm:animLvl val="lvl"/>
        </dgm:presLayoutVars>
      </dgm:prSet>
      <dgm:spPr/>
    </dgm:pt>
    <dgm:pt modelId="{7E630948-5867-4A39-A89F-AFA17AB0FF35}" type="pres">
      <dgm:prSet presAssocID="{B05C2903-34A5-41FF-AD94-2FD553CEE00D}" presName="Parent" presStyleLbl="node0" presStyleIdx="0" presStyleCnt="1">
        <dgm:presLayoutVars>
          <dgm:chMax val="6"/>
          <dgm:chPref val="6"/>
        </dgm:presLayoutVars>
      </dgm:prSet>
      <dgm:spPr/>
    </dgm:pt>
    <dgm:pt modelId="{D033FD09-A05B-4775-8469-A325717E936D}" type="pres">
      <dgm:prSet presAssocID="{7547AFD1-3B89-4B7F-8E30-FF8E8AB6F452}" presName="Accent1" presStyleCnt="0"/>
      <dgm:spPr/>
    </dgm:pt>
    <dgm:pt modelId="{421ECDDA-F95E-4C92-B43D-544B50C31864}" type="pres">
      <dgm:prSet presAssocID="{7547AFD1-3B89-4B7F-8E30-FF8E8AB6F452}" presName="Accent" presStyleLbl="bgShp" presStyleIdx="0" presStyleCnt="5"/>
      <dgm:spPr/>
    </dgm:pt>
    <dgm:pt modelId="{CE4F9162-4E89-4950-89C3-A6630CCE749A}" type="pres">
      <dgm:prSet presAssocID="{7547AFD1-3B89-4B7F-8E30-FF8E8AB6F452}" presName="Child1" presStyleLbl="node1" presStyleIdx="0" presStyleCnt="5">
        <dgm:presLayoutVars>
          <dgm:chMax val="0"/>
          <dgm:chPref val="0"/>
          <dgm:bulletEnabled val="1"/>
        </dgm:presLayoutVars>
      </dgm:prSet>
      <dgm:spPr/>
    </dgm:pt>
    <dgm:pt modelId="{F11BC96B-CF99-4344-840D-04A4E949BA4C}" type="pres">
      <dgm:prSet presAssocID="{F7729142-0989-49FB-995E-C9F87BB5A41E}" presName="Accent2" presStyleCnt="0"/>
      <dgm:spPr/>
    </dgm:pt>
    <dgm:pt modelId="{254A1DE8-72F5-4E50-BA54-D12B9C446006}" type="pres">
      <dgm:prSet presAssocID="{F7729142-0989-49FB-995E-C9F87BB5A41E}" presName="Accent" presStyleLbl="bgShp" presStyleIdx="1" presStyleCnt="5"/>
      <dgm:spPr>
        <a:solidFill>
          <a:schemeClr val="bg1"/>
        </a:solidFill>
      </dgm:spPr>
    </dgm:pt>
    <dgm:pt modelId="{0506B1C9-F422-42E6-9E9F-D10F66BA76C0}" type="pres">
      <dgm:prSet presAssocID="{F7729142-0989-49FB-995E-C9F87BB5A41E}" presName="Child2" presStyleLbl="node1" presStyleIdx="1" presStyleCnt="5">
        <dgm:presLayoutVars>
          <dgm:chMax val="0"/>
          <dgm:chPref val="0"/>
          <dgm:bulletEnabled val="1"/>
        </dgm:presLayoutVars>
      </dgm:prSet>
      <dgm:spPr/>
    </dgm:pt>
    <dgm:pt modelId="{C2D94BEF-27C5-482E-A260-88FDF7399E40}" type="pres">
      <dgm:prSet presAssocID="{6A526B33-3617-49F0-BD99-F2B051EF32C8}" presName="Accent3" presStyleCnt="0"/>
      <dgm:spPr/>
    </dgm:pt>
    <dgm:pt modelId="{FB41E012-8CD6-4D89-A239-B46F1E598719}" type="pres">
      <dgm:prSet presAssocID="{6A526B33-3617-49F0-BD99-F2B051EF32C8}" presName="Accent" presStyleLbl="bgShp" presStyleIdx="2" presStyleCnt="5"/>
      <dgm:spPr>
        <a:solidFill>
          <a:schemeClr val="bg1"/>
        </a:solidFill>
      </dgm:spPr>
    </dgm:pt>
    <dgm:pt modelId="{C988C828-5A18-4EA7-8CC0-1CC3CC68FF30}" type="pres">
      <dgm:prSet presAssocID="{6A526B33-3617-49F0-BD99-F2B051EF32C8}" presName="Child3" presStyleLbl="node1" presStyleIdx="2" presStyleCnt="5">
        <dgm:presLayoutVars>
          <dgm:chMax val="0"/>
          <dgm:chPref val="0"/>
          <dgm:bulletEnabled val="1"/>
        </dgm:presLayoutVars>
      </dgm:prSet>
      <dgm:spPr/>
    </dgm:pt>
    <dgm:pt modelId="{007DE784-CA63-4E89-9F85-FDE8FD5438AB}" type="pres">
      <dgm:prSet presAssocID="{D4FB4E32-8518-4FD3-8326-0CF98CC7B953}" presName="Accent4" presStyleCnt="0"/>
      <dgm:spPr/>
    </dgm:pt>
    <dgm:pt modelId="{D80F399A-0E64-4578-8CE7-AD9EC2A8CE45}" type="pres">
      <dgm:prSet presAssocID="{D4FB4E32-8518-4FD3-8326-0CF98CC7B953}" presName="Accent" presStyleLbl="bgShp" presStyleIdx="3" presStyleCnt="5"/>
      <dgm:spPr>
        <a:solidFill>
          <a:schemeClr val="bg1"/>
        </a:solidFill>
      </dgm:spPr>
    </dgm:pt>
    <dgm:pt modelId="{EE639578-9711-48F2-84D9-439DA3FC3170}" type="pres">
      <dgm:prSet presAssocID="{D4FB4E32-8518-4FD3-8326-0CF98CC7B953}" presName="Child4" presStyleLbl="node1" presStyleIdx="3" presStyleCnt="5">
        <dgm:presLayoutVars>
          <dgm:chMax val="0"/>
          <dgm:chPref val="0"/>
          <dgm:bulletEnabled val="1"/>
        </dgm:presLayoutVars>
      </dgm:prSet>
      <dgm:spPr/>
    </dgm:pt>
    <dgm:pt modelId="{A78CA863-D234-4BA4-9CC6-BD53EFB990B2}" type="pres">
      <dgm:prSet presAssocID="{49A9DAA5-7578-4175-8F78-1ED50F2EEB73}" presName="Accent5" presStyleCnt="0"/>
      <dgm:spPr/>
    </dgm:pt>
    <dgm:pt modelId="{EF5B3558-3E4D-4B66-8F50-72A79BE5C548}" type="pres">
      <dgm:prSet presAssocID="{49A9DAA5-7578-4175-8F78-1ED50F2EEB73}" presName="Accent" presStyleLbl="bgShp" presStyleIdx="4" presStyleCnt="5"/>
      <dgm:spPr>
        <a:noFill/>
      </dgm:spPr>
    </dgm:pt>
    <dgm:pt modelId="{3F57241E-487C-4944-8CF7-34E41037880E}" type="pres">
      <dgm:prSet presAssocID="{49A9DAA5-7578-4175-8F78-1ED50F2EEB73}" presName="Child5" presStyleLbl="node1" presStyleIdx="4" presStyleCnt="5" custLinFactNeighborX="-853" custLinFactNeighborY="-745">
        <dgm:presLayoutVars>
          <dgm:chMax val="0"/>
          <dgm:chPref val="0"/>
          <dgm:bulletEnabled val="1"/>
        </dgm:presLayoutVars>
      </dgm:prSet>
      <dgm:spPr/>
    </dgm:pt>
  </dgm:ptLst>
  <dgm:cxnLst>
    <dgm:cxn modelId="{ACC03401-F06A-43D9-BE49-6E6DC9DD2B17}" srcId="{745B581D-579E-4063-9FA1-9AEA4DB603C0}" destId="{F1D8DED5-30B6-4D09-9685-4D0304B50995}" srcOrd="1" destOrd="0" parTransId="{A5FA76E0-A147-4E1B-8D68-F680B002BA15}" sibTransId="{4A9CDC5B-196E-4A67-9C86-AD505D0FBD48}"/>
    <dgm:cxn modelId="{ADBD9C1F-56C0-4569-A1B2-E58E6BAB3386}" srcId="{B05C2903-34A5-41FF-AD94-2FD553CEE00D}" destId="{7547AFD1-3B89-4B7F-8E30-FF8E8AB6F452}" srcOrd="0" destOrd="0" parTransId="{BFAEC9B6-135D-4456-B038-3D6205E5DB8D}" sibTransId="{2880EFC1-AC5F-4ED6-9FB8-215C39316C40}"/>
    <dgm:cxn modelId="{0E8EBE21-741E-4A36-A7DD-66B15A750F12}" type="presOf" srcId="{D4FB4E32-8518-4FD3-8326-0CF98CC7B953}" destId="{EE639578-9711-48F2-84D9-439DA3FC3170}" srcOrd="0" destOrd="0" presId="urn:microsoft.com/office/officeart/2011/layout/HexagonRadial"/>
    <dgm:cxn modelId="{9E002023-54DC-4E5D-B702-BE87A1697607}" srcId="{B05C2903-34A5-41FF-AD94-2FD553CEE00D}" destId="{F7729142-0989-49FB-995E-C9F87BB5A41E}" srcOrd="1" destOrd="0" parTransId="{C695D281-B382-4E03-9535-5E0BE09B7B85}" sibTransId="{3ADAE0FB-501B-45E1-AB6F-F73CC91143B4}"/>
    <dgm:cxn modelId="{476DE634-7BE4-4279-8D38-52A2FC80184F}" type="presOf" srcId="{6A526B33-3617-49F0-BD99-F2B051EF32C8}" destId="{C988C828-5A18-4EA7-8CC0-1CC3CC68FF30}" srcOrd="0" destOrd="0" presId="urn:microsoft.com/office/officeart/2011/layout/HexagonRadial"/>
    <dgm:cxn modelId="{64CAE16C-F6A0-4990-8C36-EA170F60DC9A}" srcId="{B05C2903-34A5-41FF-AD94-2FD553CEE00D}" destId="{D4FB4E32-8518-4FD3-8326-0CF98CC7B953}" srcOrd="3" destOrd="0" parTransId="{AFE53B62-4CCF-49DC-9A6E-9A69D05B132F}" sibTransId="{EC32E7E0-82B8-42FC-9F69-F0A5FAC34600}"/>
    <dgm:cxn modelId="{9CC97E89-F0E5-47C6-8016-9DFED3439D97}" type="presOf" srcId="{B05C2903-34A5-41FF-AD94-2FD553CEE00D}" destId="{7E630948-5867-4A39-A89F-AFA17AB0FF35}" srcOrd="0" destOrd="0" presId="urn:microsoft.com/office/officeart/2011/layout/HexagonRadial"/>
    <dgm:cxn modelId="{762474C1-6DE1-4E63-9E1A-D9B0C49FF186}" srcId="{B05C2903-34A5-41FF-AD94-2FD553CEE00D}" destId="{49A9DAA5-7578-4175-8F78-1ED50F2EEB73}" srcOrd="4" destOrd="0" parTransId="{0463D9A7-02E7-4C94-BE61-3E8D57E26FB7}" sibTransId="{39F4D028-8AE2-4158-813E-20501D4089E2}"/>
    <dgm:cxn modelId="{599388C2-2FAF-48F3-B851-059E2C87BD95}" type="presOf" srcId="{49A9DAA5-7578-4175-8F78-1ED50F2EEB73}" destId="{3F57241E-487C-4944-8CF7-34E41037880E}" srcOrd="0" destOrd="0" presId="urn:microsoft.com/office/officeart/2011/layout/HexagonRadial"/>
    <dgm:cxn modelId="{61664ED4-E78A-4EF3-8F03-270D8553280E}" srcId="{B05C2903-34A5-41FF-AD94-2FD553CEE00D}" destId="{6A526B33-3617-49F0-BD99-F2B051EF32C8}" srcOrd="2" destOrd="0" parTransId="{60B713BD-7844-4354-9096-5013FDCDD1B8}" sibTransId="{838656E2-6280-4079-9456-DBE4951840AB}"/>
    <dgm:cxn modelId="{8C8ED3DA-3695-47DE-9FD1-3531E8E0BBEE}" srcId="{745B581D-579E-4063-9FA1-9AEA4DB603C0}" destId="{B05C2903-34A5-41FF-AD94-2FD553CEE00D}" srcOrd="0" destOrd="0" parTransId="{1574DAB5-E97A-40FE-B418-5AFEA6C9CC17}" sibTransId="{DD70712F-38ED-48F2-9F13-84C77B4831A1}"/>
    <dgm:cxn modelId="{DABA55EB-49A8-41E1-904D-FD3D6076E461}" type="presOf" srcId="{7547AFD1-3B89-4B7F-8E30-FF8E8AB6F452}" destId="{CE4F9162-4E89-4950-89C3-A6630CCE749A}" srcOrd="0" destOrd="0" presId="urn:microsoft.com/office/officeart/2011/layout/HexagonRadial"/>
    <dgm:cxn modelId="{916962F4-4A6B-42FB-9552-D19E19F690E8}" type="presOf" srcId="{F7729142-0989-49FB-995E-C9F87BB5A41E}" destId="{0506B1C9-F422-42E6-9E9F-D10F66BA76C0}" srcOrd="0" destOrd="0" presId="urn:microsoft.com/office/officeart/2011/layout/HexagonRadial"/>
    <dgm:cxn modelId="{D6BE97F8-C96E-4D21-A70B-907F28510B32}" type="presOf" srcId="{745B581D-579E-4063-9FA1-9AEA4DB603C0}" destId="{B76E3D2C-EC8E-41B8-A8D6-43DA39F66A18}" srcOrd="0" destOrd="0" presId="urn:microsoft.com/office/officeart/2011/layout/HexagonRadial"/>
    <dgm:cxn modelId="{042E8BDE-EE8A-4993-BA79-DDEFD5830A78}" type="presParOf" srcId="{B76E3D2C-EC8E-41B8-A8D6-43DA39F66A18}" destId="{7E630948-5867-4A39-A89F-AFA17AB0FF35}" srcOrd="0" destOrd="0" presId="urn:microsoft.com/office/officeart/2011/layout/HexagonRadial"/>
    <dgm:cxn modelId="{D343BE9C-8836-4EEF-AA81-FA70C820CE9A}" type="presParOf" srcId="{B76E3D2C-EC8E-41B8-A8D6-43DA39F66A18}" destId="{D033FD09-A05B-4775-8469-A325717E936D}" srcOrd="1" destOrd="0" presId="urn:microsoft.com/office/officeart/2011/layout/HexagonRadial"/>
    <dgm:cxn modelId="{13D9357C-AB36-4C52-9C75-3395DD88559F}" type="presParOf" srcId="{D033FD09-A05B-4775-8469-A325717E936D}" destId="{421ECDDA-F95E-4C92-B43D-544B50C31864}" srcOrd="0" destOrd="0" presId="urn:microsoft.com/office/officeart/2011/layout/HexagonRadial"/>
    <dgm:cxn modelId="{415054AD-BF13-4079-A95E-94728E7646C9}" type="presParOf" srcId="{B76E3D2C-EC8E-41B8-A8D6-43DA39F66A18}" destId="{CE4F9162-4E89-4950-89C3-A6630CCE749A}" srcOrd="2" destOrd="0" presId="urn:microsoft.com/office/officeart/2011/layout/HexagonRadial"/>
    <dgm:cxn modelId="{AEF11086-FFAB-43E4-841D-112417DAF527}" type="presParOf" srcId="{B76E3D2C-EC8E-41B8-A8D6-43DA39F66A18}" destId="{F11BC96B-CF99-4344-840D-04A4E949BA4C}" srcOrd="3" destOrd="0" presId="urn:microsoft.com/office/officeart/2011/layout/HexagonRadial"/>
    <dgm:cxn modelId="{C4B2BB3F-A10E-4983-82D2-9EAEB8A3D954}" type="presParOf" srcId="{F11BC96B-CF99-4344-840D-04A4E949BA4C}" destId="{254A1DE8-72F5-4E50-BA54-D12B9C446006}" srcOrd="0" destOrd="0" presId="urn:microsoft.com/office/officeart/2011/layout/HexagonRadial"/>
    <dgm:cxn modelId="{AE72E348-811A-48A8-9178-8788F4D655A2}" type="presParOf" srcId="{B76E3D2C-EC8E-41B8-A8D6-43DA39F66A18}" destId="{0506B1C9-F422-42E6-9E9F-D10F66BA76C0}" srcOrd="4" destOrd="0" presId="urn:microsoft.com/office/officeart/2011/layout/HexagonRadial"/>
    <dgm:cxn modelId="{6D8B2297-88FA-4843-A371-65E1A811C819}" type="presParOf" srcId="{B76E3D2C-EC8E-41B8-A8D6-43DA39F66A18}" destId="{C2D94BEF-27C5-482E-A260-88FDF7399E40}" srcOrd="5" destOrd="0" presId="urn:microsoft.com/office/officeart/2011/layout/HexagonRadial"/>
    <dgm:cxn modelId="{04B81744-81CE-4F68-96D0-0BBA33545959}" type="presParOf" srcId="{C2D94BEF-27C5-482E-A260-88FDF7399E40}" destId="{FB41E012-8CD6-4D89-A239-B46F1E598719}" srcOrd="0" destOrd="0" presId="urn:microsoft.com/office/officeart/2011/layout/HexagonRadial"/>
    <dgm:cxn modelId="{370236F5-AE16-4558-B32C-56A4DDC494DC}" type="presParOf" srcId="{B76E3D2C-EC8E-41B8-A8D6-43DA39F66A18}" destId="{C988C828-5A18-4EA7-8CC0-1CC3CC68FF30}" srcOrd="6" destOrd="0" presId="urn:microsoft.com/office/officeart/2011/layout/HexagonRadial"/>
    <dgm:cxn modelId="{C5E6DA39-E96F-4E5C-99D2-2C3F6517332A}" type="presParOf" srcId="{B76E3D2C-EC8E-41B8-A8D6-43DA39F66A18}" destId="{007DE784-CA63-4E89-9F85-FDE8FD5438AB}" srcOrd="7" destOrd="0" presId="urn:microsoft.com/office/officeart/2011/layout/HexagonRadial"/>
    <dgm:cxn modelId="{7EE957FA-59DA-4FFF-B7BA-6AC829654851}" type="presParOf" srcId="{007DE784-CA63-4E89-9F85-FDE8FD5438AB}" destId="{D80F399A-0E64-4578-8CE7-AD9EC2A8CE45}" srcOrd="0" destOrd="0" presId="urn:microsoft.com/office/officeart/2011/layout/HexagonRadial"/>
    <dgm:cxn modelId="{F37FB509-8329-460E-A956-6ABE73B17A30}" type="presParOf" srcId="{B76E3D2C-EC8E-41B8-A8D6-43DA39F66A18}" destId="{EE639578-9711-48F2-84D9-439DA3FC3170}" srcOrd="8" destOrd="0" presId="urn:microsoft.com/office/officeart/2011/layout/HexagonRadial"/>
    <dgm:cxn modelId="{708E1DDA-7A2C-4834-8805-DA0035EA4445}" type="presParOf" srcId="{B76E3D2C-EC8E-41B8-A8D6-43DA39F66A18}" destId="{A78CA863-D234-4BA4-9CC6-BD53EFB990B2}" srcOrd="9" destOrd="0" presId="urn:microsoft.com/office/officeart/2011/layout/HexagonRadial"/>
    <dgm:cxn modelId="{8D7D9036-92B1-45A7-AE6C-D357A2FE267E}" type="presParOf" srcId="{A78CA863-D234-4BA4-9CC6-BD53EFB990B2}" destId="{EF5B3558-3E4D-4B66-8F50-72A79BE5C548}" srcOrd="0" destOrd="0" presId="urn:microsoft.com/office/officeart/2011/layout/HexagonRadial"/>
    <dgm:cxn modelId="{7B684C6D-295B-4367-A95F-7A509C4F678F}" type="presParOf" srcId="{B76E3D2C-EC8E-41B8-A8D6-43DA39F66A18}" destId="{3F57241E-487C-4944-8CF7-34E41037880E}" srcOrd="10" destOrd="0" presId="urn:microsoft.com/office/officeart/2011/layout/HexagonRadial"/>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45B581D-579E-4063-9FA1-9AEA4DB603C0}" type="doc">
      <dgm:prSet loTypeId="urn:microsoft.com/office/officeart/2011/layout/HexagonRadial" loCatId="cycle" qsTypeId="urn:microsoft.com/office/officeart/2005/8/quickstyle/simple1" qsCatId="simple" csTypeId="urn:microsoft.com/office/officeart/2005/8/colors/accent2_4" csCatId="accent2" phldr="1"/>
      <dgm:spPr/>
      <dgm:t>
        <a:bodyPr/>
        <a:lstStyle/>
        <a:p>
          <a:endParaRPr lang="en-AU"/>
        </a:p>
      </dgm:t>
    </dgm:pt>
    <dgm:pt modelId="{B05C2903-34A5-41FF-AD94-2FD553CEE00D}">
      <dgm:prSet phldrT="[Text]" custT="1"/>
      <dgm:spPr>
        <a:solidFill>
          <a:schemeClr val="accent2">
            <a:lumMod val="75000"/>
          </a:schemeClr>
        </a:solidFill>
        <a:ln>
          <a:solidFill>
            <a:schemeClr val="tx1"/>
          </a:solidFill>
        </a:ln>
      </dgm:spPr>
      <dgm:t>
        <a:bodyPr/>
        <a:lstStyle/>
        <a:p>
          <a:r>
            <a:rPr lang="en-AU" sz="1200" b="1" dirty="0">
              <a:solidFill>
                <a:schemeClr val="tx1"/>
              </a:solidFill>
            </a:rPr>
            <a:t>Cognitive</a:t>
          </a:r>
        </a:p>
      </dgm:t>
    </dgm:pt>
    <dgm:pt modelId="{1574DAB5-E97A-40FE-B418-5AFEA6C9CC17}" type="parTrans" cxnId="{8C8ED3DA-3695-47DE-9FD1-3531E8E0BBEE}">
      <dgm:prSet/>
      <dgm:spPr/>
      <dgm:t>
        <a:bodyPr/>
        <a:lstStyle/>
        <a:p>
          <a:endParaRPr lang="en-AU"/>
        </a:p>
      </dgm:t>
    </dgm:pt>
    <dgm:pt modelId="{DD70712F-38ED-48F2-9F13-84C77B4831A1}" type="sibTrans" cxnId="{8C8ED3DA-3695-47DE-9FD1-3531E8E0BBEE}">
      <dgm:prSet/>
      <dgm:spPr/>
      <dgm:t>
        <a:bodyPr/>
        <a:lstStyle/>
        <a:p>
          <a:endParaRPr lang="en-AU"/>
        </a:p>
      </dgm:t>
    </dgm:pt>
    <dgm:pt modelId="{7547AFD1-3B89-4B7F-8E30-FF8E8AB6F452}">
      <dgm:prSet phldrT="[Text]" custT="1"/>
      <dgm:spPr>
        <a:solidFill>
          <a:schemeClr val="accent2">
            <a:lumMod val="75000"/>
          </a:schemeClr>
        </a:solidFill>
      </dgm:spPr>
      <dgm:t>
        <a:bodyPr/>
        <a:lstStyle/>
        <a:p>
          <a:r>
            <a:rPr lang="en-AU" sz="1000" dirty="0"/>
            <a:t>Mental imagery</a:t>
          </a:r>
        </a:p>
      </dgm:t>
    </dgm:pt>
    <dgm:pt modelId="{BFAEC9B6-135D-4456-B038-3D6205E5DB8D}" type="parTrans" cxnId="{ADBD9C1F-56C0-4569-A1B2-E58E6BAB3386}">
      <dgm:prSet/>
      <dgm:spPr/>
      <dgm:t>
        <a:bodyPr/>
        <a:lstStyle/>
        <a:p>
          <a:endParaRPr lang="en-AU"/>
        </a:p>
      </dgm:t>
    </dgm:pt>
    <dgm:pt modelId="{2880EFC1-AC5F-4ED6-9FB8-215C39316C40}" type="sibTrans" cxnId="{ADBD9C1F-56C0-4569-A1B2-E58E6BAB3386}">
      <dgm:prSet/>
      <dgm:spPr/>
      <dgm:t>
        <a:bodyPr/>
        <a:lstStyle/>
        <a:p>
          <a:endParaRPr lang="en-AU"/>
        </a:p>
      </dgm:t>
    </dgm:pt>
    <dgm:pt modelId="{F7729142-0989-49FB-995E-C9F87BB5A41E}">
      <dgm:prSet phldrT="[Text]" custT="1"/>
      <dgm:spPr>
        <a:solidFill>
          <a:schemeClr val="accent2">
            <a:lumMod val="75000"/>
          </a:schemeClr>
        </a:solidFill>
      </dgm:spPr>
      <dgm:t>
        <a:bodyPr/>
        <a:lstStyle/>
        <a:p>
          <a:r>
            <a:rPr lang="en-AU" sz="900" dirty="0"/>
            <a:t>Inner speech misattribution</a:t>
          </a:r>
        </a:p>
      </dgm:t>
    </dgm:pt>
    <dgm:pt modelId="{C695D281-B382-4E03-9535-5E0BE09B7B85}" type="parTrans" cxnId="{9E002023-54DC-4E5D-B702-BE87A1697607}">
      <dgm:prSet/>
      <dgm:spPr/>
      <dgm:t>
        <a:bodyPr/>
        <a:lstStyle/>
        <a:p>
          <a:endParaRPr lang="en-AU"/>
        </a:p>
      </dgm:t>
    </dgm:pt>
    <dgm:pt modelId="{3ADAE0FB-501B-45E1-AB6F-F73CC91143B4}" type="sibTrans" cxnId="{9E002023-54DC-4E5D-B702-BE87A1697607}">
      <dgm:prSet/>
      <dgm:spPr/>
      <dgm:t>
        <a:bodyPr/>
        <a:lstStyle/>
        <a:p>
          <a:endParaRPr lang="en-AU"/>
        </a:p>
      </dgm:t>
    </dgm:pt>
    <dgm:pt modelId="{6A526B33-3617-49F0-BD99-F2B051EF32C8}">
      <dgm:prSet phldrT="[Text]" custT="1"/>
      <dgm:spPr>
        <a:solidFill>
          <a:schemeClr val="accent2">
            <a:lumMod val="75000"/>
          </a:schemeClr>
        </a:solidFill>
        <a:ln w="76200">
          <a:solidFill>
            <a:schemeClr val="tx1"/>
          </a:solidFill>
          <a:prstDash val="dash"/>
        </a:ln>
      </dgm:spPr>
      <dgm:t>
        <a:bodyPr/>
        <a:lstStyle/>
        <a:p>
          <a:r>
            <a:rPr lang="en-AU" sz="1000" dirty="0"/>
            <a:t>Reality monitoring</a:t>
          </a:r>
        </a:p>
      </dgm:t>
    </dgm:pt>
    <dgm:pt modelId="{60B713BD-7844-4354-9096-5013FDCDD1B8}" type="parTrans" cxnId="{61664ED4-E78A-4EF3-8F03-270D8553280E}">
      <dgm:prSet/>
      <dgm:spPr/>
      <dgm:t>
        <a:bodyPr/>
        <a:lstStyle/>
        <a:p>
          <a:endParaRPr lang="en-AU"/>
        </a:p>
      </dgm:t>
    </dgm:pt>
    <dgm:pt modelId="{838656E2-6280-4079-9456-DBE4951840AB}" type="sibTrans" cxnId="{61664ED4-E78A-4EF3-8F03-270D8553280E}">
      <dgm:prSet/>
      <dgm:spPr/>
      <dgm:t>
        <a:bodyPr/>
        <a:lstStyle/>
        <a:p>
          <a:endParaRPr lang="en-AU"/>
        </a:p>
      </dgm:t>
    </dgm:pt>
    <dgm:pt modelId="{D4FB4E32-8518-4FD3-8326-0CF98CC7B953}">
      <dgm:prSet phldrT="[Text]" custT="1"/>
      <dgm:spPr>
        <a:solidFill>
          <a:schemeClr val="accent2">
            <a:lumMod val="75000"/>
          </a:schemeClr>
        </a:solidFill>
        <a:ln w="76200">
          <a:solidFill>
            <a:schemeClr val="tx1"/>
          </a:solidFill>
          <a:prstDash val="dash"/>
        </a:ln>
      </dgm:spPr>
      <dgm:t>
        <a:bodyPr/>
        <a:lstStyle/>
        <a:p>
          <a:r>
            <a:rPr lang="en-AU" sz="1000" dirty="0"/>
            <a:t>Top-down/prior weighting</a:t>
          </a:r>
        </a:p>
      </dgm:t>
    </dgm:pt>
    <dgm:pt modelId="{AFE53B62-4CCF-49DC-9A6E-9A69D05B132F}" type="parTrans" cxnId="{64CAE16C-F6A0-4990-8C36-EA170F60DC9A}">
      <dgm:prSet/>
      <dgm:spPr/>
      <dgm:t>
        <a:bodyPr/>
        <a:lstStyle/>
        <a:p>
          <a:endParaRPr lang="en-AU"/>
        </a:p>
      </dgm:t>
    </dgm:pt>
    <dgm:pt modelId="{EC32E7E0-82B8-42FC-9F69-F0A5FAC34600}" type="sibTrans" cxnId="{64CAE16C-F6A0-4990-8C36-EA170F60DC9A}">
      <dgm:prSet/>
      <dgm:spPr/>
      <dgm:t>
        <a:bodyPr/>
        <a:lstStyle/>
        <a:p>
          <a:endParaRPr lang="en-AU"/>
        </a:p>
      </dgm:t>
    </dgm:pt>
    <dgm:pt modelId="{49A9DAA5-7578-4175-8F78-1ED50F2EEB73}">
      <dgm:prSet phldrT="[Text]" custT="1"/>
      <dgm:spPr>
        <a:solidFill>
          <a:schemeClr val="accent2">
            <a:lumMod val="75000"/>
          </a:schemeClr>
        </a:solidFill>
        <a:ln w="76200">
          <a:solidFill>
            <a:schemeClr val="tx1"/>
          </a:solidFill>
          <a:prstDash val="dash"/>
        </a:ln>
      </dgm:spPr>
      <dgm:t>
        <a:bodyPr/>
        <a:lstStyle/>
        <a:p>
          <a:r>
            <a:rPr lang="en-AU" sz="1000" dirty="0"/>
            <a:t>Cognitive control/ inhibition</a:t>
          </a:r>
        </a:p>
      </dgm:t>
    </dgm:pt>
    <dgm:pt modelId="{0463D9A7-02E7-4C94-BE61-3E8D57E26FB7}" type="parTrans" cxnId="{762474C1-6DE1-4E63-9E1A-D9B0C49FF186}">
      <dgm:prSet/>
      <dgm:spPr/>
      <dgm:t>
        <a:bodyPr/>
        <a:lstStyle/>
        <a:p>
          <a:endParaRPr lang="en-AU"/>
        </a:p>
      </dgm:t>
    </dgm:pt>
    <dgm:pt modelId="{39F4D028-8AE2-4158-813E-20501D4089E2}" type="sibTrans" cxnId="{762474C1-6DE1-4E63-9E1A-D9B0C49FF186}">
      <dgm:prSet/>
      <dgm:spPr/>
      <dgm:t>
        <a:bodyPr/>
        <a:lstStyle/>
        <a:p>
          <a:endParaRPr lang="en-AU"/>
        </a:p>
      </dgm:t>
    </dgm:pt>
    <dgm:pt modelId="{B76E3D2C-EC8E-41B8-A8D6-43DA39F66A18}" type="pres">
      <dgm:prSet presAssocID="{745B581D-579E-4063-9FA1-9AEA4DB603C0}" presName="Name0" presStyleCnt="0">
        <dgm:presLayoutVars>
          <dgm:chMax val="1"/>
          <dgm:chPref val="1"/>
          <dgm:dir/>
          <dgm:animOne val="branch"/>
          <dgm:animLvl val="lvl"/>
        </dgm:presLayoutVars>
      </dgm:prSet>
      <dgm:spPr/>
    </dgm:pt>
    <dgm:pt modelId="{7E630948-5867-4A39-A89F-AFA17AB0FF35}" type="pres">
      <dgm:prSet presAssocID="{B05C2903-34A5-41FF-AD94-2FD553CEE00D}" presName="Parent" presStyleLbl="node0" presStyleIdx="0" presStyleCnt="1">
        <dgm:presLayoutVars>
          <dgm:chMax val="6"/>
          <dgm:chPref val="6"/>
        </dgm:presLayoutVars>
      </dgm:prSet>
      <dgm:spPr/>
    </dgm:pt>
    <dgm:pt modelId="{D033FD09-A05B-4775-8469-A325717E936D}" type="pres">
      <dgm:prSet presAssocID="{7547AFD1-3B89-4B7F-8E30-FF8E8AB6F452}" presName="Accent1" presStyleCnt="0"/>
      <dgm:spPr/>
    </dgm:pt>
    <dgm:pt modelId="{421ECDDA-F95E-4C92-B43D-544B50C31864}" type="pres">
      <dgm:prSet presAssocID="{7547AFD1-3B89-4B7F-8E30-FF8E8AB6F452}" presName="Accent" presStyleLbl="bgShp" presStyleIdx="0" presStyleCnt="5"/>
      <dgm:spPr/>
    </dgm:pt>
    <dgm:pt modelId="{CE4F9162-4E89-4950-89C3-A6630CCE749A}" type="pres">
      <dgm:prSet presAssocID="{7547AFD1-3B89-4B7F-8E30-FF8E8AB6F452}" presName="Child1" presStyleLbl="node1" presStyleIdx="0" presStyleCnt="5">
        <dgm:presLayoutVars>
          <dgm:chMax val="0"/>
          <dgm:chPref val="0"/>
          <dgm:bulletEnabled val="1"/>
        </dgm:presLayoutVars>
      </dgm:prSet>
      <dgm:spPr/>
    </dgm:pt>
    <dgm:pt modelId="{F11BC96B-CF99-4344-840D-04A4E949BA4C}" type="pres">
      <dgm:prSet presAssocID="{F7729142-0989-49FB-995E-C9F87BB5A41E}" presName="Accent2" presStyleCnt="0"/>
      <dgm:spPr/>
    </dgm:pt>
    <dgm:pt modelId="{254A1DE8-72F5-4E50-BA54-D12B9C446006}" type="pres">
      <dgm:prSet presAssocID="{F7729142-0989-49FB-995E-C9F87BB5A41E}" presName="Accent" presStyleLbl="bgShp" presStyleIdx="1" presStyleCnt="5"/>
      <dgm:spPr>
        <a:noFill/>
      </dgm:spPr>
    </dgm:pt>
    <dgm:pt modelId="{0506B1C9-F422-42E6-9E9F-D10F66BA76C0}" type="pres">
      <dgm:prSet presAssocID="{F7729142-0989-49FB-995E-C9F87BB5A41E}" presName="Child2" presStyleLbl="node1" presStyleIdx="1" presStyleCnt="5" custLinFactX="-83996" custLinFactNeighborX="-100000" custLinFactNeighborY="-5467">
        <dgm:presLayoutVars>
          <dgm:chMax val="0"/>
          <dgm:chPref val="0"/>
          <dgm:bulletEnabled val="1"/>
        </dgm:presLayoutVars>
      </dgm:prSet>
      <dgm:spPr/>
    </dgm:pt>
    <dgm:pt modelId="{C2D94BEF-27C5-482E-A260-88FDF7399E40}" type="pres">
      <dgm:prSet presAssocID="{6A526B33-3617-49F0-BD99-F2B051EF32C8}" presName="Accent3" presStyleCnt="0"/>
      <dgm:spPr/>
    </dgm:pt>
    <dgm:pt modelId="{FB41E012-8CD6-4D89-A239-B46F1E598719}" type="pres">
      <dgm:prSet presAssocID="{6A526B33-3617-49F0-BD99-F2B051EF32C8}" presName="Accent" presStyleLbl="bgShp" presStyleIdx="2" presStyleCnt="5"/>
      <dgm:spPr>
        <a:noFill/>
      </dgm:spPr>
    </dgm:pt>
    <dgm:pt modelId="{C988C828-5A18-4EA7-8CC0-1CC3CC68FF30}" type="pres">
      <dgm:prSet presAssocID="{6A526B33-3617-49F0-BD99-F2B051EF32C8}" presName="Child3" presStyleLbl="node1" presStyleIdx="2" presStyleCnt="5" custLinFactX="-85168" custLinFactNeighborX="-100000" custLinFactNeighborY="419">
        <dgm:presLayoutVars>
          <dgm:chMax val="0"/>
          <dgm:chPref val="0"/>
          <dgm:bulletEnabled val="1"/>
        </dgm:presLayoutVars>
      </dgm:prSet>
      <dgm:spPr/>
    </dgm:pt>
    <dgm:pt modelId="{007DE784-CA63-4E89-9F85-FDE8FD5438AB}" type="pres">
      <dgm:prSet presAssocID="{D4FB4E32-8518-4FD3-8326-0CF98CC7B953}" presName="Accent4" presStyleCnt="0"/>
      <dgm:spPr/>
    </dgm:pt>
    <dgm:pt modelId="{D80F399A-0E64-4578-8CE7-AD9EC2A8CE45}" type="pres">
      <dgm:prSet presAssocID="{D4FB4E32-8518-4FD3-8326-0CF98CC7B953}" presName="Accent" presStyleLbl="bgShp" presStyleIdx="3" presStyleCnt="5" custLinFactNeighborX="7532" custLinFactNeighborY="-3423"/>
      <dgm:spPr>
        <a:noFill/>
      </dgm:spPr>
    </dgm:pt>
    <dgm:pt modelId="{EE639578-9711-48F2-84D9-439DA3FC3170}" type="pres">
      <dgm:prSet presAssocID="{D4FB4E32-8518-4FD3-8326-0CF98CC7B953}" presName="Child4" presStyleLbl="node1" presStyleIdx="3" presStyleCnt="5" custLinFactNeighborX="-3345" custLinFactNeighborY="2994">
        <dgm:presLayoutVars>
          <dgm:chMax val="0"/>
          <dgm:chPref val="0"/>
          <dgm:bulletEnabled val="1"/>
        </dgm:presLayoutVars>
      </dgm:prSet>
      <dgm:spPr/>
    </dgm:pt>
    <dgm:pt modelId="{A78CA863-D234-4BA4-9CC6-BD53EFB990B2}" type="pres">
      <dgm:prSet presAssocID="{49A9DAA5-7578-4175-8F78-1ED50F2EEB73}" presName="Accent5" presStyleCnt="0"/>
      <dgm:spPr/>
    </dgm:pt>
    <dgm:pt modelId="{EF5B3558-3E4D-4B66-8F50-72A79BE5C548}" type="pres">
      <dgm:prSet presAssocID="{49A9DAA5-7578-4175-8F78-1ED50F2EEB73}" presName="Accent" presStyleLbl="bgShp" presStyleIdx="4" presStyleCnt="5" custLinFactX="108791" custLinFactY="-100000" custLinFactNeighborX="200000" custLinFactNeighborY="-183254"/>
      <dgm:spPr>
        <a:solidFill>
          <a:schemeClr val="bg1"/>
        </a:solidFill>
      </dgm:spPr>
    </dgm:pt>
    <dgm:pt modelId="{3F57241E-487C-4944-8CF7-34E41037880E}" type="pres">
      <dgm:prSet presAssocID="{49A9DAA5-7578-4175-8F78-1ED50F2EEB73}" presName="Child5" presStyleLbl="node1" presStyleIdx="4" presStyleCnt="5" custLinFactNeighborX="-83236" custLinFactNeighborY="-65009">
        <dgm:presLayoutVars>
          <dgm:chMax val="0"/>
          <dgm:chPref val="0"/>
          <dgm:bulletEnabled val="1"/>
        </dgm:presLayoutVars>
      </dgm:prSet>
      <dgm:spPr/>
    </dgm:pt>
  </dgm:ptLst>
  <dgm:cxnLst>
    <dgm:cxn modelId="{ADBD9C1F-56C0-4569-A1B2-E58E6BAB3386}" srcId="{B05C2903-34A5-41FF-AD94-2FD553CEE00D}" destId="{7547AFD1-3B89-4B7F-8E30-FF8E8AB6F452}" srcOrd="0" destOrd="0" parTransId="{BFAEC9B6-135D-4456-B038-3D6205E5DB8D}" sibTransId="{2880EFC1-AC5F-4ED6-9FB8-215C39316C40}"/>
    <dgm:cxn modelId="{0E8EBE21-741E-4A36-A7DD-66B15A750F12}" type="presOf" srcId="{D4FB4E32-8518-4FD3-8326-0CF98CC7B953}" destId="{EE639578-9711-48F2-84D9-439DA3FC3170}" srcOrd="0" destOrd="0" presId="urn:microsoft.com/office/officeart/2011/layout/HexagonRadial"/>
    <dgm:cxn modelId="{9E002023-54DC-4E5D-B702-BE87A1697607}" srcId="{B05C2903-34A5-41FF-AD94-2FD553CEE00D}" destId="{F7729142-0989-49FB-995E-C9F87BB5A41E}" srcOrd="1" destOrd="0" parTransId="{C695D281-B382-4E03-9535-5E0BE09B7B85}" sibTransId="{3ADAE0FB-501B-45E1-AB6F-F73CC91143B4}"/>
    <dgm:cxn modelId="{476DE634-7BE4-4279-8D38-52A2FC80184F}" type="presOf" srcId="{6A526B33-3617-49F0-BD99-F2B051EF32C8}" destId="{C988C828-5A18-4EA7-8CC0-1CC3CC68FF30}" srcOrd="0" destOrd="0" presId="urn:microsoft.com/office/officeart/2011/layout/HexagonRadial"/>
    <dgm:cxn modelId="{64CAE16C-F6A0-4990-8C36-EA170F60DC9A}" srcId="{B05C2903-34A5-41FF-AD94-2FD553CEE00D}" destId="{D4FB4E32-8518-4FD3-8326-0CF98CC7B953}" srcOrd="3" destOrd="0" parTransId="{AFE53B62-4CCF-49DC-9A6E-9A69D05B132F}" sibTransId="{EC32E7E0-82B8-42FC-9F69-F0A5FAC34600}"/>
    <dgm:cxn modelId="{9CC97E89-F0E5-47C6-8016-9DFED3439D97}" type="presOf" srcId="{B05C2903-34A5-41FF-AD94-2FD553CEE00D}" destId="{7E630948-5867-4A39-A89F-AFA17AB0FF35}" srcOrd="0" destOrd="0" presId="urn:microsoft.com/office/officeart/2011/layout/HexagonRadial"/>
    <dgm:cxn modelId="{762474C1-6DE1-4E63-9E1A-D9B0C49FF186}" srcId="{B05C2903-34A5-41FF-AD94-2FD553CEE00D}" destId="{49A9DAA5-7578-4175-8F78-1ED50F2EEB73}" srcOrd="4" destOrd="0" parTransId="{0463D9A7-02E7-4C94-BE61-3E8D57E26FB7}" sibTransId="{39F4D028-8AE2-4158-813E-20501D4089E2}"/>
    <dgm:cxn modelId="{599388C2-2FAF-48F3-B851-059E2C87BD95}" type="presOf" srcId="{49A9DAA5-7578-4175-8F78-1ED50F2EEB73}" destId="{3F57241E-487C-4944-8CF7-34E41037880E}" srcOrd="0" destOrd="0" presId="urn:microsoft.com/office/officeart/2011/layout/HexagonRadial"/>
    <dgm:cxn modelId="{61664ED4-E78A-4EF3-8F03-270D8553280E}" srcId="{B05C2903-34A5-41FF-AD94-2FD553CEE00D}" destId="{6A526B33-3617-49F0-BD99-F2B051EF32C8}" srcOrd="2" destOrd="0" parTransId="{60B713BD-7844-4354-9096-5013FDCDD1B8}" sibTransId="{838656E2-6280-4079-9456-DBE4951840AB}"/>
    <dgm:cxn modelId="{8C8ED3DA-3695-47DE-9FD1-3531E8E0BBEE}" srcId="{745B581D-579E-4063-9FA1-9AEA4DB603C0}" destId="{B05C2903-34A5-41FF-AD94-2FD553CEE00D}" srcOrd="0" destOrd="0" parTransId="{1574DAB5-E97A-40FE-B418-5AFEA6C9CC17}" sibTransId="{DD70712F-38ED-48F2-9F13-84C77B4831A1}"/>
    <dgm:cxn modelId="{DABA55EB-49A8-41E1-904D-FD3D6076E461}" type="presOf" srcId="{7547AFD1-3B89-4B7F-8E30-FF8E8AB6F452}" destId="{CE4F9162-4E89-4950-89C3-A6630CCE749A}" srcOrd="0" destOrd="0" presId="urn:microsoft.com/office/officeart/2011/layout/HexagonRadial"/>
    <dgm:cxn modelId="{916962F4-4A6B-42FB-9552-D19E19F690E8}" type="presOf" srcId="{F7729142-0989-49FB-995E-C9F87BB5A41E}" destId="{0506B1C9-F422-42E6-9E9F-D10F66BA76C0}" srcOrd="0" destOrd="0" presId="urn:microsoft.com/office/officeart/2011/layout/HexagonRadial"/>
    <dgm:cxn modelId="{D6BE97F8-C96E-4D21-A70B-907F28510B32}" type="presOf" srcId="{745B581D-579E-4063-9FA1-9AEA4DB603C0}" destId="{B76E3D2C-EC8E-41B8-A8D6-43DA39F66A18}" srcOrd="0" destOrd="0" presId="urn:microsoft.com/office/officeart/2011/layout/HexagonRadial"/>
    <dgm:cxn modelId="{042E8BDE-EE8A-4993-BA79-DDEFD5830A78}" type="presParOf" srcId="{B76E3D2C-EC8E-41B8-A8D6-43DA39F66A18}" destId="{7E630948-5867-4A39-A89F-AFA17AB0FF35}" srcOrd="0" destOrd="0" presId="urn:microsoft.com/office/officeart/2011/layout/HexagonRadial"/>
    <dgm:cxn modelId="{D343BE9C-8836-4EEF-AA81-FA70C820CE9A}" type="presParOf" srcId="{B76E3D2C-EC8E-41B8-A8D6-43DA39F66A18}" destId="{D033FD09-A05B-4775-8469-A325717E936D}" srcOrd="1" destOrd="0" presId="urn:microsoft.com/office/officeart/2011/layout/HexagonRadial"/>
    <dgm:cxn modelId="{13D9357C-AB36-4C52-9C75-3395DD88559F}" type="presParOf" srcId="{D033FD09-A05B-4775-8469-A325717E936D}" destId="{421ECDDA-F95E-4C92-B43D-544B50C31864}" srcOrd="0" destOrd="0" presId="urn:microsoft.com/office/officeart/2011/layout/HexagonRadial"/>
    <dgm:cxn modelId="{415054AD-BF13-4079-A95E-94728E7646C9}" type="presParOf" srcId="{B76E3D2C-EC8E-41B8-A8D6-43DA39F66A18}" destId="{CE4F9162-4E89-4950-89C3-A6630CCE749A}" srcOrd="2" destOrd="0" presId="urn:microsoft.com/office/officeart/2011/layout/HexagonRadial"/>
    <dgm:cxn modelId="{AEF11086-FFAB-43E4-841D-112417DAF527}" type="presParOf" srcId="{B76E3D2C-EC8E-41B8-A8D6-43DA39F66A18}" destId="{F11BC96B-CF99-4344-840D-04A4E949BA4C}" srcOrd="3" destOrd="0" presId="urn:microsoft.com/office/officeart/2011/layout/HexagonRadial"/>
    <dgm:cxn modelId="{C4B2BB3F-A10E-4983-82D2-9EAEB8A3D954}" type="presParOf" srcId="{F11BC96B-CF99-4344-840D-04A4E949BA4C}" destId="{254A1DE8-72F5-4E50-BA54-D12B9C446006}" srcOrd="0" destOrd="0" presId="urn:microsoft.com/office/officeart/2011/layout/HexagonRadial"/>
    <dgm:cxn modelId="{AE72E348-811A-48A8-9178-8788F4D655A2}" type="presParOf" srcId="{B76E3D2C-EC8E-41B8-A8D6-43DA39F66A18}" destId="{0506B1C9-F422-42E6-9E9F-D10F66BA76C0}" srcOrd="4" destOrd="0" presId="urn:microsoft.com/office/officeart/2011/layout/HexagonRadial"/>
    <dgm:cxn modelId="{6D8B2297-88FA-4843-A371-65E1A811C819}" type="presParOf" srcId="{B76E3D2C-EC8E-41B8-A8D6-43DA39F66A18}" destId="{C2D94BEF-27C5-482E-A260-88FDF7399E40}" srcOrd="5" destOrd="0" presId="urn:microsoft.com/office/officeart/2011/layout/HexagonRadial"/>
    <dgm:cxn modelId="{04B81744-81CE-4F68-96D0-0BBA33545959}" type="presParOf" srcId="{C2D94BEF-27C5-482E-A260-88FDF7399E40}" destId="{FB41E012-8CD6-4D89-A239-B46F1E598719}" srcOrd="0" destOrd="0" presId="urn:microsoft.com/office/officeart/2011/layout/HexagonRadial"/>
    <dgm:cxn modelId="{370236F5-AE16-4558-B32C-56A4DDC494DC}" type="presParOf" srcId="{B76E3D2C-EC8E-41B8-A8D6-43DA39F66A18}" destId="{C988C828-5A18-4EA7-8CC0-1CC3CC68FF30}" srcOrd="6" destOrd="0" presId="urn:microsoft.com/office/officeart/2011/layout/HexagonRadial"/>
    <dgm:cxn modelId="{C5E6DA39-E96F-4E5C-99D2-2C3F6517332A}" type="presParOf" srcId="{B76E3D2C-EC8E-41B8-A8D6-43DA39F66A18}" destId="{007DE784-CA63-4E89-9F85-FDE8FD5438AB}" srcOrd="7" destOrd="0" presId="urn:microsoft.com/office/officeart/2011/layout/HexagonRadial"/>
    <dgm:cxn modelId="{7EE957FA-59DA-4FFF-B7BA-6AC829654851}" type="presParOf" srcId="{007DE784-CA63-4E89-9F85-FDE8FD5438AB}" destId="{D80F399A-0E64-4578-8CE7-AD9EC2A8CE45}" srcOrd="0" destOrd="0" presId="urn:microsoft.com/office/officeart/2011/layout/HexagonRadial"/>
    <dgm:cxn modelId="{F37FB509-8329-460E-A956-6ABE73B17A30}" type="presParOf" srcId="{B76E3D2C-EC8E-41B8-A8D6-43DA39F66A18}" destId="{EE639578-9711-48F2-84D9-439DA3FC3170}" srcOrd="8" destOrd="0" presId="urn:microsoft.com/office/officeart/2011/layout/HexagonRadial"/>
    <dgm:cxn modelId="{708E1DDA-7A2C-4834-8805-DA0035EA4445}" type="presParOf" srcId="{B76E3D2C-EC8E-41B8-A8D6-43DA39F66A18}" destId="{A78CA863-D234-4BA4-9CC6-BD53EFB990B2}" srcOrd="9" destOrd="0" presId="urn:microsoft.com/office/officeart/2011/layout/HexagonRadial"/>
    <dgm:cxn modelId="{8D7D9036-92B1-45A7-AE6C-D357A2FE267E}" type="presParOf" srcId="{A78CA863-D234-4BA4-9CC6-BD53EFB990B2}" destId="{EF5B3558-3E4D-4B66-8F50-72A79BE5C548}" srcOrd="0" destOrd="0" presId="urn:microsoft.com/office/officeart/2011/layout/HexagonRadial"/>
    <dgm:cxn modelId="{7B684C6D-295B-4367-A95F-7A509C4F678F}" type="presParOf" srcId="{B76E3D2C-EC8E-41B8-A8D6-43DA39F66A18}" destId="{3F57241E-487C-4944-8CF7-34E41037880E}" srcOrd="10" destOrd="0" presId="urn:microsoft.com/office/officeart/2011/layout/HexagonRadial"/>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C0D2A51-DF0A-4E01-9EED-A2B9DF76EF76}" type="doc">
      <dgm:prSet loTypeId="urn:microsoft.com/office/officeart/2005/8/layout/radial1" loCatId="relationship" qsTypeId="urn:microsoft.com/office/officeart/2005/8/quickstyle/simple1" qsCatId="simple" csTypeId="urn:microsoft.com/office/officeart/2005/8/colors/accent3_4" csCatId="accent3" phldr="1"/>
      <dgm:spPr/>
      <dgm:t>
        <a:bodyPr/>
        <a:lstStyle/>
        <a:p>
          <a:endParaRPr lang="en-AU"/>
        </a:p>
      </dgm:t>
    </dgm:pt>
    <dgm:pt modelId="{6D6DA702-3F7E-401F-9873-930B43223AE5}">
      <dgm:prSet phldrT="[Text]" custT="1"/>
      <dgm:spPr>
        <a:solidFill>
          <a:schemeClr val="accent4"/>
        </a:solidFill>
        <a:ln>
          <a:solidFill>
            <a:schemeClr val="tx1"/>
          </a:solidFill>
        </a:ln>
      </dgm:spPr>
      <dgm:t>
        <a:bodyPr/>
        <a:lstStyle/>
        <a:p>
          <a:r>
            <a:rPr lang="en-AU" sz="1000" b="1" dirty="0">
              <a:solidFill>
                <a:schemeClr val="tx1"/>
              </a:solidFill>
            </a:rPr>
            <a:t>Context</a:t>
          </a:r>
        </a:p>
      </dgm:t>
    </dgm:pt>
    <dgm:pt modelId="{5712CD75-2120-4940-B09B-A502C4CACA15}" type="parTrans" cxnId="{D978BB78-6FAE-4B99-A3E9-0FC29C0331BE}">
      <dgm:prSet/>
      <dgm:spPr/>
      <dgm:t>
        <a:bodyPr/>
        <a:lstStyle/>
        <a:p>
          <a:endParaRPr lang="en-AU"/>
        </a:p>
      </dgm:t>
    </dgm:pt>
    <dgm:pt modelId="{57705FEE-0EC5-4007-B77E-304369F22AE9}" type="sibTrans" cxnId="{D978BB78-6FAE-4B99-A3E9-0FC29C0331BE}">
      <dgm:prSet/>
      <dgm:spPr/>
      <dgm:t>
        <a:bodyPr/>
        <a:lstStyle/>
        <a:p>
          <a:endParaRPr lang="en-AU"/>
        </a:p>
      </dgm:t>
    </dgm:pt>
    <dgm:pt modelId="{89B42E6D-6762-44AA-AC95-746CE9C00FE2}">
      <dgm:prSet phldrT="[Text]" custT="1"/>
      <dgm:spPr>
        <a:solidFill>
          <a:schemeClr val="accent4"/>
        </a:solidFill>
      </dgm:spPr>
      <dgm:t>
        <a:bodyPr/>
        <a:lstStyle/>
        <a:p>
          <a:pPr algn="ctr">
            <a:spcAft>
              <a:spcPts val="0"/>
            </a:spcAft>
          </a:pPr>
          <a:r>
            <a:rPr lang="en-AU" sz="800" dirty="0"/>
            <a:t>Sensory deprivation </a:t>
          </a:r>
        </a:p>
      </dgm:t>
    </dgm:pt>
    <dgm:pt modelId="{ABFF24E4-158E-4980-B2BC-42416B554777}" type="parTrans" cxnId="{D0806281-63B7-4A74-AFD0-E95811E15ED2}">
      <dgm:prSet/>
      <dgm:spPr/>
      <dgm:t>
        <a:bodyPr/>
        <a:lstStyle/>
        <a:p>
          <a:endParaRPr lang="en-AU"/>
        </a:p>
      </dgm:t>
    </dgm:pt>
    <dgm:pt modelId="{A7C7BB6F-A6D3-4F4E-B8EA-5A0E4C17D541}" type="sibTrans" cxnId="{D0806281-63B7-4A74-AFD0-E95811E15ED2}">
      <dgm:prSet/>
      <dgm:spPr/>
      <dgm:t>
        <a:bodyPr/>
        <a:lstStyle/>
        <a:p>
          <a:endParaRPr lang="en-AU"/>
        </a:p>
      </dgm:t>
    </dgm:pt>
    <dgm:pt modelId="{ABF423AD-A65B-4897-9426-7A0E3B8FA561}">
      <dgm:prSet phldrT="[Text]" custT="1"/>
      <dgm:spPr>
        <a:solidFill>
          <a:schemeClr val="accent4"/>
        </a:solidFill>
      </dgm:spPr>
      <dgm:t>
        <a:bodyPr/>
        <a:lstStyle/>
        <a:p>
          <a:r>
            <a:rPr lang="en-AU" sz="800" dirty="0"/>
            <a:t>Stimulation</a:t>
          </a:r>
          <a:endParaRPr lang="en-AU" sz="750" dirty="0"/>
        </a:p>
      </dgm:t>
    </dgm:pt>
    <dgm:pt modelId="{FB66BBE1-A700-4902-AA48-F990C43A673F}" type="parTrans" cxnId="{30A262BB-2612-4065-A74B-A29640DAAB6D}">
      <dgm:prSet/>
      <dgm:spPr/>
      <dgm:t>
        <a:bodyPr/>
        <a:lstStyle/>
        <a:p>
          <a:endParaRPr lang="en-AU"/>
        </a:p>
      </dgm:t>
    </dgm:pt>
    <dgm:pt modelId="{F54CE9CB-AE1D-47F2-A460-5FBE9088AA66}" type="sibTrans" cxnId="{30A262BB-2612-4065-A74B-A29640DAAB6D}">
      <dgm:prSet/>
      <dgm:spPr/>
      <dgm:t>
        <a:bodyPr/>
        <a:lstStyle/>
        <a:p>
          <a:endParaRPr lang="en-AU"/>
        </a:p>
      </dgm:t>
    </dgm:pt>
    <dgm:pt modelId="{631DD3F2-C015-47D2-B5E6-CF7233158671}">
      <dgm:prSet phldrT="[Text]" custT="1"/>
      <dgm:spPr>
        <a:solidFill>
          <a:schemeClr val="accent4"/>
        </a:solidFill>
      </dgm:spPr>
      <dgm:t>
        <a:bodyPr/>
        <a:lstStyle/>
        <a:p>
          <a:r>
            <a:rPr lang="en-AU" sz="800" dirty="0"/>
            <a:t>Sleep deprivation</a:t>
          </a:r>
        </a:p>
      </dgm:t>
    </dgm:pt>
    <dgm:pt modelId="{EF2BE66E-6D31-423B-B26A-D98CC75DEE07}" type="parTrans" cxnId="{3560CA27-D58D-4023-9E3A-6657711F0E08}">
      <dgm:prSet/>
      <dgm:spPr/>
      <dgm:t>
        <a:bodyPr/>
        <a:lstStyle/>
        <a:p>
          <a:endParaRPr lang="en-AU"/>
        </a:p>
      </dgm:t>
    </dgm:pt>
    <dgm:pt modelId="{1171DC3C-C05C-4AE5-8943-97DD85C442DC}" type="sibTrans" cxnId="{3560CA27-D58D-4023-9E3A-6657711F0E08}">
      <dgm:prSet/>
      <dgm:spPr/>
      <dgm:t>
        <a:bodyPr/>
        <a:lstStyle/>
        <a:p>
          <a:endParaRPr lang="en-AU"/>
        </a:p>
      </dgm:t>
    </dgm:pt>
    <dgm:pt modelId="{F0484A22-BF79-43EC-926F-A4C5A369AD4B}">
      <dgm:prSet phldrT="[Text]" custT="1"/>
      <dgm:spPr>
        <a:solidFill>
          <a:schemeClr val="accent4"/>
        </a:solidFill>
      </dgm:spPr>
      <dgm:t>
        <a:bodyPr/>
        <a:lstStyle/>
        <a:p>
          <a:r>
            <a:rPr lang="en-AU" sz="800" dirty="0"/>
            <a:t>Life stressors</a:t>
          </a:r>
        </a:p>
      </dgm:t>
    </dgm:pt>
    <dgm:pt modelId="{4794D3EB-E788-4D1D-BC0D-A10E76C79871}" type="parTrans" cxnId="{F2AF67A9-C82A-46CA-8C2B-3090546655C1}">
      <dgm:prSet/>
      <dgm:spPr/>
      <dgm:t>
        <a:bodyPr/>
        <a:lstStyle/>
        <a:p>
          <a:endParaRPr lang="en-AU"/>
        </a:p>
      </dgm:t>
    </dgm:pt>
    <dgm:pt modelId="{F5C15EBA-9C34-42C4-B804-5CD7304F4416}" type="sibTrans" cxnId="{F2AF67A9-C82A-46CA-8C2B-3090546655C1}">
      <dgm:prSet/>
      <dgm:spPr/>
      <dgm:t>
        <a:bodyPr/>
        <a:lstStyle/>
        <a:p>
          <a:endParaRPr lang="en-AU"/>
        </a:p>
      </dgm:t>
    </dgm:pt>
    <dgm:pt modelId="{074D94F3-20B2-4B58-A8B7-05A8C4692B32}" type="pres">
      <dgm:prSet presAssocID="{8C0D2A51-DF0A-4E01-9EED-A2B9DF76EF76}" presName="cycle" presStyleCnt="0">
        <dgm:presLayoutVars>
          <dgm:chMax val="1"/>
          <dgm:dir/>
          <dgm:animLvl val="ctr"/>
          <dgm:resizeHandles val="exact"/>
        </dgm:presLayoutVars>
      </dgm:prSet>
      <dgm:spPr/>
    </dgm:pt>
    <dgm:pt modelId="{FDFDBD9E-5EAA-4064-9AEE-A73A3E16D56F}" type="pres">
      <dgm:prSet presAssocID="{6D6DA702-3F7E-401F-9873-930B43223AE5}" presName="centerShape" presStyleLbl="node0" presStyleIdx="0" presStyleCnt="1"/>
      <dgm:spPr/>
    </dgm:pt>
    <dgm:pt modelId="{A11B4C32-7116-481A-8E7B-FFDB08A7E8D4}" type="pres">
      <dgm:prSet presAssocID="{ABFF24E4-158E-4980-B2BC-42416B554777}" presName="Name9" presStyleLbl="parChTrans1D2" presStyleIdx="0" presStyleCnt="4"/>
      <dgm:spPr/>
    </dgm:pt>
    <dgm:pt modelId="{49BE2E76-C4FD-4A36-8BB7-ECDD3A5CC0DE}" type="pres">
      <dgm:prSet presAssocID="{ABFF24E4-158E-4980-B2BC-42416B554777}" presName="connTx" presStyleLbl="parChTrans1D2" presStyleIdx="0" presStyleCnt="4"/>
      <dgm:spPr/>
    </dgm:pt>
    <dgm:pt modelId="{F44BAB95-114B-4DDA-AED5-F8B9BD6F036D}" type="pres">
      <dgm:prSet presAssocID="{89B42E6D-6762-44AA-AC95-746CE9C00FE2}" presName="node" presStyleLbl="node1" presStyleIdx="0" presStyleCnt="4" custRadScaleRad="119332" custRadScaleInc="-78669">
        <dgm:presLayoutVars>
          <dgm:bulletEnabled val="1"/>
        </dgm:presLayoutVars>
      </dgm:prSet>
      <dgm:spPr/>
    </dgm:pt>
    <dgm:pt modelId="{B45BC91D-1459-47CC-9064-B7AA3D253D24}" type="pres">
      <dgm:prSet presAssocID="{FB66BBE1-A700-4902-AA48-F990C43A673F}" presName="Name9" presStyleLbl="parChTrans1D2" presStyleIdx="1" presStyleCnt="4"/>
      <dgm:spPr/>
    </dgm:pt>
    <dgm:pt modelId="{8FA455FE-9D82-452C-9628-2D399D24B216}" type="pres">
      <dgm:prSet presAssocID="{FB66BBE1-A700-4902-AA48-F990C43A673F}" presName="connTx" presStyleLbl="parChTrans1D2" presStyleIdx="1" presStyleCnt="4"/>
      <dgm:spPr/>
    </dgm:pt>
    <dgm:pt modelId="{67A906C7-970D-46E5-A263-C4D0B99CA70B}" type="pres">
      <dgm:prSet presAssocID="{ABF423AD-A65B-4897-9426-7A0E3B8FA561}" presName="node" presStyleLbl="node1" presStyleIdx="1" presStyleCnt="4">
        <dgm:presLayoutVars>
          <dgm:bulletEnabled val="1"/>
        </dgm:presLayoutVars>
      </dgm:prSet>
      <dgm:spPr/>
    </dgm:pt>
    <dgm:pt modelId="{9ED6C1F6-801F-4529-89DF-3CAEC34B53B8}" type="pres">
      <dgm:prSet presAssocID="{EF2BE66E-6D31-423B-B26A-D98CC75DEE07}" presName="Name9" presStyleLbl="parChTrans1D2" presStyleIdx="2" presStyleCnt="4"/>
      <dgm:spPr/>
    </dgm:pt>
    <dgm:pt modelId="{08286DC3-15A5-4675-B29E-30C2A5B439EB}" type="pres">
      <dgm:prSet presAssocID="{EF2BE66E-6D31-423B-B26A-D98CC75DEE07}" presName="connTx" presStyleLbl="parChTrans1D2" presStyleIdx="2" presStyleCnt="4"/>
      <dgm:spPr/>
    </dgm:pt>
    <dgm:pt modelId="{B9386FDC-BDB1-4E9F-B606-CDE1288FF962}" type="pres">
      <dgm:prSet presAssocID="{631DD3F2-C015-47D2-B5E6-CF7233158671}" presName="node" presStyleLbl="node1" presStyleIdx="2" presStyleCnt="4" custRadScaleRad="115727" custRadScaleInc="-327320">
        <dgm:presLayoutVars>
          <dgm:bulletEnabled val="1"/>
        </dgm:presLayoutVars>
      </dgm:prSet>
      <dgm:spPr/>
    </dgm:pt>
    <dgm:pt modelId="{B30C633E-7EB4-48AF-8C5A-1CE5206F3045}" type="pres">
      <dgm:prSet presAssocID="{4794D3EB-E788-4D1D-BC0D-A10E76C79871}" presName="Name9" presStyleLbl="parChTrans1D2" presStyleIdx="3" presStyleCnt="4"/>
      <dgm:spPr/>
    </dgm:pt>
    <dgm:pt modelId="{02AE7184-E3C2-44A6-86A0-EDBCB044F9C3}" type="pres">
      <dgm:prSet presAssocID="{4794D3EB-E788-4D1D-BC0D-A10E76C79871}" presName="connTx" presStyleLbl="parChTrans1D2" presStyleIdx="3" presStyleCnt="4"/>
      <dgm:spPr/>
    </dgm:pt>
    <dgm:pt modelId="{4FE3E574-5187-4417-9269-0FB3F7E6B830}" type="pres">
      <dgm:prSet presAssocID="{F0484A22-BF79-43EC-926F-A4C5A369AD4B}" presName="node" presStyleLbl="node1" presStyleIdx="3" presStyleCnt="4" custRadScaleInc="0">
        <dgm:presLayoutVars>
          <dgm:bulletEnabled val="1"/>
        </dgm:presLayoutVars>
      </dgm:prSet>
      <dgm:spPr/>
    </dgm:pt>
  </dgm:ptLst>
  <dgm:cxnLst>
    <dgm:cxn modelId="{A1DDE716-6200-4524-9476-8FCA57944F7A}" type="presOf" srcId="{4794D3EB-E788-4D1D-BC0D-A10E76C79871}" destId="{B30C633E-7EB4-48AF-8C5A-1CE5206F3045}" srcOrd="0" destOrd="0" presId="urn:microsoft.com/office/officeart/2005/8/layout/radial1"/>
    <dgm:cxn modelId="{11BA9127-0C18-46AD-A562-D6FE6177297D}" type="presOf" srcId="{EF2BE66E-6D31-423B-B26A-D98CC75DEE07}" destId="{9ED6C1F6-801F-4529-89DF-3CAEC34B53B8}" srcOrd="0" destOrd="0" presId="urn:microsoft.com/office/officeart/2005/8/layout/radial1"/>
    <dgm:cxn modelId="{3560CA27-D58D-4023-9E3A-6657711F0E08}" srcId="{6D6DA702-3F7E-401F-9873-930B43223AE5}" destId="{631DD3F2-C015-47D2-B5E6-CF7233158671}" srcOrd="2" destOrd="0" parTransId="{EF2BE66E-6D31-423B-B26A-D98CC75DEE07}" sibTransId="{1171DC3C-C05C-4AE5-8943-97DD85C442DC}"/>
    <dgm:cxn modelId="{7D261D39-516A-4B19-97D4-CEA2EABC8A08}" type="presOf" srcId="{EF2BE66E-6D31-423B-B26A-D98CC75DEE07}" destId="{08286DC3-15A5-4675-B29E-30C2A5B439EB}" srcOrd="1" destOrd="0" presId="urn:microsoft.com/office/officeart/2005/8/layout/radial1"/>
    <dgm:cxn modelId="{D21A9847-BD5D-4580-BC57-2716AE0B706D}" type="presOf" srcId="{ABFF24E4-158E-4980-B2BC-42416B554777}" destId="{49BE2E76-C4FD-4A36-8BB7-ECDD3A5CC0DE}" srcOrd="1" destOrd="0" presId="urn:microsoft.com/office/officeart/2005/8/layout/radial1"/>
    <dgm:cxn modelId="{6548314E-68FA-4099-91AF-F8A1C5029823}" type="presOf" srcId="{4794D3EB-E788-4D1D-BC0D-A10E76C79871}" destId="{02AE7184-E3C2-44A6-86A0-EDBCB044F9C3}" srcOrd="1" destOrd="0" presId="urn:microsoft.com/office/officeart/2005/8/layout/radial1"/>
    <dgm:cxn modelId="{F3170950-6B48-4AF2-91E4-4D621C34D990}" type="presOf" srcId="{6D6DA702-3F7E-401F-9873-930B43223AE5}" destId="{FDFDBD9E-5EAA-4064-9AEE-A73A3E16D56F}" srcOrd="0" destOrd="0" presId="urn:microsoft.com/office/officeart/2005/8/layout/radial1"/>
    <dgm:cxn modelId="{A2AF5853-4308-489E-8CE8-28F749F11D8C}" type="presOf" srcId="{89B42E6D-6762-44AA-AC95-746CE9C00FE2}" destId="{F44BAB95-114B-4DDA-AED5-F8B9BD6F036D}" srcOrd="0" destOrd="0" presId="urn:microsoft.com/office/officeart/2005/8/layout/radial1"/>
    <dgm:cxn modelId="{D978BB78-6FAE-4B99-A3E9-0FC29C0331BE}" srcId="{8C0D2A51-DF0A-4E01-9EED-A2B9DF76EF76}" destId="{6D6DA702-3F7E-401F-9873-930B43223AE5}" srcOrd="0" destOrd="0" parTransId="{5712CD75-2120-4940-B09B-A502C4CACA15}" sibTransId="{57705FEE-0EC5-4007-B77E-304369F22AE9}"/>
    <dgm:cxn modelId="{D0806281-63B7-4A74-AFD0-E95811E15ED2}" srcId="{6D6DA702-3F7E-401F-9873-930B43223AE5}" destId="{89B42E6D-6762-44AA-AC95-746CE9C00FE2}" srcOrd="0" destOrd="0" parTransId="{ABFF24E4-158E-4980-B2BC-42416B554777}" sibTransId="{A7C7BB6F-A6D3-4F4E-B8EA-5A0E4C17D541}"/>
    <dgm:cxn modelId="{81797B8E-EA7D-4E6D-BEB9-16C0F465C94D}" type="presOf" srcId="{8C0D2A51-DF0A-4E01-9EED-A2B9DF76EF76}" destId="{074D94F3-20B2-4B58-A8B7-05A8C4692B32}" srcOrd="0" destOrd="0" presId="urn:microsoft.com/office/officeart/2005/8/layout/radial1"/>
    <dgm:cxn modelId="{8737A58E-063C-4610-89D8-9574B10C7967}" type="presOf" srcId="{631DD3F2-C015-47D2-B5E6-CF7233158671}" destId="{B9386FDC-BDB1-4E9F-B606-CDE1288FF962}" srcOrd="0" destOrd="0" presId="urn:microsoft.com/office/officeart/2005/8/layout/radial1"/>
    <dgm:cxn modelId="{F2AF67A9-C82A-46CA-8C2B-3090546655C1}" srcId="{6D6DA702-3F7E-401F-9873-930B43223AE5}" destId="{F0484A22-BF79-43EC-926F-A4C5A369AD4B}" srcOrd="3" destOrd="0" parTransId="{4794D3EB-E788-4D1D-BC0D-A10E76C79871}" sibTransId="{F5C15EBA-9C34-42C4-B804-5CD7304F4416}"/>
    <dgm:cxn modelId="{1F3131AC-B9BE-4137-B2F6-93E78BF0CCF4}" type="presOf" srcId="{FB66BBE1-A700-4902-AA48-F990C43A673F}" destId="{8FA455FE-9D82-452C-9628-2D399D24B216}" srcOrd="1" destOrd="0" presId="urn:microsoft.com/office/officeart/2005/8/layout/radial1"/>
    <dgm:cxn modelId="{30A262BB-2612-4065-A74B-A29640DAAB6D}" srcId="{6D6DA702-3F7E-401F-9873-930B43223AE5}" destId="{ABF423AD-A65B-4897-9426-7A0E3B8FA561}" srcOrd="1" destOrd="0" parTransId="{FB66BBE1-A700-4902-AA48-F990C43A673F}" sibTransId="{F54CE9CB-AE1D-47F2-A460-5FBE9088AA66}"/>
    <dgm:cxn modelId="{D3CFAACA-4535-4BD3-BA5D-FD5456EBADFE}" type="presOf" srcId="{F0484A22-BF79-43EC-926F-A4C5A369AD4B}" destId="{4FE3E574-5187-4417-9269-0FB3F7E6B830}" srcOrd="0" destOrd="0" presId="urn:microsoft.com/office/officeart/2005/8/layout/radial1"/>
    <dgm:cxn modelId="{32F2D5D0-625D-4077-99D1-4C4AE5E05963}" type="presOf" srcId="{ABFF24E4-158E-4980-B2BC-42416B554777}" destId="{A11B4C32-7116-481A-8E7B-FFDB08A7E8D4}" srcOrd="0" destOrd="0" presId="urn:microsoft.com/office/officeart/2005/8/layout/radial1"/>
    <dgm:cxn modelId="{9975AAD3-DF5D-4460-98E6-8F3677BAD640}" type="presOf" srcId="{ABF423AD-A65B-4897-9426-7A0E3B8FA561}" destId="{67A906C7-970D-46E5-A263-C4D0B99CA70B}" srcOrd="0" destOrd="0" presId="urn:microsoft.com/office/officeart/2005/8/layout/radial1"/>
    <dgm:cxn modelId="{4F14DBDF-EE6B-43D7-80EC-4F352C19AEF4}" type="presOf" srcId="{FB66BBE1-A700-4902-AA48-F990C43A673F}" destId="{B45BC91D-1459-47CC-9064-B7AA3D253D24}" srcOrd="0" destOrd="0" presId="urn:microsoft.com/office/officeart/2005/8/layout/radial1"/>
    <dgm:cxn modelId="{4DE6B37F-C024-4502-B3A0-21476D3590CD}" type="presParOf" srcId="{074D94F3-20B2-4B58-A8B7-05A8C4692B32}" destId="{FDFDBD9E-5EAA-4064-9AEE-A73A3E16D56F}" srcOrd="0" destOrd="0" presId="urn:microsoft.com/office/officeart/2005/8/layout/radial1"/>
    <dgm:cxn modelId="{D00A69BF-B12E-4341-9A3F-51DAE8537A8D}" type="presParOf" srcId="{074D94F3-20B2-4B58-A8B7-05A8C4692B32}" destId="{A11B4C32-7116-481A-8E7B-FFDB08A7E8D4}" srcOrd="1" destOrd="0" presId="urn:microsoft.com/office/officeart/2005/8/layout/radial1"/>
    <dgm:cxn modelId="{D189D297-D8BC-47D3-9787-2BD8769FEB5A}" type="presParOf" srcId="{A11B4C32-7116-481A-8E7B-FFDB08A7E8D4}" destId="{49BE2E76-C4FD-4A36-8BB7-ECDD3A5CC0DE}" srcOrd="0" destOrd="0" presId="urn:microsoft.com/office/officeart/2005/8/layout/radial1"/>
    <dgm:cxn modelId="{E8FA14CD-FF32-425C-B60E-E150FD007DF9}" type="presParOf" srcId="{074D94F3-20B2-4B58-A8B7-05A8C4692B32}" destId="{F44BAB95-114B-4DDA-AED5-F8B9BD6F036D}" srcOrd="2" destOrd="0" presId="urn:microsoft.com/office/officeart/2005/8/layout/radial1"/>
    <dgm:cxn modelId="{1CED4D78-4177-49E1-B4BB-9D1B746F00A8}" type="presParOf" srcId="{074D94F3-20B2-4B58-A8B7-05A8C4692B32}" destId="{B45BC91D-1459-47CC-9064-B7AA3D253D24}" srcOrd="3" destOrd="0" presId="urn:microsoft.com/office/officeart/2005/8/layout/radial1"/>
    <dgm:cxn modelId="{B9618B3D-82AB-4FAF-8F9D-71ABC3228691}" type="presParOf" srcId="{B45BC91D-1459-47CC-9064-B7AA3D253D24}" destId="{8FA455FE-9D82-452C-9628-2D399D24B216}" srcOrd="0" destOrd="0" presId="urn:microsoft.com/office/officeart/2005/8/layout/radial1"/>
    <dgm:cxn modelId="{07388330-EB4B-4669-AF71-3ED810D68EE1}" type="presParOf" srcId="{074D94F3-20B2-4B58-A8B7-05A8C4692B32}" destId="{67A906C7-970D-46E5-A263-C4D0B99CA70B}" srcOrd="4" destOrd="0" presId="urn:microsoft.com/office/officeart/2005/8/layout/radial1"/>
    <dgm:cxn modelId="{A1F5B826-C668-4412-B532-DD8609B9DA06}" type="presParOf" srcId="{074D94F3-20B2-4B58-A8B7-05A8C4692B32}" destId="{9ED6C1F6-801F-4529-89DF-3CAEC34B53B8}" srcOrd="5" destOrd="0" presId="urn:microsoft.com/office/officeart/2005/8/layout/radial1"/>
    <dgm:cxn modelId="{442E9182-DB4B-497D-AE35-A48D7373EEF0}" type="presParOf" srcId="{9ED6C1F6-801F-4529-89DF-3CAEC34B53B8}" destId="{08286DC3-15A5-4675-B29E-30C2A5B439EB}" srcOrd="0" destOrd="0" presId="urn:microsoft.com/office/officeart/2005/8/layout/radial1"/>
    <dgm:cxn modelId="{F8B2463A-E44B-4D09-83A0-B4C538811F83}" type="presParOf" srcId="{074D94F3-20B2-4B58-A8B7-05A8C4692B32}" destId="{B9386FDC-BDB1-4E9F-B606-CDE1288FF962}" srcOrd="6" destOrd="0" presId="urn:microsoft.com/office/officeart/2005/8/layout/radial1"/>
    <dgm:cxn modelId="{F5D51A5C-4572-4CE9-A4FE-790BFA9175B6}" type="presParOf" srcId="{074D94F3-20B2-4B58-A8B7-05A8C4692B32}" destId="{B30C633E-7EB4-48AF-8C5A-1CE5206F3045}" srcOrd="7" destOrd="0" presId="urn:microsoft.com/office/officeart/2005/8/layout/radial1"/>
    <dgm:cxn modelId="{34AD6625-2AED-4149-9FD5-252966A69BB2}" type="presParOf" srcId="{B30C633E-7EB4-48AF-8C5A-1CE5206F3045}" destId="{02AE7184-E3C2-44A6-86A0-EDBCB044F9C3}" srcOrd="0" destOrd="0" presId="urn:microsoft.com/office/officeart/2005/8/layout/radial1"/>
    <dgm:cxn modelId="{1036F253-F07C-400E-9390-8CFF5BFC551F}" type="presParOf" srcId="{074D94F3-20B2-4B58-A8B7-05A8C4692B32}" destId="{4FE3E574-5187-4417-9269-0FB3F7E6B830}" srcOrd="8" destOrd="0" presId="urn:microsoft.com/office/officeart/2005/8/layout/radial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0948-5867-4A39-A89F-AFA17AB0FF35}">
      <dsp:nvSpPr>
        <dsp:cNvPr id="0" name=""/>
        <dsp:cNvSpPr/>
      </dsp:nvSpPr>
      <dsp:spPr>
        <a:xfrm>
          <a:off x="2504459" y="992142"/>
          <a:ext cx="1261056" cy="1090864"/>
        </a:xfrm>
        <a:prstGeom prst="hexagon">
          <a:avLst>
            <a:gd name="adj" fmla="val 28570"/>
            <a:gd name="vf" fmla="val 115470"/>
          </a:avLst>
        </a:prstGeom>
        <a:solidFill>
          <a:schemeClr val="accent5">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a:solidFill>
                <a:schemeClr val="tx1"/>
              </a:solidFill>
            </a:rPr>
            <a:t>Neural</a:t>
          </a:r>
          <a:endParaRPr lang="en-AU" sz="1200" b="1" kern="1200" dirty="0">
            <a:solidFill>
              <a:schemeClr val="tx1"/>
            </a:solidFill>
          </a:endParaRPr>
        </a:p>
      </dsp:txBody>
      <dsp:txXfrm>
        <a:off x="2713434" y="1172913"/>
        <a:ext cx="843106" cy="729322"/>
      </dsp:txXfrm>
    </dsp:sp>
    <dsp:sp modelId="{254A1DE8-72F5-4E50-BA54-D12B9C446006}">
      <dsp:nvSpPr>
        <dsp:cNvPr id="0" name=""/>
        <dsp:cNvSpPr/>
      </dsp:nvSpPr>
      <dsp:spPr>
        <a:xfrm>
          <a:off x="3294123" y="47023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E4F9162-4E89-4950-89C3-A6630CCE749A}">
      <dsp:nvSpPr>
        <dsp:cNvPr id="0" name=""/>
        <dsp:cNvSpPr/>
      </dsp:nvSpPr>
      <dsp:spPr>
        <a:xfrm>
          <a:off x="2620621" y="0"/>
          <a:ext cx="1033426" cy="894035"/>
        </a:xfrm>
        <a:prstGeom prst="hexagon">
          <a:avLst>
            <a:gd name="adj" fmla="val 28570"/>
            <a:gd name="vf" fmla="val 115470"/>
          </a:avLst>
        </a:prstGeom>
        <a:solidFill>
          <a:schemeClr val="accent5">
            <a:lumMod val="75000"/>
          </a:schemeClr>
        </a:solidFill>
        <a:ln w="57150" cap="flat" cmpd="sng" algn="ctr">
          <a:no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Atypical lateralisation</a:t>
          </a:r>
        </a:p>
      </dsp:txBody>
      <dsp:txXfrm>
        <a:off x="2791882" y="148161"/>
        <a:ext cx="690904" cy="597713"/>
      </dsp:txXfrm>
    </dsp:sp>
    <dsp:sp modelId="{FB41E012-8CD6-4D89-A239-B46F1E598719}">
      <dsp:nvSpPr>
        <dsp:cNvPr id="0" name=""/>
        <dsp:cNvSpPr/>
      </dsp:nvSpPr>
      <dsp:spPr>
        <a:xfrm>
          <a:off x="3849410" y="1236641"/>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0506B1C9-F422-42E6-9E9F-D10F66BA76C0}">
      <dsp:nvSpPr>
        <dsp:cNvPr id="0" name=""/>
        <dsp:cNvSpPr/>
      </dsp:nvSpPr>
      <dsp:spPr>
        <a:xfrm>
          <a:off x="3568393" y="549891"/>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Gyrification</a:t>
          </a:r>
        </a:p>
      </dsp:txBody>
      <dsp:txXfrm>
        <a:off x="3739654" y="698052"/>
        <a:ext cx="690904" cy="597713"/>
      </dsp:txXfrm>
    </dsp:sp>
    <dsp:sp modelId="{D80F399A-0E64-4578-8CE7-AD9EC2A8CE45}">
      <dsp:nvSpPr>
        <dsp:cNvPr id="0" name=""/>
        <dsp:cNvSpPr/>
      </dsp:nvSpPr>
      <dsp:spPr>
        <a:xfrm>
          <a:off x="3463672" y="210176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988C828-5A18-4EA7-8CC0-1CC3CC68FF30}">
      <dsp:nvSpPr>
        <dsp:cNvPr id="0" name=""/>
        <dsp:cNvSpPr/>
      </dsp:nvSpPr>
      <dsp:spPr>
        <a:xfrm>
          <a:off x="3568393" y="1630914"/>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Peripheral sensory deficits</a:t>
          </a:r>
        </a:p>
      </dsp:txBody>
      <dsp:txXfrm>
        <a:off x="3739654" y="1779075"/>
        <a:ext cx="690904" cy="597713"/>
      </dsp:txXfrm>
    </dsp:sp>
    <dsp:sp modelId="{B487B306-7C74-4A93-9995-2067C5CA72F1}">
      <dsp:nvSpPr>
        <dsp:cNvPr id="0" name=""/>
        <dsp:cNvSpPr/>
      </dsp:nvSpPr>
      <dsp:spPr>
        <a:xfrm>
          <a:off x="2506806" y="2191570"/>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EE639578-9711-48F2-84D9-439DA3FC3170}">
      <dsp:nvSpPr>
        <dsp:cNvPr id="0" name=""/>
        <dsp:cNvSpPr/>
      </dsp:nvSpPr>
      <dsp:spPr>
        <a:xfrm>
          <a:off x="2621427" y="2181421"/>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AU" sz="800" kern="1200" dirty="0" err="1"/>
            <a:t>Fronto</a:t>
          </a:r>
          <a:r>
            <a:rPr lang="en-AU" sz="800" kern="1200" dirty="0"/>
            <a:t>-temporal dysconnectivity</a:t>
          </a:r>
        </a:p>
      </dsp:txBody>
      <dsp:txXfrm>
        <a:off x="2792688" y="2329582"/>
        <a:ext cx="690904" cy="597713"/>
      </dsp:txXfrm>
    </dsp:sp>
    <dsp:sp modelId="{EF5B3558-3E4D-4B66-8F50-72A79BE5C548}">
      <dsp:nvSpPr>
        <dsp:cNvPr id="0" name=""/>
        <dsp:cNvSpPr/>
      </dsp:nvSpPr>
      <dsp:spPr>
        <a:xfrm>
          <a:off x="1942425" y="1425474"/>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6EA12CD2-EB19-4DF1-8592-B942CB06451A}">
      <dsp:nvSpPr>
        <dsp:cNvPr id="0" name=""/>
        <dsp:cNvSpPr/>
      </dsp:nvSpPr>
      <dsp:spPr>
        <a:xfrm>
          <a:off x="1668449" y="1631529"/>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Auditory cortex hyperactivity</a:t>
          </a:r>
        </a:p>
      </dsp:txBody>
      <dsp:txXfrm>
        <a:off x="1839710" y="1779690"/>
        <a:ext cx="690904" cy="597713"/>
      </dsp:txXfrm>
    </dsp:sp>
    <dsp:sp modelId="{295E6956-5438-4329-9B98-EFEAF75BF6FA}">
      <dsp:nvSpPr>
        <dsp:cNvPr id="0" name=""/>
        <dsp:cNvSpPr/>
      </dsp:nvSpPr>
      <dsp:spPr>
        <a:xfrm>
          <a:off x="1668449" y="548661"/>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Default mode network alterations</a:t>
          </a:r>
        </a:p>
      </dsp:txBody>
      <dsp:txXfrm>
        <a:off x="1839710" y="696822"/>
        <a:ext cx="690904" cy="597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0948-5867-4A39-A89F-AFA17AB0FF35}">
      <dsp:nvSpPr>
        <dsp:cNvPr id="0" name=""/>
        <dsp:cNvSpPr/>
      </dsp:nvSpPr>
      <dsp:spPr>
        <a:xfrm>
          <a:off x="2504459" y="992142"/>
          <a:ext cx="1261056" cy="1090864"/>
        </a:xfrm>
        <a:prstGeom prst="hexagon">
          <a:avLst>
            <a:gd name="adj" fmla="val 28570"/>
            <a:gd name="vf" fmla="val 115470"/>
          </a:avLst>
        </a:prstGeom>
        <a:solidFill>
          <a:schemeClr val="accent6">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solidFill>
                <a:schemeClr val="tx1"/>
              </a:solidFill>
            </a:rPr>
            <a:t>Personal-sociocultural</a:t>
          </a:r>
        </a:p>
      </dsp:txBody>
      <dsp:txXfrm>
        <a:off x="2713434" y="1172913"/>
        <a:ext cx="843106" cy="729322"/>
      </dsp:txXfrm>
    </dsp:sp>
    <dsp:sp modelId="{254A1DE8-72F5-4E50-BA54-D12B9C446006}">
      <dsp:nvSpPr>
        <dsp:cNvPr id="0" name=""/>
        <dsp:cNvSpPr/>
      </dsp:nvSpPr>
      <dsp:spPr>
        <a:xfrm>
          <a:off x="3294123" y="47023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E4F9162-4E89-4950-89C3-A6630CCE749A}">
      <dsp:nvSpPr>
        <dsp:cNvPr id="0" name=""/>
        <dsp:cNvSpPr/>
      </dsp:nvSpPr>
      <dsp:spPr>
        <a:xfrm>
          <a:off x="2620621" y="0"/>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Dissociation</a:t>
          </a:r>
        </a:p>
      </dsp:txBody>
      <dsp:txXfrm>
        <a:off x="2791882" y="148161"/>
        <a:ext cx="690904" cy="597713"/>
      </dsp:txXfrm>
    </dsp:sp>
    <dsp:sp modelId="{FB41E012-8CD6-4D89-A239-B46F1E598719}">
      <dsp:nvSpPr>
        <dsp:cNvPr id="0" name=""/>
        <dsp:cNvSpPr/>
      </dsp:nvSpPr>
      <dsp:spPr>
        <a:xfrm>
          <a:off x="3849410" y="1236641"/>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0506B1C9-F422-42E6-9E9F-D10F66BA76C0}">
      <dsp:nvSpPr>
        <dsp:cNvPr id="0" name=""/>
        <dsp:cNvSpPr/>
      </dsp:nvSpPr>
      <dsp:spPr>
        <a:xfrm>
          <a:off x="3568393" y="549891"/>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dsp:txBody>
      <dsp:txXfrm>
        <a:off x="3739654" y="698052"/>
        <a:ext cx="690904" cy="597713"/>
      </dsp:txXfrm>
    </dsp:sp>
    <dsp:sp modelId="{D80F399A-0E64-4578-8CE7-AD9EC2A8CE45}">
      <dsp:nvSpPr>
        <dsp:cNvPr id="0" name=""/>
        <dsp:cNvSpPr/>
      </dsp:nvSpPr>
      <dsp:spPr>
        <a:xfrm>
          <a:off x="3463672" y="210176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988C828-5A18-4EA7-8CC0-1CC3CC68FF30}">
      <dsp:nvSpPr>
        <dsp:cNvPr id="0" name=""/>
        <dsp:cNvSpPr/>
      </dsp:nvSpPr>
      <dsp:spPr>
        <a:xfrm>
          <a:off x="3568393" y="1630914"/>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Personality traits</a:t>
          </a:r>
        </a:p>
      </dsp:txBody>
      <dsp:txXfrm>
        <a:off x="3739654" y="1779075"/>
        <a:ext cx="690904" cy="597713"/>
      </dsp:txXfrm>
    </dsp:sp>
    <dsp:sp modelId="{EF5B3558-3E4D-4B66-8F50-72A79BE5C548}">
      <dsp:nvSpPr>
        <dsp:cNvPr id="0" name=""/>
        <dsp:cNvSpPr/>
      </dsp:nvSpPr>
      <dsp:spPr>
        <a:xfrm>
          <a:off x="2506806" y="2191570"/>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EE639578-9711-48F2-84D9-439DA3FC3170}">
      <dsp:nvSpPr>
        <dsp:cNvPr id="0" name=""/>
        <dsp:cNvSpPr/>
      </dsp:nvSpPr>
      <dsp:spPr>
        <a:xfrm>
          <a:off x="2620621" y="2181421"/>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Cultural beliefs</a:t>
          </a:r>
        </a:p>
      </dsp:txBody>
      <dsp:txXfrm>
        <a:off x="2791882" y="2329582"/>
        <a:ext cx="690904" cy="597713"/>
      </dsp:txXfrm>
    </dsp:sp>
    <dsp:sp modelId="{3F57241E-487C-4944-8CF7-34E41037880E}">
      <dsp:nvSpPr>
        <dsp:cNvPr id="0" name=""/>
        <dsp:cNvSpPr/>
      </dsp:nvSpPr>
      <dsp:spPr>
        <a:xfrm>
          <a:off x="1659633" y="1624869"/>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Social agent represent-</a:t>
          </a:r>
          <a:r>
            <a:rPr lang="en-AU" sz="1000" kern="1200" dirty="0" err="1"/>
            <a:t>ation</a:t>
          </a:r>
          <a:endParaRPr lang="en-AU" sz="1000" kern="1200" dirty="0"/>
        </a:p>
      </dsp:txBody>
      <dsp:txXfrm>
        <a:off x="1830894" y="1773030"/>
        <a:ext cx="690904" cy="5977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0948-5867-4A39-A89F-AFA17AB0FF35}">
      <dsp:nvSpPr>
        <dsp:cNvPr id="0" name=""/>
        <dsp:cNvSpPr/>
      </dsp:nvSpPr>
      <dsp:spPr>
        <a:xfrm>
          <a:off x="2504459" y="992142"/>
          <a:ext cx="1261056" cy="1090864"/>
        </a:xfrm>
        <a:prstGeom prst="hexagon">
          <a:avLst>
            <a:gd name="adj" fmla="val 28570"/>
            <a:gd name="vf" fmla="val 115470"/>
          </a:avLst>
        </a:prstGeom>
        <a:solidFill>
          <a:schemeClr val="accent2">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solidFill>
                <a:schemeClr val="tx1"/>
              </a:solidFill>
            </a:rPr>
            <a:t>Cognitive</a:t>
          </a:r>
        </a:p>
      </dsp:txBody>
      <dsp:txXfrm>
        <a:off x="2713434" y="1172913"/>
        <a:ext cx="843106" cy="729322"/>
      </dsp:txXfrm>
    </dsp:sp>
    <dsp:sp modelId="{254A1DE8-72F5-4E50-BA54-D12B9C446006}">
      <dsp:nvSpPr>
        <dsp:cNvPr id="0" name=""/>
        <dsp:cNvSpPr/>
      </dsp:nvSpPr>
      <dsp:spPr>
        <a:xfrm>
          <a:off x="3294123" y="470237"/>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CE4F9162-4E89-4950-89C3-A6630CCE749A}">
      <dsp:nvSpPr>
        <dsp:cNvPr id="0" name=""/>
        <dsp:cNvSpPr/>
      </dsp:nvSpPr>
      <dsp:spPr>
        <a:xfrm>
          <a:off x="2620621" y="0"/>
          <a:ext cx="1033426" cy="894035"/>
        </a:xfrm>
        <a:prstGeom prst="hexagon">
          <a:avLst>
            <a:gd name="adj" fmla="val 28570"/>
            <a:gd name="vf" fmla="val 11547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Mental imagery</a:t>
          </a:r>
        </a:p>
      </dsp:txBody>
      <dsp:txXfrm>
        <a:off x="2791882" y="148161"/>
        <a:ext cx="690904" cy="597713"/>
      </dsp:txXfrm>
    </dsp:sp>
    <dsp:sp modelId="{FB41E012-8CD6-4D89-A239-B46F1E598719}">
      <dsp:nvSpPr>
        <dsp:cNvPr id="0" name=""/>
        <dsp:cNvSpPr/>
      </dsp:nvSpPr>
      <dsp:spPr>
        <a:xfrm>
          <a:off x="3849410" y="1236641"/>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0506B1C9-F422-42E6-9E9F-D10F66BA76C0}">
      <dsp:nvSpPr>
        <dsp:cNvPr id="0" name=""/>
        <dsp:cNvSpPr/>
      </dsp:nvSpPr>
      <dsp:spPr>
        <a:xfrm>
          <a:off x="1666929" y="501014"/>
          <a:ext cx="1033426" cy="894035"/>
        </a:xfrm>
        <a:prstGeom prst="hexagon">
          <a:avLst>
            <a:gd name="adj" fmla="val 28570"/>
            <a:gd name="vf" fmla="val 11547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Inner speech misattribution</a:t>
          </a:r>
        </a:p>
      </dsp:txBody>
      <dsp:txXfrm>
        <a:off x="1838190" y="649175"/>
        <a:ext cx="690904" cy="597713"/>
      </dsp:txXfrm>
    </dsp:sp>
    <dsp:sp modelId="{D80F399A-0E64-4578-8CE7-AD9EC2A8CE45}">
      <dsp:nvSpPr>
        <dsp:cNvPr id="0" name=""/>
        <dsp:cNvSpPr/>
      </dsp:nvSpPr>
      <dsp:spPr>
        <a:xfrm>
          <a:off x="3499508" y="2087734"/>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C988C828-5A18-4EA7-8CC0-1CC3CC68FF30}">
      <dsp:nvSpPr>
        <dsp:cNvPr id="0" name=""/>
        <dsp:cNvSpPr/>
      </dsp:nvSpPr>
      <dsp:spPr>
        <a:xfrm>
          <a:off x="1654818" y="1634660"/>
          <a:ext cx="1033426" cy="894035"/>
        </a:xfrm>
        <a:prstGeom prst="hexagon">
          <a:avLst>
            <a:gd name="adj" fmla="val 28570"/>
            <a:gd name="vf" fmla="val 115470"/>
          </a:avLst>
        </a:prstGeom>
        <a:solidFill>
          <a:schemeClr val="accent2">
            <a:lumMod val="75000"/>
          </a:schemeClr>
        </a:solidFill>
        <a:ln w="57150" cap="flat" cmpd="sng" algn="ctr">
          <a:no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Reality monitoring</a:t>
          </a:r>
        </a:p>
      </dsp:txBody>
      <dsp:txXfrm>
        <a:off x="1826079" y="1782821"/>
        <a:ext cx="690904" cy="597713"/>
      </dsp:txXfrm>
    </dsp:sp>
    <dsp:sp modelId="{EF5B3558-3E4D-4B66-8F50-72A79BE5C548}">
      <dsp:nvSpPr>
        <dsp:cNvPr id="0" name=""/>
        <dsp:cNvSpPr/>
      </dsp:nvSpPr>
      <dsp:spPr>
        <a:xfrm>
          <a:off x="3976011" y="103034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EE639578-9711-48F2-84D9-439DA3FC3170}">
      <dsp:nvSpPr>
        <dsp:cNvPr id="0" name=""/>
        <dsp:cNvSpPr/>
      </dsp:nvSpPr>
      <dsp:spPr>
        <a:xfrm>
          <a:off x="2586053" y="2181421"/>
          <a:ext cx="1033426" cy="894035"/>
        </a:xfrm>
        <a:prstGeom prst="hexagon">
          <a:avLst>
            <a:gd name="adj" fmla="val 28570"/>
            <a:gd name="vf" fmla="val 115470"/>
          </a:avLst>
        </a:prstGeom>
        <a:solidFill>
          <a:schemeClr val="accent2">
            <a:lumMod val="75000"/>
          </a:schemeClr>
        </a:solidFill>
        <a:ln w="57150" cap="flat" cmpd="sng" algn="ctr">
          <a:no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Top-down/prior weighting</a:t>
          </a:r>
        </a:p>
      </dsp:txBody>
      <dsp:txXfrm>
        <a:off x="2757314" y="2329582"/>
        <a:ext cx="690904" cy="597713"/>
      </dsp:txXfrm>
    </dsp:sp>
    <dsp:sp modelId="{3F57241E-487C-4944-8CF7-34E41037880E}">
      <dsp:nvSpPr>
        <dsp:cNvPr id="0" name=""/>
        <dsp:cNvSpPr/>
      </dsp:nvSpPr>
      <dsp:spPr>
        <a:xfrm>
          <a:off x="808266" y="1050326"/>
          <a:ext cx="1033426" cy="894035"/>
        </a:xfrm>
        <a:prstGeom prst="hexagon">
          <a:avLst>
            <a:gd name="adj" fmla="val 28570"/>
            <a:gd name="vf" fmla="val 115470"/>
          </a:avLst>
        </a:prstGeom>
        <a:solidFill>
          <a:schemeClr val="accent2">
            <a:lumMod val="75000"/>
          </a:schemeClr>
        </a:solidFill>
        <a:ln w="57150" cap="flat" cmpd="sng" algn="ctr">
          <a:no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Cognitive control/ inhibition</a:t>
          </a:r>
        </a:p>
      </dsp:txBody>
      <dsp:txXfrm>
        <a:off x="979527" y="1198487"/>
        <a:ext cx="690904" cy="5977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DBD9E-5EAA-4064-9AEE-A73A3E16D56F}">
      <dsp:nvSpPr>
        <dsp:cNvPr id="0" name=""/>
        <dsp:cNvSpPr/>
      </dsp:nvSpPr>
      <dsp:spPr>
        <a:xfrm>
          <a:off x="1024616" y="906919"/>
          <a:ext cx="695586" cy="695586"/>
        </a:xfrm>
        <a:prstGeom prst="ellipse">
          <a:avLst/>
        </a:prstGeom>
        <a:solidFill>
          <a:schemeClr val="accent4"/>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AU" sz="1000" b="1" kern="1200" dirty="0">
              <a:solidFill>
                <a:schemeClr val="tx1"/>
              </a:solidFill>
            </a:rPr>
            <a:t>Context</a:t>
          </a:r>
        </a:p>
      </dsp:txBody>
      <dsp:txXfrm>
        <a:off x="1126482" y="1008785"/>
        <a:ext cx="491854" cy="491854"/>
      </dsp:txXfrm>
    </dsp:sp>
    <dsp:sp modelId="{A11B4C32-7116-481A-8E7B-FFDB08A7E8D4}">
      <dsp:nvSpPr>
        <dsp:cNvPr id="0" name=""/>
        <dsp:cNvSpPr/>
      </dsp:nvSpPr>
      <dsp:spPr>
        <a:xfrm rot="14075937">
          <a:off x="867344" y="791722"/>
          <a:ext cx="384462" cy="45615"/>
        </a:xfrm>
        <a:custGeom>
          <a:avLst/>
          <a:gdLst/>
          <a:ahLst/>
          <a:cxnLst/>
          <a:rect l="0" t="0" r="0" b="0"/>
          <a:pathLst>
            <a:path>
              <a:moveTo>
                <a:pt x="0" y="22807"/>
              </a:moveTo>
              <a:lnTo>
                <a:pt x="384462"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rot="10800000">
        <a:off x="1049963" y="804918"/>
        <a:ext cx="19223" cy="19223"/>
      </dsp:txXfrm>
    </dsp:sp>
    <dsp:sp modelId="{F44BAB95-114B-4DDA-AED5-F8B9BD6F036D}">
      <dsp:nvSpPr>
        <dsp:cNvPr id="0" name=""/>
        <dsp:cNvSpPr/>
      </dsp:nvSpPr>
      <dsp:spPr>
        <a:xfrm>
          <a:off x="398948" y="26553"/>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ts val="0"/>
            </a:spcAft>
            <a:buNone/>
          </a:pPr>
          <a:r>
            <a:rPr lang="en-AU" sz="800" kern="1200" dirty="0"/>
            <a:t>Sensory deprivation </a:t>
          </a:r>
        </a:p>
      </dsp:txBody>
      <dsp:txXfrm>
        <a:off x="500814" y="128419"/>
        <a:ext cx="491854" cy="491854"/>
      </dsp:txXfrm>
    </dsp:sp>
    <dsp:sp modelId="{B45BC91D-1459-47CC-9064-B7AA3D253D24}">
      <dsp:nvSpPr>
        <dsp:cNvPr id="0" name=""/>
        <dsp:cNvSpPr/>
      </dsp:nvSpPr>
      <dsp:spPr>
        <a:xfrm>
          <a:off x="1720202" y="1231905"/>
          <a:ext cx="209492" cy="45615"/>
        </a:xfrm>
        <a:custGeom>
          <a:avLst/>
          <a:gdLst/>
          <a:ahLst/>
          <a:cxnLst/>
          <a:rect l="0" t="0" r="0" b="0"/>
          <a:pathLst>
            <a:path>
              <a:moveTo>
                <a:pt x="0" y="22807"/>
              </a:moveTo>
              <a:lnTo>
                <a:pt x="209492"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1819711" y="1249475"/>
        <a:ext cx="10474" cy="10474"/>
      </dsp:txXfrm>
    </dsp:sp>
    <dsp:sp modelId="{67A906C7-970D-46E5-A263-C4D0B99CA70B}">
      <dsp:nvSpPr>
        <dsp:cNvPr id="0" name=""/>
        <dsp:cNvSpPr/>
      </dsp:nvSpPr>
      <dsp:spPr>
        <a:xfrm>
          <a:off x="1929695" y="906919"/>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800" kern="1200" dirty="0"/>
            <a:t>Stimulation</a:t>
          </a:r>
          <a:endParaRPr lang="en-AU" sz="750" kern="1200" dirty="0"/>
        </a:p>
      </dsp:txBody>
      <dsp:txXfrm>
        <a:off x="2031561" y="1008785"/>
        <a:ext cx="491854" cy="491854"/>
      </dsp:txXfrm>
    </dsp:sp>
    <dsp:sp modelId="{9ED6C1F6-801F-4529-89DF-3CAEC34B53B8}">
      <dsp:nvSpPr>
        <dsp:cNvPr id="0" name=""/>
        <dsp:cNvSpPr/>
      </dsp:nvSpPr>
      <dsp:spPr>
        <a:xfrm rot="18162360">
          <a:off x="1479467" y="791227"/>
          <a:ext cx="351834" cy="45615"/>
        </a:xfrm>
        <a:custGeom>
          <a:avLst/>
          <a:gdLst/>
          <a:ahLst/>
          <a:cxnLst/>
          <a:rect l="0" t="0" r="0" b="0"/>
          <a:pathLst>
            <a:path>
              <a:moveTo>
                <a:pt x="0" y="22807"/>
              </a:moveTo>
              <a:lnTo>
                <a:pt x="351834"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1646589" y="805238"/>
        <a:ext cx="17591" cy="17591"/>
      </dsp:txXfrm>
    </dsp:sp>
    <dsp:sp modelId="{B9386FDC-BDB1-4E9F-B606-CDE1288FF962}">
      <dsp:nvSpPr>
        <dsp:cNvPr id="0" name=""/>
        <dsp:cNvSpPr/>
      </dsp:nvSpPr>
      <dsp:spPr>
        <a:xfrm>
          <a:off x="1590567" y="25563"/>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800" kern="1200" dirty="0"/>
            <a:t>Sleep deprivation</a:t>
          </a:r>
        </a:p>
      </dsp:txBody>
      <dsp:txXfrm>
        <a:off x="1692433" y="127429"/>
        <a:ext cx="491854" cy="491854"/>
      </dsp:txXfrm>
    </dsp:sp>
    <dsp:sp modelId="{B30C633E-7EB4-48AF-8C5A-1CE5206F3045}">
      <dsp:nvSpPr>
        <dsp:cNvPr id="0" name=""/>
        <dsp:cNvSpPr/>
      </dsp:nvSpPr>
      <dsp:spPr>
        <a:xfrm rot="10800000">
          <a:off x="815123" y="1231905"/>
          <a:ext cx="209492" cy="45615"/>
        </a:xfrm>
        <a:custGeom>
          <a:avLst/>
          <a:gdLst/>
          <a:ahLst/>
          <a:cxnLst/>
          <a:rect l="0" t="0" r="0" b="0"/>
          <a:pathLst>
            <a:path>
              <a:moveTo>
                <a:pt x="0" y="22807"/>
              </a:moveTo>
              <a:lnTo>
                <a:pt x="209492"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rot="10800000">
        <a:off x="914632" y="1249475"/>
        <a:ext cx="10474" cy="10474"/>
      </dsp:txXfrm>
    </dsp:sp>
    <dsp:sp modelId="{4FE3E574-5187-4417-9269-0FB3F7E6B830}">
      <dsp:nvSpPr>
        <dsp:cNvPr id="0" name=""/>
        <dsp:cNvSpPr/>
      </dsp:nvSpPr>
      <dsp:spPr>
        <a:xfrm>
          <a:off x="119537" y="906919"/>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800" kern="1200" dirty="0"/>
            <a:t>Life stressors</a:t>
          </a:r>
        </a:p>
      </dsp:txBody>
      <dsp:txXfrm>
        <a:off x="221403" y="1008785"/>
        <a:ext cx="491854" cy="4918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0948-5867-4A39-A89F-AFA17AB0FF35}">
      <dsp:nvSpPr>
        <dsp:cNvPr id="0" name=""/>
        <dsp:cNvSpPr/>
      </dsp:nvSpPr>
      <dsp:spPr>
        <a:xfrm>
          <a:off x="2504459" y="992142"/>
          <a:ext cx="1261056" cy="1090864"/>
        </a:xfrm>
        <a:prstGeom prst="hexagon">
          <a:avLst>
            <a:gd name="adj" fmla="val 28570"/>
            <a:gd name="vf" fmla="val 115470"/>
          </a:avLst>
        </a:prstGeom>
        <a:solidFill>
          <a:schemeClr val="accent5">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a:solidFill>
                <a:schemeClr val="tx1"/>
              </a:solidFill>
            </a:rPr>
            <a:t>Neural</a:t>
          </a:r>
          <a:endParaRPr lang="en-AU" sz="1200" b="1" kern="1200" dirty="0">
            <a:solidFill>
              <a:schemeClr val="tx1"/>
            </a:solidFill>
          </a:endParaRPr>
        </a:p>
      </dsp:txBody>
      <dsp:txXfrm>
        <a:off x="2713434" y="1172913"/>
        <a:ext cx="843106" cy="729322"/>
      </dsp:txXfrm>
    </dsp:sp>
    <dsp:sp modelId="{254A1DE8-72F5-4E50-BA54-D12B9C446006}">
      <dsp:nvSpPr>
        <dsp:cNvPr id="0" name=""/>
        <dsp:cNvSpPr/>
      </dsp:nvSpPr>
      <dsp:spPr>
        <a:xfrm>
          <a:off x="3294123" y="47023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E4F9162-4E89-4950-89C3-A6630CCE749A}">
      <dsp:nvSpPr>
        <dsp:cNvPr id="0" name=""/>
        <dsp:cNvSpPr/>
      </dsp:nvSpPr>
      <dsp:spPr>
        <a:xfrm>
          <a:off x="2620621" y="0"/>
          <a:ext cx="1033426" cy="894035"/>
        </a:xfrm>
        <a:prstGeom prst="hexagon">
          <a:avLst>
            <a:gd name="adj" fmla="val 28570"/>
            <a:gd name="vf" fmla="val 115470"/>
          </a:avLst>
        </a:prstGeom>
        <a:solidFill>
          <a:schemeClr val="accent5">
            <a:lumMod val="75000"/>
          </a:schemeClr>
        </a:solidFill>
        <a:ln w="762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Atypical lateralisation</a:t>
          </a:r>
        </a:p>
      </dsp:txBody>
      <dsp:txXfrm>
        <a:off x="2791882" y="148161"/>
        <a:ext cx="690904" cy="597713"/>
      </dsp:txXfrm>
    </dsp:sp>
    <dsp:sp modelId="{FB41E012-8CD6-4D89-A239-B46F1E598719}">
      <dsp:nvSpPr>
        <dsp:cNvPr id="0" name=""/>
        <dsp:cNvSpPr/>
      </dsp:nvSpPr>
      <dsp:spPr>
        <a:xfrm>
          <a:off x="3849410" y="1236641"/>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0506B1C9-F422-42E6-9E9F-D10F66BA76C0}">
      <dsp:nvSpPr>
        <dsp:cNvPr id="0" name=""/>
        <dsp:cNvSpPr/>
      </dsp:nvSpPr>
      <dsp:spPr>
        <a:xfrm>
          <a:off x="3568393" y="549891"/>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Gyrification</a:t>
          </a:r>
        </a:p>
      </dsp:txBody>
      <dsp:txXfrm>
        <a:off x="3739654" y="698052"/>
        <a:ext cx="690904" cy="597713"/>
      </dsp:txXfrm>
    </dsp:sp>
    <dsp:sp modelId="{D80F399A-0E64-4578-8CE7-AD9EC2A8CE45}">
      <dsp:nvSpPr>
        <dsp:cNvPr id="0" name=""/>
        <dsp:cNvSpPr/>
      </dsp:nvSpPr>
      <dsp:spPr>
        <a:xfrm>
          <a:off x="3463672" y="210176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988C828-5A18-4EA7-8CC0-1CC3CC68FF30}">
      <dsp:nvSpPr>
        <dsp:cNvPr id="0" name=""/>
        <dsp:cNvSpPr/>
      </dsp:nvSpPr>
      <dsp:spPr>
        <a:xfrm>
          <a:off x="3568393" y="1630914"/>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Peripheral sensory deficits</a:t>
          </a:r>
        </a:p>
      </dsp:txBody>
      <dsp:txXfrm>
        <a:off x="3739654" y="1779075"/>
        <a:ext cx="690904" cy="597713"/>
      </dsp:txXfrm>
    </dsp:sp>
    <dsp:sp modelId="{B487B306-7C74-4A93-9995-2067C5CA72F1}">
      <dsp:nvSpPr>
        <dsp:cNvPr id="0" name=""/>
        <dsp:cNvSpPr/>
      </dsp:nvSpPr>
      <dsp:spPr>
        <a:xfrm>
          <a:off x="2506806" y="2191570"/>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EE639578-9711-48F2-84D9-439DA3FC3170}">
      <dsp:nvSpPr>
        <dsp:cNvPr id="0" name=""/>
        <dsp:cNvSpPr/>
      </dsp:nvSpPr>
      <dsp:spPr>
        <a:xfrm>
          <a:off x="2621427" y="2181421"/>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AU" sz="800" kern="1200" dirty="0" err="1"/>
            <a:t>Fronto</a:t>
          </a:r>
          <a:r>
            <a:rPr lang="en-AU" sz="800" kern="1200" dirty="0"/>
            <a:t>-temporal dysconnectivity</a:t>
          </a:r>
        </a:p>
      </dsp:txBody>
      <dsp:txXfrm>
        <a:off x="2792688" y="2329582"/>
        <a:ext cx="690904" cy="597713"/>
      </dsp:txXfrm>
    </dsp:sp>
    <dsp:sp modelId="{EF5B3558-3E4D-4B66-8F50-72A79BE5C548}">
      <dsp:nvSpPr>
        <dsp:cNvPr id="0" name=""/>
        <dsp:cNvSpPr/>
      </dsp:nvSpPr>
      <dsp:spPr>
        <a:xfrm>
          <a:off x="1942425" y="1425474"/>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6EA12CD2-EB19-4DF1-8592-B942CB06451A}">
      <dsp:nvSpPr>
        <dsp:cNvPr id="0" name=""/>
        <dsp:cNvSpPr/>
      </dsp:nvSpPr>
      <dsp:spPr>
        <a:xfrm>
          <a:off x="1668449" y="1631529"/>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Auditory cortex hyperactivity</a:t>
          </a:r>
        </a:p>
      </dsp:txBody>
      <dsp:txXfrm>
        <a:off x="1839710" y="1779690"/>
        <a:ext cx="690904" cy="597713"/>
      </dsp:txXfrm>
    </dsp:sp>
    <dsp:sp modelId="{295E6956-5438-4329-9B98-EFEAF75BF6FA}">
      <dsp:nvSpPr>
        <dsp:cNvPr id="0" name=""/>
        <dsp:cNvSpPr/>
      </dsp:nvSpPr>
      <dsp:spPr>
        <a:xfrm>
          <a:off x="1668449" y="548661"/>
          <a:ext cx="1033426" cy="894035"/>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Default mode network alterations</a:t>
          </a:r>
        </a:p>
      </dsp:txBody>
      <dsp:txXfrm>
        <a:off x="1839710" y="696822"/>
        <a:ext cx="690904" cy="5977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0948-5867-4A39-A89F-AFA17AB0FF35}">
      <dsp:nvSpPr>
        <dsp:cNvPr id="0" name=""/>
        <dsp:cNvSpPr/>
      </dsp:nvSpPr>
      <dsp:spPr>
        <a:xfrm>
          <a:off x="2504459" y="992142"/>
          <a:ext cx="1261056" cy="1090864"/>
        </a:xfrm>
        <a:prstGeom prst="hexagon">
          <a:avLst>
            <a:gd name="adj" fmla="val 28570"/>
            <a:gd name="vf" fmla="val 115470"/>
          </a:avLst>
        </a:prstGeom>
        <a:solidFill>
          <a:schemeClr val="accent6">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solidFill>
                <a:schemeClr val="tx1"/>
              </a:solidFill>
            </a:rPr>
            <a:t>Personal-sociocultural</a:t>
          </a:r>
        </a:p>
      </dsp:txBody>
      <dsp:txXfrm>
        <a:off x="2713434" y="1172913"/>
        <a:ext cx="843106" cy="729322"/>
      </dsp:txXfrm>
    </dsp:sp>
    <dsp:sp modelId="{254A1DE8-72F5-4E50-BA54-D12B9C446006}">
      <dsp:nvSpPr>
        <dsp:cNvPr id="0" name=""/>
        <dsp:cNvSpPr/>
      </dsp:nvSpPr>
      <dsp:spPr>
        <a:xfrm>
          <a:off x="3294123" y="47023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E4F9162-4E89-4950-89C3-A6630CCE749A}">
      <dsp:nvSpPr>
        <dsp:cNvPr id="0" name=""/>
        <dsp:cNvSpPr/>
      </dsp:nvSpPr>
      <dsp:spPr>
        <a:xfrm>
          <a:off x="2620621" y="0"/>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Dissociation</a:t>
          </a:r>
        </a:p>
      </dsp:txBody>
      <dsp:txXfrm>
        <a:off x="2791882" y="148161"/>
        <a:ext cx="690904" cy="597713"/>
      </dsp:txXfrm>
    </dsp:sp>
    <dsp:sp modelId="{FB41E012-8CD6-4D89-A239-B46F1E598719}">
      <dsp:nvSpPr>
        <dsp:cNvPr id="0" name=""/>
        <dsp:cNvSpPr/>
      </dsp:nvSpPr>
      <dsp:spPr>
        <a:xfrm>
          <a:off x="3849410" y="1236641"/>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0506B1C9-F422-42E6-9E9F-D10F66BA76C0}">
      <dsp:nvSpPr>
        <dsp:cNvPr id="0" name=""/>
        <dsp:cNvSpPr/>
      </dsp:nvSpPr>
      <dsp:spPr>
        <a:xfrm>
          <a:off x="3568393" y="549891"/>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dsp:txBody>
      <dsp:txXfrm>
        <a:off x="3739654" y="698052"/>
        <a:ext cx="690904" cy="597713"/>
      </dsp:txXfrm>
    </dsp:sp>
    <dsp:sp modelId="{D80F399A-0E64-4578-8CE7-AD9EC2A8CE45}">
      <dsp:nvSpPr>
        <dsp:cNvPr id="0" name=""/>
        <dsp:cNvSpPr/>
      </dsp:nvSpPr>
      <dsp:spPr>
        <a:xfrm>
          <a:off x="3463672" y="210176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C988C828-5A18-4EA7-8CC0-1CC3CC68FF30}">
      <dsp:nvSpPr>
        <dsp:cNvPr id="0" name=""/>
        <dsp:cNvSpPr/>
      </dsp:nvSpPr>
      <dsp:spPr>
        <a:xfrm>
          <a:off x="3568393" y="1630914"/>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Personality traits</a:t>
          </a:r>
        </a:p>
      </dsp:txBody>
      <dsp:txXfrm>
        <a:off x="3739654" y="1779075"/>
        <a:ext cx="690904" cy="597713"/>
      </dsp:txXfrm>
    </dsp:sp>
    <dsp:sp modelId="{EF5B3558-3E4D-4B66-8F50-72A79BE5C548}">
      <dsp:nvSpPr>
        <dsp:cNvPr id="0" name=""/>
        <dsp:cNvSpPr/>
      </dsp:nvSpPr>
      <dsp:spPr>
        <a:xfrm>
          <a:off x="2506806" y="2191570"/>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EE639578-9711-48F2-84D9-439DA3FC3170}">
      <dsp:nvSpPr>
        <dsp:cNvPr id="0" name=""/>
        <dsp:cNvSpPr/>
      </dsp:nvSpPr>
      <dsp:spPr>
        <a:xfrm>
          <a:off x="2620621" y="2181421"/>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Cultural beliefs</a:t>
          </a:r>
        </a:p>
      </dsp:txBody>
      <dsp:txXfrm>
        <a:off x="2791882" y="2329582"/>
        <a:ext cx="690904" cy="597713"/>
      </dsp:txXfrm>
    </dsp:sp>
    <dsp:sp modelId="{3F57241E-487C-4944-8CF7-34E41037880E}">
      <dsp:nvSpPr>
        <dsp:cNvPr id="0" name=""/>
        <dsp:cNvSpPr/>
      </dsp:nvSpPr>
      <dsp:spPr>
        <a:xfrm>
          <a:off x="1659633" y="1624869"/>
          <a:ext cx="1033426" cy="894035"/>
        </a:xfrm>
        <a:prstGeom prst="hexagon">
          <a:avLst>
            <a:gd name="adj" fmla="val 2857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Social agent represent-</a:t>
          </a:r>
          <a:r>
            <a:rPr lang="en-AU" sz="1000" kern="1200" dirty="0" err="1"/>
            <a:t>ation</a:t>
          </a:r>
          <a:endParaRPr lang="en-AU" sz="1000" kern="1200" dirty="0"/>
        </a:p>
      </dsp:txBody>
      <dsp:txXfrm>
        <a:off x="1830894" y="1773030"/>
        <a:ext cx="690904" cy="5977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0948-5867-4A39-A89F-AFA17AB0FF35}">
      <dsp:nvSpPr>
        <dsp:cNvPr id="0" name=""/>
        <dsp:cNvSpPr/>
      </dsp:nvSpPr>
      <dsp:spPr>
        <a:xfrm>
          <a:off x="2504459" y="992142"/>
          <a:ext cx="1261056" cy="1090864"/>
        </a:xfrm>
        <a:prstGeom prst="hexagon">
          <a:avLst>
            <a:gd name="adj" fmla="val 28570"/>
            <a:gd name="vf" fmla="val 115470"/>
          </a:avLst>
        </a:prstGeom>
        <a:solidFill>
          <a:schemeClr val="accent2">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solidFill>
                <a:schemeClr val="tx1"/>
              </a:solidFill>
            </a:rPr>
            <a:t>Cognitive</a:t>
          </a:r>
        </a:p>
      </dsp:txBody>
      <dsp:txXfrm>
        <a:off x="2713434" y="1172913"/>
        <a:ext cx="843106" cy="729322"/>
      </dsp:txXfrm>
    </dsp:sp>
    <dsp:sp modelId="{254A1DE8-72F5-4E50-BA54-D12B9C446006}">
      <dsp:nvSpPr>
        <dsp:cNvPr id="0" name=""/>
        <dsp:cNvSpPr/>
      </dsp:nvSpPr>
      <dsp:spPr>
        <a:xfrm>
          <a:off x="3294123" y="470237"/>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CE4F9162-4E89-4950-89C3-A6630CCE749A}">
      <dsp:nvSpPr>
        <dsp:cNvPr id="0" name=""/>
        <dsp:cNvSpPr/>
      </dsp:nvSpPr>
      <dsp:spPr>
        <a:xfrm>
          <a:off x="2620621" y="0"/>
          <a:ext cx="1033426" cy="894035"/>
        </a:xfrm>
        <a:prstGeom prst="hexagon">
          <a:avLst>
            <a:gd name="adj" fmla="val 28570"/>
            <a:gd name="vf" fmla="val 11547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Mental imagery</a:t>
          </a:r>
        </a:p>
      </dsp:txBody>
      <dsp:txXfrm>
        <a:off x="2791882" y="148161"/>
        <a:ext cx="690904" cy="597713"/>
      </dsp:txXfrm>
    </dsp:sp>
    <dsp:sp modelId="{FB41E012-8CD6-4D89-A239-B46F1E598719}">
      <dsp:nvSpPr>
        <dsp:cNvPr id="0" name=""/>
        <dsp:cNvSpPr/>
      </dsp:nvSpPr>
      <dsp:spPr>
        <a:xfrm>
          <a:off x="3849410" y="1236641"/>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0506B1C9-F422-42E6-9E9F-D10F66BA76C0}">
      <dsp:nvSpPr>
        <dsp:cNvPr id="0" name=""/>
        <dsp:cNvSpPr/>
      </dsp:nvSpPr>
      <dsp:spPr>
        <a:xfrm>
          <a:off x="1666929" y="501014"/>
          <a:ext cx="1033426" cy="894035"/>
        </a:xfrm>
        <a:prstGeom prst="hexagon">
          <a:avLst>
            <a:gd name="adj" fmla="val 28570"/>
            <a:gd name="vf" fmla="val 11547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Inner speech misattribution</a:t>
          </a:r>
        </a:p>
      </dsp:txBody>
      <dsp:txXfrm>
        <a:off x="1838190" y="649175"/>
        <a:ext cx="690904" cy="597713"/>
      </dsp:txXfrm>
    </dsp:sp>
    <dsp:sp modelId="{D80F399A-0E64-4578-8CE7-AD9EC2A8CE45}">
      <dsp:nvSpPr>
        <dsp:cNvPr id="0" name=""/>
        <dsp:cNvSpPr/>
      </dsp:nvSpPr>
      <dsp:spPr>
        <a:xfrm>
          <a:off x="3499508" y="2087734"/>
          <a:ext cx="475792" cy="409958"/>
        </a:xfrm>
        <a:prstGeom prst="hexagon">
          <a:avLst>
            <a:gd name="adj" fmla="val 28900"/>
            <a:gd name="vf" fmla="val 115470"/>
          </a:avLst>
        </a:prstGeom>
        <a:noFill/>
        <a:ln>
          <a:noFill/>
        </a:ln>
        <a:effectLst/>
      </dsp:spPr>
      <dsp:style>
        <a:lnRef idx="0">
          <a:scrgbClr r="0" g="0" b="0"/>
        </a:lnRef>
        <a:fillRef idx="1">
          <a:scrgbClr r="0" g="0" b="0"/>
        </a:fillRef>
        <a:effectRef idx="0">
          <a:scrgbClr r="0" g="0" b="0"/>
        </a:effectRef>
        <a:fontRef idx="minor"/>
      </dsp:style>
    </dsp:sp>
    <dsp:sp modelId="{C988C828-5A18-4EA7-8CC0-1CC3CC68FF30}">
      <dsp:nvSpPr>
        <dsp:cNvPr id="0" name=""/>
        <dsp:cNvSpPr/>
      </dsp:nvSpPr>
      <dsp:spPr>
        <a:xfrm>
          <a:off x="1654818" y="1634660"/>
          <a:ext cx="1033426" cy="894035"/>
        </a:xfrm>
        <a:prstGeom prst="hexagon">
          <a:avLst>
            <a:gd name="adj" fmla="val 28570"/>
            <a:gd name="vf" fmla="val 115470"/>
          </a:avLst>
        </a:prstGeom>
        <a:solidFill>
          <a:schemeClr val="accent2">
            <a:lumMod val="75000"/>
          </a:schemeClr>
        </a:solidFill>
        <a:ln w="762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Reality monitoring</a:t>
          </a:r>
        </a:p>
      </dsp:txBody>
      <dsp:txXfrm>
        <a:off x="1826079" y="1782821"/>
        <a:ext cx="690904" cy="597713"/>
      </dsp:txXfrm>
    </dsp:sp>
    <dsp:sp modelId="{EF5B3558-3E4D-4B66-8F50-72A79BE5C548}">
      <dsp:nvSpPr>
        <dsp:cNvPr id="0" name=""/>
        <dsp:cNvSpPr/>
      </dsp:nvSpPr>
      <dsp:spPr>
        <a:xfrm>
          <a:off x="3976011" y="1030347"/>
          <a:ext cx="475792" cy="409958"/>
        </a:xfrm>
        <a:prstGeom prst="hexagon">
          <a:avLst>
            <a:gd name="adj" fmla="val 28900"/>
            <a:gd name="vf" fmla="val 115470"/>
          </a:avLst>
        </a:prstGeom>
        <a:solidFill>
          <a:schemeClr val="bg1"/>
        </a:solidFill>
        <a:ln>
          <a:noFill/>
        </a:ln>
        <a:effectLst/>
      </dsp:spPr>
      <dsp:style>
        <a:lnRef idx="0">
          <a:scrgbClr r="0" g="0" b="0"/>
        </a:lnRef>
        <a:fillRef idx="1">
          <a:scrgbClr r="0" g="0" b="0"/>
        </a:fillRef>
        <a:effectRef idx="0">
          <a:scrgbClr r="0" g="0" b="0"/>
        </a:effectRef>
        <a:fontRef idx="minor"/>
      </dsp:style>
    </dsp:sp>
    <dsp:sp modelId="{EE639578-9711-48F2-84D9-439DA3FC3170}">
      <dsp:nvSpPr>
        <dsp:cNvPr id="0" name=""/>
        <dsp:cNvSpPr/>
      </dsp:nvSpPr>
      <dsp:spPr>
        <a:xfrm>
          <a:off x="2586053" y="2181421"/>
          <a:ext cx="1033426" cy="894035"/>
        </a:xfrm>
        <a:prstGeom prst="hexagon">
          <a:avLst>
            <a:gd name="adj" fmla="val 28570"/>
            <a:gd name="vf" fmla="val 115470"/>
          </a:avLst>
        </a:prstGeom>
        <a:solidFill>
          <a:schemeClr val="accent2">
            <a:lumMod val="75000"/>
          </a:schemeClr>
        </a:solidFill>
        <a:ln w="762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Top-down/prior weighting</a:t>
          </a:r>
        </a:p>
      </dsp:txBody>
      <dsp:txXfrm>
        <a:off x="2757314" y="2329582"/>
        <a:ext cx="690904" cy="597713"/>
      </dsp:txXfrm>
    </dsp:sp>
    <dsp:sp modelId="{3F57241E-487C-4944-8CF7-34E41037880E}">
      <dsp:nvSpPr>
        <dsp:cNvPr id="0" name=""/>
        <dsp:cNvSpPr/>
      </dsp:nvSpPr>
      <dsp:spPr>
        <a:xfrm>
          <a:off x="808266" y="1050326"/>
          <a:ext cx="1033426" cy="894035"/>
        </a:xfrm>
        <a:prstGeom prst="hexagon">
          <a:avLst>
            <a:gd name="adj" fmla="val 28570"/>
            <a:gd name="vf" fmla="val 115470"/>
          </a:avLst>
        </a:prstGeom>
        <a:solidFill>
          <a:schemeClr val="accent2">
            <a:lumMod val="75000"/>
          </a:schemeClr>
        </a:solidFill>
        <a:ln w="762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Cognitive control/ inhibition</a:t>
          </a:r>
        </a:p>
      </dsp:txBody>
      <dsp:txXfrm>
        <a:off x="979527" y="1198487"/>
        <a:ext cx="690904" cy="5977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DBD9E-5EAA-4064-9AEE-A73A3E16D56F}">
      <dsp:nvSpPr>
        <dsp:cNvPr id="0" name=""/>
        <dsp:cNvSpPr/>
      </dsp:nvSpPr>
      <dsp:spPr>
        <a:xfrm>
          <a:off x="1024616" y="906919"/>
          <a:ext cx="695586" cy="695586"/>
        </a:xfrm>
        <a:prstGeom prst="ellipse">
          <a:avLst/>
        </a:prstGeom>
        <a:solidFill>
          <a:schemeClr val="accent4"/>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AU" sz="1000" b="1" kern="1200" dirty="0">
              <a:solidFill>
                <a:schemeClr val="tx1"/>
              </a:solidFill>
            </a:rPr>
            <a:t>Context</a:t>
          </a:r>
        </a:p>
      </dsp:txBody>
      <dsp:txXfrm>
        <a:off x="1126482" y="1008785"/>
        <a:ext cx="491854" cy="491854"/>
      </dsp:txXfrm>
    </dsp:sp>
    <dsp:sp modelId="{A11B4C32-7116-481A-8E7B-FFDB08A7E8D4}">
      <dsp:nvSpPr>
        <dsp:cNvPr id="0" name=""/>
        <dsp:cNvSpPr/>
      </dsp:nvSpPr>
      <dsp:spPr>
        <a:xfrm rot="14075937">
          <a:off x="867344" y="791722"/>
          <a:ext cx="384462" cy="45615"/>
        </a:xfrm>
        <a:custGeom>
          <a:avLst/>
          <a:gdLst/>
          <a:ahLst/>
          <a:cxnLst/>
          <a:rect l="0" t="0" r="0" b="0"/>
          <a:pathLst>
            <a:path>
              <a:moveTo>
                <a:pt x="0" y="22807"/>
              </a:moveTo>
              <a:lnTo>
                <a:pt x="384462"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rot="10800000">
        <a:off x="1049963" y="804918"/>
        <a:ext cx="19223" cy="19223"/>
      </dsp:txXfrm>
    </dsp:sp>
    <dsp:sp modelId="{F44BAB95-114B-4DDA-AED5-F8B9BD6F036D}">
      <dsp:nvSpPr>
        <dsp:cNvPr id="0" name=""/>
        <dsp:cNvSpPr/>
      </dsp:nvSpPr>
      <dsp:spPr>
        <a:xfrm>
          <a:off x="398948" y="26553"/>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ts val="0"/>
            </a:spcAft>
            <a:buNone/>
          </a:pPr>
          <a:r>
            <a:rPr lang="en-AU" sz="800" kern="1200" dirty="0"/>
            <a:t>Sensory deprivation </a:t>
          </a:r>
        </a:p>
      </dsp:txBody>
      <dsp:txXfrm>
        <a:off x="500814" y="128419"/>
        <a:ext cx="491854" cy="491854"/>
      </dsp:txXfrm>
    </dsp:sp>
    <dsp:sp modelId="{B45BC91D-1459-47CC-9064-B7AA3D253D24}">
      <dsp:nvSpPr>
        <dsp:cNvPr id="0" name=""/>
        <dsp:cNvSpPr/>
      </dsp:nvSpPr>
      <dsp:spPr>
        <a:xfrm>
          <a:off x="1720202" y="1231905"/>
          <a:ext cx="209492" cy="45615"/>
        </a:xfrm>
        <a:custGeom>
          <a:avLst/>
          <a:gdLst/>
          <a:ahLst/>
          <a:cxnLst/>
          <a:rect l="0" t="0" r="0" b="0"/>
          <a:pathLst>
            <a:path>
              <a:moveTo>
                <a:pt x="0" y="22807"/>
              </a:moveTo>
              <a:lnTo>
                <a:pt x="209492"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1819711" y="1249475"/>
        <a:ext cx="10474" cy="10474"/>
      </dsp:txXfrm>
    </dsp:sp>
    <dsp:sp modelId="{67A906C7-970D-46E5-A263-C4D0B99CA70B}">
      <dsp:nvSpPr>
        <dsp:cNvPr id="0" name=""/>
        <dsp:cNvSpPr/>
      </dsp:nvSpPr>
      <dsp:spPr>
        <a:xfrm>
          <a:off x="1929695" y="906919"/>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800" kern="1200" dirty="0"/>
            <a:t>Stimulation</a:t>
          </a:r>
          <a:endParaRPr lang="en-AU" sz="750" kern="1200" dirty="0"/>
        </a:p>
      </dsp:txBody>
      <dsp:txXfrm>
        <a:off x="2031561" y="1008785"/>
        <a:ext cx="491854" cy="491854"/>
      </dsp:txXfrm>
    </dsp:sp>
    <dsp:sp modelId="{9ED6C1F6-801F-4529-89DF-3CAEC34B53B8}">
      <dsp:nvSpPr>
        <dsp:cNvPr id="0" name=""/>
        <dsp:cNvSpPr/>
      </dsp:nvSpPr>
      <dsp:spPr>
        <a:xfrm rot="18162360">
          <a:off x="1479467" y="791227"/>
          <a:ext cx="351834" cy="45615"/>
        </a:xfrm>
        <a:custGeom>
          <a:avLst/>
          <a:gdLst/>
          <a:ahLst/>
          <a:cxnLst/>
          <a:rect l="0" t="0" r="0" b="0"/>
          <a:pathLst>
            <a:path>
              <a:moveTo>
                <a:pt x="0" y="22807"/>
              </a:moveTo>
              <a:lnTo>
                <a:pt x="351834"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1646589" y="805238"/>
        <a:ext cx="17591" cy="17591"/>
      </dsp:txXfrm>
    </dsp:sp>
    <dsp:sp modelId="{B9386FDC-BDB1-4E9F-B606-CDE1288FF962}">
      <dsp:nvSpPr>
        <dsp:cNvPr id="0" name=""/>
        <dsp:cNvSpPr/>
      </dsp:nvSpPr>
      <dsp:spPr>
        <a:xfrm>
          <a:off x="1590567" y="25563"/>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800" kern="1200" dirty="0"/>
            <a:t>Sleep deprivation</a:t>
          </a:r>
        </a:p>
      </dsp:txBody>
      <dsp:txXfrm>
        <a:off x="1692433" y="127429"/>
        <a:ext cx="491854" cy="491854"/>
      </dsp:txXfrm>
    </dsp:sp>
    <dsp:sp modelId="{B30C633E-7EB4-48AF-8C5A-1CE5206F3045}">
      <dsp:nvSpPr>
        <dsp:cNvPr id="0" name=""/>
        <dsp:cNvSpPr/>
      </dsp:nvSpPr>
      <dsp:spPr>
        <a:xfrm rot="10800000">
          <a:off x="815123" y="1231905"/>
          <a:ext cx="209492" cy="45615"/>
        </a:xfrm>
        <a:custGeom>
          <a:avLst/>
          <a:gdLst/>
          <a:ahLst/>
          <a:cxnLst/>
          <a:rect l="0" t="0" r="0" b="0"/>
          <a:pathLst>
            <a:path>
              <a:moveTo>
                <a:pt x="0" y="22807"/>
              </a:moveTo>
              <a:lnTo>
                <a:pt x="209492" y="22807"/>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rot="10800000">
        <a:off x="914632" y="1249475"/>
        <a:ext cx="10474" cy="10474"/>
      </dsp:txXfrm>
    </dsp:sp>
    <dsp:sp modelId="{4FE3E574-5187-4417-9269-0FB3F7E6B830}">
      <dsp:nvSpPr>
        <dsp:cNvPr id="0" name=""/>
        <dsp:cNvSpPr/>
      </dsp:nvSpPr>
      <dsp:spPr>
        <a:xfrm>
          <a:off x="119537" y="906919"/>
          <a:ext cx="695586" cy="69558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800" kern="1200" dirty="0"/>
            <a:t>Life stressors</a:t>
          </a:r>
        </a:p>
      </dsp:txBody>
      <dsp:txXfrm>
        <a:off x="221403" y="1008785"/>
        <a:ext cx="491854" cy="491854"/>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8E4C2D-FF99-C349-9031-0299C11A1D8C}" type="datetimeFigureOut">
              <a:rPr lang="en-US" smtClean="0"/>
              <a:t>10/25/21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10FDC-D7CE-0248-8EFD-C28B05E03B16}" type="slidenum">
              <a:rPr lang="en-US" smtClean="0"/>
              <a:t>‹#›</a:t>
            </a:fld>
            <a:endParaRPr lang="en-US"/>
          </a:p>
        </p:txBody>
      </p:sp>
    </p:spTree>
    <p:extLst>
      <p:ext uri="{BB962C8B-B14F-4D97-AF65-F5344CB8AC3E}">
        <p14:creationId xmlns:p14="http://schemas.microsoft.com/office/powerpoint/2010/main" val="2628684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03D2B-51B7-144B-902B-EA42DCDB99BC}" type="slidenum">
              <a:rPr lang="en-US" smtClean="0"/>
              <a:t>3</a:t>
            </a:fld>
            <a:endParaRPr lang="en-US"/>
          </a:p>
        </p:txBody>
      </p:sp>
    </p:spTree>
    <p:extLst>
      <p:ext uri="{BB962C8B-B14F-4D97-AF65-F5344CB8AC3E}">
        <p14:creationId xmlns:p14="http://schemas.microsoft.com/office/powerpoint/2010/main" val="3244443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CEF391-EEC1-064C-BE37-468A1545A1AB}" type="slidenum">
              <a:rPr lang="en-US" smtClean="0"/>
              <a:t>9</a:t>
            </a:fld>
            <a:endParaRPr lang="en-US"/>
          </a:p>
        </p:txBody>
      </p:sp>
    </p:spTree>
    <p:extLst>
      <p:ext uri="{BB962C8B-B14F-4D97-AF65-F5344CB8AC3E}">
        <p14:creationId xmlns:p14="http://schemas.microsoft.com/office/powerpoint/2010/main" val="2765994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CEF391-EEC1-064C-BE37-468A1545A1AB}" type="slidenum">
              <a:rPr lang="en-US" smtClean="0"/>
              <a:t>10</a:t>
            </a:fld>
            <a:endParaRPr lang="en-US"/>
          </a:p>
        </p:txBody>
      </p:sp>
    </p:spTree>
    <p:extLst>
      <p:ext uri="{BB962C8B-B14F-4D97-AF65-F5344CB8AC3E}">
        <p14:creationId xmlns:p14="http://schemas.microsoft.com/office/powerpoint/2010/main" val="2801574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I said earlier, one thing that interests me is thinking about how to explain the huge variation in voice-hearing, and if or how we can link that to underlying mechanisms. This is something I’ve been thinking about in collaboration with Wei Lin </a:t>
            </a:r>
            <a:r>
              <a:rPr lang="en-US" dirty="0" err="1"/>
              <a:t>Toh</a:t>
            </a:r>
            <a:r>
              <a:rPr lang="en-US" dirty="0"/>
              <a:t> at Swinburne University in Melbourne, and Charles </a:t>
            </a:r>
            <a:r>
              <a:rPr lang="en-US" dirty="0" err="1"/>
              <a:t>Fernyhough</a:t>
            </a:r>
            <a:r>
              <a:rPr lang="en-US" dirty="0"/>
              <a:t> at Durham Uni. Recently, we’ve been working on a paper trying to lay out ways of thinking about this…</a:t>
            </a:r>
          </a:p>
        </p:txBody>
      </p:sp>
      <p:sp>
        <p:nvSpPr>
          <p:cNvPr id="4" name="Slide Number Placeholder 3"/>
          <p:cNvSpPr>
            <a:spLocks noGrp="1"/>
          </p:cNvSpPr>
          <p:nvPr>
            <p:ph type="sldNum" sz="quarter" idx="5"/>
          </p:nvPr>
        </p:nvSpPr>
        <p:spPr/>
        <p:txBody>
          <a:bodyPr/>
          <a:lstStyle/>
          <a:p>
            <a:fld id="{37010FDC-D7CE-0248-8EFD-C28B05E03B16}" type="slidenum">
              <a:rPr lang="en-US" smtClean="0"/>
              <a:t>26</a:t>
            </a:fld>
            <a:endParaRPr lang="en-US"/>
          </a:p>
        </p:txBody>
      </p:sp>
    </p:spTree>
    <p:extLst>
      <p:ext uri="{BB962C8B-B14F-4D97-AF65-F5344CB8AC3E}">
        <p14:creationId xmlns:p14="http://schemas.microsoft.com/office/powerpoint/2010/main" val="4073356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the process we ended up putting together a diagram like this trying to lay out all the different potential mechanisms underlying voice-hearing. I know this looks a bit over-whelming, and ultimately it didn’t make it into the final paper we submitted, but all hexagon just represents a single factor for which evidence suggests a link with voice-hearing. We’ve separated them by </a:t>
            </a:r>
            <a:r>
              <a:rPr lang="en-US" dirty="0" err="1"/>
              <a:t>colour</a:t>
            </a:r>
            <a:r>
              <a:rPr lang="en-US" dirty="0"/>
              <a:t> into neural, cognitive, and socio-cultural mechanisms, as well as contextual factors in yellow circles.</a:t>
            </a:r>
          </a:p>
        </p:txBody>
      </p:sp>
      <p:sp>
        <p:nvSpPr>
          <p:cNvPr id="4" name="Slide Number Placeholder 3"/>
          <p:cNvSpPr>
            <a:spLocks noGrp="1"/>
          </p:cNvSpPr>
          <p:nvPr>
            <p:ph type="sldNum" sz="quarter" idx="5"/>
          </p:nvPr>
        </p:nvSpPr>
        <p:spPr/>
        <p:txBody>
          <a:bodyPr/>
          <a:lstStyle/>
          <a:p>
            <a:fld id="{37010FDC-D7CE-0248-8EFD-C28B05E03B16}" type="slidenum">
              <a:rPr lang="en-US" smtClean="0"/>
              <a:t>27</a:t>
            </a:fld>
            <a:endParaRPr lang="en-US"/>
          </a:p>
        </p:txBody>
      </p:sp>
    </p:spTree>
    <p:extLst>
      <p:ext uri="{BB962C8B-B14F-4D97-AF65-F5344CB8AC3E}">
        <p14:creationId xmlns:p14="http://schemas.microsoft.com/office/powerpoint/2010/main" val="1536397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of course that there are a lot of different factors, and I’ve only discussed a few of them today – the one’s I’ve highlighted here. And of course not all of these factors will be completely exclusive of one another – as an example, mental imagery, top-down or prior weighting, and auditory cortical activity are likely to be highly associated.</a:t>
            </a:r>
          </a:p>
          <a:p>
            <a:endParaRPr lang="en-US" dirty="0"/>
          </a:p>
          <a:p>
            <a:r>
              <a:rPr lang="en-US" dirty="0"/>
              <a:t>The point here isn’t necessarily to present a model of voice-hearing. Actually, in talking with Wei Lin and Charles when writing this paper, we started from the point of trying to </a:t>
            </a:r>
            <a:r>
              <a:rPr lang="en-US" dirty="0" err="1"/>
              <a:t>summarise</a:t>
            </a:r>
            <a:r>
              <a:rPr lang="en-US" dirty="0"/>
              <a:t> all the evidence to present an up-to-date model of voice-hearing, but ended up coming to the conclusion that trying to take into account the variety of voice-hearing experiences in one model would be too speculative – we just don’t have enough evidence across different groups to say anything that concrete.</a:t>
            </a:r>
          </a:p>
        </p:txBody>
      </p:sp>
      <p:sp>
        <p:nvSpPr>
          <p:cNvPr id="4" name="Slide Number Placeholder 3"/>
          <p:cNvSpPr>
            <a:spLocks noGrp="1"/>
          </p:cNvSpPr>
          <p:nvPr>
            <p:ph type="sldNum" sz="quarter" idx="5"/>
          </p:nvPr>
        </p:nvSpPr>
        <p:spPr/>
        <p:txBody>
          <a:bodyPr/>
          <a:lstStyle/>
          <a:p>
            <a:fld id="{37010FDC-D7CE-0248-8EFD-C28B05E03B16}" type="slidenum">
              <a:rPr lang="en-US" smtClean="0"/>
              <a:t>28</a:t>
            </a:fld>
            <a:endParaRPr lang="en-US"/>
          </a:p>
        </p:txBody>
      </p:sp>
    </p:spTree>
    <p:extLst>
      <p:ext uri="{BB962C8B-B14F-4D97-AF65-F5344CB8AC3E}">
        <p14:creationId xmlns:p14="http://schemas.microsoft.com/office/powerpoint/2010/main" val="875186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we can do, is discuss how we should think about this problem in the first place. That is, how can we explain the underlying mechanisms of voices that present with wildly varying </a:t>
            </a:r>
            <a:r>
              <a:rPr lang="en-US" dirty="0" err="1"/>
              <a:t>phenomenologies</a:t>
            </a:r>
            <a:r>
              <a:rPr lang="en-US" dirty="0"/>
              <a:t>? Here I want to present a couple of hypothetical cases of how voice-hearing can have both common underlying factors, but also follow different pathways, and then discuss how we should go about researching this going forward.</a:t>
            </a:r>
          </a:p>
        </p:txBody>
      </p:sp>
      <p:sp>
        <p:nvSpPr>
          <p:cNvPr id="4" name="Slide Number Placeholder 3"/>
          <p:cNvSpPr>
            <a:spLocks noGrp="1"/>
          </p:cNvSpPr>
          <p:nvPr>
            <p:ph type="sldNum" sz="quarter" idx="5"/>
          </p:nvPr>
        </p:nvSpPr>
        <p:spPr/>
        <p:txBody>
          <a:bodyPr/>
          <a:lstStyle/>
          <a:p>
            <a:fld id="{37010FDC-D7CE-0248-8EFD-C28B05E03B16}" type="slidenum">
              <a:rPr lang="en-US" smtClean="0"/>
              <a:t>29</a:t>
            </a:fld>
            <a:endParaRPr lang="en-US"/>
          </a:p>
        </p:txBody>
      </p:sp>
    </p:spTree>
    <p:extLst>
      <p:ext uri="{BB962C8B-B14F-4D97-AF65-F5344CB8AC3E}">
        <p14:creationId xmlns:p14="http://schemas.microsoft.com/office/powerpoint/2010/main" val="2610141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I’m describing two individuals, one who broadly might fit into our ‘non-clinical voice-hearer’ category, and one who might typically present to psychosis services and have a need for care. Consistent with the evidence I presented today, we might expect both of these individuals to show over-weighting of top-down processes, specifically those relating to speech.</a:t>
            </a:r>
          </a:p>
        </p:txBody>
      </p:sp>
      <p:sp>
        <p:nvSpPr>
          <p:cNvPr id="4" name="Slide Number Placeholder 3"/>
          <p:cNvSpPr>
            <a:spLocks noGrp="1"/>
          </p:cNvSpPr>
          <p:nvPr>
            <p:ph type="sldNum" sz="quarter" idx="5"/>
          </p:nvPr>
        </p:nvSpPr>
        <p:spPr/>
        <p:txBody>
          <a:bodyPr/>
          <a:lstStyle/>
          <a:p>
            <a:fld id="{37010FDC-D7CE-0248-8EFD-C28B05E03B16}" type="slidenum">
              <a:rPr lang="en-US" smtClean="0"/>
              <a:t>30</a:t>
            </a:fld>
            <a:endParaRPr lang="en-US"/>
          </a:p>
        </p:txBody>
      </p:sp>
    </p:spTree>
    <p:extLst>
      <p:ext uri="{BB962C8B-B14F-4D97-AF65-F5344CB8AC3E}">
        <p14:creationId xmlns:p14="http://schemas.microsoft.com/office/powerpoint/2010/main" val="2092359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but, also consistent with the findings I presented, the individual in the clinical group might also show atypical patterns of lateralization, and reduced cognitive inhibition, explaining the intrusive and uncontrollable nature of their voice experiences, in contrast to the individual in the non-clinical group.</a:t>
            </a:r>
          </a:p>
        </p:txBody>
      </p:sp>
      <p:sp>
        <p:nvSpPr>
          <p:cNvPr id="4" name="Slide Number Placeholder 3"/>
          <p:cNvSpPr>
            <a:spLocks noGrp="1"/>
          </p:cNvSpPr>
          <p:nvPr>
            <p:ph type="sldNum" sz="quarter" idx="5"/>
          </p:nvPr>
        </p:nvSpPr>
        <p:spPr/>
        <p:txBody>
          <a:bodyPr/>
          <a:lstStyle/>
          <a:p>
            <a:fld id="{37010FDC-D7CE-0248-8EFD-C28B05E03B16}" type="slidenum">
              <a:rPr lang="en-US" smtClean="0"/>
              <a:t>31</a:t>
            </a:fld>
            <a:endParaRPr lang="en-US"/>
          </a:p>
        </p:txBody>
      </p:sp>
    </p:spTree>
    <p:extLst>
      <p:ext uri="{BB962C8B-B14F-4D97-AF65-F5344CB8AC3E}">
        <p14:creationId xmlns:p14="http://schemas.microsoft.com/office/powerpoint/2010/main" val="2792380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many non-clinical voice-hearers report religious or spiritual practices associated with their voice-hearing, and our interviews raised the possibility that these practices can at least sometimes shape, or even play a causal role in, voice-hearing.</a:t>
            </a:r>
          </a:p>
        </p:txBody>
      </p:sp>
      <p:sp>
        <p:nvSpPr>
          <p:cNvPr id="4" name="Slide Number Placeholder 3"/>
          <p:cNvSpPr>
            <a:spLocks noGrp="1"/>
          </p:cNvSpPr>
          <p:nvPr>
            <p:ph type="sldNum" sz="quarter" idx="5"/>
          </p:nvPr>
        </p:nvSpPr>
        <p:spPr/>
        <p:txBody>
          <a:bodyPr/>
          <a:lstStyle/>
          <a:p>
            <a:fld id="{37010FDC-D7CE-0248-8EFD-C28B05E03B16}" type="slidenum">
              <a:rPr lang="en-US" smtClean="0"/>
              <a:t>32</a:t>
            </a:fld>
            <a:endParaRPr lang="en-US"/>
          </a:p>
        </p:txBody>
      </p:sp>
    </p:spTree>
    <p:extLst>
      <p:ext uri="{BB962C8B-B14F-4D97-AF65-F5344CB8AC3E}">
        <p14:creationId xmlns:p14="http://schemas.microsoft.com/office/powerpoint/2010/main" val="1193749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Meanwhile, we can add other common factors – for example, a very common finding across clinical and non-clinical groups is highly vivid mental imagery being associated with voice-hearing, as well as personality traits such as </a:t>
            </a:r>
            <a:r>
              <a:rPr lang="en-US" dirty="0" err="1"/>
              <a:t>schizotypy</a:t>
            </a:r>
            <a:r>
              <a:rPr lang="en-US" dirty="0"/>
              <a:t> and absorptive tendencies. So, already here we have the building blocks of different experiences – one intrusive and uncontrollable, in the clinical case, and one more controlled and spiritual in interpretation, in the non-clinical case.</a:t>
            </a:r>
          </a:p>
        </p:txBody>
      </p:sp>
      <p:sp>
        <p:nvSpPr>
          <p:cNvPr id="4" name="Slide Number Placeholder 3"/>
          <p:cNvSpPr>
            <a:spLocks noGrp="1"/>
          </p:cNvSpPr>
          <p:nvPr>
            <p:ph type="sldNum" sz="quarter" idx="5"/>
          </p:nvPr>
        </p:nvSpPr>
        <p:spPr/>
        <p:txBody>
          <a:bodyPr/>
          <a:lstStyle/>
          <a:p>
            <a:fld id="{37010FDC-D7CE-0248-8EFD-C28B05E03B16}" type="slidenum">
              <a:rPr lang="en-US" smtClean="0"/>
              <a:t>33</a:t>
            </a:fld>
            <a:endParaRPr lang="en-US"/>
          </a:p>
        </p:txBody>
      </p:sp>
    </p:spTree>
    <p:extLst>
      <p:ext uri="{BB962C8B-B14F-4D97-AF65-F5344CB8AC3E}">
        <p14:creationId xmlns:p14="http://schemas.microsoft.com/office/powerpoint/2010/main" val="2199911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one well-replicated finding is the large role of trauma in clinical cases of voice-hearing, which may increase voice severity, or shape the experience itself.</a:t>
            </a:r>
          </a:p>
        </p:txBody>
      </p:sp>
      <p:sp>
        <p:nvSpPr>
          <p:cNvPr id="4" name="Slide Number Placeholder 3"/>
          <p:cNvSpPr>
            <a:spLocks noGrp="1"/>
          </p:cNvSpPr>
          <p:nvPr>
            <p:ph type="sldNum" sz="quarter" idx="5"/>
          </p:nvPr>
        </p:nvSpPr>
        <p:spPr/>
        <p:txBody>
          <a:bodyPr/>
          <a:lstStyle/>
          <a:p>
            <a:fld id="{37010FDC-D7CE-0248-8EFD-C28B05E03B16}" type="slidenum">
              <a:rPr lang="en-US" smtClean="0"/>
              <a:t>34</a:t>
            </a:fld>
            <a:endParaRPr lang="en-US"/>
          </a:p>
        </p:txBody>
      </p:sp>
    </p:spTree>
    <p:extLst>
      <p:ext uri="{BB962C8B-B14F-4D97-AF65-F5344CB8AC3E}">
        <p14:creationId xmlns:p14="http://schemas.microsoft.com/office/powerpoint/2010/main" val="3628705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to that we could also add neurotransmitter dysfunction – in particular in levels of dopamine or glutamate – which might affect the salience given to these kind of experiences. And of course, we also know that psychosis patients frequently report poor quality sleep – and some excellent work in the O-CAP lab at Oxford is increasingly looking at the kind of causal role this may play in experiences such as voice-hearing.</a:t>
            </a:r>
          </a:p>
        </p:txBody>
      </p:sp>
      <p:sp>
        <p:nvSpPr>
          <p:cNvPr id="4" name="Slide Number Placeholder 3"/>
          <p:cNvSpPr>
            <a:spLocks noGrp="1"/>
          </p:cNvSpPr>
          <p:nvPr>
            <p:ph type="sldNum" sz="quarter" idx="5"/>
          </p:nvPr>
        </p:nvSpPr>
        <p:spPr/>
        <p:txBody>
          <a:bodyPr/>
          <a:lstStyle/>
          <a:p>
            <a:fld id="{37010FDC-D7CE-0248-8EFD-C28B05E03B16}" type="slidenum">
              <a:rPr lang="en-US" smtClean="0"/>
              <a:t>35</a:t>
            </a:fld>
            <a:endParaRPr lang="en-US"/>
          </a:p>
        </p:txBody>
      </p:sp>
    </p:spTree>
    <p:extLst>
      <p:ext uri="{BB962C8B-B14F-4D97-AF65-F5344CB8AC3E}">
        <p14:creationId xmlns:p14="http://schemas.microsoft.com/office/powerpoint/2010/main" val="1134026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Meanwhile, we might add factors such as hearing loss to factors underlying a non-clinical case of voice-hearing, as well as deliberate exogenous stimulation (for example, use of psychoactive drugs, or even specific sensory stimulation techniques). So, you can see how by building these diagrams from a common base, we end up with two individuals reporting voice-hearing but with understandably different </a:t>
            </a:r>
            <a:r>
              <a:rPr lang="en-US" dirty="0" err="1"/>
              <a:t>phenomenologies</a:t>
            </a:r>
            <a:r>
              <a:rPr lang="en-US" dirty="0"/>
              <a:t> in attributes such as intrusiveness, control, and emotional valence.</a:t>
            </a:r>
          </a:p>
          <a:p>
            <a:endParaRPr lang="en-US" dirty="0"/>
          </a:p>
        </p:txBody>
      </p:sp>
      <p:sp>
        <p:nvSpPr>
          <p:cNvPr id="4" name="Slide Number Placeholder 3"/>
          <p:cNvSpPr>
            <a:spLocks noGrp="1"/>
          </p:cNvSpPr>
          <p:nvPr>
            <p:ph type="sldNum" sz="quarter" idx="5"/>
          </p:nvPr>
        </p:nvSpPr>
        <p:spPr/>
        <p:txBody>
          <a:bodyPr/>
          <a:lstStyle/>
          <a:p>
            <a:fld id="{37010FDC-D7CE-0248-8EFD-C28B05E03B16}" type="slidenum">
              <a:rPr lang="en-US" smtClean="0"/>
              <a:t>36</a:t>
            </a:fld>
            <a:endParaRPr lang="en-US"/>
          </a:p>
        </p:txBody>
      </p:sp>
    </p:spTree>
    <p:extLst>
      <p:ext uri="{BB962C8B-B14F-4D97-AF65-F5344CB8AC3E}">
        <p14:creationId xmlns:p14="http://schemas.microsoft.com/office/powerpoint/2010/main" val="1844384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emphasize, this isn’t supposed to be a new model of voice-hearing in clinical and non-clinical groups – these could apply only to individual cases, or individual phenomenological attributes. The point is that by trying to lump all kinds of voice-hearing in different groups and in different individuals into one explanation, we are missing important nuance.</a:t>
            </a:r>
          </a:p>
        </p:txBody>
      </p:sp>
      <p:sp>
        <p:nvSpPr>
          <p:cNvPr id="4" name="Slide Number Placeholder 3"/>
          <p:cNvSpPr>
            <a:spLocks noGrp="1"/>
          </p:cNvSpPr>
          <p:nvPr>
            <p:ph type="sldNum" sz="quarter" idx="5"/>
          </p:nvPr>
        </p:nvSpPr>
        <p:spPr/>
        <p:txBody>
          <a:bodyPr/>
          <a:lstStyle/>
          <a:p>
            <a:fld id="{37010FDC-D7CE-0248-8EFD-C28B05E03B16}" type="slidenum">
              <a:rPr lang="en-US" smtClean="0"/>
              <a:t>37</a:t>
            </a:fld>
            <a:endParaRPr lang="en-US"/>
          </a:p>
        </p:txBody>
      </p:sp>
    </p:spTree>
    <p:extLst>
      <p:ext uri="{BB962C8B-B14F-4D97-AF65-F5344CB8AC3E}">
        <p14:creationId xmlns:p14="http://schemas.microsoft.com/office/powerpoint/2010/main" val="3883091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Indeed, today I’ve focused on grouping participants into clinical and non-clinical categories, but this isn’t likely to be optimal. While it might explain a literal category in terms of whether participants have come into contact with psychosis services, the clinical non-clinical split isn’t likely to be a ‘natural kind’, and so probably isn’t the best way to try to understanding mechanism either.</a:t>
            </a:r>
          </a:p>
          <a:p>
            <a:endParaRPr lang="en-US" dirty="0"/>
          </a:p>
          <a:p>
            <a:r>
              <a:rPr lang="en-US" dirty="0"/>
              <a:t>I would say that going forward we should focus on trying to understand underlying factors of different kinds of voices – and that probably means that cognitive neuroscientists need to pay more attention to phenomenology, and try to compare phenomenological different kinds of voices at the level of mechanism, rather than just trying to compare voice-hearing to non-voice-hearing individuals.</a:t>
            </a:r>
          </a:p>
          <a:p>
            <a:endParaRPr lang="en-US" dirty="0"/>
          </a:p>
          <a:p>
            <a:r>
              <a:rPr lang="en-US" dirty="0"/>
              <a:t>Of course, the problem is how to do this. I think solving this problem is going to require large scale collaborations – that is, multisite data collection projects a bit like the one I presented today, with standardized detailed assessments of phenomenology and cognitive testing, to obtain adequate statistical power to ensure good reproducibility.</a:t>
            </a:r>
          </a:p>
          <a:p>
            <a:endParaRPr lang="en-US" dirty="0"/>
          </a:p>
          <a:p>
            <a:r>
              <a:rPr lang="en-US" dirty="0"/>
              <a:t>So I hope that made some sense and is at least </a:t>
            </a:r>
            <a:r>
              <a:rPr lang="en-US" dirty="0" err="1"/>
              <a:t>soe</a:t>
            </a:r>
            <a:r>
              <a:rPr lang="en-US" dirty="0"/>
              <a:t> food for thought going forward. Thank you very much for listening, and I’m happy to take any questions you might have,</a:t>
            </a:r>
          </a:p>
        </p:txBody>
      </p:sp>
      <p:sp>
        <p:nvSpPr>
          <p:cNvPr id="4" name="Slide Number Placeholder 3"/>
          <p:cNvSpPr>
            <a:spLocks noGrp="1"/>
          </p:cNvSpPr>
          <p:nvPr>
            <p:ph type="sldNum" sz="quarter" idx="5"/>
          </p:nvPr>
        </p:nvSpPr>
        <p:spPr/>
        <p:txBody>
          <a:bodyPr/>
          <a:lstStyle/>
          <a:p>
            <a:fld id="{37010FDC-D7CE-0248-8EFD-C28B05E03B16}" type="slidenum">
              <a:rPr lang="en-US" smtClean="0"/>
              <a:t>38</a:t>
            </a:fld>
            <a:endParaRPr lang="en-US"/>
          </a:p>
        </p:txBody>
      </p:sp>
    </p:spTree>
    <p:extLst>
      <p:ext uri="{BB962C8B-B14F-4D97-AF65-F5344CB8AC3E}">
        <p14:creationId xmlns:p14="http://schemas.microsoft.com/office/powerpoint/2010/main" val="843568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CEF391-EEC1-064C-BE37-468A1545A1AB}" type="slidenum">
              <a:rPr lang="en-US" smtClean="0"/>
              <a:t>39</a:t>
            </a:fld>
            <a:endParaRPr lang="en-US"/>
          </a:p>
        </p:txBody>
      </p:sp>
    </p:spTree>
    <p:extLst>
      <p:ext uri="{BB962C8B-B14F-4D97-AF65-F5344CB8AC3E}">
        <p14:creationId xmlns:p14="http://schemas.microsoft.com/office/powerpoint/2010/main" val="3436936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Incidentally has been a great way of getting students involved in research</a:t>
            </a:r>
          </a:p>
        </p:txBody>
      </p:sp>
      <p:sp>
        <p:nvSpPr>
          <p:cNvPr id="4" name="Slide Number Placeholder 3"/>
          <p:cNvSpPr>
            <a:spLocks noGrp="1"/>
          </p:cNvSpPr>
          <p:nvPr>
            <p:ph type="sldNum" sz="quarter" idx="5"/>
          </p:nvPr>
        </p:nvSpPr>
        <p:spPr/>
        <p:txBody>
          <a:bodyPr/>
          <a:lstStyle/>
          <a:p>
            <a:fld id="{3BCEF391-EEC1-064C-BE37-468A1545A1AB}" type="slidenum">
              <a:rPr lang="en-US" smtClean="0"/>
              <a:t>40</a:t>
            </a:fld>
            <a:endParaRPr lang="en-US"/>
          </a:p>
        </p:txBody>
      </p:sp>
    </p:spTree>
    <p:extLst>
      <p:ext uri="{BB962C8B-B14F-4D97-AF65-F5344CB8AC3E}">
        <p14:creationId xmlns:p14="http://schemas.microsoft.com/office/powerpoint/2010/main" val="3028345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2F70096-F832-D043-98CB-9DF270FAAF91}" type="datetimeFigureOut">
              <a:rPr lang="en-US" smtClean="0"/>
              <a:t>10/25/21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3866969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F70096-F832-D043-98CB-9DF270FAAF91}" type="datetimeFigureOut">
              <a:rPr lang="en-US" smtClean="0"/>
              <a:t>10/25/21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2995902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2F70096-F832-D043-98CB-9DF270FAAF91}" type="datetimeFigureOut">
              <a:rPr lang="en-US" smtClean="0"/>
              <a:t>10/25/21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80235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2F70096-F832-D043-98CB-9DF270FAAF91}" type="datetimeFigureOut">
              <a:rPr lang="en-US" smtClean="0"/>
              <a:t>10/25/21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3885759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2F70096-F832-D043-98CB-9DF270FAAF91}" type="datetimeFigureOut">
              <a:rPr lang="en-US" smtClean="0"/>
              <a:t>10/25/21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243099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2F70096-F832-D043-98CB-9DF270FAAF91}" type="datetimeFigureOut">
              <a:rPr lang="en-US" smtClean="0"/>
              <a:t>10/25/21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920951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70096-F832-D043-98CB-9DF270FAAF91}" type="datetimeFigureOut">
              <a:rPr lang="en-US" smtClean="0"/>
              <a:t>10/25/21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3699609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2F70096-F832-D043-98CB-9DF270FAAF91}" type="datetimeFigureOut">
              <a:rPr lang="en-US" smtClean="0"/>
              <a:t>10/25/21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181500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2F70096-F832-D043-98CB-9DF270FAAF91}" type="datetimeFigureOut">
              <a:rPr lang="en-US" smtClean="0"/>
              <a:t>10/25/21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229254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F70096-F832-D043-98CB-9DF270FAAF91}" type="datetimeFigureOut">
              <a:rPr lang="en-US" smtClean="0"/>
              <a:t>10/25/21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4086138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F70096-F832-D043-98CB-9DF270FAAF91}" type="datetimeFigureOut">
              <a:rPr lang="en-US" smtClean="0"/>
              <a:t>10/25/21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C54E7-53BC-C54E-A226-9B2010C5A794}" type="slidenum">
              <a:rPr lang="en-US" smtClean="0"/>
              <a:t>‹#›</a:t>
            </a:fld>
            <a:endParaRPr lang="en-US"/>
          </a:p>
        </p:txBody>
      </p:sp>
    </p:spTree>
    <p:extLst>
      <p:ext uri="{BB962C8B-B14F-4D97-AF65-F5344CB8AC3E}">
        <p14:creationId xmlns:p14="http://schemas.microsoft.com/office/powerpoint/2010/main" val="180882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70096-F832-D043-98CB-9DF270FAAF91}" type="datetimeFigureOut">
              <a:rPr lang="en-US" smtClean="0"/>
              <a:t>10/25/21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C54E7-53BC-C54E-A226-9B2010C5A794}" type="slidenum">
              <a:rPr lang="en-US" smtClean="0"/>
              <a:t>‹#›</a:t>
            </a:fld>
            <a:endParaRPr lang="en-US"/>
          </a:p>
        </p:txBody>
      </p:sp>
    </p:spTree>
    <p:extLst>
      <p:ext uri="{BB962C8B-B14F-4D97-AF65-F5344CB8AC3E}">
        <p14:creationId xmlns:p14="http://schemas.microsoft.com/office/powerpoint/2010/main" val="3767525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tiff"/><Relationship Id="rId13" Type="http://schemas.openxmlformats.org/officeDocument/2006/relationships/image" Target="../media/image18.tiff"/><Relationship Id="rId3" Type="http://schemas.openxmlformats.org/officeDocument/2006/relationships/image" Target="../media/image8.png"/><Relationship Id="rId7" Type="http://schemas.openxmlformats.org/officeDocument/2006/relationships/image" Target="../media/image12.tiff"/><Relationship Id="rId12" Type="http://schemas.openxmlformats.org/officeDocument/2006/relationships/image" Target="../media/image17.tif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tiff"/><Relationship Id="rId11" Type="http://schemas.openxmlformats.org/officeDocument/2006/relationships/image" Target="../media/image16.tiff"/><Relationship Id="rId5" Type="http://schemas.openxmlformats.org/officeDocument/2006/relationships/image" Target="../media/image10.tiff"/><Relationship Id="rId15" Type="http://schemas.openxmlformats.org/officeDocument/2006/relationships/image" Target="../media/image20.png"/><Relationship Id="rId10" Type="http://schemas.openxmlformats.org/officeDocument/2006/relationships/image" Target="../media/image15.tiff"/><Relationship Id="rId4" Type="http://schemas.openxmlformats.org/officeDocument/2006/relationships/image" Target="../media/image9.tiff"/><Relationship Id="rId9" Type="http://schemas.openxmlformats.org/officeDocument/2006/relationships/image" Target="../media/image14.tiff"/><Relationship Id="rId1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slideLayout" Target="../slideLayouts/slideLayout2.xml"/><Relationship Id="rId4" Type="http://schemas.openxmlformats.org/officeDocument/2006/relationships/image" Target="../media/image38.tiff"/></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5.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18" Type="http://schemas.openxmlformats.org/officeDocument/2006/relationships/diagramData" Target="../diagrams/data8.xml"/><Relationship Id="rId3" Type="http://schemas.openxmlformats.org/officeDocument/2006/relationships/diagramData" Target="../diagrams/data5.xml"/><Relationship Id="rId21" Type="http://schemas.openxmlformats.org/officeDocument/2006/relationships/diagramColors" Target="../diagrams/colors8.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6.xml"/><Relationship Id="rId16" Type="http://schemas.openxmlformats.org/officeDocument/2006/relationships/diagramColors" Target="../diagrams/colors7.xml"/><Relationship Id="rId20" Type="http://schemas.openxmlformats.org/officeDocument/2006/relationships/diagramQuickStyle" Target="../diagrams/quickStyle8.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19" Type="http://schemas.openxmlformats.org/officeDocument/2006/relationships/diagramLayout" Target="../diagrams/layout8.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 Id="rId22" Type="http://schemas.microsoft.com/office/2007/relationships/diagramDrawing" Target="../diagrams/drawing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tiff"/><Relationship Id="rId7" Type="http://schemas.openxmlformats.org/officeDocument/2006/relationships/image" Target="../media/image46.tiff"/><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5.tiff"/><Relationship Id="rId5" Type="http://schemas.openxmlformats.org/officeDocument/2006/relationships/image" Target="../media/image44.tiff"/><Relationship Id="rId4" Type="http://schemas.openxmlformats.org/officeDocument/2006/relationships/image" Target="../media/image43.tiff"/></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9580" y="744409"/>
            <a:ext cx="7939900" cy="1540599"/>
          </a:xfrm>
        </p:spPr>
        <p:txBody>
          <a:bodyPr>
            <a:noAutofit/>
          </a:bodyPr>
          <a:lstStyle/>
          <a:p>
            <a:r>
              <a:rPr lang="en-US" sz="3600" b="1" dirty="0">
                <a:solidFill>
                  <a:srgbClr val="7030A0"/>
                </a:solidFill>
                <a:latin typeface="Gill Sans MT" panose="020B0502020104020203" pitchFamily="34" charset="77"/>
                <a:ea typeface="Avenir Book" charset="0"/>
                <a:cs typeface="Avenir Book" charset="0"/>
              </a:rPr>
              <a:t>Cognitive models of voice-hearing, from the psychopathological to the everyday</a:t>
            </a:r>
          </a:p>
        </p:txBody>
      </p:sp>
      <p:sp>
        <p:nvSpPr>
          <p:cNvPr id="4" name="TextBox 3"/>
          <p:cNvSpPr txBox="1"/>
          <p:nvPr/>
        </p:nvSpPr>
        <p:spPr>
          <a:xfrm>
            <a:off x="2472214" y="2963944"/>
            <a:ext cx="2882504" cy="830997"/>
          </a:xfrm>
          <a:prstGeom prst="rect">
            <a:avLst/>
          </a:prstGeom>
          <a:noFill/>
        </p:spPr>
        <p:txBody>
          <a:bodyPr wrap="square" rtlCol="0">
            <a:spAutoFit/>
          </a:bodyPr>
          <a:lstStyle/>
          <a:p>
            <a:pPr algn="ctr"/>
            <a:r>
              <a:rPr lang="en-US" sz="2400" b="1" dirty="0">
                <a:latin typeface="Gill Sans MT" panose="020B0502020104020203" pitchFamily="34" charset="77"/>
              </a:rPr>
              <a:t>Peter Moseley</a:t>
            </a:r>
          </a:p>
          <a:p>
            <a:pPr algn="ctr"/>
            <a:r>
              <a:rPr lang="en-US" sz="2400" dirty="0">
                <a:latin typeface="Gill Sans MT" panose="020B0502020104020203" pitchFamily="34" charset="77"/>
              </a:rPr>
              <a:t>Dept. of Psychology</a:t>
            </a:r>
          </a:p>
        </p:txBody>
      </p:sp>
      <p:pic>
        <p:nvPicPr>
          <p:cNvPr id="5" name="Picture 4"/>
          <p:cNvPicPr>
            <a:picLocks noChangeAspect="1"/>
          </p:cNvPicPr>
          <p:nvPr/>
        </p:nvPicPr>
        <p:blipFill>
          <a:blip r:embed="rId2"/>
          <a:stretch>
            <a:fillRect/>
          </a:stretch>
        </p:blipFill>
        <p:spPr>
          <a:xfrm>
            <a:off x="7179497" y="4342792"/>
            <a:ext cx="1769142" cy="923329"/>
          </a:xfrm>
          <a:prstGeom prst="rect">
            <a:avLst/>
          </a:prstGeom>
        </p:spPr>
      </p:pic>
      <p:pic>
        <p:nvPicPr>
          <p:cNvPr id="6" name="Picture 6" descr="C:\Users\Pete\Work\Drafts\Postgrad Conference 2012 Poster\durham logo.png"/>
          <p:cNvPicPr>
            <a:picLocks noChangeAspect="1" noChangeArrowheads="1"/>
          </p:cNvPicPr>
          <p:nvPr/>
        </p:nvPicPr>
        <p:blipFill>
          <a:blip r:embed="rId3" cstate="print"/>
          <a:srcRect/>
          <a:stretch>
            <a:fillRect/>
          </a:stretch>
        </p:blipFill>
        <p:spPr bwMode="auto">
          <a:xfrm>
            <a:off x="7484985" y="2535914"/>
            <a:ext cx="1215955" cy="530313"/>
          </a:xfrm>
          <a:prstGeom prst="rect">
            <a:avLst/>
          </a:prstGeom>
          <a:noFill/>
        </p:spPr>
      </p:pic>
      <p:pic>
        <p:nvPicPr>
          <p:cNvPr id="7" name="Picture 6"/>
          <p:cNvPicPr>
            <a:picLocks noChangeAspect="1"/>
          </p:cNvPicPr>
          <p:nvPr/>
        </p:nvPicPr>
        <p:blipFill>
          <a:blip r:embed="rId4"/>
          <a:stretch>
            <a:fillRect/>
          </a:stretch>
        </p:blipFill>
        <p:spPr>
          <a:xfrm>
            <a:off x="7681222" y="3301891"/>
            <a:ext cx="765693" cy="765693"/>
          </a:xfrm>
          <a:prstGeom prst="rect">
            <a:avLst/>
          </a:prstGeom>
        </p:spPr>
      </p:pic>
      <p:pic>
        <p:nvPicPr>
          <p:cNvPr id="9" name="Picture 8"/>
          <p:cNvPicPr>
            <a:picLocks noChangeAspect="1"/>
          </p:cNvPicPr>
          <p:nvPr/>
        </p:nvPicPr>
        <p:blipFill>
          <a:blip r:embed="rId5"/>
          <a:stretch>
            <a:fillRect/>
          </a:stretch>
        </p:blipFill>
        <p:spPr>
          <a:xfrm>
            <a:off x="7544070" y="5804730"/>
            <a:ext cx="1097783" cy="548892"/>
          </a:xfrm>
          <a:prstGeom prst="rect">
            <a:avLst/>
          </a:prstGeom>
        </p:spPr>
      </p:pic>
      <p:pic>
        <p:nvPicPr>
          <p:cNvPr id="11" name="Picture 10">
            <a:extLst>
              <a:ext uri="{FF2B5EF4-FFF2-40B4-BE49-F238E27FC236}">
                <a16:creationId xmlns:a16="http://schemas.microsoft.com/office/drawing/2014/main" id="{D16BC49F-2037-5848-8902-948687AF4412}"/>
              </a:ext>
            </a:extLst>
          </p:cNvPr>
          <p:cNvPicPr>
            <a:picLocks noChangeAspect="1"/>
          </p:cNvPicPr>
          <p:nvPr/>
        </p:nvPicPr>
        <p:blipFill>
          <a:blip r:embed="rId6"/>
          <a:stretch>
            <a:fillRect/>
          </a:stretch>
        </p:blipFill>
        <p:spPr>
          <a:xfrm>
            <a:off x="2391961" y="3957659"/>
            <a:ext cx="3043011" cy="923328"/>
          </a:xfrm>
          <a:prstGeom prst="rect">
            <a:avLst/>
          </a:prstGeom>
        </p:spPr>
      </p:pic>
      <p:sp>
        <p:nvSpPr>
          <p:cNvPr id="12" name="TextBox 11">
            <a:extLst>
              <a:ext uri="{FF2B5EF4-FFF2-40B4-BE49-F238E27FC236}">
                <a16:creationId xmlns:a16="http://schemas.microsoft.com/office/drawing/2014/main" id="{DD5356A4-BB6A-8445-8E2C-D26458F3E0C9}"/>
              </a:ext>
            </a:extLst>
          </p:cNvPr>
          <p:cNvSpPr txBox="1"/>
          <p:nvPr/>
        </p:nvSpPr>
        <p:spPr>
          <a:xfrm>
            <a:off x="2794514" y="5466176"/>
            <a:ext cx="2640458" cy="338554"/>
          </a:xfrm>
          <a:prstGeom prst="rect">
            <a:avLst/>
          </a:prstGeom>
          <a:noFill/>
        </p:spPr>
        <p:txBody>
          <a:bodyPr wrap="square" rtlCol="0">
            <a:spAutoFit/>
          </a:bodyPr>
          <a:lstStyle/>
          <a:p>
            <a:r>
              <a:rPr lang="en-US" sz="1600" dirty="0">
                <a:solidFill>
                  <a:schemeClr val="bg1">
                    <a:lumMod val="50000"/>
                  </a:schemeClr>
                </a:solidFill>
              </a:rPr>
              <a:t>Twitter: @pmoseley89</a:t>
            </a:r>
          </a:p>
        </p:txBody>
      </p:sp>
      <p:sp>
        <p:nvSpPr>
          <p:cNvPr id="13" name="TextBox 12">
            <a:extLst>
              <a:ext uri="{FF2B5EF4-FFF2-40B4-BE49-F238E27FC236}">
                <a16:creationId xmlns:a16="http://schemas.microsoft.com/office/drawing/2014/main" id="{48E3F580-EDEB-2344-9019-7EF3173A7FE5}"/>
              </a:ext>
            </a:extLst>
          </p:cNvPr>
          <p:cNvSpPr txBox="1"/>
          <p:nvPr/>
        </p:nvSpPr>
        <p:spPr>
          <a:xfrm>
            <a:off x="2094926" y="5096844"/>
            <a:ext cx="4592548" cy="338554"/>
          </a:xfrm>
          <a:prstGeom prst="rect">
            <a:avLst/>
          </a:prstGeom>
          <a:noFill/>
        </p:spPr>
        <p:txBody>
          <a:bodyPr wrap="square" rtlCol="0">
            <a:spAutoFit/>
          </a:bodyPr>
          <a:lstStyle/>
          <a:p>
            <a:r>
              <a:rPr lang="en-US" sz="1600" dirty="0">
                <a:solidFill>
                  <a:schemeClr val="bg1">
                    <a:lumMod val="50000"/>
                  </a:schemeClr>
                </a:solidFill>
              </a:rPr>
              <a:t>email: </a:t>
            </a:r>
            <a:r>
              <a:rPr lang="en-US" sz="1600" dirty="0" err="1">
                <a:solidFill>
                  <a:schemeClr val="bg1">
                    <a:lumMod val="50000"/>
                  </a:schemeClr>
                </a:solidFill>
              </a:rPr>
              <a:t>peter.moseley@northumbria.ac.uk</a:t>
            </a:r>
            <a:endParaRPr lang="en-US" sz="1600" dirty="0">
              <a:solidFill>
                <a:schemeClr val="bg1">
                  <a:lumMod val="50000"/>
                </a:schemeClr>
              </a:solidFill>
            </a:endParaRPr>
          </a:p>
        </p:txBody>
      </p:sp>
    </p:spTree>
    <p:extLst>
      <p:ext uri="{BB962C8B-B14F-4D97-AF65-F5344CB8AC3E}">
        <p14:creationId xmlns:p14="http://schemas.microsoft.com/office/powerpoint/2010/main" val="1738797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C5DEA-352B-A745-B3C4-1BDE4130F666}"/>
              </a:ext>
            </a:extLst>
          </p:cNvPr>
          <p:cNvSpPr>
            <a:spLocks noGrp="1"/>
          </p:cNvSpPr>
          <p:nvPr>
            <p:ph type="title"/>
          </p:nvPr>
        </p:nvSpPr>
        <p:spPr/>
        <p:txBody>
          <a:bodyPr>
            <a:noAutofit/>
          </a:bodyPr>
          <a:lstStyle/>
          <a:p>
            <a:r>
              <a:rPr lang="en-US" sz="3200" b="1" dirty="0">
                <a:solidFill>
                  <a:srgbClr val="7030A0"/>
                </a:solidFill>
                <a:latin typeface="Gill Sans MT" panose="020B0502020104020203" pitchFamily="34" charset="77"/>
              </a:rPr>
              <a:t>Cognitive models of voice-hearing, from the psychopathological to the everyday</a:t>
            </a:r>
          </a:p>
        </p:txBody>
      </p:sp>
      <p:sp>
        <p:nvSpPr>
          <p:cNvPr id="3" name="Content Placeholder 2">
            <a:extLst>
              <a:ext uri="{FF2B5EF4-FFF2-40B4-BE49-F238E27FC236}">
                <a16:creationId xmlns:a16="http://schemas.microsoft.com/office/drawing/2014/main" id="{D74F2EF3-5BBE-2242-A247-16CC7C323171}"/>
              </a:ext>
            </a:extLst>
          </p:cNvPr>
          <p:cNvSpPr>
            <a:spLocks noGrp="1"/>
          </p:cNvSpPr>
          <p:nvPr>
            <p:ph idx="1"/>
          </p:nvPr>
        </p:nvSpPr>
        <p:spPr/>
        <p:txBody>
          <a:bodyPr/>
          <a:lstStyle/>
          <a:p>
            <a:r>
              <a:rPr lang="en-US" dirty="0">
                <a:latin typeface="Gill Sans MT" panose="020B0502020104020203" pitchFamily="34" charset="77"/>
              </a:rPr>
              <a:t>Clinical and non-clinical voice-hearing</a:t>
            </a:r>
          </a:p>
          <a:p>
            <a:r>
              <a:rPr lang="en-US" dirty="0">
                <a:latin typeface="Gill Sans MT" panose="020B0502020104020203" pitchFamily="34" charset="77"/>
              </a:rPr>
              <a:t>Three studies – cognition in clinical and non-clinical voice-hearing</a:t>
            </a:r>
          </a:p>
          <a:p>
            <a:pPr marL="971550" lvl="1" indent="-514350">
              <a:buFont typeface="+mj-lt"/>
              <a:buAutoNum type="arabicPeriod"/>
            </a:pPr>
            <a:r>
              <a:rPr lang="en-US" dirty="0">
                <a:latin typeface="Gill Sans MT" panose="020B0502020104020203" pitchFamily="34" charset="77"/>
              </a:rPr>
              <a:t>Early Intervention in Psychosis service users</a:t>
            </a:r>
          </a:p>
          <a:p>
            <a:pPr marL="971550" lvl="1" indent="-514350">
              <a:buFont typeface="+mj-lt"/>
              <a:buAutoNum type="arabicPeriod"/>
            </a:pPr>
            <a:r>
              <a:rPr lang="en-US" dirty="0">
                <a:latin typeface="Gill Sans MT" panose="020B0502020104020203" pitchFamily="34" charset="77"/>
              </a:rPr>
              <a:t>‘Non-clinical voice-hearers’</a:t>
            </a:r>
          </a:p>
          <a:p>
            <a:pPr marL="971550" lvl="1" indent="-514350">
              <a:buFont typeface="+mj-lt"/>
              <a:buAutoNum type="arabicPeriod"/>
            </a:pPr>
            <a:r>
              <a:rPr lang="en-US" dirty="0">
                <a:latin typeface="Gill Sans MT" panose="020B0502020104020203" pitchFamily="34" charset="77"/>
              </a:rPr>
              <a:t>General population</a:t>
            </a:r>
          </a:p>
          <a:p>
            <a:r>
              <a:rPr lang="en-US" dirty="0">
                <a:latin typeface="Gill Sans MT" panose="020B0502020104020203" pitchFamily="34" charset="77"/>
              </a:rPr>
              <a:t>How do we make sense of the massive variation in voice-hearing when trying to understand cognitive mechanisms?</a:t>
            </a:r>
          </a:p>
          <a:p>
            <a:endParaRPr lang="en-US" dirty="0"/>
          </a:p>
        </p:txBody>
      </p:sp>
    </p:spTree>
    <p:extLst>
      <p:ext uri="{BB962C8B-B14F-4D97-AF65-F5344CB8AC3E}">
        <p14:creationId xmlns:p14="http://schemas.microsoft.com/office/powerpoint/2010/main" val="2299387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ECA3-0D7A-564A-A823-EC463C006B1E}"/>
              </a:ext>
            </a:extLst>
          </p:cNvPr>
          <p:cNvSpPr>
            <a:spLocks noGrp="1"/>
          </p:cNvSpPr>
          <p:nvPr>
            <p:ph type="title"/>
          </p:nvPr>
        </p:nvSpPr>
        <p:spPr/>
        <p:txBody>
          <a:bodyPr>
            <a:normAutofit/>
          </a:bodyPr>
          <a:lstStyle/>
          <a:p>
            <a:r>
              <a:rPr lang="en-US" sz="3200" b="1" dirty="0">
                <a:solidFill>
                  <a:srgbClr val="7030A0"/>
                </a:solidFill>
                <a:latin typeface="Gill Sans MT" panose="020B0502020104020203" pitchFamily="34" charset="77"/>
              </a:rPr>
              <a:t>Auditory verbal hallucinations (AVH)</a:t>
            </a:r>
          </a:p>
        </p:txBody>
      </p:sp>
      <p:sp>
        <p:nvSpPr>
          <p:cNvPr id="3" name="Content Placeholder 2">
            <a:extLst>
              <a:ext uri="{FF2B5EF4-FFF2-40B4-BE49-F238E27FC236}">
                <a16:creationId xmlns:a16="http://schemas.microsoft.com/office/drawing/2014/main" id="{26A5E2E8-DAAD-0C42-8B59-65CCEE36DB57}"/>
              </a:ext>
            </a:extLst>
          </p:cNvPr>
          <p:cNvSpPr>
            <a:spLocks noGrp="1"/>
          </p:cNvSpPr>
          <p:nvPr>
            <p:ph idx="1"/>
          </p:nvPr>
        </p:nvSpPr>
        <p:spPr>
          <a:xfrm>
            <a:off x="628650" y="1690689"/>
            <a:ext cx="7886700" cy="964829"/>
          </a:xfrm>
        </p:spPr>
        <p:txBody>
          <a:bodyPr/>
          <a:lstStyle/>
          <a:p>
            <a:pPr marL="0" indent="0">
              <a:buNone/>
            </a:pPr>
            <a:r>
              <a:rPr lang="en-US" dirty="0">
                <a:latin typeface="Gill Sans MT" panose="020B0502020104020203" pitchFamily="34" charset="77"/>
              </a:rPr>
              <a:t>The experience of hearing a voice in the absence of any speaker.  Also referred to as ‘voice-hearing’.</a:t>
            </a:r>
          </a:p>
          <a:p>
            <a:pPr marL="0" indent="0">
              <a:buNone/>
            </a:pPr>
            <a:endParaRPr lang="en-US" dirty="0">
              <a:latin typeface="Franklin Gothic Medium" panose="020B0603020102020204" pitchFamily="34" charset="0"/>
            </a:endParaRPr>
          </a:p>
          <a:p>
            <a:pPr marL="0" indent="0">
              <a:buNone/>
            </a:pPr>
            <a:endParaRPr lang="en-US" dirty="0"/>
          </a:p>
        </p:txBody>
      </p:sp>
      <p:graphicFrame>
        <p:nvGraphicFramePr>
          <p:cNvPr id="4" name="Table 3">
            <a:extLst>
              <a:ext uri="{FF2B5EF4-FFF2-40B4-BE49-F238E27FC236}">
                <a16:creationId xmlns:a16="http://schemas.microsoft.com/office/drawing/2014/main" id="{A8AEBD35-8B8E-1C40-9BAF-9C42D23FCF9C}"/>
              </a:ext>
            </a:extLst>
          </p:cNvPr>
          <p:cNvGraphicFramePr>
            <a:graphicFrameLocks noGrp="1"/>
          </p:cNvGraphicFramePr>
          <p:nvPr/>
        </p:nvGraphicFramePr>
        <p:xfrm>
          <a:off x="2119877" y="3038173"/>
          <a:ext cx="4904245" cy="2540291"/>
        </p:xfrm>
        <a:graphic>
          <a:graphicData uri="http://schemas.openxmlformats.org/drawingml/2006/table">
            <a:tbl>
              <a:tblPr firstRow="1" bandRow="1">
                <a:tableStyleId>{5C22544A-7EE6-4342-B048-85BDC9FD1C3A}</a:tableStyleId>
              </a:tblPr>
              <a:tblGrid>
                <a:gridCol w="3541989">
                  <a:extLst>
                    <a:ext uri="{9D8B030D-6E8A-4147-A177-3AD203B41FA5}">
                      <a16:colId xmlns:a16="http://schemas.microsoft.com/office/drawing/2014/main" val="2159629261"/>
                    </a:ext>
                  </a:extLst>
                </a:gridCol>
                <a:gridCol w="1362256">
                  <a:extLst>
                    <a:ext uri="{9D8B030D-6E8A-4147-A177-3AD203B41FA5}">
                      <a16:colId xmlns:a16="http://schemas.microsoft.com/office/drawing/2014/main" val="2748346989"/>
                    </a:ext>
                  </a:extLst>
                </a:gridCol>
              </a:tblGrid>
              <a:tr h="694031">
                <a:tc>
                  <a:txBody>
                    <a:bodyPr/>
                    <a:lstStyle/>
                    <a:p>
                      <a:pPr algn="l"/>
                      <a:r>
                        <a:rPr lang="en-US" sz="1800" dirty="0">
                          <a:latin typeface="Gill Sans MT" panose="020B0502020104020203" pitchFamily="34" charset="77"/>
                        </a:rPr>
                        <a:t>Sample</a:t>
                      </a:r>
                    </a:p>
                  </a:txBody>
                  <a:tcPr marL="68580" marR="68580" marT="34290" marB="3429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7030A0"/>
                    </a:solidFill>
                  </a:tcPr>
                </a:tc>
                <a:tc>
                  <a:txBody>
                    <a:bodyPr/>
                    <a:lstStyle/>
                    <a:p>
                      <a:pPr algn="l"/>
                      <a:r>
                        <a:rPr lang="en-US" sz="1800" dirty="0">
                          <a:latin typeface="Gill Sans MT" panose="020B0502020104020203" pitchFamily="34" charset="77"/>
                        </a:rPr>
                        <a:t>Lifetime prevalence</a:t>
                      </a:r>
                    </a:p>
                  </a:txBody>
                  <a:tcPr marL="68580" marR="68580" marT="34290" marB="3429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694709584"/>
                  </a:ext>
                </a:extLst>
              </a:tr>
              <a:tr h="461565">
                <a:tc>
                  <a:txBody>
                    <a:bodyPr/>
                    <a:lstStyle/>
                    <a:p>
                      <a:r>
                        <a:rPr lang="en-US" sz="1800" dirty="0">
                          <a:latin typeface="Gill Sans MT" panose="020B0502020104020203" pitchFamily="34" charset="77"/>
                        </a:rPr>
                        <a:t>Schizophrenia/psychosis</a:t>
                      </a:r>
                    </a:p>
                  </a:txBody>
                  <a:tcPr marL="68580" marR="68580" marT="34290" marB="3429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latin typeface="Gill Sans MT" panose="020B0502020104020203" pitchFamily="34" charset="77"/>
                        </a:rPr>
                        <a:t>80%</a:t>
                      </a:r>
                    </a:p>
                  </a:txBody>
                  <a:tcPr marL="68580" marR="68580" marT="34290" marB="3429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255365"/>
                  </a:ext>
                </a:extLst>
              </a:tr>
              <a:tr h="461565">
                <a:tc>
                  <a:txBody>
                    <a:bodyPr/>
                    <a:lstStyle/>
                    <a:p>
                      <a:r>
                        <a:rPr lang="en-US" sz="1800" dirty="0">
                          <a:latin typeface="Gill Sans MT" panose="020B0502020104020203" pitchFamily="34" charset="77"/>
                        </a:rPr>
                        <a:t>Bipolar disorder </a:t>
                      </a:r>
                    </a:p>
                  </a:txBody>
                  <a:tcPr marL="68580" marR="68580" marT="34290" marB="3429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latin typeface="Gill Sans MT" panose="020B0502020104020203" pitchFamily="34" charset="77"/>
                        </a:rPr>
                        <a:t>34%</a:t>
                      </a:r>
                    </a:p>
                  </a:txBody>
                  <a:tcPr marL="68580" marR="68580" marT="34290" marB="3429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1976907"/>
                  </a:ext>
                </a:extLst>
              </a:tr>
              <a:tr h="461565">
                <a:tc>
                  <a:txBody>
                    <a:bodyPr/>
                    <a:lstStyle/>
                    <a:p>
                      <a:r>
                        <a:rPr lang="en-US" sz="1800" dirty="0">
                          <a:latin typeface="Gill Sans MT" panose="020B0502020104020203" pitchFamily="34" charset="77"/>
                        </a:rPr>
                        <a:t>General population</a:t>
                      </a:r>
                    </a:p>
                  </a:txBody>
                  <a:tcPr marL="68580" marR="68580" marT="34290" marB="3429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latin typeface="Gill Sans MT" panose="020B0502020104020203" pitchFamily="34" charset="77"/>
                        </a:rPr>
                        <a:t>2-38%</a:t>
                      </a:r>
                    </a:p>
                  </a:txBody>
                  <a:tcPr marL="68580" marR="68580" marT="34290" marB="3429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6376575"/>
                  </a:ext>
                </a:extLst>
              </a:tr>
              <a:tr h="461565">
                <a:tc>
                  <a:txBody>
                    <a:bodyPr/>
                    <a:lstStyle/>
                    <a:p>
                      <a:r>
                        <a:rPr lang="en-US" sz="1800" dirty="0">
                          <a:latin typeface="Gill Sans MT" panose="020B0502020104020203" pitchFamily="34" charset="77"/>
                        </a:rPr>
                        <a:t>General population (persistent)</a:t>
                      </a:r>
                    </a:p>
                  </a:txBody>
                  <a:tcPr marL="68580" marR="68580" marT="34290" marB="3429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latin typeface="Gill Sans MT" panose="020B0502020104020203" pitchFamily="34" charset="77"/>
                        </a:rPr>
                        <a:t>?</a:t>
                      </a:r>
                    </a:p>
                  </a:txBody>
                  <a:tcPr marL="68580" marR="68580" marT="34290" marB="3429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45902293"/>
                  </a:ext>
                </a:extLst>
              </a:tr>
            </a:tbl>
          </a:graphicData>
        </a:graphic>
      </p:graphicFrame>
      <p:sp>
        <p:nvSpPr>
          <p:cNvPr id="5" name="TextBox 4">
            <a:extLst>
              <a:ext uri="{FF2B5EF4-FFF2-40B4-BE49-F238E27FC236}">
                <a16:creationId xmlns:a16="http://schemas.microsoft.com/office/drawing/2014/main" id="{AE74A683-F6FD-AF4E-84BD-4458DD289D76}"/>
              </a:ext>
            </a:extLst>
          </p:cNvPr>
          <p:cNvSpPr txBox="1"/>
          <p:nvPr/>
        </p:nvSpPr>
        <p:spPr>
          <a:xfrm>
            <a:off x="3858018" y="6492874"/>
            <a:ext cx="5992408" cy="338554"/>
          </a:xfrm>
          <a:prstGeom prst="rect">
            <a:avLst/>
          </a:prstGeom>
          <a:noFill/>
        </p:spPr>
        <p:txBody>
          <a:bodyPr wrap="square" rtlCol="0">
            <a:spAutoFit/>
          </a:bodyPr>
          <a:lstStyle/>
          <a:p>
            <a:r>
              <a:rPr lang="en-US" sz="1600" dirty="0">
                <a:solidFill>
                  <a:schemeClr val="bg1">
                    <a:lumMod val="50000"/>
                  </a:schemeClr>
                </a:solidFill>
                <a:latin typeface="Gill Sans MT" panose="020B0502020104020203" pitchFamily="34" charset="77"/>
              </a:rPr>
              <a:t>Aleman and </a:t>
            </a:r>
            <a:r>
              <a:rPr lang="en-US" sz="1600" dirty="0" err="1">
                <a:solidFill>
                  <a:schemeClr val="bg1">
                    <a:lumMod val="50000"/>
                  </a:schemeClr>
                </a:solidFill>
                <a:latin typeface="Gill Sans MT" panose="020B0502020104020203" pitchFamily="34" charset="77"/>
              </a:rPr>
              <a:t>Laroi</a:t>
            </a:r>
            <a:r>
              <a:rPr lang="en-US" sz="1600" dirty="0">
                <a:solidFill>
                  <a:schemeClr val="bg1">
                    <a:lumMod val="50000"/>
                  </a:schemeClr>
                </a:solidFill>
                <a:latin typeface="Gill Sans MT" panose="020B0502020104020203" pitchFamily="34" charset="77"/>
              </a:rPr>
              <a:t> (2008); </a:t>
            </a:r>
            <a:r>
              <a:rPr lang="en-US" sz="1600" dirty="0" err="1">
                <a:solidFill>
                  <a:schemeClr val="bg1">
                    <a:lumMod val="50000"/>
                  </a:schemeClr>
                </a:solidFill>
                <a:latin typeface="Gill Sans MT" panose="020B0502020104020203" pitchFamily="34" charset="77"/>
              </a:rPr>
              <a:t>Toh</a:t>
            </a:r>
            <a:r>
              <a:rPr lang="en-US" sz="1600" dirty="0">
                <a:solidFill>
                  <a:schemeClr val="bg1">
                    <a:lumMod val="50000"/>
                  </a:schemeClr>
                </a:solidFill>
                <a:latin typeface="Gill Sans MT" panose="020B0502020104020203" pitchFamily="34" charset="77"/>
              </a:rPr>
              <a:t> et al. (2015); </a:t>
            </a:r>
            <a:r>
              <a:rPr lang="en-US" sz="1600" dirty="0" err="1">
                <a:solidFill>
                  <a:schemeClr val="bg1">
                    <a:lumMod val="50000"/>
                  </a:schemeClr>
                </a:solidFill>
                <a:latin typeface="Gill Sans MT" panose="020B0502020104020203" pitchFamily="34" charset="77"/>
              </a:rPr>
              <a:t>Maijer</a:t>
            </a:r>
            <a:r>
              <a:rPr lang="en-US" sz="1600" dirty="0">
                <a:solidFill>
                  <a:schemeClr val="bg1">
                    <a:lumMod val="50000"/>
                  </a:schemeClr>
                </a:solidFill>
                <a:latin typeface="Gill Sans MT" panose="020B0502020104020203" pitchFamily="34" charset="77"/>
              </a:rPr>
              <a:t> et al. (2018)</a:t>
            </a:r>
          </a:p>
        </p:txBody>
      </p:sp>
    </p:spTree>
    <p:extLst>
      <p:ext uri="{BB962C8B-B14F-4D97-AF65-F5344CB8AC3E}">
        <p14:creationId xmlns:p14="http://schemas.microsoft.com/office/powerpoint/2010/main" val="297032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C0F9B6-BE6F-6D49-9687-58F1AD730356}"/>
              </a:ext>
            </a:extLst>
          </p:cNvPr>
          <p:cNvSpPr/>
          <p:nvPr/>
        </p:nvSpPr>
        <p:spPr>
          <a:xfrm>
            <a:off x="1073150" y="754291"/>
            <a:ext cx="6997700" cy="4278094"/>
          </a:xfrm>
          <a:prstGeom prst="rect">
            <a:avLst/>
          </a:prstGeom>
        </p:spPr>
        <p:txBody>
          <a:bodyPr wrap="square">
            <a:spAutoFit/>
          </a:bodyPr>
          <a:lstStyle/>
          <a:p>
            <a:pPr>
              <a:spcAft>
                <a:spcPts val="600"/>
              </a:spcAft>
            </a:pPr>
            <a:r>
              <a:rPr lang="en-GB" sz="2400" i="1" dirty="0">
                <a:solidFill>
                  <a:srgbClr val="000000"/>
                </a:solidFill>
                <a:latin typeface="Gill Sans MT" panose="020B0502020104020203" pitchFamily="34" charset="77"/>
              </a:rPr>
              <a:t>I’ve had bad voices and good voices, like nice ones and bad.  One was called Michael, and one was called Margaret. Michael was the bad one, he used to tell us to kill myself and self-harm, like tell us that I don’t, like, no one wants us here and stuff like that.  And then on the other hand, I’ve got Margaret telling us that, that I’m a good lass, like a nice lass and stuff.  They start whispering and … and I just get stressed out and I don’t know what to do. And that’s when everything like goes downhill and I end up self-harming myself…</a:t>
            </a:r>
          </a:p>
          <a:p>
            <a:br>
              <a:rPr lang="en-GB" sz="1350" dirty="0"/>
            </a:br>
            <a:endParaRPr lang="en-US" sz="1350" dirty="0"/>
          </a:p>
        </p:txBody>
      </p:sp>
      <p:sp>
        <p:nvSpPr>
          <p:cNvPr id="3" name="TextBox 2">
            <a:extLst>
              <a:ext uri="{FF2B5EF4-FFF2-40B4-BE49-F238E27FC236}">
                <a16:creationId xmlns:a16="http://schemas.microsoft.com/office/drawing/2014/main" id="{4C4B2994-73E2-B94F-8C2A-DA23DA35B0CB}"/>
              </a:ext>
            </a:extLst>
          </p:cNvPr>
          <p:cNvSpPr txBox="1"/>
          <p:nvPr/>
        </p:nvSpPr>
        <p:spPr>
          <a:xfrm>
            <a:off x="5044611" y="5289550"/>
            <a:ext cx="3388189" cy="738664"/>
          </a:xfrm>
          <a:prstGeom prst="rect">
            <a:avLst/>
          </a:prstGeom>
          <a:noFill/>
        </p:spPr>
        <p:txBody>
          <a:bodyPr wrap="square" rtlCol="0">
            <a:spAutoFit/>
          </a:bodyPr>
          <a:lstStyle/>
          <a:p>
            <a:r>
              <a:rPr lang="en-US" sz="2100" b="1" dirty="0">
                <a:latin typeface="Gill Sans MT" panose="020B0502020104020203" pitchFamily="34" charset="77"/>
              </a:rPr>
              <a:t>“Violet” – female, age 18</a:t>
            </a:r>
          </a:p>
          <a:p>
            <a:r>
              <a:rPr lang="en-US" sz="2100" b="1" dirty="0">
                <a:latin typeface="Gill Sans MT" panose="020B0502020104020203" pitchFamily="34" charset="77"/>
              </a:rPr>
              <a:t>(Diagnosis: PTSD)</a:t>
            </a:r>
          </a:p>
        </p:txBody>
      </p:sp>
    </p:spTree>
    <p:extLst>
      <p:ext uri="{BB962C8B-B14F-4D97-AF65-F5344CB8AC3E}">
        <p14:creationId xmlns:p14="http://schemas.microsoft.com/office/powerpoint/2010/main" val="1479551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DDA0EF-C414-FA47-AD71-E6B0A0B3F52C}"/>
              </a:ext>
            </a:extLst>
          </p:cNvPr>
          <p:cNvSpPr/>
          <p:nvPr/>
        </p:nvSpPr>
        <p:spPr>
          <a:xfrm>
            <a:off x="672920" y="1541807"/>
            <a:ext cx="7798159" cy="3293209"/>
          </a:xfrm>
          <a:prstGeom prst="rect">
            <a:avLst/>
          </a:prstGeom>
        </p:spPr>
        <p:txBody>
          <a:bodyPr wrap="square">
            <a:spAutoFit/>
          </a:bodyPr>
          <a:lstStyle/>
          <a:p>
            <a:pPr>
              <a:spcAft>
                <a:spcPts val="0"/>
              </a:spcAft>
            </a:pPr>
            <a:r>
              <a:rPr lang="en-GB" sz="2400" i="1" dirty="0">
                <a:latin typeface="Gill Sans MT" panose="020B0502020104020203" pitchFamily="34" charset="77"/>
                <a:ea typeface="Calibri" panose="020F0502020204030204" pitchFamily="34" charset="0"/>
                <a:cs typeface="Times New Roman" panose="02020603050405020304" pitchFamily="18" charset="0"/>
              </a:rPr>
              <a:t>It could just be like…an actual bark or like…a shout or a noise, you know like someone that is more just </a:t>
            </a:r>
            <a:r>
              <a:rPr lang="en-GB" sz="2400" i="1" dirty="0" err="1">
                <a:latin typeface="Gill Sans MT" panose="020B0502020104020203" pitchFamily="34" charset="77"/>
                <a:ea typeface="Calibri" panose="020F0502020204030204" pitchFamily="34" charset="0"/>
                <a:cs typeface="Times New Roman" panose="02020603050405020304" pitchFamily="18" charset="0"/>
              </a:rPr>
              <a:t>ehm</a:t>
            </a:r>
            <a:r>
              <a:rPr lang="en-GB" sz="2400" i="1" dirty="0">
                <a:latin typeface="Gill Sans MT" panose="020B0502020104020203" pitchFamily="34" charset="77"/>
                <a:ea typeface="Calibri" panose="020F0502020204030204" pitchFamily="34" charset="0"/>
                <a:cs typeface="Times New Roman" panose="02020603050405020304" pitchFamily="18" charset="0"/>
              </a:rPr>
              <a:t> like a bang on the table or something like that</a:t>
            </a:r>
            <a:r>
              <a:rPr lang="en-GB" sz="2400" dirty="0">
                <a:latin typeface="Gill Sans MT" panose="020B0502020104020203" pitchFamily="34" charset="77"/>
                <a:ea typeface="Calibri" panose="020F0502020204030204" pitchFamily="34" charset="0"/>
                <a:cs typeface="Times New Roman" panose="02020603050405020304" pitchFamily="18" charset="0"/>
              </a:rPr>
              <a:t> </a:t>
            </a:r>
          </a:p>
          <a:p>
            <a:pPr>
              <a:spcAft>
                <a:spcPts val="0"/>
              </a:spcAft>
            </a:pPr>
            <a:r>
              <a:rPr lang="en-GB" sz="2000" b="1" dirty="0">
                <a:latin typeface="Gill Sans MT" panose="020B0502020104020203" pitchFamily="34" charset="77"/>
                <a:ea typeface="Calibri" panose="020F0502020204030204" pitchFamily="34" charset="0"/>
                <a:cs typeface="Times New Roman" panose="02020603050405020304" pitchFamily="18" charset="0"/>
              </a:rPr>
              <a:t>“Bill”, male, age 24 (diagnosis: psychotic disorder) </a:t>
            </a:r>
            <a:endParaRPr lang="en-GB" sz="2000" i="1" dirty="0">
              <a:latin typeface="Gill Sans MT" panose="020B0502020104020203" pitchFamily="34" charset="77"/>
              <a:ea typeface="Calibri" panose="020F0502020204030204" pitchFamily="34" charset="0"/>
              <a:cs typeface="Times New Roman" panose="02020603050405020304" pitchFamily="18" charset="0"/>
            </a:endParaRPr>
          </a:p>
          <a:p>
            <a:pPr>
              <a:spcAft>
                <a:spcPts val="0"/>
              </a:spcAft>
            </a:pPr>
            <a:r>
              <a:rPr lang="en-GB" sz="2400" i="1" dirty="0">
                <a:latin typeface="Gill Sans MT" panose="020B0502020104020203" pitchFamily="34" charset="77"/>
                <a:ea typeface="Calibri" panose="020F0502020204030204" pitchFamily="34" charset="0"/>
                <a:cs typeface="Times New Roman" panose="02020603050405020304" pitchFamily="18" charset="0"/>
              </a:rPr>
              <a:t> </a:t>
            </a:r>
          </a:p>
          <a:p>
            <a:r>
              <a:rPr lang="en-GB" sz="2400" i="1" dirty="0">
                <a:latin typeface="Gill Sans MT" panose="020B0502020104020203" pitchFamily="34" charset="77"/>
                <a:ea typeface="Calibri" panose="020F0502020204030204" pitchFamily="34" charset="0"/>
              </a:rPr>
              <a:t>I hear as well like regular like screaming and … kind of maybe like you’d say evil laughing, so they’re not even always saying anything, or like someone crying, screaming and wailing.</a:t>
            </a:r>
          </a:p>
          <a:p>
            <a:r>
              <a:rPr lang="en-GB" sz="2000" b="1" dirty="0">
                <a:latin typeface="Gill Sans MT" panose="020B0502020104020203" pitchFamily="34" charset="77"/>
              </a:rPr>
              <a:t>“Olivia”, female, age 22 (diagnosis: bipolar disorder)</a:t>
            </a:r>
            <a:endParaRPr lang="en-US" sz="2000" b="1" dirty="0">
              <a:latin typeface="Gill Sans MT" panose="020B0502020104020203" pitchFamily="34" charset="77"/>
            </a:endParaRPr>
          </a:p>
        </p:txBody>
      </p:sp>
    </p:spTree>
    <p:extLst>
      <p:ext uri="{BB962C8B-B14F-4D97-AF65-F5344CB8AC3E}">
        <p14:creationId xmlns:p14="http://schemas.microsoft.com/office/powerpoint/2010/main" val="103442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26B6A-221C-694D-A929-0951575F6A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0CC4E3-99AB-B54C-A139-E1EFAD918C84}"/>
              </a:ext>
            </a:extLst>
          </p:cNvPr>
          <p:cNvSpPr>
            <a:spLocks noGrp="1"/>
          </p:cNvSpPr>
          <p:nvPr>
            <p:ph idx="1"/>
          </p:nvPr>
        </p:nvSpPr>
        <p:spPr/>
        <p:txBody>
          <a:bodyPr/>
          <a:lstStyle/>
          <a:p>
            <a:pPr marL="0" indent="0">
              <a:buNone/>
            </a:pPr>
            <a:r>
              <a:rPr lang="en-US" b="1" dirty="0">
                <a:latin typeface="Gill Sans MT" panose="020B0502020104020203" pitchFamily="34" charset="77"/>
              </a:rPr>
              <a:t>Across three studies, we used similar tasks to test four different cognitive models of hallucinations:</a:t>
            </a:r>
          </a:p>
          <a:p>
            <a:pPr lvl="1"/>
            <a:r>
              <a:rPr lang="en-US" b="1" dirty="0">
                <a:solidFill>
                  <a:srgbClr val="C00000"/>
                </a:solidFill>
                <a:latin typeface="Gill Sans MT" panose="020B0502020104020203" pitchFamily="34" charset="77"/>
              </a:rPr>
              <a:t>Biased reality monitoring</a:t>
            </a:r>
          </a:p>
          <a:p>
            <a:pPr lvl="1"/>
            <a:r>
              <a:rPr lang="en-US" b="1" dirty="0">
                <a:solidFill>
                  <a:srgbClr val="00B050"/>
                </a:solidFill>
                <a:latin typeface="Gill Sans MT" panose="020B0502020104020203" pitchFamily="34" charset="77"/>
              </a:rPr>
              <a:t>Atypical language processing (lateralization)</a:t>
            </a:r>
          </a:p>
          <a:p>
            <a:pPr lvl="1"/>
            <a:r>
              <a:rPr lang="en-US" b="1" dirty="0">
                <a:solidFill>
                  <a:srgbClr val="0070C0"/>
                </a:solidFill>
                <a:latin typeface="Gill Sans MT" panose="020B0502020104020203" pitchFamily="34" charset="77"/>
              </a:rPr>
              <a:t>Over-weighted top-down processing</a:t>
            </a:r>
          </a:p>
          <a:p>
            <a:pPr lvl="1"/>
            <a:r>
              <a:rPr lang="en-US" b="1" dirty="0">
                <a:solidFill>
                  <a:schemeClr val="bg1">
                    <a:lumMod val="50000"/>
                  </a:schemeClr>
                </a:solidFill>
                <a:latin typeface="Gill Sans MT" panose="020B0502020104020203" pitchFamily="34" charset="77"/>
              </a:rPr>
              <a:t>Poor intentional inhibition of memory</a:t>
            </a:r>
          </a:p>
        </p:txBody>
      </p:sp>
    </p:spTree>
    <p:extLst>
      <p:ext uri="{BB962C8B-B14F-4D97-AF65-F5344CB8AC3E}">
        <p14:creationId xmlns:p14="http://schemas.microsoft.com/office/powerpoint/2010/main" val="210767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D1E79-7453-B14E-8A92-381591B25B31}"/>
              </a:ext>
            </a:extLst>
          </p:cNvPr>
          <p:cNvSpPr txBox="1">
            <a:spLocks/>
          </p:cNvSpPr>
          <p:nvPr/>
        </p:nvSpPr>
        <p:spPr>
          <a:xfrm>
            <a:off x="628650" y="28997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rgbClr val="7030A0"/>
                </a:solidFill>
                <a:latin typeface="Gill Sans MT" panose="020B0502020104020203" pitchFamily="34" charset="77"/>
              </a:rPr>
              <a:t>Three studies: cognitive correlates of voice-hearing</a:t>
            </a:r>
          </a:p>
        </p:txBody>
      </p:sp>
      <p:sp>
        <p:nvSpPr>
          <p:cNvPr id="4" name="TextBox 3">
            <a:extLst>
              <a:ext uri="{FF2B5EF4-FFF2-40B4-BE49-F238E27FC236}">
                <a16:creationId xmlns:a16="http://schemas.microsoft.com/office/drawing/2014/main" id="{D884FF2C-D98D-1B49-88CD-90A9388DE506}"/>
              </a:ext>
            </a:extLst>
          </p:cNvPr>
          <p:cNvSpPr txBox="1"/>
          <p:nvPr/>
        </p:nvSpPr>
        <p:spPr>
          <a:xfrm>
            <a:off x="628650" y="1615533"/>
            <a:ext cx="7765337" cy="5078313"/>
          </a:xfrm>
          <a:prstGeom prst="rect">
            <a:avLst/>
          </a:prstGeom>
          <a:noFill/>
        </p:spPr>
        <p:txBody>
          <a:bodyPr wrap="square" rtlCol="0">
            <a:spAutoFit/>
          </a:bodyPr>
          <a:lstStyle/>
          <a:p>
            <a:r>
              <a:rPr lang="en-US" dirty="0">
                <a:latin typeface="Gill Sans MT" panose="020B0502020104020203" pitchFamily="34" charset="77"/>
              </a:rPr>
              <a:t>What are the cognitive mechanisms underlying voices in different clinical and non-clinical populations?</a:t>
            </a:r>
          </a:p>
          <a:p>
            <a:endParaRPr lang="en-US" dirty="0">
              <a:latin typeface="Gill Sans MT" panose="020B0502020104020203" pitchFamily="34" charset="77"/>
            </a:endParaRPr>
          </a:p>
          <a:p>
            <a:r>
              <a:rPr lang="en-US" b="1" dirty="0">
                <a:solidFill>
                  <a:srgbClr val="7030A0"/>
                </a:solidFill>
                <a:latin typeface="Gill Sans MT" panose="020B0502020104020203" pitchFamily="34" charset="77"/>
              </a:rPr>
              <a:t>Study 1: Psychosis patients vs. matched controls</a:t>
            </a:r>
          </a:p>
          <a:p>
            <a:pPr marL="800100" lvl="1" indent="-342900">
              <a:buFont typeface="Arial" panose="020B0604020202020204" pitchFamily="34" charset="0"/>
              <a:buChar char="•"/>
            </a:pPr>
            <a:r>
              <a:rPr lang="en-US" i="1" dirty="0">
                <a:latin typeface="Gill Sans MT" panose="020B0502020104020203" pitchFamily="34" charset="77"/>
              </a:rPr>
              <a:t>N</a:t>
            </a:r>
            <a:r>
              <a:rPr lang="en-US" dirty="0">
                <a:latin typeface="Gill Sans MT" panose="020B0502020104020203" pitchFamily="34" charset="77"/>
              </a:rPr>
              <a:t> = 40 (33 completed cognitive testing), mean age = 29.7, N female = 13</a:t>
            </a:r>
          </a:p>
          <a:p>
            <a:pPr marL="800100" lvl="1" indent="-342900">
              <a:buFont typeface="Arial" panose="020B0604020202020204" pitchFamily="34" charset="0"/>
              <a:buChar char="•"/>
            </a:pPr>
            <a:r>
              <a:rPr lang="en-US" dirty="0">
                <a:latin typeface="Gill Sans MT" panose="020B0502020104020203" pitchFamily="34" charset="77"/>
              </a:rPr>
              <a:t>recruited through Early Intervention in Psychosis services</a:t>
            </a:r>
          </a:p>
          <a:p>
            <a:pPr marL="800100" lvl="1" indent="-342900">
              <a:buFont typeface="Arial" panose="020B0604020202020204" pitchFamily="34" charset="0"/>
              <a:buChar char="•"/>
            </a:pPr>
            <a:r>
              <a:rPr lang="en-US" dirty="0">
                <a:latin typeface="Gill Sans MT" panose="020B0502020104020203" pitchFamily="34" charset="77"/>
              </a:rPr>
              <a:t>hearing voices at least once a week for a month (but typically much longer).</a:t>
            </a:r>
          </a:p>
          <a:p>
            <a:pPr marL="800100" lvl="1" indent="-342900">
              <a:buFont typeface="Arial" panose="020B0604020202020204" pitchFamily="34" charset="0"/>
              <a:buChar char="•"/>
            </a:pPr>
            <a:r>
              <a:rPr lang="en-US" dirty="0">
                <a:latin typeface="Gill Sans MT" panose="020B0502020104020203" pitchFamily="34" charset="77"/>
              </a:rPr>
              <a:t>No diagnosed neurological disorder</a:t>
            </a:r>
          </a:p>
          <a:p>
            <a:pPr marL="800100" lvl="1" indent="-342900">
              <a:buFont typeface="Arial" panose="020B0604020202020204" pitchFamily="34" charset="0"/>
              <a:buChar char="•"/>
            </a:pPr>
            <a:endParaRPr lang="en-US" dirty="0">
              <a:latin typeface="Gill Sans MT" panose="020B0502020104020203" pitchFamily="34" charset="77"/>
            </a:endParaRPr>
          </a:p>
          <a:p>
            <a:r>
              <a:rPr lang="en-US" b="1" dirty="0">
                <a:solidFill>
                  <a:srgbClr val="7030A0"/>
                </a:solidFill>
                <a:latin typeface="Gill Sans MT" panose="020B0502020104020203" pitchFamily="34" charset="77"/>
              </a:rPr>
              <a:t>Study 2: Non-clinical (spiritual) voice hearers vs. matched controls</a:t>
            </a:r>
          </a:p>
          <a:p>
            <a:pPr marL="800100" lvl="1" indent="-342900">
              <a:buFont typeface="Arial" panose="020B0604020202020204" pitchFamily="34" charset="0"/>
              <a:buChar char="•"/>
            </a:pPr>
            <a:r>
              <a:rPr lang="en-US" dirty="0">
                <a:latin typeface="Gill Sans MT" panose="020B0502020104020203" pitchFamily="34" charset="77"/>
              </a:rPr>
              <a:t>N = 27 (26 completed cognitive testing)</a:t>
            </a:r>
          </a:p>
          <a:p>
            <a:pPr marL="800100" lvl="1" indent="-342900">
              <a:buFont typeface="Arial" panose="020B0604020202020204" pitchFamily="34" charset="0"/>
              <a:buChar char="•"/>
            </a:pPr>
            <a:r>
              <a:rPr lang="en-US" dirty="0">
                <a:latin typeface="Gill Sans MT" panose="020B0502020104020203" pitchFamily="34" charset="77"/>
              </a:rPr>
              <a:t>mean age = 58.3, N female = 18</a:t>
            </a:r>
          </a:p>
          <a:p>
            <a:pPr marL="800100" lvl="1" indent="-342900">
              <a:buFont typeface="Arial" panose="020B0604020202020204" pitchFamily="34" charset="0"/>
              <a:buChar char="•"/>
            </a:pPr>
            <a:r>
              <a:rPr lang="en-US" dirty="0">
                <a:latin typeface="Gill Sans MT" panose="020B0502020104020203" pitchFamily="34" charset="77"/>
              </a:rPr>
              <a:t>recruited through spiritualist communities, newsletters, SNU</a:t>
            </a:r>
          </a:p>
          <a:p>
            <a:pPr marL="800100" lvl="1" indent="-342900">
              <a:buFont typeface="Arial" panose="020B0604020202020204" pitchFamily="34" charset="0"/>
              <a:buChar char="•"/>
            </a:pPr>
            <a:r>
              <a:rPr lang="en-US" dirty="0">
                <a:latin typeface="Gill Sans MT" panose="020B0502020104020203" pitchFamily="34" charset="77"/>
              </a:rPr>
              <a:t>hearing voices at least once a month (‘clairaudience’) for three months</a:t>
            </a:r>
          </a:p>
          <a:p>
            <a:pPr marL="800100" lvl="1" indent="-342900">
              <a:buFont typeface="Arial" panose="020B0604020202020204" pitchFamily="34" charset="0"/>
              <a:buChar char="•"/>
            </a:pPr>
            <a:r>
              <a:rPr lang="en-US" dirty="0">
                <a:latin typeface="Gill Sans MT" panose="020B0502020104020203" pitchFamily="34" charset="77"/>
              </a:rPr>
              <a:t>No psychiatric or neurological diagnosis</a:t>
            </a:r>
          </a:p>
          <a:p>
            <a:endParaRPr lang="en-US" dirty="0">
              <a:latin typeface="Gill Sans MT" panose="020B0502020104020203" pitchFamily="34" charset="77"/>
            </a:endParaRPr>
          </a:p>
          <a:p>
            <a:r>
              <a:rPr lang="en-US" dirty="0">
                <a:latin typeface="Gill Sans MT" panose="020B0502020104020203" pitchFamily="34" charset="77"/>
              </a:rPr>
              <a:t>Phenomenology interview and cognitive testing.</a:t>
            </a:r>
          </a:p>
        </p:txBody>
      </p:sp>
      <p:pic>
        <p:nvPicPr>
          <p:cNvPr id="3" name="Picture 2">
            <a:extLst>
              <a:ext uri="{FF2B5EF4-FFF2-40B4-BE49-F238E27FC236}">
                <a16:creationId xmlns:a16="http://schemas.microsoft.com/office/drawing/2014/main" id="{863FBD1C-E7A8-4040-AD5F-74A948D5525F}"/>
              </a:ext>
            </a:extLst>
          </p:cNvPr>
          <p:cNvPicPr>
            <a:picLocks noChangeAspect="1"/>
          </p:cNvPicPr>
          <p:nvPr/>
        </p:nvPicPr>
        <p:blipFill>
          <a:blip r:embed="rId2"/>
          <a:stretch>
            <a:fillRect/>
          </a:stretch>
        </p:blipFill>
        <p:spPr>
          <a:xfrm>
            <a:off x="7344096" y="0"/>
            <a:ext cx="1736333" cy="1691116"/>
          </a:xfrm>
          <a:prstGeom prst="rect">
            <a:avLst/>
          </a:prstGeom>
        </p:spPr>
      </p:pic>
    </p:spTree>
    <p:extLst>
      <p:ext uri="{BB962C8B-B14F-4D97-AF65-F5344CB8AC3E}">
        <p14:creationId xmlns:p14="http://schemas.microsoft.com/office/powerpoint/2010/main" val="194078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500"/>
                                        <p:tgtEl>
                                          <p:spTgt spid="4">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9" end="9"/>
                                            </p:txEl>
                                          </p:spTgt>
                                        </p:tgtEl>
                                        <p:attrNameLst>
                                          <p:attrName>style.visibility</p:attrName>
                                        </p:attrNameLst>
                                      </p:cBhvr>
                                      <p:to>
                                        <p:strVal val="visible"/>
                                      </p:to>
                                    </p:set>
                                    <p:animEffect transition="in" filter="fade">
                                      <p:cBhvr>
                                        <p:cTn id="10" dur="500"/>
                                        <p:tgtEl>
                                          <p:spTgt spid="4">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10" end="10"/>
                                            </p:txEl>
                                          </p:spTgt>
                                        </p:tgtEl>
                                        <p:attrNameLst>
                                          <p:attrName>style.visibility</p:attrName>
                                        </p:attrNameLst>
                                      </p:cBhvr>
                                      <p:to>
                                        <p:strVal val="visible"/>
                                      </p:to>
                                    </p:set>
                                    <p:animEffect transition="in" filter="fade">
                                      <p:cBhvr>
                                        <p:cTn id="13" dur="500"/>
                                        <p:tgtEl>
                                          <p:spTgt spid="4">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11" end="11"/>
                                            </p:txEl>
                                          </p:spTgt>
                                        </p:tgtEl>
                                        <p:attrNameLst>
                                          <p:attrName>style.visibility</p:attrName>
                                        </p:attrNameLst>
                                      </p:cBhvr>
                                      <p:to>
                                        <p:strVal val="visible"/>
                                      </p:to>
                                    </p:set>
                                    <p:animEffect transition="in" filter="fade">
                                      <p:cBhvr>
                                        <p:cTn id="16" dur="500"/>
                                        <p:tgtEl>
                                          <p:spTgt spid="4">
                                            <p:txEl>
                                              <p:pRg st="11" end="1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12" end="12"/>
                                            </p:txEl>
                                          </p:spTgt>
                                        </p:tgtEl>
                                        <p:attrNameLst>
                                          <p:attrName>style.visibility</p:attrName>
                                        </p:attrNameLst>
                                      </p:cBhvr>
                                      <p:to>
                                        <p:strVal val="visible"/>
                                      </p:to>
                                    </p:set>
                                    <p:animEffect transition="in" filter="fade">
                                      <p:cBhvr>
                                        <p:cTn id="19" dur="500"/>
                                        <p:tgtEl>
                                          <p:spTgt spid="4">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13" end="13"/>
                                            </p:txEl>
                                          </p:spTgt>
                                        </p:tgtEl>
                                        <p:attrNameLst>
                                          <p:attrName>style.visibility</p:attrName>
                                        </p:attrNameLst>
                                      </p:cBhvr>
                                      <p:to>
                                        <p:strVal val="visible"/>
                                      </p:to>
                                    </p:set>
                                    <p:animEffect transition="in" filter="fade">
                                      <p:cBhvr>
                                        <p:cTn id="22" dur="500"/>
                                        <p:tgtEl>
                                          <p:spTgt spid="4">
                                            <p:txEl>
                                              <p:pRg st="13" end="1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15" end="15"/>
                                            </p:txEl>
                                          </p:spTgt>
                                        </p:tgtEl>
                                        <p:attrNameLst>
                                          <p:attrName>style.visibility</p:attrName>
                                        </p:attrNameLst>
                                      </p:cBhvr>
                                      <p:to>
                                        <p:strVal val="visible"/>
                                      </p:to>
                                    </p:set>
                                    <p:animEffect transition="in" filter="fade">
                                      <p:cBhvr>
                                        <p:cTn id="25"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D33AFFA-9717-A347-8F72-9AF25E475811}"/>
              </a:ext>
            </a:extLst>
          </p:cNvPr>
          <p:cNvGraphicFramePr>
            <a:graphicFrameLocks noGrp="1"/>
          </p:cNvGraphicFramePr>
          <p:nvPr>
            <p:extLst>
              <p:ext uri="{D42A27DB-BD31-4B8C-83A1-F6EECF244321}">
                <p14:modId xmlns:p14="http://schemas.microsoft.com/office/powerpoint/2010/main" val="2046705131"/>
              </p:ext>
            </p:extLst>
          </p:nvPr>
        </p:nvGraphicFramePr>
        <p:xfrm>
          <a:off x="719191" y="1643580"/>
          <a:ext cx="7520683" cy="3545840"/>
        </p:xfrm>
        <a:graphic>
          <a:graphicData uri="http://schemas.openxmlformats.org/drawingml/2006/table">
            <a:tbl>
              <a:tblPr firstRow="1" bandRow="1">
                <a:tableStyleId>{5C22544A-7EE6-4342-B048-85BDC9FD1C3A}</a:tableStyleId>
              </a:tblPr>
              <a:tblGrid>
                <a:gridCol w="2393878">
                  <a:extLst>
                    <a:ext uri="{9D8B030D-6E8A-4147-A177-3AD203B41FA5}">
                      <a16:colId xmlns:a16="http://schemas.microsoft.com/office/drawing/2014/main" val="3703244310"/>
                    </a:ext>
                  </a:extLst>
                </a:gridCol>
                <a:gridCol w="1613043">
                  <a:extLst>
                    <a:ext uri="{9D8B030D-6E8A-4147-A177-3AD203B41FA5}">
                      <a16:colId xmlns:a16="http://schemas.microsoft.com/office/drawing/2014/main" val="1660286545"/>
                    </a:ext>
                  </a:extLst>
                </a:gridCol>
                <a:gridCol w="1171254">
                  <a:extLst>
                    <a:ext uri="{9D8B030D-6E8A-4147-A177-3AD203B41FA5}">
                      <a16:colId xmlns:a16="http://schemas.microsoft.com/office/drawing/2014/main" val="3035658712"/>
                    </a:ext>
                  </a:extLst>
                </a:gridCol>
                <a:gridCol w="2342508">
                  <a:extLst>
                    <a:ext uri="{9D8B030D-6E8A-4147-A177-3AD203B41FA5}">
                      <a16:colId xmlns:a16="http://schemas.microsoft.com/office/drawing/2014/main" val="3404211286"/>
                    </a:ext>
                  </a:extLst>
                </a:gridCol>
              </a:tblGrid>
              <a:tr h="370840">
                <a:tc>
                  <a:txBody>
                    <a:bodyPr/>
                    <a:lstStyle/>
                    <a:p>
                      <a:endParaRPr lang="en-US" dirty="0">
                        <a:solidFill>
                          <a:schemeClr val="tx1"/>
                        </a:solidFill>
                        <a:latin typeface="Gill Sans MT" panose="020B0502020104020203" pitchFamily="34" charset="77"/>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Non-clinical</a:t>
                      </a:r>
                    </a:p>
                    <a:p>
                      <a:pPr algn="ctr"/>
                      <a:r>
                        <a:rPr lang="en-US" sz="1400" dirty="0">
                          <a:solidFill>
                            <a:schemeClr val="tx1"/>
                          </a:solidFill>
                          <a:latin typeface="Gill Sans MT" panose="020B0502020104020203" pitchFamily="34" charset="77"/>
                        </a:rPr>
                        <a:t>% (</a:t>
                      </a:r>
                      <a:r>
                        <a:rPr lang="en-US" sz="1400" i="1" dirty="0">
                          <a:solidFill>
                            <a:schemeClr val="tx1"/>
                          </a:solidFill>
                          <a:latin typeface="Gill Sans MT" panose="020B0502020104020203" pitchFamily="34" charset="77"/>
                        </a:rPr>
                        <a:t>N</a:t>
                      </a:r>
                      <a:r>
                        <a:rPr lang="en-US" sz="1400" dirty="0">
                          <a:solidFill>
                            <a:schemeClr val="tx1"/>
                          </a:solidFill>
                          <a:latin typeface="Gill Sans MT" panose="020B0502020104020203" pitchFamily="34" charset="77"/>
                        </a:rPr>
                        <a:t> = 27)</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Clinical</a:t>
                      </a:r>
                    </a:p>
                    <a:p>
                      <a:pPr algn="ctr"/>
                      <a:r>
                        <a:rPr lang="en-US" sz="1400" dirty="0">
                          <a:solidFill>
                            <a:schemeClr val="tx1"/>
                          </a:solidFill>
                          <a:latin typeface="Gill Sans MT" panose="020B0502020104020203" pitchFamily="34" charset="77"/>
                        </a:rPr>
                        <a:t>% (</a:t>
                      </a:r>
                      <a:r>
                        <a:rPr lang="en-US" sz="1400" i="1" dirty="0">
                          <a:solidFill>
                            <a:schemeClr val="tx1"/>
                          </a:solidFill>
                          <a:latin typeface="Gill Sans MT" panose="020B0502020104020203" pitchFamily="34" charset="77"/>
                        </a:rPr>
                        <a:t>N</a:t>
                      </a:r>
                      <a:r>
                        <a:rPr lang="en-US" sz="1400" dirty="0">
                          <a:solidFill>
                            <a:schemeClr val="tx1"/>
                          </a:solidFill>
                          <a:latin typeface="Gill Sans MT" panose="020B0502020104020203" pitchFamily="34" charset="77"/>
                        </a:rPr>
                        <a:t> = 40)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Log odds </a:t>
                      </a:r>
                    </a:p>
                    <a:p>
                      <a:pPr algn="ctr"/>
                      <a:r>
                        <a:rPr lang="en-US" sz="1400" dirty="0">
                          <a:solidFill>
                            <a:schemeClr val="tx1"/>
                          </a:solidFill>
                          <a:latin typeface="Gill Sans MT" panose="020B0502020104020203" pitchFamily="34" charset="77"/>
                        </a:rPr>
                        <a:t>[95% CI]</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6117594"/>
                  </a:ext>
                </a:extLst>
              </a:tr>
              <a:tr h="370840">
                <a:tc>
                  <a:txBody>
                    <a:bodyPr/>
                    <a:lstStyle/>
                    <a:p>
                      <a:r>
                        <a:rPr lang="en-US" dirty="0">
                          <a:solidFill>
                            <a:schemeClr val="tx1"/>
                          </a:solidFill>
                          <a:latin typeface="Gill Sans MT" panose="020B0502020104020203" pitchFamily="34" charset="77"/>
                        </a:rPr>
                        <a:t>Abusive/violent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11.5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87.5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a:r>
                        <a:rPr lang="en-US" dirty="0">
                          <a:solidFill>
                            <a:schemeClr val="tx1"/>
                          </a:solidFill>
                          <a:latin typeface="Gill Sans MT" panose="020B0502020104020203" pitchFamily="34" charset="77"/>
                        </a:rPr>
                        <a:t>-3.98 [-5.5, -2.5]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9139480"/>
                  </a:ext>
                </a:extLst>
              </a:tr>
              <a:tr h="370840">
                <a:tc>
                  <a:txBody>
                    <a:bodyPr/>
                    <a:lstStyle/>
                    <a:p>
                      <a:r>
                        <a:rPr lang="en-US" dirty="0">
                          <a:solidFill>
                            <a:schemeClr val="tx1"/>
                          </a:solidFill>
                          <a:latin typeface="Gill Sans MT" panose="020B0502020104020203" pitchFamily="34" charset="77"/>
                        </a:rPr>
                        <a:t>Commanding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26.9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67.5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a:r>
                        <a:rPr lang="en-US" dirty="0">
                          <a:solidFill>
                            <a:schemeClr val="tx1"/>
                          </a:solidFill>
                          <a:latin typeface="Gill Sans MT" panose="020B0502020104020203" pitchFamily="34" charset="77"/>
                        </a:rPr>
                        <a:t>-1.72 [-2.8, -0.6]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1793755"/>
                  </a:ext>
                </a:extLst>
              </a:tr>
              <a:tr h="370840">
                <a:tc>
                  <a:txBody>
                    <a:bodyPr/>
                    <a:lstStyle/>
                    <a:p>
                      <a:r>
                        <a:rPr lang="en-US" dirty="0">
                          <a:solidFill>
                            <a:schemeClr val="tx1"/>
                          </a:solidFill>
                          <a:latin typeface="Gill Sans MT" panose="020B0502020104020203" pitchFamily="34" charset="77"/>
                        </a:rPr>
                        <a:t>Elicit negative emotions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38.5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a:r>
                        <a:rPr lang="en-US" dirty="0">
                          <a:solidFill>
                            <a:schemeClr val="tx1"/>
                          </a:solidFill>
                          <a:latin typeface="Gill Sans MT" panose="020B0502020104020203" pitchFamily="34" charset="77"/>
                        </a:rPr>
                        <a:t>-4.85 [-7.7, -1.9]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29501"/>
                  </a:ext>
                </a:extLst>
              </a:tr>
              <a:tr h="370840">
                <a:tc>
                  <a:txBody>
                    <a:bodyPr/>
                    <a:lstStyle/>
                    <a:p>
                      <a:r>
                        <a:rPr lang="en-US" dirty="0">
                          <a:solidFill>
                            <a:schemeClr val="tx1"/>
                          </a:solidFill>
                          <a:latin typeface="Gill Sans MT" panose="020B0502020104020203" pitchFamily="34" charset="77"/>
                        </a:rPr>
                        <a:t>Ability to influence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84.6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solidFill>
                            <a:schemeClr val="tx1"/>
                          </a:solidFill>
                          <a:latin typeface="Gill Sans MT" panose="020B0502020104020203" pitchFamily="34" charset="77"/>
                        </a:rPr>
                        <a:t>27.5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tx1"/>
                          </a:solidFill>
                          <a:latin typeface="Gill Sans MT" panose="020B0502020104020203" pitchFamily="34" charset="77"/>
                        </a:rPr>
                        <a:t>2.67 [1.4, 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4126452"/>
                  </a:ext>
                </a:extLst>
              </a:tr>
              <a:tr h="370840">
                <a:tc>
                  <a:txBody>
                    <a:bodyPr/>
                    <a:lstStyle/>
                    <a:p>
                      <a:r>
                        <a:rPr lang="en-US" dirty="0">
                          <a:solidFill>
                            <a:schemeClr val="tx1"/>
                          </a:solidFill>
                          <a:latin typeface="Gill Sans MT" panose="020B0502020104020203" pitchFamily="34" charset="77"/>
                        </a:rPr>
                        <a:t>Volitional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92.3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solidFill>
                            <a:schemeClr val="tx1"/>
                          </a:solidFill>
                          <a:latin typeface="Gill Sans MT" panose="020B0502020104020203" pitchFamily="34" charset="77"/>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tx1"/>
                          </a:solidFill>
                          <a:latin typeface="Gill Sans MT" panose="020B0502020104020203" pitchFamily="34" charset="77"/>
                        </a:rPr>
                        <a:t>6.15 [3.69, 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0100514"/>
                  </a:ext>
                </a:extLst>
              </a:tr>
              <a:tr h="370840">
                <a:tc>
                  <a:txBody>
                    <a:bodyPr/>
                    <a:lstStyle/>
                    <a:p>
                      <a:r>
                        <a:rPr lang="en-US" dirty="0">
                          <a:solidFill>
                            <a:schemeClr val="tx1"/>
                          </a:solidFill>
                          <a:latin typeface="Gill Sans MT" panose="020B0502020104020203" pitchFamily="34" charset="77"/>
                        </a:rPr>
                        <a:t>Helpful/positive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92.3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solidFill>
                            <a:schemeClr val="tx1"/>
                          </a:solidFill>
                          <a:latin typeface="Gill Sans MT" panose="020B0502020104020203" pitchFamily="34" charset="77"/>
                        </a:rPr>
                        <a:t>42.5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tx1"/>
                          </a:solidFill>
                          <a:latin typeface="Gill Sans MT" panose="020B0502020104020203" pitchFamily="34" charset="77"/>
                        </a:rPr>
                        <a:t>2.79 [1.2, 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80259493"/>
                  </a:ext>
                </a:extLst>
              </a:tr>
              <a:tr h="370840">
                <a:tc>
                  <a:txBody>
                    <a:bodyPr/>
                    <a:lstStyle/>
                    <a:p>
                      <a:r>
                        <a:rPr lang="en-US" dirty="0" err="1">
                          <a:solidFill>
                            <a:schemeClr val="tx1"/>
                          </a:solidFill>
                          <a:latin typeface="Gill Sans MT" panose="020B0502020104020203" pitchFamily="34" charset="77"/>
                        </a:rPr>
                        <a:t>Recognisable</a:t>
                      </a:r>
                      <a:endParaRPr lang="en-US" dirty="0">
                        <a:solidFill>
                          <a:schemeClr val="tx1"/>
                        </a:solidFill>
                        <a:latin typeface="Gill Sans MT" panose="020B0502020104020203" pitchFamily="34" charset="77"/>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76.9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solidFill>
                            <a:schemeClr val="tx1"/>
                          </a:solidFill>
                          <a:latin typeface="Gill Sans MT" panose="020B0502020104020203" pitchFamily="34" charset="77"/>
                        </a:rPr>
                        <a:t>47.5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tx1"/>
                          </a:solidFill>
                          <a:latin typeface="Gill Sans MT" panose="020B0502020104020203" pitchFamily="34" charset="77"/>
                        </a:rPr>
                        <a:t>1.30 [0.2, 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1565513"/>
                  </a:ext>
                </a:extLst>
              </a:tr>
              <a:tr h="370840">
                <a:tc>
                  <a:txBody>
                    <a:bodyPr/>
                    <a:lstStyle/>
                    <a:p>
                      <a:r>
                        <a:rPr lang="en-US" dirty="0">
                          <a:solidFill>
                            <a:schemeClr val="tx1"/>
                          </a:solidFill>
                          <a:latin typeface="Gill Sans MT" panose="020B0502020104020203" pitchFamily="34" charset="77"/>
                        </a:rPr>
                        <a:t>“Boundary”</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11.5</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Gill Sans MT" panose="020B0502020104020203" pitchFamily="34" charset="77"/>
                        </a:rPr>
                        <a:t>35.0</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dirty="0">
                          <a:solidFill>
                            <a:schemeClr val="tx1"/>
                          </a:solidFill>
                          <a:latin typeface="Gill Sans MT" panose="020B0502020104020203" pitchFamily="34" charset="77"/>
                        </a:rPr>
                        <a:t>-1.42 [-2.8, -0.05]</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1163902"/>
                  </a:ext>
                </a:extLst>
              </a:tr>
            </a:tbl>
          </a:graphicData>
        </a:graphic>
      </p:graphicFrame>
      <p:sp>
        <p:nvSpPr>
          <p:cNvPr id="4" name="Rectangle 3">
            <a:extLst>
              <a:ext uri="{FF2B5EF4-FFF2-40B4-BE49-F238E27FC236}">
                <a16:creationId xmlns:a16="http://schemas.microsoft.com/office/drawing/2014/main" id="{E49BE5FB-2652-7242-A070-EA243C32D6F3}"/>
              </a:ext>
            </a:extLst>
          </p:cNvPr>
          <p:cNvSpPr/>
          <p:nvPr/>
        </p:nvSpPr>
        <p:spPr>
          <a:xfrm>
            <a:off x="662682" y="4429339"/>
            <a:ext cx="7633699" cy="1037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65FDDC9-268F-EE4B-B9C5-3C46979E7E36}"/>
              </a:ext>
            </a:extLst>
          </p:cNvPr>
          <p:cNvSpPr/>
          <p:nvPr/>
        </p:nvSpPr>
        <p:spPr>
          <a:xfrm>
            <a:off x="719191" y="3278632"/>
            <a:ext cx="7633699" cy="1150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DA22058-CAF5-6049-ABFA-23103038E725}"/>
              </a:ext>
            </a:extLst>
          </p:cNvPr>
          <p:cNvSpPr txBox="1">
            <a:spLocks/>
          </p:cNvSpPr>
          <p:nvPr/>
        </p:nvSpPr>
        <p:spPr>
          <a:xfrm>
            <a:off x="628650" y="579659"/>
            <a:ext cx="7886700" cy="6520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7030A0"/>
                </a:solidFill>
                <a:latin typeface="Gill Sans MT" panose="020B0502020104020203" pitchFamily="34" charset="77"/>
              </a:rPr>
              <a:t>Clinical and non-clinical voice-hearing</a:t>
            </a:r>
          </a:p>
        </p:txBody>
      </p:sp>
      <p:sp>
        <p:nvSpPr>
          <p:cNvPr id="8" name="TextBox 7">
            <a:extLst>
              <a:ext uri="{FF2B5EF4-FFF2-40B4-BE49-F238E27FC236}">
                <a16:creationId xmlns:a16="http://schemas.microsoft.com/office/drawing/2014/main" id="{4A9BF90F-4252-B04B-A8B5-70E833C3DA1B}"/>
              </a:ext>
            </a:extLst>
          </p:cNvPr>
          <p:cNvSpPr txBox="1"/>
          <p:nvPr/>
        </p:nvSpPr>
        <p:spPr>
          <a:xfrm>
            <a:off x="7349233" y="6476297"/>
            <a:ext cx="2332234" cy="300082"/>
          </a:xfrm>
          <a:prstGeom prst="rect">
            <a:avLst/>
          </a:prstGeom>
          <a:noFill/>
        </p:spPr>
        <p:txBody>
          <a:bodyPr wrap="square" rtlCol="0">
            <a:spAutoFit/>
          </a:bodyPr>
          <a:lstStyle/>
          <a:p>
            <a:r>
              <a:rPr lang="en-US" sz="1350" dirty="0">
                <a:solidFill>
                  <a:schemeClr val="bg1">
                    <a:lumMod val="50000"/>
                  </a:schemeClr>
                </a:solidFill>
                <a:latin typeface="Gill Sans MT" panose="020B0502020104020203" pitchFamily="34" charset="77"/>
              </a:rPr>
              <a:t>Moseley et al. (in prep)</a:t>
            </a:r>
          </a:p>
        </p:txBody>
      </p:sp>
    </p:spTree>
    <p:extLst>
      <p:ext uri="{BB962C8B-B14F-4D97-AF65-F5344CB8AC3E}">
        <p14:creationId xmlns:p14="http://schemas.microsoft.com/office/powerpoint/2010/main" val="276177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BF710A-3AC8-D745-A162-00DA1C96D9FC}"/>
              </a:ext>
            </a:extLst>
          </p:cNvPr>
          <p:cNvPicPr>
            <a:picLocks noChangeAspect="1"/>
          </p:cNvPicPr>
          <p:nvPr/>
        </p:nvPicPr>
        <p:blipFill>
          <a:blip r:embed="rId3"/>
          <a:stretch>
            <a:fillRect/>
          </a:stretch>
        </p:blipFill>
        <p:spPr>
          <a:xfrm>
            <a:off x="4124028" y="1953629"/>
            <a:ext cx="4653863" cy="3952089"/>
          </a:xfrm>
          <a:prstGeom prst="rect">
            <a:avLst/>
          </a:prstGeom>
          <a:ln>
            <a:solidFill>
              <a:schemeClr val="bg1">
                <a:lumMod val="75000"/>
              </a:schemeClr>
            </a:solidFill>
          </a:ln>
        </p:spPr>
      </p:pic>
      <p:sp>
        <p:nvSpPr>
          <p:cNvPr id="5" name="TextBox 4">
            <a:extLst>
              <a:ext uri="{FF2B5EF4-FFF2-40B4-BE49-F238E27FC236}">
                <a16:creationId xmlns:a16="http://schemas.microsoft.com/office/drawing/2014/main" id="{C20F6148-9B4D-244E-A3E4-8B2B0D997668}"/>
              </a:ext>
            </a:extLst>
          </p:cNvPr>
          <p:cNvSpPr txBox="1"/>
          <p:nvPr/>
        </p:nvSpPr>
        <p:spPr>
          <a:xfrm>
            <a:off x="564930" y="2163608"/>
            <a:ext cx="3289301" cy="3323987"/>
          </a:xfrm>
          <a:prstGeom prst="rect">
            <a:avLst/>
          </a:prstGeom>
          <a:noFill/>
        </p:spPr>
        <p:txBody>
          <a:bodyPr wrap="square" rtlCol="0">
            <a:spAutoFit/>
          </a:bodyPr>
          <a:lstStyle/>
          <a:p>
            <a:r>
              <a:rPr lang="en-US" sz="2100" b="1" dirty="0" err="1">
                <a:solidFill>
                  <a:srgbClr val="7030A0"/>
                </a:solidFill>
                <a:latin typeface="Gill Sans MT" panose="020B0502020104020203" pitchFamily="34" charset="77"/>
              </a:rPr>
              <a:t>Brookwell</a:t>
            </a:r>
            <a:r>
              <a:rPr lang="en-US" sz="2100" b="1" dirty="0">
                <a:solidFill>
                  <a:srgbClr val="7030A0"/>
                </a:solidFill>
                <a:latin typeface="Gill Sans MT" panose="020B0502020104020203" pitchFamily="34" charset="77"/>
              </a:rPr>
              <a:t> et al. (2013)</a:t>
            </a:r>
          </a:p>
          <a:p>
            <a:r>
              <a:rPr lang="en-US" sz="2100" dirty="0">
                <a:latin typeface="Gill Sans MT" panose="020B0502020104020203" pitchFamily="34" charset="77"/>
              </a:rPr>
              <a:t>Meta-analysis: evidence for association between hallucinations in the general population and:</a:t>
            </a:r>
          </a:p>
          <a:p>
            <a:pPr marL="342900" indent="-342900">
              <a:buFont typeface="Arial" panose="020B0604020202020204" pitchFamily="34" charset="0"/>
              <a:buChar char="•"/>
            </a:pPr>
            <a:r>
              <a:rPr lang="en-US" sz="2100" dirty="0">
                <a:latin typeface="Gill Sans MT" panose="020B0502020104020203" pitchFamily="34" charset="77"/>
              </a:rPr>
              <a:t>criterion in signal detection</a:t>
            </a:r>
          </a:p>
          <a:p>
            <a:pPr marL="342900" indent="-342900">
              <a:buFont typeface="Arial" panose="020B0604020202020204" pitchFamily="34" charset="0"/>
              <a:buChar char="•"/>
            </a:pPr>
            <a:r>
              <a:rPr lang="en-US" sz="2100" dirty="0">
                <a:latin typeface="Gill Sans MT" panose="020B0502020104020203" pitchFamily="34" charset="77"/>
              </a:rPr>
              <a:t>source memory errors</a:t>
            </a:r>
          </a:p>
          <a:p>
            <a:endParaRPr lang="en-US" sz="2100" dirty="0">
              <a:latin typeface="Gill Sans MT" panose="020B0502020104020203" pitchFamily="34" charset="77"/>
            </a:endParaRPr>
          </a:p>
          <a:p>
            <a:r>
              <a:rPr lang="en-US" sz="2100" dirty="0">
                <a:latin typeface="Gill Sans MT" panose="020B0502020104020203" pitchFamily="34" charset="77"/>
              </a:rPr>
              <a:t>But – publication bias.</a:t>
            </a:r>
          </a:p>
        </p:txBody>
      </p:sp>
      <p:sp>
        <p:nvSpPr>
          <p:cNvPr id="6" name="Title 1">
            <a:extLst>
              <a:ext uri="{FF2B5EF4-FFF2-40B4-BE49-F238E27FC236}">
                <a16:creationId xmlns:a16="http://schemas.microsoft.com/office/drawing/2014/main" id="{B33F5BF2-1E5B-4848-8064-133759E63E08}"/>
              </a:ext>
            </a:extLst>
          </p:cNvPr>
          <p:cNvSpPr>
            <a:spLocks noGrp="1"/>
          </p:cNvSpPr>
          <p:nvPr>
            <p:ph type="title"/>
          </p:nvPr>
        </p:nvSpPr>
        <p:spPr>
          <a:xfrm>
            <a:off x="628650" y="634007"/>
            <a:ext cx="7886700" cy="994172"/>
          </a:xfrm>
        </p:spPr>
        <p:txBody>
          <a:bodyPr>
            <a:normAutofit fontScale="90000"/>
          </a:bodyPr>
          <a:lstStyle/>
          <a:p>
            <a:r>
              <a:rPr lang="en-US" b="1" dirty="0">
                <a:solidFill>
                  <a:srgbClr val="7030A0"/>
                </a:solidFill>
                <a:latin typeface="Gill Sans MT" panose="020B0502020104020203" pitchFamily="34" charset="77"/>
              </a:rPr>
              <a:t>Proneness to hallucinations as a continuous trait (Study 3)</a:t>
            </a:r>
          </a:p>
        </p:txBody>
      </p:sp>
    </p:spTree>
    <p:extLst>
      <p:ext uri="{BB962C8B-B14F-4D97-AF65-F5344CB8AC3E}">
        <p14:creationId xmlns:p14="http://schemas.microsoft.com/office/powerpoint/2010/main" val="249633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D3C9E-C4C6-014B-9464-25B1E7A20524}"/>
              </a:ext>
            </a:extLst>
          </p:cNvPr>
          <p:cNvSpPr>
            <a:spLocks noGrp="1"/>
          </p:cNvSpPr>
          <p:nvPr>
            <p:ph type="title"/>
          </p:nvPr>
        </p:nvSpPr>
        <p:spPr>
          <a:xfrm>
            <a:off x="489481" y="573744"/>
            <a:ext cx="7530503" cy="745629"/>
          </a:xfrm>
        </p:spPr>
        <p:txBody>
          <a:bodyPr>
            <a:noAutofit/>
          </a:bodyPr>
          <a:lstStyle/>
          <a:p>
            <a:r>
              <a:rPr lang="en-US" sz="3600" b="1" dirty="0">
                <a:solidFill>
                  <a:srgbClr val="7030A0"/>
                </a:solidFill>
                <a:latin typeface="Gill Sans MT" panose="020B0502020104020203" pitchFamily="34" charset="77"/>
              </a:rPr>
              <a:t>Study 3: multisite replication</a:t>
            </a:r>
          </a:p>
        </p:txBody>
      </p:sp>
      <p:sp>
        <p:nvSpPr>
          <p:cNvPr id="6" name="TextBox 5">
            <a:extLst>
              <a:ext uri="{FF2B5EF4-FFF2-40B4-BE49-F238E27FC236}">
                <a16:creationId xmlns:a16="http://schemas.microsoft.com/office/drawing/2014/main" id="{EF5A80EF-45CB-E444-A392-E5F2F03E00B7}"/>
              </a:ext>
            </a:extLst>
          </p:cNvPr>
          <p:cNvSpPr txBox="1"/>
          <p:nvPr/>
        </p:nvSpPr>
        <p:spPr>
          <a:xfrm>
            <a:off x="6893960" y="6479572"/>
            <a:ext cx="2332234" cy="300082"/>
          </a:xfrm>
          <a:prstGeom prst="rect">
            <a:avLst/>
          </a:prstGeom>
          <a:noFill/>
        </p:spPr>
        <p:txBody>
          <a:bodyPr wrap="square" rtlCol="0">
            <a:spAutoFit/>
          </a:bodyPr>
          <a:lstStyle/>
          <a:p>
            <a:r>
              <a:rPr lang="en-US" sz="1350" dirty="0">
                <a:solidFill>
                  <a:schemeClr val="bg1">
                    <a:lumMod val="50000"/>
                  </a:schemeClr>
                </a:solidFill>
                <a:latin typeface="Gill Sans MT" panose="020B0502020104020203" pitchFamily="34" charset="77"/>
              </a:rPr>
              <a:t>Moseley et al. (2021</a:t>
            </a:r>
            <a:r>
              <a:rPr lang="en-US" sz="1350" i="1" dirty="0">
                <a:solidFill>
                  <a:schemeClr val="bg1">
                    <a:lumMod val="50000"/>
                  </a:schemeClr>
                </a:solidFill>
                <a:latin typeface="Gill Sans MT" panose="020B0502020104020203" pitchFamily="34" charset="77"/>
              </a:rPr>
              <a:t>, Psych Sci</a:t>
            </a:r>
            <a:r>
              <a:rPr lang="en-US" sz="1350" dirty="0">
                <a:solidFill>
                  <a:schemeClr val="bg1">
                    <a:lumMod val="50000"/>
                  </a:schemeClr>
                </a:solidFill>
                <a:latin typeface="Gill Sans MT" panose="020B0502020104020203" pitchFamily="34" charset="77"/>
              </a:rPr>
              <a:t>)</a:t>
            </a:r>
          </a:p>
        </p:txBody>
      </p:sp>
      <p:pic>
        <p:nvPicPr>
          <p:cNvPr id="9" name="Picture 8">
            <a:extLst>
              <a:ext uri="{FF2B5EF4-FFF2-40B4-BE49-F238E27FC236}">
                <a16:creationId xmlns:a16="http://schemas.microsoft.com/office/drawing/2014/main" id="{04AD17F5-1FFD-B44D-9089-4908410B1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202" y="1702065"/>
            <a:ext cx="1217994" cy="56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pic>
        <p:nvPicPr>
          <p:cNvPr id="10" name="Picture 9">
            <a:extLst>
              <a:ext uri="{FF2B5EF4-FFF2-40B4-BE49-F238E27FC236}">
                <a16:creationId xmlns:a16="http://schemas.microsoft.com/office/drawing/2014/main" id="{1715F70F-81CF-A840-BE38-DE52FF4FB125}"/>
              </a:ext>
            </a:extLst>
          </p:cNvPr>
          <p:cNvPicPr>
            <a:picLocks noChangeAspect="1"/>
          </p:cNvPicPr>
          <p:nvPr/>
        </p:nvPicPr>
        <p:blipFill>
          <a:blip r:embed="rId4"/>
          <a:stretch>
            <a:fillRect/>
          </a:stretch>
        </p:blipFill>
        <p:spPr>
          <a:xfrm>
            <a:off x="1916501" y="2322294"/>
            <a:ext cx="1222125" cy="320808"/>
          </a:xfrm>
          <a:prstGeom prst="rect">
            <a:avLst/>
          </a:prstGeom>
        </p:spPr>
      </p:pic>
      <p:pic>
        <p:nvPicPr>
          <p:cNvPr id="11" name="Picture 10">
            <a:extLst>
              <a:ext uri="{FF2B5EF4-FFF2-40B4-BE49-F238E27FC236}">
                <a16:creationId xmlns:a16="http://schemas.microsoft.com/office/drawing/2014/main" id="{1A7214B2-CA36-7949-96A5-609602CFAC9F}"/>
              </a:ext>
            </a:extLst>
          </p:cNvPr>
          <p:cNvPicPr>
            <a:picLocks noChangeAspect="1"/>
          </p:cNvPicPr>
          <p:nvPr/>
        </p:nvPicPr>
        <p:blipFill>
          <a:blip r:embed="rId5"/>
          <a:stretch>
            <a:fillRect/>
          </a:stretch>
        </p:blipFill>
        <p:spPr>
          <a:xfrm>
            <a:off x="1942105" y="2725284"/>
            <a:ext cx="1232473" cy="360114"/>
          </a:xfrm>
          <a:prstGeom prst="rect">
            <a:avLst/>
          </a:prstGeom>
        </p:spPr>
      </p:pic>
      <p:pic>
        <p:nvPicPr>
          <p:cNvPr id="12" name="Picture 11">
            <a:extLst>
              <a:ext uri="{FF2B5EF4-FFF2-40B4-BE49-F238E27FC236}">
                <a16:creationId xmlns:a16="http://schemas.microsoft.com/office/drawing/2014/main" id="{812DBAB8-9DB6-F648-82E5-76DF2B041861}"/>
              </a:ext>
            </a:extLst>
          </p:cNvPr>
          <p:cNvPicPr>
            <a:picLocks noChangeAspect="1"/>
          </p:cNvPicPr>
          <p:nvPr/>
        </p:nvPicPr>
        <p:blipFill>
          <a:blip r:embed="rId6"/>
          <a:stretch>
            <a:fillRect/>
          </a:stretch>
        </p:blipFill>
        <p:spPr>
          <a:xfrm>
            <a:off x="5414352" y="1762422"/>
            <a:ext cx="693705" cy="745629"/>
          </a:xfrm>
          <a:prstGeom prst="rect">
            <a:avLst/>
          </a:prstGeom>
        </p:spPr>
      </p:pic>
      <p:pic>
        <p:nvPicPr>
          <p:cNvPr id="13" name="Picture 12">
            <a:extLst>
              <a:ext uri="{FF2B5EF4-FFF2-40B4-BE49-F238E27FC236}">
                <a16:creationId xmlns:a16="http://schemas.microsoft.com/office/drawing/2014/main" id="{B1BC5F2C-D6FF-4446-B8C0-BC5F09CAE42F}"/>
              </a:ext>
            </a:extLst>
          </p:cNvPr>
          <p:cNvPicPr>
            <a:picLocks noChangeAspect="1"/>
          </p:cNvPicPr>
          <p:nvPr/>
        </p:nvPicPr>
        <p:blipFill rotWithShape="1">
          <a:blip r:embed="rId7"/>
          <a:srcRect t="25079" b="24622"/>
          <a:stretch/>
        </p:blipFill>
        <p:spPr>
          <a:xfrm>
            <a:off x="6151235" y="1681663"/>
            <a:ext cx="1086063" cy="546284"/>
          </a:xfrm>
          <a:prstGeom prst="rect">
            <a:avLst/>
          </a:prstGeom>
        </p:spPr>
      </p:pic>
      <p:pic>
        <p:nvPicPr>
          <p:cNvPr id="14" name="Picture 13">
            <a:extLst>
              <a:ext uri="{FF2B5EF4-FFF2-40B4-BE49-F238E27FC236}">
                <a16:creationId xmlns:a16="http://schemas.microsoft.com/office/drawing/2014/main" id="{A5C3C257-015F-4B49-8C2F-E830170A37EB}"/>
              </a:ext>
            </a:extLst>
          </p:cNvPr>
          <p:cNvPicPr>
            <a:picLocks noChangeAspect="1"/>
          </p:cNvPicPr>
          <p:nvPr/>
        </p:nvPicPr>
        <p:blipFill>
          <a:blip r:embed="rId8"/>
          <a:stretch>
            <a:fillRect/>
          </a:stretch>
        </p:blipFill>
        <p:spPr>
          <a:xfrm>
            <a:off x="3228973" y="1764585"/>
            <a:ext cx="1379898" cy="380439"/>
          </a:xfrm>
          <a:prstGeom prst="rect">
            <a:avLst/>
          </a:prstGeom>
        </p:spPr>
      </p:pic>
      <p:pic>
        <p:nvPicPr>
          <p:cNvPr id="15" name="Picture 14">
            <a:extLst>
              <a:ext uri="{FF2B5EF4-FFF2-40B4-BE49-F238E27FC236}">
                <a16:creationId xmlns:a16="http://schemas.microsoft.com/office/drawing/2014/main" id="{1200C710-8EA7-6646-9D70-9151E5F21311}"/>
              </a:ext>
            </a:extLst>
          </p:cNvPr>
          <p:cNvPicPr>
            <a:picLocks noChangeAspect="1"/>
          </p:cNvPicPr>
          <p:nvPr/>
        </p:nvPicPr>
        <p:blipFill>
          <a:blip r:embed="rId9"/>
          <a:stretch>
            <a:fillRect/>
          </a:stretch>
        </p:blipFill>
        <p:spPr>
          <a:xfrm>
            <a:off x="3473242" y="2221689"/>
            <a:ext cx="821746" cy="451287"/>
          </a:xfrm>
          <a:prstGeom prst="rect">
            <a:avLst/>
          </a:prstGeom>
        </p:spPr>
      </p:pic>
      <p:pic>
        <p:nvPicPr>
          <p:cNvPr id="16" name="Picture 15">
            <a:extLst>
              <a:ext uri="{FF2B5EF4-FFF2-40B4-BE49-F238E27FC236}">
                <a16:creationId xmlns:a16="http://schemas.microsoft.com/office/drawing/2014/main" id="{9615BFD2-9142-4A47-9B58-59F770AC5278}"/>
              </a:ext>
            </a:extLst>
          </p:cNvPr>
          <p:cNvPicPr>
            <a:picLocks noChangeAspect="1"/>
          </p:cNvPicPr>
          <p:nvPr/>
        </p:nvPicPr>
        <p:blipFill>
          <a:blip r:embed="rId10"/>
          <a:stretch>
            <a:fillRect/>
          </a:stretch>
        </p:blipFill>
        <p:spPr>
          <a:xfrm>
            <a:off x="3302687" y="2718631"/>
            <a:ext cx="1232473" cy="400397"/>
          </a:xfrm>
          <a:prstGeom prst="rect">
            <a:avLst/>
          </a:prstGeom>
        </p:spPr>
      </p:pic>
      <p:pic>
        <p:nvPicPr>
          <p:cNvPr id="17" name="Picture 16">
            <a:extLst>
              <a:ext uri="{FF2B5EF4-FFF2-40B4-BE49-F238E27FC236}">
                <a16:creationId xmlns:a16="http://schemas.microsoft.com/office/drawing/2014/main" id="{573092C5-04F3-FA49-98B8-181D5E7D653D}"/>
              </a:ext>
            </a:extLst>
          </p:cNvPr>
          <p:cNvPicPr>
            <a:picLocks noChangeAspect="1"/>
          </p:cNvPicPr>
          <p:nvPr/>
        </p:nvPicPr>
        <p:blipFill>
          <a:blip r:embed="rId11"/>
          <a:stretch>
            <a:fillRect/>
          </a:stretch>
        </p:blipFill>
        <p:spPr>
          <a:xfrm>
            <a:off x="6108057" y="2164485"/>
            <a:ext cx="1285410" cy="543649"/>
          </a:xfrm>
          <a:prstGeom prst="rect">
            <a:avLst/>
          </a:prstGeom>
        </p:spPr>
      </p:pic>
      <p:pic>
        <p:nvPicPr>
          <p:cNvPr id="18" name="Picture 17">
            <a:extLst>
              <a:ext uri="{FF2B5EF4-FFF2-40B4-BE49-F238E27FC236}">
                <a16:creationId xmlns:a16="http://schemas.microsoft.com/office/drawing/2014/main" id="{79E1EF43-0DB1-934A-8500-B3FEFE43346B}"/>
              </a:ext>
            </a:extLst>
          </p:cNvPr>
          <p:cNvPicPr>
            <a:picLocks noChangeAspect="1"/>
          </p:cNvPicPr>
          <p:nvPr/>
        </p:nvPicPr>
        <p:blipFill>
          <a:blip r:embed="rId12"/>
          <a:stretch>
            <a:fillRect/>
          </a:stretch>
        </p:blipFill>
        <p:spPr>
          <a:xfrm>
            <a:off x="4745333" y="1762423"/>
            <a:ext cx="573712" cy="1295622"/>
          </a:xfrm>
          <a:prstGeom prst="rect">
            <a:avLst/>
          </a:prstGeom>
        </p:spPr>
      </p:pic>
      <p:pic>
        <p:nvPicPr>
          <p:cNvPr id="19" name="Picture 18">
            <a:extLst>
              <a:ext uri="{FF2B5EF4-FFF2-40B4-BE49-F238E27FC236}">
                <a16:creationId xmlns:a16="http://schemas.microsoft.com/office/drawing/2014/main" id="{FB0934A1-657F-4945-AB19-D3BA465097FC}"/>
              </a:ext>
            </a:extLst>
          </p:cNvPr>
          <p:cNvPicPr>
            <a:picLocks noChangeAspect="1"/>
          </p:cNvPicPr>
          <p:nvPr/>
        </p:nvPicPr>
        <p:blipFill>
          <a:blip r:embed="rId13"/>
          <a:stretch>
            <a:fillRect/>
          </a:stretch>
        </p:blipFill>
        <p:spPr>
          <a:xfrm>
            <a:off x="5452651" y="2748989"/>
            <a:ext cx="2016258" cy="370039"/>
          </a:xfrm>
          <a:prstGeom prst="rect">
            <a:avLst/>
          </a:prstGeom>
        </p:spPr>
      </p:pic>
      <p:sp>
        <p:nvSpPr>
          <p:cNvPr id="20" name="TextBox 19">
            <a:extLst>
              <a:ext uri="{FF2B5EF4-FFF2-40B4-BE49-F238E27FC236}">
                <a16:creationId xmlns:a16="http://schemas.microsoft.com/office/drawing/2014/main" id="{596C6EAD-B03C-B54A-AF57-0E04EF190176}"/>
              </a:ext>
            </a:extLst>
          </p:cNvPr>
          <p:cNvSpPr txBox="1"/>
          <p:nvPr/>
        </p:nvSpPr>
        <p:spPr>
          <a:xfrm>
            <a:off x="5368547" y="3553246"/>
            <a:ext cx="2651437" cy="2785378"/>
          </a:xfrm>
          <a:prstGeom prst="rect">
            <a:avLst/>
          </a:prstGeom>
          <a:noFill/>
        </p:spPr>
        <p:txBody>
          <a:bodyPr wrap="square" rtlCol="0">
            <a:spAutoFit/>
          </a:bodyPr>
          <a:lstStyle/>
          <a:p>
            <a:pPr marL="214313" indent="-214313">
              <a:buFont typeface="Arial" panose="020B0604020202020204" pitchFamily="34" charset="0"/>
              <a:buChar char="•"/>
            </a:pPr>
            <a:r>
              <a:rPr lang="en-US" sz="1600" i="1" dirty="0">
                <a:latin typeface="Gill Sans MT" panose="020B0502020104020203" pitchFamily="34" charset="77"/>
              </a:rPr>
              <a:t>N</a:t>
            </a:r>
            <a:r>
              <a:rPr lang="en-US" sz="1600" dirty="0">
                <a:latin typeface="Gill Sans MT" panose="020B0502020104020203" pitchFamily="34" charset="77"/>
              </a:rPr>
              <a:t> = 1394 participants from the general population</a:t>
            </a:r>
          </a:p>
          <a:p>
            <a:pPr marL="214313" indent="-214313">
              <a:buFont typeface="Arial" panose="020B0604020202020204" pitchFamily="34" charset="0"/>
              <a:buChar char="•"/>
            </a:pPr>
            <a:r>
              <a:rPr lang="en-US" sz="1600" dirty="0">
                <a:latin typeface="Gill Sans MT" panose="020B0502020104020203" pitchFamily="34" charset="77"/>
              </a:rPr>
              <a:t>11 data collection sites, in 7 countries, in 4 languages</a:t>
            </a:r>
          </a:p>
          <a:p>
            <a:pPr marL="214313" indent="-214313">
              <a:buFont typeface="Arial" panose="020B0604020202020204" pitchFamily="34" charset="0"/>
              <a:buChar char="•"/>
            </a:pPr>
            <a:r>
              <a:rPr lang="en-US" sz="1600" dirty="0">
                <a:latin typeface="Gill Sans MT" panose="020B0502020104020203" pitchFamily="34" charset="77"/>
              </a:rPr>
              <a:t>Additional online data collection (</a:t>
            </a:r>
            <a:r>
              <a:rPr lang="en-US" sz="1600" dirty="0" err="1">
                <a:latin typeface="Gill Sans MT" panose="020B0502020104020203" pitchFamily="34" charset="77"/>
              </a:rPr>
              <a:t>Prolific.ac</a:t>
            </a:r>
            <a:r>
              <a:rPr lang="en-US" sz="1600" dirty="0">
                <a:latin typeface="Gill Sans MT" panose="020B0502020104020203" pitchFamily="34" charset="77"/>
              </a:rPr>
              <a:t>)</a:t>
            </a:r>
          </a:p>
          <a:p>
            <a:pPr marL="214313" indent="-214313">
              <a:buFont typeface="Arial" panose="020B0604020202020204" pitchFamily="34" charset="0"/>
              <a:buChar char="•"/>
            </a:pPr>
            <a:r>
              <a:rPr lang="en-US" sz="1600" dirty="0">
                <a:latin typeface="Gill Sans MT" panose="020B0502020104020203" pitchFamily="34" charset="77"/>
              </a:rPr>
              <a:t>All participants assessed using CAPS and LSHS</a:t>
            </a:r>
          </a:p>
          <a:p>
            <a:pPr marL="214313" indent="-214313">
              <a:buFont typeface="Arial" panose="020B0604020202020204" pitchFamily="34" charset="0"/>
              <a:buChar char="•"/>
            </a:pPr>
            <a:r>
              <a:rPr lang="en-US" sz="1600" dirty="0">
                <a:latin typeface="Gill Sans MT" panose="020B0502020104020203" pitchFamily="34" charset="77"/>
              </a:rPr>
              <a:t>Pre-registered hypotheses and exclusion criteria</a:t>
            </a:r>
          </a:p>
          <a:p>
            <a:pPr marL="214313" indent="-214313">
              <a:buFont typeface="Arial" panose="020B0604020202020204" pitchFamily="34" charset="0"/>
              <a:buChar char="•"/>
            </a:pPr>
            <a:endParaRPr lang="en-US" sz="1500" dirty="0">
              <a:latin typeface="Gill Sans MT" panose="020B0502020104020203" pitchFamily="34" charset="77"/>
            </a:endParaRPr>
          </a:p>
        </p:txBody>
      </p:sp>
      <p:pic>
        <p:nvPicPr>
          <p:cNvPr id="5" name="Picture 4">
            <a:extLst>
              <a:ext uri="{FF2B5EF4-FFF2-40B4-BE49-F238E27FC236}">
                <a16:creationId xmlns:a16="http://schemas.microsoft.com/office/drawing/2014/main" id="{1BD67B70-A8AE-5C48-A0BD-3CE7F57C9250}"/>
              </a:ext>
            </a:extLst>
          </p:cNvPr>
          <p:cNvPicPr>
            <a:picLocks noChangeAspect="1"/>
          </p:cNvPicPr>
          <p:nvPr/>
        </p:nvPicPr>
        <p:blipFill rotWithShape="1">
          <a:blip r:embed="rId14"/>
          <a:srcRect l="2856" r="5353"/>
          <a:stretch/>
        </p:blipFill>
        <p:spPr>
          <a:xfrm>
            <a:off x="581747" y="3738972"/>
            <a:ext cx="4403041" cy="2401296"/>
          </a:xfrm>
          <a:prstGeom prst="rect">
            <a:avLst/>
          </a:prstGeom>
          <a:ln>
            <a:solidFill>
              <a:schemeClr val="bg1">
                <a:lumMod val="75000"/>
              </a:schemeClr>
            </a:solidFill>
          </a:ln>
        </p:spPr>
      </p:pic>
      <p:pic>
        <p:nvPicPr>
          <p:cNvPr id="3" name="Picture 2">
            <a:extLst>
              <a:ext uri="{FF2B5EF4-FFF2-40B4-BE49-F238E27FC236}">
                <a16:creationId xmlns:a16="http://schemas.microsoft.com/office/drawing/2014/main" id="{4B2AF28E-C04B-0748-9C45-E21581773675}"/>
              </a:ext>
            </a:extLst>
          </p:cNvPr>
          <p:cNvPicPr>
            <a:picLocks noChangeAspect="1"/>
          </p:cNvPicPr>
          <p:nvPr/>
        </p:nvPicPr>
        <p:blipFill>
          <a:blip r:embed="rId15"/>
          <a:stretch>
            <a:fillRect/>
          </a:stretch>
        </p:blipFill>
        <p:spPr>
          <a:xfrm>
            <a:off x="7371883" y="83460"/>
            <a:ext cx="1703249" cy="1632280"/>
          </a:xfrm>
          <a:prstGeom prst="rect">
            <a:avLst/>
          </a:prstGeom>
        </p:spPr>
      </p:pic>
    </p:spTree>
    <p:extLst>
      <p:ext uri="{BB962C8B-B14F-4D97-AF65-F5344CB8AC3E}">
        <p14:creationId xmlns:p14="http://schemas.microsoft.com/office/powerpoint/2010/main" val="66127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6035C90-A753-104C-B0C2-B6AC3ADE4C6E}"/>
              </a:ext>
            </a:extLst>
          </p:cNvPr>
          <p:cNvSpPr txBox="1"/>
          <p:nvPr/>
        </p:nvSpPr>
        <p:spPr>
          <a:xfrm>
            <a:off x="628650" y="3886659"/>
            <a:ext cx="2787650" cy="1269578"/>
          </a:xfrm>
          <a:prstGeom prst="rect">
            <a:avLst/>
          </a:prstGeom>
          <a:noFill/>
        </p:spPr>
        <p:txBody>
          <a:bodyPr wrap="square" rtlCol="0">
            <a:spAutoFit/>
          </a:bodyPr>
          <a:lstStyle/>
          <a:p>
            <a:r>
              <a:rPr lang="en-US" sz="2100" b="1" dirty="0">
                <a:solidFill>
                  <a:srgbClr val="C00000"/>
                </a:solidFill>
                <a:latin typeface="Gill Sans MT" panose="020B0502020104020203" pitchFamily="34" charset="77"/>
              </a:rPr>
              <a:t>Source Memory</a:t>
            </a:r>
          </a:p>
          <a:p>
            <a:r>
              <a:rPr lang="en-US" sz="2100" dirty="0">
                <a:latin typeface="Gill Sans MT" panose="020B0502020104020203" pitchFamily="34" charset="77"/>
              </a:rPr>
              <a:t>Outcome variable:</a:t>
            </a:r>
          </a:p>
          <a:p>
            <a:r>
              <a:rPr lang="en-US" sz="2100" dirty="0">
                <a:latin typeface="Gill Sans MT" panose="020B0502020104020203" pitchFamily="34" charset="77"/>
              </a:rPr>
              <a:t>self-other errors</a:t>
            </a:r>
          </a:p>
          <a:p>
            <a:endParaRPr lang="en-US" sz="1350" dirty="0"/>
          </a:p>
        </p:txBody>
      </p:sp>
      <p:sp>
        <p:nvSpPr>
          <p:cNvPr id="8" name="TextBox 7">
            <a:extLst>
              <a:ext uri="{FF2B5EF4-FFF2-40B4-BE49-F238E27FC236}">
                <a16:creationId xmlns:a16="http://schemas.microsoft.com/office/drawing/2014/main" id="{B5A647B6-CFCE-494F-A753-1D338DBA6DA8}"/>
              </a:ext>
            </a:extLst>
          </p:cNvPr>
          <p:cNvSpPr txBox="1"/>
          <p:nvPr/>
        </p:nvSpPr>
        <p:spPr>
          <a:xfrm>
            <a:off x="628650" y="2226504"/>
            <a:ext cx="2939836" cy="1061829"/>
          </a:xfrm>
          <a:prstGeom prst="rect">
            <a:avLst/>
          </a:prstGeom>
          <a:noFill/>
        </p:spPr>
        <p:txBody>
          <a:bodyPr wrap="square" rtlCol="0">
            <a:spAutoFit/>
          </a:bodyPr>
          <a:lstStyle/>
          <a:p>
            <a:r>
              <a:rPr lang="en-US" sz="2100" dirty="0">
                <a:latin typeface="Gill Sans MT" panose="020B0502020104020203" pitchFamily="34" charset="77"/>
              </a:rPr>
              <a:t>Problems with monitoring the source of information</a:t>
            </a:r>
          </a:p>
        </p:txBody>
      </p:sp>
      <p:pic>
        <p:nvPicPr>
          <p:cNvPr id="9" name="Picture 8">
            <a:extLst>
              <a:ext uri="{FF2B5EF4-FFF2-40B4-BE49-F238E27FC236}">
                <a16:creationId xmlns:a16="http://schemas.microsoft.com/office/drawing/2014/main" id="{AAE222F7-4592-9546-BF1B-2F6CA334BDDE}"/>
              </a:ext>
            </a:extLst>
          </p:cNvPr>
          <p:cNvPicPr>
            <a:picLocks noChangeAspect="1"/>
          </p:cNvPicPr>
          <p:nvPr/>
        </p:nvPicPr>
        <p:blipFill rotWithShape="1">
          <a:blip r:embed="rId2"/>
          <a:srcRect b="3968"/>
          <a:stretch/>
        </p:blipFill>
        <p:spPr>
          <a:xfrm>
            <a:off x="3776355" y="1987664"/>
            <a:ext cx="5367646" cy="3739243"/>
          </a:xfrm>
          <a:prstGeom prst="rect">
            <a:avLst/>
          </a:prstGeom>
        </p:spPr>
      </p:pic>
      <p:sp>
        <p:nvSpPr>
          <p:cNvPr id="10" name="Title 1">
            <a:extLst>
              <a:ext uri="{FF2B5EF4-FFF2-40B4-BE49-F238E27FC236}">
                <a16:creationId xmlns:a16="http://schemas.microsoft.com/office/drawing/2014/main" id="{78151AB6-32C7-7A44-B70B-9A04BC48669A}"/>
              </a:ext>
            </a:extLst>
          </p:cNvPr>
          <p:cNvSpPr>
            <a:spLocks noGrp="1"/>
          </p:cNvSpPr>
          <p:nvPr>
            <p:ph type="title"/>
          </p:nvPr>
        </p:nvSpPr>
        <p:spPr>
          <a:xfrm>
            <a:off x="628650" y="634007"/>
            <a:ext cx="7886700" cy="994172"/>
          </a:xfrm>
        </p:spPr>
        <p:txBody>
          <a:bodyPr>
            <a:normAutofit fontScale="90000"/>
          </a:bodyPr>
          <a:lstStyle/>
          <a:p>
            <a:r>
              <a:rPr lang="en-US" b="1" dirty="0">
                <a:solidFill>
                  <a:srgbClr val="C00000"/>
                </a:solidFill>
                <a:latin typeface="Gill Sans MT" panose="020B0502020104020203" pitchFamily="34" charset="77"/>
              </a:rPr>
              <a:t>Hallucinations as biased reality monitoring</a:t>
            </a:r>
          </a:p>
        </p:txBody>
      </p:sp>
      <p:pic>
        <p:nvPicPr>
          <p:cNvPr id="5" name="Picture 4">
            <a:extLst>
              <a:ext uri="{FF2B5EF4-FFF2-40B4-BE49-F238E27FC236}">
                <a16:creationId xmlns:a16="http://schemas.microsoft.com/office/drawing/2014/main" id="{465FF67B-9980-444C-95B4-4238F471392A}"/>
              </a:ext>
            </a:extLst>
          </p:cNvPr>
          <p:cNvPicPr>
            <a:picLocks noChangeAspect="1"/>
          </p:cNvPicPr>
          <p:nvPr/>
        </p:nvPicPr>
        <p:blipFill>
          <a:blip r:embed="rId3"/>
          <a:stretch>
            <a:fillRect/>
          </a:stretch>
        </p:blipFill>
        <p:spPr>
          <a:xfrm>
            <a:off x="3305175" y="4566643"/>
            <a:ext cx="1266825" cy="1657350"/>
          </a:xfrm>
          <a:prstGeom prst="rect">
            <a:avLst/>
          </a:prstGeom>
        </p:spPr>
      </p:pic>
      <p:sp>
        <p:nvSpPr>
          <p:cNvPr id="11" name="TextBox 10">
            <a:extLst>
              <a:ext uri="{FF2B5EF4-FFF2-40B4-BE49-F238E27FC236}">
                <a16:creationId xmlns:a16="http://schemas.microsoft.com/office/drawing/2014/main" id="{7C6EE990-576F-C741-BC6A-D8A7BBA05A16}"/>
              </a:ext>
            </a:extLst>
          </p:cNvPr>
          <p:cNvSpPr txBox="1"/>
          <p:nvPr/>
        </p:nvSpPr>
        <p:spPr>
          <a:xfrm>
            <a:off x="4588208" y="5403741"/>
            <a:ext cx="2269792" cy="646331"/>
          </a:xfrm>
          <a:prstGeom prst="rect">
            <a:avLst/>
          </a:prstGeom>
          <a:noFill/>
        </p:spPr>
        <p:txBody>
          <a:bodyPr wrap="square" rtlCol="0">
            <a:spAutoFit/>
          </a:bodyPr>
          <a:lstStyle/>
          <a:p>
            <a:r>
              <a:rPr lang="en-US" dirty="0">
                <a:latin typeface="Gill Sans MT" panose="020B0502020104020203" pitchFamily="34" charset="77"/>
              </a:rPr>
              <a:t>Garrison*, Moseley*  et al. (2017, </a:t>
            </a:r>
            <a:r>
              <a:rPr lang="en-US" i="1" dirty="0">
                <a:latin typeface="Gill Sans MT" panose="020B0502020104020203" pitchFamily="34" charset="77"/>
              </a:rPr>
              <a:t>Cortex</a:t>
            </a:r>
            <a:r>
              <a:rPr lang="en-US" dirty="0">
                <a:latin typeface="Gill Sans MT" panose="020B0502020104020203" pitchFamily="34" charset="77"/>
              </a:rPr>
              <a:t>)</a:t>
            </a:r>
          </a:p>
        </p:txBody>
      </p:sp>
    </p:spTree>
    <p:extLst>
      <p:ext uri="{BB962C8B-B14F-4D97-AF65-F5344CB8AC3E}">
        <p14:creationId xmlns:p14="http://schemas.microsoft.com/office/powerpoint/2010/main" val="1443174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FF3F04-4BF4-AD46-99E2-71D06C2A7B5B}"/>
              </a:ext>
            </a:extLst>
          </p:cNvPr>
          <p:cNvSpPr txBox="1"/>
          <p:nvPr/>
        </p:nvSpPr>
        <p:spPr>
          <a:xfrm>
            <a:off x="417977" y="615946"/>
            <a:ext cx="3949577" cy="2500685"/>
          </a:xfrm>
          <a:prstGeom prst="rect">
            <a:avLst/>
          </a:prstGeom>
          <a:noFill/>
        </p:spPr>
        <p:txBody>
          <a:bodyPr wrap="square" rtlCol="0">
            <a:spAutoFit/>
          </a:bodyPr>
          <a:lstStyle/>
          <a:p>
            <a:pPr algn="r"/>
            <a:r>
              <a:rPr lang="en-US" sz="2800" b="1" dirty="0">
                <a:solidFill>
                  <a:srgbClr val="C00000"/>
                </a:solidFill>
                <a:latin typeface="Gill Sans MT" panose="020B0502020104020203" pitchFamily="34" charset="77"/>
              </a:rPr>
              <a:t>Reality monitoring</a:t>
            </a:r>
          </a:p>
          <a:p>
            <a:pPr algn="r"/>
            <a:r>
              <a:rPr lang="en-US" sz="2200" dirty="0">
                <a:latin typeface="Gill Sans MT" panose="020B0502020104020203" pitchFamily="34" charset="77"/>
              </a:rPr>
              <a:t>No difference between voice-hearing patients and healthy controls in source memory errors (</a:t>
            </a:r>
            <a:r>
              <a:rPr lang="en-US" sz="2200" i="1" dirty="0">
                <a:latin typeface="Gill Sans MT" panose="020B0502020104020203" pitchFamily="34" charset="77"/>
              </a:rPr>
              <a:t>d</a:t>
            </a:r>
            <a:r>
              <a:rPr lang="en-US" sz="2200" dirty="0">
                <a:latin typeface="Gill Sans MT" panose="020B0502020104020203" pitchFamily="34" charset="77"/>
              </a:rPr>
              <a:t> = -0.39, </a:t>
            </a:r>
            <a:r>
              <a:rPr lang="en-US" sz="2200" i="1" dirty="0">
                <a:latin typeface="Gill Sans MT" panose="020B0502020104020203" pitchFamily="34" charset="77"/>
              </a:rPr>
              <a:t>p</a:t>
            </a:r>
            <a:r>
              <a:rPr lang="en-US" sz="2200" dirty="0">
                <a:latin typeface="Gill Sans MT" panose="020B0502020104020203" pitchFamily="34" charset="77"/>
              </a:rPr>
              <a:t> = .132)</a:t>
            </a:r>
          </a:p>
          <a:p>
            <a:endParaRPr lang="en-US" sz="1350" dirty="0">
              <a:latin typeface="Gill Sans MT" panose="020B0502020104020203" pitchFamily="34" charset="77"/>
            </a:endParaRPr>
          </a:p>
          <a:p>
            <a:endParaRPr lang="en-US" sz="1350" dirty="0">
              <a:latin typeface="Gill Sans MT" panose="020B0502020104020203" pitchFamily="34" charset="77"/>
            </a:endParaRPr>
          </a:p>
          <a:p>
            <a:endParaRPr lang="en-US" sz="1350" dirty="0"/>
          </a:p>
        </p:txBody>
      </p:sp>
      <p:sp>
        <p:nvSpPr>
          <p:cNvPr id="7" name="TextBox 6">
            <a:extLst>
              <a:ext uri="{FF2B5EF4-FFF2-40B4-BE49-F238E27FC236}">
                <a16:creationId xmlns:a16="http://schemas.microsoft.com/office/drawing/2014/main" id="{559DD988-CA02-DE43-AA1D-DC9705723C14}"/>
              </a:ext>
            </a:extLst>
          </p:cNvPr>
          <p:cNvSpPr txBox="1"/>
          <p:nvPr/>
        </p:nvSpPr>
        <p:spPr>
          <a:xfrm>
            <a:off x="4644635" y="4166885"/>
            <a:ext cx="3949577" cy="2254463"/>
          </a:xfrm>
          <a:prstGeom prst="rect">
            <a:avLst/>
          </a:prstGeom>
          <a:noFill/>
        </p:spPr>
        <p:txBody>
          <a:bodyPr wrap="square" rtlCol="0">
            <a:spAutoFit/>
          </a:bodyPr>
          <a:lstStyle/>
          <a:p>
            <a:r>
              <a:rPr lang="en-US" sz="2000" dirty="0">
                <a:latin typeface="Gill Sans MT" panose="020B0502020104020203" pitchFamily="34" charset="77"/>
              </a:rPr>
              <a:t>No difference between non-clinical voice-hearers and healthy controls in source memory errors (</a:t>
            </a:r>
            <a:r>
              <a:rPr lang="en-US" sz="2000" i="1" dirty="0">
                <a:latin typeface="Gill Sans MT" panose="020B0502020104020203" pitchFamily="34" charset="77"/>
              </a:rPr>
              <a:t>d</a:t>
            </a:r>
            <a:r>
              <a:rPr lang="en-US" sz="2000" dirty="0">
                <a:latin typeface="Gill Sans MT" panose="020B0502020104020203" pitchFamily="34" charset="77"/>
              </a:rPr>
              <a:t> = -0.36, </a:t>
            </a:r>
            <a:r>
              <a:rPr lang="en-US" sz="2000" i="1" dirty="0">
                <a:latin typeface="Gill Sans MT" panose="020B0502020104020203" pitchFamily="34" charset="77"/>
              </a:rPr>
              <a:t>p</a:t>
            </a:r>
            <a:r>
              <a:rPr lang="en-US" sz="2000" dirty="0">
                <a:latin typeface="Gill Sans MT" panose="020B0502020104020203" pitchFamily="34" charset="77"/>
              </a:rPr>
              <a:t> = .24).</a:t>
            </a:r>
          </a:p>
          <a:p>
            <a:endParaRPr lang="en-US" sz="2000" dirty="0">
              <a:latin typeface="Gill Sans MT" panose="020B0502020104020203" pitchFamily="34" charset="77"/>
            </a:endParaRPr>
          </a:p>
          <a:p>
            <a:endParaRPr lang="en-US" sz="1350" dirty="0">
              <a:latin typeface="Gill Sans MT" panose="020B0502020104020203" pitchFamily="34" charset="77"/>
            </a:endParaRPr>
          </a:p>
          <a:p>
            <a:endParaRPr lang="en-US" sz="1350" dirty="0">
              <a:latin typeface="Gill Sans MT" panose="020B0502020104020203" pitchFamily="34" charset="77"/>
            </a:endParaRPr>
          </a:p>
          <a:p>
            <a:endParaRPr lang="en-US" sz="1350" dirty="0"/>
          </a:p>
        </p:txBody>
      </p:sp>
      <p:pic>
        <p:nvPicPr>
          <p:cNvPr id="4" name="Picture 3">
            <a:extLst>
              <a:ext uri="{FF2B5EF4-FFF2-40B4-BE49-F238E27FC236}">
                <a16:creationId xmlns:a16="http://schemas.microsoft.com/office/drawing/2014/main" id="{0821E304-674E-204B-AAD2-F94B4F32EDB8}"/>
              </a:ext>
            </a:extLst>
          </p:cNvPr>
          <p:cNvPicPr>
            <a:picLocks noChangeAspect="1"/>
          </p:cNvPicPr>
          <p:nvPr/>
        </p:nvPicPr>
        <p:blipFill>
          <a:blip r:embed="rId2"/>
          <a:stretch>
            <a:fillRect/>
          </a:stretch>
        </p:blipFill>
        <p:spPr>
          <a:xfrm>
            <a:off x="4688962" y="615946"/>
            <a:ext cx="3905250" cy="2616200"/>
          </a:xfrm>
          <a:prstGeom prst="rect">
            <a:avLst/>
          </a:prstGeom>
          <a:ln>
            <a:solidFill>
              <a:schemeClr val="tx1"/>
            </a:solidFill>
          </a:ln>
        </p:spPr>
      </p:pic>
      <p:pic>
        <p:nvPicPr>
          <p:cNvPr id="8" name="Picture 7">
            <a:extLst>
              <a:ext uri="{FF2B5EF4-FFF2-40B4-BE49-F238E27FC236}">
                <a16:creationId xmlns:a16="http://schemas.microsoft.com/office/drawing/2014/main" id="{BD2BDA0A-46D0-4446-9555-03A749D8002D}"/>
              </a:ext>
            </a:extLst>
          </p:cNvPr>
          <p:cNvPicPr>
            <a:picLocks noChangeAspect="1"/>
          </p:cNvPicPr>
          <p:nvPr/>
        </p:nvPicPr>
        <p:blipFill>
          <a:blip r:embed="rId3"/>
          <a:stretch>
            <a:fillRect/>
          </a:stretch>
        </p:blipFill>
        <p:spPr>
          <a:xfrm>
            <a:off x="622300" y="3598573"/>
            <a:ext cx="3832739" cy="2643481"/>
          </a:xfrm>
          <a:prstGeom prst="rect">
            <a:avLst/>
          </a:prstGeom>
          <a:ln>
            <a:solidFill>
              <a:schemeClr val="tx1"/>
            </a:solidFill>
          </a:ln>
        </p:spPr>
      </p:pic>
      <p:sp>
        <p:nvSpPr>
          <p:cNvPr id="9" name="TextBox 8">
            <a:extLst>
              <a:ext uri="{FF2B5EF4-FFF2-40B4-BE49-F238E27FC236}">
                <a16:creationId xmlns:a16="http://schemas.microsoft.com/office/drawing/2014/main" id="{A3ED7404-A1D8-664C-8448-04BEA504AC4A}"/>
              </a:ext>
            </a:extLst>
          </p:cNvPr>
          <p:cNvSpPr txBox="1"/>
          <p:nvPr/>
        </p:nvSpPr>
        <p:spPr>
          <a:xfrm>
            <a:off x="5431541" y="6421348"/>
            <a:ext cx="3905250" cy="338554"/>
          </a:xfrm>
          <a:prstGeom prst="rect">
            <a:avLst/>
          </a:prstGeom>
          <a:noFill/>
        </p:spPr>
        <p:txBody>
          <a:bodyPr wrap="square" rtlCol="0">
            <a:spAutoFit/>
          </a:bodyPr>
          <a:lstStyle/>
          <a:p>
            <a:r>
              <a:rPr lang="en-US" sz="1600" dirty="0">
                <a:solidFill>
                  <a:schemeClr val="bg1">
                    <a:lumMod val="50000"/>
                  </a:schemeClr>
                </a:solidFill>
              </a:rPr>
              <a:t>Moseley et al. (accepted,</a:t>
            </a:r>
            <a:r>
              <a:rPr lang="en-US" sz="1600" i="1" dirty="0">
                <a:solidFill>
                  <a:schemeClr val="bg1">
                    <a:lumMod val="50000"/>
                  </a:schemeClr>
                </a:solidFill>
              </a:rPr>
              <a:t> Clin. Psych. Sci.</a:t>
            </a:r>
            <a:r>
              <a:rPr lang="en-US" sz="1600" dirty="0">
                <a:solidFill>
                  <a:schemeClr val="bg1">
                    <a:lumMod val="50000"/>
                  </a:schemeClr>
                </a:solidFill>
              </a:rPr>
              <a:t>)</a:t>
            </a:r>
          </a:p>
        </p:txBody>
      </p:sp>
      <p:sp>
        <p:nvSpPr>
          <p:cNvPr id="10" name="TextBox 9">
            <a:extLst>
              <a:ext uri="{FF2B5EF4-FFF2-40B4-BE49-F238E27FC236}">
                <a16:creationId xmlns:a16="http://schemas.microsoft.com/office/drawing/2014/main" id="{15666FCC-4FCF-B44F-BF19-4C42308C7AE1}"/>
              </a:ext>
            </a:extLst>
          </p:cNvPr>
          <p:cNvSpPr txBox="1"/>
          <p:nvPr/>
        </p:nvSpPr>
        <p:spPr>
          <a:xfrm>
            <a:off x="490119" y="3172936"/>
            <a:ext cx="4038139" cy="369332"/>
          </a:xfrm>
          <a:prstGeom prst="rect">
            <a:avLst/>
          </a:prstGeom>
          <a:noFill/>
        </p:spPr>
        <p:txBody>
          <a:bodyPr wrap="square" rtlCol="0">
            <a:spAutoFit/>
          </a:bodyPr>
          <a:lstStyle/>
          <a:p>
            <a:r>
              <a:rPr lang="en-US" b="1" dirty="0">
                <a:solidFill>
                  <a:srgbClr val="C00000"/>
                </a:solidFill>
                <a:latin typeface="Gill Sans MT" panose="020B0502020104020203" pitchFamily="34" charset="77"/>
              </a:rPr>
              <a:t>Study 2 – non-clinical voice-hearers</a:t>
            </a:r>
          </a:p>
        </p:txBody>
      </p:sp>
      <p:sp>
        <p:nvSpPr>
          <p:cNvPr id="12" name="TextBox 11">
            <a:extLst>
              <a:ext uri="{FF2B5EF4-FFF2-40B4-BE49-F238E27FC236}">
                <a16:creationId xmlns:a16="http://schemas.microsoft.com/office/drawing/2014/main" id="{567C6C9B-966F-6F41-AD10-812FBB7F9F23}"/>
              </a:ext>
            </a:extLst>
          </p:cNvPr>
          <p:cNvSpPr txBox="1"/>
          <p:nvPr/>
        </p:nvSpPr>
        <p:spPr>
          <a:xfrm>
            <a:off x="4776448" y="246614"/>
            <a:ext cx="3196298" cy="369332"/>
          </a:xfrm>
          <a:prstGeom prst="rect">
            <a:avLst/>
          </a:prstGeom>
          <a:noFill/>
        </p:spPr>
        <p:txBody>
          <a:bodyPr wrap="square" rtlCol="0">
            <a:spAutoFit/>
          </a:bodyPr>
          <a:lstStyle/>
          <a:p>
            <a:r>
              <a:rPr lang="en-US" b="1" dirty="0">
                <a:solidFill>
                  <a:srgbClr val="C00000"/>
                </a:solidFill>
                <a:latin typeface="Gill Sans MT" panose="020B0502020104020203" pitchFamily="34" charset="77"/>
              </a:rPr>
              <a:t>Study 1 – psychosis patients</a:t>
            </a:r>
          </a:p>
        </p:txBody>
      </p:sp>
    </p:spTree>
    <p:extLst>
      <p:ext uri="{BB962C8B-B14F-4D97-AF65-F5344CB8AC3E}">
        <p14:creationId xmlns:p14="http://schemas.microsoft.com/office/powerpoint/2010/main" val="354715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A508D2-2A4E-4D48-A8C6-E7447F5CB8BE}"/>
              </a:ext>
            </a:extLst>
          </p:cNvPr>
          <p:cNvPicPr>
            <a:picLocks noChangeAspect="1"/>
          </p:cNvPicPr>
          <p:nvPr/>
        </p:nvPicPr>
        <p:blipFill>
          <a:blip r:embed="rId2"/>
          <a:stretch>
            <a:fillRect/>
          </a:stretch>
        </p:blipFill>
        <p:spPr>
          <a:xfrm>
            <a:off x="1215847" y="524606"/>
            <a:ext cx="6561690" cy="4155415"/>
          </a:xfrm>
          <a:prstGeom prst="rect">
            <a:avLst/>
          </a:prstGeom>
        </p:spPr>
      </p:pic>
      <p:sp>
        <p:nvSpPr>
          <p:cNvPr id="5" name="TextBox 4">
            <a:extLst>
              <a:ext uri="{FF2B5EF4-FFF2-40B4-BE49-F238E27FC236}">
                <a16:creationId xmlns:a16="http://schemas.microsoft.com/office/drawing/2014/main" id="{C08D5088-FA03-C146-99B5-D5FFB1EE70F1}"/>
              </a:ext>
            </a:extLst>
          </p:cNvPr>
          <p:cNvSpPr txBox="1"/>
          <p:nvPr/>
        </p:nvSpPr>
        <p:spPr>
          <a:xfrm>
            <a:off x="883578" y="5178175"/>
            <a:ext cx="7808359" cy="923330"/>
          </a:xfrm>
          <a:prstGeom prst="rect">
            <a:avLst/>
          </a:prstGeom>
          <a:noFill/>
        </p:spPr>
        <p:txBody>
          <a:bodyPr wrap="square" rtlCol="0">
            <a:spAutoFit/>
          </a:bodyPr>
          <a:lstStyle/>
          <a:p>
            <a:r>
              <a:rPr lang="en-US" b="1" dirty="0">
                <a:latin typeface="Gill Sans MT" panose="020B0502020104020203" pitchFamily="34" charset="77"/>
              </a:rPr>
              <a:t>Study 3: </a:t>
            </a:r>
            <a:r>
              <a:rPr lang="en-US" b="1" dirty="0">
                <a:solidFill>
                  <a:srgbClr val="C00000"/>
                </a:solidFill>
                <a:latin typeface="Gill Sans MT" panose="020B0502020104020203" pitchFamily="34" charset="77"/>
              </a:rPr>
              <a:t>reality monitoring (source memory) </a:t>
            </a:r>
            <a:r>
              <a:rPr lang="en-US" b="1" dirty="0">
                <a:latin typeface="Gill Sans MT" panose="020B0502020104020203" pitchFamily="34" charset="77"/>
              </a:rPr>
              <a:t>performance was not associated with hallucinatory experiences in the general population (n = 1375)</a:t>
            </a:r>
          </a:p>
        </p:txBody>
      </p:sp>
      <p:sp>
        <p:nvSpPr>
          <p:cNvPr id="3" name="Rectangle 2">
            <a:extLst>
              <a:ext uri="{FF2B5EF4-FFF2-40B4-BE49-F238E27FC236}">
                <a16:creationId xmlns:a16="http://schemas.microsoft.com/office/drawing/2014/main" id="{952FE1F4-5838-3040-ACDC-F903E07852D2}"/>
              </a:ext>
            </a:extLst>
          </p:cNvPr>
          <p:cNvSpPr/>
          <p:nvPr/>
        </p:nvSpPr>
        <p:spPr>
          <a:xfrm>
            <a:off x="3647326" y="1181528"/>
            <a:ext cx="3821986" cy="289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58F6A2A-DA5D-8745-BBEF-A8D2DF98DD10}"/>
              </a:ext>
            </a:extLst>
          </p:cNvPr>
          <p:cNvSpPr txBox="1"/>
          <p:nvPr/>
        </p:nvSpPr>
        <p:spPr>
          <a:xfrm>
            <a:off x="6893960" y="6479572"/>
            <a:ext cx="2332234" cy="300082"/>
          </a:xfrm>
          <a:prstGeom prst="rect">
            <a:avLst/>
          </a:prstGeom>
          <a:noFill/>
        </p:spPr>
        <p:txBody>
          <a:bodyPr wrap="square" rtlCol="0">
            <a:spAutoFit/>
          </a:bodyPr>
          <a:lstStyle/>
          <a:p>
            <a:r>
              <a:rPr lang="en-US" sz="1350" dirty="0">
                <a:solidFill>
                  <a:schemeClr val="bg1">
                    <a:lumMod val="50000"/>
                  </a:schemeClr>
                </a:solidFill>
                <a:latin typeface="Gill Sans MT" panose="020B0502020104020203" pitchFamily="34" charset="77"/>
              </a:rPr>
              <a:t>Moseley et al. (2021</a:t>
            </a:r>
            <a:r>
              <a:rPr lang="en-US" sz="1350" i="1" dirty="0">
                <a:solidFill>
                  <a:schemeClr val="bg1">
                    <a:lumMod val="50000"/>
                  </a:schemeClr>
                </a:solidFill>
                <a:latin typeface="Gill Sans MT" panose="020B0502020104020203" pitchFamily="34" charset="77"/>
              </a:rPr>
              <a:t>, Psych Sci</a:t>
            </a:r>
            <a:r>
              <a:rPr lang="en-US" sz="1350" dirty="0">
                <a:solidFill>
                  <a:schemeClr val="bg1">
                    <a:lumMod val="50000"/>
                  </a:schemeClr>
                </a:solidFill>
                <a:latin typeface="Gill Sans MT" panose="020B0502020104020203" pitchFamily="34" charset="77"/>
              </a:rPr>
              <a:t>)</a:t>
            </a:r>
          </a:p>
        </p:txBody>
      </p:sp>
    </p:spTree>
    <p:extLst>
      <p:ext uri="{BB962C8B-B14F-4D97-AF65-F5344CB8AC3E}">
        <p14:creationId xmlns:p14="http://schemas.microsoft.com/office/powerpoint/2010/main" val="3061277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8151AB6-32C7-7A44-B70B-9A04BC48669A}"/>
              </a:ext>
            </a:extLst>
          </p:cNvPr>
          <p:cNvSpPr>
            <a:spLocks noGrp="1"/>
          </p:cNvSpPr>
          <p:nvPr>
            <p:ph type="title"/>
          </p:nvPr>
        </p:nvSpPr>
        <p:spPr>
          <a:xfrm>
            <a:off x="628650" y="542514"/>
            <a:ext cx="7886700" cy="994172"/>
          </a:xfrm>
        </p:spPr>
        <p:txBody>
          <a:bodyPr>
            <a:normAutofit fontScale="90000"/>
          </a:bodyPr>
          <a:lstStyle/>
          <a:p>
            <a:r>
              <a:rPr lang="en-US" b="1" dirty="0">
                <a:solidFill>
                  <a:srgbClr val="00B050"/>
                </a:solidFill>
                <a:latin typeface="Gill Sans MT" panose="020B0502020104020203" pitchFamily="34" charset="77"/>
              </a:rPr>
              <a:t>Hallucinations as atypical language processing</a:t>
            </a:r>
          </a:p>
        </p:txBody>
      </p:sp>
      <p:sp>
        <p:nvSpPr>
          <p:cNvPr id="11" name="TextBox 10">
            <a:extLst>
              <a:ext uri="{FF2B5EF4-FFF2-40B4-BE49-F238E27FC236}">
                <a16:creationId xmlns:a16="http://schemas.microsoft.com/office/drawing/2014/main" id="{D7134BE4-EA27-5F4F-8F5E-1B509AC58942}"/>
              </a:ext>
            </a:extLst>
          </p:cNvPr>
          <p:cNvSpPr txBox="1"/>
          <p:nvPr/>
        </p:nvSpPr>
        <p:spPr>
          <a:xfrm>
            <a:off x="628650" y="1893364"/>
            <a:ext cx="3943350" cy="2677656"/>
          </a:xfrm>
          <a:prstGeom prst="rect">
            <a:avLst/>
          </a:prstGeom>
          <a:noFill/>
        </p:spPr>
        <p:txBody>
          <a:bodyPr wrap="square" rtlCol="0">
            <a:spAutoFit/>
          </a:bodyPr>
          <a:lstStyle/>
          <a:p>
            <a:r>
              <a:rPr lang="en-US" sz="2100" dirty="0">
                <a:latin typeface="Gill Sans MT" panose="020B0502020104020203" pitchFamily="34" charset="77"/>
              </a:rPr>
              <a:t>Atypical language lateralization and attentional control leads to impaired processing of language stimuli</a:t>
            </a:r>
          </a:p>
          <a:p>
            <a:endParaRPr lang="en-US" sz="2100" dirty="0">
              <a:latin typeface="Gill Sans MT" panose="020B0502020104020203" pitchFamily="34" charset="77"/>
            </a:endParaRPr>
          </a:p>
          <a:p>
            <a:r>
              <a:rPr lang="en-US" sz="2100" b="1" dirty="0">
                <a:solidFill>
                  <a:srgbClr val="00B050"/>
                </a:solidFill>
                <a:latin typeface="Gill Sans MT" panose="020B0502020104020203" pitchFamily="34" charset="77"/>
              </a:rPr>
              <a:t>C-V dichotic listening</a:t>
            </a:r>
          </a:p>
          <a:p>
            <a:r>
              <a:rPr lang="en-US" sz="2100" dirty="0">
                <a:latin typeface="Gill Sans MT" panose="020B0502020104020203" pitchFamily="34" charset="77"/>
              </a:rPr>
              <a:t>Outcome variable: right ear advantage (laterality index)</a:t>
            </a:r>
          </a:p>
        </p:txBody>
      </p:sp>
      <p:pic>
        <p:nvPicPr>
          <p:cNvPr id="12" name="Picture 11">
            <a:extLst>
              <a:ext uri="{FF2B5EF4-FFF2-40B4-BE49-F238E27FC236}">
                <a16:creationId xmlns:a16="http://schemas.microsoft.com/office/drawing/2014/main" id="{BDB34224-7514-9548-ADF9-942A5D801341}"/>
              </a:ext>
            </a:extLst>
          </p:cNvPr>
          <p:cNvPicPr>
            <a:picLocks noChangeAspect="1"/>
          </p:cNvPicPr>
          <p:nvPr/>
        </p:nvPicPr>
        <p:blipFill rotWithShape="1">
          <a:blip r:embed="rId2"/>
          <a:srcRect l="2756" r="2388"/>
          <a:stretch/>
        </p:blipFill>
        <p:spPr>
          <a:xfrm>
            <a:off x="4851400" y="2320141"/>
            <a:ext cx="4166930" cy="2746430"/>
          </a:xfrm>
          <a:prstGeom prst="rect">
            <a:avLst/>
          </a:prstGeom>
        </p:spPr>
      </p:pic>
      <p:sp>
        <p:nvSpPr>
          <p:cNvPr id="13" name="TextBox 12">
            <a:extLst>
              <a:ext uri="{FF2B5EF4-FFF2-40B4-BE49-F238E27FC236}">
                <a16:creationId xmlns:a16="http://schemas.microsoft.com/office/drawing/2014/main" id="{76E9BE09-47CA-604F-A22F-E5E5DD2C660F}"/>
              </a:ext>
            </a:extLst>
          </p:cNvPr>
          <p:cNvSpPr txBox="1"/>
          <p:nvPr/>
        </p:nvSpPr>
        <p:spPr>
          <a:xfrm>
            <a:off x="4851400" y="5261446"/>
            <a:ext cx="3327401" cy="300082"/>
          </a:xfrm>
          <a:prstGeom prst="rect">
            <a:avLst/>
          </a:prstGeom>
          <a:noFill/>
        </p:spPr>
        <p:txBody>
          <a:bodyPr wrap="square" rtlCol="0">
            <a:spAutoFit/>
          </a:bodyPr>
          <a:lstStyle/>
          <a:p>
            <a:pPr algn="r"/>
            <a:r>
              <a:rPr lang="en-US" sz="1350" dirty="0">
                <a:solidFill>
                  <a:schemeClr val="bg1">
                    <a:lumMod val="50000"/>
                  </a:schemeClr>
                </a:solidFill>
              </a:rPr>
              <a:t>Figure taken from </a:t>
            </a:r>
            <a:r>
              <a:rPr lang="en-US" sz="1350" dirty="0" err="1">
                <a:solidFill>
                  <a:schemeClr val="bg1">
                    <a:lumMod val="50000"/>
                  </a:schemeClr>
                </a:solidFill>
              </a:rPr>
              <a:t>Hugdahl</a:t>
            </a:r>
            <a:r>
              <a:rPr lang="en-US" sz="1350" dirty="0">
                <a:solidFill>
                  <a:schemeClr val="bg1">
                    <a:lumMod val="50000"/>
                  </a:schemeClr>
                </a:solidFill>
              </a:rPr>
              <a:t> et al. (2012)</a:t>
            </a:r>
          </a:p>
        </p:txBody>
      </p:sp>
    </p:spTree>
    <p:extLst>
      <p:ext uri="{BB962C8B-B14F-4D97-AF65-F5344CB8AC3E}">
        <p14:creationId xmlns:p14="http://schemas.microsoft.com/office/powerpoint/2010/main" val="1023428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74F4DC-D261-B148-BA8B-71316C9E6A4F}"/>
              </a:ext>
            </a:extLst>
          </p:cNvPr>
          <p:cNvSpPr txBox="1"/>
          <p:nvPr/>
        </p:nvSpPr>
        <p:spPr>
          <a:xfrm>
            <a:off x="414063" y="695236"/>
            <a:ext cx="3761700" cy="1938992"/>
          </a:xfrm>
          <a:prstGeom prst="rect">
            <a:avLst/>
          </a:prstGeom>
          <a:noFill/>
        </p:spPr>
        <p:txBody>
          <a:bodyPr wrap="square" rtlCol="0">
            <a:spAutoFit/>
          </a:bodyPr>
          <a:lstStyle/>
          <a:p>
            <a:pPr algn="r"/>
            <a:r>
              <a:rPr lang="en-US" sz="2800" b="1" dirty="0">
                <a:solidFill>
                  <a:srgbClr val="00B050"/>
                </a:solidFill>
                <a:latin typeface="Gill Sans MT" panose="020B0502020104020203" pitchFamily="34" charset="77"/>
              </a:rPr>
              <a:t>Dichotic listening</a:t>
            </a:r>
          </a:p>
          <a:p>
            <a:pPr algn="r"/>
            <a:r>
              <a:rPr lang="en-US" sz="2200" dirty="0">
                <a:latin typeface="Gill Sans MT" panose="020B0502020104020203" pitchFamily="34" charset="77"/>
              </a:rPr>
              <a:t>Voice-hearing psychosis patients showed atypical right-ear performance compared to controls (</a:t>
            </a:r>
            <a:r>
              <a:rPr lang="en-US" sz="2200" i="1" dirty="0">
                <a:latin typeface="Gill Sans MT" panose="020B0502020104020203" pitchFamily="34" charset="77"/>
              </a:rPr>
              <a:t>d</a:t>
            </a:r>
            <a:r>
              <a:rPr lang="en-US" sz="2200" dirty="0">
                <a:latin typeface="Gill Sans MT" panose="020B0502020104020203" pitchFamily="34" charset="77"/>
              </a:rPr>
              <a:t> = 0.61, </a:t>
            </a:r>
            <a:r>
              <a:rPr lang="en-US" sz="2200" i="1" dirty="0">
                <a:latin typeface="Gill Sans MT" panose="020B0502020104020203" pitchFamily="34" charset="77"/>
              </a:rPr>
              <a:t>p</a:t>
            </a:r>
            <a:r>
              <a:rPr lang="en-US" sz="2200" dirty="0">
                <a:latin typeface="Gill Sans MT" panose="020B0502020104020203" pitchFamily="34" charset="77"/>
              </a:rPr>
              <a:t> = .02)</a:t>
            </a:r>
          </a:p>
        </p:txBody>
      </p:sp>
      <p:sp>
        <p:nvSpPr>
          <p:cNvPr id="8" name="TextBox 7">
            <a:extLst>
              <a:ext uri="{FF2B5EF4-FFF2-40B4-BE49-F238E27FC236}">
                <a16:creationId xmlns:a16="http://schemas.microsoft.com/office/drawing/2014/main" id="{8677B478-D94C-E44E-9D0F-4136C9BFF573}"/>
              </a:ext>
            </a:extLst>
          </p:cNvPr>
          <p:cNvSpPr txBox="1"/>
          <p:nvPr/>
        </p:nvSpPr>
        <p:spPr>
          <a:xfrm>
            <a:off x="4724918" y="4309445"/>
            <a:ext cx="3761700" cy="1323439"/>
          </a:xfrm>
          <a:prstGeom prst="rect">
            <a:avLst/>
          </a:prstGeom>
          <a:noFill/>
        </p:spPr>
        <p:txBody>
          <a:bodyPr wrap="square" rtlCol="0">
            <a:spAutoFit/>
          </a:bodyPr>
          <a:lstStyle/>
          <a:p>
            <a:r>
              <a:rPr lang="en-US" sz="2000" dirty="0">
                <a:latin typeface="Gill Sans MT" panose="020B0502020104020203" pitchFamily="34" charset="77"/>
              </a:rPr>
              <a:t>Non-clinical voice-hearers showed no difference compared to controls (</a:t>
            </a:r>
            <a:r>
              <a:rPr lang="en-US" sz="2000" i="1" dirty="0">
                <a:latin typeface="Gill Sans MT" panose="020B0502020104020203" pitchFamily="34" charset="77"/>
              </a:rPr>
              <a:t>d</a:t>
            </a:r>
            <a:r>
              <a:rPr lang="en-US" sz="2000" dirty="0">
                <a:latin typeface="Gill Sans MT" panose="020B0502020104020203" pitchFamily="34" charset="77"/>
              </a:rPr>
              <a:t> = 0.08, </a:t>
            </a:r>
            <a:r>
              <a:rPr lang="en-US" sz="2000" i="1" dirty="0">
                <a:latin typeface="Gill Sans MT" panose="020B0502020104020203" pitchFamily="34" charset="77"/>
              </a:rPr>
              <a:t>p</a:t>
            </a:r>
            <a:r>
              <a:rPr lang="en-US" sz="2000" dirty="0">
                <a:latin typeface="Gill Sans MT" panose="020B0502020104020203" pitchFamily="34" charset="77"/>
              </a:rPr>
              <a:t> = .77).</a:t>
            </a:r>
          </a:p>
          <a:p>
            <a:endParaRPr lang="en-US" sz="2000" dirty="0">
              <a:latin typeface="Gill Sans MT" panose="020B0502020104020203" pitchFamily="34" charset="77"/>
            </a:endParaRPr>
          </a:p>
        </p:txBody>
      </p:sp>
      <p:pic>
        <p:nvPicPr>
          <p:cNvPr id="2" name="Picture 1">
            <a:extLst>
              <a:ext uri="{FF2B5EF4-FFF2-40B4-BE49-F238E27FC236}">
                <a16:creationId xmlns:a16="http://schemas.microsoft.com/office/drawing/2014/main" id="{4A9786F3-7E44-714D-8E5B-709896A03564}"/>
              </a:ext>
            </a:extLst>
          </p:cNvPr>
          <p:cNvPicPr>
            <a:picLocks noChangeAspect="1"/>
          </p:cNvPicPr>
          <p:nvPr/>
        </p:nvPicPr>
        <p:blipFill>
          <a:blip r:embed="rId2"/>
          <a:stretch>
            <a:fillRect/>
          </a:stretch>
        </p:blipFill>
        <p:spPr>
          <a:xfrm>
            <a:off x="414063" y="3684498"/>
            <a:ext cx="3873500" cy="2736850"/>
          </a:xfrm>
          <a:prstGeom prst="rect">
            <a:avLst/>
          </a:prstGeom>
          <a:ln>
            <a:solidFill>
              <a:schemeClr val="tx1"/>
            </a:solidFill>
          </a:ln>
        </p:spPr>
      </p:pic>
      <p:pic>
        <p:nvPicPr>
          <p:cNvPr id="4" name="Picture 3">
            <a:extLst>
              <a:ext uri="{FF2B5EF4-FFF2-40B4-BE49-F238E27FC236}">
                <a16:creationId xmlns:a16="http://schemas.microsoft.com/office/drawing/2014/main" id="{E282D993-2A2D-8B4D-A886-E6643FDA14EA}"/>
              </a:ext>
            </a:extLst>
          </p:cNvPr>
          <p:cNvPicPr>
            <a:picLocks noChangeAspect="1"/>
          </p:cNvPicPr>
          <p:nvPr/>
        </p:nvPicPr>
        <p:blipFill>
          <a:blip r:embed="rId3"/>
          <a:stretch>
            <a:fillRect/>
          </a:stretch>
        </p:blipFill>
        <p:spPr>
          <a:xfrm>
            <a:off x="4481600" y="594197"/>
            <a:ext cx="4248337" cy="2926785"/>
          </a:xfrm>
          <a:prstGeom prst="rect">
            <a:avLst/>
          </a:prstGeom>
          <a:ln>
            <a:solidFill>
              <a:schemeClr val="tx1"/>
            </a:solidFill>
          </a:ln>
        </p:spPr>
      </p:pic>
      <p:sp>
        <p:nvSpPr>
          <p:cNvPr id="9" name="TextBox 8">
            <a:extLst>
              <a:ext uri="{FF2B5EF4-FFF2-40B4-BE49-F238E27FC236}">
                <a16:creationId xmlns:a16="http://schemas.microsoft.com/office/drawing/2014/main" id="{A1CBBD19-6FD1-7A4B-84F3-D250D80E6FBE}"/>
              </a:ext>
            </a:extLst>
          </p:cNvPr>
          <p:cNvSpPr txBox="1"/>
          <p:nvPr/>
        </p:nvSpPr>
        <p:spPr>
          <a:xfrm>
            <a:off x="4724918" y="224865"/>
            <a:ext cx="4005019" cy="369332"/>
          </a:xfrm>
          <a:prstGeom prst="rect">
            <a:avLst/>
          </a:prstGeom>
          <a:noFill/>
        </p:spPr>
        <p:txBody>
          <a:bodyPr wrap="square" rtlCol="0">
            <a:spAutoFit/>
          </a:bodyPr>
          <a:lstStyle/>
          <a:p>
            <a:r>
              <a:rPr lang="en-US" b="1" dirty="0">
                <a:solidFill>
                  <a:srgbClr val="00B050"/>
                </a:solidFill>
                <a:latin typeface="Gill Sans MT" panose="020B0502020104020203" pitchFamily="34" charset="77"/>
              </a:rPr>
              <a:t>Study 1 – psychosis patients</a:t>
            </a:r>
          </a:p>
        </p:txBody>
      </p:sp>
      <p:sp>
        <p:nvSpPr>
          <p:cNvPr id="10" name="TextBox 9">
            <a:extLst>
              <a:ext uri="{FF2B5EF4-FFF2-40B4-BE49-F238E27FC236}">
                <a16:creationId xmlns:a16="http://schemas.microsoft.com/office/drawing/2014/main" id="{AD108B70-0D68-9642-B8F8-F69E4794C13A}"/>
              </a:ext>
            </a:extLst>
          </p:cNvPr>
          <p:cNvSpPr txBox="1"/>
          <p:nvPr/>
        </p:nvSpPr>
        <p:spPr>
          <a:xfrm>
            <a:off x="276289" y="3244334"/>
            <a:ext cx="4011274" cy="369332"/>
          </a:xfrm>
          <a:prstGeom prst="rect">
            <a:avLst/>
          </a:prstGeom>
          <a:noFill/>
        </p:spPr>
        <p:txBody>
          <a:bodyPr wrap="square" rtlCol="0">
            <a:spAutoFit/>
          </a:bodyPr>
          <a:lstStyle/>
          <a:p>
            <a:r>
              <a:rPr lang="en-US" b="1" dirty="0">
                <a:solidFill>
                  <a:srgbClr val="00B050"/>
                </a:solidFill>
                <a:latin typeface="Gill Sans MT" panose="020B0502020104020203" pitchFamily="34" charset="77"/>
              </a:rPr>
              <a:t>Study 2 – non-clinical voice-hearers</a:t>
            </a:r>
          </a:p>
        </p:txBody>
      </p:sp>
      <p:sp>
        <p:nvSpPr>
          <p:cNvPr id="11" name="TextBox 10">
            <a:extLst>
              <a:ext uri="{FF2B5EF4-FFF2-40B4-BE49-F238E27FC236}">
                <a16:creationId xmlns:a16="http://schemas.microsoft.com/office/drawing/2014/main" id="{208B0DAD-A8B1-084B-AB7D-B33FA8F42B82}"/>
              </a:ext>
            </a:extLst>
          </p:cNvPr>
          <p:cNvSpPr txBox="1"/>
          <p:nvPr/>
        </p:nvSpPr>
        <p:spPr>
          <a:xfrm>
            <a:off x="5431541" y="6421348"/>
            <a:ext cx="3905250" cy="338554"/>
          </a:xfrm>
          <a:prstGeom prst="rect">
            <a:avLst/>
          </a:prstGeom>
          <a:noFill/>
        </p:spPr>
        <p:txBody>
          <a:bodyPr wrap="square" rtlCol="0">
            <a:spAutoFit/>
          </a:bodyPr>
          <a:lstStyle/>
          <a:p>
            <a:r>
              <a:rPr lang="en-US" sz="1600" dirty="0">
                <a:solidFill>
                  <a:schemeClr val="bg1">
                    <a:lumMod val="50000"/>
                  </a:schemeClr>
                </a:solidFill>
              </a:rPr>
              <a:t>Moseley et al. (accepted,</a:t>
            </a:r>
            <a:r>
              <a:rPr lang="en-US" sz="1600" i="1" dirty="0">
                <a:solidFill>
                  <a:schemeClr val="bg1">
                    <a:lumMod val="50000"/>
                  </a:schemeClr>
                </a:solidFill>
              </a:rPr>
              <a:t> Clin. Psych. Sci.</a:t>
            </a:r>
            <a:r>
              <a:rPr lang="en-US" sz="1600" dirty="0">
                <a:solidFill>
                  <a:schemeClr val="bg1">
                    <a:lumMod val="50000"/>
                  </a:schemeClr>
                </a:solidFill>
              </a:rPr>
              <a:t>)</a:t>
            </a:r>
          </a:p>
        </p:txBody>
      </p:sp>
    </p:spTree>
    <p:extLst>
      <p:ext uri="{BB962C8B-B14F-4D97-AF65-F5344CB8AC3E}">
        <p14:creationId xmlns:p14="http://schemas.microsoft.com/office/powerpoint/2010/main" val="314956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115102-442A-9F48-99B4-3FCE9916FC8A}"/>
              </a:ext>
            </a:extLst>
          </p:cNvPr>
          <p:cNvPicPr>
            <a:picLocks noChangeAspect="1"/>
          </p:cNvPicPr>
          <p:nvPr/>
        </p:nvPicPr>
        <p:blipFill>
          <a:blip r:embed="rId2"/>
          <a:stretch>
            <a:fillRect/>
          </a:stretch>
        </p:blipFill>
        <p:spPr>
          <a:xfrm>
            <a:off x="1215847" y="524606"/>
            <a:ext cx="6561690" cy="4155415"/>
          </a:xfrm>
          <a:prstGeom prst="rect">
            <a:avLst/>
          </a:prstGeom>
        </p:spPr>
      </p:pic>
      <p:sp>
        <p:nvSpPr>
          <p:cNvPr id="4" name="Rectangle 3">
            <a:extLst>
              <a:ext uri="{FF2B5EF4-FFF2-40B4-BE49-F238E27FC236}">
                <a16:creationId xmlns:a16="http://schemas.microsoft.com/office/drawing/2014/main" id="{26F60A1F-E582-9243-BA78-DAC43D10A8F8}"/>
              </a:ext>
            </a:extLst>
          </p:cNvPr>
          <p:cNvSpPr/>
          <p:nvPr/>
        </p:nvSpPr>
        <p:spPr>
          <a:xfrm>
            <a:off x="3585680" y="2337512"/>
            <a:ext cx="3832262" cy="1535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951F8E-0B7C-8942-A3B0-238888E18EDD}"/>
              </a:ext>
            </a:extLst>
          </p:cNvPr>
          <p:cNvSpPr txBox="1"/>
          <p:nvPr/>
        </p:nvSpPr>
        <p:spPr>
          <a:xfrm>
            <a:off x="801384" y="5178175"/>
            <a:ext cx="7890553" cy="923330"/>
          </a:xfrm>
          <a:prstGeom prst="rect">
            <a:avLst/>
          </a:prstGeom>
          <a:noFill/>
        </p:spPr>
        <p:txBody>
          <a:bodyPr wrap="square" rtlCol="0">
            <a:spAutoFit/>
          </a:bodyPr>
          <a:lstStyle/>
          <a:p>
            <a:r>
              <a:rPr lang="en-US" b="1" dirty="0">
                <a:latin typeface="Gill Sans MT" panose="020B0502020104020203" pitchFamily="34" charset="77"/>
              </a:rPr>
              <a:t>Study 3: </a:t>
            </a:r>
            <a:r>
              <a:rPr lang="en-US" b="1" dirty="0">
                <a:solidFill>
                  <a:srgbClr val="00B050"/>
                </a:solidFill>
                <a:latin typeface="Gill Sans MT" panose="020B0502020104020203" pitchFamily="34" charset="77"/>
              </a:rPr>
              <a:t>dichotic listening </a:t>
            </a:r>
            <a:r>
              <a:rPr lang="en-US" b="1" dirty="0">
                <a:latin typeface="Gill Sans MT" panose="020B0502020104020203" pitchFamily="34" charset="77"/>
              </a:rPr>
              <a:t>performance was not associated with hallucinatory experiences in the general population, in any task condition (n = 1262)</a:t>
            </a:r>
          </a:p>
        </p:txBody>
      </p:sp>
      <p:sp>
        <p:nvSpPr>
          <p:cNvPr id="7" name="Rectangle 6">
            <a:extLst>
              <a:ext uri="{FF2B5EF4-FFF2-40B4-BE49-F238E27FC236}">
                <a16:creationId xmlns:a16="http://schemas.microsoft.com/office/drawing/2014/main" id="{5E411B86-71DE-AF41-8447-445B3DCC28F1}"/>
              </a:ext>
            </a:extLst>
          </p:cNvPr>
          <p:cNvSpPr/>
          <p:nvPr/>
        </p:nvSpPr>
        <p:spPr>
          <a:xfrm>
            <a:off x="3585680" y="1320513"/>
            <a:ext cx="3832262" cy="1535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3B0D8B7-8A6F-744C-B3BA-43138F5ED24D}"/>
              </a:ext>
            </a:extLst>
          </p:cNvPr>
          <p:cNvSpPr txBox="1"/>
          <p:nvPr/>
        </p:nvSpPr>
        <p:spPr>
          <a:xfrm>
            <a:off x="6893960" y="6479572"/>
            <a:ext cx="2332234" cy="300082"/>
          </a:xfrm>
          <a:prstGeom prst="rect">
            <a:avLst/>
          </a:prstGeom>
          <a:noFill/>
        </p:spPr>
        <p:txBody>
          <a:bodyPr wrap="square" rtlCol="0">
            <a:spAutoFit/>
          </a:bodyPr>
          <a:lstStyle/>
          <a:p>
            <a:r>
              <a:rPr lang="en-US" sz="1350" dirty="0">
                <a:solidFill>
                  <a:schemeClr val="bg1">
                    <a:lumMod val="50000"/>
                  </a:schemeClr>
                </a:solidFill>
                <a:latin typeface="Gill Sans MT" panose="020B0502020104020203" pitchFamily="34" charset="77"/>
              </a:rPr>
              <a:t>Moseley et al. (2021</a:t>
            </a:r>
            <a:r>
              <a:rPr lang="en-US" sz="1350" i="1" dirty="0">
                <a:solidFill>
                  <a:schemeClr val="bg1">
                    <a:lumMod val="50000"/>
                  </a:schemeClr>
                </a:solidFill>
                <a:latin typeface="Gill Sans MT" panose="020B0502020104020203" pitchFamily="34" charset="77"/>
              </a:rPr>
              <a:t>, Psych Sci</a:t>
            </a:r>
            <a:r>
              <a:rPr lang="en-US" sz="1350" dirty="0">
                <a:solidFill>
                  <a:schemeClr val="bg1">
                    <a:lumMod val="50000"/>
                  </a:schemeClr>
                </a:solidFill>
                <a:latin typeface="Gill Sans MT" panose="020B0502020104020203" pitchFamily="34" charset="77"/>
              </a:rPr>
              <a:t>)</a:t>
            </a:r>
          </a:p>
        </p:txBody>
      </p:sp>
    </p:spTree>
    <p:extLst>
      <p:ext uri="{BB962C8B-B14F-4D97-AF65-F5344CB8AC3E}">
        <p14:creationId xmlns:p14="http://schemas.microsoft.com/office/powerpoint/2010/main" val="226529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88889E-6 -0.00787 L 3.88889E-6 0.18472 " pathEditMode="relative" ptsTypes="AA">
                                      <p:cBhvr>
                                        <p:cTn id="6"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4F4B141-9960-8B41-983E-3EA136C68EFF}"/>
              </a:ext>
            </a:extLst>
          </p:cNvPr>
          <p:cNvPicPr>
            <a:picLocks noChangeAspect="1"/>
          </p:cNvPicPr>
          <p:nvPr/>
        </p:nvPicPr>
        <p:blipFill>
          <a:blip r:embed="rId2"/>
          <a:stretch>
            <a:fillRect/>
          </a:stretch>
        </p:blipFill>
        <p:spPr>
          <a:xfrm>
            <a:off x="636024" y="3151598"/>
            <a:ext cx="4411224" cy="2627407"/>
          </a:xfrm>
          <a:prstGeom prst="rect">
            <a:avLst/>
          </a:prstGeom>
          <a:ln>
            <a:solidFill>
              <a:schemeClr val="bg1">
                <a:lumMod val="75000"/>
              </a:schemeClr>
            </a:solidFill>
          </a:ln>
        </p:spPr>
      </p:pic>
      <p:sp>
        <p:nvSpPr>
          <p:cNvPr id="2" name="TextBox 1">
            <a:extLst>
              <a:ext uri="{FF2B5EF4-FFF2-40B4-BE49-F238E27FC236}">
                <a16:creationId xmlns:a16="http://schemas.microsoft.com/office/drawing/2014/main" id="{88524C57-9E94-5D4E-886E-9A4421976F65}"/>
              </a:ext>
            </a:extLst>
          </p:cNvPr>
          <p:cNvSpPr txBox="1"/>
          <p:nvPr/>
        </p:nvSpPr>
        <p:spPr>
          <a:xfrm>
            <a:off x="5270642" y="3151598"/>
            <a:ext cx="2958957" cy="2246769"/>
          </a:xfrm>
          <a:prstGeom prst="rect">
            <a:avLst/>
          </a:prstGeom>
          <a:noFill/>
        </p:spPr>
        <p:txBody>
          <a:bodyPr wrap="square" rtlCol="0">
            <a:spAutoFit/>
          </a:bodyPr>
          <a:lstStyle/>
          <a:p>
            <a:r>
              <a:rPr lang="en-US" sz="2000" dirty="0">
                <a:latin typeface="Gill Sans MT" panose="020B0502020104020203" pitchFamily="34" charset="77"/>
              </a:rPr>
              <a:t>Signal detection task (SDT) (speech in white noise).</a:t>
            </a:r>
          </a:p>
          <a:p>
            <a:endParaRPr lang="en-US" sz="2000" dirty="0">
              <a:latin typeface="Gill Sans MT" panose="020B0502020104020203" pitchFamily="34" charset="77"/>
            </a:endParaRPr>
          </a:p>
          <a:p>
            <a:r>
              <a:rPr lang="en-US" sz="2000" dirty="0">
                <a:latin typeface="Gill Sans MT" panose="020B0502020104020203" pitchFamily="34" charset="77"/>
              </a:rPr>
              <a:t>Key variable: false alarm responses (and SDT parameters)</a:t>
            </a:r>
          </a:p>
        </p:txBody>
      </p:sp>
      <p:sp>
        <p:nvSpPr>
          <p:cNvPr id="9" name="Title 1">
            <a:extLst>
              <a:ext uri="{FF2B5EF4-FFF2-40B4-BE49-F238E27FC236}">
                <a16:creationId xmlns:a16="http://schemas.microsoft.com/office/drawing/2014/main" id="{EF9D5998-4E60-3D47-82E3-E4AFC3DDAC37}"/>
              </a:ext>
            </a:extLst>
          </p:cNvPr>
          <p:cNvSpPr txBox="1">
            <a:spLocks/>
          </p:cNvSpPr>
          <p:nvPr/>
        </p:nvSpPr>
        <p:spPr>
          <a:xfrm>
            <a:off x="628650" y="28997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70C0"/>
                </a:solidFill>
                <a:latin typeface="Gill Sans MT" panose="020B0502020104020203" pitchFamily="34" charset="77"/>
              </a:rPr>
              <a:t>Hallucinations as over-weighted top-down processing – previous evidence</a:t>
            </a:r>
            <a:endParaRPr lang="en-US" sz="2400" b="1" dirty="0">
              <a:solidFill>
                <a:srgbClr val="0070C0"/>
              </a:solidFill>
              <a:latin typeface="Gill Sans MT" panose="020B0502020104020203" pitchFamily="34" charset="77"/>
            </a:endParaRPr>
          </a:p>
        </p:txBody>
      </p:sp>
      <p:sp>
        <p:nvSpPr>
          <p:cNvPr id="10" name="TextBox 9">
            <a:extLst>
              <a:ext uri="{FF2B5EF4-FFF2-40B4-BE49-F238E27FC236}">
                <a16:creationId xmlns:a16="http://schemas.microsoft.com/office/drawing/2014/main" id="{25ADCD05-0E1C-6747-8F4F-63B10164458D}"/>
              </a:ext>
            </a:extLst>
          </p:cNvPr>
          <p:cNvSpPr txBox="1"/>
          <p:nvPr/>
        </p:nvSpPr>
        <p:spPr>
          <a:xfrm>
            <a:off x="636024" y="1615533"/>
            <a:ext cx="7593575" cy="1323439"/>
          </a:xfrm>
          <a:prstGeom prst="rect">
            <a:avLst/>
          </a:prstGeom>
          <a:noFill/>
        </p:spPr>
        <p:txBody>
          <a:bodyPr wrap="square" rtlCol="0">
            <a:spAutoFit/>
          </a:bodyPr>
          <a:lstStyle/>
          <a:p>
            <a:r>
              <a:rPr lang="en-US" sz="2000" dirty="0">
                <a:latin typeface="Gill Sans MT" panose="020B0502020104020203" pitchFamily="34" charset="77"/>
              </a:rPr>
              <a:t>AVH explained as an imbalance between </a:t>
            </a:r>
            <a:r>
              <a:rPr lang="en-US" sz="2000" b="1" dirty="0">
                <a:solidFill>
                  <a:srgbClr val="0070C0"/>
                </a:solidFill>
                <a:latin typeface="Gill Sans MT" panose="020B0502020104020203" pitchFamily="34" charset="77"/>
              </a:rPr>
              <a:t>top-down and bottom-up processes</a:t>
            </a:r>
            <a:r>
              <a:rPr lang="en-US" sz="2000" dirty="0">
                <a:latin typeface="Gill Sans MT" panose="020B0502020104020203" pitchFamily="34" charset="77"/>
              </a:rPr>
              <a:t>, where top-down processes (e.g., expectation, prior knowledge) relating to speech are weighted more strongly in individuals experiencing AVH.</a:t>
            </a:r>
          </a:p>
        </p:txBody>
      </p:sp>
      <p:sp>
        <p:nvSpPr>
          <p:cNvPr id="3" name="TextBox 2">
            <a:extLst>
              <a:ext uri="{FF2B5EF4-FFF2-40B4-BE49-F238E27FC236}">
                <a16:creationId xmlns:a16="http://schemas.microsoft.com/office/drawing/2014/main" id="{DFD46E51-4C96-4040-A640-EB8ED4E7F674}"/>
              </a:ext>
            </a:extLst>
          </p:cNvPr>
          <p:cNvSpPr txBox="1"/>
          <p:nvPr/>
        </p:nvSpPr>
        <p:spPr>
          <a:xfrm>
            <a:off x="636024" y="5806965"/>
            <a:ext cx="3431569" cy="338554"/>
          </a:xfrm>
          <a:prstGeom prst="rect">
            <a:avLst/>
          </a:prstGeom>
          <a:noFill/>
        </p:spPr>
        <p:txBody>
          <a:bodyPr wrap="square" rtlCol="0">
            <a:spAutoFit/>
          </a:bodyPr>
          <a:lstStyle/>
          <a:p>
            <a:r>
              <a:rPr lang="en-US" sz="1600" dirty="0">
                <a:latin typeface="Gill Sans MT" panose="020B0502020104020203" pitchFamily="34" charset="77"/>
              </a:rPr>
              <a:t>Vercammen et al. (2008)</a:t>
            </a:r>
          </a:p>
        </p:txBody>
      </p:sp>
    </p:spTree>
    <p:extLst>
      <p:ext uri="{BB962C8B-B14F-4D97-AF65-F5344CB8AC3E}">
        <p14:creationId xmlns:p14="http://schemas.microsoft.com/office/powerpoint/2010/main" val="304295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30AEE4-4F7E-1442-8E04-CF39C97AF1A0}"/>
              </a:ext>
            </a:extLst>
          </p:cNvPr>
          <p:cNvSpPr>
            <a:spLocks noGrp="1"/>
          </p:cNvSpPr>
          <p:nvPr>
            <p:ph idx="1"/>
          </p:nvPr>
        </p:nvSpPr>
        <p:spPr>
          <a:xfrm>
            <a:off x="4267258" y="2146663"/>
            <a:ext cx="2616210" cy="1569661"/>
          </a:xfrm>
        </p:spPr>
        <p:txBody>
          <a:bodyPr>
            <a:normAutofit fontScale="92500" lnSpcReduction="10000"/>
          </a:bodyPr>
          <a:lstStyle/>
          <a:p>
            <a:pPr marL="0" indent="0">
              <a:buNone/>
            </a:pPr>
            <a:r>
              <a:rPr lang="en-US" sz="2400" dirty="0">
                <a:latin typeface="Gill Sans MT" panose="020B0502020104020203" pitchFamily="34" charset="77"/>
              </a:rPr>
              <a:t>Additional use of auditory verbal imagery further lowers criterion </a:t>
            </a:r>
          </a:p>
          <a:p>
            <a:pPr marL="0" indent="0">
              <a:buNone/>
            </a:pPr>
            <a:r>
              <a:rPr lang="en-US" sz="2400" dirty="0">
                <a:latin typeface="Gill Sans MT" panose="020B0502020104020203" pitchFamily="34" charset="77"/>
              </a:rPr>
              <a:t>(</a:t>
            </a:r>
            <a:r>
              <a:rPr lang="en-US" sz="2400" i="1" dirty="0">
                <a:latin typeface="Gill Sans MT" panose="020B0502020104020203" pitchFamily="34" charset="77"/>
              </a:rPr>
              <a:t>N</a:t>
            </a:r>
            <a:r>
              <a:rPr lang="en-US" sz="2400" dirty="0">
                <a:latin typeface="Gill Sans MT" panose="020B0502020104020203" pitchFamily="34" charset="77"/>
              </a:rPr>
              <a:t> = 120).</a:t>
            </a:r>
          </a:p>
        </p:txBody>
      </p:sp>
      <p:pic>
        <p:nvPicPr>
          <p:cNvPr id="6" name="Picture 5">
            <a:extLst>
              <a:ext uri="{FF2B5EF4-FFF2-40B4-BE49-F238E27FC236}">
                <a16:creationId xmlns:a16="http://schemas.microsoft.com/office/drawing/2014/main" id="{017FC3F0-EA23-CE4A-A143-23F569F5D33C}"/>
              </a:ext>
            </a:extLst>
          </p:cNvPr>
          <p:cNvPicPr>
            <a:picLocks noChangeAspect="1"/>
          </p:cNvPicPr>
          <p:nvPr/>
        </p:nvPicPr>
        <p:blipFill>
          <a:blip r:embed="rId2"/>
          <a:stretch>
            <a:fillRect/>
          </a:stretch>
        </p:blipFill>
        <p:spPr>
          <a:xfrm>
            <a:off x="305051" y="2054117"/>
            <a:ext cx="3878643" cy="1754755"/>
          </a:xfrm>
          <a:prstGeom prst="rect">
            <a:avLst/>
          </a:prstGeom>
          <a:ln>
            <a:solidFill>
              <a:schemeClr val="bg1">
                <a:lumMod val="75000"/>
              </a:schemeClr>
            </a:solidFill>
          </a:ln>
        </p:spPr>
      </p:pic>
      <p:pic>
        <p:nvPicPr>
          <p:cNvPr id="11" name="Picture 10">
            <a:extLst>
              <a:ext uri="{FF2B5EF4-FFF2-40B4-BE49-F238E27FC236}">
                <a16:creationId xmlns:a16="http://schemas.microsoft.com/office/drawing/2014/main" id="{097B6B55-A1FA-C24D-A87A-F717094D835B}"/>
              </a:ext>
            </a:extLst>
          </p:cNvPr>
          <p:cNvPicPr>
            <a:picLocks noChangeAspect="1"/>
          </p:cNvPicPr>
          <p:nvPr/>
        </p:nvPicPr>
        <p:blipFill>
          <a:blip r:embed="rId3"/>
          <a:stretch>
            <a:fillRect/>
          </a:stretch>
        </p:blipFill>
        <p:spPr>
          <a:xfrm>
            <a:off x="6502861" y="1700534"/>
            <a:ext cx="2096354" cy="2461918"/>
          </a:xfrm>
          <a:prstGeom prst="rect">
            <a:avLst/>
          </a:prstGeom>
          <a:ln>
            <a:solidFill>
              <a:schemeClr val="bg1">
                <a:lumMod val="75000"/>
              </a:schemeClr>
            </a:solidFill>
          </a:ln>
        </p:spPr>
      </p:pic>
      <p:sp>
        <p:nvSpPr>
          <p:cNvPr id="7" name="Content Placeholder 2">
            <a:extLst>
              <a:ext uri="{FF2B5EF4-FFF2-40B4-BE49-F238E27FC236}">
                <a16:creationId xmlns:a16="http://schemas.microsoft.com/office/drawing/2014/main" id="{84D7EAC2-D164-434B-8CF3-2C9D5B64E674}"/>
              </a:ext>
            </a:extLst>
          </p:cNvPr>
          <p:cNvSpPr txBox="1">
            <a:spLocks/>
          </p:cNvSpPr>
          <p:nvPr/>
        </p:nvSpPr>
        <p:spPr>
          <a:xfrm>
            <a:off x="2605414" y="4356193"/>
            <a:ext cx="2423705" cy="1807085"/>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Gill Sans MT" panose="020B0502020104020203" pitchFamily="34" charset="77"/>
              </a:rPr>
              <a:t>Noninvasive brain stimulation of left STG modulates FA rate on a signal detection task.</a:t>
            </a:r>
          </a:p>
          <a:p>
            <a:pPr marL="0" indent="0">
              <a:buNone/>
            </a:pPr>
            <a:r>
              <a:rPr lang="en-US" sz="2400" dirty="0">
                <a:latin typeface="Gill Sans MT" panose="020B0502020104020203" pitchFamily="34" charset="77"/>
              </a:rPr>
              <a:t>(</a:t>
            </a:r>
            <a:r>
              <a:rPr lang="en-US" sz="2400" i="1" dirty="0">
                <a:latin typeface="Gill Sans MT" panose="020B0502020104020203" pitchFamily="34" charset="77"/>
              </a:rPr>
              <a:t>N</a:t>
            </a:r>
            <a:r>
              <a:rPr lang="en-US" sz="2400" dirty="0">
                <a:latin typeface="Gill Sans MT" panose="020B0502020104020203" pitchFamily="34" charset="77"/>
              </a:rPr>
              <a:t> = 30)</a:t>
            </a:r>
            <a:endParaRPr lang="en-US" dirty="0">
              <a:latin typeface="Gill Sans MT" panose="020B0502020104020203" pitchFamily="34" charset="77"/>
            </a:endParaRPr>
          </a:p>
        </p:txBody>
      </p:sp>
      <p:pic>
        <p:nvPicPr>
          <p:cNvPr id="8" name="Picture 7">
            <a:extLst>
              <a:ext uri="{FF2B5EF4-FFF2-40B4-BE49-F238E27FC236}">
                <a16:creationId xmlns:a16="http://schemas.microsoft.com/office/drawing/2014/main" id="{2840907B-1D3E-164D-8555-B15298A0375D}"/>
              </a:ext>
            </a:extLst>
          </p:cNvPr>
          <p:cNvPicPr>
            <a:picLocks noChangeAspect="1"/>
          </p:cNvPicPr>
          <p:nvPr/>
        </p:nvPicPr>
        <p:blipFill>
          <a:blip r:embed="rId4"/>
          <a:stretch>
            <a:fillRect/>
          </a:stretch>
        </p:blipFill>
        <p:spPr>
          <a:xfrm>
            <a:off x="4911150" y="4407537"/>
            <a:ext cx="4145168" cy="1704395"/>
          </a:xfrm>
          <a:prstGeom prst="rect">
            <a:avLst/>
          </a:prstGeom>
          <a:ln>
            <a:solidFill>
              <a:schemeClr val="bg1">
                <a:lumMod val="75000"/>
              </a:schemeClr>
            </a:solidFill>
          </a:ln>
        </p:spPr>
      </p:pic>
      <p:pic>
        <p:nvPicPr>
          <p:cNvPr id="9" name="Picture 8">
            <a:extLst>
              <a:ext uri="{FF2B5EF4-FFF2-40B4-BE49-F238E27FC236}">
                <a16:creationId xmlns:a16="http://schemas.microsoft.com/office/drawing/2014/main" id="{85C0F181-33EF-4A42-9D37-E50CDE2285BE}"/>
              </a:ext>
            </a:extLst>
          </p:cNvPr>
          <p:cNvPicPr>
            <a:picLocks noChangeAspect="1"/>
          </p:cNvPicPr>
          <p:nvPr/>
        </p:nvPicPr>
        <p:blipFill>
          <a:blip r:embed="rId5"/>
          <a:stretch>
            <a:fillRect/>
          </a:stretch>
        </p:blipFill>
        <p:spPr>
          <a:xfrm>
            <a:off x="305051" y="4199932"/>
            <a:ext cx="2159540" cy="2387969"/>
          </a:xfrm>
          <a:prstGeom prst="rect">
            <a:avLst/>
          </a:prstGeom>
          <a:ln>
            <a:solidFill>
              <a:schemeClr val="bg1">
                <a:lumMod val="75000"/>
              </a:schemeClr>
            </a:solidFill>
          </a:ln>
        </p:spPr>
      </p:pic>
      <p:sp>
        <p:nvSpPr>
          <p:cNvPr id="2" name="TextBox 1">
            <a:extLst>
              <a:ext uri="{FF2B5EF4-FFF2-40B4-BE49-F238E27FC236}">
                <a16:creationId xmlns:a16="http://schemas.microsoft.com/office/drawing/2014/main" id="{123E5FC2-7A54-EC45-BC8B-5BED12365018}"/>
              </a:ext>
            </a:extLst>
          </p:cNvPr>
          <p:cNvSpPr txBox="1"/>
          <p:nvPr/>
        </p:nvSpPr>
        <p:spPr>
          <a:xfrm>
            <a:off x="4183694" y="6472925"/>
            <a:ext cx="4960308" cy="338554"/>
          </a:xfrm>
          <a:prstGeom prst="rect">
            <a:avLst/>
          </a:prstGeom>
          <a:noFill/>
        </p:spPr>
        <p:txBody>
          <a:bodyPr wrap="square" rtlCol="0">
            <a:spAutoFit/>
          </a:bodyPr>
          <a:lstStyle/>
          <a:p>
            <a:r>
              <a:rPr lang="en-US" sz="1600" dirty="0">
                <a:solidFill>
                  <a:schemeClr val="bg1">
                    <a:lumMod val="50000"/>
                  </a:schemeClr>
                </a:solidFill>
              </a:rPr>
              <a:t>Moseley et al. (2016, </a:t>
            </a:r>
            <a:r>
              <a:rPr lang="en-US" sz="1600" i="1" dirty="0">
                <a:solidFill>
                  <a:schemeClr val="bg1">
                    <a:lumMod val="50000"/>
                  </a:schemeClr>
                </a:solidFill>
              </a:rPr>
              <a:t>Cognition;</a:t>
            </a:r>
            <a:r>
              <a:rPr lang="en-US" sz="1600" dirty="0">
                <a:solidFill>
                  <a:schemeClr val="bg1">
                    <a:lumMod val="50000"/>
                  </a:schemeClr>
                </a:solidFill>
              </a:rPr>
              <a:t> 2014, </a:t>
            </a:r>
            <a:r>
              <a:rPr lang="en-US" sz="1600" i="1" dirty="0" err="1">
                <a:solidFill>
                  <a:schemeClr val="bg1">
                    <a:lumMod val="50000"/>
                  </a:schemeClr>
                </a:solidFill>
              </a:rPr>
              <a:t>Neuropsychologia</a:t>
            </a:r>
            <a:r>
              <a:rPr lang="en-US" sz="1600" i="1" dirty="0">
                <a:solidFill>
                  <a:schemeClr val="bg1">
                    <a:lumMod val="50000"/>
                  </a:schemeClr>
                </a:solidFill>
              </a:rPr>
              <a:t>)</a:t>
            </a:r>
            <a:endParaRPr lang="en-US" sz="1600" dirty="0">
              <a:solidFill>
                <a:schemeClr val="bg1">
                  <a:lumMod val="50000"/>
                </a:schemeClr>
              </a:solidFill>
            </a:endParaRPr>
          </a:p>
        </p:txBody>
      </p:sp>
      <p:sp>
        <p:nvSpPr>
          <p:cNvPr id="4" name="TextBox 3">
            <a:extLst>
              <a:ext uri="{FF2B5EF4-FFF2-40B4-BE49-F238E27FC236}">
                <a16:creationId xmlns:a16="http://schemas.microsoft.com/office/drawing/2014/main" id="{3119E610-F122-714D-8BD7-E60968C819F1}"/>
              </a:ext>
            </a:extLst>
          </p:cNvPr>
          <p:cNvSpPr txBox="1"/>
          <p:nvPr/>
        </p:nvSpPr>
        <p:spPr>
          <a:xfrm>
            <a:off x="305051" y="1437455"/>
            <a:ext cx="5794625" cy="430887"/>
          </a:xfrm>
          <a:prstGeom prst="rect">
            <a:avLst/>
          </a:prstGeom>
          <a:noFill/>
        </p:spPr>
        <p:txBody>
          <a:bodyPr wrap="square" rtlCol="0">
            <a:spAutoFit/>
          </a:bodyPr>
          <a:lstStyle/>
          <a:p>
            <a:r>
              <a:rPr lang="en-US" sz="2000" dirty="0">
                <a:latin typeface="Gill Sans MT" panose="020B0502020104020203" pitchFamily="34" charset="77"/>
              </a:rPr>
              <a:t>Assessing task performance in the </a:t>
            </a:r>
            <a:r>
              <a:rPr lang="en-US" sz="2200" dirty="0">
                <a:latin typeface="Gill Sans MT" panose="020B0502020104020203" pitchFamily="34" charset="77"/>
              </a:rPr>
              <a:t>general</a:t>
            </a:r>
            <a:r>
              <a:rPr lang="en-US" sz="2000" dirty="0">
                <a:latin typeface="Gill Sans MT" panose="020B0502020104020203" pitchFamily="34" charset="77"/>
              </a:rPr>
              <a:t> population:</a:t>
            </a:r>
          </a:p>
        </p:txBody>
      </p:sp>
      <p:sp>
        <p:nvSpPr>
          <p:cNvPr id="13" name="Title 1">
            <a:extLst>
              <a:ext uri="{FF2B5EF4-FFF2-40B4-BE49-F238E27FC236}">
                <a16:creationId xmlns:a16="http://schemas.microsoft.com/office/drawing/2014/main" id="{7180B946-7F36-344F-A676-EF3DB2721A6A}"/>
              </a:ext>
            </a:extLst>
          </p:cNvPr>
          <p:cNvSpPr txBox="1">
            <a:spLocks/>
          </p:cNvSpPr>
          <p:nvPr/>
        </p:nvSpPr>
        <p:spPr>
          <a:xfrm>
            <a:off x="628650" y="28997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70C0"/>
                </a:solidFill>
                <a:latin typeface="Gill Sans MT" panose="020B0502020104020203" pitchFamily="34" charset="77"/>
              </a:rPr>
              <a:t>Hallucinations as over-weighted top-down processing – previous evidence</a:t>
            </a:r>
            <a:endParaRPr lang="en-US" sz="2400" b="1" dirty="0">
              <a:solidFill>
                <a:srgbClr val="0070C0"/>
              </a:solidFill>
              <a:latin typeface="Gill Sans MT" panose="020B0502020104020203" pitchFamily="34" charset="77"/>
            </a:endParaRPr>
          </a:p>
        </p:txBody>
      </p:sp>
    </p:spTree>
    <p:extLst>
      <p:ext uri="{BB962C8B-B14F-4D97-AF65-F5344CB8AC3E}">
        <p14:creationId xmlns:p14="http://schemas.microsoft.com/office/powerpoint/2010/main" val="325553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C39675-8DE5-DA47-B83A-F87A6121EAC3}"/>
              </a:ext>
            </a:extLst>
          </p:cNvPr>
          <p:cNvSpPr txBox="1"/>
          <p:nvPr/>
        </p:nvSpPr>
        <p:spPr>
          <a:xfrm>
            <a:off x="4786604" y="705053"/>
            <a:ext cx="4255805" cy="2231380"/>
          </a:xfrm>
          <a:prstGeom prst="rect">
            <a:avLst/>
          </a:prstGeom>
          <a:noFill/>
        </p:spPr>
        <p:txBody>
          <a:bodyPr wrap="square" rtlCol="0">
            <a:spAutoFit/>
          </a:bodyPr>
          <a:lstStyle/>
          <a:p>
            <a:r>
              <a:rPr lang="en-US" sz="2400" b="1" dirty="0">
                <a:solidFill>
                  <a:srgbClr val="0070C0"/>
                </a:solidFill>
                <a:latin typeface="Gill Sans MT" panose="020B0502020104020203" pitchFamily="34" charset="77"/>
              </a:rPr>
              <a:t>Auditory signal detection</a:t>
            </a:r>
          </a:p>
          <a:p>
            <a:r>
              <a:rPr lang="en-US" sz="2200" dirty="0">
                <a:latin typeface="Gill Sans MT" panose="020B0502020104020203" pitchFamily="34" charset="77"/>
              </a:rPr>
              <a:t>Voice-hearing psychosis patients made more false alarms than matched healthy controls (</a:t>
            </a:r>
            <a:r>
              <a:rPr lang="en-US" sz="2200" i="1" dirty="0">
                <a:latin typeface="Gill Sans MT" panose="020B0502020104020203" pitchFamily="34" charset="77"/>
              </a:rPr>
              <a:t>d</a:t>
            </a:r>
            <a:r>
              <a:rPr lang="en-US" sz="2200" dirty="0">
                <a:latin typeface="Gill Sans MT" panose="020B0502020104020203" pitchFamily="34" charset="77"/>
              </a:rPr>
              <a:t> = 0.68, </a:t>
            </a:r>
            <a:r>
              <a:rPr lang="en-US" sz="2200" i="1" dirty="0">
                <a:latin typeface="Gill Sans MT" panose="020B0502020104020203" pitchFamily="34" charset="77"/>
              </a:rPr>
              <a:t>p</a:t>
            </a:r>
            <a:r>
              <a:rPr lang="en-US" sz="2200" dirty="0">
                <a:latin typeface="Gill Sans MT" panose="020B0502020104020203" pitchFamily="34" charset="77"/>
              </a:rPr>
              <a:t> = .002).</a:t>
            </a:r>
            <a:endParaRPr lang="en-US" sz="1350" dirty="0"/>
          </a:p>
          <a:p>
            <a:endParaRPr lang="en-US" sz="1350" dirty="0"/>
          </a:p>
          <a:p>
            <a:endParaRPr lang="en-US" sz="1350" dirty="0"/>
          </a:p>
        </p:txBody>
      </p:sp>
      <p:sp>
        <p:nvSpPr>
          <p:cNvPr id="10" name="TextBox 9">
            <a:extLst>
              <a:ext uri="{FF2B5EF4-FFF2-40B4-BE49-F238E27FC236}">
                <a16:creationId xmlns:a16="http://schemas.microsoft.com/office/drawing/2014/main" id="{C741F28F-F48A-D942-8B7C-7E612387D3CB}"/>
              </a:ext>
            </a:extLst>
          </p:cNvPr>
          <p:cNvSpPr txBox="1"/>
          <p:nvPr/>
        </p:nvSpPr>
        <p:spPr>
          <a:xfrm>
            <a:off x="184935" y="3919716"/>
            <a:ext cx="4387065" cy="1985159"/>
          </a:xfrm>
          <a:prstGeom prst="rect">
            <a:avLst/>
          </a:prstGeom>
          <a:noFill/>
        </p:spPr>
        <p:txBody>
          <a:bodyPr wrap="square" rtlCol="0">
            <a:spAutoFit/>
          </a:bodyPr>
          <a:lstStyle/>
          <a:p>
            <a:pPr algn="r"/>
            <a:r>
              <a:rPr lang="en-US" sz="2400" dirty="0">
                <a:latin typeface="Gill Sans MT" panose="020B0502020104020203" pitchFamily="34" charset="77"/>
              </a:rPr>
              <a:t>Non-clinical voice-hearers made more false alarms than matched controls (</a:t>
            </a:r>
            <a:r>
              <a:rPr lang="en-US" sz="2400" i="1" dirty="0">
                <a:latin typeface="Gill Sans MT" panose="020B0502020104020203" pitchFamily="34" charset="77"/>
              </a:rPr>
              <a:t>d</a:t>
            </a:r>
            <a:r>
              <a:rPr lang="en-US" sz="2400" dirty="0">
                <a:latin typeface="Gill Sans MT" panose="020B0502020104020203" pitchFamily="34" charset="77"/>
              </a:rPr>
              <a:t> = 0.40, </a:t>
            </a:r>
            <a:r>
              <a:rPr lang="en-US" sz="2400" i="1" dirty="0">
                <a:latin typeface="Gill Sans MT" panose="020B0502020104020203" pitchFamily="34" charset="77"/>
              </a:rPr>
              <a:t>p</a:t>
            </a:r>
            <a:r>
              <a:rPr lang="en-US" sz="2400" dirty="0">
                <a:latin typeface="Gill Sans MT" panose="020B0502020104020203" pitchFamily="34" charset="77"/>
              </a:rPr>
              <a:t> = .02).</a:t>
            </a:r>
          </a:p>
          <a:p>
            <a:pPr algn="r"/>
            <a:endParaRPr lang="en-US" sz="2400" dirty="0">
              <a:latin typeface="Gill Sans MT" panose="020B0502020104020203" pitchFamily="34" charset="77"/>
            </a:endParaRPr>
          </a:p>
          <a:p>
            <a:endParaRPr lang="en-US" sz="1350" dirty="0"/>
          </a:p>
          <a:p>
            <a:endParaRPr lang="en-US" sz="1350" dirty="0"/>
          </a:p>
        </p:txBody>
      </p:sp>
      <p:pic>
        <p:nvPicPr>
          <p:cNvPr id="4" name="Picture 3">
            <a:extLst>
              <a:ext uri="{FF2B5EF4-FFF2-40B4-BE49-F238E27FC236}">
                <a16:creationId xmlns:a16="http://schemas.microsoft.com/office/drawing/2014/main" id="{2CF58C7E-130F-FB4D-A726-B8A4ED8F3F82}"/>
              </a:ext>
            </a:extLst>
          </p:cNvPr>
          <p:cNvPicPr>
            <a:picLocks noChangeAspect="1"/>
          </p:cNvPicPr>
          <p:nvPr/>
        </p:nvPicPr>
        <p:blipFill>
          <a:blip r:embed="rId2"/>
          <a:stretch>
            <a:fillRect/>
          </a:stretch>
        </p:blipFill>
        <p:spPr>
          <a:xfrm>
            <a:off x="445797" y="605694"/>
            <a:ext cx="3911600" cy="2597150"/>
          </a:xfrm>
          <a:prstGeom prst="rect">
            <a:avLst/>
          </a:prstGeom>
          <a:ln>
            <a:solidFill>
              <a:schemeClr val="tx1"/>
            </a:solidFill>
          </a:ln>
        </p:spPr>
      </p:pic>
      <p:pic>
        <p:nvPicPr>
          <p:cNvPr id="6" name="Picture 5">
            <a:extLst>
              <a:ext uri="{FF2B5EF4-FFF2-40B4-BE49-F238E27FC236}">
                <a16:creationId xmlns:a16="http://schemas.microsoft.com/office/drawing/2014/main" id="{C6B58637-DC55-7A4A-8C9E-15E2B309E32D}"/>
              </a:ext>
            </a:extLst>
          </p:cNvPr>
          <p:cNvPicPr>
            <a:picLocks noChangeAspect="1"/>
          </p:cNvPicPr>
          <p:nvPr/>
        </p:nvPicPr>
        <p:blipFill>
          <a:blip r:embed="rId3"/>
          <a:stretch>
            <a:fillRect/>
          </a:stretch>
        </p:blipFill>
        <p:spPr>
          <a:xfrm>
            <a:off x="4786604" y="3202844"/>
            <a:ext cx="3956704" cy="2614020"/>
          </a:xfrm>
          <a:prstGeom prst="rect">
            <a:avLst/>
          </a:prstGeom>
          <a:ln>
            <a:solidFill>
              <a:schemeClr val="tx1"/>
            </a:solidFill>
          </a:ln>
        </p:spPr>
      </p:pic>
      <p:sp>
        <p:nvSpPr>
          <p:cNvPr id="2" name="TextBox 1">
            <a:extLst>
              <a:ext uri="{FF2B5EF4-FFF2-40B4-BE49-F238E27FC236}">
                <a16:creationId xmlns:a16="http://schemas.microsoft.com/office/drawing/2014/main" id="{DF8E729A-09F7-264B-AB4A-BC3552C077A1}"/>
              </a:ext>
            </a:extLst>
          </p:cNvPr>
          <p:cNvSpPr txBox="1"/>
          <p:nvPr/>
        </p:nvSpPr>
        <p:spPr>
          <a:xfrm>
            <a:off x="359594" y="236362"/>
            <a:ext cx="3318553" cy="369332"/>
          </a:xfrm>
          <a:prstGeom prst="rect">
            <a:avLst/>
          </a:prstGeom>
          <a:noFill/>
        </p:spPr>
        <p:txBody>
          <a:bodyPr wrap="square" rtlCol="0">
            <a:spAutoFit/>
          </a:bodyPr>
          <a:lstStyle/>
          <a:p>
            <a:r>
              <a:rPr lang="en-US" b="1" dirty="0">
                <a:solidFill>
                  <a:srgbClr val="0070C0"/>
                </a:solidFill>
                <a:latin typeface="Gill Sans MT" panose="020B0502020104020203" pitchFamily="34" charset="77"/>
              </a:rPr>
              <a:t>Study 1 – psychosis patients</a:t>
            </a:r>
          </a:p>
        </p:txBody>
      </p:sp>
      <p:sp>
        <p:nvSpPr>
          <p:cNvPr id="8" name="TextBox 7">
            <a:extLst>
              <a:ext uri="{FF2B5EF4-FFF2-40B4-BE49-F238E27FC236}">
                <a16:creationId xmlns:a16="http://schemas.microsoft.com/office/drawing/2014/main" id="{5D83A8F7-DA31-0E4F-BB66-B36349375A75}"/>
              </a:ext>
            </a:extLst>
          </p:cNvPr>
          <p:cNvSpPr txBox="1"/>
          <p:nvPr/>
        </p:nvSpPr>
        <p:spPr>
          <a:xfrm>
            <a:off x="4786604" y="2831856"/>
            <a:ext cx="4171308" cy="369332"/>
          </a:xfrm>
          <a:prstGeom prst="rect">
            <a:avLst/>
          </a:prstGeom>
          <a:noFill/>
        </p:spPr>
        <p:txBody>
          <a:bodyPr wrap="square" rtlCol="0">
            <a:spAutoFit/>
          </a:bodyPr>
          <a:lstStyle/>
          <a:p>
            <a:r>
              <a:rPr lang="en-US" b="1" dirty="0">
                <a:solidFill>
                  <a:srgbClr val="0070C0"/>
                </a:solidFill>
                <a:latin typeface="Gill Sans MT" panose="020B0502020104020203" pitchFamily="34" charset="77"/>
              </a:rPr>
              <a:t>Study 2 – non-clinical voice-hearers</a:t>
            </a:r>
          </a:p>
        </p:txBody>
      </p:sp>
      <p:sp>
        <p:nvSpPr>
          <p:cNvPr id="9" name="TextBox 8">
            <a:extLst>
              <a:ext uri="{FF2B5EF4-FFF2-40B4-BE49-F238E27FC236}">
                <a16:creationId xmlns:a16="http://schemas.microsoft.com/office/drawing/2014/main" id="{EF974995-DD5E-3447-AACC-CF508E7CD0A2}"/>
              </a:ext>
            </a:extLst>
          </p:cNvPr>
          <p:cNvSpPr txBox="1"/>
          <p:nvPr/>
        </p:nvSpPr>
        <p:spPr>
          <a:xfrm>
            <a:off x="5431541" y="6421348"/>
            <a:ext cx="3905250" cy="338554"/>
          </a:xfrm>
          <a:prstGeom prst="rect">
            <a:avLst/>
          </a:prstGeom>
          <a:noFill/>
        </p:spPr>
        <p:txBody>
          <a:bodyPr wrap="square" rtlCol="0">
            <a:spAutoFit/>
          </a:bodyPr>
          <a:lstStyle/>
          <a:p>
            <a:r>
              <a:rPr lang="en-US" sz="1600" dirty="0">
                <a:solidFill>
                  <a:schemeClr val="bg1">
                    <a:lumMod val="50000"/>
                  </a:schemeClr>
                </a:solidFill>
              </a:rPr>
              <a:t>Moseley et al. (accepted,</a:t>
            </a:r>
            <a:r>
              <a:rPr lang="en-US" sz="1600" i="1" dirty="0">
                <a:solidFill>
                  <a:schemeClr val="bg1">
                    <a:lumMod val="50000"/>
                  </a:schemeClr>
                </a:solidFill>
              </a:rPr>
              <a:t> Clin. Psych. Sci.</a:t>
            </a:r>
            <a:r>
              <a:rPr lang="en-US" sz="1600" dirty="0">
                <a:solidFill>
                  <a:schemeClr val="bg1">
                    <a:lumMod val="50000"/>
                  </a:schemeClr>
                </a:solidFill>
              </a:rPr>
              <a:t>)</a:t>
            </a:r>
          </a:p>
        </p:txBody>
      </p:sp>
    </p:spTree>
    <p:extLst>
      <p:ext uri="{BB962C8B-B14F-4D97-AF65-F5344CB8AC3E}">
        <p14:creationId xmlns:p14="http://schemas.microsoft.com/office/powerpoint/2010/main" val="189048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C450B9-2F18-9849-A1E9-C1BB4BA71C92}"/>
              </a:ext>
            </a:extLst>
          </p:cNvPr>
          <p:cNvPicPr>
            <a:picLocks noChangeAspect="1"/>
          </p:cNvPicPr>
          <p:nvPr/>
        </p:nvPicPr>
        <p:blipFill>
          <a:blip r:embed="rId2"/>
          <a:stretch>
            <a:fillRect/>
          </a:stretch>
        </p:blipFill>
        <p:spPr>
          <a:xfrm>
            <a:off x="1215847" y="524606"/>
            <a:ext cx="6561690" cy="4155415"/>
          </a:xfrm>
          <a:prstGeom prst="rect">
            <a:avLst/>
          </a:prstGeom>
        </p:spPr>
      </p:pic>
      <p:sp>
        <p:nvSpPr>
          <p:cNvPr id="4" name="Rectangle 3">
            <a:extLst>
              <a:ext uri="{FF2B5EF4-FFF2-40B4-BE49-F238E27FC236}">
                <a16:creationId xmlns:a16="http://schemas.microsoft.com/office/drawing/2014/main" id="{2EA9B965-C3E2-6347-B988-2AF1A9035F49}"/>
              </a:ext>
            </a:extLst>
          </p:cNvPr>
          <p:cNvSpPr/>
          <p:nvPr/>
        </p:nvSpPr>
        <p:spPr>
          <a:xfrm>
            <a:off x="3667874" y="3572598"/>
            <a:ext cx="3760342" cy="529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CE3AD83-5413-AA42-BF3D-1D1440B6A257}"/>
              </a:ext>
            </a:extLst>
          </p:cNvPr>
          <p:cNvSpPr txBox="1"/>
          <p:nvPr/>
        </p:nvSpPr>
        <p:spPr>
          <a:xfrm>
            <a:off x="688369" y="5178174"/>
            <a:ext cx="8024115" cy="923330"/>
          </a:xfrm>
          <a:prstGeom prst="rect">
            <a:avLst/>
          </a:prstGeom>
          <a:noFill/>
        </p:spPr>
        <p:txBody>
          <a:bodyPr wrap="square" rtlCol="0">
            <a:spAutoFit/>
          </a:bodyPr>
          <a:lstStyle/>
          <a:p>
            <a:r>
              <a:rPr lang="en-US" b="1" dirty="0">
                <a:latin typeface="Gill Sans MT" panose="020B0502020104020203" pitchFamily="34" charset="77"/>
              </a:rPr>
              <a:t>Study 3: number of </a:t>
            </a:r>
            <a:r>
              <a:rPr lang="en-US" b="1" dirty="0">
                <a:solidFill>
                  <a:srgbClr val="0070C0"/>
                </a:solidFill>
                <a:latin typeface="Gill Sans MT" panose="020B0502020104020203" pitchFamily="34" charset="77"/>
              </a:rPr>
              <a:t>false alarms on the signal detection task</a:t>
            </a:r>
            <a:r>
              <a:rPr lang="en-US" b="1" dirty="0">
                <a:latin typeface="Gill Sans MT" panose="020B0502020104020203" pitchFamily="34" charset="77"/>
              </a:rPr>
              <a:t> correlated with number of reported hallucinatory experiences in the general population (</a:t>
            </a:r>
            <a:r>
              <a:rPr lang="en-US" b="1" i="1" dirty="0">
                <a:latin typeface="Gill Sans MT" panose="020B0502020104020203" pitchFamily="34" charset="77"/>
              </a:rPr>
              <a:t>r</a:t>
            </a:r>
            <a:r>
              <a:rPr lang="en-US" b="1" dirty="0">
                <a:latin typeface="Gill Sans MT" panose="020B0502020104020203" pitchFamily="34" charset="77"/>
              </a:rPr>
              <a:t> = .14, </a:t>
            </a:r>
            <a:r>
              <a:rPr lang="en-US" b="1" i="1" dirty="0">
                <a:latin typeface="Gill Sans MT" panose="020B0502020104020203" pitchFamily="34" charset="77"/>
              </a:rPr>
              <a:t>n</a:t>
            </a:r>
            <a:r>
              <a:rPr lang="en-US" b="1" dirty="0">
                <a:latin typeface="Gill Sans MT" panose="020B0502020104020203" pitchFamily="34" charset="77"/>
              </a:rPr>
              <a:t> = 594 – lab only)</a:t>
            </a:r>
          </a:p>
        </p:txBody>
      </p:sp>
      <p:sp>
        <p:nvSpPr>
          <p:cNvPr id="6" name="Rectangle 5">
            <a:extLst>
              <a:ext uri="{FF2B5EF4-FFF2-40B4-BE49-F238E27FC236}">
                <a16:creationId xmlns:a16="http://schemas.microsoft.com/office/drawing/2014/main" id="{FD5AEC9F-2C89-9D48-A3A4-0D9A6CB3F7FA}"/>
              </a:ext>
            </a:extLst>
          </p:cNvPr>
          <p:cNvSpPr/>
          <p:nvPr/>
        </p:nvSpPr>
        <p:spPr>
          <a:xfrm>
            <a:off x="3667874" y="2465175"/>
            <a:ext cx="3760342" cy="529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012BBC0-7A57-2941-A760-401F23701A52}"/>
              </a:ext>
            </a:extLst>
          </p:cNvPr>
          <p:cNvSpPr/>
          <p:nvPr/>
        </p:nvSpPr>
        <p:spPr>
          <a:xfrm>
            <a:off x="3667874" y="2963328"/>
            <a:ext cx="3760342" cy="609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F398B56-0602-E546-B0AA-C9E0CFD6B6BF}"/>
              </a:ext>
            </a:extLst>
          </p:cNvPr>
          <p:cNvSpPr txBox="1"/>
          <p:nvPr/>
        </p:nvSpPr>
        <p:spPr>
          <a:xfrm>
            <a:off x="6893960" y="6479572"/>
            <a:ext cx="2332234" cy="300082"/>
          </a:xfrm>
          <a:prstGeom prst="rect">
            <a:avLst/>
          </a:prstGeom>
          <a:noFill/>
        </p:spPr>
        <p:txBody>
          <a:bodyPr wrap="square" rtlCol="0">
            <a:spAutoFit/>
          </a:bodyPr>
          <a:lstStyle/>
          <a:p>
            <a:r>
              <a:rPr lang="en-US" sz="1350" dirty="0">
                <a:solidFill>
                  <a:schemeClr val="bg1">
                    <a:lumMod val="50000"/>
                  </a:schemeClr>
                </a:solidFill>
                <a:latin typeface="Gill Sans MT" panose="020B0502020104020203" pitchFamily="34" charset="77"/>
              </a:rPr>
              <a:t>Moseley et al. (2021</a:t>
            </a:r>
            <a:r>
              <a:rPr lang="en-US" sz="1350" i="1" dirty="0">
                <a:solidFill>
                  <a:schemeClr val="bg1">
                    <a:lumMod val="50000"/>
                  </a:schemeClr>
                </a:solidFill>
                <a:latin typeface="Gill Sans MT" panose="020B0502020104020203" pitchFamily="34" charset="77"/>
              </a:rPr>
              <a:t>, Psych Sci</a:t>
            </a:r>
            <a:r>
              <a:rPr lang="en-US" sz="1350" dirty="0">
                <a:solidFill>
                  <a:schemeClr val="bg1">
                    <a:lumMod val="50000"/>
                  </a:schemeClr>
                </a:solidFill>
                <a:latin typeface="Gill Sans MT" panose="020B0502020104020203" pitchFamily="34" charset="77"/>
              </a:rPr>
              <a:t>)</a:t>
            </a:r>
          </a:p>
        </p:txBody>
      </p:sp>
    </p:spTree>
    <p:extLst>
      <p:ext uri="{BB962C8B-B14F-4D97-AF65-F5344CB8AC3E}">
        <p14:creationId xmlns:p14="http://schemas.microsoft.com/office/powerpoint/2010/main" val="398233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17 0.00856 L 0.00017 0.07778 " pathEditMode="relative" rAng="0" ptsTypes="AA">
                                      <p:cBhvr>
                                        <p:cTn id="6" dur="2000" fill="hold"/>
                                        <p:tgtEl>
                                          <p:spTgt spid="7"/>
                                        </p:tgtEl>
                                        <p:attrNameLst>
                                          <p:attrName>ppt_x</p:attrName>
                                          <p:attrName>ppt_y</p:attrName>
                                        </p:attrNameLst>
                                      </p:cBhvr>
                                      <p:rCtr x="0" y="3449"/>
                                    </p:animMotion>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par>
                                <p:cTn id="12" presetID="3" presetClass="exit" presetSubtype="10" fill="hold" grpId="0" nodeType="withEffect">
                                  <p:stCondLst>
                                    <p:cond delay="0"/>
                                  </p:stCondLst>
                                  <p:childTnLst>
                                    <p:animEffect transition="out" filter="blinds(horizontal)">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par>
                                <p:cTn id="15" presetID="3" presetClass="exit" presetSubtype="10" fill="hold" grpId="1" nodeType="with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A10730-021A-C14D-BA2B-7C7148A088DB}"/>
              </a:ext>
            </a:extLst>
          </p:cNvPr>
          <p:cNvSpPr>
            <a:spLocks noGrp="1"/>
          </p:cNvSpPr>
          <p:nvPr>
            <p:ph idx="1"/>
          </p:nvPr>
        </p:nvSpPr>
        <p:spPr>
          <a:xfrm>
            <a:off x="628650" y="739739"/>
            <a:ext cx="7886700" cy="5437224"/>
          </a:xfrm>
        </p:spPr>
        <p:txBody>
          <a:bodyPr>
            <a:normAutofit/>
          </a:bodyPr>
          <a:lstStyle/>
          <a:p>
            <a:pPr marL="514350" indent="-514350">
              <a:buFont typeface="+mj-lt"/>
              <a:buAutoNum type="arabicPeriod"/>
            </a:pPr>
            <a:r>
              <a:rPr lang="en-US" b="1" dirty="0">
                <a:solidFill>
                  <a:srgbClr val="C00000"/>
                </a:solidFill>
                <a:latin typeface="Gill Sans MT" panose="020B0502020104020203" pitchFamily="34" charset="77"/>
              </a:rPr>
              <a:t>Reality monitoring (source memory)</a:t>
            </a:r>
            <a:r>
              <a:rPr lang="en-US" dirty="0">
                <a:latin typeface="Gill Sans MT" panose="020B0502020104020203" pitchFamily="34" charset="77"/>
              </a:rPr>
              <a:t>: neither group showed impairment or bias, no association in the general population</a:t>
            </a:r>
          </a:p>
          <a:p>
            <a:pPr marL="514350" indent="-514350">
              <a:buFont typeface="+mj-lt"/>
              <a:buAutoNum type="arabicPeriod"/>
            </a:pPr>
            <a:r>
              <a:rPr lang="en-US" b="1" dirty="0">
                <a:solidFill>
                  <a:srgbClr val="00B050"/>
                </a:solidFill>
                <a:latin typeface="Gill Sans MT" panose="020B0502020104020203" pitchFamily="34" charset="77"/>
              </a:rPr>
              <a:t>Language lateralization (dichotic listening)</a:t>
            </a:r>
            <a:r>
              <a:rPr lang="en-US" dirty="0">
                <a:latin typeface="Gill Sans MT" panose="020B0502020104020203" pitchFamily="34" charset="77"/>
              </a:rPr>
              <a:t>:</a:t>
            </a:r>
            <a:r>
              <a:rPr lang="en-US" dirty="0">
                <a:solidFill>
                  <a:srgbClr val="00B050"/>
                </a:solidFill>
                <a:latin typeface="Gill Sans MT" panose="020B0502020104020203" pitchFamily="34" charset="77"/>
              </a:rPr>
              <a:t> </a:t>
            </a:r>
            <a:r>
              <a:rPr lang="en-US" dirty="0">
                <a:latin typeface="Gill Sans MT" panose="020B0502020104020203" pitchFamily="34" charset="77"/>
              </a:rPr>
              <a:t>voice-hearers with psychosis show a reduced right ear advantage, but NCVH do not. No association in the general population.</a:t>
            </a:r>
          </a:p>
          <a:p>
            <a:pPr marL="514350" indent="-514350">
              <a:buFont typeface="+mj-lt"/>
              <a:buAutoNum type="arabicPeriod"/>
            </a:pPr>
            <a:r>
              <a:rPr lang="en-US" b="1" dirty="0">
                <a:solidFill>
                  <a:srgbClr val="0070C0"/>
                </a:solidFill>
                <a:latin typeface="Gill Sans MT" panose="020B0502020104020203" pitchFamily="34" charset="77"/>
              </a:rPr>
              <a:t>Top-down processing (signal detection)</a:t>
            </a:r>
            <a:r>
              <a:rPr lang="en-US" dirty="0">
                <a:latin typeface="Gill Sans MT" panose="020B0502020104020203" pitchFamily="34" charset="77"/>
              </a:rPr>
              <a:t>: psychosis patients and NCVHs make more false alarms, which are also associated with hallucinatory experiences in the general population</a:t>
            </a:r>
          </a:p>
        </p:txBody>
      </p:sp>
    </p:spTree>
    <p:extLst>
      <p:ext uri="{BB962C8B-B14F-4D97-AF65-F5344CB8AC3E}">
        <p14:creationId xmlns:p14="http://schemas.microsoft.com/office/powerpoint/2010/main" val="103513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6C1-B2FB-C14D-AB24-5738D49010D2}"/>
              </a:ext>
            </a:extLst>
          </p:cNvPr>
          <p:cNvSpPr>
            <a:spLocks noGrp="1"/>
          </p:cNvSpPr>
          <p:nvPr>
            <p:ph type="title"/>
          </p:nvPr>
        </p:nvSpPr>
        <p:spPr/>
        <p:txBody>
          <a:bodyPr/>
          <a:lstStyle/>
          <a:p>
            <a:r>
              <a:rPr lang="en-US" b="1" dirty="0">
                <a:solidFill>
                  <a:schemeClr val="bg1">
                    <a:lumMod val="50000"/>
                  </a:schemeClr>
                </a:solidFill>
                <a:latin typeface="Gill Sans MT" panose="020B0502020104020203" pitchFamily="34" charset="77"/>
              </a:rPr>
              <a:t>Hallucinations as failures of cognitive inhibition</a:t>
            </a:r>
          </a:p>
        </p:txBody>
      </p:sp>
      <p:sp>
        <p:nvSpPr>
          <p:cNvPr id="3" name="Content Placeholder 2">
            <a:extLst>
              <a:ext uri="{FF2B5EF4-FFF2-40B4-BE49-F238E27FC236}">
                <a16:creationId xmlns:a16="http://schemas.microsoft.com/office/drawing/2014/main" id="{1121B088-0A93-C747-BB34-8F49E2F302AA}"/>
              </a:ext>
            </a:extLst>
          </p:cNvPr>
          <p:cNvSpPr>
            <a:spLocks noGrp="1"/>
          </p:cNvSpPr>
          <p:nvPr>
            <p:ph idx="1"/>
          </p:nvPr>
        </p:nvSpPr>
        <p:spPr>
          <a:xfrm>
            <a:off x="628650" y="1825625"/>
            <a:ext cx="7981094" cy="4351338"/>
          </a:xfrm>
        </p:spPr>
        <p:txBody>
          <a:bodyPr/>
          <a:lstStyle/>
          <a:p>
            <a:pPr marL="0" indent="0">
              <a:buNone/>
            </a:pPr>
            <a:r>
              <a:rPr lang="en-US" b="1" dirty="0">
                <a:solidFill>
                  <a:schemeClr val="bg1">
                    <a:lumMod val="50000"/>
                  </a:schemeClr>
                </a:solidFill>
                <a:latin typeface="Gill Sans MT" panose="020B0502020104020203" pitchFamily="34" charset="77"/>
              </a:rPr>
              <a:t>Intentional inhibition of currently irrelevant memories</a:t>
            </a:r>
          </a:p>
          <a:p>
            <a:pPr marL="0" indent="0">
              <a:buNone/>
            </a:pPr>
            <a:r>
              <a:rPr lang="en-US" dirty="0">
                <a:latin typeface="Gill Sans MT" panose="020B0502020104020203" pitchFamily="34" charset="77"/>
              </a:rPr>
              <a:t>Requires participants to inhibit previously seen images as part of a continuous recognition task.</a:t>
            </a:r>
          </a:p>
        </p:txBody>
      </p:sp>
      <p:pic>
        <p:nvPicPr>
          <p:cNvPr id="5" name="Picture 4">
            <a:extLst>
              <a:ext uri="{FF2B5EF4-FFF2-40B4-BE49-F238E27FC236}">
                <a16:creationId xmlns:a16="http://schemas.microsoft.com/office/drawing/2014/main" id="{0F06CE68-0EBB-3743-AFA8-1545385A96C4}"/>
              </a:ext>
            </a:extLst>
          </p:cNvPr>
          <p:cNvPicPr>
            <a:picLocks noChangeAspect="1"/>
          </p:cNvPicPr>
          <p:nvPr/>
        </p:nvPicPr>
        <p:blipFill>
          <a:blip r:embed="rId2"/>
          <a:stretch>
            <a:fillRect/>
          </a:stretch>
        </p:blipFill>
        <p:spPr>
          <a:xfrm>
            <a:off x="741666" y="4397338"/>
            <a:ext cx="1448603" cy="960487"/>
          </a:xfrm>
          <a:prstGeom prst="rect">
            <a:avLst/>
          </a:prstGeom>
        </p:spPr>
      </p:pic>
      <p:pic>
        <p:nvPicPr>
          <p:cNvPr id="6" name="Picture 5">
            <a:extLst>
              <a:ext uri="{FF2B5EF4-FFF2-40B4-BE49-F238E27FC236}">
                <a16:creationId xmlns:a16="http://schemas.microsoft.com/office/drawing/2014/main" id="{0A7F116C-1C68-0846-A494-D7F49B4C467A}"/>
              </a:ext>
            </a:extLst>
          </p:cNvPr>
          <p:cNvPicPr>
            <a:picLocks noChangeAspect="1"/>
          </p:cNvPicPr>
          <p:nvPr/>
        </p:nvPicPr>
        <p:blipFill>
          <a:blip r:embed="rId3"/>
          <a:stretch>
            <a:fillRect/>
          </a:stretch>
        </p:blipFill>
        <p:spPr>
          <a:xfrm>
            <a:off x="2754133" y="4327140"/>
            <a:ext cx="1196733" cy="1069082"/>
          </a:xfrm>
          <a:prstGeom prst="rect">
            <a:avLst/>
          </a:prstGeom>
        </p:spPr>
      </p:pic>
      <p:pic>
        <p:nvPicPr>
          <p:cNvPr id="7" name="Picture 6">
            <a:extLst>
              <a:ext uri="{FF2B5EF4-FFF2-40B4-BE49-F238E27FC236}">
                <a16:creationId xmlns:a16="http://schemas.microsoft.com/office/drawing/2014/main" id="{7BDDB87C-03ED-B64D-AFAA-CC5FCD71A9BC}"/>
              </a:ext>
            </a:extLst>
          </p:cNvPr>
          <p:cNvPicPr>
            <a:picLocks noChangeAspect="1"/>
          </p:cNvPicPr>
          <p:nvPr/>
        </p:nvPicPr>
        <p:blipFill>
          <a:blip r:embed="rId4"/>
          <a:stretch>
            <a:fillRect/>
          </a:stretch>
        </p:blipFill>
        <p:spPr>
          <a:xfrm>
            <a:off x="4514730" y="4189467"/>
            <a:ext cx="1155784" cy="1267633"/>
          </a:xfrm>
          <a:prstGeom prst="rect">
            <a:avLst/>
          </a:prstGeom>
        </p:spPr>
      </p:pic>
      <p:pic>
        <p:nvPicPr>
          <p:cNvPr id="8" name="Picture 7">
            <a:extLst>
              <a:ext uri="{FF2B5EF4-FFF2-40B4-BE49-F238E27FC236}">
                <a16:creationId xmlns:a16="http://schemas.microsoft.com/office/drawing/2014/main" id="{B74B25F2-F966-D049-B53F-107BAC01759F}"/>
              </a:ext>
            </a:extLst>
          </p:cNvPr>
          <p:cNvPicPr>
            <a:picLocks noChangeAspect="1"/>
          </p:cNvPicPr>
          <p:nvPr/>
        </p:nvPicPr>
        <p:blipFill>
          <a:blip r:embed="rId2"/>
          <a:stretch>
            <a:fillRect/>
          </a:stretch>
        </p:blipFill>
        <p:spPr>
          <a:xfrm>
            <a:off x="6320018" y="4381438"/>
            <a:ext cx="1448603" cy="960487"/>
          </a:xfrm>
          <a:prstGeom prst="rect">
            <a:avLst/>
          </a:prstGeom>
        </p:spPr>
      </p:pic>
      <p:cxnSp>
        <p:nvCxnSpPr>
          <p:cNvPr id="10" name="Straight Arrow Connector 9">
            <a:extLst>
              <a:ext uri="{FF2B5EF4-FFF2-40B4-BE49-F238E27FC236}">
                <a16:creationId xmlns:a16="http://schemas.microsoft.com/office/drawing/2014/main" id="{2C3127E6-ABD1-B045-8BA2-C2D205581DC3}"/>
              </a:ext>
            </a:extLst>
          </p:cNvPr>
          <p:cNvCxnSpPr/>
          <p:nvPr/>
        </p:nvCxnSpPr>
        <p:spPr>
          <a:xfrm>
            <a:off x="2332234" y="4861681"/>
            <a:ext cx="30822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3593B45-A642-1C4D-8CF0-94A2CAA04CAD}"/>
              </a:ext>
            </a:extLst>
          </p:cNvPr>
          <p:cNvCxnSpPr/>
          <p:nvPr/>
        </p:nvCxnSpPr>
        <p:spPr>
          <a:xfrm>
            <a:off x="4130212" y="4861681"/>
            <a:ext cx="30822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8EEC4E2-0D31-A140-A199-F90EEA5A3572}"/>
              </a:ext>
            </a:extLst>
          </p:cNvPr>
          <p:cNvCxnSpPr/>
          <p:nvPr/>
        </p:nvCxnSpPr>
        <p:spPr>
          <a:xfrm>
            <a:off x="5845996" y="4861681"/>
            <a:ext cx="30822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FDF0CAF-7C2E-3744-8D3A-B0AE993DCE08}"/>
              </a:ext>
            </a:extLst>
          </p:cNvPr>
          <p:cNvSpPr txBox="1"/>
          <p:nvPr/>
        </p:nvSpPr>
        <p:spPr>
          <a:xfrm>
            <a:off x="628650" y="5826878"/>
            <a:ext cx="6583808" cy="646331"/>
          </a:xfrm>
          <a:prstGeom prst="rect">
            <a:avLst/>
          </a:prstGeom>
          <a:noFill/>
        </p:spPr>
        <p:txBody>
          <a:bodyPr wrap="square" rtlCol="0">
            <a:spAutoFit/>
          </a:bodyPr>
          <a:lstStyle/>
          <a:p>
            <a:r>
              <a:rPr lang="en-US" dirty="0"/>
              <a:t>Outcome variable: number of images participant incorrectly labels as repeated in second block</a:t>
            </a:r>
          </a:p>
        </p:txBody>
      </p:sp>
    </p:spTree>
    <p:extLst>
      <p:ext uri="{BB962C8B-B14F-4D97-AF65-F5344CB8AC3E}">
        <p14:creationId xmlns:p14="http://schemas.microsoft.com/office/powerpoint/2010/main" val="2984578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1FC5F0-3FF5-F74F-BF3F-3C14DCE3B3BE}"/>
              </a:ext>
            </a:extLst>
          </p:cNvPr>
          <p:cNvPicPr>
            <a:picLocks noChangeAspect="1"/>
          </p:cNvPicPr>
          <p:nvPr/>
        </p:nvPicPr>
        <p:blipFill>
          <a:blip r:embed="rId2"/>
          <a:stretch>
            <a:fillRect/>
          </a:stretch>
        </p:blipFill>
        <p:spPr>
          <a:xfrm>
            <a:off x="329915" y="3915453"/>
            <a:ext cx="3860800" cy="2603500"/>
          </a:xfrm>
          <a:prstGeom prst="rect">
            <a:avLst/>
          </a:prstGeom>
          <a:ln>
            <a:solidFill>
              <a:schemeClr val="bg1">
                <a:lumMod val="50000"/>
              </a:schemeClr>
            </a:solidFill>
          </a:ln>
        </p:spPr>
      </p:pic>
      <p:pic>
        <p:nvPicPr>
          <p:cNvPr id="3" name="Picture 2">
            <a:extLst>
              <a:ext uri="{FF2B5EF4-FFF2-40B4-BE49-F238E27FC236}">
                <a16:creationId xmlns:a16="http://schemas.microsoft.com/office/drawing/2014/main" id="{861A8E1B-BC9C-A04E-995F-340828AD9EC2}"/>
              </a:ext>
            </a:extLst>
          </p:cNvPr>
          <p:cNvPicPr>
            <a:picLocks noChangeAspect="1"/>
          </p:cNvPicPr>
          <p:nvPr/>
        </p:nvPicPr>
        <p:blipFill>
          <a:blip r:embed="rId3"/>
          <a:stretch>
            <a:fillRect/>
          </a:stretch>
        </p:blipFill>
        <p:spPr>
          <a:xfrm>
            <a:off x="4962418" y="605694"/>
            <a:ext cx="3695700" cy="2654300"/>
          </a:xfrm>
          <a:prstGeom prst="rect">
            <a:avLst/>
          </a:prstGeom>
          <a:ln>
            <a:solidFill>
              <a:schemeClr val="bg1">
                <a:lumMod val="50000"/>
              </a:schemeClr>
            </a:solidFill>
          </a:ln>
        </p:spPr>
      </p:pic>
      <p:sp>
        <p:nvSpPr>
          <p:cNvPr id="4" name="TextBox 3">
            <a:extLst>
              <a:ext uri="{FF2B5EF4-FFF2-40B4-BE49-F238E27FC236}">
                <a16:creationId xmlns:a16="http://schemas.microsoft.com/office/drawing/2014/main" id="{4FDAF4F7-8A89-B743-9265-D44336A5D240}"/>
              </a:ext>
            </a:extLst>
          </p:cNvPr>
          <p:cNvSpPr txBox="1"/>
          <p:nvPr/>
        </p:nvSpPr>
        <p:spPr>
          <a:xfrm>
            <a:off x="4962418" y="236362"/>
            <a:ext cx="3318553" cy="369332"/>
          </a:xfrm>
          <a:prstGeom prst="rect">
            <a:avLst/>
          </a:prstGeom>
          <a:noFill/>
        </p:spPr>
        <p:txBody>
          <a:bodyPr wrap="square" rtlCol="0">
            <a:spAutoFit/>
          </a:bodyPr>
          <a:lstStyle/>
          <a:p>
            <a:r>
              <a:rPr lang="en-US" b="1" dirty="0">
                <a:solidFill>
                  <a:schemeClr val="bg1">
                    <a:lumMod val="50000"/>
                  </a:schemeClr>
                </a:solidFill>
                <a:latin typeface="Gill Sans MT" panose="020B0502020104020203" pitchFamily="34" charset="77"/>
              </a:rPr>
              <a:t>Study 1 – psychosis patients</a:t>
            </a:r>
          </a:p>
        </p:txBody>
      </p:sp>
      <p:sp>
        <p:nvSpPr>
          <p:cNvPr id="5" name="TextBox 4">
            <a:extLst>
              <a:ext uri="{FF2B5EF4-FFF2-40B4-BE49-F238E27FC236}">
                <a16:creationId xmlns:a16="http://schemas.microsoft.com/office/drawing/2014/main" id="{B5261128-523B-2A4A-A521-9FDF199DDE7D}"/>
              </a:ext>
            </a:extLst>
          </p:cNvPr>
          <p:cNvSpPr txBox="1"/>
          <p:nvPr/>
        </p:nvSpPr>
        <p:spPr>
          <a:xfrm>
            <a:off x="247722" y="3512730"/>
            <a:ext cx="4171308" cy="369332"/>
          </a:xfrm>
          <a:prstGeom prst="rect">
            <a:avLst/>
          </a:prstGeom>
          <a:noFill/>
        </p:spPr>
        <p:txBody>
          <a:bodyPr wrap="square" rtlCol="0">
            <a:spAutoFit/>
          </a:bodyPr>
          <a:lstStyle/>
          <a:p>
            <a:r>
              <a:rPr lang="en-US" b="1" dirty="0">
                <a:solidFill>
                  <a:schemeClr val="bg1">
                    <a:lumMod val="50000"/>
                  </a:schemeClr>
                </a:solidFill>
                <a:latin typeface="Gill Sans MT" panose="020B0502020104020203" pitchFamily="34" charset="77"/>
              </a:rPr>
              <a:t>Study 2 – non-clinical voice-hearers</a:t>
            </a:r>
          </a:p>
        </p:txBody>
      </p:sp>
      <p:sp>
        <p:nvSpPr>
          <p:cNvPr id="6" name="TextBox 5">
            <a:extLst>
              <a:ext uri="{FF2B5EF4-FFF2-40B4-BE49-F238E27FC236}">
                <a16:creationId xmlns:a16="http://schemas.microsoft.com/office/drawing/2014/main" id="{91014718-4BB1-EA45-9EDB-CC7888DC78AF}"/>
              </a:ext>
            </a:extLst>
          </p:cNvPr>
          <p:cNvSpPr txBox="1"/>
          <p:nvPr/>
        </p:nvSpPr>
        <p:spPr>
          <a:xfrm>
            <a:off x="414063" y="695236"/>
            <a:ext cx="3761700" cy="1877437"/>
          </a:xfrm>
          <a:prstGeom prst="rect">
            <a:avLst/>
          </a:prstGeom>
          <a:noFill/>
        </p:spPr>
        <p:txBody>
          <a:bodyPr wrap="square" rtlCol="0">
            <a:spAutoFit/>
          </a:bodyPr>
          <a:lstStyle/>
          <a:p>
            <a:pPr algn="r"/>
            <a:r>
              <a:rPr lang="en-US" sz="2800" b="1" dirty="0">
                <a:solidFill>
                  <a:schemeClr val="bg1">
                    <a:lumMod val="50000"/>
                  </a:schemeClr>
                </a:solidFill>
                <a:latin typeface="Gill Sans MT" panose="020B0502020104020203" pitchFamily="34" charset="77"/>
              </a:rPr>
              <a:t>Intentional inhibition</a:t>
            </a:r>
          </a:p>
          <a:p>
            <a:pPr algn="r"/>
            <a:r>
              <a:rPr lang="en-US" sz="2200" dirty="0">
                <a:latin typeface="Gill Sans MT" panose="020B0502020104020203" pitchFamily="34" charset="77"/>
              </a:rPr>
              <a:t>Voice-hearing psychosis patients failed to inhibit more previous images than controls (</a:t>
            </a:r>
            <a:r>
              <a:rPr lang="en-US" sz="2200" i="1" dirty="0">
                <a:latin typeface="Gill Sans MT" panose="020B0502020104020203" pitchFamily="34" charset="77"/>
              </a:rPr>
              <a:t>d</a:t>
            </a:r>
            <a:r>
              <a:rPr lang="en-US" sz="2200" dirty="0">
                <a:latin typeface="Gill Sans MT" panose="020B0502020104020203" pitchFamily="34" charset="77"/>
              </a:rPr>
              <a:t> = 0.72, </a:t>
            </a:r>
            <a:r>
              <a:rPr lang="en-US" sz="2200" i="1" dirty="0">
                <a:latin typeface="Gill Sans MT" panose="020B0502020104020203" pitchFamily="34" charset="77"/>
              </a:rPr>
              <a:t>p</a:t>
            </a:r>
            <a:r>
              <a:rPr lang="en-US" sz="2200" dirty="0">
                <a:latin typeface="Gill Sans MT" panose="020B0502020104020203" pitchFamily="34" charset="77"/>
              </a:rPr>
              <a:t> = .009)</a:t>
            </a:r>
          </a:p>
        </p:txBody>
      </p:sp>
      <p:sp>
        <p:nvSpPr>
          <p:cNvPr id="7" name="TextBox 6">
            <a:extLst>
              <a:ext uri="{FF2B5EF4-FFF2-40B4-BE49-F238E27FC236}">
                <a16:creationId xmlns:a16="http://schemas.microsoft.com/office/drawing/2014/main" id="{327615F7-CD7E-A446-AED4-6FE382D84A35}"/>
              </a:ext>
            </a:extLst>
          </p:cNvPr>
          <p:cNvSpPr txBox="1"/>
          <p:nvPr/>
        </p:nvSpPr>
        <p:spPr>
          <a:xfrm>
            <a:off x="4724918" y="4309445"/>
            <a:ext cx="3761700" cy="1323439"/>
          </a:xfrm>
          <a:prstGeom prst="rect">
            <a:avLst/>
          </a:prstGeom>
          <a:noFill/>
        </p:spPr>
        <p:txBody>
          <a:bodyPr wrap="square" rtlCol="0">
            <a:spAutoFit/>
          </a:bodyPr>
          <a:lstStyle/>
          <a:p>
            <a:r>
              <a:rPr lang="en-US" sz="2000" dirty="0">
                <a:latin typeface="Gill Sans MT" panose="020B0502020104020203" pitchFamily="34" charset="77"/>
              </a:rPr>
              <a:t>Non-clinical voice-hearers showed no difference compared to controls (</a:t>
            </a:r>
            <a:r>
              <a:rPr lang="en-US" sz="2000" i="1" dirty="0">
                <a:latin typeface="Gill Sans MT" panose="020B0502020104020203" pitchFamily="34" charset="77"/>
              </a:rPr>
              <a:t>d</a:t>
            </a:r>
            <a:r>
              <a:rPr lang="en-US" sz="2000" dirty="0">
                <a:latin typeface="Gill Sans MT" panose="020B0502020104020203" pitchFamily="34" charset="77"/>
              </a:rPr>
              <a:t> = -0.02, </a:t>
            </a:r>
            <a:r>
              <a:rPr lang="en-US" sz="2000" i="1" dirty="0">
                <a:latin typeface="Gill Sans MT" panose="020B0502020104020203" pitchFamily="34" charset="77"/>
              </a:rPr>
              <a:t>p</a:t>
            </a:r>
            <a:r>
              <a:rPr lang="en-US" sz="2000" dirty="0">
                <a:latin typeface="Gill Sans MT" panose="020B0502020104020203" pitchFamily="34" charset="77"/>
              </a:rPr>
              <a:t> = .94).</a:t>
            </a:r>
          </a:p>
          <a:p>
            <a:endParaRPr lang="en-US" sz="2000" dirty="0">
              <a:latin typeface="Gill Sans MT" panose="020B0502020104020203" pitchFamily="34" charset="77"/>
            </a:endParaRPr>
          </a:p>
        </p:txBody>
      </p:sp>
    </p:spTree>
    <p:extLst>
      <p:ext uri="{BB962C8B-B14F-4D97-AF65-F5344CB8AC3E}">
        <p14:creationId xmlns:p14="http://schemas.microsoft.com/office/powerpoint/2010/main" val="181046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60B45C-85DD-4A4D-A2B6-A5D5D5328212}"/>
              </a:ext>
            </a:extLst>
          </p:cNvPr>
          <p:cNvPicPr>
            <a:picLocks noChangeAspect="1"/>
          </p:cNvPicPr>
          <p:nvPr/>
        </p:nvPicPr>
        <p:blipFill>
          <a:blip r:embed="rId2"/>
          <a:stretch>
            <a:fillRect/>
          </a:stretch>
        </p:blipFill>
        <p:spPr>
          <a:xfrm>
            <a:off x="1638086" y="2956389"/>
            <a:ext cx="5600700" cy="2997200"/>
          </a:xfrm>
          <a:prstGeom prst="rect">
            <a:avLst/>
          </a:prstGeom>
          <a:ln>
            <a:solidFill>
              <a:schemeClr val="bg1">
                <a:lumMod val="50000"/>
              </a:schemeClr>
            </a:solidFill>
          </a:ln>
        </p:spPr>
      </p:pic>
      <p:sp>
        <p:nvSpPr>
          <p:cNvPr id="4" name="TextBox 3">
            <a:extLst>
              <a:ext uri="{FF2B5EF4-FFF2-40B4-BE49-F238E27FC236}">
                <a16:creationId xmlns:a16="http://schemas.microsoft.com/office/drawing/2014/main" id="{50A4A558-9161-3742-9C72-C4C0653EB681}"/>
              </a:ext>
            </a:extLst>
          </p:cNvPr>
          <p:cNvSpPr txBox="1"/>
          <p:nvPr/>
        </p:nvSpPr>
        <p:spPr>
          <a:xfrm>
            <a:off x="986319" y="996593"/>
            <a:ext cx="7674795" cy="1569660"/>
          </a:xfrm>
          <a:prstGeom prst="rect">
            <a:avLst/>
          </a:prstGeom>
          <a:noFill/>
        </p:spPr>
        <p:txBody>
          <a:bodyPr wrap="square" rtlCol="0">
            <a:spAutoFit/>
          </a:bodyPr>
          <a:lstStyle/>
          <a:p>
            <a:r>
              <a:rPr lang="en-US" sz="2400" dirty="0">
                <a:latin typeface="Gill Sans MT" panose="020B0502020104020203" pitchFamily="34" charset="77"/>
              </a:rPr>
              <a:t>Some evidence that intentional inhibition may be linked to hallucinatory experiences and </a:t>
            </a:r>
            <a:r>
              <a:rPr lang="en-US" sz="2400" u="sng" dirty="0">
                <a:latin typeface="Gill Sans MT" panose="020B0502020104020203" pitchFamily="34" charset="77"/>
              </a:rPr>
              <a:t>intrusive thoughts</a:t>
            </a:r>
            <a:r>
              <a:rPr lang="en-US" sz="2400" dirty="0">
                <a:latin typeface="Gill Sans MT" panose="020B0502020104020203" pitchFamily="34" charset="77"/>
              </a:rPr>
              <a:t> in the general population – but more evidence needed (Alderson-Day et al., 2019).</a:t>
            </a:r>
          </a:p>
        </p:txBody>
      </p:sp>
    </p:spTree>
    <p:extLst>
      <p:ext uri="{BB962C8B-B14F-4D97-AF65-F5344CB8AC3E}">
        <p14:creationId xmlns:p14="http://schemas.microsoft.com/office/powerpoint/2010/main" val="1200895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8F1-2522-3A44-8726-C782F29E9F25}"/>
              </a:ext>
            </a:extLst>
          </p:cNvPr>
          <p:cNvSpPr>
            <a:spLocks noGrp="1"/>
          </p:cNvSpPr>
          <p:nvPr>
            <p:ph type="title"/>
          </p:nvPr>
        </p:nvSpPr>
        <p:spPr/>
        <p:txBody>
          <a:bodyPr/>
          <a:lstStyle/>
          <a:p>
            <a:r>
              <a:rPr lang="en-US" b="1" dirty="0">
                <a:solidFill>
                  <a:srgbClr val="7030A0"/>
                </a:solidFill>
                <a:latin typeface="Gill Sans MT" panose="020B0502020104020203" pitchFamily="34" charset="77"/>
              </a:rPr>
              <a:t>Limitations</a:t>
            </a:r>
          </a:p>
        </p:txBody>
      </p:sp>
      <p:sp>
        <p:nvSpPr>
          <p:cNvPr id="3" name="TextBox 2">
            <a:extLst>
              <a:ext uri="{FF2B5EF4-FFF2-40B4-BE49-F238E27FC236}">
                <a16:creationId xmlns:a16="http://schemas.microsoft.com/office/drawing/2014/main" id="{20267FEA-9F06-3146-891D-D836CCA8A96C}"/>
              </a:ext>
            </a:extLst>
          </p:cNvPr>
          <p:cNvSpPr txBox="1"/>
          <p:nvPr/>
        </p:nvSpPr>
        <p:spPr>
          <a:xfrm>
            <a:off x="791110" y="1690689"/>
            <a:ext cx="7469312"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Gill Sans MT" panose="020B0502020104020203" pitchFamily="34" charset="77"/>
              </a:rPr>
              <a:t>No control group of EIP service users without voices!</a:t>
            </a:r>
          </a:p>
          <a:p>
            <a:pPr marL="285750" indent="-285750">
              <a:buFont typeface="Arial" panose="020B0604020202020204" pitchFamily="34" charset="0"/>
              <a:buChar char="•"/>
            </a:pPr>
            <a:r>
              <a:rPr lang="en-US" sz="2800" dirty="0">
                <a:latin typeface="Gill Sans MT" panose="020B0502020104020203" pitchFamily="34" charset="77"/>
              </a:rPr>
              <a:t>EIP isn’t necessarily reflective of psychosis/clinical voice-hearing more broadly.</a:t>
            </a:r>
          </a:p>
          <a:p>
            <a:pPr marL="285750" indent="-285750">
              <a:buFont typeface="Arial" panose="020B0604020202020204" pitchFamily="34" charset="0"/>
              <a:buChar char="•"/>
            </a:pPr>
            <a:r>
              <a:rPr lang="en-US" sz="2800" dirty="0">
                <a:latin typeface="Gill Sans MT" panose="020B0502020104020203" pitchFamily="34" charset="77"/>
              </a:rPr>
              <a:t>Relatively small sample sizes in Study 1 and Study 2.</a:t>
            </a:r>
          </a:p>
          <a:p>
            <a:pPr marL="285750" indent="-285750">
              <a:buFont typeface="Arial" panose="020B0604020202020204" pitchFamily="34" charset="0"/>
              <a:buChar char="•"/>
            </a:pPr>
            <a:r>
              <a:rPr lang="en-US" sz="2800" dirty="0">
                <a:latin typeface="Gill Sans MT" panose="020B0502020104020203" pitchFamily="34" charset="77"/>
              </a:rPr>
              <a:t>NCVHs were older than psychosis patients (though, all had matched controls).</a:t>
            </a:r>
          </a:p>
        </p:txBody>
      </p:sp>
    </p:spTree>
    <p:extLst>
      <p:ext uri="{BB962C8B-B14F-4D97-AF65-F5344CB8AC3E}">
        <p14:creationId xmlns:p14="http://schemas.microsoft.com/office/powerpoint/2010/main" val="3584001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9DDAC-092A-F54C-ACE2-DF007E19FA8B}"/>
              </a:ext>
            </a:extLst>
          </p:cNvPr>
          <p:cNvSpPr>
            <a:spLocks noGrp="1"/>
          </p:cNvSpPr>
          <p:nvPr>
            <p:ph type="title"/>
          </p:nvPr>
        </p:nvSpPr>
        <p:spPr>
          <a:xfrm>
            <a:off x="628650" y="2286393"/>
            <a:ext cx="7886700" cy="1741077"/>
          </a:xfrm>
        </p:spPr>
        <p:txBody>
          <a:bodyPr>
            <a:normAutofit fontScale="90000"/>
          </a:bodyPr>
          <a:lstStyle/>
          <a:p>
            <a:pPr algn="ctr"/>
            <a:r>
              <a:rPr lang="en-US" b="1" dirty="0">
                <a:solidFill>
                  <a:srgbClr val="7030A0"/>
                </a:solidFill>
                <a:latin typeface="Gill Sans MT" panose="020B0502020104020203" pitchFamily="34" charset="77"/>
              </a:rPr>
              <a:t>How do we explain the huge variation in voice-hearing experiences?</a:t>
            </a:r>
          </a:p>
        </p:txBody>
      </p:sp>
    </p:spTree>
    <p:extLst>
      <p:ext uri="{BB962C8B-B14F-4D97-AF65-F5344CB8AC3E}">
        <p14:creationId xmlns:p14="http://schemas.microsoft.com/office/powerpoint/2010/main" val="97177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207B43-6C0E-0B41-B148-DDDDA850FDD2}"/>
              </a:ext>
            </a:extLst>
          </p:cNvPr>
          <p:cNvGrpSpPr/>
          <p:nvPr/>
        </p:nvGrpSpPr>
        <p:grpSpPr>
          <a:xfrm>
            <a:off x="-1577441" y="270456"/>
            <a:ext cx="9006695" cy="6317087"/>
            <a:chOff x="-2424993" y="298398"/>
            <a:chExt cx="9006695" cy="6317087"/>
          </a:xfrm>
        </p:grpSpPr>
        <p:grpSp>
          <p:nvGrpSpPr>
            <p:cNvPr id="3" name="Group 2">
              <a:extLst>
                <a:ext uri="{FF2B5EF4-FFF2-40B4-BE49-F238E27FC236}">
                  <a16:creationId xmlns:a16="http://schemas.microsoft.com/office/drawing/2014/main" id="{E6C073CF-637D-554A-930A-84B3701AC686}"/>
                </a:ext>
              </a:extLst>
            </p:cNvPr>
            <p:cNvGrpSpPr/>
            <p:nvPr/>
          </p:nvGrpSpPr>
          <p:grpSpPr>
            <a:xfrm>
              <a:off x="-2424993" y="298398"/>
              <a:ext cx="9006695" cy="6317087"/>
              <a:chOff x="-2415203" y="115057"/>
              <a:chExt cx="9006695" cy="6317087"/>
            </a:xfrm>
          </p:grpSpPr>
          <p:graphicFrame>
            <p:nvGraphicFramePr>
              <p:cNvPr id="10" name="Diagram 9">
                <a:extLst>
                  <a:ext uri="{FF2B5EF4-FFF2-40B4-BE49-F238E27FC236}">
                    <a16:creationId xmlns:a16="http://schemas.microsoft.com/office/drawing/2014/main" id="{CCEE48F2-7B00-D04A-98C5-73C50679082B}"/>
                  </a:ext>
                </a:extLst>
              </p:cNvPr>
              <p:cNvGraphicFramePr/>
              <p:nvPr>
                <p:extLst>
                  <p:ext uri="{D42A27DB-BD31-4B8C-83A1-F6EECF244321}">
                    <p14:modId xmlns:p14="http://schemas.microsoft.com/office/powerpoint/2010/main" val="3029453455"/>
                  </p:ext>
                </p:extLst>
              </p:nvPr>
            </p:nvGraphicFramePr>
            <p:xfrm>
              <a:off x="-2415203" y="115057"/>
              <a:ext cx="6270269" cy="3075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 10">
                <a:extLst>
                  <a:ext uri="{FF2B5EF4-FFF2-40B4-BE49-F238E27FC236}">
                    <a16:creationId xmlns:a16="http://schemas.microsoft.com/office/drawing/2014/main" id="{7004E50C-DB29-A147-8FCB-4756B71E17FD}"/>
                  </a:ext>
                </a:extLst>
              </p:cNvPr>
              <p:cNvGraphicFramePr/>
              <p:nvPr/>
            </p:nvGraphicFramePr>
            <p:xfrm>
              <a:off x="-2415203" y="3356687"/>
              <a:ext cx="6270269" cy="30754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Diagram 11">
                <a:extLst>
                  <a:ext uri="{FF2B5EF4-FFF2-40B4-BE49-F238E27FC236}">
                    <a16:creationId xmlns:a16="http://schemas.microsoft.com/office/drawing/2014/main" id="{984C6653-87E9-4B46-9B55-21A54DEFFAF4}"/>
                  </a:ext>
                </a:extLst>
              </p:cNvPr>
              <p:cNvGraphicFramePr/>
              <p:nvPr>
                <p:extLst>
                  <p:ext uri="{D42A27DB-BD31-4B8C-83A1-F6EECF244321}">
                    <p14:modId xmlns:p14="http://schemas.microsoft.com/office/powerpoint/2010/main" val="516304100"/>
                  </p:ext>
                </p:extLst>
              </p:nvPr>
            </p:nvGraphicFramePr>
            <p:xfrm>
              <a:off x="321223" y="1765330"/>
              <a:ext cx="6270269" cy="307545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grpSp>
          <p:nvGrpSpPr>
            <p:cNvPr id="4" name="Group 3">
              <a:extLst>
                <a:ext uri="{FF2B5EF4-FFF2-40B4-BE49-F238E27FC236}">
                  <a16:creationId xmlns:a16="http://schemas.microsoft.com/office/drawing/2014/main" id="{5B3C71E9-8698-C74E-851B-E3B2A200F7F1}"/>
                </a:ext>
              </a:extLst>
            </p:cNvPr>
            <p:cNvGrpSpPr/>
            <p:nvPr/>
          </p:nvGrpSpPr>
          <p:grpSpPr>
            <a:xfrm>
              <a:off x="-721993" y="2941958"/>
              <a:ext cx="1033426" cy="894035"/>
              <a:chOff x="-89061" y="1554346"/>
              <a:chExt cx="1033426" cy="894035"/>
            </a:xfrm>
          </p:grpSpPr>
          <p:sp>
            <p:nvSpPr>
              <p:cNvPr id="8" name="Hexagon 7">
                <a:extLst>
                  <a:ext uri="{FF2B5EF4-FFF2-40B4-BE49-F238E27FC236}">
                    <a16:creationId xmlns:a16="http://schemas.microsoft.com/office/drawing/2014/main" id="{A0885140-C4A6-3C4F-9720-31631D9AACFA}"/>
                  </a:ext>
                </a:extLst>
              </p:cNvPr>
              <p:cNvSpPr/>
              <p:nvPr/>
            </p:nvSpPr>
            <p:spPr>
              <a:xfrm>
                <a:off x="-89061" y="1554346"/>
                <a:ext cx="1033426" cy="894035"/>
              </a:xfrm>
              <a:prstGeom prst="hexagon">
                <a:avLst>
                  <a:gd name="adj" fmla="val 28570"/>
                  <a:gd name="vf" fmla="val 115470"/>
                </a:avLst>
              </a:prstGeom>
              <a:solidFill>
                <a:schemeClr val="accent5">
                  <a:lumMod val="75000"/>
                </a:schemeClr>
              </a:solidFill>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a:lstStyle/>
              <a:p>
                <a:endParaRPr lang="en-AU" dirty="0"/>
              </a:p>
            </p:txBody>
          </p:sp>
          <p:sp>
            <p:nvSpPr>
              <p:cNvPr id="9" name="Hexagon 4">
                <a:extLst>
                  <a:ext uri="{FF2B5EF4-FFF2-40B4-BE49-F238E27FC236}">
                    <a16:creationId xmlns:a16="http://schemas.microsoft.com/office/drawing/2014/main" id="{006C9FDF-4F94-1B42-938B-1B4F28D5EC8B}"/>
                  </a:ext>
                </a:extLst>
              </p:cNvPr>
              <p:cNvSpPr txBox="1"/>
              <p:nvPr/>
            </p:nvSpPr>
            <p:spPr>
              <a:xfrm>
                <a:off x="82200" y="1702507"/>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Neuro-transmitter dysfunction</a:t>
                </a:r>
              </a:p>
            </p:txBody>
          </p:sp>
        </p:grpSp>
        <p:grpSp>
          <p:nvGrpSpPr>
            <p:cNvPr id="5" name="Group 4">
              <a:extLst>
                <a:ext uri="{FF2B5EF4-FFF2-40B4-BE49-F238E27FC236}">
                  <a16:creationId xmlns:a16="http://schemas.microsoft.com/office/drawing/2014/main" id="{4D862530-3BA6-B147-AA72-1781D9DB626B}"/>
                </a:ext>
              </a:extLst>
            </p:cNvPr>
            <p:cNvGrpSpPr/>
            <p:nvPr/>
          </p:nvGrpSpPr>
          <p:grpSpPr>
            <a:xfrm>
              <a:off x="-729907" y="4008700"/>
              <a:ext cx="1033426" cy="894035"/>
              <a:chOff x="4444532" y="1062941"/>
              <a:chExt cx="1033426" cy="894035"/>
            </a:xfrm>
          </p:grpSpPr>
          <p:sp>
            <p:nvSpPr>
              <p:cNvPr id="6" name="Hexagon 5">
                <a:extLst>
                  <a:ext uri="{FF2B5EF4-FFF2-40B4-BE49-F238E27FC236}">
                    <a16:creationId xmlns:a16="http://schemas.microsoft.com/office/drawing/2014/main" id="{4738F77E-8D65-4644-AAC8-83E2A1359A7F}"/>
                  </a:ext>
                </a:extLst>
              </p:cNvPr>
              <p:cNvSpPr/>
              <p:nvPr/>
            </p:nvSpPr>
            <p:spPr>
              <a:xfrm>
                <a:off x="4444532" y="106294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hemeClr val="accent6">
                  <a:shade val="50000"/>
                  <a:hueOff val="147370"/>
                  <a:satOff val="-6442"/>
                  <a:lumOff val="17584"/>
                  <a:alphaOff val="0"/>
                </a:schemeClr>
              </a:fillRef>
              <a:effectRef idx="0">
                <a:schemeClr val="accent6">
                  <a:shade val="50000"/>
                  <a:hueOff val="147370"/>
                  <a:satOff val="-6442"/>
                  <a:lumOff val="17584"/>
                  <a:alphaOff val="0"/>
                </a:schemeClr>
              </a:effectRef>
              <a:fontRef idx="minor">
                <a:schemeClr val="lt1"/>
              </a:fontRef>
            </p:style>
          </p:sp>
          <p:sp>
            <p:nvSpPr>
              <p:cNvPr id="7" name="Hexagon 4">
                <a:extLst>
                  <a:ext uri="{FF2B5EF4-FFF2-40B4-BE49-F238E27FC236}">
                    <a16:creationId xmlns:a16="http://schemas.microsoft.com/office/drawing/2014/main" id="{C08F6F05-7BE6-3A4D-8A84-619E82DE8583}"/>
                  </a:ext>
                </a:extLst>
              </p:cNvPr>
              <p:cNvSpPr txBox="1"/>
              <p:nvPr/>
            </p:nvSpPr>
            <p:spPr>
              <a:xfrm>
                <a:off x="4615793" y="121110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Trauma</a:t>
                </a:r>
              </a:p>
            </p:txBody>
          </p:sp>
        </p:grpSp>
      </p:grpSp>
      <p:sp>
        <p:nvSpPr>
          <p:cNvPr id="14" name="TextBox 13">
            <a:extLst>
              <a:ext uri="{FF2B5EF4-FFF2-40B4-BE49-F238E27FC236}">
                <a16:creationId xmlns:a16="http://schemas.microsoft.com/office/drawing/2014/main" id="{469627EB-0AF7-4341-B9E7-4343A0491980}"/>
              </a:ext>
            </a:extLst>
          </p:cNvPr>
          <p:cNvSpPr txBox="1"/>
          <p:nvPr/>
        </p:nvSpPr>
        <p:spPr>
          <a:xfrm>
            <a:off x="5708741" y="1920729"/>
            <a:ext cx="3138439"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Gill Sans MT" panose="020B0502020104020203" pitchFamily="34" charset="77"/>
              </a:rPr>
              <a:t>Each shape represents a ‘mechanism’ for which there is at least some evidence in association with hallucinations</a:t>
            </a:r>
          </a:p>
          <a:p>
            <a:pPr marL="285750" indent="-285750">
              <a:buFont typeface="Arial" panose="020B0604020202020204" pitchFamily="34" charset="0"/>
              <a:buChar char="•"/>
            </a:pPr>
            <a:r>
              <a:rPr lang="en-US" dirty="0">
                <a:latin typeface="Gill Sans MT" panose="020B0502020104020203" pitchFamily="34" charset="77"/>
              </a:rPr>
              <a:t>Mechanisms might not be exclusive (e.g., top-down processing will be linked to mental imagery vividness).</a:t>
            </a:r>
          </a:p>
          <a:p>
            <a:pPr marL="285750" indent="-285750">
              <a:buFont typeface="Arial" panose="020B0604020202020204" pitchFamily="34" charset="0"/>
              <a:buChar char="•"/>
            </a:pPr>
            <a:endParaRPr lang="en-US" dirty="0">
              <a:latin typeface="Gill Sans MT" panose="020B0502020104020203" pitchFamily="34" charset="77"/>
            </a:endParaRPr>
          </a:p>
        </p:txBody>
      </p:sp>
      <p:sp>
        <p:nvSpPr>
          <p:cNvPr id="15" name="TextBox 14">
            <a:extLst>
              <a:ext uri="{FF2B5EF4-FFF2-40B4-BE49-F238E27FC236}">
                <a16:creationId xmlns:a16="http://schemas.microsoft.com/office/drawing/2014/main" id="{BD82CAFB-74FC-CC42-8E1F-A77E0833A973}"/>
              </a:ext>
            </a:extLst>
          </p:cNvPr>
          <p:cNvSpPr txBox="1"/>
          <p:nvPr/>
        </p:nvSpPr>
        <p:spPr>
          <a:xfrm>
            <a:off x="5980032" y="607855"/>
            <a:ext cx="2898443" cy="1200329"/>
          </a:xfrm>
          <a:prstGeom prst="rect">
            <a:avLst/>
          </a:prstGeom>
          <a:noFill/>
        </p:spPr>
        <p:txBody>
          <a:bodyPr wrap="square" rtlCol="0">
            <a:spAutoFit/>
          </a:bodyPr>
          <a:lstStyle/>
          <a:p>
            <a:r>
              <a:rPr lang="en-US" sz="2400" b="1" dirty="0">
                <a:solidFill>
                  <a:srgbClr val="7030A0"/>
                </a:solidFill>
                <a:latin typeface="Gill Sans MT" panose="020B0502020104020203" pitchFamily="34" charset="77"/>
              </a:rPr>
              <a:t>Explaining variation between individuals</a:t>
            </a:r>
          </a:p>
        </p:txBody>
      </p:sp>
      <p:graphicFrame>
        <p:nvGraphicFramePr>
          <p:cNvPr id="16" name="Diagram 15">
            <a:extLst>
              <a:ext uri="{FF2B5EF4-FFF2-40B4-BE49-F238E27FC236}">
                <a16:creationId xmlns:a16="http://schemas.microsoft.com/office/drawing/2014/main" id="{76A61C5C-9339-1746-8491-9142F6A7F291}"/>
              </a:ext>
            </a:extLst>
          </p:cNvPr>
          <p:cNvGraphicFramePr/>
          <p:nvPr>
            <p:extLst>
              <p:ext uri="{D42A27DB-BD31-4B8C-83A1-F6EECF244321}">
                <p14:modId xmlns:p14="http://schemas.microsoft.com/office/powerpoint/2010/main" val="3220481227"/>
              </p:ext>
            </p:extLst>
          </p:nvPr>
        </p:nvGraphicFramePr>
        <p:xfrm>
          <a:off x="2963922" y="5097730"/>
          <a:ext cx="2744819" cy="250942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2782468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207B43-6C0E-0B41-B148-DDDDA850FDD2}"/>
              </a:ext>
            </a:extLst>
          </p:cNvPr>
          <p:cNvGrpSpPr/>
          <p:nvPr/>
        </p:nvGrpSpPr>
        <p:grpSpPr>
          <a:xfrm>
            <a:off x="-1577441" y="270456"/>
            <a:ext cx="9006695" cy="6317087"/>
            <a:chOff x="-2424993" y="298398"/>
            <a:chExt cx="9006695" cy="6317087"/>
          </a:xfrm>
        </p:grpSpPr>
        <p:grpSp>
          <p:nvGrpSpPr>
            <p:cNvPr id="3" name="Group 2">
              <a:extLst>
                <a:ext uri="{FF2B5EF4-FFF2-40B4-BE49-F238E27FC236}">
                  <a16:creationId xmlns:a16="http://schemas.microsoft.com/office/drawing/2014/main" id="{E6C073CF-637D-554A-930A-84B3701AC686}"/>
                </a:ext>
              </a:extLst>
            </p:cNvPr>
            <p:cNvGrpSpPr/>
            <p:nvPr/>
          </p:nvGrpSpPr>
          <p:grpSpPr>
            <a:xfrm>
              <a:off x="-2424993" y="298398"/>
              <a:ext cx="9006695" cy="6317087"/>
              <a:chOff x="-2415203" y="115057"/>
              <a:chExt cx="9006695" cy="6317087"/>
            </a:xfrm>
          </p:grpSpPr>
          <p:graphicFrame>
            <p:nvGraphicFramePr>
              <p:cNvPr id="10" name="Diagram 9">
                <a:extLst>
                  <a:ext uri="{FF2B5EF4-FFF2-40B4-BE49-F238E27FC236}">
                    <a16:creationId xmlns:a16="http://schemas.microsoft.com/office/drawing/2014/main" id="{CCEE48F2-7B00-D04A-98C5-73C50679082B}"/>
                  </a:ext>
                </a:extLst>
              </p:cNvPr>
              <p:cNvGraphicFramePr/>
              <p:nvPr>
                <p:extLst>
                  <p:ext uri="{D42A27DB-BD31-4B8C-83A1-F6EECF244321}">
                    <p14:modId xmlns:p14="http://schemas.microsoft.com/office/powerpoint/2010/main" val="3347549665"/>
                  </p:ext>
                </p:extLst>
              </p:nvPr>
            </p:nvGraphicFramePr>
            <p:xfrm>
              <a:off x="-2415203" y="115057"/>
              <a:ext cx="6270269" cy="3075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 10">
                <a:extLst>
                  <a:ext uri="{FF2B5EF4-FFF2-40B4-BE49-F238E27FC236}">
                    <a16:creationId xmlns:a16="http://schemas.microsoft.com/office/drawing/2014/main" id="{7004E50C-DB29-A147-8FCB-4756B71E17FD}"/>
                  </a:ext>
                </a:extLst>
              </p:cNvPr>
              <p:cNvGraphicFramePr/>
              <p:nvPr/>
            </p:nvGraphicFramePr>
            <p:xfrm>
              <a:off x="-2415203" y="3356687"/>
              <a:ext cx="6270269" cy="30754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Diagram 11">
                <a:extLst>
                  <a:ext uri="{FF2B5EF4-FFF2-40B4-BE49-F238E27FC236}">
                    <a16:creationId xmlns:a16="http://schemas.microsoft.com/office/drawing/2014/main" id="{984C6653-87E9-4B46-9B55-21A54DEFFAF4}"/>
                  </a:ext>
                </a:extLst>
              </p:cNvPr>
              <p:cNvGraphicFramePr/>
              <p:nvPr>
                <p:extLst>
                  <p:ext uri="{D42A27DB-BD31-4B8C-83A1-F6EECF244321}">
                    <p14:modId xmlns:p14="http://schemas.microsoft.com/office/powerpoint/2010/main" val="3508828427"/>
                  </p:ext>
                </p:extLst>
              </p:nvPr>
            </p:nvGraphicFramePr>
            <p:xfrm>
              <a:off x="321223" y="1754329"/>
              <a:ext cx="6270269" cy="307545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grpSp>
          <p:nvGrpSpPr>
            <p:cNvPr id="4" name="Group 3">
              <a:extLst>
                <a:ext uri="{FF2B5EF4-FFF2-40B4-BE49-F238E27FC236}">
                  <a16:creationId xmlns:a16="http://schemas.microsoft.com/office/drawing/2014/main" id="{5B3C71E9-8698-C74E-851B-E3B2A200F7F1}"/>
                </a:ext>
              </a:extLst>
            </p:cNvPr>
            <p:cNvGrpSpPr/>
            <p:nvPr/>
          </p:nvGrpSpPr>
          <p:grpSpPr>
            <a:xfrm>
              <a:off x="-721993" y="2941958"/>
              <a:ext cx="1033426" cy="894035"/>
              <a:chOff x="-89061" y="1554346"/>
              <a:chExt cx="1033426" cy="894035"/>
            </a:xfrm>
          </p:grpSpPr>
          <p:sp>
            <p:nvSpPr>
              <p:cNvPr id="8" name="Hexagon 7">
                <a:extLst>
                  <a:ext uri="{FF2B5EF4-FFF2-40B4-BE49-F238E27FC236}">
                    <a16:creationId xmlns:a16="http://schemas.microsoft.com/office/drawing/2014/main" id="{A0885140-C4A6-3C4F-9720-31631D9AACFA}"/>
                  </a:ext>
                </a:extLst>
              </p:cNvPr>
              <p:cNvSpPr/>
              <p:nvPr/>
            </p:nvSpPr>
            <p:spPr>
              <a:xfrm>
                <a:off x="-89061" y="1554346"/>
                <a:ext cx="1033426" cy="894035"/>
              </a:xfrm>
              <a:prstGeom prst="hexagon">
                <a:avLst>
                  <a:gd name="adj" fmla="val 28570"/>
                  <a:gd name="vf" fmla="val 115470"/>
                </a:avLst>
              </a:prstGeom>
              <a:solidFill>
                <a:schemeClr val="accent5">
                  <a:lumMod val="75000"/>
                </a:schemeClr>
              </a:solidFill>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a:lstStyle/>
              <a:p>
                <a:endParaRPr lang="en-AU" dirty="0"/>
              </a:p>
            </p:txBody>
          </p:sp>
          <p:sp>
            <p:nvSpPr>
              <p:cNvPr id="9" name="Hexagon 4">
                <a:extLst>
                  <a:ext uri="{FF2B5EF4-FFF2-40B4-BE49-F238E27FC236}">
                    <a16:creationId xmlns:a16="http://schemas.microsoft.com/office/drawing/2014/main" id="{006C9FDF-4F94-1B42-938B-1B4F28D5EC8B}"/>
                  </a:ext>
                </a:extLst>
              </p:cNvPr>
              <p:cNvSpPr txBox="1"/>
              <p:nvPr/>
            </p:nvSpPr>
            <p:spPr>
              <a:xfrm>
                <a:off x="82200" y="1702507"/>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Neuro-transmitter dysfunction</a:t>
                </a:r>
              </a:p>
            </p:txBody>
          </p:sp>
        </p:grpSp>
        <p:grpSp>
          <p:nvGrpSpPr>
            <p:cNvPr id="5" name="Group 4">
              <a:extLst>
                <a:ext uri="{FF2B5EF4-FFF2-40B4-BE49-F238E27FC236}">
                  <a16:creationId xmlns:a16="http://schemas.microsoft.com/office/drawing/2014/main" id="{4D862530-3BA6-B147-AA72-1781D9DB626B}"/>
                </a:ext>
              </a:extLst>
            </p:cNvPr>
            <p:cNvGrpSpPr/>
            <p:nvPr/>
          </p:nvGrpSpPr>
          <p:grpSpPr>
            <a:xfrm>
              <a:off x="-729907" y="4008700"/>
              <a:ext cx="1033426" cy="894035"/>
              <a:chOff x="4444532" y="1062941"/>
              <a:chExt cx="1033426" cy="894035"/>
            </a:xfrm>
          </p:grpSpPr>
          <p:sp>
            <p:nvSpPr>
              <p:cNvPr id="6" name="Hexagon 5">
                <a:extLst>
                  <a:ext uri="{FF2B5EF4-FFF2-40B4-BE49-F238E27FC236}">
                    <a16:creationId xmlns:a16="http://schemas.microsoft.com/office/drawing/2014/main" id="{4738F77E-8D65-4644-AAC8-83E2A1359A7F}"/>
                  </a:ext>
                </a:extLst>
              </p:cNvPr>
              <p:cNvSpPr/>
              <p:nvPr/>
            </p:nvSpPr>
            <p:spPr>
              <a:xfrm>
                <a:off x="4444532" y="106294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hemeClr val="accent6">
                  <a:shade val="50000"/>
                  <a:hueOff val="147370"/>
                  <a:satOff val="-6442"/>
                  <a:lumOff val="17584"/>
                  <a:alphaOff val="0"/>
                </a:schemeClr>
              </a:fillRef>
              <a:effectRef idx="0">
                <a:schemeClr val="accent6">
                  <a:shade val="50000"/>
                  <a:hueOff val="147370"/>
                  <a:satOff val="-6442"/>
                  <a:lumOff val="17584"/>
                  <a:alphaOff val="0"/>
                </a:schemeClr>
              </a:effectRef>
              <a:fontRef idx="minor">
                <a:schemeClr val="lt1"/>
              </a:fontRef>
            </p:style>
          </p:sp>
          <p:sp>
            <p:nvSpPr>
              <p:cNvPr id="7" name="Hexagon 4">
                <a:extLst>
                  <a:ext uri="{FF2B5EF4-FFF2-40B4-BE49-F238E27FC236}">
                    <a16:creationId xmlns:a16="http://schemas.microsoft.com/office/drawing/2014/main" id="{C08F6F05-7BE6-3A4D-8A84-619E82DE8583}"/>
                  </a:ext>
                </a:extLst>
              </p:cNvPr>
              <p:cNvSpPr txBox="1"/>
              <p:nvPr/>
            </p:nvSpPr>
            <p:spPr>
              <a:xfrm>
                <a:off x="4615793" y="121110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Trauma</a:t>
                </a:r>
              </a:p>
            </p:txBody>
          </p:sp>
        </p:grpSp>
      </p:grpSp>
      <p:graphicFrame>
        <p:nvGraphicFramePr>
          <p:cNvPr id="13" name="Diagram 12">
            <a:extLst>
              <a:ext uri="{FF2B5EF4-FFF2-40B4-BE49-F238E27FC236}">
                <a16:creationId xmlns:a16="http://schemas.microsoft.com/office/drawing/2014/main" id="{CF044757-4297-FE42-873D-1BAA688A7D6E}"/>
              </a:ext>
            </a:extLst>
          </p:cNvPr>
          <p:cNvGraphicFramePr/>
          <p:nvPr>
            <p:extLst>
              <p:ext uri="{D42A27DB-BD31-4B8C-83A1-F6EECF244321}">
                <p14:modId xmlns:p14="http://schemas.microsoft.com/office/powerpoint/2010/main" val="2130661877"/>
              </p:ext>
            </p:extLst>
          </p:nvPr>
        </p:nvGraphicFramePr>
        <p:xfrm>
          <a:off x="2963922" y="5097730"/>
          <a:ext cx="2744819" cy="250942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5" name="TextBox 14">
            <a:extLst>
              <a:ext uri="{FF2B5EF4-FFF2-40B4-BE49-F238E27FC236}">
                <a16:creationId xmlns:a16="http://schemas.microsoft.com/office/drawing/2014/main" id="{BD82CAFB-74FC-CC42-8E1F-A77E0833A973}"/>
              </a:ext>
            </a:extLst>
          </p:cNvPr>
          <p:cNvSpPr txBox="1"/>
          <p:nvPr/>
        </p:nvSpPr>
        <p:spPr>
          <a:xfrm>
            <a:off x="5980032" y="607855"/>
            <a:ext cx="2898443" cy="1200329"/>
          </a:xfrm>
          <a:prstGeom prst="rect">
            <a:avLst/>
          </a:prstGeom>
          <a:noFill/>
        </p:spPr>
        <p:txBody>
          <a:bodyPr wrap="square" rtlCol="0">
            <a:spAutoFit/>
          </a:bodyPr>
          <a:lstStyle/>
          <a:p>
            <a:r>
              <a:rPr lang="en-US" sz="2400" b="1" dirty="0">
                <a:solidFill>
                  <a:srgbClr val="7030A0"/>
                </a:solidFill>
                <a:latin typeface="Gill Sans MT" panose="020B0502020104020203" pitchFamily="34" charset="77"/>
              </a:rPr>
              <a:t>Explaining variation between individuals</a:t>
            </a:r>
          </a:p>
        </p:txBody>
      </p:sp>
      <p:sp>
        <p:nvSpPr>
          <p:cNvPr id="16" name="TextBox 15">
            <a:extLst>
              <a:ext uri="{FF2B5EF4-FFF2-40B4-BE49-F238E27FC236}">
                <a16:creationId xmlns:a16="http://schemas.microsoft.com/office/drawing/2014/main" id="{183B974A-4E93-1A44-B0C7-EBF53C23115D}"/>
              </a:ext>
            </a:extLst>
          </p:cNvPr>
          <p:cNvSpPr txBox="1"/>
          <p:nvPr/>
        </p:nvSpPr>
        <p:spPr>
          <a:xfrm>
            <a:off x="5708741" y="1920729"/>
            <a:ext cx="3138439"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Gill Sans MT" panose="020B0502020104020203" pitchFamily="34" charset="77"/>
              </a:rPr>
              <a:t>Each shape represents a ‘mechanism’ for which there is at least some evidence in association with hallucinations</a:t>
            </a:r>
          </a:p>
          <a:p>
            <a:pPr marL="285750" indent="-285750">
              <a:buFont typeface="Arial" panose="020B0604020202020204" pitchFamily="34" charset="0"/>
              <a:buChar char="•"/>
            </a:pPr>
            <a:r>
              <a:rPr lang="en-US" dirty="0">
                <a:latin typeface="Gill Sans MT" panose="020B0502020104020203" pitchFamily="34" charset="77"/>
              </a:rPr>
              <a:t>Mechanisms might not be exclusive (e.g., top-down processing will be linked to mental imagery vividness).</a:t>
            </a:r>
          </a:p>
          <a:p>
            <a:pPr marL="285750" indent="-285750">
              <a:buFont typeface="Arial" panose="020B0604020202020204" pitchFamily="34" charset="0"/>
              <a:buChar char="•"/>
            </a:pPr>
            <a:endParaRPr lang="en-US" dirty="0">
              <a:latin typeface="Gill Sans MT" panose="020B0502020104020203" pitchFamily="34" charset="77"/>
            </a:endParaRPr>
          </a:p>
        </p:txBody>
      </p:sp>
    </p:spTree>
    <p:extLst>
      <p:ext uri="{BB962C8B-B14F-4D97-AF65-F5344CB8AC3E}">
        <p14:creationId xmlns:p14="http://schemas.microsoft.com/office/powerpoint/2010/main" val="3867996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a:extLst>
              <a:ext uri="{FF2B5EF4-FFF2-40B4-BE49-F238E27FC236}">
                <a16:creationId xmlns:a16="http://schemas.microsoft.com/office/drawing/2014/main" id="{32EB0462-F6EC-3443-9072-DAD7B5F91A24}"/>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1247035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sp>
        <p:nvSpPr>
          <p:cNvPr id="78" name="TextBox 77">
            <a:extLst>
              <a:ext uri="{FF2B5EF4-FFF2-40B4-BE49-F238E27FC236}">
                <a16:creationId xmlns:a16="http://schemas.microsoft.com/office/drawing/2014/main" id="{32EB0462-F6EC-3443-9072-DAD7B5F91A24}"/>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4158589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grpSp>
        <p:nvGrpSpPr>
          <p:cNvPr id="12" name="Group 11">
            <a:extLst>
              <a:ext uri="{FF2B5EF4-FFF2-40B4-BE49-F238E27FC236}">
                <a16:creationId xmlns:a16="http://schemas.microsoft.com/office/drawing/2014/main" id="{65FEC88C-E192-3343-9829-DD7C522AB6F3}"/>
              </a:ext>
            </a:extLst>
          </p:cNvPr>
          <p:cNvGrpSpPr/>
          <p:nvPr/>
        </p:nvGrpSpPr>
        <p:grpSpPr>
          <a:xfrm>
            <a:off x="7210951" y="2446452"/>
            <a:ext cx="1499708" cy="1262774"/>
            <a:chOff x="808266" y="1050326"/>
            <a:chExt cx="1033426" cy="894035"/>
          </a:xfrm>
        </p:grpSpPr>
        <p:sp>
          <p:nvSpPr>
            <p:cNvPr id="13" name="Hexagon 12">
              <a:extLst>
                <a:ext uri="{FF2B5EF4-FFF2-40B4-BE49-F238E27FC236}">
                  <a16:creationId xmlns:a16="http://schemas.microsoft.com/office/drawing/2014/main" id="{0ED64843-8BF4-BC42-9C03-57F2FD4E6E91}"/>
                </a:ext>
              </a:extLst>
            </p:cNvPr>
            <p:cNvSpPr/>
            <p:nvPr/>
          </p:nvSpPr>
          <p:spPr>
            <a:xfrm>
              <a:off x="808266" y="1050326"/>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236469"/>
                <a:satOff val="3113"/>
                <a:lumOff val="18647"/>
                <a:alphaOff val="0"/>
              </a:schemeClr>
            </a:effectRef>
            <a:fontRef idx="minor">
              <a:schemeClr val="lt1"/>
            </a:fontRef>
          </p:style>
        </p:sp>
        <p:sp>
          <p:nvSpPr>
            <p:cNvPr id="14" name="Hexagon 4">
              <a:extLst>
                <a:ext uri="{FF2B5EF4-FFF2-40B4-BE49-F238E27FC236}">
                  <a16:creationId xmlns:a16="http://schemas.microsoft.com/office/drawing/2014/main" id="{457816A2-B5BA-5241-8704-F705F36DA334}"/>
                </a:ext>
              </a:extLst>
            </p:cNvPr>
            <p:cNvSpPr txBox="1"/>
            <p:nvPr/>
          </p:nvSpPr>
          <p:spPr>
            <a:xfrm>
              <a:off x="979527" y="1198487"/>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Cognitive control/ inhibition</a:t>
              </a:r>
            </a:p>
          </p:txBody>
        </p:sp>
      </p:grpSp>
      <p:grpSp>
        <p:nvGrpSpPr>
          <p:cNvPr id="15" name="Group 14">
            <a:extLst>
              <a:ext uri="{FF2B5EF4-FFF2-40B4-BE49-F238E27FC236}">
                <a16:creationId xmlns:a16="http://schemas.microsoft.com/office/drawing/2014/main" id="{00397C45-3B20-E744-8D9A-31961577BEA4}"/>
              </a:ext>
            </a:extLst>
          </p:cNvPr>
          <p:cNvGrpSpPr/>
          <p:nvPr/>
        </p:nvGrpSpPr>
        <p:grpSpPr>
          <a:xfrm>
            <a:off x="4772416" y="2402534"/>
            <a:ext cx="1499708" cy="1262774"/>
            <a:chOff x="2620621" y="0"/>
            <a:chExt cx="1033426" cy="894035"/>
          </a:xfrm>
        </p:grpSpPr>
        <p:sp>
          <p:nvSpPr>
            <p:cNvPr id="16" name="Hexagon 15">
              <a:extLst>
                <a:ext uri="{FF2B5EF4-FFF2-40B4-BE49-F238E27FC236}">
                  <a16:creationId xmlns:a16="http://schemas.microsoft.com/office/drawing/2014/main" id="{43E7EB94-0FC3-2742-AB05-32A3B814289C}"/>
                </a:ext>
              </a:extLst>
            </p:cNvPr>
            <p:cNvSpPr/>
            <p:nvPr/>
          </p:nvSpPr>
          <p:spPr>
            <a:xfrm>
              <a:off x="2620621" y="0"/>
              <a:ext cx="1033426" cy="894035"/>
            </a:xfrm>
            <a:prstGeom prst="hexagon">
              <a:avLst>
                <a:gd name="adj" fmla="val 28570"/>
                <a:gd name="vf" fmla="val 115470"/>
              </a:avLst>
            </a:prstGeom>
            <a:solidFill>
              <a:schemeClr val="accent5">
                <a:lumMod val="75000"/>
              </a:schemeClr>
            </a:solidFill>
            <a:ln w="76200">
              <a:noFill/>
              <a:prstDash val="dash"/>
            </a:ln>
          </p:spPr>
          <p:style>
            <a:lnRef idx="2">
              <a:scrgbClr r="0" g="0" b="0"/>
            </a:lnRef>
            <a:fillRef idx="1">
              <a:scrgbClr r="0" g="0" b="0"/>
            </a:fillRef>
            <a:effectRef idx="0">
              <a:schemeClr val="accent1">
                <a:shade val="50000"/>
                <a:hueOff val="0"/>
                <a:satOff val="0"/>
                <a:lumOff val="0"/>
                <a:alphaOff val="0"/>
              </a:schemeClr>
            </a:effectRef>
            <a:fontRef idx="minor">
              <a:schemeClr val="lt1"/>
            </a:fontRef>
          </p:style>
        </p:sp>
        <p:sp>
          <p:nvSpPr>
            <p:cNvPr id="17" name="Hexagon 4">
              <a:extLst>
                <a:ext uri="{FF2B5EF4-FFF2-40B4-BE49-F238E27FC236}">
                  <a16:creationId xmlns:a16="http://schemas.microsoft.com/office/drawing/2014/main" id="{6F682302-1DBE-BF43-881D-108BC5718015}"/>
                </a:ext>
              </a:extLst>
            </p:cNvPr>
            <p:cNvSpPr txBox="1"/>
            <p:nvPr/>
          </p:nvSpPr>
          <p:spPr>
            <a:xfrm>
              <a:off x="2791882" y="148161"/>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Atypical lateralisation</a:t>
              </a:r>
            </a:p>
          </p:txBody>
        </p:sp>
      </p:grpSp>
      <p:sp>
        <p:nvSpPr>
          <p:cNvPr id="18" name="TextBox 17">
            <a:extLst>
              <a:ext uri="{FF2B5EF4-FFF2-40B4-BE49-F238E27FC236}">
                <a16:creationId xmlns:a16="http://schemas.microsoft.com/office/drawing/2014/main" id="{1487509E-0323-0A49-A3C4-5E5DAAB6813B}"/>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4220936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grpSp>
        <p:nvGrpSpPr>
          <p:cNvPr id="12" name="Group 11">
            <a:extLst>
              <a:ext uri="{FF2B5EF4-FFF2-40B4-BE49-F238E27FC236}">
                <a16:creationId xmlns:a16="http://schemas.microsoft.com/office/drawing/2014/main" id="{65FEC88C-E192-3343-9829-DD7C522AB6F3}"/>
              </a:ext>
            </a:extLst>
          </p:cNvPr>
          <p:cNvGrpSpPr/>
          <p:nvPr/>
        </p:nvGrpSpPr>
        <p:grpSpPr>
          <a:xfrm>
            <a:off x="7210951" y="2446452"/>
            <a:ext cx="1499708" cy="1262774"/>
            <a:chOff x="808266" y="1050326"/>
            <a:chExt cx="1033426" cy="894035"/>
          </a:xfrm>
        </p:grpSpPr>
        <p:sp>
          <p:nvSpPr>
            <p:cNvPr id="13" name="Hexagon 12">
              <a:extLst>
                <a:ext uri="{FF2B5EF4-FFF2-40B4-BE49-F238E27FC236}">
                  <a16:creationId xmlns:a16="http://schemas.microsoft.com/office/drawing/2014/main" id="{0ED64843-8BF4-BC42-9C03-57F2FD4E6E91}"/>
                </a:ext>
              </a:extLst>
            </p:cNvPr>
            <p:cNvSpPr/>
            <p:nvPr/>
          </p:nvSpPr>
          <p:spPr>
            <a:xfrm>
              <a:off x="808266" y="1050326"/>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236469"/>
                <a:satOff val="3113"/>
                <a:lumOff val="18647"/>
                <a:alphaOff val="0"/>
              </a:schemeClr>
            </a:effectRef>
            <a:fontRef idx="minor">
              <a:schemeClr val="lt1"/>
            </a:fontRef>
          </p:style>
        </p:sp>
        <p:sp>
          <p:nvSpPr>
            <p:cNvPr id="14" name="Hexagon 4">
              <a:extLst>
                <a:ext uri="{FF2B5EF4-FFF2-40B4-BE49-F238E27FC236}">
                  <a16:creationId xmlns:a16="http://schemas.microsoft.com/office/drawing/2014/main" id="{457816A2-B5BA-5241-8704-F705F36DA334}"/>
                </a:ext>
              </a:extLst>
            </p:cNvPr>
            <p:cNvSpPr txBox="1"/>
            <p:nvPr/>
          </p:nvSpPr>
          <p:spPr>
            <a:xfrm>
              <a:off x="979527" y="1198487"/>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Cognitive control/ inhibition</a:t>
              </a:r>
            </a:p>
          </p:txBody>
        </p:sp>
      </p:grpSp>
      <p:grpSp>
        <p:nvGrpSpPr>
          <p:cNvPr id="15" name="Group 14">
            <a:extLst>
              <a:ext uri="{FF2B5EF4-FFF2-40B4-BE49-F238E27FC236}">
                <a16:creationId xmlns:a16="http://schemas.microsoft.com/office/drawing/2014/main" id="{00397C45-3B20-E744-8D9A-31961577BEA4}"/>
              </a:ext>
            </a:extLst>
          </p:cNvPr>
          <p:cNvGrpSpPr/>
          <p:nvPr/>
        </p:nvGrpSpPr>
        <p:grpSpPr>
          <a:xfrm>
            <a:off x="4772416" y="2402534"/>
            <a:ext cx="1499708" cy="1262774"/>
            <a:chOff x="2620621" y="0"/>
            <a:chExt cx="1033426" cy="894035"/>
          </a:xfrm>
        </p:grpSpPr>
        <p:sp>
          <p:nvSpPr>
            <p:cNvPr id="16" name="Hexagon 15">
              <a:extLst>
                <a:ext uri="{FF2B5EF4-FFF2-40B4-BE49-F238E27FC236}">
                  <a16:creationId xmlns:a16="http://schemas.microsoft.com/office/drawing/2014/main" id="{43E7EB94-0FC3-2742-AB05-32A3B814289C}"/>
                </a:ext>
              </a:extLst>
            </p:cNvPr>
            <p:cNvSpPr/>
            <p:nvPr/>
          </p:nvSpPr>
          <p:spPr>
            <a:xfrm>
              <a:off x="2620621" y="0"/>
              <a:ext cx="1033426" cy="894035"/>
            </a:xfrm>
            <a:prstGeom prst="hexagon">
              <a:avLst>
                <a:gd name="adj" fmla="val 28570"/>
                <a:gd name="vf" fmla="val 115470"/>
              </a:avLst>
            </a:prstGeom>
            <a:solidFill>
              <a:schemeClr val="accent5">
                <a:lumMod val="75000"/>
              </a:schemeClr>
            </a:solidFill>
            <a:ln w="76200">
              <a:noFill/>
              <a:prstDash val="dash"/>
            </a:ln>
          </p:spPr>
          <p:style>
            <a:lnRef idx="2">
              <a:scrgbClr r="0" g="0" b="0"/>
            </a:lnRef>
            <a:fillRef idx="1">
              <a:scrgbClr r="0" g="0" b="0"/>
            </a:fillRef>
            <a:effectRef idx="0">
              <a:schemeClr val="accent1">
                <a:shade val="50000"/>
                <a:hueOff val="0"/>
                <a:satOff val="0"/>
                <a:lumOff val="0"/>
                <a:alphaOff val="0"/>
              </a:schemeClr>
            </a:effectRef>
            <a:fontRef idx="minor">
              <a:schemeClr val="lt1"/>
            </a:fontRef>
          </p:style>
        </p:sp>
        <p:sp>
          <p:nvSpPr>
            <p:cNvPr id="17" name="Hexagon 4">
              <a:extLst>
                <a:ext uri="{FF2B5EF4-FFF2-40B4-BE49-F238E27FC236}">
                  <a16:creationId xmlns:a16="http://schemas.microsoft.com/office/drawing/2014/main" id="{6F682302-1DBE-BF43-881D-108BC5718015}"/>
                </a:ext>
              </a:extLst>
            </p:cNvPr>
            <p:cNvSpPr txBox="1"/>
            <p:nvPr/>
          </p:nvSpPr>
          <p:spPr>
            <a:xfrm>
              <a:off x="2791882" y="148161"/>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Atypical lateralisation</a:t>
              </a:r>
            </a:p>
          </p:txBody>
        </p:sp>
      </p:grpSp>
      <p:grpSp>
        <p:nvGrpSpPr>
          <p:cNvPr id="18" name="Group 17">
            <a:extLst>
              <a:ext uri="{FF2B5EF4-FFF2-40B4-BE49-F238E27FC236}">
                <a16:creationId xmlns:a16="http://schemas.microsoft.com/office/drawing/2014/main" id="{9BA18E21-83FF-2C40-94A9-134B8C19EF86}"/>
              </a:ext>
            </a:extLst>
          </p:cNvPr>
          <p:cNvGrpSpPr/>
          <p:nvPr/>
        </p:nvGrpSpPr>
        <p:grpSpPr>
          <a:xfrm>
            <a:off x="87849" y="2329169"/>
            <a:ext cx="1634978" cy="1370990"/>
            <a:chOff x="3568393" y="549891"/>
            <a:chExt cx="1033426" cy="894035"/>
          </a:xfrm>
        </p:grpSpPr>
        <p:sp>
          <p:nvSpPr>
            <p:cNvPr id="19" name="Hexagon 18">
              <a:extLst>
                <a:ext uri="{FF2B5EF4-FFF2-40B4-BE49-F238E27FC236}">
                  <a16:creationId xmlns:a16="http://schemas.microsoft.com/office/drawing/2014/main" id="{BD29A6DC-4207-1F4D-9ED9-B1DC677C46A3}"/>
                </a:ext>
              </a:extLst>
            </p:cNvPr>
            <p:cNvSpPr/>
            <p:nvPr/>
          </p:nvSpPr>
          <p:spPr>
            <a:xfrm>
              <a:off x="3568393" y="54989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147370"/>
                <a:satOff val="-6442"/>
                <a:lumOff val="17584"/>
                <a:alphaOff val="0"/>
              </a:schemeClr>
            </a:effectRef>
            <a:fontRef idx="minor">
              <a:schemeClr val="lt1"/>
            </a:fontRef>
          </p:style>
        </p:sp>
        <p:sp>
          <p:nvSpPr>
            <p:cNvPr id="20" name="Hexagon 4">
              <a:extLst>
                <a:ext uri="{FF2B5EF4-FFF2-40B4-BE49-F238E27FC236}">
                  <a16:creationId xmlns:a16="http://schemas.microsoft.com/office/drawing/2014/main" id="{974EAA37-5C91-7A4A-8F3D-6CA53C94732C}"/>
                </a:ext>
              </a:extLst>
            </p:cNvPr>
            <p:cNvSpPr txBox="1"/>
            <p:nvPr/>
          </p:nvSpPr>
          <p:spPr>
            <a:xfrm>
              <a:off x="3739654" y="69805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p:txBody>
        </p:sp>
      </p:grpSp>
      <p:sp>
        <p:nvSpPr>
          <p:cNvPr id="21" name="TextBox 20">
            <a:extLst>
              <a:ext uri="{FF2B5EF4-FFF2-40B4-BE49-F238E27FC236}">
                <a16:creationId xmlns:a16="http://schemas.microsoft.com/office/drawing/2014/main" id="{973960AA-2051-1D4D-8579-17D7290BC1F6}"/>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155024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44" name="Group 43">
            <a:extLst>
              <a:ext uri="{FF2B5EF4-FFF2-40B4-BE49-F238E27FC236}">
                <a16:creationId xmlns:a16="http://schemas.microsoft.com/office/drawing/2014/main" id="{8E487058-8C96-9F48-8ADC-E5EFD952D763}"/>
              </a:ext>
            </a:extLst>
          </p:cNvPr>
          <p:cNvGrpSpPr/>
          <p:nvPr/>
        </p:nvGrpSpPr>
        <p:grpSpPr>
          <a:xfrm>
            <a:off x="4743042" y="3775579"/>
            <a:ext cx="1499708" cy="1326087"/>
            <a:chOff x="3568393" y="1630914"/>
            <a:chExt cx="1033426" cy="894035"/>
          </a:xfrm>
        </p:grpSpPr>
        <p:sp>
          <p:nvSpPr>
            <p:cNvPr id="45" name="Hexagon 44">
              <a:extLst>
                <a:ext uri="{FF2B5EF4-FFF2-40B4-BE49-F238E27FC236}">
                  <a16:creationId xmlns:a16="http://schemas.microsoft.com/office/drawing/2014/main" id="{30F33B22-97E6-974B-8C66-8D46B28FE993}"/>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46" name="Hexagon 4">
              <a:extLst>
                <a:ext uri="{FF2B5EF4-FFF2-40B4-BE49-F238E27FC236}">
                  <a16:creationId xmlns:a16="http://schemas.microsoft.com/office/drawing/2014/main" id="{EF57F8CE-90F7-494C-85F3-CDB960296E8C}"/>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47" name="Group 46">
            <a:extLst>
              <a:ext uri="{FF2B5EF4-FFF2-40B4-BE49-F238E27FC236}">
                <a16:creationId xmlns:a16="http://schemas.microsoft.com/office/drawing/2014/main" id="{6F87E3E6-F5AE-7C4E-ABFC-FACADA11AF1C}"/>
              </a:ext>
            </a:extLst>
          </p:cNvPr>
          <p:cNvGrpSpPr/>
          <p:nvPr/>
        </p:nvGrpSpPr>
        <p:grpSpPr>
          <a:xfrm>
            <a:off x="7151158" y="3763912"/>
            <a:ext cx="1514545" cy="1399040"/>
            <a:chOff x="2620621" y="0"/>
            <a:chExt cx="1033426" cy="894035"/>
          </a:xfrm>
        </p:grpSpPr>
        <p:sp>
          <p:nvSpPr>
            <p:cNvPr id="48" name="Hexagon 47">
              <a:extLst>
                <a:ext uri="{FF2B5EF4-FFF2-40B4-BE49-F238E27FC236}">
                  <a16:creationId xmlns:a16="http://schemas.microsoft.com/office/drawing/2014/main" id="{DA8B7C69-6D23-1447-B453-69400FF67FC0}"/>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49" name="Hexagon 4">
              <a:extLst>
                <a:ext uri="{FF2B5EF4-FFF2-40B4-BE49-F238E27FC236}">
                  <a16:creationId xmlns:a16="http://schemas.microsoft.com/office/drawing/2014/main" id="{506D40DD-AC47-8249-B41B-90F1F7E78273}"/>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71" name="Group 70">
            <a:extLst>
              <a:ext uri="{FF2B5EF4-FFF2-40B4-BE49-F238E27FC236}">
                <a16:creationId xmlns:a16="http://schemas.microsoft.com/office/drawing/2014/main" id="{A38EFCF7-C1D0-2C41-8B88-4ABD31AE2408}"/>
              </a:ext>
            </a:extLst>
          </p:cNvPr>
          <p:cNvGrpSpPr/>
          <p:nvPr/>
        </p:nvGrpSpPr>
        <p:grpSpPr>
          <a:xfrm>
            <a:off x="212338" y="3772908"/>
            <a:ext cx="1499708" cy="1326087"/>
            <a:chOff x="3568393" y="1630914"/>
            <a:chExt cx="1033426" cy="894035"/>
          </a:xfrm>
        </p:grpSpPr>
        <p:sp>
          <p:nvSpPr>
            <p:cNvPr id="72" name="Hexagon 71">
              <a:extLst>
                <a:ext uri="{FF2B5EF4-FFF2-40B4-BE49-F238E27FC236}">
                  <a16:creationId xmlns:a16="http://schemas.microsoft.com/office/drawing/2014/main" id="{DA844A7C-1C5E-9342-A864-0E546393D2DF}"/>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73" name="Hexagon 4">
              <a:extLst>
                <a:ext uri="{FF2B5EF4-FFF2-40B4-BE49-F238E27FC236}">
                  <a16:creationId xmlns:a16="http://schemas.microsoft.com/office/drawing/2014/main" id="{D45C2BB3-830C-BB44-B05B-4D621D3F8F3A}"/>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74" name="Group 73">
            <a:extLst>
              <a:ext uri="{FF2B5EF4-FFF2-40B4-BE49-F238E27FC236}">
                <a16:creationId xmlns:a16="http://schemas.microsoft.com/office/drawing/2014/main" id="{CC27DA73-B4AA-0447-A043-E7DE3EFBF5BE}"/>
              </a:ext>
            </a:extLst>
          </p:cNvPr>
          <p:cNvGrpSpPr/>
          <p:nvPr/>
        </p:nvGrpSpPr>
        <p:grpSpPr>
          <a:xfrm>
            <a:off x="2620454" y="3761241"/>
            <a:ext cx="1514545" cy="1399040"/>
            <a:chOff x="2620621" y="0"/>
            <a:chExt cx="1033426" cy="894035"/>
          </a:xfrm>
        </p:grpSpPr>
        <p:sp>
          <p:nvSpPr>
            <p:cNvPr id="75" name="Hexagon 74">
              <a:extLst>
                <a:ext uri="{FF2B5EF4-FFF2-40B4-BE49-F238E27FC236}">
                  <a16:creationId xmlns:a16="http://schemas.microsoft.com/office/drawing/2014/main" id="{81D756DD-D71D-6C4D-ADD2-A93E28B4C812}"/>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76" name="Hexagon 4">
              <a:extLst>
                <a:ext uri="{FF2B5EF4-FFF2-40B4-BE49-F238E27FC236}">
                  <a16:creationId xmlns:a16="http://schemas.microsoft.com/office/drawing/2014/main" id="{E95E5A58-A6A3-6C4A-BE4B-00C1E7B6CE76}"/>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grpSp>
        <p:nvGrpSpPr>
          <p:cNvPr id="22" name="Group 21">
            <a:extLst>
              <a:ext uri="{FF2B5EF4-FFF2-40B4-BE49-F238E27FC236}">
                <a16:creationId xmlns:a16="http://schemas.microsoft.com/office/drawing/2014/main" id="{B18D12F0-02FE-264C-9406-E97908120D19}"/>
              </a:ext>
            </a:extLst>
          </p:cNvPr>
          <p:cNvGrpSpPr/>
          <p:nvPr/>
        </p:nvGrpSpPr>
        <p:grpSpPr>
          <a:xfrm>
            <a:off x="7210951" y="2446452"/>
            <a:ext cx="1499708" cy="1262774"/>
            <a:chOff x="808266" y="1050326"/>
            <a:chExt cx="1033426" cy="894035"/>
          </a:xfrm>
        </p:grpSpPr>
        <p:sp>
          <p:nvSpPr>
            <p:cNvPr id="23" name="Hexagon 22">
              <a:extLst>
                <a:ext uri="{FF2B5EF4-FFF2-40B4-BE49-F238E27FC236}">
                  <a16:creationId xmlns:a16="http://schemas.microsoft.com/office/drawing/2014/main" id="{4A189E5D-9E79-EB47-91CA-D4911829AEF8}"/>
                </a:ext>
              </a:extLst>
            </p:cNvPr>
            <p:cNvSpPr/>
            <p:nvPr/>
          </p:nvSpPr>
          <p:spPr>
            <a:xfrm>
              <a:off x="808266" y="1050326"/>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236469"/>
                <a:satOff val="3113"/>
                <a:lumOff val="18647"/>
                <a:alphaOff val="0"/>
              </a:schemeClr>
            </a:effectRef>
            <a:fontRef idx="minor">
              <a:schemeClr val="lt1"/>
            </a:fontRef>
          </p:style>
        </p:sp>
        <p:sp>
          <p:nvSpPr>
            <p:cNvPr id="24" name="Hexagon 4">
              <a:extLst>
                <a:ext uri="{FF2B5EF4-FFF2-40B4-BE49-F238E27FC236}">
                  <a16:creationId xmlns:a16="http://schemas.microsoft.com/office/drawing/2014/main" id="{82088EC0-30FC-BE40-922C-3A95831C7F4F}"/>
                </a:ext>
              </a:extLst>
            </p:cNvPr>
            <p:cNvSpPr txBox="1"/>
            <p:nvPr/>
          </p:nvSpPr>
          <p:spPr>
            <a:xfrm>
              <a:off x="979527" y="1198487"/>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Cognitive control/ inhibition</a:t>
              </a:r>
            </a:p>
          </p:txBody>
        </p:sp>
      </p:grpSp>
      <p:grpSp>
        <p:nvGrpSpPr>
          <p:cNvPr id="25" name="Group 24">
            <a:extLst>
              <a:ext uri="{FF2B5EF4-FFF2-40B4-BE49-F238E27FC236}">
                <a16:creationId xmlns:a16="http://schemas.microsoft.com/office/drawing/2014/main" id="{9AEB8B95-4D97-C946-B258-5A3691729223}"/>
              </a:ext>
            </a:extLst>
          </p:cNvPr>
          <p:cNvGrpSpPr/>
          <p:nvPr/>
        </p:nvGrpSpPr>
        <p:grpSpPr>
          <a:xfrm>
            <a:off x="4772416" y="2402534"/>
            <a:ext cx="1499708" cy="1262774"/>
            <a:chOff x="2620621" y="0"/>
            <a:chExt cx="1033426" cy="894035"/>
          </a:xfrm>
        </p:grpSpPr>
        <p:sp>
          <p:nvSpPr>
            <p:cNvPr id="26" name="Hexagon 25">
              <a:extLst>
                <a:ext uri="{FF2B5EF4-FFF2-40B4-BE49-F238E27FC236}">
                  <a16:creationId xmlns:a16="http://schemas.microsoft.com/office/drawing/2014/main" id="{58458B3D-16F5-9D45-A83D-3E61C54A47CC}"/>
                </a:ext>
              </a:extLst>
            </p:cNvPr>
            <p:cNvSpPr/>
            <p:nvPr/>
          </p:nvSpPr>
          <p:spPr>
            <a:xfrm>
              <a:off x="2620621" y="0"/>
              <a:ext cx="1033426" cy="894035"/>
            </a:xfrm>
            <a:prstGeom prst="hexagon">
              <a:avLst>
                <a:gd name="adj" fmla="val 28570"/>
                <a:gd name="vf" fmla="val 115470"/>
              </a:avLst>
            </a:prstGeom>
            <a:solidFill>
              <a:schemeClr val="accent5">
                <a:lumMod val="75000"/>
              </a:schemeClr>
            </a:solidFill>
            <a:ln w="76200">
              <a:noFill/>
              <a:prstDash val="dash"/>
            </a:ln>
          </p:spPr>
          <p:style>
            <a:lnRef idx="2">
              <a:scrgbClr r="0" g="0" b="0"/>
            </a:lnRef>
            <a:fillRef idx="1">
              <a:scrgbClr r="0" g="0" b="0"/>
            </a:fillRef>
            <a:effectRef idx="0">
              <a:schemeClr val="accent1">
                <a:shade val="50000"/>
                <a:hueOff val="0"/>
                <a:satOff val="0"/>
                <a:lumOff val="0"/>
                <a:alphaOff val="0"/>
              </a:schemeClr>
            </a:effectRef>
            <a:fontRef idx="minor">
              <a:schemeClr val="lt1"/>
            </a:fontRef>
          </p:style>
        </p:sp>
        <p:sp>
          <p:nvSpPr>
            <p:cNvPr id="27" name="Hexagon 4">
              <a:extLst>
                <a:ext uri="{FF2B5EF4-FFF2-40B4-BE49-F238E27FC236}">
                  <a16:creationId xmlns:a16="http://schemas.microsoft.com/office/drawing/2014/main" id="{B8980AA6-CDF8-B840-B937-165DDE29BAF8}"/>
                </a:ext>
              </a:extLst>
            </p:cNvPr>
            <p:cNvSpPr txBox="1"/>
            <p:nvPr/>
          </p:nvSpPr>
          <p:spPr>
            <a:xfrm>
              <a:off x="2791882" y="148161"/>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Atypical lateralisation</a:t>
              </a:r>
            </a:p>
          </p:txBody>
        </p:sp>
      </p:grpSp>
      <p:grpSp>
        <p:nvGrpSpPr>
          <p:cNvPr id="28" name="Group 27">
            <a:extLst>
              <a:ext uri="{FF2B5EF4-FFF2-40B4-BE49-F238E27FC236}">
                <a16:creationId xmlns:a16="http://schemas.microsoft.com/office/drawing/2014/main" id="{C0D89C56-B4E3-C84A-B1D8-1679666AC52D}"/>
              </a:ext>
            </a:extLst>
          </p:cNvPr>
          <p:cNvGrpSpPr/>
          <p:nvPr/>
        </p:nvGrpSpPr>
        <p:grpSpPr>
          <a:xfrm>
            <a:off x="87849" y="2329169"/>
            <a:ext cx="1634978" cy="1370990"/>
            <a:chOff x="3568393" y="549891"/>
            <a:chExt cx="1033426" cy="894035"/>
          </a:xfrm>
        </p:grpSpPr>
        <p:sp>
          <p:nvSpPr>
            <p:cNvPr id="29" name="Hexagon 28">
              <a:extLst>
                <a:ext uri="{FF2B5EF4-FFF2-40B4-BE49-F238E27FC236}">
                  <a16:creationId xmlns:a16="http://schemas.microsoft.com/office/drawing/2014/main" id="{EB54B267-3154-9240-9D10-A2CA65315DE6}"/>
                </a:ext>
              </a:extLst>
            </p:cNvPr>
            <p:cNvSpPr/>
            <p:nvPr/>
          </p:nvSpPr>
          <p:spPr>
            <a:xfrm>
              <a:off x="3568393" y="54989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147370"/>
                <a:satOff val="-6442"/>
                <a:lumOff val="17584"/>
                <a:alphaOff val="0"/>
              </a:schemeClr>
            </a:effectRef>
            <a:fontRef idx="minor">
              <a:schemeClr val="lt1"/>
            </a:fontRef>
          </p:style>
        </p:sp>
        <p:sp>
          <p:nvSpPr>
            <p:cNvPr id="30" name="Hexagon 4">
              <a:extLst>
                <a:ext uri="{FF2B5EF4-FFF2-40B4-BE49-F238E27FC236}">
                  <a16:creationId xmlns:a16="http://schemas.microsoft.com/office/drawing/2014/main" id="{C3487504-C887-664A-A88D-F308061F0FB7}"/>
                </a:ext>
              </a:extLst>
            </p:cNvPr>
            <p:cNvSpPr txBox="1"/>
            <p:nvPr/>
          </p:nvSpPr>
          <p:spPr>
            <a:xfrm>
              <a:off x="3739654" y="69805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p:txBody>
        </p:sp>
      </p:grpSp>
      <p:sp>
        <p:nvSpPr>
          <p:cNvPr id="31" name="TextBox 30">
            <a:extLst>
              <a:ext uri="{FF2B5EF4-FFF2-40B4-BE49-F238E27FC236}">
                <a16:creationId xmlns:a16="http://schemas.microsoft.com/office/drawing/2014/main" id="{A936A472-5C13-AE42-8ACC-DF375741D156}"/>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143863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44" name="Group 43">
            <a:extLst>
              <a:ext uri="{FF2B5EF4-FFF2-40B4-BE49-F238E27FC236}">
                <a16:creationId xmlns:a16="http://schemas.microsoft.com/office/drawing/2014/main" id="{8E487058-8C96-9F48-8ADC-E5EFD952D763}"/>
              </a:ext>
            </a:extLst>
          </p:cNvPr>
          <p:cNvGrpSpPr/>
          <p:nvPr/>
        </p:nvGrpSpPr>
        <p:grpSpPr>
          <a:xfrm>
            <a:off x="4743042" y="3775579"/>
            <a:ext cx="1499708" cy="1326087"/>
            <a:chOff x="3568393" y="1630914"/>
            <a:chExt cx="1033426" cy="894035"/>
          </a:xfrm>
        </p:grpSpPr>
        <p:sp>
          <p:nvSpPr>
            <p:cNvPr id="45" name="Hexagon 44">
              <a:extLst>
                <a:ext uri="{FF2B5EF4-FFF2-40B4-BE49-F238E27FC236}">
                  <a16:creationId xmlns:a16="http://schemas.microsoft.com/office/drawing/2014/main" id="{30F33B22-97E6-974B-8C66-8D46B28FE993}"/>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46" name="Hexagon 4">
              <a:extLst>
                <a:ext uri="{FF2B5EF4-FFF2-40B4-BE49-F238E27FC236}">
                  <a16:creationId xmlns:a16="http://schemas.microsoft.com/office/drawing/2014/main" id="{EF57F8CE-90F7-494C-85F3-CDB960296E8C}"/>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47" name="Group 46">
            <a:extLst>
              <a:ext uri="{FF2B5EF4-FFF2-40B4-BE49-F238E27FC236}">
                <a16:creationId xmlns:a16="http://schemas.microsoft.com/office/drawing/2014/main" id="{6F87E3E6-F5AE-7C4E-ABFC-FACADA11AF1C}"/>
              </a:ext>
            </a:extLst>
          </p:cNvPr>
          <p:cNvGrpSpPr/>
          <p:nvPr/>
        </p:nvGrpSpPr>
        <p:grpSpPr>
          <a:xfrm>
            <a:off x="7151158" y="3763912"/>
            <a:ext cx="1514545" cy="1399040"/>
            <a:chOff x="2620621" y="0"/>
            <a:chExt cx="1033426" cy="894035"/>
          </a:xfrm>
        </p:grpSpPr>
        <p:sp>
          <p:nvSpPr>
            <p:cNvPr id="48" name="Hexagon 47">
              <a:extLst>
                <a:ext uri="{FF2B5EF4-FFF2-40B4-BE49-F238E27FC236}">
                  <a16:creationId xmlns:a16="http://schemas.microsoft.com/office/drawing/2014/main" id="{DA8B7C69-6D23-1447-B453-69400FF67FC0}"/>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49" name="Hexagon 4">
              <a:extLst>
                <a:ext uri="{FF2B5EF4-FFF2-40B4-BE49-F238E27FC236}">
                  <a16:creationId xmlns:a16="http://schemas.microsoft.com/office/drawing/2014/main" id="{506D40DD-AC47-8249-B41B-90F1F7E78273}"/>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71" name="Group 70">
            <a:extLst>
              <a:ext uri="{FF2B5EF4-FFF2-40B4-BE49-F238E27FC236}">
                <a16:creationId xmlns:a16="http://schemas.microsoft.com/office/drawing/2014/main" id="{A38EFCF7-C1D0-2C41-8B88-4ABD31AE2408}"/>
              </a:ext>
            </a:extLst>
          </p:cNvPr>
          <p:cNvGrpSpPr/>
          <p:nvPr/>
        </p:nvGrpSpPr>
        <p:grpSpPr>
          <a:xfrm>
            <a:off x="212338" y="3772908"/>
            <a:ext cx="1499708" cy="1326087"/>
            <a:chOff x="3568393" y="1630914"/>
            <a:chExt cx="1033426" cy="894035"/>
          </a:xfrm>
        </p:grpSpPr>
        <p:sp>
          <p:nvSpPr>
            <p:cNvPr id="72" name="Hexagon 71">
              <a:extLst>
                <a:ext uri="{FF2B5EF4-FFF2-40B4-BE49-F238E27FC236}">
                  <a16:creationId xmlns:a16="http://schemas.microsoft.com/office/drawing/2014/main" id="{DA844A7C-1C5E-9342-A864-0E546393D2DF}"/>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73" name="Hexagon 4">
              <a:extLst>
                <a:ext uri="{FF2B5EF4-FFF2-40B4-BE49-F238E27FC236}">
                  <a16:creationId xmlns:a16="http://schemas.microsoft.com/office/drawing/2014/main" id="{D45C2BB3-830C-BB44-B05B-4D621D3F8F3A}"/>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74" name="Group 73">
            <a:extLst>
              <a:ext uri="{FF2B5EF4-FFF2-40B4-BE49-F238E27FC236}">
                <a16:creationId xmlns:a16="http://schemas.microsoft.com/office/drawing/2014/main" id="{CC27DA73-B4AA-0447-A043-E7DE3EFBF5BE}"/>
              </a:ext>
            </a:extLst>
          </p:cNvPr>
          <p:cNvGrpSpPr/>
          <p:nvPr/>
        </p:nvGrpSpPr>
        <p:grpSpPr>
          <a:xfrm>
            <a:off x="2620454" y="3761241"/>
            <a:ext cx="1514545" cy="1399040"/>
            <a:chOff x="2620621" y="0"/>
            <a:chExt cx="1033426" cy="894035"/>
          </a:xfrm>
        </p:grpSpPr>
        <p:sp>
          <p:nvSpPr>
            <p:cNvPr id="75" name="Hexagon 74">
              <a:extLst>
                <a:ext uri="{FF2B5EF4-FFF2-40B4-BE49-F238E27FC236}">
                  <a16:creationId xmlns:a16="http://schemas.microsoft.com/office/drawing/2014/main" id="{81D756DD-D71D-6C4D-ADD2-A93E28B4C812}"/>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76" name="Hexagon 4">
              <a:extLst>
                <a:ext uri="{FF2B5EF4-FFF2-40B4-BE49-F238E27FC236}">
                  <a16:creationId xmlns:a16="http://schemas.microsoft.com/office/drawing/2014/main" id="{E95E5A58-A6A3-6C4A-BE4B-00C1E7B6CE76}"/>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grpSp>
        <p:nvGrpSpPr>
          <p:cNvPr id="22" name="Group 21">
            <a:extLst>
              <a:ext uri="{FF2B5EF4-FFF2-40B4-BE49-F238E27FC236}">
                <a16:creationId xmlns:a16="http://schemas.microsoft.com/office/drawing/2014/main" id="{78F8BE9A-ED83-5D4A-AE51-0A23272130C8}"/>
              </a:ext>
            </a:extLst>
          </p:cNvPr>
          <p:cNvGrpSpPr/>
          <p:nvPr/>
        </p:nvGrpSpPr>
        <p:grpSpPr>
          <a:xfrm>
            <a:off x="7210951" y="2446452"/>
            <a:ext cx="1499708" cy="1262774"/>
            <a:chOff x="808266" y="1050326"/>
            <a:chExt cx="1033426" cy="894035"/>
          </a:xfrm>
        </p:grpSpPr>
        <p:sp>
          <p:nvSpPr>
            <p:cNvPr id="23" name="Hexagon 22">
              <a:extLst>
                <a:ext uri="{FF2B5EF4-FFF2-40B4-BE49-F238E27FC236}">
                  <a16:creationId xmlns:a16="http://schemas.microsoft.com/office/drawing/2014/main" id="{E19A27E1-8ADC-794D-A592-D7162B318EB7}"/>
                </a:ext>
              </a:extLst>
            </p:cNvPr>
            <p:cNvSpPr/>
            <p:nvPr/>
          </p:nvSpPr>
          <p:spPr>
            <a:xfrm>
              <a:off x="808266" y="1050326"/>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236469"/>
                <a:satOff val="3113"/>
                <a:lumOff val="18647"/>
                <a:alphaOff val="0"/>
              </a:schemeClr>
            </a:effectRef>
            <a:fontRef idx="minor">
              <a:schemeClr val="lt1"/>
            </a:fontRef>
          </p:style>
        </p:sp>
        <p:sp>
          <p:nvSpPr>
            <p:cNvPr id="24" name="Hexagon 4">
              <a:extLst>
                <a:ext uri="{FF2B5EF4-FFF2-40B4-BE49-F238E27FC236}">
                  <a16:creationId xmlns:a16="http://schemas.microsoft.com/office/drawing/2014/main" id="{8AB35BD0-13F6-F24D-AD7F-68094B855327}"/>
                </a:ext>
              </a:extLst>
            </p:cNvPr>
            <p:cNvSpPr txBox="1"/>
            <p:nvPr/>
          </p:nvSpPr>
          <p:spPr>
            <a:xfrm>
              <a:off x="979527" y="1198487"/>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Cognitive control/ inhibition</a:t>
              </a:r>
            </a:p>
          </p:txBody>
        </p:sp>
      </p:grpSp>
      <p:grpSp>
        <p:nvGrpSpPr>
          <p:cNvPr id="25" name="Group 24">
            <a:extLst>
              <a:ext uri="{FF2B5EF4-FFF2-40B4-BE49-F238E27FC236}">
                <a16:creationId xmlns:a16="http://schemas.microsoft.com/office/drawing/2014/main" id="{6419D347-5F93-D64C-9928-DE3A3F4E52BE}"/>
              </a:ext>
            </a:extLst>
          </p:cNvPr>
          <p:cNvGrpSpPr/>
          <p:nvPr/>
        </p:nvGrpSpPr>
        <p:grpSpPr>
          <a:xfrm>
            <a:off x="4772416" y="2402534"/>
            <a:ext cx="1499708" cy="1262774"/>
            <a:chOff x="2620621" y="0"/>
            <a:chExt cx="1033426" cy="894035"/>
          </a:xfrm>
        </p:grpSpPr>
        <p:sp>
          <p:nvSpPr>
            <p:cNvPr id="26" name="Hexagon 25">
              <a:extLst>
                <a:ext uri="{FF2B5EF4-FFF2-40B4-BE49-F238E27FC236}">
                  <a16:creationId xmlns:a16="http://schemas.microsoft.com/office/drawing/2014/main" id="{67D90476-B5ED-F947-89A7-38BD11C63F14}"/>
                </a:ext>
              </a:extLst>
            </p:cNvPr>
            <p:cNvSpPr/>
            <p:nvPr/>
          </p:nvSpPr>
          <p:spPr>
            <a:xfrm>
              <a:off x="2620621" y="0"/>
              <a:ext cx="1033426" cy="894035"/>
            </a:xfrm>
            <a:prstGeom prst="hexagon">
              <a:avLst>
                <a:gd name="adj" fmla="val 28570"/>
                <a:gd name="vf" fmla="val 115470"/>
              </a:avLst>
            </a:prstGeom>
            <a:solidFill>
              <a:schemeClr val="accent5">
                <a:lumMod val="75000"/>
              </a:schemeClr>
            </a:solidFill>
            <a:ln w="76200">
              <a:noFill/>
              <a:prstDash val="dash"/>
            </a:ln>
          </p:spPr>
          <p:style>
            <a:lnRef idx="2">
              <a:scrgbClr r="0" g="0" b="0"/>
            </a:lnRef>
            <a:fillRef idx="1">
              <a:scrgbClr r="0" g="0" b="0"/>
            </a:fillRef>
            <a:effectRef idx="0">
              <a:schemeClr val="accent1">
                <a:shade val="50000"/>
                <a:hueOff val="0"/>
                <a:satOff val="0"/>
                <a:lumOff val="0"/>
                <a:alphaOff val="0"/>
              </a:schemeClr>
            </a:effectRef>
            <a:fontRef idx="minor">
              <a:schemeClr val="lt1"/>
            </a:fontRef>
          </p:style>
        </p:sp>
        <p:sp>
          <p:nvSpPr>
            <p:cNvPr id="27" name="Hexagon 4">
              <a:extLst>
                <a:ext uri="{FF2B5EF4-FFF2-40B4-BE49-F238E27FC236}">
                  <a16:creationId xmlns:a16="http://schemas.microsoft.com/office/drawing/2014/main" id="{41D66145-14ED-4346-A743-8281ABB9462A}"/>
                </a:ext>
              </a:extLst>
            </p:cNvPr>
            <p:cNvSpPr txBox="1"/>
            <p:nvPr/>
          </p:nvSpPr>
          <p:spPr>
            <a:xfrm>
              <a:off x="2791882" y="148161"/>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Atypical lateralisation</a:t>
              </a:r>
            </a:p>
          </p:txBody>
        </p:sp>
      </p:grpSp>
      <p:grpSp>
        <p:nvGrpSpPr>
          <p:cNvPr id="28" name="Group 27">
            <a:extLst>
              <a:ext uri="{FF2B5EF4-FFF2-40B4-BE49-F238E27FC236}">
                <a16:creationId xmlns:a16="http://schemas.microsoft.com/office/drawing/2014/main" id="{D9E3473F-F82C-4148-B1D2-B49E45605A60}"/>
              </a:ext>
            </a:extLst>
          </p:cNvPr>
          <p:cNvGrpSpPr/>
          <p:nvPr/>
        </p:nvGrpSpPr>
        <p:grpSpPr>
          <a:xfrm>
            <a:off x="87849" y="2329169"/>
            <a:ext cx="1634978" cy="1370990"/>
            <a:chOff x="3568393" y="549891"/>
            <a:chExt cx="1033426" cy="894035"/>
          </a:xfrm>
        </p:grpSpPr>
        <p:sp>
          <p:nvSpPr>
            <p:cNvPr id="29" name="Hexagon 28">
              <a:extLst>
                <a:ext uri="{FF2B5EF4-FFF2-40B4-BE49-F238E27FC236}">
                  <a16:creationId xmlns:a16="http://schemas.microsoft.com/office/drawing/2014/main" id="{6BBE6900-5881-2243-9EE6-E2B4AB46C42C}"/>
                </a:ext>
              </a:extLst>
            </p:cNvPr>
            <p:cNvSpPr/>
            <p:nvPr/>
          </p:nvSpPr>
          <p:spPr>
            <a:xfrm>
              <a:off x="3568393" y="54989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147370"/>
                <a:satOff val="-6442"/>
                <a:lumOff val="17584"/>
                <a:alphaOff val="0"/>
              </a:schemeClr>
            </a:effectRef>
            <a:fontRef idx="minor">
              <a:schemeClr val="lt1"/>
            </a:fontRef>
          </p:style>
        </p:sp>
        <p:sp>
          <p:nvSpPr>
            <p:cNvPr id="30" name="Hexagon 4">
              <a:extLst>
                <a:ext uri="{FF2B5EF4-FFF2-40B4-BE49-F238E27FC236}">
                  <a16:creationId xmlns:a16="http://schemas.microsoft.com/office/drawing/2014/main" id="{D1A5B8C9-5BC7-CD4E-B121-E7E04F47D025}"/>
                </a:ext>
              </a:extLst>
            </p:cNvPr>
            <p:cNvSpPr txBox="1"/>
            <p:nvPr/>
          </p:nvSpPr>
          <p:spPr>
            <a:xfrm>
              <a:off x="3739654" y="69805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p:txBody>
        </p:sp>
      </p:grpSp>
      <p:grpSp>
        <p:nvGrpSpPr>
          <p:cNvPr id="31" name="Group 30">
            <a:extLst>
              <a:ext uri="{FF2B5EF4-FFF2-40B4-BE49-F238E27FC236}">
                <a16:creationId xmlns:a16="http://schemas.microsoft.com/office/drawing/2014/main" id="{6E578BC8-23BD-244F-98BF-D622649B5B6D}"/>
              </a:ext>
            </a:extLst>
          </p:cNvPr>
          <p:cNvGrpSpPr/>
          <p:nvPr/>
        </p:nvGrpSpPr>
        <p:grpSpPr>
          <a:xfrm>
            <a:off x="7199250" y="1117214"/>
            <a:ext cx="1499708" cy="1262774"/>
            <a:chOff x="1630910" y="3399753"/>
            <a:chExt cx="1033426" cy="894035"/>
          </a:xfrm>
        </p:grpSpPr>
        <p:sp>
          <p:nvSpPr>
            <p:cNvPr id="32" name="Hexagon 31">
              <a:extLst>
                <a:ext uri="{FF2B5EF4-FFF2-40B4-BE49-F238E27FC236}">
                  <a16:creationId xmlns:a16="http://schemas.microsoft.com/office/drawing/2014/main" id="{D93FFEE5-DDED-6041-8CBF-6091B86A5279}"/>
                </a:ext>
              </a:extLst>
            </p:cNvPr>
            <p:cNvSpPr/>
            <p:nvPr/>
          </p:nvSpPr>
          <p:spPr>
            <a:xfrm>
              <a:off x="1630910" y="3399753"/>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hemeClr val="accent6">
                <a:shade val="50000"/>
                <a:hueOff val="147370"/>
                <a:satOff val="-6442"/>
                <a:lumOff val="17584"/>
                <a:alphaOff val="0"/>
              </a:schemeClr>
            </a:fillRef>
            <a:effectRef idx="0">
              <a:schemeClr val="accent6">
                <a:shade val="50000"/>
                <a:hueOff val="147370"/>
                <a:satOff val="-6442"/>
                <a:lumOff val="17584"/>
                <a:alphaOff val="0"/>
              </a:schemeClr>
            </a:effectRef>
            <a:fontRef idx="minor">
              <a:schemeClr val="lt1"/>
            </a:fontRef>
          </p:style>
        </p:sp>
        <p:sp>
          <p:nvSpPr>
            <p:cNvPr id="33" name="Hexagon 4">
              <a:extLst>
                <a:ext uri="{FF2B5EF4-FFF2-40B4-BE49-F238E27FC236}">
                  <a16:creationId xmlns:a16="http://schemas.microsoft.com/office/drawing/2014/main" id="{C8619465-846A-4440-91A7-322FA96BC9E7}"/>
                </a:ext>
              </a:extLst>
            </p:cNvPr>
            <p:cNvSpPr txBox="1"/>
            <p:nvPr/>
          </p:nvSpPr>
          <p:spPr>
            <a:xfrm>
              <a:off x="1802171" y="3547913"/>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200" b="1" kern="1200" dirty="0"/>
                <a:t>Trauma</a:t>
              </a:r>
              <a:endParaRPr lang="en-AU" sz="1000" b="1" kern="1200" dirty="0"/>
            </a:p>
          </p:txBody>
        </p:sp>
      </p:grpSp>
      <p:sp>
        <p:nvSpPr>
          <p:cNvPr id="34" name="TextBox 33">
            <a:extLst>
              <a:ext uri="{FF2B5EF4-FFF2-40B4-BE49-F238E27FC236}">
                <a16:creationId xmlns:a16="http://schemas.microsoft.com/office/drawing/2014/main" id="{D8586E84-D1F8-4344-88D9-673B5D094553}"/>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2150405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44" name="Group 43">
            <a:extLst>
              <a:ext uri="{FF2B5EF4-FFF2-40B4-BE49-F238E27FC236}">
                <a16:creationId xmlns:a16="http://schemas.microsoft.com/office/drawing/2014/main" id="{8E487058-8C96-9F48-8ADC-E5EFD952D763}"/>
              </a:ext>
            </a:extLst>
          </p:cNvPr>
          <p:cNvGrpSpPr/>
          <p:nvPr/>
        </p:nvGrpSpPr>
        <p:grpSpPr>
          <a:xfrm>
            <a:off x="4743042" y="3775579"/>
            <a:ext cx="1499708" cy="1326087"/>
            <a:chOff x="3568393" y="1630914"/>
            <a:chExt cx="1033426" cy="894035"/>
          </a:xfrm>
        </p:grpSpPr>
        <p:sp>
          <p:nvSpPr>
            <p:cNvPr id="45" name="Hexagon 44">
              <a:extLst>
                <a:ext uri="{FF2B5EF4-FFF2-40B4-BE49-F238E27FC236}">
                  <a16:creationId xmlns:a16="http://schemas.microsoft.com/office/drawing/2014/main" id="{30F33B22-97E6-974B-8C66-8D46B28FE993}"/>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46" name="Hexagon 4">
              <a:extLst>
                <a:ext uri="{FF2B5EF4-FFF2-40B4-BE49-F238E27FC236}">
                  <a16:creationId xmlns:a16="http://schemas.microsoft.com/office/drawing/2014/main" id="{EF57F8CE-90F7-494C-85F3-CDB960296E8C}"/>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47" name="Group 46">
            <a:extLst>
              <a:ext uri="{FF2B5EF4-FFF2-40B4-BE49-F238E27FC236}">
                <a16:creationId xmlns:a16="http://schemas.microsoft.com/office/drawing/2014/main" id="{6F87E3E6-F5AE-7C4E-ABFC-FACADA11AF1C}"/>
              </a:ext>
            </a:extLst>
          </p:cNvPr>
          <p:cNvGrpSpPr/>
          <p:nvPr/>
        </p:nvGrpSpPr>
        <p:grpSpPr>
          <a:xfrm>
            <a:off x="7151158" y="3763912"/>
            <a:ext cx="1514545" cy="1399040"/>
            <a:chOff x="2620621" y="0"/>
            <a:chExt cx="1033426" cy="894035"/>
          </a:xfrm>
        </p:grpSpPr>
        <p:sp>
          <p:nvSpPr>
            <p:cNvPr id="48" name="Hexagon 47">
              <a:extLst>
                <a:ext uri="{FF2B5EF4-FFF2-40B4-BE49-F238E27FC236}">
                  <a16:creationId xmlns:a16="http://schemas.microsoft.com/office/drawing/2014/main" id="{DA8B7C69-6D23-1447-B453-69400FF67FC0}"/>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49" name="Hexagon 4">
              <a:extLst>
                <a:ext uri="{FF2B5EF4-FFF2-40B4-BE49-F238E27FC236}">
                  <a16:creationId xmlns:a16="http://schemas.microsoft.com/office/drawing/2014/main" id="{506D40DD-AC47-8249-B41B-90F1F7E78273}"/>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71" name="Group 70">
            <a:extLst>
              <a:ext uri="{FF2B5EF4-FFF2-40B4-BE49-F238E27FC236}">
                <a16:creationId xmlns:a16="http://schemas.microsoft.com/office/drawing/2014/main" id="{A38EFCF7-C1D0-2C41-8B88-4ABD31AE2408}"/>
              </a:ext>
            </a:extLst>
          </p:cNvPr>
          <p:cNvGrpSpPr/>
          <p:nvPr/>
        </p:nvGrpSpPr>
        <p:grpSpPr>
          <a:xfrm>
            <a:off x="212338" y="3772908"/>
            <a:ext cx="1499708" cy="1326087"/>
            <a:chOff x="3568393" y="1630914"/>
            <a:chExt cx="1033426" cy="894035"/>
          </a:xfrm>
        </p:grpSpPr>
        <p:sp>
          <p:nvSpPr>
            <p:cNvPr id="72" name="Hexagon 71">
              <a:extLst>
                <a:ext uri="{FF2B5EF4-FFF2-40B4-BE49-F238E27FC236}">
                  <a16:creationId xmlns:a16="http://schemas.microsoft.com/office/drawing/2014/main" id="{DA844A7C-1C5E-9342-A864-0E546393D2DF}"/>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73" name="Hexagon 4">
              <a:extLst>
                <a:ext uri="{FF2B5EF4-FFF2-40B4-BE49-F238E27FC236}">
                  <a16:creationId xmlns:a16="http://schemas.microsoft.com/office/drawing/2014/main" id="{D45C2BB3-830C-BB44-B05B-4D621D3F8F3A}"/>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74" name="Group 73">
            <a:extLst>
              <a:ext uri="{FF2B5EF4-FFF2-40B4-BE49-F238E27FC236}">
                <a16:creationId xmlns:a16="http://schemas.microsoft.com/office/drawing/2014/main" id="{CC27DA73-B4AA-0447-A043-E7DE3EFBF5BE}"/>
              </a:ext>
            </a:extLst>
          </p:cNvPr>
          <p:cNvGrpSpPr/>
          <p:nvPr/>
        </p:nvGrpSpPr>
        <p:grpSpPr>
          <a:xfrm>
            <a:off x="2620454" y="3761241"/>
            <a:ext cx="1514545" cy="1399040"/>
            <a:chOff x="2620621" y="0"/>
            <a:chExt cx="1033426" cy="894035"/>
          </a:xfrm>
        </p:grpSpPr>
        <p:sp>
          <p:nvSpPr>
            <p:cNvPr id="75" name="Hexagon 74">
              <a:extLst>
                <a:ext uri="{FF2B5EF4-FFF2-40B4-BE49-F238E27FC236}">
                  <a16:creationId xmlns:a16="http://schemas.microsoft.com/office/drawing/2014/main" id="{81D756DD-D71D-6C4D-ADD2-A93E28B4C812}"/>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76" name="Hexagon 4">
              <a:extLst>
                <a:ext uri="{FF2B5EF4-FFF2-40B4-BE49-F238E27FC236}">
                  <a16:creationId xmlns:a16="http://schemas.microsoft.com/office/drawing/2014/main" id="{E95E5A58-A6A3-6C4A-BE4B-00C1E7B6CE76}"/>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grpSp>
        <p:nvGrpSpPr>
          <p:cNvPr id="22" name="Group 21">
            <a:extLst>
              <a:ext uri="{FF2B5EF4-FFF2-40B4-BE49-F238E27FC236}">
                <a16:creationId xmlns:a16="http://schemas.microsoft.com/office/drawing/2014/main" id="{78F8BE9A-ED83-5D4A-AE51-0A23272130C8}"/>
              </a:ext>
            </a:extLst>
          </p:cNvPr>
          <p:cNvGrpSpPr/>
          <p:nvPr/>
        </p:nvGrpSpPr>
        <p:grpSpPr>
          <a:xfrm>
            <a:off x="7210951" y="2446452"/>
            <a:ext cx="1499708" cy="1262774"/>
            <a:chOff x="808266" y="1050326"/>
            <a:chExt cx="1033426" cy="894035"/>
          </a:xfrm>
        </p:grpSpPr>
        <p:sp>
          <p:nvSpPr>
            <p:cNvPr id="23" name="Hexagon 22">
              <a:extLst>
                <a:ext uri="{FF2B5EF4-FFF2-40B4-BE49-F238E27FC236}">
                  <a16:creationId xmlns:a16="http://schemas.microsoft.com/office/drawing/2014/main" id="{E19A27E1-8ADC-794D-A592-D7162B318EB7}"/>
                </a:ext>
              </a:extLst>
            </p:cNvPr>
            <p:cNvSpPr/>
            <p:nvPr/>
          </p:nvSpPr>
          <p:spPr>
            <a:xfrm>
              <a:off x="808266" y="1050326"/>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236469"/>
                <a:satOff val="3113"/>
                <a:lumOff val="18647"/>
                <a:alphaOff val="0"/>
              </a:schemeClr>
            </a:effectRef>
            <a:fontRef idx="minor">
              <a:schemeClr val="lt1"/>
            </a:fontRef>
          </p:style>
        </p:sp>
        <p:sp>
          <p:nvSpPr>
            <p:cNvPr id="24" name="Hexagon 4">
              <a:extLst>
                <a:ext uri="{FF2B5EF4-FFF2-40B4-BE49-F238E27FC236}">
                  <a16:creationId xmlns:a16="http://schemas.microsoft.com/office/drawing/2014/main" id="{8AB35BD0-13F6-F24D-AD7F-68094B855327}"/>
                </a:ext>
              </a:extLst>
            </p:cNvPr>
            <p:cNvSpPr txBox="1"/>
            <p:nvPr/>
          </p:nvSpPr>
          <p:spPr>
            <a:xfrm>
              <a:off x="979527" y="1198487"/>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Cognitive control/ inhibition</a:t>
              </a:r>
            </a:p>
          </p:txBody>
        </p:sp>
      </p:grpSp>
      <p:grpSp>
        <p:nvGrpSpPr>
          <p:cNvPr id="25" name="Group 24">
            <a:extLst>
              <a:ext uri="{FF2B5EF4-FFF2-40B4-BE49-F238E27FC236}">
                <a16:creationId xmlns:a16="http://schemas.microsoft.com/office/drawing/2014/main" id="{6419D347-5F93-D64C-9928-DE3A3F4E52BE}"/>
              </a:ext>
            </a:extLst>
          </p:cNvPr>
          <p:cNvGrpSpPr/>
          <p:nvPr/>
        </p:nvGrpSpPr>
        <p:grpSpPr>
          <a:xfrm>
            <a:off x="4772416" y="2402534"/>
            <a:ext cx="1499708" cy="1262774"/>
            <a:chOff x="2620621" y="0"/>
            <a:chExt cx="1033426" cy="894035"/>
          </a:xfrm>
        </p:grpSpPr>
        <p:sp>
          <p:nvSpPr>
            <p:cNvPr id="26" name="Hexagon 25">
              <a:extLst>
                <a:ext uri="{FF2B5EF4-FFF2-40B4-BE49-F238E27FC236}">
                  <a16:creationId xmlns:a16="http://schemas.microsoft.com/office/drawing/2014/main" id="{67D90476-B5ED-F947-89A7-38BD11C63F14}"/>
                </a:ext>
              </a:extLst>
            </p:cNvPr>
            <p:cNvSpPr/>
            <p:nvPr/>
          </p:nvSpPr>
          <p:spPr>
            <a:xfrm>
              <a:off x="2620621" y="0"/>
              <a:ext cx="1033426" cy="894035"/>
            </a:xfrm>
            <a:prstGeom prst="hexagon">
              <a:avLst>
                <a:gd name="adj" fmla="val 28570"/>
                <a:gd name="vf" fmla="val 115470"/>
              </a:avLst>
            </a:prstGeom>
            <a:solidFill>
              <a:schemeClr val="accent5">
                <a:lumMod val="75000"/>
              </a:schemeClr>
            </a:solidFill>
            <a:ln w="76200">
              <a:noFill/>
              <a:prstDash val="dash"/>
            </a:ln>
          </p:spPr>
          <p:style>
            <a:lnRef idx="2">
              <a:scrgbClr r="0" g="0" b="0"/>
            </a:lnRef>
            <a:fillRef idx="1">
              <a:scrgbClr r="0" g="0" b="0"/>
            </a:fillRef>
            <a:effectRef idx="0">
              <a:schemeClr val="accent1">
                <a:shade val="50000"/>
                <a:hueOff val="0"/>
                <a:satOff val="0"/>
                <a:lumOff val="0"/>
                <a:alphaOff val="0"/>
              </a:schemeClr>
            </a:effectRef>
            <a:fontRef idx="minor">
              <a:schemeClr val="lt1"/>
            </a:fontRef>
          </p:style>
        </p:sp>
        <p:sp>
          <p:nvSpPr>
            <p:cNvPr id="27" name="Hexagon 4">
              <a:extLst>
                <a:ext uri="{FF2B5EF4-FFF2-40B4-BE49-F238E27FC236}">
                  <a16:creationId xmlns:a16="http://schemas.microsoft.com/office/drawing/2014/main" id="{41D66145-14ED-4346-A743-8281ABB9462A}"/>
                </a:ext>
              </a:extLst>
            </p:cNvPr>
            <p:cNvSpPr txBox="1"/>
            <p:nvPr/>
          </p:nvSpPr>
          <p:spPr>
            <a:xfrm>
              <a:off x="2791882" y="148161"/>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Atypical lateralisation</a:t>
              </a:r>
            </a:p>
          </p:txBody>
        </p:sp>
      </p:grpSp>
      <p:grpSp>
        <p:nvGrpSpPr>
          <p:cNvPr id="28" name="Group 27">
            <a:extLst>
              <a:ext uri="{FF2B5EF4-FFF2-40B4-BE49-F238E27FC236}">
                <a16:creationId xmlns:a16="http://schemas.microsoft.com/office/drawing/2014/main" id="{D9E3473F-F82C-4148-B1D2-B49E45605A60}"/>
              </a:ext>
            </a:extLst>
          </p:cNvPr>
          <p:cNvGrpSpPr/>
          <p:nvPr/>
        </p:nvGrpSpPr>
        <p:grpSpPr>
          <a:xfrm>
            <a:off x="87849" y="2329169"/>
            <a:ext cx="1634978" cy="1370990"/>
            <a:chOff x="3568393" y="549891"/>
            <a:chExt cx="1033426" cy="894035"/>
          </a:xfrm>
        </p:grpSpPr>
        <p:sp>
          <p:nvSpPr>
            <p:cNvPr id="29" name="Hexagon 28">
              <a:extLst>
                <a:ext uri="{FF2B5EF4-FFF2-40B4-BE49-F238E27FC236}">
                  <a16:creationId xmlns:a16="http://schemas.microsoft.com/office/drawing/2014/main" id="{6BBE6900-5881-2243-9EE6-E2B4AB46C42C}"/>
                </a:ext>
              </a:extLst>
            </p:cNvPr>
            <p:cNvSpPr/>
            <p:nvPr/>
          </p:nvSpPr>
          <p:spPr>
            <a:xfrm>
              <a:off x="3568393" y="54989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147370"/>
                <a:satOff val="-6442"/>
                <a:lumOff val="17584"/>
                <a:alphaOff val="0"/>
              </a:schemeClr>
            </a:effectRef>
            <a:fontRef idx="minor">
              <a:schemeClr val="lt1"/>
            </a:fontRef>
          </p:style>
        </p:sp>
        <p:sp>
          <p:nvSpPr>
            <p:cNvPr id="30" name="Hexagon 4">
              <a:extLst>
                <a:ext uri="{FF2B5EF4-FFF2-40B4-BE49-F238E27FC236}">
                  <a16:creationId xmlns:a16="http://schemas.microsoft.com/office/drawing/2014/main" id="{D1A5B8C9-5BC7-CD4E-B121-E7E04F47D025}"/>
                </a:ext>
              </a:extLst>
            </p:cNvPr>
            <p:cNvSpPr txBox="1"/>
            <p:nvPr/>
          </p:nvSpPr>
          <p:spPr>
            <a:xfrm>
              <a:off x="3739654" y="69805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p:txBody>
        </p:sp>
      </p:grpSp>
      <p:grpSp>
        <p:nvGrpSpPr>
          <p:cNvPr id="31" name="Group 30">
            <a:extLst>
              <a:ext uri="{FF2B5EF4-FFF2-40B4-BE49-F238E27FC236}">
                <a16:creationId xmlns:a16="http://schemas.microsoft.com/office/drawing/2014/main" id="{6E578BC8-23BD-244F-98BF-D622649B5B6D}"/>
              </a:ext>
            </a:extLst>
          </p:cNvPr>
          <p:cNvGrpSpPr/>
          <p:nvPr/>
        </p:nvGrpSpPr>
        <p:grpSpPr>
          <a:xfrm>
            <a:off x="7199250" y="1117214"/>
            <a:ext cx="1499708" cy="1262774"/>
            <a:chOff x="1630910" y="3399753"/>
            <a:chExt cx="1033426" cy="894035"/>
          </a:xfrm>
        </p:grpSpPr>
        <p:sp>
          <p:nvSpPr>
            <p:cNvPr id="32" name="Hexagon 31">
              <a:extLst>
                <a:ext uri="{FF2B5EF4-FFF2-40B4-BE49-F238E27FC236}">
                  <a16:creationId xmlns:a16="http://schemas.microsoft.com/office/drawing/2014/main" id="{D93FFEE5-DDED-6041-8CBF-6091B86A5279}"/>
                </a:ext>
              </a:extLst>
            </p:cNvPr>
            <p:cNvSpPr/>
            <p:nvPr/>
          </p:nvSpPr>
          <p:spPr>
            <a:xfrm>
              <a:off x="1630910" y="3399753"/>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hemeClr val="accent6">
                <a:shade val="50000"/>
                <a:hueOff val="147370"/>
                <a:satOff val="-6442"/>
                <a:lumOff val="17584"/>
                <a:alphaOff val="0"/>
              </a:schemeClr>
            </a:fillRef>
            <a:effectRef idx="0">
              <a:schemeClr val="accent6">
                <a:shade val="50000"/>
                <a:hueOff val="147370"/>
                <a:satOff val="-6442"/>
                <a:lumOff val="17584"/>
                <a:alphaOff val="0"/>
              </a:schemeClr>
            </a:effectRef>
            <a:fontRef idx="minor">
              <a:schemeClr val="lt1"/>
            </a:fontRef>
          </p:style>
        </p:sp>
        <p:sp>
          <p:nvSpPr>
            <p:cNvPr id="33" name="Hexagon 4">
              <a:extLst>
                <a:ext uri="{FF2B5EF4-FFF2-40B4-BE49-F238E27FC236}">
                  <a16:creationId xmlns:a16="http://schemas.microsoft.com/office/drawing/2014/main" id="{C8619465-846A-4440-91A7-322FA96BC9E7}"/>
                </a:ext>
              </a:extLst>
            </p:cNvPr>
            <p:cNvSpPr txBox="1"/>
            <p:nvPr/>
          </p:nvSpPr>
          <p:spPr>
            <a:xfrm>
              <a:off x="1802171" y="3547913"/>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200" b="1" kern="1200" dirty="0"/>
                <a:t>Trauma</a:t>
              </a:r>
              <a:endParaRPr lang="en-AU" sz="1000" b="1" kern="1200" dirty="0"/>
            </a:p>
          </p:txBody>
        </p:sp>
      </p:grpSp>
      <p:grpSp>
        <p:nvGrpSpPr>
          <p:cNvPr id="37" name="Group 36">
            <a:extLst>
              <a:ext uri="{FF2B5EF4-FFF2-40B4-BE49-F238E27FC236}">
                <a16:creationId xmlns:a16="http://schemas.microsoft.com/office/drawing/2014/main" id="{2B28B5B9-CF9C-624B-B256-36364AE0257D}"/>
              </a:ext>
            </a:extLst>
          </p:cNvPr>
          <p:cNvGrpSpPr/>
          <p:nvPr/>
        </p:nvGrpSpPr>
        <p:grpSpPr>
          <a:xfrm>
            <a:off x="4598319" y="842141"/>
            <a:ext cx="1436134" cy="1408705"/>
            <a:chOff x="1590567" y="25563"/>
            <a:chExt cx="695586" cy="695586"/>
          </a:xfrm>
        </p:grpSpPr>
        <p:sp>
          <p:nvSpPr>
            <p:cNvPr id="38" name="Oval 37">
              <a:extLst>
                <a:ext uri="{FF2B5EF4-FFF2-40B4-BE49-F238E27FC236}">
                  <a16:creationId xmlns:a16="http://schemas.microsoft.com/office/drawing/2014/main" id="{B171F466-5633-C54B-8042-47FB9C2F568A}"/>
                </a:ext>
              </a:extLst>
            </p:cNvPr>
            <p:cNvSpPr/>
            <p:nvPr/>
          </p:nvSpPr>
          <p:spPr>
            <a:xfrm>
              <a:off x="1590567" y="25563"/>
              <a:ext cx="695586" cy="695586"/>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3">
                <a:shade val="50000"/>
                <a:hueOff val="0"/>
                <a:satOff val="0"/>
                <a:lumOff val="35962"/>
                <a:alphaOff val="0"/>
              </a:schemeClr>
            </a:effectRef>
            <a:fontRef idx="minor">
              <a:schemeClr val="lt1"/>
            </a:fontRef>
          </p:style>
        </p:sp>
        <p:sp>
          <p:nvSpPr>
            <p:cNvPr id="39" name="Oval 4">
              <a:extLst>
                <a:ext uri="{FF2B5EF4-FFF2-40B4-BE49-F238E27FC236}">
                  <a16:creationId xmlns:a16="http://schemas.microsoft.com/office/drawing/2014/main" id="{365CFBD0-AB0B-2847-A351-558316FA8E23}"/>
                </a:ext>
              </a:extLst>
            </p:cNvPr>
            <p:cNvSpPr txBox="1"/>
            <p:nvPr/>
          </p:nvSpPr>
          <p:spPr>
            <a:xfrm>
              <a:off x="1692433" y="127429"/>
              <a:ext cx="491854" cy="4918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1200" b="1" kern="1200" dirty="0"/>
                <a:t>Sleep deprivation</a:t>
              </a:r>
            </a:p>
          </p:txBody>
        </p:sp>
      </p:grpSp>
      <p:grpSp>
        <p:nvGrpSpPr>
          <p:cNvPr id="40" name="Group 39">
            <a:extLst>
              <a:ext uri="{FF2B5EF4-FFF2-40B4-BE49-F238E27FC236}">
                <a16:creationId xmlns:a16="http://schemas.microsoft.com/office/drawing/2014/main" id="{33DED592-4A3E-8549-9ADA-C098C8FE6C8A}"/>
              </a:ext>
            </a:extLst>
          </p:cNvPr>
          <p:cNvGrpSpPr/>
          <p:nvPr/>
        </p:nvGrpSpPr>
        <p:grpSpPr>
          <a:xfrm>
            <a:off x="5991684" y="1759930"/>
            <a:ext cx="1499708" cy="1262774"/>
            <a:chOff x="125559" y="2914016"/>
            <a:chExt cx="1033426" cy="894035"/>
          </a:xfrm>
        </p:grpSpPr>
        <p:sp>
          <p:nvSpPr>
            <p:cNvPr id="41" name="Hexagon 40">
              <a:extLst>
                <a:ext uri="{FF2B5EF4-FFF2-40B4-BE49-F238E27FC236}">
                  <a16:creationId xmlns:a16="http://schemas.microsoft.com/office/drawing/2014/main" id="{01A81C65-C394-BC41-B04D-F8FF6D078983}"/>
                </a:ext>
              </a:extLst>
            </p:cNvPr>
            <p:cNvSpPr/>
            <p:nvPr/>
          </p:nvSpPr>
          <p:spPr>
            <a:xfrm>
              <a:off x="125559" y="2914016"/>
              <a:ext cx="1033426" cy="894035"/>
            </a:xfrm>
            <a:prstGeom prst="hexagon">
              <a:avLst>
                <a:gd name="adj" fmla="val 28570"/>
                <a:gd name="vf" fmla="val 115470"/>
              </a:avLst>
            </a:prstGeom>
            <a:solidFill>
              <a:schemeClr val="accent5">
                <a:lumMod val="75000"/>
              </a:schemeClr>
            </a:solidFill>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a:lstStyle/>
            <a:p>
              <a:endParaRPr lang="en-AU" sz="1000" dirty="0"/>
            </a:p>
          </p:txBody>
        </p:sp>
        <p:sp>
          <p:nvSpPr>
            <p:cNvPr id="42" name="Hexagon 4">
              <a:extLst>
                <a:ext uri="{FF2B5EF4-FFF2-40B4-BE49-F238E27FC236}">
                  <a16:creationId xmlns:a16="http://schemas.microsoft.com/office/drawing/2014/main" id="{3CDCD481-4580-914E-B90D-00A6A826ED7B}"/>
                </a:ext>
              </a:extLst>
            </p:cNvPr>
            <p:cNvSpPr txBox="1"/>
            <p:nvPr/>
          </p:nvSpPr>
          <p:spPr>
            <a:xfrm>
              <a:off x="296820" y="3062177"/>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Neuro-transmitter dysfunction</a:t>
              </a:r>
            </a:p>
          </p:txBody>
        </p:sp>
      </p:grpSp>
      <p:sp>
        <p:nvSpPr>
          <p:cNvPr id="2" name="TextBox 1">
            <a:extLst>
              <a:ext uri="{FF2B5EF4-FFF2-40B4-BE49-F238E27FC236}">
                <a16:creationId xmlns:a16="http://schemas.microsoft.com/office/drawing/2014/main" id="{B9E789CA-D2D7-2949-B9E1-E5050F05E7F6}"/>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3222200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240091-8F72-B941-8279-B88AD30853F3}"/>
              </a:ext>
            </a:extLst>
          </p:cNvPr>
          <p:cNvSpPr txBox="1"/>
          <p:nvPr/>
        </p:nvSpPr>
        <p:spPr>
          <a:xfrm>
            <a:off x="5630472" y="5619883"/>
            <a:ext cx="2168746" cy="646331"/>
          </a:xfrm>
          <a:prstGeom prst="rect">
            <a:avLst/>
          </a:prstGeom>
          <a:noFill/>
        </p:spPr>
        <p:txBody>
          <a:bodyPr wrap="square" rtlCol="0">
            <a:spAutoFit/>
          </a:bodyPr>
          <a:lstStyle/>
          <a:p>
            <a:r>
              <a:rPr lang="en-US" dirty="0">
                <a:latin typeface="Gill Sans MT" panose="020B0502020104020203" pitchFamily="34" charset="77"/>
              </a:rPr>
              <a:t>A case of ‘clinical’ voice-hearing</a:t>
            </a:r>
          </a:p>
        </p:txBody>
      </p:sp>
      <p:grpSp>
        <p:nvGrpSpPr>
          <p:cNvPr id="9" name="Group 8">
            <a:extLst>
              <a:ext uri="{FF2B5EF4-FFF2-40B4-BE49-F238E27FC236}">
                <a16:creationId xmlns:a16="http://schemas.microsoft.com/office/drawing/2014/main" id="{0126718C-A401-AA43-9BFE-B291AEFE6B47}"/>
              </a:ext>
            </a:extLst>
          </p:cNvPr>
          <p:cNvGrpSpPr/>
          <p:nvPr/>
        </p:nvGrpSpPr>
        <p:grpSpPr>
          <a:xfrm>
            <a:off x="5964991" y="3116009"/>
            <a:ext cx="1499708" cy="1262774"/>
            <a:chOff x="2586053" y="2181421"/>
            <a:chExt cx="1033426" cy="894035"/>
          </a:xfrm>
        </p:grpSpPr>
        <p:sp>
          <p:nvSpPr>
            <p:cNvPr id="10" name="Hexagon 9">
              <a:extLst>
                <a:ext uri="{FF2B5EF4-FFF2-40B4-BE49-F238E27FC236}">
                  <a16:creationId xmlns:a16="http://schemas.microsoft.com/office/drawing/2014/main" id="{FBFB86A2-5C7C-A945-983A-07B4954659F2}"/>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11" name="Hexagon 4">
              <a:extLst>
                <a:ext uri="{FF2B5EF4-FFF2-40B4-BE49-F238E27FC236}">
                  <a16:creationId xmlns:a16="http://schemas.microsoft.com/office/drawing/2014/main" id="{E7BAC770-8810-C547-BFE9-98876C2C2795}"/>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44" name="Group 43">
            <a:extLst>
              <a:ext uri="{FF2B5EF4-FFF2-40B4-BE49-F238E27FC236}">
                <a16:creationId xmlns:a16="http://schemas.microsoft.com/office/drawing/2014/main" id="{8E487058-8C96-9F48-8ADC-E5EFD952D763}"/>
              </a:ext>
            </a:extLst>
          </p:cNvPr>
          <p:cNvGrpSpPr/>
          <p:nvPr/>
        </p:nvGrpSpPr>
        <p:grpSpPr>
          <a:xfrm>
            <a:off x="4743042" y="3775579"/>
            <a:ext cx="1499708" cy="1326087"/>
            <a:chOff x="3568393" y="1630914"/>
            <a:chExt cx="1033426" cy="894035"/>
          </a:xfrm>
        </p:grpSpPr>
        <p:sp>
          <p:nvSpPr>
            <p:cNvPr id="45" name="Hexagon 44">
              <a:extLst>
                <a:ext uri="{FF2B5EF4-FFF2-40B4-BE49-F238E27FC236}">
                  <a16:creationId xmlns:a16="http://schemas.microsoft.com/office/drawing/2014/main" id="{30F33B22-97E6-974B-8C66-8D46B28FE993}"/>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46" name="Hexagon 4">
              <a:extLst>
                <a:ext uri="{FF2B5EF4-FFF2-40B4-BE49-F238E27FC236}">
                  <a16:creationId xmlns:a16="http://schemas.microsoft.com/office/drawing/2014/main" id="{EF57F8CE-90F7-494C-85F3-CDB960296E8C}"/>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47" name="Group 46">
            <a:extLst>
              <a:ext uri="{FF2B5EF4-FFF2-40B4-BE49-F238E27FC236}">
                <a16:creationId xmlns:a16="http://schemas.microsoft.com/office/drawing/2014/main" id="{6F87E3E6-F5AE-7C4E-ABFC-FACADA11AF1C}"/>
              </a:ext>
            </a:extLst>
          </p:cNvPr>
          <p:cNvGrpSpPr/>
          <p:nvPr/>
        </p:nvGrpSpPr>
        <p:grpSpPr>
          <a:xfrm>
            <a:off x="7151158" y="3763912"/>
            <a:ext cx="1514545" cy="1399040"/>
            <a:chOff x="2620621" y="0"/>
            <a:chExt cx="1033426" cy="894035"/>
          </a:xfrm>
        </p:grpSpPr>
        <p:sp>
          <p:nvSpPr>
            <p:cNvPr id="48" name="Hexagon 47">
              <a:extLst>
                <a:ext uri="{FF2B5EF4-FFF2-40B4-BE49-F238E27FC236}">
                  <a16:creationId xmlns:a16="http://schemas.microsoft.com/office/drawing/2014/main" id="{DA8B7C69-6D23-1447-B453-69400FF67FC0}"/>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49" name="Hexagon 4">
              <a:extLst>
                <a:ext uri="{FF2B5EF4-FFF2-40B4-BE49-F238E27FC236}">
                  <a16:creationId xmlns:a16="http://schemas.microsoft.com/office/drawing/2014/main" id="{506D40DD-AC47-8249-B41B-90F1F7E78273}"/>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grpSp>
        <p:nvGrpSpPr>
          <p:cNvPr id="68" name="Group 67">
            <a:extLst>
              <a:ext uri="{FF2B5EF4-FFF2-40B4-BE49-F238E27FC236}">
                <a16:creationId xmlns:a16="http://schemas.microsoft.com/office/drawing/2014/main" id="{D64E11AF-16FE-5D4A-AB9F-061D8FAB704C}"/>
              </a:ext>
            </a:extLst>
          </p:cNvPr>
          <p:cNvGrpSpPr/>
          <p:nvPr/>
        </p:nvGrpSpPr>
        <p:grpSpPr>
          <a:xfrm>
            <a:off x="1434287" y="3113338"/>
            <a:ext cx="1499708" cy="1262774"/>
            <a:chOff x="2586053" y="2181421"/>
            <a:chExt cx="1033426" cy="894035"/>
          </a:xfrm>
        </p:grpSpPr>
        <p:sp>
          <p:nvSpPr>
            <p:cNvPr id="69" name="Hexagon 68">
              <a:extLst>
                <a:ext uri="{FF2B5EF4-FFF2-40B4-BE49-F238E27FC236}">
                  <a16:creationId xmlns:a16="http://schemas.microsoft.com/office/drawing/2014/main" id="{461D8C2D-1AAF-DA42-8943-C6BD33775655}"/>
                </a:ext>
              </a:extLst>
            </p:cNvPr>
            <p:cNvSpPr/>
            <p:nvPr/>
          </p:nvSpPr>
          <p:spPr>
            <a:xfrm>
              <a:off x="2586053" y="2181421"/>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472938"/>
                <a:satOff val="6226"/>
                <a:lumOff val="37294"/>
                <a:alphaOff val="0"/>
              </a:schemeClr>
            </a:effectRef>
            <a:fontRef idx="minor">
              <a:schemeClr val="lt1"/>
            </a:fontRef>
          </p:style>
        </p:sp>
        <p:sp>
          <p:nvSpPr>
            <p:cNvPr id="70" name="Hexagon 4">
              <a:extLst>
                <a:ext uri="{FF2B5EF4-FFF2-40B4-BE49-F238E27FC236}">
                  <a16:creationId xmlns:a16="http://schemas.microsoft.com/office/drawing/2014/main" id="{5B422159-DB93-9F41-A099-2E62CAA07357}"/>
                </a:ext>
              </a:extLst>
            </p:cNvPr>
            <p:cNvSpPr txBox="1"/>
            <p:nvPr/>
          </p:nvSpPr>
          <p:spPr>
            <a:xfrm>
              <a:off x="2757314" y="2329582"/>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Top-down/prior weighting</a:t>
              </a:r>
            </a:p>
          </p:txBody>
        </p:sp>
      </p:grpSp>
      <p:grpSp>
        <p:nvGrpSpPr>
          <p:cNvPr id="71" name="Group 70">
            <a:extLst>
              <a:ext uri="{FF2B5EF4-FFF2-40B4-BE49-F238E27FC236}">
                <a16:creationId xmlns:a16="http://schemas.microsoft.com/office/drawing/2014/main" id="{A38EFCF7-C1D0-2C41-8B88-4ABD31AE2408}"/>
              </a:ext>
            </a:extLst>
          </p:cNvPr>
          <p:cNvGrpSpPr/>
          <p:nvPr/>
        </p:nvGrpSpPr>
        <p:grpSpPr>
          <a:xfrm>
            <a:off x="212338" y="3772908"/>
            <a:ext cx="1499708" cy="1326087"/>
            <a:chOff x="3568393" y="1630914"/>
            <a:chExt cx="1033426" cy="894035"/>
          </a:xfrm>
        </p:grpSpPr>
        <p:sp>
          <p:nvSpPr>
            <p:cNvPr id="72" name="Hexagon 71">
              <a:extLst>
                <a:ext uri="{FF2B5EF4-FFF2-40B4-BE49-F238E27FC236}">
                  <a16:creationId xmlns:a16="http://schemas.microsoft.com/office/drawing/2014/main" id="{DA844A7C-1C5E-9342-A864-0E546393D2DF}"/>
                </a:ext>
              </a:extLst>
            </p:cNvPr>
            <p:cNvSpPr/>
            <p:nvPr/>
          </p:nvSpPr>
          <p:spPr>
            <a:xfrm>
              <a:off x="3568393" y="1630914"/>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294739"/>
                <a:satOff val="-12884"/>
                <a:lumOff val="35169"/>
                <a:alphaOff val="0"/>
              </a:schemeClr>
            </a:effectRef>
            <a:fontRef idx="minor">
              <a:schemeClr val="lt1"/>
            </a:fontRef>
          </p:style>
        </p:sp>
        <p:sp>
          <p:nvSpPr>
            <p:cNvPr id="73" name="Hexagon 4">
              <a:extLst>
                <a:ext uri="{FF2B5EF4-FFF2-40B4-BE49-F238E27FC236}">
                  <a16:creationId xmlns:a16="http://schemas.microsoft.com/office/drawing/2014/main" id="{D45C2BB3-830C-BB44-B05B-4D621D3F8F3A}"/>
                </a:ext>
              </a:extLst>
            </p:cNvPr>
            <p:cNvSpPr txBox="1"/>
            <p:nvPr/>
          </p:nvSpPr>
          <p:spPr>
            <a:xfrm>
              <a:off x="3739654" y="1779075"/>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Personality traits</a:t>
              </a:r>
            </a:p>
          </p:txBody>
        </p:sp>
      </p:grpSp>
      <p:grpSp>
        <p:nvGrpSpPr>
          <p:cNvPr id="74" name="Group 73">
            <a:extLst>
              <a:ext uri="{FF2B5EF4-FFF2-40B4-BE49-F238E27FC236}">
                <a16:creationId xmlns:a16="http://schemas.microsoft.com/office/drawing/2014/main" id="{CC27DA73-B4AA-0447-A043-E7DE3EFBF5BE}"/>
              </a:ext>
            </a:extLst>
          </p:cNvPr>
          <p:cNvGrpSpPr/>
          <p:nvPr/>
        </p:nvGrpSpPr>
        <p:grpSpPr>
          <a:xfrm>
            <a:off x="2620454" y="3761241"/>
            <a:ext cx="1514545" cy="1399040"/>
            <a:chOff x="2620621" y="0"/>
            <a:chExt cx="1033426" cy="894035"/>
          </a:xfrm>
        </p:grpSpPr>
        <p:sp>
          <p:nvSpPr>
            <p:cNvPr id="75" name="Hexagon 74">
              <a:extLst>
                <a:ext uri="{FF2B5EF4-FFF2-40B4-BE49-F238E27FC236}">
                  <a16:creationId xmlns:a16="http://schemas.microsoft.com/office/drawing/2014/main" id="{81D756DD-D71D-6C4D-ADD2-A93E28B4C812}"/>
                </a:ext>
              </a:extLst>
            </p:cNvPr>
            <p:cNvSpPr/>
            <p:nvPr/>
          </p:nvSpPr>
          <p:spPr>
            <a:xfrm>
              <a:off x="2620621" y="0"/>
              <a:ext cx="1033426" cy="894035"/>
            </a:xfrm>
            <a:prstGeom prst="hexagon">
              <a:avLst>
                <a:gd name="adj" fmla="val 28570"/>
                <a:gd name="vf" fmla="val 11547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sp>
        <p:sp>
          <p:nvSpPr>
            <p:cNvPr id="76" name="Hexagon 4">
              <a:extLst>
                <a:ext uri="{FF2B5EF4-FFF2-40B4-BE49-F238E27FC236}">
                  <a16:creationId xmlns:a16="http://schemas.microsoft.com/office/drawing/2014/main" id="{E95E5A58-A6A3-6C4A-BE4B-00C1E7B6CE76}"/>
                </a:ext>
              </a:extLst>
            </p:cNvPr>
            <p:cNvSpPr txBox="1"/>
            <p:nvPr/>
          </p:nvSpPr>
          <p:spPr>
            <a:xfrm>
              <a:off x="2791882" y="148161"/>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b="1" kern="1200" dirty="0"/>
                <a:t>Mental imagery</a:t>
              </a:r>
            </a:p>
          </p:txBody>
        </p:sp>
      </p:grpSp>
      <p:sp>
        <p:nvSpPr>
          <p:cNvPr id="77" name="TextBox 76">
            <a:extLst>
              <a:ext uri="{FF2B5EF4-FFF2-40B4-BE49-F238E27FC236}">
                <a16:creationId xmlns:a16="http://schemas.microsoft.com/office/drawing/2014/main" id="{FF1FC470-9289-FB47-B209-BE77C49DFA72}"/>
              </a:ext>
            </a:extLst>
          </p:cNvPr>
          <p:cNvSpPr txBox="1"/>
          <p:nvPr/>
        </p:nvSpPr>
        <p:spPr>
          <a:xfrm>
            <a:off x="1403533" y="5624543"/>
            <a:ext cx="2168746" cy="646331"/>
          </a:xfrm>
          <a:prstGeom prst="rect">
            <a:avLst/>
          </a:prstGeom>
          <a:noFill/>
        </p:spPr>
        <p:txBody>
          <a:bodyPr wrap="square" rtlCol="0">
            <a:spAutoFit/>
          </a:bodyPr>
          <a:lstStyle/>
          <a:p>
            <a:r>
              <a:rPr lang="en-US" dirty="0">
                <a:latin typeface="Gill Sans MT" panose="020B0502020104020203" pitchFamily="34" charset="77"/>
              </a:rPr>
              <a:t>A case of ‘non-clinical’ voice-hearing</a:t>
            </a:r>
          </a:p>
        </p:txBody>
      </p:sp>
      <p:grpSp>
        <p:nvGrpSpPr>
          <p:cNvPr id="22" name="Group 21">
            <a:extLst>
              <a:ext uri="{FF2B5EF4-FFF2-40B4-BE49-F238E27FC236}">
                <a16:creationId xmlns:a16="http://schemas.microsoft.com/office/drawing/2014/main" id="{78F8BE9A-ED83-5D4A-AE51-0A23272130C8}"/>
              </a:ext>
            </a:extLst>
          </p:cNvPr>
          <p:cNvGrpSpPr/>
          <p:nvPr/>
        </p:nvGrpSpPr>
        <p:grpSpPr>
          <a:xfrm>
            <a:off x="7210951" y="2446452"/>
            <a:ext cx="1499708" cy="1262774"/>
            <a:chOff x="808266" y="1050326"/>
            <a:chExt cx="1033426" cy="894035"/>
          </a:xfrm>
        </p:grpSpPr>
        <p:sp>
          <p:nvSpPr>
            <p:cNvPr id="23" name="Hexagon 22">
              <a:extLst>
                <a:ext uri="{FF2B5EF4-FFF2-40B4-BE49-F238E27FC236}">
                  <a16:creationId xmlns:a16="http://schemas.microsoft.com/office/drawing/2014/main" id="{E19A27E1-8ADC-794D-A592-D7162B318EB7}"/>
                </a:ext>
              </a:extLst>
            </p:cNvPr>
            <p:cNvSpPr/>
            <p:nvPr/>
          </p:nvSpPr>
          <p:spPr>
            <a:xfrm>
              <a:off x="808266" y="1050326"/>
              <a:ext cx="1033426" cy="894035"/>
            </a:xfrm>
            <a:prstGeom prst="hexagon">
              <a:avLst>
                <a:gd name="adj" fmla="val 28570"/>
                <a:gd name="vf" fmla="val 115470"/>
              </a:avLst>
            </a:prstGeom>
            <a:solidFill>
              <a:schemeClr val="accent2">
                <a:lumMod val="75000"/>
              </a:schemeClr>
            </a:solidFill>
            <a:ln w="76200">
              <a:noFill/>
              <a:prstDash val="dash"/>
            </a:ln>
          </p:spPr>
          <p:style>
            <a:lnRef idx="2">
              <a:scrgbClr r="0" g="0" b="0"/>
            </a:lnRef>
            <a:fillRef idx="1">
              <a:scrgbClr r="0" g="0" b="0"/>
            </a:fillRef>
            <a:effectRef idx="0">
              <a:schemeClr val="accent2">
                <a:shade val="50000"/>
                <a:hueOff val="-236469"/>
                <a:satOff val="3113"/>
                <a:lumOff val="18647"/>
                <a:alphaOff val="0"/>
              </a:schemeClr>
            </a:effectRef>
            <a:fontRef idx="minor">
              <a:schemeClr val="lt1"/>
            </a:fontRef>
          </p:style>
        </p:sp>
        <p:sp>
          <p:nvSpPr>
            <p:cNvPr id="24" name="Hexagon 4">
              <a:extLst>
                <a:ext uri="{FF2B5EF4-FFF2-40B4-BE49-F238E27FC236}">
                  <a16:creationId xmlns:a16="http://schemas.microsoft.com/office/drawing/2014/main" id="{8AB35BD0-13F6-F24D-AD7F-68094B855327}"/>
                </a:ext>
              </a:extLst>
            </p:cNvPr>
            <p:cNvSpPr txBox="1"/>
            <p:nvPr/>
          </p:nvSpPr>
          <p:spPr>
            <a:xfrm>
              <a:off x="979527" y="1198487"/>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50" b="1" kern="1200" dirty="0"/>
                <a:t>Cognitive control/ inhibition</a:t>
              </a:r>
            </a:p>
          </p:txBody>
        </p:sp>
      </p:grpSp>
      <p:grpSp>
        <p:nvGrpSpPr>
          <p:cNvPr id="25" name="Group 24">
            <a:extLst>
              <a:ext uri="{FF2B5EF4-FFF2-40B4-BE49-F238E27FC236}">
                <a16:creationId xmlns:a16="http://schemas.microsoft.com/office/drawing/2014/main" id="{6419D347-5F93-D64C-9928-DE3A3F4E52BE}"/>
              </a:ext>
            </a:extLst>
          </p:cNvPr>
          <p:cNvGrpSpPr/>
          <p:nvPr/>
        </p:nvGrpSpPr>
        <p:grpSpPr>
          <a:xfrm>
            <a:off x="4772416" y="2402534"/>
            <a:ext cx="1499708" cy="1262774"/>
            <a:chOff x="2620621" y="0"/>
            <a:chExt cx="1033426" cy="894035"/>
          </a:xfrm>
        </p:grpSpPr>
        <p:sp>
          <p:nvSpPr>
            <p:cNvPr id="26" name="Hexagon 25">
              <a:extLst>
                <a:ext uri="{FF2B5EF4-FFF2-40B4-BE49-F238E27FC236}">
                  <a16:creationId xmlns:a16="http://schemas.microsoft.com/office/drawing/2014/main" id="{67D90476-B5ED-F947-89A7-38BD11C63F14}"/>
                </a:ext>
              </a:extLst>
            </p:cNvPr>
            <p:cNvSpPr/>
            <p:nvPr/>
          </p:nvSpPr>
          <p:spPr>
            <a:xfrm>
              <a:off x="2620621" y="0"/>
              <a:ext cx="1033426" cy="894035"/>
            </a:xfrm>
            <a:prstGeom prst="hexagon">
              <a:avLst>
                <a:gd name="adj" fmla="val 28570"/>
                <a:gd name="vf" fmla="val 115470"/>
              </a:avLst>
            </a:prstGeom>
            <a:solidFill>
              <a:schemeClr val="accent5">
                <a:lumMod val="75000"/>
              </a:schemeClr>
            </a:solidFill>
            <a:ln w="76200">
              <a:noFill/>
              <a:prstDash val="dash"/>
            </a:ln>
          </p:spPr>
          <p:style>
            <a:lnRef idx="2">
              <a:scrgbClr r="0" g="0" b="0"/>
            </a:lnRef>
            <a:fillRef idx="1">
              <a:scrgbClr r="0" g="0" b="0"/>
            </a:fillRef>
            <a:effectRef idx="0">
              <a:schemeClr val="accent1">
                <a:shade val="50000"/>
                <a:hueOff val="0"/>
                <a:satOff val="0"/>
                <a:lumOff val="0"/>
                <a:alphaOff val="0"/>
              </a:schemeClr>
            </a:effectRef>
            <a:fontRef idx="minor">
              <a:schemeClr val="lt1"/>
            </a:fontRef>
          </p:style>
        </p:sp>
        <p:sp>
          <p:nvSpPr>
            <p:cNvPr id="27" name="Hexagon 4">
              <a:extLst>
                <a:ext uri="{FF2B5EF4-FFF2-40B4-BE49-F238E27FC236}">
                  <a16:creationId xmlns:a16="http://schemas.microsoft.com/office/drawing/2014/main" id="{41D66145-14ED-4346-A743-8281ABB9462A}"/>
                </a:ext>
              </a:extLst>
            </p:cNvPr>
            <p:cNvSpPr txBox="1"/>
            <p:nvPr/>
          </p:nvSpPr>
          <p:spPr>
            <a:xfrm>
              <a:off x="2791882" y="148161"/>
              <a:ext cx="690904" cy="59771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Atypical lateralisation</a:t>
              </a:r>
            </a:p>
          </p:txBody>
        </p:sp>
      </p:grpSp>
      <p:grpSp>
        <p:nvGrpSpPr>
          <p:cNvPr id="28" name="Group 27">
            <a:extLst>
              <a:ext uri="{FF2B5EF4-FFF2-40B4-BE49-F238E27FC236}">
                <a16:creationId xmlns:a16="http://schemas.microsoft.com/office/drawing/2014/main" id="{D9E3473F-F82C-4148-B1D2-B49E45605A60}"/>
              </a:ext>
            </a:extLst>
          </p:cNvPr>
          <p:cNvGrpSpPr/>
          <p:nvPr/>
        </p:nvGrpSpPr>
        <p:grpSpPr>
          <a:xfrm>
            <a:off x="87849" y="2329169"/>
            <a:ext cx="1634978" cy="1370990"/>
            <a:chOff x="3568393" y="549891"/>
            <a:chExt cx="1033426" cy="894035"/>
          </a:xfrm>
        </p:grpSpPr>
        <p:sp>
          <p:nvSpPr>
            <p:cNvPr id="29" name="Hexagon 28">
              <a:extLst>
                <a:ext uri="{FF2B5EF4-FFF2-40B4-BE49-F238E27FC236}">
                  <a16:creationId xmlns:a16="http://schemas.microsoft.com/office/drawing/2014/main" id="{6BBE6900-5881-2243-9EE6-E2B4AB46C42C}"/>
                </a:ext>
              </a:extLst>
            </p:cNvPr>
            <p:cNvSpPr/>
            <p:nvPr/>
          </p:nvSpPr>
          <p:spPr>
            <a:xfrm>
              <a:off x="3568393" y="549891"/>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shade val="50000"/>
                <a:hueOff val="147370"/>
                <a:satOff val="-6442"/>
                <a:lumOff val="17584"/>
                <a:alphaOff val="0"/>
              </a:schemeClr>
            </a:effectRef>
            <a:fontRef idx="minor">
              <a:schemeClr val="lt1"/>
            </a:fontRef>
          </p:style>
        </p:sp>
        <p:sp>
          <p:nvSpPr>
            <p:cNvPr id="30" name="Hexagon 4">
              <a:extLst>
                <a:ext uri="{FF2B5EF4-FFF2-40B4-BE49-F238E27FC236}">
                  <a16:creationId xmlns:a16="http://schemas.microsoft.com/office/drawing/2014/main" id="{D1A5B8C9-5BC7-CD4E-B121-E7E04F47D025}"/>
                </a:ext>
              </a:extLst>
            </p:cNvPr>
            <p:cNvSpPr txBox="1"/>
            <p:nvPr/>
          </p:nvSpPr>
          <p:spPr>
            <a:xfrm>
              <a:off x="3739654" y="69805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000" kern="1200" dirty="0"/>
                <a:t>Religious/ spiritual practices</a:t>
              </a:r>
            </a:p>
          </p:txBody>
        </p:sp>
      </p:grpSp>
      <p:grpSp>
        <p:nvGrpSpPr>
          <p:cNvPr id="31" name="Group 30">
            <a:extLst>
              <a:ext uri="{FF2B5EF4-FFF2-40B4-BE49-F238E27FC236}">
                <a16:creationId xmlns:a16="http://schemas.microsoft.com/office/drawing/2014/main" id="{6E578BC8-23BD-244F-98BF-D622649B5B6D}"/>
              </a:ext>
            </a:extLst>
          </p:cNvPr>
          <p:cNvGrpSpPr/>
          <p:nvPr/>
        </p:nvGrpSpPr>
        <p:grpSpPr>
          <a:xfrm>
            <a:off x="7199250" y="1117214"/>
            <a:ext cx="1499708" cy="1262774"/>
            <a:chOff x="1630910" y="3399753"/>
            <a:chExt cx="1033426" cy="894035"/>
          </a:xfrm>
        </p:grpSpPr>
        <p:sp>
          <p:nvSpPr>
            <p:cNvPr id="32" name="Hexagon 31">
              <a:extLst>
                <a:ext uri="{FF2B5EF4-FFF2-40B4-BE49-F238E27FC236}">
                  <a16:creationId xmlns:a16="http://schemas.microsoft.com/office/drawing/2014/main" id="{D93FFEE5-DDED-6041-8CBF-6091B86A5279}"/>
                </a:ext>
              </a:extLst>
            </p:cNvPr>
            <p:cNvSpPr/>
            <p:nvPr/>
          </p:nvSpPr>
          <p:spPr>
            <a:xfrm>
              <a:off x="1630910" y="3399753"/>
              <a:ext cx="1033426" cy="894035"/>
            </a:xfrm>
            <a:prstGeom prst="hexagon">
              <a:avLst>
                <a:gd name="adj" fmla="val 28570"/>
                <a:gd name="vf" fmla="val 115470"/>
              </a:avLst>
            </a:prstGeom>
            <a:solidFill>
              <a:schemeClr val="accent6">
                <a:lumMod val="75000"/>
              </a:schemeClr>
            </a:solidFill>
          </p:spPr>
          <p:style>
            <a:lnRef idx="2">
              <a:schemeClr val="lt1">
                <a:hueOff val="0"/>
                <a:satOff val="0"/>
                <a:lumOff val="0"/>
                <a:alphaOff val="0"/>
              </a:schemeClr>
            </a:lnRef>
            <a:fillRef idx="1">
              <a:schemeClr val="accent6">
                <a:shade val="50000"/>
                <a:hueOff val="147370"/>
                <a:satOff val="-6442"/>
                <a:lumOff val="17584"/>
                <a:alphaOff val="0"/>
              </a:schemeClr>
            </a:fillRef>
            <a:effectRef idx="0">
              <a:schemeClr val="accent6">
                <a:shade val="50000"/>
                <a:hueOff val="147370"/>
                <a:satOff val="-6442"/>
                <a:lumOff val="17584"/>
                <a:alphaOff val="0"/>
              </a:schemeClr>
            </a:effectRef>
            <a:fontRef idx="minor">
              <a:schemeClr val="lt1"/>
            </a:fontRef>
          </p:style>
        </p:sp>
        <p:sp>
          <p:nvSpPr>
            <p:cNvPr id="33" name="Hexagon 4">
              <a:extLst>
                <a:ext uri="{FF2B5EF4-FFF2-40B4-BE49-F238E27FC236}">
                  <a16:creationId xmlns:a16="http://schemas.microsoft.com/office/drawing/2014/main" id="{C8619465-846A-4440-91A7-322FA96BC9E7}"/>
                </a:ext>
              </a:extLst>
            </p:cNvPr>
            <p:cNvSpPr txBox="1"/>
            <p:nvPr/>
          </p:nvSpPr>
          <p:spPr>
            <a:xfrm>
              <a:off x="1802171" y="3547913"/>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AU" sz="1200" b="1" kern="1200" dirty="0"/>
                <a:t>Trauma</a:t>
              </a:r>
              <a:endParaRPr lang="en-AU" sz="1000" b="1" kern="1200" dirty="0"/>
            </a:p>
          </p:txBody>
        </p:sp>
      </p:grpSp>
      <p:grpSp>
        <p:nvGrpSpPr>
          <p:cNvPr id="34" name="Group 33">
            <a:extLst>
              <a:ext uri="{FF2B5EF4-FFF2-40B4-BE49-F238E27FC236}">
                <a16:creationId xmlns:a16="http://schemas.microsoft.com/office/drawing/2014/main" id="{04BAD27B-9A36-8D47-B545-B222D1F76454}"/>
              </a:ext>
            </a:extLst>
          </p:cNvPr>
          <p:cNvGrpSpPr/>
          <p:nvPr/>
        </p:nvGrpSpPr>
        <p:grpSpPr>
          <a:xfrm>
            <a:off x="5985833" y="1768586"/>
            <a:ext cx="1499708" cy="1262774"/>
            <a:chOff x="2621427" y="2181421"/>
            <a:chExt cx="1033426" cy="894035"/>
          </a:xfrm>
        </p:grpSpPr>
        <p:sp>
          <p:nvSpPr>
            <p:cNvPr id="35" name="Hexagon 34">
              <a:extLst>
                <a:ext uri="{FF2B5EF4-FFF2-40B4-BE49-F238E27FC236}">
                  <a16:creationId xmlns:a16="http://schemas.microsoft.com/office/drawing/2014/main" id="{83058081-AA07-1949-89E8-BABCC378C8FF}"/>
                </a:ext>
              </a:extLst>
            </p:cNvPr>
            <p:cNvSpPr/>
            <p:nvPr/>
          </p:nvSpPr>
          <p:spPr>
            <a:xfrm>
              <a:off x="2621427" y="2181421"/>
              <a:ext cx="1033426" cy="894035"/>
            </a:xfrm>
            <a:prstGeom prst="hexagon">
              <a:avLst>
                <a:gd name="adj" fmla="val 28570"/>
                <a:gd name="vf" fmla="val 115470"/>
              </a:avLst>
            </a:prstGeom>
            <a:solidFill>
              <a:schemeClr val="accent5">
                <a:lumMod val="75000"/>
              </a:schemeClr>
            </a:solidFill>
          </p:spPr>
          <p:style>
            <a:lnRef idx="2">
              <a:schemeClr val="lt1">
                <a:hueOff val="0"/>
                <a:satOff val="0"/>
                <a:lumOff val="0"/>
                <a:alphaOff val="0"/>
              </a:schemeClr>
            </a:lnRef>
            <a:fillRef idx="1">
              <a:scrgbClr r="0" g="0" b="0"/>
            </a:fillRef>
            <a:effectRef idx="0">
              <a:schemeClr val="accent1">
                <a:shade val="50000"/>
                <a:hueOff val="402493"/>
                <a:satOff val="-9802"/>
                <a:lumOff val="42896"/>
                <a:alphaOff val="0"/>
              </a:schemeClr>
            </a:effectRef>
            <a:fontRef idx="minor">
              <a:schemeClr val="lt1"/>
            </a:fontRef>
          </p:style>
        </p:sp>
        <p:sp>
          <p:nvSpPr>
            <p:cNvPr id="36" name="Hexagon 4">
              <a:extLst>
                <a:ext uri="{FF2B5EF4-FFF2-40B4-BE49-F238E27FC236}">
                  <a16:creationId xmlns:a16="http://schemas.microsoft.com/office/drawing/2014/main" id="{9801110A-E401-D548-AFB3-43513A39C6BA}"/>
                </a:ext>
              </a:extLst>
            </p:cNvPr>
            <p:cNvSpPr txBox="1"/>
            <p:nvPr/>
          </p:nvSpPr>
          <p:spPr>
            <a:xfrm>
              <a:off x="2792688" y="2329582"/>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AU" sz="1050" b="1" kern="1200" dirty="0" err="1"/>
                <a:t>Fronto</a:t>
              </a:r>
              <a:r>
                <a:rPr lang="en-AU" sz="1050" b="1" kern="1200" dirty="0"/>
                <a:t>-temporal dysconnectivity</a:t>
              </a:r>
            </a:p>
          </p:txBody>
        </p:sp>
      </p:grpSp>
      <p:grpSp>
        <p:nvGrpSpPr>
          <p:cNvPr id="37" name="Group 36">
            <a:extLst>
              <a:ext uri="{FF2B5EF4-FFF2-40B4-BE49-F238E27FC236}">
                <a16:creationId xmlns:a16="http://schemas.microsoft.com/office/drawing/2014/main" id="{2B28B5B9-CF9C-624B-B256-36364AE0257D}"/>
              </a:ext>
            </a:extLst>
          </p:cNvPr>
          <p:cNvGrpSpPr/>
          <p:nvPr/>
        </p:nvGrpSpPr>
        <p:grpSpPr>
          <a:xfrm>
            <a:off x="4598319" y="842141"/>
            <a:ext cx="1436134" cy="1408705"/>
            <a:chOff x="1590567" y="25563"/>
            <a:chExt cx="695586" cy="695586"/>
          </a:xfrm>
        </p:grpSpPr>
        <p:sp>
          <p:nvSpPr>
            <p:cNvPr id="38" name="Oval 37">
              <a:extLst>
                <a:ext uri="{FF2B5EF4-FFF2-40B4-BE49-F238E27FC236}">
                  <a16:creationId xmlns:a16="http://schemas.microsoft.com/office/drawing/2014/main" id="{B171F466-5633-C54B-8042-47FB9C2F568A}"/>
                </a:ext>
              </a:extLst>
            </p:cNvPr>
            <p:cNvSpPr/>
            <p:nvPr/>
          </p:nvSpPr>
          <p:spPr>
            <a:xfrm>
              <a:off x="1590567" y="25563"/>
              <a:ext cx="695586" cy="695586"/>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3">
                <a:shade val="50000"/>
                <a:hueOff val="0"/>
                <a:satOff val="0"/>
                <a:lumOff val="35962"/>
                <a:alphaOff val="0"/>
              </a:schemeClr>
            </a:effectRef>
            <a:fontRef idx="minor">
              <a:schemeClr val="lt1"/>
            </a:fontRef>
          </p:style>
        </p:sp>
        <p:sp>
          <p:nvSpPr>
            <p:cNvPr id="39" name="Oval 4">
              <a:extLst>
                <a:ext uri="{FF2B5EF4-FFF2-40B4-BE49-F238E27FC236}">
                  <a16:creationId xmlns:a16="http://schemas.microsoft.com/office/drawing/2014/main" id="{365CFBD0-AB0B-2847-A351-558316FA8E23}"/>
                </a:ext>
              </a:extLst>
            </p:cNvPr>
            <p:cNvSpPr txBox="1"/>
            <p:nvPr/>
          </p:nvSpPr>
          <p:spPr>
            <a:xfrm>
              <a:off x="1692433" y="127429"/>
              <a:ext cx="491854" cy="4918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1200" b="1" kern="1200" dirty="0"/>
                <a:t>Sleep deprivation</a:t>
              </a:r>
            </a:p>
          </p:txBody>
        </p:sp>
      </p:grpSp>
      <p:grpSp>
        <p:nvGrpSpPr>
          <p:cNvPr id="40" name="Group 39">
            <a:extLst>
              <a:ext uri="{FF2B5EF4-FFF2-40B4-BE49-F238E27FC236}">
                <a16:creationId xmlns:a16="http://schemas.microsoft.com/office/drawing/2014/main" id="{33DED592-4A3E-8549-9ADA-C098C8FE6C8A}"/>
              </a:ext>
            </a:extLst>
          </p:cNvPr>
          <p:cNvGrpSpPr/>
          <p:nvPr/>
        </p:nvGrpSpPr>
        <p:grpSpPr>
          <a:xfrm>
            <a:off x="6044436" y="434035"/>
            <a:ext cx="1499708" cy="1262774"/>
            <a:chOff x="125559" y="2914016"/>
            <a:chExt cx="1033426" cy="894035"/>
          </a:xfrm>
        </p:grpSpPr>
        <p:sp>
          <p:nvSpPr>
            <p:cNvPr id="41" name="Hexagon 40">
              <a:extLst>
                <a:ext uri="{FF2B5EF4-FFF2-40B4-BE49-F238E27FC236}">
                  <a16:creationId xmlns:a16="http://schemas.microsoft.com/office/drawing/2014/main" id="{01A81C65-C394-BC41-B04D-F8FF6D078983}"/>
                </a:ext>
              </a:extLst>
            </p:cNvPr>
            <p:cNvSpPr/>
            <p:nvPr/>
          </p:nvSpPr>
          <p:spPr>
            <a:xfrm>
              <a:off x="125559" y="2914016"/>
              <a:ext cx="1033426" cy="894035"/>
            </a:xfrm>
            <a:prstGeom prst="hexagon">
              <a:avLst>
                <a:gd name="adj" fmla="val 28570"/>
                <a:gd name="vf" fmla="val 115470"/>
              </a:avLst>
            </a:prstGeom>
            <a:solidFill>
              <a:schemeClr val="accent5">
                <a:lumMod val="75000"/>
              </a:schemeClr>
            </a:solidFill>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a:lstStyle/>
            <a:p>
              <a:endParaRPr lang="en-AU" sz="1000" dirty="0"/>
            </a:p>
          </p:txBody>
        </p:sp>
        <p:sp>
          <p:nvSpPr>
            <p:cNvPr id="42" name="Hexagon 4">
              <a:extLst>
                <a:ext uri="{FF2B5EF4-FFF2-40B4-BE49-F238E27FC236}">
                  <a16:creationId xmlns:a16="http://schemas.microsoft.com/office/drawing/2014/main" id="{3CDCD481-4580-914E-B90D-00A6A826ED7B}"/>
                </a:ext>
              </a:extLst>
            </p:cNvPr>
            <p:cNvSpPr txBox="1"/>
            <p:nvPr/>
          </p:nvSpPr>
          <p:spPr>
            <a:xfrm>
              <a:off x="296820" y="3062177"/>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1050" b="1" kern="1200" dirty="0"/>
                <a:t>Neuro-transmitter dysfunction</a:t>
              </a:r>
            </a:p>
          </p:txBody>
        </p:sp>
      </p:grpSp>
      <p:grpSp>
        <p:nvGrpSpPr>
          <p:cNvPr id="43" name="Group 42">
            <a:extLst>
              <a:ext uri="{FF2B5EF4-FFF2-40B4-BE49-F238E27FC236}">
                <a16:creationId xmlns:a16="http://schemas.microsoft.com/office/drawing/2014/main" id="{B0D70D56-68CA-8542-9240-585FC0FC1B51}"/>
              </a:ext>
            </a:extLst>
          </p:cNvPr>
          <p:cNvGrpSpPr/>
          <p:nvPr/>
        </p:nvGrpSpPr>
        <p:grpSpPr>
          <a:xfrm>
            <a:off x="130327" y="687728"/>
            <a:ext cx="1491653" cy="1543820"/>
            <a:chOff x="1929695" y="906919"/>
            <a:chExt cx="695586" cy="695586"/>
          </a:xfrm>
        </p:grpSpPr>
        <p:sp>
          <p:nvSpPr>
            <p:cNvPr id="50" name="Oval 49">
              <a:extLst>
                <a:ext uri="{FF2B5EF4-FFF2-40B4-BE49-F238E27FC236}">
                  <a16:creationId xmlns:a16="http://schemas.microsoft.com/office/drawing/2014/main" id="{BBD6090D-4B64-6149-A4FB-9830401B211B}"/>
                </a:ext>
              </a:extLst>
            </p:cNvPr>
            <p:cNvSpPr/>
            <p:nvPr/>
          </p:nvSpPr>
          <p:spPr>
            <a:xfrm>
              <a:off x="1929695" y="906919"/>
              <a:ext cx="695586" cy="695586"/>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3">
                <a:shade val="50000"/>
                <a:hueOff val="0"/>
                <a:satOff val="0"/>
                <a:lumOff val="17981"/>
                <a:alphaOff val="0"/>
              </a:schemeClr>
            </a:effectRef>
            <a:fontRef idx="minor">
              <a:schemeClr val="lt1"/>
            </a:fontRef>
          </p:style>
        </p:sp>
        <p:sp>
          <p:nvSpPr>
            <p:cNvPr id="51" name="Oval 4">
              <a:extLst>
                <a:ext uri="{FF2B5EF4-FFF2-40B4-BE49-F238E27FC236}">
                  <a16:creationId xmlns:a16="http://schemas.microsoft.com/office/drawing/2014/main" id="{6563DD92-4395-A14F-8A65-638F480F61F9}"/>
                </a:ext>
              </a:extLst>
            </p:cNvPr>
            <p:cNvSpPr txBox="1"/>
            <p:nvPr/>
          </p:nvSpPr>
          <p:spPr>
            <a:xfrm>
              <a:off x="2031561" y="1008785"/>
              <a:ext cx="491854" cy="4918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AU" sz="1050" b="1" kern="1200" dirty="0"/>
                <a:t>Stimulation</a:t>
              </a:r>
              <a:endParaRPr lang="en-AU" sz="1000" b="1" kern="1200" dirty="0"/>
            </a:p>
          </p:txBody>
        </p:sp>
      </p:grpSp>
      <p:grpSp>
        <p:nvGrpSpPr>
          <p:cNvPr id="52" name="Group 51">
            <a:extLst>
              <a:ext uri="{FF2B5EF4-FFF2-40B4-BE49-F238E27FC236}">
                <a16:creationId xmlns:a16="http://schemas.microsoft.com/office/drawing/2014/main" id="{7E0478DA-191A-D243-B8CD-82853C676180}"/>
              </a:ext>
            </a:extLst>
          </p:cNvPr>
          <p:cNvGrpSpPr/>
          <p:nvPr/>
        </p:nvGrpSpPr>
        <p:grpSpPr>
          <a:xfrm>
            <a:off x="1431877" y="1634881"/>
            <a:ext cx="1634979" cy="1399040"/>
            <a:chOff x="1668449" y="1631529"/>
            <a:chExt cx="1033426" cy="894035"/>
          </a:xfrm>
        </p:grpSpPr>
        <p:sp>
          <p:nvSpPr>
            <p:cNvPr id="53" name="Hexagon 52">
              <a:extLst>
                <a:ext uri="{FF2B5EF4-FFF2-40B4-BE49-F238E27FC236}">
                  <a16:creationId xmlns:a16="http://schemas.microsoft.com/office/drawing/2014/main" id="{86A0801A-FE32-234C-A08A-AFE76C426B34}"/>
                </a:ext>
              </a:extLst>
            </p:cNvPr>
            <p:cNvSpPr/>
            <p:nvPr/>
          </p:nvSpPr>
          <p:spPr>
            <a:xfrm>
              <a:off x="1668449" y="1631529"/>
              <a:ext cx="1033426" cy="894035"/>
            </a:xfrm>
            <a:prstGeom prst="hexagon">
              <a:avLst>
                <a:gd name="adj" fmla="val 28570"/>
                <a:gd name="vf" fmla="val 115470"/>
              </a:avLst>
            </a:prstGeom>
            <a:solidFill>
              <a:schemeClr val="accent5">
                <a:lumMod val="75000"/>
              </a:schemeClr>
            </a:solidFill>
          </p:spPr>
          <p:style>
            <a:lnRef idx="2">
              <a:schemeClr val="lt1">
                <a:hueOff val="0"/>
                <a:satOff val="0"/>
                <a:lumOff val="0"/>
                <a:alphaOff val="0"/>
              </a:schemeClr>
            </a:lnRef>
            <a:fillRef idx="1">
              <a:scrgbClr r="0" g="0" b="0"/>
            </a:fillRef>
            <a:effectRef idx="0">
              <a:schemeClr val="accent1">
                <a:shade val="50000"/>
                <a:hueOff val="268329"/>
                <a:satOff val="-6535"/>
                <a:lumOff val="28597"/>
                <a:alphaOff val="0"/>
              </a:schemeClr>
            </a:effectRef>
            <a:fontRef idx="minor">
              <a:schemeClr val="lt1"/>
            </a:fontRef>
          </p:style>
        </p:sp>
        <p:sp>
          <p:nvSpPr>
            <p:cNvPr id="54" name="Hexagon 4">
              <a:extLst>
                <a:ext uri="{FF2B5EF4-FFF2-40B4-BE49-F238E27FC236}">
                  <a16:creationId xmlns:a16="http://schemas.microsoft.com/office/drawing/2014/main" id="{F1FF38E1-E4BF-D94D-AAC4-A58A75526C03}"/>
                </a:ext>
              </a:extLst>
            </p:cNvPr>
            <p:cNvSpPr txBox="1"/>
            <p:nvPr/>
          </p:nvSpPr>
          <p:spPr>
            <a:xfrm>
              <a:off x="1839710" y="1779690"/>
              <a:ext cx="690904" cy="5977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b="1" kern="1200" dirty="0"/>
                <a:t>Peripheral sensory deficits</a:t>
              </a:r>
            </a:p>
          </p:txBody>
        </p:sp>
      </p:grpSp>
      <p:sp>
        <p:nvSpPr>
          <p:cNvPr id="55" name="TextBox 54">
            <a:extLst>
              <a:ext uri="{FF2B5EF4-FFF2-40B4-BE49-F238E27FC236}">
                <a16:creationId xmlns:a16="http://schemas.microsoft.com/office/drawing/2014/main" id="{2FB9990A-66CD-E848-9E29-50C15AB55F21}"/>
              </a:ext>
            </a:extLst>
          </p:cNvPr>
          <p:cNvSpPr txBox="1"/>
          <p:nvPr/>
        </p:nvSpPr>
        <p:spPr>
          <a:xfrm>
            <a:off x="212338" y="226031"/>
            <a:ext cx="4030889" cy="369332"/>
          </a:xfrm>
          <a:prstGeom prst="rect">
            <a:avLst/>
          </a:prstGeom>
          <a:noFill/>
        </p:spPr>
        <p:txBody>
          <a:bodyPr wrap="square" rtlCol="0">
            <a:spAutoFit/>
          </a:bodyPr>
          <a:lstStyle/>
          <a:p>
            <a:r>
              <a:rPr lang="en-US" b="1" dirty="0">
                <a:solidFill>
                  <a:srgbClr val="7030A0"/>
                </a:solidFill>
                <a:latin typeface="Gill Sans MT" panose="020B0502020104020203" pitchFamily="34" charset="77"/>
              </a:rPr>
              <a:t>Hypothetical cases of voice-hearing</a:t>
            </a:r>
          </a:p>
        </p:txBody>
      </p:sp>
    </p:spTree>
    <p:extLst>
      <p:ext uri="{BB962C8B-B14F-4D97-AF65-F5344CB8AC3E}">
        <p14:creationId xmlns:p14="http://schemas.microsoft.com/office/powerpoint/2010/main" val="1365001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72CBF-6CC8-514C-90DF-5904851C878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16BA1F0-391B-AB4B-B7B9-1DD3B9126E0C}"/>
              </a:ext>
            </a:extLst>
          </p:cNvPr>
          <p:cNvSpPr>
            <a:spLocks noGrp="1"/>
          </p:cNvSpPr>
          <p:nvPr>
            <p:ph idx="1"/>
          </p:nvPr>
        </p:nvSpPr>
        <p:spPr>
          <a:xfrm>
            <a:off x="628650" y="1825625"/>
            <a:ext cx="7886700" cy="2263490"/>
          </a:xfrm>
        </p:spPr>
        <p:txBody>
          <a:bodyPr>
            <a:normAutofit lnSpcReduction="10000"/>
          </a:bodyPr>
          <a:lstStyle/>
          <a:p>
            <a:pPr marL="0" indent="0">
              <a:buNone/>
            </a:pPr>
            <a:r>
              <a:rPr lang="en-US" dirty="0">
                <a:latin typeface="Gill Sans MT" panose="020B0502020104020203" pitchFamily="34" charset="77"/>
              </a:rPr>
              <a:t>These are supposed to be hypothetical cases – not statements that all clinical/non-clinical voices will follow this pattern. In fact, the point is that different individuals might have different biases/impairments, which are associated – possibly causally – with different kinds of voice-hearing.</a:t>
            </a:r>
          </a:p>
        </p:txBody>
      </p:sp>
    </p:spTree>
    <p:extLst>
      <p:ext uri="{BB962C8B-B14F-4D97-AF65-F5344CB8AC3E}">
        <p14:creationId xmlns:p14="http://schemas.microsoft.com/office/powerpoint/2010/main" val="2452792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B0DC7F-3869-A645-A8FA-A79F53E07E17}"/>
              </a:ext>
            </a:extLst>
          </p:cNvPr>
          <p:cNvSpPr>
            <a:spLocks noGrp="1"/>
          </p:cNvSpPr>
          <p:nvPr>
            <p:ph idx="1"/>
          </p:nvPr>
        </p:nvSpPr>
        <p:spPr>
          <a:xfrm>
            <a:off x="628650" y="955497"/>
            <a:ext cx="7886700" cy="5178174"/>
          </a:xfrm>
        </p:spPr>
        <p:txBody>
          <a:bodyPr>
            <a:normAutofit/>
          </a:bodyPr>
          <a:lstStyle/>
          <a:p>
            <a:pPr marL="0" indent="0">
              <a:buNone/>
            </a:pPr>
            <a:r>
              <a:rPr lang="en-US" dirty="0">
                <a:latin typeface="Gill Sans MT" panose="020B0502020104020203" pitchFamily="34" charset="77"/>
              </a:rPr>
              <a:t>“Clinical” and “non-clinical” aren’t likely to be ‘natural kinds’ anyway, and so probably not the most accurate way (scientifically speaking) to understand mechanism.</a:t>
            </a:r>
          </a:p>
          <a:p>
            <a:pPr marL="0" indent="0">
              <a:buNone/>
            </a:pPr>
            <a:endParaRPr lang="en-US" dirty="0">
              <a:latin typeface="Gill Sans MT" panose="020B0502020104020203" pitchFamily="34" charset="77"/>
            </a:endParaRPr>
          </a:p>
          <a:p>
            <a:pPr marL="0" indent="0">
              <a:buNone/>
            </a:pPr>
            <a:r>
              <a:rPr lang="en-US" dirty="0">
                <a:latin typeface="Gill Sans MT" panose="020B0502020104020203" pitchFamily="34" charset="77"/>
              </a:rPr>
              <a:t>Research needs to do more to link cognitive mechanisms to different kinds of voices. And we probably need to be more nuanced than just “clinical” vs “non-clinical”!</a:t>
            </a:r>
          </a:p>
          <a:p>
            <a:pPr marL="0" indent="0">
              <a:buNone/>
            </a:pPr>
            <a:endParaRPr lang="en-US" dirty="0">
              <a:latin typeface="Gill Sans MT" panose="020B0502020104020203" pitchFamily="34" charset="77"/>
            </a:endParaRPr>
          </a:p>
          <a:p>
            <a:pPr marL="0" indent="0">
              <a:buNone/>
            </a:pPr>
            <a:r>
              <a:rPr lang="en-US" dirty="0">
                <a:latin typeface="Gill Sans MT" panose="020B0502020104020203" pitchFamily="34" charset="77"/>
              </a:rPr>
              <a:t>How to do this going forward?</a:t>
            </a:r>
          </a:p>
          <a:p>
            <a:endParaRPr lang="en-US" dirty="0"/>
          </a:p>
        </p:txBody>
      </p:sp>
    </p:spTree>
    <p:extLst>
      <p:ext uri="{BB962C8B-B14F-4D97-AF65-F5344CB8AC3E}">
        <p14:creationId xmlns:p14="http://schemas.microsoft.com/office/powerpoint/2010/main" val="1806443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1BAB9-4DDF-2B4C-AE0D-7CEDF41A9DD8}"/>
              </a:ext>
            </a:extLst>
          </p:cNvPr>
          <p:cNvSpPr>
            <a:spLocks noGrp="1"/>
          </p:cNvSpPr>
          <p:nvPr>
            <p:ph type="title"/>
          </p:nvPr>
        </p:nvSpPr>
        <p:spPr>
          <a:xfrm>
            <a:off x="1209524" y="1016188"/>
            <a:ext cx="5915025" cy="994172"/>
          </a:xfrm>
        </p:spPr>
        <p:txBody>
          <a:bodyPr/>
          <a:lstStyle/>
          <a:p>
            <a:r>
              <a:rPr lang="en-US" b="1" dirty="0">
                <a:solidFill>
                  <a:srgbClr val="7030A0"/>
                </a:solidFill>
                <a:latin typeface="Gill Sans MT" panose="020B0502020104020203" pitchFamily="34" charset="77"/>
              </a:rPr>
              <a:t>Acknowledgements</a:t>
            </a:r>
          </a:p>
        </p:txBody>
      </p:sp>
      <p:pic>
        <p:nvPicPr>
          <p:cNvPr id="3" name="Picture 2">
            <a:extLst>
              <a:ext uri="{FF2B5EF4-FFF2-40B4-BE49-F238E27FC236}">
                <a16:creationId xmlns:a16="http://schemas.microsoft.com/office/drawing/2014/main" id="{8FFDF889-CB47-194D-900F-66A6166F6BBE}"/>
              </a:ext>
            </a:extLst>
          </p:cNvPr>
          <p:cNvPicPr>
            <a:picLocks noChangeAspect="1"/>
          </p:cNvPicPr>
          <p:nvPr/>
        </p:nvPicPr>
        <p:blipFill>
          <a:blip r:embed="rId3"/>
          <a:stretch>
            <a:fillRect/>
          </a:stretch>
        </p:blipFill>
        <p:spPr>
          <a:xfrm>
            <a:off x="5337416" y="1966958"/>
            <a:ext cx="1150898" cy="1150898"/>
          </a:xfrm>
          <a:prstGeom prst="rect">
            <a:avLst/>
          </a:prstGeom>
        </p:spPr>
      </p:pic>
      <p:pic>
        <p:nvPicPr>
          <p:cNvPr id="4" name="Picture 3">
            <a:extLst>
              <a:ext uri="{FF2B5EF4-FFF2-40B4-BE49-F238E27FC236}">
                <a16:creationId xmlns:a16="http://schemas.microsoft.com/office/drawing/2014/main" id="{51A2BF63-34EF-A642-9A66-050B4C49BD98}"/>
              </a:ext>
            </a:extLst>
          </p:cNvPr>
          <p:cNvPicPr>
            <a:picLocks noChangeAspect="1"/>
          </p:cNvPicPr>
          <p:nvPr/>
        </p:nvPicPr>
        <p:blipFill>
          <a:blip r:embed="rId4"/>
          <a:stretch>
            <a:fillRect/>
          </a:stretch>
        </p:blipFill>
        <p:spPr>
          <a:xfrm>
            <a:off x="3525169" y="3590438"/>
            <a:ext cx="1026008" cy="1550411"/>
          </a:xfrm>
          <a:prstGeom prst="rect">
            <a:avLst/>
          </a:prstGeom>
        </p:spPr>
      </p:pic>
      <p:pic>
        <p:nvPicPr>
          <p:cNvPr id="5" name="Picture 4">
            <a:extLst>
              <a:ext uri="{FF2B5EF4-FFF2-40B4-BE49-F238E27FC236}">
                <a16:creationId xmlns:a16="http://schemas.microsoft.com/office/drawing/2014/main" id="{41A87711-720C-764E-B77C-178230F975B9}"/>
              </a:ext>
            </a:extLst>
          </p:cNvPr>
          <p:cNvPicPr>
            <a:picLocks noChangeAspect="1"/>
          </p:cNvPicPr>
          <p:nvPr/>
        </p:nvPicPr>
        <p:blipFill>
          <a:blip r:embed="rId5"/>
          <a:stretch>
            <a:fillRect/>
          </a:stretch>
        </p:blipFill>
        <p:spPr>
          <a:xfrm>
            <a:off x="1209545" y="3609366"/>
            <a:ext cx="1343025" cy="1343025"/>
          </a:xfrm>
          <a:prstGeom prst="rect">
            <a:avLst/>
          </a:prstGeom>
        </p:spPr>
      </p:pic>
      <p:pic>
        <p:nvPicPr>
          <p:cNvPr id="7" name="Picture 6">
            <a:extLst>
              <a:ext uri="{FF2B5EF4-FFF2-40B4-BE49-F238E27FC236}">
                <a16:creationId xmlns:a16="http://schemas.microsoft.com/office/drawing/2014/main" id="{4EF29CED-E414-6446-85C3-170186B16422}"/>
              </a:ext>
            </a:extLst>
          </p:cNvPr>
          <p:cNvPicPr>
            <a:picLocks noChangeAspect="1"/>
          </p:cNvPicPr>
          <p:nvPr/>
        </p:nvPicPr>
        <p:blipFill rotWithShape="1">
          <a:blip r:embed="rId6"/>
          <a:srcRect l="29581" r="1"/>
          <a:stretch/>
        </p:blipFill>
        <p:spPr>
          <a:xfrm>
            <a:off x="1209545" y="1966958"/>
            <a:ext cx="1343025" cy="1150898"/>
          </a:xfrm>
          <a:prstGeom prst="rect">
            <a:avLst/>
          </a:prstGeom>
        </p:spPr>
      </p:pic>
      <p:sp>
        <p:nvSpPr>
          <p:cNvPr id="12" name="TextBox 11">
            <a:extLst>
              <a:ext uri="{FF2B5EF4-FFF2-40B4-BE49-F238E27FC236}">
                <a16:creationId xmlns:a16="http://schemas.microsoft.com/office/drawing/2014/main" id="{111898F4-DDAB-AF46-AFE8-898A51B6E81C}"/>
              </a:ext>
            </a:extLst>
          </p:cNvPr>
          <p:cNvSpPr txBox="1"/>
          <p:nvPr/>
        </p:nvSpPr>
        <p:spPr>
          <a:xfrm>
            <a:off x="5258402" y="3165516"/>
            <a:ext cx="1523277" cy="276999"/>
          </a:xfrm>
          <a:prstGeom prst="rect">
            <a:avLst/>
          </a:prstGeom>
          <a:noFill/>
        </p:spPr>
        <p:txBody>
          <a:bodyPr wrap="square" rtlCol="0">
            <a:spAutoFit/>
          </a:bodyPr>
          <a:lstStyle/>
          <a:p>
            <a:r>
              <a:rPr lang="en-US" sz="1200" dirty="0">
                <a:latin typeface="Gill Sans MT" panose="020B0502020104020203" pitchFamily="34" charset="77"/>
              </a:rPr>
              <a:t>Ben Alderson-Day</a:t>
            </a:r>
          </a:p>
        </p:txBody>
      </p:sp>
      <p:sp>
        <p:nvSpPr>
          <p:cNvPr id="13" name="TextBox 12">
            <a:extLst>
              <a:ext uri="{FF2B5EF4-FFF2-40B4-BE49-F238E27FC236}">
                <a16:creationId xmlns:a16="http://schemas.microsoft.com/office/drawing/2014/main" id="{5EED83A9-93F7-FB43-88CD-7EDEADA0CA10}"/>
              </a:ext>
            </a:extLst>
          </p:cNvPr>
          <p:cNvSpPr txBox="1"/>
          <p:nvPr/>
        </p:nvSpPr>
        <p:spPr>
          <a:xfrm>
            <a:off x="1166105" y="3141686"/>
            <a:ext cx="1534972" cy="276999"/>
          </a:xfrm>
          <a:prstGeom prst="rect">
            <a:avLst/>
          </a:prstGeom>
          <a:noFill/>
        </p:spPr>
        <p:txBody>
          <a:bodyPr wrap="square" rtlCol="0">
            <a:spAutoFit/>
          </a:bodyPr>
          <a:lstStyle/>
          <a:p>
            <a:r>
              <a:rPr lang="en-US" sz="1200" dirty="0">
                <a:latin typeface="Gill Sans MT" panose="020B0502020104020203" pitchFamily="34" charset="77"/>
              </a:rPr>
              <a:t>Charles Fernyhough</a:t>
            </a:r>
          </a:p>
        </p:txBody>
      </p:sp>
      <p:sp>
        <p:nvSpPr>
          <p:cNvPr id="16" name="TextBox 15">
            <a:extLst>
              <a:ext uri="{FF2B5EF4-FFF2-40B4-BE49-F238E27FC236}">
                <a16:creationId xmlns:a16="http://schemas.microsoft.com/office/drawing/2014/main" id="{7695F69A-F811-5745-8A4D-63477C3A1F9D}"/>
              </a:ext>
            </a:extLst>
          </p:cNvPr>
          <p:cNvSpPr txBox="1"/>
          <p:nvPr/>
        </p:nvSpPr>
        <p:spPr>
          <a:xfrm>
            <a:off x="1209545" y="5013892"/>
            <a:ext cx="1133475" cy="276999"/>
          </a:xfrm>
          <a:prstGeom prst="rect">
            <a:avLst/>
          </a:prstGeom>
          <a:noFill/>
        </p:spPr>
        <p:txBody>
          <a:bodyPr wrap="square" rtlCol="0">
            <a:spAutoFit/>
          </a:bodyPr>
          <a:lstStyle/>
          <a:p>
            <a:r>
              <a:rPr lang="en-US" sz="1200" dirty="0" err="1">
                <a:latin typeface="Gill Sans MT" panose="020B0502020104020203" pitchFamily="34" charset="77"/>
              </a:rPr>
              <a:t>Kaja</a:t>
            </a:r>
            <a:r>
              <a:rPr lang="en-US" sz="1200" dirty="0">
                <a:latin typeface="Gill Sans MT" panose="020B0502020104020203" pitchFamily="34" charset="77"/>
              </a:rPr>
              <a:t> </a:t>
            </a:r>
            <a:r>
              <a:rPr lang="en-US" sz="1200" dirty="0" err="1">
                <a:latin typeface="Gill Sans MT" panose="020B0502020104020203" pitchFamily="34" charset="77"/>
              </a:rPr>
              <a:t>Mitrenga</a:t>
            </a:r>
            <a:endParaRPr lang="en-US" sz="1200" dirty="0">
              <a:latin typeface="Gill Sans MT" panose="020B0502020104020203" pitchFamily="34" charset="77"/>
            </a:endParaRPr>
          </a:p>
        </p:txBody>
      </p:sp>
      <p:sp>
        <p:nvSpPr>
          <p:cNvPr id="17" name="TextBox 16">
            <a:extLst>
              <a:ext uri="{FF2B5EF4-FFF2-40B4-BE49-F238E27FC236}">
                <a16:creationId xmlns:a16="http://schemas.microsoft.com/office/drawing/2014/main" id="{6A191C88-7DE9-E449-A1DB-78F4C9F23676}"/>
              </a:ext>
            </a:extLst>
          </p:cNvPr>
          <p:cNvSpPr txBox="1"/>
          <p:nvPr/>
        </p:nvSpPr>
        <p:spPr>
          <a:xfrm>
            <a:off x="3489077" y="5193399"/>
            <a:ext cx="1468958" cy="276999"/>
          </a:xfrm>
          <a:prstGeom prst="rect">
            <a:avLst/>
          </a:prstGeom>
          <a:noFill/>
        </p:spPr>
        <p:txBody>
          <a:bodyPr wrap="square" rtlCol="0">
            <a:spAutoFit/>
          </a:bodyPr>
          <a:lstStyle/>
          <a:p>
            <a:r>
              <a:rPr lang="en-US" sz="1200" dirty="0">
                <a:latin typeface="Gill Sans MT" panose="020B0502020104020203" pitchFamily="34" charset="77"/>
              </a:rPr>
              <a:t>Jamie Moffatt</a:t>
            </a:r>
          </a:p>
        </p:txBody>
      </p:sp>
      <p:sp>
        <p:nvSpPr>
          <p:cNvPr id="18" name="TextBox 17">
            <a:extLst>
              <a:ext uri="{FF2B5EF4-FFF2-40B4-BE49-F238E27FC236}">
                <a16:creationId xmlns:a16="http://schemas.microsoft.com/office/drawing/2014/main" id="{7E58199F-B24D-9145-B017-2BCFB6C8F9F0}"/>
              </a:ext>
            </a:extLst>
          </p:cNvPr>
          <p:cNvSpPr txBox="1"/>
          <p:nvPr/>
        </p:nvSpPr>
        <p:spPr>
          <a:xfrm>
            <a:off x="5006508" y="3669906"/>
            <a:ext cx="3517699" cy="1546577"/>
          </a:xfrm>
          <a:prstGeom prst="rect">
            <a:avLst/>
          </a:prstGeom>
          <a:noFill/>
        </p:spPr>
        <p:txBody>
          <a:bodyPr wrap="square" rtlCol="0">
            <a:spAutoFit/>
          </a:bodyPr>
          <a:lstStyle/>
          <a:p>
            <a:r>
              <a:rPr lang="en-US" sz="1350" b="1" dirty="0">
                <a:solidFill>
                  <a:srgbClr val="7030A0"/>
                </a:solidFill>
                <a:latin typeface="Gill Sans MT" panose="020B0502020104020203" pitchFamily="34" charset="77"/>
              </a:rPr>
              <a:t>And also…</a:t>
            </a:r>
            <a:r>
              <a:rPr lang="en-US" sz="1350" dirty="0">
                <a:latin typeface="Gill Sans MT" panose="020B0502020104020203" pitchFamily="34" charset="77"/>
              </a:rPr>
              <a:t>Vaughan Bell (UCL), Andre Aleman (Groningen), </a:t>
            </a:r>
            <a:r>
              <a:rPr lang="en-US" sz="1350" dirty="0" err="1">
                <a:latin typeface="Gill Sans MT" panose="020B0502020104020203" pitchFamily="34" charset="77"/>
              </a:rPr>
              <a:t>Branislava</a:t>
            </a:r>
            <a:r>
              <a:rPr lang="en-US" sz="1350" dirty="0">
                <a:latin typeface="Gill Sans MT" panose="020B0502020104020203" pitchFamily="34" charset="77"/>
              </a:rPr>
              <a:t> </a:t>
            </a:r>
            <a:r>
              <a:rPr lang="en-US" sz="1350" dirty="0" err="1">
                <a:latin typeface="Gill Sans MT" panose="020B0502020104020203" pitchFamily="34" charset="77"/>
              </a:rPr>
              <a:t>Curcic</a:t>
            </a:r>
            <a:r>
              <a:rPr lang="en-US" sz="1350" dirty="0">
                <a:latin typeface="Gill Sans MT" panose="020B0502020104020203" pitchFamily="34" charset="77"/>
              </a:rPr>
              <a:t>-Blake (Groningen), Jon Simons (Cambridge), Jane Garrison (Cambridge), Matteo </a:t>
            </a:r>
            <a:r>
              <a:rPr lang="en-US" sz="1350" dirty="0" err="1">
                <a:latin typeface="Gill Sans MT" panose="020B0502020104020203" pitchFamily="34" charset="77"/>
              </a:rPr>
              <a:t>Cella</a:t>
            </a:r>
            <a:r>
              <a:rPr lang="en-US" sz="1350" dirty="0">
                <a:latin typeface="Gill Sans MT" panose="020B0502020104020203" pitchFamily="34" charset="77"/>
              </a:rPr>
              <a:t> (Kings), Ken </a:t>
            </a:r>
            <a:r>
              <a:rPr lang="en-US" sz="1350" dirty="0" err="1">
                <a:latin typeface="Gill Sans MT" panose="020B0502020104020203" pitchFamily="34" charset="77"/>
              </a:rPr>
              <a:t>Hugdahl</a:t>
            </a:r>
            <a:r>
              <a:rPr lang="en-US" sz="1350" dirty="0">
                <a:latin typeface="Gill Sans MT" panose="020B0502020104020203" pitchFamily="34" charset="77"/>
              </a:rPr>
              <a:t> (Bergen), Josef Bless (Bergen), Frank </a:t>
            </a:r>
            <a:r>
              <a:rPr lang="en-US" sz="1350" dirty="0" err="1">
                <a:latin typeface="Gill Sans MT" panose="020B0502020104020203" pitchFamily="34" charset="77"/>
              </a:rPr>
              <a:t>Laroi</a:t>
            </a:r>
            <a:r>
              <a:rPr lang="en-US" sz="1350" dirty="0">
                <a:latin typeface="Gill Sans MT" panose="020B0502020104020203" pitchFamily="34" charset="77"/>
              </a:rPr>
              <a:t> (Bergen), Angela Woods (Durham), David </a:t>
            </a:r>
            <a:r>
              <a:rPr lang="en-US" sz="1350" dirty="0" err="1">
                <a:latin typeface="Gill Sans MT" panose="020B0502020104020203" pitchFamily="34" charset="77"/>
              </a:rPr>
              <a:t>Smailes</a:t>
            </a:r>
            <a:r>
              <a:rPr lang="en-US" sz="1350" dirty="0">
                <a:latin typeface="Gill Sans MT" panose="020B0502020104020203" pitchFamily="34" charset="77"/>
              </a:rPr>
              <a:t> (</a:t>
            </a:r>
            <a:r>
              <a:rPr lang="en-US" sz="1350" dirty="0" err="1">
                <a:latin typeface="Gill Sans MT" panose="020B0502020104020203" pitchFamily="34" charset="77"/>
              </a:rPr>
              <a:t>Northumbria</a:t>
            </a:r>
            <a:r>
              <a:rPr lang="en-US" sz="1350" dirty="0">
                <a:latin typeface="Gill Sans MT" panose="020B0502020104020203" pitchFamily="34" charset="77"/>
              </a:rPr>
              <a:t>) </a:t>
            </a:r>
          </a:p>
        </p:txBody>
      </p:sp>
      <p:pic>
        <p:nvPicPr>
          <p:cNvPr id="19" name="Picture 18">
            <a:extLst>
              <a:ext uri="{FF2B5EF4-FFF2-40B4-BE49-F238E27FC236}">
                <a16:creationId xmlns:a16="http://schemas.microsoft.com/office/drawing/2014/main" id="{4148098A-6499-CD44-8686-883FEEFBDDFE}"/>
              </a:ext>
            </a:extLst>
          </p:cNvPr>
          <p:cNvPicPr>
            <a:picLocks noChangeAspect="1"/>
          </p:cNvPicPr>
          <p:nvPr/>
        </p:nvPicPr>
        <p:blipFill>
          <a:blip r:embed="rId7"/>
          <a:stretch>
            <a:fillRect/>
          </a:stretch>
        </p:blipFill>
        <p:spPr>
          <a:xfrm>
            <a:off x="3489077" y="1966958"/>
            <a:ext cx="1119494" cy="1119494"/>
          </a:xfrm>
          <a:prstGeom prst="rect">
            <a:avLst/>
          </a:prstGeom>
        </p:spPr>
      </p:pic>
      <p:sp>
        <p:nvSpPr>
          <p:cNvPr id="20" name="TextBox 19">
            <a:extLst>
              <a:ext uri="{FF2B5EF4-FFF2-40B4-BE49-F238E27FC236}">
                <a16:creationId xmlns:a16="http://schemas.microsoft.com/office/drawing/2014/main" id="{8EC0B1A6-A55B-1B4B-AB99-98F23FE8B166}"/>
              </a:ext>
            </a:extLst>
          </p:cNvPr>
          <p:cNvSpPr txBox="1"/>
          <p:nvPr/>
        </p:nvSpPr>
        <p:spPr>
          <a:xfrm>
            <a:off x="3390106" y="3119154"/>
            <a:ext cx="1058462" cy="276999"/>
          </a:xfrm>
          <a:prstGeom prst="rect">
            <a:avLst/>
          </a:prstGeom>
          <a:noFill/>
        </p:spPr>
        <p:txBody>
          <a:bodyPr wrap="square" rtlCol="0">
            <a:spAutoFit/>
          </a:bodyPr>
          <a:lstStyle/>
          <a:p>
            <a:r>
              <a:rPr lang="en-US" sz="1200" dirty="0">
                <a:latin typeface="Gill Sans MT" panose="020B0502020104020203" pitchFamily="34" charset="77"/>
              </a:rPr>
              <a:t>Susan </a:t>
            </a:r>
            <a:r>
              <a:rPr lang="en-US" sz="1200" dirty="0" err="1">
                <a:latin typeface="Gill Sans MT" panose="020B0502020104020203" pitchFamily="34" charset="77"/>
              </a:rPr>
              <a:t>Rossell</a:t>
            </a:r>
            <a:r>
              <a:rPr lang="en-US" sz="1200" dirty="0">
                <a:latin typeface="Gill Sans MT" panose="020B0502020104020203" pitchFamily="34" charset="77"/>
              </a:rPr>
              <a:t> </a:t>
            </a:r>
          </a:p>
        </p:txBody>
      </p:sp>
    </p:spTree>
    <p:extLst>
      <p:ext uri="{BB962C8B-B14F-4D97-AF65-F5344CB8AC3E}">
        <p14:creationId xmlns:p14="http://schemas.microsoft.com/office/powerpoint/2010/main" val="217679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166E93-8776-B748-89D7-1A8166AB2D04}"/>
              </a:ext>
            </a:extLst>
          </p:cNvPr>
          <p:cNvSpPr txBox="1"/>
          <p:nvPr/>
        </p:nvSpPr>
        <p:spPr>
          <a:xfrm>
            <a:off x="3336587" y="2527732"/>
            <a:ext cx="5554494" cy="3462486"/>
          </a:xfrm>
          <a:prstGeom prst="rect">
            <a:avLst/>
          </a:prstGeom>
          <a:noFill/>
        </p:spPr>
        <p:txBody>
          <a:bodyPr wrap="square" rtlCol="0">
            <a:spAutoFit/>
          </a:bodyPr>
          <a:lstStyle/>
          <a:p>
            <a:pPr marL="257175" indent="-257175">
              <a:buFont typeface="Arial" panose="020B0604020202020204" pitchFamily="34" charset="0"/>
              <a:buChar char="•"/>
            </a:pPr>
            <a:endParaRPr lang="en-US" sz="2400" dirty="0">
              <a:latin typeface="Gill Sans MT" panose="020B0502020104020203" pitchFamily="34" charset="77"/>
            </a:endParaRPr>
          </a:p>
          <a:p>
            <a:pPr marL="257175" indent="-257175">
              <a:buFont typeface="Arial" panose="020B0604020202020204" pitchFamily="34" charset="0"/>
              <a:buChar char="•"/>
            </a:pPr>
            <a:r>
              <a:rPr lang="en-US" sz="2400" b="1" dirty="0">
                <a:latin typeface="Gill Sans MT" panose="020B0502020104020203" pitchFamily="34" charset="77"/>
              </a:rPr>
              <a:t>Auditory signal detection (lab-only)</a:t>
            </a:r>
          </a:p>
          <a:p>
            <a:pPr marL="257175" indent="-257175">
              <a:buFont typeface="Arial" panose="020B0604020202020204" pitchFamily="34" charset="0"/>
              <a:buChar char="•"/>
            </a:pPr>
            <a:r>
              <a:rPr lang="en-US" sz="2400" b="1" dirty="0">
                <a:latin typeface="Gill Sans MT" panose="020B0502020104020203" pitchFamily="34" charset="77"/>
              </a:rPr>
              <a:t>Reality monitoring</a:t>
            </a:r>
          </a:p>
          <a:p>
            <a:pPr marL="257175" indent="-257175">
              <a:buFont typeface="Arial" panose="020B0604020202020204" pitchFamily="34" charset="0"/>
              <a:buChar char="•"/>
            </a:pPr>
            <a:r>
              <a:rPr lang="en-US" sz="2400" b="1" dirty="0">
                <a:latin typeface="Gill Sans MT" panose="020B0502020104020203" pitchFamily="34" charset="77"/>
              </a:rPr>
              <a:t>Consonant-vowel dichotic listening</a:t>
            </a:r>
          </a:p>
          <a:p>
            <a:pPr marL="257175" indent="-257175">
              <a:buFont typeface="Arial" panose="020B0604020202020204" pitchFamily="34" charset="0"/>
              <a:buChar char="•"/>
            </a:pPr>
            <a:r>
              <a:rPr lang="en-US" sz="2400" dirty="0">
                <a:latin typeface="Gill Sans MT" panose="020B0502020104020203" pitchFamily="34" charset="77"/>
              </a:rPr>
              <a:t>Verbal working memory</a:t>
            </a:r>
          </a:p>
          <a:p>
            <a:pPr marL="257175" indent="-257175">
              <a:buFont typeface="Arial" panose="020B0604020202020204" pitchFamily="34" charset="0"/>
              <a:buChar char="•"/>
            </a:pPr>
            <a:r>
              <a:rPr lang="en-US" sz="2400" dirty="0">
                <a:latin typeface="Gill Sans MT" panose="020B0502020104020203" pitchFamily="34" charset="77"/>
              </a:rPr>
              <a:t>Matrix reasoning</a:t>
            </a:r>
          </a:p>
          <a:p>
            <a:pPr marL="257175" indent="-257175">
              <a:buFont typeface="Arial" panose="020B0604020202020204" pitchFamily="34" charset="0"/>
              <a:buChar char="•"/>
            </a:pPr>
            <a:r>
              <a:rPr lang="en-US" sz="2400" dirty="0">
                <a:latin typeface="Gill Sans MT" panose="020B0502020104020203" pitchFamily="34" charset="77"/>
              </a:rPr>
              <a:t>Adverse childhood events, depression, anxiety, cannabis, nicotine, alcohol.</a:t>
            </a:r>
          </a:p>
          <a:p>
            <a:endParaRPr lang="en-US" sz="1350" dirty="0">
              <a:latin typeface="Avenir" panose="02000503020000020003" pitchFamily="2" charset="0"/>
            </a:endParaRPr>
          </a:p>
          <a:p>
            <a:endParaRPr lang="en-US" sz="1350" dirty="0"/>
          </a:p>
        </p:txBody>
      </p:sp>
      <p:graphicFrame>
        <p:nvGraphicFramePr>
          <p:cNvPr id="7" name="Table 6">
            <a:extLst>
              <a:ext uri="{FF2B5EF4-FFF2-40B4-BE49-F238E27FC236}">
                <a16:creationId xmlns:a16="http://schemas.microsoft.com/office/drawing/2014/main" id="{E6D02FBF-88FC-B743-9E2C-9020EF294A7D}"/>
              </a:ext>
            </a:extLst>
          </p:cNvPr>
          <p:cNvGraphicFramePr>
            <a:graphicFrameLocks noGrp="1"/>
          </p:cNvGraphicFramePr>
          <p:nvPr/>
        </p:nvGraphicFramePr>
        <p:xfrm>
          <a:off x="489481" y="1830130"/>
          <a:ext cx="2482850" cy="4314150"/>
        </p:xfrm>
        <a:graphic>
          <a:graphicData uri="http://schemas.openxmlformats.org/drawingml/2006/table">
            <a:tbl>
              <a:tblPr firstRow="1" bandRow="1">
                <a:tableStyleId>{F5AB1C69-6EDB-4FF4-983F-18BD219EF322}</a:tableStyleId>
              </a:tblPr>
              <a:tblGrid>
                <a:gridCol w="1934009">
                  <a:extLst>
                    <a:ext uri="{9D8B030D-6E8A-4147-A177-3AD203B41FA5}">
                      <a16:colId xmlns:a16="http://schemas.microsoft.com/office/drawing/2014/main" val="1989680685"/>
                    </a:ext>
                  </a:extLst>
                </a:gridCol>
                <a:gridCol w="548841">
                  <a:extLst>
                    <a:ext uri="{9D8B030D-6E8A-4147-A177-3AD203B41FA5}">
                      <a16:colId xmlns:a16="http://schemas.microsoft.com/office/drawing/2014/main" val="1022333808"/>
                    </a:ext>
                  </a:extLst>
                </a:gridCol>
              </a:tblGrid>
              <a:tr h="287610">
                <a:tc>
                  <a:txBody>
                    <a:bodyPr/>
                    <a:lstStyle/>
                    <a:p>
                      <a:r>
                        <a:rPr lang="en-US" sz="1400" dirty="0">
                          <a:solidFill>
                            <a:schemeClr val="tx1"/>
                          </a:solidFill>
                          <a:latin typeface="Gill Sans MT" panose="020B0502020104020203" pitchFamily="34" charset="77"/>
                        </a:rPr>
                        <a:t>Data collection site</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a:solidFill>
                            <a:schemeClr val="tx1"/>
                          </a:solidFill>
                          <a:latin typeface="Gill Sans MT" panose="020B0502020104020203" pitchFamily="34" charset="77"/>
                        </a:rPr>
                        <a:t>N</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02229038"/>
                  </a:ext>
                </a:extLst>
              </a:tr>
              <a:tr h="287610">
                <a:tc>
                  <a:txBody>
                    <a:bodyPr/>
                    <a:lstStyle/>
                    <a:p>
                      <a:r>
                        <a:rPr lang="en-US" sz="1400" dirty="0">
                          <a:latin typeface="Gill Sans MT" panose="020B0502020104020203" pitchFamily="34" charset="77"/>
                        </a:rPr>
                        <a:t>Bergen, Norway</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latin typeface="Gill Sans MT" panose="020B0502020104020203" pitchFamily="34" charset="77"/>
                        </a:rPr>
                        <a:t>56</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92896"/>
                  </a:ext>
                </a:extLst>
              </a:tr>
              <a:tr h="287610">
                <a:tc>
                  <a:txBody>
                    <a:bodyPr/>
                    <a:lstStyle/>
                    <a:p>
                      <a:r>
                        <a:rPr lang="en-US" sz="1400" dirty="0">
                          <a:latin typeface="Gill Sans MT" panose="020B0502020104020203" pitchFamily="34" charset="77"/>
                        </a:rPr>
                        <a:t>Cambridge, UK</a:t>
                      </a:r>
                    </a:p>
                  </a:txBody>
                  <a:tcPr marL="68580" marR="68580" marT="34290" marB="3429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dirty="0">
                          <a:latin typeface="Gill Sans MT" panose="020B0502020104020203" pitchFamily="34" charset="77"/>
                        </a:rPr>
                        <a:t>44</a:t>
                      </a:r>
                    </a:p>
                  </a:txBody>
                  <a:tcPr marL="68580" marR="68580" marT="34290" marB="3429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79505484"/>
                  </a:ext>
                </a:extLst>
              </a:tr>
              <a:tr h="287610">
                <a:tc>
                  <a:txBody>
                    <a:bodyPr/>
                    <a:lstStyle/>
                    <a:p>
                      <a:r>
                        <a:rPr lang="en-US" sz="1400" dirty="0">
                          <a:latin typeface="Gill Sans MT" panose="020B0502020104020203" pitchFamily="34" charset="77"/>
                        </a:rPr>
                        <a:t>Durham, UK</a:t>
                      </a:r>
                    </a:p>
                  </a:txBody>
                  <a:tcPr marL="68580" marR="68580" marT="34290" marB="3429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dirty="0">
                          <a:latin typeface="Gill Sans MT" panose="020B0502020104020203" pitchFamily="34" charset="77"/>
                        </a:rPr>
                        <a:t>81</a:t>
                      </a:r>
                    </a:p>
                  </a:txBody>
                  <a:tcPr marL="68580" marR="68580" marT="34290" marB="3429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0474263"/>
                  </a:ext>
                </a:extLst>
              </a:tr>
              <a:tr h="287610">
                <a:tc>
                  <a:txBody>
                    <a:bodyPr/>
                    <a:lstStyle/>
                    <a:p>
                      <a:r>
                        <a:rPr lang="en-US" sz="1400" dirty="0">
                          <a:latin typeface="Gill Sans MT" panose="020B0502020104020203" pitchFamily="34" charset="77"/>
                        </a:rPr>
                        <a:t>Groningen, Netherlands</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dirty="0">
                          <a:latin typeface="Gill Sans MT" panose="020B0502020104020203" pitchFamily="34" charset="77"/>
                        </a:rPr>
                        <a:t>67</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97545200"/>
                  </a:ext>
                </a:extLst>
              </a:tr>
              <a:tr h="287610">
                <a:tc>
                  <a:txBody>
                    <a:bodyPr/>
                    <a:lstStyle/>
                    <a:p>
                      <a:r>
                        <a:rPr lang="en-US" sz="1400" dirty="0">
                          <a:latin typeface="Gill Sans MT" panose="020B0502020104020203" pitchFamily="34" charset="77"/>
                        </a:rPr>
                        <a:t>Kings, UK</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latin typeface="Gill Sans MT" panose="020B0502020104020203" pitchFamily="34" charset="77"/>
                        </a:rPr>
                        <a:t>54</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66659720"/>
                  </a:ext>
                </a:extLst>
              </a:tr>
              <a:tr h="287610">
                <a:tc>
                  <a:txBody>
                    <a:bodyPr/>
                    <a:lstStyle/>
                    <a:p>
                      <a:r>
                        <a:rPr lang="en-US" sz="1400" dirty="0">
                          <a:latin typeface="Gill Sans MT" panose="020B0502020104020203" pitchFamily="34" charset="77"/>
                        </a:rPr>
                        <a:t>Montpellier, France</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dirty="0">
                          <a:latin typeface="Gill Sans MT" panose="020B0502020104020203" pitchFamily="34" charset="77"/>
                        </a:rPr>
                        <a:t>57</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95780209"/>
                  </a:ext>
                </a:extLst>
              </a:tr>
              <a:tr h="287610">
                <a:tc>
                  <a:txBody>
                    <a:bodyPr/>
                    <a:lstStyle/>
                    <a:p>
                      <a:r>
                        <a:rPr lang="en-US" sz="1400" dirty="0">
                          <a:latin typeface="Gill Sans MT" panose="020B0502020104020203" pitchFamily="34" charset="77"/>
                        </a:rPr>
                        <a:t>Prague, Czech Rep</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latin typeface="Gill Sans MT" panose="020B0502020104020203" pitchFamily="34" charset="77"/>
                        </a:rPr>
                        <a:t>53</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7539477"/>
                  </a:ext>
                </a:extLst>
              </a:tr>
              <a:tr h="287610">
                <a:tc>
                  <a:txBody>
                    <a:bodyPr/>
                    <a:lstStyle/>
                    <a:p>
                      <a:r>
                        <a:rPr lang="en-US" sz="1400" dirty="0">
                          <a:latin typeface="Gill Sans MT" panose="020B0502020104020203" pitchFamily="34" charset="77"/>
                        </a:rPr>
                        <a:t>Roehampton, UK</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dirty="0">
                          <a:latin typeface="Gill Sans MT" panose="020B0502020104020203" pitchFamily="34" charset="77"/>
                        </a:rPr>
                        <a:t>39</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153646"/>
                  </a:ext>
                </a:extLst>
              </a:tr>
              <a:tr h="287610">
                <a:tc>
                  <a:txBody>
                    <a:bodyPr/>
                    <a:lstStyle/>
                    <a:p>
                      <a:r>
                        <a:rPr lang="en-US" sz="1400" dirty="0">
                          <a:latin typeface="Gill Sans MT" panose="020B0502020104020203" pitchFamily="34" charset="77"/>
                        </a:rPr>
                        <a:t>Swinburne, Australia</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latin typeface="Gill Sans MT" panose="020B0502020104020203" pitchFamily="34" charset="77"/>
                        </a:rPr>
                        <a:t>77</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98726298"/>
                  </a:ext>
                </a:extLst>
              </a:tr>
              <a:tr h="287610">
                <a:tc>
                  <a:txBody>
                    <a:bodyPr/>
                    <a:lstStyle/>
                    <a:p>
                      <a:r>
                        <a:rPr lang="en-US" sz="1400" dirty="0">
                          <a:latin typeface="Gill Sans MT" panose="020B0502020104020203" pitchFamily="34" charset="77"/>
                        </a:rPr>
                        <a:t>UCL, UK</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dirty="0">
                          <a:latin typeface="Gill Sans MT" panose="020B0502020104020203" pitchFamily="34" charset="77"/>
                        </a:rPr>
                        <a:t>45</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38177800"/>
                  </a:ext>
                </a:extLst>
              </a:tr>
              <a:tr h="287610">
                <a:tc>
                  <a:txBody>
                    <a:bodyPr/>
                    <a:lstStyle/>
                    <a:p>
                      <a:r>
                        <a:rPr lang="en-US" sz="1400" dirty="0">
                          <a:latin typeface="Gill Sans MT" panose="020B0502020104020203" pitchFamily="34" charset="77"/>
                        </a:rPr>
                        <a:t>Vancouver, Canada</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latin typeface="Gill Sans MT" panose="020B0502020104020203" pitchFamily="34" charset="77"/>
                        </a:rPr>
                        <a:t>44</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4893393"/>
                  </a:ext>
                </a:extLst>
              </a:tr>
              <a:tr h="287610">
                <a:tc>
                  <a:txBody>
                    <a:bodyPr/>
                    <a:lstStyle/>
                    <a:p>
                      <a:r>
                        <a:rPr lang="en-US" sz="1400" b="1" dirty="0">
                          <a:latin typeface="Gill Sans MT" panose="020B0502020104020203" pitchFamily="34" charset="77"/>
                        </a:rPr>
                        <a:t>Lab total</a:t>
                      </a:r>
                    </a:p>
                  </a:txBody>
                  <a:tcPr marL="68580" marR="68580" marT="34290" marB="3429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dirty="0">
                          <a:latin typeface="Gill Sans MT" panose="020B0502020104020203" pitchFamily="34" charset="77"/>
                        </a:rPr>
                        <a:t>594</a:t>
                      </a:r>
                    </a:p>
                  </a:txBody>
                  <a:tcPr marL="68580" marR="68580" marT="34290" marB="3429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78277761"/>
                  </a:ext>
                </a:extLst>
              </a:tr>
              <a:tr h="287610">
                <a:tc>
                  <a:txBody>
                    <a:bodyPr/>
                    <a:lstStyle/>
                    <a:p>
                      <a:r>
                        <a:rPr lang="en-US" sz="1400" b="0" dirty="0" err="1">
                          <a:latin typeface="Gill Sans MT" panose="020B0502020104020203" pitchFamily="34" charset="77"/>
                        </a:rPr>
                        <a:t>Prolific.ac</a:t>
                      </a:r>
                      <a:r>
                        <a:rPr lang="en-US" sz="1400" b="0" dirty="0">
                          <a:latin typeface="Gill Sans MT" panose="020B0502020104020203" pitchFamily="34" charset="77"/>
                        </a:rPr>
                        <a:t> (online)</a:t>
                      </a:r>
                    </a:p>
                  </a:txBody>
                  <a:tcPr marL="68580" marR="68580" marT="34290" marB="3429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latin typeface="Gill Sans MT" panose="020B0502020104020203" pitchFamily="34" charset="77"/>
                        </a:rPr>
                        <a:t>800</a:t>
                      </a:r>
                    </a:p>
                  </a:txBody>
                  <a:tcPr marL="68580" marR="68580" marT="34290" marB="3429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6410514"/>
                  </a:ext>
                </a:extLst>
              </a:tr>
              <a:tr h="287610">
                <a:tc>
                  <a:txBody>
                    <a:bodyPr/>
                    <a:lstStyle/>
                    <a:p>
                      <a:r>
                        <a:rPr lang="en-US" sz="1400" b="1" dirty="0">
                          <a:latin typeface="Gill Sans MT" panose="020B0502020104020203" pitchFamily="34" charset="77"/>
                        </a:rPr>
                        <a:t>Total</a:t>
                      </a:r>
                    </a:p>
                  </a:txBody>
                  <a:tcPr marL="68580" marR="68580"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dirty="0">
                          <a:latin typeface="Gill Sans MT" panose="020B0502020104020203" pitchFamily="34" charset="77"/>
                        </a:rPr>
                        <a:t>1394</a:t>
                      </a:r>
                    </a:p>
                  </a:txBody>
                  <a:tcPr marL="68580" marR="68580"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07230314"/>
                  </a:ext>
                </a:extLst>
              </a:tr>
            </a:tbl>
          </a:graphicData>
        </a:graphic>
      </p:graphicFrame>
      <p:sp>
        <p:nvSpPr>
          <p:cNvPr id="8" name="TextBox 7">
            <a:extLst>
              <a:ext uri="{FF2B5EF4-FFF2-40B4-BE49-F238E27FC236}">
                <a16:creationId xmlns:a16="http://schemas.microsoft.com/office/drawing/2014/main" id="{2CFC7026-B536-3C43-8A09-BA76D3930E1D}"/>
              </a:ext>
            </a:extLst>
          </p:cNvPr>
          <p:cNvSpPr txBox="1"/>
          <p:nvPr/>
        </p:nvSpPr>
        <p:spPr>
          <a:xfrm>
            <a:off x="6924782" y="6431638"/>
            <a:ext cx="2219218" cy="338554"/>
          </a:xfrm>
          <a:prstGeom prst="rect">
            <a:avLst/>
          </a:prstGeom>
          <a:noFill/>
        </p:spPr>
        <p:txBody>
          <a:bodyPr wrap="square" rtlCol="0">
            <a:spAutoFit/>
          </a:bodyPr>
          <a:lstStyle/>
          <a:p>
            <a:r>
              <a:rPr lang="en-US" sz="1600" dirty="0">
                <a:solidFill>
                  <a:schemeClr val="bg1">
                    <a:lumMod val="50000"/>
                  </a:schemeClr>
                </a:solidFill>
                <a:latin typeface="Gill Sans MT" panose="020B0502020104020203" pitchFamily="34" charset="77"/>
              </a:rPr>
              <a:t>Moseley et al. (</a:t>
            </a:r>
            <a:r>
              <a:rPr lang="en-US" sz="1600" i="1" dirty="0">
                <a:solidFill>
                  <a:schemeClr val="bg1">
                    <a:lumMod val="50000"/>
                  </a:schemeClr>
                </a:solidFill>
                <a:latin typeface="Gill Sans MT" panose="020B0502020104020203" pitchFamily="34" charset="77"/>
              </a:rPr>
              <a:t>accepted</a:t>
            </a:r>
            <a:r>
              <a:rPr lang="en-US" sz="1600" dirty="0">
                <a:solidFill>
                  <a:schemeClr val="bg1">
                    <a:lumMod val="50000"/>
                  </a:schemeClr>
                </a:solidFill>
                <a:latin typeface="Gill Sans MT" panose="020B0502020104020203" pitchFamily="34" charset="77"/>
              </a:rPr>
              <a:t>)</a:t>
            </a:r>
          </a:p>
        </p:txBody>
      </p:sp>
      <p:sp>
        <p:nvSpPr>
          <p:cNvPr id="12" name="TextBox 11">
            <a:extLst>
              <a:ext uri="{FF2B5EF4-FFF2-40B4-BE49-F238E27FC236}">
                <a16:creationId xmlns:a16="http://schemas.microsoft.com/office/drawing/2014/main" id="{63FD5F5C-C41D-DD44-9AC8-665DEB6C3739}"/>
              </a:ext>
            </a:extLst>
          </p:cNvPr>
          <p:cNvSpPr txBox="1"/>
          <p:nvPr/>
        </p:nvSpPr>
        <p:spPr>
          <a:xfrm>
            <a:off x="3535937" y="1624646"/>
            <a:ext cx="5118581" cy="1200329"/>
          </a:xfrm>
          <a:prstGeom prst="rect">
            <a:avLst/>
          </a:prstGeom>
          <a:noFill/>
        </p:spPr>
        <p:txBody>
          <a:bodyPr wrap="square" rtlCol="0">
            <a:spAutoFit/>
          </a:bodyPr>
          <a:lstStyle/>
          <a:p>
            <a:r>
              <a:rPr lang="en-US" sz="2400" dirty="0">
                <a:latin typeface="Gill Sans MT" panose="020B0502020104020203" pitchFamily="34" charset="77"/>
              </a:rPr>
              <a:t>All participants (N = 1394) assessed for hallucinations using the CAPS and LSHS scales, plus:</a:t>
            </a:r>
          </a:p>
        </p:txBody>
      </p:sp>
      <p:sp>
        <p:nvSpPr>
          <p:cNvPr id="10" name="Title 1">
            <a:extLst>
              <a:ext uri="{FF2B5EF4-FFF2-40B4-BE49-F238E27FC236}">
                <a16:creationId xmlns:a16="http://schemas.microsoft.com/office/drawing/2014/main" id="{C4EAE5A3-766C-B143-AE5F-42FE7C3DE877}"/>
              </a:ext>
            </a:extLst>
          </p:cNvPr>
          <p:cNvSpPr txBox="1">
            <a:spLocks/>
          </p:cNvSpPr>
          <p:nvPr/>
        </p:nvSpPr>
        <p:spPr>
          <a:xfrm>
            <a:off x="489481" y="573744"/>
            <a:ext cx="8212729" cy="7456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7030A0"/>
                </a:solidFill>
                <a:latin typeface="Gill Sans MT" panose="020B0502020104020203" pitchFamily="34" charset="77"/>
              </a:rPr>
              <a:t>Study 3: multisite replication</a:t>
            </a:r>
            <a:endParaRPr lang="en-US" sz="4000" b="1" dirty="0">
              <a:solidFill>
                <a:srgbClr val="7030A0"/>
              </a:solidFill>
              <a:latin typeface="Gill Sans MT" panose="020B0502020104020203" pitchFamily="34" charset="77"/>
            </a:endParaRPr>
          </a:p>
        </p:txBody>
      </p:sp>
    </p:spTree>
    <p:extLst>
      <p:ext uri="{BB962C8B-B14F-4D97-AF65-F5344CB8AC3E}">
        <p14:creationId xmlns:p14="http://schemas.microsoft.com/office/powerpoint/2010/main" val="235658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5" end="5"/>
                                            </p:txEl>
                                          </p:spTgt>
                                        </p:tgtEl>
                                        <p:attrNameLst>
                                          <p:attrName>style.visibility</p:attrName>
                                        </p:attrNameLst>
                                      </p:cBhvr>
                                      <p:to>
                                        <p:strVal val="visible"/>
                                      </p:to>
                                    </p:set>
                                    <p:animEffect transition="in" filter="fade">
                                      <p:cBhvr>
                                        <p:cTn id="10" dur="500"/>
                                        <p:tgtEl>
                                          <p:spTgt spid="5">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animEffect transition="in" filter="fade">
                                      <p:cBhvr>
                                        <p:cTn id="1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601A460-AF80-314E-973E-44E0CCF60681}"/>
              </a:ext>
            </a:extLst>
          </p:cNvPr>
          <p:cNvSpPr>
            <a:spLocks noGrp="1"/>
          </p:cNvSpPr>
          <p:nvPr>
            <p:ph idx="1"/>
          </p:nvPr>
        </p:nvSpPr>
        <p:spPr>
          <a:xfrm>
            <a:off x="489481" y="1433977"/>
            <a:ext cx="7776275" cy="883115"/>
          </a:xfrm>
        </p:spPr>
        <p:txBody>
          <a:bodyPr>
            <a:normAutofit/>
          </a:bodyPr>
          <a:lstStyle/>
          <a:p>
            <a:pPr marL="0" indent="0">
              <a:buNone/>
            </a:pPr>
            <a:r>
              <a:rPr lang="en-US" sz="2400" dirty="0">
                <a:latin typeface="Gill Sans MT" panose="020B0502020104020203" pitchFamily="34" charset="77"/>
                <a:cs typeface="Futura Medium" panose="020B0602020204020303" pitchFamily="34" charset="-79"/>
              </a:rPr>
              <a:t>Hallucinatory experiences in the general population (CAPS) is associated with auditory signal detection performance.</a:t>
            </a:r>
          </a:p>
        </p:txBody>
      </p:sp>
      <p:sp>
        <p:nvSpPr>
          <p:cNvPr id="8" name="Rectangle 7">
            <a:extLst>
              <a:ext uri="{FF2B5EF4-FFF2-40B4-BE49-F238E27FC236}">
                <a16:creationId xmlns:a16="http://schemas.microsoft.com/office/drawing/2014/main" id="{133A49E5-1A36-F64F-9856-1163FFB44AC9}"/>
              </a:ext>
            </a:extLst>
          </p:cNvPr>
          <p:cNvSpPr/>
          <p:nvPr/>
        </p:nvSpPr>
        <p:spPr>
          <a:xfrm>
            <a:off x="599120" y="5083927"/>
            <a:ext cx="7056548" cy="1200329"/>
          </a:xfrm>
          <a:prstGeom prst="rect">
            <a:avLst/>
          </a:prstGeom>
        </p:spPr>
        <p:txBody>
          <a:bodyPr wrap="square">
            <a:spAutoFit/>
          </a:bodyPr>
          <a:lstStyle/>
          <a:p>
            <a:pPr marL="257175" indent="-257175">
              <a:buFont typeface="Arial" panose="020B0604020202020204" pitchFamily="34" charset="0"/>
              <a:buChar char="•"/>
            </a:pPr>
            <a:r>
              <a:rPr lang="en-US" dirty="0">
                <a:latin typeface="Gill Sans MT" panose="020B0502020104020203" pitchFamily="34" charset="77"/>
              </a:rPr>
              <a:t>…But not performance on dichotic listening, reality monitoring, or digit span tasks (equivalence testing, all </a:t>
            </a:r>
            <a:r>
              <a:rPr lang="en-US" i="1" dirty="0">
                <a:latin typeface="Gill Sans MT" panose="020B0502020104020203" pitchFamily="34" charset="77"/>
              </a:rPr>
              <a:t>p</a:t>
            </a:r>
            <a:r>
              <a:rPr lang="en-US" dirty="0">
                <a:latin typeface="Gill Sans MT" panose="020B0502020104020203" pitchFamily="34" charset="77"/>
              </a:rPr>
              <a:t> &lt; .05)</a:t>
            </a:r>
          </a:p>
          <a:p>
            <a:pPr marL="257175" indent="-257175">
              <a:buFont typeface="Arial" panose="020B0604020202020204" pitchFamily="34" charset="0"/>
              <a:buChar char="•"/>
            </a:pPr>
            <a:endParaRPr lang="en-US" dirty="0">
              <a:latin typeface="Gill Sans MT" panose="020B0502020104020203" pitchFamily="34" charset="77"/>
            </a:endParaRPr>
          </a:p>
          <a:p>
            <a:pPr marL="257175" indent="-257175">
              <a:buFont typeface="Arial" panose="020B0604020202020204" pitchFamily="34" charset="0"/>
              <a:buChar char="•"/>
            </a:pPr>
            <a:r>
              <a:rPr lang="en-US" dirty="0">
                <a:latin typeface="Gill Sans MT" panose="020B0502020104020203" pitchFamily="34" charset="77"/>
              </a:rPr>
              <a:t>Comparable data quality for lab-based vs. online data</a:t>
            </a:r>
          </a:p>
        </p:txBody>
      </p:sp>
      <p:sp>
        <p:nvSpPr>
          <p:cNvPr id="12" name="Title 1">
            <a:extLst>
              <a:ext uri="{FF2B5EF4-FFF2-40B4-BE49-F238E27FC236}">
                <a16:creationId xmlns:a16="http://schemas.microsoft.com/office/drawing/2014/main" id="{E8028FA2-9FE0-FF4E-85B6-15756AC7E0FE}"/>
              </a:ext>
            </a:extLst>
          </p:cNvPr>
          <p:cNvSpPr txBox="1">
            <a:spLocks/>
          </p:cNvSpPr>
          <p:nvPr/>
        </p:nvSpPr>
        <p:spPr>
          <a:xfrm>
            <a:off x="489481" y="573744"/>
            <a:ext cx="8212729" cy="7456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7030A0"/>
                </a:solidFill>
                <a:latin typeface="Gill Sans MT" panose="020B0502020104020203" pitchFamily="34" charset="77"/>
              </a:rPr>
              <a:t>A multisite replication study</a:t>
            </a:r>
          </a:p>
        </p:txBody>
      </p:sp>
      <p:sp>
        <p:nvSpPr>
          <p:cNvPr id="10" name="TextBox 9">
            <a:extLst>
              <a:ext uri="{FF2B5EF4-FFF2-40B4-BE49-F238E27FC236}">
                <a16:creationId xmlns:a16="http://schemas.microsoft.com/office/drawing/2014/main" id="{7EF2BD65-C126-BF4F-84DD-E755E2B4ECED}"/>
              </a:ext>
            </a:extLst>
          </p:cNvPr>
          <p:cNvSpPr txBox="1"/>
          <p:nvPr/>
        </p:nvSpPr>
        <p:spPr>
          <a:xfrm>
            <a:off x="6924782" y="6431638"/>
            <a:ext cx="2219218" cy="338554"/>
          </a:xfrm>
          <a:prstGeom prst="rect">
            <a:avLst/>
          </a:prstGeom>
          <a:noFill/>
        </p:spPr>
        <p:txBody>
          <a:bodyPr wrap="square" rtlCol="0">
            <a:spAutoFit/>
          </a:bodyPr>
          <a:lstStyle/>
          <a:p>
            <a:r>
              <a:rPr lang="en-US" sz="1600" dirty="0">
                <a:solidFill>
                  <a:schemeClr val="bg1">
                    <a:lumMod val="50000"/>
                  </a:schemeClr>
                </a:solidFill>
                <a:latin typeface="Gill Sans MT" panose="020B0502020104020203" pitchFamily="34" charset="77"/>
              </a:rPr>
              <a:t>Moseley et al. (</a:t>
            </a:r>
            <a:r>
              <a:rPr lang="en-US" sz="1600" i="1" dirty="0">
                <a:solidFill>
                  <a:schemeClr val="bg1">
                    <a:lumMod val="50000"/>
                  </a:schemeClr>
                </a:solidFill>
                <a:latin typeface="Gill Sans MT" panose="020B0502020104020203" pitchFamily="34" charset="77"/>
              </a:rPr>
              <a:t>accepted</a:t>
            </a:r>
            <a:r>
              <a:rPr lang="en-US" sz="1600" dirty="0">
                <a:solidFill>
                  <a:schemeClr val="bg1">
                    <a:lumMod val="50000"/>
                  </a:schemeClr>
                </a:solidFill>
                <a:latin typeface="Gill Sans MT" panose="020B0502020104020203" pitchFamily="34" charset="77"/>
              </a:rPr>
              <a:t>)</a:t>
            </a:r>
          </a:p>
        </p:txBody>
      </p:sp>
      <p:pic>
        <p:nvPicPr>
          <p:cNvPr id="2" name="Picture 1">
            <a:extLst>
              <a:ext uri="{FF2B5EF4-FFF2-40B4-BE49-F238E27FC236}">
                <a16:creationId xmlns:a16="http://schemas.microsoft.com/office/drawing/2014/main" id="{061BAB68-0DC1-924B-B9F7-52252FD3EED8}"/>
              </a:ext>
            </a:extLst>
          </p:cNvPr>
          <p:cNvPicPr>
            <a:picLocks noChangeAspect="1"/>
          </p:cNvPicPr>
          <p:nvPr/>
        </p:nvPicPr>
        <p:blipFill>
          <a:blip r:embed="rId2"/>
          <a:stretch>
            <a:fillRect/>
          </a:stretch>
        </p:blipFill>
        <p:spPr>
          <a:xfrm>
            <a:off x="5097295" y="2550591"/>
            <a:ext cx="3858725" cy="2533336"/>
          </a:xfrm>
          <a:prstGeom prst="rect">
            <a:avLst/>
          </a:prstGeom>
        </p:spPr>
      </p:pic>
      <p:graphicFrame>
        <p:nvGraphicFramePr>
          <p:cNvPr id="3" name="Table 2">
            <a:extLst>
              <a:ext uri="{FF2B5EF4-FFF2-40B4-BE49-F238E27FC236}">
                <a16:creationId xmlns:a16="http://schemas.microsoft.com/office/drawing/2014/main" id="{C87F6779-CFE2-2341-9CAB-34AECA25B7FE}"/>
              </a:ext>
            </a:extLst>
          </p:cNvPr>
          <p:cNvGraphicFramePr>
            <a:graphicFrameLocks noGrp="1"/>
          </p:cNvGraphicFramePr>
          <p:nvPr/>
        </p:nvGraphicFramePr>
        <p:xfrm>
          <a:off x="489481" y="2735528"/>
          <a:ext cx="4607814" cy="1736020"/>
        </p:xfrm>
        <a:graphic>
          <a:graphicData uri="http://schemas.openxmlformats.org/drawingml/2006/table">
            <a:tbl>
              <a:tblPr>
                <a:tableStyleId>{5C22544A-7EE6-4342-B048-85BDC9FD1C3A}</a:tableStyleId>
              </a:tblPr>
              <a:tblGrid>
                <a:gridCol w="2428817">
                  <a:extLst>
                    <a:ext uri="{9D8B030D-6E8A-4147-A177-3AD203B41FA5}">
                      <a16:colId xmlns:a16="http://schemas.microsoft.com/office/drawing/2014/main" val="310492750"/>
                    </a:ext>
                  </a:extLst>
                </a:gridCol>
                <a:gridCol w="943583">
                  <a:extLst>
                    <a:ext uri="{9D8B030D-6E8A-4147-A177-3AD203B41FA5}">
                      <a16:colId xmlns:a16="http://schemas.microsoft.com/office/drawing/2014/main" val="2851663742"/>
                    </a:ext>
                  </a:extLst>
                </a:gridCol>
                <a:gridCol w="1235414">
                  <a:extLst>
                    <a:ext uri="{9D8B030D-6E8A-4147-A177-3AD203B41FA5}">
                      <a16:colId xmlns:a16="http://schemas.microsoft.com/office/drawing/2014/main" val="3410350817"/>
                    </a:ext>
                  </a:extLst>
                </a:gridCol>
              </a:tblGrid>
              <a:tr h="402965">
                <a:tc>
                  <a:txBody>
                    <a:bodyPr/>
                    <a:lstStyle/>
                    <a:p>
                      <a:pPr algn="l" fontAlgn="b"/>
                      <a:endParaRPr lang="en-GB" sz="1400" b="0" i="0" u="none" strike="noStrike" dirty="0">
                        <a:solidFill>
                          <a:srgbClr val="000000"/>
                        </a:solidFill>
                        <a:effectLst/>
                        <a:latin typeface="Gill Sans MT" panose="020B0502020104020203" pitchFamily="34" charset="77"/>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0" i="1" u="none" strike="noStrike" dirty="0" err="1">
                          <a:solidFill>
                            <a:srgbClr val="000000"/>
                          </a:solidFill>
                          <a:effectLst/>
                          <a:latin typeface="Gill Sans MT" panose="020B0502020104020203" pitchFamily="34" charset="77"/>
                        </a:rPr>
                        <a:t>r</a:t>
                      </a:r>
                      <a:r>
                        <a:rPr lang="en-GB" sz="1400" b="0" i="0" u="none" strike="noStrike" baseline="-25000" dirty="0" err="1">
                          <a:solidFill>
                            <a:srgbClr val="000000"/>
                          </a:solidFill>
                          <a:effectLst/>
                          <a:latin typeface="Gill Sans MT" panose="020B0502020104020203" pitchFamily="34" charset="77"/>
                        </a:rPr>
                        <a:t>s</a:t>
                      </a:r>
                      <a:endParaRPr lang="en-GB" sz="1400" b="0" i="1"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95% CI</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1843096"/>
                  </a:ext>
                </a:extLst>
              </a:tr>
              <a:tr h="307158">
                <a:tc>
                  <a:txBody>
                    <a:bodyPr/>
                    <a:lstStyle/>
                    <a:p>
                      <a:pPr algn="l" fontAlgn="b"/>
                      <a:r>
                        <a:rPr lang="en-GB" sz="1400" u="none" strike="noStrike" dirty="0">
                          <a:effectLst/>
                          <a:latin typeface="Gill Sans MT" panose="020B0502020104020203" pitchFamily="34" charset="77"/>
                        </a:rPr>
                        <a:t>Signal detection</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0.14</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[.06, .22]</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6127575"/>
                  </a:ext>
                </a:extLst>
              </a:tr>
              <a:tr h="364950">
                <a:tc>
                  <a:txBody>
                    <a:bodyPr/>
                    <a:lstStyle/>
                    <a:p>
                      <a:pPr algn="l" fontAlgn="b"/>
                      <a:r>
                        <a:rPr lang="en-GB" sz="1400" u="none" strike="noStrike" dirty="0">
                          <a:effectLst/>
                          <a:latin typeface="Gill Sans MT" panose="020B0502020104020203" pitchFamily="34" charset="77"/>
                        </a:rPr>
                        <a:t>Dichotic listening (non-forced)</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0.01</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[-.05, .06]</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4513936"/>
                  </a:ext>
                </a:extLst>
              </a:tr>
              <a:tr h="353789">
                <a:tc>
                  <a:txBody>
                    <a:bodyPr/>
                    <a:lstStyle/>
                    <a:p>
                      <a:pPr algn="l" fontAlgn="b"/>
                      <a:r>
                        <a:rPr lang="en-GB" sz="1400" u="none" strike="noStrike" dirty="0">
                          <a:effectLst/>
                          <a:latin typeface="Gill Sans MT" panose="020B0502020104020203" pitchFamily="34" charset="77"/>
                        </a:rPr>
                        <a:t>Dichotic listening (forced-left)</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0.02</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[-.03, .08]</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0124418"/>
                  </a:ext>
                </a:extLst>
              </a:tr>
              <a:tr h="307158">
                <a:tc>
                  <a:txBody>
                    <a:bodyPr/>
                    <a:lstStyle/>
                    <a:p>
                      <a:pPr algn="l" fontAlgn="b"/>
                      <a:r>
                        <a:rPr lang="en-GB" sz="1400" u="none" strike="noStrike" dirty="0">
                          <a:effectLst/>
                          <a:latin typeface="Gill Sans MT" panose="020B0502020104020203" pitchFamily="34" charset="77"/>
                        </a:rPr>
                        <a:t>Reality monitoring</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0.02</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u="none" strike="noStrike" dirty="0">
                          <a:effectLst/>
                          <a:latin typeface="Gill Sans MT" panose="020B0502020104020203" pitchFamily="34" charset="77"/>
                        </a:rPr>
                        <a:t>[-.03, .07]</a:t>
                      </a:r>
                      <a:endParaRPr lang="en-GB" sz="1400" b="0" i="0" u="none" strike="noStrike" dirty="0">
                        <a:solidFill>
                          <a:srgbClr val="000000"/>
                        </a:solidFill>
                        <a:effectLst/>
                        <a:latin typeface="Gill Sans MT" panose="020B0502020104020203" pitchFamily="34" charset="77"/>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1555205"/>
                  </a:ext>
                </a:extLst>
              </a:tr>
            </a:tbl>
          </a:graphicData>
        </a:graphic>
      </p:graphicFrame>
    </p:spTree>
    <p:extLst>
      <p:ext uri="{BB962C8B-B14F-4D97-AF65-F5344CB8AC3E}">
        <p14:creationId xmlns:p14="http://schemas.microsoft.com/office/powerpoint/2010/main" val="307317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8866</TotalTime>
  <Words>3618</Words>
  <Application>Microsoft Macintosh PowerPoint</Application>
  <PresentationFormat>On-screen Show (4:3)</PresentationFormat>
  <Paragraphs>432</Paragraphs>
  <Slides>41</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Avenir</vt:lpstr>
      <vt:lpstr>Calibri</vt:lpstr>
      <vt:lpstr>Calibri Light</vt:lpstr>
      <vt:lpstr>Franklin Gothic Medium</vt:lpstr>
      <vt:lpstr>Gill Sans MT</vt:lpstr>
      <vt:lpstr>Office Theme</vt:lpstr>
      <vt:lpstr>Cognitive models of voice-hearing, from the psychopathological to the everyday</vt:lpstr>
      <vt:lpstr>Cognitive models of voice-hearing, from the psychopathological to the everyday</vt:lpstr>
      <vt:lpstr>Auditory verbal hallucinations (AVH)</vt:lpstr>
      <vt:lpstr>PowerPoint Presentation</vt:lpstr>
      <vt:lpstr>PowerPoint Presentation</vt:lpstr>
      <vt:lpstr>PowerPoint Presentation</vt:lpstr>
      <vt:lpstr>PowerPoint Presentation</vt:lpstr>
      <vt:lpstr>PowerPoint Presentation</vt:lpstr>
      <vt:lpstr>Proneness to hallucinations as a continuous trait (Study 3)</vt:lpstr>
      <vt:lpstr>Study 3: multisite replication</vt:lpstr>
      <vt:lpstr>Hallucinations as biased reality monitoring</vt:lpstr>
      <vt:lpstr>PowerPoint Presentation</vt:lpstr>
      <vt:lpstr>PowerPoint Presentation</vt:lpstr>
      <vt:lpstr>Hallucinations as atypical language processing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Hallucinations as failures of cognitive inhibition</vt:lpstr>
      <vt:lpstr>PowerPoint Presentation</vt:lpstr>
      <vt:lpstr>PowerPoint Presentation</vt:lpstr>
      <vt:lpstr>Limitations</vt:lpstr>
      <vt:lpstr>How do we explain the huge variation in voice-hearing experiences?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Moseley</dc:creator>
  <cp:lastModifiedBy>Peter Moseley</cp:lastModifiedBy>
  <cp:revision>38</cp:revision>
  <dcterms:created xsi:type="dcterms:W3CDTF">2021-10-20T09:44:01Z</dcterms:created>
  <dcterms:modified xsi:type="dcterms:W3CDTF">2021-10-27T14:51:35Z</dcterms:modified>
</cp:coreProperties>
</file>