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88" r:id="rId2"/>
    <p:sldId id="335" r:id="rId3"/>
    <p:sldId id="377" r:id="rId4"/>
    <p:sldId id="306" r:id="rId5"/>
    <p:sldId id="364" r:id="rId6"/>
    <p:sldId id="338" r:id="rId7"/>
    <p:sldId id="379" r:id="rId8"/>
    <p:sldId id="366" r:id="rId9"/>
    <p:sldId id="341" r:id="rId10"/>
    <p:sldId id="368" r:id="rId11"/>
    <p:sldId id="367" r:id="rId12"/>
    <p:sldId id="360" r:id="rId13"/>
    <p:sldId id="361" r:id="rId14"/>
    <p:sldId id="362" r:id="rId15"/>
    <p:sldId id="378" r:id="rId16"/>
    <p:sldId id="347" r:id="rId17"/>
    <p:sldId id="348" r:id="rId18"/>
    <p:sldId id="369" r:id="rId19"/>
    <p:sldId id="371" r:id="rId20"/>
    <p:sldId id="351" r:id="rId21"/>
    <p:sldId id="373" r:id="rId22"/>
    <p:sldId id="374" r:id="rId23"/>
    <p:sldId id="375" r:id="rId24"/>
    <p:sldId id="352" r:id="rId25"/>
    <p:sldId id="353" r:id="rId26"/>
    <p:sldId id="355" r:id="rId27"/>
    <p:sldId id="356" r:id="rId28"/>
    <p:sldId id="376" r:id="rId29"/>
    <p:sldId id="270" r:id="rId30"/>
    <p:sldId id="286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CAD1"/>
    <a:srgbClr val="2A01BF"/>
    <a:srgbClr val="4001B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8" autoAdjust="0"/>
    <p:restoredTop sz="95699" autoAdjust="0"/>
  </p:normalViewPr>
  <p:slideViewPr>
    <p:cSldViewPr>
      <p:cViewPr varScale="1">
        <p:scale>
          <a:sx n="101" d="100"/>
          <a:sy n="101" d="100"/>
        </p:scale>
        <p:origin x="-920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85C3E9-766C-492E-BDAF-38C8FE742A98}" type="doc">
      <dgm:prSet loTypeId="urn:microsoft.com/office/officeart/2005/8/layout/arrow2" loCatId="process" qsTypeId="urn:microsoft.com/office/officeart/2005/8/quickstyle/simple1#1" qsCatId="simple" csTypeId="urn:microsoft.com/office/officeart/2005/8/colors/accent1_2#1" csCatId="accent1" phldr="1"/>
      <dgm:spPr/>
    </dgm:pt>
    <dgm:pt modelId="{4B399E64-7092-4E84-BE40-FA9D1243B99F}">
      <dgm:prSet phldrT="[Text]" custT="1"/>
      <dgm:spPr/>
      <dgm:t>
        <a:bodyPr/>
        <a:lstStyle/>
        <a:p>
          <a:r>
            <a:rPr lang="en-GB" sz="2400" b="1" dirty="0" smtClean="0">
              <a:solidFill>
                <a:srgbClr val="000000"/>
              </a:solidFill>
            </a:rPr>
            <a:t>HOPEFULNESS</a:t>
          </a:r>
          <a:endParaRPr lang="en-GB" sz="2400" b="1" dirty="0">
            <a:solidFill>
              <a:srgbClr val="000000"/>
            </a:solidFill>
          </a:endParaRPr>
        </a:p>
      </dgm:t>
    </dgm:pt>
    <dgm:pt modelId="{65C6FDC3-51FF-4325-9775-8EAA645CA070}" type="parTrans" cxnId="{68BF9150-2342-403B-BE9F-A7DD8906903F}">
      <dgm:prSet/>
      <dgm:spPr/>
      <dgm:t>
        <a:bodyPr/>
        <a:lstStyle/>
        <a:p>
          <a:endParaRPr lang="en-GB">
            <a:solidFill>
              <a:srgbClr val="000000"/>
            </a:solidFill>
          </a:endParaRPr>
        </a:p>
      </dgm:t>
    </dgm:pt>
    <dgm:pt modelId="{97C3E400-7086-468A-A705-3EBDC6C93C0D}" type="sibTrans" cxnId="{68BF9150-2342-403B-BE9F-A7DD8906903F}">
      <dgm:prSet/>
      <dgm:spPr/>
      <dgm:t>
        <a:bodyPr/>
        <a:lstStyle/>
        <a:p>
          <a:endParaRPr lang="en-GB">
            <a:solidFill>
              <a:srgbClr val="000000"/>
            </a:solidFill>
          </a:endParaRPr>
        </a:p>
      </dgm:t>
    </dgm:pt>
    <dgm:pt modelId="{ACE4EAF4-9744-4752-B8A7-79CB57F4D966}">
      <dgm:prSet phldrT="[Text]" custT="1"/>
      <dgm:spPr/>
      <dgm:t>
        <a:bodyPr/>
        <a:lstStyle/>
        <a:p>
          <a:r>
            <a:rPr lang="en-GB" sz="2400" b="1" dirty="0" smtClean="0">
              <a:solidFill>
                <a:srgbClr val="000000"/>
              </a:solidFill>
            </a:rPr>
            <a:t>SOCIAL INCLUSION</a:t>
          </a:r>
          <a:endParaRPr lang="en-GB" sz="2400" b="1" dirty="0">
            <a:solidFill>
              <a:srgbClr val="000000"/>
            </a:solidFill>
          </a:endParaRPr>
        </a:p>
      </dgm:t>
    </dgm:pt>
    <dgm:pt modelId="{67518C45-362D-4232-828C-95BD557ADD7D}" type="parTrans" cxnId="{D2C0821F-133F-441B-914D-5410388D9C34}">
      <dgm:prSet/>
      <dgm:spPr/>
      <dgm:t>
        <a:bodyPr/>
        <a:lstStyle/>
        <a:p>
          <a:endParaRPr lang="en-GB">
            <a:solidFill>
              <a:srgbClr val="000000"/>
            </a:solidFill>
          </a:endParaRPr>
        </a:p>
      </dgm:t>
    </dgm:pt>
    <dgm:pt modelId="{83437C73-301A-4E3D-BF5A-8C951B74C8AB}" type="sibTrans" cxnId="{D2C0821F-133F-441B-914D-5410388D9C34}">
      <dgm:prSet/>
      <dgm:spPr/>
      <dgm:t>
        <a:bodyPr/>
        <a:lstStyle/>
        <a:p>
          <a:endParaRPr lang="en-GB">
            <a:solidFill>
              <a:srgbClr val="000000"/>
            </a:solidFill>
          </a:endParaRPr>
        </a:p>
      </dgm:t>
    </dgm:pt>
    <dgm:pt modelId="{D80337A7-3EAF-48B8-9F16-9C969F5BAB1B}">
      <dgm:prSet phldrT="[Text]" custT="1"/>
      <dgm:spPr/>
      <dgm:t>
        <a:bodyPr/>
        <a:lstStyle/>
        <a:p>
          <a:r>
            <a:rPr lang="en-GB" sz="2400" b="1" dirty="0" smtClean="0">
              <a:solidFill>
                <a:srgbClr val="000000"/>
              </a:solidFill>
            </a:rPr>
            <a:t>PERSONAL ADAPTATION </a:t>
          </a:r>
          <a:endParaRPr lang="en-GB" sz="2400" b="1" dirty="0">
            <a:solidFill>
              <a:srgbClr val="000000"/>
            </a:solidFill>
          </a:endParaRPr>
        </a:p>
      </dgm:t>
    </dgm:pt>
    <dgm:pt modelId="{E5662180-0455-4A2B-8E7C-2B071BAD4D0B}" type="parTrans" cxnId="{7B8C8292-DD4E-494B-A7EE-623E54C3FCCE}">
      <dgm:prSet/>
      <dgm:spPr/>
      <dgm:t>
        <a:bodyPr/>
        <a:lstStyle/>
        <a:p>
          <a:endParaRPr lang="en-GB">
            <a:solidFill>
              <a:srgbClr val="000000"/>
            </a:solidFill>
          </a:endParaRPr>
        </a:p>
      </dgm:t>
    </dgm:pt>
    <dgm:pt modelId="{5181F79B-2728-475A-9C36-64AC9AF8EF90}" type="sibTrans" cxnId="{7B8C8292-DD4E-494B-A7EE-623E54C3FCCE}">
      <dgm:prSet/>
      <dgm:spPr/>
      <dgm:t>
        <a:bodyPr/>
        <a:lstStyle/>
        <a:p>
          <a:endParaRPr lang="en-GB">
            <a:solidFill>
              <a:srgbClr val="000000"/>
            </a:solidFill>
          </a:endParaRPr>
        </a:p>
      </dgm:t>
    </dgm:pt>
    <dgm:pt modelId="{D3D7AA1A-E262-4BAE-A14B-E89C33EA85D8}" type="pres">
      <dgm:prSet presAssocID="{8285C3E9-766C-492E-BDAF-38C8FE742A98}" presName="arrowDiagram" presStyleCnt="0">
        <dgm:presLayoutVars>
          <dgm:chMax val="5"/>
          <dgm:dir/>
          <dgm:resizeHandles val="exact"/>
        </dgm:presLayoutVars>
      </dgm:prSet>
      <dgm:spPr/>
    </dgm:pt>
    <dgm:pt modelId="{766A0568-E1EC-4032-AD8E-A149520E7AFC}" type="pres">
      <dgm:prSet presAssocID="{8285C3E9-766C-492E-BDAF-38C8FE742A98}" presName="arrow" presStyleLbl="bgShp" presStyleIdx="0" presStyleCnt="1" custScaleX="10930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6018E4BB-1D01-4222-B127-3A04A6A33373}" type="pres">
      <dgm:prSet presAssocID="{8285C3E9-766C-492E-BDAF-38C8FE742A98}" presName="arrowDiagram3" presStyleCnt="0"/>
      <dgm:spPr/>
    </dgm:pt>
    <dgm:pt modelId="{A88D46F9-C4B8-48DF-9784-EC75DC3918EF}" type="pres">
      <dgm:prSet presAssocID="{4B399E64-7092-4E84-BE40-FA9D1243B99F}" presName="bullet3a" presStyleLbl="node1" presStyleIdx="0" presStyleCnt="3" custLinFactNeighborX="-74236" custLinFactNeighborY="-31965"/>
      <dgm:spPr>
        <a:solidFill>
          <a:schemeClr val="tx1">
            <a:lumMod val="75000"/>
            <a:lumOff val="25000"/>
          </a:schemeClr>
        </a:solidFill>
      </dgm:spPr>
    </dgm:pt>
    <dgm:pt modelId="{0BDDCF03-67BE-44BB-A5E1-9CA7B75A7CA2}" type="pres">
      <dgm:prSet presAssocID="{4B399E64-7092-4E84-BE40-FA9D1243B99F}" presName="textBox3a" presStyleLbl="revTx" presStyleIdx="0" presStyleCnt="3" custScaleX="169851" custLinFactNeighborX="2839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5346F6B-BD84-452B-8A08-5CDBB40E86E9}" type="pres">
      <dgm:prSet presAssocID="{ACE4EAF4-9744-4752-B8A7-79CB57F4D966}" presName="bullet3b" presStyleLbl="node1" presStyleIdx="1" presStyleCnt="3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en-GB"/>
        </a:p>
      </dgm:t>
    </dgm:pt>
    <dgm:pt modelId="{ECA7BE58-A315-4BBE-B78F-0C99A171CABA}" type="pres">
      <dgm:prSet presAssocID="{ACE4EAF4-9744-4752-B8A7-79CB57F4D966}" presName="textBox3b" presStyleLbl="revTx" presStyleIdx="1" presStyleCnt="3" custScaleX="139235" custLinFactNeighborX="24164" custLinFactNeighborY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A8668AB-E65F-4845-A582-D4632D7EA666}" type="pres">
      <dgm:prSet presAssocID="{D80337A7-3EAF-48B8-9F16-9C969F5BAB1B}" presName="bullet3c" presStyleLbl="node1" presStyleIdx="2" presStyleCnt="3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en-GB"/>
        </a:p>
      </dgm:t>
    </dgm:pt>
    <dgm:pt modelId="{CA835C40-BEC7-4AB9-BE7B-054404CC441D}" type="pres">
      <dgm:prSet presAssocID="{D80337A7-3EAF-48B8-9F16-9C969F5BAB1B}" presName="textBox3c" presStyleLbl="revTx" presStyleIdx="2" presStyleCnt="3" custScaleX="140303" custScaleY="84303" custLinFactNeighborX="27986" custLinFactNeighborY="-78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52988DC-0EC6-4D68-9CD8-B44DC0DA540B}" type="presOf" srcId="{4B399E64-7092-4E84-BE40-FA9D1243B99F}" destId="{0BDDCF03-67BE-44BB-A5E1-9CA7B75A7CA2}" srcOrd="0" destOrd="0" presId="urn:microsoft.com/office/officeart/2005/8/layout/arrow2"/>
    <dgm:cxn modelId="{61D87BD2-BD85-4728-9254-90C12B9A83AA}" type="presOf" srcId="{ACE4EAF4-9744-4752-B8A7-79CB57F4D966}" destId="{ECA7BE58-A315-4BBE-B78F-0C99A171CABA}" srcOrd="0" destOrd="0" presId="urn:microsoft.com/office/officeart/2005/8/layout/arrow2"/>
    <dgm:cxn modelId="{D2C0821F-133F-441B-914D-5410388D9C34}" srcId="{8285C3E9-766C-492E-BDAF-38C8FE742A98}" destId="{ACE4EAF4-9744-4752-B8A7-79CB57F4D966}" srcOrd="1" destOrd="0" parTransId="{67518C45-362D-4232-828C-95BD557ADD7D}" sibTransId="{83437C73-301A-4E3D-BF5A-8C951B74C8AB}"/>
    <dgm:cxn modelId="{7B8C8292-DD4E-494B-A7EE-623E54C3FCCE}" srcId="{8285C3E9-766C-492E-BDAF-38C8FE742A98}" destId="{D80337A7-3EAF-48B8-9F16-9C969F5BAB1B}" srcOrd="2" destOrd="0" parTransId="{E5662180-0455-4A2B-8E7C-2B071BAD4D0B}" sibTransId="{5181F79B-2728-475A-9C36-64AC9AF8EF90}"/>
    <dgm:cxn modelId="{68BF9150-2342-403B-BE9F-A7DD8906903F}" srcId="{8285C3E9-766C-492E-BDAF-38C8FE742A98}" destId="{4B399E64-7092-4E84-BE40-FA9D1243B99F}" srcOrd="0" destOrd="0" parTransId="{65C6FDC3-51FF-4325-9775-8EAA645CA070}" sibTransId="{97C3E400-7086-468A-A705-3EBDC6C93C0D}"/>
    <dgm:cxn modelId="{E03B1073-D95B-48C9-B288-03A4B60BBD2C}" type="presOf" srcId="{8285C3E9-766C-492E-BDAF-38C8FE742A98}" destId="{D3D7AA1A-E262-4BAE-A14B-E89C33EA85D8}" srcOrd="0" destOrd="0" presId="urn:microsoft.com/office/officeart/2005/8/layout/arrow2"/>
    <dgm:cxn modelId="{A5F6485B-BA5B-4FDE-9B10-9B850B9A93F9}" type="presOf" srcId="{D80337A7-3EAF-48B8-9F16-9C969F5BAB1B}" destId="{CA835C40-BEC7-4AB9-BE7B-054404CC441D}" srcOrd="0" destOrd="0" presId="urn:microsoft.com/office/officeart/2005/8/layout/arrow2"/>
    <dgm:cxn modelId="{9FD0A6F5-2853-44A3-8A31-DD24C2FA0465}" type="presParOf" srcId="{D3D7AA1A-E262-4BAE-A14B-E89C33EA85D8}" destId="{766A0568-E1EC-4032-AD8E-A149520E7AFC}" srcOrd="0" destOrd="0" presId="urn:microsoft.com/office/officeart/2005/8/layout/arrow2"/>
    <dgm:cxn modelId="{8AB9BDEC-6E7F-487A-A451-4AC05FA7F48C}" type="presParOf" srcId="{D3D7AA1A-E262-4BAE-A14B-E89C33EA85D8}" destId="{6018E4BB-1D01-4222-B127-3A04A6A33373}" srcOrd="1" destOrd="0" presId="urn:microsoft.com/office/officeart/2005/8/layout/arrow2"/>
    <dgm:cxn modelId="{30F2632A-C9AD-45F9-9418-A04930CD0A54}" type="presParOf" srcId="{6018E4BB-1D01-4222-B127-3A04A6A33373}" destId="{A88D46F9-C4B8-48DF-9784-EC75DC3918EF}" srcOrd="0" destOrd="0" presId="urn:microsoft.com/office/officeart/2005/8/layout/arrow2"/>
    <dgm:cxn modelId="{4B3800A5-FEF3-4FAD-AD5B-0CEE5D4504A2}" type="presParOf" srcId="{6018E4BB-1D01-4222-B127-3A04A6A33373}" destId="{0BDDCF03-67BE-44BB-A5E1-9CA7B75A7CA2}" srcOrd="1" destOrd="0" presId="urn:microsoft.com/office/officeart/2005/8/layout/arrow2"/>
    <dgm:cxn modelId="{08D4885B-F423-4048-AA74-34AF05B10AB6}" type="presParOf" srcId="{6018E4BB-1D01-4222-B127-3A04A6A33373}" destId="{05346F6B-BD84-452B-8A08-5CDBB40E86E9}" srcOrd="2" destOrd="0" presId="urn:microsoft.com/office/officeart/2005/8/layout/arrow2"/>
    <dgm:cxn modelId="{5298EE0C-3190-418E-800A-804E1431101F}" type="presParOf" srcId="{6018E4BB-1D01-4222-B127-3A04A6A33373}" destId="{ECA7BE58-A315-4BBE-B78F-0C99A171CABA}" srcOrd="3" destOrd="0" presId="urn:microsoft.com/office/officeart/2005/8/layout/arrow2"/>
    <dgm:cxn modelId="{C2AA2FEE-519D-4487-9004-9698BB64ADB4}" type="presParOf" srcId="{6018E4BB-1D01-4222-B127-3A04A6A33373}" destId="{6A8668AB-E65F-4845-A582-D4632D7EA666}" srcOrd="4" destOrd="0" presId="urn:microsoft.com/office/officeart/2005/8/layout/arrow2"/>
    <dgm:cxn modelId="{8A612A90-25C9-48B7-A703-65817745372E}" type="presParOf" srcId="{6018E4BB-1D01-4222-B127-3A04A6A33373}" destId="{CA835C40-BEC7-4AB9-BE7B-054404CC441D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FC8529-F4B3-4600-81EA-0DC9A9EBC4A7}" type="doc">
      <dgm:prSet loTypeId="urn:microsoft.com/office/officeart/2005/8/layout/balance1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GB"/>
        </a:p>
      </dgm:t>
    </dgm:pt>
    <dgm:pt modelId="{4FE5358A-48E2-4EC8-9451-B4AC608BCE10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GB" sz="2000" dirty="0" smtClean="0">
              <a:solidFill>
                <a:srgbClr val="000000"/>
              </a:solidFill>
              <a:latin typeface="Arial Narrow" pitchFamily="34" charset="0"/>
            </a:rPr>
            <a:t>Social inclusion for healthy young people</a:t>
          </a:r>
          <a:endParaRPr lang="en-GB" sz="2000" dirty="0">
            <a:solidFill>
              <a:srgbClr val="000000"/>
            </a:solidFill>
            <a:latin typeface="Arial Narrow" pitchFamily="34" charset="0"/>
          </a:endParaRPr>
        </a:p>
      </dgm:t>
    </dgm:pt>
    <dgm:pt modelId="{D6C31598-0403-43C8-8EF1-E3DD95D33F45}" type="parTrans" cxnId="{645A7837-6657-4192-BBD4-46636375F5A0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F58C809F-0DDE-40FF-9A26-D1117897256C}" type="sibTrans" cxnId="{645A7837-6657-4192-BBD4-46636375F5A0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DBA3A751-7093-4954-9E50-CED01C3A7DF4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GB" sz="1800" dirty="0" smtClean="0">
              <a:solidFill>
                <a:srgbClr val="000000"/>
              </a:solidFill>
              <a:latin typeface="Arial Narrow" pitchFamily="34" charset="0"/>
            </a:rPr>
            <a:t>Negative self-beliefs</a:t>
          </a:r>
          <a:endParaRPr lang="en-GB" sz="1800" dirty="0">
            <a:solidFill>
              <a:srgbClr val="000000"/>
            </a:solidFill>
            <a:latin typeface="Arial Narrow" pitchFamily="34" charset="0"/>
          </a:endParaRPr>
        </a:p>
      </dgm:t>
    </dgm:pt>
    <dgm:pt modelId="{6266BE37-3580-44AE-9511-E2FE08F4EBC2}" type="parTrans" cxnId="{A2AD7BF4-54A5-49D3-8D27-68BBC09234FA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95423168-6199-4B1E-82C1-583639BF8268}" type="sibTrans" cxnId="{A2AD7BF4-54A5-49D3-8D27-68BBC09234FA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D97BD56C-9801-4800-8BB6-88607B65C08D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GB" sz="1800" dirty="0" smtClean="0">
              <a:solidFill>
                <a:srgbClr val="000000"/>
              </a:solidFill>
              <a:latin typeface="Arial Narrow" pitchFamily="34" charset="0"/>
            </a:rPr>
            <a:t>Hope</a:t>
          </a:r>
          <a:endParaRPr lang="en-GB" sz="1800" dirty="0">
            <a:solidFill>
              <a:srgbClr val="000000"/>
            </a:solidFill>
            <a:latin typeface="Arial Narrow" pitchFamily="34" charset="0"/>
          </a:endParaRPr>
        </a:p>
      </dgm:t>
    </dgm:pt>
    <dgm:pt modelId="{F98EDD59-57E0-43C9-991A-6C43B9ED5170}" type="parTrans" cxnId="{BB7FCFD7-DB97-487F-8F34-ADA3CF962A70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8393C4DF-BF59-484B-B4BD-3BDA37F07807}" type="sibTrans" cxnId="{BB7FCFD7-DB97-487F-8F34-ADA3CF962A70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27AA39D4-4A72-4604-9094-B765C899C8B2}">
      <dgm:prSet phldrT="[Text]"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GB" sz="2000" dirty="0" smtClean="0">
              <a:solidFill>
                <a:srgbClr val="000000"/>
              </a:solidFill>
              <a:latin typeface="Arial Narrow" pitchFamily="34" charset="0"/>
            </a:rPr>
            <a:t>Social inclusion for young people with psychosis</a:t>
          </a:r>
          <a:endParaRPr lang="en-GB" sz="2000" dirty="0">
            <a:solidFill>
              <a:srgbClr val="000000"/>
            </a:solidFill>
            <a:latin typeface="Arial Narrow" pitchFamily="34" charset="0"/>
          </a:endParaRPr>
        </a:p>
      </dgm:t>
    </dgm:pt>
    <dgm:pt modelId="{C6E5ABB7-9DDF-45BC-B073-23A6C0C2C775}" type="parTrans" cxnId="{E3E663BF-D809-4137-899F-8EE4BA73A501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40FA245F-DB68-49A1-86FF-88E256804885}" type="sibTrans" cxnId="{E3E663BF-D809-4137-899F-8EE4BA73A501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94F071E4-F2B0-4164-84D3-A6A2D29C9C1D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 smtClean="0">
              <a:solidFill>
                <a:srgbClr val="000000"/>
              </a:solidFill>
              <a:latin typeface="Arial Narrow" pitchFamily="34" charset="0"/>
            </a:rPr>
            <a:t>External factors (therapeutic relationship and professional hopefulness)</a:t>
          </a:r>
          <a:endParaRPr lang="en-GB" sz="1800" dirty="0">
            <a:solidFill>
              <a:srgbClr val="000000"/>
            </a:solidFill>
            <a:latin typeface="Arial Narrow" pitchFamily="34" charset="0"/>
          </a:endParaRPr>
        </a:p>
      </dgm:t>
    </dgm:pt>
    <dgm:pt modelId="{4D39126A-5F91-45E8-9DE7-B3DF8C608719}" type="parTrans" cxnId="{6F38EDF8-3909-465D-8DE7-E4FBDEE36B78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009D2D9E-992C-4A71-AB03-48ABCA147ECE}" type="sibTrans" cxnId="{6F38EDF8-3909-465D-8DE7-E4FBDEE36B78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0B89E9DF-ECD6-41F2-AC62-865BC1A4F89C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 smtClean="0">
              <a:solidFill>
                <a:srgbClr val="000000"/>
              </a:solidFill>
              <a:latin typeface="Arial Narrow" pitchFamily="34" charset="0"/>
            </a:rPr>
            <a:t>Self-stigma</a:t>
          </a:r>
          <a:endParaRPr lang="en-GB" sz="1800" dirty="0">
            <a:solidFill>
              <a:srgbClr val="000000"/>
            </a:solidFill>
            <a:latin typeface="Arial Narrow" pitchFamily="34" charset="0"/>
          </a:endParaRPr>
        </a:p>
      </dgm:t>
    </dgm:pt>
    <dgm:pt modelId="{18DD19A9-61C6-4238-BD98-1F5F675DBE6C}" type="parTrans" cxnId="{E32EC7CC-A43F-4F2B-B56B-D1BF11D0D98C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62074F18-039F-4E96-AD78-FE5ECCCFD851}" type="sibTrans" cxnId="{E32EC7CC-A43F-4F2B-B56B-D1BF11D0D98C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782EE4E9-65BD-4AD3-B052-23799C6B2698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 smtClean="0">
              <a:solidFill>
                <a:srgbClr val="000000"/>
              </a:solidFill>
              <a:latin typeface="Arial Narrow" pitchFamily="34" charset="0"/>
            </a:rPr>
            <a:t>Hope</a:t>
          </a:r>
          <a:endParaRPr lang="en-GB" sz="1800" dirty="0">
            <a:solidFill>
              <a:srgbClr val="000000"/>
            </a:solidFill>
            <a:latin typeface="Arial Narrow" pitchFamily="34" charset="0"/>
          </a:endParaRPr>
        </a:p>
      </dgm:t>
    </dgm:pt>
    <dgm:pt modelId="{F62CF755-601A-4AAD-936B-64CE677C4C0E}" type="parTrans" cxnId="{2CB8EE1F-C6D9-4121-9705-3245DFC4DB03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D5177B41-CA0E-40C2-BDC0-F94667071312}" type="sibTrans" cxnId="{2CB8EE1F-C6D9-4121-9705-3245DFC4DB03}">
      <dgm:prSet/>
      <dgm:spPr/>
      <dgm:t>
        <a:bodyPr/>
        <a:lstStyle/>
        <a:p>
          <a:endParaRPr lang="en-GB" sz="2000">
            <a:solidFill>
              <a:srgbClr val="000000"/>
            </a:solidFill>
            <a:latin typeface="Arial Narrow" pitchFamily="34" charset="0"/>
          </a:endParaRPr>
        </a:p>
      </dgm:t>
    </dgm:pt>
    <dgm:pt modelId="{140A8DC6-A798-41D7-AC97-522AA66DB1C0}" type="pres">
      <dgm:prSet presAssocID="{A5FC8529-F4B3-4600-81EA-0DC9A9EBC4A7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AE842A7-D27B-405D-9EE3-69703019219D}" type="pres">
      <dgm:prSet presAssocID="{A5FC8529-F4B3-4600-81EA-0DC9A9EBC4A7}" presName="dummyMaxCanvas" presStyleCnt="0"/>
      <dgm:spPr/>
    </dgm:pt>
    <dgm:pt modelId="{CEF66D29-79E1-4AE4-8C01-6C354407E236}" type="pres">
      <dgm:prSet presAssocID="{A5FC8529-F4B3-4600-81EA-0DC9A9EBC4A7}" presName="parentComposite" presStyleCnt="0"/>
      <dgm:spPr/>
    </dgm:pt>
    <dgm:pt modelId="{8050DD74-268D-4886-BA23-D4714AD651F5}" type="pres">
      <dgm:prSet presAssocID="{A5FC8529-F4B3-4600-81EA-0DC9A9EBC4A7}" presName="parent1" presStyleLbl="alignAccFollowNode1" presStyleIdx="0" presStyleCnt="4" custScaleX="113672" custLinFactNeighborY="-22475">
        <dgm:presLayoutVars>
          <dgm:chMax val="4"/>
        </dgm:presLayoutVars>
      </dgm:prSet>
      <dgm:spPr/>
      <dgm:t>
        <a:bodyPr/>
        <a:lstStyle/>
        <a:p>
          <a:endParaRPr lang="en-GB"/>
        </a:p>
      </dgm:t>
    </dgm:pt>
    <dgm:pt modelId="{B7045609-7739-4947-9968-CD29A0675E64}" type="pres">
      <dgm:prSet presAssocID="{A5FC8529-F4B3-4600-81EA-0DC9A9EBC4A7}" presName="parent2" presStyleLbl="alignAccFollowNode1" presStyleIdx="1" presStyleCnt="4" custScaleX="113983" custLinFactNeighborY="-22475">
        <dgm:presLayoutVars>
          <dgm:chMax val="4"/>
        </dgm:presLayoutVars>
      </dgm:prSet>
      <dgm:spPr/>
      <dgm:t>
        <a:bodyPr/>
        <a:lstStyle/>
        <a:p>
          <a:endParaRPr lang="en-GB"/>
        </a:p>
      </dgm:t>
    </dgm:pt>
    <dgm:pt modelId="{7EC8A420-656A-45B0-9EF2-7D41B1C0511E}" type="pres">
      <dgm:prSet presAssocID="{A5FC8529-F4B3-4600-81EA-0DC9A9EBC4A7}" presName="childrenComposite" presStyleCnt="0"/>
      <dgm:spPr/>
    </dgm:pt>
    <dgm:pt modelId="{7F2E3FA6-2315-40D6-B327-F7B3FA32E00E}" type="pres">
      <dgm:prSet presAssocID="{A5FC8529-F4B3-4600-81EA-0DC9A9EBC4A7}" presName="dummyMaxCanvas_ChildArea" presStyleCnt="0"/>
      <dgm:spPr/>
    </dgm:pt>
    <dgm:pt modelId="{6A26157B-0325-47B4-8F36-A2F280FD31E5}" type="pres">
      <dgm:prSet presAssocID="{A5FC8529-F4B3-4600-81EA-0DC9A9EBC4A7}" presName="fulcrum" presStyleLbl="alignAccFollowNode1" presStyleIdx="2" presStyleCnt="4" custLinFactNeighborY="42328"/>
      <dgm:spPr>
        <a:solidFill>
          <a:schemeClr val="bg1">
            <a:lumMod val="75000"/>
            <a:alpha val="90000"/>
          </a:schemeClr>
        </a:solidFill>
      </dgm:spPr>
    </dgm:pt>
    <dgm:pt modelId="{5648FF62-5D5D-42C5-88FD-C04F46BFB88A}" type="pres">
      <dgm:prSet presAssocID="{A5FC8529-F4B3-4600-81EA-0DC9A9EBC4A7}" presName="balance_23" presStyleLbl="alignAccFollowNode1" presStyleIdx="3" presStyleCnt="4" custLinFactNeighborY="70266">
        <dgm:presLayoutVars>
          <dgm:bulletEnabled val="1"/>
        </dgm:presLayoutVars>
      </dgm:prSet>
      <dgm:spPr>
        <a:solidFill>
          <a:schemeClr val="bg1">
            <a:lumMod val="75000"/>
            <a:alpha val="90000"/>
          </a:schemeClr>
        </a:solidFill>
      </dgm:spPr>
    </dgm:pt>
    <dgm:pt modelId="{28878779-7E1B-4568-A141-0F3061254D8A}" type="pres">
      <dgm:prSet presAssocID="{A5FC8529-F4B3-4600-81EA-0DC9A9EBC4A7}" presName="right_23_1" presStyleLbl="node1" presStyleIdx="0" presStyleCnt="5" custScaleY="158555" custLinFactNeighborY="1285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B1EC0DF-4D68-49F8-A959-C11731B9F72A}" type="pres">
      <dgm:prSet presAssocID="{A5FC8529-F4B3-4600-81EA-0DC9A9EBC4A7}" presName="right_23_2" presStyleLbl="node1" presStyleIdx="1" presStyleCnt="5" custLinFactNeighborY="-141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958B21-4977-42CE-A1E3-3CDCF67F870B}" type="pres">
      <dgm:prSet presAssocID="{A5FC8529-F4B3-4600-81EA-0DC9A9EBC4A7}" presName="right_23_3" presStyleLbl="node1" presStyleIdx="2" presStyleCnt="5" custLinFactNeighborY="-1047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816B0C8-4366-47E6-947C-6233CD0C71B0}" type="pres">
      <dgm:prSet presAssocID="{A5FC8529-F4B3-4600-81EA-0DC9A9EBC4A7}" presName="left_23_1" presStyleLbl="node1" presStyleIdx="3" presStyleCnt="5" custLinFactNeighborY="451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716287-140F-49B3-9D3E-6714101C9520}" type="pres">
      <dgm:prSet presAssocID="{A5FC8529-F4B3-4600-81EA-0DC9A9EBC4A7}" presName="left_23_2" presStyleLbl="node1" presStyleIdx="4" presStyleCnt="5" custLinFactNeighborY="479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3E663BF-D809-4137-899F-8EE4BA73A501}" srcId="{A5FC8529-F4B3-4600-81EA-0DC9A9EBC4A7}" destId="{27AA39D4-4A72-4604-9094-B765C899C8B2}" srcOrd="1" destOrd="0" parTransId="{C6E5ABB7-9DDF-45BC-B073-23A6C0C2C775}" sibTransId="{40FA245F-DB68-49A1-86FF-88E256804885}"/>
    <dgm:cxn modelId="{CCAC598F-1CA3-45B6-BB18-8FB9312955A1}" type="presOf" srcId="{4FE5358A-48E2-4EC8-9451-B4AC608BCE10}" destId="{8050DD74-268D-4886-BA23-D4714AD651F5}" srcOrd="0" destOrd="0" presId="urn:microsoft.com/office/officeart/2005/8/layout/balance1"/>
    <dgm:cxn modelId="{DBEB09C4-7B1F-4842-80EC-55711A50BBB9}" type="presOf" srcId="{DBA3A751-7093-4954-9E50-CED01C3A7DF4}" destId="{6816B0C8-4366-47E6-947C-6233CD0C71B0}" srcOrd="0" destOrd="0" presId="urn:microsoft.com/office/officeart/2005/8/layout/balance1"/>
    <dgm:cxn modelId="{9E7FDF35-0DDC-4177-8EF8-4B37D182AC8E}" type="presOf" srcId="{D97BD56C-9801-4800-8BB6-88607B65C08D}" destId="{33716287-140F-49B3-9D3E-6714101C9520}" srcOrd="0" destOrd="0" presId="urn:microsoft.com/office/officeart/2005/8/layout/balance1"/>
    <dgm:cxn modelId="{6F38EDF8-3909-465D-8DE7-E4FBDEE36B78}" srcId="{27AA39D4-4A72-4604-9094-B765C899C8B2}" destId="{94F071E4-F2B0-4164-84D3-A6A2D29C9C1D}" srcOrd="0" destOrd="0" parTransId="{4D39126A-5F91-45E8-9DE7-B3DF8C608719}" sibTransId="{009D2D9E-992C-4A71-AB03-48ABCA147ECE}"/>
    <dgm:cxn modelId="{BB7FCFD7-DB97-487F-8F34-ADA3CF962A70}" srcId="{4FE5358A-48E2-4EC8-9451-B4AC608BCE10}" destId="{D97BD56C-9801-4800-8BB6-88607B65C08D}" srcOrd="1" destOrd="0" parTransId="{F98EDD59-57E0-43C9-991A-6C43B9ED5170}" sibTransId="{8393C4DF-BF59-484B-B4BD-3BDA37F07807}"/>
    <dgm:cxn modelId="{645A7837-6657-4192-BBD4-46636375F5A0}" srcId="{A5FC8529-F4B3-4600-81EA-0DC9A9EBC4A7}" destId="{4FE5358A-48E2-4EC8-9451-B4AC608BCE10}" srcOrd="0" destOrd="0" parTransId="{D6C31598-0403-43C8-8EF1-E3DD95D33F45}" sibTransId="{F58C809F-0DDE-40FF-9A26-D1117897256C}"/>
    <dgm:cxn modelId="{E32EC7CC-A43F-4F2B-B56B-D1BF11D0D98C}" srcId="{27AA39D4-4A72-4604-9094-B765C899C8B2}" destId="{0B89E9DF-ECD6-41F2-AC62-865BC1A4F89C}" srcOrd="1" destOrd="0" parTransId="{18DD19A9-61C6-4238-BD98-1F5F675DBE6C}" sibTransId="{62074F18-039F-4E96-AD78-FE5ECCCFD851}"/>
    <dgm:cxn modelId="{2CB8EE1F-C6D9-4121-9705-3245DFC4DB03}" srcId="{27AA39D4-4A72-4604-9094-B765C899C8B2}" destId="{782EE4E9-65BD-4AD3-B052-23799C6B2698}" srcOrd="2" destOrd="0" parTransId="{F62CF755-601A-4AAD-936B-64CE677C4C0E}" sibTransId="{D5177B41-CA0E-40C2-BDC0-F94667071312}"/>
    <dgm:cxn modelId="{FBAD4DD1-7BEA-4FE2-8A6F-55A83E5F81C2}" type="presOf" srcId="{0B89E9DF-ECD6-41F2-AC62-865BC1A4F89C}" destId="{9B1EC0DF-4D68-49F8-A959-C11731B9F72A}" srcOrd="0" destOrd="0" presId="urn:microsoft.com/office/officeart/2005/8/layout/balance1"/>
    <dgm:cxn modelId="{81A1AA72-DBD5-4C12-AA91-A5F3A30320E1}" type="presOf" srcId="{A5FC8529-F4B3-4600-81EA-0DC9A9EBC4A7}" destId="{140A8DC6-A798-41D7-AC97-522AA66DB1C0}" srcOrd="0" destOrd="0" presId="urn:microsoft.com/office/officeart/2005/8/layout/balance1"/>
    <dgm:cxn modelId="{2FEAC57B-A6D2-40C5-80B7-B2E71A993767}" type="presOf" srcId="{782EE4E9-65BD-4AD3-B052-23799C6B2698}" destId="{FD958B21-4977-42CE-A1E3-3CDCF67F870B}" srcOrd="0" destOrd="0" presId="urn:microsoft.com/office/officeart/2005/8/layout/balance1"/>
    <dgm:cxn modelId="{FCA67AD4-934B-4BF8-B9A9-7CE291E57042}" type="presOf" srcId="{94F071E4-F2B0-4164-84D3-A6A2D29C9C1D}" destId="{28878779-7E1B-4568-A141-0F3061254D8A}" srcOrd="0" destOrd="0" presId="urn:microsoft.com/office/officeart/2005/8/layout/balance1"/>
    <dgm:cxn modelId="{A2AD7BF4-54A5-49D3-8D27-68BBC09234FA}" srcId="{4FE5358A-48E2-4EC8-9451-B4AC608BCE10}" destId="{DBA3A751-7093-4954-9E50-CED01C3A7DF4}" srcOrd="0" destOrd="0" parTransId="{6266BE37-3580-44AE-9511-E2FE08F4EBC2}" sibTransId="{95423168-6199-4B1E-82C1-583639BF8268}"/>
    <dgm:cxn modelId="{D19B5107-F54F-42E1-AAAA-E9FB848D873B}" type="presOf" srcId="{27AA39D4-4A72-4604-9094-B765C899C8B2}" destId="{B7045609-7739-4947-9968-CD29A0675E64}" srcOrd="0" destOrd="0" presId="urn:microsoft.com/office/officeart/2005/8/layout/balance1"/>
    <dgm:cxn modelId="{7E150E22-7251-4BBB-BDAB-7483A6180E8B}" type="presParOf" srcId="{140A8DC6-A798-41D7-AC97-522AA66DB1C0}" destId="{FAE842A7-D27B-405D-9EE3-69703019219D}" srcOrd="0" destOrd="0" presId="urn:microsoft.com/office/officeart/2005/8/layout/balance1"/>
    <dgm:cxn modelId="{FD050246-1DBD-486F-AF8C-A3FE5A0EA893}" type="presParOf" srcId="{140A8DC6-A798-41D7-AC97-522AA66DB1C0}" destId="{CEF66D29-79E1-4AE4-8C01-6C354407E236}" srcOrd="1" destOrd="0" presId="urn:microsoft.com/office/officeart/2005/8/layout/balance1"/>
    <dgm:cxn modelId="{A3EAA84C-A805-40C3-B0C4-4A5ADAB54278}" type="presParOf" srcId="{CEF66D29-79E1-4AE4-8C01-6C354407E236}" destId="{8050DD74-268D-4886-BA23-D4714AD651F5}" srcOrd="0" destOrd="0" presId="urn:microsoft.com/office/officeart/2005/8/layout/balance1"/>
    <dgm:cxn modelId="{9E5F8805-0436-4DDE-86EA-DDA6545D43C9}" type="presParOf" srcId="{CEF66D29-79E1-4AE4-8C01-6C354407E236}" destId="{B7045609-7739-4947-9968-CD29A0675E64}" srcOrd="1" destOrd="0" presId="urn:microsoft.com/office/officeart/2005/8/layout/balance1"/>
    <dgm:cxn modelId="{FCD368A3-1BF1-4697-9314-C6E8C4EAF0FF}" type="presParOf" srcId="{140A8DC6-A798-41D7-AC97-522AA66DB1C0}" destId="{7EC8A420-656A-45B0-9EF2-7D41B1C0511E}" srcOrd="2" destOrd="0" presId="urn:microsoft.com/office/officeart/2005/8/layout/balance1"/>
    <dgm:cxn modelId="{D68958E2-7DF2-4A2C-BC16-C73F5BF6838F}" type="presParOf" srcId="{7EC8A420-656A-45B0-9EF2-7D41B1C0511E}" destId="{7F2E3FA6-2315-40D6-B327-F7B3FA32E00E}" srcOrd="0" destOrd="0" presId="urn:microsoft.com/office/officeart/2005/8/layout/balance1"/>
    <dgm:cxn modelId="{49529597-EE0A-47A8-AC31-EDC9BB3F6B38}" type="presParOf" srcId="{7EC8A420-656A-45B0-9EF2-7D41B1C0511E}" destId="{6A26157B-0325-47B4-8F36-A2F280FD31E5}" srcOrd="1" destOrd="0" presId="urn:microsoft.com/office/officeart/2005/8/layout/balance1"/>
    <dgm:cxn modelId="{F68762C9-8AC0-46A4-A389-C97F42652C62}" type="presParOf" srcId="{7EC8A420-656A-45B0-9EF2-7D41B1C0511E}" destId="{5648FF62-5D5D-42C5-88FD-C04F46BFB88A}" srcOrd="2" destOrd="0" presId="urn:microsoft.com/office/officeart/2005/8/layout/balance1"/>
    <dgm:cxn modelId="{E8635A23-A582-49CE-9BCC-406316F747AC}" type="presParOf" srcId="{7EC8A420-656A-45B0-9EF2-7D41B1C0511E}" destId="{28878779-7E1B-4568-A141-0F3061254D8A}" srcOrd="3" destOrd="0" presId="urn:microsoft.com/office/officeart/2005/8/layout/balance1"/>
    <dgm:cxn modelId="{8C775427-3486-492C-B8A2-C4AD58D2E4C1}" type="presParOf" srcId="{7EC8A420-656A-45B0-9EF2-7D41B1C0511E}" destId="{9B1EC0DF-4D68-49F8-A959-C11731B9F72A}" srcOrd="4" destOrd="0" presId="urn:microsoft.com/office/officeart/2005/8/layout/balance1"/>
    <dgm:cxn modelId="{7E5FE613-BCE9-497B-B015-092C69D226B2}" type="presParOf" srcId="{7EC8A420-656A-45B0-9EF2-7D41B1C0511E}" destId="{FD958B21-4977-42CE-A1E3-3CDCF67F870B}" srcOrd="5" destOrd="0" presId="urn:microsoft.com/office/officeart/2005/8/layout/balance1"/>
    <dgm:cxn modelId="{888574F9-0C9E-4BA2-B3D1-1B577503782E}" type="presParOf" srcId="{7EC8A420-656A-45B0-9EF2-7D41B1C0511E}" destId="{6816B0C8-4366-47E6-947C-6233CD0C71B0}" srcOrd="6" destOrd="0" presId="urn:microsoft.com/office/officeart/2005/8/layout/balance1"/>
    <dgm:cxn modelId="{5BC4136A-71EF-4C37-9A34-BFDACD24FA4D}" type="presParOf" srcId="{7EC8A420-656A-45B0-9EF2-7D41B1C0511E}" destId="{33716287-140F-49B3-9D3E-6714101C9520}" srcOrd="7" destOrd="0" presId="urn:microsoft.com/office/officeart/2005/8/layout/balance1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6A0568-E1EC-4032-AD8E-A149520E7AFC}">
      <dsp:nvSpPr>
        <dsp:cNvPr id="0" name=""/>
        <dsp:cNvSpPr/>
      </dsp:nvSpPr>
      <dsp:spPr>
        <a:xfrm>
          <a:off x="506277" y="0"/>
          <a:ext cx="6926080" cy="396044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8D46F9-C4B8-48DF-9784-EC75DC3918EF}">
      <dsp:nvSpPr>
        <dsp:cNvPr id="0" name=""/>
        <dsp:cNvSpPr/>
      </dsp:nvSpPr>
      <dsp:spPr>
        <a:xfrm>
          <a:off x="1483419" y="2680831"/>
          <a:ext cx="164754" cy="164754"/>
        </a:xfrm>
        <a:prstGeom prst="ellipse">
          <a:avLst/>
        </a:prstGeom>
        <a:solidFill>
          <a:schemeClr val="tx1">
            <a:lumMod val="75000"/>
            <a:lumOff val="2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DDCF03-67BE-44BB-A5E1-9CA7B75A7CA2}">
      <dsp:nvSpPr>
        <dsp:cNvPr id="0" name=""/>
        <dsp:cNvSpPr/>
      </dsp:nvSpPr>
      <dsp:spPr>
        <a:xfrm>
          <a:off x="1591654" y="2815872"/>
          <a:ext cx="2507768" cy="1144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0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>
              <a:solidFill>
                <a:srgbClr val="000000"/>
              </a:solidFill>
            </a:rPr>
            <a:t>HOPEFULNESS</a:t>
          </a:r>
          <a:endParaRPr lang="en-GB" sz="2400" b="1" kern="1200" dirty="0">
            <a:solidFill>
              <a:srgbClr val="000000"/>
            </a:solidFill>
          </a:endParaRPr>
        </a:p>
      </dsp:txBody>
      <dsp:txXfrm>
        <a:off x="1591654" y="2815872"/>
        <a:ext cx="2507768" cy="1144567"/>
      </dsp:txXfrm>
    </dsp:sp>
    <dsp:sp modelId="{05346F6B-BD84-452B-8A08-5CDBB40E86E9}">
      <dsp:nvSpPr>
        <dsp:cNvPr id="0" name=""/>
        <dsp:cNvSpPr/>
      </dsp:nvSpPr>
      <dsp:spPr>
        <a:xfrm>
          <a:off x="3060000" y="1657048"/>
          <a:ext cx="297825" cy="297825"/>
        </a:xfrm>
        <a:prstGeom prst="ellipse">
          <a:avLst/>
        </a:prstGeom>
        <a:solidFill>
          <a:schemeClr val="tx1">
            <a:lumMod val="75000"/>
            <a:lumOff val="2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A7BE58-A315-4BBE-B78F-0C99A171CABA}">
      <dsp:nvSpPr>
        <dsp:cNvPr id="0" name=""/>
        <dsp:cNvSpPr/>
      </dsp:nvSpPr>
      <dsp:spPr>
        <a:xfrm>
          <a:off x="3278056" y="1805960"/>
          <a:ext cx="2117498" cy="215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7811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>
              <a:solidFill>
                <a:srgbClr val="000000"/>
              </a:solidFill>
            </a:rPr>
            <a:t>SOCIAL INCLUSION</a:t>
          </a:r>
          <a:endParaRPr lang="en-GB" sz="2400" b="1" kern="1200" dirty="0">
            <a:solidFill>
              <a:srgbClr val="000000"/>
            </a:solidFill>
          </a:endParaRPr>
        </a:p>
      </dsp:txBody>
      <dsp:txXfrm>
        <a:off x="3278056" y="1805960"/>
        <a:ext cx="2117498" cy="2154479"/>
      </dsp:txXfrm>
    </dsp:sp>
    <dsp:sp modelId="{6A8668AB-E65F-4845-A582-D4632D7EA666}">
      <dsp:nvSpPr>
        <dsp:cNvPr id="0" name=""/>
        <dsp:cNvSpPr/>
      </dsp:nvSpPr>
      <dsp:spPr>
        <a:xfrm>
          <a:off x="4808930" y="1001991"/>
          <a:ext cx="411885" cy="411885"/>
        </a:xfrm>
        <a:prstGeom prst="ellipse">
          <a:avLst/>
        </a:prstGeom>
        <a:solidFill>
          <a:schemeClr val="tx1">
            <a:lumMod val="75000"/>
            <a:lumOff val="2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835C40-BEC7-4AB9-BE7B-054404CC441D}">
      <dsp:nvSpPr>
        <dsp:cNvPr id="0" name=""/>
        <dsp:cNvSpPr/>
      </dsp:nvSpPr>
      <dsp:spPr>
        <a:xfrm>
          <a:off x="5134021" y="1207947"/>
          <a:ext cx="2133740" cy="2320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8250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>
              <a:solidFill>
                <a:srgbClr val="000000"/>
              </a:solidFill>
            </a:rPr>
            <a:t>PERSONAL ADAPTATION </a:t>
          </a:r>
          <a:endParaRPr lang="en-GB" sz="2400" b="1" kern="1200" dirty="0">
            <a:solidFill>
              <a:srgbClr val="000000"/>
            </a:solidFill>
          </a:endParaRPr>
        </a:p>
      </dsp:txBody>
      <dsp:txXfrm>
        <a:off x="5134021" y="1207947"/>
        <a:ext cx="2133740" cy="23204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A819BBD-FD38-4181-B061-59C3184B5308}" type="datetimeFigureOut">
              <a:rPr lang="en-GB"/>
              <a:pPr>
                <a:defRPr/>
              </a:pPr>
              <a:t>12/02/15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6C0BA1D-4FCA-41E4-8FD9-2959C519F1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0845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-Two types of external influences most important in a mental health service context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r>
              <a:rPr lang="en-GB" smtClean="0"/>
              <a:t>-Social inclusion particularly important for young people with psychosis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r>
              <a:rPr lang="en-GB" smtClean="0"/>
              <a:t>-in addition to hopefulness, cognitive models of psychosis suggest that negative self-beliefs are also relevant to social and occupational outcomes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F88C8A-EEB1-4875-AE91-19D37792CC77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-social inclusion as key part of personal recovery and important to young people with psychosis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-social inclusion as comprehensive and multi-dimensional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-social/occupational/community indicators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r>
              <a:rPr lang="en-GB" smtClean="0"/>
              <a:t>-social inclusion particularly important as studies show negative social and occupational outcomes for young people with psychosis- although studies do not look at social inclusion explicitly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r>
              <a:rPr lang="en-GB" smtClean="0"/>
              <a:t>-interest in the influence of age on social inclusion within young people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-some suggestion that developmental agendas would influence social inclusion, e.g. adolescent focus on peer relationships moving to young adult focus on occupational activity and community involvement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-possible reduction  of objective social activity over time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-suggestion that negative self-beliefs have more influence in young adulthood compared to adolescence due to cognitive maturity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-but very limited consideration  as to developmental theory of hope and its effects</a:t>
            </a:r>
          </a:p>
        </p:txBody>
      </p:sp>
      <p:sp>
        <p:nvSpPr>
          <p:cNvPr id="1843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D8AF169C-6CEC-4E72-8747-2E2F6FD88FE2}" type="slidenum">
              <a:rPr lang="en-GB" sz="1200">
                <a:latin typeface="+mn-lt"/>
              </a:rPr>
              <a:pPr algn="r">
                <a:defRPr/>
              </a:pPr>
              <a:t>5</a:t>
            </a:fld>
            <a:endParaRPr lang="en-GB" sz="1200">
              <a:latin typeface="+mn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-So the first study was a cross-sectional online questionnaire with 387 health young people, the demographic information is there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-The young people completed measures of negative self-beliefs and positive self-beliefs (hope) in domains relevant to social inclusion 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-Two measures were used to assess social inclusion, capturing both objective activity and subjective social inclusion 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150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5CB182E-A689-45C2-B8AA-9ECCA6238337}" type="slidenum">
              <a:rPr lang="en-GB" sz="1200">
                <a:latin typeface="+mn-lt"/>
              </a:rPr>
              <a:pPr algn="r">
                <a:defRPr/>
              </a:pPr>
              <a:t>10</a:t>
            </a:fld>
            <a:endParaRPr lang="en-GB" sz="1200">
              <a:latin typeface="+mn-l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spcBef>
                <a:spcPct val="0"/>
              </a:spcBef>
            </a:pPr>
            <a:r>
              <a:rPr lang="en-GB" smtClean="0"/>
              <a:t>-Structural equation modelling was used to assess the relationship between these variables and all the nodes in this model are supported by individual factor analyses</a:t>
            </a:r>
          </a:p>
          <a:p>
            <a:pPr lvl="1" eaLnBrk="1" hangingPunct="1">
              <a:spcBef>
                <a:spcPct val="0"/>
              </a:spcBef>
            </a:pPr>
            <a:r>
              <a:rPr lang="en-GB" smtClean="0"/>
              <a:t>-Final model suggests that both negative and positive self-beliefs are related to social inclusion at one timepoint, although this pathway here was not significant</a:t>
            </a:r>
          </a:p>
          <a:p>
            <a:pPr lvl="1" eaLnBrk="1" hangingPunct="1">
              <a:spcBef>
                <a:spcPct val="0"/>
              </a:spcBef>
            </a:pPr>
            <a:r>
              <a:rPr lang="en-GB" smtClean="0"/>
              <a:t>-Social inclusion can be represented by a two factor structure where one factor represents more objective social activity and one more subjective community belonging</a:t>
            </a:r>
          </a:p>
        </p:txBody>
      </p:sp>
      <p:sp>
        <p:nvSpPr>
          <p:cNvPr id="2355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9BCDA824-146D-4836-8318-00A923B02E3F}" type="slidenum">
              <a:rPr lang="en-GB" sz="1200">
                <a:latin typeface="+mn-lt"/>
              </a:rPr>
              <a:pPr algn="r">
                <a:defRPr/>
              </a:pPr>
              <a:t>12</a:t>
            </a:fld>
            <a:endParaRPr lang="en-GB" sz="1200">
              <a:latin typeface="+mn-l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-Split the sample into two developmental groups; adolescents and young adults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-Social inclusion itself, structure and factor loadings, are equivalent but the effects of self-beliefs is different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-in adolescence, only hope is relevant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662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404CBAE7-A9EB-4A54-8F94-15476B0545C1}" type="slidenum">
              <a:rPr lang="en-GB" sz="1200">
                <a:latin typeface="+mn-lt"/>
              </a:rPr>
              <a:pPr algn="r">
                <a:defRPr/>
              </a:pPr>
              <a:t>13</a:t>
            </a:fld>
            <a:endParaRPr lang="en-GB" sz="1200">
              <a:latin typeface="+mn-lt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In young adulthood, negative self-beliefs are relevant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-hope is still relevant, but with a trend towards it being less influential (occupational hope and community belonging)</a:t>
            </a:r>
          </a:p>
        </p:txBody>
      </p:sp>
      <p:sp>
        <p:nvSpPr>
          <p:cNvPr id="2867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FB05AFAD-A0AE-421A-ACF6-1DD652109809}" type="slidenum">
              <a:rPr lang="en-GB" sz="1200">
                <a:latin typeface="+mn-lt"/>
              </a:rPr>
              <a:pPr algn="r">
                <a:defRPr/>
              </a:pPr>
              <a:t>14</a:t>
            </a:fld>
            <a:endParaRPr lang="en-GB" sz="1200">
              <a:latin typeface="+mn-lt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-Self-stigma is associated with social inclusion but other negative beliefs are not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-Hope (total) is associated with social inclusion</a:t>
            </a:r>
          </a:p>
        </p:txBody>
      </p:sp>
      <p:sp>
        <p:nvSpPr>
          <p:cNvPr id="3379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6A2F4C36-A81D-49D1-BA7D-4204FB5E664A}" type="slidenum">
              <a:rPr lang="en-GB" sz="1200">
                <a:latin typeface="+mn-lt"/>
              </a:rPr>
              <a:pPr algn="r">
                <a:defRPr/>
              </a:pPr>
              <a:t>18</a:t>
            </a:fld>
            <a:endParaRPr lang="en-GB" sz="1200">
              <a:latin typeface="+mn-l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Age differences in psychosis were examined differently to the healthy young people due to the smaller sample size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-no differences were found for hope or dysfunctional attitudes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r>
              <a:rPr lang="en-GB" smtClean="0"/>
              <a:t>-but, self-stigma did seem to have a more negative impact on both social activity and community belonging with age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-so in line with healthy young people in that negative self-beliefs have more effect for older people</a:t>
            </a:r>
          </a:p>
        </p:txBody>
      </p:sp>
      <p:sp>
        <p:nvSpPr>
          <p:cNvPr id="3686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E1E020A-279D-44B0-A94F-252421583B1C}" type="slidenum">
              <a:rPr lang="en-GB" sz="1200">
                <a:latin typeface="+mn-lt"/>
              </a:rPr>
              <a:pPr algn="r">
                <a:defRPr/>
              </a:pPr>
              <a:t>19</a:t>
            </a:fld>
            <a:endParaRPr lang="en-GB" sz="1200">
              <a:latin typeface="+mn-lt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In addition to the internal self-beliefs, therapeutic relationship and professional hopefulness were associated with service users’ hopefulness and/or social inclusion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r>
              <a:rPr lang="en-GB" smtClean="0"/>
              <a:t>Tested a series of path models to see whether these therapeutic factors seemed to predict social inclusion outcomes, and whether this was through the extent to which they were hope-inspring 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-Professional therapeutic relationship influences social inclusion through increasing service user hope</a:t>
            </a:r>
          </a:p>
        </p:txBody>
      </p:sp>
      <p:sp>
        <p:nvSpPr>
          <p:cNvPr id="3993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2314182-5384-44DB-AEBF-CD0A440BAFA9}" type="slidenum">
              <a:rPr lang="en-GB" sz="1200">
                <a:latin typeface="+mn-lt"/>
              </a:rPr>
              <a:pPr algn="r">
                <a:defRPr/>
              </a:pPr>
              <a:t>21</a:t>
            </a:fld>
            <a:endParaRPr lang="en-GB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-Therapeutic relationship rated by service users …</a:t>
            </a:r>
          </a:p>
        </p:txBody>
      </p:sp>
      <p:sp>
        <p:nvSpPr>
          <p:cNvPr id="4198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BC2DFBF-B5F2-48F0-AFFD-1EADDE8CB33C}" type="slidenum">
              <a:rPr lang="en-GB" sz="1200">
                <a:latin typeface="+mn-lt"/>
              </a:rPr>
              <a:pPr algn="r">
                <a:defRPr/>
              </a:pPr>
              <a:t>22</a:t>
            </a:fld>
            <a:endParaRPr lang="en-GB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And professional hopefulness….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r>
              <a:rPr lang="en-GB" smtClean="0"/>
              <a:t>BUT associations between the service user therapeutic relationship and hopefulness and social inclusion are most robust when controlling for clinical symptoms- so something especially important about service users perceptions of care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r>
              <a:rPr lang="en-GB" smtClean="0"/>
              <a:t>Direct effects tend to not be significant, suggesting most of influence of TR and professional hopefulness is through service users’ hope</a:t>
            </a:r>
          </a:p>
        </p:txBody>
      </p:sp>
      <p:sp>
        <p:nvSpPr>
          <p:cNvPr id="4403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DCE62F24-606F-4759-B9B1-D33E37F350CB}" type="slidenum">
              <a:rPr lang="en-GB" sz="1200">
                <a:latin typeface="+mn-lt"/>
              </a:rPr>
              <a:pPr algn="r">
                <a:defRPr/>
              </a:pPr>
              <a:t>23</a:t>
            </a:fld>
            <a:endParaRPr lang="en-GB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4608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41CF6AD-4D9A-44E7-9760-39BFE4E4BB50}" type="slidenum">
              <a:rPr lang="en-GB" sz="1200">
                <a:latin typeface="+mn-lt"/>
              </a:rPr>
              <a:pPr algn="r">
                <a:defRPr/>
              </a:pPr>
              <a:t>28</a:t>
            </a:fld>
            <a:endParaRPr lang="en-GB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467520-6507-40D7-A0E7-502DAAA8A354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4"/>
          <p:cNvGrpSpPr>
            <a:grpSpLocks/>
          </p:cNvGrpSpPr>
          <p:nvPr/>
        </p:nvGrpSpPr>
        <p:grpSpPr bwMode="auto">
          <a:xfrm>
            <a:off x="0" y="-30163"/>
            <a:ext cx="9067800" cy="6889751"/>
            <a:chOff x="0" y="-30477"/>
            <a:chExt cx="9067800" cy="6889273"/>
          </a:xfrm>
        </p:grpSpPr>
        <p:cxnSp>
          <p:nvCxnSpPr>
            <p:cNvPr id="5" name="Straight Connector 109"/>
            <p:cNvCxnSpPr/>
            <p:nvPr/>
          </p:nvCxnSpPr>
          <p:spPr>
            <a:xfrm rot="16200000" flipH="1">
              <a:off x="-1447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6"/>
            <p:cNvCxnSpPr/>
            <p:nvPr/>
          </p:nvCxnSpPr>
          <p:spPr>
            <a:xfrm rot="16200000" flipH="1">
              <a:off x="-16380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77"/>
            <p:cNvCxnSpPr/>
            <p:nvPr/>
          </p:nvCxnSpPr>
          <p:spPr>
            <a:xfrm rot="5400000">
              <a:off x="-14856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80"/>
            <p:cNvCxnSpPr/>
            <p:nvPr/>
          </p:nvCxnSpPr>
          <p:spPr>
            <a:xfrm rot="5400000">
              <a:off x="-32382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81"/>
            <p:cNvCxnSpPr/>
            <p:nvPr/>
          </p:nvCxnSpPr>
          <p:spPr>
            <a:xfrm rot="16200000" flipH="1">
              <a:off x="-33144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82"/>
            <p:cNvCxnSpPr/>
            <p:nvPr/>
          </p:nvCxnSpPr>
          <p:spPr>
            <a:xfrm rot="16200000" flipH="1">
              <a:off x="-1371362" y="2971246"/>
              <a:ext cx="6857524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83"/>
            <p:cNvCxnSpPr/>
            <p:nvPr/>
          </p:nvCxnSpPr>
          <p:spPr>
            <a:xfrm rot="16200000" flipH="1">
              <a:off x="-2819162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84"/>
            <p:cNvCxnSpPr/>
            <p:nvPr/>
          </p:nvCxnSpPr>
          <p:spPr>
            <a:xfrm rot="5400000">
              <a:off x="-2704862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85"/>
            <p:cNvCxnSpPr/>
            <p:nvPr/>
          </p:nvCxnSpPr>
          <p:spPr>
            <a:xfrm rot="16200000" flipH="1">
              <a:off x="-2133362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86"/>
            <p:cNvCxnSpPr/>
            <p:nvPr/>
          </p:nvCxnSpPr>
          <p:spPr>
            <a:xfrm rot="16200000" flipH="1">
              <a:off x="-31239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87"/>
            <p:cNvCxnSpPr/>
            <p:nvPr/>
          </p:nvCxnSpPr>
          <p:spPr>
            <a:xfrm rot="16200000" flipH="1">
              <a:off x="-1828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8"/>
            <p:cNvCxnSpPr/>
            <p:nvPr/>
          </p:nvCxnSpPr>
          <p:spPr>
            <a:xfrm rot="16200000" flipH="1">
              <a:off x="-28191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89"/>
            <p:cNvCxnSpPr/>
            <p:nvPr/>
          </p:nvCxnSpPr>
          <p:spPr>
            <a:xfrm rot="16200000" flipH="1">
              <a:off x="-2438162" y="3123646"/>
              <a:ext cx="6857524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64"/>
            <p:cNvCxnSpPr/>
            <p:nvPr/>
          </p:nvCxnSpPr>
          <p:spPr>
            <a:xfrm rot="5400000">
              <a:off x="-1731724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65"/>
            <p:cNvCxnSpPr/>
            <p:nvPr/>
          </p:nvCxnSpPr>
          <p:spPr>
            <a:xfrm rot="5400000">
              <a:off x="-1141968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68"/>
            <p:cNvCxnSpPr/>
            <p:nvPr/>
          </p:nvCxnSpPr>
          <p:spPr>
            <a:xfrm rot="5400000">
              <a:off x="-9141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172"/>
            <p:cNvCxnSpPr/>
            <p:nvPr/>
          </p:nvCxnSpPr>
          <p:spPr>
            <a:xfrm rot="5400000">
              <a:off x="-1855549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20"/>
            <p:cNvCxnSpPr/>
            <p:nvPr/>
          </p:nvCxnSpPr>
          <p:spPr>
            <a:xfrm rot="16200000" flipH="1">
              <a:off x="-26429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44"/>
            <p:cNvCxnSpPr/>
            <p:nvPr/>
          </p:nvCxnSpPr>
          <p:spPr>
            <a:xfrm rot="16200000" flipH="1">
              <a:off x="-1953974" y="3325258"/>
              <a:ext cx="6857524" cy="206375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07"/>
            <p:cNvCxnSpPr/>
            <p:nvPr/>
          </p:nvCxnSpPr>
          <p:spPr>
            <a:xfrm rot="16200000" flipH="1">
              <a:off x="-23619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08"/>
            <p:cNvCxnSpPr/>
            <p:nvPr/>
          </p:nvCxnSpPr>
          <p:spPr>
            <a:xfrm rot="16200000" flipH="1">
              <a:off x="-21333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09"/>
            <p:cNvCxnSpPr/>
            <p:nvPr/>
          </p:nvCxnSpPr>
          <p:spPr>
            <a:xfrm rot="16200000" flipH="1">
              <a:off x="106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10"/>
            <p:cNvCxnSpPr/>
            <p:nvPr/>
          </p:nvCxnSpPr>
          <p:spPr>
            <a:xfrm rot="16200000" flipH="1">
              <a:off x="876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11"/>
            <p:cNvCxnSpPr/>
            <p:nvPr/>
          </p:nvCxnSpPr>
          <p:spPr>
            <a:xfrm rot="5400000">
              <a:off x="1028938" y="3237946"/>
              <a:ext cx="6857524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12"/>
            <p:cNvCxnSpPr/>
            <p:nvPr/>
          </p:nvCxnSpPr>
          <p:spPr>
            <a:xfrm rot="5400000">
              <a:off x="-7236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13"/>
            <p:cNvCxnSpPr/>
            <p:nvPr/>
          </p:nvCxnSpPr>
          <p:spPr>
            <a:xfrm rot="16200000" flipH="1">
              <a:off x="-7998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14"/>
            <p:cNvCxnSpPr/>
            <p:nvPr/>
          </p:nvCxnSpPr>
          <p:spPr>
            <a:xfrm rot="5400000">
              <a:off x="-152161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15"/>
            <p:cNvCxnSpPr/>
            <p:nvPr/>
          </p:nvCxnSpPr>
          <p:spPr>
            <a:xfrm rot="16200000" flipH="1">
              <a:off x="-304562" y="3199846"/>
              <a:ext cx="6857524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16"/>
            <p:cNvCxnSpPr/>
            <p:nvPr/>
          </p:nvCxnSpPr>
          <p:spPr>
            <a:xfrm rot="5400000">
              <a:off x="-190262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17"/>
            <p:cNvCxnSpPr/>
            <p:nvPr/>
          </p:nvCxnSpPr>
          <p:spPr>
            <a:xfrm rot="16200000" flipH="1">
              <a:off x="381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18"/>
            <p:cNvCxnSpPr/>
            <p:nvPr/>
          </p:nvCxnSpPr>
          <p:spPr>
            <a:xfrm rot="16200000" flipH="1">
              <a:off x="-6093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19"/>
            <p:cNvCxnSpPr/>
            <p:nvPr/>
          </p:nvCxnSpPr>
          <p:spPr>
            <a:xfrm rot="16200000" flipH="1">
              <a:off x="6860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20"/>
            <p:cNvCxnSpPr/>
            <p:nvPr/>
          </p:nvCxnSpPr>
          <p:spPr>
            <a:xfrm rot="16200000" flipH="1">
              <a:off x="-3045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21"/>
            <p:cNvCxnSpPr/>
            <p:nvPr/>
          </p:nvCxnSpPr>
          <p:spPr>
            <a:xfrm rot="5400000">
              <a:off x="-1028462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22"/>
            <p:cNvCxnSpPr/>
            <p:nvPr/>
          </p:nvCxnSpPr>
          <p:spPr>
            <a:xfrm rot="5400000">
              <a:off x="782876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23"/>
            <p:cNvCxnSpPr/>
            <p:nvPr/>
          </p:nvCxnSpPr>
          <p:spPr>
            <a:xfrm rot="5400000">
              <a:off x="13726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24"/>
            <p:cNvCxnSpPr/>
            <p:nvPr/>
          </p:nvCxnSpPr>
          <p:spPr>
            <a:xfrm rot="5400000">
              <a:off x="1600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25"/>
            <p:cNvCxnSpPr/>
            <p:nvPr/>
          </p:nvCxnSpPr>
          <p:spPr>
            <a:xfrm rot="5400000">
              <a:off x="659051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226"/>
            <p:cNvCxnSpPr/>
            <p:nvPr/>
          </p:nvCxnSpPr>
          <p:spPr>
            <a:xfrm rot="16200000" flipH="1">
              <a:off x="-1283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227"/>
            <p:cNvCxnSpPr/>
            <p:nvPr/>
          </p:nvCxnSpPr>
          <p:spPr>
            <a:xfrm rot="16200000" flipH="1">
              <a:off x="560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228"/>
            <p:cNvCxnSpPr/>
            <p:nvPr/>
          </p:nvCxnSpPr>
          <p:spPr>
            <a:xfrm rot="16200000" flipH="1">
              <a:off x="152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29"/>
            <p:cNvCxnSpPr/>
            <p:nvPr/>
          </p:nvCxnSpPr>
          <p:spPr>
            <a:xfrm rot="16200000" flipH="1">
              <a:off x="381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236"/>
            <p:cNvCxnSpPr/>
            <p:nvPr/>
          </p:nvCxnSpPr>
          <p:spPr>
            <a:xfrm rot="16200000" flipH="1">
              <a:off x="27434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237"/>
            <p:cNvCxnSpPr/>
            <p:nvPr/>
          </p:nvCxnSpPr>
          <p:spPr>
            <a:xfrm rot="16200000" flipH="1">
              <a:off x="20957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38"/>
            <p:cNvCxnSpPr/>
            <p:nvPr/>
          </p:nvCxnSpPr>
          <p:spPr>
            <a:xfrm rot="5400000">
              <a:off x="27053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39"/>
            <p:cNvCxnSpPr/>
            <p:nvPr/>
          </p:nvCxnSpPr>
          <p:spPr>
            <a:xfrm rot="5400000">
              <a:off x="1829038" y="3276046"/>
              <a:ext cx="6857524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40"/>
            <p:cNvCxnSpPr/>
            <p:nvPr/>
          </p:nvCxnSpPr>
          <p:spPr>
            <a:xfrm rot="16200000" flipH="1">
              <a:off x="10670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41"/>
            <p:cNvCxnSpPr/>
            <p:nvPr/>
          </p:nvCxnSpPr>
          <p:spPr>
            <a:xfrm rot="16200000" flipH="1">
              <a:off x="2362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42"/>
            <p:cNvCxnSpPr/>
            <p:nvPr/>
          </p:nvCxnSpPr>
          <p:spPr>
            <a:xfrm rot="5400000">
              <a:off x="2646601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43"/>
            <p:cNvCxnSpPr/>
            <p:nvPr/>
          </p:nvCxnSpPr>
          <p:spPr>
            <a:xfrm rot="5400000">
              <a:off x="30490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44"/>
            <p:cNvCxnSpPr/>
            <p:nvPr/>
          </p:nvCxnSpPr>
          <p:spPr>
            <a:xfrm rot="5400000">
              <a:off x="2895838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45"/>
            <p:cNvCxnSpPr/>
            <p:nvPr/>
          </p:nvCxnSpPr>
          <p:spPr>
            <a:xfrm rot="5400000">
              <a:off x="2389426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46"/>
            <p:cNvCxnSpPr/>
            <p:nvPr/>
          </p:nvCxnSpPr>
          <p:spPr>
            <a:xfrm rot="16200000" flipH="1">
              <a:off x="22370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47"/>
            <p:cNvCxnSpPr/>
            <p:nvPr/>
          </p:nvCxnSpPr>
          <p:spPr>
            <a:xfrm rot="16200000" flipH="1">
              <a:off x="17528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48"/>
            <p:cNvCxnSpPr/>
            <p:nvPr/>
          </p:nvCxnSpPr>
          <p:spPr>
            <a:xfrm rot="16200000" flipH="1">
              <a:off x="19814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49"/>
            <p:cNvCxnSpPr/>
            <p:nvPr/>
          </p:nvCxnSpPr>
          <p:spPr>
            <a:xfrm rot="5400000">
              <a:off x="3467338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50"/>
            <p:cNvCxnSpPr/>
            <p:nvPr/>
          </p:nvCxnSpPr>
          <p:spPr>
            <a:xfrm rot="16200000" flipH="1">
              <a:off x="3467338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51"/>
            <p:cNvCxnSpPr/>
            <p:nvPr/>
          </p:nvCxnSpPr>
          <p:spPr>
            <a:xfrm rot="5400000">
              <a:off x="4038839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52"/>
            <p:cNvCxnSpPr/>
            <p:nvPr/>
          </p:nvCxnSpPr>
          <p:spPr>
            <a:xfrm rot="16200000" flipH="1">
              <a:off x="3886438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53"/>
            <p:cNvCxnSpPr/>
            <p:nvPr/>
          </p:nvCxnSpPr>
          <p:spPr>
            <a:xfrm rot="5400000">
              <a:off x="4000738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254"/>
            <p:cNvCxnSpPr/>
            <p:nvPr/>
          </p:nvCxnSpPr>
          <p:spPr>
            <a:xfrm rot="16200000" flipH="1">
              <a:off x="4572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256"/>
            <p:cNvCxnSpPr/>
            <p:nvPr/>
          </p:nvCxnSpPr>
          <p:spPr>
            <a:xfrm rot="16200000" flipH="1">
              <a:off x="37340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257"/>
            <p:cNvCxnSpPr/>
            <p:nvPr/>
          </p:nvCxnSpPr>
          <p:spPr>
            <a:xfrm rot="5400000">
              <a:off x="3619738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258"/>
            <p:cNvCxnSpPr/>
            <p:nvPr/>
          </p:nvCxnSpPr>
          <p:spPr>
            <a:xfrm rot="16200000" flipH="1">
              <a:off x="42150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259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260"/>
            <p:cNvCxnSpPr/>
            <p:nvPr/>
          </p:nvCxnSpPr>
          <p:spPr>
            <a:xfrm rot="16200000" flipH="1">
              <a:off x="4343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261"/>
            <p:cNvCxnSpPr/>
            <p:nvPr/>
          </p:nvCxnSpPr>
          <p:spPr>
            <a:xfrm rot="16200000" flipH="1">
              <a:off x="4572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263"/>
            <p:cNvCxnSpPr/>
            <p:nvPr/>
          </p:nvCxnSpPr>
          <p:spPr>
            <a:xfrm rot="16200000" flipH="1">
              <a:off x="5258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264"/>
            <p:cNvCxnSpPr/>
            <p:nvPr/>
          </p:nvCxnSpPr>
          <p:spPr>
            <a:xfrm rot="16200000" flipH="1">
              <a:off x="5067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265"/>
            <p:cNvCxnSpPr/>
            <p:nvPr/>
          </p:nvCxnSpPr>
          <p:spPr>
            <a:xfrm rot="5400000">
              <a:off x="5219938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266"/>
            <p:cNvCxnSpPr/>
            <p:nvPr/>
          </p:nvCxnSpPr>
          <p:spPr>
            <a:xfrm rot="16200000" flipH="1">
              <a:off x="487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267"/>
            <p:cNvCxnSpPr/>
            <p:nvPr/>
          </p:nvCxnSpPr>
          <p:spPr>
            <a:xfrm rot="5400000">
              <a:off x="5528707" y="3318116"/>
              <a:ext cx="6887685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269"/>
            <p:cNvCxnSpPr/>
            <p:nvPr/>
          </p:nvCxnSpPr>
          <p:spPr>
            <a:xfrm rot="5400000">
              <a:off x="4850051" y="3226833"/>
              <a:ext cx="6857524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270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77"/>
            <p:cNvCxnSpPr/>
            <p:nvPr/>
          </p:nvCxnSpPr>
          <p:spPr>
            <a:xfrm rot="5400000">
              <a:off x="5562839" y="3428446"/>
              <a:ext cx="6857524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82"/>
            <p:cNvCxnSpPr/>
            <p:nvPr/>
          </p:nvCxnSpPr>
          <p:spPr>
            <a:xfrm rot="5400000">
              <a:off x="2552938" y="3390346"/>
              <a:ext cx="6857524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88"/>
            <p:cNvCxnSpPr/>
            <p:nvPr/>
          </p:nvCxnSpPr>
          <p:spPr>
            <a:xfrm rot="16200000" flipH="1">
              <a:off x="3048238" y="3352246"/>
              <a:ext cx="6857524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91"/>
            <p:cNvCxnSpPr/>
            <p:nvPr/>
          </p:nvCxnSpPr>
          <p:spPr>
            <a:xfrm rot="16200000" flipH="1">
              <a:off x="3238738" y="3237946"/>
              <a:ext cx="6857524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293"/>
            <p:cNvCxnSpPr/>
            <p:nvPr/>
          </p:nvCxnSpPr>
          <p:spPr>
            <a:xfrm rot="5400000">
              <a:off x="2133838" y="3276046"/>
              <a:ext cx="6857524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297"/>
            <p:cNvCxnSpPr/>
            <p:nvPr/>
          </p:nvCxnSpPr>
          <p:spPr>
            <a:xfrm rot="16200000" flipH="1">
              <a:off x="31482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8"/>
            <p:cNvCxnSpPr/>
            <p:nvPr/>
          </p:nvCxnSpPr>
          <p:spPr>
            <a:xfrm rot="5400000">
              <a:off x="37721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1"/>
            <p:cNvCxnSpPr/>
            <p:nvPr/>
          </p:nvCxnSpPr>
          <p:spPr>
            <a:xfrm rot="5400000">
              <a:off x="4229338" y="2933146"/>
              <a:ext cx="6857524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06"/>
            <p:cNvCxnSpPr/>
            <p:nvPr/>
          </p:nvCxnSpPr>
          <p:spPr>
            <a:xfrm rot="16200000" flipH="1">
              <a:off x="1371044" y="3200640"/>
              <a:ext cx="6859112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9" name="Group 93"/>
          <p:cNvGrpSpPr>
            <a:grpSpLocks/>
          </p:cNvGrpSpPr>
          <p:nvPr/>
        </p:nvGrpSpPr>
        <p:grpSpPr bwMode="auto">
          <a:xfrm>
            <a:off x="0" y="2057400"/>
            <a:ext cx="4802188" cy="2820988"/>
            <a:chOff x="0" y="2057400"/>
            <a:chExt cx="4801394" cy="2820988"/>
          </a:xfrm>
        </p:grpSpPr>
        <p:cxnSp>
          <p:nvCxnSpPr>
            <p:cNvPr id="90" name="Straight Connector 116"/>
            <p:cNvCxnSpPr/>
            <p:nvPr/>
          </p:nvCxnSpPr>
          <p:spPr>
            <a:xfrm>
              <a:off x="0" y="20574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17"/>
            <p:cNvCxnSpPr/>
            <p:nvPr/>
          </p:nvCxnSpPr>
          <p:spPr>
            <a:xfrm>
              <a:off x="0" y="48768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19"/>
            <p:cNvCxnSpPr/>
            <p:nvPr/>
          </p:nvCxnSpPr>
          <p:spPr>
            <a:xfrm rot="5400000">
              <a:off x="3391694" y="3467100"/>
              <a:ext cx="2817812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/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A00C45-D28E-4CFA-928A-C8A0CC22B1D4}" type="datetimeFigureOut">
              <a:rPr lang="en-GB"/>
              <a:pPr>
                <a:defRPr/>
              </a:pPr>
              <a:t>12/02/15</a:t>
            </a:fld>
            <a:endParaRPr lang="en-GB"/>
          </a:p>
        </p:txBody>
      </p:sp>
      <p:sp>
        <p:nvSpPr>
          <p:cNvPr id="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EBDDC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EBDDC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9DAC90-4CB2-4635-9719-D851E7F2F7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719E8C6-3664-45AB-8B3D-7E2A351AFA88}" type="datetimeFigureOut">
              <a:rPr lang="en-GB"/>
              <a:pPr>
                <a:defRPr/>
              </a:pPr>
              <a:t>12/02/15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A3EB8A3-CD3A-441A-A1AE-11E8B2C2BE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0" y="-30163"/>
            <a:ext cx="9067800" cy="4846638"/>
            <a:chOff x="1" y="-30477"/>
            <a:chExt cx="9067799" cy="4526277"/>
          </a:xfrm>
        </p:grpSpPr>
        <p:cxnSp>
          <p:nvCxnSpPr>
            <p:cNvPr id="5" name="Straight Connector 7"/>
            <p:cNvCxnSpPr/>
            <p:nvPr/>
          </p:nvCxnSpPr>
          <p:spPr>
            <a:xfrm rot="16200000" flipH="1">
              <a:off x="-2715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8"/>
            <p:cNvCxnSpPr/>
            <p:nvPr/>
          </p:nvCxnSpPr>
          <p:spPr>
            <a:xfrm rot="16200000" flipH="1">
              <a:off x="-4620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9"/>
            <p:cNvCxnSpPr/>
            <p:nvPr/>
          </p:nvCxnSpPr>
          <p:spPr>
            <a:xfrm rot="5400000">
              <a:off x="-3096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5400000">
              <a:off x="-206226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1"/>
            <p:cNvCxnSpPr/>
            <p:nvPr/>
          </p:nvCxnSpPr>
          <p:spPr>
            <a:xfrm rot="16200000" flipH="1">
              <a:off x="-213846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2"/>
            <p:cNvCxnSpPr/>
            <p:nvPr/>
          </p:nvCxnSpPr>
          <p:spPr>
            <a:xfrm rot="16200000" flipH="1">
              <a:off x="-195360" y="1785840"/>
              <a:ext cx="450552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3"/>
            <p:cNvCxnSpPr/>
            <p:nvPr/>
          </p:nvCxnSpPr>
          <p:spPr>
            <a:xfrm rot="16200000" flipH="1">
              <a:off x="-1643160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4"/>
            <p:cNvCxnSpPr/>
            <p:nvPr/>
          </p:nvCxnSpPr>
          <p:spPr>
            <a:xfrm rot="5400000">
              <a:off x="-152886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"/>
            <p:cNvCxnSpPr/>
            <p:nvPr/>
          </p:nvCxnSpPr>
          <p:spPr>
            <a:xfrm rot="16200000" flipH="1">
              <a:off x="-95736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"/>
            <p:cNvCxnSpPr/>
            <p:nvPr/>
          </p:nvCxnSpPr>
          <p:spPr>
            <a:xfrm rot="16200000" flipH="1">
              <a:off x="-194796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7"/>
            <p:cNvCxnSpPr/>
            <p:nvPr/>
          </p:nvCxnSpPr>
          <p:spPr>
            <a:xfrm rot="16200000" flipH="1">
              <a:off x="-652560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"/>
            <p:cNvCxnSpPr/>
            <p:nvPr/>
          </p:nvCxnSpPr>
          <p:spPr>
            <a:xfrm rot="16200000" flipH="1">
              <a:off x="-16431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/>
          </p:nvCxnSpPr>
          <p:spPr>
            <a:xfrm rot="16200000" flipH="1">
              <a:off x="-1790370" y="2019629"/>
              <a:ext cx="4495143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/>
          </p:nvCxnSpPr>
          <p:spPr>
            <a:xfrm rot="5400000">
              <a:off x="-55572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"/>
            <p:cNvCxnSpPr/>
            <p:nvPr/>
          </p:nvCxnSpPr>
          <p:spPr>
            <a:xfrm rot="5400000">
              <a:off x="34034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2"/>
            <p:cNvCxnSpPr/>
            <p:nvPr/>
          </p:nvCxnSpPr>
          <p:spPr>
            <a:xfrm rot="5400000">
              <a:off x="2618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3"/>
            <p:cNvCxnSpPr/>
            <p:nvPr/>
          </p:nvCxnSpPr>
          <p:spPr>
            <a:xfrm rot="5400000">
              <a:off x="-67954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4"/>
            <p:cNvCxnSpPr/>
            <p:nvPr/>
          </p:nvCxnSpPr>
          <p:spPr>
            <a:xfrm rot="16200000" flipH="1">
              <a:off x="-1466947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5"/>
            <p:cNvCxnSpPr/>
            <p:nvPr/>
          </p:nvCxnSpPr>
          <p:spPr>
            <a:xfrm rot="16200000" flipH="1">
              <a:off x="-777972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6"/>
            <p:cNvCxnSpPr/>
            <p:nvPr/>
          </p:nvCxnSpPr>
          <p:spPr>
            <a:xfrm rot="16200000" flipH="1">
              <a:off x="-11859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7"/>
            <p:cNvCxnSpPr/>
            <p:nvPr/>
          </p:nvCxnSpPr>
          <p:spPr>
            <a:xfrm rot="16200000" flipH="1">
              <a:off x="-9573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8"/>
            <p:cNvCxnSpPr/>
            <p:nvPr/>
          </p:nvCxnSpPr>
          <p:spPr>
            <a:xfrm rot="16200000" flipH="1">
              <a:off x="224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9"/>
            <p:cNvCxnSpPr/>
            <p:nvPr/>
          </p:nvCxnSpPr>
          <p:spPr>
            <a:xfrm rot="16200000" flipH="1">
              <a:off x="2052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0"/>
            <p:cNvCxnSpPr/>
            <p:nvPr/>
          </p:nvCxnSpPr>
          <p:spPr>
            <a:xfrm rot="5400000">
              <a:off x="2204939" y="2052540"/>
              <a:ext cx="450552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1"/>
            <p:cNvCxnSpPr/>
            <p:nvPr/>
          </p:nvCxnSpPr>
          <p:spPr>
            <a:xfrm rot="5400000">
              <a:off x="45234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2"/>
            <p:cNvCxnSpPr/>
            <p:nvPr/>
          </p:nvCxnSpPr>
          <p:spPr>
            <a:xfrm rot="16200000" flipH="1">
              <a:off x="37614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3"/>
            <p:cNvCxnSpPr/>
            <p:nvPr/>
          </p:nvCxnSpPr>
          <p:spPr>
            <a:xfrm rot="5400000">
              <a:off x="1024634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4"/>
            <p:cNvCxnSpPr/>
            <p:nvPr/>
          </p:nvCxnSpPr>
          <p:spPr>
            <a:xfrm rot="16200000" flipH="1">
              <a:off x="871440" y="2014440"/>
              <a:ext cx="450552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5"/>
            <p:cNvCxnSpPr/>
            <p:nvPr/>
          </p:nvCxnSpPr>
          <p:spPr>
            <a:xfrm rot="5400000">
              <a:off x="98574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6"/>
            <p:cNvCxnSpPr/>
            <p:nvPr/>
          </p:nvCxnSpPr>
          <p:spPr>
            <a:xfrm rot="16200000" flipH="1">
              <a:off x="155724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7"/>
            <p:cNvCxnSpPr/>
            <p:nvPr/>
          </p:nvCxnSpPr>
          <p:spPr>
            <a:xfrm rot="16200000" flipH="1">
              <a:off x="5666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8"/>
            <p:cNvCxnSpPr/>
            <p:nvPr/>
          </p:nvCxnSpPr>
          <p:spPr>
            <a:xfrm rot="16200000" flipH="1">
              <a:off x="18620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9"/>
            <p:cNvCxnSpPr/>
            <p:nvPr/>
          </p:nvCxnSpPr>
          <p:spPr>
            <a:xfrm rot="16200000" flipH="1">
              <a:off x="8714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40"/>
            <p:cNvCxnSpPr/>
            <p:nvPr/>
          </p:nvCxnSpPr>
          <p:spPr>
            <a:xfrm rot="5400000">
              <a:off x="147540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41"/>
            <p:cNvCxnSpPr/>
            <p:nvPr/>
          </p:nvCxnSpPr>
          <p:spPr>
            <a:xfrm rot="5400000">
              <a:off x="1958878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42"/>
            <p:cNvCxnSpPr/>
            <p:nvPr/>
          </p:nvCxnSpPr>
          <p:spPr>
            <a:xfrm rot="5400000">
              <a:off x="25486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3"/>
            <p:cNvCxnSpPr/>
            <p:nvPr/>
          </p:nvCxnSpPr>
          <p:spPr>
            <a:xfrm rot="5400000">
              <a:off x="2776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4"/>
            <p:cNvCxnSpPr/>
            <p:nvPr/>
          </p:nvCxnSpPr>
          <p:spPr>
            <a:xfrm rot="5400000">
              <a:off x="1835053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5"/>
            <p:cNvCxnSpPr/>
            <p:nvPr/>
          </p:nvCxnSpPr>
          <p:spPr>
            <a:xfrm rot="16200000" flipH="1">
              <a:off x="1047653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6"/>
            <p:cNvCxnSpPr/>
            <p:nvPr/>
          </p:nvCxnSpPr>
          <p:spPr>
            <a:xfrm rot="16200000" flipH="1">
              <a:off x="1736628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7"/>
            <p:cNvCxnSpPr/>
            <p:nvPr/>
          </p:nvCxnSpPr>
          <p:spPr>
            <a:xfrm rot="16200000" flipH="1">
              <a:off x="13286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8"/>
            <p:cNvCxnSpPr/>
            <p:nvPr/>
          </p:nvCxnSpPr>
          <p:spPr>
            <a:xfrm rot="16200000" flipH="1">
              <a:off x="15572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9"/>
            <p:cNvCxnSpPr/>
            <p:nvPr/>
          </p:nvCxnSpPr>
          <p:spPr>
            <a:xfrm rot="16200000" flipH="1">
              <a:off x="39194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50"/>
            <p:cNvCxnSpPr/>
            <p:nvPr/>
          </p:nvCxnSpPr>
          <p:spPr>
            <a:xfrm rot="16200000" flipH="1">
              <a:off x="32717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51"/>
            <p:cNvCxnSpPr/>
            <p:nvPr/>
          </p:nvCxnSpPr>
          <p:spPr>
            <a:xfrm rot="5400000">
              <a:off x="38813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52"/>
            <p:cNvCxnSpPr/>
            <p:nvPr/>
          </p:nvCxnSpPr>
          <p:spPr>
            <a:xfrm rot="5400000">
              <a:off x="3005039" y="2090640"/>
              <a:ext cx="4505521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3"/>
            <p:cNvCxnSpPr/>
            <p:nvPr/>
          </p:nvCxnSpPr>
          <p:spPr>
            <a:xfrm rot="16200000" flipH="1">
              <a:off x="22430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4"/>
            <p:cNvCxnSpPr/>
            <p:nvPr/>
          </p:nvCxnSpPr>
          <p:spPr>
            <a:xfrm rot="16200000" flipH="1">
              <a:off x="3538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5"/>
            <p:cNvCxnSpPr/>
            <p:nvPr/>
          </p:nvCxnSpPr>
          <p:spPr>
            <a:xfrm rot="5400000">
              <a:off x="382260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6"/>
            <p:cNvCxnSpPr/>
            <p:nvPr/>
          </p:nvCxnSpPr>
          <p:spPr>
            <a:xfrm rot="5400000">
              <a:off x="42250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7"/>
            <p:cNvCxnSpPr/>
            <p:nvPr/>
          </p:nvCxnSpPr>
          <p:spPr>
            <a:xfrm rot="5400000">
              <a:off x="4071839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8"/>
            <p:cNvCxnSpPr/>
            <p:nvPr/>
          </p:nvCxnSpPr>
          <p:spPr>
            <a:xfrm rot="5400000">
              <a:off x="356542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9"/>
            <p:cNvCxnSpPr/>
            <p:nvPr/>
          </p:nvCxnSpPr>
          <p:spPr>
            <a:xfrm rot="16200000" flipH="1">
              <a:off x="34130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60"/>
            <p:cNvCxnSpPr/>
            <p:nvPr/>
          </p:nvCxnSpPr>
          <p:spPr>
            <a:xfrm rot="16200000" flipH="1">
              <a:off x="29288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61"/>
            <p:cNvCxnSpPr/>
            <p:nvPr/>
          </p:nvCxnSpPr>
          <p:spPr>
            <a:xfrm rot="16200000" flipH="1">
              <a:off x="3081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62"/>
            <p:cNvCxnSpPr/>
            <p:nvPr/>
          </p:nvCxnSpPr>
          <p:spPr>
            <a:xfrm rot="5400000">
              <a:off x="4643339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3"/>
            <p:cNvCxnSpPr/>
            <p:nvPr/>
          </p:nvCxnSpPr>
          <p:spPr>
            <a:xfrm rot="16200000" flipH="1">
              <a:off x="4643339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4"/>
            <p:cNvCxnSpPr/>
            <p:nvPr/>
          </p:nvCxnSpPr>
          <p:spPr>
            <a:xfrm rot="5400000">
              <a:off x="5215633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5"/>
            <p:cNvCxnSpPr/>
            <p:nvPr/>
          </p:nvCxnSpPr>
          <p:spPr>
            <a:xfrm rot="16200000" flipH="1">
              <a:off x="5062439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6"/>
            <p:cNvCxnSpPr/>
            <p:nvPr/>
          </p:nvCxnSpPr>
          <p:spPr>
            <a:xfrm rot="5400000">
              <a:off x="5176739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7"/>
            <p:cNvCxnSpPr/>
            <p:nvPr/>
          </p:nvCxnSpPr>
          <p:spPr>
            <a:xfrm rot="16200000" flipH="1">
              <a:off x="57482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8"/>
            <p:cNvCxnSpPr/>
            <p:nvPr/>
          </p:nvCxnSpPr>
          <p:spPr>
            <a:xfrm rot="16200000" flipH="1">
              <a:off x="49100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9"/>
            <p:cNvCxnSpPr/>
            <p:nvPr/>
          </p:nvCxnSpPr>
          <p:spPr>
            <a:xfrm rot="5400000">
              <a:off x="4795739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70"/>
            <p:cNvCxnSpPr/>
            <p:nvPr/>
          </p:nvCxnSpPr>
          <p:spPr>
            <a:xfrm rot="16200000" flipH="1">
              <a:off x="53910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71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72"/>
            <p:cNvCxnSpPr/>
            <p:nvPr/>
          </p:nvCxnSpPr>
          <p:spPr>
            <a:xfrm rot="16200000" flipH="1">
              <a:off x="55196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3"/>
            <p:cNvCxnSpPr/>
            <p:nvPr/>
          </p:nvCxnSpPr>
          <p:spPr>
            <a:xfrm rot="16200000" flipH="1">
              <a:off x="5748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4"/>
            <p:cNvCxnSpPr/>
            <p:nvPr/>
          </p:nvCxnSpPr>
          <p:spPr>
            <a:xfrm rot="16200000" flipH="1">
              <a:off x="6434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5"/>
            <p:cNvCxnSpPr/>
            <p:nvPr/>
          </p:nvCxnSpPr>
          <p:spPr>
            <a:xfrm rot="16200000" flipH="1">
              <a:off x="6243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6"/>
            <p:cNvCxnSpPr/>
            <p:nvPr/>
          </p:nvCxnSpPr>
          <p:spPr>
            <a:xfrm rot="5400000">
              <a:off x="63959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7"/>
            <p:cNvCxnSpPr/>
            <p:nvPr/>
          </p:nvCxnSpPr>
          <p:spPr>
            <a:xfrm rot="16200000" flipH="1">
              <a:off x="605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8"/>
            <p:cNvCxnSpPr/>
            <p:nvPr/>
          </p:nvCxnSpPr>
          <p:spPr>
            <a:xfrm rot="5400000">
              <a:off x="6709412" y="2137412"/>
              <a:ext cx="4526277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9"/>
            <p:cNvCxnSpPr/>
            <p:nvPr/>
          </p:nvCxnSpPr>
          <p:spPr>
            <a:xfrm rot="5400000">
              <a:off x="6026052" y="2041427"/>
              <a:ext cx="4505521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80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81"/>
            <p:cNvCxnSpPr/>
            <p:nvPr/>
          </p:nvCxnSpPr>
          <p:spPr>
            <a:xfrm rot="5400000">
              <a:off x="6738840" y="2241452"/>
              <a:ext cx="4505521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82"/>
            <p:cNvCxnSpPr/>
            <p:nvPr/>
          </p:nvCxnSpPr>
          <p:spPr>
            <a:xfrm rot="5400000">
              <a:off x="3728939" y="2204940"/>
              <a:ext cx="450552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3"/>
            <p:cNvCxnSpPr/>
            <p:nvPr/>
          </p:nvCxnSpPr>
          <p:spPr>
            <a:xfrm rot="16200000" flipH="1">
              <a:off x="4224239" y="2166840"/>
              <a:ext cx="450552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4"/>
            <p:cNvCxnSpPr/>
            <p:nvPr/>
          </p:nvCxnSpPr>
          <p:spPr>
            <a:xfrm rot="16200000" flipH="1">
              <a:off x="4414739" y="2052540"/>
              <a:ext cx="450552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5"/>
            <p:cNvCxnSpPr/>
            <p:nvPr/>
          </p:nvCxnSpPr>
          <p:spPr>
            <a:xfrm rot="5400000">
              <a:off x="3309839" y="2090640"/>
              <a:ext cx="450552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6"/>
            <p:cNvCxnSpPr/>
            <p:nvPr/>
          </p:nvCxnSpPr>
          <p:spPr>
            <a:xfrm rot="16200000" flipH="1">
              <a:off x="43242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7"/>
            <p:cNvCxnSpPr/>
            <p:nvPr/>
          </p:nvCxnSpPr>
          <p:spPr>
            <a:xfrm rot="5400000">
              <a:off x="49481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8"/>
            <p:cNvCxnSpPr/>
            <p:nvPr/>
          </p:nvCxnSpPr>
          <p:spPr>
            <a:xfrm rot="5400000">
              <a:off x="5405339" y="1747740"/>
              <a:ext cx="450552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9"/>
            <p:cNvCxnSpPr/>
            <p:nvPr/>
          </p:nvCxnSpPr>
          <p:spPr>
            <a:xfrm rot="16200000" flipH="1">
              <a:off x="25478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93"/>
          <p:cNvSpPr/>
          <p:nvPr/>
        </p:nvSpPr>
        <p:spPr>
          <a:xfrm>
            <a:off x="0" y="4311650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9" name="Straight Connector 95"/>
          <p:cNvCxnSpPr/>
          <p:nvPr/>
        </p:nvCxnSpPr>
        <p:spPr>
          <a:xfrm>
            <a:off x="0" y="438785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96"/>
          <p:cNvCxnSpPr/>
          <p:nvPr/>
        </p:nvCxnSpPr>
        <p:spPr>
          <a:xfrm>
            <a:off x="0" y="6138863"/>
            <a:ext cx="9144000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B7DAD6-4C11-4A12-8103-57E36B43C8DC}" type="datetimeFigureOut">
              <a:rPr lang="en-GB"/>
              <a:pPr>
                <a:defRPr/>
              </a:pPr>
              <a:t>12/02/15</a:t>
            </a:fld>
            <a:endParaRPr lang="en-GB"/>
          </a:p>
        </p:txBody>
      </p:sp>
      <p:sp>
        <p:nvSpPr>
          <p:cNvPr id="92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3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8EFDCF8-49CE-4FB6-89B4-935830E59F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8B8A07E-BD32-459A-841D-9CE6DFD486E9}" type="datetimeFigureOut">
              <a:rPr lang="en-GB"/>
              <a:pPr>
                <a:defRPr/>
              </a:pPr>
              <a:t>12/02/15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506D24-F506-497D-8194-6E48D4CD19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2B91620-7063-44C9-B32A-970E6CBEEC51}" type="datetimeFigureOut">
              <a:rPr lang="en-GB"/>
              <a:pPr>
                <a:defRPr/>
              </a:pPr>
              <a:t>12/02/15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DBBDEF3-BE7B-45A7-AD00-944F074FEE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98F3DD2-16DD-413D-B4F5-413192F10A4E}" type="datetimeFigureOut">
              <a:rPr lang="en-GB"/>
              <a:pPr>
                <a:defRPr/>
              </a:pPr>
              <a:t>12/02/15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4D2336-3345-490B-AE15-93C0E9290A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400FAA3-71C9-4372-B4DE-C0D8FFCDF4A9}" type="datetimeFigureOut">
              <a:rPr lang="en-GB"/>
              <a:pPr>
                <a:defRPr/>
              </a:pPr>
              <a:t>12/02/15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775F55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AE5D21-9E02-4D84-9371-1BA25CEA5A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6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8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0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2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9D83A49-2332-4AF7-A55A-C951ACAEA4CD}" type="datetimeFigureOut">
              <a:rPr lang="en-GB"/>
              <a:pPr>
                <a:defRPr/>
              </a:pPr>
              <a:t>12/02/15</a:t>
            </a:fld>
            <a:endParaRPr lang="en-GB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B8CD035-09B7-4812-B2EF-D0301E2DA7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2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3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4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9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/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956336B-E0E1-4BC3-B30E-606FD5B4F75D}" type="datetimeFigureOut">
              <a:rPr lang="en-GB"/>
              <a:pPr>
                <a:defRPr/>
              </a:pPr>
              <a:t>12/02/15</a:t>
            </a:fld>
            <a:endParaRPr lang="en-GB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2CABB9C-3606-4F95-9261-9751BEFD41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BED2298-673E-4FE4-8CF8-FE489BC9662D}" type="datetimeFigureOut">
              <a:rPr lang="en-GB"/>
              <a:pPr>
                <a:defRPr/>
              </a:pPr>
              <a:t>12/02/15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3A52DC1-0ACF-4D30-B1D7-3BAF88EE1F1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16E2C70-618B-4807-B16E-DC266876B5CB}" type="datetimeFigureOut">
              <a:rPr lang="en-GB"/>
              <a:pPr>
                <a:defRPr/>
              </a:pPr>
              <a:t>12/02/15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69D8DDD-E9A6-4E77-9700-48A80E6B2F8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99000">
              <a:schemeClr val="bg1">
                <a:lumMod val="20000"/>
                <a:lumOff val="80000"/>
              </a:schemeClr>
            </a:gs>
            <a:gs pos="99000">
              <a:schemeClr val="tx1">
                <a:lumMod val="95000"/>
              </a:schemeClr>
            </a:gs>
          </a:gsLst>
          <a:path path="circle">
            <a:fillToRect l="15000" t="50000" r="85000" b="6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225" y="136525"/>
            <a:ext cx="8869363" cy="658495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75F55"/>
                </a:solidFill>
                <a:cs typeface="Arial" charset="0"/>
              </a:defRPr>
            </a:lvl1pPr>
          </a:lstStyle>
          <a:p>
            <a:pPr>
              <a:defRPr/>
            </a:pPr>
            <a:fld id="{E5BD041D-BD57-4E2D-BEBA-7E89F825BBEE}" type="datetimeFigureOut">
              <a:rPr lang="en-GB"/>
              <a:pPr>
                <a:defRPr/>
              </a:pPr>
              <a:t>12/02/15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0513" y="6311900"/>
            <a:ext cx="3482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75F55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cs typeface="Arial" charset="0"/>
              </a:defRPr>
            </a:lvl1pPr>
          </a:lstStyle>
          <a:p>
            <a:pPr>
              <a:defRPr/>
            </a:pPr>
            <a:fld id="{16F7E50C-F7EE-48A9-9610-28DA07BAD79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 kern="1200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rgbClr val="FEFEF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B5BBC3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ct val="0"/>
        </a:spcAft>
        <a:buClr>
          <a:srgbClr val="B5BBC3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7450" indent="-228600" algn="l" rtl="0" eaLnBrk="0" fontAlgn="base" hangingPunct="0">
        <a:spcBef>
          <a:spcPct val="20000"/>
        </a:spcBef>
        <a:spcAft>
          <a:spcPct val="0"/>
        </a:spcAft>
        <a:buClr>
          <a:srgbClr val="80716A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rgbClr val="94147C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204864"/>
            <a:ext cx="4608512" cy="1874639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200" spc="150" dirty="0" smtClean="0">
                <a:ln w="11430"/>
                <a:solidFill>
                  <a:srgbClr val="F8F8F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Social inclusion for young people with and without psychosis</a:t>
            </a:r>
            <a:endParaRPr lang="en-GB" sz="3200" spc="150" dirty="0">
              <a:ln w="11430"/>
              <a:solidFill>
                <a:srgbClr val="F8F8F8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5" name="Subtitle 2"/>
          <p:cNvSpPr txBox="1">
            <a:spLocks/>
          </p:cNvSpPr>
          <p:nvPr/>
        </p:nvSpPr>
        <p:spPr>
          <a:xfrm>
            <a:off x="898525" y="5229225"/>
            <a:ext cx="7418388" cy="1628775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20000"/>
              </a:spcBef>
              <a:buClr>
                <a:srgbClr val="B5BBC3"/>
              </a:buClr>
              <a:buFont typeface="Wingdings" pitchFamily="2" charset="2"/>
              <a:buNone/>
            </a:pPr>
            <a:r>
              <a:rPr lang="en-GB" sz="2400" b="1">
                <a:solidFill>
                  <a:srgbClr val="2C2C2C"/>
                </a:solidFill>
                <a:cs typeface="Arial" charset="0"/>
              </a:rPr>
              <a:t>Clio Berry (</a:t>
            </a:r>
            <a:r>
              <a:rPr lang="en-GB" sz="2400" b="1" u="sng">
                <a:solidFill>
                  <a:srgbClr val="2C2C2C"/>
                </a:solidFill>
                <a:cs typeface="Arial" charset="0"/>
              </a:rPr>
              <a:t>c.berry@sussex.ac.uk</a:t>
            </a:r>
            <a:r>
              <a:rPr lang="en-GB" sz="2400" b="1">
                <a:solidFill>
                  <a:srgbClr val="2C2C2C"/>
                </a:solidFill>
                <a:cs typeface="Arial" charset="0"/>
              </a:rPr>
              <a:t>)</a:t>
            </a:r>
          </a:p>
          <a:p>
            <a:pPr algn="ctr">
              <a:spcBef>
                <a:spcPct val="20000"/>
              </a:spcBef>
              <a:buClr>
                <a:srgbClr val="B5BBC3"/>
              </a:buClr>
              <a:buFont typeface="Wingdings" pitchFamily="2" charset="2"/>
              <a:buNone/>
            </a:pPr>
            <a:r>
              <a:rPr lang="en-GB" sz="2400" b="1">
                <a:solidFill>
                  <a:srgbClr val="2C2C2C"/>
                </a:solidFill>
                <a:cs typeface="Arial" charset="0"/>
              </a:rPr>
              <a:t>Dr. Kathryn Greenwood</a:t>
            </a:r>
          </a:p>
          <a:p>
            <a:pPr algn="ctr">
              <a:spcBef>
                <a:spcPct val="20000"/>
              </a:spcBef>
              <a:buClr>
                <a:srgbClr val="B5BBC3"/>
              </a:buClr>
              <a:buFont typeface="Wingdings" pitchFamily="2" charset="2"/>
              <a:buNone/>
            </a:pPr>
            <a:endParaRPr lang="en-GB" sz="100" b="1">
              <a:solidFill>
                <a:srgbClr val="2C2C2C"/>
              </a:solidFill>
              <a:cs typeface="Arial" charset="0"/>
            </a:endParaRPr>
          </a:p>
          <a:p>
            <a:pPr algn="ctr">
              <a:spcBef>
                <a:spcPct val="20000"/>
              </a:spcBef>
              <a:buClr>
                <a:srgbClr val="B5BBC3"/>
              </a:buClr>
              <a:buFont typeface="Wingdings" pitchFamily="2" charset="2"/>
              <a:buNone/>
            </a:pPr>
            <a:r>
              <a:rPr lang="en-GB" b="1">
                <a:solidFill>
                  <a:srgbClr val="2C2C2C"/>
                </a:solidFill>
                <a:cs typeface="Arial" charset="0"/>
              </a:rPr>
              <a:t>Sussex Partnership NHS Foundation Trust and </a:t>
            </a:r>
          </a:p>
          <a:p>
            <a:pPr algn="ctr">
              <a:spcBef>
                <a:spcPct val="20000"/>
              </a:spcBef>
              <a:buClr>
                <a:srgbClr val="B5BBC3"/>
              </a:buClr>
              <a:buFont typeface="Wingdings" pitchFamily="2" charset="2"/>
              <a:buNone/>
            </a:pPr>
            <a:r>
              <a:rPr lang="en-GB" b="1">
                <a:solidFill>
                  <a:srgbClr val="2C2C2C"/>
                </a:solidFill>
                <a:cs typeface="Arial" charset="0"/>
              </a:rPr>
              <a:t>University of Sussex, England, UK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-26988"/>
            <a:ext cx="9144000" cy="11318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4341" name="Picture 7" descr="SPRiG heading 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450"/>
            <a:ext cx="3092450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2350" y="209550"/>
            <a:ext cx="1582738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260350"/>
            <a:ext cx="3433762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GB" smtClean="0">
                <a:ln>
                  <a:noFill/>
                </a:ln>
                <a:solidFill>
                  <a:schemeClr val="bg1"/>
                </a:solidFill>
              </a:rPr>
              <a:t>Why social inclusion?</a:t>
            </a:r>
            <a:r>
              <a:rPr lang="en-GB" smtClean="0">
                <a:ln>
                  <a:noFill/>
                </a:ln>
              </a:rPr>
              <a:t> </a:t>
            </a:r>
          </a:p>
        </p:txBody>
      </p:sp>
      <p:sp>
        <p:nvSpPr>
          <p:cNvPr id="78855" name="Rectangle 7"/>
          <p:cNvSpPr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endParaRPr lang="en-GB" sz="2400">
              <a:solidFill>
                <a:schemeClr val="tx2"/>
              </a:solidFill>
              <a:latin typeface="Tw Cen MT" pitchFamily="34" charset="0"/>
            </a:endParaRPr>
          </a:p>
        </p:txBody>
      </p:sp>
      <p:pic>
        <p:nvPicPr>
          <p:cNvPr id="78856" name="Picture 3"/>
          <p:cNvPicPr>
            <a:picLocks noChangeAspect="1" noChangeArrowheads="1"/>
          </p:cNvPicPr>
          <p:nvPr/>
        </p:nvPicPr>
        <p:blipFill>
          <a:blip r:embed="rId2"/>
          <a:srcRect b="2492"/>
          <a:stretch>
            <a:fillRect/>
          </a:stretch>
        </p:blipFill>
        <p:spPr bwMode="invGray">
          <a:xfrm>
            <a:off x="900113" y="2349500"/>
            <a:ext cx="7488237" cy="380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7" name="Rectangle 9"/>
          <p:cNvSpPr>
            <a:spLocks/>
          </p:cNvSpPr>
          <p:nvPr/>
        </p:nvSpPr>
        <p:spPr bwMode="auto">
          <a:xfrm>
            <a:off x="611188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endParaRPr lang="en-GB" sz="2400">
              <a:solidFill>
                <a:schemeClr val="tx2"/>
              </a:solidFill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GB" smtClean="0">
                <a:ln>
                  <a:noFill/>
                </a:ln>
                <a:solidFill>
                  <a:srgbClr val="000000"/>
                </a:solidFill>
              </a:rPr>
              <a:t>Why social inclusion?</a:t>
            </a:r>
          </a:p>
        </p:txBody>
      </p:sp>
      <p:sp>
        <p:nvSpPr>
          <p:cNvPr id="14131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5068888"/>
          </a:xfrm>
          <a:solidFill>
            <a:schemeClr val="bg2"/>
          </a:solidFill>
        </p:spPr>
        <p:txBody>
          <a:bodyPr/>
          <a:lstStyle/>
          <a:p>
            <a:r>
              <a:rPr lang="en-GB" altLang="en-US" smtClean="0">
                <a:solidFill>
                  <a:schemeClr val="tx1"/>
                </a:solidFill>
                <a:latin typeface="Arial" charset="0"/>
              </a:rPr>
              <a:t>EIP service users across 5 sites between 2006-2010 (N = 1027) </a:t>
            </a:r>
          </a:p>
          <a:p>
            <a:pPr lvl="1"/>
            <a:r>
              <a:rPr lang="en-GB" altLang="en-US" smtClean="0">
                <a:latin typeface="Arial" charset="0"/>
              </a:rPr>
              <a:t>Structured activity assessed at baseline, 6 months and 12 months</a:t>
            </a:r>
          </a:p>
          <a:p>
            <a:pPr>
              <a:buFont typeface="Arial" charset="0"/>
              <a:buNone/>
            </a:pPr>
            <a:endParaRPr lang="en-GB" smtClean="0">
              <a:latin typeface="Arial" charset="0"/>
            </a:endParaRPr>
          </a:p>
        </p:txBody>
      </p:sp>
      <p:graphicFrame>
        <p:nvGraphicFramePr>
          <p:cNvPr id="141316" name="Object 4"/>
          <p:cNvGraphicFramePr>
            <a:graphicFrameLocks noChangeAspect="1"/>
          </p:cNvGraphicFramePr>
          <p:nvPr/>
        </p:nvGraphicFramePr>
        <p:xfrm>
          <a:off x="1331913" y="2852738"/>
          <a:ext cx="7378700" cy="331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18" name="Chart" r:id="rId3" imgW="8229781" imgH="4524225" progId="MSGraph.Chart.8">
                  <p:embed followColorScheme="full"/>
                </p:oleObj>
              </mc:Choice>
              <mc:Fallback>
                <p:oleObj name="Chart" r:id="rId3" imgW="8229781" imgH="4524225" progId="MSGraph.Chart.8">
                  <p:embed followColorScheme="full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852738"/>
                        <a:ext cx="7378700" cy="331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17" name="Text Box 8"/>
          <p:cNvSpPr txBox="1">
            <a:spLocks noChangeArrowheads="1"/>
          </p:cNvSpPr>
          <p:nvPr/>
        </p:nvSpPr>
        <p:spPr bwMode="auto">
          <a:xfrm rot="-5400000">
            <a:off x="-434975" y="4187826"/>
            <a:ext cx="2879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b="1"/>
              <a:t>Hours per week in Structured Activity</a:t>
            </a:r>
          </a:p>
        </p:txBody>
      </p:sp>
      <p:sp>
        <p:nvSpPr>
          <p:cNvPr id="141318" name="Text Box 9"/>
          <p:cNvSpPr txBox="1">
            <a:spLocks noChangeArrowheads="1"/>
          </p:cNvSpPr>
          <p:nvPr/>
        </p:nvSpPr>
        <p:spPr bwMode="auto">
          <a:xfrm>
            <a:off x="6300788" y="5011738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66%</a:t>
            </a:r>
          </a:p>
        </p:txBody>
      </p:sp>
      <p:sp>
        <p:nvSpPr>
          <p:cNvPr id="141319" name="Text Box 10"/>
          <p:cNvSpPr txBox="1">
            <a:spLocks noChangeArrowheads="1"/>
          </p:cNvSpPr>
          <p:nvPr/>
        </p:nvSpPr>
        <p:spPr bwMode="auto">
          <a:xfrm>
            <a:off x="6300788" y="407670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27%</a:t>
            </a:r>
          </a:p>
        </p:txBody>
      </p:sp>
      <p:sp>
        <p:nvSpPr>
          <p:cNvPr id="141320" name="Text Box 11"/>
          <p:cNvSpPr txBox="1">
            <a:spLocks noChangeArrowheads="1"/>
          </p:cNvSpPr>
          <p:nvPr/>
        </p:nvSpPr>
        <p:spPr bwMode="auto">
          <a:xfrm>
            <a:off x="6300788" y="364490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7%</a:t>
            </a:r>
          </a:p>
        </p:txBody>
      </p:sp>
      <p:sp>
        <p:nvSpPr>
          <p:cNvPr id="141322" name="Text Box 9"/>
          <p:cNvSpPr txBox="1">
            <a:spLocks noChangeArrowheads="1"/>
          </p:cNvSpPr>
          <p:nvPr/>
        </p:nvSpPr>
        <p:spPr bwMode="auto">
          <a:xfrm>
            <a:off x="6443663" y="6308725"/>
            <a:ext cx="2266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/>
              <a:t>Hodgekins et al. (in prep)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048648" y="2636912"/>
          <a:ext cx="7938635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ight Arrow 4"/>
          <p:cNvSpPr/>
          <p:nvPr/>
        </p:nvSpPr>
        <p:spPr>
          <a:xfrm rot="2937738">
            <a:off x="3593306" y="1624807"/>
            <a:ext cx="1952625" cy="2506662"/>
          </a:xfrm>
          <a:prstGeom prst="rightArrow">
            <a:avLst>
              <a:gd name="adj1" fmla="val 50000"/>
              <a:gd name="adj2" fmla="val 37620"/>
            </a:avLst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rgbClr val="000000"/>
                </a:solidFill>
              </a:rPr>
              <a:t>Hope-inspiring, supportive relational environment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2916323">
            <a:off x="493713" y="4181475"/>
            <a:ext cx="1744662" cy="1773238"/>
          </a:xfrm>
          <a:prstGeom prst="rightArrow">
            <a:avLst>
              <a:gd name="adj1" fmla="val 50000"/>
              <a:gd name="adj2" fmla="val 37620"/>
            </a:avLst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rgbClr val="000000"/>
                </a:solidFill>
              </a:rPr>
              <a:t>Satisfaction of basic needs</a:t>
            </a:r>
          </a:p>
        </p:txBody>
      </p:sp>
      <p:sp>
        <p:nvSpPr>
          <p:cNvPr id="7" name="Right Arrow 6"/>
          <p:cNvSpPr/>
          <p:nvPr/>
        </p:nvSpPr>
        <p:spPr>
          <a:xfrm rot="2907472">
            <a:off x="5645150" y="1630363"/>
            <a:ext cx="1570038" cy="1370012"/>
          </a:xfrm>
          <a:prstGeom prst="rightArrow">
            <a:avLst>
              <a:gd name="adj1" fmla="val 50000"/>
              <a:gd name="adj2" fmla="val 27511"/>
            </a:avLst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rgbClr val="000000"/>
                </a:solidFill>
              </a:rPr>
              <a:t>Inclusive communities</a:t>
            </a:r>
          </a:p>
        </p:txBody>
      </p:sp>
      <p:sp>
        <p:nvSpPr>
          <p:cNvPr id="8" name="Right Arrow 7"/>
          <p:cNvSpPr/>
          <p:nvPr/>
        </p:nvSpPr>
        <p:spPr>
          <a:xfrm rot="2969995">
            <a:off x="1853406" y="3024982"/>
            <a:ext cx="1836737" cy="1651000"/>
          </a:xfrm>
          <a:prstGeom prst="rightArrow">
            <a:avLst>
              <a:gd name="adj1" fmla="val 50000"/>
              <a:gd name="adj2" fmla="val 37620"/>
            </a:avLst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rgbClr val="000000"/>
                </a:solidFill>
              </a:rPr>
              <a:t>Mental health services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5366" name="TextBox 9"/>
          <p:cNvSpPr txBox="1">
            <a:spLocks noChangeArrowheads="1"/>
          </p:cNvSpPr>
          <p:nvPr/>
        </p:nvSpPr>
        <p:spPr bwMode="auto">
          <a:xfrm>
            <a:off x="468313" y="1970088"/>
            <a:ext cx="19431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>
                <a:solidFill>
                  <a:srgbClr val="000000"/>
                </a:solidFill>
                <a:latin typeface="Tw Cen MT" pitchFamily="34" charset="0"/>
              </a:rPr>
              <a:t>External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99420" cy="63408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5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Personal recovery and social inclusion</a:t>
            </a:r>
            <a:endParaRPr lang="en-GB" sz="35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ight Arrow 13"/>
          <p:cNvSpPr/>
          <p:nvPr/>
        </p:nvSpPr>
        <p:spPr>
          <a:xfrm rot="14278502">
            <a:off x="4937125" y="5135563"/>
            <a:ext cx="1457325" cy="11525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156325" y="5229225"/>
            <a:ext cx="26638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900" b="1">
                <a:solidFill>
                  <a:srgbClr val="000000"/>
                </a:solidFill>
                <a:latin typeface="Tw Cen MT" pitchFamily="34" charset="0"/>
              </a:rPr>
              <a:t>NEGATIVE SELF-BELIEFS</a:t>
            </a:r>
          </a:p>
        </p:txBody>
      </p:sp>
      <p:sp useBgFill="1">
        <p:nvSpPr>
          <p:cNvPr id="16" name="Rectangle 15"/>
          <p:cNvSpPr/>
          <p:nvPr/>
        </p:nvSpPr>
        <p:spPr>
          <a:xfrm>
            <a:off x="71438" y="6524625"/>
            <a:ext cx="2916237" cy="2778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2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defRPr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(Beck et al., 1009; Rector et al., 2005)</a:t>
            </a:r>
          </a:p>
        </p:txBody>
      </p:sp>
      <p:sp useBgFill="1">
        <p:nvSpPr>
          <p:cNvPr id="17" name="Rectangle 16"/>
          <p:cNvSpPr/>
          <p:nvPr/>
        </p:nvSpPr>
        <p:spPr>
          <a:xfrm>
            <a:off x="0" y="6524625"/>
            <a:ext cx="7451725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2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defRPr/>
            </a:pPr>
            <a:r>
              <a:rPr lang="en-GB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(Beck et al., 2009;Brennaman &amp; Lobo, 2011; Jacobson &amp; </a:t>
            </a:r>
            <a:r>
              <a:rPr lang="en-GB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Greenley</a:t>
            </a:r>
            <a:r>
              <a:rPr lang="en-GB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2001; Romano et al., 2010; </a:t>
            </a:r>
            <a:r>
              <a:rPr lang="en-GB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Windell</a:t>
            </a:r>
            <a:r>
              <a:rPr lang="en-GB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&amp; Norman, 2012)</a:t>
            </a:r>
          </a:p>
        </p:txBody>
      </p:sp>
      <p:sp>
        <p:nvSpPr>
          <p:cNvPr id="15372" name="TextBox 8"/>
          <p:cNvSpPr txBox="1">
            <a:spLocks noChangeArrowheads="1"/>
          </p:cNvSpPr>
          <p:nvPr/>
        </p:nvSpPr>
        <p:spPr bwMode="auto">
          <a:xfrm>
            <a:off x="7235825" y="6165850"/>
            <a:ext cx="18732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>
                <a:solidFill>
                  <a:srgbClr val="000000"/>
                </a:solidFill>
                <a:latin typeface="Tw Cen MT" pitchFamily="34" charset="0"/>
              </a:rPr>
              <a:t>Individual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932040" y="1700808"/>
            <a:ext cx="3888432" cy="1972665"/>
          </a:xfrm>
          <a:prstGeom prst="rect">
            <a:avLst/>
          </a:prstGeom>
          <a:gradFill>
            <a:gsLst>
              <a:gs pos="0">
                <a:schemeClr val="accent5"/>
              </a:gs>
              <a:gs pos="99000">
                <a:schemeClr val="accent5">
                  <a:lumMod val="60000"/>
                  <a:lumOff val="40000"/>
                </a:schemeClr>
              </a:gs>
              <a:gs pos="99000">
                <a:schemeClr val="accent5">
                  <a:lumMod val="75000"/>
                </a:schemeClr>
              </a:gs>
            </a:gsLst>
            <a:path path="circle">
              <a:fillToRect l="15000" t="50000" r="85000" b="60000"/>
            </a:path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12645" name="Group 8"/>
          <p:cNvGrpSpPr>
            <a:grpSpLocks/>
          </p:cNvGrpSpPr>
          <p:nvPr/>
        </p:nvGrpSpPr>
        <p:grpSpPr bwMode="auto">
          <a:xfrm>
            <a:off x="5003800" y="1728788"/>
            <a:ext cx="3600450" cy="2398712"/>
            <a:chOff x="34094" y="-1062334"/>
            <a:chExt cx="5649659" cy="3885545"/>
          </a:xfrm>
        </p:grpSpPr>
        <p:sp>
          <p:nvSpPr>
            <p:cNvPr id="10" name="Rectangle 9"/>
            <p:cNvSpPr/>
            <p:nvPr/>
          </p:nvSpPr>
          <p:spPr>
            <a:xfrm>
              <a:off x="288179" y="843151"/>
              <a:ext cx="5041847" cy="198006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ectangle 11"/>
            <p:cNvSpPr/>
            <p:nvPr/>
          </p:nvSpPr>
          <p:spPr>
            <a:xfrm>
              <a:off x="34094" y="-1062334"/>
              <a:ext cx="5649659" cy="25097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34290" tIns="34290" rIns="34290" bIns="34290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en-GB" b="1">
                  <a:solidFill>
                    <a:schemeClr val="tx1"/>
                  </a:solidFill>
                  <a:latin typeface="Arial" charset="0"/>
                  <a:cs typeface="Arial" charset="0"/>
                  <a:sym typeface="Wingdings" pitchFamily="2" charset="2"/>
                </a:rPr>
                <a:t>Young people with psychosis tend to have:</a:t>
              </a:r>
            </a:p>
            <a:p>
              <a:pPr defTabSz="800100">
                <a:lnSpc>
                  <a:spcPct val="90000"/>
                </a:lnSpc>
                <a:spcAft>
                  <a:spcPct val="35000"/>
                </a:spcAft>
              </a:pPr>
              <a:endParaRPr lang="en-GB" sz="1100" b="1">
                <a:solidFill>
                  <a:schemeClr val="tx1"/>
                </a:solidFill>
                <a:latin typeface="Arial" charset="0"/>
                <a:cs typeface="Arial" charset="0"/>
                <a:sym typeface="Wingdings" pitchFamily="2" charset="2"/>
              </a:endParaRPr>
            </a:p>
            <a:p>
              <a:pPr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en-GB" sz="1600" b="1">
                  <a:solidFill>
                    <a:schemeClr val="tx1"/>
                  </a:solidFill>
                  <a:latin typeface="Arial" charset="0"/>
                  <a:cs typeface="Arial" charset="0"/>
                  <a:sym typeface="Wingdings" pitchFamily="2" charset="2"/>
                </a:rPr>
                <a:t> </a:t>
              </a:r>
            </a:p>
            <a:p>
              <a:pPr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en-GB" sz="1600" b="1">
                  <a:solidFill>
                    <a:schemeClr val="tx1"/>
                  </a:solidFill>
                  <a:latin typeface="Arial" charset="0"/>
                  <a:cs typeface="Arial" charset="0"/>
                  <a:sym typeface="Wingdings" pitchFamily="2" charset="2"/>
                </a:rPr>
                <a:t> Less r</a:t>
              </a:r>
              <a:r>
                <a:rPr lang="en-GB" sz="1600" b="1">
                  <a:solidFill>
                    <a:schemeClr val="tx1"/>
                  </a:solidFill>
                  <a:latin typeface="Arial" charset="0"/>
                  <a:cs typeface="Arial" charset="0"/>
                </a:rPr>
                <a:t>eciprocal relationships </a:t>
              </a:r>
            </a:p>
            <a:p>
              <a:pPr defTabSz="800100">
                <a:lnSpc>
                  <a:spcPct val="90000"/>
                </a:lnSpc>
                <a:spcAft>
                  <a:spcPct val="35000"/>
                </a:spcAft>
                <a:buFont typeface="Wingdings" pitchFamily="2" charset="2"/>
                <a:buChar char="à"/>
              </a:pPr>
              <a:r>
                <a:rPr lang="en-GB" sz="1600" b="1">
                  <a:solidFill>
                    <a:schemeClr val="tx1"/>
                  </a:solidFill>
                  <a:latin typeface="Arial" charset="0"/>
                  <a:cs typeface="Arial" charset="0"/>
                </a:rPr>
                <a:t> </a:t>
              </a:r>
            </a:p>
            <a:p>
              <a:pPr algn="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en-GB" sz="1400">
                  <a:solidFill>
                    <a:schemeClr val="tx1"/>
                  </a:solidFill>
                  <a:latin typeface="Arial" charset="0"/>
                  <a:cs typeface="Arial" charset="0"/>
                </a:rPr>
                <a:t>  (</a:t>
              </a:r>
              <a:r>
                <a:rPr lang="en-GB" sz="1100">
                  <a:solidFill>
                    <a:schemeClr val="tx1"/>
                  </a:solidFill>
                  <a:latin typeface="Arial" charset="0"/>
                  <a:cs typeface="Arial" charset="0"/>
                </a:rPr>
                <a:t>MacDonald et al., 2000; Shimitras et al., 2003)</a:t>
              </a:r>
            </a:p>
            <a:p>
              <a:pPr defTabSz="800100">
                <a:lnSpc>
                  <a:spcPct val="90000"/>
                </a:lnSpc>
                <a:spcAft>
                  <a:spcPct val="35000"/>
                </a:spcAft>
              </a:pPr>
              <a:endParaRPr lang="en-GB" sz="140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468313" y="4292600"/>
            <a:ext cx="8158162" cy="336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3050" indent="-273050">
              <a:spcBef>
                <a:spcPct val="20000"/>
              </a:spcBef>
              <a:buClr>
                <a:srgbClr val="40464F"/>
              </a:buClr>
              <a:buFont typeface="Arial" charset="0"/>
              <a:buChar char="•"/>
            </a:pPr>
            <a:endParaRPr lang="en-GB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2650" name="Text Box 10"/>
          <p:cNvSpPr txBox="1">
            <a:spLocks noChangeArrowheads="1"/>
          </p:cNvSpPr>
          <p:nvPr/>
        </p:nvSpPr>
        <p:spPr bwMode="auto">
          <a:xfrm>
            <a:off x="684213" y="333375"/>
            <a:ext cx="7848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b="1">
                <a:solidFill>
                  <a:schemeClr val="bg2"/>
                </a:solidFill>
              </a:rPr>
              <a:t>What is social inclusion?</a:t>
            </a: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457200" y="1600200"/>
            <a:ext cx="43307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r>
              <a:rPr lang="en-GB">
                <a:solidFill>
                  <a:srgbClr val="2A01BF"/>
                </a:solidFill>
                <a:cs typeface="Arial" charset="0"/>
              </a:rPr>
              <a:t>Traditional measures focus on deficit or on work and education only</a:t>
            </a:r>
          </a:p>
          <a:p>
            <a:pPr marL="273050" indent="-273050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endParaRPr lang="en-GB">
              <a:solidFill>
                <a:srgbClr val="2A01BF"/>
              </a:solidFill>
              <a:cs typeface="Arial" charset="0"/>
            </a:endParaRPr>
          </a:p>
          <a:p>
            <a:pPr marL="273050" indent="-273050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r>
              <a:rPr lang="en-GB">
                <a:solidFill>
                  <a:srgbClr val="2A01BF"/>
                </a:solidFill>
                <a:cs typeface="Arial" charset="0"/>
              </a:rPr>
              <a:t>What else matters?</a:t>
            </a:r>
          </a:p>
          <a:p>
            <a:pPr marL="547688" lvl="1" indent="-182563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r>
              <a:rPr lang="en-GB" sz="1600">
                <a:solidFill>
                  <a:srgbClr val="2A01BF"/>
                </a:solidFill>
                <a:cs typeface="Arial" charset="0"/>
              </a:rPr>
              <a:t>Activities</a:t>
            </a:r>
          </a:p>
          <a:p>
            <a:pPr marL="547688" lvl="1" indent="-182563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r>
              <a:rPr lang="en-GB" sz="1600">
                <a:solidFill>
                  <a:srgbClr val="2A01BF"/>
                </a:solidFill>
                <a:cs typeface="Arial" charset="0"/>
              </a:rPr>
              <a:t>Social relationships</a:t>
            </a:r>
          </a:p>
          <a:p>
            <a:pPr marL="547688" lvl="1" indent="-182563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r>
              <a:rPr lang="en-GB" sz="1600">
                <a:solidFill>
                  <a:srgbClr val="2A01BF"/>
                </a:solidFill>
                <a:cs typeface="Arial" charset="0"/>
              </a:rPr>
              <a:t>Subjective experience</a:t>
            </a:r>
          </a:p>
          <a:p>
            <a:pPr marL="547688" lvl="1" indent="-182563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r>
              <a:rPr lang="en-GB" sz="1600">
                <a:solidFill>
                  <a:srgbClr val="2A01BF"/>
                </a:solidFill>
                <a:cs typeface="Arial" charset="0"/>
              </a:rPr>
              <a:t>Belonging</a:t>
            </a:r>
          </a:p>
          <a:p>
            <a:pPr marL="547688" lvl="1" indent="-182563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r>
              <a:rPr lang="en-GB" sz="1600">
                <a:solidFill>
                  <a:srgbClr val="2A01BF"/>
                </a:solidFill>
                <a:cs typeface="Arial" charset="0"/>
              </a:rPr>
              <a:t>Broad occupation</a:t>
            </a:r>
            <a:endParaRPr lang="en-GB" sz="1600">
              <a:solidFill>
                <a:srgbClr val="434343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GB" sz="3200" smtClean="0">
                <a:ln>
                  <a:noFill/>
                </a:ln>
                <a:solidFill>
                  <a:schemeClr val="bg1"/>
                </a:solidFill>
              </a:rPr>
              <a:t>Influences on social inclusion in psychosis</a:t>
            </a:r>
          </a:p>
        </p:txBody>
      </p:sp>
      <p:sp>
        <p:nvSpPr>
          <p:cNvPr id="819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GB" b="1" smtClean="0">
                <a:solidFill>
                  <a:schemeClr val="bg2"/>
                </a:solidFill>
                <a:latin typeface="Arial" charset="0"/>
              </a:rPr>
              <a:t>Individual</a:t>
            </a:r>
          </a:p>
          <a:p>
            <a:pPr lvl="1"/>
            <a:r>
              <a:rPr lang="en-GB" smtClean="0">
                <a:solidFill>
                  <a:schemeClr val="bg2"/>
                </a:solidFill>
                <a:latin typeface="Arial" charset="0"/>
              </a:rPr>
              <a:t>Negative self-beliefs</a:t>
            </a:r>
          </a:p>
          <a:p>
            <a:pPr lvl="1"/>
            <a:r>
              <a:rPr lang="en-GB" smtClean="0">
                <a:solidFill>
                  <a:schemeClr val="bg2"/>
                </a:solidFill>
                <a:latin typeface="Arial" charset="0"/>
              </a:rPr>
              <a:t>Hopefulness</a:t>
            </a:r>
          </a:p>
          <a:p>
            <a:pPr lvl="1"/>
            <a:endParaRPr lang="en-GB" smtClean="0">
              <a:solidFill>
                <a:schemeClr val="bg2"/>
              </a:solidFill>
              <a:latin typeface="Arial" charset="0"/>
            </a:endParaRPr>
          </a:p>
          <a:p>
            <a:r>
              <a:rPr lang="en-GB" b="1" smtClean="0">
                <a:solidFill>
                  <a:schemeClr val="bg2"/>
                </a:solidFill>
                <a:latin typeface="Arial" charset="0"/>
              </a:rPr>
              <a:t>Age</a:t>
            </a:r>
          </a:p>
          <a:p>
            <a:pPr lvl="1"/>
            <a:r>
              <a:rPr lang="en-GB" smtClean="0">
                <a:solidFill>
                  <a:schemeClr val="bg2"/>
                </a:solidFill>
                <a:latin typeface="Arial" charset="0"/>
              </a:rPr>
              <a:t>Developmental agendas (Carstensen, 1991; Iarocci et al., 2008)</a:t>
            </a:r>
          </a:p>
          <a:p>
            <a:pPr lvl="1"/>
            <a:r>
              <a:rPr lang="en-GB" smtClean="0">
                <a:solidFill>
                  <a:schemeClr val="bg2"/>
                </a:solidFill>
                <a:latin typeface="Arial" charset="0"/>
              </a:rPr>
              <a:t>Negative self-beliefs influence behaviour upon cognitive maturity (D’Alessandro &amp; Burton, 2006)</a:t>
            </a:r>
          </a:p>
          <a:p>
            <a:pPr lvl="1"/>
            <a:r>
              <a:rPr lang="en-GB" smtClean="0">
                <a:solidFill>
                  <a:schemeClr val="bg2"/>
                </a:solidFill>
                <a:latin typeface="Arial" charset="0"/>
              </a:rPr>
              <a:t>Limited developmental theory for hope (Esteves et al., 2013)</a:t>
            </a:r>
          </a:p>
          <a:p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68313" y="620713"/>
            <a:ext cx="8229600" cy="1143000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GB" sz="3200" smtClean="0">
                <a:ln>
                  <a:noFill/>
                </a:ln>
                <a:solidFill>
                  <a:schemeClr val="bg1"/>
                </a:solidFill>
              </a:rPr>
              <a:t>External influences on social inclusion in psychosis </a:t>
            </a:r>
          </a:p>
        </p:txBody>
      </p:sp>
      <p:sp>
        <p:nvSpPr>
          <p:cNvPr id="14950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endParaRPr lang="en-GB" sz="2200" smtClean="0">
              <a:solidFill>
                <a:schemeClr val="bg2"/>
              </a:solidFill>
              <a:latin typeface="Arial" charset="0"/>
            </a:endParaRPr>
          </a:p>
          <a:p>
            <a:r>
              <a:rPr lang="en-GB" sz="2000" b="1" smtClean="0">
                <a:solidFill>
                  <a:schemeClr val="bg2"/>
                </a:solidFill>
                <a:latin typeface="Arial" charset="0"/>
                <a:sym typeface="Wingdings" pitchFamily="2" charset="2"/>
              </a:rPr>
              <a:t>Therapeutic relationships</a:t>
            </a:r>
            <a:r>
              <a:rPr lang="en-GB" sz="2000" smtClean="0">
                <a:solidFill>
                  <a:schemeClr val="bg2"/>
                </a:solidFill>
                <a:latin typeface="Arial" charset="0"/>
                <a:sym typeface="Wingdings" pitchFamily="2" charset="2"/>
              </a:rPr>
              <a:t> </a:t>
            </a:r>
            <a:r>
              <a:rPr lang="en-GB" sz="2000" smtClean="0">
                <a:solidFill>
                  <a:schemeClr val="bg2"/>
                </a:solidFill>
                <a:latin typeface="Arial" charset="0"/>
                <a:cs typeface="Arial" charset="0"/>
              </a:rPr>
              <a:t>may influence social and occupational outcomes (Lester et al., 2011; Harris et al., 2012; O’Toole et al., 2004) </a:t>
            </a:r>
          </a:p>
          <a:p>
            <a:pPr lvl="1"/>
            <a:r>
              <a:rPr lang="en-GB" smtClean="0">
                <a:solidFill>
                  <a:schemeClr val="bg2"/>
                </a:solidFill>
                <a:latin typeface="Arial" charset="0"/>
              </a:rPr>
              <a:t>Small to moderate effects on quality of life and objective social functioning</a:t>
            </a:r>
          </a:p>
          <a:p>
            <a:pPr lvl="1"/>
            <a:endParaRPr lang="en-GB" smtClean="0">
              <a:solidFill>
                <a:schemeClr val="bg2"/>
              </a:solidFill>
              <a:latin typeface="Arial" charset="0"/>
            </a:endParaRPr>
          </a:p>
          <a:p>
            <a:r>
              <a:rPr lang="en-GB" sz="2000" b="1" smtClean="0">
                <a:solidFill>
                  <a:schemeClr val="bg2"/>
                </a:solidFill>
                <a:latin typeface="Arial" charset="0"/>
                <a:cs typeface="Arial" charset="0"/>
              </a:rPr>
              <a:t>Professionals’ optimistic expectations</a:t>
            </a:r>
            <a:r>
              <a:rPr lang="en-GB" sz="2000" smtClean="0">
                <a:solidFill>
                  <a:schemeClr val="bg2"/>
                </a:solidFill>
                <a:latin typeface="Arial" charset="0"/>
                <a:cs typeface="Arial" charset="0"/>
              </a:rPr>
              <a:t> are key (Perry et al., 2007; Windell &amp; Norman, 2012) </a:t>
            </a:r>
          </a:p>
          <a:p>
            <a:pPr lvl="1"/>
            <a:r>
              <a:rPr lang="en-GB" smtClean="0">
                <a:solidFill>
                  <a:schemeClr val="bg2"/>
                </a:solidFill>
                <a:latin typeface="Arial" charset="0"/>
              </a:rPr>
              <a:t>Effect of professional hopefulness on days spent in employment over 2 years (O’Connell &amp; Stein, 2011)</a:t>
            </a:r>
          </a:p>
          <a:p>
            <a:pPr>
              <a:buFont typeface="Arial" charset="0"/>
              <a:buNone/>
            </a:pPr>
            <a:endParaRPr lang="en-GB" sz="2000" smtClean="0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 lvl="1"/>
            <a:endParaRPr lang="en-GB" smtClean="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mtClean="0">
                <a:solidFill>
                  <a:srgbClr val="2A01BF"/>
                </a:solidFill>
                <a:latin typeface="Arial" charset="0"/>
                <a:cs typeface="Arial" charset="0"/>
              </a:rPr>
              <a:t>How do individual factors influence social inclusion for young people with and without psychosis?</a:t>
            </a:r>
          </a:p>
          <a:p>
            <a:pPr lvl="1" eaLnBrk="1" hangingPunct="1"/>
            <a:r>
              <a:rPr lang="en-GB" smtClean="0">
                <a:solidFill>
                  <a:srgbClr val="2A01BF"/>
                </a:solidFill>
                <a:latin typeface="Arial" charset="0"/>
                <a:cs typeface="Arial" charset="0"/>
              </a:rPr>
              <a:t>What influence does age have on social inclusion and the influence of individual factors?</a:t>
            </a:r>
          </a:p>
          <a:p>
            <a:pPr lvl="1" eaLnBrk="1" hangingPunct="1"/>
            <a:endParaRPr lang="en-GB" smtClean="0">
              <a:solidFill>
                <a:srgbClr val="2A01BF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GB" smtClean="0">
                <a:solidFill>
                  <a:srgbClr val="A30F9C"/>
                </a:solidFill>
                <a:latin typeface="Arial" charset="0"/>
                <a:cs typeface="Arial" charset="0"/>
              </a:rPr>
              <a:t>How do external factors influence social inclusion for young people with psychosis?</a:t>
            </a:r>
          </a:p>
          <a:p>
            <a:pPr lvl="1" eaLnBrk="1" hangingPunct="1"/>
            <a:r>
              <a:rPr lang="en-GB" smtClean="0">
                <a:solidFill>
                  <a:srgbClr val="A30F9C"/>
                </a:solidFill>
                <a:latin typeface="Arial" charset="0"/>
                <a:cs typeface="Arial" charset="0"/>
              </a:rPr>
              <a:t>What is the interplay between individual and external influences on social inclusion for young people with psychosis?</a:t>
            </a:r>
          </a:p>
          <a:p>
            <a:pPr eaLnBrk="1" hangingPunct="1"/>
            <a:endParaRPr lang="en-GB" smtClean="0">
              <a:solidFill>
                <a:srgbClr val="434343"/>
              </a:solidFill>
              <a:latin typeface="Arial" charset="0"/>
              <a:cs typeface="Arial" charset="0"/>
            </a:endParaRPr>
          </a:p>
        </p:txBody>
      </p:sp>
      <p:sp>
        <p:nvSpPr>
          <p:cNvPr id="115716" name="Rectangle 4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tabLst>
                <a:tab pos="3830638" algn="l"/>
              </a:tabLst>
            </a:pPr>
            <a:r>
              <a:rPr lang="en-GB" sz="3600" b="1">
                <a:solidFill>
                  <a:schemeClr val="bg1"/>
                </a:solidFill>
                <a:latin typeface="Tw Cen MT" pitchFamily="34" charset="0"/>
              </a:rPr>
              <a:t>Research questions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GB" smtClean="0">
                <a:ln>
                  <a:noFill/>
                </a:ln>
                <a:solidFill>
                  <a:schemeClr val="bg1"/>
                </a:solidFill>
              </a:rPr>
              <a:t>Study 1: Healthy young people</a:t>
            </a:r>
          </a:p>
        </p:txBody>
      </p:sp>
      <p:graphicFrame>
        <p:nvGraphicFramePr>
          <p:cNvPr id="85021" name="Group 29"/>
          <p:cNvGraphicFramePr>
            <a:graphicFrameLocks noGrp="1"/>
          </p:cNvGraphicFramePr>
          <p:nvPr>
            <p:ph idx="4294967295"/>
          </p:nvPr>
        </p:nvGraphicFramePr>
        <p:xfrm>
          <a:off x="5580063" y="1700213"/>
          <a:ext cx="3035300" cy="3335338"/>
        </p:xfrm>
        <a:graphic>
          <a:graphicData uri="http://schemas.openxmlformats.org/drawingml/2006/table">
            <a:tbl>
              <a:tblPr/>
              <a:tblGrid>
                <a:gridCol w="2016125"/>
                <a:gridCol w="101917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N=387</a:t>
                      </a:r>
                    </a:p>
                  </a:txBody>
                  <a:tcPr marL="91422" marR="91422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M(SD) / %</a:t>
                      </a:r>
                    </a:p>
                  </a:txBody>
                  <a:tcPr marL="91422" marR="91422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Age (Range= 14-36 years)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22" marR="91422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20.83 (4.49)</a:t>
                      </a:r>
                    </a:p>
                  </a:txBody>
                  <a:tcPr marL="91422" marR="91422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Female</a:t>
                      </a:r>
                    </a:p>
                  </a:txBody>
                  <a:tcPr marL="91422" marR="91422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61.5%</a:t>
                      </a:r>
                    </a:p>
                  </a:txBody>
                  <a:tcPr marL="91422" marR="91422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White British</a:t>
                      </a:r>
                    </a:p>
                  </a:txBody>
                  <a:tcPr marL="91422" marR="91422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77%</a:t>
                      </a:r>
                    </a:p>
                  </a:txBody>
                  <a:tcPr marL="91422" marR="91422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In employment and/or education</a:t>
                      </a:r>
                    </a:p>
                  </a:txBody>
                  <a:tcPr marL="91422" marR="91422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95.9%</a:t>
                      </a:r>
                    </a:p>
                  </a:txBody>
                  <a:tcPr marL="91422" marR="91422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15363" name="Content Placeholder 2"/>
          <p:cNvSpPr>
            <a:spLocks/>
          </p:cNvSpPr>
          <p:nvPr/>
        </p:nvSpPr>
        <p:spPr bwMode="auto">
          <a:xfrm>
            <a:off x="250825" y="1341438"/>
            <a:ext cx="5041900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2" indent="-228600">
              <a:spcBef>
                <a:spcPct val="20000"/>
              </a:spcBef>
              <a:buClr>
                <a:srgbClr val="40464F"/>
              </a:buClr>
              <a:buFont typeface="Wingdings" pitchFamily="2" charset="2"/>
              <a:buNone/>
            </a:pPr>
            <a:endParaRPr lang="en-GB" sz="7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Content Placeholder 2"/>
          <p:cNvSpPr>
            <a:spLocks/>
          </p:cNvSpPr>
          <p:nvPr/>
        </p:nvSpPr>
        <p:spPr bwMode="auto">
          <a:xfrm>
            <a:off x="250825" y="1341438"/>
            <a:ext cx="5113338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rgbClr val="40464F"/>
              </a:buClr>
              <a:buFont typeface="Arial" charset="0"/>
              <a:buChar char="•"/>
            </a:pPr>
            <a:endParaRPr lang="en-GB" b="1">
              <a:solidFill>
                <a:srgbClr val="000000"/>
              </a:solidFill>
              <a:cs typeface="Arial" charset="0"/>
            </a:endParaRPr>
          </a:p>
          <a:p>
            <a:pPr marL="273050" indent="-273050">
              <a:spcBef>
                <a:spcPct val="20000"/>
              </a:spcBef>
              <a:buClr>
                <a:srgbClr val="40464F"/>
              </a:buClr>
              <a:buFont typeface="Arial" charset="0"/>
              <a:buChar char="•"/>
            </a:pPr>
            <a:r>
              <a:rPr lang="en-GB">
                <a:solidFill>
                  <a:schemeClr val="bg1"/>
                </a:solidFill>
                <a:cs typeface="Arial" charset="0"/>
              </a:rPr>
              <a:t>Online, cross-sectional questionnaire</a:t>
            </a:r>
          </a:p>
          <a:p>
            <a:pPr marL="273050" indent="-273050">
              <a:spcBef>
                <a:spcPct val="20000"/>
              </a:spcBef>
              <a:buClr>
                <a:srgbClr val="40464F"/>
              </a:buClr>
              <a:buFont typeface="Arial" charset="0"/>
              <a:buChar char="•"/>
            </a:pPr>
            <a:endParaRPr lang="en-GB">
              <a:solidFill>
                <a:schemeClr val="bg1"/>
              </a:solidFill>
              <a:cs typeface="Arial" charset="0"/>
            </a:endParaRPr>
          </a:p>
          <a:p>
            <a:pPr marL="273050" indent="-273050">
              <a:spcBef>
                <a:spcPct val="20000"/>
              </a:spcBef>
              <a:buClr>
                <a:srgbClr val="40464F"/>
              </a:buClr>
              <a:buFont typeface="Arial" charset="0"/>
              <a:buChar char="•"/>
            </a:pPr>
            <a:r>
              <a:rPr lang="en-GB">
                <a:solidFill>
                  <a:schemeClr val="bg1"/>
                </a:solidFill>
                <a:cs typeface="Arial" charset="0"/>
              </a:rPr>
              <a:t>Large sample of ‘healthy’ young people</a:t>
            </a:r>
          </a:p>
          <a:p>
            <a:pPr marL="273050" indent="-273050">
              <a:spcBef>
                <a:spcPct val="20000"/>
              </a:spcBef>
              <a:buClr>
                <a:srgbClr val="40464F"/>
              </a:buClr>
              <a:buFont typeface="Arial" charset="0"/>
              <a:buChar char="•"/>
            </a:pPr>
            <a:endParaRPr lang="en-GB">
              <a:solidFill>
                <a:schemeClr val="bg1"/>
              </a:solidFill>
              <a:cs typeface="Arial" charset="0"/>
            </a:endParaRPr>
          </a:p>
          <a:p>
            <a:pPr marL="273050" indent="-273050">
              <a:spcBef>
                <a:spcPct val="20000"/>
              </a:spcBef>
              <a:buClr>
                <a:srgbClr val="40464F"/>
              </a:buClr>
              <a:buFont typeface="Arial" charset="0"/>
              <a:buChar char="•"/>
            </a:pPr>
            <a:r>
              <a:rPr lang="en-GB">
                <a:solidFill>
                  <a:schemeClr val="bg1"/>
                </a:solidFill>
                <a:cs typeface="Arial" charset="0"/>
              </a:rPr>
              <a:t>Measures of social inclusion, negative self-beliefs and hopefulness</a:t>
            </a:r>
          </a:p>
          <a:p>
            <a:pPr marL="273050" indent="-273050">
              <a:spcBef>
                <a:spcPct val="20000"/>
              </a:spcBef>
              <a:buClr>
                <a:srgbClr val="40464F"/>
              </a:buClr>
              <a:buFont typeface="Arial" charset="0"/>
              <a:buChar char="•"/>
            </a:pPr>
            <a:endParaRPr lang="en-GB">
              <a:solidFill>
                <a:schemeClr val="bg1"/>
              </a:solidFill>
              <a:cs typeface="Arial" charset="0"/>
            </a:endParaRPr>
          </a:p>
          <a:p>
            <a:pPr marL="273050" indent="-273050">
              <a:spcBef>
                <a:spcPct val="20000"/>
              </a:spcBef>
              <a:buClr>
                <a:srgbClr val="40464F"/>
              </a:buClr>
              <a:buFont typeface="Arial" charset="0"/>
              <a:buNone/>
            </a:pPr>
            <a:endParaRPr lang="en-GB">
              <a:solidFill>
                <a:srgbClr val="000000"/>
              </a:solidFill>
              <a:cs typeface="Arial" charset="0"/>
            </a:endParaRPr>
          </a:p>
          <a:p>
            <a:pPr marL="273050" indent="-273050">
              <a:spcBef>
                <a:spcPct val="20000"/>
              </a:spcBef>
              <a:buClr>
                <a:srgbClr val="40464F"/>
              </a:buClr>
              <a:buFont typeface="Arial" charset="0"/>
              <a:buChar char="•"/>
            </a:pPr>
            <a:endParaRPr lang="en-GB">
              <a:solidFill>
                <a:srgbClr val="000000"/>
              </a:solidFill>
              <a:cs typeface="Arial" charset="0"/>
            </a:endParaRPr>
          </a:p>
          <a:p>
            <a:pPr lvl="2" indent="-228600">
              <a:spcBef>
                <a:spcPct val="20000"/>
              </a:spcBef>
              <a:buClr>
                <a:srgbClr val="40464F"/>
              </a:buClr>
              <a:buFont typeface="Arial" charset="0"/>
              <a:buChar char="•"/>
            </a:pPr>
            <a:endParaRPr lang="en-GB" sz="1200">
              <a:solidFill>
                <a:srgbClr val="000000"/>
              </a:solidFill>
              <a:cs typeface="Arial" charset="0"/>
            </a:endParaRPr>
          </a:p>
          <a:p>
            <a:pPr lvl="2" indent="-228600">
              <a:spcBef>
                <a:spcPct val="20000"/>
              </a:spcBef>
              <a:buClr>
                <a:srgbClr val="40464F"/>
              </a:buClr>
              <a:buFont typeface="Wingdings" pitchFamily="2" charset="2"/>
              <a:buNone/>
            </a:pPr>
            <a:endParaRPr lang="en-GB" sz="7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250825" y="1341438"/>
            <a:ext cx="6265863" cy="5256212"/>
          </a:xfrm>
        </p:spPr>
        <p:txBody>
          <a:bodyPr>
            <a:noAutofit/>
          </a:bodyPr>
          <a:lstStyle/>
          <a:p>
            <a:pPr eaLnBrk="1" hangingPunct="1">
              <a:buClr>
                <a:srgbClr val="40464F"/>
              </a:buClr>
            </a:pPr>
            <a:r>
              <a:rPr lang="en-GB" sz="18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Social inclusion</a:t>
            </a:r>
          </a:p>
          <a:p>
            <a:pPr lvl="1" eaLnBrk="1" hangingPunct="1">
              <a:buClr>
                <a:srgbClr val="40464F"/>
              </a:buClr>
            </a:pPr>
            <a:r>
              <a:rPr lang="en-GB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1) Social network size and 2) reciprocity </a:t>
            </a:r>
          </a:p>
          <a:p>
            <a:pPr lvl="1" eaLnBrk="1" hangingPunct="1">
              <a:buClr>
                <a:srgbClr val="40464F"/>
              </a:buClr>
              <a:buFont typeface="Arial" charset="0"/>
              <a:buNone/>
            </a:pPr>
            <a:r>
              <a:rPr lang="en-GB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(Social  Relationship Scale (SRS; MacFarlane et al., 1981) </a:t>
            </a:r>
          </a:p>
          <a:p>
            <a:pPr lvl="1" eaLnBrk="1" hangingPunct="1">
              <a:buClr>
                <a:srgbClr val="40464F"/>
              </a:buClr>
            </a:pPr>
            <a:r>
              <a:rPr lang="en-GB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3) Social contact, 4) cultural inclusion, 5) political </a:t>
            </a:r>
          </a:p>
          <a:p>
            <a:pPr lvl="1" eaLnBrk="1" hangingPunct="1">
              <a:buClr>
                <a:srgbClr val="40464F"/>
              </a:buClr>
              <a:buFont typeface="Arial" charset="0"/>
              <a:buNone/>
            </a:pPr>
            <a:r>
              <a:rPr lang="en-GB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inclusion, and 6) belonging and meaningful occupation</a:t>
            </a:r>
          </a:p>
          <a:p>
            <a:pPr lvl="1" eaLnBrk="1" hangingPunct="1">
              <a:buClr>
                <a:srgbClr val="40464F"/>
              </a:buClr>
              <a:buFont typeface="Arial" charset="0"/>
              <a:buNone/>
            </a:pPr>
            <a:r>
              <a:rPr lang="en-GB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(Social Inclusion Measure (SIM; Secker et al., 2009)</a:t>
            </a:r>
          </a:p>
          <a:p>
            <a:pPr lvl="1" eaLnBrk="1" hangingPunct="1">
              <a:buClr>
                <a:srgbClr val="40464F"/>
              </a:buClr>
              <a:buFont typeface="Arial" charset="0"/>
              <a:buNone/>
            </a:pPr>
            <a:r>
              <a:rPr lang="en-GB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	</a:t>
            </a:r>
            <a:r>
              <a:rPr lang="en-GB" sz="1200" i="1" smtClean="0">
                <a:solidFill>
                  <a:srgbClr val="000000"/>
                </a:solidFill>
                <a:latin typeface="Arial" charset="0"/>
                <a:cs typeface="Arial" charset="0"/>
              </a:rPr>
              <a:t>I have felt that what I do is valued by others </a:t>
            </a:r>
            <a:r>
              <a:rPr lang="en-GB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[in the last month]’</a:t>
            </a:r>
          </a:p>
          <a:p>
            <a:pPr lvl="2" eaLnBrk="1" hangingPunct="1">
              <a:buClr>
                <a:srgbClr val="40464F"/>
              </a:buClr>
              <a:buFont typeface="Arial" charset="0"/>
              <a:buNone/>
            </a:pPr>
            <a:endParaRPr lang="en-GB" sz="12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buClr>
                <a:srgbClr val="40464F"/>
              </a:buClr>
            </a:pPr>
            <a:r>
              <a:rPr lang="en-GB" sz="18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Negative self-beliefs</a:t>
            </a:r>
          </a:p>
          <a:p>
            <a:pPr lvl="1" eaLnBrk="1" hangingPunct="1">
              <a:buClr>
                <a:srgbClr val="40464F"/>
              </a:buClr>
            </a:pPr>
            <a:r>
              <a:rPr lang="en-GB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Dysfunctional Attitudes Questionnaire </a:t>
            </a:r>
            <a:r>
              <a:rPr lang="en-GB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(Weissman, 1978)</a:t>
            </a:r>
            <a:endParaRPr lang="en-GB" sz="16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2" eaLnBrk="1" hangingPunct="1">
              <a:buClr>
                <a:srgbClr val="40464F"/>
              </a:buClr>
            </a:pPr>
            <a:r>
              <a:rPr lang="en-GB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t>Defeatist performance beliefs:</a:t>
            </a:r>
            <a:r>
              <a:rPr lang="en-GB" sz="1400" i="1" smtClean="0">
                <a:solidFill>
                  <a:srgbClr val="000000"/>
                </a:solidFill>
                <a:latin typeface="Arial" charset="0"/>
                <a:cs typeface="Arial" charset="0"/>
              </a:rPr>
              <a:t> ‘If</a:t>
            </a:r>
            <a:r>
              <a:rPr lang="en-GB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GB" sz="1400" i="1" smtClean="0">
                <a:solidFill>
                  <a:srgbClr val="000000"/>
                </a:solidFill>
                <a:latin typeface="Arial" charset="0"/>
                <a:cs typeface="Arial" charset="0"/>
              </a:rPr>
              <a:t>I fail at my work then I am a failure as a person</a:t>
            </a:r>
            <a:r>
              <a:rPr lang="en-GB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t>’ </a:t>
            </a:r>
          </a:p>
          <a:p>
            <a:pPr lvl="2" eaLnBrk="1" hangingPunct="1">
              <a:buClr>
                <a:srgbClr val="40464F"/>
              </a:buClr>
            </a:pPr>
            <a:r>
              <a:rPr lang="en-GB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t>Need for approval: ‘</a:t>
            </a:r>
            <a:r>
              <a:rPr lang="en-GB" sz="1400" i="1" smtClean="0">
                <a:solidFill>
                  <a:srgbClr val="000000"/>
                </a:solidFill>
                <a:latin typeface="Arial" charset="0"/>
                <a:cs typeface="Arial" charset="0"/>
              </a:rPr>
              <a:t>I can’t be happy unless most people I know admire me</a:t>
            </a:r>
            <a:r>
              <a:rPr lang="en-GB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t>’ </a:t>
            </a:r>
          </a:p>
          <a:p>
            <a:pPr lvl="2" eaLnBrk="1" hangingPunct="1">
              <a:buClr>
                <a:srgbClr val="40464F"/>
              </a:buClr>
              <a:buFont typeface="Wingdings" pitchFamily="2" charset="2"/>
              <a:buNone/>
            </a:pPr>
            <a:endParaRPr lang="en-GB" sz="14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buClr>
                <a:srgbClr val="40464F"/>
              </a:buClr>
            </a:pPr>
            <a:r>
              <a:rPr lang="en-GB" sz="18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Hope</a:t>
            </a:r>
          </a:p>
          <a:p>
            <a:pPr lvl="1" eaLnBrk="1" hangingPunct="1">
              <a:buClr>
                <a:srgbClr val="40464F"/>
              </a:buClr>
            </a:pPr>
            <a:r>
              <a:rPr lang="en-GB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Domain Specific Hope Scale </a:t>
            </a:r>
            <a:r>
              <a:rPr lang="en-GB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(Sympson, 1999</a:t>
            </a:r>
            <a:r>
              <a:rPr lang="en-GB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)</a:t>
            </a:r>
          </a:p>
          <a:p>
            <a:pPr lvl="2" eaLnBrk="1" hangingPunct="1">
              <a:buClr>
                <a:srgbClr val="40464F"/>
              </a:buClr>
            </a:pPr>
            <a:r>
              <a:rPr lang="en-GB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t>Work hope: </a:t>
            </a:r>
            <a:r>
              <a:rPr lang="en-GB" sz="1400" i="1" smtClean="0">
                <a:solidFill>
                  <a:srgbClr val="000000"/>
                </a:solidFill>
                <a:latin typeface="Arial" charset="0"/>
                <a:cs typeface="Arial" charset="0"/>
              </a:rPr>
              <a:t>‘I can always find a job if I set my mind to it</a:t>
            </a:r>
            <a:r>
              <a:rPr lang="en-GB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t>’</a:t>
            </a:r>
          </a:p>
          <a:p>
            <a:pPr lvl="2" eaLnBrk="1" hangingPunct="1">
              <a:buClr>
                <a:srgbClr val="40464F"/>
              </a:buClr>
            </a:pPr>
            <a:r>
              <a:rPr lang="en-GB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t>Social hope: ‘</a:t>
            </a:r>
            <a:r>
              <a:rPr lang="en-GB" sz="1400" i="1" smtClean="0">
                <a:solidFill>
                  <a:srgbClr val="000000"/>
                </a:solidFill>
                <a:latin typeface="Arial" charset="0"/>
                <a:cs typeface="Arial" charset="0"/>
              </a:rPr>
              <a:t>Even if someone seems unapproachable, I know I can find a way to break the ice</a:t>
            </a:r>
            <a:r>
              <a:rPr lang="en-GB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t>’</a:t>
            </a:r>
          </a:p>
          <a:p>
            <a:pPr lvl="2" eaLnBrk="1" hangingPunct="1">
              <a:buClr>
                <a:srgbClr val="40464F"/>
              </a:buClr>
            </a:pPr>
            <a:endParaRPr lang="en-GB" sz="12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2" eaLnBrk="1" hangingPunct="1">
              <a:buClr>
                <a:srgbClr val="40464F"/>
              </a:buClr>
              <a:buFont typeface="Wingdings" pitchFamily="2" charset="2"/>
              <a:buNone/>
            </a:pPr>
            <a:endParaRPr lang="en-GB" sz="70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7784" name="Rectangle 24"/>
          <p:cNvSpPr>
            <a:spLocks/>
          </p:cNvSpPr>
          <p:nvPr/>
        </p:nvSpPr>
        <p:spPr bwMode="auto">
          <a:xfrm>
            <a:off x="457200" y="274638"/>
            <a:ext cx="8229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tabLst>
                <a:tab pos="3830638" algn="l"/>
              </a:tabLst>
            </a:pPr>
            <a:r>
              <a:rPr lang="en-GB" sz="3600" b="1">
                <a:solidFill>
                  <a:schemeClr val="bg1"/>
                </a:solidFill>
                <a:latin typeface="Tw Cen MT" pitchFamily="34" charset="0"/>
              </a:rPr>
              <a:t>Study 1: Measures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mtClean="0">
                <a:solidFill>
                  <a:srgbClr val="3330B1"/>
                </a:solidFill>
                <a:latin typeface="Arial" charset="0"/>
                <a:cs typeface="Arial" charset="0"/>
              </a:rPr>
              <a:t>How do individual factors (negative self-beliefs and hope) influence social inclusion for young people without psychosis?</a:t>
            </a:r>
          </a:p>
          <a:p>
            <a:pPr marL="1143000" lvl="2" eaLnBrk="1" hangingPunct="1"/>
            <a:r>
              <a:rPr lang="en-GB" smtClean="0">
                <a:solidFill>
                  <a:schemeClr val="bg1"/>
                </a:solidFill>
                <a:latin typeface="Arial" charset="0"/>
                <a:cs typeface="Arial" charset="0"/>
              </a:rPr>
              <a:t>Both negative self-beliefs and hopefulness seem important</a:t>
            </a:r>
          </a:p>
          <a:p>
            <a:pPr marL="1143000" lvl="2" eaLnBrk="1" hangingPunct="1"/>
            <a:endParaRPr lang="en-GB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GB" smtClean="0">
                <a:solidFill>
                  <a:srgbClr val="2A01BF"/>
                </a:solidFill>
                <a:latin typeface="Arial" charset="0"/>
                <a:cs typeface="Arial" charset="0"/>
              </a:rPr>
              <a:t>What influence does age have on social inclusion and the influence of individual factors?</a:t>
            </a:r>
          </a:p>
          <a:p>
            <a:pPr marL="1143000" lvl="2" eaLnBrk="1" hangingPunct="1"/>
            <a:r>
              <a:rPr lang="en-GB" smtClean="0">
                <a:solidFill>
                  <a:schemeClr val="bg1"/>
                </a:solidFill>
                <a:latin typeface="Arial" charset="0"/>
                <a:cs typeface="Arial" charset="0"/>
              </a:rPr>
              <a:t>Negative self-beliefs seem to have a greater impact as people age</a:t>
            </a:r>
          </a:p>
          <a:p>
            <a:pPr marL="1600200" lvl="3" eaLnBrk="1" hangingPunct="1"/>
            <a:r>
              <a:rPr lang="en-GB" smtClean="0">
                <a:solidFill>
                  <a:schemeClr val="bg1"/>
                </a:solidFill>
                <a:latin typeface="Arial" charset="0"/>
              </a:rPr>
              <a:t>Negative self-beliefs influence behaviour upon cognitive maturity (D’Alessandro &amp; Burton, 2006)</a:t>
            </a:r>
          </a:p>
          <a:p>
            <a:pPr marL="1600200" lvl="3" eaLnBrk="1" hangingPunct="1"/>
            <a:endParaRPr lang="en-GB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GB" smtClean="0">
              <a:solidFill>
                <a:srgbClr val="434343"/>
              </a:solidFill>
              <a:latin typeface="Arial" charset="0"/>
              <a:cs typeface="Arial" charset="0"/>
            </a:endParaRPr>
          </a:p>
        </p:txBody>
      </p:sp>
      <p:sp>
        <p:nvSpPr>
          <p:cNvPr id="116740" name="Rectangle 4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tabLst>
                <a:tab pos="3830638" algn="l"/>
              </a:tabLst>
            </a:pPr>
            <a:r>
              <a:rPr lang="en-GB" sz="3600" b="1">
                <a:solidFill>
                  <a:schemeClr val="bg1"/>
                </a:solidFill>
                <a:latin typeface="Tw Cen MT" pitchFamily="34" charset="0"/>
              </a:rPr>
              <a:t>Study 1: Findings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-11046" y="350168"/>
            <a:ext cx="9036496" cy="990600"/>
          </a:xfrm>
        </p:spPr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GB" sz="2800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Negative self-beliefs and hope are associated with social inclusion for healthy young people </a:t>
            </a:r>
            <a:r>
              <a:rPr lang="en-GB" sz="2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GB" sz="28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n= 387)</a:t>
            </a:r>
            <a:r>
              <a:rPr lang="en-GB" sz="28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GB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2800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55675" y="2636912"/>
            <a:ext cx="1168400" cy="640137"/>
            <a:chOff x="2350782" y="1479294"/>
            <a:chExt cx="1140771" cy="570385"/>
          </a:xfrm>
          <a:solidFill>
            <a:schemeClr val="accent1"/>
          </a:solidFill>
        </p:grpSpPr>
        <p:sp>
          <p:nvSpPr>
            <p:cNvPr id="5" name="Rounded Rectangle 4"/>
            <p:cNvSpPr/>
            <p:nvPr/>
          </p:nvSpPr>
          <p:spPr>
            <a:xfrm>
              <a:off x="2350782" y="1479294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2368542" y="1497433"/>
              <a:ext cx="1105252" cy="53410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dirty="0">
                  <a:latin typeface="Arial" pitchFamily="34" charset="0"/>
                  <a:cs typeface="Arial" pitchFamily="34" charset="0"/>
                </a:rPr>
                <a:t>Defeatist performance beliefs</a:t>
              </a:r>
            </a:p>
          </p:txBody>
        </p:sp>
      </p:grp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939282" y="1597489"/>
            <a:ext cx="1167330" cy="679383"/>
            <a:chOff x="2350782" y="2135237"/>
            <a:chExt cx="1140771" cy="570385"/>
          </a:xfrm>
          <a:solidFill>
            <a:schemeClr val="accent1"/>
          </a:solidFill>
        </p:grpSpPr>
        <p:sp>
          <p:nvSpPr>
            <p:cNvPr id="8" name="Rounded Rectangle 7"/>
            <p:cNvSpPr/>
            <p:nvPr/>
          </p:nvSpPr>
          <p:spPr>
            <a:xfrm>
              <a:off x="2350782" y="2135237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6"/>
            <p:cNvSpPr/>
            <p:nvPr/>
          </p:nvSpPr>
          <p:spPr>
            <a:xfrm>
              <a:off x="2368558" y="2152591"/>
              <a:ext cx="1105219" cy="53567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dirty="0">
                  <a:latin typeface="Arial" pitchFamily="34" charset="0"/>
                  <a:cs typeface="Arial" pitchFamily="34" charset="0"/>
                </a:rPr>
                <a:t>Need for approval beliefs</a:t>
              </a:r>
            </a:p>
          </p:txBody>
        </p:sp>
      </p:grpSp>
      <p:grpSp>
        <p:nvGrpSpPr>
          <p:cNvPr id="16389" name="Group 5"/>
          <p:cNvGrpSpPr>
            <a:grpSpLocks/>
          </p:cNvGrpSpPr>
          <p:nvPr/>
        </p:nvGrpSpPr>
        <p:grpSpPr bwMode="auto">
          <a:xfrm>
            <a:off x="939282" y="5157192"/>
            <a:ext cx="1189554" cy="603240"/>
            <a:chOff x="2350782" y="2791181"/>
            <a:chExt cx="1140771" cy="570385"/>
          </a:xfrm>
          <a:solidFill>
            <a:schemeClr val="accent1">
              <a:lumMod val="50000"/>
            </a:schemeClr>
          </a:solidFill>
        </p:grpSpPr>
        <p:sp>
          <p:nvSpPr>
            <p:cNvPr id="11" name="Rounded Rectangle 10"/>
            <p:cNvSpPr/>
            <p:nvPr/>
          </p:nvSpPr>
          <p:spPr>
            <a:xfrm>
              <a:off x="2350782" y="2791181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8"/>
            <p:cNvSpPr/>
            <p:nvPr/>
          </p:nvSpPr>
          <p:spPr>
            <a:xfrm>
              <a:off x="2368265" y="2808878"/>
              <a:ext cx="1105805" cy="53499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dirty="0">
                  <a:latin typeface="Arial" pitchFamily="34" charset="0"/>
                  <a:cs typeface="Arial" pitchFamily="34" charset="0"/>
                </a:rPr>
                <a:t>Occupational hope</a:t>
              </a:r>
            </a:p>
          </p:txBody>
        </p:sp>
      </p:grpSp>
      <p:grpSp>
        <p:nvGrpSpPr>
          <p:cNvPr id="16390" name="Group 6"/>
          <p:cNvGrpSpPr>
            <a:grpSpLocks/>
          </p:cNvGrpSpPr>
          <p:nvPr/>
        </p:nvGrpSpPr>
        <p:grpSpPr bwMode="auto">
          <a:xfrm>
            <a:off x="939282" y="4234511"/>
            <a:ext cx="1184792" cy="562641"/>
            <a:chOff x="2350782" y="3447124"/>
            <a:chExt cx="1140771" cy="570385"/>
          </a:xfrm>
          <a:solidFill>
            <a:schemeClr val="accent1">
              <a:lumMod val="50000"/>
            </a:schemeClr>
          </a:solidFill>
        </p:grpSpPr>
        <p:sp>
          <p:nvSpPr>
            <p:cNvPr id="14" name="Rounded Rectangle 13"/>
            <p:cNvSpPr/>
            <p:nvPr/>
          </p:nvSpPr>
          <p:spPr>
            <a:xfrm>
              <a:off x="2350782" y="3447124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10"/>
            <p:cNvSpPr/>
            <p:nvPr/>
          </p:nvSpPr>
          <p:spPr>
            <a:xfrm>
              <a:off x="2368282" y="3465524"/>
              <a:ext cx="1105771" cy="53358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dirty="0">
                  <a:latin typeface="Arial" pitchFamily="34" charset="0"/>
                  <a:cs typeface="Arial" pitchFamily="34" charset="0"/>
                </a:rPr>
                <a:t>Social hope</a:t>
              </a:r>
            </a:p>
          </p:txBody>
        </p:sp>
      </p:grpSp>
      <p:grpSp>
        <p:nvGrpSpPr>
          <p:cNvPr id="16391" name="Group 8"/>
          <p:cNvGrpSpPr>
            <a:grpSpLocks/>
          </p:cNvGrpSpPr>
          <p:nvPr/>
        </p:nvGrpSpPr>
        <p:grpSpPr bwMode="auto">
          <a:xfrm>
            <a:off x="7032626" y="1678444"/>
            <a:ext cx="1062036" cy="360344"/>
            <a:chOff x="5544942" y="3421"/>
            <a:chExt cx="1140771" cy="570385"/>
          </a:xfrm>
          <a:solidFill>
            <a:schemeClr val="accent2"/>
          </a:solidFill>
        </p:grpSpPr>
        <p:sp>
          <p:nvSpPr>
            <p:cNvPr id="17" name="Rounded Rectangle 16"/>
            <p:cNvSpPr/>
            <p:nvPr/>
          </p:nvSpPr>
          <p:spPr>
            <a:xfrm>
              <a:off x="5544942" y="3421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ounded Rectangle 14"/>
            <p:cNvSpPr/>
            <p:nvPr/>
          </p:nvSpPr>
          <p:spPr>
            <a:xfrm>
              <a:off x="5562718" y="21560"/>
              <a:ext cx="1105219" cy="53410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100" b="1" dirty="0">
                  <a:latin typeface="Arial" pitchFamily="34" charset="0"/>
                  <a:cs typeface="Arial" pitchFamily="34" charset="0"/>
                </a:rPr>
                <a:t>Social contact</a:t>
              </a:r>
            </a:p>
          </p:txBody>
        </p:sp>
      </p:grpSp>
      <p:grpSp>
        <p:nvGrpSpPr>
          <p:cNvPr id="16392" name="Group 10"/>
          <p:cNvGrpSpPr>
            <a:grpSpLocks/>
          </p:cNvGrpSpPr>
          <p:nvPr/>
        </p:nvGrpSpPr>
        <p:grpSpPr bwMode="auto">
          <a:xfrm>
            <a:off x="7019926" y="4609331"/>
            <a:ext cx="1062036" cy="385323"/>
            <a:chOff x="5544942" y="1315308"/>
            <a:chExt cx="1140771" cy="570385"/>
          </a:xfrm>
          <a:solidFill>
            <a:schemeClr val="accent2"/>
          </a:solidFill>
        </p:grpSpPr>
        <p:sp>
          <p:nvSpPr>
            <p:cNvPr id="20" name="Rounded Rectangle 19"/>
            <p:cNvSpPr/>
            <p:nvPr/>
          </p:nvSpPr>
          <p:spPr>
            <a:xfrm>
              <a:off x="5544942" y="1315308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ounded Rectangle 18"/>
            <p:cNvSpPr/>
            <p:nvPr/>
          </p:nvSpPr>
          <p:spPr>
            <a:xfrm>
              <a:off x="5562718" y="1332527"/>
              <a:ext cx="1105219" cy="53594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100" b="1" dirty="0">
                  <a:latin typeface="Arial" pitchFamily="34" charset="0"/>
                  <a:cs typeface="Arial" pitchFamily="34" charset="0"/>
                </a:rPr>
                <a:t>Cultural inclusion</a:t>
              </a:r>
            </a:p>
          </p:txBody>
        </p:sp>
      </p:grpSp>
      <p:grpSp>
        <p:nvGrpSpPr>
          <p:cNvPr id="16393" name="Group 14"/>
          <p:cNvGrpSpPr>
            <a:grpSpLocks/>
          </p:cNvGrpSpPr>
          <p:nvPr/>
        </p:nvGrpSpPr>
        <p:grpSpPr bwMode="auto">
          <a:xfrm>
            <a:off x="7019926" y="4060875"/>
            <a:ext cx="1062036" cy="376237"/>
            <a:chOff x="5544942" y="3300906"/>
            <a:chExt cx="1140771" cy="552616"/>
          </a:xfrm>
          <a:solidFill>
            <a:schemeClr val="accent2"/>
          </a:solidFill>
        </p:grpSpPr>
        <p:sp>
          <p:nvSpPr>
            <p:cNvPr id="23" name="Rounded Rectangle 22"/>
            <p:cNvSpPr/>
            <p:nvPr/>
          </p:nvSpPr>
          <p:spPr>
            <a:xfrm>
              <a:off x="5544942" y="3300906"/>
              <a:ext cx="1140771" cy="552616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ounded Rectangle 26"/>
            <p:cNvSpPr/>
            <p:nvPr/>
          </p:nvSpPr>
          <p:spPr>
            <a:xfrm>
              <a:off x="5562718" y="3300906"/>
              <a:ext cx="1105219" cy="53396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100" b="1" dirty="0">
                  <a:latin typeface="Arial" pitchFamily="34" charset="0"/>
                  <a:cs typeface="Arial" pitchFamily="34" charset="0"/>
                </a:rPr>
                <a:t>Political inclusion</a:t>
              </a:r>
            </a:p>
          </p:txBody>
        </p:sp>
      </p:grpSp>
      <p:grpSp>
        <p:nvGrpSpPr>
          <p:cNvPr id="16394" name="Group 15"/>
          <p:cNvGrpSpPr>
            <a:grpSpLocks/>
          </p:cNvGrpSpPr>
          <p:nvPr/>
        </p:nvGrpSpPr>
        <p:grpSpPr bwMode="auto">
          <a:xfrm>
            <a:off x="7032626" y="5239569"/>
            <a:ext cx="1062036" cy="493688"/>
            <a:chOff x="5544942" y="3939082"/>
            <a:chExt cx="1140771" cy="570385"/>
          </a:xfrm>
          <a:solidFill>
            <a:schemeClr val="accent2"/>
          </a:solidFill>
        </p:grpSpPr>
        <p:sp>
          <p:nvSpPr>
            <p:cNvPr id="26" name="Rounded Rectangle 25"/>
            <p:cNvSpPr/>
            <p:nvPr/>
          </p:nvSpPr>
          <p:spPr>
            <a:xfrm>
              <a:off x="5544942" y="3939082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ounded Rectangle 28"/>
            <p:cNvSpPr/>
            <p:nvPr/>
          </p:nvSpPr>
          <p:spPr>
            <a:xfrm>
              <a:off x="5562718" y="3956710"/>
              <a:ext cx="1105219" cy="5351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050" b="1" dirty="0">
                  <a:latin typeface="Arial" pitchFamily="34" charset="0"/>
                  <a:cs typeface="Arial" pitchFamily="34" charset="0"/>
                </a:rPr>
                <a:t>Belonging and meaningful occupation</a:t>
              </a:r>
            </a:p>
          </p:txBody>
        </p:sp>
      </p:grpSp>
      <p:grpSp>
        <p:nvGrpSpPr>
          <p:cNvPr id="16395" name="Group 18"/>
          <p:cNvGrpSpPr>
            <a:grpSpLocks/>
          </p:cNvGrpSpPr>
          <p:nvPr/>
        </p:nvGrpSpPr>
        <p:grpSpPr bwMode="auto">
          <a:xfrm>
            <a:off x="7032626" y="2174361"/>
            <a:ext cx="1062036" cy="390543"/>
            <a:chOff x="5544942" y="5250969"/>
            <a:chExt cx="1140771" cy="570385"/>
          </a:xfrm>
          <a:solidFill>
            <a:schemeClr val="accent2"/>
          </a:solidFill>
        </p:grpSpPr>
        <p:sp>
          <p:nvSpPr>
            <p:cNvPr id="29" name="Rounded Rectangle 28"/>
            <p:cNvSpPr/>
            <p:nvPr/>
          </p:nvSpPr>
          <p:spPr>
            <a:xfrm>
              <a:off x="5544942" y="5250969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ounded Rectangle 34"/>
            <p:cNvSpPr/>
            <p:nvPr/>
          </p:nvSpPr>
          <p:spPr>
            <a:xfrm>
              <a:off x="5562718" y="5269172"/>
              <a:ext cx="1105219" cy="53397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100" b="1" dirty="0">
                  <a:latin typeface="Arial" pitchFamily="34" charset="0"/>
                  <a:cs typeface="Arial" pitchFamily="34" charset="0"/>
                </a:rPr>
                <a:t>Social network size</a:t>
              </a:r>
            </a:p>
          </p:txBody>
        </p:sp>
      </p:grpSp>
      <p:grpSp>
        <p:nvGrpSpPr>
          <p:cNvPr id="16396" name="Group 19"/>
          <p:cNvGrpSpPr>
            <a:grpSpLocks/>
          </p:cNvGrpSpPr>
          <p:nvPr/>
        </p:nvGrpSpPr>
        <p:grpSpPr bwMode="auto">
          <a:xfrm>
            <a:off x="7032626" y="2781896"/>
            <a:ext cx="1062036" cy="371236"/>
            <a:chOff x="5544942" y="5906912"/>
            <a:chExt cx="1140771" cy="570385"/>
          </a:xfrm>
          <a:solidFill>
            <a:schemeClr val="accent2"/>
          </a:solidFill>
        </p:grpSpPr>
        <p:sp>
          <p:nvSpPr>
            <p:cNvPr id="32" name="Rounded Rectangle 31"/>
            <p:cNvSpPr/>
            <p:nvPr/>
          </p:nvSpPr>
          <p:spPr>
            <a:xfrm>
              <a:off x="5544942" y="5906912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ounded Rectangle 36"/>
            <p:cNvSpPr/>
            <p:nvPr/>
          </p:nvSpPr>
          <p:spPr>
            <a:xfrm>
              <a:off x="5562718" y="5924681"/>
              <a:ext cx="1105219" cy="53484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100" b="1" dirty="0">
                  <a:latin typeface="Arial" pitchFamily="34" charset="0"/>
                  <a:cs typeface="Arial" pitchFamily="34" charset="0"/>
                </a:rPr>
                <a:t>Social network reciprocity</a:t>
              </a:r>
            </a:p>
          </p:txBody>
        </p:sp>
      </p:grpSp>
      <p:cxnSp>
        <p:nvCxnSpPr>
          <p:cNvPr id="34" name="Straight Arrow Connector 33"/>
          <p:cNvCxnSpPr>
            <a:stCxn id="59" idx="6"/>
            <a:endCxn id="17" idx="1"/>
          </p:cNvCxnSpPr>
          <p:nvPr/>
        </p:nvCxnSpPr>
        <p:spPr>
          <a:xfrm flipV="1">
            <a:off x="6261100" y="1858963"/>
            <a:ext cx="771525" cy="511175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59" idx="6"/>
            <a:endCxn id="29" idx="1"/>
          </p:cNvCxnSpPr>
          <p:nvPr/>
        </p:nvCxnSpPr>
        <p:spPr>
          <a:xfrm>
            <a:off x="6261100" y="2370138"/>
            <a:ext cx="771525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58" idx="6"/>
          </p:cNvCxnSpPr>
          <p:nvPr/>
        </p:nvCxnSpPr>
        <p:spPr>
          <a:xfrm flipV="1">
            <a:off x="6389688" y="4875213"/>
            <a:ext cx="646112" cy="26987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58" idx="6"/>
            <a:endCxn id="23" idx="1"/>
          </p:cNvCxnSpPr>
          <p:nvPr/>
        </p:nvCxnSpPr>
        <p:spPr>
          <a:xfrm flipV="1">
            <a:off x="6389688" y="4249738"/>
            <a:ext cx="630237" cy="652462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58" idx="6"/>
            <a:endCxn id="26" idx="1"/>
          </p:cNvCxnSpPr>
          <p:nvPr/>
        </p:nvCxnSpPr>
        <p:spPr>
          <a:xfrm>
            <a:off x="6389688" y="4902200"/>
            <a:ext cx="642937" cy="58420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9" idx="6"/>
            <a:endCxn id="33" idx="1"/>
          </p:cNvCxnSpPr>
          <p:nvPr/>
        </p:nvCxnSpPr>
        <p:spPr>
          <a:xfrm>
            <a:off x="6261100" y="2370138"/>
            <a:ext cx="787400" cy="59690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59" idx="4"/>
            <a:endCxn id="58" idx="0"/>
          </p:cNvCxnSpPr>
          <p:nvPr/>
        </p:nvCxnSpPr>
        <p:spPr>
          <a:xfrm>
            <a:off x="5432425" y="2770188"/>
            <a:ext cx="20638" cy="1735137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8" idx="3"/>
            <a:endCxn id="59" idx="1"/>
          </p:cNvCxnSpPr>
          <p:nvPr/>
        </p:nvCxnSpPr>
        <p:spPr>
          <a:xfrm>
            <a:off x="2106613" y="1936750"/>
            <a:ext cx="2738437" cy="149225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1" idx="3"/>
            <a:endCxn id="58" idx="3"/>
          </p:cNvCxnSpPr>
          <p:nvPr/>
        </p:nvCxnSpPr>
        <p:spPr>
          <a:xfrm flipV="1">
            <a:off x="2128838" y="5181600"/>
            <a:ext cx="2662237" cy="277813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4" idx="3"/>
            <a:endCxn id="59" idx="3"/>
          </p:cNvCxnSpPr>
          <p:nvPr/>
        </p:nvCxnSpPr>
        <p:spPr>
          <a:xfrm flipV="1">
            <a:off x="2124075" y="2652713"/>
            <a:ext cx="2720975" cy="1863725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14" idx="3"/>
            <a:endCxn id="58" idx="2"/>
          </p:cNvCxnSpPr>
          <p:nvPr/>
        </p:nvCxnSpPr>
        <p:spPr>
          <a:xfrm>
            <a:off x="2124075" y="4516438"/>
            <a:ext cx="2393950" cy="385762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37" name="TextBox 94"/>
          <p:cNvSpPr txBox="1">
            <a:spLocks noChangeArrowheads="1"/>
          </p:cNvSpPr>
          <p:nvPr/>
        </p:nvSpPr>
        <p:spPr bwMode="auto">
          <a:xfrm>
            <a:off x="6515100" y="2424113"/>
            <a:ext cx="661988" cy="231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 smtClean="0">
                <a:solidFill>
                  <a:schemeClr val="bg1">
                    <a:lumMod val="50000"/>
                  </a:schemeClr>
                </a:solidFill>
              </a:rPr>
              <a:t> .59***</a:t>
            </a:r>
          </a:p>
        </p:txBody>
      </p:sp>
      <p:sp>
        <p:nvSpPr>
          <p:cNvPr id="17438" name="TextBox 95"/>
          <p:cNvSpPr txBox="1">
            <a:spLocks noChangeArrowheads="1"/>
          </p:cNvSpPr>
          <p:nvPr/>
        </p:nvSpPr>
        <p:spPr bwMode="auto">
          <a:xfrm>
            <a:off x="6448425" y="2092325"/>
            <a:ext cx="773113" cy="2301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 smtClean="0">
                <a:solidFill>
                  <a:schemeClr val="bg1">
                    <a:lumMod val="50000"/>
                  </a:schemeClr>
                </a:solidFill>
              </a:rPr>
              <a:t> .55***</a:t>
            </a:r>
          </a:p>
        </p:txBody>
      </p:sp>
      <p:sp>
        <p:nvSpPr>
          <p:cNvPr id="17439" name="TextBox 99"/>
          <p:cNvSpPr txBox="1">
            <a:spLocks noChangeArrowheads="1"/>
          </p:cNvSpPr>
          <p:nvPr/>
        </p:nvSpPr>
        <p:spPr bwMode="auto">
          <a:xfrm>
            <a:off x="6472238" y="4683125"/>
            <a:ext cx="547687" cy="2301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 smtClean="0">
                <a:solidFill>
                  <a:schemeClr val="bg1">
                    <a:lumMod val="50000"/>
                  </a:schemeClr>
                </a:solidFill>
              </a:rPr>
              <a:t> .51***</a:t>
            </a:r>
          </a:p>
        </p:txBody>
      </p:sp>
      <p:sp>
        <p:nvSpPr>
          <p:cNvPr id="16416" name="TextBox 100"/>
          <p:cNvSpPr txBox="1">
            <a:spLocks noChangeArrowheads="1"/>
          </p:cNvSpPr>
          <p:nvPr/>
        </p:nvSpPr>
        <p:spPr bwMode="auto">
          <a:xfrm>
            <a:off x="6569075" y="4986338"/>
            <a:ext cx="488950" cy="231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bg1">
                    <a:lumMod val="50000"/>
                  </a:schemeClr>
                </a:solidFill>
              </a:rPr>
              <a:t>.87</a:t>
            </a:r>
            <a:endParaRPr lang="en-GB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441" name="TextBox 101"/>
          <p:cNvSpPr txBox="1">
            <a:spLocks noChangeArrowheads="1"/>
          </p:cNvSpPr>
          <p:nvPr/>
        </p:nvSpPr>
        <p:spPr bwMode="auto">
          <a:xfrm>
            <a:off x="6372225" y="4324350"/>
            <a:ext cx="647700" cy="2301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 smtClean="0">
                <a:solidFill>
                  <a:schemeClr val="bg1">
                    <a:lumMod val="50000"/>
                  </a:schemeClr>
                </a:solidFill>
              </a:rPr>
              <a:t> .56***</a:t>
            </a:r>
          </a:p>
        </p:txBody>
      </p:sp>
      <p:sp>
        <p:nvSpPr>
          <p:cNvPr id="17442" name="TextBox 102"/>
          <p:cNvSpPr txBox="1">
            <a:spLocks noChangeArrowheads="1"/>
          </p:cNvSpPr>
          <p:nvPr/>
        </p:nvSpPr>
        <p:spPr bwMode="auto">
          <a:xfrm>
            <a:off x="6410325" y="1855788"/>
            <a:ext cx="576263" cy="231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 smtClean="0">
                <a:solidFill>
                  <a:schemeClr val="bg1">
                    <a:lumMod val="50000"/>
                  </a:schemeClr>
                </a:solidFill>
              </a:rPr>
              <a:t> .73</a:t>
            </a:r>
          </a:p>
        </p:txBody>
      </p:sp>
      <p:cxnSp>
        <p:nvCxnSpPr>
          <p:cNvPr id="56" name="Straight Arrow Connector 55"/>
          <p:cNvCxnSpPr>
            <a:stCxn id="6" idx="3"/>
            <a:endCxn id="59" idx="2"/>
          </p:cNvCxnSpPr>
          <p:nvPr/>
        </p:nvCxnSpPr>
        <p:spPr>
          <a:xfrm flipV="1">
            <a:off x="2106613" y="2370138"/>
            <a:ext cx="2495550" cy="587375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4518025" y="4505325"/>
            <a:ext cx="1871663" cy="79216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34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GB" sz="1600" b="1" dirty="0">
                <a:latin typeface="Arial" pitchFamily="34" charset="0"/>
                <a:cs typeface="Arial" pitchFamily="34" charset="0"/>
              </a:rPr>
              <a:t>Community Belonging</a:t>
            </a:r>
          </a:p>
        </p:txBody>
      </p:sp>
      <p:sp>
        <p:nvSpPr>
          <p:cNvPr id="59" name="Oval 58"/>
          <p:cNvSpPr/>
          <p:nvPr/>
        </p:nvSpPr>
        <p:spPr>
          <a:xfrm>
            <a:off x="4602163" y="1968500"/>
            <a:ext cx="1658937" cy="8016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34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GB" b="1" dirty="0">
                <a:latin typeface="Arial" pitchFamily="34" charset="0"/>
                <a:cs typeface="Arial" pitchFamily="34" charset="0"/>
              </a:rPr>
              <a:t>Social activity</a:t>
            </a:r>
          </a:p>
        </p:txBody>
      </p:sp>
      <p:cxnSp>
        <p:nvCxnSpPr>
          <p:cNvPr id="60" name="Straight Arrow Connector 59"/>
          <p:cNvCxnSpPr>
            <a:stCxn id="6" idx="3"/>
            <a:endCxn id="58" idx="1"/>
          </p:cNvCxnSpPr>
          <p:nvPr/>
        </p:nvCxnSpPr>
        <p:spPr>
          <a:xfrm>
            <a:off x="2106613" y="2957513"/>
            <a:ext cx="2684462" cy="166370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4670425" y="6429375"/>
            <a:ext cx="4294188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Tw Cen MT" pitchFamily="34" charset="0"/>
                <a:sym typeface="Symbol" pitchFamily="18" charset="2"/>
              </a:rPr>
              <a:t></a:t>
            </a:r>
            <a:r>
              <a:rPr lang="en-GB" sz="1100" b="1" baseline="30000" dirty="0">
                <a:solidFill>
                  <a:schemeClr val="bg1">
                    <a:lumMod val="50000"/>
                  </a:schemeClr>
                </a:solidFill>
                <a:latin typeface="Tw Cen MT" pitchFamily="34" charset="0"/>
                <a:sym typeface="Symbol" pitchFamily="18" charset="2"/>
              </a:rPr>
              <a:t>2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: 50.65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(25), p=.001    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</a:t>
            </a:r>
            <a:r>
              <a:rPr lang="en-GB" sz="1100" b="1" baseline="30000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2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/</a:t>
            </a:r>
            <a:r>
              <a:rPr lang="en-GB" sz="1100" b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df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: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2.03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Tw Cen MT" pitchFamily="34" charset="0"/>
                <a:sym typeface="Symbol" pitchFamily="18" charset="2"/>
              </a:rPr>
              <a:t>CFI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: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.95   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RMSEA: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.05 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SRMR: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.04</a:t>
            </a:r>
            <a:endParaRPr lang="en-GB" sz="1100" b="1" baseline="30000" dirty="0">
              <a:solidFill>
                <a:schemeClr val="bg1">
                  <a:lumMod val="50000"/>
                </a:schemeClr>
              </a:solidFill>
              <a:latin typeface="Tw Cen MT" pitchFamily="34" charset="0"/>
            </a:endParaRPr>
          </a:p>
        </p:txBody>
      </p:sp>
      <p:sp>
        <p:nvSpPr>
          <p:cNvPr id="16427" name="TextBox 62"/>
          <p:cNvSpPr txBox="1">
            <a:spLocks noChangeArrowheads="1"/>
          </p:cNvSpPr>
          <p:nvPr/>
        </p:nvSpPr>
        <p:spPr bwMode="auto">
          <a:xfrm>
            <a:off x="179388" y="6491288"/>
            <a:ext cx="4233862" cy="231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&lt;.05, **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&lt;.01, ***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</a:t>
            </a:r>
            <a:r>
              <a:rPr lang="en-GB" sz="900" dirty="0" smtClean="0">
                <a:solidFill>
                  <a:schemeClr val="bg1">
                    <a:lumMod val="50000"/>
                  </a:schemeClr>
                </a:solidFill>
              </a:rPr>
              <a:t>001      Note: standardised path coefficients are shown </a:t>
            </a:r>
            <a:endParaRPr lang="en-GB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4" name="Straight Arrow Connector 63"/>
          <p:cNvCxnSpPr>
            <a:stCxn id="8" idx="3"/>
          </p:cNvCxnSpPr>
          <p:nvPr/>
        </p:nvCxnSpPr>
        <p:spPr>
          <a:xfrm>
            <a:off x="2106613" y="1936750"/>
            <a:ext cx="2970212" cy="2605088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Left Brace 69"/>
          <p:cNvSpPr/>
          <p:nvPr/>
        </p:nvSpPr>
        <p:spPr>
          <a:xfrm>
            <a:off x="557213" y="4060825"/>
            <a:ext cx="398462" cy="1816100"/>
          </a:xfrm>
          <a:prstGeom prst="leftBrac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ight Bracket 15"/>
          <p:cNvSpPr/>
          <p:nvPr/>
        </p:nvSpPr>
        <p:spPr>
          <a:xfrm>
            <a:off x="4572000" y="1268413"/>
            <a:ext cx="3744913" cy="4897437"/>
          </a:xfrm>
          <a:prstGeom prst="rightBracket">
            <a:avLst>
              <a:gd name="adj" fmla="val 9284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8316913" y="3573463"/>
            <a:ext cx="827087" cy="43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social inclusion</a:t>
            </a:r>
          </a:p>
        </p:txBody>
      </p:sp>
      <p:sp useBgFill="1">
        <p:nvSpPr>
          <p:cNvPr id="75" name="TextBox 74"/>
          <p:cNvSpPr txBox="1"/>
          <p:nvPr/>
        </p:nvSpPr>
        <p:spPr>
          <a:xfrm>
            <a:off x="0" y="2117725"/>
            <a:ext cx="744538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negative self- beliefs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1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76" name="TextBox 75"/>
          <p:cNvSpPr txBox="1"/>
          <p:nvPr/>
        </p:nvSpPr>
        <p:spPr>
          <a:xfrm>
            <a:off x="0" y="4652963"/>
            <a:ext cx="744538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hope</a:t>
            </a:r>
          </a:p>
        </p:txBody>
      </p:sp>
      <p:sp>
        <p:nvSpPr>
          <p:cNvPr id="73" name="TextBox 87"/>
          <p:cNvSpPr txBox="1">
            <a:spLocks noChangeArrowheads="1"/>
          </p:cNvSpPr>
          <p:nvPr/>
        </p:nvSpPr>
        <p:spPr bwMode="auto">
          <a:xfrm>
            <a:off x="5222875" y="3471863"/>
            <a:ext cx="417513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.40**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4" name="TextBox 87"/>
          <p:cNvSpPr txBox="1">
            <a:spLocks noChangeArrowheads="1"/>
          </p:cNvSpPr>
          <p:nvPr/>
        </p:nvSpPr>
        <p:spPr bwMode="auto">
          <a:xfrm>
            <a:off x="2974975" y="1843088"/>
            <a:ext cx="417513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.26**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7" name="TextBox 87"/>
          <p:cNvSpPr txBox="1">
            <a:spLocks noChangeArrowheads="1"/>
          </p:cNvSpPr>
          <p:nvPr/>
        </p:nvSpPr>
        <p:spPr bwMode="auto">
          <a:xfrm>
            <a:off x="2411413" y="2257425"/>
            <a:ext cx="360362" cy="258763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.12*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8" name="TextBox 87"/>
          <p:cNvSpPr txBox="1">
            <a:spLocks noChangeArrowheads="1"/>
          </p:cNvSpPr>
          <p:nvPr/>
        </p:nvSpPr>
        <p:spPr bwMode="auto">
          <a:xfrm>
            <a:off x="4013200" y="2957513"/>
            <a:ext cx="504825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.52***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0" name="TextBox 87"/>
          <p:cNvSpPr txBox="1">
            <a:spLocks noChangeArrowheads="1"/>
          </p:cNvSpPr>
          <p:nvPr/>
        </p:nvSpPr>
        <p:spPr bwMode="auto">
          <a:xfrm>
            <a:off x="3392488" y="2492375"/>
            <a:ext cx="620712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-.52***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1" name="TextBox 87"/>
          <p:cNvSpPr txBox="1">
            <a:spLocks noChangeArrowheads="1"/>
          </p:cNvSpPr>
          <p:nvPr/>
        </p:nvSpPr>
        <p:spPr bwMode="auto">
          <a:xfrm>
            <a:off x="3392488" y="3832225"/>
            <a:ext cx="635000" cy="258763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-.25***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2" name="TextBox 87"/>
          <p:cNvSpPr txBox="1">
            <a:spLocks noChangeArrowheads="1"/>
          </p:cNvSpPr>
          <p:nvPr/>
        </p:nvSpPr>
        <p:spPr bwMode="auto">
          <a:xfrm>
            <a:off x="3068638" y="4575175"/>
            <a:ext cx="415925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.43**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3" name="TextBox 87"/>
          <p:cNvSpPr txBox="1">
            <a:spLocks noChangeArrowheads="1"/>
          </p:cNvSpPr>
          <p:nvPr/>
        </p:nvSpPr>
        <p:spPr bwMode="auto">
          <a:xfrm>
            <a:off x="3024188" y="5227638"/>
            <a:ext cx="504825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.29***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Left Brace 9"/>
          <p:cNvSpPr/>
          <p:nvPr/>
        </p:nvSpPr>
        <p:spPr>
          <a:xfrm>
            <a:off x="557213" y="1484313"/>
            <a:ext cx="382587" cy="1863725"/>
          </a:xfrm>
          <a:prstGeom prst="leftBrac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6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/>
      <p:bldP spid="17438" grpId="0"/>
      <p:bldP spid="17439" grpId="0"/>
      <p:bldP spid="16416" grpId="0"/>
      <p:bldP spid="17441" grpId="0"/>
      <p:bldP spid="17442" grpId="0"/>
      <p:bldP spid="58" grpId="0" animBg="1"/>
      <p:bldP spid="59" grpId="0" animBg="1"/>
      <p:bldP spid="16427" grpId="0"/>
      <p:bldP spid="70" grpId="0" animBg="1"/>
      <p:bldP spid="16" grpId="0" animBg="1"/>
      <p:bldP spid="19" grpId="0"/>
      <p:bldP spid="75" grpId="0" animBg="1"/>
      <p:bldP spid="76" grpId="0" animBg="1"/>
      <p:bldP spid="73" grpId="0" animBg="1"/>
      <p:bldP spid="74" grpId="0" animBg="1"/>
      <p:bldP spid="77" grpId="0" animBg="1"/>
      <p:bldP spid="78" grpId="0" animBg="1"/>
      <p:bldP spid="80" grpId="0" animBg="1"/>
      <p:bldP spid="81" grpId="0" animBg="1"/>
      <p:bldP spid="82" grpId="0" animBg="1"/>
      <p:bldP spid="83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1"/>
          <p:cNvSpPr>
            <a:spLocks noGrp="1"/>
          </p:cNvSpPr>
          <p:nvPr>
            <p:ph type="title" idx="4294967295"/>
          </p:nvPr>
        </p:nvSpPr>
        <p:spPr>
          <a:xfrm>
            <a:off x="323528" y="490662"/>
            <a:ext cx="8496944" cy="70609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cs typeface="Arial" charset="0"/>
              </a:rPr>
              <a:t>Hope is more important for adolescents (14 to 18 years; n= 152)</a:t>
            </a:r>
          </a:p>
        </p:txBody>
      </p:sp>
      <p:grpSp>
        <p:nvGrpSpPr>
          <p:cNvPr id="74" name="Group 3"/>
          <p:cNvGrpSpPr>
            <a:grpSpLocks/>
          </p:cNvGrpSpPr>
          <p:nvPr/>
        </p:nvGrpSpPr>
        <p:grpSpPr bwMode="auto">
          <a:xfrm>
            <a:off x="4516385" y="2807350"/>
            <a:ext cx="1168400" cy="640137"/>
            <a:chOff x="2350782" y="1479294"/>
            <a:chExt cx="1140771" cy="570385"/>
          </a:xfrm>
          <a:solidFill>
            <a:schemeClr val="accent1"/>
          </a:solidFill>
        </p:grpSpPr>
        <p:sp>
          <p:nvSpPr>
            <p:cNvPr id="77" name="Rounded Rectangle 76"/>
            <p:cNvSpPr/>
            <p:nvPr/>
          </p:nvSpPr>
          <p:spPr>
            <a:xfrm>
              <a:off x="2350782" y="1479294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8" name="Rounded Rectangle 4"/>
            <p:cNvSpPr/>
            <p:nvPr/>
          </p:nvSpPr>
          <p:spPr>
            <a:xfrm>
              <a:off x="2368542" y="1497433"/>
              <a:ext cx="1105252" cy="53410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dirty="0">
                  <a:latin typeface="Arial" pitchFamily="34" charset="0"/>
                  <a:cs typeface="Arial" pitchFamily="34" charset="0"/>
                </a:rPr>
                <a:t>Defeatist performance beliefs</a:t>
              </a:r>
            </a:p>
          </p:txBody>
        </p:sp>
      </p:grpSp>
      <p:grpSp>
        <p:nvGrpSpPr>
          <p:cNvPr id="79" name="Group 4"/>
          <p:cNvGrpSpPr>
            <a:grpSpLocks/>
          </p:cNvGrpSpPr>
          <p:nvPr/>
        </p:nvGrpSpPr>
        <p:grpSpPr bwMode="auto">
          <a:xfrm>
            <a:off x="4499992" y="1767927"/>
            <a:ext cx="1167330" cy="679383"/>
            <a:chOff x="2350782" y="2135237"/>
            <a:chExt cx="1140771" cy="570385"/>
          </a:xfrm>
          <a:solidFill>
            <a:schemeClr val="accent1"/>
          </a:solidFill>
        </p:grpSpPr>
        <p:sp>
          <p:nvSpPr>
            <p:cNvPr id="80" name="Rounded Rectangle 79"/>
            <p:cNvSpPr/>
            <p:nvPr/>
          </p:nvSpPr>
          <p:spPr>
            <a:xfrm>
              <a:off x="2350782" y="2135237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Rounded Rectangle 6"/>
            <p:cNvSpPr/>
            <p:nvPr/>
          </p:nvSpPr>
          <p:spPr>
            <a:xfrm>
              <a:off x="2368558" y="2152591"/>
              <a:ext cx="1105219" cy="53567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dirty="0">
                  <a:latin typeface="Arial" pitchFamily="34" charset="0"/>
                  <a:cs typeface="Arial" pitchFamily="34" charset="0"/>
                </a:rPr>
                <a:t>Need for approval beliefs</a:t>
              </a:r>
            </a:p>
          </p:txBody>
        </p:sp>
      </p:grpSp>
      <p:grpSp>
        <p:nvGrpSpPr>
          <p:cNvPr id="82" name="Group 5"/>
          <p:cNvGrpSpPr>
            <a:grpSpLocks/>
          </p:cNvGrpSpPr>
          <p:nvPr/>
        </p:nvGrpSpPr>
        <p:grpSpPr bwMode="auto">
          <a:xfrm>
            <a:off x="4499992" y="5327630"/>
            <a:ext cx="1189554" cy="603240"/>
            <a:chOff x="2350782" y="2791181"/>
            <a:chExt cx="1140771" cy="570385"/>
          </a:xfrm>
          <a:solidFill>
            <a:schemeClr val="accent1">
              <a:lumMod val="50000"/>
            </a:schemeClr>
          </a:solidFill>
        </p:grpSpPr>
        <p:sp>
          <p:nvSpPr>
            <p:cNvPr id="83" name="Rounded Rectangle 82"/>
            <p:cNvSpPr/>
            <p:nvPr/>
          </p:nvSpPr>
          <p:spPr>
            <a:xfrm>
              <a:off x="2350782" y="2791181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Rounded Rectangle 8"/>
            <p:cNvSpPr/>
            <p:nvPr/>
          </p:nvSpPr>
          <p:spPr>
            <a:xfrm>
              <a:off x="2368265" y="2808878"/>
              <a:ext cx="1105805" cy="53499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dirty="0">
                  <a:latin typeface="Arial" pitchFamily="34" charset="0"/>
                  <a:cs typeface="Arial" pitchFamily="34" charset="0"/>
                </a:rPr>
                <a:t>Occupational hope</a:t>
              </a:r>
            </a:p>
          </p:txBody>
        </p:sp>
      </p:grpSp>
      <p:grpSp>
        <p:nvGrpSpPr>
          <p:cNvPr id="85" name="Group 6"/>
          <p:cNvGrpSpPr>
            <a:grpSpLocks/>
          </p:cNvGrpSpPr>
          <p:nvPr/>
        </p:nvGrpSpPr>
        <p:grpSpPr bwMode="auto">
          <a:xfrm>
            <a:off x="4499992" y="4404949"/>
            <a:ext cx="1184792" cy="562641"/>
            <a:chOff x="2350782" y="3447124"/>
            <a:chExt cx="1140771" cy="570385"/>
          </a:xfrm>
          <a:solidFill>
            <a:schemeClr val="accent1">
              <a:lumMod val="50000"/>
            </a:schemeClr>
          </a:solidFill>
        </p:grpSpPr>
        <p:sp>
          <p:nvSpPr>
            <p:cNvPr id="86" name="Rounded Rectangle 85"/>
            <p:cNvSpPr/>
            <p:nvPr/>
          </p:nvSpPr>
          <p:spPr>
            <a:xfrm>
              <a:off x="2350782" y="3447124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" name="Rounded Rectangle 10"/>
            <p:cNvSpPr/>
            <p:nvPr/>
          </p:nvSpPr>
          <p:spPr>
            <a:xfrm>
              <a:off x="2368282" y="3465524"/>
              <a:ext cx="1105771" cy="53358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dirty="0">
                  <a:latin typeface="Arial" pitchFamily="34" charset="0"/>
                  <a:cs typeface="Arial" pitchFamily="34" charset="0"/>
                </a:rPr>
                <a:t>Social hope</a:t>
              </a:r>
            </a:p>
          </p:txBody>
        </p:sp>
      </p:grpSp>
      <p:cxnSp>
        <p:nvCxnSpPr>
          <p:cNvPr id="112" name="Straight Arrow Connector 111"/>
          <p:cNvCxnSpPr>
            <a:stCxn id="131" idx="4"/>
            <a:endCxn id="130" idx="0"/>
          </p:cNvCxnSpPr>
          <p:nvPr/>
        </p:nvCxnSpPr>
        <p:spPr>
          <a:xfrm flipH="1">
            <a:off x="8037513" y="2941638"/>
            <a:ext cx="41275" cy="1735137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83" idx="3"/>
            <a:endCxn id="130" idx="3"/>
          </p:cNvCxnSpPr>
          <p:nvPr/>
        </p:nvCxnSpPr>
        <p:spPr>
          <a:xfrm flipV="1">
            <a:off x="5689600" y="5353050"/>
            <a:ext cx="1730375" cy="276225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86" idx="3"/>
            <a:endCxn id="131" idx="3"/>
          </p:cNvCxnSpPr>
          <p:nvPr/>
        </p:nvCxnSpPr>
        <p:spPr>
          <a:xfrm flipV="1">
            <a:off x="5684838" y="2824163"/>
            <a:ext cx="1808162" cy="1862137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stCxn id="86" idx="3"/>
            <a:endCxn id="130" idx="2"/>
          </p:cNvCxnSpPr>
          <p:nvPr/>
        </p:nvCxnSpPr>
        <p:spPr>
          <a:xfrm>
            <a:off x="5684838" y="4686300"/>
            <a:ext cx="1479550" cy="385763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87"/>
          <p:cNvSpPr txBox="1">
            <a:spLocks noChangeArrowheads="1"/>
          </p:cNvSpPr>
          <p:nvPr/>
        </p:nvSpPr>
        <p:spPr bwMode="auto">
          <a:xfrm>
            <a:off x="6227763" y="4686300"/>
            <a:ext cx="504825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.41***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0" name="Oval 129"/>
          <p:cNvSpPr/>
          <p:nvPr/>
        </p:nvSpPr>
        <p:spPr>
          <a:xfrm>
            <a:off x="7164388" y="4676775"/>
            <a:ext cx="1744662" cy="79216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34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GB" sz="1500" b="1" dirty="0">
                <a:latin typeface="Arial" pitchFamily="34" charset="0"/>
                <a:cs typeface="Arial" pitchFamily="34" charset="0"/>
              </a:rPr>
              <a:t>Community Belonging</a:t>
            </a:r>
          </a:p>
        </p:txBody>
      </p:sp>
      <p:sp>
        <p:nvSpPr>
          <p:cNvPr id="131" name="Oval 130"/>
          <p:cNvSpPr/>
          <p:nvPr/>
        </p:nvSpPr>
        <p:spPr>
          <a:xfrm>
            <a:off x="7250113" y="2139950"/>
            <a:ext cx="1658937" cy="8016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34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GB" b="1" dirty="0">
                <a:latin typeface="Arial" pitchFamily="34" charset="0"/>
                <a:cs typeface="Arial" pitchFamily="34" charset="0"/>
              </a:rPr>
              <a:t>Social activity</a:t>
            </a:r>
          </a:p>
        </p:txBody>
      </p:sp>
      <p:sp>
        <p:nvSpPr>
          <p:cNvPr id="151" name="TextBox 87"/>
          <p:cNvSpPr txBox="1">
            <a:spLocks noChangeArrowheads="1"/>
          </p:cNvSpPr>
          <p:nvPr/>
        </p:nvSpPr>
        <p:spPr bwMode="auto">
          <a:xfrm>
            <a:off x="6265863" y="5372100"/>
            <a:ext cx="504825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.44***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2" name="TextBox 87"/>
          <p:cNvSpPr txBox="1">
            <a:spLocks noChangeArrowheads="1"/>
          </p:cNvSpPr>
          <p:nvPr/>
        </p:nvSpPr>
        <p:spPr bwMode="auto">
          <a:xfrm>
            <a:off x="6227763" y="3884613"/>
            <a:ext cx="504825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.53***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3" name="TextBox 87"/>
          <p:cNvSpPr txBox="1">
            <a:spLocks noChangeArrowheads="1"/>
          </p:cNvSpPr>
          <p:nvPr/>
        </p:nvSpPr>
        <p:spPr bwMode="auto">
          <a:xfrm>
            <a:off x="7826375" y="3884613"/>
            <a:ext cx="417513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.42**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56" name="Table 155"/>
          <p:cNvGraphicFramePr>
            <a:graphicFrameLocks noGrp="1"/>
          </p:cNvGraphicFramePr>
          <p:nvPr/>
        </p:nvGraphicFramePr>
        <p:xfrm>
          <a:off x="323528" y="1988840"/>
          <a:ext cx="3744416" cy="3535782"/>
        </p:xfrm>
        <a:graphic>
          <a:graphicData uri="http://schemas.openxmlformats.org/drawingml/2006/table">
            <a:tbl>
              <a:tblPr firstRow="1" firstCol="1" bandRow="1">
                <a:tableStyleId>{08FB837D-C827-4EFA-A057-4D05807E0F7C}</a:tableStyleId>
              </a:tblPr>
              <a:tblGrid>
                <a:gridCol w="1040293"/>
                <a:gridCol w="1185676"/>
                <a:gridCol w="1035568"/>
                <a:gridCol w="482879"/>
              </a:tblGrid>
              <a:tr h="6627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 Narrow" pitchFamily="34" charset="0"/>
                        </a:rPr>
                        <a:t>Predictor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 Narrow" pitchFamily="34" charset="0"/>
                        </a:rPr>
                        <a:t> </a:t>
                      </a:r>
                      <a:endParaRPr lang="en-GB" sz="1100" b="1" dirty="0"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u="sng" dirty="0" smtClean="0">
                          <a:effectLst/>
                          <a:latin typeface="Arial Narrow" pitchFamily="34" charset="0"/>
                        </a:rPr>
                        <a:t>Adolescents</a:t>
                      </a:r>
                      <a:endParaRPr lang="en-GB" sz="1100" u="sng" dirty="0">
                        <a:effectLst/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400" kern="1200" dirty="0" smtClean="0">
                          <a:effectLst/>
                          <a:latin typeface="Arial Narrow" pitchFamily="34" charset="0"/>
                        </a:rPr>
                        <a:t>β</a:t>
                      </a:r>
                      <a:endParaRPr lang="en-GB" sz="1400" b="1" dirty="0"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u="none" dirty="0" smtClean="0">
                          <a:effectLst/>
                          <a:latin typeface="Arial Narrow" pitchFamily="34" charset="0"/>
                        </a:rPr>
                        <a:t>Young adults</a:t>
                      </a:r>
                      <a:endParaRPr lang="en-GB" sz="1100" u="none" dirty="0">
                        <a:effectLst/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400" u="none" kern="1200" dirty="0" smtClean="0">
                          <a:effectLst/>
                          <a:latin typeface="Arial Narrow" pitchFamily="34" charset="0"/>
                        </a:rPr>
                        <a:t>β</a:t>
                      </a:r>
                      <a:endParaRPr lang="en-GB" sz="1400" b="1" u="none" dirty="0"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kern="1200" dirty="0">
                          <a:effectLst/>
                          <a:latin typeface="Arial Narrow" pitchFamily="34" charset="0"/>
                        </a:rPr>
                        <a:t> p</a:t>
                      </a:r>
                      <a:endParaRPr lang="en-GB" sz="1100" dirty="0">
                        <a:effectLst/>
                        <a:latin typeface="Arial Narrow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effectLst/>
                          <a:latin typeface="Arial Narrow" pitchFamily="34" charset="0"/>
                        </a:rPr>
                        <a:t> </a:t>
                      </a:r>
                      <a:endParaRPr lang="en-GB" sz="1400" b="1" dirty="0"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52006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Social activity</a:t>
                      </a:r>
                      <a:endParaRPr lang="en-GB" sz="1200" b="1" dirty="0" smtClean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050" b="0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845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Need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App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.13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05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33**</a:t>
                      </a:r>
                      <a:endParaRPr lang="en-GB" sz="1050" b="0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.18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845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err="1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Def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Per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-.20    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-.</a:t>
                      </a:r>
                      <a:r>
                        <a:rPr lang="en-GB" sz="105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39*** </a:t>
                      </a:r>
                      <a:endParaRPr lang="en-GB" sz="1050" b="0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.39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845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err="1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Soc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Hope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53***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05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52***</a:t>
                      </a:r>
                      <a:endParaRPr lang="en-GB" sz="1050" b="0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.77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33923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Community belonging</a:t>
                      </a:r>
                      <a:endParaRPr lang="en-GB" sz="1200" b="1" dirty="0" smtClean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050" b="0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33923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Need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App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-.04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05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19*</a:t>
                      </a:r>
                      <a:endParaRPr lang="en-GB" sz="1050" b="0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.05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845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err="1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Def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Per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.07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-.</a:t>
                      </a:r>
                      <a:r>
                        <a:rPr lang="en-GB" sz="105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39***</a:t>
                      </a:r>
                      <a:endParaRPr lang="en-GB" sz="1050" b="0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.001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845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err="1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Soc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Hope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41***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05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47***</a:t>
                      </a:r>
                      <a:endParaRPr lang="en-GB" sz="1050" b="0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.51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845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err="1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Occ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Hope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44***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05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22**</a:t>
                      </a:r>
                      <a:endParaRPr lang="en-GB" sz="1050" b="0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.13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32" name="Rectangle 31"/>
          <p:cNvSpPr/>
          <p:nvPr/>
        </p:nvSpPr>
        <p:spPr>
          <a:xfrm>
            <a:off x="4581525" y="6429375"/>
            <a:ext cx="4351338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Tw Cen MT" pitchFamily="34" charset="0"/>
                <a:sym typeface="Symbol" pitchFamily="18" charset="2"/>
              </a:rPr>
              <a:t></a:t>
            </a:r>
            <a:r>
              <a:rPr lang="en-GB" sz="1100" b="1" baseline="30000" dirty="0">
                <a:solidFill>
                  <a:schemeClr val="bg1">
                    <a:lumMod val="50000"/>
                  </a:schemeClr>
                </a:solidFill>
                <a:latin typeface="Tw Cen MT" pitchFamily="34" charset="0"/>
                <a:sym typeface="Symbol" pitchFamily="18" charset="2"/>
              </a:rPr>
              <a:t>2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: 88.65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(63), p=.02    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</a:t>
            </a:r>
            <a:r>
              <a:rPr lang="en-GB" sz="1100" b="1" baseline="30000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2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/</a:t>
            </a:r>
            <a:r>
              <a:rPr lang="en-GB" sz="1100" b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df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: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1.41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Tw Cen MT" pitchFamily="34" charset="0"/>
                <a:sym typeface="Symbol" pitchFamily="18" charset="2"/>
              </a:rPr>
              <a:t>CFI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: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.95   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RMSEA: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.05 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SRMR: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.06</a:t>
            </a:r>
            <a:endParaRPr lang="en-GB" sz="1100" b="1" baseline="30000" dirty="0">
              <a:solidFill>
                <a:schemeClr val="bg1">
                  <a:lumMod val="50000"/>
                </a:schemeClr>
              </a:solidFill>
              <a:latin typeface="Tw Cen MT" pitchFamily="34" charset="0"/>
            </a:endParaRPr>
          </a:p>
        </p:txBody>
      </p:sp>
      <p:sp>
        <p:nvSpPr>
          <p:cNvPr id="28" name="TextBox 62"/>
          <p:cNvSpPr txBox="1">
            <a:spLocks noChangeArrowheads="1"/>
          </p:cNvSpPr>
          <p:nvPr/>
        </p:nvSpPr>
        <p:spPr bwMode="auto">
          <a:xfrm>
            <a:off x="179388" y="6491288"/>
            <a:ext cx="4233862" cy="231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&lt;.05, **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&lt;.01, ***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</a:t>
            </a:r>
            <a:r>
              <a:rPr lang="en-GB" sz="900" dirty="0" smtClean="0">
                <a:solidFill>
                  <a:schemeClr val="bg1">
                    <a:lumMod val="50000"/>
                  </a:schemeClr>
                </a:solidFill>
              </a:rPr>
              <a:t>001      Note: standardised path coefficients are shown </a:t>
            </a:r>
            <a:endParaRPr lang="en-GB" sz="9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30" grpId="0" animBg="1"/>
      <p:bldP spid="131" grpId="0" animBg="1"/>
      <p:bldP spid="151" grpId="0" animBg="1"/>
      <p:bldP spid="152" grpId="0" animBg="1"/>
      <p:bldP spid="153" grpId="0" animBg="1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1"/>
          <p:cNvSpPr>
            <a:spLocks noGrp="1"/>
          </p:cNvSpPr>
          <p:nvPr>
            <p:ph type="title" idx="4294967295"/>
          </p:nvPr>
        </p:nvSpPr>
        <p:spPr>
          <a:xfrm>
            <a:off x="323528" y="490662"/>
            <a:ext cx="8496944" cy="70609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cs typeface="Arial" charset="0"/>
              </a:rPr>
              <a:t>Negative self-beliefs are more influential for young adults (19 to 36 years; n= 235)</a:t>
            </a:r>
          </a:p>
        </p:txBody>
      </p:sp>
      <p:grpSp>
        <p:nvGrpSpPr>
          <p:cNvPr id="146" name="Group 3"/>
          <p:cNvGrpSpPr>
            <a:grpSpLocks/>
          </p:cNvGrpSpPr>
          <p:nvPr/>
        </p:nvGrpSpPr>
        <p:grpSpPr bwMode="auto">
          <a:xfrm>
            <a:off x="4516385" y="2807350"/>
            <a:ext cx="1168400" cy="640137"/>
            <a:chOff x="2350782" y="1479294"/>
            <a:chExt cx="1140771" cy="570385"/>
          </a:xfrm>
          <a:solidFill>
            <a:schemeClr val="accent1"/>
          </a:solidFill>
        </p:grpSpPr>
        <p:sp>
          <p:nvSpPr>
            <p:cNvPr id="147" name="Rounded Rectangle 146"/>
            <p:cNvSpPr/>
            <p:nvPr/>
          </p:nvSpPr>
          <p:spPr>
            <a:xfrm>
              <a:off x="2350782" y="1479294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8" name="Rounded Rectangle 4"/>
            <p:cNvSpPr/>
            <p:nvPr/>
          </p:nvSpPr>
          <p:spPr>
            <a:xfrm>
              <a:off x="2368542" y="1497433"/>
              <a:ext cx="1105252" cy="53410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dirty="0">
                  <a:latin typeface="Arial" pitchFamily="34" charset="0"/>
                  <a:cs typeface="Arial" pitchFamily="34" charset="0"/>
                </a:rPr>
                <a:t>Defeatist performance beliefs</a:t>
              </a:r>
            </a:p>
          </p:txBody>
        </p:sp>
      </p:grpSp>
      <p:grpSp>
        <p:nvGrpSpPr>
          <p:cNvPr id="149" name="Group 4"/>
          <p:cNvGrpSpPr>
            <a:grpSpLocks/>
          </p:cNvGrpSpPr>
          <p:nvPr/>
        </p:nvGrpSpPr>
        <p:grpSpPr bwMode="auto">
          <a:xfrm>
            <a:off x="4499992" y="1767927"/>
            <a:ext cx="1167330" cy="679383"/>
            <a:chOff x="2350782" y="2135237"/>
            <a:chExt cx="1140771" cy="570385"/>
          </a:xfrm>
          <a:solidFill>
            <a:schemeClr val="accent1"/>
          </a:solidFill>
        </p:grpSpPr>
        <p:sp>
          <p:nvSpPr>
            <p:cNvPr id="150" name="Rounded Rectangle 149"/>
            <p:cNvSpPr/>
            <p:nvPr/>
          </p:nvSpPr>
          <p:spPr>
            <a:xfrm>
              <a:off x="2350782" y="2135237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1" name="Rounded Rectangle 6"/>
            <p:cNvSpPr/>
            <p:nvPr/>
          </p:nvSpPr>
          <p:spPr>
            <a:xfrm>
              <a:off x="2368558" y="2152591"/>
              <a:ext cx="1105219" cy="53567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dirty="0">
                  <a:latin typeface="Arial" pitchFamily="34" charset="0"/>
                  <a:cs typeface="Arial" pitchFamily="34" charset="0"/>
                </a:rPr>
                <a:t>Need for approval beliefs</a:t>
              </a:r>
            </a:p>
          </p:txBody>
        </p:sp>
      </p:grpSp>
      <p:grpSp>
        <p:nvGrpSpPr>
          <p:cNvPr id="152" name="Group 5"/>
          <p:cNvGrpSpPr>
            <a:grpSpLocks/>
          </p:cNvGrpSpPr>
          <p:nvPr/>
        </p:nvGrpSpPr>
        <p:grpSpPr bwMode="auto">
          <a:xfrm>
            <a:off x="4499992" y="5327630"/>
            <a:ext cx="1189554" cy="603240"/>
            <a:chOff x="2350782" y="2791181"/>
            <a:chExt cx="1140771" cy="570385"/>
          </a:xfrm>
          <a:solidFill>
            <a:schemeClr val="accent1">
              <a:lumMod val="50000"/>
            </a:schemeClr>
          </a:solidFill>
        </p:grpSpPr>
        <p:sp>
          <p:nvSpPr>
            <p:cNvPr id="153" name="Rounded Rectangle 152"/>
            <p:cNvSpPr/>
            <p:nvPr/>
          </p:nvSpPr>
          <p:spPr>
            <a:xfrm>
              <a:off x="2350782" y="2791181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4" name="Rounded Rectangle 8"/>
            <p:cNvSpPr/>
            <p:nvPr/>
          </p:nvSpPr>
          <p:spPr>
            <a:xfrm>
              <a:off x="2368265" y="2808878"/>
              <a:ext cx="1105805" cy="53499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dirty="0">
                  <a:latin typeface="Arial" pitchFamily="34" charset="0"/>
                  <a:cs typeface="Arial" pitchFamily="34" charset="0"/>
                </a:rPr>
                <a:t>Occupational hope</a:t>
              </a:r>
            </a:p>
          </p:txBody>
        </p:sp>
      </p:grpSp>
      <p:grpSp>
        <p:nvGrpSpPr>
          <p:cNvPr id="155" name="Group 6"/>
          <p:cNvGrpSpPr>
            <a:grpSpLocks/>
          </p:cNvGrpSpPr>
          <p:nvPr/>
        </p:nvGrpSpPr>
        <p:grpSpPr bwMode="auto">
          <a:xfrm>
            <a:off x="4499992" y="4404949"/>
            <a:ext cx="1184792" cy="562641"/>
            <a:chOff x="2350782" y="3447124"/>
            <a:chExt cx="1140771" cy="570385"/>
          </a:xfrm>
          <a:solidFill>
            <a:schemeClr val="accent1">
              <a:lumMod val="50000"/>
            </a:schemeClr>
          </a:solidFill>
        </p:grpSpPr>
        <p:sp>
          <p:nvSpPr>
            <p:cNvPr id="156" name="Rounded Rectangle 155"/>
            <p:cNvSpPr/>
            <p:nvPr/>
          </p:nvSpPr>
          <p:spPr>
            <a:xfrm>
              <a:off x="2350782" y="3447124"/>
              <a:ext cx="1140771" cy="57038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7" name="Rounded Rectangle 10"/>
            <p:cNvSpPr/>
            <p:nvPr/>
          </p:nvSpPr>
          <p:spPr>
            <a:xfrm>
              <a:off x="2368282" y="3465524"/>
              <a:ext cx="1105771" cy="53358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dirty="0">
                  <a:latin typeface="Arial" pitchFamily="34" charset="0"/>
                  <a:cs typeface="Arial" pitchFamily="34" charset="0"/>
                </a:rPr>
                <a:t>Social hope</a:t>
              </a:r>
            </a:p>
          </p:txBody>
        </p:sp>
      </p:grpSp>
      <p:cxnSp>
        <p:nvCxnSpPr>
          <p:cNvPr id="158" name="Straight Arrow Connector 157"/>
          <p:cNvCxnSpPr>
            <a:stCxn id="164" idx="4"/>
            <a:endCxn id="163" idx="0"/>
          </p:cNvCxnSpPr>
          <p:nvPr/>
        </p:nvCxnSpPr>
        <p:spPr>
          <a:xfrm flipH="1">
            <a:off x="8037513" y="2941638"/>
            <a:ext cx="41275" cy="1735137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>
            <a:stCxn id="153" idx="3"/>
            <a:endCxn id="163" idx="3"/>
          </p:cNvCxnSpPr>
          <p:nvPr/>
        </p:nvCxnSpPr>
        <p:spPr>
          <a:xfrm flipV="1">
            <a:off x="5689600" y="5353050"/>
            <a:ext cx="1730375" cy="276225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>
            <a:stCxn id="156" idx="3"/>
            <a:endCxn id="164" idx="3"/>
          </p:cNvCxnSpPr>
          <p:nvPr/>
        </p:nvCxnSpPr>
        <p:spPr>
          <a:xfrm flipV="1">
            <a:off x="5684838" y="2824163"/>
            <a:ext cx="1808162" cy="1862137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>
            <a:stCxn id="156" idx="3"/>
            <a:endCxn id="163" idx="2"/>
          </p:cNvCxnSpPr>
          <p:nvPr/>
        </p:nvCxnSpPr>
        <p:spPr>
          <a:xfrm>
            <a:off x="5684838" y="4686300"/>
            <a:ext cx="1479550" cy="385763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87"/>
          <p:cNvSpPr txBox="1">
            <a:spLocks noChangeArrowheads="1"/>
          </p:cNvSpPr>
          <p:nvPr/>
        </p:nvSpPr>
        <p:spPr bwMode="auto">
          <a:xfrm>
            <a:off x="5873750" y="4673600"/>
            <a:ext cx="504825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.47***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3" name="Oval 162"/>
          <p:cNvSpPr/>
          <p:nvPr/>
        </p:nvSpPr>
        <p:spPr>
          <a:xfrm>
            <a:off x="7164388" y="4676775"/>
            <a:ext cx="1744662" cy="79216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34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GB" sz="1500" b="1" dirty="0">
                <a:latin typeface="Arial" pitchFamily="34" charset="0"/>
                <a:cs typeface="Arial" pitchFamily="34" charset="0"/>
              </a:rPr>
              <a:t>Community Belonging</a:t>
            </a:r>
          </a:p>
        </p:txBody>
      </p:sp>
      <p:sp>
        <p:nvSpPr>
          <p:cNvPr id="164" name="Oval 163"/>
          <p:cNvSpPr/>
          <p:nvPr/>
        </p:nvSpPr>
        <p:spPr>
          <a:xfrm>
            <a:off x="7250113" y="2139950"/>
            <a:ext cx="1658937" cy="8016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34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GB" b="1" dirty="0">
                <a:latin typeface="Arial" pitchFamily="34" charset="0"/>
                <a:cs typeface="Arial" pitchFamily="34" charset="0"/>
              </a:rPr>
              <a:t>Social activity</a:t>
            </a:r>
          </a:p>
        </p:txBody>
      </p:sp>
      <p:sp>
        <p:nvSpPr>
          <p:cNvPr id="167" name="TextBox 87"/>
          <p:cNvSpPr txBox="1">
            <a:spLocks noChangeArrowheads="1"/>
          </p:cNvSpPr>
          <p:nvPr/>
        </p:nvSpPr>
        <p:spPr bwMode="auto">
          <a:xfrm>
            <a:off x="5873750" y="5426075"/>
            <a:ext cx="504825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.22**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8" name="TextBox 87"/>
          <p:cNvSpPr txBox="1">
            <a:spLocks noChangeArrowheads="1"/>
          </p:cNvSpPr>
          <p:nvPr/>
        </p:nvSpPr>
        <p:spPr bwMode="auto">
          <a:xfrm>
            <a:off x="5861050" y="4133850"/>
            <a:ext cx="504825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.52***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9" name="TextBox 87"/>
          <p:cNvSpPr txBox="1">
            <a:spLocks noChangeArrowheads="1"/>
          </p:cNvSpPr>
          <p:nvPr/>
        </p:nvSpPr>
        <p:spPr bwMode="auto">
          <a:xfrm>
            <a:off x="7826375" y="3884613"/>
            <a:ext cx="490538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.88***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70" name="Straight Arrow Connector 169"/>
          <p:cNvCxnSpPr>
            <a:stCxn id="147" idx="3"/>
            <a:endCxn id="164" idx="2"/>
          </p:cNvCxnSpPr>
          <p:nvPr/>
        </p:nvCxnSpPr>
        <p:spPr>
          <a:xfrm flipV="1">
            <a:off x="5684838" y="2540000"/>
            <a:ext cx="1565275" cy="587375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/>
          <p:cNvCxnSpPr>
            <a:stCxn id="150" idx="3"/>
            <a:endCxn id="164" idx="1"/>
          </p:cNvCxnSpPr>
          <p:nvPr/>
        </p:nvCxnSpPr>
        <p:spPr>
          <a:xfrm>
            <a:off x="5667375" y="2108200"/>
            <a:ext cx="1825625" cy="147638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87"/>
          <p:cNvSpPr txBox="1">
            <a:spLocks noChangeArrowheads="1"/>
          </p:cNvSpPr>
          <p:nvPr/>
        </p:nvSpPr>
        <p:spPr bwMode="auto">
          <a:xfrm>
            <a:off x="6494463" y="2625725"/>
            <a:ext cx="525462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-.39***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5" name="TextBox 87"/>
          <p:cNvSpPr txBox="1">
            <a:spLocks noChangeArrowheads="1"/>
          </p:cNvSpPr>
          <p:nvPr/>
        </p:nvSpPr>
        <p:spPr bwMode="auto">
          <a:xfrm>
            <a:off x="6300788" y="2054225"/>
            <a:ext cx="431800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.33**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76" name="Straight Arrow Connector 175"/>
          <p:cNvCxnSpPr>
            <a:stCxn id="147" idx="3"/>
            <a:endCxn id="163" idx="1"/>
          </p:cNvCxnSpPr>
          <p:nvPr/>
        </p:nvCxnSpPr>
        <p:spPr>
          <a:xfrm>
            <a:off x="5684838" y="3127375"/>
            <a:ext cx="1735137" cy="1665288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>
            <a:stCxn id="150" idx="3"/>
          </p:cNvCxnSpPr>
          <p:nvPr/>
        </p:nvCxnSpPr>
        <p:spPr>
          <a:xfrm>
            <a:off x="5667375" y="2108200"/>
            <a:ext cx="1973263" cy="257810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87"/>
          <p:cNvSpPr txBox="1">
            <a:spLocks noChangeArrowheads="1"/>
          </p:cNvSpPr>
          <p:nvPr/>
        </p:nvSpPr>
        <p:spPr bwMode="auto">
          <a:xfrm>
            <a:off x="7019925" y="3808413"/>
            <a:ext cx="360363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.19*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7" name="TextBox 87"/>
          <p:cNvSpPr txBox="1">
            <a:spLocks noChangeArrowheads="1"/>
          </p:cNvSpPr>
          <p:nvPr/>
        </p:nvSpPr>
        <p:spPr bwMode="auto">
          <a:xfrm>
            <a:off x="5849938" y="3319463"/>
            <a:ext cx="525462" cy="257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-.39***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9" name="Rectangle 188"/>
          <p:cNvSpPr/>
          <p:nvPr/>
        </p:nvSpPr>
        <p:spPr>
          <a:xfrm>
            <a:off x="4581525" y="6429375"/>
            <a:ext cx="4351338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Tw Cen MT" pitchFamily="34" charset="0"/>
                <a:sym typeface="Symbol" pitchFamily="18" charset="2"/>
              </a:rPr>
              <a:t></a:t>
            </a:r>
            <a:r>
              <a:rPr lang="en-GB" sz="1100" b="1" baseline="30000" dirty="0">
                <a:solidFill>
                  <a:schemeClr val="bg1">
                    <a:lumMod val="50000"/>
                  </a:schemeClr>
                </a:solidFill>
                <a:latin typeface="Tw Cen MT" pitchFamily="34" charset="0"/>
                <a:sym typeface="Symbol" pitchFamily="18" charset="2"/>
              </a:rPr>
              <a:t>2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: 88.65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(63), p=.02    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</a:t>
            </a:r>
            <a:r>
              <a:rPr lang="en-GB" sz="1100" b="1" baseline="30000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2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/</a:t>
            </a:r>
            <a:r>
              <a:rPr lang="en-GB" sz="1100" b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df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: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1.41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Tw Cen MT" pitchFamily="34" charset="0"/>
                <a:sym typeface="Symbol" pitchFamily="18" charset="2"/>
              </a:rPr>
              <a:t>CFI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: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.95   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RMSEA: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.05  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SRMR: </a:t>
            </a: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+mn-lt"/>
                <a:sym typeface="Symbol" pitchFamily="18" charset="2"/>
              </a:rPr>
              <a:t>.06</a:t>
            </a:r>
            <a:endParaRPr lang="en-GB" sz="1100" b="1" baseline="30000" dirty="0">
              <a:solidFill>
                <a:schemeClr val="bg1">
                  <a:lumMod val="50000"/>
                </a:schemeClr>
              </a:solidFill>
              <a:latin typeface="Tw Cen MT" pitchFamily="34" charset="0"/>
            </a:endParaRPr>
          </a:p>
        </p:txBody>
      </p:sp>
      <p:sp>
        <p:nvSpPr>
          <p:cNvPr id="191" name="Oval 190"/>
          <p:cNvSpPr/>
          <p:nvPr/>
        </p:nvSpPr>
        <p:spPr>
          <a:xfrm rot="20456521">
            <a:off x="4314825" y="5099050"/>
            <a:ext cx="1557338" cy="1020763"/>
          </a:xfrm>
          <a:prstGeom prst="ellipse">
            <a:avLst/>
          </a:prstGeom>
          <a:noFill/>
          <a:ln w="508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6388" name="Oval 16387"/>
          <p:cNvSpPr/>
          <p:nvPr/>
        </p:nvSpPr>
        <p:spPr>
          <a:xfrm rot="20456521">
            <a:off x="4340225" y="1539875"/>
            <a:ext cx="1498600" cy="1998663"/>
          </a:xfrm>
          <a:prstGeom prst="ellipse">
            <a:avLst/>
          </a:prstGeom>
          <a:noFill/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323528" y="1988840"/>
          <a:ext cx="3744416" cy="3535782"/>
        </p:xfrm>
        <a:graphic>
          <a:graphicData uri="http://schemas.openxmlformats.org/drawingml/2006/table">
            <a:tbl>
              <a:tblPr firstRow="1" firstCol="1" bandRow="1">
                <a:tableStyleId>{08FB837D-C827-4EFA-A057-4D05807E0F7C}</a:tableStyleId>
              </a:tblPr>
              <a:tblGrid>
                <a:gridCol w="1040293"/>
                <a:gridCol w="1185676"/>
                <a:gridCol w="1035568"/>
                <a:gridCol w="482879"/>
              </a:tblGrid>
              <a:tr h="6627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 Narrow" pitchFamily="34" charset="0"/>
                        </a:rPr>
                        <a:t>Predictor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 Narrow" pitchFamily="34" charset="0"/>
                        </a:rPr>
                        <a:t> </a:t>
                      </a:r>
                      <a:endParaRPr lang="en-GB" sz="1100" b="1" dirty="0"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u="none" dirty="0" smtClean="0">
                          <a:effectLst/>
                          <a:latin typeface="Arial Narrow" pitchFamily="34" charset="0"/>
                        </a:rPr>
                        <a:t>Adolescents</a:t>
                      </a:r>
                      <a:endParaRPr lang="en-GB" sz="1100" u="none" dirty="0">
                        <a:effectLst/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400" kern="1200" dirty="0" smtClean="0">
                          <a:effectLst/>
                          <a:latin typeface="Arial Narrow" pitchFamily="34" charset="0"/>
                        </a:rPr>
                        <a:t>β</a:t>
                      </a:r>
                      <a:endParaRPr lang="en-GB" sz="1400" b="1" dirty="0"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u="sng" dirty="0" smtClean="0">
                          <a:effectLst/>
                          <a:latin typeface="Arial Narrow" pitchFamily="34" charset="0"/>
                        </a:rPr>
                        <a:t>Young adults</a:t>
                      </a:r>
                      <a:endParaRPr lang="en-GB" sz="1100" u="sng" dirty="0">
                        <a:effectLst/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400" u="none" kern="1200" dirty="0" smtClean="0">
                          <a:effectLst/>
                          <a:latin typeface="Arial Narrow" pitchFamily="34" charset="0"/>
                        </a:rPr>
                        <a:t>β</a:t>
                      </a:r>
                      <a:endParaRPr lang="en-GB" sz="1400" b="1" u="none" dirty="0"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kern="1200" dirty="0">
                          <a:effectLst/>
                          <a:latin typeface="Arial Narrow" pitchFamily="34" charset="0"/>
                        </a:rPr>
                        <a:t> p</a:t>
                      </a:r>
                      <a:endParaRPr lang="en-GB" sz="1100" dirty="0">
                        <a:effectLst/>
                        <a:latin typeface="Arial Narrow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effectLst/>
                          <a:latin typeface="Arial Narrow" pitchFamily="34" charset="0"/>
                        </a:rPr>
                        <a:t> </a:t>
                      </a:r>
                      <a:endParaRPr lang="en-GB" sz="1400" b="1" dirty="0"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52006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Social activity</a:t>
                      </a:r>
                      <a:endParaRPr lang="en-GB" sz="1200" b="1" dirty="0" smtClean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050" b="0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845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Need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App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.13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33**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.18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845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err="1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Def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Per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-.20    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-.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39*** 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.39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845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err="1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Soc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Hope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05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53***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52***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.77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33923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Community belonging</a:t>
                      </a:r>
                      <a:endParaRPr lang="en-GB" sz="1200" b="1" dirty="0" smtClean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33923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Need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App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-.04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19*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.05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845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err="1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Def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Per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.07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-.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39***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.001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845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err="1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Soc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Hope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05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41***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47***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.51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845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err="1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Occ</a:t>
                      </a:r>
                      <a:r>
                        <a:rPr lang="en-GB" sz="1050" b="1" baseline="0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Hope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05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44***</a:t>
                      </a:r>
                      <a:endParaRPr lang="en-GB" sz="105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22**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.13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38" name="TextBox 62"/>
          <p:cNvSpPr txBox="1">
            <a:spLocks noChangeArrowheads="1"/>
          </p:cNvSpPr>
          <p:nvPr/>
        </p:nvSpPr>
        <p:spPr bwMode="auto">
          <a:xfrm>
            <a:off x="179388" y="6491288"/>
            <a:ext cx="4233862" cy="231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&lt;.05, **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&lt;.01, ***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</a:t>
            </a:r>
            <a:r>
              <a:rPr lang="en-GB" sz="900" dirty="0" smtClean="0">
                <a:solidFill>
                  <a:schemeClr val="bg1">
                    <a:lumMod val="50000"/>
                  </a:schemeClr>
                </a:solidFill>
              </a:rPr>
              <a:t>001      Note: standardised path coefficients are shown </a:t>
            </a:r>
            <a:endParaRPr lang="en-GB" sz="9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animBg="1"/>
      <p:bldP spid="163" grpId="0" animBg="1"/>
      <p:bldP spid="164" grpId="0" animBg="1"/>
      <p:bldP spid="167" grpId="0" animBg="1"/>
      <p:bldP spid="168" grpId="0" animBg="1"/>
      <p:bldP spid="169" grpId="0" animBg="1"/>
      <p:bldP spid="174" grpId="0" animBg="1"/>
      <p:bldP spid="175" grpId="0" animBg="1"/>
      <p:bldP spid="185" grpId="0" animBg="1"/>
      <p:bldP spid="187" grpId="0" animBg="1"/>
      <p:bldP spid="191" grpId="0" animBg="1"/>
      <p:bldP spid="16388" grpId="0" animBg="1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mtClean="0">
                <a:solidFill>
                  <a:srgbClr val="2A01BF"/>
                </a:solidFill>
                <a:latin typeface="Arial" charset="0"/>
                <a:cs typeface="Arial" charset="0"/>
              </a:rPr>
              <a:t>How do individual factors influence social inclusion for young people with and without psychosis?</a:t>
            </a:r>
          </a:p>
          <a:p>
            <a:pPr lvl="1" eaLnBrk="1" hangingPunct="1"/>
            <a:r>
              <a:rPr lang="en-GB" smtClean="0">
                <a:solidFill>
                  <a:srgbClr val="2A01BF"/>
                </a:solidFill>
                <a:latin typeface="Arial" charset="0"/>
                <a:cs typeface="Arial" charset="0"/>
              </a:rPr>
              <a:t>What influence does age have on social inclusion and the influence of individual factors?</a:t>
            </a:r>
          </a:p>
          <a:p>
            <a:pPr lvl="1" eaLnBrk="1" hangingPunct="1"/>
            <a:endParaRPr lang="en-GB" smtClean="0">
              <a:solidFill>
                <a:srgbClr val="2A01BF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GB" smtClean="0">
                <a:solidFill>
                  <a:srgbClr val="A30F9C"/>
                </a:solidFill>
                <a:latin typeface="Arial" charset="0"/>
                <a:cs typeface="Arial" charset="0"/>
              </a:rPr>
              <a:t>How do external factors influence social inclusion for young people with psychosis?</a:t>
            </a:r>
          </a:p>
          <a:p>
            <a:pPr lvl="1" eaLnBrk="1" hangingPunct="1"/>
            <a:r>
              <a:rPr lang="en-GB" smtClean="0">
                <a:solidFill>
                  <a:srgbClr val="A30F9C"/>
                </a:solidFill>
                <a:latin typeface="Arial" charset="0"/>
                <a:cs typeface="Arial" charset="0"/>
              </a:rPr>
              <a:t>What is the interplay between individual and external influences on social inclusion for young people with psychosis?</a:t>
            </a:r>
          </a:p>
          <a:p>
            <a:pPr eaLnBrk="1" hangingPunct="1"/>
            <a:endParaRPr lang="en-GB" smtClean="0">
              <a:solidFill>
                <a:srgbClr val="434343"/>
              </a:solidFill>
              <a:latin typeface="Arial" charset="0"/>
              <a:cs typeface="Arial" charset="0"/>
            </a:endParaRPr>
          </a:p>
        </p:txBody>
      </p:sp>
      <p:sp>
        <p:nvSpPr>
          <p:cNvPr id="147459" name="Rectangle 3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tabLst>
                <a:tab pos="3830638" algn="l"/>
              </a:tabLst>
            </a:pPr>
            <a:r>
              <a:rPr lang="en-GB" sz="3600" b="1">
                <a:solidFill>
                  <a:schemeClr val="bg1"/>
                </a:solidFill>
                <a:latin typeface="Tw Cen MT" pitchFamily="34" charset="0"/>
              </a:rPr>
              <a:t>Research questions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GB" smtClean="0">
                <a:ln>
                  <a:noFill/>
                </a:ln>
                <a:solidFill>
                  <a:schemeClr val="bg1"/>
                </a:solidFill>
              </a:rPr>
              <a:t>Study 2: Young people with psychosis </a:t>
            </a:r>
          </a:p>
        </p:txBody>
      </p:sp>
      <p:graphicFrame>
        <p:nvGraphicFramePr>
          <p:cNvPr id="91191" name="Group 55"/>
          <p:cNvGraphicFramePr>
            <a:graphicFrameLocks noGrp="1"/>
          </p:cNvGraphicFramePr>
          <p:nvPr>
            <p:ph sz="half" idx="4294967295"/>
          </p:nvPr>
        </p:nvGraphicFramePr>
        <p:xfrm>
          <a:off x="4643438" y="2205038"/>
          <a:ext cx="4038600" cy="3698879"/>
        </p:xfrm>
        <a:graphic>
          <a:graphicData uri="http://schemas.openxmlformats.org/drawingml/2006/table">
            <a:tbl>
              <a:tblPr/>
              <a:tblGrid>
                <a:gridCol w="2308225"/>
                <a:gridCol w="17303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N= 51</a:t>
                      </a:r>
                    </a:p>
                  </a:txBody>
                  <a:tcPr marL="36000" marR="0" marT="36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9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 (SD) /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977"/>
                    </a:solidFill>
                  </a:tcPr>
                </a:tc>
              </a:tr>
              <a:tr h="2905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Service users</a:t>
                      </a:r>
                    </a:p>
                  </a:txBody>
                  <a:tcPr marL="36000" marR="0" marT="18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3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Age (18 – 37 years)</a:t>
                      </a:r>
                    </a:p>
                  </a:txBody>
                  <a:tcPr marL="36000" marR="0" marT="18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3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26.12 (5.59)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3FB"/>
                    </a:solidFill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Male</a:t>
                      </a:r>
                    </a:p>
                  </a:txBody>
                  <a:tcPr marL="36000" marR="0" marT="18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3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58.8%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3FB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Illness duration (6 – 204 months) </a:t>
                      </a:r>
                    </a:p>
                  </a:txBody>
                  <a:tcPr marL="36000" marR="0" marT="18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3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Median=24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3FB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First Episode Psychosis</a:t>
                      </a:r>
                    </a:p>
                  </a:txBody>
                  <a:tcPr marL="36000" marR="0" marT="18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3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52.9%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3FB"/>
                    </a:solidFill>
                  </a:tcPr>
                </a:tc>
              </a:tr>
              <a:tr h="2905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Professionals</a:t>
                      </a:r>
                    </a:p>
                  </a:txBody>
                  <a:tcPr marL="36000" marR="0" marT="18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Age (28 – 61 years)</a:t>
                      </a:r>
                    </a:p>
                  </a:txBody>
                  <a:tcPr marL="36000" marR="0" marT="18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43.59 (7.76)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7"/>
                    </a:solidFill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Female</a:t>
                      </a:r>
                    </a:p>
                  </a:txBody>
                  <a:tcPr marL="36000" marR="0" marT="18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76.5%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7"/>
                    </a:solidFill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Employment duration         (24 – 384 months)</a:t>
                      </a:r>
                    </a:p>
                  </a:txBody>
                  <a:tcPr marL="36000" marR="0" marT="18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150.35 (104.18)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7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Nurse</a:t>
                      </a:r>
                    </a:p>
                  </a:txBody>
                  <a:tcPr marL="36000" marR="0" marT="1800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72.5%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7"/>
                    </a:solidFill>
                  </a:tcPr>
                </a:tc>
              </a:tr>
            </a:tbl>
          </a:graphicData>
        </a:graphic>
      </p:graphicFrame>
      <p:sp>
        <p:nvSpPr>
          <p:cNvPr id="3" name="Content Placeholder 2"/>
          <p:cNvSpPr>
            <a:spLocks/>
          </p:cNvSpPr>
          <p:nvPr/>
        </p:nvSpPr>
        <p:spPr bwMode="auto">
          <a:xfrm>
            <a:off x="457200" y="2205038"/>
            <a:ext cx="4114800" cy="392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r>
              <a:rPr lang="en-GB">
                <a:solidFill>
                  <a:srgbClr val="000000"/>
                </a:solidFill>
                <a:cs typeface="Arial" charset="0"/>
              </a:rPr>
              <a:t>Sussex mental health services</a:t>
            </a:r>
          </a:p>
          <a:p>
            <a:pPr marL="273050" indent="-273050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endParaRPr lang="en-GB">
              <a:solidFill>
                <a:srgbClr val="000000"/>
              </a:solidFill>
              <a:cs typeface="Arial" charset="0"/>
            </a:endParaRPr>
          </a:p>
          <a:p>
            <a:pPr marL="273050" indent="-273050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r>
              <a:rPr lang="en-GB">
                <a:solidFill>
                  <a:srgbClr val="000000"/>
                </a:solidFill>
                <a:cs typeface="Arial" charset="0"/>
              </a:rPr>
              <a:t>Young people with psychosis</a:t>
            </a:r>
          </a:p>
          <a:p>
            <a:pPr marL="273050" indent="-273050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r>
              <a:rPr lang="en-GB">
                <a:solidFill>
                  <a:srgbClr val="000000"/>
                </a:solidFill>
                <a:cs typeface="Arial" charset="0"/>
              </a:rPr>
              <a:t>Main mental health professional (3 months plus relationship)</a:t>
            </a:r>
          </a:p>
          <a:p>
            <a:pPr marL="273050" indent="-273050">
              <a:spcBef>
                <a:spcPct val="20000"/>
              </a:spcBef>
              <a:buClr>
                <a:srgbClr val="B5BBC3"/>
              </a:buClr>
              <a:buFont typeface="Arial" charset="0"/>
              <a:buNone/>
            </a:pPr>
            <a:endParaRPr lang="en-GB">
              <a:solidFill>
                <a:srgbClr val="000000"/>
              </a:solidFill>
              <a:cs typeface="Arial" charset="0"/>
            </a:endParaRPr>
          </a:p>
          <a:p>
            <a:pPr marL="273050" indent="-273050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r>
              <a:rPr lang="en-GB">
                <a:solidFill>
                  <a:srgbClr val="000000"/>
                </a:solidFill>
                <a:cs typeface="Arial" charset="0"/>
              </a:rPr>
              <a:t>Mainly Early Intervention in Psychosis clients</a:t>
            </a:r>
          </a:p>
          <a:p>
            <a:pPr marL="273050" indent="-273050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endParaRPr lang="en-GB">
              <a:solidFill>
                <a:srgbClr val="000000"/>
              </a:solidFill>
              <a:cs typeface="Arial" charset="0"/>
            </a:endParaRPr>
          </a:p>
          <a:p>
            <a:pPr marL="273050" indent="-273050">
              <a:spcBef>
                <a:spcPct val="20000"/>
              </a:spcBef>
              <a:buClr>
                <a:srgbClr val="B5BBC3"/>
              </a:buClr>
              <a:buFont typeface="Arial" charset="0"/>
              <a:buChar char="•"/>
            </a:pPr>
            <a:r>
              <a:rPr lang="en-GB">
                <a:solidFill>
                  <a:srgbClr val="000000"/>
                </a:solidFill>
                <a:cs typeface="Arial" charset="0"/>
              </a:rPr>
              <a:t>C. 5 month follow-up (3-7 months)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GB" smtClean="0">
                <a:ln>
                  <a:noFill/>
                </a:ln>
                <a:solidFill>
                  <a:schemeClr val="bg1"/>
                </a:solidFill>
              </a:rPr>
              <a:t>Study 2: Measures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39750" y="1700213"/>
            <a:ext cx="8208963" cy="460851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60363" lvl="1" indent="-277813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Wingdings 2" pitchFamily="18" charset="2"/>
              <a:buChar char=""/>
            </a:pPr>
            <a:r>
              <a:rPr lang="en-GB" sz="1600" b="1" u="sng">
                <a:solidFill>
                  <a:srgbClr val="000000"/>
                </a:solidFill>
                <a:cs typeface="Arial" charset="0"/>
              </a:rPr>
              <a:t>Individual factors:</a:t>
            </a:r>
          </a:p>
          <a:p>
            <a:pPr marL="539750" lvl="2" indent="-179388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</a:pPr>
            <a:r>
              <a:rPr lang="en-GB" sz="1400">
                <a:solidFill>
                  <a:srgbClr val="000000"/>
                </a:solidFill>
                <a:cs typeface="Arial" charset="0"/>
              </a:rPr>
              <a:t>Negative self-beliefs (baseline):</a:t>
            </a:r>
          </a:p>
          <a:p>
            <a:pPr marL="996950" lvl="3" indent="-179388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</a:pPr>
            <a:r>
              <a:rPr lang="en-GB" sz="1100">
                <a:solidFill>
                  <a:srgbClr val="000000"/>
                </a:solidFill>
                <a:cs typeface="Arial" charset="0"/>
              </a:rPr>
              <a:t>Dysfunctional attitudes (defeatist performance and need for approval)</a:t>
            </a:r>
          </a:p>
          <a:p>
            <a:pPr marL="996950" lvl="3" indent="-179388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</a:pPr>
            <a:r>
              <a:rPr lang="en-GB" sz="1400" b="1">
                <a:solidFill>
                  <a:srgbClr val="000000"/>
                </a:solidFill>
                <a:cs typeface="Arial" charset="0"/>
              </a:rPr>
              <a:t>Self-stigma; e.g. ‘</a:t>
            </a:r>
            <a:r>
              <a:rPr lang="en-GB" sz="1400" b="1" i="1">
                <a:solidFill>
                  <a:srgbClr val="000000"/>
                </a:solidFill>
                <a:cs typeface="Arial" charset="0"/>
              </a:rPr>
              <a:t>I am embarrassed or ashamed that I have a mental illness’ </a:t>
            </a:r>
          </a:p>
          <a:p>
            <a:pPr marL="539750" lvl="2" indent="-179388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GB" sz="1400">
              <a:solidFill>
                <a:srgbClr val="000000"/>
              </a:solidFill>
              <a:cs typeface="Arial" charset="0"/>
            </a:endParaRPr>
          </a:p>
          <a:p>
            <a:pPr marL="539750" lvl="2" indent="-179388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</a:pPr>
            <a:r>
              <a:rPr lang="en-GB" sz="1300">
                <a:solidFill>
                  <a:srgbClr val="000000"/>
                </a:solidFill>
                <a:cs typeface="Arial" charset="0"/>
              </a:rPr>
              <a:t>Hope (total across domains) (5 month follow-up)</a:t>
            </a:r>
          </a:p>
          <a:p>
            <a:pPr marL="539750" lvl="2" indent="-179388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</a:pPr>
            <a:endParaRPr lang="en-GB" sz="1300" b="1">
              <a:solidFill>
                <a:srgbClr val="000000"/>
              </a:solidFill>
              <a:cs typeface="Arial" charset="0"/>
            </a:endParaRPr>
          </a:p>
          <a:p>
            <a:pPr marL="360363" lvl="1" indent="-277813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Wingdings 2" pitchFamily="18" charset="2"/>
              <a:buChar char=""/>
            </a:pPr>
            <a:r>
              <a:rPr lang="en-GB" sz="1600" b="1" u="sng">
                <a:solidFill>
                  <a:srgbClr val="000000"/>
                </a:solidFill>
                <a:cs typeface="Arial" charset="0"/>
              </a:rPr>
              <a:t>External/Therapeutic factors (baseline):</a:t>
            </a:r>
          </a:p>
          <a:p>
            <a:pPr marL="539750" lvl="2" indent="-179388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</a:pPr>
            <a:r>
              <a:rPr lang="en-GB" sz="1400" b="1">
                <a:solidFill>
                  <a:srgbClr val="000000"/>
                </a:solidFill>
                <a:cs typeface="Arial" charset="0"/>
              </a:rPr>
              <a:t>Service user and professional rated therapeutic relationship</a:t>
            </a:r>
          </a:p>
          <a:p>
            <a:pPr marL="996950" lvl="3" indent="-179388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</a:pPr>
            <a:r>
              <a:rPr lang="en-GB" sz="1100" b="1">
                <a:solidFill>
                  <a:srgbClr val="000000"/>
                </a:solidFill>
                <a:cs typeface="Arial" charset="0"/>
              </a:rPr>
              <a:t>Working alliance and emotional climate</a:t>
            </a:r>
            <a:endParaRPr lang="en-GB" sz="1100">
              <a:solidFill>
                <a:srgbClr val="000000"/>
              </a:solidFill>
              <a:cs typeface="Arial" charset="0"/>
            </a:endParaRPr>
          </a:p>
          <a:p>
            <a:pPr marL="539750" lvl="2" indent="-179388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</a:pPr>
            <a:r>
              <a:rPr lang="en-GB" sz="1400" b="1">
                <a:solidFill>
                  <a:srgbClr val="000000"/>
                </a:solidFill>
                <a:cs typeface="Arial" charset="0"/>
              </a:rPr>
              <a:t>(General) Professional hopefulness regarding social/functional outcomes:</a:t>
            </a:r>
          </a:p>
          <a:p>
            <a:pPr marL="996950" lvl="3" indent="-179388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</a:pPr>
            <a:r>
              <a:rPr lang="en-GB" sz="1100" b="1">
                <a:solidFill>
                  <a:srgbClr val="000000"/>
                </a:solidFill>
                <a:cs typeface="Arial" charset="0"/>
              </a:rPr>
              <a:t>e.g. ‘</a:t>
            </a:r>
            <a:r>
              <a:rPr lang="en-GB" sz="1100" b="1" i="1">
                <a:solidFill>
                  <a:srgbClr val="000000"/>
                </a:solidFill>
                <a:cs typeface="Arial" charset="0"/>
              </a:rPr>
              <a:t>I expect that clients with psychosis have the ability to</a:t>
            </a:r>
            <a:r>
              <a:rPr lang="en-GB" sz="1100" b="1">
                <a:solidFill>
                  <a:srgbClr val="000000"/>
                </a:solidFill>
                <a:cs typeface="Arial" charset="0"/>
              </a:rPr>
              <a:t>…</a:t>
            </a:r>
            <a:r>
              <a:rPr lang="en-GB" sz="1100" b="1" i="1">
                <a:solidFill>
                  <a:srgbClr val="000000"/>
                </a:solidFill>
                <a:cs typeface="Arial" charset="0"/>
              </a:rPr>
              <a:t>have intimate relationships</a:t>
            </a:r>
            <a:r>
              <a:rPr lang="en-GB" sz="1000" b="1">
                <a:solidFill>
                  <a:srgbClr val="000000"/>
                </a:solidFill>
                <a:cs typeface="Arial" charset="0"/>
              </a:rPr>
              <a:t>’</a:t>
            </a:r>
          </a:p>
          <a:p>
            <a:pPr marL="996950" lvl="3" indent="-179388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</a:pPr>
            <a:endParaRPr lang="en-GB" sz="1000">
              <a:solidFill>
                <a:srgbClr val="000000"/>
              </a:solidFill>
              <a:cs typeface="Arial" charset="0"/>
            </a:endParaRPr>
          </a:p>
          <a:p>
            <a:pPr marL="996950" lvl="3" indent="-179388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</a:pPr>
            <a:endParaRPr lang="en-GB" sz="1000">
              <a:solidFill>
                <a:srgbClr val="000000"/>
              </a:solidFill>
              <a:cs typeface="Arial" charset="0"/>
            </a:endParaRPr>
          </a:p>
          <a:p>
            <a:pPr marL="360363" lvl="1" indent="-277813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Wingdings 2" pitchFamily="18" charset="2"/>
              <a:buChar char=""/>
            </a:pPr>
            <a:r>
              <a:rPr lang="en-GB" sz="1600" b="1" u="sng">
                <a:solidFill>
                  <a:srgbClr val="000000"/>
                </a:solidFill>
                <a:cs typeface="Arial" charset="0"/>
              </a:rPr>
              <a:t>Social inclusion (5 month follow-up):</a:t>
            </a:r>
          </a:p>
          <a:p>
            <a:pPr marL="539750" lvl="2" indent="-179388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</a:pPr>
            <a:r>
              <a:rPr lang="en-GB" sz="1400">
                <a:solidFill>
                  <a:srgbClr val="000000"/>
                </a:solidFill>
                <a:cs typeface="Arial" charset="0"/>
              </a:rPr>
              <a:t>Social activity and community belonging</a:t>
            </a:r>
            <a:endParaRPr lang="en-GB" sz="1100">
              <a:solidFill>
                <a:srgbClr val="000000"/>
              </a:solidFill>
              <a:cs typeface="Arial" charset="0"/>
            </a:endParaRPr>
          </a:p>
          <a:p>
            <a:pPr marL="539750" lvl="2" indent="-179388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</a:pPr>
            <a:endParaRPr lang="en-GB" sz="1100">
              <a:solidFill>
                <a:srgbClr val="2C2C2C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233" name="Group 305"/>
          <p:cNvGraphicFramePr>
            <a:graphicFrameLocks noGrp="1"/>
          </p:cNvGraphicFramePr>
          <p:nvPr/>
        </p:nvGraphicFramePr>
        <p:xfrm>
          <a:off x="395288" y="2060575"/>
          <a:ext cx="8424862" cy="4413887"/>
        </p:xfrm>
        <a:graphic>
          <a:graphicData uri="http://schemas.openxmlformats.org/drawingml/2006/table">
            <a:tbl>
              <a:tblPr/>
              <a:tblGrid>
                <a:gridCol w="2952750"/>
                <a:gridCol w="1079500"/>
                <a:gridCol w="792162"/>
                <a:gridCol w="936625"/>
                <a:gridCol w="647700"/>
                <a:gridCol w="1008063"/>
                <a:gridCol w="1008062"/>
              </a:tblGrid>
              <a:tr h="603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Defeatist performance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Need for approval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Self-stigma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Hope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Social activity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Community belonging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    NEGATIVE SELF-BELIEFS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1825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   Defeatist performance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1      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1825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   Need for approval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.64***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1       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1825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   Service user self-stigma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.71***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.61***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    HOPE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-.21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-.15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-.43**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1       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1825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SOCIAL INCLUSION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1825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   Social activity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-.08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.05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-.31*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.43**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   Community belonging 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-.27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-.17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-.41**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.66***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.32*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SimSun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400" marR="684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5005" name="TextBox 62"/>
          <p:cNvSpPr txBox="1">
            <a:spLocks noChangeArrowheads="1"/>
          </p:cNvSpPr>
          <p:nvPr/>
        </p:nvSpPr>
        <p:spPr bwMode="auto">
          <a:xfrm>
            <a:off x="7513638" y="6513513"/>
            <a:ext cx="16303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900">
                <a:solidFill>
                  <a:srgbClr val="000000"/>
                </a:solidFill>
                <a:cs typeface="Arial" charset="0"/>
              </a:rPr>
              <a:t>*p&lt;.05, **p&lt;.01, ***p&lt;.001</a:t>
            </a:r>
          </a:p>
        </p:txBody>
      </p:sp>
      <p:sp>
        <p:nvSpPr>
          <p:cNvPr id="11" name="Oval 10"/>
          <p:cNvSpPr/>
          <p:nvPr/>
        </p:nvSpPr>
        <p:spPr>
          <a:xfrm rot="342245">
            <a:off x="4926013" y="5083175"/>
            <a:ext cx="2311400" cy="1368425"/>
          </a:xfrm>
          <a:prstGeom prst="ellipse">
            <a:avLst/>
          </a:prstGeom>
          <a:noFill/>
          <a:ln w="539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25007" name="Rectangle 79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tabLst>
                <a:tab pos="3830638" algn="l"/>
              </a:tabLst>
            </a:pPr>
            <a:r>
              <a:rPr lang="en-GB" sz="3600" b="1">
                <a:solidFill>
                  <a:schemeClr val="bg1"/>
                </a:solidFill>
                <a:latin typeface="Tw Cen MT" pitchFamily="34" charset="0"/>
              </a:rPr>
              <a:t>Study 2: Individual influences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388" y="1989138"/>
            <a:ext cx="4105275" cy="2087562"/>
          </a:xfrm>
        </p:spPr>
        <p:txBody>
          <a:bodyPr>
            <a:normAutofit/>
          </a:bodyPr>
          <a:lstStyle/>
          <a:p>
            <a:pPr eaLnBrk="1" hangingPunct="1">
              <a:buClr>
                <a:srgbClr val="2C2C2C"/>
              </a:buClr>
            </a:pPr>
            <a:r>
              <a:rPr lang="en-GB" smtClean="0">
                <a:solidFill>
                  <a:srgbClr val="000000"/>
                </a:solidFill>
                <a:latin typeface="Arial" charset="0"/>
                <a:cs typeface="Arial" charset="0"/>
              </a:rPr>
              <a:t>No age differences for: </a:t>
            </a:r>
          </a:p>
          <a:p>
            <a:pPr lvl="1" eaLnBrk="1" hangingPunct="1">
              <a:buClr>
                <a:srgbClr val="2C2C2C"/>
              </a:buClr>
            </a:pPr>
            <a:r>
              <a:rPr lang="en-GB" sz="1900" smtClean="0">
                <a:solidFill>
                  <a:srgbClr val="000000"/>
                </a:solidFill>
                <a:latin typeface="Arial" charset="0"/>
                <a:cs typeface="Arial" charset="0"/>
              </a:rPr>
              <a:t>Defeatist performance beliefs</a:t>
            </a:r>
          </a:p>
          <a:p>
            <a:pPr lvl="1" eaLnBrk="1" hangingPunct="1">
              <a:buClr>
                <a:srgbClr val="2C2C2C"/>
              </a:buClr>
            </a:pPr>
            <a:r>
              <a:rPr lang="en-GB" sz="1900" smtClean="0">
                <a:solidFill>
                  <a:srgbClr val="000000"/>
                </a:solidFill>
                <a:latin typeface="Arial" charset="0"/>
                <a:cs typeface="Arial" charset="0"/>
              </a:rPr>
              <a:t>Need for approval</a:t>
            </a:r>
          </a:p>
          <a:p>
            <a:pPr lvl="1" eaLnBrk="1" hangingPunct="1">
              <a:buClr>
                <a:srgbClr val="2C2C2C"/>
              </a:buClr>
            </a:pPr>
            <a:r>
              <a:rPr lang="en-GB" sz="1900" smtClean="0">
                <a:solidFill>
                  <a:srgbClr val="000000"/>
                </a:solidFill>
                <a:latin typeface="Arial" charset="0"/>
                <a:cs typeface="Arial" charset="0"/>
              </a:rPr>
              <a:t>Hope</a:t>
            </a:r>
          </a:p>
          <a:p>
            <a:pPr lvl="1" eaLnBrk="1" hangingPunct="1">
              <a:buClr>
                <a:srgbClr val="2C2C2C"/>
              </a:buClr>
            </a:pPr>
            <a:endParaRPr lang="en-GB" sz="19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eaLnBrk="1" hangingPunct="1">
              <a:buClr>
                <a:srgbClr val="2C2C2C"/>
              </a:buClr>
            </a:pPr>
            <a:endParaRPr lang="en-GB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eaLnBrk="1" hangingPunct="1">
              <a:buClr>
                <a:srgbClr val="2C2C2C"/>
              </a:buClr>
            </a:pPr>
            <a:endParaRPr lang="en-GB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1773238"/>
            <a:ext cx="4859338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395288" y="3824288"/>
            <a:ext cx="3736975" cy="20875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3050" indent="-273050">
              <a:spcBef>
                <a:spcPct val="20000"/>
              </a:spcBef>
              <a:buClr>
                <a:srgbClr val="2C2C2C"/>
              </a:buClr>
              <a:buFont typeface="Arial" charset="0"/>
              <a:buChar char="•"/>
            </a:pPr>
            <a:r>
              <a:rPr lang="en-GB" sz="2300" b="1">
                <a:solidFill>
                  <a:srgbClr val="000000"/>
                </a:solidFill>
                <a:cs typeface="Arial" charset="0"/>
              </a:rPr>
              <a:t>Self-stigma has a greater effect for older people</a:t>
            </a:r>
            <a:r>
              <a:rPr lang="en-GB" sz="2400" b="1">
                <a:solidFill>
                  <a:srgbClr val="000000"/>
                </a:solidFill>
                <a:cs typeface="Arial" charset="0"/>
              </a:rPr>
              <a:t> </a:t>
            </a:r>
            <a:endParaRPr lang="en-GB" sz="1600" b="1">
              <a:solidFill>
                <a:srgbClr val="000000"/>
              </a:solidFill>
              <a:cs typeface="Arial" charset="0"/>
            </a:endParaRPr>
          </a:p>
          <a:p>
            <a:pPr marL="547688" lvl="1" indent="-182563">
              <a:spcBef>
                <a:spcPct val="20000"/>
              </a:spcBef>
              <a:buClr>
                <a:srgbClr val="2C2C2C"/>
              </a:buClr>
              <a:buFont typeface="Arial" charset="0"/>
              <a:buChar char="•"/>
            </a:pPr>
            <a:endParaRPr lang="en-GB" sz="2000">
              <a:solidFill>
                <a:srgbClr val="000000"/>
              </a:solidFill>
              <a:cs typeface="Arial" charset="0"/>
            </a:endParaRPr>
          </a:p>
          <a:p>
            <a:pPr marL="547688" lvl="1" indent="-182563">
              <a:spcBef>
                <a:spcPct val="20000"/>
              </a:spcBef>
              <a:buClr>
                <a:srgbClr val="2C2C2C"/>
              </a:buClr>
              <a:buFont typeface="Arial" charset="0"/>
              <a:buChar char="•"/>
            </a:pPr>
            <a:endParaRPr lang="en-GB" sz="2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51500" y="6021388"/>
            <a:ext cx="2665413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Age*Self-stigma; </a:t>
            </a:r>
            <a:r>
              <a:rPr lang="el-GR" sz="12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GB" sz="12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= -.24*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292725" y="1341438"/>
            <a:ext cx="31670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Tw Cen MT" pitchFamily="34" charset="0"/>
              </a:rPr>
              <a:t>COMMUNITY BELONGING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8388350" y="3644900"/>
            <a:ext cx="561975" cy="57626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Younger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Older</a:t>
            </a:r>
            <a:endParaRPr lang="en-GB" sz="900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28009" name="Rectangle 9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tabLst>
                <a:tab pos="3830638" algn="l"/>
              </a:tabLst>
            </a:pPr>
            <a:r>
              <a:rPr lang="en-GB" sz="3600" b="1">
                <a:solidFill>
                  <a:schemeClr val="bg1"/>
                </a:solidFill>
                <a:latin typeface="Tw Cen MT" pitchFamily="34" charset="0"/>
              </a:rPr>
              <a:t>Study 2: Age differences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GB" sz="3200" smtClean="0">
                <a:ln>
                  <a:noFill/>
                </a:ln>
                <a:solidFill>
                  <a:schemeClr val="bg1"/>
                </a:solidFill>
              </a:rPr>
              <a:t>Study 2: External and individual influences</a:t>
            </a:r>
          </a:p>
        </p:txBody>
      </p:sp>
      <p:sp>
        <p:nvSpPr>
          <p:cNvPr id="9523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GB" sz="2000" smtClean="0">
              <a:solidFill>
                <a:schemeClr val="bg2"/>
              </a:solidFill>
              <a:latin typeface="Arial" charset="0"/>
            </a:endParaRPr>
          </a:p>
          <a:p>
            <a:r>
              <a:rPr lang="en-GB" b="1" smtClean="0">
                <a:solidFill>
                  <a:schemeClr val="bg2"/>
                </a:solidFill>
                <a:latin typeface="Arial" charset="0"/>
              </a:rPr>
              <a:t>Hope-inspiring relationships</a:t>
            </a:r>
          </a:p>
          <a:p>
            <a:pPr lvl="1"/>
            <a:r>
              <a:rPr lang="en-GB" smtClean="0">
                <a:solidFill>
                  <a:schemeClr val="bg2"/>
                </a:solidFill>
                <a:latin typeface="Arial" charset="0"/>
              </a:rPr>
              <a:t>Moderate effects on hopefulness (Hicks et al., 2012) and self-efficacy (Melau, 2012)</a:t>
            </a:r>
          </a:p>
          <a:p>
            <a:pPr lvl="1"/>
            <a:r>
              <a:rPr lang="en-GB" smtClean="0">
                <a:solidFill>
                  <a:schemeClr val="bg2"/>
                </a:solidFill>
                <a:latin typeface="Arial" charset="0"/>
              </a:rPr>
              <a:t>What about professional optimism? </a:t>
            </a:r>
          </a:p>
          <a:p>
            <a:endParaRPr lang="en-GB" b="1" smtClean="0">
              <a:solidFill>
                <a:schemeClr val="bg2"/>
              </a:solidFill>
              <a:latin typeface="Arial" charset="0"/>
            </a:endParaRPr>
          </a:p>
          <a:p>
            <a:pPr lvl="1"/>
            <a:endParaRPr lang="en-GB" smtClean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4140200" y="1773238"/>
            <a:ext cx="457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/>
            <a:endParaRPr lang="en-GB">
              <a:solidFill>
                <a:schemeClr val="bg2"/>
              </a:solidFill>
            </a:endParaRPr>
          </a:p>
          <a:p>
            <a:pPr lvl="1"/>
            <a:endParaRPr lang="en-GB">
              <a:solidFill>
                <a:schemeClr val="bg2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492500" y="4005263"/>
            <a:ext cx="1655763" cy="9366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5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Hopefulness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58888" y="5445125"/>
            <a:ext cx="1800225" cy="7921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1600" b="1">
                <a:solidFill>
                  <a:srgbClr val="2C2C2C"/>
                </a:solidFill>
                <a:latin typeface="Arial" charset="0"/>
                <a:cs typeface="Arial" charset="0"/>
              </a:rPr>
              <a:t>External influence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95963" y="5445125"/>
            <a:ext cx="1727200" cy="7921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Social activity</a:t>
            </a:r>
          </a:p>
        </p:txBody>
      </p:sp>
      <p:cxnSp>
        <p:nvCxnSpPr>
          <p:cNvPr id="8" name="Straight Arrow Connector 7"/>
          <p:cNvCxnSpPr>
            <a:cxnSpLocks noChangeShapeType="1"/>
            <a:stCxn id="6" idx="0"/>
            <a:endCxn id="4" idx="1"/>
          </p:cNvCxnSpPr>
          <p:nvPr/>
        </p:nvCxnSpPr>
        <p:spPr bwMode="auto">
          <a:xfrm flipV="1">
            <a:off x="2159000" y="4473575"/>
            <a:ext cx="1325563" cy="963613"/>
          </a:xfrm>
          <a:prstGeom prst="straightConnector1">
            <a:avLst/>
          </a:prstGeom>
          <a:noFill/>
          <a:ln w="25400" algn="ctr">
            <a:solidFill>
              <a:srgbClr val="94147C"/>
            </a:solidFill>
            <a:round/>
            <a:headEnd/>
            <a:tailEnd type="arrow" w="med" len="med"/>
          </a:ln>
        </p:spPr>
      </p:cxnSp>
      <p:cxnSp>
        <p:nvCxnSpPr>
          <p:cNvPr id="2" name="Straight Arrow Connector 7"/>
          <p:cNvCxnSpPr>
            <a:stCxn id="6" idx="3"/>
            <a:endCxn id="7" idx="1"/>
          </p:cNvCxnSpPr>
          <p:nvPr/>
        </p:nvCxnSpPr>
        <p:spPr>
          <a:xfrm>
            <a:off x="5156200" y="4473575"/>
            <a:ext cx="1503363" cy="963613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7"/>
          <p:cNvCxnSpPr>
            <a:cxnSpLocks noChangeShapeType="1"/>
            <a:stCxn id="6" idx="3"/>
            <a:endCxn id="7" idx="1"/>
          </p:cNvCxnSpPr>
          <p:nvPr/>
        </p:nvCxnSpPr>
        <p:spPr bwMode="auto">
          <a:xfrm>
            <a:off x="3067050" y="5842000"/>
            <a:ext cx="2720975" cy="0"/>
          </a:xfrm>
          <a:prstGeom prst="straightConnector1">
            <a:avLst/>
          </a:prstGeom>
          <a:noFill/>
          <a:ln w="25400" cap="rnd" algn="ctr">
            <a:solidFill>
              <a:srgbClr val="94147C"/>
            </a:solidFill>
            <a:prstDash val="sysDot"/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/>
          <p:cNvSpPr/>
          <p:nvPr/>
        </p:nvSpPr>
        <p:spPr>
          <a:xfrm>
            <a:off x="3532188" y="3644900"/>
            <a:ext cx="1471612" cy="6477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5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Hopefulness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5724525" y="3392488"/>
            <a:ext cx="1727200" cy="3968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Social activity</a:t>
            </a:r>
          </a:p>
        </p:txBody>
      </p:sp>
      <p:cxnSp>
        <p:nvCxnSpPr>
          <p:cNvPr id="81" name="Straight Arrow Connector 80"/>
          <p:cNvCxnSpPr>
            <a:stCxn id="77" idx="3"/>
            <a:endCxn id="79" idx="1"/>
          </p:cNvCxnSpPr>
          <p:nvPr/>
        </p:nvCxnSpPr>
        <p:spPr>
          <a:xfrm flipV="1">
            <a:off x="5003800" y="3590925"/>
            <a:ext cx="720725" cy="377825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2843213" y="1773238"/>
            <a:ext cx="1544637" cy="93503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Therapeutic relationship (P)</a:t>
            </a:r>
          </a:p>
        </p:txBody>
      </p:sp>
      <p:cxnSp>
        <p:nvCxnSpPr>
          <p:cNvPr id="84" name="Straight Arrow Connector 83"/>
          <p:cNvCxnSpPr>
            <a:stCxn id="82" idx="2"/>
            <a:endCxn id="77" idx="0"/>
          </p:cNvCxnSpPr>
          <p:nvPr/>
        </p:nvCxnSpPr>
        <p:spPr>
          <a:xfrm>
            <a:off x="3616325" y="2708275"/>
            <a:ext cx="652463" cy="936625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4822825" y="5376863"/>
            <a:ext cx="28813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>
                <a:solidFill>
                  <a:srgbClr val="000000"/>
                </a:solidFill>
                <a:cs typeface="Arial" charset="0"/>
              </a:rPr>
              <a:t>Indirect effect: </a:t>
            </a:r>
            <a:r>
              <a:rPr lang="en-GB" b="1" i="1">
                <a:solidFill>
                  <a:srgbClr val="000000"/>
                </a:solidFill>
                <a:cs typeface="Arial" charset="0"/>
              </a:rPr>
              <a:t>ab</a:t>
            </a:r>
            <a:r>
              <a:rPr lang="en-GB" b="1">
                <a:solidFill>
                  <a:srgbClr val="000000"/>
                </a:solidFill>
                <a:cs typeface="Arial" charset="0"/>
              </a:rPr>
              <a:t>= .23, ab= .25, 95% [.08, .49]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779838" y="3032125"/>
            <a:ext cx="396875" cy="28892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lIns="36000" tIns="36000" rIns="36000" bIns="36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.37*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5724525" y="4292600"/>
            <a:ext cx="1727200" cy="5143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Community belonging</a:t>
            </a:r>
          </a:p>
        </p:txBody>
      </p:sp>
      <p:cxnSp>
        <p:nvCxnSpPr>
          <p:cNvPr id="90" name="Straight Arrow Connector 89"/>
          <p:cNvCxnSpPr>
            <a:endCxn id="89" idx="1"/>
          </p:cNvCxnSpPr>
          <p:nvPr/>
        </p:nvCxnSpPr>
        <p:spPr>
          <a:xfrm>
            <a:off x="5003800" y="4064000"/>
            <a:ext cx="720725" cy="485775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5003800" y="3446463"/>
            <a:ext cx="558800" cy="28892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lIns="36000" tIns="36000" rIns="36000" bIns="36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.38***</a:t>
            </a:r>
          </a:p>
        </p:txBody>
      </p:sp>
      <p:sp>
        <p:nvSpPr>
          <p:cNvPr id="92" name="TextBox 91"/>
          <p:cNvSpPr txBox="1">
            <a:spLocks noChangeArrowheads="1"/>
          </p:cNvSpPr>
          <p:nvPr/>
        </p:nvSpPr>
        <p:spPr bwMode="auto">
          <a:xfrm>
            <a:off x="4822825" y="2085975"/>
            <a:ext cx="28813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>
                <a:solidFill>
                  <a:srgbClr val="000000"/>
                </a:solidFill>
                <a:cs typeface="Arial" charset="0"/>
              </a:rPr>
              <a:t>Indirect effect: </a:t>
            </a:r>
            <a:r>
              <a:rPr lang="en-GB" b="1" i="1">
                <a:solidFill>
                  <a:srgbClr val="000000"/>
                </a:solidFill>
                <a:cs typeface="Arial" charset="0"/>
              </a:rPr>
              <a:t>ab</a:t>
            </a:r>
            <a:r>
              <a:rPr lang="en-GB" b="1">
                <a:solidFill>
                  <a:srgbClr val="000000"/>
                </a:solidFill>
                <a:cs typeface="Arial" charset="0"/>
              </a:rPr>
              <a:t>= .14, ab= .07, 95% [.03, .14]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979988" y="4292600"/>
            <a:ext cx="558800" cy="28892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lIns="36000" tIns="36000" rIns="36000" bIns="36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.62***</a:t>
            </a:r>
          </a:p>
        </p:txBody>
      </p:sp>
      <p:sp>
        <p:nvSpPr>
          <p:cNvPr id="20" name="TextBox 62"/>
          <p:cNvSpPr txBox="1">
            <a:spLocks noChangeArrowheads="1"/>
          </p:cNvSpPr>
          <p:nvPr/>
        </p:nvSpPr>
        <p:spPr bwMode="auto">
          <a:xfrm>
            <a:off x="179388" y="6491288"/>
            <a:ext cx="4233862" cy="231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&lt;.05, **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&lt;.01, ***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</a:t>
            </a:r>
            <a:r>
              <a:rPr lang="en-GB" sz="900" dirty="0" smtClean="0">
                <a:solidFill>
                  <a:schemeClr val="bg1">
                    <a:lumMod val="50000"/>
                  </a:schemeClr>
                </a:solidFill>
              </a:rPr>
              <a:t>001      Note: standardised path coefficients are shown </a:t>
            </a:r>
            <a:endParaRPr lang="en-GB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1088" name="Rectangle 16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tabLst>
                <a:tab pos="3830638" algn="l"/>
              </a:tabLst>
            </a:pPr>
            <a:r>
              <a:rPr lang="en-GB" sz="3200" b="1">
                <a:solidFill>
                  <a:schemeClr val="bg1"/>
                </a:solidFill>
                <a:latin typeface="Tw Cen MT" pitchFamily="34" charset="0"/>
              </a:rPr>
              <a:t>Study 2: Professional-rated therapeutic relationship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 animBg="1"/>
      <p:bldP spid="91" grpId="0" animBg="1"/>
      <p:bldP spid="92" grpId="0"/>
      <p:bldP spid="88" grpId="0" animBg="1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32188" y="3644900"/>
            <a:ext cx="1471612" cy="6477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5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Hopefulness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87450" y="3519488"/>
            <a:ext cx="1512888" cy="90011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Therapeutic relationship (SU)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24525" y="3392488"/>
            <a:ext cx="1727200" cy="3968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Social activity</a:t>
            </a:r>
          </a:p>
        </p:txBody>
      </p:sp>
      <p:cxnSp>
        <p:nvCxnSpPr>
          <p:cNvPr id="8" name="Straight Arrow Connector 7"/>
          <p:cNvCxnSpPr>
            <a:stCxn id="6" idx="3"/>
            <a:endCxn id="4" idx="1"/>
          </p:cNvCxnSpPr>
          <p:nvPr/>
        </p:nvCxnSpPr>
        <p:spPr>
          <a:xfrm>
            <a:off x="2700338" y="3968750"/>
            <a:ext cx="831850" cy="0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3"/>
            <a:endCxn id="7" idx="1"/>
          </p:cNvCxnSpPr>
          <p:nvPr/>
        </p:nvCxnSpPr>
        <p:spPr>
          <a:xfrm flipV="1">
            <a:off x="5003800" y="3590925"/>
            <a:ext cx="720725" cy="377825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2843213" y="1773238"/>
            <a:ext cx="1544637" cy="93503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Therapeutic relationship (P)</a:t>
            </a:r>
          </a:p>
        </p:txBody>
      </p:sp>
      <p:cxnSp>
        <p:nvCxnSpPr>
          <p:cNvPr id="53" name="Straight Arrow Connector 52"/>
          <p:cNvCxnSpPr>
            <a:stCxn id="32" idx="2"/>
            <a:endCxn id="4" idx="0"/>
          </p:cNvCxnSpPr>
          <p:nvPr/>
        </p:nvCxnSpPr>
        <p:spPr>
          <a:xfrm>
            <a:off x="3616325" y="2708275"/>
            <a:ext cx="652463" cy="936625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4822825" y="5376863"/>
            <a:ext cx="28813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>
                <a:solidFill>
                  <a:srgbClr val="000000"/>
                </a:solidFill>
                <a:cs typeface="Arial" charset="0"/>
              </a:rPr>
              <a:t>Indirect effect: </a:t>
            </a:r>
            <a:r>
              <a:rPr lang="en-GB" b="1" i="1">
                <a:solidFill>
                  <a:srgbClr val="000000"/>
                </a:solidFill>
                <a:cs typeface="Arial" charset="0"/>
              </a:rPr>
              <a:t>ab</a:t>
            </a:r>
            <a:r>
              <a:rPr lang="en-GB" b="1">
                <a:solidFill>
                  <a:srgbClr val="000000"/>
                </a:solidFill>
                <a:cs typeface="Arial" charset="0"/>
              </a:rPr>
              <a:t>= .26, ab= .28, 95% [.16, .44]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763838" y="3824288"/>
            <a:ext cx="558800" cy="28892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lIns="36000" tIns="36000" rIns="36000" bIns="36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.42***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5724525" y="4292600"/>
            <a:ext cx="1727200" cy="5143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Community belonging</a:t>
            </a:r>
          </a:p>
        </p:txBody>
      </p:sp>
      <p:cxnSp>
        <p:nvCxnSpPr>
          <p:cNvPr id="60" name="Straight Arrow Connector 59"/>
          <p:cNvCxnSpPr>
            <a:endCxn id="59" idx="1"/>
          </p:cNvCxnSpPr>
          <p:nvPr/>
        </p:nvCxnSpPr>
        <p:spPr>
          <a:xfrm>
            <a:off x="5003800" y="4064000"/>
            <a:ext cx="720725" cy="485775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5003800" y="3446463"/>
            <a:ext cx="558800" cy="28892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lIns="36000" tIns="36000" rIns="36000" bIns="36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.54***</a:t>
            </a: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4822825" y="2085975"/>
            <a:ext cx="28813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>
                <a:solidFill>
                  <a:srgbClr val="000000"/>
                </a:solidFill>
                <a:cs typeface="Arial" charset="0"/>
              </a:rPr>
              <a:t>Indirect effect: </a:t>
            </a:r>
            <a:r>
              <a:rPr lang="en-GB" b="1" i="1">
                <a:solidFill>
                  <a:srgbClr val="000000"/>
                </a:solidFill>
                <a:cs typeface="Arial" charset="0"/>
              </a:rPr>
              <a:t>ab</a:t>
            </a:r>
            <a:r>
              <a:rPr lang="en-GB" b="1">
                <a:solidFill>
                  <a:srgbClr val="000000"/>
                </a:solidFill>
                <a:cs typeface="Arial" charset="0"/>
              </a:rPr>
              <a:t>= .22, ab= .11, 95% [.06, .18]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979988" y="4292600"/>
            <a:ext cx="558800" cy="28892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lIns="36000" tIns="36000" rIns="36000" bIns="36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.63***</a:t>
            </a:r>
          </a:p>
        </p:txBody>
      </p:sp>
      <p:sp>
        <p:nvSpPr>
          <p:cNvPr id="18" name="TextBox 62"/>
          <p:cNvSpPr txBox="1">
            <a:spLocks noChangeArrowheads="1"/>
          </p:cNvSpPr>
          <p:nvPr/>
        </p:nvSpPr>
        <p:spPr bwMode="auto">
          <a:xfrm>
            <a:off x="179388" y="6491288"/>
            <a:ext cx="4233862" cy="231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&lt;.05, **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&lt;.01, ***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</a:t>
            </a:r>
            <a:r>
              <a:rPr lang="en-GB" sz="900" dirty="0" smtClean="0">
                <a:solidFill>
                  <a:schemeClr val="bg1">
                    <a:lumMod val="50000"/>
                  </a:schemeClr>
                </a:solidFill>
              </a:rPr>
              <a:t>001      Note: standardised path coefficients are shown </a:t>
            </a:r>
            <a:endParaRPr lang="en-GB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3138" name="Rectangle 18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tabLst>
                <a:tab pos="3830638" algn="l"/>
              </a:tabLst>
            </a:pPr>
            <a:r>
              <a:rPr lang="en-GB" sz="3200" b="1">
                <a:solidFill>
                  <a:schemeClr val="bg1"/>
                </a:solidFill>
                <a:latin typeface="Tw Cen MT" pitchFamily="34" charset="0"/>
              </a:rPr>
              <a:t>Study 2: Service user-rated therapeutic relationship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0" grpId="0"/>
      <p:bldP spid="41" grpId="0" animBg="1"/>
      <p:bldP spid="64" grpId="0" animBg="1"/>
      <p:bldP spid="66" grpId="0"/>
      <p:bldP spid="57" grpId="0" animBg="1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40"/>
          <p:cNvSpPr/>
          <p:nvPr/>
        </p:nvSpPr>
        <p:spPr>
          <a:xfrm>
            <a:off x="3532188" y="3644900"/>
            <a:ext cx="1471612" cy="6477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5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Hopefulness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187450" y="3519488"/>
            <a:ext cx="1512888" cy="90011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Therapeutic relationship (SU)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724525" y="3392488"/>
            <a:ext cx="1727200" cy="3968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Social activity</a:t>
            </a:r>
          </a:p>
        </p:txBody>
      </p:sp>
      <p:cxnSp>
        <p:nvCxnSpPr>
          <p:cNvPr id="44" name="Straight Arrow Connector 43"/>
          <p:cNvCxnSpPr>
            <a:stCxn id="42" idx="3"/>
            <a:endCxn id="41" idx="1"/>
          </p:cNvCxnSpPr>
          <p:nvPr/>
        </p:nvCxnSpPr>
        <p:spPr>
          <a:xfrm>
            <a:off x="2700338" y="3968750"/>
            <a:ext cx="831850" cy="0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41" idx="3"/>
            <a:endCxn id="43" idx="1"/>
          </p:cNvCxnSpPr>
          <p:nvPr/>
        </p:nvCxnSpPr>
        <p:spPr>
          <a:xfrm flipV="1">
            <a:off x="5003800" y="3590925"/>
            <a:ext cx="720725" cy="377825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843213" y="5373688"/>
            <a:ext cx="1549400" cy="863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1600" b="1">
                <a:solidFill>
                  <a:srgbClr val="2C2C2C"/>
                </a:solidFill>
                <a:latin typeface="Arial" charset="0"/>
                <a:cs typeface="Arial" charset="0"/>
              </a:rPr>
              <a:t>Professional expectations</a:t>
            </a:r>
          </a:p>
        </p:txBody>
      </p:sp>
      <p:cxnSp>
        <p:nvCxnSpPr>
          <p:cNvPr id="49" name="Straight Arrow Connector 48"/>
          <p:cNvCxnSpPr>
            <a:stCxn id="47" idx="0"/>
            <a:endCxn id="41" idx="2"/>
          </p:cNvCxnSpPr>
          <p:nvPr/>
        </p:nvCxnSpPr>
        <p:spPr>
          <a:xfrm flipV="1">
            <a:off x="3617913" y="4292600"/>
            <a:ext cx="650875" cy="1081088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4822825" y="5376863"/>
            <a:ext cx="28813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>
                <a:solidFill>
                  <a:srgbClr val="000000"/>
                </a:solidFill>
                <a:cs typeface="Arial" charset="0"/>
              </a:rPr>
              <a:t>Indirect effect: </a:t>
            </a:r>
            <a:r>
              <a:rPr lang="en-GB" b="1" i="1">
                <a:solidFill>
                  <a:srgbClr val="000000"/>
                </a:solidFill>
                <a:cs typeface="Arial" charset="0"/>
              </a:rPr>
              <a:t>ab</a:t>
            </a:r>
            <a:r>
              <a:rPr lang="en-GB" b="1">
                <a:solidFill>
                  <a:srgbClr val="000000"/>
                </a:solidFill>
                <a:cs typeface="Arial" charset="0"/>
              </a:rPr>
              <a:t>= .21, ab= .35, 95% [.15, .63]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724525" y="4292600"/>
            <a:ext cx="1727200" cy="5143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Community belonging</a:t>
            </a:r>
          </a:p>
        </p:txBody>
      </p:sp>
      <p:cxnSp>
        <p:nvCxnSpPr>
          <p:cNvPr id="55" name="Straight Arrow Connector 54"/>
          <p:cNvCxnSpPr>
            <a:endCxn id="54" idx="1"/>
          </p:cNvCxnSpPr>
          <p:nvPr/>
        </p:nvCxnSpPr>
        <p:spPr>
          <a:xfrm>
            <a:off x="5003800" y="4064000"/>
            <a:ext cx="720725" cy="485775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4822825" y="2085975"/>
            <a:ext cx="28813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>
                <a:solidFill>
                  <a:srgbClr val="000000"/>
                </a:solidFill>
                <a:cs typeface="Arial" charset="0"/>
              </a:rPr>
              <a:t>Indirect effect: </a:t>
            </a:r>
            <a:r>
              <a:rPr lang="en-GB" b="1" i="1">
                <a:solidFill>
                  <a:srgbClr val="000000"/>
                </a:solidFill>
                <a:cs typeface="Arial" charset="0"/>
              </a:rPr>
              <a:t>ab</a:t>
            </a:r>
            <a:r>
              <a:rPr lang="en-GB" b="1">
                <a:solidFill>
                  <a:srgbClr val="000000"/>
                </a:solidFill>
                <a:cs typeface="Arial" charset="0"/>
              </a:rPr>
              <a:t>= .15, ab= .12, 95% [.05, .12]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617913" y="4689475"/>
            <a:ext cx="650875" cy="28733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lIns="36000" tIns="36000" rIns="36000" bIns="36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.30***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979988" y="4292600"/>
            <a:ext cx="558800" cy="28892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lIns="36000" tIns="36000" rIns="36000" bIns="36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.70***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003800" y="3446463"/>
            <a:ext cx="558800" cy="28892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lIns="36000" tIns="36000" rIns="36000" bIns="36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.51***</a:t>
            </a:r>
          </a:p>
        </p:txBody>
      </p:sp>
      <p:sp>
        <p:nvSpPr>
          <p:cNvPr id="18" name="TextBox 62"/>
          <p:cNvSpPr txBox="1">
            <a:spLocks noChangeArrowheads="1"/>
          </p:cNvSpPr>
          <p:nvPr/>
        </p:nvSpPr>
        <p:spPr bwMode="auto">
          <a:xfrm>
            <a:off x="179388" y="6491288"/>
            <a:ext cx="4233862" cy="231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&lt;.05, **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&lt;.01, ***</a:t>
            </a:r>
            <a:r>
              <a:rPr lang="en-GB" sz="900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&lt;.</a:t>
            </a:r>
            <a:r>
              <a:rPr lang="en-GB" sz="900" dirty="0" smtClean="0">
                <a:solidFill>
                  <a:schemeClr val="bg1">
                    <a:lumMod val="50000"/>
                  </a:schemeClr>
                </a:solidFill>
              </a:rPr>
              <a:t>001      Note: standardised path coefficients are shown </a:t>
            </a:r>
            <a:endParaRPr lang="en-GB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5186" name="Rectangle 18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tabLst>
                <a:tab pos="3830638" algn="l"/>
              </a:tabLst>
            </a:pPr>
            <a:r>
              <a:rPr lang="en-GB" sz="3200" b="1">
                <a:solidFill>
                  <a:schemeClr val="bg1"/>
                </a:solidFill>
                <a:latin typeface="Tw Cen MT" pitchFamily="34" charset="0"/>
              </a:rPr>
              <a:t>Study 2: Professional optimistic expectations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50" grpId="0"/>
      <p:bldP spid="58" grpId="0"/>
      <p:bldP spid="51" grpId="0" animBg="1"/>
      <p:bldP spid="52" grpId="0" animBg="1"/>
      <p:bldP spid="57" grpId="0" animBg="1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GB" smtClean="0">
                <a:ln>
                  <a:noFill/>
                </a:ln>
                <a:solidFill>
                  <a:schemeClr val="bg1"/>
                </a:solidFill>
              </a:rPr>
              <a:t>Study 2: Findings so far…</a:t>
            </a:r>
          </a:p>
        </p:txBody>
      </p:sp>
      <p:sp>
        <p:nvSpPr>
          <p:cNvPr id="962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000" smtClean="0">
                <a:solidFill>
                  <a:srgbClr val="2A01BF"/>
                </a:solidFill>
                <a:latin typeface="Arial" charset="0"/>
                <a:cs typeface="Arial" charset="0"/>
              </a:rPr>
              <a:t>How do individual factors influence social inclusion for young people with psychosis? </a:t>
            </a:r>
          </a:p>
          <a:p>
            <a:pPr lvl="2" eaLnBrk="1" hangingPunct="1">
              <a:lnSpc>
                <a:spcPct val="80000"/>
              </a:lnSpc>
            </a:pPr>
            <a:r>
              <a:rPr lang="en-GB" sz="1800" smtClean="0">
                <a:solidFill>
                  <a:schemeClr val="bg2"/>
                </a:solidFill>
                <a:latin typeface="Arial" charset="0"/>
                <a:cs typeface="Arial" charset="0"/>
              </a:rPr>
              <a:t>Hopefulness seems more important than negative self-beliefs</a:t>
            </a:r>
          </a:p>
          <a:p>
            <a:pPr lvl="2" eaLnBrk="1" hangingPunct="1">
              <a:lnSpc>
                <a:spcPct val="80000"/>
              </a:lnSpc>
            </a:pPr>
            <a:endParaRPr lang="en-GB" sz="1800" smtClean="0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sz="2000" smtClean="0">
                <a:solidFill>
                  <a:srgbClr val="2A01BF"/>
                </a:solidFill>
                <a:latin typeface="Arial" charset="0"/>
                <a:cs typeface="Arial" charset="0"/>
              </a:rPr>
              <a:t>What influence does age have?</a:t>
            </a:r>
          </a:p>
          <a:p>
            <a:pPr lvl="2" eaLnBrk="1" hangingPunct="1">
              <a:lnSpc>
                <a:spcPct val="80000"/>
              </a:lnSpc>
            </a:pPr>
            <a:r>
              <a:rPr lang="en-GB" sz="1800" smtClean="0">
                <a:solidFill>
                  <a:schemeClr val="bg2"/>
                </a:solidFill>
                <a:latin typeface="Arial" charset="0"/>
                <a:cs typeface="Arial" charset="0"/>
              </a:rPr>
              <a:t>Self-stigma has a greater impact with age</a:t>
            </a:r>
          </a:p>
          <a:p>
            <a:pPr lvl="1" eaLnBrk="1" hangingPunct="1">
              <a:lnSpc>
                <a:spcPct val="80000"/>
              </a:lnSpc>
            </a:pPr>
            <a:endParaRPr lang="en-GB" sz="1800" smtClean="0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 lvl="1" eaLnBrk="1" hangingPunct="1">
              <a:lnSpc>
                <a:spcPct val="80000"/>
              </a:lnSpc>
            </a:pPr>
            <a:endParaRPr lang="en-GB" sz="1800" smtClean="0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sz="2000" smtClean="0">
                <a:solidFill>
                  <a:srgbClr val="A30F9C"/>
                </a:solidFill>
                <a:latin typeface="Arial" charset="0"/>
                <a:cs typeface="Arial" charset="0"/>
              </a:rPr>
              <a:t>How do external factors influence social inclusion for young people with psychosis?</a:t>
            </a:r>
          </a:p>
          <a:p>
            <a:pPr lvl="2" eaLnBrk="1" hangingPunct="1">
              <a:lnSpc>
                <a:spcPct val="80000"/>
              </a:lnSpc>
            </a:pPr>
            <a:r>
              <a:rPr lang="en-GB" sz="1800" smtClean="0">
                <a:solidFill>
                  <a:schemeClr val="bg2"/>
                </a:solidFill>
                <a:latin typeface="Arial" charset="0"/>
                <a:cs typeface="Arial" charset="0"/>
              </a:rPr>
              <a:t>Therapeutic relationships and optimistic professionals seem influential</a:t>
            </a:r>
          </a:p>
          <a:p>
            <a:pPr lvl="1" eaLnBrk="1" hangingPunct="1">
              <a:lnSpc>
                <a:spcPct val="80000"/>
              </a:lnSpc>
            </a:pPr>
            <a:endParaRPr lang="en-GB" sz="1800" smtClean="0">
              <a:solidFill>
                <a:srgbClr val="A30F9C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sz="2000" smtClean="0">
                <a:solidFill>
                  <a:srgbClr val="A30F9C"/>
                </a:solidFill>
                <a:latin typeface="Arial" charset="0"/>
                <a:cs typeface="Arial" charset="0"/>
              </a:rPr>
              <a:t>What is the interplay between individual and external influences?</a:t>
            </a:r>
          </a:p>
          <a:p>
            <a:pPr lvl="2" eaLnBrk="1" hangingPunct="1">
              <a:lnSpc>
                <a:spcPct val="80000"/>
              </a:lnSpc>
            </a:pPr>
            <a:r>
              <a:rPr lang="en-GB" sz="1800" smtClean="0">
                <a:solidFill>
                  <a:schemeClr val="bg2"/>
                </a:solidFill>
                <a:latin typeface="Arial" charset="0"/>
                <a:cs typeface="Arial" charset="0"/>
              </a:rPr>
              <a:t>External influences seem to influence social inclusion by being hope-inspiring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GB" sz="200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GB" smtClean="0">
                <a:ln>
                  <a:noFill/>
                </a:ln>
                <a:solidFill>
                  <a:schemeClr val="bg1"/>
                </a:solidFill>
              </a:rPr>
              <a:t>Study 2: Vocational activity</a:t>
            </a:r>
          </a:p>
        </p:txBody>
      </p:sp>
      <p:sp>
        <p:nvSpPr>
          <p:cNvPr id="97283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4043363" cy="4525963"/>
          </a:xfrm>
        </p:spPr>
        <p:txBody>
          <a:bodyPr/>
          <a:lstStyle/>
          <a:p>
            <a:r>
              <a:rPr lang="en-GB" sz="1800" smtClean="0">
                <a:solidFill>
                  <a:schemeClr val="bg2"/>
                </a:solidFill>
                <a:latin typeface="Arial" charset="0"/>
              </a:rPr>
              <a:t>Employment and education</a:t>
            </a:r>
          </a:p>
          <a:p>
            <a:r>
              <a:rPr lang="en-GB" sz="1800" smtClean="0">
                <a:solidFill>
                  <a:schemeClr val="bg2"/>
                </a:solidFill>
                <a:latin typeface="Arial" charset="0"/>
              </a:rPr>
              <a:t>More distal outcome of personal recovery, e.g.</a:t>
            </a:r>
          </a:p>
          <a:p>
            <a:pPr lvl="1">
              <a:buFont typeface="Arial" charset="0"/>
              <a:buNone/>
            </a:pPr>
            <a:r>
              <a:rPr lang="en-GB" sz="1800" smtClean="0">
                <a:solidFill>
                  <a:schemeClr val="bg2"/>
                </a:solidFill>
                <a:latin typeface="Arial" charset="0"/>
              </a:rPr>
              <a:t>	</a:t>
            </a:r>
            <a:r>
              <a:rPr lang="en-GB" sz="1400" smtClean="0">
                <a:solidFill>
                  <a:schemeClr val="bg2"/>
                </a:solidFill>
                <a:latin typeface="Arial" charset="0"/>
              </a:rPr>
              <a:t>hopefulness </a:t>
            </a:r>
            <a:r>
              <a:rPr lang="en-GB" sz="1400" smtClean="0">
                <a:solidFill>
                  <a:schemeClr val="bg2"/>
                </a:solidFill>
                <a:latin typeface="Arial" charset="0"/>
                <a:sym typeface="Wingdings" pitchFamily="2" charset="2"/>
              </a:rPr>
              <a:t> social inclusion  vocational activity</a:t>
            </a:r>
          </a:p>
          <a:p>
            <a:endParaRPr lang="en-GB" sz="1400" smtClean="0">
              <a:solidFill>
                <a:schemeClr val="bg2"/>
              </a:solidFill>
              <a:latin typeface="Arial" charset="0"/>
            </a:endParaRPr>
          </a:p>
          <a:p>
            <a:pPr lvl="1">
              <a:buFont typeface="Arial" charset="0"/>
              <a:buNone/>
            </a:pPr>
            <a:r>
              <a:rPr lang="en-GB" sz="1600" b="1" smtClean="0">
                <a:solidFill>
                  <a:schemeClr val="bg2"/>
                </a:solidFill>
                <a:latin typeface="Arial" charset="0"/>
              </a:rPr>
              <a:t>Influence of external factors</a:t>
            </a:r>
          </a:p>
          <a:p>
            <a:pPr lvl="1"/>
            <a:r>
              <a:rPr lang="en-GB" sz="1600" smtClean="0">
                <a:solidFill>
                  <a:schemeClr val="bg2"/>
                </a:solidFill>
                <a:latin typeface="Arial" charset="0"/>
              </a:rPr>
              <a:t>Therapeutic relationships </a:t>
            </a:r>
          </a:p>
          <a:p>
            <a:pPr lvl="1"/>
            <a:r>
              <a:rPr lang="en-GB" sz="1600" smtClean="0">
                <a:solidFill>
                  <a:schemeClr val="bg2"/>
                </a:solidFill>
                <a:latin typeface="Arial" charset="0"/>
              </a:rPr>
              <a:t>Professional optimistic expectations</a:t>
            </a:r>
          </a:p>
          <a:p>
            <a:endParaRPr lang="en-GB" sz="1800" smtClean="0">
              <a:solidFill>
                <a:schemeClr val="bg2"/>
              </a:solidFill>
              <a:latin typeface="Arial" charset="0"/>
            </a:endParaRPr>
          </a:p>
          <a:p>
            <a:pPr lvl="1">
              <a:buFont typeface="Arial" charset="0"/>
              <a:buNone/>
            </a:pPr>
            <a:endParaRPr lang="en-GB" sz="1800" smtClean="0">
              <a:solidFill>
                <a:schemeClr val="bg2"/>
              </a:solidFill>
            </a:endParaRPr>
          </a:p>
        </p:txBody>
      </p:sp>
      <p:graphicFrame>
        <p:nvGraphicFramePr>
          <p:cNvPr id="97511" name="Group 231"/>
          <p:cNvGraphicFramePr>
            <a:graphicFrameLocks noGrp="1"/>
          </p:cNvGraphicFramePr>
          <p:nvPr>
            <p:ph sz="half" idx="4294967295"/>
          </p:nvPr>
        </p:nvGraphicFramePr>
        <p:xfrm>
          <a:off x="4716463" y="1773238"/>
          <a:ext cx="4033837" cy="3895725"/>
        </p:xfrm>
        <a:graphic>
          <a:graphicData uri="http://schemas.openxmlformats.org/drawingml/2006/table">
            <a:tbl>
              <a:tblPr/>
              <a:tblGrid>
                <a:gridCol w="2913062"/>
                <a:gridCol w="1120775"/>
              </a:tblGrid>
              <a:tr h="48895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Frequency (%)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Baseline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</a:rPr>
                        <a:t>26 (51.0)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       Employment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</a:rPr>
                        <a:t>20 (39.2)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       Education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</a:rPr>
                        <a:t>13 (25.5)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Follow-up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</a:rPr>
                        <a:t>33 (64.7)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       Employment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</a:rPr>
                        <a:t>27 (52.9)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       Education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</a:rPr>
                        <a:t>11 (25)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Change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  Started vocational activity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</a:rPr>
                        <a:t>11 (21.6)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  Stopped vocational activity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</a:rPr>
                        <a:t>4 (7.8)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  No change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</a:rPr>
                        <a:t>36 (70.6)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GB" sz="3200" smtClean="0">
                <a:ln>
                  <a:noFill/>
                </a:ln>
                <a:solidFill>
                  <a:schemeClr val="bg1"/>
                </a:solidFill>
              </a:rPr>
              <a:t>Study 2: External influences and vocational activity</a:t>
            </a:r>
          </a:p>
        </p:txBody>
      </p:sp>
      <p:graphicFrame>
        <p:nvGraphicFramePr>
          <p:cNvPr id="146572" name="Group 1164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11713"/>
        </p:xfrm>
        <a:graphic>
          <a:graphicData uri="http://schemas.openxmlformats.org/drawingml/2006/table">
            <a:tbl>
              <a:tblPr/>
              <a:tblGrid>
                <a:gridCol w="2601913"/>
                <a:gridCol w="720725"/>
                <a:gridCol w="647700"/>
                <a:gridCol w="576262"/>
                <a:gridCol w="577850"/>
                <a:gridCol w="552450"/>
                <a:gridCol w="633413"/>
                <a:gridCol w="655637"/>
                <a:gridCol w="655638"/>
                <a:gridCol w="608012"/>
              </a:tblGrid>
              <a:tr h="341313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SUTR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PTR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OE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TO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H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SA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CB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VAB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VAF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60350">
                <a:tc gridSpan="6"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Therapeutic relationships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         Service user-rated (SUTR)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1      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         Professional-rated (PTR)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.33*    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1       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Professional optimistic expectations (OE)</a:t>
                      </a:r>
                      <a:endParaRPr kumimoji="0" lang="en-GB" altLang="zh-CN" sz="18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.40**     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.20   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.25    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1    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260350">
                <a:tc gridSpan="10"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zh-CN" sz="8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035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Service user hopefulness (H)</a:t>
                      </a:r>
                      <a:endParaRPr kumimoji="0" lang="en-GB" altLang="zh-CN" sz="18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.42** 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.36**  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.08   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.30*  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1       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207963">
                <a:tc gridSpan="10"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Service users’ social inclusion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035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         Social activity (SA)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-.02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.30*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.00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-.07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.43**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1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         Community belonging (CB)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.34*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.33*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.14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.11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.66***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.32*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1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180975">
                <a:tc gridSpan="10"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zh-CN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0350">
                <a:tc gridSpan="10"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Vocational activity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035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         Baseline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-.12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.13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.08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.11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.24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.14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.12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1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5BBC3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          Follow-up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.10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.44**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.17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.07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.44**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.31*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.47**</a:t>
                      </a:r>
                      <a:endParaRPr kumimoji="0" lang="en-GB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.43**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Times New Roman" pitchFamily="18" charset="0"/>
                        </a:rPr>
                        <a:t>1</a:t>
                      </a:r>
                      <a:endParaRPr kumimoji="0" lang="en-GB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CAD1"/>
                    </a:solidFill>
                  </a:tcPr>
                </a:tc>
              </a:tr>
            </a:tbl>
          </a:graphicData>
        </a:graphic>
      </p:graphicFrame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3563938" y="6021388"/>
            <a:ext cx="3887787" cy="576262"/>
          </a:xfrm>
          <a:prstGeom prst="ellipse">
            <a:avLst/>
          </a:prstGeom>
          <a:noFill/>
          <a:ln w="5397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lt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GB" sz="3200" smtClean="0">
                <a:ln>
                  <a:noFill/>
                </a:ln>
                <a:solidFill>
                  <a:schemeClr val="bg1"/>
                </a:solidFill>
              </a:rPr>
              <a:t>Study 2: External and individual influences on vocational activity</a:t>
            </a:r>
          </a:p>
        </p:txBody>
      </p:sp>
      <p:sp>
        <p:nvSpPr>
          <p:cNvPr id="100355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989138"/>
            <a:ext cx="3683000" cy="4165600"/>
          </a:xfrm>
        </p:spPr>
        <p:txBody>
          <a:bodyPr/>
          <a:lstStyle/>
          <a:p>
            <a:r>
              <a:rPr lang="en-GB" sz="1800" smtClean="0">
                <a:solidFill>
                  <a:srgbClr val="000000"/>
                </a:solidFill>
                <a:latin typeface="Arial" charset="0"/>
              </a:rPr>
              <a:t>Associations between external and individual influences, social inclusion and vocational activity</a:t>
            </a:r>
          </a:p>
          <a:p>
            <a:endParaRPr lang="en-GB" sz="1800" smtClean="0">
              <a:solidFill>
                <a:srgbClr val="000000"/>
              </a:solidFill>
              <a:latin typeface="Arial" charset="0"/>
            </a:endParaRPr>
          </a:p>
          <a:p>
            <a:r>
              <a:rPr lang="en-GB" sz="1800" smtClean="0">
                <a:solidFill>
                  <a:srgbClr val="000000"/>
                </a:solidFill>
                <a:latin typeface="Arial" charset="0"/>
              </a:rPr>
              <a:t>Direct influence of professional-rated therapeutic relationship?</a:t>
            </a:r>
          </a:p>
          <a:p>
            <a:endParaRPr lang="en-GB" sz="1800" smtClean="0">
              <a:solidFill>
                <a:srgbClr val="000000"/>
              </a:solidFill>
              <a:latin typeface="Arial" charset="0"/>
            </a:endParaRPr>
          </a:p>
          <a:p>
            <a:r>
              <a:rPr lang="en-GB" sz="1800" smtClean="0">
                <a:solidFill>
                  <a:srgbClr val="000000"/>
                </a:solidFill>
                <a:latin typeface="Arial" charset="0"/>
              </a:rPr>
              <a:t>Vocational activity then influencing hopefulness and social inclusion</a:t>
            </a:r>
          </a:p>
          <a:p>
            <a:endParaRPr lang="en-GB" sz="18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2060575"/>
            <a:ext cx="4572000" cy="3267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250511" y="1268760"/>
          <a:ext cx="3887075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356100" y="1268413"/>
            <a:ext cx="4319588" cy="532923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3050" lvl="2" indent="-273050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r>
              <a:rPr lang="en-GB" sz="1900" b="1">
                <a:solidFill>
                  <a:srgbClr val="000000"/>
                </a:solidFill>
                <a:cs typeface="Arial" charset="0"/>
              </a:rPr>
              <a:t>Individual factors:</a:t>
            </a:r>
          </a:p>
          <a:p>
            <a:pPr marL="547688" lvl="3" indent="-273050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r>
              <a:rPr lang="en-GB" sz="1700">
                <a:solidFill>
                  <a:srgbClr val="000000"/>
                </a:solidFill>
                <a:cs typeface="Arial" charset="0"/>
              </a:rPr>
              <a:t>Negative self-beliefs and hope important for healthy young people</a:t>
            </a:r>
          </a:p>
          <a:p>
            <a:pPr marL="547688" lvl="3" indent="-273050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r>
              <a:rPr lang="en-GB" sz="1700">
                <a:solidFill>
                  <a:srgbClr val="000000"/>
                </a:solidFill>
                <a:cs typeface="Arial" charset="0"/>
              </a:rPr>
              <a:t>Hope (and self-stigma) more relevant in psychosis </a:t>
            </a:r>
          </a:p>
          <a:p>
            <a:pPr marL="547688" lvl="3" indent="-273050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endParaRPr lang="en-GB" sz="1700">
              <a:solidFill>
                <a:srgbClr val="000000"/>
              </a:solidFill>
              <a:cs typeface="Arial" charset="0"/>
            </a:endParaRPr>
          </a:p>
          <a:p>
            <a:pPr marL="273050" lvl="2" indent="-273050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r>
              <a:rPr lang="en-GB" sz="1900" b="1">
                <a:solidFill>
                  <a:srgbClr val="000000"/>
                </a:solidFill>
                <a:cs typeface="Arial" charset="0"/>
              </a:rPr>
              <a:t>Age</a:t>
            </a:r>
          </a:p>
          <a:p>
            <a:pPr marL="547688" lvl="3" indent="-273050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r>
              <a:rPr lang="en-GB" sz="1700">
                <a:solidFill>
                  <a:srgbClr val="000000"/>
                </a:solidFill>
                <a:cs typeface="Arial" charset="0"/>
                <a:sym typeface="Wingdings" pitchFamily="2" charset="2"/>
              </a:rPr>
              <a:t>Negative self-beliefs are more influential with age but hope more important for adolescents </a:t>
            </a:r>
          </a:p>
          <a:p>
            <a:pPr marL="547688" lvl="3" indent="-273050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None/>
            </a:pPr>
            <a:endParaRPr lang="en-GB" sz="1700">
              <a:solidFill>
                <a:srgbClr val="000000"/>
              </a:solidFill>
              <a:cs typeface="Arial" charset="0"/>
            </a:endParaRPr>
          </a:p>
          <a:p>
            <a:pPr marL="273050" lvl="2" indent="-273050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r>
              <a:rPr lang="en-GB" sz="1900" b="1">
                <a:solidFill>
                  <a:srgbClr val="000000"/>
                </a:solidFill>
                <a:cs typeface="Arial" charset="0"/>
              </a:rPr>
              <a:t>External factors in psychosis:</a:t>
            </a:r>
          </a:p>
          <a:p>
            <a:pPr marL="547688" lvl="3" indent="-273050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r>
              <a:rPr lang="en-GB" sz="1700">
                <a:solidFill>
                  <a:srgbClr val="000000"/>
                </a:solidFill>
                <a:cs typeface="Arial" charset="0"/>
                <a:sym typeface="Wingdings" pitchFamily="2" charset="2"/>
              </a:rPr>
              <a:t>Hope-inspiring</a:t>
            </a:r>
          </a:p>
          <a:p>
            <a:pPr marL="547688" lvl="3" indent="-273050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endParaRPr lang="en-GB" sz="1600">
              <a:solidFill>
                <a:srgbClr val="000000"/>
              </a:solidFill>
              <a:cs typeface="Arial" charset="0"/>
              <a:sym typeface="Wingdings" pitchFamily="2" charset="2"/>
            </a:endParaRPr>
          </a:p>
          <a:p>
            <a:pPr marL="273050" lvl="2" indent="-273050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r>
              <a:rPr lang="en-GB" sz="1900" b="1">
                <a:solidFill>
                  <a:srgbClr val="000000"/>
                </a:solidFill>
                <a:cs typeface="Arial" charset="0"/>
              </a:rPr>
              <a:t>Vocational activity:</a:t>
            </a:r>
          </a:p>
          <a:p>
            <a:pPr marL="547688" lvl="1" indent="-182563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r>
              <a:rPr lang="en-GB" sz="1700">
                <a:solidFill>
                  <a:srgbClr val="000000"/>
                </a:solidFill>
                <a:cs typeface="Arial" charset="0"/>
              </a:rPr>
              <a:t>Associated with internal and external factors</a:t>
            </a:r>
          </a:p>
          <a:p>
            <a:pPr marL="547688" lvl="1" indent="-182563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r>
              <a:rPr lang="en-GB" sz="1700">
                <a:solidFill>
                  <a:srgbClr val="000000"/>
                </a:solidFill>
                <a:cs typeface="Arial" charset="0"/>
              </a:rPr>
              <a:t>Part of the journey, not an outcome</a:t>
            </a:r>
          </a:p>
          <a:p>
            <a:pPr marL="547688" lvl="1" indent="-182563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endParaRPr lang="en-GB">
              <a:solidFill>
                <a:srgbClr val="000000"/>
              </a:solidFill>
              <a:cs typeface="Arial" charset="0"/>
            </a:endParaRPr>
          </a:p>
          <a:p>
            <a:pPr marL="547688" lvl="1" indent="-182563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endParaRPr lang="en-GB" sz="1700">
              <a:solidFill>
                <a:srgbClr val="000000"/>
              </a:solidFill>
              <a:cs typeface="Arial" charset="0"/>
            </a:endParaRPr>
          </a:p>
          <a:p>
            <a:pPr marL="547688" lvl="1" indent="-182563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Char char="•"/>
            </a:pPr>
            <a:endParaRPr lang="en-GB" sz="1700">
              <a:solidFill>
                <a:srgbClr val="000000"/>
              </a:solidFill>
              <a:cs typeface="Arial" charset="0"/>
            </a:endParaRPr>
          </a:p>
          <a:p>
            <a:pPr marL="273050" lvl="2" indent="-273050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None/>
            </a:pPr>
            <a:endParaRPr lang="en-GB" sz="1700">
              <a:solidFill>
                <a:srgbClr val="000000"/>
              </a:solidFill>
              <a:cs typeface="Arial" charset="0"/>
            </a:endParaRPr>
          </a:p>
          <a:p>
            <a:pPr marL="273050" lvl="2" indent="-273050">
              <a:lnSpc>
                <a:spcPct val="90000"/>
              </a:lnSpc>
              <a:spcBef>
                <a:spcPct val="20000"/>
              </a:spcBef>
              <a:buClr>
                <a:srgbClr val="37363F"/>
              </a:buClr>
              <a:buFont typeface="Arial" charset="0"/>
              <a:buNone/>
            </a:pPr>
            <a:endParaRPr lang="en-GB" sz="17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9269" name="Rectangle 5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tabLst>
                <a:tab pos="3830638" algn="l"/>
              </a:tabLst>
            </a:pPr>
            <a:r>
              <a:rPr lang="en-GB" sz="3600" b="1">
                <a:solidFill>
                  <a:schemeClr val="bg1"/>
                </a:solidFill>
                <a:latin typeface="Tw Cen MT" pitchFamily="34" charset="0"/>
              </a:rPr>
              <a:t>Overall findings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484313"/>
            <a:ext cx="6913563" cy="5257800"/>
          </a:xfrm>
        </p:spPr>
        <p:txBody>
          <a:bodyPr>
            <a:normAutofit/>
          </a:bodyPr>
          <a:lstStyle/>
          <a:p>
            <a:pPr eaLnBrk="1" hangingPunct="1">
              <a:buClr>
                <a:srgbClr val="40464F"/>
              </a:buClr>
            </a:pPr>
            <a:r>
              <a:rPr lang="en-GB" sz="2000" smtClean="0">
                <a:solidFill>
                  <a:srgbClr val="000000"/>
                </a:solidFill>
                <a:latin typeface="Arial" charset="0"/>
                <a:cs typeface="Arial" charset="0"/>
              </a:rPr>
              <a:t>Unique role of hope in social inclusion compared to presence or absence of negative self-beliefs</a:t>
            </a:r>
          </a:p>
          <a:p>
            <a:pPr lvl="1" eaLnBrk="1" hangingPunct="1">
              <a:buClr>
                <a:srgbClr val="40464F"/>
              </a:buClr>
            </a:pPr>
            <a:endParaRPr lang="en-GB" sz="18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buClr>
                <a:srgbClr val="40464F"/>
              </a:buClr>
            </a:pPr>
            <a:r>
              <a:rPr lang="en-GB" sz="2000" smtClean="0">
                <a:solidFill>
                  <a:srgbClr val="000000"/>
                </a:solidFill>
                <a:latin typeface="Arial" charset="0"/>
                <a:cs typeface="Arial" charset="0"/>
              </a:rPr>
              <a:t>Greater emphasis on hopefulness and positive self-beliefs in treatment for young people with psychosis</a:t>
            </a:r>
          </a:p>
          <a:p>
            <a:pPr lvl="1" eaLnBrk="1" hangingPunct="1">
              <a:buClr>
                <a:srgbClr val="40464F"/>
              </a:buClr>
            </a:pPr>
            <a:r>
              <a:rPr lang="en-GB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E.g. Social Recovery focused Cognitive Behavioural Therapy (SRCBT; Fowler et al., 2009)</a:t>
            </a:r>
          </a:p>
          <a:p>
            <a:pPr lvl="1" eaLnBrk="1" hangingPunct="1">
              <a:buClr>
                <a:srgbClr val="40464F"/>
              </a:buClr>
            </a:pPr>
            <a:r>
              <a:rPr lang="en-GB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E.g. Hope therapy? (Snyder, 2000)</a:t>
            </a:r>
          </a:p>
          <a:p>
            <a:pPr eaLnBrk="1" hangingPunct="1">
              <a:buClr>
                <a:srgbClr val="40464F"/>
              </a:buClr>
            </a:pPr>
            <a:endParaRPr lang="en-GB" sz="12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eaLnBrk="1" hangingPunct="1">
              <a:buClr>
                <a:srgbClr val="40464F"/>
              </a:buClr>
            </a:pPr>
            <a:endParaRPr lang="en-GB" sz="10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buClr>
                <a:srgbClr val="40464F"/>
              </a:buClr>
            </a:pPr>
            <a:r>
              <a:rPr lang="en-GB" sz="2000" smtClean="0">
                <a:solidFill>
                  <a:srgbClr val="000000"/>
                </a:solidFill>
                <a:latin typeface="Arial" charset="0"/>
                <a:cs typeface="Arial" charset="0"/>
              </a:rPr>
              <a:t>Developmental theory of hopefulness?</a:t>
            </a:r>
          </a:p>
          <a:p>
            <a:pPr eaLnBrk="1" hangingPunct="1">
              <a:buClr>
                <a:srgbClr val="40464F"/>
              </a:buClr>
            </a:pPr>
            <a:endParaRPr lang="en-GB" sz="20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r>
              <a:rPr lang="en-GB" sz="2000" smtClean="0">
                <a:solidFill>
                  <a:srgbClr val="000000"/>
                </a:solidFill>
                <a:latin typeface="Arial" charset="0"/>
              </a:rPr>
              <a:t>Brief online intervention for hopefulness?</a:t>
            </a:r>
          </a:p>
          <a:p>
            <a:pPr lvl="1"/>
            <a:r>
              <a:rPr lang="en-GB" smtClean="0">
                <a:solidFill>
                  <a:srgbClr val="000000"/>
                </a:solidFill>
                <a:latin typeface="Arial" charset="0"/>
              </a:rPr>
              <a:t>Young people au fait with technology ()</a:t>
            </a:r>
          </a:p>
          <a:p>
            <a:pPr lvl="1"/>
            <a:r>
              <a:rPr lang="en-GB" smtClean="0">
                <a:solidFill>
                  <a:srgbClr val="000000"/>
                </a:solidFill>
                <a:latin typeface="Arial" charset="0"/>
              </a:rPr>
              <a:t>Cost-effective and suitable for young people who do not use services</a:t>
            </a:r>
          </a:p>
          <a:p>
            <a:pPr eaLnBrk="1" hangingPunct="1">
              <a:buClr>
                <a:srgbClr val="40464F"/>
              </a:buClr>
            </a:pPr>
            <a:endParaRPr lang="en-GB" sz="20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eaLnBrk="1" hangingPunct="1">
              <a:buClr>
                <a:srgbClr val="40464F"/>
              </a:buClr>
            </a:pPr>
            <a:endParaRPr lang="en-GB" sz="16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eaLnBrk="1" hangingPunct="1">
              <a:buClr>
                <a:srgbClr val="40464F"/>
              </a:buClr>
              <a:buFont typeface="Arial" charset="0"/>
              <a:buNone/>
            </a:pPr>
            <a:endParaRPr lang="en-GB" sz="160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47107" name="Picture 3" descr="hope block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1725" y="188913"/>
            <a:ext cx="1512888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Rectangle 6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tabLst>
                <a:tab pos="3830638" algn="l"/>
              </a:tabLst>
            </a:pPr>
            <a:r>
              <a:rPr lang="en-GB" sz="3600" b="1">
                <a:solidFill>
                  <a:schemeClr val="bg1"/>
                </a:solidFill>
                <a:latin typeface="Tw Cen MT" pitchFamily="34" charset="0"/>
              </a:rPr>
              <a:t>Implications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2276872"/>
            <a:ext cx="3673475" cy="237658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7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Thank you </a:t>
            </a:r>
            <a:endParaRPr lang="en-GB" sz="7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27652" name="Subtitle 2"/>
          <p:cNvSpPr>
            <a:spLocks noGrp="1"/>
          </p:cNvSpPr>
          <p:nvPr>
            <p:ph type="subTitle" idx="1"/>
          </p:nvPr>
        </p:nvSpPr>
        <p:spPr>
          <a:xfrm>
            <a:off x="3348038" y="6126163"/>
            <a:ext cx="5616575" cy="542925"/>
          </a:xfrm>
        </p:spPr>
        <p:txBody>
          <a:bodyPr rtlCol="0">
            <a:normAutofit fontScale="85000" lnSpcReduction="1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r>
              <a:rPr lang="en-GB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Clio Berry (</a:t>
            </a:r>
            <a:r>
              <a:rPr lang="en-GB" sz="3200" u="sng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c.berry@sussex.ac.uk</a:t>
            </a:r>
            <a:r>
              <a:rPr lang="en-GB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48131" name="Content Placeholder 4" descr="SPRiG home screen shot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1236663"/>
            <a:ext cx="47529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TextBox 4"/>
          <p:cNvSpPr txBox="1">
            <a:spLocks noChangeArrowheads="1"/>
          </p:cNvSpPr>
          <p:nvPr/>
        </p:nvSpPr>
        <p:spPr bwMode="auto">
          <a:xfrm>
            <a:off x="4214813" y="1214438"/>
            <a:ext cx="4718050" cy="52387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rgbClr val="0070C0"/>
            </a:solidFill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www.sussex.ac.uk/spriglab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Custom 1">
      <a:dk1>
        <a:srgbClr val="595959"/>
      </a:dk1>
      <a:lt1>
        <a:sysClr val="window" lastClr="FFFFFF"/>
      </a:lt1>
      <a:dk2>
        <a:srgbClr val="595959"/>
      </a:dk2>
      <a:lt2>
        <a:srgbClr val="F273EC"/>
      </a:lt2>
      <a:accent1>
        <a:srgbClr val="838D9B"/>
      </a:accent1>
      <a:accent2>
        <a:srgbClr val="F273E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">
    <a:dk1>
      <a:srgbClr val="595959"/>
    </a:dk1>
    <a:lt1>
      <a:sysClr val="window" lastClr="FFFFFF"/>
    </a:lt1>
    <a:dk2>
      <a:srgbClr val="595959"/>
    </a:dk2>
    <a:lt2>
      <a:srgbClr val="F273EC"/>
    </a:lt2>
    <a:accent1>
      <a:srgbClr val="838D9B"/>
    </a:accent1>
    <a:accent2>
      <a:srgbClr val="F273EC"/>
    </a:accent2>
    <a:accent3>
      <a:srgbClr val="80716A"/>
    </a:accent3>
    <a:accent4>
      <a:srgbClr val="94147C"/>
    </a:accent4>
    <a:accent5>
      <a:srgbClr val="5D5AD2"/>
    </a:accent5>
    <a:accent6>
      <a:srgbClr val="6F6C7D"/>
    </a:accent6>
    <a:hlink>
      <a:srgbClr val="6187E3"/>
    </a:hlink>
    <a:folHlink>
      <a:srgbClr val="7B8EB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992</TotalTime>
  <Words>3336</Words>
  <Application>Microsoft Macintosh PowerPoint</Application>
  <PresentationFormat>On-screen Show (4:3)</PresentationFormat>
  <Paragraphs>600</Paragraphs>
  <Slides>30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Thatch</vt:lpstr>
      <vt:lpstr>Chart</vt:lpstr>
      <vt:lpstr>Social inclusion for young people with and without psychosis</vt:lpstr>
      <vt:lpstr>Why social inclusion? </vt:lpstr>
      <vt:lpstr>Why social inclusion?</vt:lpstr>
      <vt:lpstr>Personal recovery and social inclusion</vt:lpstr>
      <vt:lpstr>PowerPoint Presentation</vt:lpstr>
      <vt:lpstr>Influences on social inclusion in psychosis</vt:lpstr>
      <vt:lpstr>External influences on social inclusion in psychosis </vt:lpstr>
      <vt:lpstr>PowerPoint Presentation</vt:lpstr>
      <vt:lpstr>Study 1: Healthy young people</vt:lpstr>
      <vt:lpstr>PowerPoint Presentation</vt:lpstr>
      <vt:lpstr>PowerPoint Presentation</vt:lpstr>
      <vt:lpstr>Negative self-beliefs and hope are associated with social inclusion for healthy young people (n= 387)  </vt:lpstr>
      <vt:lpstr>Hope is more important for adolescents (14 to 18 years; n= 152)</vt:lpstr>
      <vt:lpstr>Negative self-beliefs are more influential for young adults (19 to 36 years; n= 235)</vt:lpstr>
      <vt:lpstr>PowerPoint Presentation</vt:lpstr>
      <vt:lpstr>Study 2: Young people with psychosis </vt:lpstr>
      <vt:lpstr>Study 2: Measures</vt:lpstr>
      <vt:lpstr>PowerPoint Presentation</vt:lpstr>
      <vt:lpstr>PowerPoint Presentation</vt:lpstr>
      <vt:lpstr>Study 2: External and individual influences</vt:lpstr>
      <vt:lpstr>PowerPoint Presentation</vt:lpstr>
      <vt:lpstr>PowerPoint Presentation</vt:lpstr>
      <vt:lpstr>PowerPoint Presentation</vt:lpstr>
      <vt:lpstr>Study 2: Findings so far…</vt:lpstr>
      <vt:lpstr>Study 2: Vocational activity</vt:lpstr>
      <vt:lpstr>Study 2: External influences and vocational activity</vt:lpstr>
      <vt:lpstr>Study 2: External and individual influences on vocational activity</vt:lpstr>
      <vt:lpstr>PowerPoint Presentation</vt:lpstr>
      <vt:lpstr>PowerPoint Presentation</vt:lpstr>
      <vt:lpstr>Thank you </vt:lpstr>
    </vt:vector>
  </TitlesOfParts>
  <Company>University of Sussex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value of care           co-ordination and the role of hope</dc:title>
  <dc:creator>Clio Berry</dc:creator>
  <cp:lastModifiedBy>Abigail Wright</cp:lastModifiedBy>
  <cp:revision>90</cp:revision>
  <dcterms:created xsi:type="dcterms:W3CDTF">2013-09-28T09:54:22Z</dcterms:created>
  <dcterms:modified xsi:type="dcterms:W3CDTF">2015-02-12T17:18:21Z</dcterms:modified>
</cp:coreProperties>
</file>