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4"/>
  </p:sldMasterIdLst>
  <p:notesMasterIdLst>
    <p:notesMasterId r:id="rId14"/>
  </p:notesMasterIdLst>
  <p:sldIdLst>
    <p:sldId id="625" r:id="rId5"/>
    <p:sldId id="476" r:id="rId6"/>
    <p:sldId id="1922" r:id="rId7"/>
    <p:sldId id="1924" r:id="rId8"/>
    <p:sldId id="1833" r:id="rId9"/>
    <p:sldId id="1904" r:id="rId10"/>
    <p:sldId id="1925" r:id="rId11"/>
    <p:sldId id="846" r:id="rId12"/>
    <p:sldId id="608" r:id="rId13"/>
  </p:sldIdLst>
  <p:sldSz cx="18559463" cy="10439400"/>
  <p:notesSz cx="13919200" cy="10439400"/>
  <p:defaultTextStyle>
    <a:defPPr>
      <a:defRPr lang="en-US"/>
    </a:defPPr>
    <a:lvl1pPr marL="0" algn="l" defTabSz="91407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039" algn="l" defTabSz="91407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073" algn="l" defTabSz="91407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113" algn="l" defTabSz="91407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149" algn="l" defTabSz="91407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186" algn="l" defTabSz="91407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225" algn="l" defTabSz="91407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263" algn="l" defTabSz="91407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297" algn="l" defTabSz="91407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35333AD-8BE0-184C-9038-A502826D3072}">
          <p14:sldIdLst>
            <p14:sldId id="625"/>
            <p14:sldId id="476"/>
            <p14:sldId id="1922"/>
            <p14:sldId id="1924"/>
            <p14:sldId id="1833"/>
            <p14:sldId id="1904"/>
            <p14:sldId id="1925"/>
            <p14:sldId id="846"/>
            <p14:sldId id="60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my Hardy" initials="AH" lastIdx="15" clrIdx="0">
    <p:extLst>
      <p:ext uri="{19B8F6BF-5375-455C-9EA6-DF929625EA0E}">
        <p15:presenceInfo xmlns:p15="http://schemas.microsoft.com/office/powerpoint/2012/main" userId="1259c290113075d7" providerId="Windows Live"/>
      </p:ext>
    </p:extLst>
  </p:cmAuthor>
  <p:cmAuthor id="2" name="Garety, Philippa" initials="GP" lastIdx="4" clrIdx="1">
    <p:extLst>
      <p:ext uri="{19B8F6BF-5375-455C-9EA6-DF929625EA0E}">
        <p15:presenceInfo xmlns:p15="http://schemas.microsoft.com/office/powerpoint/2012/main" userId="S::spjtpag@kcl.ac.uk::4930c498-9986-41ac-b91f-8db14207461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EC91A"/>
    <a:srgbClr val="6198D1"/>
    <a:srgbClr val="1F2754"/>
    <a:srgbClr val="444A9C"/>
    <a:srgbClr val="88BE4D"/>
    <a:srgbClr val="79CC46"/>
    <a:srgbClr val="7C83D7"/>
    <a:srgbClr val="FDCC02"/>
    <a:srgbClr val="E97740"/>
    <a:srgbClr val="1A1B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56" autoAdjust="0"/>
    <p:restoredTop sz="96208" autoAdjust="0"/>
  </p:normalViewPr>
  <p:slideViewPr>
    <p:cSldViewPr>
      <p:cViewPr varScale="1">
        <p:scale>
          <a:sx n="54" d="100"/>
          <a:sy n="54" d="100"/>
        </p:scale>
        <p:origin x="518" y="86"/>
      </p:cViewPr>
      <p:guideLst>
        <p:guide orient="horz" pos="2880"/>
        <p:guide pos="2880"/>
      </p:guideLst>
    </p:cSldViewPr>
  </p:slideViewPr>
  <p:outlineViewPr>
    <p:cViewPr>
      <p:scale>
        <a:sx n="33" d="100"/>
        <a:sy n="33" d="100"/>
      </p:scale>
      <p:origin x="0" y="53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5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6030913" cy="5222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7885113" y="0"/>
            <a:ext cx="6030912" cy="5222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E2F9E6-1863-DF4C-BA2E-21C814B5E436}" type="datetimeFigureOut">
              <a:rPr lang="en-US" smtClean="0"/>
              <a:t>12/15/2021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479800" y="782638"/>
            <a:ext cx="6959600" cy="39147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392238" y="4959350"/>
            <a:ext cx="11134725" cy="46974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915525"/>
            <a:ext cx="6030913" cy="5222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7885113" y="9915525"/>
            <a:ext cx="6030912" cy="5222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9A4D6D-50AB-DE42-B29F-21A4D6826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59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0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68" algn="l" defTabSz="4570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136" algn="l" defTabSz="4570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204" algn="l" defTabSz="4570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272" algn="l" defTabSz="4570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340" algn="l" defTabSz="4570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409" algn="l" defTabSz="4570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476" algn="l" defTabSz="4570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542" algn="l" defTabSz="4570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79800" y="782638"/>
            <a:ext cx="6959600" cy="39147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A4D6D-50AB-DE42-B29F-21A4D6826F2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3408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79800" y="782638"/>
            <a:ext cx="6959600" cy="39147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Does it work?</a:t>
            </a:r>
            <a:r>
              <a:rPr lang="en-US" baseline="0" dirty="0"/>
              <a:t> How does it work?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A4D6D-50AB-DE42-B29F-21A4D6826F2F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5313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79800" y="782638"/>
            <a:ext cx="6959600" cy="39147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Does it work?</a:t>
            </a:r>
            <a:r>
              <a:rPr lang="en-US" baseline="0" dirty="0"/>
              <a:t> How does it work?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0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9A4D6D-50AB-DE42-B29F-21A4D6826F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07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34178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79800" y="782638"/>
            <a:ext cx="6959600" cy="39147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Needs updates one</a:t>
            </a:r>
            <a:r>
              <a:rPr lang="en-US" baseline="0" dirty="0"/>
              <a:t> without MINDWAVE.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A4D6D-50AB-DE42-B29F-21A4D6826F2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83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91962" y="3236212"/>
            <a:ext cx="15775544" cy="6001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>
                <a:latin typeface="Calibri"/>
                <a:cs typeface="Calibri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83920" y="5846064"/>
            <a:ext cx="12991624" cy="415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>
                <a:latin typeface="Calibri"/>
                <a:cs typeface="Calibri"/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92696" y="2815785"/>
            <a:ext cx="17374095" cy="820994"/>
          </a:xfrm>
        </p:spPr>
        <p:txBody>
          <a:bodyPr lIns="0" tIns="0" rIns="0" bIns="0"/>
          <a:lstStyle>
            <a:lvl1pPr>
              <a:defRPr sz="5335" b="0" i="0">
                <a:solidFill>
                  <a:srgbClr val="231F20"/>
                </a:solidFill>
                <a:latin typeface="Calibri"/>
                <a:cs typeface="Calibri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904425" y="3273232"/>
            <a:ext cx="14750608" cy="553998"/>
          </a:xfrm>
        </p:spPr>
        <p:txBody>
          <a:bodyPr lIns="0" tIns="0" rIns="0" bIns="0"/>
          <a:lstStyle>
            <a:lvl1pPr>
              <a:defRPr sz="3600" b="0" i="0">
                <a:solidFill>
                  <a:srgbClr val="231F20"/>
                </a:solidFill>
                <a:latin typeface="Calibri"/>
                <a:cs typeface="Calibri"/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92696" y="2815785"/>
            <a:ext cx="17374095" cy="820994"/>
          </a:xfrm>
        </p:spPr>
        <p:txBody>
          <a:bodyPr lIns="0" tIns="0" rIns="0" bIns="0"/>
          <a:lstStyle>
            <a:lvl1pPr>
              <a:defRPr sz="5335" b="0" i="0">
                <a:solidFill>
                  <a:srgbClr val="231F20"/>
                </a:solidFill>
                <a:latin typeface="Calibri"/>
                <a:cs typeface="Calibri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27973" y="2401061"/>
            <a:ext cx="8073366" cy="415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>
                <a:latin typeface="Calibri"/>
                <a:cs typeface="Calibri"/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558124" y="2401061"/>
            <a:ext cx="8073366" cy="415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>
                <a:latin typeface="Calibri"/>
                <a:cs typeface="Calibri"/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12/15/2021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92696" y="2815785"/>
            <a:ext cx="17374095" cy="820994"/>
          </a:xfrm>
        </p:spPr>
        <p:txBody>
          <a:bodyPr lIns="0" tIns="0" rIns="0" bIns="0"/>
          <a:lstStyle>
            <a:lvl1pPr>
              <a:defRPr sz="5335" b="0" i="0">
                <a:solidFill>
                  <a:srgbClr val="231F20"/>
                </a:solidFill>
                <a:latin typeface="Calibri"/>
                <a:cs typeface="Calibri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12/15/2021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12/15/2021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37A0D-04DD-423A-8F57-D613D6F28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8382" y="1632692"/>
            <a:ext cx="5985909" cy="1499128"/>
          </a:xfrm>
        </p:spPr>
        <p:txBody>
          <a:bodyPr anchor="b"/>
          <a:lstStyle>
            <a:lvl1pPr>
              <a:defRPr sz="487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0A96F2-E741-435D-A6B2-C34B44BB6D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0191" y="1503085"/>
            <a:ext cx="9395728" cy="2904962"/>
          </a:xfrm>
        </p:spPr>
        <p:txBody>
          <a:bodyPr/>
          <a:lstStyle>
            <a:lvl1pPr>
              <a:defRPr sz="4871"/>
            </a:lvl1pPr>
            <a:lvl2pPr>
              <a:defRPr sz="4263"/>
            </a:lvl2pPr>
            <a:lvl3pPr>
              <a:defRPr sz="3655"/>
            </a:lvl3pPr>
            <a:lvl4pPr>
              <a:defRPr sz="3044"/>
            </a:lvl4pPr>
            <a:lvl5pPr>
              <a:defRPr sz="3044"/>
            </a:lvl5pPr>
            <a:lvl6pPr>
              <a:defRPr sz="3044"/>
            </a:lvl6pPr>
            <a:lvl7pPr>
              <a:defRPr sz="3044"/>
            </a:lvl7pPr>
            <a:lvl8pPr>
              <a:defRPr sz="3044"/>
            </a:lvl8pPr>
            <a:lvl9pPr>
              <a:defRPr sz="304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942333-2494-42B7-A8DD-187A48971E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78382" y="3131824"/>
            <a:ext cx="5985909" cy="374846"/>
          </a:xfrm>
        </p:spPr>
        <p:txBody>
          <a:bodyPr/>
          <a:lstStyle>
            <a:lvl1pPr marL="0" indent="0">
              <a:buNone/>
              <a:defRPr sz="2436"/>
            </a:lvl1pPr>
            <a:lvl2pPr marL="696049" indent="0">
              <a:buNone/>
              <a:defRPr sz="2131"/>
            </a:lvl2pPr>
            <a:lvl3pPr marL="1392100" indent="0">
              <a:buNone/>
              <a:defRPr sz="1827"/>
            </a:lvl3pPr>
            <a:lvl4pPr marL="2088151" indent="0">
              <a:buNone/>
              <a:defRPr sz="1523"/>
            </a:lvl4pPr>
            <a:lvl5pPr marL="2784201" indent="0">
              <a:buNone/>
              <a:defRPr sz="1523"/>
            </a:lvl5pPr>
            <a:lvl6pPr marL="3480249" indent="0">
              <a:buNone/>
              <a:defRPr sz="1523"/>
            </a:lvl6pPr>
            <a:lvl7pPr marL="4176299" indent="0">
              <a:buNone/>
              <a:defRPr sz="1523"/>
            </a:lvl7pPr>
            <a:lvl8pPr marL="4872350" indent="0">
              <a:buNone/>
              <a:defRPr sz="1523"/>
            </a:lvl8pPr>
            <a:lvl9pPr marL="5568400" indent="0">
              <a:buNone/>
              <a:defRPr sz="152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BB1B27-55C0-4253-8CA2-24EA23A80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A4C2E-1C50-4C99-948A-5071FE6618A3}" type="datetimeFigureOut">
              <a:rPr lang="en-GB" smtClean="0"/>
              <a:t>15/12/2021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AFD5BD-04F4-49C4-B0E8-1E13F0624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9F4D47-01E6-41A3-916A-584837E58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4CA-9CF7-4E83-8A7A-C64C9E0E28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5460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92696" y="2815778"/>
            <a:ext cx="17374095" cy="6001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00" b="0" i="0">
                <a:solidFill>
                  <a:srgbClr val="231F20"/>
                </a:solidFill>
                <a:latin typeface="Helvetica Neue"/>
                <a:cs typeface="Helvetica Neue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904425" y="3273232"/>
            <a:ext cx="14750608" cy="415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0" i="0">
                <a:solidFill>
                  <a:srgbClr val="231F20"/>
                </a:solidFill>
                <a:latin typeface="Helvetica Neue"/>
                <a:cs typeface="Helvetica Neue"/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310218" y="9708650"/>
            <a:ext cx="5939028" cy="28110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27973" y="9708650"/>
            <a:ext cx="4268676" cy="28110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362814" y="9708650"/>
            <a:ext cx="4268676" cy="28110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Calibri"/>
          <a:ea typeface="+mj-ea"/>
          <a:cs typeface="Calibri"/>
        </a:defRPr>
      </a:lvl1pPr>
    </p:titleStyle>
    <p:bodyStyle>
      <a:lvl1pPr marL="0">
        <a:defRPr>
          <a:latin typeface="Calibri"/>
          <a:ea typeface="+mn-ea"/>
          <a:cs typeface="Calibri"/>
        </a:defRPr>
      </a:lvl1pPr>
      <a:lvl2pPr marL="609446">
        <a:defRPr>
          <a:latin typeface="+mn-lt"/>
          <a:ea typeface="+mn-ea"/>
          <a:cs typeface="+mn-cs"/>
        </a:defRPr>
      </a:lvl2pPr>
      <a:lvl3pPr marL="1218886">
        <a:defRPr>
          <a:latin typeface="+mn-lt"/>
          <a:ea typeface="+mn-ea"/>
          <a:cs typeface="+mn-cs"/>
        </a:defRPr>
      </a:lvl3pPr>
      <a:lvl4pPr marL="1828334">
        <a:defRPr>
          <a:latin typeface="+mn-lt"/>
          <a:ea typeface="+mn-ea"/>
          <a:cs typeface="+mn-cs"/>
        </a:defRPr>
      </a:lvl4pPr>
      <a:lvl5pPr marL="2437777">
        <a:defRPr>
          <a:latin typeface="+mn-lt"/>
          <a:ea typeface="+mn-ea"/>
          <a:cs typeface="+mn-cs"/>
        </a:defRPr>
      </a:lvl5pPr>
      <a:lvl6pPr marL="3047219">
        <a:defRPr>
          <a:latin typeface="+mn-lt"/>
          <a:ea typeface="+mn-ea"/>
          <a:cs typeface="+mn-cs"/>
        </a:defRPr>
      </a:lvl6pPr>
      <a:lvl7pPr marL="3656665">
        <a:defRPr>
          <a:latin typeface="+mn-lt"/>
          <a:ea typeface="+mn-ea"/>
          <a:cs typeface="+mn-cs"/>
        </a:defRPr>
      </a:lvl7pPr>
      <a:lvl8pPr marL="4266111">
        <a:defRPr>
          <a:latin typeface="+mn-lt"/>
          <a:ea typeface="+mn-ea"/>
          <a:cs typeface="+mn-cs"/>
        </a:defRPr>
      </a:lvl8pPr>
      <a:lvl9pPr marL="487555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609446">
        <a:defRPr>
          <a:latin typeface="+mn-lt"/>
          <a:ea typeface="+mn-ea"/>
          <a:cs typeface="+mn-cs"/>
        </a:defRPr>
      </a:lvl2pPr>
      <a:lvl3pPr marL="1218886">
        <a:defRPr>
          <a:latin typeface="+mn-lt"/>
          <a:ea typeface="+mn-ea"/>
          <a:cs typeface="+mn-cs"/>
        </a:defRPr>
      </a:lvl3pPr>
      <a:lvl4pPr marL="1828334">
        <a:defRPr>
          <a:latin typeface="+mn-lt"/>
          <a:ea typeface="+mn-ea"/>
          <a:cs typeface="+mn-cs"/>
        </a:defRPr>
      </a:lvl4pPr>
      <a:lvl5pPr marL="2437777">
        <a:defRPr>
          <a:latin typeface="+mn-lt"/>
          <a:ea typeface="+mn-ea"/>
          <a:cs typeface="+mn-cs"/>
        </a:defRPr>
      </a:lvl5pPr>
      <a:lvl6pPr marL="3047219">
        <a:defRPr>
          <a:latin typeface="+mn-lt"/>
          <a:ea typeface="+mn-ea"/>
          <a:cs typeface="+mn-cs"/>
        </a:defRPr>
      </a:lvl6pPr>
      <a:lvl7pPr marL="3656665">
        <a:defRPr>
          <a:latin typeface="+mn-lt"/>
          <a:ea typeface="+mn-ea"/>
          <a:cs typeface="+mn-cs"/>
        </a:defRPr>
      </a:lvl7pPr>
      <a:lvl8pPr marL="4266111">
        <a:defRPr>
          <a:latin typeface="+mn-lt"/>
          <a:ea typeface="+mn-ea"/>
          <a:cs typeface="+mn-cs"/>
        </a:defRPr>
      </a:lvl8pPr>
      <a:lvl9pPr marL="487555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tiff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6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jpe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jpe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image" Target="../media/image33.jpeg"/><Relationship Id="rId10" Type="http://schemas.openxmlformats.org/officeDocument/2006/relationships/image" Target="../media/image28.png"/><Relationship Id="rId4" Type="http://schemas.openxmlformats.org/officeDocument/2006/relationships/image" Target="../media/image22.jp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owMo_screen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763"/>
          <a:stretch/>
        </p:blipFill>
        <p:spPr>
          <a:xfrm>
            <a:off x="-26194" y="1437422"/>
            <a:ext cx="18627198" cy="8953456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-16669" y="9030"/>
            <a:ext cx="13690866" cy="2438400"/>
          </a:xfrm>
          <a:custGeom>
            <a:avLst/>
            <a:gdLst/>
            <a:ahLst/>
            <a:cxnLst/>
            <a:rect l="l" t="t" r="r" b="b"/>
            <a:pathLst>
              <a:path w="6511290" h="1490979">
                <a:moveTo>
                  <a:pt x="0" y="1490700"/>
                </a:moveTo>
                <a:lnTo>
                  <a:pt x="6510870" y="1490700"/>
                </a:lnTo>
                <a:lnTo>
                  <a:pt x="6510870" y="0"/>
                </a:lnTo>
                <a:lnTo>
                  <a:pt x="0" y="0"/>
                </a:lnTo>
                <a:lnTo>
                  <a:pt x="0" y="14907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457" y="8915356"/>
            <a:ext cx="2557006" cy="1524043"/>
          </a:xfrm>
          <a:prstGeom prst="rect">
            <a:avLst/>
          </a:prstGeom>
        </p:spPr>
      </p:pic>
      <p:sp>
        <p:nvSpPr>
          <p:cNvPr id="10" name="object 6">
            <a:extLst>
              <a:ext uri="{FF2B5EF4-FFF2-40B4-BE49-F238E27FC236}">
                <a16:creationId xmlns:a16="http://schemas.microsoft.com/office/drawing/2014/main" id="{2C6F4190-A63B-EC42-B21E-0A5E71DF9D6B}"/>
              </a:ext>
            </a:extLst>
          </p:cNvPr>
          <p:cNvSpPr txBox="1"/>
          <p:nvPr/>
        </p:nvSpPr>
        <p:spPr>
          <a:xfrm>
            <a:off x="234691" y="48522"/>
            <a:ext cx="13538458" cy="24629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936"/>
            <a:r>
              <a:rPr lang="en-US" sz="5335" b="1" spc="-189" dirty="0">
                <a:solidFill>
                  <a:srgbClr val="1F2754"/>
                </a:solidFill>
                <a:latin typeface="Helvetica Neue"/>
                <a:cs typeface="Helvetica Neue"/>
              </a:rPr>
              <a:t>The effects on paranoia of </a:t>
            </a:r>
            <a:r>
              <a:rPr lang="en-GB" sz="5335" b="1" spc="-189" dirty="0" err="1">
                <a:solidFill>
                  <a:srgbClr val="1F2754"/>
                </a:solidFill>
                <a:latin typeface="Helvetica Neue"/>
                <a:cs typeface="Helvetica Neue"/>
              </a:rPr>
              <a:t>S</a:t>
            </a:r>
            <a:r>
              <a:rPr lang="en-GB" sz="5335" b="1" spc="-140" dirty="0" err="1">
                <a:solidFill>
                  <a:srgbClr val="1F2754"/>
                </a:solidFill>
                <a:latin typeface="Helvetica Neue"/>
                <a:cs typeface="Helvetica Neue"/>
              </a:rPr>
              <a:t>l</a:t>
            </a:r>
            <a:r>
              <a:rPr lang="en-GB" sz="5335" b="1" spc="-296" dirty="0" err="1">
                <a:solidFill>
                  <a:srgbClr val="1F2754"/>
                </a:solidFill>
                <a:latin typeface="Helvetica Neue"/>
                <a:cs typeface="Helvetica Neue"/>
              </a:rPr>
              <a:t>o</a:t>
            </a:r>
            <a:r>
              <a:rPr lang="en-GB" sz="5335" b="1" spc="-280" dirty="0" err="1">
                <a:solidFill>
                  <a:srgbClr val="1F2754"/>
                </a:solidFill>
                <a:latin typeface="Helvetica Neue"/>
                <a:cs typeface="Helvetica Neue"/>
              </a:rPr>
              <a:t>w</a:t>
            </a:r>
            <a:r>
              <a:rPr lang="en-GB" sz="5335" b="1" spc="-245" dirty="0" err="1">
                <a:solidFill>
                  <a:srgbClr val="FEC91A"/>
                </a:solidFill>
                <a:latin typeface="Helvetica Neue"/>
                <a:cs typeface="Helvetica Neue"/>
              </a:rPr>
              <a:t>M</a:t>
            </a:r>
            <a:r>
              <a:rPr lang="en-GB" sz="5335" b="1" spc="-83" dirty="0" err="1">
                <a:solidFill>
                  <a:srgbClr val="FEC91A"/>
                </a:solidFill>
                <a:latin typeface="Helvetica Neue"/>
                <a:cs typeface="Helvetica Neue"/>
              </a:rPr>
              <a:t>o</a:t>
            </a:r>
            <a:r>
              <a:rPr lang="en-US" sz="5335" b="1" spc="-189" dirty="0">
                <a:solidFill>
                  <a:srgbClr val="1F2754"/>
                </a:solidFill>
                <a:latin typeface="Helvetica Neue"/>
                <a:cs typeface="Helvetica Neue"/>
              </a:rPr>
              <a:t> a blended digital therapy in a </a:t>
            </a:r>
            <a:r>
              <a:rPr lang="en-US" sz="5335" b="1" spc="-189" dirty="0" err="1">
                <a:solidFill>
                  <a:srgbClr val="1F2754"/>
                </a:solidFill>
                <a:latin typeface="Helvetica Neue"/>
                <a:cs typeface="Helvetica Neue"/>
              </a:rPr>
              <a:t>randomised</a:t>
            </a:r>
            <a:r>
              <a:rPr lang="en-US" sz="5335" b="1" spc="-189" dirty="0">
                <a:solidFill>
                  <a:srgbClr val="1F2754"/>
                </a:solidFill>
                <a:latin typeface="Helvetica Neue"/>
                <a:cs typeface="Helvetica Neue"/>
              </a:rPr>
              <a:t> controlled trial</a:t>
            </a:r>
            <a:endParaRPr lang="en-GB" sz="5335" b="1" spc="-287" dirty="0">
              <a:solidFill>
                <a:srgbClr val="1A1B41"/>
              </a:solidFill>
              <a:latin typeface="Helvetica Neue"/>
              <a:cs typeface="Helvetica Neue"/>
            </a:endParaRPr>
          </a:p>
        </p:txBody>
      </p:sp>
      <p:sp>
        <p:nvSpPr>
          <p:cNvPr id="20" name="object 4">
            <a:extLst>
              <a:ext uri="{FF2B5EF4-FFF2-40B4-BE49-F238E27FC236}">
                <a16:creationId xmlns:a16="http://schemas.microsoft.com/office/drawing/2014/main" id="{7935A677-9F6D-F248-B646-5C7519C60190}"/>
              </a:ext>
            </a:extLst>
          </p:cNvPr>
          <p:cNvSpPr txBox="1"/>
          <p:nvPr/>
        </p:nvSpPr>
        <p:spPr>
          <a:xfrm>
            <a:off x="237073" y="6819900"/>
            <a:ext cx="17678905" cy="1107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936"/>
            <a:endParaRPr lang="en-GB" sz="3200" b="1" dirty="0">
              <a:solidFill>
                <a:srgbClr val="FFFFFF"/>
              </a:solidFill>
              <a:latin typeface="Helvetica Neue"/>
              <a:cs typeface="Helvetica Neue"/>
            </a:endParaRPr>
          </a:p>
          <a:p>
            <a:pPr marL="16936"/>
            <a:r>
              <a:rPr lang="en-GB" sz="4000" dirty="0">
                <a:solidFill>
                  <a:srgbClr val="FFFFFF"/>
                </a:solidFill>
                <a:latin typeface="Helvetica Neue"/>
                <a:cs typeface="Helvetica Neue"/>
              </a:rPr>
              <a:t>					</a:t>
            </a:r>
            <a:endParaRPr sz="4000" dirty="0">
              <a:latin typeface="Times New Roman"/>
              <a:cs typeface="Times New Roman"/>
            </a:endParaRPr>
          </a:p>
        </p:txBody>
      </p:sp>
      <p:pic>
        <p:nvPicPr>
          <p:cNvPr id="2050" name="Picture 2" descr="Sussex Partnership NHS Foundation Trust">
            <a:extLst>
              <a:ext uri="{FF2B5EF4-FFF2-40B4-BE49-F238E27FC236}">
                <a16:creationId xmlns:a16="http://schemas.microsoft.com/office/drawing/2014/main" id="{12A2FE15-D158-4173-B660-3493385E03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3531" y="0"/>
            <a:ext cx="5596998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8529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Graphical user interface&#10;&#10;Description automatically generated">
            <a:extLst>
              <a:ext uri="{FF2B5EF4-FFF2-40B4-BE49-F238E27FC236}">
                <a16:creationId xmlns:a16="http://schemas.microsoft.com/office/drawing/2014/main" id="{F2BC49F1-E4A4-5949-9ADB-E7305B80E8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1531" y="1278458"/>
            <a:ext cx="12573000" cy="8895285"/>
          </a:xfrm>
          <a:prstGeom prst="rect">
            <a:avLst/>
          </a:prstGeom>
        </p:spPr>
      </p:pic>
      <p:pic>
        <p:nvPicPr>
          <p:cNvPr id="6" name="Picture 5" descr="A couple of people looking at a computer&#10;&#10;Description automatically generated with low confidence">
            <a:extLst>
              <a:ext uri="{FF2B5EF4-FFF2-40B4-BE49-F238E27FC236}">
                <a16:creationId xmlns:a16="http://schemas.microsoft.com/office/drawing/2014/main" id="{4D4C9C4D-574F-8645-8145-7757C6399D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69" y="6591300"/>
            <a:ext cx="4030248" cy="3582443"/>
          </a:xfrm>
          <a:prstGeom prst="rect">
            <a:avLst/>
          </a:prstGeom>
        </p:spPr>
      </p:pic>
      <p:pic>
        <p:nvPicPr>
          <p:cNvPr id="7" name="Picture 6" descr="A shadow of a person&#10;&#10;Description automatically generated with low confidence">
            <a:extLst>
              <a:ext uri="{FF2B5EF4-FFF2-40B4-BE49-F238E27FC236}">
                <a16:creationId xmlns:a16="http://schemas.microsoft.com/office/drawing/2014/main" id="{4C8E03AB-C718-0D4C-8B58-65C1310D25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4731" y="1181100"/>
            <a:ext cx="2386058" cy="3592800"/>
          </a:xfrm>
          <a:prstGeom prst="rect">
            <a:avLst/>
          </a:prstGeom>
        </p:spPr>
      </p:pic>
      <p:sp>
        <p:nvSpPr>
          <p:cNvPr id="9" name="object 2">
            <a:extLst>
              <a:ext uri="{FF2B5EF4-FFF2-40B4-BE49-F238E27FC236}">
                <a16:creationId xmlns:a16="http://schemas.microsoft.com/office/drawing/2014/main" id="{D3256575-C7B2-9B44-BAAD-694E24962EC6}"/>
              </a:ext>
            </a:extLst>
          </p:cNvPr>
          <p:cNvSpPr/>
          <p:nvPr/>
        </p:nvSpPr>
        <p:spPr>
          <a:xfrm>
            <a:off x="12" y="571501"/>
            <a:ext cx="5622119" cy="1447800"/>
          </a:xfrm>
          <a:custGeom>
            <a:avLst/>
            <a:gdLst/>
            <a:ahLst/>
            <a:cxnLst/>
            <a:rect l="l" t="t" r="r" b="b"/>
            <a:pathLst>
              <a:path w="8280400" h="1490980">
                <a:moveTo>
                  <a:pt x="0" y="1490700"/>
                </a:moveTo>
                <a:lnTo>
                  <a:pt x="8280006" y="1490700"/>
                </a:lnTo>
                <a:lnTo>
                  <a:pt x="8280006" y="0"/>
                </a:lnTo>
                <a:lnTo>
                  <a:pt x="0" y="0"/>
                </a:lnTo>
                <a:lnTo>
                  <a:pt x="0" y="1490700"/>
                </a:lnTo>
                <a:close/>
              </a:path>
            </a:pathLst>
          </a:custGeom>
          <a:solidFill>
            <a:srgbClr val="FEC91A"/>
          </a:solidFill>
        </p:spPr>
        <p:txBody>
          <a:bodyPr wrap="square" lIns="0" tIns="0" rIns="0" bIns="0" rtlCol="0"/>
          <a:lstStyle/>
          <a:p>
            <a:pPr defTabSz="927697"/>
            <a:endParaRPr sz="2400">
              <a:solidFill>
                <a:prstClr val="black"/>
              </a:solidFill>
            </a:endParaRPr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994A027E-B5EF-0746-8B9F-7D772CE45FC5}"/>
              </a:ext>
            </a:extLst>
          </p:cNvPr>
          <p:cNvSpPr txBox="1">
            <a:spLocks/>
          </p:cNvSpPr>
          <p:nvPr/>
        </p:nvSpPr>
        <p:spPr>
          <a:xfrm>
            <a:off x="304819" y="857334"/>
            <a:ext cx="11413381" cy="83099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>
              <a:defRPr sz="3900" b="0" i="0">
                <a:solidFill>
                  <a:srgbClr val="231F20"/>
                </a:solidFill>
                <a:latin typeface="Helvetica Neue"/>
                <a:ea typeface="+mj-ea"/>
                <a:cs typeface="Helvetica Neue"/>
              </a:defRPr>
            </a:lvl1pPr>
          </a:lstStyle>
          <a:p>
            <a:pPr marL="16936" defTabSz="1219322">
              <a:tabLst>
                <a:tab pos="3001069" algn="l"/>
                <a:tab pos="4407211" algn="l"/>
                <a:tab pos="6670072" algn="l"/>
              </a:tabLst>
            </a:pPr>
            <a:r>
              <a:rPr lang="en-GB" sz="5400" b="1" kern="0" dirty="0" err="1">
                <a:latin typeface="Calibri"/>
                <a:cs typeface="Calibri"/>
              </a:rPr>
              <a:t>SlowMo</a:t>
            </a:r>
            <a:r>
              <a:rPr lang="en-GB" sz="5400" b="1" kern="0" dirty="0">
                <a:latin typeface="Calibri"/>
                <a:cs typeface="Calibri"/>
              </a:rPr>
              <a:t> therapy</a:t>
            </a:r>
          </a:p>
        </p:txBody>
      </p:sp>
    </p:spTree>
    <p:extLst>
      <p:ext uri="{BB962C8B-B14F-4D97-AF65-F5344CB8AC3E}">
        <p14:creationId xmlns:p14="http://schemas.microsoft.com/office/powerpoint/2010/main" val="4213797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>
            <a:extLst>
              <a:ext uri="{FF2B5EF4-FFF2-40B4-BE49-F238E27FC236}">
                <a16:creationId xmlns:a16="http://schemas.microsoft.com/office/drawing/2014/main" id="{F2B9C50C-B153-C843-85DC-06B6A9BEB985}"/>
              </a:ext>
            </a:extLst>
          </p:cNvPr>
          <p:cNvSpPr/>
          <p:nvPr/>
        </p:nvSpPr>
        <p:spPr>
          <a:xfrm>
            <a:off x="12" y="571501"/>
            <a:ext cx="18334761" cy="1447800"/>
          </a:xfrm>
          <a:custGeom>
            <a:avLst/>
            <a:gdLst/>
            <a:ahLst/>
            <a:cxnLst/>
            <a:rect l="l" t="t" r="r" b="b"/>
            <a:pathLst>
              <a:path w="8280400" h="1490980">
                <a:moveTo>
                  <a:pt x="0" y="1490700"/>
                </a:moveTo>
                <a:lnTo>
                  <a:pt x="8280006" y="1490700"/>
                </a:lnTo>
                <a:lnTo>
                  <a:pt x="8280006" y="0"/>
                </a:lnTo>
                <a:lnTo>
                  <a:pt x="0" y="0"/>
                </a:lnTo>
                <a:lnTo>
                  <a:pt x="0" y="1490700"/>
                </a:lnTo>
                <a:close/>
              </a:path>
            </a:pathLst>
          </a:custGeom>
          <a:solidFill>
            <a:srgbClr val="FEC91A"/>
          </a:solidFill>
          <a:ln>
            <a:solidFill>
              <a:srgbClr val="FEC91A"/>
            </a:solidFill>
          </a:ln>
        </p:spPr>
        <p:txBody>
          <a:bodyPr wrap="square" lIns="0" tIns="0" rIns="0" bIns="0" rtlCol="0"/>
          <a:lstStyle/>
          <a:p>
            <a:pPr defTabSz="927697"/>
            <a:endParaRPr sz="2400">
              <a:solidFill>
                <a:prstClr val="black"/>
              </a:solidFill>
            </a:endParaRP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F2E8A0B7-9CAD-0746-8AF5-1499AC256FDE}"/>
              </a:ext>
            </a:extLst>
          </p:cNvPr>
          <p:cNvSpPr txBox="1">
            <a:spLocks/>
          </p:cNvSpPr>
          <p:nvPr/>
        </p:nvSpPr>
        <p:spPr>
          <a:xfrm>
            <a:off x="224690" y="819404"/>
            <a:ext cx="18110083" cy="83099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>
              <a:defRPr sz="3900" b="0" i="0">
                <a:solidFill>
                  <a:srgbClr val="231F20"/>
                </a:solidFill>
                <a:latin typeface="Helvetica Neue"/>
                <a:ea typeface="+mj-ea"/>
                <a:cs typeface="Helvetica Neue"/>
              </a:defRPr>
            </a:lvl1pPr>
          </a:lstStyle>
          <a:p>
            <a:pPr marL="16936" defTabSz="914400">
              <a:tabLst>
                <a:tab pos="3001069" algn="l"/>
                <a:tab pos="4407211" algn="l"/>
                <a:tab pos="6670072" algn="l"/>
              </a:tabLst>
            </a:pPr>
            <a:r>
              <a:rPr lang="en-GB" sz="5400" b="1" kern="0" dirty="0">
                <a:latin typeface="Calibri"/>
                <a:cs typeface="Calibri"/>
              </a:rPr>
              <a:t>People of </a:t>
            </a:r>
            <a:r>
              <a:rPr lang="en-GB" sz="5400" b="1" kern="0" dirty="0" err="1">
                <a:latin typeface="Calibri"/>
                <a:cs typeface="Calibri"/>
              </a:rPr>
              <a:t>SlowMo</a:t>
            </a:r>
            <a:r>
              <a:rPr lang="en-GB" sz="5400" b="1" kern="0" dirty="0">
                <a:latin typeface="Calibri"/>
                <a:cs typeface="Calibri"/>
              </a:rPr>
              <a:t>: Stories –learning from social connections</a:t>
            </a:r>
          </a:p>
        </p:txBody>
      </p:sp>
      <p:pic>
        <p:nvPicPr>
          <p:cNvPr id="14" name="Picture 1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FD5D54B1-3C8B-4342-9816-00675E36A10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531" y="3086100"/>
            <a:ext cx="8305800" cy="535744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Picture 15" descr="A picture containing shape&#10;&#10;Description automatically generated">
            <a:extLst>
              <a:ext uri="{FF2B5EF4-FFF2-40B4-BE49-F238E27FC236}">
                <a16:creationId xmlns:a16="http://schemas.microsoft.com/office/drawing/2014/main" id="{0828F47F-3442-584C-8D8F-DA0AD5C0E7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331" y="3086100"/>
            <a:ext cx="8327231" cy="535744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84382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icture 3" descr="C:\Users\vellac\AppData\Local\Microsoft\Windows\Temporary Internet Files\Content.Outlook\Z88E0OVZ\green.png">
            <a:extLst>
              <a:ext uri="{FF2B5EF4-FFF2-40B4-BE49-F238E27FC236}">
                <a16:creationId xmlns:a16="http://schemas.microsoft.com/office/drawing/2014/main" id="{DA3C028D-9DBC-D941-8974-3C5EDB3A37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9975" y="848914"/>
            <a:ext cx="2614738" cy="2549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" name="Picture 92">
            <a:extLst>
              <a:ext uri="{FF2B5EF4-FFF2-40B4-BE49-F238E27FC236}">
                <a16:creationId xmlns:a16="http://schemas.microsoft.com/office/drawing/2014/main" id="{9C771AA1-37FE-9B45-A3E0-B79746A5CA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1807" y="7149283"/>
            <a:ext cx="2552705" cy="2552705"/>
          </a:xfrm>
          <a:prstGeom prst="rect">
            <a:avLst/>
          </a:prstGeom>
        </p:spPr>
      </p:pic>
      <p:pic>
        <p:nvPicPr>
          <p:cNvPr id="85" name="Picture 84" descr="A shadow of a person&#10;&#10;Description automatically generated with low confidence">
            <a:extLst>
              <a:ext uri="{FF2B5EF4-FFF2-40B4-BE49-F238E27FC236}">
                <a16:creationId xmlns:a16="http://schemas.microsoft.com/office/drawing/2014/main" id="{32546915-2BD5-2449-8F0E-36155C4C77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7171" y="7065627"/>
            <a:ext cx="2390472" cy="3599447"/>
          </a:xfrm>
          <a:prstGeom prst="rect">
            <a:avLst/>
          </a:prstGeom>
        </p:spPr>
      </p:pic>
      <p:pic>
        <p:nvPicPr>
          <p:cNvPr id="36" name="Picture 2">
            <a:extLst>
              <a:ext uri="{FF2B5EF4-FFF2-40B4-BE49-F238E27FC236}">
                <a16:creationId xmlns:a16="http://schemas.microsoft.com/office/drawing/2014/main" id="{87FFC1B5-249F-C74C-97D0-7F704EA257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3931" y="3174020"/>
            <a:ext cx="2881856" cy="2823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5B386F52-1758-794F-937C-EEEB23057E28}"/>
              </a:ext>
            </a:extLst>
          </p:cNvPr>
          <p:cNvSpPr txBox="1"/>
          <p:nvPr/>
        </p:nvSpPr>
        <p:spPr>
          <a:xfrm>
            <a:off x="8875323" y="3625072"/>
            <a:ext cx="23363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43970"/>
            <a:r>
              <a:rPr lang="en-GB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Slow </a:t>
            </a:r>
          </a:p>
          <a:p>
            <a:pPr algn="ctr" defTabSz="1043970"/>
            <a:r>
              <a:rPr lang="en-GB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down for a moment</a:t>
            </a:r>
          </a:p>
        </p:txBody>
      </p:sp>
      <p:pic>
        <p:nvPicPr>
          <p:cNvPr id="51" name="Picture 7" descr="C:\Users\vellac\AppData\Local\Microsoft\Windows\Temporary Internet Files\Content.Outlook\Z88E0OVZ\blue (2).png">
            <a:extLst>
              <a:ext uri="{FF2B5EF4-FFF2-40B4-BE49-F238E27FC236}">
                <a16:creationId xmlns:a16="http://schemas.microsoft.com/office/drawing/2014/main" id="{90D31722-0A8C-0D4B-83A0-416066040B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2210" y="842662"/>
            <a:ext cx="2552705" cy="2549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3" descr="C:\Users\vellac\AppData\Local\Microsoft\Windows\Temporary Internet Files\Content.Outlook\Z88E0OVZ\orange.png">
            <a:extLst>
              <a:ext uri="{FF2B5EF4-FFF2-40B4-BE49-F238E27FC236}">
                <a16:creationId xmlns:a16="http://schemas.microsoft.com/office/drawing/2014/main" id="{63529572-C22C-0943-BF9F-E92D5005FA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81621" y="2762907"/>
            <a:ext cx="2508007" cy="2508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6" descr="C:\Users\vellac\AppData\Local\Microsoft\Windows\Temporary Internet Files\Content.Outlook\Z88E0OVZ\red.png">
            <a:extLst>
              <a:ext uri="{FF2B5EF4-FFF2-40B4-BE49-F238E27FC236}">
                <a16:creationId xmlns:a16="http://schemas.microsoft.com/office/drawing/2014/main" id="{9422EF7F-E119-354F-9C53-5A29E99335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1626" y="2743195"/>
            <a:ext cx="2552705" cy="2552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7" descr="C:\Users\vellac\AppData\Local\Microsoft\Windows\Temporary Internet Files\Content.Outlook\Z88E0OVZ\blue (2).png">
            <a:extLst>
              <a:ext uri="{FF2B5EF4-FFF2-40B4-BE49-F238E27FC236}">
                <a16:creationId xmlns:a16="http://schemas.microsoft.com/office/drawing/2014/main" id="{8C017127-9A54-C043-AC8F-640B89D82E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586" y="4681788"/>
            <a:ext cx="2552705" cy="2549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3" descr="C:\Users\vellac\AppData\Local\Microsoft\Windows\Temporary Internet Files\Content.Outlook\Z88E0OVZ\green.png">
            <a:extLst>
              <a:ext uri="{FF2B5EF4-FFF2-40B4-BE49-F238E27FC236}">
                <a16:creationId xmlns:a16="http://schemas.microsoft.com/office/drawing/2014/main" id="{979BF49F-1294-EB48-AEFE-095684F196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6962" y="5383971"/>
            <a:ext cx="2614738" cy="2549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4" descr="C:\Users\vellac\AppData\Local\Microsoft\Windows\Temporary Internet Files\Content.Outlook\Z88E0OVZ\purple.png">
            <a:extLst>
              <a:ext uri="{FF2B5EF4-FFF2-40B4-BE49-F238E27FC236}">
                <a16:creationId xmlns:a16="http://schemas.microsoft.com/office/drawing/2014/main" id="{F1DAC2C9-898A-5B4E-B563-F1E5C64DD6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3042" y="5273383"/>
            <a:ext cx="2570843" cy="2549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7" descr="C:\Users\vellac\AppData\Local\Microsoft\Windows\Temporary Internet Files\Content.Outlook\Z88E0OVZ\blue (2).png">
            <a:extLst>
              <a:ext uri="{FF2B5EF4-FFF2-40B4-BE49-F238E27FC236}">
                <a16:creationId xmlns:a16="http://schemas.microsoft.com/office/drawing/2014/main" id="{4D487B83-D642-F444-8D91-098820BCA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61187" y="4511529"/>
            <a:ext cx="2641555" cy="2637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6" descr="C:\Users\vellac\AppData\Local\Microsoft\Windows\Temporary Internet Files\Content.Outlook\Z88E0OVZ\red.png">
            <a:extLst>
              <a:ext uri="{FF2B5EF4-FFF2-40B4-BE49-F238E27FC236}">
                <a16:creationId xmlns:a16="http://schemas.microsoft.com/office/drawing/2014/main" id="{0F2E8E65-9229-D546-817E-1C8FAE3C8E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8961" y="7005371"/>
            <a:ext cx="2600509" cy="2600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6" name="object 2">
            <a:extLst>
              <a:ext uri="{FF2B5EF4-FFF2-40B4-BE49-F238E27FC236}">
                <a16:creationId xmlns:a16="http://schemas.microsoft.com/office/drawing/2014/main" id="{609E0B01-7D22-2945-8572-CA30ADEE1371}"/>
              </a:ext>
            </a:extLst>
          </p:cNvPr>
          <p:cNvSpPr/>
          <p:nvPr/>
        </p:nvSpPr>
        <p:spPr>
          <a:xfrm>
            <a:off x="12" y="571501"/>
            <a:ext cx="6993719" cy="1447800"/>
          </a:xfrm>
          <a:custGeom>
            <a:avLst/>
            <a:gdLst/>
            <a:ahLst/>
            <a:cxnLst/>
            <a:rect l="l" t="t" r="r" b="b"/>
            <a:pathLst>
              <a:path w="8280400" h="1490980">
                <a:moveTo>
                  <a:pt x="0" y="1490700"/>
                </a:moveTo>
                <a:lnTo>
                  <a:pt x="8280006" y="1490700"/>
                </a:lnTo>
                <a:lnTo>
                  <a:pt x="8280006" y="0"/>
                </a:lnTo>
                <a:lnTo>
                  <a:pt x="0" y="0"/>
                </a:lnTo>
                <a:lnTo>
                  <a:pt x="0" y="1490700"/>
                </a:lnTo>
                <a:close/>
              </a:path>
            </a:pathLst>
          </a:custGeom>
          <a:solidFill>
            <a:srgbClr val="FEC91A"/>
          </a:solidFill>
          <a:ln>
            <a:solidFill>
              <a:srgbClr val="FEC91A"/>
            </a:solidFill>
          </a:ln>
        </p:spPr>
        <p:txBody>
          <a:bodyPr wrap="square" lIns="0" tIns="0" rIns="0" bIns="0" rtlCol="0"/>
          <a:lstStyle/>
          <a:p>
            <a:pPr defTabSz="927697"/>
            <a:endParaRPr sz="2400">
              <a:solidFill>
                <a:prstClr val="black"/>
              </a:solidFill>
            </a:endParaRPr>
          </a:p>
        </p:txBody>
      </p:sp>
      <p:sp>
        <p:nvSpPr>
          <p:cNvPr id="87" name="object 4">
            <a:extLst>
              <a:ext uri="{FF2B5EF4-FFF2-40B4-BE49-F238E27FC236}">
                <a16:creationId xmlns:a16="http://schemas.microsoft.com/office/drawing/2014/main" id="{779C34A0-185C-A94C-A081-80637DFED28B}"/>
              </a:ext>
            </a:extLst>
          </p:cNvPr>
          <p:cNvSpPr txBox="1">
            <a:spLocks/>
          </p:cNvSpPr>
          <p:nvPr/>
        </p:nvSpPr>
        <p:spPr>
          <a:xfrm>
            <a:off x="224690" y="819404"/>
            <a:ext cx="12026841" cy="83099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>
              <a:defRPr sz="3900" b="0" i="0">
                <a:solidFill>
                  <a:srgbClr val="231F20"/>
                </a:solidFill>
                <a:latin typeface="Helvetica Neue"/>
                <a:ea typeface="+mj-ea"/>
                <a:cs typeface="Helvetica Neue"/>
              </a:defRPr>
            </a:lvl1pPr>
          </a:lstStyle>
          <a:p>
            <a:pPr marL="16936" defTabSz="914400">
              <a:tabLst>
                <a:tab pos="3001069" algn="l"/>
                <a:tab pos="4407211" algn="l"/>
                <a:tab pos="6670072" algn="l"/>
              </a:tabLst>
            </a:pPr>
            <a:r>
              <a:rPr lang="en-GB" sz="5400" b="1" kern="0" dirty="0" err="1">
                <a:latin typeface="Calibri"/>
                <a:cs typeface="Calibri"/>
              </a:rPr>
              <a:t>SlowMo</a:t>
            </a:r>
            <a:r>
              <a:rPr lang="en-GB" sz="5400" b="1" kern="0" dirty="0">
                <a:latin typeface="Calibri"/>
                <a:cs typeface="Calibri"/>
              </a:rPr>
              <a:t>: feeling safer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0C523DD-D7A4-4346-B347-C8F9AD7CE9E1}"/>
              </a:ext>
            </a:extLst>
          </p:cNvPr>
          <p:cNvSpPr txBox="1"/>
          <p:nvPr/>
        </p:nvSpPr>
        <p:spPr>
          <a:xfrm>
            <a:off x="10888834" y="5783640"/>
            <a:ext cx="23532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43970"/>
            <a:r>
              <a:rPr lang="en-GB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Don’t over-react to thoughts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3D28124B-531A-014F-9E8E-57EA79884093}"/>
              </a:ext>
            </a:extLst>
          </p:cNvPr>
          <p:cNvSpPr txBox="1"/>
          <p:nvPr/>
        </p:nvSpPr>
        <p:spPr>
          <a:xfrm>
            <a:off x="4620042" y="7612440"/>
            <a:ext cx="23131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43970"/>
            <a:r>
              <a:rPr lang="en-GB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Calm down  play some music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9B12C93E-3B41-9341-9239-E7A581EF3B32}"/>
              </a:ext>
            </a:extLst>
          </p:cNvPr>
          <p:cNvSpPr txBox="1"/>
          <p:nvPr/>
        </p:nvSpPr>
        <p:spPr>
          <a:xfrm>
            <a:off x="12644576" y="7149283"/>
            <a:ext cx="2767151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043970"/>
            <a:r>
              <a:rPr lang="en-GB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Pay </a:t>
            </a:r>
          </a:p>
          <a:p>
            <a:pPr algn="ctr" defTabSz="1043970"/>
            <a:r>
              <a:rPr lang="en-GB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attention </a:t>
            </a:r>
          </a:p>
          <a:p>
            <a:pPr algn="ctr" defTabSz="1043970"/>
            <a:r>
              <a:rPr lang="en-GB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what </a:t>
            </a:r>
          </a:p>
          <a:p>
            <a:pPr algn="ctr" defTabSz="1043970"/>
            <a:r>
              <a:rPr lang="en-GB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I’m doing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3202F2B0-2EB9-7B4A-A384-4EB12144F0DF}"/>
              </a:ext>
            </a:extLst>
          </p:cNvPr>
          <p:cNvSpPr txBox="1"/>
          <p:nvPr/>
        </p:nvSpPr>
        <p:spPr>
          <a:xfrm>
            <a:off x="7750681" y="1546707"/>
            <a:ext cx="179576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43970"/>
            <a:r>
              <a:rPr lang="en-GB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Don’t stress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5FB2F81D-F93C-C64C-922B-E7B687B51D82}"/>
              </a:ext>
            </a:extLst>
          </p:cNvPr>
          <p:cNvSpPr txBox="1"/>
          <p:nvPr/>
        </p:nvSpPr>
        <p:spPr>
          <a:xfrm>
            <a:off x="3539965" y="5310645"/>
            <a:ext cx="23896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43970"/>
            <a:r>
              <a:rPr lang="en-GB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Don’t </a:t>
            </a:r>
          </a:p>
          <a:p>
            <a:pPr algn="ctr" defTabSz="1043970"/>
            <a:r>
              <a:rPr lang="en-GB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overthink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1C4B36D3-7B9F-694B-82DA-1AA024FEC197}"/>
              </a:ext>
            </a:extLst>
          </p:cNvPr>
          <p:cNvSpPr txBox="1"/>
          <p:nvPr/>
        </p:nvSpPr>
        <p:spPr>
          <a:xfrm>
            <a:off x="14554009" y="5045576"/>
            <a:ext cx="21585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43970"/>
            <a:r>
              <a:rPr lang="en-GB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Relax - </a:t>
            </a:r>
          </a:p>
          <a:p>
            <a:pPr algn="ctr" defTabSz="1043970"/>
            <a:r>
              <a:rPr lang="en-GB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think it over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8ED7325F-79C6-2B43-9050-36AF474F6473}"/>
              </a:ext>
            </a:extLst>
          </p:cNvPr>
          <p:cNvSpPr txBox="1"/>
          <p:nvPr/>
        </p:nvSpPr>
        <p:spPr>
          <a:xfrm>
            <a:off x="10288481" y="1518155"/>
            <a:ext cx="23999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43970"/>
            <a:r>
              <a:rPr lang="en-GB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Could be coincidence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D0B40C29-F6F0-104B-BBAA-2F197A778BB4}"/>
              </a:ext>
            </a:extLst>
          </p:cNvPr>
          <p:cNvSpPr txBox="1"/>
          <p:nvPr/>
        </p:nvSpPr>
        <p:spPr>
          <a:xfrm>
            <a:off x="5570572" y="3162300"/>
            <a:ext cx="226135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43970"/>
            <a:r>
              <a:rPr lang="en-GB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Don’t </a:t>
            </a:r>
          </a:p>
          <a:p>
            <a:pPr algn="ctr" defTabSz="1043970"/>
            <a:r>
              <a:rPr lang="en-GB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jump to conclusions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7425C8AD-06B2-7846-9643-6F4D104B3D61}"/>
              </a:ext>
            </a:extLst>
          </p:cNvPr>
          <p:cNvSpPr txBox="1"/>
          <p:nvPr/>
        </p:nvSpPr>
        <p:spPr>
          <a:xfrm>
            <a:off x="6993731" y="5859840"/>
            <a:ext cx="19814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43970"/>
            <a:r>
              <a:rPr lang="en-GB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It’s never too late to change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638111DE-35A1-A148-87B3-8F9601CC7F8F}"/>
              </a:ext>
            </a:extLst>
          </p:cNvPr>
          <p:cNvSpPr txBox="1"/>
          <p:nvPr/>
        </p:nvSpPr>
        <p:spPr>
          <a:xfrm>
            <a:off x="12423089" y="3027531"/>
            <a:ext cx="217694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43970"/>
            <a:r>
              <a:rPr lang="en-GB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Slow </a:t>
            </a:r>
          </a:p>
          <a:p>
            <a:pPr algn="ctr" defTabSz="1043970"/>
            <a:r>
              <a:rPr lang="en-GB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down when thinking fast</a:t>
            </a:r>
          </a:p>
        </p:txBody>
      </p:sp>
    </p:spTree>
    <p:extLst>
      <p:ext uri="{BB962C8B-B14F-4D97-AF65-F5344CB8AC3E}">
        <p14:creationId xmlns:p14="http://schemas.microsoft.com/office/powerpoint/2010/main" val="3280744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">
            <a:extLst>
              <a:ext uri="{FF2B5EF4-FFF2-40B4-BE49-F238E27FC236}">
                <a16:creationId xmlns:a16="http://schemas.microsoft.com/office/drawing/2014/main" id="{6409E32D-E22C-5542-BCE8-18E1B1F72078}"/>
              </a:ext>
            </a:extLst>
          </p:cNvPr>
          <p:cNvSpPr/>
          <p:nvPr/>
        </p:nvSpPr>
        <p:spPr>
          <a:xfrm>
            <a:off x="12" y="571501"/>
            <a:ext cx="16975919" cy="1447800"/>
          </a:xfrm>
          <a:custGeom>
            <a:avLst/>
            <a:gdLst/>
            <a:ahLst/>
            <a:cxnLst/>
            <a:rect l="l" t="t" r="r" b="b"/>
            <a:pathLst>
              <a:path w="8280400" h="1490980">
                <a:moveTo>
                  <a:pt x="0" y="1490700"/>
                </a:moveTo>
                <a:lnTo>
                  <a:pt x="8280006" y="1490700"/>
                </a:lnTo>
                <a:lnTo>
                  <a:pt x="8280006" y="0"/>
                </a:lnTo>
                <a:lnTo>
                  <a:pt x="0" y="0"/>
                </a:lnTo>
                <a:lnTo>
                  <a:pt x="0" y="1490700"/>
                </a:lnTo>
                <a:close/>
              </a:path>
            </a:pathLst>
          </a:custGeom>
          <a:solidFill>
            <a:srgbClr val="FEC91A"/>
          </a:solidFill>
        </p:spPr>
        <p:txBody>
          <a:bodyPr wrap="square" lIns="0" tIns="0" rIns="0" bIns="0" rtlCol="0"/>
          <a:lstStyle/>
          <a:p>
            <a:pPr defTabSz="927697"/>
            <a:endParaRPr sz="240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 idx="4294967295"/>
          </p:nvPr>
        </p:nvSpPr>
        <p:spPr>
          <a:xfrm>
            <a:off x="224690" y="403906"/>
            <a:ext cx="16675041" cy="166199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6936">
              <a:tabLst>
                <a:tab pos="3001069" algn="l"/>
                <a:tab pos="4407211" algn="l"/>
                <a:tab pos="6670072" algn="l"/>
              </a:tabLst>
            </a:pPr>
            <a:r>
              <a:rPr lang="en-GB" sz="5400" b="1" dirty="0">
                <a:latin typeface="Calibri"/>
                <a:cs typeface="Calibri"/>
              </a:rPr>
              <a:t>Highlight: </a:t>
            </a:r>
            <a:r>
              <a:rPr lang="en-US" sz="5400" b="1" dirty="0">
                <a:latin typeface="Calibri"/>
                <a:cs typeface="Calibri"/>
              </a:rPr>
              <a:t>10 /11 paranoia measures at 12 weeks, and 8/11 at 24 weeks significant small-moderate effects</a:t>
            </a:r>
            <a:endParaRPr sz="5400" b="1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4294967295"/>
          </p:nvPr>
        </p:nvSpPr>
        <p:spPr>
          <a:xfrm>
            <a:off x="0" y="2624598"/>
            <a:ext cx="14749354" cy="636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324038"/>
            <a:endParaRPr lang="en-GB" sz="2267" spc="-32" dirty="0">
              <a:latin typeface="Calibri"/>
              <a:cs typeface="Calibri"/>
            </a:endParaRPr>
          </a:p>
          <a:p>
            <a:pPr marL="5324038"/>
            <a:endParaRPr lang="en-GB" sz="1867" spc="-32" dirty="0">
              <a:latin typeface="Calibri"/>
              <a:cs typeface="Calibri"/>
            </a:endParaRPr>
          </a:p>
        </p:txBody>
      </p:sp>
      <p:pic>
        <p:nvPicPr>
          <p:cNvPr id="6" name="Picture 5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D357AF15-A9F8-3B49-9161-2D39AC4AD9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18" y="2933700"/>
            <a:ext cx="17357162" cy="6163909"/>
          </a:xfrm>
          <a:prstGeom prst="rect">
            <a:avLst/>
          </a:prstGeom>
          <a:ln>
            <a:solidFill>
              <a:schemeClr val="dk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B278CA6-5B69-F24A-B39D-A43239C94F85}"/>
              </a:ext>
            </a:extLst>
          </p:cNvPr>
          <p:cNvSpPr txBox="1"/>
          <p:nvPr/>
        </p:nvSpPr>
        <p:spPr>
          <a:xfrm>
            <a:off x="711200" y="9296830"/>
            <a:ext cx="110069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JAMA Psychiatry</a:t>
            </a:r>
            <a:r>
              <a:rPr lang="en-US" b="1" dirty="0"/>
              <a:t>. 2021. doi:10.1001/jamapsychiatry.2021.0326</a:t>
            </a:r>
            <a:endParaRPr lang="en-GB" b="1" dirty="0"/>
          </a:p>
          <a:p>
            <a:r>
              <a:rPr lang="en-US" b="1" dirty="0"/>
              <a:t>Published online April 7, 2021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395369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">
            <a:extLst>
              <a:ext uri="{FF2B5EF4-FFF2-40B4-BE49-F238E27FC236}">
                <a16:creationId xmlns:a16="http://schemas.microsoft.com/office/drawing/2014/main" id="{6409E32D-E22C-5542-BCE8-18E1B1F72078}"/>
              </a:ext>
            </a:extLst>
          </p:cNvPr>
          <p:cNvSpPr/>
          <p:nvPr/>
        </p:nvSpPr>
        <p:spPr>
          <a:xfrm>
            <a:off x="72048" y="598419"/>
            <a:ext cx="16061519" cy="1447800"/>
          </a:xfrm>
          <a:custGeom>
            <a:avLst/>
            <a:gdLst/>
            <a:ahLst/>
            <a:cxnLst/>
            <a:rect l="l" t="t" r="r" b="b"/>
            <a:pathLst>
              <a:path w="8280400" h="1490980">
                <a:moveTo>
                  <a:pt x="0" y="1490700"/>
                </a:moveTo>
                <a:lnTo>
                  <a:pt x="8280006" y="1490700"/>
                </a:lnTo>
                <a:lnTo>
                  <a:pt x="8280006" y="0"/>
                </a:lnTo>
                <a:lnTo>
                  <a:pt x="0" y="0"/>
                </a:lnTo>
                <a:lnTo>
                  <a:pt x="0" y="1490700"/>
                </a:lnTo>
                <a:close/>
              </a:path>
            </a:pathLst>
          </a:custGeom>
          <a:solidFill>
            <a:srgbClr val="FBAE36"/>
          </a:solidFill>
        </p:spPr>
        <p:txBody>
          <a:bodyPr wrap="square" lIns="0" tIns="0" rIns="0" bIns="0" rtlCol="0"/>
          <a:lstStyle/>
          <a:p>
            <a:pPr marL="0" marR="0" lvl="0" indent="0" algn="l" defTabSz="92769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 idx="4294967295"/>
          </p:nvPr>
        </p:nvSpPr>
        <p:spPr>
          <a:xfrm>
            <a:off x="973931" y="385302"/>
            <a:ext cx="14913526" cy="166199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6936">
              <a:tabLst>
                <a:tab pos="3001069" algn="l"/>
                <a:tab pos="4407211" algn="l"/>
                <a:tab pos="6670072" algn="l"/>
              </a:tabLst>
            </a:pPr>
            <a:r>
              <a:rPr lang="en-GB" sz="5400" b="1" dirty="0">
                <a:latin typeface="Calibri"/>
                <a:cs typeface="Calibri"/>
              </a:rPr>
              <a:t>Highlight: Qualitative co-produced therapy themes identified</a:t>
            </a:r>
            <a:endParaRPr sz="5400" b="1" dirty="0">
              <a:latin typeface="Calibri"/>
              <a:cs typeface="Calibri"/>
            </a:endParaRPr>
          </a:p>
        </p:txBody>
      </p:sp>
      <p:pic>
        <p:nvPicPr>
          <p:cNvPr id="11" name="Picture 2" descr="U:\SLOMO\LOGOS etc\slowmo logo_mai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3232" y="67016"/>
            <a:ext cx="2834183" cy="2866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18B1294-7F44-40E6-94E3-B4E4E45344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2642" y="2471593"/>
            <a:ext cx="13119689" cy="7656147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6856FF1-A1B1-4ED0-93D2-621367115193}"/>
              </a:ext>
            </a:extLst>
          </p:cNvPr>
          <p:cNvCxnSpPr>
            <a:cxnSpLocks/>
          </p:cNvCxnSpPr>
          <p:nvPr/>
        </p:nvCxnSpPr>
        <p:spPr>
          <a:xfrm>
            <a:off x="10041731" y="3314700"/>
            <a:ext cx="1219200" cy="298496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9AA24ED-D98D-4CAD-98F6-0452969B0901}"/>
              </a:ext>
            </a:extLst>
          </p:cNvPr>
          <p:cNvCxnSpPr>
            <a:cxnSpLocks/>
          </p:cNvCxnSpPr>
          <p:nvPr/>
        </p:nvCxnSpPr>
        <p:spPr>
          <a:xfrm>
            <a:off x="10041731" y="5210503"/>
            <a:ext cx="1219200" cy="108916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9192CF3-5CA5-4492-93A1-73EEFEE61721}"/>
              </a:ext>
            </a:extLst>
          </p:cNvPr>
          <p:cNvCxnSpPr>
            <a:cxnSpLocks/>
          </p:cNvCxnSpPr>
          <p:nvPr/>
        </p:nvCxnSpPr>
        <p:spPr>
          <a:xfrm flipV="1">
            <a:off x="10041731" y="6299666"/>
            <a:ext cx="1219200" cy="97743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03059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2002" y="3164474"/>
            <a:ext cx="4615521" cy="1644183"/>
          </a:xfrm>
          <a:ln>
            <a:noFill/>
          </a:ln>
        </p:spPr>
        <p:txBody>
          <a:bodyPr>
            <a:normAutofit/>
          </a:bodyPr>
          <a:lstStyle/>
          <a:p>
            <a:pPr marL="208684" indent="-208684">
              <a:buSzPct val="100000"/>
              <a:buFont typeface="Arial" pitchFamily="34" charset="0"/>
              <a:buChar char="•"/>
              <a:defRPr/>
            </a:pPr>
            <a:endParaRPr lang="en-GB" sz="2512" dirty="0"/>
          </a:p>
          <a:p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3114041" y="2981585"/>
            <a:ext cx="11499691" cy="117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ct val="200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en-GB" sz="32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457200" indent="-457200">
              <a:spcBef>
                <a:spcPct val="200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en-GB" sz="3200" dirty="0">
              <a:solidFill>
                <a:prstClr val="black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10A69EA2-6E6A-114D-9F03-4AA8925F3C13}"/>
              </a:ext>
            </a:extLst>
          </p:cNvPr>
          <p:cNvSpPr/>
          <p:nvPr/>
        </p:nvSpPr>
        <p:spPr>
          <a:xfrm>
            <a:off x="263" y="567851"/>
            <a:ext cx="18118668" cy="1295400"/>
          </a:xfrm>
          <a:custGeom>
            <a:avLst/>
            <a:gdLst/>
            <a:ahLst/>
            <a:cxnLst/>
            <a:rect l="l" t="t" r="r" b="b"/>
            <a:pathLst>
              <a:path w="8280400" h="1490980">
                <a:moveTo>
                  <a:pt x="0" y="1490700"/>
                </a:moveTo>
                <a:lnTo>
                  <a:pt x="8280006" y="1490700"/>
                </a:lnTo>
                <a:lnTo>
                  <a:pt x="8280006" y="0"/>
                </a:lnTo>
                <a:lnTo>
                  <a:pt x="0" y="0"/>
                </a:lnTo>
                <a:lnTo>
                  <a:pt x="0" y="1490700"/>
                </a:lnTo>
                <a:close/>
              </a:path>
            </a:pathLst>
          </a:custGeom>
          <a:solidFill>
            <a:srgbClr val="FEC91A"/>
          </a:solidFill>
        </p:spPr>
        <p:txBody>
          <a:bodyPr wrap="square" lIns="0" tIns="0" rIns="0" bIns="0" rtlCol="0"/>
          <a:lstStyle/>
          <a:p>
            <a:pPr defTabSz="695703"/>
            <a:endParaRPr dirty="0">
              <a:solidFill>
                <a:prstClr val="black"/>
              </a:solidFill>
            </a:endParaRPr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596EB4BE-3F4F-0E4B-B2BD-D7F00B0A3971}"/>
              </a:ext>
            </a:extLst>
          </p:cNvPr>
          <p:cNvSpPr txBox="1">
            <a:spLocks/>
          </p:cNvSpPr>
          <p:nvPr/>
        </p:nvSpPr>
        <p:spPr>
          <a:xfrm>
            <a:off x="135730" y="358124"/>
            <a:ext cx="18423469" cy="166199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>
              <a:defRPr sz="3900" b="0" i="0">
                <a:solidFill>
                  <a:srgbClr val="231F20"/>
                </a:solidFill>
                <a:latin typeface="Helvetica Neue"/>
                <a:ea typeface="+mj-ea"/>
                <a:cs typeface="Helvetica Neue"/>
              </a:defRPr>
            </a:lvl1pPr>
          </a:lstStyle>
          <a:p>
            <a:pPr marL="12700" defTabSz="914400">
              <a:tabLst>
                <a:tab pos="2250576" algn="l"/>
                <a:tab pos="3305077" algn="l"/>
                <a:tab pos="5002054" algn="l"/>
              </a:tabLst>
            </a:pPr>
            <a:r>
              <a:rPr lang="en-GB" sz="5400" b="1" kern="0" dirty="0">
                <a:latin typeface="Calibri"/>
                <a:cs typeface="Calibri"/>
              </a:rPr>
              <a:t>Highlight: The Sussex Psychological Therapies Clinic for Paranoia </a:t>
            </a:r>
            <a:r>
              <a:rPr lang="en-GB" sz="5400" b="1" kern="0" dirty="0" err="1">
                <a:latin typeface="Calibri"/>
                <a:cs typeface="Calibri"/>
              </a:rPr>
              <a:t>Slowmo</a:t>
            </a:r>
            <a:r>
              <a:rPr lang="en-GB" sz="5400" b="1" kern="0" dirty="0">
                <a:latin typeface="Calibri"/>
                <a:cs typeface="Calibri"/>
              </a:rPr>
              <a:t> – a multi-perspective collaboration 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AF353C8-39F6-465B-BAA9-58FFA87E337F}"/>
              </a:ext>
            </a:extLst>
          </p:cNvPr>
          <p:cNvSpPr/>
          <p:nvPr/>
        </p:nvSpPr>
        <p:spPr>
          <a:xfrm>
            <a:off x="6475399" y="2021760"/>
            <a:ext cx="4615521" cy="4800600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GB" sz="3600" dirty="0">
                <a:solidFill>
                  <a:prstClr val="black"/>
                </a:solidFill>
              </a:rPr>
              <a:t>Community Transformation</a:t>
            </a:r>
          </a:p>
          <a:p>
            <a:pPr lvl="0" algn="ctr"/>
            <a:r>
              <a:rPr lang="en-GB" sz="3600" dirty="0">
                <a:solidFill>
                  <a:prstClr val="black"/>
                </a:solidFill>
              </a:rPr>
              <a:t>Recovery College</a:t>
            </a:r>
            <a:endParaRPr lang="en-US" sz="3600" dirty="0">
              <a:solidFill>
                <a:prstClr val="black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59EB593-C3EF-43B4-9464-E26228F1690E}"/>
              </a:ext>
            </a:extLst>
          </p:cNvPr>
          <p:cNvSpPr/>
          <p:nvPr/>
        </p:nvSpPr>
        <p:spPr>
          <a:xfrm>
            <a:off x="2878931" y="4076700"/>
            <a:ext cx="4615521" cy="4800600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GB" sz="3600" dirty="0">
                <a:solidFill>
                  <a:prstClr val="black"/>
                </a:solidFill>
              </a:rPr>
              <a:t>Patient and Public Involvement</a:t>
            </a:r>
            <a:endParaRPr lang="en-US" sz="3600" dirty="0">
              <a:solidFill>
                <a:prstClr val="black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3B585DE-89A2-43A1-A30C-B1058BAF9261}"/>
              </a:ext>
            </a:extLst>
          </p:cNvPr>
          <p:cNvSpPr/>
          <p:nvPr/>
        </p:nvSpPr>
        <p:spPr>
          <a:xfrm>
            <a:off x="10074410" y="4076700"/>
            <a:ext cx="4615521" cy="4800600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GB" sz="3600" dirty="0">
                <a:solidFill>
                  <a:prstClr val="black"/>
                </a:solidFill>
              </a:rPr>
              <a:t>Digital Approaches</a:t>
            </a:r>
          </a:p>
          <a:p>
            <a:pPr lvl="0" algn="ctr"/>
            <a:r>
              <a:rPr lang="en-GB" sz="3600" dirty="0">
                <a:solidFill>
                  <a:prstClr val="black"/>
                </a:solidFill>
              </a:rPr>
              <a:t>To data collection</a:t>
            </a:r>
            <a:endParaRPr lang="en-US" sz="3600" dirty="0">
              <a:solidFill>
                <a:prstClr val="black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C42E461-1053-48ED-BA1F-B9C0CFDC4DE2}"/>
              </a:ext>
            </a:extLst>
          </p:cNvPr>
          <p:cNvSpPr/>
          <p:nvPr/>
        </p:nvSpPr>
        <p:spPr>
          <a:xfrm>
            <a:off x="6508260" y="5867400"/>
            <a:ext cx="4615521" cy="4800600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Psychological therapies</a:t>
            </a:r>
          </a:p>
          <a:p>
            <a:pPr algn="ctr"/>
            <a:r>
              <a:rPr lang="en-GB" sz="3600" dirty="0">
                <a:solidFill>
                  <a:schemeClr val="tx1"/>
                </a:solidFill>
              </a:rPr>
              <a:t>for paranoia</a:t>
            </a:r>
          </a:p>
          <a:p>
            <a:pPr algn="ctr"/>
            <a:r>
              <a:rPr lang="en-GB" sz="3600" dirty="0">
                <a:solidFill>
                  <a:schemeClr val="tx1"/>
                </a:solidFill>
              </a:rPr>
              <a:t>Testing implementation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952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19521" y="1673486"/>
          <a:ext cx="17932810" cy="910119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3088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400892725"/>
                    </a:ext>
                  </a:extLst>
                </a:gridCol>
                <a:gridCol w="5344389">
                  <a:extLst>
                    <a:ext uri="{9D8B030D-6E8A-4147-A177-3AD203B41FA5}">
                      <a16:colId xmlns:a16="http://schemas.microsoft.com/office/drawing/2014/main" val="3032196929"/>
                    </a:ext>
                  </a:extLst>
                </a:gridCol>
                <a:gridCol w="3454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7150">
                <a:tc gridSpan="2"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>
                        <a:effectLst/>
                        <a:latin typeface="Helvetica Neue"/>
                      </a:endParaRPr>
                    </a:p>
                  </a:txBody>
                  <a:tcPr marL="121923" marR="121923" marT="60962" marB="6096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>
                        <a:effectLst/>
                        <a:latin typeface="Helvetica Neue"/>
                      </a:endParaRPr>
                    </a:p>
                  </a:txBody>
                  <a:tcPr marL="121923" marR="121923" marT="60962" marB="6096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>
                        <a:effectLst/>
                        <a:latin typeface="Helvetica Neue"/>
                      </a:endParaRPr>
                    </a:p>
                  </a:txBody>
                  <a:tcPr marL="121923" marR="121923" marT="60962" marB="6096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Helvetica Neue"/>
                      </a:endParaRPr>
                    </a:p>
                  </a:txBody>
                  <a:tcPr marL="121923" marR="121923" marT="60962" marB="6096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680">
                <a:tc rowSpan="2">
                  <a:txBody>
                    <a:bodyPr/>
                    <a:lstStyle/>
                    <a:p>
                      <a:r>
                        <a:rPr lang="en-GB" sz="2200" b="1" dirty="0">
                          <a:latin typeface="Helvetica Neue"/>
                        </a:rPr>
                        <a:t>Chief Investigator</a:t>
                      </a:r>
                    </a:p>
                    <a:p>
                      <a:r>
                        <a:rPr lang="en-GB" sz="2200" dirty="0">
                          <a:latin typeface="Helvetica Neue"/>
                        </a:rPr>
                        <a:t>Prof</a:t>
                      </a:r>
                      <a:r>
                        <a:rPr lang="en-GB" sz="2200" baseline="0" dirty="0">
                          <a:latin typeface="Helvetica Neue"/>
                        </a:rPr>
                        <a:t> Philippa </a:t>
                      </a:r>
                      <a:r>
                        <a:rPr lang="en-GB" sz="2200" baseline="0" dirty="0" err="1">
                          <a:latin typeface="Helvetica Neue"/>
                        </a:rPr>
                        <a:t>Garety</a:t>
                      </a:r>
                      <a:endParaRPr lang="en-GB" sz="2200" baseline="0" dirty="0">
                        <a:latin typeface="Helvetica Neue"/>
                      </a:endParaRPr>
                    </a:p>
                  </a:txBody>
                  <a:tcPr marL="121923" marR="121923" marT="60962" marB="6096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6"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b="1" dirty="0">
                          <a:latin typeface="Helvetica Neue"/>
                        </a:rPr>
                        <a:t>Trial Co-ordinator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latin typeface="Helvetica Neue"/>
                        </a:rPr>
                        <a:t>Dr Tom Ward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200" dirty="0">
                        <a:latin typeface="Helvetica Neue"/>
                      </a:endParaRP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b="1" dirty="0">
                          <a:latin typeface="Helvetica Neue"/>
                        </a:rPr>
                        <a:t>Site Co-ordinators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latin typeface="Helvetica Neue"/>
                        </a:rPr>
                        <a:t>Dr Nicola </a:t>
                      </a:r>
                      <a:r>
                        <a:rPr lang="en-GB" sz="2200" dirty="0" err="1">
                          <a:latin typeface="Helvetica Neue"/>
                        </a:rPr>
                        <a:t>Collett</a:t>
                      </a:r>
                      <a:r>
                        <a:rPr lang="en-GB" sz="2200" dirty="0">
                          <a:latin typeface="Helvetica Neue"/>
                        </a:rPr>
                        <a:t> 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latin typeface="Helvetica Neue"/>
                        </a:rPr>
                        <a:t>Dr Mar</a:t>
                      </a:r>
                      <a:r>
                        <a:rPr lang="en-GB" sz="2200" baseline="0" dirty="0">
                          <a:latin typeface="Helvetica Neue"/>
                        </a:rPr>
                        <a:t> </a:t>
                      </a:r>
                      <a:r>
                        <a:rPr lang="en-GB" sz="2200" baseline="0" dirty="0" err="1">
                          <a:latin typeface="Helvetica Neue"/>
                        </a:rPr>
                        <a:t>Rus-Calafell</a:t>
                      </a:r>
                      <a:endParaRPr lang="en-GB" sz="2200" baseline="0" dirty="0">
                        <a:latin typeface="Helvetica Neue"/>
                      </a:endParaRP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latin typeface="Helvetica Neue"/>
                        </a:rPr>
                        <a:t>Dr</a:t>
                      </a:r>
                      <a:r>
                        <a:rPr lang="en-GB" sz="2200" baseline="0" dirty="0">
                          <a:latin typeface="Helvetica Neue"/>
                        </a:rPr>
                        <a:t> Alison </a:t>
                      </a:r>
                      <a:r>
                        <a:rPr lang="en-GB" sz="2200" baseline="0" dirty="0" err="1">
                          <a:latin typeface="Helvetica Neue"/>
                        </a:rPr>
                        <a:t>McGourty</a:t>
                      </a:r>
                      <a:r>
                        <a:rPr lang="en-GB" sz="2200" baseline="0" dirty="0">
                          <a:latin typeface="Helvetica Neue"/>
                        </a:rPr>
                        <a:t> 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baseline="0" dirty="0">
                          <a:latin typeface="Helvetica Neue"/>
                        </a:rPr>
                        <a:t>Dr Cat </a:t>
                      </a:r>
                      <a:r>
                        <a:rPr lang="en-GB" sz="2200" baseline="0" dirty="0" err="1">
                          <a:latin typeface="Helvetica Neue"/>
                        </a:rPr>
                        <a:t>Sacadura</a:t>
                      </a:r>
                      <a:r>
                        <a:rPr lang="en-GB" sz="2200" baseline="0" dirty="0">
                          <a:latin typeface="Helvetica Neue"/>
                        </a:rPr>
                        <a:t> </a:t>
                      </a:r>
                      <a:endParaRPr lang="en-US" sz="2200" dirty="0">
                        <a:latin typeface="Helvetica Neue"/>
                      </a:endParaRP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dirty="0">
                        <a:latin typeface="Helvetica Neue"/>
                      </a:endParaRP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>
                          <a:latin typeface="Helvetica Neue"/>
                        </a:rPr>
                        <a:t>Therapists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dirty="0">
                          <a:latin typeface="Helvetica Neue"/>
                        </a:rPr>
                        <a:t>Dr Simone </a:t>
                      </a:r>
                      <a:r>
                        <a:rPr lang="en-US" sz="2200" b="0" dirty="0" err="1">
                          <a:latin typeface="Helvetica Neue"/>
                        </a:rPr>
                        <a:t>Farrelly</a:t>
                      </a:r>
                      <a:endParaRPr lang="en-US" sz="2200" b="0" dirty="0">
                        <a:latin typeface="Helvetica Neue"/>
                      </a:endParaRP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dirty="0">
                          <a:latin typeface="Helvetica Neue"/>
                        </a:rPr>
                        <a:t>Dr Kat Pugh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dirty="0">
                          <a:latin typeface="Helvetica Neue"/>
                        </a:rPr>
                        <a:t>Dr Sam Fraser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dirty="0">
                          <a:latin typeface="Helvetica Neue"/>
                        </a:rPr>
                        <a:t>Dr Emma </a:t>
                      </a:r>
                      <a:r>
                        <a:rPr lang="en-US" sz="2200" b="0" dirty="0" err="1">
                          <a:latin typeface="Helvetica Neue"/>
                        </a:rPr>
                        <a:t>Černis</a:t>
                      </a:r>
                      <a:r>
                        <a:rPr lang="en-US" sz="2200" b="0" dirty="0">
                          <a:latin typeface="Helvetica Neue"/>
                        </a:rPr>
                        <a:t> 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dirty="0">
                          <a:latin typeface="Helvetica Neue"/>
                        </a:rPr>
                        <a:t>Dr Katherine Law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dirty="0">
                          <a:latin typeface="Helvetica Neue"/>
                        </a:rPr>
                        <a:t>Dr Annabel Ivins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0" dirty="0">
                        <a:latin typeface="Helvetica Neue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b="1" dirty="0">
                          <a:latin typeface="Helvetica Neue"/>
                        </a:rPr>
                        <a:t>Software</a:t>
                      </a:r>
                      <a:r>
                        <a:rPr lang="en-GB" sz="2200" baseline="0" dirty="0">
                          <a:latin typeface="Helvetica Neue"/>
                        </a:rPr>
                        <a:t> 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baseline="0" dirty="0" err="1">
                          <a:latin typeface="Helvetica Neue"/>
                        </a:rPr>
                        <a:t>Evolyst</a:t>
                      </a:r>
                      <a:r>
                        <a:rPr lang="en-GB" sz="2200" baseline="0" dirty="0">
                          <a:latin typeface="Helvetica Neue"/>
                        </a:rPr>
                        <a:t> Ltd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0" dirty="0">
                        <a:latin typeface="Helvetica Neue"/>
                      </a:endParaRPr>
                    </a:p>
                  </a:txBody>
                  <a:tcPr marL="121923" marR="121923" marT="60962" marB="6096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b="1" dirty="0">
                          <a:latin typeface="Helvetica Neue"/>
                        </a:rPr>
                        <a:t>Research Workers</a:t>
                      </a:r>
                      <a:endParaRPr lang="en-US" sz="2200" b="1" dirty="0">
                        <a:latin typeface="Helvetica Neue"/>
                      </a:endParaRP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 err="1">
                          <a:latin typeface="Helvetica Neue"/>
                        </a:rPr>
                        <a:t>Ujala</a:t>
                      </a:r>
                      <a:r>
                        <a:rPr lang="en-GB" sz="2200" dirty="0">
                          <a:latin typeface="Helvetica Neue"/>
                        </a:rPr>
                        <a:t> Ilyas 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 err="1">
                          <a:latin typeface="Helvetica Neue"/>
                        </a:rPr>
                        <a:t>Elâ</a:t>
                      </a:r>
                      <a:r>
                        <a:rPr lang="en-GB" sz="2200" dirty="0">
                          <a:latin typeface="Helvetica Neue"/>
                        </a:rPr>
                        <a:t> </a:t>
                      </a:r>
                      <a:r>
                        <a:rPr lang="en-GB" sz="2200" dirty="0" err="1">
                          <a:latin typeface="Helvetica Neue"/>
                        </a:rPr>
                        <a:t>Örücü</a:t>
                      </a:r>
                      <a:endParaRPr lang="en-GB" sz="2200" dirty="0">
                        <a:latin typeface="Helvetica Neue"/>
                      </a:endParaRP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latin typeface="Helvetica Neue"/>
                        </a:rPr>
                        <a:t>Eva</a:t>
                      </a:r>
                      <a:r>
                        <a:rPr lang="en-GB" sz="2200" baseline="0" dirty="0">
                          <a:latin typeface="Helvetica Neue"/>
                        </a:rPr>
                        <a:t> </a:t>
                      </a:r>
                      <a:r>
                        <a:rPr lang="en-GB" sz="2200" baseline="0" dirty="0" err="1">
                          <a:latin typeface="Helvetica Neue"/>
                        </a:rPr>
                        <a:t>Tolmeijer</a:t>
                      </a:r>
                      <a:endParaRPr lang="en-GB" sz="2200" baseline="0" dirty="0">
                        <a:latin typeface="Helvetica Neue"/>
                      </a:endParaRP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baseline="0" dirty="0">
                          <a:latin typeface="Helvetica Neue"/>
                        </a:rPr>
                        <a:t>Michaela Rea</a:t>
                      </a:r>
                      <a:endParaRPr lang="en-US" sz="2200" baseline="0" dirty="0">
                        <a:latin typeface="Helvetica Neue"/>
                      </a:endParaRP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 err="1">
                          <a:latin typeface="Helvetica Neue"/>
                        </a:rPr>
                        <a:t>Rikesh</a:t>
                      </a:r>
                      <a:r>
                        <a:rPr lang="en-GB" sz="2200" dirty="0">
                          <a:latin typeface="Helvetica Neue"/>
                        </a:rPr>
                        <a:t> </a:t>
                      </a:r>
                      <a:r>
                        <a:rPr lang="en-GB" sz="2200" dirty="0" err="1">
                          <a:latin typeface="Helvetica Neue"/>
                        </a:rPr>
                        <a:t>Halkoree</a:t>
                      </a:r>
                      <a:r>
                        <a:rPr lang="en-GB" sz="2200" dirty="0">
                          <a:latin typeface="Helvetica Neue"/>
                        </a:rPr>
                        <a:t> 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latin typeface="Helvetica Neue"/>
                        </a:rPr>
                        <a:t>Evelin Vogel</a:t>
                      </a:r>
                      <a:r>
                        <a:rPr lang="en-US" sz="2200" dirty="0">
                          <a:latin typeface="Helvetica Neue"/>
                        </a:rPr>
                        <a:t> 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err="1">
                          <a:latin typeface="Helvetica Neue"/>
                        </a:rPr>
                        <a:t>Vicci</a:t>
                      </a:r>
                      <a:r>
                        <a:rPr lang="en-US" sz="2200" dirty="0">
                          <a:latin typeface="Helvetica Neue"/>
                        </a:rPr>
                        <a:t> Smallman 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latin typeface="Helvetica Neue"/>
                        </a:rPr>
                        <a:t>Claire Vella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 err="1">
                          <a:latin typeface="Helvetica Neue"/>
                        </a:rPr>
                        <a:t>Valerija</a:t>
                      </a:r>
                      <a:r>
                        <a:rPr lang="en-GB" sz="2200" baseline="0" dirty="0">
                          <a:latin typeface="Helvetica Neue"/>
                        </a:rPr>
                        <a:t> </a:t>
                      </a:r>
                      <a:r>
                        <a:rPr lang="en-GB" sz="2200" baseline="0" dirty="0" err="1">
                          <a:latin typeface="Helvetica Neue"/>
                        </a:rPr>
                        <a:t>Lvova</a:t>
                      </a:r>
                      <a:r>
                        <a:rPr lang="en-GB" sz="2200" baseline="0" dirty="0">
                          <a:latin typeface="Helvetica Neue"/>
                        </a:rPr>
                        <a:t> 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latin typeface="Helvetica Neue"/>
                        </a:rPr>
                        <a:t>Phoebe</a:t>
                      </a:r>
                      <a:r>
                        <a:rPr lang="en-GB" sz="2200" baseline="0" dirty="0">
                          <a:latin typeface="Helvetica Neue"/>
                        </a:rPr>
                        <a:t> Maple-Horvat 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baseline="0" dirty="0">
                          <a:latin typeface="Helvetica Neue"/>
                        </a:rPr>
                        <a:t>Catherine Belton 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baseline="0" dirty="0">
                          <a:latin typeface="Helvetica Neue"/>
                        </a:rPr>
                        <a:t>Anna East</a:t>
                      </a:r>
                      <a:endParaRPr lang="en-US" sz="2200" dirty="0">
                        <a:latin typeface="Helvetica Neue"/>
                      </a:endParaRP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0" dirty="0">
                        <a:latin typeface="Helvetica Neue"/>
                      </a:endParaRPr>
                    </a:p>
                  </a:txBody>
                  <a:tcPr marL="121923" marR="121923" marT="60962" marB="6096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b="1" dirty="0">
                          <a:latin typeface="Helvetica Neue"/>
                        </a:rPr>
                        <a:t>Healthcare Designers 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b="0" baseline="0" dirty="0">
                          <a:latin typeface="Helvetica Neue"/>
                        </a:rPr>
                        <a:t>Helen Hamlyn Centre for Design, 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b="0" baseline="0" dirty="0">
                          <a:latin typeface="Helvetica Neue"/>
                        </a:rPr>
                        <a:t>Royal College of Art:</a:t>
                      </a:r>
                      <a:endParaRPr lang="en-US" sz="2200" b="0" dirty="0">
                        <a:latin typeface="Helvetica Neue"/>
                      </a:endParaRPr>
                    </a:p>
                    <a:p>
                      <a:r>
                        <a:rPr lang="en-GB" sz="2200" dirty="0">
                          <a:latin typeface="Helvetica Neue"/>
                        </a:rPr>
                        <a:t>Ed Matthews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latin typeface="Helvetica Neue"/>
                        </a:rPr>
                        <a:t>Jonathan West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latin typeface="Helvetica Neue"/>
                        </a:rPr>
                        <a:t>Anna </a:t>
                      </a:r>
                      <a:r>
                        <a:rPr lang="en-GB" sz="2200" dirty="0" err="1">
                          <a:latin typeface="Helvetica Neue"/>
                        </a:rPr>
                        <a:t>Wojdecka</a:t>
                      </a:r>
                      <a:endParaRPr lang="en-US" sz="2200" dirty="0">
                        <a:latin typeface="Helvetica Neue"/>
                      </a:endParaRP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0" dirty="0">
                        <a:latin typeface="Helvetica Neue"/>
                      </a:endParaRPr>
                    </a:p>
                  </a:txBody>
                  <a:tcPr marL="121923" marR="121923" marT="60962" marB="6096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Helvetica Neue"/>
                      </a:endParaRPr>
                    </a:p>
                  </a:txBody>
                  <a:tcPr marL="121923" marR="121923" marT="60962" marB="6096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9680">
                <a:tc vMerge="1">
                  <a:txBody>
                    <a:bodyPr/>
                    <a:lstStyle/>
                    <a:p>
                      <a:r>
                        <a:rPr lang="en-GB" sz="2200" dirty="0">
                          <a:latin typeface="Helvetica Neue"/>
                        </a:rPr>
                        <a:t>Prof</a:t>
                      </a:r>
                      <a:r>
                        <a:rPr lang="en-GB" sz="2200" baseline="0" dirty="0">
                          <a:latin typeface="Helvetica Neue"/>
                        </a:rPr>
                        <a:t> Philippa </a:t>
                      </a:r>
                      <a:r>
                        <a:rPr lang="en-GB" sz="2200" baseline="0" dirty="0" err="1">
                          <a:latin typeface="Helvetica Neue"/>
                        </a:rPr>
                        <a:t>Garety</a:t>
                      </a:r>
                      <a:endParaRPr lang="en-GB" sz="2200" baseline="0" dirty="0">
                        <a:latin typeface="Helvetica Neue"/>
                      </a:endParaRPr>
                    </a:p>
                  </a:txBody>
                  <a:tcPr marL="121923" marR="121923" marT="60962" marB="6096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latin typeface="Helvetica Neue"/>
                        </a:rPr>
                        <a:t>Dr Tom Ward</a:t>
                      </a:r>
                      <a:endParaRPr lang="en-US" sz="2200" dirty="0">
                        <a:latin typeface="Helvetica Neue"/>
                      </a:endParaRPr>
                    </a:p>
                  </a:txBody>
                  <a:tcPr marL="121923" marR="121923" marT="60962" marB="6096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>
                          <a:latin typeface="Helvetica Neue"/>
                        </a:rPr>
                        <a:t>Healthcare Designers </a:t>
                      </a:r>
                      <a:r>
                        <a:rPr lang="en-GB" sz="1800" b="0" dirty="0">
                          <a:latin typeface="Helvetica Neue"/>
                        </a:rPr>
                        <a:t>–</a:t>
                      </a:r>
                      <a:r>
                        <a:rPr lang="en-GB" sz="1800" b="0" baseline="0" dirty="0">
                          <a:latin typeface="Helvetica Neue"/>
                        </a:rPr>
                        <a:t> Helen Hamlyn Centre for Design, Royal College of Art</a:t>
                      </a:r>
                      <a:endParaRPr lang="en-US" sz="1800" b="0" dirty="0">
                        <a:latin typeface="Helvetica Neue"/>
                      </a:endParaRP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latin typeface="Helvetica Neue"/>
                      </a:endParaRPr>
                    </a:p>
                    <a:p>
                      <a:r>
                        <a:rPr lang="en-GB" sz="1800" dirty="0">
                          <a:latin typeface="Helvetica Neue"/>
                        </a:rPr>
                        <a:t>Ed Matthews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>
                          <a:latin typeface="Helvetica Neue"/>
                        </a:rPr>
                        <a:t>Jonathan West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>
                          <a:latin typeface="Helvetica Neue"/>
                        </a:rPr>
                        <a:t>Anna </a:t>
                      </a:r>
                      <a:r>
                        <a:rPr lang="en-GB" sz="1800" dirty="0" err="1">
                          <a:latin typeface="Helvetica Neue"/>
                        </a:rPr>
                        <a:t>Wojdecka</a:t>
                      </a:r>
                      <a:endParaRPr lang="en-US" sz="1800" dirty="0">
                        <a:latin typeface="Helvetica Neue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Helvetica Neue"/>
                      </a:endParaRPr>
                    </a:p>
                  </a:txBody>
                  <a:tcPr marL="121923" marR="121923" marT="60962" marB="6096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9680">
                <a:tc rowSpan="4">
                  <a:txBody>
                    <a:bodyPr/>
                    <a:lstStyle/>
                    <a:p>
                      <a:r>
                        <a:rPr lang="en-GB" sz="2200" b="1" dirty="0">
                          <a:latin typeface="Helvetica Neue"/>
                        </a:rPr>
                        <a:t>Co-applicants</a:t>
                      </a:r>
                    </a:p>
                    <a:p>
                      <a:r>
                        <a:rPr lang="en-GB" sz="2200" dirty="0">
                          <a:latin typeface="Helvetica Neue"/>
                        </a:rPr>
                        <a:t>Prof Paul </a:t>
                      </a:r>
                      <a:r>
                        <a:rPr lang="en-GB" sz="2200" dirty="0" err="1">
                          <a:latin typeface="Helvetica Neue"/>
                        </a:rPr>
                        <a:t>Bebbington</a:t>
                      </a:r>
                      <a:endParaRPr lang="en-GB" sz="2200" dirty="0">
                        <a:latin typeface="Helvetica Neue"/>
                      </a:endParaRP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latin typeface="Helvetica Neue"/>
                        </a:rPr>
                        <a:t>Prof Graham Dunn</a:t>
                      </a:r>
                      <a:endParaRPr lang="en-US" sz="2200" dirty="0">
                        <a:latin typeface="Helvetica Neue"/>
                      </a:endParaRP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latin typeface="Helvetica Neue"/>
                        </a:rPr>
                        <a:t>Prof Richard</a:t>
                      </a:r>
                      <a:r>
                        <a:rPr lang="en-GB" sz="2200" baseline="0" dirty="0">
                          <a:latin typeface="Helvetica Neue"/>
                        </a:rPr>
                        <a:t> Emsley </a:t>
                      </a:r>
                      <a:r>
                        <a:rPr lang="en-GB" sz="2200" b="1" i="0" baseline="0" dirty="0">
                          <a:latin typeface="Helvetica Neue"/>
                        </a:rPr>
                        <a:t>(Lead Statistician)</a:t>
                      </a:r>
                      <a:endParaRPr lang="en-US" sz="2200" b="1" i="0" dirty="0">
                        <a:latin typeface="Helvetica Neue"/>
                      </a:endParaRP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latin typeface="Helvetica Neue"/>
                        </a:rPr>
                        <a:t>Prof David Fowler</a:t>
                      </a:r>
                      <a:endParaRPr lang="en-US" sz="2200" dirty="0">
                        <a:latin typeface="Helvetica Neue"/>
                      </a:endParaRP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latin typeface="Helvetica Neue"/>
                        </a:rPr>
                        <a:t>Prof Daniel Freeman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latin typeface="Helvetica Neue"/>
                        </a:rPr>
                        <a:t>Prof Kathy Greenwood </a:t>
                      </a:r>
                      <a:r>
                        <a:rPr lang="en-GB" sz="2200" b="1" i="0" dirty="0">
                          <a:latin typeface="Helvetica Neue"/>
                        </a:rPr>
                        <a:t>(PPI Lead)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latin typeface="Helvetica Neue"/>
                        </a:rPr>
                        <a:t>Dr Amy Hardy </a:t>
                      </a:r>
                      <a:r>
                        <a:rPr lang="en-US" sz="2200" b="1" i="0" dirty="0">
                          <a:latin typeface="Helvetica Neue"/>
                        </a:rPr>
                        <a:t>(Digital Lead)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latin typeface="Helvetica Neue"/>
                        </a:rPr>
                        <a:t>Dr Helen Harding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latin typeface="Helvetica Neue"/>
                        </a:rPr>
                        <a:t>Prof Elizabeth </a:t>
                      </a:r>
                      <a:r>
                        <a:rPr lang="en-US" sz="2200" dirty="0" err="1">
                          <a:latin typeface="Helvetica Neue"/>
                        </a:rPr>
                        <a:t>Kuipers</a:t>
                      </a:r>
                      <a:endParaRPr lang="en-US" sz="2200" dirty="0">
                        <a:latin typeface="Helvetica Neue"/>
                      </a:endParaRP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dirty="0">
                        <a:latin typeface="Helvetica Neue"/>
                      </a:endParaRP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dirty="0">
                        <a:latin typeface="Helvetica Neue"/>
                      </a:endParaRP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>
                          <a:latin typeface="Helvetica Neue"/>
                        </a:rPr>
                        <a:t>Statistician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dirty="0">
                          <a:latin typeface="Helvetica Neue"/>
                        </a:rPr>
                        <a:t>Kirsty James</a:t>
                      </a:r>
                      <a:endParaRPr lang="en-US" sz="800" b="0" dirty="0">
                        <a:latin typeface="Helvetica Neue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200" baseline="0" dirty="0">
                        <a:latin typeface="Helvetica Neue"/>
                      </a:endParaRPr>
                    </a:p>
                    <a:p>
                      <a:r>
                        <a:rPr lang="en-US" sz="2200" b="1" dirty="0">
                          <a:latin typeface="Helvetica Neue"/>
                        </a:rPr>
                        <a:t>PPI Consultants</a:t>
                      </a:r>
                      <a:r>
                        <a:rPr lang="en-US" sz="2200" b="1" baseline="0" dirty="0">
                          <a:latin typeface="Helvetica Neue"/>
                        </a:rPr>
                        <a:t>/</a:t>
                      </a:r>
                    </a:p>
                    <a:p>
                      <a:r>
                        <a:rPr lang="en-US" sz="2200" b="1" baseline="0" dirty="0">
                          <a:latin typeface="Helvetica Neue"/>
                        </a:rPr>
                        <a:t>SU Researchers</a:t>
                      </a:r>
                      <a:endParaRPr lang="en-US" sz="2200" b="1" dirty="0">
                        <a:latin typeface="Helvetica Neue"/>
                      </a:endParaRP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dirty="0">
                          <a:latin typeface="Helvetica Neue"/>
                        </a:rPr>
                        <a:t>Alice Hicks, Angie, Dan, 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dirty="0">
                          <a:latin typeface="Helvetica Neue"/>
                        </a:rPr>
                        <a:t>Amy, Helen, Natalie, 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dirty="0">
                          <a:latin typeface="Helvetica Neue"/>
                        </a:rPr>
                        <a:t>Anthony, Alex 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dirty="0">
                          <a:latin typeface="Helvetica Neue"/>
                        </a:rPr>
                        <a:t>and others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200" dirty="0">
                        <a:latin typeface="Helvetica Neue"/>
                      </a:endParaRPr>
                    </a:p>
                  </a:txBody>
                  <a:tcPr marL="121923" marR="121923" marT="60962" marB="6096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b="1" dirty="0">
                          <a:latin typeface="Helvetica Neue"/>
                        </a:rPr>
                        <a:t>Site Co-ordinators</a:t>
                      </a:r>
                      <a:endParaRPr lang="en-US" sz="2200" b="1" dirty="0">
                        <a:latin typeface="Helvetica Neue"/>
                      </a:endParaRPr>
                    </a:p>
                  </a:txBody>
                  <a:tcPr marL="121923" marR="121923" marT="60962" marB="6096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 sz="2200" dirty="0">
                        <a:latin typeface="Helvetica Neue"/>
                      </a:endParaRPr>
                    </a:p>
                  </a:txBody>
                  <a:tcPr marL="121923" marR="121923" marT="60962" marB="6096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Helvetica Neue"/>
                      </a:endParaRPr>
                    </a:p>
                  </a:txBody>
                  <a:tcPr marL="121923" marR="121923" marT="60962" marB="6096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198">
                <a:tc vMerge="1">
                  <a:txBody>
                    <a:bodyPr/>
                    <a:lstStyle/>
                    <a:p>
                      <a:r>
                        <a:rPr lang="en-GB" sz="2200" dirty="0">
                          <a:latin typeface="Helvetica Neue"/>
                        </a:rPr>
                        <a:t>Prof Paul </a:t>
                      </a:r>
                      <a:r>
                        <a:rPr lang="en-GB" sz="2200" dirty="0" err="1">
                          <a:latin typeface="Helvetica Neue"/>
                        </a:rPr>
                        <a:t>Bebbington</a:t>
                      </a:r>
                      <a:endParaRPr lang="en-GB" sz="2200" dirty="0">
                        <a:latin typeface="Helvetica Neue"/>
                      </a:endParaRP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latin typeface="Helvetica Neue"/>
                        </a:rPr>
                        <a:t>Prof Graham Dunn</a:t>
                      </a:r>
                      <a:endParaRPr lang="en-US" sz="2200" dirty="0">
                        <a:latin typeface="Helvetica Neue"/>
                      </a:endParaRP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latin typeface="Helvetica Neue"/>
                        </a:rPr>
                        <a:t>Prof Richard</a:t>
                      </a:r>
                      <a:r>
                        <a:rPr lang="en-GB" sz="2200" baseline="0" dirty="0">
                          <a:latin typeface="Helvetica Neue"/>
                        </a:rPr>
                        <a:t> Emsley </a:t>
                      </a:r>
                      <a:r>
                        <a:rPr lang="en-GB" sz="2200" b="1" i="0" baseline="0" dirty="0">
                          <a:latin typeface="Helvetica Neue"/>
                        </a:rPr>
                        <a:t>(Lead Statistician)</a:t>
                      </a:r>
                      <a:endParaRPr lang="en-US" sz="2200" b="1" i="0" dirty="0">
                        <a:latin typeface="Helvetica Neue"/>
                      </a:endParaRP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latin typeface="Helvetica Neue"/>
                        </a:rPr>
                        <a:t>Prof David Fowler</a:t>
                      </a:r>
                      <a:endParaRPr lang="en-US" sz="2200" dirty="0">
                        <a:latin typeface="Helvetica Neue"/>
                      </a:endParaRP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latin typeface="Helvetica Neue"/>
                        </a:rPr>
                        <a:t>Prof Daniel Freeman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latin typeface="Helvetica Neue"/>
                        </a:rPr>
                        <a:t>Prof Kathy Greenwood </a:t>
                      </a:r>
                      <a:r>
                        <a:rPr lang="en-GB" sz="2200" b="1" i="0" dirty="0">
                          <a:latin typeface="Helvetica Neue"/>
                        </a:rPr>
                        <a:t>(PPI Lead)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latin typeface="Helvetica Neue"/>
                        </a:rPr>
                        <a:t>Dr Amy Hardy </a:t>
                      </a:r>
                      <a:r>
                        <a:rPr lang="en-US" sz="2200" b="1" i="0" dirty="0">
                          <a:latin typeface="Helvetica Neue"/>
                        </a:rPr>
                        <a:t>(Digital Lead)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latin typeface="Helvetica Neue"/>
                        </a:rPr>
                        <a:t>Dr Helen Harding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latin typeface="Helvetica Neue"/>
                        </a:rPr>
                        <a:t>Prof Elizabeth </a:t>
                      </a:r>
                      <a:r>
                        <a:rPr lang="en-US" sz="2200" dirty="0" err="1">
                          <a:latin typeface="Helvetica Neue"/>
                        </a:rPr>
                        <a:t>Kuipers</a:t>
                      </a:r>
                      <a:endParaRPr lang="en-US" sz="2200" dirty="0">
                        <a:latin typeface="Helvetica Neue"/>
                      </a:endParaRP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dirty="0">
                        <a:latin typeface="Helvetica Neue"/>
                      </a:endParaRP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>
                          <a:latin typeface="Helvetica Neue"/>
                        </a:rPr>
                        <a:t>Statistician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dirty="0">
                          <a:latin typeface="Helvetica Neue"/>
                        </a:rPr>
                        <a:t>Kirsty James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dirty="0">
                        <a:latin typeface="Helvetica Neue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b="1" dirty="0">
                          <a:latin typeface="Helvetica Neue"/>
                        </a:rPr>
                        <a:t>Software</a:t>
                      </a:r>
                      <a:r>
                        <a:rPr lang="en-GB" sz="2200" baseline="0" dirty="0">
                          <a:latin typeface="Helvetica Neue"/>
                        </a:rPr>
                        <a:t> 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baseline="0" dirty="0" err="1">
                          <a:latin typeface="Helvetica Neue"/>
                        </a:rPr>
                        <a:t>Evolyst</a:t>
                      </a:r>
                      <a:r>
                        <a:rPr lang="en-GB" sz="2200" baseline="0" dirty="0">
                          <a:latin typeface="Helvetica Neue"/>
                        </a:rPr>
                        <a:t> Ltd</a:t>
                      </a:r>
                      <a:r>
                        <a:rPr lang="en-US" sz="2200" baseline="0" dirty="0">
                          <a:latin typeface="Helvetica Neue"/>
                        </a:rPr>
                        <a:t>:</a:t>
                      </a:r>
                      <a:endParaRPr lang="en-GB" sz="2200" dirty="0">
                        <a:latin typeface="Helvetica Neue"/>
                      </a:endParaRPr>
                    </a:p>
                    <a:p>
                      <a:r>
                        <a:rPr lang="en-GB" sz="2200" dirty="0">
                          <a:latin typeface="Helvetica Neue"/>
                        </a:rPr>
                        <a:t>Dr Christopher </a:t>
                      </a:r>
                      <a:r>
                        <a:rPr lang="en-GB" sz="2200" dirty="0" err="1">
                          <a:latin typeface="Helvetica Neue"/>
                        </a:rPr>
                        <a:t>Golby</a:t>
                      </a:r>
                      <a:endParaRPr lang="en-GB" sz="2200" dirty="0">
                        <a:latin typeface="Helvetica Neue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latin typeface="Helvetica Neue"/>
                        </a:rPr>
                        <a:t>Evan Harris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latin typeface="Helvetica Neue"/>
                        </a:rPr>
                        <a:t>Josh Perry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latin typeface="Helvetica Neue"/>
                        </a:rPr>
                        <a:t>Prince Mannix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latin typeface="Helvetica Neue"/>
                        </a:rPr>
                        <a:t>Rahul Mahajan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latin typeface="Helvetica Neue"/>
                        </a:rPr>
                        <a:t>Ben </a:t>
                      </a:r>
                      <a:r>
                        <a:rPr lang="en-US" sz="2200" dirty="0" err="1">
                          <a:latin typeface="Helvetica Neue"/>
                        </a:rPr>
                        <a:t>Skirth</a:t>
                      </a:r>
                      <a:endParaRPr lang="en-US" sz="2200" dirty="0">
                        <a:latin typeface="Helvetica Neue"/>
                      </a:endParaRP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dirty="0">
                        <a:latin typeface="Helvetica Neue"/>
                      </a:endParaRPr>
                    </a:p>
                  </a:txBody>
                  <a:tcPr marL="121923" marR="121923" marT="60962" marB="6096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latin typeface="Helvetica Neue"/>
                        </a:rPr>
                        <a:t>Dr Nicola </a:t>
                      </a:r>
                      <a:r>
                        <a:rPr lang="en-GB" sz="2200" dirty="0" err="1">
                          <a:latin typeface="Helvetica Neue"/>
                        </a:rPr>
                        <a:t>Collett</a:t>
                      </a:r>
                      <a:r>
                        <a:rPr lang="en-GB" sz="2200" dirty="0">
                          <a:latin typeface="Helvetica Neue"/>
                        </a:rPr>
                        <a:t> 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latin typeface="Helvetica Neue"/>
                        </a:rPr>
                        <a:t>Dr Mar</a:t>
                      </a:r>
                      <a:r>
                        <a:rPr lang="en-GB" sz="2200" baseline="0" dirty="0">
                          <a:latin typeface="Helvetica Neue"/>
                        </a:rPr>
                        <a:t> </a:t>
                      </a:r>
                      <a:r>
                        <a:rPr lang="en-GB" sz="2200" baseline="0" dirty="0" err="1">
                          <a:latin typeface="Helvetica Neue"/>
                        </a:rPr>
                        <a:t>Rus-Calafell</a:t>
                      </a:r>
                      <a:endParaRPr lang="en-GB" sz="2200" baseline="0" dirty="0">
                        <a:latin typeface="Helvetica Neue"/>
                      </a:endParaRP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latin typeface="Helvetica Neue"/>
                        </a:rPr>
                        <a:t>Dr</a:t>
                      </a:r>
                      <a:r>
                        <a:rPr lang="en-GB" sz="2200" baseline="0" dirty="0">
                          <a:latin typeface="Helvetica Neue"/>
                        </a:rPr>
                        <a:t> Alison </a:t>
                      </a:r>
                      <a:r>
                        <a:rPr lang="en-GB" sz="2200" baseline="0" dirty="0" err="1">
                          <a:latin typeface="Helvetica Neue"/>
                        </a:rPr>
                        <a:t>McGourty</a:t>
                      </a:r>
                      <a:r>
                        <a:rPr lang="en-GB" sz="2200" baseline="0" dirty="0">
                          <a:latin typeface="Helvetica Neue"/>
                        </a:rPr>
                        <a:t> 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baseline="0" dirty="0">
                          <a:latin typeface="Helvetica Neue"/>
                        </a:rPr>
                        <a:t>Dr Cat Sacadura </a:t>
                      </a:r>
                      <a:endParaRPr lang="en-US" sz="2200" dirty="0">
                        <a:latin typeface="Helvetica Neue"/>
                      </a:endParaRP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dirty="0">
                        <a:latin typeface="Helvetica Neue"/>
                      </a:endParaRP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>
                          <a:latin typeface="Helvetica Neue"/>
                        </a:rPr>
                        <a:t>Therapists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dirty="0">
                          <a:latin typeface="Helvetica Neue"/>
                        </a:rPr>
                        <a:t>Dr Simone Farrelly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dirty="0">
                          <a:latin typeface="Helvetica Neue"/>
                        </a:rPr>
                        <a:t>Drs Kat Pugh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dirty="0">
                          <a:latin typeface="Helvetica Neue"/>
                        </a:rPr>
                        <a:t>Dr Sam Fraser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dirty="0">
                          <a:latin typeface="Helvetica Neue"/>
                        </a:rPr>
                        <a:t>Dr Emma </a:t>
                      </a:r>
                      <a:r>
                        <a:rPr lang="en-US" sz="2200" b="0" dirty="0" err="1">
                          <a:latin typeface="Helvetica Neue"/>
                        </a:rPr>
                        <a:t>Černis</a:t>
                      </a:r>
                      <a:r>
                        <a:rPr lang="en-US" sz="2200" b="0" dirty="0">
                          <a:latin typeface="Helvetica Neue"/>
                        </a:rPr>
                        <a:t> 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dirty="0">
                          <a:latin typeface="Helvetica Neue"/>
                        </a:rPr>
                        <a:t>Dr Katherine Law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dirty="0">
                          <a:latin typeface="Helvetica Neue"/>
                        </a:rPr>
                        <a:t>Dr Annabel Ivins</a:t>
                      </a:r>
                    </a:p>
                  </a:txBody>
                  <a:tcPr marL="121923" marR="121923" marT="60962" marB="6096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b="0" baseline="0" dirty="0">
                          <a:latin typeface="Helvetica Neue"/>
                        </a:rPr>
                        <a:t>Helen Hamlyn Centre for Design, 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b="0" baseline="0" dirty="0">
                          <a:latin typeface="Helvetica Neue"/>
                        </a:rPr>
                        <a:t>Royal College of Art:</a:t>
                      </a:r>
                      <a:endParaRPr lang="en-US" sz="2200" b="0" dirty="0">
                        <a:latin typeface="Helvetica Neue"/>
                      </a:endParaRPr>
                    </a:p>
                    <a:p>
                      <a:r>
                        <a:rPr lang="en-GB" sz="2200" dirty="0">
                          <a:latin typeface="Helvetica Neue"/>
                        </a:rPr>
                        <a:t>Ed Matthews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latin typeface="Helvetica Neue"/>
                        </a:rPr>
                        <a:t>Jonathan West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latin typeface="Helvetica Neue"/>
                        </a:rPr>
                        <a:t>Anna </a:t>
                      </a:r>
                      <a:r>
                        <a:rPr lang="en-GB" sz="2200" dirty="0" err="1">
                          <a:latin typeface="Helvetica Neue"/>
                        </a:rPr>
                        <a:t>Wojdecka</a:t>
                      </a:r>
                      <a:endParaRPr lang="en-US" sz="2200" dirty="0">
                        <a:latin typeface="Helvetica Neue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200" b="1" dirty="0">
                        <a:latin typeface="Helvetica Neue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b="1" dirty="0">
                          <a:latin typeface="Helvetica Neue"/>
                        </a:rPr>
                        <a:t>Software</a:t>
                      </a:r>
                      <a:r>
                        <a:rPr lang="en-GB" sz="2200" baseline="0" dirty="0">
                          <a:latin typeface="Helvetica Neue"/>
                        </a:rPr>
                        <a:t> </a:t>
                      </a:r>
                      <a:endParaRPr lang="en-US" sz="2200" b="1" dirty="0">
                        <a:latin typeface="Helvetica Neue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baseline="0" dirty="0" err="1">
                          <a:latin typeface="Helvetica Neue"/>
                        </a:rPr>
                        <a:t>Evolyst</a:t>
                      </a:r>
                      <a:r>
                        <a:rPr lang="en-GB" sz="2200" baseline="0" dirty="0">
                          <a:latin typeface="Helvetica Neue"/>
                        </a:rPr>
                        <a:t> Ltd</a:t>
                      </a:r>
                      <a:r>
                        <a:rPr lang="en-US" sz="2200" baseline="0" dirty="0">
                          <a:latin typeface="Helvetica Neue"/>
                        </a:rPr>
                        <a:t>:</a:t>
                      </a:r>
                      <a:endParaRPr lang="en-GB" sz="2200" dirty="0">
                        <a:latin typeface="Helvetica Neue"/>
                      </a:endParaRPr>
                    </a:p>
                    <a:p>
                      <a:r>
                        <a:rPr lang="en-GB" sz="2200" dirty="0">
                          <a:latin typeface="Helvetica Neue"/>
                        </a:rPr>
                        <a:t>Dr Christopher </a:t>
                      </a:r>
                      <a:r>
                        <a:rPr lang="en-GB" sz="2200" dirty="0" err="1">
                          <a:latin typeface="Helvetica Neue"/>
                        </a:rPr>
                        <a:t>Golby</a:t>
                      </a:r>
                      <a:endParaRPr lang="en-GB" sz="2200" dirty="0">
                        <a:latin typeface="Helvetica Neue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latin typeface="Helvetica Neue"/>
                        </a:rPr>
                        <a:t>Evan Harris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latin typeface="Helvetica Neue"/>
                        </a:rPr>
                        <a:t>Josh Perry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latin typeface="Helvetica Neue"/>
                        </a:rPr>
                        <a:t>Prince Mannix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latin typeface="Helvetica Neue"/>
                        </a:rPr>
                        <a:t>Rahul Mahajan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latin typeface="Helvetica Neue"/>
                        </a:rPr>
                        <a:t>Ben </a:t>
                      </a:r>
                      <a:r>
                        <a:rPr lang="en-US" sz="2200" dirty="0" err="1">
                          <a:latin typeface="Helvetica Neue"/>
                        </a:rPr>
                        <a:t>Skirth</a:t>
                      </a:r>
                      <a:endParaRPr lang="en-US" sz="2200" dirty="0">
                        <a:latin typeface="Helvetica Neue"/>
                      </a:endParaRP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0" dirty="0">
                        <a:latin typeface="Helvetica Neue"/>
                      </a:endParaRPr>
                    </a:p>
                  </a:txBody>
                  <a:tcPr marL="121923" marR="121923" marT="60962" marB="6096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mpd="sng">
                      <a:noFill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endParaRPr lang="en-US" sz="2400" dirty="0">
                        <a:latin typeface="Helvetica Neue"/>
                      </a:endParaRPr>
                    </a:p>
                  </a:txBody>
                  <a:tcPr marL="121923" marR="121923" marT="60962" marB="60962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9968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200" b="1" dirty="0">
                        <a:latin typeface="Helvetica Neue"/>
                      </a:endParaRPr>
                    </a:p>
                  </a:txBody>
                  <a:tcPr marL="121923" marR="121923" marT="60962" marB="60962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200" b="1" dirty="0">
                        <a:latin typeface="Helvetica Neue"/>
                      </a:endParaRPr>
                    </a:p>
                  </a:txBody>
                  <a:tcPr marL="121923" marR="121923" marT="60962" marB="60962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029818334"/>
                  </a:ext>
                </a:extLst>
              </a:tr>
              <a:tr h="2497983">
                <a:tc vMerge="1"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b="1" dirty="0">
                          <a:latin typeface="Helvetica Neue"/>
                        </a:rPr>
                        <a:t>Research Workers</a:t>
                      </a:r>
                      <a:endParaRPr lang="en-US" sz="2200" b="1" dirty="0">
                        <a:latin typeface="Helvetica Neue"/>
                      </a:endParaRP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 err="1">
                          <a:latin typeface="Helvetica Neue"/>
                        </a:rPr>
                        <a:t>Ujala</a:t>
                      </a:r>
                      <a:r>
                        <a:rPr lang="en-GB" sz="2200" dirty="0">
                          <a:latin typeface="Helvetica Neue"/>
                        </a:rPr>
                        <a:t> Ilyas, </a:t>
                      </a:r>
                      <a:r>
                        <a:rPr lang="en-GB" sz="2200" dirty="0" err="1">
                          <a:latin typeface="Helvetica Neue"/>
                        </a:rPr>
                        <a:t>Elâ</a:t>
                      </a:r>
                      <a:r>
                        <a:rPr lang="en-GB" sz="2200" dirty="0">
                          <a:latin typeface="Helvetica Neue"/>
                        </a:rPr>
                        <a:t> </a:t>
                      </a:r>
                      <a:r>
                        <a:rPr lang="en-GB" sz="2200" dirty="0" err="1">
                          <a:latin typeface="Helvetica Neue"/>
                        </a:rPr>
                        <a:t>Örücü</a:t>
                      </a:r>
                      <a:r>
                        <a:rPr lang="en-GB" sz="2200" dirty="0">
                          <a:latin typeface="Helvetica Neue"/>
                        </a:rPr>
                        <a:t>, 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latin typeface="Helvetica Neue"/>
                        </a:rPr>
                        <a:t>Eva</a:t>
                      </a:r>
                      <a:r>
                        <a:rPr lang="en-GB" sz="2200" baseline="0" dirty="0">
                          <a:latin typeface="Helvetica Neue"/>
                        </a:rPr>
                        <a:t> </a:t>
                      </a:r>
                      <a:r>
                        <a:rPr lang="en-GB" sz="2200" baseline="0" dirty="0" err="1">
                          <a:latin typeface="Helvetica Neue"/>
                        </a:rPr>
                        <a:t>Tolmeijer</a:t>
                      </a:r>
                      <a:r>
                        <a:rPr lang="en-GB" sz="2200" baseline="0" dirty="0">
                          <a:latin typeface="Helvetica Neue"/>
                        </a:rPr>
                        <a:t>, Michaela Rea</a:t>
                      </a:r>
                      <a:r>
                        <a:rPr lang="en-US" sz="2200" baseline="0" dirty="0">
                          <a:latin typeface="Helvetica Neue"/>
                        </a:rPr>
                        <a:t>, 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 err="1">
                          <a:latin typeface="Helvetica Neue"/>
                        </a:rPr>
                        <a:t>Rikesh</a:t>
                      </a:r>
                      <a:r>
                        <a:rPr lang="en-GB" sz="2200" dirty="0">
                          <a:latin typeface="Helvetica Neue"/>
                        </a:rPr>
                        <a:t> </a:t>
                      </a:r>
                      <a:r>
                        <a:rPr lang="en-GB" sz="2200" dirty="0" err="1">
                          <a:latin typeface="Helvetica Neue"/>
                        </a:rPr>
                        <a:t>Halkoree</a:t>
                      </a:r>
                      <a:r>
                        <a:rPr lang="en-GB" sz="2200" dirty="0">
                          <a:latin typeface="Helvetica Neue"/>
                        </a:rPr>
                        <a:t>, Evelin Vogel</a:t>
                      </a:r>
                      <a:r>
                        <a:rPr lang="en-US" sz="2200" dirty="0">
                          <a:latin typeface="Helvetica Neue"/>
                        </a:rPr>
                        <a:t>, 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err="1">
                          <a:latin typeface="Helvetica Neue"/>
                        </a:rPr>
                        <a:t>Vicci</a:t>
                      </a:r>
                      <a:r>
                        <a:rPr lang="en-US" sz="2200" dirty="0">
                          <a:latin typeface="Helvetica Neue"/>
                        </a:rPr>
                        <a:t> Smallman, Claire Vella, 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 err="1">
                          <a:latin typeface="Helvetica Neue"/>
                        </a:rPr>
                        <a:t>Valerija</a:t>
                      </a:r>
                      <a:r>
                        <a:rPr lang="en-GB" sz="2200" baseline="0" dirty="0">
                          <a:latin typeface="Helvetica Neue"/>
                        </a:rPr>
                        <a:t> </a:t>
                      </a:r>
                      <a:r>
                        <a:rPr lang="en-GB" sz="2200" baseline="0" dirty="0" err="1">
                          <a:latin typeface="Helvetica Neue"/>
                        </a:rPr>
                        <a:t>Lvova</a:t>
                      </a:r>
                      <a:r>
                        <a:rPr lang="en-GB" sz="2200" baseline="0" dirty="0">
                          <a:latin typeface="Helvetica Neue"/>
                        </a:rPr>
                        <a:t>, </a:t>
                      </a:r>
                      <a:r>
                        <a:rPr lang="en-GB" sz="2200" dirty="0">
                          <a:latin typeface="Helvetica Neue"/>
                        </a:rPr>
                        <a:t>Phoebe</a:t>
                      </a:r>
                      <a:r>
                        <a:rPr lang="en-GB" sz="2200" baseline="0" dirty="0">
                          <a:latin typeface="Helvetica Neue"/>
                        </a:rPr>
                        <a:t> Maple-Horvat, 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baseline="0" dirty="0">
                          <a:latin typeface="Helvetica Neue"/>
                        </a:rPr>
                        <a:t>Catherine Belton, Anna East</a:t>
                      </a:r>
                      <a:endParaRPr lang="en-US" sz="2200" dirty="0">
                        <a:latin typeface="Helvetica Neue"/>
                      </a:endParaRP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0" dirty="0">
                        <a:latin typeface="Helvetica Neue"/>
                      </a:endParaRPr>
                    </a:p>
                  </a:txBody>
                  <a:tcPr marL="121923" marR="121923" marT="60962" marB="6096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r>
                        <a:rPr lang="en-US" sz="2200" b="1" dirty="0">
                          <a:latin typeface="Helvetica Neue"/>
                        </a:rPr>
                        <a:t>PPI Consultants</a:t>
                      </a:r>
                      <a:r>
                        <a:rPr lang="en-US" sz="2200" b="1" baseline="0" dirty="0">
                          <a:latin typeface="Helvetica Neue"/>
                        </a:rPr>
                        <a:t>/</a:t>
                      </a:r>
                    </a:p>
                    <a:p>
                      <a:r>
                        <a:rPr lang="en-US" sz="2200" b="1" baseline="0" dirty="0">
                          <a:latin typeface="Helvetica Neue"/>
                        </a:rPr>
                        <a:t>SU Researchers</a:t>
                      </a:r>
                      <a:endParaRPr lang="en-US" sz="2200" b="1" dirty="0">
                        <a:latin typeface="Helvetica Neue"/>
                      </a:endParaRP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dirty="0">
                          <a:latin typeface="Helvetica Neue"/>
                        </a:rPr>
                        <a:t>Alice Hicks, Angie, Dan, 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dirty="0">
                          <a:latin typeface="Helvetica Neue"/>
                        </a:rPr>
                        <a:t>Amy, Helen and Natalie, 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dirty="0">
                          <a:latin typeface="Helvetica Neue"/>
                        </a:rPr>
                        <a:t>Anthony, Alex 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dirty="0">
                          <a:latin typeface="Helvetica Neue"/>
                        </a:rPr>
                        <a:t>and others</a:t>
                      </a:r>
                      <a:endParaRPr lang="en-US" sz="2200" dirty="0">
                        <a:latin typeface="Helvetica Neue"/>
                      </a:endParaRPr>
                    </a:p>
                  </a:txBody>
                  <a:tcPr marL="121923" marR="121923" marT="60962" marB="6096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r>
                        <a:rPr lang="en-GB" sz="1800" dirty="0">
                          <a:latin typeface="Helvetica Neue"/>
                        </a:rPr>
                        <a:t>Dr Christopher </a:t>
                      </a:r>
                      <a:r>
                        <a:rPr lang="en-GB" sz="1800" dirty="0" err="1">
                          <a:latin typeface="Helvetica Neue"/>
                        </a:rPr>
                        <a:t>Golby</a:t>
                      </a:r>
                      <a:endParaRPr lang="en-GB" sz="1800" dirty="0">
                        <a:latin typeface="Helvetica Neue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>
                          <a:latin typeface="Helvetica Neue"/>
                        </a:rPr>
                        <a:t>Evan Harris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>
                          <a:latin typeface="Helvetica Neue"/>
                        </a:rPr>
                        <a:t>Josh Perry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>
                          <a:latin typeface="Helvetica Neue"/>
                        </a:rPr>
                        <a:t>Prince Mannix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>
                          <a:latin typeface="Helvetica Neue"/>
                        </a:rPr>
                        <a:t>Rahul Mahajan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Helvetica Neue"/>
                        </a:rPr>
                        <a:t>Ben </a:t>
                      </a:r>
                      <a:r>
                        <a:rPr lang="en-US" sz="1800" dirty="0" err="1">
                          <a:latin typeface="Helvetica Neue"/>
                        </a:rPr>
                        <a:t>Skirth</a:t>
                      </a:r>
                      <a:endParaRPr lang="en-US" sz="1800" dirty="0">
                        <a:latin typeface="Helvetica Neue"/>
                      </a:endParaRP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latin typeface="Helvetica Neue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Helvetica Neue"/>
                      </a:endParaRPr>
                    </a:p>
                  </a:txBody>
                  <a:tcPr marL="121923" marR="121923" marT="60962" marB="60962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0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35" t="19304" r="38431" b="57088"/>
          <a:stretch/>
        </p:blipFill>
        <p:spPr bwMode="auto">
          <a:xfrm>
            <a:off x="8477189" y="7824490"/>
            <a:ext cx="3407470" cy="2729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bject 2"/>
          <p:cNvSpPr/>
          <p:nvPr/>
        </p:nvSpPr>
        <p:spPr>
          <a:xfrm>
            <a:off x="4" y="717070"/>
            <a:ext cx="6917528" cy="1226030"/>
          </a:xfrm>
          <a:custGeom>
            <a:avLst/>
            <a:gdLst/>
            <a:ahLst/>
            <a:cxnLst/>
            <a:rect l="l" t="t" r="r" b="b"/>
            <a:pathLst>
              <a:path w="8280400" h="1490980">
                <a:moveTo>
                  <a:pt x="0" y="1490700"/>
                </a:moveTo>
                <a:lnTo>
                  <a:pt x="8280006" y="1490700"/>
                </a:lnTo>
                <a:lnTo>
                  <a:pt x="8280006" y="0"/>
                </a:lnTo>
                <a:lnTo>
                  <a:pt x="0" y="0"/>
                </a:lnTo>
                <a:lnTo>
                  <a:pt x="0" y="1490700"/>
                </a:lnTo>
                <a:close/>
              </a:path>
            </a:pathLst>
          </a:custGeom>
          <a:solidFill>
            <a:srgbClr val="FEC91A"/>
          </a:solidFill>
          <a:ln>
            <a:solidFill>
              <a:srgbClr val="FEC91A"/>
            </a:solidFill>
          </a:ln>
        </p:spPr>
        <p:txBody>
          <a:bodyPr wrap="square" lIns="0" tIns="0" rIns="0" bIns="0" rtlCol="0"/>
          <a:lstStyle/>
          <a:p>
            <a:endParaRPr sz="2400" dirty="0"/>
          </a:p>
        </p:txBody>
      </p:sp>
      <p:sp>
        <p:nvSpPr>
          <p:cNvPr id="3" name="object 4"/>
          <p:cNvSpPr txBox="1">
            <a:spLocks/>
          </p:cNvSpPr>
          <p:nvPr/>
        </p:nvSpPr>
        <p:spPr>
          <a:xfrm>
            <a:off x="313327" y="867370"/>
            <a:ext cx="7213804" cy="923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6936" defTabSz="1219158">
              <a:tabLst>
                <a:tab pos="3000929" algn="l"/>
                <a:tab pos="4407011" algn="l"/>
                <a:tab pos="6669769" algn="l"/>
              </a:tabLst>
            </a:pPr>
            <a:r>
              <a:rPr lang="en-GB" sz="6000" b="1" kern="0" dirty="0" err="1">
                <a:solidFill>
                  <a:sysClr val="windowText" lastClr="000000"/>
                </a:solidFill>
              </a:rPr>
              <a:t>SlowMo</a:t>
            </a:r>
            <a:r>
              <a:rPr lang="en-GB" sz="6000" b="1" kern="0" dirty="0">
                <a:solidFill>
                  <a:sysClr val="windowText" lastClr="000000"/>
                </a:solidFill>
              </a:rPr>
              <a:t> trial team</a:t>
            </a:r>
            <a:endParaRPr lang="en-GB" sz="6600" b="1" kern="0" dirty="0">
              <a:solidFill>
                <a:sysClr val="windowText" lastClr="000000"/>
              </a:solidFill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54" t="14408" r="28708" b="35469"/>
          <a:stretch/>
        </p:blipFill>
        <p:spPr bwMode="auto">
          <a:xfrm>
            <a:off x="11953785" y="6201448"/>
            <a:ext cx="3510166" cy="4580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05" t="14408" r="67124" b="26459"/>
          <a:stretch/>
        </p:blipFill>
        <p:spPr bwMode="auto">
          <a:xfrm>
            <a:off x="15528131" y="4548897"/>
            <a:ext cx="3027915" cy="6385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93185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F35CC65-6F9C-7844-8748-6A97E44E17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331" y="8603648"/>
            <a:ext cx="5029200" cy="944043"/>
          </a:xfrm>
          <a:prstGeom prst="rect">
            <a:avLst/>
          </a:prstGeom>
        </p:spPr>
      </p:pic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FAEE39AC-D273-754B-9EC0-4F3C10F888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0931" y="3618827"/>
            <a:ext cx="3741030" cy="1545866"/>
          </a:xfrm>
          <a:prstGeom prst="rect">
            <a:avLst/>
          </a:prstGeom>
        </p:spPr>
      </p:pic>
      <p:pic>
        <p:nvPicPr>
          <p:cNvPr id="10" name="Picture 9" descr="Text&#10;&#10;Description automatically generated with low confidence">
            <a:extLst>
              <a:ext uri="{FF2B5EF4-FFF2-40B4-BE49-F238E27FC236}">
                <a16:creationId xmlns:a16="http://schemas.microsoft.com/office/drawing/2014/main" id="{A36ADF70-3609-9E43-A0B5-5DC33D5BE4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2254" y="1003489"/>
            <a:ext cx="3453583" cy="1738078"/>
          </a:xfrm>
          <a:prstGeom prst="rect">
            <a:avLst/>
          </a:prstGeom>
        </p:spPr>
      </p:pic>
      <p:pic>
        <p:nvPicPr>
          <p:cNvPr id="12" name="Picture 11" descr="Logo&#10;&#10;Description automatically generated">
            <a:extLst>
              <a:ext uri="{FF2B5EF4-FFF2-40B4-BE49-F238E27FC236}">
                <a16:creationId xmlns:a16="http://schemas.microsoft.com/office/drawing/2014/main" id="{0DC7B1A4-BF13-C145-B83E-B8036477CE5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5766" y="997276"/>
            <a:ext cx="2579080" cy="196253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93B9D02-80A6-9148-B1BE-FEB7C32B0AF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9993" y="1010934"/>
            <a:ext cx="2230493" cy="1962531"/>
          </a:xfrm>
          <a:prstGeom prst="rect">
            <a:avLst/>
          </a:prstGeom>
        </p:spPr>
      </p:pic>
      <p:pic>
        <p:nvPicPr>
          <p:cNvPr id="18" name="Picture 17" descr="Logo, company name&#10;&#10;Description automatically generated">
            <a:extLst>
              <a:ext uri="{FF2B5EF4-FFF2-40B4-BE49-F238E27FC236}">
                <a16:creationId xmlns:a16="http://schemas.microsoft.com/office/drawing/2014/main" id="{AD5F2C21-A7C2-F340-9C9C-2A727F97275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7502" y="3765206"/>
            <a:ext cx="3741030" cy="1253108"/>
          </a:xfrm>
          <a:prstGeom prst="rect">
            <a:avLst/>
          </a:prstGeom>
        </p:spPr>
      </p:pic>
      <p:pic>
        <p:nvPicPr>
          <p:cNvPr id="22" name="Picture 21" descr="Logo&#10;&#10;Description automatically generated">
            <a:extLst>
              <a:ext uri="{FF2B5EF4-FFF2-40B4-BE49-F238E27FC236}">
                <a16:creationId xmlns:a16="http://schemas.microsoft.com/office/drawing/2014/main" id="{550436F6-6AB8-8A4A-B885-0D839EF80D6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2153" y="5964681"/>
            <a:ext cx="3406095" cy="1978670"/>
          </a:xfrm>
          <a:prstGeom prst="rect">
            <a:avLst/>
          </a:prstGeom>
        </p:spPr>
      </p:pic>
      <p:pic>
        <p:nvPicPr>
          <p:cNvPr id="24" name="Picture 23" descr="A picture containing text&#10;&#10;Description automatically generated">
            <a:extLst>
              <a:ext uri="{FF2B5EF4-FFF2-40B4-BE49-F238E27FC236}">
                <a16:creationId xmlns:a16="http://schemas.microsoft.com/office/drawing/2014/main" id="{E1B8B2B9-F396-4043-980E-054F8AD59F0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6236" y="6034742"/>
            <a:ext cx="3817103" cy="1809590"/>
          </a:xfrm>
          <a:prstGeom prst="rect">
            <a:avLst/>
          </a:prstGeom>
        </p:spPr>
      </p:pic>
      <p:pic>
        <p:nvPicPr>
          <p:cNvPr id="26" name="Picture 25" descr="Logo&#10;&#10;Description automatically generated">
            <a:extLst>
              <a:ext uri="{FF2B5EF4-FFF2-40B4-BE49-F238E27FC236}">
                <a16:creationId xmlns:a16="http://schemas.microsoft.com/office/drawing/2014/main" id="{21DBBB1E-2295-D543-82DF-F7AC79F0465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3431" y="3597660"/>
            <a:ext cx="1905000" cy="1805441"/>
          </a:xfrm>
          <a:prstGeom prst="rect">
            <a:avLst/>
          </a:prstGeom>
        </p:spPr>
      </p:pic>
      <p:pic>
        <p:nvPicPr>
          <p:cNvPr id="28" name="Picture 27" descr="A picture containing text&#10;&#10;Description automatically generated">
            <a:extLst>
              <a:ext uri="{FF2B5EF4-FFF2-40B4-BE49-F238E27FC236}">
                <a16:creationId xmlns:a16="http://schemas.microsoft.com/office/drawing/2014/main" id="{281B0042-0ADC-B946-B58A-16B7E4B1A48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3531" y="8530461"/>
            <a:ext cx="4648200" cy="944043"/>
          </a:xfrm>
          <a:prstGeom prst="rect">
            <a:avLst/>
          </a:prstGeom>
        </p:spPr>
      </p:pic>
      <p:pic>
        <p:nvPicPr>
          <p:cNvPr id="30" name="Picture 29" descr="A picture containing icon&#10;&#10;Description automatically generated">
            <a:extLst>
              <a:ext uri="{FF2B5EF4-FFF2-40B4-BE49-F238E27FC236}">
                <a16:creationId xmlns:a16="http://schemas.microsoft.com/office/drawing/2014/main" id="{37B56D77-2135-5B4B-B6BD-481F515B2C6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67" y="1485900"/>
            <a:ext cx="5391646" cy="985285"/>
          </a:xfrm>
          <a:prstGeom prst="rect">
            <a:avLst/>
          </a:prstGeom>
        </p:spPr>
      </p:pic>
      <p:pic>
        <p:nvPicPr>
          <p:cNvPr id="35" name="Picture 34" descr="Icon&#10;&#10;Description automatically generated">
            <a:extLst>
              <a:ext uri="{FF2B5EF4-FFF2-40B4-BE49-F238E27FC236}">
                <a16:creationId xmlns:a16="http://schemas.microsoft.com/office/drawing/2014/main" id="{70F0427A-01D5-4443-A6F6-DC6C0A2855A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450" y="6296187"/>
            <a:ext cx="5700350" cy="1315657"/>
          </a:xfrm>
          <a:prstGeom prst="rect">
            <a:avLst/>
          </a:prstGeom>
        </p:spPr>
      </p:pic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0E45A2E6-CC4F-754D-B897-13204B2DAF9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373" y="8603649"/>
            <a:ext cx="4990258" cy="944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6401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8AA6538F621E64399CD91A8DD4AF374" ma:contentTypeVersion="7" ma:contentTypeDescription="Create a new document." ma:contentTypeScope="" ma:versionID="d08c68c99797e6a3513c361aa9ea911c">
  <xsd:schema xmlns:xsd="http://www.w3.org/2001/XMLSchema" xmlns:xs="http://www.w3.org/2001/XMLSchema" xmlns:p="http://schemas.microsoft.com/office/2006/metadata/properties" xmlns:ns2="01abe86c-ae79-48d8-9f49-a5fce033b4a7" xmlns:ns3="80144340-2a66-4d12-9a1a-b7a35729ebf3" targetNamespace="http://schemas.microsoft.com/office/2006/metadata/properties" ma:root="true" ma:fieldsID="af92a7b55ffa8a67e9884bfd7c16426e" ns2:_="" ns3:_="">
    <xsd:import namespace="01abe86c-ae79-48d8-9f49-a5fce033b4a7"/>
    <xsd:import namespace="80144340-2a66-4d12-9a1a-b7a35729ebf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abe86c-ae79-48d8-9f49-a5fce033b4a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144340-2a66-4d12-9a1a-b7a35729ebf3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8C26849-9840-4D80-93A6-A44B05FC2F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1abe86c-ae79-48d8-9f49-a5fce033b4a7"/>
    <ds:schemaRef ds:uri="80144340-2a66-4d12-9a1a-b7a35729ebf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D7BBA27-E378-4A5C-8BC9-6EBF71FD0741}">
  <ds:schemaRefs>
    <ds:schemaRef ds:uri="http://schemas.microsoft.com/office/2006/metadata/properties"/>
    <ds:schemaRef ds:uri="http://schemas.microsoft.com/office/2006/documentManagement/types"/>
    <ds:schemaRef ds:uri="http://purl.org/dc/terms/"/>
    <ds:schemaRef ds:uri="80144340-2a66-4d12-9a1a-b7a35729ebf3"/>
    <ds:schemaRef ds:uri="01abe86c-ae79-48d8-9f49-a5fce033b4a7"/>
    <ds:schemaRef ds:uri="http://purl.org/dc/dcmitype/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EEE2681-698D-4E2D-A70E-3226A7B2965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11557</TotalTime>
  <Words>349</Words>
  <Application>Microsoft Office PowerPoint</Application>
  <PresentationFormat>Custom</PresentationFormat>
  <Paragraphs>108</Paragraphs>
  <Slides>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Helvetica Neue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Highlight: 10 /11 paranoia measures at 12 weeks, and 8/11 at 24 weeks significant small-moderate effects</vt:lpstr>
      <vt:lpstr>Highlight: Qualitative co-produced therapy themes identified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kathy</dc:creator>
  <cp:lastModifiedBy>Kathryn Greenwood</cp:lastModifiedBy>
  <cp:revision>45</cp:revision>
  <dcterms:modified xsi:type="dcterms:W3CDTF">2021-12-15T15:44:05Z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0x01010088AA6538F621E64399CD91A8DD4AF374</vt:lpwstr>
  </property>
</Properties>
</file>