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66" r:id="rId3"/>
    <p:sldId id="268" r:id="rId4"/>
    <p:sldId id="258" r:id="rId5"/>
    <p:sldId id="259" r:id="rId6"/>
    <p:sldId id="260" r:id="rId7"/>
    <p:sldId id="262" r:id="rId8"/>
    <p:sldId id="261" r:id="rId9"/>
    <p:sldId id="269" r:id="rId10"/>
    <p:sldId id="270" r:id="rId11"/>
    <p:sldId id="271" r:id="rId12"/>
    <p:sldId id="263"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6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136" autoAdjust="0"/>
  </p:normalViewPr>
  <p:slideViewPr>
    <p:cSldViewPr>
      <p:cViewPr varScale="1">
        <p:scale>
          <a:sx n="56" d="100"/>
          <a:sy n="56" d="100"/>
        </p:scale>
        <p:origin x="163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7A23A9-0296-462E-85B5-D038F695EA4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GB"/>
        </a:p>
      </dgm:t>
    </dgm:pt>
    <dgm:pt modelId="{3D7D9085-37D3-4A36-85A5-6C362BE3E68A}">
      <dgm:prSet phldrT="[Text]"/>
      <dgm:spPr/>
      <dgm:t>
        <a:bodyPr/>
        <a:lstStyle/>
        <a:p>
          <a:r>
            <a:rPr lang="en-GB" dirty="0" smtClean="0"/>
            <a:t>2011/12 Development work and consultation</a:t>
          </a:r>
          <a:endParaRPr lang="en-GB" dirty="0"/>
        </a:p>
      </dgm:t>
    </dgm:pt>
    <dgm:pt modelId="{4BBF44C2-2F7D-4CAB-B2E4-CE047D0893C1}" type="parTrans" cxnId="{4F8E2087-4568-4EB6-8161-B739D964B99C}">
      <dgm:prSet/>
      <dgm:spPr/>
      <dgm:t>
        <a:bodyPr/>
        <a:lstStyle/>
        <a:p>
          <a:endParaRPr lang="en-GB"/>
        </a:p>
      </dgm:t>
    </dgm:pt>
    <dgm:pt modelId="{8A69FCF4-D69B-4504-BC98-61D20B62D8DF}" type="sibTrans" cxnId="{4F8E2087-4568-4EB6-8161-B739D964B99C}">
      <dgm:prSet/>
      <dgm:spPr/>
      <dgm:t>
        <a:bodyPr/>
        <a:lstStyle/>
        <a:p>
          <a:endParaRPr lang="en-GB"/>
        </a:p>
      </dgm:t>
    </dgm:pt>
    <dgm:pt modelId="{0BD33237-CAF4-4224-A9B2-55ECBBC9B109}">
      <dgm:prSet phldrT="[Text]"/>
      <dgm:spPr/>
      <dgm:t>
        <a:bodyPr/>
        <a:lstStyle/>
        <a:p>
          <a:r>
            <a:rPr lang="en-GB" dirty="0" smtClean="0"/>
            <a:t>2012 Preliminary testing (n=11)</a:t>
          </a:r>
          <a:endParaRPr lang="en-GB" dirty="0"/>
        </a:p>
      </dgm:t>
    </dgm:pt>
    <dgm:pt modelId="{CE1C57D1-9B26-49FC-BAA8-48C33BB6EBA6}" type="parTrans" cxnId="{AF8364B1-3898-47E2-928F-3DA67A248750}">
      <dgm:prSet/>
      <dgm:spPr/>
      <dgm:t>
        <a:bodyPr/>
        <a:lstStyle/>
        <a:p>
          <a:endParaRPr lang="en-GB"/>
        </a:p>
      </dgm:t>
    </dgm:pt>
    <dgm:pt modelId="{C75BF5BF-D1CA-4005-B02F-3355814CD40B}" type="sibTrans" cxnId="{AF8364B1-3898-47E2-928F-3DA67A248750}">
      <dgm:prSet/>
      <dgm:spPr/>
      <dgm:t>
        <a:bodyPr/>
        <a:lstStyle/>
        <a:p>
          <a:endParaRPr lang="en-GB"/>
        </a:p>
      </dgm:t>
    </dgm:pt>
    <dgm:pt modelId="{7DD9EECC-A190-4692-907A-CDEA7AB052FA}">
      <dgm:prSet phldrT="[Text]"/>
      <dgm:spPr/>
      <dgm:t>
        <a:bodyPr/>
        <a:lstStyle/>
        <a:p>
          <a:r>
            <a:rPr lang="en-GB" dirty="0" smtClean="0"/>
            <a:t>2013 Pilot RCT (n=40)</a:t>
          </a:r>
          <a:endParaRPr lang="en-GB" dirty="0"/>
        </a:p>
      </dgm:t>
    </dgm:pt>
    <dgm:pt modelId="{4F07E1DB-10B8-436C-8FDB-C1274E4C2BB2}" type="parTrans" cxnId="{E92B8184-D119-48EF-94ED-A072C81805DF}">
      <dgm:prSet/>
      <dgm:spPr/>
      <dgm:t>
        <a:bodyPr/>
        <a:lstStyle/>
        <a:p>
          <a:endParaRPr lang="en-GB"/>
        </a:p>
      </dgm:t>
    </dgm:pt>
    <dgm:pt modelId="{650A31E2-D38E-4E49-9EC7-D016661132E0}" type="sibTrans" cxnId="{E92B8184-D119-48EF-94ED-A072C81805DF}">
      <dgm:prSet/>
      <dgm:spPr/>
      <dgm:t>
        <a:bodyPr/>
        <a:lstStyle/>
        <a:p>
          <a:endParaRPr lang="en-GB"/>
        </a:p>
      </dgm:t>
    </dgm:pt>
    <dgm:pt modelId="{615CCB5D-818A-4E23-B8FB-FBCCFBB6A8F1}">
      <dgm:prSet/>
      <dgm:spPr/>
      <dgm:t>
        <a:bodyPr/>
        <a:lstStyle/>
        <a:p>
          <a:r>
            <a:rPr lang="en-GB" dirty="0" smtClean="0"/>
            <a:t>2014/15: Main RCT (n=440)</a:t>
          </a:r>
          <a:endParaRPr lang="en-GB" dirty="0"/>
        </a:p>
      </dgm:t>
    </dgm:pt>
    <dgm:pt modelId="{4863FB04-F013-4F38-9EED-6AB3F0BA95A0}" type="parTrans" cxnId="{3A4F8F34-D328-41D9-8B34-01C529C47C54}">
      <dgm:prSet/>
      <dgm:spPr/>
    </dgm:pt>
    <dgm:pt modelId="{2D724316-53A7-4719-B155-B045A1C66E01}" type="sibTrans" cxnId="{3A4F8F34-D328-41D9-8B34-01C529C47C54}">
      <dgm:prSet/>
      <dgm:spPr/>
    </dgm:pt>
    <dgm:pt modelId="{01C86C09-B610-4560-A144-6D20CA58E781}" type="pres">
      <dgm:prSet presAssocID="{007A23A9-0296-462E-85B5-D038F695EA4E}" presName="outerComposite" presStyleCnt="0">
        <dgm:presLayoutVars>
          <dgm:chMax val="5"/>
          <dgm:dir/>
          <dgm:resizeHandles val="exact"/>
        </dgm:presLayoutVars>
      </dgm:prSet>
      <dgm:spPr/>
      <dgm:t>
        <a:bodyPr/>
        <a:lstStyle/>
        <a:p>
          <a:endParaRPr lang="en-GB"/>
        </a:p>
      </dgm:t>
    </dgm:pt>
    <dgm:pt modelId="{BFBAF77C-E3E2-456D-ACE2-7C8825E26C26}" type="pres">
      <dgm:prSet presAssocID="{007A23A9-0296-462E-85B5-D038F695EA4E}" presName="dummyMaxCanvas" presStyleCnt="0">
        <dgm:presLayoutVars/>
      </dgm:prSet>
      <dgm:spPr/>
    </dgm:pt>
    <dgm:pt modelId="{FCAD3924-3431-4545-825E-FC69E1B0DF30}" type="pres">
      <dgm:prSet presAssocID="{007A23A9-0296-462E-85B5-D038F695EA4E}" presName="FourNodes_1" presStyleLbl="node1" presStyleIdx="0" presStyleCnt="4">
        <dgm:presLayoutVars>
          <dgm:bulletEnabled val="1"/>
        </dgm:presLayoutVars>
      </dgm:prSet>
      <dgm:spPr/>
      <dgm:t>
        <a:bodyPr/>
        <a:lstStyle/>
        <a:p>
          <a:endParaRPr lang="en-GB"/>
        </a:p>
      </dgm:t>
    </dgm:pt>
    <dgm:pt modelId="{866E4C45-98F2-4A67-88B1-D61D1F975521}" type="pres">
      <dgm:prSet presAssocID="{007A23A9-0296-462E-85B5-D038F695EA4E}" presName="FourNodes_2" presStyleLbl="node1" presStyleIdx="1" presStyleCnt="4">
        <dgm:presLayoutVars>
          <dgm:bulletEnabled val="1"/>
        </dgm:presLayoutVars>
      </dgm:prSet>
      <dgm:spPr/>
      <dgm:t>
        <a:bodyPr/>
        <a:lstStyle/>
        <a:p>
          <a:endParaRPr lang="en-GB"/>
        </a:p>
      </dgm:t>
    </dgm:pt>
    <dgm:pt modelId="{EB7C5EC5-AF92-4CE0-8BE8-7D1062E835E9}" type="pres">
      <dgm:prSet presAssocID="{007A23A9-0296-462E-85B5-D038F695EA4E}" presName="FourNodes_3" presStyleLbl="node1" presStyleIdx="2" presStyleCnt="4">
        <dgm:presLayoutVars>
          <dgm:bulletEnabled val="1"/>
        </dgm:presLayoutVars>
      </dgm:prSet>
      <dgm:spPr/>
      <dgm:t>
        <a:bodyPr/>
        <a:lstStyle/>
        <a:p>
          <a:endParaRPr lang="en-GB"/>
        </a:p>
      </dgm:t>
    </dgm:pt>
    <dgm:pt modelId="{8D65B70F-CAFD-4536-8B4C-1778EBF5E9CB}" type="pres">
      <dgm:prSet presAssocID="{007A23A9-0296-462E-85B5-D038F695EA4E}" presName="FourNodes_4" presStyleLbl="node1" presStyleIdx="3" presStyleCnt="4">
        <dgm:presLayoutVars>
          <dgm:bulletEnabled val="1"/>
        </dgm:presLayoutVars>
      </dgm:prSet>
      <dgm:spPr/>
      <dgm:t>
        <a:bodyPr/>
        <a:lstStyle/>
        <a:p>
          <a:endParaRPr lang="en-GB"/>
        </a:p>
      </dgm:t>
    </dgm:pt>
    <dgm:pt modelId="{6B949E80-4D8A-456D-B279-72491D2C9EE0}" type="pres">
      <dgm:prSet presAssocID="{007A23A9-0296-462E-85B5-D038F695EA4E}" presName="FourConn_1-2" presStyleLbl="fgAccFollowNode1" presStyleIdx="0" presStyleCnt="3">
        <dgm:presLayoutVars>
          <dgm:bulletEnabled val="1"/>
        </dgm:presLayoutVars>
      </dgm:prSet>
      <dgm:spPr/>
      <dgm:t>
        <a:bodyPr/>
        <a:lstStyle/>
        <a:p>
          <a:endParaRPr lang="en-GB"/>
        </a:p>
      </dgm:t>
    </dgm:pt>
    <dgm:pt modelId="{38C4119C-AEFA-4483-9779-814F0158B9E0}" type="pres">
      <dgm:prSet presAssocID="{007A23A9-0296-462E-85B5-D038F695EA4E}" presName="FourConn_2-3" presStyleLbl="fgAccFollowNode1" presStyleIdx="1" presStyleCnt="3">
        <dgm:presLayoutVars>
          <dgm:bulletEnabled val="1"/>
        </dgm:presLayoutVars>
      </dgm:prSet>
      <dgm:spPr/>
      <dgm:t>
        <a:bodyPr/>
        <a:lstStyle/>
        <a:p>
          <a:endParaRPr lang="en-GB"/>
        </a:p>
      </dgm:t>
    </dgm:pt>
    <dgm:pt modelId="{AF9677FD-146F-4969-8E89-0269C6D5526D}" type="pres">
      <dgm:prSet presAssocID="{007A23A9-0296-462E-85B5-D038F695EA4E}" presName="FourConn_3-4" presStyleLbl="fgAccFollowNode1" presStyleIdx="2" presStyleCnt="3">
        <dgm:presLayoutVars>
          <dgm:bulletEnabled val="1"/>
        </dgm:presLayoutVars>
      </dgm:prSet>
      <dgm:spPr/>
      <dgm:t>
        <a:bodyPr/>
        <a:lstStyle/>
        <a:p>
          <a:endParaRPr lang="en-GB"/>
        </a:p>
      </dgm:t>
    </dgm:pt>
    <dgm:pt modelId="{A73DFA58-FA3E-446F-8916-362467A7205D}" type="pres">
      <dgm:prSet presAssocID="{007A23A9-0296-462E-85B5-D038F695EA4E}" presName="FourNodes_1_text" presStyleLbl="node1" presStyleIdx="3" presStyleCnt="4">
        <dgm:presLayoutVars>
          <dgm:bulletEnabled val="1"/>
        </dgm:presLayoutVars>
      </dgm:prSet>
      <dgm:spPr/>
      <dgm:t>
        <a:bodyPr/>
        <a:lstStyle/>
        <a:p>
          <a:endParaRPr lang="en-GB"/>
        </a:p>
      </dgm:t>
    </dgm:pt>
    <dgm:pt modelId="{A6DB6DB1-B991-470B-8D76-8378ED926C81}" type="pres">
      <dgm:prSet presAssocID="{007A23A9-0296-462E-85B5-D038F695EA4E}" presName="FourNodes_2_text" presStyleLbl="node1" presStyleIdx="3" presStyleCnt="4">
        <dgm:presLayoutVars>
          <dgm:bulletEnabled val="1"/>
        </dgm:presLayoutVars>
      </dgm:prSet>
      <dgm:spPr/>
      <dgm:t>
        <a:bodyPr/>
        <a:lstStyle/>
        <a:p>
          <a:endParaRPr lang="en-GB"/>
        </a:p>
      </dgm:t>
    </dgm:pt>
    <dgm:pt modelId="{1CB935AE-B103-4953-ABFA-55F248BC5B04}" type="pres">
      <dgm:prSet presAssocID="{007A23A9-0296-462E-85B5-D038F695EA4E}" presName="FourNodes_3_text" presStyleLbl="node1" presStyleIdx="3" presStyleCnt="4">
        <dgm:presLayoutVars>
          <dgm:bulletEnabled val="1"/>
        </dgm:presLayoutVars>
      </dgm:prSet>
      <dgm:spPr/>
      <dgm:t>
        <a:bodyPr/>
        <a:lstStyle/>
        <a:p>
          <a:endParaRPr lang="en-GB"/>
        </a:p>
      </dgm:t>
    </dgm:pt>
    <dgm:pt modelId="{F79A0C00-927C-49E8-888E-A18C2510A3A3}" type="pres">
      <dgm:prSet presAssocID="{007A23A9-0296-462E-85B5-D038F695EA4E}" presName="FourNodes_4_text" presStyleLbl="node1" presStyleIdx="3" presStyleCnt="4">
        <dgm:presLayoutVars>
          <dgm:bulletEnabled val="1"/>
        </dgm:presLayoutVars>
      </dgm:prSet>
      <dgm:spPr/>
      <dgm:t>
        <a:bodyPr/>
        <a:lstStyle/>
        <a:p>
          <a:endParaRPr lang="en-GB"/>
        </a:p>
      </dgm:t>
    </dgm:pt>
  </dgm:ptLst>
  <dgm:cxnLst>
    <dgm:cxn modelId="{43CD96E8-2271-48E9-BA6D-039ACD1203B6}" type="presOf" srcId="{3D7D9085-37D3-4A36-85A5-6C362BE3E68A}" destId="{FCAD3924-3431-4545-825E-FC69E1B0DF30}" srcOrd="0" destOrd="0" presId="urn:microsoft.com/office/officeart/2005/8/layout/vProcess5"/>
    <dgm:cxn modelId="{AD69CD2A-F172-4002-AB38-33B051F19123}" type="presOf" srcId="{7DD9EECC-A190-4692-907A-CDEA7AB052FA}" destId="{EB7C5EC5-AF92-4CE0-8BE8-7D1062E835E9}" srcOrd="0" destOrd="0" presId="urn:microsoft.com/office/officeart/2005/8/layout/vProcess5"/>
    <dgm:cxn modelId="{99B05A63-02C4-40AA-BD5A-2420D8B28AED}" type="presOf" srcId="{615CCB5D-818A-4E23-B8FB-FBCCFBB6A8F1}" destId="{F79A0C00-927C-49E8-888E-A18C2510A3A3}" srcOrd="1" destOrd="0" presId="urn:microsoft.com/office/officeart/2005/8/layout/vProcess5"/>
    <dgm:cxn modelId="{AF8364B1-3898-47E2-928F-3DA67A248750}" srcId="{007A23A9-0296-462E-85B5-D038F695EA4E}" destId="{0BD33237-CAF4-4224-A9B2-55ECBBC9B109}" srcOrd="1" destOrd="0" parTransId="{CE1C57D1-9B26-49FC-BAA8-48C33BB6EBA6}" sibTransId="{C75BF5BF-D1CA-4005-B02F-3355814CD40B}"/>
    <dgm:cxn modelId="{3A4F8F34-D328-41D9-8B34-01C529C47C54}" srcId="{007A23A9-0296-462E-85B5-D038F695EA4E}" destId="{615CCB5D-818A-4E23-B8FB-FBCCFBB6A8F1}" srcOrd="3" destOrd="0" parTransId="{4863FB04-F013-4F38-9EED-6AB3F0BA95A0}" sibTransId="{2D724316-53A7-4719-B155-B045A1C66E01}"/>
    <dgm:cxn modelId="{88DA01B5-294C-48BD-A56F-1A3FD50EEFA7}" type="presOf" srcId="{615CCB5D-818A-4E23-B8FB-FBCCFBB6A8F1}" destId="{8D65B70F-CAFD-4536-8B4C-1778EBF5E9CB}" srcOrd="0" destOrd="0" presId="urn:microsoft.com/office/officeart/2005/8/layout/vProcess5"/>
    <dgm:cxn modelId="{4F8E2087-4568-4EB6-8161-B739D964B99C}" srcId="{007A23A9-0296-462E-85B5-D038F695EA4E}" destId="{3D7D9085-37D3-4A36-85A5-6C362BE3E68A}" srcOrd="0" destOrd="0" parTransId="{4BBF44C2-2F7D-4CAB-B2E4-CE047D0893C1}" sibTransId="{8A69FCF4-D69B-4504-BC98-61D20B62D8DF}"/>
    <dgm:cxn modelId="{323DB73A-F2E1-4C4A-BD1C-C27D586AFC32}" type="presOf" srcId="{3D7D9085-37D3-4A36-85A5-6C362BE3E68A}" destId="{A73DFA58-FA3E-446F-8916-362467A7205D}" srcOrd="1" destOrd="0" presId="urn:microsoft.com/office/officeart/2005/8/layout/vProcess5"/>
    <dgm:cxn modelId="{3B57AB04-D130-4FBA-9AE0-FDFEC2E2BC5E}" type="presOf" srcId="{0BD33237-CAF4-4224-A9B2-55ECBBC9B109}" destId="{A6DB6DB1-B991-470B-8D76-8378ED926C81}" srcOrd="1" destOrd="0" presId="urn:microsoft.com/office/officeart/2005/8/layout/vProcess5"/>
    <dgm:cxn modelId="{CEB36242-9379-4C5C-886E-80F51A295EDD}" type="presOf" srcId="{650A31E2-D38E-4E49-9EC7-D016661132E0}" destId="{AF9677FD-146F-4969-8E89-0269C6D5526D}" srcOrd="0" destOrd="0" presId="urn:microsoft.com/office/officeart/2005/8/layout/vProcess5"/>
    <dgm:cxn modelId="{0B8B4A02-3775-4BAA-B8CA-5836114B8D3D}" type="presOf" srcId="{C75BF5BF-D1CA-4005-B02F-3355814CD40B}" destId="{38C4119C-AEFA-4483-9779-814F0158B9E0}" srcOrd="0" destOrd="0" presId="urn:microsoft.com/office/officeart/2005/8/layout/vProcess5"/>
    <dgm:cxn modelId="{89F2E1D6-73EF-4DF0-8452-43457FF88182}" type="presOf" srcId="{8A69FCF4-D69B-4504-BC98-61D20B62D8DF}" destId="{6B949E80-4D8A-456D-B279-72491D2C9EE0}" srcOrd="0" destOrd="0" presId="urn:microsoft.com/office/officeart/2005/8/layout/vProcess5"/>
    <dgm:cxn modelId="{CA3131D4-04E7-4958-808F-7D84112E8384}" type="presOf" srcId="{007A23A9-0296-462E-85B5-D038F695EA4E}" destId="{01C86C09-B610-4560-A144-6D20CA58E781}" srcOrd="0" destOrd="0" presId="urn:microsoft.com/office/officeart/2005/8/layout/vProcess5"/>
    <dgm:cxn modelId="{E92B8184-D119-48EF-94ED-A072C81805DF}" srcId="{007A23A9-0296-462E-85B5-D038F695EA4E}" destId="{7DD9EECC-A190-4692-907A-CDEA7AB052FA}" srcOrd="2" destOrd="0" parTransId="{4F07E1DB-10B8-436C-8FDB-C1274E4C2BB2}" sibTransId="{650A31E2-D38E-4E49-9EC7-D016661132E0}"/>
    <dgm:cxn modelId="{1D2A3AAB-7CA9-4C77-83F8-46B0CF01C591}" type="presOf" srcId="{7DD9EECC-A190-4692-907A-CDEA7AB052FA}" destId="{1CB935AE-B103-4953-ABFA-55F248BC5B04}" srcOrd="1" destOrd="0" presId="urn:microsoft.com/office/officeart/2005/8/layout/vProcess5"/>
    <dgm:cxn modelId="{2985DE18-80E5-40C4-9B99-91D7DB762595}" type="presOf" srcId="{0BD33237-CAF4-4224-A9B2-55ECBBC9B109}" destId="{866E4C45-98F2-4A67-88B1-D61D1F975521}" srcOrd="0" destOrd="0" presId="urn:microsoft.com/office/officeart/2005/8/layout/vProcess5"/>
    <dgm:cxn modelId="{C929F87E-1C82-42AE-8DBF-3E7D94D1DE79}" type="presParOf" srcId="{01C86C09-B610-4560-A144-6D20CA58E781}" destId="{BFBAF77C-E3E2-456D-ACE2-7C8825E26C26}" srcOrd="0" destOrd="0" presId="urn:microsoft.com/office/officeart/2005/8/layout/vProcess5"/>
    <dgm:cxn modelId="{27F7578F-766C-48FA-A7D5-76AC11908BF8}" type="presParOf" srcId="{01C86C09-B610-4560-A144-6D20CA58E781}" destId="{FCAD3924-3431-4545-825E-FC69E1B0DF30}" srcOrd="1" destOrd="0" presId="urn:microsoft.com/office/officeart/2005/8/layout/vProcess5"/>
    <dgm:cxn modelId="{2F695311-98F8-4BC4-813A-A6B6A6D8D64B}" type="presParOf" srcId="{01C86C09-B610-4560-A144-6D20CA58E781}" destId="{866E4C45-98F2-4A67-88B1-D61D1F975521}" srcOrd="2" destOrd="0" presId="urn:microsoft.com/office/officeart/2005/8/layout/vProcess5"/>
    <dgm:cxn modelId="{13C6C7DE-8E66-42E8-9567-FCC43A81047B}" type="presParOf" srcId="{01C86C09-B610-4560-A144-6D20CA58E781}" destId="{EB7C5EC5-AF92-4CE0-8BE8-7D1062E835E9}" srcOrd="3" destOrd="0" presId="urn:microsoft.com/office/officeart/2005/8/layout/vProcess5"/>
    <dgm:cxn modelId="{6205D043-48B4-4476-AC4C-A4072C2F3983}" type="presParOf" srcId="{01C86C09-B610-4560-A144-6D20CA58E781}" destId="{8D65B70F-CAFD-4536-8B4C-1778EBF5E9CB}" srcOrd="4" destOrd="0" presId="urn:microsoft.com/office/officeart/2005/8/layout/vProcess5"/>
    <dgm:cxn modelId="{F67FD682-8DBB-4859-935D-1854257335B9}" type="presParOf" srcId="{01C86C09-B610-4560-A144-6D20CA58E781}" destId="{6B949E80-4D8A-456D-B279-72491D2C9EE0}" srcOrd="5" destOrd="0" presId="urn:microsoft.com/office/officeart/2005/8/layout/vProcess5"/>
    <dgm:cxn modelId="{B0219162-AB6D-4C55-89AE-59E42263E3E2}" type="presParOf" srcId="{01C86C09-B610-4560-A144-6D20CA58E781}" destId="{38C4119C-AEFA-4483-9779-814F0158B9E0}" srcOrd="6" destOrd="0" presId="urn:microsoft.com/office/officeart/2005/8/layout/vProcess5"/>
    <dgm:cxn modelId="{5FB95BCA-8B40-4502-B57F-C3066FDD3702}" type="presParOf" srcId="{01C86C09-B610-4560-A144-6D20CA58E781}" destId="{AF9677FD-146F-4969-8E89-0269C6D5526D}" srcOrd="7" destOrd="0" presId="urn:microsoft.com/office/officeart/2005/8/layout/vProcess5"/>
    <dgm:cxn modelId="{0F36EC56-7245-4EC4-AAD5-05B4D99EE401}" type="presParOf" srcId="{01C86C09-B610-4560-A144-6D20CA58E781}" destId="{A73DFA58-FA3E-446F-8916-362467A7205D}" srcOrd="8" destOrd="0" presId="urn:microsoft.com/office/officeart/2005/8/layout/vProcess5"/>
    <dgm:cxn modelId="{64A264F5-3B1A-43A1-A1C2-9263F7AAFB77}" type="presParOf" srcId="{01C86C09-B610-4560-A144-6D20CA58E781}" destId="{A6DB6DB1-B991-470B-8D76-8378ED926C81}" srcOrd="9" destOrd="0" presId="urn:microsoft.com/office/officeart/2005/8/layout/vProcess5"/>
    <dgm:cxn modelId="{2483E980-9491-45FB-8A85-0B5090366585}" type="presParOf" srcId="{01C86C09-B610-4560-A144-6D20CA58E781}" destId="{1CB935AE-B103-4953-ABFA-55F248BC5B04}" srcOrd="10" destOrd="0" presId="urn:microsoft.com/office/officeart/2005/8/layout/vProcess5"/>
    <dgm:cxn modelId="{61E64ECE-7613-4662-8029-B1EEE02C99C7}" type="presParOf" srcId="{01C86C09-B610-4560-A144-6D20CA58E781}" destId="{F79A0C00-927C-49E8-888E-A18C2510A3A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4E23D-09B8-4C88-B75F-B2AB49639C35}" type="datetimeFigureOut">
              <a:rPr lang="en-GB" smtClean="0"/>
              <a:t>03/07/2017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A1AA9-E554-49BE-916E-0BF1DD8C0A5A}" type="slidenum">
              <a:rPr lang="en-GB" smtClean="0"/>
              <a:t>‹#›</a:t>
            </a:fld>
            <a:endParaRPr lang="en-GB"/>
          </a:p>
        </p:txBody>
      </p:sp>
    </p:spTree>
    <p:extLst>
      <p:ext uri="{BB962C8B-B14F-4D97-AF65-F5344CB8AC3E}">
        <p14:creationId xmlns:p14="http://schemas.microsoft.com/office/powerpoint/2010/main" val="2701678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Our</a:t>
            </a:r>
            <a:r>
              <a:rPr lang="en-GB" altLang="en-US" baseline="0" dirty="0" smtClean="0"/>
              <a:t> study of crisis resolution/home treatment teams had two </a:t>
            </a:r>
            <a:r>
              <a:rPr lang="en-GB" altLang="en-US" baseline="0" dirty="0" err="1" smtClean="0"/>
              <a:t>workstreams</a:t>
            </a:r>
            <a:r>
              <a:rPr lang="en-GB" altLang="en-US" baseline="0" dirty="0" smtClean="0"/>
              <a:t>. </a:t>
            </a:r>
          </a:p>
          <a:p>
            <a:endParaRPr lang="en-GB" altLang="en-US" baseline="0" dirty="0" smtClean="0"/>
          </a:p>
          <a:p>
            <a:r>
              <a:rPr lang="en-GB" altLang="en-US" baseline="0" dirty="0" smtClean="0"/>
              <a:t>The first studied what CRTs do, should do, and how they can be improved. Your local teams were a site in this as was my own trust in North East London.</a:t>
            </a:r>
          </a:p>
          <a:p>
            <a:r>
              <a:rPr lang="en-GB" altLang="en-US" baseline="0" dirty="0" smtClean="0"/>
              <a:t>I am not going to tell you about that study as you had your own local facilitator.  It didn’t seem politic to parachute in and tell you about this! </a:t>
            </a:r>
          </a:p>
          <a:p>
            <a:endParaRPr lang="en-GB" altLang="en-US" baseline="0" dirty="0" smtClean="0"/>
          </a:p>
          <a:p>
            <a:r>
              <a:rPr lang="en-GB" altLang="en-US" baseline="0" dirty="0" smtClean="0"/>
              <a:t>The other </a:t>
            </a:r>
            <a:r>
              <a:rPr lang="en-GB" altLang="en-US" baseline="0" dirty="0" err="1" smtClean="0"/>
              <a:t>workstream</a:t>
            </a:r>
            <a:r>
              <a:rPr lang="en-GB" altLang="en-US" baseline="0" dirty="0" smtClean="0"/>
              <a:t> is what I am going to tell you about. Sadly the results are currently embargoed as we write them up for publication. </a:t>
            </a:r>
            <a:endParaRPr lang="en-GB" altLang="en-US" dirty="0"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4588" indent="-228600">
              <a:spcBef>
                <a:spcPct val="30000"/>
              </a:spcBef>
              <a:defRPr sz="1200">
                <a:solidFill>
                  <a:schemeClr val="tx1"/>
                </a:solidFill>
                <a:latin typeface="Calibri" pitchFamily="34" charset="0"/>
              </a:defRPr>
            </a:lvl3pPr>
            <a:lvl4pPr marL="1601788" indent="-228600">
              <a:spcBef>
                <a:spcPct val="30000"/>
              </a:spcBef>
              <a:defRPr sz="1200">
                <a:solidFill>
                  <a:schemeClr val="tx1"/>
                </a:solidFill>
                <a:latin typeface="Calibri" pitchFamily="34" charset="0"/>
              </a:defRPr>
            </a:lvl4pPr>
            <a:lvl5pPr marL="2058988" indent="-228600">
              <a:spcBef>
                <a:spcPct val="30000"/>
              </a:spcBef>
              <a:defRPr sz="1200">
                <a:solidFill>
                  <a:schemeClr val="tx1"/>
                </a:solidFill>
                <a:latin typeface="Calibri" pitchFamily="34" charset="0"/>
              </a:defRPr>
            </a:lvl5pPr>
            <a:lvl6pPr marL="2516188" indent="-228600" eaLnBrk="0" fontAlgn="base" hangingPunct="0">
              <a:spcBef>
                <a:spcPct val="30000"/>
              </a:spcBef>
              <a:spcAft>
                <a:spcPct val="0"/>
              </a:spcAft>
              <a:defRPr sz="1200">
                <a:solidFill>
                  <a:schemeClr val="tx1"/>
                </a:solidFill>
                <a:latin typeface="Calibri" pitchFamily="34" charset="0"/>
              </a:defRPr>
            </a:lvl6pPr>
            <a:lvl7pPr marL="2973388" indent="-228600" eaLnBrk="0" fontAlgn="base" hangingPunct="0">
              <a:spcBef>
                <a:spcPct val="30000"/>
              </a:spcBef>
              <a:spcAft>
                <a:spcPct val="0"/>
              </a:spcAft>
              <a:defRPr sz="1200">
                <a:solidFill>
                  <a:schemeClr val="tx1"/>
                </a:solidFill>
                <a:latin typeface="Calibri" pitchFamily="34" charset="0"/>
              </a:defRPr>
            </a:lvl7pPr>
            <a:lvl8pPr marL="3430588" indent="-228600" eaLnBrk="0" fontAlgn="base" hangingPunct="0">
              <a:spcBef>
                <a:spcPct val="30000"/>
              </a:spcBef>
              <a:spcAft>
                <a:spcPct val="0"/>
              </a:spcAft>
              <a:defRPr sz="1200">
                <a:solidFill>
                  <a:schemeClr val="tx1"/>
                </a:solidFill>
                <a:latin typeface="Calibri" pitchFamily="34" charset="0"/>
              </a:defRPr>
            </a:lvl8pPr>
            <a:lvl9pPr marL="3887788"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FB5709F-FB8E-40A7-B916-D7E1388B97F4}" type="slidenum">
              <a:rPr lang="en-GB" altLang="en-US">
                <a:solidFill>
                  <a:prstClr val="black"/>
                </a:solidFill>
                <a:latin typeface="Arial" charset="0"/>
              </a:rPr>
              <a:pPr>
                <a:spcBef>
                  <a:spcPct val="0"/>
                </a:spcBef>
              </a:pPr>
              <a:t>1</a:t>
            </a:fld>
            <a:endParaRPr lang="en-GB" altLang="en-US">
              <a:solidFill>
                <a:prstClr val="black"/>
              </a:solidFill>
              <a:latin typeface="Arial" charset="0"/>
            </a:endParaRPr>
          </a:p>
        </p:txBody>
      </p:sp>
    </p:spTree>
    <p:extLst>
      <p:ext uri="{BB962C8B-B14F-4D97-AF65-F5344CB8AC3E}">
        <p14:creationId xmlns:p14="http://schemas.microsoft.com/office/powerpoint/2010/main" val="569774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latin typeface="Arial" panose="020B0604020202020204" pitchFamily="34" charset="0"/>
                <a:cs typeface="Arial" panose="020B0604020202020204" pitchFamily="34" charset="0"/>
              </a:rPr>
              <a:t>A bit of background </a:t>
            </a:r>
          </a:p>
          <a:p>
            <a:r>
              <a:rPr lang="en-GB" altLang="en-US" dirty="0" smtClean="0">
                <a:latin typeface="Arial" panose="020B0604020202020204" pitchFamily="34" charset="0"/>
                <a:cs typeface="Arial" panose="020B0604020202020204" pitchFamily="34" charset="0"/>
              </a:rPr>
              <a:t>We have had crisis resolution teams in England since 2001</a:t>
            </a:r>
          </a:p>
          <a:p>
            <a:r>
              <a:rPr lang="en-GB" altLang="en-US" dirty="0" smtClean="0">
                <a:latin typeface="Arial" panose="020B0604020202020204" pitchFamily="34" charset="0"/>
                <a:cs typeface="Arial" panose="020B0604020202020204" pitchFamily="34" charset="0"/>
              </a:rPr>
              <a:t>These are intended to</a:t>
            </a:r>
            <a:r>
              <a:rPr lang="en-GB" altLang="en-US" baseline="0" dirty="0" smtClean="0">
                <a:latin typeface="Arial" panose="020B0604020202020204" pitchFamily="34" charset="0"/>
                <a:cs typeface="Arial" panose="020B0604020202020204" pitchFamily="34" charset="0"/>
              </a:rPr>
              <a:t> </a:t>
            </a:r>
            <a:r>
              <a:rPr lang="en-GB" altLang="en-US" baseline="0" dirty="0" err="1" smtClean="0">
                <a:latin typeface="Arial" panose="020B0604020202020204" pitchFamily="34" charset="0"/>
                <a:cs typeface="Arial" panose="020B0604020202020204" pitchFamily="34" charset="0"/>
              </a:rPr>
              <a:t>gatekeep</a:t>
            </a:r>
            <a:r>
              <a:rPr lang="en-GB" altLang="en-US" baseline="0" dirty="0" smtClean="0">
                <a:latin typeface="Arial" panose="020B0604020202020204" pitchFamily="34" charset="0"/>
                <a:cs typeface="Arial" panose="020B0604020202020204" pitchFamily="34" charset="0"/>
              </a:rPr>
              <a:t> acute service access. </a:t>
            </a:r>
          </a:p>
          <a:p>
            <a:r>
              <a:rPr lang="en-GB" altLang="en-US" baseline="0" dirty="0" smtClean="0">
                <a:latin typeface="Arial" panose="020B0604020202020204" pitchFamily="34" charset="0"/>
                <a:cs typeface="Arial" panose="020B0604020202020204" pitchFamily="34" charset="0"/>
              </a:rPr>
              <a:t>24/7.</a:t>
            </a:r>
          </a:p>
          <a:p>
            <a:r>
              <a:rPr lang="en-GB" altLang="en-US" baseline="0" dirty="0" smtClean="0">
                <a:latin typeface="Arial" panose="020B0604020202020204" pitchFamily="34" charset="0"/>
                <a:cs typeface="Arial" panose="020B0604020202020204" pitchFamily="34" charset="0"/>
              </a:rPr>
              <a:t> Short intensive range of medical, psychological and other input. </a:t>
            </a:r>
          </a:p>
          <a:p>
            <a:r>
              <a:rPr lang="en-GB" altLang="en-US" baseline="0" dirty="0" smtClean="0">
                <a:latin typeface="Arial" panose="020B0604020202020204" pitchFamily="34" charset="0"/>
                <a:cs typeface="Arial" panose="020B0604020202020204" pitchFamily="34" charset="0"/>
              </a:rPr>
              <a:t>Some evidence </a:t>
            </a:r>
            <a:r>
              <a:rPr lang="en-GB" altLang="en-US" baseline="0" dirty="0" err="1" smtClean="0">
                <a:latin typeface="Arial" panose="020B0604020202020204" pitchFamily="34" charset="0"/>
                <a:cs typeface="Arial" panose="020B0604020202020204" pitchFamily="34" charset="0"/>
              </a:rPr>
              <a:t>tht</a:t>
            </a:r>
            <a:r>
              <a:rPr lang="en-GB" altLang="en-US" baseline="0" dirty="0" smtClean="0">
                <a:latin typeface="Arial" panose="020B0604020202020204" pitchFamily="34" charset="0"/>
                <a:cs typeface="Arial" panose="020B0604020202020204" pitchFamily="34" charset="0"/>
              </a:rPr>
              <a:t> they can reduce admissions and have good patient satisfaction when the full model is well resourced. </a:t>
            </a:r>
          </a:p>
          <a:p>
            <a:r>
              <a:rPr lang="en-GB" altLang="en-US" baseline="0" dirty="0" smtClean="0">
                <a:latin typeface="Arial" panose="020B0604020202020204" pitchFamily="34" charset="0"/>
                <a:cs typeface="Arial" panose="020B0604020202020204" pitchFamily="34" charset="0"/>
              </a:rPr>
              <a:t>I was a consultant clinical psychologist for several years in one of these in Waltham Forest - east London. </a:t>
            </a:r>
          </a:p>
          <a:p>
            <a:endParaRPr lang="en-GB" altLang="en-US" dirty="0" smtClean="0">
              <a:latin typeface="Arial" panose="020B0604020202020204" pitchFamily="34" charset="0"/>
              <a:cs typeface="Arial" panose="020B0604020202020204" pitchFamily="34" charset="0"/>
            </a:endParaRPr>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330167C-CD30-4B8D-BCCB-5056E66BDB2A}" type="slidenum">
              <a:rPr lang="en-US" altLang="en-US" smtClean="0"/>
              <a:pPr/>
              <a:t>2</a:t>
            </a:fld>
            <a:endParaRPr lang="en-US" altLang="en-US" smtClean="0"/>
          </a:p>
        </p:txBody>
      </p:sp>
    </p:spTree>
    <p:extLst>
      <p:ext uri="{BB962C8B-B14F-4D97-AF65-F5344CB8AC3E}">
        <p14:creationId xmlns:p14="http://schemas.microsoft.com/office/powerpoint/2010/main" val="4051780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Call me cynical</a:t>
            </a:r>
            <a:r>
              <a:rPr lang="en-GB" baseline="0" dirty="0" smtClean="0"/>
              <a:t> but how many systematic reviews and meta-analyses take a long time and a lot of effort to find that its hard to be conclusive. </a:t>
            </a:r>
          </a:p>
          <a:p>
            <a:endParaRPr lang="en-GB" baseline="0" dirty="0" smtClean="0"/>
          </a:p>
          <a:p>
            <a:r>
              <a:rPr lang="en-GB" baseline="0" dirty="0" smtClean="0"/>
              <a:t>Our team at UCL reviewed peer support only to find that at present: </a:t>
            </a:r>
            <a:r>
              <a:rPr lang="en-GB" sz="1200" b="0" i="0" kern="1200" baseline="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there is little evidence from current trials about the effects of peer support for people with severe mental illness. Current evidence does not support recommendations or mandatory requirements from policy makers for mental health services to provide peer support programmes…</a:t>
            </a:r>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3</a:t>
            </a:fld>
            <a:endParaRPr lang="en-GB"/>
          </a:p>
        </p:txBody>
      </p:sp>
    </p:spTree>
    <p:extLst>
      <p:ext uri="{BB962C8B-B14F-4D97-AF65-F5344CB8AC3E}">
        <p14:creationId xmlns:p14="http://schemas.microsoft.com/office/powerpoint/2010/main" val="1077486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wanted to study a psychosocial treatment delivered</a:t>
            </a:r>
            <a:r>
              <a:rPr lang="en-GB" baseline="0" dirty="0" smtClean="0"/>
              <a:t> in/after CRT care. Not targeted at one diagnosis. Not within one theoretical modality. </a:t>
            </a:r>
          </a:p>
          <a:p>
            <a:r>
              <a:rPr lang="en-GB" baseline="0" dirty="0" smtClean="0"/>
              <a:t>I agreed to a peer supported recovery oriented program without quite knowing what I was getting into…</a:t>
            </a:r>
            <a:endParaRPr lang="en-GB" dirty="0" smtClean="0"/>
          </a:p>
          <a:p>
            <a:endParaRPr lang="en-GB" dirty="0" smtClean="0"/>
          </a:p>
          <a:p>
            <a:r>
              <a:rPr lang="en-GB" dirty="0" smtClean="0"/>
              <a:t>Hence a large randomised trial</a:t>
            </a:r>
            <a:r>
              <a:rPr lang="en-GB" baseline="0" dirty="0" smtClean="0"/>
              <a:t> of peer support in the CRT context. As well as being a co-applicant on the study, I ran one of the five sites.</a:t>
            </a:r>
          </a:p>
          <a:p>
            <a:endParaRPr lang="en-GB" baseline="0" dirty="0" smtClean="0"/>
          </a:p>
          <a:p>
            <a:r>
              <a:rPr lang="en-GB" dirty="0" smtClean="0"/>
              <a:t>Peer involvement has been a keystone of the whole program of research from the outset and has been a learning curve for all involved. I really extol its benefits</a:t>
            </a:r>
            <a:r>
              <a:rPr lang="en-GB" baseline="0" dirty="0" smtClean="0"/>
              <a:t> though not without its challenges. </a:t>
            </a:r>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4</a:t>
            </a:fld>
            <a:endParaRPr lang="en-GB"/>
          </a:p>
        </p:txBody>
      </p:sp>
    </p:spTree>
    <p:extLst>
      <p:ext uri="{BB962C8B-B14F-4D97-AF65-F5344CB8AC3E}">
        <p14:creationId xmlns:p14="http://schemas.microsoft.com/office/powerpoint/2010/main" val="289956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Why the</a:t>
            </a:r>
            <a:r>
              <a:rPr lang="en-GB" baseline="0" dirty="0" smtClean="0"/>
              <a:t> timing of peer support at this point? </a:t>
            </a:r>
          </a:p>
          <a:p>
            <a:endParaRPr lang="en-GB" baseline="0" dirty="0" smtClean="0"/>
          </a:p>
          <a:p>
            <a:r>
              <a:rPr lang="en-GB" baseline="0" dirty="0" smtClean="0"/>
              <a:t>Many people say that post CRT they feel the support vanishes. After a psychotic episode they may be open to thinking about recovery, relapse prevention…</a:t>
            </a:r>
          </a:p>
          <a:p>
            <a:endParaRPr lang="en-GB" baseline="0" dirty="0" smtClean="0"/>
          </a:p>
          <a:p>
            <a:r>
              <a:rPr lang="en-GB" baseline="0" dirty="0" smtClean="0"/>
              <a:t>You may be familiar with the WRAP. But that is heavily copyrighted and we are in the NHS so I can’t thank the </a:t>
            </a:r>
            <a:r>
              <a:rPr lang="en-GB" baseline="0" dirty="0" err="1" smtClean="0"/>
              <a:t>Notts</a:t>
            </a:r>
            <a:r>
              <a:rPr lang="en-GB" baseline="0" dirty="0" smtClean="0"/>
              <a:t> team enough for sharing information that enabled us to design our intervention – a recovery pack of resources, and the training of peer support workers – PSWs in the jargon. </a:t>
            </a:r>
          </a:p>
          <a:p>
            <a:endParaRPr lang="en-GB" baseline="0" dirty="0" smtClean="0"/>
          </a:p>
          <a:p>
            <a:r>
              <a:rPr lang="en-GB" baseline="0" dirty="0" smtClean="0"/>
              <a:t>Headline:  The first…</a:t>
            </a:r>
          </a:p>
          <a:p>
            <a:endParaRPr lang="en-GB" baseline="0" dirty="0" smtClean="0"/>
          </a:p>
          <a:p>
            <a:r>
              <a:rPr lang="en-GB" baseline="0" dirty="0" smtClean="0"/>
              <a:t>Why the first?  RCTs are demanding – highly professionally delivered interventions predominate. </a:t>
            </a:r>
            <a:r>
              <a:rPr lang="en-GB" baseline="0" dirty="0" err="1" smtClean="0"/>
              <a:t>Manualisation</a:t>
            </a:r>
            <a:r>
              <a:rPr lang="en-GB" baseline="0" dirty="0" smtClean="0"/>
              <a:t> is challenging. Training is. Employment is!</a:t>
            </a:r>
          </a:p>
          <a:p>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5</a:t>
            </a:fld>
            <a:endParaRPr lang="en-GB"/>
          </a:p>
        </p:txBody>
      </p:sp>
    </p:spTree>
    <p:extLst>
      <p:ext uri="{BB962C8B-B14F-4D97-AF65-F5344CB8AC3E}">
        <p14:creationId xmlns:p14="http://schemas.microsoft.com/office/powerpoint/2010/main" val="195749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big diagram to say we took it</a:t>
            </a:r>
            <a:r>
              <a:rPr lang="en-GB" baseline="0" dirty="0" smtClean="0"/>
              <a:t> in steps. </a:t>
            </a:r>
          </a:p>
          <a:p>
            <a:r>
              <a:rPr lang="en-GB" baseline="0" dirty="0" smtClean="0"/>
              <a:t>1 This is some collective thought about the sort of thing we wanted to trial. Then me visiting teams, visiting Nottinghamshire, making materials and trying them out. </a:t>
            </a:r>
          </a:p>
          <a:p>
            <a:r>
              <a:rPr lang="en-GB" dirty="0" smtClean="0"/>
              <a:t>2 Peer involvement</a:t>
            </a:r>
            <a:r>
              <a:rPr lang="en-GB" baseline="0" dirty="0" smtClean="0"/>
              <a:t> has been absolutely CORE (sorry pun) from the outset – in the design and implementation of every aspect of research. </a:t>
            </a:r>
          </a:p>
          <a:p>
            <a:r>
              <a:rPr lang="en-GB" baseline="0" dirty="0" smtClean="0"/>
              <a:t>Several peers on the research team had prior experience of peer support and tested materials and protocols. </a:t>
            </a:r>
          </a:p>
          <a:p>
            <a:r>
              <a:rPr lang="en-GB" baseline="0" dirty="0" smtClean="0"/>
              <a:t>3 This led to a pilot in 40 patients in Camden. 20/20. </a:t>
            </a:r>
          </a:p>
          <a:p>
            <a:r>
              <a:rPr lang="en-GB" baseline="0" dirty="0" smtClean="0"/>
              <a:t>4. Just over two years ago we started the main RCT. </a:t>
            </a:r>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6</a:t>
            </a:fld>
            <a:endParaRPr lang="en-GB"/>
          </a:p>
        </p:txBody>
      </p:sp>
    </p:spTree>
    <p:extLst>
      <p:ext uri="{BB962C8B-B14F-4D97-AF65-F5344CB8AC3E}">
        <p14:creationId xmlns:p14="http://schemas.microsoft.com/office/powerpoint/2010/main" val="3621342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the original five, Surrey</a:t>
            </a:r>
            <a:r>
              <a:rPr lang="en-GB" baseline="0" dirty="0" smtClean="0"/>
              <a:t> and borders were added. West London had financial troubles and failed to start until much later so saw v little recruitment. </a:t>
            </a:r>
          </a:p>
        </p:txBody>
      </p:sp>
      <p:sp>
        <p:nvSpPr>
          <p:cNvPr id="4" name="Slide Number Placeholder 3"/>
          <p:cNvSpPr>
            <a:spLocks noGrp="1"/>
          </p:cNvSpPr>
          <p:nvPr>
            <p:ph type="sldNum" sz="quarter" idx="10"/>
          </p:nvPr>
        </p:nvSpPr>
        <p:spPr/>
        <p:txBody>
          <a:bodyPr/>
          <a:lstStyle/>
          <a:p>
            <a:fld id="{2D7A1AA9-E554-49BE-916E-0BF1DD8C0A5A}" type="slidenum">
              <a:rPr lang="en-GB" smtClean="0"/>
              <a:t>7</a:t>
            </a:fld>
            <a:endParaRPr lang="en-GB"/>
          </a:p>
        </p:txBody>
      </p:sp>
    </p:spTree>
    <p:extLst>
      <p:ext uri="{BB962C8B-B14F-4D97-AF65-F5344CB8AC3E}">
        <p14:creationId xmlns:p14="http://schemas.microsoft.com/office/powerpoint/2010/main" val="1074215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These numbers</a:t>
            </a:r>
            <a:r>
              <a:rPr lang="en-GB" baseline="0" dirty="0" smtClean="0"/>
              <a:t> are staggering. </a:t>
            </a:r>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8</a:t>
            </a:fld>
            <a:endParaRPr lang="en-GB"/>
          </a:p>
        </p:txBody>
      </p:sp>
    </p:spTree>
    <p:extLst>
      <p:ext uri="{BB962C8B-B14F-4D97-AF65-F5344CB8AC3E}">
        <p14:creationId xmlns:p14="http://schemas.microsoft.com/office/powerpoint/2010/main" val="1447178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CONSORT DIAGRAM</a:t>
            </a:r>
            <a:r>
              <a:rPr lang="en-GB" baseline="0" dirty="0" smtClean="0"/>
              <a:t> OVER THREE SLIDES</a:t>
            </a:r>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9</a:t>
            </a:fld>
            <a:endParaRPr lang="en-GB"/>
          </a:p>
        </p:txBody>
      </p:sp>
    </p:spTree>
    <p:extLst>
      <p:ext uri="{BB962C8B-B14F-4D97-AF65-F5344CB8AC3E}">
        <p14:creationId xmlns:p14="http://schemas.microsoft.com/office/powerpoint/2010/main" val="2097437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7A1AA9-E554-49BE-916E-0BF1DD8C0A5A}" type="slidenum">
              <a:rPr lang="en-GB" smtClean="0"/>
              <a:t>10</a:t>
            </a:fld>
            <a:endParaRPr lang="en-GB"/>
          </a:p>
        </p:txBody>
      </p:sp>
    </p:spTree>
    <p:extLst>
      <p:ext uri="{BB962C8B-B14F-4D97-AF65-F5344CB8AC3E}">
        <p14:creationId xmlns:p14="http://schemas.microsoft.com/office/powerpoint/2010/main" val="445278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All six participating trusts</a:t>
            </a:r>
          </a:p>
          <a:p>
            <a:pPr eaLnBrk="1" hangingPunct="1">
              <a:spcBef>
                <a:spcPct val="0"/>
              </a:spcBef>
            </a:pPr>
            <a:r>
              <a:rPr lang="en-GB" altLang="en-US" dirty="0" smtClean="0"/>
              <a:t>Emphasis on the preliminary! Currently very broad-brush – proper qualitative analysis to follow</a:t>
            </a:r>
          </a:p>
          <a:p>
            <a:pPr eaLnBrk="1" hangingPunct="1">
              <a:spcBef>
                <a:spcPct val="0"/>
              </a:spcBef>
            </a:pPr>
            <a:r>
              <a:rPr lang="en-GB" altLang="en-US" dirty="0" smtClean="0"/>
              <a:t>Reassurance that participation is anonymous &amp; not identifiable</a:t>
            </a:r>
          </a:p>
          <a:p>
            <a:pPr eaLnBrk="1" hangingPunct="1">
              <a:spcBef>
                <a:spcPct val="0"/>
              </a:spcBef>
            </a:pPr>
            <a:endParaRPr lang="en-GB" altLang="en-US" dirty="0"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70C416-F817-4086-AA87-10F1C6BBB883}" type="slidenum">
              <a:rPr lang="en-GB" altLang="en-US">
                <a:latin typeface="Arial" panose="020B0604020202020204" pitchFamily="34" charset="0"/>
              </a:rPr>
              <a:pPr>
                <a:spcBef>
                  <a:spcPct val="0"/>
                </a:spcBef>
              </a:pPr>
              <a:t>13</a:t>
            </a:fld>
            <a:endParaRPr lang="en-GB" altLang="en-US">
              <a:latin typeface="Arial" panose="020B0604020202020204" pitchFamily="34" charset="0"/>
            </a:endParaRPr>
          </a:p>
        </p:txBody>
      </p:sp>
    </p:spTree>
    <p:extLst>
      <p:ext uri="{BB962C8B-B14F-4D97-AF65-F5344CB8AC3E}">
        <p14:creationId xmlns:p14="http://schemas.microsoft.com/office/powerpoint/2010/main" val="3550856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mtClean="0"/>
              <a:t>…new intervention, so untested water to an extent – quantitative findings only really tell us part of that story.</a:t>
            </a:r>
          </a:p>
          <a:p>
            <a:pPr eaLnBrk="1" hangingPunct="1"/>
            <a:endParaRPr lang="en-GB" altLang="en-US" smtClean="0"/>
          </a:p>
          <a:p>
            <a:pPr eaLnBrk="1" hangingPunct="1"/>
            <a:r>
              <a:rPr lang="en-GB" altLang="en-US" smtClean="0"/>
              <a:t>The quantitative data we have been, and are, collecting (in the form of questionnaires, patient records data, etc.) will seek to answer the question of whether a peer-supported self-management intervention is effective or not, and of how effective it has been in various ways</a:t>
            </a:r>
          </a:p>
          <a:p>
            <a:pPr eaLnBrk="1" hangingPunct="1"/>
            <a:endParaRPr lang="en-GB" altLang="en-US" smtClean="0"/>
          </a:p>
          <a:p>
            <a:pPr eaLnBrk="1" hangingPunct="1"/>
            <a:r>
              <a:rPr lang="en-GB" altLang="en-US" smtClean="0"/>
              <a:t>Quali data seeks to provide a more nuanced view…</a:t>
            </a:r>
          </a:p>
          <a:p>
            <a:pPr eaLnBrk="1" hangingPunct="1"/>
            <a:endParaRPr lang="en-GB" altLang="en-US" smtClean="0"/>
          </a:p>
          <a:p>
            <a:pPr eaLnBrk="1" hangingPunct="1"/>
            <a:r>
              <a:rPr lang="en-GB" altLang="en-US" smtClean="0"/>
              <a:t>Mechanisms – in other words, why it worked…</a:t>
            </a: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781C68-9EE8-44CE-B5D4-33D3B073ED49}" type="slidenum">
              <a:rPr lang="en-GB" altLang="en-US">
                <a:latin typeface="Arial" panose="020B0604020202020204" pitchFamily="34" charset="0"/>
              </a:rPr>
              <a:pPr>
                <a:spcBef>
                  <a:spcPct val="0"/>
                </a:spcBef>
              </a:pPr>
              <a:t>14</a:t>
            </a:fld>
            <a:endParaRPr lang="en-GB" altLang="en-US">
              <a:latin typeface="Arial" panose="020B0604020202020204" pitchFamily="34" charset="0"/>
            </a:endParaRPr>
          </a:p>
        </p:txBody>
      </p:sp>
    </p:spTree>
    <p:extLst>
      <p:ext uri="{BB962C8B-B14F-4D97-AF65-F5344CB8AC3E}">
        <p14:creationId xmlns:p14="http://schemas.microsoft.com/office/powerpoint/2010/main" val="2965188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This and following sections is a summary of PSW interviews; supervisors at the end</a:t>
            </a:r>
          </a:p>
          <a:p>
            <a:pPr eaLnBrk="1" hangingPunct="1">
              <a:spcBef>
                <a:spcPct val="0"/>
              </a:spcBef>
            </a:pPr>
            <a:endParaRPr lang="en-GB" altLang="en-US" smtClean="0"/>
          </a:p>
          <a:p>
            <a:pPr eaLnBrk="1" hangingPunct="1">
              <a:spcBef>
                <a:spcPct val="0"/>
              </a:spcBef>
            </a:pPr>
            <a:r>
              <a:rPr lang="en-GB" altLang="en-US" smtClean="0"/>
              <a:t>Positive feedback: helped people to feel a bit more like a mental health professional, and less like a service user. Good opportunity to build bonds with other PSWs before starting work. Mixed reception: sharing story: some at the training found it challenging, intimidating; others thought it was powerful and useful for doing the role</a:t>
            </a:r>
          </a:p>
          <a:p>
            <a:pPr eaLnBrk="1" hangingPunct="1">
              <a:spcBef>
                <a:spcPct val="0"/>
              </a:spcBef>
            </a:pPr>
            <a:endParaRPr lang="en-GB" altLang="en-US" smtClean="0"/>
          </a:p>
          <a:p>
            <a:pPr eaLnBrk="1" hangingPunct="1">
              <a:spcBef>
                <a:spcPct val="0"/>
              </a:spcBef>
            </a:pPr>
            <a:r>
              <a:rPr lang="en-GB" altLang="en-US" smtClean="0"/>
              <a:t>Other areas: practical issues e.g. housing benefit, where useful resources are in the borough; communication and engaging with people</a:t>
            </a: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3B408A-2D8F-427F-B141-D9ECDF890F1E}" type="slidenum">
              <a:rPr lang="en-GB" altLang="en-US">
                <a:latin typeface="Arial" panose="020B0604020202020204" pitchFamily="34" charset="0"/>
              </a:rPr>
              <a:pPr>
                <a:spcBef>
                  <a:spcPct val="0"/>
                </a:spcBef>
              </a:pPr>
              <a:t>15</a:t>
            </a:fld>
            <a:endParaRPr lang="en-GB" altLang="en-US">
              <a:latin typeface="Arial" panose="020B0604020202020204" pitchFamily="34" charset="0"/>
            </a:endParaRPr>
          </a:p>
        </p:txBody>
      </p:sp>
    </p:spTree>
    <p:extLst>
      <p:ext uri="{BB962C8B-B14F-4D97-AF65-F5344CB8AC3E}">
        <p14:creationId xmlns:p14="http://schemas.microsoft.com/office/powerpoint/2010/main" val="2424487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Mixed reaction: a whole spectrum of reactions some were well-engaged and very enthusiastic with the booklet; others refused outright to use it at all. Some found it a bit overwhelming and overly complex, others thought it was overly simplified and patronising.</a:t>
            </a:r>
          </a:p>
          <a:p>
            <a:pPr eaLnBrk="1" hangingPunct="1">
              <a:spcBef>
                <a:spcPct val="0"/>
              </a:spcBef>
            </a:pPr>
            <a:endParaRPr lang="en-GB" altLang="en-US" dirty="0" smtClean="0"/>
          </a:p>
          <a:p>
            <a:pPr eaLnBrk="1" hangingPunct="1">
              <a:spcBef>
                <a:spcPct val="0"/>
              </a:spcBef>
            </a:pPr>
            <a:r>
              <a:rPr lang="en-GB" altLang="en-US" dirty="0" smtClean="0"/>
              <a:t>Variety of formats: from very structured tick-boxes, to open-ended My Space sections – something to appeal to all characters</a:t>
            </a:r>
          </a:p>
          <a:p>
            <a:pPr eaLnBrk="1" hangingPunct="1">
              <a:spcBef>
                <a:spcPct val="0"/>
              </a:spcBef>
            </a:pPr>
            <a:endParaRPr lang="en-GB" altLang="en-US" dirty="0" smtClean="0"/>
          </a:p>
          <a:p>
            <a:pPr eaLnBrk="1" hangingPunct="1">
              <a:spcBef>
                <a:spcPct val="0"/>
              </a:spcBef>
            </a:pPr>
            <a:r>
              <a:rPr lang="en-GB" altLang="en-US" dirty="0" smtClean="0"/>
              <a:t>Structure for sessions: this was true, even when people refused to use the booklet – PSWs memorised themes in the booklet and used them to provide structure</a:t>
            </a:r>
          </a:p>
          <a:p>
            <a:pPr eaLnBrk="1" hangingPunct="1">
              <a:spcBef>
                <a:spcPct val="0"/>
              </a:spcBef>
            </a:pPr>
            <a:endParaRPr lang="en-GB" altLang="en-US" dirty="0" smtClean="0"/>
          </a:p>
          <a:p>
            <a:pPr eaLnBrk="1" hangingPunct="1">
              <a:spcBef>
                <a:spcPct val="0"/>
              </a:spcBef>
            </a:pPr>
            <a:r>
              <a:rPr lang="en-GB" altLang="en-US" dirty="0" smtClean="0"/>
              <a:t>Goals and dreams: polarising both in terms of PSWs’ opinions of it, and of their experience of peers’ reactions: some peers were drawn to that section instantly, in a lot of cases PSWs would start out with goals and dreams because it seemed most positive and optimistic; others, perhaps more acutely unwell, might have been very reluctant to engage with it at all.</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FD4B445-6623-4E39-9730-C9766FE25B9E}" type="slidenum">
              <a:rPr lang="en-GB" altLang="en-US">
                <a:latin typeface="Arial" panose="020B0604020202020204" pitchFamily="34" charset="0"/>
              </a:rPr>
              <a:pPr>
                <a:spcBef>
                  <a:spcPct val="0"/>
                </a:spcBef>
              </a:pPr>
              <a:t>16</a:t>
            </a:fld>
            <a:endParaRPr lang="en-GB" altLang="en-US">
              <a:latin typeface="Arial" panose="020B0604020202020204" pitchFamily="34" charset="0"/>
            </a:endParaRPr>
          </a:p>
        </p:txBody>
      </p:sp>
    </p:spTree>
    <p:extLst>
      <p:ext uri="{BB962C8B-B14F-4D97-AF65-F5344CB8AC3E}">
        <p14:creationId xmlns:p14="http://schemas.microsoft.com/office/powerpoint/2010/main" val="3810580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Supervisor: good for guidance from experienced clinician on issues like safeguarding, aspects of unfamiliar diagnoses. </a:t>
            </a:r>
          </a:p>
          <a:p>
            <a:pPr eaLnBrk="1" hangingPunct="1">
              <a:spcBef>
                <a:spcPct val="0"/>
              </a:spcBef>
            </a:pPr>
            <a:r>
              <a:rPr lang="en-GB" altLang="en-US" dirty="0" smtClean="0"/>
              <a:t>PSW: good for sharing experiences, ideas, support, and resources</a:t>
            </a:r>
          </a:p>
          <a:p>
            <a:pPr eaLnBrk="1" hangingPunct="1">
              <a:spcBef>
                <a:spcPct val="0"/>
              </a:spcBef>
            </a:pPr>
            <a:endParaRPr lang="en-GB" altLang="en-US" dirty="0" smtClean="0"/>
          </a:p>
          <a:p>
            <a:pPr eaLnBrk="1" hangingPunct="1">
              <a:spcBef>
                <a:spcPct val="0"/>
              </a:spcBef>
            </a:pPr>
            <a:r>
              <a:rPr lang="en-GB" altLang="en-US" dirty="0" smtClean="0"/>
              <a:t>Practical issues: things like pay, administration</a:t>
            </a: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979E5A-149D-481D-89FE-27AAB25E1CB4}" type="slidenum">
              <a:rPr lang="en-GB" altLang="en-US">
                <a:latin typeface="Arial" panose="020B0604020202020204" pitchFamily="34" charset="0"/>
              </a:rPr>
              <a:pPr>
                <a:spcBef>
                  <a:spcPct val="0"/>
                </a:spcBef>
              </a:pPr>
              <a:t>17</a:t>
            </a:fld>
            <a:endParaRPr lang="en-GB" altLang="en-US">
              <a:latin typeface="Arial" panose="020B0604020202020204" pitchFamily="34" charset="0"/>
            </a:endParaRPr>
          </a:p>
        </p:txBody>
      </p:sp>
    </p:spTree>
    <p:extLst>
      <p:ext uri="{BB962C8B-B14F-4D97-AF65-F5344CB8AC3E}">
        <p14:creationId xmlns:p14="http://schemas.microsoft.com/office/powerpoint/2010/main" val="2509951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By peers I mean service users being support by peer support workers – so the people receiving the intervention… from the perspective of PSWs</a:t>
            </a:r>
          </a:p>
          <a:p>
            <a:pPr eaLnBrk="1" hangingPunct="1">
              <a:spcBef>
                <a:spcPct val="0"/>
              </a:spcBef>
            </a:pPr>
            <a:endParaRPr lang="en-GB" altLang="en-US" dirty="0" smtClean="0"/>
          </a:p>
          <a:p>
            <a:pPr eaLnBrk="1" hangingPunct="1">
              <a:spcBef>
                <a:spcPct val="0"/>
              </a:spcBef>
            </a:pPr>
            <a:r>
              <a:rPr lang="en-GB" altLang="en-US" dirty="0" smtClean="0"/>
              <a:t>Power of shared experience: very different to traditional relationship between service user and mental health practitioner</a:t>
            </a:r>
          </a:p>
          <a:p>
            <a:pPr eaLnBrk="1" hangingPunct="1">
              <a:spcBef>
                <a:spcPct val="0"/>
              </a:spcBef>
            </a:pPr>
            <a:endParaRPr lang="en-GB" altLang="en-US" dirty="0" smtClean="0"/>
          </a:p>
          <a:p>
            <a:pPr eaLnBrk="1" hangingPunct="1">
              <a:spcBef>
                <a:spcPct val="0"/>
              </a:spcBef>
            </a:pPr>
            <a:r>
              <a:rPr lang="en-GB" altLang="en-US" dirty="0" smtClean="0"/>
              <a:t>Flexible individualised support: e.g. of practical ways: managing debts, going to see the GP together</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3986E6-579A-4872-9028-29561BFC4E8B}" type="slidenum">
              <a:rPr lang="en-GB" altLang="en-US">
                <a:latin typeface="Arial" panose="020B0604020202020204" pitchFamily="34" charset="0"/>
              </a:rPr>
              <a:pPr>
                <a:spcBef>
                  <a:spcPct val="0"/>
                </a:spcBef>
              </a:pPr>
              <a:t>18</a:t>
            </a:fld>
            <a:endParaRPr lang="en-GB" altLang="en-US">
              <a:latin typeface="Arial" panose="020B0604020202020204" pitchFamily="34" charset="0"/>
            </a:endParaRPr>
          </a:p>
        </p:txBody>
      </p:sp>
    </p:spTree>
    <p:extLst>
      <p:ext uri="{BB962C8B-B14F-4D97-AF65-F5344CB8AC3E}">
        <p14:creationId xmlns:p14="http://schemas.microsoft.com/office/powerpoint/2010/main" val="1629485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Recovery is ongoing – being a PSW really helped from that perspective.</a:t>
            </a:r>
          </a:p>
          <a:p>
            <a:pPr eaLnBrk="1" hangingPunct="1">
              <a:spcBef>
                <a:spcPct val="0"/>
              </a:spcBef>
            </a:pPr>
            <a:endParaRPr lang="en-GB" altLang="en-US" dirty="0" smtClean="0"/>
          </a:p>
          <a:p>
            <a:pPr eaLnBrk="1" hangingPunct="1">
              <a:spcBef>
                <a:spcPct val="0"/>
              </a:spcBef>
            </a:pPr>
            <a:r>
              <a:rPr lang="en-GB" altLang="en-US" dirty="0" smtClean="0"/>
              <a:t>Career development – for many, first paid job since first becoming unwell, or for quite a while. Various examples of people going on into other roles, particularly in mental health in various guises (one specific example of which we will be hearing about from Stanley shortly) and of PSW work having been useful for the CV</a:t>
            </a:r>
          </a:p>
          <a:p>
            <a:pPr eaLnBrk="1" hangingPunct="1">
              <a:spcBef>
                <a:spcPct val="0"/>
              </a:spcBef>
            </a:pPr>
            <a:endParaRPr lang="en-GB"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8FFD70-7CFC-43DF-A44A-D2A4D81805AC}" type="slidenum">
              <a:rPr lang="en-GB" altLang="en-US">
                <a:latin typeface="Arial" panose="020B0604020202020204" pitchFamily="34" charset="0"/>
              </a:rPr>
              <a:pPr>
                <a:spcBef>
                  <a:spcPct val="0"/>
                </a:spcBef>
              </a:pPr>
              <a:t>19</a:t>
            </a:fld>
            <a:endParaRPr lang="en-GB" altLang="en-US">
              <a:latin typeface="Arial" panose="020B0604020202020204" pitchFamily="34" charset="0"/>
            </a:endParaRPr>
          </a:p>
        </p:txBody>
      </p:sp>
    </p:spTree>
    <p:extLst>
      <p:ext uri="{BB962C8B-B14F-4D97-AF65-F5344CB8AC3E}">
        <p14:creationId xmlns:p14="http://schemas.microsoft.com/office/powerpoint/2010/main" val="2714311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smtClean="0"/>
              <a:t>Practical issues: issues with pay were most widespread, but other issues ranging from other institutional problems (like having to do largely irrelevant trust inductions), to more practical ones – where to meet with a peer, if they would prefer not to meet at home.</a:t>
            </a:r>
          </a:p>
          <a:p>
            <a:pPr eaLnBrk="1" hangingPunct="1">
              <a:spcBef>
                <a:spcPct val="0"/>
              </a:spcBef>
            </a:pPr>
            <a:endParaRPr lang="en-GB" altLang="en-US" dirty="0" smtClean="0"/>
          </a:p>
          <a:p>
            <a:pPr eaLnBrk="1" hangingPunct="1">
              <a:spcBef>
                <a:spcPct val="0"/>
              </a:spcBef>
            </a:pPr>
            <a:r>
              <a:rPr lang="en-GB" altLang="en-US" dirty="0" smtClean="0"/>
              <a:t>Not enough peers: PSWs were expecting there to be more work, closer to a full-time job – but often people had only 1 client at a time</a:t>
            </a:r>
          </a:p>
          <a:p>
            <a:pPr eaLnBrk="1" hangingPunct="1">
              <a:spcBef>
                <a:spcPct val="0"/>
              </a:spcBef>
            </a:pPr>
            <a:endParaRPr lang="en-GB" altLang="en-US" dirty="0" smtClean="0"/>
          </a:p>
          <a:p>
            <a:pPr eaLnBrk="1" hangingPunct="1">
              <a:spcBef>
                <a:spcPct val="0"/>
              </a:spcBef>
            </a:pPr>
            <a:r>
              <a:rPr lang="en-GB" altLang="en-US" dirty="0" smtClean="0"/>
              <a:t>Confusion: people not quite clear on the fact that being a PSW means that they have had mental health problems themselves, or that the booklet was theirs to keep</a:t>
            </a:r>
          </a:p>
          <a:p>
            <a:pPr eaLnBrk="1" hangingPunct="1">
              <a:spcBef>
                <a:spcPct val="0"/>
              </a:spcBef>
            </a:pPr>
            <a:endParaRPr lang="en-GB" altLang="en-US" dirty="0" smtClean="0"/>
          </a:p>
          <a:p>
            <a:pPr eaLnBrk="1" hangingPunct="1">
              <a:spcBef>
                <a:spcPct val="0"/>
              </a:spcBef>
            </a:pPr>
            <a:r>
              <a:rPr lang="en-GB" altLang="en-US" dirty="0" smtClean="0"/>
              <a:t>More sessions: felt there was a breakthrough around session 8, and then it was a case of wrapping up</a:t>
            </a:r>
          </a:p>
          <a:p>
            <a:pPr eaLnBrk="1" hangingPunct="1">
              <a:spcBef>
                <a:spcPct val="0"/>
              </a:spcBef>
            </a:pPr>
            <a:endParaRPr lang="en-GB" altLang="en-US" dirty="0" smtClean="0"/>
          </a:p>
          <a:p>
            <a:pPr eaLnBrk="1" hangingPunct="1">
              <a:spcBef>
                <a:spcPct val="0"/>
              </a:spcBef>
            </a:pPr>
            <a:r>
              <a:rPr lang="en-GB" altLang="en-US" dirty="0" smtClean="0"/>
              <a:t>Integration worked differently in different trusts – particularly integration with crisis teams desired. Useful for combatting stigma, building bridges. Difficulty of making referrals</a:t>
            </a:r>
          </a:p>
          <a:p>
            <a:pPr eaLnBrk="1" hangingPunct="1">
              <a:spcBef>
                <a:spcPct val="0"/>
              </a:spcBef>
            </a:pPr>
            <a:endParaRPr lang="en-GB" altLang="en-US" dirty="0" smtClean="0"/>
          </a:p>
          <a:p>
            <a:pPr eaLnBrk="1" hangingPunct="1">
              <a:spcBef>
                <a:spcPct val="0"/>
              </a:spcBef>
            </a:pPr>
            <a:endParaRPr lang="en-GB" altLang="en-US" dirty="0" smtClean="0"/>
          </a:p>
          <a:p>
            <a:pPr eaLnBrk="1" hangingPunct="1">
              <a:spcBef>
                <a:spcPct val="0"/>
              </a:spcBef>
            </a:pPr>
            <a:endParaRPr lang="en-GB" altLang="en-US"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00BC99-037B-49E7-9B86-969BF4FE2440}" type="slidenum">
              <a:rPr lang="en-GB" altLang="en-US">
                <a:latin typeface="Arial" panose="020B0604020202020204" pitchFamily="34" charset="0"/>
              </a:rPr>
              <a:pPr>
                <a:spcBef>
                  <a:spcPct val="0"/>
                </a:spcBef>
              </a:pPr>
              <a:t>20</a:t>
            </a:fld>
            <a:endParaRPr lang="en-GB" altLang="en-US">
              <a:latin typeface="Arial" panose="020B0604020202020204" pitchFamily="34" charset="0"/>
            </a:endParaRPr>
          </a:p>
        </p:txBody>
      </p:sp>
    </p:spTree>
    <p:extLst>
      <p:ext uri="{BB962C8B-B14F-4D97-AF65-F5344CB8AC3E}">
        <p14:creationId xmlns:p14="http://schemas.microsoft.com/office/powerpoint/2010/main" val="3911610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 and this page, which seemed to me more things to do with the actual nature of the work</a:t>
            </a:r>
          </a:p>
          <a:p>
            <a:pPr eaLnBrk="1" hangingPunct="1">
              <a:spcBef>
                <a:spcPct val="0"/>
              </a:spcBef>
            </a:pPr>
            <a:endParaRPr lang="en-GB" altLang="en-US" smtClean="0"/>
          </a:p>
          <a:p>
            <a:pPr eaLnBrk="1" hangingPunct="1">
              <a:spcBef>
                <a:spcPct val="0"/>
              </a:spcBef>
            </a:pPr>
            <a:r>
              <a:rPr lang="en-GB" altLang="en-US" smtClean="0"/>
              <a:t>Boundaries: clinical worker? Friend? Somewhere in between? Hard to navigate both for PSW and for peers</a:t>
            </a:r>
          </a:p>
          <a:p>
            <a:pPr eaLnBrk="1" hangingPunct="1">
              <a:spcBef>
                <a:spcPct val="0"/>
              </a:spcBef>
            </a:pPr>
            <a:endParaRPr lang="en-GB" altLang="en-US" smtClean="0"/>
          </a:p>
          <a:p>
            <a:pPr eaLnBrk="1" hangingPunct="1">
              <a:spcBef>
                <a:spcPct val="0"/>
              </a:spcBef>
            </a:pPr>
            <a:r>
              <a:rPr lang="en-GB" altLang="en-US" smtClean="0"/>
              <a:t>Endings: Double-edged sword, as it were. Both peers wanting to maintain a friendship and feeling disappointed that it wasn’t allowed, and PSWs feeling that, if they had free choice, they would like to continue seeing them as a friend. Particularly acute when it seemed they didn’t have much other support.</a:t>
            </a:r>
          </a:p>
          <a:p>
            <a:pPr eaLnBrk="1" hangingPunct="1">
              <a:spcBef>
                <a:spcPct val="0"/>
              </a:spcBef>
            </a:pPr>
            <a:endParaRPr lang="en-GB" altLang="en-US" smtClean="0"/>
          </a:p>
          <a:p>
            <a:pPr eaLnBrk="1" hangingPunct="1">
              <a:spcBef>
                <a:spcPct val="0"/>
              </a:spcBef>
            </a:pPr>
            <a:r>
              <a:rPr lang="en-GB" altLang="en-US" smtClean="0"/>
              <a:t>Peers not engaging: either unable to get in touch in the first place, or they say they’ve changed their mind and don’t want to do it after all, or – most difficult of all - decide not to continue after having had a few sessions – there are a whole variety of reasons that can happen, but a lot of us struggled with feelings of inadequacy and rejection if that happened.</a:t>
            </a:r>
          </a:p>
          <a:p>
            <a:pPr eaLnBrk="1" hangingPunct="1">
              <a:spcBef>
                <a:spcPct val="0"/>
              </a:spcBef>
            </a:pPr>
            <a:endParaRPr lang="en-GB" altLang="en-US" smtClean="0"/>
          </a:p>
          <a:p>
            <a:pPr eaLnBrk="1" hangingPunct="1">
              <a:spcBef>
                <a:spcPct val="0"/>
              </a:spcBef>
            </a:pPr>
            <a:r>
              <a:rPr lang="en-GB" altLang="en-US" smtClean="0"/>
              <a:t>Prior knowledge: general agreement that it’s best to have a ‘blank slate’, a level playing field, and not to have read patient records and have preconceptions about the person e.g. if someone is illiterate, or doesn’t like to go outside, it might have been quite useful to know that beforehand. Also – why are NHS only service users NHS only.</a:t>
            </a:r>
          </a:p>
          <a:p>
            <a:pPr eaLnBrk="1" hangingPunct="1">
              <a:spcBef>
                <a:spcPct val="0"/>
              </a:spcBef>
            </a:pPr>
            <a:endParaRPr lang="en-GB"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6E40E5A-6523-4FAE-8E19-080BE3D7EA6F}" type="slidenum">
              <a:rPr lang="en-GB" altLang="en-US">
                <a:latin typeface="Arial" panose="020B0604020202020204" pitchFamily="34" charset="0"/>
              </a:rPr>
              <a:pPr>
                <a:spcBef>
                  <a:spcPct val="0"/>
                </a:spcBef>
              </a:pPr>
              <a:t>21</a:t>
            </a:fld>
            <a:endParaRPr lang="en-GB" altLang="en-US">
              <a:latin typeface="Arial" panose="020B0604020202020204" pitchFamily="34" charset="0"/>
            </a:endParaRPr>
          </a:p>
        </p:txBody>
      </p:sp>
    </p:spTree>
    <p:extLst>
      <p:ext uri="{BB962C8B-B14F-4D97-AF65-F5344CB8AC3E}">
        <p14:creationId xmlns:p14="http://schemas.microsoft.com/office/powerpoint/2010/main" val="2949526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PSWs’ views were often echoed very closely by supervisors – largely included in the previous slides – but just a couple on perspectives unique to supervisors</a:t>
            </a:r>
          </a:p>
          <a:p>
            <a:pPr eaLnBrk="1" hangingPunct="1">
              <a:spcBef>
                <a:spcPct val="0"/>
              </a:spcBef>
            </a:pPr>
            <a:endParaRPr lang="en-GB" altLang="en-US" smtClean="0"/>
          </a:p>
          <a:p>
            <a:pPr eaLnBrk="1" hangingPunct="1">
              <a:spcBef>
                <a:spcPct val="0"/>
              </a:spcBef>
            </a:pPr>
            <a:r>
              <a:rPr lang="en-GB" altLang="en-US" smtClean="0"/>
              <a:t>Positive: either increased existing belief in peer support’s efficacy, or for those new to peer support, gave them a belief in it</a:t>
            </a:r>
          </a:p>
          <a:p>
            <a:pPr eaLnBrk="1" hangingPunct="1">
              <a:spcBef>
                <a:spcPct val="0"/>
              </a:spcBef>
            </a:pPr>
            <a:endParaRPr lang="en-GB" altLang="en-US" smtClean="0"/>
          </a:p>
          <a:p>
            <a:pPr eaLnBrk="1" hangingPunct="1">
              <a:spcBef>
                <a:spcPct val="0"/>
              </a:spcBef>
            </a:pPr>
            <a:r>
              <a:rPr lang="en-GB" altLang="en-US" smtClean="0"/>
              <a:t>Rewarding to see PSWs growing in confidence, overcoming obstacles and personal challenges</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A94A6F-C689-451F-B47E-46A8C23A1FB6}" type="slidenum">
              <a:rPr lang="en-GB" altLang="en-US">
                <a:latin typeface="Arial" panose="020B0604020202020204" pitchFamily="34" charset="0"/>
              </a:rPr>
              <a:pPr>
                <a:spcBef>
                  <a:spcPct val="0"/>
                </a:spcBef>
              </a:pPr>
              <a:t>22</a:t>
            </a:fld>
            <a:endParaRPr lang="en-GB" altLang="en-US">
              <a:latin typeface="Arial" panose="020B0604020202020204" pitchFamily="34" charset="0"/>
            </a:endParaRPr>
          </a:p>
        </p:txBody>
      </p:sp>
    </p:spTree>
    <p:extLst>
      <p:ext uri="{BB962C8B-B14F-4D97-AF65-F5344CB8AC3E}">
        <p14:creationId xmlns:p14="http://schemas.microsoft.com/office/powerpoint/2010/main" val="2866307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Boundaries concern: from a clinician’s perspective, the boundary between mental health professional and service user is important and useful in a variety of ways; supervisors were concerned about it being more of a grey area – which I’ve touched on before - between friend and clinician.</a:t>
            </a:r>
          </a:p>
          <a:p>
            <a:pPr eaLnBrk="1" hangingPunct="1">
              <a:spcBef>
                <a:spcPct val="0"/>
              </a:spcBef>
            </a:pPr>
            <a:endParaRPr lang="en-GB" altLang="en-US" smtClean="0"/>
          </a:p>
          <a:p>
            <a:pPr eaLnBrk="1" hangingPunct="1">
              <a:spcBef>
                <a:spcPct val="0"/>
              </a:spcBef>
            </a:pPr>
            <a:r>
              <a:rPr lang="en-GB" altLang="en-US" smtClean="0"/>
              <a:t>Matching: by diagnosis, by age….?</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494C783-0D73-439E-B274-5ADE8173C3B8}" type="slidenum">
              <a:rPr lang="en-GB" altLang="en-US">
                <a:latin typeface="Arial" panose="020B0604020202020204" pitchFamily="34" charset="0"/>
              </a:rPr>
              <a:pPr>
                <a:spcBef>
                  <a:spcPct val="0"/>
                </a:spcBef>
              </a:pPr>
              <a:t>23</a:t>
            </a:fld>
            <a:endParaRPr lang="en-GB" altLang="en-US">
              <a:latin typeface="Arial" panose="020B0604020202020204" pitchFamily="34" charset="0"/>
            </a:endParaRPr>
          </a:p>
        </p:txBody>
      </p:sp>
    </p:spTree>
    <p:extLst>
      <p:ext uri="{BB962C8B-B14F-4D97-AF65-F5344CB8AC3E}">
        <p14:creationId xmlns:p14="http://schemas.microsoft.com/office/powerpoint/2010/main" val="952632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B031237-5FAF-4CB6-AD37-D4AA64F18081}" type="slidenum">
              <a:rPr lang="en-GB" altLang="en-US">
                <a:latin typeface="Arial" panose="020B0604020202020204" pitchFamily="34" charset="0"/>
              </a:rPr>
              <a:pPr>
                <a:spcBef>
                  <a:spcPct val="0"/>
                </a:spcBef>
              </a:pPr>
              <a:t>24</a:t>
            </a:fld>
            <a:endParaRPr lang="en-GB" altLang="en-US">
              <a:latin typeface="Arial" panose="020B0604020202020204" pitchFamily="34" charset="0"/>
            </a:endParaRPr>
          </a:p>
        </p:txBody>
      </p:sp>
    </p:spTree>
    <p:extLst>
      <p:ext uri="{BB962C8B-B14F-4D97-AF65-F5344CB8AC3E}">
        <p14:creationId xmlns:p14="http://schemas.microsoft.com/office/powerpoint/2010/main" val="3682995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3" descr="DarkBlue102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23850" y="1484313"/>
            <a:ext cx="8496300" cy="1368425"/>
          </a:xfrm>
        </p:spPr>
        <p:txBody>
          <a:bodyPr/>
          <a:lstStyle>
            <a:lvl1pPr>
              <a:defRPr/>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323850" y="3068638"/>
            <a:ext cx="8496300" cy="3097212"/>
          </a:xfrm>
        </p:spPr>
        <p:txBody>
          <a:bodyPr/>
          <a:lstStyle>
            <a:lvl1pPr marL="0" indent="0">
              <a:buFontTx/>
              <a:buNone/>
              <a:defRPr/>
            </a:lvl1pPr>
          </a:lstStyle>
          <a:p>
            <a:pPr lvl="0"/>
            <a:r>
              <a:rPr lang="en-US" noProof="0" smtClean="0"/>
              <a:t>Click to edit Master subtitle style</a:t>
            </a:r>
          </a:p>
        </p:txBody>
      </p:sp>
      <p:sp>
        <p:nvSpPr>
          <p:cNvPr id="5" name="Rectangle 9"/>
          <p:cNvSpPr>
            <a:spLocks noGrp="1" noChangeArrowheads="1"/>
          </p:cNvSpPr>
          <p:nvPr>
            <p:ph type="ftr" sz="quarter" idx="10"/>
          </p:nvPr>
        </p:nvSpPr>
        <p:spPr bwMode="auto">
          <a:xfrm>
            <a:off x="323850" y="6245225"/>
            <a:ext cx="8496300" cy="476250"/>
          </a:xfrm>
          <a:prstGeom prst="rect">
            <a:avLst/>
          </a:prstGeom>
          <a:extLst/>
        </p:spPr>
        <p:txBody>
          <a:bodyPr vert="horz" wrap="square" lIns="91440" tIns="45720" rIns="91440" bIns="45720" numCol="1" anchor="ctr"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Tree>
    <p:extLst>
      <p:ext uri="{BB962C8B-B14F-4D97-AF65-F5344CB8AC3E}">
        <p14:creationId xmlns:p14="http://schemas.microsoft.com/office/powerpoint/2010/main" val="2670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A74C6061-DA7A-4A85-82FB-664956EE4D0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8159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C0F9C85-1D01-4904-A9F3-8B95BADF76F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03644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30200" y="2708275"/>
            <a:ext cx="4168775" cy="3457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51375" y="2708275"/>
            <a:ext cx="4168775" cy="3457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28289196-3C2F-476D-AFE0-A06D35C17D6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9453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A8AC9ABE-F949-4BEA-958C-02EE09799DC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0718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19093625-9F33-47EB-B5A2-5B2C8B93D4E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4849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5ADE1BC8-FA2B-45B0-A0D1-BE399E37A41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07842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3904720-EE23-4E2D-8490-902AFF5E837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2702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2AA995F-4E58-4885-B023-83CE7C537A5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71654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23A9DB00-718D-438B-9E45-27563F71AC5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9481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908050"/>
            <a:ext cx="2122487" cy="5257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30200" y="908050"/>
            <a:ext cx="6215063"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C9E7B824-186B-425A-9874-ACAF71F2A0D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13649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30200" y="908050"/>
            <a:ext cx="8489950" cy="1296988"/>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30200" y="2708275"/>
            <a:ext cx="8489950" cy="3457575"/>
          </a:xfrm>
        </p:spPr>
        <p:txBody>
          <a:bodyPr/>
          <a:lstStyle/>
          <a:p>
            <a:pPr lvl="0"/>
            <a:endParaRPr lang="en-GB"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1B78BB65-C26D-42EB-8BF9-2BA9FF487A2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16696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30200" y="908050"/>
            <a:ext cx="848995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30200" y="2708275"/>
            <a:ext cx="848995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3078" name="Rectangle 6"/>
          <p:cNvSpPr>
            <a:spLocks noGrp="1" noChangeArrowheads="1"/>
          </p:cNvSpPr>
          <p:nvPr>
            <p:ph type="sldNum" sz="quarter" idx="4"/>
          </p:nvPr>
        </p:nvSpPr>
        <p:spPr bwMode="auto">
          <a:xfrm>
            <a:off x="7812088" y="6337300"/>
            <a:ext cx="1008062"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A9D3963F-C2C5-4621-B3BB-B1102EA096E2}"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pic>
        <p:nvPicPr>
          <p:cNvPr id="1029" name="Picture 13" descr="DarkBlue1024"/>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004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Arial" charset="0"/>
        </a:defRPr>
      </a:lvl2pPr>
      <a:lvl3pPr algn="l" rtl="0" eaLnBrk="0" fontAlgn="base" hangingPunct="0">
        <a:spcBef>
          <a:spcPct val="0"/>
        </a:spcBef>
        <a:spcAft>
          <a:spcPct val="0"/>
        </a:spcAft>
        <a:defRPr sz="3000" b="1">
          <a:solidFill>
            <a:schemeClr val="tx2"/>
          </a:solidFill>
          <a:latin typeface="Arial" charset="0"/>
        </a:defRPr>
      </a:lvl3pPr>
      <a:lvl4pPr algn="l" rtl="0" eaLnBrk="0" fontAlgn="base" hangingPunct="0">
        <a:spcBef>
          <a:spcPct val="0"/>
        </a:spcBef>
        <a:spcAft>
          <a:spcPct val="0"/>
        </a:spcAft>
        <a:defRPr sz="3000" b="1">
          <a:solidFill>
            <a:schemeClr val="tx2"/>
          </a:solidFill>
          <a:latin typeface="Arial" charset="0"/>
        </a:defRPr>
      </a:lvl4pPr>
      <a:lvl5pPr algn="l" rtl="0" eaLnBrk="0" fontAlgn="base" hangingPunct="0">
        <a:spcBef>
          <a:spcPct val="0"/>
        </a:spcBef>
        <a:spcAft>
          <a:spcPct val="0"/>
        </a:spcAft>
        <a:defRPr sz="3000" b="1">
          <a:solidFill>
            <a:schemeClr val="tx2"/>
          </a:solidFill>
          <a:latin typeface="Arial" charset="0"/>
        </a:defRPr>
      </a:lvl5pPr>
      <a:lvl6pPr marL="457200" algn="l" rtl="0" fontAlgn="base">
        <a:spcBef>
          <a:spcPct val="0"/>
        </a:spcBef>
        <a:spcAft>
          <a:spcPct val="0"/>
        </a:spcAft>
        <a:defRPr sz="3000" b="1">
          <a:solidFill>
            <a:schemeClr val="tx2"/>
          </a:solidFill>
          <a:latin typeface="Arial" charset="0"/>
        </a:defRPr>
      </a:lvl6pPr>
      <a:lvl7pPr marL="914400" algn="l" rtl="0" fontAlgn="base">
        <a:spcBef>
          <a:spcPct val="0"/>
        </a:spcBef>
        <a:spcAft>
          <a:spcPct val="0"/>
        </a:spcAft>
        <a:defRPr sz="3000" b="1">
          <a:solidFill>
            <a:schemeClr val="tx2"/>
          </a:solidFill>
          <a:latin typeface="Arial" charset="0"/>
        </a:defRPr>
      </a:lvl7pPr>
      <a:lvl8pPr marL="1371600" algn="l" rtl="0" fontAlgn="base">
        <a:spcBef>
          <a:spcPct val="0"/>
        </a:spcBef>
        <a:spcAft>
          <a:spcPct val="0"/>
        </a:spcAft>
        <a:defRPr sz="3000" b="1">
          <a:solidFill>
            <a:schemeClr val="tx2"/>
          </a:solidFill>
          <a:latin typeface="Arial" charset="0"/>
        </a:defRPr>
      </a:lvl8pPr>
      <a:lvl9pPr marL="1828800" algn="l" rtl="0" fontAlgn="base">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core-study.ucl.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18083" y="1124744"/>
            <a:ext cx="8489950" cy="3371056"/>
          </a:xfrm>
        </p:spPr>
        <p:txBody>
          <a:bodyPr/>
          <a:lstStyle/>
          <a:p>
            <a:r>
              <a:rPr lang="en-GB" sz="3600" dirty="0"/>
              <a:t>The use of peer-delivered intervention following psychiatric crisis</a:t>
            </a:r>
            <a:r>
              <a:rPr lang="en-GB" altLang="en-US" sz="2400" dirty="0" smtClean="0"/>
              <a:t/>
            </a:r>
            <a:br>
              <a:rPr lang="en-GB" altLang="en-US" sz="2400" dirty="0" smtClean="0"/>
            </a:br>
            <a:r>
              <a:rPr lang="en-GB" altLang="en-US" sz="2400" dirty="0"/>
              <a:t/>
            </a:r>
            <a:br>
              <a:rPr lang="en-GB" altLang="en-US" sz="2400" dirty="0"/>
            </a:br>
            <a:r>
              <a:rPr lang="en-GB" altLang="en-US" sz="2400" b="0" dirty="0" smtClean="0"/>
              <a:t>A part of the NIHR CORE </a:t>
            </a:r>
            <a:r>
              <a:rPr lang="en-GB" altLang="en-US" sz="2400" b="0" dirty="0"/>
              <a:t>study (Crisis resolution team Optimisation and </a:t>
            </a:r>
            <a:r>
              <a:rPr lang="en-GB" altLang="en-US" sz="2400" b="0" dirty="0" err="1"/>
              <a:t>RElapse</a:t>
            </a:r>
            <a:r>
              <a:rPr lang="en-GB" altLang="en-US" sz="2400" b="0" dirty="0"/>
              <a:t> </a:t>
            </a:r>
            <a:r>
              <a:rPr lang="en-GB" altLang="en-US" sz="2400" b="0" dirty="0" smtClean="0"/>
              <a:t>prevention, PI </a:t>
            </a:r>
            <a:r>
              <a:rPr lang="en-GB" altLang="en-US" sz="2400" b="0" dirty="0" err="1" smtClean="0"/>
              <a:t>Prof.</a:t>
            </a:r>
            <a:r>
              <a:rPr lang="en-GB" altLang="en-US" sz="2400" b="0" dirty="0" smtClean="0"/>
              <a:t> Sonia Johnson, UCL). </a:t>
            </a:r>
            <a:endParaRPr lang="en-GB" altLang="en-US" sz="4000" b="0" dirty="0" smtClean="0"/>
          </a:p>
        </p:txBody>
      </p:sp>
      <p:sp>
        <p:nvSpPr>
          <p:cNvPr id="4" name="Rectangle 3"/>
          <p:cNvSpPr txBox="1">
            <a:spLocks noChangeArrowheads="1"/>
          </p:cNvSpPr>
          <p:nvPr/>
        </p:nvSpPr>
        <p:spPr bwMode="auto">
          <a:xfrm>
            <a:off x="755576" y="5362126"/>
            <a:ext cx="84963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GB" altLang="en-US" sz="2000" kern="0" dirty="0" err="1" smtClean="0"/>
              <a:t>Dr.</a:t>
            </a:r>
            <a:r>
              <a:rPr lang="en-GB" altLang="en-US" sz="2000" kern="0" dirty="0" smtClean="0"/>
              <a:t> Oliver Mason</a:t>
            </a:r>
          </a:p>
          <a:p>
            <a:pPr marL="0" indent="0" eaLnBrk="1" hangingPunct="1">
              <a:buNone/>
            </a:pPr>
            <a:r>
              <a:rPr lang="en-GB" altLang="en-US" sz="2000" kern="0" dirty="0" smtClean="0"/>
              <a:t>Reader in Clinical Psychology</a:t>
            </a:r>
          </a:p>
          <a:p>
            <a:pPr marL="0" indent="0" eaLnBrk="1" hangingPunct="1">
              <a:buNone/>
            </a:pPr>
            <a:r>
              <a:rPr lang="en-GB" altLang="en-US" sz="2000" kern="0" dirty="0" smtClean="0"/>
              <a:t>University of Surrey</a:t>
            </a:r>
          </a:p>
        </p:txBody>
      </p:sp>
      <p:pic>
        <p:nvPicPr>
          <p:cNvPr id="6" name="Picture 5"/>
          <p:cNvPicPr>
            <a:picLocks noChangeAspect="1"/>
          </p:cNvPicPr>
          <p:nvPr/>
        </p:nvPicPr>
        <p:blipFill>
          <a:blip r:embed="rId3"/>
          <a:stretch>
            <a:fillRect/>
          </a:stretch>
        </p:blipFill>
        <p:spPr>
          <a:xfrm>
            <a:off x="6732240" y="5076054"/>
            <a:ext cx="2175793" cy="1710383"/>
          </a:xfrm>
          <a:prstGeom prst="rect">
            <a:avLst/>
          </a:prstGeom>
        </p:spPr>
      </p:pic>
    </p:spTree>
    <p:extLst>
      <p:ext uri="{BB962C8B-B14F-4D97-AF65-F5344CB8AC3E}">
        <p14:creationId xmlns:p14="http://schemas.microsoft.com/office/powerpoint/2010/main" val="1898645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GB" altLang="en-US" dirty="0" smtClean="0"/>
              <a:t>The context:</a:t>
            </a:r>
            <a:br>
              <a:rPr lang="en-GB" altLang="en-US" dirty="0" smtClean="0"/>
            </a:br>
            <a:r>
              <a:rPr lang="en-GB" altLang="en-US" dirty="0" smtClean="0"/>
              <a:t>Crisis resolution and home treatment teams</a:t>
            </a:r>
          </a:p>
        </p:txBody>
      </p:sp>
      <p:sp>
        <p:nvSpPr>
          <p:cNvPr id="18435" name="Content Placeholder 2"/>
          <p:cNvSpPr>
            <a:spLocks noGrp="1"/>
          </p:cNvSpPr>
          <p:nvPr>
            <p:ph idx="1"/>
          </p:nvPr>
        </p:nvSpPr>
        <p:spPr>
          <a:xfrm>
            <a:off x="330200" y="2205038"/>
            <a:ext cx="6186488" cy="3960812"/>
          </a:xfrm>
        </p:spPr>
        <p:txBody>
          <a:bodyPr/>
          <a:lstStyle/>
          <a:p>
            <a:pPr eaLnBrk="1" hangingPunct="1">
              <a:buFont typeface="Monotype Sorts" charset="2"/>
              <a:buNone/>
            </a:pPr>
            <a:r>
              <a:rPr lang="en-GB" altLang="en-US" sz="2200" dirty="0" smtClean="0"/>
              <a:t>Mandatory in England 2001-2010 (NHS Plan)</a:t>
            </a:r>
          </a:p>
          <a:p>
            <a:pPr eaLnBrk="1" hangingPunct="1">
              <a:buFont typeface="Monotype Sorts" charset="2"/>
              <a:buNone/>
            </a:pPr>
            <a:endParaRPr lang="en-GB" altLang="en-US" sz="2200" i="1" dirty="0" smtClean="0"/>
          </a:p>
          <a:p>
            <a:pPr eaLnBrk="1" hangingPunct="1">
              <a:buFont typeface="Monotype Sorts" charset="2"/>
              <a:buNone/>
            </a:pPr>
            <a:endParaRPr lang="en-GB" altLang="en-US" sz="2200" i="1" dirty="0" smtClean="0"/>
          </a:p>
          <a:p>
            <a:pPr eaLnBrk="1" hangingPunct="1"/>
            <a:r>
              <a:rPr lang="en-GB" altLang="en-US" sz="2000" dirty="0" smtClean="0"/>
              <a:t>Short intensive provision of a range of </a:t>
            </a:r>
            <a:r>
              <a:rPr lang="en-GB" altLang="en-US" sz="2000" dirty="0" err="1" smtClean="0"/>
              <a:t>tx</a:t>
            </a:r>
            <a:endParaRPr lang="en-GB" altLang="en-US" sz="2000" dirty="0" smtClean="0"/>
          </a:p>
          <a:p>
            <a:pPr eaLnBrk="1" hangingPunct="1"/>
            <a:r>
              <a:rPr lang="en-GB" altLang="en-US" sz="2000" dirty="0" smtClean="0"/>
              <a:t>Reductions </a:t>
            </a:r>
            <a:r>
              <a:rPr lang="en-GB" altLang="en-US" sz="2000" dirty="0"/>
              <a:t>in admissions and good satisfaction where model implementation is well resourced.</a:t>
            </a:r>
          </a:p>
          <a:p>
            <a:pPr eaLnBrk="1" hangingPunct="1"/>
            <a:r>
              <a:rPr lang="en-GB" altLang="en-US" sz="2000" b="1" dirty="0"/>
              <a:t>But </a:t>
            </a:r>
            <a:r>
              <a:rPr lang="en-GB" altLang="en-US" sz="2000" dirty="0"/>
              <a:t>national data suggest little decline in overall admission rates/bed use</a:t>
            </a:r>
            <a:r>
              <a:rPr lang="en-GB" altLang="en-US" sz="2000" dirty="0" smtClean="0"/>
              <a:t>.</a:t>
            </a:r>
            <a:endParaRPr lang="en-GB" altLang="en-US" sz="2000" dirty="0"/>
          </a:p>
        </p:txBody>
      </p:sp>
      <p:pic>
        <p:nvPicPr>
          <p:cNvPr id="18436" name="Picture 2" descr="http://www.nao.org.uk/wp-content/uploads/2007/12/0708-mental-crisi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520950"/>
            <a:ext cx="25114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535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134856" y="-2331640"/>
            <a:ext cx="36576000" cy="10753725"/>
          </a:xfrm>
          <a:prstGeom prst="rect">
            <a:avLst/>
          </a:prstGeom>
        </p:spPr>
      </p:pic>
    </p:spTree>
    <p:extLst>
      <p:ext uri="{BB962C8B-B14F-4D97-AF65-F5344CB8AC3E}">
        <p14:creationId xmlns:p14="http://schemas.microsoft.com/office/powerpoint/2010/main" val="2821251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3200" dirty="0"/>
              <a:t>A peer-supported, self-management programme for people following CRT care</a:t>
            </a:r>
            <a:endParaRPr lang="en-GB" dirty="0"/>
          </a:p>
        </p:txBody>
      </p:sp>
      <p:sp>
        <p:nvSpPr>
          <p:cNvPr id="3" name="Content Placeholder 2"/>
          <p:cNvSpPr>
            <a:spLocks noGrp="1"/>
          </p:cNvSpPr>
          <p:nvPr>
            <p:ph idx="1"/>
          </p:nvPr>
        </p:nvSpPr>
        <p:spPr>
          <a:xfrm>
            <a:off x="330200" y="2249488"/>
            <a:ext cx="8489950" cy="4608512"/>
          </a:xfrm>
        </p:spPr>
        <p:txBody>
          <a:bodyPr/>
          <a:lstStyle/>
          <a:p>
            <a:r>
              <a:rPr lang="en-GB" sz="2000" dirty="0" smtClean="0"/>
              <a:t>A multi-site randomised controlled trial</a:t>
            </a:r>
          </a:p>
          <a:p>
            <a:r>
              <a:rPr lang="en-GB" sz="2000" dirty="0" smtClean="0"/>
              <a:t>For people following CRT care</a:t>
            </a:r>
            <a:br>
              <a:rPr lang="en-GB" sz="2000" dirty="0" smtClean="0"/>
            </a:br>
            <a:endParaRPr lang="en-GB" sz="2000" dirty="0" smtClean="0"/>
          </a:p>
          <a:p>
            <a:r>
              <a:rPr lang="en-GB" sz="2000" dirty="0" smtClean="0"/>
              <a:t>Trial intervention = 10 meetings with a peer support worker to develop a personal recovery plan (in addition to TAU)</a:t>
            </a:r>
          </a:p>
          <a:p>
            <a:r>
              <a:rPr lang="en-GB" sz="2000" dirty="0" smtClean="0"/>
              <a:t>Control group = TAU + sent a copy of the recovery plan</a:t>
            </a:r>
          </a:p>
          <a:p>
            <a:pPr marL="0" indent="0">
              <a:buNone/>
            </a:pPr>
            <a:endParaRPr lang="en-GB" sz="2000" dirty="0" smtClean="0"/>
          </a:p>
          <a:p>
            <a:r>
              <a:rPr lang="en-GB" sz="2000" dirty="0" smtClean="0"/>
              <a:t>440 participants (50% SMI)</a:t>
            </a:r>
          </a:p>
          <a:p>
            <a:pPr marL="0" indent="0">
              <a:buNone/>
            </a:pPr>
            <a:endParaRPr lang="en-GB" sz="2000" dirty="0" smtClean="0"/>
          </a:p>
          <a:p>
            <a:r>
              <a:rPr lang="en-GB" sz="2000" dirty="0" smtClean="0"/>
              <a:t>Primary outcome; readmission to acute care (1 year follow up)</a:t>
            </a:r>
          </a:p>
          <a:p>
            <a:r>
              <a:rPr lang="en-GB" sz="2000" dirty="0" smtClean="0"/>
              <a:t>Secondary outcomes: self-rated recovery, symptoms, satisfaction with services, loneliness and social networks (4-month follow up)</a:t>
            </a:r>
            <a:endParaRPr lang="en-GB" sz="2000" dirty="0"/>
          </a:p>
        </p:txBody>
      </p:sp>
    </p:spTree>
    <p:extLst>
      <p:ext uri="{BB962C8B-B14F-4D97-AF65-F5344CB8AC3E}">
        <p14:creationId xmlns:p14="http://schemas.microsoft.com/office/powerpoint/2010/main" val="332568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Starting points</a:t>
            </a:r>
            <a:endParaRPr lang="en-GB" dirty="0"/>
          </a:p>
        </p:txBody>
      </p:sp>
      <p:sp>
        <p:nvSpPr>
          <p:cNvPr id="3" name="Content Placeholder 2"/>
          <p:cNvSpPr>
            <a:spLocks noGrp="1"/>
          </p:cNvSpPr>
          <p:nvPr>
            <p:ph idx="1"/>
          </p:nvPr>
        </p:nvSpPr>
        <p:spPr>
          <a:xfrm>
            <a:off x="330200" y="1988841"/>
            <a:ext cx="8489950" cy="4177010"/>
          </a:xfrm>
        </p:spPr>
        <p:txBody>
          <a:bodyPr/>
          <a:lstStyle/>
          <a:p>
            <a:r>
              <a:rPr lang="en-GB" dirty="0" smtClean="0"/>
              <a:t>Clear rationale for a programme of support post-CRT discharge</a:t>
            </a:r>
          </a:p>
          <a:p>
            <a:endParaRPr lang="en-GB" dirty="0"/>
          </a:p>
          <a:p>
            <a:r>
              <a:rPr lang="en-GB" dirty="0" smtClean="0"/>
              <a:t>Access to a tested Recovery Plan and PSW training </a:t>
            </a:r>
            <a:r>
              <a:rPr lang="en-GB" i="1" dirty="0" smtClean="0"/>
              <a:t>(Thanks: Rachel </a:t>
            </a:r>
            <a:r>
              <a:rPr lang="en-GB" i="1" dirty="0"/>
              <a:t>P</a:t>
            </a:r>
            <a:r>
              <a:rPr lang="en-GB" i="1" dirty="0" smtClean="0"/>
              <a:t>erkins, Julie Repper, Marissa Lambert and Nottingham IMH team)</a:t>
            </a:r>
          </a:p>
          <a:p>
            <a:endParaRPr lang="en-GB" i="1" dirty="0"/>
          </a:p>
          <a:p>
            <a:r>
              <a:rPr lang="en-GB" dirty="0" smtClean="0"/>
              <a:t>The first UK multi-site trial of a peer support intervention in a secondary mental health setting</a:t>
            </a:r>
            <a:endParaRPr lang="en-GB" dirty="0"/>
          </a:p>
        </p:txBody>
      </p:sp>
    </p:spTree>
    <p:extLst>
      <p:ext uri="{BB962C8B-B14F-4D97-AF65-F5344CB8AC3E}">
        <p14:creationId xmlns:p14="http://schemas.microsoft.com/office/powerpoint/2010/main" val="332683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CORE trial: development work</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01771514"/>
              </p:ext>
            </p:extLst>
          </p:nvPr>
        </p:nvGraphicFramePr>
        <p:xfrm>
          <a:off x="330200" y="2708275"/>
          <a:ext cx="8489950" cy="3457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3003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CORE Trial: participating NHS Trusts</a:t>
            </a:r>
            <a:endParaRPr lang="en-GB" dirty="0"/>
          </a:p>
        </p:txBody>
      </p:sp>
      <p:sp>
        <p:nvSpPr>
          <p:cNvPr id="3" name="Content Placeholder 2"/>
          <p:cNvSpPr>
            <a:spLocks noGrp="1"/>
          </p:cNvSpPr>
          <p:nvPr>
            <p:ph idx="1"/>
          </p:nvPr>
        </p:nvSpPr>
        <p:spPr>
          <a:xfrm>
            <a:off x="330200" y="1891680"/>
            <a:ext cx="8489950" cy="4921696"/>
          </a:xfrm>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lgn="ctr">
              <a:buNone/>
            </a:pPr>
            <a:endParaRPr lang="en-GB" sz="2000" i="1" dirty="0" smtClean="0"/>
          </a:p>
          <a:p>
            <a:pPr marL="0" indent="0" algn="ctr">
              <a:buNone/>
            </a:pPr>
            <a:endParaRPr lang="en-GB" sz="2000" i="1" dirty="0" smtClean="0"/>
          </a:p>
          <a:p>
            <a:pPr marL="0" indent="0" algn="ctr">
              <a:buNone/>
            </a:pPr>
            <a:r>
              <a:rPr lang="en-GB" sz="2000" i="1" dirty="0" smtClean="0"/>
              <a:t>Thanks to the PSW teams, supervisors, CRT services and all at the Trusts who have worked hard to make the project happen. </a:t>
            </a:r>
            <a:endParaRPr lang="en-GB" sz="2000" i="1" dirty="0"/>
          </a:p>
        </p:txBody>
      </p:sp>
      <p:sp>
        <p:nvSpPr>
          <p:cNvPr id="4" name="Oval 3"/>
          <p:cNvSpPr/>
          <p:nvPr/>
        </p:nvSpPr>
        <p:spPr>
          <a:xfrm>
            <a:off x="1115616" y="2060848"/>
            <a:ext cx="177849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rgbClr val="FFFF00"/>
                </a:solidFill>
              </a:rPr>
              <a:t>Camden and Islington</a:t>
            </a:r>
            <a:endParaRPr lang="en-GB" sz="1600" dirty="0">
              <a:solidFill>
                <a:srgbClr val="FFFF00"/>
              </a:solidFill>
            </a:endParaRPr>
          </a:p>
        </p:txBody>
      </p:sp>
      <p:sp>
        <p:nvSpPr>
          <p:cNvPr id="5" name="Oval 4"/>
          <p:cNvSpPr/>
          <p:nvPr/>
        </p:nvSpPr>
        <p:spPr>
          <a:xfrm>
            <a:off x="5004048" y="1891680"/>
            <a:ext cx="187220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rgbClr val="FFFF00"/>
                </a:solidFill>
              </a:rPr>
              <a:t>North East London</a:t>
            </a:r>
            <a:endParaRPr lang="en-GB" sz="1600" dirty="0">
              <a:solidFill>
                <a:srgbClr val="FFFF00"/>
              </a:solidFill>
            </a:endParaRPr>
          </a:p>
        </p:txBody>
      </p:sp>
      <p:sp>
        <p:nvSpPr>
          <p:cNvPr id="6" name="Oval 5"/>
          <p:cNvSpPr/>
          <p:nvPr/>
        </p:nvSpPr>
        <p:spPr>
          <a:xfrm>
            <a:off x="3203848" y="3240345"/>
            <a:ext cx="1850504"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rgbClr val="FFFF00"/>
                </a:solidFill>
              </a:rPr>
              <a:t>West London</a:t>
            </a:r>
            <a:endParaRPr lang="en-GB" sz="1600" dirty="0">
              <a:solidFill>
                <a:srgbClr val="FFFF00"/>
              </a:solidFill>
            </a:endParaRPr>
          </a:p>
        </p:txBody>
      </p:sp>
      <p:sp>
        <p:nvSpPr>
          <p:cNvPr id="7" name="Oval 6"/>
          <p:cNvSpPr/>
          <p:nvPr/>
        </p:nvSpPr>
        <p:spPr>
          <a:xfrm>
            <a:off x="6876256" y="3453906"/>
            <a:ext cx="194421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FFFF00"/>
                </a:solidFill>
              </a:rPr>
              <a:t>South London and the </a:t>
            </a:r>
            <a:r>
              <a:rPr lang="en-GB" sz="1400" dirty="0" err="1" smtClean="0">
                <a:solidFill>
                  <a:srgbClr val="FFFF00"/>
                </a:solidFill>
              </a:rPr>
              <a:t>Maudsley</a:t>
            </a:r>
            <a:endParaRPr lang="en-GB" sz="1400" dirty="0">
              <a:solidFill>
                <a:srgbClr val="FFFF00"/>
              </a:solidFill>
            </a:endParaRPr>
          </a:p>
        </p:txBody>
      </p:sp>
      <p:sp>
        <p:nvSpPr>
          <p:cNvPr id="8" name="Oval 7"/>
          <p:cNvSpPr/>
          <p:nvPr/>
        </p:nvSpPr>
        <p:spPr>
          <a:xfrm>
            <a:off x="5436096" y="4653136"/>
            <a:ext cx="1800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rgbClr val="FFFF00"/>
                </a:solidFill>
              </a:rPr>
              <a:t>Surrey and Borders</a:t>
            </a:r>
            <a:endParaRPr lang="en-GB" sz="1600" dirty="0">
              <a:solidFill>
                <a:srgbClr val="FFFF00"/>
              </a:solidFill>
            </a:endParaRPr>
          </a:p>
        </p:txBody>
      </p:sp>
      <p:sp>
        <p:nvSpPr>
          <p:cNvPr id="9" name="Oval 8"/>
          <p:cNvSpPr/>
          <p:nvPr/>
        </p:nvSpPr>
        <p:spPr>
          <a:xfrm>
            <a:off x="2195736" y="4581128"/>
            <a:ext cx="2016224"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rgbClr val="FFFF00"/>
                </a:solidFill>
              </a:rPr>
              <a:t>Avon and Wiltshire</a:t>
            </a:r>
            <a:endParaRPr lang="en-GB" sz="1600" dirty="0">
              <a:solidFill>
                <a:srgbClr val="FFFF00"/>
              </a:solidFill>
            </a:endParaRPr>
          </a:p>
        </p:txBody>
      </p:sp>
    </p:spTree>
    <p:extLst>
      <p:ext uri="{BB962C8B-B14F-4D97-AF65-F5344CB8AC3E}">
        <p14:creationId xmlns:p14="http://schemas.microsoft.com/office/powerpoint/2010/main" val="21206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p:cTn id="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CORE Trial Progress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1337737"/>
              </p:ext>
            </p:extLst>
          </p:nvPr>
        </p:nvGraphicFramePr>
        <p:xfrm>
          <a:off x="330200" y="2060575"/>
          <a:ext cx="8489950" cy="4211320"/>
        </p:xfrm>
        <a:graphic>
          <a:graphicData uri="http://schemas.openxmlformats.org/drawingml/2006/table">
            <a:tbl>
              <a:tblPr firstRow="1" bandRow="1">
                <a:tableStyleId>{5C22544A-7EE6-4342-B048-85BDC9FD1C3A}</a:tableStyleId>
              </a:tblPr>
              <a:tblGrid>
                <a:gridCol w="4244975"/>
                <a:gridCol w="4244975"/>
              </a:tblGrid>
              <a:tr h="370840">
                <a:tc>
                  <a:txBody>
                    <a:bodyPr/>
                    <a:lstStyle/>
                    <a:p>
                      <a:r>
                        <a:rPr lang="en-GB" dirty="0" smtClean="0"/>
                        <a:t>Stage</a:t>
                      </a:r>
                      <a:endParaRPr lang="en-GB" dirty="0"/>
                    </a:p>
                  </a:txBody>
                  <a:tcPr/>
                </a:tc>
                <a:tc>
                  <a:txBody>
                    <a:bodyPr/>
                    <a:lstStyle/>
                    <a:p>
                      <a:r>
                        <a:rPr lang="en-GB" dirty="0" smtClean="0"/>
                        <a:t>N</a:t>
                      </a:r>
                      <a:endParaRPr lang="en-GB" dirty="0"/>
                    </a:p>
                  </a:txBody>
                  <a:tcPr/>
                </a:tc>
              </a:tr>
              <a:tr h="370840">
                <a:tc>
                  <a:txBody>
                    <a:bodyPr/>
                    <a:lstStyle/>
                    <a:p>
                      <a:r>
                        <a:rPr lang="en-GB" dirty="0" smtClean="0"/>
                        <a:t>Screened</a:t>
                      </a:r>
                      <a:endParaRPr lang="en-GB" dirty="0"/>
                    </a:p>
                  </a:txBody>
                  <a:tcPr/>
                </a:tc>
                <a:tc>
                  <a:txBody>
                    <a:bodyPr/>
                    <a:lstStyle/>
                    <a:p>
                      <a:r>
                        <a:rPr lang="en-GB" dirty="0" smtClean="0"/>
                        <a:t>3,288</a:t>
                      </a:r>
                      <a:r>
                        <a:rPr lang="en-GB" baseline="0" dirty="0" smtClean="0"/>
                        <a:t> </a:t>
                      </a:r>
                      <a:r>
                        <a:rPr lang="en-GB" dirty="0" smtClean="0"/>
                        <a:t>(1440 not eligible)</a:t>
                      </a:r>
                    </a:p>
                    <a:p>
                      <a:endParaRPr lang="en-GB" dirty="0"/>
                    </a:p>
                  </a:txBody>
                  <a:tcPr/>
                </a:tc>
              </a:tr>
              <a:tr h="370840">
                <a:tc>
                  <a:txBody>
                    <a:bodyPr/>
                    <a:lstStyle/>
                    <a:p>
                      <a:r>
                        <a:rPr lang="en-GB" dirty="0" smtClean="0"/>
                        <a:t>Eligible</a:t>
                      </a:r>
                      <a:endParaRPr lang="en-GB" dirty="0"/>
                    </a:p>
                  </a:txBody>
                  <a:tcPr/>
                </a:tc>
                <a:tc>
                  <a:txBody>
                    <a:bodyPr/>
                    <a:lstStyle/>
                    <a:p>
                      <a:r>
                        <a:rPr lang="en-GB" dirty="0" smtClean="0"/>
                        <a:t>1848 (1407 not recruited)</a:t>
                      </a:r>
                    </a:p>
                    <a:p>
                      <a:endParaRPr lang="en-GB" dirty="0"/>
                    </a:p>
                  </a:txBody>
                  <a:tcPr/>
                </a:tc>
              </a:tr>
              <a:tr h="370840">
                <a:tc>
                  <a:txBody>
                    <a:bodyPr/>
                    <a:lstStyle/>
                    <a:p>
                      <a:r>
                        <a:rPr lang="en-GB" dirty="0" smtClean="0"/>
                        <a:t>Recruited</a:t>
                      </a:r>
                      <a:endParaRPr lang="en-GB" dirty="0"/>
                    </a:p>
                  </a:txBody>
                  <a:tcPr/>
                </a:tc>
                <a:tc>
                  <a:txBody>
                    <a:bodyPr/>
                    <a:lstStyle/>
                    <a:p>
                      <a:r>
                        <a:rPr lang="en-GB" dirty="0" smtClean="0"/>
                        <a:t>441</a:t>
                      </a:r>
                    </a:p>
                    <a:p>
                      <a:endParaRPr lang="en-GB" dirty="0"/>
                    </a:p>
                  </a:txBody>
                  <a:tcPr/>
                </a:tc>
              </a:tr>
              <a:tr h="370840">
                <a:tc>
                  <a:txBody>
                    <a:bodyPr/>
                    <a:lstStyle/>
                    <a:p>
                      <a:r>
                        <a:rPr lang="en-GB" dirty="0" smtClean="0"/>
                        <a:t>Received intervention per protocol</a:t>
                      </a:r>
                      <a:endParaRPr lang="en-GB" dirty="0"/>
                    </a:p>
                  </a:txBody>
                  <a:tcPr/>
                </a:tc>
                <a:tc>
                  <a:txBody>
                    <a:bodyPr/>
                    <a:lstStyle/>
                    <a:p>
                      <a:r>
                        <a:rPr lang="en-GB" dirty="0" smtClean="0"/>
                        <a:t>159/221 (72%)</a:t>
                      </a:r>
                    </a:p>
                    <a:p>
                      <a:endParaRPr lang="en-GB" dirty="0"/>
                    </a:p>
                  </a:txBody>
                  <a:tcPr/>
                </a:tc>
              </a:tr>
              <a:tr h="370840">
                <a:tc>
                  <a:txBody>
                    <a:bodyPr/>
                    <a:lstStyle/>
                    <a:p>
                      <a:r>
                        <a:rPr lang="en-GB" dirty="0" smtClean="0"/>
                        <a:t>4-month follow up</a:t>
                      </a:r>
                      <a:endParaRPr lang="en-GB" dirty="0"/>
                    </a:p>
                  </a:txBody>
                  <a:tcPr/>
                </a:tc>
                <a:tc>
                  <a:txBody>
                    <a:bodyPr/>
                    <a:lstStyle/>
                    <a:p>
                      <a:r>
                        <a:rPr lang="en-GB" dirty="0" smtClean="0"/>
                        <a:t>336/441 (76%)</a:t>
                      </a:r>
                    </a:p>
                    <a:p>
                      <a:r>
                        <a:rPr lang="en-GB" dirty="0" smtClean="0"/>
                        <a:t>(still</a:t>
                      </a:r>
                      <a:r>
                        <a:rPr lang="en-GB" baseline="0" dirty="0" smtClean="0"/>
                        <a:t> in progress n=32)</a:t>
                      </a:r>
                      <a:endParaRPr lang="en-GB" dirty="0"/>
                    </a:p>
                  </a:txBody>
                  <a:tcPr/>
                </a:tc>
              </a:tr>
              <a:tr h="370840">
                <a:tc>
                  <a:txBody>
                    <a:bodyPr/>
                    <a:lstStyle/>
                    <a:p>
                      <a:r>
                        <a:rPr lang="en-GB" dirty="0" smtClean="0"/>
                        <a:t>1-year follow-up</a:t>
                      </a:r>
                      <a:endParaRPr lang="en-GB" dirty="0"/>
                    </a:p>
                  </a:txBody>
                  <a:tcPr/>
                </a:tc>
                <a:tc>
                  <a:txBody>
                    <a:bodyPr/>
                    <a:lstStyle/>
                    <a:p>
                      <a:r>
                        <a:rPr lang="en-GB" dirty="0" smtClean="0"/>
                        <a:t>From patient</a:t>
                      </a:r>
                      <a:r>
                        <a:rPr lang="en-GB" baseline="0" dirty="0" smtClean="0"/>
                        <a:t> records: </a:t>
                      </a:r>
                    </a:p>
                    <a:p>
                      <a:r>
                        <a:rPr lang="en-GB" baseline="0" dirty="0" smtClean="0"/>
                        <a:t>only </a:t>
                      </a:r>
                      <a:r>
                        <a:rPr lang="en-GB" dirty="0" smtClean="0"/>
                        <a:t>2/441 participants have withdrawn</a:t>
                      </a:r>
                      <a:endParaRPr lang="en-GB" dirty="0"/>
                    </a:p>
                  </a:txBody>
                  <a:tcPr/>
                </a:tc>
              </a:tr>
            </a:tbl>
          </a:graphicData>
        </a:graphic>
      </p:graphicFrame>
    </p:spTree>
    <p:extLst>
      <p:ext uri="{BB962C8B-B14F-4D97-AF65-F5344CB8AC3E}">
        <p14:creationId xmlns:p14="http://schemas.microsoft.com/office/powerpoint/2010/main" val="1664048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3665140" y="1844824"/>
            <a:ext cx="2095499" cy="697879"/>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en-US" sz="14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Assessed for eligibility (n=3288)</a:t>
            </a:r>
            <a:endParaRPr kumimoji="0" lang="en-CA" altLang="en-US" sz="1400" b="0" i="0" u="none" strike="noStrike" cap="none" normalizeH="0" baseline="0" dirty="0" smtClean="0">
              <a:ln>
                <a:noFill/>
              </a:ln>
              <a:solidFill>
                <a:schemeClr val="tx1"/>
              </a:solidFill>
              <a:effectLst/>
              <a:latin typeface="Arial" panose="020B0604020202020204" pitchFamily="34" charset="0"/>
            </a:endParaRPr>
          </a:p>
        </p:txBody>
      </p:sp>
      <p:cxnSp>
        <p:nvCxnSpPr>
          <p:cNvPr id="6" name="Straight Arrow Connector 5"/>
          <p:cNvCxnSpPr>
            <a:cxnSpLocks noChangeShapeType="1"/>
          </p:cNvCxnSpPr>
          <p:nvPr/>
        </p:nvCxnSpPr>
        <p:spPr bwMode="auto">
          <a:xfrm flipH="1">
            <a:off x="4779725" y="2642971"/>
            <a:ext cx="3209" cy="323430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7" name="Straight Arrow Connector 6"/>
          <p:cNvCxnSpPr>
            <a:cxnSpLocks noChangeShapeType="1"/>
          </p:cNvCxnSpPr>
          <p:nvPr/>
        </p:nvCxnSpPr>
        <p:spPr bwMode="auto">
          <a:xfrm>
            <a:off x="4803695" y="4240108"/>
            <a:ext cx="656590" cy="635"/>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
        <p:nvSpPr>
          <p:cNvPr id="8" name="Rectangle 7"/>
          <p:cNvSpPr>
            <a:spLocks noChangeArrowheads="1"/>
          </p:cNvSpPr>
          <p:nvPr/>
        </p:nvSpPr>
        <p:spPr bwMode="auto">
          <a:xfrm>
            <a:off x="5542516" y="2642971"/>
            <a:ext cx="3421972" cy="3361177"/>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8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Excluded (n=1440):</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Capacity (n=203)</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Risk (n=342)</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Outside area (n=197)</a:t>
            </a:r>
            <a:endParaRPr lang="en-GB" altLang="en-US" sz="14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Language (n=111)</a:t>
            </a:r>
            <a:endParaRPr lang="en-GB" altLang="en-US" sz="14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&lt;7 days with CRT (n=121)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Hospital dx (n=146)</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Temporary suspension of non-psychosis participant recruitment  (n= 95)</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Already participating/declined/screened (n=157) </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Unable to screen with CRT (n=13)</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Other (n=28)</a:t>
            </a:r>
            <a:endParaRPr kumimoji="0" lang="en-US" altLang="en-US" sz="1400" b="0" i="0" u="none" strike="noStrike" cap="none" normalizeH="0" baseline="0" dirty="0" smtClean="0">
              <a:ln>
                <a:noFill/>
              </a:ln>
              <a:solidFill>
                <a:schemeClr val="tx1"/>
              </a:solidFill>
              <a:effectLst/>
            </a:endParaRPr>
          </a:p>
        </p:txBody>
      </p:sp>
      <p:sp>
        <p:nvSpPr>
          <p:cNvPr id="9" name="Rectangle 9"/>
          <p:cNvSpPr>
            <a:spLocks noChangeArrowheads="1"/>
          </p:cNvSpPr>
          <p:nvPr/>
        </p:nvSpPr>
        <p:spPr bwMode="auto">
          <a:xfrm>
            <a:off x="755576" y="3429000"/>
            <a:ext cx="2909565" cy="2290421"/>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Not recruited (n=1407):</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Declined (n=581)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Unable to contact (n=332)</a:t>
            </a:r>
            <a:endParaRPr lang="en-GB" altLang="en-US" sz="14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Out of time (n=373)</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Temporary suspension of non-psychosis participant recruitment  (n=102)</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Other (n=19)</a:t>
            </a:r>
            <a:endParaRPr kumimoji="0" lang="en-US" altLang="en-US" sz="1400" b="0" i="0" u="none" strike="noStrike" cap="none" normalizeH="0" baseline="0" dirty="0" smtClean="0">
              <a:ln>
                <a:noFill/>
              </a:ln>
              <a:solidFill>
                <a:schemeClr val="tx1"/>
              </a:solidFill>
              <a:effectLst/>
            </a:endParaRPr>
          </a:p>
        </p:txBody>
      </p:sp>
      <p:cxnSp>
        <p:nvCxnSpPr>
          <p:cNvPr id="10" name="Straight Arrow Connector 9"/>
          <p:cNvCxnSpPr>
            <a:cxnSpLocks noChangeShapeType="1"/>
          </p:cNvCxnSpPr>
          <p:nvPr/>
        </p:nvCxnSpPr>
        <p:spPr bwMode="auto">
          <a:xfrm flipH="1">
            <a:off x="3920410" y="4432513"/>
            <a:ext cx="819150" cy="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
        <p:nvSpPr>
          <p:cNvPr id="11" name="Rounded Rectangle 10"/>
          <p:cNvSpPr>
            <a:spLocks noChangeArrowheads="1"/>
          </p:cNvSpPr>
          <p:nvPr/>
        </p:nvSpPr>
        <p:spPr bwMode="auto">
          <a:xfrm>
            <a:off x="1425319" y="2782573"/>
            <a:ext cx="1547812" cy="323850"/>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Enrollment</a:t>
            </a:r>
            <a:endParaRPr kumimoji="0" lang="en-US" altLang="en-US" sz="1300" b="1" i="0" u="none" strike="noStrike" cap="none" normalizeH="0" baseline="0" dirty="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2" name="Rectangle 11"/>
          <p:cNvSpPr>
            <a:spLocks noChangeArrowheads="1"/>
          </p:cNvSpPr>
          <p:nvPr/>
        </p:nvSpPr>
        <p:spPr bwMode="auto">
          <a:xfrm>
            <a:off x="3641671" y="5977575"/>
            <a:ext cx="1771174" cy="720080"/>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en-US" sz="14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Randomized (n=441)</a:t>
            </a:r>
            <a:endParaRPr kumimoji="0" lang="en-CA" altLang="en-US" sz="14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9"/>
          <p:cNvSpPr>
            <a:spLocks noChangeArrowheads="1"/>
          </p:cNvSpPr>
          <p:nvPr/>
        </p:nvSpPr>
        <p:spPr bwMode="auto">
          <a:xfrm>
            <a:off x="1188640" y="19915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Rectangle 10"/>
          <p:cNvSpPr>
            <a:spLocks noChangeArrowheads="1"/>
          </p:cNvSpPr>
          <p:nvPr/>
        </p:nvSpPr>
        <p:spPr bwMode="auto">
          <a:xfrm>
            <a:off x="611560" y="829138"/>
            <a:ext cx="5544616"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CONSORT Diagram</a:t>
            </a:r>
            <a:endParaRPr kumimoji="0" lang="en-GB"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5" name="Rectangle 13"/>
          <p:cNvSpPr>
            <a:spLocks noChangeArrowheads="1"/>
          </p:cNvSpPr>
          <p:nvPr/>
        </p:nvSpPr>
        <p:spPr bwMode="auto">
          <a:xfrm>
            <a:off x="1188640" y="29059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521082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727" y="1447800"/>
            <a:ext cx="1311275" cy="4953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9727" y="1943100"/>
            <a:ext cx="1311275" cy="49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2"/>
          <p:cNvSpPr>
            <a:spLocks noChangeArrowheads="1"/>
          </p:cNvSpPr>
          <p:nvPr/>
        </p:nvSpPr>
        <p:spPr bwMode="auto">
          <a:xfrm>
            <a:off x="111821" y="1058427"/>
            <a:ext cx="4316163" cy="1878785"/>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Allocated to peer support intervention (n=221)</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Received intervention of at least 3 sessions  (n=160)</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Didn’t receive intervention (n=61):</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Declined before 1</a:t>
            </a:r>
            <a:r>
              <a:rPr kumimoji="0" lang="en-US" altLang="en-US" sz="1200" b="0"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st</a:t>
            </a: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PSW meeting  (n=16)</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Unable to contact (n=10)</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Did not attend (n=15)</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Discontinued support after 1 or 2 sessions (n=9)</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Protocol breach (n=6) </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Other (n=5)</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smtClean="0">
              <a:ln>
                <a:noFill/>
              </a:ln>
              <a:solidFill>
                <a:schemeClr val="tx1"/>
              </a:solidFill>
              <a:effectLst/>
            </a:endParaRPr>
          </a:p>
        </p:txBody>
      </p:sp>
      <p:sp>
        <p:nvSpPr>
          <p:cNvPr id="3" name="Rectangle 23"/>
          <p:cNvSpPr>
            <a:spLocks noChangeArrowheads="1"/>
          </p:cNvSpPr>
          <p:nvPr/>
        </p:nvSpPr>
        <p:spPr bwMode="auto">
          <a:xfrm>
            <a:off x="5394027" y="1241426"/>
            <a:ext cx="3165475" cy="1457325"/>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Allocated to control (n=220)</a:t>
            </a:r>
            <a:endParaRPr kumimoji="0" lang="en-CA" altLang="en-US" sz="1200" b="0" i="0" u="none" strike="noStrike" cap="none" normalizeH="0" baseline="0" smtClean="0">
              <a:ln>
                <a:noFill/>
              </a:ln>
              <a:solidFill>
                <a:schemeClr val="tx1"/>
              </a:solidFill>
              <a:effectLst/>
              <a:latin typeface="Arial" panose="020B0604020202020204" pitchFamily="34" charset="0"/>
            </a:endParaRPr>
          </a:p>
        </p:txBody>
      </p:sp>
      <p:sp>
        <p:nvSpPr>
          <p:cNvPr id="7" name="Rectangle 29"/>
          <p:cNvSpPr>
            <a:spLocks noChangeArrowheads="1"/>
          </p:cNvSpPr>
          <p:nvPr/>
        </p:nvSpPr>
        <p:spPr bwMode="auto">
          <a:xfrm>
            <a:off x="111822" y="3943846"/>
            <a:ext cx="4467373" cy="2581498"/>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Follow-up done (n= 173)</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Lost to follow-up (n=48)</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Declined (n=15)</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Unable to contact (n=30)</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Other (n=3)</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Recovery Promoting Relationship Scale done (n= 104)</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RPRS not done (n=117)</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Ineligible as didn’t receive 3+ sessions with a peer support worker (n=61)</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Ineligible as didn’t do follow-up (n=24)</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Pilot participants for whom RPRS had not been introduced (n=17)</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Unable to contact (n=14)</a:t>
            </a:r>
            <a:endParaRPr kumimoji="0" lang="en-GB" altLang="en-US" sz="1200" b="0" i="0" u="none" strike="noStrike" cap="none" normalizeH="0" baseline="0" dirty="0" smtClean="0">
              <a:ln>
                <a:noFill/>
              </a:ln>
              <a:solidFill>
                <a:schemeClr val="tx1"/>
              </a:solidFill>
              <a:effectLst/>
            </a:endParaRPr>
          </a:p>
        </p:txBody>
      </p:sp>
      <p:cxnSp>
        <p:nvCxnSpPr>
          <p:cNvPr id="12" name="Straight Arrow Connector 11"/>
          <p:cNvCxnSpPr>
            <a:cxnSpLocks noChangeShapeType="1"/>
          </p:cNvCxnSpPr>
          <p:nvPr/>
        </p:nvCxnSpPr>
        <p:spPr bwMode="auto">
          <a:xfrm>
            <a:off x="4051637" y="11588750"/>
            <a:ext cx="0" cy="49149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
        <p:nvSpPr>
          <p:cNvPr id="9" name="Rectangle 3"/>
          <p:cNvSpPr>
            <a:spLocks noChangeArrowheads="1"/>
          </p:cNvSpPr>
          <p:nvPr/>
        </p:nvSpPr>
        <p:spPr bwMode="auto">
          <a:xfrm>
            <a:off x="6003467" y="4453146"/>
            <a:ext cx="2363788" cy="1294556"/>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Follow-up done (n= 171)</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Lost to follow-up (n=49)</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Declined (n=18)</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Unable to contact (n=26)</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Deceased (n=3)</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2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Other (n=2)</a:t>
            </a:r>
            <a:endParaRPr kumimoji="0" lang="en-GB" altLang="en-US"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smtClean="0">
              <a:ln>
                <a:noFill/>
              </a:ln>
              <a:solidFill>
                <a:schemeClr val="tx1"/>
              </a:solidFill>
              <a:effectLst/>
            </a:endParaRPr>
          </a:p>
        </p:txBody>
      </p:sp>
      <p:sp>
        <p:nvSpPr>
          <p:cNvPr id="10" name="Rounded Rectangle 17"/>
          <p:cNvSpPr>
            <a:spLocks noChangeArrowheads="1"/>
          </p:cNvSpPr>
          <p:nvPr/>
        </p:nvSpPr>
        <p:spPr bwMode="auto">
          <a:xfrm>
            <a:off x="2636519" y="3573016"/>
            <a:ext cx="1444625" cy="312738"/>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4 Month Follow UP</a:t>
            </a:r>
            <a:endParaRPr kumimoji="0" lang="en-US" altLang="en-US" sz="1200" b="1" i="0" u="none" strike="noStrike" cap="none" normalizeH="0" baseline="0" dirty="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17"/>
          <p:cNvSpPr>
            <a:spLocks noChangeArrowheads="1"/>
          </p:cNvSpPr>
          <p:nvPr/>
        </p:nvSpPr>
        <p:spPr bwMode="auto">
          <a:xfrm>
            <a:off x="1469727" y="90100"/>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200"/>
          </a:p>
        </p:txBody>
      </p:sp>
      <p:cxnSp>
        <p:nvCxnSpPr>
          <p:cNvPr id="21" name="Straight Arrow Connector 20"/>
          <p:cNvCxnSpPr/>
          <p:nvPr/>
        </p:nvCxnSpPr>
        <p:spPr>
          <a:xfrm flipH="1">
            <a:off x="4427984" y="764704"/>
            <a:ext cx="504056"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932040" y="764704"/>
            <a:ext cx="461987" cy="233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 idx="2"/>
          </p:cNvCxnSpPr>
          <p:nvPr/>
        </p:nvCxnSpPr>
        <p:spPr>
          <a:xfrm flipH="1">
            <a:off x="2267744" y="2937212"/>
            <a:ext cx="2159" cy="948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948264" y="2852936"/>
            <a:ext cx="0" cy="144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17"/>
          <p:cNvSpPr>
            <a:spLocks noChangeArrowheads="1"/>
          </p:cNvSpPr>
          <p:nvPr/>
        </p:nvSpPr>
        <p:spPr bwMode="auto">
          <a:xfrm>
            <a:off x="7436831" y="3586847"/>
            <a:ext cx="1444625" cy="312738"/>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4 Month Follow UP</a:t>
            </a:r>
            <a:endParaRPr kumimoji="0" lang="en-US" altLang="en-US" sz="1200" b="1" i="0" u="none" strike="noStrike" cap="none" normalizeH="0" baseline="0" dirty="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96187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5"/>
          <p:cNvSpPr>
            <a:spLocks noChangeArrowheads="1"/>
          </p:cNvSpPr>
          <p:nvPr/>
        </p:nvSpPr>
        <p:spPr bwMode="auto">
          <a:xfrm>
            <a:off x="742106" y="2105819"/>
            <a:ext cx="2847975" cy="539750"/>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Withdrew participation and data from study (n=1)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smtClean="0">
              <a:ln>
                <a:noFill/>
              </a:ln>
              <a:solidFill>
                <a:schemeClr val="tx1"/>
              </a:solidFill>
              <a:effectLst/>
              <a:latin typeface="Arial" panose="020B0604020202020204" pitchFamily="34" charset="0"/>
            </a:endParaRPr>
          </a:p>
        </p:txBody>
      </p:sp>
      <p:sp>
        <p:nvSpPr>
          <p:cNvPr id="3" name="Rectangle 55"/>
          <p:cNvSpPr>
            <a:spLocks noChangeArrowheads="1"/>
          </p:cNvSpPr>
          <p:nvPr/>
        </p:nvSpPr>
        <p:spPr bwMode="auto">
          <a:xfrm>
            <a:off x="4552106" y="2096294"/>
            <a:ext cx="2924175" cy="549275"/>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Withdrew participation and data from study (n=1)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smtClean="0">
              <a:ln>
                <a:noFill/>
              </a:ln>
              <a:solidFill>
                <a:schemeClr val="tx1"/>
              </a:solidFill>
              <a:effectLst/>
              <a:latin typeface="Arial" panose="020B0604020202020204" pitchFamily="34" charset="0"/>
            </a:endParaRPr>
          </a:p>
        </p:txBody>
      </p:sp>
      <p:sp>
        <p:nvSpPr>
          <p:cNvPr id="4" name="Rectangle 72"/>
          <p:cNvSpPr>
            <a:spLocks noChangeArrowheads="1"/>
          </p:cNvSpPr>
          <p:nvPr/>
        </p:nvSpPr>
        <p:spPr bwMode="auto">
          <a:xfrm>
            <a:off x="751631" y="4107490"/>
            <a:ext cx="2847975" cy="2417854"/>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Follow-up done (n=128)</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Lost to follow-up (n=93)</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Declined (n=40)</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Withdrawn (n=1)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Unable to contact (n=22)</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Deceased (n=1)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Risk/capacity (n=8)</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Pilot trial participants not contacted due to time since recruitment (n=21)</a:t>
            </a:r>
            <a:endParaRPr kumimoji="0" lang="en-GB" altLang="en-US" sz="1400" b="0" i="0" u="none" strike="noStrike" cap="none" normalizeH="0" baseline="0" dirty="0" smtClean="0">
              <a:ln>
                <a:noFill/>
              </a:ln>
              <a:solidFill>
                <a:schemeClr val="tx1"/>
              </a:solidFill>
              <a:effectLst/>
            </a:endParaRPr>
          </a:p>
        </p:txBody>
      </p:sp>
      <p:sp>
        <p:nvSpPr>
          <p:cNvPr id="5" name="Rectangle 77"/>
          <p:cNvSpPr>
            <a:spLocks noChangeArrowheads="1"/>
          </p:cNvSpPr>
          <p:nvPr/>
        </p:nvSpPr>
        <p:spPr bwMode="auto">
          <a:xfrm>
            <a:off x="4618781" y="4304506"/>
            <a:ext cx="3481611" cy="2004814"/>
          </a:xfrm>
          <a:prstGeom prst="rect">
            <a:avLst/>
          </a:prstGeom>
          <a:solidFill>
            <a:srgbClr val="FFFFFF"/>
          </a:solidFill>
          <a:ln w="9525">
            <a:solidFill>
              <a:srgbClr val="000000"/>
            </a:solidFill>
            <a:miter lim="800000"/>
            <a:headEnd/>
            <a:tailEnd/>
          </a:ln>
        </p:spPr>
        <p:txBody>
          <a:bodyPr vert="horz" wrap="square" lIns="91440" tIns="91440" rIns="91440" bIns="91440" numCol="1" anchor="t" anchorCtr="0" compatLnSpc="1">
            <a:prstTxWarp prst="textNoShape">
              <a:avLst/>
            </a:prstTxWarp>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Follow-up done (n=127)</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Lost to follow-up (n=93)</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Declined (n= 50)</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Withdrawn (n=1)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Unable to contact (n=17)</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Deceased (n=5)</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Risk/capacity (n= 1)</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Pilot trial participants not contacted due to time since recruitment (n=19)</a:t>
            </a:r>
            <a:endParaRPr kumimoji="0" lang="en-GB"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smtClean="0">
              <a:ln>
                <a:noFill/>
              </a:ln>
              <a:solidFill>
                <a:schemeClr val="tx1"/>
              </a:solidFill>
              <a:effectLst/>
            </a:endParaRPr>
          </a:p>
        </p:txBody>
      </p:sp>
      <p:cxnSp>
        <p:nvCxnSpPr>
          <p:cNvPr id="6" name="Straight Arrow Connector 5"/>
          <p:cNvCxnSpPr>
            <a:cxnSpLocks noChangeShapeType="1"/>
          </p:cNvCxnSpPr>
          <p:nvPr/>
        </p:nvCxnSpPr>
        <p:spPr bwMode="auto">
          <a:xfrm>
            <a:off x="1957427" y="2653262"/>
            <a:ext cx="635" cy="4610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7" name="Straight Arrow Connector 6"/>
          <p:cNvCxnSpPr>
            <a:cxnSpLocks noChangeShapeType="1"/>
          </p:cNvCxnSpPr>
          <p:nvPr/>
        </p:nvCxnSpPr>
        <p:spPr bwMode="auto">
          <a:xfrm>
            <a:off x="5796136" y="2751966"/>
            <a:ext cx="0" cy="4610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
        <p:nvSpPr>
          <p:cNvPr id="8" name="Rounded Rectangle 60"/>
          <p:cNvSpPr>
            <a:spLocks noChangeArrowheads="1"/>
          </p:cNvSpPr>
          <p:nvPr/>
        </p:nvSpPr>
        <p:spPr bwMode="auto">
          <a:xfrm>
            <a:off x="1086900" y="3258820"/>
            <a:ext cx="1906587" cy="312737"/>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18 month Follow-Up</a:t>
            </a:r>
            <a:endParaRPr kumimoji="0" lang="en-US" altLang="en-US" sz="1400" b="1" i="0" u="none" strike="noStrike" cap="none" normalizeH="0" baseline="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smtClean="0">
              <a:ln>
                <a:noFill/>
              </a:ln>
              <a:solidFill>
                <a:schemeClr val="tx1"/>
              </a:solidFill>
              <a:effectLst/>
              <a:latin typeface="Arial" panose="020B0604020202020204" pitchFamily="34" charset="0"/>
            </a:endParaRPr>
          </a:p>
        </p:txBody>
      </p:sp>
      <p:sp>
        <p:nvSpPr>
          <p:cNvPr id="9" name="Rounded Rectangle 65"/>
          <p:cNvSpPr>
            <a:spLocks noChangeArrowheads="1"/>
          </p:cNvSpPr>
          <p:nvPr/>
        </p:nvSpPr>
        <p:spPr bwMode="auto">
          <a:xfrm>
            <a:off x="5076056" y="3292195"/>
            <a:ext cx="1863725" cy="312737"/>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18 month Follow-Up</a:t>
            </a:r>
            <a:endParaRPr kumimoji="0" lang="en-US" altLang="en-US" sz="1400" b="1" i="0" u="none" strike="noStrike" cap="none" normalizeH="0" baseline="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smtClean="0">
              <a:ln>
                <a:noFill/>
              </a:ln>
              <a:solidFill>
                <a:schemeClr val="tx1"/>
              </a:solidFill>
              <a:effectLst/>
              <a:latin typeface="Arial" panose="020B0604020202020204" pitchFamily="34" charset="0"/>
            </a:endParaRPr>
          </a:p>
        </p:txBody>
      </p:sp>
      <p:sp>
        <p:nvSpPr>
          <p:cNvPr id="12" name="Rectangle 11"/>
          <p:cNvSpPr>
            <a:spLocks noChangeArrowheads="1"/>
          </p:cNvSpPr>
          <p:nvPr/>
        </p:nvSpPr>
        <p:spPr bwMode="auto">
          <a:xfrm>
            <a:off x="1332656" y="1064517"/>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400"/>
          </a:p>
        </p:txBody>
      </p:sp>
      <p:sp>
        <p:nvSpPr>
          <p:cNvPr id="13" name="Rectangle 14"/>
          <p:cNvSpPr>
            <a:spLocks noChangeArrowheads="1"/>
          </p:cNvSpPr>
          <p:nvPr/>
        </p:nvSpPr>
        <p:spPr bwMode="auto">
          <a:xfrm>
            <a:off x="1332656" y="1521717"/>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400"/>
          </a:p>
        </p:txBody>
      </p:sp>
      <p:sp>
        <p:nvSpPr>
          <p:cNvPr id="15" name="Rounded Rectangle 16"/>
          <p:cNvSpPr>
            <a:spLocks noChangeArrowheads="1"/>
          </p:cNvSpPr>
          <p:nvPr/>
        </p:nvSpPr>
        <p:spPr bwMode="auto">
          <a:xfrm>
            <a:off x="1130350" y="915094"/>
            <a:ext cx="1785466" cy="348153"/>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12 Month Follow-up</a:t>
            </a:r>
            <a:endParaRPr kumimoji="0" lang="en-US" altLang="en-US" sz="1400" b="1" i="0" u="none" strike="noStrike" cap="none" normalizeH="0" baseline="0" dirty="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smtClean="0">
              <a:ln>
                <a:noFill/>
              </a:ln>
              <a:solidFill>
                <a:schemeClr val="tx1"/>
              </a:solidFill>
              <a:effectLst/>
              <a:latin typeface="Arial" panose="020B0604020202020204" pitchFamily="34" charset="0"/>
            </a:endParaRPr>
          </a:p>
        </p:txBody>
      </p:sp>
      <p:sp>
        <p:nvSpPr>
          <p:cNvPr id="16" name="Rounded Rectangle 38"/>
          <p:cNvSpPr>
            <a:spLocks noChangeArrowheads="1"/>
          </p:cNvSpPr>
          <p:nvPr/>
        </p:nvSpPr>
        <p:spPr bwMode="auto">
          <a:xfrm>
            <a:off x="4978450" y="859923"/>
            <a:ext cx="1753790" cy="384274"/>
          </a:xfrm>
          <a:prstGeom prst="roundRect">
            <a:avLst>
              <a:gd name="adj" fmla="val 16667"/>
            </a:avLst>
          </a:prstGeom>
          <a:solidFill>
            <a:srgbClr val="A9C7FD"/>
          </a:solidFill>
          <a:ln w="9525">
            <a:solidFill>
              <a:srgbClr val="000000"/>
            </a:solidFill>
            <a:round/>
            <a:headEnd/>
            <a:tailEnd/>
          </a:ln>
        </p:spPr>
        <p:txBody>
          <a:bodyPr vert="horz" wrap="square" lIns="45720" tIns="45720" rIns="4572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rgbClr val="4F81BD"/>
                </a:solidFill>
                <a:effectLst/>
                <a:latin typeface="Candara" panose="020E0502030303020204" pitchFamily="34" charset="0"/>
                <a:ea typeface="Times New Roman" panose="02020603050405020304" pitchFamily="18" charset="0"/>
                <a:cs typeface="Times New Roman" panose="02020603050405020304" pitchFamily="18" charset="0"/>
              </a:rPr>
              <a:t>12 Month Follow-up</a:t>
            </a:r>
            <a:endParaRPr kumimoji="0" lang="en-US" altLang="en-US" sz="1400" b="1" i="0" u="none" strike="noStrike" cap="none" normalizeH="0" baseline="0" smtClean="0">
              <a:ln>
                <a:noFill/>
              </a:ln>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smtClean="0">
              <a:ln>
                <a:noFill/>
              </a:ln>
              <a:solidFill>
                <a:schemeClr val="tx1"/>
              </a:solidFill>
              <a:effectLst/>
              <a:latin typeface="Arial" panose="020B0604020202020204" pitchFamily="34" charset="0"/>
            </a:endParaRPr>
          </a:p>
        </p:txBody>
      </p:sp>
      <p:cxnSp>
        <p:nvCxnSpPr>
          <p:cNvPr id="17" name="Straight Arrow Connector 16"/>
          <p:cNvCxnSpPr>
            <a:cxnSpLocks noChangeShapeType="1"/>
          </p:cNvCxnSpPr>
          <p:nvPr/>
        </p:nvCxnSpPr>
        <p:spPr bwMode="auto">
          <a:xfrm>
            <a:off x="1979712" y="1391835"/>
            <a:ext cx="0" cy="460375"/>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18" name="Straight Arrow Connector 17"/>
          <p:cNvCxnSpPr>
            <a:cxnSpLocks noChangeShapeType="1"/>
          </p:cNvCxnSpPr>
          <p:nvPr/>
        </p:nvCxnSpPr>
        <p:spPr bwMode="auto">
          <a:xfrm>
            <a:off x="5796136" y="1391835"/>
            <a:ext cx="0" cy="46196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
        <p:nvSpPr>
          <p:cNvPr id="19" name="Rectangle 19"/>
          <p:cNvSpPr>
            <a:spLocks noChangeArrowheads="1"/>
          </p:cNvSpPr>
          <p:nvPr/>
        </p:nvSpPr>
        <p:spPr bwMode="auto">
          <a:xfrm>
            <a:off x="971600" y="552146"/>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400"/>
          </a:p>
        </p:txBody>
      </p:sp>
      <p:sp>
        <p:nvSpPr>
          <p:cNvPr id="20" name="Rectangle 22"/>
          <p:cNvSpPr>
            <a:spLocks noChangeArrowheads="1"/>
          </p:cNvSpPr>
          <p:nvPr/>
        </p:nvSpPr>
        <p:spPr bwMode="auto">
          <a:xfrm>
            <a:off x="971600" y="1009346"/>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400"/>
          </a:p>
        </p:txBody>
      </p:sp>
      <p:cxnSp>
        <p:nvCxnSpPr>
          <p:cNvPr id="21" name="Straight Arrow Connector 20"/>
          <p:cNvCxnSpPr>
            <a:cxnSpLocks noChangeShapeType="1"/>
          </p:cNvCxnSpPr>
          <p:nvPr/>
        </p:nvCxnSpPr>
        <p:spPr bwMode="auto">
          <a:xfrm>
            <a:off x="5796136" y="3662667"/>
            <a:ext cx="0" cy="4610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22" name="Straight Arrow Connector 21"/>
          <p:cNvCxnSpPr>
            <a:cxnSpLocks noChangeShapeType="1"/>
          </p:cNvCxnSpPr>
          <p:nvPr/>
        </p:nvCxnSpPr>
        <p:spPr bwMode="auto">
          <a:xfrm>
            <a:off x="1979712" y="3662667"/>
            <a:ext cx="0" cy="4610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23" name="Straight Arrow Connector 22"/>
          <p:cNvCxnSpPr>
            <a:cxnSpLocks noChangeShapeType="1"/>
          </p:cNvCxnSpPr>
          <p:nvPr/>
        </p:nvCxnSpPr>
        <p:spPr bwMode="auto">
          <a:xfrm>
            <a:off x="2011542" y="321641"/>
            <a:ext cx="0" cy="4610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24" name="Straight Arrow Connector 23"/>
          <p:cNvCxnSpPr>
            <a:cxnSpLocks noChangeShapeType="1"/>
          </p:cNvCxnSpPr>
          <p:nvPr/>
        </p:nvCxnSpPr>
        <p:spPr bwMode="auto">
          <a:xfrm>
            <a:off x="5796136" y="309900"/>
            <a:ext cx="0" cy="4610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Tree>
    <p:extLst>
      <p:ext uri="{BB962C8B-B14F-4D97-AF65-F5344CB8AC3E}">
        <p14:creationId xmlns:p14="http://schemas.microsoft.com/office/powerpoint/2010/main" val="2461232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as per protocol</a:t>
            </a:r>
            <a:endParaRPr lang="en-GB" dirty="0"/>
          </a:p>
        </p:txBody>
      </p:sp>
      <p:sp>
        <p:nvSpPr>
          <p:cNvPr id="3" name="Content Placeholder 2"/>
          <p:cNvSpPr>
            <a:spLocks noGrp="1"/>
          </p:cNvSpPr>
          <p:nvPr>
            <p:ph idx="1"/>
          </p:nvPr>
        </p:nvSpPr>
        <p:spPr>
          <a:xfrm>
            <a:off x="330200" y="1700808"/>
            <a:ext cx="8489950" cy="4824536"/>
          </a:xfrm>
        </p:spPr>
        <p:txBody>
          <a:bodyPr/>
          <a:lstStyle/>
          <a:p>
            <a:pPr marL="0" indent="0">
              <a:buNone/>
            </a:pPr>
            <a:r>
              <a:rPr lang="en-GB" sz="2000" dirty="0" smtClean="0"/>
              <a:t>158/221 (71%) of CORE participants met their PSW at least 3 times (treatment per protocol)</a:t>
            </a:r>
          </a:p>
          <a:p>
            <a:pPr marL="0" indent="0">
              <a:buNone/>
            </a:pPr>
            <a:endParaRPr lang="en-GB" sz="2000" dirty="0"/>
          </a:p>
          <a:p>
            <a:r>
              <a:rPr lang="en-GB" sz="2000" dirty="0" smtClean="0"/>
              <a:t>Most were </a:t>
            </a:r>
            <a:r>
              <a:rPr lang="en-GB" sz="2000" dirty="0" err="1" smtClean="0"/>
              <a:t>uncontactable</a:t>
            </a:r>
            <a:r>
              <a:rPr lang="en-GB" sz="2000" dirty="0" smtClean="0"/>
              <a:t>, declined before the first meeting, or didn’t turn up</a:t>
            </a:r>
          </a:p>
          <a:p>
            <a:r>
              <a:rPr lang="en-GB" sz="2000" dirty="0"/>
              <a:t>Only 9/63 not treated per protocol dropped out having met their PSW</a:t>
            </a:r>
          </a:p>
          <a:p>
            <a:pPr marL="0" indent="0">
              <a:buNone/>
            </a:pPr>
            <a:endParaRPr lang="en-GB" sz="2000" dirty="0" smtClean="0"/>
          </a:p>
          <a:p>
            <a:endParaRPr lang="en-GB" sz="2000" dirty="0"/>
          </a:p>
          <a:p>
            <a:pPr>
              <a:buFont typeface="Wingdings" panose="05000000000000000000" pitchFamily="2" charset="2"/>
              <a:buChar char="Ø"/>
            </a:pPr>
            <a:r>
              <a:rPr lang="en-GB" sz="2000" dirty="0" smtClean="0"/>
              <a:t>Doesn’t reflect widespread dissatisfaction with PSWs</a:t>
            </a:r>
          </a:p>
          <a:p>
            <a:pPr>
              <a:buFont typeface="Wingdings" panose="05000000000000000000" pitchFamily="2" charset="2"/>
              <a:buChar char="Ø"/>
            </a:pPr>
            <a:r>
              <a:rPr lang="en-GB" sz="2000" dirty="0" smtClean="0"/>
              <a:t>May reflect uncertainty at a point of crisis about need for support and other available care</a:t>
            </a:r>
          </a:p>
          <a:p>
            <a:pPr>
              <a:buFont typeface="Wingdings" panose="05000000000000000000" pitchFamily="2" charset="2"/>
              <a:buChar char="Ø"/>
            </a:pPr>
            <a:r>
              <a:rPr lang="en-GB" sz="2000" dirty="0" smtClean="0"/>
              <a:t>Not untypical of retention rates for psychological interventions</a:t>
            </a:r>
            <a:endParaRPr lang="en-GB" sz="2000" dirty="0"/>
          </a:p>
        </p:txBody>
      </p:sp>
    </p:spTree>
    <p:extLst>
      <p:ext uri="{BB962C8B-B14F-4D97-AF65-F5344CB8AC3E}">
        <p14:creationId xmlns:p14="http://schemas.microsoft.com/office/powerpoint/2010/main" val="22393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title"/>
          </p:nvPr>
        </p:nvSpPr>
        <p:spPr/>
        <p:txBody>
          <a:bodyPr/>
          <a:lstStyle/>
          <a:p>
            <a:pPr eaLnBrk="1" hangingPunct="1"/>
            <a:r>
              <a:rPr lang="en-GB" altLang="en-US" dirty="0"/>
              <a:t>Qualitative interviews with Peer Support Workers and Supervisors</a:t>
            </a:r>
            <a:endParaRPr lang="en-GB" altLang="en-US" dirty="0" smtClean="0"/>
          </a:p>
        </p:txBody>
      </p:sp>
      <p:sp>
        <p:nvSpPr>
          <p:cNvPr id="7171" name="Rectangle 8"/>
          <p:cNvSpPr>
            <a:spLocks noGrp="1" noChangeArrowheads="1"/>
          </p:cNvSpPr>
          <p:nvPr>
            <p:ph type="body" idx="1"/>
          </p:nvPr>
        </p:nvSpPr>
        <p:spPr/>
        <p:txBody>
          <a:bodyPr/>
          <a:lstStyle/>
          <a:p>
            <a:pPr eaLnBrk="1" hangingPunct="1"/>
            <a:r>
              <a:rPr lang="en-GB" altLang="en-US" dirty="0" smtClean="0"/>
              <a:t>Mixture of focus groups and interviews</a:t>
            </a:r>
          </a:p>
          <a:p>
            <a:pPr lvl="1" eaLnBrk="1" hangingPunct="1"/>
            <a:r>
              <a:rPr lang="en-GB" altLang="en-US" dirty="0" smtClean="0"/>
              <a:t>PSWs in six trusts; supervisors in four</a:t>
            </a:r>
          </a:p>
          <a:p>
            <a:pPr eaLnBrk="1" hangingPunct="1"/>
            <a:r>
              <a:rPr lang="en-GB" altLang="en-US" dirty="0" smtClean="0"/>
              <a:t>Audio recordings transcribed and summarised</a:t>
            </a:r>
          </a:p>
          <a:p>
            <a:pPr eaLnBrk="1" hangingPunct="1"/>
            <a:r>
              <a:rPr lang="en-GB" altLang="en-US" dirty="0" smtClean="0"/>
              <a:t>Coding framework developed; transcripts coded </a:t>
            </a:r>
          </a:p>
          <a:p>
            <a:pPr eaLnBrk="1" hangingPunct="1"/>
            <a:r>
              <a:rPr lang="en-GB" altLang="en-US" dirty="0" smtClean="0"/>
              <a:t>Thematic analysis and write-up</a:t>
            </a:r>
          </a:p>
          <a:p>
            <a:pPr eaLnBrk="1" hangingPunct="1"/>
            <a:r>
              <a:rPr lang="en-GB" altLang="en-US" dirty="0" smtClean="0"/>
              <a:t>Anonymous, non-identifiable</a:t>
            </a:r>
          </a:p>
          <a:p>
            <a:pPr eaLnBrk="1" hangingPunct="1"/>
            <a:endParaRPr lang="en-GB" altLang="en-US" dirty="0" smtClean="0"/>
          </a:p>
          <a:p>
            <a:pPr eaLnBrk="1" hangingPunct="1"/>
            <a:endParaRPr lang="en-GB" altLang="en-US" dirty="0" smtClean="0"/>
          </a:p>
        </p:txBody>
      </p:sp>
    </p:spTree>
    <p:extLst>
      <p:ext uri="{BB962C8B-B14F-4D97-AF65-F5344CB8AC3E}">
        <p14:creationId xmlns:p14="http://schemas.microsoft.com/office/powerpoint/2010/main" val="5764986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GB" altLang="en-US" smtClean="0"/>
              <a:t>Purpose</a:t>
            </a:r>
          </a:p>
        </p:txBody>
      </p:sp>
      <p:sp>
        <p:nvSpPr>
          <p:cNvPr id="9219" name="Content Placeholder 2"/>
          <p:cNvSpPr>
            <a:spLocks noGrp="1"/>
          </p:cNvSpPr>
          <p:nvPr>
            <p:ph idx="1"/>
          </p:nvPr>
        </p:nvSpPr>
        <p:spPr/>
        <p:txBody>
          <a:bodyPr/>
          <a:lstStyle/>
          <a:p>
            <a:r>
              <a:rPr lang="en-GB" altLang="en-US" smtClean="0"/>
              <a:t>New intervention – lots of unknowns</a:t>
            </a:r>
          </a:p>
          <a:p>
            <a:r>
              <a:rPr lang="en-GB" altLang="en-US" smtClean="0"/>
              <a:t>Qualitative interviews allow depth and nuance</a:t>
            </a:r>
          </a:p>
          <a:p>
            <a:pPr lvl="1"/>
            <a:r>
              <a:rPr lang="en-GB" altLang="en-US" smtClean="0"/>
              <a:t>What parts were useful or less so?</a:t>
            </a:r>
          </a:p>
          <a:p>
            <a:pPr lvl="1"/>
            <a:r>
              <a:rPr lang="en-GB" altLang="en-US" smtClean="0"/>
              <a:t>How has it worked?</a:t>
            </a:r>
          </a:p>
          <a:p>
            <a:pPr lvl="1"/>
            <a:r>
              <a:rPr lang="en-GB" altLang="en-US" smtClean="0"/>
              <a:t>What are the mechanisms that effect change?</a:t>
            </a:r>
          </a:p>
          <a:p>
            <a:pPr lvl="1"/>
            <a:r>
              <a:rPr lang="en-GB" altLang="en-US" smtClean="0"/>
              <a:t>Implications for future implementation</a:t>
            </a:r>
          </a:p>
        </p:txBody>
      </p:sp>
    </p:spTree>
    <p:extLst>
      <p:ext uri="{BB962C8B-B14F-4D97-AF65-F5344CB8AC3E}">
        <p14:creationId xmlns:p14="http://schemas.microsoft.com/office/powerpoint/2010/main" val="1273662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GB" altLang="en-US" smtClean="0"/>
              <a:t>Training</a:t>
            </a:r>
          </a:p>
        </p:txBody>
      </p:sp>
      <p:sp>
        <p:nvSpPr>
          <p:cNvPr id="11267" name="Content Placeholder 2"/>
          <p:cNvSpPr>
            <a:spLocks noGrp="1"/>
          </p:cNvSpPr>
          <p:nvPr>
            <p:ph idx="1"/>
          </p:nvPr>
        </p:nvSpPr>
        <p:spPr/>
        <p:txBody>
          <a:bodyPr/>
          <a:lstStyle/>
          <a:p>
            <a:pPr eaLnBrk="1" hangingPunct="1"/>
            <a:r>
              <a:rPr lang="en-GB" altLang="en-US" smtClean="0"/>
              <a:t>Mixed reception of some aspects, but generally very positive feedback</a:t>
            </a:r>
          </a:p>
          <a:p>
            <a:pPr eaLnBrk="1" hangingPunct="1"/>
            <a:r>
              <a:rPr lang="en-GB" altLang="en-US" smtClean="0"/>
              <a:t>High quality, relevance and volume of training</a:t>
            </a:r>
          </a:p>
          <a:p>
            <a:pPr eaLnBrk="1" hangingPunct="1"/>
            <a:r>
              <a:rPr lang="en-GB" altLang="en-US" smtClean="0"/>
              <a:t>Lack of formal accreditation disappointing</a:t>
            </a:r>
          </a:p>
          <a:p>
            <a:pPr eaLnBrk="1" hangingPunct="1"/>
            <a:r>
              <a:rPr lang="en-GB" altLang="en-US" smtClean="0"/>
              <a:t>Training on additional areas desired</a:t>
            </a:r>
          </a:p>
          <a:p>
            <a:pPr eaLnBrk="1" hangingPunct="1"/>
            <a:endParaRPr lang="en-GB" altLang="en-US" smtClean="0"/>
          </a:p>
          <a:p>
            <a:pPr eaLnBrk="1" hangingPunct="1"/>
            <a:endParaRPr lang="en-GB" altLang="en-US" smtClean="0"/>
          </a:p>
        </p:txBody>
      </p:sp>
    </p:spTree>
    <p:extLst>
      <p:ext uri="{BB962C8B-B14F-4D97-AF65-F5344CB8AC3E}">
        <p14:creationId xmlns:p14="http://schemas.microsoft.com/office/powerpoint/2010/main" val="4257803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GB" altLang="en-US" dirty="0" smtClean="0"/>
              <a:t>Recovery Booklet</a:t>
            </a:r>
          </a:p>
        </p:txBody>
      </p:sp>
      <p:sp>
        <p:nvSpPr>
          <p:cNvPr id="13315" name="Content Placeholder 2"/>
          <p:cNvSpPr>
            <a:spLocks noGrp="1"/>
          </p:cNvSpPr>
          <p:nvPr>
            <p:ph idx="1"/>
          </p:nvPr>
        </p:nvSpPr>
        <p:spPr/>
        <p:txBody>
          <a:bodyPr/>
          <a:lstStyle/>
          <a:p>
            <a:pPr eaLnBrk="1" hangingPunct="1"/>
            <a:r>
              <a:rPr lang="en-GB" altLang="en-US" dirty="0" smtClean="0"/>
              <a:t>Mixed reaction from peers</a:t>
            </a:r>
          </a:p>
          <a:p>
            <a:pPr eaLnBrk="1" hangingPunct="1"/>
            <a:r>
              <a:rPr lang="en-GB" altLang="en-US" dirty="0" smtClean="0"/>
              <a:t>Variety of formats useful</a:t>
            </a:r>
          </a:p>
          <a:p>
            <a:pPr eaLnBrk="1" hangingPunct="1"/>
            <a:r>
              <a:rPr lang="en-GB" altLang="en-US" dirty="0" smtClean="0"/>
              <a:t>Structure for sessions useful for PSWs</a:t>
            </a:r>
          </a:p>
          <a:p>
            <a:pPr eaLnBrk="1" hangingPunct="1"/>
            <a:r>
              <a:rPr lang="en-GB" altLang="en-US" dirty="0" smtClean="0"/>
              <a:t>‘Goals and dreams’ section polarising</a:t>
            </a:r>
          </a:p>
        </p:txBody>
      </p:sp>
    </p:spTree>
    <p:extLst>
      <p:ext uri="{BB962C8B-B14F-4D97-AF65-F5344CB8AC3E}">
        <p14:creationId xmlns:p14="http://schemas.microsoft.com/office/powerpoint/2010/main" val="3669252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altLang="en-US" smtClean="0"/>
              <a:t>Supervision</a:t>
            </a:r>
          </a:p>
        </p:txBody>
      </p:sp>
      <p:sp>
        <p:nvSpPr>
          <p:cNvPr id="15363" name="Content Placeholder 2"/>
          <p:cNvSpPr>
            <a:spLocks noGrp="1"/>
          </p:cNvSpPr>
          <p:nvPr>
            <p:ph idx="1"/>
          </p:nvPr>
        </p:nvSpPr>
        <p:spPr/>
        <p:txBody>
          <a:bodyPr/>
          <a:lstStyle/>
          <a:p>
            <a:pPr eaLnBrk="1" hangingPunct="1"/>
            <a:r>
              <a:rPr lang="en-GB" altLang="en-US" smtClean="0"/>
              <a:t>Balanced combination of group and individual supervision</a:t>
            </a:r>
          </a:p>
          <a:p>
            <a:pPr eaLnBrk="1" hangingPunct="1"/>
            <a:r>
              <a:rPr lang="en-GB" altLang="en-US" smtClean="0"/>
              <a:t>Supervisor/PSW support useful in different ways</a:t>
            </a:r>
          </a:p>
          <a:p>
            <a:pPr eaLnBrk="1" hangingPunct="1"/>
            <a:r>
              <a:rPr lang="en-GB" altLang="en-US" smtClean="0"/>
              <a:t>Unfortunate emphasis on practical issues</a:t>
            </a:r>
          </a:p>
          <a:p>
            <a:pPr eaLnBrk="1" hangingPunct="1"/>
            <a:r>
              <a:rPr lang="en-GB" altLang="en-US" smtClean="0"/>
              <a:t>Supervisors were supportive and flexible</a:t>
            </a:r>
          </a:p>
        </p:txBody>
      </p:sp>
    </p:spTree>
    <p:extLst>
      <p:ext uri="{BB962C8B-B14F-4D97-AF65-F5344CB8AC3E}">
        <p14:creationId xmlns:p14="http://schemas.microsoft.com/office/powerpoint/2010/main" val="2740981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GB" altLang="en-US" dirty="0" smtClean="0"/>
              <a:t>Impact on participants from perspective of PSWs</a:t>
            </a:r>
          </a:p>
        </p:txBody>
      </p:sp>
      <p:sp>
        <p:nvSpPr>
          <p:cNvPr id="17411" name="Content Placeholder 2"/>
          <p:cNvSpPr>
            <a:spLocks noGrp="1"/>
          </p:cNvSpPr>
          <p:nvPr>
            <p:ph idx="1"/>
          </p:nvPr>
        </p:nvSpPr>
        <p:spPr/>
        <p:txBody>
          <a:bodyPr/>
          <a:lstStyle/>
          <a:p>
            <a:pPr eaLnBrk="1" hangingPunct="1"/>
            <a:r>
              <a:rPr lang="en-GB" altLang="en-US" smtClean="0"/>
              <a:t>Wealth of stories: big, concrete, positive changes</a:t>
            </a:r>
          </a:p>
          <a:p>
            <a:pPr eaLnBrk="1" hangingPunct="1"/>
            <a:r>
              <a:rPr lang="en-GB" altLang="en-US" smtClean="0"/>
              <a:t>Importance of companionship, support, power of shared experience</a:t>
            </a:r>
          </a:p>
          <a:p>
            <a:pPr eaLnBrk="1" hangingPunct="1"/>
            <a:r>
              <a:rPr lang="en-GB" altLang="en-US" smtClean="0"/>
              <a:t>Improved: hope, self-confidence, self-awareness, skills </a:t>
            </a:r>
          </a:p>
          <a:p>
            <a:pPr eaLnBrk="1" hangingPunct="1"/>
            <a:r>
              <a:rPr lang="en-GB" altLang="en-US" smtClean="0"/>
              <a:t>PSWs provided help in practical ways</a:t>
            </a:r>
          </a:p>
        </p:txBody>
      </p:sp>
    </p:spTree>
    <p:extLst>
      <p:ext uri="{BB962C8B-B14F-4D97-AF65-F5344CB8AC3E}">
        <p14:creationId xmlns:p14="http://schemas.microsoft.com/office/powerpoint/2010/main" val="3097998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GB" altLang="en-US" dirty="0" smtClean="0"/>
              <a:t>Impact on PSWs</a:t>
            </a:r>
          </a:p>
        </p:txBody>
      </p:sp>
      <p:sp>
        <p:nvSpPr>
          <p:cNvPr id="19459" name="Content Placeholder 2"/>
          <p:cNvSpPr>
            <a:spLocks noGrp="1"/>
          </p:cNvSpPr>
          <p:nvPr>
            <p:ph idx="1"/>
          </p:nvPr>
        </p:nvSpPr>
        <p:spPr/>
        <p:txBody>
          <a:bodyPr/>
          <a:lstStyle/>
          <a:p>
            <a:pPr eaLnBrk="1" hangingPunct="1"/>
            <a:r>
              <a:rPr lang="en-GB" altLang="en-US" dirty="0" smtClean="0"/>
              <a:t>Inspirational, constructive, rewarding, validating, helpful for own recovery</a:t>
            </a:r>
          </a:p>
          <a:p>
            <a:pPr eaLnBrk="1" hangingPunct="1"/>
            <a:r>
              <a:rPr lang="en-GB" altLang="en-US" dirty="0" smtClean="0"/>
              <a:t>Increased self-confidence, understanding of mental health, communication skills, assertiveness</a:t>
            </a:r>
          </a:p>
          <a:p>
            <a:pPr eaLnBrk="1" hangingPunct="1"/>
            <a:r>
              <a:rPr lang="en-GB" altLang="en-US" dirty="0" smtClean="0"/>
              <a:t>Helpful for career development</a:t>
            </a:r>
          </a:p>
          <a:p>
            <a:pPr eaLnBrk="1" hangingPunct="1"/>
            <a:r>
              <a:rPr lang="en-GB" altLang="en-US" dirty="0" smtClean="0"/>
              <a:t>Value of friendships with other PSWs</a:t>
            </a:r>
          </a:p>
          <a:p>
            <a:pPr eaLnBrk="1" hangingPunct="1"/>
            <a:endParaRPr lang="en-GB" altLang="en-US" dirty="0" smtClean="0"/>
          </a:p>
        </p:txBody>
      </p:sp>
    </p:spTree>
    <p:extLst>
      <p:ext uri="{BB962C8B-B14F-4D97-AF65-F5344CB8AC3E}">
        <p14:creationId xmlns:p14="http://schemas.microsoft.com/office/powerpoint/2010/main" val="3460320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GB" altLang="en-US" dirty="0" smtClean="0"/>
              <a:t>Practical issues</a:t>
            </a:r>
          </a:p>
        </p:txBody>
      </p:sp>
      <p:sp>
        <p:nvSpPr>
          <p:cNvPr id="21507" name="Content Placeholder 2"/>
          <p:cNvSpPr>
            <a:spLocks noGrp="1"/>
          </p:cNvSpPr>
          <p:nvPr>
            <p:ph idx="1"/>
          </p:nvPr>
        </p:nvSpPr>
        <p:spPr/>
        <p:txBody>
          <a:bodyPr/>
          <a:lstStyle/>
          <a:p>
            <a:pPr eaLnBrk="1" hangingPunct="1"/>
            <a:r>
              <a:rPr lang="en-GB" altLang="en-US" smtClean="0"/>
              <a:t>Variety of practical issues</a:t>
            </a:r>
          </a:p>
          <a:p>
            <a:pPr eaLnBrk="1" hangingPunct="1"/>
            <a:r>
              <a:rPr lang="en-GB" altLang="en-US" smtClean="0"/>
              <a:t>Not enough peers</a:t>
            </a:r>
          </a:p>
          <a:p>
            <a:pPr eaLnBrk="1" hangingPunct="1"/>
            <a:r>
              <a:rPr lang="en-GB" altLang="en-US" smtClean="0"/>
              <a:t>Some confusion about intervention</a:t>
            </a:r>
          </a:p>
          <a:p>
            <a:pPr eaLnBrk="1" hangingPunct="1"/>
            <a:r>
              <a:rPr lang="en-GB" altLang="en-US" smtClean="0"/>
              <a:t>Increased integration with statutory services desirable</a:t>
            </a:r>
          </a:p>
          <a:p>
            <a:pPr eaLnBrk="1" hangingPunct="1"/>
            <a:r>
              <a:rPr lang="en-GB" altLang="en-US" smtClean="0"/>
              <a:t>More sessions preferable</a:t>
            </a:r>
          </a:p>
          <a:p>
            <a:pPr eaLnBrk="1" hangingPunct="1"/>
            <a:endParaRPr lang="en-GB" altLang="en-US" smtClean="0"/>
          </a:p>
          <a:p>
            <a:pPr eaLnBrk="1" hangingPunct="1"/>
            <a:endParaRPr lang="en-GB" altLang="en-US" smtClean="0"/>
          </a:p>
        </p:txBody>
      </p:sp>
    </p:spTree>
    <p:extLst>
      <p:ext uri="{BB962C8B-B14F-4D97-AF65-F5344CB8AC3E}">
        <p14:creationId xmlns:p14="http://schemas.microsoft.com/office/powerpoint/2010/main" val="1882947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GB" altLang="en-US" dirty="0" smtClean="0"/>
              <a:t>Difficulties in doing the work</a:t>
            </a:r>
          </a:p>
        </p:txBody>
      </p:sp>
      <p:sp>
        <p:nvSpPr>
          <p:cNvPr id="23555" name="Content Placeholder 2"/>
          <p:cNvSpPr>
            <a:spLocks noGrp="1"/>
          </p:cNvSpPr>
          <p:nvPr>
            <p:ph idx="1"/>
          </p:nvPr>
        </p:nvSpPr>
        <p:spPr/>
        <p:txBody>
          <a:bodyPr/>
          <a:lstStyle/>
          <a:p>
            <a:pPr eaLnBrk="1" hangingPunct="1"/>
            <a:r>
              <a:rPr lang="en-GB" altLang="en-US" smtClean="0"/>
              <a:t>Difficulty of managing boundaries</a:t>
            </a:r>
          </a:p>
          <a:p>
            <a:pPr eaLnBrk="1" hangingPunct="1"/>
            <a:r>
              <a:rPr lang="en-GB" altLang="en-US" smtClean="0"/>
              <a:t>Difficulty of endings</a:t>
            </a:r>
          </a:p>
          <a:p>
            <a:pPr eaLnBrk="1" hangingPunct="1"/>
            <a:r>
              <a:rPr lang="en-GB" altLang="en-US" smtClean="0"/>
              <a:t>Peers not engaging</a:t>
            </a:r>
          </a:p>
          <a:p>
            <a:pPr eaLnBrk="1" hangingPunct="1"/>
            <a:r>
              <a:rPr lang="en-GB" altLang="en-US" smtClean="0"/>
              <a:t>Lack of prior knowledge of peers</a:t>
            </a:r>
          </a:p>
          <a:p>
            <a:pPr eaLnBrk="1" hangingPunct="1"/>
            <a:endParaRPr lang="en-GB" altLang="en-US" smtClean="0"/>
          </a:p>
          <a:p>
            <a:pPr eaLnBrk="1" hangingPunct="1"/>
            <a:endParaRPr lang="en-GB" altLang="en-US" smtClean="0"/>
          </a:p>
        </p:txBody>
      </p:sp>
    </p:spTree>
    <p:extLst>
      <p:ext uri="{BB962C8B-B14F-4D97-AF65-F5344CB8AC3E}">
        <p14:creationId xmlns:p14="http://schemas.microsoft.com/office/powerpoint/2010/main" val="1928763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GB" altLang="en-US" smtClean="0"/>
              <a:t>Supervisors’ views 1</a:t>
            </a:r>
          </a:p>
        </p:txBody>
      </p:sp>
      <p:sp>
        <p:nvSpPr>
          <p:cNvPr id="25603" name="Content Placeholder 2"/>
          <p:cNvSpPr>
            <a:spLocks noGrp="1"/>
          </p:cNvSpPr>
          <p:nvPr>
            <p:ph idx="1"/>
          </p:nvPr>
        </p:nvSpPr>
        <p:spPr/>
        <p:txBody>
          <a:bodyPr/>
          <a:lstStyle/>
          <a:p>
            <a:pPr eaLnBrk="1" hangingPunct="1"/>
            <a:r>
              <a:rPr lang="en-GB" altLang="en-US" smtClean="0"/>
              <a:t>Generally very positive feedback</a:t>
            </a:r>
          </a:p>
          <a:p>
            <a:pPr eaLnBrk="1" hangingPunct="1"/>
            <a:r>
              <a:rPr lang="en-GB" altLang="en-US" smtClean="0"/>
              <a:t>Positive attributes of PSWs </a:t>
            </a:r>
          </a:p>
          <a:p>
            <a:pPr lvl="1" eaLnBrk="1" hangingPunct="1"/>
            <a:r>
              <a:rPr lang="en-GB" altLang="en-US" smtClean="0"/>
              <a:t>open-mindedness, empathy, strength, resilience, ‘family’ feeling, cohesion of groups</a:t>
            </a:r>
          </a:p>
          <a:p>
            <a:pPr eaLnBrk="1" hangingPunct="1"/>
            <a:r>
              <a:rPr lang="en-GB" altLang="en-US" smtClean="0"/>
              <a:t>Rewarding to see PSWs’ development</a:t>
            </a:r>
          </a:p>
          <a:p>
            <a:pPr eaLnBrk="1" hangingPunct="1"/>
            <a:r>
              <a:rPr lang="en-GB" altLang="en-US" smtClean="0"/>
              <a:t>Brought a fresh perspective on clinical work</a:t>
            </a:r>
          </a:p>
        </p:txBody>
      </p:sp>
    </p:spTree>
    <p:extLst>
      <p:ext uri="{BB962C8B-B14F-4D97-AF65-F5344CB8AC3E}">
        <p14:creationId xmlns:p14="http://schemas.microsoft.com/office/powerpoint/2010/main" val="1387141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GB" altLang="en-US" smtClean="0"/>
              <a:t>Supervisors’ views 2</a:t>
            </a:r>
          </a:p>
        </p:txBody>
      </p:sp>
      <p:sp>
        <p:nvSpPr>
          <p:cNvPr id="27651" name="Content Placeholder 2"/>
          <p:cNvSpPr>
            <a:spLocks noGrp="1"/>
          </p:cNvSpPr>
          <p:nvPr>
            <p:ph idx="1"/>
          </p:nvPr>
        </p:nvSpPr>
        <p:spPr/>
        <p:txBody>
          <a:bodyPr/>
          <a:lstStyle/>
          <a:p>
            <a:pPr eaLnBrk="1" hangingPunct="1"/>
            <a:r>
              <a:rPr lang="en-GB" altLang="en-US" smtClean="0"/>
              <a:t>High value of lived experience; PSW as experts</a:t>
            </a:r>
          </a:p>
          <a:p>
            <a:pPr eaLnBrk="1" hangingPunct="1"/>
            <a:r>
              <a:rPr lang="en-GB" altLang="en-US" smtClean="0"/>
              <a:t>No difference between supervising PSWs &amp; other staff</a:t>
            </a:r>
          </a:p>
          <a:p>
            <a:pPr eaLnBrk="1" hangingPunct="1"/>
            <a:r>
              <a:rPr lang="en-GB" altLang="en-US" smtClean="0"/>
              <a:t>Concern about boundaries</a:t>
            </a:r>
          </a:p>
          <a:p>
            <a:pPr eaLnBrk="1" hangingPunct="1"/>
            <a:r>
              <a:rPr lang="en-GB" altLang="en-US" smtClean="0"/>
              <a:t>Matching by more than gender useful?</a:t>
            </a:r>
          </a:p>
        </p:txBody>
      </p:sp>
    </p:spTree>
    <p:extLst>
      <p:ext uri="{BB962C8B-B14F-4D97-AF65-F5344CB8AC3E}">
        <p14:creationId xmlns:p14="http://schemas.microsoft.com/office/powerpoint/2010/main" val="17762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GB" altLang="en-US" dirty="0" smtClean="0"/>
              <a:t>Quotes</a:t>
            </a:r>
          </a:p>
        </p:txBody>
      </p:sp>
      <p:sp>
        <p:nvSpPr>
          <p:cNvPr id="3" name="Content Placeholder 2"/>
          <p:cNvSpPr>
            <a:spLocks noGrp="1"/>
          </p:cNvSpPr>
          <p:nvPr>
            <p:ph idx="1"/>
          </p:nvPr>
        </p:nvSpPr>
        <p:spPr>
          <a:xfrm>
            <a:off x="323850" y="1628775"/>
            <a:ext cx="8489950" cy="4681538"/>
          </a:xfrm>
        </p:spPr>
        <p:txBody>
          <a:bodyPr/>
          <a:lstStyle/>
          <a:p>
            <a:pPr marL="0" indent="0" eaLnBrk="1" hangingPunct="1">
              <a:buFontTx/>
              <a:buNone/>
              <a:defRPr/>
            </a:pPr>
            <a:r>
              <a:rPr lang="en-GB" sz="2000" i="1" dirty="0" smtClean="0"/>
              <a:t>‘Peer support is a unique service because it fills the gap between the mental health professional and patient… it encourages the peer to open up and speak because they don’t feel shame or they don't feel stigma about their mental health problems.’</a:t>
            </a:r>
          </a:p>
          <a:p>
            <a:pPr eaLnBrk="1" hangingPunct="1">
              <a:defRPr/>
            </a:pPr>
            <a:endParaRPr lang="en-GB" sz="2000" dirty="0" smtClean="0"/>
          </a:p>
          <a:p>
            <a:pPr marL="0" indent="0" eaLnBrk="1">
              <a:buFontTx/>
              <a:buNone/>
              <a:defRPr/>
            </a:pPr>
            <a:r>
              <a:rPr lang="en-GB" sz="2000" i="1" dirty="0" smtClean="0"/>
              <a:t>‘I think for me professionally it's been monumental to be honest… It helped me get the job I have now. It's taught me a lot about boundaries, talking about mental health and how to express that… I've learnt so much about different types of mental health conditions. I've worked with people who’ve disclosed things that I've not come in touch with on a personal level, different conditions. I've learnt from them a lot.’</a:t>
            </a:r>
          </a:p>
          <a:p>
            <a:pPr marL="0" indent="0" eaLnBrk="1" hangingPunct="1">
              <a:buFontTx/>
              <a:buNone/>
              <a:defRPr/>
            </a:pPr>
            <a:endParaRPr lang="en-GB" sz="2000" dirty="0" smtClean="0"/>
          </a:p>
          <a:p>
            <a:pPr marL="0" indent="0" eaLnBrk="1" hangingPunct="1">
              <a:buFontTx/>
              <a:buNone/>
              <a:defRPr/>
            </a:pPr>
            <a:endParaRPr lang="en-GB" sz="2000" dirty="0" smtClean="0"/>
          </a:p>
          <a:p>
            <a:pPr eaLnBrk="1" hangingPunct="1">
              <a:defRPr/>
            </a:pPr>
            <a:endParaRPr lang="en-GB" dirty="0" smtClean="0"/>
          </a:p>
        </p:txBody>
      </p:sp>
    </p:spTree>
    <p:extLst>
      <p:ext uri="{BB962C8B-B14F-4D97-AF65-F5344CB8AC3E}">
        <p14:creationId xmlns:p14="http://schemas.microsoft.com/office/powerpoint/2010/main" val="3094351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ChangeArrowheads="1"/>
          </p:cNvSpPr>
          <p:nvPr/>
        </p:nvSpPr>
        <p:spPr bwMode="auto">
          <a:xfrm>
            <a:off x="251520" y="908720"/>
            <a:ext cx="85344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2400" dirty="0"/>
              <a:t>The CORE study is funded by National Institute for Health Research. The views expressed are those of the author and not necessarily those of the NHS, the NIHR or the Department of Health.</a:t>
            </a:r>
          </a:p>
          <a:p>
            <a:pPr eaLnBrk="1" hangingPunct="1">
              <a:spcBef>
                <a:spcPct val="0"/>
              </a:spcBef>
              <a:buFontTx/>
              <a:buNone/>
            </a:pPr>
            <a:endParaRPr lang="en-GB" altLang="en-US" sz="2400" dirty="0"/>
          </a:p>
          <a:p>
            <a:pPr eaLnBrk="1" hangingPunct="1">
              <a:spcBef>
                <a:spcPct val="0"/>
              </a:spcBef>
              <a:buFontTx/>
              <a:buNone/>
            </a:pPr>
            <a:r>
              <a:rPr lang="en-GB" altLang="en-US" sz="2400" dirty="0"/>
              <a:t>Thanks to: many participating service users and carers &amp; the UCL CORE team led by Sonia Johnson and including Bryn Lloyd-Evans, Nicola </a:t>
            </a:r>
            <a:r>
              <a:rPr lang="en-GB" altLang="en-US" sz="2400" dirty="0" err="1"/>
              <a:t>Morant</a:t>
            </a:r>
            <a:r>
              <a:rPr lang="en-GB" altLang="en-US" sz="2400" dirty="0"/>
              <a:t>, David Osborn, Steve </a:t>
            </a:r>
            <a:r>
              <a:rPr lang="en-GB" altLang="en-US" sz="2400" dirty="0" err="1" smtClean="0"/>
              <a:t>Onyett</a:t>
            </a:r>
            <a:r>
              <a:rPr lang="en-GB" altLang="en-US" sz="2400" dirty="0" smtClean="0"/>
              <a:t>, Mike Davidson </a:t>
            </a:r>
            <a:r>
              <a:rPr lang="en-GB" altLang="en-US" sz="2400" dirty="0"/>
              <a:t>and others.</a:t>
            </a:r>
          </a:p>
          <a:p>
            <a:pPr eaLnBrk="1" hangingPunct="1">
              <a:spcBef>
                <a:spcPct val="0"/>
              </a:spcBef>
              <a:buFontTx/>
              <a:buNone/>
            </a:pPr>
            <a:endParaRPr lang="en-GB" altLang="en-US" sz="2400" dirty="0"/>
          </a:p>
          <a:p>
            <a:pPr eaLnBrk="1" hangingPunct="1">
              <a:spcBef>
                <a:spcPct val="0"/>
              </a:spcBef>
              <a:buFontTx/>
              <a:buNone/>
            </a:pPr>
            <a:r>
              <a:rPr lang="en-GB" altLang="en-US" sz="2400" dirty="0"/>
              <a:t>More information: </a:t>
            </a:r>
          </a:p>
          <a:p>
            <a:pPr eaLnBrk="1" hangingPunct="1">
              <a:spcBef>
                <a:spcPct val="0"/>
              </a:spcBef>
              <a:buFontTx/>
              <a:buNone/>
            </a:pPr>
            <a:r>
              <a:rPr lang="en-GB" altLang="en-US" sz="2400" dirty="0">
                <a:hlinkClick r:id="rId2"/>
              </a:rPr>
              <a:t>www.core-study.ucl.ac.uk</a:t>
            </a:r>
            <a:endParaRPr lang="en-GB" altLang="en-US" sz="2400" dirty="0"/>
          </a:p>
          <a:p>
            <a:pPr eaLnBrk="1" hangingPunct="1">
              <a:spcBef>
                <a:spcPct val="0"/>
              </a:spcBef>
              <a:buFontTx/>
              <a:buNone/>
            </a:pPr>
            <a:r>
              <a:rPr lang="en-GB" altLang="en-US" sz="2400" dirty="0"/>
              <a:t>Twitter: @</a:t>
            </a:r>
            <a:r>
              <a:rPr lang="en-GB" altLang="en-US" sz="2400" dirty="0" err="1" smtClean="0"/>
              <a:t>corestudyucl</a:t>
            </a:r>
            <a:endParaRPr lang="en-GB" altLang="en-US" sz="2400" dirty="0" smtClean="0"/>
          </a:p>
          <a:p>
            <a:pPr eaLnBrk="1" hangingPunct="1">
              <a:spcBef>
                <a:spcPct val="0"/>
              </a:spcBef>
              <a:buFontTx/>
              <a:buNone/>
            </a:pPr>
            <a:endParaRPr lang="en-GB" altLang="en-US" sz="2400" dirty="0"/>
          </a:p>
          <a:p>
            <a:pPr eaLnBrk="1" hangingPunct="1">
              <a:spcBef>
                <a:spcPct val="0"/>
              </a:spcBef>
              <a:buFontTx/>
              <a:buNone/>
            </a:pPr>
            <a:r>
              <a:rPr lang="en-GB" altLang="en-US" sz="2400" dirty="0" smtClean="0"/>
              <a:t>Me: o.mason@surrey.ac.uk</a:t>
            </a:r>
            <a:endParaRPr lang="en-GB" altLang="en-US" sz="2400" dirty="0"/>
          </a:p>
          <a:p>
            <a:pPr eaLnBrk="1" hangingPunct="1">
              <a:spcBef>
                <a:spcPct val="0"/>
              </a:spcBef>
              <a:buFontTx/>
              <a:buNone/>
            </a:pPr>
            <a:endParaRPr lang="en-GB" altLang="en-US" sz="2400" dirty="0"/>
          </a:p>
        </p:txBody>
      </p:sp>
    </p:spTree>
    <p:extLst>
      <p:ext uri="{BB962C8B-B14F-4D97-AF65-F5344CB8AC3E}">
        <p14:creationId xmlns:p14="http://schemas.microsoft.com/office/powerpoint/2010/main" val="4032906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5">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59CBD"/>
      </a:hlink>
      <a:folHlink>
        <a:srgbClr val="B25D8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5">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59CBD"/>
        </a:hlink>
        <a:folHlink>
          <a:srgbClr val="B25D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4119</TotalTime>
  <Words>3122</Words>
  <Application>Microsoft Office PowerPoint</Application>
  <PresentationFormat>On-screen Show (4:3)</PresentationFormat>
  <Paragraphs>349</Paragraphs>
  <Slides>25</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ＭＳ Ｐゴシック</vt:lpstr>
      <vt:lpstr>Arial</vt:lpstr>
      <vt:lpstr>Calibri</vt:lpstr>
      <vt:lpstr>Cambria</vt:lpstr>
      <vt:lpstr>Candara</vt:lpstr>
      <vt:lpstr>Monotype Sorts</vt:lpstr>
      <vt:lpstr>Times New Roman</vt:lpstr>
      <vt:lpstr>Wingdings</vt:lpstr>
      <vt:lpstr>Custom Design</vt:lpstr>
      <vt:lpstr>The use of peer-delivered intervention following psychiatric crisis  A part of the NIHR CORE study (Crisis resolution team Optimisation and RElapse prevention, PI Prof. Sonia Johnson, UCL). </vt:lpstr>
      <vt:lpstr>The context: Crisis resolution and home treatment teams</vt:lpstr>
      <vt:lpstr>PowerPoint Presentation</vt:lpstr>
      <vt:lpstr>A peer-supported, self-management programme for people following CRT care</vt:lpstr>
      <vt:lpstr>Starting points</vt:lpstr>
      <vt:lpstr>CORE trial: development work</vt:lpstr>
      <vt:lpstr>CORE Trial: participating NHS Trusts</vt:lpstr>
      <vt:lpstr>CORE Trial Progress</vt:lpstr>
      <vt:lpstr>PowerPoint Presentation</vt:lpstr>
      <vt:lpstr>PowerPoint Presentation</vt:lpstr>
      <vt:lpstr>PowerPoint Presentation</vt:lpstr>
      <vt:lpstr>Treatment as per protocol</vt:lpstr>
      <vt:lpstr>Qualitative interviews with Peer Support Workers and Supervisors</vt:lpstr>
      <vt:lpstr>Purpose</vt:lpstr>
      <vt:lpstr>Training</vt:lpstr>
      <vt:lpstr>Recovery Booklet</vt:lpstr>
      <vt:lpstr>Supervision</vt:lpstr>
      <vt:lpstr>Impact on participants from perspective of PSWs</vt:lpstr>
      <vt:lpstr>Impact on PSWs</vt:lpstr>
      <vt:lpstr>Practical issues</vt:lpstr>
      <vt:lpstr>Difficulties in doing the work</vt:lpstr>
      <vt:lpstr>Supervisors’ views 1</vt:lpstr>
      <vt:lpstr>Supervisors’ views 2</vt:lpstr>
      <vt:lpstr>Quotes</vt:lpstr>
      <vt:lpstr>PowerPoint Presentation</vt:lpstr>
    </vt:vector>
  </TitlesOfParts>
  <Company>UCL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CORE Phase 3 Trial A peer-supported, self-management programme for people following CRT care</dc:title>
  <dc:creator>Bryn Lloyd-Evans2</dc:creator>
  <cp:lastModifiedBy>Abigail Wright</cp:lastModifiedBy>
  <cp:revision>25</cp:revision>
  <dcterms:created xsi:type="dcterms:W3CDTF">2016-02-22T10:36:54Z</dcterms:created>
  <dcterms:modified xsi:type="dcterms:W3CDTF">2017-07-03T10:18:14Z</dcterms:modified>
</cp:coreProperties>
</file>