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7"/>
  </p:notesMasterIdLst>
  <p:sldIdLst>
    <p:sldId id="256" r:id="rId2"/>
    <p:sldId id="279" r:id="rId3"/>
    <p:sldId id="399" r:id="rId4"/>
    <p:sldId id="478" r:id="rId5"/>
    <p:sldId id="394" r:id="rId6"/>
    <p:sldId id="480" r:id="rId7"/>
    <p:sldId id="481" r:id="rId8"/>
    <p:sldId id="482" r:id="rId9"/>
    <p:sldId id="408" r:id="rId10"/>
    <p:sldId id="261" r:id="rId11"/>
    <p:sldId id="268" r:id="rId12"/>
    <p:sldId id="384" r:id="rId13"/>
    <p:sldId id="390" r:id="rId14"/>
    <p:sldId id="272" r:id="rId15"/>
    <p:sldId id="416" r:id="rId16"/>
    <p:sldId id="418" r:id="rId17"/>
    <p:sldId id="417" r:id="rId18"/>
    <p:sldId id="421" r:id="rId19"/>
    <p:sldId id="264" r:id="rId20"/>
    <p:sldId id="415" r:id="rId21"/>
    <p:sldId id="363" r:id="rId22"/>
    <p:sldId id="440" r:id="rId23"/>
    <p:sldId id="414" r:id="rId24"/>
    <p:sldId id="423" r:id="rId25"/>
    <p:sldId id="425" r:id="rId26"/>
    <p:sldId id="430" r:id="rId27"/>
    <p:sldId id="427" r:id="rId28"/>
    <p:sldId id="439" r:id="rId29"/>
    <p:sldId id="429" r:id="rId30"/>
    <p:sldId id="428" r:id="rId31"/>
    <p:sldId id="433" r:id="rId32"/>
    <p:sldId id="434" r:id="rId33"/>
    <p:sldId id="435" r:id="rId34"/>
    <p:sldId id="437" r:id="rId35"/>
    <p:sldId id="444" r:id="rId36"/>
    <p:sldId id="446" r:id="rId37"/>
    <p:sldId id="447" r:id="rId38"/>
    <p:sldId id="448" r:id="rId39"/>
    <p:sldId id="449" r:id="rId40"/>
    <p:sldId id="452" r:id="rId41"/>
    <p:sldId id="450" r:id="rId42"/>
    <p:sldId id="453" r:id="rId43"/>
    <p:sldId id="445" r:id="rId44"/>
    <p:sldId id="442" r:id="rId45"/>
    <p:sldId id="454" r:id="rId46"/>
    <p:sldId id="455" r:id="rId47"/>
    <p:sldId id="457" r:id="rId48"/>
    <p:sldId id="458" r:id="rId49"/>
    <p:sldId id="459" r:id="rId50"/>
    <p:sldId id="460" r:id="rId51"/>
    <p:sldId id="461" r:id="rId52"/>
    <p:sldId id="468" r:id="rId53"/>
    <p:sldId id="463" r:id="rId54"/>
    <p:sldId id="464" r:id="rId55"/>
    <p:sldId id="465" r:id="rId56"/>
    <p:sldId id="466" r:id="rId57"/>
    <p:sldId id="467" r:id="rId58"/>
    <p:sldId id="462" r:id="rId59"/>
    <p:sldId id="469" r:id="rId60"/>
    <p:sldId id="470" r:id="rId61"/>
    <p:sldId id="471" r:id="rId62"/>
    <p:sldId id="472" r:id="rId63"/>
    <p:sldId id="483" r:id="rId64"/>
    <p:sldId id="473" r:id="rId65"/>
    <p:sldId id="474" r:id="rId66"/>
    <p:sldId id="475" r:id="rId67"/>
    <p:sldId id="476" r:id="rId68"/>
    <p:sldId id="477" r:id="rId69"/>
    <p:sldId id="484" r:id="rId70"/>
    <p:sldId id="485" r:id="rId71"/>
    <p:sldId id="486" r:id="rId72"/>
    <p:sldId id="488" r:id="rId73"/>
    <p:sldId id="489" r:id="rId74"/>
    <p:sldId id="407" r:id="rId75"/>
    <p:sldId id="490" r:id="rId7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io Berry" initials="CB"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7" autoAdjust="0"/>
    <p:restoredTop sz="94291" autoAdjust="0"/>
  </p:normalViewPr>
  <p:slideViewPr>
    <p:cSldViewPr snapToGrid="0">
      <p:cViewPr varScale="1">
        <p:scale>
          <a:sx n="109" d="100"/>
          <a:sy n="109" d="100"/>
        </p:scale>
        <p:origin x="58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D2D1F4-2E5E-4B5B-9B94-85BAA290D93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C4CB8D4D-F64B-4393-B32C-3D9829D4A191}">
      <dgm:prSet phldrT="[Text]" custT="1"/>
      <dgm:spPr/>
      <dgm:t>
        <a:bodyPr/>
        <a:lstStyle/>
        <a:p>
          <a:r>
            <a:rPr lang="en-GB" sz="2400"/>
            <a:t>CBT- based</a:t>
          </a:r>
          <a:endParaRPr lang="en-GB" sz="2400" dirty="0"/>
        </a:p>
      </dgm:t>
    </dgm:pt>
    <dgm:pt modelId="{A3E85750-8818-4946-8D2E-816AAFDB6CA5}" type="parTrans" cxnId="{BBAFB0AA-2208-4DC4-92FF-63A55BCF03E2}">
      <dgm:prSet/>
      <dgm:spPr/>
      <dgm:t>
        <a:bodyPr/>
        <a:lstStyle/>
        <a:p>
          <a:endParaRPr lang="en-GB" sz="1600"/>
        </a:p>
      </dgm:t>
    </dgm:pt>
    <dgm:pt modelId="{E444E2E5-9239-41F1-B7BB-48FF7F20CD02}" type="sibTrans" cxnId="{BBAFB0AA-2208-4DC4-92FF-63A55BCF03E2}">
      <dgm:prSet/>
      <dgm:spPr/>
      <dgm:t>
        <a:bodyPr/>
        <a:lstStyle/>
        <a:p>
          <a:endParaRPr lang="en-GB" sz="1600"/>
        </a:p>
      </dgm:t>
    </dgm:pt>
    <dgm:pt modelId="{40A90204-E168-4CB4-83C7-3786D7AB2929}">
      <dgm:prSet phldrT="[Text]" custT="1"/>
      <dgm:spPr/>
      <dgm:t>
        <a:bodyPr/>
        <a:lstStyle/>
        <a:p>
          <a:r>
            <a:rPr lang="en-GB" sz="2400" dirty="0"/>
            <a:t>Multi-systemic techniques</a:t>
          </a:r>
        </a:p>
      </dgm:t>
    </dgm:pt>
    <dgm:pt modelId="{FCAA91C2-836D-41C8-846B-612A30215006}" type="parTrans" cxnId="{2156C2EF-DB3D-4E5B-AB49-9B97D104CD3C}">
      <dgm:prSet/>
      <dgm:spPr/>
      <dgm:t>
        <a:bodyPr/>
        <a:lstStyle/>
        <a:p>
          <a:endParaRPr lang="en-GB" sz="1600"/>
        </a:p>
      </dgm:t>
    </dgm:pt>
    <dgm:pt modelId="{319A93C6-4A68-4AE8-A2B2-56BF301A89F9}" type="sibTrans" cxnId="{2156C2EF-DB3D-4E5B-AB49-9B97D104CD3C}">
      <dgm:prSet/>
      <dgm:spPr/>
      <dgm:t>
        <a:bodyPr/>
        <a:lstStyle/>
        <a:p>
          <a:endParaRPr lang="en-GB" sz="1600"/>
        </a:p>
      </dgm:t>
    </dgm:pt>
    <dgm:pt modelId="{2DB83E5D-B65D-4909-BD27-44926823DF95}">
      <dgm:prSet phldrT="[Text]" custT="1"/>
      <dgm:spPr/>
      <dgm:t>
        <a:bodyPr/>
        <a:lstStyle/>
        <a:p>
          <a:pPr lvl="2"/>
          <a:r>
            <a:rPr lang="en-GB" sz="1600" dirty="0"/>
            <a:t>Family work</a:t>
          </a:r>
          <a:endParaRPr lang="en-GB" sz="3200" dirty="0"/>
        </a:p>
      </dgm:t>
    </dgm:pt>
    <dgm:pt modelId="{D45D7AEC-BDBB-4A63-A5F7-378BE4F33841}" type="parTrans" cxnId="{E8320012-BEEC-4876-A8D3-E71A80DE3A1D}">
      <dgm:prSet/>
      <dgm:spPr/>
      <dgm:t>
        <a:bodyPr/>
        <a:lstStyle/>
        <a:p>
          <a:endParaRPr lang="en-GB" sz="1600"/>
        </a:p>
      </dgm:t>
    </dgm:pt>
    <dgm:pt modelId="{CFE58B77-1000-488E-8FEF-FB5D436C40F7}" type="sibTrans" cxnId="{E8320012-BEEC-4876-A8D3-E71A80DE3A1D}">
      <dgm:prSet/>
      <dgm:spPr/>
      <dgm:t>
        <a:bodyPr/>
        <a:lstStyle/>
        <a:p>
          <a:endParaRPr lang="en-GB" sz="1600"/>
        </a:p>
      </dgm:t>
    </dgm:pt>
    <dgm:pt modelId="{9264B786-11E0-4076-9D01-0F0E5365E15A}">
      <dgm:prSet phldrT="[Text]" custT="1"/>
      <dgm:spPr/>
      <dgm:t>
        <a:bodyPr/>
        <a:lstStyle/>
        <a:p>
          <a:pPr lvl="2"/>
          <a:r>
            <a:rPr lang="en-GB" sz="1600" dirty="0"/>
            <a:t>Liaison/advocacy with e.g. educational and employment organisations</a:t>
          </a:r>
          <a:endParaRPr lang="en-GB" sz="3200" dirty="0"/>
        </a:p>
      </dgm:t>
    </dgm:pt>
    <dgm:pt modelId="{301FB40B-0435-44CE-B44E-1430B7C9C2ED}" type="parTrans" cxnId="{4E150512-1ABE-4A64-B1A3-43BEC93D0E96}">
      <dgm:prSet/>
      <dgm:spPr/>
      <dgm:t>
        <a:bodyPr/>
        <a:lstStyle/>
        <a:p>
          <a:endParaRPr lang="en-GB" sz="1600"/>
        </a:p>
      </dgm:t>
    </dgm:pt>
    <dgm:pt modelId="{C786CE52-13F6-4414-B879-D01E07361D0F}" type="sibTrans" cxnId="{4E150512-1ABE-4A64-B1A3-43BEC93D0E96}">
      <dgm:prSet/>
      <dgm:spPr/>
      <dgm:t>
        <a:bodyPr/>
        <a:lstStyle/>
        <a:p>
          <a:endParaRPr lang="en-GB" sz="1600"/>
        </a:p>
      </dgm:t>
    </dgm:pt>
    <dgm:pt modelId="{A2FB3C20-9ED1-4DAE-9667-21CC04A34B9E}">
      <dgm:prSet phldrT="[Text]" custT="1"/>
      <dgm:spPr/>
      <dgm:t>
        <a:bodyPr/>
        <a:lstStyle/>
        <a:p>
          <a:r>
            <a:rPr lang="en-GB" sz="2400" dirty="0"/>
            <a:t>Assertive outreach principles</a:t>
          </a:r>
        </a:p>
      </dgm:t>
    </dgm:pt>
    <dgm:pt modelId="{93A32D17-670B-42C1-8824-808B934BA3B4}" type="sibTrans" cxnId="{78A905BC-9F84-4C0E-9561-D6E3DBD778EC}">
      <dgm:prSet/>
      <dgm:spPr/>
      <dgm:t>
        <a:bodyPr/>
        <a:lstStyle/>
        <a:p>
          <a:endParaRPr lang="en-GB" sz="1600"/>
        </a:p>
      </dgm:t>
    </dgm:pt>
    <dgm:pt modelId="{E660F468-D1B3-411C-8727-66F392E168AA}" type="parTrans" cxnId="{78A905BC-9F84-4C0E-9561-D6E3DBD778EC}">
      <dgm:prSet/>
      <dgm:spPr/>
      <dgm:t>
        <a:bodyPr/>
        <a:lstStyle/>
        <a:p>
          <a:endParaRPr lang="en-GB" sz="1600"/>
        </a:p>
      </dgm:t>
    </dgm:pt>
    <dgm:pt modelId="{018A4AA3-A444-4F95-BC36-C9E5AC208761}">
      <dgm:prSet phldrT="[Text]" custT="1"/>
      <dgm:spPr/>
      <dgm:t>
        <a:bodyPr/>
        <a:lstStyle/>
        <a:p>
          <a:pPr lvl="2"/>
          <a:r>
            <a:rPr lang="en-GB" sz="1600" dirty="0"/>
            <a:t>Go to where the young person is</a:t>
          </a:r>
          <a:endParaRPr lang="en-GB" sz="3200" dirty="0"/>
        </a:p>
      </dgm:t>
    </dgm:pt>
    <dgm:pt modelId="{5D779FA8-8262-436D-8873-E32189287D73}" type="sibTrans" cxnId="{85049C99-2BD8-4210-A08D-DF6E27C8E6DF}">
      <dgm:prSet/>
      <dgm:spPr/>
      <dgm:t>
        <a:bodyPr/>
        <a:lstStyle/>
        <a:p>
          <a:endParaRPr lang="en-GB" sz="1600"/>
        </a:p>
      </dgm:t>
    </dgm:pt>
    <dgm:pt modelId="{A1248B8A-4634-4E34-BC77-56C35E667758}" type="parTrans" cxnId="{85049C99-2BD8-4210-A08D-DF6E27C8E6DF}">
      <dgm:prSet/>
      <dgm:spPr/>
      <dgm:t>
        <a:bodyPr/>
        <a:lstStyle/>
        <a:p>
          <a:endParaRPr lang="en-GB" sz="1600"/>
        </a:p>
      </dgm:t>
    </dgm:pt>
    <dgm:pt modelId="{84F11F92-2F18-4031-ACA4-F16AC694EF17}">
      <dgm:prSet phldrT="[Text]" custT="1"/>
      <dgm:spPr/>
      <dgm:t>
        <a:bodyPr/>
        <a:lstStyle/>
        <a:p>
          <a:r>
            <a:rPr lang="en-GB" sz="1600" dirty="0"/>
            <a:t>Behavioural focus – working outside of the clinic room</a:t>
          </a:r>
        </a:p>
      </dgm:t>
    </dgm:pt>
    <dgm:pt modelId="{B90B3845-4D51-4553-8357-D309B1385C20}" type="sibTrans" cxnId="{49F658F4-454D-4563-AAFE-D12E0D9B4672}">
      <dgm:prSet/>
      <dgm:spPr/>
      <dgm:t>
        <a:bodyPr/>
        <a:lstStyle/>
        <a:p>
          <a:endParaRPr lang="en-GB" sz="1600"/>
        </a:p>
      </dgm:t>
    </dgm:pt>
    <dgm:pt modelId="{05C61FB9-E9AD-467B-800A-9907F8BE8AEA}" type="parTrans" cxnId="{49F658F4-454D-4563-AAFE-D12E0D9B4672}">
      <dgm:prSet/>
      <dgm:spPr/>
      <dgm:t>
        <a:bodyPr/>
        <a:lstStyle/>
        <a:p>
          <a:endParaRPr lang="en-GB" sz="1600"/>
        </a:p>
      </dgm:t>
    </dgm:pt>
    <dgm:pt modelId="{9812A56E-A4DC-49C8-A8BA-051D71CC07CF}">
      <dgm:prSet custT="1"/>
      <dgm:spPr/>
      <dgm:t>
        <a:bodyPr/>
        <a:lstStyle/>
        <a:p>
          <a:r>
            <a:rPr lang="en-GB" sz="1600" dirty="0"/>
            <a:t>Cognitive work </a:t>
          </a:r>
        </a:p>
      </dgm:t>
    </dgm:pt>
    <dgm:pt modelId="{C1F41647-DF58-4E75-82AE-F0DED94B554B}" type="sibTrans" cxnId="{38C36C87-C69F-4D25-9381-460D2525D50B}">
      <dgm:prSet/>
      <dgm:spPr/>
      <dgm:t>
        <a:bodyPr/>
        <a:lstStyle/>
        <a:p>
          <a:endParaRPr lang="en-GB" sz="1600"/>
        </a:p>
      </dgm:t>
    </dgm:pt>
    <dgm:pt modelId="{0D6F7026-9F3A-4846-B07A-1D805195D94D}" type="parTrans" cxnId="{38C36C87-C69F-4D25-9381-460D2525D50B}">
      <dgm:prSet/>
      <dgm:spPr/>
      <dgm:t>
        <a:bodyPr/>
        <a:lstStyle/>
        <a:p>
          <a:endParaRPr lang="en-GB" sz="1600"/>
        </a:p>
      </dgm:t>
    </dgm:pt>
    <dgm:pt modelId="{F0AFB60F-1DF8-488B-8BA0-7912422302EB}">
      <dgm:prSet phldrT="[Text]" custT="1"/>
      <dgm:spPr/>
      <dgm:t>
        <a:bodyPr/>
        <a:lstStyle/>
        <a:p>
          <a:pPr lvl="2"/>
          <a:r>
            <a:rPr lang="en-GB" sz="1600" dirty="0"/>
            <a:t>Make meaningful connections</a:t>
          </a:r>
        </a:p>
      </dgm:t>
    </dgm:pt>
    <dgm:pt modelId="{D614E0A6-CBC2-4E43-806E-0846C61606A8}" type="sibTrans" cxnId="{F7EDEBA3-71CC-4219-9AFF-B86D377DCB7C}">
      <dgm:prSet/>
      <dgm:spPr/>
      <dgm:t>
        <a:bodyPr/>
        <a:lstStyle/>
        <a:p>
          <a:endParaRPr lang="en-GB" sz="1600"/>
        </a:p>
      </dgm:t>
    </dgm:pt>
    <dgm:pt modelId="{429D2F60-48CE-41FF-89B0-FE58B0B770B0}" type="parTrans" cxnId="{F7EDEBA3-71CC-4219-9AFF-B86D377DCB7C}">
      <dgm:prSet/>
      <dgm:spPr/>
      <dgm:t>
        <a:bodyPr/>
        <a:lstStyle/>
        <a:p>
          <a:endParaRPr lang="en-GB" sz="1600"/>
        </a:p>
      </dgm:t>
    </dgm:pt>
    <dgm:pt modelId="{2185EAB8-F111-4740-A328-2547FDE17368}" type="pres">
      <dgm:prSet presAssocID="{8BD2D1F4-2E5E-4B5B-9B94-85BAA290D93C}" presName="Name0" presStyleCnt="0">
        <dgm:presLayoutVars>
          <dgm:dir/>
          <dgm:animLvl val="lvl"/>
          <dgm:resizeHandles val="exact"/>
        </dgm:presLayoutVars>
      </dgm:prSet>
      <dgm:spPr/>
      <dgm:t>
        <a:bodyPr/>
        <a:lstStyle/>
        <a:p>
          <a:endParaRPr lang="en-GB"/>
        </a:p>
      </dgm:t>
    </dgm:pt>
    <dgm:pt modelId="{DA6417A1-7BBD-4945-87CD-B91569075499}" type="pres">
      <dgm:prSet presAssocID="{C4CB8D4D-F64B-4393-B32C-3D9829D4A191}" presName="composite" presStyleCnt="0"/>
      <dgm:spPr/>
    </dgm:pt>
    <dgm:pt modelId="{70389AA0-9B63-446C-803E-EF35A879D78F}" type="pres">
      <dgm:prSet presAssocID="{C4CB8D4D-F64B-4393-B32C-3D9829D4A191}" presName="parTx" presStyleLbl="alignNode1" presStyleIdx="0" presStyleCnt="3">
        <dgm:presLayoutVars>
          <dgm:chMax val="0"/>
          <dgm:chPref val="0"/>
          <dgm:bulletEnabled val="1"/>
        </dgm:presLayoutVars>
      </dgm:prSet>
      <dgm:spPr/>
      <dgm:t>
        <a:bodyPr/>
        <a:lstStyle/>
        <a:p>
          <a:endParaRPr lang="en-GB"/>
        </a:p>
      </dgm:t>
    </dgm:pt>
    <dgm:pt modelId="{CD7F92AE-B4B2-4697-B065-4FC94F9D144D}" type="pres">
      <dgm:prSet presAssocID="{C4CB8D4D-F64B-4393-B32C-3D9829D4A191}" presName="desTx" presStyleLbl="alignAccFollowNode1" presStyleIdx="0" presStyleCnt="3">
        <dgm:presLayoutVars>
          <dgm:bulletEnabled val="1"/>
        </dgm:presLayoutVars>
      </dgm:prSet>
      <dgm:spPr/>
      <dgm:t>
        <a:bodyPr/>
        <a:lstStyle/>
        <a:p>
          <a:endParaRPr lang="en-GB"/>
        </a:p>
      </dgm:t>
    </dgm:pt>
    <dgm:pt modelId="{29A34F3E-0EEC-42C9-B780-90CD8D2A53CE}" type="pres">
      <dgm:prSet presAssocID="{E444E2E5-9239-41F1-B7BB-48FF7F20CD02}" presName="space" presStyleCnt="0"/>
      <dgm:spPr/>
    </dgm:pt>
    <dgm:pt modelId="{88DFD913-F94C-4450-A376-B51F2D156465}" type="pres">
      <dgm:prSet presAssocID="{A2FB3C20-9ED1-4DAE-9667-21CC04A34B9E}" presName="composite" presStyleCnt="0"/>
      <dgm:spPr/>
    </dgm:pt>
    <dgm:pt modelId="{C3BBB17F-7BE9-4E8F-B770-07A010BF40C7}" type="pres">
      <dgm:prSet presAssocID="{A2FB3C20-9ED1-4DAE-9667-21CC04A34B9E}" presName="parTx" presStyleLbl="alignNode1" presStyleIdx="1" presStyleCnt="3" custLinFactNeighborX="0">
        <dgm:presLayoutVars>
          <dgm:chMax val="0"/>
          <dgm:chPref val="0"/>
          <dgm:bulletEnabled val="1"/>
        </dgm:presLayoutVars>
      </dgm:prSet>
      <dgm:spPr/>
      <dgm:t>
        <a:bodyPr/>
        <a:lstStyle/>
        <a:p>
          <a:endParaRPr lang="en-GB"/>
        </a:p>
      </dgm:t>
    </dgm:pt>
    <dgm:pt modelId="{D9975624-71A9-4080-8349-6D4061D4FCCE}" type="pres">
      <dgm:prSet presAssocID="{A2FB3C20-9ED1-4DAE-9667-21CC04A34B9E}" presName="desTx" presStyleLbl="alignAccFollowNode1" presStyleIdx="1" presStyleCnt="3">
        <dgm:presLayoutVars>
          <dgm:bulletEnabled val="1"/>
        </dgm:presLayoutVars>
      </dgm:prSet>
      <dgm:spPr/>
      <dgm:t>
        <a:bodyPr/>
        <a:lstStyle/>
        <a:p>
          <a:endParaRPr lang="en-GB"/>
        </a:p>
      </dgm:t>
    </dgm:pt>
    <dgm:pt modelId="{5760B82D-1029-4DB8-9CB1-BD43E24F8254}" type="pres">
      <dgm:prSet presAssocID="{93A32D17-670B-42C1-8824-808B934BA3B4}" presName="space" presStyleCnt="0"/>
      <dgm:spPr/>
    </dgm:pt>
    <dgm:pt modelId="{15AD2EDA-9696-4E84-B57E-09B397BA9683}" type="pres">
      <dgm:prSet presAssocID="{40A90204-E168-4CB4-83C7-3786D7AB2929}" presName="composite" presStyleCnt="0"/>
      <dgm:spPr/>
    </dgm:pt>
    <dgm:pt modelId="{DE85DA59-6C5E-4D5B-B613-3ED385B083AF}" type="pres">
      <dgm:prSet presAssocID="{40A90204-E168-4CB4-83C7-3786D7AB2929}" presName="parTx" presStyleLbl="alignNode1" presStyleIdx="2" presStyleCnt="3">
        <dgm:presLayoutVars>
          <dgm:chMax val="0"/>
          <dgm:chPref val="0"/>
          <dgm:bulletEnabled val="1"/>
        </dgm:presLayoutVars>
      </dgm:prSet>
      <dgm:spPr/>
      <dgm:t>
        <a:bodyPr/>
        <a:lstStyle/>
        <a:p>
          <a:endParaRPr lang="en-GB"/>
        </a:p>
      </dgm:t>
    </dgm:pt>
    <dgm:pt modelId="{CEC3A8EE-3A33-4462-93C3-B9DDB7377076}" type="pres">
      <dgm:prSet presAssocID="{40A90204-E168-4CB4-83C7-3786D7AB2929}" presName="desTx" presStyleLbl="alignAccFollowNode1" presStyleIdx="2" presStyleCnt="3">
        <dgm:presLayoutVars>
          <dgm:bulletEnabled val="1"/>
        </dgm:presLayoutVars>
      </dgm:prSet>
      <dgm:spPr/>
      <dgm:t>
        <a:bodyPr/>
        <a:lstStyle/>
        <a:p>
          <a:endParaRPr lang="en-GB"/>
        </a:p>
      </dgm:t>
    </dgm:pt>
  </dgm:ptLst>
  <dgm:cxnLst>
    <dgm:cxn modelId="{4C762B88-D599-40DE-B2EE-1A5DA20E7066}" type="presOf" srcId="{C4CB8D4D-F64B-4393-B32C-3D9829D4A191}" destId="{70389AA0-9B63-446C-803E-EF35A879D78F}" srcOrd="0" destOrd="0" presId="urn:microsoft.com/office/officeart/2005/8/layout/hList1"/>
    <dgm:cxn modelId="{5FDC94B9-C04B-4483-9CA1-F4CBE3867F26}" type="presOf" srcId="{84F11F92-2F18-4031-ACA4-F16AC694EF17}" destId="{CD7F92AE-B4B2-4697-B065-4FC94F9D144D}" srcOrd="0" destOrd="0" presId="urn:microsoft.com/office/officeart/2005/8/layout/hList1"/>
    <dgm:cxn modelId="{D9120C6A-1C91-433E-960F-97DF8525971D}" type="presOf" srcId="{40A90204-E168-4CB4-83C7-3786D7AB2929}" destId="{DE85DA59-6C5E-4D5B-B613-3ED385B083AF}" srcOrd="0" destOrd="0" presId="urn:microsoft.com/office/officeart/2005/8/layout/hList1"/>
    <dgm:cxn modelId="{BBAFB0AA-2208-4DC4-92FF-63A55BCF03E2}" srcId="{8BD2D1F4-2E5E-4B5B-9B94-85BAA290D93C}" destId="{C4CB8D4D-F64B-4393-B32C-3D9829D4A191}" srcOrd="0" destOrd="0" parTransId="{A3E85750-8818-4946-8D2E-816AAFDB6CA5}" sibTransId="{E444E2E5-9239-41F1-B7BB-48FF7F20CD02}"/>
    <dgm:cxn modelId="{5B5BFC97-6BF1-44B0-880B-5F565A5E5D7E}" type="presOf" srcId="{9812A56E-A4DC-49C8-A8BA-051D71CC07CF}" destId="{CD7F92AE-B4B2-4697-B065-4FC94F9D144D}" srcOrd="0" destOrd="1" presId="urn:microsoft.com/office/officeart/2005/8/layout/hList1"/>
    <dgm:cxn modelId="{9B4543D4-3E4D-4CE5-A348-799CFEF7C39D}" type="presOf" srcId="{8BD2D1F4-2E5E-4B5B-9B94-85BAA290D93C}" destId="{2185EAB8-F111-4740-A328-2547FDE17368}" srcOrd="0" destOrd="0" presId="urn:microsoft.com/office/officeart/2005/8/layout/hList1"/>
    <dgm:cxn modelId="{2156C2EF-DB3D-4E5B-AB49-9B97D104CD3C}" srcId="{8BD2D1F4-2E5E-4B5B-9B94-85BAA290D93C}" destId="{40A90204-E168-4CB4-83C7-3786D7AB2929}" srcOrd="2" destOrd="0" parTransId="{FCAA91C2-836D-41C8-846B-612A30215006}" sibTransId="{319A93C6-4A68-4AE8-A2B2-56BF301A89F9}"/>
    <dgm:cxn modelId="{78A905BC-9F84-4C0E-9561-D6E3DBD778EC}" srcId="{8BD2D1F4-2E5E-4B5B-9B94-85BAA290D93C}" destId="{A2FB3C20-9ED1-4DAE-9667-21CC04A34B9E}" srcOrd="1" destOrd="0" parTransId="{E660F468-D1B3-411C-8727-66F392E168AA}" sibTransId="{93A32D17-670B-42C1-8824-808B934BA3B4}"/>
    <dgm:cxn modelId="{EBBA3A73-8A59-44A7-9602-228BFE395EDD}" type="presOf" srcId="{2DB83E5D-B65D-4909-BD27-44926823DF95}" destId="{CEC3A8EE-3A33-4462-93C3-B9DDB7377076}" srcOrd="0" destOrd="0" presId="urn:microsoft.com/office/officeart/2005/8/layout/hList1"/>
    <dgm:cxn modelId="{4E150512-1ABE-4A64-B1A3-43BEC93D0E96}" srcId="{40A90204-E168-4CB4-83C7-3786D7AB2929}" destId="{9264B786-11E0-4076-9D01-0F0E5365E15A}" srcOrd="1" destOrd="0" parTransId="{301FB40B-0435-44CE-B44E-1430B7C9C2ED}" sibTransId="{C786CE52-13F6-4414-B879-D01E07361D0F}"/>
    <dgm:cxn modelId="{B677BADD-8893-4B08-80F6-9D5EC4360CE8}" type="presOf" srcId="{A2FB3C20-9ED1-4DAE-9667-21CC04A34B9E}" destId="{C3BBB17F-7BE9-4E8F-B770-07A010BF40C7}" srcOrd="0" destOrd="0" presId="urn:microsoft.com/office/officeart/2005/8/layout/hList1"/>
    <dgm:cxn modelId="{4E581D3F-E218-439A-9792-37D1F0338902}" type="presOf" srcId="{9264B786-11E0-4076-9D01-0F0E5365E15A}" destId="{CEC3A8EE-3A33-4462-93C3-B9DDB7377076}" srcOrd="0" destOrd="1" presId="urn:microsoft.com/office/officeart/2005/8/layout/hList1"/>
    <dgm:cxn modelId="{38C36C87-C69F-4D25-9381-460D2525D50B}" srcId="{C4CB8D4D-F64B-4393-B32C-3D9829D4A191}" destId="{9812A56E-A4DC-49C8-A8BA-051D71CC07CF}" srcOrd="1" destOrd="0" parTransId="{0D6F7026-9F3A-4846-B07A-1D805195D94D}" sibTransId="{C1F41647-DF58-4E75-82AE-F0DED94B554B}"/>
    <dgm:cxn modelId="{A957C3B9-4C45-4866-9DDD-2227D7CD9C0E}" type="presOf" srcId="{F0AFB60F-1DF8-488B-8BA0-7912422302EB}" destId="{D9975624-71A9-4080-8349-6D4061D4FCCE}" srcOrd="0" destOrd="1" presId="urn:microsoft.com/office/officeart/2005/8/layout/hList1"/>
    <dgm:cxn modelId="{49F658F4-454D-4563-AAFE-D12E0D9B4672}" srcId="{C4CB8D4D-F64B-4393-B32C-3D9829D4A191}" destId="{84F11F92-2F18-4031-ACA4-F16AC694EF17}" srcOrd="0" destOrd="0" parTransId="{05C61FB9-E9AD-467B-800A-9907F8BE8AEA}" sibTransId="{B90B3845-4D51-4553-8357-D309B1385C20}"/>
    <dgm:cxn modelId="{E8320012-BEEC-4876-A8D3-E71A80DE3A1D}" srcId="{40A90204-E168-4CB4-83C7-3786D7AB2929}" destId="{2DB83E5D-B65D-4909-BD27-44926823DF95}" srcOrd="0" destOrd="0" parTransId="{D45D7AEC-BDBB-4A63-A5F7-378BE4F33841}" sibTransId="{CFE58B77-1000-488E-8FEF-FB5D436C40F7}"/>
    <dgm:cxn modelId="{85049C99-2BD8-4210-A08D-DF6E27C8E6DF}" srcId="{A2FB3C20-9ED1-4DAE-9667-21CC04A34B9E}" destId="{018A4AA3-A444-4F95-BC36-C9E5AC208761}" srcOrd="0" destOrd="0" parTransId="{A1248B8A-4634-4E34-BC77-56C35E667758}" sibTransId="{5D779FA8-8262-436D-8873-E32189287D73}"/>
    <dgm:cxn modelId="{400FE07C-12CD-438E-A4C7-8FF59E359512}" type="presOf" srcId="{018A4AA3-A444-4F95-BC36-C9E5AC208761}" destId="{D9975624-71A9-4080-8349-6D4061D4FCCE}" srcOrd="0" destOrd="0" presId="urn:microsoft.com/office/officeart/2005/8/layout/hList1"/>
    <dgm:cxn modelId="{F7EDEBA3-71CC-4219-9AFF-B86D377DCB7C}" srcId="{A2FB3C20-9ED1-4DAE-9667-21CC04A34B9E}" destId="{F0AFB60F-1DF8-488B-8BA0-7912422302EB}" srcOrd="1" destOrd="0" parTransId="{429D2F60-48CE-41FF-89B0-FE58B0B770B0}" sibTransId="{D614E0A6-CBC2-4E43-806E-0846C61606A8}"/>
    <dgm:cxn modelId="{AE45C903-83FE-469F-A281-6AB4967A240D}" type="presParOf" srcId="{2185EAB8-F111-4740-A328-2547FDE17368}" destId="{DA6417A1-7BBD-4945-87CD-B91569075499}" srcOrd="0" destOrd="0" presId="urn:microsoft.com/office/officeart/2005/8/layout/hList1"/>
    <dgm:cxn modelId="{BBEF0FAC-2D6B-4B3E-BE92-7E5511CD095A}" type="presParOf" srcId="{DA6417A1-7BBD-4945-87CD-B91569075499}" destId="{70389AA0-9B63-446C-803E-EF35A879D78F}" srcOrd="0" destOrd="0" presId="urn:microsoft.com/office/officeart/2005/8/layout/hList1"/>
    <dgm:cxn modelId="{3A8C3E88-26B5-4CE5-AE16-7FBD5C873342}" type="presParOf" srcId="{DA6417A1-7BBD-4945-87CD-B91569075499}" destId="{CD7F92AE-B4B2-4697-B065-4FC94F9D144D}" srcOrd="1" destOrd="0" presId="urn:microsoft.com/office/officeart/2005/8/layout/hList1"/>
    <dgm:cxn modelId="{92F5933D-DFA1-4ACA-AD14-7420A2FAA761}" type="presParOf" srcId="{2185EAB8-F111-4740-A328-2547FDE17368}" destId="{29A34F3E-0EEC-42C9-B780-90CD8D2A53CE}" srcOrd="1" destOrd="0" presId="urn:microsoft.com/office/officeart/2005/8/layout/hList1"/>
    <dgm:cxn modelId="{E877F255-6931-4756-A836-FDFF36AD7A5B}" type="presParOf" srcId="{2185EAB8-F111-4740-A328-2547FDE17368}" destId="{88DFD913-F94C-4450-A376-B51F2D156465}" srcOrd="2" destOrd="0" presId="urn:microsoft.com/office/officeart/2005/8/layout/hList1"/>
    <dgm:cxn modelId="{9CF6C231-FE79-4899-911B-6FE4130F2CAE}" type="presParOf" srcId="{88DFD913-F94C-4450-A376-B51F2D156465}" destId="{C3BBB17F-7BE9-4E8F-B770-07A010BF40C7}" srcOrd="0" destOrd="0" presId="urn:microsoft.com/office/officeart/2005/8/layout/hList1"/>
    <dgm:cxn modelId="{5DECBD8B-77EF-46F3-88BD-A515AE0560A6}" type="presParOf" srcId="{88DFD913-F94C-4450-A376-B51F2D156465}" destId="{D9975624-71A9-4080-8349-6D4061D4FCCE}" srcOrd="1" destOrd="0" presId="urn:microsoft.com/office/officeart/2005/8/layout/hList1"/>
    <dgm:cxn modelId="{2F4F56AA-F498-4432-A614-AF7EE3A78FF7}" type="presParOf" srcId="{2185EAB8-F111-4740-A328-2547FDE17368}" destId="{5760B82D-1029-4DB8-9CB1-BD43E24F8254}" srcOrd="3" destOrd="0" presId="urn:microsoft.com/office/officeart/2005/8/layout/hList1"/>
    <dgm:cxn modelId="{1B160BF9-F436-4879-A687-7AB774AF2618}" type="presParOf" srcId="{2185EAB8-F111-4740-A328-2547FDE17368}" destId="{15AD2EDA-9696-4E84-B57E-09B397BA9683}" srcOrd="4" destOrd="0" presId="urn:microsoft.com/office/officeart/2005/8/layout/hList1"/>
    <dgm:cxn modelId="{F3EB5D4C-E254-448B-B34C-A0AD5AD7A378}" type="presParOf" srcId="{15AD2EDA-9696-4E84-B57E-09B397BA9683}" destId="{DE85DA59-6C5E-4D5B-B613-3ED385B083AF}" srcOrd="0" destOrd="0" presId="urn:microsoft.com/office/officeart/2005/8/layout/hList1"/>
    <dgm:cxn modelId="{7B569F11-E6C7-4895-868F-F369F0062A29}" type="presParOf" srcId="{15AD2EDA-9696-4E84-B57E-09B397BA9683}" destId="{CEC3A8EE-3A33-4462-93C3-B9DDB737707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177F55-82CF-43CE-B2BC-248EF327EB75}"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GB"/>
        </a:p>
      </dgm:t>
    </dgm:pt>
    <dgm:pt modelId="{93AE7D9C-60BF-4824-99B9-94BEAE918C41}">
      <dgm:prSet phldrT="[Text]" custT="1"/>
      <dgm:spPr/>
      <dgm:t>
        <a:bodyPr/>
        <a:lstStyle/>
        <a:p>
          <a:r>
            <a:rPr lang="en-GB" sz="1600" b="1" dirty="0" smtClean="0"/>
            <a:t>Attend the first martial arts class (with the therapist)</a:t>
          </a:r>
          <a:endParaRPr lang="en-GB" sz="1600" b="1" dirty="0"/>
        </a:p>
      </dgm:t>
    </dgm:pt>
    <dgm:pt modelId="{3C5DD116-50FE-4BCB-B967-302ACBD1BC07}" type="parTrans" cxnId="{F54447D2-68AD-4575-B769-D6CC2D7FF370}">
      <dgm:prSet/>
      <dgm:spPr/>
      <dgm:t>
        <a:bodyPr/>
        <a:lstStyle/>
        <a:p>
          <a:endParaRPr lang="en-GB" sz="2800"/>
        </a:p>
      </dgm:t>
    </dgm:pt>
    <dgm:pt modelId="{5738DDB1-CABE-4486-95CC-E27487CDC4E6}" type="sibTrans" cxnId="{F54447D2-68AD-4575-B769-D6CC2D7FF370}">
      <dgm:prSet custT="1"/>
      <dgm:spPr/>
      <dgm:t>
        <a:bodyPr/>
        <a:lstStyle/>
        <a:p>
          <a:r>
            <a:rPr lang="en-GB" sz="1600" dirty="0" smtClean="0"/>
            <a:t> </a:t>
          </a:r>
          <a:r>
            <a:rPr lang="en-GB" sz="1600" b="1" dirty="0" smtClean="0"/>
            <a:t>visit dog sanctuary, enquire about voluntary work</a:t>
          </a:r>
          <a:endParaRPr lang="en-GB" sz="1600" b="1" dirty="0"/>
        </a:p>
      </dgm:t>
    </dgm:pt>
    <dgm:pt modelId="{54CF2D02-9FB2-4D70-9BE7-DFCF14A54A3B}">
      <dgm:prSet phldrT="[Text]" custT="1"/>
      <dgm:spPr/>
      <dgm:t>
        <a:bodyPr/>
        <a:lstStyle/>
        <a:p>
          <a:endParaRPr lang="en-GB" sz="1200" dirty="0"/>
        </a:p>
      </dgm:t>
    </dgm:pt>
    <dgm:pt modelId="{137AB43F-62F0-41AB-BB4D-A34B2224548D}" type="parTrans" cxnId="{2A0697AA-2825-41FA-AFDB-834C7AE1DC97}">
      <dgm:prSet/>
      <dgm:spPr/>
      <dgm:t>
        <a:bodyPr/>
        <a:lstStyle/>
        <a:p>
          <a:endParaRPr lang="en-GB" sz="2800"/>
        </a:p>
      </dgm:t>
    </dgm:pt>
    <dgm:pt modelId="{8A614D8E-AD3C-413E-8AAC-1BA2BEAEB6BE}" type="sibTrans" cxnId="{2A0697AA-2825-41FA-AFDB-834C7AE1DC97}">
      <dgm:prSet/>
      <dgm:spPr/>
      <dgm:t>
        <a:bodyPr/>
        <a:lstStyle/>
        <a:p>
          <a:endParaRPr lang="en-GB" sz="2800"/>
        </a:p>
      </dgm:t>
    </dgm:pt>
    <dgm:pt modelId="{E4CC9313-3B52-402B-A6F0-35C9C2633710}">
      <dgm:prSet phldrT="[Text]" custT="1"/>
      <dgm:spPr/>
      <dgm:t>
        <a:bodyPr/>
        <a:lstStyle/>
        <a:p>
          <a:r>
            <a:rPr lang="en-GB" sz="1600" b="1" dirty="0"/>
            <a:t>Go to the gym with therapist to enquire about induction</a:t>
          </a:r>
        </a:p>
      </dgm:t>
    </dgm:pt>
    <dgm:pt modelId="{16AB54D6-DDA9-474D-A3C2-62545C6CC465}" type="parTrans" cxnId="{7FB4442F-E5A2-46E0-9C5C-177F6C8EA2A7}">
      <dgm:prSet/>
      <dgm:spPr/>
      <dgm:t>
        <a:bodyPr/>
        <a:lstStyle/>
        <a:p>
          <a:endParaRPr lang="en-GB" sz="2800"/>
        </a:p>
      </dgm:t>
    </dgm:pt>
    <dgm:pt modelId="{B407EA3C-EBAC-4E89-A496-FFBDEBE97152}" type="sibTrans" cxnId="{7FB4442F-E5A2-46E0-9C5C-177F6C8EA2A7}">
      <dgm:prSet custT="1"/>
      <dgm:spPr/>
      <dgm:t>
        <a:bodyPr/>
        <a:lstStyle/>
        <a:p>
          <a:r>
            <a:rPr lang="en-GB" sz="1600" b="1" dirty="0"/>
            <a:t>Attend flower-arranging course with therapist</a:t>
          </a:r>
        </a:p>
      </dgm:t>
    </dgm:pt>
    <dgm:pt modelId="{8FC657BE-7B65-48CD-B8E4-9B01360634D6}">
      <dgm:prSet phldrT="[Text]" custT="1"/>
      <dgm:spPr/>
      <dgm:t>
        <a:bodyPr/>
        <a:lstStyle/>
        <a:p>
          <a:r>
            <a:rPr lang="en-GB" sz="1400" b="1" dirty="0"/>
            <a:t>Client drives therapist whilst therapist </a:t>
          </a:r>
          <a:r>
            <a:rPr lang="en-GB" sz="1400" b="1" dirty="0" smtClean="0"/>
            <a:t>records other </a:t>
          </a:r>
          <a:r>
            <a:rPr lang="en-GB" sz="1400" b="1" dirty="0"/>
            <a:t>drivers’ behaviours</a:t>
          </a:r>
        </a:p>
      </dgm:t>
    </dgm:pt>
    <dgm:pt modelId="{3F296474-52DD-402F-A720-832F3076FDC5}" type="parTrans" cxnId="{059DF413-4338-4B7F-A218-8F6C3757EC1D}">
      <dgm:prSet/>
      <dgm:spPr/>
      <dgm:t>
        <a:bodyPr/>
        <a:lstStyle/>
        <a:p>
          <a:endParaRPr lang="en-GB" sz="2800"/>
        </a:p>
      </dgm:t>
    </dgm:pt>
    <dgm:pt modelId="{8DDA4883-3285-4BD2-B91B-FB7275693659}" type="sibTrans" cxnId="{059DF413-4338-4B7F-A218-8F6C3757EC1D}">
      <dgm:prSet custT="1"/>
      <dgm:spPr/>
      <dgm:t>
        <a:bodyPr/>
        <a:lstStyle/>
        <a:p>
          <a:r>
            <a:rPr lang="en-GB" sz="1500" b="1" dirty="0"/>
            <a:t>Listen to recordings of own voice versus therapist’s and rate stuttering</a:t>
          </a:r>
        </a:p>
      </dgm:t>
    </dgm:pt>
    <dgm:pt modelId="{96571BE7-F926-4A55-936C-BE45997D1FBE}">
      <dgm:prSet phldrT="[Text]" custT="1"/>
      <dgm:spPr/>
      <dgm:t>
        <a:bodyPr/>
        <a:lstStyle/>
        <a:p>
          <a:endParaRPr lang="en-GB" sz="1200" dirty="0"/>
        </a:p>
      </dgm:t>
    </dgm:pt>
    <dgm:pt modelId="{FBA03E95-304C-47F1-9B24-61D70F692804}" type="parTrans" cxnId="{CC7EC20F-D515-4122-A1B5-301AFAD85C76}">
      <dgm:prSet/>
      <dgm:spPr/>
      <dgm:t>
        <a:bodyPr/>
        <a:lstStyle/>
        <a:p>
          <a:endParaRPr lang="en-GB" sz="2800"/>
        </a:p>
      </dgm:t>
    </dgm:pt>
    <dgm:pt modelId="{2F05CFBC-A7BB-4B34-92C6-92F6323A9794}" type="sibTrans" cxnId="{CC7EC20F-D515-4122-A1B5-301AFAD85C76}">
      <dgm:prSet/>
      <dgm:spPr/>
      <dgm:t>
        <a:bodyPr/>
        <a:lstStyle/>
        <a:p>
          <a:endParaRPr lang="en-GB" sz="2800"/>
        </a:p>
      </dgm:t>
    </dgm:pt>
    <dgm:pt modelId="{D7878030-09FC-4005-81D2-93E35C92B149}" type="pres">
      <dgm:prSet presAssocID="{00177F55-82CF-43CE-B2BC-248EF327EB75}" presName="Name0" presStyleCnt="0">
        <dgm:presLayoutVars>
          <dgm:chMax/>
          <dgm:chPref/>
          <dgm:dir/>
          <dgm:animLvl val="lvl"/>
        </dgm:presLayoutVars>
      </dgm:prSet>
      <dgm:spPr/>
      <dgm:t>
        <a:bodyPr/>
        <a:lstStyle/>
        <a:p>
          <a:endParaRPr lang="en-GB"/>
        </a:p>
      </dgm:t>
    </dgm:pt>
    <dgm:pt modelId="{0B6AFEEA-BB5B-44C0-9136-98E8594E8AA3}" type="pres">
      <dgm:prSet presAssocID="{93AE7D9C-60BF-4824-99B9-94BEAE918C41}" presName="composite" presStyleCnt="0"/>
      <dgm:spPr/>
    </dgm:pt>
    <dgm:pt modelId="{F0D77FAC-4F81-41AC-8BDB-72EBEBA51352}" type="pres">
      <dgm:prSet presAssocID="{93AE7D9C-60BF-4824-99B9-94BEAE918C41}" presName="Parent1" presStyleLbl="node1" presStyleIdx="0" presStyleCnt="6">
        <dgm:presLayoutVars>
          <dgm:chMax val="1"/>
          <dgm:chPref val="1"/>
          <dgm:bulletEnabled val="1"/>
        </dgm:presLayoutVars>
      </dgm:prSet>
      <dgm:spPr/>
      <dgm:t>
        <a:bodyPr/>
        <a:lstStyle/>
        <a:p>
          <a:endParaRPr lang="en-GB"/>
        </a:p>
      </dgm:t>
    </dgm:pt>
    <dgm:pt modelId="{B04D2783-6A47-43AA-A118-6D555E0CC83D}" type="pres">
      <dgm:prSet presAssocID="{93AE7D9C-60BF-4824-99B9-94BEAE918C41}" presName="Childtext1" presStyleLbl="revTx" presStyleIdx="0" presStyleCnt="3" custScaleX="98395" custScaleY="140872">
        <dgm:presLayoutVars>
          <dgm:chMax val="0"/>
          <dgm:chPref val="0"/>
          <dgm:bulletEnabled val="1"/>
        </dgm:presLayoutVars>
      </dgm:prSet>
      <dgm:spPr/>
      <dgm:t>
        <a:bodyPr/>
        <a:lstStyle/>
        <a:p>
          <a:endParaRPr lang="en-GB"/>
        </a:p>
      </dgm:t>
    </dgm:pt>
    <dgm:pt modelId="{5A2523D6-4776-43C0-973D-CC591FBF67B7}" type="pres">
      <dgm:prSet presAssocID="{93AE7D9C-60BF-4824-99B9-94BEAE918C41}" presName="BalanceSpacing" presStyleCnt="0"/>
      <dgm:spPr/>
    </dgm:pt>
    <dgm:pt modelId="{33919F28-CF01-4447-86AB-A158DC7DBD45}" type="pres">
      <dgm:prSet presAssocID="{93AE7D9C-60BF-4824-99B9-94BEAE918C41}" presName="BalanceSpacing1" presStyleCnt="0"/>
      <dgm:spPr/>
    </dgm:pt>
    <dgm:pt modelId="{1FEE4AB6-0DFF-41F9-94FF-18E34DB42DBE}" type="pres">
      <dgm:prSet presAssocID="{5738DDB1-CABE-4486-95CC-E27487CDC4E6}" presName="Accent1Text" presStyleLbl="node1" presStyleIdx="1" presStyleCnt="6"/>
      <dgm:spPr/>
      <dgm:t>
        <a:bodyPr/>
        <a:lstStyle/>
        <a:p>
          <a:endParaRPr lang="en-GB"/>
        </a:p>
      </dgm:t>
    </dgm:pt>
    <dgm:pt modelId="{F53E9500-1E15-4245-97CC-4B077038613D}" type="pres">
      <dgm:prSet presAssocID="{5738DDB1-CABE-4486-95CC-E27487CDC4E6}" presName="spaceBetweenRectangles" presStyleCnt="0"/>
      <dgm:spPr/>
    </dgm:pt>
    <dgm:pt modelId="{FE594938-F280-4844-BC26-F44950DE614F}" type="pres">
      <dgm:prSet presAssocID="{E4CC9313-3B52-402B-A6F0-35C9C2633710}" presName="composite" presStyleCnt="0"/>
      <dgm:spPr/>
    </dgm:pt>
    <dgm:pt modelId="{28BFED9B-EF5A-41E9-9D69-3FDB5A3CA422}" type="pres">
      <dgm:prSet presAssocID="{E4CC9313-3B52-402B-A6F0-35C9C2633710}" presName="Parent1" presStyleLbl="node1" presStyleIdx="2" presStyleCnt="6">
        <dgm:presLayoutVars>
          <dgm:chMax val="1"/>
          <dgm:chPref val="1"/>
          <dgm:bulletEnabled val="1"/>
        </dgm:presLayoutVars>
      </dgm:prSet>
      <dgm:spPr/>
      <dgm:t>
        <a:bodyPr/>
        <a:lstStyle/>
        <a:p>
          <a:endParaRPr lang="en-GB"/>
        </a:p>
      </dgm:t>
    </dgm:pt>
    <dgm:pt modelId="{4F0D0E50-5E9F-4217-93F3-7C8F80417ACB}" type="pres">
      <dgm:prSet presAssocID="{E4CC9313-3B52-402B-A6F0-35C9C2633710}" presName="Childtext1" presStyleLbl="revTx" presStyleIdx="1" presStyleCnt="3">
        <dgm:presLayoutVars>
          <dgm:chMax val="0"/>
          <dgm:chPref val="0"/>
          <dgm:bulletEnabled val="1"/>
        </dgm:presLayoutVars>
      </dgm:prSet>
      <dgm:spPr/>
    </dgm:pt>
    <dgm:pt modelId="{0CAF39CD-6BE5-4624-96C6-C75C9411FDC0}" type="pres">
      <dgm:prSet presAssocID="{E4CC9313-3B52-402B-A6F0-35C9C2633710}" presName="BalanceSpacing" presStyleCnt="0"/>
      <dgm:spPr/>
    </dgm:pt>
    <dgm:pt modelId="{6A61D0B4-5558-4BE2-A4B8-C54E567FF98C}" type="pres">
      <dgm:prSet presAssocID="{E4CC9313-3B52-402B-A6F0-35C9C2633710}" presName="BalanceSpacing1" presStyleCnt="0"/>
      <dgm:spPr/>
    </dgm:pt>
    <dgm:pt modelId="{E29BD013-1275-4158-9BC3-D77FB6089C6F}" type="pres">
      <dgm:prSet presAssocID="{B407EA3C-EBAC-4E89-A496-FFBDEBE97152}" presName="Accent1Text" presStyleLbl="node1" presStyleIdx="3" presStyleCnt="6"/>
      <dgm:spPr/>
      <dgm:t>
        <a:bodyPr/>
        <a:lstStyle/>
        <a:p>
          <a:endParaRPr lang="en-GB"/>
        </a:p>
      </dgm:t>
    </dgm:pt>
    <dgm:pt modelId="{9D21EFB8-E8E0-4C92-831C-5CBC8BBF50B8}" type="pres">
      <dgm:prSet presAssocID="{B407EA3C-EBAC-4E89-A496-FFBDEBE97152}" presName="spaceBetweenRectangles" presStyleCnt="0"/>
      <dgm:spPr/>
    </dgm:pt>
    <dgm:pt modelId="{8811D783-AA53-42B6-9675-A499CC7F9851}" type="pres">
      <dgm:prSet presAssocID="{8FC657BE-7B65-48CD-B8E4-9B01360634D6}" presName="composite" presStyleCnt="0"/>
      <dgm:spPr/>
    </dgm:pt>
    <dgm:pt modelId="{BF200F93-DDB7-48FD-8A92-19062497439B}" type="pres">
      <dgm:prSet presAssocID="{8FC657BE-7B65-48CD-B8E4-9B01360634D6}" presName="Parent1" presStyleLbl="node1" presStyleIdx="4" presStyleCnt="6">
        <dgm:presLayoutVars>
          <dgm:chMax val="1"/>
          <dgm:chPref val="1"/>
          <dgm:bulletEnabled val="1"/>
        </dgm:presLayoutVars>
      </dgm:prSet>
      <dgm:spPr/>
      <dgm:t>
        <a:bodyPr/>
        <a:lstStyle/>
        <a:p>
          <a:endParaRPr lang="en-GB"/>
        </a:p>
      </dgm:t>
    </dgm:pt>
    <dgm:pt modelId="{F4A712BF-8557-4D94-A8B9-402C7FE7F606}" type="pres">
      <dgm:prSet presAssocID="{8FC657BE-7B65-48CD-B8E4-9B01360634D6}" presName="Childtext1" presStyleLbl="revTx" presStyleIdx="2" presStyleCnt="3">
        <dgm:presLayoutVars>
          <dgm:chMax val="0"/>
          <dgm:chPref val="0"/>
          <dgm:bulletEnabled val="1"/>
        </dgm:presLayoutVars>
      </dgm:prSet>
      <dgm:spPr/>
      <dgm:t>
        <a:bodyPr/>
        <a:lstStyle/>
        <a:p>
          <a:endParaRPr lang="en-GB"/>
        </a:p>
      </dgm:t>
    </dgm:pt>
    <dgm:pt modelId="{3D35C373-721F-41C3-B495-61DCF71ACB4A}" type="pres">
      <dgm:prSet presAssocID="{8FC657BE-7B65-48CD-B8E4-9B01360634D6}" presName="BalanceSpacing" presStyleCnt="0"/>
      <dgm:spPr/>
    </dgm:pt>
    <dgm:pt modelId="{D499A7FB-FCFE-4FFF-99D3-514F450B30F6}" type="pres">
      <dgm:prSet presAssocID="{8FC657BE-7B65-48CD-B8E4-9B01360634D6}" presName="BalanceSpacing1" presStyleCnt="0"/>
      <dgm:spPr/>
    </dgm:pt>
    <dgm:pt modelId="{708BCB81-2F13-453D-A5A4-4E64BB77CA48}" type="pres">
      <dgm:prSet presAssocID="{8DDA4883-3285-4BD2-B91B-FB7275693659}" presName="Accent1Text" presStyleLbl="node1" presStyleIdx="5" presStyleCnt="6"/>
      <dgm:spPr/>
      <dgm:t>
        <a:bodyPr/>
        <a:lstStyle/>
        <a:p>
          <a:endParaRPr lang="en-GB"/>
        </a:p>
      </dgm:t>
    </dgm:pt>
  </dgm:ptLst>
  <dgm:cxnLst>
    <dgm:cxn modelId="{7FB4442F-E5A2-46E0-9C5C-177F6C8EA2A7}" srcId="{00177F55-82CF-43CE-B2BC-248EF327EB75}" destId="{E4CC9313-3B52-402B-A6F0-35C9C2633710}" srcOrd="1" destOrd="0" parTransId="{16AB54D6-DDA9-474D-A3C2-62545C6CC465}" sibTransId="{B407EA3C-EBAC-4E89-A496-FFBDEBE97152}"/>
    <dgm:cxn modelId="{CC7EC20F-D515-4122-A1B5-301AFAD85C76}" srcId="{8FC657BE-7B65-48CD-B8E4-9B01360634D6}" destId="{96571BE7-F926-4A55-936C-BE45997D1FBE}" srcOrd="0" destOrd="0" parTransId="{FBA03E95-304C-47F1-9B24-61D70F692804}" sibTransId="{2F05CFBC-A7BB-4B34-92C6-92F6323A9794}"/>
    <dgm:cxn modelId="{E7A96CBC-13E9-43DC-8ED5-01B027423086}" type="presOf" srcId="{5738DDB1-CABE-4486-95CC-E27487CDC4E6}" destId="{1FEE4AB6-0DFF-41F9-94FF-18E34DB42DBE}" srcOrd="0" destOrd="0" presId="urn:microsoft.com/office/officeart/2008/layout/AlternatingHexagons"/>
    <dgm:cxn modelId="{98D90AA0-9319-4797-8BA2-C87CEA0DA36E}" type="presOf" srcId="{8DDA4883-3285-4BD2-B91B-FB7275693659}" destId="{708BCB81-2F13-453D-A5A4-4E64BB77CA48}" srcOrd="0" destOrd="0" presId="urn:microsoft.com/office/officeart/2008/layout/AlternatingHexagons"/>
    <dgm:cxn modelId="{F54447D2-68AD-4575-B769-D6CC2D7FF370}" srcId="{00177F55-82CF-43CE-B2BC-248EF327EB75}" destId="{93AE7D9C-60BF-4824-99B9-94BEAE918C41}" srcOrd="0" destOrd="0" parTransId="{3C5DD116-50FE-4BCB-B967-302ACBD1BC07}" sibTransId="{5738DDB1-CABE-4486-95CC-E27487CDC4E6}"/>
    <dgm:cxn modelId="{3C400A89-50EC-422E-8249-72317C0F7C9C}" type="presOf" srcId="{8FC657BE-7B65-48CD-B8E4-9B01360634D6}" destId="{BF200F93-DDB7-48FD-8A92-19062497439B}" srcOrd="0" destOrd="0" presId="urn:microsoft.com/office/officeart/2008/layout/AlternatingHexagons"/>
    <dgm:cxn modelId="{5CDBD2DB-941E-4679-B06C-8F74425C6EC3}" type="presOf" srcId="{54CF2D02-9FB2-4D70-9BE7-DFCF14A54A3B}" destId="{B04D2783-6A47-43AA-A118-6D555E0CC83D}" srcOrd="0" destOrd="0" presId="urn:microsoft.com/office/officeart/2008/layout/AlternatingHexagons"/>
    <dgm:cxn modelId="{BC3DBDCA-3D25-4AD5-8CB3-9BD0238DBAD0}" type="presOf" srcId="{00177F55-82CF-43CE-B2BC-248EF327EB75}" destId="{D7878030-09FC-4005-81D2-93E35C92B149}" srcOrd="0" destOrd="0" presId="urn:microsoft.com/office/officeart/2008/layout/AlternatingHexagons"/>
    <dgm:cxn modelId="{5FD9405B-D52E-402B-973D-EE22B26DBF70}" type="presOf" srcId="{E4CC9313-3B52-402B-A6F0-35C9C2633710}" destId="{28BFED9B-EF5A-41E9-9D69-3FDB5A3CA422}" srcOrd="0" destOrd="0" presId="urn:microsoft.com/office/officeart/2008/layout/AlternatingHexagons"/>
    <dgm:cxn modelId="{72B43C53-A4B0-4672-B1E3-53F27F419A30}" type="presOf" srcId="{93AE7D9C-60BF-4824-99B9-94BEAE918C41}" destId="{F0D77FAC-4F81-41AC-8BDB-72EBEBA51352}" srcOrd="0" destOrd="0" presId="urn:microsoft.com/office/officeart/2008/layout/AlternatingHexagons"/>
    <dgm:cxn modelId="{2A0697AA-2825-41FA-AFDB-834C7AE1DC97}" srcId="{93AE7D9C-60BF-4824-99B9-94BEAE918C41}" destId="{54CF2D02-9FB2-4D70-9BE7-DFCF14A54A3B}" srcOrd="0" destOrd="0" parTransId="{137AB43F-62F0-41AB-BB4D-A34B2224548D}" sibTransId="{8A614D8E-AD3C-413E-8AAC-1BA2BEAEB6BE}"/>
    <dgm:cxn modelId="{059DF413-4338-4B7F-A218-8F6C3757EC1D}" srcId="{00177F55-82CF-43CE-B2BC-248EF327EB75}" destId="{8FC657BE-7B65-48CD-B8E4-9B01360634D6}" srcOrd="2" destOrd="0" parTransId="{3F296474-52DD-402F-A720-832F3076FDC5}" sibTransId="{8DDA4883-3285-4BD2-B91B-FB7275693659}"/>
    <dgm:cxn modelId="{E52ECBF2-8EC0-47E1-B335-2BE73700F9C9}" type="presOf" srcId="{96571BE7-F926-4A55-936C-BE45997D1FBE}" destId="{F4A712BF-8557-4D94-A8B9-402C7FE7F606}" srcOrd="0" destOrd="0" presId="urn:microsoft.com/office/officeart/2008/layout/AlternatingHexagons"/>
    <dgm:cxn modelId="{4E27BD72-5FED-459A-9F64-44CAAC72037B}" type="presOf" srcId="{B407EA3C-EBAC-4E89-A496-FFBDEBE97152}" destId="{E29BD013-1275-4158-9BC3-D77FB6089C6F}" srcOrd="0" destOrd="0" presId="urn:microsoft.com/office/officeart/2008/layout/AlternatingHexagons"/>
    <dgm:cxn modelId="{6511D422-88DE-4850-BD4E-2A18ED8588A7}" type="presParOf" srcId="{D7878030-09FC-4005-81D2-93E35C92B149}" destId="{0B6AFEEA-BB5B-44C0-9136-98E8594E8AA3}" srcOrd="0" destOrd="0" presId="urn:microsoft.com/office/officeart/2008/layout/AlternatingHexagons"/>
    <dgm:cxn modelId="{25E1A3D2-D1C9-43DA-A9DD-E7A1FEE4B081}" type="presParOf" srcId="{0B6AFEEA-BB5B-44C0-9136-98E8594E8AA3}" destId="{F0D77FAC-4F81-41AC-8BDB-72EBEBA51352}" srcOrd="0" destOrd="0" presId="urn:microsoft.com/office/officeart/2008/layout/AlternatingHexagons"/>
    <dgm:cxn modelId="{BD0F149A-4EA5-4444-99A5-503BCA411434}" type="presParOf" srcId="{0B6AFEEA-BB5B-44C0-9136-98E8594E8AA3}" destId="{B04D2783-6A47-43AA-A118-6D555E0CC83D}" srcOrd="1" destOrd="0" presId="urn:microsoft.com/office/officeart/2008/layout/AlternatingHexagons"/>
    <dgm:cxn modelId="{1ACB3B97-A423-4BD9-81A3-0DE9EE9DFF35}" type="presParOf" srcId="{0B6AFEEA-BB5B-44C0-9136-98E8594E8AA3}" destId="{5A2523D6-4776-43C0-973D-CC591FBF67B7}" srcOrd="2" destOrd="0" presId="urn:microsoft.com/office/officeart/2008/layout/AlternatingHexagons"/>
    <dgm:cxn modelId="{A934D3FB-CE35-4F41-8C8A-8356DE40DA37}" type="presParOf" srcId="{0B6AFEEA-BB5B-44C0-9136-98E8594E8AA3}" destId="{33919F28-CF01-4447-86AB-A158DC7DBD45}" srcOrd="3" destOrd="0" presId="urn:microsoft.com/office/officeart/2008/layout/AlternatingHexagons"/>
    <dgm:cxn modelId="{D4B50DFE-3722-4036-8867-9263D5432EE9}" type="presParOf" srcId="{0B6AFEEA-BB5B-44C0-9136-98E8594E8AA3}" destId="{1FEE4AB6-0DFF-41F9-94FF-18E34DB42DBE}" srcOrd="4" destOrd="0" presId="urn:microsoft.com/office/officeart/2008/layout/AlternatingHexagons"/>
    <dgm:cxn modelId="{9BD78614-2C57-4E9A-8FEA-CBAE5E81E564}" type="presParOf" srcId="{D7878030-09FC-4005-81D2-93E35C92B149}" destId="{F53E9500-1E15-4245-97CC-4B077038613D}" srcOrd="1" destOrd="0" presId="urn:microsoft.com/office/officeart/2008/layout/AlternatingHexagons"/>
    <dgm:cxn modelId="{A7880797-E67B-4EFE-8AAF-76C50C7DF64B}" type="presParOf" srcId="{D7878030-09FC-4005-81D2-93E35C92B149}" destId="{FE594938-F280-4844-BC26-F44950DE614F}" srcOrd="2" destOrd="0" presId="urn:microsoft.com/office/officeart/2008/layout/AlternatingHexagons"/>
    <dgm:cxn modelId="{82C336E1-0C2D-4C96-8812-2F40DF9C18B8}" type="presParOf" srcId="{FE594938-F280-4844-BC26-F44950DE614F}" destId="{28BFED9B-EF5A-41E9-9D69-3FDB5A3CA422}" srcOrd="0" destOrd="0" presId="urn:microsoft.com/office/officeart/2008/layout/AlternatingHexagons"/>
    <dgm:cxn modelId="{875DB9C6-2524-4F46-9901-79CDC56B3D41}" type="presParOf" srcId="{FE594938-F280-4844-BC26-F44950DE614F}" destId="{4F0D0E50-5E9F-4217-93F3-7C8F80417ACB}" srcOrd="1" destOrd="0" presId="urn:microsoft.com/office/officeart/2008/layout/AlternatingHexagons"/>
    <dgm:cxn modelId="{EC8B9A25-E602-4382-B211-BC2767E7BF33}" type="presParOf" srcId="{FE594938-F280-4844-BC26-F44950DE614F}" destId="{0CAF39CD-6BE5-4624-96C6-C75C9411FDC0}" srcOrd="2" destOrd="0" presId="urn:microsoft.com/office/officeart/2008/layout/AlternatingHexagons"/>
    <dgm:cxn modelId="{C1E842A1-1CCB-4B8D-B357-4C28204DD8A1}" type="presParOf" srcId="{FE594938-F280-4844-BC26-F44950DE614F}" destId="{6A61D0B4-5558-4BE2-A4B8-C54E567FF98C}" srcOrd="3" destOrd="0" presId="urn:microsoft.com/office/officeart/2008/layout/AlternatingHexagons"/>
    <dgm:cxn modelId="{D5BB8C73-A9F0-4523-9F25-503468EAE7CE}" type="presParOf" srcId="{FE594938-F280-4844-BC26-F44950DE614F}" destId="{E29BD013-1275-4158-9BC3-D77FB6089C6F}" srcOrd="4" destOrd="0" presId="urn:microsoft.com/office/officeart/2008/layout/AlternatingHexagons"/>
    <dgm:cxn modelId="{9DF45994-46C4-4D2E-AE36-0438633F0C92}" type="presParOf" srcId="{D7878030-09FC-4005-81D2-93E35C92B149}" destId="{9D21EFB8-E8E0-4C92-831C-5CBC8BBF50B8}" srcOrd="3" destOrd="0" presId="urn:microsoft.com/office/officeart/2008/layout/AlternatingHexagons"/>
    <dgm:cxn modelId="{2E569023-DD41-4E70-9949-E08672113097}" type="presParOf" srcId="{D7878030-09FC-4005-81D2-93E35C92B149}" destId="{8811D783-AA53-42B6-9675-A499CC7F9851}" srcOrd="4" destOrd="0" presId="urn:microsoft.com/office/officeart/2008/layout/AlternatingHexagons"/>
    <dgm:cxn modelId="{7BD09EFC-71E2-40B6-AD0A-F175A915A3C8}" type="presParOf" srcId="{8811D783-AA53-42B6-9675-A499CC7F9851}" destId="{BF200F93-DDB7-48FD-8A92-19062497439B}" srcOrd="0" destOrd="0" presId="urn:microsoft.com/office/officeart/2008/layout/AlternatingHexagons"/>
    <dgm:cxn modelId="{B802F958-EE57-4F1F-A6E9-2D99E870AC2E}" type="presParOf" srcId="{8811D783-AA53-42B6-9675-A499CC7F9851}" destId="{F4A712BF-8557-4D94-A8B9-402C7FE7F606}" srcOrd="1" destOrd="0" presId="urn:microsoft.com/office/officeart/2008/layout/AlternatingHexagons"/>
    <dgm:cxn modelId="{40FCBEE7-B7E7-4677-B520-9B0008A3B1A5}" type="presParOf" srcId="{8811D783-AA53-42B6-9675-A499CC7F9851}" destId="{3D35C373-721F-41C3-B495-61DCF71ACB4A}" srcOrd="2" destOrd="0" presId="urn:microsoft.com/office/officeart/2008/layout/AlternatingHexagons"/>
    <dgm:cxn modelId="{39B4538A-0077-446B-A8E3-00F2B2E160A5}" type="presParOf" srcId="{8811D783-AA53-42B6-9675-A499CC7F9851}" destId="{D499A7FB-FCFE-4FFF-99D3-514F450B30F6}" srcOrd="3" destOrd="0" presId="urn:microsoft.com/office/officeart/2008/layout/AlternatingHexagons"/>
    <dgm:cxn modelId="{04CA44CE-7F26-426B-9F91-F3A9FA71BCC0}" type="presParOf" srcId="{8811D783-AA53-42B6-9675-A499CC7F9851}" destId="{708BCB81-2F13-453D-A5A4-4E64BB77CA48}"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89AA0-9B63-446C-803E-EF35A879D78F}">
      <dsp:nvSpPr>
        <dsp:cNvPr id="0" name=""/>
        <dsp:cNvSpPr/>
      </dsp:nvSpPr>
      <dsp:spPr>
        <a:xfrm>
          <a:off x="3027" y="18117"/>
          <a:ext cx="2952100" cy="846001"/>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GB" sz="2400" kern="1200"/>
            <a:t>CBT- based</a:t>
          </a:r>
          <a:endParaRPr lang="en-GB" sz="2400" kern="1200" dirty="0"/>
        </a:p>
      </dsp:txBody>
      <dsp:txXfrm>
        <a:off x="3027" y="18117"/>
        <a:ext cx="2952100" cy="846001"/>
      </dsp:txXfrm>
    </dsp:sp>
    <dsp:sp modelId="{CD7F92AE-B4B2-4697-B065-4FC94F9D144D}">
      <dsp:nvSpPr>
        <dsp:cNvPr id="0" name=""/>
        <dsp:cNvSpPr/>
      </dsp:nvSpPr>
      <dsp:spPr>
        <a:xfrm>
          <a:off x="3027" y="864119"/>
          <a:ext cx="2952100" cy="127368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dirty="0"/>
            <a:t>Behavioural focus – working outside of the clinic room</a:t>
          </a:r>
        </a:p>
        <a:p>
          <a:pPr marL="171450" lvl="1" indent="-171450" algn="l" defTabSz="711200">
            <a:lnSpc>
              <a:spcPct val="90000"/>
            </a:lnSpc>
            <a:spcBef>
              <a:spcPct val="0"/>
            </a:spcBef>
            <a:spcAft>
              <a:spcPct val="15000"/>
            </a:spcAft>
            <a:buChar char="••"/>
          </a:pPr>
          <a:r>
            <a:rPr lang="en-GB" sz="1600" kern="1200" dirty="0"/>
            <a:t>Cognitive work </a:t>
          </a:r>
        </a:p>
      </dsp:txBody>
      <dsp:txXfrm>
        <a:off x="3027" y="864119"/>
        <a:ext cx="2952100" cy="1273680"/>
      </dsp:txXfrm>
    </dsp:sp>
    <dsp:sp modelId="{C3BBB17F-7BE9-4E8F-B770-07A010BF40C7}">
      <dsp:nvSpPr>
        <dsp:cNvPr id="0" name=""/>
        <dsp:cNvSpPr/>
      </dsp:nvSpPr>
      <dsp:spPr>
        <a:xfrm>
          <a:off x="3368422" y="18117"/>
          <a:ext cx="2952100" cy="846001"/>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GB" sz="2400" kern="1200" dirty="0"/>
            <a:t>Assertive outreach principles</a:t>
          </a:r>
        </a:p>
      </dsp:txBody>
      <dsp:txXfrm>
        <a:off x="3368422" y="18117"/>
        <a:ext cx="2952100" cy="846001"/>
      </dsp:txXfrm>
    </dsp:sp>
    <dsp:sp modelId="{D9975624-71A9-4080-8349-6D4061D4FCCE}">
      <dsp:nvSpPr>
        <dsp:cNvPr id="0" name=""/>
        <dsp:cNvSpPr/>
      </dsp:nvSpPr>
      <dsp:spPr>
        <a:xfrm>
          <a:off x="3368422" y="864119"/>
          <a:ext cx="2952100" cy="127368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2" indent="-171450" algn="l" defTabSz="711200">
            <a:lnSpc>
              <a:spcPct val="90000"/>
            </a:lnSpc>
            <a:spcBef>
              <a:spcPct val="0"/>
            </a:spcBef>
            <a:spcAft>
              <a:spcPct val="15000"/>
            </a:spcAft>
            <a:buChar char="••"/>
          </a:pPr>
          <a:r>
            <a:rPr lang="en-GB" sz="1600" kern="1200" dirty="0"/>
            <a:t>Go to where the young person is</a:t>
          </a:r>
          <a:endParaRPr lang="en-GB" sz="3200" kern="1200" dirty="0"/>
        </a:p>
        <a:p>
          <a:pPr marL="171450" lvl="2" indent="-171450" algn="l" defTabSz="711200">
            <a:lnSpc>
              <a:spcPct val="90000"/>
            </a:lnSpc>
            <a:spcBef>
              <a:spcPct val="0"/>
            </a:spcBef>
            <a:spcAft>
              <a:spcPct val="15000"/>
            </a:spcAft>
            <a:buChar char="••"/>
          </a:pPr>
          <a:r>
            <a:rPr lang="en-GB" sz="1600" kern="1200" dirty="0"/>
            <a:t>Make meaningful connections</a:t>
          </a:r>
        </a:p>
      </dsp:txBody>
      <dsp:txXfrm>
        <a:off x="3368422" y="864119"/>
        <a:ext cx="2952100" cy="1273680"/>
      </dsp:txXfrm>
    </dsp:sp>
    <dsp:sp modelId="{DE85DA59-6C5E-4D5B-B613-3ED385B083AF}">
      <dsp:nvSpPr>
        <dsp:cNvPr id="0" name=""/>
        <dsp:cNvSpPr/>
      </dsp:nvSpPr>
      <dsp:spPr>
        <a:xfrm>
          <a:off x="6733817" y="18117"/>
          <a:ext cx="2952100" cy="846001"/>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GB" sz="2400" kern="1200" dirty="0"/>
            <a:t>Multi-systemic techniques</a:t>
          </a:r>
        </a:p>
      </dsp:txBody>
      <dsp:txXfrm>
        <a:off x="6733817" y="18117"/>
        <a:ext cx="2952100" cy="846001"/>
      </dsp:txXfrm>
    </dsp:sp>
    <dsp:sp modelId="{CEC3A8EE-3A33-4462-93C3-B9DDB7377076}">
      <dsp:nvSpPr>
        <dsp:cNvPr id="0" name=""/>
        <dsp:cNvSpPr/>
      </dsp:nvSpPr>
      <dsp:spPr>
        <a:xfrm>
          <a:off x="6733817" y="864119"/>
          <a:ext cx="2952100" cy="127368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2" indent="-171450" algn="l" defTabSz="711200">
            <a:lnSpc>
              <a:spcPct val="90000"/>
            </a:lnSpc>
            <a:spcBef>
              <a:spcPct val="0"/>
            </a:spcBef>
            <a:spcAft>
              <a:spcPct val="15000"/>
            </a:spcAft>
            <a:buChar char="••"/>
          </a:pPr>
          <a:r>
            <a:rPr lang="en-GB" sz="1600" kern="1200" dirty="0"/>
            <a:t>Family work</a:t>
          </a:r>
          <a:endParaRPr lang="en-GB" sz="3200" kern="1200" dirty="0"/>
        </a:p>
        <a:p>
          <a:pPr marL="171450" lvl="2" indent="-171450" algn="l" defTabSz="711200">
            <a:lnSpc>
              <a:spcPct val="90000"/>
            </a:lnSpc>
            <a:spcBef>
              <a:spcPct val="0"/>
            </a:spcBef>
            <a:spcAft>
              <a:spcPct val="15000"/>
            </a:spcAft>
            <a:buChar char="••"/>
          </a:pPr>
          <a:r>
            <a:rPr lang="en-GB" sz="1600" kern="1200" dirty="0"/>
            <a:t>Liaison/advocacy with e.g. educational and employment organisations</a:t>
          </a:r>
          <a:endParaRPr lang="en-GB" sz="3200" kern="1200" dirty="0"/>
        </a:p>
      </dsp:txBody>
      <dsp:txXfrm>
        <a:off x="6733817" y="864119"/>
        <a:ext cx="2952100" cy="12736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77FAC-4F81-41AC-8BDB-72EBEBA51352}">
      <dsp:nvSpPr>
        <dsp:cNvPr id="0" name=""/>
        <dsp:cNvSpPr/>
      </dsp:nvSpPr>
      <dsp:spPr>
        <a:xfrm rot="5400000">
          <a:off x="6322958" y="127344"/>
          <a:ext cx="1943352" cy="169071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kern="1200" dirty="0" smtClean="0"/>
            <a:t>Attend the first martial arts class (with the therapist)</a:t>
          </a:r>
          <a:endParaRPr lang="en-GB" sz="1600" b="1" kern="1200" dirty="0"/>
        </a:p>
      </dsp:txBody>
      <dsp:txXfrm rot="-5400000">
        <a:off x="6712746" y="303865"/>
        <a:ext cx="1163776" cy="1337674"/>
      </dsp:txXfrm>
    </dsp:sp>
    <dsp:sp modelId="{B04D2783-6A47-43AA-A118-6D555E0CC83D}">
      <dsp:nvSpPr>
        <dsp:cNvPr id="0" name=""/>
        <dsp:cNvSpPr/>
      </dsp:nvSpPr>
      <dsp:spPr>
        <a:xfrm>
          <a:off x="8208702" y="151410"/>
          <a:ext cx="2133972" cy="1642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endParaRPr lang="en-GB" sz="1200" kern="1200" dirty="0"/>
        </a:p>
      </dsp:txBody>
      <dsp:txXfrm>
        <a:off x="8208702" y="151410"/>
        <a:ext cx="2133972" cy="1642583"/>
      </dsp:txXfrm>
    </dsp:sp>
    <dsp:sp modelId="{1FEE4AB6-0DFF-41F9-94FF-18E34DB42DBE}">
      <dsp:nvSpPr>
        <dsp:cNvPr id="0" name=""/>
        <dsp:cNvSpPr/>
      </dsp:nvSpPr>
      <dsp:spPr>
        <a:xfrm rot="5400000">
          <a:off x="4496984" y="127344"/>
          <a:ext cx="1943352" cy="169071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smtClean="0"/>
            <a:t> </a:t>
          </a:r>
          <a:r>
            <a:rPr lang="en-GB" sz="1600" b="1" kern="1200" dirty="0" smtClean="0"/>
            <a:t>visit dog sanctuary, enquire about voluntary work</a:t>
          </a:r>
          <a:endParaRPr lang="en-GB" sz="1600" b="1" kern="1200" dirty="0"/>
        </a:p>
      </dsp:txBody>
      <dsp:txXfrm rot="-5400000">
        <a:off x="4886772" y="303865"/>
        <a:ext cx="1163776" cy="1337674"/>
      </dsp:txXfrm>
    </dsp:sp>
    <dsp:sp modelId="{28BFED9B-EF5A-41E9-9D69-3FDB5A3CA422}">
      <dsp:nvSpPr>
        <dsp:cNvPr id="0" name=""/>
        <dsp:cNvSpPr/>
      </dsp:nvSpPr>
      <dsp:spPr>
        <a:xfrm rot="5400000">
          <a:off x="5406473" y="1776862"/>
          <a:ext cx="1943352" cy="169071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kern="1200" dirty="0"/>
            <a:t>Go to the gym with therapist to enquire about induction</a:t>
          </a:r>
        </a:p>
      </dsp:txBody>
      <dsp:txXfrm rot="-5400000">
        <a:off x="5796261" y="1953383"/>
        <a:ext cx="1163776" cy="1337674"/>
      </dsp:txXfrm>
    </dsp:sp>
    <dsp:sp modelId="{4F0D0E50-5E9F-4217-93F3-7C8F80417ACB}">
      <dsp:nvSpPr>
        <dsp:cNvPr id="0" name=""/>
        <dsp:cNvSpPr/>
      </dsp:nvSpPr>
      <dsp:spPr>
        <a:xfrm>
          <a:off x="3364010" y="2039214"/>
          <a:ext cx="2098820" cy="1166011"/>
        </a:xfrm>
        <a:prstGeom prst="rect">
          <a:avLst/>
        </a:prstGeom>
        <a:noFill/>
        <a:ln>
          <a:noFill/>
        </a:ln>
        <a:effectLst/>
      </dsp:spPr>
      <dsp:style>
        <a:lnRef idx="0">
          <a:scrgbClr r="0" g="0" b="0"/>
        </a:lnRef>
        <a:fillRef idx="0">
          <a:scrgbClr r="0" g="0" b="0"/>
        </a:fillRef>
        <a:effectRef idx="0">
          <a:scrgbClr r="0" g="0" b="0"/>
        </a:effectRef>
        <a:fontRef idx="minor"/>
      </dsp:style>
    </dsp:sp>
    <dsp:sp modelId="{E29BD013-1275-4158-9BC3-D77FB6089C6F}">
      <dsp:nvSpPr>
        <dsp:cNvPr id="0" name=""/>
        <dsp:cNvSpPr/>
      </dsp:nvSpPr>
      <dsp:spPr>
        <a:xfrm rot="5400000">
          <a:off x="7232448" y="1776862"/>
          <a:ext cx="1943352" cy="169071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b="1" kern="1200" dirty="0"/>
            <a:t>Attend flower-arranging course with therapist</a:t>
          </a:r>
        </a:p>
      </dsp:txBody>
      <dsp:txXfrm rot="-5400000">
        <a:off x="7622236" y="1953383"/>
        <a:ext cx="1163776" cy="1337674"/>
      </dsp:txXfrm>
    </dsp:sp>
    <dsp:sp modelId="{BF200F93-DDB7-48FD-8A92-19062497439B}">
      <dsp:nvSpPr>
        <dsp:cNvPr id="0" name=""/>
        <dsp:cNvSpPr/>
      </dsp:nvSpPr>
      <dsp:spPr>
        <a:xfrm rot="5400000">
          <a:off x="6322958" y="3426379"/>
          <a:ext cx="1943352" cy="169071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a:t>Client drives therapist whilst therapist </a:t>
          </a:r>
          <a:r>
            <a:rPr lang="en-GB" sz="1400" b="1" kern="1200" dirty="0" smtClean="0"/>
            <a:t>records other </a:t>
          </a:r>
          <a:r>
            <a:rPr lang="en-GB" sz="1400" b="1" kern="1200" dirty="0"/>
            <a:t>drivers’ behaviours</a:t>
          </a:r>
        </a:p>
      </dsp:txBody>
      <dsp:txXfrm rot="-5400000">
        <a:off x="6712746" y="3602900"/>
        <a:ext cx="1163776" cy="1337674"/>
      </dsp:txXfrm>
    </dsp:sp>
    <dsp:sp modelId="{F4A712BF-8557-4D94-A8B9-402C7FE7F606}">
      <dsp:nvSpPr>
        <dsp:cNvPr id="0" name=""/>
        <dsp:cNvSpPr/>
      </dsp:nvSpPr>
      <dsp:spPr>
        <a:xfrm>
          <a:off x="8191298" y="3688732"/>
          <a:ext cx="2168781" cy="1166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endParaRPr lang="en-GB" sz="1200" kern="1200" dirty="0"/>
        </a:p>
      </dsp:txBody>
      <dsp:txXfrm>
        <a:off x="8191298" y="3688732"/>
        <a:ext cx="2168781" cy="1166011"/>
      </dsp:txXfrm>
    </dsp:sp>
    <dsp:sp modelId="{708BCB81-2F13-453D-A5A4-4E64BB77CA48}">
      <dsp:nvSpPr>
        <dsp:cNvPr id="0" name=""/>
        <dsp:cNvSpPr/>
      </dsp:nvSpPr>
      <dsp:spPr>
        <a:xfrm rot="5400000">
          <a:off x="4496984" y="3426379"/>
          <a:ext cx="1943352" cy="169071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GB" sz="1500" b="1" kern="1200" dirty="0"/>
            <a:t>Listen to recordings of own voice versus therapist’s and rate stuttering</a:t>
          </a:r>
        </a:p>
      </dsp:txBody>
      <dsp:txXfrm rot="-5400000">
        <a:off x="4886772" y="3602900"/>
        <a:ext cx="1163776" cy="133767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19F5B0-892C-4927-9C14-FB27185DB6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A66B820-A41A-457F-B2A7-B4B2CBFA117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C72E1B-0546-4F41-A40B-3DD6E4C84A0F}" type="datetimeFigureOut">
              <a:rPr lang="en-GB" smtClean="0"/>
              <a:t>21/11/2019</a:t>
            </a:fld>
            <a:endParaRPr lang="en-GB"/>
          </a:p>
        </p:txBody>
      </p:sp>
      <p:sp>
        <p:nvSpPr>
          <p:cNvPr id="4" name="Slide Image Placeholder 3">
            <a:extLst>
              <a:ext uri="{FF2B5EF4-FFF2-40B4-BE49-F238E27FC236}">
                <a16:creationId xmlns:a16="http://schemas.microsoft.com/office/drawing/2014/main" id="{19C11636-BA01-400E-9A21-A57736BAB1AA}"/>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a:extLst>
              <a:ext uri="{FF2B5EF4-FFF2-40B4-BE49-F238E27FC236}">
                <a16:creationId xmlns:a16="http://schemas.microsoft.com/office/drawing/2014/main" id="{3566CDF7-604A-4D08-982D-2C220A4E4392}"/>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A05605C5-3655-4144-AA69-292E31FA7E03}"/>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a:extLst>
              <a:ext uri="{FF2B5EF4-FFF2-40B4-BE49-F238E27FC236}">
                <a16:creationId xmlns:a16="http://schemas.microsoft.com/office/drawing/2014/main" id="{36B57516-F4FC-45E3-AA13-D8C2637D520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C8D9C8-F851-4300-830B-F14D525A3C6D}" type="slidenum">
              <a:rPr lang="en-GB" smtClean="0"/>
              <a:t>‹#›</a:t>
            </a:fld>
            <a:endParaRPr lang="en-GB"/>
          </a:p>
        </p:txBody>
      </p:sp>
    </p:spTree>
    <p:extLst>
      <p:ext uri="{BB962C8B-B14F-4D97-AF65-F5344CB8AC3E}">
        <p14:creationId xmlns:p14="http://schemas.microsoft.com/office/powerpoint/2010/main" val="1313782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 the basis of our prior work and models of psychosis</a:t>
            </a:r>
            <a:r>
              <a:rPr lang="en-GB" baseline="30000" dirty="0"/>
              <a:t>22,23</a:t>
            </a:r>
            <a:r>
              <a:rPr lang="en-GB" dirty="0"/>
              <a:t>, we predicted that individuals with ARMS would have more depression</a:t>
            </a:r>
            <a:r>
              <a:rPr lang="en-GB" baseline="30000" dirty="0"/>
              <a:t>22</a:t>
            </a:r>
            <a:r>
              <a:rPr lang="en-GB" dirty="0"/>
              <a:t>, greater negative self- and other-schema</a:t>
            </a:r>
            <a:r>
              <a:rPr lang="en-GB" baseline="30000" dirty="0"/>
              <a:t>22–24</a:t>
            </a:r>
            <a:r>
              <a:rPr lang="en-GB" dirty="0"/>
              <a:t>, and more likely to have Post Traumatic Stress Disorder and trauma histories</a:t>
            </a:r>
            <a:r>
              <a:rPr lang="en-GB" baseline="30000" dirty="0"/>
              <a:t>22</a:t>
            </a:r>
            <a:r>
              <a:rPr lang="en-GB" dirty="0"/>
              <a:t>, when compared to participants without ARMS. Furthermore, following earlier work, we also predicted that neurocognitive problems and negative symptoms would be more prevalent in the ARMS group</a:t>
            </a:r>
            <a:r>
              <a:rPr lang="en-GB" baseline="30000" dirty="0"/>
              <a:t>22,23,8</a:t>
            </a:r>
            <a:r>
              <a:rPr lang="en-GB" dirty="0"/>
              <a:t>.  Our integrative model of social disability and social recovery</a:t>
            </a:r>
            <a:r>
              <a:rPr lang="en-GB" baseline="30000" dirty="0"/>
              <a:t>7,25</a:t>
            </a:r>
            <a:r>
              <a:rPr lang="en-GB" dirty="0"/>
              <a:t> suggests that hopelessness and reduced hopefulness and meaning in life underpin social sensitivity and withdrawal. We have found these processes to mediate social functioning in psychosis</a:t>
            </a:r>
            <a:r>
              <a:rPr lang="en-GB" baseline="30000" dirty="0"/>
              <a:t>26,27</a:t>
            </a:r>
            <a:r>
              <a:rPr lang="en-GB" dirty="0"/>
              <a:t>; however it is unclear if these are specific or transdiagnostic processes associated with poor social functioning and thus we did not predict </a:t>
            </a:r>
            <a:r>
              <a:rPr lang="en-GB" i="1" dirty="0"/>
              <a:t>a priori</a:t>
            </a:r>
            <a:r>
              <a:rPr lang="en-GB" dirty="0"/>
              <a:t> any differences between ARMS and non-ARMS groups. </a:t>
            </a:r>
          </a:p>
        </p:txBody>
      </p:sp>
      <p:sp>
        <p:nvSpPr>
          <p:cNvPr id="4" name="Slide Number Placeholder 3"/>
          <p:cNvSpPr>
            <a:spLocks noGrp="1"/>
          </p:cNvSpPr>
          <p:nvPr>
            <p:ph type="sldNum" sz="quarter" idx="10"/>
          </p:nvPr>
        </p:nvSpPr>
        <p:spPr/>
        <p:txBody>
          <a:bodyPr/>
          <a:lstStyle/>
          <a:p>
            <a:fld id="{63C8D9C8-F851-4300-830B-F14D525A3C6D}" type="slidenum">
              <a:rPr lang="en-GB" smtClean="0"/>
              <a:t>3</a:t>
            </a:fld>
            <a:endParaRPr lang="en-GB"/>
          </a:p>
        </p:txBody>
      </p:sp>
    </p:spTree>
    <p:extLst>
      <p:ext uri="{BB962C8B-B14F-4D97-AF65-F5344CB8AC3E}">
        <p14:creationId xmlns:p14="http://schemas.microsoft.com/office/powerpoint/2010/main" val="2726133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1056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SRT is an individual psychological therapy delivered by an expert CP or CBT professional over 9 months or about 15-25 sessions</a:t>
            </a:r>
          </a:p>
          <a:p>
            <a:endParaRPr lang="en-GB" dirty="0"/>
          </a:p>
          <a:p>
            <a:r>
              <a:rPr lang="en-GB" dirty="0"/>
              <a:t>And the social recovery philosophy means that the aim is to increase structured activity – symptoms of interest only insofar as they get in the way. </a:t>
            </a:r>
          </a:p>
          <a:p>
            <a:endParaRPr lang="en-GB" dirty="0"/>
          </a:p>
          <a:p>
            <a:r>
              <a:rPr lang="en-GB" dirty="0"/>
              <a:t>But led by the person’s individual interests, goals and values.</a:t>
            </a:r>
          </a:p>
          <a:p>
            <a:endParaRPr lang="en-GB" dirty="0"/>
          </a:p>
          <a:p>
            <a:r>
              <a:rPr lang="en-GB" dirty="0"/>
              <a:t>It’s CBT-based which means it uses behavioural and cognitive techniques. Assertive outreach so therapist travels to where client is and tries to connect with them in the client’s own lifeworld.</a:t>
            </a:r>
          </a:p>
          <a:p>
            <a:endParaRPr lang="en-GB" dirty="0"/>
          </a:p>
          <a:p>
            <a:r>
              <a:rPr lang="en-GB" dirty="0"/>
              <a:t>And it uses the system around the client, perhaps intervening e.g. working with the family or employers, or creating a new system so helping the client to find a college course or voluntary work.</a:t>
            </a:r>
          </a:p>
        </p:txBody>
      </p:sp>
      <p:sp>
        <p:nvSpPr>
          <p:cNvPr id="4" name="Slide Number Placeholder 3"/>
          <p:cNvSpPr>
            <a:spLocks noGrp="1"/>
          </p:cNvSpPr>
          <p:nvPr>
            <p:ph type="sldNum" sz="quarter" idx="10"/>
          </p:nvPr>
        </p:nvSpPr>
        <p:spPr/>
        <p:txBody>
          <a:bodyPr/>
          <a:lstStyle/>
          <a:p>
            <a:fld id="{88830996-6FA3-4FF5-9FEC-03D3A01C2C50}" type="slidenum">
              <a:rPr lang="en-GB" smtClean="0"/>
              <a:t>7</a:t>
            </a:fld>
            <a:endParaRPr lang="en-GB"/>
          </a:p>
        </p:txBody>
      </p:sp>
    </p:spTree>
    <p:extLst>
      <p:ext uri="{BB962C8B-B14F-4D97-AF65-F5344CB8AC3E}">
        <p14:creationId xmlns:p14="http://schemas.microsoft.com/office/powerpoint/2010/main" val="3966882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SRT is an individual psychological therapy delivered by an expert CP or CBT professional over 9 months or about 15-25 sessions</a:t>
            </a:r>
          </a:p>
          <a:p>
            <a:endParaRPr lang="en-GB" dirty="0"/>
          </a:p>
          <a:p>
            <a:r>
              <a:rPr lang="en-GB" dirty="0"/>
              <a:t>And the social recovery philosophy means that the aim is to increase structured activity – symptoms of interest only insofar as they get in the way. </a:t>
            </a:r>
          </a:p>
          <a:p>
            <a:endParaRPr lang="en-GB" dirty="0"/>
          </a:p>
          <a:p>
            <a:r>
              <a:rPr lang="en-GB" dirty="0"/>
              <a:t>But led by the person’s individual interests, goals and values.</a:t>
            </a:r>
          </a:p>
          <a:p>
            <a:endParaRPr lang="en-GB" dirty="0"/>
          </a:p>
          <a:p>
            <a:r>
              <a:rPr lang="en-GB" dirty="0"/>
              <a:t>It’s CBT-based which means it uses behavioural and cognitive techniques. Assertive outreach so therapist travels to where client is and tries to connect with them in the client’s own lifeworld.</a:t>
            </a:r>
          </a:p>
          <a:p>
            <a:endParaRPr lang="en-GB" dirty="0"/>
          </a:p>
          <a:p>
            <a:r>
              <a:rPr lang="en-GB" dirty="0"/>
              <a:t>And it uses the system around the client, perhaps intervening e.g. working with the family or employers, or creating a new system so helping the client to find a college course or voluntary work.</a:t>
            </a:r>
          </a:p>
        </p:txBody>
      </p:sp>
      <p:sp>
        <p:nvSpPr>
          <p:cNvPr id="4" name="Slide Number Placeholder 3"/>
          <p:cNvSpPr>
            <a:spLocks noGrp="1"/>
          </p:cNvSpPr>
          <p:nvPr>
            <p:ph type="sldNum" sz="quarter" idx="10"/>
          </p:nvPr>
        </p:nvSpPr>
        <p:spPr/>
        <p:txBody>
          <a:bodyPr/>
          <a:lstStyle/>
          <a:p>
            <a:fld id="{88830996-6FA3-4FF5-9FEC-03D3A01C2C50}" type="slidenum">
              <a:rPr lang="en-GB" smtClean="0"/>
              <a:t>12</a:t>
            </a:fld>
            <a:endParaRPr lang="en-GB"/>
          </a:p>
        </p:txBody>
      </p:sp>
    </p:spTree>
    <p:extLst>
      <p:ext uri="{BB962C8B-B14F-4D97-AF65-F5344CB8AC3E}">
        <p14:creationId xmlns:p14="http://schemas.microsoft.com/office/powerpoint/2010/main" val="3966882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behavioural work – which we see as the central part of the intervention – is partly about helping Jason to try and do more generally and see how this impacts on his mood. But also more formally conducting behavioural experiments. </a:t>
            </a:r>
          </a:p>
          <a:p>
            <a:endParaRPr lang="en-GB" dirty="0"/>
          </a:p>
          <a:p>
            <a:r>
              <a:rPr lang="en-GB" dirty="0"/>
              <a:t>So SRT therapist and Jason find something that he is worried about or afraid of but would be a key part of him being able to meet his goals. They set up the experiment by getting Jason to make predictions- what will happen, how will he feel, what will he think, what will other people do. Then do the activity with the therapist there to support. And then rate and reflect on what actually happened and see where the differences are. </a:t>
            </a:r>
          </a:p>
          <a:p>
            <a:endParaRPr lang="en-GB" dirty="0"/>
          </a:p>
          <a:p>
            <a:r>
              <a:rPr lang="en-GB" dirty="0"/>
              <a:t>So people tend to say- I wont be able to do it, I’ll pass out, Someone will attack me etc. And usually find that it was either not anywhere near as </a:t>
            </a:r>
            <a:r>
              <a:rPr lang="en-GB" dirty="0" err="1"/>
              <a:t>frigetening</a:t>
            </a:r>
            <a:r>
              <a:rPr lang="en-GB" dirty="0"/>
              <a:t>, or nothing bad happened, or they actually enjoyed it. </a:t>
            </a:r>
          </a:p>
        </p:txBody>
      </p:sp>
      <p:sp>
        <p:nvSpPr>
          <p:cNvPr id="4" name="Slide Number Placeholder 3"/>
          <p:cNvSpPr>
            <a:spLocks noGrp="1"/>
          </p:cNvSpPr>
          <p:nvPr>
            <p:ph type="sldNum" sz="quarter" idx="10"/>
          </p:nvPr>
        </p:nvSpPr>
        <p:spPr/>
        <p:txBody>
          <a:bodyPr/>
          <a:lstStyle/>
          <a:p>
            <a:fld id="{88830996-6FA3-4FF5-9FEC-03D3A01C2C50}" type="slidenum">
              <a:rPr lang="en-GB" smtClean="0"/>
              <a:t>13</a:t>
            </a:fld>
            <a:endParaRPr lang="en-GB"/>
          </a:p>
        </p:txBody>
      </p:sp>
    </p:spTree>
    <p:extLst>
      <p:ext uri="{BB962C8B-B14F-4D97-AF65-F5344CB8AC3E}">
        <p14:creationId xmlns:p14="http://schemas.microsoft.com/office/powerpoint/2010/main" val="2966173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11/21/2019</a:t>
            </a:fld>
            <a:endParaRPr lang="en-US" dirty="0"/>
          </a:p>
        </p:txBody>
      </p:sp>
      <p:sp>
        <p:nvSpPr>
          <p:cNvPr id="5" name="Footer Placeholder 4"/>
          <p:cNvSpPr>
            <a:spLocks noGrp="1"/>
          </p:cNvSpPr>
          <p:nvPr>
            <p:ph type="ftr" sz="quarter" idx="11"/>
          </p:nvPr>
        </p:nvSpPr>
        <p:spPr>
          <a:xfrm>
            <a:off x="1451579" y="329307"/>
            <a:ext cx="5626774" cy="309201"/>
          </a:xfrm>
        </p:spPr>
        <p:txBody>
          <a:bodyPr/>
          <a:lstStyle/>
          <a:p>
            <a:endParaRPr lang="en-US" dirty="0"/>
          </a:p>
        </p:txBody>
      </p:sp>
      <p:sp>
        <p:nvSpPr>
          <p:cNvPr id="6" name="Slide Number Placeholder 5"/>
          <p:cNvSpPr>
            <a:spLocks noGrp="1"/>
          </p:cNvSpPr>
          <p:nvPr>
            <p:ph type="sldNum" sz="quarter" idx="12"/>
          </p:nvPr>
        </p:nvSpPr>
        <p:spPr>
          <a:xfrm>
            <a:off x="476834" y="798973"/>
            <a:ext cx="811019" cy="503578"/>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11/21/2019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11/21/2019</a:t>
            </a:fld>
            <a:endParaRPr lang="en-US" dirty="0"/>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2E5B9-C2CB-41E8-88FC-4827D8BAA8A9}"/>
              </a:ext>
            </a:extLst>
          </p:cNvPr>
          <p:cNvSpPr>
            <a:spLocks noGrp="1"/>
          </p:cNvSpPr>
          <p:nvPr>
            <p:ph type="ctrTitle"/>
          </p:nvPr>
        </p:nvSpPr>
        <p:spPr/>
        <p:txBody>
          <a:bodyPr>
            <a:normAutofit fontScale="90000"/>
          </a:bodyPr>
          <a:lstStyle/>
          <a:p>
            <a:r>
              <a:rPr lang="en-GB" dirty="0" smtClean="0"/>
              <a:t>Therapists’ experience of hope </a:t>
            </a:r>
            <a:r>
              <a:rPr lang="en-GB" sz="4900" dirty="0" smtClean="0"/>
              <a:t>working with complex clients</a:t>
            </a:r>
            <a:endParaRPr lang="en-GB" sz="4900" dirty="0"/>
          </a:p>
        </p:txBody>
      </p:sp>
      <p:sp>
        <p:nvSpPr>
          <p:cNvPr id="3" name="Subtitle 2">
            <a:extLst>
              <a:ext uri="{FF2B5EF4-FFF2-40B4-BE49-F238E27FC236}">
                <a16:creationId xmlns:a16="http://schemas.microsoft.com/office/drawing/2014/main" id="{516637F3-33FC-4D76-9E1B-44C7380F4B42}"/>
              </a:ext>
            </a:extLst>
          </p:cNvPr>
          <p:cNvSpPr>
            <a:spLocks noGrp="1"/>
          </p:cNvSpPr>
          <p:nvPr>
            <p:ph type="subTitle" idx="1"/>
          </p:nvPr>
        </p:nvSpPr>
        <p:spPr>
          <a:xfrm>
            <a:off x="1774424" y="3724074"/>
            <a:ext cx="9036144" cy="2116287"/>
          </a:xfrm>
        </p:spPr>
        <p:txBody>
          <a:bodyPr>
            <a:normAutofit/>
          </a:bodyPr>
          <a:lstStyle/>
          <a:p>
            <a:r>
              <a:rPr lang="en-GB" dirty="0"/>
              <a:t>Dr </a:t>
            </a:r>
            <a:r>
              <a:rPr lang="en-GB" dirty="0" smtClean="0"/>
              <a:t>Catarina Sacadura (</a:t>
            </a:r>
            <a:r>
              <a:rPr lang="en-GB" cap="none" dirty="0" smtClean="0"/>
              <a:t>catarina.sacadura@sussexpartnership.nhs.uk</a:t>
            </a:r>
            <a:r>
              <a:rPr lang="en-GB" dirty="0"/>
              <a:t>)</a:t>
            </a:r>
          </a:p>
          <a:p>
            <a:r>
              <a:rPr lang="en-GB" dirty="0"/>
              <a:t>Research </a:t>
            </a:r>
            <a:r>
              <a:rPr lang="en-GB" dirty="0" smtClean="0"/>
              <a:t>clinical Psychologist</a:t>
            </a:r>
            <a:endParaRPr lang="en-GB" dirty="0"/>
          </a:p>
          <a:p>
            <a:r>
              <a:rPr lang="en-GB" dirty="0" smtClean="0"/>
              <a:t>Sussex </a:t>
            </a:r>
            <a:r>
              <a:rPr lang="en-GB" dirty="0"/>
              <a:t>partnership </a:t>
            </a:r>
            <a:r>
              <a:rPr lang="en-GB" dirty="0" err="1"/>
              <a:t>nhs</a:t>
            </a:r>
            <a:r>
              <a:rPr lang="en-GB" dirty="0"/>
              <a:t> Foundation Trust</a:t>
            </a:r>
          </a:p>
          <a:p>
            <a:r>
              <a:rPr lang="en-GB" dirty="0" err="1"/>
              <a:t>SPR</a:t>
            </a:r>
            <a:r>
              <a:rPr lang="en-GB" cap="none" dirty="0" err="1"/>
              <a:t>i</a:t>
            </a:r>
            <a:r>
              <a:rPr lang="en-GB" dirty="0" err="1"/>
              <a:t>G</a:t>
            </a:r>
            <a:r>
              <a:rPr lang="en-GB" dirty="0"/>
              <a:t> </a:t>
            </a:r>
            <a:r>
              <a:rPr lang="en-GB" dirty="0" smtClean="0"/>
              <a:t>20</a:t>
            </a:r>
            <a:r>
              <a:rPr lang="en-GB" baseline="30000" dirty="0" smtClean="0"/>
              <a:t>th</a:t>
            </a:r>
            <a:r>
              <a:rPr lang="en-GB" dirty="0" smtClean="0"/>
              <a:t> November 2019</a:t>
            </a:r>
            <a:endParaRPr lang="en-GB" dirty="0"/>
          </a:p>
        </p:txBody>
      </p:sp>
    </p:spTree>
    <p:extLst>
      <p:ext uri="{BB962C8B-B14F-4D97-AF65-F5344CB8AC3E}">
        <p14:creationId xmlns:p14="http://schemas.microsoft.com/office/powerpoint/2010/main" val="1015898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7B669-71E2-425F-87A5-55C66B64D89A}"/>
              </a:ext>
            </a:extLst>
          </p:cNvPr>
          <p:cNvSpPr>
            <a:spLocks noGrp="1"/>
          </p:cNvSpPr>
          <p:nvPr>
            <p:ph type="title"/>
          </p:nvPr>
        </p:nvSpPr>
        <p:spPr/>
        <p:txBody>
          <a:bodyPr/>
          <a:lstStyle/>
          <a:p>
            <a:r>
              <a:rPr lang="en-GB" dirty="0"/>
              <a:t>overview</a:t>
            </a:r>
          </a:p>
        </p:txBody>
      </p:sp>
      <p:sp>
        <p:nvSpPr>
          <p:cNvPr id="3" name="Content Placeholder 2">
            <a:extLst>
              <a:ext uri="{FF2B5EF4-FFF2-40B4-BE49-F238E27FC236}">
                <a16:creationId xmlns:a16="http://schemas.microsoft.com/office/drawing/2014/main" id="{8B3CD21D-5C22-4698-BE78-2E687739C8BC}"/>
              </a:ext>
            </a:extLst>
          </p:cNvPr>
          <p:cNvSpPr>
            <a:spLocks noGrp="1"/>
          </p:cNvSpPr>
          <p:nvPr>
            <p:ph idx="1"/>
          </p:nvPr>
        </p:nvSpPr>
        <p:spPr/>
        <p:txBody>
          <a:bodyPr/>
          <a:lstStyle/>
          <a:p>
            <a:r>
              <a:rPr lang="en-GB" dirty="0" smtClean="0"/>
              <a:t>Social Recovery </a:t>
            </a:r>
            <a:r>
              <a:rPr lang="en-GB" dirty="0"/>
              <a:t>T</a:t>
            </a:r>
            <a:r>
              <a:rPr lang="en-GB" dirty="0" smtClean="0"/>
              <a:t>herapy </a:t>
            </a:r>
          </a:p>
          <a:p>
            <a:endParaRPr lang="en-GB" dirty="0" smtClean="0"/>
          </a:p>
          <a:p>
            <a:r>
              <a:rPr lang="en-GB" dirty="0" smtClean="0"/>
              <a:t>Prodigy trial </a:t>
            </a:r>
          </a:p>
          <a:p>
            <a:endParaRPr lang="en-GB" dirty="0" smtClean="0"/>
          </a:p>
          <a:p>
            <a:r>
              <a:rPr lang="en-GB" dirty="0" smtClean="0"/>
              <a:t>Therapists’ experience of hope working with complex clients</a:t>
            </a:r>
            <a:endParaRPr lang="en-GB" dirty="0"/>
          </a:p>
        </p:txBody>
      </p:sp>
    </p:spTree>
    <p:extLst>
      <p:ext uri="{BB962C8B-B14F-4D97-AF65-F5344CB8AC3E}">
        <p14:creationId xmlns:p14="http://schemas.microsoft.com/office/powerpoint/2010/main" val="40471746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19172-890C-459C-8CF5-810D768087A7}"/>
              </a:ext>
            </a:extLst>
          </p:cNvPr>
          <p:cNvSpPr>
            <a:spLocks noGrp="1"/>
          </p:cNvSpPr>
          <p:nvPr>
            <p:ph type="title"/>
          </p:nvPr>
        </p:nvSpPr>
        <p:spPr>
          <a:xfrm>
            <a:off x="1500496" y="658853"/>
            <a:ext cx="9291215" cy="1049235"/>
          </a:xfrm>
        </p:spPr>
        <p:txBody>
          <a:bodyPr/>
          <a:lstStyle/>
          <a:p>
            <a:r>
              <a:rPr lang="en-GB" dirty="0" smtClean="0"/>
              <a:t>Social Recovery Therapy</a:t>
            </a:r>
            <a:endParaRPr lang="en-GB" dirty="0"/>
          </a:p>
        </p:txBody>
      </p:sp>
      <p:sp>
        <p:nvSpPr>
          <p:cNvPr id="3" name="Content Placeholder 2">
            <a:extLst>
              <a:ext uri="{FF2B5EF4-FFF2-40B4-BE49-F238E27FC236}">
                <a16:creationId xmlns:a16="http://schemas.microsoft.com/office/drawing/2014/main" id="{7D30050C-63ED-4BF9-8A6C-C9AA6375C1CB}"/>
              </a:ext>
            </a:extLst>
          </p:cNvPr>
          <p:cNvSpPr>
            <a:spLocks noGrp="1"/>
          </p:cNvSpPr>
          <p:nvPr>
            <p:ph idx="1"/>
          </p:nvPr>
        </p:nvSpPr>
        <p:spPr>
          <a:xfrm>
            <a:off x="860229" y="2342367"/>
            <a:ext cx="9291215" cy="4257901"/>
          </a:xfrm>
        </p:spPr>
        <p:txBody>
          <a:bodyPr>
            <a:normAutofit/>
          </a:bodyPr>
          <a:lstStyle/>
          <a:p>
            <a:r>
              <a:rPr lang="en-GB" dirty="0"/>
              <a:t>psychosocial therapy to facilitate social recovery </a:t>
            </a:r>
            <a:r>
              <a:rPr lang="en-GB" dirty="0" smtClean="0"/>
              <a:t>in psychosis</a:t>
            </a:r>
          </a:p>
          <a:p>
            <a:r>
              <a:rPr lang="en-GB" dirty="0" smtClean="0"/>
              <a:t>based </a:t>
            </a:r>
            <a:r>
              <a:rPr lang="en-GB" dirty="0"/>
              <a:t>on traditional Cognitive Behavioural Therapy </a:t>
            </a:r>
            <a:endParaRPr lang="en-GB" dirty="0" smtClean="0"/>
          </a:p>
          <a:p>
            <a:pPr marL="0" indent="0">
              <a:buNone/>
            </a:pPr>
            <a:r>
              <a:rPr lang="en-GB" dirty="0" smtClean="0"/>
              <a:t> 	increased </a:t>
            </a:r>
            <a:r>
              <a:rPr lang="en-GB" dirty="0"/>
              <a:t>use of behavioural and multi-systemic </a:t>
            </a:r>
            <a:r>
              <a:rPr lang="en-GB" dirty="0" smtClean="0"/>
              <a:t>work</a:t>
            </a:r>
          </a:p>
          <a:p>
            <a:pPr marL="0" indent="0">
              <a:buNone/>
            </a:pPr>
            <a:r>
              <a:rPr lang="en-GB" dirty="0"/>
              <a:t>	</a:t>
            </a:r>
            <a:r>
              <a:rPr lang="en-GB" dirty="0" smtClean="0"/>
              <a:t>focus </a:t>
            </a:r>
            <a:r>
              <a:rPr lang="en-GB" dirty="0"/>
              <a:t>on the development of hopefulness and positive </a:t>
            </a:r>
            <a:r>
              <a:rPr lang="en-GB" dirty="0" smtClean="0"/>
              <a:t>self</a:t>
            </a:r>
          </a:p>
          <a:p>
            <a:pPr marL="0" indent="0">
              <a:buNone/>
            </a:pPr>
            <a:r>
              <a:rPr lang="en-GB" dirty="0"/>
              <a:t>	</a:t>
            </a:r>
            <a:r>
              <a:rPr lang="en-GB" dirty="0" smtClean="0"/>
              <a:t>includes elements </a:t>
            </a:r>
            <a:r>
              <a:rPr lang="en-GB" dirty="0"/>
              <a:t>of case management and supported </a:t>
            </a:r>
            <a:r>
              <a:rPr lang="en-GB" dirty="0" smtClean="0"/>
              <a:t>employment</a:t>
            </a:r>
          </a:p>
          <a:p>
            <a:pPr marL="0" indent="0">
              <a:buNone/>
            </a:pPr>
            <a:endParaRPr lang="en-GB" dirty="0"/>
          </a:p>
          <a:p>
            <a:pPr marL="0" indent="0">
              <a:buNone/>
            </a:pPr>
            <a:endParaRPr lang="en-GB" dirty="0"/>
          </a:p>
          <a:p>
            <a:endParaRPr lang="en-GB" dirty="0"/>
          </a:p>
        </p:txBody>
      </p:sp>
      <p:sp>
        <p:nvSpPr>
          <p:cNvPr id="4" name="TextBox 3">
            <a:extLst>
              <a:ext uri="{FF2B5EF4-FFF2-40B4-BE49-F238E27FC236}">
                <a16:creationId xmlns:a16="http://schemas.microsoft.com/office/drawing/2014/main" id="{48AEA04E-47FA-472A-A019-3E73A489F3A1}"/>
              </a:ext>
            </a:extLst>
          </p:cNvPr>
          <p:cNvSpPr txBox="1"/>
          <p:nvPr/>
        </p:nvSpPr>
        <p:spPr>
          <a:xfrm>
            <a:off x="3092245" y="5638426"/>
            <a:ext cx="9099755" cy="307777"/>
          </a:xfrm>
          <a:prstGeom prst="rect">
            <a:avLst/>
          </a:prstGeom>
          <a:noFill/>
        </p:spPr>
        <p:txBody>
          <a:bodyPr wrap="square" rtlCol="0">
            <a:spAutoFit/>
          </a:bodyPr>
          <a:lstStyle/>
          <a:p>
            <a:pPr algn="r"/>
            <a:r>
              <a:rPr lang="en-GB" sz="1400" dirty="0" smtClean="0"/>
              <a:t>Fowler et al., 2012, 2019		</a:t>
            </a:r>
            <a:endParaRPr lang="en-GB" sz="1400" dirty="0"/>
          </a:p>
        </p:txBody>
      </p:sp>
    </p:spTree>
    <p:extLst>
      <p:ext uri="{BB962C8B-B14F-4D97-AF65-F5344CB8AC3E}">
        <p14:creationId xmlns:p14="http://schemas.microsoft.com/office/powerpoint/2010/main" val="3757968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Recovery therapy</a:t>
            </a:r>
            <a:endParaRPr lang="en-GB" dirty="0"/>
          </a:p>
        </p:txBody>
      </p:sp>
      <p:sp>
        <p:nvSpPr>
          <p:cNvPr id="3" name="Content Placeholder 2"/>
          <p:cNvSpPr>
            <a:spLocks noGrp="1"/>
          </p:cNvSpPr>
          <p:nvPr>
            <p:ph idx="1"/>
          </p:nvPr>
        </p:nvSpPr>
        <p:spPr>
          <a:xfrm>
            <a:off x="1288741" y="2441617"/>
            <a:ext cx="9291215" cy="3450613"/>
          </a:xfrm>
        </p:spPr>
        <p:txBody>
          <a:bodyPr>
            <a:normAutofit/>
          </a:bodyPr>
          <a:lstStyle/>
          <a:p>
            <a:r>
              <a:rPr lang="en-GB" dirty="0"/>
              <a:t>S</a:t>
            </a:r>
            <a:r>
              <a:rPr lang="en-GB" dirty="0" smtClean="0"/>
              <a:t>ocial </a:t>
            </a:r>
            <a:r>
              <a:rPr lang="en-GB" dirty="0"/>
              <a:t>and occupational </a:t>
            </a:r>
            <a:r>
              <a:rPr lang="en-GB" dirty="0" smtClean="0"/>
              <a:t>withdrawal is:</a:t>
            </a:r>
          </a:p>
          <a:p>
            <a:endParaRPr lang="en-GB" dirty="0"/>
          </a:p>
          <a:p>
            <a:pPr lvl="1"/>
            <a:r>
              <a:rPr lang="en-GB" sz="2000" dirty="0"/>
              <a:t>a</a:t>
            </a:r>
            <a:r>
              <a:rPr lang="en-GB" sz="2000" dirty="0" smtClean="0"/>
              <a:t> consequence </a:t>
            </a:r>
            <a:r>
              <a:rPr lang="en-GB" sz="2000" dirty="0"/>
              <a:t>of  functional behavioural patterns of avoidance in response to early socio-emotional </a:t>
            </a:r>
            <a:r>
              <a:rPr lang="en-GB" sz="2000" dirty="0" smtClean="0"/>
              <a:t>difficulties</a:t>
            </a:r>
          </a:p>
          <a:p>
            <a:pPr lvl="1"/>
            <a:endParaRPr lang="en-GB" sz="2000" dirty="0" smtClean="0"/>
          </a:p>
          <a:p>
            <a:pPr lvl="1"/>
            <a:r>
              <a:rPr lang="en-GB" sz="2000" dirty="0" smtClean="0"/>
              <a:t>maintained </a:t>
            </a:r>
            <a:r>
              <a:rPr lang="en-GB" sz="2000" dirty="0"/>
              <a:t>by a lack of hopefulness, self-agency and motivation, and multi-systemic barriers to social </a:t>
            </a:r>
            <a:r>
              <a:rPr lang="en-GB" sz="2000" dirty="0" smtClean="0"/>
              <a:t>recovery</a:t>
            </a:r>
          </a:p>
          <a:p>
            <a:endParaRPr lang="en-GB" dirty="0"/>
          </a:p>
          <a:p>
            <a:endParaRPr lang="en-GB" dirty="0"/>
          </a:p>
        </p:txBody>
      </p:sp>
      <p:sp>
        <p:nvSpPr>
          <p:cNvPr id="5" name="Rectangle 4"/>
          <p:cNvSpPr/>
          <p:nvPr/>
        </p:nvSpPr>
        <p:spPr>
          <a:xfrm>
            <a:off x="8855872" y="5711962"/>
            <a:ext cx="2038250" cy="369332"/>
          </a:xfrm>
          <a:prstGeom prst="rect">
            <a:avLst/>
          </a:prstGeom>
        </p:spPr>
        <p:txBody>
          <a:bodyPr wrap="none">
            <a:spAutoFit/>
          </a:bodyPr>
          <a:lstStyle/>
          <a:p>
            <a:r>
              <a:rPr lang="it-IT" dirty="0" smtClean="0"/>
              <a:t>Fowler, et al. 2019</a:t>
            </a:r>
            <a:endParaRPr lang="it-IT" dirty="0"/>
          </a:p>
        </p:txBody>
      </p:sp>
    </p:spTree>
    <p:extLst>
      <p:ext uri="{BB962C8B-B14F-4D97-AF65-F5344CB8AC3E}">
        <p14:creationId xmlns:p14="http://schemas.microsoft.com/office/powerpoint/2010/main" val="3467511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34412-2C25-4683-89AC-2CC4FA462D38}"/>
              </a:ext>
            </a:extLst>
          </p:cNvPr>
          <p:cNvSpPr>
            <a:spLocks noGrp="1"/>
          </p:cNvSpPr>
          <p:nvPr>
            <p:ph type="title"/>
          </p:nvPr>
        </p:nvSpPr>
        <p:spPr>
          <a:xfrm>
            <a:off x="1487969" y="473085"/>
            <a:ext cx="9291215" cy="1049235"/>
          </a:xfrm>
        </p:spPr>
        <p:txBody>
          <a:bodyPr>
            <a:normAutofit/>
          </a:bodyPr>
          <a:lstStyle/>
          <a:p>
            <a:r>
              <a:rPr lang="en-GB" sz="2800" dirty="0" smtClean="0"/>
              <a:t>SRT: A </a:t>
            </a:r>
            <a:r>
              <a:rPr lang="en-GB" sz="2800" dirty="0"/>
              <a:t>focus on persistent social disability</a:t>
            </a:r>
          </a:p>
        </p:txBody>
      </p:sp>
      <p:sp>
        <p:nvSpPr>
          <p:cNvPr id="3" name="Content Placeholder 2">
            <a:extLst>
              <a:ext uri="{FF2B5EF4-FFF2-40B4-BE49-F238E27FC236}">
                <a16:creationId xmlns:a16="http://schemas.microsoft.com/office/drawing/2014/main" id="{D6BC24A3-9133-4EEC-9A82-0393B99FC1B5}"/>
              </a:ext>
            </a:extLst>
          </p:cNvPr>
          <p:cNvSpPr>
            <a:spLocks noGrp="1"/>
          </p:cNvSpPr>
          <p:nvPr>
            <p:ph idx="1"/>
          </p:nvPr>
        </p:nvSpPr>
        <p:spPr>
          <a:xfrm>
            <a:off x="413359" y="1490598"/>
            <a:ext cx="10957648" cy="4562884"/>
          </a:xfrm>
        </p:spPr>
        <p:txBody>
          <a:bodyPr>
            <a:noAutofit/>
          </a:bodyPr>
          <a:lstStyle/>
          <a:p>
            <a:r>
              <a:rPr lang="en-GB" sz="1800" dirty="0"/>
              <a:t>Social disability = less than 30 hours per week spent in structured activity (paid/voluntary employment, education, housework, childcare, sports &amp; leisure) </a:t>
            </a:r>
          </a:p>
          <a:p>
            <a:pPr lvl="1"/>
            <a:r>
              <a:rPr lang="en-GB" dirty="0"/>
              <a:t>Measured using the semi-structured Time Use Survey (</a:t>
            </a:r>
            <a:r>
              <a:rPr lang="en-GB" dirty="0" err="1"/>
              <a:t>Hodgekins</a:t>
            </a:r>
            <a:r>
              <a:rPr lang="en-GB" dirty="0"/>
              <a:t> et al., 2015; Short, 2006)</a:t>
            </a:r>
          </a:p>
          <a:p>
            <a:pPr lvl="1"/>
            <a:r>
              <a:rPr lang="en-GB" dirty="0"/>
              <a:t>Persistent = 6 months plus</a:t>
            </a:r>
          </a:p>
          <a:p>
            <a:pPr marL="457200" lvl="1" indent="0">
              <a:buNone/>
            </a:pPr>
            <a:endParaRPr lang="en-GB" dirty="0"/>
          </a:p>
          <a:p>
            <a:r>
              <a:rPr lang="en-GB" sz="1800" dirty="0"/>
              <a:t>Social disability as a key marker for risk and vulnerability:</a:t>
            </a:r>
          </a:p>
          <a:p>
            <a:pPr lvl="1"/>
            <a:r>
              <a:rPr lang="en-GB" dirty="0"/>
              <a:t>Greater mental health problems (incidence and severity of symptoms) </a:t>
            </a:r>
          </a:p>
          <a:p>
            <a:pPr lvl="1"/>
            <a:r>
              <a:rPr lang="en-GB" dirty="0"/>
              <a:t>Greater risk of transition to more serious mental health problems </a:t>
            </a:r>
          </a:p>
          <a:p>
            <a:pPr lvl="1"/>
            <a:r>
              <a:rPr lang="en-GB" dirty="0"/>
              <a:t>Longer pathways to care and more missed appointments</a:t>
            </a:r>
          </a:p>
          <a:p>
            <a:pPr lvl="1"/>
            <a:r>
              <a:rPr lang="en-GB" dirty="0"/>
              <a:t>Evident before </a:t>
            </a:r>
            <a:r>
              <a:rPr lang="en-GB" dirty="0" smtClean="0"/>
              <a:t>onset</a:t>
            </a:r>
            <a:endParaRPr lang="en-GB" dirty="0"/>
          </a:p>
        </p:txBody>
      </p:sp>
      <p:sp>
        <p:nvSpPr>
          <p:cNvPr id="5" name="TextBox 4">
            <a:extLst>
              <a:ext uri="{FF2B5EF4-FFF2-40B4-BE49-F238E27FC236}">
                <a16:creationId xmlns:a16="http://schemas.microsoft.com/office/drawing/2014/main" id="{34686AA8-B79F-432B-BA3F-3E4787780053}"/>
              </a:ext>
            </a:extLst>
          </p:cNvPr>
          <p:cNvSpPr txBox="1"/>
          <p:nvPr/>
        </p:nvSpPr>
        <p:spPr>
          <a:xfrm>
            <a:off x="5517238" y="5582040"/>
            <a:ext cx="6674762" cy="523220"/>
          </a:xfrm>
          <a:prstGeom prst="rect">
            <a:avLst/>
          </a:prstGeom>
          <a:noFill/>
        </p:spPr>
        <p:txBody>
          <a:bodyPr wrap="square" rtlCol="0">
            <a:spAutoFit/>
          </a:bodyPr>
          <a:lstStyle/>
          <a:p>
            <a:pPr algn="r"/>
            <a:r>
              <a:rPr lang="en-GB" sz="1400" dirty="0"/>
              <a:t>Cross et al., 2017; </a:t>
            </a:r>
            <a:r>
              <a:rPr lang="en-GB" sz="1400" dirty="0" err="1"/>
              <a:t>Hodgekins</a:t>
            </a:r>
            <a:r>
              <a:rPr lang="en-GB" sz="1400" dirty="0"/>
              <a:t> et al., 2015; </a:t>
            </a:r>
            <a:r>
              <a:rPr lang="da-DK" sz="1400" dirty="0"/>
              <a:t>Kelleher et al., 2012, 2014, 2015</a:t>
            </a:r>
          </a:p>
          <a:p>
            <a:pPr algn="r"/>
            <a:r>
              <a:rPr lang="en-GB" sz="1400" dirty="0"/>
              <a:t>Knapp et al., 2016; O’Dea et al., 2014; Wilson et al., 2017</a:t>
            </a:r>
          </a:p>
        </p:txBody>
      </p:sp>
    </p:spTree>
    <p:extLst>
      <p:ext uri="{BB962C8B-B14F-4D97-AF65-F5344CB8AC3E}">
        <p14:creationId xmlns:p14="http://schemas.microsoft.com/office/powerpoint/2010/main" val="42757783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Recovery therapy</a:t>
            </a:r>
            <a:endParaRPr lang="en-GB" dirty="0"/>
          </a:p>
        </p:txBody>
      </p:sp>
      <p:sp>
        <p:nvSpPr>
          <p:cNvPr id="3" name="Content Placeholder 2"/>
          <p:cNvSpPr>
            <a:spLocks noGrp="1"/>
          </p:cNvSpPr>
          <p:nvPr>
            <p:ph idx="1"/>
          </p:nvPr>
        </p:nvSpPr>
        <p:spPr/>
        <p:txBody>
          <a:bodyPr/>
          <a:lstStyle/>
          <a:p>
            <a:r>
              <a:rPr lang="en-GB" dirty="0"/>
              <a:t>The goal is to facilitate Social Recovery</a:t>
            </a:r>
            <a:r>
              <a:rPr lang="en-GB" dirty="0" smtClean="0"/>
              <a:t>:</a:t>
            </a:r>
          </a:p>
          <a:p>
            <a:pPr lvl="1"/>
            <a:endParaRPr lang="en-GB" dirty="0"/>
          </a:p>
          <a:p>
            <a:pPr lvl="1"/>
            <a:r>
              <a:rPr lang="en-GB" dirty="0" smtClean="0"/>
              <a:t> </a:t>
            </a:r>
            <a:r>
              <a:rPr lang="en-GB" dirty="0"/>
              <a:t>increased engagement in structured and social activities which are personally meaningful </a:t>
            </a:r>
            <a:endParaRPr lang="en-GB" dirty="0" smtClean="0"/>
          </a:p>
          <a:p>
            <a:pPr lvl="1"/>
            <a:endParaRPr lang="en-GB" dirty="0"/>
          </a:p>
          <a:p>
            <a:pPr lvl="1"/>
            <a:r>
              <a:rPr lang="en-GB" dirty="0" smtClean="0"/>
              <a:t> </a:t>
            </a:r>
            <a:r>
              <a:rPr lang="en-GB" dirty="0"/>
              <a:t>in </a:t>
            </a:r>
            <a:r>
              <a:rPr lang="en-GB" dirty="0" smtClean="0"/>
              <a:t>line </a:t>
            </a:r>
            <a:r>
              <a:rPr lang="en-GB" dirty="0"/>
              <a:t>with individual goals and values </a:t>
            </a:r>
            <a:endParaRPr lang="en-GB" dirty="0" smtClean="0"/>
          </a:p>
          <a:p>
            <a:pPr lvl="1"/>
            <a:endParaRPr lang="en-GB" dirty="0"/>
          </a:p>
          <a:p>
            <a:pPr lvl="1"/>
            <a:r>
              <a:rPr lang="en-GB" dirty="0"/>
              <a:t>e</a:t>
            </a:r>
            <a:r>
              <a:rPr lang="en-GB" dirty="0" smtClean="0"/>
              <a:t>.g. employment</a:t>
            </a:r>
            <a:r>
              <a:rPr lang="en-GB" dirty="0"/>
              <a:t>, education, caring, leisure, sports and </a:t>
            </a:r>
            <a:r>
              <a:rPr lang="en-GB" dirty="0" smtClean="0"/>
              <a:t>housework</a:t>
            </a:r>
            <a:endParaRPr lang="en-GB" dirty="0"/>
          </a:p>
          <a:p>
            <a:endParaRPr lang="en-GB" dirty="0"/>
          </a:p>
        </p:txBody>
      </p:sp>
      <p:sp>
        <p:nvSpPr>
          <p:cNvPr id="4" name="Rectangle 3"/>
          <p:cNvSpPr/>
          <p:nvPr/>
        </p:nvSpPr>
        <p:spPr>
          <a:xfrm>
            <a:off x="9786661" y="5536597"/>
            <a:ext cx="2038250" cy="369332"/>
          </a:xfrm>
          <a:prstGeom prst="rect">
            <a:avLst/>
          </a:prstGeom>
        </p:spPr>
        <p:txBody>
          <a:bodyPr wrap="none">
            <a:spAutoFit/>
          </a:bodyPr>
          <a:lstStyle/>
          <a:p>
            <a:r>
              <a:rPr lang="en-GB" dirty="0"/>
              <a:t>Fowler, et al. 2019</a:t>
            </a:r>
          </a:p>
        </p:txBody>
      </p:sp>
    </p:spTree>
    <p:extLst>
      <p:ext uri="{BB962C8B-B14F-4D97-AF65-F5344CB8AC3E}">
        <p14:creationId xmlns:p14="http://schemas.microsoft.com/office/powerpoint/2010/main" val="1491366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E2B08-8480-4A61-B959-24D2413C39F5}"/>
              </a:ext>
            </a:extLst>
          </p:cNvPr>
          <p:cNvSpPr>
            <a:spLocks noGrp="1"/>
          </p:cNvSpPr>
          <p:nvPr>
            <p:ph type="title"/>
          </p:nvPr>
        </p:nvSpPr>
        <p:spPr>
          <a:xfrm>
            <a:off x="1337657" y="737304"/>
            <a:ext cx="9291215" cy="1049235"/>
          </a:xfrm>
        </p:spPr>
        <p:txBody>
          <a:bodyPr/>
          <a:lstStyle/>
          <a:p>
            <a:r>
              <a:rPr lang="en-GB" dirty="0"/>
              <a:t>Intervening using social recovery therapy</a:t>
            </a:r>
          </a:p>
        </p:txBody>
      </p:sp>
      <p:sp>
        <p:nvSpPr>
          <p:cNvPr id="3" name="Content Placeholder 2">
            <a:extLst>
              <a:ext uri="{FF2B5EF4-FFF2-40B4-BE49-F238E27FC236}">
                <a16:creationId xmlns:a16="http://schemas.microsoft.com/office/drawing/2014/main" id="{D4A72389-1D80-416A-8F06-EE8AF8A8D6E3}"/>
              </a:ext>
            </a:extLst>
          </p:cNvPr>
          <p:cNvSpPr>
            <a:spLocks noGrp="1"/>
          </p:cNvSpPr>
          <p:nvPr>
            <p:ph idx="1"/>
          </p:nvPr>
        </p:nvSpPr>
        <p:spPr>
          <a:xfrm>
            <a:off x="1289256" y="1786539"/>
            <a:ext cx="10178322" cy="3455475"/>
          </a:xfrm>
        </p:spPr>
        <p:txBody>
          <a:bodyPr>
            <a:normAutofit/>
          </a:bodyPr>
          <a:lstStyle/>
          <a:p>
            <a:pPr lvl="1"/>
            <a:r>
              <a:rPr lang="en-GB" dirty="0" smtClean="0"/>
              <a:t>Strong emphasis on engagement, collaboration, “walking alongside the client”</a:t>
            </a:r>
            <a:endParaRPr lang="en-GB" dirty="0"/>
          </a:p>
        </p:txBody>
      </p:sp>
      <p:graphicFrame>
        <p:nvGraphicFramePr>
          <p:cNvPr id="4" name="Diagram 3">
            <a:extLst>
              <a:ext uri="{FF2B5EF4-FFF2-40B4-BE49-F238E27FC236}">
                <a16:creationId xmlns:a16="http://schemas.microsoft.com/office/drawing/2014/main" id="{42D675D8-98A8-49A3-B443-0A38E61E755B}"/>
              </a:ext>
            </a:extLst>
          </p:cNvPr>
          <p:cNvGraphicFramePr/>
          <p:nvPr>
            <p:extLst>
              <p:ext uri="{D42A27DB-BD31-4B8C-83A1-F6EECF244321}">
                <p14:modId xmlns:p14="http://schemas.microsoft.com/office/powerpoint/2010/main" val="1434109912"/>
              </p:ext>
            </p:extLst>
          </p:nvPr>
        </p:nvGraphicFramePr>
        <p:xfrm>
          <a:off x="1496366" y="2994125"/>
          <a:ext cx="9688946" cy="2155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9586244" y="5611753"/>
            <a:ext cx="2038250" cy="369332"/>
          </a:xfrm>
          <a:prstGeom prst="rect">
            <a:avLst/>
          </a:prstGeom>
        </p:spPr>
        <p:txBody>
          <a:bodyPr wrap="none">
            <a:spAutoFit/>
          </a:bodyPr>
          <a:lstStyle/>
          <a:p>
            <a:r>
              <a:rPr lang="en-GB" dirty="0"/>
              <a:t>Fowler, et al. 2019</a:t>
            </a:r>
          </a:p>
        </p:txBody>
      </p:sp>
    </p:spTree>
    <p:extLst>
      <p:ext uri="{BB962C8B-B14F-4D97-AF65-F5344CB8AC3E}">
        <p14:creationId xmlns:p14="http://schemas.microsoft.com/office/powerpoint/2010/main" val="2067603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9568-AB68-4005-982F-B5DC9C7C6FCF}"/>
              </a:ext>
            </a:extLst>
          </p:cNvPr>
          <p:cNvSpPr>
            <a:spLocks noGrp="1"/>
          </p:cNvSpPr>
          <p:nvPr>
            <p:ph type="title"/>
          </p:nvPr>
        </p:nvSpPr>
        <p:spPr/>
        <p:txBody>
          <a:bodyPr/>
          <a:lstStyle/>
          <a:p>
            <a:r>
              <a:rPr lang="en-GB" dirty="0" smtClean="0"/>
              <a:t/>
            </a:r>
            <a:br>
              <a:rPr lang="en-GB" dirty="0" smtClean="0"/>
            </a:br>
            <a:r>
              <a:rPr lang="en-GB" dirty="0" smtClean="0"/>
              <a:t>the prodigy trial</a:t>
            </a:r>
            <a:endParaRPr lang="en-GB" dirty="0"/>
          </a:p>
        </p:txBody>
      </p:sp>
      <p:sp>
        <p:nvSpPr>
          <p:cNvPr id="3" name="Content Placeholder 2">
            <a:extLst>
              <a:ext uri="{FF2B5EF4-FFF2-40B4-BE49-F238E27FC236}">
                <a16:creationId xmlns:a16="http://schemas.microsoft.com/office/drawing/2014/main" id="{128DA70F-C290-4BC7-95FB-2A522B6E828E}"/>
              </a:ext>
            </a:extLst>
          </p:cNvPr>
          <p:cNvSpPr>
            <a:spLocks noGrp="1"/>
          </p:cNvSpPr>
          <p:nvPr>
            <p:ph idx="1"/>
          </p:nvPr>
        </p:nvSpPr>
        <p:spPr>
          <a:xfrm>
            <a:off x="773154" y="2000984"/>
            <a:ext cx="10686343" cy="3450613"/>
          </a:xfrm>
        </p:spPr>
        <p:txBody>
          <a:bodyPr>
            <a:normAutofit/>
          </a:bodyPr>
          <a:lstStyle/>
          <a:p>
            <a:endParaRPr lang="en-GB" dirty="0"/>
          </a:p>
        </p:txBody>
      </p:sp>
    </p:spTree>
    <p:extLst>
      <p:ext uri="{BB962C8B-B14F-4D97-AF65-F5344CB8AC3E}">
        <p14:creationId xmlns:p14="http://schemas.microsoft.com/office/powerpoint/2010/main" val="14129931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1860-8E0A-43E7-923F-03DFCD993742}"/>
              </a:ext>
            </a:extLst>
          </p:cNvPr>
          <p:cNvSpPr>
            <a:spLocks noGrp="1"/>
          </p:cNvSpPr>
          <p:nvPr>
            <p:ph type="title"/>
          </p:nvPr>
        </p:nvSpPr>
        <p:spPr>
          <a:xfrm>
            <a:off x="739037" y="804519"/>
            <a:ext cx="10003758" cy="1049235"/>
          </a:xfrm>
        </p:spPr>
        <p:txBody>
          <a:bodyPr>
            <a:normAutofit/>
          </a:bodyPr>
          <a:lstStyle/>
          <a:p>
            <a:r>
              <a:rPr lang="en-GB" sz="2900" dirty="0" smtClean="0"/>
              <a:t>Prodigy: A </a:t>
            </a:r>
            <a:r>
              <a:rPr lang="en-GB" sz="2900" dirty="0"/>
              <a:t>focus on persistent social disability</a:t>
            </a:r>
          </a:p>
        </p:txBody>
      </p:sp>
      <p:sp>
        <p:nvSpPr>
          <p:cNvPr id="3" name="Content Placeholder 2">
            <a:extLst>
              <a:ext uri="{FF2B5EF4-FFF2-40B4-BE49-F238E27FC236}">
                <a16:creationId xmlns:a16="http://schemas.microsoft.com/office/drawing/2014/main" id="{6E86969C-A787-468A-953A-69AEC59C9CAB}"/>
              </a:ext>
            </a:extLst>
          </p:cNvPr>
          <p:cNvSpPr>
            <a:spLocks noGrp="1"/>
          </p:cNvSpPr>
          <p:nvPr>
            <p:ph idx="1"/>
          </p:nvPr>
        </p:nvSpPr>
        <p:spPr>
          <a:xfrm>
            <a:off x="368843" y="2128744"/>
            <a:ext cx="5049937" cy="3450613"/>
          </a:xfrm>
        </p:spPr>
        <p:txBody>
          <a:bodyPr>
            <a:normAutofit lnSpcReduction="10000"/>
          </a:bodyPr>
          <a:lstStyle/>
          <a:p>
            <a:r>
              <a:rPr lang="en-GB" sz="1800" dirty="0"/>
              <a:t>Young people with highest risk of enduring and complex mental health problems present with:</a:t>
            </a:r>
          </a:p>
          <a:p>
            <a:pPr lvl="1"/>
            <a:r>
              <a:rPr lang="en-GB" dirty="0"/>
              <a:t>Social decline and social withdrawal</a:t>
            </a:r>
          </a:p>
          <a:p>
            <a:pPr lvl="1"/>
            <a:r>
              <a:rPr lang="en-GB" dirty="0"/>
              <a:t>Anxiety (especially social) and depression</a:t>
            </a:r>
          </a:p>
          <a:p>
            <a:pPr lvl="1"/>
            <a:r>
              <a:rPr lang="en-GB" dirty="0"/>
              <a:t>Often substance misuse, risk to self and possibly others</a:t>
            </a:r>
          </a:p>
          <a:p>
            <a:pPr lvl="1"/>
            <a:r>
              <a:rPr lang="en-GB" dirty="0"/>
              <a:t>Often, but not always, low level psychotic symptoms</a:t>
            </a:r>
          </a:p>
          <a:p>
            <a:endParaRPr lang="en-GB" dirty="0"/>
          </a:p>
        </p:txBody>
      </p:sp>
      <p:sp>
        <p:nvSpPr>
          <p:cNvPr id="4" name="Oval 3">
            <a:extLst>
              <a:ext uri="{FF2B5EF4-FFF2-40B4-BE49-F238E27FC236}">
                <a16:creationId xmlns:a16="http://schemas.microsoft.com/office/drawing/2014/main" id="{FFBF1AB4-F44F-4D00-B008-EB4F62D7C6CE}"/>
              </a:ext>
            </a:extLst>
          </p:cNvPr>
          <p:cNvSpPr/>
          <p:nvPr/>
        </p:nvSpPr>
        <p:spPr>
          <a:xfrm>
            <a:off x="575187" y="4733149"/>
            <a:ext cx="4159046" cy="84620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close up of a logo&#10;&#10;Description generated with high confidence">
            <a:extLst>
              <a:ext uri="{FF2B5EF4-FFF2-40B4-BE49-F238E27FC236}">
                <a16:creationId xmlns:a16="http://schemas.microsoft.com/office/drawing/2014/main" id="{89F29F60-ECB4-403B-8CBD-D0C9AB9FB5BF}"/>
              </a:ext>
            </a:extLst>
          </p:cNvPr>
          <p:cNvPicPr>
            <a:picLocks noChangeAspect="1"/>
          </p:cNvPicPr>
          <p:nvPr/>
        </p:nvPicPr>
        <p:blipFill>
          <a:blip r:embed="rId2"/>
          <a:stretch>
            <a:fillRect/>
          </a:stretch>
        </p:blipFill>
        <p:spPr>
          <a:xfrm>
            <a:off x="5418780" y="2241611"/>
            <a:ext cx="6773220" cy="2762636"/>
          </a:xfrm>
          <a:prstGeom prst="rect">
            <a:avLst/>
          </a:prstGeom>
        </p:spPr>
      </p:pic>
      <p:sp>
        <p:nvSpPr>
          <p:cNvPr id="6" name="Oval 5">
            <a:extLst>
              <a:ext uri="{FF2B5EF4-FFF2-40B4-BE49-F238E27FC236}">
                <a16:creationId xmlns:a16="http://schemas.microsoft.com/office/drawing/2014/main" id="{F32E3A39-064A-4869-9556-96E6DED17C73}"/>
              </a:ext>
            </a:extLst>
          </p:cNvPr>
          <p:cNvSpPr/>
          <p:nvPr/>
        </p:nvSpPr>
        <p:spPr>
          <a:xfrm>
            <a:off x="6103327" y="2923895"/>
            <a:ext cx="1565834" cy="120565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33C8B78E-7056-4F76-BD28-616AB50720B1}"/>
              </a:ext>
            </a:extLst>
          </p:cNvPr>
          <p:cNvCxnSpPr/>
          <p:nvPr/>
        </p:nvCxnSpPr>
        <p:spPr>
          <a:xfrm flipV="1">
            <a:off x="7669161" y="3156155"/>
            <a:ext cx="3495368" cy="38345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3060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9568-AB68-4005-982F-B5DC9C7C6FCF}"/>
              </a:ext>
            </a:extLst>
          </p:cNvPr>
          <p:cNvSpPr>
            <a:spLocks noGrp="1"/>
          </p:cNvSpPr>
          <p:nvPr>
            <p:ph type="title"/>
          </p:nvPr>
        </p:nvSpPr>
        <p:spPr/>
        <p:txBody>
          <a:bodyPr/>
          <a:lstStyle/>
          <a:p>
            <a:r>
              <a:rPr lang="en-GB" dirty="0"/>
              <a:t>prodigy</a:t>
            </a:r>
          </a:p>
        </p:txBody>
      </p:sp>
      <p:sp>
        <p:nvSpPr>
          <p:cNvPr id="3" name="Content Placeholder 2">
            <a:extLst>
              <a:ext uri="{FF2B5EF4-FFF2-40B4-BE49-F238E27FC236}">
                <a16:creationId xmlns:a16="http://schemas.microsoft.com/office/drawing/2014/main" id="{128DA70F-C290-4BC7-95FB-2A522B6E828E}"/>
              </a:ext>
            </a:extLst>
          </p:cNvPr>
          <p:cNvSpPr>
            <a:spLocks noGrp="1"/>
          </p:cNvSpPr>
          <p:nvPr>
            <p:ph idx="1"/>
          </p:nvPr>
        </p:nvSpPr>
        <p:spPr>
          <a:xfrm>
            <a:off x="773154" y="2000984"/>
            <a:ext cx="10686343" cy="3450613"/>
          </a:xfrm>
        </p:spPr>
        <p:txBody>
          <a:bodyPr>
            <a:normAutofit fontScale="92500" lnSpcReduction="10000"/>
          </a:bodyPr>
          <a:lstStyle/>
          <a:p>
            <a:r>
              <a:rPr lang="en-GB" dirty="0"/>
              <a:t>Baseline data from PRODIGY Randomised Controlled Trial (2012 - 2019)</a:t>
            </a:r>
          </a:p>
          <a:p>
            <a:r>
              <a:rPr lang="en-GB" dirty="0"/>
              <a:t>N= 270 16 to 25 year olds</a:t>
            </a:r>
          </a:p>
          <a:p>
            <a:pPr lvl="1"/>
            <a:r>
              <a:rPr lang="en-GB" dirty="0"/>
              <a:t>Persistent social disability</a:t>
            </a:r>
          </a:p>
          <a:p>
            <a:pPr lvl="1"/>
            <a:r>
              <a:rPr lang="en-GB" dirty="0"/>
              <a:t>Emerging complex mental health problems</a:t>
            </a:r>
          </a:p>
          <a:p>
            <a:r>
              <a:rPr lang="en-GB" dirty="0"/>
              <a:t>Centres in Sussex, East Anglia and Greater Manchester</a:t>
            </a:r>
          </a:p>
          <a:p>
            <a:r>
              <a:rPr lang="en-GB" dirty="0"/>
              <a:t>Primary inclusion criterion = persistent social disability</a:t>
            </a:r>
          </a:p>
          <a:p>
            <a:pPr lvl="1"/>
            <a:r>
              <a:rPr lang="en-GB" dirty="0"/>
              <a:t>Weekly hours spent in structured activity &lt; 30 hours (paid/voluntary employment, education, housework, childcare, sports and leisure)</a:t>
            </a:r>
          </a:p>
          <a:p>
            <a:pPr lvl="1"/>
            <a:r>
              <a:rPr lang="en-GB" dirty="0"/>
              <a:t>At least 6 months’ evidence social/occupational problems  </a:t>
            </a:r>
          </a:p>
        </p:txBody>
      </p:sp>
    </p:spTree>
    <p:extLst>
      <p:ext uri="{BB962C8B-B14F-4D97-AF65-F5344CB8AC3E}">
        <p14:creationId xmlns:p14="http://schemas.microsoft.com/office/powerpoint/2010/main" val="1888442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5A823-3358-4524-877F-2E0D1DC352BA}"/>
              </a:ext>
            </a:extLst>
          </p:cNvPr>
          <p:cNvSpPr>
            <a:spLocks noGrp="1"/>
          </p:cNvSpPr>
          <p:nvPr>
            <p:ph type="title"/>
          </p:nvPr>
        </p:nvSpPr>
        <p:spPr>
          <a:xfrm>
            <a:off x="1450392" y="14810"/>
            <a:ext cx="9291215" cy="1049235"/>
          </a:xfrm>
        </p:spPr>
        <p:txBody>
          <a:bodyPr/>
          <a:lstStyle/>
          <a:p>
            <a:r>
              <a:rPr lang="en-GB" dirty="0" smtClean="0"/>
              <a:t>Prodigy</a:t>
            </a:r>
            <a:endParaRPr lang="en-GB" dirty="0"/>
          </a:p>
        </p:txBody>
      </p:sp>
      <p:sp>
        <p:nvSpPr>
          <p:cNvPr id="5" name="Content Placeholder 2">
            <a:extLst>
              <a:ext uri="{FF2B5EF4-FFF2-40B4-BE49-F238E27FC236}">
                <a16:creationId xmlns:a16="http://schemas.microsoft.com/office/drawing/2014/main" id="{2EBF5F24-1FB0-4A1F-814D-24B87B8C86C1}"/>
              </a:ext>
            </a:extLst>
          </p:cNvPr>
          <p:cNvSpPr>
            <a:spLocks noGrp="1"/>
          </p:cNvSpPr>
          <p:nvPr>
            <p:ph idx="1"/>
          </p:nvPr>
        </p:nvSpPr>
        <p:spPr>
          <a:xfrm>
            <a:off x="438411" y="1233054"/>
            <a:ext cx="11167077" cy="4233291"/>
          </a:xfrm>
        </p:spPr>
        <p:txBody>
          <a:bodyPr>
            <a:normAutofit fontScale="92500" lnSpcReduction="20000"/>
          </a:bodyPr>
          <a:lstStyle/>
          <a:p>
            <a:r>
              <a:rPr lang="en-GB" dirty="0"/>
              <a:t>ARMS = some evidence increased severity across depression, trauma history/impact and risk behaviours</a:t>
            </a:r>
          </a:p>
          <a:p>
            <a:r>
              <a:rPr lang="en-GB" dirty="0"/>
              <a:t>But persistent social disability associated with serious problems, irrespective of psychosis risk state</a:t>
            </a:r>
          </a:p>
          <a:p>
            <a:pPr lvl="1"/>
            <a:r>
              <a:rPr lang="en-GB" u="sng" dirty="0"/>
              <a:t>clinically relevant </a:t>
            </a:r>
          </a:p>
          <a:p>
            <a:pPr lvl="1"/>
            <a:r>
              <a:rPr lang="en-GB" dirty="0"/>
              <a:t>and potentially </a:t>
            </a:r>
            <a:r>
              <a:rPr lang="en-GB" u="sng" dirty="0"/>
              <a:t>equal to psychosis</a:t>
            </a:r>
          </a:p>
          <a:p>
            <a:endParaRPr lang="en-GB" dirty="0"/>
          </a:p>
          <a:p>
            <a:r>
              <a:rPr lang="en-GB" dirty="0"/>
              <a:t>Access to services limited</a:t>
            </a:r>
          </a:p>
          <a:p>
            <a:pPr lvl="1"/>
            <a:r>
              <a:rPr lang="en-GB" dirty="0"/>
              <a:t>Age</a:t>
            </a:r>
          </a:p>
          <a:p>
            <a:pPr lvl="1"/>
            <a:r>
              <a:rPr lang="en-GB" dirty="0"/>
              <a:t>Absence of ‘clear-cut’ diagnosis</a:t>
            </a:r>
          </a:p>
          <a:p>
            <a:pPr lvl="1"/>
            <a:r>
              <a:rPr lang="en-GB" dirty="0"/>
              <a:t>Ability to engage</a:t>
            </a:r>
          </a:p>
          <a:p>
            <a:pPr lvl="1"/>
            <a:r>
              <a:rPr lang="en-GB" dirty="0"/>
              <a:t>By not having psychosis risk</a:t>
            </a:r>
          </a:p>
          <a:p>
            <a:pPr marL="457200" lvl="1" indent="0">
              <a:buNone/>
            </a:pPr>
            <a:endParaRPr lang="en-GB" dirty="0"/>
          </a:p>
        </p:txBody>
      </p:sp>
    </p:spTree>
    <p:extLst>
      <p:ext uri="{BB962C8B-B14F-4D97-AF65-F5344CB8AC3E}">
        <p14:creationId xmlns:p14="http://schemas.microsoft.com/office/powerpoint/2010/main" val="39030174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E2B08-8480-4A61-B959-24D2413C39F5}"/>
              </a:ext>
            </a:extLst>
          </p:cNvPr>
          <p:cNvSpPr>
            <a:spLocks noGrp="1"/>
          </p:cNvSpPr>
          <p:nvPr>
            <p:ph type="title"/>
          </p:nvPr>
        </p:nvSpPr>
        <p:spPr>
          <a:xfrm>
            <a:off x="1450392" y="186159"/>
            <a:ext cx="9291215" cy="1049235"/>
          </a:xfrm>
        </p:spPr>
        <p:txBody>
          <a:bodyPr/>
          <a:lstStyle/>
          <a:p>
            <a:r>
              <a:rPr lang="en-GB" dirty="0"/>
              <a:t>Intervening using social recovery therapy</a:t>
            </a:r>
          </a:p>
        </p:txBody>
      </p:sp>
      <p:sp>
        <p:nvSpPr>
          <p:cNvPr id="3" name="Content Placeholder 2">
            <a:extLst>
              <a:ext uri="{FF2B5EF4-FFF2-40B4-BE49-F238E27FC236}">
                <a16:creationId xmlns:a16="http://schemas.microsoft.com/office/drawing/2014/main" id="{D4A72389-1D80-416A-8F06-EE8AF8A8D6E3}"/>
              </a:ext>
            </a:extLst>
          </p:cNvPr>
          <p:cNvSpPr>
            <a:spLocks noGrp="1"/>
          </p:cNvSpPr>
          <p:nvPr>
            <p:ph idx="1"/>
          </p:nvPr>
        </p:nvSpPr>
        <p:spPr>
          <a:xfrm>
            <a:off x="1251678" y="2112215"/>
            <a:ext cx="10178322" cy="3455475"/>
          </a:xfrm>
        </p:spPr>
        <p:txBody>
          <a:bodyPr>
            <a:normAutofit/>
          </a:bodyPr>
          <a:lstStyle/>
          <a:p>
            <a:r>
              <a:rPr lang="en-GB" dirty="0" smtClean="0"/>
              <a:t>Individual psychological therapy delivered by Clinical Psychologist/CBT practitioner</a:t>
            </a:r>
          </a:p>
          <a:p>
            <a:r>
              <a:rPr lang="en-GB" dirty="0" smtClean="0"/>
              <a:t>Delivered over a </a:t>
            </a:r>
            <a:r>
              <a:rPr lang="en-GB" dirty="0"/>
              <a:t>9 </a:t>
            </a:r>
            <a:r>
              <a:rPr lang="en-GB" dirty="0" smtClean="0"/>
              <a:t>month period, 15-25 </a:t>
            </a:r>
            <a:r>
              <a:rPr lang="en-GB" dirty="0"/>
              <a:t>sessions</a:t>
            </a:r>
          </a:p>
          <a:p>
            <a:r>
              <a:rPr lang="en-GB" dirty="0"/>
              <a:t>Social </a:t>
            </a:r>
            <a:r>
              <a:rPr lang="en-GB" dirty="0" smtClean="0"/>
              <a:t>recovery ethos = aim to increase structured activity</a:t>
            </a:r>
          </a:p>
          <a:p>
            <a:pPr lvl="1"/>
            <a:endParaRPr lang="en-GB" dirty="0"/>
          </a:p>
        </p:txBody>
      </p:sp>
    </p:spTree>
    <p:extLst>
      <p:ext uri="{BB962C8B-B14F-4D97-AF65-F5344CB8AC3E}">
        <p14:creationId xmlns:p14="http://schemas.microsoft.com/office/powerpoint/2010/main" val="21184824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A95B4-1C6C-4D1C-9558-34B06D71548C}"/>
              </a:ext>
            </a:extLst>
          </p:cNvPr>
          <p:cNvSpPr>
            <a:spLocks noGrp="1"/>
          </p:cNvSpPr>
          <p:nvPr>
            <p:ph type="title"/>
          </p:nvPr>
        </p:nvSpPr>
        <p:spPr>
          <a:xfrm>
            <a:off x="407727" y="111143"/>
            <a:ext cx="9291215" cy="1049235"/>
          </a:xfrm>
        </p:spPr>
        <p:txBody>
          <a:bodyPr/>
          <a:lstStyle/>
          <a:p>
            <a:pPr algn="l"/>
            <a:r>
              <a:rPr lang="en-GB" dirty="0"/>
              <a:t>Core is behavioural</a:t>
            </a:r>
          </a:p>
        </p:txBody>
      </p:sp>
      <p:graphicFrame>
        <p:nvGraphicFramePr>
          <p:cNvPr id="4" name="Diagram 3">
            <a:extLst>
              <a:ext uri="{FF2B5EF4-FFF2-40B4-BE49-F238E27FC236}">
                <a16:creationId xmlns:a16="http://schemas.microsoft.com/office/drawing/2014/main" id="{A47D76BD-955D-4DA3-B1C4-ECD5C31BD06D}"/>
              </a:ext>
            </a:extLst>
          </p:cNvPr>
          <p:cNvGraphicFramePr/>
          <p:nvPr>
            <p:extLst>
              <p:ext uri="{D42A27DB-BD31-4B8C-83A1-F6EECF244321}">
                <p14:modId xmlns:p14="http://schemas.microsoft.com/office/powerpoint/2010/main" val="1229799712"/>
              </p:ext>
            </p:extLst>
          </p:nvPr>
        </p:nvGraphicFramePr>
        <p:xfrm>
          <a:off x="2128839" y="635761"/>
          <a:ext cx="13724090" cy="52444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rrow: Down 5">
            <a:extLst>
              <a:ext uri="{FF2B5EF4-FFF2-40B4-BE49-F238E27FC236}">
                <a16:creationId xmlns:a16="http://schemas.microsoft.com/office/drawing/2014/main" id="{86EE92E9-DC99-4542-9F32-A69FA77215A8}"/>
              </a:ext>
            </a:extLst>
          </p:cNvPr>
          <p:cNvSpPr/>
          <p:nvPr/>
        </p:nvSpPr>
        <p:spPr>
          <a:xfrm>
            <a:off x="2616994" y="3257981"/>
            <a:ext cx="1066800" cy="948068"/>
          </a:xfrm>
          <a:prstGeom prst="downArrow">
            <a:avLst/>
          </a:prstGeom>
          <a:solidFill>
            <a:schemeClr val="accent4"/>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589DBE1-3A61-4A0C-A4AA-646A8C57FE97}"/>
              </a:ext>
            </a:extLst>
          </p:cNvPr>
          <p:cNvSpPr/>
          <p:nvPr/>
        </p:nvSpPr>
        <p:spPr>
          <a:xfrm>
            <a:off x="671514" y="1236543"/>
            <a:ext cx="4957761" cy="1754326"/>
          </a:xfrm>
          <a:prstGeom prst="rect">
            <a:avLst/>
          </a:prstGeom>
        </p:spPr>
        <p:txBody>
          <a:bodyPr wrap="square">
            <a:spAutoFit/>
          </a:bodyPr>
          <a:lstStyle/>
          <a:p>
            <a:pPr lvl="0"/>
            <a:r>
              <a:rPr lang="en-GB" dirty="0" smtClean="0"/>
              <a:t>Identify </a:t>
            </a:r>
            <a:r>
              <a:rPr lang="en-GB" dirty="0"/>
              <a:t>predictions prior to experiment:</a:t>
            </a:r>
          </a:p>
          <a:p>
            <a:pPr lvl="0"/>
            <a:r>
              <a:rPr lang="en-GB" dirty="0"/>
              <a:t>	</a:t>
            </a:r>
          </a:p>
          <a:p>
            <a:pPr lvl="0"/>
            <a:r>
              <a:rPr lang="en-GB" dirty="0"/>
              <a:t>	-likely emotions &amp; thoughts</a:t>
            </a:r>
          </a:p>
          <a:p>
            <a:pPr lvl="0"/>
            <a:r>
              <a:rPr lang="en-GB" dirty="0"/>
              <a:t>		e.g. ‘</a:t>
            </a:r>
            <a:r>
              <a:rPr lang="en-GB" i="1" dirty="0"/>
              <a:t>I will feel afraid’</a:t>
            </a:r>
          </a:p>
          <a:p>
            <a:pPr lvl="0"/>
            <a:r>
              <a:rPr lang="en-GB" dirty="0"/>
              <a:t>	-likely actions &amp; consequences</a:t>
            </a:r>
          </a:p>
          <a:p>
            <a:pPr lvl="0"/>
            <a:r>
              <a:rPr lang="en-GB" dirty="0"/>
              <a:t>		e.g. ‘</a:t>
            </a:r>
            <a:r>
              <a:rPr lang="en-GB" i="1" dirty="0"/>
              <a:t>Other people will laugh at me’</a:t>
            </a:r>
          </a:p>
        </p:txBody>
      </p:sp>
      <p:sp>
        <p:nvSpPr>
          <p:cNvPr id="10" name="Rectangle 9">
            <a:extLst>
              <a:ext uri="{FF2B5EF4-FFF2-40B4-BE49-F238E27FC236}">
                <a16:creationId xmlns:a16="http://schemas.microsoft.com/office/drawing/2014/main" id="{6E75D7B8-4CF7-4ACC-9457-F9BE58D32208}"/>
              </a:ext>
            </a:extLst>
          </p:cNvPr>
          <p:cNvSpPr/>
          <p:nvPr/>
        </p:nvSpPr>
        <p:spPr>
          <a:xfrm>
            <a:off x="671515" y="4136930"/>
            <a:ext cx="4957760" cy="1200329"/>
          </a:xfrm>
          <a:prstGeom prst="rect">
            <a:avLst/>
          </a:prstGeom>
        </p:spPr>
        <p:txBody>
          <a:bodyPr wrap="square">
            <a:spAutoFit/>
          </a:bodyPr>
          <a:lstStyle/>
          <a:p>
            <a:pPr lvl="0"/>
            <a:r>
              <a:rPr lang="en-GB" dirty="0"/>
              <a:t>Reflect on what did happen versus what was predicted</a:t>
            </a:r>
          </a:p>
          <a:p>
            <a:pPr lvl="0"/>
            <a:r>
              <a:rPr lang="en-GB" dirty="0"/>
              <a:t>	</a:t>
            </a:r>
          </a:p>
          <a:p>
            <a:pPr lvl="0"/>
            <a:r>
              <a:rPr lang="en-GB" dirty="0"/>
              <a:t>And what was learnt</a:t>
            </a:r>
          </a:p>
        </p:txBody>
      </p:sp>
    </p:spTree>
    <p:extLst>
      <p:ext uri="{BB962C8B-B14F-4D97-AF65-F5344CB8AC3E}">
        <p14:creationId xmlns:p14="http://schemas.microsoft.com/office/powerpoint/2010/main" val="618312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414001" y="416212"/>
            <a:ext cx="9291215" cy="1049235"/>
          </a:xfrm>
        </p:spPr>
        <p:txBody>
          <a:bodyPr/>
          <a:lstStyle/>
          <a:p>
            <a:r>
              <a:rPr lang="en-GB" dirty="0" smtClean="0"/>
              <a:t>Hope</a:t>
            </a: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517245" y="1462610"/>
            <a:ext cx="11132458" cy="4406205"/>
          </a:xfrm>
        </p:spPr>
        <p:txBody>
          <a:bodyPr>
            <a:noAutofit/>
          </a:bodyPr>
          <a:lstStyle/>
          <a:p>
            <a:pPr lvl="1"/>
            <a:r>
              <a:rPr lang="en-GB" sz="2400" dirty="0"/>
              <a:t>“a cognitive set that is based on a reciprocally-derived sense of successful agency (goal-directed determination) and pathways (planning to meet goals)” (Snyder et al., 1991, p. 571</a:t>
            </a:r>
            <a:r>
              <a:rPr lang="en-GB" sz="2400" dirty="0" smtClean="0"/>
              <a:t>).</a:t>
            </a:r>
          </a:p>
          <a:p>
            <a:pPr lvl="1"/>
            <a:endParaRPr lang="en-GB" sz="2400" dirty="0" smtClean="0"/>
          </a:p>
          <a:p>
            <a:pPr lvl="1"/>
            <a:r>
              <a:rPr lang="en-GB" sz="2400" dirty="0" smtClean="0"/>
              <a:t> </a:t>
            </a:r>
            <a:r>
              <a:rPr lang="en-GB" sz="2400" dirty="0"/>
              <a:t>Hope encapsulates believing that there are pathways available to the pursuit of meaningful goals, and having the motivation to engage with them (Snyder, et al. 2018). </a:t>
            </a:r>
            <a:endParaRPr lang="en-GB" sz="2400" dirty="0" smtClean="0"/>
          </a:p>
          <a:p>
            <a:pPr lvl="1"/>
            <a:endParaRPr lang="en-GB" sz="2400" dirty="0" smtClean="0"/>
          </a:p>
          <a:p>
            <a:pPr lvl="1"/>
            <a:r>
              <a:rPr lang="en-GB" sz="2400" dirty="0" smtClean="0"/>
              <a:t>hope </a:t>
            </a:r>
            <a:r>
              <a:rPr lang="en-GB" sz="2400" dirty="0"/>
              <a:t>drives emotions and wellbeing.</a:t>
            </a:r>
          </a:p>
        </p:txBody>
      </p:sp>
      <p:sp>
        <p:nvSpPr>
          <p:cNvPr id="4" name="Rectangle 3"/>
          <p:cNvSpPr/>
          <p:nvPr/>
        </p:nvSpPr>
        <p:spPr>
          <a:xfrm>
            <a:off x="8680508" y="5849748"/>
            <a:ext cx="2655983" cy="369332"/>
          </a:xfrm>
          <a:prstGeom prst="rect">
            <a:avLst/>
          </a:prstGeom>
        </p:spPr>
        <p:txBody>
          <a:bodyPr wrap="none">
            <a:spAutoFit/>
          </a:bodyPr>
          <a:lstStyle/>
          <a:p>
            <a:r>
              <a:rPr lang="it-IT" dirty="0" smtClean="0"/>
              <a:t>Snyder et al. 1991, 2018</a:t>
            </a:r>
            <a:endParaRPr lang="it-IT" dirty="0"/>
          </a:p>
        </p:txBody>
      </p:sp>
    </p:spTree>
    <p:extLst>
      <p:ext uri="{BB962C8B-B14F-4D97-AF65-F5344CB8AC3E}">
        <p14:creationId xmlns:p14="http://schemas.microsoft.com/office/powerpoint/2010/main" val="17648860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p:txBody>
          <a:bodyPr/>
          <a:lstStyle/>
          <a:p>
            <a:r>
              <a:rPr lang="en-GB" dirty="0" smtClean="0"/>
              <a:t>HOPE IN THERAPY</a:t>
            </a:r>
            <a:br>
              <a:rPr lang="en-GB" dirty="0" smtClean="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92193" y="2198421"/>
            <a:ext cx="11132458" cy="4406205"/>
          </a:xfrm>
        </p:spPr>
        <p:txBody>
          <a:bodyPr>
            <a:normAutofit/>
          </a:bodyPr>
          <a:lstStyle/>
          <a:p>
            <a:pPr lvl="1"/>
            <a:r>
              <a:rPr lang="en-GB" sz="2400" dirty="0" smtClean="0"/>
              <a:t>Service </a:t>
            </a:r>
            <a:r>
              <a:rPr lang="en-GB" sz="2400" dirty="0"/>
              <a:t>users who portray their recovery from psychosis frequently describe feelings of disempowerment and loss of hope (</a:t>
            </a:r>
            <a:r>
              <a:rPr lang="en-GB" sz="2400" dirty="0" err="1"/>
              <a:t>Hodgekins</a:t>
            </a:r>
            <a:r>
              <a:rPr lang="en-GB" sz="2400" dirty="0"/>
              <a:t> &amp; Fowler, </a:t>
            </a:r>
            <a:r>
              <a:rPr lang="en-GB" sz="2400" dirty="0" smtClean="0"/>
              <a:t>2010). </a:t>
            </a:r>
          </a:p>
          <a:p>
            <a:pPr lvl="1"/>
            <a:endParaRPr lang="en-GB" sz="2400" dirty="0"/>
          </a:p>
          <a:p>
            <a:pPr lvl="1"/>
            <a:r>
              <a:rPr lang="en-GB" sz="2400" dirty="0" smtClean="0"/>
              <a:t>Improving self-concept</a:t>
            </a:r>
            <a:r>
              <a:rPr lang="en-GB" sz="2400" dirty="0"/>
              <a:t>, instilling hope and realistic optimism should be emphasized in treatment (</a:t>
            </a:r>
            <a:r>
              <a:rPr lang="en-GB" sz="2400" dirty="0" err="1"/>
              <a:t>Hodgekins</a:t>
            </a:r>
            <a:r>
              <a:rPr lang="en-GB" sz="2400" dirty="0"/>
              <a:t> &amp; Fowler, </a:t>
            </a:r>
            <a:r>
              <a:rPr lang="en-GB" sz="2400" dirty="0" smtClean="0"/>
              <a:t>2010). </a:t>
            </a:r>
            <a:endParaRPr lang="en-GB" sz="24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765939"/>
            <a:ext cx="5704115" cy="369332"/>
          </a:xfrm>
          <a:prstGeom prst="rect">
            <a:avLst/>
          </a:prstGeom>
          <a:noFill/>
        </p:spPr>
        <p:txBody>
          <a:bodyPr wrap="square" rtlCol="0">
            <a:spAutoFit/>
          </a:bodyPr>
          <a:lstStyle/>
          <a:p>
            <a:pPr algn="r"/>
            <a:r>
              <a:rPr lang="en-GB" dirty="0" err="1" smtClean="0"/>
              <a:t>Hodgekins</a:t>
            </a:r>
            <a:r>
              <a:rPr lang="en-GB" dirty="0" smtClean="0"/>
              <a:t> &amp; Fowler, 2010</a:t>
            </a:r>
            <a:endParaRPr lang="en-GB" dirty="0"/>
          </a:p>
        </p:txBody>
      </p:sp>
    </p:spTree>
    <p:extLst>
      <p:ext uri="{BB962C8B-B14F-4D97-AF65-F5344CB8AC3E}">
        <p14:creationId xmlns:p14="http://schemas.microsoft.com/office/powerpoint/2010/main" val="789028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439053" y="503894"/>
            <a:ext cx="9291215" cy="1049235"/>
          </a:xfrm>
        </p:spPr>
        <p:txBody>
          <a:bodyPr/>
          <a:lstStyle/>
          <a:p>
            <a:r>
              <a:rPr lang="en-GB" dirty="0" smtClean="0"/>
              <a:t>Hope in therapy (cont.)</a:t>
            </a: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529771" y="1647276"/>
            <a:ext cx="11132458" cy="4406205"/>
          </a:xfrm>
        </p:spPr>
        <p:txBody>
          <a:bodyPr>
            <a:normAutofit/>
          </a:bodyPr>
          <a:lstStyle/>
          <a:p>
            <a:pPr lvl="1"/>
            <a:r>
              <a:rPr lang="en-GB" sz="2400" dirty="0" smtClean="0"/>
              <a:t>A positive </a:t>
            </a:r>
            <a:r>
              <a:rPr lang="en-GB" sz="2400" dirty="0"/>
              <a:t>therapeutic relationship with a key mental health professional was associated with the level of hopefulness experienced by young patients with </a:t>
            </a:r>
            <a:r>
              <a:rPr lang="en-GB" sz="2400" dirty="0" smtClean="0"/>
              <a:t>psychosis (</a:t>
            </a:r>
            <a:r>
              <a:rPr lang="en-GB" sz="2400" dirty="0"/>
              <a:t>Berry and Greenwood, 2016)</a:t>
            </a:r>
          </a:p>
          <a:p>
            <a:pPr marL="457200" lvl="1" indent="0">
              <a:buNone/>
            </a:pPr>
            <a:endParaRPr lang="en-GB" sz="2400" dirty="0" smtClean="0"/>
          </a:p>
          <a:p>
            <a:pPr lvl="1"/>
            <a:r>
              <a:rPr lang="en-GB" sz="2400" dirty="0" smtClean="0"/>
              <a:t>Professionals</a:t>
            </a:r>
            <a:r>
              <a:rPr lang="en-GB" sz="2400" dirty="0"/>
              <a:t>’ own optimistic expectations for patients’ recovery and social inclusion were associated with the degree to which they formed hope-inspiring, positive therapeutic relationships with patients </a:t>
            </a:r>
            <a:r>
              <a:rPr lang="en-GB" sz="2400" dirty="0" smtClean="0"/>
              <a:t>(Berry </a:t>
            </a:r>
            <a:r>
              <a:rPr lang="en-GB" sz="2400" dirty="0"/>
              <a:t>and </a:t>
            </a:r>
            <a:r>
              <a:rPr lang="en-GB" sz="2400" dirty="0" smtClean="0"/>
              <a:t>Greenwood, 2016)</a:t>
            </a:r>
            <a:endParaRPr lang="en-GB" sz="2400" dirty="0"/>
          </a:p>
        </p:txBody>
      </p:sp>
      <p:sp>
        <p:nvSpPr>
          <p:cNvPr id="4" name="Rectangle 3"/>
          <p:cNvSpPr/>
          <p:nvPr/>
        </p:nvSpPr>
        <p:spPr>
          <a:xfrm>
            <a:off x="8818293" y="5699435"/>
            <a:ext cx="2907463" cy="369332"/>
          </a:xfrm>
          <a:prstGeom prst="rect">
            <a:avLst/>
          </a:prstGeom>
        </p:spPr>
        <p:txBody>
          <a:bodyPr wrap="none">
            <a:spAutoFit/>
          </a:bodyPr>
          <a:lstStyle/>
          <a:p>
            <a:r>
              <a:rPr lang="it-IT" dirty="0" smtClean="0"/>
              <a:t>Berry &amp; Greenwood, 2016</a:t>
            </a:r>
            <a:endParaRPr lang="it-IT" dirty="0"/>
          </a:p>
        </p:txBody>
      </p:sp>
    </p:spTree>
    <p:extLst>
      <p:ext uri="{BB962C8B-B14F-4D97-AF65-F5344CB8AC3E}">
        <p14:creationId xmlns:p14="http://schemas.microsoft.com/office/powerpoint/2010/main" val="2876646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451579" y="654206"/>
            <a:ext cx="9291215" cy="1049235"/>
          </a:xfrm>
        </p:spPr>
        <p:txBody>
          <a:bodyPr/>
          <a:lstStyle/>
          <a:p>
            <a:r>
              <a:rPr lang="en-GB" dirty="0" smtClean="0"/>
              <a:t>Therapist Hope</a:t>
            </a: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92193" y="1885270"/>
            <a:ext cx="11132458" cy="3983545"/>
          </a:xfrm>
        </p:spPr>
        <p:txBody>
          <a:bodyPr>
            <a:normAutofit/>
          </a:bodyPr>
          <a:lstStyle/>
          <a:p>
            <a:pPr lvl="1"/>
            <a:r>
              <a:rPr lang="en-GB" sz="2400" dirty="0"/>
              <a:t>The patient’s sense of hopelessness may nevertheless also activate hopelessness in the therapist (</a:t>
            </a:r>
            <a:r>
              <a:rPr lang="en-GB" sz="2400" dirty="0" err="1"/>
              <a:t>Moorey</a:t>
            </a:r>
            <a:r>
              <a:rPr lang="en-GB" sz="2400" dirty="0"/>
              <a:t>, 2014). </a:t>
            </a:r>
            <a:endParaRPr lang="en-GB" sz="2400" dirty="0" smtClean="0"/>
          </a:p>
          <a:p>
            <a:pPr lvl="1"/>
            <a:endParaRPr lang="en-GB" sz="2400" dirty="0"/>
          </a:p>
          <a:p>
            <a:pPr lvl="1"/>
            <a:r>
              <a:rPr lang="en-GB" sz="2400" dirty="0"/>
              <a:t>The maintenance of therapist hope is particularly interesting in the context of delivering Social Recovery Therapy to a group of clients experiencing high levels of hopelessness, as is the case with the PRODIGY trial</a:t>
            </a:r>
          </a:p>
        </p:txBody>
      </p:sp>
      <p:sp>
        <p:nvSpPr>
          <p:cNvPr id="4" name="Rectangle 3"/>
          <p:cNvSpPr/>
          <p:nvPr/>
        </p:nvSpPr>
        <p:spPr>
          <a:xfrm>
            <a:off x="9169023" y="5812170"/>
            <a:ext cx="1574726" cy="369332"/>
          </a:xfrm>
          <a:prstGeom prst="rect">
            <a:avLst/>
          </a:prstGeom>
        </p:spPr>
        <p:txBody>
          <a:bodyPr wrap="none">
            <a:spAutoFit/>
          </a:bodyPr>
          <a:lstStyle/>
          <a:p>
            <a:r>
              <a:rPr lang="it-IT" dirty="0" smtClean="0"/>
              <a:t>Moorey, 2014</a:t>
            </a:r>
            <a:endParaRPr lang="it-IT" dirty="0"/>
          </a:p>
        </p:txBody>
      </p:sp>
    </p:spTree>
    <p:extLst>
      <p:ext uri="{BB962C8B-B14F-4D97-AF65-F5344CB8AC3E}">
        <p14:creationId xmlns:p14="http://schemas.microsoft.com/office/powerpoint/2010/main" val="1762120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451579" y="654206"/>
            <a:ext cx="9291215" cy="1049235"/>
          </a:xfrm>
        </p:spPr>
        <p:txBody>
          <a:bodyPr/>
          <a:lstStyle/>
          <a:p>
            <a:r>
              <a:rPr lang="en-GB" dirty="0" smtClean="0"/>
              <a:t>Objectives of this study</a:t>
            </a: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92193" y="1885270"/>
            <a:ext cx="11132458" cy="4406205"/>
          </a:xfrm>
        </p:spPr>
        <p:txBody>
          <a:bodyPr>
            <a:normAutofit/>
          </a:bodyPr>
          <a:lstStyle/>
          <a:p>
            <a:pPr lvl="1"/>
            <a:r>
              <a:rPr lang="en-GB" sz="2800" dirty="0" smtClean="0"/>
              <a:t>What </a:t>
            </a:r>
            <a:r>
              <a:rPr lang="en-GB" sz="2800" dirty="0"/>
              <a:t>are the therapists’ experiences of the process of SRT with young people experiencing social disability and complex emerging mental health problems</a:t>
            </a:r>
            <a:r>
              <a:rPr lang="en-GB" sz="2800" dirty="0" smtClean="0"/>
              <a:t>?</a:t>
            </a:r>
          </a:p>
          <a:p>
            <a:pPr lvl="1"/>
            <a:endParaRPr lang="en-GB" sz="2800" dirty="0"/>
          </a:p>
          <a:p>
            <a:pPr lvl="1"/>
            <a:r>
              <a:rPr lang="en-GB" sz="2800" dirty="0" smtClean="0"/>
              <a:t>How </a:t>
            </a:r>
            <a:r>
              <a:rPr lang="en-GB" sz="2800" dirty="0"/>
              <a:t>do therapists maintain hope within the context of SRT with young people experiencing social disability and complex emerging mental health problems?</a:t>
            </a:r>
          </a:p>
          <a:p>
            <a:pPr lvl="1"/>
            <a:endParaRPr lang="en-GB" sz="28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3655977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C2E6-852F-4285-97D2-96EAAF42FA0B}"/>
              </a:ext>
            </a:extLst>
          </p:cNvPr>
          <p:cNvSpPr>
            <a:spLocks noGrp="1"/>
          </p:cNvSpPr>
          <p:nvPr>
            <p:ph type="title"/>
          </p:nvPr>
        </p:nvSpPr>
        <p:spPr>
          <a:xfrm>
            <a:off x="1401475" y="253373"/>
            <a:ext cx="9291215" cy="1049235"/>
          </a:xfrm>
        </p:spPr>
        <p:txBody>
          <a:bodyPr/>
          <a:lstStyle/>
          <a:p>
            <a:r>
              <a:rPr lang="en-GB" dirty="0"/>
              <a:t>Therapist </a:t>
            </a:r>
            <a:r>
              <a:rPr lang="en-GB" dirty="0" smtClean="0"/>
              <a:t>experiences</a:t>
            </a:r>
            <a:endParaRPr lang="en-GB" dirty="0"/>
          </a:p>
        </p:txBody>
      </p:sp>
      <p:sp>
        <p:nvSpPr>
          <p:cNvPr id="3" name="Content Placeholder 2">
            <a:extLst>
              <a:ext uri="{FF2B5EF4-FFF2-40B4-BE49-F238E27FC236}">
                <a16:creationId xmlns:a16="http://schemas.microsoft.com/office/drawing/2014/main" id="{9116F6F4-6D86-457E-BFD1-0C3473E52143}"/>
              </a:ext>
            </a:extLst>
          </p:cNvPr>
          <p:cNvSpPr>
            <a:spLocks noGrp="1"/>
          </p:cNvSpPr>
          <p:nvPr>
            <p:ph idx="1"/>
          </p:nvPr>
        </p:nvSpPr>
        <p:spPr>
          <a:xfrm>
            <a:off x="702763" y="1351853"/>
            <a:ext cx="11085164" cy="4516962"/>
          </a:xfrm>
        </p:spPr>
        <p:txBody>
          <a:bodyPr>
            <a:noAutofit/>
          </a:bodyPr>
          <a:lstStyle/>
          <a:p>
            <a:r>
              <a:rPr lang="en-GB" dirty="0"/>
              <a:t>Interpretative phenomenological analysis (IPA)</a:t>
            </a:r>
          </a:p>
          <a:p>
            <a:r>
              <a:rPr lang="en-GB" dirty="0"/>
              <a:t>All therapists working as Social Recovery Therapists in PRODIGY invited</a:t>
            </a:r>
          </a:p>
          <a:p>
            <a:pPr lvl="1"/>
            <a:r>
              <a:rPr lang="en-GB" sz="2000" dirty="0"/>
              <a:t>Some also were SRT therapists in SuperEDEN3 (SRT for people experiencing psychosis)</a:t>
            </a:r>
          </a:p>
          <a:p>
            <a:pPr lvl="1"/>
            <a:r>
              <a:rPr lang="en-GB" sz="2000" dirty="0"/>
              <a:t>Mainly but not all clinical psychologists</a:t>
            </a:r>
          </a:p>
          <a:p>
            <a:r>
              <a:rPr lang="en-GB" dirty="0"/>
              <a:t>N=10 individual interviews transcribed verbatim</a:t>
            </a:r>
          </a:p>
          <a:p>
            <a:pPr lvl="1"/>
            <a:r>
              <a:rPr lang="en-GB" sz="2000" dirty="0"/>
              <a:t>Asked about clients for whom the therapists felt ‘it went well’ versus where ‘it was more challenging’</a:t>
            </a:r>
          </a:p>
          <a:p>
            <a:pPr lvl="1"/>
            <a:r>
              <a:rPr lang="en-GB" sz="2000" dirty="0"/>
              <a:t>Asked about how made sense of experience of delivering SRT – thoughts, beliefs, actions, reactions</a:t>
            </a:r>
          </a:p>
        </p:txBody>
      </p:sp>
      <p:sp>
        <p:nvSpPr>
          <p:cNvPr id="6" name="TextBox 5">
            <a:extLst>
              <a:ext uri="{FF2B5EF4-FFF2-40B4-BE49-F238E27FC236}">
                <a16:creationId xmlns:a16="http://schemas.microsoft.com/office/drawing/2014/main" id="{46860076-EDA5-44D1-B714-56D4C1331559}"/>
              </a:ext>
            </a:extLst>
          </p:cNvPr>
          <p:cNvSpPr txBox="1"/>
          <p:nvPr/>
        </p:nvSpPr>
        <p:spPr>
          <a:xfrm>
            <a:off x="6245345" y="5684149"/>
            <a:ext cx="5704115" cy="369332"/>
          </a:xfrm>
          <a:prstGeom prst="rect">
            <a:avLst/>
          </a:prstGeom>
          <a:noFill/>
        </p:spPr>
        <p:txBody>
          <a:bodyPr wrap="square" rtlCol="0">
            <a:spAutoFit/>
          </a:bodyPr>
          <a:lstStyle/>
          <a:p>
            <a:pPr algn="r"/>
            <a:r>
              <a:rPr lang="en-GB" dirty="0"/>
              <a:t>Sacadura et al. In prep.</a:t>
            </a:r>
          </a:p>
        </p:txBody>
      </p:sp>
    </p:spTree>
    <p:extLst>
      <p:ext uri="{BB962C8B-B14F-4D97-AF65-F5344CB8AC3E}">
        <p14:creationId xmlns:p14="http://schemas.microsoft.com/office/powerpoint/2010/main" val="806401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p:txBody>
          <a:bodyPr/>
          <a:lstStyle/>
          <a:p>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12111016"/>
              </p:ext>
            </p:extLst>
          </p:nvPr>
        </p:nvGraphicFramePr>
        <p:xfrm>
          <a:off x="450938" y="199535"/>
          <a:ext cx="10509380" cy="5669280"/>
        </p:xfrm>
        <a:graphic>
          <a:graphicData uri="http://schemas.openxmlformats.org/drawingml/2006/table">
            <a:tbl>
              <a:tblPr firstRow="1" bandRow="1">
                <a:tableStyleId>{5C22544A-7EE6-4342-B048-85BDC9FD1C3A}</a:tableStyleId>
              </a:tblPr>
              <a:tblGrid>
                <a:gridCol w="5254690">
                  <a:extLst>
                    <a:ext uri="{9D8B030D-6E8A-4147-A177-3AD203B41FA5}">
                      <a16:colId xmlns:a16="http://schemas.microsoft.com/office/drawing/2014/main" val="20000"/>
                    </a:ext>
                  </a:extLst>
                </a:gridCol>
                <a:gridCol w="5254690">
                  <a:extLst>
                    <a:ext uri="{9D8B030D-6E8A-4147-A177-3AD203B41FA5}">
                      <a16:colId xmlns:a16="http://schemas.microsoft.com/office/drawing/2014/main" val="20001"/>
                    </a:ext>
                  </a:extLst>
                </a:gridCol>
              </a:tblGrid>
              <a:tr h="338227">
                <a:tc>
                  <a:txBody>
                    <a:bodyPr/>
                    <a:lstStyle/>
                    <a:p>
                      <a:r>
                        <a:rPr lang="en-GB" dirty="0" smtClean="0"/>
                        <a:t>Superordinate   Themes</a:t>
                      </a:r>
                      <a:endParaRPr lang="en-GB" dirty="0"/>
                    </a:p>
                  </a:txBody>
                  <a:tcPr/>
                </a:tc>
                <a:tc>
                  <a:txBody>
                    <a:bodyPr/>
                    <a:lstStyle/>
                    <a:p>
                      <a:r>
                        <a:rPr lang="en-GB" dirty="0" smtClean="0"/>
                        <a:t>Subordinate Themes</a:t>
                      </a:r>
                      <a:endParaRPr lang="en-GB" dirty="0"/>
                    </a:p>
                  </a:txBody>
                  <a:tcPr/>
                </a:tc>
                <a:extLst>
                  <a:ext uri="{0D108BD9-81ED-4DB2-BD59-A6C34878D82A}">
                    <a16:rowId xmlns:a16="http://schemas.microsoft.com/office/drawing/2014/main" val="10000"/>
                  </a:ext>
                </a:extLst>
              </a:tr>
              <a:tr h="591897">
                <a:tc>
                  <a:txBody>
                    <a:bodyPr/>
                    <a:lstStyle/>
                    <a:p>
                      <a:r>
                        <a:rPr lang="en-GB" dirty="0" smtClean="0"/>
                        <a:t>This is</a:t>
                      </a:r>
                      <a:r>
                        <a:rPr lang="en-GB" baseline="0" dirty="0" smtClean="0"/>
                        <a:t> new (procedural)</a:t>
                      </a:r>
                    </a:p>
                  </a:txBody>
                  <a:tcPr/>
                </a:tc>
                <a:tc>
                  <a:txBody>
                    <a:bodyPr/>
                    <a:lstStyle/>
                    <a:p>
                      <a:r>
                        <a:rPr lang="en-GB" dirty="0" smtClean="0"/>
                        <a:t>New philosophy</a:t>
                      </a:r>
                      <a:r>
                        <a:rPr lang="en-GB" baseline="0" dirty="0" smtClean="0"/>
                        <a:t> </a:t>
                      </a:r>
                      <a:r>
                        <a:rPr lang="en-GB" dirty="0" smtClean="0"/>
                        <a:t>of therapy </a:t>
                      </a:r>
                    </a:p>
                    <a:p>
                      <a:r>
                        <a:rPr lang="en-GB" dirty="0" smtClean="0"/>
                        <a:t>Permission to be creative and flexible</a:t>
                      </a:r>
                    </a:p>
                  </a:txBody>
                  <a:tcPr/>
                </a:tc>
                <a:extLst>
                  <a:ext uri="{0D108BD9-81ED-4DB2-BD59-A6C34878D82A}">
                    <a16:rowId xmlns:a16="http://schemas.microsoft.com/office/drawing/2014/main" val="10001"/>
                  </a:ext>
                </a:extLst>
              </a:tr>
              <a:tr h="591897">
                <a:tc>
                  <a:txBody>
                    <a:bodyPr/>
                    <a:lstStyle/>
                    <a:p>
                      <a:r>
                        <a:rPr lang="en-GB" dirty="0" smtClean="0"/>
                        <a:t>All at sea (procedural)</a:t>
                      </a:r>
                    </a:p>
                  </a:txBody>
                  <a:tcPr/>
                </a:tc>
                <a:tc>
                  <a:txBody>
                    <a:bodyPr/>
                    <a:lstStyle/>
                    <a:p>
                      <a:r>
                        <a:rPr lang="en-GB" dirty="0" smtClean="0"/>
                        <a:t>Therapist frustration </a:t>
                      </a:r>
                    </a:p>
                    <a:p>
                      <a:r>
                        <a:rPr lang="en-GB" dirty="0" smtClean="0"/>
                        <a:t>Hopelessness</a:t>
                      </a:r>
                    </a:p>
                  </a:txBody>
                  <a:tcPr/>
                </a:tc>
                <a:extLst>
                  <a:ext uri="{0D108BD9-81ED-4DB2-BD59-A6C34878D82A}">
                    <a16:rowId xmlns:a16="http://schemas.microsoft.com/office/drawing/2014/main" val="10002"/>
                  </a:ext>
                </a:extLst>
              </a:tr>
              <a:tr h="845567">
                <a:tc>
                  <a:txBody>
                    <a:bodyPr/>
                    <a:lstStyle/>
                    <a:p>
                      <a:r>
                        <a:rPr lang="en-GB" dirty="0" smtClean="0"/>
                        <a:t>Holding on to Hope (procedural)</a:t>
                      </a:r>
                      <a:endParaRPr lang="en-GB" dirty="0"/>
                    </a:p>
                  </a:txBody>
                  <a:tcPr/>
                </a:tc>
                <a:tc>
                  <a:txBody>
                    <a:bodyPr/>
                    <a:lstStyle/>
                    <a:p>
                      <a:r>
                        <a:rPr lang="en-GB" dirty="0" smtClean="0"/>
                        <a:t>Finding the hook</a:t>
                      </a:r>
                    </a:p>
                    <a:p>
                      <a:r>
                        <a:rPr lang="en-GB" dirty="0" smtClean="0"/>
                        <a:t>Persistence through challenges in engagement</a:t>
                      </a:r>
                    </a:p>
                    <a:p>
                      <a:r>
                        <a:rPr lang="en-GB" dirty="0" smtClean="0"/>
                        <a:t>Hope from others</a:t>
                      </a:r>
                    </a:p>
                  </a:txBody>
                  <a:tcPr/>
                </a:tc>
                <a:extLst>
                  <a:ext uri="{0D108BD9-81ED-4DB2-BD59-A6C34878D82A}">
                    <a16:rowId xmlns:a16="http://schemas.microsoft.com/office/drawing/2014/main" val="10003"/>
                  </a:ext>
                </a:extLst>
              </a:tr>
              <a:tr h="845567">
                <a:tc>
                  <a:txBody>
                    <a:bodyPr/>
                    <a:lstStyle/>
                    <a:p>
                      <a:r>
                        <a:rPr lang="en-GB" dirty="0" smtClean="0"/>
                        <a:t>Self practice-self reflection (procedural)</a:t>
                      </a:r>
                      <a:endParaRPr lang="en-GB" dirty="0"/>
                    </a:p>
                  </a:txBody>
                  <a:tcPr/>
                </a:tc>
                <a:tc>
                  <a:txBody>
                    <a:bodyPr/>
                    <a:lstStyle/>
                    <a:p>
                      <a:r>
                        <a:rPr lang="en-GB" dirty="0" smtClean="0"/>
                        <a:t>Reappraising own cognitions </a:t>
                      </a:r>
                    </a:p>
                    <a:p>
                      <a:r>
                        <a:rPr lang="en-GB" dirty="0" smtClean="0"/>
                        <a:t>Overcoming own avoidance</a:t>
                      </a:r>
                    </a:p>
                    <a:p>
                      <a:r>
                        <a:rPr lang="en-GB" dirty="0" smtClean="0"/>
                        <a:t>Cheerleading for self and other</a:t>
                      </a:r>
                    </a:p>
                  </a:txBody>
                  <a:tcPr/>
                </a:tc>
                <a:extLst>
                  <a:ext uri="{0D108BD9-81ED-4DB2-BD59-A6C34878D82A}">
                    <a16:rowId xmlns:a16="http://schemas.microsoft.com/office/drawing/2014/main" val="10004"/>
                  </a:ext>
                </a:extLst>
              </a:tr>
              <a:tr h="591897">
                <a:tc>
                  <a:txBody>
                    <a:bodyPr/>
                    <a:lstStyle/>
                    <a:p>
                      <a:r>
                        <a:rPr lang="en-GB" dirty="0" smtClean="0"/>
                        <a:t>Campaigning (procedural)</a:t>
                      </a:r>
                      <a:endParaRPr lang="en-GB" dirty="0"/>
                    </a:p>
                  </a:txBody>
                  <a:tcPr/>
                </a:tc>
                <a:tc>
                  <a:txBody>
                    <a:bodyPr/>
                    <a:lstStyle/>
                    <a:p>
                      <a:r>
                        <a:rPr lang="en-GB" dirty="0" smtClean="0"/>
                        <a:t>Realization of hope </a:t>
                      </a:r>
                    </a:p>
                    <a:p>
                      <a:r>
                        <a:rPr lang="en-GB" dirty="0" smtClean="0"/>
                        <a:t>Campaigning for neglected clients</a:t>
                      </a:r>
                    </a:p>
                  </a:txBody>
                  <a:tcPr/>
                </a:tc>
                <a:extLst>
                  <a:ext uri="{0D108BD9-81ED-4DB2-BD59-A6C34878D82A}">
                    <a16:rowId xmlns:a16="http://schemas.microsoft.com/office/drawing/2014/main" val="10005"/>
                  </a:ext>
                </a:extLst>
              </a:tr>
              <a:tr h="591897">
                <a:tc>
                  <a:txBody>
                    <a:bodyPr/>
                    <a:lstStyle/>
                    <a:p>
                      <a:r>
                        <a:rPr lang="en-GB" dirty="0" smtClean="0"/>
                        <a:t>Supervision is fundamental (contextual)</a:t>
                      </a:r>
                      <a:endParaRPr lang="en-GB" dirty="0"/>
                    </a:p>
                  </a:txBody>
                  <a:tcPr/>
                </a:tc>
                <a:tc>
                  <a:txBody>
                    <a:bodyPr/>
                    <a:lstStyle/>
                    <a:p>
                      <a:r>
                        <a:rPr lang="en-GB" dirty="0" smtClean="0"/>
                        <a:t>A safe place </a:t>
                      </a:r>
                    </a:p>
                    <a:p>
                      <a:r>
                        <a:rPr lang="en-GB" dirty="0" smtClean="0"/>
                        <a:t>Supervision is normative and restorative </a:t>
                      </a:r>
                    </a:p>
                  </a:txBody>
                  <a:tcPr/>
                </a:tc>
                <a:extLst>
                  <a:ext uri="{0D108BD9-81ED-4DB2-BD59-A6C34878D82A}">
                    <a16:rowId xmlns:a16="http://schemas.microsoft.com/office/drawing/2014/main" val="10006"/>
                  </a:ext>
                </a:extLst>
              </a:tr>
              <a:tr h="845567">
                <a:tc>
                  <a:txBody>
                    <a:bodyPr/>
                    <a:lstStyle/>
                    <a:p>
                      <a:r>
                        <a:rPr lang="en-GB" dirty="0" smtClean="0"/>
                        <a:t>Sharing is caring (contextual)</a:t>
                      </a:r>
                      <a:endParaRPr lang="en-GB" dirty="0"/>
                    </a:p>
                  </a:txBody>
                  <a:tcPr/>
                </a:tc>
                <a:tc>
                  <a:txBody>
                    <a:bodyPr/>
                    <a:lstStyle/>
                    <a:p>
                      <a:r>
                        <a:rPr lang="en-GB" dirty="0" smtClean="0"/>
                        <a:t>Sharing with clients </a:t>
                      </a:r>
                    </a:p>
                    <a:p>
                      <a:r>
                        <a:rPr lang="en-GB" dirty="0" smtClean="0"/>
                        <a:t>Sharing within the therapy process </a:t>
                      </a:r>
                    </a:p>
                    <a:p>
                      <a:r>
                        <a:rPr lang="en-GB" dirty="0" smtClean="0"/>
                        <a:t>Sharing among therapists </a:t>
                      </a:r>
                    </a:p>
                  </a:txBody>
                  <a:tcPr/>
                </a:tc>
                <a:extLst>
                  <a:ext uri="{0D108BD9-81ED-4DB2-BD59-A6C34878D82A}">
                    <a16:rowId xmlns:a16="http://schemas.microsoft.com/office/drawing/2014/main" val="10007"/>
                  </a:ext>
                </a:extLst>
              </a:tr>
            </a:tbl>
          </a:graphicData>
        </a:graphic>
      </p:graphicFrame>
      <p:sp>
        <p:nvSpPr>
          <p:cNvPr id="4" name="TextBox 3">
            <a:extLst>
              <a:ext uri="{FF2B5EF4-FFF2-40B4-BE49-F238E27FC236}">
                <a16:creationId xmlns:a16="http://schemas.microsoft.com/office/drawing/2014/main" id="{C1B8F6EB-1FAD-499E-AAA7-7822184D6D6B}"/>
              </a:ext>
            </a:extLst>
          </p:cNvPr>
          <p:cNvSpPr txBox="1"/>
          <p:nvPr/>
        </p:nvSpPr>
        <p:spPr>
          <a:xfrm>
            <a:off x="6245345" y="582856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2019294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56E2A9-1EC2-4A26-9E97-2BE9D5049814}"/>
              </a:ext>
            </a:extLst>
          </p:cNvPr>
          <p:cNvSpPr/>
          <p:nvPr/>
        </p:nvSpPr>
        <p:spPr>
          <a:xfrm>
            <a:off x="1025236" y="2618505"/>
            <a:ext cx="9961419" cy="13504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45283AFE-1DB7-4A70-AD95-16115C06D747}"/>
              </a:ext>
            </a:extLst>
          </p:cNvPr>
          <p:cNvSpPr/>
          <p:nvPr/>
        </p:nvSpPr>
        <p:spPr>
          <a:xfrm>
            <a:off x="145157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is new</a:t>
            </a:r>
          </a:p>
        </p:txBody>
      </p:sp>
      <p:sp>
        <p:nvSpPr>
          <p:cNvPr id="5" name="Rectangle 4">
            <a:extLst>
              <a:ext uri="{FF2B5EF4-FFF2-40B4-BE49-F238E27FC236}">
                <a16:creationId xmlns:a16="http://schemas.microsoft.com/office/drawing/2014/main" id="{B15FBCFD-C284-4051-9F10-F31B8A9F7A72}"/>
              </a:ext>
            </a:extLst>
          </p:cNvPr>
          <p:cNvSpPr/>
          <p:nvPr/>
        </p:nvSpPr>
        <p:spPr>
          <a:xfrm>
            <a:off x="330619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All </a:t>
            </a:r>
            <a:r>
              <a:rPr lang="en-GB" dirty="0" smtClean="0"/>
              <a:t>at sea</a:t>
            </a:r>
            <a:endParaRPr lang="en-GB" dirty="0"/>
          </a:p>
        </p:txBody>
      </p:sp>
      <p:sp>
        <p:nvSpPr>
          <p:cNvPr id="6" name="Rectangle 5">
            <a:extLst>
              <a:ext uri="{FF2B5EF4-FFF2-40B4-BE49-F238E27FC236}">
                <a16:creationId xmlns:a16="http://schemas.microsoft.com/office/drawing/2014/main" id="{306F88AF-0FB9-4978-945D-D5A7AF66FFC5}"/>
              </a:ext>
            </a:extLst>
          </p:cNvPr>
          <p:cNvSpPr/>
          <p:nvPr/>
        </p:nvSpPr>
        <p:spPr>
          <a:xfrm>
            <a:off x="5160819" y="2909455"/>
            <a:ext cx="147221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Holding on to the hope</a:t>
            </a:r>
          </a:p>
        </p:txBody>
      </p:sp>
      <p:sp>
        <p:nvSpPr>
          <p:cNvPr id="8" name="Rectangle 7">
            <a:extLst>
              <a:ext uri="{FF2B5EF4-FFF2-40B4-BE49-F238E27FC236}">
                <a16:creationId xmlns:a16="http://schemas.microsoft.com/office/drawing/2014/main" id="{6E18A6DC-C79B-45FE-A615-BE9C2776625D}"/>
              </a:ext>
            </a:extLst>
          </p:cNvPr>
          <p:cNvSpPr/>
          <p:nvPr/>
        </p:nvSpPr>
        <p:spPr>
          <a:xfrm>
            <a:off x="7175607"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Self-SRT</a:t>
            </a:r>
          </a:p>
        </p:txBody>
      </p:sp>
      <p:sp>
        <p:nvSpPr>
          <p:cNvPr id="9" name="Rectangle 8">
            <a:extLst>
              <a:ext uri="{FF2B5EF4-FFF2-40B4-BE49-F238E27FC236}">
                <a16:creationId xmlns:a16="http://schemas.microsoft.com/office/drawing/2014/main" id="{6194D46A-8096-4293-99BC-9AAAD6E92098}"/>
              </a:ext>
            </a:extLst>
          </p:cNvPr>
          <p:cNvSpPr/>
          <p:nvPr/>
        </p:nvSpPr>
        <p:spPr>
          <a:xfrm>
            <a:off x="9023661" y="2909455"/>
            <a:ext cx="171676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Campaigning</a:t>
            </a:r>
          </a:p>
        </p:txBody>
      </p:sp>
      <p:sp>
        <p:nvSpPr>
          <p:cNvPr id="10" name="Rectangle 9">
            <a:extLst>
              <a:ext uri="{FF2B5EF4-FFF2-40B4-BE49-F238E27FC236}">
                <a16:creationId xmlns:a16="http://schemas.microsoft.com/office/drawing/2014/main" id="{AA27DC99-4BC2-425C-88A5-96343B7AF6B4}"/>
              </a:ext>
            </a:extLst>
          </p:cNvPr>
          <p:cNvSpPr/>
          <p:nvPr/>
        </p:nvSpPr>
        <p:spPr>
          <a:xfrm>
            <a:off x="7202787" y="1428137"/>
            <a:ext cx="1694975"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Sharing</a:t>
            </a:r>
          </a:p>
        </p:txBody>
      </p:sp>
      <p:sp>
        <p:nvSpPr>
          <p:cNvPr id="11" name="Rectangle 10">
            <a:extLst>
              <a:ext uri="{FF2B5EF4-FFF2-40B4-BE49-F238E27FC236}">
                <a16:creationId xmlns:a16="http://schemas.microsoft.com/office/drawing/2014/main" id="{549C997D-5A27-4DEF-A35F-9ADF2070D565}"/>
              </a:ext>
            </a:extLst>
          </p:cNvPr>
          <p:cNvSpPr/>
          <p:nvPr/>
        </p:nvSpPr>
        <p:spPr>
          <a:xfrm>
            <a:off x="3429688" y="1458857"/>
            <a:ext cx="16949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Supervision</a:t>
            </a:r>
          </a:p>
        </p:txBody>
      </p:sp>
      <p:cxnSp>
        <p:nvCxnSpPr>
          <p:cNvPr id="14" name="Straight Arrow Connector 13">
            <a:extLst>
              <a:ext uri="{FF2B5EF4-FFF2-40B4-BE49-F238E27FC236}">
                <a16:creationId xmlns:a16="http://schemas.microsoft.com/office/drawing/2014/main" id="{C306B15F-4312-4F12-9506-E664A965269B}"/>
              </a:ext>
            </a:extLst>
          </p:cNvPr>
          <p:cNvCxnSpPr/>
          <p:nvPr/>
        </p:nvCxnSpPr>
        <p:spPr>
          <a:xfrm>
            <a:off x="4277176" y="2190137"/>
            <a:ext cx="0" cy="440246"/>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7CE8860-693F-4D3A-A774-2338983060E6}"/>
              </a:ext>
            </a:extLst>
          </p:cNvPr>
          <p:cNvCxnSpPr>
            <a:cxnSpLocks/>
            <a:stCxn id="10" idx="2"/>
          </p:cNvCxnSpPr>
          <p:nvPr/>
        </p:nvCxnSpPr>
        <p:spPr>
          <a:xfrm flipH="1">
            <a:off x="8045119" y="2190137"/>
            <a:ext cx="5156" cy="412134"/>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8BF2AE7F-A5BF-46EA-817D-D0707EA19F5F}"/>
              </a:ext>
            </a:extLst>
          </p:cNvPr>
          <p:cNvCxnSpPr>
            <a:cxnSpLocks/>
            <a:stCxn id="12" idx="3"/>
            <a:endCxn id="12" idx="1"/>
          </p:cNvCxnSpPr>
          <p:nvPr/>
        </p:nvCxnSpPr>
        <p:spPr>
          <a:xfrm flipH="1">
            <a:off x="1025236" y="3293741"/>
            <a:ext cx="9961419" cy="12700"/>
          </a:xfrm>
          <a:prstGeom prst="bentConnector5">
            <a:avLst>
              <a:gd name="adj1" fmla="val -2295"/>
              <a:gd name="adj2" fmla="val 9745386"/>
              <a:gd name="adj3" fmla="val 102295"/>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C1D8F5B-CD8F-4C4A-BB15-CFBF0963E750}"/>
              </a:ext>
            </a:extLst>
          </p:cNvPr>
          <p:cNvCxnSpPr>
            <a:cxnSpLocks/>
            <a:stCxn id="5" idx="1"/>
            <a:endCxn id="4" idx="3"/>
          </p:cNvCxnSpPr>
          <p:nvPr/>
        </p:nvCxnSpPr>
        <p:spPr>
          <a:xfrm flipH="1">
            <a:off x="275705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D3DD62-7128-476E-841A-125C36D66B58}"/>
              </a:ext>
            </a:extLst>
          </p:cNvPr>
          <p:cNvCxnSpPr>
            <a:cxnSpLocks/>
            <a:stCxn id="8" idx="1"/>
            <a:endCxn id="6" idx="3"/>
          </p:cNvCxnSpPr>
          <p:nvPr/>
        </p:nvCxnSpPr>
        <p:spPr>
          <a:xfrm flipH="1">
            <a:off x="6633029"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6672978-3D0D-4F44-9729-0D3DB8FDC0D9}"/>
              </a:ext>
            </a:extLst>
          </p:cNvPr>
          <p:cNvCxnSpPr>
            <a:cxnSpLocks/>
            <a:stCxn id="6" idx="1"/>
            <a:endCxn id="5" idx="3"/>
          </p:cNvCxnSpPr>
          <p:nvPr/>
        </p:nvCxnSpPr>
        <p:spPr>
          <a:xfrm flipH="1">
            <a:off x="461167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CE2BE05-F988-4432-9974-5729AB5AC065}"/>
              </a:ext>
            </a:extLst>
          </p:cNvPr>
          <p:cNvCxnSpPr>
            <a:cxnSpLocks/>
            <a:stCxn id="9" idx="1"/>
            <a:endCxn id="8" idx="3"/>
          </p:cNvCxnSpPr>
          <p:nvPr/>
        </p:nvCxnSpPr>
        <p:spPr>
          <a:xfrm flipH="1">
            <a:off x="8481083"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71BA5A4-BC3E-4CA8-930A-AD1941C738F7}"/>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2" name="Rectangle 1"/>
          <p:cNvSpPr/>
          <p:nvPr/>
        </p:nvSpPr>
        <p:spPr>
          <a:xfrm>
            <a:off x="3429688" y="701551"/>
            <a:ext cx="5867833" cy="584775"/>
          </a:xfrm>
          <a:prstGeom prst="rect">
            <a:avLst/>
          </a:prstGeom>
        </p:spPr>
        <p:txBody>
          <a:bodyPr wrap="square">
            <a:spAutoFit/>
          </a:bodyPr>
          <a:lstStyle/>
          <a:p>
            <a:r>
              <a:rPr lang="en-GB" sz="3200" b="1" dirty="0" smtClean="0">
                <a:solidFill>
                  <a:srgbClr val="FFC000"/>
                </a:solidFill>
              </a:rPr>
              <a:t>THERAPIST’S JOURNEY</a:t>
            </a:r>
            <a:endParaRPr lang="en-GB" sz="3200" b="1" dirty="0">
              <a:solidFill>
                <a:srgbClr val="FFC000"/>
              </a:solidFill>
            </a:endParaRPr>
          </a:p>
        </p:txBody>
      </p:sp>
    </p:spTree>
    <p:extLst>
      <p:ext uri="{BB962C8B-B14F-4D97-AF65-F5344CB8AC3E}">
        <p14:creationId xmlns:p14="http://schemas.microsoft.com/office/powerpoint/2010/main" val="2633493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56E2A9-1EC2-4A26-9E97-2BE9D5049814}"/>
              </a:ext>
            </a:extLst>
          </p:cNvPr>
          <p:cNvSpPr/>
          <p:nvPr/>
        </p:nvSpPr>
        <p:spPr>
          <a:xfrm>
            <a:off x="1025236" y="2618505"/>
            <a:ext cx="9961419" cy="13504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5283AFE-1DB7-4A70-AD95-16115C06D747}"/>
              </a:ext>
            </a:extLst>
          </p:cNvPr>
          <p:cNvSpPr/>
          <p:nvPr/>
        </p:nvSpPr>
        <p:spPr>
          <a:xfrm>
            <a:off x="1451579" y="2909455"/>
            <a:ext cx="1305476" cy="762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This is new</a:t>
            </a:r>
          </a:p>
        </p:txBody>
      </p:sp>
      <p:sp>
        <p:nvSpPr>
          <p:cNvPr id="5" name="Rectangle 4">
            <a:extLst>
              <a:ext uri="{FF2B5EF4-FFF2-40B4-BE49-F238E27FC236}">
                <a16:creationId xmlns:a16="http://schemas.microsoft.com/office/drawing/2014/main" id="{B15FBCFD-C284-4051-9F10-F31B8A9F7A72}"/>
              </a:ext>
            </a:extLst>
          </p:cNvPr>
          <p:cNvSpPr/>
          <p:nvPr/>
        </p:nvSpPr>
        <p:spPr>
          <a:xfrm>
            <a:off x="330619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All at sea</a:t>
            </a:r>
          </a:p>
        </p:txBody>
      </p:sp>
      <p:sp>
        <p:nvSpPr>
          <p:cNvPr id="6" name="Rectangle 5">
            <a:extLst>
              <a:ext uri="{FF2B5EF4-FFF2-40B4-BE49-F238E27FC236}">
                <a16:creationId xmlns:a16="http://schemas.microsoft.com/office/drawing/2014/main" id="{306F88AF-0FB9-4978-945D-D5A7AF66FFC5}"/>
              </a:ext>
            </a:extLst>
          </p:cNvPr>
          <p:cNvSpPr/>
          <p:nvPr/>
        </p:nvSpPr>
        <p:spPr>
          <a:xfrm>
            <a:off x="5160819" y="2909455"/>
            <a:ext cx="147221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Holding on to the hope</a:t>
            </a:r>
          </a:p>
        </p:txBody>
      </p:sp>
      <p:sp>
        <p:nvSpPr>
          <p:cNvPr id="8" name="Rectangle 7">
            <a:extLst>
              <a:ext uri="{FF2B5EF4-FFF2-40B4-BE49-F238E27FC236}">
                <a16:creationId xmlns:a16="http://schemas.microsoft.com/office/drawing/2014/main" id="{6E18A6DC-C79B-45FE-A615-BE9C2776625D}"/>
              </a:ext>
            </a:extLst>
          </p:cNvPr>
          <p:cNvSpPr/>
          <p:nvPr/>
        </p:nvSpPr>
        <p:spPr>
          <a:xfrm>
            <a:off x="7175607"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Self-SRT</a:t>
            </a:r>
          </a:p>
        </p:txBody>
      </p:sp>
      <p:sp>
        <p:nvSpPr>
          <p:cNvPr id="9" name="Rectangle 8">
            <a:extLst>
              <a:ext uri="{FF2B5EF4-FFF2-40B4-BE49-F238E27FC236}">
                <a16:creationId xmlns:a16="http://schemas.microsoft.com/office/drawing/2014/main" id="{6194D46A-8096-4293-99BC-9AAAD6E92098}"/>
              </a:ext>
            </a:extLst>
          </p:cNvPr>
          <p:cNvSpPr/>
          <p:nvPr/>
        </p:nvSpPr>
        <p:spPr>
          <a:xfrm>
            <a:off x="9023661" y="2909455"/>
            <a:ext cx="171676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Campaigning</a:t>
            </a:r>
          </a:p>
        </p:txBody>
      </p:sp>
      <p:sp>
        <p:nvSpPr>
          <p:cNvPr id="10" name="Rectangle 9">
            <a:extLst>
              <a:ext uri="{FF2B5EF4-FFF2-40B4-BE49-F238E27FC236}">
                <a16:creationId xmlns:a16="http://schemas.microsoft.com/office/drawing/2014/main" id="{AA27DC99-4BC2-425C-88A5-96343B7AF6B4}"/>
              </a:ext>
            </a:extLst>
          </p:cNvPr>
          <p:cNvSpPr/>
          <p:nvPr/>
        </p:nvSpPr>
        <p:spPr>
          <a:xfrm>
            <a:off x="7202787" y="1428137"/>
            <a:ext cx="1694975"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Sharing</a:t>
            </a:r>
          </a:p>
        </p:txBody>
      </p:sp>
      <p:sp>
        <p:nvSpPr>
          <p:cNvPr id="11" name="Rectangle 10">
            <a:extLst>
              <a:ext uri="{FF2B5EF4-FFF2-40B4-BE49-F238E27FC236}">
                <a16:creationId xmlns:a16="http://schemas.microsoft.com/office/drawing/2014/main" id="{549C997D-5A27-4DEF-A35F-9ADF2070D565}"/>
              </a:ext>
            </a:extLst>
          </p:cNvPr>
          <p:cNvSpPr/>
          <p:nvPr/>
        </p:nvSpPr>
        <p:spPr>
          <a:xfrm>
            <a:off x="3429688" y="1458857"/>
            <a:ext cx="16949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Supervision</a:t>
            </a:r>
          </a:p>
        </p:txBody>
      </p:sp>
      <p:cxnSp>
        <p:nvCxnSpPr>
          <p:cNvPr id="14" name="Straight Arrow Connector 13">
            <a:extLst>
              <a:ext uri="{FF2B5EF4-FFF2-40B4-BE49-F238E27FC236}">
                <a16:creationId xmlns:a16="http://schemas.microsoft.com/office/drawing/2014/main" id="{C306B15F-4312-4F12-9506-E664A965269B}"/>
              </a:ext>
            </a:extLst>
          </p:cNvPr>
          <p:cNvCxnSpPr/>
          <p:nvPr/>
        </p:nvCxnSpPr>
        <p:spPr>
          <a:xfrm>
            <a:off x="4277176" y="2190137"/>
            <a:ext cx="0" cy="440246"/>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7CE8860-693F-4D3A-A774-2338983060E6}"/>
              </a:ext>
            </a:extLst>
          </p:cNvPr>
          <p:cNvCxnSpPr>
            <a:cxnSpLocks/>
            <a:stCxn id="10" idx="2"/>
          </p:cNvCxnSpPr>
          <p:nvPr/>
        </p:nvCxnSpPr>
        <p:spPr>
          <a:xfrm flipH="1">
            <a:off x="8045119" y="2190137"/>
            <a:ext cx="5156" cy="412134"/>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8BF2AE7F-A5BF-46EA-817D-D0707EA19F5F}"/>
              </a:ext>
            </a:extLst>
          </p:cNvPr>
          <p:cNvCxnSpPr>
            <a:cxnSpLocks/>
            <a:stCxn id="12" idx="3"/>
            <a:endCxn id="12" idx="1"/>
          </p:cNvCxnSpPr>
          <p:nvPr/>
        </p:nvCxnSpPr>
        <p:spPr>
          <a:xfrm flipH="1">
            <a:off x="1025236" y="3293741"/>
            <a:ext cx="9961419" cy="12700"/>
          </a:xfrm>
          <a:prstGeom prst="bentConnector5">
            <a:avLst>
              <a:gd name="adj1" fmla="val -2295"/>
              <a:gd name="adj2" fmla="val 9745386"/>
              <a:gd name="adj3" fmla="val 102295"/>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C1D8F5B-CD8F-4C4A-BB15-CFBF0963E750}"/>
              </a:ext>
            </a:extLst>
          </p:cNvPr>
          <p:cNvCxnSpPr>
            <a:cxnSpLocks/>
            <a:stCxn id="5" idx="1"/>
            <a:endCxn id="4" idx="3"/>
          </p:cNvCxnSpPr>
          <p:nvPr/>
        </p:nvCxnSpPr>
        <p:spPr>
          <a:xfrm flipH="1">
            <a:off x="275705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D3DD62-7128-476E-841A-125C36D66B58}"/>
              </a:ext>
            </a:extLst>
          </p:cNvPr>
          <p:cNvCxnSpPr>
            <a:cxnSpLocks/>
            <a:stCxn id="8" idx="1"/>
            <a:endCxn id="6" idx="3"/>
          </p:cNvCxnSpPr>
          <p:nvPr/>
        </p:nvCxnSpPr>
        <p:spPr>
          <a:xfrm flipH="1">
            <a:off x="6633029"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6672978-3D0D-4F44-9729-0D3DB8FDC0D9}"/>
              </a:ext>
            </a:extLst>
          </p:cNvPr>
          <p:cNvCxnSpPr>
            <a:cxnSpLocks/>
            <a:stCxn id="6" idx="1"/>
            <a:endCxn id="5" idx="3"/>
          </p:cNvCxnSpPr>
          <p:nvPr/>
        </p:nvCxnSpPr>
        <p:spPr>
          <a:xfrm flipH="1">
            <a:off x="461167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CE2BE05-F988-4432-9974-5729AB5AC065}"/>
              </a:ext>
            </a:extLst>
          </p:cNvPr>
          <p:cNvCxnSpPr>
            <a:cxnSpLocks/>
            <a:stCxn id="9" idx="1"/>
            <a:endCxn id="8" idx="3"/>
          </p:cNvCxnSpPr>
          <p:nvPr/>
        </p:nvCxnSpPr>
        <p:spPr>
          <a:xfrm flipH="1">
            <a:off x="8481083"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71BA5A4-BC3E-4CA8-930A-AD1941C738F7}"/>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22603933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426527" y="801666"/>
            <a:ext cx="9291215" cy="1290083"/>
          </a:xfrm>
        </p:spPr>
        <p:txBody>
          <a:bodyPr>
            <a:normAutofit fontScale="90000"/>
          </a:bodyPr>
          <a:lstStyle/>
          <a:p>
            <a:r>
              <a:rPr lang="en-GB" dirty="0"/>
              <a:t/>
            </a:r>
            <a:br>
              <a:rPr lang="en-GB" dirty="0"/>
            </a:br>
            <a:r>
              <a:rPr lang="en-GB" dirty="0"/>
              <a:t>This is </a:t>
            </a:r>
            <a:r>
              <a:rPr lang="en-GB" dirty="0" smtClean="0"/>
              <a:t>new</a:t>
            </a:r>
            <a:br>
              <a:rPr lang="en-GB" dirty="0" smtClean="0"/>
            </a:br>
            <a:r>
              <a:rPr lang="en-GB" sz="1100" dirty="0" smtClean="0"/>
              <a:t/>
            </a:r>
            <a:br>
              <a:rPr lang="en-GB" sz="1100" dirty="0" smtClean="0"/>
            </a:br>
            <a:r>
              <a:rPr lang="en-GB" sz="2700" i="1" dirty="0" smtClean="0"/>
              <a:t>“…</a:t>
            </a:r>
            <a:r>
              <a:rPr lang="en-GB" sz="2700" i="1" dirty="0"/>
              <a:t>there’s a contrast between this approach and maybe other forms of, </a:t>
            </a:r>
            <a:r>
              <a:rPr lang="en-GB" sz="2700" i="1" dirty="0" err="1"/>
              <a:t>erm</a:t>
            </a:r>
            <a:r>
              <a:rPr lang="en-GB" sz="2700" i="1" dirty="0"/>
              <a:t>, CBT.”</a:t>
            </a:r>
            <a:r>
              <a:rPr lang="en-GB" sz="2700" dirty="0"/>
              <a:t>  Hermione</a:t>
            </a: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504719" y="2636832"/>
            <a:ext cx="11132458" cy="4406205"/>
          </a:xfrm>
        </p:spPr>
        <p:txBody>
          <a:bodyPr>
            <a:normAutofit/>
          </a:bodyPr>
          <a:lstStyle/>
          <a:p>
            <a:pPr lvl="1"/>
            <a:r>
              <a:rPr lang="en-GB" sz="2400" dirty="0" smtClean="0"/>
              <a:t>The </a:t>
            </a:r>
            <a:r>
              <a:rPr lang="en-GB" sz="2400" dirty="0"/>
              <a:t>newness of the approach emerged from the therapist’s narratives in the form of a mist of hope and relative surprise at the innovative aspects of SRT</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30781889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This is </a:t>
            </a:r>
            <a:r>
              <a:rPr lang="en-GB" dirty="0" smtClean="0"/>
              <a:t>new</a:t>
            </a:r>
            <a:br>
              <a:rPr lang="en-GB" dirty="0" smtClean="0"/>
            </a:br>
            <a:r>
              <a:rPr lang="en-GB" sz="1100" dirty="0" smtClean="0"/>
              <a:t/>
            </a:r>
            <a:br>
              <a:rPr lang="en-GB" sz="1100" dirty="0" smtClean="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fontScale="92500" lnSpcReduction="10000"/>
          </a:bodyPr>
          <a:lstStyle/>
          <a:p>
            <a:pPr lvl="1"/>
            <a:r>
              <a:rPr lang="en-GB" sz="2800" dirty="0">
                <a:solidFill>
                  <a:srgbClr val="FFC000"/>
                </a:solidFill>
              </a:rPr>
              <a:t>New philosophy of </a:t>
            </a:r>
            <a:r>
              <a:rPr lang="en-GB" sz="2800" dirty="0" smtClean="0">
                <a:solidFill>
                  <a:srgbClr val="FFC000"/>
                </a:solidFill>
              </a:rPr>
              <a:t>therapy</a:t>
            </a:r>
          </a:p>
          <a:p>
            <a:pPr lvl="1"/>
            <a:endParaRPr lang="en-GB" sz="2800" dirty="0" smtClean="0"/>
          </a:p>
          <a:p>
            <a:pPr lvl="2"/>
            <a:r>
              <a:rPr lang="en-GB" sz="2400" dirty="0"/>
              <a:t>Therapy focuses on engagement and collaboration processes, as well as on the systemic context, the emphasis on hands-on, out-of-the-office behavioural </a:t>
            </a:r>
            <a:r>
              <a:rPr lang="en-GB" sz="2400" dirty="0" smtClean="0"/>
              <a:t>work </a:t>
            </a:r>
            <a:r>
              <a:rPr lang="en-GB" sz="2400" dirty="0"/>
              <a:t>and the distinctive client </a:t>
            </a:r>
            <a:r>
              <a:rPr lang="en-GB" sz="2400" dirty="0" smtClean="0"/>
              <a:t>group</a:t>
            </a:r>
          </a:p>
          <a:p>
            <a:pPr lvl="2"/>
            <a:endParaRPr lang="en-GB" sz="2400" dirty="0"/>
          </a:p>
          <a:p>
            <a:pPr lvl="2"/>
            <a:r>
              <a:rPr lang="en-GB" sz="2400" i="1" dirty="0"/>
              <a:t>“… it is more </a:t>
            </a:r>
            <a:r>
              <a:rPr lang="en-GB" sz="2400" b="1" i="1" dirty="0"/>
              <a:t>about understanding the philosophy, and what the differences are, and that a lot of the work takes place outside of the therapy room, and that, the collaboration might be slightly different to the collaboration that people normally have</a:t>
            </a:r>
            <a:r>
              <a:rPr lang="en-GB" sz="2400" i="1" dirty="0"/>
              <a:t>.” </a:t>
            </a:r>
            <a:r>
              <a:rPr lang="en-GB" sz="2400" dirty="0"/>
              <a:t>Hermione</a:t>
            </a:r>
            <a:endParaRPr lang="en-GB" sz="2400" dirty="0" smtClean="0"/>
          </a:p>
          <a:p>
            <a:pPr lvl="2"/>
            <a:endParaRPr lang="en-GB" sz="26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6454193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51371" y="237994"/>
            <a:ext cx="9291215" cy="1290083"/>
          </a:xfrm>
        </p:spPr>
        <p:txBody>
          <a:bodyPr>
            <a:normAutofit fontScale="90000"/>
          </a:bodyPr>
          <a:lstStyle/>
          <a:p>
            <a:r>
              <a:rPr lang="en-GB" dirty="0"/>
              <a:t/>
            </a:r>
            <a:br>
              <a:rPr lang="en-GB" dirty="0"/>
            </a:br>
            <a:r>
              <a:rPr lang="en-GB" dirty="0"/>
              <a:t>This is </a:t>
            </a:r>
            <a:r>
              <a:rPr lang="en-GB" dirty="0" smtClean="0"/>
              <a:t>new: new philosophy of therapy</a:t>
            </a:r>
            <a:br>
              <a:rPr lang="en-GB" dirty="0" smtClean="0"/>
            </a:br>
            <a:r>
              <a:rPr lang="en-GB" sz="1100" dirty="0" smtClean="0"/>
              <a:t/>
            </a:r>
            <a:br>
              <a:rPr lang="en-GB" sz="1100" dirty="0" smtClean="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162838" y="977030"/>
            <a:ext cx="11324027" cy="5076451"/>
          </a:xfrm>
        </p:spPr>
        <p:txBody>
          <a:bodyPr>
            <a:normAutofit fontScale="85000" lnSpcReduction="10000"/>
          </a:bodyPr>
          <a:lstStyle/>
          <a:p>
            <a:pPr lvl="2"/>
            <a:r>
              <a:rPr lang="en-GB" sz="2400" i="1" dirty="0" smtClean="0"/>
              <a:t>“… </a:t>
            </a:r>
            <a:r>
              <a:rPr lang="en-GB" sz="2400" i="1" dirty="0"/>
              <a:t>behavioural experiments were really important, doing stuff, </a:t>
            </a:r>
            <a:r>
              <a:rPr lang="en-GB" sz="2400" b="1" i="1" dirty="0"/>
              <a:t>being more active, getting outside the clinic </a:t>
            </a:r>
            <a:r>
              <a:rPr lang="en-GB" sz="2400" b="1" i="1" dirty="0" smtClean="0"/>
              <a:t>room</a:t>
            </a:r>
            <a:r>
              <a:rPr lang="en-GB" sz="2400" i="1" dirty="0" smtClean="0"/>
              <a:t>....” </a:t>
            </a:r>
            <a:r>
              <a:rPr lang="en-GB" sz="2400" dirty="0" smtClean="0"/>
              <a:t>Rachel</a:t>
            </a:r>
          </a:p>
          <a:p>
            <a:pPr lvl="2"/>
            <a:r>
              <a:rPr lang="en-GB" sz="2400" i="1" dirty="0" smtClean="0"/>
              <a:t>“I </a:t>
            </a:r>
            <a:r>
              <a:rPr lang="en-GB" sz="2400" i="1" dirty="0"/>
              <a:t>think what also is helpful is working with system as well, so the </a:t>
            </a:r>
            <a:r>
              <a:rPr lang="en-GB" sz="2400" b="1" i="1" dirty="0"/>
              <a:t>systemic approach</a:t>
            </a:r>
            <a:r>
              <a:rPr lang="en-GB" sz="2400" i="1" dirty="0"/>
              <a:t>, which again can be sometimes things that we don’t tend to do in a traditional kind of clinical </a:t>
            </a:r>
            <a:r>
              <a:rPr lang="en-GB" sz="2400" i="1" dirty="0" smtClean="0"/>
              <a:t>setting” </a:t>
            </a:r>
            <a:r>
              <a:rPr lang="en-GB" sz="2400" dirty="0" smtClean="0"/>
              <a:t>Rachel</a:t>
            </a:r>
          </a:p>
          <a:p>
            <a:pPr lvl="2"/>
            <a:r>
              <a:rPr lang="en-GB" sz="2400" i="1" dirty="0" smtClean="0"/>
              <a:t>“…every </a:t>
            </a:r>
            <a:r>
              <a:rPr lang="en-GB" sz="2400" i="1" dirty="0"/>
              <a:t>part of every session I am often considering, ’Am I engaging, am I engaging this young people, young person in a genuine and meaningful way?’ … that engagement, the rapport that I, and </a:t>
            </a:r>
            <a:r>
              <a:rPr lang="en-GB" sz="2400" b="1" i="1" dirty="0"/>
              <a:t>therapeutic alliance that I have with that young person actually is probably the key ingredient and almost a springboard to the other, to the other parts and components of the intervention </a:t>
            </a:r>
            <a:r>
              <a:rPr lang="en-GB" sz="2400" i="1" dirty="0" smtClean="0"/>
              <a:t>...” </a:t>
            </a:r>
            <a:r>
              <a:rPr lang="en-GB" sz="2400" dirty="0" smtClean="0"/>
              <a:t>Simon</a:t>
            </a:r>
          </a:p>
          <a:p>
            <a:pPr lvl="2"/>
            <a:r>
              <a:rPr lang="en-GB" sz="2400" i="1" dirty="0"/>
              <a:t>“Accepting perhaps that they won’t always turn up to appointments, not discharging them or dismissing them because of that, so having a bit of a different perspective on non-engagement, </a:t>
            </a:r>
            <a:r>
              <a:rPr lang="en-GB" sz="2400" b="1" i="1" dirty="0"/>
              <a:t>not seeing that as somebody who isn’t necessarily therapeutically ready,</a:t>
            </a:r>
            <a:r>
              <a:rPr lang="en-GB" sz="2400" i="1" dirty="0"/>
              <a:t> so I think that, that can take a bit of a change of mind-set...” </a:t>
            </a:r>
            <a:r>
              <a:rPr lang="en-GB" sz="2400" dirty="0" smtClean="0"/>
              <a:t>Rachel</a:t>
            </a:r>
            <a:endParaRPr lang="en-GB" sz="24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14448755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This is </a:t>
            </a:r>
            <a:r>
              <a:rPr lang="en-GB" dirty="0" smtClean="0"/>
              <a:t>new</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r>
              <a:rPr lang="en-GB" sz="2200" dirty="0" smtClean="0">
                <a:solidFill>
                  <a:srgbClr val="FFC000"/>
                </a:solidFill>
              </a:rPr>
              <a:t>Permission to </a:t>
            </a:r>
            <a:r>
              <a:rPr lang="en-GB" sz="2200" dirty="0">
                <a:solidFill>
                  <a:srgbClr val="FFC000"/>
                </a:solidFill>
              </a:rPr>
              <a:t>be creative and flexible </a:t>
            </a:r>
            <a:endParaRPr lang="en-GB" sz="2200" dirty="0" smtClean="0">
              <a:solidFill>
                <a:srgbClr val="FFC000"/>
              </a:solidFill>
            </a:endParaRPr>
          </a:p>
          <a:p>
            <a:pPr lvl="2"/>
            <a:endParaRPr lang="en-GB" sz="2200" dirty="0"/>
          </a:p>
          <a:p>
            <a:pPr lvl="2"/>
            <a:r>
              <a:rPr lang="en-GB" sz="2200" dirty="0"/>
              <a:t>hope stemming from a sense of freedom to carry out the essential therapeutic and </a:t>
            </a:r>
            <a:r>
              <a:rPr lang="en-GB" sz="2200" dirty="0" smtClean="0"/>
              <a:t>multi-systemic work, </a:t>
            </a:r>
            <a:r>
              <a:rPr lang="en-GB" sz="2200" dirty="0"/>
              <a:t>stripped of the habitual </a:t>
            </a:r>
            <a:r>
              <a:rPr lang="en-GB" sz="2200" dirty="0" smtClean="0"/>
              <a:t>constraints</a:t>
            </a:r>
          </a:p>
          <a:p>
            <a:pPr lvl="2"/>
            <a:endParaRPr lang="en-GB" sz="2200" dirty="0"/>
          </a:p>
          <a:p>
            <a:pPr lvl="2"/>
            <a:r>
              <a:rPr lang="en-GB" sz="2200" i="1" dirty="0"/>
              <a:t>“I think it’s nice that it allows the </a:t>
            </a:r>
            <a:r>
              <a:rPr lang="en-GB" sz="2200" b="1" i="1" dirty="0"/>
              <a:t>freedom to, to do some of that wider work that might normally be ignored in CBT </a:t>
            </a:r>
            <a:r>
              <a:rPr lang="en-GB" sz="2200" i="1" dirty="0"/>
              <a:t>… [this] can be incredibly valuable, both for leading to shifts in, in thinking, and also just for rapport-building.” </a:t>
            </a:r>
            <a:r>
              <a:rPr lang="en-GB" sz="2200" dirty="0"/>
              <a:t>Hector </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4202214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This is new: </a:t>
            </a:r>
            <a:r>
              <a:rPr lang="en-GB" dirty="0" smtClean="0"/>
              <a:t>permission to be creative and flexible</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200416" y="1014608"/>
            <a:ext cx="12288032" cy="5523978"/>
          </a:xfrm>
        </p:spPr>
        <p:txBody>
          <a:bodyPr>
            <a:noAutofit/>
          </a:bodyPr>
          <a:lstStyle/>
          <a:p>
            <a:pPr lvl="2"/>
            <a:r>
              <a:rPr lang="en-GB" sz="1900" i="1" dirty="0"/>
              <a:t>“… as a therapist it’s quite an alien concept particularly to </a:t>
            </a:r>
            <a:r>
              <a:rPr lang="en-GB" sz="1900" b="1" i="1" dirty="0"/>
              <a:t>work kind of outside the clinic, in a very kind of assertive and engaging and pragmatic manner</a:t>
            </a:r>
            <a:r>
              <a:rPr lang="en-GB" sz="1900" i="1" dirty="0"/>
              <a:t>, without relying on kind of you know the typical structures of, of just offering a clinical psychology appointment or CBT for example … It’s been quite an enlightening experience, it kind of is one of those therapies where you can</a:t>
            </a:r>
            <a:r>
              <a:rPr lang="en-GB" sz="1900" b="1" i="1" dirty="0"/>
              <a:t> shake the shackles of other interventions and become a bit more flexible</a:t>
            </a:r>
            <a:r>
              <a:rPr lang="en-GB" sz="1900" i="1" dirty="0"/>
              <a:t>, a bit more free in the work that you do with young people whilst also </a:t>
            </a:r>
            <a:r>
              <a:rPr lang="en-GB" sz="1900" i="1" dirty="0" smtClean="0"/>
              <a:t>kind </a:t>
            </a:r>
            <a:r>
              <a:rPr lang="en-GB" sz="1900" i="1" dirty="0"/>
              <a:t>of working under a specific model.” </a:t>
            </a:r>
            <a:r>
              <a:rPr lang="en-GB" sz="1900" dirty="0" smtClean="0"/>
              <a:t>Simon</a:t>
            </a:r>
          </a:p>
          <a:p>
            <a:pPr lvl="2"/>
            <a:r>
              <a:rPr lang="en-GB" sz="1900" dirty="0"/>
              <a:t>“… </a:t>
            </a:r>
            <a:r>
              <a:rPr lang="en-GB" sz="1900" i="1" dirty="0"/>
              <a:t>All therapists, to some extent, yeah </a:t>
            </a:r>
            <a:r>
              <a:rPr lang="en-GB" sz="1900" i="1" dirty="0" err="1"/>
              <a:t>wanna</a:t>
            </a:r>
            <a:r>
              <a:rPr lang="en-GB" sz="1900" i="1" dirty="0"/>
              <a:t> get over and above for their clients, but, so sometimes the … service that they are operating from, don’t allow for that. [In] a psychological therapy service, you have to see eight clients in a room, back-to-back, you know, there’s no chance of, of getting out, in-in-into the centre of town for a coffee with someone, because it’s all go-go-go, you have to really cram it in </a:t>
            </a:r>
            <a:r>
              <a:rPr lang="en-GB" sz="1900" i="1" dirty="0" smtClean="0"/>
              <a:t>...  </a:t>
            </a:r>
            <a:r>
              <a:rPr lang="en-GB" sz="1900" i="1" dirty="0"/>
              <a:t>I think it, it’s really nice that SRT… allows therapists to, to go explore, to, al-always linking it back to a cognitive behavioural framework, but, but just to be a bit more imaginative within that</a:t>
            </a:r>
            <a:r>
              <a:rPr lang="en-GB" sz="1900" dirty="0"/>
              <a:t>.” Hector</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31854891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56E2A9-1EC2-4A26-9E97-2BE9D5049814}"/>
              </a:ext>
            </a:extLst>
          </p:cNvPr>
          <p:cNvSpPr/>
          <p:nvPr/>
        </p:nvSpPr>
        <p:spPr>
          <a:xfrm>
            <a:off x="1025236" y="2618505"/>
            <a:ext cx="9961419" cy="13504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5283AFE-1DB7-4A70-AD95-16115C06D747}"/>
              </a:ext>
            </a:extLst>
          </p:cNvPr>
          <p:cNvSpPr/>
          <p:nvPr/>
        </p:nvSpPr>
        <p:spPr>
          <a:xfrm>
            <a:off x="145157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is new</a:t>
            </a:r>
          </a:p>
        </p:txBody>
      </p:sp>
      <p:sp>
        <p:nvSpPr>
          <p:cNvPr id="5" name="Rectangle 4">
            <a:extLst>
              <a:ext uri="{FF2B5EF4-FFF2-40B4-BE49-F238E27FC236}">
                <a16:creationId xmlns:a16="http://schemas.microsoft.com/office/drawing/2014/main" id="{B15FBCFD-C284-4051-9F10-F31B8A9F7A72}"/>
              </a:ext>
            </a:extLst>
          </p:cNvPr>
          <p:cNvSpPr/>
          <p:nvPr/>
        </p:nvSpPr>
        <p:spPr>
          <a:xfrm>
            <a:off x="3306199" y="2909455"/>
            <a:ext cx="1305476" cy="762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All at sea</a:t>
            </a:r>
          </a:p>
        </p:txBody>
      </p:sp>
      <p:sp>
        <p:nvSpPr>
          <p:cNvPr id="6" name="Rectangle 5">
            <a:extLst>
              <a:ext uri="{FF2B5EF4-FFF2-40B4-BE49-F238E27FC236}">
                <a16:creationId xmlns:a16="http://schemas.microsoft.com/office/drawing/2014/main" id="{306F88AF-0FB9-4978-945D-D5A7AF66FFC5}"/>
              </a:ext>
            </a:extLst>
          </p:cNvPr>
          <p:cNvSpPr/>
          <p:nvPr/>
        </p:nvSpPr>
        <p:spPr>
          <a:xfrm>
            <a:off x="5160819" y="2909455"/>
            <a:ext cx="147221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Holding on to the hope</a:t>
            </a:r>
          </a:p>
        </p:txBody>
      </p:sp>
      <p:sp>
        <p:nvSpPr>
          <p:cNvPr id="8" name="Rectangle 7">
            <a:extLst>
              <a:ext uri="{FF2B5EF4-FFF2-40B4-BE49-F238E27FC236}">
                <a16:creationId xmlns:a16="http://schemas.microsoft.com/office/drawing/2014/main" id="{6E18A6DC-C79B-45FE-A615-BE9C2776625D}"/>
              </a:ext>
            </a:extLst>
          </p:cNvPr>
          <p:cNvSpPr/>
          <p:nvPr/>
        </p:nvSpPr>
        <p:spPr>
          <a:xfrm>
            <a:off x="7175607"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Self-SRT</a:t>
            </a:r>
          </a:p>
        </p:txBody>
      </p:sp>
      <p:sp>
        <p:nvSpPr>
          <p:cNvPr id="9" name="Rectangle 8">
            <a:extLst>
              <a:ext uri="{FF2B5EF4-FFF2-40B4-BE49-F238E27FC236}">
                <a16:creationId xmlns:a16="http://schemas.microsoft.com/office/drawing/2014/main" id="{6194D46A-8096-4293-99BC-9AAAD6E92098}"/>
              </a:ext>
            </a:extLst>
          </p:cNvPr>
          <p:cNvSpPr/>
          <p:nvPr/>
        </p:nvSpPr>
        <p:spPr>
          <a:xfrm>
            <a:off x="9023661" y="2909455"/>
            <a:ext cx="171676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Campaigning</a:t>
            </a:r>
          </a:p>
        </p:txBody>
      </p:sp>
      <p:sp>
        <p:nvSpPr>
          <p:cNvPr id="10" name="Rectangle 9">
            <a:extLst>
              <a:ext uri="{FF2B5EF4-FFF2-40B4-BE49-F238E27FC236}">
                <a16:creationId xmlns:a16="http://schemas.microsoft.com/office/drawing/2014/main" id="{AA27DC99-4BC2-425C-88A5-96343B7AF6B4}"/>
              </a:ext>
            </a:extLst>
          </p:cNvPr>
          <p:cNvSpPr/>
          <p:nvPr/>
        </p:nvSpPr>
        <p:spPr>
          <a:xfrm>
            <a:off x="7202787" y="1428137"/>
            <a:ext cx="1694975"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Sharing</a:t>
            </a:r>
          </a:p>
        </p:txBody>
      </p:sp>
      <p:sp>
        <p:nvSpPr>
          <p:cNvPr id="11" name="Rectangle 10">
            <a:extLst>
              <a:ext uri="{FF2B5EF4-FFF2-40B4-BE49-F238E27FC236}">
                <a16:creationId xmlns:a16="http://schemas.microsoft.com/office/drawing/2014/main" id="{549C997D-5A27-4DEF-A35F-9ADF2070D565}"/>
              </a:ext>
            </a:extLst>
          </p:cNvPr>
          <p:cNvSpPr/>
          <p:nvPr/>
        </p:nvSpPr>
        <p:spPr>
          <a:xfrm>
            <a:off x="3429688" y="1458857"/>
            <a:ext cx="16949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Supervision</a:t>
            </a:r>
          </a:p>
        </p:txBody>
      </p:sp>
      <p:cxnSp>
        <p:nvCxnSpPr>
          <p:cNvPr id="14" name="Straight Arrow Connector 13">
            <a:extLst>
              <a:ext uri="{FF2B5EF4-FFF2-40B4-BE49-F238E27FC236}">
                <a16:creationId xmlns:a16="http://schemas.microsoft.com/office/drawing/2014/main" id="{C306B15F-4312-4F12-9506-E664A965269B}"/>
              </a:ext>
            </a:extLst>
          </p:cNvPr>
          <p:cNvCxnSpPr/>
          <p:nvPr/>
        </p:nvCxnSpPr>
        <p:spPr>
          <a:xfrm>
            <a:off x="4277176" y="2190137"/>
            <a:ext cx="0" cy="440246"/>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7CE8860-693F-4D3A-A774-2338983060E6}"/>
              </a:ext>
            </a:extLst>
          </p:cNvPr>
          <p:cNvCxnSpPr>
            <a:cxnSpLocks/>
            <a:stCxn id="10" idx="2"/>
          </p:cNvCxnSpPr>
          <p:nvPr/>
        </p:nvCxnSpPr>
        <p:spPr>
          <a:xfrm flipH="1">
            <a:off x="8045119" y="2190137"/>
            <a:ext cx="5156" cy="412134"/>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8BF2AE7F-A5BF-46EA-817D-D0707EA19F5F}"/>
              </a:ext>
            </a:extLst>
          </p:cNvPr>
          <p:cNvCxnSpPr>
            <a:cxnSpLocks/>
            <a:stCxn id="12" idx="3"/>
            <a:endCxn id="12" idx="1"/>
          </p:cNvCxnSpPr>
          <p:nvPr/>
        </p:nvCxnSpPr>
        <p:spPr>
          <a:xfrm flipH="1">
            <a:off x="1025236" y="3293741"/>
            <a:ext cx="9961419" cy="12700"/>
          </a:xfrm>
          <a:prstGeom prst="bentConnector5">
            <a:avLst>
              <a:gd name="adj1" fmla="val -2295"/>
              <a:gd name="adj2" fmla="val 9745386"/>
              <a:gd name="adj3" fmla="val 102295"/>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C1D8F5B-CD8F-4C4A-BB15-CFBF0963E750}"/>
              </a:ext>
            </a:extLst>
          </p:cNvPr>
          <p:cNvCxnSpPr>
            <a:cxnSpLocks/>
            <a:stCxn id="5" idx="1"/>
            <a:endCxn id="4" idx="3"/>
          </p:cNvCxnSpPr>
          <p:nvPr/>
        </p:nvCxnSpPr>
        <p:spPr>
          <a:xfrm flipH="1">
            <a:off x="275705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D3DD62-7128-476E-841A-125C36D66B58}"/>
              </a:ext>
            </a:extLst>
          </p:cNvPr>
          <p:cNvCxnSpPr>
            <a:cxnSpLocks/>
            <a:stCxn id="8" idx="1"/>
            <a:endCxn id="6" idx="3"/>
          </p:cNvCxnSpPr>
          <p:nvPr/>
        </p:nvCxnSpPr>
        <p:spPr>
          <a:xfrm flipH="1">
            <a:off x="6633029"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6672978-3D0D-4F44-9729-0D3DB8FDC0D9}"/>
              </a:ext>
            </a:extLst>
          </p:cNvPr>
          <p:cNvCxnSpPr>
            <a:cxnSpLocks/>
            <a:stCxn id="6" idx="1"/>
            <a:endCxn id="5" idx="3"/>
          </p:cNvCxnSpPr>
          <p:nvPr/>
        </p:nvCxnSpPr>
        <p:spPr>
          <a:xfrm flipH="1">
            <a:off x="461167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CE2BE05-F988-4432-9974-5729AB5AC065}"/>
              </a:ext>
            </a:extLst>
          </p:cNvPr>
          <p:cNvCxnSpPr>
            <a:cxnSpLocks/>
            <a:stCxn id="9" idx="1"/>
            <a:endCxn id="8" idx="3"/>
          </p:cNvCxnSpPr>
          <p:nvPr/>
        </p:nvCxnSpPr>
        <p:spPr>
          <a:xfrm flipH="1">
            <a:off x="8481083"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71BA5A4-BC3E-4CA8-930A-AD1941C738F7}"/>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4048496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51371" y="1402915"/>
            <a:ext cx="9291215" cy="1290083"/>
          </a:xfrm>
        </p:spPr>
        <p:txBody>
          <a:bodyPr>
            <a:normAutofit fontScale="90000"/>
          </a:bodyPr>
          <a:lstStyle/>
          <a:p>
            <a:r>
              <a:rPr lang="en-GB" dirty="0"/>
              <a:t/>
            </a:r>
            <a:br>
              <a:rPr lang="en-GB" dirty="0"/>
            </a:br>
            <a:r>
              <a:rPr lang="en-GB" dirty="0"/>
              <a:t>“All at sea</a:t>
            </a:r>
            <a:r>
              <a:rPr lang="en-GB" dirty="0" smtClean="0"/>
              <a:t>”</a:t>
            </a:r>
            <a:br>
              <a:rPr lang="en-GB" dirty="0" smtClean="0"/>
            </a:br>
            <a:r>
              <a:rPr lang="en-GB" sz="1100" dirty="0"/>
              <a:t/>
            </a:r>
            <a:br>
              <a:rPr lang="en-GB" sz="1100" dirty="0"/>
            </a:br>
            <a:r>
              <a:rPr lang="en-GB" dirty="0" smtClean="0"/>
              <a:t> </a:t>
            </a:r>
            <a:r>
              <a:rPr lang="en-GB" sz="2700" i="1" dirty="0"/>
              <a:t>“… there were times when I felt really, quite, all at sea you know and I just thought, I don’t know what I’m doing here, I don’t know which direction I’m going …” </a:t>
            </a:r>
            <a:r>
              <a:rPr lang="en-GB" sz="2700" dirty="0"/>
              <a:t>Zoe</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41881" y="3125059"/>
            <a:ext cx="11132458" cy="2323764"/>
          </a:xfrm>
        </p:spPr>
        <p:txBody>
          <a:bodyPr>
            <a:normAutofit/>
          </a:bodyPr>
          <a:lstStyle/>
          <a:p>
            <a:pPr lvl="2"/>
            <a:r>
              <a:rPr lang="en-GB" sz="2200" dirty="0"/>
              <a:t>Therapists also talked about the challenges they perceived using SRT with this population posed, and how this impacted on them. Their stories, at times, point to a rather intense navigation of frustration and hopelessness during the therapeutic work.</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3002758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smtClean="0"/>
              <a:t>All at sea</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r>
              <a:rPr lang="en-GB" sz="2600" dirty="0" smtClean="0">
                <a:solidFill>
                  <a:srgbClr val="FFC000"/>
                </a:solidFill>
              </a:rPr>
              <a:t>Therapists’ frustration</a:t>
            </a:r>
          </a:p>
          <a:p>
            <a:pPr marL="914400" lvl="2" indent="0">
              <a:buNone/>
            </a:pPr>
            <a:endParaRPr lang="en-GB" sz="2200" dirty="0" smtClean="0"/>
          </a:p>
          <a:p>
            <a:pPr marL="914400" lvl="2" indent="0">
              <a:buNone/>
            </a:pPr>
            <a:r>
              <a:rPr lang="en-GB" sz="2200" dirty="0"/>
              <a:t>T</a:t>
            </a:r>
            <a:r>
              <a:rPr lang="en-GB" sz="2200" dirty="0" smtClean="0"/>
              <a:t>herapist </a:t>
            </a:r>
            <a:r>
              <a:rPr lang="en-GB" sz="2200" dirty="0"/>
              <a:t>frustration </a:t>
            </a:r>
            <a:r>
              <a:rPr lang="en-GB" sz="2200" dirty="0" smtClean="0"/>
              <a:t>in </a:t>
            </a:r>
            <a:r>
              <a:rPr lang="en-GB" sz="2200" dirty="0"/>
              <a:t>connection to clients’ perceived avoidance and lack of </a:t>
            </a:r>
            <a:r>
              <a:rPr lang="en-GB" sz="2200" dirty="0" smtClean="0"/>
              <a:t>motivation, and also associated </a:t>
            </a:r>
            <a:r>
              <a:rPr lang="en-GB" sz="2200" dirty="0"/>
              <a:t>with questioning one’s competence as a therapist. </a:t>
            </a:r>
            <a:endParaRPr lang="en-GB" sz="2200" dirty="0" smtClean="0"/>
          </a:p>
          <a:p>
            <a:pPr marL="914400" lvl="2" indent="0">
              <a:buNone/>
            </a:pPr>
            <a:endParaRPr lang="en-GB" sz="2200" dirty="0"/>
          </a:p>
          <a:p>
            <a:pPr lvl="2"/>
            <a:r>
              <a:rPr lang="en-GB" sz="2100" i="1" dirty="0"/>
              <a:t>“… there were certainly times personally where I was feeling a </a:t>
            </a:r>
            <a:r>
              <a:rPr lang="en-GB" sz="2100" b="1" i="1" dirty="0"/>
              <a:t>little frustrated, by things</a:t>
            </a:r>
            <a:r>
              <a:rPr lang="en-GB" sz="2100" i="1" dirty="0"/>
              <a:t>. It felt like we had identified quite a lot that we could work on, and, and I guess, </a:t>
            </a:r>
            <a:r>
              <a:rPr lang="en-GB" sz="2100" b="1" i="1" dirty="0"/>
              <a:t>my frustration was coming out, of the avoidance, and, and not being able to get going on working on those things.</a:t>
            </a:r>
            <a:r>
              <a:rPr lang="en-GB" sz="2100" i="1" dirty="0"/>
              <a:t>” </a:t>
            </a:r>
            <a:r>
              <a:rPr lang="en-GB" sz="2200" dirty="0"/>
              <a:t>Miriam</a:t>
            </a:r>
          </a:p>
          <a:p>
            <a:pPr lvl="2"/>
            <a:endParaRPr lang="en-GB" sz="2200" dirty="0"/>
          </a:p>
          <a:p>
            <a:pPr lvl="2"/>
            <a:endParaRPr lang="en-GB" sz="22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2067808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smtClean="0"/>
              <a:t>All at sea: therapists’ frustration</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r>
              <a:rPr lang="en-GB" sz="2200" i="1" dirty="0" smtClean="0"/>
              <a:t>“</a:t>
            </a:r>
            <a:r>
              <a:rPr lang="en-GB" sz="2200" i="1" dirty="0"/>
              <a:t>I guess I got frustrated at …. if you work with someone, and you get, sort of a little bit of hope here and there they are almost sort of dangle a carrot. Like you, sort of, think “Oh, he’s got a goal let’s go for it!”, and then you do a bit of work and, and that felt like it was maybe working, and then it would be dismissed, soon after then. And I think that made me feel frustrated, and also made me wonder, you know, if there were other things I could have done better to, to get more, I guess to get closer to, to what was important to him. (…) So I guess, yeah, that sort of </a:t>
            </a:r>
            <a:r>
              <a:rPr lang="en-GB" sz="2200" b="1" i="1" dirty="0"/>
              <a:t>sense of frustration and then with that worry about my own, ability, to kind of deliver the therapy and to work with this individual.</a:t>
            </a:r>
            <a:r>
              <a:rPr lang="en-GB" sz="2200" i="1" dirty="0"/>
              <a:t>“ </a:t>
            </a:r>
            <a:r>
              <a:rPr lang="en-GB" sz="2200" dirty="0"/>
              <a:t>Zoe</a:t>
            </a:r>
          </a:p>
          <a:p>
            <a:pPr marL="914400" lvl="2" indent="0">
              <a:buNone/>
            </a:pPr>
            <a:endParaRPr lang="en-GB" sz="22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35939833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All at sea: therapists’ frustration</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r>
              <a:rPr lang="en-GB" sz="2200" i="1" dirty="0" smtClean="0"/>
              <a:t>“…like </a:t>
            </a:r>
            <a:r>
              <a:rPr lang="en-GB" sz="2200" i="1" dirty="0"/>
              <a:t>you’re </a:t>
            </a:r>
            <a:r>
              <a:rPr lang="en-GB" sz="2200" b="1" i="1" dirty="0"/>
              <a:t>walking uphill </a:t>
            </a:r>
            <a:r>
              <a:rPr lang="en-GB" sz="2200" i="1" dirty="0"/>
              <a:t>… There’s a part of me that feels I’m, I’m missing something that and if I could just phrase it in a different way, present it in a different way it might seem more appealing or open up something in s.., a motivation in someone so, there’s a part of me that feels then de, </a:t>
            </a:r>
            <a:r>
              <a:rPr lang="en-GB" sz="2200" b="1" i="1" dirty="0"/>
              <a:t>deskilled</a:t>
            </a:r>
            <a:r>
              <a:rPr lang="en-GB" sz="2200" i="1" dirty="0"/>
              <a:t> I guess.” </a:t>
            </a:r>
            <a:r>
              <a:rPr lang="en-GB" sz="2200" dirty="0" smtClean="0"/>
              <a:t>Janis</a:t>
            </a:r>
            <a:endParaRPr lang="en-GB" sz="2200" dirty="0"/>
          </a:p>
          <a:p>
            <a:pPr lvl="2"/>
            <a:r>
              <a:rPr lang="en-GB" sz="2200" i="1" dirty="0"/>
              <a:t>“… you do question a lot if you use the right technique, or if you are being a bit harsh on the pace of the therapy sessions, or if you are adjusting the right behavioural experiment, so you do </a:t>
            </a:r>
            <a:r>
              <a:rPr lang="en-GB" sz="2200" b="1" i="1" dirty="0"/>
              <a:t>question a lot about if you are doing the things properly</a:t>
            </a:r>
            <a:r>
              <a:rPr lang="en-GB" sz="2200" i="1" dirty="0"/>
              <a:t>.” </a:t>
            </a:r>
            <a:r>
              <a:rPr lang="en-GB" sz="2200" dirty="0"/>
              <a:t>Paula</a:t>
            </a:r>
          </a:p>
          <a:p>
            <a:pPr lvl="2"/>
            <a:endParaRPr lang="en-GB" sz="22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4006106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All at </a:t>
            </a:r>
            <a:r>
              <a:rPr lang="en-GB" dirty="0" smtClean="0"/>
              <a:t>sea</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lnSpcReduction="10000"/>
          </a:bodyPr>
          <a:lstStyle/>
          <a:p>
            <a:pPr lvl="2"/>
            <a:endParaRPr lang="en-GB" sz="2000" dirty="0" smtClean="0"/>
          </a:p>
          <a:p>
            <a:pPr lvl="2"/>
            <a:r>
              <a:rPr lang="en-GB" sz="2600" dirty="0" smtClean="0">
                <a:solidFill>
                  <a:srgbClr val="FFC000"/>
                </a:solidFill>
              </a:rPr>
              <a:t>Hopelessness</a:t>
            </a:r>
          </a:p>
          <a:p>
            <a:pPr lvl="2"/>
            <a:endParaRPr lang="en-GB" sz="2000" dirty="0"/>
          </a:p>
          <a:p>
            <a:pPr marL="914400" lvl="2" indent="0">
              <a:buNone/>
            </a:pPr>
            <a:r>
              <a:rPr lang="en-GB" sz="2000" dirty="0"/>
              <a:t>D</a:t>
            </a:r>
            <a:r>
              <a:rPr lang="en-GB" sz="2000" dirty="0" smtClean="0"/>
              <a:t>espondency </a:t>
            </a:r>
            <a:r>
              <a:rPr lang="en-GB" sz="2000" dirty="0"/>
              <a:t>and hopelessness, </a:t>
            </a:r>
            <a:r>
              <a:rPr lang="en-GB" sz="2000" dirty="0" smtClean="0"/>
              <a:t>in </a:t>
            </a:r>
            <a:r>
              <a:rPr lang="en-GB" sz="2000" dirty="0"/>
              <a:t>the context of </a:t>
            </a:r>
            <a:r>
              <a:rPr lang="en-GB" sz="2000" dirty="0" smtClean="0"/>
              <a:t>being </a:t>
            </a:r>
            <a:r>
              <a:rPr lang="en-GB" sz="2000" dirty="0"/>
              <a:t>drawn into their clients’ own negative outlook, which </a:t>
            </a:r>
            <a:r>
              <a:rPr lang="en-GB" sz="2000" dirty="0" smtClean="0"/>
              <a:t>therapists </a:t>
            </a:r>
            <a:r>
              <a:rPr lang="en-GB" sz="2000" dirty="0"/>
              <a:t>found specific to this type of work</a:t>
            </a:r>
            <a:r>
              <a:rPr lang="en-GB" sz="2000" dirty="0" smtClean="0"/>
              <a:t>:</a:t>
            </a:r>
          </a:p>
          <a:p>
            <a:pPr marL="914400" lvl="2" indent="0">
              <a:buNone/>
            </a:pPr>
            <a:endParaRPr lang="en-GB" sz="2000" dirty="0" smtClean="0"/>
          </a:p>
          <a:p>
            <a:pPr marL="914400" lvl="2" indent="0">
              <a:buNone/>
            </a:pPr>
            <a:r>
              <a:rPr lang="en-GB" sz="2000" i="1" dirty="0"/>
              <a:t>“… I suppose the other main experience I think as a therapist … it’s being kind </a:t>
            </a:r>
            <a:r>
              <a:rPr lang="en-GB" sz="2000" b="1" i="1" dirty="0"/>
              <a:t>drawn into, to the way that the clients can feel sometimes. So sometimes feeling their kind of hopelessness and </a:t>
            </a:r>
            <a:r>
              <a:rPr lang="en-GB" sz="2000" b="1" i="1" dirty="0" err="1"/>
              <a:t>stuckness</a:t>
            </a:r>
            <a:r>
              <a:rPr lang="en-GB" sz="2000" i="1" dirty="0"/>
              <a:t>, which is perhaps something that’s a bit unique, or feels a bit more unique to this kind of work, than perhaps working in kind of conventional, sort of clinical, clinical work.” </a:t>
            </a:r>
            <a:r>
              <a:rPr lang="en-GB" sz="2000" dirty="0"/>
              <a:t>Rachel</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1725553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All at </a:t>
            </a:r>
            <a:r>
              <a:rPr lang="en-GB" dirty="0" smtClean="0"/>
              <a:t>sea: hopelessness</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225468" y="1277944"/>
            <a:ext cx="11999934" cy="4406205"/>
          </a:xfrm>
        </p:spPr>
        <p:txBody>
          <a:bodyPr>
            <a:normAutofit fontScale="92500" lnSpcReduction="10000"/>
          </a:bodyPr>
          <a:lstStyle/>
          <a:p>
            <a:pPr lvl="2"/>
            <a:endParaRPr lang="en-GB" sz="2000" dirty="0" smtClean="0"/>
          </a:p>
          <a:p>
            <a:pPr lvl="2"/>
            <a:r>
              <a:rPr lang="en-GB" sz="2000" i="1" dirty="0"/>
              <a:t>“…that feeling of </a:t>
            </a:r>
            <a:r>
              <a:rPr lang="en-GB" sz="2000" b="1" i="1" dirty="0"/>
              <a:t>hopelessness, can be slightly contagious </a:t>
            </a:r>
            <a:r>
              <a:rPr lang="en-GB" sz="2000" i="1" dirty="0"/>
              <a:t>I think. … it’s that combination of, of sometimes some people have quite high expectations for themselves, and then are also quite critical, I think that there is a danger that, or a risk or, actually, </a:t>
            </a:r>
            <a:r>
              <a:rPr lang="en-GB" sz="2000" b="1" i="1" dirty="0"/>
              <a:t>an inevitability that the therapist will get kind of drawn into that</a:t>
            </a:r>
            <a:r>
              <a:rPr lang="en-GB" sz="2000" i="1" dirty="0"/>
              <a:t> at some point</a:t>
            </a:r>
            <a:r>
              <a:rPr lang="en-GB" sz="2000" i="1" dirty="0" smtClean="0"/>
              <a:t>...” </a:t>
            </a:r>
            <a:r>
              <a:rPr lang="en-GB" sz="2000" dirty="0" smtClean="0"/>
              <a:t>Hermione</a:t>
            </a:r>
          </a:p>
          <a:p>
            <a:pPr lvl="2"/>
            <a:endParaRPr lang="en-GB" sz="2000" dirty="0" smtClean="0"/>
          </a:p>
          <a:p>
            <a:pPr lvl="2"/>
            <a:r>
              <a:rPr lang="en-GB" sz="2000" i="1" dirty="0"/>
              <a:t>“… there have been times when I’ve thought ’This isn’t going to work’, you know, ’What else can I do?’. So there, there have been times when I felt kind of </a:t>
            </a:r>
            <a:r>
              <a:rPr lang="en-GB" sz="2000" b="1" i="1" dirty="0"/>
              <a:t>hopeless and, and useless as a therapist</a:t>
            </a:r>
            <a:r>
              <a:rPr lang="en-GB" sz="2000" i="1" dirty="0"/>
              <a:t>.” </a:t>
            </a:r>
            <a:r>
              <a:rPr lang="en-GB" sz="2000" dirty="0"/>
              <a:t>Rachel</a:t>
            </a:r>
          </a:p>
          <a:p>
            <a:pPr marL="914400" lvl="2" indent="0">
              <a:buNone/>
            </a:pPr>
            <a:endParaRPr lang="en-GB" sz="2000" dirty="0"/>
          </a:p>
          <a:p>
            <a:pPr lvl="2"/>
            <a:r>
              <a:rPr lang="en-GB" sz="2000" dirty="0"/>
              <a:t> </a:t>
            </a:r>
            <a:r>
              <a:rPr lang="en-GB" sz="2000" i="1" dirty="0"/>
              <a:t>“If we are continually working hard and feeling hopeless, also that kind of contagious hopelessness, then they are they are indicators to me that things aren’t going so well ...” </a:t>
            </a:r>
            <a:r>
              <a:rPr lang="en-GB" sz="2000" dirty="0"/>
              <a:t>Simon</a:t>
            </a:r>
          </a:p>
          <a:p>
            <a:pPr lvl="2"/>
            <a:endParaRPr lang="en-GB" sz="2000" dirty="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42067178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56E2A9-1EC2-4A26-9E97-2BE9D5049814}"/>
              </a:ext>
            </a:extLst>
          </p:cNvPr>
          <p:cNvSpPr/>
          <p:nvPr/>
        </p:nvSpPr>
        <p:spPr>
          <a:xfrm>
            <a:off x="1025236" y="2618505"/>
            <a:ext cx="9961419" cy="13504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5283AFE-1DB7-4A70-AD95-16115C06D747}"/>
              </a:ext>
            </a:extLst>
          </p:cNvPr>
          <p:cNvSpPr/>
          <p:nvPr/>
        </p:nvSpPr>
        <p:spPr>
          <a:xfrm>
            <a:off x="145157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is new</a:t>
            </a:r>
          </a:p>
        </p:txBody>
      </p:sp>
      <p:sp>
        <p:nvSpPr>
          <p:cNvPr id="5" name="Rectangle 4">
            <a:extLst>
              <a:ext uri="{FF2B5EF4-FFF2-40B4-BE49-F238E27FC236}">
                <a16:creationId xmlns:a16="http://schemas.microsoft.com/office/drawing/2014/main" id="{B15FBCFD-C284-4051-9F10-F31B8A9F7A72}"/>
              </a:ext>
            </a:extLst>
          </p:cNvPr>
          <p:cNvSpPr/>
          <p:nvPr/>
        </p:nvSpPr>
        <p:spPr>
          <a:xfrm>
            <a:off x="330619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All at sea</a:t>
            </a:r>
          </a:p>
        </p:txBody>
      </p:sp>
      <p:sp>
        <p:nvSpPr>
          <p:cNvPr id="6" name="Rectangle 5">
            <a:extLst>
              <a:ext uri="{FF2B5EF4-FFF2-40B4-BE49-F238E27FC236}">
                <a16:creationId xmlns:a16="http://schemas.microsoft.com/office/drawing/2014/main" id="{306F88AF-0FB9-4978-945D-D5A7AF66FFC5}"/>
              </a:ext>
            </a:extLst>
          </p:cNvPr>
          <p:cNvSpPr/>
          <p:nvPr/>
        </p:nvSpPr>
        <p:spPr>
          <a:xfrm>
            <a:off x="5160819" y="2909455"/>
            <a:ext cx="1472210" cy="762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Holding on to the hope</a:t>
            </a:r>
          </a:p>
        </p:txBody>
      </p:sp>
      <p:sp>
        <p:nvSpPr>
          <p:cNvPr id="8" name="Rectangle 7">
            <a:extLst>
              <a:ext uri="{FF2B5EF4-FFF2-40B4-BE49-F238E27FC236}">
                <a16:creationId xmlns:a16="http://schemas.microsoft.com/office/drawing/2014/main" id="{6E18A6DC-C79B-45FE-A615-BE9C2776625D}"/>
              </a:ext>
            </a:extLst>
          </p:cNvPr>
          <p:cNvSpPr/>
          <p:nvPr/>
        </p:nvSpPr>
        <p:spPr>
          <a:xfrm>
            <a:off x="7175607"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Self-SRT</a:t>
            </a:r>
          </a:p>
        </p:txBody>
      </p:sp>
      <p:sp>
        <p:nvSpPr>
          <p:cNvPr id="9" name="Rectangle 8">
            <a:extLst>
              <a:ext uri="{FF2B5EF4-FFF2-40B4-BE49-F238E27FC236}">
                <a16:creationId xmlns:a16="http://schemas.microsoft.com/office/drawing/2014/main" id="{6194D46A-8096-4293-99BC-9AAAD6E92098}"/>
              </a:ext>
            </a:extLst>
          </p:cNvPr>
          <p:cNvSpPr/>
          <p:nvPr/>
        </p:nvSpPr>
        <p:spPr>
          <a:xfrm>
            <a:off x="9023661" y="2909455"/>
            <a:ext cx="171676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Campaigning</a:t>
            </a:r>
          </a:p>
        </p:txBody>
      </p:sp>
      <p:sp>
        <p:nvSpPr>
          <p:cNvPr id="10" name="Rectangle 9">
            <a:extLst>
              <a:ext uri="{FF2B5EF4-FFF2-40B4-BE49-F238E27FC236}">
                <a16:creationId xmlns:a16="http://schemas.microsoft.com/office/drawing/2014/main" id="{AA27DC99-4BC2-425C-88A5-96343B7AF6B4}"/>
              </a:ext>
            </a:extLst>
          </p:cNvPr>
          <p:cNvSpPr/>
          <p:nvPr/>
        </p:nvSpPr>
        <p:spPr>
          <a:xfrm>
            <a:off x="7202787" y="1428137"/>
            <a:ext cx="1694975"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Sharing</a:t>
            </a:r>
          </a:p>
        </p:txBody>
      </p:sp>
      <p:sp>
        <p:nvSpPr>
          <p:cNvPr id="11" name="Rectangle 10">
            <a:extLst>
              <a:ext uri="{FF2B5EF4-FFF2-40B4-BE49-F238E27FC236}">
                <a16:creationId xmlns:a16="http://schemas.microsoft.com/office/drawing/2014/main" id="{549C997D-5A27-4DEF-A35F-9ADF2070D565}"/>
              </a:ext>
            </a:extLst>
          </p:cNvPr>
          <p:cNvSpPr/>
          <p:nvPr/>
        </p:nvSpPr>
        <p:spPr>
          <a:xfrm>
            <a:off x="3429688" y="1458857"/>
            <a:ext cx="16949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Supervision</a:t>
            </a:r>
          </a:p>
        </p:txBody>
      </p:sp>
      <p:cxnSp>
        <p:nvCxnSpPr>
          <p:cNvPr id="14" name="Straight Arrow Connector 13">
            <a:extLst>
              <a:ext uri="{FF2B5EF4-FFF2-40B4-BE49-F238E27FC236}">
                <a16:creationId xmlns:a16="http://schemas.microsoft.com/office/drawing/2014/main" id="{C306B15F-4312-4F12-9506-E664A965269B}"/>
              </a:ext>
            </a:extLst>
          </p:cNvPr>
          <p:cNvCxnSpPr/>
          <p:nvPr/>
        </p:nvCxnSpPr>
        <p:spPr>
          <a:xfrm>
            <a:off x="4277176" y="2190137"/>
            <a:ext cx="0" cy="440246"/>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7CE8860-693F-4D3A-A774-2338983060E6}"/>
              </a:ext>
            </a:extLst>
          </p:cNvPr>
          <p:cNvCxnSpPr>
            <a:cxnSpLocks/>
            <a:stCxn id="10" idx="2"/>
          </p:cNvCxnSpPr>
          <p:nvPr/>
        </p:nvCxnSpPr>
        <p:spPr>
          <a:xfrm flipH="1">
            <a:off x="8045119" y="2190137"/>
            <a:ext cx="5156" cy="412134"/>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8BF2AE7F-A5BF-46EA-817D-D0707EA19F5F}"/>
              </a:ext>
            </a:extLst>
          </p:cNvPr>
          <p:cNvCxnSpPr>
            <a:cxnSpLocks/>
            <a:stCxn id="12" idx="3"/>
            <a:endCxn id="12" idx="1"/>
          </p:cNvCxnSpPr>
          <p:nvPr/>
        </p:nvCxnSpPr>
        <p:spPr>
          <a:xfrm flipH="1">
            <a:off x="1025236" y="3293741"/>
            <a:ext cx="9961419" cy="12700"/>
          </a:xfrm>
          <a:prstGeom prst="bentConnector5">
            <a:avLst>
              <a:gd name="adj1" fmla="val -2295"/>
              <a:gd name="adj2" fmla="val 9745386"/>
              <a:gd name="adj3" fmla="val 102295"/>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C1D8F5B-CD8F-4C4A-BB15-CFBF0963E750}"/>
              </a:ext>
            </a:extLst>
          </p:cNvPr>
          <p:cNvCxnSpPr>
            <a:cxnSpLocks/>
            <a:stCxn id="5" idx="1"/>
            <a:endCxn id="4" idx="3"/>
          </p:cNvCxnSpPr>
          <p:nvPr/>
        </p:nvCxnSpPr>
        <p:spPr>
          <a:xfrm flipH="1">
            <a:off x="275705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D3DD62-7128-476E-841A-125C36D66B58}"/>
              </a:ext>
            </a:extLst>
          </p:cNvPr>
          <p:cNvCxnSpPr>
            <a:cxnSpLocks/>
            <a:stCxn id="8" idx="1"/>
            <a:endCxn id="6" idx="3"/>
          </p:cNvCxnSpPr>
          <p:nvPr/>
        </p:nvCxnSpPr>
        <p:spPr>
          <a:xfrm flipH="1">
            <a:off x="6633029"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6672978-3D0D-4F44-9729-0D3DB8FDC0D9}"/>
              </a:ext>
            </a:extLst>
          </p:cNvPr>
          <p:cNvCxnSpPr>
            <a:cxnSpLocks/>
            <a:stCxn id="6" idx="1"/>
            <a:endCxn id="5" idx="3"/>
          </p:cNvCxnSpPr>
          <p:nvPr/>
        </p:nvCxnSpPr>
        <p:spPr>
          <a:xfrm flipH="1">
            <a:off x="461167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CE2BE05-F988-4432-9974-5729AB5AC065}"/>
              </a:ext>
            </a:extLst>
          </p:cNvPr>
          <p:cNvCxnSpPr>
            <a:cxnSpLocks/>
            <a:stCxn id="9" idx="1"/>
            <a:endCxn id="8" idx="3"/>
          </p:cNvCxnSpPr>
          <p:nvPr/>
        </p:nvCxnSpPr>
        <p:spPr>
          <a:xfrm flipH="1">
            <a:off x="8481083"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71BA5A4-BC3E-4CA8-930A-AD1941C738F7}"/>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10976448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51371" y="425885"/>
            <a:ext cx="9291215" cy="1803748"/>
          </a:xfrm>
        </p:spPr>
        <p:txBody>
          <a:bodyPr>
            <a:normAutofit/>
          </a:bodyPr>
          <a:lstStyle/>
          <a:p>
            <a:r>
              <a:rPr lang="en-GB" sz="2900" dirty="0" smtClean="0"/>
              <a:t>Holding on </a:t>
            </a:r>
            <a:r>
              <a:rPr lang="en-GB" sz="2900" dirty="0"/>
              <a:t>to </a:t>
            </a:r>
            <a:r>
              <a:rPr lang="en-GB" sz="2900" dirty="0" smtClean="0"/>
              <a:t>hope</a:t>
            </a:r>
            <a:br>
              <a:rPr lang="en-GB" sz="2900" dirty="0" smtClean="0"/>
            </a:br>
            <a:r>
              <a:rPr lang="en-GB" sz="1000" dirty="0" smtClean="0"/>
              <a:t/>
            </a:r>
            <a:br>
              <a:rPr lang="en-GB" sz="1000" dirty="0" smtClean="0"/>
            </a:br>
            <a:r>
              <a:rPr lang="en-GB" sz="2400" i="1" dirty="0" smtClean="0"/>
              <a:t>“… </a:t>
            </a:r>
            <a:r>
              <a:rPr lang="en-GB" sz="2400" i="1" dirty="0"/>
              <a:t>I think hope was, was a real key, and potential and optimism were kind of key things really …” </a:t>
            </a:r>
            <a:r>
              <a:rPr lang="en-GB" sz="2400" dirty="0"/>
              <a:t>Hermione</a:t>
            </a: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853852"/>
            <a:ext cx="11132458" cy="4014963"/>
          </a:xfrm>
        </p:spPr>
        <p:txBody>
          <a:bodyPr>
            <a:normAutofit/>
          </a:bodyPr>
          <a:lstStyle/>
          <a:p>
            <a:pPr marL="914400" lvl="2" indent="0">
              <a:buNone/>
            </a:pPr>
            <a:r>
              <a:rPr lang="en-GB" sz="2000" dirty="0" smtClean="0"/>
              <a:t>Therapists’ experiences of holding on to hope for the clients and for themselves.</a:t>
            </a:r>
          </a:p>
          <a:p>
            <a:pPr marL="914400" lvl="2" indent="0">
              <a:buNone/>
            </a:pPr>
            <a:endParaRPr lang="en-GB" sz="2000" dirty="0" smtClean="0"/>
          </a:p>
          <a:p>
            <a:pPr marL="914400" lvl="2" indent="0">
              <a:buNone/>
            </a:pPr>
            <a:r>
              <a:rPr lang="en-GB" sz="2000" dirty="0"/>
              <a:t>“</a:t>
            </a:r>
            <a:r>
              <a:rPr lang="en-GB" sz="2000" i="1" dirty="0"/>
              <a:t>I remember going along to those appointments and feeling like, okay, my job here in this relationship is to keep up that hope and to keep coming back and keep looking at bringing it back to values and bringing it back to what the person is doing and, and to try and not get, not feel hopeless as a therapist…  Definitely, it was difficult to keep up that hope, but that keeping up hope was really important</a:t>
            </a:r>
            <a:r>
              <a:rPr lang="en-GB" sz="2000" dirty="0"/>
              <a:t>.” Zara</a:t>
            </a:r>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41638977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lvl="2"/>
            <a:endParaRPr lang="en-GB" sz="2000" dirty="0"/>
          </a:p>
          <a:p>
            <a:pPr lvl="2"/>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876823" y="1264413"/>
            <a:ext cx="9532306" cy="3585597"/>
          </a:xfrm>
          <a:prstGeom prst="rect">
            <a:avLst/>
          </a:prstGeom>
        </p:spPr>
        <p:txBody>
          <a:bodyPr wrap="square">
            <a:spAutoFit/>
          </a:bodyPr>
          <a:lstStyle/>
          <a:p>
            <a:endParaRPr lang="en-GB" sz="1900" dirty="0" smtClean="0">
              <a:solidFill>
                <a:srgbClr val="FFC000"/>
              </a:solidFill>
            </a:endParaRPr>
          </a:p>
          <a:p>
            <a:r>
              <a:rPr lang="en-GB" sz="2600" dirty="0" smtClean="0">
                <a:solidFill>
                  <a:srgbClr val="FFC000"/>
                </a:solidFill>
              </a:rPr>
              <a:t>Finding the hook</a:t>
            </a:r>
          </a:p>
          <a:p>
            <a:endParaRPr lang="en-GB" sz="2600" dirty="0" smtClean="0">
              <a:solidFill>
                <a:srgbClr val="FFC000"/>
              </a:solidFill>
            </a:endParaRPr>
          </a:p>
          <a:p>
            <a:endParaRPr lang="en-GB" sz="1900" dirty="0"/>
          </a:p>
          <a:p>
            <a:r>
              <a:rPr lang="en-GB" sz="2000" dirty="0" smtClean="0"/>
              <a:t>The </a:t>
            </a:r>
            <a:r>
              <a:rPr lang="en-GB" sz="2000" dirty="0"/>
              <a:t>pursuit of the client’s interests, based on their own </a:t>
            </a:r>
            <a:r>
              <a:rPr lang="en-GB" sz="2000" dirty="0" smtClean="0"/>
              <a:t>values.</a:t>
            </a:r>
            <a:endParaRPr lang="en-GB" sz="2000" dirty="0"/>
          </a:p>
          <a:p>
            <a:endParaRPr lang="en-GB" sz="2000" dirty="0" smtClean="0"/>
          </a:p>
          <a:p>
            <a:endParaRPr lang="en-GB" sz="2000" i="1" dirty="0"/>
          </a:p>
          <a:p>
            <a:r>
              <a:rPr lang="en-GB" sz="2000" i="1" dirty="0" smtClean="0"/>
              <a:t>“… </a:t>
            </a:r>
            <a:r>
              <a:rPr lang="en-GB" sz="2000" i="1" dirty="0"/>
              <a:t>that I think is one of the things that makes the therapy, if you can find that hook, that reason to push </a:t>
            </a:r>
            <a:r>
              <a:rPr lang="en-GB" sz="2000" i="1" dirty="0" smtClean="0"/>
              <a:t>yourself forward…” </a:t>
            </a:r>
            <a:r>
              <a:rPr lang="en-GB" sz="2000" dirty="0"/>
              <a:t>Janis</a:t>
            </a:r>
          </a:p>
          <a:p>
            <a:endParaRPr lang="en-GB" sz="1900" dirty="0"/>
          </a:p>
          <a:p>
            <a:endParaRPr lang="en-GB" dirty="0"/>
          </a:p>
        </p:txBody>
      </p:sp>
      <p:sp>
        <p:nvSpPr>
          <p:cNvPr id="6" name="Title 1">
            <a:extLst>
              <a:ext uri="{FF2B5EF4-FFF2-40B4-BE49-F238E27FC236}">
                <a16:creationId xmlns:a16="http://schemas.microsoft.com/office/drawing/2014/main" id="{D80803B1-9C56-40E7-BBCA-09CB68AA9457}"/>
              </a:ext>
            </a:extLst>
          </p:cNvPr>
          <p:cNvSpPr txBox="1">
            <a:spLocks/>
          </p:cNvSpPr>
          <p:nvPr/>
        </p:nvSpPr>
        <p:spPr>
          <a:xfrm>
            <a:off x="1117914" y="345895"/>
            <a:ext cx="9291215" cy="1290083"/>
          </a:xfrm>
          <a:prstGeom prst="rect">
            <a:avLst/>
          </a:prstGeom>
        </p:spPr>
        <p:txBody>
          <a:bodyPr vert="horz" lIns="91440" tIns="45720" rIns="91440" bIns="45720" rtlCol="0" anchor="ctr">
            <a:normAutofit fontScale="52500" lnSpcReduction="20000"/>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n-GB" sz="5500" dirty="0" smtClean="0"/>
              <a:t/>
            </a:r>
            <a:br>
              <a:rPr lang="en-GB" sz="5500" dirty="0" smtClean="0"/>
            </a:br>
            <a:r>
              <a:rPr lang="en-GB" sz="5500" dirty="0" smtClean="0"/>
              <a:t>holding on to hope</a:t>
            </a:r>
            <a:r>
              <a:rPr lang="en-GB" dirty="0" smtClean="0"/>
              <a:t/>
            </a:r>
            <a:br>
              <a:rPr lang="en-GB" dirty="0" smtClean="0"/>
            </a:br>
            <a:r>
              <a:rPr lang="en-GB" dirty="0" smtClean="0"/>
              <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11459898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lvl="2"/>
            <a:endParaRPr lang="en-GB" sz="2000" dirty="0"/>
          </a:p>
          <a:p>
            <a:pPr lvl="2"/>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01249" y="1439777"/>
            <a:ext cx="10108504" cy="3785652"/>
          </a:xfrm>
          <a:prstGeom prst="rect">
            <a:avLst/>
          </a:prstGeom>
        </p:spPr>
        <p:txBody>
          <a:bodyPr wrap="square">
            <a:spAutoFit/>
          </a:bodyPr>
          <a:lstStyle/>
          <a:p>
            <a:r>
              <a:rPr lang="en-GB" sz="2000" i="1" dirty="0"/>
              <a:t>“And it might be not through the typical therapeutic means of engaging the young person, it might be that I just take them out and to do something novel or I, or to do something active, or to do something they enjoy or that we can enjoy together, … so we can share a positive experience. And that often then acts as a hook to further kind of positive engagement.” </a:t>
            </a:r>
            <a:r>
              <a:rPr lang="en-GB" sz="2000" dirty="0"/>
              <a:t>Simon</a:t>
            </a:r>
          </a:p>
          <a:p>
            <a:endParaRPr lang="en-GB" sz="2000" dirty="0"/>
          </a:p>
          <a:p>
            <a:r>
              <a:rPr lang="en-GB" sz="2000" i="1" dirty="0"/>
              <a:t>“Because you’re always thinking ’What next, where can I do next, how can I, how can I get them to bite the carrot you know, </a:t>
            </a:r>
            <a:r>
              <a:rPr lang="en-GB" sz="2000" b="1" i="1" dirty="0"/>
              <a:t>how can I find the carrot</a:t>
            </a:r>
            <a:r>
              <a:rPr lang="en-GB" sz="2000" i="1" dirty="0"/>
              <a:t>, what is the carrot?’ and then - you know the, metaphysic, metaphorical carrot - </a:t>
            </a:r>
            <a:r>
              <a:rPr lang="en-GB" sz="2000" i="1" dirty="0" err="1"/>
              <a:t>erm</a:t>
            </a:r>
            <a:r>
              <a:rPr lang="en-GB" sz="2000" i="1" dirty="0"/>
              <a:t>, and ‘</a:t>
            </a:r>
            <a:r>
              <a:rPr lang="en-GB" sz="2000" b="1" i="1" dirty="0"/>
              <a:t>How can I get them to be invested in this process, and be interested in something</a:t>
            </a:r>
            <a:r>
              <a:rPr lang="en-GB" sz="2000" i="1" dirty="0"/>
              <a:t>?’ </a:t>
            </a:r>
            <a:r>
              <a:rPr lang="en-GB" sz="2000" dirty="0"/>
              <a:t>Rachel</a:t>
            </a:r>
          </a:p>
          <a:p>
            <a:endParaRPr lang="en-GB" sz="2000" dirty="0"/>
          </a:p>
          <a:p>
            <a:endParaRPr lang="en-GB" sz="2000" dirty="0"/>
          </a:p>
        </p:txBody>
      </p:sp>
      <p:sp>
        <p:nvSpPr>
          <p:cNvPr id="6" name="Title 1">
            <a:extLst>
              <a:ext uri="{FF2B5EF4-FFF2-40B4-BE49-F238E27FC236}">
                <a16:creationId xmlns:a16="http://schemas.microsoft.com/office/drawing/2014/main" id="{D80803B1-9C56-40E7-BBCA-09CB68AA9457}"/>
              </a:ext>
            </a:extLst>
          </p:cNvPr>
          <p:cNvSpPr txBox="1">
            <a:spLocks/>
          </p:cNvSpPr>
          <p:nvPr/>
        </p:nvSpPr>
        <p:spPr>
          <a:xfrm>
            <a:off x="1117914" y="345895"/>
            <a:ext cx="9291215" cy="1290083"/>
          </a:xfrm>
          <a:prstGeom prst="rect">
            <a:avLst/>
          </a:prstGeom>
        </p:spPr>
        <p:txBody>
          <a:bodyPr vert="horz" lIns="91440" tIns="45720" rIns="91440" bIns="45720" rtlCol="0" anchor="ctr">
            <a:normAutofit fontScale="60000" lnSpcReduction="20000"/>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n-GB" dirty="0" smtClean="0"/>
              <a:t/>
            </a:r>
            <a:br>
              <a:rPr lang="en-GB" dirty="0" smtClean="0"/>
            </a:br>
            <a:r>
              <a:rPr lang="en-GB" sz="4700" dirty="0" smtClean="0"/>
              <a:t>holding on to hope: finding the hook</a:t>
            </a:r>
            <a:r>
              <a:rPr lang="en-GB" dirty="0" smtClean="0"/>
              <a:t/>
            </a:r>
            <a:br>
              <a:rPr lang="en-GB" dirty="0" smtClean="0"/>
            </a:br>
            <a:r>
              <a:rPr lang="en-GB" dirty="0" smtClean="0"/>
              <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15306508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100208" y="1916483"/>
            <a:ext cx="12049667" cy="3532340"/>
          </a:xfrm>
        </p:spPr>
        <p:txBody>
          <a:bodyPr>
            <a:normAutofit/>
          </a:bodyPr>
          <a:lstStyle/>
          <a:p>
            <a:pPr lvl="2"/>
            <a:endParaRPr lang="en-GB" sz="2000" dirty="0" smtClean="0"/>
          </a:p>
          <a:p>
            <a:pPr lvl="2"/>
            <a:endParaRPr lang="en-GB" sz="2000" dirty="0"/>
          </a:p>
          <a:p>
            <a:pPr lvl="2"/>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776615" y="1252090"/>
            <a:ext cx="9532306" cy="5647700"/>
          </a:xfrm>
          <a:prstGeom prst="rect">
            <a:avLst/>
          </a:prstGeom>
        </p:spPr>
        <p:txBody>
          <a:bodyPr wrap="square">
            <a:spAutoFit/>
          </a:bodyPr>
          <a:lstStyle/>
          <a:p>
            <a:endParaRPr lang="en-GB" sz="1900" dirty="0" smtClean="0">
              <a:solidFill>
                <a:srgbClr val="FFC000"/>
              </a:solidFill>
            </a:endParaRPr>
          </a:p>
          <a:p>
            <a:r>
              <a:rPr lang="en-GB" sz="2600" dirty="0" smtClean="0">
                <a:solidFill>
                  <a:srgbClr val="FFC000"/>
                </a:solidFill>
              </a:rPr>
              <a:t>Persistence </a:t>
            </a:r>
            <a:r>
              <a:rPr lang="en-GB" sz="2600" dirty="0">
                <a:solidFill>
                  <a:srgbClr val="FFC000"/>
                </a:solidFill>
              </a:rPr>
              <a:t>through challenges in </a:t>
            </a:r>
            <a:r>
              <a:rPr lang="en-GB" sz="2600" dirty="0" smtClean="0">
                <a:solidFill>
                  <a:srgbClr val="FFC000"/>
                </a:solidFill>
              </a:rPr>
              <a:t>engagement</a:t>
            </a:r>
          </a:p>
          <a:p>
            <a:endParaRPr lang="en-GB" sz="1900" dirty="0"/>
          </a:p>
          <a:p>
            <a:r>
              <a:rPr lang="en-GB" sz="2000" dirty="0"/>
              <a:t>T</a:t>
            </a:r>
            <a:r>
              <a:rPr lang="en-GB" sz="2000" dirty="0" smtClean="0"/>
              <a:t>hrough using formulation </a:t>
            </a:r>
            <a:r>
              <a:rPr lang="en-GB" sz="2000" dirty="0"/>
              <a:t>to make sense of the disengagement process, and generate avenues for intervention, as well as being persistent throughout the process: </a:t>
            </a:r>
          </a:p>
          <a:p>
            <a:endParaRPr lang="en-GB" sz="2000" dirty="0"/>
          </a:p>
          <a:p>
            <a:r>
              <a:rPr lang="en-GB" sz="2000" i="1" dirty="0"/>
              <a:t>“… he had started to disengage and, there was a process of re-engaging him and maybe, taking a few steps back, </a:t>
            </a:r>
            <a:r>
              <a:rPr lang="en-GB" sz="2000" b="1" i="1" dirty="0"/>
              <a:t>we formulated the situation </a:t>
            </a:r>
            <a:r>
              <a:rPr lang="en-GB" sz="2000" i="1" dirty="0"/>
              <a:t>and then, and then getting going again”. </a:t>
            </a:r>
            <a:r>
              <a:rPr lang="en-GB" sz="2000" dirty="0" smtClean="0"/>
              <a:t>Hermione</a:t>
            </a:r>
          </a:p>
          <a:p>
            <a:endParaRPr lang="en-GB" sz="2000" dirty="0"/>
          </a:p>
          <a:p>
            <a:r>
              <a:rPr lang="en-GB" sz="2000" i="1" dirty="0"/>
              <a:t>“…having that space and that opportunity, to reflect on, what, what was happening and how that was making me feel, and I guess use it as an </a:t>
            </a:r>
            <a:r>
              <a:rPr lang="en-GB" sz="2000" b="1" i="1" dirty="0"/>
              <a:t>opportunity to formulate</a:t>
            </a:r>
            <a:r>
              <a:rPr lang="en-GB" sz="2000" i="1" dirty="0"/>
              <a:t>, what may have been going on for the client in terms of not engaging, …“ </a:t>
            </a:r>
            <a:r>
              <a:rPr lang="en-GB" sz="2000" dirty="0"/>
              <a:t>Miriam</a:t>
            </a:r>
          </a:p>
          <a:p>
            <a:endParaRPr lang="en-GB" sz="2000" dirty="0"/>
          </a:p>
          <a:p>
            <a:endParaRPr lang="en-GB" sz="1900" dirty="0"/>
          </a:p>
          <a:p>
            <a:endParaRPr lang="en-GB" dirty="0"/>
          </a:p>
        </p:txBody>
      </p:sp>
      <p:sp>
        <p:nvSpPr>
          <p:cNvPr id="6" name="Title 1">
            <a:extLst>
              <a:ext uri="{FF2B5EF4-FFF2-40B4-BE49-F238E27FC236}">
                <a16:creationId xmlns:a16="http://schemas.microsoft.com/office/drawing/2014/main" id="{D80803B1-9C56-40E7-BBCA-09CB68AA9457}"/>
              </a:ext>
            </a:extLst>
          </p:cNvPr>
          <p:cNvSpPr txBox="1">
            <a:spLocks/>
          </p:cNvSpPr>
          <p:nvPr/>
        </p:nvSpPr>
        <p:spPr>
          <a:xfrm>
            <a:off x="1117914" y="345895"/>
            <a:ext cx="9291215" cy="1695847"/>
          </a:xfrm>
          <a:prstGeom prst="rect">
            <a:avLst/>
          </a:prstGeom>
        </p:spPr>
        <p:txBody>
          <a:bodyPr vert="horz" lIns="91440" tIns="45720" rIns="91440" bIns="45720" rtlCol="0" anchor="ctr">
            <a:normAutofit fontScale="60000" lnSpcReduction="20000"/>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n-GB" sz="4700" dirty="0" smtClean="0"/>
              <a:t/>
            </a:r>
            <a:br>
              <a:rPr lang="en-GB" sz="4700" dirty="0" smtClean="0"/>
            </a:br>
            <a:r>
              <a:rPr lang="en-GB" sz="4700" dirty="0" smtClean="0"/>
              <a:t>holding on </a:t>
            </a:r>
            <a:r>
              <a:rPr lang="en-GB" sz="4700" dirty="0"/>
              <a:t>to </a:t>
            </a:r>
            <a:r>
              <a:rPr lang="en-GB" sz="4700" dirty="0" smtClean="0"/>
              <a:t>hope</a:t>
            </a:r>
            <a:endParaRPr lang="en-GB" sz="4700" dirty="0"/>
          </a:p>
          <a:p>
            <a:r>
              <a:rPr lang="en-GB" dirty="0" smtClean="0"/>
              <a:t/>
            </a:r>
            <a:br>
              <a:rPr lang="en-GB" dirty="0" smtClean="0"/>
            </a:br>
            <a:r>
              <a:rPr lang="en-GB" dirty="0" smtClean="0"/>
              <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20490463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lvl="2"/>
            <a:endParaRPr lang="en-GB" sz="2000" dirty="0" smtClean="0"/>
          </a:p>
          <a:p>
            <a:pPr lvl="2"/>
            <a:endParaRPr lang="en-GB" sz="2000" dirty="0"/>
          </a:p>
          <a:p>
            <a:pPr lvl="2"/>
            <a:endParaRPr lang="en-GB" sz="2000" dirty="0"/>
          </a:p>
          <a:p>
            <a:pPr lvl="2"/>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76405" y="827382"/>
            <a:ext cx="10722280" cy="6186309"/>
          </a:xfrm>
          <a:prstGeom prst="rect">
            <a:avLst/>
          </a:prstGeom>
        </p:spPr>
        <p:txBody>
          <a:bodyPr wrap="square">
            <a:spAutoFit/>
          </a:bodyPr>
          <a:lstStyle/>
          <a:p>
            <a:endParaRPr lang="en-GB" sz="1900" dirty="0" smtClean="0">
              <a:solidFill>
                <a:srgbClr val="FFC000"/>
              </a:solidFill>
            </a:endParaRPr>
          </a:p>
          <a:p>
            <a:endParaRPr lang="en-GB" sz="2000" dirty="0"/>
          </a:p>
          <a:p>
            <a:r>
              <a:rPr lang="en-GB" sz="2000" i="1" dirty="0"/>
              <a:t>“I think that one of the things that really works well was just </a:t>
            </a:r>
            <a:r>
              <a:rPr lang="en-GB" sz="2000" b="1" i="1" dirty="0"/>
              <a:t>being very available </a:t>
            </a:r>
            <a:r>
              <a:rPr lang="en-GB" sz="2000" i="1" dirty="0"/>
              <a:t>and, you know, if someone rang to cancel … trying to negotiate that with a person, … “You’ve done really well recently, let’s, can we just meet for 5 minutes, I’ll buy you a coffee, we’ll have a little chat, and, and then you, you know, you can go back to bed if you’d like, maybe that will feel better, you know if you just get out for a little bit in the fresh air” … </a:t>
            </a:r>
            <a:r>
              <a:rPr lang="en-GB" sz="2000" b="1" i="1" dirty="0"/>
              <a:t>It’s just really good for showing that you, you kind of care, you’re not going to give up on them yet, you are really rooting for them, you want to help them to make changes</a:t>
            </a:r>
            <a:r>
              <a:rPr lang="en-GB" sz="2000" i="1" dirty="0"/>
              <a:t>. I think that, I think that worked well.” </a:t>
            </a:r>
            <a:r>
              <a:rPr lang="en-GB" sz="2000" dirty="0"/>
              <a:t>Hector</a:t>
            </a:r>
          </a:p>
          <a:p>
            <a:r>
              <a:rPr lang="en-GB" sz="2000" i="1" dirty="0"/>
              <a:t>“… trying to draw upon any, all engagement skills that I might have to try and get people in, in the first place, and stay in, I guess one person, thinking about who, he </a:t>
            </a:r>
            <a:r>
              <a:rPr lang="en-GB" sz="2000" i="1" dirty="0" err="1"/>
              <a:t>DNA’ed</a:t>
            </a:r>
            <a:r>
              <a:rPr lang="en-GB" sz="2000" i="1" dirty="0"/>
              <a:t>  the first five sessions, I think it was, he would keep rearranging but, and not turn up, not answer his phone. So, so I guess for him just consist- consistently carrying on booking appointments, arranging and turning up, meeting up at the service even if he wasn’t there, week on week, I think led to him, kind of seeing </a:t>
            </a:r>
            <a:r>
              <a:rPr lang="en-GB" sz="2000" b="1" i="1" dirty="0"/>
              <a:t>that I was reliable, and that he could trust me.”</a:t>
            </a:r>
            <a:r>
              <a:rPr lang="en-GB" sz="2000" i="1" dirty="0"/>
              <a:t> </a:t>
            </a:r>
            <a:r>
              <a:rPr lang="en-GB" sz="2000" dirty="0"/>
              <a:t>Janis</a:t>
            </a:r>
          </a:p>
          <a:p>
            <a:endParaRPr lang="en-GB" sz="2000" dirty="0"/>
          </a:p>
          <a:p>
            <a:endParaRPr lang="en-GB" sz="2000" dirty="0"/>
          </a:p>
          <a:p>
            <a:endParaRPr lang="en-GB" sz="1900" dirty="0"/>
          </a:p>
          <a:p>
            <a:endParaRPr lang="en-GB" dirty="0"/>
          </a:p>
        </p:txBody>
      </p:sp>
      <p:sp>
        <p:nvSpPr>
          <p:cNvPr id="6" name="Title 1">
            <a:extLst>
              <a:ext uri="{FF2B5EF4-FFF2-40B4-BE49-F238E27FC236}">
                <a16:creationId xmlns:a16="http://schemas.microsoft.com/office/drawing/2014/main" id="{D80803B1-9C56-40E7-BBCA-09CB68AA9457}"/>
              </a:ext>
            </a:extLst>
          </p:cNvPr>
          <p:cNvSpPr txBox="1">
            <a:spLocks/>
          </p:cNvSpPr>
          <p:nvPr/>
        </p:nvSpPr>
        <p:spPr>
          <a:xfrm>
            <a:off x="1117914" y="345895"/>
            <a:ext cx="9291215" cy="1290083"/>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n-GB" sz="2800" dirty="0"/>
              <a:t>holding on to hope: Persistence through challenges in engagement</a:t>
            </a:r>
          </a:p>
        </p:txBody>
      </p:sp>
    </p:spTree>
    <p:extLst>
      <p:ext uri="{BB962C8B-B14F-4D97-AF65-F5344CB8AC3E}">
        <p14:creationId xmlns:p14="http://schemas.microsoft.com/office/powerpoint/2010/main" val="12795033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marL="914400" lvl="2" indent="0">
              <a:buNone/>
            </a:pPr>
            <a:endParaRPr lang="en-GB" sz="2000" dirty="0"/>
          </a:p>
          <a:p>
            <a:pPr lvl="2"/>
            <a:r>
              <a:rPr lang="en-GB" sz="2000" dirty="0" smtClean="0">
                <a:solidFill>
                  <a:srgbClr val="FFC000"/>
                </a:solidFill>
              </a:rPr>
              <a:t>Ho</a:t>
            </a:r>
            <a:r>
              <a:rPr lang="en-GB" sz="2000" dirty="0">
                <a:solidFill>
                  <a:srgbClr val="FFC000"/>
                </a:solidFill>
              </a:rPr>
              <a:t>p</a:t>
            </a:r>
            <a:r>
              <a:rPr lang="en-GB" sz="2000" dirty="0" smtClean="0">
                <a:solidFill>
                  <a:srgbClr val="FFC000"/>
                </a:solidFill>
              </a:rPr>
              <a:t>e from others</a:t>
            </a:r>
          </a:p>
          <a:p>
            <a:pPr marL="914400" lvl="2" indent="0">
              <a:buNone/>
            </a:pPr>
            <a:r>
              <a:rPr lang="en-GB" sz="2000" dirty="0" smtClean="0"/>
              <a:t>Hope from own caseload and “team cases”</a:t>
            </a:r>
          </a:p>
          <a:p>
            <a:pPr marL="914400" lvl="2" indent="0">
              <a:buNone/>
            </a:pPr>
            <a:endParaRPr lang="en-GB" sz="2000" dirty="0" smtClean="0"/>
          </a:p>
          <a:p>
            <a:pPr lvl="2"/>
            <a:r>
              <a:rPr lang="en-GB" sz="2000" i="1" dirty="0"/>
              <a:t>“I think having a number of cases is also an important thing… I think I’ve seen three people, at the same time, and, and normally at least one of those people would be making some form of progress. I think if you’ve got a caseload of, of people who are all not doing very well, they can make you feel quite hopeless, and like ’what’s the point of all of this?’, whereas … </a:t>
            </a:r>
            <a:r>
              <a:rPr lang="en-GB" sz="2000" b="1" i="1" dirty="0"/>
              <a:t>having a number of cases you know, you are </a:t>
            </a:r>
            <a:r>
              <a:rPr lang="en-GB" sz="2000" b="1" i="1" dirty="0" smtClean="0"/>
              <a:t>seeing, normally </a:t>
            </a:r>
            <a:r>
              <a:rPr lang="en-GB" sz="2000" b="1" i="1" dirty="0"/>
              <a:t>there’s something positive happening </a:t>
            </a:r>
            <a:r>
              <a:rPr lang="en-GB" sz="2000" i="1" dirty="0"/>
              <a:t>…” </a:t>
            </a:r>
            <a:r>
              <a:rPr lang="en-GB" sz="2000" dirty="0"/>
              <a:t>Hermione</a:t>
            </a:r>
            <a:endParaRPr lang="en-GB" sz="2000" dirty="0" smtClean="0"/>
          </a:p>
          <a:p>
            <a:pPr lvl="2"/>
            <a:endParaRPr lang="en-GB" sz="2000" dirty="0">
              <a:solidFill>
                <a:srgbClr val="FFC000"/>
              </a:solidFill>
            </a:endParaRPr>
          </a:p>
          <a:p>
            <a:pPr lvl="2"/>
            <a:endParaRPr lang="en-GB" sz="2000" dirty="0" smtClean="0">
              <a:solidFill>
                <a:srgbClr val="FFC000"/>
              </a:solidFill>
            </a:endParaRPr>
          </a:p>
          <a:p>
            <a:pPr lvl="2"/>
            <a:endParaRPr lang="en-GB" sz="2000" dirty="0"/>
          </a:p>
          <a:p>
            <a:pPr lvl="2"/>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876823" y="1264413"/>
            <a:ext cx="9532306" cy="1877437"/>
          </a:xfrm>
          <a:prstGeom prst="rect">
            <a:avLst/>
          </a:prstGeom>
        </p:spPr>
        <p:txBody>
          <a:bodyPr wrap="square">
            <a:spAutoFit/>
          </a:bodyPr>
          <a:lstStyle/>
          <a:p>
            <a:endParaRPr lang="en-GB" sz="1900" dirty="0" smtClean="0">
              <a:solidFill>
                <a:srgbClr val="FFC000"/>
              </a:solidFill>
            </a:endParaRPr>
          </a:p>
          <a:p>
            <a:endParaRPr lang="en-GB" sz="2000" dirty="0" smtClean="0"/>
          </a:p>
          <a:p>
            <a:endParaRPr lang="en-GB" sz="2000" dirty="0"/>
          </a:p>
          <a:p>
            <a:endParaRPr lang="en-GB" sz="2000" dirty="0"/>
          </a:p>
          <a:p>
            <a:endParaRPr lang="en-GB" sz="1900" dirty="0"/>
          </a:p>
          <a:p>
            <a:endParaRPr lang="en-GB" dirty="0"/>
          </a:p>
        </p:txBody>
      </p:sp>
      <p:sp>
        <p:nvSpPr>
          <p:cNvPr id="6" name="Title 1">
            <a:extLst>
              <a:ext uri="{FF2B5EF4-FFF2-40B4-BE49-F238E27FC236}">
                <a16:creationId xmlns:a16="http://schemas.microsoft.com/office/drawing/2014/main" id="{D80803B1-9C56-40E7-BBCA-09CB68AA9457}"/>
              </a:ext>
            </a:extLst>
          </p:cNvPr>
          <p:cNvSpPr txBox="1">
            <a:spLocks/>
          </p:cNvSpPr>
          <p:nvPr/>
        </p:nvSpPr>
        <p:spPr>
          <a:xfrm>
            <a:off x="1117914" y="345895"/>
            <a:ext cx="9291215" cy="1290083"/>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n-GB" sz="2800" dirty="0"/>
              <a:t>holding on to </a:t>
            </a:r>
            <a:r>
              <a:rPr lang="en-GB" sz="2800" dirty="0" smtClean="0"/>
              <a:t>hope</a:t>
            </a:r>
            <a:endParaRPr lang="en-GB" sz="2800" dirty="0"/>
          </a:p>
        </p:txBody>
      </p:sp>
    </p:spTree>
    <p:extLst>
      <p:ext uri="{BB962C8B-B14F-4D97-AF65-F5344CB8AC3E}">
        <p14:creationId xmlns:p14="http://schemas.microsoft.com/office/powerpoint/2010/main" val="42365872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1363897" y="501041"/>
            <a:ext cx="9291215" cy="1290083"/>
          </a:xfrm>
        </p:spPr>
        <p:txBody>
          <a:bodyPr>
            <a:normAutofit fontScale="90000"/>
          </a:bodyPr>
          <a:lstStyle/>
          <a:p>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127342"/>
            <a:ext cx="11132458" cy="4835047"/>
          </a:xfrm>
        </p:spPr>
        <p:txBody>
          <a:bodyPr>
            <a:normAutofit/>
          </a:bodyPr>
          <a:lstStyle/>
          <a:p>
            <a:pPr marL="914400" lvl="2" indent="0">
              <a:buNone/>
            </a:pPr>
            <a:endParaRPr lang="en-GB" sz="2000" dirty="0"/>
          </a:p>
          <a:p>
            <a:pPr lvl="2"/>
            <a:endParaRPr lang="en-GB" sz="2200" dirty="0" smtClean="0">
              <a:solidFill>
                <a:srgbClr val="FFC000"/>
              </a:solidFill>
            </a:endParaRPr>
          </a:p>
          <a:p>
            <a:pPr lvl="2"/>
            <a:r>
              <a:rPr lang="en-GB" sz="2200" i="1" dirty="0"/>
              <a:t>“I think that’s also why, why supervision is so important, and why a kind of a group format supervision has been quite helpful because even if the therapists themselves are struggling to kind of see the light at the end of the tunnel, or you know so hold the hope for the person, </a:t>
            </a:r>
            <a:r>
              <a:rPr lang="en-GB" sz="2200" b="1" i="1" dirty="0"/>
              <a:t>somebody else within the group, can usually do that they, they, they maybe remember the progress that somebody made, and that, that makes it kind of feel more, more hopeful</a:t>
            </a:r>
            <a:r>
              <a:rPr lang="en-GB" sz="2200" i="1" dirty="0" smtClean="0"/>
              <a:t>.”  </a:t>
            </a:r>
            <a:r>
              <a:rPr lang="en-GB" sz="2200" dirty="0"/>
              <a:t>Hermione</a:t>
            </a:r>
          </a:p>
          <a:p>
            <a:pPr lvl="2"/>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876823" y="1264413"/>
            <a:ext cx="9532306" cy="1877437"/>
          </a:xfrm>
          <a:prstGeom prst="rect">
            <a:avLst/>
          </a:prstGeom>
        </p:spPr>
        <p:txBody>
          <a:bodyPr wrap="square">
            <a:spAutoFit/>
          </a:bodyPr>
          <a:lstStyle/>
          <a:p>
            <a:endParaRPr lang="en-GB" sz="1900" dirty="0" smtClean="0">
              <a:solidFill>
                <a:srgbClr val="FFC000"/>
              </a:solidFill>
            </a:endParaRPr>
          </a:p>
          <a:p>
            <a:endParaRPr lang="en-GB" sz="2000" dirty="0" smtClean="0"/>
          </a:p>
          <a:p>
            <a:endParaRPr lang="en-GB" sz="2000" dirty="0"/>
          </a:p>
          <a:p>
            <a:endParaRPr lang="en-GB" sz="2000" dirty="0"/>
          </a:p>
          <a:p>
            <a:endParaRPr lang="en-GB" sz="1900" dirty="0"/>
          </a:p>
          <a:p>
            <a:endParaRPr lang="en-GB" dirty="0"/>
          </a:p>
        </p:txBody>
      </p:sp>
      <p:sp>
        <p:nvSpPr>
          <p:cNvPr id="6" name="Title 1">
            <a:extLst>
              <a:ext uri="{FF2B5EF4-FFF2-40B4-BE49-F238E27FC236}">
                <a16:creationId xmlns:a16="http://schemas.microsoft.com/office/drawing/2014/main" id="{D80803B1-9C56-40E7-BBCA-09CB68AA9457}"/>
              </a:ext>
            </a:extLst>
          </p:cNvPr>
          <p:cNvSpPr txBox="1">
            <a:spLocks/>
          </p:cNvSpPr>
          <p:nvPr/>
        </p:nvSpPr>
        <p:spPr>
          <a:xfrm>
            <a:off x="1117914" y="345895"/>
            <a:ext cx="9291215" cy="1290083"/>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n-GB" sz="2800" dirty="0"/>
              <a:t>holding on to </a:t>
            </a:r>
            <a:r>
              <a:rPr lang="en-GB" sz="2800" dirty="0" smtClean="0"/>
              <a:t>hope: hope from others</a:t>
            </a:r>
            <a:endParaRPr lang="en-GB" sz="2800" dirty="0"/>
          </a:p>
        </p:txBody>
      </p:sp>
    </p:spTree>
    <p:extLst>
      <p:ext uri="{BB962C8B-B14F-4D97-AF65-F5344CB8AC3E}">
        <p14:creationId xmlns:p14="http://schemas.microsoft.com/office/powerpoint/2010/main" val="35102135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56E2A9-1EC2-4A26-9E97-2BE9D5049814}"/>
              </a:ext>
            </a:extLst>
          </p:cNvPr>
          <p:cNvSpPr/>
          <p:nvPr/>
        </p:nvSpPr>
        <p:spPr>
          <a:xfrm>
            <a:off x="1025236" y="2618505"/>
            <a:ext cx="9961419" cy="13504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5283AFE-1DB7-4A70-AD95-16115C06D747}"/>
              </a:ext>
            </a:extLst>
          </p:cNvPr>
          <p:cNvSpPr/>
          <p:nvPr/>
        </p:nvSpPr>
        <p:spPr>
          <a:xfrm>
            <a:off x="145157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is new</a:t>
            </a:r>
          </a:p>
        </p:txBody>
      </p:sp>
      <p:sp>
        <p:nvSpPr>
          <p:cNvPr id="5" name="Rectangle 4">
            <a:extLst>
              <a:ext uri="{FF2B5EF4-FFF2-40B4-BE49-F238E27FC236}">
                <a16:creationId xmlns:a16="http://schemas.microsoft.com/office/drawing/2014/main" id="{B15FBCFD-C284-4051-9F10-F31B8A9F7A72}"/>
              </a:ext>
            </a:extLst>
          </p:cNvPr>
          <p:cNvSpPr/>
          <p:nvPr/>
        </p:nvSpPr>
        <p:spPr>
          <a:xfrm>
            <a:off x="330619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All at sea</a:t>
            </a:r>
          </a:p>
        </p:txBody>
      </p:sp>
      <p:sp>
        <p:nvSpPr>
          <p:cNvPr id="6" name="Rectangle 5">
            <a:extLst>
              <a:ext uri="{FF2B5EF4-FFF2-40B4-BE49-F238E27FC236}">
                <a16:creationId xmlns:a16="http://schemas.microsoft.com/office/drawing/2014/main" id="{306F88AF-0FB9-4978-945D-D5A7AF66FFC5}"/>
              </a:ext>
            </a:extLst>
          </p:cNvPr>
          <p:cNvSpPr/>
          <p:nvPr/>
        </p:nvSpPr>
        <p:spPr>
          <a:xfrm>
            <a:off x="5160819" y="2909455"/>
            <a:ext cx="147221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Holding on to the hope</a:t>
            </a:r>
          </a:p>
        </p:txBody>
      </p:sp>
      <p:sp>
        <p:nvSpPr>
          <p:cNvPr id="8" name="Rectangle 7">
            <a:extLst>
              <a:ext uri="{FF2B5EF4-FFF2-40B4-BE49-F238E27FC236}">
                <a16:creationId xmlns:a16="http://schemas.microsoft.com/office/drawing/2014/main" id="{6E18A6DC-C79B-45FE-A615-BE9C2776625D}"/>
              </a:ext>
            </a:extLst>
          </p:cNvPr>
          <p:cNvSpPr/>
          <p:nvPr/>
        </p:nvSpPr>
        <p:spPr>
          <a:xfrm>
            <a:off x="7175607" y="2909455"/>
            <a:ext cx="1305476" cy="762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Self-SRT</a:t>
            </a:r>
          </a:p>
        </p:txBody>
      </p:sp>
      <p:sp>
        <p:nvSpPr>
          <p:cNvPr id="9" name="Rectangle 8">
            <a:extLst>
              <a:ext uri="{FF2B5EF4-FFF2-40B4-BE49-F238E27FC236}">
                <a16:creationId xmlns:a16="http://schemas.microsoft.com/office/drawing/2014/main" id="{6194D46A-8096-4293-99BC-9AAAD6E92098}"/>
              </a:ext>
            </a:extLst>
          </p:cNvPr>
          <p:cNvSpPr/>
          <p:nvPr/>
        </p:nvSpPr>
        <p:spPr>
          <a:xfrm>
            <a:off x="9023661" y="2909455"/>
            <a:ext cx="171676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Campaigning</a:t>
            </a:r>
          </a:p>
        </p:txBody>
      </p:sp>
      <p:sp>
        <p:nvSpPr>
          <p:cNvPr id="10" name="Rectangle 9">
            <a:extLst>
              <a:ext uri="{FF2B5EF4-FFF2-40B4-BE49-F238E27FC236}">
                <a16:creationId xmlns:a16="http://schemas.microsoft.com/office/drawing/2014/main" id="{AA27DC99-4BC2-425C-88A5-96343B7AF6B4}"/>
              </a:ext>
            </a:extLst>
          </p:cNvPr>
          <p:cNvSpPr/>
          <p:nvPr/>
        </p:nvSpPr>
        <p:spPr>
          <a:xfrm>
            <a:off x="7202787" y="1428137"/>
            <a:ext cx="1694975"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Sharing</a:t>
            </a:r>
          </a:p>
        </p:txBody>
      </p:sp>
      <p:sp>
        <p:nvSpPr>
          <p:cNvPr id="11" name="Rectangle 10">
            <a:extLst>
              <a:ext uri="{FF2B5EF4-FFF2-40B4-BE49-F238E27FC236}">
                <a16:creationId xmlns:a16="http://schemas.microsoft.com/office/drawing/2014/main" id="{549C997D-5A27-4DEF-A35F-9ADF2070D565}"/>
              </a:ext>
            </a:extLst>
          </p:cNvPr>
          <p:cNvSpPr/>
          <p:nvPr/>
        </p:nvSpPr>
        <p:spPr>
          <a:xfrm>
            <a:off x="3429688" y="1458857"/>
            <a:ext cx="16949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Supervision</a:t>
            </a:r>
          </a:p>
        </p:txBody>
      </p:sp>
      <p:cxnSp>
        <p:nvCxnSpPr>
          <p:cNvPr id="14" name="Straight Arrow Connector 13">
            <a:extLst>
              <a:ext uri="{FF2B5EF4-FFF2-40B4-BE49-F238E27FC236}">
                <a16:creationId xmlns:a16="http://schemas.microsoft.com/office/drawing/2014/main" id="{C306B15F-4312-4F12-9506-E664A965269B}"/>
              </a:ext>
            </a:extLst>
          </p:cNvPr>
          <p:cNvCxnSpPr/>
          <p:nvPr/>
        </p:nvCxnSpPr>
        <p:spPr>
          <a:xfrm>
            <a:off x="4277176" y="2190137"/>
            <a:ext cx="0" cy="440246"/>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7CE8860-693F-4D3A-A774-2338983060E6}"/>
              </a:ext>
            </a:extLst>
          </p:cNvPr>
          <p:cNvCxnSpPr>
            <a:cxnSpLocks/>
            <a:stCxn id="10" idx="2"/>
          </p:cNvCxnSpPr>
          <p:nvPr/>
        </p:nvCxnSpPr>
        <p:spPr>
          <a:xfrm flipH="1">
            <a:off x="8045119" y="2190137"/>
            <a:ext cx="5156" cy="412134"/>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8BF2AE7F-A5BF-46EA-817D-D0707EA19F5F}"/>
              </a:ext>
            </a:extLst>
          </p:cNvPr>
          <p:cNvCxnSpPr>
            <a:cxnSpLocks/>
            <a:stCxn id="12" idx="3"/>
            <a:endCxn id="12" idx="1"/>
          </p:cNvCxnSpPr>
          <p:nvPr/>
        </p:nvCxnSpPr>
        <p:spPr>
          <a:xfrm flipH="1">
            <a:off x="1025236" y="3293741"/>
            <a:ext cx="9961419" cy="12700"/>
          </a:xfrm>
          <a:prstGeom prst="bentConnector5">
            <a:avLst>
              <a:gd name="adj1" fmla="val -2295"/>
              <a:gd name="adj2" fmla="val 9745386"/>
              <a:gd name="adj3" fmla="val 102295"/>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C1D8F5B-CD8F-4C4A-BB15-CFBF0963E750}"/>
              </a:ext>
            </a:extLst>
          </p:cNvPr>
          <p:cNvCxnSpPr>
            <a:cxnSpLocks/>
            <a:stCxn id="5" idx="1"/>
            <a:endCxn id="4" idx="3"/>
          </p:cNvCxnSpPr>
          <p:nvPr/>
        </p:nvCxnSpPr>
        <p:spPr>
          <a:xfrm flipH="1">
            <a:off x="275705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D3DD62-7128-476E-841A-125C36D66B58}"/>
              </a:ext>
            </a:extLst>
          </p:cNvPr>
          <p:cNvCxnSpPr>
            <a:cxnSpLocks/>
            <a:stCxn id="8" idx="1"/>
            <a:endCxn id="6" idx="3"/>
          </p:cNvCxnSpPr>
          <p:nvPr/>
        </p:nvCxnSpPr>
        <p:spPr>
          <a:xfrm flipH="1">
            <a:off x="6633029"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6672978-3D0D-4F44-9729-0D3DB8FDC0D9}"/>
              </a:ext>
            </a:extLst>
          </p:cNvPr>
          <p:cNvCxnSpPr>
            <a:cxnSpLocks/>
            <a:stCxn id="6" idx="1"/>
            <a:endCxn id="5" idx="3"/>
          </p:cNvCxnSpPr>
          <p:nvPr/>
        </p:nvCxnSpPr>
        <p:spPr>
          <a:xfrm flipH="1">
            <a:off x="461167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CE2BE05-F988-4432-9974-5729AB5AC065}"/>
              </a:ext>
            </a:extLst>
          </p:cNvPr>
          <p:cNvCxnSpPr>
            <a:cxnSpLocks/>
            <a:stCxn id="9" idx="1"/>
            <a:endCxn id="8" idx="3"/>
          </p:cNvCxnSpPr>
          <p:nvPr/>
        </p:nvCxnSpPr>
        <p:spPr>
          <a:xfrm flipH="1">
            <a:off x="8481083"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71BA5A4-BC3E-4CA8-930A-AD1941C738F7}"/>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738331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864296"/>
            <a:ext cx="10734806" cy="2830882"/>
          </a:xfrm>
        </p:spPr>
        <p:txBody>
          <a:bodyPr>
            <a:normAutofit fontScale="90000"/>
          </a:bodyPr>
          <a:lstStyle/>
          <a:p>
            <a:r>
              <a:rPr lang="en-GB" dirty="0" smtClean="0"/>
              <a:t>Self-Practice/Self-Reflection</a:t>
            </a:r>
            <a:r>
              <a:rPr lang="en-GB" dirty="0"/>
              <a:t/>
            </a:r>
            <a:br>
              <a:rPr lang="en-GB" dirty="0"/>
            </a:br>
            <a:r>
              <a:rPr lang="en-GB" dirty="0"/>
              <a:t/>
            </a:r>
            <a:br>
              <a:rPr lang="en-GB" dirty="0"/>
            </a:br>
            <a:r>
              <a:rPr lang="en-GB" sz="2600" i="1" dirty="0" smtClean="0"/>
              <a:t>“…have </a:t>
            </a:r>
            <a:r>
              <a:rPr lang="en-GB" sz="2600" i="1" dirty="0"/>
              <a:t>that space to reflect on the impact it’s having on them doing the therapy and if there is anyway to minimise that or reflect on it differently…” </a:t>
            </a:r>
            <a:r>
              <a:rPr lang="en-GB" sz="2600" dirty="0"/>
              <a:t>Janis</a:t>
            </a:r>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lvl="2"/>
            <a:endParaRPr lang="en-GB" sz="2000" dirty="0"/>
          </a:p>
          <a:p>
            <a:pPr marL="914400" lvl="2" indent="0">
              <a:buNone/>
            </a:pP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2413338"/>
            <a:ext cx="10622072" cy="3416320"/>
          </a:xfrm>
          <a:prstGeom prst="rect">
            <a:avLst/>
          </a:prstGeom>
        </p:spPr>
        <p:txBody>
          <a:bodyPr wrap="square">
            <a:spAutoFit/>
          </a:bodyPr>
          <a:lstStyle/>
          <a:p>
            <a:endParaRPr lang="en-GB" dirty="0" smtClean="0"/>
          </a:p>
          <a:p>
            <a:r>
              <a:rPr lang="en-GB" sz="2000" dirty="0" smtClean="0"/>
              <a:t>A process </a:t>
            </a:r>
            <a:r>
              <a:rPr lang="en-GB" sz="2000" dirty="0"/>
              <a:t>of reflection during which </a:t>
            </a:r>
            <a:r>
              <a:rPr lang="en-GB" sz="2000" dirty="0" smtClean="0"/>
              <a:t>therapists </a:t>
            </a:r>
            <a:r>
              <a:rPr lang="en-GB" sz="2000" dirty="0"/>
              <a:t>not only focused on the session with their clients and how they could better support them, but also focused on themselves as interactive participants in the therapeutic process. </a:t>
            </a:r>
            <a:endParaRPr lang="en-GB" sz="2000" dirty="0" smtClean="0"/>
          </a:p>
          <a:p>
            <a:endParaRPr lang="en-GB" sz="2000" dirty="0"/>
          </a:p>
          <a:p>
            <a:endParaRPr lang="en-GB" sz="2000" dirty="0" smtClean="0"/>
          </a:p>
          <a:p>
            <a:r>
              <a:rPr lang="en-GB" sz="2000" i="1" dirty="0" smtClean="0"/>
              <a:t>“… to </a:t>
            </a:r>
            <a:r>
              <a:rPr lang="en-GB" sz="2000" i="1" dirty="0"/>
              <a:t>think about the work that you’re doing, to reflect on your sessions, to plan for the next sessions ahead, to reflect on your engagement, to reflect on how the sessions made you feel, and therefore how you sort of interpersonally, you might also impact on the young person you are working with.” </a:t>
            </a:r>
            <a:r>
              <a:rPr lang="en-GB" sz="2000" dirty="0"/>
              <a:t>Simon</a:t>
            </a:r>
          </a:p>
          <a:p>
            <a:endParaRPr lang="en-GB" dirty="0" smtClean="0"/>
          </a:p>
        </p:txBody>
      </p:sp>
    </p:spTree>
    <p:extLst>
      <p:ext uri="{BB962C8B-B14F-4D97-AF65-F5344CB8AC3E}">
        <p14:creationId xmlns:p14="http://schemas.microsoft.com/office/powerpoint/2010/main" val="26188972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Self-practice/self-reflection</a:t>
            </a:r>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lvl="2"/>
            <a:endParaRPr lang="en-GB" sz="2000" dirty="0"/>
          </a:p>
          <a:p>
            <a:pPr marL="914400" lvl="2" indent="0">
              <a:buNone/>
            </a:pP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266233"/>
            <a:ext cx="10622072" cy="4278094"/>
          </a:xfrm>
          <a:prstGeom prst="rect">
            <a:avLst/>
          </a:prstGeom>
        </p:spPr>
        <p:txBody>
          <a:bodyPr wrap="square">
            <a:spAutoFit/>
          </a:bodyPr>
          <a:lstStyle/>
          <a:p>
            <a:endParaRPr lang="en-GB" dirty="0" smtClean="0"/>
          </a:p>
          <a:p>
            <a:r>
              <a:rPr lang="en-GB" sz="2000" dirty="0">
                <a:solidFill>
                  <a:srgbClr val="FFC000"/>
                </a:solidFill>
              </a:rPr>
              <a:t>Reappraising own cognitions</a:t>
            </a:r>
            <a:endParaRPr lang="en-GB" sz="2000" dirty="0" smtClean="0">
              <a:solidFill>
                <a:srgbClr val="FFC000"/>
              </a:solidFill>
            </a:endParaRPr>
          </a:p>
          <a:p>
            <a:endParaRPr lang="en-GB" dirty="0" smtClean="0"/>
          </a:p>
          <a:p>
            <a:endParaRPr lang="en-GB" dirty="0" smtClean="0"/>
          </a:p>
          <a:p>
            <a:r>
              <a:rPr lang="en-GB" sz="2000" dirty="0" smtClean="0"/>
              <a:t>Therapists engaged in </a:t>
            </a:r>
            <a:r>
              <a:rPr lang="en-GB" sz="2000" dirty="0"/>
              <a:t>reappraising their own negative cognitions regarding the therapeutic </a:t>
            </a:r>
            <a:r>
              <a:rPr lang="en-GB" sz="2000" dirty="0" smtClean="0"/>
              <a:t>process</a:t>
            </a:r>
            <a:endParaRPr lang="en-GB" sz="2000" dirty="0"/>
          </a:p>
          <a:p>
            <a:endParaRPr lang="en-GB" sz="2000" dirty="0"/>
          </a:p>
          <a:p>
            <a:r>
              <a:rPr lang="en-GB" sz="2000" i="1" dirty="0"/>
              <a:t>“…it’s kind of just reminding yourself … of your wins, and, and not just getting too bogged down in, in… in, in thinking about, the problem that you are encountering or having encountered.” </a:t>
            </a:r>
            <a:r>
              <a:rPr lang="en-GB" sz="2000" dirty="0" smtClean="0"/>
              <a:t>Hector</a:t>
            </a:r>
          </a:p>
          <a:p>
            <a:endParaRPr lang="en-GB" sz="2000" dirty="0" smtClean="0"/>
          </a:p>
          <a:p>
            <a:r>
              <a:rPr lang="en-GB" sz="2000" i="1" dirty="0" smtClean="0"/>
              <a:t>“</a:t>
            </a:r>
            <a:r>
              <a:rPr lang="en-GB" sz="2000" i="1" dirty="0"/>
              <a:t>I guess it’s trying to see every case on a case-by-case basis, not on a kind of, like a wave picking up </a:t>
            </a:r>
            <a:r>
              <a:rPr lang="en-GB" sz="2000" i="1" dirty="0" smtClean="0"/>
              <a:t>momentum.” </a:t>
            </a:r>
            <a:r>
              <a:rPr lang="en-GB" sz="2000" dirty="0"/>
              <a:t>Rachel</a:t>
            </a:r>
          </a:p>
          <a:p>
            <a:endParaRPr lang="en-GB" dirty="0" smtClean="0"/>
          </a:p>
        </p:txBody>
      </p:sp>
    </p:spTree>
    <p:extLst>
      <p:ext uri="{BB962C8B-B14F-4D97-AF65-F5344CB8AC3E}">
        <p14:creationId xmlns:p14="http://schemas.microsoft.com/office/powerpoint/2010/main" val="39871497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Self-practice/self-reflection: reappraising own cognitions</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lvl="2"/>
            <a:endParaRPr lang="en-GB" sz="2000" dirty="0"/>
          </a:p>
          <a:p>
            <a:pPr marL="914400" lvl="2" indent="0">
              <a:buNone/>
            </a:pP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536516"/>
            <a:ext cx="10622072" cy="3693319"/>
          </a:xfrm>
          <a:prstGeom prst="rect">
            <a:avLst/>
          </a:prstGeom>
        </p:spPr>
        <p:txBody>
          <a:bodyPr wrap="square">
            <a:spAutoFit/>
          </a:bodyPr>
          <a:lstStyle/>
          <a:p>
            <a:endParaRPr lang="en-GB" dirty="0" smtClean="0"/>
          </a:p>
          <a:p>
            <a:r>
              <a:rPr lang="en-GB" sz="2000" dirty="0">
                <a:solidFill>
                  <a:srgbClr val="FFC000"/>
                </a:solidFill>
              </a:rPr>
              <a:t> </a:t>
            </a:r>
            <a:r>
              <a:rPr lang="en-GB" sz="2000" i="1" dirty="0"/>
              <a:t>“… there’s a chance that, you know, the person might remember some stuff from your sessions … there might be some take home message that might make, you know, things slightly better even if it’s just like ‘If you go out you feel better‘. And you know, by giving the person a good experience of services … maybe we’ll give them a good experience of being more likely to seek help and, and stick with it in the </a:t>
            </a:r>
            <a:r>
              <a:rPr lang="en-GB" sz="2000" i="1" dirty="0" smtClean="0"/>
              <a:t>future…” </a:t>
            </a:r>
            <a:r>
              <a:rPr lang="en-GB" sz="2000" dirty="0" smtClean="0"/>
              <a:t>Hector</a:t>
            </a:r>
          </a:p>
          <a:p>
            <a:endParaRPr lang="en-GB" sz="2000" dirty="0"/>
          </a:p>
          <a:p>
            <a:r>
              <a:rPr lang="en-GB" sz="2000" i="1" dirty="0"/>
              <a:t>“And, and even if it might feel like quite a small thing, the client themselves might, think of it as quite a small thing, in-in-in terms of kind of the bigger picture, often </a:t>
            </a:r>
            <a:r>
              <a:rPr lang="en-GB" sz="2000" b="1" i="1" dirty="0"/>
              <a:t>those kind of smaller steps are the hardest ones to take, the sort of first steps</a:t>
            </a:r>
            <a:r>
              <a:rPr lang="en-GB" sz="2000" i="1" dirty="0"/>
              <a:t>.” </a:t>
            </a:r>
            <a:r>
              <a:rPr lang="en-GB" sz="2000" dirty="0" smtClean="0"/>
              <a:t>Hermione</a:t>
            </a:r>
          </a:p>
          <a:p>
            <a:endParaRPr lang="en-GB" dirty="0"/>
          </a:p>
          <a:p>
            <a:endParaRPr lang="en-GB" dirty="0" smtClean="0"/>
          </a:p>
        </p:txBody>
      </p:sp>
    </p:spTree>
    <p:extLst>
      <p:ext uri="{BB962C8B-B14F-4D97-AF65-F5344CB8AC3E}">
        <p14:creationId xmlns:p14="http://schemas.microsoft.com/office/powerpoint/2010/main" val="29745447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Self-practice/self-reflection</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fontScale="92500" lnSpcReduction="10000"/>
          </a:bodyPr>
          <a:lstStyle/>
          <a:p>
            <a:pPr lvl="2"/>
            <a:endParaRPr lang="en-GB" sz="2000" dirty="0" smtClean="0"/>
          </a:p>
          <a:p>
            <a:pPr lvl="2"/>
            <a:r>
              <a:rPr lang="en-GB" sz="2000" dirty="0">
                <a:solidFill>
                  <a:srgbClr val="FFC000"/>
                </a:solidFill>
              </a:rPr>
              <a:t>Overcoming own </a:t>
            </a:r>
            <a:r>
              <a:rPr lang="en-GB" sz="2000" dirty="0" smtClean="0">
                <a:solidFill>
                  <a:srgbClr val="FFC000"/>
                </a:solidFill>
              </a:rPr>
              <a:t>avoidance</a:t>
            </a:r>
          </a:p>
          <a:p>
            <a:pPr lvl="2"/>
            <a:endParaRPr lang="en-GB" sz="2000" dirty="0"/>
          </a:p>
          <a:p>
            <a:pPr marL="914400" lvl="2" indent="0">
              <a:buNone/>
            </a:pPr>
            <a:r>
              <a:rPr lang="en-GB" sz="2000" dirty="0"/>
              <a:t>Therapists also discussed how the early and continued emphasis on behavioural approaches in SRT illuminated and challenged their own historical reticence to work in this way, and how they put their own beliefs to the </a:t>
            </a:r>
            <a:r>
              <a:rPr lang="en-GB" sz="2000" dirty="0" smtClean="0"/>
              <a:t>test:</a:t>
            </a:r>
          </a:p>
          <a:p>
            <a:pPr marL="914400" lvl="2" indent="0">
              <a:buNone/>
            </a:pPr>
            <a:endParaRPr lang="en-GB" sz="2000" dirty="0"/>
          </a:p>
          <a:p>
            <a:pPr marL="914400" lvl="2" indent="0">
              <a:buNone/>
            </a:pPr>
            <a:r>
              <a:rPr lang="en-GB" sz="2000" i="1" dirty="0"/>
              <a:t>“I think sometimes we have a bit of a tendency to </a:t>
            </a:r>
            <a:r>
              <a:rPr lang="en-GB" sz="2000" b="1" i="1" dirty="0"/>
              <a:t>hang on a bit too long before getting out </a:t>
            </a:r>
            <a:r>
              <a:rPr lang="en-GB" sz="2000" i="1" dirty="0"/>
              <a:t>and doing that behavioural work. Cause that can be quite daunting for therapists, I think at times we-we kind of like to cover all the </a:t>
            </a:r>
            <a:r>
              <a:rPr lang="en-GB" sz="2000" i="1" dirty="0" smtClean="0"/>
              <a:t>angles… but </a:t>
            </a:r>
            <a:r>
              <a:rPr lang="en-GB" sz="2000" i="1" dirty="0"/>
              <a:t>then on the other hand, I, I think we, you know, I-I think not getting out can sometimes hamper therapy, so hinder therapy, to the same degree.” </a:t>
            </a:r>
            <a:r>
              <a:rPr lang="en-GB" sz="2000" dirty="0"/>
              <a:t>Hector</a:t>
            </a: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3690484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Self-practice/self-reflection: overcoming own avoidance</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0728" y="1277944"/>
            <a:ext cx="11837594" cy="4590871"/>
          </a:xfrm>
        </p:spPr>
        <p:txBody>
          <a:bodyPr>
            <a:normAutofit fontScale="92500" lnSpcReduction="20000"/>
          </a:bodyPr>
          <a:lstStyle/>
          <a:p>
            <a:pPr lvl="2"/>
            <a:endParaRPr lang="en-GB" sz="2000" dirty="0" smtClean="0"/>
          </a:p>
          <a:p>
            <a:pPr lvl="2"/>
            <a:r>
              <a:rPr lang="en-GB" sz="2000" i="1" dirty="0"/>
              <a:t>“I think I knew that being behavioural with people, especially with certain clients, was a good thing and to be aimed for in CBT therapy. And yet, I think that there was, in terms of my emotions, a sort of avoidance of that. … </a:t>
            </a:r>
            <a:r>
              <a:rPr lang="en-GB" sz="2000" b="1" i="1" dirty="0"/>
              <a:t>you can give yourself reasons not to </a:t>
            </a:r>
            <a:r>
              <a:rPr lang="en-GB" sz="2000" b="1" i="1" dirty="0" smtClean="0"/>
              <a:t>be </a:t>
            </a:r>
            <a:r>
              <a:rPr lang="en-GB" sz="2000" b="1" i="1" dirty="0"/>
              <a:t>very active with people</a:t>
            </a:r>
            <a:r>
              <a:rPr lang="en-GB" sz="2000" i="1" dirty="0"/>
              <a:t>, like “I don’t have a long enough session”, or “I’m not sure where we could go, you know, from here, or where we are conducting therapy”, or “We will do that next week”, or “The client isn’t sure about this, so, so let’s not do it yet”. And I think that there’s, there are emotional things that, that get in the way of being quite active with the clients, at times, in, in therapy. And, and that can build up over time. So I think and by, the, the focus really with SRT, you know, is, sort of, to </a:t>
            </a:r>
            <a:r>
              <a:rPr lang="en-GB" sz="2000" b="1" i="1" dirty="0"/>
              <a:t>go against that and to get active with people right away</a:t>
            </a:r>
            <a:r>
              <a:rPr lang="en-GB" sz="2000" i="1" dirty="0"/>
              <a:t>. And therefore, I guess it’s, kind of, by doing behavioural experiments for me as a therapist, you know, kind of, overcoming my avoidance and challenging my cognitions that things might go wrong, or that without a very detailed formulation people might not see a benefit of, of an experiment and actually behavioural work is, is really important. And my work here kind of showed, showed me that but I knew it theoretically, but I perhaps wasn’t always, using that knowledge practically in my clinical work.” </a:t>
            </a:r>
            <a:r>
              <a:rPr lang="en-GB" sz="2000" dirty="0"/>
              <a:t>Zoe</a:t>
            </a:r>
          </a:p>
          <a:p>
            <a:pPr marL="914400" lvl="2" indent="0">
              <a:buNone/>
            </a:pPr>
            <a:endParaRPr lang="en-GB" sz="2000" dirty="0" smtClean="0"/>
          </a:p>
          <a:p>
            <a:pPr marL="914400" lvl="2" indent="0">
              <a:buNone/>
            </a:pPr>
            <a:endParaRPr lang="en-GB" sz="2000" dirty="0"/>
          </a:p>
          <a:p>
            <a:pPr marL="914400" lvl="2" indent="0">
              <a:buNone/>
            </a:pP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15541939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Self-practice/self-reflection</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08686" y="1065001"/>
            <a:ext cx="11132458" cy="4406205"/>
          </a:xfrm>
        </p:spPr>
        <p:txBody>
          <a:bodyPr>
            <a:normAutofit fontScale="85000" lnSpcReduction="10000"/>
          </a:bodyPr>
          <a:lstStyle/>
          <a:p>
            <a:pPr lvl="2"/>
            <a:endParaRPr lang="en-GB" sz="2000" dirty="0" smtClean="0"/>
          </a:p>
          <a:p>
            <a:pPr lvl="2"/>
            <a:r>
              <a:rPr lang="en-GB" sz="2000" dirty="0">
                <a:solidFill>
                  <a:srgbClr val="FFC000"/>
                </a:solidFill>
              </a:rPr>
              <a:t>Cheerleading for self and others</a:t>
            </a:r>
            <a:endParaRPr lang="en-GB" sz="2000" dirty="0"/>
          </a:p>
          <a:p>
            <a:pPr marL="914400" lvl="2" indent="0">
              <a:buNone/>
            </a:pPr>
            <a:endParaRPr lang="en-GB" sz="2000" dirty="0" smtClean="0"/>
          </a:p>
          <a:p>
            <a:pPr marL="914400" lvl="2" indent="0">
              <a:buNone/>
            </a:pPr>
            <a:r>
              <a:rPr lang="en-GB" sz="2000" dirty="0" smtClean="0"/>
              <a:t>A preference </a:t>
            </a:r>
            <a:r>
              <a:rPr lang="en-GB" sz="2000" dirty="0"/>
              <a:t>towards focusing on and verbalising the positive and hopeful aspects within </a:t>
            </a:r>
            <a:r>
              <a:rPr lang="en-GB" sz="2000" dirty="0" smtClean="0"/>
              <a:t>therapy a positive choice </a:t>
            </a:r>
            <a:r>
              <a:rPr lang="en-GB" sz="2000" dirty="0"/>
              <a:t>of language and focus on achievements aims to reinforce client efforts and instil hope in both client and therapist</a:t>
            </a:r>
            <a:r>
              <a:rPr lang="en-GB" sz="2000" dirty="0" smtClean="0"/>
              <a:t>:</a:t>
            </a:r>
          </a:p>
          <a:p>
            <a:pPr marL="914400" lvl="2" indent="0">
              <a:buNone/>
            </a:pPr>
            <a:endParaRPr lang="en-GB" sz="2000" dirty="0" smtClean="0"/>
          </a:p>
          <a:p>
            <a:pPr marL="914400" lvl="2" indent="0">
              <a:buNone/>
            </a:pPr>
            <a:r>
              <a:rPr lang="en-GB" sz="2000" i="1" dirty="0"/>
              <a:t>“… I think it’s good to be excited for clients… </a:t>
            </a:r>
            <a:r>
              <a:rPr lang="en-GB" sz="2000" b="1" i="1" dirty="0"/>
              <a:t>I suppose these are positives, all positive emotions, you know, I think, I think you can kind of, share them with clients,… when you’re excited</a:t>
            </a:r>
            <a:r>
              <a:rPr lang="en-GB" sz="2000" i="1" dirty="0"/>
              <a:t> by the fact that someone’s been out for the first time in a few months, it’s just kind of letting them know that, you know, and </a:t>
            </a:r>
            <a:r>
              <a:rPr lang="en-GB" sz="2000" i="1" dirty="0" smtClean="0"/>
              <a:t>‘</a:t>
            </a:r>
            <a:r>
              <a:rPr lang="en-GB" sz="2000" b="1" i="1" dirty="0" smtClean="0"/>
              <a:t>You’ve </a:t>
            </a:r>
            <a:r>
              <a:rPr lang="en-GB" sz="2000" b="1" i="1" dirty="0"/>
              <a:t>done a bloody great </a:t>
            </a:r>
            <a:r>
              <a:rPr lang="en-GB" sz="2000" b="1" i="1" dirty="0" smtClean="0"/>
              <a:t>job!’ You </a:t>
            </a:r>
            <a:r>
              <a:rPr lang="en-GB" sz="2000" b="1" i="1" dirty="0"/>
              <a:t>know, and </a:t>
            </a:r>
            <a:r>
              <a:rPr lang="en-GB" sz="2000" b="1" i="1" dirty="0" smtClean="0"/>
              <a:t>‘I </a:t>
            </a:r>
            <a:r>
              <a:rPr lang="en-GB" sz="2000" b="1" i="1" dirty="0"/>
              <a:t>am really pleased you’ve done that, that’s fantastic, you know, it’s an incredible achievement and, let’s, let’s use that, let’s take that forward, and let’s let’, let’s build on </a:t>
            </a:r>
            <a:r>
              <a:rPr lang="en-GB" sz="2000" b="1" i="1" dirty="0" smtClean="0"/>
              <a:t>this</a:t>
            </a:r>
            <a:r>
              <a:rPr lang="en-GB" sz="2000" i="1" dirty="0" smtClean="0"/>
              <a:t>’.</a:t>
            </a:r>
            <a:r>
              <a:rPr lang="en-GB" sz="2000" dirty="0" smtClean="0"/>
              <a:t>” </a:t>
            </a:r>
            <a:r>
              <a:rPr lang="en-GB" sz="2000" dirty="0"/>
              <a:t>Hector</a:t>
            </a:r>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36986811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Self-practice/self-reflection: cheerleading for self and others</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lvl="2"/>
            <a:r>
              <a:rPr lang="en-GB" sz="2000" i="1" dirty="0"/>
              <a:t>“I much rather think about what, what goes well and, and the </a:t>
            </a:r>
            <a:r>
              <a:rPr lang="en-GB" sz="2000" b="1" i="1" dirty="0"/>
              <a:t>positivity of therapy and the hopefulness actually, because it does breed hopefulness as well</a:t>
            </a:r>
            <a:r>
              <a:rPr lang="en-GB" sz="2000" i="1" dirty="0"/>
              <a:t>; its not just contagious hopelessness that we get from these clients. We get this kind of contagious hopefulness as well, that actually when things are going well, that hopefulness really helps us to make sense of the work that we are doing with that young person, it makes us, I think, do a better job at our next sessions and think about what we doing. But most important, I think, if then influences the wider system social recovery therapies through supervision.” </a:t>
            </a:r>
            <a:r>
              <a:rPr lang="en-GB" sz="2000" dirty="0"/>
              <a:t>Simon</a:t>
            </a:r>
            <a:endParaRPr lang="en-GB" sz="2000" dirty="0" smtClean="0"/>
          </a:p>
          <a:p>
            <a:pPr marL="914400" lvl="2" indent="0">
              <a:buNone/>
            </a:pPr>
            <a:endParaRPr lang="en-GB" sz="2000" dirty="0"/>
          </a:p>
          <a:p>
            <a:pPr marL="914400" lvl="2" indent="0">
              <a:buNone/>
            </a:pP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4021445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56E2A9-1EC2-4A26-9E97-2BE9D5049814}"/>
              </a:ext>
            </a:extLst>
          </p:cNvPr>
          <p:cNvSpPr/>
          <p:nvPr/>
        </p:nvSpPr>
        <p:spPr>
          <a:xfrm>
            <a:off x="1025236" y="2618505"/>
            <a:ext cx="9961419" cy="13504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5283AFE-1DB7-4A70-AD95-16115C06D747}"/>
              </a:ext>
            </a:extLst>
          </p:cNvPr>
          <p:cNvSpPr/>
          <p:nvPr/>
        </p:nvSpPr>
        <p:spPr>
          <a:xfrm>
            <a:off x="145157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is new</a:t>
            </a:r>
          </a:p>
        </p:txBody>
      </p:sp>
      <p:sp>
        <p:nvSpPr>
          <p:cNvPr id="5" name="Rectangle 4">
            <a:extLst>
              <a:ext uri="{FF2B5EF4-FFF2-40B4-BE49-F238E27FC236}">
                <a16:creationId xmlns:a16="http://schemas.microsoft.com/office/drawing/2014/main" id="{B15FBCFD-C284-4051-9F10-F31B8A9F7A72}"/>
              </a:ext>
            </a:extLst>
          </p:cNvPr>
          <p:cNvSpPr/>
          <p:nvPr/>
        </p:nvSpPr>
        <p:spPr>
          <a:xfrm>
            <a:off x="330619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All at sea</a:t>
            </a:r>
          </a:p>
        </p:txBody>
      </p:sp>
      <p:sp>
        <p:nvSpPr>
          <p:cNvPr id="6" name="Rectangle 5">
            <a:extLst>
              <a:ext uri="{FF2B5EF4-FFF2-40B4-BE49-F238E27FC236}">
                <a16:creationId xmlns:a16="http://schemas.microsoft.com/office/drawing/2014/main" id="{306F88AF-0FB9-4978-945D-D5A7AF66FFC5}"/>
              </a:ext>
            </a:extLst>
          </p:cNvPr>
          <p:cNvSpPr/>
          <p:nvPr/>
        </p:nvSpPr>
        <p:spPr>
          <a:xfrm>
            <a:off x="5160819" y="2909455"/>
            <a:ext cx="147221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Holding on to the hope</a:t>
            </a:r>
          </a:p>
        </p:txBody>
      </p:sp>
      <p:sp>
        <p:nvSpPr>
          <p:cNvPr id="8" name="Rectangle 7">
            <a:extLst>
              <a:ext uri="{FF2B5EF4-FFF2-40B4-BE49-F238E27FC236}">
                <a16:creationId xmlns:a16="http://schemas.microsoft.com/office/drawing/2014/main" id="{6E18A6DC-C79B-45FE-A615-BE9C2776625D}"/>
              </a:ext>
            </a:extLst>
          </p:cNvPr>
          <p:cNvSpPr/>
          <p:nvPr/>
        </p:nvSpPr>
        <p:spPr>
          <a:xfrm>
            <a:off x="7175607"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Self-SRT</a:t>
            </a:r>
          </a:p>
        </p:txBody>
      </p:sp>
      <p:sp>
        <p:nvSpPr>
          <p:cNvPr id="9" name="Rectangle 8">
            <a:extLst>
              <a:ext uri="{FF2B5EF4-FFF2-40B4-BE49-F238E27FC236}">
                <a16:creationId xmlns:a16="http://schemas.microsoft.com/office/drawing/2014/main" id="{6194D46A-8096-4293-99BC-9AAAD6E92098}"/>
              </a:ext>
            </a:extLst>
          </p:cNvPr>
          <p:cNvSpPr/>
          <p:nvPr/>
        </p:nvSpPr>
        <p:spPr>
          <a:xfrm>
            <a:off x="9023661" y="2909455"/>
            <a:ext cx="1716760" cy="762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Campaigning</a:t>
            </a:r>
          </a:p>
        </p:txBody>
      </p:sp>
      <p:sp>
        <p:nvSpPr>
          <p:cNvPr id="10" name="Rectangle 9">
            <a:extLst>
              <a:ext uri="{FF2B5EF4-FFF2-40B4-BE49-F238E27FC236}">
                <a16:creationId xmlns:a16="http://schemas.microsoft.com/office/drawing/2014/main" id="{AA27DC99-4BC2-425C-88A5-96343B7AF6B4}"/>
              </a:ext>
            </a:extLst>
          </p:cNvPr>
          <p:cNvSpPr/>
          <p:nvPr/>
        </p:nvSpPr>
        <p:spPr>
          <a:xfrm>
            <a:off x="7202787" y="1428137"/>
            <a:ext cx="1694975"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Sharing</a:t>
            </a:r>
          </a:p>
        </p:txBody>
      </p:sp>
      <p:sp>
        <p:nvSpPr>
          <p:cNvPr id="11" name="Rectangle 10">
            <a:extLst>
              <a:ext uri="{FF2B5EF4-FFF2-40B4-BE49-F238E27FC236}">
                <a16:creationId xmlns:a16="http://schemas.microsoft.com/office/drawing/2014/main" id="{549C997D-5A27-4DEF-A35F-9ADF2070D565}"/>
              </a:ext>
            </a:extLst>
          </p:cNvPr>
          <p:cNvSpPr/>
          <p:nvPr/>
        </p:nvSpPr>
        <p:spPr>
          <a:xfrm>
            <a:off x="3429688" y="1458857"/>
            <a:ext cx="16949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Supervision</a:t>
            </a:r>
          </a:p>
        </p:txBody>
      </p:sp>
      <p:cxnSp>
        <p:nvCxnSpPr>
          <p:cNvPr id="14" name="Straight Arrow Connector 13">
            <a:extLst>
              <a:ext uri="{FF2B5EF4-FFF2-40B4-BE49-F238E27FC236}">
                <a16:creationId xmlns:a16="http://schemas.microsoft.com/office/drawing/2014/main" id="{C306B15F-4312-4F12-9506-E664A965269B}"/>
              </a:ext>
            </a:extLst>
          </p:cNvPr>
          <p:cNvCxnSpPr/>
          <p:nvPr/>
        </p:nvCxnSpPr>
        <p:spPr>
          <a:xfrm>
            <a:off x="4277176" y="2190137"/>
            <a:ext cx="0" cy="440246"/>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7CE8860-693F-4D3A-A774-2338983060E6}"/>
              </a:ext>
            </a:extLst>
          </p:cNvPr>
          <p:cNvCxnSpPr>
            <a:cxnSpLocks/>
            <a:stCxn id="10" idx="2"/>
          </p:cNvCxnSpPr>
          <p:nvPr/>
        </p:nvCxnSpPr>
        <p:spPr>
          <a:xfrm flipH="1">
            <a:off x="8045119" y="2190137"/>
            <a:ext cx="5156" cy="412134"/>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8BF2AE7F-A5BF-46EA-817D-D0707EA19F5F}"/>
              </a:ext>
            </a:extLst>
          </p:cNvPr>
          <p:cNvCxnSpPr>
            <a:cxnSpLocks/>
            <a:stCxn id="12" idx="3"/>
            <a:endCxn id="12" idx="1"/>
          </p:cNvCxnSpPr>
          <p:nvPr/>
        </p:nvCxnSpPr>
        <p:spPr>
          <a:xfrm flipH="1">
            <a:off x="1025236" y="3293741"/>
            <a:ext cx="9961419" cy="12700"/>
          </a:xfrm>
          <a:prstGeom prst="bentConnector5">
            <a:avLst>
              <a:gd name="adj1" fmla="val -2295"/>
              <a:gd name="adj2" fmla="val 9745386"/>
              <a:gd name="adj3" fmla="val 102295"/>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C1D8F5B-CD8F-4C4A-BB15-CFBF0963E750}"/>
              </a:ext>
            </a:extLst>
          </p:cNvPr>
          <p:cNvCxnSpPr>
            <a:cxnSpLocks/>
            <a:stCxn id="5" idx="1"/>
            <a:endCxn id="4" idx="3"/>
          </p:cNvCxnSpPr>
          <p:nvPr/>
        </p:nvCxnSpPr>
        <p:spPr>
          <a:xfrm flipH="1">
            <a:off x="275705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D3DD62-7128-476E-841A-125C36D66B58}"/>
              </a:ext>
            </a:extLst>
          </p:cNvPr>
          <p:cNvCxnSpPr>
            <a:cxnSpLocks/>
            <a:stCxn id="8" idx="1"/>
            <a:endCxn id="6" idx="3"/>
          </p:cNvCxnSpPr>
          <p:nvPr/>
        </p:nvCxnSpPr>
        <p:spPr>
          <a:xfrm flipH="1">
            <a:off x="6633029"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6672978-3D0D-4F44-9729-0D3DB8FDC0D9}"/>
              </a:ext>
            </a:extLst>
          </p:cNvPr>
          <p:cNvCxnSpPr>
            <a:cxnSpLocks/>
            <a:stCxn id="6" idx="1"/>
            <a:endCxn id="5" idx="3"/>
          </p:cNvCxnSpPr>
          <p:nvPr/>
        </p:nvCxnSpPr>
        <p:spPr>
          <a:xfrm flipH="1">
            <a:off x="461167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CE2BE05-F988-4432-9974-5729AB5AC065}"/>
              </a:ext>
            </a:extLst>
          </p:cNvPr>
          <p:cNvCxnSpPr>
            <a:cxnSpLocks/>
            <a:stCxn id="9" idx="1"/>
            <a:endCxn id="8" idx="3"/>
          </p:cNvCxnSpPr>
          <p:nvPr/>
        </p:nvCxnSpPr>
        <p:spPr>
          <a:xfrm flipH="1">
            <a:off x="8481083"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71BA5A4-BC3E-4CA8-930A-AD1941C738F7}"/>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36304293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864295"/>
            <a:ext cx="10734806" cy="3469710"/>
          </a:xfrm>
        </p:spPr>
        <p:txBody>
          <a:bodyPr>
            <a:normAutofit fontScale="90000"/>
          </a:bodyPr>
          <a:lstStyle/>
          <a:p>
            <a:r>
              <a:rPr lang="en-GB" dirty="0" smtClean="0"/>
              <a:t>Campaigning</a:t>
            </a:r>
            <a:r>
              <a:rPr lang="en-GB" dirty="0"/>
              <a:t/>
            </a:r>
            <a:br>
              <a:rPr lang="en-GB" dirty="0"/>
            </a:br>
            <a:r>
              <a:rPr lang="en-GB" dirty="0"/>
              <a:t/>
            </a:r>
            <a:br>
              <a:rPr lang="en-GB" dirty="0"/>
            </a:br>
            <a:r>
              <a:rPr lang="en-GB" i="1" dirty="0"/>
              <a:t>“I think I’ve sort of embraced it, I think not just in SRT, it I think I caught principles in SRT that can, sort of, can be very useful in CBT generally, for various populations.” </a:t>
            </a:r>
            <a:r>
              <a:rPr lang="en-GB" dirty="0"/>
              <a:t>Simon</a:t>
            </a:r>
            <a:br>
              <a:rPr lang="en-GB" dirty="0"/>
            </a:br>
            <a:r>
              <a:rPr lang="en-GB" dirty="0" smtClean="0"/>
              <a:t/>
            </a:r>
            <a:br>
              <a:rPr lang="en-GB" dirty="0" smtClean="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lvl="2"/>
            <a:endParaRPr lang="en-GB" sz="2000" dirty="0"/>
          </a:p>
          <a:p>
            <a:pPr marL="914400" lvl="2" indent="0">
              <a:buNone/>
            </a:pP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3615837"/>
            <a:ext cx="10622072" cy="1292662"/>
          </a:xfrm>
          <a:prstGeom prst="rect">
            <a:avLst/>
          </a:prstGeom>
        </p:spPr>
        <p:txBody>
          <a:bodyPr wrap="square">
            <a:spAutoFit/>
          </a:bodyPr>
          <a:lstStyle/>
          <a:p>
            <a:endParaRPr lang="en-GB" dirty="0" smtClean="0"/>
          </a:p>
          <a:p>
            <a:r>
              <a:rPr lang="en-GB" sz="2000" dirty="0" smtClean="0"/>
              <a:t>Therapists</a:t>
            </a:r>
            <a:r>
              <a:rPr lang="en-GB" sz="2000" dirty="0"/>
              <a:t>’ enthusiasm for SRT was noticeable in their narratives. It became apparent that the very experience of providing this therapy validated the need for such an intervention, in a sort of lived experience of the process.</a:t>
            </a:r>
            <a:endParaRPr lang="en-GB" dirty="0" smtClean="0"/>
          </a:p>
        </p:txBody>
      </p:sp>
    </p:spTree>
    <p:extLst>
      <p:ext uri="{BB962C8B-B14F-4D97-AF65-F5344CB8AC3E}">
        <p14:creationId xmlns:p14="http://schemas.microsoft.com/office/powerpoint/2010/main" val="11502864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campaigning</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08686" y="1065001"/>
            <a:ext cx="11132458" cy="4406205"/>
          </a:xfrm>
        </p:spPr>
        <p:txBody>
          <a:bodyPr>
            <a:normAutofit/>
          </a:bodyPr>
          <a:lstStyle/>
          <a:p>
            <a:pPr lvl="2"/>
            <a:endParaRPr lang="en-GB" sz="2000" dirty="0" smtClean="0"/>
          </a:p>
          <a:p>
            <a:pPr lvl="2"/>
            <a:r>
              <a:rPr lang="en-GB" sz="2000" dirty="0" smtClean="0">
                <a:solidFill>
                  <a:srgbClr val="FFC000"/>
                </a:solidFill>
              </a:rPr>
              <a:t>Realisation </a:t>
            </a:r>
            <a:r>
              <a:rPr lang="en-GB" sz="2000" dirty="0">
                <a:solidFill>
                  <a:srgbClr val="FFC000"/>
                </a:solidFill>
              </a:rPr>
              <a:t>of </a:t>
            </a:r>
            <a:r>
              <a:rPr lang="en-GB" sz="2000" dirty="0" smtClean="0">
                <a:solidFill>
                  <a:srgbClr val="FFC000"/>
                </a:solidFill>
              </a:rPr>
              <a:t>hope</a:t>
            </a:r>
          </a:p>
          <a:p>
            <a:pPr lvl="2"/>
            <a:endParaRPr lang="en-GB" sz="2000" dirty="0" smtClean="0"/>
          </a:p>
          <a:p>
            <a:pPr marL="914400" lvl="2" indent="0">
              <a:buNone/>
            </a:pPr>
            <a:r>
              <a:rPr lang="en-GB" sz="2000" dirty="0" smtClean="0"/>
              <a:t>Realisation </a:t>
            </a:r>
            <a:r>
              <a:rPr lang="en-GB" sz="2000" dirty="0"/>
              <a:t>that SRT breeds hope beyond what was thought possible and leads to meaningful change</a:t>
            </a:r>
            <a:endParaRPr lang="en-GB" sz="2000" dirty="0" smtClean="0"/>
          </a:p>
          <a:p>
            <a:pPr marL="914400" lvl="2" indent="0">
              <a:buNone/>
            </a:pPr>
            <a:endParaRPr lang="en-GB" sz="2000" dirty="0" smtClean="0"/>
          </a:p>
          <a:p>
            <a:pPr marL="914400" lvl="2" indent="0">
              <a:buNone/>
            </a:pPr>
            <a:r>
              <a:rPr lang="en-GB" sz="2000" i="1" dirty="0"/>
              <a:t>“…it can be probably, probably one of the most rewarding processes when you can really see, you know, having almost this light-bulb moments with people where they perhaps look at things in a different way or see themselves in different way or see </a:t>
            </a:r>
            <a:r>
              <a:rPr lang="en-GB" sz="2000" b="1" i="1" dirty="0"/>
              <a:t>that the world is full of opportunities rather than threat</a:t>
            </a:r>
            <a:r>
              <a:rPr lang="en-GB" sz="2000" i="1" dirty="0"/>
              <a:t>.” Rachel</a:t>
            </a: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9528542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Campaigning</a:t>
            </a:r>
            <a:r>
              <a:rPr lang="en-GB" dirty="0"/>
              <a:t>: </a:t>
            </a:r>
            <a:r>
              <a:rPr lang="en-GB" dirty="0" smtClean="0"/>
              <a:t>Realisation of hope</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lvl="2"/>
            <a:r>
              <a:rPr lang="en-GB" sz="2000" i="1" dirty="0" smtClean="0"/>
              <a:t>“I </a:t>
            </a:r>
            <a:r>
              <a:rPr lang="en-GB" sz="2000" i="1" dirty="0"/>
              <a:t>think it’s a really nice way of working with clients and… I think we’ve had quite a tough group to work with in this trial but I would say generally this </a:t>
            </a:r>
            <a:r>
              <a:rPr lang="en-GB" sz="2000" b="1" i="1" dirty="0"/>
              <a:t>approach could be widened out as well to, to work with people who maybe don’t have such a low level of functioning</a:t>
            </a:r>
            <a:r>
              <a:rPr lang="en-GB" sz="2000" i="1" dirty="0"/>
              <a:t>. I think, you know, just getting out of the therapy room and doing more in the community is a really nice way of working and I think can bring about change quicker even in those who my have a slightly higher level of, kind of time use to begin with. I guess that’s one thing I’ve taken from that, I guess, </a:t>
            </a:r>
            <a:r>
              <a:rPr lang="en-GB" sz="2000" b="1" i="1" dirty="0"/>
              <a:t>it’s changed the way have worked with other client groups as well, who aren’t in this trial</a:t>
            </a:r>
            <a:r>
              <a:rPr lang="en-GB" sz="2000" i="1" dirty="0"/>
              <a:t>.” Miriam </a:t>
            </a:r>
            <a:endParaRPr lang="en-GB" sz="2000" dirty="0" smtClean="0"/>
          </a:p>
          <a:p>
            <a:pPr marL="914400" lvl="2" indent="0">
              <a:buNone/>
            </a:pPr>
            <a:endParaRPr lang="en-GB" sz="2000" dirty="0"/>
          </a:p>
          <a:p>
            <a:pPr marL="914400" lvl="2" indent="0">
              <a:buNone/>
            </a:pP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31068897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campaigning</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08686" y="1065001"/>
            <a:ext cx="11132458" cy="4406205"/>
          </a:xfrm>
        </p:spPr>
        <p:txBody>
          <a:bodyPr>
            <a:normAutofit/>
          </a:bodyPr>
          <a:lstStyle/>
          <a:p>
            <a:pPr lvl="2"/>
            <a:endParaRPr lang="en-GB" sz="2000" dirty="0" smtClean="0"/>
          </a:p>
          <a:p>
            <a:pPr lvl="2"/>
            <a:r>
              <a:rPr lang="en-GB" sz="2000" dirty="0">
                <a:solidFill>
                  <a:srgbClr val="FFC000"/>
                </a:solidFill>
              </a:rPr>
              <a:t>Campaigning for neglected </a:t>
            </a:r>
            <a:r>
              <a:rPr lang="en-GB" sz="2000" dirty="0" smtClean="0">
                <a:solidFill>
                  <a:srgbClr val="FFC000"/>
                </a:solidFill>
              </a:rPr>
              <a:t>clients</a:t>
            </a:r>
          </a:p>
          <a:p>
            <a:pPr lvl="2"/>
            <a:endParaRPr lang="en-GB" sz="2000" dirty="0" smtClean="0"/>
          </a:p>
          <a:p>
            <a:pPr marL="914400" lvl="2" indent="0">
              <a:buNone/>
            </a:pPr>
            <a:r>
              <a:rPr lang="en-GB" sz="2000" dirty="0" smtClean="0"/>
              <a:t>The intervention </a:t>
            </a:r>
            <a:r>
              <a:rPr lang="en-GB" sz="2000" dirty="0"/>
              <a:t>is effectively targeting clients who have typically not been helped by </a:t>
            </a:r>
            <a:r>
              <a:rPr lang="en-GB" sz="2000" dirty="0" smtClean="0"/>
              <a:t>services:</a:t>
            </a:r>
          </a:p>
          <a:p>
            <a:pPr marL="914400" lvl="2" indent="0">
              <a:buNone/>
            </a:pPr>
            <a:endParaRPr lang="en-GB" sz="2000" dirty="0" smtClean="0"/>
          </a:p>
          <a:p>
            <a:pPr marL="914400" lvl="2" indent="0">
              <a:buNone/>
            </a:pPr>
            <a:r>
              <a:rPr lang="en-GB" sz="2000" i="1" dirty="0"/>
              <a:t>“… in this client group, I think, people have been stuck and you know either in the services and stuck or out of services and stuck for a long time.” Janis</a:t>
            </a: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38274283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Campaigning</a:t>
            </a:r>
            <a:r>
              <a:rPr lang="en-GB" dirty="0"/>
              <a:t>: </a:t>
            </a:r>
            <a:r>
              <a:rPr lang="en-GB" dirty="0" smtClean="0"/>
              <a:t>Campaigning for neglected clients</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lvl="2"/>
            <a:endParaRPr lang="en-GB" sz="2000" dirty="0" smtClean="0"/>
          </a:p>
          <a:p>
            <a:pPr marL="914400" lvl="2" indent="0">
              <a:buNone/>
            </a:pPr>
            <a:r>
              <a:rPr lang="en-GB" sz="2000" i="1" dirty="0" smtClean="0"/>
              <a:t>“… </a:t>
            </a:r>
            <a:r>
              <a:rPr lang="en-GB" sz="2000" i="1" dirty="0"/>
              <a:t>I find it quite important to remember I guess the underpinning philosophy of, of, of this whole approach and trials that actually is one of the things is, I found</a:t>
            </a:r>
            <a:r>
              <a:rPr lang="en-GB" sz="2000" b="1" i="1" dirty="0"/>
              <a:t> can engage people who otherwise wouldn’t be, even offered psychological therapy because of that, that ambivalence</a:t>
            </a:r>
            <a:r>
              <a:rPr lang="en-GB" sz="2000" i="1" dirty="0"/>
              <a:t>.” Hermione</a:t>
            </a:r>
            <a:endParaRPr lang="en-GB" sz="2000" dirty="0" smtClean="0"/>
          </a:p>
          <a:p>
            <a:pPr marL="914400" lvl="2" indent="0">
              <a:buNone/>
            </a:pPr>
            <a:endParaRPr lang="en-GB" sz="2000" dirty="0"/>
          </a:p>
          <a:p>
            <a:pPr marL="914400" lvl="2" indent="0">
              <a:buNone/>
            </a:pPr>
            <a:r>
              <a:rPr lang="en-GB" sz="2000" dirty="0"/>
              <a:t>“… we might be working on an intervention here that’s really useful for people going forward in the future, and so I guess there’s, there’s some… it’s pleasing, it feels a bit </a:t>
            </a:r>
            <a:r>
              <a:rPr lang="en-GB" sz="2000" b="1" dirty="0"/>
              <a:t>exciting that you are working on something that might, might benefit people that, that perhaps isn’t so available at the moment</a:t>
            </a:r>
            <a:r>
              <a:rPr lang="en-GB" sz="2000" dirty="0"/>
              <a:t>.” Zack</a:t>
            </a: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343817017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56E2A9-1EC2-4A26-9E97-2BE9D5049814}"/>
              </a:ext>
            </a:extLst>
          </p:cNvPr>
          <p:cNvSpPr/>
          <p:nvPr/>
        </p:nvSpPr>
        <p:spPr>
          <a:xfrm>
            <a:off x="1025236" y="2618505"/>
            <a:ext cx="9961419" cy="13504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5283AFE-1DB7-4A70-AD95-16115C06D747}"/>
              </a:ext>
            </a:extLst>
          </p:cNvPr>
          <p:cNvSpPr/>
          <p:nvPr/>
        </p:nvSpPr>
        <p:spPr>
          <a:xfrm>
            <a:off x="145157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is new</a:t>
            </a:r>
          </a:p>
        </p:txBody>
      </p:sp>
      <p:sp>
        <p:nvSpPr>
          <p:cNvPr id="5" name="Rectangle 4">
            <a:extLst>
              <a:ext uri="{FF2B5EF4-FFF2-40B4-BE49-F238E27FC236}">
                <a16:creationId xmlns:a16="http://schemas.microsoft.com/office/drawing/2014/main" id="{B15FBCFD-C284-4051-9F10-F31B8A9F7A72}"/>
              </a:ext>
            </a:extLst>
          </p:cNvPr>
          <p:cNvSpPr/>
          <p:nvPr/>
        </p:nvSpPr>
        <p:spPr>
          <a:xfrm>
            <a:off x="330619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All at sea</a:t>
            </a:r>
          </a:p>
        </p:txBody>
      </p:sp>
      <p:sp>
        <p:nvSpPr>
          <p:cNvPr id="6" name="Rectangle 5">
            <a:extLst>
              <a:ext uri="{FF2B5EF4-FFF2-40B4-BE49-F238E27FC236}">
                <a16:creationId xmlns:a16="http://schemas.microsoft.com/office/drawing/2014/main" id="{306F88AF-0FB9-4978-945D-D5A7AF66FFC5}"/>
              </a:ext>
            </a:extLst>
          </p:cNvPr>
          <p:cNvSpPr/>
          <p:nvPr/>
        </p:nvSpPr>
        <p:spPr>
          <a:xfrm>
            <a:off x="5160819" y="2909455"/>
            <a:ext cx="147221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Holding on to the hope</a:t>
            </a:r>
          </a:p>
        </p:txBody>
      </p:sp>
      <p:sp>
        <p:nvSpPr>
          <p:cNvPr id="8" name="Rectangle 7">
            <a:extLst>
              <a:ext uri="{FF2B5EF4-FFF2-40B4-BE49-F238E27FC236}">
                <a16:creationId xmlns:a16="http://schemas.microsoft.com/office/drawing/2014/main" id="{6E18A6DC-C79B-45FE-A615-BE9C2776625D}"/>
              </a:ext>
            </a:extLst>
          </p:cNvPr>
          <p:cNvSpPr/>
          <p:nvPr/>
        </p:nvSpPr>
        <p:spPr>
          <a:xfrm>
            <a:off x="7175607"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Self-SRT</a:t>
            </a:r>
          </a:p>
        </p:txBody>
      </p:sp>
      <p:sp>
        <p:nvSpPr>
          <p:cNvPr id="9" name="Rectangle 8">
            <a:extLst>
              <a:ext uri="{FF2B5EF4-FFF2-40B4-BE49-F238E27FC236}">
                <a16:creationId xmlns:a16="http://schemas.microsoft.com/office/drawing/2014/main" id="{6194D46A-8096-4293-99BC-9AAAD6E92098}"/>
              </a:ext>
            </a:extLst>
          </p:cNvPr>
          <p:cNvSpPr/>
          <p:nvPr/>
        </p:nvSpPr>
        <p:spPr>
          <a:xfrm>
            <a:off x="9023661" y="2909455"/>
            <a:ext cx="171676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Campaigning</a:t>
            </a:r>
          </a:p>
        </p:txBody>
      </p:sp>
      <p:sp>
        <p:nvSpPr>
          <p:cNvPr id="10" name="Rectangle 9">
            <a:extLst>
              <a:ext uri="{FF2B5EF4-FFF2-40B4-BE49-F238E27FC236}">
                <a16:creationId xmlns:a16="http://schemas.microsoft.com/office/drawing/2014/main" id="{AA27DC99-4BC2-425C-88A5-96343B7AF6B4}"/>
              </a:ext>
            </a:extLst>
          </p:cNvPr>
          <p:cNvSpPr/>
          <p:nvPr/>
        </p:nvSpPr>
        <p:spPr>
          <a:xfrm>
            <a:off x="7202787" y="1428137"/>
            <a:ext cx="1694975"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Sharing</a:t>
            </a:r>
          </a:p>
        </p:txBody>
      </p:sp>
      <p:sp>
        <p:nvSpPr>
          <p:cNvPr id="11" name="Rectangle 10">
            <a:extLst>
              <a:ext uri="{FF2B5EF4-FFF2-40B4-BE49-F238E27FC236}">
                <a16:creationId xmlns:a16="http://schemas.microsoft.com/office/drawing/2014/main" id="{549C997D-5A27-4DEF-A35F-9ADF2070D565}"/>
              </a:ext>
            </a:extLst>
          </p:cNvPr>
          <p:cNvSpPr/>
          <p:nvPr/>
        </p:nvSpPr>
        <p:spPr>
          <a:xfrm>
            <a:off x="3429688" y="1458857"/>
            <a:ext cx="1694976" cy="762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Supervision</a:t>
            </a:r>
          </a:p>
        </p:txBody>
      </p:sp>
      <p:cxnSp>
        <p:nvCxnSpPr>
          <p:cNvPr id="14" name="Straight Arrow Connector 13">
            <a:extLst>
              <a:ext uri="{FF2B5EF4-FFF2-40B4-BE49-F238E27FC236}">
                <a16:creationId xmlns:a16="http://schemas.microsoft.com/office/drawing/2014/main" id="{C306B15F-4312-4F12-9506-E664A965269B}"/>
              </a:ext>
            </a:extLst>
          </p:cNvPr>
          <p:cNvCxnSpPr/>
          <p:nvPr/>
        </p:nvCxnSpPr>
        <p:spPr>
          <a:xfrm>
            <a:off x="4277176" y="2190137"/>
            <a:ext cx="0" cy="440246"/>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7CE8860-693F-4D3A-A774-2338983060E6}"/>
              </a:ext>
            </a:extLst>
          </p:cNvPr>
          <p:cNvCxnSpPr>
            <a:cxnSpLocks/>
            <a:stCxn id="10" idx="2"/>
          </p:cNvCxnSpPr>
          <p:nvPr/>
        </p:nvCxnSpPr>
        <p:spPr>
          <a:xfrm flipH="1">
            <a:off x="8045119" y="2190137"/>
            <a:ext cx="5156" cy="412134"/>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8BF2AE7F-A5BF-46EA-817D-D0707EA19F5F}"/>
              </a:ext>
            </a:extLst>
          </p:cNvPr>
          <p:cNvCxnSpPr>
            <a:cxnSpLocks/>
            <a:stCxn id="12" idx="3"/>
            <a:endCxn id="12" idx="1"/>
          </p:cNvCxnSpPr>
          <p:nvPr/>
        </p:nvCxnSpPr>
        <p:spPr>
          <a:xfrm flipH="1">
            <a:off x="1025236" y="3293741"/>
            <a:ext cx="9961419" cy="12700"/>
          </a:xfrm>
          <a:prstGeom prst="bentConnector5">
            <a:avLst>
              <a:gd name="adj1" fmla="val -2295"/>
              <a:gd name="adj2" fmla="val 9745386"/>
              <a:gd name="adj3" fmla="val 102295"/>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C1D8F5B-CD8F-4C4A-BB15-CFBF0963E750}"/>
              </a:ext>
            </a:extLst>
          </p:cNvPr>
          <p:cNvCxnSpPr>
            <a:cxnSpLocks/>
            <a:stCxn id="5" idx="1"/>
            <a:endCxn id="4" idx="3"/>
          </p:cNvCxnSpPr>
          <p:nvPr/>
        </p:nvCxnSpPr>
        <p:spPr>
          <a:xfrm flipH="1">
            <a:off x="275705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D3DD62-7128-476E-841A-125C36D66B58}"/>
              </a:ext>
            </a:extLst>
          </p:cNvPr>
          <p:cNvCxnSpPr>
            <a:cxnSpLocks/>
            <a:stCxn id="8" idx="1"/>
            <a:endCxn id="6" idx="3"/>
          </p:cNvCxnSpPr>
          <p:nvPr/>
        </p:nvCxnSpPr>
        <p:spPr>
          <a:xfrm flipH="1">
            <a:off x="6633029"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6672978-3D0D-4F44-9729-0D3DB8FDC0D9}"/>
              </a:ext>
            </a:extLst>
          </p:cNvPr>
          <p:cNvCxnSpPr>
            <a:cxnSpLocks/>
            <a:stCxn id="6" idx="1"/>
            <a:endCxn id="5" idx="3"/>
          </p:cNvCxnSpPr>
          <p:nvPr/>
        </p:nvCxnSpPr>
        <p:spPr>
          <a:xfrm flipH="1">
            <a:off x="461167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CE2BE05-F988-4432-9974-5729AB5AC065}"/>
              </a:ext>
            </a:extLst>
          </p:cNvPr>
          <p:cNvCxnSpPr>
            <a:cxnSpLocks/>
            <a:stCxn id="9" idx="1"/>
            <a:endCxn id="8" idx="3"/>
          </p:cNvCxnSpPr>
          <p:nvPr/>
        </p:nvCxnSpPr>
        <p:spPr>
          <a:xfrm flipH="1">
            <a:off x="8481083"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71BA5A4-BC3E-4CA8-930A-AD1941C738F7}"/>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104660798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79" y="1340284"/>
            <a:ext cx="10734806" cy="2455102"/>
          </a:xfrm>
        </p:spPr>
        <p:txBody>
          <a:bodyPr>
            <a:normAutofit fontScale="90000"/>
          </a:bodyPr>
          <a:lstStyle/>
          <a:p>
            <a:r>
              <a:rPr lang="en-GB" dirty="0" smtClean="0"/>
              <a:t>Supervision </a:t>
            </a:r>
            <a:r>
              <a:rPr lang="en-GB" dirty="0"/>
              <a:t>is </a:t>
            </a:r>
            <a:r>
              <a:rPr lang="en-GB" dirty="0" smtClean="0"/>
              <a:t>fundamental</a:t>
            </a:r>
            <a:r>
              <a:rPr lang="en-GB" dirty="0"/>
              <a:t/>
            </a:r>
            <a:br>
              <a:rPr lang="en-GB" dirty="0"/>
            </a:br>
            <a:r>
              <a:rPr lang="en-GB" dirty="0"/>
              <a:t/>
            </a:r>
            <a:br>
              <a:rPr lang="en-GB" dirty="0"/>
            </a:br>
            <a:r>
              <a:rPr lang="en-GB" i="1" dirty="0" smtClean="0"/>
              <a:t>“… </a:t>
            </a:r>
            <a:r>
              <a:rPr lang="en-GB" i="1" dirty="0"/>
              <a:t>supervision was essential, because of the range of clients and problems and the flexibility of the </a:t>
            </a:r>
            <a:r>
              <a:rPr lang="en-GB" i="1" dirty="0" smtClean="0"/>
              <a:t>model</a:t>
            </a:r>
            <a:r>
              <a:rPr lang="en-GB" dirty="0" smtClean="0"/>
              <a:t>.” </a:t>
            </a:r>
            <a:r>
              <a:rPr lang="en-GB" dirty="0"/>
              <a:t>Zoe</a:t>
            </a:r>
            <a:br>
              <a:rPr lang="en-GB" dirty="0"/>
            </a:br>
            <a:r>
              <a:rPr lang="en-GB" dirty="0" smtClean="0"/>
              <a:t/>
            </a:r>
            <a:br>
              <a:rPr lang="en-GB" dirty="0" smtClean="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3770334"/>
            <a:ext cx="11132458" cy="1913815"/>
          </a:xfrm>
        </p:spPr>
        <p:txBody>
          <a:bodyPr>
            <a:normAutofit/>
          </a:bodyPr>
          <a:lstStyle/>
          <a:p>
            <a:pPr lvl="2"/>
            <a:endParaRPr lang="en-GB" sz="2000" dirty="0" smtClean="0"/>
          </a:p>
          <a:p>
            <a:pPr lvl="2"/>
            <a:endParaRPr lang="en-GB" sz="2000" dirty="0"/>
          </a:p>
          <a:p>
            <a:pPr marL="914400" lvl="2" indent="0">
              <a:buNone/>
            </a:pP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3615837"/>
            <a:ext cx="10622072" cy="707886"/>
          </a:xfrm>
          <a:prstGeom prst="rect">
            <a:avLst/>
          </a:prstGeom>
        </p:spPr>
        <p:txBody>
          <a:bodyPr wrap="square">
            <a:spAutoFit/>
          </a:bodyPr>
          <a:lstStyle/>
          <a:p>
            <a:r>
              <a:rPr lang="en-GB" sz="2000" dirty="0"/>
              <a:t>Supervision was acknowledged, by all therapists, as an integral part of their navigation through social recovery </a:t>
            </a:r>
            <a:r>
              <a:rPr lang="en-GB" sz="2000" dirty="0" smtClean="0"/>
              <a:t>therapy.</a:t>
            </a:r>
          </a:p>
        </p:txBody>
      </p:sp>
    </p:spTree>
    <p:extLst>
      <p:ext uri="{BB962C8B-B14F-4D97-AF65-F5344CB8AC3E}">
        <p14:creationId xmlns:p14="http://schemas.microsoft.com/office/powerpoint/2010/main" val="16591191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err="1" smtClean="0"/>
              <a:t>SUpervision</a:t>
            </a:r>
            <a:r>
              <a:rPr lang="en-GB" dirty="0" smtClean="0"/>
              <a:t> in fundamental</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08686" y="1065001"/>
            <a:ext cx="11132458" cy="4406205"/>
          </a:xfrm>
        </p:spPr>
        <p:txBody>
          <a:bodyPr>
            <a:normAutofit/>
          </a:bodyPr>
          <a:lstStyle/>
          <a:p>
            <a:pPr lvl="2"/>
            <a:endParaRPr lang="en-GB" sz="2000" dirty="0" smtClean="0"/>
          </a:p>
          <a:p>
            <a:pPr lvl="2"/>
            <a:r>
              <a:rPr lang="en-GB" sz="2000" dirty="0" smtClean="0">
                <a:solidFill>
                  <a:srgbClr val="FFC000"/>
                </a:solidFill>
              </a:rPr>
              <a:t>A safe place</a:t>
            </a:r>
          </a:p>
          <a:p>
            <a:pPr lvl="2"/>
            <a:endParaRPr lang="en-GB" sz="2000" dirty="0" smtClean="0"/>
          </a:p>
          <a:p>
            <a:pPr marL="914400" lvl="2" indent="0">
              <a:buNone/>
            </a:pPr>
            <a:r>
              <a:rPr lang="en-GB" sz="2000" dirty="0"/>
              <a:t>Supervision was used as a forum to reflect on therapists’ emotions in a safe way, and ensuring their own personal wellbeing was maintained throughout what could often constitute a challenging </a:t>
            </a:r>
            <a:r>
              <a:rPr lang="en-GB" sz="2000" dirty="0" smtClean="0"/>
              <a:t>process</a:t>
            </a:r>
          </a:p>
          <a:p>
            <a:pPr marL="914400" lvl="2" indent="0">
              <a:buNone/>
            </a:pPr>
            <a:endParaRPr lang="en-GB" sz="2000" dirty="0" smtClean="0"/>
          </a:p>
          <a:p>
            <a:pPr marL="914400" lvl="2" indent="0">
              <a:buNone/>
            </a:pPr>
            <a:r>
              <a:rPr lang="en-GB" sz="2000" i="1" dirty="0"/>
              <a:t>“I guess it was helpful in terms of reflecting on how I was feeling at the time to ensure that wasn’t going to impact on the therapeutic relationship.” Miriam</a:t>
            </a: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11069034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Supervision is fundamental: A safe place</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fontScale="92500" lnSpcReduction="10000"/>
          </a:bodyPr>
          <a:lstStyle/>
          <a:p>
            <a:pPr lvl="2"/>
            <a:endParaRPr lang="en-GB" sz="2000" dirty="0" smtClean="0"/>
          </a:p>
          <a:p>
            <a:pPr marL="914400" lvl="2" indent="0">
              <a:buNone/>
            </a:pPr>
            <a:r>
              <a:rPr lang="en-GB" sz="2000" i="1" dirty="0"/>
              <a:t>“That it’s [supervision] regular, that it’s prioritised as </a:t>
            </a:r>
            <a:r>
              <a:rPr lang="en-GB" sz="2000" i="1" dirty="0" smtClean="0"/>
              <a:t>important...” Zack</a:t>
            </a:r>
          </a:p>
          <a:p>
            <a:pPr marL="914400" lvl="2" indent="0">
              <a:buNone/>
            </a:pPr>
            <a:endParaRPr lang="en-GB" sz="2000" dirty="0"/>
          </a:p>
          <a:p>
            <a:pPr marL="914400" lvl="2" indent="0">
              <a:buNone/>
            </a:pPr>
            <a:r>
              <a:rPr lang="en-GB" sz="2000" dirty="0" smtClean="0"/>
              <a:t>“… knowing </a:t>
            </a:r>
            <a:r>
              <a:rPr lang="en-GB" sz="2000" dirty="0"/>
              <a:t>that you can pick up the phone to any of the other social recovery therapists, or your immediate team, is a really useful process” </a:t>
            </a:r>
            <a:r>
              <a:rPr lang="en-GB" sz="2000" dirty="0" smtClean="0"/>
              <a:t>Simon</a:t>
            </a:r>
          </a:p>
          <a:p>
            <a:pPr marL="914400" lvl="2" indent="0">
              <a:buNone/>
            </a:pPr>
            <a:endParaRPr lang="en-GB" sz="2000" dirty="0"/>
          </a:p>
          <a:p>
            <a:pPr marL="914400" lvl="2" indent="0">
              <a:buNone/>
            </a:pPr>
            <a:r>
              <a:rPr lang="en-GB" sz="2000" dirty="0"/>
              <a:t>“I think supervision is, is key, and I think actually a group supervision format with other therapists who are doing the same thing, is really important, and that’s kind of how we’ve done things locally. </a:t>
            </a:r>
            <a:r>
              <a:rPr lang="en-GB" sz="2000" dirty="0" smtClean="0"/>
              <a:t> Because </a:t>
            </a:r>
            <a:r>
              <a:rPr lang="en-GB" sz="2000" dirty="0"/>
              <a:t>even though you might be the person seeing, you might be the therapist seeing the client, everybody in the group generally knows a little bit about all of the clients that have come through. So you kind of feel like they’re, they’re almost like, team cases, if you like.” Hermione</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122977012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Supervision is fundamental</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08686" y="1065001"/>
            <a:ext cx="11132458" cy="4803814"/>
          </a:xfrm>
        </p:spPr>
        <p:txBody>
          <a:bodyPr>
            <a:normAutofit fontScale="92500" lnSpcReduction="20000"/>
          </a:bodyPr>
          <a:lstStyle/>
          <a:p>
            <a:pPr lvl="2"/>
            <a:endParaRPr lang="en-GB" sz="2000" dirty="0" smtClean="0"/>
          </a:p>
          <a:p>
            <a:pPr lvl="2"/>
            <a:r>
              <a:rPr lang="en-GB" sz="2200" dirty="0" smtClean="0">
                <a:solidFill>
                  <a:srgbClr val="FFC000"/>
                </a:solidFill>
              </a:rPr>
              <a:t>Normative and restorative</a:t>
            </a:r>
          </a:p>
          <a:p>
            <a:pPr lvl="2"/>
            <a:endParaRPr lang="en-GB" sz="2200" dirty="0" smtClean="0"/>
          </a:p>
          <a:p>
            <a:pPr marL="914400" lvl="2" indent="0">
              <a:buNone/>
            </a:pPr>
            <a:r>
              <a:rPr lang="en-GB" sz="2200" dirty="0"/>
              <a:t>therapists described how useful they found the various roles of supervision, particularly in terms of its normative and restorative functions and how this was instrumental in supporting hope</a:t>
            </a:r>
            <a:r>
              <a:rPr lang="en-GB" sz="2200" dirty="0" smtClean="0"/>
              <a:t>:</a:t>
            </a:r>
          </a:p>
          <a:p>
            <a:pPr marL="914400" lvl="2" indent="0">
              <a:buNone/>
            </a:pPr>
            <a:endParaRPr lang="en-GB" sz="2200" dirty="0" smtClean="0"/>
          </a:p>
          <a:p>
            <a:pPr marL="914400" lvl="2" indent="0">
              <a:buNone/>
            </a:pPr>
            <a:r>
              <a:rPr lang="en-GB" sz="2200" i="1" dirty="0"/>
              <a:t>“… I think it [supervision] takes on a </a:t>
            </a:r>
            <a:r>
              <a:rPr lang="en-GB" sz="2200" b="1" i="1" dirty="0"/>
              <a:t>number of different roles</a:t>
            </a:r>
            <a:r>
              <a:rPr lang="en-GB" sz="2200" i="1" dirty="0"/>
              <a:t>. There are, there are I think the technical aspects … the intricacies of a particular behavioural experiment … discussing sometimes how the system is, sort of playing out within the system that’s kind of contributing to that, what that means for the individual therapist, you know, there might be something that comes up within the family </a:t>
            </a:r>
            <a:r>
              <a:rPr lang="en-GB" sz="2200" i="1" dirty="0" err="1"/>
              <a:t>family</a:t>
            </a:r>
            <a:r>
              <a:rPr lang="en-GB" sz="2200" i="1" dirty="0"/>
              <a:t> sessions, or, or any session really that presses particular buttons to the therapist … but, right up to quite sort of general themes about hopefulness or hopelessness.” Hermione</a:t>
            </a:r>
            <a:endParaRPr lang="en-GB" sz="22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79743381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Supervision is fundamental: normative and restorative</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lnSpcReduction="10000"/>
          </a:bodyPr>
          <a:lstStyle/>
          <a:p>
            <a:pPr lvl="2"/>
            <a:endParaRPr lang="en-GB" sz="2000" dirty="0" smtClean="0"/>
          </a:p>
          <a:p>
            <a:pPr marL="914400" lvl="2" indent="0">
              <a:buNone/>
            </a:pPr>
            <a:r>
              <a:rPr lang="en-GB" sz="2000" i="1" dirty="0" smtClean="0"/>
              <a:t>“</a:t>
            </a:r>
            <a:r>
              <a:rPr lang="en-GB" sz="2000" i="1" dirty="0"/>
              <a:t>I think, definitely again the regular contact with other therapists I think is vital for managing difficult feelings that might come up. Also for helping you think about </a:t>
            </a:r>
            <a:r>
              <a:rPr lang="en-GB" sz="2000" b="1" i="1" dirty="0"/>
              <a:t>different avenues for a case and, the feeling stuck with it, </a:t>
            </a:r>
            <a:r>
              <a:rPr lang="en-GB" sz="2000" i="1" dirty="0"/>
              <a:t>where you might go with it, to normalise views that you might have about hopelessness or the bits not going well.” </a:t>
            </a:r>
            <a:r>
              <a:rPr lang="en-GB" sz="2000" i="1" dirty="0" smtClean="0"/>
              <a:t>Janis</a:t>
            </a:r>
          </a:p>
          <a:p>
            <a:pPr marL="914400" lvl="2" indent="0">
              <a:buNone/>
            </a:pPr>
            <a:endParaRPr lang="en-GB" sz="2000" i="1" dirty="0"/>
          </a:p>
          <a:p>
            <a:pPr marL="914400" lvl="2" indent="0">
              <a:buNone/>
            </a:pPr>
            <a:r>
              <a:rPr lang="en-GB" sz="2000" i="1" dirty="0"/>
              <a:t>“One of the things that I really, really liked about SRT was that sort of </a:t>
            </a:r>
            <a:r>
              <a:rPr lang="en-GB" sz="2000" b="1" i="1" dirty="0"/>
              <a:t>creative element </a:t>
            </a:r>
            <a:r>
              <a:rPr lang="en-GB" sz="2000" i="1" dirty="0"/>
              <a:t>of it. And I always really enjoyed talking to other therapists doing the same therapy about what they had tried that might be a little different, you know like just where they were meeting people, where, what kind of things they were, they were trying out with them …” </a:t>
            </a:r>
            <a:r>
              <a:rPr lang="en-GB" sz="2000" dirty="0"/>
              <a:t>Zara</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19802168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56E2A9-1EC2-4A26-9E97-2BE9D5049814}"/>
              </a:ext>
            </a:extLst>
          </p:cNvPr>
          <p:cNvSpPr/>
          <p:nvPr/>
        </p:nvSpPr>
        <p:spPr>
          <a:xfrm>
            <a:off x="1025236" y="2618505"/>
            <a:ext cx="9961419" cy="13504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5283AFE-1DB7-4A70-AD95-16115C06D747}"/>
              </a:ext>
            </a:extLst>
          </p:cNvPr>
          <p:cNvSpPr/>
          <p:nvPr/>
        </p:nvSpPr>
        <p:spPr>
          <a:xfrm>
            <a:off x="145157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is new</a:t>
            </a:r>
          </a:p>
        </p:txBody>
      </p:sp>
      <p:sp>
        <p:nvSpPr>
          <p:cNvPr id="5" name="Rectangle 4">
            <a:extLst>
              <a:ext uri="{FF2B5EF4-FFF2-40B4-BE49-F238E27FC236}">
                <a16:creationId xmlns:a16="http://schemas.microsoft.com/office/drawing/2014/main" id="{B15FBCFD-C284-4051-9F10-F31B8A9F7A72}"/>
              </a:ext>
            </a:extLst>
          </p:cNvPr>
          <p:cNvSpPr/>
          <p:nvPr/>
        </p:nvSpPr>
        <p:spPr>
          <a:xfrm>
            <a:off x="3306199"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All at sea</a:t>
            </a:r>
          </a:p>
        </p:txBody>
      </p:sp>
      <p:sp>
        <p:nvSpPr>
          <p:cNvPr id="6" name="Rectangle 5">
            <a:extLst>
              <a:ext uri="{FF2B5EF4-FFF2-40B4-BE49-F238E27FC236}">
                <a16:creationId xmlns:a16="http://schemas.microsoft.com/office/drawing/2014/main" id="{306F88AF-0FB9-4978-945D-D5A7AF66FFC5}"/>
              </a:ext>
            </a:extLst>
          </p:cNvPr>
          <p:cNvSpPr/>
          <p:nvPr/>
        </p:nvSpPr>
        <p:spPr>
          <a:xfrm>
            <a:off x="5160819" y="2909455"/>
            <a:ext cx="147221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Holding on to the hope</a:t>
            </a:r>
          </a:p>
        </p:txBody>
      </p:sp>
      <p:sp>
        <p:nvSpPr>
          <p:cNvPr id="8" name="Rectangle 7">
            <a:extLst>
              <a:ext uri="{FF2B5EF4-FFF2-40B4-BE49-F238E27FC236}">
                <a16:creationId xmlns:a16="http://schemas.microsoft.com/office/drawing/2014/main" id="{6E18A6DC-C79B-45FE-A615-BE9C2776625D}"/>
              </a:ext>
            </a:extLst>
          </p:cNvPr>
          <p:cNvSpPr/>
          <p:nvPr/>
        </p:nvSpPr>
        <p:spPr>
          <a:xfrm>
            <a:off x="7175607" y="2909455"/>
            <a:ext cx="13054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Self-SRT</a:t>
            </a:r>
          </a:p>
        </p:txBody>
      </p:sp>
      <p:sp>
        <p:nvSpPr>
          <p:cNvPr id="9" name="Rectangle 8">
            <a:extLst>
              <a:ext uri="{FF2B5EF4-FFF2-40B4-BE49-F238E27FC236}">
                <a16:creationId xmlns:a16="http://schemas.microsoft.com/office/drawing/2014/main" id="{6194D46A-8096-4293-99BC-9AAAD6E92098}"/>
              </a:ext>
            </a:extLst>
          </p:cNvPr>
          <p:cNvSpPr/>
          <p:nvPr/>
        </p:nvSpPr>
        <p:spPr>
          <a:xfrm>
            <a:off x="9023661" y="2909455"/>
            <a:ext cx="171676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Campaigning</a:t>
            </a:r>
          </a:p>
        </p:txBody>
      </p:sp>
      <p:sp>
        <p:nvSpPr>
          <p:cNvPr id="10" name="Rectangle 9">
            <a:extLst>
              <a:ext uri="{FF2B5EF4-FFF2-40B4-BE49-F238E27FC236}">
                <a16:creationId xmlns:a16="http://schemas.microsoft.com/office/drawing/2014/main" id="{AA27DC99-4BC2-425C-88A5-96343B7AF6B4}"/>
              </a:ext>
            </a:extLst>
          </p:cNvPr>
          <p:cNvSpPr/>
          <p:nvPr/>
        </p:nvSpPr>
        <p:spPr>
          <a:xfrm>
            <a:off x="7202787" y="1428137"/>
            <a:ext cx="1694975" cy="762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Sharing</a:t>
            </a:r>
          </a:p>
        </p:txBody>
      </p:sp>
      <p:sp>
        <p:nvSpPr>
          <p:cNvPr id="11" name="Rectangle 10">
            <a:extLst>
              <a:ext uri="{FF2B5EF4-FFF2-40B4-BE49-F238E27FC236}">
                <a16:creationId xmlns:a16="http://schemas.microsoft.com/office/drawing/2014/main" id="{549C997D-5A27-4DEF-A35F-9ADF2070D565}"/>
              </a:ext>
            </a:extLst>
          </p:cNvPr>
          <p:cNvSpPr/>
          <p:nvPr/>
        </p:nvSpPr>
        <p:spPr>
          <a:xfrm>
            <a:off x="3429688" y="1458857"/>
            <a:ext cx="1694976"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Supervision</a:t>
            </a:r>
          </a:p>
        </p:txBody>
      </p:sp>
      <p:cxnSp>
        <p:nvCxnSpPr>
          <p:cNvPr id="14" name="Straight Arrow Connector 13">
            <a:extLst>
              <a:ext uri="{FF2B5EF4-FFF2-40B4-BE49-F238E27FC236}">
                <a16:creationId xmlns:a16="http://schemas.microsoft.com/office/drawing/2014/main" id="{C306B15F-4312-4F12-9506-E664A965269B}"/>
              </a:ext>
            </a:extLst>
          </p:cNvPr>
          <p:cNvCxnSpPr/>
          <p:nvPr/>
        </p:nvCxnSpPr>
        <p:spPr>
          <a:xfrm>
            <a:off x="4277176" y="2190137"/>
            <a:ext cx="0" cy="440246"/>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7CE8860-693F-4D3A-A774-2338983060E6}"/>
              </a:ext>
            </a:extLst>
          </p:cNvPr>
          <p:cNvCxnSpPr>
            <a:cxnSpLocks/>
            <a:stCxn id="10" idx="2"/>
          </p:cNvCxnSpPr>
          <p:nvPr/>
        </p:nvCxnSpPr>
        <p:spPr>
          <a:xfrm flipH="1">
            <a:off x="8045119" y="2190137"/>
            <a:ext cx="5156" cy="412134"/>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8BF2AE7F-A5BF-46EA-817D-D0707EA19F5F}"/>
              </a:ext>
            </a:extLst>
          </p:cNvPr>
          <p:cNvCxnSpPr>
            <a:cxnSpLocks/>
            <a:stCxn id="12" idx="3"/>
            <a:endCxn id="12" idx="1"/>
          </p:cNvCxnSpPr>
          <p:nvPr/>
        </p:nvCxnSpPr>
        <p:spPr>
          <a:xfrm flipH="1">
            <a:off x="1025236" y="3293741"/>
            <a:ext cx="9961419" cy="12700"/>
          </a:xfrm>
          <a:prstGeom prst="bentConnector5">
            <a:avLst>
              <a:gd name="adj1" fmla="val -2295"/>
              <a:gd name="adj2" fmla="val 9745386"/>
              <a:gd name="adj3" fmla="val 102295"/>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C1D8F5B-CD8F-4C4A-BB15-CFBF0963E750}"/>
              </a:ext>
            </a:extLst>
          </p:cNvPr>
          <p:cNvCxnSpPr>
            <a:cxnSpLocks/>
            <a:stCxn id="5" idx="1"/>
            <a:endCxn id="4" idx="3"/>
          </p:cNvCxnSpPr>
          <p:nvPr/>
        </p:nvCxnSpPr>
        <p:spPr>
          <a:xfrm flipH="1">
            <a:off x="275705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D3DD62-7128-476E-841A-125C36D66B58}"/>
              </a:ext>
            </a:extLst>
          </p:cNvPr>
          <p:cNvCxnSpPr>
            <a:cxnSpLocks/>
            <a:stCxn id="8" idx="1"/>
            <a:endCxn id="6" idx="3"/>
          </p:cNvCxnSpPr>
          <p:nvPr/>
        </p:nvCxnSpPr>
        <p:spPr>
          <a:xfrm flipH="1">
            <a:off x="6633029"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6672978-3D0D-4F44-9729-0D3DB8FDC0D9}"/>
              </a:ext>
            </a:extLst>
          </p:cNvPr>
          <p:cNvCxnSpPr>
            <a:cxnSpLocks/>
            <a:stCxn id="6" idx="1"/>
            <a:endCxn id="5" idx="3"/>
          </p:cNvCxnSpPr>
          <p:nvPr/>
        </p:nvCxnSpPr>
        <p:spPr>
          <a:xfrm flipH="1">
            <a:off x="4611675" y="3290455"/>
            <a:ext cx="549144"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CE2BE05-F988-4432-9974-5729AB5AC065}"/>
              </a:ext>
            </a:extLst>
          </p:cNvPr>
          <p:cNvCxnSpPr>
            <a:cxnSpLocks/>
            <a:stCxn id="9" idx="1"/>
            <a:endCxn id="8" idx="3"/>
          </p:cNvCxnSpPr>
          <p:nvPr/>
        </p:nvCxnSpPr>
        <p:spPr>
          <a:xfrm flipH="1">
            <a:off x="8481083" y="3290455"/>
            <a:ext cx="542578" cy="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71BA5A4-BC3E-4CA8-930A-AD1941C738F7}"/>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Tree>
    <p:extLst>
      <p:ext uri="{BB962C8B-B14F-4D97-AF65-F5344CB8AC3E}">
        <p14:creationId xmlns:p14="http://schemas.microsoft.com/office/powerpoint/2010/main" val="349736725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79" y="876821"/>
            <a:ext cx="10734806" cy="2455102"/>
          </a:xfrm>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smtClean="0"/>
              <a:t>Sharing is caring</a:t>
            </a:r>
            <a:br>
              <a:rPr lang="en-GB" dirty="0" smtClean="0"/>
            </a:br>
            <a:r>
              <a:rPr lang="en-GB" sz="1100" dirty="0" smtClean="0"/>
              <a:t/>
            </a:r>
            <a:br>
              <a:rPr lang="en-GB" sz="1100" dirty="0" smtClean="0"/>
            </a:br>
            <a:r>
              <a:rPr lang="en-GB" sz="1100" i="1" dirty="0"/>
              <a:t/>
            </a:r>
            <a:br>
              <a:rPr lang="en-GB" sz="1100" i="1" dirty="0"/>
            </a:br>
            <a:r>
              <a:rPr lang="en-GB" i="1" dirty="0" smtClean="0"/>
              <a:t>“… </a:t>
            </a:r>
            <a:r>
              <a:rPr lang="en-GB" i="1" dirty="0"/>
              <a:t>you can often be in, in this </a:t>
            </a:r>
            <a:r>
              <a:rPr lang="en-GB" i="1" dirty="0" smtClean="0"/>
              <a:t>parallel </a:t>
            </a:r>
            <a:r>
              <a:rPr lang="en-GB" i="1" dirty="0"/>
              <a:t>kind of journey with your clients </a:t>
            </a:r>
            <a:r>
              <a:rPr lang="en-GB" i="1" dirty="0" smtClean="0"/>
              <a:t>…” </a:t>
            </a:r>
            <a:r>
              <a:rPr lang="en-GB" dirty="0" smtClean="0"/>
              <a:t>Rachel</a:t>
            </a:r>
            <a:r>
              <a:rPr lang="en-GB" dirty="0"/>
              <a:t/>
            </a:r>
            <a:br>
              <a:rPr lang="en-GB" dirty="0"/>
            </a:br>
            <a:r>
              <a:rPr lang="en-GB" dirty="0" smtClean="0"/>
              <a:t/>
            </a:r>
            <a:br>
              <a:rPr lang="en-GB" dirty="0" smtClean="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29355" y="3482236"/>
            <a:ext cx="11132458" cy="2201913"/>
          </a:xfrm>
        </p:spPr>
        <p:txBody>
          <a:bodyPr>
            <a:normAutofit/>
          </a:bodyPr>
          <a:lstStyle/>
          <a:p>
            <a:pPr lvl="2"/>
            <a:endParaRPr lang="en-GB" sz="2000" dirty="0" smtClean="0"/>
          </a:p>
          <a:p>
            <a:pPr lvl="2"/>
            <a:endParaRPr lang="en-GB" sz="2000" dirty="0"/>
          </a:p>
          <a:p>
            <a:pPr marL="914400" lvl="2" indent="0">
              <a:buNone/>
            </a:pPr>
            <a:endParaRPr lang="en-GB" sz="2000" dirty="0" smtClean="0"/>
          </a:p>
          <a:p>
            <a:pPr marL="914400" lvl="2" indent="0">
              <a:buNone/>
            </a:pPr>
            <a:endParaRPr lang="en-GB" sz="20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3615837"/>
            <a:ext cx="10622072" cy="1323439"/>
          </a:xfrm>
          <a:prstGeom prst="rect">
            <a:avLst/>
          </a:prstGeom>
        </p:spPr>
        <p:txBody>
          <a:bodyPr wrap="square">
            <a:spAutoFit/>
          </a:bodyPr>
          <a:lstStyle/>
          <a:p>
            <a:r>
              <a:rPr lang="en-GB" sz="2000" dirty="0" smtClean="0"/>
              <a:t>Therapists talked about a sense </a:t>
            </a:r>
            <a:r>
              <a:rPr lang="en-GB" sz="2000" dirty="0"/>
              <a:t>of togetherness amongst all of those involved in the therapeutic process. Therapists talked about feeling connected to the therapy, clients and other team members via a sense of empathy, dedication, meaningful connections and shared experiences. </a:t>
            </a:r>
            <a:endParaRPr lang="en-GB" sz="2000" dirty="0" smtClean="0"/>
          </a:p>
        </p:txBody>
      </p:sp>
    </p:spTree>
    <p:extLst>
      <p:ext uri="{BB962C8B-B14F-4D97-AF65-F5344CB8AC3E}">
        <p14:creationId xmlns:p14="http://schemas.microsoft.com/office/powerpoint/2010/main" val="347908237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Sharing is caring </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08686" y="880335"/>
            <a:ext cx="11132458" cy="4803814"/>
          </a:xfrm>
        </p:spPr>
        <p:txBody>
          <a:bodyPr>
            <a:normAutofit fontScale="92500" lnSpcReduction="20000"/>
          </a:bodyPr>
          <a:lstStyle/>
          <a:p>
            <a:pPr lvl="2"/>
            <a:endParaRPr lang="en-GB" sz="2000" dirty="0" smtClean="0"/>
          </a:p>
          <a:p>
            <a:pPr lvl="2"/>
            <a:r>
              <a:rPr lang="en-GB" sz="2200" dirty="0" smtClean="0">
                <a:solidFill>
                  <a:srgbClr val="FFC000"/>
                </a:solidFill>
              </a:rPr>
              <a:t>Sharing with clients</a:t>
            </a:r>
          </a:p>
          <a:p>
            <a:pPr lvl="2"/>
            <a:endParaRPr lang="en-GB" sz="2200" dirty="0" smtClean="0"/>
          </a:p>
          <a:p>
            <a:pPr marL="914400" lvl="2" indent="0">
              <a:buNone/>
            </a:pPr>
            <a:r>
              <a:rPr lang="en-GB" sz="2200" dirty="0"/>
              <a:t>’walking alongside the client’: accompanying </a:t>
            </a:r>
            <a:r>
              <a:rPr lang="en-GB" sz="2200" dirty="0" smtClean="0"/>
              <a:t>clients to </a:t>
            </a:r>
            <a:r>
              <a:rPr lang="en-GB" sz="2200" dirty="0"/>
              <a:t>where required in therapy, deeply understanding the clients’ inner worlds and developing meaningful connections: </a:t>
            </a:r>
            <a:endParaRPr lang="en-GB" sz="2200" dirty="0" smtClean="0"/>
          </a:p>
          <a:p>
            <a:pPr marL="914400" lvl="2" indent="0">
              <a:buNone/>
            </a:pPr>
            <a:endParaRPr lang="en-GB" sz="2200" dirty="0" smtClean="0"/>
          </a:p>
          <a:p>
            <a:pPr marL="914400" lvl="2" indent="0">
              <a:buNone/>
            </a:pPr>
            <a:r>
              <a:rPr lang="en-GB" sz="2200" i="1" dirty="0"/>
              <a:t>“… it was a real gradual process and it was … walking alongside her with everything that she was doing and then she had to be brave and she had to be courageous, and curious, and that’s, that was what I was tying to instil in her, both that courage and that sense of curiosity.” </a:t>
            </a:r>
            <a:r>
              <a:rPr lang="en-GB" sz="2200" i="1" dirty="0" smtClean="0"/>
              <a:t>Simon</a:t>
            </a:r>
          </a:p>
          <a:p>
            <a:pPr marL="914400" lvl="2" indent="0">
              <a:buNone/>
            </a:pPr>
            <a:endParaRPr lang="en-GB" sz="2200" i="1" dirty="0" smtClean="0"/>
          </a:p>
          <a:p>
            <a:pPr marL="914400" lvl="2" indent="0">
              <a:buNone/>
            </a:pPr>
            <a:r>
              <a:rPr lang="en-GB" sz="2200" i="1" dirty="0" smtClean="0"/>
              <a:t>“</a:t>
            </a:r>
            <a:r>
              <a:rPr lang="en-GB" sz="2200" i="1" dirty="0"/>
              <a:t>So just feeling really excited for them that they were going to take this forward and I think it’s really nice feeling all excited together in the therapy room.” Janis</a:t>
            </a:r>
            <a:endParaRPr lang="en-GB" sz="2200"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206655520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Sharing is caring: sharing with clients</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fontScale="92500"/>
          </a:bodyPr>
          <a:lstStyle/>
          <a:p>
            <a:pPr marL="914400" lvl="2" indent="0">
              <a:buNone/>
            </a:pPr>
            <a:r>
              <a:rPr lang="en-GB" sz="2000" i="1" dirty="0"/>
              <a:t>“I think part of the reason it worked with him was because what we did felt really enjoyable for me too. Actually I really, I enjoyed doing it and I enjoyed seeing him, I enjoyed thinking what we’re going to go to next, what were going to do, and I think there’s a real </a:t>
            </a:r>
            <a:r>
              <a:rPr lang="en-GB" sz="2000" b="1" i="1" dirty="0"/>
              <a:t>reciprocity in that therapeutic relationship </a:t>
            </a:r>
            <a:r>
              <a:rPr lang="en-GB" sz="2000" i="1" dirty="0"/>
              <a:t>in those moments for some people.” </a:t>
            </a:r>
            <a:r>
              <a:rPr lang="en-GB" sz="2000" dirty="0" smtClean="0"/>
              <a:t>Rachel</a:t>
            </a:r>
          </a:p>
          <a:p>
            <a:pPr marL="914400" lvl="2" indent="0">
              <a:buNone/>
            </a:pPr>
            <a:endParaRPr lang="en-GB" sz="1100" dirty="0"/>
          </a:p>
          <a:p>
            <a:pPr marL="914400" lvl="2" indent="0">
              <a:buNone/>
            </a:pPr>
            <a:r>
              <a:rPr lang="en-GB" sz="2000" i="1" dirty="0" smtClean="0"/>
              <a:t>“</a:t>
            </a:r>
            <a:r>
              <a:rPr lang="en-GB" sz="2000" i="1" dirty="0"/>
              <a:t>I tried to sort to be engaging, and have chats with him, and find out what he was interested in, and all of those things. And I think, actually it turned out that were interested in quite a lot of the same things, we like the same TV shows and read similar books and, and that was quite easy actually, that we had those things in common. I think the combination of both getting along with him and feeling, you know, that </a:t>
            </a:r>
            <a:r>
              <a:rPr lang="en-GB" sz="2000" b="1" i="1" dirty="0"/>
              <a:t>we connected</a:t>
            </a:r>
            <a:r>
              <a:rPr lang="en-GB" sz="2000" i="1" dirty="0"/>
              <a:t>, and the fact that he did really well in therapy, and worked really hard and made really positive gains, just made me feel great.” </a:t>
            </a:r>
            <a:r>
              <a:rPr lang="en-GB" sz="2000" dirty="0"/>
              <a:t>Zoe</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96022"/>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416648730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Sharing is caring </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08686" y="880335"/>
            <a:ext cx="11132458" cy="4803814"/>
          </a:xfrm>
        </p:spPr>
        <p:txBody>
          <a:bodyPr>
            <a:normAutofit/>
          </a:bodyPr>
          <a:lstStyle/>
          <a:p>
            <a:pPr lvl="2"/>
            <a:endParaRPr lang="en-GB" sz="2000" dirty="0" smtClean="0"/>
          </a:p>
          <a:p>
            <a:pPr lvl="2"/>
            <a:r>
              <a:rPr lang="en-GB" sz="2200" dirty="0">
                <a:solidFill>
                  <a:srgbClr val="FFC000"/>
                </a:solidFill>
              </a:rPr>
              <a:t>Sharing within the therapy </a:t>
            </a:r>
            <a:r>
              <a:rPr lang="en-GB" sz="2200" dirty="0" smtClean="0">
                <a:solidFill>
                  <a:srgbClr val="FFC000"/>
                </a:solidFill>
              </a:rPr>
              <a:t>process</a:t>
            </a:r>
          </a:p>
          <a:p>
            <a:pPr lvl="2"/>
            <a:endParaRPr lang="en-GB" sz="2200" dirty="0" smtClean="0"/>
          </a:p>
          <a:p>
            <a:pPr marL="914400" lvl="2" indent="0">
              <a:buNone/>
            </a:pPr>
            <a:r>
              <a:rPr lang="en-GB" sz="2200" dirty="0"/>
              <a:t>Therapists described their work as a process through which they shared some of themselves with therapy itself, in a sense that they talked about being emotionally invested, carrying clients in their mind, and a sense of responsibility for the recovery process</a:t>
            </a:r>
            <a:r>
              <a:rPr lang="en-GB" sz="2200" dirty="0" smtClean="0"/>
              <a:t>:</a:t>
            </a:r>
          </a:p>
          <a:p>
            <a:pPr marL="914400" lvl="2" indent="0">
              <a:buNone/>
            </a:pPr>
            <a:endParaRPr lang="en-GB" sz="2200" dirty="0" smtClean="0"/>
          </a:p>
          <a:p>
            <a:pPr marL="914400" lvl="2" indent="0">
              <a:buNone/>
            </a:pPr>
            <a:r>
              <a:rPr lang="en-GB" sz="2200" i="1" dirty="0"/>
              <a:t>“…“So I feel, it feels that you were very </a:t>
            </a:r>
            <a:r>
              <a:rPr lang="en-GB" sz="2200" b="1" i="1" dirty="0"/>
              <a:t>emotionally invested</a:t>
            </a:r>
            <a:r>
              <a:rPr lang="en-GB" sz="2200" i="1" dirty="0"/>
              <a:t>, with clients in this work, from, you know, from, from being, you know, invested in their negative emotions to be invested in their positive emotions.” </a:t>
            </a:r>
            <a:r>
              <a:rPr lang="en-GB" sz="2200" i="1" dirty="0" smtClean="0"/>
              <a:t>Rachel</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109766246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Sharing is caring</a:t>
            </a:r>
            <a:r>
              <a:rPr lang="en-GB" dirty="0"/>
              <a:t>: Sharing within the therapy </a:t>
            </a:r>
            <a:r>
              <a:rPr lang="en-GB" dirty="0" smtClean="0"/>
              <a:t>process</a:t>
            </a:r>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marL="914400" lvl="2" indent="0">
              <a:buNone/>
            </a:pPr>
            <a:endParaRPr lang="en-GB" sz="2000" dirty="0" smtClean="0"/>
          </a:p>
          <a:p>
            <a:pPr marL="914400" lvl="2" indent="0">
              <a:buNone/>
            </a:pPr>
            <a:r>
              <a:rPr lang="en-GB" sz="2000" i="1" dirty="0" smtClean="0"/>
              <a:t>“</a:t>
            </a:r>
            <a:r>
              <a:rPr lang="en-GB" sz="2000" i="1" dirty="0"/>
              <a:t>I think also taking the time to reflect on my you know, how I am as a therapist and that, you know, what stance you bring to different relationships, and, how personally you take things as well, just as a sort of a lesson on perhaps not quite getting so caught up and invested and putting so much pressure on yourself to make it work …” </a:t>
            </a:r>
            <a:r>
              <a:rPr lang="en-GB" sz="2000" dirty="0" smtClean="0"/>
              <a:t>Janis</a:t>
            </a:r>
          </a:p>
          <a:p>
            <a:pPr marL="914400" lvl="2" indent="0">
              <a:buNone/>
            </a:pPr>
            <a:endParaRPr lang="en-GB" sz="2000" dirty="0"/>
          </a:p>
          <a:p>
            <a:pPr marL="914400" lvl="2" indent="0">
              <a:buNone/>
            </a:pPr>
            <a:r>
              <a:rPr lang="en-GB" sz="2000" i="1" dirty="0"/>
              <a:t>”… I think at times trying not to kind of take clients home with me, cause I found that literally, not literally take them home, but you know, mentally take them home with me, would be quite </a:t>
            </a:r>
            <a:r>
              <a:rPr lang="en-GB" sz="2000" i="1" dirty="0" smtClean="0"/>
              <a:t>hard … it’s </a:t>
            </a:r>
            <a:r>
              <a:rPr lang="en-GB" sz="2000" i="1" dirty="0"/>
              <a:t>a really big temptation, and that can make them a little bit hard to get out of your headspace sometimes.” </a:t>
            </a:r>
            <a:r>
              <a:rPr lang="en-GB" sz="2000" dirty="0"/>
              <a:t>Rachel</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96022"/>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8737167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Sharing is caring </a:t>
            </a: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408686" y="880335"/>
            <a:ext cx="11132458" cy="4803814"/>
          </a:xfrm>
        </p:spPr>
        <p:txBody>
          <a:bodyPr>
            <a:normAutofit lnSpcReduction="10000"/>
          </a:bodyPr>
          <a:lstStyle/>
          <a:p>
            <a:pPr lvl="2"/>
            <a:endParaRPr lang="en-GB" sz="2000" dirty="0" smtClean="0"/>
          </a:p>
          <a:p>
            <a:pPr lvl="2"/>
            <a:r>
              <a:rPr lang="en-GB" sz="2200" dirty="0">
                <a:solidFill>
                  <a:srgbClr val="FFC000"/>
                </a:solidFill>
              </a:rPr>
              <a:t>Sharing </a:t>
            </a:r>
            <a:r>
              <a:rPr lang="en-GB" sz="2200" dirty="0" smtClean="0">
                <a:solidFill>
                  <a:srgbClr val="FFC000"/>
                </a:solidFill>
              </a:rPr>
              <a:t>among </a:t>
            </a:r>
            <a:r>
              <a:rPr lang="en-GB" sz="2200" dirty="0">
                <a:solidFill>
                  <a:srgbClr val="FFC000"/>
                </a:solidFill>
              </a:rPr>
              <a:t>therapists</a:t>
            </a:r>
            <a:endParaRPr lang="en-GB" sz="2200" dirty="0" smtClean="0">
              <a:solidFill>
                <a:srgbClr val="FFC000"/>
              </a:solidFill>
            </a:endParaRPr>
          </a:p>
          <a:p>
            <a:pPr lvl="2"/>
            <a:endParaRPr lang="en-GB" sz="2200" dirty="0" smtClean="0"/>
          </a:p>
          <a:p>
            <a:pPr marL="914400" lvl="2" indent="0">
              <a:buNone/>
            </a:pPr>
            <a:r>
              <a:rPr lang="en-GB" sz="2200" dirty="0" smtClean="0"/>
              <a:t>Therapists sharing </a:t>
            </a:r>
            <a:r>
              <a:rPr lang="en-GB" sz="2200" dirty="0"/>
              <a:t>their experiences, thoughts and feelings:</a:t>
            </a:r>
          </a:p>
          <a:p>
            <a:pPr marL="914400" lvl="2" indent="0">
              <a:buNone/>
            </a:pPr>
            <a:endParaRPr lang="en-GB" sz="2200" dirty="0"/>
          </a:p>
          <a:p>
            <a:pPr marL="914400" lvl="2" indent="0">
              <a:buNone/>
            </a:pPr>
            <a:r>
              <a:rPr lang="en-GB" sz="2000" i="1" dirty="0"/>
              <a:t>“… because your peers are doing it … </a:t>
            </a:r>
            <a:r>
              <a:rPr lang="en-GB" sz="2000" b="1" i="1" dirty="0"/>
              <a:t>so they’re </a:t>
            </a:r>
            <a:r>
              <a:rPr lang="en-GB" sz="2000" b="1" i="1" dirty="0" err="1"/>
              <a:t>gonna</a:t>
            </a:r>
            <a:r>
              <a:rPr lang="en-GB" sz="2000" b="1" i="1" dirty="0"/>
              <a:t> be experiencing the same, the same processes that you’re feeling</a:t>
            </a:r>
            <a:r>
              <a:rPr lang="en-GB" sz="2000" i="1" dirty="0"/>
              <a:t>, … the processes between what’s happening with you and the client, the processes of what’s happening, you know, outside the therapy room, the, the </a:t>
            </a:r>
            <a:r>
              <a:rPr lang="en-GB" sz="2000" b="1" i="1" dirty="0"/>
              <a:t>doubt … the sort of negativity, but also the, the … positivity and the possibility of change, which I think, you know, unless you’re doing the therapy you kind of can’t really understand</a:t>
            </a:r>
            <a:r>
              <a:rPr lang="en-GB" sz="2000" i="1" dirty="0"/>
              <a:t>. So I think it’s a really important, really important aspect of it.” </a:t>
            </a:r>
            <a:r>
              <a:rPr lang="en-GB" sz="2000" dirty="0"/>
              <a:t>Rachel</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1173261"/>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39702690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Sharing is caring</a:t>
            </a:r>
            <a:r>
              <a:rPr lang="en-GB" dirty="0"/>
              <a:t>: Sharing </a:t>
            </a:r>
            <a:r>
              <a:rPr lang="en-GB" dirty="0" smtClean="0"/>
              <a:t>among therapists</a:t>
            </a:r>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marL="914400" lvl="2" indent="0">
              <a:buNone/>
            </a:pPr>
            <a:r>
              <a:rPr lang="en-GB" sz="2000" i="1" dirty="0"/>
              <a:t>“…that kind of contact when you come back from sessions, I think, quite useful. Or, you know, </a:t>
            </a:r>
            <a:r>
              <a:rPr lang="en-GB" sz="2000" b="1" i="1" dirty="0"/>
              <a:t>if you had a difficult session to be able to, sort of phone someone up, or come back to the office, and, and see them, and then “oh, this has happened</a:t>
            </a:r>
            <a:r>
              <a:rPr lang="en-GB" sz="2000" i="1" dirty="0"/>
              <a:t>”, and to just be able to kind of debrief, quite soon afterwards, if it is something, you know, that has been quite difficult.” </a:t>
            </a:r>
            <a:r>
              <a:rPr lang="en-GB" sz="2000" dirty="0"/>
              <a:t>Hermione</a:t>
            </a:r>
            <a:endParaRPr lang="en-GB" sz="2000" dirty="0" smtClean="0"/>
          </a:p>
          <a:p>
            <a:pPr marL="914400" lvl="2" indent="0">
              <a:buNone/>
            </a:pPr>
            <a:endParaRPr lang="en-GB" sz="2000" dirty="0"/>
          </a:p>
          <a:p>
            <a:pPr marL="914400" lvl="2" indent="0">
              <a:buNone/>
            </a:pPr>
            <a:r>
              <a:rPr lang="en-GB" sz="2000" dirty="0"/>
              <a:t>“</a:t>
            </a:r>
            <a:r>
              <a:rPr lang="en-GB" sz="2000" i="1" dirty="0"/>
              <a:t>At my site we were fortunate in so far as there are a number of therapists who work across trials, we share an office base, and, and then so there is a level of indirect peer supervision there as well. I think if I, if I hadn’t had that, the work would have been quite … isolating and anxiety provoking really (…)” </a:t>
            </a:r>
            <a:r>
              <a:rPr lang="en-GB" sz="2000" dirty="0"/>
              <a:t>Zoe</a:t>
            </a:r>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96022"/>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125034680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The therapist journey</a:t>
            </a:r>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153493" y="1050129"/>
            <a:ext cx="11132458" cy="4634020"/>
          </a:xfrm>
        </p:spPr>
        <p:txBody>
          <a:bodyPr>
            <a:normAutofit fontScale="85000" lnSpcReduction="20000"/>
          </a:bodyPr>
          <a:lstStyle/>
          <a:p>
            <a:pPr marL="914400" lvl="2" indent="0">
              <a:buNone/>
            </a:pPr>
            <a:endParaRPr lang="en-GB" sz="2000" i="1" dirty="0" smtClean="0"/>
          </a:p>
          <a:p>
            <a:pPr marL="914400" lvl="2" indent="0">
              <a:buNone/>
            </a:pPr>
            <a:r>
              <a:rPr lang="en-GB" sz="2400" dirty="0" smtClean="0"/>
              <a:t>Therapists </a:t>
            </a:r>
            <a:r>
              <a:rPr lang="en-GB" sz="2400" dirty="0"/>
              <a:t>seem to have strived and succeeded to </a:t>
            </a:r>
            <a:r>
              <a:rPr lang="en-GB" sz="2400" b="1" dirty="0"/>
              <a:t>develop and maintain hope </a:t>
            </a:r>
            <a:r>
              <a:rPr lang="en-GB" sz="2400" dirty="0"/>
              <a:t>throughout therapy, despite </a:t>
            </a:r>
            <a:r>
              <a:rPr lang="en-GB" sz="2400" dirty="0" smtClean="0"/>
              <a:t>challenges:</a:t>
            </a:r>
          </a:p>
          <a:p>
            <a:pPr marL="914400" lvl="2" indent="0">
              <a:buNone/>
            </a:pPr>
            <a:endParaRPr lang="en-GB" sz="2400" dirty="0" smtClean="0"/>
          </a:p>
          <a:p>
            <a:pPr marL="914400" lvl="2" indent="0">
              <a:buNone/>
            </a:pPr>
            <a:r>
              <a:rPr lang="en-GB" sz="2400" dirty="0" smtClean="0"/>
              <a:t>	</a:t>
            </a:r>
            <a:r>
              <a:rPr lang="en-GB" sz="2400" dirty="0"/>
              <a:t> - tackled disengagement, a major source of hopelessness, by formulating, </a:t>
            </a:r>
            <a:r>
              <a:rPr lang="en-GB" sz="2400" dirty="0" smtClean="0"/>
              <a:t>	problem </a:t>
            </a:r>
            <a:r>
              <a:rPr lang="en-GB" sz="2400" dirty="0"/>
              <a:t>solving and perseverance</a:t>
            </a:r>
          </a:p>
          <a:p>
            <a:pPr marL="914400" lvl="2" indent="0">
              <a:buNone/>
            </a:pPr>
            <a:endParaRPr lang="en-GB" sz="2400" dirty="0"/>
          </a:p>
          <a:p>
            <a:pPr marL="914400" lvl="2" indent="0">
              <a:buNone/>
            </a:pPr>
            <a:r>
              <a:rPr lang="en-GB" sz="2400" dirty="0"/>
              <a:t>	- nourished their own hope by using CBT techniques on themselves, sharing </a:t>
            </a:r>
            <a:r>
              <a:rPr lang="en-GB" sz="2400" dirty="0" smtClean="0"/>
              <a:t>	and obtaining </a:t>
            </a:r>
            <a:r>
              <a:rPr lang="en-GB" sz="2400" dirty="0"/>
              <a:t>support from their peers. </a:t>
            </a:r>
          </a:p>
          <a:p>
            <a:pPr marL="914400" lvl="2" indent="0">
              <a:buNone/>
            </a:pPr>
            <a:endParaRPr lang="en-GB" sz="2400" dirty="0"/>
          </a:p>
          <a:p>
            <a:pPr marL="914400" lvl="2" indent="0">
              <a:buNone/>
            </a:pPr>
            <a:r>
              <a:rPr lang="en-GB" sz="2400" dirty="0"/>
              <a:t>	- fully submerged themselves in the therapy process, </a:t>
            </a:r>
            <a:r>
              <a:rPr lang="en-GB" sz="2400" dirty="0" smtClean="0"/>
              <a:t>and </a:t>
            </a:r>
            <a:r>
              <a:rPr lang="en-GB" sz="2400" dirty="0"/>
              <a:t>invested </a:t>
            </a:r>
            <a:r>
              <a:rPr lang="en-GB" sz="2400" dirty="0" smtClean="0"/>
              <a:t>	wholeheartedly </a:t>
            </a:r>
            <a:r>
              <a:rPr lang="en-GB" sz="2400" dirty="0"/>
              <a:t>in a supportive, genuine and </a:t>
            </a:r>
            <a:r>
              <a:rPr lang="en-GB" sz="2400" dirty="0" smtClean="0"/>
              <a:t>meaningful therapeutic 	`relationship</a:t>
            </a:r>
            <a:r>
              <a:rPr lang="en-GB" sz="2400" dirty="0"/>
              <a:t>, characterized by optimism and hope. </a:t>
            </a:r>
          </a:p>
          <a:p>
            <a:pPr marL="914400" lvl="2" indent="0">
              <a:buNone/>
            </a:pPr>
            <a:endParaRPr lang="en-GB" sz="2000" i="1"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96022"/>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Tree>
    <p:extLst>
      <p:ext uri="{BB962C8B-B14F-4D97-AF65-F5344CB8AC3E}">
        <p14:creationId xmlns:p14="http://schemas.microsoft.com/office/powerpoint/2010/main" val="123074231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The therapist journey</a:t>
            </a:r>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marL="914400" lvl="2" indent="0">
              <a:buNone/>
            </a:pPr>
            <a:r>
              <a:rPr lang="en-GB" sz="2000" dirty="0" smtClean="0"/>
              <a:t> </a:t>
            </a:r>
            <a:endParaRPr lang="en-GB" sz="2000" i="1"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96022"/>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
        <p:nvSpPr>
          <p:cNvPr id="6" name="Rectangle 5"/>
          <p:cNvSpPr/>
          <p:nvPr/>
        </p:nvSpPr>
        <p:spPr>
          <a:xfrm>
            <a:off x="663879" y="2146012"/>
            <a:ext cx="9983244" cy="2400657"/>
          </a:xfrm>
          <a:prstGeom prst="rect">
            <a:avLst/>
          </a:prstGeom>
        </p:spPr>
        <p:txBody>
          <a:bodyPr wrap="square">
            <a:spAutoFit/>
          </a:bodyPr>
          <a:lstStyle/>
          <a:p>
            <a:r>
              <a:rPr lang="en-GB" sz="2200" dirty="0"/>
              <a:t>The therapists’ journey is a process that appears to be </a:t>
            </a:r>
            <a:r>
              <a:rPr lang="en-GB" sz="2200" b="1" dirty="0"/>
              <a:t>cyclical</a:t>
            </a:r>
            <a:r>
              <a:rPr lang="en-GB" sz="2200" dirty="0"/>
              <a:t> and not necessarily linear, in that therapists may cycle back and forth between stages and also go through the process anew with each client</a:t>
            </a:r>
            <a:r>
              <a:rPr lang="en-GB" sz="2200" dirty="0" smtClean="0"/>
              <a:t>.</a:t>
            </a:r>
          </a:p>
          <a:p>
            <a:endParaRPr lang="en-GB" sz="2200" dirty="0"/>
          </a:p>
          <a:p>
            <a:r>
              <a:rPr lang="en-GB" sz="2200" dirty="0" smtClean="0"/>
              <a:t> </a:t>
            </a:r>
            <a:r>
              <a:rPr lang="en-GB" sz="2200" dirty="0"/>
              <a:t>This journey also seems to </a:t>
            </a:r>
            <a:r>
              <a:rPr lang="en-GB" sz="2200" b="1" dirty="0"/>
              <a:t>parallel</a:t>
            </a:r>
            <a:r>
              <a:rPr lang="en-GB" sz="2200" dirty="0"/>
              <a:t> the clients' with respect to the waxing and waning of "</a:t>
            </a:r>
            <a:r>
              <a:rPr lang="en-GB" sz="2200" dirty="0" err="1"/>
              <a:t>stuckness</a:t>
            </a:r>
            <a:r>
              <a:rPr lang="en-GB" sz="2200" dirty="0"/>
              <a:t>", hopefulness and progression and coping. </a:t>
            </a:r>
            <a:endParaRPr lang="en-GB" sz="2200" dirty="0" smtClean="0"/>
          </a:p>
          <a:p>
            <a:endParaRPr lang="en-GB" dirty="0"/>
          </a:p>
        </p:txBody>
      </p:sp>
    </p:spTree>
    <p:extLst>
      <p:ext uri="{BB962C8B-B14F-4D97-AF65-F5344CB8AC3E}">
        <p14:creationId xmlns:p14="http://schemas.microsoft.com/office/powerpoint/2010/main" val="399185440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03B1-9C56-40E7-BBCA-09CB68AA9457}"/>
              </a:ext>
            </a:extLst>
          </p:cNvPr>
          <p:cNvSpPr>
            <a:spLocks noGrp="1"/>
          </p:cNvSpPr>
          <p:nvPr>
            <p:ph type="title"/>
          </p:nvPr>
        </p:nvSpPr>
        <p:spPr>
          <a:xfrm>
            <a:off x="663880" y="1315232"/>
            <a:ext cx="10734806" cy="551145"/>
          </a:xfrm>
        </p:spPr>
        <p:txBody>
          <a:bodyPr>
            <a:normAutofit fontScale="90000"/>
          </a:bodyPr>
          <a:lstStyle/>
          <a:p>
            <a:r>
              <a:rPr lang="en-GB" dirty="0" smtClean="0"/>
              <a:t>The therapist journey: conclusion</a:t>
            </a:r>
            <a:r>
              <a:rPr lang="en-GB" dirty="0"/>
              <a:t/>
            </a:r>
            <a:br>
              <a:rPr lang="en-GB" dirty="0"/>
            </a:br>
            <a:r>
              <a:rPr lang="en-GB" dirty="0"/>
              <a:t/>
            </a:r>
            <a:br>
              <a:rPr lang="en-GB" dirty="0"/>
            </a:br>
            <a:r>
              <a:rPr lang="en-GB" dirty="0"/>
              <a:t/>
            </a:r>
            <a:br>
              <a:rPr lang="en-GB" dirty="0"/>
            </a:br>
            <a:r>
              <a:rPr lang="en-GB" dirty="0"/>
              <a:t/>
            </a:r>
            <a:br>
              <a:rPr lang="en-GB" dirty="0"/>
            </a:br>
            <a:endParaRPr lang="en-GB" dirty="0"/>
          </a:p>
        </p:txBody>
      </p:sp>
      <p:sp>
        <p:nvSpPr>
          <p:cNvPr id="3" name="Content Placeholder 2">
            <a:extLst>
              <a:ext uri="{FF2B5EF4-FFF2-40B4-BE49-F238E27FC236}">
                <a16:creationId xmlns:a16="http://schemas.microsoft.com/office/drawing/2014/main" id="{A6195B35-0D25-4ED9-926D-4E551800D116}"/>
              </a:ext>
            </a:extLst>
          </p:cNvPr>
          <p:cNvSpPr>
            <a:spLocks noGrp="1"/>
          </p:cNvSpPr>
          <p:nvPr>
            <p:ph idx="1"/>
          </p:nvPr>
        </p:nvSpPr>
        <p:spPr>
          <a:xfrm>
            <a:off x="354407" y="1277944"/>
            <a:ext cx="11132458" cy="4406205"/>
          </a:xfrm>
        </p:spPr>
        <p:txBody>
          <a:bodyPr>
            <a:normAutofit/>
          </a:bodyPr>
          <a:lstStyle/>
          <a:p>
            <a:pPr marL="914400" lvl="2" indent="0">
              <a:buNone/>
            </a:pPr>
            <a:endParaRPr lang="en-GB" sz="2000" dirty="0" smtClean="0"/>
          </a:p>
          <a:p>
            <a:pPr marL="914400" lvl="2" indent="0">
              <a:buNone/>
            </a:pPr>
            <a:r>
              <a:rPr lang="en-GB" sz="2000" dirty="0" smtClean="0"/>
              <a:t> </a:t>
            </a:r>
            <a:endParaRPr lang="en-GB" sz="2000" i="1" dirty="0"/>
          </a:p>
        </p:txBody>
      </p:sp>
      <p:sp>
        <p:nvSpPr>
          <p:cNvPr id="4" name="TextBox 3">
            <a:extLst>
              <a:ext uri="{FF2B5EF4-FFF2-40B4-BE49-F238E27FC236}">
                <a16:creationId xmlns:a16="http://schemas.microsoft.com/office/drawing/2014/main" id="{C1B8F6EB-1FAD-499E-AAA7-7822184D6D6B}"/>
              </a:ext>
            </a:extLst>
          </p:cNvPr>
          <p:cNvSpPr txBox="1"/>
          <p:nvPr/>
        </p:nvSpPr>
        <p:spPr>
          <a:xfrm>
            <a:off x="6245345" y="5684149"/>
            <a:ext cx="5704115" cy="369332"/>
          </a:xfrm>
          <a:prstGeom prst="rect">
            <a:avLst/>
          </a:prstGeom>
          <a:noFill/>
        </p:spPr>
        <p:txBody>
          <a:bodyPr wrap="square" rtlCol="0">
            <a:spAutoFit/>
          </a:bodyPr>
          <a:lstStyle/>
          <a:p>
            <a:pPr algn="r"/>
            <a:r>
              <a:rPr lang="en-GB" dirty="0" err="1"/>
              <a:t>Sacadura</a:t>
            </a:r>
            <a:r>
              <a:rPr lang="en-GB" dirty="0"/>
              <a:t> et al. In prep.</a:t>
            </a:r>
          </a:p>
        </p:txBody>
      </p:sp>
      <p:sp>
        <p:nvSpPr>
          <p:cNvPr id="5" name="Rectangle 4"/>
          <p:cNvSpPr/>
          <p:nvPr/>
        </p:nvSpPr>
        <p:spPr>
          <a:xfrm>
            <a:off x="663879" y="96022"/>
            <a:ext cx="10622072" cy="954107"/>
          </a:xfrm>
          <a:prstGeom prst="rect">
            <a:avLst/>
          </a:prstGeom>
        </p:spPr>
        <p:txBody>
          <a:bodyPr wrap="square">
            <a:spAutoFit/>
          </a:bodyPr>
          <a:lstStyle/>
          <a:p>
            <a:endParaRPr lang="en-GB" dirty="0" smtClean="0"/>
          </a:p>
          <a:p>
            <a:r>
              <a:rPr lang="en-GB" sz="2000" dirty="0">
                <a:solidFill>
                  <a:srgbClr val="FFC000"/>
                </a:solidFill>
              </a:rPr>
              <a:t> </a:t>
            </a:r>
            <a:endParaRPr lang="en-GB" sz="2000" i="1" dirty="0"/>
          </a:p>
          <a:p>
            <a:endParaRPr lang="en-GB" dirty="0" smtClean="0"/>
          </a:p>
        </p:txBody>
      </p:sp>
      <p:sp>
        <p:nvSpPr>
          <p:cNvPr id="6" name="Rectangle 5"/>
          <p:cNvSpPr/>
          <p:nvPr/>
        </p:nvSpPr>
        <p:spPr>
          <a:xfrm>
            <a:off x="663879" y="1582341"/>
            <a:ext cx="9983244" cy="3046988"/>
          </a:xfrm>
          <a:prstGeom prst="rect">
            <a:avLst/>
          </a:prstGeom>
        </p:spPr>
        <p:txBody>
          <a:bodyPr wrap="square">
            <a:spAutoFit/>
          </a:bodyPr>
          <a:lstStyle/>
          <a:p>
            <a:pPr algn="just"/>
            <a:r>
              <a:rPr lang="en-GB" sz="2400" dirty="0"/>
              <a:t>Therapists do not operate mechanically, and inevitably interact at many levels with the therapeutic process</a:t>
            </a:r>
            <a:r>
              <a:rPr lang="en-GB" sz="2400" dirty="0" smtClean="0"/>
              <a:t>.</a:t>
            </a:r>
          </a:p>
          <a:p>
            <a:pPr algn="just"/>
            <a:endParaRPr lang="en-GB" sz="2400" dirty="0"/>
          </a:p>
          <a:p>
            <a:pPr algn="just"/>
            <a:r>
              <a:rPr lang="en-GB" sz="2400" dirty="0" smtClean="0"/>
              <a:t> </a:t>
            </a:r>
            <a:r>
              <a:rPr lang="en-GB" sz="2400" dirty="0"/>
              <a:t>They described a variety of experiences and emotions throughout the various stages, and activated a series of resources in order to maintain hope, offering </a:t>
            </a:r>
            <a:r>
              <a:rPr lang="en-GB" sz="2400" b="1" dirty="0"/>
              <a:t>clues on how to maximize both therapy quality and therapist wellbeing</a:t>
            </a:r>
            <a:r>
              <a:rPr lang="en-GB" sz="2400" dirty="0"/>
              <a:t>. </a:t>
            </a:r>
          </a:p>
          <a:p>
            <a:pPr algn="just"/>
            <a:endParaRPr lang="en-GB" sz="2400" dirty="0"/>
          </a:p>
        </p:txBody>
      </p:sp>
    </p:spTree>
    <p:extLst>
      <p:ext uri="{BB962C8B-B14F-4D97-AF65-F5344CB8AC3E}">
        <p14:creationId xmlns:p14="http://schemas.microsoft.com/office/powerpoint/2010/main" val="16907243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1E111-A47E-4558-9D31-741AE9D795B3}"/>
              </a:ext>
            </a:extLst>
          </p:cNvPr>
          <p:cNvSpPr>
            <a:spLocks noGrp="1"/>
          </p:cNvSpPr>
          <p:nvPr>
            <p:ph type="title"/>
          </p:nvPr>
        </p:nvSpPr>
        <p:spPr/>
        <p:txBody>
          <a:bodyPr/>
          <a:lstStyle/>
          <a:p>
            <a:r>
              <a:rPr lang="en-GB" dirty="0"/>
              <a:t>Acknowledgements</a:t>
            </a:r>
          </a:p>
        </p:txBody>
      </p:sp>
      <p:sp>
        <p:nvSpPr>
          <p:cNvPr id="3" name="Content Placeholder 2">
            <a:extLst>
              <a:ext uri="{FF2B5EF4-FFF2-40B4-BE49-F238E27FC236}">
                <a16:creationId xmlns:a16="http://schemas.microsoft.com/office/drawing/2014/main" id="{89334A43-F3B4-43CD-A024-21ECAFA052EB}"/>
              </a:ext>
            </a:extLst>
          </p:cNvPr>
          <p:cNvSpPr>
            <a:spLocks noGrp="1"/>
          </p:cNvSpPr>
          <p:nvPr>
            <p:ph idx="1"/>
          </p:nvPr>
        </p:nvSpPr>
        <p:spPr>
          <a:xfrm>
            <a:off x="1655457" y="1652478"/>
            <a:ext cx="8764102" cy="4037749"/>
          </a:xfrm>
        </p:spPr>
        <p:txBody>
          <a:bodyPr>
            <a:normAutofit fontScale="77500" lnSpcReduction="20000"/>
          </a:bodyPr>
          <a:lstStyle/>
          <a:p>
            <a:r>
              <a:rPr lang="en-GB" dirty="0"/>
              <a:t>National Institute of Health Research Health Technology Assessment programme</a:t>
            </a:r>
          </a:p>
          <a:p>
            <a:r>
              <a:rPr lang="en-GB" dirty="0"/>
              <a:t>Sussex Partnership NHS Foundation Trust, Norfolk &amp; Suffolk NHS Foundation Trust, Greater Manchester Mental Health NHS Foundation Trust,  </a:t>
            </a:r>
          </a:p>
          <a:p>
            <a:r>
              <a:rPr lang="en-GB" dirty="0"/>
              <a:t>University of Sussex, University of East Anglia, University of Manchester, Norwich Clinical Trials Unit</a:t>
            </a:r>
          </a:p>
          <a:p>
            <a:r>
              <a:rPr lang="en-GB" dirty="0"/>
              <a:t>All members of Trial Steering Committee and Data Monitoring and Ethics Committee</a:t>
            </a:r>
          </a:p>
          <a:p>
            <a:r>
              <a:rPr lang="en-GB" dirty="0"/>
              <a:t>All PRODIGY participants and everyone who has supported their involvement</a:t>
            </a:r>
          </a:p>
          <a:p>
            <a:r>
              <a:rPr lang="en-GB" dirty="0"/>
              <a:t>All PRODIGY staff – Trial Management Group, Co-applicants, Trial Therapists, Research </a:t>
            </a:r>
            <a:r>
              <a:rPr lang="en-GB" dirty="0" smtClean="0"/>
              <a:t>Assistants</a:t>
            </a:r>
          </a:p>
          <a:p>
            <a:r>
              <a:rPr lang="en-GB" dirty="0"/>
              <a:t>Professor David Fowler (University of Sussex</a:t>
            </a:r>
            <a:r>
              <a:rPr lang="en-GB" dirty="0" smtClean="0"/>
              <a:t>)</a:t>
            </a:r>
          </a:p>
          <a:p>
            <a:r>
              <a:rPr lang="en-GB" dirty="0" smtClean="0"/>
              <a:t>Dr Clio Berry (University of Sussex)</a:t>
            </a:r>
          </a:p>
          <a:p>
            <a:r>
              <a:rPr lang="en-GB" dirty="0" smtClean="0"/>
              <a:t>Dr </a:t>
            </a:r>
            <a:r>
              <a:rPr lang="en-GB" dirty="0"/>
              <a:t>Stephen </a:t>
            </a:r>
            <a:r>
              <a:rPr lang="en-GB" dirty="0" err="1"/>
              <a:t>Melluish</a:t>
            </a:r>
            <a:r>
              <a:rPr lang="en-GB" dirty="0"/>
              <a:t> (University of Leicester)</a:t>
            </a:r>
          </a:p>
          <a:p>
            <a:endParaRPr lang="en-GB" dirty="0"/>
          </a:p>
        </p:txBody>
      </p:sp>
    </p:spTree>
    <p:extLst>
      <p:ext uri="{BB962C8B-B14F-4D97-AF65-F5344CB8AC3E}">
        <p14:creationId xmlns:p14="http://schemas.microsoft.com/office/powerpoint/2010/main" val="31128296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1E111-A47E-4558-9D31-741AE9D795B3}"/>
              </a:ext>
            </a:extLst>
          </p:cNvPr>
          <p:cNvSpPr>
            <a:spLocks noGrp="1"/>
          </p:cNvSpPr>
          <p:nvPr>
            <p:ph type="title"/>
          </p:nvPr>
        </p:nvSpPr>
        <p:spPr>
          <a:xfrm>
            <a:off x="1451579" y="804519"/>
            <a:ext cx="9291215" cy="2063941"/>
          </a:xfrm>
        </p:spPr>
        <p:txBody>
          <a:bodyPr>
            <a:normAutofit/>
          </a:bodyPr>
          <a:lstStyle/>
          <a:p>
            <a:r>
              <a:rPr lang="en-GB" sz="8000" dirty="0" smtClean="0"/>
              <a:t>Thank you</a:t>
            </a:r>
            <a:endParaRPr lang="en-GB" sz="8000" dirty="0"/>
          </a:p>
        </p:txBody>
      </p:sp>
      <p:sp>
        <p:nvSpPr>
          <p:cNvPr id="3" name="Content Placeholder 2">
            <a:extLst>
              <a:ext uri="{FF2B5EF4-FFF2-40B4-BE49-F238E27FC236}">
                <a16:creationId xmlns:a16="http://schemas.microsoft.com/office/drawing/2014/main" id="{89334A43-F3B4-43CD-A024-21ECAFA052EB}"/>
              </a:ext>
            </a:extLst>
          </p:cNvPr>
          <p:cNvSpPr>
            <a:spLocks noGrp="1"/>
          </p:cNvSpPr>
          <p:nvPr>
            <p:ph idx="1"/>
          </p:nvPr>
        </p:nvSpPr>
        <p:spPr>
          <a:xfrm>
            <a:off x="1655457" y="1652478"/>
            <a:ext cx="8764102" cy="4037749"/>
          </a:xfrm>
        </p:spPr>
        <p:txBody>
          <a:bodyPr>
            <a:normAutofit/>
          </a:bodyPr>
          <a:lstStyle/>
          <a:p>
            <a:endParaRPr lang="en-GB" dirty="0"/>
          </a:p>
        </p:txBody>
      </p:sp>
    </p:spTree>
    <p:extLst>
      <p:ext uri="{BB962C8B-B14F-4D97-AF65-F5344CB8AC3E}">
        <p14:creationId xmlns:p14="http://schemas.microsoft.com/office/powerpoint/2010/main" val="299149750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28437</TotalTime>
  <Words>7776</Words>
  <Application>Microsoft Office PowerPoint</Application>
  <PresentationFormat>Widescreen</PresentationFormat>
  <Paragraphs>644</Paragraphs>
  <Slides>75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75</vt:i4>
      </vt:variant>
    </vt:vector>
  </HeadingPairs>
  <TitlesOfParts>
    <vt:vector size="79" baseType="lpstr">
      <vt:lpstr>Arial</vt:lpstr>
      <vt:lpstr>Calibri</vt:lpstr>
      <vt:lpstr>Rockwell</vt:lpstr>
      <vt:lpstr>Gallery</vt:lpstr>
      <vt:lpstr>Therapists’ experience of hope working with complex clients</vt:lpstr>
      <vt:lpstr>overview</vt:lpstr>
      <vt:lpstr>Social Recovery Therapy</vt:lpstr>
      <vt:lpstr>Social Recovery therapy</vt:lpstr>
      <vt:lpstr>SRT: A focus on persistent social disability</vt:lpstr>
      <vt:lpstr>Social Recovery therapy</vt:lpstr>
      <vt:lpstr>Intervening using social recovery therapy</vt:lpstr>
      <vt:lpstr> the prodigy trial</vt:lpstr>
      <vt:lpstr>Prodigy: A focus on persistent social disability</vt:lpstr>
      <vt:lpstr>prodigy</vt:lpstr>
      <vt:lpstr>Prodigy</vt:lpstr>
      <vt:lpstr>Intervening using social recovery therapy</vt:lpstr>
      <vt:lpstr>Core is behavioural</vt:lpstr>
      <vt:lpstr>Hope</vt:lpstr>
      <vt:lpstr>HOPE IN THERAPY </vt:lpstr>
      <vt:lpstr>Hope in therapy (cont.)</vt:lpstr>
      <vt:lpstr>Therapist Hope</vt:lpstr>
      <vt:lpstr>Objectives of this study</vt:lpstr>
      <vt:lpstr>Therapist experiences</vt:lpstr>
      <vt:lpstr>PowerPoint Presentation</vt:lpstr>
      <vt:lpstr>PowerPoint Presentation</vt:lpstr>
      <vt:lpstr>PowerPoint Presentation</vt:lpstr>
      <vt:lpstr> This is new  “…there’s a contrast between this approach and maybe other forms of, erm, CBT.”  Hermione </vt:lpstr>
      <vt:lpstr> This is new   </vt:lpstr>
      <vt:lpstr> This is new: new philosophy of therapy   </vt:lpstr>
      <vt:lpstr> This is new   </vt:lpstr>
      <vt:lpstr> This is new: permission to be creative and flexible   </vt:lpstr>
      <vt:lpstr>PowerPoint Presentation</vt:lpstr>
      <vt:lpstr> “All at sea”   “… there were times when I felt really, quite, all at sea you know and I just thought, I don’t know what I’m doing here, I don’t know which direction I’m going …” Zoe   </vt:lpstr>
      <vt:lpstr> All at sea   </vt:lpstr>
      <vt:lpstr> All at sea: therapists’ frustration   </vt:lpstr>
      <vt:lpstr> All at sea: therapists’ frustration   </vt:lpstr>
      <vt:lpstr> All at sea   </vt:lpstr>
      <vt:lpstr> All at sea: hopelessness   </vt:lpstr>
      <vt:lpstr>PowerPoint Presentation</vt:lpstr>
      <vt:lpstr>Holding on to hope  “… I think hope was, was a real key, and potential and optimism were kind of key things really …” Hermione </vt:lpstr>
      <vt:lpstr>    </vt:lpstr>
      <vt:lpstr>    </vt:lpstr>
      <vt:lpstr>    </vt:lpstr>
      <vt:lpstr>    </vt:lpstr>
      <vt:lpstr>    </vt:lpstr>
      <vt:lpstr>    </vt:lpstr>
      <vt:lpstr>PowerPoint Presentation</vt:lpstr>
      <vt:lpstr>Self-Practice/Self-Reflection  “…have that space to reflect on the impact it’s having on them doing the therapy and if there is anyway to minimise that or reflect on it differently…” Janis    </vt:lpstr>
      <vt:lpstr>Self-practice/self-reflection    </vt:lpstr>
      <vt:lpstr>Self-practice/self-reflection: reappraising own cognitions   </vt:lpstr>
      <vt:lpstr>Self-practice/self-reflection   </vt:lpstr>
      <vt:lpstr>Self-practice/self-reflection: overcoming own avoidance   </vt:lpstr>
      <vt:lpstr>Self-practice/self-reflection   </vt:lpstr>
      <vt:lpstr>Self-practice/self-reflection: cheerleading for self and others   </vt:lpstr>
      <vt:lpstr>PowerPoint Presentation</vt:lpstr>
      <vt:lpstr>Campaigning  “I think I’ve sort of embraced it, I think not just in SRT, it I think I caught principles in SRT that can, sort of, can be very useful in CBT generally, for various populations.” Simon     </vt:lpstr>
      <vt:lpstr>campaigning   </vt:lpstr>
      <vt:lpstr>Campaigning: Realisation of hope   </vt:lpstr>
      <vt:lpstr>campaigning   </vt:lpstr>
      <vt:lpstr>Campaigning: Campaigning for neglected clients   </vt:lpstr>
      <vt:lpstr>PowerPoint Presentation</vt:lpstr>
      <vt:lpstr>Supervision is fundamental  “… supervision was essential, because of the range of clients and problems and the flexibility of the model.” Zoe     </vt:lpstr>
      <vt:lpstr>SUpervision in fundamental   </vt:lpstr>
      <vt:lpstr>Supervision is fundamental: A safe place   </vt:lpstr>
      <vt:lpstr>Supervision is fundamental   </vt:lpstr>
      <vt:lpstr>Supervision is fundamental: normative and restorative   </vt:lpstr>
      <vt:lpstr>PowerPoint Presentation</vt:lpstr>
      <vt:lpstr>   Sharing is caring   “… you can often be in, in this parallel kind of journey with your clients …” Rachel     </vt:lpstr>
      <vt:lpstr>Sharing is caring    </vt:lpstr>
      <vt:lpstr>Sharing is caring: sharing with clients   </vt:lpstr>
      <vt:lpstr>Sharing is caring    </vt:lpstr>
      <vt:lpstr>Sharing is caring: Sharing within the therapy process    </vt:lpstr>
      <vt:lpstr>Sharing is caring    </vt:lpstr>
      <vt:lpstr>Sharing is caring: Sharing among therapists    </vt:lpstr>
      <vt:lpstr>The therapist journey    </vt:lpstr>
      <vt:lpstr>The therapist journey    </vt:lpstr>
      <vt:lpstr>The therapist journey: conclusion    </vt:lpstr>
      <vt:lpstr>Acknowledgements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Persistent social disability: A prodigy update</dc:title>
  <dc:creator>Clio Berry</dc:creator>
  <cp:lastModifiedBy>Jamie Moffatt</cp:lastModifiedBy>
  <cp:revision>315</cp:revision>
  <dcterms:created xsi:type="dcterms:W3CDTF">2018-04-23T16:28:18Z</dcterms:created>
  <dcterms:modified xsi:type="dcterms:W3CDTF">2019-11-21T15:10:00Z</dcterms:modified>
</cp:coreProperties>
</file>