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3"/>
  </p:notesMasterIdLst>
  <p:sldIdLst>
    <p:sldId id="256" r:id="rId2"/>
    <p:sldId id="257" r:id="rId3"/>
    <p:sldId id="258" r:id="rId4"/>
    <p:sldId id="274" r:id="rId5"/>
    <p:sldId id="259" r:id="rId6"/>
    <p:sldId id="264" r:id="rId7"/>
    <p:sldId id="265" r:id="rId8"/>
    <p:sldId id="266" r:id="rId9"/>
    <p:sldId id="267" r:id="rId10"/>
    <p:sldId id="268" r:id="rId11"/>
    <p:sldId id="269" r:id="rId12"/>
    <p:sldId id="270" r:id="rId13"/>
    <p:sldId id="272" r:id="rId14"/>
    <p:sldId id="276" r:id="rId15"/>
    <p:sldId id="273" r:id="rId16"/>
    <p:sldId id="275" r:id="rId17"/>
    <p:sldId id="277" r:id="rId18"/>
    <p:sldId id="278" r:id="rId19"/>
    <p:sldId id="279" r:id="rId20"/>
    <p:sldId id="280" r:id="rId21"/>
    <p:sldId id="281"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aty baboulene"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4" autoAdjust="0"/>
    <p:restoredTop sz="94685" autoAdjust="0"/>
  </p:normalViewPr>
  <p:slideViewPr>
    <p:cSldViewPr>
      <p:cViewPr varScale="1">
        <p:scale>
          <a:sx n="71" d="100"/>
          <a:sy n="71" d="100"/>
        </p:scale>
        <p:origin x="1182" y="72"/>
      </p:cViewPr>
      <p:guideLst>
        <p:guide orient="horz" pos="2160"/>
        <p:guide pos="2880"/>
      </p:guideLst>
    </p:cSldViewPr>
  </p:slideViewPr>
  <p:outlineViewPr>
    <p:cViewPr>
      <p:scale>
        <a:sx n="33" d="100"/>
        <a:sy n="33" d="100"/>
      </p:scale>
      <p:origin x="0" y="1432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582646-E175-4F4D-8E7D-7ECCEF1508FB}" type="datetimeFigureOut">
              <a:rPr lang="en-GB" smtClean="0"/>
              <a:pPr/>
              <a:t>10/05/2016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76EF15C-6BC5-4739-8818-38C6D679E19B}" type="slidenum">
              <a:rPr lang="en-GB" smtClean="0"/>
              <a:pPr/>
              <a:t>‹#›</a:t>
            </a:fld>
            <a:endParaRPr lang="en-GB"/>
          </a:p>
        </p:txBody>
      </p:sp>
    </p:spTree>
    <p:extLst>
      <p:ext uri="{BB962C8B-B14F-4D97-AF65-F5344CB8AC3E}">
        <p14:creationId xmlns:p14="http://schemas.microsoft.com/office/powerpoint/2010/main" val="36766260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6EF15C-6BC5-4739-8818-38C6D679E19B}" type="slidenum">
              <a:rPr lang="en-GB" smtClean="0"/>
              <a:pPr/>
              <a:t>8</a:t>
            </a:fld>
            <a:endParaRPr lang="en-GB"/>
          </a:p>
        </p:txBody>
      </p:sp>
    </p:spTree>
    <p:extLst>
      <p:ext uri="{BB962C8B-B14F-4D97-AF65-F5344CB8AC3E}">
        <p14:creationId xmlns:p14="http://schemas.microsoft.com/office/powerpoint/2010/main" val="4273544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www.ncbi.nlm.nih.gov</a:t>
            </a:r>
            <a:r>
              <a:rPr lang="en-US" dirty="0" smtClean="0"/>
              <a:t>/</a:t>
            </a:r>
            <a:r>
              <a:rPr lang="en-US" dirty="0" err="1" smtClean="0"/>
              <a:t>pubmed</a:t>
            </a:r>
            <a:r>
              <a:rPr lang="en-US" dirty="0" smtClean="0"/>
              <a:t>/10086470</a:t>
            </a:r>
            <a:endParaRPr lang="en-US" dirty="0"/>
          </a:p>
        </p:txBody>
      </p:sp>
      <p:sp>
        <p:nvSpPr>
          <p:cNvPr id="4" name="Slide Number Placeholder 3"/>
          <p:cNvSpPr>
            <a:spLocks noGrp="1"/>
          </p:cNvSpPr>
          <p:nvPr>
            <p:ph type="sldNum" sz="quarter" idx="10"/>
          </p:nvPr>
        </p:nvSpPr>
        <p:spPr/>
        <p:txBody>
          <a:bodyPr/>
          <a:lstStyle/>
          <a:p>
            <a:fld id="{076EF15C-6BC5-4739-8818-38C6D679E19B}" type="slidenum">
              <a:rPr lang="en-GB" smtClean="0"/>
              <a:pPr/>
              <a:t>11</a:t>
            </a:fld>
            <a:endParaRPr lang="en-GB"/>
          </a:p>
        </p:txBody>
      </p:sp>
    </p:spTree>
    <p:extLst>
      <p:ext uri="{BB962C8B-B14F-4D97-AF65-F5344CB8AC3E}">
        <p14:creationId xmlns:p14="http://schemas.microsoft.com/office/powerpoint/2010/main" val="4063014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Peter </a:t>
            </a:r>
            <a:r>
              <a:rPr lang="en-US" dirty="0" err="1" smtClean="0"/>
              <a:t>Gotzsche</a:t>
            </a:r>
            <a:r>
              <a:rPr lang="en-US" dirty="0" smtClean="0"/>
              <a:t> – Danish</a:t>
            </a:r>
            <a:r>
              <a:rPr lang="en-US" baseline="0" dirty="0" smtClean="0"/>
              <a:t> physician, medical researcher Leader of the Nordic Cochrane Center, cofounder of the Cochrane </a:t>
            </a:r>
            <a:r>
              <a:rPr lang="en-US" baseline="0" dirty="0" err="1" smtClean="0"/>
              <a:t>colllaboration</a:t>
            </a:r>
            <a:r>
              <a:rPr lang="en-US" baseline="0" dirty="0" smtClean="0"/>
              <a:t> – </a:t>
            </a:r>
            <a:r>
              <a:rPr lang="en-US" baseline="0" dirty="0" err="1" smtClean="0"/>
              <a:t>sytematic</a:t>
            </a:r>
            <a:r>
              <a:rPr lang="en-US" baseline="0" dirty="0" smtClean="0"/>
              <a:t> review of RCT’s.</a:t>
            </a:r>
          </a:p>
          <a:p>
            <a:r>
              <a:rPr lang="en-US" baseline="0" dirty="0" smtClean="0"/>
              <a:t>Their Moto –Trusted evidence, informed decisions- lead to better health! </a:t>
            </a:r>
          </a:p>
          <a:p>
            <a:r>
              <a:rPr lang="en-US" baseline="0" dirty="0" smtClean="0"/>
              <a:t>TAU – treatment as usual. Brain shrinkage not due to schizophrenia but to long term use of antipsychotics – monkey research</a:t>
            </a:r>
            <a:endParaRPr lang="en-US" dirty="0"/>
          </a:p>
        </p:txBody>
      </p:sp>
      <p:sp>
        <p:nvSpPr>
          <p:cNvPr id="4" name="Slide Number Placeholder 3"/>
          <p:cNvSpPr>
            <a:spLocks noGrp="1"/>
          </p:cNvSpPr>
          <p:nvPr>
            <p:ph type="sldNum" sz="quarter" idx="10"/>
          </p:nvPr>
        </p:nvSpPr>
        <p:spPr/>
        <p:txBody>
          <a:bodyPr/>
          <a:lstStyle/>
          <a:p>
            <a:fld id="{076EF15C-6BC5-4739-8818-38C6D679E19B}" type="slidenum">
              <a:rPr lang="en-GB" smtClean="0"/>
              <a:pPr/>
              <a:t>13</a:t>
            </a:fld>
            <a:endParaRPr lang="en-GB"/>
          </a:p>
        </p:txBody>
      </p:sp>
    </p:spTree>
    <p:extLst>
      <p:ext uri="{BB962C8B-B14F-4D97-AF65-F5344CB8AC3E}">
        <p14:creationId xmlns:p14="http://schemas.microsoft.com/office/powerpoint/2010/main" val="34457544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Professor Martin Harrow Psychologist special interest in Schizophrenia and mood disorders and a chess champion! Question</a:t>
            </a:r>
            <a:r>
              <a:rPr lang="en-US" baseline="0" dirty="0" smtClean="0"/>
              <a:t> – do patients with ‘Schizophrenia’ need antipsychotics for life?</a:t>
            </a:r>
            <a:endParaRPr lang="en-US" dirty="0"/>
          </a:p>
        </p:txBody>
      </p:sp>
      <p:sp>
        <p:nvSpPr>
          <p:cNvPr id="4" name="Slide Number Placeholder 3"/>
          <p:cNvSpPr>
            <a:spLocks noGrp="1"/>
          </p:cNvSpPr>
          <p:nvPr>
            <p:ph type="sldNum" sz="quarter" idx="10"/>
          </p:nvPr>
        </p:nvSpPr>
        <p:spPr/>
        <p:txBody>
          <a:bodyPr/>
          <a:lstStyle/>
          <a:p>
            <a:fld id="{076EF15C-6BC5-4739-8818-38C6D679E19B}" type="slidenum">
              <a:rPr lang="en-GB" smtClean="0"/>
              <a:pPr/>
              <a:t>14</a:t>
            </a:fld>
            <a:endParaRPr lang="en-GB"/>
          </a:p>
        </p:txBody>
      </p:sp>
    </p:spTree>
    <p:extLst>
      <p:ext uri="{BB962C8B-B14F-4D97-AF65-F5344CB8AC3E}">
        <p14:creationId xmlns:p14="http://schemas.microsoft.com/office/powerpoint/2010/main" val="26192647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 from psychological therapy – aliens visiting</a:t>
            </a:r>
            <a:endParaRPr lang="en-US" dirty="0"/>
          </a:p>
        </p:txBody>
      </p:sp>
      <p:sp>
        <p:nvSpPr>
          <p:cNvPr id="4" name="Slide Number Placeholder 3"/>
          <p:cNvSpPr>
            <a:spLocks noGrp="1"/>
          </p:cNvSpPr>
          <p:nvPr>
            <p:ph type="sldNum" sz="quarter" idx="10"/>
          </p:nvPr>
        </p:nvSpPr>
        <p:spPr/>
        <p:txBody>
          <a:bodyPr/>
          <a:lstStyle/>
          <a:p>
            <a:fld id="{076EF15C-6BC5-4739-8818-38C6D679E19B}" type="slidenum">
              <a:rPr lang="en-GB" smtClean="0"/>
              <a:pPr/>
              <a:t>15</a:t>
            </a:fld>
            <a:endParaRPr lang="en-GB"/>
          </a:p>
        </p:txBody>
      </p:sp>
    </p:spTree>
    <p:extLst>
      <p:ext uri="{BB962C8B-B14F-4D97-AF65-F5344CB8AC3E}">
        <p14:creationId xmlns:p14="http://schemas.microsoft.com/office/powerpoint/2010/main" val="39191160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Voyce</a:t>
            </a:r>
            <a:r>
              <a:rPr lang="en-US" dirty="0" smtClean="0"/>
              <a:t> Hendrix – Clinical director of </a:t>
            </a:r>
            <a:r>
              <a:rPr lang="en-US" dirty="0" err="1" smtClean="0"/>
              <a:t>Soteria</a:t>
            </a:r>
            <a:r>
              <a:rPr lang="en-US" dirty="0" smtClean="0"/>
              <a:t> House – worked with Mosher.</a:t>
            </a:r>
            <a:endParaRPr lang="en-US" dirty="0"/>
          </a:p>
        </p:txBody>
      </p:sp>
      <p:sp>
        <p:nvSpPr>
          <p:cNvPr id="4" name="Slide Number Placeholder 3"/>
          <p:cNvSpPr>
            <a:spLocks noGrp="1"/>
          </p:cNvSpPr>
          <p:nvPr>
            <p:ph type="sldNum" sz="quarter" idx="10"/>
          </p:nvPr>
        </p:nvSpPr>
        <p:spPr/>
        <p:txBody>
          <a:bodyPr/>
          <a:lstStyle/>
          <a:p>
            <a:fld id="{076EF15C-6BC5-4739-8818-38C6D679E19B}" type="slidenum">
              <a:rPr lang="en-GB" smtClean="0"/>
              <a:pPr/>
              <a:t>16</a:t>
            </a:fld>
            <a:endParaRPr lang="en-GB"/>
          </a:p>
        </p:txBody>
      </p:sp>
    </p:spTree>
    <p:extLst>
      <p:ext uri="{BB962C8B-B14F-4D97-AF65-F5344CB8AC3E}">
        <p14:creationId xmlns:p14="http://schemas.microsoft.com/office/powerpoint/2010/main" val="7440286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Any chance of a ward in Mill view?</a:t>
            </a:r>
          </a:p>
          <a:p>
            <a:endParaRPr lang="en-US" dirty="0"/>
          </a:p>
        </p:txBody>
      </p:sp>
      <p:sp>
        <p:nvSpPr>
          <p:cNvPr id="4" name="Slide Number Placeholder 3"/>
          <p:cNvSpPr>
            <a:spLocks noGrp="1"/>
          </p:cNvSpPr>
          <p:nvPr>
            <p:ph type="sldNum" sz="quarter" idx="10"/>
          </p:nvPr>
        </p:nvSpPr>
        <p:spPr/>
        <p:txBody>
          <a:bodyPr/>
          <a:lstStyle/>
          <a:p>
            <a:fld id="{076EF15C-6BC5-4739-8818-38C6D679E19B}" type="slidenum">
              <a:rPr lang="en-GB" smtClean="0"/>
              <a:pPr/>
              <a:t>17</a:t>
            </a:fld>
            <a:endParaRPr lang="en-GB"/>
          </a:p>
        </p:txBody>
      </p:sp>
    </p:spTree>
    <p:extLst>
      <p:ext uri="{BB962C8B-B14F-4D97-AF65-F5344CB8AC3E}">
        <p14:creationId xmlns:p14="http://schemas.microsoft.com/office/powerpoint/2010/main" val="38225051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Free to download from BPS</a:t>
            </a:r>
            <a:r>
              <a:rPr lang="en-US" baseline="0" dirty="0" smtClean="0"/>
              <a:t> website</a:t>
            </a:r>
          </a:p>
          <a:p>
            <a:r>
              <a:rPr lang="en-US" baseline="0" dirty="0" smtClean="0"/>
              <a:t>Richard </a:t>
            </a:r>
            <a:r>
              <a:rPr lang="en-US" baseline="0" dirty="0" err="1" smtClean="0"/>
              <a:t>Bentall</a:t>
            </a:r>
            <a:r>
              <a:rPr lang="en-US" baseline="0" dirty="0" smtClean="0"/>
              <a:t> won the BPS book prize</a:t>
            </a:r>
            <a:endParaRPr lang="en-US" dirty="0"/>
          </a:p>
        </p:txBody>
      </p:sp>
      <p:sp>
        <p:nvSpPr>
          <p:cNvPr id="4" name="Slide Number Placeholder 3"/>
          <p:cNvSpPr>
            <a:spLocks noGrp="1"/>
          </p:cNvSpPr>
          <p:nvPr>
            <p:ph type="sldNum" sz="quarter" idx="10"/>
          </p:nvPr>
        </p:nvSpPr>
        <p:spPr/>
        <p:txBody>
          <a:bodyPr/>
          <a:lstStyle/>
          <a:p>
            <a:fld id="{076EF15C-6BC5-4739-8818-38C6D679E19B}" type="slidenum">
              <a:rPr lang="en-GB" smtClean="0"/>
              <a:pPr/>
              <a:t>18</a:t>
            </a:fld>
            <a:endParaRPr lang="en-GB"/>
          </a:p>
        </p:txBody>
      </p:sp>
    </p:spTree>
    <p:extLst>
      <p:ext uri="{BB962C8B-B14F-4D97-AF65-F5344CB8AC3E}">
        <p14:creationId xmlns:p14="http://schemas.microsoft.com/office/powerpoint/2010/main" val="4883808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346AE347-537E-4FAB-9514-B42BFE7B3F5D}" type="datetimeFigureOut">
              <a:rPr lang="en-GB" smtClean="0"/>
              <a:pPr/>
              <a:t>10/05/2016</a:t>
            </a:fld>
            <a:endParaRPr lang="en-GB"/>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GB"/>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3DFE23F6-05CD-493B-A70F-9CB0877E07D2}"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46AE347-537E-4FAB-9514-B42BFE7B3F5D}" type="datetimeFigureOut">
              <a:rPr lang="en-GB" smtClean="0"/>
              <a:pPr/>
              <a:t>10/05/2016</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3DFE23F6-05CD-493B-A70F-9CB0877E07D2}" type="slidenum">
              <a:rPr lang="en-GB" smtClean="0"/>
              <a:pPr/>
              <a:t>‹#›</a:t>
            </a:fld>
            <a:endParaRPr lang="en-GB"/>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346AE347-537E-4FAB-9514-B42BFE7B3F5D}" type="datetimeFigureOut">
              <a:rPr lang="en-GB" smtClean="0"/>
              <a:pPr/>
              <a:t>10/05/2016</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3DFE23F6-05CD-493B-A70F-9CB0877E07D2}" type="slidenum">
              <a:rPr lang="en-GB" smtClean="0"/>
              <a:pPr/>
              <a:t>‹#›</a:t>
            </a:fld>
            <a:endParaRPr lang="en-GB"/>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46AE347-537E-4FAB-9514-B42BFE7B3F5D}" type="datetimeFigureOut">
              <a:rPr lang="en-GB" smtClean="0"/>
              <a:pPr/>
              <a:t>10/05/2016</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3DFE23F6-05CD-493B-A70F-9CB0877E07D2}" type="slidenum">
              <a:rPr lang="en-GB" smtClean="0"/>
              <a:pPr/>
              <a:t>‹#›</a:t>
            </a:fld>
            <a:endParaRPr lang="en-GB"/>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346AE347-537E-4FAB-9514-B42BFE7B3F5D}" type="datetimeFigureOut">
              <a:rPr lang="en-GB" smtClean="0"/>
              <a:pPr/>
              <a:t>10/05/2016</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p:txBody>
          <a:bodyPr/>
          <a:lstStyle>
            <a:extLst/>
          </a:lstStyle>
          <a:p>
            <a:fld id="{3DFE23F6-05CD-493B-A70F-9CB0877E07D2}"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346AE347-537E-4FAB-9514-B42BFE7B3F5D}" type="datetimeFigureOut">
              <a:rPr lang="en-GB" smtClean="0"/>
              <a:pPr/>
              <a:t>10/05/2016</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3DFE23F6-05CD-493B-A70F-9CB0877E07D2}" type="slidenum">
              <a:rPr lang="en-GB" smtClean="0"/>
              <a:pPr/>
              <a:t>‹#›</a:t>
            </a:fld>
            <a:endParaRPr lang="en-GB"/>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346AE347-537E-4FAB-9514-B42BFE7B3F5D}" type="datetimeFigureOut">
              <a:rPr lang="en-GB" smtClean="0"/>
              <a:pPr/>
              <a:t>10/05/2016</a:t>
            </a:fld>
            <a:endParaRPr lang="en-GB"/>
          </a:p>
        </p:txBody>
      </p:sp>
      <p:sp>
        <p:nvSpPr>
          <p:cNvPr id="3" name="Footer Placeholder 2"/>
          <p:cNvSpPr>
            <a:spLocks noGrp="1"/>
          </p:cNvSpPr>
          <p:nvPr>
            <p:ph type="ftr" sz="quarter" idx="11"/>
          </p:nvPr>
        </p:nvSpPr>
        <p:spPr/>
        <p:txBody>
          <a:bodyPr/>
          <a:lstStyle>
            <a:extLst/>
          </a:lstStyle>
          <a:p>
            <a:endParaRPr lang="en-GB"/>
          </a:p>
        </p:txBody>
      </p:sp>
      <p:sp>
        <p:nvSpPr>
          <p:cNvPr id="4" name="Slide Number Placeholder 3"/>
          <p:cNvSpPr>
            <a:spLocks noGrp="1"/>
          </p:cNvSpPr>
          <p:nvPr>
            <p:ph type="sldNum" sz="quarter" idx="12"/>
          </p:nvPr>
        </p:nvSpPr>
        <p:spPr/>
        <p:txBody>
          <a:bodyPr/>
          <a:lstStyle>
            <a:extLst/>
          </a:lstStyle>
          <a:p>
            <a:fld id="{3DFE23F6-05CD-493B-A70F-9CB0877E07D2}"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346AE347-537E-4FAB-9514-B42BFE7B3F5D}" type="datetimeFigureOut">
              <a:rPr lang="en-GB" smtClean="0"/>
              <a:pPr/>
              <a:t>10/05/2016</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3DFE23F6-05CD-493B-A70F-9CB0877E07D2}"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346AE347-537E-4FAB-9514-B42BFE7B3F5D}" type="datetimeFigureOut">
              <a:rPr lang="en-GB" smtClean="0"/>
              <a:pPr/>
              <a:t>10/05/2016</a:t>
            </a:fld>
            <a:endParaRPr lang="en-GB"/>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GB"/>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3DFE23F6-05CD-493B-A70F-9CB0877E07D2}" type="slidenum">
              <a:rPr lang="en-GB" smtClean="0"/>
              <a:pPr/>
              <a:t>‹#›</a:t>
            </a:fld>
            <a:endParaRPr lang="en-GB"/>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46AE347-537E-4FAB-9514-B42BFE7B3F5D}" type="datetimeFigureOut">
              <a:rPr lang="en-GB" smtClean="0"/>
              <a:pPr/>
              <a:t>10/05/2016</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3DFE23F6-05CD-493B-A70F-9CB0877E07D2}"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46AE347-537E-4FAB-9514-B42BFE7B3F5D}" type="datetimeFigureOut">
              <a:rPr lang="en-GB" smtClean="0"/>
              <a:pPr/>
              <a:t>10/05/2016</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3DFE23F6-05CD-493B-A70F-9CB0877E07D2}"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346AE347-537E-4FAB-9514-B42BFE7B3F5D}" type="datetimeFigureOut">
              <a:rPr lang="en-GB" smtClean="0"/>
              <a:pPr/>
              <a:t>10/05/2016</a:t>
            </a:fld>
            <a:endParaRPr lang="en-GB"/>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GB"/>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3DFE23F6-05CD-493B-A70F-9CB0877E07D2}"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2.jpeg"/><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madinamerica.com"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epuk.org"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solidFill>
                  <a:schemeClr val="tx1"/>
                </a:solidFill>
              </a:rPr>
              <a:t>Soteria</a:t>
            </a:r>
            <a:endParaRPr lang="en-GB" dirty="0">
              <a:solidFill>
                <a:schemeClr val="tx1"/>
              </a:solidFill>
            </a:endParaRPr>
          </a:p>
        </p:txBody>
      </p:sp>
      <p:sp>
        <p:nvSpPr>
          <p:cNvPr id="3" name="Subtitle 2"/>
          <p:cNvSpPr>
            <a:spLocks noGrp="1"/>
          </p:cNvSpPr>
          <p:nvPr>
            <p:ph type="subTitle" idx="1"/>
          </p:nvPr>
        </p:nvSpPr>
        <p:spPr/>
        <p:txBody>
          <a:bodyPr>
            <a:normAutofit fontScale="92500" lnSpcReduction="10000"/>
          </a:bodyPr>
          <a:lstStyle/>
          <a:p>
            <a:r>
              <a:rPr lang="en-GB" dirty="0" smtClean="0">
                <a:solidFill>
                  <a:schemeClr val="tx1"/>
                </a:solidFill>
              </a:rPr>
              <a:t>Being with, not doing to.</a:t>
            </a:r>
          </a:p>
          <a:p>
            <a:r>
              <a:rPr lang="en-GB" dirty="0" smtClean="0">
                <a:solidFill>
                  <a:schemeClr val="tx1"/>
                </a:solidFill>
              </a:rPr>
              <a:t>Combining compassion and evidence in approaches to psychosis</a:t>
            </a:r>
            <a:endParaRPr lang="en-GB"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tx1"/>
                </a:solidFill>
              </a:rPr>
              <a:t>Dr Loren Mosher, psychiatrist</a:t>
            </a:r>
            <a:endParaRPr lang="en-GB" dirty="0">
              <a:solidFill>
                <a:schemeClr val="tx1"/>
              </a:solidFill>
            </a:endParaRPr>
          </a:p>
        </p:txBody>
      </p:sp>
      <p:sp>
        <p:nvSpPr>
          <p:cNvPr id="3" name="Content Placeholder 2"/>
          <p:cNvSpPr>
            <a:spLocks noGrp="1"/>
          </p:cNvSpPr>
          <p:nvPr>
            <p:ph sz="quarter" idx="2"/>
          </p:nvPr>
        </p:nvSpPr>
        <p:spPr>
          <a:xfrm>
            <a:off x="457200" y="1444294"/>
            <a:ext cx="4762872" cy="3941763"/>
          </a:xfrm>
        </p:spPr>
        <p:txBody>
          <a:bodyPr>
            <a:normAutofit fontScale="92500" lnSpcReduction="20000"/>
          </a:bodyPr>
          <a:lstStyle/>
          <a:p>
            <a:endParaRPr lang="en-GB" dirty="0" smtClean="0"/>
          </a:p>
          <a:p>
            <a:r>
              <a:rPr lang="en-GB" dirty="0" smtClean="0"/>
              <a:t>Research training at </a:t>
            </a:r>
            <a:r>
              <a:rPr lang="en-GB" dirty="0" err="1" smtClean="0"/>
              <a:t>Tavistock</a:t>
            </a:r>
            <a:r>
              <a:rPr lang="en-GB" dirty="0" smtClean="0"/>
              <a:t> Clinic</a:t>
            </a:r>
          </a:p>
          <a:p>
            <a:r>
              <a:rPr lang="en-GB" dirty="0" smtClean="0"/>
              <a:t>Inspired by </a:t>
            </a:r>
            <a:r>
              <a:rPr lang="en-GB" dirty="0" err="1" smtClean="0"/>
              <a:t>Kinglsey</a:t>
            </a:r>
            <a:r>
              <a:rPr lang="en-GB" dirty="0" smtClean="0"/>
              <a:t> Hall (RD Laing) and alternative treatments for ‘schizophrenia’</a:t>
            </a:r>
          </a:p>
          <a:p>
            <a:r>
              <a:rPr lang="en-GB" dirty="0" smtClean="0"/>
              <a:t>1970s - Head of </a:t>
            </a:r>
            <a:r>
              <a:rPr lang="en-GB" dirty="0" err="1" smtClean="0"/>
              <a:t>Center</a:t>
            </a:r>
            <a:r>
              <a:rPr lang="en-GB" dirty="0" smtClean="0"/>
              <a:t> for Studies of Schizophrenia, National Institute of Mental Health</a:t>
            </a:r>
          </a:p>
          <a:p>
            <a:r>
              <a:rPr lang="en-GB" dirty="0" smtClean="0"/>
              <a:t>1970-92 investigator and later Research Director of Soteria Project, San Jose, California</a:t>
            </a:r>
          </a:p>
          <a:p>
            <a:endParaRPr lang="en-GB" dirty="0" smtClean="0"/>
          </a:p>
        </p:txBody>
      </p:sp>
      <p:sp>
        <p:nvSpPr>
          <p:cNvPr id="9" name="Content Placeholder 8"/>
          <p:cNvSpPr>
            <a:spLocks noGrp="1"/>
          </p:cNvSpPr>
          <p:nvPr>
            <p:ph sz="quarter" idx="4"/>
          </p:nvPr>
        </p:nvSpPr>
        <p:spPr>
          <a:xfrm>
            <a:off x="5508104" y="1700808"/>
            <a:ext cx="3178696" cy="3685249"/>
          </a:xfrm>
        </p:spPr>
        <p:txBody>
          <a:bodyPr/>
          <a:lstStyle/>
          <a:p>
            <a:endParaRPr lang="en-GB" dirty="0"/>
          </a:p>
        </p:txBody>
      </p:sp>
      <p:pic>
        <p:nvPicPr>
          <p:cNvPr id="1026" name="Picture 2" descr="C:\Users\sue\Documents\Documents\Julian\MosherLoren.jpg"/>
          <p:cNvPicPr>
            <a:picLocks noChangeAspect="1" noChangeArrowheads="1"/>
          </p:cNvPicPr>
          <p:nvPr/>
        </p:nvPicPr>
        <p:blipFill>
          <a:blip r:embed="rId2" cstate="print"/>
          <a:srcRect/>
          <a:stretch>
            <a:fillRect/>
          </a:stretch>
        </p:blipFill>
        <p:spPr bwMode="auto">
          <a:xfrm>
            <a:off x="5868144" y="1816536"/>
            <a:ext cx="2376264" cy="3309795"/>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GB" sz="2000" dirty="0" smtClean="0"/>
              <a:t>Could people newly labelled as 'schizophrenic' and deemed so dysfunctional as to require hospitalization be successfully treated in a small, home-like, non-hospital setting without anti-psychotic drugs? </a:t>
            </a:r>
          </a:p>
          <a:p>
            <a:endParaRPr lang="en-GB" sz="2000" dirty="0" smtClean="0"/>
          </a:p>
          <a:p>
            <a:r>
              <a:rPr lang="en-GB" sz="2000" dirty="0" smtClean="0"/>
              <a:t>How would their clinical outcomes compare at six weeks, six months and one and two years, to those of a group of similarly selected and studied persons who received the usual in-patient and out-patient follow up care? </a:t>
            </a:r>
          </a:p>
          <a:p>
            <a:endParaRPr lang="en-GB" sz="2000" dirty="0" smtClean="0"/>
          </a:p>
          <a:p>
            <a:r>
              <a:rPr lang="en-GB" sz="2000" dirty="0" smtClean="0"/>
              <a:t>Outcomes meant whether factors such as hospitalization , medications and psychotic symptoms continued and whether levels of psychological functioning improved or deteriorated</a:t>
            </a:r>
          </a:p>
          <a:p>
            <a:endParaRPr lang="en-GB" sz="2000" dirty="0"/>
          </a:p>
        </p:txBody>
      </p:sp>
      <p:sp>
        <p:nvSpPr>
          <p:cNvPr id="3" name="Title 2"/>
          <p:cNvSpPr>
            <a:spLocks noGrp="1"/>
          </p:cNvSpPr>
          <p:nvPr>
            <p:ph type="title"/>
          </p:nvPr>
        </p:nvSpPr>
        <p:spPr/>
        <p:txBody>
          <a:bodyPr/>
          <a:lstStyle/>
          <a:p>
            <a:pPr algn="ctr"/>
            <a:r>
              <a:rPr lang="en-GB" dirty="0" smtClean="0">
                <a:solidFill>
                  <a:schemeClr val="tx1"/>
                </a:solidFill>
              </a:rPr>
              <a:t>Mosher’s questions</a:t>
            </a:r>
            <a:endParaRPr lang="en-GB" dirty="0">
              <a:solidFill>
                <a:schemeClr val="tx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4869160"/>
            <a:ext cx="7481776" cy="457200"/>
          </a:xfrm>
        </p:spPr>
        <p:txBody>
          <a:bodyPr/>
          <a:lstStyle/>
          <a:p>
            <a:pPr algn="ctr"/>
            <a:r>
              <a:rPr lang="en-GB" dirty="0" smtClean="0">
                <a:solidFill>
                  <a:schemeClr val="tx1"/>
                </a:solidFill>
              </a:rPr>
              <a:t>Soteria House, San Jose, 1971-1983</a:t>
            </a:r>
            <a:endParaRPr lang="en-GB" dirty="0">
              <a:solidFill>
                <a:schemeClr val="tx1"/>
              </a:solidFill>
            </a:endParaRPr>
          </a:p>
        </p:txBody>
      </p:sp>
      <p:pic>
        <p:nvPicPr>
          <p:cNvPr id="5" name="Content Placeholder 4" descr="soteria_housesm.jpg"/>
          <p:cNvPicPr>
            <a:picLocks noGrp="1" noChangeAspect="1"/>
          </p:cNvPicPr>
          <p:nvPr>
            <p:ph sz="half" idx="1"/>
          </p:nvPr>
        </p:nvPicPr>
        <p:blipFill>
          <a:blip r:embed="rId2" cstate="print"/>
          <a:stretch>
            <a:fillRect/>
          </a:stretch>
        </p:blipFill>
        <p:spPr>
          <a:xfrm>
            <a:off x="1619672" y="908720"/>
            <a:ext cx="5832648" cy="3879595"/>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772816"/>
            <a:ext cx="8229600" cy="4525963"/>
          </a:xfrm>
        </p:spPr>
        <p:txBody>
          <a:bodyPr>
            <a:normAutofit lnSpcReduction="10000"/>
          </a:bodyPr>
          <a:lstStyle/>
          <a:p>
            <a:r>
              <a:rPr lang="en-GB" sz="2800" dirty="0" smtClean="0"/>
              <a:t>research project ran from 1971 to 1983, comparing Soteria with in-patient TAU</a:t>
            </a:r>
          </a:p>
          <a:p>
            <a:endParaRPr lang="en-GB" sz="2800" dirty="0" smtClean="0"/>
          </a:p>
          <a:p>
            <a:r>
              <a:rPr lang="en-GB" sz="2800" dirty="0" smtClean="0"/>
              <a:t>primarily 1</a:t>
            </a:r>
            <a:r>
              <a:rPr lang="en-GB" sz="2800" baseline="30000" dirty="0" smtClean="0"/>
              <a:t>st</a:t>
            </a:r>
            <a:r>
              <a:rPr lang="en-GB" sz="2800" dirty="0" smtClean="0"/>
              <a:t> or 2</a:t>
            </a:r>
            <a:r>
              <a:rPr lang="en-GB" sz="2800" baseline="30000" dirty="0" smtClean="0"/>
              <a:t>nd</a:t>
            </a:r>
            <a:r>
              <a:rPr lang="en-GB" sz="2800" dirty="0" smtClean="0"/>
              <a:t> break psychosis</a:t>
            </a:r>
          </a:p>
          <a:p>
            <a:endParaRPr lang="en-GB" sz="2800" dirty="0" smtClean="0"/>
          </a:p>
          <a:p>
            <a:r>
              <a:rPr lang="en-GB" sz="2800" dirty="0" smtClean="0"/>
              <a:t>ordinary home-like environment</a:t>
            </a:r>
          </a:p>
          <a:p>
            <a:endParaRPr lang="en-GB" sz="2800" dirty="0" smtClean="0"/>
          </a:p>
          <a:p>
            <a:r>
              <a:rPr lang="en-GB" sz="2800" dirty="0" smtClean="0"/>
              <a:t>typically 6 residents</a:t>
            </a:r>
          </a:p>
          <a:p>
            <a:endParaRPr lang="en-GB" sz="2800" dirty="0" smtClean="0"/>
          </a:p>
          <a:p>
            <a:r>
              <a:rPr lang="en-GB" sz="2800" dirty="0" smtClean="0"/>
              <a:t>primarily non-medical and untrained staff </a:t>
            </a:r>
          </a:p>
          <a:p>
            <a:endParaRPr lang="en-GB" dirty="0"/>
          </a:p>
        </p:txBody>
      </p:sp>
      <p:sp>
        <p:nvSpPr>
          <p:cNvPr id="3" name="Title 2"/>
          <p:cNvSpPr>
            <a:spLocks noGrp="1"/>
          </p:cNvSpPr>
          <p:nvPr>
            <p:ph type="title"/>
          </p:nvPr>
        </p:nvSpPr>
        <p:spPr/>
        <p:txBody>
          <a:bodyPr>
            <a:normAutofit/>
          </a:bodyPr>
          <a:lstStyle/>
          <a:p>
            <a:r>
              <a:rPr lang="en-GB" sz="3600" dirty="0" smtClean="0">
                <a:solidFill>
                  <a:schemeClr val="tx1"/>
                </a:solidFill>
              </a:rPr>
              <a:t>Features of Soteria House</a:t>
            </a:r>
            <a:endParaRPr lang="en-GB" sz="3600" dirty="0">
              <a:solidFill>
                <a:schemeClr val="tx1"/>
              </a:solidFill>
            </a:endParaRPr>
          </a:p>
        </p:txBody>
      </p:sp>
      <p:pic>
        <p:nvPicPr>
          <p:cNvPr id="4" name="Content Placeholder 4" descr="soteria_housesm.jpg"/>
          <p:cNvPicPr>
            <a:picLocks noChangeAspect="1"/>
          </p:cNvPicPr>
          <p:nvPr/>
        </p:nvPicPr>
        <p:blipFill>
          <a:blip r:embed="rId2" cstate="print"/>
          <a:stretch>
            <a:fillRect/>
          </a:stretch>
        </p:blipFill>
        <p:spPr>
          <a:xfrm>
            <a:off x="6515724" y="332656"/>
            <a:ext cx="1840386" cy="1224136"/>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a:buNone/>
            </a:pPr>
            <a:endParaRPr lang="en-GB" dirty="0" smtClean="0"/>
          </a:p>
          <a:p>
            <a:r>
              <a:rPr lang="en-GB" sz="2400" dirty="0" smtClean="0"/>
              <a:t>preserving resident's personal power, social networks, and communal responsibilities</a:t>
            </a:r>
          </a:p>
          <a:p>
            <a:endParaRPr lang="en-GB" sz="2400" dirty="0" smtClean="0"/>
          </a:p>
          <a:p>
            <a:r>
              <a:rPr lang="en-GB" sz="2400" dirty="0" smtClean="0"/>
              <a:t>finding meaning in the subjective experience of psychosis by "being with" clients (The Vigil)</a:t>
            </a:r>
          </a:p>
          <a:p>
            <a:pPr>
              <a:buNone/>
            </a:pPr>
            <a:endParaRPr lang="en-GB" sz="2400" dirty="0" smtClean="0"/>
          </a:p>
          <a:p>
            <a:r>
              <a:rPr lang="en-GB" sz="2400" dirty="0" smtClean="0"/>
              <a:t>no or minimal use of antipsychotic medication (with any medication taken from a position of choice and without coercion). As much as possible, service users did not receive neuroleptic drugs during the first 6 weeks, in order to give them the best chance of responding to the house</a:t>
            </a:r>
            <a:endParaRPr lang="en-GB" sz="2400" dirty="0"/>
          </a:p>
        </p:txBody>
      </p:sp>
      <p:sp>
        <p:nvSpPr>
          <p:cNvPr id="3" name="Title 2"/>
          <p:cNvSpPr>
            <a:spLocks noGrp="1"/>
          </p:cNvSpPr>
          <p:nvPr>
            <p:ph type="title"/>
          </p:nvPr>
        </p:nvSpPr>
        <p:spPr/>
        <p:txBody>
          <a:bodyPr>
            <a:normAutofit/>
          </a:bodyPr>
          <a:lstStyle/>
          <a:p>
            <a:r>
              <a:rPr lang="en-GB" sz="3600" dirty="0" smtClean="0">
                <a:solidFill>
                  <a:schemeClr val="tx1"/>
                </a:solidFill>
              </a:rPr>
              <a:t>Features of Soteria House </a:t>
            </a:r>
            <a:endParaRPr lang="en-GB" sz="3600" dirty="0">
              <a:solidFill>
                <a:schemeClr val="tx1"/>
              </a:solidFill>
            </a:endParaRPr>
          </a:p>
        </p:txBody>
      </p:sp>
      <p:pic>
        <p:nvPicPr>
          <p:cNvPr id="4" name="Content Placeholder 4" descr="soteria_housesm.jpg"/>
          <p:cNvPicPr>
            <a:picLocks noChangeAspect="1"/>
          </p:cNvPicPr>
          <p:nvPr/>
        </p:nvPicPr>
        <p:blipFill>
          <a:blip r:embed="rId2" cstate="print"/>
          <a:stretch>
            <a:fillRect/>
          </a:stretch>
        </p:blipFill>
        <p:spPr>
          <a:xfrm>
            <a:off x="6515724" y="332656"/>
            <a:ext cx="1840386" cy="1224136"/>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endParaRPr lang="en-GB" sz="3200" dirty="0" smtClean="0"/>
          </a:p>
          <a:p>
            <a:endParaRPr lang="en-GB" sz="3200" dirty="0" smtClean="0"/>
          </a:p>
          <a:p>
            <a:pPr>
              <a:buNone/>
            </a:pPr>
            <a:r>
              <a:rPr lang="en-GB" sz="3200" dirty="0" smtClean="0"/>
              <a:t>	"the 24 hour a day application </a:t>
            </a:r>
          </a:p>
          <a:p>
            <a:pPr>
              <a:buNone/>
            </a:pPr>
            <a:r>
              <a:rPr lang="en-GB" sz="3200" dirty="0" smtClean="0"/>
              <a:t>	of interpersonal phenomenological </a:t>
            </a:r>
          </a:p>
          <a:p>
            <a:pPr>
              <a:buNone/>
            </a:pPr>
            <a:r>
              <a:rPr lang="en-GB" sz="3200" dirty="0" smtClean="0"/>
              <a:t>	interventions by a nonprofessional staff, usually without neuroleptic drug treatment, in the context of a small, homelike, quiet, supportive, protective, and tolerant social environment”</a:t>
            </a:r>
          </a:p>
          <a:p>
            <a:endParaRPr lang="en-GB" dirty="0"/>
          </a:p>
        </p:txBody>
      </p:sp>
      <p:sp>
        <p:nvSpPr>
          <p:cNvPr id="3" name="Title 2"/>
          <p:cNvSpPr>
            <a:spLocks noGrp="1"/>
          </p:cNvSpPr>
          <p:nvPr>
            <p:ph type="title"/>
          </p:nvPr>
        </p:nvSpPr>
        <p:spPr/>
        <p:txBody>
          <a:bodyPr/>
          <a:lstStyle/>
          <a:p>
            <a:r>
              <a:rPr lang="en-GB" dirty="0" smtClean="0">
                <a:solidFill>
                  <a:schemeClr val="tx1"/>
                </a:solidFill>
              </a:rPr>
              <a:t>   in Mosher’s words</a:t>
            </a:r>
            <a:endParaRPr lang="en-GB" dirty="0">
              <a:solidFill>
                <a:schemeClr val="tx1"/>
              </a:solidFill>
            </a:endParaRPr>
          </a:p>
        </p:txBody>
      </p:sp>
      <p:pic>
        <p:nvPicPr>
          <p:cNvPr id="4" name="Picture 3" descr="MosherLoren.jpg"/>
          <p:cNvPicPr>
            <a:picLocks noChangeAspect="1"/>
          </p:cNvPicPr>
          <p:nvPr/>
        </p:nvPicPr>
        <p:blipFill>
          <a:blip r:embed="rId2" cstate="print"/>
          <a:stretch>
            <a:fillRect/>
          </a:stretch>
        </p:blipFill>
        <p:spPr>
          <a:xfrm>
            <a:off x="6948264" y="692696"/>
            <a:ext cx="1333500" cy="19050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r>
              <a:rPr lang="en-GB" sz="3200" dirty="0" smtClean="0"/>
              <a:t>	interpersonal phenomenology focuses on the development of a non-intrusive, non-controlling but actively empathetic relationship with the person experiencing ‘psychosis’ without having to do anything explicitly therapeutic or controlling. In shorthand, it can be characterised as ‘being with’</a:t>
            </a:r>
            <a:endParaRPr lang="en-GB" sz="3200" dirty="0"/>
          </a:p>
        </p:txBody>
      </p:sp>
      <p:sp>
        <p:nvSpPr>
          <p:cNvPr id="3" name="Title 2"/>
          <p:cNvSpPr>
            <a:spLocks noGrp="1"/>
          </p:cNvSpPr>
          <p:nvPr>
            <p:ph type="title"/>
          </p:nvPr>
        </p:nvSpPr>
        <p:spPr/>
        <p:txBody>
          <a:bodyPr/>
          <a:lstStyle/>
          <a:p>
            <a:pPr algn="ctr"/>
            <a:r>
              <a:rPr lang="en-GB" dirty="0" smtClean="0">
                <a:solidFill>
                  <a:schemeClr val="tx1"/>
                </a:solidFill>
              </a:rPr>
              <a:t>being with</a:t>
            </a:r>
            <a:endParaRPr lang="en-GB" dirty="0">
              <a:solidFill>
                <a:schemeClr val="tx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Aliens from Venus had selected him for a special mission and would be arriving at a local park to pick him up at 7 o’clock. Test the hypothesis..</a:t>
            </a:r>
          </a:p>
          <a:p>
            <a:endParaRPr lang="en-GB" dirty="0" smtClean="0"/>
          </a:p>
          <a:p>
            <a:r>
              <a:rPr lang="en-GB" dirty="0" smtClean="0"/>
              <a:t>The Vigil. Hours, sometimes days being with a resident who was going through psychosis. Sometimes talking, sometimes not. Benignly being with.</a:t>
            </a:r>
            <a:endParaRPr lang="en-GB" dirty="0"/>
          </a:p>
        </p:txBody>
      </p:sp>
      <p:sp>
        <p:nvSpPr>
          <p:cNvPr id="3" name="Title 2"/>
          <p:cNvSpPr>
            <a:spLocks noGrp="1"/>
          </p:cNvSpPr>
          <p:nvPr>
            <p:ph type="title"/>
          </p:nvPr>
        </p:nvSpPr>
        <p:spPr/>
        <p:txBody>
          <a:bodyPr/>
          <a:lstStyle/>
          <a:p>
            <a:pPr algn="ctr"/>
            <a:r>
              <a:rPr lang="en-GB" dirty="0" smtClean="0">
                <a:solidFill>
                  <a:schemeClr val="tx1"/>
                </a:solidFill>
              </a:rPr>
              <a:t>responses to psychosis</a:t>
            </a:r>
            <a:endParaRPr lang="en-GB" dirty="0">
              <a:solidFill>
                <a:schemeClr val="tx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GB" sz="2400" dirty="0" smtClean="0"/>
              <a:t>Two random assignment studies of the Soteria model and its modification for long-term system clients reveal that 85% to 90% of acute and long-term clients deemed in need of acute hospitalization can be returned to the community without use of conventional hospital treatment. </a:t>
            </a:r>
          </a:p>
          <a:p>
            <a:pPr>
              <a:buNone/>
            </a:pPr>
            <a:endParaRPr lang="en-GB" sz="2400" dirty="0" smtClean="0"/>
          </a:p>
          <a:p>
            <a:r>
              <a:rPr lang="en-GB" sz="2400" dirty="0" smtClean="0"/>
              <a:t>Soteria, designed as a drug free treatment environment, was as successful as antipsychotic drug treatment in reducing psychotic symptoms in 6 weeks.</a:t>
            </a:r>
          </a:p>
          <a:p>
            <a:pPr>
              <a:buNone/>
            </a:pPr>
            <a:r>
              <a:rPr lang="en-GB" sz="2400" dirty="0" smtClean="0"/>
              <a:t>   </a:t>
            </a:r>
            <a:r>
              <a:rPr lang="en-GB" sz="2400" b="1" dirty="0" smtClean="0"/>
              <a:t>THE JOURNAL OF NERVOUS AND MENTAL DISEASE,1999 Mosher, L,M. </a:t>
            </a:r>
          </a:p>
          <a:p>
            <a:pPr>
              <a:buNone/>
            </a:pPr>
            <a:r>
              <a:rPr lang="en-GB" sz="2400" b="1" dirty="0"/>
              <a:t> </a:t>
            </a:r>
            <a:r>
              <a:rPr lang="en-GB" sz="2400" b="1" dirty="0" smtClean="0"/>
              <a:t>  </a:t>
            </a:r>
            <a:r>
              <a:rPr lang="en-US" sz="2400" dirty="0" smtClean="0"/>
              <a:t>http</a:t>
            </a:r>
            <a:r>
              <a:rPr lang="en-US" sz="2400" dirty="0"/>
              <a:t>://</a:t>
            </a:r>
            <a:r>
              <a:rPr lang="en-US" sz="2400" dirty="0" err="1"/>
              <a:t>www.ncbi.nlm.nih.gov</a:t>
            </a:r>
            <a:r>
              <a:rPr lang="en-US" sz="2400" dirty="0"/>
              <a:t>/</a:t>
            </a:r>
            <a:r>
              <a:rPr lang="en-US" sz="2400" dirty="0" err="1"/>
              <a:t>pubmed</a:t>
            </a:r>
            <a:r>
              <a:rPr lang="en-US" sz="2400" dirty="0"/>
              <a:t>/10086470</a:t>
            </a:r>
          </a:p>
          <a:p>
            <a:pPr>
              <a:buNone/>
            </a:pPr>
            <a:endParaRPr lang="en-GB" sz="2400" b="1" dirty="0" smtClean="0"/>
          </a:p>
          <a:p>
            <a:endParaRPr lang="en-GB" dirty="0"/>
          </a:p>
        </p:txBody>
      </p:sp>
      <p:sp>
        <p:nvSpPr>
          <p:cNvPr id="3" name="Title 2"/>
          <p:cNvSpPr>
            <a:spLocks noGrp="1"/>
          </p:cNvSpPr>
          <p:nvPr>
            <p:ph type="title"/>
          </p:nvPr>
        </p:nvSpPr>
        <p:spPr/>
        <p:txBody>
          <a:bodyPr/>
          <a:lstStyle/>
          <a:p>
            <a:pPr algn="ctr"/>
            <a:r>
              <a:rPr lang="en-GB" dirty="0" smtClean="0">
                <a:solidFill>
                  <a:schemeClr val="tx1"/>
                </a:solidFill>
              </a:rPr>
              <a:t>Outcomes</a:t>
            </a:r>
            <a:endParaRPr lang="en-GB" dirty="0">
              <a:solidFill>
                <a:schemeClr val="tx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A systematic review of research studies on Soteria found that residents at Soteria did at least as well as patients who were treated with standard hospital treatment on measurements of psychotic symptoms and global functioning.</a:t>
            </a:r>
          </a:p>
          <a:p>
            <a:pPr>
              <a:buNone/>
            </a:pPr>
            <a:r>
              <a:rPr lang="en-GB" dirty="0" smtClean="0"/>
              <a:t>   </a:t>
            </a:r>
            <a:r>
              <a:rPr lang="en-GB" dirty="0" err="1" smtClean="0"/>
              <a:t>Calton</a:t>
            </a:r>
            <a:r>
              <a:rPr lang="en-GB" dirty="0" smtClean="0"/>
              <a:t>, </a:t>
            </a:r>
            <a:r>
              <a:rPr lang="en-GB" dirty="0" err="1" smtClean="0"/>
              <a:t>Spandler</a:t>
            </a:r>
            <a:r>
              <a:rPr lang="en-GB" dirty="0" smtClean="0"/>
              <a:t>. </a:t>
            </a:r>
            <a:r>
              <a:rPr lang="en-GB" b="1" dirty="0" smtClean="0"/>
              <a:t>Schizophrenia Bulletin 2008</a:t>
            </a:r>
            <a:endParaRPr lang="en-GB" b="1" dirty="0"/>
          </a:p>
        </p:txBody>
      </p:sp>
      <p:sp>
        <p:nvSpPr>
          <p:cNvPr id="3" name="Title 2"/>
          <p:cNvSpPr>
            <a:spLocks noGrp="1"/>
          </p:cNvSpPr>
          <p:nvPr>
            <p:ph type="title"/>
          </p:nvPr>
        </p:nvSpPr>
        <p:spPr/>
        <p:txBody>
          <a:bodyPr/>
          <a:lstStyle/>
          <a:p>
            <a:pPr algn="ctr"/>
            <a:r>
              <a:rPr lang="en-GB" dirty="0" smtClean="0">
                <a:solidFill>
                  <a:schemeClr val="tx1"/>
                </a:solidFill>
              </a:rPr>
              <a:t>Outcomes</a:t>
            </a:r>
            <a:endParaRPr lang="en-GB" dirty="0">
              <a:solidFill>
                <a:schemeClr val="tx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dirty="0" smtClean="0"/>
          </a:p>
          <a:p>
            <a:r>
              <a:rPr lang="en-GB" sz="2800" dirty="0" smtClean="0"/>
              <a:t>Soteria projects in Sweden, Holland, Finland, Germany, Switzerland and Hungary</a:t>
            </a:r>
          </a:p>
          <a:p>
            <a:endParaRPr lang="en-GB" sz="2800" dirty="0" smtClean="0"/>
          </a:p>
          <a:p>
            <a:r>
              <a:rPr lang="en-GB" sz="2800" dirty="0" smtClean="0"/>
              <a:t>Soteria Network UK, Bradford </a:t>
            </a:r>
          </a:p>
          <a:p>
            <a:pPr>
              <a:buNone/>
            </a:pPr>
            <a:r>
              <a:rPr lang="en-GB" sz="2800" dirty="0" smtClean="0"/>
              <a:t>                           </a:t>
            </a:r>
            <a:r>
              <a:rPr lang="en-GB" sz="3200" dirty="0" smtClean="0"/>
              <a:t>and Brighton!</a:t>
            </a:r>
            <a:endParaRPr lang="en-GB" sz="3200" dirty="0"/>
          </a:p>
        </p:txBody>
      </p:sp>
      <p:sp>
        <p:nvSpPr>
          <p:cNvPr id="3" name="Title 2"/>
          <p:cNvSpPr>
            <a:spLocks noGrp="1"/>
          </p:cNvSpPr>
          <p:nvPr>
            <p:ph type="title"/>
          </p:nvPr>
        </p:nvSpPr>
        <p:spPr/>
        <p:txBody>
          <a:bodyPr/>
          <a:lstStyle/>
          <a:p>
            <a:pPr algn="ctr"/>
            <a:r>
              <a:rPr lang="en-GB" dirty="0" smtClean="0">
                <a:solidFill>
                  <a:schemeClr val="tx1"/>
                </a:solidFill>
              </a:rPr>
              <a:t>The word spreads</a:t>
            </a:r>
            <a:endParaRPr lang="en-GB" dirty="0">
              <a:solidFill>
                <a:schemeClr val="tx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900000"/>
          </a:xfrm>
        </p:spPr>
        <p:txBody>
          <a:bodyPr>
            <a:normAutofit fontScale="92500" lnSpcReduction="10000"/>
          </a:bodyPr>
          <a:lstStyle/>
          <a:p>
            <a:r>
              <a:rPr lang="en-GB" b="1" dirty="0" smtClean="0"/>
              <a:t>Current TAU paradigm is broken </a:t>
            </a:r>
          </a:p>
          <a:p>
            <a:pPr lvl="1"/>
            <a:r>
              <a:rPr lang="en-GB" dirty="0" err="1" smtClean="0"/>
              <a:t>Pharma</a:t>
            </a:r>
            <a:r>
              <a:rPr lang="en-GB" dirty="0" smtClean="0"/>
              <a:t> and the biomedical view has corrupted psychiatry. Prescribed medication is the third biggest killer after cancer and heart disease. (‘Deadly Medicines and Organized Crime’ Peter </a:t>
            </a:r>
            <a:r>
              <a:rPr lang="en-GB" dirty="0" err="1" smtClean="0"/>
              <a:t>Gotzsche</a:t>
            </a:r>
            <a:r>
              <a:rPr lang="en-GB" dirty="0" smtClean="0"/>
              <a:t> 2013)</a:t>
            </a:r>
          </a:p>
          <a:p>
            <a:pPr lvl="1"/>
            <a:endParaRPr lang="en-GB" dirty="0" smtClean="0"/>
          </a:p>
          <a:p>
            <a:pPr lvl="1"/>
            <a:r>
              <a:rPr lang="en-GB" dirty="0" smtClean="0"/>
              <a:t>Psychiatric disability rates and prescribing habits have risen in parallel with prescribing habits over the past 20 years, showing that medicines are at best ineffective (Anatomy of an Epidemic, Robert Whitaker, 2010)</a:t>
            </a:r>
          </a:p>
          <a:p>
            <a:pPr lvl="1"/>
            <a:endParaRPr lang="en-GB" dirty="0" smtClean="0"/>
          </a:p>
          <a:p>
            <a:pPr lvl="1"/>
            <a:r>
              <a:rPr lang="en-GB" dirty="0" smtClean="0"/>
              <a:t>Long term studies are now revealing the disabling and life-threatening harms of long term use of psychiatric medication, and the positive outcomes associated with avoiding them</a:t>
            </a:r>
          </a:p>
          <a:p>
            <a:pPr lvl="1"/>
            <a:endParaRPr lang="en-GB" dirty="0" smtClean="0"/>
          </a:p>
        </p:txBody>
      </p:sp>
      <p:sp>
        <p:nvSpPr>
          <p:cNvPr id="3" name="Title 2"/>
          <p:cNvSpPr>
            <a:spLocks noGrp="1"/>
          </p:cNvSpPr>
          <p:nvPr>
            <p:ph type="title"/>
          </p:nvPr>
        </p:nvSpPr>
        <p:spPr/>
        <p:txBody>
          <a:bodyPr/>
          <a:lstStyle/>
          <a:p>
            <a:pPr algn="ctr"/>
            <a:r>
              <a:rPr lang="en-GB" dirty="0" smtClean="0">
                <a:solidFill>
                  <a:schemeClr val="tx1"/>
                </a:solidFill>
              </a:rPr>
              <a:t>Why do we need Soteria?</a:t>
            </a:r>
            <a:endParaRPr lang="en-GB"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52736"/>
            <a:ext cx="8229600" cy="5328592"/>
          </a:xfrm>
        </p:spPr>
        <p:txBody>
          <a:bodyPr>
            <a:normAutofit fontScale="92500" lnSpcReduction="10000"/>
          </a:bodyPr>
          <a:lstStyle/>
          <a:p>
            <a:pPr marL="365760" lvl="1" indent="-256032" algn="ctr">
              <a:spcBef>
                <a:spcPts val="400"/>
              </a:spcBef>
              <a:buSzPct val="68000"/>
              <a:buNone/>
            </a:pPr>
            <a:r>
              <a:rPr lang="en-GB" sz="2000" dirty="0" smtClean="0"/>
              <a:t>	</a:t>
            </a:r>
            <a:r>
              <a:rPr lang="en-GB" sz="1900" dirty="0" smtClean="0"/>
              <a:t>How would Soteria residents be faring after 5, 10, 15 and 20 years with a minimal or no medication regime? </a:t>
            </a:r>
          </a:p>
          <a:p>
            <a:pPr marL="365760" lvl="1" indent="-256032" algn="ctr">
              <a:spcBef>
                <a:spcPts val="400"/>
              </a:spcBef>
              <a:buSzPct val="68000"/>
              <a:buNone/>
            </a:pPr>
            <a:r>
              <a:rPr lang="en-GB" sz="1900" dirty="0" smtClean="0"/>
              <a:t>The Harrow study shows us:</a:t>
            </a:r>
          </a:p>
          <a:p>
            <a:pPr marL="365760" lvl="1" indent="-256032">
              <a:spcBef>
                <a:spcPts val="400"/>
              </a:spcBef>
              <a:buSzPct val="68000"/>
              <a:buFont typeface="Wingdings 3"/>
              <a:buChar char=""/>
            </a:pPr>
            <a:endParaRPr lang="en-GB" dirty="0" smtClean="0"/>
          </a:p>
          <a:p>
            <a:pPr marL="365760" lvl="1" indent="-256032">
              <a:spcBef>
                <a:spcPts val="400"/>
              </a:spcBef>
              <a:buSzPct val="68000"/>
              <a:buFont typeface="Wingdings 3"/>
              <a:buChar char=""/>
            </a:pPr>
            <a:endParaRPr lang="en-GB" dirty="0" smtClean="0"/>
          </a:p>
          <a:p>
            <a:pPr marL="365760" lvl="1" indent="-256032">
              <a:spcBef>
                <a:spcPts val="400"/>
              </a:spcBef>
              <a:buSzPct val="68000"/>
              <a:buFont typeface="Wingdings 3"/>
              <a:buChar char=""/>
            </a:pPr>
            <a:endParaRPr lang="en-GB" dirty="0" smtClean="0"/>
          </a:p>
          <a:p>
            <a:pPr marL="365760" lvl="1" indent="-256032">
              <a:spcBef>
                <a:spcPts val="400"/>
              </a:spcBef>
              <a:buSzPct val="68000"/>
              <a:buNone/>
            </a:pPr>
            <a:endParaRPr lang="en-GB" dirty="0" smtClean="0"/>
          </a:p>
          <a:p>
            <a:pPr marL="365760" lvl="1" indent="-256032">
              <a:spcBef>
                <a:spcPts val="400"/>
              </a:spcBef>
              <a:buSzPct val="68000"/>
              <a:buFont typeface="Wingdings 3"/>
              <a:buChar char=""/>
            </a:pPr>
            <a:endParaRPr lang="en-GB" dirty="0" smtClean="0"/>
          </a:p>
          <a:p>
            <a:pPr marL="365760" lvl="1" indent="-256032">
              <a:spcBef>
                <a:spcPts val="400"/>
              </a:spcBef>
              <a:buSzPct val="68000"/>
              <a:buNone/>
            </a:pPr>
            <a:endParaRPr lang="en-GB" dirty="0" smtClean="0"/>
          </a:p>
          <a:p>
            <a:pPr marL="365760" lvl="1" indent="-256032">
              <a:spcBef>
                <a:spcPts val="400"/>
              </a:spcBef>
              <a:buSzPct val="68000"/>
              <a:buNone/>
            </a:pPr>
            <a:endParaRPr lang="en-GB" dirty="0" smtClean="0"/>
          </a:p>
          <a:p>
            <a:pPr marL="365760" lvl="1" indent="-256032" algn="ctr">
              <a:spcBef>
                <a:spcPts val="400"/>
              </a:spcBef>
              <a:buSzPct val="68000"/>
              <a:buNone/>
            </a:pPr>
            <a:endParaRPr lang="en-GB" dirty="0" smtClean="0"/>
          </a:p>
          <a:p>
            <a:pPr marL="365760" lvl="1" indent="-256032" algn="ctr">
              <a:spcBef>
                <a:spcPts val="400"/>
              </a:spcBef>
              <a:buSzPct val="68000"/>
              <a:buNone/>
            </a:pPr>
            <a:endParaRPr lang="en-GB" dirty="0" smtClean="0"/>
          </a:p>
          <a:p>
            <a:pPr marL="365760" lvl="1" indent="-256032" algn="ctr">
              <a:spcBef>
                <a:spcPts val="400"/>
              </a:spcBef>
              <a:buSzPct val="68000"/>
              <a:buNone/>
            </a:pPr>
            <a:endParaRPr lang="en-GB" dirty="0" smtClean="0"/>
          </a:p>
          <a:p>
            <a:pPr marL="365760" lvl="1" indent="-256032" algn="ctr">
              <a:spcBef>
                <a:spcPts val="400"/>
              </a:spcBef>
              <a:buSzPct val="68000"/>
              <a:buNone/>
            </a:pPr>
            <a:endParaRPr lang="en-GB" sz="1900" dirty="0" smtClean="0"/>
          </a:p>
          <a:p>
            <a:pPr marL="365760" lvl="1" indent="-256032" algn="ctr">
              <a:spcBef>
                <a:spcPts val="400"/>
              </a:spcBef>
              <a:buSzPct val="68000"/>
              <a:buNone/>
            </a:pPr>
            <a:r>
              <a:rPr lang="en-GB" sz="1700" dirty="0" smtClean="0"/>
              <a:t>Latest 20 year results confirm the pattern. Harrow, </a:t>
            </a:r>
            <a:r>
              <a:rPr lang="en-GB" sz="1700" dirty="0" err="1" smtClean="0"/>
              <a:t>Jobe</a:t>
            </a:r>
            <a:r>
              <a:rPr lang="en-GB" sz="1700" dirty="0" smtClean="0"/>
              <a:t>. Does treatment of schizophrenia with antipsychotic medications eliminate or reduce psychosis? A 20-year multi-follow-up study. University of Illinois, 2014</a:t>
            </a:r>
          </a:p>
          <a:p>
            <a:endParaRPr lang="en-GB" dirty="0"/>
          </a:p>
        </p:txBody>
      </p:sp>
      <p:sp>
        <p:nvSpPr>
          <p:cNvPr id="3" name="Title 2"/>
          <p:cNvSpPr>
            <a:spLocks noGrp="1"/>
          </p:cNvSpPr>
          <p:nvPr>
            <p:ph type="title"/>
          </p:nvPr>
        </p:nvSpPr>
        <p:spPr>
          <a:xfrm>
            <a:off x="467544" y="476672"/>
            <a:ext cx="8229600" cy="576064"/>
          </a:xfrm>
        </p:spPr>
        <p:txBody>
          <a:bodyPr>
            <a:normAutofit fontScale="90000"/>
          </a:bodyPr>
          <a:lstStyle/>
          <a:p>
            <a:pPr algn="ctr"/>
            <a:r>
              <a:rPr lang="en-GB" sz="3600" dirty="0" smtClean="0">
                <a:solidFill>
                  <a:schemeClr val="tx1"/>
                </a:solidFill>
              </a:rPr>
              <a:t>Why do we need </a:t>
            </a:r>
            <a:r>
              <a:rPr lang="en-GB" sz="3600" dirty="0" err="1" smtClean="0">
                <a:solidFill>
                  <a:schemeClr val="tx1"/>
                </a:solidFill>
              </a:rPr>
              <a:t>Soteria</a:t>
            </a:r>
            <a:r>
              <a:rPr lang="en-GB" sz="3600" dirty="0" smtClean="0">
                <a:solidFill>
                  <a:schemeClr val="tx1"/>
                </a:solidFill>
              </a:rPr>
              <a:t>?</a:t>
            </a:r>
            <a:endParaRPr lang="en-GB" sz="3600" dirty="0">
              <a:solidFill>
                <a:schemeClr val="tx1"/>
              </a:solidFill>
            </a:endParaRPr>
          </a:p>
        </p:txBody>
      </p:sp>
      <p:pic>
        <p:nvPicPr>
          <p:cNvPr id="4" name="Picture 3" descr="whitaker-13-638.jpg"/>
          <p:cNvPicPr>
            <a:picLocks noChangeAspect="1"/>
          </p:cNvPicPr>
          <p:nvPr/>
        </p:nvPicPr>
        <p:blipFill>
          <a:blip r:embed="rId3" cstate="print"/>
          <a:stretch>
            <a:fillRect/>
          </a:stretch>
        </p:blipFill>
        <p:spPr>
          <a:xfrm>
            <a:off x="2123728" y="1844824"/>
            <a:ext cx="4972787" cy="3528392"/>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GB" dirty="0" smtClean="0"/>
              <a:t>Cheaper and more effective than TAU</a:t>
            </a:r>
          </a:p>
          <a:p>
            <a:endParaRPr lang="en-GB" dirty="0" smtClean="0"/>
          </a:p>
          <a:p>
            <a:r>
              <a:rPr lang="en-GB" dirty="0" smtClean="0"/>
              <a:t>Service users like it and are not battling with a service they feel does not understand their experiences</a:t>
            </a:r>
          </a:p>
          <a:p>
            <a:endParaRPr lang="en-GB" dirty="0" smtClean="0"/>
          </a:p>
          <a:p>
            <a:r>
              <a:rPr lang="en-GB" dirty="0" smtClean="0"/>
              <a:t>Mounting evidence from other non-</a:t>
            </a:r>
            <a:r>
              <a:rPr lang="en-GB" dirty="0" err="1" smtClean="0"/>
              <a:t>Soteria</a:t>
            </a:r>
            <a:r>
              <a:rPr lang="en-GB" dirty="0" smtClean="0"/>
              <a:t> approaches that psychological and  relationship-based services, eg Open Dialogue, are more effective than disease-based TAU </a:t>
            </a:r>
            <a:endParaRPr lang="en-GB" dirty="0"/>
          </a:p>
        </p:txBody>
      </p:sp>
      <p:sp>
        <p:nvSpPr>
          <p:cNvPr id="3" name="Title 2"/>
          <p:cNvSpPr>
            <a:spLocks noGrp="1"/>
          </p:cNvSpPr>
          <p:nvPr>
            <p:ph type="title"/>
          </p:nvPr>
        </p:nvSpPr>
        <p:spPr/>
        <p:txBody>
          <a:bodyPr/>
          <a:lstStyle/>
          <a:p>
            <a:pPr algn="ctr"/>
            <a:r>
              <a:rPr lang="en-GB" dirty="0" smtClean="0">
                <a:solidFill>
                  <a:schemeClr val="tx1"/>
                </a:solidFill>
              </a:rPr>
              <a:t>Why do we need Soteria?</a:t>
            </a:r>
            <a:endParaRPr lang="en-GB" dirty="0">
              <a:solidFill>
                <a:schemeClr val="tx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4400" y="4437112"/>
            <a:ext cx="7481776" cy="896888"/>
          </a:xfrm>
        </p:spPr>
        <p:txBody>
          <a:bodyPr/>
          <a:lstStyle/>
          <a:p>
            <a:pPr algn="l"/>
            <a:r>
              <a:rPr lang="en-GB" b="1" dirty="0" smtClean="0">
                <a:solidFill>
                  <a:schemeClr val="tx1"/>
                </a:solidFill>
              </a:rPr>
              <a:t>Soteria. Through Madness to Deliverance.  </a:t>
            </a:r>
            <a:r>
              <a:rPr lang="en-GB" dirty="0" smtClean="0">
                <a:solidFill>
                  <a:schemeClr val="tx1"/>
                </a:solidFill>
              </a:rPr>
              <a:t/>
            </a:r>
            <a:br>
              <a:rPr lang="en-GB" dirty="0" smtClean="0">
                <a:solidFill>
                  <a:schemeClr val="tx1"/>
                </a:solidFill>
              </a:rPr>
            </a:br>
            <a:r>
              <a:rPr lang="en-GB" dirty="0" smtClean="0">
                <a:solidFill>
                  <a:schemeClr val="tx1"/>
                </a:solidFill>
              </a:rPr>
              <a:t>by Loren R. Mosher &amp; Voyce Hendrix </a:t>
            </a:r>
            <a:endParaRPr lang="en-GB" dirty="0">
              <a:solidFill>
                <a:schemeClr val="tx1"/>
              </a:solidFill>
            </a:endParaRPr>
          </a:p>
        </p:txBody>
      </p:sp>
      <p:sp>
        <p:nvSpPr>
          <p:cNvPr id="6" name="Text Placeholder 5"/>
          <p:cNvSpPr>
            <a:spLocks noGrp="1"/>
          </p:cNvSpPr>
          <p:nvPr>
            <p:ph type="body" idx="2"/>
          </p:nvPr>
        </p:nvSpPr>
        <p:spPr>
          <a:xfrm>
            <a:off x="4419600" y="5805264"/>
            <a:ext cx="3974592" cy="360040"/>
          </a:xfrm>
        </p:spPr>
        <p:txBody>
          <a:bodyPr/>
          <a:lstStyle/>
          <a:p>
            <a:r>
              <a:rPr lang="en-GB" dirty="0" smtClean="0"/>
              <a:t>Hendrix? Any relation? Yes!</a:t>
            </a:r>
            <a:endParaRPr lang="en-GB" dirty="0"/>
          </a:p>
        </p:txBody>
      </p:sp>
      <p:pic>
        <p:nvPicPr>
          <p:cNvPr id="7" name="Content Placeholder 6" descr="Soteria book cover.jpg"/>
          <p:cNvPicPr>
            <a:picLocks noGrp="1" noChangeAspect="1"/>
          </p:cNvPicPr>
          <p:nvPr>
            <p:ph sz="half" idx="1"/>
          </p:nvPr>
        </p:nvPicPr>
        <p:blipFill>
          <a:blip r:embed="rId3" cstate="print"/>
          <a:stretch>
            <a:fillRect/>
          </a:stretch>
        </p:blipFill>
        <p:spPr>
          <a:xfrm>
            <a:off x="3174835" y="274638"/>
            <a:ext cx="2601126" cy="4018458"/>
          </a:xfrm>
        </p:spPr>
      </p:pic>
      <p:pic>
        <p:nvPicPr>
          <p:cNvPr id="8" name="Picture 7" descr="Voyce Hendrix.jpg"/>
          <p:cNvPicPr>
            <a:picLocks noChangeAspect="1"/>
          </p:cNvPicPr>
          <p:nvPr/>
        </p:nvPicPr>
        <p:blipFill>
          <a:blip r:embed="rId4" cstate="print"/>
          <a:stretch>
            <a:fillRect/>
          </a:stretch>
        </p:blipFill>
        <p:spPr>
          <a:xfrm>
            <a:off x="6876256" y="4941168"/>
            <a:ext cx="864096" cy="864096"/>
          </a:xfrm>
          <a:prstGeom prst="rect">
            <a:avLst/>
          </a:prstGeom>
        </p:spPr>
      </p:pic>
      <p:pic>
        <p:nvPicPr>
          <p:cNvPr id="9" name="Picture 8" descr="MosherLoren.jpg"/>
          <p:cNvPicPr>
            <a:picLocks noChangeAspect="1"/>
          </p:cNvPicPr>
          <p:nvPr/>
        </p:nvPicPr>
        <p:blipFill>
          <a:blip r:embed="rId5" cstate="print"/>
          <a:stretch>
            <a:fillRect/>
          </a:stretch>
        </p:blipFill>
        <p:spPr>
          <a:xfrm>
            <a:off x="1547664" y="5188052"/>
            <a:ext cx="757436" cy="1082051"/>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r>
              <a:rPr lang="en-US" dirty="0" smtClean="0"/>
              <a:t>Set up a </a:t>
            </a:r>
            <a:r>
              <a:rPr lang="en-US" dirty="0" err="1" smtClean="0"/>
              <a:t>Soteria</a:t>
            </a:r>
            <a:r>
              <a:rPr lang="en-US" dirty="0" smtClean="0"/>
              <a:t> House eventually!!!</a:t>
            </a:r>
          </a:p>
          <a:p>
            <a:r>
              <a:rPr lang="en-US" dirty="0" smtClean="0"/>
              <a:t>Raise awareness via SIP events, of alternative perspectives to mainstream approaches, emerging from current research. </a:t>
            </a:r>
          </a:p>
          <a:p>
            <a:r>
              <a:rPr lang="en-US" dirty="0" smtClean="0"/>
              <a:t>Set up a group focusing on managing medication</a:t>
            </a:r>
          </a:p>
          <a:p>
            <a:r>
              <a:rPr lang="en-US" dirty="0" smtClean="0"/>
              <a:t>Set up a </a:t>
            </a:r>
            <a:r>
              <a:rPr lang="en-US" dirty="0" err="1" smtClean="0"/>
              <a:t>Soteria</a:t>
            </a:r>
            <a:r>
              <a:rPr lang="en-US" dirty="0" smtClean="0"/>
              <a:t> Café</a:t>
            </a:r>
          </a:p>
          <a:p>
            <a:r>
              <a:rPr lang="en-US" dirty="0" smtClean="0"/>
              <a:t>Campaign for a choice of treatment and guidelines for guided reduction of psychiatric medication.</a:t>
            </a:r>
          </a:p>
          <a:p>
            <a:endParaRPr lang="en-US" dirty="0" smtClean="0"/>
          </a:p>
          <a:p>
            <a:endParaRPr lang="en-US" dirty="0"/>
          </a:p>
        </p:txBody>
      </p:sp>
      <p:sp>
        <p:nvSpPr>
          <p:cNvPr id="5" name="Title 4"/>
          <p:cNvSpPr>
            <a:spLocks noGrp="1"/>
          </p:cNvSpPr>
          <p:nvPr>
            <p:ph type="title"/>
          </p:nvPr>
        </p:nvSpPr>
        <p:spPr/>
        <p:txBody>
          <a:bodyPr/>
          <a:lstStyle/>
          <a:p>
            <a:r>
              <a:rPr lang="en-US" dirty="0" err="1" smtClean="0"/>
              <a:t>Soteria</a:t>
            </a:r>
            <a:r>
              <a:rPr lang="en-US" dirty="0" smtClean="0"/>
              <a:t> Brighton Aims</a:t>
            </a:r>
            <a:endParaRPr lang="en-US" dirty="0"/>
          </a:p>
        </p:txBody>
      </p:sp>
    </p:spTree>
    <p:extLst>
      <p:ext uri="{BB962C8B-B14F-4D97-AF65-F5344CB8AC3E}">
        <p14:creationId xmlns:p14="http://schemas.microsoft.com/office/powerpoint/2010/main" val="4887439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BPS Division of Clinical Psychology – Understanding Psychosis and Schizophrenia</a:t>
            </a:r>
          </a:p>
          <a:p>
            <a:r>
              <a:rPr lang="en-US" dirty="0" smtClean="0"/>
              <a:t>Mad in America Website </a:t>
            </a:r>
            <a:r>
              <a:rPr lang="en-US" dirty="0" smtClean="0">
                <a:hlinkClick r:id="rId3"/>
              </a:rPr>
              <a:t>www.madinamerica.com</a:t>
            </a:r>
            <a:endParaRPr lang="en-US" dirty="0" smtClean="0"/>
          </a:p>
          <a:p>
            <a:r>
              <a:rPr lang="en-US" dirty="0" smtClean="0"/>
              <a:t>Council for Evidence Based Psychiatry website </a:t>
            </a:r>
            <a:r>
              <a:rPr lang="en-US" dirty="0" smtClean="0">
                <a:hlinkClick r:id="rId4"/>
              </a:rPr>
              <a:t>www.cepuk.org</a:t>
            </a:r>
            <a:r>
              <a:rPr lang="en-US" dirty="0" smtClean="0"/>
              <a:t> </a:t>
            </a:r>
          </a:p>
          <a:p>
            <a:r>
              <a:rPr lang="en-US" dirty="0" smtClean="0"/>
              <a:t>Madness Explained: Psychosis and Human Nature by Richard </a:t>
            </a:r>
            <a:r>
              <a:rPr lang="en-US" dirty="0" err="1" smtClean="0"/>
              <a:t>Bentall</a:t>
            </a:r>
            <a:endParaRPr lang="en-US" dirty="0" smtClean="0"/>
          </a:p>
          <a:p>
            <a:pPr marL="109728" indent="0">
              <a:buNone/>
            </a:pPr>
            <a:endParaRPr lang="en-US" dirty="0" smtClean="0"/>
          </a:p>
          <a:p>
            <a:endParaRPr lang="en-US" dirty="0" smtClean="0"/>
          </a:p>
          <a:p>
            <a:pPr marL="109728" indent="0">
              <a:buNone/>
            </a:pPr>
            <a:endParaRPr lang="en-US" dirty="0"/>
          </a:p>
        </p:txBody>
      </p:sp>
      <p:sp>
        <p:nvSpPr>
          <p:cNvPr id="3" name="Title 2"/>
          <p:cNvSpPr>
            <a:spLocks noGrp="1"/>
          </p:cNvSpPr>
          <p:nvPr>
            <p:ph type="title"/>
          </p:nvPr>
        </p:nvSpPr>
        <p:spPr/>
        <p:txBody>
          <a:bodyPr/>
          <a:lstStyle/>
          <a:p>
            <a:r>
              <a:rPr lang="en-US" dirty="0" smtClean="0"/>
              <a:t>Recommended Resources</a:t>
            </a:r>
            <a:endParaRPr lang="en-US" dirty="0"/>
          </a:p>
        </p:txBody>
      </p:sp>
    </p:spTree>
    <p:extLst>
      <p:ext uri="{BB962C8B-B14F-4D97-AF65-F5344CB8AC3E}">
        <p14:creationId xmlns:p14="http://schemas.microsoft.com/office/powerpoint/2010/main" val="19348433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Look out for the </a:t>
            </a:r>
            <a:r>
              <a:rPr lang="en-US" dirty="0" err="1" smtClean="0"/>
              <a:t>Maudsley</a:t>
            </a:r>
            <a:r>
              <a:rPr lang="en-US" dirty="0" smtClean="0"/>
              <a:t> Debates</a:t>
            </a:r>
          </a:p>
          <a:p>
            <a:r>
              <a:rPr lang="en-US" dirty="0" smtClean="0"/>
              <a:t>Next one 11</a:t>
            </a:r>
            <a:r>
              <a:rPr lang="en-US" baseline="30000" dirty="0" smtClean="0"/>
              <a:t>th</a:t>
            </a:r>
            <a:r>
              <a:rPr lang="en-US" dirty="0" smtClean="0"/>
              <a:t> May 2016 This house believes that Nice Guidelines ‘CG 178 Psychosis and Schizophrenia in Adults is unbiased and evidence based’.</a:t>
            </a:r>
          </a:p>
          <a:p>
            <a:r>
              <a:rPr lang="en-US" dirty="0" smtClean="0"/>
              <a:t>Last year and now  online ‘This house believes that the use of long term use of psychiatric medication is doing more harm than good.’ </a:t>
            </a:r>
          </a:p>
          <a:p>
            <a:endParaRPr lang="en-US" dirty="0" smtClean="0"/>
          </a:p>
        </p:txBody>
      </p:sp>
      <p:sp>
        <p:nvSpPr>
          <p:cNvPr id="3" name="Title 2"/>
          <p:cNvSpPr>
            <a:spLocks noGrp="1"/>
          </p:cNvSpPr>
          <p:nvPr>
            <p:ph type="title"/>
          </p:nvPr>
        </p:nvSpPr>
        <p:spPr/>
        <p:txBody>
          <a:bodyPr/>
          <a:lstStyle/>
          <a:p>
            <a:r>
              <a:rPr lang="en-US" dirty="0" smtClean="0"/>
              <a:t>Future Events</a:t>
            </a:r>
            <a:endParaRPr lang="en-US" dirty="0"/>
          </a:p>
        </p:txBody>
      </p:sp>
    </p:spTree>
    <p:extLst>
      <p:ext uri="{BB962C8B-B14F-4D97-AF65-F5344CB8AC3E}">
        <p14:creationId xmlns:p14="http://schemas.microsoft.com/office/powerpoint/2010/main" val="17277442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9</a:t>
            </a:r>
            <a:r>
              <a:rPr lang="en-US" baseline="30000" dirty="0" smtClean="0"/>
              <a:t>th</a:t>
            </a:r>
            <a:r>
              <a:rPr lang="en-US" dirty="0" smtClean="0"/>
              <a:t> June 2016 Alchemy project.</a:t>
            </a:r>
          </a:p>
          <a:p>
            <a:endParaRPr lang="en-US" dirty="0"/>
          </a:p>
          <a:p>
            <a:r>
              <a:rPr lang="en-US" dirty="0" smtClean="0"/>
              <a:t>Sept 2016 </a:t>
            </a:r>
            <a:r>
              <a:rPr lang="en-US" dirty="0" err="1" smtClean="0"/>
              <a:t>Soteria</a:t>
            </a:r>
            <a:r>
              <a:rPr lang="en-US" dirty="0" smtClean="0"/>
              <a:t> Bradford present their work at the </a:t>
            </a:r>
            <a:r>
              <a:rPr lang="en-US" dirty="0" err="1" smtClean="0"/>
              <a:t>Soteria</a:t>
            </a:r>
            <a:r>
              <a:rPr lang="en-US" dirty="0" smtClean="0"/>
              <a:t> house they have set up!</a:t>
            </a:r>
          </a:p>
          <a:p>
            <a:endParaRPr lang="en-US" dirty="0"/>
          </a:p>
          <a:p>
            <a:r>
              <a:rPr lang="en-US" dirty="0" smtClean="0"/>
              <a:t>Nov 2016 </a:t>
            </a:r>
            <a:r>
              <a:rPr lang="en-US" dirty="0" err="1" smtClean="0"/>
              <a:t>Suman</a:t>
            </a:r>
            <a:r>
              <a:rPr lang="en-US" dirty="0" smtClean="0"/>
              <a:t> Fernando – Psychiatrist presenting cultural perspectives in mental health.</a:t>
            </a:r>
          </a:p>
          <a:p>
            <a:endParaRPr lang="en-US" dirty="0"/>
          </a:p>
          <a:p>
            <a:endParaRPr lang="en-US" dirty="0"/>
          </a:p>
        </p:txBody>
      </p:sp>
      <p:sp>
        <p:nvSpPr>
          <p:cNvPr id="3" name="Title 2"/>
          <p:cNvSpPr>
            <a:spLocks noGrp="1"/>
          </p:cNvSpPr>
          <p:nvPr>
            <p:ph type="title"/>
          </p:nvPr>
        </p:nvSpPr>
        <p:spPr/>
        <p:txBody>
          <a:bodyPr/>
          <a:lstStyle/>
          <a:p>
            <a:r>
              <a:rPr lang="en-US" dirty="0" smtClean="0"/>
              <a:t>Future </a:t>
            </a:r>
            <a:r>
              <a:rPr lang="en-US" dirty="0" err="1" smtClean="0"/>
              <a:t>Soteria</a:t>
            </a:r>
            <a:r>
              <a:rPr lang="en-US" dirty="0" smtClean="0"/>
              <a:t> Brighton Events</a:t>
            </a:r>
            <a:endParaRPr lang="en-US" dirty="0"/>
          </a:p>
        </p:txBody>
      </p:sp>
    </p:spTree>
    <p:extLst>
      <p:ext uri="{BB962C8B-B14F-4D97-AF65-F5344CB8AC3E}">
        <p14:creationId xmlns:p14="http://schemas.microsoft.com/office/powerpoint/2010/main" val="16575573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endParaRPr lang="en-US" dirty="0"/>
          </a:p>
          <a:p>
            <a:r>
              <a:rPr lang="en-US" dirty="0" smtClean="0"/>
              <a:t>Questions for </a:t>
            </a:r>
            <a:r>
              <a:rPr lang="en-US" dirty="0" err="1" smtClean="0"/>
              <a:t>Soteria</a:t>
            </a:r>
            <a:r>
              <a:rPr lang="en-US" dirty="0" smtClean="0"/>
              <a:t> Brighton Members which include </a:t>
            </a:r>
            <a:r>
              <a:rPr lang="en-US" dirty="0" err="1" smtClean="0"/>
              <a:t>carers</a:t>
            </a:r>
            <a:r>
              <a:rPr lang="en-US" dirty="0" smtClean="0"/>
              <a:t>, individuals with lived experience and a variety of mental health professionals…………..</a:t>
            </a:r>
            <a:endParaRPr lang="en-US" dirty="0"/>
          </a:p>
        </p:txBody>
      </p:sp>
      <p:sp>
        <p:nvSpPr>
          <p:cNvPr id="3" name="Title 2"/>
          <p:cNvSpPr>
            <a:spLocks noGrp="1"/>
          </p:cNvSpPr>
          <p:nvPr>
            <p:ph type="title"/>
          </p:nvPr>
        </p:nvSpPr>
        <p:spPr/>
        <p:txBody>
          <a:bodyPr/>
          <a:lstStyle/>
          <a:p>
            <a:r>
              <a:rPr lang="en-US" dirty="0" smtClean="0"/>
              <a:t>Thank You</a:t>
            </a:r>
            <a:endParaRPr lang="en-US" dirty="0"/>
          </a:p>
        </p:txBody>
      </p:sp>
    </p:spTree>
    <p:extLst>
      <p:ext uri="{BB962C8B-B14F-4D97-AF65-F5344CB8AC3E}">
        <p14:creationId xmlns:p14="http://schemas.microsoft.com/office/powerpoint/2010/main" val="35033548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4701</TotalTime>
  <Words>1049</Words>
  <Application>Microsoft Office PowerPoint</Application>
  <PresentationFormat>On-screen Show (4:3)</PresentationFormat>
  <Paragraphs>134</Paragraphs>
  <Slides>21</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Calibri</vt:lpstr>
      <vt:lpstr>Lucida Sans Unicode</vt:lpstr>
      <vt:lpstr>Verdana</vt:lpstr>
      <vt:lpstr>Wingdings 2</vt:lpstr>
      <vt:lpstr>Wingdings 3</vt:lpstr>
      <vt:lpstr>Concourse</vt:lpstr>
      <vt:lpstr>Soteria</vt:lpstr>
      <vt:lpstr>Dr Loren Mosher, psychiatrist</vt:lpstr>
      <vt:lpstr>Mosher’s questions</vt:lpstr>
      <vt:lpstr>Soteria House, San Jose, 1971-1983</vt:lpstr>
      <vt:lpstr>Features of Soteria House</vt:lpstr>
      <vt:lpstr>Features of Soteria House </vt:lpstr>
      <vt:lpstr>   in Mosher’s words</vt:lpstr>
      <vt:lpstr>being with</vt:lpstr>
      <vt:lpstr>responses to psychosis</vt:lpstr>
      <vt:lpstr>Outcomes</vt:lpstr>
      <vt:lpstr>Outcomes</vt:lpstr>
      <vt:lpstr>The word spreads</vt:lpstr>
      <vt:lpstr>Why do we need Soteria?</vt:lpstr>
      <vt:lpstr>Why do we need Soteria?</vt:lpstr>
      <vt:lpstr>Why do we need Soteria?</vt:lpstr>
      <vt:lpstr>Soteria. Through Madness to Deliverance.   by Loren R. Mosher &amp; Voyce Hendrix </vt:lpstr>
      <vt:lpstr>Soteria Brighton Aims</vt:lpstr>
      <vt:lpstr>Recommended Resources</vt:lpstr>
      <vt:lpstr>Future Events</vt:lpstr>
      <vt:lpstr>Future Soteria Brighton Events</vt:lpstr>
      <vt:lpstr>Thank You</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Soteria</dc:title>
  <dc:creator>sue radford</dc:creator>
  <cp:lastModifiedBy>Abigail Christine Wright</cp:lastModifiedBy>
  <cp:revision>141</cp:revision>
  <dcterms:created xsi:type="dcterms:W3CDTF">2016-02-09T19:01:15Z</dcterms:created>
  <dcterms:modified xsi:type="dcterms:W3CDTF">2016-05-10T12:03:55Z</dcterms:modified>
</cp:coreProperties>
</file>