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04" r:id="rId2"/>
  </p:sldMasterIdLst>
  <p:notesMasterIdLst>
    <p:notesMasterId r:id="rId67"/>
  </p:notesMasterIdLst>
  <p:handoutMasterIdLst>
    <p:handoutMasterId r:id="rId68"/>
  </p:handoutMasterIdLst>
  <p:sldIdLst>
    <p:sldId id="256" r:id="rId3"/>
    <p:sldId id="278" r:id="rId4"/>
    <p:sldId id="258" r:id="rId5"/>
    <p:sldId id="279" r:id="rId6"/>
    <p:sldId id="259" r:id="rId7"/>
    <p:sldId id="365" r:id="rId8"/>
    <p:sldId id="260" r:id="rId9"/>
    <p:sldId id="366" r:id="rId10"/>
    <p:sldId id="280" r:id="rId11"/>
    <p:sldId id="294" r:id="rId12"/>
    <p:sldId id="283" r:id="rId13"/>
    <p:sldId id="286" r:id="rId14"/>
    <p:sldId id="282" r:id="rId15"/>
    <p:sldId id="338" r:id="rId16"/>
    <p:sldId id="341" r:id="rId17"/>
    <p:sldId id="339" r:id="rId18"/>
    <p:sldId id="340" r:id="rId19"/>
    <p:sldId id="342" r:id="rId20"/>
    <p:sldId id="291" r:id="rId21"/>
    <p:sldId id="295" r:id="rId22"/>
    <p:sldId id="277" r:id="rId23"/>
    <p:sldId id="290" r:id="rId24"/>
    <p:sldId id="296" r:id="rId25"/>
    <p:sldId id="349" r:id="rId26"/>
    <p:sldId id="350" r:id="rId27"/>
    <p:sldId id="351" r:id="rId28"/>
    <p:sldId id="352" r:id="rId29"/>
    <p:sldId id="289" r:id="rId30"/>
    <p:sldId id="288" r:id="rId31"/>
    <p:sldId id="301" r:id="rId32"/>
    <p:sldId id="343" r:id="rId33"/>
    <p:sldId id="344" r:id="rId34"/>
    <p:sldId id="348" r:id="rId35"/>
    <p:sldId id="346" r:id="rId36"/>
    <p:sldId id="368" r:id="rId37"/>
    <p:sldId id="304" r:id="rId38"/>
    <p:sldId id="303" r:id="rId39"/>
    <p:sldId id="320" r:id="rId40"/>
    <p:sldId id="353" r:id="rId41"/>
    <p:sldId id="323" r:id="rId42"/>
    <p:sldId id="329" r:id="rId43"/>
    <p:sldId id="331" r:id="rId44"/>
    <p:sldId id="369" r:id="rId45"/>
    <p:sldId id="370" r:id="rId46"/>
    <p:sldId id="337" r:id="rId47"/>
    <p:sldId id="384" r:id="rId48"/>
    <p:sldId id="371" r:id="rId49"/>
    <p:sldId id="374" r:id="rId50"/>
    <p:sldId id="383" r:id="rId51"/>
    <p:sldId id="308" r:id="rId52"/>
    <p:sldId id="355" r:id="rId53"/>
    <p:sldId id="356" r:id="rId54"/>
    <p:sldId id="357" r:id="rId55"/>
    <p:sldId id="360" r:id="rId56"/>
    <p:sldId id="361" r:id="rId57"/>
    <p:sldId id="354" r:id="rId58"/>
    <p:sldId id="305" r:id="rId59"/>
    <p:sldId id="309" r:id="rId60"/>
    <p:sldId id="358" r:id="rId61"/>
    <p:sldId id="270" r:id="rId62"/>
    <p:sldId id="359" r:id="rId63"/>
    <p:sldId id="307" r:id="rId64"/>
    <p:sldId id="364" r:id="rId65"/>
    <p:sldId id="297"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cola McGuire"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3358"/>
    <a:srgbClr val="AACF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42"/>
    <p:restoredTop sz="64092"/>
  </p:normalViewPr>
  <p:slideViewPr>
    <p:cSldViewPr>
      <p:cViewPr varScale="1">
        <p:scale>
          <a:sx n="74" d="100"/>
          <a:sy n="74" d="100"/>
        </p:scale>
        <p:origin x="1848" y="5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99" d="100"/>
          <a:sy n="99" d="100"/>
        </p:scale>
        <p:origin x="4008" y="1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oleObject" Target="Macintosh%20HD:Users:emmacpalmer:Documents:Data:Patient:Patient%20Data_updated.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Macintosh%20HD:Users:emmacpalmer:Documents:Data:Patient:Patient%20Data_updated.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AE4E-3044-B557-A4FA13D8264F}"/>
              </c:ext>
            </c:extLst>
          </c:dPt>
          <c:dPt>
            <c:idx val="1"/>
            <c:invertIfNegative val="0"/>
            <c:bubble3D val="0"/>
            <c:spPr>
              <a:solidFill>
                <a:schemeClr val="accent3"/>
              </a:solidFill>
              <a:ln>
                <a:noFill/>
              </a:ln>
              <a:effectLst/>
            </c:spPr>
            <c:extLst>
              <c:ext xmlns:c16="http://schemas.microsoft.com/office/drawing/2014/chart" uri="{C3380CC4-5D6E-409C-BE32-E72D297353CC}">
                <c16:uniqueId val="{00000003-AE4E-3044-B557-A4FA13D8264F}"/>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5-AE4E-3044-B557-A4FA13D8264F}"/>
              </c:ext>
            </c:extLst>
          </c:dPt>
          <c:errBars>
            <c:errBarType val="both"/>
            <c:errValType val="cust"/>
            <c:noEndCap val="0"/>
            <c:plus>
              <c:numRef>
                <c:f>Combined_insight!$E$7:$E$9</c:f>
                <c:numCache>
                  <c:formatCode>General</c:formatCode>
                  <c:ptCount val="3"/>
                  <c:pt idx="0">
                    <c:v>0.49836000000000003</c:v>
                  </c:pt>
                  <c:pt idx="1">
                    <c:v>1.1951700000000001</c:v>
                  </c:pt>
                  <c:pt idx="2">
                    <c:v>1.2362299999999999</c:v>
                  </c:pt>
                </c:numCache>
              </c:numRef>
            </c:plus>
            <c:minus>
              <c:numRef>
                <c:f>Combined_insight!$E$7:$E$9</c:f>
                <c:numCache>
                  <c:formatCode>General</c:formatCode>
                  <c:ptCount val="3"/>
                  <c:pt idx="0">
                    <c:v>0.49836000000000003</c:v>
                  </c:pt>
                  <c:pt idx="1">
                    <c:v>1.1951700000000001</c:v>
                  </c:pt>
                  <c:pt idx="2">
                    <c:v>1.2362299999999999</c:v>
                  </c:pt>
                </c:numCache>
              </c:numRef>
            </c:minus>
            <c:spPr>
              <a:solidFill>
                <a:schemeClr val="tx1"/>
              </a:solidFill>
              <a:ln w="9525" cap="flat" cmpd="sng" algn="ctr">
                <a:solidFill>
                  <a:schemeClr val="tx1">
                    <a:shade val="95000"/>
                    <a:satMod val="105000"/>
                  </a:schemeClr>
                </a:solidFill>
                <a:prstDash val="solid"/>
                <a:round/>
              </a:ln>
              <a:effectLst/>
            </c:spPr>
          </c:errBars>
          <c:cat>
            <c:multiLvlStrRef>
              <c:f>Combined_insight!$A$7:$B$9</c:f>
              <c:multiLvlStrCache>
                <c:ptCount val="3"/>
                <c:lvl>
                  <c:pt idx="0">
                    <c:v>Controls</c:v>
                  </c:pt>
                  <c:pt idx="1">
                    <c:v>FEP</c:v>
                  </c:pt>
                  <c:pt idx="2">
                    <c:v>Depressed</c:v>
                  </c:pt>
                </c:lvl>
                <c:lvl>
                  <c:pt idx="0">
                    <c:v>BCIS Self-reflection</c:v>
                  </c:pt>
                </c:lvl>
              </c:multiLvlStrCache>
            </c:multiLvlStrRef>
          </c:cat>
          <c:val>
            <c:numRef>
              <c:f>Combined_insight!$C$7:$C$9</c:f>
              <c:numCache>
                <c:formatCode>General</c:formatCode>
                <c:ptCount val="3"/>
                <c:pt idx="0">
                  <c:v>20.52</c:v>
                </c:pt>
                <c:pt idx="1">
                  <c:v>24.6</c:v>
                </c:pt>
                <c:pt idx="2">
                  <c:v>37.7333</c:v>
                </c:pt>
              </c:numCache>
            </c:numRef>
          </c:val>
          <c:extLst>
            <c:ext xmlns:c16="http://schemas.microsoft.com/office/drawing/2014/chart" uri="{C3380CC4-5D6E-409C-BE32-E72D297353CC}">
              <c16:uniqueId val="{00000006-AE4E-3044-B557-A4FA13D8264F}"/>
            </c:ext>
          </c:extLst>
        </c:ser>
        <c:dLbls>
          <c:showLegendKey val="0"/>
          <c:showVal val="0"/>
          <c:showCatName val="0"/>
          <c:showSerName val="0"/>
          <c:showPercent val="0"/>
          <c:showBubbleSize val="0"/>
        </c:dLbls>
        <c:gapWidth val="150"/>
        <c:axId val="-2140537784"/>
        <c:axId val="2076125432"/>
      </c:barChart>
      <c:catAx>
        <c:axId val="-2140537784"/>
        <c:scaling>
          <c:orientation val="minMax"/>
        </c:scaling>
        <c:delete val="0"/>
        <c:axPos val="b"/>
        <c:numFmt formatCode="General" sourceLinked="0"/>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Calibri"/>
                <a:ea typeface="+mn-ea"/>
                <a:cs typeface="Calibri"/>
              </a:defRPr>
            </a:pPr>
            <a:endParaRPr lang="en-US"/>
          </a:p>
        </c:txPr>
        <c:crossAx val="2076125432"/>
        <c:crosses val="autoZero"/>
        <c:auto val="1"/>
        <c:lblAlgn val="ctr"/>
        <c:lblOffset val="100"/>
        <c:noMultiLvlLbl val="0"/>
      </c:catAx>
      <c:valAx>
        <c:axId val="2076125432"/>
        <c:scaling>
          <c:orientation val="minMax"/>
          <c:max val="40"/>
        </c:scaling>
        <c:delete val="0"/>
        <c:axPos val="l"/>
        <c:majorGridlines>
          <c:spPr>
            <a:ln w="9525" cap="flat" cmpd="sng" algn="ctr">
              <a:solidFill>
                <a:schemeClr val="tx1">
                  <a:tint val="75000"/>
                  <a:shade val="95000"/>
                  <a:satMod val="105000"/>
                </a:schemeClr>
              </a:solidFill>
              <a:prstDash val="solid"/>
              <a:round/>
            </a:ln>
            <a:effectLst/>
          </c:spPr>
        </c:majorGridlines>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Calibri"/>
                <a:ea typeface="+mn-ea"/>
                <a:cs typeface="Calibri"/>
              </a:defRPr>
            </a:pPr>
            <a:endParaRPr lang="en-US"/>
          </a:p>
        </c:txPr>
        <c:crossAx val="-2140537784"/>
        <c:crosses val="autoZero"/>
        <c:crossBetween val="between"/>
        <c:majorUnit val="10"/>
      </c:valAx>
      <c:spPr>
        <a:noFill/>
        <a:ln>
          <a:noFill/>
        </a:ln>
        <a:effectLst/>
      </c:spPr>
    </c:plotArea>
    <c:plotVisOnly val="1"/>
    <c:dispBlanksAs val="gap"/>
    <c:showDLblsOverMax val="0"/>
  </c:chart>
  <c:spPr>
    <a:noFill/>
    <a:ln w="9525" cap="flat" cmpd="sng" algn="ctr">
      <a:noFill/>
      <a:prstDash val="solid"/>
    </a:ln>
    <a:effectLst/>
  </c:spPr>
  <c:txPr>
    <a:bodyPr/>
    <a:lstStyle/>
    <a:p>
      <a:pPr>
        <a:defRPr>
          <a:latin typeface="Calibri"/>
          <a:cs typeface="Calibri"/>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rgbClr val="A6A6A6"/>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5966-DA47-977F-6D037A5427D8}"/>
              </c:ext>
            </c:extLst>
          </c:dPt>
          <c:dPt>
            <c:idx val="1"/>
            <c:invertIfNegative val="0"/>
            <c:bubble3D val="0"/>
            <c:spPr>
              <a:solidFill>
                <a:schemeClr val="accent3"/>
              </a:solidFill>
              <a:ln>
                <a:noFill/>
              </a:ln>
              <a:effectLst/>
            </c:spPr>
            <c:extLst>
              <c:ext xmlns:c16="http://schemas.microsoft.com/office/drawing/2014/chart" uri="{C3380CC4-5D6E-409C-BE32-E72D297353CC}">
                <c16:uniqueId val="{00000003-5966-DA47-977F-6D037A5427D8}"/>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5-5966-DA47-977F-6D037A5427D8}"/>
              </c:ext>
            </c:extLst>
          </c:dPt>
          <c:errBars>
            <c:errBarType val="both"/>
            <c:errValType val="cust"/>
            <c:noEndCap val="0"/>
            <c:plus>
              <c:numRef>
                <c:f>Combined_meta!$E$2:$E$4</c:f>
                <c:numCache>
                  <c:formatCode>General</c:formatCode>
                  <c:ptCount val="3"/>
                  <c:pt idx="0">
                    <c:v>8.8279999999999997E-2</c:v>
                  </c:pt>
                  <c:pt idx="1">
                    <c:v>0.30299999999999999</c:v>
                  </c:pt>
                  <c:pt idx="2">
                    <c:v>0.15756000000000001</c:v>
                  </c:pt>
                </c:numCache>
              </c:numRef>
            </c:plus>
            <c:minus>
              <c:numRef>
                <c:f>Combined_meta!$E$2:$E$4</c:f>
                <c:numCache>
                  <c:formatCode>General</c:formatCode>
                  <c:ptCount val="3"/>
                  <c:pt idx="0">
                    <c:v>8.8279999999999997E-2</c:v>
                  </c:pt>
                  <c:pt idx="1">
                    <c:v>0.30299999999999999</c:v>
                  </c:pt>
                  <c:pt idx="2">
                    <c:v>0.15756000000000001</c:v>
                  </c:pt>
                </c:numCache>
              </c:numRef>
            </c:minus>
            <c:spPr>
              <a:solidFill>
                <a:schemeClr val="tx1"/>
              </a:solidFill>
              <a:ln w="9525" cap="flat" cmpd="sng" algn="ctr">
                <a:solidFill>
                  <a:schemeClr val="tx1">
                    <a:shade val="95000"/>
                    <a:satMod val="105000"/>
                  </a:schemeClr>
                </a:solidFill>
                <a:prstDash val="solid"/>
                <a:round/>
              </a:ln>
              <a:effectLst/>
            </c:spPr>
          </c:errBars>
          <c:cat>
            <c:multiLvlStrRef>
              <c:f>Combined_meta!$A$2:$B$4</c:f>
              <c:multiLvlStrCache>
                <c:ptCount val="3"/>
                <c:lvl>
                  <c:pt idx="0">
                    <c:v>Control</c:v>
                  </c:pt>
                  <c:pt idx="1">
                    <c:v>FEP</c:v>
                  </c:pt>
                  <c:pt idx="2">
                    <c:v>Depressed</c:v>
                  </c:pt>
                </c:lvl>
                <c:lvl>
                  <c:pt idx="0">
                    <c:v>Memory Metacognitive Efficiency (meta-d'/d')</c:v>
                  </c:pt>
                </c:lvl>
              </c:multiLvlStrCache>
            </c:multiLvlStrRef>
          </c:cat>
          <c:val>
            <c:numRef>
              <c:f>Combined_meta!$C$2:$C$4</c:f>
              <c:numCache>
                <c:formatCode>General</c:formatCode>
                <c:ptCount val="3"/>
                <c:pt idx="0">
                  <c:v>0.88519999999999999</c:v>
                </c:pt>
                <c:pt idx="1">
                  <c:v>0.09</c:v>
                </c:pt>
                <c:pt idx="2">
                  <c:v>1.0467</c:v>
                </c:pt>
              </c:numCache>
            </c:numRef>
          </c:val>
          <c:extLst>
            <c:ext xmlns:c16="http://schemas.microsoft.com/office/drawing/2014/chart" uri="{C3380CC4-5D6E-409C-BE32-E72D297353CC}">
              <c16:uniqueId val="{00000006-5966-DA47-977F-6D037A5427D8}"/>
            </c:ext>
          </c:extLst>
        </c:ser>
        <c:dLbls>
          <c:showLegendKey val="0"/>
          <c:showVal val="0"/>
          <c:showCatName val="0"/>
          <c:showSerName val="0"/>
          <c:showPercent val="0"/>
          <c:showBubbleSize val="0"/>
        </c:dLbls>
        <c:gapWidth val="150"/>
        <c:axId val="-2141739640"/>
        <c:axId val="-2142226968"/>
      </c:barChart>
      <c:catAx>
        <c:axId val="-2141739640"/>
        <c:scaling>
          <c:orientation val="minMax"/>
        </c:scaling>
        <c:delete val="0"/>
        <c:axPos val="b"/>
        <c:numFmt formatCode="General" sourceLinked="0"/>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Calibri"/>
                <a:ea typeface="+mn-ea"/>
                <a:cs typeface="Calibri"/>
              </a:defRPr>
            </a:pPr>
            <a:endParaRPr lang="en-US"/>
          </a:p>
        </c:txPr>
        <c:crossAx val="-2142226968"/>
        <c:crosses val="autoZero"/>
        <c:auto val="1"/>
        <c:lblAlgn val="ctr"/>
        <c:lblOffset val="100"/>
        <c:noMultiLvlLbl val="0"/>
      </c:catAx>
      <c:valAx>
        <c:axId val="-2142226968"/>
        <c:scaling>
          <c:orientation val="minMax"/>
          <c:max val="1.2"/>
          <c:min val="0"/>
        </c:scaling>
        <c:delete val="0"/>
        <c:axPos val="l"/>
        <c:majorGridlines>
          <c:spPr>
            <a:ln w="9525" cap="flat" cmpd="sng" algn="ctr">
              <a:solidFill>
                <a:schemeClr val="tx1">
                  <a:tint val="75000"/>
                  <a:shade val="95000"/>
                  <a:satMod val="105000"/>
                </a:schemeClr>
              </a:solidFill>
              <a:prstDash val="solid"/>
              <a:round/>
            </a:ln>
            <a:effectLst/>
          </c:spPr>
        </c:majorGridlines>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Calibri"/>
                <a:ea typeface="+mn-ea"/>
                <a:cs typeface="Calibri"/>
              </a:defRPr>
            </a:pPr>
            <a:endParaRPr lang="en-US"/>
          </a:p>
        </c:txPr>
        <c:crossAx val="-2141739640"/>
        <c:crosses val="autoZero"/>
        <c:crossBetween val="between"/>
      </c:valAx>
      <c:spPr>
        <a:noFill/>
        <a:ln>
          <a:noFill/>
        </a:ln>
        <a:effectLst/>
      </c:spPr>
    </c:plotArea>
    <c:plotVisOnly val="1"/>
    <c:dispBlanksAs val="gap"/>
    <c:showDLblsOverMax val="0"/>
  </c:chart>
  <c:spPr>
    <a:noFill/>
    <a:ln w="9525" cap="flat" cmpd="sng" algn="ctr">
      <a:noFill/>
      <a:prstDash val="solid"/>
    </a:ln>
    <a:effectLst/>
  </c:spPr>
  <c:txPr>
    <a:bodyPr/>
    <a:lstStyle/>
    <a:p>
      <a:pPr>
        <a:defRPr>
          <a:latin typeface="Calibri"/>
          <a:cs typeface="Calibri"/>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1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3">
      <cs:styleClr val="auto"/>
    </cs:fillRef>
    <cs:effectRef idx="2">
      <a:schemeClr val="dk1"/>
    </cs:effectRef>
    <cs:fontRef idx="minor">
      <a:schemeClr val="tx1"/>
    </cs:fontRef>
  </cs:dataPoint>
  <cs:dataPoint3D>
    <cs:lnRef idx="0"/>
    <cs:fillRef idx="3">
      <cs:styleClr val="auto"/>
    </cs:fillRef>
    <cs:effectRef idx="2">
      <a:schemeClr val="dk1"/>
    </cs:effectRef>
    <cs:fontRef idx="minor">
      <a:schemeClr val="tx1"/>
    </cs:fontRef>
  </cs:dataPoint3D>
  <cs:dataPointLine>
    <cs:lnRef idx="1">
      <cs:styleClr val="auto"/>
    </cs:lnRef>
    <cs:lineWidthScale>5</cs:lineWidthScale>
    <cs:fillRef idx="0"/>
    <cs:effectRef idx="0"/>
    <cs:fontRef idx="minor">
      <a:schemeClr val="tx1"/>
    </cs:fontRef>
    <cs:spPr>
      <a:ln cap="rnd">
        <a:round/>
      </a:ln>
    </cs:spPr>
  </cs:dataPointLine>
  <cs:dataPointMarker>
    <cs:lnRef idx="1">
      <cs:styleClr val="auto"/>
    </cs:lnRef>
    <cs:fillRef idx="3">
      <cs:styleClr val="auto"/>
    </cs:fillRef>
    <cs:effectRef idx="2">
      <a:schemeClr val="dk1"/>
    </cs:effectRef>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0"/>
    <cs:fillRef idx="3">
      <a:schemeClr val="dk1">
        <a:tint val="95000"/>
      </a:schemeClr>
    </cs:fillRef>
    <cs:effectRef idx="2">
      <a:schemeClr val="dk1"/>
    </cs:effectRef>
    <cs:fontRef idx="minor">
      <a:schemeClr val="tx1"/>
    </cs:fontRef>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0"/>
    <cs:fillRef idx="3">
      <a:schemeClr val="dk1">
        <a:tint val="5000"/>
      </a:schemeClr>
    </cs:fillRef>
    <cs:effectRef idx="2">
      <a:schemeClr val="dk1"/>
    </cs:effectRef>
    <cs:fontRef idx="minor">
      <a:schemeClr val="tx1"/>
    </cs:fontRef>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11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3">
      <cs:styleClr val="auto"/>
    </cs:fillRef>
    <cs:effectRef idx="2">
      <a:schemeClr val="dk1"/>
    </cs:effectRef>
    <cs:fontRef idx="minor">
      <a:schemeClr val="tx1"/>
    </cs:fontRef>
  </cs:dataPoint>
  <cs:dataPoint3D>
    <cs:lnRef idx="0"/>
    <cs:fillRef idx="3">
      <cs:styleClr val="auto"/>
    </cs:fillRef>
    <cs:effectRef idx="2">
      <a:schemeClr val="dk1"/>
    </cs:effectRef>
    <cs:fontRef idx="minor">
      <a:schemeClr val="tx1"/>
    </cs:fontRef>
  </cs:dataPoint3D>
  <cs:dataPointLine>
    <cs:lnRef idx="1">
      <cs:styleClr val="auto"/>
    </cs:lnRef>
    <cs:lineWidthScale>5</cs:lineWidthScale>
    <cs:fillRef idx="0"/>
    <cs:effectRef idx="0"/>
    <cs:fontRef idx="minor">
      <a:schemeClr val="tx1"/>
    </cs:fontRef>
    <cs:spPr>
      <a:ln cap="rnd">
        <a:round/>
      </a:ln>
    </cs:spPr>
  </cs:dataPointLine>
  <cs:dataPointMarker>
    <cs:lnRef idx="1">
      <cs:styleClr val="auto"/>
    </cs:lnRef>
    <cs:fillRef idx="3">
      <cs:styleClr val="auto"/>
    </cs:fillRef>
    <cs:effectRef idx="2">
      <a:schemeClr val="dk1"/>
    </cs:effectRef>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0"/>
    <cs:fillRef idx="3">
      <a:schemeClr val="dk1">
        <a:tint val="95000"/>
      </a:schemeClr>
    </cs:fillRef>
    <cs:effectRef idx="2">
      <a:schemeClr val="dk1"/>
    </cs:effectRef>
    <cs:fontRef idx="minor">
      <a:schemeClr val="tx1"/>
    </cs:fontRef>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0"/>
    <cs:fillRef idx="3">
      <a:schemeClr val="dk1">
        <a:tint val="5000"/>
      </a:schemeClr>
    </cs:fillRef>
    <cs:effectRef idx="2">
      <a:schemeClr val="dk1"/>
    </cs:effectRef>
    <cs:fontRef idx="minor">
      <a:schemeClr val="tx1"/>
    </cs:fontRef>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F3B358-7EE6-A044-BFE9-73F3B400BE39}" type="doc">
      <dgm:prSet loTypeId="urn:microsoft.com/office/officeart/2005/8/layout/vProcess5" loCatId="" qsTypeId="urn:microsoft.com/office/officeart/2005/8/quickstyle/simple1" qsCatId="simple" csTypeId="urn:microsoft.com/office/officeart/2005/8/colors/colorful4" csCatId="colorful" phldr="1"/>
      <dgm:spPr/>
      <dgm:t>
        <a:bodyPr/>
        <a:lstStyle/>
        <a:p>
          <a:endParaRPr lang="en-US"/>
        </a:p>
      </dgm:t>
    </dgm:pt>
    <dgm:pt modelId="{394B92FA-656C-2F40-AC98-DA6B7804BC58}">
      <dgm:prSet phldrT="[Text]"/>
      <dgm:spPr/>
      <dgm:t>
        <a:bodyPr/>
        <a:lstStyle/>
        <a:p>
          <a:r>
            <a:rPr lang="en-US" dirty="0"/>
            <a:t>Knowledge about Cognition</a:t>
          </a:r>
        </a:p>
      </dgm:t>
    </dgm:pt>
    <dgm:pt modelId="{250828BD-185D-1443-AA73-18F6D052C4CB}" type="parTrans" cxnId="{EBCD6B5A-34EF-2345-B52F-4A1A1AC8EB13}">
      <dgm:prSet/>
      <dgm:spPr/>
      <dgm:t>
        <a:bodyPr/>
        <a:lstStyle/>
        <a:p>
          <a:endParaRPr lang="en-US"/>
        </a:p>
      </dgm:t>
    </dgm:pt>
    <dgm:pt modelId="{092FDBC3-6103-9849-BCF7-E57990E42CA8}" type="sibTrans" cxnId="{EBCD6B5A-34EF-2345-B52F-4A1A1AC8EB13}">
      <dgm:prSet/>
      <dgm:spPr>
        <a:solidFill>
          <a:srgbClr val="51C3F9">
            <a:alpha val="90000"/>
          </a:srgbClr>
        </a:solidFill>
        <a:ln>
          <a:solidFill>
            <a:schemeClr val="accent5">
              <a:lumMod val="75000"/>
              <a:alpha val="90000"/>
            </a:schemeClr>
          </a:solidFill>
        </a:ln>
      </dgm:spPr>
      <dgm:t>
        <a:bodyPr/>
        <a:lstStyle/>
        <a:p>
          <a:endParaRPr lang="en-US"/>
        </a:p>
      </dgm:t>
    </dgm:pt>
    <dgm:pt modelId="{CC8DD137-441B-D84C-B54A-84557C672527}">
      <dgm:prSet phldrT="[Text]"/>
      <dgm:spPr/>
      <dgm:t>
        <a:bodyPr/>
        <a:lstStyle/>
        <a:p>
          <a:r>
            <a:rPr lang="en-US" dirty="0"/>
            <a:t>Cognition</a:t>
          </a:r>
        </a:p>
      </dgm:t>
    </dgm:pt>
    <dgm:pt modelId="{8BF84C02-F636-1246-A580-79EFF829FDD4}" type="parTrans" cxnId="{4298D6D6-5CF8-4A46-8079-B95EF8F9C43C}">
      <dgm:prSet/>
      <dgm:spPr/>
      <dgm:t>
        <a:bodyPr/>
        <a:lstStyle/>
        <a:p>
          <a:endParaRPr lang="en-US"/>
        </a:p>
      </dgm:t>
    </dgm:pt>
    <dgm:pt modelId="{E9C01AC3-CE46-0A42-8208-1A2934C92D1A}" type="sibTrans" cxnId="{4298D6D6-5CF8-4A46-8079-B95EF8F9C43C}">
      <dgm:prSet/>
      <dgm:spPr/>
      <dgm:t>
        <a:bodyPr/>
        <a:lstStyle/>
        <a:p>
          <a:endParaRPr lang="en-US"/>
        </a:p>
      </dgm:t>
    </dgm:pt>
    <dgm:pt modelId="{5243AE55-3175-2449-B7DF-50856899B327}" type="pres">
      <dgm:prSet presAssocID="{50F3B358-7EE6-A044-BFE9-73F3B400BE39}" presName="outerComposite" presStyleCnt="0">
        <dgm:presLayoutVars>
          <dgm:chMax val="5"/>
          <dgm:dir/>
          <dgm:resizeHandles val="exact"/>
        </dgm:presLayoutVars>
      </dgm:prSet>
      <dgm:spPr/>
      <dgm:t>
        <a:bodyPr/>
        <a:lstStyle/>
        <a:p>
          <a:endParaRPr lang="en-US"/>
        </a:p>
      </dgm:t>
    </dgm:pt>
    <dgm:pt modelId="{00B73777-10BA-7E4D-843A-053942D1903D}" type="pres">
      <dgm:prSet presAssocID="{50F3B358-7EE6-A044-BFE9-73F3B400BE39}" presName="dummyMaxCanvas" presStyleCnt="0">
        <dgm:presLayoutVars/>
      </dgm:prSet>
      <dgm:spPr/>
    </dgm:pt>
    <dgm:pt modelId="{618A1C9E-2591-BA4D-A17A-D7B5700FAC2A}" type="pres">
      <dgm:prSet presAssocID="{50F3B358-7EE6-A044-BFE9-73F3B400BE39}" presName="TwoNodes_1" presStyleLbl="node1" presStyleIdx="0" presStyleCnt="2">
        <dgm:presLayoutVars>
          <dgm:bulletEnabled val="1"/>
        </dgm:presLayoutVars>
      </dgm:prSet>
      <dgm:spPr/>
      <dgm:t>
        <a:bodyPr/>
        <a:lstStyle/>
        <a:p>
          <a:endParaRPr lang="en-US"/>
        </a:p>
      </dgm:t>
    </dgm:pt>
    <dgm:pt modelId="{18C6983F-4BE8-1B49-84BC-030C81F1C101}" type="pres">
      <dgm:prSet presAssocID="{50F3B358-7EE6-A044-BFE9-73F3B400BE39}" presName="TwoNodes_2" presStyleLbl="node1" presStyleIdx="1" presStyleCnt="2">
        <dgm:presLayoutVars>
          <dgm:bulletEnabled val="1"/>
        </dgm:presLayoutVars>
      </dgm:prSet>
      <dgm:spPr/>
      <dgm:t>
        <a:bodyPr/>
        <a:lstStyle/>
        <a:p>
          <a:endParaRPr lang="en-US"/>
        </a:p>
      </dgm:t>
    </dgm:pt>
    <dgm:pt modelId="{BF259350-5FBA-FD4E-BB97-DC7A03E23147}" type="pres">
      <dgm:prSet presAssocID="{50F3B358-7EE6-A044-BFE9-73F3B400BE39}" presName="TwoConn_1-2" presStyleLbl="fgAccFollowNode1" presStyleIdx="0" presStyleCnt="1" custScaleX="74217" custLinFactNeighborY="14133">
        <dgm:presLayoutVars>
          <dgm:bulletEnabled val="1"/>
        </dgm:presLayoutVars>
      </dgm:prSet>
      <dgm:spPr/>
      <dgm:t>
        <a:bodyPr/>
        <a:lstStyle/>
        <a:p>
          <a:endParaRPr lang="en-US"/>
        </a:p>
      </dgm:t>
    </dgm:pt>
    <dgm:pt modelId="{01EB29F3-6E8B-C743-B40A-8318912C1356}" type="pres">
      <dgm:prSet presAssocID="{50F3B358-7EE6-A044-BFE9-73F3B400BE39}" presName="TwoNodes_1_text" presStyleLbl="node1" presStyleIdx="1" presStyleCnt="2">
        <dgm:presLayoutVars>
          <dgm:bulletEnabled val="1"/>
        </dgm:presLayoutVars>
      </dgm:prSet>
      <dgm:spPr/>
      <dgm:t>
        <a:bodyPr/>
        <a:lstStyle/>
        <a:p>
          <a:endParaRPr lang="en-US"/>
        </a:p>
      </dgm:t>
    </dgm:pt>
    <dgm:pt modelId="{C83E6940-6399-2642-AAAC-E9AF50C16024}" type="pres">
      <dgm:prSet presAssocID="{50F3B358-7EE6-A044-BFE9-73F3B400BE39}" presName="TwoNodes_2_text" presStyleLbl="node1" presStyleIdx="1" presStyleCnt="2">
        <dgm:presLayoutVars>
          <dgm:bulletEnabled val="1"/>
        </dgm:presLayoutVars>
      </dgm:prSet>
      <dgm:spPr/>
      <dgm:t>
        <a:bodyPr/>
        <a:lstStyle/>
        <a:p>
          <a:endParaRPr lang="en-US"/>
        </a:p>
      </dgm:t>
    </dgm:pt>
  </dgm:ptLst>
  <dgm:cxnLst>
    <dgm:cxn modelId="{4298D6D6-5CF8-4A46-8079-B95EF8F9C43C}" srcId="{50F3B358-7EE6-A044-BFE9-73F3B400BE39}" destId="{CC8DD137-441B-D84C-B54A-84557C672527}" srcOrd="1" destOrd="0" parTransId="{8BF84C02-F636-1246-A580-79EFF829FDD4}" sibTransId="{E9C01AC3-CE46-0A42-8208-1A2934C92D1A}"/>
    <dgm:cxn modelId="{34826384-5204-304F-A14E-7DD6CB9778E4}" type="presOf" srcId="{CC8DD137-441B-D84C-B54A-84557C672527}" destId="{18C6983F-4BE8-1B49-84BC-030C81F1C101}" srcOrd="0" destOrd="0" presId="urn:microsoft.com/office/officeart/2005/8/layout/vProcess5"/>
    <dgm:cxn modelId="{EBCD6B5A-34EF-2345-B52F-4A1A1AC8EB13}" srcId="{50F3B358-7EE6-A044-BFE9-73F3B400BE39}" destId="{394B92FA-656C-2F40-AC98-DA6B7804BC58}" srcOrd="0" destOrd="0" parTransId="{250828BD-185D-1443-AA73-18F6D052C4CB}" sibTransId="{092FDBC3-6103-9849-BCF7-E57990E42CA8}"/>
    <dgm:cxn modelId="{08B15B95-5CD8-EF4D-99AC-521CD4606659}" type="presOf" srcId="{394B92FA-656C-2F40-AC98-DA6B7804BC58}" destId="{618A1C9E-2591-BA4D-A17A-D7B5700FAC2A}" srcOrd="0" destOrd="0" presId="urn:microsoft.com/office/officeart/2005/8/layout/vProcess5"/>
    <dgm:cxn modelId="{20981831-B608-6A44-ACD3-FA3F672A70D1}" type="presOf" srcId="{092FDBC3-6103-9849-BCF7-E57990E42CA8}" destId="{BF259350-5FBA-FD4E-BB97-DC7A03E23147}" srcOrd="0" destOrd="0" presId="urn:microsoft.com/office/officeart/2005/8/layout/vProcess5"/>
    <dgm:cxn modelId="{899F776A-D2FD-BA45-AD4D-7790EC0FD6E9}" type="presOf" srcId="{CC8DD137-441B-D84C-B54A-84557C672527}" destId="{C83E6940-6399-2642-AAAC-E9AF50C16024}" srcOrd="1" destOrd="0" presId="urn:microsoft.com/office/officeart/2005/8/layout/vProcess5"/>
    <dgm:cxn modelId="{745BDFFF-D949-484F-A502-FBFE3D4A3505}" type="presOf" srcId="{50F3B358-7EE6-A044-BFE9-73F3B400BE39}" destId="{5243AE55-3175-2449-B7DF-50856899B327}" srcOrd="0" destOrd="0" presId="urn:microsoft.com/office/officeart/2005/8/layout/vProcess5"/>
    <dgm:cxn modelId="{09FAEED1-F81A-2549-AD48-7B65F38D2D50}" type="presOf" srcId="{394B92FA-656C-2F40-AC98-DA6B7804BC58}" destId="{01EB29F3-6E8B-C743-B40A-8318912C1356}" srcOrd="1" destOrd="0" presId="urn:microsoft.com/office/officeart/2005/8/layout/vProcess5"/>
    <dgm:cxn modelId="{90F8D9A2-5347-8A45-BE7F-476300F745BF}" type="presParOf" srcId="{5243AE55-3175-2449-B7DF-50856899B327}" destId="{00B73777-10BA-7E4D-843A-053942D1903D}" srcOrd="0" destOrd="0" presId="urn:microsoft.com/office/officeart/2005/8/layout/vProcess5"/>
    <dgm:cxn modelId="{22F2094A-E30A-E943-B73A-A755C582FEA0}" type="presParOf" srcId="{5243AE55-3175-2449-B7DF-50856899B327}" destId="{618A1C9E-2591-BA4D-A17A-D7B5700FAC2A}" srcOrd="1" destOrd="0" presId="urn:microsoft.com/office/officeart/2005/8/layout/vProcess5"/>
    <dgm:cxn modelId="{7D81313E-9E7E-5743-B77E-27D3AA4ABEA6}" type="presParOf" srcId="{5243AE55-3175-2449-B7DF-50856899B327}" destId="{18C6983F-4BE8-1B49-84BC-030C81F1C101}" srcOrd="2" destOrd="0" presId="urn:microsoft.com/office/officeart/2005/8/layout/vProcess5"/>
    <dgm:cxn modelId="{7A65BF91-74E6-BD46-B602-D8E7117F8C58}" type="presParOf" srcId="{5243AE55-3175-2449-B7DF-50856899B327}" destId="{BF259350-5FBA-FD4E-BB97-DC7A03E23147}" srcOrd="3" destOrd="0" presId="urn:microsoft.com/office/officeart/2005/8/layout/vProcess5"/>
    <dgm:cxn modelId="{B01D3FE0-340C-604A-BB80-C4D052A7B8AA}" type="presParOf" srcId="{5243AE55-3175-2449-B7DF-50856899B327}" destId="{01EB29F3-6E8B-C743-B40A-8318912C1356}" srcOrd="4" destOrd="0" presId="urn:microsoft.com/office/officeart/2005/8/layout/vProcess5"/>
    <dgm:cxn modelId="{FBF4B16D-953A-B046-BCC1-8FBAA7C8E3F4}" type="presParOf" srcId="{5243AE55-3175-2449-B7DF-50856899B327}" destId="{C83E6940-6399-2642-AAAC-E9AF50C16024}" srcOrd="5"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0F3B358-7EE6-A044-BFE9-73F3B400BE39}" type="doc">
      <dgm:prSet loTypeId="urn:microsoft.com/office/officeart/2005/8/layout/vProcess5" loCatId="" qsTypeId="urn:microsoft.com/office/officeart/2005/8/quickstyle/simple1" qsCatId="simple" csTypeId="urn:microsoft.com/office/officeart/2005/8/colors/colorful4" csCatId="colorful" phldr="1"/>
      <dgm:spPr/>
      <dgm:t>
        <a:bodyPr/>
        <a:lstStyle/>
        <a:p>
          <a:endParaRPr lang="en-US"/>
        </a:p>
      </dgm:t>
    </dgm:pt>
    <dgm:pt modelId="{394B92FA-656C-2F40-AC98-DA6B7804BC58}">
      <dgm:prSet phldrT="[Text]"/>
      <dgm:spPr/>
      <dgm:t>
        <a:bodyPr/>
        <a:lstStyle/>
        <a:p>
          <a:r>
            <a:rPr lang="en-GB" dirty="0"/>
            <a:t>General beliefs about one’s thoughts and abilities</a:t>
          </a:r>
          <a:endParaRPr lang="en-US" dirty="0"/>
        </a:p>
      </dgm:t>
    </dgm:pt>
    <dgm:pt modelId="{250828BD-185D-1443-AA73-18F6D052C4CB}" type="parTrans" cxnId="{EBCD6B5A-34EF-2345-B52F-4A1A1AC8EB13}">
      <dgm:prSet/>
      <dgm:spPr/>
      <dgm:t>
        <a:bodyPr/>
        <a:lstStyle/>
        <a:p>
          <a:endParaRPr lang="en-US"/>
        </a:p>
      </dgm:t>
    </dgm:pt>
    <dgm:pt modelId="{092FDBC3-6103-9849-BCF7-E57990E42CA8}" type="sibTrans" cxnId="{EBCD6B5A-34EF-2345-B52F-4A1A1AC8EB13}">
      <dgm:prSet/>
      <dgm:spPr>
        <a:solidFill>
          <a:srgbClr val="51C3F9">
            <a:alpha val="90000"/>
          </a:srgbClr>
        </a:solidFill>
        <a:ln>
          <a:solidFill>
            <a:srgbClr val="0070C0">
              <a:alpha val="90000"/>
            </a:srgbClr>
          </a:solidFill>
        </a:ln>
      </dgm:spPr>
      <dgm:t>
        <a:bodyPr/>
        <a:lstStyle/>
        <a:p>
          <a:endParaRPr lang="en-US"/>
        </a:p>
      </dgm:t>
    </dgm:pt>
    <dgm:pt modelId="{CC8DD137-441B-D84C-B54A-84557C672527}">
      <dgm:prSet phldrT="[Text]"/>
      <dgm:spPr/>
      <dgm:t>
        <a:bodyPr/>
        <a:lstStyle/>
        <a:p>
          <a:r>
            <a:rPr lang="en-GB" dirty="0"/>
            <a:t>Self-reflection (about thoughts and cognitive performance)</a:t>
          </a:r>
          <a:endParaRPr lang="en-US" dirty="0"/>
        </a:p>
      </dgm:t>
    </dgm:pt>
    <dgm:pt modelId="{8BF84C02-F636-1246-A580-79EFF829FDD4}" type="parTrans" cxnId="{4298D6D6-5CF8-4A46-8079-B95EF8F9C43C}">
      <dgm:prSet/>
      <dgm:spPr/>
      <dgm:t>
        <a:bodyPr/>
        <a:lstStyle/>
        <a:p>
          <a:endParaRPr lang="en-US"/>
        </a:p>
      </dgm:t>
    </dgm:pt>
    <dgm:pt modelId="{E9C01AC3-CE46-0A42-8208-1A2934C92D1A}" type="sibTrans" cxnId="{4298D6D6-5CF8-4A46-8079-B95EF8F9C43C}">
      <dgm:prSet/>
      <dgm:spPr>
        <a:solidFill>
          <a:srgbClr val="00B0F0">
            <a:alpha val="90000"/>
          </a:srgbClr>
        </a:solidFill>
        <a:ln>
          <a:solidFill>
            <a:srgbClr val="0070C0">
              <a:alpha val="90000"/>
            </a:srgbClr>
          </a:solidFill>
        </a:ln>
      </dgm:spPr>
      <dgm:t>
        <a:bodyPr/>
        <a:lstStyle/>
        <a:p>
          <a:endParaRPr lang="en-US"/>
        </a:p>
      </dgm:t>
    </dgm:pt>
    <dgm:pt modelId="{1B21C764-10F9-A245-8F14-78B757A8CFCA}">
      <dgm:prSet/>
      <dgm:spPr/>
      <dgm:t>
        <a:bodyPr/>
        <a:lstStyle/>
        <a:p>
          <a:r>
            <a:rPr lang="en-GB" dirty="0"/>
            <a:t>Confidence about in-the-moment cognitive performance </a:t>
          </a:r>
        </a:p>
      </dgm:t>
    </dgm:pt>
    <dgm:pt modelId="{B11C451F-6263-D447-B613-8C17C360B3EF}" type="parTrans" cxnId="{BBF4F331-2F2D-044B-B3D4-429CD1CE4E1D}">
      <dgm:prSet/>
      <dgm:spPr/>
      <dgm:t>
        <a:bodyPr/>
        <a:lstStyle/>
        <a:p>
          <a:endParaRPr lang="en-US"/>
        </a:p>
      </dgm:t>
    </dgm:pt>
    <dgm:pt modelId="{6A3F9DD0-6D21-254D-AE1B-1FC973E13808}" type="sibTrans" cxnId="{BBF4F331-2F2D-044B-B3D4-429CD1CE4E1D}">
      <dgm:prSet/>
      <dgm:spPr/>
      <dgm:t>
        <a:bodyPr/>
        <a:lstStyle/>
        <a:p>
          <a:endParaRPr lang="en-US"/>
        </a:p>
      </dgm:t>
    </dgm:pt>
    <dgm:pt modelId="{5243AE55-3175-2449-B7DF-50856899B327}" type="pres">
      <dgm:prSet presAssocID="{50F3B358-7EE6-A044-BFE9-73F3B400BE39}" presName="outerComposite" presStyleCnt="0">
        <dgm:presLayoutVars>
          <dgm:chMax val="5"/>
          <dgm:dir/>
          <dgm:resizeHandles val="exact"/>
        </dgm:presLayoutVars>
      </dgm:prSet>
      <dgm:spPr/>
      <dgm:t>
        <a:bodyPr/>
        <a:lstStyle/>
        <a:p>
          <a:endParaRPr lang="en-US"/>
        </a:p>
      </dgm:t>
    </dgm:pt>
    <dgm:pt modelId="{00B73777-10BA-7E4D-843A-053942D1903D}" type="pres">
      <dgm:prSet presAssocID="{50F3B358-7EE6-A044-BFE9-73F3B400BE39}" presName="dummyMaxCanvas" presStyleCnt="0">
        <dgm:presLayoutVars/>
      </dgm:prSet>
      <dgm:spPr/>
    </dgm:pt>
    <dgm:pt modelId="{42515530-D2B9-6749-83A5-E0F471F8DC98}" type="pres">
      <dgm:prSet presAssocID="{50F3B358-7EE6-A044-BFE9-73F3B400BE39}" presName="ThreeNodes_1" presStyleLbl="node1" presStyleIdx="0" presStyleCnt="3">
        <dgm:presLayoutVars>
          <dgm:bulletEnabled val="1"/>
        </dgm:presLayoutVars>
      </dgm:prSet>
      <dgm:spPr/>
      <dgm:t>
        <a:bodyPr/>
        <a:lstStyle/>
        <a:p>
          <a:endParaRPr lang="en-US"/>
        </a:p>
      </dgm:t>
    </dgm:pt>
    <dgm:pt modelId="{B47BEF85-EB6B-F046-A299-DE22FA75428D}" type="pres">
      <dgm:prSet presAssocID="{50F3B358-7EE6-A044-BFE9-73F3B400BE39}" presName="ThreeNodes_2" presStyleLbl="node1" presStyleIdx="1" presStyleCnt="3">
        <dgm:presLayoutVars>
          <dgm:bulletEnabled val="1"/>
        </dgm:presLayoutVars>
      </dgm:prSet>
      <dgm:spPr/>
      <dgm:t>
        <a:bodyPr/>
        <a:lstStyle/>
        <a:p>
          <a:endParaRPr lang="en-US"/>
        </a:p>
      </dgm:t>
    </dgm:pt>
    <dgm:pt modelId="{D5B55C8F-A6F8-E547-B168-AF5DE7EAD995}" type="pres">
      <dgm:prSet presAssocID="{50F3B358-7EE6-A044-BFE9-73F3B400BE39}" presName="ThreeNodes_3" presStyleLbl="node1" presStyleIdx="2" presStyleCnt="3">
        <dgm:presLayoutVars>
          <dgm:bulletEnabled val="1"/>
        </dgm:presLayoutVars>
      </dgm:prSet>
      <dgm:spPr/>
      <dgm:t>
        <a:bodyPr/>
        <a:lstStyle/>
        <a:p>
          <a:endParaRPr lang="en-US"/>
        </a:p>
      </dgm:t>
    </dgm:pt>
    <dgm:pt modelId="{AD90CEAF-E3D3-8848-8889-59F2D9E4C2A2}" type="pres">
      <dgm:prSet presAssocID="{50F3B358-7EE6-A044-BFE9-73F3B400BE39}" presName="ThreeConn_1-2" presStyleLbl="fgAccFollowNode1" presStyleIdx="0" presStyleCnt="2">
        <dgm:presLayoutVars>
          <dgm:bulletEnabled val="1"/>
        </dgm:presLayoutVars>
      </dgm:prSet>
      <dgm:spPr/>
      <dgm:t>
        <a:bodyPr/>
        <a:lstStyle/>
        <a:p>
          <a:endParaRPr lang="en-US"/>
        </a:p>
      </dgm:t>
    </dgm:pt>
    <dgm:pt modelId="{B3257827-BFBF-6944-88C9-E91C31095E04}" type="pres">
      <dgm:prSet presAssocID="{50F3B358-7EE6-A044-BFE9-73F3B400BE39}" presName="ThreeConn_2-3" presStyleLbl="fgAccFollowNode1" presStyleIdx="1" presStyleCnt="2">
        <dgm:presLayoutVars>
          <dgm:bulletEnabled val="1"/>
        </dgm:presLayoutVars>
      </dgm:prSet>
      <dgm:spPr/>
      <dgm:t>
        <a:bodyPr/>
        <a:lstStyle/>
        <a:p>
          <a:endParaRPr lang="en-US"/>
        </a:p>
      </dgm:t>
    </dgm:pt>
    <dgm:pt modelId="{A012CD01-C29B-CD4D-95B0-F8FBC7CF57AD}" type="pres">
      <dgm:prSet presAssocID="{50F3B358-7EE6-A044-BFE9-73F3B400BE39}" presName="ThreeNodes_1_text" presStyleLbl="node1" presStyleIdx="2" presStyleCnt="3">
        <dgm:presLayoutVars>
          <dgm:bulletEnabled val="1"/>
        </dgm:presLayoutVars>
      </dgm:prSet>
      <dgm:spPr/>
      <dgm:t>
        <a:bodyPr/>
        <a:lstStyle/>
        <a:p>
          <a:endParaRPr lang="en-US"/>
        </a:p>
      </dgm:t>
    </dgm:pt>
    <dgm:pt modelId="{AD45B902-9588-D94F-BC52-0A7D2BF58AB4}" type="pres">
      <dgm:prSet presAssocID="{50F3B358-7EE6-A044-BFE9-73F3B400BE39}" presName="ThreeNodes_2_text" presStyleLbl="node1" presStyleIdx="2" presStyleCnt="3">
        <dgm:presLayoutVars>
          <dgm:bulletEnabled val="1"/>
        </dgm:presLayoutVars>
      </dgm:prSet>
      <dgm:spPr/>
      <dgm:t>
        <a:bodyPr/>
        <a:lstStyle/>
        <a:p>
          <a:endParaRPr lang="en-US"/>
        </a:p>
      </dgm:t>
    </dgm:pt>
    <dgm:pt modelId="{066B642A-4D8C-4E4C-BEA0-860326F6CAEF}" type="pres">
      <dgm:prSet presAssocID="{50F3B358-7EE6-A044-BFE9-73F3B400BE39}" presName="ThreeNodes_3_text" presStyleLbl="node1" presStyleIdx="2" presStyleCnt="3">
        <dgm:presLayoutVars>
          <dgm:bulletEnabled val="1"/>
        </dgm:presLayoutVars>
      </dgm:prSet>
      <dgm:spPr/>
      <dgm:t>
        <a:bodyPr/>
        <a:lstStyle/>
        <a:p>
          <a:endParaRPr lang="en-US"/>
        </a:p>
      </dgm:t>
    </dgm:pt>
  </dgm:ptLst>
  <dgm:cxnLst>
    <dgm:cxn modelId="{EA375A50-57E9-1243-986A-6BC01FED44B8}" type="presOf" srcId="{CC8DD137-441B-D84C-B54A-84557C672527}" destId="{B47BEF85-EB6B-F046-A299-DE22FA75428D}" srcOrd="0" destOrd="0" presId="urn:microsoft.com/office/officeart/2005/8/layout/vProcess5"/>
    <dgm:cxn modelId="{4298D6D6-5CF8-4A46-8079-B95EF8F9C43C}" srcId="{50F3B358-7EE6-A044-BFE9-73F3B400BE39}" destId="{CC8DD137-441B-D84C-B54A-84557C672527}" srcOrd="1" destOrd="0" parTransId="{8BF84C02-F636-1246-A580-79EFF829FDD4}" sibTransId="{E9C01AC3-CE46-0A42-8208-1A2934C92D1A}"/>
    <dgm:cxn modelId="{BBF4F331-2F2D-044B-B3D4-429CD1CE4E1D}" srcId="{50F3B358-7EE6-A044-BFE9-73F3B400BE39}" destId="{1B21C764-10F9-A245-8F14-78B757A8CFCA}" srcOrd="2" destOrd="0" parTransId="{B11C451F-6263-D447-B613-8C17C360B3EF}" sibTransId="{6A3F9DD0-6D21-254D-AE1B-1FC973E13808}"/>
    <dgm:cxn modelId="{A05AEB54-EB2F-E34D-9DD4-90C750BCD01B}" type="presOf" srcId="{394B92FA-656C-2F40-AC98-DA6B7804BC58}" destId="{42515530-D2B9-6749-83A5-E0F471F8DC98}" srcOrd="0" destOrd="0" presId="urn:microsoft.com/office/officeart/2005/8/layout/vProcess5"/>
    <dgm:cxn modelId="{2789E58E-AB33-F74A-B9F6-E4BEB14F0F82}" type="presOf" srcId="{1B21C764-10F9-A245-8F14-78B757A8CFCA}" destId="{D5B55C8F-A6F8-E547-B168-AF5DE7EAD995}" srcOrd="0" destOrd="0" presId="urn:microsoft.com/office/officeart/2005/8/layout/vProcess5"/>
    <dgm:cxn modelId="{EBCD6B5A-34EF-2345-B52F-4A1A1AC8EB13}" srcId="{50F3B358-7EE6-A044-BFE9-73F3B400BE39}" destId="{394B92FA-656C-2F40-AC98-DA6B7804BC58}" srcOrd="0" destOrd="0" parTransId="{250828BD-185D-1443-AA73-18F6D052C4CB}" sibTransId="{092FDBC3-6103-9849-BCF7-E57990E42CA8}"/>
    <dgm:cxn modelId="{B094962D-2891-2845-A239-59A3F1ED153E}" type="presOf" srcId="{1B21C764-10F9-A245-8F14-78B757A8CFCA}" destId="{066B642A-4D8C-4E4C-BEA0-860326F6CAEF}" srcOrd="1" destOrd="0" presId="urn:microsoft.com/office/officeart/2005/8/layout/vProcess5"/>
    <dgm:cxn modelId="{E6BE2C1B-ADB1-CE4E-BF06-673956865907}" type="presOf" srcId="{092FDBC3-6103-9849-BCF7-E57990E42CA8}" destId="{AD90CEAF-E3D3-8848-8889-59F2D9E4C2A2}" srcOrd="0" destOrd="0" presId="urn:microsoft.com/office/officeart/2005/8/layout/vProcess5"/>
    <dgm:cxn modelId="{85F888C2-2AEA-ED4D-83C3-55033A8B54D8}" type="presOf" srcId="{394B92FA-656C-2F40-AC98-DA6B7804BC58}" destId="{A012CD01-C29B-CD4D-95B0-F8FBC7CF57AD}" srcOrd="1" destOrd="0" presId="urn:microsoft.com/office/officeart/2005/8/layout/vProcess5"/>
    <dgm:cxn modelId="{745BDFFF-D949-484F-A502-FBFE3D4A3505}" type="presOf" srcId="{50F3B358-7EE6-A044-BFE9-73F3B400BE39}" destId="{5243AE55-3175-2449-B7DF-50856899B327}" srcOrd="0" destOrd="0" presId="urn:microsoft.com/office/officeart/2005/8/layout/vProcess5"/>
    <dgm:cxn modelId="{B7901C5F-BA8E-5E4C-8EE6-1D1EE25DC4A0}" type="presOf" srcId="{E9C01AC3-CE46-0A42-8208-1A2934C92D1A}" destId="{B3257827-BFBF-6944-88C9-E91C31095E04}" srcOrd="0" destOrd="0" presId="urn:microsoft.com/office/officeart/2005/8/layout/vProcess5"/>
    <dgm:cxn modelId="{7B14C68E-8FC1-8C4A-A096-A577F3C3B2AF}" type="presOf" srcId="{CC8DD137-441B-D84C-B54A-84557C672527}" destId="{AD45B902-9588-D94F-BC52-0A7D2BF58AB4}" srcOrd="1" destOrd="0" presId="urn:microsoft.com/office/officeart/2005/8/layout/vProcess5"/>
    <dgm:cxn modelId="{90F8D9A2-5347-8A45-BE7F-476300F745BF}" type="presParOf" srcId="{5243AE55-3175-2449-B7DF-50856899B327}" destId="{00B73777-10BA-7E4D-843A-053942D1903D}" srcOrd="0" destOrd="0" presId="urn:microsoft.com/office/officeart/2005/8/layout/vProcess5"/>
    <dgm:cxn modelId="{30E95E8A-EB15-1C4E-B3BA-BA09A6CC36E5}" type="presParOf" srcId="{5243AE55-3175-2449-B7DF-50856899B327}" destId="{42515530-D2B9-6749-83A5-E0F471F8DC98}" srcOrd="1" destOrd="0" presId="urn:microsoft.com/office/officeart/2005/8/layout/vProcess5"/>
    <dgm:cxn modelId="{146FC331-DC0C-5141-BF52-6666B78A9937}" type="presParOf" srcId="{5243AE55-3175-2449-B7DF-50856899B327}" destId="{B47BEF85-EB6B-F046-A299-DE22FA75428D}" srcOrd="2" destOrd="0" presId="urn:microsoft.com/office/officeart/2005/8/layout/vProcess5"/>
    <dgm:cxn modelId="{368DB0C5-2123-8C44-B836-68804590415C}" type="presParOf" srcId="{5243AE55-3175-2449-B7DF-50856899B327}" destId="{D5B55C8F-A6F8-E547-B168-AF5DE7EAD995}" srcOrd="3" destOrd="0" presId="urn:microsoft.com/office/officeart/2005/8/layout/vProcess5"/>
    <dgm:cxn modelId="{7851ACD0-E79C-5E4A-B967-C541B47BDA9A}" type="presParOf" srcId="{5243AE55-3175-2449-B7DF-50856899B327}" destId="{AD90CEAF-E3D3-8848-8889-59F2D9E4C2A2}" srcOrd="4" destOrd="0" presId="urn:microsoft.com/office/officeart/2005/8/layout/vProcess5"/>
    <dgm:cxn modelId="{E8BA6E4A-4DF8-5B4E-B49F-4546CDCB693C}" type="presParOf" srcId="{5243AE55-3175-2449-B7DF-50856899B327}" destId="{B3257827-BFBF-6944-88C9-E91C31095E04}" srcOrd="5" destOrd="0" presId="urn:microsoft.com/office/officeart/2005/8/layout/vProcess5"/>
    <dgm:cxn modelId="{DBCF8689-5841-6F4A-9869-9B691B7FD807}" type="presParOf" srcId="{5243AE55-3175-2449-B7DF-50856899B327}" destId="{A012CD01-C29B-CD4D-95B0-F8FBC7CF57AD}" srcOrd="6" destOrd="0" presId="urn:microsoft.com/office/officeart/2005/8/layout/vProcess5"/>
    <dgm:cxn modelId="{4E3C8EDE-1762-204D-9D82-63448CC8611C}" type="presParOf" srcId="{5243AE55-3175-2449-B7DF-50856899B327}" destId="{AD45B902-9588-D94F-BC52-0A7D2BF58AB4}" srcOrd="7" destOrd="0" presId="urn:microsoft.com/office/officeart/2005/8/layout/vProcess5"/>
    <dgm:cxn modelId="{96C19BB0-464F-724C-B38F-1E65048EF3CE}" type="presParOf" srcId="{5243AE55-3175-2449-B7DF-50856899B327}" destId="{066B642A-4D8C-4E4C-BEA0-860326F6CAEF}"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3D32EC4-6E99-6148-BADA-0DE96CED5D4B}" type="doc">
      <dgm:prSet loTypeId="urn:microsoft.com/office/officeart/2005/8/layout/radial1" loCatId="" qsTypeId="urn:microsoft.com/office/officeart/2005/8/quickstyle/simple1" qsCatId="simple" csTypeId="urn:microsoft.com/office/officeart/2005/8/colors/colorful2" csCatId="colorful" phldr="1"/>
      <dgm:spPr/>
      <dgm:t>
        <a:bodyPr/>
        <a:lstStyle/>
        <a:p>
          <a:endParaRPr lang="en-US"/>
        </a:p>
      </dgm:t>
    </dgm:pt>
    <dgm:pt modelId="{A9F93158-23B5-B24E-B92F-D712C2F89554}">
      <dgm:prSet phldrT="[Text]" custT="1"/>
      <dgm:spPr/>
      <dgm:t>
        <a:bodyPr lIns="0" tIns="0" rIns="0" bIns="0"/>
        <a:lstStyle/>
        <a:p>
          <a:r>
            <a:rPr lang="en-US" sz="1500" dirty="0"/>
            <a:t> </a:t>
          </a:r>
        </a:p>
      </dgm:t>
    </dgm:pt>
    <dgm:pt modelId="{789581EC-C463-964E-99B4-E0E4ACB0EDB6}" type="parTrans" cxnId="{4E9E61AE-8B39-0746-B6A0-D615AEF7FBAE}">
      <dgm:prSet/>
      <dgm:spPr/>
      <dgm:t>
        <a:bodyPr/>
        <a:lstStyle/>
        <a:p>
          <a:endParaRPr lang="en-US"/>
        </a:p>
      </dgm:t>
    </dgm:pt>
    <dgm:pt modelId="{A36E65BF-02E1-A64A-BB63-7436F34916BA}" type="sibTrans" cxnId="{4E9E61AE-8B39-0746-B6A0-D615AEF7FBAE}">
      <dgm:prSet/>
      <dgm:spPr/>
      <dgm:t>
        <a:bodyPr/>
        <a:lstStyle/>
        <a:p>
          <a:endParaRPr lang="en-US"/>
        </a:p>
      </dgm:t>
    </dgm:pt>
    <dgm:pt modelId="{AB756785-53D7-7847-B8F9-F3C7CED17287}">
      <dgm:prSet phldrT="[Text]"/>
      <dgm:spPr/>
      <dgm:t>
        <a:bodyPr/>
        <a:lstStyle/>
        <a:p>
          <a:r>
            <a:rPr lang="en-US" dirty="0"/>
            <a:t>Awareness</a:t>
          </a:r>
        </a:p>
      </dgm:t>
    </dgm:pt>
    <dgm:pt modelId="{87FAC6DB-0E9B-4345-8E14-45C610888B6D}" type="parTrans" cxnId="{9B1788AB-9C17-1B48-8EFA-5D1924B7286E}">
      <dgm:prSet/>
      <dgm:spPr/>
      <dgm:t>
        <a:bodyPr/>
        <a:lstStyle/>
        <a:p>
          <a:endParaRPr lang="en-US"/>
        </a:p>
      </dgm:t>
    </dgm:pt>
    <dgm:pt modelId="{C68CC7C1-034F-0342-A1D2-F6FDA5A1AC1E}" type="sibTrans" cxnId="{9B1788AB-9C17-1B48-8EFA-5D1924B7286E}">
      <dgm:prSet/>
      <dgm:spPr/>
      <dgm:t>
        <a:bodyPr/>
        <a:lstStyle/>
        <a:p>
          <a:endParaRPr lang="en-US"/>
        </a:p>
      </dgm:t>
    </dgm:pt>
    <dgm:pt modelId="{E3020420-A7D0-104D-ADEA-934CDC4F0CEB}">
      <dgm:prSet phldrT="[Text]"/>
      <dgm:spPr/>
      <dgm:t>
        <a:bodyPr/>
        <a:lstStyle/>
        <a:p>
          <a:r>
            <a:rPr lang="en-US" dirty="0"/>
            <a:t>Ability</a:t>
          </a:r>
        </a:p>
      </dgm:t>
    </dgm:pt>
    <dgm:pt modelId="{178EB8FA-18DE-8D48-A37D-39F48B32057C}" type="parTrans" cxnId="{6DB1566F-E0C6-214D-9A3A-C4B909783A8D}">
      <dgm:prSet/>
      <dgm:spPr/>
      <dgm:t>
        <a:bodyPr/>
        <a:lstStyle/>
        <a:p>
          <a:endParaRPr lang="en-US"/>
        </a:p>
      </dgm:t>
    </dgm:pt>
    <dgm:pt modelId="{07BF2C3E-A0AF-3649-A723-3A34D9FE5840}" type="sibTrans" cxnId="{6DB1566F-E0C6-214D-9A3A-C4B909783A8D}">
      <dgm:prSet/>
      <dgm:spPr/>
      <dgm:t>
        <a:bodyPr/>
        <a:lstStyle/>
        <a:p>
          <a:endParaRPr lang="en-US"/>
        </a:p>
      </dgm:t>
    </dgm:pt>
    <dgm:pt modelId="{3777A3B9-E3AD-7B4C-80F3-93511EACB93C}">
      <dgm:prSet phldrT="[Text]"/>
      <dgm:spPr/>
      <dgm:t>
        <a:bodyPr/>
        <a:lstStyle/>
        <a:p>
          <a:r>
            <a:rPr lang="en-US" dirty="0"/>
            <a:t>Confidence</a:t>
          </a:r>
        </a:p>
      </dgm:t>
    </dgm:pt>
    <dgm:pt modelId="{52D47028-9D1B-084A-8755-AAE01CD1BC28}" type="parTrans" cxnId="{D36DF809-5155-784D-A2A3-9844DCDD3182}">
      <dgm:prSet/>
      <dgm:spPr/>
      <dgm:t>
        <a:bodyPr/>
        <a:lstStyle/>
        <a:p>
          <a:endParaRPr lang="en-US"/>
        </a:p>
      </dgm:t>
    </dgm:pt>
    <dgm:pt modelId="{AEB64BD3-6455-0647-B8E3-B82E4C227939}" type="sibTrans" cxnId="{D36DF809-5155-784D-A2A3-9844DCDD3182}">
      <dgm:prSet/>
      <dgm:spPr/>
      <dgm:t>
        <a:bodyPr/>
        <a:lstStyle/>
        <a:p>
          <a:endParaRPr lang="en-US"/>
        </a:p>
      </dgm:t>
    </dgm:pt>
    <dgm:pt modelId="{7652AEF2-7AFD-B041-99F9-0A28FA5B4E92}">
      <dgm:prSet phldrT="[Text]"/>
      <dgm:spPr/>
      <dgm:t>
        <a:bodyPr/>
        <a:lstStyle/>
        <a:p>
          <a:r>
            <a:rPr lang="en-US" dirty="0"/>
            <a:t>Efficiency</a:t>
          </a:r>
        </a:p>
      </dgm:t>
    </dgm:pt>
    <dgm:pt modelId="{D4D3522E-7B45-B440-8B41-0FFF0F2B8852}" type="parTrans" cxnId="{411512A9-DCDA-8B46-9CDD-986E6435DA27}">
      <dgm:prSet/>
      <dgm:spPr/>
      <dgm:t>
        <a:bodyPr/>
        <a:lstStyle/>
        <a:p>
          <a:endParaRPr lang="en-US"/>
        </a:p>
      </dgm:t>
    </dgm:pt>
    <dgm:pt modelId="{C43CFE9E-5592-D64A-B1B7-8B1C109FE9E0}" type="sibTrans" cxnId="{411512A9-DCDA-8B46-9CDD-986E6435DA27}">
      <dgm:prSet/>
      <dgm:spPr/>
      <dgm:t>
        <a:bodyPr/>
        <a:lstStyle/>
        <a:p>
          <a:endParaRPr lang="en-US"/>
        </a:p>
      </dgm:t>
    </dgm:pt>
    <dgm:pt modelId="{BE299209-24A2-8144-BB7C-F72817BC5BCD}">
      <dgm:prSet/>
      <dgm:spPr/>
      <dgm:t>
        <a:bodyPr/>
        <a:lstStyle/>
        <a:p>
          <a:r>
            <a:rPr lang="en-US" dirty="0"/>
            <a:t>Insight</a:t>
          </a:r>
        </a:p>
      </dgm:t>
    </dgm:pt>
    <dgm:pt modelId="{DB31C3E7-3F33-F642-85C8-C8FE54E31DFC}" type="parTrans" cxnId="{C20D432E-78B1-5F42-A0AF-181F04517A80}">
      <dgm:prSet/>
      <dgm:spPr/>
      <dgm:t>
        <a:bodyPr/>
        <a:lstStyle/>
        <a:p>
          <a:endParaRPr lang="en-US"/>
        </a:p>
      </dgm:t>
    </dgm:pt>
    <dgm:pt modelId="{31527B9F-A345-8D47-8EDE-82B33EADE518}" type="sibTrans" cxnId="{C20D432E-78B1-5F42-A0AF-181F04517A80}">
      <dgm:prSet/>
      <dgm:spPr/>
      <dgm:t>
        <a:bodyPr/>
        <a:lstStyle/>
        <a:p>
          <a:endParaRPr lang="en-US"/>
        </a:p>
      </dgm:t>
    </dgm:pt>
    <dgm:pt modelId="{52DC111D-218E-3549-B546-AE659C0C8AF8}">
      <dgm:prSet/>
      <dgm:spPr/>
      <dgm:t>
        <a:bodyPr/>
        <a:lstStyle/>
        <a:p>
          <a:r>
            <a:rPr lang="en-US" dirty="0"/>
            <a:t>Knowledge</a:t>
          </a:r>
        </a:p>
      </dgm:t>
    </dgm:pt>
    <dgm:pt modelId="{65485C04-C427-974A-90F9-D615538AC2B1}" type="parTrans" cxnId="{6FAE8827-542C-3C47-A404-59ECFF4C75AC}">
      <dgm:prSet/>
      <dgm:spPr/>
      <dgm:t>
        <a:bodyPr/>
        <a:lstStyle/>
        <a:p>
          <a:endParaRPr lang="en-US"/>
        </a:p>
      </dgm:t>
    </dgm:pt>
    <dgm:pt modelId="{04953A59-8AE4-FB45-88CB-D4435F502488}" type="sibTrans" cxnId="{6FAE8827-542C-3C47-A404-59ECFF4C75AC}">
      <dgm:prSet/>
      <dgm:spPr/>
      <dgm:t>
        <a:bodyPr/>
        <a:lstStyle/>
        <a:p>
          <a:endParaRPr lang="en-US"/>
        </a:p>
      </dgm:t>
    </dgm:pt>
    <dgm:pt modelId="{4C6CB06F-AFC6-7741-B434-9B1647B30FC7}">
      <dgm:prSet/>
      <dgm:spPr/>
      <dgm:t>
        <a:bodyPr/>
        <a:lstStyle/>
        <a:p>
          <a:r>
            <a:rPr lang="en-US" dirty="0"/>
            <a:t>Control</a:t>
          </a:r>
        </a:p>
      </dgm:t>
    </dgm:pt>
    <dgm:pt modelId="{00FBDB95-0633-3E4A-8A7F-0DCEEEF443FB}" type="parTrans" cxnId="{68A722D0-851D-EF43-97D7-AEB052B80FD7}">
      <dgm:prSet/>
      <dgm:spPr/>
      <dgm:t>
        <a:bodyPr/>
        <a:lstStyle/>
        <a:p>
          <a:endParaRPr lang="en-US"/>
        </a:p>
      </dgm:t>
    </dgm:pt>
    <dgm:pt modelId="{E45FCEF7-0B2C-144C-8428-FA5CED789C8C}" type="sibTrans" cxnId="{68A722D0-851D-EF43-97D7-AEB052B80FD7}">
      <dgm:prSet/>
      <dgm:spPr/>
      <dgm:t>
        <a:bodyPr/>
        <a:lstStyle/>
        <a:p>
          <a:endParaRPr lang="en-US"/>
        </a:p>
      </dgm:t>
    </dgm:pt>
    <dgm:pt modelId="{9DEA81BD-5511-E14A-85F9-78C45534D225}">
      <dgm:prSet/>
      <dgm:spPr/>
      <dgm:t>
        <a:bodyPr/>
        <a:lstStyle/>
        <a:p>
          <a:r>
            <a:rPr lang="en-US" dirty="0"/>
            <a:t>Theory of Mind</a:t>
          </a:r>
        </a:p>
      </dgm:t>
    </dgm:pt>
    <dgm:pt modelId="{39EC35CE-18E3-414A-BEFD-8D722CBC9717}" type="parTrans" cxnId="{9D20302E-420C-5644-817E-6336B422C9A9}">
      <dgm:prSet/>
      <dgm:spPr/>
      <dgm:t>
        <a:bodyPr/>
        <a:lstStyle/>
        <a:p>
          <a:endParaRPr lang="en-US"/>
        </a:p>
      </dgm:t>
    </dgm:pt>
    <dgm:pt modelId="{4CECED12-455D-8940-A25F-8EE32B9B23D5}" type="sibTrans" cxnId="{9D20302E-420C-5644-817E-6336B422C9A9}">
      <dgm:prSet/>
      <dgm:spPr/>
      <dgm:t>
        <a:bodyPr/>
        <a:lstStyle/>
        <a:p>
          <a:endParaRPr lang="en-US"/>
        </a:p>
      </dgm:t>
    </dgm:pt>
    <dgm:pt modelId="{B8CE246F-364D-3F40-8FC8-4779168670C9}">
      <dgm:prSet/>
      <dgm:spPr/>
      <dgm:t>
        <a:bodyPr/>
        <a:lstStyle/>
        <a:p>
          <a:r>
            <a:rPr lang="en-US" dirty="0"/>
            <a:t>Mind Reading</a:t>
          </a:r>
        </a:p>
      </dgm:t>
    </dgm:pt>
    <dgm:pt modelId="{ED552D5E-1ED4-F942-AD61-C9B663930348}" type="parTrans" cxnId="{FBE1CF96-F0EC-7345-80CE-A4ECA655A49C}">
      <dgm:prSet/>
      <dgm:spPr/>
      <dgm:t>
        <a:bodyPr/>
        <a:lstStyle/>
        <a:p>
          <a:endParaRPr lang="en-US"/>
        </a:p>
      </dgm:t>
    </dgm:pt>
    <dgm:pt modelId="{1EB03028-2EFF-B843-ACA2-4F8BA88BB062}" type="sibTrans" cxnId="{FBE1CF96-F0EC-7345-80CE-A4ECA655A49C}">
      <dgm:prSet/>
      <dgm:spPr/>
    </dgm:pt>
    <dgm:pt modelId="{D3FCB164-3320-A34B-B914-CACECFA5134D}" type="pres">
      <dgm:prSet presAssocID="{B3D32EC4-6E99-6148-BADA-0DE96CED5D4B}" presName="cycle" presStyleCnt="0">
        <dgm:presLayoutVars>
          <dgm:chMax val="1"/>
          <dgm:dir/>
          <dgm:animLvl val="ctr"/>
          <dgm:resizeHandles val="exact"/>
        </dgm:presLayoutVars>
      </dgm:prSet>
      <dgm:spPr/>
      <dgm:t>
        <a:bodyPr/>
        <a:lstStyle/>
        <a:p>
          <a:endParaRPr lang="en-US"/>
        </a:p>
      </dgm:t>
    </dgm:pt>
    <dgm:pt modelId="{734DD947-C6FD-774D-9ED0-8B617EC2B787}" type="pres">
      <dgm:prSet presAssocID="{A9F93158-23B5-B24E-B92F-D712C2F89554}" presName="centerShape" presStyleLbl="node0" presStyleIdx="0" presStyleCnt="1" custScaleX="111345" custScaleY="111345"/>
      <dgm:spPr/>
      <dgm:t>
        <a:bodyPr/>
        <a:lstStyle/>
        <a:p>
          <a:endParaRPr lang="en-US"/>
        </a:p>
      </dgm:t>
    </dgm:pt>
    <dgm:pt modelId="{145E2176-24B8-2343-ABBA-47E89A490CDD}" type="pres">
      <dgm:prSet presAssocID="{87FAC6DB-0E9B-4345-8E14-45C610888B6D}" presName="Name9" presStyleLbl="parChTrans1D2" presStyleIdx="0" presStyleCnt="9"/>
      <dgm:spPr/>
      <dgm:t>
        <a:bodyPr/>
        <a:lstStyle/>
        <a:p>
          <a:endParaRPr lang="en-US"/>
        </a:p>
      </dgm:t>
    </dgm:pt>
    <dgm:pt modelId="{8AED45D2-4137-8E46-B03E-564F182F5CAA}" type="pres">
      <dgm:prSet presAssocID="{87FAC6DB-0E9B-4345-8E14-45C610888B6D}" presName="connTx" presStyleLbl="parChTrans1D2" presStyleIdx="0" presStyleCnt="9"/>
      <dgm:spPr/>
      <dgm:t>
        <a:bodyPr/>
        <a:lstStyle/>
        <a:p>
          <a:endParaRPr lang="en-US"/>
        </a:p>
      </dgm:t>
    </dgm:pt>
    <dgm:pt modelId="{F6CA38CE-B224-4448-8472-7007406C0B61}" type="pres">
      <dgm:prSet presAssocID="{AB756785-53D7-7847-B8F9-F3C7CED17287}" presName="node" presStyleLbl="node1" presStyleIdx="0" presStyleCnt="9">
        <dgm:presLayoutVars>
          <dgm:bulletEnabled val="1"/>
        </dgm:presLayoutVars>
      </dgm:prSet>
      <dgm:spPr/>
      <dgm:t>
        <a:bodyPr/>
        <a:lstStyle/>
        <a:p>
          <a:endParaRPr lang="en-US"/>
        </a:p>
      </dgm:t>
    </dgm:pt>
    <dgm:pt modelId="{3D0CEB40-4E9E-9E41-8CDE-55A6EE6809ED}" type="pres">
      <dgm:prSet presAssocID="{178EB8FA-18DE-8D48-A37D-39F48B32057C}" presName="Name9" presStyleLbl="parChTrans1D2" presStyleIdx="1" presStyleCnt="9"/>
      <dgm:spPr/>
      <dgm:t>
        <a:bodyPr/>
        <a:lstStyle/>
        <a:p>
          <a:endParaRPr lang="en-US"/>
        </a:p>
      </dgm:t>
    </dgm:pt>
    <dgm:pt modelId="{9E05F885-DA6A-1A43-9AAE-10D489ECB4A0}" type="pres">
      <dgm:prSet presAssocID="{178EB8FA-18DE-8D48-A37D-39F48B32057C}" presName="connTx" presStyleLbl="parChTrans1D2" presStyleIdx="1" presStyleCnt="9"/>
      <dgm:spPr/>
      <dgm:t>
        <a:bodyPr/>
        <a:lstStyle/>
        <a:p>
          <a:endParaRPr lang="en-US"/>
        </a:p>
      </dgm:t>
    </dgm:pt>
    <dgm:pt modelId="{53B58A14-6A26-C746-920A-82C64FDC73F0}" type="pres">
      <dgm:prSet presAssocID="{E3020420-A7D0-104D-ADEA-934CDC4F0CEB}" presName="node" presStyleLbl="node1" presStyleIdx="1" presStyleCnt="9">
        <dgm:presLayoutVars>
          <dgm:bulletEnabled val="1"/>
        </dgm:presLayoutVars>
      </dgm:prSet>
      <dgm:spPr/>
      <dgm:t>
        <a:bodyPr/>
        <a:lstStyle/>
        <a:p>
          <a:endParaRPr lang="en-US"/>
        </a:p>
      </dgm:t>
    </dgm:pt>
    <dgm:pt modelId="{FB0590B3-B209-8F4E-B59F-F739E6421EAC}" type="pres">
      <dgm:prSet presAssocID="{52D47028-9D1B-084A-8755-AAE01CD1BC28}" presName="Name9" presStyleLbl="parChTrans1D2" presStyleIdx="2" presStyleCnt="9"/>
      <dgm:spPr/>
      <dgm:t>
        <a:bodyPr/>
        <a:lstStyle/>
        <a:p>
          <a:endParaRPr lang="en-US"/>
        </a:p>
      </dgm:t>
    </dgm:pt>
    <dgm:pt modelId="{08080548-B394-FA48-8CFC-F7DF940F85C7}" type="pres">
      <dgm:prSet presAssocID="{52D47028-9D1B-084A-8755-AAE01CD1BC28}" presName="connTx" presStyleLbl="parChTrans1D2" presStyleIdx="2" presStyleCnt="9"/>
      <dgm:spPr/>
      <dgm:t>
        <a:bodyPr/>
        <a:lstStyle/>
        <a:p>
          <a:endParaRPr lang="en-US"/>
        </a:p>
      </dgm:t>
    </dgm:pt>
    <dgm:pt modelId="{61057515-3EA0-F444-96E6-A0626BFB41DC}" type="pres">
      <dgm:prSet presAssocID="{3777A3B9-E3AD-7B4C-80F3-93511EACB93C}" presName="node" presStyleLbl="node1" presStyleIdx="2" presStyleCnt="9">
        <dgm:presLayoutVars>
          <dgm:bulletEnabled val="1"/>
        </dgm:presLayoutVars>
      </dgm:prSet>
      <dgm:spPr/>
      <dgm:t>
        <a:bodyPr/>
        <a:lstStyle/>
        <a:p>
          <a:endParaRPr lang="en-US"/>
        </a:p>
      </dgm:t>
    </dgm:pt>
    <dgm:pt modelId="{47882DB6-6D7E-4341-B8AA-378C9E6D72DE}" type="pres">
      <dgm:prSet presAssocID="{D4D3522E-7B45-B440-8B41-0FFF0F2B8852}" presName="Name9" presStyleLbl="parChTrans1D2" presStyleIdx="3" presStyleCnt="9"/>
      <dgm:spPr/>
      <dgm:t>
        <a:bodyPr/>
        <a:lstStyle/>
        <a:p>
          <a:endParaRPr lang="en-US"/>
        </a:p>
      </dgm:t>
    </dgm:pt>
    <dgm:pt modelId="{22290556-BF24-DF47-8098-0DE259806F69}" type="pres">
      <dgm:prSet presAssocID="{D4D3522E-7B45-B440-8B41-0FFF0F2B8852}" presName="connTx" presStyleLbl="parChTrans1D2" presStyleIdx="3" presStyleCnt="9"/>
      <dgm:spPr/>
      <dgm:t>
        <a:bodyPr/>
        <a:lstStyle/>
        <a:p>
          <a:endParaRPr lang="en-US"/>
        </a:p>
      </dgm:t>
    </dgm:pt>
    <dgm:pt modelId="{8A1E45D6-F42E-ED48-8A07-57E983B51E9F}" type="pres">
      <dgm:prSet presAssocID="{7652AEF2-7AFD-B041-99F9-0A28FA5B4E92}" presName="node" presStyleLbl="node1" presStyleIdx="3" presStyleCnt="9">
        <dgm:presLayoutVars>
          <dgm:bulletEnabled val="1"/>
        </dgm:presLayoutVars>
      </dgm:prSet>
      <dgm:spPr/>
      <dgm:t>
        <a:bodyPr/>
        <a:lstStyle/>
        <a:p>
          <a:endParaRPr lang="en-US"/>
        </a:p>
      </dgm:t>
    </dgm:pt>
    <dgm:pt modelId="{56F42CBC-1418-414F-BC8C-9DA855A87F02}" type="pres">
      <dgm:prSet presAssocID="{DB31C3E7-3F33-F642-85C8-C8FE54E31DFC}" presName="Name9" presStyleLbl="parChTrans1D2" presStyleIdx="4" presStyleCnt="9"/>
      <dgm:spPr/>
      <dgm:t>
        <a:bodyPr/>
        <a:lstStyle/>
        <a:p>
          <a:endParaRPr lang="en-US"/>
        </a:p>
      </dgm:t>
    </dgm:pt>
    <dgm:pt modelId="{4C78DD1A-220E-054A-8D60-DC6EA55A469F}" type="pres">
      <dgm:prSet presAssocID="{DB31C3E7-3F33-F642-85C8-C8FE54E31DFC}" presName="connTx" presStyleLbl="parChTrans1D2" presStyleIdx="4" presStyleCnt="9"/>
      <dgm:spPr/>
      <dgm:t>
        <a:bodyPr/>
        <a:lstStyle/>
        <a:p>
          <a:endParaRPr lang="en-US"/>
        </a:p>
      </dgm:t>
    </dgm:pt>
    <dgm:pt modelId="{A656C3DF-1D2D-A14F-B3A9-BE6D8FD933D0}" type="pres">
      <dgm:prSet presAssocID="{BE299209-24A2-8144-BB7C-F72817BC5BCD}" presName="node" presStyleLbl="node1" presStyleIdx="4" presStyleCnt="9">
        <dgm:presLayoutVars>
          <dgm:bulletEnabled val="1"/>
        </dgm:presLayoutVars>
      </dgm:prSet>
      <dgm:spPr/>
      <dgm:t>
        <a:bodyPr/>
        <a:lstStyle/>
        <a:p>
          <a:endParaRPr lang="en-US"/>
        </a:p>
      </dgm:t>
    </dgm:pt>
    <dgm:pt modelId="{C7ED4153-B040-3C48-B914-580DF68C51EA}" type="pres">
      <dgm:prSet presAssocID="{65485C04-C427-974A-90F9-D615538AC2B1}" presName="Name9" presStyleLbl="parChTrans1D2" presStyleIdx="5" presStyleCnt="9"/>
      <dgm:spPr/>
      <dgm:t>
        <a:bodyPr/>
        <a:lstStyle/>
        <a:p>
          <a:endParaRPr lang="en-US"/>
        </a:p>
      </dgm:t>
    </dgm:pt>
    <dgm:pt modelId="{F119C2D0-B5BA-E148-913B-4877D6BE41C2}" type="pres">
      <dgm:prSet presAssocID="{65485C04-C427-974A-90F9-D615538AC2B1}" presName="connTx" presStyleLbl="parChTrans1D2" presStyleIdx="5" presStyleCnt="9"/>
      <dgm:spPr/>
      <dgm:t>
        <a:bodyPr/>
        <a:lstStyle/>
        <a:p>
          <a:endParaRPr lang="en-US"/>
        </a:p>
      </dgm:t>
    </dgm:pt>
    <dgm:pt modelId="{80117252-3729-B34D-88FA-1DF7587CAA2A}" type="pres">
      <dgm:prSet presAssocID="{52DC111D-218E-3549-B546-AE659C0C8AF8}" presName="node" presStyleLbl="node1" presStyleIdx="5" presStyleCnt="9">
        <dgm:presLayoutVars>
          <dgm:bulletEnabled val="1"/>
        </dgm:presLayoutVars>
      </dgm:prSet>
      <dgm:spPr/>
      <dgm:t>
        <a:bodyPr/>
        <a:lstStyle/>
        <a:p>
          <a:endParaRPr lang="en-US"/>
        </a:p>
      </dgm:t>
    </dgm:pt>
    <dgm:pt modelId="{34DE844B-ADE4-3745-A3E1-D63F6AA33B46}" type="pres">
      <dgm:prSet presAssocID="{00FBDB95-0633-3E4A-8A7F-0DCEEEF443FB}" presName="Name9" presStyleLbl="parChTrans1D2" presStyleIdx="6" presStyleCnt="9"/>
      <dgm:spPr/>
      <dgm:t>
        <a:bodyPr/>
        <a:lstStyle/>
        <a:p>
          <a:endParaRPr lang="en-US"/>
        </a:p>
      </dgm:t>
    </dgm:pt>
    <dgm:pt modelId="{40603A39-EC17-324C-BD4B-DEE58DC1EB07}" type="pres">
      <dgm:prSet presAssocID="{00FBDB95-0633-3E4A-8A7F-0DCEEEF443FB}" presName="connTx" presStyleLbl="parChTrans1D2" presStyleIdx="6" presStyleCnt="9"/>
      <dgm:spPr/>
      <dgm:t>
        <a:bodyPr/>
        <a:lstStyle/>
        <a:p>
          <a:endParaRPr lang="en-US"/>
        </a:p>
      </dgm:t>
    </dgm:pt>
    <dgm:pt modelId="{33C2C24E-C346-0D49-A0EF-4688977C09E7}" type="pres">
      <dgm:prSet presAssocID="{4C6CB06F-AFC6-7741-B434-9B1647B30FC7}" presName="node" presStyleLbl="node1" presStyleIdx="6" presStyleCnt="9">
        <dgm:presLayoutVars>
          <dgm:bulletEnabled val="1"/>
        </dgm:presLayoutVars>
      </dgm:prSet>
      <dgm:spPr/>
      <dgm:t>
        <a:bodyPr/>
        <a:lstStyle/>
        <a:p>
          <a:endParaRPr lang="en-US"/>
        </a:p>
      </dgm:t>
    </dgm:pt>
    <dgm:pt modelId="{74E4C76A-88F0-D141-B8BB-B88D14BAFA25}" type="pres">
      <dgm:prSet presAssocID="{39EC35CE-18E3-414A-BEFD-8D722CBC9717}" presName="Name9" presStyleLbl="parChTrans1D2" presStyleIdx="7" presStyleCnt="9"/>
      <dgm:spPr/>
      <dgm:t>
        <a:bodyPr/>
        <a:lstStyle/>
        <a:p>
          <a:endParaRPr lang="en-US"/>
        </a:p>
      </dgm:t>
    </dgm:pt>
    <dgm:pt modelId="{64289209-5659-634B-9A95-922AD92698D5}" type="pres">
      <dgm:prSet presAssocID="{39EC35CE-18E3-414A-BEFD-8D722CBC9717}" presName="connTx" presStyleLbl="parChTrans1D2" presStyleIdx="7" presStyleCnt="9"/>
      <dgm:spPr/>
      <dgm:t>
        <a:bodyPr/>
        <a:lstStyle/>
        <a:p>
          <a:endParaRPr lang="en-US"/>
        </a:p>
      </dgm:t>
    </dgm:pt>
    <dgm:pt modelId="{39A9F35D-C518-BC47-A3D8-438C4C487D61}" type="pres">
      <dgm:prSet presAssocID="{9DEA81BD-5511-E14A-85F9-78C45534D225}" presName="node" presStyleLbl="node1" presStyleIdx="7" presStyleCnt="9">
        <dgm:presLayoutVars>
          <dgm:bulletEnabled val="1"/>
        </dgm:presLayoutVars>
      </dgm:prSet>
      <dgm:spPr/>
      <dgm:t>
        <a:bodyPr/>
        <a:lstStyle/>
        <a:p>
          <a:endParaRPr lang="en-US"/>
        </a:p>
      </dgm:t>
    </dgm:pt>
    <dgm:pt modelId="{2794C771-E557-E544-B3F6-2480B7B78B68}" type="pres">
      <dgm:prSet presAssocID="{ED552D5E-1ED4-F942-AD61-C9B663930348}" presName="Name9" presStyleLbl="parChTrans1D2" presStyleIdx="8" presStyleCnt="9"/>
      <dgm:spPr/>
      <dgm:t>
        <a:bodyPr/>
        <a:lstStyle/>
        <a:p>
          <a:endParaRPr lang="en-US"/>
        </a:p>
      </dgm:t>
    </dgm:pt>
    <dgm:pt modelId="{61A6909C-78A7-D146-A442-C4676B57BE2B}" type="pres">
      <dgm:prSet presAssocID="{ED552D5E-1ED4-F942-AD61-C9B663930348}" presName="connTx" presStyleLbl="parChTrans1D2" presStyleIdx="8" presStyleCnt="9"/>
      <dgm:spPr/>
      <dgm:t>
        <a:bodyPr/>
        <a:lstStyle/>
        <a:p>
          <a:endParaRPr lang="en-US"/>
        </a:p>
      </dgm:t>
    </dgm:pt>
    <dgm:pt modelId="{4E9A4CEA-ADBF-1748-AD2D-7266F2A4D7CD}" type="pres">
      <dgm:prSet presAssocID="{B8CE246F-364D-3F40-8FC8-4779168670C9}" presName="node" presStyleLbl="node1" presStyleIdx="8" presStyleCnt="9">
        <dgm:presLayoutVars>
          <dgm:bulletEnabled val="1"/>
        </dgm:presLayoutVars>
      </dgm:prSet>
      <dgm:spPr/>
      <dgm:t>
        <a:bodyPr/>
        <a:lstStyle/>
        <a:p>
          <a:endParaRPr lang="en-US"/>
        </a:p>
      </dgm:t>
    </dgm:pt>
  </dgm:ptLst>
  <dgm:cxnLst>
    <dgm:cxn modelId="{1E2AB050-F882-8A48-85F5-64E2B0E0652F}" type="presOf" srcId="{39EC35CE-18E3-414A-BEFD-8D722CBC9717}" destId="{74E4C76A-88F0-D141-B8BB-B88D14BAFA25}" srcOrd="0" destOrd="0" presId="urn:microsoft.com/office/officeart/2005/8/layout/radial1"/>
    <dgm:cxn modelId="{A455DA1D-CB42-7F47-B44C-D4690DEBCECC}" type="presOf" srcId="{B8CE246F-364D-3F40-8FC8-4779168670C9}" destId="{4E9A4CEA-ADBF-1748-AD2D-7266F2A4D7CD}" srcOrd="0" destOrd="0" presId="urn:microsoft.com/office/officeart/2005/8/layout/radial1"/>
    <dgm:cxn modelId="{88B664BD-9742-514E-877B-2A4F025BAAAC}" type="presOf" srcId="{178EB8FA-18DE-8D48-A37D-39F48B32057C}" destId="{9E05F885-DA6A-1A43-9AAE-10D489ECB4A0}" srcOrd="1" destOrd="0" presId="urn:microsoft.com/office/officeart/2005/8/layout/radial1"/>
    <dgm:cxn modelId="{FBE1CF96-F0EC-7345-80CE-A4ECA655A49C}" srcId="{A9F93158-23B5-B24E-B92F-D712C2F89554}" destId="{B8CE246F-364D-3F40-8FC8-4779168670C9}" srcOrd="8" destOrd="0" parTransId="{ED552D5E-1ED4-F942-AD61-C9B663930348}" sibTransId="{1EB03028-2EFF-B843-ACA2-4F8BA88BB062}"/>
    <dgm:cxn modelId="{6DB1566F-E0C6-214D-9A3A-C4B909783A8D}" srcId="{A9F93158-23B5-B24E-B92F-D712C2F89554}" destId="{E3020420-A7D0-104D-ADEA-934CDC4F0CEB}" srcOrd="1" destOrd="0" parTransId="{178EB8FA-18DE-8D48-A37D-39F48B32057C}" sibTransId="{07BF2C3E-A0AF-3649-A723-3A34D9FE5840}"/>
    <dgm:cxn modelId="{E114D4DF-D2D0-1B40-B4DD-715FE6DA239E}" type="presOf" srcId="{B3D32EC4-6E99-6148-BADA-0DE96CED5D4B}" destId="{D3FCB164-3320-A34B-B914-CACECFA5134D}" srcOrd="0" destOrd="0" presId="urn:microsoft.com/office/officeart/2005/8/layout/radial1"/>
    <dgm:cxn modelId="{28AFCC72-3E06-7746-85F5-57C86A9C8107}" type="presOf" srcId="{A9F93158-23B5-B24E-B92F-D712C2F89554}" destId="{734DD947-C6FD-774D-9ED0-8B617EC2B787}" srcOrd="0" destOrd="0" presId="urn:microsoft.com/office/officeart/2005/8/layout/radial1"/>
    <dgm:cxn modelId="{C20D432E-78B1-5F42-A0AF-181F04517A80}" srcId="{A9F93158-23B5-B24E-B92F-D712C2F89554}" destId="{BE299209-24A2-8144-BB7C-F72817BC5BCD}" srcOrd="4" destOrd="0" parTransId="{DB31C3E7-3F33-F642-85C8-C8FE54E31DFC}" sibTransId="{31527B9F-A345-8D47-8EDE-82B33EADE518}"/>
    <dgm:cxn modelId="{F27E31B7-683A-5340-A7A5-08CD72C791E7}" type="presOf" srcId="{52D47028-9D1B-084A-8755-AAE01CD1BC28}" destId="{FB0590B3-B209-8F4E-B59F-F739E6421EAC}" srcOrd="0" destOrd="0" presId="urn:microsoft.com/office/officeart/2005/8/layout/radial1"/>
    <dgm:cxn modelId="{411512A9-DCDA-8B46-9CDD-986E6435DA27}" srcId="{A9F93158-23B5-B24E-B92F-D712C2F89554}" destId="{7652AEF2-7AFD-B041-99F9-0A28FA5B4E92}" srcOrd="3" destOrd="0" parTransId="{D4D3522E-7B45-B440-8B41-0FFF0F2B8852}" sibTransId="{C43CFE9E-5592-D64A-B1B7-8B1C109FE9E0}"/>
    <dgm:cxn modelId="{C51349EE-C624-874B-96D8-5A791D9E2ACF}" type="presOf" srcId="{D4D3522E-7B45-B440-8B41-0FFF0F2B8852}" destId="{22290556-BF24-DF47-8098-0DE259806F69}" srcOrd="1" destOrd="0" presId="urn:microsoft.com/office/officeart/2005/8/layout/radial1"/>
    <dgm:cxn modelId="{D36DF809-5155-784D-A2A3-9844DCDD3182}" srcId="{A9F93158-23B5-B24E-B92F-D712C2F89554}" destId="{3777A3B9-E3AD-7B4C-80F3-93511EACB93C}" srcOrd="2" destOrd="0" parTransId="{52D47028-9D1B-084A-8755-AAE01CD1BC28}" sibTransId="{AEB64BD3-6455-0647-B8E3-B82E4C227939}"/>
    <dgm:cxn modelId="{9D20302E-420C-5644-817E-6336B422C9A9}" srcId="{A9F93158-23B5-B24E-B92F-D712C2F89554}" destId="{9DEA81BD-5511-E14A-85F9-78C45534D225}" srcOrd="7" destOrd="0" parTransId="{39EC35CE-18E3-414A-BEFD-8D722CBC9717}" sibTransId="{4CECED12-455D-8940-A25F-8EE32B9B23D5}"/>
    <dgm:cxn modelId="{38FCF072-956B-EE47-85CD-678D9DEC4248}" type="presOf" srcId="{ED552D5E-1ED4-F942-AD61-C9B663930348}" destId="{61A6909C-78A7-D146-A442-C4676B57BE2B}" srcOrd="1" destOrd="0" presId="urn:microsoft.com/office/officeart/2005/8/layout/radial1"/>
    <dgm:cxn modelId="{9B1788AB-9C17-1B48-8EFA-5D1924B7286E}" srcId="{A9F93158-23B5-B24E-B92F-D712C2F89554}" destId="{AB756785-53D7-7847-B8F9-F3C7CED17287}" srcOrd="0" destOrd="0" parTransId="{87FAC6DB-0E9B-4345-8E14-45C610888B6D}" sibTransId="{C68CC7C1-034F-0342-A1D2-F6FDA5A1AC1E}"/>
    <dgm:cxn modelId="{0EA4AC84-F8C5-3548-A5BE-67B19DC53E58}" type="presOf" srcId="{4C6CB06F-AFC6-7741-B434-9B1647B30FC7}" destId="{33C2C24E-C346-0D49-A0EF-4688977C09E7}" srcOrd="0" destOrd="0" presId="urn:microsoft.com/office/officeart/2005/8/layout/radial1"/>
    <dgm:cxn modelId="{00067136-5158-8D4E-9159-8D05DA223CE7}" type="presOf" srcId="{9DEA81BD-5511-E14A-85F9-78C45534D225}" destId="{39A9F35D-C518-BC47-A3D8-438C4C487D61}" srcOrd="0" destOrd="0" presId="urn:microsoft.com/office/officeart/2005/8/layout/radial1"/>
    <dgm:cxn modelId="{7E481AC7-C5DB-DB4B-945C-3DC9872443BE}" type="presOf" srcId="{3777A3B9-E3AD-7B4C-80F3-93511EACB93C}" destId="{61057515-3EA0-F444-96E6-A0626BFB41DC}" srcOrd="0" destOrd="0" presId="urn:microsoft.com/office/officeart/2005/8/layout/radial1"/>
    <dgm:cxn modelId="{68A722D0-851D-EF43-97D7-AEB052B80FD7}" srcId="{A9F93158-23B5-B24E-B92F-D712C2F89554}" destId="{4C6CB06F-AFC6-7741-B434-9B1647B30FC7}" srcOrd="6" destOrd="0" parTransId="{00FBDB95-0633-3E4A-8A7F-0DCEEEF443FB}" sibTransId="{E45FCEF7-0B2C-144C-8428-FA5CED789C8C}"/>
    <dgm:cxn modelId="{91F1C99A-564D-3948-A7D8-A22999BE33FD}" type="presOf" srcId="{178EB8FA-18DE-8D48-A37D-39F48B32057C}" destId="{3D0CEB40-4E9E-9E41-8CDE-55A6EE6809ED}" srcOrd="0" destOrd="0" presId="urn:microsoft.com/office/officeart/2005/8/layout/radial1"/>
    <dgm:cxn modelId="{CBC8588E-78FE-C94C-80E5-64177373B256}" type="presOf" srcId="{65485C04-C427-974A-90F9-D615538AC2B1}" destId="{F119C2D0-B5BA-E148-913B-4877D6BE41C2}" srcOrd="1" destOrd="0" presId="urn:microsoft.com/office/officeart/2005/8/layout/radial1"/>
    <dgm:cxn modelId="{4E9E61AE-8B39-0746-B6A0-D615AEF7FBAE}" srcId="{B3D32EC4-6E99-6148-BADA-0DE96CED5D4B}" destId="{A9F93158-23B5-B24E-B92F-D712C2F89554}" srcOrd="0" destOrd="0" parTransId="{789581EC-C463-964E-99B4-E0E4ACB0EDB6}" sibTransId="{A36E65BF-02E1-A64A-BB63-7436F34916BA}"/>
    <dgm:cxn modelId="{7288DF32-5DC6-5048-8D95-BDC6C61C4BDF}" type="presOf" srcId="{87FAC6DB-0E9B-4345-8E14-45C610888B6D}" destId="{8AED45D2-4137-8E46-B03E-564F182F5CAA}" srcOrd="1" destOrd="0" presId="urn:microsoft.com/office/officeart/2005/8/layout/radial1"/>
    <dgm:cxn modelId="{F50BC345-045A-1B40-AEAC-3ED5C0DE7CD3}" type="presOf" srcId="{AB756785-53D7-7847-B8F9-F3C7CED17287}" destId="{F6CA38CE-B224-4448-8472-7007406C0B61}" srcOrd="0" destOrd="0" presId="urn:microsoft.com/office/officeart/2005/8/layout/radial1"/>
    <dgm:cxn modelId="{0CACCE87-1C8A-B945-B407-4675B078C838}" type="presOf" srcId="{DB31C3E7-3F33-F642-85C8-C8FE54E31DFC}" destId="{56F42CBC-1418-414F-BC8C-9DA855A87F02}" srcOrd="0" destOrd="0" presId="urn:microsoft.com/office/officeart/2005/8/layout/radial1"/>
    <dgm:cxn modelId="{AF6F05D9-C3B7-6740-B54C-B5FA86A78C6E}" type="presOf" srcId="{DB31C3E7-3F33-F642-85C8-C8FE54E31DFC}" destId="{4C78DD1A-220E-054A-8D60-DC6EA55A469F}" srcOrd="1" destOrd="0" presId="urn:microsoft.com/office/officeart/2005/8/layout/radial1"/>
    <dgm:cxn modelId="{2EC33085-1877-6D44-921B-9EA0FDFAD1E7}" type="presOf" srcId="{39EC35CE-18E3-414A-BEFD-8D722CBC9717}" destId="{64289209-5659-634B-9A95-922AD92698D5}" srcOrd="1" destOrd="0" presId="urn:microsoft.com/office/officeart/2005/8/layout/radial1"/>
    <dgm:cxn modelId="{33570E43-A128-0849-93F4-6EB6854E01C1}" type="presOf" srcId="{52D47028-9D1B-084A-8755-AAE01CD1BC28}" destId="{08080548-B394-FA48-8CFC-F7DF940F85C7}" srcOrd="1" destOrd="0" presId="urn:microsoft.com/office/officeart/2005/8/layout/radial1"/>
    <dgm:cxn modelId="{0A48901D-9C1F-F549-AEEA-2D8D13F047BC}" type="presOf" srcId="{52DC111D-218E-3549-B546-AE659C0C8AF8}" destId="{80117252-3729-B34D-88FA-1DF7587CAA2A}" srcOrd="0" destOrd="0" presId="urn:microsoft.com/office/officeart/2005/8/layout/radial1"/>
    <dgm:cxn modelId="{9063D39F-860F-F847-A244-E371C0A5A1DE}" type="presOf" srcId="{00FBDB95-0633-3E4A-8A7F-0DCEEEF443FB}" destId="{40603A39-EC17-324C-BD4B-DEE58DC1EB07}" srcOrd="1" destOrd="0" presId="urn:microsoft.com/office/officeart/2005/8/layout/radial1"/>
    <dgm:cxn modelId="{3C4170A2-186F-8F44-9D85-3CE5ABAEF3CB}" type="presOf" srcId="{D4D3522E-7B45-B440-8B41-0FFF0F2B8852}" destId="{47882DB6-6D7E-4341-B8AA-378C9E6D72DE}" srcOrd="0" destOrd="0" presId="urn:microsoft.com/office/officeart/2005/8/layout/radial1"/>
    <dgm:cxn modelId="{6CFB01F5-3D4F-AC46-AED2-D0728A7CD6CF}" type="presOf" srcId="{BE299209-24A2-8144-BB7C-F72817BC5BCD}" destId="{A656C3DF-1D2D-A14F-B3A9-BE6D8FD933D0}" srcOrd="0" destOrd="0" presId="urn:microsoft.com/office/officeart/2005/8/layout/radial1"/>
    <dgm:cxn modelId="{1C79D3DE-AC3A-1F4E-831E-927B4D73F48C}" type="presOf" srcId="{00FBDB95-0633-3E4A-8A7F-0DCEEEF443FB}" destId="{34DE844B-ADE4-3745-A3E1-D63F6AA33B46}" srcOrd="0" destOrd="0" presId="urn:microsoft.com/office/officeart/2005/8/layout/radial1"/>
    <dgm:cxn modelId="{E77FAEF5-1462-204E-8C77-862831432469}" type="presOf" srcId="{87FAC6DB-0E9B-4345-8E14-45C610888B6D}" destId="{145E2176-24B8-2343-ABBA-47E89A490CDD}" srcOrd="0" destOrd="0" presId="urn:microsoft.com/office/officeart/2005/8/layout/radial1"/>
    <dgm:cxn modelId="{01D43AD6-3D11-AA4D-A92D-AA5BD7FDF5CB}" type="presOf" srcId="{7652AEF2-7AFD-B041-99F9-0A28FA5B4E92}" destId="{8A1E45D6-F42E-ED48-8A07-57E983B51E9F}" srcOrd="0" destOrd="0" presId="urn:microsoft.com/office/officeart/2005/8/layout/radial1"/>
    <dgm:cxn modelId="{98FA8BD6-840A-F84B-9B0B-99CE708C1503}" type="presOf" srcId="{E3020420-A7D0-104D-ADEA-934CDC4F0CEB}" destId="{53B58A14-6A26-C746-920A-82C64FDC73F0}" srcOrd="0" destOrd="0" presId="urn:microsoft.com/office/officeart/2005/8/layout/radial1"/>
    <dgm:cxn modelId="{6FAE8827-542C-3C47-A404-59ECFF4C75AC}" srcId="{A9F93158-23B5-B24E-B92F-D712C2F89554}" destId="{52DC111D-218E-3549-B546-AE659C0C8AF8}" srcOrd="5" destOrd="0" parTransId="{65485C04-C427-974A-90F9-D615538AC2B1}" sibTransId="{04953A59-8AE4-FB45-88CB-D4435F502488}"/>
    <dgm:cxn modelId="{CAC490F5-9D03-D84F-B712-604E70BB180F}" type="presOf" srcId="{ED552D5E-1ED4-F942-AD61-C9B663930348}" destId="{2794C771-E557-E544-B3F6-2480B7B78B68}" srcOrd="0" destOrd="0" presId="urn:microsoft.com/office/officeart/2005/8/layout/radial1"/>
    <dgm:cxn modelId="{D72AAB8F-08CE-BB44-AC32-6E26CEB11D6A}" type="presOf" srcId="{65485C04-C427-974A-90F9-D615538AC2B1}" destId="{C7ED4153-B040-3C48-B914-580DF68C51EA}" srcOrd="0" destOrd="0" presId="urn:microsoft.com/office/officeart/2005/8/layout/radial1"/>
    <dgm:cxn modelId="{56E66019-D8B9-0847-BFFE-17BC8E694172}" type="presParOf" srcId="{D3FCB164-3320-A34B-B914-CACECFA5134D}" destId="{734DD947-C6FD-774D-9ED0-8B617EC2B787}" srcOrd="0" destOrd="0" presId="urn:microsoft.com/office/officeart/2005/8/layout/radial1"/>
    <dgm:cxn modelId="{1BC29561-041D-8447-9874-E5B3F11295C0}" type="presParOf" srcId="{D3FCB164-3320-A34B-B914-CACECFA5134D}" destId="{145E2176-24B8-2343-ABBA-47E89A490CDD}" srcOrd="1" destOrd="0" presId="urn:microsoft.com/office/officeart/2005/8/layout/radial1"/>
    <dgm:cxn modelId="{FB179B7D-6BBC-D943-9BA7-D739175D0FAA}" type="presParOf" srcId="{145E2176-24B8-2343-ABBA-47E89A490CDD}" destId="{8AED45D2-4137-8E46-B03E-564F182F5CAA}" srcOrd="0" destOrd="0" presId="urn:microsoft.com/office/officeart/2005/8/layout/radial1"/>
    <dgm:cxn modelId="{2FC29ABB-90F8-B845-AE7D-E85002A998D0}" type="presParOf" srcId="{D3FCB164-3320-A34B-B914-CACECFA5134D}" destId="{F6CA38CE-B224-4448-8472-7007406C0B61}" srcOrd="2" destOrd="0" presId="urn:microsoft.com/office/officeart/2005/8/layout/radial1"/>
    <dgm:cxn modelId="{D853449B-3D15-D345-A18B-48071F9B6131}" type="presParOf" srcId="{D3FCB164-3320-A34B-B914-CACECFA5134D}" destId="{3D0CEB40-4E9E-9E41-8CDE-55A6EE6809ED}" srcOrd="3" destOrd="0" presId="urn:microsoft.com/office/officeart/2005/8/layout/radial1"/>
    <dgm:cxn modelId="{48DCE59F-B876-B04B-9FDA-0D5C7E84323A}" type="presParOf" srcId="{3D0CEB40-4E9E-9E41-8CDE-55A6EE6809ED}" destId="{9E05F885-DA6A-1A43-9AAE-10D489ECB4A0}" srcOrd="0" destOrd="0" presId="urn:microsoft.com/office/officeart/2005/8/layout/radial1"/>
    <dgm:cxn modelId="{F28C5866-E17B-B048-97E3-0840C07C746D}" type="presParOf" srcId="{D3FCB164-3320-A34B-B914-CACECFA5134D}" destId="{53B58A14-6A26-C746-920A-82C64FDC73F0}" srcOrd="4" destOrd="0" presId="urn:microsoft.com/office/officeart/2005/8/layout/radial1"/>
    <dgm:cxn modelId="{48CC342C-E8A6-9A4F-8E9B-2F37A0FB89A9}" type="presParOf" srcId="{D3FCB164-3320-A34B-B914-CACECFA5134D}" destId="{FB0590B3-B209-8F4E-B59F-F739E6421EAC}" srcOrd="5" destOrd="0" presId="urn:microsoft.com/office/officeart/2005/8/layout/radial1"/>
    <dgm:cxn modelId="{4D2EB6F4-5DF7-C541-9586-29B44D6BA152}" type="presParOf" srcId="{FB0590B3-B209-8F4E-B59F-F739E6421EAC}" destId="{08080548-B394-FA48-8CFC-F7DF940F85C7}" srcOrd="0" destOrd="0" presId="urn:microsoft.com/office/officeart/2005/8/layout/radial1"/>
    <dgm:cxn modelId="{AFBE4B42-C4C9-074C-9C80-DE32DDB2D6E9}" type="presParOf" srcId="{D3FCB164-3320-A34B-B914-CACECFA5134D}" destId="{61057515-3EA0-F444-96E6-A0626BFB41DC}" srcOrd="6" destOrd="0" presId="urn:microsoft.com/office/officeart/2005/8/layout/radial1"/>
    <dgm:cxn modelId="{119A025C-7725-BA4D-A1B3-F1B7F21CFE0F}" type="presParOf" srcId="{D3FCB164-3320-A34B-B914-CACECFA5134D}" destId="{47882DB6-6D7E-4341-B8AA-378C9E6D72DE}" srcOrd="7" destOrd="0" presId="urn:microsoft.com/office/officeart/2005/8/layout/radial1"/>
    <dgm:cxn modelId="{15ADA90C-A155-AD4C-8981-2B1DF6BBBBE5}" type="presParOf" srcId="{47882DB6-6D7E-4341-B8AA-378C9E6D72DE}" destId="{22290556-BF24-DF47-8098-0DE259806F69}" srcOrd="0" destOrd="0" presId="urn:microsoft.com/office/officeart/2005/8/layout/radial1"/>
    <dgm:cxn modelId="{B0571A05-605C-2446-95D3-6F6894E4671D}" type="presParOf" srcId="{D3FCB164-3320-A34B-B914-CACECFA5134D}" destId="{8A1E45D6-F42E-ED48-8A07-57E983B51E9F}" srcOrd="8" destOrd="0" presId="urn:microsoft.com/office/officeart/2005/8/layout/radial1"/>
    <dgm:cxn modelId="{92BF6EF7-FA03-8B49-BA7F-A6969B62BD2A}" type="presParOf" srcId="{D3FCB164-3320-A34B-B914-CACECFA5134D}" destId="{56F42CBC-1418-414F-BC8C-9DA855A87F02}" srcOrd="9" destOrd="0" presId="urn:microsoft.com/office/officeart/2005/8/layout/radial1"/>
    <dgm:cxn modelId="{5A37018A-CEDE-5741-86B8-FA4079F77524}" type="presParOf" srcId="{56F42CBC-1418-414F-BC8C-9DA855A87F02}" destId="{4C78DD1A-220E-054A-8D60-DC6EA55A469F}" srcOrd="0" destOrd="0" presId="urn:microsoft.com/office/officeart/2005/8/layout/radial1"/>
    <dgm:cxn modelId="{B85165E5-4AE7-9E44-B6B4-E147D9701858}" type="presParOf" srcId="{D3FCB164-3320-A34B-B914-CACECFA5134D}" destId="{A656C3DF-1D2D-A14F-B3A9-BE6D8FD933D0}" srcOrd="10" destOrd="0" presId="urn:microsoft.com/office/officeart/2005/8/layout/radial1"/>
    <dgm:cxn modelId="{59763996-A1A9-204E-BAFC-00EBFCDFED14}" type="presParOf" srcId="{D3FCB164-3320-A34B-B914-CACECFA5134D}" destId="{C7ED4153-B040-3C48-B914-580DF68C51EA}" srcOrd="11" destOrd="0" presId="urn:microsoft.com/office/officeart/2005/8/layout/radial1"/>
    <dgm:cxn modelId="{E990D05E-5E07-D445-BC8B-C4C6F585DF24}" type="presParOf" srcId="{C7ED4153-B040-3C48-B914-580DF68C51EA}" destId="{F119C2D0-B5BA-E148-913B-4877D6BE41C2}" srcOrd="0" destOrd="0" presId="urn:microsoft.com/office/officeart/2005/8/layout/radial1"/>
    <dgm:cxn modelId="{5A1A72B2-7C4E-2A45-90EE-7ACCAB4ECB71}" type="presParOf" srcId="{D3FCB164-3320-A34B-B914-CACECFA5134D}" destId="{80117252-3729-B34D-88FA-1DF7587CAA2A}" srcOrd="12" destOrd="0" presId="urn:microsoft.com/office/officeart/2005/8/layout/radial1"/>
    <dgm:cxn modelId="{B8A325DB-4F8E-7942-94DF-FAF3C25F9EC8}" type="presParOf" srcId="{D3FCB164-3320-A34B-B914-CACECFA5134D}" destId="{34DE844B-ADE4-3745-A3E1-D63F6AA33B46}" srcOrd="13" destOrd="0" presId="urn:microsoft.com/office/officeart/2005/8/layout/radial1"/>
    <dgm:cxn modelId="{93304647-ECED-9C48-A385-6481BBCA9988}" type="presParOf" srcId="{34DE844B-ADE4-3745-A3E1-D63F6AA33B46}" destId="{40603A39-EC17-324C-BD4B-DEE58DC1EB07}" srcOrd="0" destOrd="0" presId="urn:microsoft.com/office/officeart/2005/8/layout/radial1"/>
    <dgm:cxn modelId="{84F5ACFB-A709-2648-BFEA-D4D9F9A19BE3}" type="presParOf" srcId="{D3FCB164-3320-A34B-B914-CACECFA5134D}" destId="{33C2C24E-C346-0D49-A0EF-4688977C09E7}" srcOrd="14" destOrd="0" presId="urn:microsoft.com/office/officeart/2005/8/layout/radial1"/>
    <dgm:cxn modelId="{7480172B-41DA-0643-9695-ACA05082D237}" type="presParOf" srcId="{D3FCB164-3320-A34B-B914-CACECFA5134D}" destId="{74E4C76A-88F0-D141-B8BB-B88D14BAFA25}" srcOrd="15" destOrd="0" presId="urn:microsoft.com/office/officeart/2005/8/layout/radial1"/>
    <dgm:cxn modelId="{384E173A-D6B4-4C4A-A0F6-7F457C5EE1B9}" type="presParOf" srcId="{74E4C76A-88F0-D141-B8BB-B88D14BAFA25}" destId="{64289209-5659-634B-9A95-922AD92698D5}" srcOrd="0" destOrd="0" presId="urn:microsoft.com/office/officeart/2005/8/layout/radial1"/>
    <dgm:cxn modelId="{DED5BDD9-8A08-8D4E-9022-25214CD7CB68}" type="presParOf" srcId="{D3FCB164-3320-A34B-B914-CACECFA5134D}" destId="{39A9F35D-C518-BC47-A3D8-438C4C487D61}" srcOrd="16" destOrd="0" presId="urn:microsoft.com/office/officeart/2005/8/layout/radial1"/>
    <dgm:cxn modelId="{85C0D390-0843-7447-A891-286368E8BEAE}" type="presParOf" srcId="{D3FCB164-3320-A34B-B914-CACECFA5134D}" destId="{2794C771-E557-E544-B3F6-2480B7B78B68}" srcOrd="17" destOrd="0" presId="urn:microsoft.com/office/officeart/2005/8/layout/radial1"/>
    <dgm:cxn modelId="{575D28FD-7F95-0849-83A2-0B344C90E512}" type="presParOf" srcId="{2794C771-E557-E544-B3F6-2480B7B78B68}" destId="{61A6909C-78A7-D146-A442-C4676B57BE2B}" srcOrd="0" destOrd="0" presId="urn:microsoft.com/office/officeart/2005/8/layout/radial1"/>
    <dgm:cxn modelId="{41AFC711-B031-BE42-AB38-C77E58278653}" type="presParOf" srcId="{D3FCB164-3320-A34B-B914-CACECFA5134D}" destId="{4E9A4CEA-ADBF-1748-AD2D-7266F2A4D7CD}" srcOrd="18"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0F3B358-7EE6-A044-BFE9-73F3B400BE39}" type="doc">
      <dgm:prSet loTypeId="urn:microsoft.com/office/officeart/2005/8/layout/vProcess5" loCatId="" qsTypeId="urn:microsoft.com/office/officeart/2005/8/quickstyle/simple1" qsCatId="simple" csTypeId="urn:microsoft.com/office/officeart/2005/8/colors/colorful4" csCatId="colorful" phldr="1"/>
      <dgm:spPr/>
      <dgm:t>
        <a:bodyPr/>
        <a:lstStyle/>
        <a:p>
          <a:endParaRPr lang="en-US"/>
        </a:p>
      </dgm:t>
    </dgm:pt>
    <dgm:pt modelId="{394B92FA-656C-2F40-AC98-DA6B7804BC58}">
      <dgm:prSet phldrT="[Text]" custT="1"/>
      <dgm:spPr/>
      <dgm:t>
        <a:bodyPr/>
        <a:lstStyle/>
        <a:p>
          <a:pPr algn="ctr"/>
          <a:r>
            <a:rPr lang="en-US" sz="1800" b="0" i="0" u="none" strike="noStrike" cap="none" dirty="0">
              <a:solidFill>
                <a:schemeClr val="bg1"/>
              </a:solidFill>
              <a:latin typeface="Calibri"/>
              <a:ea typeface="Calibri"/>
              <a:cs typeface="Calibri"/>
              <a:sym typeface="Calibri"/>
            </a:rPr>
            <a:t>Metacognitive ability: higher-order perspective</a:t>
          </a:r>
          <a:endParaRPr lang="en-US" sz="1800" dirty="0">
            <a:solidFill>
              <a:schemeClr val="bg1"/>
            </a:solidFill>
          </a:endParaRPr>
        </a:p>
      </dgm:t>
    </dgm:pt>
    <dgm:pt modelId="{250828BD-185D-1443-AA73-18F6D052C4CB}" type="parTrans" cxnId="{EBCD6B5A-34EF-2345-B52F-4A1A1AC8EB13}">
      <dgm:prSet/>
      <dgm:spPr/>
      <dgm:t>
        <a:bodyPr/>
        <a:lstStyle/>
        <a:p>
          <a:pPr algn="ctr"/>
          <a:endParaRPr lang="en-US" sz="1800"/>
        </a:p>
      </dgm:t>
    </dgm:pt>
    <dgm:pt modelId="{092FDBC3-6103-9849-BCF7-E57990E42CA8}" type="sibTrans" cxnId="{EBCD6B5A-34EF-2345-B52F-4A1A1AC8EB13}">
      <dgm:prSet custT="1"/>
      <dgm:spPr>
        <a:solidFill>
          <a:srgbClr val="51C3F9">
            <a:alpha val="90000"/>
          </a:srgbClr>
        </a:solidFill>
        <a:ln>
          <a:solidFill>
            <a:srgbClr val="0070C0">
              <a:alpha val="90000"/>
            </a:srgbClr>
          </a:solidFill>
        </a:ln>
      </dgm:spPr>
      <dgm:t>
        <a:bodyPr/>
        <a:lstStyle/>
        <a:p>
          <a:pPr algn="ctr"/>
          <a:endParaRPr lang="en-US" sz="1800"/>
        </a:p>
      </dgm:t>
    </dgm:pt>
    <dgm:pt modelId="{CC8DD137-441B-D84C-B54A-84557C672527}">
      <dgm:prSet phldrT="[Text]" custT="1"/>
      <dgm:spPr/>
      <dgm:t>
        <a:bodyPr/>
        <a:lstStyle/>
        <a:p>
          <a:pPr algn="ctr"/>
          <a:r>
            <a:rPr lang="en-US" sz="1800" b="0" i="0" u="none" strike="noStrike" cap="none" dirty="0">
              <a:solidFill>
                <a:schemeClr val="bg1"/>
              </a:solidFill>
              <a:latin typeface="Calibri"/>
              <a:ea typeface="Calibri"/>
              <a:cs typeface="Calibri"/>
              <a:sym typeface="Calibri"/>
            </a:rPr>
            <a:t>Metacognitive experience/reflection: appraisal of experience</a:t>
          </a:r>
          <a:endParaRPr lang="en-US" sz="1800" dirty="0">
            <a:solidFill>
              <a:schemeClr val="bg1"/>
            </a:solidFill>
          </a:endParaRPr>
        </a:p>
      </dgm:t>
    </dgm:pt>
    <dgm:pt modelId="{8BF84C02-F636-1246-A580-79EFF829FDD4}" type="parTrans" cxnId="{4298D6D6-5CF8-4A46-8079-B95EF8F9C43C}">
      <dgm:prSet/>
      <dgm:spPr/>
      <dgm:t>
        <a:bodyPr/>
        <a:lstStyle/>
        <a:p>
          <a:pPr algn="ctr"/>
          <a:endParaRPr lang="en-US" sz="1800"/>
        </a:p>
      </dgm:t>
    </dgm:pt>
    <dgm:pt modelId="{E9C01AC3-CE46-0A42-8208-1A2934C92D1A}" type="sibTrans" cxnId="{4298D6D6-5CF8-4A46-8079-B95EF8F9C43C}">
      <dgm:prSet custT="1"/>
      <dgm:spPr>
        <a:solidFill>
          <a:srgbClr val="00B0F0">
            <a:alpha val="90000"/>
          </a:srgbClr>
        </a:solidFill>
        <a:ln>
          <a:solidFill>
            <a:srgbClr val="0070C0">
              <a:alpha val="90000"/>
            </a:srgbClr>
          </a:solidFill>
        </a:ln>
      </dgm:spPr>
      <dgm:t>
        <a:bodyPr/>
        <a:lstStyle/>
        <a:p>
          <a:pPr algn="ctr"/>
          <a:endParaRPr lang="en-US" sz="1800"/>
        </a:p>
      </dgm:t>
    </dgm:pt>
    <dgm:pt modelId="{1B21C764-10F9-A245-8F14-78B757A8CFCA}">
      <dgm:prSet custT="1"/>
      <dgm:spPr/>
      <dgm:t>
        <a:bodyPr/>
        <a:lstStyle/>
        <a:p>
          <a:pPr algn="ctr"/>
          <a:r>
            <a:rPr lang="en-US" sz="1800" b="0" i="0" u="none" strike="noStrike" cap="none" dirty="0">
              <a:solidFill>
                <a:schemeClr val="bg1"/>
              </a:solidFill>
              <a:latin typeface="Calibri"/>
              <a:ea typeface="Calibri"/>
              <a:cs typeface="Calibri"/>
              <a:sym typeface="Calibri"/>
            </a:rPr>
            <a:t>Metacognitive efficiency/accuracy: “feeling of knowing”</a:t>
          </a:r>
          <a:endParaRPr lang="en-GB" sz="1800" dirty="0">
            <a:solidFill>
              <a:schemeClr val="bg1"/>
            </a:solidFill>
          </a:endParaRPr>
        </a:p>
      </dgm:t>
    </dgm:pt>
    <dgm:pt modelId="{B11C451F-6263-D447-B613-8C17C360B3EF}" type="parTrans" cxnId="{BBF4F331-2F2D-044B-B3D4-429CD1CE4E1D}">
      <dgm:prSet/>
      <dgm:spPr/>
      <dgm:t>
        <a:bodyPr/>
        <a:lstStyle/>
        <a:p>
          <a:pPr algn="ctr"/>
          <a:endParaRPr lang="en-US" sz="1800"/>
        </a:p>
      </dgm:t>
    </dgm:pt>
    <dgm:pt modelId="{6A3F9DD0-6D21-254D-AE1B-1FC973E13808}" type="sibTrans" cxnId="{BBF4F331-2F2D-044B-B3D4-429CD1CE4E1D}">
      <dgm:prSet/>
      <dgm:spPr/>
      <dgm:t>
        <a:bodyPr/>
        <a:lstStyle/>
        <a:p>
          <a:pPr algn="ctr"/>
          <a:endParaRPr lang="en-US" sz="1800"/>
        </a:p>
      </dgm:t>
    </dgm:pt>
    <dgm:pt modelId="{5243AE55-3175-2449-B7DF-50856899B327}" type="pres">
      <dgm:prSet presAssocID="{50F3B358-7EE6-A044-BFE9-73F3B400BE39}" presName="outerComposite" presStyleCnt="0">
        <dgm:presLayoutVars>
          <dgm:chMax val="5"/>
          <dgm:dir/>
          <dgm:resizeHandles val="exact"/>
        </dgm:presLayoutVars>
      </dgm:prSet>
      <dgm:spPr/>
      <dgm:t>
        <a:bodyPr/>
        <a:lstStyle/>
        <a:p>
          <a:endParaRPr lang="en-US"/>
        </a:p>
      </dgm:t>
    </dgm:pt>
    <dgm:pt modelId="{00B73777-10BA-7E4D-843A-053942D1903D}" type="pres">
      <dgm:prSet presAssocID="{50F3B358-7EE6-A044-BFE9-73F3B400BE39}" presName="dummyMaxCanvas" presStyleCnt="0">
        <dgm:presLayoutVars/>
      </dgm:prSet>
      <dgm:spPr/>
    </dgm:pt>
    <dgm:pt modelId="{42515530-D2B9-6749-83A5-E0F471F8DC98}" type="pres">
      <dgm:prSet presAssocID="{50F3B358-7EE6-A044-BFE9-73F3B400BE39}" presName="ThreeNodes_1" presStyleLbl="node1" presStyleIdx="0" presStyleCnt="3">
        <dgm:presLayoutVars>
          <dgm:bulletEnabled val="1"/>
        </dgm:presLayoutVars>
      </dgm:prSet>
      <dgm:spPr/>
      <dgm:t>
        <a:bodyPr/>
        <a:lstStyle/>
        <a:p>
          <a:endParaRPr lang="en-US"/>
        </a:p>
      </dgm:t>
    </dgm:pt>
    <dgm:pt modelId="{B47BEF85-EB6B-F046-A299-DE22FA75428D}" type="pres">
      <dgm:prSet presAssocID="{50F3B358-7EE6-A044-BFE9-73F3B400BE39}" presName="ThreeNodes_2" presStyleLbl="node1" presStyleIdx="1" presStyleCnt="3">
        <dgm:presLayoutVars>
          <dgm:bulletEnabled val="1"/>
        </dgm:presLayoutVars>
      </dgm:prSet>
      <dgm:spPr/>
      <dgm:t>
        <a:bodyPr/>
        <a:lstStyle/>
        <a:p>
          <a:endParaRPr lang="en-US"/>
        </a:p>
      </dgm:t>
    </dgm:pt>
    <dgm:pt modelId="{D5B55C8F-A6F8-E547-B168-AF5DE7EAD995}" type="pres">
      <dgm:prSet presAssocID="{50F3B358-7EE6-A044-BFE9-73F3B400BE39}" presName="ThreeNodes_3" presStyleLbl="node1" presStyleIdx="2" presStyleCnt="3">
        <dgm:presLayoutVars>
          <dgm:bulletEnabled val="1"/>
        </dgm:presLayoutVars>
      </dgm:prSet>
      <dgm:spPr/>
      <dgm:t>
        <a:bodyPr/>
        <a:lstStyle/>
        <a:p>
          <a:endParaRPr lang="en-US"/>
        </a:p>
      </dgm:t>
    </dgm:pt>
    <dgm:pt modelId="{AD90CEAF-E3D3-8848-8889-59F2D9E4C2A2}" type="pres">
      <dgm:prSet presAssocID="{50F3B358-7EE6-A044-BFE9-73F3B400BE39}" presName="ThreeConn_1-2" presStyleLbl="fgAccFollowNode1" presStyleIdx="0" presStyleCnt="2">
        <dgm:presLayoutVars>
          <dgm:bulletEnabled val="1"/>
        </dgm:presLayoutVars>
      </dgm:prSet>
      <dgm:spPr/>
      <dgm:t>
        <a:bodyPr/>
        <a:lstStyle/>
        <a:p>
          <a:endParaRPr lang="en-US"/>
        </a:p>
      </dgm:t>
    </dgm:pt>
    <dgm:pt modelId="{B3257827-BFBF-6944-88C9-E91C31095E04}" type="pres">
      <dgm:prSet presAssocID="{50F3B358-7EE6-A044-BFE9-73F3B400BE39}" presName="ThreeConn_2-3" presStyleLbl="fgAccFollowNode1" presStyleIdx="1" presStyleCnt="2">
        <dgm:presLayoutVars>
          <dgm:bulletEnabled val="1"/>
        </dgm:presLayoutVars>
      </dgm:prSet>
      <dgm:spPr/>
      <dgm:t>
        <a:bodyPr/>
        <a:lstStyle/>
        <a:p>
          <a:endParaRPr lang="en-US"/>
        </a:p>
      </dgm:t>
    </dgm:pt>
    <dgm:pt modelId="{A012CD01-C29B-CD4D-95B0-F8FBC7CF57AD}" type="pres">
      <dgm:prSet presAssocID="{50F3B358-7EE6-A044-BFE9-73F3B400BE39}" presName="ThreeNodes_1_text" presStyleLbl="node1" presStyleIdx="2" presStyleCnt="3">
        <dgm:presLayoutVars>
          <dgm:bulletEnabled val="1"/>
        </dgm:presLayoutVars>
      </dgm:prSet>
      <dgm:spPr/>
      <dgm:t>
        <a:bodyPr/>
        <a:lstStyle/>
        <a:p>
          <a:endParaRPr lang="en-US"/>
        </a:p>
      </dgm:t>
    </dgm:pt>
    <dgm:pt modelId="{AD45B902-9588-D94F-BC52-0A7D2BF58AB4}" type="pres">
      <dgm:prSet presAssocID="{50F3B358-7EE6-A044-BFE9-73F3B400BE39}" presName="ThreeNodes_2_text" presStyleLbl="node1" presStyleIdx="2" presStyleCnt="3">
        <dgm:presLayoutVars>
          <dgm:bulletEnabled val="1"/>
        </dgm:presLayoutVars>
      </dgm:prSet>
      <dgm:spPr/>
      <dgm:t>
        <a:bodyPr/>
        <a:lstStyle/>
        <a:p>
          <a:endParaRPr lang="en-US"/>
        </a:p>
      </dgm:t>
    </dgm:pt>
    <dgm:pt modelId="{066B642A-4D8C-4E4C-BEA0-860326F6CAEF}" type="pres">
      <dgm:prSet presAssocID="{50F3B358-7EE6-A044-BFE9-73F3B400BE39}" presName="ThreeNodes_3_text" presStyleLbl="node1" presStyleIdx="2" presStyleCnt="3">
        <dgm:presLayoutVars>
          <dgm:bulletEnabled val="1"/>
        </dgm:presLayoutVars>
      </dgm:prSet>
      <dgm:spPr/>
      <dgm:t>
        <a:bodyPr/>
        <a:lstStyle/>
        <a:p>
          <a:endParaRPr lang="en-US"/>
        </a:p>
      </dgm:t>
    </dgm:pt>
  </dgm:ptLst>
  <dgm:cxnLst>
    <dgm:cxn modelId="{EA375A50-57E9-1243-986A-6BC01FED44B8}" type="presOf" srcId="{CC8DD137-441B-D84C-B54A-84557C672527}" destId="{B47BEF85-EB6B-F046-A299-DE22FA75428D}" srcOrd="0" destOrd="0" presId="urn:microsoft.com/office/officeart/2005/8/layout/vProcess5"/>
    <dgm:cxn modelId="{4298D6D6-5CF8-4A46-8079-B95EF8F9C43C}" srcId="{50F3B358-7EE6-A044-BFE9-73F3B400BE39}" destId="{CC8DD137-441B-D84C-B54A-84557C672527}" srcOrd="1" destOrd="0" parTransId="{8BF84C02-F636-1246-A580-79EFF829FDD4}" sibTransId="{E9C01AC3-CE46-0A42-8208-1A2934C92D1A}"/>
    <dgm:cxn modelId="{BBF4F331-2F2D-044B-B3D4-429CD1CE4E1D}" srcId="{50F3B358-7EE6-A044-BFE9-73F3B400BE39}" destId="{1B21C764-10F9-A245-8F14-78B757A8CFCA}" srcOrd="2" destOrd="0" parTransId="{B11C451F-6263-D447-B613-8C17C360B3EF}" sibTransId="{6A3F9DD0-6D21-254D-AE1B-1FC973E13808}"/>
    <dgm:cxn modelId="{A05AEB54-EB2F-E34D-9DD4-90C750BCD01B}" type="presOf" srcId="{394B92FA-656C-2F40-AC98-DA6B7804BC58}" destId="{42515530-D2B9-6749-83A5-E0F471F8DC98}" srcOrd="0" destOrd="0" presId="urn:microsoft.com/office/officeart/2005/8/layout/vProcess5"/>
    <dgm:cxn modelId="{2789E58E-AB33-F74A-B9F6-E4BEB14F0F82}" type="presOf" srcId="{1B21C764-10F9-A245-8F14-78B757A8CFCA}" destId="{D5B55C8F-A6F8-E547-B168-AF5DE7EAD995}" srcOrd="0" destOrd="0" presId="urn:microsoft.com/office/officeart/2005/8/layout/vProcess5"/>
    <dgm:cxn modelId="{EBCD6B5A-34EF-2345-B52F-4A1A1AC8EB13}" srcId="{50F3B358-7EE6-A044-BFE9-73F3B400BE39}" destId="{394B92FA-656C-2F40-AC98-DA6B7804BC58}" srcOrd="0" destOrd="0" parTransId="{250828BD-185D-1443-AA73-18F6D052C4CB}" sibTransId="{092FDBC3-6103-9849-BCF7-E57990E42CA8}"/>
    <dgm:cxn modelId="{B094962D-2891-2845-A239-59A3F1ED153E}" type="presOf" srcId="{1B21C764-10F9-A245-8F14-78B757A8CFCA}" destId="{066B642A-4D8C-4E4C-BEA0-860326F6CAEF}" srcOrd="1" destOrd="0" presId="urn:microsoft.com/office/officeart/2005/8/layout/vProcess5"/>
    <dgm:cxn modelId="{E6BE2C1B-ADB1-CE4E-BF06-673956865907}" type="presOf" srcId="{092FDBC3-6103-9849-BCF7-E57990E42CA8}" destId="{AD90CEAF-E3D3-8848-8889-59F2D9E4C2A2}" srcOrd="0" destOrd="0" presId="urn:microsoft.com/office/officeart/2005/8/layout/vProcess5"/>
    <dgm:cxn modelId="{85F888C2-2AEA-ED4D-83C3-55033A8B54D8}" type="presOf" srcId="{394B92FA-656C-2F40-AC98-DA6B7804BC58}" destId="{A012CD01-C29B-CD4D-95B0-F8FBC7CF57AD}" srcOrd="1" destOrd="0" presId="urn:microsoft.com/office/officeart/2005/8/layout/vProcess5"/>
    <dgm:cxn modelId="{745BDFFF-D949-484F-A502-FBFE3D4A3505}" type="presOf" srcId="{50F3B358-7EE6-A044-BFE9-73F3B400BE39}" destId="{5243AE55-3175-2449-B7DF-50856899B327}" srcOrd="0" destOrd="0" presId="urn:microsoft.com/office/officeart/2005/8/layout/vProcess5"/>
    <dgm:cxn modelId="{B7901C5F-BA8E-5E4C-8EE6-1D1EE25DC4A0}" type="presOf" srcId="{E9C01AC3-CE46-0A42-8208-1A2934C92D1A}" destId="{B3257827-BFBF-6944-88C9-E91C31095E04}" srcOrd="0" destOrd="0" presId="urn:microsoft.com/office/officeart/2005/8/layout/vProcess5"/>
    <dgm:cxn modelId="{7B14C68E-8FC1-8C4A-A096-A577F3C3B2AF}" type="presOf" srcId="{CC8DD137-441B-D84C-B54A-84557C672527}" destId="{AD45B902-9588-D94F-BC52-0A7D2BF58AB4}" srcOrd="1" destOrd="0" presId="urn:microsoft.com/office/officeart/2005/8/layout/vProcess5"/>
    <dgm:cxn modelId="{90F8D9A2-5347-8A45-BE7F-476300F745BF}" type="presParOf" srcId="{5243AE55-3175-2449-B7DF-50856899B327}" destId="{00B73777-10BA-7E4D-843A-053942D1903D}" srcOrd="0" destOrd="0" presId="urn:microsoft.com/office/officeart/2005/8/layout/vProcess5"/>
    <dgm:cxn modelId="{30E95E8A-EB15-1C4E-B3BA-BA09A6CC36E5}" type="presParOf" srcId="{5243AE55-3175-2449-B7DF-50856899B327}" destId="{42515530-D2B9-6749-83A5-E0F471F8DC98}" srcOrd="1" destOrd="0" presId="urn:microsoft.com/office/officeart/2005/8/layout/vProcess5"/>
    <dgm:cxn modelId="{146FC331-DC0C-5141-BF52-6666B78A9937}" type="presParOf" srcId="{5243AE55-3175-2449-B7DF-50856899B327}" destId="{B47BEF85-EB6B-F046-A299-DE22FA75428D}" srcOrd="2" destOrd="0" presId="urn:microsoft.com/office/officeart/2005/8/layout/vProcess5"/>
    <dgm:cxn modelId="{368DB0C5-2123-8C44-B836-68804590415C}" type="presParOf" srcId="{5243AE55-3175-2449-B7DF-50856899B327}" destId="{D5B55C8F-A6F8-E547-B168-AF5DE7EAD995}" srcOrd="3" destOrd="0" presId="urn:microsoft.com/office/officeart/2005/8/layout/vProcess5"/>
    <dgm:cxn modelId="{7851ACD0-E79C-5E4A-B967-C541B47BDA9A}" type="presParOf" srcId="{5243AE55-3175-2449-B7DF-50856899B327}" destId="{AD90CEAF-E3D3-8848-8889-59F2D9E4C2A2}" srcOrd="4" destOrd="0" presId="urn:microsoft.com/office/officeart/2005/8/layout/vProcess5"/>
    <dgm:cxn modelId="{E8BA6E4A-4DF8-5B4E-B49F-4546CDCB693C}" type="presParOf" srcId="{5243AE55-3175-2449-B7DF-50856899B327}" destId="{B3257827-BFBF-6944-88C9-E91C31095E04}" srcOrd="5" destOrd="0" presId="urn:microsoft.com/office/officeart/2005/8/layout/vProcess5"/>
    <dgm:cxn modelId="{DBCF8689-5841-6F4A-9869-9B691B7FD807}" type="presParOf" srcId="{5243AE55-3175-2449-B7DF-50856899B327}" destId="{A012CD01-C29B-CD4D-95B0-F8FBC7CF57AD}" srcOrd="6" destOrd="0" presId="urn:microsoft.com/office/officeart/2005/8/layout/vProcess5"/>
    <dgm:cxn modelId="{4E3C8EDE-1762-204D-9D82-63448CC8611C}" type="presParOf" srcId="{5243AE55-3175-2449-B7DF-50856899B327}" destId="{AD45B902-9588-D94F-BC52-0A7D2BF58AB4}" srcOrd="7" destOrd="0" presId="urn:microsoft.com/office/officeart/2005/8/layout/vProcess5"/>
    <dgm:cxn modelId="{96C19BB0-464F-724C-B38F-1E65048EF3CE}" type="presParOf" srcId="{5243AE55-3175-2449-B7DF-50856899B327}" destId="{066B642A-4D8C-4E4C-BEA0-860326F6CAEF}"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0F3B358-7EE6-A044-BFE9-73F3B400BE39}" type="doc">
      <dgm:prSet loTypeId="urn:microsoft.com/office/officeart/2005/8/layout/vProcess5" loCatId="" qsTypeId="urn:microsoft.com/office/officeart/2005/8/quickstyle/simple1" qsCatId="simple" csTypeId="urn:microsoft.com/office/officeart/2005/8/colors/colorful4" csCatId="colorful" phldr="1"/>
      <dgm:spPr/>
      <dgm:t>
        <a:bodyPr/>
        <a:lstStyle/>
        <a:p>
          <a:endParaRPr lang="en-US"/>
        </a:p>
      </dgm:t>
    </dgm:pt>
    <dgm:pt modelId="{394B92FA-656C-2F40-AC98-DA6B7804BC58}">
      <dgm:prSet phldrT="[Text]"/>
      <dgm:spPr/>
      <dgm:t>
        <a:bodyPr/>
        <a:lstStyle/>
        <a:p>
          <a:r>
            <a:rPr lang="en-GB" dirty="0"/>
            <a:t>General beliefs about one’s thoughts and abilities</a:t>
          </a:r>
          <a:endParaRPr lang="en-US" dirty="0"/>
        </a:p>
      </dgm:t>
    </dgm:pt>
    <dgm:pt modelId="{250828BD-185D-1443-AA73-18F6D052C4CB}" type="parTrans" cxnId="{EBCD6B5A-34EF-2345-B52F-4A1A1AC8EB13}">
      <dgm:prSet/>
      <dgm:spPr/>
      <dgm:t>
        <a:bodyPr/>
        <a:lstStyle/>
        <a:p>
          <a:endParaRPr lang="en-US"/>
        </a:p>
      </dgm:t>
    </dgm:pt>
    <dgm:pt modelId="{092FDBC3-6103-9849-BCF7-E57990E42CA8}" type="sibTrans" cxnId="{EBCD6B5A-34EF-2345-B52F-4A1A1AC8EB13}">
      <dgm:prSet/>
      <dgm:spPr>
        <a:solidFill>
          <a:srgbClr val="51C3F9">
            <a:alpha val="90000"/>
          </a:srgbClr>
        </a:solidFill>
        <a:ln>
          <a:solidFill>
            <a:srgbClr val="0070C0">
              <a:alpha val="90000"/>
            </a:srgbClr>
          </a:solidFill>
        </a:ln>
      </dgm:spPr>
      <dgm:t>
        <a:bodyPr/>
        <a:lstStyle/>
        <a:p>
          <a:endParaRPr lang="en-US"/>
        </a:p>
      </dgm:t>
    </dgm:pt>
    <dgm:pt modelId="{CC8DD137-441B-D84C-B54A-84557C672527}">
      <dgm:prSet phldrT="[Text]"/>
      <dgm:spPr/>
      <dgm:t>
        <a:bodyPr/>
        <a:lstStyle/>
        <a:p>
          <a:r>
            <a:rPr lang="en-GB" dirty="0"/>
            <a:t>Self-reflection (about thoughts and cognitive performance)</a:t>
          </a:r>
          <a:endParaRPr lang="en-US" dirty="0"/>
        </a:p>
      </dgm:t>
    </dgm:pt>
    <dgm:pt modelId="{8BF84C02-F636-1246-A580-79EFF829FDD4}" type="parTrans" cxnId="{4298D6D6-5CF8-4A46-8079-B95EF8F9C43C}">
      <dgm:prSet/>
      <dgm:spPr/>
      <dgm:t>
        <a:bodyPr/>
        <a:lstStyle/>
        <a:p>
          <a:endParaRPr lang="en-US"/>
        </a:p>
      </dgm:t>
    </dgm:pt>
    <dgm:pt modelId="{E9C01AC3-CE46-0A42-8208-1A2934C92D1A}" type="sibTrans" cxnId="{4298D6D6-5CF8-4A46-8079-B95EF8F9C43C}">
      <dgm:prSet/>
      <dgm:spPr>
        <a:solidFill>
          <a:srgbClr val="00B0F0">
            <a:alpha val="90000"/>
          </a:srgbClr>
        </a:solidFill>
        <a:ln>
          <a:solidFill>
            <a:srgbClr val="0070C0">
              <a:alpha val="90000"/>
            </a:srgbClr>
          </a:solidFill>
        </a:ln>
      </dgm:spPr>
      <dgm:t>
        <a:bodyPr/>
        <a:lstStyle/>
        <a:p>
          <a:endParaRPr lang="en-US"/>
        </a:p>
      </dgm:t>
    </dgm:pt>
    <dgm:pt modelId="{1B21C764-10F9-A245-8F14-78B757A8CFCA}">
      <dgm:prSet/>
      <dgm:spPr/>
      <dgm:t>
        <a:bodyPr/>
        <a:lstStyle/>
        <a:p>
          <a:r>
            <a:rPr lang="en-GB" dirty="0"/>
            <a:t>Confidence about in-the-moment cognitive performance </a:t>
          </a:r>
        </a:p>
      </dgm:t>
    </dgm:pt>
    <dgm:pt modelId="{B11C451F-6263-D447-B613-8C17C360B3EF}" type="parTrans" cxnId="{BBF4F331-2F2D-044B-B3D4-429CD1CE4E1D}">
      <dgm:prSet/>
      <dgm:spPr/>
      <dgm:t>
        <a:bodyPr/>
        <a:lstStyle/>
        <a:p>
          <a:endParaRPr lang="en-US"/>
        </a:p>
      </dgm:t>
    </dgm:pt>
    <dgm:pt modelId="{6A3F9DD0-6D21-254D-AE1B-1FC973E13808}" type="sibTrans" cxnId="{BBF4F331-2F2D-044B-B3D4-429CD1CE4E1D}">
      <dgm:prSet/>
      <dgm:spPr/>
      <dgm:t>
        <a:bodyPr/>
        <a:lstStyle/>
        <a:p>
          <a:endParaRPr lang="en-US"/>
        </a:p>
      </dgm:t>
    </dgm:pt>
    <dgm:pt modelId="{5243AE55-3175-2449-B7DF-50856899B327}" type="pres">
      <dgm:prSet presAssocID="{50F3B358-7EE6-A044-BFE9-73F3B400BE39}" presName="outerComposite" presStyleCnt="0">
        <dgm:presLayoutVars>
          <dgm:chMax val="5"/>
          <dgm:dir/>
          <dgm:resizeHandles val="exact"/>
        </dgm:presLayoutVars>
      </dgm:prSet>
      <dgm:spPr/>
      <dgm:t>
        <a:bodyPr/>
        <a:lstStyle/>
        <a:p>
          <a:endParaRPr lang="en-US"/>
        </a:p>
      </dgm:t>
    </dgm:pt>
    <dgm:pt modelId="{00B73777-10BA-7E4D-843A-053942D1903D}" type="pres">
      <dgm:prSet presAssocID="{50F3B358-7EE6-A044-BFE9-73F3B400BE39}" presName="dummyMaxCanvas" presStyleCnt="0">
        <dgm:presLayoutVars/>
      </dgm:prSet>
      <dgm:spPr/>
    </dgm:pt>
    <dgm:pt modelId="{42515530-D2B9-6749-83A5-E0F471F8DC98}" type="pres">
      <dgm:prSet presAssocID="{50F3B358-7EE6-A044-BFE9-73F3B400BE39}" presName="ThreeNodes_1" presStyleLbl="node1" presStyleIdx="0" presStyleCnt="3">
        <dgm:presLayoutVars>
          <dgm:bulletEnabled val="1"/>
        </dgm:presLayoutVars>
      </dgm:prSet>
      <dgm:spPr/>
      <dgm:t>
        <a:bodyPr/>
        <a:lstStyle/>
        <a:p>
          <a:endParaRPr lang="en-US"/>
        </a:p>
      </dgm:t>
    </dgm:pt>
    <dgm:pt modelId="{B47BEF85-EB6B-F046-A299-DE22FA75428D}" type="pres">
      <dgm:prSet presAssocID="{50F3B358-7EE6-A044-BFE9-73F3B400BE39}" presName="ThreeNodes_2" presStyleLbl="node1" presStyleIdx="1" presStyleCnt="3">
        <dgm:presLayoutVars>
          <dgm:bulletEnabled val="1"/>
        </dgm:presLayoutVars>
      </dgm:prSet>
      <dgm:spPr/>
      <dgm:t>
        <a:bodyPr/>
        <a:lstStyle/>
        <a:p>
          <a:endParaRPr lang="en-US"/>
        </a:p>
      </dgm:t>
    </dgm:pt>
    <dgm:pt modelId="{D5B55C8F-A6F8-E547-B168-AF5DE7EAD995}" type="pres">
      <dgm:prSet presAssocID="{50F3B358-7EE6-A044-BFE9-73F3B400BE39}" presName="ThreeNodes_3" presStyleLbl="node1" presStyleIdx="2" presStyleCnt="3">
        <dgm:presLayoutVars>
          <dgm:bulletEnabled val="1"/>
        </dgm:presLayoutVars>
      </dgm:prSet>
      <dgm:spPr/>
      <dgm:t>
        <a:bodyPr/>
        <a:lstStyle/>
        <a:p>
          <a:endParaRPr lang="en-US"/>
        </a:p>
      </dgm:t>
    </dgm:pt>
    <dgm:pt modelId="{AD90CEAF-E3D3-8848-8889-59F2D9E4C2A2}" type="pres">
      <dgm:prSet presAssocID="{50F3B358-7EE6-A044-BFE9-73F3B400BE39}" presName="ThreeConn_1-2" presStyleLbl="fgAccFollowNode1" presStyleIdx="0" presStyleCnt="2">
        <dgm:presLayoutVars>
          <dgm:bulletEnabled val="1"/>
        </dgm:presLayoutVars>
      </dgm:prSet>
      <dgm:spPr/>
      <dgm:t>
        <a:bodyPr/>
        <a:lstStyle/>
        <a:p>
          <a:endParaRPr lang="en-US"/>
        </a:p>
      </dgm:t>
    </dgm:pt>
    <dgm:pt modelId="{B3257827-BFBF-6944-88C9-E91C31095E04}" type="pres">
      <dgm:prSet presAssocID="{50F3B358-7EE6-A044-BFE9-73F3B400BE39}" presName="ThreeConn_2-3" presStyleLbl="fgAccFollowNode1" presStyleIdx="1" presStyleCnt="2">
        <dgm:presLayoutVars>
          <dgm:bulletEnabled val="1"/>
        </dgm:presLayoutVars>
      </dgm:prSet>
      <dgm:spPr/>
      <dgm:t>
        <a:bodyPr/>
        <a:lstStyle/>
        <a:p>
          <a:endParaRPr lang="en-US"/>
        </a:p>
      </dgm:t>
    </dgm:pt>
    <dgm:pt modelId="{A012CD01-C29B-CD4D-95B0-F8FBC7CF57AD}" type="pres">
      <dgm:prSet presAssocID="{50F3B358-7EE6-A044-BFE9-73F3B400BE39}" presName="ThreeNodes_1_text" presStyleLbl="node1" presStyleIdx="2" presStyleCnt="3">
        <dgm:presLayoutVars>
          <dgm:bulletEnabled val="1"/>
        </dgm:presLayoutVars>
      </dgm:prSet>
      <dgm:spPr/>
      <dgm:t>
        <a:bodyPr/>
        <a:lstStyle/>
        <a:p>
          <a:endParaRPr lang="en-US"/>
        </a:p>
      </dgm:t>
    </dgm:pt>
    <dgm:pt modelId="{AD45B902-9588-D94F-BC52-0A7D2BF58AB4}" type="pres">
      <dgm:prSet presAssocID="{50F3B358-7EE6-A044-BFE9-73F3B400BE39}" presName="ThreeNodes_2_text" presStyleLbl="node1" presStyleIdx="2" presStyleCnt="3">
        <dgm:presLayoutVars>
          <dgm:bulletEnabled val="1"/>
        </dgm:presLayoutVars>
      </dgm:prSet>
      <dgm:spPr/>
      <dgm:t>
        <a:bodyPr/>
        <a:lstStyle/>
        <a:p>
          <a:endParaRPr lang="en-US"/>
        </a:p>
      </dgm:t>
    </dgm:pt>
    <dgm:pt modelId="{066B642A-4D8C-4E4C-BEA0-860326F6CAEF}" type="pres">
      <dgm:prSet presAssocID="{50F3B358-7EE6-A044-BFE9-73F3B400BE39}" presName="ThreeNodes_3_text" presStyleLbl="node1" presStyleIdx="2" presStyleCnt="3">
        <dgm:presLayoutVars>
          <dgm:bulletEnabled val="1"/>
        </dgm:presLayoutVars>
      </dgm:prSet>
      <dgm:spPr/>
      <dgm:t>
        <a:bodyPr/>
        <a:lstStyle/>
        <a:p>
          <a:endParaRPr lang="en-US"/>
        </a:p>
      </dgm:t>
    </dgm:pt>
  </dgm:ptLst>
  <dgm:cxnLst>
    <dgm:cxn modelId="{EA375A50-57E9-1243-986A-6BC01FED44B8}" type="presOf" srcId="{CC8DD137-441B-D84C-B54A-84557C672527}" destId="{B47BEF85-EB6B-F046-A299-DE22FA75428D}" srcOrd="0" destOrd="0" presId="urn:microsoft.com/office/officeart/2005/8/layout/vProcess5"/>
    <dgm:cxn modelId="{4298D6D6-5CF8-4A46-8079-B95EF8F9C43C}" srcId="{50F3B358-7EE6-A044-BFE9-73F3B400BE39}" destId="{CC8DD137-441B-D84C-B54A-84557C672527}" srcOrd="1" destOrd="0" parTransId="{8BF84C02-F636-1246-A580-79EFF829FDD4}" sibTransId="{E9C01AC3-CE46-0A42-8208-1A2934C92D1A}"/>
    <dgm:cxn modelId="{BBF4F331-2F2D-044B-B3D4-429CD1CE4E1D}" srcId="{50F3B358-7EE6-A044-BFE9-73F3B400BE39}" destId="{1B21C764-10F9-A245-8F14-78B757A8CFCA}" srcOrd="2" destOrd="0" parTransId="{B11C451F-6263-D447-B613-8C17C360B3EF}" sibTransId="{6A3F9DD0-6D21-254D-AE1B-1FC973E13808}"/>
    <dgm:cxn modelId="{A05AEB54-EB2F-E34D-9DD4-90C750BCD01B}" type="presOf" srcId="{394B92FA-656C-2F40-AC98-DA6B7804BC58}" destId="{42515530-D2B9-6749-83A5-E0F471F8DC98}" srcOrd="0" destOrd="0" presId="urn:microsoft.com/office/officeart/2005/8/layout/vProcess5"/>
    <dgm:cxn modelId="{2789E58E-AB33-F74A-B9F6-E4BEB14F0F82}" type="presOf" srcId="{1B21C764-10F9-A245-8F14-78B757A8CFCA}" destId="{D5B55C8F-A6F8-E547-B168-AF5DE7EAD995}" srcOrd="0" destOrd="0" presId="urn:microsoft.com/office/officeart/2005/8/layout/vProcess5"/>
    <dgm:cxn modelId="{EBCD6B5A-34EF-2345-B52F-4A1A1AC8EB13}" srcId="{50F3B358-7EE6-A044-BFE9-73F3B400BE39}" destId="{394B92FA-656C-2F40-AC98-DA6B7804BC58}" srcOrd="0" destOrd="0" parTransId="{250828BD-185D-1443-AA73-18F6D052C4CB}" sibTransId="{092FDBC3-6103-9849-BCF7-E57990E42CA8}"/>
    <dgm:cxn modelId="{B094962D-2891-2845-A239-59A3F1ED153E}" type="presOf" srcId="{1B21C764-10F9-A245-8F14-78B757A8CFCA}" destId="{066B642A-4D8C-4E4C-BEA0-860326F6CAEF}" srcOrd="1" destOrd="0" presId="urn:microsoft.com/office/officeart/2005/8/layout/vProcess5"/>
    <dgm:cxn modelId="{E6BE2C1B-ADB1-CE4E-BF06-673956865907}" type="presOf" srcId="{092FDBC3-6103-9849-BCF7-E57990E42CA8}" destId="{AD90CEAF-E3D3-8848-8889-59F2D9E4C2A2}" srcOrd="0" destOrd="0" presId="urn:microsoft.com/office/officeart/2005/8/layout/vProcess5"/>
    <dgm:cxn modelId="{85F888C2-2AEA-ED4D-83C3-55033A8B54D8}" type="presOf" srcId="{394B92FA-656C-2F40-AC98-DA6B7804BC58}" destId="{A012CD01-C29B-CD4D-95B0-F8FBC7CF57AD}" srcOrd="1" destOrd="0" presId="urn:microsoft.com/office/officeart/2005/8/layout/vProcess5"/>
    <dgm:cxn modelId="{745BDFFF-D949-484F-A502-FBFE3D4A3505}" type="presOf" srcId="{50F3B358-7EE6-A044-BFE9-73F3B400BE39}" destId="{5243AE55-3175-2449-B7DF-50856899B327}" srcOrd="0" destOrd="0" presId="urn:microsoft.com/office/officeart/2005/8/layout/vProcess5"/>
    <dgm:cxn modelId="{B7901C5F-BA8E-5E4C-8EE6-1D1EE25DC4A0}" type="presOf" srcId="{E9C01AC3-CE46-0A42-8208-1A2934C92D1A}" destId="{B3257827-BFBF-6944-88C9-E91C31095E04}" srcOrd="0" destOrd="0" presId="urn:microsoft.com/office/officeart/2005/8/layout/vProcess5"/>
    <dgm:cxn modelId="{7B14C68E-8FC1-8C4A-A096-A577F3C3B2AF}" type="presOf" srcId="{CC8DD137-441B-D84C-B54A-84557C672527}" destId="{AD45B902-9588-D94F-BC52-0A7D2BF58AB4}" srcOrd="1" destOrd="0" presId="urn:microsoft.com/office/officeart/2005/8/layout/vProcess5"/>
    <dgm:cxn modelId="{90F8D9A2-5347-8A45-BE7F-476300F745BF}" type="presParOf" srcId="{5243AE55-3175-2449-B7DF-50856899B327}" destId="{00B73777-10BA-7E4D-843A-053942D1903D}" srcOrd="0" destOrd="0" presId="urn:microsoft.com/office/officeart/2005/8/layout/vProcess5"/>
    <dgm:cxn modelId="{30E95E8A-EB15-1C4E-B3BA-BA09A6CC36E5}" type="presParOf" srcId="{5243AE55-3175-2449-B7DF-50856899B327}" destId="{42515530-D2B9-6749-83A5-E0F471F8DC98}" srcOrd="1" destOrd="0" presId="urn:microsoft.com/office/officeart/2005/8/layout/vProcess5"/>
    <dgm:cxn modelId="{146FC331-DC0C-5141-BF52-6666B78A9937}" type="presParOf" srcId="{5243AE55-3175-2449-B7DF-50856899B327}" destId="{B47BEF85-EB6B-F046-A299-DE22FA75428D}" srcOrd="2" destOrd="0" presId="urn:microsoft.com/office/officeart/2005/8/layout/vProcess5"/>
    <dgm:cxn modelId="{368DB0C5-2123-8C44-B836-68804590415C}" type="presParOf" srcId="{5243AE55-3175-2449-B7DF-50856899B327}" destId="{D5B55C8F-A6F8-E547-B168-AF5DE7EAD995}" srcOrd="3" destOrd="0" presId="urn:microsoft.com/office/officeart/2005/8/layout/vProcess5"/>
    <dgm:cxn modelId="{7851ACD0-E79C-5E4A-B967-C541B47BDA9A}" type="presParOf" srcId="{5243AE55-3175-2449-B7DF-50856899B327}" destId="{AD90CEAF-E3D3-8848-8889-59F2D9E4C2A2}" srcOrd="4" destOrd="0" presId="urn:microsoft.com/office/officeart/2005/8/layout/vProcess5"/>
    <dgm:cxn modelId="{E8BA6E4A-4DF8-5B4E-B49F-4546CDCB693C}" type="presParOf" srcId="{5243AE55-3175-2449-B7DF-50856899B327}" destId="{B3257827-BFBF-6944-88C9-E91C31095E04}" srcOrd="5" destOrd="0" presId="urn:microsoft.com/office/officeart/2005/8/layout/vProcess5"/>
    <dgm:cxn modelId="{DBCF8689-5841-6F4A-9869-9B691B7FD807}" type="presParOf" srcId="{5243AE55-3175-2449-B7DF-50856899B327}" destId="{A012CD01-C29B-CD4D-95B0-F8FBC7CF57AD}" srcOrd="6" destOrd="0" presId="urn:microsoft.com/office/officeart/2005/8/layout/vProcess5"/>
    <dgm:cxn modelId="{4E3C8EDE-1762-204D-9D82-63448CC8611C}" type="presParOf" srcId="{5243AE55-3175-2449-B7DF-50856899B327}" destId="{AD45B902-9588-D94F-BC52-0A7D2BF58AB4}" srcOrd="7" destOrd="0" presId="urn:microsoft.com/office/officeart/2005/8/layout/vProcess5"/>
    <dgm:cxn modelId="{96C19BB0-464F-724C-B38F-1E65048EF3CE}" type="presParOf" srcId="{5243AE55-3175-2449-B7DF-50856899B327}" destId="{066B642A-4D8C-4E4C-BEA0-860326F6CAEF}"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0F3B358-7EE6-A044-BFE9-73F3B400BE39}" type="doc">
      <dgm:prSet loTypeId="urn:microsoft.com/office/officeart/2005/8/layout/vProcess5" loCatId="" qsTypeId="urn:microsoft.com/office/officeart/2005/8/quickstyle/simple1" qsCatId="simple" csTypeId="urn:microsoft.com/office/officeart/2005/8/colors/colorful4" csCatId="colorful" phldr="1"/>
      <dgm:spPr/>
      <dgm:t>
        <a:bodyPr/>
        <a:lstStyle/>
        <a:p>
          <a:endParaRPr lang="en-US"/>
        </a:p>
      </dgm:t>
    </dgm:pt>
    <dgm:pt modelId="{394B92FA-656C-2F40-AC98-DA6B7804BC58}">
      <dgm:prSet phldrT="[Text]" custT="1"/>
      <dgm:spPr/>
      <dgm:t>
        <a:bodyPr/>
        <a:lstStyle/>
        <a:p>
          <a:pPr algn="ctr"/>
          <a:r>
            <a:rPr lang="en-US" sz="1800" b="0" i="0" u="none" strike="noStrike" cap="none" dirty="0">
              <a:solidFill>
                <a:schemeClr val="bg1"/>
              </a:solidFill>
              <a:latin typeface="Calibri"/>
              <a:ea typeface="Calibri"/>
              <a:cs typeface="Calibri"/>
              <a:sym typeface="Calibri"/>
            </a:rPr>
            <a:t>Metacognitive ability: higher-order perspective</a:t>
          </a:r>
          <a:endParaRPr lang="en-US" sz="1800" dirty="0">
            <a:solidFill>
              <a:schemeClr val="bg1"/>
            </a:solidFill>
          </a:endParaRPr>
        </a:p>
      </dgm:t>
    </dgm:pt>
    <dgm:pt modelId="{250828BD-185D-1443-AA73-18F6D052C4CB}" type="parTrans" cxnId="{EBCD6B5A-34EF-2345-B52F-4A1A1AC8EB13}">
      <dgm:prSet/>
      <dgm:spPr/>
      <dgm:t>
        <a:bodyPr/>
        <a:lstStyle/>
        <a:p>
          <a:pPr algn="ctr"/>
          <a:endParaRPr lang="en-US" sz="1800"/>
        </a:p>
      </dgm:t>
    </dgm:pt>
    <dgm:pt modelId="{092FDBC3-6103-9849-BCF7-E57990E42CA8}" type="sibTrans" cxnId="{EBCD6B5A-34EF-2345-B52F-4A1A1AC8EB13}">
      <dgm:prSet custT="1"/>
      <dgm:spPr>
        <a:solidFill>
          <a:srgbClr val="51C3F9">
            <a:alpha val="90000"/>
          </a:srgbClr>
        </a:solidFill>
        <a:ln>
          <a:solidFill>
            <a:srgbClr val="0070C0">
              <a:alpha val="90000"/>
            </a:srgbClr>
          </a:solidFill>
        </a:ln>
      </dgm:spPr>
      <dgm:t>
        <a:bodyPr/>
        <a:lstStyle/>
        <a:p>
          <a:pPr algn="ctr"/>
          <a:endParaRPr lang="en-US" sz="1800"/>
        </a:p>
      </dgm:t>
    </dgm:pt>
    <dgm:pt modelId="{CC8DD137-441B-D84C-B54A-84557C672527}">
      <dgm:prSet phldrT="[Text]" custT="1"/>
      <dgm:spPr/>
      <dgm:t>
        <a:bodyPr/>
        <a:lstStyle/>
        <a:p>
          <a:pPr algn="ctr"/>
          <a:r>
            <a:rPr lang="en-US" sz="1800" b="0" i="0" u="none" strike="noStrike" cap="none" dirty="0">
              <a:solidFill>
                <a:schemeClr val="bg1"/>
              </a:solidFill>
              <a:latin typeface="Calibri"/>
              <a:ea typeface="Calibri"/>
              <a:cs typeface="Calibri"/>
              <a:sym typeface="Calibri"/>
            </a:rPr>
            <a:t>Metacognitive experience: appraisal and reflection on experience</a:t>
          </a:r>
          <a:endParaRPr lang="en-US" sz="1800" dirty="0">
            <a:solidFill>
              <a:schemeClr val="bg1"/>
            </a:solidFill>
          </a:endParaRPr>
        </a:p>
      </dgm:t>
    </dgm:pt>
    <dgm:pt modelId="{8BF84C02-F636-1246-A580-79EFF829FDD4}" type="parTrans" cxnId="{4298D6D6-5CF8-4A46-8079-B95EF8F9C43C}">
      <dgm:prSet/>
      <dgm:spPr/>
      <dgm:t>
        <a:bodyPr/>
        <a:lstStyle/>
        <a:p>
          <a:pPr algn="ctr"/>
          <a:endParaRPr lang="en-US" sz="1800"/>
        </a:p>
      </dgm:t>
    </dgm:pt>
    <dgm:pt modelId="{E9C01AC3-CE46-0A42-8208-1A2934C92D1A}" type="sibTrans" cxnId="{4298D6D6-5CF8-4A46-8079-B95EF8F9C43C}">
      <dgm:prSet custT="1"/>
      <dgm:spPr>
        <a:solidFill>
          <a:srgbClr val="00B0F0">
            <a:alpha val="90000"/>
          </a:srgbClr>
        </a:solidFill>
        <a:ln>
          <a:solidFill>
            <a:srgbClr val="0070C0">
              <a:alpha val="90000"/>
            </a:srgbClr>
          </a:solidFill>
        </a:ln>
      </dgm:spPr>
      <dgm:t>
        <a:bodyPr/>
        <a:lstStyle/>
        <a:p>
          <a:pPr algn="ctr"/>
          <a:endParaRPr lang="en-US" sz="1800"/>
        </a:p>
      </dgm:t>
    </dgm:pt>
    <dgm:pt modelId="{1B21C764-10F9-A245-8F14-78B757A8CFCA}">
      <dgm:prSet custT="1"/>
      <dgm:spPr/>
      <dgm:t>
        <a:bodyPr/>
        <a:lstStyle/>
        <a:p>
          <a:pPr algn="ctr"/>
          <a:r>
            <a:rPr lang="en-US" sz="1800" b="0" i="0" u="none" strike="noStrike" cap="none" dirty="0">
              <a:solidFill>
                <a:schemeClr val="bg1"/>
              </a:solidFill>
              <a:latin typeface="Calibri"/>
              <a:ea typeface="Calibri"/>
              <a:cs typeface="Calibri"/>
              <a:sym typeface="Calibri"/>
            </a:rPr>
            <a:t>Metacognitive efficiency: “feeling of knowing”</a:t>
          </a:r>
          <a:endParaRPr lang="en-GB" sz="1800" dirty="0">
            <a:solidFill>
              <a:schemeClr val="bg1"/>
            </a:solidFill>
          </a:endParaRPr>
        </a:p>
      </dgm:t>
    </dgm:pt>
    <dgm:pt modelId="{B11C451F-6263-D447-B613-8C17C360B3EF}" type="parTrans" cxnId="{BBF4F331-2F2D-044B-B3D4-429CD1CE4E1D}">
      <dgm:prSet/>
      <dgm:spPr/>
      <dgm:t>
        <a:bodyPr/>
        <a:lstStyle/>
        <a:p>
          <a:pPr algn="ctr"/>
          <a:endParaRPr lang="en-US" sz="1800"/>
        </a:p>
      </dgm:t>
    </dgm:pt>
    <dgm:pt modelId="{6A3F9DD0-6D21-254D-AE1B-1FC973E13808}" type="sibTrans" cxnId="{BBF4F331-2F2D-044B-B3D4-429CD1CE4E1D}">
      <dgm:prSet/>
      <dgm:spPr/>
      <dgm:t>
        <a:bodyPr/>
        <a:lstStyle/>
        <a:p>
          <a:pPr algn="ctr"/>
          <a:endParaRPr lang="en-US" sz="1800"/>
        </a:p>
      </dgm:t>
    </dgm:pt>
    <dgm:pt modelId="{5243AE55-3175-2449-B7DF-50856899B327}" type="pres">
      <dgm:prSet presAssocID="{50F3B358-7EE6-A044-BFE9-73F3B400BE39}" presName="outerComposite" presStyleCnt="0">
        <dgm:presLayoutVars>
          <dgm:chMax val="5"/>
          <dgm:dir/>
          <dgm:resizeHandles val="exact"/>
        </dgm:presLayoutVars>
      </dgm:prSet>
      <dgm:spPr/>
      <dgm:t>
        <a:bodyPr/>
        <a:lstStyle/>
        <a:p>
          <a:endParaRPr lang="en-US"/>
        </a:p>
      </dgm:t>
    </dgm:pt>
    <dgm:pt modelId="{00B73777-10BA-7E4D-843A-053942D1903D}" type="pres">
      <dgm:prSet presAssocID="{50F3B358-7EE6-A044-BFE9-73F3B400BE39}" presName="dummyMaxCanvas" presStyleCnt="0">
        <dgm:presLayoutVars/>
      </dgm:prSet>
      <dgm:spPr/>
    </dgm:pt>
    <dgm:pt modelId="{42515530-D2B9-6749-83A5-E0F471F8DC98}" type="pres">
      <dgm:prSet presAssocID="{50F3B358-7EE6-A044-BFE9-73F3B400BE39}" presName="ThreeNodes_1" presStyleLbl="node1" presStyleIdx="0" presStyleCnt="3">
        <dgm:presLayoutVars>
          <dgm:bulletEnabled val="1"/>
        </dgm:presLayoutVars>
      </dgm:prSet>
      <dgm:spPr/>
      <dgm:t>
        <a:bodyPr/>
        <a:lstStyle/>
        <a:p>
          <a:endParaRPr lang="en-US"/>
        </a:p>
      </dgm:t>
    </dgm:pt>
    <dgm:pt modelId="{B47BEF85-EB6B-F046-A299-DE22FA75428D}" type="pres">
      <dgm:prSet presAssocID="{50F3B358-7EE6-A044-BFE9-73F3B400BE39}" presName="ThreeNodes_2" presStyleLbl="node1" presStyleIdx="1" presStyleCnt="3">
        <dgm:presLayoutVars>
          <dgm:bulletEnabled val="1"/>
        </dgm:presLayoutVars>
      </dgm:prSet>
      <dgm:spPr/>
      <dgm:t>
        <a:bodyPr/>
        <a:lstStyle/>
        <a:p>
          <a:endParaRPr lang="en-US"/>
        </a:p>
      </dgm:t>
    </dgm:pt>
    <dgm:pt modelId="{D5B55C8F-A6F8-E547-B168-AF5DE7EAD995}" type="pres">
      <dgm:prSet presAssocID="{50F3B358-7EE6-A044-BFE9-73F3B400BE39}" presName="ThreeNodes_3" presStyleLbl="node1" presStyleIdx="2" presStyleCnt="3">
        <dgm:presLayoutVars>
          <dgm:bulletEnabled val="1"/>
        </dgm:presLayoutVars>
      </dgm:prSet>
      <dgm:spPr/>
      <dgm:t>
        <a:bodyPr/>
        <a:lstStyle/>
        <a:p>
          <a:endParaRPr lang="en-US"/>
        </a:p>
      </dgm:t>
    </dgm:pt>
    <dgm:pt modelId="{AD90CEAF-E3D3-8848-8889-59F2D9E4C2A2}" type="pres">
      <dgm:prSet presAssocID="{50F3B358-7EE6-A044-BFE9-73F3B400BE39}" presName="ThreeConn_1-2" presStyleLbl="fgAccFollowNode1" presStyleIdx="0" presStyleCnt="2">
        <dgm:presLayoutVars>
          <dgm:bulletEnabled val="1"/>
        </dgm:presLayoutVars>
      </dgm:prSet>
      <dgm:spPr/>
      <dgm:t>
        <a:bodyPr/>
        <a:lstStyle/>
        <a:p>
          <a:endParaRPr lang="en-US"/>
        </a:p>
      </dgm:t>
    </dgm:pt>
    <dgm:pt modelId="{B3257827-BFBF-6944-88C9-E91C31095E04}" type="pres">
      <dgm:prSet presAssocID="{50F3B358-7EE6-A044-BFE9-73F3B400BE39}" presName="ThreeConn_2-3" presStyleLbl="fgAccFollowNode1" presStyleIdx="1" presStyleCnt="2">
        <dgm:presLayoutVars>
          <dgm:bulletEnabled val="1"/>
        </dgm:presLayoutVars>
      </dgm:prSet>
      <dgm:spPr/>
      <dgm:t>
        <a:bodyPr/>
        <a:lstStyle/>
        <a:p>
          <a:endParaRPr lang="en-US"/>
        </a:p>
      </dgm:t>
    </dgm:pt>
    <dgm:pt modelId="{A012CD01-C29B-CD4D-95B0-F8FBC7CF57AD}" type="pres">
      <dgm:prSet presAssocID="{50F3B358-7EE6-A044-BFE9-73F3B400BE39}" presName="ThreeNodes_1_text" presStyleLbl="node1" presStyleIdx="2" presStyleCnt="3">
        <dgm:presLayoutVars>
          <dgm:bulletEnabled val="1"/>
        </dgm:presLayoutVars>
      </dgm:prSet>
      <dgm:spPr/>
      <dgm:t>
        <a:bodyPr/>
        <a:lstStyle/>
        <a:p>
          <a:endParaRPr lang="en-US"/>
        </a:p>
      </dgm:t>
    </dgm:pt>
    <dgm:pt modelId="{AD45B902-9588-D94F-BC52-0A7D2BF58AB4}" type="pres">
      <dgm:prSet presAssocID="{50F3B358-7EE6-A044-BFE9-73F3B400BE39}" presName="ThreeNodes_2_text" presStyleLbl="node1" presStyleIdx="2" presStyleCnt="3">
        <dgm:presLayoutVars>
          <dgm:bulletEnabled val="1"/>
        </dgm:presLayoutVars>
      </dgm:prSet>
      <dgm:spPr/>
      <dgm:t>
        <a:bodyPr/>
        <a:lstStyle/>
        <a:p>
          <a:endParaRPr lang="en-US"/>
        </a:p>
      </dgm:t>
    </dgm:pt>
    <dgm:pt modelId="{066B642A-4D8C-4E4C-BEA0-860326F6CAEF}" type="pres">
      <dgm:prSet presAssocID="{50F3B358-7EE6-A044-BFE9-73F3B400BE39}" presName="ThreeNodes_3_text" presStyleLbl="node1" presStyleIdx="2" presStyleCnt="3">
        <dgm:presLayoutVars>
          <dgm:bulletEnabled val="1"/>
        </dgm:presLayoutVars>
      </dgm:prSet>
      <dgm:spPr/>
      <dgm:t>
        <a:bodyPr/>
        <a:lstStyle/>
        <a:p>
          <a:endParaRPr lang="en-US"/>
        </a:p>
      </dgm:t>
    </dgm:pt>
  </dgm:ptLst>
  <dgm:cxnLst>
    <dgm:cxn modelId="{EA375A50-57E9-1243-986A-6BC01FED44B8}" type="presOf" srcId="{CC8DD137-441B-D84C-B54A-84557C672527}" destId="{B47BEF85-EB6B-F046-A299-DE22FA75428D}" srcOrd="0" destOrd="0" presId="urn:microsoft.com/office/officeart/2005/8/layout/vProcess5"/>
    <dgm:cxn modelId="{4298D6D6-5CF8-4A46-8079-B95EF8F9C43C}" srcId="{50F3B358-7EE6-A044-BFE9-73F3B400BE39}" destId="{CC8DD137-441B-D84C-B54A-84557C672527}" srcOrd="1" destOrd="0" parTransId="{8BF84C02-F636-1246-A580-79EFF829FDD4}" sibTransId="{E9C01AC3-CE46-0A42-8208-1A2934C92D1A}"/>
    <dgm:cxn modelId="{BBF4F331-2F2D-044B-B3D4-429CD1CE4E1D}" srcId="{50F3B358-7EE6-A044-BFE9-73F3B400BE39}" destId="{1B21C764-10F9-A245-8F14-78B757A8CFCA}" srcOrd="2" destOrd="0" parTransId="{B11C451F-6263-D447-B613-8C17C360B3EF}" sibTransId="{6A3F9DD0-6D21-254D-AE1B-1FC973E13808}"/>
    <dgm:cxn modelId="{A05AEB54-EB2F-E34D-9DD4-90C750BCD01B}" type="presOf" srcId="{394B92FA-656C-2F40-AC98-DA6B7804BC58}" destId="{42515530-D2B9-6749-83A5-E0F471F8DC98}" srcOrd="0" destOrd="0" presId="urn:microsoft.com/office/officeart/2005/8/layout/vProcess5"/>
    <dgm:cxn modelId="{2789E58E-AB33-F74A-B9F6-E4BEB14F0F82}" type="presOf" srcId="{1B21C764-10F9-A245-8F14-78B757A8CFCA}" destId="{D5B55C8F-A6F8-E547-B168-AF5DE7EAD995}" srcOrd="0" destOrd="0" presId="urn:microsoft.com/office/officeart/2005/8/layout/vProcess5"/>
    <dgm:cxn modelId="{EBCD6B5A-34EF-2345-B52F-4A1A1AC8EB13}" srcId="{50F3B358-7EE6-A044-BFE9-73F3B400BE39}" destId="{394B92FA-656C-2F40-AC98-DA6B7804BC58}" srcOrd="0" destOrd="0" parTransId="{250828BD-185D-1443-AA73-18F6D052C4CB}" sibTransId="{092FDBC3-6103-9849-BCF7-E57990E42CA8}"/>
    <dgm:cxn modelId="{B094962D-2891-2845-A239-59A3F1ED153E}" type="presOf" srcId="{1B21C764-10F9-A245-8F14-78B757A8CFCA}" destId="{066B642A-4D8C-4E4C-BEA0-860326F6CAEF}" srcOrd="1" destOrd="0" presId="urn:microsoft.com/office/officeart/2005/8/layout/vProcess5"/>
    <dgm:cxn modelId="{E6BE2C1B-ADB1-CE4E-BF06-673956865907}" type="presOf" srcId="{092FDBC3-6103-9849-BCF7-E57990E42CA8}" destId="{AD90CEAF-E3D3-8848-8889-59F2D9E4C2A2}" srcOrd="0" destOrd="0" presId="urn:microsoft.com/office/officeart/2005/8/layout/vProcess5"/>
    <dgm:cxn modelId="{85F888C2-2AEA-ED4D-83C3-55033A8B54D8}" type="presOf" srcId="{394B92FA-656C-2F40-AC98-DA6B7804BC58}" destId="{A012CD01-C29B-CD4D-95B0-F8FBC7CF57AD}" srcOrd="1" destOrd="0" presId="urn:microsoft.com/office/officeart/2005/8/layout/vProcess5"/>
    <dgm:cxn modelId="{745BDFFF-D949-484F-A502-FBFE3D4A3505}" type="presOf" srcId="{50F3B358-7EE6-A044-BFE9-73F3B400BE39}" destId="{5243AE55-3175-2449-B7DF-50856899B327}" srcOrd="0" destOrd="0" presId="urn:microsoft.com/office/officeart/2005/8/layout/vProcess5"/>
    <dgm:cxn modelId="{B7901C5F-BA8E-5E4C-8EE6-1D1EE25DC4A0}" type="presOf" srcId="{E9C01AC3-CE46-0A42-8208-1A2934C92D1A}" destId="{B3257827-BFBF-6944-88C9-E91C31095E04}" srcOrd="0" destOrd="0" presId="urn:microsoft.com/office/officeart/2005/8/layout/vProcess5"/>
    <dgm:cxn modelId="{7B14C68E-8FC1-8C4A-A096-A577F3C3B2AF}" type="presOf" srcId="{CC8DD137-441B-D84C-B54A-84557C672527}" destId="{AD45B902-9588-D94F-BC52-0A7D2BF58AB4}" srcOrd="1" destOrd="0" presId="urn:microsoft.com/office/officeart/2005/8/layout/vProcess5"/>
    <dgm:cxn modelId="{90F8D9A2-5347-8A45-BE7F-476300F745BF}" type="presParOf" srcId="{5243AE55-3175-2449-B7DF-50856899B327}" destId="{00B73777-10BA-7E4D-843A-053942D1903D}" srcOrd="0" destOrd="0" presId="urn:microsoft.com/office/officeart/2005/8/layout/vProcess5"/>
    <dgm:cxn modelId="{30E95E8A-EB15-1C4E-B3BA-BA09A6CC36E5}" type="presParOf" srcId="{5243AE55-3175-2449-B7DF-50856899B327}" destId="{42515530-D2B9-6749-83A5-E0F471F8DC98}" srcOrd="1" destOrd="0" presId="urn:microsoft.com/office/officeart/2005/8/layout/vProcess5"/>
    <dgm:cxn modelId="{146FC331-DC0C-5141-BF52-6666B78A9937}" type="presParOf" srcId="{5243AE55-3175-2449-B7DF-50856899B327}" destId="{B47BEF85-EB6B-F046-A299-DE22FA75428D}" srcOrd="2" destOrd="0" presId="urn:microsoft.com/office/officeart/2005/8/layout/vProcess5"/>
    <dgm:cxn modelId="{368DB0C5-2123-8C44-B836-68804590415C}" type="presParOf" srcId="{5243AE55-3175-2449-B7DF-50856899B327}" destId="{D5B55C8F-A6F8-E547-B168-AF5DE7EAD995}" srcOrd="3" destOrd="0" presId="urn:microsoft.com/office/officeart/2005/8/layout/vProcess5"/>
    <dgm:cxn modelId="{7851ACD0-E79C-5E4A-B967-C541B47BDA9A}" type="presParOf" srcId="{5243AE55-3175-2449-B7DF-50856899B327}" destId="{AD90CEAF-E3D3-8848-8889-59F2D9E4C2A2}" srcOrd="4" destOrd="0" presId="urn:microsoft.com/office/officeart/2005/8/layout/vProcess5"/>
    <dgm:cxn modelId="{E8BA6E4A-4DF8-5B4E-B49F-4546CDCB693C}" type="presParOf" srcId="{5243AE55-3175-2449-B7DF-50856899B327}" destId="{B3257827-BFBF-6944-88C9-E91C31095E04}" srcOrd="5" destOrd="0" presId="urn:microsoft.com/office/officeart/2005/8/layout/vProcess5"/>
    <dgm:cxn modelId="{DBCF8689-5841-6F4A-9869-9B691B7FD807}" type="presParOf" srcId="{5243AE55-3175-2449-B7DF-50856899B327}" destId="{A012CD01-C29B-CD4D-95B0-F8FBC7CF57AD}" srcOrd="6" destOrd="0" presId="urn:microsoft.com/office/officeart/2005/8/layout/vProcess5"/>
    <dgm:cxn modelId="{4E3C8EDE-1762-204D-9D82-63448CC8611C}" type="presParOf" srcId="{5243AE55-3175-2449-B7DF-50856899B327}" destId="{AD45B902-9588-D94F-BC52-0A7D2BF58AB4}" srcOrd="7" destOrd="0" presId="urn:microsoft.com/office/officeart/2005/8/layout/vProcess5"/>
    <dgm:cxn modelId="{96C19BB0-464F-724C-B38F-1E65048EF3CE}" type="presParOf" srcId="{5243AE55-3175-2449-B7DF-50856899B327}" destId="{066B642A-4D8C-4E4C-BEA0-860326F6CAEF}"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8A1C9E-2591-BA4D-A17A-D7B5700FAC2A}">
      <dsp:nvSpPr>
        <dsp:cNvPr id="0" name=""/>
        <dsp:cNvSpPr/>
      </dsp:nvSpPr>
      <dsp:spPr>
        <a:xfrm>
          <a:off x="0" y="0"/>
          <a:ext cx="4160169" cy="1201463"/>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US" sz="2700" kern="1200" dirty="0"/>
            <a:t>Knowledge about Cognition</a:t>
          </a:r>
        </a:p>
      </dsp:txBody>
      <dsp:txXfrm>
        <a:off x="35190" y="35190"/>
        <a:ext cx="2918362" cy="1131083"/>
      </dsp:txXfrm>
    </dsp:sp>
    <dsp:sp modelId="{18C6983F-4BE8-1B49-84BC-030C81F1C101}">
      <dsp:nvSpPr>
        <dsp:cNvPr id="0" name=""/>
        <dsp:cNvSpPr/>
      </dsp:nvSpPr>
      <dsp:spPr>
        <a:xfrm>
          <a:off x="734147" y="1468455"/>
          <a:ext cx="4160169" cy="1201463"/>
        </a:xfrm>
        <a:prstGeom prst="roundRect">
          <a:avLst>
            <a:gd name="adj" fmla="val 10000"/>
          </a:avLst>
        </a:prstGeom>
        <a:solidFill>
          <a:schemeClr val="accent4">
            <a:hueOff val="-8250970"/>
            <a:satOff val="18064"/>
            <a:lumOff val="980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US" sz="2700" kern="1200" dirty="0"/>
            <a:t>Cognition</a:t>
          </a:r>
        </a:p>
      </dsp:txBody>
      <dsp:txXfrm>
        <a:off x="769337" y="1503645"/>
        <a:ext cx="2574690" cy="1131083"/>
      </dsp:txXfrm>
    </dsp:sp>
    <dsp:sp modelId="{BF259350-5FBA-FD4E-BB97-DC7A03E23147}">
      <dsp:nvSpPr>
        <dsp:cNvPr id="0" name=""/>
        <dsp:cNvSpPr/>
      </dsp:nvSpPr>
      <dsp:spPr>
        <a:xfrm>
          <a:off x="3479894" y="1054855"/>
          <a:ext cx="579598" cy="780951"/>
        </a:xfrm>
        <a:prstGeom prst="downArrow">
          <a:avLst>
            <a:gd name="adj1" fmla="val 55000"/>
            <a:gd name="adj2" fmla="val 45000"/>
          </a:avLst>
        </a:prstGeom>
        <a:solidFill>
          <a:srgbClr val="51C3F9">
            <a:alpha val="90000"/>
          </a:srgbClr>
        </a:solidFill>
        <a:ln w="25400" cap="flat" cmpd="sng" algn="ctr">
          <a:solidFill>
            <a:schemeClr val="accent5">
              <a:lumMod val="7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3610304" y="1054855"/>
        <a:ext cx="318778" cy="6375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515530-D2B9-6749-83A5-E0F471F8DC98}">
      <dsp:nvSpPr>
        <dsp:cNvPr id="0" name=""/>
        <dsp:cNvSpPr/>
      </dsp:nvSpPr>
      <dsp:spPr>
        <a:xfrm>
          <a:off x="0" y="0"/>
          <a:ext cx="4160169" cy="800975"/>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GB" sz="1600" kern="1200" dirty="0"/>
            <a:t>General beliefs about one’s thoughts and abilities</a:t>
          </a:r>
          <a:endParaRPr lang="en-US" sz="1600" kern="1200" dirty="0"/>
        </a:p>
      </dsp:txBody>
      <dsp:txXfrm>
        <a:off x="23460" y="23460"/>
        <a:ext cx="3295853" cy="754055"/>
      </dsp:txXfrm>
    </dsp:sp>
    <dsp:sp modelId="{B47BEF85-EB6B-F046-A299-DE22FA75428D}">
      <dsp:nvSpPr>
        <dsp:cNvPr id="0" name=""/>
        <dsp:cNvSpPr/>
      </dsp:nvSpPr>
      <dsp:spPr>
        <a:xfrm>
          <a:off x="367073" y="934471"/>
          <a:ext cx="4160169" cy="800975"/>
        </a:xfrm>
        <a:prstGeom prst="roundRect">
          <a:avLst>
            <a:gd name="adj" fmla="val 10000"/>
          </a:avLst>
        </a:prstGeom>
        <a:solidFill>
          <a:schemeClr val="accent4">
            <a:hueOff val="-4125485"/>
            <a:satOff val="9032"/>
            <a:lumOff val="490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GB" sz="1600" kern="1200" dirty="0"/>
            <a:t>Self-reflection (about thoughts and cognitive performance)</a:t>
          </a:r>
          <a:endParaRPr lang="en-US" sz="1600" kern="1200" dirty="0"/>
        </a:p>
      </dsp:txBody>
      <dsp:txXfrm>
        <a:off x="390533" y="957931"/>
        <a:ext cx="3225541" cy="754055"/>
      </dsp:txXfrm>
    </dsp:sp>
    <dsp:sp modelId="{D5B55C8F-A6F8-E547-B168-AF5DE7EAD995}">
      <dsp:nvSpPr>
        <dsp:cNvPr id="0" name=""/>
        <dsp:cNvSpPr/>
      </dsp:nvSpPr>
      <dsp:spPr>
        <a:xfrm>
          <a:off x="734147" y="1868943"/>
          <a:ext cx="4160169" cy="800975"/>
        </a:xfrm>
        <a:prstGeom prst="roundRect">
          <a:avLst>
            <a:gd name="adj" fmla="val 10000"/>
          </a:avLst>
        </a:prstGeom>
        <a:solidFill>
          <a:schemeClr val="accent4">
            <a:hueOff val="-8250970"/>
            <a:satOff val="18064"/>
            <a:lumOff val="980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GB" sz="1600" kern="1200" dirty="0"/>
            <a:t>Confidence about in-the-moment cognitive performance </a:t>
          </a:r>
        </a:p>
      </dsp:txBody>
      <dsp:txXfrm>
        <a:off x="757607" y="1892403"/>
        <a:ext cx="3225541" cy="754055"/>
      </dsp:txXfrm>
    </dsp:sp>
    <dsp:sp modelId="{AD90CEAF-E3D3-8848-8889-59F2D9E4C2A2}">
      <dsp:nvSpPr>
        <dsp:cNvPr id="0" name=""/>
        <dsp:cNvSpPr/>
      </dsp:nvSpPr>
      <dsp:spPr>
        <a:xfrm>
          <a:off x="3639535" y="607406"/>
          <a:ext cx="520634" cy="520634"/>
        </a:xfrm>
        <a:prstGeom prst="downArrow">
          <a:avLst>
            <a:gd name="adj1" fmla="val 55000"/>
            <a:gd name="adj2" fmla="val 45000"/>
          </a:avLst>
        </a:prstGeom>
        <a:solidFill>
          <a:srgbClr val="51C3F9">
            <a:alpha val="90000"/>
          </a:srgbClr>
        </a:solidFill>
        <a:ln w="25400" cap="flat" cmpd="sng" algn="ctr">
          <a:solidFill>
            <a:srgbClr val="0070C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a:p>
      </dsp:txBody>
      <dsp:txXfrm>
        <a:off x="3756678" y="607406"/>
        <a:ext cx="286348" cy="391777"/>
      </dsp:txXfrm>
    </dsp:sp>
    <dsp:sp modelId="{B3257827-BFBF-6944-88C9-E91C31095E04}">
      <dsp:nvSpPr>
        <dsp:cNvPr id="0" name=""/>
        <dsp:cNvSpPr/>
      </dsp:nvSpPr>
      <dsp:spPr>
        <a:xfrm>
          <a:off x="4006609" y="1536538"/>
          <a:ext cx="520634" cy="520634"/>
        </a:xfrm>
        <a:prstGeom prst="downArrow">
          <a:avLst>
            <a:gd name="adj1" fmla="val 55000"/>
            <a:gd name="adj2" fmla="val 45000"/>
          </a:avLst>
        </a:prstGeom>
        <a:solidFill>
          <a:srgbClr val="00B0F0">
            <a:alpha val="90000"/>
          </a:srgbClr>
        </a:solidFill>
        <a:ln w="25400" cap="flat" cmpd="sng" algn="ctr">
          <a:solidFill>
            <a:srgbClr val="0070C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a:p>
      </dsp:txBody>
      <dsp:txXfrm>
        <a:off x="4123752" y="1536538"/>
        <a:ext cx="286348" cy="3917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4DD947-C6FD-774D-9ED0-8B617EC2B787}">
      <dsp:nvSpPr>
        <dsp:cNvPr id="0" name=""/>
        <dsp:cNvSpPr/>
      </dsp:nvSpPr>
      <dsp:spPr>
        <a:xfrm>
          <a:off x="3563344" y="2258564"/>
          <a:ext cx="1361351" cy="136135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r>
            <a:rPr lang="en-US" sz="1500" kern="1200" dirty="0"/>
            <a:t> </a:t>
          </a:r>
        </a:p>
      </dsp:txBody>
      <dsp:txXfrm>
        <a:off x="3762709" y="2457929"/>
        <a:ext cx="962621" cy="962621"/>
      </dsp:txXfrm>
    </dsp:sp>
    <dsp:sp modelId="{145E2176-24B8-2343-ABBA-47E89A490CDD}">
      <dsp:nvSpPr>
        <dsp:cNvPr id="0" name=""/>
        <dsp:cNvSpPr/>
      </dsp:nvSpPr>
      <dsp:spPr>
        <a:xfrm rot="16200000">
          <a:off x="3727318" y="1728899"/>
          <a:ext cx="1033403" cy="25927"/>
        </a:xfrm>
        <a:custGeom>
          <a:avLst/>
          <a:gdLst/>
          <a:ahLst/>
          <a:cxnLst/>
          <a:rect l="0" t="0" r="0" b="0"/>
          <a:pathLst>
            <a:path>
              <a:moveTo>
                <a:pt x="0" y="12963"/>
              </a:moveTo>
              <a:lnTo>
                <a:pt x="1033403" y="1296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218184" y="1716027"/>
        <a:ext cx="51670" cy="51670"/>
      </dsp:txXfrm>
    </dsp:sp>
    <dsp:sp modelId="{F6CA38CE-B224-4448-8472-7007406C0B61}">
      <dsp:nvSpPr>
        <dsp:cNvPr id="0" name=""/>
        <dsp:cNvSpPr/>
      </dsp:nvSpPr>
      <dsp:spPr>
        <a:xfrm>
          <a:off x="3632698" y="2518"/>
          <a:ext cx="1222642" cy="1222642"/>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t>Awareness</a:t>
          </a:r>
        </a:p>
      </dsp:txBody>
      <dsp:txXfrm>
        <a:off x="3811750" y="181570"/>
        <a:ext cx="864538" cy="864538"/>
      </dsp:txXfrm>
    </dsp:sp>
    <dsp:sp modelId="{3D0CEB40-4E9E-9E41-8CDE-55A6EE6809ED}">
      <dsp:nvSpPr>
        <dsp:cNvPr id="0" name=""/>
        <dsp:cNvSpPr/>
      </dsp:nvSpPr>
      <dsp:spPr>
        <a:xfrm rot="18600000">
          <a:off x="4496977" y="2009032"/>
          <a:ext cx="1033403" cy="25927"/>
        </a:xfrm>
        <a:custGeom>
          <a:avLst/>
          <a:gdLst/>
          <a:ahLst/>
          <a:cxnLst/>
          <a:rect l="0" t="0" r="0" b="0"/>
          <a:pathLst>
            <a:path>
              <a:moveTo>
                <a:pt x="0" y="12963"/>
              </a:moveTo>
              <a:lnTo>
                <a:pt x="1033403" y="1296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987844" y="1996161"/>
        <a:ext cx="51670" cy="51670"/>
      </dsp:txXfrm>
    </dsp:sp>
    <dsp:sp modelId="{53B58A14-6A26-C746-920A-82C64FDC73F0}">
      <dsp:nvSpPr>
        <dsp:cNvPr id="0" name=""/>
        <dsp:cNvSpPr/>
      </dsp:nvSpPr>
      <dsp:spPr>
        <a:xfrm>
          <a:off x="5127437" y="546559"/>
          <a:ext cx="1222642" cy="1222642"/>
        </a:xfrm>
        <a:prstGeom prst="ellipse">
          <a:avLst/>
        </a:prstGeom>
        <a:solidFill>
          <a:schemeClr val="accent2">
            <a:hueOff val="-2198352"/>
            <a:satOff val="2597"/>
            <a:lumOff val="-171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t>Ability</a:t>
          </a:r>
        </a:p>
      </dsp:txBody>
      <dsp:txXfrm>
        <a:off x="5306489" y="725611"/>
        <a:ext cx="864538" cy="864538"/>
      </dsp:txXfrm>
    </dsp:sp>
    <dsp:sp modelId="{FB0590B3-B209-8F4E-B59F-F739E6421EAC}">
      <dsp:nvSpPr>
        <dsp:cNvPr id="0" name=""/>
        <dsp:cNvSpPr/>
      </dsp:nvSpPr>
      <dsp:spPr>
        <a:xfrm rot="21000000">
          <a:off x="4906504" y="2718354"/>
          <a:ext cx="1033403" cy="25927"/>
        </a:xfrm>
        <a:custGeom>
          <a:avLst/>
          <a:gdLst/>
          <a:ahLst/>
          <a:cxnLst/>
          <a:rect l="0" t="0" r="0" b="0"/>
          <a:pathLst>
            <a:path>
              <a:moveTo>
                <a:pt x="0" y="12963"/>
              </a:moveTo>
              <a:lnTo>
                <a:pt x="1033403" y="1296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397371" y="2705482"/>
        <a:ext cx="51670" cy="51670"/>
      </dsp:txXfrm>
    </dsp:sp>
    <dsp:sp modelId="{61057515-3EA0-F444-96E6-A0626BFB41DC}">
      <dsp:nvSpPr>
        <dsp:cNvPr id="0" name=""/>
        <dsp:cNvSpPr/>
      </dsp:nvSpPr>
      <dsp:spPr>
        <a:xfrm>
          <a:off x="5922771" y="1924117"/>
          <a:ext cx="1222642" cy="1222642"/>
        </a:xfrm>
        <a:prstGeom prst="ellipse">
          <a:avLst/>
        </a:prstGeom>
        <a:solidFill>
          <a:schemeClr val="accent2">
            <a:hueOff val="-4396704"/>
            <a:satOff val="5195"/>
            <a:lumOff val="-343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t>Confidence</a:t>
          </a:r>
        </a:p>
      </dsp:txBody>
      <dsp:txXfrm>
        <a:off x="6101823" y="2103169"/>
        <a:ext cx="864538" cy="864538"/>
      </dsp:txXfrm>
    </dsp:sp>
    <dsp:sp modelId="{47882DB6-6D7E-4341-B8AA-378C9E6D72DE}">
      <dsp:nvSpPr>
        <dsp:cNvPr id="0" name=""/>
        <dsp:cNvSpPr/>
      </dsp:nvSpPr>
      <dsp:spPr>
        <a:xfrm rot="1800000">
          <a:off x="4764277" y="3524965"/>
          <a:ext cx="1033403" cy="25927"/>
        </a:xfrm>
        <a:custGeom>
          <a:avLst/>
          <a:gdLst/>
          <a:ahLst/>
          <a:cxnLst/>
          <a:rect l="0" t="0" r="0" b="0"/>
          <a:pathLst>
            <a:path>
              <a:moveTo>
                <a:pt x="0" y="12963"/>
              </a:moveTo>
              <a:lnTo>
                <a:pt x="1033403" y="1296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255144" y="3512093"/>
        <a:ext cx="51670" cy="51670"/>
      </dsp:txXfrm>
    </dsp:sp>
    <dsp:sp modelId="{8A1E45D6-F42E-ED48-8A07-57E983B51E9F}">
      <dsp:nvSpPr>
        <dsp:cNvPr id="0" name=""/>
        <dsp:cNvSpPr/>
      </dsp:nvSpPr>
      <dsp:spPr>
        <a:xfrm>
          <a:off x="5646554" y="3490619"/>
          <a:ext cx="1222642" cy="1222642"/>
        </a:xfrm>
        <a:prstGeom prst="ellipse">
          <a:avLst/>
        </a:prstGeom>
        <a:solidFill>
          <a:schemeClr val="accent2">
            <a:hueOff val="-6595056"/>
            <a:satOff val="7792"/>
            <a:lumOff val="-514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t>Efficiency</a:t>
          </a:r>
        </a:p>
      </dsp:txBody>
      <dsp:txXfrm>
        <a:off x="5825606" y="3669671"/>
        <a:ext cx="864538" cy="864538"/>
      </dsp:txXfrm>
    </dsp:sp>
    <dsp:sp modelId="{56F42CBC-1418-414F-BC8C-9DA855A87F02}">
      <dsp:nvSpPr>
        <dsp:cNvPr id="0" name=""/>
        <dsp:cNvSpPr/>
      </dsp:nvSpPr>
      <dsp:spPr>
        <a:xfrm rot="4200000">
          <a:off x="4136845" y="4051443"/>
          <a:ext cx="1033403" cy="25927"/>
        </a:xfrm>
        <a:custGeom>
          <a:avLst/>
          <a:gdLst/>
          <a:ahLst/>
          <a:cxnLst/>
          <a:rect l="0" t="0" r="0" b="0"/>
          <a:pathLst>
            <a:path>
              <a:moveTo>
                <a:pt x="0" y="12963"/>
              </a:moveTo>
              <a:lnTo>
                <a:pt x="1033403" y="1296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627712" y="4038571"/>
        <a:ext cx="51670" cy="51670"/>
      </dsp:txXfrm>
    </dsp:sp>
    <dsp:sp modelId="{A656C3DF-1D2D-A14F-B3A9-BE6D8FD933D0}">
      <dsp:nvSpPr>
        <dsp:cNvPr id="0" name=""/>
        <dsp:cNvSpPr/>
      </dsp:nvSpPr>
      <dsp:spPr>
        <a:xfrm>
          <a:off x="4428032" y="4513080"/>
          <a:ext cx="1222642" cy="1222642"/>
        </a:xfrm>
        <a:prstGeom prst="ellipse">
          <a:avLst/>
        </a:prstGeom>
        <a:solidFill>
          <a:schemeClr val="accent2">
            <a:hueOff val="-8793408"/>
            <a:satOff val="10390"/>
            <a:lumOff val="-686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t>Insight</a:t>
          </a:r>
        </a:p>
      </dsp:txBody>
      <dsp:txXfrm>
        <a:off x="4607084" y="4692132"/>
        <a:ext cx="864538" cy="864538"/>
      </dsp:txXfrm>
    </dsp:sp>
    <dsp:sp modelId="{C7ED4153-B040-3C48-B914-580DF68C51EA}">
      <dsp:nvSpPr>
        <dsp:cNvPr id="0" name=""/>
        <dsp:cNvSpPr/>
      </dsp:nvSpPr>
      <dsp:spPr>
        <a:xfrm rot="6600000">
          <a:off x="3317791" y="4051443"/>
          <a:ext cx="1033403" cy="25927"/>
        </a:xfrm>
        <a:custGeom>
          <a:avLst/>
          <a:gdLst/>
          <a:ahLst/>
          <a:cxnLst/>
          <a:rect l="0" t="0" r="0" b="0"/>
          <a:pathLst>
            <a:path>
              <a:moveTo>
                <a:pt x="0" y="12963"/>
              </a:moveTo>
              <a:lnTo>
                <a:pt x="1033403" y="1296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3808657" y="4038571"/>
        <a:ext cx="51670" cy="51670"/>
      </dsp:txXfrm>
    </dsp:sp>
    <dsp:sp modelId="{80117252-3729-B34D-88FA-1DF7587CAA2A}">
      <dsp:nvSpPr>
        <dsp:cNvPr id="0" name=""/>
        <dsp:cNvSpPr/>
      </dsp:nvSpPr>
      <dsp:spPr>
        <a:xfrm>
          <a:off x="2837365" y="4513080"/>
          <a:ext cx="1222642" cy="1222642"/>
        </a:xfrm>
        <a:prstGeom prst="ellipse">
          <a:avLst/>
        </a:prstGeom>
        <a:solidFill>
          <a:schemeClr val="accent2">
            <a:hueOff val="-10991759"/>
            <a:satOff val="12987"/>
            <a:lumOff val="-857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t>Knowledge</a:t>
          </a:r>
        </a:p>
      </dsp:txBody>
      <dsp:txXfrm>
        <a:off x="3016417" y="4692132"/>
        <a:ext cx="864538" cy="864538"/>
      </dsp:txXfrm>
    </dsp:sp>
    <dsp:sp modelId="{34DE844B-ADE4-3745-A3E1-D63F6AA33B46}">
      <dsp:nvSpPr>
        <dsp:cNvPr id="0" name=""/>
        <dsp:cNvSpPr/>
      </dsp:nvSpPr>
      <dsp:spPr>
        <a:xfrm rot="9000000">
          <a:off x="2690359" y="3524965"/>
          <a:ext cx="1033403" cy="25927"/>
        </a:xfrm>
        <a:custGeom>
          <a:avLst/>
          <a:gdLst/>
          <a:ahLst/>
          <a:cxnLst/>
          <a:rect l="0" t="0" r="0" b="0"/>
          <a:pathLst>
            <a:path>
              <a:moveTo>
                <a:pt x="0" y="12963"/>
              </a:moveTo>
              <a:lnTo>
                <a:pt x="1033403" y="1296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3181225" y="3512093"/>
        <a:ext cx="51670" cy="51670"/>
      </dsp:txXfrm>
    </dsp:sp>
    <dsp:sp modelId="{33C2C24E-C346-0D49-A0EF-4688977C09E7}">
      <dsp:nvSpPr>
        <dsp:cNvPr id="0" name=""/>
        <dsp:cNvSpPr/>
      </dsp:nvSpPr>
      <dsp:spPr>
        <a:xfrm>
          <a:off x="1618843" y="3490619"/>
          <a:ext cx="1222642" cy="1222642"/>
        </a:xfrm>
        <a:prstGeom prst="ellipse">
          <a:avLst/>
        </a:prstGeom>
        <a:solidFill>
          <a:schemeClr val="accent2">
            <a:hueOff val="-13190111"/>
            <a:satOff val="15585"/>
            <a:lumOff val="-1029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t>Control</a:t>
          </a:r>
        </a:p>
      </dsp:txBody>
      <dsp:txXfrm>
        <a:off x="1797895" y="3669671"/>
        <a:ext cx="864538" cy="864538"/>
      </dsp:txXfrm>
    </dsp:sp>
    <dsp:sp modelId="{74E4C76A-88F0-D141-B8BB-B88D14BAFA25}">
      <dsp:nvSpPr>
        <dsp:cNvPr id="0" name=""/>
        <dsp:cNvSpPr/>
      </dsp:nvSpPr>
      <dsp:spPr>
        <a:xfrm rot="11400000">
          <a:off x="2548131" y="2718354"/>
          <a:ext cx="1033403" cy="25927"/>
        </a:xfrm>
        <a:custGeom>
          <a:avLst/>
          <a:gdLst/>
          <a:ahLst/>
          <a:cxnLst/>
          <a:rect l="0" t="0" r="0" b="0"/>
          <a:pathLst>
            <a:path>
              <a:moveTo>
                <a:pt x="0" y="12963"/>
              </a:moveTo>
              <a:lnTo>
                <a:pt x="1033403" y="1296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3038998" y="2705482"/>
        <a:ext cx="51670" cy="51670"/>
      </dsp:txXfrm>
    </dsp:sp>
    <dsp:sp modelId="{39A9F35D-C518-BC47-A3D8-438C4C487D61}">
      <dsp:nvSpPr>
        <dsp:cNvPr id="0" name=""/>
        <dsp:cNvSpPr/>
      </dsp:nvSpPr>
      <dsp:spPr>
        <a:xfrm>
          <a:off x="1342626" y="1924117"/>
          <a:ext cx="1222642" cy="1222642"/>
        </a:xfrm>
        <a:prstGeom prst="ellipse">
          <a:avLst/>
        </a:prstGeom>
        <a:solidFill>
          <a:schemeClr val="accent2">
            <a:hueOff val="-15388464"/>
            <a:satOff val="18182"/>
            <a:lumOff val="-1201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t>Theory of Mind</a:t>
          </a:r>
        </a:p>
      </dsp:txBody>
      <dsp:txXfrm>
        <a:off x="1521678" y="2103169"/>
        <a:ext cx="864538" cy="864538"/>
      </dsp:txXfrm>
    </dsp:sp>
    <dsp:sp modelId="{2794C771-E557-E544-B3F6-2480B7B78B68}">
      <dsp:nvSpPr>
        <dsp:cNvPr id="0" name=""/>
        <dsp:cNvSpPr/>
      </dsp:nvSpPr>
      <dsp:spPr>
        <a:xfrm rot="13800000">
          <a:off x="2957658" y="2009032"/>
          <a:ext cx="1033403" cy="25927"/>
        </a:xfrm>
        <a:custGeom>
          <a:avLst/>
          <a:gdLst/>
          <a:ahLst/>
          <a:cxnLst/>
          <a:rect l="0" t="0" r="0" b="0"/>
          <a:pathLst>
            <a:path>
              <a:moveTo>
                <a:pt x="0" y="12963"/>
              </a:moveTo>
              <a:lnTo>
                <a:pt x="1033403" y="1296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3448525" y="1996161"/>
        <a:ext cx="51670" cy="51670"/>
      </dsp:txXfrm>
    </dsp:sp>
    <dsp:sp modelId="{4E9A4CEA-ADBF-1748-AD2D-7266F2A4D7CD}">
      <dsp:nvSpPr>
        <dsp:cNvPr id="0" name=""/>
        <dsp:cNvSpPr/>
      </dsp:nvSpPr>
      <dsp:spPr>
        <a:xfrm>
          <a:off x="2137960" y="546559"/>
          <a:ext cx="1222642" cy="1222642"/>
        </a:xfrm>
        <a:prstGeom prst="ellipse">
          <a:avLst/>
        </a:prstGeom>
        <a:solidFill>
          <a:schemeClr val="accent2">
            <a:hueOff val="-17586815"/>
            <a:satOff val="20780"/>
            <a:lumOff val="-137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t>Mind Reading</a:t>
          </a:r>
        </a:p>
      </dsp:txBody>
      <dsp:txXfrm>
        <a:off x="2317012" y="725611"/>
        <a:ext cx="864538" cy="86453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515530-D2B9-6749-83A5-E0F471F8DC98}">
      <dsp:nvSpPr>
        <dsp:cNvPr id="0" name=""/>
        <dsp:cNvSpPr/>
      </dsp:nvSpPr>
      <dsp:spPr>
        <a:xfrm>
          <a:off x="0" y="0"/>
          <a:ext cx="4160169" cy="800975"/>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0" i="0" u="none" strike="noStrike" kern="1200" cap="none" dirty="0">
              <a:solidFill>
                <a:schemeClr val="bg1"/>
              </a:solidFill>
              <a:latin typeface="Calibri"/>
              <a:ea typeface="Calibri"/>
              <a:cs typeface="Calibri"/>
              <a:sym typeface="Calibri"/>
            </a:rPr>
            <a:t>Metacognitive ability: higher-order perspective</a:t>
          </a:r>
          <a:endParaRPr lang="en-US" sz="1800" kern="1200" dirty="0">
            <a:solidFill>
              <a:schemeClr val="bg1"/>
            </a:solidFill>
          </a:endParaRPr>
        </a:p>
      </dsp:txBody>
      <dsp:txXfrm>
        <a:off x="23460" y="23460"/>
        <a:ext cx="3295853" cy="754055"/>
      </dsp:txXfrm>
    </dsp:sp>
    <dsp:sp modelId="{B47BEF85-EB6B-F046-A299-DE22FA75428D}">
      <dsp:nvSpPr>
        <dsp:cNvPr id="0" name=""/>
        <dsp:cNvSpPr/>
      </dsp:nvSpPr>
      <dsp:spPr>
        <a:xfrm>
          <a:off x="367073" y="934471"/>
          <a:ext cx="4160169" cy="800975"/>
        </a:xfrm>
        <a:prstGeom prst="roundRect">
          <a:avLst>
            <a:gd name="adj" fmla="val 10000"/>
          </a:avLst>
        </a:prstGeom>
        <a:solidFill>
          <a:schemeClr val="accent4">
            <a:hueOff val="-4125485"/>
            <a:satOff val="9032"/>
            <a:lumOff val="490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0" i="0" u="none" strike="noStrike" kern="1200" cap="none" dirty="0">
              <a:solidFill>
                <a:schemeClr val="bg1"/>
              </a:solidFill>
              <a:latin typeface="Calibri"/>
              <a:ea typeface="Calibri"/>
              <a:cs typeface="Calibri"/>
              <a:sym typeface="Calibri"/>
            </a:rPr>
            <a:t>Metacognitive experience/reflection: appraisal of experience</a:t>
          </a:r>
          <a:endParaRPr lang="en-US" sz="1800" kern="1200" dirty="0">
            <a:solidFill>
              <a:schemeClr val="bg1"/>
            </a:solidFill>
          </a:endParaRPr>
        </a:p>
      </dsp:txBody>
      <dsp:txXfrm>
        <a:off x="390533" y="957931"/>
        <a:ext cx="3225541" cy="754055"/>
      </dsp:txXfrm>
    </dsp:sp>
    <dsp:sp modelId="{D5B55C8F-A6F8-E547-B168-AF5DE7EAD995}">
      <dsp:nvSpPr>
        <dsp:cNvPr id="0" name=""/>
        <dsp:cNvSpPr/>
      </dsp:nvSpPr>
      <dsp:spPr>
        <a:xfrm>
          <a:off x="734147" y="1868943"/>
          <a:ext cx="4160169" cy="800975"/>
        </a:xfrm>
        <a:prstGeom prst="roundRect">
          <a:avLst>
            <a:gd name="adj" fmla="val 10000"/>
          </a:avLst>
        </a:prstGeom>
        <a:solidFill>
          <a:schemeClr val="accent4">
            <a:hueOff val="-8250970"/>
            <a:satOff val="18064"/>
            <a:lumOff val="980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0" i="0" u="none" strike="noStrike" kern="1200" cap="none" dirty="0">
              <a:solidFill>
                <a:schemeClr val="bg1"/>
              </a:solidFill>
              <a:latin typeface="Calibri"/>
              <a:ea typeface="Calibri"/>
              <a:cs typeface="Calibri"/>
              <a:sym typeface="Calibri"/>
            </a:rPr>
            <a:t>Metacognitive efficiency/accuracy: “feeling of knowing”</a:t>
          </a:r>
          <a:endParaRPr lang="en-GB" sz="1800" kern="1200" dirty="0">
            <a:solidFill>
              <a:schemeClr val="bg1"/>
            </a:solidFill>
          </a:endParaRPr>
        </a:p>
      </dsp:txBody>
      <dsp:txXfrm>
        <a:off x="757607" y="1892403"/>
        <a:ext cx="3225541" cy="754055"/>
      </dsp:txXfrm>
    </dsp:sp>
    <dsp:sp modelId="{AD90CEAF-E3D3-8848-8889-59F2D9E4C2A2}">
      <dsp:nvSpPr>
        <dsp:cNvPr id="0" name=""/>
        <dsp:cNvSpPr/>
      </dsp:nvSpPr>
      <dsp:spPr>
        <a:xfrm>
          <a:off x="3639535" y="607406"/>
          <a:ext cx="520634" cy="520634"/>
        </a:xfrm>
        <a:prstGeom prst="downArrow">
          <a:avLst>
            <a:gd name="adj1" fmla="val 55000"/>
            <a:gd name="adj2" fmla="val 45000"/>
          </a:avLst>
        </a:prstGeom>
        <a:solidFill>
          <a:srgbClr val="51C3F9">
            <a:alpha val="90000"/>
          </a:srgbClr>
        </a:solidFill>
        <a:ln w="25400" cap="flat" cmpd="sng" algn="ctr">
          <a:solidFill>
            <a:srgbClr val="0070C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endParaRPr lang="en-US" sz="1800" kern="1200"/>
        </a:p>
      </dsp:txBody>
      <dsp:txXfrm>
        <a:off x="3756678" y="607406"/>
        <a:ext cx="286348" cy="391777"/>
      </dsp:txXfrm>
    </dsp:sp>
    <dsp:sp modelId="{B3257827-BFBF-6944-88C9-E91C31095E04}">
      <dsp:nvSpPr>
        <dsp:cNvPr id="0" name=""/>
        <dsp:cNvSpPr/>
      </dsp:nvSpPr>
      <dsp:spPr>
        <a:xfrm>
          <a:off x="4006609" y="1536538"/>
          <a:ext cx="520634" cy="520634"/>
        </a:xfrm>
        <a:prstGeom prst="downArrow">
          <a:avLst>
            <a:gd name="adj1" fmla="val 55000"/>
            <a:gd name="adj2" fmla="val 45000"/>
          </a:avLst>
        </a:prstGeom>
        <a:solidFill>
          <a:srgbClr val="00B0F0">
            <a:alpha val="90000"/>
          </a:srgbClr>
        </a:solidFill>
        <a:ln w="25400" cap="flat" cmpd="sng" algn="ctr">
          <a:solidFill>
            <a:srgbClr val="0070C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endParaRPr lang="en-US" sz="1800" kern="1200"/>
        </a:p>
      </dsp:txBody>
      <dsp:txXfrm>
        <a:off x="4123752" y="1536538"/>
        <a:ext cx="286348" cy="39177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515530-D2B9-6749-83A5-E0F471F8DC98}">
      <dsp:nvSpPr>
        <dsp:cNvPr id="0" name=""/>
        <dsp:cNvSpPr/>
      </dsp:nvSpPr>
      <dsp:spPr>
        <a:xfrm>
          <a:off x="0" y="0"/>
          <a:ext cx="4160169" cy="800975"/>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GB" sz="1600" kern="1200" dirty="0"/>
            <a:t>General beliefs about one’s thoughts and abilities</a:t>
          </a:r>
          <a:endParaRPr lang="en-US" sz="1600" kern="1200" dirty="0"/>
        </a:p>
      </dsp:txBody>
      <dsp:txXfrm>
        <a:off x="23460" y="23460"/>
        <a:ext cx="3295853" cy="754055"/>
      </dsp:txXfrm>
    </dsp:sp>
    <dsp:sp modelId="{B47BEF85-EB6B-F046-A299-DE22FA75428D}">
      <dsp:nvSpPr>
        <dsp:cNvPr id="0" name=""/>
        <dsp:cNvSpPr/>
      </dsp:nvSpPr>
      <dsp:spPr>
        <a:xfrm>
          <a:off x="367073" y="934471"/>
          <a:ext cx="4160169" cy="800975"/>
        </a:xfrm>
        <a:prstGeom prst="roundRect">
          <a:avLst>
            <a:gd name="adj" fmla="val 10000"/>
          </a:avLst>
        </a:prstGeom>
        <a:solidFill>
          <a:schemeClr val="accent4">
            <a:hueOff val="-4125485"/>
            <a:satOff val="9032"/>
            <a:lumOff val="490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GB" sz="1600" kern="1200" dirty="0"/>
            <a:t>Self-reflection (about thoughts and cognitive performance)</a:t>
          </a:r>
          <a:endParaRPr lang="en-US" sz="1600" kern="1200" dirty="0"/>
        </a:p>
      </dsp:txBody>
      <dsp:txXfrm>
        <a:off x="390533" y="957931"/>
        <a:ext cx="3225541" cy="754055"/>
      </dsp:txXfrm>
    </dsp:sp>
    <dsp:sp modelId="{D5B55C8F-A6F8-E547-B168-AF5DE7EAD995}">
      <dsp:nvSpPr>
        <dsp:cNvPr id="0" name=""/>
        <dsp:cNvSpPr/>
      </dsp:nvSpPr>
      <dsp:spPr>
        <a:xfrm>
          <a:off x="734147" y="1868943"/>
          <a:ext cx="4160169" cy="800975"/>
        </a:xfrm>
        <a:prstGeom prst="roundRect">
          <a:avLst>
            <a:gd name="adj" fmla="val 10000"/>
          </a:avLst>
        </a:prstGeom>
        <a:solidFill>
          <a:schemeClr val="accent4">
            <a:hueOff val="-8250970"/>
            <a:satOff val="18064"/>
            <a:lumOff val="980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GB" sz="1600" kern="1200" dirty="0"/>
            <a:t>Confidence about in-the-moment cognitive performance </a:t>
          </a:r>
        </a:p>
      </dsp:txBody>
      <dsp:txXfrm>
        <a:off x="757607" y="1892403"/>
        <a:ext cx="3225541" cy="754055"/>
      </dsp:txXfrm>
    </dsp:sp>
    <dsp:sp modelId="{AD90CEAF-E3D3-8848-8889-59F2D9E4C2A2}">
      <dsp:nvSpPr>
        <dsp:cNvPr id="0" name=""/>
        <dsp:cNvSpPr/>
      </dsp:nvSpPr>
      <dsp:spPr>
        <a:xfrm>
          <a:off x="3639535" y="607406"/>
          <a:ext cx="520634" cy="520634"/>
        </a:xfrm>
        <a:prstGeom prst="downArrow">
          <a:avLst>
            <a:gd name="adj1" fmla="val 55000"/>
            <a:gd name="adj2" fmla="val 45000"/>
          </a:avLst>
        </a:prstGeom>
        <a:solidFill>
          <a:srgbClr val="51C3F9">
            <a:alpha val="90000"/>
          </a:srgbClr>
        </a:solidFill>
        <a:ln w="25400" cap="flat" cmpd="sng" algn="ctr">
          <a:solidFill>
            <a:srgbClr val="0070C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a:p>
      </dsp:txBody>
      <dsp:txXfrm>
        <a:off x="3756678" y="607406"/>
        <a:ext cx="286348" cy="391777"/>
      </dsp:txXfrm>
    </dsp:sp>
    <dsp:sp modelId="{B3257827-BFBF-6944-88C9-E91C31095E04}">
      <dsp:nvSpPr>
        <dsp:cNvPr id="0" name=""/>
        <dsp:cNvSpPr/>
      </dsp:nvSpPr>
      <dsp:spPr>
        <a:xfrm>
          <a:off x="4006609" y="1536538"/>
          <a:ext cx="520634" cy="520634"/>
        </a:xfrm>
        <a:prstGeom prst="downArrow">
          <a:avLst>
            <a:gd name="adj1" fmla="val 55000"/>
            <a:gd name="adj2" fmla="val 45000"/>
          </a:avLst>
        </a:prstGeom>
        <a:solidFill>
          <a:srgbClr val="00B0F0">
            <a:alpha val="90000"/>
          </a:srgbClr>
        </a:solidFill>
        <a:ln w="25400" cap="flat" cmpd="sng" algn="ctr">
          <a:solidFill>
            <a:srgbClr val="0070C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a:p>
      </dsp:txBody>
      <dsp:txXfrm>
        <a:off x="4123752" y="1536538"/>
        <a:ext cx="286348" cy="39177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515530-D2B9-6749-83A5-E0F471F8DC98}">
      <dsp:nvSpPr>
        <dsp:cNvPr id="0" name=""/>
        <dsp:cNvSpPr/>
      </dsp:nvSpPr>
      <dsp:spPr>
        <a:xfrm>
          <a:off x="0" y="0"/>
          <a:ext cx="4160169" cy="800975"/>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0" i="0" u="none" strike="noStrike" kern="1200" cap="none" dirty="0">
              <a:solidFill>
                <a:schemeClr val="bg1"/>
              </a:solidFill>
              <a:latin typeface="Calibri"/>
              <a:ea typeface="Calibri"/>
              <a:cs typeface="Calibri"/>
              <a:sym typeface="Calibri"/>
            </a:rPr>
            <a:t>Metacognitive ability: higher-order perspective</a:t>
          </a:r>
          <a:endParaRPr lang="en-US" sz="1800" kern="1200" dirty="0">
            <a:solidFill>
              <a:schemeClr val="bg1"/>
            </a:solidFill>
          </a:endParaRPr>
        </a:p>
      </dsp:txBody>
      <dsp:txXfrm>
        <a:off x="23460" y="23460"/>
        <a:ext cx="3295853" cy="754055"/>
      </dsp:txXfrm>
    </dsp:sp>
    <dsp:sp modelId="{B47BEF85-EB6B-F046-A299-DE22FA75428D}">
      <dsp:nvSpPr>
        <dsp:cNvPr id="0" name=""/>
        <dsp:cNvSpPr/>
      </dsp:nvSpPr>
      <dsp:spPr>
        <a:xfrm>
          <a:off x="367073" y="934471"/>
          <a:ext cx="4160169" cy="800975"/>
        </a:xfrm>
        <a:prstGeom prst="roundRect">
          <a:avLst>
            <a:gd name="adj" fmla="val 10000"/>
          </a:avLst>
        </a:prstGeom>
        <a:solidFill>
          <a:schemeClr val="accent4">
            <a:hueOff val="-4125485"/>
            <a:satOff val="9032"/>
            <a:lumOff val="490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0" i="0" u="none" strike="noStrike" kern="1200" cap="none" dirty="0">
              <a:solidFill>
                <a:schemeClr val="bg1"/>
              </a:solidFill>
              <a:latin typeface="Calibri"/>
              <a:ea typeface="Calibri"/>
              <a:cs typeface="Calibri"/>
              <a:sym typeface="Calibri"/>
            </a:rPr>
            <a:t>Metacognitive experience: appraisal and reflection on experience</a:t>
          </a:r>
          <a:endParaRPr lang="en-US" sz="1800" kern="1200" dirty="0">
            <a:solidFill>
              <a:schemeClr val="bg1"/>
            </a:solidFill>
          </a:endParaRPr>
        </a:p>
      </dsp:txBody>
      <dsp:txXfrm>
        <a:off x="390533" y="957931"/>
        <a:ext cx="3225541" cy="754055"/>
      </dsp:txXfrm>
    </dsp:sp>
    <dsp:sp modelId="{D5B55C8F-A6F8-E547-B168-AF5DE7EAD995}">
      <dsp:nvSpPr>
        <dsp:cNvPr id="0" name=""/>
        <dsp:cNvSpPr/>
      </dsp:nvSpPr>
      <dsp:spPr>
        <a:xfrm>
          <a:off x="734147" y="1868943"/>
          <a:ext cx="4160169" cy="800975"/>
        </a:xfrm>
        <a:prstGeom prst="roundRect">
          <a:avLst>
            <a:gd name="adj" fmla="val 10000"/>
          </a:avLst>
        </a:prstGeom>
        <a:solidFill>
          <a:schemeClr val="accent4">
            <a:hueOff val="-8250970"/>
            <a:satOff val="18064"/>
            <a:lumOff val="980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0" i="0" u="none" strike="noStrike" kern="1200" cap="none" dirty="0">
              <a:solidFill>
                <a:schemeClr val="bg1"/>
              </a:solidFill>
              <a:latin typeface="Calibri"/>
              <a:ea typeface="Calibri"/>
              <a:cs typeface="Calibri"/>
              <a:sym typeface="Calibri"/>
            </a:rPr>
            <a:t>Metacognitive efficiency: “feeling of knowing”</a:t>
          </a:r>
          <a:endParaRPr lang="en-GB" sz="1800" kern="1200" dirty="0">
            <a:solidFill>
              <a:schemeClr val="bg1"/>
            </a:solidFill>
          </a:endParaRPr>
        </a:p>
      </dsp:txBody>
      <dsp:txXfrm>
        <a:off x="757607" y="1892403"/>
        <a:ext cx="3225541" cy="754055"/>
      </dsp:txXfrm>
    </dsp:sp>
    <dsp:sp modelId="{AD90CEAF-E3D3-8848-8889-59F2D9E4C2A2}">
      <dsp:nvSpPr>
        <dsp:cNvPr id="0" name=""/>
        <dsp:cNvSpPr/>
      </dsp:nvSpPr>
      <dsp:spPr>
        <a:xfrm>
          <a:off x="3639535" y="607406"/>
          <a:ext cx="520634" cy="520634"/>
        </a:xfrm>
        <a:prstGeom prst="downArrow">
          <a:avLst>
            <a:gd name="adj1" fmla="val 55000"/>
            <a:gd name="adj2" fmla="val 45000"/>
          </a:avLst>
        </a:prstGeom>
        <a:solidFill>
          <a:srgbClr val="51C3F9">
            <a:alpha val="90000"/>
          </a:srgbClr>
        </a:solidFill>
        <a:ln w="25400" cap="flat" cmpd="sng" algn="ctr">
          <a:solidFill>
            <a:srgbClr val="0070C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endParaRPr lang="en-US" sz="1800" kern="1200"/>
        </a:p>
      </dsp:txBody>
      <dsp:txXfrm>
        <a:off x="3756678" y="607406"/>
        <a:ext cx="286348" cy="391777"/>
      </dsp:txXfrm>
    </dsp:sp>
    <dsp:sp modelId="{B3257827-BFBF-6944-88C9-E91C31095E04}">
      <dsp:nvSpPr>
        <dsp:cNvPr id="0" name=""/>
        <dsp:cNvSpPr/>
      </dsp:nvSpPr>
      <dsp:spPr>
        <a:xfrm>
          <a:off x="4006609" y="1536538"/>
          <a:ext cx="520634" cy="520634"/>
        </a:xfrm>
        <a:prstGeom prst="downArrow">
          <a:avLst>
            <a:gd name="adj1" fmla="val 55000"/>
            <a:gd name="adj2" fmla="val 45000"/>
          </a:avLst>
        </a:prstGeom>
        <a:solidFill>
          <a:srgbClr val="00B0F0">
            <a:alpha val="90000"/>
          </a:srgbClr>
        </a:solidFill>
        <a:ln w="25400" cap="flat" cmpd="sng" algn="ctr">
          <a:solidFill>
            <a:srgbClr val="0070C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endParaRPr lang="en-US" sz="1800" kern="1200"/>
        </a:p>
      </dsp:txBody>
      <dsp:txXfrm>
        <a:off x="4123752" y="1536538"/>
        <a:ext cx="286348" cy="391777"/>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D454761-1460-C44E-8EE9-132392DCD1C4}" type="datetimeFigureOut">
              <a:rPr lang="en-US" smtClean="0"/>
              <a:t>10/14/2019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5A82BE9-307A-AB49-B561-9E71E3CE8979}" type="slidenum">
              <a:rPr lang="en-US" smtClean="0"/>
              <a:t>‹#›</a:t>
            </a:fld>
            <a:endParaRPr lang="en-US"/>
          </a:p>
        </p:txBody>
      </p:sp>
    </p:spTree>
    <p:extLst>
      <p:ext uri="{BB962C8B-B14F-4D97-AF65-F5344CB8AC3E}">
        <p14:creationId xmlns:p14="http://schemas.microsoft.com/office/powerpoint/2010/main" val="20651290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A3D421-3143-47CA-ACA9-5443A0940D94}" type="datetimeFigureOut">
              <a:rPr lang="en-GB" smtClean="0"/>
              <a:t>14/10/2019</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FA50D6-6132-4FF4-AFC5-01B946DDB4AB}" type="slidenum">
              <a:rPr lang="en-GB" smtClean="0"/>
              <a:t>‹#›</a:t>
            </a:fld>
            <a:endParaRPr lang="en-GB"/>
          </a:p>
        </p:txBody>
      </p:sp>
    </p:spTree>
    <p:extLst>
      <p:ext uri="{BB962C8B-B14F-4D97-AF65-F5344CB8AC3E}">
        <p14:creationId xmlns:p14="http://schemas.microsoft.com/office/powerpoint/2010/main" val="507693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2FA50D6-6132-4FF4-AFC5-01B946DDB4AB}" type="slidenum">
              <a:rPr lang="en-GB" smtClean="0"/>
              <a:t>5</a:t>
            </a:fld>
            <a:endParaRPr lang="en-GB"/>
          </a:p>
        </p:txBody>
      </p:sp>
    </p:spTree>
    <p:extLst>
      <p:ext uri="{BB962C8B-B14F-4D97-AF65-F5344CB8AC3E}">
        <p14:creationId xmlns:p14="http://schemas.microsoft.com/office/powerpoint/2010/main" val="26222008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Many words used to describe it across psychological literature</a:t>
            </a:r>
          </a:p>
        </p:txBody>
      </p:sp>
      <p:sp>
        <p:nvSpPr>
          <p:cNvPr id="4" name="Slide Number Placeholder 3"/>
          <p:cNvSpPr>
            <a:spLocks noGrp="1"/>
          </p:cNvSpPr>
          <p:nvPr>
            <p:ph type="sldNum" sz="quarter" idx="5"/>
          </p:nvPr>
        </p:nvSpPr>
        <p:spPr/>
        <p:txBody>
          <a:bodyPr/>
          <a:lstStyle/>
          <a:p>
            <a:fld id="{4E34BDD7-D5CD-FD41-89BD-5AE7F8489D32}" type="slidenum">
              <a:rPr lang="en-GB" smtClean="0"/>
              <a:t>7</a:t>
            </a:fld>
            <a:endParaRPr lang="en-GB"/>
          </a:p>
        </p:txBody>
      </p:sp>
    </p:spTree>
    <p:extLst>
      <p:ext uri="{BB962C8B-B14F-4D97-AF65-F5344CB8AC3E}">
        <p14:creationId xmlns:p14="http://schemas.microsoft.com/office/powerpoint/2010/main" val="3324647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2FA50D6-6132-4FF4-AFC5-01B946DDB4AB}" type="slidenum">
              <a:rPr lang="en-GB" smtClean="0"/>
              <a:t>8</a:t>
            </a:fld>
            <a:endParaRPr lang="en-GB"/>
          </a:p>
        </p:txBody>
      </p:sp>
    </p:spTree>
    <p:extLst>
      <p:ext uri="{BB962C8B-B14F-4D97-AF65-F5344CB8AC3E}">
        <p14:creationId xmlns:p14="http://schemas.microsoft.com/office/powerpoint/2010/main" val="39842421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E34BDD7-D5CD-FD41-89BD-5AE7F8489D32}" type="slidenum">
              <a:rPr lang="en-GB" smtClean="0"/>
              <a:t>11</a:t>
            </a:fld>
            <a:endParaRPr lang="en-GB"/>
          </a:p>
        </p:txBody>
      </p:sp>
    </p:spTree>
    <p:extLst>
      <p:ext uri="{BB962C8B-B14F-4D97-AF65-F5344CB8AC3E}">
        <p14:creationId xmlns:p14="http://schemas.microsoft.com/office/powerpoint/2010/main" val="2995946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E34BDD7-D5CD-FD41-89BD-5AE7F8489D32}" type="slidenum">
              <a:rPr lang="en-GB" smtClean="0"/>
              <a:t>12</a:t>
            </a:fld>
            <a:endParaRPr lang="en-GB"/>
          </a:p>
        </p:txBody>
      </p:sp>
    </p:spTree>
    <p:extLst>
      <p:ext uri="{BB962C8B-B14F-4D97-AF65-F5344CB8AC3E}">
        <p14:creationId xmlns:p14="http://schemas.microsoft.com/office/powerpoint/2010/main" val="3578920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Developmental and cognitive psychology has demonstrated that throughout adolescence, in-the-moment perceptual metacognition improves (Weil et al, 2013). </a:t>
            </a:r>
          </a:p>
          <a:p>
            <a:endParaRPr lang="en-GB" dirty="0"/>
          </a:p>
        </p:txBody>
      </p:sp>
      <p:sp>
        <p:nvSpPr>
          <p:cNvPr id="4" name="Slide Number Placeholder 3"/>
          <p:cNvSpPr>
            <a:spLocks noGrp="1"/>
          </p:cNvSpPr>
          <p:nvPr>
            <p:ph type="sldNum" sz="quarter" idx="5"/>
          </p:nvPr>
        </p:nvSpPr>
        <p:spPr/>
        <p:txBody>
          <a:bodyPr/>
          <a:lstStyle/>
          <a:p>
            <a:fld id="{4E34BDD7-D5CD-FD41-89BD-5AE7F8489D32}" type="slidenum">
              <a:rPr lang="en-GB" smtClean="0"/>
              <a:t>13</a:t>
            </a:fld>
            <a:endParaRPr lang="en-GB"/>
          </a:p>
        </p:txBody>
      </p:sp>
    </p:spTree>
    <p:extLst>
      <p:ext uri="{BB962C8B-B14F-4D97-AF65-F5344CB8AC3E}">
        <p14:creationId xmlns:p14="http://schemas.microsoft.com/office/powerpoint/2010/main" val="6715280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C4F3882-DEFD-4E72-8E13-72C60FD89A16}" type="slidenum">
              <a:rPr lang="ko-KR" altLang="en-US" smtClean="0"/>
              <a:t>14</a:t>
            </a:fld>
            <a:endParaRPr lang="ko-KR" altLang="en-US" dirty="0"/>
          </a:p>
        </p:txBody>
      </p:sp>
    </p:spTree>
    <p:extLst>
      <p:ext uri="{BB962C8B-B14F-4D97-AF65-F5344CB8AC3E}">
        <p14:creationId xmlns:p14="http://schemas.microsoft.com/office/powerpoint/2010/main" val="32218150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C4F3882-DEFD-4E72-8E13-72C60FD89A16}" type="slidenum">
              <a:rPr lang="ko-KR" altLang="en-US" smtClean="0"/>
              <a:t>15</a:t>
            </a:fld>
            <a:endParaRPr lang="ko-KR" altLang="en-US" dirty="0"/>
          </a:p>
        </p:txBody>
      </p:sp>
    </p:spTree>
    <p:extLst>
      <p:ext uri="{BB962C8B-B14F-4D97-AF65-F5344CB8AC3E}">
        <p14:creationId xmlns:p14="http://schemas.microsoft.com/office/powerpoint/2010/main" val="17438781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C4F3882-DEFD-4E72-8E13-72C60FD89A16}" type="slidenum">
              <a:rPr lang="ko-KR" altLang="en-US" smtClean="0"/>
              <a:t>16</a:t>
            </a:fld>
            <a:endParaRPr lang="ko-KR" altLang="en-US" dirty="0"/>
          </a:p>
        </p:txBody>
      </p:sp>
    </p:spTree>
    <p:extLst>
      <p:ext uri="{BB962C8B-B14F-4D97-AF65-F5344CB8AC3E}">
        <p14:creationId xmlns:p14="http://schemas.microsoft.com/office/powerpoint/2010/main" val="29805352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Small but significant </a:t>
            </a:r>
            <a:r>
              <a:rPr lang="en-GB" dirty="0" err="1"/>
              <a:t>assocciation</a:t>
            </a:r>
            <a:endParaRPr lang="en-GB" dirty="0"/>
          </a:p>
          <a:p>
            <a:endParaRPr lang="en-GB" dirty="0"/>
          </a:p>
          <a:p>
            <a:r>
              <a:rPr lang="en-GB" dirty="0"/>
              <a:t>Sub-Scale analyses demonstrated that ..</a:t>
            </a:r>
          </a:p>
          <a:p>
            <a:endParaRPr lang="en-GB" dirty="0"/>
          </a:p>
        </p:txBody>
      </p:sp>
      <p:sp>
        <p:nvSpPr>
          <p:cNvPr id="4" name="Slide Number Placeholder 3"/>
          <p:cNvSpPr>
            <a:spLocks noGrp="1"/>
          </p:cNvSpPr>
          <p:nvPr>
            <p:ph type="sldNum" sz="quarter" idx="5"/>
          </p:nvPr>
        </p:nvSpPr>
        <p:spPr/>
        <p:txBody>
          <a:bodyPr/>
          <a:lstStyle/>
          <a:p>
            <a:fld id="{5C4F3882-DEFD-4E72-8E13-72C60FD89A16}" type="slidenum">
              <a:rPr lang="ko-KR" altLang="en-US" smtClean="0"/>
              <a:t>17</a:t>
            </a:fld>
            <a:endParaRPr lang="ko-KR" altLang="en-US" dirty="0"/>
          </a:p>
        </p:txBody>
      </p:sp>
    </p:spTree>
    <p:extLst>
      <p:ext uri="{BB962C8B-B14F-4D97-AF65-F5344CB8AC3E}">
        <p14:creationId xmlns:p14="http://schemas.microsoft.com/office/powerpoint/2010/main" val="26990467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When combined with research in adults, there is a measurable lifetime inverted U-shaped profile of these metacognitive abilities, clearly demonstrating a decline in metacognitive accuracy throughout middle- to late-adulthood (Palmer, David &amp; Fleming, 2014). </a:t>
            </a:r>
          </a:p>
          <a:p>
            <a:r>
              <a:rPr lang="en-GB" dirty="0"/>
              <a:t>This age-related reduction in metacognition </a:t>
            </a:r>
            <a:r>
              <a:rPr lang="en-US" dirty="0"/>
              <a:t>can lead to a reduced ability to assess and address the risks of carrying out in daily activities, such as driving (</a:t>
            </a:r>
            <a:r>
              <a:rPr lang="en-GB" dirty="0"/>
              <a:t>Ross et al, 2012)</a:t>
            </a:r>
            <a:r>
              <a:rPr lang="en-US" dirty="0"/>
              <a:t>. </a:t>
            </a:r>
            <a:endParaRPr lang="en-GB" dirty="0"/>
          </a:p>
          <a:p>
            <a:endParaRPr lang="en-GB" dirty="0"/>
          </a:p>
        </p:txBody>
      </p:sp>
      <p:sp>
        <p:nvSpPr>
          <p:cNvPr id="4" name="Slide Number Placeholder 3"/>
          <p:cNvSpPr>
            <a:spLocks noGrp="1"/>
          </p:cNvSpPr>
          <p:nvPr>
            <p:ph type="sldNum" sz="quarter" idx="5"/>
          </p:nvPr>
        </p:nvSpPr>
        <p:spPr/>
        <p:txBody>
          <a:bodyPr/>
          <a:lstStyle/>
          <a:p>
            <a:fld id="{5C4F3882-DEFD-4E72-8E13-72C60FD89A16}" type="slidenum">
              <a:rPr lang="ko-KR" altLang="en-US" smtClean="0"/>
              <a:t>18</a:t>
            </a:fld>
            <a:endParaRPr lang="ko-KR" altLang="en-US" dirty="0"/>
          </a:p>
        </p:txBody>
      </p:sp>
    </p:spTree>
    <p:extLst>
      <p:ext uri="{BB962C8B-B14F-4D97-AF65-F5344CB8AC3E}">
        <p14:creationId xmlns:p14="http://schemas.microsoft.com/office/powerpoint/2010/main" val="547491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Developmental and cognitive psychology has demonstrated that throughout adolescence, in-the-moment perceptual metacognition improves (Weil et al, 2013). </a:t>
            </a:r>
          </a:p>
          <a:p>
            <a:endParaRPr lang="en-GB" dirty="0"/>
          </a:p>
          <a:p>
            <a:r>
              <a:rPr lang="en-GB" dirty="0"/>
              <a:t>When combined with research in adults, there is a measurable lifetime inverted U-shaped profile of these metacognitive abilities, clearly demonstrating a decline in metacognitive accuracy throughout middle- to late-adulthood (Palmer, David &amp; Fleming, 2014). </a:t>
            </a:r>
          </a:p>
          <a:p>
            <a:r>
              <a:rPr lang="en-GB" dirty="0"/>
              <a:t>This age-related reduction in metacognition </a:t>
            </a:r>
            <a:r>
              <a:rPr lang="en-US" dirty="0"/>
              <a:t>can lead to a reduced ability to assess and address the risks of carrying out in daily activities, such as driving (</a:t>
            </a:r>
            <a:r>
              <a:rPr lang="en-GB" dirty="0"/>
              <a:t>Ross et al, 2012)</a:t>
            </a:r>
            <a:r>
              <a:rPr lang="en-US" dirty="0"/>
              <a:t>. </a:t>
            </a:r>
            <a:endParaRPr lang="en-GB" dirty="0"/>
          </a:p>
        </p:txBody>
      </p:sp>
      <p:sp>
        <p:nvSpPr>
          <p:cNvPr id="4" name="Slide Number Placeholder 3"/>
          <p:cNvSpPr>
            <a:spLocks noGrp="1"/>
          </p:cNvSpPr>
          <p:nvPr>
            <p:ph type="sldNum" sz="quarter" idx="5"/>
          </p:nvPr>
        </p:nvSpPr>
        <p:spPr/>
        <p:txBody>
          <a:bodyPr/>
          <a:lstStyle/>
          <a:p>
            <a:fld id="{4E34BDD7-D5CD-FD41-89BD-5AE7F8489D32}" type="slidenum">
              <a:rPr lang="en-GB" smtClean="0"/>
              <a:t>19</a:t>
            </a:fld>
            <a:endParaRPr lang="en-GB"/>
          </a:p>
        </p:txBody>
      </p:sp>
    </p:spTree>
    <p:extLst>
      <p:ext uri="{BB962C8B-B14F-4D97-AF65-F5344CB8AC3E}">
        <p14:creationId xmlns:p14="http://schemas.microsoft.com/office/powerpoint/2010/main" val="20854114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now to the highest order of metacognition,</a:t>
            </a:r>
          </a:p>
          <a:p>
            <a:endParaRPr lang="en-GB" dirty="0"/>
          </a:p>
          <a:p>
            <a:r>
              <a:rPr lang="en-GB" dirty="0"/>
              <a:t>Again beliefs and general metacognitive ability predicts improvement in function over 3 years,</a:t>
            </a:r>
          </a:p>
        </p:txBody>
      </p:sp>
      <p:sp>
        <p:nvSpPr>
          <p:cNvPr id="4" name="Slide Number Placeholder 3"/>
          <p:cNvSpPr>
            <a:spLocks noGrp="1"/>
          </p:cNvSpPr>
          <p:nvPr>
            <p:ph type="sldNum" sz="quarter" idx="5"/>
          </p:nvPr>
        </p:nvSpPr>
        <p:spPr/>
        <p:txBody>
          <a:bodyPr/>
          <a:lstStyle/>
          <a:p>
            <a:fld id="{4E34BDD7-D5CD-FD41-89BD-5AE7F8489D32}" type="slidenum">
              <a:rPr lang="en-GB" smtClean="0"/>
              <a:t>22</a:t>
            </a:fld>
            <a:endParaRPr lang="en-GB"/>
          </a:p>
        </p:txBody>
      </p:sp>
    </p:spTree>
    <p:extLst>
      <p:ext uri="{BB962C8B-B14F-4D97-AF65-F5344CB8AC3E}">
        <p14:creationId xmlns:p14="http://schemas.microsoft.com/office/powerpoint/2010/main" val="18222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More evidence for the self-reported measures of metacognitive function turning to self-reflection…</a:t>
            </a:r>
          </a:p>
        </p:txBody>
      </p:sp>
      <p:sp>
        <p:nvSpPr>
          <p:cNvPr id="4" name="Slide Number Placeholder 3"/>
          <p:cNvSpPr>
            <a:spLocks noGrp="1"/>
          </p:cNvSpPr>
          <p:nvPr>
            <p:ph type="sldNum" sz="quarter" idx="5"/>
          </p:nvPr>
        </p:nvSpPr>
        <p:spPr/>
        <p:txBody>
          <a:bodyPr/>
          <a:lstStyle/>
          <a:p>
            <a:fld id="{4E34BDD7-D5CD-FD41-89BD-5AE7F8489D32}" type="slidenum">
              <a:rPr lang="en-GB" smtClean="0"/>
              <a:t>23</a:t>
            </a:fld>
            <a:endParaRPr lang="en-GB"/>
          </a:p>
        </p:txBody>
      </p:sp>
    </p:spTree>
    <p:extLst>
      <p:ext uri="{BB962C8B-B14F-4D97-AF65-F5344CB8AC3E}">
        <p14:creationId xmlns:p14="http://schemas.microsoft.com/office/powerpoint/2010/main" val="35130120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Alternatively, it is suggested that FEP patients appear more self-reflective than healthy adults because they do indeed reflect more on their personal experiences and thoughts, as they are having unusual illness-</a:t>
            </a:r>
            <a:r>
              <a:rPr lang="en-GB" sz="1200" kern="1200" dirty="0" err="1">
                <a:solidFill>
                  <a:schemeClr val="tx1"/>
                </a:solidFill>
                <a:effectLst/>
                <a:latin typeface="+mn-lt"/>
                <a:ea typeface="+mn-ea"/>
                <a:cs typeface="+mn-cs"/>
              </a:rPr>
              <a:t>relted</a:t>
            </a:r>
            <a:r>
              <a:rPr lang="en-GB" sz="1200" kern="1200" dirty="0">
                <a:solidFill>
                  <a:schemeClr val="tx1"/>
                </a:solidFill>
                <a:effectLst/>
                <a:latin typeface="+mn-lt"/>
                <a:ea typeface="+mn-ea"/>
                <a:cs typeface="+mn-cs"/>
              </a:rPr>
              <a:t> experiences (Bedford, 2010)</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However this is not to say that healthy adults have “worse” cognitive insight than FEP patients, perhaps instead they answer the BCIS differently to patient groups as they 1) do not have as much to reflect on, or 2) interpret questions differently. </a:t>
            </a:r>
            <a:endParaRPr lang="en-GB" dirty="0"/>
          </a:p>
          <a:p>
            <a:endParaRPr lang="en-GB" dirty="0"/>
          </a:p>
        </p:txBody>
      </p:sp>
      <p:sp>
        <p:nvSpPr>
          <p:cNvPr id="4" name="Slide Number Placeholder 3"/>
          <p:cNvSpPr>
            <a:spLocks noGrp="1"/>
          </p:cNvSpPr>
          <p:nvPr>
            <p:ph type="sldNum" sz="quarter" idx="5"/>
          </p:nvPr>
        </p:nvSpPr>
        <p:spPr/>
        <p:txBody>
          <a:bodyPr/>
          <a:lstStyle/>
          <a:p>
            <a:fld id="{5C4F3882-DEFD-4E72-8E13-72C60FD89A16}" type="slidenum">
              <a:rPr lang="ko-KR" altLang="en-US" smtClean="0"/>
              <a:t>24</a:t>
            </a:fld>
            <a:endParaRPr lang="ko-KR" altLang="en-US" dirty="0"/>
          </a:p>
        </p:txBody>
      </p:sp>
    </p:spTree>
    <p:extLst>
      <p:ext uri="{BB962C8B-B14F-4D97-AF65-F5344CB8AC3E}">
        <p14:creationId xmlns:p14="http://schemas.microsoft.com/office/powerpoint/2010/main" val="24046435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Similar to clinical insight…</a:t>
            </a:r>
          </a:p>
          <a:p>
            <a:endParaRPr lang="en-GB" dirty="0"/>
          </a:p>
          <a:p>
            <a:r>
              <a:rPr lang="en-GB" dirty="0"/>
              <a:t>Where lower mood is associated with better self-reflection. Perhaps depressive realism created more accurate self-understanding</a:t>
            </a:r>
          </a:p>
        </p:txBody>
      </p:sp>
      <p:sp>
        <p:nvSpPr>
          <p:cNvPr id="4" name="Slide Number Placeholder 3"/>
          <p:cNvSpPr>
            <a:spLocks noGrp="1"/>
          </p:cNvSpPr>
          <p:nvPr>
            <p:ph type="sldNum" sz="quarter" idx="5"/>
          </p:nvPr>
        </p:nvSpPr>
        <p:spPr/>
        <p:txBody>
          <a:bodyPr/>
          <a:lstStyle/>
          <a:p>
            <a:fld id="{5C4F3882-DEFD-4E72-8E13-72C60FD89A16}" type="slidenum">
              <a:rPr lang="ko-KR" altLang="en-US" smtClean="0"/>
              <a:t>25</a:t>
            </a:fld>
            <a:endParaRPr lang="ko-KR" altLang="en-US" dirty="0"/>
          </a:p>
        </p:txBody>
      </p:sp>
    </p:spTree>
    <p:extLst>
      <p:ext uri="{BB962C8B-B14F-4D97-AF65-F5344CB8AC3E}">
        <p14:creationId xmlns:p14="http://schemas.microsoft.com/office/powerpoint/2010/main" val="35119317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BDI-II questionnaire was the most commonly</a:t>
            </a:r>
          </a:p>
          <a:p>
            <a:r>
              <a:rPr lang="en-GB" sz="1200" kern="1200" dirty="0">
                <a:solidFill>
                  <a:schemeClr val="tx1"/>
                </a:solidFill>
                <a:effectLst/>
                <a:latin typeface="+mn-lt"/>
                <a:ea typeface="+mn-ea"/>
                <a:cs typeface="+mn-cs"/>
              </a:rPr>
              <a:t>used measure: 9 of the 16 studies included in the SR analysis.</a:t>
            </a:r>
          </a:p>
          <a:p>
            <a:r>
              <a:rPr lang="en-GB" sz="1200" kern="1200" dirty="0">
                <a:solidFill>
                  <a:schemeClr val="tx1"/>
                </a:solidFill>
                <a:effectLst/>
                <a:latin typeface="+mn-lt"/>
                <a:ea typeface="+mn-ea"/>
                <a:cs typeface="+mn-cs"/>
              </a:rPr>
              <a:t>The CDS was used in 3 of the studies; the Hamilton scale was used in</a:t>
            </a:r>
          </a:p>
          <a:p>
            <a:r>
              <a:rPr lang="en-GB" sz="1200" kern="1200" dirty="0">
                <a:solidFill>
                  <a:schemeClr val="tx1"/>
                </a:solidFill>
                <a:effectLst/>
                <a:latin typeface="+mn-lt"/>
                <a:ea typeface="+mn-ea"/>
                <a:cs typeface="+mn-cs"/>
              </a:rPr>
              <a:t>2 studies, and the PANSS depression measure was only used once. The</a:t>
            </a:r>
          </a:p>
          <a:p>
            <a:r>
              <a:rPr lang="en-GB" sz="1200" kern="1200" dirty="0">
                <a:solidFill>
                  <a:schemeClr val="tx1"/>
                </a:solidFill>
                <a:effectLst/>
                <a:latin typeface="+mn-lt"/>
                <a:ea typeface="+mn-ea"/>
                <a:cs typeface="+mn-cs"/>
              </a:rPr>
              <a:t>highest overall correlation </a:t>
            </a:r>
            <a:r>
              <a:rPr lang="en-GB" sz="1200" kern="1200" dirty="0" err="1">
                <a:solidFill>
                  <a:schemeClr val="tx1"/>
                </a:solidFill>
                <a:effectLst/>
                <a:latin typeface="+mn-lt"/>
                <a:ea typeface="+mn-ea"/>
                <a:cs typeface="+mn-cs"/>
              </a:rPr>
              <a:t>andmost</a:t>
            </a:r>
            <a:r>
              <a:rPr lang="en-GB" sz="1200" kern="1200" dirty="0">
                <a:solidFill>
                  <a:schemeClr val="tx1"/>
                </a:solidFill>
                <a:effectLst/>
                <a:latin typeface="+mn-lt"/>
                <a:ea typeface="+mn-ea"/>
                <a:cs typeface="+mn-cs"/>
              </a:rPr>
              <a:t> significant </a:t>
            </a:r>
            <a:r>
              <a:rPr lang="en-GB" sz="1200" kern="1200" dirty="0" err="1">
                <a:solidFill>
                  <a:schemeClr val="tx1"/>
                </a:solidFill>
                <a:effectLst/>
                <a:latin typeface="+mn-lt"/>
                <a:ea typeface="+mn-ea"/>
                <a:cs typeface="+mn-cs"/>
              </a:rPr>
              <a:t>effectwas</a:t>
            </a:r>
            <a:r>
              <a:rPr lang="en-GB" sz="1200" kern="1200" dirty="0">
                <a:solidFill>
                  <a:schemeClr val="tx1"/>
                </a:solidFill>
                <a:effectLst/>
                <a:latin typeface="+mn-lt"/>
                <a:ea typeface="+mn-ea"/>
                <a:cs typeface="+mn-cs"/>
              </a:rPr>
              <a:t> seen between</a:t>
            </a:r>
          </a:p>
          <a:p>
            <a:r>
              <a:rPr lang="en-GB" sz="1200" kern="1200" dirty="0">
                <a:solidFill>
                  <a:schemeClr val="tx1"/>
                </a:solidFill>
                <a:effectLst/>
                <a:latin typeface="+mn-lt"/>
                <a:ea typeface="+mn-ea"/>
                <a:cs typeface="+mn-cs"/>
              </a:rPr>
              <a:t>SR and the Beck Depression Inventory-II (BDI-II; r = .256, p b .001),</a:t>
            </a:r>
          </a:p>
          <a:p>
            <a:r>
              <a:rPr lang="en-GB" sz="1200" kern="1200" dirty="0">
                <a:solidFill>
                  <a:schemeClr val="tx1"/>
                </a:solidFill>
                <a:effectLst/>
                <a:latin typeface="+mn-lt"/>
                <a:ea typeface="+mn-ea"/>
                <a:cs typeface="+mn-cs"/>
              </a:rPr>
              <a:t>followed by the he Calgary Depression Scale (CDS; r = .135, p b .03).</a:t>
            </a:r>
          </a:p>
          <a:p>
            <a:r>
              <a:rPr lang="en-GB" sz="1200" kern="1200" dirty="0">
                <a:solidFill>
                  <a:schemeClr val="tx1"/>
                </a:solidFill>
                <a:effectLst/>
                <a:latin typeface="+mn-lt"/>
                <a:ea typeface="+mn-ea"/>
                <a:cs typeface="+mn-cs"/>
              </a:rPr>
              <a:t>Neither the Hamilton Depression Rating Scale (HDRS) (r = −.040,</a:t>
            </a:r>
          </a:p>
          <a:p>
            <a:r>
              <a:rPr lang="en-GB" sz="1200" kern="1200" dirty="0">
                <a:solidFill>
                  <a:schemeClr val="tx1"/>
                </a:solidFill>
                <a:effectLst/>
                <a:latin typeface="+mn-lt"/>
                <a:ea typeface="+mn-ea"/>
                <a:cs typeface="+mn-cs"/>
              </a:rPr>
              <a:t>p = .574) nor the PANSS depression item (r= .18, p = .09) had a significant</a:t>
            </a:r>
          </a:p>
          <a:p>
            <a:r>
              <a:rPr lang="en-GB" sz="1200" kern="1200" dirty="0">
                <a:solidFill>
                  <a:schemeClr val="tx1"/>
                </a:solidFill>
                <a:effectLst/>
                <a:latin typeface="+mn-lt"/>
                <a:ea typeface="+mn-ea"/>
                <a:cs typeface="+mn-cs"/>
              </a:rPr>
              <a:t>relationship with SR.</a:t>
            </a:r>
          </a:p>
        </p:txBody>
      </p:sp>
      <p:sp>
        <p:nvSpPr>
          <p:cNvPr id="4" name="Slide Number Placeholder 3"/>
          <p:cNvSpPr>
            <a:spLocks noGrp="1"/>
          </p:cNvSpPr>
          <p:nvPr>
            <p:ph type="sldNum" sz="quarter" idx="5"/>
          </p:nvPr>
        </p:nvSpPr>
        <p:spPr/>
        <p:txBody>
          <a:bodyPr/>
          <a:lstStyle/>
          <a:p>
            <a:fld id="{5C4F3882-DEFD-4E72-8E13-72C60FD89A16}" type="slidenum">
              <a:rPr lang="ko-KR" altLang="en-US" smtClean="0"/>
              <a:t>26</a:t>
            </a:fld>
            <a:endParaRPr lang="ko-KR" altLang="en-US" dirty="0"/>
          </a:p>
        </p:txBody>
      </p:sp>
    </p:spTree>
    <p:extLst>
      <p:ext uri="{BB962C8B-B14F-4D97-AF65-F5344CB8AC3E}">
        <p14:creationId xmlns:p14="http://schemas.microsoft.com/office/powerpoint/2010/main" val="1168115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there was no direct relationship between cognition and metacognition, as measured </a:t>
            </a:r>
            <a:r>
              <a:rPr lang="en-GB" dirty="0" err="1"/>
              <a:t>bt</a:t>
            </a:r>
            <a:r>
              <a:rPr lang="en-GB" dirty="0"/>
              <a:t> the self-reflectiveness subscale of the BCIS, but the cognitive bias of self-certainty was</a:t>
            </a:r>
          </a:p>
        </p:txBody>
      </p:sp>
      <p:sp>
        <p:nvSpPr>
          <p:cNvPr id="4" name="Slide Number Placeholder 3"/>
          <p:cNvSpPr>
            <a:spLocks noGrp="1"/>
          </p:cNvSpPr>
          <p:nvPr>
            <p:ph type="sldNum" sz="quarter" idx="5"/>
          </p:nvPr>
        </p:nvSpPr>
        <p:spPr/>
        <p:txBody>
          <a:bodyPr/>
          <a:lstStyle/>
          <a:p>
            <a:fld id="{5C4F3882-DEFD-4E72-8E13-72C60FD89A16}" type="slidenum">
              <a:rPr lang="ko-KR" altLang="en-US" smtClean="0"/>
              <a:t>27</a:t>
            </a:fld>
            <a:endParaRPr lang="ko-KR" altLang="en-US" dirty="0"/>
          </a:p>
        </p:txBody>
      </p:sp>
    </p:spTree>
    <p:extLst>
      <p:ext uri="{BB962C8B-B14F-4D97-AF65-F5344CB8AC3E}">
        <p14:creationId xmlns:p14="http://schemas.microsoft.com/office/powerpoint/2010/main" val="4834438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More recent research has delved into this relationship a bit more and Geoff Davies showed that metacognition partially mediates the relationship between neurocognition and functional capacity…</a:t>
            </a:r>
          </a:p>
          <a:p>
            <a:endParaRPr lang="en-GB" dirty="0"/>
          </a:p>
          <a:p>
            <a:r>
              <a:rPr lang="en-GB" dirty="0"/>
              <a:t>And fully mediates the relationship between functional capacity and social and occupational function. </a:t>
            </a:r>
          </a:p>
          <a:p>
            <a:endParaRPr lang="en-GB" dirty="0"/>
          </a:p>
          <a:p>
            <a:r>
              <a:rPr lang="en-GB" dirty="0"/>
              <a:t>So here it seems your ability to reflect on behaviour and function is key to </a:t>
            </a:r>
            <a:r>
              <a:rPr lang="en-GB" sz="1200" kern="1200" dirty="0">
                <a:solidFill>
                  <a:schemeClr val="tx1"/>
                </a:solidFill>
                <a:effectLst/>
                <a:latin typeface="+mn-lt"/>
                <a:ea typeface="+mn-ea"/>
                <a:cs typeface="+mn-cs"/>
              </a:rPr>
              <a:t>further applying skills into occupational and social situations.</a:t>
            </a:r>
          </a:p>
          <a:p>
            <a:endParaRPr lang="en-GB" dirty="0"/>
          </a:p>
          <a:p>
            <a:r>
              <a:rPr lang="en-GB" dirty="0"/>
              <a:t>And a number of studies have also shown self-reflection predicts functional outcomes in psychosis, where </a:t>
            </a:r>
            <a:r>
              <a:rPr lang="en-GB" dirty="0" err="1"/>
              <a:t>O’connor</a:t>
            </a:r>
            <a:r>
              <a:rPr lang="en-GB" dirty="0"/>
              <a:t> showed self-reflection at baseline can predict outcomes at 3 years.</a:t>
            </a:r>
          </a:p>
          <a:p>
            <a:endParaRPr lang="en-GB" dirty="0"/>
          </a:p>
          <a:p>
            <a:r>
              <a:rPr lang="en-GB" dirty="0"/>
              <a:t>Also more delusional thinkers are less self reflective.</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are really important implications for treatment here as with cognitive remediation therapy or metacognitive therapy people can learn to reflect and integrate knowledge into their everyday behaviour and so improve their social and occupational function and recovery  from anomalous experiences more generally.</a:t>
            </a:r>
          </a:p>
          <a:p>
            <a:endParaRPr lang="en-GB" dirty="0"/>
          </a:p>
        </p:txBody>
      </p:sp>
      <p:sp>
        <p:nvSpPr>
          <p:cNvPr id="4" name="Slide Number Placeholder 3"/>
          <p:cNvSpPr>
            <a:spLocks noGrp="1"/>
          </p:cNvSpPr>
          <p:nvPr>
            <p:ph type="sldNum" sz="quarter" idx="5"/>
          </p:nvPr>
        </p:nvSpPr>
        <p:spPr/>
        <p:txBody>
          <a:bodyPr/>
          <a:lstStyle/>
          <a:p>
            <a:fld id="{4E34BDD7-D5CD-FD41-89BD-5AE7F8489D32}" type="slidenum">
              <a:rPr lang="en-GB" smtClean="0"/>
              <a:t>28</a:t>
            </a:fld>
            <a:endParaRPr lang="en-GB"/>
          </a:p>
        </p:txBody>
      </p:sp>
    </p:spTree>
    <p:extLst>
      <p:ext uri="{BB962C8B-B14F-4D97-AF65-F5344CB8AC3E}">
        <p14:creationId xmlns:p14="http://schemas.microsoft.com/office/powerpoint/2010/main" val="11738296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E34BDD7-D5CD-FD41-89BD-5AE7F8489D32}" type="slidenum">
              <a:rPr lang="en-GB" smtClean="0"/>
              <a:t>29</a:t>
            </a:fld>
            <a:endParaRPr lang="en-GB"/>
          </a:p>
        </p:txBody>
      </p:sp>
    </p:spTree>
    <p:extLst>
      <p:ext uri="{BB962C8B-B14F-4D97-AF65-F5344CB8AC3E}">
        <p14:creationId xmlns:p14="http://schemas.microsoft.com/office/powerpoint/2010/main" val="37471016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we know people with psychosis are  less metacognitively accurate, but this does not directly explain their experiences of anomalous sensory </a:t>
            </a:r>
            <a:r>
              <a:rPr lang="en-GB" dirty="0" err="1"/>
              <a:t>eprceptions</a:t>
            </a:r>
            <a:r>
              <a:rPr lang="en-GB" dirty="0"/>
              <a:t> like hallucinations.</a:t>
            </a:r>
          </a:p>
        </p:txBody>
      </p:sp>
      <p:sp>
        <p:nvSpPr>
          <p:cNvPr id="4" name="Slide Number Placeholder 3"/>
          <p:cNvSpPr>
            <a:spLocks noGrp="1"/>
          </p:cNvSpPr>
          <p:nvPr>
            <p:ph type="sldNum" sz="quarter" idx="5"/>
          </p:nvPr>
        </p:nvSpPr>
        <p:spPr/>
        <p:txBody>
          <a:bodyPr/>
          <a:lstStyle/>
          <a:p>
            <a:fld id="{4E34BDD7-D5CD-FD41-89BD-5AE7F8489D32}" type="slidenum">
              <a:rPr lang="en-GB" smtClean="0"/>
              <a:t>30</a:t>
            </a:fld>
            <a:endParaRPr lang="en-GB"/>
          </a:p>
        </p:txBody>
      </p:sp>
    </p:spTree>
    <p:extLst>
      <p:ext uri="{BB962C8B-B14F-4D97-AF65-F5344CB8AC3E}">
        <p14:creationId xmlns:p14="http://schemas.microsoft.com/office/powerpoint/2010/main" val="11500999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C4F3882-DEFD-4E72-8E13-72C60FD89A16}" type="slidenum">
              <a:rPr lang="ko-KR" altLang="en-US" smtClean="0"/>
              <a:t>31</a:t>
            </a:fld>
            <a:endParaRPr lang="ko-KR" altLang="en-US" dirty="0"/>
          </a:p>
        </p:txBody>
      </p:sp>
    </p:spTree>
    <p:extLst>
      <p:ext uri="{BB962C8B-B14F-4D97-AF65-F5344CB8AC3E}">
        <p14:creationId xmlns:p14="http://schemas.microsoft.com/office/powerpoint/2010/main" val="22852403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C4F3882-DEFD-4E72-8E13-72C60FD89A16}" type="slidenum">
              <a:rPr lang="ko-KR" altLang="en-US" smtClean="0"/>
              <a:t>32</a:t>
            </a:fld>
            <a:endParaRPr lang="ko-KR" altLang="en-US" dirty="0"/>
          </a:p>
        </p:txBody>
      </p:sp>
    </p:spTree>
    <p:extLst>
      <p:ext uri="{BB962C8B-B14F-4D97-AF65-F5344CB8AC3E}">
        <p14:creationId xmlns:p14="http://schemas.microsoft.com/office/powerpoint/2010/main" val="22028291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C4F3882-DEFD-4E72-8E13-72C60FD89A16}" type="slidenum">
              <a:rPr lang="ko-KR" altLang="en-US" smtClean="0"/>
              <a:t>33</a:t>
            </a:fld>
            <a:endParaRPr lang="ko-KR" altLang="en-US" dirty="0"/>
          </a:p>
        </p:txBody>
      </p:sp>
    </p:spTree>
    <p:extLst>
      <p:ext uri="{BB962C8B-B14F-4D97-AF65-F5344CB8AC3E}">
        <p14:creationId xmlns:p14="http://schemas.microsoft.com/office/powerpoint/2010/main" val="4436866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Small but significant </a:t>
            </a:r>
            <a:r>
              <a:rPr lang="en-GB" dirty="0" err="1"/>
              <a:t>assocciation</a:t>
            </a:r>
            <a:endParaRPr lang="en-GB" dirty="0"/>
          </a:p>
          <a:p>
            <a:endParaRPr lang="en-GB" dirty="0"/>
          </a:p>
          <a:p>
            <a:r>
              <a:rPr lang="en-GB" dirty="0"/>
              <a:t>Sub-Scale analyses demonstrated that ..</a:t>
            </a:r>
          </a:p>
          <a:p>
            <a:endParaRPr lang="en-GB" dirty="0"/>
          </a:p>
        </p:txBody>
      </p:sp>
      <p:sp>
        <p:nvSpPr>
          <p:cNvPr id="4" name="Slide Number Placeholder 3"/>
          <p:cNvSpPr>
            <a:spLocks noGrp="1"/>
          </p:cNvSpPr>
          <p:nvPr>
            <p:ph type="sldNum" sz="quarter" idx="5"/>
          </p:nvPr>
        </p:nvSpPr>
        <p:spPr/>
        <p:txBody>
          <a:bodyPr/>
          <a:lstStyle/>
          <a:p>
            <a:fld id="{5C4F3882-DEFD-4E72-8E13-72C60FD89A16}" type="slidenum">
              <a:rPr lang="ko-KR" altLang="en-US" smtClean="0"/>
              <a:t>34</a:t>
            </a:fld>
            <a:endParaRPr lang="ko-KR" altLang="en-US" dirty="0"/>
          </a:p>
        </p:txBody>
      </p:sp>
    </p:spTree>
    <p:extLst>
      <p:ext uri="{BB962C8B-B14F-4D97-AF65-F5344CB8AC3E}">
        <p14:creationId xmlns:p14="http://schemas.microsoft.com/office/powerpoint/2010/main" val="14124569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E34BDD7-D5CD-FD41-89BD-5AE7F8489D32}" type="slidenum">
              <a:rPr lang="en-GB" smtClean="0"/>
              <a:t>35</a:t>
            </a:fld>
            <a:endParaRPr lang="en-GB"/>
          </a:p>
        </p:txBody>
      </p:sp>
    </p:spTree>
    <p:extLst>
      <p:ext uri="{BB962C8B-B14F-4D97-AF65-F5344CB8AC3E}">
        <p14:creationId xmlns:p14="http://schemas.microsoft.com/office/powerpoint/2010/main" val="17479043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E34BDD7-D5CD-FD41-89BD-5AE7F8489D32}" type="slidenum">
              <a:rPr lang="en-GB" smtClean="0"/>
              <a:t>36</a:t>
            </a:fld>
            <a:endParaRPr lang="en-GB"/>
          </a:p>
        </p:txBody>
      </p:sp>
    </p:spTree>
    <p:extLst>
      <p:ext uri="{BB962C8B-B14F-4D97-AF65-F5344CB8AC3E}">
        <p14:creationId xmlns:p14="http://schemas.microsoft.com/office/powerpoint/2010/main" val="21588656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What we expect, as seen in clinical populations too. So we expected to see similar results across populations.</a:t>
            </a:r>
          </a:p>
          <a:p>
            <a:endParaRPr lang="en-GB" dirty="0"/>
          </a:p>
        </p:txBody>
      </p:sp>
      <p:sp>
        <p:nvSpPr>
          <p:cNvPr id="4" name="Slide Number Placeholder 3"/>
          <p:cNvSpPr>
            <a:spLocks noGrp="1"/>
          </p:cNvSpPr>
          <p:nvPr>
            <p:ph type="sldNum" sz="quarter" idx="5"/>
          </p:nvPr>
        </p:nvSpPr>
        <p:spPr/>
        <p:txBody>
          <a:bodyPr/>
          <a:lstStyle/>
          <a:p>
            <a:fld id="{5C4F3882-DEFD-4E72-8E13-72C60FD89A16}" type="slidenum">
              <a:rPr lang="ko-KR" altLang="en-US" smtClean="0"/>
              <a:t>38</a:t>
            </a:fld>
            <a:endParaRPr lang="ko-KR" altLang="en-US" dirty="0"/>
          </a:p>
        </p:txBody>
      </p:sp>
    </p:spTree>
    <p:extLst>
      <p:ext uri="{BB962C8B-B14F-4D97-AF65-F5344CB8AC3E}">
        <p14:creationId xmlns:p14="http://schemas.microsoft.com/office/powerpoint/2010/main" val="42387653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C4F3882-DEFD-4E72-8E13-72C60FD89A16}" type="slidenum">
              <a:rPr lang="ko-KR" altLang="en-US" smtClean="0"/>
              <a:t>39</a:t>
            </a:fld>
            <a:endParaRPr lang="ko-KR" altLang="en-US" dirty="0"/>
          </a:p>
        </p:txBody>
      </p:sp>
    </p:spTree>
    <p:extLst>
      <p:ext uri="{BB962C8B-B14F-4D97-AF65-F5344CB8AC3E}">
        <p14:creationId xmlns:p14="http://schemas.microsoft.com/office/powerpoint/2010/main" val="23424570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GB" dirty="0"/>
              <a:t>As we can measure schizotypal personality traits and cognitive insight in the healthy population we sought to see whether there was a similar association between traits and thinking styles in non-clinical population, so our research question was…</a:t>
            </a:r>
          </a:p>
          <a:p>
            <a:endParaRPr lang="en-GB" dirty="0"/>
          </a:p>
          <a:p>
            <a:r>
              <a:rPr lang="en-GB" dirty="0"/>
              <a:t>First study to assess this using all dimensions of cognitive insight.</a:t>
            </a:r>
          </a:p>
        </p:txBody>
      </p:sp>
      <p:sp>
        <p:nvSpPr>
          <p:cNvPr id="4" name="Slide Number Placeholder 3"/>
          <p:cNvSpPr>
            <a:spLocks noGrp="1"/>
          </p:cNvSpPr>
          <p:nvPr>
            <p:ph type="sldNum" sz="quarter" idx="5"/>
          </p:nvPr>
        </p:nvSpPr>
        <p:spPr/>
        <p:txBody>
          <a:bodyPr/>
          <a:lstStyle/>
          <a:p>
            <a:fld id="{5C4F3882-DEFD-4E72-8E13-72C60FD89A16}" type="slidenum">
              <a:rPr lang="ko-KR" altLang="en-US" smtClean="0"/>
              <a:t>40</a:t>
            </a:fld>
            <a:endParaRPr lang="ko-KR" altLang="en-US" dirty="0"/>
          </a:p>
        </p:txBody>
      </p:sp>
    </p:spTree>
    <p:extLst>
      <p:ext uri="{BB962C8B-B14F-4D97-AF65-F5344CB8AC3E}">
        <p14:creationId xmlns:p14="http://schemas.microsoft.com/office/powerpoint/2010/main" val="10522661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80990" indent="-380990" fontAlgn="t" hangingPunct="0">
              <a:buFont typeface="Arial" panose="020B0604020202020204" pitchFamily="34" charset="0"/>
              <a:buChar char="•"/>
            </a:pPr>
            <a:r>
              <a:rPr lang="en-GB" sz="2400" dirty="0">
                <a:solidFill>
                  <a:srgbClr val="163358"/>
                </a:solidFill>
                <a:latin typeface="Lucida Sans" panose="020B0602030504020204" pitchFamily="34" charset="77"/>
              </a:rPr>
              <a:t>Average BCIS scores were comparable to other large healthy adult samples </a:t>
            </a:r>
            <a:r>
              <a:rPr lang="en-GB" sz="2000" dirty="0">
                <a:solidFill>
                  <a:srgbClr val="163358"/>
                </a:solidFill>
                <a:latin typeface="Lucida Sans" panose="020B0602030504020204" pitchFamily="34" charset="77"/>
              </a:rPr>
              <a:t>(</a:t>
            </a:r>
            <a:r>
              <a:rPr lang="en-GB" sz="2000" dirty="0" err="1">
                <a:solidFill>
                  <a:srgbClr val="163358"/>
                </a:solidFill>
                <a:latin typeface="Lucida Sans" panose="020B0602030504020204" pitchFamily="34" charset="77"/>
              </a:rPr>
              <a:t>Buchy</a:t>
            </a:r>
            <a:r>
              <a:rPr lang="en-GB" sz="2000" dirty="0">
                <a:solidFill>
                  <a:srgbClr val="163358"/>
                </a:solidFill>
                <a:latin typeface="Lucida Sans" panose="020B0602030504020204" pitchFamily="34" charset="77"/>
              </a:rPr>
              <a:t>, Brodeur, Lepage, 2012)</a:t>
            </a:r>
          </a:p>
          <a:p>
            <a:pPr marL="380990" indent="-380990" fontAlgn="t" hangingPunct="0">
              <a:buFont typeface="Arial" panose="020B0604020202020204" pitchFamily="34" charset="0"/>
              <a:buChar char="•"/>
            </a:pPr>
            <a:endParaRPr lang="en-GB" sz="1333" dirty="0">
              <a:solidFill>
                <a:srgbClr val="163358"/>
              </a:solidFill>
              <a:latin typeface="Lucida Sans" panose="020B0602030504020204" pitchFamily="34" charset="77"/>
            </a:endParaRPr>
          </a:p>
          <a:p>
            <a:pPr marL="990575" lvl="1" indent="-380990" fontAlgn="t" hangingPunct="0">
              <a:buFont typeface="System Font"/>
              <a:buChar char="-"/>
            </a:pPr>
            <a:r>
              <a:rPr lang="en-GB" sz="2133" dirty="0">
                <a:solidFill>
                  <a:srgbClr val="163358"/>
                </a:solidFill>
                <a:latin typeface="Lucida Sans" panose="020B0602030504020204" pitchFamily="34" charset="77"/>
              </a:rPr>
              <a:t>Self-reflectiveness M= 12.9 (3.7)</a:t>
            </a:r>
          </a:p>
          <a:p>
            <a:pPr marL="990575" lvl="1" indent="-380990" fontAlgn="t" hangingPunct="0">
              <a:buFont typeface="System Font"/>
              <a:buChar char="-"/>
            </a:pPr>
            <a:r>
              <a:rPr lang="en-GB" sz="2133" dirty="0">
                <a:solidFill>
                  <a:srgbClr val="163358"/>
                </a:solidFill>
                <a:latin typeface="Lucida Sans" panose="020B0602030504020204" pitchFamily="34" charset="77"/>
              </a:rPr>
              <a:t>Self-certainty M= 7.2 (2.7)</a:t>
            </a:r>
          </a:p>
          <a:p>
            <a:pPr marL="990575" lvl="1" indent="-380990" fontAlgn="t" hangingPunct="0">
              <a:buFont typeface="System Font"/>
              <a:buChar char="-"/>
            </a:pPr>
            <a:r>
              <a:rPr lang="en-GB" sz="2133" dirty="0">
                <a:solidFill>
                  <a:srgbClr val="163358"/>
                </a:solidFill>
                <a:latin typeface="Lucida Sans" panose="020B0602030504020204" pitchFamily="34" charset="77"/>
              </a:rPr>
              <a:t>Composite index M= 5.6 (4.4)</a:t>
            </a:r>
          </a:p>
          <a:p>
            <a:pPr marL="380990" indent="-380990" fontAlgn="t" hangingPunct="0">
              <a:buFont typeface="Arial" panose="020B0604020202020204" pitchFamily="34" charset="0"/>
              <a:buChar char="•"/>
            </a:pPr>
            <a:endParaRPr lang="en-GB" sz="2400" dirty="0">
              <a:solidFill>
                <a:srgbClr val="163358"/>
              </a:solidFill>
              <a:latin typeface="Lucida Sans" panose="020B0602030504020204" pitchFamily="34" charset="77"/>
            </a:endParaRPr>
          </a:p>
          <a:p>
            <a:pPr marL="380990" indent="-380990" fontAlgn="t" hangingPunct="0">
              <a:buFont typeface="Arial" panose="020B0604020202020204" pitchFamily="34" charset="0"/>
              <a:buChar char="•"/>
            </a:pPr>
            <a:r>
              <a:rPr lang="en-GB" sz="2400" dirty="0">
                <a:solidFill>
                  <a:srgbClr val="163358"/>
                </a:solidFill>
                <a:latin typeface="Lucida Sans" panose="020B0602030504020204" pitchFamily="34" charset="77"/>
              </a:rPr>
              <a:t>Average SPQ-BR scores are within an expected range for undergraduate students </a:t>
            </a:r>
            <a:r>
              <a:rPr lang="en-GB" sz="2000" dirty="0">
                <a:solidFill>
                  <a:srgbClr val="163358"/>
                </a:solidFill>
                <a:latin typeface="Lucida Sans" panose="020B0602030504020204" pitchFamily="34" charset="77"/>
              </a:rPr>
              <a:t>(Callaway, Cohen, Matthews &amp; </a:t>
            </a:r>
            <a:r>
              <a:rPr lang="en-GB" sz="2000" dirty="0" err="1">
                <a:solidFill>
                  <a:srgbClr val="163358"/>
                </a:solidFill>
                <a:latin typeface="Lucida Sans" panose="020B0602030504020204" pitchFamily="34" charset="77"/>
              </a:rPr>
              <a:t>Dinzeo</a:t>
            </a:r>
            <a:r>
              <a:rPr lang="en-GB" sz="2000" dirty="0">
                <a:solidFill>
                  <a:srgbClr val="163358"/>
                </a:solidFill>
                <a:latin typeface="Lucida Sans" panose="020B0602030504020204" pitchFamily="34" charset="77"/>
              </a:rPr>
              <a:t>, 2014)</a:t>
            </a:r>
          </a:p>
          <a:p>
            <a:pPr marL="380990" indent="-380990" fontAlgn="t" hangingPunct="0">
              <a:buFont typeface="Arial" panose="020B0604020202020204" pitchFamily="34" charset="0"/>
              <a:buChar char="•"/>
            </a:pPr>
            <a:endParaRPr lang="en-GB" sz="2400" dirty="0">
              <a:solidFill>
                <a:srgbClr val="163358"/>
              </a:solidFill>
              <a:latin typeface="Lucida Sans" panose="020B0602030504020204" pitchFamily="34" charset="77"/>
            </a:endParaRPr>
          </a:p>
          <a:p>
            <a:pPr marL="990575" lvl="1" indent="-380990" fontAlgn="t" hangingPunct="0">
              <a:buFont typeface="System Font"/>
              <a:buChar char="-"/>
            </a:pPr>
            <a:r>
              <a:rPr lang="en-GB" sz="2133" dirty="0">
                <a:solidFill>
                  <a:srgbClr val="163358"/>
                </a:solidFill>
                <a:latin typeface="Lucida Sans" panose="020B0602030504020204" pitchFamily="34" charset="77"/>
              </a:rPr>
              <a:t>SPQ-BR total M= 63.7 (17.4)</a:t>
            </a:r>
          </a:p>
          <a:p>
            <a:endParaRPr lang="en-GB" dirty="0"/>
          </a:p>
          <a:p>
            <a:r>
              <a:rPr lang="en-GB" dirty="0"/>
              <a:t>Small but significant </a:t>
            </a:r>
            <a:r>
              <a:rPr lang="en-GB" dirty="0" err="1"/>
              <a:t>assocciation</a:t>
            </a:r>
            <a:endParaRPr lang="en-GB" dirty="0"/>
          </a:p>
          <a:p>
            <a:endParaRPr lang="en-GB" dirty="0"/>
          </a:p>
          <a:p>
            <a:r>
              <a:rPr lang="en-GB" dirty="0"/>
              <a:t>Sub-Scale analyses demonstrated that ..</a:t>
            </a:r>
          </a:p>
          <a:p>
            <a:endParaRPr lang="en-GB" dirty="0"/>
          </a:p>
        </p:txBody>
      </p:sp>
      <p:sp>
        <p:nvSpPr>
          <p:cNvPr id="4" name="Slide Number Placeholder 3"/>
          <p:cNvSpPr>
            <a:spLocks noGrp="1"/>
          </p:cNvSpPr>
          <p:nvPr>
            <p:ph type="sldNum" sz="quarter" idx="5"/>
          </p:nvPr>
        </p:nvSpPr>
        <p:spPr/>
        <p:txBody>
          <a:bodyPr/>
          <a:lstStyle/>
          <a:p>
            <a:fld id="{5C4F3882-DEFD-4E72-8E13-72C60FD89A16}" type="slidenum">
              <a:rPr lang="ko-KR" altLang="en-US" smtClean="0"/>
              <a:t>41</a:t>
            </a:fld>
            <a:endParaRPr lang="ko-KR" altLang="en-US" dirty="0"/>
          </a:p>
        </p:txBody>
      </p:sp>
    </p:spTree>
    <p:extLst>
      <p:ext uri="{BB962C8B-B14F-4D97-AF65-F5344CB8AC3E}">
        <p14:creationId xmlns:p14="http://schemas.microsoft.com/office/powerpoint/2010/main" val="35781655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Small but significant predictor</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With one standard unit increase in the SPQ-BR, the predicted value of the BCIS overall will increase by .32 units.  </a:t>
            </a:r>
          </a:p>
          <a:p>
            <a:endParaRPr lang="en-GB" dirty="0"/>
          </a:p>
        </p:txBody>
      </p:sp>
      <p:sp>
        <p:nvSpPr>
          <p:cNvPr id="4" name="Slide Number Placeholder 3"/>
          <p:cNvSpPr>
            <a:spLocks noGrp="1"/>
          </p:cNvSpPr>
          <p:nvPr>
            <p:ph type="sldNum" sz="quarter" idx="5"/>
          </p:nvPr>
        </p:nvSpPr>
        <p:spPr/>
        <p:txBody>
          <a:bodyPr/>
          <a:lstStyle/>
          <a:p>
            <a:fld id="{5C4F3882-DEFD-4E72-8E13-72C60FD89A16}" type="slidenum">
              <a:rPr lang="ko-KR" altLang="en-US" smtClean="0"/>
              <a:t>42</a:t>
            </a:fld>
            <a:endParaRPr lang="ko-KR" altLang="en-US" dirty="0"/>
          </a:p>
        </p:txBody>
      </p:sp>
    </p:spTree>
    <p:extLst>
      <p:ext uri="{BB962C8B-B14F-4D97-AF65-F5344CB8AC3E}">
        <p14:creationId xmlns:p14="http://schemas.microsoft.com/office/powerpoint/2010/main" val="27887998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suggest that people who have a higher number of sub-clinical SPTs will be aware and certain of trait-related experiences.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 However, when experiences reach clinical levels they negatively impact self-reflection. What we mean here is that the cognitive biases that are associated with psychotic illnesses, reflection and overconfidence, lead appraisal style resulting in lower overall cognitive insight.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Further, people who have fewer trait-related experiences have less to be aware and certain of, in relation to the BCIS questions. Some questions relate to anomalous experiences ‘My unusual experiences may be due to my being extremely upset or stressed.’ which will result in ’less aware or certain answers’ if people do not have those experiences.</a:t>
            </a:r>
            <a:endParaRPr lang="en-GB" dirty="0"/>
          </a:p>
          <a:p>
            <a:pPr marL="742950" lvl="1" indent="-285750" fontAlgn="t" latinLnBrk="0" hangingPunct="0">
              <a:buFont typeface="System Font"/>
              <a:buChar char="-"/>
            </a:pPr>
            <a:endParaRPr lang="en-GB" sz="1600" dirty="0">
              <a:latin typeface="Lucida Sans" panose="020B0602030504020204" pitchFamily="34" charset="77"/>
            </a:endParaRPr>
          </a:p>
          <a:p>
            <a:pPr marL="742950" lvl="1" indent="-285750" fontAlgn="t" latinLnBrk="0" hangingPunct="0">
              <a:buFont typeface="System Font"/>
              <a:buChar char="-"/>
            </a:pPr>
            <a:r>
              <a:rPr lang="en-GB" sz="1600" dirty="0">
                <a:latin typeface="Lucida Sans" panose="020B0602030504020204" pitchFamily="34" charset="77"/>
              </a:rPr>
              <a:t>When experiences reach clinical levels they negatively impact thinking styles, such as self-reflection, and cognitive biases lead to increased certainty in poorly apprised experiences.</a:t>
            </a:r>
          </a:p>
          <a:p>
            <a:pPr marL="285750" indent="-285750" fontAlgn="t" latinLnBrk="0" hangingPunct="0">
              <a:buFont typeface="System Font"/>
              <a:buChar char="-"/>
            </a:pPr>
            <a:endParaRPr lang="en-GB" dirty="0">
              <a:latin typeface="Lucida Sans" panose="020B0602030504020204" pitchFamily="34" charset="77"/>
            </a:endParaRPr>
          </a:p>
          <a:p>
            <a:pPr marL="742950" lvl="1" indent="-285750" fontAlgn="t" latinLnBrk="0" hangingPunct="0">
              <a:buFont typeface="System Font"/>
              <a:buChar char="-"/>
            </a:pPr>
            <a:endParaRPr lang="en-GB" sz="1600" dirty="0">
              <a:latin typeface="Lucida Sans" panose="020B0602030504020204" pitchFamily="34" charset="77"/>
            </a:endParaRPr>
          </a:p>
          <a:p>
            <a:pPr marL="742950" marR="0" lvl="1" indent="-285750" algn="l" defTabSz="914400" rtl="0" eaLnBrk="1" fontAlgn="t" latinLnBrk="0" hangingPunct="0">
              <a:lnSpc>
                <a:spcPct val="100000"/>
              </a:lnSpc>
              <a:spcBef>
                <a:spcPts val="0"/>
              </a:spcBef>
              <a:spcAft>
                <a:spcPts val="0"/>
              </a:spcAft>
              <a:buClrTx/>
              <a:buSzTx/>
              <a:buFont typeface="System Font"/>
              <a:buChar char="-"/>
              <a:tabLst/>
              <a:defRPr/>
            </a:pPr>
            <a:r>
              <a:rPr lang="en-GB" sz="1600" dirty="0">
                <a:latin typeface="Lucida Sans" panose="020B0602030504020204" pitchFamily="34" charset="77"/>
              </a:rPr>
              <a:t>People who have fewer trait-related experiences have less to be aware and certain of so harder to measure on BCIS</a:t>
            </a:r>
          </a:p>
          <a:p>
            <a:pPr marL="742950" lvl="1" indent="-285750" fontAlgn="t" latinLnBrk="0" hangingPunct="0">
              <a:buFont typeface="System Font"/>
              <a:buChar char="-"/>
            </a:pPr>
            <a:endParaRPr lang="en-GB" sz="1600" dirty="0">
              <a:latin typeface="Lucida Sans" panose="020B0602030504020204" pitchFamily="34" charset="77"/>
            </a:endParaRPr>
          </a:p>
          <a:p>
            <a:endParaRPr lang="en-GB" dirty="0"/>
          </a:p>
        </p:txBody>
      </p:sp>
      <p:sp>
        <p:nvSpPr>
          <p:cNvPr id="4" name="Slide Number Placeholder 3"/>
          <p:cNvSpPr>
            <a:spLocks noGrp="1"/>
          </p:cNvSpPr>
          <p:nvPr>
            <p:ph type="sldNum" sz="quarter" idx="5"/>
          </p:nvPr>
        </p:nvSpPr>
        <p:spPr/>
        <p:txBody>
          <a:bodyPr/>
          <a:lstStyle/>
          <a:p>
            <a:fld id="{5C4F3882-DEFD-4E72-8E13-72C60FD89A16}" type="slidenum">
              <a:rPr lang="ko-KR" altLang="en-US" smtClean="0"/>
              <a:t>43</a:t>
            </a:fld>
            <a:endParaRPr lang="ko-KR" altLang="en-US" dirty="0"/>
          </a:p>
        </p:txBody>
      </p:sp>
    </p:spTree>
    <p:extLst>
      <p:ext uri="{BB962C8B-B14F-4D97-AF65-F5344CB8AC3E}">
        <p14:creationId xmlns:p14="http://schemas.microsoft.com/office/powerpoint/2010/main" val="20423405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suggest that people who have a higher number of sub-clinical SPTs will be aware and certain of trait-related experiences.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 However, when experiences reach clinical levels they negatively impact self-reflection. What we mean here is that the cognitive biases that are associated with psychotic illnesses, reflection and overconfidence, lead appraisal style resulting in lower overall cognitive insight.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Further, people who have fewer trait-related experiences have less to be aware and certain of, in relation to the BCIS questions. Some questions relate to anomalous experiences ‘My unusual experiences may be due to my being extremely upset or stressed.’ which will result in ’less aware or certain answers’ if people do not have those experiences.</a:t>
            </a:r>
            <a:endParaRPr lang="en-GB" dirty="0"/>
          </a:p>
          <a:p>
            <a:pPr marL="742950" lvl="1" indent="-285750" fontAlgn="t" latinLnBrk="0" hangingPunct="0">
              <a:buFont typeface="System Font"/>
              <a:buChar char="-"/>
            </a:pPr>
            <a:endParaRPr lang="en-GB" sz="1600" dirty="0">
              <a:latin typeface="Lucida Sans" panose="020B0602030504020204" pitchFamily="34" charset="77"/>
            </a:endParaRPr>
          </a:p>
          <a:p>
            <a:pPr marL="742950" lvl="1" indent="-285750" fontAlgn="t" latinLnBrk="0" hangingPunct="0">
              <a:buFont typeface="System Font"/>
              <a:buChar char="-"/>
            </a:pPr>
            <a:r>
              <a:rPr lang="en-GB" sz="1600" dirty="0">
                <a:latin typeface="Lucida Sans" panose="020B0602030504020204" pitchFamily="34" charset="77"/>
              </a:rPr>
              <a:t>When experiences reach clinical levels they negatively impact thinking styles, such as self-reflection, and cognitive biases lead to increased certainty in poorly apprised experiences.</a:t>
            </a:r>
          </a:p>
          <a:p>
            <a:pPr marL="285750" indent="-285750" fontAlgn="t" latinLnBrk="0" hangingPunct="0">
              <a:buFont typeface="System Font"/>
              <a:buChar char="-"/>
            </a:pPr>
            <a:endParaRPr lang="en-GB" dirty="0">
              <a:latin typeface="Lucida Sans" panose="020B0602030504020204" pitchFamily="34" charset="77"/>
            </a:endParaRPr>
          </a:p>
          <a:p>
            <a:pPr marL="742950" lvl="1" indent="-285750" fontAlgn="t" latinLnBrk="0" hangingPunct="0">
              <a:buFont typeface="System Font"/>
              <a:buChar char="-"/>
            </a:pPr>
            <a:endParaRPr lang="en-GB" sz="1600" dirty="0">
              <a:latin typeface="Lucida Sans" panose="020B0602030504020204" pitchFamily="34" charset="77"/>
            </a:endParaRPr>
          </a:p>
          <a:p>
            <a:pPr marL="742950" marR="0" lvl="1" indent="-285750" algn="l" defTabSz="914400" rtl="0" eaLnBrk="1" fontAlgn="t" latinLnBrk="0" hangingPunct="0">
              <a:lnSpc>
                <a:spcPct val="100000"/>
              </a:lnSpc>
              <a:spcBef>
                <a:spcPts val="0"/>
              </a:spcBef>
              <a:spcAft>
                <a:spcPts val="0"/>
              </a:spcAft>
              <a:buClrTx/>
              <a:buSzTx/>
              <a:buFont typeface="System Font"/>
              <a:buChar char="-"/>
              <a:tabLst/>
              <a:defRPr/>
            </a:pPr>
            <a:r>
              <a:rPr lang="en-GB" sz="1600" dirty="0">
                <a:latin typeface="Lucida Sans" panose="020B0602030504020204" pitchFamily="34" charset="77"/>
              </a:rPr>
              <a:t>People who have fewer trait-related experiences have less to be aware and certain of so harder to measure on BCIS</a:t>
            </a:r>
          </a:p>
          <a:p>
            <a:pPr marL="742950" lvl="1" indent="-285750" fontAlgn="t" latinLnBrk="0" hangingPunct="0">
              <a:buFont typeface="System Font"/>
              <a:buChar char="-"/>
            </a:pPr>
            <a:endParaRPr lang="en-GB" sz="1600" dirty="0">
              <a:latin typeface="Lucida Sans" panose="020B0602030504020204" pitchFamily="34" charset="77"/>
            </a:endParaRPr>
          </a:p>
          <a:p>
            <a:endParaRPr lang="en-GB" dirty="0"/>
          </a:p>
        </p:txBody>
      </p:sp>
      <p:sp>
        <p:nvSpPr>
          <p:cNvPr id="4" name="Slide Number Placeholder 3"/>
          <p:cNvSpPr>
            <a:spLocks noGrp="1"/>
          </p:cNvSpPr>
          <p:nvPr>
            <p:ph type="sldNum" sz="quarter" idx="5"/>
          </p:nvPr>
        </p:nvSpPr>
        <p:spPr/>
        <p:txBody>
          <a:bodyPr/>
          <a:lstStyle/>
          <a:p>
            <a:fld id="{5C4F3882-DEFD-4E72-8E13-72C60FD89A16}" type="slidenum">
              <a:rPr lang="ko-KR" altLang="en-US" smtClean="0"/>
              <a:t>44</a:t>
            </a:fld>
            <a:endParaRPr lang="ko-KR" altLang="en-US" dirty="0"/>
          </a:p>
        </p:txBody>
      </p:sp>
    </p:spTree>
    <p:extLst>
      <p:ext uri="{BB962C8B-B14F-4D97-AF65-F5344CB8AC3E}">
        <p14:creationId xmlns:p14="http://schemas.microsoft.com/office/powerpoint/2010/main" val="27952353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suggest that people who have a higher number of sub-clinical SPTs will be aware and certain of trait-related experiences.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 However, when experiences reach clinical levels they negatively impact self-reflection. What we mean here is that the cognitive biases that are associated with psychotic illnesses, reflection and overconfidence, lead appraisal style resulting in lower overall cognitive insight.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Further, people who have fewer trait-related experiences have less to be aware and certain of, in relation to the BCIS questions. Some questions relate to anomalous experiences ‘My unusual experiences may be due to my being extremely upset or stressed.’ which will result in ’less aware or certain answers’ if people do not have those experiences.</a:t>
            </a:r>
            <a:endParaRPr lang="en-GB" dirty="0"/>
          </a:p>
          <a:p>
            <a:pPr marL="742950" lvl="1" indent="-285750" fontAlgn="t" latinLnBrk="0" hangingPunct="0">
              <a:buFont typeface="System Font"/>
              <a:buChar char="-"/>
            </a:pPr>
            <a:endParaRPr lang="en-GB" sz="1600" dirty="0">
              <a:latin typeface="Lucida Sans" panose="020B0602030504020204" pitchFamily="34" charset="77"/>
            </a:endParaRPr>
          </a:p>
          <a:p>
            <a:pPr marL="742950" lvl="1" indent="-285750" fontAlgn="t" latinLnBrk="0" hangingPunct="0">
              <a:buFont typeface="System Font"/>
              <a:buChar char="-"/>
            </a:pPr>
            <a:r>
              <a:rPr lang="en-GB" sz="1600" dirty="0">
                <a:latin typeface="Lucida Sans" panose="020B0602030504020204" pitchFamily="34" charset="77"/>
              </a:rPr>
              <a:t>When experiences reach clinical levels they negatively impact thinking styles, such as self-reflection, and cognitive biases lead to increased certainty in poorly apprised experiences.</a:t>
            </a:r>
          </a:p>
          <a:p>
            <a:pPr marL="285750" indent="-285750" fontAlgn="t" latinLnBrk="0" hangingPunct="0">
              <a:buFont typeface="System Font"/>
              <a:buChar char="-"/>
            </a:pPr>
            <a:endParaRPr lang="en-GB" dirty="0">
              <a:latin typeface="Lucida Sans" panose="020B0602030504020204" pitchFamily="34" charset="77"/>
            </a:endParaRPr>
          </a:p>
          <a:p>
            <a:pPr marL="742950" lvl="1" indent="-285750" fontAlgn="t" latinLnBrk="0" hangingPunct="0">
              <a:buFont typeface="System Font"/>
              <a:buChar char="-"/>
            </a:pPr>
            <a:endParaRPr lang="en-GB" sz="1600" dirty="0">
              <a:latin typeface="Lucida Sans" panose="020B0602030504020204" pitchFamily="34" charset="77"/>
            </a:endParaRPr>
          </a:p>
          <a:p>
            <a:pPr marL="742950" marR="0" lvl="1" indent="-285750" algn="l" defTabSz="914400" rtl="0" eaLnBrk="1" fontAlgn="t" latinLnBrk="0" hangingPunct="0">
              <a:lnSpc>
                <a:spcPct val="100000"/>
              </a:lnSpc>
              <a:spcBef>
                <a:spcPts val="0"/>
              </a:spcBef>
              <a:spcAft>
                <a:spcPts val="0"/>
              </a:spcAft>
              <a:buClrTx/>
              <a:buSzTx/>
              <a:buFont typeface="System Font"/>
              <a:buChar char="-"/>
              <a:tabLst/>
              <a:defRPr/>
            </a:pPr>
            <a:r>
              <a:rPr lang="en-GB" sz="1600" dirty="0">
                <a:latin typeface="Lucida Sans" panose="020B0602030504020204" pitchFamily="34" charset="77"/>
              </a:rPr>
              <a:t>People who have fewer trait-related experiences have less to be aware and certain of so harder to measure on BCIS</a:t>
            </a:r>
          </a:p>
          <a:p>
            <a:pPr marL="742950" lvl="1" indent="-285750" fontAlgn="t" latinLnBrk="0" hangingPunct="0">
              <a:buFont typeface="System Font"/>
              <a:buChar char="-"/>
            </a:pPr>
            <a:endParaRPr lang="en-GB" sz="1600" dirty="0">
              <a:latin typeface="Lucida Sans" panose="020B0602030504020204" pitchFamily="34" charset="77"/>
            </a:endParaRPr>
          </a:p>
          <a:p>
            <a:endParaRPr lang="en-GB" dirty="0"/>
          </a:p>
        </p:txBody>
      </p:sp>
      <p:sp>
        <p:nvSpPr>
          <p:cNvPr id="4" name="Slide Number Placeholder 3"/>
          <p:cNvSpPr>
            <a:spLocks noGrp="1"/>
          </p:cNvSpPr>
          <p:nvPr>
            <p:ph type="sldNum" sz="quarter" idx="5"/>
          </p:nvPr>
        </p:nvSpPr>
        <p:spPr/>
        <p:txBody>
          <a:bodyPr/>
          <a:lstStyle/>
          <a:p>
            <a:fld id="{5C4F3882-DEFD-4E72-8E13-72C60FD89A16}" type="slidenum">
              <a:rPr lang="ko-KR" altLang="en-US" smtClean="0"/>
              <a:t>45</a:t>
            </a:fld>
            <a:endParaRPr lang="ko-KR" altLang="en-US" dirty="0"/>
          </a:p>
        </p:txBody>
      </p:sp>
    </p:spTree>
    <p:extLst>
      <p:ext uri="{BB962C8B-B14F-4D97-AF65-F5344CB8AC3E}">
        <p14:creationId xmlns:p14="http://schemas.microsoft.com/office/powerpoint/2010/main" val="26383220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GB" dirty="0"/>
              <a:t>As we can measure schizotypal personality traits and cognitive insight in the healthy population we sought to see whether there was a similar association between traits and thinking styles in non-clinical population, so our research question was…</a:t>
            </a:r>
          </a:p>
          <a:p>
            <a:endParaRPr lang="en-GB" dirty="0"/>
          </a:p>
          <a:p>
            <a:r>
              <a:rPr lang="en-GB" dirty="0"/>
              <a:t>First study to assess this using all dimensions of cognitive insight.</a:t>
            </a:r>
          </a:p>
        </p:txBody>
      </p:sp>
      <p:sp>
        <p:nvSpPr>
          <p:cNvPr id="4" name="Slide Number Placeholder 3"/>
          <p:cNvSpPr>
            <a:spLocks noGrp="1"/>
          </p:cNvSpPr>
          <p:nvPr>
            <p:ph type="sldNum" sz="quarter" idx="5"/>
          </p:nvPr>
        </p:nvSpPr>
        <p:spPr/>
        <p:txBody>
          <a:bodyPr/>
          <a:lstStyle/>
          <a:p>
            <a:fld id="{5C4F3882-DEFD-4E72-8E13-72C60FD89A16}" type="slidenum">
              <a:rPr lang="ko-KR" altLang="en-US" smtClean="0"/>
              <a:t>47</a:t>
            </a:fld>
            <a:endParaRPr lang="ko-KR" altLang="en-US" dirty="0"/>
          </a:p>
        </p:txBody>
      </p:sp>
    </p:spTree>
    <p:extLst>
      <p:ext uri="{BB962C8B-B14F-4D97-AF65-F5344CB8AC3E}">
        <p14:creationId xmlns:p14="http://schemas.microsoft.com/office/powerpoint/2010/main" val="7665188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BCIS scores were slightly higher but we haven’t finished collecting the data yet so cautious conclusions.</a:t>
            </a:r>
          </a:p>
          <a:p>
            <a:endParaRPr lang="en-GB" dirty="0"/>
          </a:p>
          <a:p>
            <a:r>
              <a:rPr lang="en-GB" dirty="0"/>
              <a:t>Small but significant </a:t>
            </a:r>
            <a:r>
              <a:rPr lang="en-GB" dirty="0" err="1"/>
              <a:t>assocciation</a:t>
            </a:r>
            <a:endParaRPr lang="en-GB" dirty="0"/>
          </a:p>
          <a:p>
            <a:endParaRPr lang="en-GB" dirty="0"/>
          </a:p>
          <a:p>
            <a:r>
              <a:rPr lang="en-GB" dirty="0"/>
              <a:t>Opposite to clinical populations</a:t>
            </a:r>
          </a:p>
          <a:p>
            <a:endParaRPr lang="en-GB" dirty="0"/>
          </a:p>
        </p:txBody>
      </p:sp>
      <p:sp>
        <p:nvSpPr>
          <p:cNvPr id="4" name="Slide Number Placeholder 3"/>
          <p:cNvSpPr>
            <a:spLocks noGrp="1"/>
          </p:cNvSpPr>
          <p:nvPr>
            <p:ph type="sldNum" sz="quarter" idx="5"/>
          </p:nvPr>
        </p:nvSpPr>
        <p:spPr/>
        <p:txBody>
          <a:bodyPr/>
          <a:lstStyle/>
          <a:p>
            <a:fld id="{5C4F3882-DEFD-4E72-8E13-72C60FD89A16}" type="slidenum">
              <a:rPr lang="ko-KR" altLang="en-US" smtClean="0"/>
              <a:t>48</a:t>
            </a:fld>
            <a:endParaRPr lang="ko-KR" altLang="en-US" dirty="0"/>
          </a:p>
        </p:txBody>
      </p:sp>
    </p:spTree>
    <p:extLst>
      <p:ext uri="{BB962C8B-B14F-4D97-AF65-F5344CB8AC3E}">
        <p14:creationId xmlns:p14="http://schemas.microsoft.com/office/powerpoint/2010/main" val="8758187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suggest that people who have a higher number of sub-clinical anomalous experiences will be aware and certain of trait-related experiences.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 However, when experiences reach clinical levels they negatively impact self-reflection and beliefs. What we mean here is that the cognitive biases that are associated with psychotic illnesses, reflection and overconfidence, lead appraisal style resulting in lower overall cognitive insight.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Further, people who have fewer trait-related experiences have less to be aware and certain of, in relation to the BCIS questions. Some questions relate to anomalous experiences ‘My unusual experiences may be due to my being extremely upset or stressed.’ which will result in ’less aware or certain answers’ if people do not have those experiences.</a:t>
            </a:r>
            <a:endParaRPr lang="en-GB" dirty="0"/>
          </a:p>
          <a:p>
            <a:pPr marL="742950" lvl="1" indent="-285750" fontAlgn="t" latinLnBrk="0" hangingPunct="0">
              <a:buFont typeface="System Font"/>
              <a:buChar char="-"/>
            </a:pPr>
            <a:endParaRPr lang="en-GB" sz="1600" dirty="0">
              <a:latin typeface="Lucida Sans" panose="020B0602030504020204" pitchFamily="34" charset="77"/>
            </a:endParaRPr>
          </a:p>
          <a:p>
            <a:pPr marL="742950" lvl="1" indent="-285750" fontAlgn="t" latinLnBrk="0" hangingPunct="0">
              <a:buFont typeface="System Font"/>
              <a:buChar char="-"/>
            </a:pPr>
            <a:r>
              <a:rPr lang="en-GB" sz="1600" dirty="0">
                <a:latin typeface="Lucida Sans" panose="020B0602030504020204" pitchFamily="34" charset="77"/>
              </a:rPr>
              <a:t>When experiences reach clinical levels they negatively impact thinking styles, such as self-reflection, and cognitive biases lead to increased certainty in poorly apprised experiences.</a:t>
            </a:r>
          </a:p>
          <a:p>
            <a:pPr marL="285750" indent="-285750" fontAlgn="t" latinLnBrk="0" hangingPunct="0">
              <a:buFont typeface="System Font"/>
              <a:buChar char="-"/>
            </a:pPr>
            <a:endParaRPr lang="en-GB" dirty="0">
              <a:latin typeface="Lucida Sans" panose="020B0602030504020204" pitchFamily="34" charset="77"/>
            </a:endParaRPr>
          </a:p>
          <a:p>
            <a:pPr marL="742950" lvl="1" indent="-285750" fontAlgn="t" latinLnBrk="0" hangingPunct="0">
              <a:buFont typeface="System Font"/>
              <a:buChar char="-"/>
            </a:pPr>
            <a:endParaRPr lang="en-GB" sz="1600" dirty="0">
              <a:latin typeface="Lucida Sans" panose="020B0602030504020204" pitchFamily="34" charset="77"/>
            </a:endParaRPr>
          </a:p>
          <a:p>
            <a:pPr marL="742950" marR="0" lvl="1" indent="-285750" algn="l" defTabSz="914400" rtl="0" eaLnBrk="1" fontAlgn="t" latinLnBrk="0" hangingPunct="0">
              <a:lnSpc>
                <a:spcPct val="100000"/>
              </a:lnSpc>
              <a:spcBef>
                <a:spcPts val="0"/>
              </a:spcBef>
              <a:spcAft>
                <a:spcPts val="0"/>
              </a:spcAft>
              <a:buClrTx/>
              <a:buSzTx/>
              <a:buFont typeface="System Font"/>
              <a:buChar char="-"/>
              <a:tabLst/>
              <a:defRPr/>
            </a:pPr>
            <a:r>
              <a:rPr lang="en-GB" sz="1600" dirty="0">
                <a:latin typeface="Lucida Sans" panose="020B0602030504020204" pitchFamily="34" charset="77"/>
              </a:rPr>
              <a:t>People who have fewer trait-related experiences have less to be aware and certain of so harder to measure on BCIS</a:t>
            </a:r>
          </a:p>
          <a:p>
            <a:pPr marL="742950" lvl="1" indent="-285750" fontAlgn="t" latinLnBrk="0" hangingPunct="0">
              <a:buFont typeface="System Font"/>
              <a:buChar char="-"/>
            </a:pPr>
            <a:endParaRPr lang="en-GB" sz="1600" dirty="0">
              <a:latin typeface="Lucida Sans" panose="020B0602030504020204" pitchFamily="34" charset="77"/>
            </a:endParaRPr>
          </a:p>
          <a:p>
            <a:endParaRPr lang="en-GB" dirty="0"/>
          </a:p>
        </p:txBody>
      </p:sp>
      <p:sp>
        <p:nvSpPr>
          <p:cNvPr id="4" name="Slide Number Placeholder 3"/>
          <p:cNvSpPr>
            <a:spLocks noGrp="1"/>
          </p:cNvSpPr>
          <p:nvPr>
            <p:ph type="sldNum" sz="quarter" idx="5"/>
          </p:nvPr>
        </p:nvSpPr>
        <p:spPr/>
        <p:txBody>
          <a:bodyPr/>
          <a:lstStyle/>
          <a:p>
            <a:fld id="{5C4F3882-DEFD-4E72-8E13-72C60FD89A16}" type="slidenum">
              <a:rPr lang="ko-KR" altLang="en-US" smtClean="0"/>
              <a:t>49</a:t>
            </a:fld>
            <a:endParaRPr lang="ko-KR" altLang="en-US" dirty="0"/>
          </a:p>
        </p:txBody>
      </p:sp>
    </p:spTree>
    <p:extLst>
      <p:ext uri="{BB962C8B-B14F-4D97-AF65-F5344CB8AC3E}">
        <p14:creationId xmlns:p14="http://schemas.microsoft.com/office/powerpoint/2010/main" val="37950674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C4F3882-DEFD-4E72-8E13-72C60FD89A16}" type="slidenum">
              <a:rPr lang="ko-KR" altLang="en-US" smtClean="0"/>
              <a:t>51</a:t>
            </a:fld>
            <a:endParaRPr lang="ko-KR" altLang="en-US" dirty="0"/>
          </a:p>
        </p:txBody>
      </p:sp>
    </p:spTree>
    <p:extLst>
      <p:ext uri="{BB962C8B-B14F-4D97-AF65-F5344CB8AC3E}">
        <p14:creationId xmlns:p14="http://schemas.microsoft.com/office/powerpoint/2010/main" val="34943507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2FA50D6-6132-4FF4-AFC5-01B946DDB4AB}" type="slidenum">
              <a:rPr lang="en-GB" smtClean="0"/>
              <a:t>53</a:t>
            </a:fld>
            <a:endParaRPr lang="en-GB"/>
          </a:p>
        </p:txBody>
      </p:sp>
    </p:spTree>
    <p:extLst>
      <p:ext uri="{BB962C8B-B14F-4D97-AF65-F5344CB8AC3E}">
        <p14:creationId xmlns:p14="http://schemas.microsoft.com/office/powerpoint/2010/main" val="18824114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C4F3882-DEFD-4E72-8E13-72C60FD89A16}" type="slidenum">
              <a:rPr lang="ko-KR" altLang="en-US" smtClean="0"/>
              <a:t>54</a:t>
            </a:fld>
            <a:endParaRPr lang="ko-KR" altLang="en-US" dirty="0"/>
          </a:p>
        </p:txBody>
      </p:sp>
    </p:spTree>
    <p:extLst>
      <p:ext uri="{BB962C8B-B14F-4D97-AF65-F5344CB8AC3E}">
        <p14:creationId xmlns:p14="http://schemas.microsoft.com/office/powerpoint/2010/main" val="14598570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C4F3882-DEFD-4E72-8E13-72C60FD89A16}" type="slidenum">
              <a:rPr lang="ko-KR" altLang="en-US" smtClean="0"/>
              <a:t>55</a:t>
            </a:fld>
            <a:endParaRPr lang="ko-KR" altLang="en-US" dirty="0"/>
          </a:p>
        </p:txBody>
      </p:sp>
    </p:spTree>
    <p:extLst>
      <p:ext uri="{BB962C8B-B14F-4D97-AF65-F5344CB8AC3E}">
        <p14:creationId xmlns:p14="http://schemas.microsoft.com/office/powerpoint/2010/main" val="37293900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C4F3882-DEFD-4E72-8E13-72C60FD89A16}" type="slidenum">
              <a:rPr lang="ko-KR" altLang="en-US" smtClean="0"/>
              <a:t>56</a:t>
            </a:fld>
            <a:endParaRPr lang="ko-KR" altLang="en-US" dirty="0"/>
          </a:p>
        </p:txBody>
      </p:sp>
    </p:spTree>
    <p:extLst>
      <p:ext uri="{BB962C8B-B14F-4D97-AF65-F5344CB8AC3E}">
        <p14:creationId xmlns:p14="http://schemas.microsoft.com/office/powerpoint/2010/main" val="9623943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E34BDD7-D5CD-FD41-89BD-5AE7F8489D32}" type="slidenum">
              <a:rPr lang="en-GB" smtClean="0"/>
              <a:t>58</a:t>
            </a:fld>
            <a:endParaRPr lang="en-GB"/>
          </a:p>
        </p:txBody>
      </p:sp>
    </p:spTree>
    <p:extLst>
      <p:ext uri="{BB962C8B-B14F-4D97-AF65-F5344CB8AC3E}">
        <p14:creationId xmlns:p14="http://schemas.microsoft.com/office/powerpoint/2010/main" val="22896201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8" name="Google Shape;228;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Or always compare to neutral?</a:t>
            </a:r>
            <a:endParaRPr/>
          </a:p>
        </p:txBody>
      </p:sp>
      <p:sp>
        <p:nvSpPr>
          <p:cNvPr id="229" name="Google Shape;229;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59</a:t>
            </a:fld>
            <a:endParaRPr/>
          </a:p>
        </p:txBody>
      </p:sp>
    </p:spTree>
    <p:extLst>
      <p:ext uri="{BB962C8B-B14F-4D97-AF65-F5344CB8AC3E}">
        <p14:creationId xmlns:p14="http://schemas.microsoft.com/office/powerpoint/2010/main" val="12340804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7" name="Google Shape;237;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36520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3" name="Google Shape;273;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54130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E34BDD7-D5CD-FD41-89BD-5AE7F8489D32}" type="slidenum">
              <a:rPr lang="en-GB" smtClean="0"/>
              <a:t>62</a:t>
            </a:fld>
            <a:endParaRPr lang="en-GB"/>
          </a:p>
        </p:txBody>
      </p:sp>
    </p:spTree>
    <p:extLst>
      <p:ext uri="{BB962C8B-B14F-4D97-AF65-F5344CB8AC3E}">
        <p14:creationId xmlns:p14="http://schemas.microsoft.com/office/powerpoint/2010/main" val="2801261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Logo Slide">
    <p:bg>
      <p:bgPr>
        <a:solidFill>
          <a:srgbClr val="AACF32"/>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99723" y="2791953"/>
            <a:ext cx="4512501" cy="982313"/>
          </a:xfrm>
          <a:prstGeom prst="rect">
            <a:avLst/>
          </a:prstGeom>
        </p:spPr>
      </p:pic>
    </p:spTree>
    <p:extLst>
      <p:ext uri="{BB962C8B-B14F-4D97-AF65-F5344CB8AC3E}">
        <p14:creationId xmlns:p14="http://schemas.microsoft.com/office/powerpoint/2010/main" val="774951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tory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354560" y="2060849"/>
            <a:ext cx="7591573" cy="1226567"/>
          </a:xfrm>
          <a:prstGeom prst="rect">
            <a:avLst/>
          </a:prstGeom>
        </p:spPr>
        <p:txBody>
          <a:bodyPr anchor="ctr" anchorCtr="0"/>
          <a:lstStyle>
            <a:lvl1pPr algn="l">
              <a:defRPr sz="3200" b="1" spc="-150" baseline="0">
                <a:solidFill>
                  <a:schemeClr val="bg1"/>
                </a:solidFill>
              </a:defRPr>
            </a:lvl1pPr>
          </a:lstStyle>
          <a:p>
            <a:r>
              <a:rPr lang="en-US" dirty="0"/>
              <a:t>Presentation title</a:t>
            </a:r>
            <a:endParaRPr lang="en-GB" dirty="0"/>
          </a:p>
        </p:txBody>
      </p:sp>
      <p:sp>
        <p:nvSpPr>
          <p:cNvPr id="3" name="Subtitle 2"/>
          <p:cNvSpPr>
            <a:spLocks noGrp="1"/>
          </p:cNvSpPr>
          <p:nvPr>
            <p:ph type="subTitle" idx="1"/>
          </p:nvPr>
        </p:nvSpPr>
        <p:spPr>
          <a:xfrm>
            <a:off x="2351584" y="3287415"/>
            <a:ext cx="7584843" cy="864096"/>
          </a:xfrm>
          <a:prstGeom prst="rect">
            <a:avLst/>
          </a:prstGeom>
        </p:spPr>
        <p:txBody>
          <a:bodyPr anchor="ctr" anchorCtr="0"/>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sp>
        <p:nvSpPr>
          <p:cNvPr id="6" name="Text Placeholder 5"/>
          <p:cNvSpPr>
            <a:spLocks noGrp="1"/>
          </p:cNvSpPr>
          <p:nvPr>
            <p:ph type="body" sz="quarter" idx="10" hasCustomPrompt="1"/>
          </p:nvPr>
        </p:nvSpPr>
        <p:spPr>
          <a:xfrm>
            <a:off x="2351584" y="4149081"/>
            <a:ext cx="3071283" cy="359395"/>
          </a:xfrm>
          <a:prstGeom prst="rect">
            <a:avLst/>
          </a:prstGeom>
        </p:spPr>
        <p:txBody>
          <a:bodyPr/>
          <a:lstStyle>
            <a:lvl1pPr marL="0" indent="0">
              <a:buNone/>
              <a:defRPr sz="1400">
                <a:solidFill>
                  <a:schemeClr val="bg1"/>
                </a:solidFill>
              </a:defRPr>
            </a:lvl1pPr>
          </a:lstStyle>
          <a:p>
            <a:pPr lvl="0"/>
            <a:fld id="{6360D570-4882-4F25-B966-92B63EE9B1D5}" type="datetime4">
              <a:rPr lang="en-GB" smtClean="0"/>
              <a:t>18 November 2016</a:t>
            </a:fld>
            <a:endParaRPr lang="en-GB"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36427" y="285963"/>
            <a:ext cx="1792224" cy="390144"/>
          </a:xfrm>
          <a:prstGeom prst="rect">
            <a:avLst/>
          </a:prstGeom>
        </p:spPr>
      </p:pic>
    </p:spTree>
    <p:extLst>
      <p:ext uri="{BB962C8B-B14F-4D97-AF65-F5344CB8AC3E}">
        <p14:creationId xmlns:p14="http://schemas.microsoft.com/office/powerpoint/2010/main" val="2398703511"/>
      </p:ext>
    </p:extLst>
  </p:cSld>
  <p:clrMapOvr>
    <a:masterClrMapping/>
  </p:clrMapOvr>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estions End Slide">
    <p:spTree>
      <p:nvGrpSpPr>
        <p:cNvPr id="1" name=""/>
        <p:cNvGrpSpPr/>
        <p:nvPr/>
      </p:nvGrpSpPr>
      <p:grpSpPr>
        <a:xfrm>
          <a:off x="0" y="0"/>
          <a:ext cx="0" cy="0"/>
          <a:chOff x="0" y="0"/>
          <a:chExt cx="0" cy="0"/>
        </a:xfrm>
      </p:grpSpPr>
      <p:sp>
        <p:nvSpPr>
          <p:cNvPr id="6" name="Content Placeholder 3"/>
          <p:cNvSpPr>
            <a:spLocks noGrp="1"/>
          </p:cNvSpPr>
          <p:nvPr>
            <p:ph sz="quarter" idx="11" hasCustomPrompt="1"/>
          </p:nvPr>
        </p:nvSpPr>
        <p:spPr>
          <a:xfrm>
            <a:off x="2351584" y="3356522"/>
            <a:ext cx="7584843" cy="1800671"/>
          </a:xfrm>
          <a:prstGeom prst="rect">
            <a:avLst/>
          </a:prstGeom>
        </p:spPr>
        <p:txBody>
          <a:bodyPr/>
          <a:lstStyle>
            <a:lvl1pPr marL="0" indent="0">
              <a:buNone/>
              <a:defRPr sz="1600" b="0" spc="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Copy here</a:t>
            </a:r>
            <a:endParaRPr lang="en-GB" dirty="0"/>
          </a:p>
        </p:txBody>
      </p:sp>
      <p:sp>
        <p:nvSpPr>
          <p:cNvPr id="8" name="TextBox 7"/>
          <p:cNvSpPr txBox="1"/>
          <p:nvPr userDrawn="1"/>
        </p:nvSpPr>
        <p:spPr>
          <a:xfrm>
            <a:off x="2351584" y="2700210"/>
            <a:ext cx="7584843" cy="584775"/>
          </a:xfrm>
          <a:prstGeom prst="rect">
            <a:avLst/>
          </a:prstGeom>
          <a:noFill/>
        </p:spPr>
        <p:txBody>
          <a:bodyPr wrap="square" rtlCol="0">
            <a:spAutoFit/>
          </a:bodyPr>
          <a:lstStyle/>
          <a:p>
            <a:r>
              <a:rPr lang="en-GB" sz="3200" b="1" spc="-150" dirty="0">
                <a:solidFill>
                  <a:schemeClr val="bg1"/>
                </a:solidFill>
              </a:rPr>
              <a:t>YOUR</a:t>
            </a:r>
            <a:r>
              <a:rPr lang="en-GB" sz="3200" b="1" spc="-150" baseline="0" dirty="0">
                <a:solidFill>
                  <a:schemeClr val="bg1"/>
                </a:solidFill>
              </a:rPr>
              <a:t> QUESTIONS</a:t>
            </a:r>
            <a:endParaRPr lang="en-GB" sz="3200" b="1" spc="-150" dirty="0">
              <a:solidFill>
                <a:schemeClr val="bg1"/>
              </a:solidFill>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36427" y="285963"/>
            <a:ext cx="1792224" cy="390144"/>
          </a:xfrm>
          <a:prstGeom prst="rect">
            <a:avLst/>
          </a:prstGeom>
        </p:spPr>
      </p:pic>
    </p:spTree>
    <p:extLst>
      <p:ext uri="{BB962C8B-B14F-4D97-AF65-F5344CB8AC3E}">
        <p14:creationId xmlns:p14="http://schemas.microsoft.com/office/powerpoint/2010/main" val="618859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TITLE</a:t>
            </a:r>
            <a:endParaRPr lang="en-GB" dirty="0"/>
          </a:p>
        </p:txBody>
      </p:sp>
      <p:sp>
        <p:nvSpPr>
          <p:cNvPr id="5" name="Text Placeholder 4"/>
          <p:cNvSpPr>
            <a:spLocks noGrp="1"/>
          </p:cNvSpPr>
          <p:nvPr>
            <p:ph type="body" sz="quarter" idx="10"/>
          </p:nvPr>
        </p:nvSpPr>
        <p:spPr>
          <a:xfrm>
            <a:off x="623393" y="1844825"/>
            <a:ext cx="10847916" cy="4393059"/>
          </a:xfrm>
        </p:spPr>
        <p:txBody>
          <a:bodyPr/>
          <a:lstStyle>
            <a:lvl1pPr>
              <a:spcBef>
                <a:spcPts val="0"/>
              </a:spcBef>
              <a:spcAft>
                <a:spcPts val="1200"/>
              </a:spcAft>
              <a:defRPr sz="2000"/>
            </a:lvl1pPr>
            <a:lvl2pPr>
              <a:spcBef>
                <a:spcPts val="0"/>
              </a:spcBef>
              <a:spcAft>
                <a:spcPts val="1200"/>
              </a:spcAft>
              <a:defRPr sz="1800"/>
            </a:lvl2pPr>
            <a:lvl3pPr>
              <a:spcBef>
                <a:spcPts val="0"/>
              </a:spcBef>
              <a:spcAft>
                <a:spcPts val="1200"/>
              </a:spcAft>
              <a:defRPr/>
            </a:lvl3pPr>
            <a:lvl4pPr>
              <a:spcBef>
                <a:spcPts val="0"/>
              </a:spcBef>
              <a:spcAft>
                <a:spcPts val="1200"/>
              </a:spcAft>
              <a:defRPr/>
            </a:lvl4pPr>
            <a:lvl5pPr>
              <a:spcBef>
                <a:spcPts val="0"/>
              </a:spcBef>
              <a:spcAft>
                <a:spcPts val="12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146691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10/14/2019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346494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10/14/2019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5622068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10/14/2019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317502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0_Images and Contents Layout">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623392" y="0"/>
            <a:ext cx="4416491" cy="1796819"/>
          </a:xfrm>
          <a:prstGeom prst="rect">
            <a:avLst/>
          </a:prstGeom>
          <a:solidFill>
            <a:schemeClr val="bg1">
              <a:lumMod val="95000"/>
            </a:schemeClr>
          </a:solidFill>
        </p:spPr>
        <p:txBody>
          <a:bodyPr anchor="ctr"/>
          <a:lstStyle>
            <a:lvl1pPr marL="0" indent="0" algn="ctr">
              <a:buNone/>
              <a:defRPr sz="1600" baseline="0">
                <a:solidFill>
                  <a:schemeClr val="tx1">
                    <a:lumMod val="75000"/>
                    <a:lumOff val="25000"/>
                  </a:schemeClr>
                </a:solidFill>
                <a:latin typeface="+mn-lt"/>
                <a:cs typeface="Arial" pitchFamily="34" charset="0"/>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ltLang="ko-KR" dirty="0"/>
              <a:t>Your Picture Here</a:t>
            </a:r>
            <a:endParaRPr lang="ko-KR" altLang="en-US" dirty="0"/>
          </a:p>
        </p:txBody>
      </p:sp>
      <p:sp>
        <p:nvSpPr>
          <p:cNvPr id="6" name="Picture Placeholder 2"/>
          <p:cNvSpPr>
            <a:spLocks noGrp="1"/>
          </p:cNvSpPr>
          <p:nvPr>
            <p:ph type="pic" idx="10" hasCustomPrompt="1"/>
          </p:nvPr>
        </p:nvSpPr>
        <p:spPr>
          <a:xfrm>
            <a:off x="623392" y="5061181"/>
            <a:ext cx="4416491" cy="1796819"/>
          </a:xfrm>
          <a:prstGeom prst="rect">
            <a:avLst/>
          </a:prstGeom>
          <a:solidFill>
            <a:schemeClr val="bg1">
              <a:lumMod val="95000"/>
            </a:schemeClr>
          </a:solidFill>
        </p:spPr>
        <p:txBody>
          <a:bodyPr anchor="ctr"/>
          <a:lstStyle>
            <a:lvl1pPr marL="0" indent="0" algn="ctr">
              <a:buNone/>
              <a:defRPr sz="1600" baseline="0">
                <a:solidFill>
                  <a:schemeClr val="tx1">
                    <a:lumMod val="75000"/>
                    <a:lumOff val="25000"/>
                  </a:schemeClr>
                </a:solidFill>
                <a:latin typeface="+mn-lt"/>
                <a:cs typeface="Arial" pitchFamily="34" charset="0"/>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ltLang="ko-KR" dirty="0"/>
              <a:t>Your Picture Here</a:t>
            </a:r>
            <a:endParaRPr lang="ko-KR" altLang="en-US" dirty="0"/>
          </a:p>
        </p:txBody>
      </p:sp>
      <p:sp>
        <p:nvSpPr>
          <p:cNvPr id="7" name="Rectangle 6"/>
          <p:cNvSpPr/>
          <p:nvPr userDrawn="1"/>
        </p:nvSpPr>
        <p:spPr>
          <a:xfrm>
            <a:off x="623392" y="1988840"/>
            <a:ext cx="4416491" cy="288032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dirty="0"/>
          </a:p>
        </p:txBody>
      </p:sp>
    </p:spTree>
    <p:extLst>
      <p:ext uri="{BB962C8B-B14F-4D97-AF65-F5344CB8AC3E}">
        <p14:creationId xmlns:p14="http://schemas.microsoft.com/office/powerpoint/2010/main" val="1570899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
        <p:cNvGrpSpPr/>
        <p:nvPr/>
      </p:nvGrpSpPr>
      <p:grpSpPr>
        <a:xfrm>
          <a:off x="0" y="0"/>
          <a:ext cx="0" cy="0"/>
          <a:chOff x="0" y="0"/>
          <a:chExt cx="0" cy="0"/>
        </a:xfrm>
      </p:grpSpPr>
      <p:sp>
        <p:nvSpPr>
          <p:cNvPr id="28" name="Google Shape;2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551300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6.xml"/><Relationship Id="rId7"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4"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AACF3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1071369"/>
      </p:ext>
    </p:extLst>
  </p:cSld>
  <p:clrMap bg1="lt1" tx1="dk1" bg2="lt2" tx2="dk2" accent1="accent1" accent2="accent2" accent3="accent3" accent4="accent4" accent5="accent5" accent6="accent6" hlink="hlink" folHlink="folHlink"/>
  <p:sldLayoutIdLst>
    <p:sldLayoutId id="2147483674" r:id="rId1"/>
    <p:sldLayoutId id="2147483680" r:id="rId2"/>
    <p:sldLayoutId id="2147483706" r:id="rId3"/>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3392" y="692696"/>
            <a:ext cx="10849205" cy="936104"/>
          </a:xfrm>
          <a:prstGeom prst="rect">
            <a:avLst/>
          </a:prstGeom>
        </p:spPr>
        <p:txBody>
          <a:bodyPr vert="horz" lIns="91440" tIns="45720" rIns="91440" bIns="45720" rtlCol="0" anchor="b" anchorCtr="0">
            <a:noAutofit/>
          </a:bodyPr>
          <a:lstStyle/>
          <a:p>
            <a:r>
              <a:rPr lang="en-US" dirty="0"/>
              <a:t>TITLE</a:t>
            </a:r>
            <a:endParaRPr lang="en-GB" dirty="0"/>
          </a:p>
        </p:txBody>
      </p:sp>
      <p:sp>
        <p:nvSpPr>
          <p:cNvPr id="6" name="TextBox 5"/>
          <p:cNvSpPr txBox="1"/>
          <p:nvPr userDrawn="1"/>
        </p:nvSpPr>
        <p:spPr>
          <a:xfrm>
            <a:off x="10992544" y="6400135"/>
            <a:ext cx="960107" cy="246221"/>
          </a:xfrm>
          <a:prstGeom prst="rect">
            <a:avLst/>
          </a:prstGeom>
          <a:noFill/>
        </p:spPr>
        <p:txBody>
          <a:bodyPr wrap="square" rtlCol="0">
            <a:spAutoFit/>
          </a:bodyPr>
          <a:lstStyle/>
          <a:p>
            <a:pPr algn="r"/>
            <a:fld id="{14274112-3819-4E3C-A2C8-15D563C4EB1E}" type="slidenum">
              <a:rPr lang="en-GB" sz="1000" smtClean="0"/>
              <a:t>‹#›</a:t>
            </a:fld>
            <a:endParaRPr lang="en-GB" sz="1000" dirty="0"/>
          </a:p>
        </p:txBody>
      </p:sp>
      <p:sp>
        <p:nvSpPr>
          <p:cNvPr id="7" name="Text Placeholder 2"/>
          <p:cNvSpPr>
            <a:spLocks noGrp="1"/>
          </p:cNvSpPr>
          <p:nvPr>
            <p:ph type="body" idx="1"/>
          </p:nvPr>
        </p:nvSpPr>
        <p:spPr>
          <a:xfrm>
            <a:off x="623392" y="1844825"/>
            <a:ext cx="10862997" cy="4381947"/>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0" name="Picture 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9936427" y="285963"/>
            <a:ext cx="1792224" cy="390144"/>
          </a:xfrm>
          <a:prstGeom prst="rect">
            <a:avLst/>
          </a:prstGeom>
        </p:spPr>
      </p:pic>
    </p:spTree>
    <p:extLst>
      <p:ext uri="{BB962C8B-B14F-4D97-AF65-F5344CB8AC3E}">
        <p14:creationId xmlns:p14="http://schemas.microsoft.com/office/powerpoint/2010/main" val="175160366"/>
      </p:ext>
    </p:extLst>
  </p:cSld>
  <p:clrMap bg1="lt1" tx1="dk1" bg2="lt2" tx2="dk2" accent1="accent1" accent2="accent2" accent3="accent3" accent4="accent4" accent5="accent5" accent6="accent6" hlink="hlink" folHlink="folHlink"/>
  <p:sldLayoutIdLst>
    <p:sldLayoutId id="2147483705" r:id="rId1"/>
    <p:sldLayoutId id="2147483708" r:id="rId2"/>
    <p:sldLayoutId id="2147483709" r:id="rId3"/>
    <p:sldLayoutId id="2147483710" r:id="rId4"/>
    <p:sldLayoutId id="2147483711" r:id="rId5"/>
    <p:sldLayoutId id="2147483712" r:id="rId6"/>
  </p:sldLayoutIdLst>
  <p:hf hdr="0" ftr="0" dt="0"/>
  <p:txStyles>
    <p:titleStyle>
      <a:lvl1pPr algn="l" defTabSz="914400" rtl="0" eaLnBrk="1" latinLnBrk="0" hangingPunct="1">
        <a:spcBef>
          <a:spcPct val="0"/>
        </a:spcBef>
        <a:buNone/>
        <a:defRPr sz="3200" kern="1200" spc="-150">
          <a:solidFill>
            <a:srgbClr val="163358"/>
          </a:solidFill>
          <a:latin typeface="+mj-lt"/>
          <a:ea typeface="+mj-ea"/>
          <a:cs typeface="+mj-cs"/>
        </a:defRPr>
      </a:lvl1pPr>
    </p:titleStyle>
    <p:body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163358"/>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163358"/>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163358"/>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163358"/>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163358"/>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15.tiff"/></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8.xml"/><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image" Target="../media/image18.png"/><Relationship Id="rId5" Type="http://schemas.microsoft.com/office/2007/relationships/hdphoto" Target="../media/hdphoto2.wdp"/><Relationship Id="rId4" Type="http://schemas.openxmlformats.org/officeDocument/2006/relationships/image" Target="../media/image17.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0.xml"/><Relationship Id="rId1" Type="http://schemas.openxmlformats.org/officeDocument/2006/relationships/slideLayout" Target="../slideLayouts/slideLayout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5.xml"/><Relationship Id="rId1" Type="http://schemas.openxmlformats.org/officeDocument/2006/relationships/slideLayout" Target="../slideLayouts/slideLayout9.xml"/><Relationship Id="rId4" Type="http://schemas.openxmlformats.org/officeDocument/2006/relationships/image" Target="../media/image20.jp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47.xml"/><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1138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9FA48E3-DE74-814C-A2AC-E1559F00F8B5}"/>
              </a:ext>
            </a:extLst>
          </p:cNvPr>
          <p:cNvSpPr/>
          <p:nvPr/>
        </p:nvSpPr>
        <p:spPr>
          <a:xfrm>
            <a:off x="0" y="764704"/>
            <a:ext cx="9120336" cy="5349546"/>
          </a:xfrm>
          <a:prstGeom prst="rect">
            <a:avLst/>
          </a:prstGeom>
          <a:solidFill>
            <a:srgbClr val="AAC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26FBBAE8-1B7E-664E-9C69-BB3E6536B9DD}"/>
              </a:ext>
            </a:extLst>
          </p:cNvPr>
          <p:cNvSpPr>
            <a:spLocks noGrp="1"/>
          </p:cNvSpPr>
          <p:nvPr>
            <p:ph type="ctrTitle"/>
          </p:nvPr>
        </p:nvSpPr>
        <p:spPr>
          <a:xfrm>
            <a:off x="1069848" y="1298448"/>
            <a:ext cx="7315200" cy="2287900"/>
          </a:xfrm>
        </p:spPr>
        <p:txBody>
          <a:bodyPr>
            <a:normAutofit fontScale="90000"/>
          </a:bodyPr>
          <a:lstStyle/>
          <a:p>
            <a:r>
              <a:rPr lang="en-GB" sz="4000" b="1" dirty="0"/>
              <a:t>Metacognition and psychosis-spectrum experiences in clinical and non-clinical populations</a:t>
            </a:r>
            <a:endParaRPr lang="en-GB" sz="4000" dirty="0"/>
          </a:p>
        </p:txBody>
      </p:sp>
      <p:sp>
        <p:nvSpPr>
          <p:cNvPr id="3" name="Subtitle 2">
            <a:extLst>
              <a:ext uri="{FF2B5EF4-FFF2-40B4-BE49-F238E27FC236}">
                <a16:creationId xmlns:a16="http://schemas.microsoft.com/office/drawing/2014/main" id="{635F6FF4-3D9A-ED43-8DE8-713454786259}"/>
              </a:ext>
            </a:extLst>
          </p:cNvPr>
          <p:cNvSpPr>
            <a:spLocks noGrp="1"/>
          </p:cNvSpPr>
          <p:nvPr>
            <p:ph type="subTitle" idx="1"/>
          </p:nvPr>
        </p:nvSpPr>
        <p:spPr>
          <a:xfrm>
            <a:off x="1069848" y="3716977"/>
            <a:ext cx="7315200" cy="1971304"/>
          </a:xfrm>
        </p:spPr>
        <p:txBody>
          <a:bodyPr>
            <a:normAutofit fontScale="77500" lnSpcReduction="20000"/>
          </a:bodyPr>
          <a:lstStyle/>
          <a:p>
            <a:r>
              <a:rPr lang="en-GB" dirty="0"/>
              <a:t>Dr Emma Palmer-Cooper</a:t>
            </a:r>
          </a:p>
          <a:p>
            <a:r>
              <a:rPr lang="en-GB" dirty="0"/>
              <a:t>School of Psychology, Centre for Innovation in Mental Health, University of Southampton</a:t>
            </a:r>
          </a:p>
          <a:p>
            <a:endParaRPr lang="en-GB" dirty="0"/>
          </a:p>
          <a:p>
            <a:r>
              <a:rPr lang="en-GB" dirty="0"/>
              <a:t>@</a:t>
            </a:r>
            <a:r>
              <a:rPr lang="en-GB" dirty="0" err="1"/>
              <a:t>dr_emmaclaire</a:t>
            </a:r>
            <a:endParaRPr lang="en-GB" dirty="0"/>
          </a:p>
          <a:p>
            <a:r>
              <a:rPr lang="en-GB" dirty="0" err="1"/>
              <a:t>e.c.palmer-cooper@soton.ac.uk</a:t>
            </a:r>
            <a:endParaRPr lang="en-GB" dirty="0"/>
          </a:p>
        </p:txBody>
      </p:sp>
      <p:pic>
        <p:nvPicPr>
          <p:cNvPr id="5" name="Picture 4">
            <a:extLst>
              <a:ext uri="{FF2B5EF4-FFF2-40B4-BE49-F238E27FC236}">
                <a16:creationId xmlns:a16="http://schemas.microsoft.com/office/drawing/2014/main" id="{BF2E85CE-7968-444A-9EF2-45F6E632619E}"/>
              </a:ext>
            </a:extLst>
          </p:cNvPr>
          <p:cNvPicPr>
            <a:picLocks noChangeAspect="1"/>
          </p:cNvPicPr>
          <p:nvPr/>
        </p:nvPicPr>
        <p:blipFill>
          <a:blip r:embed="rId2"/>
          <a:stretch>
            <a:fillRect/>
          </a:stretch>
        </p:blipFill>
        <p:spPr>
          <a:xfrm>
            <a:off x="133413" y="6204250"/>
            <a:ext cx="2538000" cy="540000"/>
          </a:xfrm>
          <a:prstGeom prst="rect">
            <a:avLst/>
          </a:prstGeom>
        </p:spPr>
      </p:pic>
      <p:pic>
        <p:nvPicPr>
          <p:cNvPr id="7" name="Picture 6">
            <a:extLst>
              <a:ext uri="{FF2B5EF4-FFF2-40B4-BE49-F238E27FC236}">
                <a16:creationId xmlns:a16="http://schemas.microsoft.com/office/drawing/2014/main" id="{BBF06965-1C77-254E-B12B-309AFABF6A73}"/>
              </a:ext>
            </a:extLst>
          </p:cNvPr>
          <p:cNvPicPr>
            <a:picLocks noChangeAspect="1"/>
          </p:cNvPicPr>
          <p:nvPr/>
        </p:nvPicPr>
        <p:blipFill>
          <a:blip r:embed="rId3"/>
          <a:stretch>
            <a:fillRect/>
          </a:stretch>
        </p:blipFill>
        <p:spPr>
          <a:xfrm>
            <a:off x="11148703" y="6114250"/>
            <a:ext cx="720000" cy="720000"/>
          </a:xfrm>
          <a:prstGeom prst="rect">
            <a:avLst/>
          </a:prstGeom>
        </p:spPr>
      </p:pic>
    </p:spTree>
    <p:extLst>
      <p:ext uri="{BB962C8B-B14F-4D97-AF65-F5344CB8AC3E}">
        <p14:creationId xmlns:p14="http://schemas.microsoft.com/office/powerpoint/2010/main" val="3012907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1652D3-2869-7A4B-B240-2C54BF5339A4}"/>
              </a:ext>
            </a:extLst>
          </p:cNvPr>
          <p:cNvSpPr>
            <a:spLocks noGrp="1"/>
          </p:cNvSpPr>
          <p:nvPr>
            <p:ph idx="1"/>
          </p:nvPr>
        </p:nvSpPr>
        <p:spPr>
          <a:xfrm>
            <a:off x="3791744" y="1844825"/>
            <a:ext cx="7694645" cy="4381947"/>
          </a:xfrm>
        </p:spPr>
        <p:txBody>
          <a:bodyPr/>
          <a:lstStyle/>
          <a:p>
            <a:r>
              <a:rPr lang="en-GB" dirty="0"/>
              <a:t>Metacognition</a:t>
            </a:r>
          </a:p>
          <a:p>
            <a:pPr lvl="1"/>
            <a:r>
              <a:rPr lang="en-GB" dirty="0"/>
              <a:t>General Population</a:t>
            </a:r>
          </a:p>
          <a:p>
            <a:pPr lvl="1"/>
            <a:r>
              <a:rPr lang="en-GB" dirty="0"/>
              <a:t>Clinical Population</a:t>
            </a:r>
          </a:p>
          <a:p>
            <a:pPr lvl="1"/>
            <a:endParaRPr lang="en-GB" dirty="0"/>
          </a:p>
          <a:p>
            <a:r>
              <a:rPr lang="en-GB" dirty="0"/>
              <a:t>Non-clinical Research</a:t>
            </a:r>
          </a:p>
          <a:p>
            <a:endParaRPr lang="en-GB" dirty="0"/>
          </a:p>
          <a:p>
            <a:r>
              <a:rPr lang="en-GB" dirty="0"/>
              <a:t>Hierarchical Model of Metacognition</a:t>
            </a:r>
          </a:p>
        </p:txBody>
      </p:sp>
      <p:sp>
        <p:nvSpPr>
          <p:cNvPr id="4" name="Rectangle 3">
            <a:extLst>
              <a:ext uri="{FF2B5EF4-FFF2-40B4-BE49-F238E27FC236}">
                <a16:creationId xmlns:a16="http://schemas.microsoft.com/office/drawing/2014/main" id="{0639B1A0-745A-594C-BF86-9D389206B18F}"/>
              </a:ext>
            </a:extLst>
          </p:cNvPr>
          <p:cNvSpPr/>
          <p:nvPr/>
        </p:nvSpPr>
        <p:spPr>
          <a:xfrm>
            <a:off x="479376" y="1052736"/>
            <a:ext cx="3312368" cy="5174036"/>
          </a:xfrm>
          <a:prstGeom prst="rect">
            <a:avLst/>
          </a:prstGeom>
          <a:solidFill>
            <a:srgbClr val="AAC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857684C1-2FD2-3C4D-82E8-5533DB584FC1}"/>
              </a:ext>
            </a:extLst>
          </p:cNvPr>
          <p:cNvSpPr>
            <a:spLocks noGrp="1"/>
          </p:cNvSpPr>
          <p:nvPr>
            <p:ph type="title"/>
          </p:nvPr>
        </p:nvSpPr>
        <p:spPr>
          <a:xfrm>
            <a:off x="659396" y="3171702"/>
            <a:ext cx="2952328" cy="936104"/>
          </a:xfrm>
        </p:spPr>
        <p:txBody>
          <a:bodyPr/>
          <a:lstStyle/>
          <a:p>
            <a:r>
              <a:rPr lang="en-GB" dirty="0">
                <a:solidFill>
                  <a:schemeClr val="bg1"/>
                </a:solidFill>
              </a:rPr>
              <a:t>Today’s Talk</a:t>
            </a:r>
          </a:p>
        </p:txBody>
      </p:sp>
    </p:spTree>
    <p:extLst>
      <p:ext uri="{BB962C8B-B14F-4D97-AF65-F5344CB8AC3E}">
        <p14:creationId xmlns:p14="http://schemas.microsoft.com/office/powerpoint/2010/main" val="541474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3FD15C-267F-D141-A61E-B8BCC392E969}"/>
              </a:ext>
            </a:extLst>
          </p:cNvPr>
          <p:cNvSpPr>
            <a:spLocks noGrp="1"/>
          </p:cNvSpPr>
          <p:nvPr>
            <p:ph type="title"/>
          </p:nvPr>
        </p:nvSpPr>
        <p:spPr/>
        <p:txBody>
          <a:bodyPr/>
          <a:lstStyle/>
          <a:p>
            <a:r>
              <a:rPr lang="en-GB" dirty="0">
                <a:solidFill>
                  <a:srgbClr val="163358"/>
                </a:solidFill>
              </a:rPr>
              <a:t>Metacognition</a:t>
            </a:r>
          </a:p>
        </p:txBody>
      </p:sp>
      <p:sp>
        <p:nvSpPr>
          <p:cNvPr id="6" name="Rectangle 5">
            <a:extLst>
              <a:ext uri="{FF2B5EF4-FFF2-40B4-BE49-F238E27FC236}">
                <a16:creationId xmlns:a16="http://schemas.microsoft.com/office/drawing/2014/main" id="{E0A13F01-21BA-6D4F-BE9B-66832DC7C47F}"/>
              </a:ext>
            </a:extLst>
          </p:cNvPr>
          <p:cNvSpPr/>
          <p:nvPr/>
        </p:nvSpPr>
        <p:spPr>
          <a:xfrm>
            <a:off x="479376" y="1052736"/>
            <a:ext cx="3312368" cy="5174036"/>
          </a:xfrm>
          <a:prstGeom prst="rect">
            <a:avLst/>
          </a:prstGeom>
          <a:solidFill>
            <a:srgbClr val="AAC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35341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684C1-2FD2-3C4D-82E8-5533DB584FC1}"/>
              </a:ext>
            </a:extLst>
          </p:cNvPr>
          <p:cNvSpPr>
            <a:spLocks noGrp="1"/>
          </p:cNvSpPr>
          <p:nvPr>
            <p:ph type="title"/>
          </p:nvPr>
        </p:nvSpPr>
        <p:spPr/>
        <p:txBody>
          <a:bodyPr/>
          <a:lstStyle/>
          <a:p>
            <a:r>
              <a:rPr lang="en-GB" dirty="0"/>
              <a:t>What is Metacognition?</a:t>
            </a:r>
          </a:p>
        </p:txBody>
      </p:sp>
      <p:sp>
        <p:nvSpPr>
          <p:cNvPr id="3" name="Content Placeholder 2">
            <a:extLst>
              <a:ext uri="{FF2B5EF4-FFF2-40B4-BE49-F238E27FC236}">
                <a16:creationId xmlns:a16="http://schemas.microsoft.com/office/drawing/2014/main" id="{4E1652D3-2869-7A4B-B240-2C54BF5339A4}"/>
              </a:ext>
            </a:extLst>
          </p:cNvPr>
          <p:cNvSpPr>
            <a:spLocks noGrp="1"/>
          </p:cNvSpPr>
          <p:nvPr>
            <p:ph idx="1"/>
          </p:nvPr>
        </p:nvSpPr>
        <p:spPr/>
        <p:txBody>
          <a:bodyPr/>
          <a:lstStyle/>
          <a:p>
            <a:r>
              <a:rPr lang="en-GB" dirty="0"/>
              <a:t>‘Thinking about thinking’ (Flavell, 1979) </a:t>
            </a:r>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marL="457200" lvl="1" indent="0">
              <a:buNone/>
            </a:pPr>
            <a:r>
              <a:rPr lang="en-GB" dirty="0"/>
              <a:t>								    (Nelson &amp; Narens, 1990)</a:t>
            </a:r>
          </a:p>
          <a:p>
            <a:r>
              <a:rPr lang="en-GB" dirty="0"/>
              <a:t>Very broad term for a complex set of processes </a:t>
            </a:r>
          </a:p>
        </p:txBody>
      </p:sp>
      <p:graphicFrame>
        <p:nvGraphicFramePr>
          <p:cNvPr id="6" name="Diagram 5">
            <a:extLst>
              <a:ext uri="{FF2B5EF4-FFF2-40B4-BE49-F238E27FC236}">
                <a16:creationId xmlns:a16="http://schemas.microsoft.com/office/drawing/2014/main" id="{0DE864A6-5315-2845-81CC-9BE50C4CE697}"/>
              </a:ext>
            </a:extLst>
          </p:cNvPr>
          <p:cNvGraphicFramePr/>
          <p:nvPr>
            <p:extLst>
              <p:ext uri="{D42A27DB-BD31-4B8C-83A1-F6EECF244321}">
                <p14:modId xmlns:p14="http://schemas.microsoft.com/office/powerpoint/2010/main" val="2236572714"/>
              </p:ext>
            </p:extLst>
          </p:nvPr>
        </p:nvGraphicFramePr>
        <p:xfrm>
          <a:off x="4583832" y="2467129"/>
          <a:ext cx="4894317" cy="26699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Down Arrow 6">
            <a:extLst>
              <a:ext uri="{FF2B5EF4-FFF2-40B4-BE49-F238E27FC236}">
                <a16:creationId xmlns:a16="http://schemas.microsoft.com/office/drawing/2014/main" id="{E785F135-A71F-0F4C-9E60-452D90404FDC}"/>
              </a:ext>
            </a:extLst>
          </p:cNvPr>
          <p:cNvSpPr>
            <a:spLocks noChangeAspect="1"/>
          </p:cNvSpPr>
          <p:nvPr/>
        </p:nvSpPr>
        <p:spPr>
          <a:xfrm rot="10800000">
            <a:off x="5475069" y="3519197"/>
            <a:ext cx="579821" cy="777600"/>
          </a:xfrm>
          <a:prstGeom prst="downArrow">
            <a:avLst>
              <a:gd name="adj1" fmla="val 55882"/>
              <a:gd name="adj2" fmla="val 48039"/>
            </a:avLst>
          </a:prstGeom>
          <a:solidFill>
            <a:srgbClr val="AACF32">
              <a:alpha val="89804"/>
            </a:srgb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8" name="Rounded Rectangle 7">
            <a:extLst>
              <a:ext uri="{FF2B5EF4-FFF2-40B4-BE49-F238E27FC236}">
                <a16:creationId xmlns:a16="http://schemas.microsoft.com/office/drawing/2014/main" id="{A05E6D89-555A-9A48-BB61-2396238EE2DB}"/>
              </a:ext>
            </a:extLst>
          </p:cNvPr>
          <p:cNvSpPr/>
          <p:nvPr/>
        </p:nvSpPr>
        <p:spPr>
          <a:xfrm>
            <a:off x="2881156" y="3541983"/>
            <a:ext cx="1702676" cy="523571"/>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dirty="0"/>
              <a:t>Monitoring</a:t>
            </a:r>
          </a:p>
        </p:txBody>
      </p:sp>
      <p:sp>
        <p:nvSpPr>
          <p:cNvPr id="9" name="Rounded Rectangle 8">
            <a:extLst>
              <a:ext uri="{FF2B5EF4-FFF2-40B4-BE49-F238E27FC236}">
                <a16:creationId xmlns:a16="http://schemas.microsoft.com/office/drawing/2014/main" id="{FE15CFD4-1D0A-CC4E-BDF9-D31118DB0233}"/>
              </a:ext>
            </a:extLst>
          </p:cNvPr>
          <p:cNvSpPr/>
          <p:nvPr/>
        </p:nvSpPr>
        <p:spPr>
          <a:xfrm>
            <a:off x="9518047" y="3541983"/>
            <a:ext cx="1702676" cy="522000"/>
          </a:xfrm>
          <a:prstGeom prst="roundRect">
            <a:avLst/>
          </a:prstGeom>
          <a:solidFill>
            <a:srgbClr val="51C3F9"/>
          </a:solidFill>
          <a:ln>
            <a:solidFill>
              <a:schemeClr val="accent5">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t>Control</a:t>
            </a:r>
          </a:p>
        </p:txBody>
      </p:sp>
    </p:spTree>
    <p:extLst>
      <p:ext uri="{BB962C8B-B14F-4D97-AF65-F5344CB8AC3E}">
        <p14:creationId xmlns:p14="http://schemas.microsoft.com/office/powerpoint/2010/main" val="865935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Graphic spid="6" grpId="0">
        <p:bldAsOne/>
      </p:bldGraphic>
      <p:bldP spid="7" grpId="0" animBg="1"/>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2E0A482A-EDAD-304F-9A57-7EA94C7F1971}"/>
              </a:ext>
            </a:extLst>
          </p:cNvPr>
          <p:cNvSpPr txBox="1">
            <a:spLocks/>
          </p:cNvSpPr>
          <p:nvPr/>
        </p:nvSpPr>
        <p:spPr>
          <a:xfrm>
            <a:off x="623392" y="1916832"/>
            <a:ext cx="10862997" cy="4381947"/>
          </a:xfrm>
          <a:prstGeom prst="rect">
            <a:avLst/>
          </a:prstGeom>
        </p:spPr>
        <p:txBody>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163358"/>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163358"/>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163358"/>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163358"/>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163358"/>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marL="457200" lvl="1" indent="0">
              <a:buFont typeface="Arial" panose="020B0604020202020204" pitchFamily="34" charset="0"/>
              <a:buNone/>
            </a:pPr>
            <a:r>
              <a:rPr lang="en-GB" dirty="0"/>
              <a:t>					    (Palmer-Cooper, Wright, Greenwood, Wykes, In Prep)</a:t>
            </a:r>
          </a:p>
        </p:txBody>
      </p:sp>
      <p:sp>
        <p:nvSpPr>
          <p:cNvPr id="2" name="Title 1"/>
          <p:cNvSpPr>
            <a:spLocks noGrp="1"/>
          </p:cNvSpPr>
          <p:nvPr>
            <p:ph type="title"/>
          </p:nvPr>
        </p:nvSpPr>
        <p:spPr/>
        <p:txBody>
          <a:bodyPr/>
          <a:lstStyle/>
          <a:p>
            <a:r>
              <a:rPr lang="en-US" dirty="0"/>
              <a:t>So instead of the simple Nelson and Narens Model…</a:t>
            </a:r>
          </a:p>
        </p:txBody>
      </p:sp>
      <p:graphicFrame>
        <p:nvGraphicFramePr>
          <p:cNvPr id="8" name="Diagram 7">
            <a:extLst>
              <a:ext uri="{FF2B5EF4-FFF2-40B4-BE49-F238E27FC236}">
                <a16:creationId xmlns:a16="http://schemas.microsoft.com/office/drawing/2014/main" id="{662680D1-6F1D-2849-8365-25E19566E721}"/>
              </a:ext>
            </a:extLst>
          </p:cNvPr>
          <p:cNvGraphicFramePr/>
          <p:nvPr/>
        </p:nvGraphicFramePr>
        <p:xfrm>
          <a:off x="4583832" y="2467129"/>
          <a:ext cx="4894317" cy="26699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Down Arrow 4">
            <a:extLst>
              <a:ext uri="{FF2B5EF4-FFF2-40B4-BE49-F238E27FC236}">
                <a16:creationId xmlns:a16="http://schemas.microsoft.com/office/drawing/2014/main" id="{75296640-EE6D-7A48-BDEB-8DDD4211E797}"/>
              </a:ext>
            </a:extLst>
          </p:cNvPr>
          <p:cNvSpPr>
            <a:spLocks/>
          </p:cNvSpPr>
          <p:nvPr/>
        </p:nvSpPr>
        <p:spPr>
          <a:xfrm rot="10800000">
            <a:off x="4623873" y="3140968"/>
            <a:ext cx="522000" cy="522000"/>
          </a:xfrm>
          <a:prstGeom prst="downArrow">
            <a:avLst>
              <a:gd name="adj1" fmla="val 55882"/>
              <a:gd name="adj2" fmla="val 48039"/>
            </a:avLst>
          </a:prstGeom>
          <a:solidFill>
            <a:srgbClr val="AACF32">
              <a:alpha val="89804"/>
            </a:srgb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6" name="Rounded Rectangle 5">
            <a:extLst>
              <a:ext uri="{FF2B5EF4-FFF2-40B4-BE49-F238E27FC236}">
                <a16:creationId xmlns:a16="http://schemas.microsoft.com/office/drawing/2014/main" id="{31976698-DB88-A94A-BBF3-6D57387318C4}"/>
              </a:ext>
            </a:extLst>
          </p:cNvPr>
          <p:cNvSpPr/>
          <p:nvPr/>
        </p:nvSpPr>
        <p:spPr>
          <a:xfrm>
            <a:off x="2881156" y="3800135"/>
            <a:ext cx="1702676" cy="523571"/>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dirty="0"/>
              <a:t>Monitoring</a:t>
            </a:r>
          </a:p>
        </p:txBody>
      </p:sp>
      <p:sp>
        <p:nvSpPr>
          <p:cNvPr id="7" name="Rounded Rectangle 6">
            <a:extLst>
              <a:ext uri="{FF2B5EF4-FFF2-40B4-BE49-F238E27FC236}">
                <a16:creationId xmlns:a16="http://schemas.microsoft.com/office/drawing/2014/main" id="{6B8F22E6-A7A7-7F4D-9C12-989D83B28676}"/>
              </a:ext>
            </a:extLst>
          </p:cNvPr>
          <p:cNvSpPr/>
          <p:nvPr/>
        </p:nvSpPr>
        <p:spPr>
          <a:xfrm>
            <a:off x="9518047" y="3800135"/>
            <a:ext cx="1702676" cy="522000"/>
          </a:xfrm>
          <a:prstGeom prst="roundRect">
            <a:avLst/>
          </a:prstGeom>
          <a:solidFill>
            <a:srgbClr val="51C3F9"/>
          </a:solid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t>Control</a:t>
            </a:r>
          </a:p>
        </p:txBody>
      </p:sp>
      <p:sp>
        <p:nvSpPr>
          <p:cNvPr id="9" name="Down Arrow 8">
            <a:extLst>
              <a:ext uri="{FF2B5EF4-FFF2-40B4-BE49-F238E27FC236}">
                <a16:creationId xmlns:a16="http://schemas.microsoft.com/office/drawing/2014/main" id="{49B0CB7A-190A-1046-AE3F-B7073AD7AE1F}"/>
              </a:ext>
            </a:extLst>
          </p:cNvPr>
          <p:cNvSpPr>
            <a:spLocks/>
          </p:cNvSpPr>
          <p:nvPr/>
        </p:nvSpPr>
        <p:spPr>
          <a:xfrm rot="10800000">
            <a:off x="5015881" y="4059128"/>
            <a:ext cx="522000" cy="522000"/>
          </a:xfrm>
          <a:prstGeom prst="downArrow">
            <a:avLst>
              <a:gd name="adj1" fmla="val 55882"/>
              <a:gd name="adj2" fmla="val 48039"/>
            </a:avLst>
          </a:prstGeom>
          <a:solidFill>
            <a:srgbClr val="AACF32">
              <a:alpha val="89804"/>
            </a:srgb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96089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8" grpId="0">
        <p:bldAsOne/>
      </p:bldGraphic>
      <p:bldP spid="5" grpId="0" animBg="1"/>
      <p:bldP spid="6" grpId="0" animBg="1"/>
      <p:bldP spid="7"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684C1-2FD2-3C4D-82E8-5533DB584FC1}"/>
              </a:ext>
            </a:extLst>
          </p:cNvPr>
          <p:cNvSpPr>
            <a:spLocks noGrp="1"/>
          </p:cNvSpPr>
          <p:nvPr>
            <p:ph type="title"/>
          </p:nvPr>
        </p:nvSpPr>
        <p:spPr/>
        <p:txBody>
          <a:bodyPr/>
          <a:lstStyle/>
          <a:p>
            <a:r>
              <a:rPr lang="en-GB" dirty="0"/>
              <a:t>What is Metacognition?</a:t>
            </a:r>
            <a:br>
              <a:rPr lang="en-GB" dirty="0"/>
            </a:br>
            <a:r>
              <a:rPr lang="en-GB" sz="2000" dirty="0">
                <a:solidFill>
                  <a:srgbClr val="AACF32"/>
                </a:solidFill>
              </a:rPr>
              <a:t>Umbrella/General Term</a:t>
            </a:r>
          </a:p>
        </p:txBody>
      </p:sp>
      <p:graphicFrame>
        <p:nvGraphicFramePr>
          <p:cNvPr id="5" name="Diagram 4">
            <a:extLst>
              <a:ext uri="{FF2B5EF4-FFF2-40B4-BE49-F238E27FC236}">
                <a16:creationId xmlns:a16="http://schemas.microsoft.com/office/drawing/2014/main" id="{CFBE431D-887F-394D-9711-B28B4C78ECAF}"/>
              </a:ext>
            </a:extLst>
          </p:cNvPr>
          <p:cNvGraphicFramePr>
            <a:graphicFrameLocks noChangeAspect="1"/>
          </p:cNvGraphicFramePr>
          <p:nvPr>
            <p:extLst>
              <p:ext uri="{D42A27DB-BD31-4B8C-83A1-F6EECF244321}">
                <p14:modId xmlns:p14="http://schemas.microsoft.com/office/powerpoint/2010/main" val="2651905126"/>
              </p:ext>
            </p:extLst>
          </p:nvPr>
        </p:nvGraphicFramePr>
        <p:xfrm>
          <a:off x="3584624" y="715094"/>
          <a:ext cx="8488040" cy="57382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7C2CD136-1920-1146-B914-25CAA7542C06}"/>
              </a:ext>
            </a:extLst>
          </p:cNvPr>
          <p:cNvSpPr txBox="1"/>
          <p:nvPr/>
        </p:nvSpPr>
        <p:spPr>
          <a:xfrm>
            <a:off x="7104112" y="3429000"/>
            <a:ext cx="1512168" cy="323165"/>
          </a:xfrm>
          <a:prstGeom prst="rect">
            <a:avLst/>
          </a:prstGeom>
          <a:noFill/>
        </p:spPr>
        <p:txBody>
          <a:bodyPr wrap="square" rtlCol="0">
            <a:spAutoFit/>
          </a:bodyPr>
          <a:lstStyle/>
          <a:p>
            <a:pPr algn="ctr"/>
            <a:r>
              <a:rPr lang="en-GB" sz="1500" dirty="0">
                <a:solidFill>
                  <a:schemeClr val="bg1"/>
                </a:solidFill>
              </a:rPr>
              <a:t>Metacognition</a:t>
            </a:r>
          </a:p>
        </p:txBody>
      </p:sp>
    </p:spTree>
    <p:extLst>
      <p:ext uri="{BB962C8B-B14F-4D97-AF65-F5344CB8AC3E}">
        <p14:creationId xmlns:p14="http://schemas.microsoft.com/office/powerpoint/2010/main" val="1131683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2E0A482A-EDAD-304F-9A57-7EA94C7F1971}"/>
              </a:ext>
            </a:extLst>
          </p:cNvPr>
          <p:cNvSpPr txBox="1">
            <a:spLocks/>
          </p:cNvSpPr>
          <p:nvPr/>
        </p:nvSpPr>
        <p:spPr>
          <a:xfrm>
            <a:off x="623392" y="1916832"/>
            <a:ext cx="10862997" cy="4381947"/>
          </a:xfrm>
          <a:prstGeom prst="rect">
            <a:avLst/>
          </a:prstGeom>
        </p:spPr>
        <p:txBody>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163358"/>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163358"/>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163358"/>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163358"/>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163358"/>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marL="457200" lvl="1" indent="0">
              <a:buNone/>
            </a:pPr>
            <a:r>
              <a:rPr lang="en-GB" dirty="0"/>
              <a:t>					    (Palmer-Cooper, Wright, Greenwood, Wykes, In Prep)</a:t>
            </a:r>
          </a:p>
        </p:txBody>
      </p:sp>
      <p:sp>
        <p:nvSpPr>
          <p:cNvPr id="2" name="Title 1"/>
          <p:cNvSpPr>
            <a:spLocks noGrp="1"/>
          </p:cNvSpPr>
          <p:nvPr>
            <p:ph type="title"/>
          </p:nvPr>
        </p:nvSpPr>
        <p:spPr/>
        <p:txBody>
          <a:bodyPr/>
          <a:lstStyle/>
          <a:p>
            <a:r>
              <a:rPr lang="en-US" dirty="0"/>
              <a:t>So instead of the simple Nelson and Narens Model…</a:t>
            </a:r>
          </a:p>
        </p:txBody>
      </p:sp>
      <p:graphicFrame>
        <p:nvGraphicFramePr>
          <p:cNvPr id="8" name="Diagram 7">
            <a:extLst>
              <a:ext uri="{FF2B5EF4-FFF2-40B4-BE49-F238E27FC236}">
                <a16:creationId xmlns:a16="http://schemas.microsoft.com/office/drawing/2014/main" id="{662680D1-6F1D-2849-8365-25E19566E721}"/>
              </a:ext>
            </a:extLst>
          </p:cNvPr>
          <p:cNvGraphicFramePr/>
          <p:nvPr>
            <p:extLst>
              <p:ext uri="{D42A27DB-BD31-4B8C-83A1-F6EECF244321}">
                <p14:modId xmlns:p14="http://schemas.microsoft.com/office/powerpoint/2010/main" val="66390265"/>
              </p:ext>
            </p:extLst>
          </p:nvPr>
        </p:nvGraphicFramePr>
        <p:xfrm>
          <a:off x="4583832" y="2467129"/>
          <a:ext cx="4894317" cy="26699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Down Arrow 4">
            <a:extLst>
              <a:ext uri="{FF2B5EF4-FFF2-40B4-BE49-F238E27FC236}">
                <a16:creationId xmlns:a16="http://schemas.microsoft.com/office/drawing/2014/main" id="{75296640-EE6D-7A48-BDEB-8DDD4211E797}"/>
              </a:ext>
            </a:extLst>
          </p:cNvPr>
          <p:cNvSpPr>
            <a:spLocks/>
          </p:cNvSpPr>
          <p:nvPr/>
        </p:nvSpPr>
        <p:spPr>
          <a:xfrm rot="10800000">
            <a:off x="4623873" y="3140968"/>
            <a:ext cx="522000" cy="522000"/>
          </a:xfrm>
          <a:prstGeom prst="downArrow">
            <a:avLst>
              <a:gd name="adj1" fmla="val 55882"/>
              <a:gd name="adj2" fmla="val 48039"/>
            </a:avLst>
          </a:prstGeom>
          <a:solidFill>
            <a:srgbClr val="AACF32">
              <a:alpha val="89804"/>
            </a:srgb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6" name="Rounded Rectangle 5">
            <a:extLst>
              <a:ext uri="{FF2B5EF4-FFF2-40B4-BE49-F238E27FC236}">
                <a16:creationId xmlns:a16="http://schemas.microsoft.com/office/drawing/2014/main" id="{31976698-DB88-A94A-BBF3-6D57387318C4}"/>
              </a:ext>
            </a:extLst>
          </p:cNvPr>
          <p:cNvSpPr/>
          <p:nvPr/>
        </p:nvSpPr>
        <p:spPr>
          <a:xfrm>
            <a:off x="2881156" y="3800135"/>
            <a:ext cx="1702676" cy="523571"/>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dirty="0"/>
              <a:t>Monitoring</a:t>
            </a:r>
          </a:p>
        </p:txBody>
      </p:sp>
      <p:sp>
        <p:nvSpPr>
          <p:cNvPr id="7" name="Rounded Rectangle 6">
            <a:extLst>
              <a:ext uri="{FF2B5EF4-FFF2-40B4-BE49-F238E27FC236}">
                <a16:creationId xmlns:a16="http://schemas.microsoft.com/office/drawing/2014/main" id="{6B8F22E6-A7A7-7F4D-9C12-989D83B28676}"/>
              </a:ext>
            </a:extLst>
          </p:cNvPr>
          <p:cNvSpPr/>
          <p:nvPr/>
        </p:nvSpPr>
        <p:spPr>
          <a:xfrm>
            <a:off x="9518047" y="3800135"/>
            <a:ext cx="1702676" cy="522000"/>
          </a:xfrm>
          <a:prstGeom prst="roundRect">
            <a:avLst/>
          </a:prstGeom>
          <a:solidFill>
            <a:srgbClr val="51C3F9"/>
          </a:solid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t>Control</a:t>
            </a:r>
          </a:p>
        </p:txBody>
      </p:sp>
      <p:sp>
        <p:nvSpPr>
          <p:cNvPr id="9" name="Down Arrow 8">
            <a:extLst>
              <a:ext uri="{FF2B5EF4-FFF2-40B4-BE49-F238E27FC236}">
                <a16:creationId xmlns:a16="http://schemas.microsoft.com/office/drawing/2014/main" id="{49B0CB7A-190A-1046-AE3F-B7073AD7AE1F}"/>
              </a:ext>
            </a:extLst>
          </p:cNvPr>
          <p:cNvSpPr>
            <a:spLocks/>
          </p:cNvSpPr>
          <p:nvPr/>
        </p:nvSpPr>
        <p:spPr>
          <a:xfrm rot="10800000">
            <a:off x="5015881" y="4059128"/>
            <a:ext cx="522000" cy="522000"/>
          </a:xfrm>
          <a:prstGeom prst="downArrow">
            <a:avLst>
              <a:gd name="adj1" fmla="val 55882"/>
              <a:gd name="adj2" fmla="val 48039"/>
            </a:avLst>
          </a:prstGeom>
          <a:solidFill>
            <a:srgbClr val="AACF32">
              <a:alpha val="89804"/>
            </a:srgb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63176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684C1-2FD2-3C4D-82E8-5533DB584FC1}"/>
              </a:ext>
            </a:extLst>
          </p:cNvPr>
          <p:cNvSpPr>
            <a:spLocks noGrp="1"/>
          </p:cNvSpPr>
          <p:nvPr>
            <p:ph type="title"/>
          </p:nvPr>
        </p:nvSpPr>
        <p:spPr/>
        <p:txBody>
          <a:bodyPr/>
          <a:lstStyle/>
          <a:p>
            <a:r>
              <a:rPr lang="en-GB" dirty="0"/>
              <a:t>What is Metacognition?</a:t>
            </a:r>
          </a:p>
        </p:txBody>
      </p:sp>
      <p:sp>
        <p:nvSpPr>
          <p:cNvPr id="3" name="Content Placeholder 2">
            <a:extLst>
              <a:ext uri="{FF2B5EF4-FFF2-40B4-BE49-F238E27FC236}">
                <a16:creationId xmlns:a16="http://schemas.microsoft.com/office/drawing/2014/main" id="{4E1652D3-2869-7A4B-B240-2C54BF5339A4}"/>
              </a:ext>
            </a:extLst>
          </p:cNvPr>
          <p:cNvSpPr>
            <a:spLocks noGrp="1"/>
          </p:cNvSpPr>
          <p:nvPr>
            <p:ph idx="1"/>
          </p:nvPr>
        </p:nvSpPr>
        <p:spPr>
          <a:xfrm>
            <a:off x="4223792" y="1844825"/>
            <a:ext cx="7262597" cy="4381947"/>
          </a:xfrm>
        </p:spPr>
        <p:txBody>
          <a:bodyPr/>
          <a:lstStyle/>
          <a:p>
            <a:r>
              <a:rPr lang="en-GB" dirty="0"/>
              <a:t>Control and utilise knowledge about the self</a:t>
            </a:r>
          </a:p>
          <a:p>
            <a:pPr lvl="1"/>
            <a:endParaRPr lang="en-GB" sz="1000" dirty="0"/>
          </a:p>
          <a:p>
            <a:r>
              <a:rPr lang="en-GB" dirty="0"/>
              <a:t>Reflect on current and past experiences </a:t>
            </a:r>
          </a:p>
          <a:p>
            <a:pPr lvl="1"/>
            <a:r>
              <a:rPr lang="en-GB" dirty="0"/>
              <a:t>update knowledge</a:t>
            </a:r>
          </a:p>
          <a:p>
            <a:pPr lvl="2"/>
            <a:endParaRPr lang="en-GB" sz="1000" dirty="0"/>
          </a:p>
          <a:p>
            <a:r>
              <a:rPr lang="en-GB" dirty="0"/>
              <a:t>Knowledge forms beliefs about the self and abilities</a:t>
            </a:r>
          </a:p>
          <a:p>
            <a:pPr lvl="1"/>
            <a:endParaRPr lang="en-GB" sz="1000" dirty="0"/>
          </a:p>
          <a:p>
            <a:r>
              <a:rPr lang="en-GB" dirty="0"/>
              <a:t>Help make judgements about the world around us</a:t>
            </a:r>
          </a:p>
          <a:p>
            <a:pPr lvl="1"/>
            <a:r>
              <a:rPr lang="en-GB" dirty="0"/>
              <a:t>in the moment</a:t>
            </a:r>
          </a:p>
          <a:p>
            <a:pPr lvl="1"/>
            <a:r>
              <a:rPr lang="en-GB" dirty="0"/>
              <a:t>about current and past abilities</a:t>
            </a:r>
          </a:p>
        </p:txBody>
      </p:sp>
      <p:pic>
        <p:nvPicPr>
          <p:cNvPr id="7" name="Picture 6">
            <a:extLst>
              <a:ext uri="{FF2B5EF4-FFF2-40B4-BE49-F238E27FC236}">
                <a16:creationId xmlns:a16="http://schemas.microsoft.com/office/drawing/2014/main" id="{BC4D5F9B-17F0-1B44-8F9F-8DD81E91554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92" y="2420888"/>
            <a:ext cx="3361247" cy="2338259"/>
          </a:xfrm>
          <a:prstGeom prst="rect">
            <a:avLst/>
          </a:prstGeom>
        </p:spPr>
      </p:pic>
    </p:spTree>
    <p:extLst>
      <p:ext uri="{BB962C8B-B14F-4D97-AF65-F5344CB8AC3E}">
        <p14:creationId xmlns:p14="http://schemas.microsoft.com/office/powerpoint/2010/main" val="3145998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3FD15C-267F-D141-A61E-B8BCC392E969}"/>
              </a:ext>
            </a:extLst>
          </p:cNvPr>
          <p:cNvSpPr>
            <a:spLocks noGrp="1"/>
          </p:cNvSpPr>
          <p:nvPr>
            <p:ph type="title"/>
          </p:nvPr>
        </p:nvSpPr>
        <p:spPr/>
        <p:txBody>
          <a:bodyPr/>
          <a:lstStyle/>
          <a:p>
            <a:r>
              <a:rPr lang="en-GB" dirty="0">
                <a:solidFill>
                  <a:srgbClr val="163358"/>
                </a:solidFill>
              </a:rPr>
              <a:t>Metacognition in</a:t>
            </a:r>
            <a:br>
              <a:rPr lang="en-GB" dirty="0">
                <a:solidFill>
                  <a:srgbClr val="163358"/>
                </a:solidFill>
              </a:rPr>
            </a:br>
            <a:r>
              <a:rPr lang="en-GB" dirty="0">
                <a:solidFill>
                  <a:srgbClr val="163358"/>
                </a:solidFill>
              </a:rPr>
              <a:t>General Populations</a:t>
            </a:r>
          </a:p>
        </p:txBody>
      </p:sp>
      <p:sp>
        <p:nvSpPr>
          <p:cNvPr id="6" name="Rectangle 5">
            <a:extLst>
              <a:ext uri="{FF2B5EF4-FFF2-40B4-BE49-F238E27FC236}">
                <a16:creationId xmlns:a16="http://schemas.microsoft.com/office/drawing/2014/main" id="{E0A13F01-21BA-6D4F-BE9B-66832DC7C47F}"/>
              </a:ext>
            </a:extLst>
          </p:cNvPr>
          <p:cNvSpPr/>
          <p:nvPr/>
        </p:nvSpPr>
        <p:spPr>
          <a:xfrm>
            <a:off x="479376" y="1052736"/>
            <a:ext cx="3312368" cy="5174036"/>
          </a:xfrm>
          <a:prstGeom prst="rect">
            <a:avLst/>
          </a:prstGeom>
          <a:solidFill>
            <a:srgbClr val="AAC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38945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696D2-5189-0E47-A323-8D2B4C30460D}"/>
              </a:ext>
            </a:extLst>
          </p:cNvPr>
          <p:cNvSpPr>
            <a:spLocks noGrp="1"/>
          </p:cNvSpPr>
          <p:nvPr>
            <p:ph type="title"/>
          </p:nvPr>
        </p:nvSpPr>
        <p:spPr/>
        <p:txBody>
          <a:bodyPr/>
          <a:lstStyle/>
          <a:p>
            <a:r>
              <a:rPr lang="en-GB" dirty="0"/>
              <a:t>General Population</a:t>
            </a:r>
            <a:br>
              <a:rPr lang="en-GB" dirty="0"/>
            </a:br>
            <a:r>
              <a:rPr lang="en-GB" sz="2000" dirty="0">
                <a:solidFill>
                  <a:srgbClr val="AACF32"/>
                </a:solidFill>
              </a:rPr>
              <a:t>Beliefs</a:t>
            </a:r>
          </a:p>
        </p:txBody>
      </p:sp>
      <p:sp>
        <p:nvSpPr>
          <p:cNvPr id="3" name="Content Placeholder 2">
            <a:extLst>
              <a:ext uri="{FF2B5EF4-FFF2-40B4-BE49-F238E27FC236}">
                <a16:creationId xmlns:a16="http://schemas.microsoft.com/office/drawing/2014/main" id="{CC317689-21B2-FE41-8D8D-E3628C88AACF}"/>
              </a:ext>
            </a:extLst>
          </p:cNvPr>
          <p:cNvSpPr>
            <a:spLocks noGrp="1"/>
          </p:cNvSpPr>
          <p:nvPr>
            <p:ph idx="1"/>
          </p:nvPr>
        </p:nvSpPr>
        <p:spPr>
          <a:xfrm>
            <a:off x="623393" y="1844825"/>
            <a:ext cx="8856984" cy="4381947"/>
          </a:xfrm>
        </p:spPr>
        <p:txBody>
          <a:bodyPr/>
          <a:lstStyle/>
          <a:p>
            <a:r>
              <a:rPr lang="en-GB" sz="1900" dirty="0"/>
              <a:t>Beliefs about thoughts are significantly associated with the “psychotic-like experiences” in healthy adults (Reeder, </a:t>
            </a:r>
            <a:r>
              <a:rPr lang="en-GB" sz="1900" dirty="0" err="1"/>
              <a:t>Rexhepi</a:t>
            </a:r>
            <a:r>
              <a:rPr lang="en-GB" sz="1900" dirty="0"/>
              <a:t>-Johansson &amp; Wykes, 2009)</a:t>
            </a:r>
          </a:p>
          <a:p>
            <a:pPr marL="0" indent="0">
              <a:buNone/>
            </a:pPr>
            <a:endParaRPr lang="en-GB" sz="600" dirty="0"/>
          </a:p>
          <a:p>
            <a:r>
              <a:rPr lang="en-GB" sz="1900" dirty="0"/>
              <a:t>Metacognitive beliefs better in a community sample of compared to ARMS population (Welsh et al, 2013)</a:t>
            </a:r>
          </a:p>
          <a:p>
            <a:pPr lvl="1"/>
            <a:r>
              <a:rPr lang="en-GB" dirty="0"/>
              <a:t>Not maladaptive, e.g. ‘worry is dangerous for me’.</a:t>
            </a:r>
          </a:p>
          <a:p>
            <a:pPr marL="0" indent="0">
              <a:buNone/>
            </a:pPr>
            <a:endParaRPr lang="en-GB" sz="600" dirty="0"/>
          </a:p>
          <a:p>
            <a:r>
              <a:rPr lang="en-GB" sz="1900" dirty="0"/>
              <a:t>When considering non-clinical voice hearers, healthy adults and clinical voice-hearers:</a:t>
            </a:r>
          </a:p>
          <a:p>
            <a:pPr lvl="1"/>
            <a:r>
              <a:rPr lang="en-GB" dirty="0"/>
              <a:t>Two non‐clinical had less maladaptive metacognitive beliefs than clinical group.</a:t>
            </a:r>
          </a:p>
        </p:txBody>
      </p:sp>
      <p:grpSp>
        <p:nvGrpSpPr>
          <p:cNvPr id="10" name="Group 9">
            <a:extLst>
              <a:ext uri="{FF2B5EF4-FFF2-40B4-BE49-F238E27FC236}">
                <a16:creationId xmlns:a16="http://schemas.microsoft.com/office/drawing/2014/main" id="{EA4DA062-071F-DA46-9108-0C85B067E3BE}"/>
              </a:ext>
            </a:extLst>
          </p:cNvPr>
          <p:cNvGrpSpPr/>
          <p:nvPr/>
        </p:nvGrpSpPr>
        <p:grpSpPr>
          <a:xfrm>
            <a:off x="9552384" y="1447310"/>
            <a:ext cx="2228526" cy="2588488"/>
            <a:chOff x="9552384" y="1447310"/>
            <a:chExt cx="2228526" cy="2588488"/>
          </a:xfrm>
        </p:grpSpPr>
        <p:pic>
          <p:nvPicPr>
            <p:cNvPr id="6" name="Picture 5">
              <a:extLst>
                <a:ext uri="{FF2B5EF4-FFF2-40B4-BE49-F238E27FC236}">
                  <a16:creationId xmlns:a16="http://schemas.microsoft.com/office/drawing/2014/main" id="{3A9438B0-FC0C-E147-9EB4-FBA8CF191C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9552384" y="1447310"/>
              <a:ext cx="2228526" cy="2588488"/>
            </a:xfrm>
            <a:prstGeom prst="rect">
              <a:avLst/>
            </a:prstGeom>
          </p:spPr>
        </p:pic>
        <p:sp>
          <p:nvSpPr>
            <p:cNvPr id="7" name="Oval 6">
              <a:extLst>
                <a:ext uri="{FF2B5EF4-FFF2-40B4-BE49-F238E27FC236}">
                  <a16:creationId xmlns:a16="http://schemas.microsoft.com/office/drawing/2014/main" id="{75D9F542-09F2-7B4E-AA8B-2825CB709BE4}"/>
                </a:ext>
              </a:extLst>
            </p:cNvPr>
            <p:cNvSpPr/>
            <p:nvPr/>
          </p:nvSpPr>
          <p:spPr>
            <a:xfrm>
              <a:off x="10056440" y="1707140"/>
              <a:ext cx="1148406" cy="10801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Cloud Callout 8">
              <a:extLst>
                <a:ext uri="{FF2B5EF4-FFF2-40B4-BE49-F238E27FC236}">
                  <a16:creationId xmlns:a16="http://schemas.microsoft.com/office/drawing/2014/main" id="{FA1BE917-2A9B-3040-AC23-046613922F10}"/>
                </a:ext>
              </a:extLst>
            </p:cNvPr>
            <p:cNvSpPr/>
            <p:nvPr/>
          </p:nvSpPr>
          <p:spPr>
            <a:xfrm>
              <a:off x="10344472" y="1935778"/>
              <a:ext cx="577925" cy="412804"/>
            </a:xfrm>
            <a:prstGeom prst="cloudCallout">
              <a:avLst>
                <a:gd name="adj1" fmla="val -38990"/>
                <a:gd name="adj2" fmla="val 98813"/>
              </a:avLst>
            </a:prstGeom>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991147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696D2-5189-0E47-A323-8D2B4C30460D}"/>
              </a:ext>
            </a:extLst>
          </p:cNvPr>
          <p:cNvSpPr>
            <a:spLocks noGrp="1"/>
          </p:cNvSpPr>
          <p:nvPr>
            <p:ph type="title"/>
          </p:nvPr>
        </p:nvSpPr>
        <p:spPr/>
        <p:txBody>
          <a:bodyPr/>
          <a:lstStyle/>
          <a:p>
            <a:r>
              <a:rPr lang="en-GB" dirty="0"/>
              <a:t>General Population</a:t>
            </a:r>
            <a:br>
              <a:rPr lang="en-GB" dirty="0"/>
            </a:br>
            <a:r>
              <a:rPr lang="en-GB" sz="2000" dirty="0">
                <a:solidFill>
                  <a:srgbClr val="AACF32"/>
                </a:solidFill>
              </a:rPr>
              <a:t>Self-Reflection</a:t>
            </a:r>
          </a:p>
        </p:txBody>
      </p:sp>
      <p:sp>
        <p:nvSpPr>
          <p:cNvPr id="3" name="Content Placeholder 2">
            <a:extLst>
              <a:ext uri="{FF2B5EF4-FFF2-40B4-BE49-F238E27FC236}">
                <a16:creationId xmlns:a16="http://schemas.microsoft.com/office/drawing/2014/main" id="{CC317689-21B2-FE41-8D8D-E3628C88AACF}"/>
              </a:ext>
            </a:extLst>
          </p:cNvPr>
          <p:cNvSpPr>
            <a:spLocks noGrp="1"/>
          </p:cNvSpPr>
          <p:nvPr>
            <p:ph idx="1"/>
          </p:nvPr>
        </p:nvSpPr>
        <p:spPr/>
        <p:txBody>
          <a:bodyPr/>
          <a:lstStyle/>
          <a:p>
            <a:r>
              <a:rPr lang="en-GB" dirty="0"/>
              <a:t>Self-reflection (Beck Cognitive Insight Scale, BCIS) is negatively associated with ageing (</a:t>
            </a:r>
            <a:r>
              <a:rPr lang="en-GB" dirty="0" err="1"/>
              <a:t>Buchy</a:t>
            </a:r>
            <a:r>
              <a:rPr lang="en-GB" dirty="0"/>
              <a:t>, Brodeur, &amp; Lepage, 2012).</a:t>
            </a:r>
          </a:p>
          <a:p>
            <a:endParaRPr lang="en-GB" dirty="0"/>
          </a:p>
          <a:p>
            <a:r>
              <a:rPr lang="en-GB" dirty="0"/>
              <a:t>No significant differences in self-reflection (BCIS) between ARMS</a:t>
            </a:r>
          </a:p>
          <a:p>
            <a:pPr lvl="1"/>
            <a:r>
              <a:rPr lang="en-GB" dirty="0"/>
              <a:t>But Overconfidence Bias (self-certainty, BCIS) is lower in healthy adults</a:t>
            </a:r>
          </a:p>
          <a:p>
            <a:pPr lvl="1"/>
            <a:r>
              <a:rPr lang="en-GB" dirty="0"/>
              <a:t>Uchida et al., 2014</a:t>
            </a:r>
          </a:p>
          <a:p>
            <a:pPr lvl="1"/>
            <a:endParaRPr lang="en-GB" dirty="0"/>
          </a:p>
          <a:p>
            <a:pPr lvl="1"/>
            <a:endParaRPr lang="en-GB" dirty="0"/>
          </a:p>
        </p:txBody>
      </p:sp>
      <p:pic>
        <p:nvPicPr>
          <p:cNvPr id="5" name="Picture 4">
            <a:extLst>
              <a:ext uri="{FF2B5EF4-FFF2-40B4-BE49-F238E27FC236}">
                <a16:creationId xmlns:a16="http://schemas.microsoft.com/office/drawing/2014/main" id="{AFF27195-8AED-EA40-AB6E-F4BA2B0EAE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51453" y="4077072"/>
            <a:ext cx="5156843" cy="2363553"/>
          </a:xfrm>
          <a:prstGeom prst="rect">
            <a:avLst/>
          </a:prstGeom>
        </p:spPr>
      </p:pic>
    </p:spTree>
    <p:extLst>
      <p:ext uri="{BB962C8B-B14F-4D97-AF65-F5344CB8AC3E}">
        <p14:creationId xmlns:p14="http://schemas.microsoft.com/office/powerpoint/2010/main" val="1226807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696D2-5189-0E47-A323-8D2B4C30460D}"/>
              </a:ext>
            </a:extLst>
          </p:cNvPr>
          <p:cNvSpPr>
            <a:spLocks noGrp="1"/>
          </p:cNvSpPr>
          <p:nvPr>
            <p:ph type="title"/>
          </p:nvPr>
        </p:nvSpPr>
        <p:spPr/>
        <p:txBody>
          <a:bodyPr/>
          <a:lstStyle/>
          <a:p>
            <a:r>
              <a:rPr lang="en-GB" dirty="0"/>
              <a:t>General Population</a:t>
            </a:r>
            <a:br>
              <a:rPr lang="en-GB" dirty="0"/>
            </a:br>
            <a:r>
              <a:rPr lang="en-GB" sz="2000" dirty="0">
                <a:solidFill>
                  <a:srgbClr val="AACF32"/>
                </a:solidFill>
              </a:rPr>
              <a:t>In-the-moment</a:t>
            </a:r>
          </a:p>
        </p:txBody>
      </p:sp>
      <p:sp>
        <p:nvSpPr>
          <p:cNvPr id="3" name="Content Placeholder 2">
            <a:extLst>
              <a:ext uri="{FF2B5EF4-FFF2-40B4-BE49-F238E27FC236}">
                <a16:creationId xmlns:a16="http://schemas.microsoft.com/office/drawing/2014/main" id="{CC317689-21B2-FE41-8D8D-E3628C88AACF}"/>
              </a:ext>
            </a:extLst>
          </p:cNvPr>
          <p:cNvSpPr>
            <a:spLocks noGrp="1"/>
          </p:cNvSpPr>
          <p:nvPr>
            <p:ph idx="1"/>
          </p:nvPr>
        </p:nvSpPr>
        <p:spPr>
          <a:xfrm>
            <a:off x="623393" y="1844825"/>
            <a:ext cx="10849204" cy="4381947"/>
          </a:xfrm>
        </p:spPr>
        <p:txBody>
          <a:bodyPr/>
          <a:lstStyle/>
          <a:p>
            <a:r>
              <a:rPr lang="en-GB" dirty="0"/>
              <a:t>In-the-moment perceptual metacognitive accuracy increases throughout adolescence, (Weil et al, 2013). </a:t>
            </a:r>
          </a:p>
          <a:p>
            <a:pPr lvl="1"/>
            <a:r>
              <a:rPr lang="en-GB" dirty="0"/>
              <a:t>Implications for education and attainment (not for this talk!).</a:t>
            </a:r>
          </a:p>
          <a:p>
            <a:endParaRPr lang="en-GB" sz="1000" dirty="0"/>
          </a:p>
          <a:p>
            <a:endParaRPr lang="en-GB" sz="1000" dirty="0"/>
          </a:p>
          <a:p>
            <a:endParaRPr lang="en-GB" dirty="0"/>
          </a:p>
        </p:txBody>
      </p:sp>
      <p:pic>
        <p:nvPicPr>
          <p:cNvPr id="6" name="Picture 5">
            <a:extLst>
              <a:ext uri="{FF2B5EF4-FFF2-40B4-BE49-F238E27FC236}">
                <a16:creationId xmlns:a16="http://schemas.microsoft.com/office/drawing/2014/main" id="{30282A4B-C7F5-6E47-8789-58C8B31012D0}"/>
              </a:ext>
            </a:extLst>
          </p:cNvPr>
          <p:cNvPicPr>
            <a:picLocks noChangeAspect="1"/>
          </p:cNvPicPr>
          <p:nvPr/>
        </p:nvPicPr>
        <p:blipFill rotWithShape="1">
          <a:blip r:embed="rId3">
            <a:duotone>
              <a:schemeClr val="accent3">
                <a:shade val="45000"/>
                <a:satMod val="135000"/>
              </a:schemeClr>
              <a:prstClr val="white"/>
            </a:duotone>
            <a:extLst>
              <a:ext uri="{28A0092B-C50C-407E-A947-70E740481C1C}">
                <a14:useLocalDpi xmlns:a14="http://schemas.microsoft.com/office/drawing/2010/main" val="0"/>
              </a:ext>
            </a:extLst>
          </a:blip>
          <a:srcRect r="13185"/>
          <a:stretch/>
        </p:blipFill>
        <p:spPr>
          <a:xfrm>
            <a:off x="4439816" y="4494076"/>
            <a:ext cx="4104456" cy="2363924"/>
          </a:xfrm>
          <a:prstGeom prst="rect">
            <a:avLst/>
          </a:prstGeom>
        </p:spPr>
      </p:pic>
      <p:grpSp>
        <p:nvGrpSpPr>
          <p:cNvPr id="9" name="Group 8">
            <a:extLst>
              <a:ext uri="{FF2B5EF4-FFF2-40B4-BE49-F238E27FC236}">
                <a16:creationId xmlns:a16="http://schemas.microsoft.com/office/drawing/2014/main" id="{F355AB58-4C81-AC47-A77D-C052CFE21F77}"/>
              </a:ext>
            </a:extLst>
          </p:cNvPr>
          <p:cNvGrpSpPr/>
          <p:nvPr/>
        </p:nvGrpSpPr>
        <p:grpSpPr>
          <a:xfrm>
            <a:off x="6240016" y="4869160"/>
            <a:ext cx="2448272" cy="1965872"/>
            <a:chOff x="6240016" y="4869160"/>
            <a:chExt cx="2448272" cy="1965872"/>
          </a:xfrm>
        </p:grpSpPr>
        <p:sp>
          <p:nvSpPr>
            <p:cNvPr id="7" name="Rectangle 6">
              <a:extLst>
                <a:ext uri="{FF2B5EF4-FFF2-40B4-BE49-F238E27FC236}">
                  <a16:creationId xmlns:a16="http://schemas.microsoft.com/office/drawing/2014/main" id="{4E20238C-968C-F44B-B51A-95BBC0E69B81}"/>
                </a:ext>
              </a:extLst>
            </p:cNvPr>
            <p:cNvSpPr/>
            <p:nvPr/>
          </p:nvSpPr>
          <p:spPr>
            <a:xfrm>
              <a:off x="6240016" y="5229199"/>
              <a:ext cx="2264222" cy="16058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2AABBCB3-6A21-A443-AD98-D04BF3C10354}"/>
                </a:ext>
              </a:extLst>
            </p:cNvPr>
            <p:cNvSpPr/>
            <p:nvPr/>
          </p:nvSpPr>
          <p:spPr>
            <a:xfrm>
              <a:off x="6424066" y="4869160"/>
              <a:ext cx="2264222" cy="3600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419643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3">
            <a:extLst>
              <a:ext uri="{FF2B5EF4-FFF2-40B4-BE49-F238E27FC236}">
                <a16:creationId xmlns:a16="http://schemas.microsoft.com/office/drawing/2014/main" id="{00BDD37B-F409-C544-B4D3-F4B7ABF2548A}"/>
              </a:ext>
            </a:extLst>
          </p:cNvPr>
          <p:cNvSpPr txBox="1">
            <a:spLocks/>
          </p:cNvSpPr>
          <p:nvPr/>
        </p:nvSpPr>
        <p:spPr>
          <a:xfrm>
            <a:off x="719404" y="2948947"/>
            <a:ext cx="4128459" cy="1755779"/>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en-US" altLang="ko-KR" sz="4800" b="1" dirty="0">
                <a:solidFill>
                  <a:schemeClr val="bg1"/>
                </a:solidFill>
                <a:latin typeface="Lucida Sans" panose="020B0602030504020204" pitchFamily="34" charset="77"/>
                <a:cs typeface="Arial" pitchFamily="34" charset="0"/>
              </a:rPr>
              <a:t>PhD Research</a:t>
            </a:r>
            <a:endParaRPr lang="en-US" altLang="ko-KR" sz="2667" dirty="0">
              <a:solidFill>
                <a:schemeClr val="bg1"/>
              </a:solidFill>
              <a:latin typeface="Lucida Sans" panose="020B0602030504020204" pitchFamily="34" charset="77"/>
              <a:cs typeface="Arial" pitchFamily="34" charset="0"/>
            </a:endParaRPr>
          </a:p>
        </p:txBody>
      </p:sp>
      <p:sp>
        <p:nvSpPr>
          <p:cNvPr id="9" name="TextBox 8">
            <a:extLst>
              <a:ext uri="{FF2B5EF4-FFF2-40B4-BE49-F238E27FC236}">
                <a16:creationId xmlns:a16="http://schemas.microsoft.com/office/drawing/2014/main" id="{3B3375E9-3E77-7242-9F1D-D43C045ED926}"/>
              </a:ext>
            </a:extLst>
          </p:cNvPr>
          <p:cNvSpPr txBox="1"/>
          <p:nvPr/>
        </p:nvSpPr>
        <p:spPr>
          <a:xfrm>
            <a:off x="5423925" y="1508787"/>
            <a:ext cx="6144683" cy="2308324"/>
          </a:xfrm>
          <a:prstGeom prst="rect">
            <a:avLst/>
          </a:prstGeom>
          <a:noFill/>
        </p:spPr>
        <p:txBody>
          <a:bodyPr wrap="square" rtlCol="0">
            <a:spAutoFit/>
          </a:bodyPr>
          <a:lstStyle/>
          <a:p>
            <a:pPr marL="380990" indent="-380990" fontAlgn="t" hangingPunct="0">
              <a:buFont typeface="Arial" panose="020B0604020202020204" pitchFamily="34" charset="0"/>
              <a:buChar char="•"/>
            </a:pPr>
            <a:r>
              <a:rPr lang="en-GB" sz="2400" dirty="0">
                <a:solidFill>
                  <a:srgbClr val="163358"/>
                </a:solidFill>
                <a:latin typeface="Lucida Sans" panose="020B0602030504020204" pitchFamily="34" charset="77"/>
              </a:rPr>
              <a:t>Investigated relationship between age and objective, in-the-moment metacognition in healthy adults.</a:t>
            </a:r>
          </a:p>
          <a:p>
            <a:pPr marL="380990" indent="-380990" fontAlgn="t" hangingPunct="0">
              <a:buFont typeface="Arial" panose="020B0604020202020204" pitchFamily="34" charset="0"/>
              <a:buChar char="•"/>
            </a:pPr>
            <a:endParaRPr lang="en-GB" sz="2400" dirty="0">
              <a:solidFill>
                <a:srgbClr val="163358"/>
              </a:solidFill>
              <a:latin typeface="Lucida Sans" panose="020B0602030504020204" pitchFamily="34" charset="77"/>
            </a:endParaRPr>
          </a:p>
          <a:p>
            <a:pPr marL="380990" indent="-380990" fontAlgn="t" hangingPunct="0">
              <a:buFont typeface="Arial" panose="020B0604020202020204" pitchFamily="34" charset="0"/>
              <a:buChar char="•"/>
            </a:pPr>
            <a:r>
              <a:rPr lang="en-GB" sz="2400" dirty="0">
                <a:solidFill>
                  <a:srgbClr val="163358"/>
                </a:solidFill>
              </a:rPr>
              <a:t>Palmer, David &amp; Fleming, 2014</a:t>
            </a:r>
            <a:endParaRPr lang="en-GB" sz="2400" dirty="0">
              <a:solidFill>
                <a:srgbClr val="163358"/>
              </a:solidFill>
              <a:latin typeface="Lucida Sans" panose="020B0602030504020204" pitchFamily="34" charset="77"/>
            </a:endParaRPr>
          </a:p>
          <a:p>
            <a:pPr marL="380990" indent="-380990" fontAlgn="t" hangingPunct="0">
              <a:buFont typeface="Arial" panose="020B0604020202020204" pitchFamily="34" charset="0"/>
              <a:buChar char="•"/>
            </a:pPr>
            <a:endParaRPr lang="en-GB" sz="2400" dirty="0">
              <a:latin typeface="Lucida Sans" panose="020B0602030504020204" pitchFamily="34" charset="77"/>
            </a:endParaRPr>
          </a:p>
        </p:txBody>
      </p:sp>
    </p:spTree>
    <p:extLst>
      <p:ext uri="{BB962C8B-B14F-4D97-AF65-F5344CB8AC3E}">
        <p14:creationId xmlns:p14="http://schemas.microsoft.com/office/powerpoint/2010/main" val="172047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4E50431-729D-CE4C-8597-6453C70E3006}"/>
              </a:ext>
            </a:extLst>
          </p:cNvPr>
          <p:cNvSpPr txBox="1"/>
          <p:nvPr/>
        </p:nvSpPr>
        <p:spPr>
          <a:xfrm>
            <a:off x="5423925" y="1508787"/>
            <a:ext cx="6144683" cy="3826368"/>
          </a:xfrm>
          <a:prstGeom prst="rect">
            <a:avLst/>
          </a:prstGeom>
          <a:noFill/>
        </p:spPr>
        <p:txBody>
          <a:bodyPr wrap="square" rtlCol="0">
            <a:spAutoFit/>
          </a:bodyPr>
          <a:lstStyle/>
          <a:p>
            <a:pPr marL="380990" indent="-380990" fontAlgn="t" hangingPunct="0">
              <a:buFont typeface="Arial" panose="020B0604020202020204" pitchFamily="34" charset="0"/>
              <a:buChar char="•"/>
            </a:pPr>
            <a:r>
              <a:rPr lang="en-GB" sz="2400" dirty="0">
                <a:solidFill>
                  <a:srgbClr val="163358"/>
                </a:solidFill>
                <a:latin typeface="Lucida Sans" panose="020B0602030504020204" pitchFamily="34" charset="77"/>
              </a:rPr>
              <a:t>60 participants, 18 - 84 years, mean age 40.3 years</a:t>
            </a:r>
          </a:p>
          <a:p>
            <a:pPr marL="380990" indent="-380990" fontAlgn="t" hangingPunct="0">
              <a:buFont typeface="Arial" panose="020B0604020202020204" pitchFamily="34" charset="0"/>
              <a:buChar char="•"/>
            </a:pPr>
            <a:endParaRPr lang="en-GB" sz="1333" dirty="0">
              <a:solidFill>
                <a:srgbClr val="163358"/>
              </a:solidFill>
              <a:latin typeface="Lucida Sans" panose="020B0602030504020204" pitchFamily="34" charset="77"/>
            </a:endParaRPr>
          </a:p>
          <a:p>
            <a:pPr marL="990575" lvl="1" indent="-380990" fontAlgn="t" hangingPunct="0">
              <a:buFont typeface="System Font"/>
              <a:buChar char="-"/>
            </a:pPr>
            <a:r>
              <a:rPr lang="en-GB" sz="2133" dirty="0">
                <a:solidFill>
                  <a:srgbClr val="163358"/>
                </a:solidFill>
                <a:latin typeface="Lucida Sans" panose="020B0602030504020204" pitchFamily="34" charset="77"/>
              </a:rPr>
              <a:t>recruited in South London</a:t>
            </a:r>
          </a:p>
          <a:p>
            <a:pPr marL="990575" lvl="1" indent="-380990" fontAlgn="t" hangingPunct="0">
              <a:buFont typeface="System Font"/>
              <a:buChar char="-"/>
            </a:pPr>
            <a:r>
              <a:rPr lang="en-GB" sz="2133" dirty="0">
                <a:solidFill>
                  <a:srgbClr val="163358"/>
                </a:solidFill>
                <a:latin typeface="Lucida Sans" panose="020B0602030504020204" pitchFamily="34" charset="77"/>
              </a:rPr>
              <a:t>Opportunity sampling</a:t>
            </a:r>
          </a:p>
          <a:p>
            <a:pPr marL="990575" lvl="1" indent="-380990" fontAlgn="t" hangingPunct="0">
              <a:buFont typeface="System Font"/>
              <a:buChar char="-"/>
            </a:pPr>
            <a:r>
              <a:rPr lang="en-GB" sz="2133" dirty="0">
                <a:solidFill>
                  <a:srgbClr val="163358"/>
                </a:solidFill>
                <a:latin typeface="Lucida Sans" panose="020B0602030504020204" pitchFamily="34" charset="77"/>
              </a:rPr>
              <a:t>Cross sectional design</a:t>
            </a:r>
          </a:p>
          <a:p>
            <a:pPr lvl="1" fontAlgn="t" hangingPunct="0"/>
            <a:endParaRPr lang="en-GB" sz="2133" dirty="0">
              <a:solidFill>
                <a:srgbClr val="163358"/>
              </a:solidFill>
              <a:latin typeface="Lucida Sans" panose="020B0602030504020204" pitchFamily="34" charset="77"/>
            </a:endParaRPr>
          </a:p>
          <a:p>
            <a:pPr marL="380990" indent="-380990" fontAlgn="t" hangingPunct="0">
              <a:buFont typeface="Arial" panose="020B0604020202020204" pitchFamily="34" charset="0"/>
              <a:buChar char="•"/>
            </a:pPr>
            <a:r>
              <a:rPr lang="en-GB" sz="2400" dirty="0">
                <a:solidFill>
                  <a:srgbClr val="163358"/>
                </a:solidFill>
                <a:latin typeface="Lucida Sans" panose="020B0602030504020204" pitchFamily="34" charset="77"/>
              </a:rPr>
              <a:t>55% female</a:t>
            </a:r>
          </a:p>
          <a:p>
            <a:pPr marL="380990" indent="-380990" fontAlgn="t" hangingPunct="0">
              <a:buFont typeface="Arial" panose="020B0604020202020204" pitchFamily="34" charset="0"/>
              <a:buChar char="•"/>
            </a:pPr>
            <a:endParaRPr lang="en-GB" sz="2400" dirty="0">
              <a:solidFill>
                <a:srgbClr val="163358"/>
              </a:solidFill>
              <a:latin typeface="Lucida Sans" panose="020B0602030504020204" pitchFamily="34" charset="77"/>
            </a:endParaRPr>
          </a:p>
          <a:p>
            <a:pPr marL="380990" indent="-380990" fontAlgn="t" hangingPunct="0">
              <a:buFont typeface="Arial" panose="020B0604020202020204" pitchFamily="34" charset="0"/>
              <a:buChar char="•"/>
            </a:pPr>
            <a:r>
              <a:rPr lang="en-GB" sz="2400" dirty="0">
                <a:solidFill>
                  <a:srgbClr val="163358"/>
                </a:solidFill>
                <a:latin typeface="Lucida Sans" panose="020B0602030504020204" pitchFamily="34" charset="77"/>
              </a:rPr>
              <a:t>Not currently depressed.</a:t>
            </a:r>
          </a:p>
          <a:p>
            <a:pPr marL="380990" indent="-380990" fontAlgn="t" hangingPunct="0">
              <a:buFont typeface="Arial" panose="020B0604020202020204" pitchFamily="34" charset="0"/>
              <a:buChar char="•"/>
            </a:pPr>
            <a:endParaRPr lang="en-GB" sz="2400" dirty="0">
              <a:latin typeface="Lucida Sans" panose="020B0602030504020204" pitchFamily="34" charset="77"/>
            </a:endParaRPr>
          </a:p>
        </p:txBody>
      </p:sp>
      <p:sp>
        <p:nvSpPr>
          <p:cNvPr id="6" name="Text Placeholder 13">
            <a:extLst>
              <a:ext uri="{FF2B5EF4-FFF2-40B4-BE49-F238E27FC236}">
                <a16:creationId xmlns:a16="http://schemas.microsoft.com/office/drawing/2014/main" id="{00BDD37B-F409-C544-B4D3-F4B7ABF2548A}"/>
              </a:ext>
            </a:extLst>
          </p:cNvPr>
          <p:cNvSpPr txBox="1">
            <a:spLocks/>
          </p:cNvSpPr>
          <p:nvPr/>
        </p:nvSpPr>
        <p:spPr>
          <a:xfrm>
            <a:off x="719404" y="2948947"/>
            <a:ext cx="4128459" cy="1755779"/>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en-US" altLang="ko-KR" sz="4800" b="1" dirty="0">
                <a:solidFill>
                  <a:schemeClr val="bg1"/>
                </a:solidFill>
                <a:latin typeface="Lucida Sans" panose="020B0602030504020204" pitchFamily="34" charset="77"/>
                <a:cs typeface="Arial" pitchFamily="34" charset="0"/>
              </a:rPr>
              <a:t>Participants &amp; Design</a:t>
            </a:r>
            <a:endParaRPr lang="en-US" altLang="ko-KR" sz="2667" dirty="0">
              <a:solidFill>
                <a:schemeClr val="bg1"/>
              </a:solidFill>
              <a:latin typeface="Lucida Sans" panose="020B0602030504020204" pitchFamily="34" charset="77"/>
              <a:cs typeface="Arial" pitchFamily="34" charset="0"/>
            </a:endParaRPr>
          </a:p>
        </p:txBody>
      </p:sp>
      <p:pic>
        <p:nvPicPr>
          <p:cNvPr id="7" name="Picture 6">
            <a:extLst>
              <a:ext uri="{FF2B5EF4-FFF2-40B4-BE49-F238E27FC236}">
                <a16:creationId xmlns:a16="http://schemas.microsoft.com/office/drawing/2014/main" id="{0921BA99-B946-A041-A406-82F6ABCD8D6E}"/>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028961" y="5087093"/>
            <a:ext cx="1509344" cy="1509344"/>
          </a:xfrm>
          <a:prstGeom prst="rect">
            <a:avLst/>
          </a:prstGeom>
        </p:spPr>
      </p:pic>
    </p:spTree>
    <p:extLst>
      <p:ext uri="{BB962C8B-B14F-4D97-AF65-F5344CB8AC3E}">
        <p14:creationId xmlns:p14="http://schemas.microsoft.com/office/powerpoint/2010/main" val="2033317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3">
            <a:extLst>
              <a:ext uri="{FF2B5EF4-FFF2-40B4-BE49-F238E27FC236}">
                <a16:creationId xmlns:a16="http://schemas.microsoft.com/office/drawing/2014/main" id="{7FDFEEF8-7F12-2640-97D1-441B1AD2E5A4}"/>
              </a:ext>
            </a:extLst>
          </p:cNvPr>
          <p:cNvSpPr txBox="1">
            <a:spLocks/>
          </p:cNvSpPr>
          <p:nvPr/>
        </p:nvSpPr>
        <p:spPr>
          <a:xfrm>
            <a:off x="719404" y="2276872"/>
            <a:ext cx="4128459" cy="242785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en-US" altLang="ko-KR" sz="4800" b="1" dirty="0">
                <a:solidFill>
                  <a:schemeClr val="bg1"/>
                </a:solidFill>
                <a:latin typeface="Lucida Sans" panose="020B0602030504020204" pitchFamily="34" charset="77"/>
                <a:cs typeface="Arial" pitchFamily="34" charset="0"/>
              </a:rPr>
              <a:t>Methods</a:t>
            </a:r>
            <a:endParaRPr lang="en-US" altLang="ko-KR" sz="2667" dirty="0">
              <a:solidFill>
                <a:schemeClr val="bg1"/>
              </a:solidFill>
              <a:latin typeface="Lucida Sans" panose="020B0602030504020204" pitchFamily="34" charset="77"/>
              <a:cs typeface="Arial" pitchFamily="34" charset="0"/>
            </a:endParaRPr>
          </a:p>
        </p:txBody>
      </p:sp>
      <p:sp>
        <p:nvSpPr>
          <p:cNvPr id="7" name="TextBox 6">
            <a:extLst>
              <a:ext uri="{FF2B5EF4-FFF2-40B4-BE49-F238E27FC236}">
                <a16:creationId xmlns:a16="http://schemas.microsoft.com/office/drawing/2014/main" id="{8199C30C-03A6-A149-B3BA-3E0A2102C834}"/>
              </a:ext>
            </a:extLst>
          </p:cNvPr>
          <p:cNvSpPr txBox="1"/>
          <p:nvPr/>
        </p:nvSpPr>
        <p:spPr>
          <a:xfrm>
            <a:off x="5423925" y="1508787"/>
            <a:ext cx="6144683" cy="1774781"/>
          </a:xfrm>
          <a:prstGeom prst="rect">
            <a:avLst/>
          </a:prstGeom>
          <a:noFill/>
        </p:spPr>
        <p:txBody>
          <a:bodyPr wrap="square" rtlCol="0">
            <a:spAutoFit/>
          </a:bodyPr>
          <a:lstStyle/>
          <a:p>
            <a:pPr marL="457200" indent="-457200" fontAlgn="t" hangingPunct="0">
              <a:buAutoNum type="alphaLcPeriod"/>
            </a:pPr>
            <a:r>
              <a:rPr lang="en-GB" sz="2400" dirty="0">
                <a:solidFill>
                  <a:srgbClr val="163358"/>
                </a:solidFill>
                <a:latin typeface="Lucida Sans" panose="020B0602030504020204" pitchFamily="34" charset="77"/>
              </a:rPr>
              <a:t>Perceptual </a:t>
            </a:r>
            <a:r>
              <a:rPr lang="en-GB" sz="2400" dirty="0">
                <a:solidFill>
                  <a:srgbClr val="163358"/>
                </a:solidFill>
              </a:rPr>
              <a:t>metacognitive accuracy</a:t>
            </a:r>
            <a:r>
              <a:rPr lang="en-GB" sz="2400" dirty="0">
                <a:solidFill>
                  <a:srgbClr val="163358"/>
                </a:solidFill>
                <a:latin typeface="Lucida Sans" panose="020B0602030504020204" pitchFamily="34" charset="77"/>
              </a:rPr>
              <a:t> </a:t>
            </a:r>
          </a:p>
          <a:p>
            <a:pPr marL="457200" indent="-457200" fontAlgn="t" hangingPunct="0">
              <a:buAutoNum type="alphaLcPeriod"/>
            </a:pPr>
            <a:r>
              <a:rPr lang="en-GB" sz="2400" dirty="0">
                <a:solidFill>
                  <a:srgbClr val="163358"/>
                </a:solidFill>
                <a:latin typeface="Lucida Sans" panose="020B0602030504020204" pitchFamily="34" charset="77"/>
              </a:rPr>
              <a:t>Memory </a:t>
            </a:r>
            <a:r>
              <a:rPr lang="en-GB" sz="2400" dirty="0">
                <a:solidFill>
                  <a:srgbClr val="163358"/>
                </a:solidFill>
              </a:rPr>
              <a:t>memory m</a:t>
            </a:r>
            <a:r>
              <a:rPr lang="en-GB" sz="2400" dirty="0">
                <a:solidFill>
                  <a:srgbClr val="163358"/>
                </a:solidFill>
                <a:latin typeface="Lucida Sans" panose="020B0602030504020204" pitchFamily="34" charset="77"/>
              </a:rPr>
              <a:t>etacognitive </a:t>
            </a:r>
            <a:r>
              <a:rPr lang="en-GB" sz="2400" dirty="0">
                <a:solidFill>
                  <a:srgbClr val="163358"/>
                </a:solidFill>
              </a:rPr>
              <a:t>accuracy</a:t>
            </a:r>
            <a:endParaRPr lang="en-GB" sz="2400" dirty="0">
              <a:solidFill>
                <a:srgbClr val="163358"/>
              </a:solidFill>
              <a:latin typeface="Lucida Sans" panose="020B0602030504020204" pitchFamily="34" charset="77"/>
            </a:endParaRPr>
          </a:p>
          <a:p>
            <a:pPr marL="380990" indent="-380990" fontAlgn="t" hangingPunct="0">
              <a:buFont typeface="Arial" panose="020B0604020202020204" pitchFamily="34" charset="0"/>
              <a:buChar char="•"/>
            </a:pPr>
            <a:endParaRPr lang="en-GB" sz="1333" dirty="0">
              <a:latin typeface="Lucida Sans" panose="020B0602030504020204" pitchFamily="34" charset="77"/>
            </a:endParaRPr>
          </a:p>
          <a:p>
            <a:pPr marL="380990" indent="-380990" fontAlgn="t" hangingPunct="0">
              <a:buFont typeface="Arial" panose="020B0604020202020204" pitchFamily="34" charset="0"/>
              <a:buChar char="•"/>
            </a:pPr>
            <a:endParaRPr lang="en-GB" sz="2400" dirty="0">
              <a:latin typeface="Lucida Sans" panose="020B0602030504020204" pitchFamily="34" charset="77"/>
            </a:endParaRPr>
          </a:p>
        </p:txBody>
      </p:sp>
      <p:pic>
        <p:nvPicPr>
          <p:cNvPr id="3" name="Picture 2">
            <a:extLst>
              <a:ext uri="{FF2B5EF4-FFF2-40B4-BE49-F238E27FC236}">
                <a16:creationId xmlns:a16="http://schemas.microsoft.com/office/drawing/2014/main" id="{ED6BD105-96B2-B94C-8163-83D5D34142FE}"/>
              </a:ext>
            </a:extLst>
          </p:cNvPr>
          <p:cNvPicPr>
            <a:picLocks noChangeAspect="1"/>
          </p:cNvPicPr>
          <p:nvPr/>
        </p:nvPicPr>
        <p:blipFill rotWithShape="1">
          <a:blip r:embed="rId3">
            <a:extLst>
              <a:ext uri="{28A0092B-C50C-407E-A947-70E740481C1C}">
                <a14:useLocalDpi xmlns:a14="http://schemas.microsoft.com/office/drawing/2010/main" val="0"/>
              </a:ext>
            </a:extLst>
          </a:blip>
          <a:srcRect l="3910" t="1654" r="1668"/>
          <a:stretch/>
        </p:blipFill>
        <p:spPr>
          <a:xfrm>
            <a:off x="5647320" y="2809731"/>
            <a:ext cx="5697891" cy="3289521"/>
          </a:xfrm>
          <a:prstGeom prst="rect">
            <a:avLst/>
          </a:prstGeom>
        </p:spPr>
      </p:pic>
    </p:spTree>
    <p:extLst>
      <p:ext uri="{BB962C8B-B14F-4D97-AF65-F5344CB8AC3E}">
        <p14:creationId xmlns:p14="http://schemas.microsoft.com/office/powerpoint/2010/main" val="1480693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4E50431-729D-CE4C-8597-6453C70E3006}"/>
              </a:ext>
            </a:extLst>
          </p:cNvPr>
          <p:cNvSpPr txBox="1"/>
          <p:nvPr/>
        </p:nvSpPr>
        <p:spPr>
          <a:xfrm>
            <a:off x="5423925" y="452669"/>
            <a:ext cx="6336704" cy="6186309"/>
          </a:xfrm>
          <a:prstGeom prst="rect">
            <a:avLst/>
          </a:prstGeom>
          <a:noFill/>
        </p:spPr>
        <p:txBody>
          <a:bodyPr wrap="square" rtlCol="0">
            <a:spAutoFit/>
          </a:bodyPr>
          <a:lstStyle/>
          <a:p>
            <a:pPr marL="342900" indent="-342900">
              <a:buFont typeface="Arial" panose="020B0604020202020204" pitchFamily="34" charset="0"/>
              <a:buChar char="•"/>
            </a:pPr>
            <a:r>
              <a:rPr lang="en-GB" sz="2400" dirty="0">
                <a:solidFill>
                  <a:srgbClr val="163358"/>
                </a:solidFill>
              </a:rPr>
              <a:t>In-the-moment perceptual metacognitive accuracy negatively associated with age.</a:t>
            </a:r>
          </a:p>
          <a:p>
            <a:pPr marL="800100" lvl="1" indent="-342900">
              <a:buFont typeface="Arial" panose="020B0604020202020204" pitchFamily="34" charset="0"/>
              <a:buChar char="•"/>
            </a:pPr>
            <a:r>
              <a:rPr lang="en-GB" dirty="0">
                <a:solidFill>
                  <a:srgbClr val="163358"/>
                </a:solidFill>
              </a:rPr>
              <a:t>r = - 0.38, p = 0.005</a:t>
            </a:r>
            <a:endParaRPr lang="en-GB" sz="2400" dirty="0">
              <a:solidFill>
                <a:srgbClr val="163358"/>
              </a:solidFill>
            </a:endParaRPr>
          </a:p>
          <a:p>
            <a:pPr marL="342900" indent="-342900">
              <a:buFont typeface="Arial" panose="020B0604020202020204" pitchFamily="34" charset="0"/>
              <a:buChar char="•"/>
            </a:pPr>
            <a:endParaRPr lang="en-GB" sz="2400" dirty="0">
              <a:solidFill>
                <a:srgbClr val="163358"/>
              </a:solidFill>
            </a:endParaRPr>
          </a:p>
          <a:p>
            <a:pPr marL="342900" indent="-342900">
              <a:buFont typeface="Arial" panose="020B0604020202020204" pitchFamily="34" charset="0"/>
              <a:buChar char="•"/>
            </a:pPr>
            <a:endParaRPr lang="en-GB" sz="2400" dirty="0">
              <a:solidFill>
                <a:srgbClr val="163358"/>
              </a:solidFill>
            </a:endParaRPr>
          </a:p>
          <a:p>
            <a:pPr marL="342900" indent="-342900">
              <a:buFont typeface="Arial" panose="020B0604020202020204" pitchFamily="34" charset="0"/>
              <a:buChar char="•"/>
            </a:pPr>
            <a:endParaRPr lang="en-GB" sz="2400" dirty="0">
              <a:solidFill>
                <a:srgbClr val="163358"/>
              </a:solidFill>
            </a:endParaRPr>
          </a:p>
          <a:p>
            <a:pPr marL="342900" indent="-342900">
              <a:buFont typeface="Arial" panose="020B0604020202020204" pitchFamily="34" charset="0"/>
              <a:buChar char="•"/>
            </a:pPr>
            <a:endParaRPr lang="en-GB" sz="2400" dirty="0">
              <a:solidFill>
                <a:srgbClr val="163358"/>
              </a:solidFill>
            </a:endParaRPr>
          </a:p>
          <a:p>
            <a:pPr marL="342900" indent="-342900">
              <a:buFont typeface="Arial" panose="020B0604020202020204" pitchFamily="34" charset="0"/>
              <a:buChar char="•"/>
            </a:pPr>
            <a:endParaRPr lang="en-GB" sz="2400" dirty="0">
              <a:solidFill>
                <a:srgbClr val="163358"/>
              </a:solidFill>
            </a:endParaRPr>
          </a:p>
          <a:p>
            <a:pPr marL="342900" indent="-342900">
              <a:buFont typeface="Arial" panose="020B0604020202020204" pitchFamily="34" charset="0"/>
              <a:buChar char="•"/>
            </a:pPr>
            <a:endParaRPr lang="en-GB" sz="2400" dirty="0">
              <a:solidFill>
                <a:srgbClr val="163358"/>
              </a:solidFill>
            </a:endParaRPr>
          </a:p>
          <a:p>
            <a:pPr marL="342900" indent="-342900">
              <a:buFont typeface="Arial" panose="020B0604020202020204" pitchFamily="34" charset="0"/>
              <a:buChar char="•"/>
            </a:pPr>
            <a:endParaRPr lang="en-GB" sz="2400" dirty="0">
              <a:solidFill>
                <a:srgbClr val="163358"/>
              </a:solidFill>
            </a:endParaRPr>
          </a:p>
          <a:p>
            <a:pPr marL="342900" indent="-342900">
              <a:buFont typeface="Arial" panose="020B0604020202020204" pitchFamily="34" charset="0"/>
              <a:buChar char="•"/>
            </a:pPr>
            <a:endParaRPr lang="en-GB" sz="2400" dirty="0">
              <a:solidFill>
                <a:srgbClr val="163358"/>
              </a:solidFill>
            </a:endParaRPr>
          </a:p>
          <a:p>
            <a:pPr marL="342900" indent="-342900">
              <a:buFont typeface="Arial" panose="020B0604020202020204" pitchFamily="34" charset="0"/>
              <a:buChar char="•"/>
            </a:pPr>
            <a:endParaRPr lang="en-GB" sz="2400" dirty="0">
              <a:solidFill>
                <a:srgbClr val="163358"/>
              </a:solidFill>
            </a:endParaRPr>
          </a:p>
          <a:p>
            <a:pPr marL="342900" indent="-342900">
              <a:buFont typeface="Arial" panose="020B0604020202020204" pitchFamily="34" charset="0"/>
              <a:buChar char="•"/>
            </a:pPr>
            <a:r>
              <a:rPr lang="en-GB" sz="2400" dirty="0">
                <a:solidFill>
                  <a:srgbClr val="163358"/>
                </a:solidFill>
              </a:rPr>
              <a:t>In-the-moment memory metacognitive accuracy decline with age not significant.</a:t>
            </a:r>
          </a:p>
          <a:p>
            <a:pPr marL="800100" lvl="1" indent="-342900">
              <a:buFont typeface="Arial" panose="020B0604020202020204" pitchFamily="34" charset="0"/>
              <a:buChar char="•"/>
            </a:pPr>
            <a:r>
              <a:rPr lang="en-GB" dirty="0">
                <a:solidFill>
                  <a:srgbClr val="163358"/>
                </a:solidFill>
              </a:rPr>
              <a:t>r= - 0.064, p = 0.70</a:t>
            </a:r>
          </a:p>
        </p:txBody>
      </p:sp>
      <p:sp>
        <p:nvSpPr>
          <p:cNvPr id="6" name="Text Placeholder 13">
            <a:extLst>
              <a:ext uri="{FF2B5EF4-FFF2-40B4-BE49-F238E27FC236}">
                <a16:creationId xmlns:a16="http://schemas.microsoft.com/office/drawing/2014/main" id="{7FDFEEF8-7F12-2640-97D1-441B1AD2E5A4}"/>
              </a:ext>
            </a:extLst>
          </p:cNvPr>
          <p:cNvSpPr txBox="1">
            <a:spLocks/>
          </p:cNvSpPr>
          <p:nvPr/>
        </p:nvSpPr>
        <p:spPr>
          <a:xfrm>
            <a:off x="719404" y="2276872"/>
            <a:ext cx="4128459" cy="242785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en-US" altLang="ko-KR" sz="4800" b="1" dirty="0">
                <a:solidFill>
                  <a:schemeClr val="bg1"/>
                </a:solidFill>
                <a:latin typeface="Lucida Sans" panose="020B0602030504020204" pitchFamily="34" charset="77"/>
                <a:cs typeface="Arial" pitchFamily="34" charset="0"/>
              </a:rPr>
              <a:t>Results</a:t>
            </a:r>
          </a:p>
          <a:p>
            <a:pPr marL="0" indent="0" algn="r">
              <a:lnSpc>
                <a:spcPct val="110000"/>
              </a:lnSpc>
              <a:buNone/>
            </a:pPr>
            <a:r>
              <a:rPr lang="en-US" altLang="ko-KR" sz="2667" dirty="0">
                <a:solidFill>
                  <a:schemeClr val="bg1"/>
                </a:solidFill>
                <a:latin typeface="Lucida Sans" panose="020B0602030504020204" pitchFamily="34" charset="77"/>
                <a:cs typeface="Arial" pitchFamily="34" charset="0"/>
              </a:rPr>
              <a:t>Correlation</a:t>
            </a:r>
          </a:p>
        </p:txBody>
      </p:sp>
      <p:pic>
        <p:nvPicPr>
          <p:cNvPr id="3" name="Picture 2">
            <a:extLst>
              <a:ext uri="{FF2B5EF4-FFF2-40B4-BE49-F238E27FC236}">
                <a16:creationId xmlns:a16="http://schemas.microsoft.com/office/drawing/2014/main" id="{1286F28C-0FD0-A446-A707-23315E5991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7577" y="1998548"/>
            <a:ext cx="4089400" cy="2984500"/>
          </a:xfrm>
          <a:prstGeom prst="rect">
            <a:avLst/>
          </a:prstGeom>
        </p:spPr>
      </p:pic>
    </p:spTree>
    <p:extLst>
      <p:ext uri="{BB962C8B-B14F-4D97-AF65-F5344CB8AC3E}">
        <p14:creationId xmlns:p14="http://schemas.microsoft.com/office/powerpoint/2010/main" val="230133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11" end="1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4E50431-729D-CE4C-8597-6453C70E3006}"/>
              </a:ext>
            </a:extLst>
          </p:cNvPr>
          <p:cNvSpPr txBox="1"/>
          <p:nvPr/>
        </p:nvSpPr>
        <p:spPr>
          <a:xfrm>
            <a:off x="5423924" y="1320973"/>
            <a:ext cx="6336704" cy="4647426"/>
          </a:xfrm>
          <a:prstGeom prst="rect">
            <a:avLst/>
          </a:prstGeom>
          <a:noFill/>
        </p:spPr>
        <p:txBody>
          <a:bodyPr wrap="square" rtlCol="0">
            <a:spAutoFit/>
          </a:bodyPr>
          <a:lstStyle/>
          <a:p>
            <a:pPr marL="342900" indent="-342900">
              <a:buFont typeface="Arial" panose="020B0604020202020204" pitchFamily="34" charset="0"/>
              <a:buChar char="•"/>
            </a:pPr>
            <a:r>
              <a:rPr lang="en-GB" sz="2000" dirty="0">
                <a:solidFill>
                  <a:srgbClr val="163358"/>
                </a:solidFill>
              </a:rPr>
              <a:t>Measurable lifetime inverted U-shaped profile of in-the-moment perceptual metacognitive accuracy, </a:t>
            </a:r>
          </a:p>
          <a:p>
            <a:pPr marL="342900" indent="-342900">
              <a:buFont typeface="Arial" panose="020B0604020202020204" pitchFamily="34" charset="0"/>
              <a:buChar char="•"/>
            </a:pPr>
            <a:r>
              <a:rPr lang="en-GB" sz="2000" dirty="0">
                <a:solidFill>
                  <a:srgbClr val="163358"/>
                </a:solidFill>
              </a:rPr>
              <a:t>Quadratic trend line (r=0.14, p = 0.02)</a:t>
            </a:r>
          </a:p>
          <a:p>
            <a:endParaRPr lang="en-GB" sz="2400" dirty="0"/>
          </a:p>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endParaRPr lang="en-GB" sz="2400" dirty="0"/>
          </a:p>
        </p:txBody>
      </p:sp>
      <p:sp>
        <p:nvSpPr>
          <p:cNvPr id="6" name="Text Placeholder 13">
            <a:extLst>
              <a:ext uri="{FF2B5EF4-FFF2-40B4-BE49-F238E27FC236}">
                <a16:creationId xmlns:a16="http://schemas.microsoft.com/office/drawing/2014/main" id="{7FDFEEF8-7F12-2640-97D1-441B1AD2E5A4}"/>
              </a:ext>
            </a:extLst>
          </p:cNvPr>
          <p:cNvSpPr txBox="1">
            <a:spLocks/>
          </p:cNvSpPr>
          <p:nvPr/>
        </p:nvSpPr>
        <p:spPr>
          <a:xfrm>
            <a:off x="719404" y="2276872"/>
            <a:ext cx="4128459" cy="242785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en-US" altLang="ko-KR" sz="4800" b="1" dirty="0">
                <a:solidFill>
                  <a:schemeClr val="bg1"/>
                </a:solidFill>
                <a:latin typeface="Lucida Sans" panose="020B0602030504020204" pitchFamily="34" charset="77"/>
                <a:cs typeface="Arial" pitchFamily="34" charset="0"/>
              </a:rPr>
              <a:t>Results</a:t>
            </a:r>
          </a:p>
          <a:p>
            <a:pPr marL="0" indent="0" algn="r">
              <a:lnSpc>
                <a:spcPct val="110000"/>
              </a:lnSpc>
              <a:buNone/>
            </a:pPr>
            <a:r>
              <a:rPr lang="en-US" altLang="ko-KR" sz="2667" dirty="0">
                <a:solidFill>
                  <a:schemeClr val="bg1"/>
                </a:solidFill>
                <a:latin typeface="Lucida Sans" panose="020B0602030504020204" pitchFamily="34" charset="77"/>
                <a:cs typeface="Arial" pitchFamily="34" charset="0"/>
              </a:rPr>
              <a:t>Correlation</a:t>
            </a:r>
          </a:p>
        </p:txBody>
      </p:sp>
      <p:pic>
        <p:nvPicPr>
          <p:cNvPr id="7" name="Picture 6">
            <a:extLst>
              <a:ext uri="{FF2B5EF4-FFF2-40B4-BE49-F238E27FC236}">
                <a16:creationId xmlns:a16="http://schemas.microsoft.com/office/drawing/2014/main" id="{5B8936E1-E3D3-AA4B-A21D-32E02656A8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2238" y="2976725"/>
            <a:ext cx="4220075" cy="3456000"/>
          </a:xfrm>
          <a:prstGeom prst="rect">
            <a:avLst/>
          </a:prstGeom>
        </p:spPr>
      </p:pic>
    </p:spTree>
    <p:extLst>
      <p:ext uri="{BB962C8B-B14F-4D97-AF65-F5344CB8AC3E}">
        <p14:creationId xmlns:p14="http://schemas.microsoft.com/office/powerpoint/2010/main" val="28037636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696D2-5189-0E47-A323-8D2B4C30460D}"/>
              </a:ext>
            </a:extLst>
          </p:cNvPr>
          <p:cNvSpPr>
            <a:spLocks noGrp="1"/>
          </p:cNvSpPr>
          <p:nvPr>
            <p:ph type="title"/>
          </p:nvPr>
        </p:nvSpPr>
        <p:spPr/>
        <p:txBody>
          <a:bodyPr/>
          <a:lstStyle/>
          <a:p>
            <a:r>
              <a:rPr lang="en-GB" dirty="0"/>
              <a:t>General Population</a:t>
            </a:r>
            <a:br>
              <a:rPr lang="en-GB" dirty="0"/>
            </a:br>
            <a:r>
              <a:rPr lang="en-GB" sz="2000" dirty="0">
                <a:solidFill>
                  <a:srgbClr val="AACF32"/>
                </a:solidFill>
              </a:rPr>
              <a:t>In-the-moment</a:t>
            </a:r>
          </a:p>
        </p:txBody>
      </p:sp>
      <p:sp>
        <p:nvSpPr>
          <p:cNvPr id="3" name="Content Placeholder 2">
            <a:extLst>
              <a:ext uri="{FF2B5EF4-FFF2-40B4-BE49-F238E27FC236}">
                <a16:creationId xmlns:a16="http://schemas.microsoft.com/office/drawing/2014/main" id="{CC317689-21B2-FE41-8D8D-E3628C88AACF}"/>
              </a:ext>
            </a:extLst>
          </p:cNvPr>
          <p:cNvSpPr>
            <a:spLocks noGrp="1"/>
          </p:cNvSpPr>
          <p:nvPr>
            <p:ph idx="1"/>
          </p:nvPr>
        </p:nvSpPr>
        <p:spPr/>
        <p:txBody>
          <a:bodyPr/>
          <a:lstStyle/>
          <a:p>
            <a:r>
              <a:rPr lang="en-GB" dirty="0"/>
              <a:t>This age-related reduction in perceptual metacognition </a:t>
            </a:r>
            <a:r>
              <a:rPr lang="en-US" dirty="0"/>
              <a:t>can lead to a reduced ability to assess and address the risks of carrying out in daily activities, such as driving (</a:t>
            </a:r>
            <a:r>
              <a:rPr lang="en-GB" dirty="0"/>
              <a:t>Ross et al, 2012)</a:t>
            </a:r>
            <a:r>
              <a:rPr lang="en-US" dirty="0"/>
              <a:t>. </a:t>
            </a:r>
            <a:endParaRPr lang="en-GB" dirty="0"/>
          </a:p>
          <a:p>
            <a:endParaRPr lang="en-GB" dirty="0"/>
          </a:p>
        </p:txBody>
      </p:sp>
      <p:pic>
        <p:nvPicPr>
          <p:cNvPr id="6" name="Picture 5">
            <a:extLst>
              <a:ext uri="{FF2B5EF4-FFF2-40B4-BE49-F238E27FC236}">
                <a16:creationId xmlns:a16="http://schemas.microsoft.com/office/drawing/2014/main" id="{C6158394-4E40-6F44-9EC8-C7E93CECD719}"/>
              </a:ext>
            </a:extLst>
          </p:cNvPr>
          <p:cNvPicPr>
            <a:picLocks noChangeAspect="1"/>
          </p:cNvPicPr>
          <p:nvPr/>
        </p:nvPicPr>
        <p:blipFill rotWithShape="1">
          <a:blip r:embed="rId3">
            <a:duotone>
              <a:schemeClr val="accent3">
                <a:shade val="45000"/>
                <a:satMod val="135000"/>
              </a:schemeClr>
              <a:prstClr val="white"/>
            </a:duotone>
            <a:extLst>
              <a:ext uri="{28A0092B-C50C-407E-A947-70E740481C1C}">
                <a14:useLocalDpi xmlns:a14="http://schemas.microsoft.com/office/drawing/2010/main" val="0"/>
              </a:ext>
            </a:extLst>
          </a:blip>
          <a:srcRect r="13185"/>
          <a:stretch/>
        </p:blipFill>
        <p:spPr>
          <a:xfrm>
            <a:off x="4439816" y="4494076"/>
            <a:ext cx="4104456" cy="2363924"/>
          </a:xfrm>
          <a:prstGeom prst="rect">
            <a:avLst/>
          </a:prstGeom>
        </p:spPr>
      </p:pic>
    </p:spTree>
    <p:extLst>
      <p:ext uri="{BB962C8B-B14F-4D97-AF65-F5344CB8AC3E}">
        <p14:creationId xmlns:p14="http://schemas.microsoft.com/office/powerpoint/2010/main" val="42308822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3FD15C-267F-D141-A61E-B8BCC392E969}"/>
              </a:ext>
            </a:extLst>
          </p:cNvPr>
          <p:cNvSpPr>
            <a:spLocks noGrp="1"/>
          </p:cNvSpPr>
          <p:nvPr>
            <p:ph type="title"/>
          </p:nvPr>
        </p:nvSpPr>
        <p:spPr/>
        <p:txBody>
          <a:bodyPr/>
          <a:lstStyle/>
          <a:p>
            <a:r>
              <a:rPr lang="en-GB" dirty="0">
                <a:solidFill>
                  <a:srgbClr val="163358"/>
                </a:solidFill>
              </a:rPr>
              <a:t>Metacognition in</a:t>
            </a:r>
            <a:br>
              <a:rPr lang="en-GB" dirty="0">
                <a:solidFill>
                  <a:srgbClr val="163358"/>
                </a:solidFill>
              </a:rPr>
            </a:br>
            <a:r>
              <a:rPr lang="en-GB" dirty="0">
                <a:solidFill>
                  <a:srgbClr val="163358"/>
                </a:solidFill>
              </a:rPr>
              <a:t>Psychosis Populations</a:t>
            </a:r>
          </a:p>
        </p:txBody>
      </p:sp>
      <p:sp>
        <p:nvSpPr>
          <p:cNvPr id="6" name="Rectangle 5">
            <a:extLst>
              <a:ext uri="{FF2B5EF4-FFF2-40B4-BE49-F238E27FC236}">
                <a16:creationId xmlns:a16="http://schemas.microsoft.com/office/drawing/2014/main" id="{E0A13F01-21BA-6D4F-BE9B-66832DC7C47F}"/>
              </a:ext>
            </a:extLst>
          </p:cNvPr>
          <p:cNvSpPr/>
          <p:nvPr/>
        </p:nvSpPr>
        <p:spPr>
          <a:xfrm>
            <a:off x="479376" y="1052736"/>
            <a:ext cx="3312368" cy="5174036"/>
          </a:xfrm>
          <a:prstGeom prst="rect">
            <a:avLst/>
          </a:prstGeom>
          <a:solidFill>
            <a:srgbClr val="AAC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796703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Psychosis Populations</a:t>
            </a:r>
          </a:p>
        </p:txBody>
      </p:sp>
      <p:sp>
        <p:nvSpPr>
          <p:cNvPr id="3" name="Text Placeholder 2"/>
          <p:cNvSpPr>
            <a:spLocks noGrp="1"/>
          </p:cNvSpPr>
          <p:nvPr>
            <p:ph type="body" sz="quarter" idx="10"/>
          </p:nvPr>
        </p:nvSpPr>
        <p:spPr/>
        <p:txBody>
          <a:bodyPr/>
          <a:lstStyle/>
          <a:p>
            <a:r>
              <a:rPr lang="en-GB" dirty="0"/>
              <a:t>General consensus that poor metacognition is associated with psychosis and related disorders, however it is measured/conceptualised.</a:t>
            </a:r>
          </a:p>
          <a:p>
            <a:endParaRPr lang="en-GB" dirty="0"/>
          </a:p>
          <a:p>
            <a:r>
              <a:rPr lang="en-GB" dirty="0"/>
              <a:t>Commonly associated with clinical insight (David, Bedford, </a:t>
            </a:r>
            <a:r>
              <a:rPr lang="en-GB" dirty="0" err="1"/>
              <a:t>Wiffen</a:t>
            </a:r>
            <a:r>
              <a:rPr lang="en-GB" dirty="0"/>
              <a:t>, Gilleen, 2012).</a:t>
            </a:r>
          </a:p>
          <a:p>
            <a:pPr lvl="1"/>
            <a:r>
              <a:rPr lang="en-GB" dirty="0"/>
              <a:t>Sub-section of metacognition, cannot compare to healthy adults</a:t>
            </a:r>
          </a:p>
          <a:p>
            <a:pPr lvl="1"/>
            <a:r>
              <a:rPr lang="en-GB" dirty="0"/>
              <a:t>Recent research focuses on more general metacognition</a:t>
            </a:r>
          </a:p>
          <a:p>
            <a:pPr marL="0" indent="0">
              <a:buNone/>
            </a:pPr>
            <a:endParaRPr lang="en-GB" dirty="0"/>
          </a:p>
          <a:p>
            <a:endParaRPr lang="en-GB" dirty="0"/>
          </a:p>
        </p:txBody>
      </p:sp>
    </p:spTree>
    <p:extLst>
      <p:ext uri="{BB962C8B-B14F-4D97-AF65-F5344CB8AC3E}">
        <p14:creationId xmlns:p14="http://schemas.microsoft.com/office/powerpoint/2010/main" val="2076731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696D2-5189-0E47-A323-8D2B4C30460D}"/>
              </a:ext>
            </a:extLst>
          </p:cNvPr>
          <p:cNvSpPr>
            <a:spLocks noGrp="1"/>
          </p:cNvSpPr>
          <p:nvPr>
            <p:ph type="title"/>
          </p:nvPr>
        </p:nvSpPr>
        <p:spPr/>
        <p:txBody>
          <a:bodyPr/>
          <a:lstStyle/>
          <a:p>
            <a:r>
              <a:rPr lang="en-GB" dirty="0"/>
              <a:t>Psychosis Population</a:t>
            </a:r>
            <a:br>
              <a:rPr lang="en-GB" dirty="0"/>
            </a:br>
            <a:r>
              <a:rPr lang="en-GB" sz="2000" dirty="0">
                <a:solidFill>
                  <a:srgbClr val="AACF32"/>
                </a:solidFill>
              </a:rPr>
              <a:t>Self-reported Beliefs &amp; Ability</a:t>
            </a:r>
          </a:p>
        </p:txBody>
      </p:sp>
      <p:sp>
        <p:nvSpPr>
          <p:cNvPr id="3" name="Content Placeholder 2">
            <a:extLst>
              <a:ext uri="{FF2B5EF4-FFF2-40B4-BE49-F238E27FC236}">
                <a16:creationId xmlns:a16="http://schemas.microsoft.com/office/drawing/2014/main" id="{CC317689-21B2-FE41-8D8D-E3628C88AACF}"/>
              </a:ext>
            </a:extLst>
          </p:cNvPr>
          <p:cNvSpPr>
            <a:spLocks noGrp="1"/>
          </p:cNvSpPr>
          <p:nvPr>
            <p:ph idx="1"/>
          </p:nvPr>
        </p:nvSpPr>
        <p:spPr/>
        <p:txBody>
          <a:bodyPr/>
          <a:lstStyle/>
          <a:p>
            <a:r>
              <a:rPr lang="en-GB" dirty="0"/>
              <a:t>Better metacognitive ability significantly predicts improvement in functioning in FEP across a 3-year period (Wright,  Davies, Fowler &amp; Greenwood, 2019).</a:t>
            </a:r>
          </a:p>
          <a:p>
            <a:endParaRPr lang="en-GB" dirty="0"/>
          </a:p>
          <a:p>
            <a:r>
              <a:rPr lang="en-GB" dirty="0"/>
              <a:t>Meta-analysis showed people with psychosis had more maladaptive metacognitive beliefs compared to healthy adults (Sellers, </a:t>
            </a:r>
            <a:r>
              <a:rPr lang="en-GB" dirty="0" err="1"/>
              <a:t>Varesea</a:t>
            </a:r>
            <a:r>
              <a:rPr lang="en-GB" dirty="0"/>
              <a:t>, </a:t>
            </a:r>
            <a:r>
              <a:rPr lang="en-GB" dirty="0" err="1"/>
              <a:t>Wellsa</a:t>
            </a:r>
            <a:r>
              <a:rPr lang="en-GB" dirty="0"/>
              <a:t>, Morrison, 2017).</a:t>
            </a:r>
          </a:p>
          <a:p>
            <a:endParaRPr lang="en-GB" dirty="0"/>
          </a:p>
          <a:p>
            <a:r>
              <a:rPr lang="en-GB" dirty="0"/>
              <a:t>Maladaptive metacognitive beliefs were a better predictor of course of illness than anxiety and depression (Austin et al, 2015)</a:t>
            </a:r>
          </a:p>
          <a:p>
            <a:endParaRPr lang="en-GB" dirty="0"/>
          </a:p>
        </p:txBody>
      </p:sp>
    </p:spTree>
    <p:extLst>
      <p:ext uri="{BB962C8B-B14F-4D97-AF65-F5344CB8AC3E}">
        <p14:creationId xmlns:p14="http://schemas.microsoft.com/office/powerpoint/2010/main" val="3267906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696D2-5189-0E47-A323-8D2B4C30460D}"/>
              </a:ext>
            </a:extLst>
          </p:cNvPr>
          <p:cNvSpPr>
            <a:spLocks noGrp="1"/>
          </p:cNvSpPr>
          <p:nvPr>
            <p:ph type="title"/>
          </p:nvPr>
        </p:nvSpPr>
        <p:spPr/>
        <p:txBody>
          <a:bodyPr/>
          <a:lstStyle/>
          <a:p>
            <a:r>
              <a:rPr lang="en-GB" dirty="0"/>
              <a:t>Psychosis Population</a:t>
            </a:r>
            <a:br>
              <a:rPr lang="en-GB" dirty="0"/>
            </a:br>
            <a:r>
              <a:rPr lang="en-GB" sz="2000" dirty="0">
                <a:solidFill>
                  <a:srgbClr val="AACF32"/>
                </a:solidFill>
              </a:rPr>
              <a:t>Self-Reflection</a:t>
            </a:r>
          </a:p>
        </p:txBody>
      </p:sp>
      <p:sp>
        <p:nvSpPr>
          <p:cNvPr id="3" name="Content Placeholder 2">
            <a:extLst>
              <a:ext uri="{FF2B5EF4-FFF2-40B4-BE49-F238E27FC236}">
                <a16:creationId xmlns:a16="http://schemas.microsoft.com/office/drawing/2014/main" id="{CC317689-21B2-FE41-8D8D-E3628C88AACF}"/>
              </a:ext>
            </a:extLst>
          </p:cNvPr>
          <p:cNvSpPr>
            <a:spLocks noGrp="1"/>
          </p:cNvSpPr>
          <p:nvPr>
            <p:ph idx="1"/>
          </p:nvPr>
        </p:nvSpPr>
        <p:spPr>
          <a:xfrm>
            <a:off x="623393" y="1844825"/>
            <a:ext cx="9217024" cy="4381947"/>
          </a:xfrm>
        </p:spPr>
        <p:txBody>
          <a:bodyPr/>
          <a:lstStyle/>
          <a:p>
            <a:r>
              <a:rPr lang="en-GB" dirty="0"/>
              <a:t>Individuals with psychosis and cognitive insight</a:t>
            </a:r>
          </a:p>
          <a:p>
            <a:pPr lvl="1"/>
            <a:r>
              <a:rPr lang="en-GB" dirty="0"/>
              <a:t>Mixed evidence in the literature</a:t>
            </a:r>
          </a:p>
          <a:p>
            <a:pPr lvl="1"/>
            <a:r>
              <a:rPr lang="en-GB" dirty="0"/>
              <a:t>Patients with psychosis tend to have impaired cognitive insight (Beck et al., 2004; Kao et al., 2011)</a:t>
            </a:r>
          </a:p>
          <a:p>
            <a:pPr lvl="1"/>
            <a:r>
              <a:rPr lang="en-GB" dirty="0"/>
              <a:t>Worse than healthy controls (Warman, Lysaker, &amp; Martin, 2007)</a:t>
            </a:r>
          </a:p>
          <a:p>
            <a:pPr lvl="1"/>
            <a:r>
              <a:rPr lang="en-GB" dirty="0"/>
              <a:t>No difference to healthy controls (</a:t>
            </a:r>
            <a:r>
              <a:rPr lang="en-GB" dirty="0" err="1"/>
              <a:t>Engh</a:t>
            </a:r>
            <a:r>
              <a:rPr lang="en-GB" dirty="0"/>
              <a:t> et al., 2007)</a:t>
            </a:r>
          </a:p>
          <a:p>
            <a:pPr lvl="1"/>
            <a:endParaRPr lang="en-GB" dirty="0"/>
          </a:p>
          <a:p>
            <a:endParaRPr lang="en-GB" dirty="0"/>
          </a:p>
        </p:txBody>
      </p:sp>
      <p:pic>
        <p:nvPicPr>
          <p:cNvPr id="6" name="Picture 5">
            <a:extLst>
              <a:ext uri="{FF2B5EF4-FFF2-40B4-BE49-F238E27FC236}">
                <a16:creationId xmlns:a16="http://schemas.microsoft.com/office/drawing/2014/main" id="{B7F63C2A-93EF-D542-881D-60CC8593A8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40416" y="2746748"/>
            <a:ext cx="2209800" cy="2578100"/>
          </a:xfrm>
          <a:prstGeom prst="rect">
            <a:avLst/>
          </a:prstGeom>
        </p:spPr>
      </p:pic>
    </p:spTree>
    <p:extLst>
      <p:ext uri="{BB962C8B-B14F-4D97-AF65-F5344CB8AC3E}">
        <p14:creationId xmlns:p14="http://schemas.microsoft.com/office/powerpoint/2010/main" val="1227946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3">
            <a:extLst>
              <a:ext uri="{FF2B5EF4-FFF2-40B4-BE49-F238E27FC236}">
                <a16:creationId xmlns:a16="http://schemas.microsoft.com/office/drawing/2014/main" id="{00BDD37B-F409-C544-B4D3-F4B7ABF2548A}"/>
              </a:ext>
            </a:extLst>
          </p:cNvPr>
          <p:cNvSpPr txBox="1">
            <a:spLocks/>
          </p:cNvSpPr>
          <p:nvPr/>
        </p:nvSpPr>
        <p:spPr>
          <a:xfrm>
            <a:off x="719404" y="2948947"/>
            <a:ext cx="4128459" cy="1755779"/>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en-US" altLang="ko-KR" sz="4800" b="1" dirty="0">
                <a:solidFill>
                  <a:schemeClr val="bg1"/>
                </a:solidFill>
                <a:latin typeface="Lucida Sans" panose="020B0602030504020204" pitchFamily="34" charset="77"/>
                <a:cs typeface="Arial" pitchFamily="34" charset="0"/>
              </a:rPr>
              <a:t>Results</a:t>
            </a:r>
          </a:p>
          <a:p>
            <a:pPr marL="0" indent="0" algn="r">
              <a:lnSpc>
                <a:spcPct val="110000"/>
              </a:lnSpc>
              <a:buNone/>
            </a:pPr>
            <a:r>
              <a:rPr lang="en-US" altLang="ko-KR" sz="2700" dirty="0">
                <a:solidFill>
                  <a:schemeClr val="bg1"/>
                </a:solidFill>
                <a:latin typeface="Lucida Sans" panose="020B0602030504020204" pitchFamily="34" charset="77"/>
                <a:cs typeface="Arial" pitchFamily="34" charset="0"/>
              </a:rPr>
              <a:t>ANOVA</a:t>
            </a:r>
          </a:p>
        </p:txBody>
      </p:sp>
      <p:sp>
        <p:nvSpPr>
          <p:cNvPr id="11" name="TextBox 10">
            <a:extLst>
              <a:ext uri="{FF2B5EF4-FFF2-40B4-BE49-F238E27FC236}">
                <a16:creationId xmlns:a16="http://schemas.microsoft.com/office/drawing/2014/main" id="{E7945904-5DDF-2B4B-A0D8-D259327A67F2}"/>
              </a:ext>
            </a:extLst>
          </p:cNvPr>
          <p:cNvSpPr txBox="1"/>
          <p:nvPr/>
        </p:nvSpPr>
        <p:spPr>
          <a:xfrm>
            <a:off x="5423925" y="1508787"/>
            <a:ext cx="6144683" cy="1323439"/>
          </a:xfrm>
          <a:prstGeom prst="rect">
            <a:avLst/>
          </a:prstGeom>
          <a:noFill/>
        </p:spPr>
        <p:txBody>
          <a:bodyPr wrap="square" rtlCol="0">
            <a:spAutoFit/>
          </a:bodyPr>
          <a:lstStyle/>
          <a:p>
            <a:pPr marL="342900" indent="-342900">
              <a:buFont typeface="Arial" panose="020B0604020202020204" pitchFamily="34" charset="0"/>
              <a:buChar char="•"/>
            </a:pPr>
            <a:r>
              <a:rPr lang="en-GB" sz="2000" dirty="0">
                <a:solidFill>
                  <a:srgbClr val="163358"/>
                </a:solidFill>
              </a:rPr>
              <a:t>Found better self-reflection in depressed, functioning psychosis population compared to non-depressed controls.</a:t>
            </a:r>
          </a:p>
          <a:p>
            <a:pPr marL="342900" indent="-342900">
              <a:buFont typeface="Arial" panose="020B0604020202020204" pitchFamily="34" charset="0"/>
              <a:buChar char="•"/>
            </a:pPr>
            <a:endParaRPr lang="en-GB" sz="2000" dirty="0">
              <a:solidFill>
                <a:srgbClr val="163358"/>
              </a:solidFill>
            </a:endParaRPr>
          </a:p>
        </p:txBody>
      </p:sp>
      <p:graphicFrame>
        <p:nvGraphicFramePr>
          <p:cNvPr id="8" name="Chart 7">
            <a:extLst>
              <a:ext uri="{FF2B5EF4-FFF2-40B4-BE49-F238E27FC236}">
                <a16:creationId xmlns:a16="http://schemas.microsoft.com/office/drawing/2014/main" id="{5E7050E6-6FAB-984E-9874-EF3E493D0292}"/>
              </a:ext>
            </a:extLst>
          </p:cNvPr>
          <p:cNvGraphicFramePr/>
          <p:nvPr>
            <p:extLst>
              <p:ext uri="{D42A27DB-BD31-4B8C-83A1-F6EECF244321}">
                <p14:modId xmlns:p14="http://schemas.microsoft.com/office/powerpoint/2010/main" val="3568901202"/>
              </p:ext>
            </p:extLst>
          </p:nvPr>
        </p:nvGraphicFramePr>
        <p:xfrm>
          <a:off x="6300022" y="2596719"/>
          <a:ext cx="4392488" cy="35025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57072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3">
            <a:extLst>
              <a:ext uri="{FF2B5EF4-FFF2-40B4-BE49-F238E27FC236}">
                <a16:creationId xmlns:a16="http://schemas.microsoft.com/office/drawing/2014/main" id="{00BDD37B-F409-C544-B4D3-F4B7ABF2548A}"/>
              </a:ext>
            </a:extLst>
          </p:cNvPr>
          <p:cNvSpPr txBox="1">
            <a:spLocks/>
          </p:cNvSpPr>
          <p:nvPr/>
        </p:nvSpPr>
        <p:spPr>
          <a:xfrm>
            <a:off x="719404" y="2420889"/>
            <a:ext cx="4128459" cy="2283838"/>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en-US" altLang="ko-KR" sz="4800" b="1" dirty="0">
                <a:solidFill>
                  <a:schemeClr val="bg1"/>
                </a:solidFill>
                <a:latin typeface="Lucida Sans" panose="020B0602030504020204" pitchFamily="34" charset="77"/>
                <a:cs typeface="Arial" pitchFamily="34" charset="0"/>
              </a:rPr>
              <a:t>Results</a:t>
            </a:r>
          </a:p>
          <a:p>
            <a:pPr marL="0" indent="0" algn="r">
              <a:lnSpc>
                <a:spcPct val="110000"/>
              </a:lnSpc>
              <a:buNone/>
            </a:pPr>
            <a:r>
              <a:rPr lang="en-US" altLang="ko-KR" sz="2700" dirty="0">
                <a:solidFill>
                  <a:schemeClr val="bg1"/>
                </a:solidFill>
                <a:latin typeface="Lucida Sans" panose="020B0602030504020204" pitchFamily="34" charset="77"/>
                <a:cs typeface="Arial" pitchFamily="34" charset="0"/>
              </a:rPr>
              <a:t>Meta-analysis</a:t>
            </a:r>
          </a:p>
        </p:txBody>
      </p:sp>
      <p:sp>
        <p:nvSpPr>
          <p:cNvPr id="11" name="TextBox 10">
            <a:extLst>
              <a:ext uri="{FF2B5EF4-FFF2-40B4-BE49-F238E27FC236}">
                <a16:creationId xmlns:a16="http://schemas.microsoft.com/office/drawing/2014/main" id="{E7945904-5DDF-2B4B-A0D8-D259327A67F2}"/>
              </a:ext>
            </a:extLst>
          </p:cNvPr>
          <p:cNvSpPr txBox="1"/>
          <p:nvPr/>
        </p:nvSpPr>
        <p:spPr>
          <a:xfrm>
            <a:off x="5231904" y="1484784"/>
            <a:ext cx="6144683" cy="5016758"/>
          </a:xfrm>
          <a:prstGeom prst="rect">
            <a:avLst/>
          </a:prstGeom>
          <a:noFill/>
        </p:spPr>
        <p:txBody>
          <a:bodyPr wrap="square" rtlCol="0">
            <a:spAutoFit/>
          </a:bodyPr>
          <a:lstStyle/>
          <a:p>
            <a:pPr marL="342900" indent="-342900">
              <a:buFont typeface="Arial" panose="020B0604020202020204" pitchFamily="34" charset="0"/>
              <a:buChar char="•"/>
            </a:pPr>
            <a:r>
              <a:rPr lang="en-GB" sz="2000" dirty="0">
                <a:solidFill>
                  <a:srgbClr val="163358"/>
                </a:solidFill>
              </a:rPr>
              <a:t>15 studies, 1379 patients with a psychotic disorder</a:t>
            </a:r>
          </a:p>
          <a:p>
            <a:pPr marL="342900" indent="-342900">
              <a:buFont typeface="Arial" panose="020B0604020202020204" pitchFamily="34" charset="0"/>
              <a:buChar char="•"/>
            </a:pPr>
            <a:endParaRPr lang="en-GB" sz="2000" dirty="0">
              <a:solidFill>
                <a:srgbClr val="163358"/>
              </a:solidFill>
            </a:endParaRPr>
          </a:p>
          <a:p>
            <a:pPr marL="342900" indent="-342900">
              <a:buFont typeface="Arial" panose="020B0604020202020204" pitchFamily="34" charset="0"/>
              <a:buChar char="•"/>
            </a:pPr>
            <a:r>
              <a:rPr lang="en-GB" sz="2000" dirty="0">
                <a:solidFill>
                  <a:srgbClr val="163358"/>
                </a:solidFill>
              </a:rPr>
              <a:t>BCIS self-reflection was associated with low mood</a:t>
            </a:r>
          </a:p>
          <a:p>
            <a:pPr marL="342900" indent="-342900">
              <a:buFont typeface="Arial" panose="020B0604020202020204" pitchFamily="34" charset="0"/>
              <a:buChar char="•"/>
            </a:pPr>
            <a:r>
              <a:rPr lang="en-GB" sz="2000" dirty="0">
                <a:solidFill>
                  <a:srgbClr val="163358"/>
                </a:solidFill>
              </a:rPr>
              <a:t>r = .170, p&lt; .01; z = 4.48</a:t>
            </a:r>
          </a:p>
          <a:p>
            <a:pPr marL="342900" indent="-342900">
              <a:buFont typeface="Arial" panose="020B0604020202020204" pitchFamily="34" charset="0"/>
              <a:buChar char="•"/>
            </a:pPr>
            <a:endParaRPr lang="en-GB" sz="2000" dirty="0">
              <a:solidFill>
                <a:srgbClr val="163358"/>
              </a:solidFill>
            </a:endParaRPr>
          </a:p>
          <a:p>
            <a:pPr marL="342900" indent="-342900">
              <a:buFont typeface="Arial" panose="020B0604020202020204" pitchFamily="34" charset="0"/>
              <a:buChar char="•"/>
            </a:pPr>
            <a:endParaRPr lang="en-GB" sz="2000" dirty="0">
              <a:solidFill>
                <a:srgbClr val="163358"/>
              </a:solidFill>
            </a:endParaRPr>
          </a:p>
          <a:p>
            <a:pPr marL="342900" indent="-342900">
              <a:buFont typeface="Arial" panose="020B0604020202020204" pitchFamily="34" charset="0"/>
              <a:buChar char="•"/>
            </a:pPr>
            <a:endParaRPr lang="en-GB" sz="2000" dirty="0">
              <a:solidFill>
                <a:srgbClr val="163358"/>
              </a:solidFill>
            </a:endParaRPr>
          </a:p>
          <a:p>
            <a:pPr marL="342900" indent="-342900">
              <a:buFont typeface="Arial" panose="020B0604020202020204" pitchFamily="34" charset="0"/>
              <a:buChar char="•"/>
            </a:pPr>
            <a:endParaRPr lang="en-GB" sz="2000" dirty="0">
              <a:solidFill>
                <a:srgbClr val="163358"/>
              </a:solidFill>
            </a:endParaRPr>
          </a:p>
          <a:p>
            <a:pPr marL="342900" indent="-342900">
              <a:buFont typeface="Arial" panose="020B0604020202020204" pitchFamily="34" charset="0"/>
              <a:buChar char="•"/>
            </a:pPr>
            <a:endParaRPr lang="en-GB" sz="2000" dirty="0">
              <a:solidFill>
                <a:srgbClr val="163358"/>
              </a:solidFill>
            </a:endParaRPr>
          </a:p>
          <a:p>
            <a:endParaRPr lang="en-GB" sz="2000" dirty="0">
              <a:solidFill>
                <a:srgbClr val="163358"/>
              </a:solidFill>
            </a:endParaRPr>
          </a:p>
          <a:p>
            <a:pPr marL="342900" indent="-342900">
              <a:buFont typeface="Arial" panose="020B0604020202020204" pitchFamily="34" charset="0"/>
              <a:buChar char="•"/>
            </a:pPr>
            <a:endParaRPr lang="en-GB" sz="2000" dirty="0">
              <a:solidFill>
                <a:srgbClr val="163358"/>
              </a:solidFill>
            </a:endParaRPr>
          </a:p>
          <a:p>
            <a:pPr marL="342900" indent="-342900">
              <a:buFont typeface="Arial" panose="020B0604020202020204" pitchFamily="34" charset="0"/>
              <a:buChar char="•"/>
            </a:pPr>
            <a:endParaRPr lang="en-GB" sz="2000" dirty="0">
              <a:solidFill>
                <a:srgbClr val="163358"/>
              </a:solidFill>
            </a:endParaRPr>
          </a:p>
          <a:p>
            <a:pPr marL="342900" indent="-342900">
              <a:buFont typeface="Arial" panose="020B0604020202020204" pitchFamily="34" charset="0"/>
              <a:buChar char="•"/>
            </a:pPr>
            <a:endParaRPr lang="en-GB" sz="2000" dirty="0">
              <a:solidFill>
                <a:srgbClr val="163358"/>
              </a:solidFill>
            </a:endParaRPr>
          </a:p>
          <a:p>
            <a:pPr marL="342900" indent="-342900">
              <a:buFont typeface="Arial" panose="020B0604020202020204" pitchFamily="34" charset="0"/>
              <a:buChar char="•"/>
            </a:pPr>
            <a:r>
              <a:rPr lang="en-GB" sz="2000" dirty="0">
                <a:solidFill>
                  <a:srgbClr val="163358"/>
                </a:solidFill>
              </a:rPr>
              <a:t>Palmer, Gilleen &amp; David, 2015</a:t>
            </a:r>
          </a:p>
        </p:txBody>
      </p:sp>
      <p:pic>
        <p:nvPicPr>
          <p:cNvPr id="3" name="Picture 2">
            <a:extLst>
              <a:ext uri="{FF2B5EF4-FFF2-40B4-BE49-F238E27FC236}">
                <a16:creationId xmlns:a16="http://schemas.microsoft.com/office/drawing/2014/main" id="{157A259A-BBE2-A94D-8BBF-D1D7854D00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9949" y="3439105"/>
            <a:ext cx="5928659" cy="2648504"/>
          </a:xfrm>
          <a:prstGeom prst="rect">
            <a:avLst/>
          </a:prstGeom>
        </p:spPr>
      </p:pic>
    </p:spTree>
    <p:extLst>
      <p:ext uri="{BB962C8B-B14F-4D97-AF65-F5344CB8AC3E}">
        <p14:creationId xmlns:p14="http://schemas.microsoft.com/office/powerpoint/2010/main" val="2241044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13" end="1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3">
            <a:extLst>
              <a:ext uri="{FF2B5EF4-FFF2-40B4-BE49-F238E27FC236}">
                <a16:creationId xmlns:a16="http://schemas.microsoft.com/office/drawing/2014/main" id="{00BDD37B-F409-C544-B4D3-F4B7ABF2548A}"/>
              </a:ext>
            </a:extLst>
          </p:cNvPr>
          <p:cNvSpPr txBox="1">
            <a:spLocks/>
          </p:cNvSpPr>
          <p:nvPr/>
        </p:nvSpPr>
        <p:spPr>
          <a:xfrm>
            <a:off x="719404" y="2420889"/>
            <a:ext cx="4128459" cy="2283838"/>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en-US" altLang="ko-KR" sz="4800" b="1" dirty="0">
                <a:solidFill>
                  <a:schemeClr val="bg1"/>
                </a:solidFill>
                <a:latin typeface="Lucida Sans" panose="020B0602030504020204" pitchFamily="34" charset="77"/>
                <a:cs typeface="Arial" pitchFamily="34" charset="0"/>
              </a:rPr>
              <a:t>Results</a:t>
            </a:r>
          </a:p>
          <a:p>
            <a:pPr marL="0" indent="0" algn="r">
              <a:lnSpc>
                <a:spcPct val="110000"/>
              </a:lnSpc>
              <a:buNone/>
            </a:pPr>
            <a:r>
              <a:rPr lang="en-US" altLang="ko-KR" sz="2700" dirty="0">
                <a:solidFill>
                  <a:schemeClr val="bg1"/>
                </a:solidFill>
                <a:latin typeface="Lucida Sans" panose="020B0602030504020204" pitchFamily="34" charset="77"/>
                <a:cs typeface="Arial" pitchFamily="34" charset="0"/>
              </a:rPr>
              <a:t>Meta-analysis</a:t>
            </a:r>
          </a:p>
        </p:txBody>
      </p:sp>
      <p:sp>
        <p:nvSpPr>
          <p:cNvPr id="11" name="TextBox 10">
            <a:extLst>
              <a:ext uri="{FF2B5EF4-FFF2-40B4-BE49-F238E27FC236}">
                <a16:creationId xmlns:a16="http://schemas.microsoft.com/office/drawing/2014/main" id="{E7945904-5DDF-2B4B-A0D8-D259327A67F2}"/>
              </a:ext>
            </a:extLst>
          </p:cNvPr>
          <p:cNvSpPr txBox="1"/>
          <p:nvPr/>
        </p:nvSpPr>
        <p:spPr>
          <a:xfrm>
            <a:off x="5199955" y="1412776"/>
            <a:ext cx="6144683" cy="5016758"/>
          </a:xfrm>
          <a:prstGeom prst="rect">
            <a:avLst/>
          </a:prstGeom>
          <a:noFill/>
        </p:spPr>
        <p:txBody>
          <a:bodyPr wrap="square" rtlCol="0">
            <a:spAutoFit/>
          </a:bodyPr>
          <a:lstStyle/>
          <a:p>
            <a:pPr marL="285750" indent="-285750">
              <a:buFont typeface="Arial" panose="020B0604020202020204" pitchFamily="34" charset="0"/>
              <a:buChar char="•"/>
            </a:pPr>
            <a:r>
              <a:rPr lang="en-GB" sz="2000" dirty="0">
                <a:solidFill>
                  <a:srgbClr val="163358"/>
                </a:solidFill>
              </a:rPr>
              <a:t>15 studies1379 patients with a psychotic disorder</a:t>
            </a:r>
          </a:p>
          <a:p>
            <a:pPr marL="285750" indent="-285750">
              <a:buFont typeface="Arial" panose="020B0604020202020204" pitchFamily="34" charset="0"/>
              <a:buChar char="•"/>
            </a:pPr>
            <a:r>
              <a:rPr lang="en-GB" sz="2000" dirty="0">
                <a:solidFill>
                  <a:srgbClr val="163358"/>
                </a:solidFill>
              </a:rPr>
              <a:t> BCIS self-reflection was associated with low mood</a:t>
            </a:r>
          </a:p>
          <a:p>
            <a:pPr marL="742950" lvl="1" indent="-285750">
              <a:buFont typeface="Arial" panose="020B0604020202020204" pitchFamily="34" charset="0"/>
              <a:buChar char="•"/>
            </a:pPr>
            <a:r>
              <a:rPr lang="en-GB" sz="2000" dirty="0">
                <a:solidFill>
                  <a:srgbClr val="163358"/>
                </a:solidFill>
              </a:rPr>
              <a:t>Not affected by depression measure, but scales with explicit responses were more highly correlated</a:t>
            </a:r>
          </a:p>
          <a:p>
            <a:pPr marL="342900" indent="-342900">
              <a:buFont typeface="Arial" panose="020B0604020202020204" pitchFamily="34" charset="0"/>
              <a:buChar char="•"/>
            </a:pPr>
            <a:endParaRPr lang="en-GB" sz="2000" dirty="0">
              <a:solidFill>
                <a:srgbClr val="163358"/>
              </a:solidFill>
            </a:endParaRPr>
          </a:p>
          <a:p>
            <a:pPr marL="342900" indent="-342900">
              <a:buFont typeface="Arial" panose="020B0604020202020204" pitchFamily="34" charset="0"/>
              <a:buChar char="•"/>
            </a:pPr>
            <a:endParaRPr lang="en-GB" sz="2000" dirty="0">
              <a:solidFill>
                <a:srgbClr val="163358"/>
              </a:solidFill>
            </a:endParaRPr>
          </a:p>
          <a:p>
            <a:pPr marL="342900" indent="-342900">
              <a:buFont typeface="Arial" panose="020B0604020202020204" pitchFamily="34" charset="0"/>
              <a:buChar char="•"/>
            </a:pPr>
            <a:endParaRPr lang="en-GB" sz="2000" dirty="0">
              <a:solidFill>
                <a:srgbClr val="163358"/>
              </a:solidFill>
            </a:endParaRPr>
          </a:p>
          <a:p>
            <a:pPr marL="342900" indent="-342900">
              <a:buFont typeface="Arial" panose="020B0604020202020204" pitchFamily="34" charset="0"/>
              <a:buChar char="•"/>
            </a:pPr>
            <a:endParaRPr lang="en-GB" sz="2000" dirty="0">
              <a:solidFill>
                <a:srgbClr val="163358"/>
              </a:solidFill>
            </a:endParaRPr>
          </a:p>
          <a:p>
            <a:pPr marL="342900" indent="-342900">
              <a:buFont typeface="Arial" panose="020B0604020202020204" pitchFamily="34" charset="0"/>
              <a:buChar char="•"/>
            </a:pPr>
            <a:endParaRPr lang="en-GB" sz="2000" dirty="0">
              <a:solidFill>
                <a:srgbClr val="163358"/>
              </a:solidFill>
            </a:endParaRPr>
          </a:p>
          <a:p>
            <a:pPr marL="342900" indent="-342900">
              <a:buFont typeface="Arial" panose="020B0604020202020204" pitchFamily="34" charset="0"/>
              <a:buChar char="•"/>
            </a:pPr>
            <a:endParaRPr lang="en-GB" sz="2000" dirty="0">
              <a:solidFill>
                <a:srgbClr val="163358"/>
              </a:solidFill>
            </a:endParaRPr>
          </a:p>
          <a:p>
            <a:endParaRPr lang="en-GB" sz="2000" dirty="0">
              <a:solidFill>
                <a:srgbClr val="163358"/>
              </a:solidFill>
            </a:endParaRPr>
          </a:p>
          <a:p>
            <a:pPr marL="342900" indent="-342900">
              <a:buFont typeface="Arial" panose="020B0604020202020204" pitchFamily="34" charset="0"/>
              <a:buChar char="•"/>
            </a:pPr>
            <a:endParaRPr lang="en-GB" sz="2000" dirty="0">
              <a:solidFill>
                <a:srgbClr val="163358"/>
              </a:solidFill>
            </a:endParaRPr>
          </a:p>
          <a:p>
            <a:pPr marL="342900" indent="-342900">
              <a:buFont typeface="Arial" panose="020B0604020202020204" pitchFamily="34" charset="0"/>
              <a:buChar char="•"/>
            </a:pPr>
            <a:r>
              <a:rPr lang="en-GB" sz="2000" dirty="0">
                <a:solidFill>
                  <a:srgbClr val="163358"/>
                </a:solidFill>
              </a:rPr>
              <a:t>Palmer, Gilleen &amp; David, 2015</a:t>
            </a:r>
          </a:p>
        </p:txBody>
      </p:sp>
      <p:pic>
        <p:nvPicPr>
          <p:cNvPr id="4" name="Picture 3">
            <a:extLst>
              <a:ext uri="{FF2B5EF4-FFF2-40B4-BE49-F238E27FC236}">
                <a16:creationId xmlns:a16="http://schemas.microsoft.com/office/drawing/2014/main" id="{0BD23491-522F-B944-A774-7C9C55BF39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7832" y="3645024"/>
            <a:ext cx="5768927" cy="2349148"/>
          </a:xfrm>
          <a:prstGeom prst="rect">
            <a:avLst/>
          </a:prstGeom>
        </p:spPr>
      </p:pic>
    </p:spTree>
    <p:extLst>
      <p:ext uri="{BB962C8B-B14F-4D97-AF65-F5344CB8AC3E}">
        <p14:creationId xmlns:p14="http://schemas.microsoft.com/office/powerpoint/2010/main" val="1615247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F433104-5BDD-014B-8868-E6629B2CBB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2384" y="6099252"/>
            <a:ext cx="2387600" cy="508000"/>
          </a:xfrm>
          <a:prstGeom prst="rect">
            <a:avLst/>
          </a:prstGeom>
        </p:spPr>
      </p:pic>
      <p:sp>
        <p:nvSpPr>
          <p:cNvPr id="6" name="Text Placeholder 13">
            <a:extLst>
              <a:ext uri="{FF2B5EF4-FFF2-40B4-BE49-F238E27FC236}">
                <a16:creationId xmlns:a16="http://schemas.microsoft.com/office/drawing/2014/main" id="{00BDD37B-F409-C544-B4D3-F4B7ABF2548A}"/>
              </a:ext>
            </a:extLst>
          </p:cNvPr>
          <p:cNvSpPr txBox="1">
            <a:spLocks/>
          </p:cNvSpPr>
          <p:nvPr/>
        </p:nvSpPr>
        <p:spPr>
          <a:xfrm>
            <a:off x="719404" y="2420889"/>
            <a:ext cx="4128459" cy="2283838"/>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en-US" altLang="ko-KR" sz="4800" b="1" dirty="0">
                <a:solidFill>
                  <a:schemeClr val="bg1"/>
                </a:solidFill>
                <a:latin typeface="Lucida Sans" panose="020B0602030504020204" pitchFamily="34" charset="77"/>
                <a:cs typeface="Arial" pitchFamily="34" charset="0"/>
              </a:rPr>
              <a:t>Results</a:t>
            </a:r>
          </a:p>
          <a:p>
            <a:pPr marL="0" indent="0" algn="r">
              <a:lnSpc>
                <a:spcPct val="110000"/>
              </a:lnSpc>
              <a:buNone/>
            </a:pPr>
            <a:r>
              <a:rPr lang="en-US" altLang="ko-KR" sz="2700" b="1" dirty="0">
                <a:solidFill>
                  <a:schemeClr val="bg1"/>
                </a:solidFill>
                <a:latin typeface="Lucida Sans" panose="020B0602030504020204" pitchFamily="34" charset="77"/>
                <a:cs typeface="Arial" pitchFamily="34" charset="0"/>
              </a:rPr>
              <a:t>Meta-analysis</a:t>
            </a:r>
            <a:endParaRPr lang="en-US" altLang="ko-KR" sz="2700" dirty="0">
              <a:solidFill>
                <a:schemeClr val="bg1"/>
              </a:solidFill>
              <a:latin typeface="Lucida Sans" panose="020B0602030504020204" pitchFamily="34" charset="77"/>
              <a:cs typeface="Arial" pitchFamily="34" charset="0"/>
            </a:endParaRPr>
          </a:p>
        </p:txBody>
      </p:sp>
      <p:sp>
        <p:nvSpPr>
          <p:cNvPr id="11" name="TextBox 10">
            <a:extLst>
              <a:ext uri="{FF2B5EF4-FFF2-40B4-BE49-F238E27FC236}">
                <a16:creationId xmlns:a16="http://schemas.microsoft.com/office/drawing/2014/main" id="{E7945904-5DDF-2B4B-A0D8-D259327A67F2}"/>
              </a:ext>
            </a:extLst>
          </p:cNvPr>
          <p:cNvSpPr txBox="1"/>
          <p:nvPr/>
        </p:nvSpPr>
        <p:spPr>
          <a:xfrm>
            <a:off x="5423925" y="1508787"/>
            <a:ext cx="6144683" cy="5940088"/>
          </a:xfrm>
          <a:prstGeom prst="rect">
            <a:avLst/>
          </a:prstGeom>
          <a:noFill/>
        </p:spPr>
        <p:txBody>
          <a:bodyPr wrap="square" rtlCol="0">
            <a:spAutoFit/>
          </a:bodyPr>
          <a:lstStyle/>
          <a:p>
            <a:pPr marL="342900" indent="-342900">
              <a:buFont typeface="Arial" panose="020B0604020202020204" pitchFamily="34" charset="0"/>
              <a:buChar char="•"/>
            </a:pPr>
            <a:r>
              <a:rPr lang="en-GB" sz="2000" dirty="0">
                <a:solidFill>
                  <a:srgbClr val="163358"/>
                </a:solidFill>
              </a:rPr>
              <a:t>7 studies, 466 patients with a psychotic disorder</a:t>
            </a:r>
          </a:p>
          <a:p>
            <a:pPr marL="342900" indent="-342900">
              <a:buFont typeface="Arial" panose="020B0604020202020204" pitchFamily="34" charset="0"/>
              <a:buChar char="•"/>
            </a:pPr>
            <a:r>
              <a:rPr lang="en-GB" sz="2000" dirty="0">
                <a:solidFill>
                  <a:srgbClr val="163358"/>
                </a:solidFill>
              </a:rPr>
              <a:t>BCIS self-reflection was not associated with neurocognition</a:t>
            </a:r>
          </a:p>
          <a:p>
            <a:pPr marL="800100" lvl="1" indent="-342900">
              <a:buFont typeface="Arial" panose="020B0604020202020204" pitchFamily="34" charset="0"/>
              <a:buChar char="•"/>
            </a:pPr>
            <a:r>
              <a:rPr lang="en-GB" sz="2000" dirty="0">
                <a:solidFill>
                  <a:srgbClr val="163358"/>
                </a:solidFill>
              </a:rPr>
              <a:t>Composite index was associated with neurocognition, driven by self-certainty</a:t>
            </a:r>
          </a:p>
          <a:p>
            <a:pPr marL="800100" lvl="1" indent="-342900">
              <a:buFont typeface="Arial" panose="020B0604020202020204" pitchFamily="34" charset="0"/>
              <a:buChar char="•"/>
            </a:pPr>
            <a:r>
              <a:rPr lang="en-GB" sz="2000" dirty="0">
                <a:solidFill>
                  <a:srgbClr val="163358"/>
                </a:solidFill>
              </a:rPr>
              <a:t>Self-reflection not associated</a:t>
            </a:r>
          </a:p>
          <a:p>
            <a:pPr marL="342900" indent="-342900">
              <a:buFont typeface="Arial" panose="020B0604020202020204" pitchFamily="34" charset="0"/>
              <a:buChar char="•"/>
            </a:pPr>
            <a:endParaRPr lang="en-GB" sz="2000" dirty="0">
              <a:solidFill>
                <a:srgbClr val="163358"/>
              </a:solidFill>
            </a:endParaRPr>
          </a:p>
          <a:p>
            <a:pPr marL="342900" indent="-342900">
              <a:buFont typeface="Arial" panose="020B0604020202020204" pitchFamily="34" charset="0"/>
              <a:buChar char="•"/>
            </a:pPr>
            <a:endParaRPr lang="en-GB" sz="2000" dirty="0">
              <a:solidFill>
                <a:srgbClr val="163358"/>
              </a:solidFill>
            </a:endParaRPr>
          </a:p>
          <a:p>
            <a:pPr marL="342900" indent="-342900">
              <a:buFont typeface="Arial" panose="020B0604020202020204" pitchFamily="34" charset="0"/>
              <a:buChar char="•"/>
            </a:pPr>
            <a:endParaRPr lang="en-GB" sz="2000" dirty="0">
              <a:solidFill>
                <a:srgbClr val="163358"/>
              </a:solidFill>
            </a:endParaRPr>
          </a:p>
          <a:p>
            <a:pPr marL="342900" indent="-342900">
              <a:buFont typeface="Arial" panose="020B0604020202020204" pitchFamily="34" charset="0"/>
              <a:buChar char="•"/>
            </a:pPr>
            <a:endParaRPr lang="en-GB" sz="2000" dirty="0">
              <a:solidFill>
                <a:srgbClr val="163358"/>
              </a:solidFill>
            </a:endParaRPr>
          </a:p>
          <a:p>
            <a:pPr marL="342900" indent="-342900">
              <a:buFont typeface="Arial" panose="020B0604020202020204" pitchFamily="34" charset="0"/>
              <a:buChar char="•"/>
            </a:pPr>
            <a:endParaRPr lang="en-GB" sz="2000" dirty="0">
              <a:solidFill>
                <a:srgbClr val="163358"/>
              </a:solidFill>
            </a:endParaRPr>
          </a:p>
          <a:p>
            <a:pPr marL="342900" indent="-342900">
              <a:buFont typeface="Arial" panose="020B0604020202020204" pitchFamily="34" charset="0"/>
              <a:buChar char="•"/>
            </a:pPr>
            <a:endParaRPr lang="en-GB" sz="2000" dirty="0">
              <a:solidFill>
                <a:srgbClr val="163358"/>
              </a:solidFill>
            </a:endParaRPr>
          </a:p>
          <a:p>
            <a:pPr marL="342900" indent="-342900">
              <a:buFont typeface="Arial" panose="020B0604020202020204" pitchFamily="34" charset="0"/>
              <a:buChar char="•"/>
            </a:pPr>
            <a:endParaRPr lang="en-GB" sz="2000" dirty="0">
              <a:solidFill>
                <a:srgbClr val="163358"/>
              </a:solidFill>
            </a:endParaRPr>
          </a:p>
          <a:p>
            <a:endParaRPr lang="en-GB" sz="2000" dirty="0">
              <a:solidFill>
                <a:srgbClr val="163358"/>
              </a:solidFill>
            </a:endParaRPr>
          </a:p>
          <a:p>
            <a:pPr marL="342900" indent="-342900">
              <a:buFont typeface="Arial" panose="020B0604020202020204" pitchFamily="34" charset="0"/>
              <a:buChar char="•"/>
            </a:pPr>
            <a:endParaRPr lang="en-GB" sz="2000" dirty="0">
              <a:solidFill>
                <a:srgbClr val="163358"/>
              </a:solidFill>
            </a:endParaRPr>
          </a:p>
          <a:p>
            <a:r>
              <a:rPr lang="en-GB" sz="2000" dirty="0">
                <a:solidFill>
                  <a:srgbClr val="163358"/>
                </a:solidFill>
              </a:rPr>
              <a:t>Nair, Palmer, Aleman &amp; David, 2014</a:t>
            </a:r>
          </a:p>
          <a:p>
            <a:pPr marL="342900" indent="-342900">
              <a:buFont typeface="Arial" panose="020B0604020202020204" pitchFamily="34" charset="0"/>
              <a:buChar char="•"/>
            </a:pPr>
            <a:endParaRPr lang="en-GB" sz="2000" dirty="0">
              <a:solidFill>
                <a:srgbClr val="163358"/>
              </a:solidFill>
            </a:endParaRPr>
          </a:p>
          <a:p>
            <a:pPr marL="342900" indent="-342900">
              <a:buFont typeface="Arial" panose="020B0604020202020204" pitchFamily="34" charset="0"/>
              <a:buChar char="•"/>
            </a:pPr>
            <a:endParaRPr lang="en-GB" sz="2000" dirty="0">
              <a:solidFill>
                <a:srgbClr val="163358"/>
              </a:solidFill>
            </a:endParaRPr>
          </a:p>
        </p:txBody>
      </p:sp>
      <p:pic>
        <p:nvPicPr>
          <p:cNvPr id="9" name="Picture 8">
            <a:extLst>
              <a:ext uri="{FF2B5EF4-FFF2-40B4-BE49-F238E27FC236}">
                <a16:creationId xmlns:a16="http://schemas.microsoft.com/office/drawing/2014/main" id="{B2C115BC-E82E-9948-A885-2F821CB7FB96}"/>
              </a:ext>
            </a:extLst>
          </p:cNvPr>
          <p:cNvPicPr>
            <a:picLocks noChangeAspect="1"/>
          </p:cNvPicPr>
          <p:nvPr/>
        </p:nvPicPr>
        <p:blipFill>
          <a:blip r:embed="rId4"/>
          <a:stretch>
            <a:fillRect/>
          </a:stretch>
        </p:blipFill>
        <p:spPr>
          <a:xfrm>
            <a:off x="5227988" y="3988313"/>
            <a:ext cx="6536556" cy="1960967"/>
          </a:xfrm>
          <a:prstGeom prst="rect">
            <a:avLst/>
          </a:prstGeom>
        </p:spPr>
      </p:pic>
    </p:spTree>
    <p:extLst>
      <p:ext uri="{BB962C8B-B14F-4D97-AF65-F5344CB8AC3E}">
        <p14:creationId xmlns:p14="http://schemas.microsoft.com/office/powerpoint/2010/main" val="1426759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696D2-5189-0E47-A323-8D2B4C30460D}"/>
              </a:ext>
            </a:extLst>
          </p:cNvPr>
          <p:cNvSpPr>
            <a:spLocks noGrp="1"/>
          </p:cNvSpPr>
          <p:nvPr>
            <p:ph type="title"/>
          </p:nvPr>
        </p:nvSpPr>
        <p:spPr/>
        <p:txBody>
          <a:bodyPr/>
          <a:lstStyle/>
          <a:p>
            <a:r>
              <a:rPr lang="en-GB" dirty="0"/>
              <a:t>Psychosis Population</a:t>
            </a:r>
            <a:br>
              <a:rPr lang="en-GB" dirty="0"/>
            </a:br>
            <a:r>
              <a:rPr lang="en-GB" sz="2000" dirty="0">
                <a:solidFill>
                  <a:srgbClr val="AACF32"/>
                </a:solidFill>
              </a:rPr>
              <a:t>Self-Reflection </a:t>
            </a:r>
          </a:p>
        </p:txBody>
      </p:sp>
      <p:sp>
        <p:nvSpPr>
          <p:cNvPr id="3" name="Content Placeholder 2">
            <a:extLst>
              <a:ext uri="{FF2B5EF4-FFF2-40B4-BE49-F238E27FC236}">
                <a16:creationId xmlns:a16="http://schemas.microsoft.com/office/drawing/2014/main" id="{CC317689-21B2-FE41-8D8D-E3628C88AACF}"/>
              </a:ext>
            </a:extLst>
          </p:cNvPr>
          <p:cNvSpPr>
            <a:spLocks noGrp="1"/>
          </p:cNvSpPr>
          <p:nvPr>
            <p:ph idx="1"/>
          </p:nvPr>
        </p:nvSpPr>
        <p:spPr>
          <a:xfrm>
            <a:off x="623393" y="1844825"/>
            <a:ext cx="9217024" cy="4381947"/>
          </a:xfrm>
        </p:spPr>
        <p:txBody>
          <a:bodyPr/>
          <a:lstStyle/>
          <a:p>
            <a:r>
              <a:rPr lang="en-GB" dirty="0"/>
              <a:t>Metacognition (BCIS self-reflection) partially mediates the relationship between neurocognition and functional capacity</a:t>
            </a:r>
          </a:p>
          <a:p>
            <a:pPr lvl="1"/>
            <a:r>
              <a:rPr lang="en-GB" dirty="0"/>
              <a:t>Fully mediates the relationship between functional capacity and social and occupational function. (Davies, Fowler &amp; Greenwood, 2017).</a:t>
            </a:r>
          </a:p>
          <a:p>
            <a:pPr lvl="1"/>
            <a:r>
              <a:rPr lang="en-GB" dirty="0"/>
              <a:t>No direct correlation between self-reflection and neurocognition.</a:t>
            </a:r>
          </a:p>
          <a:p>
            <a:endParaRPr lang="en-GB" sz="1000" dirty="0"/>
          </a:p>
          <a:p>
            <a:r>
              <a:rPr lang="en-GB" dirty="0"/>
              <a:t>Self-awareness and cognitive biases in psychosis predict function and outcomes</a:t>
            </a:r>
          </a:p>
          <a:p>
            <a:pPr lvl="1"/>
            <a:r>
              <a:rPr lang="en-GB" dirty="0"/>
              <a:t>Generally, worse self-reflection is related to worse positive symptoms and worse recovery (O’Connor et al., 2017; Lysaker et al., 2005; Lysaker et al., 2010). </a:t>
            </a:r>
          </a:p>
          <a:p>
            <a:pPr lvl="1"/>
            <a:endParaRPr lang="en-GB" sz="1000" dirty="0"/>
          </a:p>
          <a:p>
            <a:r>
              <a:rPr lang="en-GB" dirty="0"/>
              <a:t>Negative association with delusions (Bora, Erkan, </a:t>
            </a:r>
            <a:r>
              <a:rPr lang="en-GB" dirty="0" err="1"/>
              <a:t>Kayahan</a:t>
            </a:r>
            <a:r>
              <a:rPr lang="en-GB" dirty="0"/>
              <a:t>, &amp; </a:t>
            </a:r>
            <a:r>
              <a:rPr lang="en-GB" dirty="0" err="1"/>
              <a:t>Veznedaroglu</a:t>
            </a:r>
            <a:r>
              <a:rPr lang="en-GB" dirty="0"/>
              <a:t>, 2007; </a:t>
            </a:r>
            <a:r>
              <a:rPr lang="en-GB" dirty="0" err="1"/>
              <a:t>Engh</a:t>
            </a:r>
            <a:r>
              <a:rPr lang="en-GB" dirty="0"/>
              <a:t> et al., 2009).  </a:t>
            </a:r>
          </a:p>
          <a:p>
            <a:pPr lvl="1"/>
            <a:endParaRPr lang="en-GB" dirty="0"/>
          </a:p>
          <a:p>
            <a:pPr lvl="1"/>
            <a:endParaRPr lang="en-GB" dirty="0"/>
          </a:p>
        </p:txBody>
      </p:sp>
      <p:pic>
        <p:nvPicPr>
          <p:cNvPr id="6" name="Picture 5">
            <a:extLst>
              <a:ext uri="{FF2B5EF4-FFF2-40B4-BE49-F238E27FC236}">
                <a16:creationId xmlns:a16="http://schemas.microsoft.com/office/drawing/2014/main" id="{B7F63C2A-93EF-D542-881D-60CC8593A8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40416" y="2746748"/>
            <a:ext cx="2209800" cy="2578100"/>
          </a:xfrm>
          <a:prstGeom prst="rect">
            <a:avLst/>
          </a:prstGeom>
        </p:spPr>
      </p:pic>
    </p:spTree>
    <p:extLst>
      <p:ext uri="{BB962C8B-B14F-4D97-AF65-F5344CB8AC3E}">
        <p14:creationId xmlns:p14="http://schemas.microsoft.com/office/powerpoint/2010/main" val="1381162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696D2-5189-0E47-A323-8D2B4C30460D}"/>
              </a:ext>
            </a:extLst>
          </p:cNvPr>
          <p:cNvSpPr>
            <a:spLocks noGrp="1"/>
          </p:cNvSpPr>
          <p:nvPr>
            <p:ph type="title"/>
          </p:nvPr>
        </p:nvSpPr>
        <p:spPr/>
        <p:txBody>
          <a:bodyPr/>
          <a:lstStyle/>
          <a:p>
            <a:r>
              <a:rPr lang="en-GB" dirty="0"/>
              <a:t>Psychosis Population</a:t>
            </a:r>
            <a:br>
              <a:rPr lang="en-GB" dirty="0"/>
            </a:br>
            <a:r>
              <a:rPr lang="en-GB" sz="2000" dirty="0">
                <a:solidFill>
                  <a:srgbClr val="AACF32"/>
                </a:solidFill>
              </a:rPr>
              <a:t>In-the-moment</a:t>
            </a:r>
          </a:p>
        </p:txBody>
      </p:sp>
      <p:sp>
        <p:nvSpPr>
          <p:cNvPr id="3" name="Content Placeholder 2">
            <a:extLst>
              <a:ext uri="{FF2B5EF4-FFF2-40B4-BE49-F238E27FC236}">
                <a16:creationId xmlns:a16="http://schemas.microsoft.com/office/drawing/2014/main" id="{CC317689-21B2-FE41-8D8D-E3628C88AACF}"/>
              </a:ext>
            </a:extLst>
          </p:cNvPr>
          <p:cNvSpPr>
            <a:spLocks noGrp="1"/>
          </p:cNvSpPr>
          <p:nvPr>
            <p:ph idx="1"/>
          </p:nvPr>
        </p:nvSpPr>
        <p:spPr>
          <a:xfrm>
            <a:off x="3105343" y="1844825"/>
            <a:ext cx="8367254" cy="4381947"/>
          </a:xfrm>
        </p:spPr>
        <p:txBody>
          <a:bodyPr/>
          <a:lstStyle/>
          <a:p>
            <a:r>
              <a:rPr lang="en-GB" dirty="0"/>
              <a:t>Less objective investigations in psychosis.</a:t>
            </a:r>
          </a:p>
          <a:p>
            <a:endParaRPr lang="en-GB" dirty="0"/>
          </a:p>
          <a:p>
            <a:r>
              <a:rPr lang="en-GB" dirty="0"/>
              <a:t>Mixed evidence with Feeling of Knowing Memory tasks</a:t>
            </a:r>
          </a:p>
          <a:p>
            <a:pPr lvl="1"/>
            <a:r>
              <a:rPr lang="en-GB" dirty="0"/>
              <a:t>Some evidence FOK difference between psychosis and healthy adult groups (Bacon, </a:t>
            </a:r>
            <a:r>
              <a:rPr lang="en-GB" dirty="0" err="1"/>
              <a:t>Danion</a:t>
            </a:r>
            <a:r>
              <a:rPr lang="en-GB" dirty="0"/>
              <a:t>, Kauffmann-Muller, &amp; </a:t>
            </a:r>
            <a:r>
              <a:rPr lang="en-GB" dirty="0" err="1"/>
              <a:t>Bruant</a:t>
            </a:r>
            <a:r>
              <a:rPr lang="en-GB" dirty="0"/>
              <a:t>, 2001) </a:t>
            </a:r>
          </a:p>
          <a:p>
            <a:pPr lvl="1"/>
            <a:r>
              <a:rPr lang="en-GB" dirty="0"/>
              <a:t>Others found no difference (</a:t>
            </a:r>
            <a:r>
              <a:rPr lang="en-GB" dirty="0" err="1"/>
              <a:t>Souchay</a:t>
            </a:r>
            <a:r>
              <a:rPr lang="en-GB" dirty="0"/>
              <a:t>, Bacon, &amp; </a:t>
            </a:r>
            <a:r>
              <a:rPr lang="en-GB" dirty="0" err="1"/>
              <a:t>Danion</a:t>
            </a:r>
            <a:r>
              <a:rPr lang="en-GB" dirty="0"/>
              <a:t>, 2006)</a:t>
            </a:r>
          </a:p>
          <a:p>
            <a:endParaRPr lang="en-GB" dirty="0"/>
          </a:p>
          <a:p>
            <a:r>
              <a:rPr lang="en-GB" dirty="0"/>
              <a:t>Similar for Judgements of Learning (JOL)</a:t>
            </a:r>
          </a:p>
          <a:p>
            <a:endParaRPr lang="en-GB" dirty="0"/>
          </a:p>
          <a:p>
            <a:endParaRPr lang="en-GB" dirty="0"/>
          </a:p>
        </p:txBody>
      </p:sp>
      <p:grpSp>
        <p:nvGrpSpPr>
          <p:cNvPr id="4" name="Group 3">
            <a:extLst>
              <a:ext uri="{FF2B5EF4-FFF2-40B4-BE49-F238E27FC236}">
                <a16:creationId xmlns:a16="http://schemas.microsoft.com/office/drawing/2014/main" id="{A39FF465-86DB-0A4A-AB20-583538BB3A03}"/>
              </a:ext>
            </a:extLst>
          </p:cNvPr>
          <p:cNvGrpSpPr/>
          <p:nvPr/>
        </p:nvGrpSpPr>
        <p:grpSpPr>
          <a:xfrm>
            <a:off x="588785" y="2420888"/>
            <a:ext cx="2228526" cy="2588488"/>
            <a:chOff x="9552384" y="1447310"/>
            <a:chExt cx="2228526" cy="2588488"/>
          </a:xfrm>
        </p:grpSpPr>
        <p:pic>
          <p:nvPicPr>
            <p:cNvPr id="5" name="Picture 4">
              <a:extLst>
                <a:ext uri="{FF2B5EF4-FFF2-40B4-BE49-F238E27FC236}">
                  <a16:creationId xmlns:a16="http://schemas.microsoft.com/office/drawing/2014/main" id="{2C7A3785-A4F8-C141-8208-C8D6F104B0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2384" y="1447310"/>
              <a:ext cx="2228526" cy="2588488"/>
            </a:xfrm>
            <a:prstGeom prst="rect">
              <a:avLst/>
            </a:prstGeom>
          </p:spPr>
        </p:pic>
        <p:sp>
          <p:nvSpPr>
            <p:cNvPr id="6" name="Oval 5">
              <a:extLst>
                <a:ext uri="{FF2B5EF4-FFF2-40B4-BE49-F238E27FC236}">
                  <a16:creationId xmlns:a16="http://schemas.microsoft.com/office/drawing/2014/main" id="{C9DCB654-B775-E24E-837B-E32CDCEDB30F}"/>
                </a:ext>
              </a:extLst>
            </p:cNvPr>
            <p:cNvSpPr/>
            <p:nvPr/>
          </p:nvSpPr>
          <p:spPr>
            <a:xfrm>
              <a:off x="10056440" y="1707140"/>
              <a:ext cx="1148406" cy="10801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Cloud Callout 6">
              <a:extLst>
                <a:ext uri="{FF2B5EF4-FFF2-40B4-BE49-F238E27FC236}">
                  <a16:creationId xmlns:a16="http://schemas.microsoft.com/office/drawing/2014/main" id="{1F90D8D0-C1EB-4E42-AC10-BE340CEE53C0}"/>
                </a:ext>
              </a:extLst>
            </p:cNvPr>
            <p:cNvSpPr/>
            <p:nvPr/>
          </p:nvSpPr>
          <p:spPr>
            <a:xfrm>
              <a:off x="10051073" y="1879358"/>
              <a:ext cx="1149803" cy="648072"/>
            </a:xfrm>
            <a:prstGeom prst="cloudCallout">
              <a:avLst>
                <a:gd name="adj1" fmla="val -18131"/>
                <a:gd name="adj2" fmla="val 74800"/>
              </a:avLst>
            </a:prstGeom>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2"/>
                  </a:solidFill>
                </a:rPr>
                <a:t>1 or 2?</a:t>
              </a:r>
            </a:p>
          </p:txBody>
        </p:sp>
      </p:grpSp>
    </p:spTree>
    <p:extLst>
      <p:ext uri="{BB962C8B-B14F-4D97-AF65-F5344CB8AC3E}">
        <p14:creationId xmlns:p14="http://schemas.microsoft.com/office/powerpoint/2010/main" val="3282955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696D2-5189-0E47-A323-8D2B4C30460D}"/>
              </a:ext>
            </a:extLst>
          </p:cNvPr>
          <p:cNvSpPr>
            <a:spLocks noGrp="1"/>
          </p:cNvSpPr>
          <p:nvPr>
            <p:ph type="title"/>
          </p:nvPr>
        </p:nvSpPr>
        <p:spPr/>
        <p:txBody>
          <a:bodyPr/>
          <a:lstStyle/>
          <a:p>
            <a:r>
              <a:rPr lang="en-GB" dirty="0"/>
              <a:t>Psychosis Population</a:t>
            </a:r>
            <a:br>
              <a:rPr lang="en-GB" dirty="0"/>
            </a:br>
            <a:r>
              <a:rPr lang="en-GB" sz="2000" dirty="0">
                <a:solidFill>
                  <a:srgbClr val="AACF32"/>
                </a:solidFill>
              </a:rPr>
              <a:t>In-the-moment</a:t>
            </a:r>
          </a:p>
        </p:txBody>
      </p:sp>
      <p:sp>
        <p:nvSpPr>
          <p:cNvPr id="3" name="Content Placeholder 2">
            <a:extLst>
              <a:ext uri="{FF2B5EF4-FFF2-40B4-BE49-F238E27FC236}">
                <a16:creationId xmlns:a16="http://schemas.microsoft.com/office/drawing/2014/main" id="{CC317689-21B2-FE41-8D8D-E3628C88AACF}"/>
              </a:ext>
            </a:extLst>
          </p:cNvPr>
          <p:cNvSpPr>
            <a:spLocks noGrp="1"/>
          </p:cNvSpPr>
          <p:nvPr>
            <p:ph idx="1"/>
          </p:nvPr>
        </p:nvSpPr>
        <p:spPr>
          <a:xfrm>
            <a:off x="623393" y="1844825"/>
            <a:ext cx="10849204" cy="4381947"/>
          </a:xfrm>
        </p:spPr>
        <p:txBody>
          <a:bodyPr/>
          <a:lstStyle/>
          <a:p>
            <a:r>
              <a:rPr lang="en-GB" dirty="0"/>
              <a:t>In-the-moment perceptual metacognitive accuracy:</a:t>
            </a:r>
          </a:p>
          <a:p>
            <a:pPr lvl="1"/>
            <a:r>
              <a:rPr lang="en-GB" dirty="0"/>
              <a:t>FEP group worse than healthy adults (Davies et al, 2018)</a:t>
            </a:r>
          </a:p>
          <a:p>
            <a:endParaRPr lang="en-GB" dirty="0"/>
          </a:p>
          <a:p>
            <a:endParaRPr lang="en-GB" dirty="0"/>
          </a:p>
          <a:p>
            <a:endParaRPr lang="en-GB" dirty="0"/>
          </a:p>
          <a:p>
            <a:endParaRPr lang="en-GB" dirty="0"/>
          </a:p>
          <a:p>
            <a:r>
              <a:rPr lang="en-GB" dirty="0"/>
              <a:t>But</a:t>
            </a:r>
          </a:p>
          <a:p>
            <a:pPr lvl="1"/>
            <a:r>
              <a:rPr lang="en-GB" dirty="0"/>
              <a:t>No significant associations directly between visual or auditory metacognitive efficiency and anomalous experiences.</a:t>
            </a:r>
          </a:p>
          <a:p>
            <a:pPr lvl="1"/>
            <a:r>
              <a:rPr lang="en-GB" dirty="0"/>
              <a:t>Wright et al (in prep)</a:t>
            </a:r>
          </a:p>
          <a:p>
            <a:pPr lvl="1"/>
            <a:endParaRPr lang="en-GB" dirty="0"/>
          </a:p>
          <a:p>
            <a:pPr lvl="1"/>
            <a:endParaRPr lang="en-GB" dirty="0"/>
          </a:p>
        </p:txBody>
      </p:sp>
      <p:pic>
        <p:nvPicPr>
          <p:cNvPr id="5" name="Picture 4">
            <a:extLst>
              <a:ext uri="{FF2B5EF4-FFF2-40B4-BE49-F238E27FC236}">
                <a16:creationId xmlns:a16="http://schemas.microsoft.com/office/drawing/2014/main" id="{B235B732-77E2-5142-BCF0-CF7DC37922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0870" y="2636912"/>
            <a:ext cx="4687168" cy="2371707"/>
          </a:xfrm>
          <a:prstGeom prst="rect">
            <a:avLst/>
          </a:prstGeom>
        </p:spPr>
      </p:pic>
    </p:spTree>
    <p:extLst>
      <p:ext uri="{BB962C8B-B14F-4D97-AF65-F5344CB8AC3E}">
        <p14:creationId xmlns:p14="http://schemas.microsoft.com/office/powerpoint/2010/main" val="415554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3">
            <a:extLst>
              <a:ext uri="{FF2B5EF4-FFF2-40B4-BE49-F238E27FC236}">
                <a16:creationId xmlns:a16="http://schemas.microsoft.com/office/drawing/2014/main" id="{00BDD37B-F409-C544-B4D3-F4B7ABF2548A}"/>
              </a:ext>
            </a:extLst>
          </p:cNvPr>
          <p:cNvSpPr txBox="1">
            <a:spLocks/>
          </p:cNvSpPr>
          <p:nvPr/>
        </p:nvSpPr>
        <p:spPr>
          <a:xfrm>
            <a:off x="719404" y="2948947"/>
            <a:ext cx="4128459" cy="1755779"/>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en-US" altLang="ko-KR" sz="4800" b="1" dirty="0">
                <a:solidFill>
                  <a:schemeClr val="bg1"/>
                </a:solidFill>
                <a:latin typeface="Lucida Sans" panose="020B0602030504020204" pitchFamily="34" charset="77"/>
                <a:cs typeface="Arial" pitchFamily="34" charset="0"/>
              </a:rPr>
              <a:t>PhD Research</a:t>
            </a:r>
            <a:endParaRPr lang="en-US" altLang="ko-KR" sz="2667" dirty="0">
              <a:solidFill>
                <a:schemeClr val="bg1"/>
              </a:solidFill>
              <a:latin typeface="Lucida Sans" panose="020B0602030504020204" pitchFamily="34" charset="77"/>
              <a:cs typeface="Arial" pitchFamily="34" charset="0"/>
            </a:endParaRPr>
          </a:p>
        </p:txBody>
      </p:sp>
      <p:sp>
        <p:nvSpPr>
          <p:cNvPr id="9" name="TextBox 8">
            <a:extLst>
              <a:ext uri="{FF2B5EF4-FFF2-40B4-BE49-F238E27FC236}">
                <a16:creationId xmlns:a16="http://schemas.microsoft.com/office/drawing/2014/main" id="{3B3375E9-3E77-7242-9F1D-D43C045ED926}"/>
              </a:ext>
            </a:extLst>
          </p:cNvPr>
          <p:cNvSpPr txBox="1"/>
          <p:nvPr/>
        </p:nvSpPr>
        <p:spPr>
          <a:xfrm>
            <a:off x="5423925" y="1508787"/>
            <a:ext cx="6144683" cy="1569660"/>
          </a:xfrm>
          <a:prstGeom prst="rect">
            <a:avLst/>
          </a:prstGeom>
          <a:noFill/>
        </p:spPr>
        <p:txBody>
          <a:bodyPr wrap="square" rtlCol="0">
            <a:spAutoFit/>
          </a:bodyPr>
          <a:lstStyle/>
          <a:p>
            <a:pPr marL="380990" indent="-380990" fontAlgn="t" hangingPunct="0">
              <a:buFont typeface="Arial" panose="020B0604020202020204" pitchFamily="34" charset="0"/>
              <a:buChar char="•"/>
            </a:pPr>
            <a:r>
              <a:rPr lang="en-GB" sz="2400" dirty="0">
                <a:solidFill>
                  <a:srgbClr val="163358"/>
                </a:solidFill>
                <a:latin typeface="Lucida Sans" panose="020B0602030504020204" pitchFamily="34" charset="77"/>
              </a:rPr>
              <a:t>Investigated </a:t>
            </a:r>
            <a:r>
              <a:rPr lang="en-GB" sz="2400" dirty="0">
                <a:solidFill>
                  <a:srgbClr val="163358"/>
                </a:solidFill>
              </a:rPr>
              <a:t>in-the-moment memory metacognitive accuracy in FEP vs Depressed young adults and Healthy young adults.</a:t>
            </a:r>
            <a:endParaRPr lang="en-GB" sz="2400" dirty="0">
              <a:solidFill>
                <a:srgbClr val="163358"/>
              </a:solidFill>
              <a:latin typeface="Lucida Sans" panose="020B0602030504020204" pitchFamily="34" charset="77"/>
            </a:endParaRPr>
          </a:p>
        </p:txBody>
      </p:sp>
    </p:spTree>
    <p:extLst>
      <p:ext uri="{BB962C8B-B14F-4D97-AF65-F5344CB8AC3E}">
        <p14:creationId xmlns:p14="http://schemas.microsoft.com/office/powerpoint/2010/main" val="3400323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4E50431-729D-CE4C-8597-6453C70E3006}"/>
              </a:ext>
            </a:extLst>
          </p:cNvPr>
          <p:cNvSpPr txBox="1"/>
          <p:nvPr/>
        </p:nvSpPr>
        <p:spPr>
          <a:xfrm>
            <a:off x="5423925" y="1508787"/>
            <a:ext cx="6144683" cy="5139677"/>
          </a:xfrm>
          <a:prstGeom prst="rect">
            <a:avLst/>
          </a:prstGeom>
          <a:noFill/>
        </p:spPr>
        <p:txBody>
          <a:bodyPr wrap="square" rtlCol="0">
            <a:spAutoFit/>
          </a:bodyPr>
          <a:lstStyle/>
          <a:p>
            <a:pPr marL="380990" indent="-380990" fontAlgn="t" hangingPunct="0">
              <a:buFont typeface="Arial" panose="020B0604020202020204" pitchFamily="34" charset="0"/>
              <a:buChar char="•"/>
            </a:pPr>
            <a:r>
              <a:rPr lang="en-GB" sz="2400" dirty="0">
                <a:solidFill>
                  <a:srgbClr val="163358"/>
                </a:solidFill>
                <a:latin typeface="Lucida Sans" panose="020B0602030504020204" pitchFamily="34" charset="77"/>
              </a:rPr>
              <a:t>50 healthy participants, 18 - 59 years, mean age 32.0 years</a:t>
            </a:r>
          </a:p>
          <a:p>
            <a:pPr marL="380990" indent="-380990" fontAlgn="t" hangingPunct="0">
              <a:buFont typeface="Arial" panose="020B0604020202020204" pitchFamily="34" charset="0"/>
              <a:buChar char="•"/>
            </a:pPr>
            <a:endParaRPr lang="en-GB" sz="1333" dirty="0">
              <a:solidFill>
                <a:srgbClr val="163358"/>
              </a:solidFill>
              <a:latin typeface="Lucida Sans" panose="020B0602030504020204" pitchFamily="34" charset="77"/>
            </a:endParaRPr>
          </a:p>
          <a:p>
            <a:pPr marL="990575" lvl="1" indent="-380990" fontAlgn="t" hangingPunct="0">
              <a:buFont typeface="System Font"/>
              <a:buChar char="-"/>
            </a:pPr>
            <a:r>
              <a:rPr lang="en-GB" sz="2400" dirty="0">
                <a:solidFill>
                  <a:srgbClr val="163358"/>
                </a:solidFill>
                <a:latin typeface="Lucida Sans" panose="020B0602030504020204" pitchFamily="34" charset="77"/>
              </a:rPr>
              <a:t>54% female</a:t>
            </a:r>
          </a:p>
          <a:p>
            <a:pPr marL="380990" indent="-380990" fontAlgn="t" hangingPunct="0">
              <a:buFont typeface="Arial" panose="020B0604020202020204" pitchFamily="34" charset="0"/>
              <a:buChar char="•"/>
            </a:pPr>
            <a:endParaRPr lang="en-GB" sz="2400" dirty="0">
              <a:solidFill>
                <a:srgbClr val="163358"/>
              </a:solidFill>
              <a:latin typeface="Lucida Sans" panose="020B0602030504020204" pitchFamily="34" charset="77"/>
            </a:endParaRPr>
          </a:p>
          <a:p>
            <a:pPr marL="380990" indent="-380990" fontAlgn="t" hangingPunct="0">
              <a:buFont typeface="Arial" panose="020B0604020202020204" pitchFamily="34" charset="0"/>
              <a:buChar char="•"/>
            </a:pPr>
            <a:r>
              <a:rPr lang="en-GB" sz="2400" dirty="0">
                <a:solidFill>
                  <a:srgbClr val="163358"/>
                </a:solidFill>
                <a:latin typeface="Lucida Sans" panose="020B0602030504020204" pitchFamily="34" charset="77"/>
              </a:rPr>
              <a:t>20 depressed participants, 18 - 59 years, mean age 26.8 years</a:t>
            </a:r>
          </a:p>
          <a:p>
            <a:pPr marL="380990" indent="-380990" fontAlgn="t" hangingPunct="0">
              <a:buFont typeface="Arial" panose="020B0604020202020204" pitchFamily="34" charset="0"/>
              <a:buChar char="•"/>
            </a:pPr>
            <a:endParaRPr lang="en-GB" sz="1333" dirty="0">
              <a:solidFill>
                <a:srgbClr val="163358"/>
              </a:solidFill>
              <a:latin typeface="Lucida Sans" panose="020B0602030504020204" pitchFamily="34" charset="77"/>
            </a:endParaRPr>
          </a:p>
          <a:p>
            <a:pPr marL="990575" lvl="1" indent="-380990" fontAlgn="t" hangingPunct="0">
              <a:buFont typeface="System Font"/>
              <a:buChar char="-"/>
            </a:pPr>
            <a:r>
              <a:rPr lang="en-GB" sz="2400" dirty="0">
                <a:solidFill>
                  <a:srgbClr val="163358"/>
                </a:solidFill>
                <a:latin typeface="Lucida Sans" panose="020B0602030504020204" pitchFamily="34" charset="77"/>
              </a:rPr>
              <a:t>66% female</a:t>
            </a:r>
          </a:p>
          <a:p>
            <a:pPr marL="380990" indent="-380990" fontAlgn="t" hangingPunct="0">
              <a:buFont typeface="Arial" panose="020B0604020202020204" pitchFamily="34" charset="0"/>
              <a:buChar char="•"/>
            </a:pPr>
            <a:endParaRPr lang="en-GB" sz="2400" dirty="0">
              <a:latin typeface="Lucida Sans" panose="020B0602030504020204" pitchFamily="34" charset="77"/>
            </a:endParaRPr>
          </a:p>
          <a:p>
            <a:pPr marL="380990" indent="-380990" fontAlgn="t" hangingPunct="0">
              <a:buFont typeface="Arial" panose="020B0604020202020204" pitchFamily="34" charset="0"/>
              <a:buChar char="•"/>
            </a:pPr>
            <a:r>
              <a:rPr lang="en-GB" sz="2400" dirty="0">
                <a:solidFill>
                  <a:srgbClr val="163358"/>
                </a:solidFill>
                <a:latin typeface="Lucida Sans" panose="020B0602030504020204" pitchFamily="34" charset="77"/>
              </a:rPr>
              <a:t>15 current FEP participants, 18 - 59 years, mean age 29.7 years</a:t>
            </a:r>
          </a:p>
          <a:p>
            <a:pPr marL="380990" indent="-380990" fontAlgn="t" hangingPunct="0">
              <a:buFont typeface="Arial" panose="020B0604020202020204" pitchFamily="34" charset="0"/>
              <a:buChar char="•"/>
            </a:pPr>
            <a:endParaRPr lang="en-GB" sz="1333" dirty="0">
              <a:solidFill>
                <a:srgbClr val="163358"/>
              </a:solidFill>
              <a:latin typeface="Lucida Sans" panose="020B0602030504020204" pitchFamily="34" charset="77"/>
            </a:endParaRPr>
          </a:p>
          <a:p>
            <a:pPr marL="990575" lvl="1" indent="-380990" fontAlgn="t" hangingPunct="0">
              <a:buFont typeface="System Font"/>
              <a:buChar char="-"/>
            </a:pPr>
            <a:r>
              <a:rPr lang="en-GB" sz="2400" dirty="0">
                <a:solidFill>
                  <a:srgbClr val="163358"/>
                </a:solidFill>
                <a:latin typeface="Lucida Sans" panose="020B0602030504020204" pitchFamily="34" charset="77"/>
              </a:rPr>
              <a:t>35% female</a:t>
            </a:r>
          </a:p>
          <a:p>
            <a:pPr marL="380990" indent="-380990" fontAlgn="t" hangingPunct="0">
              <a:buFont typeface="Arial" panose="020B0604020202020204" pitchFamily="34" charset="0"/>
              <a:buChar char="•"/>
            </a:pPr>
            <a:endParaRPr lang="en-GB" sz="2400" dirty="0">
              <a:latin typeface="Lucida Sans" panose="020B0602030504020204" pitchFamily="34" charset="77"/>
            </a:endParaRPr>
          </a:p>
        </p:txBody>
      </p:sp>
      <p:sp>
        <p:nvSpPr>
          <p:cNvPr id="6" name="Text Placeholder 13">
            <a:extLst>
              <a:ext uri="{FF2B5EF4-FFF2-40B4-BE49-F238E27FC236}">
                <a16:creationId xmlns:a16="http://schemas.microsoft.com/office/drawing/2014/main" id="{00BDD37B-F409-C544-B4D3-F4B7ABF2548A}"/>
              </a:ext>
            </a:extLst>
          </p:cNvPr>
          <p:cNvSpPr txBox="1">
            <a:spLocks/>
          </p:cNvSpPr>
          <p:nvPr/>
        </p:nvSpPr>
        <p:spPr>
          <a:xfrm>
            <a:off x="719404" y="2948947"/>
            <a:ext cx="4128459" cy="1755779"/>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en-US" altLang="ko-KR" sz="4800" b="1" dirty="0">
                <a:solidFill>
                  <a:schemeClr val="bg1"/>
                </a:solidFill>
                <a:latin typeface="Lucida Sans" panose="020B0602030504020204" pitchFamily="34" charset="77"/>
                <a:cs typeface="Arial" pitchFamily="34" charset="0"/>
              </a:rPr>
              <a:t>Participants &amp; Design</a:t>
            </a:r>
            <a:endParaRPr lang="en-US" altLang="ko-KR" sz="2667" dirty="0">
              <a:solidFill>
                <a:schemeClr val="bg1"/>
              </a:solidFill>
              <a:latin typeface="Lucida Sans" panose="020B0602030504020204" pitchFamily="34" charset="77"/>
              <a:cs typeface="Arial" pitchFamily="34" charset="0"/>
            </a:endParaRPr>
          </a:p>
        </p:txBody>
      </p:sp>
      <p:pic>
        <p:nvPicPr>
          <p:cNvPr id="7" name="Picture 6">
            <a:extLst>
              <a:ext uri="{FF2B5EF4-FFF2-40B4-BE49-F238E27FC236}">
                <a16:creationId xmlns:a16="http://schemas.microsoft.com/office/drawing/2014/main" id="{0921BA99-B946-A041-A406-82F6ABCD8D6E}"/>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028961" y="5087093"/>
            <a:ext cx="1509344" cy="1509344"/>
          </a:xfrm>
          <a:prstGeom prst="rect">
            <a:avLst/>
          </a:prstGeom>
        </p:spPr>
      </p:pic>
    </p:spTree>
    <p:extLst>
      <p:ext uri="{BB962C8B-B14F-4D97-AF65-F5344CB8AC3E}">
        <p14:creationId xmlns:p14="http://schemas.microsoft.com/office/powerpoint/2010/main" val="621766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3">
            <a:extLst>
              <a:ext uri="{FF2B5EF4-FFF2-40B4-BE49-F238E27FC236}">
                <a16:creationId xmlns:a16="http://schemas.microsoft.com/office/drawing/2014/main" id="{00BDD37B-F409-C544-B4D3-F4B7ABF2548A}"/>
              </a:ext>
            </a:extLst>
          </p:cNvPr>
          <p:cNvSpPr txBox="1">
            <a:spLocks/>
          </p:cNvSpPr>
          <p:nvPr/>
        </p:nvSpPr>
        <p:spPr>
          <a:xfrm>
            <a:off x="719404" y="2948947"/>
            <a:ext cx="4128459" cy="1755779"/>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en-US" altLang="ko-KR" sz="4800" b="1" dirty="0">
                <a:solidFill>
                  <a:schemeClr val="bg1"/>
                </a:solidFill>
                <a:latin typeface="Lucida Sans" panose="020B0602030504020204" pitchFamily="34" charset="77"/>
                <a:cs typeface="Arial" pitchFamily="34" charset="0"/>
              </a:rPr>
              <a:t>Results</a:t>
            </a:r>
          </a:p>
          <a:p>
            <a:pPr marL="0" indent="0" algn="r">
              <a:lnSpc>
                <a:spcPct val="110000"/>
              </a:lnSpc>
              <a:buNone/>
            </a:pPr>
            <a:r>
              <a:rPr lang="en-US" altLang="ko-KR" sz="4800" b="1" dirty="0">
                <a:solidFill>
                  <a:schemeClr val="bg1"/>
                </a:solidFill>
                <a:latin typeface="Lucida Sans" panose="020B0602030504020204" pitchFamily="34" charset="77"/>
                <a:cs typeface="Arial" pitchFamily="34" charset="0"/>
              </a:rPr>
              <a:t>ANOVA</a:t>
            </a:r>
            <a:endParaRPr lang="en-US" altLang="ko-KR" sz="2667" dirty="0">
              <a:solidFill>
                <a:schemeClr val="bg1"/>
              </a:solidFill>
              <a:latin typeface="Lucida Sans" panose="020B0602030504020204" pitchFamily="34" charset="77"/>
              <a:cs typeface="Arial" pitchFamily="34" charset="0"/>
            </a:endParaRPr>
          </a:p>
        </p:txBody>
      </p:sp>
      <p:sp>
        <p:nvSpPr>
          <p:cNvPr id="11" name="TextBox 10">
            <a:extLst>
              <a:ext uri="{FF2B5EF4-FFF2-40B4-BE49-F238E27FC236}">
                <a16:creationId xmlns:a16="http://schemas.microsoft.com/office/drawing/2014/main" id="{E7945904-5DDF-2B4B-A0D8-D259327A67F2}"/>
              </a:ext>
            </a:extLst>
          </p:cNvPr>
          <p:cNvSpPr txBox="1"/>
          <p:nvPr/>
        </p:nvSpPr>
        <p:spPr>
          <a:xfrm>
            <a:off x="5423925" y="1508787"/>
            <a:ext cx="6144683" cy="1631216"/>
          </a:xfrm>
          <a:prstGeom prst="rect">
            <a:avLst/>
          </a:prstGeom>
          <a:noFill/>
        </p:spPr>
        <p:txBody>
          <a:bodyPr wrap="square" rtlCol="0">
            <a:spAutoFit/>
          </a:bodyPr>
          <a:lstStyle/>
          <a:p>
            <a:pPr marL="342900" indent="-342900">
              <a:buFont typeface="Arial" panose="020B0604020202020204" pitchFamily="34" charset="0"/>
              <a:buChar char="•"/>
            </a:pPr>
            <a:r>
              <a:rPr lang="en-GB" sz="2000" dirty="0">
                <a:solidFill>
                  <a:srgbClr val="163358"/>
                </a:solidFill>
              </a:rPr>
              <a:t>In-the-moment memory metacognitive accuracy:</a:t>
            </a:r>
          </a:p>
          <a:p>
            <a:pPr marL="800100" lvl="1" indent="-342900">
              <a:buFont typeface="Arial" panose="020B0604020202020204" pitchFamily="34" charset="0"/>
              <a:buChar char="•"/>
            </a:pPr>
            <a:r>
              <a:rPr lang="en-GB" sz="2000" dirty="0">
                <a:solidFill>
                  <a:srgbClr val="163358"/>
                </a:solidFill>
              </a:rPr>
              <a:t>FEP group worse than other adults F=7.53, p&lt;.01,</a:t>
            </a:r>
          </a:p>
          <a:p>
            <a:pPr marL="800100" lvl="1" indent="-342900">
              <a:buFont typeface="Arial" panose="020B0604020202020204" pitchFamily="34" charset="0"/>
              <a:buChar char="•"/>
            </a:pPr>
            <a:r>
              <a:rPr lang="en-GB" sz="2000" dirty="0">
                <a:solidFill>
                  <a:srgbClr val="163358"/>
                </a:solidFill>
              </a:rPr>
              <a:t>FEP&lt;HC=Dep </a:t>
            </a:r>
          </a:p>
        </p:txBody>
      </p:sp>
      <p:graphicFrame>
        <p:nvGraphicFramePr>
          <p:cNvPr id="12" name="Chart 11">
            <a:extLst>
              <a:ext uri="{FF2B5EF4-FFF2-40B4-BE49-F238E27FC236}">
                <a16:creationId xmlns:a16="http://schemas.microsoft.com/office/drawing/2014/main" id="{6332588F-E55D-AF4C-8458-7383DAA6479F}"/>
              </a:ext>
            </a:extLst>
          </p:cNvPr>
          <p:cNvGraphicFramePr/>
          <p:nvPr>
            <p:extLst>
              <p:ext uri="{D42A27DB-BD31-4B8C-83A1-F6EECF244321}">
                <p14:modId xmlns:p14="http://schemas.microsoft.com/office/powerpoint/2010/main" val="663279493"/>
              </p:ext>
            </p:extLst>
          </p:nvPr>
        </p:nvGraphicFramePr>
        <p:xfrm>
          <a:off x="5664125" y="3293152"/>
          <a:ext cx="3888259" cy="30601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84410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4E50431-729D-CE4C-8597-6453C70E3006}"/>
              </a:ext>
            </a:extLst>
          </p:cNvPr>
          <p:cNvSpPr txBox="1"/>
          <p:nvPr/>
        </p:nvSpPr>
        <p:spPr>
          <a:xfrm>
            <a:off x="5447928" y="3075299"/>
            <a:ext cx="6336704" cy="1200329"/>
          </a:xfrm>
          <a:prstGeom prst="rect">
            <a:avLst/>
          </a:prstGeom>
          <a:noFill/>
        </p:spPr>
        <p:txBody>
          <a:bodyPr wrap="square" rtlCol="0">
            <a:spAutoFit/>
          </a:bodyPr>
          <a:lstStyle/>
          <a:p>
            <a:pPr marL="342900" indent="-342900">
              <a:buFont typeface="Arial" panose="020B0604020202020204" pitchFamily="34" charset="0"/>
              <a:buChar char="•"/>
            </a:pPr>
            <a:r>
              <a:rPr lang="en-GB" sz="2400" dirty="0">
                <a:solidFill>
                  <a:srgbClr val="163358"/>
                </a:solidFill>
              </a:rPr>
              <a:t>Not enough FEP participants completed the Perceptual task to run comparison.</a:t>
            </a:r>
          </a:p>
        </p:txBody>
      </p:sp>
      <p:sp>
        <p:nvSpPr>
          <p:cNvPr id="6" name="Text Placeholder 13">
            <a:extLst>
              <a:ext uri="{FF2B5EF4-FFF2-40B4-BE49-F238E27FC236}">
                <a16:creationId xmlns:a16="http://schemas.microsoft.com/office/drawing/2014/main" id="{7FDFEEF8-7F12-2640-97D1-441B1AD2E5A4}"/>
              </a:ext>
            </a:extLst>
          </p:cNvPr>
          <p:cNvSpPr txBox="1">
            <a:spLocks/>
          </p:cNvSpPr>
          <p:nvPr/>
        </p:nvSpPr>
        <p:spPr>
          <a:xfrm>
            <a:off x="719404" y="2276872"/>
            <a:ext cx="4128459" cy="242785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en-US" altLang="ko-KR" sz="4800" b="1" dirty="0">
                <a:solidFill>
                  <a:schemeClr val="bg1"/>
                </a:solidFill>
                <a:latin typeface="Lucida Sans" panose="020B0602030504020204" pitchFamily="34" charset="77"/>
                <a:cs typeface="Arial" pitchFamily="34" charset="0"/>
              </a:rPr>
              <a:t>Results</a:t>
            </a:r>
          </a:p>
        </p:txBody>
      </p:sp>
    </p:spTree>
    <p:extLst>
      <p:ext uri="{BB962C8B-B14F-4D97-AF65-F5344CB8AC3E}">
        <p14:creationId xmlns:p14="http://schemas.microsoft.com/office/powerpoint/2010/main" val="2550523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696D2-5189-0E47-A323-8D2B4C30460D}"/>
              </a:ext>
            </a:extLst>
          </p:cNvPr>
          <p:cNvSpPr>
            <a:spLocks noGrp="1"/>
          </p:cNvSpPr>
          <p:nvPr>
            <p:ph type="title"/>
          </p:nvPr>
        </p:nvSpPr>
        <p:spPr/>
        <p:txBody>
          <a:bodyPr/>
          <a:lstStyle/>
          <a:p>
            <a:r>
              <a:rPr lang="en-GB" dirty="0"/>
              <a:t>Psychosis Population</a:t>
            </a:r>
            <a:br>
              <a:rPr lang="en-GB" dirty="0"/>
            </a:br>
            <a:r>
              <a:rPr lang="en-GB" sz="2000" dirty="0">
                <a:solidFill>
                  <a:srgbClr val="AACF32"/>
                </a:solidFill>
              </a:rPr>
              <a:t>In-the-moment</a:t>
            </a:r>
          </a:p>
        </p:txBody>
      </p:sp>
      <p:sp>
        <p:nvSpPr>
          <p:cNvPr id="3" name="Content Placeholder 2">
            <a:extLst>
              <a:ext uri="{FF2B5EF4-FFF2-40B4-BE49-F238E27FC236}">
                <a16:creationId xmlns:a16="http://schemas.microsoft.com/office/drawing/2014/main" id="{CC317689-21B2-FE41-8D8D-E3628C88AACF}"/>
              </a:ext>
            </a:extLst>
          </p:cNvPr>
          <p:cNvSpPr>
            <a:spLocks noGrp="1"/>
          </p:cNvSpPr>
          <p:nvPr>
            <p:ph idx="1"/>
          </p:nvPr>
        </p:nvSpPr>
        <p:spPr>
          <a:xfrm>
            <a:off x="3105343" y="1844825"/>
            <a:ext cx="8367254" cy="4381947"/>
          </a:xfrm>
        </p:spPr>
        <p:txBody>
          <a:bodyPr/>
          <a:lstStyle/>
          <a:p>
            <a:r>
              <a:rPr lang="en-GB" dirty="0"/>
              <a:t>Now need to consider how this might impact real-world functioning and investigate further.</a:t>
            </a:r>
          </a:p>
          <a:p>
            <a:endParaRPr lang="en-GB" dirty="0"/>
          </a:p>
          <a:p>
            <a:endParaRPr lang="en-GB" dirty="0"/>
          </a:p>
          <a:p>
            <a:endParaRPr lang="en-GB" dirty="0"/>
          </a:p>
          <a:p>
            <a:endParaRPr lang="en-GB" dirty="0"/>
          </a:p>
        </p:txBody>
      </p:sp>
      <p:grpSp>
        <p:nvGrpSpPr>
          <p:cNvPr id="4" name="Group 3">
            <a:extLst>
              <a:ext uri="{FF2B5EF4-FFF2-40B4-BE49-F238E27FC236}">
                <a16:creationId xmlns:a16="http://schemas.microsoft.com/office/drawing/2014/main" id="{A39FF465-86DB-0A4A-AB20-583538BB3A03}"/>
              </a:ext>
            </a:extLst>
          </p:cNvPr>
          <p:cNvGrpSpPr/>
          <p:nvPr/>
        </p:nvGrpSpPr>
        <p:grpSpPr>
          <a:xfrm>
            <a:off x="588785" y="2420888"/>
            <a:ext cx="2228526" cy="2588488"/>
            <a:chOff x="9552384" y="1447310"/>
            <a:chExt cx="2228526" cy="2588488"/>
          </a:xfrm>
        </p:grpSpPr>
        <p:pic>
          <p:nvPicPr>
            <p:cNvPr id="5" name="Picture 4">
              <a:extLst>
                <a:ext uri="{FF2B5EF4-FFF2-40B4-BE49-F238E27FC236}">
                  <a16:creationId xmlns:a16="http://schemas.microsoft.com/office/drawing/2014/main" id="{2C7A3785-A4F8-C141-8208-C8D6F104B0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2384" y="1447310"/>
              <a:ext cx="2228526" cy="2588488"/>
            </a:xfrm>
            <a:prstGeom prst="rect">
              <a:avLst/>
            </a:prstGeom>
          </p:spPr>
        </p:pic>
        <p:sp>
          <p:nvSpPr>
            <p:cNvPr id="6" name="Oval 5">
              <a:extLst>
                <a:ext uri="{FF2B5EF4-FFF2-40B4-BE49-F238E27FC236}">
                  <a16:creationId xmlns:a16="http://schemas.microsoft.com/office/drawing/2014/main" id="{C9DCB654-B775-E24E-837B-E32CDCEDB30F}"/>
                </a:ext>
              </a:extLst>
            </p:cNvPr>
            <p:cNvSpPr/>
            <p:nvPr/>
          </p:nvSpPr>
          <p:spPr>
            <a:xfrm>
              <a:off x="10056440" y="1707140"/>
              <a:ext cx="1148406" cy="10801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Cloud Callout 6">
              <a:extLst>
                <a:ext uri="{FF2B5EF4-FFF2-40B4-BE49-F238E27FC236}">
                  <a16:creationId xmlns:a16="http://schemas.microsoft.com/office/drawing/2014/main" id="{1F90D8D0-C1EB-4E42-AC10-BE340CEE53C0}"/>
                </a:ext>
              </a:extLst>
            </p:cNvPr>
            <p:cNvSpPr/>
            <p:nvPr/>
          </p:nvSpPr>
          <p:spPr>
            <a:xfrm>
              <a:off x="10051073" y="1879358"/>
              <a:ext cx="1149803" cy="648072"/>
            </a:xfrm>
            <a:prstGeom prst="cloudCallout">
              <a:avLst>
                <a:gd name="adj1" fmla="val -18131"/>
                <a:gd name="adj2" fmla="val 74800"/>
              </a:avLst>
            </a:prstGeom>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2"/>
                  </a:solidFill>
                </a:rPr>
                <a:t>1 or 2?</a:t>
              </a:r>
            </a:p>
          </p:txBody>
        </p:sp>
      </p:grpSp>
    </p:spTree>
    <p:extLst>
      <p:ext uri="{BB962C8B-B14F-4D97-AF65-F5344CB8AC3E}">
        <p14:creationId xmlns:p14="http://schemas.microsoft.com/office/powerpoint/2010/main" val="2588829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696D2-5189-0E47-A323-8D2B4C30460D}"/>
              </a:ext>
            </a:extLst>
          </p:cNvPr>
          <p:cNvSpPr>
            <a:spLocks noGrp="1"/>
          </p:cNvSpPr>
          <p:nvPr>
            <p:ph type="title"/>
          </p:nvPr>
        </p:nvSpPr>
        <p:spPr/>
        <p:txBody>
          <a:bodyPr/>
          <a:lstStyle/>
          <a:p>
            <a:r>
              <a:rPr lang="en-GB" dirty="0"/>
              <a:t>Psychosis Population</a:t>
            </a:r>
            <a:br>
              <a:rPr lang="en-GB" dirty="0"/>
            </a:br>
            <a:r>
              <a:rPr lang="en-GB" sz="2000" dirty="0">
                <a:solidFill>
                  <a:srgbClr val="AACF32"/>
                </a:solidFill>
              </a:rPr>
              <a:t>Where does metacognition sit?</a:t>
            </a:r>
          </a:p>
        </p:txBody>
      </p:sp>
      <p:sp>
        <p:nvSpPr>
          <p:cNvPr id="3" name="Content Placeholder 2">
            <a:extLst>
              <a:ext uri="{FF2B5EF4-FFF2-40B4-BE49-F238E27FC236}">
                <a16:creationId xmlns:a16="http://schemas.microsoft.com/office/drawing/2014/main" id="{CC317689-21B2-FE41-8D8D-E3628C88AACF}"/>
              </a:ext>
            </a:extLst>
          </p:cNvPr>
          <p:cNvSpPr>
            <a:spLocks noGrp="1"/>
          </p:cNvSpPr>
          <p:nvPr>
            <p:ph idx="1"/>
          </p:nvPr>
        </p:nvSpPr>
        <p:spPr/>
        <p:txBody>
          <a:bodyPr/>
          <a:lstStyle/>
          <a:p>
            <a:r>
              <a:rPr lang="en-GB" dirty="0"/>
              <a:t>Treatment improves function but not necessarily metacognition.</a:t>
            </a:r>
          </a:p>
          <a:p>
            <a:pPr lvl="1"/>
            <a:r>
              <a:rPr lang="en-GB" dirty="0"/>
              <a:t>Moritz et al.</a:t>
            </a:r>
          </a:p>
          <a:p>
            <a:pPr lvl="1"/>
            <a:endParaRPr lang="en-GB" dirty="0"/>
          </a:p>
          <a:p>
            <a:r>
              <a:rPr lang="en-GB" dirty="0"/>
              <a:t>Models very simple</a:t>
            </a:r>
          </a:p>
          <a:p>
            <a:pPr lvl="1"/>
            <a:r>
              <a:rPr lang="en-GB" dirty="0"/>
              <a:t>Don’t all account for different influences of mood and neurocognition.</a:t>
            </a:r>
          </a:p>
          <a:p>
            <a:endParaRPr lang="en-GB" dirty="0"/>
          </a:p>
        </p:txBody>
      </p:sp>
    </p:spTree>
    <p:extLst>
      <p:ext uri="{BB962C8B-B14F-4D97-AF65-F5344CB8AC3E}">
        <p14:creationId xmlns:p14="http://schemas.microsoft.com/office/powerpoint/2010/main" val="3532291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3FD15C-267F-D141-A61E-B8BCC392E969}"/>
              </a:ext>
            </a:extLst>
          </p:cNvPr>
          <p:cNvSpPr>
            <a:spLocks noGrp="1"/>
          </p:cNvSpPr>
          <p:nvPr>
            <p:ph type="title"/>
          </p:nvPr>
        </p:nvSpPr>
        <p:spPr/>
        <p:txBody>
          <a:bodyPr>
            <a:normAutofit fontScale="90000"/>
          </a:bodyPr>
          <a:lstStyle/>
          <a:p>
            <a:r>
              <a:rPr lang="en-GB" dirty="0">
                <a:solidFill>
                  <a:srgbClr val="163358"/>
                </a:solidFill>
              </a:rPr>
              <a:t>Recent work: </a:t>
            </a:r>
            <a:r>
              <a:rPr lang="en-GB" sz="4400" dirty="0">
                <a:solidFill>
                  <a:srgbClr val="163358"/>
                </a:solidFill>
              </a:rPr>
              <a:t>Metacognition and Schizotypal Personality Traits in non-clinical populations</a:t>
            </a:r>
          </a:p>
        </p:txBody>
      </p:sp>
      <p:sp>
        <p:nvSpPr>
          <p:cNvPr id="6" name="Rectangle 5">
            <a:extLst>
              <a:ext uri="{FF2B5EF4-FFF2-40B4-BE49-F238E27FC236}">
                <a16:creationId xmlns:a16="http://schemas.microsoft.com/office/drawing/2014/main" id="{E0A13F01-21BA-6D4F-BE9B-66832DC7C47F}"/>
              </a:ext>
            </a:extLst>
          </p:cNvPr>
          <p:cNvSpPr/>
          <p:nvPr/>
        </p:nvSpPr>
        <p:spPr>
          <a:xfrm>
            <a:off x="479376" y="1052736"/>
            <a:ext cx="3312368" cy="5174036"/>
          </a:xfrm>
          <a:prstGeom prst="rect">
            <a:avLst/>
          </a:prstGeom>
          <a:solidFill>
            <a:srgbClr val="AAC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988198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13">
            <a:extLst>
              <a:ext uri="{FF2B5EF4-FFF2-40B4-BE49-F238E27FC236}">
                <a16:creationId xmlns:a16="http://schemas.microsoft.com/office/drawing/2014/main" id="{C59D132E-7A76-0947-92EB-93C9F0AF334D}"/>
              </a:ext>
            </a:extLst>
          </p:cNvPr>
          <p:cNvSpPr txBox="1">
            <a:spLocks/>
          </p:cNvSpPr>
          <p:nvPr/>
        </p:nvSpPr>
        <p:spPr>
          <a:xfrm>
            <a:off x="719404" y="2948947"/>
            <a:ext cx="4128459" cy="1755779"/>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en-US" altLang="ko-KR" sz="2667" dirty="0">
                <a:solidFill>
                  <a:schemeClr val="bg1"/>
                </a:solidFill>
                <a:latin typeface="Lucida Sans" panose="020B0602030504020204" pitchFamily="34" charset="77"/>
                <a:cs typeface="Arial" pitchFamily="34" charset="0"/>
              </a:rPr>
              <a:t>Schizotypal Personality Traits</a:t>
            </a:r>
          </a:p>
        </p:txBody>
      </p:sp>
      <p:sp>
        <p:nvSpPr>
          <p:cNvPr id="9" name="Title 8">
            <a:extLst>
              <a:ext uri="{FF2B5EF4-FFF2-40B4-BE49-F238E27FC236}">
                <a16:creationId xmlns:a16="http://schemas.microsoft.com/office/drawing/2014/main" id="{B7598EC5-984E-3C4E-A7CC-E6AE0ACFBB60}"/>
              </a:ext>
            </a:extLst>
          </p:cNvPr>
          <p:cNvSpPr>
            <a:spLocks noGrp="1"/>
          </p:cNvSpPr>
          <p:nvPr>
            <p:ph type="title"/>
          </p:nvPr>
        </p:nvSpPr>
        <p:spPr/>
        <p:txBody>
          <a:bodyPr/>
          <a:lstStyle/>
          <a:p>
            <a:r>
              <a:rPr lang="en-GB" dirty="0"/>
              <a:t>Schizotypal Personality Traits</a:t>
            </a:r>
          </a:p>
        </p:txBody>
      </p:sp>
      <p:sp>
        <p:nvSpPr>
          <p:cNvPr id="11" name="Text Placeholder 10">
            <a:extLst>
              <a:ext uri="{FF2B5EF4-FFF2-40B4-BE49-F238E27FC236}">
                <a16:creationId xmlns:a16="http://schemas.microsoft.com/office/drawing/2014/main" id="{D944CCE0-242C-D142-92D6-79138C0089A5}"/>
              </a:ext>
            </a:extLst>
          </p:cNvPr>
          <p:cNvSpPr>
            <a:spLocks noGrp="1"/>
          </p:cNvSpPr>
          <p:nvPr>
            <p:ph type="body" sz="quarter" idx="10"/>
          </p:nvPr>
        </p:nvSpPr>
        <p:spPr/>
        <p:txBody>
          <a:bodyPr/>
          <a:lstStyle/>
          <a:p>
            <a:pPr marL="380990" indent="-380990" fontAlgn="t" hangingPunct="0"/>
            <a:r>
              <a:rPr lang="en-GB" sz="2400" dirty="0">
                <a:latin typeface="Lucida Sans" panose="020B0602030504020204" pitchFamily="34" charset="77"/>
              </a:rPr>
              <a:t>Similar to the positive and negative symptoms experienced by individuals with psychosis </a:t>
            </a:r>
            <a:r>
              <a:rPr lang="en-GB" dirty="0">
                <a:latin typeface="Lucida Sans" panose="020B0602030504020204" pitchFamily="34" charset="77"/>
              </a:rPr>
              <a:t>(Davidson, Hoffman, &amp; Spaulding, 2016).  </a:t>
            </a:r>
          </a:p>
          <a:p>
            <a:pPr marL="990575" lvl="1" indent="-380990" fontAlgn="t" hangingPunct="0">
              <a:buFont typeface="System Font"/>
              <a:buChar char="-"/>
            </a:pPr>
            <a:r>
              <a:rPr lang="en-GB" sz="2133" dirty="0">
                <a:latin typeface="Lucida Sans" panose="020B0602030504020204" pitchFamily="34" charset="77"/>
              </a:rPr>
              <a:t>Positive association with traits and symptoms in psychosis populations.</a:t>
            </a:r>
          </a:p>
          <a:p>
            <a:pPr fontAlgn="t" hangingPunct="0"/>
            <a:endParaRPr lang="en-GB" sz="2400" dirty="0">
              <a:latin typeface="Lucida Sans" panose="020B0602030504020204" pitchFamily="34" charset="77"/>
            </a:endParaRPr>
          </a:p>
          <a:p>
            <a:pPr marL="380990" indent="-380990" fontAlgn="t" hangingPunct="0"/>
            <a:r>
              <a:rPr lang="en-GB" sz="2400" dirty="0">
                <a:latin typeface="Lucida Sans" panose="020B0602030504020204" pitchFamily="34" charset="77"/>
              </a:rPr>
              <a:t>In non-clinical populations, moderate levels of these traits are associated with vulnerability for developing psychosis </a:t>
            </a:r>
            <a:r>
              <a:rPr lang="en-GB" dirty="0">
                <a:latin typeface="Lucida Sans" panose="020B0602030504020204" pitchFamily="34" charset="77"/>
              </a:rPr>
              <a:t>(Horan, </a:t>
            </a:r>
            <a:r>
              <a:rPr lang="en-GB" dirty="0" err="1">
                <a:latin typeface="Lucida Sans" panose="020B0602030504020204" pitchFamily="34" charset="77"/>
              </a:rPr>
              <a:t>Reise</a:t>
            </a:r>
            <a:r>
              <a:rPr lang="en-GB" dirty="0">
                <a:latin typeface="Lucida Sans" panose="020B0602030504020204" pitchFamily="34" charset="77"/>
              </a:rPr>
              <a:t>, </a:t>
            </a:r>
            <a:r>
              <a:rPr lang="en-GB" dirty="0" err="1">
                <a:latin typeface="Lucida Sans" panose="020B0602030504020204" pitchFamily="34" charset="77"/>
              </a:rPr>
              <a:t>Subotnik</a:t>
            </a:r>
            <a:r>
              <a:rPr lang="en-GB" dirty="0">
                <a:latin typeface="Lucida Sans" panose="020B0602030504020204" pitchFamily="34" charset="77"/>
              </a:rPr>
              <a:t>, Ventura, &amp; </a:t>
            </a:r>
            <a:r>
              <a:rPr lang="en-GB" dirty="0" err="1">
                <a:latin typeface="Lucida Sans" panose="020B0602030504020204" pitchFamily="34" charset="77"/>
              </a:rPr>
              <a:t>Nuechterlein</a:t>
            </a:r>
            <a:r>
              <a:rPr lang="en-GB" dirty="0">
                <a:latin typeface="Lucida Sans" panose="020B0602030504020204" pitchFamily="34" charset="77"/>
              </a:rPr>
              <a:t>, 2008).  </a:t>
            </a:r>
          </a:p>
          <a:p>
            <a:pPr marL="380990" indent="-380990" fontAlgn="t" hangingPunct="0"/>
            <a:endParaRPr lang="en-GB" dirty="0">
              <a:latin typeface="Lucida Sans" panose="020B0602030504020204" pitchFamily="34" charset="77"/>
            </a:endParaRPr>
          </a:p>
          <a:p>
            <a:pPr marL="380990" indent="-380990" fontAlgn="t" hangingPunct="0"/>
            <a:r>
              <a:rPr lang="en-GB" sz="2400" dirty="0">
                <a:latin typeface="Lucida Sans" panose="020B0602030504020204" pitchFamily="34" charset="77"/>
              </a:rPr>
              <a:t>Traits present and measurable in general population</a:t>
            </a:r>
          </a:p>
        </p:txBody>
      </p:sp>
    </p:spTree>
    <p:extLst>
      <p:ext uri="{BB962C8B-B14F-4D97-AF65-F5344CB8AC3E}">
        <p14:creationId xmlns:p14="http://schemas.microsoft.com/office/powerpoint/2010/main" val="1159703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4E50431-729D-CE4C-8597-6453C70E3006}"/>
              </a:ext>
            </a:extLst>
          </p:cNvPr>
          <p:cNvSpPr txBox="1"/>
          <p:nvPr/>
        </p:nvSpPr>
        <p:spPr>
          <a:xfrm>
            <a:off x="5423925" y="644691"/>
            <a:ext cx="6144683" cy="461665"/>
          </a:xfrm>
          <a:prstGeom prst="rect">
            <a:avLst/>
          </a:prstGeom>
          <a:noFill/>
        </p:spPr>
        <p:txBody>
          <a:bodyPr wrap="square" rtlCol="0">
            <a:spAutoFit/>
          </a:bodyPr>
          <a:lstStyle/>
          <a:p>
            <a:pPr marL="380990" indent="-380990" fontAlgn="t" hangingPunct="0">
              <a:buFont typeface="Arial" panose="020B0604020202020204" pitchFamily="34" charset="0"/>
              <a:buChar char="•"/>
            </a:pPr>
            <a:endParaRPr lang="en-GB" sz="2400" dirty="0">
              <a:solidFill>
                <a:srgbClr val="163358"/>
              </a:solidFill>
              <a:latin typeface="Lucida Sans" panose="020B0602030504020204" pitchFamily="34" charset="77"/>
            </a:endParaRPr>
          </a:p>
        </p:txBody>
      </p:sp>
      <p:sp>
        <p:nvSpPr>
          <p:cNvPr id="10" name="Text Placeholder 13">
            <a:extLst>
              <a:ext uri="{FF2B5EF4-FFF2-40B4-BE49-F238E27FC236}">
                <a16:creationId xmlns:a16="http://schemas.microsoft.com/office/drawing/2014/main" id="{C59D132E-7A76-0947-92EB-93C9F0AF334D}"/>
              </a:ext>
            </a:extLst>
          </p:cNvPr>
          <p:cNvSpPr txBox="1">
            <a:spLocks/>
          </p:cNvSpPr>
          <p:nvPr/>
        </p:nvSpPr>
        <p:spPr>
          <a:xfrm>
            <a:off x="719404" y="2948947"/>
            <a:ext cx="4128459" cy="1755779"/>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en-US" altLang="ko-KR" sz="2667" dirty="0">
                <a:solidFill>
                  <a:schemeClr val="bg1"/>
                </a:solidFill>
                <a:latin typeface="Lucida Sans" panose="020B0602030504020204" pitchFamily="34" charset="77"/>
                <a:cs typeface="Arial" pitchFamily="34" charset="0"/>
              </a:rPr>
              <a:t>Schizotypal Personality Traits</a:t>
            </a:r>
          </a:p>
        </p:txBody>
      </p:sp>
      <p:sp>
        <p:nvSpPr>
          <p:cNvPr id="9" name="Title 8">
            <a:extLst>
              <a:ext uri="{FF2B5EF4-FFF2-40B4-BE49-F238E27FC236}">
                <a16:creationId xmlns:a16="http://schemas.microsoft.com/office/drawing/2014/main" id="{B7598EC5-984E-3C4E-A7CC-E6AE0ACFBB60}"/>
              </a:ext>
            </a:extLst>
          </p:cNvPr>
          <p:cNvSpPr>
            <a:spLocks noGrp="1"/>
          </p:cNvSpPr>
          <p:nvPr>
            <p:ph type="title"/>
          </p:nvPr>
        </p:nvSpPr>
        <p:spPr/>
        <p:txBody>
          <a:bodyPr/>
          <a:lstStyle/>
          <a:p>
            <a:r>
              <a:rPr lang="en-GB" dirty="0"/>
              <a:t>Schizotypal Personality Traits</a:t>
            </a:r>
          </a:p>
        </p:txBody>
      </p:sp>
      <p:sp>
        <p:nvSpPr>
          <p:cNvPr id="11" name="Text Placeholder 10">
            <a:extLst>
              <a:ext uri="{FF2B5EF4-FFF2-40B4-BE49-F238E27FC236}">
                <a16:creationId xmlns:a16="http://schemas.microsoft.com/office/drawing/2014/main" id="{D944CCE0-242C-D142-92D6-79138C0089A5}"/>
              </a:ext>
            </a:extLst>
          </p:cNvPr>
          <p:cNvSpPr>
            <a:spLocks noGrp="1"/>
          </p:cNvSpPr>
          <p:nvPr>
            <p:ph type="body" sz="quarter" idx="10"/>
          </p:nvPr>
        </p:nvSpPr>
        <p:spPr/>
        <p:txBody>
          <a:bodyPr/>
          <a:lstStyle/>
          <a:p>
            <a:pPr marL="380990" indent="-380990" fontAlgn="t" hangingPunct="0"/>
            <a:endParaRPr lang="en-GB" sz="2400" dirty="0">
              <a:latin typeface="Lucida Sans" panose="020B0602030504020204" pitchFamily="34" charset="77"/>
            </a:endParaRPr>
          </a:p>
          <a:p>
            <a:pPr marL="380990" indent="-380990" fontAlgn="t" hangingPunct="0"/>
            <a:r>
              <a:rPr lang="en-GB" sz="2400" dirty="0">
                <a:latin typeface="Lucida Sans" panose="020B0602030504020204" pitchFamily="34" charset="77"/>
              </a:rPr>
              <a:t>Only one study has assessed the relationship between cognitive insight and SPTs in healthy individuals </a:t>
            </a:r>
            <a:r>
              <a:rPr lang="en-GB" dirty="0">
                <a:latin typeface="Lucida Sans" panose="020B0602030504020204" pitchFamily="34" charset="77"/>
              </a:rPr>
              <a:t>(Sacks, de </a:t>
            </a:r>
            <a:r>
              <a:rPr lang="en-GB" dirty="0" err="1">
                <a:latin typeface="Lucida Sans" panose="020B0602030504020204" pitchFamily="34" charset="77"/>
              </a:rPr>
              <a:t>Mamani</a:t>
            </a:r>
            <a:r>
              <a:rPr lang="en-GB" dirty="0">
                <a:latin typeface="Lucida Sans" panose="020B0602030504020204" pitchFamily="34" charset="77"/>
              </a:rPr>
              <a:t>, &amp; Garcia, 2012)</a:t>
            </a:r>
          </a:p>
          <a:p>
            <a:pPr marL="380990" indent="-380990" fontAlgn="t" hangingPunct="0"/>
            <a:endParaRPr lang="en-GB" sz="1333" dirty="0">
              <a:latin typeface="Lucida Sans" panose="020B0602030504020204" pitchFamily="34" charset="77"/>
            </a:endParaRPr>
          </a:p>
          <a:p>
            <a:pPr marL="990575" lvl="1" indent="-380990" fontAlgn="t" hangingPunct="0">
              <a:buFont typeface="System Font"/>
              <a:buChar char="-"/>
            </a:pPr>
            <a:r>
              <a:rPr lang="en-GB" sz="2133" dirty="0">
                <a:latin typeface="Lucida Sans" panose="020B0602030504020204" pitchFamily="34" charset="77"/>
              </a:rPr>
              <a:t>More cognitive bias (self-certainty) is associated with a greater number of SPTs</a:t>
            </a:r>
          </a:p>
          <a:p>
            <a:pPr marL="990575" lvl="1" indent="-380990" fontAlgn="t" hangingPunct="0">
              <a:buFont typeface="System Font"/>
              <a:buChar char="-"/>
            </a:pPr>
            <a:r>
              <a:rPr lang="en-GB" sz="2133" dirty="0">
                <a:latin typeface="Lucida Sans" panose="020B0602030504020204" pitchFamily="34" charset="77"/>
              </a:rPr>
              <a:t>Rather than metacognitive processes.</a:t>
            </a:r>
          </a:p>
        </p:txBody>
      </p:sp>
    </p:spTree>
    <p:extLst>
      <p:ext uri="{BB962C8B-B14F-4D97-AF65-F5344CB8AC3E}">
        <p14:creationId xmlns:p14="http://schemas.microsoft.com/office/powerpoint/2010/main" val="267850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4E50431-729D-CE4C-8597-6453C70E3006}"/>
              </a:ext>
            </a:extLst>
          </p:cNvPr>
          <p:cNvSpPr txBox="1"/>
          <p:nvPr/>
        </p:nvSpPr>
        <p:spPr>
          <a:xfrm>
            <a:off x="5519936" y="2756925"/>
            <a:ext cx="6144683" cy="1569660"/>
          </a:xfrm>
          <a:prstGeom prst="rect">
            <a:avLst/>
          </a:prstGeom>
          <a:noFill/>
        </p:spPr>
        <p:txBody>
          <a:bodyPr wrap="square" rtlCol="0">
            <a:spAutoFit/>
          </a:bodyPr>
          <a:lstStyle/>
          <a:p>
            <a:pPr marL="380990" indent="-380990" hangingPunct="0">
              <a:buFont typeface="Arial" panose="020B0604020202020204" pitchFamily="34" charset="0"/>
              <a:buChar char="•"/>
            </a:pPr>
            <a:r>
              <a:rPr lang="en-GB" sz="2400" dirty="0">
                <a:solidFill>
                  <a:srgbClr val="163358"/>
                </a:solidFill>
                <a:latin typeface="Lucida Sans" panose="020B0602030504020204" pitchFamily="34" charset="77"/>
              </a:rPr>
              <a:t>What is the relationship between cognitive insight and schizotypal personality traits in a non-clinical population?</a:t>
            </a:r>
          </a:p>
        </p:txBody>
      </p:sp>
      <p:sp>
        <p:nvSpPr>
          <p:cNvPr id="6" name="Text Placeholder 13">
            <a:extLst>
              <a:ext uri="{FF2B5EF4-FFF2-40B4-BE49-F238E27FC236}">
                <a16:creationId xmlns:a16="http://schemas.microsoft.com/office/drawing/2014/main" id="{37F3D798-2A7E-3042-8563-6B25DCE5981C}"/>
              </a:ext>
            </a:extLst>
          </p:cNvPr>
          <p:cNvSpPr txBox="1">
            <a:spLocks/>
          </p:cNvSpPr>
          <p:nvPr/>
        </p:nvSpPr>
        <p:spPr>
          <a:xfrm>
            <a:off x="719404" y="2948947"/>
            <a:ext cx="4128459" cy="1755779"/>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en-US" altLang="ko-KR" sz="4800" b="1" dirty="0">
                <a:solidFill>
                  <a:schemeClr val="bg1"/>
                </a:solidFill>
                <a:latin typeface="Lucida Sans" panose="020B0602030504020204" pitchFamily="34" charset="77"/>
                <a:cs typeface="Arial" pitchFamily="34" charset="0"/>
              </a:rPr>
              <a:t>Research Question</a:t>
            </a:r>
            <a:endParaRPr lang="en-US" altLang="ko-KR" sz="2667" dirty="0">
              <a:solidFill>
                <a:schemeClr val="bg1"/>
              </a:solidFill>
              <a:latin typeface="Lucida Sans" panose="020B0602030504020204" pitchFamily="34" charset="77"/>
              <a:cs typeface="Arial" pitchFamily="34" charset="0"/>
            </a:endParaRPr>
          </a:p>
        </p:txBody>
      </p:sp>
    </p:spTree>
    <p:extLst>
      <p:ext uri="{BB962C8B-B14F-4D97-AF65-F5344CB8AC3E}">
        <p14:creationId xmlns:p14="http://schemas.microsoft.com/office/powerpoint/2010/main" val="1993869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4E50431-729D-CE4C-8597-6453C70E3006}"/>
              </a:ext>
            </a:extLst>
          </p:cNvPr>
          <p:cNvSpPr txBox="1"/>
          <p:nvPr/>
        </p:nvSpPr>
        <p:spPr>
          <a:xfrm>
            <a:off x="5375920" y="2890633"/>
            <a:ext cx="6336704" cy="3046988"/>
          </a:xfrm>
          <a:prstGeom prst="rect">
            <a:avLst/>
          </a:prstGeom>
          <a:noFill/>
        </p:spPr>
        <p:txBody>
          <a:bodyPr wrap="square" rtlCol="0">
            <a:spAutoFit/>
          </a:bodyPr>
          <a:lstStyle/>
          <a:p>
            <a:pPr marL="380990" indent="-380990" fontAlgn="t" hangingPunct="0">
              <a:buFont typeface="Arial" panose="020B0604020202020204" pitchFamily="34" charset="0"/>
              <a:buChar char="•"/>
            </a:pPr>
            <a:r>
              <a:rPr lang="en-GB" sz="2400" dirty="0">
                <a:solidFill>
                  <a:srgbClr val="163358"/>
                </a:solidFill>
                <a:latin typeface="Lucida Sans" panose="020B0602030504020204" pitchFamily="34" charset="77"/>
              </a:rPr>
              <a:t>Overall cognitive insight was positively associated with total SPQ-BR traits </a:t>
            </a:r>
          </a:p>
          <a:p>
            <a:pPr marL="380990" indent="-380990" fontAlgn="t" hangingPunct="0">
              <a:buFont typeface="Arial" panose="020B0604020202020204" pitchFamily="34" charset="0"/>
              <a:buChar char="•"/>
            </a:pPr>
            <a:r>
              <a:rPr lang="en-GB" sz="2400" dirty="0">
                <a:solidFill>
                  <a:srgbClr val="163358"/>
                </a:solidFill>
                <a:latin typeface="Lucida Sans" panose="020B0602030504020204" pitchFamily="34" charset="77"/>
              </a:rPr>
              <a:t>Driven by the association between self-reflection and SPQ-BR total </a:t>
            </a:r>
          </a:p>
          <a:p>
            <a:pPr marL="380990" indent="-380990" fontAlgn="t" hangingPunct="0">
              <a:buFont typeface="Arial" panose="020B0604020202020204" pitchFamily="34" charset="0"/>
              <a:buChar char="•"/>
            </a:pPr>
            <a:r>
              <a:rPr lang="en-GB" sz="2400" dirty="0">
                <a:solidFill>
                  <a:srgbClr val="163358"/>
                </a:solidFill>
                <a:latin typeface="Lucida Sans" panose="020B0602030504020204" pitchFamily="34" charset="77"/>
              </a:rPr>
              <a:t>Self-certainty (cognitive bias) was not associated with total SPQ-BR total score   </a:t>
            </a:r>
          </a:p>
          <a:p>
            <a:pPr marL="380990" indent="-380990" fontAlgn="t" hangingPunct="0">
              <a:buFont typeface="Arial" panose="020B0604020202020204" pitchFamily="34" charset="0"/>
              <a:buChar char="•"/>
            </a:pPr>
            <a:endParaRPr lang="en-GB" sz="2400" dirty="0">
              <a:solidFill>
                <a:srgbClr val="163358"/>
              </a:solidFill>
              <a:latin typeface="Lucida Sans" panose="020B0602030504020204" pitchFamily="34" charset="77"/>
            </a:endParaRPr>
          </a:p>
        </p:txBody>
      </p:sp>
      <p:sp>
        <p:nvSpPr>
          <p:cNvPr id="6" name="Text Placeholder 13">
            <a:extLst>
              <a:ext uri="{FF2B5EF4-FFF2-40B4-BE49-F238E27FC236}">
                <a16:creationId xmlns:a16="http://schemas.microsoft.com/office/drawing/2014/main" id="{7FDFEEF8-7F12-2640-97D1-441B1AD2E5A4}"/>
              </a:ext>
            </a:extLst>
          </p:cNvPr>
          <p:cNvSpPr txBox="1">
            <a:spLocks/>
          </p:cNvSpPr>
          <p:nvPr/>
        </p:nvSpPr>
        <p:spPr>
          <a:xfrm>
            <a:off x="719404" y="2276872"/>
            <a:ext cx="4128459" cy="242785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en-US" altLang="ko-KR" sz="4800" b="1" dirty="0">
                <a:solidFill>
                  <a:schemeClr val="bg1"/>
                </a:solidFill>
                <a:latin typeface="Lucida Sans" panose="020B0602030504020204" pitchFamily="34" charset="77"/>
                <a:cs typeface="Arial" pitchFamily="34" charset="0"/>
              </a:rPr>
              <a:t>Results</a:t>
            </a:r>
          </a:p>
          <a:p>
            <a:pPr marL="0" indent="0" algn="r">
              <a:lnSpc>
                <a:spcPct val="110000"/>
              </a:lnSpc>
              <a:buNone/>
            </a:pPr>
            <a:r>
              <a:rPr lang="en-US" altLang="ko-KR" sz="2667" dirty="0">
                <a:solidFill>
                  <a:schemeClr val="bg1"/>
                </a:solidFill>
                <a:latin typeface="Lucida Sans" panose="020B0602030504020204" pitchFamily="34" charset="77"/>
                <a:cs typeface="Arial" pitchFamily="34" charset="0"/>
              </a:rPr>
              <a:t>Summary (not published)</a:t>
            </a:r>
          </a:p>
        </p:txBody>
      </p:sp>
    </p:spTree>
    <p:extLst>
      <p:ext uri="{BB962C8B-B14F-4D97-AF65-F5344CB8AC3E}">
        <p14:creationId xmlns:p14="http://schemas.microsoft.com/office/powerpoint/2010/main" val="488071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F433104-5BDD-014B-8868-E6629B2CBB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2384" y="6099252"/>
            <a:ext cx="2387600" cy="508000"/>
          </a:xfrm>
          <a:prstGeom prst="rect">
            <a:avLst/>
          </a:prstGeom>
        </p:spPr>
      </p:pic>
      <p:sp>
        <p:nvSpPr>
          <p:cNvPr id="8" name="TextBox 7">
            <a:extLst>
              <a:ext uri="{FF2B5EF4-FFF2-40B4-BE49-F238E27FC236}">
                <a16:creationId xmlns:a16="http://schemas.microsoft.com/office/drawing/2014/main" id="{A4E50431-729D-CE4C-8597-6453C70E3006}"/>
              </a:ext>
            </a:extLst>
          </p:cNvPr>
          <p:cNvSpPr txBox="1"/>
          <p:nvPr/>
        </p:nvSpPr>
        <p:spPr>
          <a:xfrm>
            <a:off x="5447928" y="2257598"/>
            <a:ext cx="6336704" cy="4113883"/>
          </a:xfrm>
          <a:prstGeom prst="rect">
            <a:avLst/>
          </a:prstGeom>
          <a:noFill/>
        </p:spPr>
        <p:txBody>
          <a:bodyPr wrap="square" rtlCol="0">
            <a:spAutoFit/>
          </a:bodyPr>
          <a:lstStyle/>
          <a:p>
            <a:pPr marL="380990" indent="-380990" fontAlgn="t" hangingPunct="0">
              <a:buFont typeface="Arial" panose="020B0604020202020204" pitchFamily="34" charset="0"/>
              <a:buChar char="•"/>
            </a:pPr>
            <a:r>
              <a:rPr lang="en-GB" sz="2400" dirty="0">
                <a:solidFill>
                  <a:srgbClr val="163358"/>
                </a:solidFill>
                <a:latin typeface="Lucida Sans" panose="020B0602030504020204" pitchFamily="34" charset="77"/>
              </a:rPr>
              <a:t>SPQ-BR predicted overall cognitive insight</a:t>
            </a:r>
          </a:p>
          <a:p>
            <a:pPr marL="380990" indent="-380990" fontAlgn="t" hangingPunct="0">
              <a:buFont typeface="Arial" panose="020B0604020202020204" pitchFamily="34" charset="0"/>
              <a:buChar char="•"/>
            </a:pPr>
            <a:endParaRPr lang="en-GB" sz="2400" dirty="0">
              <a:solidFill>
                <a:srgbClr val="163358"/>
              </a:solidFill>
              <a:latin typeface="Lucida Sans" panose="020B0602030504020204" pitchFamily="34" charset="77"/>
            </a:endParaRPr>
          </a:p>
          <a:p>
            <a:pPr marL="380990" indent="-380990" fontAlgn="t" hangingPunct="0">
              <a:buFont typeface="Arial" panose="020B0604020202020204" pitchFamily="34" charset="0"/>
              <a:buChar char="•"/>
            </a:pPr>
            <a:r>
              <a:rPr lang="en-GB" sz="2400" dirty="0">
                <a:solidFill>
                  <a:srgbClr val="163358"/>
                </a:solidFill>
                <a:latin typeface="Lucida Sans" panose="020B0602030504020204" pitchFamily="34" charset="77"/>
              </a:rPr>
              <a:t>Interpersonal and Disorganised traits predicted self-reflection </a:t>
            </a:r>
          </a:p>
          <a:p>
            <a:pPr marL="380990" indent="-380990" fontAlgn="t" hangingPunct="0">
              <a:buFont typeface="Arial" panose="020B0604020202020204" pitchFamily="34" charset="0"/>
              <a:buChar char="•"/>
            </a:pPr>
            <a:endParaRPr lang="en-GB" sz="2400" dirty="0">
              <a:solidFill>
                <a:srgbClr val="163358"/>
              </a:solidFill>
              <a:latin typeface="Lucida Sans" panose="020B0602030504020204" pitchFamily="34" charset="77"/>
            </a:endParaRPr>
          </a:p>
          <a:p>
            <a:pPr marL="380990" indent="-380990" fontAlgn="t" hangingPunct="0">
              <a:buFont typeface="Arial" panose="020B0604020202020204" pitchFamily="34" charset="0"/>
              <a:buChar char="•"/>
            </a:pPr>
            <a:r>
              <a:rPr lang="en-GB" sz="2400" dirty="0">
                <a:solidFill>
                  <a:srgbClr val="163358"/>
                </a:solidFill>
                <a:latin typeface="Lucida Sans" panose="020B0602030504020204" pitchFamily="34" charset="77"/>
              </a:rPr>
              <a:t>Cognitive-perceptual and Disorganised traits predicted self-certainty</a:t>
            </a:r>
          </a:p>
          <a:p>
            <a:pPr marL="380990" indent="-380990" fontAlgn="t" hangingPunct="0">
              <a:buFont typeface="Arial" panose="020B0604020202020204" pitchFamily="34" charset="0"/>
              <a:buChar char="•"/>
            </a:pPr>
            <a:endParaRPr lang="en-GB" sz="2400" dirty="0">
              <a:solidFill>
                <a:srgbClr val="163358"/>
              </a:solidFill>
              <a:latin typeface="Lucida Sans" panose="020B0602030504020204" pitchFamily="34" charset="77"/>
            </a:endParaRPr>
          </a:p>
          <a:p>
            <a:pPr marL="380990" indent="-380990" fontAlgn="t" hangingPunct="0">
              <a:buFont typeface="Arial" panose="020B0604020202020204" pitchFamily="34" charset="0"/>
              <a:buChar char="•"/>
            </a:pPr>
            <a:endParaRPr lang="en-GB" sz="2400" dirty="0">
              <a:solidFill>
                <a:srgbClr val="163358"/>
              </a:solidFill>
              <a:latin typeface="Lucida Sans" panose="020B0602030504020204" pitchFamily="34" charset="77"/>
            </a:endParaRPr>
          </a:p>
          <a:p>
            <a:pPr marL="609585" lvl="1" fontAlgn="t" hangingPunct="0"/>
            <a:r>
              <a:rPr lang="en-GB" sz="2133" dirty="0">
                <a:solidFill>
                  <a:srgbClr val="163358"/>
                </a:solidFill>
                <a:latin typeface="Lucida Sans" panose="020B0602030504020204" pitchFamily="34" charset="77"/>
              </a:rPr>
              <a:t>  </a:t>
            </a:r>
          </a:p>
        </p:txBody>
      </p:sp>
      <p:sp>
        <p:nvSpPr>
          <p:cNvPr id="6" name="Text Placeholder 13">
            <a:extLst>
              <a:ext uri="{FF2B5EF4-FFF2-40B4-BE49-F238E27FC236}">
                <a16:creationId xmlns:a16="http://schemas.microsoft.com/office/drawing/2014/main" id="{7FDFEEF8-7F12-2640-97D1-441B1AD2E5A4}"/>
              </a:ext>
            </a:extLst>
          </p:cNvPr>
          <p:cNvSpPr txBox="1">
            <a:spLocks/>
          </p:cNvSpPr>
          <p:nvPr/>
        </p:nvSpPr>
        <p:spPr>
          <a:xfrm>
            <a:off x="719404" y="2276872"/>
            <a:ext cx="4128459" cy="242785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en-US" altLang="ko-KR" sz="4800" b="1" dirty="0">
                <a:solidFill>
                  <a:schemeClr val="bg1"/>
                </a:solidFill>
                <a:latin typeface="Lucida Sans" panose="020B0602030504020204" pitchFamily="34" charset="77"/>
                <a:cs typeface="Arial" pitchFamily="34" charset="0"/>
              </a:rPr>
              <a:t>Results</a:t>
            </a:r>
          </a:p>
          <a:p>
            <a:pPr marL="0" indent="0" algn="r">
              <a:lnSpc>
                <a:spcPct val="110000"/>
              </a:lnSpc>
              <a:buNone/>
            </a:pPr>
            <a:r>
              <a:rPr lang="en-US" altLang="ko-KR" sz="2667" dirty="0">
                <a:solidFill>
                  <a:schemeClr val="bg1"/>
                </a:solidFill>
                <a:latin typeface="Lucida Sans" panose="020B0602030504020204" pitchFamily="34" charset="77"/>
                <a:cs typeface="Arial" pitchFamily="34" charset="0"/>
              </a:rPr>
              <a:t>Summary (not published)</a:t>
            </a:r>
          </a:p>
        </p:txBody>
      </p:sp>
    </p:spTree>
    <p:extLst>
      <p:ext uri="{BB962C8B-B14F-4D97-AF65-F5344CB8AC3E}">
        <p14:creationId xmlns:p14="http://schemas.microsoft.com/office/powerpoint/2010/main" val="2879308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F433104-5BDD-014B-8868-E6629B2CBB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2384" y="6099252"/>
            <a:ext cx="2387600" cy="508000"/>
          </a:xfrm>
          <a:prstGeom prst="rect">
            <a:avLst/>
          </a:prstGeom>
        </p:spPr>
      </p:pic>
      <p:sp>
        <p:nvSpPr>
          <p:cNvPr id="6" name="Text Placeholder 13">
            <a:extLst>
              <a:ext uri="{FF2B5EF4-FFF2-40B4-BE49-F238E27FC236}">
                <a16:creationId xmlns:a16="http://schemas.microsoft.com/office/drawing/2014/main" id="{7FDFEEF8-7F12-2640-97D1-441B1AD2E5A4}"/>
              </a:ext>
            </a:extLst>
          </p:cNvPr>
          <p:cNvSpPr txBox="1">
            <a:spLocks/>
          </p:cNvSpPr>
          <p:nvPr/>
        </p:nvSpPr>
        <p:spPr>
          <a:xfrm>
            <a:off x="719404" y="2276872"/>
            <a:ext cx="4128459" cy="242785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en-US" altLang="ko-KR" sz="4000" b="1" dirty="0">
                <a:solidFill>
                  <a:schemeClr val="bg1"/>
                </a:solidFill>
                <a:latin typeface="Lucida Sans" panose="020B0602030504020204" pitchFamily="34" charset="77"/>
                <a:cs typeface="Arial" pitchFamily="34" charset="0"/>
              </a:rPr>
              <a:t>Interpretation</a:t>
            </a:r>
          </a:p>
        </p:txBody>
      </p:sp>
      <p:sp>
        <p:nvSpPr>
          <p:cNvPr id="2" name="Title 1">
            <a:extLst>
              <a:ext uri="{FF2B5EF4-FFF2-40B4-BE49-F238E27FC236}">
                <a16:creationId xmlns:a16="http://schemas.microsoft.com/office/drawing/2014/main" id="{4075C773-773F-E948-A2E1-91E27ED22FAC}"/>
              </a:ext>
            </a:extLst>
          </p:cNvPr>
          <p:cNvSpPr>
            <a:spLocks noGrp="1"/>
          </p:cNvSpPr>
          <p:nvPr>
            <p:ph type="title"/>
          </p:nvPr>
        </p:nvSpPr>
        <p:spPr/>
        <p:txBody>
          <a:bodyPr/>
          <a:lstStyle/>
          <a:p>
            <a:r>
              <a:rPr lang="en-GB" dirty="0"/>
              <a:t>Interpretations</a:t>
            </a:r>
            <a:br>
              <a:rPr lang="en-GB" dirty="0"/>
            </a:br>
            <a:r>
              <a:rPr lang="en-GB" sz="2000" dirty="0">
                <a:solidFill>
                  <a:srgbClr val="AACF32"/>
                </a:solidFill>
              </a:rPr>
              <a:t>Previous Research</a:t>
            </a:r>
          </a:p>
        </p:txBody>
      </p:sp>
      <p:sp>
        <p:nvSpPr>
          <p:cNvPr id="3" name="Text Placeholder 2">
            <a:extLst>
              <a:ext uri="{FF2B5EF4-FFF2-40B4-BE49-F238E27FC236}">
                <a16:creationId xmlns:a16="http://schemas.microsoft.com/office/drawing/2014/main" id="{314DA75B-3EF1-1F44-989F-02403D216A7F}"/>
              </a:ext>
            </a:extLst>
          </p:cNvPr>
          <p:cNvSpPr>
            <a:spLocks noGrp="1"/>
          </p:cNvSpPr>
          <p:nvPr>
            <p:ph type="body" sz="quarter" idx="10"/>
          </p:nvPr>
        </p:nvSpPr>
        <p:spPr/>
        <p:txBody>
          <a:bodyPr/>
          <a:lstStyle/>
          <a:p>
            <a:pPr marL="380990" indent="-380990" fontAlgn="t" hangingPunct="0"/>
            <a:r>
              <a:rPr lang="en-GB" sz="2400" dirty="0">
                <a:latin typeface="Lucida Sans" panose="020B0602030504020204" pitchFamily="34" charset="77"/>
              </a:rPr>
              <a:t>Previous research showed higher self-certainty associated with more SPTs in healthy adult students</a:t>
            </a:r>
          </a:p>
          <a:p>
            <a:pPr marL="380990" indent="-380990" fontAlgn="t" hangingPunct="0"/>
            <a:endParaRPr lang="en-GB" sz="2400" dirty="0">
              <a:latin typeface="Lucida Sans" panose="020B0602030504020204" pitchFamily="34" charset="77"/>
            </a:endParaRPr>
          </a:p>
          <a:p>
            <a:pPr marL="990575" lvl="1" indent="-380990" fontAlgn="t" hangingPunct="0">
              <a:buFont typeface="System Font"/>
              <a:buChar char="-"/>
            </a:pPr>
            <a:r>
              <a:rPr lang="en-GB" sz="2133" dirty="0">
                <a:latin typeface="Lucida Sans" panose="020B0602030504020204" pitchFamily="34" charset="77"/>
              </a:rPr>
              <a:t>This research did not completely support this finding</a:t>
            </a:r>
          </a:p>
        </p:txBody>
      </p:sp>
      <p:grpSp>
        <p:nvGrpSpPr>
          <p:cNvPr id="8" name="Group 7">
            <a:extLst>
              <a:ext uri="{FF2B5EF4-FFF2-40B4-BE49-F238E27FC236}">
                <a16:creationId xmlns:a16="http://schemas.microsoft.com/office/drawing/2014/main" id="{4A7964AC-3F47-1641-B602-B0DC0292A422}"/>
              </a:ext>
            </a:extLst>
          </p:cNvPr>
          <p:cNvGrpSpPr>
            <a:grpSpLocks noChangeAspect="1"/>
          </p:cNvGrpSpPr>
          <p:nvPr/>
        </p:nvGrpSpPr>
        <p:grpSpPr>
          <a:xfrm>
            <a:off x="4092281" y="5136772"/>
            <a:ext cx="3910139" cy="1509344"/>
            <a:chOff x="2783632" y="4041354"/>
            <a:chExt cx="7017335" cy="2708745"/>
          </a:xfrm>
        </p:grpSpPr>
        <p:pic>
          <p:nvPicPr>
            <p:cNvPr id="9" name="Picture 8">
              <a:extLst>
                <a:ext uri="{FF2B5EF4-FFF2-40B4-BE49-F238E27FC236}">
                  <a16:creationId xmlns:a16="http://schemas.microsoft.com/office/drawing/2014/main" id="{18CA406F-C8C8-1041-B700-C949B8CCF319}"/>
                </a:ext>
              </a:extLst>
            </p:cNvPr>
            <p:cNvPicPr>
              <a:picLocks noChangeAspect="1"/>
            </p:cNvPicPr>
            <p:nvPr/>
          </p:nvPicPr>
          <p:blipFill>
            <a:blip r:embed="rId4" cstate="print">
              <a:duotone>
                <a:prstClr val="black"/>
                <a:schemeClr val="accent4">
                  <a:tint val="45000"/>
                  <a:satMod val="400000"/>
                </a:schemeClr>
              </a:duotone>
              <a:extLst>
                <a:ext uri="{BEBA8EAE-BF5A-486C-A8C5-ECC9F3942E4B}">
                  <a14:imgProps xmlns:a14="http://schemas.microsoft.com/office/drawing/2010/main">
                    <a14:imgLayer r:embed="rId5">
                      <a14:imgEffect>
                        <a14:backgroundRemoval t="0" b="100000" l="0" r="100000">
                          <a14:foregroundMark x1="9375" y1="25084" x2="13047" y2="33081"/>
                          <a14:foregroundMark x1="42578" y1="38384" x2="50000" y2="47643"/>
                          <a14:foregroundMark x1="72109" y1="9175" x2="80703" y2="18519"/>
                        </a14:backgroundRemoval>
                      </a14:imgEffect>
                    </a14:imgLayer>
                  </a14:imgProps>
                </a:ext>
                <a:ext uri="{28A0092B-C50C-407E-A947-70E740481C1C}">
                  <a14:useLocalDpi xmlns:a14="http://schemas.microsoft.com/office/drawing/2010/main" val="0"/>
                </a:ext>
              </a:extLst>
            </a:blip>
            <a:stretch>
              <a:fillRect/>
            </a:stretch>
          </p:blipFill>
          <p:spPr>
            <a:xfrm>
              <a:off x="2783632" y="4041354"/>
              <a:ext cx="2470409" cy="2292848"/>
            </a:xfrm>
            <a:prstGeom prst="rect">
              <a:avLst/>
            </a:prstGeom>
          </p:spPr>
        </p:pic>
        <p:pic>
          <p:nvPicPr>
            <p:cNvPr id="10" name="Picture 9">
              <a:extLst>
                <a:ext uri="{FF2B5EF4-FFF2-40B4-BE49-F238E27FC236}">
                  <a16:creationId xmlns:a16="http://schemas.microsoft.com/office/drawing/2014/main" id="{7389EB36-DC1C-2E48-BE03-E381CC6C8A50}"/>
                </a:ext>
              </a:extLst>
            </p:cNvPr>
            <p:cNvPicPr>
              <a:picLocks noChangeAspect="1"/>
            </p:cNvPicPr>
            <p:nvPr/>
          </p:nvPicPr>
          <p:blipFill>
            <a:blip r:embed="rId6"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7092222" y="4041354"/>
              <a:ext cx="2708745" cy="2708745"/>
            </a:xfrm>
            <a:prstGeom prst="rect">
              <a:avLst/>
            </a:prstGeom>
          </p:spPr>
        </p:pic>
        <p:sp>
          <p:nvSpPr>
            <p:cNvPr id="11" name="TextBox 10">
              <a:extLst>
                <a:ext uri="{FF2B5EF4-FFF2-40B4-BE49-F238E27FC236}">
                  <a16:creationId xmlns:a16="http://schemas.microsoft.com/office/drawing/2014/main" id="{74260A2E-C240-B64C-8BF5-2319EFB76E3B}"/>
                </a:ext>
              </a:extLst>
            </p:cNvPr>
            <p:cNvSpPr txBox="1"/>
            <p:nvPr/>
          </p:nvSpPr>
          <p:spPr>
            <a:xfrm>
              <a:off x="5711810" y="4364671"/>
              <a:ext cx="1152128" cy="2006992"/>
            </a:xfrm>
            <a:prstGeom prst="rect">
              <a:avLst/>
            </a:prstGeom>
            <a:noFill/>
          </p:spPr>
          <p:txBody>
            <a:bodyPr wrap="square" rtlCol="0">
              <a:spAutoFit/>
            </a:bodyPr>
            <a:lstStyle/>
            <a:p>
              <a:pPr algn="ctr"/>
              <a:r>
                <a:rPr lang="en-GB" sz="6667" dirty="0"/>
                <a:t>≠</a:t>
              </a:r>
            </a:p>
          </p:txBody>
        </p:sp>
      </p:grpSp>
    </p:spTree>
    <p:extLst>
      <p:ext uri="{BB962C8B-B14F-4D97-AF65-F5344CB8AC3E}">
        <p14:creationId xmlns:p14="http://schemas.microsoft.com/office/powerpoint/2010/main" val="3889624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F433104-5BDD-014B-8868-E6629B2CBB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2384" y="6099252"/>
            <a:ext cx="2387600" cy="508000"/>
          </a:xfrm>
          <a:prstGeom prst="rect">
            <a:avLst/>
          </a:prstGeom>
        </p:spPr>
      </p:pic>
      <p:sp>
        <p:nvSpPr>
          <p:cNvPr id="6" name="Text Placeholder 13">
            <a:extLst>
              <a:ext uri="{FF2B5EF4-FFF2-40B4-BE49-F238E27FC236}">
                <a16:creationId xmlns:a16="http://schemas.microsoft.com/office/drawing/2014/main" id="{7FDFEEF8-7F12-2640-97D1-441B1AD2E5A4}"/>
              </a:ext>
            </a:extLst>
          </p:cNvPr>
          <p:cNvSpPr txBox="1">
            <a:spLocks/>
          </p:cNvSpPr>
          <p:nvPr/>
        </p:nvSpPr>
        <p:spPr>
          <a:xfrm>
            <a:off x="719404" y="2276872"/>
            <a:ext cx="4128459" cy="242785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en-US" altLang="ko-KR" sz="4000" b="1" dirty="0">
                <a:solidFill>
                  <a:schemeClr val="bg1"/>
                </a:solidFill>
                <a:latin typeface="Lucida Sans" panose="020B0602030504020204" pitchFamily="34" charset="77"/>
                <a:cs typeface="Arial" pitchFamily="34" charset="0"/>
              </a:rPr>
              <a:t>Interpretation</a:t>
            </a:r>
          </a:p>
        </p:txBody>
      </p:sp>
      <p:sp>
        <p:nvSpPr>
          <p:cNvPr id="2" name="Title 1">
            <a:extLst>
              <a:ext uri="{FF2B5EF4-FFF2-40B4-BE49-F238E27FC236}">
                <a16:creationId xmlns:a16="http://schemas.microsoft.com/office/drawing/2014/main" id="{4075C773-773F-E948-A2E1-91E27ED22FAC}"/>
              </a:ext>
            </a:extLst>
          </p:cNvPr>
          <p:cNvSpPr>
            <a:spLocks noGrp="1"/>
          </p:cNvSpPr>
          <p:nvPr>
            <p:ph type="title"/>
          </p:nvPr>
        </p:nvSpPr>
        <p:spPr/>
        <p:txBody>
          <a:bodyPr/>
          <a:lstStyle/>
          <a:p>
            <a:r>
              <a:rPr lang="en-GB" dirty="0"/>
              <a:t>Interpretations</a:t>
            </a:r>
            <a:br>
              <a:rPr lang="en-GB" dirty="0"/>
            </a:br>
            <a:r>
              <a:rPr lang="en-GB" sz="2000" dirty="0">
                <a:solidFill>
                  <a:srgbClr val="AACF32"/>
                </a:solidFill>
              </a:rPr>
              <a:t>Clinical Comparisons</a:t>
            </a:r>
          </a:p>
        </p:txBody>
      </p:sp>
      <p:sp>
        <p:nvSpPr>
          <p:cNvPr id="3" name="Text Placeholder 2">
            <a:extLst>
              <a:ext uri="{FF2B5EF4-FFF2-40B4-BE49-F238E27FC236}">
                <a16:creationId xmlns:a16="http://schemas.microsoft.com/office/drawing/2014/main" id="{314DA75B-3EF1-1F44-989F-02403D216A7F}"/>
              </a:ext>
            </a:extLst>
          </p:cNvPr>
          <p:cNvSpPr>
            <a:spLocks noGrp="1"/>
          </p:cNvSpPr>
          <p:nvPr>
            <p:ph type="body" sz="quarter" idx="10"/>
          </p:nvPr>
        </p:nvSpPr>
        <p:spPr/>
        <p:txBody>
          <a:bodyPr/>
          <a:lstStyle/>
          <a:p>
            <a:pPr fontAlgn="t" hangingPunct="0"/>
            <a:r>
              <a:rPr lang="en-GB" sz="2400" dirty="0">
                <a:latin typeface="Lucida Sans" panose="020B0602030504020204" pitchFamily="34" charset="77"/>
              </a:rPr>
              <a:t>Higher SPQ-BR score associated with higher overall cognitive insight</a:t>
            </a:r>
            <a:endParaRPr lang="en-GB" sz="1333" dirty="0">
              <a:latin typeface="Lucida Sans" panose="020B0602030504020204" pitchFamily="34" charset="77"/>
            </a:endParaRPr>
          </a:p>
          <a:p>
            <a:pPr marL="952485" lvl="1" indent="-342900" fontAlgn="t" hangingPunct="0"/>
            <a:r>
              <a:rPr lang="en-GB" sz="2133" dirty="0">
                <a:latin typeface="Lucida Sans" panose="020B0602030504020204" pitchFamily="34" charset="77"/>
              </a:rPr>
              <a:t>Opposite to clinical samples</a:t>
            </a:r>
          </a:p>
          <a:p>
            <a:pPr fontAlgn="t" hangingPunct="0"/>
            <a:endParaRPr lang="en-GB" sz="2400" dirty="0">
              <a:latin typeface="Lucida Sans" panose="020B0602030504020204" pitchFamily="34" charset="77"/>
            </a:endParaRPr>
          </a:p>
          <a:p>
            <a:pPr fontAlgn="t" hangingPunct="0"/>
            <a:r>
              <a:rPr lang="en-GB" sz="2400" dirty="0">
                <a:latin typeface="Lucida Sans" panose="020B0602030504020204" pitchFamily="34" charset="77"/>
              </a:rPr>
              <a:t>SPTs in healthy adults predict thinking styles and bias</a:t>
            </a:r>
            <a:endParaRPr lang="en-GB" sz="1333" dirty="0">
              <a:latin typeface="Lucida Sans" panose="020B0602030504020204" pitchFamily="34" charset="77"/>
            </a:endParaRPr>
          </a:p>
          <a:p>
            <a:pPr marL="952485" lvl="1" indent="-342900" fontAlgn="t" hangingPunct="0"/>
            <a:r>
              <a:rPr lang="en-GB" sz="2133" dirty="0">
                <a:latin typeface="Lucida Sans" panose="020B0602030504020204" pitchFamily="34" charset="77"/>
              </a:rPr>
              <a:t>Disorganised traits predict both self-reflectiveness and self-certainty</a:t>
            </a:r>
          </a:p>
          <a:p>
            <a:pPr marL="952485" lvl="1" indent="-342900" fontAlgn="t" hangingPunct="0"/>
            <a:r>
              <a:rPr lang="en-GB" sz="2133" dirty="0">
                <a:latin typeface="Lucida Sans" panose="020B0602030504020204" pitchFamily="34" charset="77"/>
              </a:rPr>
              <a:t>Interpersonal traits predict self-reflectiveness</a:t>
            </a:r>
          </a:p>
          <a:p>
            <a:pPr marL="952485" lvl="1" indent="-342900" fontAlgn="t" hangingPunct="0"/>
            <a:r>
              <a:rPr lang="en-GB" sz="2133" dirty="0">
                <a:latin typeface="Lucida Sans" panose="020B0602030504020204" pitchFamily="34" charset="77"/>
              </a:rPr>
              <a:t>Cognitive-Perceptual predict self-certainty</a:t>
            </a:r>
          </a:p>
        </p:txBody>
      </p:sp>
    </p:spTree>
    <p:extLst>
      <p:ext uri="{BB962C8B-B14F-4D97-AF65-F5344CB8AC3E}">
        <p14:creationId xmlns:p14="http://schemas.microsoft.com/office/powerpoint/2010/main" val="99743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F433104-5BDD-014B-8868-E6629B2CBB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2384" y="6099252"/>
            <a:ext cx="2387600" cy="508000"/>
          </a:xfrm>
          <a:prstGeom prst="rect">
            <a:avLst/>
          </a:prstGeom>
        </p:spPr>
      </p:pic>
      <p:sp>
        <p:nvSpPr>
          <p:cNvPr id="6" name="Text Placeholder 13">
            <a:extLst>
              <a:ext uri="{FF2B5EF4-FFF2-40B4-BE49-F238E27FC236}">
                <a16:creationId xmlns:a16="http://schemas.microsoft.com/office/drawing/2014/main" id="{7FDFEEF8-7F12-2640-97D1-441B1AD2E5A4}"/>
              </a:ext>
            </a:extLst>
          </p:cNvPr>
          <p:cNvSpPr txBox="1">
            <a:spLocks/>
          </p:cNvSpPr>
          <p:nvPr/>
        </p:nvSpPr>
        <p:spPr>
          <a:xfrm>
            <a:off x="719404" y="2276872"/>
            <a:ext cx="4128459" cy="242785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en-US" altLang="ko-KR" sz="4000" b="1" dirty="0">
                <a:solidFill>
                  <a:schemeClr val="bg1"/>
                </a:solidFill>
                <a:latin typeface="Lucida Sans" panose="020B0602030504020204" pitchFamily="34" charset="77"/>
                <a:cs typeface="Arial" pitchFamily="34" charset="0"/>
              </a:rPr>
              <a:t>Interpretation</a:t>
            </a:r>
          </a:p>
        </p:txBody>
      </p:sp>
      <p:sp>
        <p:nvSpPr>
          <p:cNvPr id="2" name="Title 1">
            <a:extLst>
              <a:ext uri="{FF2B5EF4-FFF2-40B4-BE49-F238E27FC236}">
                <a16:creationId xmlns:a16="http://schemas.microsoft.com/office/drawing/2014/main" id="{4075C773-773F-E948-A2E1-91E27ED22FAC}"/>
              </a:ext>
            </a:extLst>
          </p:cNvPr>
          <p:cNvSpPr>
            <a:spLocks noGrp="1"/>
          </p:cNvSpPr>
          <p:nvPr>
            <p:ph type="title"/>
          </p:nvPr>
        </p:nvSpPr>
        <p:spPr/>
        <p:txBody>
          <a:bodyPr/>
          <a:lstStyle/>
          <a:p>
            <a:r>
              <a:rPr lang="en-GB" dirty="0"/>
              <a:t>Interpretations</a:t>
            </a:r>
          </a:p>
        </p:txBody>
      </p:sp>
      <p:sp>
        <p:nvSpPr>
          <p:cNvPr id="3" name="Text Placeholder 2">
            <a:extLst>
              <a:ext uri="{FF2B5EF4-FFF2-40B4-BE49-F238E27FC236}">
                <a16:creationId xmlns:a16="http://schemas.microsoft.com/office/drawing/2014/main" id="{314DA75B-3EF1-1F44-989F-02403D216A7F}"/>
              </a:ext>
            </a:extLst>
          </p:cNvPr>
          <p:cNvSpPr>
            <a:spLocks noGrp="1"/>
          </p:cNvSpPr>
          <p:nvPr>
            <p:ph type="body" sz="quarter" idx="10"/>
          </p:nvPr>
        </p:nvSpPr>
        <p:spPr/>
        <p:txBody>
          <a:bodyPr/>
          <a:lstStyle/>
          <a:p>
            <a:pPr marL="380990" indent="-380990" fontAlgn="t" hangingPunct="0"/>
            <a:r>
              <a:rPr lang="en-GB" sz="2400" dirty="0">
                <a:latin typeface="Lucida Sans" panose="020B0602030504020204" pitchFamily="34" charset="77"/>
              </a:rPr>
              <a:t>Higher number of sub-clinical SPTs results in more awareness and certainty in trait-related experiences. </a:t>
            </a:r>
            <a:endParaRPr lang="en-GB" sz="2133" dirty="0">
              <a:latin typeface="Lucida Sans" panose="020B0602030504020204" pitchFamily="34" charset="77"/>
            </a:endParaRPr>
          </a:p>
          <a:p>
            <a:pPr marL="990575" lvl="1" indent="-380990" fontAlgn="t" hangingPunct="0">
              <a:buFont typeface="System Font"/>
              <a:buChar char="-"/>
            </a:pPr>
            <a:r>
              <a:rPr lang="en-GB" sz="2133" dirty="0">
                <a:latin typeface="Lucida Sans" panose="020B0602030504020204" pitchFamily="34" charset="77"/>
              </a:rPr>
              <a:t>At clinical levels, traits negatively impact metacognition</a:t>
            </a:r>
            <a:endParaRPr lang="en-GB" sz="1333" dirty="0">
              <a:latin typeface="Lucida Sans" panose="020B0602030504020204" pitchFamily="34" charset="77"/>
            </a:endParaRPr>
          </a:p>
          <a:p>
            <a:pPr marL="990575" lvl="1" indent="-380990" fontAlgn="t" hangingPunct="0">
              <a:buFont typeface="System Font"/>
              <a:buChar char="-"/>
            </a:pPr>
            <a:r>
              <a:rPr lang="en-GB" sz="2133" dirty="0">
                <a:latin typeface="Lucida Sans" panose="020B0602030504020204" pitchFamily="34" charset="77"/>
              </a:rPr>
              <a:t>Cognitive biases lead to increased certainty in poorly apprised experiences.</a:t>
            </a:r>
          </a:p>
          <a:p>
            <a:pPr marL="228594" indent="-228594" fontAlgn="t" hangingPunct="0"/>
            <a:endParaRPr lang="en-GB" sz="1333" dirty="0">
              <a:latin typeface="Lucida Sans" panose="020B0602030504020204" pitchFamily="34" charset="77"/>
            </a:endParaRPr>
          </a:p>
          <a:p>
            <a:pPr marL="380990" indent="-380990" fontAlgn="t" hangingPunct="0"/>
            <a:r>
              <a:rPr lang="en-GB" sz="2400" dirty="0">
                <a:latin typeface="Lucida Sans" panose="020B0602030504020204" pitchFamily="34" charset="77"/>
              </a:rPr>
              <a:t>People who have fewer trait-related experiences have less to be aware and certain of.</a:t>
            </a:r>
          </a:p>
          <a:p>
            <a:endParaRPr lang="en-GB" dirty="0"/>
          </a:p>
        </p:txBody>
      </p:sp>
    </p:spTree>
    <p:extLst>
      <p:ext uri="{BB962C8B-B14F-4D97-AF65-F5344CB8AC3E}">
        <p14:creationId xmlns:p14="http://schemas.microsoft.com/office/powerpoint/2010/main" val="4157025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3FD15C-267F-D141-A61E-B8BCC392E969}"/>
              </a:ext>
            </a:extLst>
          </p:cNvPr>
          <p:cNvSpPr>
            <a:spLocks noGrp="1"/>
          </p:cNvSpPr>
          <p:nvPr>
            <p:ph type="title"/>
          </p:nvPr>
        </p:nvSpPr>
        <p:spPr/>
        <p:txBody>
          <a:bodyPr>
            <a:normAutofit/>
          </a:bodyPr>
          <a:lstStyle/>
          <a:p>
            <a:r>
              <a:rPr lang="en-GB" dirty="0">
                <a:solidFill>
                  <a:srgbClr val="163358"/>
                </a:solidFill>
              </a:rPr>
              <a:t>Recent work: </a:t>
            </a:r>
            <a:r>
              <a:rPr lang="en-GB" sz="4400" dirty="0">
                <a:solidFill>
                  <a:srgbClr val="163358"/>
                </a:solidFill>
              </a:rPr>
              <a:t>Metacognition and Anomalous Experiences in non-clinical populations</a:t>
            </a:r>
          </a:p>
        </p:txBody>
      </p:sp>
      <p:sp>
        <p:nvSpPr>
          <p:cNvPr id="6" name="Rectangle 5">
            <a:extLst>
              <a:ext uri="{FF2B5EF4-FFF2-40B4-BE49-F238E27FC236}">
                <a16:creationId xmlns:a16="http://schemas.microsoft.com/office/drawing/2014/main" id="{E0A13F01-21BA-6D4F-BE9B-66832DC7C47F}"/>
              </a:ext>
            </a:extLst>
          </p:cNvPr>
          <p:cNvSpPr/>
          <p:nvPr/>
        </p:nvSpPr>
        <p:spPr>
          <a:xfrm>
            <a:off x="479376" y="1052736"/>
            <a:ext cx="3312368" cy="5174036"/>
          </a:xfrm>
          <a:prstGeom prst="rect">
            <a:avLst/>
          </a:prstGeom>
          <a:solidFill>
            <a:srgbClr val="AAC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621560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4E50431-729D-CE4C-8597-6453C70E3006}"/>
              </a:ext>
            </a:extLst>
          </p:cNvPr>
          <p:cNvSpPr txBox="1"/>
          <p:nvPr/>
        </p:nvSpPr>
        <p:spPr>
          <a:xfrm>
            <a:off x="5519936" y="2756925"/>
            <a:ext cx="6144683" cy="1569660"/>
          </a:xfrm>
          <a:prstGeom prst="rect">
            <a:avLst/>
          </a:prstGeom>
          <a:noFill/>
        </p:spPr>
        <p:txBody>
          <a:bodyPr wrap="square" rtlCol="0">
            <a:spAutoFit/>
          </a:bodyPr>
          <a:lstStyle/>
          <a:p>
            <a:pPr marL="380990" indent="-380990" hangingPunct="0">
              <a:buFont typeface="Arial" panose="020B0604020202020204" pitchFamily="34" charset="0"/>
              <a:buChar char="•"/>
            </a:pPr>
            <a:r>
              <a:rPr lang="en-GB" sz="2400" dirty="0">
                <a:solidFill>
                  <a:srgbClr val="163358"/>
                </a:solidFill>
                <a:latin typeface="Lucida Sans" panose="020B0602030504020204" pitchFamily="34" charset="77"/>
              </a:rPr>
              <a:t>What is the relationship between cognitive insight and hallucination and delusion proneness in a non-clinical population?</a:t>
            </a:r>
          </a:p>
        </p:txBody>
      </p:sp>
      <p:sp>
        <p:nvSpPr>
          <p:cNvPr id="6" name="Text Placeholder 13">
            <a:extLst>
              <a:ext uri="{FF2B5EF4-FFF2-40B4-BE49-F238E27FC236}">
                <a16:creationId xmlns:a16="http://schemas.microsoft.com/office/drawing/2014/main" id="{37F3D798-2A7E-3042-8563-6B25DCE5981C}"/>
              </a:ext>
            </a:extLst>
          </p:cNvPr>
          <p:cNvSpPr txBox="1">
            <a:spLocks/>
          </p:cNvSpPr>
          <p:nvPr/>
        </p:nvSpPr>
        <p:spPr>
          <a:xfrm>
            <a:off x="719404" y="2948947"/>
            <a:ext cx="4128459" cy="1755779"/>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en-US" altLang="ko-KR" sz="4800" b="1" dirty="0">
                <a:solidFill>
                  <a:schemeClr val="bg1"/>
                </a:solidFill>
                <a:latin typeface="Lucida Sans" panose="020B0602030504020204" pitchFamily="34" charset="77"/>
                <a:cs typeface="Arial" pitchFamily="34" charset="0"/>
              </a:rPr>
              <a:t>Research Question</a:t>
            </a:r>
            <a:endParaRPr lang="en-US" altLang="ko-KR" sz="2667" dirty="0">
              <a:solidFill>
                <a:schemeClr val="bg1"/>
              </a:solidFill>
              <a:latin typeface="Lucida Sans" panose="020B0602030504020204" pitchFamily="34" charset="77"/>
              <a:cs typeface="Arial" pitchFamily="34" charset="0"/>
            </a:endParaRPr>
          </a:p>
        </p:txBody>
      </p:sp>
    </p:spTree>
    <p:extLst>
      <p:ext uri="{BB962C8B-B14F-4D97-AF65-F5344CB8AC3E}">
        <p14:creationId xmlns:p14="http://schemas.microsoft.com/office/powerpoint/2010/main" val="2606144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4E50431-729D-CE4C-8597-6453C70E3006}"/>
              </a:ext>
            </a:extLst>
          </p:cNvPr>
          <p:cNvSpPr txBox="1"/>
          <p:nvPr/>
        </p:nvSpPr>
        <p:spPr>
          <a:xfrm>
            <a:off x="5305210" y="908720"/>
            <a:ext cx="6336704" cy="5632311"/>
          </a:xfrm>
          <a:prstGeom prst="rect">
            <a:avLst/>
          </a:prstGeom>
          <a:noFill/>
        </p:spPr>
        <p:txBody>
          <a:bodyPr wrap="square" rtlCol="0">
            <a:spAutoFit/>
          </a:bodyPr>
          <a:lstStyle/>
          <a:p>
            <a:pPr marL="342900" indent="-342900" fontAlgn="t" hangingPunct="0">
              <a:buFont typeface="Arial" panose="020B0604020202020204" pitchFamily="34" charset="0"/>
              <a:buChar char="•"/>
            </a:pPr>
            <a:r>
              <a:rPr lang="en-GB" sz="2400" dirty="0">
                <a:solidFill>
                  <a:srgbClr val="163358"/>
                </a:solidFill>
                <a:latin typeface="Lucida Sans" panose="020B0602030504020204" pitchFamily="34" charset="77"/>
              </a:rPr>
              <a:t>Self-reflection was positively associated with total Hallucination Proneness</a:t>
            </a:r>
          </a:p>
          <a:p>
            <a:pPr marL="380990" indent="-380990" fontAlgn="t" hangingPunct="0">
              <a:buFont typeface="Arial" panose="020B0604020202020204" pitchFamily="34" charset="0"/>
              <a:buChar char="•"/>
            </a:pPr>
            <a:endParaRPr lang="en-GB" sz="2400" dirty="0">
              <a:solidFill>
                <a:srgbClr val="163358"/>
              </a:solidFill>
              <a:latin typeface="Lucida Sans" panose="020B0602030504020204" pitchFamily="34" charset="77"/>
            </a:endParaRPr>
          </a:p>
          <a:p>
            <a:pPr marL="380990" indent="-380990" fontAlgn="t" hangingPunct="0">
              <a:buFont typeface="Arial" panose="020B0604020202020204" pitchFamily="34" charset="0"/>
              <a:buChar char="•"/>
            </a:pPr>
            <a:r>
              <a:rPr lang="en-GB" sz="2400" dirty="0">
                <a:solidFill>
                  <a:srgbClr val="163358"/>
                </a:solidFill>
                <a:latin typeface="Lucida Sans" panose="020B0602030504020204" pitchFamily="34" charset="77"/>
              </a:rPr>
              <a:t>Self-reflection was positively associated with total Delusion Proneness</a:t>
            </a:r>
          </a:p>
          <a:p>
            <a:pPr marL="380990" indent="-380990" fontAlgn="t" hangingPunct="0">
              <a:buFont typeface="Arial" panose="020B0604020202020204" pitchFamily="34" charset="0"/>
              <a:buChar char="•"/>
            </a:pPr>
            <a:endParaRPr lang="en-GB" sz="2400" dirty="0">
              <a:solidFill>
                <a:srgbClr val="163358"/>
              </a:solidFill>
              <a:latin typeface="Lucida Sans" panose="020B0602030504020204" pitchFamily="34" charset="77"/>
            </a:endParaRPr>
          </a:p>
          <a:p>
            <a:pPr marL="380990" indent="-380990" fontAlgn="t" hangingPunct="0">
              <a:buFont typeface="Arial" panose="020B0604020202020204" pitchFamily="34" charset="0"/>
              <a:buChar char="•"/>
            </a:pPr>
            <a:r>
              <a:rPr lang="en-GB" sz="2400" dirty="0">
                <a:solidFill>
                  <a:srgbClr val="163358"/>
                </a:solidFill>
                <a:latin typeface="Lucida Sans" panose="020B0602030504020204" pitchFamily="34" charset="77"/>
              </a:rPr>
              <a:t>Metacognitive beliefs were positively associated with total Hallucination Proneness</a:t>
            </a:r>
          </a:p>
          <a:p>
            <a:pPr marL="380990" indent="-380990" fontAlgn="t" hangingPunct="0">
              <a:buFont typeface="Arial" panose="020B0604020202020204" pitchFamily="34" charset="0"/>
              <a:buChar char="•"/>
            </a:pPr>
            <a:endParaRPr lang="en-GB" sz="2400" dirty="0">
              <a:solidFill>
                <a:srgbClr val="163358"/>
              </a:solidFill>
              <a:latin typeface="Lucida Sans" panose="020B0602030504020204" pitchFamily="34" charset="77"/>
            </a:endParaRPr>
          </a:p>
          <a:p>
            <a:pPr marL="380990" indent="-380990" fontAlgn="t" hangingPunct="0">
              <a:buFont typeface="Arial" panose="020B0604020202020204" pitchFamily="34" charset="0"/>
              <a:buChar char="•"/>
            </a:pPr>
            <a:r>
              <a:rPr lang="en-GB" sz="2400" dirty="0">
                <a:solidFill>
                  <a:srgbClr val="163358"/>
                </a:solidFill>
                <a:latin typeface="Lucida Sans" panose="020B0602030504020204" pitchFamily="34" charset="77"/>
              </a:rPr>
              <a:t>Metacognitive beliefs were positively associated with total Delusion Proneness</a:t>
            </a:r>
          </a:p>
        </p:txBody>
      </p:sp>
      <p:sp>
        <p:nvSpPr>
          <p:cNvPr id="6" name="Text Placeholder 13">
            <a:extLst>
              <a:ext uri="{FF2B5EF4-FFF2-40B4-BE49-F238E27FC236}">
                <a16:creationId xmlns:a16="http://schemas.microsoft.com/office/drawing/2014/main" id="{7FDFEEF8-7F12-2640-97D1-441B1AD2E5A4}"/>
              </a:ext>
            </a:extLst>
          </p:cNvPr>
          <p:cNvSpPr txBox="1">
            <a:spLocks/>
          </p:cNvSpPr>
          <p:nvPr/>
        </p:nvSpPr>
        <p:spPr>
          <a:xfrm>
            <a:off x="719404" y="2276872"/>
            <a:ext cx="4128459" cy="242785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en-US" altLang="ko-KR" sz="4800" b="1" dirty="0">
                <a:solidFill>
                  <a:schemeClr val="bg1"/>
                </a:solidFill>
                <a:latin typeface="Lucida Sans" panose="020B0602030504020204" pitchFamily="34" charset="77"/>
                <a:cs typeface="Arial" pitchFamily="34" charset="0"/>
              </a:rPr>
              <a:t>Results</a:t>
            </a:r>
          </a:p>
          <a:p>
            <a:pPr marL="0" indent="0" algn="r">
              <a:lnSpc>
                <a:spcPct val="110000"/>
              </a:lnSpc>
              <a:buNone/>
            </a:pPr>
            <a:r>
              <a:rPr lang="en-US" altLang="ko-KR" sz="2667" dirty="0">
                <a:solidFill>
                  <a:schemeClr val="bg1"/>
                </a:solidFill>
                <a:latin typeface="Lucida Sans" panose="020B0602030504020204" pitchFamily="34" charset="77"/>
                <a:cs typeface="Arial" pitchFamily="34" charset="0"/>
              </a:rPr>
              <a:t>Summary (not published)</a:t>
            </a:r>
          </a:p>
        </p:txBody>
      </p:sp>
    </p:spTree>
    <p:extLst>
      <p:ext uri="{BB962C8B-B14F-4D97-AF65-F5344CB8AC3E}">
        <p14:creationId xmlns:p14="http://schemas.microsoft.com/office/powerpoint/2010/main" val="458586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F433104-5BDD-014B-8868-E6629B2CBB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2384" y="6099252"/>
            <a:ext cx="2387600" cy="508000"/>
          </a:xfrm>
          <a:prstGeom prst="rect">
            <a:avLst/>
          </a:prstGeom>
        </p:spPr>
      </p:pic>
      <p:sp>
        <p:nvSpPr>
          <p:cNvPr id="6" name="Text Placeholder 13">
            <a:extLst>
              <a:ext uri="{FF2B5EF4-FFF2-40B4-BE49-F238E27FC236}">
                <a16:creationId xmlns:a16="http://schemas.microsoft.com/office/drawing/2014/main" id="{7FDFEEF8-7F12-2640-97D1-441B1AD2E5A4}"/>
              </a:ext>
            </a:extLst>
          </p:cNvPr>
          <p:cNvSpPr txBox="1">
            <a:spLocks/>
          </p:cNvSpPr>
          <p:nvPr/>
        </p:nvSpPr>
        <p:spPr>
          <a:xfrm>
            <a:off x="719404" y="2276872"/>
            <a:ext cx="4128459" cy="242785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en-US" altLang="ko-KR" sz="4000" b="1" dirty="0">
                <a:solidFill>
                  <a:schemeClr val="bg1"/>
                </a:solidFill>
                <a:latin typeface="Lucida Sans" panose="020B0602030504020204" pitchFamily="34" charset="77"/>
                <a:cs typeface="Arial" pitchFamily="34" charset="0"/>
              </a:rPr>
              <a:t>Interpretation</a:t>
            </a:r>
          </a:p>
        </p:txBody>
      </p:sp>
      <p:sp>
        <p:nvSpPr>
          <p:cNvPr id="2" name="Title 1">
            <a:extLst>
              <a:ext uri="{FF2B5EF4-FFF2-40B4-BE49-F238E27FC236}">
                <a16:creationId xmlns:a16="http://schemas.microsoft.com/office/drawing/2014/main" id="{4075C773-773F-E948-A2E1-91E27ED22FAC}"/>
              </a:ext>
            </a:extLst>
          </p:cNvPr>
          <p:cNvSpPr>
            <a:spLocks noGrp="1"/>
          </p:cNvSpPr>
          <p:nvPr>
            <p:ph type="title"/>
          </p:nvPr>
        </p:nvSpPr>
        <p:spPr/>
        <p:txBody>
          <a:bodyPr/>
          <a:lstStyle/>
          <a:p>
            <a:r>
              <a:rPr lang="en-GB" dirty="0"/>
              <a:t>Interpretations</a:t>
            </a:r>
            <a:br>
              <a:rPr lang="en-GB" dirty="0"/>
            </a:br>
            <a:r>
              <a:rPr lang="en-GB" sz="2000" dirty="0">
                <a:solidFill>
                  <a:srgbClr val="AACF32"/>
                </a:solidFill>
              </a:rPr>
              <a:t>Clinical Comparisons</a:t>
            </a:r>
          </a:p>
        </p:txBody>
      </p:sp>
      <p:sp>
        <p:nvSpPr>
          <p:cNvPr id="3" name="Text Placeholder 2">
            <a:extLst>
              <a:ext uri="{FF2B5EF4-FFF2-40B4-BE49-F238E27FC236}">
                <a16:creationId xmlns:a16="http://schemas.microsoft.com/office/drawing/2014/main" id="{314DA75B-3EF1-1F44-989F-02403D216A7F}"/>
              </a:ext>
            </a:extLst>
          </p:cNvPr>
          <p:cNvSpPr>
            <a:spLocks noGrp="1"/>
          </p:cNvSpPr>
          <p:nvPr>
            <p:ph type="body" sz="quarter" idx="10"/>
          </p:nvPr>
        </p:nvSpPr>
        <p:spPr/>
        <p:txBody>
          <a:bodyPr/>
          <a:lstStyle/>
          <a:p>
            <a:pPr fontAlgn="t" hangingPunct="0"/>
            <a:r>
              <a:rPr lang="en-GB" sz="2400" dirty="0">
                <a:latin typeface="Lucida Sans" panose="020B0602030504020204" pitchFamily="34" charset="77"/>
              </a:rPr>
              <a:t>Previous research showed negative association between Delusion Proneness and symptom severity in clinical population</a:t>
            </a:r>
          </a:p>
          <a:p>
            <a:pPr fontAlgn="t" hangingPunct="0"/>
            <a:r>
              <a:rPr lang="en-GB" sz="2400" dirty="0">
                <a:latin typeface="Lucida Sans" panose="020B0602030504020204" pitchFamily="34" charset="77"/>
              </a:rPr>
              <a:t>In this study, higher self-reflection and metacognitive beliefs associated with higher overall self-reflection</a:t>
            </a:r>
            <a:endParaRPr lang="en-GB" sz="1333" dirty="0">
              <a:latin typeface="Lucida Sans" panose="020B0602030504020204" pitchFamily="34" charset="77"/>
            </a:endParaRPr>
          </a:p>
          <a:p>
            <a:pPr marL="952485" lvl="1" indent="-342900" fontAlgn="t" hangingPunct="0"/>
            <a:r>
              <a:rPr lang="en-GB" sz="2133" dirty="0">
                <a:latin typeface="Lucida Sans" panose="020B0602030504020204" pitchFamily="34" charset="77"/>
              </a:rPr>
              <a:t>Opposite to clinical samples</a:t>
            </a:r>
          </a:p>
          <a:p>
            <a:pPr fontAlgn="t" hangingPunct="0"/>
            <a:endParaRPr lang="en-GB" sz="2400" dirty="0">
              <a:latin typeface="Lucida Sans" panose="020B0602030504020204" pitchFamily="34" charset="77"/>
            </a:endParaRPr>
          </a:p>
          <a:p>
            <a:pPr fontAlgn="t" hangingPunct="0"/>
            <a:r>
              <a:rPr lang="en-GB" sz="2400" dirty="0">
                <a:latin typeface="Lucida Sans" panose="020B0602030504020204" pitchFamily="34" charset="77"/>
              </a:rPr>
              <a:t>Anomalous Experiences in healthy adults associated with better awareness</a:t>
            </a:r>
            <a:endParaRPr lang="en-GB" sz="2133" dirty="0">
              <a:latin typeface="Lucida Sans" panose="020B0602030504020204" pitchFamily="34" charset="77"/>
            </a:endParaRPr>
          </a:p>
        </p:txBody>
      </p:sp>
    </p:spTree>
    <p:extLst>
      <p:ext uri="{BB962C8B-B14F-4D97-AF65-F5344CB8AC3E}">
        <p14:creationId xmlns:p14="http://schemas.microsoft.com/office/powerpoint/2010/main" val="2953295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3FD15C-267F-D141-A61E-B8BCC392E969}"/>
              </a:ext>
            </a:extLst>
          </p:cNvPr>
          <p:cNvSpPr>
            <a:spLocks noGrp="1"/>
          </p:cNvSpPr>
          <p:nvPr>
            <p:ph type="title"/>
          </p:nvPr>
        </p:nvSpPr>
        <p:spPr/>
        <p:txBody>
          <a:bodyPr>
            <a:normAutofit/>
          </a:bodyPr>
          <a:lstStyle/>
          <a:p>
            <a:r>
              <a:rPr lang="en-GB" dirty="0">
                <a:solidFill>
                  <a:srgbClr val="163358"/>
                </a:solidFill>
              </a:rPr>
              <a:t>Recent work: </a:t>
            </a:r>
            <a:r>
              <a:rPr lang="en-GB" sz="4400" dirty="0">
                <a:solidFill>
                  <a:srgbClr val="163358"/>
                </a:solidFill>
              </a:rPr>
              <a:t>Measures of metacognition and model building in non-clinical populations</a:t>
            </a:r>
          </a:p>
        </p:txBody>
      </p:sp>
      <p:sp>
        <p:nvSpPr>
          <p:cNvPr id="6" name="Rectangle 5">
            <a:extLst>
              <a:ext uri="{FF2B5EF4-FFF2-40B4-BE49-F238E27FC236}">
                <a16:creationId xmlns:a16="http://schemas.microsoft.com/office/drawing/2014/main" id="{E0A13F01-21BA-6D4F-BE9B-66832DC7C47F}"/>
              </a:ext>
            </a:extLst>
          </p:cNvPr>
          <p:cNvSpPr/>
          <p:nvPr/>
        </p:nvSpPr>
        <p:spPr>
          <a:xfrm>
            <a:off x="479376" y="1052736"/>
            <a:ext cx="3312368" cy="5174036"/>
          </a:xfrm>
          <a:prstGeom prst="rect">
            <a:avLst/>
          </a:prstGeom>
          <a:solidFill>
            <a:srgbClr val="AAC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740878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4E50431-729D-CE4C-8597-6453C70E3006}"/>
              </a:ext>
            </a:extLst>
          </p:cNvPr>
          <p:cNvSpPr txBox="1"/>
          <p:nvPr/>
        </p:nvSpPr>
        <p:spPr>
          <a:xfrm>
            <a:off x="5423925" y="644691"/>
            <a:ext cx="6144683" cy="461665"/>
          </a:xfrm>
          <a:prstGeom prst="rect">
            <a:avLst/>
          </a:prstGeom>
          <a:noFill/>
        </p:spPr>
        <p:txBody>
          <a:bodyPr wrap="square" rtlCol="0">
            <a:spAutoFit/>
          </a:bodyPr>
          <a:lstStyle/>
          <a:p>
            <a:pPr marL="380990" indent="-380990" fontAlgn="t" hangingPunct="0">
              <a:buFont typeface="Arial" panose="020B0604020202020204" pitchFamily="34" charset="0"/>
              <a:buChar char="•"/>
            </a:pPr>
            <a:endParaRPr lang="en-GB" sz="2400" dirty="0">
              <a:solidFill>
                <a:srgbClr val="163358"/>
              </a:solidFill>
              <a:latin typeface="Lucida Sans" panose="020B0602030504020204" pitchFamily="34" charset="77"/>
            </a:endParaRPr>
          </a:p>
        </p:txBody>
      </p:sp>
      <p:sp>
        <p:nvSpPr>
          <p:cNvPr id="10" name="Text Placeholder 13">
            <a:extLst>
              <a:ext uri="{FF2B5EF4-FFF2-40B4-BE49-F238E27FC236}">
                <a16:creationId xmlns:a16="http://schemas.microsoft.com/office/drawing/2014/main" id="{C59D132E-7A76-0947-92EB-93C9F0AF334D}"/>
              </a:ext>
            </a:extLst>
          </p:cNvPr>
          <p:cNvSpPr txBox="1">
            <a:spLocks/>
          </p:cNvSpPr>
          <p:nvPr/>
        </p:nvSpPr>
        <p:spPr>
          <a:xfrm>
            <a:off x="719404" y="2948947"/>
            <a:ext cx="4128459" cy="1755779"/>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en-US" altLang="ko-KR" sz="2667" dirty="0">
                <a:solidFill>
                  <a:schemeClr val="bg1"/>
                </a:solidFill>
                <a:latin typeface="Lucida Sans" panose="020B0602030504020204" pitchFamily="34" charset="77"/>
                <a:cs typeface="Arial" pitchFamily="34" charset="0"/>
              </a:rPr>
              <a:t>Schizotypal Personality Traits</a:t>
            </a:r>
          </a:p>
        </p:txBody>
      </p:sp>
      <p:sp>
        <p:nvSpPr>
          <p:cNvPr id="9" name="Title 8">
            <a:extLst>
              <a:ext uri="{FF2B5EF4-FFF2-40B4-BE49-F238E27FC236}">
                <a16:creationId xmlns:a16="http://schemas.microsoft.com/office/drawing/2014/main" id="{B7598EC5-984E-3C4E-A7CC-E6AE0ACFBB60}"/>
              </a:ext>
            </a:extLst>
          </p:cNvPr>
          <p:cNvSpPr>
            <a:spLocks noGrp="1"/>
          </p:cNvSpPr>
          <p:nvPr>
            <p:ph type="title"/>
          </p:nvPr>
        </p:nvSpPr>
        <p:spPr/>
        <p:txBody>
          <a:bodyPr/>
          <a:lstStyle/>
          <a:p>
            <a:r>
              <a:rPr lang="en-GB" dirty="0"/>
              <a:t>Hierarchical Model of Metacognition</a:t>
            </a:r>
          </a:p>
        </p:txBody>
      </p:sp>
      <p:sp>
        <p:nvSpPr>
          <p:cNvPr id="3" name="Text Placeholder 2">
            <a:extLst>
              <a:ext uri="{FF2B5EF4-FFF2-40B4-BE49-F238E27FC236}">
                <a16:creationId xmlns:a16="http://schemas.microsoft.com/office/drawing/2014/main" id="{CF873ACE-1E1E-E34F-A300-CA81C5B86056}"/>
              </a:ext>
            </a:extLst>
          </p:cNvPr>
          <p:cNvSpPr>
            <a:spLocks noGrp="1"/>
          </p:cNvSpPr>
          <p:nvPr>
            <p:ph type="body" sz="quarter" idx="10"/>
          </p:nvPr>
        </p:nvSpPr>
        <p:spPr/>
        <p:txBody>
          <a:bodyPr/>
          <a:lstStyle/>
          <a:p>
            <a:r>
              <a:rPr lang="en-GB" dirty="0"/>
              <a:t>More than just two levels or processes interacting with each other.</a:t>
            </a:r>
          </a:p>
        </p:txBody>
      </p:sp>
    </p:spTree>
    <p:extLst>
      <p:ext uri="{BB962C8B-B14F-4D97-AF65-F5344CB8AC3E}">
        <p14:creationId xmlns:p14="http://schemas.microsoft.com/office/powerpoint/2010/main" val="60482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2E0A482A-EDAD-304F-9A57-7EA94C7F1971}"/>
              </a:ext>
            </a:extLst>
          </p:cNvPr>
          <p:cNvSpPr txBox="1">
            <a:spLocks/>
          </p:cNvSpPr>
          <p:nvPr/>
        </p:nvSpPr>
        <p:spPr>
          <a:xfrm>
            <a:off x="623392" y="1916832"/>
            <a:ext cx="10862997" cy="4381947"/>
          </a:xfrm>
          <a:prstGeom prst="rect">
            <a:avLst/>
          </a:prstGeom>
        </p:spPr>
        <p:txBody>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163358"/>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163358"/>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163358"/>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163358"/>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163358"/>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marL="457200" lvl="1" indent="0">
              <a:buFont typeface="Arial" panose="020B0604020202020204" pitchFamily="34" charset="0"/>
              <a:buNone/>
            </a:pPr>
            <a:r>
              <a:rPr lang="en-GB" dirty="0"/>
              <a:t>								    (Nelson and Narens 1990)</a:t>
            </a:r>
          </a:p>
        </p:txBody>
      </p:sp>
      <p:sp>
        <p:nvSpPr>
          <p:cNvPr id="2" name="Title 1"/>
          <p:cNvSpPr>
            <a:spLocks noGrp="1"/>
          </p:cNvSpPr>
          <p:nvPr>
            <p:ph type="title"/>
          </p:nvPr>
        </p:nvSpPr>
        <p:spPr/>
        <p:txBody>
          <a:bodyPr/>
          <a:lstStyle/>
          <a:p>
            <a:r>
              <a:rPr lang="en-US" dirty="0"/>
              <a:t>So instead of the simple Nelson and Narens Model…</a:t>
            </a:r>
          </a:p>
        </p:txBody>
      </p:sp>
      <p:graphicFrame>
        <p:nvGraphicFramePr>
          <p:cNvPr id="8" name="Diagram 7">
            <a:extLst>
              <a:ext uri="{FF2B5EF4-FFF2-40B4-BE49-F238E27FC236}">
                <a16:creationId xmlns:a16="http://schemas.microsoft.com/office/drawing/2014/main" id="{662680D1-6F1D-2849-8365-25E19566E721}"/>
              </a:ext>
            </a:extLst>
          </p:cNvPr>
          <p:cNvGraphicFramePr/>
          <p:nvPr>
            <p:extLst>
              <p:ext uri="{D42A27DB-BD31-4B8C-83A1-F6EECF244321}">
                <p14:modId xmlns:p14="http://schemas.microsoft.com/office/powerpoint/2010/main" val="2773632192"/>
              </p:ext>
            </p:extLst>
          </p:nvPr>
        </p:nvGraphicFramePr>
        <p:xfrm>
          <a:off x="4583832" y="2467129"/>
          <a:ext cx="4894317" cy="26699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Down Arrow 4">
            <a:extLst>
              <a:ext uri="{FF2B5EF4-FFF2-40B4-BE49-F238E27FC236}">
                <a16:creationId xmlns:a16="http://schemas.microsoft.com/office/drawing/2014/main" id="{75296640-EE6D-7A48-BDEB-8DDD4211E797}"/>
              </a:ext>
            </a:extLst>
          </p:cNvPr>
          <p:cNvSpPr>
            <a:spLocks/>
          </p:cNvSpPr>
          <p:nvPr/>
        </p:nvSpPr>
        <p:spPr>
          <a:xfrm rot="10800000">
            <a:off x="4623873" y="3140968"/>
            <a:ext cx="522000" cy="522000"/>
          </a:xfrm>
          <a:prstGeom prst="downArrow">
            <a:avLst>
              <a:gd name="adj1" fmla="val 55882"/>
              <a:gd name="adj2" fmla="val 48039"/>
            </a:avLst>
          </a:prstGeom>
          <a:solidFill>
            <a:srgbClr val="AACF32">
              <a:alpha val="89804"/>
            </a:srgb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6" name="Rounded Rectangle 5">
            <a:extLst>
              <a:ext uri="{FF2B5EF4-FFF2-40B4-BE49-F238E27FC236}">
                <a16:creationId xmlns:a16="http://schemas.microsoft.com/office/drawing/2014/main" id="{31976698-DB88-A94A-BBF3-6D57387318C4}"/>
              </a:ext>
            </a:extLst>
          </p:cNvPr>
          <p:cNvSpPr/>
          <p:nvPr/>
        </p:nvSpPr>
        <p:spPr>
          <a:xfrm>
            <a:off x="2881156" y="3800135"/>
            <a:ext cx="1702676" cy="523571"/>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dirty="0"/>
              <a:t>Monitoring</a:t>
            </a:r>
          </a:p>
        </p:txBody>
      </p:sp>
      <p:sp>
        <p:nvSpPr>
          <p:cNvPr id="7" name="Rounded Rectangle 6">
            <a:extLst>
              <a:ext uri="{FF2B5EF4-FFF2-40B4-BE49-F238E27FC236}">
                <a16:creationId xmlns:a16="http://schemas.microsoft.com/office/drawing/2014/main" id="{6B8F22E6-A7A7-7F4D-9C12-989D83B28676}"/>
              </a:ext>
            </a:extLst>
          </p:cNvPr>
          <p:cNvSpPr/>
          <p:nvPr/>
        </p:nvSpPr>
        <p:spPr>
          <a:xfrm>
            <a:off x="9518047" y="3800135"/>
            <a:ext cx="1702676" cy="522000"/>
          </a:xfrm>
          <a:prstGeom prst="roundRect">
            <a:avLst/>
          </a:prstGeom>
          <a:solidFill>
            <a:srgbClr val="51C3F9"/>
          </a:solid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t>Control</a:t>
            </a:r>
          </a:p>
        </p:txBody>
      </p:sp>
      <p:sp>
        <p:nvSpPr>
          <p:cNvPr id="9" name="Down Arrow 8">
            <a:extLst>
              <a:ext uri="{FF2B5EF4-FFF2-40B4-BE49-F238E27FC236}">
                <a16:creationId xmlns:a16="http://schemas.microsoft.com/office/drawing/2014/main" id="{49B0CB7A-190A-1046-AE3F-B7073AD7AE1F}"/>
              </a:ext>
            </a:extLst>
          </p:cNvPr>
          <p:cNvSpPr>
            <a:spLocks/>
          </p:cNvSpPr>
          <p:nvPr/>
        </p:nvSpPr>
        <p:spPr>
          <a:xfrm rot="10800000">
            <a:off x="5015881" y="4059128"/>
            <a:ext cx="522000" cy="522000"/>
          </a:xfrm>
          <a:prstGeom prst="downArrow">
            <a:avLst>
              <a:gd name="adj1" fmla="val 55882"/>
              <a:gd name="adj2" fmla="val 48039"/>
            </a:avLst>
          </a:prstGeom>
          <a:solidFill>
            <a:srgbClr val="AACF32">
              <a:alpha val="89804"/>
            </a:srgb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395855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2E0A482A-EDAD-304F-9A57-7EA94C7F1971}"/>
              </a:ext>
            </a:extLst>
          </p:cNvPr>
          <p:cNvSpPr txBox="1">
            <a:spLocks/>
          </p:cNvSpPr>
          <p:nvPr/>
        </p:nvSpPr>
        <p:spPr>
          <a:xfrm>
            <a:off x="623392" y="1916832"/>
            <a:ext cx="10862997" cy="4381947"/>
          </a:xfrm>
          <a:prstGeom prst="rect">
            <a:avLst/>
          </a:prstGeom>
        </p:spPr>
        <p:txBody>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163358"/>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163358"/>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163358"/>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163358"/>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163358"/>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marL="457200" lvl="1" indent="0">
              <a:buFont typeface="Arial" panose="020B0604020202020204" pitchFamily="34" charset="0"/>
              <a:buNone/>
            </a:pPr>
            <a:r>
              <a:rPr lang="en-GB" dirty="0"/>
              <a:t>								    (Nelson and Narens 1990)</a:t>
            </a:r>
          </a:p>
        </p:txBody>
      </p:sp>
      <p:sp>
        <p:nvSpPr>
          <p:cNvPr id="2" name="Title 1"/>
          <p:cNvSpPr>
            <a:spLocks noGrp="1"/>
          </p:cNvSpPr>
          <p:nvPr>
            <p:ph type="title"/>
          </p:nvPr>
        </p:nvSpPr>
        <p:spPr/>
        <p:txBody>
          <a:bodyPr/>
          <a:lstStyle/>
          <a:p>
            <a:r>
              <a:rPr lang="en-US" dirty="0"/>
              <a:t>So instead of the simple Nelson and Narens Model…</a:t>
            </a:r>
          </a:p>
        </p:txBody>
      </p:sp>
      <p:graphicFrame>
        <p:nvGraphicFramePr>
          <p:cNvPr id="8" name="Diagram 7">
            <a:extLst>
              <a:ext uri="{FF2B5EF4-FFF2-40B4-BE49-F238E27FC236}">
                <a16:creationId xmlns:a16="http://schemas.microsoft.com/office/drawing/2014/main" id="{662680D1-6F1D-2849-8365-25E19566E721}"/>
              </a:ext>
            </a:extLst>
          </p:cNvPr>
          <p:cNvGraphicFramePr/>
          <p:nvPr>
            <p:extLst>
              <p:ext uri="{D42A27DB-BD31-4B8C-83A1-F6EECF244321}">
                <p14:modId xmlns:p14="http://schemas.microsoft.com/office/powerpoint/2010/main" val="3810936575"/>
              </p:ext>
            </p:extLst>
          </p:nvPr>
        </p:nvGraphicFramePr>
        <p:xfrm>
          <a:off x="4583832" y="2467129"/>
          <a:ext cx="4894317" cy="26699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Down Arrow 4">
            <a:extLst>
              <a:ext uri="{FF2B5EF4-FFF2-40B4-BE49-F238E27FC236}">
                <a16:creationId xmlns:a16="http://schemas.microsoft.com/office/drawing/2014/main" id="{75296640-EE6D-7A48-BDEB-8DDD4211E797}"/>
              </a:ext>
            </a:extLst>
          </p:cNvPr>
          <p:cNvSpPr>
            <a:spLocks/>
          </p:cNvSpPr>
          <p:nvPr/>
        </p:nvSpPr>
        <p:spPr>
          <a:xfrm rot="10800000">
            <a:off x="4623873" y="3140968"/>
            <a:ext cx="522000" cy="522000"/>
          </a:xfrm>
          <a:prstGeom prst="downArrow">
            <a:avLst>
              <a:gd name="adj1" fmla="val 55882"/>
              <a:gd name="adj2" fmla="val 48039"/>
            </a:avLst>
          </a:prstGeom>
          <a:solidFill>
            <a:srgbClr val="AACF32">
              <a:alpha val="89804"/>
            </a:srgb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6" name="Rounded Rectangle 5">
            <a:extLst>
              <a:ext uri="{FF2B5EF4-FFF2-40B4-BE49-F238E27FC236}">
                <a16:creationId xmlns:a16="http://schemas.microsoft.com/office/drawing/2014/main" id="{31976698-DB88-A94A-BBF3-6D57387318C4}"/>
              </a:ext>
            </a:extLst>
          </p:cNvPr>
          <p:cNvSpPr/>
          <p:nvPr/>
        </p:nvSpPr>
        <p:spPr>
          <a:xfrm>
            <a:off x="2881156" y="3800135"/>
            <a:ext cx="1702676" cy="523571"/>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dirty="0"/>
              <a:t>Monitoring</a:t>
            </a:r>
          </a:p>
        </p:txBody>
      </p:sp>
      <p:sp>
        <p:nvSpPr>
          <p:cNvPr id="7" name="Rounded Rectangle 6">
            <a:extLst>
              <a:ext uri="{FF2B5EF4-FFF2-40B4-BE49-F238E27FC236}">
                <a16:creationId xmlns:a16="http://schemas.microsoft.com/office/drawing/2014/main" id="{6B8F22E6-A7A7-7F4D-9C12-989D83B28676}"/>
              </a:ext>
            </a:extLst>
          </p:cNvPr>
          <p:cNvSpPr/>
          <p:nvPr/>
        </p:nvSpPr>
        <p:spPr>
          <a:xfrm>
            <a:off x="9518047" y="3800135"/>
            <a:ext cx="1702676" cy="522000"/>
          </a:xfrm>
          <a:prstGeom prst="roundRect">
            <a:avLst/>
          </a:prstGeom>
          <a:solidFill>
            <a:srgbClr val="51C3F9"/>
          </a:solid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t>Control</a:t>
            </a:r>
          </a:p>
        </p:txBody>
      </p:sp>
      <p:sp>
        <p:nvSpPr>
          <p:cNvPr id="9" name="Down Arrow 8">
            <a:extLst>
              <a:ext uri="{FF2B5EF4-FFF2-40B4-BE49-F238E27FC236}">
                <a16:creationId xmlns:a16="http://schemas.microsoft.com/office/drawing/2014/main" id="{49B0CB7A-190A-1046-AE3F-B7073AD7AE1F}"/>
              </a:ext>
            </a:extLst>
          </p:cNvPr>
          <p:cNvSpPr>
            <a:spLocks/>
          </p:cNvSpPr>
          <p:nvPr/>
        </p:nvSpPr>
        <p:spPr>
          <a:xfrm rot="10800000">
            <a:off x="5015881" y="4059128"/>
            <a:ext cx="522000" cy="522000"/>
          </a:xfrm>
          <a:prstGeom prst="downArrow">
            <a:avLst>
              <a:gd name="adj1" fmla="val 55882"/>
              <a:gd name="adj2" fmla="val 48039"/>
            </a:avLst>
          </a:prstGeom>
          <a:solidFill>
            <a:srgbClr val="AACF32">
              <a:alpha val="89804"/>
            </a:srgb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038497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4E50431-729D-CE4C-8597-6453C70E3006}"/>
              </a:ext>
            </a:extLst>
          </p:cNvPr>
          <p:cNvSpPr txBox="1"/>
          <p:nvPr/>
        </p:nvSpPr>
        <p:spPr>
          <a:xfrm>
            <a:off x="5423925" y="1295325"/>
            <a:ext cx="6336704" cy="2308324"/>
          </a:xfrm>
          <a:prstGeom prst="rect">
            <a:avLst/>
          </a:prstGeom>
          <a:noFill/>
        </p:spPr>
        <p:txBody>
          <a:bodyPr wrap="square" rtlCol="0">
            <a:spAutoFit/>
          </a:bodyPr>
          <a:lstStyle/>
          <a:p>
            <a:pPr marL="380990" indent="-380990" fontAlgn="t" hangingPunct="0">
              <a:buFont typeface="Arial" panose="020B0604020202020204" pitchFamily="34" charset="0"/>
              <a:buChar char="•"/>
            </a:pPr>
            <a:r>
              <a:rPr lang="en-GB" sz="2400" dirty="0">
                <a:solidFill>
                  <a:srgbClr val="163358"/>
                </a:solidFill>
                <a:latin typeface="Lucida Sans" panose="020B0602030504020204" pitchFamily="34" charset="77"/>
              </a:rPr>
              <a:t>Metacognitive Beliefs (MCQ-30) correlated with self-reflection (BCIS)</a:t>
            </a:r>
          </a:p>
          <a:p>
            <a:pPr marL="380990" indent="-380990" fontAlgn="t" hangingPunct="0">
              <a:buFont typeface="Arial" panose="020B0604020202020204" pitchFamily="34" charset="0"/>
              <a:buChar char="•"/>
            </a:pPr>
            <a:endParaRPr lang="en-GB" sz="2400" dirty="0">
              <a:solidFill>
                <a:srgbClr val="163358"/>
              </a:solidFill>
              <a:latin typeface="Lucida Sans" panose="020B0602030504020204" pitchFamily="34" charset="77"/>
            </a:endParaRPr>
          </a:p>
          <a:p>
            <a:pPr marL="380990" indent="-380990" fontAlgn="t" hangingPunct="0">
              <a:buFont typeface="Arial" panose="020B0604020202020204" pitchFamily="34" charset="0"/>
              <a:buChar char="•"/>
            </a:pPr>
            <a:r>
              <a:rPr lang="en-GB" sz="2400" dirty="0">
                <a:solidFill>
                  <a:srgbClr val="163358"/>
                </a:solidFill>
                <a:latin typeface="Lucida Sans" panose="020B0602030504020204" pitchFamily="34" charset="77"/>
              </a:rPr>
              <a:t>Cognitive insight (BCIS) correlated with Efficiency </a:t>
            </a:r>
          </a:p>
          <a:p>
            <a:pPr marL="380990" indent="-380990" fontAlgn="t" hangingPunct="0">
              <a:buFont typeface="Arial" panose="020B0604020202020204" pitchFamily="34" charset="0"/>
              <a:buChar char="•"/>
            </a:pPr>
            <a:endParaRPr lang="en-GB" sz="2400" dirty="0">
              <a:solidFill>
                <a:srgbClr val="163358"/>
              </a:solidFill>
              <a:latin typeface="Lucida Sans" panose="020B0602030504020204" pitchFamily="34" charset="77"/>
            </a:endParaRPr>
          </a:p>
        </p:txBody>
      </p:sp>
      <p:sp>
        <p:nvSpPr>
          <p:cNvPr id="6" name="Text Placeholder 13">
            <a:extLst>
              <a:ext uri="{FF2B5EF4-FFF2-40B4-BE49-F238E27FC236}">
                <a16:creationId xmlns:a16="http://schemas.microsoft.com/office/drawing/2014/main" id="{7FDFEEF8-7F12-2640-97D1-441B1AD2E5A4}"/>
              </a:ext>
            </a:extLst>
          </p:cNvPr>
          <p:cNvSpPr txBox="1">
            <a:spLocks/>
          </p:cNvSpPr>
          <p:nvPr/>
        </p:nvSpPr>
        <p:spPr>
          <a:xfrm>
            <a:off x="719404" y="2276872"/>
            <a:ext cx="4128459" cy="242785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en-US" altLang="ko-KR" sz="4800" b="1" dirty="0">
                <a:solidFill>
                  <a:schemeClr val="bg1"/>
                </a:solidFill>
                <a:latin typeface="Lucida Sans" panose="020B0602030504020204" pitchFamily="34" charset="77"/>
                <a:cs typeface="Arial" pitchFamily="34" charset="0"/>
              </a:rPr>
              <a:t>Results</a:t>
            </a:r>
          </a:p>
          <a:p>
            <a:pPr marL="0" indent="0" algn="r">
              <a:lnSpc>
                <a:spcPct val="110000"/>
              </a:lnSpc>
              <a:buNone/>
            </a:pPr>
            <a:r>
              <a:rPr lang="en-US" altLang="ko-KR" sz="2700" dirty="0">
                <a:solidFill>
                  <a:schemeClr val="bg1"/>
                </a:solidFill>
                <a:latin typeface="Lucida Sans" panose="020B0602030504020204" pitchFamily="34" charset="77"/>
                <a:cs typeface="Arial" pitchFamily="34" charset="0"/>
              </a:rPr>
              <a:t>Summary (not published)</a:t>
            </a:r>
          </a:p>
        </p:txBody>
      </p:sp>
    </p:spTree>
    <p:extLst>
      <p:ext uri="{BB962C8B-B14F-4D97-AF65-F5344CB8AC3E}">
        <p14:creationId xmlns:p14="http://schemas.microsoft.com/office/powerpoint/2010/main" val="3903333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4E50431-729D-CE4C-8597-6453C70E3006}"/>
              </a:ext>
            </a:extLst>
          </p:cNvPr>
          <p:cNvSpPr txBox="1"/>
          <p:nvPr/>
        </p:nvSpPr>
        <p:spPr>
          <a:xfrm>
            <a:off x="5375920" y="2521302"/>
            <a:ext cx="6336704" cy="1938992"/>
          </a:xfrm>
          <a:prstGeom prst="rect">
            <a:avLst/>
          </a:prstGeom>
          <a:noFill/>
        </p:spPr>
        <p:txBody>
          <a:bodyPr wrap="square" rtlCol="0">
            <a:spAutoFit/>
          </a:bodyPr>
          <a:lstStyle/>
          <a:p>
            <a:pPr marL="380990" indent="-380990" fontAlgn="t" hangingPunct="0">
              <a:buFont typeface="Arial" panose="020B0604020202020204" pitchFamily="34" charset="0"/>
              <a:buChar char="•"/>
            </a:pPr>
            <a:r>
              <a:rPr lang="en-GB" sz="2400" dirty="0">
                <a:solidFill>
                  <a:srgbClr val="163358"/>
                </a:solidFill>
                <a:latin typeface="Lucida Sans" panose="020B0602030504020204" pitchFamily="34" charset="77"/>
              </a:rPr>
              <a:t>Metacognitive Accuracy not correlated with </a:t>
            </a:r>
          </a:p>
          <a:p>
            <a:pPr marL="838190" lvl="1" indent="-380990" fontAlgn="t" hangingPunct="0">
              <a:buFont typeface="Arial" panose="020B0604020202020204" pitchFamily="34" charset="0"/>
              <a:buChar char="•"/>
            </a:pPr>
            <a:r>
              <a:rPr lang="en-GB" sz="2400" dirty="0">
                <a:solidFill>
                  <a:srgbClr val="163358"/>
                </a:solidFill>
                <a:latin typeface="Lucida Sans" panose="020B0602030504020204" pitchFamily="34" charset="77"/>
              </a:rPr>
              <a:t>Self-reflection</a:t>
            </a:r>
          </a:p>
          <a:p>
            <a:pPr marL="838190" lvl="1" indent="-380990" fontAlgn="t" hangingPunct="0">
              <a:buFont typeface="Arial" panose="020B0604020202020204" pitchFamily="34" charset="0"/>
              <a:buChar char="•"/>
            </a:pPr>
            <a:r>
              <a:rPr lang="en-GB" sz="2400" dirty="0">
                <a:solidFill>
                  <a:srgbClr val="163358"/>
                </a:solidFill>
                <a:latin typeface="Lucida Sans" panose="020B0602030504020204" pitchFamily="34" charset="77"/>
              </a:rPr>
              <a:t>Metacognitive Beliefs </a:t>
            </a:r>
          </a:p>
          <a:p>
            <a:pPr fontAlgn="t" hangingPunct="0"/>
            <a:endParaRPr lang="en-GB" sz="2400" dirty="0">
              <a:solidFill>
                <a:srgbClr val="163358"/>
              </a:solidFill>
              <a:latin typeface="Lucida Sans" panose="020B0602030504020204" pitchFamily="34" charset="77"/>
            </a:endParaRPr>
          </a:p>
        </p:txBody>
      </p:sp>
      <p:sp>
        <p:nvSpPr>
          <p:cNvPr id="6" name="Text Placeholder 13">
            <a:extLst>
              <a:ext uri="{FF2B5EF4-FFF2-40B4-BE49-F238E27FC236}">
                <a16:creationId xmlns:a16="http://schemas.microsoft.com/office/drawing/2014/main" id="{7FDFEEF8-7F12-2640-97D1-441B1AD2E5A4}"/>
              </a:ext>
            </a:extLst>
          </p:cNvPr>
          <p:cNvSpPr txBox="1">
            <a:spLocks/>
          </p:cNvSpPr>
          <p:nvPr/>
        </p:nvSpPr>
        <p:spPr>
          <a:xfrm>
            <a:off x="719404" y="2276872"/>
            <a:ext cx="4128459" cy="242785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en-US" altLang="ko-KR" sz="4800" b="1" dirty="0">
                <a:solidFill>
                  <a:schemeClr val="bg1"/>
                </a:solidFill>
                <a:latin typeface="Lucida Sans" panose="020B0602030504020204" pitchFamily="34" charset="77"/>
                <a:cs typeface="Arial" pitchFamily="34" charset="0"/>
              </a:rPr>
              <a:t>Results</a:t>
            </a:r>
          </a:p>
          <a:p>
            <a:pPr marL="0" indent="0" algn="r">
              <a:lnSpc>
                <a:spcPct val="110000"/>
              </a:lnSpc>
              <a:buNone/>
            </a:pPr>
            <a:r>
              <a:rPr lang="en-US" altLang="ko-KR" sz="2700" dirty="0">
                <a:solidFill>
                  <a:schemeClr val="bg1"/>
                </a:solidFill>
                <a:latin typeface="Lucida Sans" panose="020B0602030504020204" pitchFamily="34" charset="77"/>
                <a:cs typeface="Arial" pitchFamily="34" charset="0"/>
              </a:rPr>
              <a:t>Correlation</a:t>
            </a:r>
          </a:p>
        </p:txBody>
      </p:sp>
    </p:spTree>
    <p:extLst>
      <p:ext uri="{BB962C8B-B14F-4D97-AF65-F5344CB8AC3E}">
        <p14:creationId xmlns:p14="http://schemas.microsoft.com/office/powerpoint/2010/main" val="787639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F433104-5BDD-014B-8868-E6629B2CBB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2384" y="6099252"/>
            <a:ext cx="2387600" cy="508000"/>
          </a:xfrm>
          <a:prstGeom prst="rect">
            <a:avLst/>
          </a:prstGeom>
        </p:spPr>
      </p:pic>
      <p:sp>
        <p:nvSpPr>
          <p:cNvPr id="6" name="Text Placeholder 13">
            <a:extLst>
              <a:ext uri="{FF2B5EF4-FFF2-40B4-BE49-F238E27FC236}">
                <a16:creationId xmlns:a16="http://schemas.microsoft.com/office/drawing/2014/main" id="{7FDFEEF8-7F12-2640-97D1-441B1AD2E5A4}"/>
              </a:ext>
            </a:extLst>
          </p:cNvPr>
          <p:cNvSpPr txBox="1">
            <a:spLocks/>
          </p:cNvSpPr>
          <p:nvPr/>
        </p:nvSpPr>
        <p:spPr>
          <a:xfrm>
            <a:off x="719404" y="2276872"/>
            <a:ext cx="4128459" cy="242785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en-US" altLang="ko-KR" sz="4000" b="1" dirty="0">
                <a:solidFill>
                  <a:schemeClr val="bg1"/>
                </a:solidFill>
                <a:latin typeface="Lucida Sans" panose="020B0602030504020204" pitchFamily="34" charset="77"/>
                <a:cs typeface="Arial" pitchFamily="34" charset="0"/>
              </a:rPr>
              <a:t>Model Testing</a:t>
            </a:r>
          </a:p>
          <a:p>
            <a:pPr marL="0" indent="0" algn="r">
              <a:lnSpc>
                <a:spcPct val="110000"/>
              </a:lnSpc>
              <a:buNone/>
            </a:pPr>
            <a:r>
              <a:rPr lang="en-US" altLang="ko-KR" sz="4000" b="1" dirty="0">
                <a:solidFill>
                  <a:schemeClr val="bg1"/>
                </a:solidFill>
                <a:latin typeface="Lucida Sans" panose="020B0602030504020204" pitchFamily="34" charset="77"/>
                <a:cs typeface="Arial" pitchFamily="34" charset="0"/>
              </a:rPr>
              <a:t>Initial Results</a:t>
            </a:r>
          </a:p>
        </p:txBody>
      </p:sp>
      <p:sp>
        <p:nvSpPr>
          <p:cNvPr id="2" name="Title 1">
            <a:extLst>
              <a:ext uri="{FF2B5EF4-FFF2-40B4-BE49-F238E27FC236}">
                <a16:creationId xmlns:a16="http://schemas.microsoft.com/office/drawing/2014/main" id="{EE19AE55-C50F-D641-BF16-057A9F1E341B}"/>
              </a:ext>
            </a:extLst>
          </p:cNvPr>
          <p:cNvSpPr>
            <a:spLocks noGrp="1"/>
          </p:cNvSpPr>
          <p:nvPr>
            <p:ph type="title"/>
          </p:nvPr>
        </p:nvSpPr>
        <p:spPr/>
        <p:txBody>
          <a:bodyPr/>
          <a:lstStyle/>
          <a:p>
            <a:r>
              <a:rPr lang="en-GB" dirty="0"/>
              <a:t>Model Testing</a:t>
            </a:r>
            <a:br>
              <a:rPr lang="en-GB" dirty="0"/>
            </a:br>
            <a:r>
              <a:rPr lang="en-GB" sz="2000" dirty="0">
                <a:solidFill>
                  <a:schemeClr val="accent3"/>
                </a:solidFill>
              </a:rPr>
              <a:t>Initial Results</a:t>
            </a:r>
          </a:p>
        </p:txBody>
      </p:sp>
      <p:sp>
        <p:nvSpPr>
          <p:cNvPr id="3" name="Text Placeholder 2">
            <a:extLst>
              <a:ext uri="{FF2B5EF4-FFF2-40B4-BE49-F238E27FC236}">
                <a16:creationId xmlns:a16="http://schemas.microsoft.com/office/drawing/2014/main" id="{08A94A36-83CF-DD48-9164-95C1CF48917F}"/>
              </a:ext>
            </a:extLst>
          </p:cNvPr>
          <p:cNvSpPr>
            <a:spLocks noGrp="1"/>
          </p:cNvSpPr>
          <p:nvPr>
            <p:ph type="body" sz="quarter" idx="10"/>
          </p:nvPr>
        </p:nvSpPr>
        <p:spPr/>
        <p:txBody>
          <a:bodyPr/>
          <a:lstStyle/>
          <a:p>
            <a:r>
              <a:rPr lang="en-GB" sz="2400" dirty="0">
                <a:latin typeface="Lucida Sans" panose="020B0602030504020204" pitchFamily="34" charset="77"/>
              </a:rPr>
              <a:t>Different aspects of metacognition via different assessments are not associated</a:t>
            </a:r>
          </a:p>
          <a:p>
            <a:pPr lvl="1"/>
            <a:r>
              <a:rPr lang="en-GB" sz="2000" dirty="0">
                <a:latin typeface="Lucida Sans" panose="020B0602030504020204" pitchFamily="34" charset="77"/>
              </a:rPr>
              <a:t>suggests a hierarchy of measures that are conceptually similar but not always strongly associated</a:t>
            </a:r>
          </a:p>
          <a:p>
            <a:pPr lvl="1"/>
            <a:endParaRPr lang="en-GB" sz="2000" dirty="0">
              <a:latin typeface="Lucida Sans" panose="020B0602030504020204" pitchFamily="34" charset="77"/>
            </a:endParaRPr>
          </a:p>
          <a:p>
            <a:pPr lvl="1"/>
            <a:r>
              <a:rPr lang="en-GB" sz="2000" dirty="0">
                <a:latin typeface="Lucida Sans" panose="020B0602030504020204" pitchFamily="34" charset="77"/>
              </a:rPr>
              <a:t>More work to do!</a:t>
            </a:r>
          </a:p>
          <a:p>
            <a:endParaRPr lang="en-GB" sz="2400" dirty="0"/>
          </a:p>
        </p:txBody>
      </p:sp>
    </p:spTree>
    <p:extLst>
      <p:ext uri="{BB962C8B-B14F-4D97-AF65-F5344CB8AC3E}">
        <p14:creationId xmlns:p14="http://schemas.microsoft.com/office/powerpoint/2010/main" val="965387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3FD15C-267F-D141-A61E-B8BCC392E969}"/>
              </a:ext>
            </a:extLst>
          </p:cNvPr>
          <p:cNvSpPr>
            <a:spLocks noGrp="1"/>
          </p:cNvSpPr>
          <p:nvPr>
            <p:ph type="title"/>
          </p:nvPr>
        </p:nvSpPr>
        <p:spPr/>
        <p:txBody>
          <a:bodyPr>
            <a:normAutofit/>
          </a:bodyPr>
          <a:lstStyle/>
          <a:p>
            <a:r>
              <a:rPr lang="en-GB" dirty="0">
                <a:solidFill>
                  <a:srgbClr val="163358"/>
                </a:solidFill>
              </a:rPr>
              <a:t>Future work</a:t>
            </a:r>
            <a:br>
              <a:rPr lang="en-GB" dirty="0">
                <a:solidFill>
                  <a:srgbClr val="163358"/>
                </a:solidFill>
              </a:rPr>
            </a:br>
            <a:endParaRPr lang="en-GB" sz="4400" dirty="0">
              <a:solidFill>
                <a:srgbClr val="163358"/>
              </a:solidFill>
            </a:endParaRPr>
          </a:p>
        </p:txBody>
      </p:sp>
      <p:sp>
        <p:nvSpPr>
          <p:cNvPr id="6" name="Rectangle 5">
            <a:extLst>
              <a:ext uri="{FF2B5EF4-FFF2-40B4-BE49-F238E27FC236}">
                <a16:creationId xmlns:a16="http://schemas.microsoft.com/office/drawing/2014/main" id="{E0A13F01-21BA-6D4F-BE9B-66832DC7C47F}"/>
              </a:ext>
            </a:extLst>
          </p:cNvPr>
          <p:cNvSpPr/>
          <p:nvPr/>
        </p:nvSpPr>
        <p:spPr>
          <a:xfrm>
            <a:off x="479376" y="1052736"/>
            <a:ext cx="3312368" cy="5174036"/>
          </a:xfrm>
          <a:prstGeom prst="rect">
            <a:avLst/>
          </a:prstGeom>
          <a:solidFill>
            <a:srgbClr val="AAC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933410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696D2-5189-0E47-A323-8D2B4C30460D}"/>
              </a:ext>
            </a:extLst>
          </p:cNvPr>
          <p:cNvSpPr>
            <a:spLocks noGrp="1"/>
          </p:cNvSpPr>
          <p:nvPr>
            <p:ph type="title"/>
          </p:nvPr>
        </p:nvSpPr>
        <p:spPr/>
        <p:txBody>
          <a:bodyPr/>
          <a:lstStyle/>
          <a:p>
            <a:r>
              <a:rPr lang="en-GB" dirty="0"/>
              <a:t>Measurement Protocol</a:t>
            </a:r>
            <a:br>
              <a:rPr lang="en-GB" dirty="0"/>
            </a:br>
            <a:r>
              <a:rPr lang="en-GB" sz="2000" dirty="0">
                <a:solidFill>
                  <a:schemeClr val="accent3"/>
                </a:solidFill>
              </a:rPr>
              <a:t>ICHR Working Group</a:t>
            </a:r>
          </a:p>
        </p:txBody>
      </p:sp>
      <p:sp>
        <p:nvSpPr>
          <p:cNvPr id="3" name="Content Placeholder 2">
            <a:extLst>
              <a:ext uri="{FF2B5EF4-FFF2-40B4-BE49-F238E27FC236}">
                <a16:creationId xmlns:a16="http://schemas.microsoft.com/office/drawing/2014/main" id="{CC317689-21B2-FE41-8D8D-E3628C88AACF}"/>
              </a:ext>
            </a:extLst>
          </p:cNvPr>
          <p:cNvSpPr>
            <a:spLocks noGrp="1"/>
          </p:cNvSpPr>
          <p:nvPr>
            <p:ph idx="1"/>
          </p:nvPr>
        </p:nvSpPr>
        <p:spPr/>
        <p:txBody>
          <a:bodyPr/>
          <a:lstStyle/>
          <a:p>
            <a:r>
              <a:rPr lang="en-GB" dirty="0"/>
              <a:t>In-the-moment assessments – more ecologically valid than dots or word recognition</a:t>
            </a:r>
          </a:p>
          <a:p>
            <a:r>
              <a:rPr lang="en-GB" dirty="0"/>
              <a:t>Self-report assessments</a:t>
            </a:r>
          </a:p>
          <a:p>
            <a:r>
              <a:rPr lang="en-GB" dirty="0"/>
              <a:t>True in-the-moment assessments</a:t>
            </a:r>
          </a:p>
          <a:p>
            <a:endParaRPr lang="en-GB" dirty="0"/>
          </a:p>
          <a:p>
            <a:r>
              <a:rPr lang="en-GB" dirty="0"/>
              <a:t>Using online mobile technology and EMA to ensure true representation </a:t>
            </a:r>
          </a:p>
        </p:txBody>
      </p:sp>
    </p:spTree>
    <p:extLst>
      <p:ext uri="{BB962C8B-B14F-4D97-AF65-F5344CB8AC3E}">
        <p14:creationId xmlns:p14="http://schemas.microsoft.com/office/powerpoint/2010/main" val="3135938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pic>
        <p:nvPicPr>
          <p:cNvPr id="231" name="Google Shape;231;p14"/>
          <p:cNvPicPr preferRelativeResize="0"/>
          <p:nvPr/>
        </p:nvPicPr>
        <p:blipFill rotWithShape="1">
          <a:blip r:embed="rId3">
            <a:alphaModFix/>
          </a:blip>
          <a:srcRect/>
          <a:stretch/>
        </p:blipFill>
        <p:spPr>
          <a:xfrm>
            <a:off x="2443389" y="1761190"/>
            <a:ext cx="2655118" cy="3600000"/>
          </a:xfrm>
          <a:prstGeom prst="rect">
            <a:avLst/>
          </a:prstGeom>
          <a:noFill/>
          <a:ln>
            <a:noFill/>
          </a:ln>
        </p:spPr>
      </p:pic>
      <p:sp>
        <p:nvSpPr>
          <p:cNvPr id="232" name="Google Shape;232;p14"/>
          <p:cNvSpPr txBox="1"/>
          <p:nvPr/>
        </p:nvSpPr>
        <p:spPr>
          <a:xfrm>
            <a:off x="2004164" y="1002082"/>
            <a:ext cx="8016658" cy="30469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0" i="0" u="none" strike="noStrike" cap="none">
                <a:solidFill>
                  <a:schemeClr val="dk1"/>
                </a:solidFill>
                <a:latin typeface="Calibri"/>
                <a:ea typeface="Calibri"/>
                <a:cs typeface="Calibri"/>
                <a:sym typeface="Calibri"/>
              </a:rPr>
              <a:t>Which face is showing disgust?</a:t>
            </a:r>
            <a:endParaRPr/>
          </a:p>
          <a:p>
            <a:pPr marL="0" marR="0" lvl="0" indent="0" algn="ctr" rtl="0">
              <a:spcBef>
                <a:spcPts val="0"/>
              </a:spcBef>
              <a:spcAft>
                <a:spcPts val="0"/>
              </a:spcAft>
              <a:buNone/>
            </a:pPr>
            <a:endParaRPr sz="3200" b="0" i="0" u="none" strike="noStrike" cap="none">
              <a:solidFill>
                <a:schemeClr val="dk1"/>
              </a:solidFill>
              <a:latin typeface="Calibri"/>
              <a:ea typeface="Calibri"/>
              <a:cs typeface="Calibri"/>
              <a:sym typeface="Calibri"/>
            </a:endParaRPr>
          </a:p>
          <a:p>
            <a:pPr marL="0" marR="0" lvl="0" indent="0" algn="ctr" rtl="0">
              <a:spcBef>
                <a:spcPts val="0"/>
              </a:spcBef>
              <a:spcAft>
                <a:spcPts val="0"/>
              </a:spcAft>
              <a:buNone/>
            </a:pPr>
            <a:endParaRPr sz="3200" b="0" i="0" u="none" strike="noStrike" cap="none">
              <a:solidFill>
                <a:schemeClr val="dk1"/>
              </a:solidFill>
              <a:latin typeface="Calibri"/>
              <a:ea typeface="Calibri"/>
              <a:cs typeface="Calibri"/>
              <a:sym typeface="Calibri"/>
            </a:endParaRPr>
          </a:p>
          <a:p>
            <a:pPr marL="0" marR="0" lvl="0" indent="0" algn="ctr" rtl="0">
              <a:spcBef>
                <a:spcPts val="0"/>
              </a:spcBef>
              <a:spcAft>
                <a:spcPts val="0"/>
              </a:spcAft>
              <a:buNone/>
            </a:pPr>
            <a:endParaRPr sz="3200" b="0" i="0" u="none" strike="noStrike" cap="none">
              <a:solidFill>
                <a:schemeClr val="dk1"/>
              </a:solidFill>
              <a:latin typeface="Calibri"/>
              <a:ea typeface="Calibri"/>
              <a:cs typeface="Calibri"/>
              <a:sym typeface="Calibri"/>
            </a:endParaRPr>
          </a:p>
          <a:p>
            <a:pPr marL="0" marR="0" lvl="0" indent="0" algn="ctr" rtl="0">
              <a:spcBef>
                <a:spcPts val="0"/>
              </a:spcBef>
              <a:spcAft>
                <a:spcPts val="0"/>
              </a:spcAft>
              <a:buNone/>
            </a:pPr>
            <a:r>
              <a:rPr lang="en-US" sz="3200" b="0" i="0" u="none" strike="noStrike" cap="none">
                <a:solidFill>
                  <a:schemeClr val="dk1"/>
                </a:solidFill>
                <a:latin typeface="Calibri"/>
                <a:ea typeface="Calibri"/>
                <a:cs typeface="Calibri"/>
                <a:sym typeface="Calibri"/>
              </a:rPr>
              <a:t>+</a:t>
            </a:r>
            <a:endParaRPr/>
          </a:p>
          <a:p>
            <a:pPr marL="0" marR="0" lvl="0" indent="0" algn="ctr" rtl="0">
              <a:spcBef>
                <a:spcPts val="0"/>
              </a:spcBef>
              <a:spcAft>
                <a:spcPts val="0"/>
              </a:spcAft>
              <a:buNone/>
            </a:pPr>
            <a:endParaRPr sz="3200" b="0" i="0" u="none" strike="noStrike" cap="none">
              <a:solidFill>
                <a:schemeClr val="dk1"/>
              </a:solidFill>
              <a:latin typeface="Calibri"/>
              <a:ea typeface="Calibri"/>
              <a:cs typeface="Calibri"/>
              <a:sym typeface="Calibri"/>
            </a:endParaRPr>
          </a:p>
        </p:txBody>
      </p:sp>
      <p:sp>
        <p:nvSpPr>
          <p:cNvPr id="233" name="Google Shape;233;p14"/>
          <p:cNvSpPr txBox="1"/>
          <p:nvPr/>
        </p:nvSpPr>
        <p:spPr>
          <a:xfrm>
            <a:off x="2004164" y="5795855"/>
            <a:ext cx="8016658"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0" i="0" u="none" strike="noStrike" cap="none">
                <a:solidFill>
                  <a:schemeClr val="dk1"/>
                </a:solidFill>
                <a:latin typeface="Calibri"/>
                <a:ea typeface="Calibri"/>
                <a:cs typeface="Calibri"/>
                <a:sym typeface="Calibri"/>
              </a:rPr>
              <a:t>1					2</a:t>
            </a:r>
            <a:endParaRPr/>
          </a:p>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234" name="Google Shape;234;p14"/>
          <p:cNvPicPr preferRelativeResize="0"/>
          <p:nvPr/>
        </p:nvPicPr>
        <p:blipFill rotWithShape="1">
          <a:blip r:embed="rId4">
            <a:alphaModFix/>
          </a:blip>
          <a:srcRect/>
          <a:stretch/>
        </p:blipFill>
        <p:spPr>
          <a:xfrm>
            <a:off x="7049235" y="1761190"/>
            <a:ext cx="2655118" cy="3600000"/>
          </a:xfrm>
          <a:prstGeom prst="rect">
            <a:avLst/>
          </a:prstGeom>
          <a:noFill/>
          <a:ln>
            <a:noFill/>
          </a:ln>
        </p:spPr>
      </p:pic>
    </p:spTree>
    <p:extLst>
      <p:ext uri="{BB962C8B-B14F-4D97-AF65-F5344CB8AC3E}">
        <p14:creationId xmlns:p14="http://schemas.microsoft.com/office/powerpoint/2010/main" val="13811695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15"/>
          <p:cNvSpPr txBox="1"/>
          <p:nvPr/>
        </p:nvSpPr>
        <p:spPr>
          <a:xfrm>
            <a:off x="2004164" y="1002082"/>
            <a:ext cx="8016658" cy="206210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0" i="0" u="none" strike="noStrike" cap="none">
                <a:solidFill>
                  <a:schemeClr val="dk1"/>
                </a:solidFill>
                <a:latin typeface="Calibri"/>
                <a:ea typeface="Calibri"/>
                <a:cs typeface="Calibri"/>
                <a:sym typeface="Calibri"/>
              </a:rPr>
              <a:t>How confident are you that this judgement was correct?</a:t>
            </a:r>
            <a:endParaRPr/>
          </a:p>
          <a:p>
            <a:pPr marL="0" marR="0" lvl="0" indent="0" algn="ctr" rtl="0">
              <a:spcBef>
                <a:spcPts val="0"/>
              </a:spcBef>
              <a:spcAft>
                <a:spcPts val="0"/>
              </a:spcAft>
              <a:buNone/>
            </a:pPr>
            <a:endParaRPr sz="3200" b="0" i="0" u="none" strike="noStrike" cap="none">
              <a:solidFill>
                <a:schemeClr val="dk1"/>
              </a:solidFill>
              <a:latin typeface="Calibri"/>
              <a:ea typeface="Calibri"/>
              <a:cs typeface="Calibri"/>
              <a:sym typeface="Calibri"/>
            </a:endParaRPr>
          </a:p>
          <a:p>
            <a:pPr marL="0" marR="0" lvl="0" indent="0" algn="ctr" rtl="0">
              <a:spcBef>
                <a:spcPts val="0"/>
              </a:spcBef>
              <a:spcAft>
                <a:spcPts val="0"/>
              </a:spcAft>
              <a:buNone/>
            </a:pPr>
            <a:endParaRPr sz="3200" b="0" i="0" u="none" strike="noStrike" cap="none">
              <a:solidFill>
                <a:schemeClr val="dk1"/>
              </a:solidFill>
              <a:latin typeface="Calibri"/>
              <a:ea typeface="Calibri"/>
              <a:cs typeface="Calibri"/>
              <a:sym typeface="Calibri"/>
            </a:endParaRPr>
          </a:p>
        </p:txBody>
      </p:sp>
      <p:sp>
        <p:nvSpPr>
          <p:cNvPr id="240" name="Google Shape;240;p15"/>
          <p:cNvSpPr txBox="1"/>
          <p:nvPr/>
        </p:nvSpPr>
        <p:spPr>
          <a:xfrm>
            <a:off x="2004164" y="3131564"/>
            <a:ext cx="8016658"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0" i="0" u="none" strike="noStrike" cap="none">
                <a:solidFill>
                  <a:schemeClr val="dk1"/>
                </a:solidFill>
                <a:latin typeface="Calibri"/>
                <a:ea typeface="Calibri"/>
                <a:cs typeface="Calibri"/>
                <a:sym typeface="Calibri"/>
              </a:rPr>
              <a:t>Not at all confident 				Very Confident</a:t>
            </a:r>
            <a:endParaRPr/>
          </a:p>
          <a:p>
            <a:pPr marL="0" marR="0" lvl="0" indent="0" algn="ctr" rtl="0">
              <a:spcBef>
                <a:spcPts val="0"/>
              </a:spcBef>
              <a:spcAft>
                <a:spcPts val="0"/>
              </a:spcAft>
              <a:buNone/>
            </a:pPr>
            <a:r>
              <a:rPr lang="en-US" sz="1800" b="0" i="0" u="none" strike="noStrike" cap="none">
                <a:solidFill>
                  <a:schemeClr val="dk1"/>
                </a:solidFill>
                <a:latin typeface="Calibri"/>
                <a:ea typeface="Calibri"/>
                <a:cs typeface="Calibri"/>
                <a:sym typeface="Calibri"/>
              </a:rPr>
              <a:t>1	2	3	4	5	6</a:t>
            </a:r>
            <a:endParaRPr/>
          </a:p>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974474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17"/>
          <p:cNvSpPr/>
          <p:nvPr/>
        </p:nvSpPr>
        <p:spPr>
          <a:xfrm>
            <a:off x="800100" y="-4763"/>
            <a:ext cx="3333749" cy="3338514"/>
          </a:xfrm>
          <a:prstGeom prst="downArrow">
            <a:avLst>
              <a:gd name="adj1" fmla="val 100000"/>
              <a:gd name="adj2" fmla="val 26890"/>
            </a:avLst>
          </a:prstGeom>
          <a:solidFill>
            <a:srgbClr val="2626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76" name="Google Shape;276;p17"/>
          <p:cNvSpPr txBox="1">
            <a:spLocks noGrp="1"/>
          </p:cNvSpPr>
          <p:nvPr>
            <p:ph type="title"/>
          </p:nvPr>
        </p:nvSpPr>
        <p:spPr>
          <a:xfrm>
            <a:off x="1028700" y="190501"/>
            <a:ext cx="2886075" cy="248602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3600"/>
              <a:buFont typeface="Calibri"/>
              <a:buNone/>
            </a:pPr>
            <a:r>
              <a:rPr lang="en-US" sz="3600">
                <a:solidFill>
                  <a:schemeClr val="lt1"/>
                </a:solidFill>
              </a:rPr>
              <a:t>Example of EMA items</a:t>
            </a:r>
            <a:endParaRPr/>
          </a:p>
        </p:txBody>
      </p:sp>
      <p:sp>
        <p:nvSpPr>
          <p:cNvPr id="277" name="Google Shape;277;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rmAutofit lnSpcReduction="10000"/>
          </a:bodyPr>
          <a:lstStyle/>
          <a:p>
            <a:pPr marL="0" lvl="0" indent="0" algn="r" rtl="0">
              <a:spcBef>
                <a:spcPts val="0"/>
              </a:spcBef>
              <a:spcAft>
                <a:spcPts val="0"/>
              </a:spcAft>
              <a:buNone/>
            </a:pPr>
            <a:fld id="{00000000-1234-1234-1234-123412341234}" type="slidenum">
              <a:rPr lang="en-US"/>
              <a:t>61</a:t>
            </a:fld>
            <a:endParaRPr/>
          </a:p>
        </p:txBody>
      </p:sp>
      <p:pic>
        <p:nvPicPr>
          <p:cNvPr id="278" name="Google Shape;278;p17"/>
          <p:cNvPicPr preferRelativeResize="0"/>
          <p:nvPr/>
        </p:nvPicPr>
        <p:blipFill rotWithShape="1">
          <a:blip r:embed="rId3">
            <a:alphaModFix/>
          </a:blip>
          <a:srcRect/>
          <a:stretch/>
        </p:blipFill>
        <p:spPr>
          <a:xfrm>
            <a:off x="6137913" y="137478"/>
            <a:ext cx="1920240" cy="3473767"/>
          </a:xfrm>
          <a:prstGeom prst="rect">
            <a:avLst/>
          </a:prstGeom>
          <a:noFill/>
          <a:ln>
            <a:noFill/>
          </a:ln>
        </p:spPr>
      </p:pic>
      <p:pic>
        <p:nvPicPr>
          <p:cNvPr id="279" name="Google Shape;279;p17"/>
          <p:cNvPicPr preferRelativeResize="0"/>
          <p:nvPr/>
        </p:nvPicPr>
        <p:blipFill rotWithShape="1">
          <a:blip r:embed="rId4">
            <a:alphaModFix/>
          </a:blip>
          <a:srcRect/>
          <a:stretch/>
        </p:blipFill>
        <p:spPr>
          <a:xfrm>
            <a:off x="8136068" y="137478"/>
            <a:ext cx="1920240" cy="3474720"/>
          </a:xfrm>
          <a:prstGeom prst="rect">
            <a:avLst/>
          </a:prstGeom>
          <a:noFill/>
          <a:ln>
            <a:noFill/>
          </a:ln>
        </p:spPr>
      </p:pic>
      <p:pic>
        <p:nvPicPr>
          <p:cNvPr id="280" name="Google Shape;280;p17"/>
          <p:cNvPicPr preferRelativeResize="0"/>
          <p:nvPr/>
        </p:nvPicPr>
        <p:blipFill rotWithShape="1">
          <a:blip r:embed="rId5">
            <a:alphaModFix/>
          </a:blip>
          <a:srcRect/>
          <a:stretch/>
        </p:blipFill>
        <p:spPr>
          <a:xfrm>
            <a:off x="10062217" y="116316"/>
            <a:ext cx="1920240" cy="3474720"/>
          </a:xfrm>
          <a:prstGeom prst="rect">
            <a:avLst/>
          </a:prstGeom>
          <a:noFill/>
          <a:ln>
            <a:noFill/>
          </a:ln>
        </p:spPr>
      </p:pic>
      <p:pic>
        <p:nvPicPr>
          <p:cNvPr id="281" name="Google Shape;281;p17"/>
          <p:cNvPicPr preferRelativeResize="0"/>
          <p:nvPr/>
        </p:nvPicPr>
        <p:blipFill rotWithShape="1">
          <a:blip r:embed="rId6">
            <a:alphaModFix/>
          </a:blip>
          <a:srcRect/>
          <a:stretch/>
        </p:blipFill>
        <p:spPr>
          <a:xfrm>
            <a:off x="368931" y="3333751"/>
            <a:ext cx="1920240" cy="3474720"/>
          </a:xfrm>
          <a:prstGeom prst="rect">
            <a:avLst/>
          </a:prstGeom>
          <a:noFill/>
          <a:ln>
            <a:noFill/>
          </a:ln>
        </p:spPr>
      </p:pic>
      <p:pic>
        <p:nvPicPr>
          <p:cNvPr id="282" name="Google Shape;282;p17"/>
          <p:cNvPicPr preferRelativeResize="0"/>
          <p:nvPr/>
        </p:nvPicPr>
        <p:blipFill rotWithShape="1">
          <a:blip r:embed="rId7">
            <a:alphaModFix/>
          </a:blip>
          <a:srcRect/>
          <a:stretch/>
        </p:blipFill>
        <p:spPr>
          <a:xfrm>
            <a:off x="2416870" y="3350955"/>
            <a:ext cx="1920240" cy="3474720"/>
          </a:xfrm>
          <a:prstGeom prst="rect">
            <a:avLst/>
          </a:prstGeom>
          <a:noFill/>
          <a:ln>
            <a:noFill/>
          </a:ln>
        </p:spPr>
      </p:pic>
      <p:pic>
        <p:nvPicPr>
          <p:cNvPr id="283" name="Google Shape;283;p17"/>
          <p:cNvPicPr preferRelativeResize="0"/>
          <p:nvPr/>
        </p:nvPicPr>
        <p:blipFill rotWithShape="1">
          <a:blip r:embed="rId8">
            <a:alphaModFix/>
          </a:blip>
          <a:srcRect/>
          <a:stretch/>
        </p:blipFill>
        <p:spPr>
          <a:xfrm>
            <a:off x="4337110" y="3316546"/>
            <a:ext cx="1920240" cy="3509129"/>
          </a:xfrm>
          <a:prstGeom prst="rect">
            <a:avLst/>
          </a:prstGeom>
          <a:noFill/>
          <a:ln>
            <a:noFill/>
          </a:ln>
        </p:spPr>
      </p:pic>
    </p:spTree>
    <p:extLst>
      <p:ext uri="{BB962C8B-B14F-4D97-AF65-F5344CB8AC3E}">
        <p14:creationId xmlns:p14="http://schemas.microsoft.com/office/powerpoint/2010/main" val="7031662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696D2-5189-0E47-A323-8D2B4C30460D}"/>
              </a:ext>
            </a:extLst>
          </p:cNvPr>
          <p:cNvSpPr>
            <a:spLocks noGrp="1"/>
          </p:cNvSpPr>
          <p:nvPr>
            <p:ph type="title"/>
          </p:nvPr>
        </p:nvSpPr>
        <p:spPr/>
        <p:txBody>
          <a:bodyPr/>
          <a:lstStyle/>
          <a:p>
            <a:r>
              <a:rPr lang="en-GB" sz="3600" dirty="0"/>
              <a:t>Unusual Sensory Experiences</a:t>
            </a:r>
            <a:r>
              <a:rPr lang="en-GB" sz="2000" dirty="0">
                <a:solidFill>
                  <a:srgbClr val="AACF32"/>
                </a:solidFill>
              </a:rPr>
              <a:t/>
            </a:r>
            <a:br>
              <a:rPr lang="en-GB" sz="2000" dirty="0">
                <a:solidFill>
                  <a:srgbClr val="AACF32"/>
                </a:solidFill>
              </a:rPr>
            </a:br>
            <a:r>
              <a:rPr lang="en-GB" sz="2000" dirty="0">
                <a:solidFill>
                  <a:srgbClr val="AACF32"/>
                </a:solidFill>
              </a:rPr>
              <a:t>Group Comparisons</a:t>
            </a:r>
          </a:p>
        </p:txBody>
      </p:sp>
      <p:sp>
        <p:nvSpPr>
          <p:cNvPr id="3" name="Content Placeholder 2">
            <a:extLst>
              <a:ext uri="{FF2B5EF4-FFF2-40B4-BE49-F238E27FC236}">
                <a16:creationId xmlns:a16="http://schemas.microsoft.com/office/drawing/2014/main" id="{CC317689-21B2-FE41-8D8D-E3628C88AACF}"/>
              </a:ext>
            </a:extLst>
          </p:cNvPr>
          <p:cNvSpPr>
            <a:spLocks noGrp="1"/>
          </p:cNvSpPr>
          <p:nvPr>
            <p:ph idx="1"/>
          </p:nvPr>
        </p:nvSpPr>
        <p:spPr/>
        <p:txBody>
          <a:bodyPr/>
          <a:lstStyle/>
          <a:p>
            <a:r>
              <a:rPr lang="en-GB" dirty="0"/>
              <a:t>Compare metacognition in individuals who have unusual sensory experiences</a:t>
            </a:r>
          </a:p>
          <a:p>
            <a:pPr lvl="1"/>
            <a:r>
              <a:rPr lang="en-GB" dirty="0"/>
              <a:t>Non-clinical hallucination prone/Schizotypal personality traits</a:t>
            </a:r>
          </a:p>
          <a:p>
            <a:pPr lvl="1"/>
            <a:r>
              <a:rPr lang="en-GB" dirty="0"/>
              <a:t>ASMR</a:t>
            </a:r>
          </a:p>
          <a:p>
            <a:pPr lvl="1"/>
            <a:r>
              <a:rPr lang="en-GB" dirty="0" err="1"/>
              <a:t>Tulpamancers</a:t>
            </a:r>
            <a:endParaRPr lang="en-GB" dirty="0"/>
          </a:p>
          <a:p>
            <a:pPr lvl="1"/>
            <a:r>
              <a:rPr lang="en-GB" dirty="0"/>
              <a:t>Clinical psychosis</a:t>
            </a:r>
          </a:p>
        </p:txBody>
      </p:sp>
    </p:spTree>
    <p:extLst>
      <p:ext uri="{BB962C8B-B14F-4D97-AF65-F5344CB8AC3E}">
        <p14:creationId xmlns:p14="http://schemas.microsoft.com/office/powerpoint/2010/main" val="4143961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0B83B-F044-784F-87C6-AA91026B7839}"/>
              </a:ext>
            </a:extLst>
          </p:cNvPr>
          <p:cNvSpPr>
            <a:spLocks noGrp="1"/>
          </p:cNvSpPr>
          <p:nvPr>
            <p:ph type="ctrTitle"/>
          </p:nvPr>
        </p:nvSpPr>
        <p:spPr/>
        <p:txBody>
          <a:bodyPr/>
          <a:lstStyle/>
          <a:p>
            <a:r>
              <a:rPr lang="en-GB" dirty="0"/>
              <a:t>Thank you!</a:t>
            </a:r>
          </a:p>
        </p:txBody>
      </p:sp>
      <p:sp>
        <p:nvSpPr>
          <p:cNvPr id="3" name="Subtitle 2">
            <a:extLst>
              <a:ext uri="{FF2B5EF4-FFF2-40B4-BE49-F238E27FC236}">
                <a16:creationId xmlns:a16="http://schemas.microsoft.com/office/drawing/2014/main" id="{304CB370-8093-7148-84CE-D2CC1479DA6D}"/>
              </a:ext>
            </a:extLst>
          </p:cNvPr>
          <p:cNvSpPr>
            <a:spLocks noGrp="1"/>
          </p:cNvSpPr>
          <p:nvPr>
            <p:ph type="subTitle" idx="1"/>
          </p:nvPr>
        </p:nvSpPr>
        <p:spPr>
          <a:xfrm>
            <a:off x="2351584" y="3287415"/>
            <a:ext cx="7584843" cy="864096"/>
          </a:xfrm>
        </p:spPr>
        <p:txBody>
          <a:bodyPr/>
          <a:lstStyle/>
          <a:p>
            <a:r>
              <a:rPr lang="en-GB" dirty="0"/>
              <a:t>Questions?</a:t>
            </a:r>
          </a:p>
        </p:txBody>
      </p:sp>
      <p:sp>
        <p:nvSpPr>
          <p:cNvPr id="5" name="Subtitle 2">
            <a:extLst>
              <a:ext uri="{FF2B5EF4-FFF2-40B4-BE49-F238E27FC236}">
                <a16:creationId xmlns:a16="http://schemas.microsoft.com/office/drawing/2014/main" id="{EDA3D71A-B76A-B248-8C23-FD3CCB3B976E}"/>
              </a:ext>
            </a:extLst>
          </p:cNvPr>
          <p:cNvSpPr txBox="1">
            <a:spLocks/>
          </p:cNvSpPr>
          <p:nvPr/>
        </p:nvSpPr>
        <p:spPr>
          <a:xfrm>
            <a:off x="2351583" y="4653136"/>
            <a:ext cx="7584843" cy="864096"/>
          </a:xfrm>
          <a:prstGeom prst="rect">
            <a:avLst/>
          </a:prstGeom>
        </p:spPr>
        <p:txBody>
          <a:bodyPr anchor="ctr" anchorCtr="0"/>
          <a:lstStyle>
            <a:lvl1pPr marL="0" indent="0" algn="l" defTabSz="914400" rtl="0" eaLnBrk="1" latinLnBrk="0" hangingPunct="1">
              <a:spcBef>
                <a:spcPct val="20000"/>
              </a:spcBef>
              <a:buFont typeface="Arial" panose="020B0604020202020204" pitchFamily="34" charset="0"/>
              <a:buNone/>
              <a:defRPr sz="20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GB" dirty="0" err="1"/>
              <a:t>dr_emmaclaire</a:t>
            </a:r>
            <a:endParaRPr lang="en-GB" dirty="0"/>
          </a:p>
          <a:p>
            <a:r>
              <a:rPr lang="en-GB" dirty="0" err="1"/>
              <a:t>e.c.palmer-cooper@soton.ac.uk</a:t>
            </a:r>
            <a:endParaRPr lang="en-GB" dirty="0"/>
          </a:p>
        </p:txBody>
      </p:sp>
    </p:spTree>
    <p:extLst>
      <p:ext uri="{BB962C8B-B14F-4D97-AF65-F5344CB8AC3E}">
        <p14:creationId xmlns:p14="http://schemas.microsoft.com/office/powerpoint/2010/main" val="3567486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9344865"/>
      </p:ext>
    </p:extLst>
  </p:cSld>
  <p:clrMapOvr>
    <a:masterClrMapping/>
  </p:clrMapOvr>
</p:sld>
</file>

<file path=ppt/theme/theme1.xml><?xml version="1.0" encoding="utf-8"?>
<a:theme xmlns:a="http://schemas.openxmlformats.org/drawingml/2006/main" name="Title Logo Slide">
  <a:themeElements>
    <a:clrScheme name="Rich Black">
      <a:dk1>
        <a:srgbClr val="231F20"/>
      </a:dk1>
      <a:lt1>
        <a:srgbClr val="FFFFFF"/>
      </a:lt1>
      <a:dk2>
        <a:srgbClr val="005C84"/>
      </a:dk2>
      <a:lt2>
        <a:srgbClr val="495961"/>
      </a:lt2>
      <a:accent1>
        <a:srgbClr val="9FB1BD"/>
      </a:accent1>
      <a:accent2>
        <a:srgbClr val="E73037"/>
      </a:accent2>
      <a:accent3>
        <a:srgbClr val="C1D100"/>
      </a:accent3>
      <a:accent4>
        <a:srgbClr val="8D3970"/>
      </a:accent4>
      <a:accent5>
        <a:srgbClr val="31BFC7"/>
      </a:accent5>
      <a:accent6>
        <a:srgbClr val="EF7D00"/>
      </a:accent6>
      <a:hlink>
        <a:srgbClr val="74C9E5"/>
      </a:hlink>
      <a:folHlink>
        <a:srgbClr val="D5007F"/>
      </a:folHlink>
    </a:clrScheme>
    <a:fontScheme name="Custom 1">
      <a:majorFont>
        <a:latin typeface="Lucida Sans"/>
        <a:ea typeface=""/>
        <a:cs typeface=""/>
      </a:majorFont>
      <a:minorFont>
        <a:latin typeface="Lucida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rine6_UoS_Powerpoint_template.potx" id="{A9FED874-4121-4F75-80FC-EA3E9215C86F}" vid="{963F5580-EBD2-4096-8B2D-9D021DFBAF35}"/>
    </a:ext>
  </a:extLst>
</a:theme>
</file>

<file path=ppt/theme/theme2.xml><?xml version="1.0" encoding="utf-8"?>
<a:theme xmlns:a="http://schemas.openxmlformats.org/drawingml/2006/main" name="Title and content">
  <a:themeElements>
    <a:clrScheme name="UoS Brand Colours">
      <a:dk1>
        <a:srgbClr val="231F20"/>
      </a:dk1>
      <a:lt1>
        <a:srgbClr val="FFFFFF"/>
      </a:lt1>
      <a:dk2>
        <a:srgbClr val="005C84"/>
      </a:dk2>
      <a:lt2>
        <a:srgbClr val="495961"/>
      </a:lt2>
      <a:accent1>
        <a:srgbClr val="9FB1BD"/>
      </a:accent1>
      <a:accent2>
        <a:srgbClr val="E73037"/>
      </a:accent2>
      <a:accent3>
        <a:srgbClr val="C1D100"/>
      </a:accent3>
      <a:accent4>
        <a:srgbClr val="8D3970"/>
      </a:accent4>
      <a:accent5>
        <a:srgbClr val="31BFC7"/>
      </a:accent5>
      <a:accent6>
        <a:srgbClr val="EF7D00"/>
      </a:accent6>
      <a:hlink>
        <a:srgbClr val="74C9E5"/>
      </a:hlink>
      <a:folHlink>
        <a:srgbClr val="D5007F"/>
      </a:folHlink>
    </a:clrScheme>
    <a:fontScheme name="UoS Powerpoint Fonts">
      <a:majorFont>
        <a:latin typeface="Lucida Sans"/>
        <a:ea typeface=""/>
        <a:cs typeface=""/>
      </a:majorFont>
      <a:minorFont>
        <a:latin typeface="Lucida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rine6_UoS_Powerpoint_template.potx" id="{A9FED874-4121-4F75-80FC-EA3E9215C86F}" vid="{29E5BD48-C8AE-4EE2-9F89-277917E5948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Title Logo Slide</Template>
  <TotalTime>3001</TotalTime>
  <Words>3584</Words>
  <Application>Microsoft Office PowerPoint</Application>
  <PresentationFormat>Widescreen</PresentationFormat>
  <Paragraphs>592</Paragraphs>
  <Slides>64</Slides>
  <Notes>48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64</vt:i4>
      </vt:variant>
    </vt:vector>
  </HeadingPairs>
  <TitlesOfParts>
    <vt:vector size="71" baseType="lpstr">
      <vt:lpstr>맑은 고딕</vt:lpstr>
      <vt:lpstr>Arial</vt:lpstr>
      <vt:lpstr>Calibri</vt:lpstr>
      <vt:lpstr>Lucida Sans</vt:lpstr>
      <vt:lpstr>System Font</vt:lpstr>
      <vt:lpstr>Title Logo Slide</vt:lpstr>
      <vt:lpstr>Title and content</vt:lpstr>
      <vt:lpstr>PowerPoint Presentation</vt:lpstr>
      <vt:lpstr>Metacognition and psychosis-spectrum experiences in clinical and non-clinical populations</vt:lpstr>
      <vt:lpstr>Today’s Talk</vt:lpstr>
      <vt:lpstr>Metacognition</vt:lpstr>
      <vt:lpstr>What is Metacognition?</vt:lpstr>
      <vt:lpstr>So instead of the simple Nelson and Narens Model…</vt:lpstr>
      <vt:lpstr>What is Metacognition? Umbrella/General Term</vt:lpstr>
      <vt:lpstr>So instead of the simple Nelson and Narens Model…</vt:lpstr>
      <vt:lpstr>What is Metacognition?</vt:lpstr>
      <vt:lpstr>Metacognition in General Populations</vt:lpstr>
      <vt:lpstr>General Population Beliefs</vt:lpstr>
      <vt:lpstr>General Population Self-Reflection</vt:lpstr>
      <vt:lpstr>General Population In-the-moment</vt:lpstr>
      <vt:lpstr>PowerPoint Presentation</vt:lpstr>
      <vt:lpstr>PowerPoint Presentation</vt:lpstr>
      <vt:lpstr>PowerPoint Presentation</vt:lpstr>
      <vt:lpstr>PowerPoint Presentation</vt:lpstr>
      <vt:lpstr>PowerPoint Presentation</vt:lpstr>
      <vt:lpstr>General Population In-the-moment</vt:lpstr>
      <vt:lpstr>Metacognition in Psychosis Populations</vt:lpstr>
      <vt:lpstr>Psychosis Populations</vt:lpstr>
      <vt:lpstr>Psychosis Population Self-reported Beliefs &amp; Ability</vt:lpstr>
      <vt:lpstr>Psychosis Population Self-Reflection</vt:lpstr>
      <vt:lpstr>PowerPoint Presentation</vt:lpstr>
      <vt:lpstr>PowerPoint Presentation</vt:lpstr>
      <vt:lpstr>PowerPoint Presentation</vt:lpstr>
      <vt:lpstr>PowerPoint Presentation</vt:lpstr>
      <vt:lpstr>Psychosis Population Self-Reflection </vt:lpstr>
      <vt:lpstr>Psychosis Population In-the-moment</vt:lpstr>
      <vt:lpstr>Psychosis Population In-the-moment</vt:lpstr>
      <vt:lpstr>PowerPoint Presentation</vt:lpstr>
      <vt:lpstr>PowerPoint Presentation</vt:lpstr>
      <vt:lpstr>PowerPoint Presentation</vt:lpstr>
      <vt:lpstr>PowerPoint Presentation</vt:lpstr>
      <vt:lpstr>Psychosis Population In-the-moment</vt:lpstr>
      <vt:lpstr>Psychosis Population Where does metacognition sit?</vt:lpstr>
      <vt:lpstr>Recent work: Metacognition and Schizotypal Personality Traits in non-clinical populations</vt:lpstr>
      <vt:lpstr>Schizotypal Personality Traits</vt:lpstr>
      <vt:lpstr>Schizotypal Personality Traits</vt:lpstr>
      <vt:lpstr>PowerPoint Presentation</vt:lpstr>
      <vt:lpstr>PowerPoint Presentation</vt:lpstr>
      <vt:lpstr>PowerPoint Presentation</vt:lpstr>
      <vt:lpstr>Interpretations Previous Research</vt:lpstr>
      <vt:lpstr>Interpretations Clinical Comparisons</vt:lpstr>
      <vt:lpstr>Interpretations</vt:lpstr>
      <vt:lpstr>Recent work: Metacognition and Anomalous Experiences in non-clinical populations</vt:lpstr>
      <vt:lpstr>PowerPoint Presentation</vt:lpstr>
      <vt:lpstr>PowerPoint Presentation</vt:lpstr>
      <vt:lpstr>Interpretations Clinical Comparisons</vt:lpstr>
      <vt:lpstr>Recent work: Measures of metacognition and model building in non-clinical populations</vt:lpstr>
      <vt:lpstr>Hierarchical Model of Metacognition</vt:lpstr>
      <vt:lpstr>So instead of the simple Nelson and Narens Model…</vt:lpstr>
      <vt:lpstr>So instead of the simple Nelson and Narens Model…</vt:lpstr>
      <vt:lpstr>PowerPoint Presentation</vt:lpstr>
      <vt:lpstr>PowerPoint Presentation</vt:lpstr>
      <vt:lpstr>Model Testing Initial Results</vt:lpstr>
      <vt:lpstr>Future work </vt:lpstr>
      <vt:lpstr>Measurement Protocol ICHR Working Group</vt:lpstr>
      <vt:lpstr>PowerPoint Presentation</vt:lpstr>
      <vt:lpstr>PowerPoint Presentation</vt:lpstr>
      <vt:lpstr>Example of EMA items</vt:lpstr>
      <vt:lpstr>Unusual Sensory Experiences Group Comparisons</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Metacognition and psychosis-spectrum experiences in clinical and non-clinical populations</dc:title>
  <dc:creator>Palmer-Cooper E.C.</dc:creator>
  <cp:lastModifiedBy>Jamie Moffatt</cp:lastModifiedBy>
  <cp:revision>12</cp:revision>
  <dcterms:created xsi:type="dcterms:W3CDTF">2019-09-23T09:25:22Z</dcterms:created>
  <dcterms:modified xsi:type="dcterms:W3CDTF">2019-10-14T11:59:23Z</dcterms:modified>
</cp:coreProperties>
</file>