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74" r:id="rId2"/>
    <p:sldId id="277" r:id="rId3"/>
    <p:sldId id="263" r:id="rId4"/>
    <p:sldId id="262" r:id="rId5"/>
    <p:sldId id="270" r:id="rId6"/>
    <p:sldId id="278" r:id="rId7"/>
    <p:sldId id="279" r:id="rId8"/>
    <p:sldId id="280" r:id="rId9"/>
    <p:sldId id="281" r:id="rId10"/>
    <p:sldId id="287" r:id="rId11"/>
    <p:sldId id="282" r:id="rId12"/>
    <p:sldId id="283" r:id="rId13"/>
    <p:sldId id="284" r:id="rId14"/>
    <p:sldId id="285" r:id="rId15"/>
    <p:sldId id="28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5C6D"/>
    <a:srgbClr val="FE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/>
    <p:restoredTop sz="79472"/>
  </p:normalViewPr>
  <p:slideViewPr>
    <p:cSldViewPr snapToGrid="0" snapToObjects="1">
      <p:cViewPr varScale="1">
        <p:scale>
          <a:sx n="101" d="100"/>
          <a:sy n="101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16C33-3C10-8D47-85AD-3EE6EC1F1AD6}" type="datetimeFigureOut">
              <a:rPr lang="en-US" smtClean="0"/>
              <a:t>9/30/21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ABB7C-81DD-494F-AED4-330935BB5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3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114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5197C-D77D-B446-AC8D-7BBBC8552C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33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IAPT have been offering</a:t>
            </a:r>
            <a:r>
              <a:rPr lang="en-US" baseline="0" dirty="0" smtClean="0"/>
              <a:t> remote treatments for years!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29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Maximise</a:t>
            </a:r>
            <a:r>
              <a:rPr lang="en-US" dirty="0" smtClean="0"/>
              <a:t> presence</a:t>
            </a:r>
            <a:r>
              <a:rPr lang="en-US" baseline="0" dirty="0" smtClean="0"/>
              <a:t> of voice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Ask for feedback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20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Lighting – face can be seen – </a:t>
            </a:r>
            <a:r>
              <a:rPr lang="en-US" dirty="0" err="1" smtClean="0"/>
              <a:t>esp</a:t>
            </a:r>
            <a:r>
              <a:rPr lang="en-US" dirty="0" smtClean="0"/>
              <a:t> facial</a:t>
            </a:r>
            <a:r>
              <a:rPr lang="en-US" baseline="0" dirty="0" smtClean="0"/>
              <a:t> expression</a:t>
            </a:r>
            <a:endParaRPr lang="en-US" dirty="0" smtClean="0"/>
          </a:p>
          <a:p>
            <a:r>
              <a:rPr lang="en-US" dirty="0" smtClean="0"/>
              <a:t>Background - plain</a:t>
            </a:r>
          </a:p>
          <a:p>
            <a:r>
              <a:rPr lang="en-US" dirty="0" smtClean="0"/>
              <a:t>Framing</a:t>
            </a:r>
          </a:p>
          <a:p>
            <a:pPr lvl="1"/>
            <a:r>
              <a:rPr lang="en-US" dirty="0" smtClean="0"/>
              <a:t>Distance from camera </a:t>
            </a:r>
          </a:p>
          <a:p>
            <a:pPr lvl="1"/>
            <a:r>
              <a:rPr lang="en-US" dirty="0" smtClean="0"/>
              <a:t>Get feedback from client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Ensure facial expression, eye gaze and gestures can be seen</a:t>
            </a:r>
          </a:p>
          <a:p>
            <a:r>
              <a:rPr lang="en-US" dirty="0" smtClean="0"/>
              <a:t>Eye-contact</a:t>
            </a:r>
          </a:p>
          <a:p>
            <a:pPr lvl="1"/>
            <a:r>
              <a:rPr lang="en-US" dirty="0" smtClean="0"/>
              <a:t>Look at camera</a:t>
            </a:r>
          </a:p>
          <a:p>
            <a:pPr lvl="1"/>
            <a:r>
              <a:rPr lang="en-US" dirty="0" smtClean="0"/>
              <a:t>Keep their face and notes near camera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79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Rehearsal of tech and what to do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51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Empathy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Ask for feedback</a:t>
            </a:r>
          </a:p>
          <a:p>
            <a:r>
              <a:rPr lang="en-US" baseline="0" dirty="0" smtClean="0"/>
              <a:t>Warmth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USUAL stuff</a:t>
            </a:r>
          </a:p>
          <a:p>
            <a:r>
              <a:rPr lang="en-US" baseline="0" dirty="0" smtClean="0"/>
              <a:t>If you cant build a therapeutic relationship in person – you</a:t>
            </a:r>
            <a:r>
              <a:rPr lang="ur-PK" baseline="0" dirty="0" smtClean="0"/>
              <a:t>’</a:t>
            </a:r>
            <a:r>
              <a:rPr lang="en-US" baseline="0" dirty="0" smtClean="0"/>
              <a:t>re going to have trouble remotely!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72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of screen sharing </a:t>
            </a:r>
          </a:p>
          <a:p>
            <a:pPr lvl="1"/>
            <a:r>
              <a:rPr lang="en-US" dirty="0" smtClean="0"/>
              <a:t>creative media – pictures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Whiteboards</a:t>
            </a:r>
          </a:p>
          <a:p>
            <a:pPr lvl="1"/>
            <a:r>
              <a:rPr lang="en-US" dirty="0" smtClean="0"/>
              <a:t>Shared writing</a:t>
            </a:r>
          </a:p>
          <a:p>
            <a:r>
              <a:rPr lang="en-US" dirty="0" smtClean="0"/>
              <a:t>Greater self disclosure to increase therapist presence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2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Yes, buts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81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own assumptions get in the 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BB7C-81DD-494F-AED4-330935BB52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5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emf"/><Relationship Id="rId3" Type="http://schemas.openxmlformats.org/officeDocument/2006/relationships/image" Target="../media/image7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F938A30-D998-EB48-ACF4-42BA36BB7D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8D89E577-5C65-054D-AF86-379777B6D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1037" y="346575"/>
            <a:ext cx="2482272" cy="9569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0E014A-64E5-8141-870D-D7DB84C7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944" y="3223827"/>
            <a:ext cx="4927333" cy="137704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09CDD45-DDF8-6342-B68A-75DE60AE5543}"/>
              </a:ext>
            </a:extLst>
          </p:cNvPr>
          <p:cNvSpPr txBox="1"/>
          <p:nvPr userDrawn="1"/>
        </p:nvSpPr>
        <p:spPr>
          <a:xfrm>
            <a:off x="9898982" y="6240479"/>
            <a:ext cx="2763520" cy="446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withoutstigma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62DE06F-D7A9-EE4D-AEC1-DCD00AD889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531" y="6282046"/>
            <a:ext cx="332509" cy="3325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FDC3F4B-94B5-3B41-8D29-DE8A32B5839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77001" y="5983348"/>
            <a:ext cx="3048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5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5BFFF4B-77E2-5347-8738-E797ADA935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C993389F-CEF4-BA45-8D23-12E624D45E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587" y="402196"/>
            <a:ext cx="7476113" cy="737836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475C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xmlns="" id="{50F531E3-9FFE-6B4B-88DB-2A11DD9CD2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5141" y="1507018"/>
            <a:ext cx="7477125" cy="29781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475C6D"/>
                </a:solidFill>
              </a:defRPr>
            </a:lvl1pPr>
            <a:lvl2pPr>
              <a:defRPr>
                <a:solidFill>
                  <a:srgbClr val="475C6D"/>
                </a:solidFill>
              </a:defRPr>
            </a:lvl2pPr>
            <a:lvl3pPr>
              <a:defRPr>
                <a:solidFill>
                  <a:srgbClr val="475C6D"/>
                </a:solidFill>
              </a:defRPr>
            </a:lvl3pPr>
            <a:lvl4pPr>
              <a:defRPr>
                <a:solidFill>
                  <a:srgbClr val="475C6D"/>
                </a:solidFill>
              </a:defRPr>
            </a:lvl4pPr>
            <a:lvl5pPr>
              <a:defRPr>
                <a:solidFill>
                  <a:srgbClr val="475C6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87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56C8F0-9656-BF4C-AD0F-0B133B20E30B}"/>
              </a:ext>
            </a:extLst>
          </p:cNvPr>
          <p:cNvSpPr/>
          <p:nvPr userDrawn="1"/>
        </p:nvSpPr>
        <p:spPr>
          <a:xfrm>
            <a:off x="-86497" y="-111211"/>
            <a:ext cx="12278498" cy="6969211"/>
          </a:xfrm>
          <a:prstGeom prst="rect">
            <a:avLst/>
          </a:prstGeom>
          <a:solidFill>
            <a:srgbClr val="475C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8CCC4D8F-42E1-CD46-AA03-C072F9949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141" y="402196"/>
            <a:ext cx="10515600" cy="710168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FEED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xmlns="" id="{596ED539-F2BC-8B4A-8A72-95B0BC6B86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5141" y="1507018"/>
            <a:ext cx="7477125" cy="29781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1D0048B-AB2D-3D4B-B99E-702106049C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1238" y="5646782"/>
            <a:ext cx="2322365" cy="89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2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BFDDC6C-AB18-D34C-A1F8-6F49C4E79544}"/>
              </a:ext>
            </a:extLst>
          </p:cNvPr>
          <p:cNvSpPr/>
          <p:nvPr userDrawn="1"/>
        </p:nvSpPr>
        <p:spPr>
          <a:xfrm>
            <a:off x="-87984" y="-202676"/>
            <a:ext cx="12367967" cy="7060676"/>
          </a:xfrm>
          <a:prstGeom prst="rect">
            <a:avLst/>
          </a:prstGeom>
          <a:solidFill>
            <a:srgbClr val="475C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E61CFB0-275E-E54D-BE3B-D34175B2AC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5955" y="4571661"/>
            <a:ext cx="4089400" cy="18923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BA272CC6-3551-4246-9B6D-7E3157C4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141" y="402196"/>
            <a:ext cx="10515600" cy="710168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FEED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C45ED22-3C13-6347-8F94-01DE846012BF}"/>
              </a:ext>
            </a:extLst>
          </p:cNvPr>
          <p:cNvSpPr/>
          <p:nvPr userDrawn="1"/>
        </p:nvSpPr>
        <p:spPr>
          <a:xfrm>
            <a:off x="325955" y="4164257"/>
            <a:ext cx="4367554" cy="99864"/>
          </a:xfrm>
          <a:prstGeom prst="rect">
            <a:avLst/>
          </a:prstGeom>
          <a:solidFill>
            <a:srgbClr val="FEE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AD71134-A2E5-1545-90C7-6B9BEA6258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1238" y="5646782"/>
            <a:ext cx="2322365" cy="89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8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DD11DE-B749-4A47-854F-405CD766DDB2}" type="datetimeFigureOut">
              <a:rPr lang="en-US" smtClean="0"/>
              <a:t>9/30/21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49D199-6B15-EB48-AA39-53A12A130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9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DD11DE-B749-4A47-854F-405CD766DDB2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49D199-6B15-EB48-AA39-53A12A130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88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5736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23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bps.org.uk/coronavirus-resources/professional/webinar-top-tips-providing-effective-therapy-video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15.jpe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16.jpeg"/><Relationship Id="rId6" Type="http://schemas.openxmlformats.org/officeDocument/2006/relationships/image" Target="../media/image29.png"/><Relationship Id="rId7" Type="http://schemas.openxmlformats.org/officeDocument/2006/relationships/image" Target="../media/image30.tiff"/><Relationship Id="rId8" Type="http://schemas.openxmlformats.org/officeDocument/2006/relationships/image" Target="../media/image31.tiff"/><Relationship Id="rId9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37.tiff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profile/Nick_Grey" TargetMode="External"/><Relationship Id="rId4" Type="http://schemas.openxmlformats.org/officeDocument/2006/relationships/image" Target="../media/image42.png"/><Relationship Id="rId5" Type="http://schemas.openxmlformats.org/officeDocument/2006/relationships/image" Target="../media/image43.jpe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hyperlink" Target="mailto:nick.grey@sussexpartnership.nhs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72" name="Google Shape;172;p26" descr="Powerpoint Corporate template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6"/>
          <p:cNvSpPr txBox="1"/>
          <p:nvPr/>
        </p:nvSpPr>
        <p:spPr>
          <a:xfrm>
            <a:off x="1322173" y="2883694"/>
            <a:ext cx="9741243" cy="143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i="0" strike="noStrike" cap="none" dirty="0" smtClean="0">
                <a:latin typeface="Calibri"/>
                <a:ea typeface="Calibri"/>
                <a:cs typeface="Calibri"/>
                <a:sym typeface="Calibri"/>
              </a:rPr>
              <a:t>Building a therapeutic alliance remotely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Nick Grey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Associate Director Psychology and Psychological Therapies</a:t>
            </a:r>
            <a:r>
              <a:rPr lang="en-GB" sz="40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8067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54" y="3005464"/>
            <a:ext cx="7272317" cy="37753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351" y="99512"/>
            <a:ext cx="7537622" cy="31887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002" y="184522"/>
            <a:ext cx="4905647" cy="62073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83775" y="2205383"/>
            <a:ext cx="7105135" cy="2554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Patient-rated working alliance equivalent remote vs face-to-face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Therapist-rated working alliance lower in remote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Clinical outcomes equivalent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937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281" y="3799775"/>
            <a:ext cx="5181600" cy="4351338"/>
          </a:xfrm>
        </p:spPr>
        <p:txBody>
          <a:bodyPr/>
          <a:lstStyle/>
          <a:p>
            <a:r>
              <a:rPr lang="en-US" dirty="0"/>
              <a:t>Therapeutic alliance</a:t>
            </a:r>
          </a:p>
          <a:p>
            <a:r>
              <a:rPr lang="en-US" dirty="0"/>
              <a:t>Disclosure</a:t>
            </a:r>
          </a:p>
          <a:p>
            <a:r>
              <a:rPr lang="en-US" dirty="0"/>
              <a:t>Empathy</a:t>
            </a:r>
          </a:p>
          <a:p>
            <a:r>
              <a:rPr lang="en-US" dirty="0"/>
              <a:t>Attentiveness </a:t>
            </a:r>
          </a:p>
          <a:p>
            <a:r>
              <a:rPr lang="en-US" dirty="0"/>
              <a:t>Participation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968350" y="4058819"/>
            <a:ext cx="6223650" cy="4351338"/>
          </a:xfrm>
        </p:spPr>
        <p:txBody>
          <a:bodyPr/>
          <a:lstStyle/>
          <a:p>
            <a:r>
              <a:rPr lang="en-US" dirty="0"/>
              <a:t>Can work </a:t>
            </a:r>
            <a:r>
              <a:rPr lang="en-US" dirty="0" smtClean="0"/>
              <a:t>well </a:t>
            </a:r>
            <a:endParaRPr lang="en-US" dirty="0"/>
          </a:p>
          <a:p>
            <a:r>
              <a:rPr lang="en-US" dirty="0" smtClean="0"/>
              <a:t>Evidence growing but more needed</a:t>
            </a:r>
            <a:r>
              <a:rPr lang="en-US" dirty="0"/>
              <a:t>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2" y="1285380"/>
            <a:ext cx="5836666" cy="24092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8881" y="1310676"/>
            <a:ext cx="6297277" cy="2486556"/>
          </a:xfrm>
          <a:prstGeom prst="rect">
            <a:avLst/>
          </a:prstGeom>
        </p:spPr>
      </p:pic>
      <p:pic>
        <p:nvPicPr>
          <p:cNvPr id="1026" name="Picture 2" descr="5,494 Old Telephone Photos - Free &amp;amp; Royalty-Free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0781" cy="158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line Therapy Consultation, Mental Health Stock Vector - Illustration of  mult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052" y="-1154"/>
            <a:ext cx="2468106" cy="147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05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24" y="-1590704"/>
            <a:ext cx="6959105" cy="3426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996" y="3900698"/>
            <a:ext cx="3586003" cy="295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228" y="220088"/>
            <a:ext cx="5540238" cy="33386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724" y="1676352"/>
            <a:ext cx="3737311" cy="1742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854" y="3791554"/>
            <a:ext cx="3886525" cy="21951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0035" y="3419060"/>
            <a:ext cx="4413289" cy="2382841"/>
          </a:xfrm>
          <a:prstGeom prst="rect">
            <a:avLst/>
          </a:prstGeom>
        </p:spPr>
      </p:pic>
      <p:sp>
        <p:nvSpPr>
          <p:cNvPr id="3" name="Donut 2"/>
          <p:cNvSpPr/>
          <p:nvPr/>
        </p:nvSpPr>
        <p:spPr>
          <a:xfrm>
            <a:off x="1" y="365125"/>
            <a:ext cx="2063578" cy="833480"/>
          </a:xfrm>
          <a:prstGeom prst="donut">
            <a:avLst>
              <a:gd name="adj" fmla="val 521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66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632" y="175735"/>
            <a:ext cx="10515600" cy="1325563"/>
          </a:xfrm>
        </p:spPr>
        <p:txBody>
          <a:bodyPr/>
          <a:lstStyle/>
          <a:p>
            <a:r>
              <a:rPr lang="en-US" dirty="0"/>
              <a:t>BPS free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438" y="1064029"/>
            <a:ext cx="4814178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www.bps.org.uk/coronavirus-resources/professional/webinar-top-tips-providing-effective-therapy-video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470" y="175735"/>
            <a:ext cx="6041106" cy="3029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8854" y="2719747"/>
            <a:ext cx="5925068" cy="2204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43" y="3822085"/>
            <a:ext cx="6415878" cy="217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2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sp>
        <p:nvSpPr>
          <p:cNvPr id="9" name="Left-Right Arrow 8"/>
          <p:cNvSpPr/>
          <p:nvPr/>
        </p:nvSpPr>
        <p:spPr>
          <a:xfrm>
            <a:off x="3126945" y="2864374"/>
            <a:ext cx="6214078" cy="2010197"/>
          </a:xfrm>
          <a:prstGeom prst="leftRightArrow">
            <a:avLst>
              <a:gd name="adj1" fmla="val 36539"/>
              <a:gd name="adj2" fmla="val 71712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367084" y="2805912"/>
            <a:ext cx="3733800" cy="212712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</a:t>
            </a:r>
            <a:r>
              <a:rPr lang="en-US" dirty="0" smtClean="0"/>
              <a:t>afety</a:t>
            </a:r>
          </a:p>
          <a:p>
            <a:pPr marL="0" indent="0" algn="ctr">
              <a:buNone/>
            </a:pPr>
            <a:r>
              <a:rPr lang="en-US" dirty="0" smtClean="0"/>
              <a:t>Consistency</a:t>
            </a:r>
          </a:p>
          <a:p>
            <a:pPr marL="0" indent="0" algn="ctr">
              <a:buNone/>
            </a:pPr>
            <a:r>
              <a:rPr lang="en-US" dirty="0" smtClean="0"/>
              <a:t>Feel understood</a:t>
            </a:r>
          </a:p>
          <a:p>
            <a:pPr marL="0" indent="0" algn="ctr">
              <a:buNone/>
            </a:pPr>
            <a:r>
              <a:rPr lang="en-US" dirty="0" smtClean="0"/>
              <a:t>Shared goals/purpose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5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sp>
        <p:nvSpPr>
          <p:cNvPr id="9" name="Left-Right Arrow 8"/>
          <p:cNvSpPr/>
          <p:nvPr/>
        </p:nvSpPr>
        <p:spPr>
          <a:xfrm>
            <a:off x="3126945" y="2864374"/>
            <a:ext cx="6214078" cy="2010197"/>
          </a:xfrm>
          <a:prstGeom prst="leftRightArrow">
            <a:avLst>
              <a:gd name="adj1" fmla="val 36539"/>
              <a:gd name="adj2" fmla="val 71712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367084" y="3573374"/>
            <a:ext cx="3733800" cy="592196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/>
              <a:t>Telepresence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77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pic>
        <p:nvPicPr>
          <p:cNvPr id="10" name="Picture 2" descr="5,494 Old Telephone Photos - Free &amp;amp; Royalty-Free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036" y="76564"/>
            <a:ext cx="2467013" cy="190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085" y="2038865"/>
            <a:ext cx="3826947" cy="35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1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pic>
        <p:nvPicPr>
          <p:cNvPr id="10" name="Picture 6" descr="nline Therapy Consultation, Mental Health Stock Vector - Illustration of  mult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31" y="16948"/>
            <a:ext cx="2629789" cy="156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mp Lighting icon PNG and SVG Vector Free Downloa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938" y="1584960"/>
            <a:ext cx="1811020" cy="232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134" y="1784835"/>
            <a:ext cx="2029206" cy="20292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8280" y="4137593"/>
            <a:ext cx="2068060" cy="20680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1478" y="4376167"/>
            <a:ext cx="2596212" cy="159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1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pic>
        <p:nvPicPr>
          <p:cNvPr id="10" name="Picture 2" descr="5,494 Old Telephone Photos - Free &amp;amp; Royalty-Free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757" y="-63296"/>
            <a:ext cx="1414849" cy="10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nline Therapy Consultation, Mental Health Stock Vector - Illustration of  mult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155" y="963548"/>
            <a:ext cx="1914451" cy="114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8227" y="1027906"/>
            <a:ext cx="3542928" cy="3486150"/>
          </a:xfrm>
          <a:prstGeom prst="rect">
            <a:avLst/>
          </a:prstGeom>
        </p:spPr>
      </p:pic>
      <p:sp>
        <p:nvSpPr>
          <p:cNvPr id="11" name="Content Placeholder 3"/>
          <p:cNvSpPr>
            <a:spLocks noGrp="1"/>
          </p:cNvSpPr>
          <p:nvPr>
            <p:ph sz="half" idx="1"/>
          </p:nvPr>
        </p:nvSpPr>
        <p:spPr>
          <a:xfrm>
            <a:off x="4275957" y="4578414"/>
            <a:ext cx="3733800" cy="109298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</a:t>
            </a:r>
            <a:r>
              <a:rPr lang="en-US" dirty="0" smtClean="0"/>
              <a:t>afety</a:t>
            </a:r>
          </a:p>
          <a:p>
            <a:pPr marL="0" indent="0" algn="ctr">
              <a:buNone/>
            </a:pPr>
            <a:r>
              <a:rPr lang="en-US" dirty="0" smtClean="0"/>
              <a:t>Consistency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pic>
        <p:nvPicPr>
          <p:cNvPr id="10" name="Picture 2" descr="5,494 Old Telephone Photos - Free &amp;amp; Royalty-Free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757" y="-63296"/>
            <a:ext cx="1414849" cy="10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nline Therapy Consultation, Mental Health Stock Vector - Illustration of  mult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155" y="963548"/>
            <a:ext cx="1914451" cy="114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3960" y="1744884"/>
            <a:ext cx="3320932" cy="22598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463" y="2048804"/>
            <a:ext cx="2774894" cy="18882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6989" y="3782977"/>
            <a:ext cx="2595952" cy="241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pic>
        <p:nvPicPr>
          <p:cNvPr id="10" name="Picture 2" descr="5,494 Old Telephone Photos - Free &amp;amp; Royalty-Free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757" y="-63296"/>
            <a:ext cx="1414849" cy="10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nline Therapy Consultation, Mental Health Stock Vector - Illustration of  mult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155" y="963548"/>
            <a:ext cx="1914451" cy="114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713" y="1057650"/>
            <a:ext cx="1818569" cy="17054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9163" y="2954285"/>
            <a:ext cx="2167194" cy="21373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1512" y="2954285"/>
            <a:ext cx="2074787" cy="2352021"/>
          </a:xfrm>
          <a:prstGeom prst="rect">
            <a:avLst/>
          </a:prstGeom>
        </p:spPr>
      </p:pic>
      <p:sp>
        <p:nvSpPr>
          <p:cNvPr id="14" name="Content Placeholder 3"/>
          <p:cNvSpPr>
            <a:spLocks noGrp="1"/>
          </p:cNvSpPr>
          <p:nvPr>
            <p:ph sz="half" idx="1"/>
          </p:nvPr>
        </p:nvSpPr>
        <p:spPr>
          <a:xfrm>
            <a:off x="4516319" y="5202721"/>
            <a:ext cx="3733800" cy="101678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mtClean="0"/>
              <a:t>Feel </a:t>
            </a:r>
            <a:r>
              <a:rPr lang="en-US" dirty="0" smtClean="0"/>
              <a:t>understood</a:t>
            </a:r>
          </a:p>
          <a:p>
            <a:pPr marL="0" indent="0" algn="ctr">
              <a:buNone/>
            </a:pPr>
            <a:r>
              <a:rPr lang="en-US" dirty="0" smtClean="0"/>
              <a:t>Shared goals/purpose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65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pic>
        <p:nvPicPr>
          <p:cNvPr id="10" name="Picture 2" descr="5,494 Old Telephone Photos - Free &amp;amp; Royalty-Free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757" y="-63296"/>
            <a:ext cx="1414849" cy="10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nline Therapy Consultation, Mental Health Stock Vector - Illustration of  mult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155" y="963548"/>
            <a:ext cx="1914451" cy="114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7169" y="1027906"/>
            <a:ext cx="1851584" cy="2304418"/>
          </a:xfrm>
          <a:prstGeom prst="rect">
            <a:avLst/>
          </a:prstGeom>
        </p:spPr>
      </p:pic>
      <p:sp>
        <p:nvSpPr>
          <p:cNvPr id="12" name="Content Placeholder 3"/>
          <p:cNvSpPr>
            <a:spLocks noGrp="1"/>
          </p:cNvSpPr>
          <p:nvPr>
            <p:ph sz="half" idx="1"/>
          </p:nvPr>
        </p:nvSpPr>
        <p:spPr>
          <a:xfrm>
            <a:off x="3479458" y="3531028"/>
            <a:ext cx="5676899" cy="265387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Children and young people</a:t>
            </a:r>
          </a:p>
          <a:p>
            <a:pPr marL="0" indent="0" algn="ctr">
              <a:buNone/>
            </a:pPr>
            <a:r>
              <a:rPr lang="en-US" dirty="0" smtClean="0"/>
              <a:t>People with a learning disability</a:t>
            </a:r>
          </a:p>
          <a:p>
            <a:pPr marL="0" indent="0" algn="ctr">
              <a:buNone/>
            </a:pPr>
            <a:r>
              <a:rPr lang="en-US" dirty="0" smtClean="0"/>
              <a:t>Autistic people</a:t>
            </a:r>
          </a:p>
          <a:p>
            <a:pPr marL="0" indent="0" algn="ctr">
              <a:buNone/>
            </a:pPr>
            <a:r>
              <a:rPr lang="en-US" dirty="0" smtClean="0"/>
              <a:t>Older people </a:t>
            </a:r>
          </a:p>
          <a:p>
            <a:pPr marL="0" indent="0" algn="ctr">
              <a:buNone/>
            </a:pPr>
            <a:r>
              <a:rPr lang="en-US" dirty="0" smtClean="0"/>
              <a:t>Groups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7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alliance remotely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03" y="2038865"/>
            <a:ext cx="2525027" cy="349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357" y="2038865"/>
            <a:ext cx="2518718" cy="3488225"/>
          </a:xfrm>
          <a:prstGeom prst="rect">
            <a:avLst/>
          </a:prstGeom>
        </p:spPr>
      </p:pic>
      <p:pic>
        <p:nvPicPr>
          <p:cNvPr id="10" name="Picture 2" descr="5,494 Old Telephone Photos - Free &amp;amp; Royalty-Free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757" y="-63296"/>
            <a:ext cx="1414849" cy="10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nline Therapy Consultation, Mental Health Stock Vector - Illustration of  mult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155" y="963548"/>
            <a:ext cx="1914451" cy="114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eft-Right Arrow 11"/>
          <p:cNvSpPr/>
          <p:nvPr/>
        </p:nvSpPr>
        <p:spPr>
          <a:xfrm>
            <a:off x="3126945" y="2864374"/>
            <a:ext cx="6214078" cy="2010197"/>
          </a:xfrm>
          <a:prstGeom prst="leftRightArrow">
            <a:avLst>
              <a:gd name="adj1" fmla="val 36539"/>
              <a:gd name="adj2" fmla="val 71712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5116" y="1126584"/>
            <a:ext cx="1629220" cy="156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TextBox 3"/>
          <p:cNvSpPr txBox="1">
            <a:spLocks noChangeArrowheads="1"/>
          </p:cNvSpPr>
          <p:nvPr/>
        </p:nvSpPr>
        <p:spPr bwMode="auto">
          <a:xfrm>
            <a:off x="1550988" y="2117726"/>
            <a:ext cx="911701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x-none" sz="1800" dirty="0">
              <a:solidFill>
                <a:srgbClr val="898989"/>
              </a:solidFill>
              <a:latin typeface="Arial" charset="0"/>
              <a:ea typeface="MS PGothic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x-none" sz="3600" b="1" dirty="0" smtClean="0">
                <a:solidFill>
                  <a:srgbClr val="7F7F7F"/>
                </a:solidFill>
                <a:latin typeface="Arial" charset="0"/>
                <a:ea typeface="MS PGothic" charset="-128"/>
                <a:hlinkClick r:id="rId2"/>
              </a:rPr>
              <a:t>nick.grey@spft.nhs.uk</a:t>
            </a:r>
            <a:endParaRPr lang="en-GB" altLang="x-none" sz="3600" b="1" dirty="0">
              <a:solidFill>
                <a:srgbClr val="7F7F7F"/>
              </a:solidFill>
              <a:latin typeface="Arial" charset="0"/>
              <a:ea typeface="MS PGothic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x-none" sz="3600" b="1" dirty="0">
              <a:solidFill>
                <a:srgbClr val="7F7F7F"/>
              </a:solidFill>
              <a:latin typeface="Arial" charset="0"/>
              <a:ea typeface="MS PGothic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x-none" sz="3600" b="1" dirty="0">
                <a:solidFill>
                  <a:srgbClr val="7F7F7F"/>
                </a:solidFill>
                <a:latin typeface="Arial" charset="0"/>
                <a:ea typeface="MS PGothic" charset="-128"/>
                <a:hlinkClick r:id="rId3"/>
              </a:rPr>
              <a:t>www.researchgate.net/profile/Nick_Grey</a:t>
            </a:r>
            <a:r>
              <a:rPr lang="en-GB" altLang="x-none" sz="3600" b="1" dirty="0">
                <a:solidFill>
                  <a:srgbClr val="7F7F7F"/>
                </a:solidFill>
                <a:latin typeface="Arial" charset="0"/>
                <a:ea typeface="MS PGothic" charset="-128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x-none" sz="2800" dirty="0">
              <a:solidFill>
                <a:srgbClr val="7F7F7F"/>
              </a:solidFill>
              <a:latin typeface="Arial" charset="0"/>
              <a:ea typeface="MS PGothic" charset="-128"/>
            </a:endParaRPr>
          </a:p>
        </p:txBody>
      </p:sp>
      <p:pic>
        <p:nvPicPr>
          <p:cNvPr id="223235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238920"/>
            <a:ext cx="291465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236" name="TextBox 1"/>
          <p:cNvSpPr txBox="1">
            <a:spLocks noChangeArrowheads="1"/>
          </p:cNvSpPr>
          <p:nvPr/>
        </p:nvSpPr>
        <p:spPr bwMode="auto">
          <a:xfrm>
            <a:off x="4638676" y="4579939"/>
            <a:ext cx="46085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x-none" sz="4800" b="1">
                <a:solidFill>
                  <a:srgbClr val="898989"/>
                </a:solidFill>
                <a:latin typeface="Arial" charset="0"/>
              </a:rPr>
              <a:t>@nickdgrey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x-none" sz="1800">
              <a:latin typeface="Arial" charset="0"/>
            </a:endParaRPr>
          </a:p>
        </p:txBody>
      </p:sp>
      <p:pic>
        <p:nvPicPr>
          <p:cNvPr id="223237" name="Picture 1" descr="Unknown.jpe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3650" y="4438650"/>
            <a:ext cx="871538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38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388" y="5727701"/>
            <a:ext cx="1274762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39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7514" y="5602289"/>
            <a:ext cx="1081087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40" name="Picture 10" descr="http://www.rca.ac.uk/UploadedImages/wellcome%20trust_logo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9638" y="5951539"/>
            <a:ext cx="243205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41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5251" y="5792789"/>
            <a:ext cx="1851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13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AC103F53-56A4-3D4F-9BA0-8D9FE504B5C7}" vid="{6233B585-2995-C74E-B0F4-FB978BEB65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SussexPartnership-presentation-template-16x9</Template>
  <TotalTime>13474</TotalTime>
  <Words>240</Words>
  <Application>Microsoft Macintosh PowerPoint</Application>
  <PresentationFormat>Widescreen</PresentationFormat>
  <Paragraphs>83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MS PGothic</vt:lpstr>
      <vt:lpstr>ＭＳ Ｐゴシック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BPS free webinar</vt:lpstr>
      <vt:lpstr>Building alliance remotely</vt:lpstr>
      <vt:lpstr>Building alliance remotely</vt:lpstr>
      <vt:lpstr>Building alliance remotely</vt:lpstr>
      <vt:lpstr>Building alliance remotely</vt:lpstr>
      <vt:lpstr>Building alliance remotely</vt:lpstr>
      <vt:lpstr>Building alliance remotely</vt:lpstr>
      <vt:lpstr>Building alliance remotely</vt:lpstr>
      <vt:lpstr>Building alliance remotely</vt:lpstr>
      <vt:lpstr>Building alliance remotely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32</cp:revision>
  <dcterms:created xsi:type="dcterms:W3CDTF">2021-06-17T11:40:40Z</dcterms:created>
  <dcterms:modified xsi:type="dcterms:W3CDTF">2021-10-05T21:00:09Z</dcterms:modified>
</cp:coreProperties>
</file>