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6" r:id="rId1"/>
  </p:sldMasterIdLst>
  <p:notesMasterIdLst>
    <p:notesMasterId r:id="rId7"/>
  </p:notesMasterIdLst>
  <p:sldIdLst>
    <p:sldId id="261" r:id="rId2"/>
    <p:sldId id="256" r:id="rId3"/>
    <p:sldId id="263" r:id="rId4"/>
    <p:sldId id="259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FBD"/>
    <a:srgbClr val="D5E8C6"/>
    <a:srgbClr val="CEE2F2"/>
    <a:srgbClr val="005493"/>
    <a:srgbClr val="009193"/>
    <a:srgbClr val="76D6FF"/>
    <a:srgbClr val="CB6AE8"/>
    <a:srgbClr val="B2DFEE"/>
    <a:srgbClr val="95EADE"/>
    <a:srgbClr val="00FB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843"/>
    <p:restoredTop sz="95794"/>
  </p:normalViewPr>
  <p:slideViewPr>
    <p:cSldViewPr snapToGrid="0" snapToObjects="1" showGuides="1">
      <p:cViewPr>
        <p:scale>
          <a:sx n="76" d="100"/>
          <a:sy n="76" d="100"/>
        </p:scale>
        <p:origin x="760" y="856"/>
      </p:cViewPr>
      <p:guideLst>
        <p:guide orient="horz" pos="2183"/>
        <p:guide pos="37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F706B9-ECFE-2441-AE44-1D258BBBC7D1}" type="doc">
      <dgm:prSet loTypeId="urn:microsoft.com/office/officeart/2005/8/layout/hProcess11" loCatId="" qsTypeId="urn:microsoft.com/office/officeart/2005/8/quickstyle/simple3" qsCatId="simple" csTypeId="urn:microsoft.com/office/officeart/2005/8/colors/colorful4" csCatId="colorful" phldr="1"/>
      <dgm:spPr/>
    </dgm:pt>
    <dgm:pt modelId="{AE4D00E7-9451-2F45-8349-A8144F3F46AF}">
      <dgm:prSet phldrT="[Text]"/>
      <dgm:spPr/>
      <dgm:t>
        <a:bodyPr/>
        <a:lstStyle/>
        <a:p>
          <a:r>
            <a:rPr lang="en-GB" dirty="0">
              <a:latin typeface="Abadi MT Condensed Light" panose="020B0306030101010103" pitchFamily="34" charset="77"/>
            </a:rPr>
            <a:t>June 2021 - January 2022</a:t>
          </a:r>
        </a:p>
      </dgm:t>
    </dgm:pt>
    <dgm:pt modelId="{64F0392B-4DB3-5247-9C4C-4F0DEA01BA84}" type="parTrans" cxnId="{43C90AC2-191D-6947-9083-68321C398DE9}">
      <dgm:prSet/>
      <dgm:spPr/>
      <dgm:t>
        <a:bodyPr/>
        <a:lstStyle/>
        <a:p>
          <a:endParaRPr lang="en-GB"/>
        </a:p>
      </dgm:t>
    </dgm:pt>
    <dgm:pt modelId="{95994B55-F056-8144-9AD3-5DCA960B2EBD}" type="sibTrans" cxnId="{43C90AC2-191D-6947-9083-68321C398DE9}">
      <dgm:prSet/>
      <dgm:spPr/>
      <dgm:t>
        <a:bodyPr/>
        <a:lstStyle/>
        <a:p>
          <a:endParaRPr lang="en-GB"/>
        </a:p>
      </dgm:t>
    </dgm:pt>
    <dgm:pt modelId="{A2E42CD1-CF10-2E44-938B-882ED2F6DF93}">
      <dgm:prSet phldrT="[Text]"/>
      <dgm:spPr/>
      <dgm:t>
        <a:bodyPr/>
        <a:lstStyle/>
        <a:p>
          <a:r>
            <a:rPr lang="en-GB" dirty="0">
              <a:latin typeface="Abadi MT Condensed Light" panose="020B0306030101010103" pitchFamily="34" charset="77"/>
            </a:rPr>
            <a:t>November 2021</a:t>
          </a:r>
        </a:p>
      </dgm:t>
    </dgm:pt>
    <dgm:pt modelId="{FCA37E08-0273-EE49-BF61-CE02C7948B11}" type="parTrans" cxnId="{78598E71-BAFA-5C4E-BC06-BE960083D29D}">
      <dgm:prSet/>
      <dgm:spPr/>
      <dgm:t>
        <a:bodyPr/>
        <a:lstStyle/>
        <a:p>
          <a:endParaRPr lang="en-GB"/>
        </a:p>
      </dgm:t>
    </dgm:pt>
    <dgm:pt modelId="{F4B70476-31C9-D44C-ADF6-5C642B0D7B8E}" type="sibTrans" cxnId="{78598E71-BAFA-5C4E-BC06-BE960083D29D}">
      <dgm:prSet/>
      <dgm:spPr/>
      <dgm:t>
        <a:bodyPr/>
        <a:lstStyle/>
        <a:p>
          <a:endParaRPr lang="en-GB"/>
        </a:p>
      </dgm:t>
    </dgm:pt>
    <dgm:pt modelId="{B9BB0E2B-6E02-824C-A4AD-B02CA23202D3}">
      <dgm:prSet phldrT="[Text]"/>
      <dgm:spPr/>
      <dgm:t>
        <a:bodyPr/>
        <a:lstStyle/>
        <a:p>
          <a:r>
            <a:rPr lang="en-GB" dirty="0">
              <a:latin typeface="Abadi MT Condensed Light" panose="020B0306030101010103" pitchFamily="34" charset="77"/>
            </a:rPr>
            <a:t>Thematic analysis</a:t>
          </a:r>
        </a:p>
      </dgm:t>
    </dgm:pt>
    <dgm:pt modelId="{E6EF16BC-0299-A044-BA08-426DB1E8CCB1}" type="parTrans" cxnId="{B32555E4-57F2-3242-A3D8-5DA01ACE4902}">
      <dgm:prSet/>
      <dgm:spPr/>
      <dgm:t>
        <a:bodyPr/>
        <a:lstStyle/>
        <a:p>
          <a:endParaRPr lang="en-GB"/>
        </a:p>
      </dgm:t>
    </dgm:pt>
    <dgm:pt modelId="{568DA24F-763E-D44F-BD75-DEA7B84C8ED8}" type="sibTrans" cxnId="{B32555E4-57F2-3242-A3D8-5DA01ACE4902}">
      <dgm:prSet/>
      <dgm:spPr/>
      <dgm:t>
        <a:bodyPr/>
        <a:lstStyle/>
        <a:p>
          <a:endParaRPr lang="en-GB"/>
        </a:p>
      </dgm:t>
    </dgm:pt>
    <dgm:pt modelId="{0F1C26FB-CCE6-2244-BAAE-867159A93C5E}">
      <dgm:prSet phldrT="[Text]"/>
      <dgm:spPr/>
      <dgm:t>
        <a:bodyPr/>
        <a:lstStyle/>
        <a:p>
          <a:r>
            <a:rPr lang="en-GB" dirty="0">
              <a:latin typeface="Abadi MT Condensed Light" panose="020B0306030101010103" pitchFamily="34" charset="77"/>
            </a:rPr>
            <a:t>January - April 2022</a:t>
          </a:r>
        </a:p>
      </dgm:t>
    </dgm:pt>
    <dgm:pt modelId="{357EC1F9-A946-154D-BFE6-E1D02F53C96D}" type="parTrans" cxnId="{DD2AECA2-DCE6-4444-A438-179172A49000}">
      <dgm:prSet/>
      <dgm:spPr/>
      <dgm:t>
        <a:bodyPr/>
        <a:lstStyle/>
        <a:p>
          <a:endParaRPr lang="en-GB"/>
        </a:p>
      </dgm:t>
    </dgm:pt>
    <dgm:pt modelId="{58D1B397-66E8-2D44-AF6C-233263B56A32}" type="sibTrans" cxnId="{DD2AECA2-DCE6-4444-A438-179172A49000}">
      <dgm:prSet/>
      <dgm:spPr/>
      <dgm:t>
        <a:bodyPr/>
        <a:lstStyle/>
        <a:p>
          <a:endParaRPr lang="en-GB"/>
        </a:p>
      </dgm:t>
    </dgm:pt>
    <dgm:pt modelId="{72E42D4A-12DF-DA4B-B75C-92BB49795ABD}">
      <dgm:prSet phldrT="[Text]"/>
      <dgm:spPr/>
      <dgm:t>
        <a:bodyPr/>
        <a:lstStyle/>
        <a:p>
          <a:r>
            <a:rPr lang="en-GB" dirty="0">
              <a:latin typeface="Abadi MT Condensed Light" panose="020B0306030101010103" pitchFamily="34" charset="77"/>
            </a:rPr>
            <a:t>Service user interviews (13/16)</a:t>
          </a:r>
        </a:p>
      </dgm:t>
    </dgm:pt>
    <dgm:pt modelId="{42198FE1-BFB4-E840-BA55-9BCFF98CB46E}" type="parTrans" cxnId="{88EFCFEE-5445-CA4E-B246-20021FECE112}">
      <dgm:prSet/>
      <dgm:spPr/>
      <dgm:t>
        <a:bodyPr/>
        <a:lstStyle/>
        <a:p>
          <a:endParaRPr lang="en-GB"/>
        </a:p>
      </dgm:t>
    </dgm:pt>
    <dgm:pt modelId="{0D1E50BB-2157-4D40-A2D1-EBBB049DE23F}" type="sibTrans" cxnId="{88EFCFEE-5445-CA4E-B246-20021FECE112}">
      <dgm:prSet/>
      <dgm:spPr/>
      <dgm:t>
        <a:bodyPr/>
        <a:lstStyle/>
        <a:p>
          <a:endParaRPr lang="en-GB"/>
        </a:p>
      </dgm:t>
    </dgm:pt>
    <dgm:pt modelId="{33D613D4-36F8-BF4C-97B0-AE513A6492B2}">
      <dgm:prSet phldrT="[Text]"/>
      <dgm:spPr/>
      <dgm:t>
        <a:bodyPr/>
        <a:lstStyle/>
        <a:p>
          <a:r>
            <a:rPr lang="en-GB" dirty="0">
              <a:latin typeface="Abadi MT Condensed Light" panose="020B0306030101010103" pitchFamily="34" charset="77"/>
            </a:rPr>
            <a:t>Clinician focus groups (14)</a:t>
          </a:r>
        </a:p>
      </dgm:t>
    </dgm:pt>
    <dgm:pt modelId="{B4732237-2004-A944-89E0-F698BE063F02}" type="parTrans" cxnId="{473FB8E7-5E3E-7B42-ADB5-A5FFF5D65B27}">
      <dgm:prSet/>
      <dgm:spPr/>
      <dgm:t>
        <a:bodyPr/>
        <a:lstStyle/>
        <a:p>
          <a:endParaRPr lang="en-GB"/>
        </a:p>
      </dgm:t>
    </dgm:pt>
    <dgm:pt modelId="{A91D6C72-2D1C-474C-AC62-CDCDDFB678BA}" type="sibTrans" cxnId="{473FB8E7-5E3E-7B42-ADB5-A5FFF5D65B27}">
      <dgm:prSet/>
      <dgm:spPr/>
      <dgm:t>
        <a:bodyPr/>
        <a:lstStyle/>
        <a:p>
          <a:endParaRPr lang="en-GB"/>
        </a:p>
      </dgm:t>
    </dgm:pt>
    <dgm:pt modelId="{279EDB85-F8BC-9148-90E5-E8E3C841132A}">
      <dgm:prSet phldrT="[Text]"/>
      <dgm:spPr/>
      <dgm:t>
        <a:bodyPr/>
        <a:lstStyle/>
        <a:p>
          <a:r>
            <a:rPr lang="en-GB" dirty="0">
              <a:latin typeface="Abadi MT Condensed Light" panose="020B0306030101010103" pitchFamily="34" charset="77"/>
            </a:rPr>
            <a:t>November 2021 - January 2022</a:t>
          </a:r>
        </a:p>
      </dgm:t>
    </dgm:pt>
    <dgm:pt modelId="{D3475C7D-D35B-CA43-87B6-67166770109D}" type="parTrans" cxnId="{F1BC8B91-F3CD-2F4F-8990-BDD5A91D653E}">
      <dgm:prSet/>
      <dgm:spPr/>
      <dgm:t>
        <a:bodyPr/>
        <a:lstStyle/>
        <a:p>
          <a:endParaRPr lang="en-GB"/>
        </a:p>
      </dgm:t>
    </dgm:pt>
    <dgm:pt modelId="{B1F0EEF3-4AC0-CF4D-9AF2-00C1BB816A7C}" type="sibTrans" cxnId="{F1BC8B91-F3CD-2F4F-8990-BDD5A91D653E}">
      <dgm:prSet/>
      <dgm:spPr/>
      <dgm:t>
        <a:bodyPr/>
        <a:lstStyle/>
        <a:p>
          <a:endParaRPr lang="en-GB"/>
        </a:p>
      </dgm:t>
    </dgm:pt>
    <dgm:pt modelId="{35A454F0-DD78-4D45-9310-129DCB207081}">
      <dgm:prSet phldrT="[Text]"/>
      <dgm:spPr/>
      <dgm:t>
        <a:bodyPr/>
        <a:lstStyle/>
        <a:p>
          <a:r>
            <a:rPr lang="en-GB" dirty="0">
              <a:latin typeface="Abadi MT Condensed Light" panose="020B0306030101010103" pitchFamily="34" charset="77"/>
            </a:rPr>
            <a:t>Dissemination</a:t>
          </a:r>
        </a:p>
      </dgm:t>
    </dgm:pt>
    <dgm:pt modelId="{926A1872-2867-FD47-81BC-BDFFC5BA0618}" type="parTrans" cxnId="{9E159B2C-7C27-754A-AD98-FFA6733E3A52}">
      <dgm:prSet/>
      <dgm:spPr/>
      <dgm:t>
        <a:bodyPr/>
        <a:lstStyle/>
        <a:p>
          <a:endParaRPr lang="en-GB"/>
        </a:p>
      </dgm:t>
    </dgm:pt>
    <dgm:pt modelId="{2F466815-B3E6-C24C-8B09-231B0EF6C63C}" type="sibTrans" cxnId="{9E159B2C-7C27-754A-AD98-FFA6733E3A52}">
      <dgm:prSet/>
      <dgm:spPr/>
      <dgm:t>
        <a:bodyPr/>
        <a:lstStyle/>
        <a:p>
          <a:endParaRPr lang="en-GB"/>
        </a:p>
      </dgm:t>
    </dgm:pt>
    <dgm:pt modelId="{107F9378-956F-3241-A433-54ADCC0162D2}" type="pres">
      <dgm:prSet presAssocID="{A9F706B9-ECFE-2441-AE44-1D258BBBC7D1}" presName="Name0" presStyleCnt="0">
        <dgm:presLayoutVars>
          <dgm:dir/>
          <dgm:resizeHandles val="exact"/>
        </dgm:presLayoutVars>
      </dgm:prSet>
      <dgm:spPr/>
    </dgm:pt>
    <dgm:pt modelId="{4F2970CD-C15E-5744-9C55-01235429C1F6}" type="pres">
      <dgm:prSet presAssocID="{A9F706B9-ECFE-2441-AE44-1D258BBBC7D1}" presName="arrow" presStyleLbl="bgShp" presStyleIdx="0" presStyleCnt="1" custLinFactNeighborY="3234"/>
      <dgm:spPr/>
    </dgm:pt>
    <dgm:pt modelId="{DEFE8BF2-8740-0C49-8B3C-63932D5B68FF}" type="pres">
      <dgm:prSet presAssocID="{A9F706B9-ECFE-2441-AE44-1D258BBBC7D1}" presName="points" presStyleCnt="0"/>
      <dgm:spPr/>
    </dgm:pt>
    <dgm:pt modelId="{F2BB3189-7232-B24D-BCBE-78ECD6272ED8}" type="pres">
      <dgm:prSet presAssocID="{AE4D00E7-9451-2F45-8349-A8144F3F46AF}" presName="compositeA" presStyleCnt="0"/>
      <dgm:spPr/>
    </dgm:pt>
    <dgm:pt modelId="{1CFC1AA5-DC21-AB40-A99A-7A8EFF1DDD81}" type="pres">
      <dgm:prSet presAssocID="{AE4D00E7-9451-2F45-8349-A8144F3F46AF}" presName="textA" presStyleLbl="revTx" presStyleIdx="0" presStyleCnt="4" custScaleX="163647">
        <dgm:presLayoutVars>
          <dgm:bulletEnabled val="1"/>
        </dgm:presLayoutVars>
      </dgm:prSet>
      <dgm:spPr/>
    </dgm:pt>
    <dgm:pt modelId="{94CC403B-5A2B-1642-9476-53047F54740F}" type="pres">
      <dgm:prSet presAssocID="{AE4D00E7-9451-2F45-8349-A8144F3F46AF}" presName="circleA" presStyleLbl="node1" presStyleIdx="0" presStyleCnt="4"/>
      <dgm:spPr/>
    </dgm:pt>
    <dgm:pt modelId="{D4A4BC4A-C0AB-4840-A70B-5B9070006401}" type="pres">
      <dgm:prSet presAssocID="{AE4D00E7-9451-2F45-8349-A8144F3F46AF}" presName="spaceA" presStyleCnt="0"/>
      <dgm:spPr/>
    </dgm:pt>
    <dgm:pt modelId="{D5810167-F9C8-B745-8147-75FBFA57F153}" type="pres">
      <dgm:prSet presAssocID="{95994B55-F056-8144-9AD3-5DCA960B2EBD}" presName="space" presStyleCnt="0"/>
      <dgm:spPr/>
    </dgm:pt>
    <dgm:pt modelId="{984C73D0-6742-C943-9867-1EEE13DD4E19}" type="pres">
      <dgm:prSet presAssocID="{A2E42CD1-CF10-2E44-938B-882ED2F6DF93}" presName="compositeB" presStyleCnt="0"/>
      <dgm:spPr/>
    </dgm:pt>
    <dgm:pt modelId="{6E6DACC9-37D3-6846-8E19-54CC53FF1C4B}" type="pres">
      <dgm:prSet presAssocID="{A2E42CD1-CF10-2E44-938B-882ED2F6DF93}" presName="textB" presStyleLbl="revTx" presStyleIdx="1" presStyleCnt="4" custScaleX="129194">
        <dgm:presLayoutVars>
          <dgm:bulletEnabled val="1"/>
        </dgm:presLayoutVars>
      </dgm:prSet>
      <dgm:spPr/>
    </dgm:pt>
    <dgm:pt modelId="{9D157DC2-9076-F648-89DA-CFFE018FF943}" type="pres">
      <dgm:prSet presAssocID="{A2E42CD1-CF10-2E44-938B-882ED2F6DF93}" presName="circleB" presStyleLbl="node1" presStyleIdx="1" presStyleCnt="4"/>
      <dgm:spPr/>
    </dgm:pt>
    <dgm:pt modelId="{14DE59C0-A9CF-0947-8C6D-7D5FEFF2FEF9}" type="pres">
      <dgm:prSet presAssocID="{A2E42CD1-CF10-2E44-938B-882ED2F6DF93}" presName="spaceB" presStyleCnt="0"/>
      <dgm:spPr/>
    </dgm:pt>
    <dgm:pt modelId="{2B284025-1580-DF48-BB39-EEE7C101E9D6}" type="pres">
      <dgm:prSet presAssocID="{F4B70476-31C9-D44C-ADF6-5C642B0D7B8E}" presName="space" presStyleCnt="0"/>
      <dgm:spPr/>
    </dgm:pt>
    <dgm:pt modelId="{9218D7A3-66D4-564B-8D36-E436DABF1DED}" type="pres">
      <dgm:prSet presAssocID="{279EDB85-F8BC-9148-90E5-E8E3C841132A}" presName="compositeA" presStyleCnt="0"/>
      <dgm:spPr/>
    </dgm:pt>
    <dgm:pt modelId="{401CCF47-3EB7-6448-83D4-AFE507C8CD5C}" type="pres">
      <dgm:prSet presAssocID="{279EDB85-F8BC-9148-90E5-E8E3C841132A}" presName="textA" presStyleLbl="revTx" presStyleIdx="2" presStyleCnt="4" custScaleX="180048" custScaleY="74450" custLinFactNeighborX="1815" custLinFactNeighborY="-8980">
        <dgm:presLayoutVars>
          <dgm:bulletEnabled val="1"/>
        </dgm:presLayoutVars>
      </dgm:prSet>
      <dgm:spPr/>
    </dgm:pt>
    <dgm:pt modelId="{B96EB6C0-1E2D-594D-9FD6-C7A5B5D9F73B}" type="pres">
      <dgm:prSet presAssocID="{279EDB85-F8BC-9148-90E5-E8E3C841132A}" presName="circleA" presStyleLbl="node1" presStyleIdx="2" presStyleCnt="4" custLinFactNeighborY="35381"/>
      <dgm:spPr/>
    </dgm:pt>
    <dgm:pt modelId="{C4CDAC09-0D36-8946-A231-00BC05EA282A}" type="pres">
      <dgm:prSet presAssocID="{279EDB85-F8BC-9148-90E5-E8E3C841132A}" presName="spaceA" presStyleCnt="0"/>
      <dgm:spPr/>
    </dgm:pt>
    <dgm:pt modelId="{0D3D10A7-1BAE-EA43-A710-570CAF635E12}" type="pres">
      <dgm:prSet presAssocID="{B1F0EEF3-4AC0-CF4D-9AF2-00C1BB816A7C}" presName="space" presStyleCnt="0"/>
      <dgm:spPr/>
    </dgm:pt>
    <dgm:pt modelId="{F1101A70-F3A9-FF49-B422-0D20B8C2C039}" type="pres">
      <dgm:prSet presAssocID="{0F1C26FB-CCE6-2244-BAAE-867159A93C5E}" presName="compositeB" presStyleCnt="0"/>
      <dgm:spPr/>
    </dgm:pt>
    <dgm:pt modelId="{DA81C61F-0F32-CE4D-9051-DEFB9F9874D9}" type="pres">
      <dgm:prSet presAssocID="{0F1C26FB-CCE6-2244-BAAE-867159A93C5E}" presName="textB" presStyleLbl="revTx" presStyleIdx="3" presStyleCnt="4" custScaleX="140628">
        <dgm:presLayoutVars>
          <dgm:bulletEnabled val="1"/>
        </dgm:presLayoutVars>
      </dgm:prSet>
      <dgm:spPr/>
    </dgm:pt>
    <dgm:pt modelId="{550717EC-9621-D143-B28D-11D09F353EDD}" type="pres">
      <dgm:prSet presAssocID="{0F1C26FB-CCE6-2244-BAAE-867159A93C5E}" presName="circleB" presStyleLbl="node1" presStyleIdx="3" presStyleCnt="4"/>
      <dgm:spPr/>
    </dgm:pt>
    <dgm:pt modelId="{1AA674D3-F663-2442-A8CA-7CCDB149DB64}" type="pres">
      <dgm:prSet presAssocID="{0F1C26FB-CCE6-2244-BAAE-867159A93C5E}" presName="spaceB" presStyleCnt="0"/>
      <dgm:spPr/>
    </dgm:pt>
  </dgm:ptLst>
  <dgm:cxnLst>
    <dgm:cxn modelId="{9E159B2C-7C27-754A-AD98-FFA6733E3A52}" srcId="{0F1C26FB-CCE6-2244-BAAE-867159A93C5E}" destId="{35A454F0-DD78-4D45-9310-129DCB207081}" srcOrd="0" destOrd="0" parTransId="{926A1872-2867-FD47-81BC-BDFFC5BA0618}" sibTransId="{2F466815-B3E6-C24C-8B09-231B0EF6C63C}"/>
    <dgm:cxn modelId="{F145166F-93B0-6D49-A988-5BB9737E3380}" type="presOf" srcId="{33D613D4-36F8-BF4C-97B0-AE513A6492B2}" destId="{6E6DACC9-37D3-6846-8E19-54CC53FF1C4B}" srcOrd="0" destOrd="1" presId="urn:microsoft.com/office/officeart/2005/8/layout/hProcess11"/>
    <dgm:cxn modelId="{78598E71-BAFA-5C4E-BC06-BE960083D29D}" srcId="{A9F706B9-ECFE-2441-AE44-1D258BBBC7D1}" destId="{A2E42CD1-CF10-2E44-938B-882ED2F6DF93}" srcOrd="1" destOrd="0" parTransId="{FCA37E08-0273-EE49-BF61-CE02C7948B11}" sibTransId="{F4B70476-31C9-D44C-ADF6-5C642B0D7B8E}"/>
    <dgm:cxn modelId="{6705977B-265B-1147-B8D3-B0B02507723F}" type="presOf" srcId="{B9BB0E2B-6E02-824C-A4AD-B02CA23202D3}" destId="{401CCF47-3EB7-6448-83D4-AFE507C8CD5C}" srcOrd="0" destOrd="1" presId="urn:microsoft.com/office/officeart/2005/8/layout/hProcess11"/>
    <dgm:cxn modelId="{A15D4181-F9B1-DF46-A4F1-4D680B0E4178}" type="presOf" srcId="{279EDB85-F8BC-9148-90E5-E8E3C841132A}" destId="{401CCF47-3EB7-6448-83D4-AFE507C8CD5C}" srcOrd="0" destOrd="0" presId="urn:microsoft.com/office/officeart/2005/8/layout/hProcess11"/>
    <dgm:cxn modelId="{0CD7028A-FE0D-F64D-844A-1203C68AEB4E}" type="presOf" srcId="{0F1C26FB-CCE6-2244-BAAE-867159A93C5E}" destId="{DA81C61F-0F32-CE4D-9051-DEFB9F9874D9}" srcOrd="0" destOrd="0" presId="urn:microsoft.com/office/officeart/2005/8/layout/hProcess11"/>
    <dgm:cxn modelId="{F1BC8B91-F3CD-2F4F-8990-BDD5A91D653E}" srcId="{A9F706B9-ECFE-2441-AE44-1D258BBBC7D1}" destId="{279EDB85-F8BC-9148-90E5-E8E3C841132A}" srcOrd="2" destOrd="0" parTransId="{D3475C7D-D35B-CA43-87B6-67166770109D}" sibTransId="{B1F0EEF3-4AC0-CF4D-9AF2-00C1BB816A7C}"/>
    <dgm:cxn modelId="{372BF39A-29B5-F149-90B1-291987B2BC33}" type="presOf" srcId="{AE4D00E7-9451-2F45-8349-A8144F3F46AF}" destId="{1CFC1AA5-DC21-AB40-A99A-7A8EFF1DDD81}" srcOrd="0" destOrd="0" presId="urn:microsoft.com/office/officeart/2005/8/layout/hProcess11"/>
    <dgm:cxn modelId="{EBDCF59E-E9F7-6243-AB7E-13266289EA97}" type="presOf" srcId="{A2E42CD1-CF10-2E44-938B-882ED2F6DF93}" destId="{6E6DACC9-37D3-6846-8E19-54CC53FF1C4B}" srcOrd="0" destOrd="0" presId="urn:microsoft.com/office/officeart/2005/8/layout/hProcess11"/>
    <dgm:cxn modelId="{DD2AECA2-DCE6-4444-A438-179172A49000}" srcId="{A9F706B9-ECFE-2441-AE44-1D258BBBC7D1}" destId="{0F1C26FB-CCE6-2244-BAAE-867159A93C5E}" srcOrd="3" destOrd="0" parTransId="{357EC1F9-A946-154D-BFE6-E1D02F53C96D}" sibTransId="{58D1B397-66E8-2D44-AF6C-233263B56A32}"/>
    <dgm:cxn modelId="{43C90AC2-191D-6947-9083-68321C398DE9}" srcId="{A9F706B9-ECFE-2441-AE44-1D258BBBC7D1}" destId="{AE4D00E7-9451-2F45-8349-A8144F3F46AF}" srcOrd="0" destOrd="0" parTransId="{64F0392B-4DB3-5247-9C4C-4F0DEA01BA84}" sibTransId="{95994B55-F056-8144-9AD3-5DCA960B2EBD}"/>
    <dgm:cxn modelId="{748019E4-A2C1-654D-A510-3C8DD86642D9}" type="presOf" srcId="{35A454F0-DD78-4D45-9310-129DCB207081}" destId="{DA81C61F-0F32-CE4D-9051-DEFB9F9874D9}" srcOrd="0" destOrd="1" presId="urn:microsoft.com/office/officeart/2005/8/layout/hProcess11"/>
    <dgm:cxn modelId="{B32555E4-57F2-3242-A3D8-5DA01ACE4902}" srcId="{279EDB85-F8BC-9148-90E5-E8E3C841132A}" destId="{B9BB0E2B-6E02-824C-A4AD-B02CA23202D3}" srcOrd="0" destOrd="0" parTransId="{E6EF16BC-0299-A044-BA08-426DB1E8CCB1}" sibTransId="{568DA24F-763E-D44F-BD75-DEA7B84C8ED8}"/>
    <dgm:cxn modelId="{473FB8E7-5E3E-7B42-ADB5-A5FFF5D65B27}" srcId="{A2E42CD1-CF10-2E44-938B-882ED2F6DF93}" destId="{33D613D4-36F8-BF4C-97B0-AE513A6492B2}" srcOrd="0" destOrd="0" parTransId="{B4732237-2004-A944-89E0-F698BE063F02}" sibTransId="{A91D6C72-2D1C-474C-AC62-CDCDDFB678BA}"/>
    <dgm:cxn modelId="{88EFCFEE-5445-CA4E-B246-20021FECE112}" srcId="{AE4D00E7-9451-2F45-8349-A8144F3F46AF}" destId="{72E42D4A-12DF-DA4B-B75C-92BB49795ABD}" srcOrd="0" destOrd="0" parTransId="{42198FE1-BFB4-E840-BA55-9BCFF98CB46E}" sibTransId="{0D1E50BB-2157-4D40-A2D1-EBBB049DE23F}"/>
    <dgm:cxn modelId="{76DFD9EF-55ED-D44B-8C85-1B38B93268C6}" type="presOf" srcId="{72E42D4A-12DF-DA4B-B75C-92BB49795ABD}" destId="{1CFC1AA5-DC21-AB40-A99A-7A8EFF1DDD81}" srcOrd="0" destOrd="1" presId="urn:microsoft.com/office/officeart/2005/8/layout/hProcess11"/>
    <dgm:cxn modelId="{62366BF6-F8A5-7242-91C3-0EEDC87C8F61}" type="presOf" srcId="{A9F706B9-ECFE-2441-AE44-1D258BBBC7D1}" destId="{107F9378-956F-3241-A433-54ADCC0162D2}" srcOrd="0" destOrd="0" presId="urn:microsoft.com/office/officeart/2005/8/layout/hProcess11"/>
    <dgm:cxn modelId="{8606A4C7-1FD6-CA40-9EF7-61B83FF024B6}" type="presParOf" srcId="{107F9378-956F-3241-A433-54ADCC0162D2}" destId="{4F2970CD-C15E-5744-9C55-01235429C1F6}" srcOrd="0" destOrd="0" presId="urn:microsoft.com/office/officeart/2005/8/layout/hProcess11"/>
    <dgm:cxn modelId="{4C6047ED-7FF0-F840-B85C-AAF8A8084E23}" type="presParOf" srcId="{107F9378-956F-3241-A433-54ADCC0162D2}" destId="{DEFE8BF2-8740-0C49-8B3C-63932D5B68FF}" srcOrd="1" destOrd="0" presId="urn:microsoft.com/office/officeart/2005/8/layout/hProcess11"/>
    <dgm:cxn modelId="{4BB707F4-A8C1-7542-913C-28D72E3DDC28}" type="presParOf" srcId="{DEFE8BF2-8740-0C49-8B3C-63932D5B68FF}" destId="{F2BB3189-7232-B24D-BCBE-78ECD6272ED8}" srcOrd="0" destOrd="0" presId="urn:microsoft.com/office/officeart/2005/8/layout/hProcess11"/>
    <dgm:cxn modelId="{9A0E6E1F-149D-494B-B7C6-0509776BAA23}" type="presParOf" srcId="{F2BB3189-7232-B24D-BCBE-78ECD6272ED8}" destId="{1CFC1AA5-DC21-AB40-A99A-7A8EFF1DDD81}" srcOrd="0" destOrd="0" presId="urn:microsoft.com/office/officeart/2005/8/layout/hProcess11"/>
    <dgm:cxn modelId="{87BF2E32-7EB2-7345-A477-9D5681EFBCB1}" type="presParOf" srcId="{F2BB3189-7232-B24D-BCBE-78ECD6272ED8}" destId="{94CC403B-5A2B-1642-9476-53047F54740F}" srcOrd="1" destOrd="0" presId="urn:microsoft.com/office/officeart/2005/8/layout/hProcess11"/>
    <dgm:cxn modelId="{7B0ACD71-68AE-8343-9BDE-5B1BBC816220}" type="presParOf" srcId="{F2BB3189-7232-B24D-BCBE-78ECD6272ED8}" destId="{D4A4BC4A-C0AB-4840-A70B-5B9070006401}" srcOrd="2" destOrd="0" presId="urn:microsoft.com/office/officeart/2005/8/layout/hProcess11"/>
    <dgm:cxn modelId="{05D9FA81-4B9B-1445-BD01-6FEF52D498E0}" type="presParOf" srcId="{DEFE8BF2-8740-0C49-8B3C-63932D5B68FF}" destId="{D5810167-F9C8-B745-8147-75FBFA57F153}" srcOrd="1" destOrd="0" presId="urn:microsoft.com/office/officeart/2005/8/layout/hProcess11"/>
    <dgm:cxn modelId="{989891E2-6649-A34B-B2B6-6014969CDC92}" type="presParOf" srcId="{DEFE8BF2-8740-0C49-8B3C-63932D5B68FF}" destId="{984C73D0-6742-C943-9867-1EEE13DD4E19}" srcOrd="2" destOrd="0" presId="urn:microsoft.com/office/officeart/2005/8/layout/hProcess11"/>
    <dgm:cxn modelId="{9FFE61CF-BD96-2B49-B1DF-AB574BDD014A}" type="presParOf" srcId="{984C73D0-6742-C943-9867-1EEE13DD4E19}" destId="{6E6DACC9-37D3-6846-8E19-54CC53FF1C4B}" srcOrd="0" destOrd="0" presId="urn:microsoft.com/office/officeart/2005/8/layout/hProcess11"/>
    <dgm:cxn modelId="{2387B9DA-C06E-8548-9F2D-192B4DF79D9C}" type="presParOf" srcId="{984C73D0-6742-C943-9867-1EEE13DD4E19}" destId="{9D157DC2-9076-F648-89DA-CFFE018FF943}" srcOrd="1" destOrd="0" presId="urn:microsoft.com/office/officeart/2005/8/layout/hProcess11"/>
    <dgm:cxn modelId="{D38D6116-CAF7-2041-8092-9F3983EB8D7C}" type="presParOf" srcId="{984C73D0-6742-C943-9867-1EEE13DD4E19}" destId="{14DE59C0-A9CF-0947-8C6D-7D5FEFF2FEF9}" srcOrd="2" destOrd="0" presId="urn:microsoft.com/office/officeart/2005/8/layout/hProcess11"/>
    <dgm:cxn modelId="{92656585-CE72-2B49-A5C7-FF10441BEA08}" type="presParOf" srcId="{DEFE8BF2-8740-0C49-8B3C-63932D5B68FF}" destId="{2B284025-1580-DF48-BB39-EEE7C101E9D6}" srcOrd="3" destOrd="0" presId="urn:microsoft.com/office/officeart/2005/8/layout/hProcess11"/>
    <dgm:cxn modelId="{BDCED0C6-36E9-1B46-99BA-62BFA4B1864B}" type="presParOf" srcId="{DEFE8BF2-8740-0C49-8B3C-63932D5B68FF}" destId="{9218D7A3-66D4-564B-8D36-E436DABF1DED}" srcOrd="4" destOrd="0" presId="urn:microsoft.com/office/officeart/2005/8/layout/hProcess11"/>
    <dgm:cxn modelId="{612A94A9-235B-2E4A-A36C-9A82BA621CD7}" type="presParOf" srcId="{9218D7A3-66D4-564B-8D36-E436DABF1DED}" destId="{401CCF47-3EB7-6448-83D4-AFE507C8CD5C}" srcOrd="0" destOrd="0" presId="urn:microsoft.com/office/officeart/2005/8/layout/hProcess11"/>
    <dgm:cxn modelId="{0CB70488-7C4C-474C-BC9A-CF4099648CAA}" type="presParOf" srcId="{9218D7A3-66D4-564B-8D36-E436DABF1DED}" destId="{B96EB6C0-1E2D-594D-9FD6-C7A5B5D9F73B}" srcOrd="1" destOrd="0" presId="urn:microsoft.com/office/officeart/2005/8/layout/hProcess11"/>
    <dgm:cxn modelId="{8AF6D193-F5E3-7B4E-B468-9296C0F8E264}" type="presParOf" srcId="{9218D7A3-66D4-564B-8D36-E436DABF1DED}" destId="{C4CDAC09-0D36-8946-A231-00BC05EA282A}" srcOrd="2" destOrd="0" presId="urn:microsoft.com/office/officeart/2005/8/layout/hProcess11"/>
    <dgm:cxn modelId="{6A5712BD-BD88-E24E-88C7-743C9743C0E2}" type="presParOf" srcId="{DEFE8BF2-8740-0C49-8B3C-63932D5B68FF}" destId="{0D3D10A7-1BAE-EA43-A710-570CAF635E12}" srcOrd="5" destOrd="0" presId="urn:microsoft.com/office/officeart/2005/8/layout/hProcess11"/>
    <dgm:cxn modelId="{B08725EB-4210-744D-A344-B5BF713C24FB}" type="presParOf" srcId="{DEFE8BF2-8740-0C49-8B3C-63932D5B68FF}" destId="{F1101A70-F3A9-FF49-B422-0D20B8C2C039}" srcOrd="6" destOrd="0" presId="urn:microsoft.com/office/officeart/2005/8/layout/hProcess11"/>
    <dgm:cxn modelId="{B962F95C-9175-1244-9F1B-D2413CFC4D7A}" type="presParOf" srcId="{F1101A70-F3A9-FF49-B422-0D20B8C2C039}" destId="{DA81C61F-0F32-CE4D-9051-DEFB9F9874D9}" srcOrd="0" destOrd="0" presId="urn:microsoft.com/office/officeart/2005/8/layout/hProcess11"/>
    <dgm:cxn modelId="{CC2DD54D-6DD6-F64E-A5C1-EAB09573B12B}" type="presParOf" srcId="{F1101A70-F3A9-FF49-B422-0D20B8C2C039}" destId="{550717EC-9621-D143-B28D-11D09F353EDD}" srcOrd="1" destOrd="0" presId="urn:microsoft.com/office/officeart/2005/8/layout/hProcess11"/>
    <dgm:cxn modelId="{35CF44DF-68CA-864C-91B6-A4B6169F9E55}" type="presParOf" srcId="{F1101A70-F3A9-FF49-B422-0D20B8C2C039}" destId="{1AA674D3-F663-2442-A8CA-7CCDB149DB64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B6D265-E927-7C47-A498-FF3035D15161}" type="doc">
      <dgm:prSet loTypeId="urn:microsoft.com/office/officeart/2005/8/layout/gear1" loCatId="" qsTypeId="urn:microsoft.com/office/officeart/2005/8/quickstyle/simple2" qsCatId="simple" csTypeId="urn:microsoft.com/office/officeart/2005/8/colors/accent0_1" csCatId="mainScheme" phldr="1"/>
      <dgm:spPr/>
    </dgm:pt>
    <dgm:pt modelId="{1BA56340-5B37-9C49-83DC-E8C9DDB79588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sz="1600" dirty="0">
              <a:latin typeface="Abadi MT Condensed Light" panose="020B0306030101010103" pitchFamily="34" charset="77"/>
            </a:rPr>
            <a:t>How can individuals with lived experience be involved in developing measures specifically for voice hearing?</a:t>
          </a:r>
        </a:p>
      </dgm:t>
    </dgm:pt>
    <dgm:pt modelId="{3F8C0BF7-9A87-ED47-BFF0-3590A5071CF8}" type="parTrans" cxnId="{578B058A-174E-4344-A734-EB11CABB6DF5}">
      <dgm:prSet/>
      <dgm:spPr/>
      <dgm:t>
        <a:bodyPr/>
        <a:lstStyle/>
        <a:p>
          <a:endParaRPr lang="en-GB"/>
        </a:p>
      </dgm:t>
    </dgm:pt>
    <dgm:pt modelId="{07601BDE-9174-804E-8EA2-D68F8784DA03}" type="sibTrans" cxnId="{578B058A-174E-4344-A734-EB11CABB6DF5}">
      <dgm:prSet/>
      <dgm:spPr/>
      <dgm:t>
        <a:bodyPr/>
        <a:lstStyle/>
        <a:p>
          <a:endParaRPr lang="en-GB"/>
        </a:p>
      </dgm:t>
    </dgm:pt>
    <dgm:pt modelId="{1E42618F-BA70-0445-AECA-5784F2626F5F}">
      <dgm:prSet phldrT="[Text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GB" sz="1600" dirty="0">
              <a:latin typeface="Abadi MT Condensed Light" panose="020B0306030101010103" pitchFamily="34" charset="77"/>
            </a:rPr>
            <a:t>Do we have measures to capture these outcomes?</a:t>
          </a:r>
        </a:p>
      </dgm:t>
    </dgm:pt>
    <dgm:pt modelId="{74A03367-FA2B-B94B-8D34-65C24720C62A}" type="parTrans" cxnId="{DB56A79E-3835-F848-8B72-073577EE6E83}">
      <dgm:prSet/>
      <dgm:spPr/>
      <dgm:t>
        <a:bodyPr/>
        <a:lstStyle/>
        <a:p>
          <a:endParaRPr lang="en-GB"/>
        </a:p>
      </dgm:t>
    </dgm:pt>
    <dgm:pt modelId="{E85342F9-62D2-CC40-B55F-4C1EF25E5839}" type="sibTrans" cxnId="{DB56A79E-3835-F848-8B72-073577EE6E83}">
      <dgm:prSet/>
      <dgm:spPr/>
      <dgm:t>
        <a:bodyPr/>
        <a:lstStyle/>
        <a:p>
          <a:endParaRPr lang="en-GB"/>
        </a:p>
      </dgm:t>
    </dgm:pt>
    <dgm:pt modelId="{2FDDFE6E-5E60-F346-B509-A8FB2EA8458B}">
      <dgm:prSet phldrT="[Text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GB" sz="1600" dirty="0">
              <a:latin typeface="Abadi MT Condensed Light" panose="020B0306030101010103" pitchFamily="34" charset="77"/>
            </a:rPr>
            <a:t>What should we measure?</a:t>
          </a:r>
        </a:p>
      </dgm:t>
    </dgm:pt>
    <dgm:pt modelId="{0D859916-6B29-A348-B3C6-1C7312B11CFB}" type="parTrans" cxnId="{37141BFF-AC4A-6B45-B58A-DFE3E260CAEC}">
      <dgm:prSet/>
      <dgm:spPr/>
      <dgm:t>
        <a:bodyPr/>
        <a:lstStyle/>
        <a:p>
          <a:endParaRPr lang="en-GB"/>
        </a:p>
      </dgm:t>
    </dgm:pt>
    <dgm:pt modelId="{9ED3DACA-3F23-4E42-9571-F0C8B90C859D}" type="sibTrans" cxnId="{37141BFF-AC4A-6B45-B58A-DFE3E260CAEC}">
      <dgm:prSet/>
      <dgm:spPr/>
      <dgm:t>
        <a:bodyPr/>
        <a:lstStyle/>
        <a:p>
          <a:endParaRPr lang="en-GB"/>
        </a:p>
      </dgm:t>
    </dgm:pt>
    <dgm:pt modelId="{045B55DA-8879-454A-88B9-43448B7D3350}" type="pres">
      <dgm:prSet presAssocID="{40B6D265-E927-7C47-A498-FF3035D15161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74C88BF5-E9B7-5545-94CC-B5FCCBC77607}" type="pres">
      <dgm:prSet presAssocID="{1BA56340-5B37-9C49-83DC-E8C9DDB79588}" presName="gear1" presStyleLbl="node1" presStyleIdx="0" presStyleCnt="3">
        <dgm:presLayoutVars>
          <dgm:chMax val="1"/>
          <dgm:bulletEnabled val="1"/>
        </dgm:presLayoutVars>
      </dgm:prSet>
      <dgm:spPr/>
    </dgm:pt>
    <dgm:pt modelId="{7F087FE6-0BED-3348-B8F7-28E4B6287B81}" type="pres">
      <dgm:prSet presAssocID="{1BA56340-5B37-9C49-83DC-E8C9DDB79588}" presName="gear1srcNode" presStyleLbl="node1" presStyleIdx="0" presStyleCnt="3"/>
      <dgm:spPr/>
    </dgm:pt>
    <dgm:pt modelId="{F3D8852E-3A01-8848-881D-05D0F152A501}" type="pres">
      <dgm:prSet presAssocID="{1BA56340-5B37-9C49-83DC-E8C9DDB79588}" presName="gear1dstNode" presStyleLbl="node1" presStyleIdx="0" presStyleCnt="3"/>
      <dgm:spPr/>
    </dgm:pt>
    <dgm:pt modelId="{321D5B40-A61C-1146-A4E5-06BB1CA21CD0}" type="pres">
      <dgm:prSet presAssocID="{1E42618F-BA70-0445-AECA-5784F2626F5F}" presName="gear2" presStyleLbl="node1" presStyleIdx="1" presStyleCnt="3">
        <dgm:presLayoutVars>
          <dgm:chMax val="1"/>
          <dgm:bulletEnabled val="1"/>
        </dgm:presLayoutVars>
      </dgm:prSet>
      <dgm:spPr/>
    </dgm:pt>
    <dgm:pt modelId="{6A594E34-E807-D344-9D18-AC43E742C3A1}" type="pres">
      <dgm:prSet presAssocID="{1E42618F-BA70-0445-AECA-5784F2626F5F}" presName="gear2srcNode" presStyleLbl="node1" presStyleIdx="1" presStyleCnt="3"/>
      <dgm:spPr/>
    </dgm:pt>
    <dgm:pt modelId="{3A5ECDCE-BA14-2D4D-A5DA-A4297B05E734}" type="pres">
      <dgm:prSet presAssocID="{1E42618F-BA70-0445-AECA-5784F2626F5F}" presName="gear2dstNode" presStyleLbl="node1" presStyleIdx="1" presStyleCnt="3"/>
      <dgm:spPr/>
    </dgm:pt>
    <dgm:pt modelId="{109C1423-9F17-A54E-B4BD-3696E3B54EEB}" type="pres">
      <dgm:prSet presAssocID="{2FDDFE6E-5E60-F346-B509-A8FB2EA8458B}" presName="gear3" presStyleLbl="node1" presStyleIdx="2" presStyleCnt="3"/>
      <dgm:spPr/>
    </dgm:pt>
    <dgm:pt modelId="{137BA566-ED3E-4E43-8A6D-E850738E5F15}" type="pres">
      <dgm:prSet presAssocID="{2FDDFE6E-5E60-F346-B509-A8FB2EA8458B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461597C9-8F78-414A-9C6E-0855C832F481}" type="pres">
      <dgm:prSet presAssocID="{2FDDFE6E-5E60-F346-B509-A8FB2EA8458B}" presName="gear3srcNode" presStyleLbl="node1" presStyleIdx="2" presStyleCnt="3"/>
      <dgm:spPr/>
    </dgm:pt>
    <dgm:pt modelId="{A0063392-D99C-A44C-8BED-091D4BAC7555}" type="pres">
      <dgm:prSet presAssocID="{2FDDFE6E-5E60-F346-B509-A8FB2EA8458B}" presName="gear3dstNode" presStyleLbl="node1" presStyleIdx="2" presStyleCnt="3"/>
      <dgm:spPr/>
    </dgm:pt>
    <dgm:pt modelId="{421B0A3D-5F56-114A-A2DD-F6C55AAE5CB9}" type="pres">
      <dgm:prSet presAssocID="{07601BDE-9174-804E-8EA2-D68F8784DA03}" presName="connector1" presStyleLbl="sibTrans2D1" presStyleIdx="0" presStyleCnt="3" custLinFactNeighborX="-4599" custLinFactNeighborY="-431"/>
      <dgm:spPr/>
    </dgm:pt>
    <dgm:pt modelId="{E6D4AC3D-C3C8-7F42-A8AF-D7889FAC220C}" type="pres">
      <dgm:prSet presAssocID="{E85342F9-62D2-CC40-B55F-4C1EF25E5839}" presName="connector2" presStyleLbl="sibTrans2D1" presStyleIdx="1" presStyleCnt="3"/>
      <dgm:spPr/>
    </dgm:pt>
    <dgm:pt modelId="{1CE4E25B-E633-C44E-A63E-106298611F8E}" type="pres">
      <dgm:prSet presAssocID="{9ED3DACA-3F23-4E42-9571-F0C8B90C859D}" presName="connector3" presStyleLbl="sibTrans2D1" presStyleIdx="2" presStyleCnt="3"/>
      <dgm:spPr/>
    </dgm:pt>
  </dgm:ptLst>
  <dgm:cxnLst>
    <dgm:cxn modelId="{0622F401-7F89-1042-9C1E-A1847107442D}" type="presOf" srcId="{2FDDFE6E-5E60-F346-B509-A8FB2EA8458B}" destId="{137BA566-ED3E-4E43-8A6D-E850738E5F15}" srcOrd="1" destOrd="0" presId="urn:microsoft.com/office/officeart/2005/8/layout/gear1"/>
    <dgm:cxn modelId="{EAA79922-8DC5-3D4C-8443-827B4EA212DB}" type="presOf" srcId="{07601BDE-9174-804E-8EA2-D68F8784DA03}" destId="{421B0A3D-5F56-114A-A2DD-F6C55AAE5CB9}" srcOrd="0" destOrd="0" presId="urn:microsoft.com/office/officeart/2005/8/layout/gear1"/>
    <dgm:cxn modelId="{34AC9C5C-B547-1844-9FB1-4A252767DA98}" type="presOf" srcId="{1E42618F-BA70-0445-AECA-5784F2626F5F}" destId="{6A594E34-E807-D344-9D18-AC43E742C3A1}" srcOrd="1" destOrd="0" presId="urn:microsoft.com/office/officeart/2005/8/layout/gear1"/>
    <dgm:cxn modelId="{147DB85E-17B6-9A40-B2E1-410A38FB62A0}" type="presOf" srcId="{1E42618F-BA70-0445-AECA-5784F2626F5F}" destId="{3A5ECDCE-BA14-2D4D-A5DA-A4297B05E734}" srcOrd="2" destOrd="0" presId="urn:microsoft.com/office/officeart/2005/8/layout/gear1"/>
    <dgm:cxn modelId="{75E8377B-CFCD-5C42-ABEF-48C55F09B55F}" type="presOf" srcId="{40B6D265-E927-7C47-A498-FF3035D15161}" destId="{045B55DA-8879-454A-88B9-43448B7D3350}" srcOrd="0" destOrd="0" presId="urn:microsoft.com/office/officeart/2005/8/layout/gear1"/>
    <dgm:cxn modelId="{3AB49E85-0F6E-0B4E-AE28-FDF772E7AFF1}" type="presOf" srcId="{2FDDFE6E-5E60-F346-B509-A8FB2EA8458B}" destId="{461597C9-8F78-414A-9C6E-0855C832F481}" srcOrd="2" destOrd="0" presId="urn:microsoft.com/office/officeart/2005/8/layout/gear1"/>
    <dgm:cxn modelId="{578B058A-174E-4344-A734-EB11CABB6DF5}" srcId="{40B6D265-E927-7C47-A498-FF3035D15161}" destId="{1BA56340-5B37-9C49-83DC-E8C9DDB79588}" srcOrd="0" destOrd="0" parTransId="{3F8C0BF7-9A87-ED47-BFF0-3590A5071CF8}" sibTransId="{07601BDE-9174-804E-8EA2-D68F8784DA03}"/>
    <dgm:cxn modelId="{5A316A8D-3FF9-AF4C-9C89-F96633C9E1D2}" type="presOf" srcId="{9ED3DACA-3F23-4E42-9571-F0C8B90C859D}" destId="{1CE4E25B-E633-C44E-A63E-106298611F8E}" srcOrd="0" destOrd="0" presId="urn:microsoft.com/office/officeart/2005/8/layout/gear1"/>
    <dgm:cxn modelId="{DB56A79E-3835-F848-8B72-073577EE6E83}" srcId="{40B6D265-E927-7C47-A498-FF3035D15161}" destId="{1E42618F-BA70-0445-AECA-5784F2626F5F}" srcOrd="1" destOrd="0" parTransId="{74A03367-FA2B-B94B-8D34-65C24720C62A}" sibTransId="{E85342F9-62D2-CC40-B55F-4C1EF25E5839}"/>
    <dgm:cxn modelId="{7C2AC2A5-6EBC-C64B-BD15-DCD2E55A7F33}" type="presOf" srcId="{1BA56340-5B37-9C49-83DC-E8C9DDB79588}" destId="{F3D8852E-3A01-8848-881D-05D0F152A501}" srcOrd="2" destOrd="0" presId="urn:microsoft.com/office/officeart/2005/8/layout/gear1"/>
    <dgm:cxn modelId="{AC2329AB-321B-AC44-9CB0-73FB4267FDB4}" type="presOf" srcId="{E85342F9-62D2-CC40-B55F-4C1EF25E5839}" destId="{E6D4AC3D-C3C8-7F42-A8AF-D7889FAC220C}" srcOrd="0" destOrd="0" presId="urn:microsoft.com/office/officeart/2005/8/layout/gear1"/>
    <dgm:cxn modelId="{A7D60DC6-52D7-8E48-A10B-18483CEB90A9}" type="presOf" srcId="{2FDDFE6E-5E60-F346-B509-A8FB2EA8458B}" destId="{109C1423-9F17-A54E-B4BD-3696E3B54EEB}" srcOrd="0" destOrd="0" presId="urn:microsoft.com/office/officeart/2005/8/layout/gear1"/>
    <dgm:cxn modelId="{B4B28ED6-C4BF-364C-8B2C-9C81AF20B224}" type="presOf" srcId="{1E42618F-BA70-0445-AECA-5784F2626F5F}" destId="{321D5B40-A61C-1146-A4E5-06BB1CA21CD0}" srcOrd="0" destOrd="0" presId="urn:microsoft.com/office/officeart/2005/8/layout/gear1"/>
    <dgm:cxn modelId="{61CAE8DE-5163-3D45-AA5E-7993C402B309}" type="presOf" srcId="{1BA56340-5B37-9C49-83DC-E8C9DDB79588}" destId="{74C88BF5-E9B7-5545-94CC-B5FCCBC77607}" srcOrd="0" destOrd="0" presId="urn:microsoft.com/office/officeart/2005/8/layout/gear1"/>
    <dgm:cxn modelId="{C9B8EBE1-3E31-4641-A56C-792615C4FA51}" type="presOf" srcId="{2FDDFE6E-5E60-F346-B509-A8FB2EA8458B}" destId="{A0063392-D99C-A44C-8BED-091D4BAC7555}" srcOrd="3" destOrd="0" presId="urn:microsoft.com/office/officeart/2005/8/layout/gear1"/>
    <dgm:cxn modelId="{51CC4EEA-7872-5C47-BADE-3CE4739900AC}" type="presOf" srcId="{1BA56340-5B37-9C49-83DC-E8C9DDB79588}" destId="{7F087FE6-0BED-3348-B8F7-28E4B6287B81}" srcOrd="1" destOrd="0" presId="urn:microsoft.com/office/officeart/2005/8/layout/gear1"/>
    <dgm:cxn modelId="{37141BFF-AC4A-6B45-B58A-DFE3E260CAEC}" srcId="{40B6D265-E927-7C47-A498-FF3035D15161}" destId="{2FDDFE6E-5E60-F346-B509-A8FB2EA8458B}" srcOrd="2" destOrd="0" parTransId="{0D859916-6B29-A348-B3C6-1C7312B11CFB}" sibTransId="{9ED3DACA-3F23-4E42-9571-F0C8B90C859D}"/>
    <dgm:cxn modelId="{D84EC5EA-4AA7-C44B-8F54-147DE3D5F87D}" type="presParOf" srcId="{045B55DA-8879-454A-88B9-43448B7D3350}" destId="{74C88BF5-E9B7-5545-94CC-B5FCCBC77607}" srcOrd="0" destOrd="0" presId="urn:microsoft.com/office/officeart/2005/8/layout/gear1"/>
    <dgm:cxn modelId="{BF586ACC-0167-2448-B647-33B369DB0F8C}" type="presParOf" srcId="{045B55DA-8879-454A-88B9-43448B7D3350}" destId="{7F087FE6-0BED-3348-B8F7-28E4B6287B81}" srcOrd="1" destOrd="0" presId="urn:microsoft.com/office/officeart/2005/8/layout/gear1"/>
    <dgm:cxn modelId="{3D552D10-1F0E-0249-8E6B-4BA6B63108EA}" type="presParOf" srcId="{045B55DA-8879-454A-88B9-43448B7D3350}" destId="{F3D8852E-3A01-8848-881D-05D0F152A501}" srcOrd="2" destOrd="0" presId="urn:microsoft.com/office/officeart/2005/8/layout/gear1"/>
    <dgm:cxn modelId="{F126928F-3118-3049-AEFF-43D2310B8307}" type="presParOf" srcId="{045B55DA-8879-454A-88B9-43448B7D3350}" destId="{321D5B40-A61C-1146-A4E5-06BB1CA21CD0}" srcOrd="3" destOrd="0" presId="urn:microsoft.com/office/officeart/2005/8/layout/gear1"/>
    <dgm:cxn modelId="{795AB865-5273-B546-9B7A-B3CFE4EFD519}" type="presParOf" srcId="{045B55DA-8879-454A-88B9-43448B7D3350}" destId="{6A594E34-E807-D344-9D18-AC43E742C3A1}" srcOrd="4" destOrd="0" presId="urn:microsoft.com/office/officeart/2005/8/layout/gear1"/>
    <dgm:cxn modelId="{90ACB401-7772-2748-8D95-AB4894488980}" type="presParOf" srcId="{045B55DA-8879-454A-88B9-43448B7D3350}" destId="{3A5ECDCE-BA14-2D4D-A5DA-A4297B05E734}" srcOrd="5" destOrd="0" presId="urn:microsoft.com/office/officeart/2005/8/layout/gear1"/>
    <dgm:cxn modelId="{9D05729A-B8CD-2C40-82BE-D81D09425DF5}" type="presParOf" srcId="{045B55DA-8879-454A-88B9-43448B7D3350}" destId="{109C1423-9F17-A54E-B4BD-3696E3B54EEB}" srcOrd="6" destOrd="0" presId="urn:microsoft.com/office/officeart/2005/8/layout/gear1"/>
    <dgm:cxn modelId="{FD5C3210-DB84-9843-94ED-A889E0E8D5BD}" type="presParOf" srcId="{045B55DA-8879-454A-88B9-43448B7D3350}" destId="{137BA566-ED3E-4E43-8A6D-E850738E5F15}" srcOrd="7" destOrd="0" presId="urn:microsoft.com/office/officeart/2005/8/layout/gear1"/>
    <dgm:cxn modelId="{5E5C8B30-F664-3D44-8133-1EB49E083428}" type="presParOf" srcId="{045B55DA-8879-454A-88B9-43448B7D3350}" destId="{461597C9-8F78-414A-9C6E-0855C832F481}" srcOrd="8" destOrd="0" presId="urn:microsoft.com/office/officeart/2005/8/layout/gear1"/>
    <dgm:cxn modelId="{1CE98CA8-E64D-E444-BF6D-74CAB520B4DC}" type="presParOf" srcId="{045B55DA-8879-454A-88B9-43448B7D3350}" destId="{A0063392-D99C-A44C-8BED-091D4BAC7555}" srcOrd="9" destOrd="0" presId="urn:microsoft.com/office/officeart/2005/8/layout/gear1"/>
    <dgm:cxn modelId="{718442CE-4F13-2447-8382-0D1C574A3E28}" type="presParOf" srcId="{045B55DA-8879-454A-88B9-43448B7D3350}" destId="{421B0A3D-5F56-114A-A2DD-F6C55AAE5CB9}" srcOrd="10" destOrd="0" presId="urn:microsoft.com/office/officeart/2005/8/layout/gear1"/>
    <dgm:cxn modelId="{A95D9E66-93C6-8744-B144-A19087E5793A}" type="presParOf" srcId="{045B55DA-8879-454A-88B9-43448B7D3350}" destId="{E6D4AC3D-C3C8-7F42-A8AF-D7889FAC220C}" srcOrd="11" destOrd="0" presId="urn:microsoft.com/office/officeart/2005/8/layout/gear1"/>
    <dgm:cxn modelId="{70B903E3-90DD-8449-8916-81B804B69461}" type="presParOf" srcId="{045B55DA-8879-454A-88B9-43448B7D3350}" destId="{1CE4E25B-E633-C44E-A63E-106298611F8E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2970CD-C15E-5744-9C55-01235429C1F6}">
      <dsp:nvSpPr>
        <dsp:cNvPr id="0" name=""/>
        <dsp:cNvSpPr/>
      </dsp:nvSpPr>
      <dsp:spPr>
        <a:xfrm>
          <a:off x="0" y="744692"/>
          <a:ext cx="11181161" cy="951878"/>
        </a:xfrm>
        <a:prstGeom prst="notched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CFC1AA5-DC21-AB40-A99A-7A8EFF1DDD81}">
      <dsp:nvSpPr>
        <dsp:cNvPr id="0" name=""/>
        <dsp:cNvSpPr/>
      </dsp:nvSpPr>
      <dsp:spPr>
        <a:xfrm>
          <a:off x="5348" y="0"/>
          <a:ext cx="2617330" cy="951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1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latin typeface="Abadi MT Condensed Light" panose="020B0306030101010103" pitchFamily="34" charset="77"/>
            </a:rPr>
            <a:t>June 2021 - January 2022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>
              <a:latin typeface="Abadi MT Condensed Light" panose="020B0306030101010103" pitchFamily="34" charset="77"/>
            </a:rPr>
            <a:t>Service user interviews (13/16)</a:t>
          </a:r>
        </a:p>
      </dsp:txBody>
      <dsp:txXfrm>
        <a:off x="5348" y="0"/>
        <a:ext cx="2617330" cy="951878"/>
      </dsp:txXfrm>
    </dsp:sp>
    <dsp:sp modelId="{94CC403B-5A2B-1642-9476-53047F54740F}">
      <dsp:nvSpPr>
        <dsp:cNvPr id="0" name=""/>
        <dsp:cNvSpPr/>
      </dsp:nvSpPr>
      <dsp:spPr>
        <a:xfrm>
          <a:off x="1195029" y="1070863"/>
          <a:ext cx="237969" cy="237969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E6DACC9-37D3-6846-8E19-54CC53FF1C4B}">
      <dsp:nvSpPr>
        <dsp:cNvPr id="0" name=""/>
        <dsp:cNvSpPr/>
      </dsp:nvSpPr>
      <dsp:spPr>
        <a:xfrm>
          <a:off x="2702647" y="1427817"/>
          <a:ext cx="2066297" cy="951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1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latin typeface="Abadi MT Condensed Light" panose="020B0306030101010103" pitchFamily="34" charset="77"/>
            </a:rPr>
            <a:t>November 2021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>
              <a:latin typeface="Abadi MT Condensed Light" panose="020B0306030101010103" pitchFamily="34" charset="77"/>
            </a:rPr>
            <a:t>Clinician focus groups (14)</a:t>
          </a:r>
        </a:p>
      </dsp:txBody>
      <dsp:txXfrm>
        <a:off x="2702647" y="1427817"/>
        <a:ext cx="2066297" cy="951878"/>
      </dsp:txXfrm>
    </dsp:sp>
    <dsp:sp modelId="{9D157DC2-9076-F648-89DA-CFFE018FF943}">
      <dsp:nvSpPr>
        <dsp:cNvPr id="0" name=""/>
        <dsp:cNvSpPr/>
      </dsp:nvSpPr>
      <dsp:spPr>
        <a:xfrm>
          <a:off x="3616811" y="1070863"/>
          <a:ext cx="237969" cy="237969"/>
        </a:xfrm>
        <a:prstGeom prst="ellipse">
          <a:avLst/>
        </a:prstGeom>
        <a:gradFill rotWithShape="0">
          <a:gsLst>
            <a:gs pos="0">
              <a:schemeClr val="accent4">
                <a:hueOff val="3266964"/>
                <a:satOff val="-13592"/>
                <a:lumOff val="320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3266964"/>
                <a:satOff val="-13592"/>
                <a:lumOff val="320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3266964"/>
                <a:satOff val="-13592"/>
                <a:lumOff val="320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01CCF47-3EB7-6448-83D4-AFE507C8CD5C}">
      <dsp:nvSpPr>
        <dsp:cNvPr id="0" name=""/>
        <dsp:cNvSpPr/>
      </dsp:nvSpPr>
      <dsp:spPr>
        <a:xfrm>
          <a:off x="4877942" y="0"/>
          <a:ext cx="2879643" cy="7086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1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latin typeface="Abadi MT Condensed Light" panose="020B0306030101010103" pitchFamily="34" charset="77"/>
            </a:rPr>
            <a:t>November 2021 - January 2022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>
              <a:latin typeface="Abadi MT Condensed Light" panose="020B0306030101010103" pitchFamily="34" charset="77"/>
            </a:rPr>
            <a:t>Thematic analysis</a:t>
          </a:r>
        </a:p>
      </dsp:txBody>
      <dsp:txXfrm>
        <a:off x="4877942" y="0"/>
        <a:ext cx="2879643" cy="708673"/>
      </dsp:txXfrm>
    </dsp:sp>
    <dsp:sp modelId="{B96EB6C0-1E2D-594D-9FD6-C7A5B5D9F73B}">
      <dsp:nvSpPr>
        <dsp:cNvPr id="0" name=""/>
        <dsp:cNvSpPr/>
      </dsp:nvSpPr>
      <dsp:spPr>
        <a:xfrm>
          <a:off x="6169750" y="1094257"/>
          <a:ext cx="237969" cy="237969"/>
        </a:xfrm>
        <a:prstGeom prst="ellipse">
          <a:avLst/>
        </a:prstGeom>
        <a:gradFill rotWithShape="0">
          <a:gsLst>
            <a:gs pos="0">
              <a:schemeClr val="accent4">
                <a:hueOff val="6533927"/>
                <a:satOff val="-27185"/>
                <a:lumOff val="640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6533927"/>
                <a:satOff val="-27185"/>
                <a:lumOff val="640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6533927"/>
                <a:satOff val="-27185"/>
                <a:lumOff val="640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A81C61F-0F32-CE4D-9051-DEFB9F9874D9}">
      <dsp:nvSpPr>
        <dsp:cNvPr id="0" name=""/>
        <dsp:cNvSpPr/>
      </dsp:nvSpPr>
      <dsp:spPr>
        <a:xfrm>
          <a:off x="7808526" y="1427817"/>
          <a:ext cx="2249169" cy="951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1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latin typeface="Abadi MT Condensed Light" panose="020B0306030101010103" pitchFamily="34" charset="77"/>
            </a:rPr>
            <a:t>January - April 2022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>
              <a:latin typeface="Abadi MT Condensed Light" panose="020B0306030101010103" pitchFamily="34" charset="77"/>
            </a:rPr>
            <a:t>Dissemination</a:t>
          </a:r>
        </a:p>
      </dsp:txBody>
      <dsp:txXfrm>
        <a:off x="7808526" y="1427817"/>
        <a:ext cx="2249169" cy="951878"/>
      </dsp:txXfrm>
    </dsp:sp>
    <dsp:sp modelId="{550717EC-9621-D143-B28D-11D09F353EDD}">
      <dsp:nvSpPr>
        <dsp:cNvPr id="0" name=""/>
        <dsp:cNvSpPr/>
      </dsp:nvSpPr>
      <dsp:spPr>
        <a:xfrm>
          <a:off x="8814126" y="1070863"/>
          <a:ext cx="237969" cy="237969"/>
        </a:xfrm>
        <a:prstGeom prst="ellipse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C88BF5-E9B7-5545-94CC-B5FCCBC77607}">
      <dsp:nvSpPr>
        <dsp:cNvPr id="0" name=""/>
        <dsp:cNvSpPr/>
      </dsp:nvSpPr>
      <dsp:spPr>
        <a:xfrm>
          <a:off x="4130441" y="2180989"/>
          <a:ext cx="2665653" cy="2665653"/>
        </a:xfrm>
        <a:prstGeom prst="gear9">
          <a:avLst/>
        </a:prstGeom>
        <a:solidFill>
          <a:schemeClr val="accent6">
            <a:lumMod val="40000"/>
            <a:lumOff val="6000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Abadi MT Condensed Light" panose="020B0306030101010103" pitchFamily="34" charset="77"/>
            </a:rPr>
            <a:t>How can individuals with lived experience be involved in developing measures specifically for voice hearing?</a:t>
          </a:r>
        </a:p>
      </dsp:txBody>
      <dsp:txXfrm>
        <a:off x="4666356" y="2805405"/>
        <a:ext cx="1593823" cy="1370201"/>
      </dsp:txXfrm>
    </dsp:sp>
    <dsp:sp modelId="{321D5B40-A61C-1146-A4E5-06BB1CA21CD0}">
      <dsp:nvSpPr>
        <dsp:cNvPr id="0" name=""/>
        <dsp:cNvSpPr/>
      </dsp:nvSpPr>
      <dsp:spPr>
        <a:xfrm>
          <a:off x="2579515" y="1550925"/>
          <a:ext cx="1938657" cy="1938657"/>
        </a:xfrm>
        <a:prstGeom prst="gear6">
          <a:avLst/>
        </a:prstGeom>
        <a:solidFill>
          <a:schemeClr val="accent5">
            <a:lumMod val="40000"/>
            <a:lumOff val="6000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Abadi MT Condensed Light" panose="020B0306030101010103" pitchFamily="34" charset="77"/>
            </a:rPr>
            <a:t>Do we have measures to capture these outcomes?</a:t>
          </a:r>
        </a:p>
      </dsp:txBody>
      <dsp:txXfrm>
        <a:off x="3067578" y="2041938"/>
        <a:ext cx="962531" cy="956631"/>
      </dsp:txXfrm>
    </dsp:sp>
    <dsp:sp modelId="{109C1423-9F17-A54E-B4BD-3696E3B54EEB}">
      <dsp:nvSpPr>
        <dsp:cNvPr id="0" name=""/>
        <dsp:cNvSpPr/>
      </dsp:nvSpPr>
      <dsp:spPr>
        <a:xfrm rot="20700000">
          <a:off x="3665361" y="213450"/>
          <a:ext cx="1899488" cy="1899488"/>
        </a:xfrm>
        <a:prstGeom prst="gear6">
          <a:avLst/>
        </a:prstGeom>
        <a:solidFill>
          <a:schemeClr val="accent4">
            <a:lumMod val="40000"/>
            <a:lumOff val="6000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Abadi MT Condensed Light" panose="020B0306030101010103" pitchFamily="34" charset="77"/>
            </a:rPr>
            <a:t>What should we measure?</a:t>
          </a:r>
        </a:p>
      </dsp:txBody>
      <dsp:txXfrm rot="-20700000">
        <a:off x="4081974" y="630063"/>
        <a:ext cx="1066261" cy="1066261"/>
      </dsp:txXfrm>
    </dsp:sp>
    <dsp:sp modelId="{421B0A3D-5F56-114A-A2DD-F6C55AAE5CB9}">
      <dsp:nvSpPr>
        <dsp:cNvPr id="0" name=""/>
        <dsp:cNvSpPr/>
      </dsp:nvSpPr>
      <dsp:spPr>
        <a:xfrm>
          <a:off x="3775776" y="1759919"/>
          <a:ext cx="3412036" cy="3412036"/>
        </a:xfrm>
        <a:prstGeom prst="circularArrow">
          <a:avLst>
            <a:gd name="adj1" fmla="val 4688"/>
            <a:gd name="adj2" fmla="val 299029"/>
            <a:gd name="adj3" fmla="val 2529811"/>
            <a:gd name="adj4" fmla="val 15832188"/>
            <a:gd name="adj5" fmla="val 5469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6D4AC3D-C3C8-7F42-A8AF-D7889FAC220C}">
      <dsp:nvSpPr>
        <dsp:cNvPr id="0" name=""/>
        <dsp:cNvSpPr/>
      </dsp:nvSpPr>
      <dsp:spPr>
        <a:xfrm>
          <a:off x="2236183" y="1119174"/>
          <a:ext cx="2479057" cy="2479057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CE4E25B-E633-C44E-A63E-106298611F8E}">
      <dsp:nvSpPr>
        <dsp:cNvPr id="0" name=""/>
        <dsp:cNvSpPr/>
      </dsp:nvSpPr>
      <dsp:spPr>
        <a:xfrm>
          <a:off x="3225990" y="-205408"/>
          <a:ext cx="2672923" cy="2672923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16E318-3F83-DA4D-96CF-E56DF76D96F0}" type="datetimeFigureOut">
              <a:rPr lang="en-US" smtClean="0"/>
              <a:t>12/10/21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C05E58-B0C6-9748-A2A6-E81A7F93E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35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C05E58-B0C6-9748-A2A6-E81A7F93E40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292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C05E58-B0C6-9748-A2A6-E81A7F93E40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895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C05E58-B0C6-9748-A2A6-E81A7F93E40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71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C05E58-B0C6-9748-A2A6-E81A7F93E40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994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C05E58-B0C6-9748-A2A6-E81A7F93E40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00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12/10/21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141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12/10/21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972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12/10/21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656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12/10/21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529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12/10/21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432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12/10/21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317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12/10/21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00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12/10/21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610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12/10/21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764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12/10/21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008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12/10/21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112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8F32D-D8B6-4B9E-9CBF-DCAC30B7B93D}" type="datetimeFigureOut">
              <a:rPr lang="en-US" smtClean="0"/>
              <a:pPr/>
              <a:t>12/10/21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diagramData" Target="../diagrams/data1.xml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microsoft.com/office/2007/relationships/diagramDrawing" Target="../diagrams/drawing1.xml"/><Relationship Id="rId5" Type="http://schemas.openxmlformats.org/officeDocument/2006/relationships/image" Target="../media/image2.png"/><Relationship Id="rId10" Type="http://schemas.openxmlformats.org/officeDocument/2006/relationships/diagramColors" Target="../diagrams/colors1.xml"/><Relationship Id="rId4" Type="http://schemas.microsoft.com/office/2007/relationships/hdphoto" Target="../media/hdphoto1.wdp"/><Relationship Id="rId9" Type="http://schemas.openxmlformats.org/officeDocument/2006/relationships/diagramQuickStyle" Target="../diagrams/quickStyle1.xml"/><Relationship Id="rId1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7.png"/><Relationship Id="rId7" Type="http://schemas.microsoft.com/office/2007/relationships/hdphoto" Target="../media/hdphoto3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diagramColors" Target="../diagrams/colors2.xml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diagramLayout" Target="../diagrams/layout2.xml"/><Relationship Id="rId5" Type="http://schemas.openxmlformats.org/officeDocument/2006/relationships/image" Target="../media/image3.png"/><Relationship Id="rId10" Type="http://schemas.openxmlformats.org/officeDocument/2006/relationships/diagramData" Target="../diagrams/data2.xml"/><Relationship Id="rId4" Type="http://schemas.microsoft.com/office/2007/relationships/hdphoto" Target="../media/hdphoto2.wdp"/><Relationship Id="rId9" Type="http://schemas.microsoft.com/office/2007/relationships/hdphoto" Target="../media/hdphoto1.wdp"/><Relationship Id="rId14" Type="http://schemas.microsoft.com/office/2007/relationships/diagramDrawing" Target="../diagrams/drawing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hyperlink" Target="https://doi.org/10.1093/schbul/sbaa173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hyperlink" Target="https://doi.org/10.1016/j.schres.2011.09.023" TargetMode="External"/><Relationship Id="rId5" Type="http://schemas.openxmlformats.org/officeDocument/2006/relationships/image" Target="../media/image3.png"/><Relationship Id="rId10" Type="http://schemas.openxmlformats.org/officeDocument/2006/relationships/hyperlink" Target="https://doi.org/10.1093/schbul/sbp117" TargetMode="External"/><Relationship Id="rId4" Type="http://schemas.microsoft.com/office/2007/relationships/hdphoto" Target="../media/hdphoto2.wdp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0D3CE6-6F44-D549-803D-7B0199141825}"/>
              </a:ext>
            </a:extLst>
          </p:cNvPr>
          <p:cNvSpPr/>
          <p:nvPr/>
        </p:nvSpPr>
        <p:spPr>
          <a:xfrm>
            <a:off x="0" y="1609177"/>
            <a:ext cx="12192000" cy="34655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347220-255E-514A-80B2-F5859F8A6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97" y="1609177"/>
            <a:ext cx="12057981" cy="3030442"/>
          </a:xfrm>
        </p:spPr>
        <p:txBody>
          <a:bodyPr>
            <a:normAutofit/>
          </a:bodyPr>
          <a:lstStyle/>
          <a:p>
            <a:pPr algn="ctr"/>
            <a:r>
              <a:rPr lang="en-GB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badi MT Condensed Light" panose="020B0306030101010103" pitchFamily="34" charset="77"/>
                <a:cs typeface="Calibri" panose="020F0502020204030204" pitchFamily="34" charset="0"/>
              </a:rPr>
              <a:t>iMproving</a:t>
            </a:r>
            <a:r>
              <a:rPr lang="en-GB" b="1" dirty="0">
                <a:solidFill>
                  <a:schemeClr val="tx1">
                    <a:lumMod val="95000"/>
                    <a:lumOff val="5000"/>
                  </a:schemeClr>
                </a:solidFill>
                <a:latin typeface="Abadi MT Condensed Light" panose="020B0306030101010103" pitchFamily="34" charset="77"/>
                <a:cs typeface="Calibri" panose="020F0502020204030204" pitchFamily="34" charset="0"/>
              </a:rPr>
              <a:t> Outcomes of </a:t>
            </a:r>
            <a:r>
              <a:rPr lang="en-GB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badi MT Condensed Light" panose="020B0306030101010103" pitchFamily="34" charset="77"/>
                <a:cs typeface="Calibri" panose="020F0502020204030204" pitchFamily="34" charset="0"/>
              </a:rPr>
              <a:t>cogniTive</a:t>
            </a:r>
            <a:r>
              <a:rPr lang="en-GB" b="1" dirty="0">
                <a:solidFill>
                  <a:schemeClr val="tx1">
                    <a:lumMod val="95000"/>
                    <a:lumOff val="5000"/>
                  </a:schemeClr>
                </a:solidFill>
                <a:latin typeface="Abadi MT Condensed Light" panose="020B0306030101010103" pitchFamily="34" charset="77"/>
                <a:cs typeface="Calibri" panose="020F0502020204030204" pitchFamily="34" charset="0"/>
              </a:rPr>
              <a:t> </a:t>
            </a:r>
            <a:r>
              <a:rPr lang="en-GB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badi MT Condensed Light" panose="020B0306030101010103" pitchFamily="34" charset="77"/>
                <a:cs typeface="Calibri" panose="020F0502020204030204" pitchFamily="34" charset="0"/>
              </a:rPr>
              <a:t>behavIoural</a:t>
            </a:r>
            <a:r>
              <a:rPr lang="en-GB" b="1" dirty="0">
                <a:solidFill>
                  <a:schemeClr val="tx1">
                    <a:lumMod val="95000"/>
                    <a:lumOff val="5000"/>
                  </a:schemeClr>
                </a:solidFill>
                <a:latin typeface="Abadi MT Condensed Light" panose="020B0306030101010103" pitchFamily="34" charset="77"/>
                <a:cs typeface="Calibri" panose="020F0502020204030204" pitchFamily="34" charset="0"/>
              </a:rPr>
              <a:t> therapy for distressing </a:t>
            </a:r>
            <a:r>
              <a:rPr lang="en-GB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badi MT Condensed Light" panose="020B0306030101010103" pitchFamily="34" charset="77"/>
                <a:cs typeface="Calibri" panose="020F0502020204030204" pitchFamily="34" charset="0"/>
              </a:rPr>
              <a:t>VoicEs</a:t>
            </a:r>
            <a:r>
              <a:rPr lang="en-GB" b="1" dirty="0">
                <a:solidFill>
                  <a:schemeClr val="tx1">
                    <a:lumMod val="95000"/>
                    <a:lumOff val="5000"/>
                  </a:schemeClr>
                </a:solidFill>
                <a:latin typeface="Abadi MT Condensed Light" panose="020B0306030101010103" pitchFamily="34" charset="77"/>
                <a:cs typeface="Calibri" panose="020F0502020204030204" pitchFamily="34" charset="0"/>
              </a:rPr>
              <a:t>: a qualitative study of voice hearers’ and practitioners’ views and perspectives </a:t>
            </a:r>
            <a:endParaRPr lang="en-US" dirty="0">
              <a:latin typeface="Abadi MT Condensed Light" panose="020B0306030101010103" pitchFamily="34" charset="77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7DC8A-BE08-9546-9BE0-422C94A25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812" y="4305781"/>
            <a:ext cx="11251986" cy="153781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latin typeface="Abadi MT Condensed Light" panose="020B0306030101010103" pitchFamily="34" charset="77"/>
              </a:rPr>
              <a:t>Sofia </a:t>
            </a:r>
            <a:r>
              <a:rPr lang="en-US" dirty="0" err="1">
                <a:latin typeface="Abadi MT Condensed Light" panose="020B0306030101010103" pitchFamily="34" charset="77"/>
              </a:rPr>
              <a:t>Loizou</a:t>
            </a:r>
            <a:r>
              <a:rPr lang="en-US" dirty="0">
                <a:latin typeface="Abadi MT Condensed Light" panose="020B0306030101010103" pitchFamily="34" charset="77"/>
              </a:rPr>
              <a:t>, Prof David Fowler &amp; Dr Mark Hayward </a:t>
            </a:r>
          </a:p>
        </p:txBody>
      </p:sp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6F64EE91-9385-9744-8992-497E0200FF9A}"/>
              </a:ext>
            </a:extLst>
          </p:cNvPr>
          <p:cNvPicPr/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239" r="89073">
                        <a14:foregroundMark x1="38312" y1="27640" x2="38312" y2="27640"/>
                        <a14:foregroundMark x1="29221" y1="79814" x2="29221" y2="79814"/>
                        <a14:foregroundMark x1="30195" y1="78261" x2="30195" y2="78261"/>
                        <a14:foregroundMark x1="25325" y1="82609" x2="25325" y2="82609"/>
                        <a14:foregroundMark x1="33766" y1="81056" x2="33766" y2="81056"/>
                        <a14:foregroundMark x1="48377" y1="78882" x2="48377" y2="78882"/>
                        <a14:foregroundMark x1="55519" y1="77950" x2="55519" y2="77950"/>
                        <a14:foregroundMark x1="61688" y1="79814" x2="61688" y2="79814"/>
                        <a14:foregroundMark x1="71429" y1="78571" x2="71429" y2="78571"/>
                        <a14:foregroundMark x1="31169" y1="81056" x2="31169" y2="81056"/>
                        <a14:foregroundMark x1="23052" y1="77950" x2="23052" y2="77950"/>
                        <a14:foregroundMark x1="30519" y1="82609" x2="30519" y2="82609"/>
                        <a14:foregroundMark x1="30519" y1="79814" x2="30519" y2="79814"/>
                        <a14:foregroundMark x1="30519" y1="78571" x2="30519" y2="78571"/>
                        <a14:foregroundMark x1="30844" y1="78882" x2="30844" y2="78882"/>
                        <a14:foregroundMark x1="30844" y1="78882" x2="30844" y2="78882"/>
                        <a14:foregroundMark x1="30844" y1="79193" x2="30844" y2="79193"/>
                        <a14:foregroundMark x1="30519" y1="79503" x2="30519" y2="79503"/>
                        <a14:foregroundMark x1="30519" y1="79193" x2="30844" y2="78882"/>
                        <a14:foregroundMark x1="30519" y1="83230" x2="30195" y2="77329"/>
                        <a14:foregroundMark x1="40909" y1="79193" x2="40909" y2="79193"/>
                        <a14:foregroundMark x1="48377" y1="78261" x2="48377" y2="78261"/>
                        <a14:foregroundMark x1="48377" y1="78261" x2="48377" y2="78261"/>
                        <a14:foregroundMark x1="48377" y1="78261" x2="48377" y2="78261"/>
                        <a14:foregroundMark x1="48377" y1="80124" x2="48701" y2="84783"/>
                        <a14:foregroundMark x1="55195" y1="77640" x2="55195" y2="84472"/>
                        <a14:foregroundMark x1="60065" y1="78571" x2="61688" y2="81056"/>
                        <a14:foregroundMark x1="71104" y1="77329" x2="71104" y2="84161"/>
                        <a14:foregroundMark x1="30195" y1="77950" x2="31494" y2="81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5" r="1072"/>
          <a:stretch/>
        </p:blipFill>
        <p:spPr>
          <a:xfrm>
            <a:off x="9670560" y="3327443"/>
            <a:ext cx="1550052" cy="16560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85EC25B-42C7-5442-BDD4-27C5DF8AD4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6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78" b="97685" l="0" r="97895">
                        <a14:foregroundMark x1="70526" y1="19444" x2="70526" y2="19444"/>
                        <a14:foregroundMark x1="64561" y1="16204" x2="63860" y2="6019"/>
                        <a14:foregroundMark x1="62105" y1="7870" x2="62105" y2="7870"/>
                        <a14:foregroundMark x1="62105" y1="2778" x2="62105" y2="2778"/>
                        <a14:foregroundMark x1="67193" y1="7870" x2="67193" y2="7870"/>
                        <a14:foregroundMark x1="64561" y1="10648" x2="64561" y2="10648"/>
                        <a14:foregroundMark x1="63158" y1="10648" x2="63158" y2="10648"/>
                        <a14:foregroundMark x1="63860" y1="13426" x2="63860" y2="13426"/>
                        <a14:foregroundMark x1="63860" y1="13426" x2="63860" y2="13426"/>
                        <a14:foregroundMark x1="63158" y1="14352" x2="63158" y2="14352"/>
                        <a14:foregroundMark x1="62807" y1="17593" x2="63158" y2="10648"/>
                        <a14:foregroundMark x1="63158" y1="16204" x2="65088" y2="20370"/>
                        <a14:foregroundMark x1="68246" y1="14352" x2="68246" y2="30093"/>
                        <a14:foregroundMark x1="69825" y1="26852" x2="70877" y2="39815"/>
                        <a14:foregroundMark x1="77018" y1="18519" x2="84737" y2="22222"/>
                        <a14:foregroundMark x1="91754" y1="13426" x2="97895" y2="14352"/>
                        <a14:foregroundMark x1="83684" y1="30093" x2="94386" y2="31019"/>
                        <a14:foregroundMark x1="93860" y1="74537" x2="93860" y2="74537"/>
                        <a14:foregroundMark x1="94386" y1="69444" x2="93724" y2="77480"/>
                        <a14:foregroundMark x1="78304" y1="66951" x2="75263" y2="67593"/>
                        <a14:foregroundMark x1="86384" y1="65246" x2="80761" y2="66433"/>
                        <a14:foregroundMark x1="86857" y1="65146" x2="86602" y2="65200"/>
                        <a14:foregroundMark x1="89351" y1="64619" x2="87403" y2="65030"/>
                        <a14:foregroundMark x1="91717" y1="64119" x2="89534" y2="64580"/>
                        <a14:foregroundMark x1="78100" y1="68009" x2="67545" y2="67653"/>
                        <a14:foregroundMark x1="86455" y1="68293" x2="80663" y2="68097"/>
                        <a14:foregroundMark x1="89874" y1="68408" x2="87110" y2="68315"/>
                        <a14:foregroundMark x1="93158" y1="68519" x2="90144" y2="68417"/>
                        <a14:foregroundMark x1="61578" y1="72543" x2="59651" y2="72614"/>
                        <a14:foregroundMark x1="76635" y1="71988" x2="67545" y2="72323"/>
                        <a14:foregroundMark x1="86046" y1="71642" x2="79709" y2="71875"/>
                        <a14:foregroundMark x1="87150" y1="71601" x2="86688" y2="71618"/>
                        <a14:foregroundMark x1="90323" y1="71484" x2="87373" y2="71593"/>
                        <a14:foregroundMark x1="95439" y1="71296" x2="90597" y2="71474"/>
                        <a14:foregroundMark x1="91053" y1="62882" x2="91053" y2="63889"/>
                        <a14:foregroundMark x1="95288" y1="58889" x2="96140" y2="59722"/>
                        <a14:foregroundMark x1="91512" y1="55198" x2="93443" y2="57086"/>
                        <a14:foregroundMark x1="63940" y1="62567" x2="50877" y2="62037"/>
                        <a14:foregroundMark x1="86170" y1="63470" x2="64187" y2="62577"/>
                        <a14:foregroundMark x1="87066" y1="63506" x2="86394" y2="63479"/>
                        <a14:foregroundMark x1="89210" y1="63593" x2="87502" y2="63524"/>
                        <a14:foregroundMark x1="91484" y1="63686" x2="89378" y2="63600"/>
                        <a14:foregroundMark x1="96491" y1="63889" x2="94106" y2="63792"/>
                        <a14:foregroundMark x1="59651" y1="71684" x2="61404" y2="73611"/>
                        <a14:foregroundMark x1="50877" y1="62037" x2="54246" y2="65741"/>
                        <a14:foregroundMark x1="53683" y1="74274" x2="47544" y2="74074"/>
                        <a14:foregroundMark x1="61578" y1="74531" x2="59651" y2="74469"/>
                        <a14:foregroundMark x1="47544" y1="74074" x2="42281" y2="52315"/>
                        <a14:foregroundMark x1="41228" y1="59722" x2="41228" y2="59722"/>
                        <a14:foregroundMark x1="13090" y1="67593" x2="32456" y2="70370"/>
                        <a14:foregroundMark x1="6485" y1="66646" x2="13090" y2="67593"/>
                        <a14:foregroundMark x1="1979" y1="66000" x2="6154" y2="66599"/>
                        <a14:foregroundMark x1="27824" y1="60424" x2="36491" y2="60648"/>
                        <a14:foregroundMark x1="20285" y1="60230" x2="21325" y2="60257"/>
                        <a14:foregroundMark x1="1944" y1="59759" x2="7074" y2="59891"/>
                        <a14:foregroundMark x1="526" y1="59722" x2="1855" y2="59756"/>
                        <a14:foregroundMark x1="741" y1="73611" x2="175" y2="73611"/>
                        <a14:foregroundMark x1="2185" y1="73611" x2="751" y2="73611"/>
                        <a14:foregroundMark x1="36140" y1="73611" x2="3419" y2="73611"/>
                        <a14:foregroundMark x1="28118" y1="59060" x2="32456" y2="59722"/>
                        <a14:foregroundMark x1="23134" y1="58300" x2="23430" y2="58345"/>
                        <a14:foregroundMark x1="2105" y1="55093" x2="7759" y2="55955"/>
                        <a14:foregroundMark x1="32456" y1="59722" x2="35789" y2="65741"/>
                        <a14:foregroundMark x1="35789" y1="60648" x2="35789" y2="74388"/>
                        <a14:foregroundMark x1="24386" y1="93519" x2="37193" y2="94907"/>
                        <a14:foregroundMark x1="29081" y1="88739" x2="33301" y2="89276"/>
                        <a14:foregroundMark x1="27393" y1="89138" x2="33246" y2="89497"/>
                        <a14:foregroundMark x1="35656" y1="91274" x2="25263" y2="96759"/>
                        <a14:foregroundMark x1="25263" y1="96759" x2="33422" y2="87661"/>
                        <a14:foregroundMark x1="41579" y1="89815" x2="54737" y2="90741"/>
                        <a14:foregroundMark x1="54737" y1="90741" x2="71754" y2="88426"/>
                        <a14:foregroundMark x1="71754" y1="88426" x2="42281" y2="97685"/>
                        <a14:foregroundMark x1="50000" y1="95833" x2="69649" y2="96759"/>
                        <a14:foregroundMark x1="69649" y1="96759" x2="87544" y2="95370"/>
                        <a14:foregroundMark x1="87544" y1="95370" x2="69825" y2="96759"/>
                        <a14:foregroundMark x1="69825" y1="96759" x2="94386" y2="92593"/>
                        <a14:foregroundMark x1="71228" y1="18519" x2="71228" y2="18519"/>
                        <a14:foregroundMark x1="74912" y1="19444" x2="74912" y2="19444"/>
                        <a14:foregroundMark x1="69123" y1="8796" x2="69123" y2="8796"/>
                        <a14:foregroundMark x1="70526" y1="4630" x2="92105" y2="6019"/>
                        <a14:foregroundMark x1="97193" y1="92593" x2="97193" y2="92593"/>
                        <a14:foregroundMark x1="21053" y1="62037" x2="21053" y2="62037"/>
                        <a14:foregroundMark x1="21053" y1="62037" x2="21754" y2="62037"/>
                        <a14:foregroundMark x1="20575" y1="58899" x2="23066" y2="60042"/>
                        <a14:foregroundMark x1="5263" y1="62037" x2="5263" y2="62037"/>
                        <a14:foregroundMark x1="5614" y1="62037" x2="5614" y2="62037"/>
                        <a14:foregroundMark x1="34912" y1="89815" x2="34912" y2="89815"/>
                        <a14:foregroundMark x1="35439" y1="87963" x2="37193" y2="88889"/>
                        <a14:foregroundMark x1="77018" y1="91667" x2="77018" y2="91667"/>
                        <a14:foregroundMark x1="76316" y1="92593" x2="78947" y2="91667"/>
                        <a14:foregroundMark x1="97193" y1="88889" x2="97193" y2="88889"/>
                        <a14:backgroundMark x1="21053" y1="84259" x2="34737" y2="81019"/>
                        <a14:backgroundMark x1="34737" y1="81019" x2="35789" y2="81019"/>
                        <a14:backgroundMark x1="10526" y1="62963" x2="10526" y2="62963"/>
                        <a14:backgroundMark x1="9649" y1="54167" x2="10526" y2="55093"/>
                        <a14:backgroundMark x1="9649" y1="55093" x2="10526" y2="62963"/>
                        <a14:backgroundMark x1="10175" y1="67593" x2="10175" y2="67593"/>
                        <a14:backgroundMark x1="93158" y1="82870" x2="75789" y2="84259"/>
                        <a14:backgroundMark x1="75789" y1="84259" x2="91228" y2="83796"/>
                        <a14:backgroundMark x1="91228" y1="83796" x2="96842" y2="85185"/>
                        <a14:backgroundMark x1="23333" y1="58796" x2="28772" y2="56019"/>
                        <a14:backgroundMark x1="15263" y1="57870" x2="21404" y2="55093"/>
                        <a14:backgroundMark x1="11579" y1="57870" x2="12281" y2="56019"/>
                        <a14:backgroundMark x1="12982" y1="57870" x2="17368" y2="56019"/>
                        <a14:backgroundMark x1="11579" y1="57870" x2="14561" y2="56944"/>
                        <a14:backgroundMark x1="56667" y1="81019" x2="57368" y2="71296"/>
                        <a14:backgroundMark x1="55439" y1="72685" x2="55789" y2="70370"/>
                        <a14:backgroundMark x1="56667" y1="65741" x2="56667" y2="78241"/>
                        <a14:backgroundMark x1="64211" y1="79167" x2="65789" y2="74537"/>
                        <a14:backgroundMark x1="65088" y1="68519" x2="64561" y2="66667"/>
                        <a14:backgroundMark x1="64561" y1="64815" x2="64561" y2="77315"/>
                        <a14:backgroundMark x1="61053" y1="70370" x2="61053" y2="70370"/>
                        <a14:backgroundMark x1="61053" y1="69444" x2="61053" y2="69444"/>
                        <a14:backgroundMark x1="77544" y1="70370" x2="77544" y2="70370"/>
                        <a14:backgroundMark x1="77544" y1="70370" x2="77544" y2="70370"/>
                        <a14:backgroundMark x1="77544" y1="70370" x2="77544" y2="70370"/>
                        <a14:backgroundMark x1="77544" y1="70370" x2="78246" y2="72685"/>
                        <a14:backgroundMark x1="77018" y1="73611" x2="80000" y2="70370"/>
                        <a14:backgroundMark x1="86316" y1="74537" x2="87018" y2="63889"/>
                        <a14:backgroundMark x1="86667" y1="67593" x2="86667" y2="65741"/>
                        <a14:backgroundMark x1="85439" y1="70370" x2="85439" y2="70370"/>
                        <a14:backgroundMark x1="85439" y1="70370" x2="85439" y2="70370"/>
                        <a14:backgroundMark x1="85439" y1="68519" x2="85439" y2="68519"/>
                        <a14:backgroundMark x1="85439" y1="68519" x2="85439" y2="68519"/>
                        <a14:backgroundMark x1="86316" y1="68519" x2="86316" y2="68519"/>
                        <a14:backgroundMark x1="92456" y1="60648" x2="89474" y2="55093"/>
                        <a14:backgroundMark x1="91404" y1="77315" x2="89123" y2="62963"/>
                        <a14:backgroundMark x1="95439" y1="65741" x2="95439" y2="65741"/>
                        <a14:backgroundMark x1="95789" y1="66667" x2="95789" y2="66667"/>
                        <a14:backgroundMark x1="93509" y1="59722" x2="93509" y2="59722"/>
                        <a14:backgroundMark x1="92456" y1="59722" x2="92456" y2="59722"/>
                        <a14:backgroundMark x1="92807" y1="59722" x2="92807" y2="59722"/>
                        <a14:backgroundMark x1="92807" y1="59722" x2="95088" y2="59722"/>
                        <a14:backgroundMark x1="877" y1="74537" x2="175" y2="69444"/>
                        <a14:backgroundMark x1="2105" y1="68519" x2="2105" y2="68519"/>
                        <a14:backgroundMark x1="2456" y1="68519" x2="2456" y2="68519"/>
                        <a14:backgroundMark x1="2456" y1="68519" x2="175" y2="65741"/>
                        <a14:backgroundMark x1="5614" y1="62963" x2="5614" y2="62963"/>
                        <a14:backgroundMark x1="6842" y1="60648" x2="6842" y2="60648"/>
                        <a14:backgroundMark x1="6842" y1="59722" x2="6842" y2="59722"/>
                        <a14:backgroundMark x1="6842" y1="62037" x2="8246" y2="56944"/>
                        <a14:backgroundMark x1="877" y1="66667" x2="1228" y2="64815"/>
                        <a14:backgroundMark x1="38919" y1="82507" x2="38947" y2="81019"/>
                        <a14:backgroundMark x1="38596" y1="99537" x2="38916" y2="82642"/>
                        <a14:backgroundMark x1="38300" y1="84876" x2="40175" y2="85185"/>
                        <a14:backgroundMark x1="34561" y1="84259" x2="36378" y2="845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06698" y="6309223"/>
            <a:ext cx="1220365" cy="462454"/>
          </a:xfrm>
          <a:prstGeom prst="rect">
            <a:avLst/>
          </a:prstGeom>
        </p:spPr>
      </p:pic>
      <p:pic>
        <p:nvPicPr>
          <p:cNvPr id="18" name="Picture 17" descr="The University of Sussex logo, black and white colourway">
            <a:extLst>
              <a:ext uri="{FF2B5EF4-FFF2-40B4-BE49-F238E27FC236}">
                <a16:creationId xmlns:a16="http://schemas.microsoft.com/office/drawing/2014/main" id="{D819C670-C9D5-4B40-BCA5-C58C7F002192}"/>
              </a:ext>
            </a:extLst>
          </p:cNvPr>
          <p:cNvPicPr/>
          <p:nvPr/>
        </p:nvPicPr>
        <p:blipFill>
          <a:blip r:embed="rId7" cstate="print">
            <a:alphaModFix amt="61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8333" r="90000">
                        <a14:foregroundMark x1="8333" y1="66333" x2="8333" y2="66333"/>
                        <a14:foregroundMark x1="18000" y1="64667" x2="18000" y2="64667"/>
                        <a14:foregroundMark x1="28000" y1="64333" x2="28000" y2="64333"/>
                        <a14:foregroundMark x1="34333" y1="66333" x2="34333" y2="66333"/>
                        <a14:foregroundMark x1="43000" y1="66667" x2="43000" y2="66667"/>
                        <a14:foregroundMark x1="52667" y1="66333" x2="52667" y2="66333"/>
                        <a14:foregroundMark x1="61667" y1="66333" x2="61667" y2="66333"/>
                        <a14:foregroundMark x1="72333" y1="66333" x2="72333" y2="66333"/>
                        <a14:foregroundMark x1="78667" y1="66000" x2="78667" y2="66000"/>
                        <a14:foregroundMark x1="86333" y1="65333" x2="86333" y2="65333"/>
                        <a14:foregroundMark x1="81667" y1="80333" x2="81667" y2="80333"/>
                        <a14:foregroundMark x1="71000" y1="80333" x2="71000" y2="80333"/>
                        <a14:foregroundMark x1="62333" y1="82000" x2="62333" y2="82000"/>
                        <a14:foregroundMark x1="54667" y1="82333" x2="54667" y2="82333"/>
                        <a14:foregroundMark x1="48667" y1="82333" x2="48667" y2="82333"/>
                        <a14:foregroundMark x1="38667" y1="83333" x2="38667" y2="83333"/>
                        <a14:foregroundMark x1="22000" y1="81667" x2="22000" y2="81667"/>
                        <a14:foregroundMark x1="17667" y1="82000" x2="17667" y2="82000"/>
                        <a14:backgroundMark x1="54000" y1="66000" x2="54000" y2="66000"/>
                        <a14:backgroundMark x1="60667" y1="66667" x2="60667" y2="66667"/>
                        <a14:backgroundMark x1="60667" y1="66000" x2="60667" y2="66000"/>
                        <a14:backgroundMark x1="60667" y1="66333" x2="60667" y2="66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757" y="6167925"/>
            <a:ext cx="675825" cy="690075"/>
          </a:xfrm>
          <a:prstGeom prst="rect">
            <a:avLst/>
          </a:prstGeom>
          <a:noFill/>
        </p:spPr>
      </p:pic>
      <p:pic>
        <p:nvPicPr>
          <p:cNvPr id="19" name="Picture 18" descr="Logo, icon, company name&#10;&#10;Description automatically generated">
            <a:extLst>
              <a:ext uri="{FF2B5EF4-FFF2-40B4-BE49-F238E27FC236}">
                <a16:creationId xmlns:a16="http://schemas.microsoft.com/office/drawing/2014/main" id="{CCB5384D-A0D0-664E-A342-B5A444DC9926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381" b="92857" l="10000" r="90000">
                        <a14:foregroundMark x1="65333" y1="7738" x2="65333" y2="7738"/>
                        <a14:foregroundMark x1="80333" y1="5952" x2="80333" y2="5952"/>
                        <a14:foregroundMark x1="61000" y1="2381" x2="61000" y2="2381"/>
                        <a14:foregroundMark x1="31333" y1="92857" x2="31333" y2="92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" y="6223882"/>
            <a:ext cx="478155" cy="267335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94F5E66-7005-084A-ADD9-E21FCAF878B4}"/>
              </a:ext>
            </a:extLst>
          </p:cNvPr>
          <p:cNvSpPr txBox="1"/>
          <p:nvPr/>
        </p:nvSpPr>
        <p:spPr>
          <a:xfrm>
            <a:off x="529145" y="6187309"/>
            <a:ext cx="48590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Abadi MT Condensed Light" panose="020B0306030101010103" pitchFamily="34" charset="77"/>
              </a:rPr>
              <a:t>SofiaLoizou</a:t>
            </a:r>
            <a:endParaRPr lang="en-US" dirty="0">
              <a:latin typeface="Abadi MT Condensed Light" panose="020B0306030101010103" pitchFamily="34" charset="77"/>
            </a:endParaRPr>
          </a:p>
          <a:p>
            <a:r>
              <a:rPr lang="en-US" dirty="0" err="1">
                <a:latin typeface="Abadi MT Condensed Light" panose="020B0306030101010103" pitchFamily="34" charset="77"/>
              </a:rPr>
              <a:t>s.loizou@sussex.ac.uk</a:t>
            </a:r>
            <a:endParaRPr lang="en-US" dirty="0">
              <a:latin typeface="Abadi MT Condensed Light" panose="020B0306030101010103" pitchFamily="34" charset="77"/>
            </a:endParaRPr>
          </a:p>
          <a:p>
            <a:endParaRPr lang="en-US" dirty="0"/>
          </a:p>
        </p:txBody>
      </p:sp>
      <p:pic>
        <p:nvPicPr>
          <p:cNvPr id="22" name="Graphic 21" descr="Envelope outline">
            <a:extLst>
              <a:ext uri="{FF2B5EF4-FFF2-40B4-BE49-F238E27FC236}">
                <a16:creationId xmlns:a16="http://schemas.microsoft.com/office/drawing/2014/main" id="{8B3F6141-AE02-6F48-A44C-14E0C662743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8457" y="6463772"/>
            <a:ext cx="420688" cy="420688"/>
          </a:xfrm>
          <a:prstGeom prst="rect">
            <a:avLst/>
          </a:prstGeom>
        </p:spPr>
      </p:pic>
      <p:pic>
        <p:nvPicPr>
          <p:cNvPr id="26" name="Picture 2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AC42397-BFEC-AC4F-B2C3-E0EE2B22C109}"/>
              </a:ext>
            </a:extLst>
          </p:cNvPr>
          <p:cNvPicPr/>
          <p:nvPr/>
        </p:nvPicPr>
        <p:blipFill>
          <a:blip r:embed="rId1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8866" y="6195413"/>
            <a:ext cx="1067832" cy="6900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8034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DFF99F3-41DA-1948-BCAE-F8661FE31FDC}"/>
              </a:ext>
            </a:extLst>
          </p:cNvPr>
          <p:cNvSpPr/>
          <p:nvPr/>
        </p:nvSpPr>
        <p:spPr>
          <a:xfrm>
            <a:off x="0" y="-6062"/>
            <a:ext cx="12192000" cy="11292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84498B0B-D7B1-7C4B-8902-41C3DE76146A}"/>
              </a:ext>
            </a:extLst>
          </p:cNvPr>
          <p:cNvPicPr/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239" r="89073">
                        <a14:foregroundMark x1="38312" y1="27640" x2="38312" y2="27640"/>
                        <a14:foregroundMark x1="29221" y1="79814" x2="29221" y2="79814"/>
                        <a14:foregroundMark x1="30195" y1="78261" x2="30195" y2="78261"/>
                        <a14:foregroundMark x1="25325" y1="82609" x2="25325" y2="82609"/>
                        <a14:foregroundMark x1="33766" y1="81056" x2="33766" y2="81056"/>
                        <a14:foregroundMark x1="48377" y1="78882" x2="48377" y2="78882"/>
                        <a14:foregroundMark x1="55519" y1="77950" x2="55519" y2="77950"/>
                        <a14:foregroundMark x1="61688" y1="79814" x2="61688" y2="79814"/>
                        <a14:foregroundMark x1="71429" y1="78571" x2="71429" y2="78571"/>
                        <a14:foregroundMark x1="31169" y1="81056" x2="31169" y2="81056"/>
                        <a14:foregroundMark x1="23052" y1="77950" x2="23052" y2="77950"/>
                        <a14:foregroundMark x1="30519" y1="82609" x2="30519" y2="82609"/>
                        <a14:foregroundMark x1="30519" y1="79814" x2="30519" y2="79814"/>
                        <a14:foregroundMark x1="30519" y1="78571" x2="30519" y2="78571"/>
                        <a14:foregroundMark x1="30844" y1="78882" x2="30844" y2="78882"/>
                        <a14:foregroundMark x1="30844" y1="78882" x2="30844" y2="78882"/>
                        <a14:foregroundMark x1="30844" y1="79193" x2="30844" y2="79193"/>
                        <a14:foregroundMark x1="30519" y1="79503" x2="30519" y2="79503"/>
                        <a14:foregroundMark x1="30519" y1="79193" x2="30844" y2="78882"/>
                        <a14:foregroundMark x1="30519" y1="83230" x2="30195" y2="77329"/>
                        <a14:foregroundMark x1="40909" y1="79193" x2="40909" y2="79193"/>
                        <a14:foregroundMark x1="48377" y1="78261" x2="48377" y2="78261"/>
                        <a14:foregroundMark x1="48377" y1="78261" x2="48377" y2="78261"/>
                        <a14:foregroundMark x1="48377" y1="78261" x2="48377" y2="78261"/>
                        <a14:foregroundMark x1="48377" y1="80124" x2="48701" y2="84783"/>
                        <a14:foregroundMark x1="55195" y1="77640" x2="55195" y2="84472"/>
                        <a14:foregroundMark x1="60065" y1="78571" x2="61688" y2="81056"/>
                        <a14:foregroundMark x1="71104" y1="77329" x2="71104" y2="84161"/>
                        <a14:foregroundMark x1="30195" y1="77950" x2="31494" y2="81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5" r="1072"/>
          <a:stretch/>
        </p:blipFill>
        <p:spPr>
          <a:xfrm>
            <a:off x="10804014" y="76050"/>
            <a:ext cx="1001486" cy="1040605"/>
          </a:xfrm>
          <a:prstGeom prst="rect">
            <a:avLst/>
          </a:prstGeom>
        </p:spPr>
      </p:pic>
      <p:pic>
        <p:nvPicPr>
          <p:cNvPr id="234" name="Picture 233">
            <a:extLst>
              <a:ext uri="{FF2B5EF4-FFF2-40B4-BE49-F238E27FC236}">
                <a16:creationId xmlns:a16="http://schemas.microsoft.com/office/drawing/2014/main" id="{782BC494-F4FE-AD4A-93A5-08CDB42DA0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6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78" b="97685" l="0" r="97895">
                        <a14:foregroundMark x1="70526" y1="19444" x2="70526" y2="19444"/>
                        <a14:foregroundMark x1="64561" y1="16204" x2="63860" y2="6019"/>
                        <a14:foregroundMark x1="62105" y1="7870" x2="62105" y2="7870"/>
                        <a14:foregroundMark x1="62105" y1="2778" x2="62105" y2="2778"/>
                        <a14:foregroundMark x1="67193" y1="7870" x2="67193" y2="7870"/>
                        <a14:foregroundMark x1="64561" y1="10648" x2="64561" y2="10648"/>
                        <a14:foregroundMark x1="63158" y1="10648" x2="63158" y2="10648"/>
                        <a14:foregroundMark x1="63860" y1="13426" x2="63860" y2="13426"/>
                        <a14:foregroundMark x1="63860" y1="13426" x2="63860" y2="13426"/>
                        <a14:foregroundMark x1="63158" y1="14352" x2="63158" y2="14352"/>
                        <a14:foregroundMark x1="62807" y1="17593" x2="63158" y2="10648"/>
                        <a14:foregroundMark x1="63158" y1="16204" x2="65088" y2="20370"/>
                        <a14:foregroundMark x1="68246" y1="14352" x2="68246" y2="30093"/>
                        <a14:foregroundMark x1="69825" y1="26852" x2="70877" y2="39815"/>
                        <a14:foregroundMark x1="77018" y1="18519" x2="84737" y2="22222"/>
                        <a14:foregroundMark x1="91754" y1="13426" x2="97895" y2="14352"/>
                        <a14:foregroundMark x1="83684" y1="30093" x2="94386" y2="31019"/>
                        <a14:foregroundMark x1="93860" y1="74537" x2="93860" y2="74537"/>
                        <a14:foregroundMark x1="94386" y1="69444" x2="93724" y2="77480"/>
                        <a14:foregroundMark x1="78304" y1="66951" x2="75263" y2="67593"/>
                        <a14:foregroundMark x1="86384" y1="65246" x2="80761" y2="66433"/>
                        <a14:foregroundMark x1="86857" y1="65146" x2="86602" y2="65200"/>
                        <a14:foregroundMark x1="89351" y1="64619" x2="87403" y2="65030"/>
                        <a14:foregroundMark x1="91717" y1="64119" x2="89534" y2="64580"/>
                        <a14:foregroundMark x1="78100" y1="68009" x2="67545" y2="67653"/>
                        <a14:foregroundMark x1="86455" y1="68293" x2="80663" y2="68097"/>
                        <a14:foregroundMark x1="89874" y1="68408" x2="87110" y2="68315"/>
                        <a14:foregroundMark x1="93158" y1="68519" x2="90144" y2="68417"/>
                        <a14:foregroundMark x1="61578" y1="72543" x2="59651" y2="72614"/>
                        <a14:foregroundMark x1="76635" y1="71988" x2="67545" y2="72323"/>
                        <a14:foregroundMark x1="86046" y1="71642" x2="79709" y2="71875"/>
                        <a14:foregroundMark x1="87150" y1="71601" x2="86688" y2="71618"/>
                        <a14:foregroundMark x1="90323" y1="71484" x2="87373" y2="71593"/>
                        <a14:foregroundMark x1="95439" y1="71296" x2="90597" y2="71474"/>
                        <a14:foregroundMark x1="91053" y1="62882" x2="91053" y2="63889"/>
                        <a14:foregroundMark x1="95288" y1="58889" x2="96140" y2="59722"/>
                        <a14:foregroundMark x1="91512" y1="55198" x2="93443" y2="57086"/>
                        <a14:foregroundMark x1="63940" y1="62567" x2="50877" y2="62037"/>
                        <a14:foregroundMark x1="86170" y1="63470" x2="64187" y2="62577"/>
                        <a14:foregroundMark x1="87066" y1="63506" x2="86394" y2="63479"/>
                        <a14:foregroundMark x1="89210" y1="63593" x2="87502" y2="63524"/>
                        <a14:foregroundMark x1="91484" y1="63686" x2="89378" y2="63600"/>
                        <a14:foregroundMark x1="96491" y1="63889" x2="94106" y2="63792"/>
                        <a14:foregroundMark x1="59651" y1="71684" x2="61404" y2="73611"/>
                        <a14:foregroundMark x1="50877" y1="62037" x2="54246" y2="65741"/>
                        <a14:foregroundMark x1="53683" y1="74274" x2="47544" y2="74074"/>
                        <a14:foregroundMark x1="61578" y1="74531" x2="59651" y2="74469"/>
                        <a14:foregroundMark x1="47544" y1="74074" x2="42281" y2="52315"/>
                        <a14:foregroundMark x1="41228" y1="59722" x2="41228" y2="59722"/>
                        <a14:foregroundMark x1="13090" y1="67593" x2="32456" y2="70370"/>
                        <a14:foregroundMark x1="6485" y1="66646" x2="13090" y2="67593"/>
                        <a14:foregroundMark x1="1979" y1="66000" x2="6154" y2="66599"/>
                        <a14:foregroundMark x1="27824" y1="60424" x2="36491" y2="60648"/>
                        <a14:foregroundMark x1="20285" y1="60230" x2="21325" y2="60257"/>
                        <a14:foregroundMark x1="1944" y1="59759" x2="7074" y2="59891"/>
                        <a14:foregroundMark x1="526" y1="59722" x2="1855" y2="59756"/>
                        <a14:foregroundMark x1="741" y1="73611" x2="175" y2="73611"/>
                        <a14:foregroundMark x1="2185" y1="73611" x2="751" y2="73611"/>
                        <a14:foregroundMark x1="36140" y1="73611" x2="3419" y2="73611"/>
                        <a14:foregroundMark x1="28118" y1="59060" x2="32456" y2="59722"/>
                        <a14:foregroundMark x1="23134" y1="58300" x2="23430" y2="58345"/>
                        <a14:foregroundMark x1="2105" y1="55093" x2="7759" y2="55955"/>
                        <a14:foregroundMark x1="32456" y1="59722" x2="35789" y2="65741"/>
                        <a14:foregroundMark x1="35789" y1="60648" x2="35789" y2="74388"/>
                        <a14:foregroundMark x1="24386" y1="93519" x2="37193" y2="94907"/>
                        <a14:foregroundMark x1="29081" y1="88739" x2="33301" y2="89276"/>
                        <a14:foregroundMark x1="27393" y1="89138" x2="33246" y2="89497"/>
                        <a14:foregroundMark x1="35656" y1="91274" x2="25263" y2="96759"/>
                        <a14:foregroundMark x1="25263" y1="96759" x2="33422" y2="87661"/>
                        <a14:foregroundMark x1="41579" y1="89815" x2="54737" y2="90741"/>
                        <a14:foregroundMark x1="54737" y1="90741" x2="71754" y2="88426"/>
                        <a14:foregroundMark x1="71754" y1="88426" x2="42281" y2="97685"/>
                        <a14:foregroundMark x1="50000" y1="95833" x2="69649" y2="96759"/>
                        <a14:foregroundMark x1="69649" y1="96759" x2="87544" y2="95370"/>
                        <a14:foregroundMark x1="87544" y1="95370" x2="69825" y2="96759"/>
                        <a14:foregroundMark x1="69825" y1="96759" x2="94386" y2="92593"/>
                        <a14:foregroundMark x1="71228" y1="18519" x2="71228" y2="18519"/>
                        <a14:foregroundMark x1="74912" y1="19444" x2="74912" y2="19444"/>
                        <a14:foregroundMark x1="69123" y1="8796" x2="69123" y2="8796"/>
                        <a14:foregroundMark x1="70526" y1="4630" x2="92105" y2="6019"/>
                        <a14:foregroundMark x1="97193" y1="92593" x2="97193" y2="92593"/>
                        <a14:foregroundMark x1="21053" y1="62037" x2="21053" y2="62037"/>
                        <a14:foregroundMark x1="21053" y1="62037" x2="21754" y2="62037"/>
                        <a14:foregroundMark x1="20575" y1="58899" x2="23066" y2="60042"/>
                        <a14:foregroundMark x1="5263" y1="62037" x2="5263" y2="62037"/>
                        <a14:foregroundMark x1="5614" y1="62037" x2="5614" y2="62037"/>
                        <a14:foregroundMark x1="34912" y1="89815" x2="34912" y2="89815"/>
                        <a14:foregroundMark x1="35439" y1="87963" x2="37193" y2="88889"/>
                        <a14:foregroundMark x1="77018" y1="91667" x2="77018" y2="91667"/>
                        <a14:foregroundMark x1="76316" y1="92593" x2="78947" y2="91667"/>
                        <a14:foregroundMark x1="97193" y1="88889" x2="97193" y2="88889"/>
                        <a14:backgroundMark x1="21053" y1="84259" x2="34737" y2="81019"/>
                        <a14:backgroundMark x1="34737" y1="81019" x2="35789" y2="81019"/>
                        <a14:backgroundMark x1="10526" y1="62963" x2="10526" y2="62963"/>
                        <a14:backgroundMark x1="9649" y1="54167" x2="10526" y2="55093"/>
                        <a14:backgroundMark x1="9649" y1="55093" x2="10526" y2="62963"/>
                        <a14:backgroundMark x1="10175" y1="67593" x2="10175" y2="67593"/>
                        <a14:backgroundMark x1="93158" y1="82870" x2="75789" y2="84259"/>
                        <a14:backgroundMark x1="75789" y1="84259" x2="91228" y2="83796"/>
                        <a14:backgroundMark x1="91228" y1="83796" x2="96842" y2="85185"/>
                        <a14:backgroundMark x1="23333" y1="58796" x2="28772" y2="56019"/>
                        <a14:backgroundMark x1="15263" y1="57870" x2="21404" y2="55093"/>
                        <a14:backgroundMark x1="11579" y1="57870" x2="12281" y2="56019"/>
                        <a14:backgroundMark x1="12982" y1="57870" x2="17368" y2="56019"/>
                        <a14:backgroundMark x1="11579" y1="57870" x2="14561" y2="56944"/>
                        <a14:backgroundMark x1="56667" y1="81019" x2="57368" y2="71296"/>
                        <a14:backgroundMark x1="55439" y1="72685" x2="55789" y2="70370"/>
                        <a14:backgroundMark x1="56667" y1="65741" x2="56667" y2="78241"/>
                        <a14:backgroundMark x1="64211" y1="79167" x2="65789" y2="74537"/>
                        <a14:backgroundMark x1="65088" y1="68519" x2="64561" y2="66667"/>
                        <a14:backgroundMark x1="64561" y1="64815" x2="64561" y2="77315"/>
                        <a14:backgroundMark x1="61053" y1="70370" x2="61053" y2="70370"/>
                        <a14:backgroundMark x1="61053" y1="69444" x2="61053" y2="69444"/>
                        <a14:backgroundMark x1="77544" y1="70370" x2="77544" y2="70370"/>
                        <a14:backgroundMark x1="77544" y1="70370" x2="77544" y2="70370"/>
                        <a14:backgroundMark x1="77544" y1="70370" x2="77544" y2="70370"/>
                        <a14:backgroundMark x1="77544" y1="70370" x2="78246" y2="72685"/>
                        <a14:backgroundMark x1="77018" y1="73611" x2="80000" y2="70370"/>
                        <a14:backgroundMark x1="86316" y1="74537" x2="87018" y2="63889"/>
                        <a14:backgroundMark x1="86667" y1="67593" x2="86667" y2="65741"/>
                        <a14:backgroundMark x1="85439" y1="70370" x2="85439" y2="70370"/>
                        <a14:backgroundMark x1="85439" y1="70370" x2="85439" y2="70370"/>
                        <a14:backgroundMark x1="85439" y1="68519" x2="85439" y2="68519"/>
                        <a14:backgroundMark x1="85439" y1="68519" x2="85439" y2="68519"/>
                        <a14:backgroundMark x1="86316" y1="68519" x2="86316" y2="68519"/>
                        <a14:backgroundMark x1="92456" y1="60648" x2="89474" y2="55093"/>
                        <a14:backgroundMark x1="91404" y1="77315" x2="89123" y2="62963"/>
                        <a14:backgroundMark x1="95439" y1="65741" x2="95439" y2="65741"/>
                        <a14:backgroundMark x1="95789" y1="66667" x2="95789" y2="66667"/>
                        <a14:backgroundMark x1="93509" y1="59722" x2="93509" y2="59722"/>
                        <a14:backgroundMark x1="92456" y1="59722" x2="92456" y2="59722"/>
                        <a14:backgroundMark x1="92807" y1="59722" x2="92807" y2="59722"/>
                        <a14:backgroundMark x1="92807" y1="59722" x2="95088" y2="59722"/>
                        <a14:backgroundMark x1="877" y1="74537" x2="175" y2="69444"/>
                        <a14:backgroundMark x1="2105" y1="68519" x2="2105" y2="68519"/>
                        <a14:backgroundMark x1="2456" y1="68519" x2="2456" y2="68519"/>
                        <a14:backgroundMark x1="2456" y1="68519" x2="175" y2="65741"/>
                        <a14:backgroundMark x1="5614" y1="62963" x2="5614" y2="62963"/>
                        <a14:backgroundMark x1="6842" y1="60648" x2="6842" y2="60648"/>
                        <a14:backgroundMark x1="6842" y1="59722" x2="6842" y2="59722"/>
                        <a14:backgroundMark x1="6842" y1="62037" x2="8246" y2="56944"/>
                        <a14:backgroundMark x1="877" y1="66667" x2="1228" y2="64815"/>
                        <a14:backgroundMark x1="38919" y1="82507" x2="38947" y2="81019"/>
                        <a14:backgroundMark x1="38596" y1="99537" x2="38916" y2="82642"/>
                        <a14:backgroundMark x1="38300" y1="84876" x2="40175" y2="85185"/>
                        <a14:backgroundMark x1="34561" y1="84259" x2="36378" y2="845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06698" y="6309223"/>
            <a:ext cx="1220365" cy="462454"/>
          </a:xfrm>
          <a:prstGeom prst="rect">
            <a:avLst/>
          </a:prstGeom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787E8E2F-79F6-F249-A3EE-FD1A230639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8245931"/>
              </p:ext>
            </p:extLst>
          </p:nvPr>
        </p:nvGraphicFramePr>
        <p:xfrm>
          <a:off x="505419" y="4124822"/>
          <a:ext cx="11181161" cy="2379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19" name="Group 18">
            <a:extLst>
              <a:ext uri="{FF2B5EF4-FFF2-40B4-BE49-F238E27FC236}">
                <a16:creationId xmlns:a16="http://schemas.microsoft.com/office/drawing/2014/main" id="{3F68830A-FD53-C34D-A219-5D3BDE6A4F2C}"/>
              </a:ext>
            </a:extLst>
          </p:cNvPr>
          <p:cNvGrpSpPr/>
          <p:nvPr/>
        </p:nvGrpSpPr>
        <p:grpSpPr>
          <a:xfrm>
            <a:off x="5894413" y="4740533"/>
            <a:ext cx="260299" cy="601624"/>
            <a:chOff x="6163948" y="4297995"/>
            <a:chExt cx="260299" cy="601624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F6EFBC7-4418-2942-B747-6E52E69434AC}"/>
                </a:ext>
              </a:extLst>
            </p:cNvPr>
            <p:cNvSpPr/>
            <p:nvPr/>
          </p:nvSpPr>
          <p:spPr>
            <a:xfrm>
              <a:off x="6178062" y="4297995"/>
              <a:ext cx="246185" cy="246185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B099415-8F95-C949-857D-8A8DE0B49AA4}"/>
                </a:ext>
              </a:extLst>
            </p:cNvPr>
            <p:cNvCxnSpPr/>
            <p:nvPr/>
          </p:nvCxnSpPr>
          <p:spPr>
            <a:xfrm>
              <a:off x="6301153" y="4544180"/>
              <a:ext cx="0" cy="355439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9738A953-7183-F041-AD2D-9AA49645764C}"/>
                </a:ext>
              </a:extLst>
            </p:cNvPr>
            <p:cNvSpPr/>
            <p:nvPr/>
          </p:nvSpPr>
          <p:spPr>
            <a:xfrm rot="2246076">
              <a:off x="6163948" y="4312377"/>
              <a:ext cx="233972" cy="233972"/>
            </a:xfrm>
            <a:prstGeom prst="arc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The University of Sussex logo, black and white colourway">
            <a:extLst>
              <a:ext uri="{FF2B5EF4-FFF2-40B4-BE49-F238E27FC236}">
                <a16:creationId xmlns:a16="http://schemas.microsoft.com/office/drawing/2014/main" id="{5A6F64C1-E7F5-7742-B589-D0B5165193F8}"/>
              </a:ext>
            </a:extLst>
          </p:cNvPr>
          <p:cNvPicPr/>
          <p:nvPr/>
        </p:nvPicPr>
        <p:blipFill>
          <a:blip r:embed="rId12" cstate="print">
            <a:alphaModFix amt="61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8333" r="90000">
                        <a14:foregroundMark x1="8333" y1="66333" x2="8333" y2="66333"/>
                        <a14:foregroundMark x1="18000" y1="64667" x2="18000" y2="64667"/>
                        <a14:foregroundMark x1="28000" y1="64333" x2="28000" y2="64333"/>
                        <a14:foregroundMark x1="34333" y1="66333" x2="34333" y2="66333"/>
                        <a14:foregroundMark x1="43000" y1="66667" x2="43000" y2="66667"/>
                        <a14:foregroundMark x1="52667" y1="66333" x2="52667" y2="66333"/>
                        <a14:foregroundMark x1="61667" y1="66333" x2="61667" y2="66333"/>
                        <a14:foregroundMark x1="72333" y1="66333" x2="72333" y2="66333"/>
                        <a14:foregroundMark x1="78667" y1="66000" x2="78667" y2="66000"/>
                        <a14:foregroundMark x1="86333" y1="65333" x2="86333" y2="65333"/>
                        <a14:foregroundMark x1="81667" y1="80333" x2="81667" y2="80333"/>
                        <a14:foregroundMark x1="71000" y1="80333" x2="71000" y2="80333"/>
                        <a14:foregroundMark x1="62333" y1="82000" x2="62333" y2="82000"/>
                        <a14:foregroundMark x1="54667" y1="82333" x2="54667" y2="82333"/>
                        <a14:foregroundMark x1="48667" y1="82333" x2="48667" y2="82333"/>
                        <a14:foregroundMark x1="38667" y1="83333" x2="38667" y2="83333"/>
                        <a14:foregroundMark x1="22000" y1="81667" x2="22000" y2="81667"/>
                        <a14:foregroundMark x1="17667" y1="82000" x2="17667" y2="82000"/>
                        <a14:backgroundMark x1="54000" y1="66000" x2="54000" y2="66000"/>
                        <a14:backgroundMark x1="60667" y1="66667" x2="60667" y2="66667"/>
                        <a14:backgroundMark x1="60667" y1="66000" x2="60667" y2="66000"/>
                        <a14:backgroundMark x1="60667" y1="66333" x2="60667" y2="66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757" y="6167925"/>
            <a:ext cx="675825" cy="690075"/>
          </a:xfrm>
          <a:prstGeom prst="rect">
            <a:avLst/>
          </a:prstGeom>
          <a:noFill/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892A13C-68CD-EB4A-8FDE-EE29756FBB4C}"/>
              </a:ext>
            </a:extLst>
          </p:cNvPr>
          <p:cNvSpPr txBox="1"/>
          <p:nvPr/>
        </p:nvSpPr>
        <p:spPr>
          <a:xfrm>
            <a:off x="374562" y="1303415"/>
            <a:ext cx="11442876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70000"/>
            </a:pPr>
            <a:r>
              <a:rPr lang="en-US" sz="2500" b="1" dirty="0">
                <a:latin typeface="Abadi MT Condensed Light" panose="020B0306030101010103" pitchFamily="34" charset="77"/>
              </a:rPr>
              <a:t>Key findings of systematic review (</a:t>
            </a:r>
            <a:r>
              <a:rPr lang="en-US" sz="2500" b="1" dirty="0" err="1">
                <a:latin typeface="Abadi MT Condensed Light" panose="020B0306030101010103" pitchFamily="34" charset="77"/>
              </a:rPr>
              <a:t>Loizou</a:t>
            </a:r>
            <a:r>
              <a:rPr lang="en-US" sz="2500" b="1" dirty="0">
                <a:latin typeface="Abadi MT Condensed Light" panose="020B0306030101010103" pitchFamily="34" charset="77"/>
              </a:rPr>
              <a:t>, Fowler &amp; Hayward, submitted)</a:t>
            </a:r>
          </a:p>
          <a:p>
            <a:pPr algn="just"/>
            <a:endParaRPr lang="en-US" sz="1100" b="1" dirty="0">
              <a:latin typeface="Abadi MT Condensed Light" panose="020B0306030101010103" pitchFamily="34" charset="77"/>
            </a:endParaRPr>
          </a:p>
          <a:p>
            <a:pPr marL="285750" indent="-285750" algn="just">
              <a:buSzPct val="70000"/>
              <a:buFont typeface="System Font Regular"/>
              <a:buChar char="➤"/>
            </a:pPr>
            <a:r>
              <a:rPr lang="en-US" dirty="0">
                <a:latin typeface="Abadi MT Condensed Light" panose="020B0306030101010103" pitchFamily="34" charset="77"/>
              </a:rPr>
              <a:t>A range of outcomes have been used in studies of psychological interventions for voices.</a:t>
            </a:r>
          </a:p>
          <a:p>
            <a:pPr algn="just">
              <a:buSzPct val="70000"/>
            </a:pPr>
            <a:endParaRPr lang="en-US" dirty="0">
              <a:latin typeface="Abadi MT Condensed Light" panose="020B0306030101010103" pitchFamily="34" charset="77"/>
            </a:endParaRPr>
          </a:p>
          <a:p>
            <a:pPr marL="285750" indent="-285750" algn="just">
              <a:buSzPct val="70000"/>
              <a:buFont typeface="System Font Regular"/>
              <a:buChar char="➤"/>
            </a:pPr>
            <a:r>
              <a:rPr lang="en-US" dirty="0">
                <a:latin typeface="Abadi MT Condensed Light" panose="020B0306030101010103" pitchFamily="34" charset="77"/>
              </a:rPr>
              <a:t>Many of these outcomes are not directly relevant to psychological interventions (e.g., characteristics of the voice hearing experience).</a:t>
            </a:r>
          </a:p>
          <a:p>
            <a:pPr marL="285750" indent="-285750" algn="just">
              <a:buSzPct val="70000"/>
              <a:buFont typeface="System Font Regular"/>
              <a:buChar char="➤"/>
            </a:pPr>
            <a:endParaRPr lang="en-US" dirty="0">
              <a:latin typeface="Abadi MT Condensed Light" panose="020B0306030101010103" pitchFamily="34" charset="77"/>
            </a:endParaRPr>
          </a:p>
          <a:p>
            <a:pPr marL="285750" indent="-285750" algn="just">
              <a:buSzPct val="70000"/>
              <a:buFont typeface="System Font Regular"/>
              <a:buChar char="➤"/>
            </a:pPr>
            <a:r>
              <a:rPr lang="en-US" dirty="0">
                <a:latin typeface="Abadi MT Condensed Light" panose="020B0306030101010103" pitchFamily="34" charset="77"/>
              </a:rPr>
              <a:t>The majority of the outcomes were determined by professionals in the field. </a:t>
            </a:r>
          </a:p>
          <a:p>
            <a:pPr marL="285750" indent="-285750" algn="just">
              <a:buSzPct val="70000"/>
              <a:buFont typeface="System Font Regular"/>
              <a:buChar char="➤"/>
            </a:pPr>
            <a:endParaRPr lang="en-US" dirty="0">
              <a:latin typeface="Abadi MT Condensed Light" panose="020B0306030101010103" pitchFamily="34" charset="77"/>
            </a:endParaRPr>
          </a:p>
          <a:p>
            <a:pPr algn="just">
              <a:buSzPct val="70000"/>
            </a:pPr>
            <a:r>
              <a:rPr lang="en-US" sz="2500" b="1" dirty="0">
                <a:latin typeface="Abadi MT Condensed Light" panose="020B0306030101010103" pitchFamily="34" charset="77"/>
              </a:rPr>
              <a:t>MOTIVE</a:t>
            </a:r>
            <a:r>
              <a:rPr lang="en-US" dirty="0">
                <a:latin typeface="Abadi MT Condensed Light" panose="020B0306030101010103" pitchFamily="34" charset="77"/>
              </a:rPr>
              <a:t> aims to explore views and perspectives of service users and clinicians about the outcomes of Cognitive </a:t>
            </a:r>
            <a:r>
              <a:rPr lang="en-US" dirty="0" err="1">
                <a:latin typeface="Abadi MT Condensed Light" panose="020B0306030101010103" pitchFamily="34" charset="77"/>
              </a:rPr>
              <a:t>Behavioural</a:t>
            </a:r>
            <a:r>
              <a:rPr lang="en-US" dirty="0">
                <a:latin typeface="Abadi MT Condensed Light" panose="020B0306030101010103" pitchFamily="34" charset="77"/>
              </a:rPr>
              <a:t> Therapy for voices (</a:t>
            </a:r>
            <a:r>
              <a:rPr lang="en-US" dirty="0" err="1">
                <a:latin typeface="Abadi MT Condensed Light" panose="020B0306030101010103" pitchFamily="34" charset="77"/>
              </a:rPr>
              <a:t>CBTv</a:t>
            </a:r>
            <a:r>
              <a:rPr lang="en-US" dirty="0">
                <a:latin typeface="Abadi MT Condensed Light" panose="020B0306030101010103" pitchFamily="34" charset="77"/>
              </a:rPr>
              <a:t>).</a:t>
            </a:r>
          </a:p>
          <a:p>
            <a:pPr algn="just">
              <a:buSzPct val="70000"/>
            </a:pPr>
            <a:endParaRPr lang="en-US" sz="2200" dirty="0">
              <a:latin typeface="Abadi MT Condensed Light" panose="020B0306030101010103" pitchFamily="34" charset="77"/>
            </a:endParaRPr>
          </a:p>
        </p:txBody>
      </p:sp>
      <p:pic>
        <p:nvPicPr>
          <p:cNvPr id="28" name="Picture 2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48DB41E-3A09-8446-A2B4-549F3A9BD5B7}"/>
              </a:ext>
            </a:extLst>
          </p:cNvPr>
          <p:cNvPicPr/>
          <p:nvPr/>
        </p:nvPicPr>
        <p:blipFill>
          <a:blip r:embed="rId14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8866" y="6195413"/>
            <a:ext cx="1067832" cy="690074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97A9581-ED1C-ED40-8BF7-D0ACA0653566}"/>
              </a:ext>
            </a:extLst>
          </p:cNvPr>
          <p:cNvSpPr txBox="1"/>
          <p:nvPr/>
        </p:nvSpPr>
        <p:spPr>
          <a:xfrm>
            <a:off x="374562" y="574052"/>
            <a:ext cx="6398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badi MT Condensed Light" panose="020B0306030101010103" pitchFamily="34" charset="77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47979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6FB1E835-B13A-2C49-B52D-F1F438FA27FC}"/>
              </a:ext>
            </a:extLst>
          </p:cNvPr>
          <p:cNvSpPr/>
          <p:nvPr/>
        </p:nvSpPr>
        <p:spPr>
          <a:xfrm>
            <a:off x="2822895" y="2657805"/>
            <a:ext cx="4183060" cy="3975792"/>
          </a:xfrm>
          <a:prstGeom prst="ellipse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9A86A3E-BF5F-CB47-B329-B3FD6BFB74F1}"/>
              </a:ext>
            </a:extLst>
          </p:cNvPr>
          <p:cNvSpPr/>
          <p:nvPr/>
        </p:nvSpPr>
        <p:spPr>
          <a:xfrm>
            <a:off x="4462108" y="2657805"/>
            <a:ext cx="4183059" cy="3975791"/>
          </a:xfrm>
          <a:prstGeom prst="ellipse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6F4E142-2770-F14C-A593-0777CBD4A6C4}"/>
              </a:ext>
            </a:extLst>
          </p:cNvPr>
          <p:cNvSpPr/>
          <p:nvPr/>
        </p:nvSpPr>
        <p:spPr>
          <a:xfrm>
            <a:off x="3666743" y="1395793"/>
            <a:ext cx="4072880" cy="3778662"/>
          </a:xfrm>
          <a:prstGeom prst="ellipse">
            <a:avLst/>
          </a:prstGeom>
          <a:solidFill>
            <a:schemeClr val="accent4">
              <a:lumMod val="60000"/>
              <a:lumOff val="40000"/>
              <a:alpha val="4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25B9D-E235-8B40-B4CA-825645F8FED2}"/>
              </a:ext>
            </a:extLst>
          </p:cNvPr>
          <p:cNvSpPr txBox="1"/>
          <p:nvPr/>
        </p:nvSpPr>
        <p:spPr>
          <a:xfrm>
            <a:off x="5729901" y="3465513"/>
            <a:ext cx="1429883" cy="1708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CFF13F-32F1-3D46-B5F6-91F571B6B649}"/>
              </a:ext>
            </a:extLst>
          </p:cNvPr>
          <p:cNvSpPr txBox="1"/>
          <p:nvPr/>
        </p:nvSpPr>
        <p:spPr>
          <a:xfrm>
            <a:off x="4914425" y="5256829"/>
            <a:ext cx="16714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badi MT Condensed Light" panose="020B0306030101010103" pitchFamily="34" charset="77"/>
              </a:rPr>
              <a:t>Hope for the future</a:t>
            </a:r>
          </a:p>
          <a:p>
            <a:pPr algn="ctr"/>
            <a:r>
              <a:rPr lang="en-US" dirty="0">
                <a:latin typeface="Abadi MT Condensed Light" panose="020B0306030101010103" pitchFamily="34" charset="77"/>
              </a:rPr>
              <a:t>Sense of agency</a:t>
            </a:r>
          </a:p>
          <a:p>
            <a:pPr algn="ctr"/>
            <a:endParaRPr lang="en-US" dirty="0">
              <a:latin typeface="Abadi MT Condensed Light" panose="020B0306030101010103" pitchFamily="34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0078F4-AE0B-7549-AEF4-54FE3F3AD0CC}"/>
              </a:ext>
            </a:extLst>
          </p:cNvPr>
          <p:cNvSpPr txBox="1"/>
          <p:nvPr/>
        </p:nvSpPr>
        <p:spPr>
          <a:xfrm>
            <a:off x="3573064" y="3234815"/>
            <a:ext cx="1299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Abadi MT Condensed Light" panose="020B0306030101010103" pitchFamily="34" charset="77"/>
              </a:rPr>
              <a:t>Personalised</a:t>
            </a:r>
            <a:r>
              <a:rPr lang="en-US" dirty="0">
                <a:latin typeface="Abadi MT Condensed Light" panose="020B0306030101010103" pitchFamily="34" charset="77"/>
              </a:rPr>
              <a:t> goals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738FD1-7452-724A-8B8C-AA92A6B40FDD}"/>
              </a:ext>
            </a:extLst>
          </p:cNvPr>
          <p:cNvSpPr txBox="1"/>
          <p:nvPr/>
        </p:nvSpPr>
        <p:spPr>
          <a:xfrm>
            <a:off x="6955825" y="3234815"/>
            <a:ext cx="1761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badi MT Condensed Light" panose="020B0306030101010103" pitchFamily="34" charset="77"/>
              </a:rPr>
              <a:t>Mood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C60EBE-7D8B-144B-AA38-CDB2A0C2A7E5}"/>
              </a:ext>
            </a:extLst>
          </p:cNvPr>
          <p:cNvSpPr txBox="1"/>
          <p:nvPr/>
        </p:nvSpPr>
        <p:spPr>
          <a:xfrm>
            <a:off x="3255618" y="5397522"/>
            <a:ext cx="1348094" cy="70788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badi MT Condensed Light" panose="020B0306030101010103" pitchFamily="34" charset="77"/>
              </a:rPr>
              <a:t>Clinician </a:t>
            </a:r>
          </a:p>
          <a:p>
            <a:pPr algn="ctr"/>
            <a:r>
              <a:rPr lang="en-US" sz="2000" b="1" dirty="0">
                <a:latin typeface="Abadi MT Condensed Light" panose="020B0306030101010103" pitchFamily="34" charset="77"/>
              </a:rPr>
              <a:t>focus groups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A9B0C6-4D72-7340-9D49-F38D395A4A8B}"/>
              </a:ext>
            </a:extLst>
          </p:cNvPr>
          <p:cNvSpPr txBox="1"/>
          <p:nvPr/>
        </p:nvSpPr>
        <p:spPr>
          <a:xfrm>
            <a:off x="6873608" y="5384992"/>
            <a:ext cx="1277500" cy="70788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badi MT Condensed Light" panose="020B0306030101010103" pitchFamily="34" charset="77"/>
              </a:rPr>
              <a:t>Service user </a:t>
            </a:r>
          </a:p>
          <a:p>
            <a:pPr algn="ctr"/>
            <a:r>
              <a:rPr lang="en-US" sz="2000" b="1" dirty="0">
                <a:latin typeface="Abadi MT Condensed Light" panose="020B0306030101010103" pitchFamily="34" charset="77"/>
              </a:rPr>
              <a:t>interviews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ACA68C6-45DD-3E43-A676-43917F6708EB}"/>
              </a:ext>
            </a:extLst>
          </p:cNvPr>
          <p:cNvSpPr txBox="1"/>
          <p:nvPr/>
        </p:nvSpPr>
        <p:spPr>
          <a:xfrm>
            <a:off x="5023968" y="1426526"/>
            <a:ext cx="1374928" cy="70788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badi MT Condensed Light" panose="020B0306030101010103" pitchFamily="34" charset="77"/>
              </a:rPr>
              <a:t>Systematic </a:t>
            </a:r>
          </a:p>
          <a:p>
            <a:pPr algn="ctr"/>
            <a:r>
              <a:rPr lang="en-US" sz="2000" b="1" dirty="0">
                <a:latin typeface="Abadi MT Condensed Light" panose="020B0306030101010103" pitchFamily="34" charset="77"/>
              </a:rPr>
              <a:t>review</a:t>
            </a:r>
          </a:p>
        </p:txBody>
      </p:sp>
      <p:pic>
        <p:nvPicPr>
          <p:cNvPr id="30" name="Picture 2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04F7F46-B874-CF49-8E8B-B3E7F1AF2F5C}"/>
              </a:ext>
            </a:extLst>
          </p:cNvPr>
          <p:cNvPicPr/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8866" y="6195413"/>
            <a:ext cx="1067832" cy="690074"/>
          </a:xfrm>
          <a:prstGeom prst="rect">
            <a:avLst/>
          </a:prstGeom>
          <a:noFill/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E04E1DA-2F2B-A647-8052-50A4F7BB0F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78" b="97685" l="0" r="97895">
                        <a14:foregroundMark x1="70526" y1="19444" x2="70526" y2="19444"/>
                        <a14:foregroundMark x1="64561" y1="16204" x2="63860" y2="6019"/>
                        <a14:foregroundMark x1="62105" y1="7870" x2="62105" y2="7870"/>
                        <a14:foregroundMark x1="62105" y1="2778" x2="62105" y2="2778"/>
                        <a14:foregroundMark x1="67193" y1="7870" x2="67193" y2="7870"/>
                        <a14:foregroundMark x1="64561" y1="10648" x2="64561" y2="10648"/>
                        <a14:foregroundMark x1="63158" y1="10648" x2="63158" y2="10648"/>
                        <a14:foregroundMark x1="63860" y1="13426" x2="63860" y2="13426"/>
                        <a14:foregroundMark x1="63860" y1="13426" x2="63860" y2="13426"/>
                        <a14:foregroundMark x1="63158" y1="14352" x2="63158" y2="14352"/>
                        <a14:foregroundMark x1="62807" y1="17593" x2="63158" y2="10648"/>
                        <a14:foregroundMark x1="63158" y1="16204" x2="65088" y2="20370"/>
                        <a14:foregroundMark x1="68246" y1="14352" x2="68246" y2="30093"/>
                        <a14:foregroundMark x1="69825" y1="26852" x2="70877" y2="39815"/>
                        <a14:foregroundMark x1="77018" y1="18519" x2="84737" y2="22222"/>
                        <a14:foregroundMark x1="91754" y1="13426" x2="97895" y2="14352"/>
                        <a14:foregroundMark x1="83684" y1="30093" x2="94386" y2="31019"/>
                        <a14:foregroundMark x1="93860" y1="74537" x2="93860" y2="74537"/>
                        <a14:foregroundMark x1="94386" y1="69444" x2="93724" y2="77480"/>
                        <a14:foregroundMark x1="78304" y1="66951" x2="75263" y2="67593"/>
                        <a14:foregroundMark x1="86384" y1="65246" x2="80761" y2="66433"/>
                        <a14:foregroundMark x1="86857" y1="65146" x2="86602" y2="65200"/>
                        <a14:foregroundMark x1="89351" y1="64619" x2="87403" y2="65030"/>
                        <a14:foregroundMark x1="91717" y1="64119" x2="89534" y2="64580"/>
                        <a14:foregroundMark x1="78100" y1="68009" x2="67545" y2="67653"/>
                        <a14:foregroundMark x1="86455" y1="68293" x2="80663" y2="68097"/>
                        <a14:foregroundMark x1="89874" y1="68408" x2="87110" y2="68315"/>
                        <a14:foregroundMark x1="93158" y1="68519" x2="90144" y2="68417"/>
                        <a14:foregroundMark x1="61578" y1="72543" x2="59651" y2="72614"/>
                        <a14:foregroundMark x1="76635" y1="71988" x2="67545" y2="72323"/>
                        <a14:foregroundMark x1="86046" y1="71642" x2="79709" y2="71875"/>
                        <a14:foregroundMark x1="87150" y1="71601" x2="86688" y2="71618"/>
                        <a14:foregroundMark x1="90323" y1="71484" x2="87373" y2="71593"/>
                        <a14:foregroundMark x1="95439" y1="71296" x2="90597" y2="71474"/>
                        <a14:foregroundMark x1="91053" y1="62882" x2="91053" y2="63889"/>
                        <a14:foregroundMark x1="95288" y1="58889" x2="96140" y2="59722"/>
                        <a14:foregroundMark x1="91512" y1="55198" x2="93443" y2="57086"/>
                        <a14:foregroundMark x1="63940" y1="62567" x2="50877" y2="62037"/>
                        <a14:foregroundMark x1="86170" y1="63470" x2="64187" y2="62577"/>
                        <a14:foregroundMark x1="87066" y1="63506" x2="86394" y2="63479"/>
                        <a14:foregroundMark x1="89210" y1="63593" x2="87502" y2="63524"/>
                        <a14:foregroundMark x1="91484" y1="63686" x2="89378" y2="63600"/>
                        <a14:foregroundMark x1="96491" y1="63889" x2="94106" y2="63792"/>
                        <a14:foregroundMark x1="59651" y1="71684" x2="61404" y2="73611"/>
                        <a14:foregroundMark x1="50877" y1="62037" x2="54246" y2="65741"/>
                        <a14:foregroundMark x1="53683" y1="74274" x2="47544" y2="74074"/>
                        <a14:foregroundMark x1="61578" y1="74531" x2="59651" y2="74469"/>
                        <a14:foregroundMark x1="47544" y1="74074" x2="42281" y2="52315"/>
                        <a14:foregroundMark x1="41228" y1="59722" x2="41228" y2="59722"/>
                        <a14:foregroundMark x1="13090" y1="67593" x2="32456" y2="70370"/>
                        <a14:foregroundMark x1="6485" y1="66646" x2="13090" y2="67593"/>
                        <a14:foregroundMark x1="1979" y1="66000" x2="6154" y2="66599"/>
                        <a14:foregroundMark x1="27824" y1="60424" x2="36491" y2="60648"/>
                        <a14:foregroundMark x1="20285" y1="60230" x2="21325" y2="60257"/>
                        <a14:foregroundMark x1="1944" y1="59759" x2="7074" y2="59891"/>
                        <a14:foregroundMark x1="526" y1="59722" x2="1855" y2="59756"/>
                        <a14:foregroundMark x1="741" y1="73611" x2="175" y2="73611"/>
                        <a14:foregroundMark x1="2185" y1="73611" x2="751" y2="73611"/>
                        <a14:foregroundMark x1="36140" y1="73611" x2="3419" y2="73611"/>
                        <a14:foregroundMark x1="28118" y1="59060" x2="32456" y2="59722"/>
                        <a14:foregroundMark x1="23134" y1="58300" x2="23430" y2="58345"/>
                        <a14:foregroundMark x1="2105" y1="55093" x2="7759" y2="55955"/>
                        <a14:foregroundMark x1="32456" y1="59722" x2="35789" y2="65741"/>
                        <a14:foregroundMark x1="35789" y1="60648" x2="35789" y2="74388"/>
                        <a14:foregroundMark x1="24386" y1="93519" x2="37193" y2="94907"/>
                        <a14:foregroundMark x1="29081" y1="88739" x2="33301" y2="89276"/>
                        <a14:foregroundMark x1="27393" y1="89138" x2="33246" y2="89497"/>
                        <a14:foregroundMark x1="35656" y1="91274" x2="25263" y2="96759"/>
                        <a14:foregroundMark x1="25263" y1="96759" x2="33422" y2="87661"/>
                        <a14:foregroundMark x1="41579" y1="89815" x2="54737" y2="90741"/>
                        <a14:foregroundMark x1="54737" y1="90741" x2="71754" y2="88426"/>
                        <a14:foregroundMark x1="71754" y1="88426" x2="42281" y2="97685"/>
                        <a14:foregroundMark x1="50000" y1="95833" x2="69649" y2="96759"/>
                        <a14:foregroundMark x1="69649" y1="96759" x2="87544" y2="95370"/>
                        <a14:foregroundMark x1="87544" y1="95370" x2="69825" y2="96759"/>
                        <a14:foregroundMark x1="69825" y1="96759" x2="94386" y2="92593"/>
                        <a14:foregroundMark x1="71228" y1="18519" x2="71228" y2="18519"/>
                        <a14:foregroundMark x1="74912" y1="19444" x2="74912" y2="19444"/>
                        <a14:foregroundMark x1="69123" y1="8796" x2="69123" y2="8796"/>
                        <a14:foregroundMark x1="70526" y1="4630" x2="92105" y2="6019"/>
                        <a14:foregroundMark x1="97193" y1="92593" x2="97193" y2="92593"/>
                        <a14:foregroundMark x1="21053" y1="62037" x2="21053" y2="62037"/>
                        <a14:foregroundMark x1="21053" y1="62037" x2="21754" y2="62037"/>
                        <a14:foregroundMark x1="20575" y1="58899" x2="23066" y2="60042"/>
                        <a14:foregroundMark x1="5263" y1="62037" x2="5263" y2="62037"/>
                        <a14:foregroundMark x1="5614" y1="62037" x2="5614" y2="62037"/>
                        <a14:foregroundMark x1="34912" y1="89815" x2="34912" y2="89815"/>
                        <a14:foregroundMark x1="35439" y1="87963" x2="37193" y2="88889"/>
                        <a14:foregroundMark x1="77018" y1="91667" x2="77018" y2="91667"/>
                        <a14:foregroundMark x1="76316" y1="92593" x2="78947" y2="91667"/>
                        <a14:foregroundMark x1="97193" y1="88889" x2="97193" y2="88889"/>
                        <a14:backgroundMark x1="21053" y1="84259" x2="34737" y2="81019"/>
                        <a14:backgroundMark x1="34737" y1="81019" x2="35789" y2="81019"/>
                        <a14:backgroundMark x1="10526" y1="62963" x2="10526" y2="62963"/>
                        <a14:backgroundMark x1="9649" y1="54167" x2="10526" y2="55093"/>
                        <a14:backgroundMark x1="9649" y1="55093" x2="10526" y2="62963"/>
                        <a14:backgroundMark x1="10175" y1="67593" x2="10175" y2="67593"/>
                        <a14:backgroundMark x1="93158" y1="82870" x2="75789" y2="84259"/>
                        <a14:backgroundMark x1="75789" y1="84259" x2="91228" y2="83796"/>
                        <a14:backgroundMark x1="91228" y1="83796" x2="96842" y2="85185"/>
                        <a14:backgroundMark x1="23333" y1="58796" x2="28772" y2="56019"/>
                        <a14:backgroundMark x1="15263" y1="57870" x2="21404" y2="55093"/>
                        <a14:backgroundMark x1="11579" y1="57870" x2="12281" y2="56019"/>
                        <a14:backgroundMark x1="12982" y1="57870" x2="17368" y2="56019"/>
                        <a14:backgroundMark x1="11579" y1="57870" x2="14561" y2="56944"/>
                        <a14:backgroundMark x1="56667" y1="81019" x2="57368" y2="71296"/>
                        <a14:backgroundMark x1="55439" y1="72685" x2="55789" y2="70370"/>
                        <a14:backgroundMark x1="56667" y1="65741" x2="56667" y2="78241"/>
                        <a14:backgroundMark x1="64211" y1="79167" x2="65789" y2="74537"/>
                        <a14:backgroundMark x1="65088" y1="68519" x2="64561" y2="66667"/>
                        <a14:backgroundMark x1="64561" y1="64815" x2="64561" y2="77315"/>
                        <a14:backgroundMark x1="61053" y1="70370" x2="61053" y2="70370"/>
                        <a14:backgroundMark x1="61053" y1="69444" x2="61053" y2="69444"/>
                        <a14:backgroundMark x1="77544" y1="70370" x2="77544" y2="70370"/>
                        <a14:backgroundMark x1="77544" y1="70370" x2="77544" y2="70370"/>
                        <a14:backgroundMark x1="77544" y1="70370" x2="77544" y2="70370"/>
                        <a14:backgroundMark x1="77544" y1="70370" x2="78246" y2="72685"/>
                        <a14:backgroundMark x1="77018" y1="73611" x2="80000" y2="70370"/>
                        <a14:backgroundMark x1="86316" y1="74537" x2="87018" y2="63889"/>
                        <a14:backgroundMark x1="86667" y1="67593" x2="86667" y2="65741"/>
                        <a14:backgroundMark x1="85439" y1="70370" x2="85439" y2="70370"/>
                        <a14:backgroundMark x1="85439" y1="70370" x2="85439" y2="70370"/>
                        <a14:backgroundMark x1="85439" y1="68519" x2="85439" y2="68519"/>
                        <a14:backgroundMark x1="85439" y1="68519" x2="85439" y2="68519"/>
                        <a14:backgroundMark x1="86316" y1="68519" x2="86316" y2="68519"/>
                        <a14:backgroundMark x1="92456" y1="60648" x2="89474" y2="55093"/>
                        <a14:backgroundMark x1="91404" y1="77315" x2="89123" y2="62963"/>
                        <a14:backgroundMark x1="95439" y1="65741" x2="95439" y2="65741"/>
                        <a14:backgroundMark x1="95789" y1="66667" x2="95789" y2="66667"/>
                        <a14:backgroundMark x1="93509" y1="59722" x2="93509" y2="59722"/>
                        <a14:backgroundMark x1="92456" y1="59722" x2="92456" y2="59722"/>
                        <a14:backgroundMark x1="92807" y1="59722" x2="92807" y2="59722"/>
                        <a14:backgroundMark x1="92807" y1="59722" x2="95088" y2="59722"/>
                        <a14:backgroundMark x1="877" y1="74537" x2="175" y2="69444"/>
                        <a14:backgroundMark x1="2105" y1="68519" x2="2105" y2="68519"/>
                        <a14:backgroundMark x1="2456" y1="68519" x2="2456" y2="68519"/>
                        <a14:backgroundMark x1="2456" y1="68519" x2="175" y2="65741"/>
                        <a14:backgroundMark x1="5614" y1="62963" x2="5614" y2="62963"/>
                        <a14:backgroundMark x1="6842" y1="60648" x2="6842" y2="60648"/>
                        <a14:backgroundMark x1="6842" y1="59722" x2="6842" y2="59722"/>
                        <a14:backgroundMark x1="6842" y1="62037" x2="8246" y2="56944"/>
                        <a14:backgroundMark x1="877" y1="66667" x2="1228" y2="64815"/>
                        <a14:backgroundMark x1="38919" y1="82507" x2="38947" y2="81019"/>
                        <a14:backgroundMark x1="38596" y1="99537" x2="38916" y2="82642"/>
                        <a14:backgroundMark x1="38300" y1="84876" x2="40175" y2="85185"/>
                        <a14:backgroundMark x1="34561" y1="84259" x2="36378" y2="845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06698" y="6309223"/>
            <a:ext cx="1220365" cy="462454"/>
          </a:xfrm>
          <a:prstGeom prst="rect">
            <a:avLst/>
          </a:prstGeom>
        </p:spPr>
      </p:pic>
      <p:pic>
        <p:nvPicPr>
          <p:cNvPr id="32" name="Picture 31" descr="The University of Sussex logo, black and white colourway">
            <a:extLst>
              <a:ext uri="{FF2B5EF4-FFF2-40B4-BE49-F238E27FC236}">
                <a16:creationId xmlns:a16="http://schemas.microsoft.com/office/drawing/2014/main" id="{4885C935-CE76-7247-9662-85104D4CF64E}"/>
              </a:ext>
            </a:extLst>
          </p:cNvPr>
          <p:cNvPicPr/>
          <p:nvPr/>
        </p:nvPicPr>
        <p:blipFill>
          <a:blip r:embed="rId6" cstate="print">
            <a:alphaModFix amt="61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8333" r="90000">
                        <a14:foregroundMark x1="8333" y1="66333" x2="8333" y2="66333"/>
                        <a14:foregroundMark x1="18000" y1="64667" x2="18000" y2="64667"/>
                        <a14:foregroundMark x1="28000" y1="64333" x2="28000" y2="64333"/>
                        <a14:foregroundMark x1="34333" y1="66333" x2="34333" y2="66333"/>
                        <a14:foregroundMark x1="43000" y1="66667" x2="43000" y2="66667"/>
                        <a14:foregroundMark x1="52667" y1="66333" x2="52667" y2="66333"/>
                        <a14:foregroundMark x1="61667" y1="66333" x2="61667" y2="66333"/>
                        <a14:foregroundMark x1="72333" y1="66333" x2="72333" y2="66333"/>
                        <a14:foregroundMark x1="78667" y1="66000" x2="78667" y2="66000"/>
                        <a14:foregroundMark x1="86333" y1="65333" x2="86333" y2="65333"/>
                        <a14:foregroundMark x1="81667" y1="80333" x2="81667" y2="80333"/>
                        <a14:foregroundMark x1="71000" y1="80333" x2="71000" y2="80333"/>
                        <a14:foregroundMark x1="62333" y1="82000" x2="62333" y2="82000"/>
                        <a14:foregroundMark x1="54667" y1="82333" x2="54667" y2="82333"/>
                        <a14:foregroundMark x1="48667" y1="82333" x2="48667" y2="82333"/>
                        <a14:foregroundMark x1="38667" y1="83333" x2="38667" y2="83333"/>
                        <a14:foregroundMark x1="22000" y1="81667" x2="22000" y2="81667"/>
                        <a14:foregroundMark x1="17667" y1="82000" x2="17667" y2="82000"/>
                        <a14:backgroundMark x1="54000" y1="66000" x2="54000" y2="66000"/>
                        <a14:backgroundMark x1="60667" y1="66667" x2="60667" y2="66667"/>
                        <a14:backgroundMark x1="60667" y1="66000" x2="60667" y2="66000"/>
                        <a14:backgroundMark x1="60667" y1="66333" x2="60667" y2="66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757" y="6167925"/>
            <a:ext cx="675825" cy="690075"/>
          </a:xfrm>
          <a:prstGeom prst="rect">
            <a:avLst/>
          </a:prstGeom>
          <a:noFill/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CC9A523F-6345-4746-A0F3-D1D7ECFC8177}"/>
              </a:ext>
            </a:extLst>
          </p:cNvPr>
          <p:cNvSpPr/>
          <p:nvPr/>
        </p:nvSpPr>
        <p:spPr>
          <a:xfrm>
            <a:off x="0" y="-6062"/>
            <a:ext cx="12192000" cy="11292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 descr="Logo&#10;&#10;Description automatically generated with medium confidence">
            <a:extLst>
              <a:ext uri="{FF2B5EF4-FFF2-40B4-BE49-F238E27FC236}">
                <a16:creationId xmlns:a16="http://schemas.microsoft.com/office/drawing/2014/main" id="{7632B28D-604E-8146-A2E6-2B4507C02A1F}"/>
              </a:ext>
            </a:extLst>
          </p:cNvPr>
          <p:cNvPicPr/>
          <p:nvPr/>
        </p:nvPicPr>
        <p:blipFill rotWithShape="1">
          <a:blip r:embed="rId8">
            <a:alphaModFix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239" r="89073">
                        <a14:foregroundMark x1="38312" y1="27640" x2="38312" y2="27640"/>
                        <a14:foregroundMark x1="29221" y1="79814" x2="29221" y2="79814"/>
                        <a14:foregroundMark x1="30195" y1="78261" x2="30195" y2="78261"/>
                        <a14:foregroundMark x1="25325" y1="82609" x2="25325" y2="82609"/>
                        <a14:foregroundMark x1="33766" y1="81056" x2="33766" y2="81056"/>
                        <a14:foregroundMark x1="48377" y1="78882" x2="48377" y2="78882"/>
                        <a14:foregroundMark x1="55519" y1="77950" x2="55519" y2="77950"/>
                        <a14:foregroundMark x1="61688" y1="79814" x2="61688" y2="79814"/>
                        <a14:foregroundMark x1="71429" y1="78571" x2="71429" y2="78571"/>
                        <a14:foregroundMark x1="31169" y1="81056" x2="31169" y2="81056"/>
                        <a14:foregroundMark x1="23052" y1="77950" x2="23052" y2="77950"/>
                        <a14:foregroundMark x1="30519" y1="82609" x2="30519" y2="82609"/>
                        <a14:foregroundMark x1="30519" y1="79814" x2="30519" y2="79814"/>
                        <a14:foregroundMark x1="30519" y1="78571" x2="30519" y2="78571"/>
                        <a14:foregroundMark x1="30844" y1="78882" x2="30844" y2="78882"/>
                        <a14:foregroundMark x1="30844" y1="78882" x2="30844" y2="78882"/>
                        <a14:foregroundMark x1="30844" y1="79193" x2="30844" y2="79193"/>
                        <a14:foregroundMark x1="30519" y1="79503" x2="30519" y2="79503"/>
                        <a14:foregroundMark x1="30519" y1="79193" x2="30844" y2="78882"/>
                        <a14:foregroundMark x1="30519" y1="83230" x2="30195" y2="77329"/>
                        <a14:foregroundMark x1="40909" y1="79193" x2="40909" y2="79193"/>
                        <a14:foregroundMark x1="48377" y1="78261" x2="48377" y2="78261"/>
                        <a14:foregroundMark x1="48377" y1="78261" x2="48377" y2="78261"/>
                        <a14:foregroundMark x1="48377" y1="78261" x2="48377" y2="78261"/>
                        <a14:foregroundMark x1="48377" y1="80124" x2="48701" y2="84783"/>
                        <a14:foregroundMark x1="55195" y1="77640" x2="55195" y2="84472"/>
                        <a14:foregroundMark x1="60065" y1="78571" x2="61688" y2="81056"/>
                        <a14:foregroundMark x1="71104" y1="77329" x2="71104" y2="84161"/>
                        <a14:foregroundMark x1="30195" y1="77950" x2="31494" y2="81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5" r="1072"/>
          <a:stretch/>
        </p:blipFill>
        <p:spPr>
          <a:xfrm>
            <a:off x="10804014" y="76050"/>
            <a:ext cx="1001486" cy="1040605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105DBC6C-DB8B-764F-9000-B276D3FEDD75}"/>
              </a:ext>
            </a:extLst>
          </p:cNvPr>
          <p:cNvSpPr txBox="1"/>
          <p:nvPr/>
        </p:nvSpPr>
        <p:spPr>
          <a:xfrm>
            <a:off x="386500" y="568024"/>
            <a:ext cx="11181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70000"/>
            </a:pPr>
            <a:r>
              <a:rPr lang="en-US" sz="2800" b="1" dirty="0">
                <a:latin typeface="Abadi MT Condensed Light" panose="020B0306030101010103" pitchFamily="34" charset="77"/>
              </a:rPr>
              <a:t>Main highlights</a:t>
            </a:r>
            <a:endParaRPr lang="en-US" sz="2800" dirty="0">
              <a:latin typeface="Abadi MT Condensed Light" panose="020B0306030101010103" pitchFamily="34" charset="77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D69FF8C-FF12-FA4A-A158-28EB6CDC1CDE}"/>
              </a:ext>
            </a:extLst>
          </p:cNvPr>
          <p:cNvSpPr/>
          <p:nvPr/>
        </p:nvSpPr>
        <p:spPr>
          <a:xfrm>
            <a:off x="3666742" y="2849579"/>
            <a:ext cx="4089381" cy="2324876"/>
          </a:xfrm>
          <a:prstGeom prst="rect">
            <a:avLst/>
          </a:prstGeom>
          <a:noFill/>
          <a:ln w="19050">
            <a:solidFill>
              <a:srgbClr val="C00000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705000160">
                  <a:custGeom>
                    <a:avLst/>
                    <a:gdLst>
                      <a:gd name="connsiteX0" fmla="*/ 0 w 3760480"/>
                      <a:gd name="connsiteY0" fmla="*/ 0 h 1662726"/>
                      <a:gd name="connsiteX1" fmla="*/ 462002 w 3760480"/>
                      <a:gd name="connsiteY1" fmla="*/ 0 h 1662726"/>
                      <a:gd name="connsiteX2" fmla="*/ 924004 w 3760480"/>
                      <a:gd name="connsiteY2" fmla="*/ 0 h 1662726"/>
                      <a:gd name="connsiteX3" fmla="*/ 1423610 w 3760480"/>
                      <a:gd name="connsiteY3" fmla="*/ 0 h 1662726"/>
                      <a:gd name="connsiteX4" fmla="*/ 1998427 w 3760480"/>
                      <a:gd name="connsiteY4" fmla="*/ 0 h 1662726"/>
                      <a:gd name="connsiteX5" fmla="*/ 2422824 w 3760480"/>
                      <a:gd name="connsiteY5" fmla="*/ 0 h 1662726"/>
                      <a:gd name="connsiteX6" fmla="*/ 2997640 w 3760480"/>
                      <a:gd name="connsiteY6" fmla="*/ 0 h 1662726"/>
                      <a:gd name="connsiteX7" fmla="*/ 3760480 w 3760480"/>
                      <a:gd name="connsiteY7" fmla="*/ 0 h 1662726"/>
                      <a:gd name="connsiteX8" fmla="*/ 3760480 w 3760480"/>
                      <a:gd name="connsiteY8" fmla="*/ 520987 h 1662726"/>
                      <a:gd name="connsiteX9" fmla="*/ 3760480 w 3760480"/>
                      <a:gd name="connsiteY9" fmla="*/ 1058602 h 1662726"/>
                      <a:gd name="connsiteX10" fmla="*/ 3760480 w 3760480"/>
                      <a:gd name="connsiteY10" fmla="*/ 1662726 h 1662726"/>
                      <a:gd name="connsiteX11" fmla="*/ 3298478 w 3760480"/>
                      <a:gd name="connsiteY11" fmla="*/ 1662726 h 1662726"/>
                      <a:gd name="connsiteX12" fmla="*/ 2723662 w 3760480"/>
                      <a:gd name="connsiteY12" fmla="*/ 1662726 h 1662726"/>
                      <a:gd name="connsiteX13" fmla="*/ 2299265 w 3760480"/>
                      <a:gd name="connsiteY13" fmla="*/ 1662726 h 1662726"/>
                      <a:gd name="connsiteX14" fmla="*/ 1799658 w 3760480"/>
                      <a:gd name="connsiteY14" fmla="*/ 1662726 h 1662726"/>
                      <a:gd name="connsiteX15" fmla="*/ 1337656 w 3760480"/>
                      <a:gd name="connsiteY15" fmla="*/ 1662726 h 1662726"/>
                      <a:gd name="connsiteX16" fmla="*/ 762840 w 3760480"/>
                      <a:gd name="connsiteY16" fmla="*/ 1662726 h 1662726"/>
                      <a:gd name="connsiteX17" fmla="*/ 0 w 3760480"/>
                      <a:gd name="connsiteY17" fmla="*/ 1662726 h 1662726"/>
                      <a:gd name="connsiteX18" fmla="*/ 0 w 3760480"/>
                      <a:gd name="connsiteY18" fmla="*/ 1141739 h 1662726"/>
                      <a:gd name="connsiteX19" fmla="*/ 0 w 3760480"/>
                      <a:gd name="connsiteY19" fmla="*/ 554242 h 1662726"/>
                      <a:gd name="connsiteX20" fmla="*/ 0 w 3760480"/>
                      <a:gd name="connsiteY20" fmla="*/ 0 h 16627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760480" h="1662726" extrusionOk="0">
                        <a:moveTo>
                          <a:pt x="0" y="0"/>
                        </a:moveTo>
                        <a:cubicBezTo>
                          <a:pt x="133265" y="-41072"/>
                          <a:pt x="263982" y="24408"/>
                          <a:pt x="462002" y="0"/>
                        </a:cubicBezTo>
                        <a:cubicBezTo>
                          <a:pt x="660022" y="-24408"/>
                          <a:pt x="786578" y="36752"/>
                          <a:pt x="924004" y="0"/>
                        </a:cubicBezTo>
                        <a:cubicBezTo>
                          <a:pt x="1061430" y="-36752"/>
                          <a:pt x="1222453" y="26333"/>
                          <a:pt x="1423610" y="0"/>
                        </a:cubicBezTo>
                        <a:cubicBezTo>
                          <a:pt x="1624767" y="-26333"/>
                          <a:pt x="1753224" y="37370"/>
                          <a:pt x="1998427" y="0"/>
                        </a:cubicBezTo>
                        <a:cubicBezTo>
                          <a:pt x="2243630" y="-37370"/>
                          <a:pt x="2276727" y="36513"/>
                          <a:pt x="2422824" y="0"/>
                        </a:cubicBezTo>
                        <a:cubicBezTo>
                          <a:pt x="2568921" y="-36513"/>
                          <a:pt x="2792997" y="60481"/>
                          <a:pt x="2997640" y="0"/>
                        </a:cubicBezTo>
                        <a:cubicBezTo>
                          <a:pt x="3202283" y="-60481"/>
                          <a:pt x="3562703" y="51286"/>
                          <a:pt x="3760480" y="0"/>
                        </a:cubicBezTo>
                        <a:cubicBezTo>
                          <a:pt x="3782351" y="140674"/>
                          <a:pt x="3752571" y="370203"/>
                          <a:pt x="3760480" y="520987"/>
                        </a:cubicBezTo>
                        <a:cubicBezTo>
                          <a:pt x="3768389" y="671771"/>
                          <a:pt x="3716314" y="840135"/>
                          <a:pt x="3760480" y="1058602"/>
                        </a:cubicBezTo>
                        <a:cubicBezTo>
                          <a:pt x="3804646" y="1277070"/>
                          <a:pt x="3719062" y="1413407"/>
                          <a:pt x="3760480" y="1662726"/>
                        </a:cubicBezTo>
                        <a:cubicBezTo>
                          <a:pt x="3530225" y="1682708"/>
                          <a:pt x="3449772" y="1648469"/>
                          <a:pt x="3298478" y="1662726"/>
                        </a:cubicBezTo>
                        <a:cubicBezTo>
                          <a:pt x="3147184" y="1676983"/>
                          <a:pt x="2916715" y="1628580"/>
                          <a:pt x="2723662" y="1662726"/>
                        </a:cubicBezTo>
                        <a:cubicBezTo>
                          <a:pt x="2530609" y="1696872"/>
                          <a:pt x="2500563" y="1632298"/>
                          <a:pt x="2299265" y="1662726"/>
                        </a:cubicBezTo>
                        <a:cubicBezTo>
                          <a:pt x="2097967" y="1693154"/>
                          <a:pt x="1969293" y="1661935"/>
                          <a:pt x="1799658" y="1662726"/>
                        </a:cubicBezTo>
                        <a:cubicBezTo>
                          <a:pt x="1630023" y="1663517"/>
                          <a:pt x="1464537" y="1627886"/>
                          <a:pt x="1337656" y="1662726"/>
                        </a:cubicBezTo>
                        <a:cubicBezTo>
                          <a:pt x="1210775" y="1697566"/>
                          <a:pt x="954120" y="1622248"/>
                          <a:pt x="762840" y="1662726"/>
                        </a:cubicBezTo>
                        <a:cubicBezTo>
                          <a:pt x="571560" y="1703204"/>
                          <a:pt x="165907" y="1633565"/>
                          <a:pt x="0" y="1662726"/>
                        </a:cubicBezTo>
                        <a:cubicBezTo>
                          <a:pt x="-48188" y="1508637"/>
                          <a:pt x="27462" y="1302902"/>
                          <a:pt x="0" y="1141739"/>
                        </a:cubicBezTo>
                        <a:cubicBezTo>
                          <a:pt x="-27462" y="980576"/>
                          <a:pt x="40972" y="777884"/>
                          <a:pt x="0" y="554242"/>
                        </a:cubicBezTo>
                        <a:cubicBezTo>
                          <a:pt x="-40972" y="330600"/>
                          <a:pt x="5923" y="24652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A84BC8A-D589-9144-9ED5-5ADFD69F706E}"/>
              </a:ext>
            </a:extLst>
          </p:cNvPr>
          <p:cNvSpPr/>
          <p:nvPr/>
        </p:nvSpPr>
        <p:spPr>
          <a:xfrm>
            <a:off x="4747594" y="2849580"/>
            <a:ext cx="2005083" cy="3202211"/>
          </a:xfrm>
          <a:prstGeom prst="rect">
            <a:avLst/>
          </a:prstGeom>
          <a:noFill/>
          <a:ln w="19050">
            <a:solidFill>
              <a:srgbClr val="C00000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705000160">
                  <a:custGeom>
                    <a:avLst/>
                    <a:gdLst>
                      <a:gd name="connsiteX0" fmla="*/ 0 w 3760480"/>
                      <a:gd name="connsiteY0" fmla="*/ 0 h 1662726"/>
                      <a:gd name="connsiteX1" fmla="*/ 462002 w 3760480"/>
                      <a:gd name="connsiteY1" fmla="*/ 0 h 1662726"/>
                      <a:gd name="connsiteX2" fmla="*/ 924004 w 3760480"/>
                      <a:gd name="connsiteY2" fmla="*/ 0 h 1662726"/>
                      <a:gd name="connsiteX3" fmla="*/ 1423610 w 3760480"/>
                      <a:gd name="connsiteY3" fmla="*/ 0 h 1662726"/>
                      <a:gd name="connsiteX4" fmla="*/ 1998427 w 3760480"/>
                      <a:gd name="connsiteY4" fmla="*/ 0 h 1662726"/>
                      <a:gd name="connsiteX5" fmla="*/ 2422824 w 3760480"/>
                      <a:gd name="connsiteY5" fmla="*/ 0 h 1662726"/>
                      <a:gd name="connsiteX6" fmla="*/ 2997640 w 3760480"/>
                      <a:gd name="connsiteY6" fmla="*/ 0 h 1662726"/>
                      <a:gd name="connsiteX7" fmla="*/ 3760480 w 3760480"/>
                      <a:gd name="connsiteY7" fmla="*/ 0 h 1662726"/>
                      <a:gd name="connsiteX8" fmla="*/ 3760480 w 3760480"/>
                      <a:gd name="connsiteY8" fmla="*/ 520987 h 1662726"/>
                      <a:gd name="connsiteX9" fmla="*/ 3760480 w 3760480"/>
                      <a:gd name="connsiteY9" fmla="*/ 1058602 h 1662726"/>
                      <a:gd name="connsiteX10" fmla="*/ 3760480 w 3760480"/>
                      <a:gd name="connsiteY10" fmla="*/ 1662726 h 1662726"/>
                      <a:gd name="connsiteX11" fmla="*/ 3298478 w 3760480"/>
                      <a:gd name="connsiteY11" fmla="*/ 1662726 h 1662726"/>
                      <a:gd name="connsiteX12" fmla="*/ 2723662 w 3760480"/>
                      <a:gd name="connsiteY12" fmla="*/ 1662726 h 1662726"/>
                      <a:gd name="connsiteX13" fmla="*/ 2299265 w 3760480"/>
                      <a:gd name="connsiteY13" fmla="*/ 1662726 h 1662726"/>
                      <a:gd name="connsiteX14" fmla="*/ 1799658 w 3760480"/>
                      <a:gd name="connsiteY14" fmla="*/ 1662726 h 1662726"/>
                      <a:gd name="connsiteX15" fmla="*/ 1337656 w 3760480"/>
                      <a:gd name="connsiteY15" fmla="*/ 1662726 h 1662726"/>
                      <a:gd name="connsiteX16" fmla="*/ 762840 w 3760480"/>
                      <a:gd name="connsiteY16" fmla="*/ 1662726 h 1662726"/>
                      <a:gd name="connsiteX17" fmla="*/ 0 w 3760480"/>
                      <a:gd name="connsiteY17" fmla="*/ 1662726 h 1662726"/>
                      <a:gd name="connsiteX18" fmla="*/ 0 w 3760480"/>
                      <a:gd name="connsiteY18" fmla="*/ 1141739 h 1662726"/>
                      <a:gd name="connsiteX19" fmla="*/ 0 w 3760480"/>
                      <a:gd name="connsiteY19" fmla="*/ 554242 h 1662726"/>
                      <a:gd name="connsiteX20" fmla="*/ 0 w 3760480"/>
                      <a:gd name="connsiteY20" fmla="*/ 0 h 16627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760480" h="1662726" extrusionOk="0">
                        <a:moveTo>
                          <a:pt x="0" y="0"/>
                        </a:moveTo>
                        <a:cubicBezTo>
                          <a:pt x="133265" y="-41072"/>
                          <a:pt x="263982" y="24408"/>
                          <a:pt x="462002" y="0"/>
                        </a:cubicBezTo>
                        <a:cubicBezTo>
                          <a:pt x="660022" y="-24408"/>
                          <a:pt x="786578" y="36752"/>
                          <a:pt x="924004" y="0"/>
                        </a:cubicBezTo>
                        <a:cubicBezTo>
                          <a:pt x="1061430" y="-36752"/>
                          <a:pt x="1222453" y="26333"/>
                          <a:pt x="1423610" y="0"/>
                        </a:cubicBezTo>
                        <a:cubicBezTo>
                          <a:pt x="1624767" y="-26333"/>
                          <a:pt x="1753224" y="37370"/>
                          <a:pt x="1998427" y="0"/>
                        </a:cubicBezTo>
                        <a:cubicBezTo>
                          <a:pt x="2243630" y="-37370"/>
                          <a:pt x="2276727" y="36513"/>
                          <a:pt x="2422824" y="0"/>
                        </a:cubicBezTo>
                        <a:cubicBezTo>
                          <a:pt x="2568921" y="-36513"/>
                          <a:pt x="2792997" y="60481"/>
                          <a:pt x="2997640" y="0"/>
                        </a:cubicBezTo>
                        <a:cubicBezTo>
                          <a:pt x="3202283" y="-60481"/>
                          <a:pt x="3562703" y="51286"/>
                          <a:pt x="3760480" y="0"/>
                        </a:cubicBezTo>
                        <a:cubicBezTo>
                          <a:pt x="3782351" y="140674"/>
                          <a:pt x="3752571" y="370203"/>
                          <a:pt x="3760480" y="520987"/>
                        </a:cubicBezTo>
                        <a:cubicBezTo>
                          <a:pt x="3768389" y="671771"/>
                          <a:pt x="3716314" y="840135"/>
                          <a:pt x="3760480" y="1058602"/>
                        </a:cubicBezTo>
                        <a:cubicBezTo>
                          <a:pt x="3804646" y="1277070"/>
                          <a:pt x="3719062" y="1413407"/>
                          <a:pt x="3760480" y="1662726"/>
                        </a:cubicBezTo>
                        <a:cubicBezTo>
                          <a:pt x="3530225" y="1682708"/>
                          <a:pt x="3449772" y="1648469"/>
                          <a:pt x="3298478" y="1662726"/>
                        </a:cubicBezTo>
                        <a:cubicBezTo>
                          <a:pt x="3147184" y="1676983"/>
                          <a:pt x="2916715" y="1628580"/>
                          <a:pt x="2723662" y="1662726"/>
                        </a:cubicBezTo>
                        <a:cubicBezTo>
                          <a:pt x="2530609" y="1696872"/>
                          <a:pt x="2500563" y="1632298"/>
                          <a:pt x="2299265" y="1662726"/>
                        </a:cubicBezTo>
                        <a:cubicBezTo>
                          <a:pt x="2097967" y="1693154"/>
                          <a:pt x="1969293" y="1661935"/>
                          <a:pt x="1799658" y="1662726"/>
                        </a:cubicBezTo>
                        <a:cubicBezTo>
                          <a:pt x="1630023" y="1663517"/>
                          <a:pt x="1464537" y="1627886"/>
                          <a:pt x="1337656" y="1662726"/>
                        </a:cubicBezTo>
                        <a:cubicBezTo>
                          <a:pt x="1210775" y="1697566"/>
                          <a:pt x="954120" y="1622248"/>
                          <a:pt x="762840" y="1662726"/>
                        </a:cubicBezTo>
                        <a:cubicBezTo>
                          <a:pt x="571560" y="1703204"/>
                          <a:pt x="165907" y="1633565"/>
                          <a:pt x="0" y="1662726"/>
                        </a:cubicBezTo>
                        <a:cubicBezTo>
                          <a:pt x="-48188" y="1508637"/>
                          <a:pt x="27462" y="1302902"/>
                          <a:pt x="0" y="1141739"/>
                        </a:cubicBezTo>
                        <a:cubicBezTo>
                          <a:pt x="-27462" y="980576"/>
                          <a:pt x="40972" y="777884"/>
                          <a:pt x="0" y="554242"/>
                        </a:cubicBezTo>
                        <a:cubicBezTo>
                          <a:pt x="-40972" y="330600"/>
                          <a:pt x="5923" y="24652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B9D47F-E50A-354D-8D9E-2750FE3C52FE}"/>
              </a:ext>
            </a:extLst>
          </p:cNvPr>
          <p:cNvSpPr txBox="1"/>
          <p:nvPr/>
        </p:nvSpPr>
        <p:spPr>
          <a:xfrm>
            <a:off x="4683306" y="3032087"/>
            <a:ext cx="213366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badi MT Condensed Light" panose="020B0306030101010103" pitchFamily="34" charset="77"/>
              </a:rPr>
              <a:t>Confidence</a:t>
            </a:r>
          </a:p>
          <a:p>
            <a:pPr algn="ctr"/>
            <a:r>
              <a:rPr lang="en-US" dirty="0">
                <a:latin typeface="Abadi MT Condensed Light" panose="020B0306030101010103" pitchFamily="34" charset="77"/>
              </a:rPr>
              <a:t>Compliance</a:t>
            </a:r>
          </a:p>
          <a:p>
            <a:pPr algn="ctr"/>
            <a:r>
              <a:rPr lang="en-US" dirty="0">
                <a:latin typeface="Abadi MT Condensed Light" panose="020B0306030101010103" pitchFamily="34" charset="77"/>
              </a:rPr>
              <a:t>Functioning</a:t>
            </a:r>
          </a:p>
          <a:p>
            <a:pPr algn="ctr"/>
            <a:r>
              <a:rPr lang="en-US" dirty="0">
                <a:latin typeface="Abadi MT Condensed Light" panose="020B0306030101010103" pitchFamily="34" charset="77"/>
              </a:rPr>
              <a:t>Voice controllability</a:t>
            </a:r>
          </a:p>
          <a:p>
            <a:pPr algn="ctr"/>
            <a:r>
              <a:rPr lang="en-US" dirty="0">
                <a:latin typeface="Abadi MT Condensed Light" panose="020B0306030101010103" pitchFamily="34" charset="77"/>
              </a:rPr>
              <a:t>Relating to voices/others</a:t>
            </a:r>
          </a:p>
          <a:p>
            <a:pPr algn="ctr"/>
            <a:r>
              <a:rPr lang="en-US" dirty="0">
                <a:latin typeface="Abadi MT Condensed Light" panose="020B0306030101010103" pitchFamily="34" charset="77"/>
              </a:rPr>
              <a:t>Acceptance of voices</a:t>
            </a:r>
          </a:p>
          <a:p>
            <a:pPr algn="ctr"/>
            <a:r>
              <a:rPr lang="en-US" dirty="0">
                <a:latin typeface="Abadi MT Condensed Light" panose="020B0306030101010103" pitchFamily="34" charset="77"/>
              </a:rPr>
              <a:t>Positive outlook</a:t>
            </a:r>
          </a:p>
        </p:txBody>
      </p:sp>
    </p:spTree>
    <p:extLst>
      <p:ext uri="{BB962C8B-B14F-4D97-AF65-F5344CB8AC3E}">
        <p14:creationId xmlns:p14="http://schemas.microsoft.com/office/powerpoint/2010/main" val="413737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8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6E094AA2-B056-C44F-88E6-D106D92F23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78" b="97685" l="0" r="97895">
                        <a14:foregroundMark x1="70526" y1="19444" x2="70526" y2="19444"/>
                        <a14:foregroundMark x1="64561" y1="16204" x2="63860" y2="6019"/>
                        <a14:foregroundMark x1="62105" y1="7870" x2="62105" y2="7870"/>
                        <a14:foregroundMark x1="62105" y1="2778" x2="62105" y2="2778"/>
                        <a14:foregroundMark x1="67193" y1="7870" x2="67193" y2="7870"/>
                        <a14:foregroundMark x1="64561" y1="10648" x2="64561" y2="10648"/>
                        <a14:foregroundMark x1="63158" y1="10648" x2="63158" y2="10648"/>
                        <a14:foregroundMark x1="63860" y1="13426" x2="63860" y2="13426"/>
                        <a14:foregroundMark x1="63860" y1="13426" x2="63860" y2="13426"/>
                        <a14:foregroundMark x1="63158" y1="14352" x2="63158" y2="14352"/>
                        <a14:foregroundMark x1="62807" y1="17593" x2="63158" y2="10648"/>
                        <a14:foregroundMark x1="63158" y1="16204" x2="65088" y2="20370"/>
                        <a14:foregroundMark x1="68246" y1="14352" x2="68246" y2="30093"/>
                        <a14:foregroundMark x1="69825" y1="26852" x2="70877" y2="39815"/>
                        <a14:foregroundMark x1="77018" y1="18519" x2="84737" y2="22222"/>
                        <a14:foregroundMark x1="91754" y1="13426" x2="97895" y2="14352"/>
                        <a14:foregroundMark x1="83684" y1="30093" x2="94386" y2="31019"/>
                        <a14:foregroundMark x1="93860" y1="74537" x2="93860" y2="74537"/>
                        <a14:foregroundMark x1="94386" y1="69444" x2="93724" y2="77480"/>
                        <a14:foregroundMark x1="78304" y1="66951" x2="75263" y2="67593"/>
                        <a14:foregroundMark x1="86384" y1="65246" x2="80761" y2="66433"/>
                        <a14:foregroundMark x1="86857" y1="65146" x2="86602" y2="65200"/>
                        <a14:foregroundMark x1="89351" y1="64619" x2="87403" y2="65030"/>
                        <a14:foregroundMark x1="91717" y1="64119" x2="89534" y2="64580"/>
                        <a14:foregroundMark x1="78100" y1="68009" x2="67545" y2="67653"/>
                        <a14:foregroundMark x1="86455" y1="68293" x2="80663" y2="68097"/>
                        <a14:foregroundMark x1="89874" y1="68408" x2="87110" y2="68315"/>
                        <a14:foregroundMark x1="93158" y1="68519" x2="90144" y2="68417"/>
                        <a14:foregroundMark x1="61578" y1="72543" x2="59651" y2="72614"/>
                        <a14:foregroundMark x1="76635" y1="71988" x2="67545" y2="72323"/>
                        <a14:foregroundMark x1="86046" y1="71642" x2="79709" y2="71875"/>
                        <a14:foregroundMark x1="87150" y1="71601" x2="86688" y2="71618"/>
                        <a14:foregroundMark x1="90323" y1="71484" x2="87373" y2="71593"/>
                        <a14:foregroundMark x1="95439" y1="71296" x2="90597" y2="71474"/>
                        <a14:foregroundMark x1="91053" y1="62882" x2="91053" y2="63889"/>
                        <a14:foregroundMark x1="95288" y1="58889" x2="96140" y2="59722"/>
                        <a14:foregroundMark x1="91512" y1="55198" x2="93443" y2="57086"/>
                        <a14:foregroundMark x1="63940" y1="62567" x2="50877" y2="62037"/>
                        <a14:foregroundMark x1="86170" y1="63470" x2="64187" y2="62577"/>
                        <a14:foregroundMark x1="87066" y1="63506" x2="86394" y2="63479"/>
                        <a14:foregroundMark x1="89210" y1="63593" x2="87502" y2="63524"/>
                        <a14:foregroundMark x1="91484" y1="63686" x2="89378" y2="63600"/>
                        <a14:foregroundMark x1="96491" y1="63889" x2="94106" y2="63792"/>
                        <a14:foregroundMark x1="59651" y1="71684" x2="61404" y2="73611"/>
                        <a14:foregroundMark x1="50877" y1="62037" x2="54246" y2="65741"/>
                        <a14:foregroundMark x1="53683" y1="74274" x2="47544" y2="74074"/>
                        <a14:foregroundMark x1="61578" y1="74531" x2="59651" y2="74469"/>
                        <a14:foregroundMark x1="47544" y1="74074" x2="42281" y2="52315"/>
                        <a14:foregroundMark x1="41228" y1="59722" x2="41228" y2="59722"/>
                        <a14:foregroundMark x1="13090" y1="67593" x2="32456" y2="70370"/>
                        <a14:foregroundMark x1="6485" y1="66646" x2="13090" y2="67593"/>
                        <a14:foregroundMark x1="1979" y1="66000" x2="6154" y2="66599"/>
                        <a14:foregroundMark x1="27824" y1="60424" x2="36491" y2="60648"/>
                        <a14:foregroundMark x1="20285" y1="60230" x2="21325" y2="60257"/>
                        <a14:foregroundMark x1="1944" y1="59759" x2="7074" y2="59891"/>
                        <a14:foregroundMark x1="526" y1="59722" x2="1855" y2="59756"/>
                        <a14:foregroundMark x1="741" y1="73611" x2="175" y2="73611"/>
                        <a14:foregroundMark x1="2185" y1="73611" x2="751" y2="73611"/>
                        <a14:foregroundMark x1="36140" y1="73611" x2="3419" y2="73611"/>
                        <a14:foregroundMark x1="28118" y1="59060" x2="32456" y2="59722"/>
                        <a14:foregroundMark x1="23134" y1="58300" x2="23430" y2="58345"/>
                        <a14:foregroundMark x1="2105" y1="55093" x2="7759" y2="55955"/>
                        <a14:foregroundMark x1="32456" y1="59722" x2="35789" y2="65741"/>
                        <a14:foregroundMark x1="35789" y1="60648" x2="35789" y2="74388"/>
                        <a14:foregroundMark x1="24386" y1="93519" x2="37193" y2="94907"/>
                        <a14:foregroundMark x1="29081" y1="88739" x2="33301" y2="89276"/>
                        <a14:foregroundMark x1="27393" y1="89138" x2="33246" y2="89497"/>
                        <a14:foregroundMark x1="35656" y1="91274" x2="25263" y2="96759"/>
                        <a14:foregroundMark x1="25263" y1="96759" x2="33422" y2="87661"/>
                        <a14:foregroundMark x1="41579" y1="89815" x2="54737" y2="90741"/>
                        <a14:foregroundMark x1="54737" y1="90741" x2="71754" y2="88426"/>
                        <a14:foregroundMark x1="71754" y1="88426" x2="42281" y2="97685"/>
                        <a14:foregroundMark x1="50000" y1="95833" x2="69649" y2="96759"/>
                        <a14:foregroundMark x1="69649" y1="96759" x2="87544" y2="95370"/>
                        <a14:foregroundMark x1="87544" y1="95370" x2="69825" y2="96759"/>
                        <a14:foregroundMark x1="69825" y1="96759" x2="94386" y2="92593"/>
                        <a14:foregroundMark x1="71228" y1="18519" x2="71228" y2="18519"/>
                        <a14:foregroundMark x1="74912" y1="19444" x2="74912" y2="19444"/>
                        <a14:foregroundMark x1="69123" y1="8796" x2="69123" y2="8796"/>
                        <a14:foregroundMark x1="70526" y1="4630" x2="92105" y2="6019"/>
                        <a14:foregroundMark x1="97193" y1="92593" x2="97193" y2="92593"/>
                        <a14:foregroundMark x1="21053" y1="62037" x2="21053" y2="62037"/>
                        <a14:foregroundMark x1="21053" y1="62037" x2="21754" y2="62037"/>
                        <a14:foregroundMark x1="20575" y1="58899" x2="23066" y2="60042"/>
                        <a14:foregroundMark x1="5263" y1="62037" x2="5263" y2="62037"/>
                        <a14:foregroundMark x1="5614" y1="62037" x2="5614" y2="62037"/>
                        <a14:foregroundMark x1="34912" y1="89815" x2="34912" y2="89815"/>
                        <a14:foregroundMark x1="35439" y1="87963" x2="37193" y2="88889"/>
                        <a14:foregroundMark x1="77018" y1="91667" x2="77018" y2="91667"/>
                        <a14:foregroundMark x1="76316" y1="92593" x2="78947" y2="91667"/>
                        <a14:foregroundMark x1="97193" y1="88889" x2="97193" y2="88889"/>
                        <a14:backgroundMark x1="21053" y1="84259" x2="34737" y2="81019"/>
                        <a14:backgroundMark x1="34737" y1="81019" x2="35789" y2="81019"/>
                        <a14:backgroundMark x1="10526" y1="62963" x2="10526" y2="62963"/>
                        <a14:backgroundMark x1="9649" y1="54167" x2="10526" y2="55093"/>
                        <a14:backgroundMark x1="9649" y1="55093" x2="10526" y2="62963"/>
                        <a14:backgroundMark x1="10175" y1="67593" x2="10175" y2="67593"/>
                        <a14:backgroundMark x1="93158" y1="82870" x2="75789" y2="84259"/>
                        <a14:backgroundMark x1="75789" y1="84259" x2="91228" y2="83796"/>
                        <a14:backgroundMark x1="91228" y1="83796" x2="96842" y2="85185"/>
                        <a14:backgroundMark x1="23333" y1="58796" x2="28772" y2="56019"/>
                        <a14:backgroundMark x1="15263" y1="57870" x2="21404" y2="55093"/>
                        <a14:backgroundMark x1="11579" y1="57870" x2="12281" y2="56019"/>
                        <a14:backgroundMark x1="12982" y1="57870" x2="17368" y2="56019"/>
                        <a14:backgroundMark x1="11579" y1="57870" x2="14561" y2="56944"/>
                        <a14:backgroundMark x1="56667" y1="81019" x2="57368" y2="71296"/>
                        <a14:backgroundMark x1="55439" y1="72685" x2="55789" y2="70370"/>
                        <a14:backgroundMark x1="56667" y1="65741" x2="56667" y2="78241"/>
                        <a14:backgroundMark x1="64211" y1="79167" x2="65789" y2="74537"/>
                        <a14:backgroundMark x1="65088" y1="68519" x2="64561" y2="66667"/>
                        <a14:backgroundMark x1="64561" y1="64815" x2="64561" y2="77315"/>
                        <a14:backgroundMark x1="61053" y1="70370" x2="61053" y2="70370"/>
                        <a14:backgroundMark x1="61053" y1="69444" x2="61053" y2="69444"/>
                        <a14:backgroundMark x1="77544" y1="70370" x2="77544" y2="70370"/>
                        <a14:backgroundMark x1="77544" y1="70370" x2="77544" y2="70370"/>
                        <a14:backgroundMark x1="77544" y1="70370" x2="77544" y2="70370"/>
                        <a14:backgroundMark x1="77544" y1="70370" x2="78246" y2="72685"/>
                        <a14:backgroundMark x1="77018" y1="73611" x2="80000" y2="70370"/>
                        <a14:backgroundMark x1="86316" y1="74537" x2="87018" y2="63889"/>
                        <a14:backgroundMark x1="86667" y1="67593" x2="86667" y2="65741"/>
                        <a14:backgroundMark x1="85439" y1="70370" x2="85439" y2="70370"/>
                        <a14:backgroundMark x1="85439" y1="70370" x2="85439" y2="70370"/>
                        <a14:backgroundMark x1="85439" y1="68519" x2="85439" y2="68519"/>
                        <a14:backgroundMark x1="85439" y1="68519" x2="85439" y2="68519"/>
                        <a14:backgroundMark x1="86316" y1="68519" x2="86316" y2="68519"/>
                        <a14:backgroundMark x1="92456" y1="60648" x2="89474" y2="55093"/>
                        <a14:backgroundMark x1="91404" y1="77315" x2="89123" y2="62963"/>
                        <a14:backgroundMark x1="95439" y1="65741" x2="95439" y2="65741"/>
                        <a14:backgroundMark x1="95789" y1="66667" x2="95789" y2="66667"/>
                        <a14:backgroundMark x1="93509" y1="59722" x2="93509" y2="59722"/>
                        <a14:backgroundMark x1="92456" y1="59722" x2="92456" y2="59722"/>
                        <a14:backgroundMark x1="92807" y1="59722" x2="92807" y2="59722"/>
                        <a14:backgroundMark x1="92807" y1="59722" x2="95088" y2="59722"/>
                        <a14:backgroundMark x1="877" y1="74537" x2="175" y2="69444"/>
                        <a14:backgroundMark x1="2105" y1="68519" x2="2105" y2="68519"/>
                        <a14:backgroundMark x1="2456" y1="68519" x2="2456" y2="68519"/>
                        <a14:backgroundMark x1="2456" y1="68519" x2="175" y2="65741"/>
                        <a14:backgroundMark x1="5614" y1="62963" x2="5614" y2="62963"/>
                        <a14:backgroundMark x1="6842" y1="60648" x2="6842" y2="60648"/>
                        <a14:backgroundMark x1="6842" y1="59722" x2="6842" y2="59722"/>
                        <a14:backgroundMark x1="6842" y1="62037" x2="8246" y2="56944"/>
                        <a14:backgroundMark x1="877" y1="66667" x2="1228" y2="64815"/>
                        <a14:backgroundMark x1="38919" y1="82507" x2="38947" y2="81019"/>
                        <a14:backgroundMark x1="38596" y1="99537" x2="38916" y2="82642"/>
                        <a14:backgroundMark x1="38300" y1="84876" x2="40175" y2="85185"/>
                        <a14:backgroundMark x1="34561" y1="84259" x2="36378" y2="845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06698" y="6309223"/>
            <a:ext cx="1220365" cy="462454"/>
          </a:xfrm>
          <a:prstGeom prst="rect">
            <a:avLst/>
          </a:prstGeom>
        </p:spPr>
      </p:pic>
      <p:pic>
        <p:nvPicPr>
          <p:cNvPr id="17" name="Picture 16" descr="The University of Sussex logo, black and white colourway">
            <a:extLst>
              <a:ext uri="{FF2B5EF4-FFF2-40B4-BE49-F238E27FC236}">
                <a16:creationId xmlns:a16="http://schemas.microsoft.com/office/drawing/2014/main" id="{14AE2652-EB3A-334C-A0B5-0C7CBC7ADD8C}"/>
              </a:ext>
            </a:extLst>
          </p:cNvPr>
          <p:cNvPicPr/>
          <p:nvPr/>
        </p:nvPicPr>
        <p:blipFill>
          <a:blip r:embed="rId5" cstate="print">
            <a:alphaModFix amt="61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8333" r="90000">
                        <a14:foregroundMark x1="8333" y1="66333" x2="8333" y2="66333"/>
                        <a14:foregroundMark x1="18000" y1="64667" x2="18000" y2="64667"/>
                        <a14:foregroundMark x1="28000" y1="64333" x2="28000" y2="64333"/>
                        <a14:foregroundMark x1="34333" y1="66333" x2="34333" y2="66333"/>
                        <a14:foregroundMark x1="43000" y1="66667" x2="43000" y2="66667"/>
                        <a14:foregroundMark x1="52667" y1="66333" x2="52667" y2="66333"/>
                        <a14:foregroundMark x1="61667" y1="66333" x2="61667" y2="66333"/>
                        <a14:foregroundMark x1="72333" y1="66333" x2="72333" y2="66333"/>
                        <a14:foregroundMark x1="78667" y1="66000" x2="78667" y2="66000"/>
                        <a14:foregroundMark x1="86333" y1="65333" x2="86333" y2="65333"/>
                        <a14:foregroundMark x1="81667" y1="80333" x2="81667" y2="80333"/>
                        <a14:foregroundMark x1="71000" y1="80333" x2="71000" y2="80333"/>
                        <a14:foregroundMark x1="62333" y1="82000" x2="62333" y2="82000"/>
                        <a14:foregroundMark x1="54667" y1="82333" x2="54667" y2="82333"/>
                        <a14:foregroundMark x1="48667" y1="82333" x2="48667" y2="82333"/>
                        <a14:foregroundMark x1="38667" y1="83333" x2="38667" y2="83333"/>
                        <a14:foregroundMark x1="22000" y1="81667" x2="22000" y2="81667"/>
                        <a14:foregroundMark x1="17667" y1="82000" x2="17667" y2="82000"/>
                        <a14:backgroundMark x1="54000" y1="66000" x2="54000" y2="66000"/>
                        <a14:backgroundMark x1="60667" y1="66667" x2="60667" y2="66667"/>
                        <a14:backgroundMark x1="60667" y1="66000" x2="60667" y2="66000"/>
                        <a14:backgroundMark x1="60667" y1="66333" x2="60667" y2="66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757" y="6167925"/>
            <a:ext cx="675825" cy="690075"/>
          </a:xfrm>
          <a:prstGeom prst="rect">
            <a:avLst/>
          </a:prstGeom>
          <a:noFill/>
        </p:spPr>
      </p:pic>
      <p:pic>
        <p:nvPicPr>
          <p:cNvPr id="19" name="Picture 1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E98A008-0397-6D49-94D9-C19BA90C9E15}"/>
              </a:ext>
            </a:extLst>
          </p:cNvPr>
          <p:cNvPicPr/>
          <p:nvPr/>
        </p:nvPicPr>
        <p:blipFill>
          <a:blip r:embed="rId7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8866" y="6195413"/>
            <a:ext cx="1067832" cy="690074"/>
          </a:xfrm>
          <a:prstGeom prst="rect">
            <a:avLst/>
          </a:prstGeom>
          <a:noFill/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2C62A87-5726-2A45-960F-DCCA14AEEA3D}"/>
              </a:ext>
            </a:extLst>
          </p:cNvPr>
          <p:cNvSpPr/>
          <p:nvPr/>
        </p:nvSpPr>
        <p:spPr>
          <a:xfrm>
            <a:off x="0" y="-6062"/>
            <a:ext cx="12192000" cy="11292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 descr="Logo&#10;&#10;Description automatically generated with medium confidence">
            <a:extLst>
              <a:ext uri="{FF2B5EF4-FFF2-40B4-BE49-F238E27FC236}">
                <a16:creationId xmlns:a16="http://schemas.microsoft.com/office/drawing/2014/main" id="{B517EC23-7B0D-F347-A90C-24ABCA49C557}"/>
              </a:ext>
            </a:extLst>
          </p:cNvPr>
          <p:cNvPicPr/>
          <p:nvPr/>
        </p:nvPicPr>
        <p:blipFill rotWithShape="1">
          <a:blip r:embed="rId8">
            <a:alphaModFix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239" r="89073">
                        <a14:foregroundMark x1="38312" y1="27640" x2="38312" y2="27640"/>
                        <a14:foregroundMark x1="29221" y1="79814" x2="29221" y2="79814"/>
                        <a14:foregroundMark x1="30195" y1="78261" x2="30195" y2="78261"/>
                        <a14:foregroundMark x1="25325" y1="82609" x2="25325" y2="82609"/>
                        <a14:foregroundMark x1="33766" y1="81056" x2="33766" y2="81056"/>
                        <a14:foregroundMark x1="48377" y1="78882" x2="48377" y2="78882"/>
                        <a14:foregroundMark x1="55519" y1="77950" x2="55519" y2="77950"/>
                        <a14:foregroundMark x1="61688" y1="79814" x2="61688" y2="79814"/>
                        <a14:foregroundMark x1="71429" y1="78571" x2="71429" y2="78571"/>
                        <a14:foregroundMark x1="31169" y1="81056" x2="31169" y2="81056"/>
                        <a14:foregroundMark x1="23052" y1="77950" x2="23052" y2="77950"/>
                        <a14:foregroundMark x1="30519" y1="82609" x2="30519" y2="82609"/>
                        <a14:foregroundMark x1="30519" y1="79814" x2="30519" y2="79814"/>
                        <a14:foregroundMark x1="30519" y1="78571" x2="30519" y2="78571"/>
                        <a14:foregroundMark x1="30844" y1="78882" x2="30844" y2="78882"/>
                        <a14:foregroundMark x1="30844" y1="78882" x2="30844" y2="78882"/>
                        <a14:foregroundMark x1="30844" y1="79193" x2="30844" y2="79193"/>
                        <a14:foregroundMark x1="30519" y1="79503" x2="30519" y2="79503"/>
                        <a14:foregroundMark x1="30519" y1="79193" x2="30844" y2="78882"/>
                        <a14:foregroundMark x1="30519" y1="83230" x2="30195" y2="77329"/>
                        <a14:foregroundMark x1="40909" y1="79193" x2="40909" y2="79193"/>
                        <a14:foregroundMark x1="48377" y1="78261" x2="48377" y2="78261"/>
                        <a14:foregroundMark x1="48377" y1="78261" x2="48377" y2="78261"/>
                        <a14:foregroundMark x1="48377" y1="78261" x2="48377" y2="78261"/>
                        <a14:foregroundMark x1="48377" y1="80124" x2="48701" y2="84783"/>
                        <a14:foregroundMark x1="55195" y1="77640" x2="55195" y2="84472"/>
                        <a14:foregroundMark x1="60065" y1="78571" x2="61688" y2="81056"/>
                        <a14:foregroundMark x1="71104" y1="77329" x2="71104" y2="84161"/>
                        <a14:foregroundMark x1="30195" y1="77950" x2="31494" y2="81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5" r="1072"/>
          <a:stretch/>
        </p:blipFill>
        <p:spPr>
          <a:xfrm>
            <a:off x="10804014" y="76050"/>
            <a:ext cx="1001486" cy="1040605"/>
          </a:xfrm>
          <a:prstGeom prst="rect">
            <a:avLst/>
          </a:prstGeom>
        </p:spPr>
      </p:pic>
      <p:graphicFrame>
        <p:nvGraphicFramePr>
          <p:cNvPr id="27" name="Diagram 26">
            <a:extLst>
              <a:ext uri="{FF2B5EF4-FFF2-40B4-BE49-F238E27FC236}">
                <a16:creationId xmlns:a16="http://schemas.microsoft.com/office/drawing/2014/main" id="{9217F2CF-E278-9547-9385-08A92E108C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3151412"/>
              </p:ext>
            </p:extLst>
          </p:nvPr>
        </p:nvGraphicFramePr>
        <p:xfrm>
          <a:off x="425229" y="1499194"/>
          <a:ext cx="8745547" cy="4846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9D012B4D-299B-CA4A-9235-77EA0D4B5851}"/>
              </a:ext>
            </a:extLst>
          </p:cNvPr>
          <p:cNvSpPr txBox="1"/>
          <p:nvPr/>
        </p:nvSpPr>
        <p:spPr>
          <a:xfrm>
            <a:off x="5528071" y="2054031"/>
            <a:ext cx="6238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SzPct val="70000"/>
              <a:buFont typeface="System Font Regular"/>
              <a:buChar char="➤"/>
            </a:pPr>
            <a:r>
              <a:rPr lang="en-US" dirty="0">
                <a:latin typeface="Abadi MT Condensed Light" panose="020B0306030101010103" pitchFamily="34" charset="77"/>
              </a:rPr>
              <a:t>Outcomes that are directly impacted by </a:t>
            </a:r>
            <a:r>
              <a:rPr lang="en-US" dirty="0" err="1">
                <a:latin typeface="Abadi MT Condensed Light" panose="020B0306030101010103" pitchFamily="34" charset="77"/>
              </a:rPr>
              <a:t>CBTv</a:t>
            </a:r>
            <a:endParaRPr lang="en-US" dirty="0">
              <a:latin typeface="Abadi MT Condensed Light" panose="020B0306030101010103" pitchFamily="34" charset="77"/>
            </a:endParaRPr>
          </a:p>
          <a:p>
            <a:pPr marL="742950" lvl="1" indent="-285750">
              <a:buSzPct val="70000"/>
              <a:buFont typeface="System Font Regular"/>
              <a:buChar char="➤"/>
            </a:pPr>
            <a:r>
              <a:rPr lang="en-US" dirty="0">
                <a:latin typeface="Abadi MT Condensed Light" panose="020B0306030101010103" pitchFamily="34" charset="77"/>
              </a:rPr>
              <a:t>Underlying processes targeted by </a:t>
            </a:r>
            <a:r>
              <a:rPr lang="en-US" dirty="0" err="1">
                <a:latin typeface="Abadi MT Condensed Light" panose="020B0306030101010103" pitchFamily="34" charset="77"/>
              </a:rPr>
              <a:t>CBTv</a:t>
            </a:r>
            <a:endParaRPr lang="en-US" dirty="0">
              <a:latin typeface="Abadi MT Condensed Light" panose="020B0306030101010103" pitchFamily="34" charset="77"/>
            </a:endParaRPr>
          </a:p>
          <a:p>
            <a:pPr marL="742950" lvl="1" indent="-285750">
              <a:buSzPct val="70000"/>
              <a:buFont typeface="System Font Regular"/>
              <a:buChar char="➤"/>
            </a:pPr>
            <a:r>
              <a:rPr lang="en-US" dirty="0">
                <a:latin typeface="Abadi MT Condensed Light" panose="020B0306030101010103" pitchFamily="34" charset="77"/>
              </a:rPr>
              <a:t>Broader concepts of outcome, some of which may lack sensitivity</a:t>
            </a: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9E51E9C-18E7-1546-AFCF-88680B14451A}"/>
              </a:ext>
            </a:extLst>
          </p:cNvPr>
          <p:cNvSpPr txBox="1"/>
          <p:nvPr/>
        </p:nvSpPr>
        <p:spPr>
          <a:xfrm>
            <a:off x="-366490" y="4625392"/>
            <a:ext cx="523064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SzPct val="70000"/>
              <a:buFont typeface="System Font Regular"/>
              <a:buChar char="➤"/>
            </a:pPr>
            <a:r>
              <a:rPr lang="en-US" dirty="0">
                <a:latin typeface="Abadi MT Condensed Light" panose="020B0306030101010103" pitchFamily="34" charset="77"/>
              </a:rPr>
              <a:t>No voice-specific measures e.g., impact, </a:t>
            </a:r>
          </a:p>
          <a:p>
            <a:pPr lvl="1">
              <a:buSzPct val="70000"/>
            </a:pPr>
            <a:r>
              <a:rPr lang="en-US" dirty="0">
                <a:latin typeface="Abadi MT Condensed Light" panose="020B0306030101010103" pitchFamily="34" charset="77"/>
              </a:rPr>
              <a:t>      recovery, controllability </a:t>
            </a:r>
          </a:p>
          <a:p>
            <a:pPr marL="742950" lvl="1" indent="-285750">
              <a:buSzPct val="70000"/>
              <a:buFont typeface="System Font Regular"/>
              <a:buChar char="➤"/>
            </a:pPr>
            <a:r>
              <a:rPr lang="en-US" dirty="0">
                <a:latin typeface="Abadi MT Condensed Light" panose="020B0306030101010103" pitchFamily="34" charset="77"/>
              </a:rPr>
              <a:t>We have measures for some of the outcomes e.g.,  relating to voices, acceptance of voices</a:t>
            </a:r>
          </a:p>
          <a:p>
            <a:pPr marL="742950" lvl="1" indent="-285750">
              <a:buSzPct val="70000"/>
              <a:buFont typeface="System Font Regular"/>
              <a:buChar char="➤"/>
            </a:pPr>
            <a:r>
              <a:rPr lang="en-US" dirty="0">
                <a:latin typeface="Abadi MT Condensed Light" panose="020B0306030101010103" pitchFamily="34" charset="77"/>
              </a:rPr>
              <a:t>Some measures and methods of scoring may not be sensitive enough to assess change</a:t>
            </a:r>
          </a:p>
          <a:p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FB25E1C-90A5-E541-88C3-AE4A966F9665}"/>
              </a:ext>
            </a:extLst>
          </p:cNvPr>
          <p:cNvSpPr txBox="1"/>
          <p:nvPr/>
        </p:nvSpPr>
        <p:spPr>
          <a:xfrm>
            <a:off x="6998138" y="3911659"/>
            <a:ext cx="47686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SzPct val="70000"/>
              <a:buFont typeface="System Font Regular"/>
              <a:buChar char="➤"/>
            </a:pPr>
            <a:r>
              <a:rPr lang="en-GB" dirty="0" err="1">
                <a:latin typeface="Abadi MT Condensed Light" panose="020B0306030101010103" pitchFamily="34" charset="77"/>
              </a:rPr>
              <a:t>CHoice</a:t>
            </a:r>
            <a:r>
              <a:rPr lang="en-GB" dirty="0">
                <a:latin typeface="Abadi MT Condensed Light" panose="020B0306030101010103" pitchFamily="34" charset="77"/>
              </a:rPr>
              <a:t> of Outcome in </a:t>
            </a:r>
            <a:r>
              <a:rPr lang="en-GB" dirty="0" err="1">
                <a:latin typeface="Abadi MT Condensed Light" panose="020B0306030101010103" pitchFamily="34" charset="77"/>
              </a:rPr>
              <a:t>Cbt</a:t>
            </a:r>
            <a:r>
              <a:rPr lang="en-GB" dirty="0">
                <a:latin typeface="Abadi MT Condensed Light" panose="020B0306030101010103" pitchFamily="34" charset="77"/>
              </a:rPr>
              <a:t> for psychoses </a:t>
            </a:r>
            <a:r>
              <a:rPr lang="en-US" dirty="0">
                <a:latin typeface="Abadi MT Condensed Light" panose="020B0306030101010103" pitchFamily="34" charset="77"/>
              </a:rPr>
              <a:t>(CHOICE; Greenwood et al., 2009; Webb et al., 2020)</a:t>
            </a:r>
          </a:p>
          <a:p>
            <a:pPr marL="742950" lvl="1" indent="-285750">
              <a:buSzPct val="70000"/>
              <a:buFont typeface="System Font Regular"/>
              <a:buChar char="➤"/>
            </a:pPr>
            <a:r>
              <a:rPr lang="en-US" dirty="0">
                <a:latin typeface="Abadi MT Condensed Light" panose="020B0306030101010103" pitchFamily="34" charset="77"/>
              </a:rPr>
              <a:t>Subjective Experience of Psychosis Scale (SEPS; Haddock et al., 2011)</a:t>
            </a:r>
          </a:p>
          <a:p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1C28070-63BB-5043-899A-C9FDB7A88DB6}"/>
              </a:ext>
            </a:extLst>
          </p:cNvPr>
          <p:cNvSpPr txBox="1"/>
          <p:nvPr/>
        </p:nvSpPr>
        <p:spPr>
          <a:xfrm>
            <a:off x="386500" y="573961"/>
            <a:ext cx="11181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70000"/>
            </a:pPr>
            <a:r>
              <a:rPr lang="en-US" sz="2800" b="1" dirty="0">
                <a:latin typeface="Abadi MT Condensed Light" panose="020B0306030101010103" pitchFamily="34" charset="77"/>
              </a:rPr>
              <a:t>Clinical implications</a:t>
            </a:r>
            <a:endParaRPr lang="en-US" sz="2800" dirty="0">
              <a:latin typeface="Abadi MT Condensed Light" panose="020B03060301010101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8623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F3E71DB-016F-3243-9532-B179CCECCE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78" b="97685" l="0" r="97895">
                        <a14:foregroundMark x1="70526" y1="19444" x2="70526" y2="19444"/>
                        <a14:foregroundMark x1="64561" y1="16204" x2="63860" y2="6019"/>
                        <a14:foregroundMark x1="62105" y1="7870" x2="62105" y2="7870"/>
                        <a14:foregroundMark x1="62105" y1="2778" x2="62105" y2="2778"/>
                        <a14:foregroundMark x1="67193" y1="7870" x2="67193" y2="7870"/>
                        <a14:foregroundMark x1="64561" y1="10648" x2="64561" y2="10648"/>
                        <a14:foregroundMark x1="63158" y1="10648" x2="63158" y2="10648"/>
                        <a14:foregroundMark x1="63860" y1="13426" x2="63860" y2="13426"/>
                        <a14:foregroundMark x1="63860" y1="13426" x2="63860" y2="13426"/>
                        <a14:foregroundMark x1="63158" y1="14352" x2="63158" y2="14352"/>
                        <a14:foregroundMark x1="62807" y1="17593" x2="63158" y2="10648"/>
                        <a14:foregroundMark x1="63158" y1="16204" x2="65088" y2="20370"/>
                        <a14:foregroundMark x1="68246" y1="14352" x2="68246" y2="30093"/>
                        <a14:foregroundMark x1="69825" y1="26852" x2="70877" y2="39815"/>
                        <a14:foregroundMark x1="77018" y1="18519" x2="84737" y2="22222"/>
                        <a14:foregroundMark x1="91754" y1="13426" x2="97895" y2="14352"/>
                        <a14:foregroundMark x1="83684" y1="30093" x2="94386" y2="31019"/>
                        <a14:foregroundMark x1="93860" y1="74537" x2="93860" y2="74537"/>
                        <a14:foregroundMark x1="94386" y1="69444" x2="93724" y2="77480"/>
                        <a14:foregroundMark x1="78304" y1="66951" x2="75263" y2="67593"/>
                        <a14:foregroundMark x1="86384" y1="65246" x2="80761" y2="66433"/>
                        <a14:foregroundMark x1="86857" y1="65146" x2="86602" y2="65200"/>
                        <a14:foregroundMark x1="89351" y1="64619" x2="87403" y2="65030"/>
                        <a14:foregroundMark x1="91717" y1="64119" x2="89534" y2="64580"/>
                        <a14:foregroundMark x1="78100" y1="68009" x2="67545" y2="67653"/>
                        <a14:foregroundMark x1="86455" y1="68293" x2="80663" y2="68097"/>
                        <a14:foregroundMark x1="89874" y1="68408" x2="87110" y2="68315"/>
                        <a14:foregroundMark x1="93158" y1="68519" x2="90144" y2="68417"/>
                        <a14:foregroundMark x1="61578" y1="72543" x2="59651" y2="72614"/>
                        <a14:foregroundMark x1="76635" y1="71988" x2="67545" y2="72323"/>
                        <a14:foregroundMark x1="86046" y1="71642" x2="79709" y2="71875"/>
                        <a14:foregroundMark x1="87150" y1="71601" x2="86688" y2="71618"/>
                        <a14:foregroundMark x1="90323" y1="71484" x2="87373" y2="71593"/>
                        <a14:foregroundMark x1="95439" y1="71296" x2="90597" y2="71474"/>
                        <a14:foregroundMark x1="91053" y1="62882" x2="91053" y2="63889"/>
                        <a14:foregroundMark x1="95288" y1="58889" x2="96140" y2="59722"/>
                        <a14:foregroundMark x1="91512" y1="55198" x2="93443" y2="57086"/>
                        <a14:foregroundMark x1="63940" y1="62567" x2="50877" y2="62037"/>
                        <a14:foregroundMark x1="86170" y1="63470" x2="64187" y2="62577"/>
                        <a14:foregroundMark x1="87066" y1="63506" x2="86394" y2="63479"/>
                        <a14:foregroundMark x1="89210" y1="63593" x2="87502" y2="63524"/>
                        <a14:foregroundMark x1="91484" y1="63686" x2="89378" y2="63600"/>
                        <a14:foregroundMark x1="96491" y1="63889" x2="94106" y2="63792"/>
                        <a14:foregroundMark x1="59651" y1="71684" x2="61404" y2="73611"/>
                        <a14:foregroundMark x1="50877" y1="62037" x2="54246" y2="65741"/>
                        <a14:foregroundMark x1="53683" y1="74274" x2="47544" y2="74074"/>
                        <a14:foregroundMark x1="61578" y1="74531" x2="59651" y2="74469"/>
                        <a14:foregroundMark x1="47544" y1="74074" x2="42281" y2="52315"/>
                        <a14:foregroundMark x1="41228" y1="59722" x2="41228" y2="59722"/>
                        <a14:foregroundMark x1="13090" y1="67593" x2="32456" y2="70370"/>
                        <a14:foregroundMark x1="6485" y1="66646" x2="13090" y2="67593"/>
                        <a14:foregroundMark x1="1979" y1="66000" x2="6154" y2="66599"/>
                        <a14:foregroundMark x1="27824" y1="60424" x2="36491" y2="60648"/>
                        <a14:foregroundMark x1="20285" y1="60230" x2="21325" y2="60257"/>
                        <a14:foregroundMark x1="1944" y1="59759" x2="7074" y2="59891"/>
                        <a14:foregroundMark x1="526" y1="59722" x2="1855" y2="59756"/>
                        <a14:foregroundMark x1="741" y1="73611" x2="175" y2="73611"/>
                        <a14:foregroundMark x1="2185" y1="73611" x2="751" y2="73611"/>
                        <a14:foregroundMark x1="36140" y1="73611" x2="3419" y2="73611"/>
                        <a14:foregroundMark x1="28118" y1="59060" x2="32456" y2="59722"/>
                        <a14:foregroundMark x1="23134" y1="58300" x2="23430" y2="58345"/>
                        <a14:foregroundMark x1="2105" y1="55093" x2="7759" y2="55955"/>
                        <a14:foregroundMark x1="32456" y1="59722" x2="35789" y2="65741"/>
                        <a14:foregroundMark x1="35789" y1="60648" x2="35789" y2="74388"/>
                        <a14:foregroundMark x1="24386" y1="93519" x2="37193" y2="94907"/>
                        <a14:foregroundMark x1="29081" y1="88739" x2="33301" y2="89276"/>
                        <a14:foregroundMark x1="27393" y1="89138" x2="33246" y2="89497"/>
                        <a14:foregroundMark x1="35656" y1="91274" x2="25263" y2="96759"/>
                        <a14:foregroundMark x1="25263" y1="96759" x2="33422" y2="87661"/>
                        <a14:foregroundMark x1="41579" y1="89815" x2="54737" y2="90741"/>
                        <a14:foregroundMark x1="54737" y1="90741" x2="71754" y2="88426"/>
                        <a14:foregroundMark x1="71754" y1="88426" x2="42281" y2="97685"/>
                        <a14:foregroundMark x1="50000" y1="95833" x2="69649" y2="96759"/>
                        <a14:foregroundMark x1="69649" y1="96759" x2="87544" y2="95370"/>
                        <a14:foregroundMark x1="87544" y1="95370" x2="69825" y2="96759"/>
                        <a14:foregroundMark x1="69825" y1="96759" x2="94386" y2="92593"/>
                        <a14:foregroundMark x1="71228" y1="18519" x2="71228" y2="18519"/>
                        <a14:foregroundMark x1="74912" y1="19444" x2="74912" y2="19444"/>
                        <a14:foregroundMark x1="69123" y1="8796" x2="69123" y2="8796"/>
                        <a14:foregroundMark x1="70526" y1="4630" x2="92105" y2="6019"/>
                        <a14:foregroundMark x1="97193" y1="92593" x2="97193" y2="92593"/>
                        <a14:foregroundMark x1="21053" y1="62037" x2="21053" y2="62037"/>
                        <a14:foregroundMark x1="21053" y1="62037" x2="21754" y2="62037"/>
                        <a14:foregroundMark x1="20575" y1="58899" x2="23066" y2="60042"/>
                        <a14:foregroundMark x1="5263" y1="62037" x2="5263" y2="62037"/>
                        <a14:foregroundMark x1="5614" y1="62037" x2="5614" y2="62037"/>
                        <a14:foregroundMark x1="34912" y1="89815" x2="34912" y2="89815"/>
                        <a14:foregroundMark x1="35439" y1="87963" x2="37193" y2="88889"/>
                        <a14:foregroundMark x1="77018" y1="91667" x2="77018" y2="91667"/>
                        <a14:foregroundMark x1="76316" y1="92593" x2="78947" y2="91667"/>
                        <a14:foregroundMark x1="97193" y1="88889" x2="97193" y2="88889"/>
                        <a14:backgroundMark x1="21053" y1="84259" x2="34737" y2="81019"/>
                        <a14:backgroundMark x1="34737" y1="81019" x2="35789" y2="81019"/>
                        <a14:backgroundMark x1="10526" y1="62963" x2="10526" y2="62963"/>
                        <a14:backgroundMark x1="9649" y1="54167" x2="10526" y2="55093"/>
                        <a14:backgroundMark x1="9649" y1="55093" x2="10526" y2="62963"/>
                        <a14:backgroundMark x1="10175" y1="67593" x2="10175" y2="67593"/>
                        <a14:backgroundMark x1="93158" y1="82870" x2="75789" y2="84259"/>
                        <a14:backgroundMark x1="75789" y1="84259" x2="91228" y2="83796"/>
                        <a14:backgroundMark x1="91228" y1="83796" x2="96842" y2="85185"/>
                        <a14:backgroundMark x1="23333" y1="58796" x2="28772" y2="56019"/>
                        <a14:backgroundMark x1="15263" y1="57870" x2="21404" y2="55093"/>
                        <a14:backgroundMark x1="11579" y1="57870" x2="12281" y2="56019"/>
                        <a14:backgroundMark x1="12982" y1="57870" x2="17368" y2="56019"/>
                        <a14:backgroundMark x1="11579" y1="57870" x2="14561" y2="56944"/>
                        <a14:backgroundMark x1="56667" y1="81019" x2="57368" y2="71296"/>
                        <a14:backgroundMark x1="55439" y1="72685" x2="55789" y2="70370"/>
                        <a14:backgroundMark x1="56667" y1="65741" x2="56667" y2="78241"/>
                        <a14:backgroundMark x1="64211" y1="79167" x2="65789" y2="74537"/>
                        <a14:backgroundMark x1="65088" y1="68519" x2="64561" y2="66667"/>
                        <a14:backgroundMark x1="64561" y1="64815" x2="64561" y2="77315"/>
                        <a14:backgroundMark x1="61053" y1="70370" x2="61053" y2="70370"/>
                        <a14:backgroundMark x1="61053" y1="69444" x2="61053" y2="69444"/>
                        <a14:backgroundMark x1="77544" y1="70370" x2="77544" y2="70370"/>
                        <a14:backgroundMark x1="77544" y1="70370" x2="77544" y2="70370"/>
                        <a14:backgroundMark x1="77544" y1="70370" x2="77544" y2="70370"/>
                        <a14:backgroundMark x1="77544" y1="70370" x2="78246" y2="72685"/>
                        <a14:backgroundMark x1="77018" y1="73611" x2="80000" y2="70370"/>
                        <a14:backgroundMark x1="86316" y1="74537" x2="87018" y2="63889"/>
                        <a14:backgroundMark x1="86667" y1="67593" x2="86667" y2="65741"/>
                        <a14:backgroundMark x1="85439" y1="70370" x2="85439" y2="70370"/>
                        <a14:backgroundMark x1="85439" y1="70370" x2="85439" y2="70370"/>
                        <a14:backgroundMark x1="85439" y1="68519" x2="85439" y2="68519"/>
                        <a14:backgroundMark x1="85439" y1="68519" x2="85439" y2="68519"/>
                        <a14:backgroundMark x1="86316" y1="68519" x2="86316" y2="68519"/>
                        <a14:backgroundMark x1="92456" y1="60648" x2="89474" y2="55093"/>
                        <a14:backgroundMark x1="91404" y1="77315" x2="89123" y2="62963"/>
                        <a14:backgroundMark x1="95439" y1="65741" x2="95439" y2="65741"/>
                        <a14:backgroundMark x1="95789" y1="66667" x2="95789" y2="66667"/>
                        <a14:backgroundMark x1="93509" y1="59722" x2="93509" y2="59722"/>
                        <a14:backgroundMark x1="92456" y1="59722" x2="92456" y2="59722"/>
                        <a14:backgroundMark x1="92807" y1="59722" x2="92807" y2="59722"/>
                        <a14:backgroundMark x1="92807" y1="59722" x2="95088" y2="59722"/>
                        <a14:backgroundMark x1="877" y1="74537" x2="175" y2="69444"/>
                        <a14:backgroundMark x1="2105" y1="68519" x2="2105" y2="68519"/>
                        <a14:backgroundMark x1="2456" y1="68519" x2="2456" y2="68519"/>
                        <a14:backgroundMark x1="2456" y1="68519" x2="175" y2="65741"/>
                        <a14:backgroundMark x1="5614" y1="62963" x2="5614" y2="62963"/>
                        <a14:backgroundMark x1="6842" y1="60648" x2="6842" y2="60648"/>
                        <a14:backgroundMark x1="6842" y1="59722" x2="6842" y2="59722"/>
                        <a14:backgroundMark x1="6842" y1="62037" x2="8246" y2="56944"/>
                        <a14:backgroundMark x1="877" y1="66667" x2="1228" y2="64815"/>
                        <a14:backgroundMark x1="38919" y1="82507" x2="38947" y2="81019"/>
                        <a14:backgroundMark x1="38596" y1="99537" x2="38916" y2="82642"/>
                        <a14:backgroundMark x1="38300" y1="84876" x2="40175" y2="85185"/>
                        <a14:backgroundMark x1="34561" y1="84259" x2="36378" y2="845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06698" y="6309223"/>
            <a:ext cx="1220365" cy="462454"/>
          </a:xfrm>
          <a:prstGeom prst="rect">
            <a:avLst/>
          </a:prstGeom>
        </p:spPr>
      </p:pic>
      <p:pic>
        <p:nvPicPr>
          <p:cNvPr id="10" name="Picture 9" descr="The University of Sussex logo, black and white colourway">
            <a:extLst>
              <a:ext uri="{FF2B5EF4-FFF2-40B4-BE49-F238E27FC236}">
                <a16:creationId xmlns:a16="http://schemas.microsoft.com/office/drawing/2014/main" id="{581A5E76-74C2-FF47-A337-C84AC0B218CB}"/>
              </a:ext>
            </a:extLst>
          </p:cNvPr>
          <p:cNvPicPr/>
          <p:nvPr/>
        </p:nvPicPr>
        <p:blipFill>
          <a:blip r:embed="rId5" cstate="print">
            <a:alphaModFix amt="61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8333" r="90000">
                        <a14:foregroundMark x1="8333" y1="66333" x2="8333" y2="66333"/>
                        <a14:foregroundMark x1="18000" y1="64667" x2="18000" y2="64667"/>
                        <a14:foregroundMark x1="28000" y1="64333" x2="28000" y2="64333"/>
                        <a14:foregroundMark x1="34333" y1="66333" x2="34333" y2="66333"/>
                        <a14:foregroundMark x1="43000" y1="66667" x2="43000" y2="66667"/>
                        <a14:foregroundMark x1="52667" y1="66333" x2="52667" y2="66333"/>
                        <a14:foregroundMark x1="61667" y1="66333" x2="61667" y2="66333"/>
                        <a14:foregroundMark x1="72333" y1="66333" x2="72333" y2="66333"/>
                        <a14:foregroundMark x1="78667" y1="66000" x2="78667" y2="66000"/>
                        <a14:foregroundMark x1="86333" y1="65333" x2="86333" y2="65333"/>
                        <a14:foregroundMark x1="81667" y1="80333" x2="81667" y2="80333"/>
                        <a14:foregroundMark x1="71000" y1="80333" x2="71000" y2="80333"/>
                        <a14:foregroundMark x1="62333" y1="82000" x2="62333" y2="82000"/>
                        <a14:foregroundMark x1="54667" y1="82333" x2="54667" y2="82333"/>
                        <a14:foregroundMark x1="48667" y1="82333" x2="48667" y2="82333"/>
                        <a14:foregroundMark x1="38667" y1="83333" x2="38667" y2="83333"/>
                        <a14:foregroundMark x1="22000" y1="81667" x2="22000" y2="81667"/>
                        <a14:foregroundMark x1="17667" y1="82000" x2="17667" y2="82000"/>
                        <a14:backgroundMark x1="54000" y1="66000" x2="54000" y2="66000"/>
                        <a14:backgroundMark x1="60667" y1="66667" x2="60667" y2="66667"/>
                        <a14:backgroundMark x1="60667" y1="66000" x2="60667" y2="66000"/>
                        <a14:backgroundMark x1="60667" y1="66333" x2="60667" y2="66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757" y="6167925"/>
            <a:ext cx="675825" cy="690075"/>
          </a:xfrm>
          <a:prstGeom prst="rect">
            <a:avLst/>
          </a:prstGeom>
          <a:noFill/>
        </p:spPr>
      </p:pic>
      <p:pic>
        <p:nvPicPr>
          <p:cNvPr id="16" name="Picture 1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0796329-B4B5-AE41-B1F9-87302FB43597}"/>
              </a:ext>
            </a:extLst>
          </p:cNvPr>
          <p:cNvPicPr/>
          <p:nvPr/>
        </p:nvPicPr>
        <p:blipFill>
          <a:blip r:embed="rId7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8866" y="6195413"/>
            <a:ext cx="1067832" cy="690074"/>
          </a:xfrm>
          <a:prstGeom prst="rect">
            <a:avLst/>
          </a:prstGeom>
          <a:noFill/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747B1B-39A7-1D4B-ACEA-5EBB721305D3}"/>
              </a:ext>
            </a:extLst>
          </p:cNvPr>
          <p:cNvSpPr/>
          <p:nvPr/>
        </p:nvSpPr>
        <p:spPr>
          <a:xfrm>
            <a:off x="0" y="-6062"/>
            <a:ext cx="12192000" cy="11292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Logo&#10;&#10;Description automatically generated with medium confidence">
            <a:extLst>
              <a:ext uri="{FF2B5EF4-FFF2-40B4-BE49-F238E27FC236}">
                <a16:creationId xmlns:a16="http://schemas.microsoft.com/office/drawing/2014/main" id="{A2542673-DD73-244D-A59E-33504C518024}"/>
              </a:ext>
            </a:extLst>
          </p:cNvPr>
          <p:cNvPicPr/>
          <p:nvPr/>
        </p:nvPicPr>
        <p:blipFill rotWithShape="1">
          <a:blip r:embed="rId8">
            <a:alphaModFix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239" r="89073">
                        <a14:foregroundMark x1="38312" y1="27640" x2="38312" y2="27640"/>
                        <a14:foregroundMark x1="29221" y1="79814" x2="29221" y2="79814"/>
                        <a14:foregroundMark x1="30195" y1="78261" x2="30195" y2="78261"/>
                        <a14:foregroundMark x1="25325" y1="82609" x2="25325" y2="82609"/>
                        <a14:foregroundMark x1="33766" y1="81056" x2="33766" y2="81056"/>
                        <a14:foregroundMark x1="48377" y1="78882" x2="48377" y2="78882"/>
                        <a14:foregroundMark x1="55519" y1="77950" x2="55519" y2="77950"/>
                        <a14:foregroundMark x1="61688" y1="79814" x2="61688" y2="79814"/>
                        <a14:foregroundMark x1="71429" y1="78571" x2="71429" y2="78571"/>
                        <a14:foregroundMark x1="31169" y1="81056" x2="31169" y2="81056"/>
                        <a14:foregroundMark x1="23052" y1="77950" x2="23052" y2="77950"/>
                        <a14:foregroundMark x1="30519" y1="82609" x2="30519" y2="82609"/>
                        <a14:foregroundMark x1="30519" y1="79814" x2="30519" y2="79814"/>
                        <a14:foregroundMark x1="30519" y1="78571" x2="30519" y2="78571"/>
                        <a14:foregroundMark x1="30844" y1="78882" x2="30844" y2="78882"/>
                        <a14:foregroundMark x1="30844" y1="78882" x2="30844" y2="78882"/>
                        <a14:foregroundMark x1="30844" y1="79193" x2="30844" y2="79193"/>
                        <a14:foregroundMark x1="30519" y1="79503" x2="30519" y2="79503"/>
                        <a14:foregroundMark x1="30519" y1="79193" x2="30844" y2="78882"/>
                        <a14:foregroundMark x1="30519" y1="83230" x2="30195" y2="77329"/>
                        <a14:foregroundMark x1="40909" y1="79193" x2="40909" y2="79193"/>
                        <a14:foregroundMark x1="48377" y1="78261" x2="48377" y2="78261"/>
                        <a14:foregroundMark x1="48377" y1="78261" x2="48377" y2="78261"/>
                        <a14:foregroundMark x1="48377" y1="78261" x2="48377" y2="78261"/>
                        <a14:foregroundMark x1="48377" y1="80124" x2="48701" y2="84783"/>
                        <a14:foregroundMark x1="55195" y1="77640" x2="55195" y2="84472"/>
                        <a14:foregroundMark x1="60065" y1="78571" x2="61688" y2="81056"/>
                        <a14:foregroundMark x1="71104" y1="77329" x2="71104" y2="84161"/>
                        <a14:foregroundMark x1="30195" y1="77950" x2="31494" y2="81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5" r="1072"/>
          <a:stretch/>
        </p:blipFill>
        <p:spPr>
          <a:xfrm>
            <a:off x="10804014" y="76050"/>
            <a:ext cx="1001486" cy="104060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1C70CA8-81B8-EE4A-A023-EE17025305BA}"/>
              </a:ext>
            </a:extLst>
          </p:cNvPr>
          <p:cNvSpPr txBox="1"/>
          <p:nvPr/>
        </p:nvSpPr>
        <p:spPr>
          <a:xfrm>
            <a:off x="374562" y="1303415"/>
            <a:ext cx="1118116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badi MT Condensed Light" panose="020B0306030101010103" pitchFamily="34" charset="77"/>
              </a:rPr>
              <a:t>Greenwood, K. E., Sweeney, A., Williams, S., </a:t>
            </a:r>
            <a:r>
              <a:rPr lang="en-GB" dirty="0" err="1">
                <a:latin typeface="Abadi MT Condensed Light" panose="020B0306030101010103" pitchFamily="34" charset="77"/>
              </a:rPr>
              <a:t>Garety</a:t>
            </a:r>
            <a:r>
              <a:rPr lang="en-GB" dirty="0">
                <a:latin typeface="Abadi MT Condensed Light" panose="020B0306030101010103" pitchFamily="34" charset="77"/>
              </a:rPr>
              <a:t>, P., </a:t>
            </a:r>
            <a:r>
              <a:rPr lang="en-GB" dirty="0" err="1">
                <a:latin typeface="Abadi MT Condensed Light" panose="020B0306030101010103" pitchFamily="34" charset="77"/>
              </a:rPr>
              <a:t>Kuipers</a:t>
            </a:r>
            <a:r>
              <a:rPr lang="en-GB" dirty="0">
                <a:latin typeface="Abadi MT Condensed Light" panose="020B0306030101010103" pitchFamily="34" charset="77"/>
              </a:rPr>
              <a:t>, E., Scott, J., &amp; Peters, E. (2010). </a:t>
            </a:r>
            <a:r>
              <a:rPr lang="en-GB" dirty="0" err="1">
                <a:latin typeface="Abadi MT Condensed Light" panose="020B0306030101010103" pitchFamily="34" charset="77"/>
              </a:rPr>
              <a:t>CHoice</a:t>
            </a:r>
            <a:r>
              <a:rPr lang="en-GB" dirty="0">
                <a:latin typeface="Abadi MT Condensed Light" panose="020B0306030101010103" pitchFamily="34" charset="77"/>
              </a:rPr>
              <a:t> of Outcome In </a:t>
            </a:r>
            <a:r>
              <a:rPr lang="en-GB" dirty="0" err="1">
                <a:latin typeface="Abadi MT Condensed Light" panose="020B0306030101010103" pitchFamily="34" charset="77"/>
              </a:rPr>
              <a:t>Cbt</a:t>
            </a:r>
            <a:r>
              <a:rPr lang="en-GB" dirty="0">
                <a:latin typeface="Abadi MT Condensed Light" panose="020B0306030101010103" pitchFamily="34" charset="77"/>
              </a:rPr>
              <a:t> for </a:t>
            </a:r>
            <a:r>
              <a:rPr lang="en-GB" dirty="0" err="1">
                <a:latin typeface="Abadi MT Condensed Light" panose="020B0306030101010103" pitchFamily="34" charset="77"/>
              </a:rPr>
              <a:t>psychosEs</a:t>
            </a:r>
            <a:r>
              <a:rPr lang="en-GB" dirty="0">
                <a:latin typeface="Abadi MT Condensed Light" panose="020B0306030101010103" pitchFamily="34" charset="77"/>
              </a:rPr>
              <a:t> (CHOICE): the development of a new service user–led outcome measure of CBT for psychosis. </a:t>
            </a:r>
            <a:r>
              <a:rPr lang="en-GB" i="1" dirty="0">
                <a:latin typeface="Abadi MT Condensed Light" panose="020B0306030101010103" pitchFamily="34" charset="77"/>
              </a:rPr>
              <a:t>Schizophrenia Bulletin, 36</a:t>
            </a:r>
            <a:r>
              <a:rPr lang="en-GB" dirty="0">
                <a:latin typeface="Abadi MT Condensed Light" panose="020B0306030101010103" pitchFamily="34" charset="77"/>
              </a:rPr>
              <a:t>(1), 126-135. </a:t>
            </a:r>
            <a:r>
              <a:rPr lang="en-GB" dirty="0">
                <a:latin typeface="Abadi MT Condensed Light" panose="020B0306030101010103" pitchFamily="34" charset="77"/>
                <a:hlinkClick r:id="rId10"/>
              </a:rPr>
              <a:t>https://doi.org/10.1093/schbul/sbp117</a:t>
            </a:r>
            <a:endParaRPr lang="en-GB" dirty="0">
              <a:latin typeface="Abadi MT Condensed Light" panose="020B0306030101010103" pitchFamily="34" charset="77"/>
            </a:endParaRPr>
          </a:p>
          <a:p>
            <a:endParaRPr lang="en-GB" dirty="0">
              <a:latin typeface="Abadi MT Condensed Light" panose="020B0306030101010103" pitchFamily="34" charset="77"/>
            </a:endParaRPr>
          </a:p>
          <a:p>
            <a:r>
              <a:rPr lang="en-GB" dirty="0">
                <a:latin typeface="Abadi MT Condensed Light" panose="020B0306030101010103" pitchFamily="34" charset="77"/>
              </a:rPr>
              <a:t>Haddock, G., Wood, L., Watts, R., Dunn, G., Morrison, A. P., &amp; Price, J. (2011). The Subjective Experiences of Psychosis Scale (SEPS): psychometric evaluation of a scale to assess outcome in psychosis. </a:t>
            </a:r>
            <a:r>
              <a:rPr lang="en-GB" i="1" dirty="0">
                <a:latin typeface="Abadi MT Condensed Light" panose="020B0306030101010103" pitchFamily="34" charset="77"/>
              </a:rPr>
              <a:t>Schizophrenia Research, 133</a:t>
            </a:r>
            <a:r>
              <a:rPr lang="en-GB" dirty="0">
                <a:latin typeface="Abadi MT Condensed Light" panose="020B0306030101010103" pitchFamily="34" charset="77"/>
              </a:rPr>
              <a:t>(1-3), 244-249. </a:t>
            </a:r>
            <a:r>
              <a:rPr lang="en-GB" dirty="0">
                <a:latin typeface="Abadi MT Condensed Light" panose="020B0306030101010103" pitchFamily="34" charset="77"/>
                <a:hlinkClick r:id="rId11"/>
              </a:rPr>
              <a:t>https://doi.org/10.1016/j.schres.2011.09.023</a:t>
            </a:r>
            <a:endParaRPr lang="en-GB" dirty="0">
              <a:latin typeface="Abadi MT Condensed Light" panose="020B0306030101010103" pitchFamily="34" charset="77"/>
            </a:endParaRPr>
          </a:p>
          <a:p>
            <a:endParaRPr lang="en-GB" dirty="0">
              <a:latin typeface="Abadi MT Condensed Light" panose="020B0306030101010103" pitchFamily="34" charset="77"/>
            </a:endParaRPr>
          </a:p>
          <a:p>
            <a:r>
              <a:rPr lang="en-GB" dirty="0" err="1">
                <a:latin typeface="Abadi MT Condensed Light" panose="020B0306030101010103" pitchFamily="34" charset="77"/>
              </a:rPr>
              <a:t>Loizou</a:t>
            </a:r>
            <a:r>
              <a:rPr lang="en-GB" dirty="0">
                <a:latin typeface="Abadi MT Condensed Light" panose="020B0306030101010103" pitchFamily="34" charset="77"/>
              </a:rPr>
              <a:t>, S., Fowler, D., &amp; Hayward, M. (2021). </a:t>
            </a:r>
            <a:r>
              <a:rPr lang="en-GB" i="1" dirty="0">
                <a:latin typeface="Abadi MT Condensed Light" panose="020B0306030101010103" pitchFamily="34" charset="77"/>
              </a:rPr>
              <a:t>Measuring the longitudinal course of voice hearing under psychological interventions: A Systematic Review</a:t>
            </a:r>
            <a:r>
              <a:rPr lang="en-GB" dirty="0">
                <a:latin typeface="Abadi MT Condensed Light" panose="020B0306030101010103" pitchFamily="34" charset="77"/>
              </a:rPr>
              <a:t> [Manuscript submitted for publication]. School of Psychology, University of Sussex.</a:t>
            </a:r>
          </a:p>
          <a:p>
            <a:endParaRPr lang="en-GB" dirty="0">
              <a:latin typeface="Abadi MT Condensed Light" panose="020B0306030101010103" pitchFamily="34" charset="77"/>
            </a:endParaRPr>
          </a:p>
          <a:p>
            <a:r>
              <a:rPr lang="en-GB" dirty="0">
                <a:latin typeface="Abadi MT Condensed Light" panose="020B0306030101010103" pitchFamily="34" charset="77"/>
              </a:rPr>
              <a:t>Webb, R., </a:t>
            </a:r>
            <a:r>
              <a:rPr lang="en-GB" dirty="0" err="1">
                <a:latin typeface="Abadi MT Condensed Light" panose="020B0306030101010103" pitchFamily="34" charset="77"/>
              </a:rPr>
              <a:t>Bartl</a:t>
            </a:r>
            <a:r>
              <a:rPr lang="en-GB" dirty="0">
                <a:latin typeface="Abadi MT Condensed Light" panose="020B0306030101010103" pitchFamily="34" charset="77"/>
              </a:rPr>
              <a:t>, G., James, B., </a:t>
            </a:r>
            <a:r>
              <a:rPr lang="en-GB" dirty="0" err="1">
                <a:latin typeface="Abadi MT Condensed Light" panose="020B0306030101010103" pitchFamily="34" charset="77"/>
              </a:rPr>
              <a:t>Skan</a:t>
            </a:r>
            <a:r>
              <a:rPr lang="en-GB" dirty="0">
                <a:latin typeface="Abadi MT Condensed Light" panose="020B0306030101010103" pitchFamily="34" charset="77"/>
              </a:rPr>
              <a:t>, R., Peters, E., Jones, A. M., </a:t>
            </a:r>
            <a:r>
              <a:rPr lang="en-GB" dirty="0" err="1">
                <a:latin typeface="Abadi MT Condensed Light" panose="020B0306030101010103" pitchFamily="34" charset="77"/>
              </a:rPr>
              <a:t>Garety</a:t>
            </a:r>
            <a:r>
              <a:rPr lang="en-GB" dirty="0">
                <a:latin typeface="Abadi MT Condensed Light" panose="020B0306030101010103" pitchFamily="34" charset="77"/>
              </a:rPr>
              <a:t>, P., </a:t>
            </a:r>
            <a:r>
              <a:rPr lang="en-GB" dirty="0" err="1">
                <a:latin typeface="Abadi MT Condensed Light" panose="020B0306030101010103" pitchFamily="34" charset="77"/>
              </a:rPr>
              <a:t>Kuipers</a:t>
            </a:r>
            <a:r>
              <a:rPr lang="en-GB" dirty="0">
                <a:latin typeface="Abadi MT Condensed Light" panose="020B0306030101010103" pitchFamily="34" charset="77"/>
              </a:rPr>
              <a:t>, E., Hayward, M., &amp; Greenwood, K. (2021). Exploring the development, validity, and utility of the short-form version of the </a:t>
            </a:r>
            <a:r>
              <a:rPr lang="en-GB" dirty="0" err="1">
                <a:latin typeface="Abadi MT Condensed Light" panose="020B0306030101010103" pitchFamily="34" charset="77"/>
              </a:rPr>
              <a:t>CHoice</a:t>
            </a:r>
            <a:r>
              <a:rPr lang="en-GB" dirty="0">
                <a:latin typeface="Abadi MT Condensed Light" panose="020B0306030101010103" pitchFamily="34" charset="77"/>
              </a:rPr>
              <a:t> of outcome in </a:t>
            </a:r>
            <a:r>
              <a:rPr lang="en-GB" dirty="0" err="1">
                <a:latin typeface="Abadi MT Condensed Light" panose="020B0306030101010103" pitchFamily="34" charset="77"/>
              </a:rPr>
              <a:t>Cbt</a:t>
            </a:r>
            <a:r>
              <a:rPr lang="en-GB" dirty="0">
                <a:latin typeface="Abadi MT Condensed Light" panose="020B0306030101010103" pitchFamily="34" charset="77"/>
              </a:rPr>
              <a:t> for </a:t>
            </a:r>
            <a:r>
              <a:rPr lang="en-GB" dirty="0" err="1">
                <a:latin typeface="Abadi MT Condensed Light" panose="020B0306030101010103" pitchFamily="34" charset="77"/>
              </a:rPr>
              <a:t>PsychosEs</a:t>
            </a:r>
            <a:r>
              <a:rPr lang="en-GB" dirty="0">
                <a:latin typeface="Abadi MT Condensed Light" panose="020B0306030101010103" pitchFamily="34" charset="77"/>
              </a:rPr>
              <a:t>: a patient-reported outcome measure of psychological recovery. </a:t>
            </a:r>
            <a:r>
              <a:rPr lang="en-GB" i="1" dirty="0">
                <a:latin typeface="Abadi MT Condensed Light" panose="020B0306030101010103" pitchFamily="34" charset="77"/>
              </a:rPr>
              <a:t>Schizophrenia Bulletin, 47</a:t>
            </a:r>
            <a:r>
              <a:rPr lang="en-GB" dirty="0">
                <a:latin typeface="Abadi MT Condensed Light" panose="020B0306030101010103" pitchFamily="34" charset="77"/>
              </a:rPr>
              <a:t>(3), 653-661. </a:t>
            </a:r>
            <a:r>
              <a:rPr lang="en-GB" dirty="0">
                <a:latin typeface="Abadi MT Condensed Light" panose="020B0306030101010103" pitchFamily="34" charset="77"/>
                <a:hlinkClick r:id="rId12"/>
              </a:rPr>
              <a:t>https://doi.org/10.1093/schbul/sbaa173</a:t>
            </a:r>
            <a:endParaRPr lang="en-US" dirty="0">
              <a:latin typeface="Abadi MT Condensed Light" panose="020B0306030101010103" pitchFamily="34" charset="77"/>
            </a:endParaRPr>
          </a:p>
          <a:p>
            <a:pPr algn="just">
              <a:buSzPct val="70000"/>
            </a:pPr>
            <a:endParaRPr lang="en-US" dirty="0">
              <a:latin typeface="Abadi MT Condensed Light" panose="020B0306030101010103" pitchFamily="34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495D6E-8BCC-0048-8C10-B27948649325}"/>
              </a:ext>
            </a:extLst>
          </p:cNvPr>
          <p:cNvSpPr txBox="1"/>
          <p:nvPr/>
        </p:nvSpPr>
        <p:spPr>
          <a:xfrm>
            <a:off x="374562" y="558554"/>
            <a:ext cx="791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badi MT Condensed Light" panose="020B0306030101010103" pitchFamily="34" charset="77"/>
              </a:rPr>
              <a:t>References</a:t>
            </a:r>
            <a:endParaRPr lang="en-US" sz="2800" dirty="0">
              <a:latin typeface="Abadi MT Condensed Light" panose="020B03060301010101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39788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19347</TotalTime>
  <Words>628</Words>
  <Application>Microsoft Macintosh PowerPoint</Application>
  <PresentationFormat>Widescreen</PresentationFormat>
  <Paragraphs>66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Abadi MT Condensed Light</vt:lpstr>
      <vt:lpstr>Arial</vt:lpstr>
      <vt:lpstr>Calibri</vt:lpstr>
      <vt:lpstr>Calibri Light</vt:lpstr>
      <vt:lpstr>System Font Regular</vt:lpstr>
      <vt:lpstr>Office Theme</vt:lpstr>
      <vt:lpstr>iMproving Outcomes of cogniTive behavIoural therapy for distressing VoicEs: a qualitative study of voice hearers’ and practitioners’ views and perspectives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iMproving Outcomes of cogniTive behavIoural therapy for distressing VoicEs: a qualitative study of voice hearers’ and practitioners’ views and perspectives </dc:title>
  <dc:creator>Sofia Loizou</dc:creator>
  <cp:lastModifiedBy>Sofia Loizou</cp:lastModifiedBy>
  <cp:revision>68</cp:revision>
  <dcterms:created xsi:type="dcterms:W3CDTF">2021-10-21T15:11:47Z</dcterms:created>
  <dcterms:modified xsi:type="dcterms:W3CDTF">2021-12-15T12:05:18Z</dcterms:modified>
</cp:coreProperties>
</file>