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9" r:id="rId4"/>
    <p:sldId id="260" r:id="rId5"/>
    <p:sldId id="263" r:id="rId6"/>
    <p:sldId id="262" r:id="rId7"/>
    <p:sldId id="266" r:id="rId8"/>
    <p:sldId id="265" r:id="rId9"/>
    <p:sldId id="267" r:id="rId1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836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1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8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60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9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5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6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9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9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2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8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9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68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A5B9DB-0BF9-4260-A97B-936524F96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EAA741-7F63-4A5C-9244-7037AA411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968" b="167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9824785-89B4-4433-955A-F2C847B15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859" y="614291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rgbClr val="C34D7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77563-56E0-4179-8651-589AA9430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6925" y="1731762"/>
            <a:ext cx="8058150" cy="245384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8100"/>
              <a:t>The Therapeutic Alliance</a:t>
            </a:r>
            <a:endParaRPr lang="en-GB" sz="81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C2F6A4-6C54-4D2D-9897-BA20322A7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8975" y="4599432"/>
            <a:ext cx="5734051" cy="1441772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/>
              <a:t>Kate Cavanagh</a:t>
            </a:r>
          </a:p>
          <a:p>
            <a:pPr algn="ctr">
              <a:lnSpc>
                <a:spcPct val="100000"/>
              </a:lnSpc>
            </a:pPr>
            <a:r>
              <a:rPr lang="en-US" sz="4000" dirty="0"/>
              <a:t>University of Sussex</a:t>
            </a:r>
            <a:endParaRPr lang="en-GB" sz="4000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B2E64D6-3AEB-4AFF-9475-E210F85E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43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2D6E1-B13A-4768-88FA-87D76B19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What does ‘the therapeutic alliance’ mean to you?</a:t>
            </a:r>
            <a:endParaRPr lang="en-GB" sz="42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781AC06-13D2-49F4-AA28-5545BB9DC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690666"/>
              </p:ext>
            </p:extLst>
          </p:nvPr>
        </p:nvGraphicFramePr>
        <p:xfrm>
          <a:off x="683993" y="2931883"/>
          <a:ext cx="10515597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99552601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43933026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11706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7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Trust, commitment, engagement, shared-decision making, rapport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0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Working Together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Developing a mutual investment between psychologist and patient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91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 space where </a:t>
                      </a:r>
                      <a:r>
                        <a:rPr lang="en-US" dirty="0" err="1"/>
                        <a:t>pt</a:t>
                      </a:r>
                      <a:r>
                        <a:rPr lang="en-US" dirty="0"/>
                        <a:t> finds it comfortable to express him/herself entirely without any inhibitions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Building rapport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specific professional relationship which will allow for any therapy to take place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63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safe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building a trusting yet professional relationship with a client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safe, confidentiality / consent, shared decision making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0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The starting point for working therapeutically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sharing/agreeing on a plan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Connecting and building together a safe confidential relationship for therapeutic work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9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Sharing good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Building a relationship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involving families and patients in decision making about therapy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67570"/>
                  </a:ext>
                </a:extLst>
              </a:tr>
            </a:tbl>
          </a:graphicData>
        </a:graphic>
      </p:graphicFrame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D33EAE53-5229-4032-8F1C-F663033A1A16}"/>
              </a:ext>
            </a:extLst>
          </p:cNvPr>
          <p:cNvSpPr/>
          <p:nvPr/>
        </p:nvSpPr>
        <p:spPr>
          <a:xfrm>
            <a:off x="134458" y="1898724"/>
            <a:ext cx="3339546" cy="22718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F5BDC4-C996-46F3-AF2C-D3501335E03E}"/>
              </a:ext>
            </a:extLst>
          </p:cNvPr>
          <p:cNvSpPr txBox="1"/>
          <p:nvPr/>
        </p:nvSpPr>
        <p:spPr>
          <a:xfrm>
            <a:off x="750683" y="2342126"/>
            <a:ext cx="2107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Example comments from participant chat (SPRIG, 06.10.21)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33552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54F68-7A6C-416B-8839-78F2C20E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therapeutic alliance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5F02F-A26E-4933-88D2-384759BEA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29383"/>
            <a:ext cx="10918371" cy="4563491"/>
          </a:xfrm>
        </p:spPr>
        <p:txBody>
          <a:bodyPr>
            <a:normAutofit fontScale="85000" lnSpcReduction="10000"/>
          </a:bodyPr>
          <a:lstStyle/>
          <a:p>
            <a:r>
              <a:rPr lang="en-US" sz="5200" dirty="0"/>
              <a:t>There is no universally agreed definition.</a:t>
            </a:r>
          </a:p>
          <a:p>
            <a:r>
              <a:rPr lang="en-US" sz="5200" dirty="0"/>
              <a:t>A </a:t>
            </a:r>
            <a:r>
              <a:rPr lang="en-US" sz="5200" b="1" dirty="0"/>
              <a:t>dynamic collaborative relationship </a:t>
            </a:r>
            <a:r>
              <a:rPr lang="en-US" sz="5200" dirty="0"/>
              <a:t>between healthcare professional and patient</a:t>
            </a:r>
          </a:p>
          <a:p>
            <a:pPr lvl="1"/>
            <a:r>
              <a:rPr lang="en-US" sz="4100" dirty="0"/>
              <a:t>Agreement on the </a:t>
            </a:r>
            <a:r>
              <a:rPr lang="en-US" sz="4100" b="1" dirty="0"/>
              <a:t>goals</a:t>
            </a:r>
            <a:r>
              <a:rPr lang="en-US" sz="4100" dirty="0"/>
              <a:t> of treatment – where we want to get to </a:t>
            </a:r>
          </a:p>
          <a:p>
            <a:pPr lvl="1"/>
            <a:r>
              <a:rPr lang="en-US" sz="4100" dirty="0"/>
              <a:t>Agreement on the </a:t>
            </a:r>
            <a:r>
              <a:rPr lang="en-US" sz="4100" b="1" dirty="0"/>
              <a:t>tasks</a:t>
            </a:r>
            <a:r>
              <a:rPr lang="en-US" sz="4100" dirty="0"/>
              <a:t> of treatment – what we need to do that could help us to get there</a:t>
            </a:r>
          </a:p>
          <a:p>
            <a:pPr lvl="1"/>
            <a:r>
              <a:rPr lang="en-US" sz="4100" dirty="0"/>
              <a:t>A positive personal/emotional </a:t>
            </a:r>
            <a:r>
              <a:rPr lang="en-US" sz="4100" b="1" dirty="0"/>
              <a:t>bond</a:t>
            </a:r>
            <a:r>
              <a:rPr lang="en-US" sz="4100" dirty="0"/>
              <a:t> – warmth, authenticity, safety, trust</a:t>
            </a:r>
            <a:endParaRPr lang="en-US" sz="4500" dirty="0"/>
          </a:p>
          <a:p>
            <a:r>
              <a:rPr lang="en-US" sz="5200" dirty="0"/>
              <a:t>A ”common factor” – not tied to any particular theoretical framework or therapy</a:t>
            </a:r>
          </a:p>
          <a:p>
            <a:pPr marL="457200" lvl="1" indent="0" algn="r">
              <a:buNone/>
            </a:pPr>
            <a:endParaRPr lang="en-GB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329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19BFC-4C8C-4F62-B820-061C268B1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the therapeutic alliance matter?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14B5E-B1FC-431B-A349-0992D8BBF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789024" cy="4442387"/>
          </a:xfrm>
        </p:spPr>
        <p:txBody>
          <a:bodyPr>
            <a:normAutofit fontScale="92500"/>
          </a:bodyPr>
          <a:lstStyle/>
          <a:p>
            <a:r>
              <a:rPr lang="en-US" sz="4000" dirty="0"/>
              <a:t>Widely held to be important for patient experience, engagement and clinical outcomes</a:t>
            </a:r>
          </a:p>
          <a:p>
            <a:endParaRPr lang="en-US" sz="200" dirty="0"/>
          </a:p>
          <a:p>
            <a:pPr lvl="1"/>
            <a:r>
              <a:rPr lang="en-US" sz="3600" dirty="0"/>
              <a:t>Therapeutic alliance </a:t>
            </a:r>
            <a:r>
              <a:rPr lang="en-US" sz="3600" b="1" dirty="0"/>
              <a:t>correlates with engagement in therapy </a:t>
            </a:r>
            <a:r>
              <a:rPr lang="en-US" sz="3600" dirty="0"/>
              <a:t>(Bourke, Barker &amp; </a:t>
            </a:r>
            <a:r>
              <a:rPr lang="en-US" sz="3600" dirty="0" err="1"/>
              <a:t>Fornells-Ambrojo</a:t>
            </a:r>
            <a:r>
              <a:rPr lang="en-US" sz="3600" dirty="0"/>
              <a:t>, 2021)</a:t>
            </a:r>
          </a:p>
          <a:p>
            <a:pPr lvl="1"/>
            <a:r>
              <a:rPr lang="en-US" sz="3600" dirty="0"/>
              <a:t>The quality of the therapeutic relationship </a:t>
            </a:r>
            <a:r>
              <a:rPr lang="en-US" sz="3600" b="1" dirty="0"/>
              <a:t>predicts drop out </a:t>
            </a:r>
            <a:r>
              <a:rPr lang="en-US" sz="3600" dirty="0"/>
              <a:t>from therapy (</a:t>
            </a:r>
            <a:r>
              <a:rPr lang="en-US" sz="3600" dirty="0" err="1"/>
              <a:t>Roos</a:t>
            </a:r>
            <a:r>
              <a:rPr lang="en-US" sz="3600" dirty="0"/>
              <a:t> &amp; </a:t>
            </a:r>
            <a:r>
              <a:rPr lang="en-US" sz="3600" dirty="0" err="1"/>
              <a:t>Werbart</a:t>
            </a:r>
            <a:r>
              <a:rPr lang="en-US" sz="3600" dirty="0"/>
              <a:t>, 2013)</a:t>
            </a:r>
          </a:p>
          <a:p>
            <a:pPr lvl="1"/>
            <a:endParaRPr lang="en-US" sz="600" dirty="0"/>
          </a:p>
          <a:p>
            <a:pPr lvl="1"/>
            <a:r>
              <a:rPr lang="en-US" sz="3600" dirty="0"/>
              <a:t>Meta-analysis of 295 studies measuring alliance and treatment outcome found a medium sized, statistically significant relationship (</a:t>
            </a:r>
            <a:r>
              <a:rPr lang="en-US" sz="3600" i="1" dirty="0"/>
              <a:t>r</a:t>
            </a:r>
            <a:r>
              <a:rPr lang="en-US" sz="3600" dirty="0"/>
              <a:t>=0.28, 95CI 0.26-0.30, </a:t>
            </a:r>
            <a:r>
              <a:rPr lang="en-US" sz="3600" i="1" dirty="0"/>
              <a:t>p</a:t>
            </a:r>
            <a:r>
              <a:rPr lang="en-US" sz="3600" dirty="0"/>
              <a:t>&lt;0.0001; </a:t>
            </a:r>
            <a:r>
              <a:rPr lang="en-US" sz="3600" dirty="0" err="1"/>
              <a:t>Fluckinger</a:t>
            </a:r>
            <a:r>
              <a:rPr lang="en-US" sz="3600" dirty="0"/>
              <a:t> et al., 2018) – </a:t>
            </a:r>
          </a:p>
          <a:p>
            <a:pPr marL="457200" lvl="1" indent="0">
              <a:buNone/>
            </a:pPr>
            <a:r>
              <a:rPr lang="en-US" sz="3600" b="1" dirty="0"/>
              <a:t>  better alliance = better outcome</a:t>
            </a:r>
          </a:p>
          <a:p>
            <a:pPr marL="457200" lvl="1" indent="0" algn="r">
              <a:buNone/>
            </a:pPr>
            <a:endParaRPr lang="en-GB" b="0" i="0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94890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419C-5BDD-4550-BA23-C1D81FBC6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mental health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9CB6-B5F0-494F-8683-5E918ADCD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29383"/>
            <a:ext cx="10681447" cy="4749323"/>
          </a:xfrm>
        </p:spPr>
        <p:txBody>
          <a:bodyPr>
            <a:normAutofit fontScale="47500" lnSpcReduction="20000"/>
          </a:bodyPr>
          <a:lstStyle/>
          <a:p>
            <a:r>
              <a:rPr lang="en-US" sz="7300" dirty="0"/>
              <a:t>The integration of technology into mental healthcare is increasingly common, for example </a:t>
            </a:r>
          </a:p>
          <a:p>
            <a:pPr lvl="1"/>
            <a:r>
              <a:rPr lang="en-US" sz="7300" dirty="0"/>
              <a:t>Blending computer programs or apps into therapy approaches</a:t>
            </a:r>
          </a:p>
          <a:p>
            <a:pPr lvl="2"/>
            <a:r>
              <a:rPr lang="en-US" sz="7300" dirty="0"/>
              <a:t>Where some of the work of therapy is a patient/computer interaction</a:t>
            </a:r>
          </a:p>
          <a:p>
            <a:pPr lvl="1"/>
            <a:r>
              <a:rPr lang="en-US" sz="7300" dirty="0"/>
              <a:t>Use of text-messages or emails to communicate between consultations</a:t>
            </a:r>
          </a:p>
          <a:p>
            <a:pPr lvl="1"/>
            <a:r>
              <a:rPr lang="en-US" sz="7300" b="1" dirty="0"/>
              <a:t>Virtual Consultations via video conferencing</a:t>
            </a:r>
            <a:endParaRPr lang="en-US" sz="7300" dirty="0"/>
          </a:p>
          <a:p>
            <a:endParaRPr lang="en-US" sz="7300" dirty="0"/>
          </a:p>
          <a:p>
            <a:r>
              <a:rPr lang="en-US" sz="7300" dirty="0"/>
              <a:t>The implications of this digitalization of mental health services for the therapeutic alliance has been identified as a research priority (e.g. Hollis et al., 2018)</a:t>
            </a:r>
          </a:p>
          <a:p>
            <a:pPr lvl="1"/>
            <a:endParaRPr lang="en-US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3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308C-8F4D-4F8C-853C-C21B4B358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on virtual consultations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46D0B-09B7-430C-9490-01959914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656351"/>
          </a:xfrm>
        </p:spPr>
        <p:txBody>
          <a:bodyPr>
            <a:normAutofit fontScale="47500" lnSpcReduction="20000"/>
          </a:bodyPr>
          <a:lstStyle/>
          <a:p>
            <a:pPr marL="0" indent="0" algn="r">
              <a:buNone/>
            </a:pPr>
            <a:endParaRPr lang="en-US" b="0" i="0" dirty="0">
              <a:solidFill>
                <a:srgbClr val="222222"/>
              </a:solidFill>
              <a:effectLst/>
            </a:endParaRPr>
          </a:p>
          <a:p>
            <a:r>
              <a:rPr lang="en-US" sz="6700" dirty="0"/>
              <a:t>Findings indicate that clinicians often have more concerns about this than patients do (</a:t>
            </a:r>
            <a:r>
              <a:rPr lang="en-US" sz="6700" dirty="0" err="1"/>
              <a:t>Cataldo</a:t>
            </a:r>
            <a:r>
              <a:rPr lang="en-US" sz="6700" dirty="0"/>
              <a:t> et al., 2021; Lopez et al, 2019)</a:t>
            </a:r>
            <a:endParaRPr lang="en-GB" sz="6700" dirty="0">
              <a:solidFill>
                <a:srgbClr val="222222"/>
              </a:solidFill>
            </a:endParaRPr>
          </a:p>
          <a:p>
            <a:r>
              <a:rPr lang="en-US" sz="6700" dirty="0"/>
              <a:t> Concerns include…</a:t>
            </a:r>
          </a:p>
          <a:p>
            <a:pPr lvl="1"/>
            <a:r>
              <a:rPr lang="en-US" sz="6700" dirty="0"/>
              <a:t>Connection is remote – loss of a shared physical space, privacy and </a:t>
            </a:r>
            <a:r>
              <a:rPr lang="en-US" sz="6700" i="1" dirty="0"/>
              <a:t>presence</a:t>
            </a:r>
            <a:r>
              <a:rPr lang="en-US" sz="6700" dirty="0"/>
              <a:t>  </a:t>
            </a:r>
          </a:p>
          <a:p>
            <a:pPr lvl="1"/>
            <a:r>
              <a:rPr lang="en-US" sz="6700" dirty="0"/>
              <a:t>Loss of non-verbal/physical information about the other person</a:t>
            </a:r>
          </a:p>
          <a:p>
            <a:pPr lvl="1"/>
            <a:r>
              <a:rPr lang="en-US" sz="6700" dirty="0"/>
              <a:t>Confusion in exchanging gazes, loss of eye contact / sense of where person is looking</a:t>
            </a:r>
          </a:p>
          <a:p>
            <a:pPr lvl="1"/>
            <a:r>
              <a:rPr lang="en-US" sz="6700" dirty="0"/>
              <a:t>Issues with audio-video quality</a:t>
            </a:r>
          </a:p>
          <a:p>
            <a:pPr lvl="1"/>
            <a:r>
              <a:rPr lang="en-US" sz="6700" dirty="0"/>
              <a:t>The communication technology may be a ‘third party’ in the relationship – a help or a hinderance</a:t>
            </a:r>
          </a:p>
          <a:p>
            <a:pPr marL="457200" lvl="1" indent="0" algn="r">
              <a:buNone/>
            </a:pPr>
            <a:r>
              <a:rPr lang="en-GB" sz="1400" b="0" i="0" dirty="0">
                <a:solidFill>
                  <a:srgbClr val="222222"/>
                </a:solidFill>
                <a:effectLst/>
              </a:rPr>
              <a:t>	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7815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2C05-A588-4354-8975-2E4DB7D2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virtual consultations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3C4C-0C1C-4D31-9C9A-37A99BCAD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400" dirty="0"/>
              <a:t>Client ratings of therapeutic alliance via videoconference are similar to in person therapy (Thomas et al, 2021)</a:t>
            </a:r>
          </a:p>
          <a:p>
            <a:r>
              <a:rPr lang="en-GB" sz="16000" b="0" i="0" dirty="0">
                <a:solidFill>
                  <a:srgbClr val="222222"/>
                </a:solidFill>
                <a:effectLst/>
              </a:rPr>
              <a:t>The</a:t>
            </a:r>
            <a:r>
              <a:rPr lang="en-US" sz="16000" dirty="0"/>
              <a:t> therapeutic alliance might even be enhanced by virtual consultations</a:t>
            </a:r>
          </a:p>
          <a:p>
            <a:pPr lvl="1"/>
            <a:r>
              <a:rPr lang="en-US" sz="12800" b="0" i="0" dirty="0">
                <a:solidFill>
                  <a:srgbClr val="222222"/>
                </a:solidFill>
                <a:effectLst/>
              </a:rPr>
              <a:t>‘Online cal</a:t>
            </a:r>
            <a:r>
              <a:rPr lang="en-US" sz="12800" dirty="0">
                <a:solidFill>
                  <a:srgbClr val="222222"/>
                </a:solidFill>
              </a:rPr>
              <a:t>ming hypothesis’ (Reynolds et al, 2013; Simpson et al., 2021) – therapists and clients may experience virtual consultations as less arousing, more comfortable and less threatening/confronting – and this may facilitate participation and alliance</a:t>
            </a:r>
            <a:r>
              <a:rPr lang="en-GB" sz="6400" b="0" i="0" dirty="0">
                <a:solidFill>
                  <a:srgbClr val="222222"/>
                </a:solidFill>
                <a:effectLst/>
              </a:rPr>
              <a:t>	</a:t>
            </a:r>
          </a:p>
          <a:p>
            <a:r>
              <a:rPr lang="en-US" sz="14400" dirty="0"/>
              <a:t>Reviews of research on mental and </a:t>
            </a:r>
            <a:r>
              <a:rPr lang="en-US" sz="14400" dirty="0" err="1"/>
              <a:t>behavioural</a:t>
            </a:r>
            <a:r>
              <a:rPr lang="en-US" sz="14400" dirty="0"/>
              <a:t> health service outcomes suggest that video-conferencing technologies produce treatment effects that are largely equivalent to in-person delivered interventions (</a:t>
            </a:r>
            <a:r>
              <a:rPr lang="en-US" sz="14400" dirty="0" err="1"/>
              <a:t>Batastini</a:t>
            </a:r>
            <a:r>
              <a:rPr lang="en-US" sz="14400" dirty="0"/>
              <a:t> et al., 2020)</a:t>
            </a:r>
          </a:p>
          <a:p>
            <a:pPr lvl="1"/>
            <a:endParaRPr lang="en-GB" sz="6400" b="0" i="0" dirty="0">
              <a:solidFill>
                <a:srgbClr val="222222"/>
              </a:solidFill>
              <a:effectLst/>
            </a:endParaRPr>
          </a:p>
          <a:p>
            <a:endParaRPr lang="en-US" sz="28800" dirty="0"/>
          </a:p>
          <a:p>
            <a:pPr marL="0" indent="0" algn="r">
              <a:buNone/>
            </a:pPr>
            <a:r>
              <a:rPr lang="en-GB" sz="4800" b="0" i="0" dirty="0">
                <a:solidFill>
                  <a:srgbClr val="222222"/>
                </a:solidFill>
                <a:effectLst/>
              </a:rPr>
              <a:t>	</a:t>
            </a:r>
            <a:endParaRPr lang="en-GB" sz="7200" dirty="0"/>
          </a:p>
          <a:p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750783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887E4-274A-4880-B88F-C9DBF4A7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16219"/>
          </a:xfrm>
        </p:spPr>
        <p:txBody>
          <a:bodyPr>
            <a:normAutofit/>
          </a:bodyPr>
          <a:lstStyle/>
          <a:p>
            <a:br>
              <a:rPr lang="en-US" sz="4400" dirty="0"/>
            </a:br>
            <a:r>
              <a:rPr lang="en-US" sz="4400" dirty="0"/>
              <a:t>So, what learning is available from research and practice that can help us to understand and optimize the alliance in virtual consultations?...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C0AD7-CF24-4FB9-AE35-9D66892BC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090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D3C50-1CD0-4916-A795-A5181B5C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80D0-C92F-4ED7-9644-7FA7F25E3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b="0" i="0" dirty="0" err="1">
                <a:solidFill>
                  <a:srgbClr val="222222"/>
                </a:solidFill>
                <a:effectLst/>
              </a:rPr>
              <a:t>Batastini</a:t>
            </a:r>
            <a:r>
              <a:rPr lang="en-US" sz="2800" b="0" i="0" dirty="0">
                <a:solidFill>
                  <a:srgbClr val="222222"/>
                </a:solidFill>
                <a:effectLst/>
              </a:rPr>
              <a:t>, A. B., </a:t>
            </a:r>
            <a:r>
              <a:rPr lang="en-US" sz="2800" b="0" i="0" dirty="0" err="1">
                <a:solidFill>
                  <a:srgbClr val="222222"/>
                </a:solidFill>
                <a:effectLst/>
              </a:rPr>
              <a:t>Paprzycki</a:t>
            </a:r>
            <a:r>
              <a:rPr lang="en-US" sz="2800" b="0" i="0" dirty="0">
                <a:solidFill>
                  <a:srgbClr val="222222"/>
                </a:solidFill>
                <a:effectLst/>
              </a:rPr>
              <a:t>, P., Jones, A. C., &amp; MacLean, N. (2020). Are </a:t>
            </a:r>
            <a:r>
              <a:rPr lang="en-US" sz="2800" b="0" i="0" dirty="0" err="1">
                <a:solidFill>
                  <a:srgbClr val="222222"/>
                </a:solidFill>
                <a:effectLst/>
              </a:rPr>
              <a:t>videoconferenced</a:t>
            </a:r>
            <a:r>
              <a:rPr lang="en-US" sz="2800" b="0" i="0" dirty="0">
                <a:solidFill>
                  <a:srgbClr val="222222"/>
                </a:solidFill>
                <a:effectLst/>
              </a:rPr>
              <a:t> mental and behavioral health services just as good as in-person? A meta-analysis of a fast-growing practice. </a:t>
            </a:r>
            <a:r>
              <a:rPr lang="en-US" sz="2800" b="0" i="1" dirty="0">
                <a:solidFill>
                  <a:srgbClr val="222222"/>
                </a:solidFill>
                <a:effectLst/>
              </a:rPr>
              <a:t>Clinical Psychology Review</a:t>
            </a:r>
            <a:r>
              <a:rPr lang="en-US" sz="2800" b="0" i="0" dirty="0">
                <a:solidFill>
                  <a:srgbClr val="222222"/>
                </a:solidFill>
                <a:effectLst/>
              </a:rPr>
              <a:t>, 101944</a:t>
            </a:r>
            <a:r>
              <a:rPr lang="en-US" sz="4000" b="0" i="0" dirty="0">
                <a:solidFill>
                  <a:srgbClr val="222222"/>
                </a:solidFill>
                <a:effectLst/>
              </a:rPr>
              <a:t>.</a:t>
            </a:r>
          </a:p>
          <a:p>
            <a:r>
              <a:rPr lang="en-GB" sz="2800" b="0" i="0" dirty="0" err="1">
                <a:solidFill>
                  <a:srgbClr val="222222"/>
                </a:solidFill>
                <a:effectLst/>
              </a:rPr>
              <a:t>Cataldo</a:t>
            </a:r>
            <a:r>
              <a:rPr lang="en-GB" sz="2800" b="0" i="0" dirty="0">
                <a:solidFill>
                  <a:srgbClr val="222222"/>
                </a:solidFill>
                <a:effectLst/>
              </a:rPr>
              <a:t>, F., Chang, S., Mendoza, A., &amp; Buchanan, G. (2021). A Perspective on Client-Psychologist Relationships in Videoconferencing Psychotherapy: Literature Review. </a:t>
            </a:r>
            <a:r>
              <a:rPr lang="en-GB" sz="2800" b="0" i="1" dirty="0">
                <a:solidFill>
                  <a:srgbClr val="222222"/>
                </a:solidFill>
                <a:effectLst/>
              </a:rPr>
              <a:t>JMIR mental health</a:t>
            </a:r>
            <a:r>
              <a:rPr lang="en-GB" sz="2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GB" sz="2800" b="0" i="1" dirty="0">
                <a:solidFill>
                  <a:srgbClr val="222222"/>
                </a:solidFill>
                <a:effectLst/>
              </a:rPr>
              <a:t>8</a:t>
            </a:r>
            <a:r>
              <a:rPr lang="en-GB" sz="2800" b="0" i="0" dirty="0">
                <a:solidFill>
                  <a:srgbClr val="222222"/>
                </a:solidFill>
                <a:effectLst/>
              </a:rPr>
              <a:t>(2), e19004.</a:t>
            </a:r>
          </a:p>
          <a:p>
            <a:r>
              <a:rPr lang="en-GB" b="0" i="0" dirty="0" err="1">
                <a:solidFill>
                  <a:srgbClr val="222222"/>
                </a:solidFill>
                <a:effectLst/>
              </a:rPr>
              <a:t>Flückiger</a:t>
            </a:r>
            <a:r>
              <a:rPr lang="en-GB" b="0" i="0" dirty="0">
                <a:solidFill>
                  <a:srgbClr val="222222"/>
                </a:solidFill>
                <a:effectLst/>
              </a:rPr>
              <a:t>, C., Del Re, A. C., </a:t>
            </a:r>
            <a:r>
              <a:rPr lang="en-GB" b="0" i="0" dirty="0" err="1">
                <a:solidFill>
                  <a:srgbClr val="222222"/>
                </a:solidFill>
                <a:effectLst/>
              </a:rPr>
              <a:t>Wampold</a:t>
            </a:r>
            <a:r>
              <a:rPr lang="en-GB" b="0" i="0" dirty="0">
                <a:solidFill>
                  <a:srgbClr val="222222"/>
                </a:solidFill>
                <a:effectLst/>
              </a:rPr>
              <a:t>, B. E., &amp; Horvath, A. O. (2018). The alliance in adult psychotherapy: A meta-analytic synthesis. </a:t>
            </a:r>
            <a:r>
              <a:rPr lang="en-GB" b="0" i="1" dirty="0">
                <a:solidFill>
                  <a:srgbClr val="222222"/>
                </a:solidFill>
                <a:effectLst/>
              </a:rPr>
              <a:t>Psychotherapy</a:t>
            </a:r>
            <a:r>
              <a:rPr lang="en-GB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GB" b="0" i="1" dirty="0">
                <a:solidFill>
                  <a:srgbClr val="222222"/>
                </a:solidFill>
                <a:effectLst/>
              </a:rPr>
              <a:t>55</a:t>
            </a:r>
            <a:r>
              <a:rPr lang="en-GB" b="0" i="0" dirty="0">
                <a:solidFill>
                  <a:srgbClr val="222222"/>
                </a:solidFill>
                <a:effectLst/>
              </a:rPr>
              <a:t>(4), 316</a:t>
            </a: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n-GB" b="0" i="0" dirty="0">
              <a:solidFill>
                <a:srgbClr val="000000"/>
              </a:solidFill>
              <a:effectLst/>
            </a:endParaRPr>
          </a:p>
          <a:p>
            <a:r>
              <a:rPr lang="en-US" b="0" i="0" dirty="0">
                <a:solidFill>
                  <a:srgbClr val="222222"/>
                </a:solidFill>
                <a:effectLst/>
              </a:rPr>
              <a:t>Hollis, C., Sampson, S., Simons, L., Davies, E. B., Churchill, R., </a:t>
            </a:r>
            <a:r>
              <a:rPr lang="en-US" b="0" i="0" dirty="0" err="1">
                <a:solidFill>
                  <a:srgbClr val="222222"/>
                </a:solidFill>
                <a:effectLst/>
              </a:rPr>
              <a:t>Betton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 V., ... &amp; Tomlin, A. (2018). Identifying research priorities for digital technology in mental health care: results of the James Lind Alliance Priority Setting Partnership. </a:t>
            </a:r>
            <a:r>
              <a:rPr lang="en-US" b="0" i="1" dirty="0">
                <a:solidFill>
                  <a:srgbClr val="222222"/>
                </a:solidFill>
                <a:effectLst/>
              </a:rPr>
              <a:t>The Lancet Psychiatry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</a:rPr>
              <a:t>5</a:t>
            </a:r>
            <a:r>
              <a:rPr lang="en-US" b="0" i="0" dirty="0">
                <a:solidFill>
                  <a:srgbClr val="222222"/>
                </a:solidFill>
                <a:effectLst/>
              </a:rPr>
              <a:t>(10), 845-854.</a:t>
            </a:r>
          </a:p>
          <a:p>
            <a:r>
              <a:rPr lang="en-US" b="0" i="0" dirty="0">
                <a:solidFill>
                  <a:srgbClr val="222222"/>
                </a:solidFill>
                <a:effectLst/>
              </a:rPr>
              <a:t>Lopez, A., </a:t>
            </a:r>
            <a:r>
              <a:rPr lang="en-US" b="0" i="0" dirty="0" err="1">
                <a:solidFill>
                  <a:srgbClr val="222222"/>
                </a:solidFill>
                <a:effectLst/>
              </a:rPr>
              <a:t>Schwenk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 S., </a:t>
            </a:r>
            <a:r>
              <a:rPr lang="en-US" b="0" i="0" dirty="0" err="1">
                <a:solidFill>
                  <a:srgbClr val="222222"/>
                </a:solidFill>
                <a:effectLst/>
              </a:rPr>
              <a:t>Schneck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 C. D., Griffin, R. J., &amp; </a:t>
            </a:r>
            <a:r>
              <a:rPr lang="en-US" b="0" i="0" dirty="0" err="1">
                <a:solidFill>
                  <a:srgbClr val="222222"/>
                </a:solidFill>
                <a:effectLst/>
              </a:rPr>
              <a:t>Mishkind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 M. C. (2019). Technology-based mental health treatment and the impact on the therapeutic alliance. </a:t>
            </a:r>
            <a:r>
              <a:rPr lang="en-US" b="0" i="1" dirty="0">
                <a:solidFill>
                  <a:srgbClr val="222222"/>
                </a:solidFill>
                <a:effectLst/>
              </a:rPr>
              <a:t>Current psychiatry reports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</a:rPr>
              <a:t>21</a:t>
            </a:r>
            <a:r>
              <a:rPr lang="en-US" b="0" i="0" dirty="0">
                <a:solidFill>
                  <a:srgbClr val="222222"/>
                </a:solidFill>
                <a:effectLst/>
              </a:rPr>
              <a:t>(8), 1-7.</a:t>
            </a:r>
            <a:endParaRPr lang="en-GB" b="0" i="0" dirty="0">
              <a:solidFill>
                <a:srgbClr val="222222"/>
              </a:solidFill>
              <a:effectLst/>
            </a:endParaRPr>
          </a:p>
          <a:p>
            <a:r>
              <a:rPr lang="en-GB" b="0" i="0" dirty="0">
                <a:solidFill>
                  <a:srgbClr val="222222"/>
                </a:solidFill>
                <a:effectLst/>
              </a:rPr>
              <a:t>Simpson, S., Richardson, L., </a:t>
            </a:r>
            <a:r>
              <a:rPr lang="en-GB" b="0" i="0" dirty="0" err="1">
                <a:solidFill>
                  <a:srgbClr val="222222"/>
                </a:solidFill>
                <a:effectLst/>
              </a:rPr>
              <a:t>Pietrabissa</a:t>
            </a:r>
            <a:r>
              <a:rPr lang="en-GB" b="0" i="0" dirty="0">
                <a:solidFill>
                  <a:srgbClr val="222222"/>
                </a:solidFill>
                <a:effectLst/>
              </a:rPr>
              <a:t>, G., </a:t>
            </a:r>
            <a:r>
              <a:rPr lang="en-GB" b="0" i="0" dirty="0" err="1">
                <a:solidFill>
                  <a:srgbClr val="222222"/>
                </a:solidFill>
                <a:effectLst/>
              </a:rPr>
              <a:t>Castelnuovo</a:t>
            </a:r>
            <a:r>
              <a:rPr lang="en-GB" b="0" i="0" dirty="0">
                <a:solidFill>
                  <a:srgbClr val="222222"/>
                </a:solidFill>
                <a:effectLst/>
              </a:rPr>
              <a:t>, G., &amp; Reid, C. (2021). </a:t>
            </a:r>
            <a:r>
              <a:rPr lang="en-GB" b="0" i="0" dirty="0" err="1">
                <a:solidFill>
                  <a:srgbClr val="222222"/>
                </a:solidFill>
                <a:effectLst/>
              </a:rPr>
              <a:t>Videotherapy</a:t>
            </a:r>
            <a:r>
              <a:rPr lang="en-GB" b="0" i="0" dirty="0">
                <a:solidFill>
                  <a:srgbClr val="222222"/>
                </a:solidFill>
                <a:effectLst/>
              </a:rPr>
              <a:t> and therapeutic alliance in the age of COVID‐19. </a:t>
            </a:r>
            <a:r>
              <a:rPr lang="en-GB" b="0" i="1" dirty="0">
                <a:solidFill>
                  <a:srgbClr val="222222"/>
                </a:solidFill>
                <a:effectLst/>
              </a:rPr>
              <a:t>Clinical Psychology &amp; Psychotherapy</a:t>
            </a:r>
            <a:r>
              <a:rPr lang="en-GB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GB" b="0" i="1" dirty="0">
                <a:solidFill>
                  <a:srgbClr val="222222"/>
                </a:solidFill>
                <a:effectLst/>
              </a:rPr>
              <a:t>28</a:t>
            </a:r>
            <a:r>
              <a:rPr lang="en-GB" b="0" i="0" dirty="0">
                <a:solidFill>
                  <a:srgbClr val="222222"/>
                </a:solidFill>
                <a:effectLst/>
              </a:rPr>
              <a:t>(2), 409-421.</a:t>
            </a:r>
          </a:p>
          <a:p>
            <a:r>
              <a:rPr lang="en-GB" sz="2800" b="0" i="0" dirty="0">
                <a:solidFill>
                  <a:srgbClr val="222222"/>
                </a:solidFill>
                <a:effectLst/>
              </a:rPr>
              <a:t>Thomas, N., McDonald, C., de Boer, K., Brand, R. M., </a:t>
            </a:r>
            <a:r>
              <a:rPr lang="en-GB" sz="2800" b="0" i="0" dirty="0" err="1">
                <a:solidFill>
                  <a:srgbClr val="222222"/>
                </a:solidFill>
                <a:effectLst/>
              </a:rPr>
              <a:t>Nedeljkovic</a:t>
            </a:r>
            <a:r>
              <a:rPr lang="en-GB" sz="2800" b="0" i="0" dirty="0">
                <a:solidFill>
                  <a:srgbClr val="222222"/>
                </a:solidFill>
                <a:effectLst/>
              </a:rPr>
              <a:t>, M., &amp; Seabrook, L. (2021). Review of the current empirical literature on using videoconferencing to deliver individual psychotherapies to adults with mental health problems. </a:t>
            </a:r>
            <a:r>
              <a:rPr lang="en-GB" sz="2800" b="0" i="1" dirty="0">
                <a:solidFill>
                  <a:srgbClr val="222222"/>
                </a:solidFill>
                <a:effectLst/>
              </a:rPr>
              <a:t>Psychology and Psychotherapy: Theory, Research and 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674821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241B2F"/>
      </a:dk2>
      <a:lt2>
        <a:srgbClr val="F0F3F2"/>
      </a:lt2>
      <a:accent1>
        <a:srgbClr val="C34D72"/>
      </a:accent1>
      <a:accent2>
        <a:srgbClr val="B13B92"/>
      </a:accent2>
      <a:accent3>
        <a:srgbClr val="B24DC3"/>
      </a:accent3>
      <a:accent4>
        <a:srgbClr val="6E3BB1"/>
      </a:accent4>
      <a:accent5>
        <a:srgbClr val="4F4DC3"/>
      </a:accent5>
      <a:accent6>
        <a:srgbClr val="3B6AB1"/>
      </a:accent6>
      <a:hlink>
        <a:srgbClr val="6E59C7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3726</TotalTime>
  <Words>986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Modern Love</vt:lpstr>
      <vt:lpstr>The Hand</vt:lpstr>
      <vt:lpstr>SketchyVTI</vt:lpstr>
      <vt:lpstr>The Therapeutic Alliance</vt:lpstr>
      <vt:lpstr>What does ‘the therapeutic alliance’ mean to you?</vt:lpstr>
      <vt:lpstr>The therapeutic alliance</vt:lpstr>
      <vt:lpstr>Why does the therapeutic alliance matter?</vt:lpstr>
      <vt:lpstr>Digital mental health</vt:lpstr>
      <vt:lpstr>Focus on virtual consultations</vt:lpstr>
      <vt:lpstr>Focus on virtual consultations</vt:lpstr>
      <vt:lpstr> So, what learning is available from research and practice that can help us to understand and optimize the alliance in virtual consultations?...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Therapeutic Alliance</dc:title>
  <dc:creator>kate.cavanagh@outlook.com</dc:creator>
  <cp:lastModifiedBy>kate.cavanagh@outlook.com</cp:lastModifiedBy>
  <cp:revision>45</cp:revision>
  <cp:lastPrinted>2021-10-04T12:34:43Z</cp:lastPrinted>
  <dcterms:created xsi:type="dcterms:W3CDTF">2021-10-03T13:25:41Z</dcterms:created>
  <dcterms:modified xsi:type="dcterms:W3CDTF">2021-10-06T16:28:01Z</dcterms:modified>
</cp:coreProperties>
</file>