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34"/>
  </p:notesMasterIdLst>
  <p:handoutMasterIdLst>
    <p:handoutMasterId r:id="rId35"/>
  </p:handoutMasterIdLst>
  <p:sldIdLst>
    <p:sldId id="534" r:id="rId2"/>
    <p:sldId id="445" r:id="rId3"/>
    <p:sldId id="447" r:id="rId4"/>
    <p:sldId id="490" r:id="rId5"/>
    <p:sldId id="489" r:id="rId6"/>
    <p:sldId id="533" r:id="rId7"/>
    <p:sldId id="395" r:id="rId8"/>
    <p:sldId id="503" r:id="rId9"/>
    <p:sldId id="540" r:id="rId10"/>
    <p:sldId id="539" r:id="rId11"/>
    <p:sldId id="473" r:id="rId12"/>
    <p:sldId id="506" r:id="rId13"/>
    <p:sldId id="508" r:id="rId14"/>
    <p:sldId id="510" r:id="rId15"/>
    <p:sldId id="511" r:id="rId16"/>
    <p:sldId id="524" r:id="rId17"/>
    <p:sldId id="517" r:id="rId18"/>
    <p:sldId id="518" r:id="rId19"/>
    <p:sldId id="520" r:id="rId20"/>
    <p:sldId id="525" r:id="rId21"/>
    <p:sldId id="523" r:id="rId22"/>
    <p:sldId id="515" r:id="rId23"/>
    <p:sldId id="542" r:id="rId24"/>
    <p:sldId id="514" r:id="rId25"/>
    <p:sldId id="543" r:id="rId26"/>
    <p:sldId id="544" r:id="rId27"/>
    <p:sldId id="548" r:id="rId28"/>
    <p:sldId id="505" r:id="rId29"/>
    <p:sldId id="532" r:id="rId30"/>
    <p:sldId id="537" r:id="rId31"/>
    <p:sldId id="497" r:id="rId32"/>
    <p:sldId id="526" r:id="rId33"/>
  </p:sldIdLst>
  <p:sldSz cx="12192000" cy="6858000"/>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w  Gumley" initials="" lastIdx="2" clrIdx="0"/>
  <p:cmAuthor id="1" name="Stephanie Allan" initials="SA" lastIdx="1" clrIdx="1"/>
  <p:cmAuthor id="2" name="Stephanie Allan" initials="SA [2]" lastIdx="1" clrIdx="2"/>
  <p:cmAuthor id="3" name="Stephanie Allan" initials="SA [3]"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560"/>
    <a:srgbClr val="FFFFFF"/>
    <a:srgbClr val="D9D9D9"/>
    <a:srgbClr val="F2F2F2"/>
    <a:srgbClr val="22ABE1"/>
    <a:srgbClr val="000000"/>
    <a:srgbClr val="0035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31" autoAdjust="0"/>
    <p:restoredTop sz="75983" autoAdjust="0"/>
  </p:normalViewPr>
  <p:slideViewPr>
    <p:cSldViewPr snapToGrid="0">
      <p:cViewPr varScale="1">
        <p:scale>
          <a:sx n="80" d="100"/>
          <a:sy n="80" d="100"/>
        </p:scale>
        <p:origin x="216" y="392"/>
      </p:cViewPr>
      <p:guideLst>
        <p:guide orient="horz" pos="2160"/>
        <p:guide pos="3840"/>
      </p:guideLst>
    </p:cSldViewPr>
  </p:slideViewPr>
  <p:notesTextViewPr>
    <p:cViewPr>
      <p:scale>
        <a:sx n="3" d="2"/>
        <a:sy n="3" d="2"/>
      </p:scale>
      <p:origin x="0" y="0"/>
    </p:cViewPr>
  </p:notesTextViewPr>
  <p:sorterViewPr>
    <p:cViewPr varScale="1">
      <p:scale>
        <a:sx n="1" d="1"/>
        <a:sy n="1" d="1"/>
      </p:scale>
      <p:origin x="0" y="-13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ampus.gla.ac.uk\SSD_Dept_Data_D\MVL\MVLPublic\HW\MHW\EMPOWER\EMPOWER\Phase%202\Recruitment\Charting\Current\Recruitment%20monitoring%205th%20September%20201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Combined!$B$1</c:f>
              <c:strCache>
                <c:ptCount val="1"/>
                <c:pt idx="0">
                  <c:v>Consents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Combined!$A$2:$A$9</c:f>
              <c:numCache>
                <c:formatCode>mmm\-yy</c:formatCode>
                <c:ptCount val="8"/>
                <c:pt idx="0">
                  <c:v>43101</c:v>
                </c:pt>
                <c:pt idx="1">
                  <c:v>43132</c:v>
                </c:pt>
                <c:pt idx="2">
                  <c:v>43160</c:v>
                </c:pt>
                <c:pt idx="3">
                  <c:v>43191</c:v>
                </c:pt>
                <c:pt idx="4">
                  <c:v>43221</c:v>
                </c:pt>
                <c:pt idx="5">
                  <c:v>43252</c:v>
                </c:pt>
                <c:pt idx="6">
                  <c:v>43282</c:v>
                </c:pt>
                <c:pt idx="7">
                  <c:v>43313</c:v>
                </c:pt>
              </c:numCache>
            </c:numRef>
          </c:cat>
          <c:val>
            <c:numRef>
              <c:f>Combined!$B$2:$B$9</c:f>
              <c:numCache>
                <c:formatCode>General</c:formatCode>
                <c:ptCount val="8"/>
                <c:pt idx="0">
                  <c:v>6</c:v>
                </c:pt>
                <c:pt idx="1">
                  <c:v>12</c:v>
                </c:pt>
                <c:pt idx="2">
                  <c:v>22</c:v>
                </c:pt>
                <c:pt idx="3">
                  <c:v>36</c:v>
                </c:pt>
                <c:pt idx="4">
                  <c:v>49</c:v>
                </c:pt>
                <c:pt idx="5">
                  <c:v>71</c:v>
                </c:pt>
                <c:pt idx="6">
                  <c:v>84</c:v>
                </c:pt>
                <c:pt idx="7">
                  <c:v>86</c:v>
                </c:pt>
              </c:numCache>
            </c:numRef>
          </c:val>
          <c:smooth val="0"/>
          <c:extLst>
            <c:ext xmlns:c16="http://schemas.microsoft.com/office/drawing/2014/chart" uri="{C3380CC4-5D6E-409C-BE32-E72D297353CC}">
              <c16:uniqueId val="{00000000-68A0-9D49-8F67-4CF6EC767567}"/>
            </c:ext>
          </c:extLst>
        </c:ser>
        <c:ser>
          <c:idx val="2"/>
          <c:order val="1"/>
          <c:tx>
            <c:strRef>
              <c:f>Combined!$D$1</c:f>
              <c:strCache>
                <c:ptCount val="1"/>
                <c:pt idx="0">
                  <c:v>Revised target</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Combined!$A$2:$A$9</c:f>
              <c:numCache>
                <c:formatCode>mmm\-yy</c:formatCode>
                <c:ptCount val="8"/>
                <c:pt idx="0">
                  <c:v>43101</c:v>
                </c:pt>
                <c:pt idx="1">
                  <c:v>43132</c:v>
                </c:pt>
                <c:pt idx="2">
                  <c:v>43160</c:v>
                </c:pt>
                <c:pt idx="3">
                  <c:v>43191</c:v>
                </c:pt>
                <c:pt idx="4">
                  <c:v>43221</c:v>
                </c:pt>
                <c:pt idx="5">
                  <c:v>43252</c:v>
                </c:pt>
                <c:pt idx="6">
                  <c:v>43282</c:v>
                </c:pt>
                <c:pt idx="7">
                  <c:v>43313</c:v>
                </c:pt>
              </c:numCache>
            </c:numRef>
          </c:cat>
          <c:val>
            <c:numRef>
              <c:f>Combined!$D$2:$D$9</c:f>
              <c:numCache>
                <c:formatCode>General</c:formatCode>
                <c:ptCount val="8"/>
                <c:pt idx="2">
                  <c:v>23</c:v>
                </c:pt>
                <c:pt idx="3">
                  <c:v>37</c:v>
                </c:pt>
                <c:pt idx="4">
                  <c:v>56</c:v>
                </c:pt>
                <c:pt idx="5">
                  <c:v>74</c:v>
                </c:pt>
                <c:pt idx="6">
                  <c:v>80</c:v>
                </c:pt>
                <c:pt idx="7">
                  <c:v>86</c:v>
                </c:pt>
              </c:numCache>
            </c:numRef>
          </c:val>
          <c:smooth val="0"/>
          <c:extLst>
            <c:ext xmlns:c16="http://schemas.microsoft.com/office/drawing/2014/chart" uri="{C3380CC4-5D6E-409C-BE32-E72D297353CC}">
              <c16:uniqueId val="{00000001-68A0-9D49-8F67-4CF6EC767567}"/>
            </c:ext>
          </c:extLst>
        </c:ser>
        <c:dLbls>
          <c:dLblPos val="t"/>
          <c:showLegendKey val="0"/>
          <c:showVal val="1"/>
          <c:showCatName val="0"/>
          <c:showSerName val="0"/>
          <c:showPercent val="0"/>
          <c:showBubbleSize val="0"/>
        </c:dLbls>
        <c:smooth val="0"/>
        <c:axId val="563541688"/>
        <c:axId val="563535128"/>
      </c:lineChart>
      <c:dateAx>
        <c:axId val="56354168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3535128"/>
        <c:crosses val="autoZero"/>
        <c:auto val="1"/>
        <c:lblOffset val="100"/>
        <c:baseTimeUnit val="months"/>
      </c:dateAx>
      <c:valAx>
        <c:axId val="563535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Consented service users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35416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1A3087-1C1F-44AF-A113-1419086C412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EE8C4EDE-10B6-4C51-BA30-5890129AA842}">
      <dgm:prSet phldrT="[Text]" custT="1"/>
      <dgm:spPr>
        <a:solidFill>
          <a:srgbClr val="003560"/>
        </a:solidFill>
      </dgm:spPr>
      <dgm:t>
        <a:bodyPr/>
        <a:lstStyle/>
        <a:p>
          <a:r>
            <a:rPr lang="en-US" sz="2000" dirty="0">
              <a:latin typeface="Arial" panose="020B0604020202020204" pitchFamily="34" charset="0"/>
              <a:cs typeface="Arial" panose="020B0604020202020204" pitchFamily="34" charset="0"/>
            </a:rPr>
            <a:t>No change</a:t>
          </a:r>
        </a:p>
      </dgm:t>
    </dgm:pt>
    <dgm:pt modelId="{6C126764-0097-48BC-8B89-046A60BEEF7C}" type="parTrans" cxnId="{97637200-9CCF-4B42-958E-9BD48F5536CA}">
      <dgm:prSet/>
      <dgm:spPr/>
      <dgm:t>
        <a:bodyPr/>
        <a:lstStyle/>
        <a:p>
          <a:endParaRPr lang="en-US"/>
        </a:p>
      </dgm:t>
    </dgm:pt>
    <dgm:pt modelId="{D5BE72C0-5D06-4AA2-8C76-40A32C5685DB}" type="sibTrans" cxnId="{97637200-9CCF-4B42-958E-9BD48F5536CA}">
      <dgm:prSet/>
      <dgm:spPr/>
      <dgm:t>
        <a:bodyPr/>
        <a:lstStyle/>
        <a:p>
          <a:endParaRPr lang="en-US"/>
        </a:p>
      </dgm:t>
    </dgm:pt>
    <dgm:pt modelId="{2211F498-46FD-40D4-8BA0-13C6BE22583F}">
      <dgm:prSet phldrT="[Text]" custT="1"/>
      <dgm:spPr/>
      <dgm:t>
        <a:bodyPr/>
        <a:lstStyle/>
        <a:p>
          <a:r>
            <a:rPr lang="en-US" sz="1600" b="1" dirty="0">
              <a:solidFill>
                <a:srgbClr val="003560"/>
              </a:solidFill>
              <a:latin typeface="Arial" panose="020B0604020202020204" pitchFamily="34" charset="0"/>
              <a:cs typeface="Arial" panose="020B0604020202020204" pitchFamily="34" charset="0"/>
            </a:rPr>
            <a:t>Message</a:t>
          </a:r>
          <a:r>
            <a:rPr lang="en-US" sz="1600" dirty="0">
              <a:solidFill>
                <a:srgbClr val="003560"/>
              </a:solidFill>
              <a:latin typeface="Arial" panose="020B0604020202020204" pitchFamily="34" charset="0"/>
              <a:cs typeface="Arial" panose="020B0604020202020204" pitchFamily="34" charset="0"/>
            </a:rPr>
            <a:t> </a:t>
          </a:r>
          <a:r>
            <a:rPr lang="en-US" sz="1600" b="1" dirty="0">
              <a:solidFill>
                <a:srgbClr val="003560"/>
              </a:solidFill>
              <a:latin typeface="Arial" panose="020B0604020202020204" pitchFamily="34" charset="0"/>
              <a:cs typeface="Arial" panose="020B0604020202020204" pitchFamily="34" charset="0"/>
            </a:rPr>
            <a:t>generated</a:t>
          </a:r>
        </a:p>
      </dgm:t>
    </dgm:pt>
    <dgm:pt modelId="{B1B9072F-6364-4F48-8DFE-36AD96366AB1}" type="parTrans" cxnId="{46611073-4CCF-4D3D-8378-2A28F82E3260}">
      <dgm:prSet/>
      <dgm:spPr/>
      <dgm:t>
        <a:bodyPr/>
        <a:lstStyle/>
        <a:p>
          <a:endParaRPr lang="en-US"/>
        </a:p>
      </dgm:t>
    </dgm:pt>
    <dgm:pt modelId="{3DCF9DD7-019C-4B4F-9F17-78C1F69541E1}" type="sibTrans" cxnId="{46611073-4CCF-4D3D-8378-2A28F82E3260}">
      <dgm:prSet/>
      <dgm:spPr/>
      <dgm:t>
        <a:bodyPr/>
        <a:lstStyle/>
        <a:p>
          <a:endParaRPr lang="en-US"/>
        </a:p>
      </dgm:t>
    </dgm:pt>
    <dgm:pt modelId="{A8FFCABB-A797-4696-BE7B-0D807BAFF710}">
      <dgm:prSet phldrT="[Text]" custT="1"/>
      <dgm:spPr>
        <a:solidFill>
          <a:srgbClr val="003560"/>
        </a:solidFill>
      </dgm:spPr>
      <dgm:t>
        <a:bodyPr/>
        <a:lstStyle/>
        <a:p>
          <a:r>
            <a:rPr lang="en-US" sz="2000" dirty="0">
              <a:latin typeface="Arial" panose="020B0604020202020204" pitchFamily="34" charset="0"/>
              <a:cs typeface="Arial" panose="020B0604020202020204" pitchFamily="34" charset="0"/>
            </a:rPr>
            <a:t>Small change</a:t>
          </a:r>
        </a:p>
      </dgm:t>
    </dgm:pt>
    <dgm:pt modelId="{A43B2303-E208-4736-B70A-F1E94CDE13E5}" type="parTrans" cxnId="{637108BA-29E2-4C7F-AF7C-4BD1681AEB21}">
      <dgm:prSet/>
      <dgm:spPr/>
      <dgm:t>
        <a:bodyPr/>
        <a:lstStyle/>
        <a:p>
          <a:endParaRPr lang="en-US"/>
        </a:p>
      </dgm:t>
    </dgm:pt>
    <dgm:pt modelId="{D07AC4E1-75F2-4C44-8607-DEFCC44AE817}" type="sibTrans" cxnId="{637108BA-29E2-4C7F-AF7C-4BD1681AEB21}">
      <dgm:prSet/>
      <dgm:spPr/>
      <dgm:t>
        <a:bodyPr/>
        <a:lstStyle/>
        <a:p>
          <a:endParaRPr lang="en-US"/>
        </a:p>
      </dgm:t>
    </dgm:pt>
    <dgm:pt modelId="{AF229665-EAA0-4A76-8D55-D611F5B6A88D}">
      <dgm:prSet phldrT="[Text]" custT="1"/>
      <dgm:spPr/>
      <dgm:t>
        <a:bodyPr/>
        <a:lstStyle/>
        <a:p>
          <a:r>
            <a:rPr lang="en-US" sz="1600" b="1" dirty="0">
              <a:solidFill>
                <a:srgbClr val="003560"/>
              </a:solidFill>
              <a:latin typeface="Arial" panose="020B0604020202020204" pitchFamily="34" charset="0"/>
              <a:cs typeface="Arial" panose="020B0604020202020204" pitchFamily="34" charset="0"/>
            </a:rPr>
            <a:t>Targeted message generated</a:t>
          </a:r>
        </a:p>
      </dgm:t>
    </dgm:pt>
    <dgm:pt modelId="{480BC937-E57E-4395-B7C5-171B672045BE}" type="parTrans" cxnId="{236A5662-AE59-4241-892E-21895C75D8F5}">
      <dgm:prSet/>
      <dgm:spPr/>
      <dgm:t>
        <a:bodyPr/>
        <a:lstStyle/>
        <a:p>
          <a:endParaRPr lang="en-US"/>
        </a:p>
      </dgm:t>
    </dgm:pt>
    <dgm:pt modelId="{2EC818CC-1446-4F03-BBA4-7B3F74988F23}" type="sibTrans" cxnId="{236A5662-AE59-4241-892E-21895C75D8F5}">
      <dgm:prSet/>
      <dgm:spPr/>
      <dgm:t>
        <a:bodyPr/>
        <a:lstStyle/>
        <a:p>
          <a:endParaRPr lang="en-US"/>
        </a:p>
      </dgm:t>
    </dgm:pt>
    <dgm:pt modelId="{A6CE272D-610C-48B8-92E5-BFA1E38C1A2A}">
      <dgm:prSet phldrT="[Text]" custT="1"/>
      <dgm:spPr>
        <a:solidFill>
          <a:srgbClr val="003560"/>
        </a:solidFill>
      </dgm:spPr>
      <dgm:t>
        <a:bodyPr/>
        <a:lstStyle/>
        <a:p>
          <a:r>
            <a:rPr lang="en-US" sz="2000" dirty="0">
              <a:latin typeface="Arial" panose="020B0604020202020204" pitchFamily="34" charset="0"/>
              <a:cs typeface="Arial" panose="020B0604020202020204" pitchFamily="34" charset="0"/>
            </a:rPr>
            <a:t>Larger change</a:t>
          </a:r>
        </a:p>
      </dgm:t>
    </dgm:pt>
    <dgm:pt modelId="{BE0633AC-E12D-4F1F-90E9-78B5BA3C32D5}" type="parTrans" cxnId="{C6DF92EE-FA80-4E58-B87A-D4CE6C18AE23}">
      <dgm:prSet/>
      <dgm:spPr/>
      <dgm:t>
        <a:bodyPr/>
        <a:lstStyle/>
        <a:p>
          <a:endParaRPr lang="en-US"/>
        </a:p>
      </dgm:t>
    </dgm:pt>
    <dgm:pt modelId="{BB8434FD-A002-4D44-AA0B-BA2C5BB43197}" type="sibTrans" cxnId="{C6DF92EE-FA80-4E58-B87A-D4CE6C18AE23}">
      <dgm:prSet/>
      <dgm:spPr/>
      <dgm:t>
        <a:bodyPr/>
        <a:lstStyle/>
        <a:p>
          <a:endParaRPr lang="en-US"/>
        </a:p>
      </dgm:t>
    </dgm:pt>
    <dgm:pt modelId="{E2FFC50D-B768-41FE-BE3E-33DBCCED7B6F}">
      <dgm:prSet phldrT="[Text]" custT="1"/>
      <dgm:spPr/>
      <dgm:t>
        <a:bodyPr/>
        <a:lstStyle/>
        <a:p>
          <a:r>
            <a:rPr lang="en-US" sz="1600" b="1" dirty="0">
              <a:solidFill>
                <a:srgbClr val="003560"/>
              </a:solidFill>
              <a:latin typeface="Arial" panose="020B0604020202020204" pitchFamily="34" charset="0"/>
              <a:cs typeface="Arial" panose="020B0604020202020204" pitchFamily="34" charset="0"/>
            </a:rPr>
            <a:t>Message generated</a:t>
          </a:r>
        </a:p>
      </dgm:t>
    </dgm:pt>
    <dgm:pt modelId="{84C1612B-3804-4CF8-931B-543269A9C33F}" type="parTrans" cxnId="{93581CC4-B3BF-4038-B2FF-3D5295634C87}">
      <dgm:prSet/>
      <dgm:spPr/>
      <dgm:t>
        <a:bodyPr/>
        <a:lstStyle/>
        <a:p>
          <a:endParaRPr lang="en-US"/>
        </a:p>
      </dgm:t>
    </dgm:pt>
    <dgm:pt modelId="{55028987-8887-4C8F-9ECA-2C6706805148}" type="sibTrans" cxnId="{93581CC4-B3BF-4038-B2FF-3D5295634C87}">
      <dgm:prSet/>
      <dgm:spPr/>
      <dgm:t>
        <a:bodyPr/>
        <a:lstStyle/>
        <a:p>
          <a:endParaRPr lang="en-US"/>
        </a:p>
      </dgm:t>
    </dgm:pt>
    <dgm:pt modelId="{5D9D8D9E-D23C-44B0-8F09-DE63DE1C4354}">
      <dgm:prSet phldrT="[Text]" custT="1"/>
      <dgm:spPr/>
      <dgm:t>
        <a:bodyPr/>
        <a:lstStyle/>
        <a:p>
          <a:r>
            <a:rPr lang="en-US" sz="1600" b="1" dirty="0">
              <a:solidFill>
                <a:srgbClr val="003560"/>
              </a:solidFill>
              <a:latin typeface="Arial" panose="020B0604020202020204" pitchFamily="34" charset="0"/>
              <a:cs typeface="Arial" panose="020B0604020202020204" pitchFamily="34" charset="0"/>
            </a:rPr>
            <a:t>ChIP</a:t>
          </a:r>
        </a:p>
      </dgm:t>
    </dgm:pt>
    <dgm:pt modelId="{326C49B0-99D7-4C7F-81E8-E931C04DB1EE}" type="parTrans" cxnId="{F37844EB-F5BD-46C9-BC64-8C4DE22A42A1}">
      <dgm:prSet/>
      <dgm:spPr/>
      <dgm:t>
        <a:bodyPr/>
        <a:lstStyle/>
        <a:p>
          <a:endParaRPr lang="en-US"/>
        </a:p>
      </dgm:t>
    </dgm:pt>
    <dgm:pt modelId="{43FFE1DB-1266-4361-8CCA-3C521367E406}" type="sibTrans" cxnId="{F37844EB-F5BD-46C9-BC64-8C4DE22A42A1}">
      <dgm:prSet/>
      <dgm:spPr/>
      <dgm:t>
        <a:bodyPr/>
        <a:lstStyle/>
        <a:p>
          <a:endParaRPr lang="en-US"/>
        </a:p>
      </dgm:t>
    </dgm:pt>
    <dgm:pt modelId="{2EC607D9-89BA-42DE-913C-3F5AA9819183}" type="pres">
      <dgm:prSet presAssocID="{B51A3087-1C1F-44AF-A113-1419086C4128}" presName="Name0" presStyleCnt="0">
        <dgm:presLayoutVars>
          <dgm:chPref val="3"/>
          <dgm:dir/>
          <dgm:animLvl val="lvl"/>
          <dgm:resizeHandles/>
        </dgm:presLayoutVars>
      </dgm:prSet>
      <dgm:spPr/>
    </dgm:pt>
    <dgm:pt modelId="{3274A355-2D98-4A45-AA29-C4F881E45A23}" type="pres">
      <dgm:prSet presAssocID="{EE8C4EDE-10B6-4C51-BA30-5890129AA842}" presName="horFlow" presStyleCnt="0"/>
      <dgm:spPr/>
    </dgm:pt>
    <dgm:pt modelId="{D140C649-33A9-4DDE-9D90-E9FA802C9E21}" type="pres">
      <dgm:prSet presAssocID="{EE8C4EDE-10B6-4C51-BA30-5890129AA842}" presName="bigChev" presStyleLbl="node1" presStyleIdx="0" presStyleCnt="3"/>
      <dgm:spPr/>
    </dgm:pt>
    <dgm:pt modelId="{11BB4C19-FF92-4397-9E43-DE98ED469E78}" type="pres">
      <dgm:prSet presAssocID="{B1B9072F-6364-4F48-8DFE-36AD96366AB1}" presName="parTrans" presStyleCnt="0"/>
      <dgm:spPr/>
    </dgm:pt>
    <dgm:pt modelId="{7B1AE651-E4D0-4C1A-857F-64D304D3CD35}" type="pres">
      <dgm:prSet presAssocID="{2211F498-46FD-40D4-8BA0-13C6BE22583F}" presName="node" presStyleLbl="alignAccFollowNode1" presStyleIdx="0" presStyleCnt="4">
        <dgm:presLayoutVars>
          <dgm:bulletEnabled val="1"/>
        </dgm:presLayoutVars>
      </dgm:prSet>
      <dgm:spPr/>
    </dgm:pt>
    <dgm:pt modelId="{76018E3E-27D6-4F73-8B59-418CC2C08F3A}" type="pres">
      <dgm:prSet presAssocID="{EE8C4EDE-10B6-4C51-BA30-5890129AA842}" presName="vSp" presStyleCnt="0"/>
      <dgm:spPr/>
    </dgm:pt>
    <dgm:pt modelId="{47A17419-465F-4C91-99E6-B4753ED958E6}" type="pres">
      <dgm:prSet presAssocID="{A8FFCABB-A797-4696-BE7B-0D807BAFF710}" presName="horFlow" presStyleCnt="0"/>
      <dgm:spPr/>
    </dgm:pt>
    <dgm:pt modelId="{7F005C55-26E9-4BFF-AE48-14242ED86E49}" type="pres">
      <dgm:prSet presAssocID="{A8FFCABB-A797-4696-BE7B-0D807BAFF710}" presName="bigChev" presStyleLbl="node1" presStyleIdx="1" presStyleCnt="3"/>
      <dgm:spPr/>
    </dgm:pt>
    <dgm:pt modelId="{3DC9288F-FE0E-409D-9F9A-9FBDBA81BF8E}" type="pres">
      <dgm:prSet presAssocID="{480BC937-E57E-4395-B7C5-171B672045BE}" presName="parTrans" presStyleCnt="0"/>
      <dgm:spPr/>
    </dgm:pt>
    <dgm:pt modelId="{E3AC5399-C05D-465C-9174-93C886424779}" type="pres">
      <dgm:prSet presAssocID="{AF229665-EAA0-4A76-8D55-D611F5B6A88D}" presName="node" presStyleLbl="alignAccFollowNode1" presStyleIdx="1" presStyleCnt="4">
        <dgm:presLayoutVars>
          <dgm:bulletEnabled val="1"/>
        </dgm:presLayoutVars>
      </dgm:prSet>
      <dgm:spPr/>
    </dgm:pt>
    <dgm:pt modelId="{D88EC2F2-8211-465A-869A-7B566EECF302}" type="pres">
      <dgm:prSet presAssocID="{A8FFCABB-A797-4696-BE7B-0D807BAFF710}" presName="vSp" presStyleCnt="0"/>
      <dgm:spPr/>
    </dgm:pt>
    <dgm:pt modelId="{E823C743-A4B2-4651-9BEE-F805245E1410}" type="pres">
      <dgm:prSet presAssocID="{A6CE272D-610C-48B8-92E5-BFA1E38C1A2A}" presName="horFlow" presStyleCnt="0"/>
      <dgm:spPr/>
    </dgm:pt>
    <dgm:pt modelId="{F1DF5C31-E6CB-4AC4-8D5B-FF302908B662}" type="pres">
      <dgm:prSet presAssocID="{A6CE272D-610C-48B8-92E5-BFA1E38C1A2A}" presName="bigChev" presStyleLbl="node1" presStyleIdx="2" presStyleCnt="3"/>
      <dgm:spPr/>
    </dgm:pt>
    <dgm:pt modelId="{AA3A96F3-9EBD-4C8C-BD15-2C24F8672980}" type="pres">
      <dgm:prSet presAssocID="{84C1612B-3804-4CF8-931B-543269A9C33F}" presName="parTrans" presStyleCnt="0"/>
      <dgm:spPr/>
    </dgm:pt>
    <dgm:pt modelId="{D59A9144-190D-4AFE-942C-D2B24931C6D1}" type="pres">
      <dgm:prSet presAssocID="{E2FFC50D-B768-41FE-BE3E-33DBCCED7B6F}" presName="node" presStyleLbl="alignAccFollowNode1" presStyleIdx="2" presStyleCnt="4">
        <dgm:presLayoutVars>
          <dgm:bulletEnabled val="1"/>
        </dgm:presLayoutVars>
      </dgm:prSet>
      <dgm:spPr/>
    </dgm:pt>
    <dgm:pt modelId="{48B5FAAA-E411-4381-B222-4EF65D510692}" type="pres">
      <dgm:prSet presAssocID="{55028987-8887-4C8F-9ECA-2C6706805148}" presName="sibTrans" presStyleCnt="0"/>
      <dgm:spPr/>
    </dgm:pt>
    <dgm:pt modelId="{09B623F1-9F5F-4A15-A2A5-6A415976AC2A}" type="pres">
      <dgm:prSet presAssocID="{5D9D8D9E-D23C-44B0-8F09-DE63DE1C4354}" presName="node" presStyleLbl="alignAccFollowNode1" presStyleIdx="3" presStyleCnt="4">
        <dgm:presLayoutVars>
          <dgm:bulletEnabled val="1"/>
        </dgm:presLayoutVars>
      </dgm:prSet>
      <dgm:spPr/>
    </dgm:pt>
  </dgm:ptLst>
  <dgm:cxnLst>
    <dgm:cxn modelId="{97637200-9CCF-4B42-958E-9BD48F5536CA}" srcId="{B51A3087-1C1F-44AF-A113-1419086C4128}" destId="{EE8C4EDE-10B6-4C51-BA30-5890129AA842}" srcOrd="0" destOrd="0" parTransId="{6C126764-0097-48BC-8B89-046A60BEEF7C}" sibTransId="{D5BE72C0-5D06-4AA2-8C76-40A32C5685DB}"/>
    <dgm:cxn modelId="{B3BE1022-0AD2-BE4C-A308-FD153803DD24}" type="presOf" srcId="{A6CE272D-610C-48B8-92E5-BFA1E38C1A2A}" destId="{F1DF5C31-E6CB-4AC4-8D5B-FF302908B662}" srcOrd="0" destOrd="0" presId="urn:microsoft.com/office/officeart/2005/8/layout/lProcess3"/>
    <dgm:cxn modelId="{5B3B6339-A2F7-7945-A545-8D43866D3901}" type="presOf" srcId="{AF229665-EAA0-4A76-8D55-D611F5B6A88D}" destId="{E3AC5399-C05D-465C-9174-93C886424779}" srcOrd="0" destOrd="0" presId="urn:microsoft.com/office/officeart/2005/8/layout/lProcess3"/>
    <dgm:cxn modelId="{750AF261-2778-C247-8661-2C66B97CAF7C}" type="presOf" srcId="{EE8C4EDE-10B6-4C51-BA30-5890129AA842}" destId="{D140C649-33A9-4DDE-9D90-E9FA802C9E21}" srcOrd="0" destOrd="0" presId="urn:microsoft.com/office/officeart/2005/8/layout/lProcess3"/>
    <dgm:cxn modelId="{236A5662-AE59-4241-892E-21895C75D8F5}" srcId="{A8FFCABB-A797-4696-BE7B-0D807BAFF710}" destId="{AF229665-EAA0-4A76-8D55-D611F5B6A88D}" srcOrd="0" destOrd="0" parTransId="{480BC937-E57E-4395-B7C5-171B672045BE}" sibTransId="{2EC818CC-1446-4F03-BBA4-7B3F74988F23}"/>
    <dgm:cxn modelId="{2EF8416A-F252-B64D-9219-6F1029A2D237}" type="presOf" srcId="{5D9D8D9E-D23C-44B0-8F09-DE63DE1C4354}" destId="{09B623F1-9F5F-4A15-A2A5-6A415976AC2A}" srcOrd="0" destOrd="0" presId="urn:microsoft.com/office/officeart/2005/8/layout/lProcess3"/>
    <dgm:cxn modelId="{46611073-4CCF-4D3D-8378-2A28F82E3260}" srcId="{EE8C4EDE-10B6-4C51-BA30-5890129AA842}" destId="{2211F498-46FD-40D4-8BA0-13C6BE22583F}" srcOrd="0" destOrd="0" parTransId="{B1B9072F-6364-4F48-8DFE-36AD96366AB1}" sibTransId="{3DCF9DD7-019C-4B4F-9F17-78C1F69541E1}"/>
    <dgm:cxn modelId="{7D2B578D-8B16-3040-A994-71026735BB94}" type="presOf" srcId="{2211F498-46FD-40D4-8BA0-13C6BE22583F}" destId="{7B1AE651-E4D0-4C1A-857F-64D304D3CD35}" srcOrd="0" destOrd="0" presId="urn:microsoft.com/office/officeart/2005/8/layout/lProcess3"/>
    <dgm:cxn modelId="{CE08A8A6-CD4B-9C4D-AC0B-4B5FCA5A62D8}" type="presOf" srcId="{A8FFCABB-A797-4696-BE7B-0D807BAFF710}" destId="{7F005C55-26E9-4BFF-AE48-14242ED86E49}" srcOrd="0" destOrd="0" presId="urn:microsoft.com/office/officeart/2005/8/layout/lProcess3"/>
    <dgm:cxn modelId="{637108BA-29E2-4C7F-AF7C-4BD1681AEB21}" srcId="{B51A3087-1C1F-44AF-A113-1419086C4128}" destId="{A8FFCABB-A797-4696-BE7B-0D807BAFF710}" srcOrd="1" destOrd="0" parTransId="{A43B2303-E208-4736-B70A-F1E94CDE13E5}" sibTransId="{D07AC4E1-75F2-4C44-8607-DEFCC44AE817}"/>
    <dgm:cxn modelId="{65C4A2BC-9FB1-8B47-B6D2-58A673AF7FCF}" type="presOf" srcId="{E2FFC50D-B768-41FE-BE3E-33DBCCED7B6F}" destId="{D59A9144-190D-4AFE-942C-D2B24931C6D1}" srcOrd="0" destOrd="0" presId="urn:microsoft.com/office/officeart/2005/8/layout/lProcess3"/>
    <dgm:cxn modelId="{93581CC4-B3BF-4038-B2FF-3D5295634C87}" srcId="{A6CE272D-610C-48B8-92E5-BFA1E38C1A2A}" destId="{E2FFC50D-B768-41FE-BE3E-33DBCCED7B6F}" srcOrd="0" destOrd="0" parTransId="{84C1612B-3804-4CF8-931B-543269A9C33F}" sibTransId="{55028987-8887-4C8F-9ECA-2C6706805148}"/>
    <dgm:cxn modelId="{E540F1E9-4C7B-7F48-99CB-416837FC0A68}" type="presOf" srcId="{B51A3087-1C1F-44AF-A113-1419086C4128}" destId="{2EC607D9-89BA-42DE-913C-3F5AA9819183}" srcOrd="0" destOrd="0" presId="urn:microsoft.com/office/officeart/2005/8/layout/lProcess3"/>
    <dgm:cxn modelId="{F37844EB-F5BD-46C9-BC64-8C4DE22A42A1}" srcId="{A6CE272D-610C-48B8-92E5-BFA1E38C1A2A}" destId="{5D9D8D9E-D23C-44B0-8F09-DE63DE1C4354}" srcOrd="1" destOrd="0" parTransId="{326C49B0-99D7-4C7F-81E8-E931C04DB1EE}" sibTransId="{43FFE1DB-1266-4361-8CCA-3C521367E406}"/>
    <dgm:cxn modelId="{C6DF92EE-FA80-4E58-B87A-D4CE6C18AE23}" srcId="{B51A3087-1C1F-44AF-A113-1419086C4128}" destId="{A6CE272D-610C-48B8-92E5-BFA1E38C1A2A}" srcOrd="2" destOrd="0" parTransId="{BE0633AC-E12D-4F1F-90E9-78B5BA3C32D5}" sibTransId="{BB8434FD-A002-4D44-AA0B-BA2C5BB43197}"/>
    <dgm:cxn modelId="{ECD9B867-726E-C649-979A-D087A280EDD9}" type="presParOf" srcId="{2EC607D9-89BA-42DE-913C-3F5AA9819183}" destId="{3274A355-2D98-4A45-AA29-C4F881E45A23}" srcOrd="0" destOrd="0" presId="urn:microsoft.com/office/officeart/2005/8/layout/lProcess3"/>
    <dgm:cxn modelId="{719C7694-489E-3446-922D-83804C1214B0}" type="presParOf" srcId="{3274A355-2D98-4A45-AA29-C4F881E45A23}" destId="{D140C649-33A9-4DDE-9D90-E9FA802C9E21}" srcOrd="0" destOrd="0" presId="urn:microsoft.com/office/officeart/2005/8/layout/lProcess3"/>
    <dgm:cxn modelId="{02D0D2CD-7697-DC40-831D-F48465C4C08D}" type="presParOf" srcId="{3274A355-2D98-4A45-AA29-C4F881E45A23}" destId="{11BB4C19-FF92-4397-9E43-DE98ED469E78}" srcOrd="1" destOrd="0" presId="urn:microsoft.com/office/officeart/2005/8/layout/lProcess3"/>
    <dgm:cxn modelId="{7C3F29CD-7D0F-6349-BBA7-897C9FF589A9}" type="presParOf" srcId="{3274A355-2D98-4A45-AA29-C4F881E45A23}" destId="{7B1AE651-E4D0-4C1A-857F-64D304D3CD35}" srcOrd="2" destOrd="0" presId="urn:microsoft.com/office/officeart/2005/8/layout/lProcess3"/>
    <dgm:cxn modelId="{33FED468-D7EA-A049-A984-EF613C8734A6}" type="presParOf" srcId="{2EC607D9-89BA-42DE-913C-3F5AA9819183}" destId="{76018E3E-27D6-4F73-8B59-418CC2C08F3A}" srcOrd="1" destOrd="0" presId="urn:microsoft.com/office/officeart/2005/8/layout/lProcess3"/>
    <dgm:cxn modelId="{09A50D41-25CA-BF46-AE35-A59F8DA8513D}" type="presParOf" srcId="{2EC607D9-89BA-42DE-913C-3F5AA9819183}" destId="{47A17419-465F-4C91-99E6-B4753ED958E6}" srcOrd="2" destOrd="0" presId="urn:microsoft.com/office/officeart/2005/8/layout/lProcess3"/>
    <dgm:cxn modelId="{AFED2224-E4D9-EA42-8FAB-9894E3472601}" type="presParOf" srcId="{47A17419-465F-4C91-99E6-B4753ED958E6}" destId="{7F005C55-26E9-4BFF-AE48-14242ED86E49}" srcOrd="0" destOrd="0" presId="urn:microsoft.com/office/officeart/2005/8/layout/lProcess3"/>
    <dgm:cxn modelId="{1A6FEAF1-D1C2-5844-8B58-58CFC74F3E51}" type="presParOf" srcId="{47A17419-465F-4C91-99E6-B4753ED958E6}" destId="{3DC9288F-FE0E-409D-9F9A-9FBDBA81BF8E}" srcOrd="1" destOrd="0" presId="urn:microsoft.com/office/officeart/2005/8/layout/lProcess3"/>
    <dgm:cxn modelId="{822CABCF-FEFF-014B-A013-F26CD782D2E3}" type="presParOf" srcId="{47A17419-465F-4C91-99E6-B4753ED958E6}" destId="{E3AC5399-C05D-465C-9174-93C886424779}" srcOrd="2" destOrd="0" presId="urn:microsoft.com/office/officeart/2005/8/layout/lProcess3"/>
    <dgm:cxn modelId="{00B127C5-221B-2C47-828F-A6956A0C861B}" type="presParOf" srcId="{2EC607D9-89BA-42DE-913C-3F5AA9819183}" destId="{D88EC2F2-8211-465A-869A-7B566EECF302}" srcOrd="3" destOrd="0" presId="urn:microsoft.com/office/officeart/2005/8/layout/lProcess3"/>
    <dgm:cxn modelId="{62639468-A484-7846-A91C-E0FCFA3DCD73}" type="presParOf" srcId="{2EC607D9-89BA-42DE-913C-3F5AA9819183}" destId="{E823C743-A4B2-4651-9BEE-F805245E1410}" srcOrd="4" destOrd="0" presId="urn:microsoft.com/office/officeart/2005/8/layout/lProcess3"/>
    <dgm:cxn modelId="{B5281B37-F509-3744-9CFD-9D1A12336901}" type="presParOf" srcId="{E823C743-A4B2-4651-9BEE-F805245E1410}" destId="{F1DF5C31-E6CB-4AC4-8D5B-FF302908B662}" srcOrd="0" destOrd="0" presId="urn:microsoft.com/office/officeart/2005/8/layout/lProcess3"/>
    <dgm:cxn modelId="{E531ED9C-DC52-AD4C-A4B6-EEBE9596CDB2}" type="presParOf" srcId="{E823C743-A4B2-4651-9BEE-F805245E1410}" destId="{AA3A96F3-9EBD-4C8C-BD15-2C24F8672980}" srcOrd="1" destOrd="0" presId="urn:microsoft.com/office/officeart/2005/8/layout/lProcess3"/>
    <dgm:cxn modelId="{0F53499B-0AD2-A14B-A860-9ACF2C9A3FEB}" type="presParOf" srcId="{E823C743-A4B2-4651-9BEE-F805245E1410}" destId="{D59A9144-190D-4AFE-942C-D2B24931C6D1}" srcOrd="2" destOrd="0" presId="urn:microsoft.com/office/officeart/2005/8/layout/lProcess3"/>
    <dgm:cxn modelId="{3DDC80A8-8B0E-984F-8591-7CE1F16A1DC3}" type="presParOf" srcId="{E823C743-A4B2-4651-9BEE-F805245E1410}" destId="{48B5FAAA-E411-4381-B222-4EF65D510692}" srcOrd="3" destOrd="0" presId="urn:microsoft.com/office/officeart/2005/8/layout/lProcess3"/>
    <dgm:cxn modelId="{EB54A266-A2DC-D241-80A4-BE1607FE27EB}" type="presParOf" srcId="{E823C743-A4B2-4651-9BEE-F805245E1410}" destId="{09B623F1-9F5F-4A15-A2A5-6A415976AC2A}" srcOrd="4"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0C649-33A9-4DDE-9D90-E9FA802C9E21}">
      <dsp:nvSpPr>
        <dsp:cNvPr id="0" name=""/>
        <dsp:cNvSpPr/>
      </dsp:nvSpPr>
      <dsp:spPr>
        <a:xfrm>
          <a:off x="1436" y="330811"/>
          <a:ext cx="2219745" cy="887898"/>
        </a:xfrm>
        <a:prstGeom prst="chevron">
          <a:avLst/>
        </a:prstGeom>
        <a:solidFill>
          <a:srgbClr val="0035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No change</a:t>
          </a:r>
        </a:p>
      </dsp:txBody>
      <dsp:txXfrm>
        <a:off x="445385" y="330811"/>
        <a:ext cx="1331847" cy="887898"/>
      </dsp:txXfrm>
    </dsp:sp>
    <dsp:sp modelId="{7B1AE651-E4D0-4C1A-857F-64D304D3CD35}">
      <dsp:nvSpPr>
        <dsp:cNvPr id="0" name=""/>
        <dsp:cNvSpPr/>
      </dsp:nvSpPr>
      <dsp:spPr>
        <a:xfrm>
          <a:off x="1932614" y="406283"/>
          <a:ext cx="1842388" cy="73695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3560"/>
              </a:solidFill>
              <a:latin typeface="Arial" panose="020B0604020202020204" pitchFamily="34" charset="0"/>
              <a:cs typeface="Arial" panose="020B0604020202020204" pitchFamily="34" charset="0"/>
            </a:rPr>
            <a:t>Message</a:t>
          </a:r>
          <a:r>
            <a:rPr lang="en-US" sz="1600" kern="1200" dirty="0">
              <a:solidFill>
                <a:srgbClr val="003560"/>
              </a:solidFill>
              <a:latin typeface="Arial" panose="020B0604020202020204" pitchFamily="34" charset="0"/>
              <a:cs typeface="Arial" panose="020B0604020202020204" pitchFamily="34" charset="0"/>
            </a:rPr>
            <a:t> </a:t>
          </a:r>
          <a:r>
            <a:rPr lang="en-US" sz="1600" b="1" kern="1200" dirty="0">
              <a:solidFill>
                <a:srgbClr val="003560"/>
              </a:solidFill>
              <a:latin typeface="Arial" panose="020B0604020202020204" pitchFamily="34" charset="0"/>
              <a:cs typeface="Arial" panose="020B0604020202020204" pitchFamily="34" charset="0"/>
            </a:rPr>
            <a:t>generated</a:t>
          </a:r>
        </a:p>
      </dsp:txBody>
      <dsp:txXfrm>
        <a:off x="2301092" y="406283"/>
        <a:ext cx="1105433" cy="736955"/>
      </dsp:txXfrm>
    </dsp:sp>
    <dsp:sp modelId="{7F005C55-26E9-4BFF-AE48-14242ED86E49}">
      <dsp:nvSpPr>
        <dsp:cNvPr id="0" name=""/>
        <dsp:cNvSpPr/>
      </dsp:nvSpPr>
      <dsp:spPr>
        <a:xfrm>
          <a:off x="1436" y="1343015"/>
          <a:ext cx="2219745" cy="887898"/>
        </a:xfrm>
        <a:prstGeom prst="chevron">
          <a:avLst/>
        </a:prstGeom>
        <a:solidFill>
          <a:srgbClr val="0035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Small change</a:t>
          </a:r>
        </a:p>
      </dsp:txBody>
      <dsp:txXfrm>
        <a:off x="445385" y="1343015"/>
        <a:ext cx="1331847" cy="887898"/>
      </dsp:txXfrm>
    </dsp:sp>
    <dsp:sp modelId="{E3AC5399-C05D-465C-9174-93C886424779}">
      <dsp:nvSpPr>
        <dsp:cNvPr id="0" name=""/>
        <dsp:cNvSpPr/>
      </dsp:nvSpPr>
      <dsp:spPr>
        <a:xfrm>
          <a:off x="1932614" y="1418486"/>
          <a:ext cx="1842388" cy="73695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3560"/>
              </a:solidFill>
              <a:latin typeface="Arial" panose="020B0604020202020204" pitchFamily="34" charset="0"/>
              <a:cs typeface="Arial" panose="020B0604020202020204" pitchFamily="34" charset="0"/>
            </a:rPr>
            <a:t>Targeted message generated</a:t>
          </a:r>
        </a:p>
      </dsp:txBody>
      <dsp:txXfrm>
        <a:off x="2301092" y="1418486"/>
        <a:ext cx="1105433" cy="736955"/>
      </dsp:txXfrm>
    </dsp:sp>
    <dsp:sp modelId="{F1DF5C31-E6CB-4AC4-8D5B-FF302908B662}">
      <dsp:nvSpPr>
        <dsp:cNvPr id="0" name=""/>
        <dsp:cNvSpPr/>
      </dsp:nvSpPr>
      <dsp:spPr>
        <a:xfrm>
          <a:off x="1436" y="2355219"/>
          <a:ext cx="2219745" cy="887898"/>
        </a:xfrm>
        <a:prstGeom prst="chevron">
          <a:avLst/>
        </a:prstGeom>
        <a:solidFill>
          <a:srgbClr val="0035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Larger change</a:t>
          </a:r>
        </a:p>
      </dsp:txBody>
      <dsp:txXfrm>
        <a:off x="445385" y="2355219"/>
        <a:ext cx="1331847" cy="887898"/>
      </dsp:txXfrm>
    </dsp:sp>
    <dsp:sp modelId="{D59A9144-190D-4AFE-942C-D2B24931C6D1}">
      <dsp:nvSpPr>
        <dsp:cNvPr id="0" name=""/>
        <dsp:cNvSpPr/>
      </dsp:nvSpPr>
      <dsp:spPr>
        <a:xfrm>
          <a:off x="1932614" y="2430690"/>
          <a:ext cx="1842388" cy="73695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3560"/>
              </a:solidFill>
              <a:latin typeface="Arial" panose="020B0604020202020204" pitchFamily="34" charset="0"/>
              <a:cs typeface="Arial" panose="020B0604020202020204" pitchFamily="34" charset="0"/>
            </a:rPr>
            <a:t>Message generated</a:t>
          </a:r>
        </a:p>
      </dsp:txBody>
      <dsp:txXfrm>
        <a:off x="2301092" y="2430690"/>
        <a:ext cx="1105433" cy="736955"/>
      </dsp:txXfrm>
    </dsp:sp>
    <dsp:sp modelId="{09B623F1-9F5F-4A15-A2A5-6A415976AC2A}">
      <dsp:nvSpPr>
        <dsp:cNvPr id="0" name=""/>
        <dsp:cNvSpPr/>
      </dsp:nvSpPr>
      <dsp:spPr>
        <a:xfrm>
          <a:off x="3517068" y="2430690"/>
          <a:ext cx="1842388" cy="73695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3560"/>
              </a:solidFill>
              <a:latin typeface="Arial" panose="020B0604020202020204" pitchFamily="34" charset="0"/>
              <a:cs typeface="Arial" panose="020B0604020202020204" pitchFamily="34" charset="0"/>
            </a:rPr>
            <a:t>ChIP</a:t>
          </a:r>
        </a:p>
      </dsp:txBody>
      <dsp:txXfrm>
        <a:off x="3885546" y="2430690"/>
        <a:ext cx="1105433" cy="73695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E2C096DE-FABB-4776-8FDA-EB8BF35AFEE3}" type="datetimeFigureOut">
              <a:rPr lang="en-GB" smtClean="0"/>
              <a:t>27/05/2020</a:t>
            </a:fld>
            <a:endParaRPr lang="en-GB"/>
          </a:p>
        </p:txBody>
      </p:sp>
      <p:sp>
        <p:nvSpPr>
          <p:cNvPr id="4" name="Footer Placeholder 3"/>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5953A4E9-9EF9-4824-8EF0-FF4CFD36E23B}" type="slidenum">
              <a:rPr lang="en-GB" smtClean="0"/>
              <a:t>‹#›</a:t>
            </a:fld>
            <a:endParaRPr lang="en-GB"/>
          </a:p>
        </p:txBody>
      </p:sp>
    </p:spTree>
    <p:extLst>
      <p:ext uri="{BB962C8B-B14F-4D97-AF65-F5344CB8AC3E}">
        <p14:creationId xmlns:p14="http://schemas.microsoft.com/office/powerpoint/2010/main" val="2647505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CDA53A0C-BA5C-46F3-B33A-C363C6215435}" type="datetimeFigureOut">
              <a:rPr lang="en-GB" smtClean="0"/>
              <a:t>27/05/2020</a:t>
            </a:fld>
            <a:endParaRPr lang="en-GB"/>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26126303-40E7-443E-BD34-A4425633EA57}" type="slidenum">
              <a:rPr lang="en-GB" smtClean="0"/>
              <a:t>‹#›</a:t>
            </a:fld>
            <a:endParaRPr lang="en-GB"/>
          </a:p>
        </p:txBody>
      </p:sp>
    </p:spTree>
    <p:extLst>
      <p:ext uri="{BB962C8B-B14F-4D97-AF65-F5344CB8AC3E}">
        <p14:creationId xmlns:p14="http://schemas.microsoft.com/office/powerpoint/2010/main" val="1101589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A02F00-C535-204F-B4B5-528FB2DC4FE2}" type="slidenum">
              <a:rPr lang="en-US" smtClean="0"/>
              <a:t>1</a:t>
            </a:fld>
            <a:endParaRPr lang="en-US"/>
          </a:p>
        </p:txBody>
      </p:sp>
    </p:spTree>
    <p:extLst>
      <p:ext uri="{BB962C8B-B14F-4D97-AF65-F5344CB8AC3E}">
        <p14:creationId xmlns:p14="http://schemas.microsoft.com/office/powerpoint/2010/main" val="2590654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5</a:t>
            </a:fld>
            <a:endParaRPr lang="en-GB"/>
          </a:p>
        </p:txBody>
      </p:sp>
    </p:spTree>
    <p:extLst>
      <p:ext uri="{BB962C8B-B14F-4D97-AF65-F5344CB8AC3E}">
        <p14:creationId xmlns:p14="http://schemas.microsoft.com/office/powerpoint/2010/main" val="4255619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Between 19 and 56 depending on selection</a:t>
            </a:r>
            <a:r>
              <a:rPr lang="en-GB" baseline="0" dirty="0"/>
              <a:t> of personal questions and branching (probes)</a:t>
            </a:r>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12</a:t>
            </a:fld>
            <a:endParaRPr lang="en-GB"/>
          </a:p>
        </p:txBody>
      </p:sp>
    </p:spTree>
    <p:extLst>
      <p:ext uri="{BB962C8B-B14F-4D97-AF65-F5344CB8AC3E}">
        <p14:creationId xmlns:p14="http://schemas.microsoft.com/office/powerpoint/2010/main" val="3494988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Check if anyone here from any of the participating teams? </a:t>
            </a:r>
          </a:p>
        </p:txBody>
      </p:sp>
      <p:sp>
        <p:nvSpPr>
          <p:cNvPr id="4" name="Slide Number Placeholder 3"/>
          <p:cNvSpPr>
            <a:spLocks noGrp="1"/>
          </p:cNvSpPr>
          <p:nvPr>
            <p:ph type="sldNum" sz="quarter" idx="10"/>
          </p:nvPr>
        </p:nvSpPr>
        <p:spPr/>
        <p:txBody>
          <a:bodyPr/>
          <a:lstStyle/>
          <a:p>
            <a:fld id="{26126303-40E7-443E-BD34-A4425633EA57}" type="slidenum">
              <a:rPr lang="en-GB" smtClean="0"/>
              <a:t>22</a:t>
            </a:fld>
            <a:endParaRPr lang="en-GB"/>
          </a:p>
        </p:txBody>
      </p:sp>
    </p:spTree>
    <p:extLst>
      <p:ext uri="{BB962C8B-B14F-4D97-AF65-F5344CB8AC3E}">
        <p14:creationId xmlns:p14="http://schemas.microsoft.com/office/powerpoint/2010/main" val="69840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extracted on 14</a:t>
            </a:r>
            <a:r>
              <a:rPr lang="en-GB" baseline="30000" dirty="0"/>
              <a:t>th</a:t>
            </a:r>
            <a:r>
              <a:rPr lang="en-GB" dirty="0"/>
              <a:t> February 2019</a:t>
            </a:r>
          </a:p>
          <a:p>
            <a:endParaRPr lang="en-GB" dirty="0"/>
          </a:p>
          <a:p>
            <a:pPr lvl="0"/>
            <a:r>
              <a:rPr lang="en-GB" sz="1200" kern="1200" dirty="0">
                <a:solidFill>
                  <a:schemeClr val="tx1"/>
                </a:solidFill>
                <a:effectLst/>
                <a:latin typeface="+mn-lt"/>
                <a:ea typeface="+mn-ea"/>
                <a:cs typeface="+mn-cs"/>
              </a:rPr>
              <a:t>Observations (5234) - the number of times all participants had the opportunity to complete a dataset</a:t>
            </a:r>
          </a:p>
          <a:p>
            <a:pPr lvl="0"/>
            <a:r>
              <a:rPr lang="en-GB" sz="1200" kern="1200" dirty="0">
                <a:solidFill>
                  <a:schemeClr val="tx1"/>
                </a:solidFill>
                <a:effectLst/>
                <a:latin typeface="+mn-lt"/>
                <a:ea typeface="+mn-ea"/>
                <a:cs typeface="+mn-cs"/>
              </a:rPr>
              <a:t>Days (134) - mean number of days people completed question sets</a:t>
            </a:r>
          </a:p>
          <a:p>
            <a:pPr lvl="0"/>
            <a:r>
              <a:rPr lang="en-GB" sz="1200" kern="1200" dirty="0">
                <a:solidFill>
                  <a:schemeClr val="tx1"/>
                </a:solidFill>
                <a:effectLst/>
                <a:latin typeface="+mn-lt"/>
                <a:ea typeface="+mn-ea"/>
                <a:cs typeface="+mn-cs"/>
              </a:rPr>
              <a:t>Engagements (3716) – the number of times people completed a dataset</a:t>
            </a:r>
          </a:p>
          <a:p>
            <a:pPr lvl="0"/>
            <a:r>
              <a:rPr lang="en-GB" sz="1200" kern="1200" dirty="0">
                <a:solidFill>
                  <a:schemeClr val="tx1"/>
                </a:solidFill>
                <a:effectLst/>
                <a:latin typeface="+mn-lt"/>
                <a:ea typeface="+mn-ea"/>
                <a:cs typeface="+mn-cs"/>
              </a:rPr>
              <a:t>Overall engagement (71%) – this is the proportion of 3716 from 5234</a:t>
            </a:r>
          </a:p>
          <a:p>
            <a:pPr lvl="0"/>
            <a:r>
              <a:rPr lang="en-GB" sz="1200" kern="1200" dirty="0">
                <a:solidFill>
                  <a:schemeClr val="tx1"/>
                </a:solidFill>
                <a:effectLst/>
                <a:latin typeface="+mn-lt"/>
                <a:ea typeface="+mn-ea"/>
                <a:cs typeface="+mn-cs"/>
              </a:rPr>
              <a:t>Adherence (78%) - number completing &gt;33% question sets</a:t>
            </a:r>
          </a:p>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23</a:t>
            </a:fld>
            <a:endParaRPr lang="en-GB"/>
          </a:p>
        </p:txBody>
      </p:sp>
    </p:spTree>
    <p:extLst>
      <p:ext uri="{BB962C8B-B14F-4D97-AF65-F5344CB8AC3E}">
        <p14:creationId xmlns:p14="http://schemas.microsoft.com/office/powerpoint/2010/main" val="2234221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extracted on 14</a:t>
            </a:r>
            <a:r>
              <a:rPr lang="en-GB" baseline="30000" dirty="0"/>
              <a:t>th</a:t>
            </a:r>
            <a:r>
              <a:rPr lang="en-GB" dirty="0"/>
              <a:t> February 2019</a:t>
            </a:r>
          </a:p>
          <a:p>
            <a:endParaRPr lang="en-GB" dirty="0"/>
          </a:p>
          <a:p>
            <a:pPr lvl="0"/>
            <a:r>
              <a:rPr lang="en-GB" sz="1200" kern="1200" dirty="0">
                <a:solidFill>
                  <a:schemeClr val="tx1"/>
                </a:solidFill>
                <a:effectLst/>
                <a:latin typeface="+mn-lt"/>
                <a:ea typeface="+mn-ea"/>
                <a:cs typeface="+mn-cs"/>
              </a:rPr>
              <a:t>Observations (5234) - the number of times all participants had the opportunity to complete a dataset</a:t>
            </a:r>
          </a:p>
          <a:p>
            <a:pPr lvl="0"/>
            <a:r>
              <a:rPr lang="en-GB" sz="1200" kern="1200" dirty="0">
                <a:solidFill>
                  <a:schemeClr val="tx1"/>
                </a:solidFill>
                <a:effectLst/>
                <a:latin typeface="+mn-lt"/>
                <a:ea typeface="+mn-ea"/>
                <a:cs typeface="+mn-cs"/>
              </a:rPr>
              <a:t>Days (134) - mean number of days people completed question sets</a:t>
            </a:r>
          </a:p>
          <a:p>
            <a:pPr lvl="0"/>
            <a:r>
              <a:rPr lang="en-GB" sz="1200" kern="1200" dirty="0">
                <a:solidFill>
                  <a:schemeClr val="tx1"/>
                </a:solidFill>
                <a:effectLst/>
                <a:latin typeface="+mn-lt"/>
                <a:ea typeface="+mn-ea"/>
                <a:cs typeface="+mn-cs"/>
              </a:rPr>
              <a:t>Engagements (3716) – the number of times people completed a dataset</a:t>
            </a:r>
          </a:p>
          <a:p>
            <a:pPr lvl="0"/>
            <a:r>
              <a:rPr lang="en-GB" sz="1200" kern="1200" dirty="0">
                <a:solidFill>
                  <a:schemeClr val="tx1"/>
                </a:solidFill>
                <a:effectLst/>
                <a:latin typeface="+mn-lt"/>
                <a:ea typeface="+mn-ea"/>
                <a:cs typeface="+mn-cs"/>
              </a:rPr>
              <a:t>Overall engagement (71%) – this is the proportion of 3716 from 5234</a:t>
            </a:r>
          </a:p>
          <a:p>
            <a:pPr lvl="0"/>
            <a:r>
              <a:rPr lang="en-GB" sz="1200" kern="1200" dirty="0">
                <a:solidFill>
                  <a:schemeClr val="tx1"/>
                </a:solidFill>
                <a:effectLst/>
                <a:latin typeface="+mn-lt"/>
                <a:ea typeface="+mn-ea"/>
                <a:cs typeface="+mn-cs"/>
              </a:rPr>
              <a:t>Adherence (78%) - number completing &gt;33% question sets</a:t>
            </a:r>
          </a:p>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24</a:t>
            </a:fld>
            <a:endParaRPr lang="en-GB"/>
          </a:p>
        </p:txBody>
      </p:sp>
    </p:spTree>
    <p:extLst>
      <p:ext uri="{BB962C8B-B14F-4D97-AF65-F5344CB8AC3E}">
        <p14:creationId xmlns:p14="http://schemas.microsoft.com/office/powerpoint/2010/main" val="2622300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extracted on 14</a:t>
            </a:r>
            <a:r>
              <a:rPr lang="en-GB" baseline="30000" dirty="0"/>
              <a:t>th</a:t>
            </a:r>
            <a:r>
              <a:rPr lang="en-GB" dirty="0"/>
              <a:t> February 2019</a:t>
            </a:r>
          </a:p>
          <a:p>
            <a:endParaRPr lang="en-GB" dirty="0"/>
          </a:p>
          <a:p>
            <a:pPr lvl="0"/>
            <a:r>
              <a:rPr lang="en-GB" sz="1200" kern="1200" dirty="0">
                <a:solidFill>
                  <a:schemeClr val="tx1"/>
                </a:solidFill>
                <a:effectLst/>
                <a:latin typeface="+mn-lt"/>
                <a:ea typeface="+mn-ea"/>
                <a:cs typeface="+mn-cs"/>
              </a:rPr>
              <a:t>Observations (5234) - the number of times all participants had the opportunity to complete a dataset</a:t>
            </a:r>
          </a:p>
          <a:p>
            <a:pPr lvl="0"/>
            <a:r>
              <a:rPr lang="en-GB" sz="1200" kern="1200" dirty="0">
                <a:solidFill>
                  <a:schemeClr val="tx1"/>
                </a:solidFill>
                <a:effectLst/>
                <a:latin typeface="+mn-lt"/>
                <a:ea typeface="+mn-ea"/>
                <a:cs typeface="+mn-cs"/>
              </a:rPr>
              <a:t>Days (134) - mean number of days people completed question sets</a:t>
            </a:r>
          </a:p>
          <a:p>
            <a:pPr lvl="0"/>
            <a:r>
              <a:rPr lang="en-GB" sz="1200" kern="1200" dirty="0">
                <a:solidFill>
                  <a:schemeClr val="tx1"/>
                </a:solidFill>
                <a:effectLst/>
                <a:latin typeface="+mn-lt"/>
                <a:ea typeface="+mn-ea"/>
                <a:cs typeface="+mn-cs"/>
              </a:rPr>
              <a:t>Engagements (3716) – the number of times people completed a dataset</a:t>
            </a:r>
          </a:p>
          <a:p>
            <a:pPr lvl="0"/>
            <a:r>
              <a:rPr lang="en-GB" sz="1200" kern="1200" dirty="0">
                <a:solidFill>
                  <a:schemeClr val="tx1"/>
                </a:solidFill>
                <a:effectLst/>
                <a:latin typeface="+mn-lt"/>
                <a:ea typeface="+mn-ea"/>
                <a:cs typeface="+mn-cs"/>
              </a:rPr>
              <a:t>Overall engagement (71%) – this is the proportion of 3716 from 5234</a:t>
            </a:r>
          </a:p>
          <a:p>
            <a:pPr lvl="0"/>
            <a:r>
              <a:rPr lang="en-GB" sz="1200" kern="1200" dirty="0">
                <a:solidFill>
                  <a:schemeClr val="tx1"/>
                </a:solidFill>
                <a:effectLst/>
                <a:latin typeface="+mn-lt"/>
                <a:ea typeface="+mn-ea"/>
                <a:cs typeface="+mn-cs"/>
              </a:rPr>
              <a:t>Adherence (78%) - number completing &gt;33% question sets</a:t>
            </a:r>
          </a:p>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25</a:t>
            </a:fld>
            <a:endParaRPr lang="en-GB"/>
          </a:p>
        </p:txBody>
      </p:sp>
    </p:spTree>
    <p:extLst>
      <p:ext uri="{BB962C8B-B14F-4D97-AF65-F5344CB8AC3E}">
        <p14:creationId xmlns:p14="http://schemas.microsoft.com/office/powerpoint/2010/main" val="2779570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extracted on 14</a:t>
            </a:r>
            <a:r>
              <a:rPr lang="en-GB" baseline="30000" dirty="0"/>
              <a:t>th</a:t>
            </a:r>
            <a:r>
              <a:rPr lang="en-GB" dirty="0"/>
              <a:t> February 2019</a:t>
            </a:r>
          </a:p>
          <a:p>
            <a:endParaRPr lang="en-GB" dirty="0"/>
          </a:p>
          <a:p>
            <a:pPr lvl="0"/>
            <a:r>
              <a:rPr lang="en-GB" sz="1200" kern="1200" dirty="0">
                <a:solidFill>
                  <a:schemeClr val="tx1"/>
                </a:solidFill>
                <a:effectLst/>
                <a:latin typeface="+mn-lt"/>
                <a:ea typeface="+mn-ea"/>
                <a:cs typeface="+mn-cs"/>
              </a:rPr>
              <a:t>Observations (5234) - the number of times all participants had the opportunity to complete a dataset</a:t>
            </a:r>
          </a:p>
          <a:p>
            <a:pPr lvl="0"/>
            <a:r>
              <a:rPr lang="en-GB" sz="1200" kern="1200" dirty="0">
                <a:solidFill>
                  <a:schemeClr val="tx1"/>
                </a:solidFill>
                <a:effectLst/>
                <a:latin typeface="+mn-lt"/>
                <a:ea typeface="+mn-ea"/>
                <a:cs typeface="+mn-cs"/>
              </a:rPr>
              <a:t>Days (134) - mean number of days people completed question sets</a:t>
            </a:r>
          </a:p>
          <a:p>
            <a:pPr lvl="0"/>
            <a:r>
              <a:rPr lang="en-GB" sz="1200" kern="1200" dirty="0">
                <a:solidFill>
                  <a:schemeClr val="tx1"/>
                </a:solidFill>
                <a:effectLst/>
                <a:latin typeface="+mn-lt"/>
                <a:ea typeface="+mn-ea"/>
                <a:cs typeface="+mn-cs"/>
              </a:rPr>
              <a:t>Engagements (3716) – the number of times people completed a dataset</a:t>
            </a:r>
          </a:p>
          <a:p>
            <a:pPr lvl="0"/>
            <a:r>
              <a:rPr lang="en-GB" sz="1200" kern="1200" dirty="0">
                <a:solidFill>
                  <a:schemeClr val="tx1"/>
                </a:solidFill>
                <a:effectLst/>
                <a:latin typeface="+mn-lt"/>
                <a:ea typeface="+mn-ea"/>
                <a:cs typeface="+mn-cs"/>
              </a:rPr>
              <a:t>Overall engagement (71%) – this is the proportion of 3716 from 5234</a:t>
            </a:r>
          </a:p>
          <a:p>
            <a:pPr lvl="0"/>
            <a:r>
              <a:rPr lang="en-GB" sz="1200" kern="1200" dirty="0">
                <a:solidFill>
                  <a:schemeClr val="tx1"/>
                </a:solidFill>
                <a:effectLst/>
                <a:latin typeface="+mn-lt"/>
                <a:ea typeface="+mn-ea"/>
                <a:cs typeface="+mn-cs"/>
              </a:rPr>
              <a:t>Adherence (78%) - number completing &gt;33% question sets</a:t>
            </a:r>
          </a:p>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26</a:t>
            </a:fld>
            <a:endParaRPr lang="en-GB"/>
          </a:p>
        </p:txBody>
      </p:sp>
    </p:spTree>
    <p:extLst>
      <p:ext uri="{BB962C8B-B14F-4D97-AF65-F5344CB8AC3E}">
        <p14:creationId xmlns:p14="http://schemas.microsoft.com/office/powerpoint/2010/main" val="2963137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a:t>
            </a:r>
            <a:r>
              <a:rPr lang="en-GB" baseline="0" dirty="0"/>
              <a:t> from March</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Adverse event: </a:t>
            </a:r>
            <a:r>
              <a:rPr lang="en-GB" sz="1200" kern="1200" dirty="0">
                <a:solidFill>
                  <a:schemeClr val="tx1"/>
                </a:solidFill>
                <a:effectLst/>
                <a:latin typeface="+mn-lt"/>
                <a:ea typeface="+mn-ea"/>
                <a:cs typeface="+mn-cs"/>
              </a:rPr>
              <a:t>Any untoward medical occurrence, unintended disease or injury, or untoward clinical signs in service user/patient participants, whether or not related to the investigational medical device (i.e. the EMPOWER algorithm). This includes adverse events related to the EMPOWER intervention group and to the treatment as usual (TAU) group and also to all research procedures involved. Adverse events may be classified as follows.</a:t>
            </a:r>
          </a:p>
          <a:p>
            <a:endParaRPr lang="en-GB" dirty="0"/>
          </a:p>
          <a:p>
            <a:r>
              <a:rPr lang="en-GB" sz="1200" kern="1200" dirty="0">
                <a:solidFill>
                  <a:schemeClr val="tx1"/>
                </a:solidFill>
                <a:effectLst/>
                <a:latin typeface="+mn-lt"/>
                <a:ea typeface="+mn-ea"/>
                <a:cs typeface="+mn-cs"/>
              </a:rPr>
              <a:t>An adverse event is defined by the ISO14155:2011 guidelines for medical device trials as serious if it: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Results in death 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Is a life-threatening illness or injury 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Requires [voluntary or involuntary] hospitalisation or prolongation of existing hospitalisation 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Results in persistent or significant disability or incapacity 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Medical or surgical intervention required to prevent any of the above,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Leads to foetal distress, foetal death or consists of a congenital anomaly or birth defect 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Is otherwise considered medically significant by the investigator.</a:t>
            </a:r>
          </a:p>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28</a:t>
            </a:fld>
            <a:endParaRPr lang="en-GB"/>
          </a:p>
        </p:txBody>
      </p:sp>
    </p:spTree>
    <p:extLst>
      <p:ext uri="{BB962C8B-B14F-4D97-AF65-F5344CB8AC3E}">
        <p14:creationId xmlns:p14="http://schemas.microsoft.com/office/powerpoint/2010/main" val="3356655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3560"/>
                </a:solidFill>
                <a:latin typeface="Arial" panose="020B0604020202020204" pitchFamily="34" charset="0"/>
                <a:cs typeface="Arial" panose="020B0604020202020204" pitchFamily="34" charset="0"/>
              </a:rPr>
              <a:t>12 interviews to date in Glasgow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Not just building theory - People have fed back on technical issues and design ideas</a:t>
            </a:r>
            <a:endParaRPr lang="en-GB" dirty="0"/>
          </a:p>
          <a:p>
            <a:r>
              <a:rPr lang="en-GB" dirty="0"/>
              <a:t>Place – getting people in their daily life. Intervening in people’s lives. EMA sold as ecological</a:t>
            </a:r>
            <a:r>
              <a:rPr lang="en-GB" baseline="0" dirty="0"/>
              <a:t> validity but may be a potential intrusion.</a:t>
            </a:r>
          </a:p>
          <a:p>
            <a:r>
              <a:rPr lang="en-GB" baseline="0" dirty="0"/>
              <a:t>Appraisals – this feels very different and new to many people. People have very varied experiences of self monitoring. People like seeing that they are doing well. </a:t>
            </a:r>
          </a:p>
          <a:p>
            <a:r>
              <a:rPr lang="en-GB" baseline="0" dirty="0"/>
              <a:t>Motivations – improving English. Giving access to a person and services. Sense of security. Route in to services.</a:t>
            </a:r>
          </a:p>
          <a:p>
            <a:endParaRPr lang="en-US" dirty="0"/>
          </a:p>
        </p:txBody>
      </p:sp>
      <p:sp>
        <p:nvSpPr>
          <p:cNvPr id="4" name="Slide Number Placeholder 3"/>
          <p:cNvSpPr>
            <a:spLocks noGrp="1"/>
          </p:cNvSpPr>
          <p:nvPr>
            <p:ph type="sldNum" sz="quarter" idx="10"/>
          </p:nvPr>
        </p:nvSpPr>
        <p:spPr/>
        <p:txBody>
          <a:bodyPr/>
          <a:lstStyle/>
          <a:p>
            <a:fld id="{34A02F00-C535-204F-B4B5-528FB2DC4FE2}" type="slidenum">
              <a:rPr lang="en-US" smtClean="0"/>
              <a:t>29</a:t>
            </a:fld>
            <a:endParaRPr lang="en-US"/>
          </a:p>
        </p:txBody>
      </p:sp>
    </p:spTree>
    <p:extLst>
      <p:ext uri="{BB962C8B-B14F-4D97-AF65-F5344CB8AC3E}">
        <p14:creationId xmlns:p14="http://schemas.microsoft.com/office/powerpoint/2010/main" val="1030881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126303-40E7-443E-BD34-A4425633EA57}" type="slidenum">
              <a:rPr lang="en-GB" smtClean="0"/>
              <a:t>30</a:t>
            </a:fld>
            <a:endParaRPr lang="en-GB"/>
          </a:p>
        </p:txBody>
      </p:sp>
    </p:spTree>
    <p:extLst>
      <p:ext uri="{BB962C8B-B14F-4D97-AF65-F5344CB8AC3E}">
        <p14:creationId xmlns:p14="http://schemas.microsoft.com/office/powerpoint/2010/main" val="2455073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Rectangle 8"/>
          <p:cNvSpPr/>
          <p:nvPr userDrawn="1"/>
        </p:nvSpPr>
        <p:spPr bwMode="auto">
          <a:xfrm>
            <a:off x="753165" y="1604799"/>
            <a:ext cx="4958792" cy="4954149"/>
          </a:xfrm>
          <a:prstGeom prst="rect">
            <a:avLst/>
          </a:prstGeom>
          <a:solidFill>
            <a:schemeClr val="bg1">
              <a:alpha val="8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4" name="Title 1"/>
          <p:cNvSpPr>
            <a:spLocks noGrp="1"/>
          </p:cNvSpPr>
          <p:nvPr>
            <p:ph type="title" hasCustomPrompt="1"/>
          </p:nvPr>
        </p:nvSpPr>
        <p:spPr>
          <a:xfrm>
            <a:off x="719402" y="1604800"/>
            <a:ext cx="4992556" cy="672073"/>
          </a:xfrm>
          <a:prstGeom prst="rect">
            <a:avLst/>
          </a:prstGeom>
        </p:spPr>
        <p:txBody>
          <a:bodyPr/>
          <a:lstStyle>
            <a:lvl1pPr>
              <a:defRPr>
                <a:solidFill>
                  <a:srgbClr val="003560"/>
                </a:solidFill>
                <a:latin typeface="Arial" charset="0"/>
                <a:ea typeface="Arial" charset="0"/>
                <a:cs typeface="Arial" charset="0"/>
              </a:defRPr>
            </a:lvl1pPr>
          </a:lstStyle>
          <a:p>
            <a:r>
              <a:rPr lang="en-US" sz="3200" dirty="0"/>
              <a:t>Title: Font size 24</a:t>
            </a:r>
          </a:p>
        </p:txBody>
      </p:sp>
      <p:sp>
        <p:nvSpPr>
          <p:cNvPr id="5" name="Content Placeholder 2"/>
          <p:cNvSpPr>
            <a:spLocks noGrp="1"/>
          </p:cNvSpPr>
          <p:nvPr>
            <p:ph idx="1" hasCustomPrompt="1"/>
          </p:nvPr>
        </p:nvSpPr>
        <p:spPr>
          <a:xfrm>
            <a:off x="719402" y="2468896"/>
            <a:ext cx="4992556" cy="4128457"/>
          </a:xfrm>
          <a:prstGeom prst="rect">
            <a:avLst/>
          </a:prstGeom>
        </p:spPr>
        <p:txBody>
          <a:bodyPr/>
          <a:lstStyle>
            <a:lvl1pPr>
              <a:defRPr lang="en-US" sz="1867" kern="1200" dirty="0">
                <a:solidFill>
                  <a:srgbClr val="003560"/>
                </a:solidFill>
                <a:latin typeface="Arial" charset="0"/>
                <a:ea typeface="Arial" charset="0"/>
                <a:cs typeface="Arial" charset="0"/>
              </a:defRPr>
            </a:lvl1pPr>
          </a:lstStyle>
          <a:p>
            <a:r>
              <a:rPr lang="en-US" sz="1867" dirty="0"/>
              <a:t>Click to add text</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Tree>
    <p:extLst>
      <p:ext uri="{BB962C8B-B14F-4D97-AF65-F5344CB8AC3E}">
        <p14:creationId xmlns:p14="http://schemas.microsoft.com/office/powerpoint/2010/main" val="1587632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C2D687-3C55-4943-A5F9-299C45083D39}" type="datetimeFigureOut">
              <a:rPr lang="en-GB" smtClean="0"/>
              <a:t>27/05/2020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1391199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8387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C2D687-3C55-4943-A5F9-299C45083D39}" type="datetimeFigureOut">
              <a:rPr lang="en-GB" smtClean="0"/>
              <a:t>27/05/2020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3141476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C2D687-3C55-4943-A5F9-299C45083D39}" type="datetimeFigureOut">
              <a:rPr lang="en-GB" smtClean="0"/>
              <a:t>27/05/2020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3221548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C2D687-3C55-4943-A5F9-299C45083D39}" type="datetimeFigureOut">
              <a:rPr lang="en-GB" smtClean="0"/>
              <a:t>27/05/2020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261210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C2D687-3C55-4943-A5F9-299C45083D39}" type="datetimeFigureOut">
              <a:rPr lang="en-GB" smtClean="0"/>
              <a:t>27/05/2020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355195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C2D687-3C55-4943-A5F9-299C45083D39}" type="datetimeFigureOut">
              <a:rPr lang="en-GB" smtClean="0"/>
              <a:t>27/05/2020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1918084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C2D687-3C55-4943-A5F9-299C45083D39}" type="datetimeFigureOut">
              <a:rPr lang="en-GB" smtClean="0"/>
              <a:t>27/05/2020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4145797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C2D687-3C55-4943-A5F9-299C45083D39}" type="datetimeFigureOut">
              <a:rPr lang="en-GB" smtClean="0"/>
              <a:t>27/05/2020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148504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C2D687-3C55-4943-A5F9-299C45083D39}" type="datetimeFigureOut">
              <a:rPr lang="en-GB" smtClean="0"/>
              <a:t>27/05/2020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4206052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C2D687-3C55-4943-A5F9-299C45083D39}" type="datetimeFigureOut">
              <a:rPr lang="en-GB" smtClean="0"/>
              <a:t>27/05/2020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49BC75-E219-4018-93B1-1AEB96F426FB}" type="slidenum">
              <a:rPr lang="en-GB" smtClean="0"/>
              <a:t>‹#›</a:t>
            </a:fld>
            <a:endParaRPr lang="en-GB"/>
          </a:p>
        </p:txBody>
      </p:sp>
    </p:spTree>
    <p:extLst>
      <p:ext uri="{BB962C8B-B14F-4D97-AF65-F5344CB8AC3E}">
        <p14:creationId xmlns:p14="http://schemas.microsoft.com/office/powerpoint/2010/main" val="2444861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C2D687-3C55-4943-A5F9-299C45083D39}" type="datetimeFigureOut">
              <a:rPr lang="en-GB" smtClean="0"/>
              <a:t>27/05/2020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9BC75-E219-4018-93B1-1AEB96F426FB}" type="slidenum">
              <a:rPr lang="en-GB" smtClean="0"/>
              <a:t>‹#›</a:t>
            </a:fld>
            <a:endParaRPr lang="en-GB"/>
          </a:p>
        </p:txBody>
      </p:sp>
    </p:spTree>
    <p:extLst>
      <p:ext uri="{BB962C8B-B14F-4D97-AF65-F5344CB8AC3E}">
        <p14:creationId xmlns:p14="http://schemas.microsoft.com/office/powerpoint/2010/main" val="3220187599"/>
      </p:ext>
    </p:extLst>
  </p:cSld>
  <p:clrMap bg1="lt1" tx1="dk1" bg2="lt2" tx2="dk2" accent1="accent1" accent2="accent2" accent3="accent3" accent4="accent4" accent5="accent5" accent6="accent6" hlink="hlink" folHlink="folHlink"/>
  <p:sldLayoutIdLst>
    <p:sldLayoutId id="2147483686"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3" Type="http://schemas.openxmlformats.org/officeDocument/2006/relationships/image" Target="../media/image9.png"/><Relationship Id="rId7" Type="http://schemas.openxmlformats.org/officeDocument/2006/relationships/image" Target="../media/image13.jpeg"/><Relationship Id="rId12"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Layout" Target="../slideLayouts/slideLayout3.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gif"/><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33.png"/><Relationship Id="rId12"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7.png"/><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07/relationships/hdphoto" Target="../media/hdphoto2.wdp"/><Relationship Id="rId7" Type="http://schemas.openxmlformats.org/officeDocument/2006/relationships/diagramQuickStyle" Target="../diagrams/quickStyle1.xml"/><Relationship Id="rId2" Type="http://schemas.openxmlformats.org/officeDocument/2006/relationships/image" Target="../media/image39.png"/><Relationship Id="rId1" Type="http://schemas.openxmlformats.org/officeDocument/2006/relationships/slideLayout" Target="../slideLayouts/slideLayout8.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pn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7.png"/><Relationship Id="rId7"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5.tiff"/><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jpeg"/><Relationship Id="rId1" Type="http://schemas.openxmlformats.org/officeDocument/2006/relationships/slideLayout" Target="../slideLayouts/slideLayout8.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043320" y="5445260"/>
            <a:ext cx="905933" cy="118533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2192000" cy="18034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134355"/>
            <a:ext cx="2543605" cy="1496239"/>
          </a:xfrm>
          <a:prstGeom prst="rect">
            <a:avLst/>
          </a:prstGeom>
        </p:spPr>
      </p:pic>
      <p:sp>
        <p:nvSpPr>
          <p:cNvPr id="7" name="Title 1">
            <a:extLst>
              <a:ext uri="{FF2B5EF4-FFF2-40B4-BE49-F238E27FC236}">
                <a16:creationId xmlns:a16="http://schemas.microsoft.com/office/drawing/2014/main" id="{B5A592FA-C535-124E-A8E7-844425B8DB50}"/>
              </a:ext>
            </a:extLst>
          </p:cNvPr>
          <p:cNvSpPr>
            <a:spLocks noGrp="1"/>
          </p:cNvSpPr>
          <p:nvPr>
            <p:ph type="title"/>
          </p:nvPr>
        </p:nvSpPr>
        <p:spPr>
          <a:xfrm>
            <a:off x="240675" y="1465850"/>
            <a:ext cx="8287680" cy="2129686"/>
          </a:xfrm>
          <a:prstGeom prst="rect">
            <a:avLst/>
          </a:prstGeom>
        </p:spPr>
        <p:txBody>
          <a:bodyPr>
            <a:normAutofit/>
          </a:bodyPr>
          <a:lstStyle/>
          <a:p>
            <a:r>
              <a:rPr lang="en-GB" sz="2400" b="1" spc="-10" dirty="0">
                <a:solidFill>
                  <a:srgbClr val="003560"/>
                </a:solidFill>
                <a:latin typeface="Arial" charset="0"/>
                <a:cs typeface="Arial" charset="0"/>
              </a:rPr>
              <a:t>Early signs Monitoring to Prevent relapse in psychosis and </a:t>
            </a:r>
            <a:r>
              <a:rPr lang="en-GB" sz="2400" b="1" spc="-10" dirty="0" err="1">
                <a:solidFill>
                  <a:srgbClr val="003560"/>
                </a:solidFill>
                <a:latin typeface="Arial" charset="0"/>
                <a:cs typeface="Arial" charset="0"/>
              </a:rPr>
              <a:t>prOmote</a:t>
            </a:r>
            <a:r>
              <a:rPr lang="en-GB" sz="2400" b="1" spc="-10" dirty="0">
                <a:solidFill>
                  <a:srgbClr val="003560"/>
                </a:solidFill>
                <a:latin typeface="Arial" charset="0"/>
                <a:cs typeface="Arial" charset="0"/>
              </a:rPr>
              <a:t> Wellbeing, Engagement and Recovery (EMPOWER): </a:t>
            </a:r>
            <a:br>
              <a:rPr lang="en-GB" sz="2400" b="1" spc="-10" dirty="0">
                <a:solidFill>
                  <a:srgbClr val="003560"/>
                </a:solidFill>
                <a:latin typeface="Arial" charset="0"/>
                <a:cs typeface="Arial" charset="0"/>
              </a:rPr>
            </a:br>
            <a:br>
              <a:rPr lang="en-GB" sz="2400" b="1" spc="-10" dirty="0">
                <a:solidFill>
                  <a:srgbClr val="003560"/>
                </a:solidFill>
                <a:latin typeface="Arial" charset="0"/>
                <a:cs typeface="Arial" charset="0"/>
              </a:rPr>
            </a:br>
            <a:r>
              <a:rPr lang="en-GB" sz="2400" spc="-10" dirty="0">
                <a:solidFill>
                  <a:srgbClr val="003560"/>
                </a:solidFill>
                <a:latin typeface="Arial" charset="0"/>
                <a:cs typeface="Arial" charset="0"/>
              </a:rPr>
              <a:t>A pilot Cluster Randomised Controlled Trial</a:t>
            </a:r>
            <a:br>
              <a:rPr lang="en-GB" sz="2400" spc="-10" dirty="0">
                <a:solidFill>
                  <a:srgbClr val="003560"/>
                </a:solidFill>
                <a:latin typeface="Arial" charset="0"/>
                <a:cs typeface="Arial" charset="0"/>
              </a:rPr>
            </a:br>
            <a:r>
              <a:rPr lang="en-GB" sz="2000" spc="-10" dirty="0">
                <a:solidFill>
                  <a:srgbClr val="003560"/>
                </a:solidFill>
                <a:latin typeface="Arial" charset="0"/>
                <a:cs typeface="Arial" charset="0"/>
              </a:rPr>
              <a:t>ISRCTN: 9959262</a:t>
            </a:r>
          </a:p>
        </p:txBody>
      </p:sp>
      <p:sp>
        <p:nvSpPr>
          <p:cNvPr id="3" name="TextBox 2"/>
          <p:cNvSpPr txBox="1"/>
          <p:nvPr/>
        </p:nvSpPr>
        <p:spPr>
          <a:xfrm>
            <a:off x="661060" y="3703273"/>
            <a:ext cx="7446909" cy="1015663"/>
          </a:xfrm>
          <a:prstGeom prst="rect">
            <a:avLst/>
          </a:prstGeom>
          <a:solidFill>
            <a:srgbClr val="D9D9D9">
              <a:alpha val="76863"/>
            </a:srgbClr>
          </a:solidFill>
        </p:spPr>
        <p:txBody>
          <a:bodyPr wrap="square" rtlCol="0">
            <a:spAutoFit/>
          </a:bodyPr>
          <a:lstStyle/>
          <a:p>
            <a:r>
              <a:rPr lang="en-GB" sz="2000" spc="-10" dirty="0">
                <a:solidFill>
                  <a:srgbClr val="003560"/>
                </a:solidFill>
                <a:latin typeface="Arial" charset="0"/>
                <a:ea typeface="+mj-ea"/>
                <a:cs typeface="Arial" charset="0"/>
              </a:rPr>
              <a:t>Andrew Gumley </a:t>
            </a:r>
          </a:p>
          <a:p>
            <a:endParaRPr lang="en-GB" sz="2000" spc="-10" dirty="0">
              <a:solidFill>
                <a:srgbClr val="003560"/>
              </a:solidFill>
              <a:latin typeface="Arial" charset="0"/>
              <a:ea typeface="+mj-ea"/>
              <a:cs typeface="Arial" charset="0"/>
            </a:endParaRPr>
          </a:p>
          <a:p>
            <a:r>
              <a:rPr lang="en-GB" sz="2000" spc="-10" dirty="0">
                <a:solidFill>
                  <a:srgbClr val="003560"/>
                </a:solidFill>
                <a:latin typeface="Arial" charset="0"/>
                <a:ea typeface="+mj-ea"/>
                <a:cs typeface="Arial" charset="0"/>
              </a:rPr>
              <a:t>on behalf of EMPOWER Research Collaboration</a:t>
            </a:r>
          </a:p>
        </p:txBody>
      </p:sp>
    </p:spTree>
    <p:extLst>
      <p:ext uri="{BB962C8B-B14F-4D97-AF65-F5344CB8AC3E}">
        <p14:creationId xmlns:p14="http://schemas.microsoft.com/office/powerpoint/2010/main" val="18186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0" y="3"/>
            <a:ext cx="9144000" cy="5468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p:nvPicPr>
        <p:blipFill>
          <a:blip r:embed="rId2">
            <a:lum bright="70000" contrast="-70000"/>
            <a:extLst>
              <a:ext uri="{28A0092B-C50C-407E-A947-70E740481C1C}">
                <a14:useLocalDpi xmlns:a14="http://schemas.microsoft.com/office/drawing/2010/main"/>
              </a:ext>
            </a:extLst>
          </a:blip>
          <a:stretch>
            <a:fillRect/>
          </a:stretch>
        </p:blipFill>
        <p:spPr>
          <a:xfrm flipH="1">
            <a:off x="0" y="-7105"/>
            <a:ext cx="12192000" cy="6865105"/>
          </a:xfrm>
          <a:prstGeom prst="rect">
            <a:avLst/>
          </a:prstGeom>
        </p:spPr>
      </p:pic>
      <p:sp>
        <p:nvSpPr>
          <p:cNvPr id="2" name="Title 1"/>
          <p:cNvSpPr>
            <a:spLocks noGrp="1"/>
          </p:cNvSpPr>
          <p:nvPr>
            <p:ph type="title"/>
          </p:nvPr>
        </p:nvSpPr>
        <p:spPr/>
        <p:txBody>
          <a:bodyPr>
            <a:normAutofit fontScale="90000"/>
          </a:bodyPr>
          <a:lstStyle/>
          <a:p>
            <a:r>
              <a:rPr lang="en-GB" dirty="0"/>
              <a:t>Funder’s statement</a:t>
            </a:r>
          </a:p>
        </p:txBody>
      </p:sp>
      <p:sp>
        <p:nvSpPr>
          <p:cNvPr id="8" name="Content Placeholder 7"/>
          <p:cNvSpPr>
            <a:spLocks noGrp="1"/>
          </p:cNvSpPr>
          <p:nvPr>
            <p:ph idx="1"/>
          </p:nvPr>
        </p:nvSpPr>
        <p:spPr>
          <a:xfrm>
            <a:off x="719401" y="2468896"/>
            <a:ext cx="6625255" cy="3685299"/>
          </a:xfrm>
        </p:spPr>
        <p:txBody>
          <a:bodyPr>
            <a:normAutofit/>
          </a:bodyPr>
          <a:lstStyle/>
          <a:p>
            <a:r>
              <a:rPr lang="en-GB" dirty="0"/>
              <a:t>This research was funded by the NIHR Health Technology Assessment programme (project number 13/154/04) and by NHMRC (</a:t>
            </a:r>
            <a:r>
              <a:rPr lang="en-AU" dirty="0"/>
              <a:t>APP1095879</a:t>
            </a:r>
            <a:r>
              <a:rPr lang="en-GB" dirty="0"/>
              <a:t>).</a:t>
            </a:r>
          </a:p>
          <a:p>
            <a:endParaRPr lang="en-GB" dirty="0"/>
          </a:p>
          <a:p>
            <a:r>
              <a:rPr lang="en-US" dirty="0"/>
              <a:t>This study was supported by NHS Research Scotland, through the Chief Scientist Office and the Scottish Mental Health Research Network. </a:t>
            </a:r>
            <a:endParaRPr lang="en-GB" dirty="0"/>
          </a:p>
          <a:p>
            <a:endParaRPr lang="en-GB" dirty="0"/>
          </a:p>
          <a:p>
            <a:r>
              <a:rPr lang="en-GB" dirty="0"/>
              <a:t>The views expressed are those of the author(s) and not necessarily those of the NHS, the NIHR or the Department of Health.</a:t>
            </a:r>
          </a:p>
          <a:p>
            <a:pPr marL="0" indent="0">
              <a:buNone/>
            </a:pPr>
            <a:endParaRPr lang="en-GB"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56812" y="5467351"/>
            <a:ext cx="2463738" cy="1273933"/>
          </a:xfrm>
          <a:prstGeom prst="rect">
            <a:avLst/>
          </a:prstGeom>
        </p:spPr>
      </p:pic>
    </p:spTree>
    <p:extLst>
      <p:ext uri="{BB962C8B-B14F-4D97-AF65-F5344CB8AC3E}">
        <p14:creationId xmlns:p14="http://schemas.microsoft.com/office/powerpoint/2010/main" val="345704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6283" y="1604798"/>
            <a:ext cx="4992556" cy="47007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p:cNvSpPr/>
          <p:nvPr/>
        </p:nvSpPr>
        <p:spPr bwMode="auto">
          <a:xfrm>
            <a:off x="753165" y="1604799"/>
            <a:ext cx="4958792" cy="4704520"/>
          </a:xfrm>
          <a:prstGeom prst="rect">
            <a:avLst/>
          </a:prstGeom>
          <a:solidFill>
            <a:srgbClr val="FFFFFF"/>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3200">
              <a:latin typeface="Arial" charset="0"/>
              <a:ea typeface="ＭＳ Ｐゴシック" charset="-128"/>
              <a:cs typeface="ＭＳ Ｐゴシック" charset="-128"/>
            </a:endParaRPr>
          </a:p>
        </p:txBody>
      </p:sp>
      <p:pic>
        <p:nvPicPr>
          <p:cNvPr id="26" name="Picture 25" descr="logo.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7787" y="4042056"/>
            <a:ext cx="1365104" cy="326902"/>
          </a:xfrm>
          <a:prstGeom prst="rect">
            <a:avLst/>
          </a:prstGeom>
        </p:spPr>
      </p:pic>
      <p:pic>
        <p:nvPicPr>
          <p:cNvPr id="27" name="Picture 26" descr="logo-university-of-mancheste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7990" y="3242314"/>
            <a:ext cx="1161778" cy="485016"/>
          </a:xfrm>
          <a:prstGeom prst="rect">
            <a:avLst/>
          </a:prstGeom>
        </p:spPr>
      </p:pic>
      <p:pic>
        <p:nvPicPr>
          <p:cNvPr id="28" name="Picture 27" descr="marqu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20525" y="3147040"/>
            <a:ext cx="894789" cy="675565"/>
          </a:xfrm>
          <a:prstGeom prst="rect">
            <a:avLst/>
          </a:prstGeom>
        </p:spPr>
      </p:pic>
      <p:pic>
        <p:nvPicPr>
          <p:cNvPr id="29" name="Picture 28" descr="Scottish_Recovery_Network1.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2786" y="3929690"/>
            <a:ext cx="1099194" cy="485219"/>
          </a:xfrm>
          <a:prstGeom prst="rect">
            <a:avLst/>
          </a:prstGeom>
        </p:spPr>
      </p:pic>
      <p:pic>
        <p:nvPicPr>
          <p:cNvPr id="30" name="Picture 2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534770" y="3253282"/>
            <a:ext cx="842260" cy="656158"/>
          </a:xfrm>
          <a:prstGeom prst="rect">
            <a:avLst/>
          </a:prstGeom>
        </p:spPr>
      </p:pic>
      <p:pic>
        <p:nvPicPr>
          <p:cNvPr id="31" name="Picture 2" descr="University of Aberdeen logo"/>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89820" y="4020620"/>
            <a:ext cx="1180098" cy="32256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31" descr="http://www.nwmh.mh.org.au/www/358/files/nwmhlogofromjuly2015-whitebackground600x250.png"/>
          <p:cNvPicPr/>
          <p:nvPr/>
        </p:nvPicPr>
        <p:blipFill>
          <a:blip r:embed="rId9" cstate="screen">
            <a:extLst>
              <a:ext uri="{28A0092B-C50C-407E-A947-70E740481C1C}">
                <a14:useLocalDpi xmlns:a14="http://schemas.microsoft.com/office/drawing/2010/main"/>
              </a:ext>
            </a:extLst>
          </a:blip>
          <a:srcRect/>
          <a:stretch>
            <a:fillRect/>
          </a:stretch>
        </p:blipFill>
        <p:spPr bwMode="auto">
          <a:xfrm>
            <a:off x="3282617" y="4881660"/>
            <a:ext cx="1346565" cy="594868"/>
          </a:xfrm>
          <a:prstGeom prst="rect">
            <a:avLst/>
          </a:prstGeom>
          <a:noFill/>
          <a:ln>
            <a:noFill/>
          </a:ln>
        </p:spPr>
      </p:pic>
      <p:pic>
        <p:nvPicPr>
          <p:cNvPr id="33" name="Picture 32" descr="deakin-logo2.gif"/>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88502" y="4899243"/>
            <a:ext cx="467892" cy="467892"/>
          </a:xfrm>
          <a:prstGeom prst="rect">
            <a:avLst/>
          </a:prstGeom>
        </p:spPr>
      </p:pic>
      <p:pic>
        <p:nvPicPr>
          <p:cNvPr id="34" name="Picture 33" descr="ACU_logo.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14902" y="4899243"/>
            <a:ext cx="1075937" cy="505520"/>
          </a:xfrm>
          <a:prstGeom prst="rect">
            <a:avLst/>
          </a:prstGeom>
        </p:spPr>
      </p:pic>
      <p:pic>
        <p:nvPicPr>
          <p:cNvPr id="35" name="Picture 6" descr="Image result for latrobe university"/>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2211373" y="4871030"/>
            <a:ext cx="791715" cy="616127"/>
          </a:xfrm>
          <a:prstGeom prst="rect">
            <a:avLst/>
          </a:prstGeom>
          <a:noFill/>
          <a:extLst>
            <a:ext uri="{909E8E84-426E-40dd-AFC4-6F175D3DCCD1}">
              <a14:hiddenFill xmlns:a14="http://schemas.microsoft.com/office/drawing/2010/main" xmlns="">
                <a:solidFill>
                  <a:srgbClr val="FFFFFF"/>
                </a:solidFill>
              </a14:hiddenFill>
            </a:ext>
          </a:extLst>
        </p:spPr>
      </p:pic>
      <p:pic>
        <p:nvPicPr>
          <p:cNvPr id="36" name="Picture 35" descr="university_of_melbourne.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0463" y="5642518"/>
            <a:ext cx="1221517" cy="357294"/>
          </a:xfrm>
          <a:prstGeom prst="rect">
            <a:avLst/>
          </a:prstGeom>
        </p:spPr>
      </p:pic>
      <p:pic>
        <p:nvPicPr>
          <p:cNvPr id="6" name="Picture 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93945" y="3223843"/>
            <a:ext cx="699175" cy="503488"/>
          </a:xfrm>
          <a:prstGeom prst="rect">
            <a:avLst/>
          </a:prstGeom>
        </p:spPr>
      </p:pic>
      <p:pic>
        <p:nvPicPr>
          <p:cNvPr id="38" name="Picture 37"/>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934714" y="1601027"/>
            <a:ext cx="2517605" cy="1438457"/>
          </a:xfrm>
          <a:prstGeom prst="rect">
            <a:avLst/>
          </a:prstGeom>
        </p:spPr>
      </p:pic>
    </p:spTree>
    <p:extLst>
      <p:ext uri="{BB962C8B-B14F-4D97-AF65-F5344CB8AC3E}">
        <p14:creationId xmlns:p14="http://schemas.microsoft.com/office/powerpoint/2010/main" val="91825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team</a:t>
            </a:r>
          </a:p>
        </p:txBody>
      </p:sp>
      <p:sp>
        <p:nvSpPr>
          <p:cNvPr id="3" name="Content Placeholder 2"/>
          <p:cNvSpPr>
            <a:spLocks noGrp="1"/>
          </p:cNvSpPr>
          <p:nvPr>
            <p:ph idx="1"/>
          </p:nvPr>
        </p:nvSpPr>
        <p:spPr>
          <a:xfrm>
            <a:off x="719402" y="2468896"/>
            <a:ext cx="3216872" cy="4128457"/>
          </a:xfrm>
        </p:spPr>
        <p:txBody>
          <a:bodyPr>
            <a:normAutofit lnSpcReduction="10000"/>
          </a:bodyPr>
          <a:lstStyle/>
          <a:p>
            <a:pPr marL="0" indent="0">
              <a:buNone/>
            </a:pPr>
            <a:r>
              <a:rPr lang="en-GB" b="1" dirty="0"/>
              <a:t>Glasgow</a:t>
            </a:r>
          </a:p>
          <a:p>
            <a:r>
              <a:rPr lang="en-GB" dirty="0"/>
              <a:t>Professor Andrew Gumley</a:t>
            </a:r>
          </a:p>
          <a:p>
            <a:r>
              <a:rPr lang="en-GB" dirty="0"/>
              <a:t>Dr Simon Bradstreet</a:t>
            </a:r>
          </a:p>
          <a:p>
            <a:r>
              <a:rPr lang="en-GB" dirty="0"/>
              <a:t>Helen Whitehill</a:t>
            </a:r>
          </a:p>
          <a:p>
            <a:r>
              <a:rPr lang="en-GB" dirty="0"/>
              <a:t>Alison Wilson Kay</a:t>
            </a:r>
          </a:p>
          <a:p>
            <a:r>
              <a:rPr lang="en-GB" dirty="0"/>
              <a:t>David Thomson</a:t>
            </a:r>
          </a:p>
          <a:p>
            <a:r>
              <a:rPr lang="en-GB" dirty="0"/>
              <a:t>Jayne Artis</a:t>
            </a:r>
          </a:p>
          <a:p>
            <a:r>
              <a:rPr lang="en-GB" dirty="0"/>
              <a:t>Stephanie Allan</a:t>
            </a:r>
          </a:p>
          <a:p>
            <a:r>
              <a:rPr lang="en-GB" dirty="0"/>
              <a:t>Claire Matrunola</a:t>
            </a:r>
          </a:p>
          <a:p>
            <a:r>
              <a:rPr lang="en-GB" dirty="0"/>
              <a:t>Andrea Clark</a:t>
            </a:r>
          </a:p>
          <a:p>
            <a:r>
              <a:rPr lang="en-GB" dirty="0"/>
              <a:t>Professor Hamish McLeod</a:t>
            </a:r>
          </a:p>
          <a:p>
            <a:endParaRPr lang="en-GB" dirty="0"/>
          </a:p>
        </p:txBody>
      </p:sp>
      <p:sp>
        <p:nvSpPr>
          <p:cNvPr id="4" name="Content Placeholder 2"/>
          <p:cNvSpPr txBox="1">
            <a:spLocks/>
          </p:cNvSpPr>
          <p:nvPr/>
        </p:nvSpPr>
        <p:spPr>
          <a:xfrm>
            <a:off x="4181902" y="2468895"/>
            <a:ext cx="3199455" cy="41284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67" kern="1200" dirty="0">
                <a:solidFill>
                  <a:srgbClr val="00356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t>Melbourne</a:t>
            </a:r>
          </a:p>
          <a:p>
            <a:r>
              <a:rPr lang="en-GB" dirty="0"/>
              <a:t>Professor John Gleeson</a:t>
            </a:r>
          </a:p>
          <a:p>
            <a:r>
              <a:rPr lang="en-GB" dirty="0"/>
              <a:t>Professor John Farhall</a:t>
            </a:r>
          </a:p>
          <a:p>
            <a:r>
              <a:rPr lang="en-GB" dirty="0"/>
              <a:t>Dr Emma Morton</a:t>
            </a:r>
          </a:p>
          <a:p>
            <a:r>
              <a:rPr lang="en-GB" dirty="0"/>
              <a:t>Imogen Bell</a:t>
            </a:r>
          </a:p>
          <a:p>
            <a:r>
              <a:rPr lang="en-GB" dirty="0"/>
              <a:t>Emily </a:t>
            </a:r>
            <a:r>
              <a:rPr lang="en-GB" dirty="0" err="1"/>
              <a:t>Castagnini</a:t>
            </a:r>
            <a:endParaRPr lang="en-GB" dirty="0"/>
          </a:p>
          <a:p>
            <a:r>
              <a:rPr lang="en-GB" dirty="0"/>
              <a:t>Maria </a:t>
            </a:r>
            <a:r>
              <a:rPr lang="en-GB" dirty="0" err="1"/>
              <a:t>Lambrou</a:t>
            </a:r>
            <a:endParaRPr lang="en-GB" dirty="0"/>
          </a:p>
          <a:p>
            <a:endParaRPr lang="en-GB" dirty="0"/>
          </a:p>
        </p:txBody>
      </p:sp>
      <p:sp>
        <p:nvSpPr>
          <p:cNvPr id="5" name="Content Placeholder 2"/>
          <p:cNvSpPr txBox="1">
            <a:spLocks/>
          </p:cNvSpPr>
          <p:nvPr/>
        </p:nvSpPr>
        <p:spPr>
          <a:xfrm>
            <a:off x="7407127" y="382328"/>
            <a:ext cx="4009167" cy="621721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67" kern="1200" dirty="0">
                <a:solidFill>
                  <a:srgbClr val="00356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t>EMPOWER Research Collaboration</a:t>
            </a:r>
          </a:p>
          <a:p>
            <a:r>
              <a:rPr lang="en-GB" sz="1600" dirty="0"/>
              <a:t>John Ainsworth</a:t>
            </a:r>
          </a:p>
          <a:p>
            <a:r>
              <a:rPr lang="en-GB" sz="1600" dirty="0"/>
              <a:t>Mario Alvarez</a:t>
            </a:r>
          </a:p>
          <a:p>
            <a:r>
              <a:rPr lang="en-GB" sz="1600" dirty="0"/>
              <a:t>Max Birchwood</a:t>
            </a:r>
          </a:p>
          <a:p>
            <a:r>
              <a:rPr lang="en-GB" sz="1600" dirty="0"/>
              <a:t>Andy Briggs</a:t>
            </a:r>
          </a:p>
          <a:p>
            <a:r>
              <a:rPr lang="en-GB" sz="1600" dirty="0"/>
              <a:t>Sandra </a:t>
            </a:r>
            <a:r>
              <a:rPr lang="en-GB" sz="1600" dirty="0" err="1"/>
              <a:t>Bucci</a:t>
            </a:r>
            <a:endParaRPr lang="en-GB" sz="1600" dirty="0"/>
          </a:p>
          <a:p>
            <a:r>
              <a:rPr lang="en-GB" sz="1600" dirty="0"/>
              <a:t>Sue Cotton</a:t>
            </a:r>
          </a:p>
          <a:p>
            <a:r>
              <a:rPr lang="en-GB" sz="1600" dirty="0"/>
              <a:t>Paul French</a:t>
            </a:r>
          </a:p>
          <a:p>
            <a:r>
              <a:rPr lang="en-GB" sz="1600" dirty="0" err="1"/>
              <a:t>Reeva</a:t>
            </a:r>
            <a:r>
              <a:rPr lang="en-GB" sz="1600" dirty="0"/>
              <a:t> Lederman</a:t>
            </a:r>
          </a:p>
          <a:p>
            <a:r>
              <a:rPr lang="en-GB" sz="1600" dirty="0" err="1"/>
              <a:t>Shon</a:t>
            </a:r>
            <a:r>
              <a:rPr lang="en-GB" sz="1600" dirty="0"/>
              <a:t> Lewis</a:t>
            </a:r>
          </a:p>
          <a:p>
            <a:r>
              <a:rPr lang="en-GB" sz="1600" dirty="0"/>
              <a:t>Graeme MacLennan</a:t>
            </a:r>
          </a:p>
          <a:p>
            <a:r>
              <a:rPr lang="en-GB" sz="1600" dirty="0"/>
              <a:t>Cathy </a:t>
            </a:r>
            <a:r>
              <a:rPr lang="en-GB" sz="1600" dirty="0" err="1"/>
              <a:t>Mihilopoulos</a:t>
            </a:r>
            <a:endParaRPr lang="en-GB" sz="1600" dirty="0"/>
          </a:p>
          <a:p>
            <a:r>
              <a:rPr lang="en-GB" sz="1600" dirty="0"/>
              <a:t>John  Norrie</a:t>
            </a:r>
          </a:p>
          <a:p>
            <a:r>
              <a:rPr lang="en-GB" sz="1600" dirty="0"/>
              <a:t>Frank Reilly</a:t>
            </a:r>
          </a:p>
          <a:p>
            <a:r>
              <a:rPr lang="en-GB" sz="1600" dirty="0" err="1"/>
              <a:t>Swaran</a:t>
            </a:r>
            <a:r>
              <a:rPr lang="en-GB" sz="1600" dirty="0"/>
              <a:t> Singh</a:t>
            </a:r>
          </a:p>
          <a:p>
            <a:r>
              <a:rPr lang="en-GB" sz="1600" dirty="0"/>
              <a:t>Lesley Smith</a:t>
            </a:r>
          </a:p>
          <a:p>
            <a:r>
              <a:rPr lang="en-GB" sz="1600" dirty="0"/>
              <a:t>Suresh </a:t>
            </a:r>
            <a:r>
              <a:rPr lang="en-GB" sz="1600" dirty="0" err="1"/>
              <a:t>Sundrum</a:t>
            </a:r>
            <a:endParaRPr lang="en-GB" sz="1600" dirty="0"/>
          </a:p>
          <a:p>
            <a:r>
              <a:rPr lang="en-GB" sz="1600" dirty="0"/>
              <a:t>Andrew Thompson</a:t>
            </a:r>
          </a:p>
          <a:p>
            <a:r>
              <a:rPr lang="en-GB" sz="1600" dirty="0"/>
              <a:t>Matthias </a:t>
            </a:r>
            <a:r>
              <a:rPr lang="en-GB" sz="1600" dirty="0" err="1"/>
              <a:t>Schwannauer</a:t>
            </a:r>
            <a:endParaRPr lang="en-GB" sz="1600" dirty="0"/>
          </a:p>
          <a:p>
            <a:r>
              <a:rPr lang="en-GB" sz="1600" dirty="0"/>
              <a:t>Chris Williams</a:t>
            </a:r>
          </a:p>
          <a:p>
            <a:r>
              <a:rPr lang="en-GB" sz="1600" dirty="0"/>
              <a:t>Alison Yung</a:t>
            </a:r>
          </a:p>
          <a:p>
            <a:endParaRPr lang="en-GB" dirty="0"/>
          </a:p>
          <a:p>
            <a:endParaRPr lang="en-GB" dirty="0"/>
          </a:p>
        </p:txBody>
      </p:sp>
    </p:spTree>
    <p:extLst>
      <p:ext uri="{BB962C8B-B14F-4D97-AF65-F5344CB8AC3E}">
        <p14:creationId xmlns:p14="http://schemas.microsoft.com/office/powerpoint/2010/main" val="1635707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rot="10800000">
            <a:off x="-24" y="0"/>
            <a:ext cx="12192021" cy="68580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7" name="Rectangle 6"/>
          <p:cNvSpPr/>
          <p:nvPr/>
        </p:nvSpPr>
        <p:spPr bwMode="auto">
          <a:xfrm>
            <a:off x="2081683" y="1553443"/>
            <a:ext cx="4543907" cy="3218700"/>
          </a:xfrm>
          <a:prstGeom prst="rect">
            <a:avLst/>
          </a:prstGeom>
          <a:solidFill>
            <a:srgbClr val="FFFFFF">
              <a:alpha val="8509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8" name="Title 1"/>
          <p:cNvSpPr txBox="1">
            <a:spLocks/>
          </p:cNvSpPr>
          <p:nvPr/>
        </p:nvSpPr>
        <p:spPr>
          <a:xfrm>
            <a:off x="2081683" y="1553443"/>
            <a:ext cx="4543907" cy="568494"/>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lvl="0" defTabSz="914400">
              <a:defRPr/>
            </a:pPr>
            <a:r>
              <a:rPr kumimoji="0" lang="en-GB" sz="3200" i="0" u="none" strike="noStrike" kern="0" cap="none" spc="-10" normalizeH="0" baseline="0" noProof="0" dirty="0">
                <a:ln>
                  <a:noFill/>
                </a:ln>
                <a:solidFill>
                  <a:srgbClr val="003560"/>
                </a:solidFill>
                <a:effectLst/>
                <a:uLnTx/>
                <a:uFillTx/>
              </a:rPr>
              <a:t>Our aim</a:t>
            </a:r>
            <a:endParaRPr kumimoji="0" lang="en-US" sz="3200" i="0" u="none" strike="noStrike" kern="0" cap="none" spc="-10" normalizeH="0" baseline="0" noProof="0" dirty="0">
              <a:ln>
                <a:noFill/>
              </a:ln>
              <a:solidFill>
                <a:srgbClr val="003560"/>
              </a:solidFill>
              <a:effectLst/>
              <a:uLnTx/>
              <a:uFillTx/>
            </a:endParaRPr>
          </a:p>
        </p:txBody>
      </p:sp>
      <p:sp>
        <p:nvSpPr>
          <p:cNvPr id="9" name="Content Placeholder 2"/>
          <p:cNvSpPr txBox="1">
            <a:spLocks/>
          </p:cNvSpPr>
          <p:nvPr/>
        </p:nvSpPr>
        <p:spPr>
          <a:xfrm>
            <a:off x="2307591" y="2087648"/>
            <a:ext cx="4181270" cy="32319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67" dirty="0">
                <a:solidFill>
                  <a:srgbClr val="003560"/>
                </a:solidFill>
                <a:latin typeface="Arial" charset="0"/>
                <a:ea typeface="Arial" charset="0"/>
                <a:cs typeface="Arial" charset="0"/>
              </a:rPr>
              <a:t>To build and test a digital intervention which:</a:t>
            </a:r>
          </a:p>
          <a:p>
            <a:pPr marL="285750" indent="-285750">
              <a:buFont typeface="Arial" charset="0"/>
              <a:buChar char="•"/>
            </a:pPr>
            <a:r>
              <a:rPr lang="en-GB" sz="1867" dirty="0">
                <a:solidFill>
                  <a:srgbClr val="003560"/>
                </a:solidFill>
                <a:latin typeface="Arial" charset="0"/>
                <a:ea typeface="Arial" charset="0"/>
                <a:cs typeface="Arial" charset="0"/>
              </a:rPr>
              <a:t>Enhances recognition of early warning signs;</a:t>
            </a:r>
          </a:p>
          <a:p>
            <a:pPr marL="285750" indent="-285750">
              <a:buFont typeface="Arial" charset="0"/>
              <a:buChar char="•"/>
            </a:pPr>
            <a:r>
              <a:rPr lang="en-GB" sz="1867" dirty="0">
                <a:solidFill>
                  <a:srgbClr val="003560"/>
                </a:solidFill>
                <a:latin typeface="Arial" charset="0"/>
                <a:ea typeface="Arial" charset="0"/>
                <a:cs typeface="Arial" charset="0"/>
              </a:rPr>
              <a:t>Is peer and clinician supported;</a:t>
            </a:r>
          </a:p>
          <a:p>
            <a:pPr marL="285750" indent="-285750">
              <a:buFont typeface="Arial" charset="0"/>
              <a:buChar char="•"/>
            </a:pPr>
            <a:r>
              <a:rPr lang="en-AU" sz="1867" dirty="0">
                <a:solidFill>
                  <a:srgbClr val="003560"/>
                </a:solidFill>
                <a:latin typeface="Arial" charset="0"/>
                <a:ea typeface="Arial" charset="0"/>
                <a:cs typeface="Arial" charset="0"/>
              </a:rPr>
              <a:t>Supports self management;</a:t>
            </a:r>
          </a:p>
          <a:p>
            <a:pPr marL="285750" indent="-285750">
              <a:buFont typeface="Arial" charset="0"/>
              <a:buChar char="•"/>
            </a:pPr>
            <a:r>
              <a:rPr lang="en-GB" sz="1867" dirty="0">
                <a:solidFill>
                  <a:srgbClr val="003560"/>
                </a:solidFill>
                <a:latin typeface="Arial" charset="0"/>
                <a:ea typeface="Arial" charset="0"/>
                <a:cs typeface="Arial" charset="0"/>
              </a:rPr>
              <a:t>Provides a stepped care pathway.</a:t>
            </a:r>
          </a:p>
        </p:txBody>
      </p:sp>
    </p:spTree>
    <p:extLst>
      <p:ext uri="{BB962C8B-B14F-4D97-AF65-F5344CB8AC3E}">
        <p14:creationId xmlns:p14="http://schemas.microsoft.com/office/powerpoint/2010/main" val="351057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rot="10800000">
            <a:off x="0" y="-1"/>
            <a:ext cx="12263196" cy="9197397"/>
          </a:xfrm>
          <a:prstGeom prst="rect">
            <a:avLst/>
          </a:prstGeom>
        </p:spPr>
      </p:pic>
      <p:sp>
        <p:nvSpPr>
          <p:cNvPr id="7" name="Rectangle 6"/>
          <p:cNvSpPr/>
          <p:nvPr/>
        </p:nvSpPr>
        <p:spPr bwMode="auto">
          <a:xfrm>
            <a:off x="847243" y="1951990"/>
            <a:ext cx="4543907" cy="3800434"/>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8" name="Title 1"/>
          <p:cNvSpPr txBox="1">
            <a:spLocks/>
          </p:cNvSpPr>
          <p:nvPr/>
        </p:nvSpPr>
        <p:spPr>
          <a:xfrm>
            <a:off x="847243" y="1951991"/>
            <a:ext cx="4543907" cy="568494"/>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lvl="0" defTabSz="914400">
              <a:defRPr/>
            </a:pPr>
            <a:r>
              <a:rPr kumimoji="0" lang="en-GB" sz="3200" i="0" u="none" strike="noStrike" kern="0" cap="none" spc="-10" normalizeH="0" baseline="0" noProof="0" dirty="0">
                <a:ln>
                  <a:noFill/>
                </a:ln>
                <a:solidFill>
                  <a:srgbClr val="003560"/>
                </a:solidFill>
                <a:effectLst/>
                <a:uLnTx/>
                <a:uFillTx/>
              </a:rPr>
              <a:t>Our approach</a:t>
            </a:r>
            <a:endParaRPr kumimoji="0" lang="en-US" sz="3200" i="0" u="none" strike="noStrike" kern="0" cap="none" spc="-10" normalizeH="0" baseline="0" noProof="0" dirty="0">
              <a:ln>
                <a:noFill/>
              </a:ln>
              <a:solidFill>
                <a:srgbClr val="003560"/>
              </a:solidFill>
              <a:effectLst/>
              <a:uLnTx/>
              <a:uFillTx/>
            </a:endParaRPr>
          </a:p>
        </p:txBody>
      </p:sp>
      <p:sp>
        <p:nvSpPr>
          <p:cNvPr id="9" name="Content Placeholder 2"/>
          <p:cNvSpPr txBox="1">
            <a:spLocks/>
          </p:cNvSpPr>
          <p:nvPr/>
        </p:nvSpPr>
        <p:spPr>
          <a:xfrm>
            <a:off x="1073151" y="2520486"/>
            <a:ext cx="4181270" cy="32319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solidFill>
                  <a:srgbClr val="003560"/>
                </a:solidFill>
                <a:latin typeface="Arial" charset="0"/>
                <a:ea typeface="Arial" charset="0"/>
                <a:cs typeface="Arial" charset="0"/>
              </a:rPr>
              <a:t>Relationships</a:t>
            </a:r>
            <a:r>
              <a:rPr lang="en-US" sz="2000" dirty="0"/>
              <a:t> </a:t>
            </a:r>
            <a:r>
              <a:rPr lang="en-US" sz="1867" dirty="0">
                <a:solidFill>
                  <a:srgbClr val="003560"/>
                </a:solidFill>
                <a:latin typeface="Arial" charset="0"/>
                <a:ea typeface="Arial" charset="0"/>
                <a:cs typeface="Arial" charset="0"/>
              </a:rPr>
              <a:t>at </a:t>
            </a:r>
            <a:r>
              <a:rPr lang="en-US" sz="1867" dirty="0" err="1">
                <a:solidFill>
                  <a:srgbClr val="003560"/>
                </a:solidFill>
                <a:latin typeface="Arial" charset="0"/>
                <a:ea typeface="Arial" charset="0"/>
                <a:cs typeface="Arial" charset="0"/>
              </a:rPr>
              <a:t>centre</a:t>
            </a:r>
            <a:r>
              <a:rPr lang="en-US" sz="1867" dirty="0">
                <a:solidFill>
                  <a:srgbClr val="003560"/>
                </a:solidFill>
                <a:latin typeface="Arial" charset="0"/>
                <a:ea typeface="Arial" charset="0"/>
                <a:cs typeface="Arial" charset="0"/>
              </a:rPr>
              <a:t> of relapse and recovery</a:t>
            </a:r>
          </a:p>
          <a:p>
            <a:r>
              <a:rPr lang="en-US" sz="1867" dirty="0">
                <a:solidFill>
                  <a:srgbClr val="003560"/>
                </a:solidFill>
                <a:latin typeface="Arial" charset="0"/>
                <a:ea typeface="Arial" charset="0"/>
                <a:cs typeface="Arial" charset="0"/>
              </a:rPr>
              <a:t>Fear of relapse strains relationships and decision making</a:t>
            </a:r>
          </a:p>
          <a:p>
            <a:r>
              <a:rPr lang="en-US" sz="1867" dirty="0">
                <a:solidFill>
                  <a:srgbClr val="003560"/>
                </a:solidFill>
                <a:latin typeface="Arial" charset="0"/>
                <a:ea typeface="Arial" charset="0"/>
                <a:cs typeface="Arial" charset="0"/>
              </a:rPr>
              <a:t>Digital technology may empower: </a:t>
            </a:r>
          </a:p>
          <a:p>
            <a:pPr lvl="1"/>
            <a:r>
              <a:rPr lang="en-US" sz="1600" dirty="0">
                <a:solidFill>
                  <a:srgbClr val="003560"/>
                </a:solidFill>
                <a:latin typeface="Arial" charset="0"/>
                <a:ea typeface="Arial" charset="0"/>
                <a:cs typeface="Arial" charset="0"/>
              </a:rPr>
              <a:t>Track changes in wellbeing,</a:t>
            </a:r>
          </a:p>
          <a:p>
            <a:pPr lvl="1"/>
            <a:r>
              <a:rPr lang="en-US" sz="1600" dirty="0">
                <a:solidFill>
                  <a:srgbClr val="003560"/>
                </a:solidFill>
                <a:latin typeface="Arial" charset="0"/>
                <a:ea typeface="Arial" charset="0"/>
                <a:cs typeface="Arial" charset="0"/>
              </a:rPr>
              <a:t>Develop awareness of the “ebb and flow” of feelings,</a:t>
            </a:r>
          </a:p>
          <a:p>
            <a:pPr lvl="1"/>
            <a:r>
              <a:rPr lang="en-US" sz="1600" dirty="0">
                <a:solidFill>
                  <a:srgbClr val="003560"/>
                </a:solidFill>
                <a:latin typeface="Arial" charset="0"/>
                <a:ea typeface="Arial" charset="0"/>
                <a:cs typeface="Arial" charset="0"/>
              </a:rPr>
              <a:t>Access wellbeing resources, and</a:t>
            </a:r>
          </a:p>
          <a:p>
            <a:pPr lvl="1"/>
            <a:r>
              <a:rPr lang="en-US" sz="1600" dirty="0">
                <a:solidFill>
                  <a:srgbClr val="003560"/>
                </a:solidFill>
                <a:latin typeface="Arial" charset="0"/>
                <a:ea typeface="Arial" charset="0"/>
                <a:cs typeface="Arial" charset="0"/>
              </a:rPr>
              <a:t>Share data to access support.</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Tree>
    <p:extLst>
      <p:ext uri="{BB962C8B-B14F-4D97-AF65-F5344CB8AC3E}">
        <p14:creationId xmlns:p14="http://schemas.microsoft.com/office/powerpoint/2010/main" val="196840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chemeClr val="bg1">
              <a:lumMod val="95000"/>
            </a:schemeClr>
          </a:solidFill>
          <a:ln w="12700" cap="flat" cmpd="sng" algn="ctr">
            <a:noFill/>
            <a:prstDash val="solid"/>
            <a:round/>
            <a:headEnd type="none" w="med" len="med"/>
            <a:tailEnd type="none" w="med" len="med"/>
          </a:ln>
          <a:effectLst/>
        </p:spPr>
        <p:txBody>
          <a:bodyPr anchor="ctr"/>
          <a:lstStyle/>
          <a:p>
            <a:pPr algn="ctr" eaLnBrk="0" hangingPunct="0">
              <a:defRPr/>
            </a:pPr>
            <a:endParaRPr lang="en-GB" sz="3200" dirty="0">
              <a:solidFill>
                <a:schemeClr val="bg1"/>
              </a:solidFill>
              <a:ea typeface="Arial" charset="0"/>
              <a:cs typeface="Calibri" panose="020F0502020204030204" pitchFamily="34" charset="0"/>
            </a:endParaRPr>
          </a:p>
        </p:txBody>
      </p:sp>
      <p:sp>
        <p:nvSpPr>
          <p:cNvPr id="12290" name="Curved Up Arrow 1"/>
          <p:cNvSpPr>
            <a:spLocks noChangeArrowheads="1"/>
          </p:cNvSpPr>
          <p:nvPr/>
        </p:nvSpPr>
        <p:spPr bwMode="auto">
          <a:xfrm flipH="1">
            <a:off x="5365117" y="4684717"/>
            <a:ext cx="4407877" cy="879475"/>
          </a:xfrm>
          <a:prstGeom prst="curvedUpArrow">
            <a:avLst>
              <a:gd name="adj1" fmla="val 24986"/>
              <a:gd name="adj2" fmla="val 50023"/>
              <a:gd name="adj3" fmla="val 25000"/>
            </a:avLst>
          </a:prstGeom>
          <a:solidFill>
            <a:srgbClr val="00355F"/>
          </a:solidFill>
          <a:ln w="12700">
            <a:solidFill>
              <a:schemeClr val="tx1"/>
            </a:solidFill>
            <a:round/>
            <a:headEnd/>
            <a:tailEnd/>
          </a:ln>
        </p:spPr>
        <p:txBody>
          <a:bodyPr anchor="ctr"/>
          <a:lstStyle/>
          <a:p>
            <a:pPr algn="ctr" eaLnBrk="0" hangingPunct="0"/>
            <a:endParaRPr lang="en-US">
              <a:solidFill>
                <a:schemeClr val="bg1"/>
              </a:solidFill>
              <a:latin typeface="Arial" panose="020B0604020202020204" pitchFamily="34" charset="0"/>
              <a:cs typeface="Arial" panose="020B0604020202020204" pitchFamily="34" charset="0"/>
            </a:endParaRPr>
          </a:p>
        </p:txBody>
      </p:sp>
      <p:sp>
        <p:nvSpPr>
          <p:cNvPr id="12291" name="Curved Up Arrow 2"/>
          <p:cNvSpPr>
            <a:spLocks noChangeArrowheads="1"/>
          </p:cNvSpPr>
          <p:nvPr/>
        </p:nvSpPr>
        <p:spPr bwMode="auto">
          <a:xfrm rot="10800000" flipH="1">
            <a:off x="5233232" y="876304"/>
            <a:ext cx="4407877" cy="881063"/>
          </a:xfrm>
          <a:prstGeom prst="curvedUpArrow">
            <a:avLst>
              <a:gd name="adj1" fmla="val 24941"/>
              <a:gd name="adj2" fmla="val 49933"/>
              <a:gd name="adj3" fmla="val 25000"/>
            </a:avLst>
          </a:prstGeom>
          <a:solidFill>
            <a:srgbClr val="00355F"/>
          </a:solidFill>
          <a:ln w="12700">
            <a:solidFill>
              <a:schemeClr val="tx1"/>
            </a:solidFill>
            <a:round/>
            <a:headEnd/>
            <a:tailEnd/>
          </a:ln>
        </p:spPr>
        <p:txBody>
          <a:bodyPr anchor="ctr"/>
          <a:lstStyle/>
          <a:p>
            <a:pPr algn="ctr" eaLnBrk="0" hangingPunct="0"/>
            <a:endParaRPr lang="en-US">
              <a:solidFill>
                <a:schemeClr val="bg1"/>
              </a:solidFill>
              <a:latin typeface="Arial" panose="020B0604020202020204" pitchFamily="34" charset="0"/>
              <a:cs typeface="Arial" panose="020B0604020202020204" pitchFamily="34" charset="0"/>
            </a:endParaRPr>
          </a:p>
        </p:txBody>
      </p:sp>
      <p:sp>
        <p:nvSpPr>
          <p:cNvPr id="8" name="Cloud Callout 7"/>
          <p:cNvSpPr/>
          <p:nvPr/>
        </p:nvSpPr>
        <p:spPr bwMode="auto">
          <a:xfrm>
            <a:off x="3665403" y="3255135"/>
            <a:ext cx="1950426" cy="846141"/>
          </a:xfrm>
          <a:prstGeom prst="cloudCallou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algn="ctr" eaLnBrk="0" hangingPunct="0"/>
            <a:r>
              <a:rPr lang="en-GB" sz="1400" dirty="0">
                <a:solidFill>
                  <a:srgbClr val="00355F"/>
                </a:solidFill>
                <a:latin typeface="Arial" panose="020B0604020202020204" pitchFamily="34" charset="0"/>
                <a:ea typeface="Arial" charset="0"/>
                <a:cs typeface="Arial" panose="020B0604020202020204" pitchFamily="34" charset="0"/>
              </a:rPr>
              <a:t>Something’s not quite right</a:t>
            </a:r>
          </a:p>
        </p:txBody>
      </p:sp>
      <p:sp>
        <p:nvSpPr>
          <p:cNvPr id="10" name="Cloud Callout 9"/>
          <p:cNvSpPr/>
          <p:nvPr/>
        </p:nvSpPr>
        <p:spPr bwMode="auto">
          <a:xfrm>
            <a:off x="9513035" y="1747643"/>
            <a:ext cx="2297720" cy="813461"/>
          </a:xfrm>
          <a:prstGeom prst="cloudCallou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en-GB" sz="1400" dirty="0">
                <a:solidFill>
                  <a:srgbClr val="00355F"/>
                </a:solidFill>
                <a:latin typeface="Arial" panose="020B0604020202020204" pitchFamily="34" charset="0"/>
                <a:ea typeface="Arial" charset="0"/>
                <a:cs typeface="Arial" panose="020B0604020202020204" pitchFamily="34" charset="0"/>
              </a:rPr>
              <a:t>I could end up back in hospital</a:t>
            </a:r>
          </a:p>
        </p:txBody>
      </p:sp>
      <p:sp>
        <p:nvSpPr>
          <p:cNvPr id="11" name="Cloud Callout 10"/>
          <p:cNvSpPr/>
          <p:nvPr/>
        </p:nvSpPr>
        <p:spPr bwMode="auto">
          <a:xfrm>
            <a:off x="8230917" y="2101055"/>
            <a:ext cx="1611019" cy="950913"/>
          </a:xfrm>
          <a:prstGeom prst="cloudCallou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algn="ctr" eaLnBrk="0" hangingPunct="0"/>
            <a:r>
              <a:rPr lang="en-GB" sz="1400" dirty="0">
                <a:solidFill>
                  <a:srgbClr val="00355F"/>
                </a:solidFill>
                <a:latin typeface="Arial" panose="020B0604020202020204" pitchFamily="34" charset="0"/>
                <a:ea typeface="Arial" charset="0"/>
                <a:cs typeface="Arial" panose="020B0604020202020204" pitchFamily="34" charset="0"/>
              </a:rPr>
              <a:t>I’ll let everyone down</a:t>
            </a:r>
          </a:p>
        </p:txBody>
      </p:sp>
      <p:sp>
        <p:nvSpPr>
          <p:cNvPr id="9" name="Left-Right Arrow 8"/>
          <p:cNvSpPr/>
          <p:nvPr/>
        </p:nvSpPr>
        <p:spPr bwMode="auto">
          <a:xfrm>
            <a:off x="3612515" y="5810250"/>
            <a:ext cx="7680080" cy="935038"/>
          </a:xfrm>
          <a:prstGeom prst="leftRightArrow">
            <a:avLst/>
          </a:prstGeom>
          <a:solidFill>
            <a:srgbClr val="00355F"/>
          </a:solidFill>
          <a:ln w="12700" cap="flat" cmpd="sng" algn="ctr">
            <a:solidFill>
              <a:schemeClr val="tx1"/>
            </a:solidFill>
            <a:prstDash val="solid"/>
            <a:round/>
            <a:headEnd type="none" w="med" len="med"/>
            <a:tailEnd type="none" w="med" len="med"/>
          </a:ln>
          <a:effectLst/>
        </p:spPr>
        <p:txBody>
          <a:bodyPr anchor="ctr"/>
          <a:lstStyle/>
          <a:p>
            <a:pPr algn="ctr" eaLnBrk="0" hangingPunct="0">
              <a:defRPr/>
            </a:pPr>
            <a:endParaRPr lang="en-GB" dirty="0">
              <a:solidFill>
                <a:schemeClr val="bg1"/>
              </a:solidFill>
              <a:latin typeface="Arial" panose="020B0604020202020204" pitchFamily="34" charset="0"/>
              <a:ea typeface="Arial" charset="0"/>
              <a:cs typeface="Arial" panose="020B0604020202020204" pitchFamily="34" charset="0"/>
            </a:endParaRPr>
          </a:p>
        </p:txBody>
      </p:sp>
      <p:sp>
        <p:nvSpPr>
          <p:cNvPr id="13" name="TextBox 12"/>
          <p:cNvSpPr txBox="1"/>
          <p:nvPr/>
        </p:nvSpPr>
        <p:spPr>
          <a:xfrm>
            <a:off x="6541818" y="6040438"/>
            <a:ext cx="2036135" cy="461665"/>
          </a:xfrm>
          <a:prstGeom prst="rect">
            <a:avLst/>
          </a:prstGeom>
          <a:solidFill>
            <a:srgbClr val="00355F"/>
          </a:solidFill>
        </p:spPr>
        <p:txBody>
          <a:bodyPr wrap="none">
            <a:spAutoFit/>
          </a:bodyPr>
          <a:lstStyle/>
          <a:p>
            <a:pPr>
              <a:defRPr/>
            </a:pPr>
            <a:r>
              <a:rPr lang="en-GB" sz="2400" dirty="0">
                <a:solidFill>
                  <a:schemeClr val="bg1"/>
                </a:solidFill>
                <a:latin typeface="Arial" panose="020B0604020202020204" pitchFamily="34" charset="0"/>
                <a:ea typeface="Arial" charset="0"/>
                <a:cs typeface="Arial" panose="020B0604020202020204" pitchFamily="34" charset="0"/>
              </a:rPr>
              <a:t>Relationships</a:t>
            </a:r>
          </a:p>
        </p:txBody>
      </p:sp>
      <p:sp>
        <p:nvSpPr>
          <p:cNvPr id="14" name="Cloud Callout 13"/>
          <p:cNvSpPr/>
          <p:nvPr/>
        </p:nvSpPr>
        <p:spPr bwMode="auto">
          <a:xfrm>
            <a:off x="5148013" y="3697414"/>
            <a:ext cx="1784415" cy="680444"/>
          </a:xfrm>
          <a:prstGeom prst="cloudCallou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algn="ctr" eaLnBrk="0" hangingPunct="0"/>
            <a:r>
              <a:rPr lang="en-GB" sz="1400" dirty="0">
                <a:solidFill>
                  <a:srgbClr val="00355F"/>
                </a:solidFill>
                <a:latin typeface="Arial" panose="020B0604020202020204" pitchFamily="34" charset="0"/>
                <a:ea typeface="Arial" charset="0"/>
                <a:cs typeface="Arial" panose="020B0604020202020204" pitchFamily="34" charset="0"/>
              </a:rPr>
              <a:t>What might happen?</a:t>
            </a:r>
          </a:p>
        </p:txBody>
      </p:sp>
      <p:sp>
        <p:nvSpPr>
          <p:cNvPr id="21" name="Rounded Rectangle 20"/>
          <p:cNvSpPr>
            <a:spLocks noChangeArrowheads="1"/>
          </p:cNvSpPr>
          <p:nvPr/>
        </p:nvSpPr>
        <p:spPr bwMode="auto">
          <a:xfrm>
            <a:off x="8123040" y="3370873"/>
            <a:ext cx="3437792" cy="1006986"/>
          </a:xfrm>
          <a:prstGeom prst="roundRect">
            <a:avLst>
              <a:gd name="adj" fmla="val 16667"/>
            </a:avLst>
          </a:prstGeom>
          <a:solidFill>
            <a:schemeClr val="accent1">
              <a:lumMod val="40000"/>
              <a:lumOff val="60000"/>
            </a:schemeClr>
          </a:solidFill>
          <a:ln w="12700">
            <a:solidFill>
              <a:schemeClr val="tx1"/>
            </a:solidFill>
            <a:round/>
            <a:headEnd/>
            <a:tailEnd/>
          </a:ln>
        </p:spPr>
        <p:txBody>
          <a:bodyPr anchor="ctr"/>
          <a:lstStyle/>
          <a:p>
            <a:pPr algn="ctr"/>
            <a:r>
              <a:rPr lang="en-GB" sz="1600" dirty="0">
                <a:solidFill>
                  <a:schemeClr val="tx1">
                    <a:lumMod val="75000"/>
                    <a:lumOff val="25000"/>
                  </a:schemeClr>
                </a:solidFill>
                <a:latin typeface="Arial" panose="020B0604020202020204" pitchFamily="34" charset="0"/>
                <a:cs typeface="Arial" panose="020B0604020202020204" pitchFamily="34" charset="0"/>
              </a:rPr>
              <a:t>Feelings of fear, anxiety, shame leads to avoidance, hypervigilance, over positive</a:t>
            </a:r>
          </a:p>
        </p:txBody>
      </p:sp>
      <p:sp>
        <p:nvSpPr>
          <p:cNvPr id="22" name="Rounded Rectangle 21"/>
          <p:cNvSpPr>
            <a:spLocks noChangeArrowheads="1"/>
          </p:cNvSpPr>
          <p:nvPr/>
        </p:nvSpPr>
        <p:spPr bwMode="auto">
          <a:xfrm>
            <a:off x="3419592" y="1951133"/>
            <a:ext cx="3456842" cy="1008000"/>
          </a:xfrm>
          <a:prstGeom prst="roundRect">
            <a:avLst>
              <a:gd name="adj" fmla="val 16667"/>
            </a:avLst>
          </a:prstGeom>
          <a:solidFill>
            <a:schemeClr val="accent1">
              <a:lumMod val="40000"/>
              <a:lumOff val="60000"/>
            </a:schemeClr>
          </a:solidFill>
          <a:ln w="12700">
            <a:solidFill>
              <a:schemeClr val="tx1"/>
            </a:solidFill>
            <a:round/>
            <a:headEnd/>
            <a:tailEnd/>
          </a:ln>
        </p:spPr>
        <p:txBody>
          <a:bodyPr anchor="ctr"/>
          <a:lstStyle/>
          <a:p>
            <a:pPr algn="ctr"/>
            <a:r>
              <a:rPr lang="en-GB" sz="1600" dirty="0">
                <a:solidFill>
                  <a:schemeClr val="tx1">
                    <a:lumMod val="75000"/>
                    <a:lumOff val="25000"/>
                  </a:schemeClr>
                </a:solidFill>
                <a:latin typeface="Arial" panose="020B0604020202020204" pitchFamily="34" charset="0"/>
                <a:cs typeface="Arial" panose="020B0604020202020204" pitchFamily="34" charset="0"/>
              </a:rPr>
              <a:t>Behaviours: Increased monitoring, risk oriented</a:t>
            </a:r>
          </a:p>
          <a:p>
            <a:pPr algn="ctr"/>
            <a:r>
              <a:rPr lang="en-GB" sz="1600" dirty="0">
                <a:solidFill>
                  <a:schemeClr val="tx1">
                    <a:lumMod val="75000"/>
                    <a:lumOff val="25000"/>
                  </a:schemeClr>
                </a:solidFill>
                <a:latin typeface="Arial" panose="020B0604020202020204" pitchFamily="34" charset="0"/>
                <a:cs typeface="Arial" panose="020B0604020202020204" pitchFamily="34" charset="0"/>
              </a:rPr>
              <a:t>Feelings: Concern, suspiciousness</a:t>
            </a:r>
          </a:p>
        </p:txBody>
      </p:sp>
      <p:sp>
        <p:nvSpPr>
          <p:cNvPr id="17" name="Rounded Rectangle 16"/>
          <p:cNvSpPr/>
          <p:nvPr/>
        </p:nvSpPr>
        <p:spPr bwMode="auto">
          <a:xfrm>
            <a:off x="9920994" y="296863"/>
            <a:ext cx="1828800" cy="831850"/>
          </a:xfrm>
          <a:prstGeom prst="roundRect">
            <a:avLst/>
          </a:prstGeom>
          <a:solidFill>
            <a:srgbClr val="00355F"/>
          </a:solidFill>
          <a:ln w="12700" cap="flat" cmpd="sng" algn="ctr">
            <a:solidFill>
              <a:schemeClr val="tx1"/>
            </a:solidFill>
            <a:prstDash val="solid"/>
            <a:round/>
            <a:headEnd type="none" w="med" len="med"/>
            <a:tailEnd type="none" w="med" len="med"/>
          </a:ln>
          <a:effectLst/>
        </p:spPr>
        <p:txBody>
          <a:bodyPr anchor="ctr"/>
          <a:lstStyle/>
          <a:p>
            <a:pPr algn="ctr" eaLnBrk="0" hangingPunct="0">
              <a:defRPr/>
            </a:pPr>
            <a:r>
              <a:rPr lang="en-GB" sz="2400" dirty="0">
                <a:solidFill>
                  <a:schemeClr val="bg1"/>
                </a:solidFill>
                <a:latin typeface="Arial" panose="020B0604020202020204" pitchFamily="34" charset="0"/>
                <a:ea typeface="Arial" charset="0"/>
                <a:cs typeface="Arial" panose="020B0604020202020204" pitchFamily="34" charset="0"/>
              </a:rPr>
              <a:t>Service recipient</a:t>
            </a:r>
          </a:p>
        </p:txBody>
      </p:sp>
      <p:sp>
        <p:nvSpPr>
          <p:cNvPr id="18" name="Rounded Rectangle 17"/>
          <p:cNvSpPr/>
          <p:nvPr/>
        </p:nvSpPr>
        <p:spPr bwMode="auto">
          <a:xfrm>
            <a:off x="3150917" y="285754"/>
            <a:ext cx="1828800" cy="830263"/>
          </a:xfrm>
          <a:prstGeom prst="roundRect">
            <a:avLst/>
          </a:prstGeom>
          <a:solidFill>
            <a:srgbClr val="00355F"/>
          </a:solidFill>
          <a:ln w="12700" cap="flat" cmpd="sng" algn="ctr">
            <a:solidFill>
              <a:schemeClr val="tx1"/>
            </a:solidFill>
            <a:prstDash val="solid"/>
            <a:round/>
            <a:headEnd type="none" w="med" len="med"/>
            <a:tailEnd type="none" w="med" len="med"/>
          </a:ln>
          <a:effectLst/>
        </p:spPr>
        <p:txBody>
          <a:bodyPr anchor="ctr"/>
          <a:lstStyle/>
          <a:p>
            <a:pPr algn="ctr" eaLnBrk="0" hangingPunct="0">
              <a:defRPr/>
            </a:pPr>
            <a:r>
              <a:rPr lang="en-GB" sz="2400" dirty="0">
                <a:solidFill>
                  <a:schemeClr val="bg1"/>
                </a:solidFill>
                <a:latin typeface="Arial" panose="020B0604020202020204" pitchFamily="34" charset="0"/>
                <a:ea typeface="Arial" charset="0"/>
                <a:cs typeface="Arial" panose="020B0604020202020204" pitchFamily="34" charset="0"/>
              </a:rPr>
              <a:t>Service provider</a:t>
            </a:r>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Tree>
    <p:extLst>
      <p:ext uri="{BB962C8B-B14F-4D97-AF65-F5344CB8AC3E}">
        <p14:creationId xmlns:p14="http://schemas.microsoft.com/office/powerpoint/2010/main" val="420421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strVal val="#ppt_w*0.70"/>
                                          </p:val>
                                        </p:tav>
                                        <p:tav tm="100000">
                                          <p:val>
                                            <p:strVal val="#ppt_w"/>
                                          </p:val>
                                        </p:tav>
                                      </p:tavLst>
                                    </p:anim>
                                    <p:anim calcmode="lin" valueType="num">
                                      <p:cBhvr>
                                        <p:cTn id="34" dur="1000" fill="hold"/>
                                        <p:tgtEl>
                                          <p:spTgt spid="9"/>
                                        </p:tgtEl>
                                        <p:attrNameLst>
                                          <p:attrName>ppt_h</p:attrName>
                                        </p:attrNameLst>
                                      </p:cBhvr>
                                      <p:tavLst>
                                        <p:tav tm="0">
                                          <p:val>
                                            <p:strVal val="#ppt_h"/>
                                          </p:val>
                                        </p:tav>
                                        <p:tav tm="100000">
                                          <p:val>
                                            <p:strVal val="#ppt_h"/>
                                          </p:val>
                                        </p:tav>
                                      </p:tavLst>
                                    </p:anim>
                                    <p:animEffect transition="in" filter="fade">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9" grpId="0" animBg="1"/>
      <p:bldP spid="14"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22A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40233" y="2186122"/>
            <a:ext cx="3303181" cy="467187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6" name="Rectangle 5"/>
          <p:cNvSpPr/>
          <p:nvPr/>
        </p:nvSpPr>
        <p:spPr bwMode="auto">
          <a:xfrm>
            <a:off x="1061472" y="1803400"/>
            <a:ext cx="4258645" cy="352839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7" name="Title 1"/>
          <p:cNvSpPr txBox="1">
            <a:spLocks/>
          </p:cNvSpPr>
          <p:nvPr/>
        </p:nvSpPr>
        <p:spPr>
          <a:xfrm>
            <a:off x="1036150" y="1803400"/>
            <a:ext cx="3744417" cy="504055"/>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sz="2400" b="1" i="0" u="none" strike="noStrike" kern="0" cap="none" spc="-10" normalizeH="0" baseline="0" noProof="0" dirty="0">
                <a:ln>
                  <a:noFill/>
                </a:ln>
                <a:solidFill>
                  <a:srgbClr val="003560"/>
                </a:solidFill>
                <a:effectLst/>
                <a:uLnTx/>
                <a:uFillTx/>
                <a:latin typeface="Arial" charset="0"/>
                <a:cs typeface="Arial" charset="0"/>
              </a:rPr>
              <a:t>The research</a:t>
            </a:r>
            <a:endParaRPr kumimoji="0" lang="en-US" sz="2400" b="1" i="0" u="none" strike="noStrike" kern="0" cap="none" spc="-10" normalizeH="0" baseline="0" noProof="0" dirty="0">
              <a:ln>
                <a:noFill/>
              </a:ln>
              <a:solidFill>
                <a:srgbClr val="003560"/>
              </a:solidFill>
              <a:effectLst/>
              <a:uLnTx/>
              <a:uFillTx/>
              <a:latin typeface="Arial" charset="0"/>
              <a:cs typeface="Arial" charset="0"/>
            </a:endParaRPr>
          </a:p>
        </p:txBody>
      </p:sp>
      <p:sp>
        <p:nvSpPr>
          <p:cNvPr id="8" name="Content Placeholder 2"/>
          <p:cNvSpPr txBox="1">
            <a:spLocks/>
          </p:cNvSpPr>
          <p:nvPr/>
        </p:nvSpPr>
        <p:spPr>
          <a:xfrm>
            <a:off x="1153824" y="2235447"/>
            <a:ext cx="4010025" cy="30963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charset="0"/>
              <a:buChar char="•"/>
            </a:pPr>
            <a:r>
              <a:rPr lang="en-GB" sz="1867" dirty="0">
                <a:solidFill>
                  <a:srgbClr val="003560"/>
                </a:solidFill>
                <a:latin typeface="Arial" charset="0"/>
                <a:ea typeface="Arial" charset="0"/>
                <a:cs typeface="Arial" charset="0"/>
              </a:rPr>
              <a:t>Phase 1: stakeholder engagement on early signs and potential for digital</a:t>
            </a:r>
          </a:p>
          <a:p>
            <a:pPr marL="285750" indent="-285750">
              <a:buFont typeface="Arial" charset="0"/>
              <a:buChar char="•"/>
            </a:pPr>
            <a:r>
              <a:rPr lang="en-GB" sz="1867" dirty="0">
                <a:solidFill>
                  <a:srgbClr val="003560"/>
                </a:solidFill>
                <a:latin typeface="Arial" charset="0"/>
                <a:ea typeface="Arial" charset="0"/>
                <a:cs typeface="Arial" charset="0"/>
              </a:rPr>
              <a:t>Phase 2: pilot Cluster Randomised Controlled Trial </a:t>
            </a:r>
          </a:p>
          <a:p>
            <a:pPr marL="742950" lvl="1" indent="-285750">
              <a:buFont typeface="Arial" charset="0"/>
              <a:buChar char="•"/>
            </a:pPr>
            <a:r>
              <a:rPr lang="en-GB" sz="1467" dirty="0">
                <a:solidFill>
                  <a:srgbClr val="003560"/>
                </a:solidFill>
                <a:latin typeface="Arial" charset="0"/>
                <a:ea typeface="Arial" charset="0"/>
                <a:cs typeface="Arial" charset="0"/>
              </a:rPr>
              <a:t>Can we conduct a definitive multicentre trial?</a:t>
            </a:r>
          </a:p>
          <a:p>
            <a:pPr marL="742950" lvl="1" indent="-285750">
              <a:buFont typeface="Arial" charset="0"/>
              <a:buChar char="•"/>
            </a:pPr>
            <a:r>
              <a:rPr lang="en-GB" sz="1467" dirty="0">
                <a:solidFill>
                  <a:srgbClr val="003560"/>
                </a:solidFill>
                <a:latin typeface="Arial" charset="0"/>
                <a:ea typeface="Arial" charset="0"/>
                <a:cs typeface="Arial" charset="0"/>
              </a:rPr>
              <a:t>Feasibility, acceptability, usability, safety and outcome signals</a:t>
            </a:r>
          </a:p>
          <a:p>
            <a:pPr marL="742950" lvl="1" indent="-285750">
              <a:buFont typeface="Arial" charset="0"/>
              <a:buChar char="•"/>
            </a:pPr>
            <a:r>
              <a:rPr lang="en-GB" sz="1467" dirty="0">
                <a:solidFill>
                  <a:srgbClr val="003560"/>
                </a:solidFill>
                <a:latin typeface="Arial" charset="0"/>
                <a:ea typeface="Arial" charset="0"/>
                <a:cs typeface="Arial" charset="0"/>
              </a:rPr>
              <a:t>12-month follow-up </a:t>
            </a:r>
          </a:p>
          <a:p>
            <a:pPr marL="742950" lvl="1" indent="-285750">
              <a:buFont typeface="Arial" charset="0"/>
              <a:buChar char="•"/>
            </a:pPr>
            <a:r>
              <a:rPr lang="en-GB" sz="1467" dirty="0">
                <a:solidFill>
                  <a:srgbClr val="003560"/>
                </a:solidFill>
                <a:latin typeface="Arial" charset="0"/>
                <a:ea typeface="Arial" charset="0"/>
                <a:cs typeface="Arial" charset="0"/>
              </a:rPr>
              <a:t>Process evaluation</a:t>
            </a:r>
          </a:p>
        </p:txBody>
      </p:sp>
    </p:spTree>
    <p:extLst>
      <p:ext uri="{BB962C8B-B14F-4D97-AF65-F5344CB8AC3E}">
        <p14:creationId xmlns:p14="http://schemas.microsoft.com/office/powerpoint/2010/main" val="3820286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mn-lt"/>
              </a:rPr>
              <a:t>EMPOWER Phase I</a:t>
            </a:r>
          </a:p>
        </p:txBody>
      </p:sp>
      <p:sp>
        <p:nvSpPr>
          <p:cNvPr id="3" name="Content Placeholder 2"/>
          <p:cNvSpPr>
            <a:spLocks noGrp="1"/>
          </p:cNvSpPr>
          <p:nvPr>
            <p:ph idx="1"/>
          </p:nvPr>
        </p:nvSpPr>
        <p:spPr/>
        <p:txBody>
          <a:bodyPr>
            <a:normAutofit/>
          </a:bodyPr>
          <a:lstStyle/>
          <a:p>
            <a:r>
              <a:rPr lang="en-GB" sz="2400" dirty="0">
                <a:latin typeface="+mn-lt"/>
              </a:rPr>
              <a:t>Our qualitative study aimed to explore </a:t>
            </a:r>
          </a:p>
          <a:p>
            <a:pPr lvl="1"/>
            <a:r>
              <a:rPr lang="en-GB" sz="2000" dirty="0">
                <a:latin typeface="+mn-lt"/>
              </a:rPr>
              <a:t>current practice in relation to early warning signs; </a:t>
            </a:r>
          </a:p>
          <a:p>
            <a:pPr lvl="1"/>
            <a:r>
              <a:rPr lang="en-GB" sz="2000" dirty="0">
                <a:latin typeface="+mn-lt"/>
              </a:rPr>
              <a:t>the acceptability and usability of mobile phone monitoring of early signs (hypothetical acceptability); and </a:t>
            </a:r>
          </a:p>
          <a:p>
            <a:pPr lvl="1"/>
            <a:r>
              <a:rPr lang="en-GB" sz="2000" dirty="0">
                <a:latin typeface="+mn-lt"/>
              </a:rPr>
              <a:t>identify incentives and barriers to implementation (hypothetical implementation) by Mental Health teams, service users and carers. </a:t>
            </a:r>
          </a:p>
          <a:p>
            <a:r>
              <a:rPr lang="en-GB" sz="2400" dirty="0"/>
              <a:t>Participants comprised of 88 mental health staff, NHSGG&amp;C (n=54, 9 focus groups) and </a:t>
            </a:r>
            <a:r>
              <a:rPr lang="en-GB" sz="2400" dirty="0" err="1"/>
              <a:t>NorthWestern</a:t>
            </a:r>
            <a:r>
              <a:rPr lang="en-GB" sz="2400" dirty="0"/>
              <a:t> Mental Health (n=34, 4 focus groups). </a:t>
            </a:r>
          </a:p>
          <a:p>
            <a:r>
              <a:rPr lang="en-GB" sz="2400" dirty="0"/>
              <a:t>Twenty-one service users were recruited from the UK (n=5, 3 focus groups) and Australia (n=16, 4 focus groups)</a:t>
            </a:r>
          </a:p>
          <a:p>
            <a:r>
              <a:rPr lang="en-GB" sz="2400" dirty="0"/>
              <a:t>Forty carers from UK (n=20, 2 focus groups) and Australia (n=20, 3 focus groups). </a:t>
            </a:r>
            <a:endParaRPr lang="en-US" dirty="0">
              <a:latin typeface="+mn-lt"/>
            </a:endParaRPr>
          </a:p>
          <a:p>
            <a:endParaRPr lang="en-US" sz="2400" dirty="0">
              <a:latin typeface="+mn-lt"/>
            </a:endParaRPr>
          </a:p>
        </p:txBody>
      </p:sp>
    </p:spTree>
    <p:extLst>
      <p:ext uri="{BB962C8B-B14F-4D97-AF65-F5344CB8AC3E}">
        <p14:creationId xmlns:p14="http://schemas.microsoft.com/office/powerpoint/2010/main" val="4030588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4000442245"/>
              </p:ext>
            </p:extLst>
          </p:nvPr>
        </p:nvGraphicFramePr>
        <p:xfrm>
          <a:off x="3262979" y="1303814"/>
          <a:ext cx="7766970" cy="4935840"/>
        </p:xfrm>
        <a:graphic>
          <a:graphicData uri="http://schemas.openxmlformats.org/drawingml/2006/table">
            <a:tbl>
              <a:tblPr firstRow="1" firstCol="1" bandRow="1">
                <a:tableStyleId>{5940675A-B579-460E-94D1-54222C63F5DA}</a:tableStyleId>
              </a:tblPr>
              <a:tblGrid>
                <a:gridCol w="1606201">
                  <a:extLst>
                    <a:ext uri="{9D8B030D-6E8A-4147-A177-3AD203B41FA5}">
                      <a16:colId xmlns:a16="http://schemas.microsoft.com/office/drawing/2014/main" val="1727764906"/>
                    </a:ext>
                  </a:extLst>
                </a:gridCol>
                <a:gridCol w="3291840">
                  <a:extLst>
                    <a:ext uri="{9D8B030D-6E8A-4147-A177-3AD203B41FA5}">
                      <a16:colId xmlns:a16="http://schemas.microsoft.com/office/drawing/2014/main" val="1798885551"/>
                    </a:ext>
                  </a:extLst>
                </a:gridCol>
                <a:gridCol w="2868929">
                  <a:extLst>
                    <a:ext uri="{9D8B030D-6E8A-4147-A177-3AD203B41FA5}">
                      <a16:colId xmlns:a16="http://schemas.microsoft.com/office/drawing/2014/main" val="3192161743"/>
                    </a:ext>
                  </a:extLst>
                </a:gridCol>
              </a:tblGrid>
              <a:tr h="730726">
                <a:tc>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Group</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Expected Barriers</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Expected Facilitators</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3034828230"/>
                  </a:ext>
                </a:extLst>
              </a:tr>
              <a:tr h="395576">
                <a:tc rowSpan="5">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Staff</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Service Users "Chaotic Lives."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Service User Youth</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1961218284"/>
                  </a:ext>
                </a:extLst>
              </a:tr>
              <a:tr h="197788">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Service User Paranoia</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Clinical usefulness of data</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3857618950"/>
                  </a:ext>
                </a:extLst>
              </a:tr>
              <a:tr h="533934">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Uncertainty about whether EWS data are useful in EI</a:t>
                      </a: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3103556516"/>
                  </a:ext>
                </a:extLst>
              </a:tr>
              <a:tr h="395576">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App providing "decontextualized data”</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3566523484"/>
                  </a:ext>
                </a:extLst>
              </a:tr>
              <a:tr h="197788">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Lack of Staff time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184411887"/>
                  </a:ext>
                </a:extLst>
              </a:tr>
              <a:tr h="593364">
                <a:tc rowSpan="2">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Carers</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Service User having previous negative</a:t>
                      </a:r>
                      <a:r>
                        <a:rPr lang="en-GB" sz="1600" baseline="0" dirty="0">
                          <a:effectLst/>
                          <a:latin typeface="Arial" panose="020B0604020202020204" pitchFamily="34" charset="0"/>
                          <a:cs typeface="Arial" panose="020B0604020202020204" pitchFamily="34" charset="0"/>
                        </a:rPr>
                        <a:t> </a:t>
                      </a:r>
                      <a:r>
                        <a:rPr lang="en-GB" sz="1600" dirty="0">
                          <a:effectLst/>
                          <a:latin typeface="Arial" panose="020B0604020202020204" pitchFamily="34" charset="0"/>
                          <a:cs typeface="Arial" panose="020B0604020202020204" pitchFamily="34" charset="0"/>
                        </a:rPr>
                        <a:t>service</a:t>
                      </a:r>
                      <a:r>
                        <a:rPr lang="en-GB" sz="1600" baseline="0" dirty="0">
                          <a:effectLst/>
                          <a:latin typeface="Arial" panose="020B0604020202020204" pitchFamily="34" charset="0"/>
                          <a:cs typeface="Arial" panose="020B0604020202020204" pitchFamily="34" charset="0"/>
                        </a:rPr>
                        <a:t> </a:t>
                      </a:r>
                      <a:r>
                        <a:rPr lang="en-GB" sz="1600" dirty="0">
                          <a:effectLst/>
                          <a:latin typeface="Arial" panose="020B0604020202020204" pitchFamily="34" charset="0"/>
                          <a:cs typeface="Arial" panose="020B0604020202020204" pitchFamily="34" charset="0"/>
                        </a:rPr>
                        <a:t>experience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More Attuned Responses from mental health Staff</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360895337"/>
                  </a:ext>
                </a:extLst>
              </a:tr>
              <a:tr h="395576">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Service Users inputting inaccurate data</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Carer support for trying something new</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464142639"/>
                  </a:ext>
                </a:extLst>
              </a:tr>
              <a:tr h="197788">
                <a:tc rowSpan="3">
                  <a:txBody>
                    <a:bodyPr/>
                    <a:lstStyle/>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Service Users</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0"/>
                        </a:spcAft>
                      </a:pPr>
                      <a:r>
                        <a:rPr lang="en-GB" sz="1600" b="1" dirty="0">
                          <a:solidFill>
                            <a:srgbClr val="003560"/>
                          </a:solidFill>
                          <a:effectLst/>
                          <a:latin typeface="Arial" panose="020B0604020202020204" pitchFamily="34" charset="0"/>
                          <a:cs typeface="Arial" panose="020B0604020202020204" pitchFamily="34" charset="0"/>
                        </a:rPr>
                        <a:t> </a:t>
                      </a:r>
                      <a:endParaRPr lang="en-GB" sz="1600" b="1" dirty="0">
                        <a:solidFill>
                          <a:srgbClr val="003560"/>
                        </a:solidFill>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Data privacy concerns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Having access to own data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607260310"/>
                  </a:ext>
                </a:extLst>
              </a:tr>
              <a:tr h="395576">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Concern the App will replace service access</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Wanting own data to be accurate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2393559602"/>
                  </a:ext>
                </a:extLst>
              </a:tr>
              <a:tr h="395576">
                <a:tc vMerge="1">
                  <a:txBody>
                    <a:bodyPr/>
                    <a:lstStyle/>
                    <a:p>
                      <a:pPr algn="l">
                        <a:lnSpc>
                          <a:spcPct val="150000"/>
                        </a:lnSpc>
                        <a:spcAft>
                          <a:spcPts val="0"/>
                        </a:spcAft>
                      </a:pP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a:effectLst/>
                          <a:latin typeface="Arial" panose="020B0604020202020204" pitchFamily="34" charset="0"/>
                          <a:cs typeface="Arial" panose="020B0604020202020204" pitchFamily="34" charset="0"/>
                        </a:rPr>
                        <a:t>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tc>
                  <a:txBody>
                    <a:bodyPr/>
                    <a:lstStyle/>
                    <a:p>
                      <a:pPr algn="l">
                        <a:lnSpc>
                          <a:spcPct val="100000"/>
                        </a:lnSpc>
                        <a:spcAft>
                          <a:spcPts val="0"/>
                        </a:spcAft>
                      </a:pPr>
                      <a:r>
                        <a:rPr lang="en-GB" sz="1600" dirty="0">
                          <a:effectLst/>
                          <a:latin typeface="Arial" panose="020B0604020202020204" pitchFamily="34" charset="0"/>
                          <a:cs typeface="Arial" panose="020B0604020202020204" pitchFamily="34" charset="0"/>
                        </a:rPr>
                        <a:t>Importance of good user experience (UX)</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53942" marR="53942" marT="0" marB="0"/>
                </a:tc>
                <a:extLst>
                  <a:ext uri="{0D108BD9-81ED-4DB2-BD59-A6C34878D82A}">
                    <a16:rowId xmlns:a16="http://schemas.microsoft.com/office/drawing/2014/main" val="2189273597"/>
                  </a:ext>
                </a:extLst>
              </a:tr>
            </a:tbl>
          </a:graphicData>
        </a:graphic>
      </p:graphicFrame>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Tree>
    <p:extLst>
      <p:ext uri="{BB962C8B-B14F-4D97-AF65-F5344CB8AC3E}">
        <p14:creationId xmlns:p14="http://schemas.microsoft.com/office/powerpoint/2010/main" val="1366348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TO HERE</a:t>
            </a:r>
          </a:p>
        </p:txBody>
      </p:sp>
      <p:sp>
        <p:nvSpPr>
          <p:cNvPr id="3" name="Content Placeholder 2"/>
          <p:cNvSpPr>
            <a:spLocks noGrp="1"/>
          </p:cNvSpPr>
          <p:nvPr>
            <p:ph idx="1"/>
          </p:nvPr>
        </p:nvSpPr>
        <p:spPr/>
        <p:txBody>
          <a:bodyPr/>
          <a:lstStyle/>
          <a:p>
            <a:r>
              <a:rPr lang="en-GB" dirty="0"/>
              <a:t>BACK END AND INTERVENTION HERE</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45968"/>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13" name="Rectangle 12"/>
          <p:cNvSpPr/>
          <p:nvPr/>
        </p:nvSpPr>
        <p:spPr bwMode="auto">
          <a:xfrm>
            <a:off x="1061472" y="1803400"/>
            <a:ext cx="4258645" cy="2501314"/>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14" name="Title 1"/>
          <p:cNvSpPr txBox="1">
            <a:spLocks/>
          </p:cNvSpPr>
          <p:nvPr/>
        </p:nvSpPr>
        <p:spPr>
          <a:xfrm>
            <a:off x="1036150" y="1803400"/>
            <a:ext cx="3744417" cy="504055"/>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sz="2400" b="1" i="0" u="none" strike="noStrike" kern="0" cap="none" spc="-10" normalizeH="0" baseline="0" noProof="0" dirty="0">
                <a:ln>
                  <a:noFill/>
                </a:ln>
                <a:solidFill>
                  <a:srgbClr val="003560"/>
                </a:solidFill>
                <a:effectLst/>
                <a:uLnTx/>
                <a:uFillTx/>
                <a:latin typeface="Arial" charset="0"/>
                <a:cs typeface="Arial" charset="0"/>
              </a:rPr>
              <a:t>The intervention</a:t>
            </a:r>
            <a:endParaRPr kumimoji="0" lang="en-US" sz="2400" b="1" i="0" u="none" strike="noStrike" kern="0" cap="none" spc="-10" normalizeH="0" baseline="0" noProof="0" dirty="0">
              <a:ln>
                <a:noFill/>
              </a:ln>
              <a:solidFill>
                <a:srgbClr val="003560"/>
              </a:solidFill>
              <a:effectLst/>
              <a:uLnTx/>
              <a:uFillTx/>
              <a:latin typeface="Arial" charset="0"/>
              <a:cs typeface="Arial" charset="0"/>
            </a:endParaRPr>
          </a:p>
        </p:txBody>
      </p:sp>
      <p:sp>
        <p:nvSpPr>
          <p:cNvPr id="15" name="Content Placeholder 2"/>
          <p:cNvSpPr txBox="1">
            <a:spLocks/>
          </p:cNvSpPr>
          <p:nvPr/>
        </p:nvSpPr>
        <p:spPr>
          <a:xfrm>
            <a:off x="1153824" y="2235447"/>
            <a:ext cx="4010025" cy="206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charset="0"/>
              <a:buChar char="•"/>
            </a:pPr>
            <a:r>
              <a:rPr lang="en-GB" sz="1867" dirty="0">
                <a:solidFill>
                  <a:srgbClr val="003560"/>
                </a:solidFill>
                <a:latin typeface="Arial" charset="0"/>
                <a:ea typeface="Arial" charset="0"/>
                <a:cs typeface="Arial" charset="0"/>
              </a:rPr>
              <a:t>Peer Support Working integrated</a:t>
            </a:r>
          </a:p>
          <a:p>
            <a:pPr marL="285750" indent="-285750">
              <a:buFont typeface="Arial" charset="0"/>
              <a:buChar char="•"/>
            </a:pPr>
            <a:r>
              <a:rPr lang="en-GB" sz="1867" dirty="0">
                <a:solidFill>
                  <a:srgbClr val="003560"/>
                </a:solidFill>
                <a:latin typeface="Arial" charset="0"/>
                <a:ea typeface="Arial" charset="0"/>
                <a:cs typeface="Arial" charset="0"/>
              </a:rPr>
              <a:t>Clinician supported </a:t>
            </a:r>
          </a:p>
          <a:p>
            <a:pPr marL="742950" lvl="1" indent="-285750">
              <a:buFont typeface="Arial" charset="0"/>
              <a:buChar char="•"/>
            </a:pPr>
            <a:r>
              <a:rPr lang="en-GB" sz="1467" dirty="0">
                <a:solidFill>
                  <a:srgbClr val="003560"/>
                </a:solidFill>
                <a:latin typeface="Arial" charset="0"/>
                <a:ea typeface="Arial" charset="0"/>
                <a:cs typeface="Arial" charset="0"/>
              </a:rPr>
              <a:t>Check in prompt monitoring</a:t>
            </a:r>
          </a:p>
          <a:p>
            <a:pPr marL="742950" lvl="1" indent="-285750">
              <a:buFont typeface="Arial" charset="0"/>
              <a:buChar char="•"/>
            </a:pPr>
            <a:r>
              <a:rPr lang="en-GB" sz="1467" dirty="0">
                <a:solidFill>
                  <a:srgbClr val="003560"/>
                </a:solidFill>
                <a:latin typeface="Arial" charset="0"/>
                <a:ea typeface="Arial" charset="0"/>
                <a:cs typeface="Arial" charset="0"/>
              </a:rPr>
              <a:t>Integrated with community teams</a:t>
            </a:r>
          </a:p>
          <a:p>
            <a:pPr marL="285750" indent="-285750">
              <a:buFont typeface="Arial" charset="0"/>
              <a:buChar char="•"/>
            </a:pPr>
            <a:r>
              <a:rPr lang="en-GB" sz="1867" dirty="0">
                <a:solidFill>
                  <a:srgbClr val="003560"/>
                </a:solidFill>
                <a:latin typeface="Arial" charset="0"/>
                <a:ea typeface="Arial" charset="0"/>
                <a:cs typeface="Arial" charset="0"/>
              </a:rPr>
              <a:t>Algorithm regulated as a Class 1 medical device by MHRA</a:t>
            </a:r>
          </a:p>
        </p:txBody>
      </p:sp>
    </p:spTree>
    <p:extLst>
      <p:ext uri="{BB962C8B-B14F-4D97-AF65-F5344CB8AC3E}">
        <p14:creationId xmlns:p14="http://schemas.microsoft.com/office/powerpoint/2010/main" val="236923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chemeClr val="bg1">
              <a:lumMod val="95000"/>
            </a:schemeClr>
          </a:solidFill>
          <a:ln w="12700" cap="flat" cmpd="sng" algn="ctr">
            <a:noFill/>
            <a:prstDash val="solid"/>
            <a:round/>
            <a:headEnd type="none" w="med" len="med"/>
            <a:tailEnd type="none" w="med" len="med"/>
          </a:ln>
          <a:effectLst/>
        </p:spPr>
        <p:txBody>
          <a:bodyPr anchor="ctr"/>
          <a:lstStyle/>
          <a:p>
            <a:pPr algn="ctr" eaLnBrk="0" hangingPunct="0">
              <a:defRPr/>
            </a:pPr>
            <a:endParaRPr lang="en-GB" sz="3200" dirty="0">
              <a:solidFill>
                <a:schemeClr val="bg1"/>
              </a:solidFill>
              <a:ea typeface="Arial" charset="0"/>
              <a:cs typeface="Calibri" panose="020F0502020204030204" pitchFamily="34" charset="0"/>
            </a:endParaRP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55310" y="436583"/>
            <a:ext cx="6471579" cy="5998598"/>
          </a:xfrm>
          <a:prstGeom prst="rect">
            <a:avLst/>
          </a:prstGeom>
        </p:spPr>
      </p:pic>
    </p:spTree>
    <p:extLst>
      <p:ext uri="{BB962C8B-B14F-4D97-AF65-F5344CB8AC3E}">
        <p14:creationId xmlns:p14="http://schemas.microsoft.com/office/powerpoint/2010/main" val="287128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16090" y="1228082"/>
            <a:ext cx="2188441" cy="4217053"/>
          </a:xfrm>
          <a:prstGeom prst="rect">
            <a:avLst/>
          </a:prstGeom>
        </p:spPr>
      </p:pic>
      <p:grpSp>
        <p:nvGrpSpPr>
          <p:cNvPr id="40" name="Group 39"/>
          <p:cNvGrpSpPr/>
          <p:nvPr/>
        </p:nvGrpSpPr>
        <p:grpSpPr>
          <a:xfrm>
            <a:off x="2724082" y="1229536"/>
            <a:ext cx="2187687" cy="4215600"/>
            <a:chOff x="2724082" y="1229536"/>
            <a:chExt cx="2187687" cy="4215600"/>
          </a:xfrm>
        </p:grpSpPr>
        <p:pic>
          <p:nvPicPr>
            <p:cNvPr id="17" name="Picture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24082" y="1229536"/>
              <a:ext cx="2187687" cy="4215600"/>
            </a:xfrm>
            <a:prstGeom prst="rect">
              <a:avLst/>
            </a:prstGeom>
          </p:spPr>
        </p:pic>
        <p:pic>
          <p:nvPicPr>
            <p:cNvPr id="34" name="Picture 33"/>
            <p:cNvPicPr>
              <a:picLocks/>
            </p:cNvPicPr>
            <p:nvPr/>
          </p:nvPicPr>
          <p:blipFill>
            <a:blip r:embed="rId4" cstate="screen">
              <a:extLst>
                <a:ext uri="{28A0092B-C50C-407E-A947-70E740481C1C}">
                  <a14:useLocalDpi xmlns:a14="http://schemas.microsoft.com/office/drawing/2010/main"/>
                </a:ext>
              </a:extLst>
            </a:blip>
            <a:stretch>
              <a:fillRect/>
            </a:stretch>
          </p:blipFill>
          <p:spPr>
            <a:xfrm>
              <a:off x="2923325" y="1736215"/>
              <a:ext cx="1789200" cy="3164642"/>
            </a:xfrm>
            <a:prstGeom prst="rect">
              <a:avLst/>
            </a:prstGeom>
          </p:spPr>
        </p:pic>
      </p:grpSp>
      <p:grpSp>
        <p:nvGrpSpPr>
          <p:cNvPr id="39" name="Group 38"/>
          <p:cNvGrpSpPr/>
          <p:nvPr/>
        </p:nvGrpSpPr>
        <p:grpSpPr>
          <a:xfrm>
            <a:off x="5069709" y="1228082"/>
            <a:ext cx="2188441" cy="4217053"/>
            <a:chOff x="5069709" y="1228082"/>
            <a:chExt cx="2188441" cy="4217053"/>
          </a:xfrm>
        </p:grpSpPr>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69709" y="1228082"/>
              <a:ext cx="2188441" cy="4217053"/>
            </a:xfrm>
            <a:prstGeom prst="rect">
              <a:avLst/>
            </a:prstGeom>
          </p:spPr>
        </p:pic>
        <p:pic>
          <p:nvPicPr>
            <p:cNvPr id="35" name="Picture 3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7369" y="1736215"/>
              <a:ext cx="1789200" cy="3180800"/>
            </a:xfrm>
            <a:prstGeom prst="rect">
              <a:avLst/>
            </a:prstGeom>
          </p:spPr>
        </p:pic>
      </p:grpSp>
      <p:pic>
        <p:nvPicPr>
          <p:cNvPr id="36" name="Picture 35"/>
          <p:cNvPicPr>
            <a:picLocks/>
          </p:cNvPicPr>
          <p:nvPr/>
        </p:nvPicPr>
        <p:blipFill>
          <a:blip r:embed="rId6" cstate="screen">
            <a:extLst>
              <a:ext uri="{28A0092B-C50C-407E-A947-70E740481C1C}">
                <a14:useLocalDpi xmlns:a14="http://schemas.microsoft.com/office/drawing/2010/main"/>
              </a:ext>
            </a:extLst>
          </a:blip>
          <a:stretch>
            <a:fillRect/>
          </a:stretch>
        </p:blipFill>
        <p:spPr>
          <a:xfrm>
            <a:off x="7615710" y="1736215"/>
            <a:ext cx="1789200" cy="321840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62471" y="1228082"/>
            <a:ext cx="2188441" cy="4217053"/>
          </a:xfrm>
          <a:prstGeom prst="rect">
            <a:avLst/>
          </a:prstGeom>
        </p:spPr>
      </p:pic>
      <p:pic>
        <p:nvPicPr>
          <p:cNvPr id="38" name="Picture 37"/>
          <p:cNvPicPr>
            <a:picLocks/>
          </p:cNvPicPr>
          <p:nvPr/>
        </p:nvPicPr>
        <p:blipFill>
          <a:blip r:embed="rId7" cstate="screen">
            <a:extLst>
              <a:ext uri="{28A0092B-C50C-407E-A947-70E740481C1C}">
                <a14:useLocalDpi xmlns:a14="http://schemas.microsoft.com/office/drawing/2010/main"/>
              </a:ext>
            </a:extLst>
          </a:blip>
          <a:stretch>
            <a:fillRect/>
          </a:stretch>
        </p:blipFill>
        <p:spPr>
          <a:xfrm>
            <a:off x="9963757" y="1736215"/>
            <a:ext cx="1789200" cy="3218400"/>
          </a:xfrm>
          <a:prstGeom prst="rect">
            <a:avLst/>
          </a:prstGeom>
        </p:spPr>
      </p:pic>
    </p:spTree>
    <p:extLst>
      <p:ext uri="{BB962C8B-B14F-4D97-AF65-F5344CB8AC3E}">
        <p14:creationId xmlns:p14="http://schemas.microsoft.com/office/powerpoint/2010/main" val="249326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grpSp>
        <p:nvGrpSpPr>
          <p:cNvPr id="11" name="Group 10"/>
          <p:cNvGrpSpPr/>
          <p:nvPr/>
        </p:nvGrpSpPr>
        <p:grpSpPr>
          <a:xfrm>
            <a:off x="5069709" y="1228082"/>
            <a:ext cx="2188441" cy="4217053"/>
            <a:chOff x="5069709" y="1228082"/>
            <a:chExt cx="2188441" cy="4217053"/>
          </a:xfrm>
        </p:grpSpPr>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69709" y="1228082"/>
              <a:ext cx="2188441" cy="4217053"/>
            </a:xfrm>
            <a:prstGeom prst="rect">
              <a:avLst/>
            </a:prstGeom>
          </p:spPr>
        </p:pic>
        <p:pic>
          <p:nvPicPr>
            <p:cNvPr id="35" name="Picture 3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67369" y="1736215"/>
              <a:ext cx="1789200" cy="3180800"/>
            </a:xfrm>
            <a:prstGeom prst="rect">
              <a:avLst/>
            </a:prstGeom>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7369" y="1736215"/>
              <a:ext cx="1789200" cy="3180800"/>
            </a:xfrm>
            <a:prstGeom prst="rect">
              <a:avLst/>
            </a:prstGeom>
          </p:spPr>
        </p:pic>
      </p:grpSp>
      <p:grpSp>
        <p:nvGrpSpPr>
          <p:cNvPr id="10" name="Group 9"/>
          <p:cNvGrpSpPr/>
          <p:nvPr/>
        </p:nvGrpSpPr>
        <p:grpSpPr>
          <a:xfrm>
            <a:off x="2724082" y="1229536"/>
            <a:ext cx="2187687" cy="4215600"/>
            <a:chOff x="2724082" y="1229536"/>
            <a:chExt cx="2187687" cy="4215600"/>
          </a:xfrm>
        </p:grpSpPr>
        <p:pic>
          <p:nvPicPr>
            <p:cNvPr id="17" name="Picture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24082" y="1229536"/>
              <a:ext cx="2187687" cy="4215600"/>
            </a:xfrm>
            <a:prstGeom prst="rect">
              <a:avLst/>
            </a:prstGeom>
          </p:spPr>
        </p:pic>
        <p:pic>
          <p:nvPicPr>
            <p:cNvPr id="34" name="Picture 33"/>
            <p:cNvPicPr>
              <a:picLocks/>
            </p:cNvPicPr>
            <p:nvPr/>
          </p:nvPicPr>
          <p:blipFill>
            <a:blip r:embed="rId6" cstate="screen">
              <a:extLst>
                <a:ext uri="{28A0092B-C50C-407E-A947-70E740481C1C}">
                  <a14:useLocalDpi xmlns:a14="http://schemas.microsoft.com/office/drawing/2010/main"/>
                </a:ext>
              </a:extLst>
            </a:blip>
            <a:stretch>
              <a:fillRect/>
            </a:stretch>
          </p:blipFill>
          <p:spPr>
            <a:xfrm>
              <a:off x="2923325" y="1736215"/>
              <a:ext cx="1789200" cy="3164642"/>
            </a:xfrm>
            <a:prstGeom prst="rect">
              <a:avLst/>
            </a:prstGeom>
          </p:spPr>
        </p:pic>
        <p:pic>
          <p:nvPicPr>
            <p:cNvPr id="18" name="Picture 1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23325" y="1736215"/>
              <a:ext cx="1789200" cy="3218400"/>
            </a:xfrm>
            <a:prstGeom prst="rect">
              <a:avLst/>
            </a:prstGeom>
          </p:spPr>
        </p:pic>
      </p:grpSp>
      <p:grpSp>
        <p:nvGrpSpPr>
          <p:cNvPr id="12" name="Group 11"/>
          <p:cNvGrpSpPr/>
          <p:nvPr/>
        </p:nvGrpSpPr>
        <p:grpSpPr>
          <a:xfrm>
            <a:off x="7416090" y="1228082"/>
            <a:ext cx="2188441" cy="4217053"/>
            <a:chOff x="7416090" y="1228082"/>
            <a:chExt cx="2188441" cy="4217053"/>
          </a:xfrm>
        </p:grpSpPr>
        <p:pic>
          <p:nvPicPr>
            <p:cNvPr id="25" name="Picture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16090" y="1228082"/>
              <a:ext cx="2188441" cy="4217053"/>
            </a:xfrm>
            <a:prstGeom prst="rect">
              <a:avLst/>
            </a:prstGeom>
          </p:spPr>
        </p:pic>
        <p:pic>
          <p:nvPicPr>
            <p:cNvPr id="36" name="Picture 35"/>
            <p:cNvPicPr>
              <a:picLocks/>
            </p:cNvPicPr>
            <p:nvPr/>
          </p:nvPicPr>
          <p:blipFill>
            <a:blip r:embed="rId8" cstate="screen">
              <a:extLst>
                <a:ext uri="{28A0092B-C50C-407E-A947-70E740481C1C}">
                  <a14:useLocalDpi xmlns:a14="http://schemas.microsoft.com/office/drawing/2010/main"/>
                </a:ext>
              </a:extLst>
            </a:blip>
            <a:stretch>
              <a:fillRect/>
            </a:stretch>
          </p:blipFill>
          <p:spPr>
            <a:xfrm>
              <a:off x="7615710" y="1736215"/>
              <a:ext cx="1789200" cy="3218400"/>
            </a:xfrm>
            <a:prstGeom prst="rect">
              <a:avLst/>
            </a:prstGeom>
          </p:spPr>
        </p:pic>
        <p:pic>
          <p:nvPicPr>
            <p:cNvPr id="5" name="Picture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15711" y="1736215"/>
              <a:ext cx="1789200" cy="3218400"/>
            </a:xfrm>
            <a:prstGeom prst="rect">
              <a:avLst/>
            </a:prstGeom>
          </p:spPr>
        </p:pic>
        <p:pic>
          <p:nvPicPr>
            <p:cNvPr id="8" name="Picture 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592571" y="1736215"/>
              <a:ext cx="1812340" cy="3218400"/>
            </a:xfrm>
            <a:prstGeom prst="rect">
              <a:avLst/>
            </a:prstGeom>
          </p:spPr>
        </p:pic>
      </p:grpSp>
      <p:grpSp>
        <p:nvGrpSpPr>
          <p:cNvPr id="13" name="Group 12"/>
          <p:cNvGrpSpPr/>
          <p:nvPr/>
        </p:nvGrpSpPr>
        <p:grpSpPr>
          <a:xfrm>
            <a:off x="9762471" y="1228082"/>
            <a:ext cx="2188441" cy="4217053"/>
            <a:chOff x="9762471" y="1228082"/>
            <a:chExt cx="2188441" cy="4217053"/>
          </a:xfrm>
        </p:grpSpPr>
        <p:pic>
          <p:nvPicPr>
            <p:cNvPr id="37" name="Picture 3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62471" y="1228082"/>
              <a:ext cx="2188441" cy="4217053"/>
            </a:xfrm>
            <a:prstGeom prst="rect">
              <a:avLst/>
            </a:prstGeom>
          </p:spPr>
        </p:pic>
        <p:pic>
          <p:nvPicPr>
            <p:cNvPr id="38" name="Picture 37"/>
            <p:cNvPicPr>
              <a:picLocks/>
            </p:cNvPicPr>
            <p:nvPr/>
          </p:nvPicPr>
          <p:blipFill>
            <a:blip r:embed="rId11" cstate="screen">
              <a:extLst>
                <a:ext uri="{28A0092B-C50C-407E-A947-70E740481C1C}">
                  <a14:useLocalDpi xmlns:a14="http://schemas.microsoft.com/office/drawing/2010/main"/>
                </a:ext>
              </a:extLst>
            </a:blip>
            <a:stretch>
              <a:fillRect/>
            </a:stretch>
          </p:blipFill>
          <p:spPr>
            <a:xfrm>
              <a:off x="9963757" y="1736215"/>
              <a:ext cx="1789200" cy="3218400"/>
            </a:xfrm>
            <a:prstGeom prst="rect">
              <a:avLst/>
            </a:prstGeom>
          </p:spPr>
        </p:pic>
        <p:pic>
          <p:nvPicPr>
            <p:cNvPr id="9" name="Picture 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963758" y="1736215"/>
              <a:ext cx="1789200" cy="3218400"/>
            </a:xfrm>
            <a:prstGeom prst="rect">
              <a:avLst/>
            </a:prstGeom>
          </p:spPr>
        </p:pic>
      </p:grpSp>
    </p:spTree>
    <p:extLst>
      <p:ext uri="{BB962C8B-B14F-4D97-AF65-F5344CB8AC3E}">
        <p14:creationId xmlns:p14="http://schemas.microsoft.com/office/powerpoint/2010/main" val="236247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chemeClr val="bg1">
              <a:lumMod val="95000"/>
            </a:schemeClr>
          </a:solidFill>
          <a:ln w="12700" cap="flat" cmpd="sng" algn="ctr">
            <a:noFill/>
            <a:prstDash val="solid"/>
            <a:round/>
            <a:headEnd type="none" w="med" len="med"/>
            <a:tailEnd type="none" w="med" len="med"/>
          </a:ln>
          <a:effectLst/>
        </p:spPr>
        <p:txBody>
          <a:bodyPr anchor="ctr"/>
          <a:lstStyle/>
          <a:p>
            <a:pPr algn="ctr" eaLnBrk="0" hangingPunct="0">
              <a:defRPr/>
            </a:pPr>
            <a:endParaRPr lang="en-GB" sz="3200" dirty="0">
              <a:solidFill>
                <a:schemeClr val="bg1"/>
              </a:solidFill>
              <a:ea typeface="Arial" charset="0"/>
              <a:cs typeface="Calibri" panose="020F0502020204030204" pitchFamily="34" charset="0"/>
            </a:endParaRPr>
          </a:p>
        </p:txBody>
      </p:sp>
      <p:pic>
        <p:nvPicPr>
          <p:cNvPr id="16" name="Picture 15"/>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a:ext>
            </a:extLst>
          </a:blip>
          <a:stretch>
            <a:fillRect/>
          </a:stretch>
        </p:blipFill>
        <p:spPr>
          <a:xfrm>
            <a:off x="3300078" y="901700"/>
            <a:ext cx="5591843" cy="5184576"/>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0"/>
            <a:ext cx="12192020" cy="6857999"/>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8" name="Rectangle 7"/>
          <p:cNvSpPr/>
          <p:nvPr/>
        </p:nvSpPr>
        <p:spPr bwMode="auto">
          <a:xfrm>
            <a:off x="2791102" y="314188"/>
            <a:ext cx="6599786" cy="2862323"/>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2" name="Rectangle 1"/>
          <p:cNvSpPr/>
          <p:nvPr/>
        </p:nvSpPr>
        <p:spPr>
          <a:xfrm>
            <a:off x="2998402" y="314189"/>
            <a:ext cx="6467815" cy="2862322"/>
          </a:xfrm>
          <a:prstGeom prst="rect">
            <a:avLst/>
          </a:prstGeom>
        </p:spPr>
        <p:txBody>
          <a:bodyPr wrap="square">
            <a:spAutoFit/>
          </a:bodyPr>
          <a:lstStyle/>
          <a:p>
            <a:r>
              <a:rPr lang="en-GB" sz="2000" dirty="0">
                <a:solidFill>
                  <a:srgbClr val="003560"/>
                </a:solidFill>
                <a:latin typeface="Arial" charset="0"/>
                <a:ea typeface="Arial" charset="0"/>
                <a:cs typeface="Arial" charset="0"/>
              </a:rPr>
              <a:t>Adherence in EMPOWER was predetermined as people using the App on more than 33% of possible occasions. What proportion of participants do you think met this target?</a:t>
            </a:r>
          </a:p>
          <a:p>
            <a:endParaRPr lang="en-GB" sz="2000" dirty="0">
              <a:solidFill>
                <a:srgbClr val="003560"/>
              </a:solidFill>
              <a:latin typeface="Arial" charset="0"/>
              <a:ea typeface="Arial" charset="0"/>
              <a:cs typeface="Arial" charset="0"/>
            </a:endParaRPr>
          </a:p>
          <a:p>
            <a:pPr marL="914400" lvl="1" indent="-457200">
              <a:buFont typeface="+mj-lt"/>
              <a:buAutoNum type="alphaUcPeriod"/>
            </a:pPr>
            <a:r>
              <a:rPr lang="en-GB" sz="2000" dirty="0">
                <a:solidFill>
                  <a:srgbClr val="003560"/>
                </a:solidFill>
                <a:latin typeface="Arial" charset="0"/>
                <a:ea typeface="Arial" charset="0"/>
                <a:cs typeface="Arial" charset="0"/>
              </a:rPr>
              <a:t>18%</a:t>
            </a:r>
          </a:p>
          <a:p>
            <a:pPr marL="914400" lvl="1" indent="-457200">
              <a:buFont typeface="+mj-lt"/>
              <a:buAutoNum type="alphaUcPeriod"/>
            </a:pPr>
            <a:r>
              <a:rPr lang="en-GB" sz="2000" dirty="0">
                <a:solidFill>
                  <a:srgbClr val="003560"/>
                </a:solidFill>
                <a:latin typeface="Arial" charset="0"/>
                <a:ea typeface="Arial" charset="0"/>
                <a:cs typeface="Arial" charset="0"/>
              </a:rPr>
              <a:t>38%</a:t>
            </a:r>
          </a:p>
          <a:p>
            <a:pPr marL="914400" lvl="1" indent="-457200">
              <a:buFont typeface="+mj-lt"/>
              <a:buAutoNum type="alphaUcPeriod"/>
            </a:pPr>
            <a:r>
              <a:rPr lang="en-GB" sz="2000" dirty="0">
                <a:solidFill>
                  <a:srgbClr val="003560"/>
                </a:solidFill>
                <a:latin typeface="Arial" charset="0"/>
                <a:ea typeface="Arial" charset="0"/>
                <a:cs typeface="Arial" charset="0"/>
              </a:rPr>
              <a:t>58%</a:t>
            </a:r>
          </a:p>
          <a:p>
            <a:pPr marL="914400" lvl="1" indent="-457200">
              <a:buFont typeface="+mj-lt"/>
              <a:buAutoNum type="alphaUcPeriod"/>
            </a:pPr>
            <a:r>
              <a:rPr lang="en-GB" sz="2000" dirty="0">
                <a:solidFill>
                  <a:srgbClr val="003560"/>
                </a:solidFill>
                <a:latin typeface="Arial" charset="0"/>
                <a:ea typeface="Arial" charset="0"/>
                <a:cs typeface="Arial" charset="0"/>
              </a:rPr>
              <a:t>78%</a:t>
            </a:r>
          </a:p>
        </p:txBody>
      </p:sp>
    </p:spTree>
    <p:extLst>
      <p:ext uri="{BB962C8B-B14F-4D97-AF65-F5344CB8AC3E}">
        <p14:creationId xmlns:p14="http://schemas.microsoft.com/office/powerpoint/2010/main" val="199552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21" y="0"/>
            <a:ext cx="12192021" cy="68580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grpSp>
        <p:nvGrpSpPr>
          <p:cNvPr id="4" name="Group 3"/>
          <p:cNvGrpSpPr/>
          <p:nvPr/>
        </p:nvGrpSpPr>
        <p:grpSpPr>
          <a:xfrm>
            <a:off x="2222485" y="1648963"/>
            <a:ext cx="5706828" cy="5102366"/>
            <a:chOff x="2222485" y="1648963"/>
            <a:chExt cx="5706828" cy="5102366"/>
          </a:xfrm>
        </p:grpSpPr>
        <p:sp>
          <p:nvSpPr>
            <p:cNvPr id="2" name="Rectangle 1"/>
            <p:cNvSpPr/>
            <p:nvPr/>
          </p:nvSpPr>
          <p:spPr>
            <a:xfrm>
              <a:off x="2222485" y="1648963"/>
              <a:ext cx="5706828" cy="4946844"/>
            </a:xfrm>
            <a:prstGeom prst="rect">
              <a:avLst/>
            </a:prstGeom>
            <a:solidFill>
              <a:srgbClr val="FFFFF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Arial" panose="020B0604020202020204" pitchFamily="34" charset="0"/>
                <a:cs typeface="Arial" panose="020B0604020202020204" pitchFamily="34" charset="0"/>
              </a:endParaRPr>
            </a:p>
          </p:txBody>
        </p:sp>
        <p:grpSp>
          <p:nvGrpSpPr>
            <p:cNvPr id="10" name="Group 9"/>
            <p:cNvGrpSpPr/>
            <p:nvPr/>
          </p:nvGrpSpPr>
          <p:grpSpPr>
            <a:xfrm>
              <a:off x="2362726" y="1853059"/>
              <a:ext cx="5360894" cy="4898270"/>
              <a:chOff x="1639431" y="1548870"/>
              <a:chExt cx="5360894" cy="4898270"/>
            </a:xfrm>
          </p:grpSpPr>
          <p:graphicFrame>
            <p:nvGraphicFramePr>
              <p:cNvPr id="11" name="Diagram 10"/>
              <p:cNvGraphicFramePr/>
              <p:nvPr>
                <p:extLst>
                  <p:ext uri="{D42A27DB-BD31-4B8C-83A1-F6EECF244321}">
                    <p14:modId xmlns:p14="http://schemas.microsoft.com/office/powerpoint/2010/main" val="2781748286"/>
                  </p:ext>
                </p:extLst>
              </p:nvPr>
            </p:nvGraphicFramePr>
            <p:xfrm>
              <a:off x="1639431" y="2873211"/>
              <a:ext cx="5360894" cy="35739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Down Arrow Callout 11"/>
              <p:cNvSpPr/>
              <p:nvPr/>
            </p:nvSpPr>
            <p:spPr>
              <a:xfrm>
                <a:off x="1792941" y="1548870"/>
                <a:ext cx="1873624" cy="1579812"/>
              </a:xfrm>
              <a:prstGeom prst="downArrowCallout">
                <a:avLst/>
              </a:prstGeom>
              <a:solidFill>
                <a:srgbClr val="0035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Arial" panose="020B0604020202020204" pitchFamily="34" charset="0"/>
                    <a:cs typeface="Arial" panose="020B0604020202020204" pitchFamily="34" charset="0"/>
                  </a:rPr>
                  <a:t>Responses compared to baseline</a:t>
                </a:r>
              </a:p>
            </p:txBody>
          </p:sp>
        </p:grpSp>
      </p:grpSp>
    </p:spTree>
    <p:extLst>
      <p:ext uri="{BB962C8B-B14F-4D97-AF65-F5344CB8AC3E}">
        <p14:creationId xmlns:p14="http://schemas.microsoft.com/office/powerpoint/2010/main" val="38485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grpSp>
        <p:nvGrpSpPr>
          <p:cNvPr id="7" name="Group 6"/>
          <p:cNvGrpSpPr/>
          <p:nvPr/>
        </p:nvGrpSpPr>
        <p:grpSpPr>
          <a:xfrm>
            <a:off x="2781983" y="1038466"/>
            <a:ext cx="2881836" cy="5553202"/>
            <a:chOff x="2724082" y="1229536"/>
            <a:chExt cx="2187687" cy="4215600"/>
          </a:xfrm>
        </p:grpSpPr>
        <p:pic>
          <p:nvPicPr>
            <p:cNvPr id="17" name="Picture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24082" y="1229536"/>
              <a:ext cx="2187687" cy="4215600"/>
            </a:xfrm>
            <a:prstGeom prst="rect">
              <a:avLst/>
            </a:prstGeom>
          </p:spPr>
        </p:pic>
        <p:pic>
          <p:nvPicPr>
            <p:cNvPr id="34" name="Picture 33"/>
            <p:cNvPicPr>
              <a:picLocks/>
            </p:cNvPicPr>
            <p:nvPr/>
          </p:nvPicPr>
          <p:blipFill>
            <a:blip r:embed="rId4" cstate="screen">
              <a:extLst>
                <a:ext uri="{28A0092B-C50C-407E-A947-70E740481C1C}">
                  <a14:useLocalDpi xmlns:a14="http://schemas.microsoft.com/office/drawing/2010/main"/>
                </a:ext>
              </a:extLst>
            </a:blip>
            <a:stretch>
              <a:fillRect/>
            </a:stretch>
          </p:blipFill>
          <p:spPr>
            <a:xfrm>
              <a:off x="2923325" y="1736215"/>
              <a:ext cx="1789200" cy="3164642"/>
            </a:xfrm>
            <a:prstGeom prst="rect">
              <a:avLst/>
            </a:prstGeom>
          </p:spPr>
        </p:pic>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99808" y="1736215"/>
              <a:ext cx="1812717" cy="3164642"/>
            </a:xfrm>
            <a:prstGeom prst="rect">
              <a:avLst/>
            </a:prstGeom>
          </p:spPr>
        </p:pic>
      </p:grpSp>
      <p:grpSp>
        <p:nvGrpSpPr>
          <p:cNvPr id="4" name="Group 3"/>
          <p:cNvGrpSpPr/>
          <p:nvPr/>
        </p:nvGrpSpPr>
        <p:grpSpPr>
          <a:xfrm>
            <a:off x="5896933" y="1037013"/>
            <a:ext cx="2882829" cy="5555116"/>
            <a:chOff x="5069709" y="1228082"/>
            <a:chExt cx="2188441" cy="4217053"/>
          </a:xfrm>
        </p:grpSpPr>
        <p:grpSp>
          <p:nvGrpSpPr>
            <p:cNvPr id="11" name="Group 10"/>
            <p:cNvGrpSpPr/>
            <p:nvPr/>
          </p:nvGrpSpPr>
          <p:grpSpPr>
            <a:xfrm>
              <a:off x="5069709" y="1228082"/>
              <a:ext cx="2188441" cy="4217053"/>
              <a:chOff x="5069709" y="1228082"/>
              <a:chExt cx="2188441" cy="4217053"/>
            </a:xfrm>
          </p:grpSpPr>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69709" y="1228082"/>
                <a:ext cx="2188441" cy="4217053"/>
              </a:xfrm>
              <a:prstGeom prst="rect">
                <a:avLst/>
              </a:prstGeom>
            </p:spPr>
          </p:pic>
          <p:pic>
            <p:nvPicPr>
              <p:cNvPr id="35" name="Picture 3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67369" y="1736215"/>
                <a:ext cx="1789200" cy="3180800"/>
              </a:xfrm>
              <a:prstGeom prst="rect">
                <a:avLst/>
              </a:prstGeom>
            </p:spPr>
          </p:pic>
          <p:pic>
            <p:nvPicPr>
              <p:cNvPr id="2"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67369" y="1736215"/>
                <a:ext cx="1789200" cy="3180800"/>
              </a:xfrm>
              <a:prstGeom prst="rect">
                <a:avLst/>
              </a:prstGeom>
            </p:spPr>
          </p:pic>
        </p:grpSp>
        <p:pic>
          <p:nvPicPr>
            <p:cNvPr id="22" name="Picture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86160" y="1752075"/>
              <a:ext cx="1870410" cy="3164940"/>
            </a:xfrm>
            <a:prstGeom prst="rect">
              <a:avLst/>
            </a:prstGeom>
          </p:spPr>
        </p:pic>
      </p:grpSp>
      <p:grpSp>
        <p:nvGrpSpPr>
          <p:cNvPr id="3" name="Group 2"/>
          <p:cNvGrpSpPr/>
          <p:nvPr/>
        </p:nvGrpSpPr>
        <p:grpSpPr>
          <a:xfrm>
            <a:off x="9012876" y="1037014"/>
            <a:ext cx="2882829" cy="5555116"/>
            <a:chOff x="7416090" y="1228082"/>
            <a:chExt cx="2188441" cy="4217053"/>
          </a:xfrm>
        </p:grpSpPr>
        <p:pic>
          <p:nvPicPr>
            <p:cNvPr id="25" name="Picture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16090" y="1228082"/>
              <a:ext cx="2188441" cy="4217053"/>
            </a:xfrm>
            <a:prstGeom prst="rect">
              <a:avLst/>
            </a:prstGeom>
          </p:spPr>
        </p:pic>
        <p:pic>
          <p:nvPicPr>
            <p:cNvPr id="36" name="Picture 35"/>
            <p:cNvPicPr>
              <a:picLocks/>
            </p:cNvPicPr>
            <p:nvPr/>
          </p:nvPicPr>
          <p:blipFill>
            <a:blip r:embed="rId9" cstate="screen">
              <a:extLst>
                <a:ext uri="{28A0092B-C50C-407E-A947-70E740481C1C}">
                  <a14:useLocalDpi xmlns:a14="http://schemas.microsoft.com/office/drawing/2010/main"/>
                </a:ext>
              </a:extLst>
            </a:blip>
            <a:stretch>
              <a:fillRect/>
            </a:stretch>
          </p:blipFill>
          <p:spPr>
            <a:xfrm>
              <a:off x="7615710" y="1736215"/>
              <a:ext cx="1789200" cy="3218400"/>
            </a:xfrm>
            <a:prstGeom prst="rect">
              <a:avLst/>
            </a:prstGeom>
          </p:spPr>
        </p:pic>
        <p:pic>
          <p:nvPicPr>
            <p:cNvPr id="23" name="Picture 2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21805" y="1752075"/>
              <a:ext cx="1783106" cy="3202540"/>
            </a:xfrm>
            <a:prstGeom prst="rect">
              <a:avLst/>
            </a:prstGeom>
          </p:spPr>
        </p:pic>
      </p:grpSp>
    </p:spTree>
    <p:extLst>
      <p:ext uri="{BB962C8B-B14F-4D97-AF65-F5344CB8AC3E}">
        <p14:creationId xmlns:p14="http://schemas.microsoft.com/office/powerpoint/2010/main" val="67998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81983" y="1038466"/>
            <a:ext cx="2881836" cy="5553202"/>
          </a:xfrm>
          <a:prstGeom prst="rect">
            <a:avLst/>
          </a:prstGeom>
        </p:spPr>
      </p:pic>
      <p:pic>
        <p:nvPicPr>
          <p:cNvPr id="34" name="Picture 33"/>
          <p:cNvPicPr>
            <a:picLocks/>
          </p:cNvPicPr>
          <p:nvPr/>
        </p:nvPicPr>
        <p:blipFill>
          <a:blip r:embed="rId4" cstate="screen">
            <a:extLst>
              <a:ext uri="{28A0092B-C50C-407E-A947-70E740481C1C}">
                <a14:useLocalDpi xmlns:a14="http://schemas.microsoft.com/office/drawing/2010/main"/>
              </a:ext>
            </a:extLst>
          </a:blip>
          <a:stretch>
            <a:fillRect/>
          </a:stretch>
        </p:blipFill>
        <p:spPr>
          <a:xfrm>
            <a:off x="3044445" y="1705913"/>
            <a:ext cx="2356910" cy="4168777"/>
          </a:xfrm>
          <a:prstGeom prst="rect">
            <a:avLst/>
          </a:prstGeom>
        </p:spPr>
      </p:pic>
      <p:pic>
        <p:nvPicPr>
          <p:cNvPr id="18" name="Picture 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4444" y="1705913"/>
            <a:ext cx="2356911" cy="4190525"/>
          </a:xfrm>
          <a:prstGeom prst="rect">
            <a:avLst/>
          </a:prstGeom>
          <a:ln>
            <a:solidFill>
              <a:schemeClr val="bg1">
                <a:lumMod val="75000"/>
              </a:schemeClr>
            </a:solidFill>
          </a:ln>
        </p:spPr>
      </p:pic>
      <p:pic>
        <p:nvPicPr>
          <p:cNvPr id="19" name="Picture 18"/>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6096000" y="1298505"/>
            <a:ext cx="4235865" cy="3188588"/>
          </a:xfrm>
          <a:prstGeom prst="rect">
            <a:avLst/>
          </a:prstGeom>
          <a:ln>
            <a:solidFill>
              <a:schemeClr val="bg1">
                <a:lumMod val="50000"/>
              </a:schemeClr>
            </a:solidFill>
          </a:ln>
        </p:spPr>
      </p:pic>
    </p:spTree>
    <p:extLst>
      <p:ext uri="{BB962C8B-B14F-4D97-AF65-F5344CB8AC3E}">
        <p14:creationId xmlns:p14="http://schemas.microsoft.com/office/powerpoint/2010/main" val="14605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98402" y="1698897"/>
            <a:ext cx="6570116" cy="4810805"/>
          </a:xfrm>
          <a:prstGeom prst="rect">
            <a:avLst/>
          </a:prstGeom>
          <a:ln>
            <a:solidFill>
              <a:schemeClr val="tx1">
                <a:lumMod val="50000"/>
                <a:lumOff val="50000"/>
              </a:schemeClr>
            </a:solidFill>
          </a:ln>
        </p:spPr>
      </p:pic>
    </p:spTree>
    <p:extLst>
      <p:ext uri="{BB962C8B-B14F-4D97-AF65-F5344CB8AC3E}">
        <p14:creationId xmlns:p14="http://schemas.microsoft.com/office/powerpoint/2010/main" val="44624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b="48605"/>
          <a:stretch/>
        </p:blipFill>
        <p:spPr>
          <a:xfrm>
            <a:off x="2883035" y="1698897"/>
            <a:ext cx="3952721" cy="2472509"/>
          </a:xfrm>
          <a:prstGeom prst="rect">
            <a:avLst/>
          </a:prstGeom>
          <a:ln>
            <a:solidFill>
              <a:srgbClr val="00355F"/>
            </a:solidFill>
          </a:ln>
        </p:spPr>
      </p:pic>
      <p:pic>
        <p:nvPicPr>
          <p:cNvPr id="3" name="Picture 2"/>
          <p:cNvPicPr>
            <a:picLocks noChangeAspect="1"/>
          </p:cNvPicPr>
          <p:nvPr/>
        </p:nvPicPr>
        <p:blipFill>
          <a:blip r:embed="rId4"/>
          <a:stretch>
            <a:fillRect/>
          </a:stretch>
        </p:blipFill>
        <p:spPr>
          <a:xfrm>
            <a:off x="2883035" y="4389256"/>
            <a:ext cx="6148796" cy="1990397"/>
          </a:xfrm>
          <a:prstGeom prst="rect">
            <a:avLst/>
          </a:prstGeom>
          <a:ln>
            <a:solidFill>
              <a:srgbClr val="000000"/>
            </a:solidFill>
          </a:ln>
        </p:spPr>
      </p:pic>
    </p:spTree>
    <p:extLst>
      <p:ext uri="{BB962C8B-B14F-4D97-AF65-F5344CB8AC3E}">
        <p14:creationId xmlns:p14="http://schemas.microsoft.com/office/powerpoint/2010/main" val="249122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4623" y="1990520"/>
            <a:ext cx="5283652" cy="4438987"/>
          </a:xfrm>
          <a:prstGeom prst="rect">
            <a:avLst/>
          </a:prstGeom>
          <a:ln>
            <a:solidFill>
              <a:schemeClr val="tx1">
                <a:lumMod val="50000"/>
                <a:lumOff val="50000"/>
              </a:schemeClr>
            </a:solidFill>
          </a:ln>
        </p:spPr>
      </p:pic>
    </p:spTree>
    <p:extLst>
      <p:ext uri="{BB962C8B-B14F-4D97-AF65-F5344CB8AC3E}">
        <p14:creationId xmlns:p14="http://schemas.microsoft.com/office/powerpoint/2010/main" val="403978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942403" y="1997657"/>
            <a:ext cx="8081129" cy="4443597"/>
            <a:chOff x="2942403" y="1997657"/>
            <a:chExt cx="8081129" cy="4443597"/>
          </a:xfrm>
        </p:grpSpPr>
        <p:sp>
          <p:nvSpPr>
            <p:cNvPr id="4" name="Freeform 3"/>
            <p:cNvSpPr/>
            <p:nvPr/>
          </p:nvSpPr>
          <p:spPr>
            <a:xfrm>
              <a:off x="2942403" y="1997657"/>
              <a:ext cx="8081129" cy="1176920"/>
            </a:xfrm>
            <a:custGeom>
              <a:avLst/>
              <a:gdLst>
                <a:gd name="connsiteX0" fmla="*/ 0 w 8081129"/>
                <a:gd name="connsiteY0" fmla="*/ 294230 h 1176920"/>
                <a:gd name="connsiteX1" fmla="*/ 7492669 w 8081129"/>
                <a:gd name="connsiteY1" fmla="*/ 294230 h 1176920"/>
                <a:gd name="connsiteX2" fmla="*/ 7492669 w 8081129"/>
                <a:gd name="connsiteY2" fmla="*/ 0 h 1176920"/>
                <a:gd name="connsiteX3" fmla="*/ 8081129 w 8081129"/>
                <a:gd name="connsiteY3" fmla="*/ 588460 h 1176920"/>
                <a:gd name="connsiteX4" fmla="*/ 7492669 w 8081129"/>
                <a:gd name="connsiteY4" fmla="*/ 1176920 h 1176920"/>
                <a:gd name="connsiteX5" fmla="*/ 7492669 w 8081129"/>
                <a:gd name="connsiteY5" fmla="*/ 882690 h 1176920"/>
                <a:gd name="connsiteX6" fmla="*/ 0 w 8081129"/>
                <a:gd name="connsiteY6" fmla="*/ 882690 h 1176920"/>
                <a:gd name="connsiteX7" fmla="*/ 0 w 8081129"/>
                <a:gd name="connsiteY7" fmla="*/ 294230 h 117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81129" h="1176920">
                  <a:moveTo>
                    <a:pt x="0" y="294230"/>
                  </a:moveTo>
                  <a:lnTo>
                    <a:pt x="7492669" y="294230"/>
                  </a:lnTo>
                  <a:lnTo>
                    <a:pt x="7492669" y="0"/>
                  </a:lnTo>
                  <a:lnTo>
                    <a:pt x="8081129" y="588460"/>
                  </a:lnTo>
                  <a:lnTo>
                    <a:pt x="7492669" y="1176920"/>
                  </a:lnTo>
                  <a:lnTo>
                    <a:pt x="7492669" y="882690"/>
                  </a:lnTo>
                  <a:lnTo>
                    <a:pt x="0" y="882690"/>
                  </a:lnTo>
                  <a:lnTo>
                    <a:pt x="0" y="294230"/>
                  </a:lnTo>
                  <a:close/>
                </a:path>
              </a:pathLst>
            </a:custGeom>
            <a:solidFill>
              <a:srgbClr val="0035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630" tIns="381860" rIns="548230" bIns="481066" numCol="1" spcCol="1270" anchor="ctr" anchorCtr="0">
              <a:noAutofit/>
            </a:bodyPr>
            <a:lstStyle/>
            <a:p>
              <a:pPr lvl="0" algn="l" defTabSz="1022350">
                <a:lnSpc>
                  <a:spcPct val="90000"/>
                </a:lnSpc>
                <a:spcBef>
                  <a:spcPct val="0"/>
                </a:spcBef>
                <a:spcAft>
                  <a:spcPct val="35000"/>
                </a:spcAft>
              </a:pPr>
              <a:r>
                <a:rPr lang="en-US" sz="2300" b="1" kern="1200" dirty="0">
                  <a:solidFill>
                    <a:schemeClr val="bg1">
                      <a:lumMod val="95000"/>
                    </a:schemeClr>
                  </a:solidFill>
                  <a:latin typeface="Arial" panose="020B0604020202020204" pitchFamily="34" charset="0"/>
                  <a:cs typeface="Arial" panose="020B0604020202020204" pitchFamily="34" charset="0"/>
                </a:rPr>
                <a:t>Enrolment</a:t>
              </a:r>
            </a:p>
          </p:txBody>
        </p:sp>
        <p:sp>
          <p:nvSpPr>
            <p:cNvPr id="5" name="Freeform 4"/>
            <p:cNvSpPr/>
            <p:nvPr/>
          </p:nvSpPr>
          <p:spPr>
            <a:xfrm>
              <a:off x="2942403" y="2905233"/>
              <a:ext cx="2488987" cy="2267181"/>
            </a:xfrm>
            <a:custGeom>
              <a:avLst/>
              <a:gdLst>
                <a:gd name="connsiteX0" fmla="*/ 0 w 2488987"/>
                <a:gd name="connsiteY0" fmla="*/ 0 h 2267181"/>
                <a:gd name="connsiteX1" fmla="*/ 2488987 w 2488987"/>
                <a:gd name="connsiteY1" fmla="*/ 0 h 2267181"/>
                <a:gd name="connsiteX2" fmla="*/ 2488987 w 2488987"/>
                <a:gd name="connsiteY2" fmla="*/ 2267181 h 2267181"/>
                <a:gd name="connsiteX3" fmla="*/ 0 w 2488987"/>
                <a:gd name="connsiteY3" fmla="*/ 2267181 h 2267181"/>
                <a:gd name="connsiteX4" fmla="*/ 0 w 2488987"/>
                <a:gd name="connsiteY4" fmla="*/ 0 h 226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8987" h="2267181">
                  <a:moveTo>
                    <a:pt x="0" y="0"/>
                  </a:moveTo>
                  <a:lnTo>
                    <a:pt x="2488987" y="0"/>
                  </a:lnTo>
                  <a:lnTo>
                    <a:pt x="2488987" y="2267181"/>
                  </a:lnTo>
                  <a:lnTo>
                    <a:pt x="0" y="2267181"/>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lvl="0" algn="l" defTabSz="829881">
                <a:lnSpc>
                  <a:spcPct val="90000"/>
                </a:lnSpc>
                <a:spcBef>
                  <a:spcPct val="0"/>
                </a:spcBef>
                <a:spcAft>
                  <a:spcPct val="35000"/>
                </a:spcAft>
              </a:pPr>
              <a:r>
                <a:rPr lang="en-GB" sz="1867" b="1" kern="1200" dirty="0">
                  <a:solidFill>
                    <a:srgbClr val="003560"/>
                  </a:solidFill>
                  <a:latin typeface="Arial" charset="0"/>
                  <a:ea typeface="Arial" charset="0"/>
                  <a:cs typeface="Arial" charset="0"/>
                </a:rPr>
                <a:t>Teams = 8</a:t>
              </a:r>
              <a:endParaRPr lang="en-US" sz="1867" b="1" kern="1200" dirty="0">
                <a:solidFill>
                  <a:srgbClr val="003560"/>
                </a:solidFill>
                <a:latin typeface="Arial" charset="0"/>
                <a:ea typeface="Arial" charset="0"/>
                <a:cs typeface="Arial" charset="0"/>
              </a:endParaRPr>
            </a:p>
            <a:p>
              <a:pPr lvl="0" algn="l" defTabSz="829881">
                <a:lnSpc>
                  <a:spcPct val="90000"/>
                </a:lnSpc>
                <a:spcBef>
                  <a:spcPct val="0"/>
                </a:spcBef>
                <a:spcAft>
                  <a:spcPct val="35000"/>
                </a:spcAft>
              </a:pPr>
              <a:r>
                <a:rPr lang="en-GB" sz="1867" b="1" kern="1200" dirty="0">
                  <a:solidFill>
                    <a:srgbClr val="003560"/>
                  </a:solidFill>
                  <a:latin typeface="Arial" charset="0"/>
                  <a:ea typeface="Arial" charset="0"/>
                  <a:cs typeface="Arial" charset="0"/>
                </a:rPr>
                <a:t>Keyworkers = 106</a:t>
              </a:r>
            </a:p>
            <a:p>
              <a:pPr lvl="0" algn="l" defTabSz="829881">
                <a:lnSpc>
                  <a:spcPct val="90000"/>
                </a:lnSpc>
                <a:spcBef>
                  <a:spcPct val="0"/>
                </a:spcBef>
                <a:spcAft>
                  <a:spcPct val="35000"/>
                </a:spcAft>
              </a:pPr>
              <a:r>
                <a:rPr lang="en-GB" sz="1867" b="1" kern="1200" dirty="0">
                  <a:solidFill>
                    <a:srgbClr val="003560"/>
                  </a:solidFill>
                  <a:latin typeface="Arial" charset="0"/>
                  <a:ea typeface="Arial" charset="0"/>
                  <a:cs typeface="Arial" charset="0"/>
                </a:rPr>
                <a:t>Caseload = 1140</a:t>
              </a:r>
            </a:p>
          </p:txBody>
        </p:sp>
        <p:sp>
          <p:nvSpPr>
            <p:cNvPr id="6" name="Freeform 5"/>
            <p:cNvSpPr/>
            <p:nvPr/>
          </p:nvSpPr>
          <p:spPr>
            <a:xfrm>
              <a:off x="5431391" y="2389964"/>
              <a:ext cx="5592141" cy="1176920"/>
            </a:xfrm>
            <a:custGeom>
              <a:avLst/>
              <a:gdLst>
                <a:gd name="connsiteX0" fmla="*/ 0 w 5592141"/>
                <a:gd name="connsiteY0" fmla="*/ 294230 h 1176920"/>
                <a:gd name="connsiteX1" fmla="*/ 5003681 w 5592141"/>
                <a:gd name="connsiteY1" fmla="*/ 294230 h 1176920"/>
                <a:gd name="connsiteX2" fmla="*/ 5003681 w 5592141"/>
                <a:gd name="connsiteY2" fmla="*/ 0 h 1176920"/>
                <a:gd name="connsiteX3" fmla="*/ 5592141 w 5592141"/>
                <a:gd name="connsiteY3" fmla="*/ 588460 h 1176920"/>
                <a:gd name="connsiteX4" fmla="*/ 5003681 w 5592141"/>
                <a:gd name="connsiteY4" fmla="*/ 1176920 h 1176920"/>
                <a:gd name="connsiteX5" fmla="*/ 5003681 w 5592141"/>
                <a:gd name="connsiteY5" fmla="*/ 882690 h 1176920"/>
                <a:gd name="connsiteX6" fmla="*/ 0 w 5592141"/>
                <a:gd name="connsiteY6" fmla="*/ 882690 h 1176920"/>
                <a:gd name="connsiteX7" fmla="*/ 0 w 5592141"/>
                <a:gd name="connsiteY7" fmla="*/ 294230 h 117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92141" h="1176920">
                  <a:moveTo>
                    <a:pt x="0" y="294230"/>
                  </a:moveTo>
                  <a:lnTo>
                    <a:pt x="5003681" y="294230"/>
                  </a:lnTo>
                  <a:lnTo>
                    <a:pt x="5003681" y="0"/>
                  </a:lnTo>
                  <a:lnTo>
                    <a:pt x="5592141" y="588460"/>
                  </a:lnTo>
                  <a:lnTo>
                    <a:pt x="5003681" y="1176920"/>
                  </a:lnTo>
                  <a:lnTo>
                    <a:pt x="5003681" y="882690"/>
                  </a:lnTo>
                  <a:lnTo>
                    <a:pt x="0" y="882690"/>
                  </a:lnTo>
                  <a:lnTo>
                    <a:pt x="0" y="294230"/>
                  </a:lnTo>
                  <a:close/>
                </a:path>
              </a:pathLst>
            </a:custGeom>
            <a:solidFill>
              <a:srgbClr val="0035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630" tIns="381860" rIns="548230" bIns="481066" numCol="1" spcCol="1270" anchor="ctr" anchorCtr="0">
              <a:noAutofit/>
            </a:bodyPr>
            <a:lstStyle/>
            <a:p>
              <a:pPr lvl="0" algn="l" defTabSz="1022350">
                <a:lnSpc>
                  <a:spcPct val="90000"/>
                </a:lnSpc>
                <a:spcBef>
                  <a:spcPct val="0"/>
                </a:spcBef>
                <a:spcAft>
                  <a:spcPct val="35000"/>
                </a:spcAft>
              </a:pPr>
              <a:r>
                <a:rPr lang="en-US" sz="2300" b="1" kern="1200" dirty="0">
                  <a:solidFill>
                    <a:schemeClr val="bg1">
                      <a:lumMod val="95000"/>
                    </a:schemeClr>
                  </a:solidFill>
                  <a:latin typeface="Arial" panose="020B0604020202020204" pitchFamily="34" charset="0"/>
                  <a:cs typeface="Arial" panose="020B0604020202020204" pitchFamily="34" charset="0"/>
                </a:rPr>
                <a:t>Consent</a:t>
              </a:r>
            </a:p>
          </p:txBody>
        </p:sp>
        <p:sp>
          <p:nvSpPr>
            <p:cNvPr id="7" name="Freeform 6"/>
            <p:cNvSpPr/>
            <p:nvPr/>
          </p:nvSpPr>
          <p:spPr>
            <a:xfrm>
              <a:off x="5431391" y="3297539"/>
              <a:ext cx="2488987" cy="2267181"/>
            </a:xfrm>
            <a:custGeom>
              <a:avLst/>
              <a:gdLst>
                <a:gd name="connsiteX0" fmla="*/ 0 w 2488987"/>
                <a:gd name="connsiteY0" fmla="*/ 0 h 2267181"/>
                <a:gd name="connsiteX1" fmla="*/ 2488987 w 2488987"/>
                <a:gd name="connsiteY1" fmla="*/ 0 h 2267181"/>
                <a:gd name="connsiteX2" fmla="*/ 2488987 w 2488987"/>
                <a:gd name="connsiteY2" fmla="*/ 2267181 h 2267181"/>
                <a:gd name="connsiteX3" fmla="*/ 0 w 2488987"/>
                <a:gd name="connsiteY3" fmla="*/ 2267181 h 2267181"/>
                <a:gd name="connsiteX4" fmla="*/ 0 w 2488987"/>
                <a:gd name="connsiteY4" fmla="*/ 0 h 226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8987" h="2267181">
                  <a:moveTo>
                    <a:pt x="0" y="0"/>
                  </a:moveTo>
                  <a:lnTo>
                    <a:pt x="2488987" y="0"/>
                  </a:lnTo>
                  <a:lnTo>
                    <a:pt x="2488987" y="2267181"/>
                  </a:lnTo>
                  <a:lnTo>
                    <a:pt x="0" y="2267181"/>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lvl="0" algn="l" defTabSz="829881">
                <a:lnSpc>
                  <a:spcPct val="90000"/>
                </a:lnSpc>
                <a:spcBef>
                  <a:spcPct val="0"/>
                </a:spcBef>
                <a:spcAft>
                  <a:spcPct val="35000"/>
                </a:spcAft>
              </a:pPr>
              <a:r>
                <a:rPr lang="en-GB" sz="1867" b="1" kern="1200" dirty="0">
                  <a:solidFill>
                    <a:srgbClr val="003560"/>
                  </a:solidFill>
                  <a:latin typeface="Arial" charset="0"/>
                  <a:ea typeface="Arial" charset="0"/>
                  <a:cs typeface="Arial" charset="0"/>
                </a:rPr>
                <a:t>Approached for Consent = 129</a:t>
              </a:r>
              <a:endParaRPr lang="en-US" sz="1867" b="1" kern="1200" dirty="0">
                <a:solidFill>
                  <a:srgbClr val="003560"/>
                </a:solidFill>
                <a:latin typeface="Arial" charset="0"/>
                <a:ea typeface="Arial" charset="0"/>
                <a:cs typeface="Arial" charset="0"/>
              </a:endParaRPr>
            </a:p>
            <a:p>
              <a:pPr lvl="0" algn="l" defTabSz="829881">
                <a:lnSpc>
                  <a:spcPct val="90000"/>
                </a:lnSpc>
                <a:spcBef>
                  <a:spcPct val="0"/>
                </a:spcBef>
                <a:spcAft>
                  <a:spcPct val="35000"/>
                </a:spcAft>
              </a:pPr>
              <a:r>
                <a:rPr lang="en-GB" sz="1867" b="1" kern="1200" dirty="0">
                  <a:solidFill>
                    <a:srgbClr val="003560"/>
                  </a:solidFill>
                  <a:latin typeface="Arial" charset="0"/>
                  <a:ea typeface="Arial" charset="0"/>
                  <a:cs typeface="Arial" charset="0"/>
                </a:rPr>
                <a:t>Consented n = 86</a:t>
              </a:r>
            </a:p>
          </p:txBody>
        </p:sp>
        <p:sp>
          <p:nvSpPr>
            <p:cNvPr id="9" name="Freeform 8"/>
            <p:cNvSpPr/>
            <p:nvPr/>
          </p:nvSpPr>
          <p:spPr>
            <a:xfrm>
              <a:off x="7920379" y="2782271"/>
              <a:ext cx="3103153" cy="1176920"/>
            </a:xfrm>
            <a:custGeom>
              <a:avLst/>
              <a:gdLst>
                <a:gd name="connsiteX0" fmla="*/ 0 w 3103153"/>
                <a:gd name="connsiteY0" fmla="*/ 294230 h 1176920"/>
                <a:gd name="connsiteX1" fmla="*/ 2514693 w 3103153"/>
                <a:gd name="connsiteY1" fmla="*/ 294230 h 1176920"/>
                <a:gd name="connsiteX2" fmla="*/ 2514693 w 3103153"/>
                <a:gd name="connsiteY2" fmla="*/ 0 h 1176920"/>
                <a:gd name="connsiteX3" fmla="*/ 3103153 w 3103153"/>
                <a:gd name="connsiteY3" fmla="*/ 588460 h 1176920"/>
                <a:gd name="connsiteX4" fmla="*/ 2514693 w 3103153"/>
                <a:gd name="connsiteY4" fmla="*/ 1176920 h 1176920"/>
                <a:gd name="connsiteX5" fmla="*/ 2514693 w 3103153"/>
                <a:gd name="connsiteY5" fmla="*/ 882690 h 1176920"/>
                <a:gd name="connsiteX6" fmla="*/ 0 w 3103153"/>
                <a:gd name="connsiteY6" fmla="*/ 882690 h 1176920"/>
                <a:gd name="connsiteX7" fmla="*/ 0 w 3103153"/>
                <a:gd name="connsiteY7" fmla="*/ 294230 h 117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3153" h="1176920">
                  <a:moveTo>
                    <a:pt x="0" y="294230"/>
                  </a:moveTo>
                  <a:lnTo>
                    <a:pt x="2514693" y="294230"/>
                  </a:lnTo>
                  <a:lnTo>
                    <a:pt x="2514693" y="0"/>
                  </a:lnTo>
                  <a:lnTo>
                    <a:pt x="3103153" y="588460"/>
                  </a:lnTo>
                  <a:lnTo>
                    <a:pt x="2514693" y="1176920"/>
                  </a:lnTo>
                  <a:lnTo>
                    <a:pt x="2514693" y="882690"/>
                  </a:lnTo>
                  <a:lnTo>
                    <a:pt x="0" y="882690"/>
                  </a:lnTo>
                  <a:lnTo>
                    <a:pt x="0" y="294230"/>
                  </a:lnTo>
                  <a:close/>
                </a:path>
              </a:pathLst>
            </a:custGeom>
            <a:solidFill>
              <a:srgbClr val="0035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630" tIns="381860" rIns="548230" bIns="481066" numCol="1" spcCol="1270" anchor="ctr" anchorCtr="0">
              <a:noAutofit/>
            </a:bodyPr>
            <a:lstStyle/>
            <a:p>
              <a:pPr lvl="0" algn="l" defTabSz="1022350">
                <a:lnSpc>
                  <a:spcPct val="90000"/>
                </a:lnSpc>
                <a:spcBef>
                  <a:spcPct val="0"/>
                </a:spcBef>
                <a:spcAft>
                  <a:spcPct val="35000"/>
                </a:spcAft>
              </a:pPr>
              <a:r>
                <a:rPr lang="en-US" sz="2300" b="1" kern="1200" dirty="0" err="1">
                  <a:solidFill>
                    <a:schemeClr val="bg1">
                      <a:lumMod val="95000"/>
                    </a:schemeClr>
                  </a:solidFill>
                  <a:latin typeface="Arial" panose="020B0604020202020204" pitchFamily="34" charset="0"/>
                  <a:cs typeface="Arial" panose="020B0604020202020204" pitchFamily="34" charset="0"/>
                </a:rPr>
                <a:t>Randomisation</a:t>
              </a:r>
              <a:endParaRPr lang="en-US" sz="2300" b="1" kern="1200" dirty="0">
                <a:solidFill>
                  <a:schemeClr val="bg1">
                    <a:lumMod val="95000"/>
                  </a:schemeClr>
                </a:solidFill>
                <a:latin typeface="Arial" panose="020B0604020202020204" pitchFamily="34" charset="0"/>
                <a:cs typeface="Arial" panose="020B0604020202020204" pitchFamily="34" charset="0"/>
              </a:endParaRPr>
            </a:p>
          </p:txBody>
        </p:sp>
        <p:sp>
          <p:nvSpPr>
            <p:cNvPr id="10" name="Freeform 9"/>
            <p:cNvSpPr/>
            <p:nvPr/>
          </p:nvSpPr>
          <p:spPr>
            <a:xfrm>
              <a:off x="7920379" y="3693231"/>
              <a:ext cx="2488987" cy="2748023"/>
            </a:xfrm>
            <a:custGeom>
              <a:avLst/>
              <a:gdLst>
                <a:gd name="connsiteX0" fmla="*/ 0 w 2488987"/>
                <a:gd name="connsiteY0" fmla="*/ 0 h 2748023"/>
                <a:gd name="connsiteX1" fmla="*/ 2488987 w 2488987"/>
                <a:gd name="connsiteY1" fmla="*/ 0 h 2748023"/>
                <a:gd name="connsiteX2" fmla="*/ 2488987 w 2488987"/>
                <a:gd name="connsiteY2" fmla="*/ 2748023 h 2748023"/>
                <a:gd name="connsiteX3" fmla="*/ 0 w 2488987"/>
                <a:gd name="connsiteY3" fmla="*/ 2748023 h 2748023"/>
                <a:gd name="connsiteX4" fmla="*/ 0 w 2488987"/>
                <a:gd name="connsiteY4" fmla="*/ 0 h 27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8987" h="2748023">
                  <a:moveTo>
                    <a:pt x="0" y="0"/>
                  </a:moveTo>
                  <a:lnTo>
                    <a:pt x="2488987" y="0"/>
                  </a:lnTo>
                  <a:lnTo>
                    <a:pt x="2488987" y="2748023"/>
                  </a:lnTo>
                  <a:lnTo>
                    <a:pt x="0" y="2748023"/>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lvl="0" algn="l" defTabSz="831215">
                <a:lnSpc>
                  <a:spcPct val="90000"/>
                </a:lnSpc>
                <a:spcBef>
                  <a:spcPct val="0"/>
                </a:spcBef>
                <a:spcAft>
                  <a:spcPct val="35000"/>
                </a:spcAft>
              </a:pPr>
              <a:r>
                <a:rPr lang="en-GB" sz="1870" b="1" i="1" kern="1200" dirty="0">
                  <a:solidFill>
                    <a:srgbClr val="003560"/>
                  </a:solidFill>
                  <a:latin typeface="Arial" panose="020B0604020202020204" pitchFamily="34" charset="0"/>
                  <a:ea typeface="Arial" charset="0"/>
                  <a:cs typeface="Arial" panose="020B0604020202020204" pitchFamily="34" charset="0"/>
                </a:rPr>
                <a:t>Teams</a:t>
              </a:r>
              <a:r>
                <a:rPr lang="en-GB" sz="1870" b="1" i="1" kern="1200" dirty="0">
                  <a:latin typeface="Arial" panose="020B0604020202020204" pitchFamily="34" charset="0"/>
                  <a:cs typeface="Arial" panose="020B0604020202020204" pitchFamily="34" charset="0"/>
                </a:rPr>
                <a:t>:</a:t>
              </a:r>
              <a:endParaRPr lang="en-US" sz="1870" b="1" i="1" kern="1200" dirty="0">
                <a:solidFill>
                  <a:srgbClr val="003560"/>
                </a:solidFill>
                <a:latin typeface="Arial" panose="020B0604020202020204" pitchFamily="34" charset="0"/>
                <a:cs typeface="Arial" panose="020B0604020202020204" pitchFamily="34" charset="0"/>
              </a:endParaRPr>
            </a:p>
            <a:p>
              <a:pPr lvl="0" algn="l" defTabSz="831215">
                <a:lnSpc>
                  <a:spcPct val="90000"/>
                </a:lnSpc>
                <a:spcBef>
                  <a:spcPct val="0"/>
                </a:spcBef>
                <a:spcAft>
                  <a:spcPct val="35000"/>
                </a:spcAft>
              </a:pPr>
              <a:r>
                <a:rPr lang="en-GB" sz="1870" b="1" kern="1200" dirty="0">
                  <a:solidFill>
                    <a:srgbClr val="003560"/>
                  </a:solidFill>
                  <a:latin typeface="Arial" panose="020B0604020202020204" pitchFamily="34" charset="0"/>
                  <a:ea typeface="Arial" charset="0"/>
                  <a:cs typeface="Arial" panose="020B0604020202020204" pitchFamily="34" charset="0"/>
                </a:rPr>
                <a:t>EMPOWER (n=4)</a:t>
              </a:r>
            </a:p>
            <a:p>
              <a:pPr lvl="0" algn="l" defTabSz="831215">
                <a:lnSpc>
                  <a:spcPct val="90000"/>
                </a:lnSpc>
                <a:spcBef>
                  <a:spcPct val="0"/>
                </a:spcBef>
                <a:spcAft>
                  <a:spcPct val="35000"/>
                </a:spcAft>
              </a:pPr>
              <a:r>
                <a:rPr lang="en-GB" sz="1870" b="1" kern="1200" dirty="0">
                  <a:solidFill>
                    <a:srgbClr val="003560"/>
                  </a:solidFill>
                  <a:latin typeface="Arial" panose="020B0604020202020204" pitchFamily="34" charset="0"/>
                  <a:ea typeface="Arial" charset="0"/>
                  <a:cs typeface="Arial" panose="020B0604020202020204" pitchFamily="34" charset="0"/>
                </a:rPr>
                <a:t>TAU (n=4)</a:t>
              </a:r>
            </a:p>
            <a:p>
              <a:pPr lvl="0" algn="l" defTabSz="831215">
                <a:lnSpc>
                  <a:spcPct val="90000"/>
                </a:lnSpc>
                <a:spcBef>
                  <a:spcPct val="0"/>
                </a:spcBef>
                <a:spcAft>
                  <a:spcPct val="35000"/>
                </a:spcAft>
              </a:pPr>
              <a:r>
                <a:rPr lang="en-GB" sz="1870" b="1" i="1" kern="1200" dirty="0">
                  <a:solidFill>
                    <a:srgbClr val="003560"/>
                  </a:solidFill>
                  <a:latin typeface="Arial" panose="020B0604020202020204" pitchFamily="34" charset="0"/>
                  <a:ea typeface="Arial" charset="0"/>
                  <a:cs typeface="Arial" panose="020B0604020202020204" pitchFamily="34" charset="0"/>
                </a:rPr>
                <a:t>Participants:</a:t>
              </a:r>
            </a:p>
            <a:p>
              <a:pPr lvl="0" algn="l" defTabSz="831215">
                <a:lnSpc>
                  <a:spcPct val="90000"/>
                </a:lnSpc>
                <a:spcBef>
                  <a:spcPct val="0"/>
                </a:spcBef>
                <a:spcAft>
                  <a:spcPct val="35000"/>
                </a:spcAft>
              </a:pPr>
              <a:r>
                <a:rPr lang="en-GB" sz="1870" b="1" kern="1200" dirty="0">
                  <a:solidFill>
                    <a:srgbClr val="003560"/>
                  </a:solidFill>
                  <a:latin typeface="Arial" panose="020B0604020202020204" pitchFamily="34" charset="0"/>
                  <a:ea typeface="Arial" charset="0"/>
                  <a:cs typeface="Arial" panose="020B0604020202020204" pitchFamily="34" charset="0"/>
                </a:rPr>
                <a:t>EMPOWER (n=42, median=12.0)</a:t>
              </a:r>
            </a:p>
            <a:p>
              <a:pPr lvl="0" algn="l" defTabSz="831215">
                <a:lnSpc>
                  <a:spcPct val="90000"/>
                </a:lnSpc>
                <a:spcBef>
                  <a:spcPct val="0"/>
                </a:spcBef>
                <a:spcAft>
                  <a:spcPct val="35000"/>
                </a:spcAft>
              </a:pPr>
              <a:r>
                <a:rPr lang="en-GB" sz="1870" b="1" kern="1200" dirty="0">
                  <a:solidFill>
                    <a:srgbClr val="003560"/>
                  </a:solidFill>
                  <a:latin typeface="Arial" panose="020B0604020202020204" pitchFamily="34" charset="0"/>
                  <a:ea typeface="Arial" charset="0"/>
                  <a:cs typeface="Arial" panose="020B0604020202020204" pitchFamily="34" charset="0"/>
                </a:rPr>
                <a:t>TAU (n=31, median = 10.5)</a:t>
              </a:r>
            </a:p>
          </p:txBody>
        </p:sp>
      </p:grpSp>
      <p:sp>
        <p:nvSpPr>
          <p:cNvPr id="12" name="Title 1"/>
          <p:cNvSpPr txBox="1">
            <a:spLocks/>
          </p:cNvSpPr>
          <p:nvPr/>
        </p:nvSpPr>
        <p:spPr>
          <a:xfrm>
            <a:off x="3721608" y="1138456"/>
            <a:ext cx="7105656" cy="67207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rgbClr val="003560"/>
                </a:solidFill>
                <a:latin typeface="Arial" charset="0"/>
                <a:ea typeface="Arial" charset="0"/>
                <a:cs typeface="Arial" charset="0"/>
              </a:defRPr>
            </a:lvl1pPr>
          </a:lstStyle>
          <a:p>
            <a:r>
              <a:rPr lang="en-GB" dirty="0"/>
              <a:t>Phase II: Can we recruit?</a:t>
            </a:r>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20" y="905256"/>
            <a:ext cx="931923" cy="1003846"/>
          </a:xfrm>
          <a:prstGeom prst="rect">
            <a:avLst/>
          </a:prstGeom>
        </p:spPr>
      </p:pic>
    </p:spTree>
    <p:extLst>
      <p:ext uri="{BB962C8B-B14F-4D97-AF65-F5344CB8AC3E}">
        <p14:creationId xmlns:p14="http://schemas.microsoft.com/office/powerpoint/2010/main" val="47260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6" y="909856"/>
            <a:ext cx="7644580" cy="672073"/>
          </a:xfrm>
        </p:spPr>
        <p:txBody>
          <a:bodyPr>
            <a:normAutofit fontScale="90000"/>
          </a:bodyPr>
          <a:lstStyle/>
          <a:p>
            <a:r>
              <a:rPr lang="en-GB" dirty="0"/>
              <a:t>Could we recruit to EMPOWER?</a:t>
            </a:r>
          </a:p>
        </p:txBody>
      </p:sp>
      <p:sp>
        <p:nvSpPr>
          <p:cNvPr id="5" name="TextBox 4"/>
          <p:cNvSpPr txBox="1"/>
          <p:nvPr/>
        </p:nvSpPr>
        <p:spPr>
          <a:xfrm>
            <a:off x="5275517" y="4982086"/>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124" y="676656"/>
            <a:ext cx="931923" cy="1003846"/>
          </a:xfrm>
          <a:prstGeom prst="rect">
            <a:avLst/>
          </a:prstGeom>
        </p:spPr>
      </p:pic>
      <p:graphicFrame>
        <p:nvGraphicFramePr>
          <p:cNvPr id="12" name="Chart 11">
            <a:extLst>
              <a:ext uri="{FF2B5EF4-FFF2-40B4-BE49-F238E27FC236}">
                <a16:creationId xmlns:a16="http://schemas.microsoft.com/office/drawing/2014/main" id="{46D7AEA2-9BC9-8740-88B8-77384D6B55DB}"/>
              </a:ext>
            </a:extLst>
          </p:cNvPr>
          <p:cNvGraphicFramePr/>
          <p:nvPr>
            <p:extLst>
              <p:ext uri="{D42A27DB-BD31-4B8C-83A1-F6EECF244321}">
                <p14:modId xmlns:p14="http://schemas.microsoft.com/office/powerpoint/2010/main" val="2334429231"/>
              </p:ext>
            </p:extLst>
          </p:nvPr>
        </p:nvGraphicFramePr>
        <p:xfrm>
          <a:off x="3035935" y="2321885"/>
          <a:ext cx="6120130" cy="37001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8245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12" y="909856"/>
            <a:ext cx="7105656" cy="672073"/>
          </a:xfrm>
        </p:spPr>
        <p:txBody>
          <a:bodyPr>
            <a:normAutofit fontScale="90000"/>
          </a:bodyPr>
          <a:lstStyle/>
          <a:p>
            <a:r>
              <a:rPr lang="en-GB" dirty="0"/>
              <a:t>Can we deliver EMPOWER?</a:t>
            </a:r>
          </a:p>
        </p:txBody>
      </p:sp>
      <p:sp>
        <p:nvSpPr>
          <p:cNvPr id="5" name="TextBox 4"/>
          <p:cNvSpPr txBox="1"/>
          <p:nvPr/>
        </p:nvSpPr>
        <p:spPr>
          <a:xfrm>
            <a:off x="5275517" y="4982086"/>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124" y="676656"/>
            <a:ext cx="931923" cy="1003846"/>
          </a:xfrm>
          <a:prstGeom prst="rect">
            <a:avLst/>
          </a:prstGeom>
        </p:spPr>
      </p:pic>
      <p:sp>
        <p:nvSpPr>
          <p:cNvPr id="3" name="Rectangle 2">
            <a:extLst>
              <a:ext uri="{FF2B5EF4-FFF2-40B4-BE49-F238E27FC236}">
                <a16:creationId xmlns:a16="http://schemas.microsoft.com/office/drawing/2014/main" id="{81895B53-740A-5644-A936-DE4045607C91}"/>
              </a:ext>
            </a:extLst>
          </p:cNvPr>
          <p:cNvSpPr/>
          <p:nvPr/>
        </p:nvSpPr>
        <p:spPr>
          <a:xfrm>
            <a:off x="657224" y="1913702"/>
            <a:ext cx="10544943" cy="4380686"/>
          </a:xfrm>
          <a:prstGeom prst="rect">
            <a:avLst/>
          </a:prstGeom>
        </p:spPr>
        <p:txBody>
          <a:bodyPr wrap="square">
            <a:spAutoFit/>
          </a:bodyPr>
          <a:lstStyle/>
          <a:p>
            <a:pPr algn="just">
              <a:lnSpc>
                <a:spcPct val="150000"/>
              </a:lnSpc>
              <a:spcAft>
                <a:spcPts val="800"/>
              </a:spcAft>
            </a:pPr>
            <a:r>
              <a:rPr lang="en-GB" dirty="0">
                <a:latin typeface="Arial" panose="020B0604020202020204" pitchFamily="34" charset="0"/>
                <a:ea typeface="SimSun" panose="02010600030101010101" pitchFamily="2" charset="-122"/>
                <a:cs typeface="Arial" panose="020B0604020202020204" pitchFamily="34" charset="0"/>
              </a:rPr>
              <a:t>Of the 41 (n=42 randomised) participants who had the app set up, 33 (80.5%) completed the 4 week baseline. </a:t>
            </a:r>
          </a:p>
          <a:p>
            <a:pPr algn="just">
              <a:lnSpc>
                <a:spcPct val="150000"/>
              </a:lnSpc>
              <a:spcAft>
                <a:spcPts val="800"/>
              </a:spcAft>
            </a:pPr>
            <a:r>
              <a:rPr lang="en-GB" dirty="0">
                <a:latin typeface="Arial" panose="020B0604020202020204" pitchFamily="34" charset="0"/>
                <a:ea typeface="SimSun" panose="02010600030101010101" pitchFamily="2" charset="-122"/>
                <a:cs typeface="Arial" panose="020B0604020202020204" pitchFamily="34" charset="0"/>
              </a:rPr>
              <a:t>These participants used the app for a mean of 31.5 weeks (</a:t>
            </a:r>
            <a:r>
              <a:rPr lang="en-GB" dirty="0" err="1">
                <a:latin typeface="Arial" panose="020B0604020202020204" pitchFamily="34" charset="0"/>
                <a:ea typeface="SimSun" panose="02010600030101010101" pitchFamily="2" charset="-122"/>
                <a:cs typeface="Arial" panose="020B0604020202020204" pitchFamily="34" charset="0"/>
              </a:rPr>
              <a:t>sd</a:t>
            </a:r>
            <a:r>
              <a:rPr lang="en-GB" dirty="0">
                <a:latin typeface="Arial" panose="020B0604020202020204" pitchFamily="34" charset="0"/>
                <a:ea typeface="SimSun" panose="02010600030101010101" pitchFamily="2" charset="-122"/>
                <a:cs typeface="Arial" panose="020B0604020202020204" pitchFamily="34" charset="0"/>
              </a:rPr>
              <a:t> = 14.5; range = 44). </a:t>
            </a:r>
          </a:p>
          <a:p>
            <a:pPr algn="just">
              <a:lnSpc>
                <a:spcPct val="150000"/>
              </a:lnSpc>
              <a:spcAft>
                <a:spcPts val="800"/>
              </a:spcAft>
            </a:pPr>
            <a:r>
              <a:rPr lang="en-GB" dirty="0">
                <a:latin typeface="Arial" panose="020B0604020202020204" pitchFamily="34" charset="0"/>
                <a:ea typeface="SimSun" panose="02010600030101010101" pitchFamily="2" charset="-122"/>
                <a:cs typeface="Arial" panose="020B0604020202020204" pitchFamily="34" charset="0"/>
              </a:rPr>
              <a:t>During that period participants used the app for a mean of 64.1% (</a:t>
            </a:r>
            <a:r>
              <a:rPr lang="en-GB" dirty="0" err="1">
                <a:latin typeface="Arial" panose="020B0604020202020204" pitchFamily="34" charset="0"/>
                <a:ea typeface="SimSun" panose="02010600030101010101" pitchFamily="2" charset="-122"/>
                <a:cs typeface="Arial" panose="020B0604020202020204" pitchFamily="34" charset="0"/>
              </a:rPr>
              <a:t>sd</a:t>
            </a:r>
            <a:r>
              <a:rPr lang="en-GB" dirty="0">
                <a:latin typeface="Arial" panose="020B0604020202020204" pitchFamily="34" charset="0"/>
                <a:ea typeface="SimSun" panose="02010600030101010101" pitchFamily="2" charset="-122"/>
                <a:cs typeface="Arial" panose="020B0604020202020204" pitchFamily="34" charset="0"/>
              </a:rPr>
              <a:t> = 22.5; range 76.3) of days. Therefore, according to our </a:t>
            </a:r>
            <a:r>
              <a:rPr lang="en-GB" i="1" dirty="0">
                <a:latin typeface="Arial" panose="020B0604020202020204" pitchFamily="34" charset="0"/>
                <a:ea typeface="SimSun" panose="02010600030101010101" pitchFamily="2" charset="-122"/>
                <a:cs typeface="Arial" panose="020B0604020202020204" pitchFamily="34" charset="0"/>
              </a:rPr>
              <a:t>a priori</a:t>
            </a:r>
            <a:r>
              <a:rPr lang="en-GB" dirty="0">
                <a:latin typeface="Arial" panose="020B0604020202020204" pitchFamily="34" charset="0"/>
                <a:ea typeface="SimSun" panose="02010600030101010101" pitchFamily="2" charset="-122"/>
                <a:cs typeface="Arial" panose="020B0604020202020204" pitchFamily="34" charset="0"/>
              </a:rPr>
              <a:t> criterion of acceptable engagement of 33% daily usage, 30 (91%) participants met our criterion for adherence. </a:t>
            </a:r>
          </a:p>
          <a:p>
            <a:pPr algn="just">
              <a:lnSpc>
                <a:spcPct val="150000"/>
              </a:lnSpc>
              <a:spcAft>
                <a:spcPts val="800"/>
              </a:spcAft>
            </a:pPr>
            <a:r>
              <a:rPr lang="en-GB" dirty="0">
                <a:latin typeface="Arial" panose="020B0604020202020204" pitchFamily="34" charset="0"/>
                <a:ea typeface="SimSun" panose="02010600030101010101" pitchFamily="2" charset="-122"/>
                <a:cs typeface="Arial" panose="020B0604020202020204" pitchFamily="34" charset="0"/>
              </a:rPr>
              <a:t>Of those randomised to EMPOWER this represents 71% meeting the criterion. This range of 71% to 91% provides a broader estimate of overall engagement.</a:t>
            </a:r>
          </a:p>
          <a:p>
            <a:endParaRPr lang="en-GB" dirty="0">
              <a:latin typeface="Arial" panose="020B0604020202020204" pitchFamily="34" charset="0"/>
              <a:ea typeface="SimSun" panose="02010600030101010101" pitchFamily="2" charset="-122"/>
            </a:endParaRPr>
          </a:p>
          <a:p>
            <a:r>
              <a:rPr lang="en-GB" dirty="0">
                <a:latin typeface="Arial" panose="020B0604020202020204" pitchFamily="34" charset="0"/>
                <a:ea typeface="SimSun" panose="02010600030101010101" pitchFamily="2" charset="-122"/>
              </a:rPr>
              <a:t>Fourteen participants (42.4%) were still using the app at their final follow up assessment. </a:t>
            </a:r>
            <a:endParaRPr lang="en-US" dirty="0"/>
          </a:p>
        </p:txBody>
      </p:sp>
    </p:spTree>
    <p:extLst>
      <p:ext uri="{BB962C8B-B14F-4D97-AF65-F5344CB8AC3E}">
        <p14:creationId xmlns:p14="http://schemas.microsoft.com/office/powerpoint/2010/main" val="3576548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12" y="909856"/>
            <a:ext cx="7105656" cy="672073"/>
          </a:xfrm>
        </p:spPr>
        <p:txBody>
          <a:bodyPr>
            <a:normAutofit fontScale="90000"/>
          </a:bodyPr>
          <a:lstStyle/>
          <a:p>
            <a:r>
              <a:rPr lang="en-GB"/>
              <a:t>Can we deliver EMPOWER?</a:t>
            </a:r>
            <a:endParaRPr lang="en-GB" dirty="0"/>
          </a:p>
        </p:txBody>
      </p:sp>
      <p:sp>
        <p:nvSpPr>
          <p:cNvPr id="5" name="TextBox 4"/>
          <p:cNvSpPr txBox="1"/>
          <p:nvPr/>
        </p:nvSpPr>
        <p:spPr>
          <a:xfrm>
            <a:off x="5275517" y="4982086"/>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124" y="676656"/>
            <a:ext cx="931923" cy="1003846"/>
          </a:xfrm>
          <a:prstGeom prst="rect">
            <a:avLst/>
          </a:prstGeom>
        </p:spPr>
      </p:pic>
      <p:pic>
        <p:nvPicPr>
          <p:cNvPr id="6" name="Picture 5">
            <a:extLst>
              <a:ext uri="{FF2B5EF4-FFF2-40B4-BE49-F238E27FC236}">
                <a16:creationId xmlns:a16="http://schemas.microsoft.com/office/drawing/2014/main" id="{60E91701-7649-0D44-BFC0-68AD82F0FA60}"/>
              </a:ext>
            </a:extLst>
          </p:cNvPr>
          <p:cNvPicPr/>
          <p:nvPr/>
        </p:nvPicPr>
        <p:blipFill rotWithShape="1">
          <a:blip r:embed="rId4">
            <a:extLst>
              <a:ext uri="{28A0092B-C50C-407E-A947-70E740481C1C}">
                <a14:useLocalDpi xmlns:a14="http://schemas.microsoft.com/office/drawing/2010/main" val="0"/>
              </a:ext>
            </a:extLst>
          </a:blip>
          <a:srcRect t="10936"/>
          <a:stretch/>
        </p:blipFill>
        <p:spPr bwMode="auto">
          <a:xfrm>
            <a:off x="5367850" y="2018697"/>
            <a:ext cx="5730875" cy="3801110"/>
          </a:xfrm>
          <a:prstGeom prst="rect">
            <a:avLst/>
          </a:prstGeom>
          <a:noFill/>
          <a:ln>
            <a:solidFill>
              <a:schemeClr val="bg1">
                <a:lumMod val="85000"/>
              </a:schemeClr>
            </a:solid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D90C0AAF-8F8F-0B41-8EE9-E0B46F024AAC}"/>
              </a:ext>
            </a:extLst>
          </p:cNvPr>
          <p:cNvSpPr/>
          <p:nvPr/>
        </p:nvSpPr>
        <p:spPr>
          <a:xfrm>
            <a:off x="230124" y="2117270"/>
            <a:ext cx="4710844" cy="3477875"/>
          </a:xfrm>
          <a:prstGeom prst="rect">
            <a:avLst/>
          </a:prstGeom>
        </p:spPr>
        <p:txBody>
          <a:bodyPr wrap="square">
            <a:spAutoFit/>
          </a:bodyPr>
          <a:lstStyle/>
          <a:p>
            <a:r>
              <a:rPr lang="en-GB" sz="2000" dirty="0">
                <a:latin typeface="Arial" panose="020B0604020202020204" pitchFamily="34" charset="0"/>
                <a:ea typeface="SimSun" panose="02010600030101010101" pitchFamily="2" charset="-122"/>
              </a:rPr>
              <a:t>Overall, the median survival for not missing four sequential weeks of 33% usage was 32 weeks (bootstrapped 95% CI = 14, ꝏ). </a:t>
            </a:r>
          </a:p>
          <a:p>
            <a:endParaRPr lang="en-GB" sz="2000" dirty="0">
              <a:latin typeface="Arial" panose="020B0604020202020204" pitchFamily="34" charset="0"/>
              <a:ea typeface="SimSun" panose="02010600030101010101" pitchFamily="2" charset="-122"/>
            </a:endParaRPr>
          </a:p>
          <a:p>
            <a:endParaRPr lang="en-GB" sz="2000" dirty="0">
              <a:latin typeface="Arial" panose="020B0604020202020204" pitchFamily="34" charset="0"/>
              <a:ea typeface="SimSun" panose="02010600030101010101" pitchFamily="2" charset="-122"/>
            </a:endParaRPr>
          </a:p>
          <a:p>
            <a:r>
              <a:rPr lang="en-GB" sz="2000" dirty="0">
                <a:latin typeface="Arial" panose="020B0604020202020204" pitchFamily="34" charset="0"/>
                <a:ea typeface="SimSun" panose="02010600030101010101" pitchFamily="2" charset="-122"/>
              </a:rPr>
              <a:t>In other words, for 50% of participants who had completed a baseline it took 33 weeks before missing four sequential weeks of intended intervention usage. </a:t>
            </a:r>
            <a:endParaRPr lang="en-US" sz="2000" dirty="0"/>
          </a:p>
        </p:txBody>
      </p:sp>
      <p:pic>
        <p:nvPicPr>
          <p:cNvPr id="8" name="Picture 7">
            <a:extLst>
              <a:ext uri="{FF2B5EF4-FFF2-40B4-BE49-F238E27FC236}">
                <a16:creationId xmlns:a16="http://schemas.microsoft.com/office/drawing/2014/main" id="{50BF0E08-900F-1745-922D-292B9EB56738}"/>
              </a:ext>
            </a:extLst>
          </p:cNvPr>
          <p:cNvPicPr>
            <a:picLocks noChangeAspect="1"/>
          </p:cNvPicPr>
          <p:nvPr/>
        </p:nvPicPr>
        <p:blipFill>
          <a:blip r:embed="rId5"/>
          <a:stretch>
            <a:fillRect/>
          </a:stretch>
        </p:blipFill>
        <p:spPr>
          <a:xfrm>
            <a:off x="5275518" y="2018697"/>
            <a:ext cx="5823208" cy="3801110"/>
          </a:xfrm>
          <a:prstGeom prst="rect">
            <a:avLst/>
          </a:prstGeom>
        </p:spPr>
      </p:pic>
    </p:spTree>
    <p:extLst>
      <p:ext uri="{BB962C8B-B14F-4D97-AF65-F5344CB8AC3E}">
        <p14:creationId xmlns:p14="http://schemas.microsoft.com/office/powerpoint/2010/main" val="181626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12" y="909856"/>
            <a:ext cx="7105656" cy="672073"/>
          </a:xfrm>
        </p:spPr>
        <p:txBody>
          <a:bodyPr>
            <a:normAutofit fontScale="90000"/>
          </a:bodyPr>
          <a:lstStyle/>
          <a:p>
            <a:r>
              <a:rPr lang="en-GB"/>
              <a:t>Can we deliver EMPOWER?</a:t>
            </a:r>
            <a:endParaRPr lang="en-GB" dirty="0"/>
          </a:p>
        </p:txBody>
      </p:sp>
      <p:sp>
        <p:nvSpPr>
          <p:cNvPr id="5" name="TextBox 4"/>
          <p:cNvSpPr txBox="1"/>
          <p:nvPr/>
        </p:nvSpPr>
        <p:spPr>
          <a:xfrm>
            <a:off x="5275517" y="4982086"/>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124" y="676656"/>
            <a:ext cx="931923" cy="1003846"/>
          </a:xfrm>
          <a:prstGeom prst="rect">
            <a:avLst/>
          </a:prstGeom>
        </p:spPr>
      </p:pic>
      <p:sp>
        <p:nvSpPr>
          <p:cNvPr id="3" name="Rectangle 2">
            <a:extLst>
              <a:ext uri="{FF2B5EF4-FFF2-40B4-BE49-F238E27FC236}">
                <a16:creationId xmlns:a16="http://schemas.microsoft.com/office/drawing/2014/main" id="{D3B21B22-8A42-B248-AA4D-14D625931194}"/>
              </a:ext>
            </a:extLst>
          </p:cNvPr>
          <p:cNvSpPr/>
          <p:nvPr/>
        </p:nvSpPr>
        <p:spPr>
          <a:xfrm>
            <a:off x="696085" y="1913702"/>
            <a:ext cx="5147503" cy="3785652"/>
          </a:xfrm>
          <a:prstGeom prst="rect">
            <a:avLst/>
          </a:prstGeom>
        </p:spPr>
        <p:txBody>
          <a:bodyPr wrap="square">
            <a:spAutoFit/>
          </a:bodyPr>
          <a:lstStyle/>
          <a:p>
            <a:r>
              <a:rPr lang="en-GB" sz="2000" dirty="0">
                <a:latin typeface="Arial" panose="020B0604020202020204" pitchFamily="34" charset="0"/>
                <a:ea typeface="SimSun" panose="02010600030101010101" pitchFamily="2" charset="-122"/>
                <a:cs typeface="Arial" panose="020B0604020202020204" pitchFamily="34" charset="0"/>
              </a:rPr>
              <a:t>A total of 522 Peer Support Worker sessions were offered to 42 participants in the EMPOWER group (mean=12.4, </a:t>
            </a:r>
            <a:r>
              <a:rPr lang="en-GB" sz="2000" dirty="0" err="1">
                <a:latin typeface="Arial" panose="020B0604020202020204" pitchFamily="34" charset="0"/>
                <a:ea typeface="SimSun" panose="02010600030101010101" pitchFamily="2" charset="-122"/>
                <a:cs typeface="Arial" panose="020B0604020202020204" pitchFamily="34" charset="0"/>
              </a:rPr>
              <a:t>sd</a:t>
            </a:r>
            <a:r>
              <a:rPr lang="en-GB" sz="2000" dirty="0">
                <a:latin typeface="Arial" panose="020B0604020202020204" pitchFamily="34" charset="0"/>
                <a:ea typeface="SimSun" panose="02010600030101010101" pitchFamily="2" charset="-122"/>
                <a:cs typeface="Arial" panose="020B0604020202020204" pitchFamily="34" charset="0"/>
              </a:rPr>
              <a:t>=6.8; median=11.0, IQR=10.0). </a:t>
            </a:r>
          </a:p>
          <a:p>
            <a:endParaRPr lang="en-GB" sz="2000" dirty="0">
              <a:latin typeface="Arial" panose="020B0604020202020204" pitchFamily="34" charset="0"/>
              <a:ea typeface="SimSun" panose="02010600030101010101" pitchFamily="2" charset="-122"/>
              <a:cs typeface="Arial" panose="020B0604020202020204" pitchFamily="34" charset="0"/>
            </a:endParaRPr>
          </a:p>
          <a:p>
            <a:r>
              <a:rPr lang="en-GB" sz="2000" dirty="0">
                <a:latin typeface="Arial" panose="020B0604020202020204" pitchFamily="34" charset="0"/>
                <a:ea typeface="SimSun" panose="02010600030101010101" pitchFamily="2" charset="-122"/>
                <a:cs typeface="Arial" panose="020B0604020202020204" pitchFamily="34" charset="0"/>
              </a:rPr>
              <a:t>We also explored the number of Check-In Prompts (</a:t>
            </a:r>
            <a:r>
              <a:rPr lang="en-GB" sz="2000" dirty="0" err="1">
                <a:latin typeface="Arial" panose="020B0604020202020204" pitchFamily="34" charset="0"/>
                <a:ea typeface="SimSun" panose="02010600030101010101" pitchFamily="2" charset="-122"/>
                <a:cs typeface="Arial" panose="020B0604020202020204" pitchFamily="34" charset="0"/>
              </a:rPr>
              <a:t>ChIPs</a:t>
            </a:r>
            <a:r>
              <a:rPr lang="en-GB" sz="2000" dirty="0">
                <a:latin typeface="Arial" panose="020B0604020202020204" pitchFamily="34" charset="0"/>
                <a:ea typeface="SimSun" panose="02010600030101010101" pitchFamily="2" charset="-122"/>
                <a:cs typeface="Arial" panose="020B0604020202020204" pitchFamily="34" charset="0"/>
              </a:rPr>
              <a:t>) triggered by the algorithm during the study. </a:t>
            </a:r>
          </a:p>
          <a:p>
            <a:endParaRPr lang="en-GB" sz="2000" dirty="0">
              <a:latin typeface="Arial" panose="020B0604020202020204" pitchFamily="34" charset="0"/>
              <a:ea typeface="SimSun" panose="02010600030101010101" pitchFamily="2" charset="-122"/>
              <a:cs typeface="Arial" panose="020B0604020202020204" pitchFamily="34" charset="0"/>
            </a:endParaRPr>
          </a:p>
          <a:p>
            <a:r>
              <a:rPr lang="en-GB" sz="2000" dirty="0">
                <a:latin typeface="Arial" panose="020B0604020202020204" pitchFamily="34" charset="0"/>
                <a:ea typeface="SimSun" panose="02010600030101010101" pitchFamily="2" charset="-122"/>
                <a:cs typeface="Arial" panose="020B0604020202020204" pitchFamily="34" charset="0"/>
              </a:rPr>
              <a:t>There were 558 </a:t>
            </a:r>
            <a:r>
              <a:rPr lang="en-GB" sz="2000" dirty="0" err="1">
                <a:latin typeface="Arial" panose="020B0604020202020204" pitchFamily="34" charset="0"/>
                <a:ea typeface="SimSun" panose="02010600030101010101" pitchFamily="2" charset="-122"/>
                <a:cs typeface="Arial" panose="020B0604020202020204" pitchFamily="34" charset="0"/>
              </a:rPr>
              <a:t>ChIPs</a:t>
            </a:r>
            <a:r>
              <a:rPr lang="en-GB" sz="2000" dirty="0">
                <a:latin typeface="Arial" panose="020B0604020202020204" pitchFamily="34" charset="0"/>
                <a:ea typeface="SimSun" panose="02010600030101010101" pitchFamily="2" charset="-122"/>
                <a:cs typeface="Arial" panose="020B0604020202020204" pitchFamily="34" charset="0"/>
              </a:rPr>
              <a:t> during the study across 37 participants (mean=15.1, </a:t>
            </a:r>
            <a:r>
              <a:rPr lang="en-GB" sz="2000" dirty="0" err="1">
                <a:latin typeface="Arial" panose="020B0604020202020204" pitchFamily="34" charset="0"/>
                <a:ea typeface="SimSun" panose="02010600030101010101" pitchFamily="2" charset="-122"/>
                <a:cs typeface="Arial" panose="020B0604020202020204" pitchFamily="34" charset="0"/>
              </a:rPr>
              <a:t>sd</a:t>
            </a:r>
            <a:r>
              <a:rPr lang="en-GB" sz="2000" dirty="0">
                <a:latin typeface="Arial" panose="020B0604020202020204" pitchFamily="34" charset="0"/>
                <a:ea typeface="SimSun" panose="02010600030101010101" pitchFamily="2" charset="-122"/>
                <a:cs typeface="Arial" panose="020B0604020202020204" pitchFamily="34" charset="0"/>
              </a:rPr>
              <a:t>=10.5); median=13.0, IQR=15).</a:t>
            </a:r>
            <a:r>
              <a:rPr lang="en-GB" sz="200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D210408-DED2-D147-AB31-1DA612F5C5E5}"/>
              </a:ext>
            </a:extLst>
          </p:cNvPr>
          <p:cNvSpPr/>
          <p:nvPr/>
        </p:nvSpPr>
        <p:spPr>
          <a:xfrm>
            <a:off x="6054665" y="1913702"/>
            <a:ext cx="5147503" cy="2554545"/>
          </a:xfrm>
          <a:prstGeom prst="rect">
            <a:avLst/>
          </a:prstGeom>
        </p:spPr>
        <p:txBody>
          <a:bodyPr wrap="square">
            <a:spAutoFit/>
          </a:bodyPr>
          <a:lstStyle/>
          <a:p>
            <a:r>
              <a:rPr lang="en-GB" sz="2000" dirty="0">
                <a:latin typeface="Arial" panose="020B0604020202020204" pitchFamily="34" charset="0"/>
                <a:ea typeface="SimSun" panose="02010600030101010101" pitchFamily="2" charset="-122"/>
              </a:rPr>
              <a:t>A total of 28 mobile phones were provided to and used by participants, 22 in Glasgow and six in Melbourne. </a:t>
            </a:r>
          </a:p>
          <a:p>
            <a:endParaRPr lang="en-GB" sz="2000" dirty="0">
              <a:latin typeface="Arial" panose="020B0604020202020204" pitchFamily="34" charset="0"/>
              <a:ea typeface="SimSun" panose="02010600030101010101" pitchFamily="2" charset="-122"/>
            </a:endParaRPr>
          </a:p>
          <a:p>
            <a:r>
              <a:rPr lang="en-GB" sz="2000" dirty="0">
                <a:latin typeface="Arial" panose="020B0604020202020204" pitchFamily="34" charset="0"/>
                <a:ea typeface="SimSun" panose="02010600030101010101" pitchFamily="2" charset="-122"/>
              </a:rPr>
              <a:t>In total six provided phones were either lost or stolen, four in Glasgow and two in Melbourne, with handsets replaced on three of those occasions. </a:t>
            </a:r>
            <a:endParaRPr lang="en-US" sz="2000" dirty="0"/>
          </a:p>
        </p:txBody>
      </p:sp>
    </p:spTree>
    <p:extLst>
      <p:ext uri="{BB962C8B-B14F-4D97-AF65-F5344CB8AC3E}">
        <p14:creationId xmlns:p14="http://schemas.microsoft.com/office/powerpoint/2010/main" val="275780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3 Impact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94336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BEAF8C-0470-41C2-8E2F-A8B13CF0D0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1" y="0"/>
            <a:ext cx="12192021" cy="6858000"/>
          </a:xfrm>
          <a:prstGeom prst="rect">
            <a:avLst/>
          </a:prstGeom>
        </p:spPr>
      </p:pic>
      <p:pic>
        <p:nvPicPr>
          <p:cNvPr id="13" name="Picture 12">
            <a:extLst>
              <a:ext uri="{FF2B5EF4-FFF2-40B4-BE49-F238E27FC236}">
                <a16:creationId xmlns:a16="http://schemas.microsoft.com/office/drawing/2014/main" id="{09EC7035-5062-4052-B1F2-39B8A17EFF3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16" name="Rectangle 15">
            <a:extLst>
              <a:ext uri="{FF2B5EF4-FFF2-40B4-BE49-F238E27FC236}">
                <a16:creationId xmlns:a16="http://schemas.microsoft.com/office/drawing/2014/main" id="{C16340D4-BCED-4F0D-BF61-EFFD391A8766}"/>
              </a:ext>
            </a:extLst>
          </p:cNvPr>
          <p:cNvSpPr/>
          <p:nvPr/>
        </p:nvSpPr>
        <p:spPr bwMode="auto">
          <a:xfrm>
            <a:off x="1061472" y="1803400"/>
            <a:ext cx="4258645" cy="36715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17" name="Title 1">
            <a:extLst>
              <a:ext uri="{FF2B5EF4-FFF2-40B4-BE49-F238E27FC236}">
                <a16:creationId xmlns:a16="http://schemas.microsoft.com/office/drawing/2014/main" id="{DDDAF3B7-B652-4488-9FF7-22C9202B95D9}"/>
              </a:ext>
            </a:extLst>
          </p:cNvPr>
          <p:cNvSpPr txBox="1">
            <a:spLocks/>
          </p:cNvSpPr>
          <p:nvPr/>
        </p:nvSpPr>
        <p:spPr>
          <a:xfrm>
            <a:off x="1036150" y="1803400"/>
            <a:ext cx="4269679" cy="504055"/>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lang="en-GB" sz="2400" kern="0" dirty="0"/>
              <a:t>Safety and adverse effects</a:t>
            </a:r>
            <a:endParaRPr kumimoji="0" lang="en-US" sz="2400" b="1" i="0" u="none" strike="noStrike" kern="0" cap="none" spc="-10" normalizeH="0" baseline="0" noProof="0" dirty="0">
              <a:ln>
                <a:noFill/>
              </a:ln>
              <a:solidFill>
                <a:srgbClr val="FF0000"/>
              </a:solidFill>
              <a:effectLst/>
              <a:uLnTx/>
              <a:uFillTx/>
            </a:endParaRPr>
          </a:p>
        </p:txBody>
      </p:sp>
      <p:sp>
        <p:nvSpPr>
          <p:cNvPr id="18" name="Content Placeholder 2">
            <a:extLst>
              <a:ext uri="{FF2B5EF4-FFF2-40B4-BE49-F238E27FC236}">
                <a16:creationId xmlns:a16="http://schemas.microsoft.com/office/drawing/2014/main" id="{015E2F38-7725-4679-AA8E-095557942F59}"/>
              </a:ext>
            </a:extLst>
          </p:cNvPr>
          <p:cNvSpPr txBox="1">
            <a:spLocks/>
          </p:cNvSpPr>
          <p:nvPr/>
        </p:nvSpPr>
        <p:spPr>
          <a:xfrm>
            <a:off x="1139536" y="2281167"/>
            <a:ext cx="4166293" cy="30963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charset="0"/>
              <a:buChar char="•"/>
            </a:pPr>
            <a:r>
              <a:rPr lang="en-GB" sz="1867" dirty="0">
                <a:solidFill>
                  <a:srgbClr val="003560"/>
                </a:solidFill>
                <a:latin typeface="Arial" charset="0"/>
                <a:ea typeface="Arial" charset="0"/>
                <a:cs typeface="Arial" charset="0"/>
              </a:rPr>
              <a:t>54 adverse events recorded</a:t>
            </a:r>
          </a:p>
          <a:p>
            <a:pPr marL="285750" indent="-285750">
              <a:buFont typeface="Arial" charset="0"/>
              <a:buChar char="•"/>
            </a:pPr>
            <a:r>
              <a:rPr lang="en-GB" sz="1867" dirty="0">
                <a:solidFill>
                  <a:srgbClr val="003560"/>
                </a:solidFill>
                <a:latin typeface="Arial" charset="0"/>
                <a:ea typeface="Arial" charset="0"/>
                <a:cs typeface="Arial" charset="0"/>
              </a:rPr>
              <a:t>29 events for people allocated to EMPOWER (affecting 19 people)</a:t>
            </a:r>
          </a:p>
          <a:p>
            <a:pPr marL="285750" indent="-285750">
              <a:buFont typeface="Arial" charset="0"/>
              <a:buChar char="•"/>
            </a:pPr>
            <a:r>
              <a:rPr lang="en-GB" sz="1867" dirty="0">
                <a:solidFill>
                  <a:srgbClr val="003560"/>
                </a:solidFill>
                <a:latin typeface="Arial" charset="0"/>
                <a:ea typeface="Arial" charset="0"/>
                <a:cs typeface="Arial" charset="0"/>
              </a:rPr>
              <a:t>13 were intervention related (affecting 11 people). </a:t>
            </a:r>
          </a:p>
          <a:p>
            <a:pPr marL="285750" indent="-285750">
              <a:buFont typeface="Arial" charset="0"/>
              <a:buChar char="•"/>
            </a:pPr>
            <a:r>
              <a:rPr lang="en-GB" sz="1867" dirty="0">
                <a:solidFill>
                  <a:srgbClr val="003560"/>
                </a:solidFill>
                <a:latin typeface="Arial" charset="0"/>
                <a:ea typeface="Arial" charset="0"/>
                <a:cs typeface="Arial" charset="0"/>
              </a:rPr>
              <a:t>Most of these occurred within one month of App installation</a:t>
            </a:r>
          </a:p>
          <a:p>
            <a:pPr marL="285750" indent="-285750">
              <a:buFont typeface="Arial" charset="0"/>
              <a:buChar char="•"/>
            </a:pPr>
            <a:r>
              <a:rPr lang="en-GB" sz="1867" dirty="0">
                <a:solidFill>
                  <a:srgbClr val="003560"/>
                </a:solidFill>
                <a:latin typeface="Arial" charset="0"/>
                <a:ea typeface="Arial" charset="0"/>
                <a:cs typeface="Arial" charset="0"/>
              </a:rPr>
              <a:t>Of these one was a Serious Adverse Event </a:t>
            </a:r>
          </a:p>
          <a:p>
            <a:pPr marL="285750" indent="-285750">
              <a:buFont typeface="Arial" charset="0"/>
              <a:buChar char="•"/>
            </a:pPr>
            <a:endParaRPr lang="en-GB" sz="1867" dirty="0">
              <a:solidFill>
                <a:srgbClr val="003560"/>
              </a:solidFill>
              <a:latin typeface="Arial" charset="0"/>
              <a:ea typeface="Arial" charset="0"/>
              <a:cs typeface="Arial" charset="0"/>
            </a:endParaRPr>
          </a:p>
        </p:txBody>
      </p:sp>
    </p:spTree>
    <p:extLst>
      <p:ext uri="{BB962C8B-B14F-4D97-AF65-F5344CB8AC3E}">
        <p14:creationId xmlns:p14="http://schemas.microsoft.com/office/powerpoint/2010/main" val="419076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ctangle 9"/>
          <p:cNvSpPr/>
          <p:nvPr/>
        </p:nvSpPr>
        <p:spPr bwMode="auto">
          <a:xfrm>
            <a:off x="560070" y="1604800"/>
            <a:ext cx="5151887" cy="4693132"/>
          </a:xfrm>
          <a:prstGeom prst="rect">
            <a:avLst/>
          </a:prstGeom>
          <a:solidFill>
            <a:schemeClr val="bg1">
              <a:alpha val="8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3200">
              <a:latin typeface="Arial" charset="0"/>
              <a:ea typeface="ＭＳ Ｐゴシック" charset="-128"/>
              <a:cs typeface="ＭＳ Ｐゴシック" charset="-128"/>
            </a:endParaRPr>
          </a:p>
        </p:txBody>
      </p:sp>
      <p:sp>
        <p:nvSpPr>
          <p:cNvPr id="8" name="Title 1"/>
          <p:cNvSpPr>
            <a:spLocks noGrp="1"/>
          </p:cNvSpPr>
          <p:nvPr>
            <p:ph type="title"/>
          </p:nvPr>
        </p:nvSpPr>
        <p:spPr>
          <a:xfrm>
            <a:off x="719402" y="1604800"/>
            <a:ext cx="4992556" cy="672073"/>
          </a:xfrm>
          <a:prstGeom prst="rect">
            <a:avLst/>
          </a:prstGeom>
        </p:spPr>
        <p:txBody>
          <a:bodyPr>
            <a:normAutofit/>
          </a:bodyPr>
          <a:lstStyle/>
          <a:p>
            <a:r>
              <a:rPr lang="en-US" sz="3200" dirty="0">
                <a:solidFill>
                  <a:srgbClr val="003560"/>
                </a:solidFill>
                <a:latin typeface="Arial" charset="0"/>
                <a:ea typeface="Arial" charset="0"/>
                <a:cs typeface="Arial" charset="0"/>
              </a:rPr>
              <a:t>Process evaluation</a:t>
            </a:r>
          </a:p>
        </p:txBody>
      </p:sp>
      <p:sp>
        <p:nvSpPr>
          <p:cNvPr id="9" name="Content Placeholder 2"/>
          <p:cNvSpPr>
            <a:spLocks noGrp="1"/>
          </p:cNvSpPr>
          <p:nvPr>
            <p:ph idx="4294967295"/>
          </p:nvPr>
        </p:nvSpPr>
        <p:spPr>
          <a:xfrm>
            <a:off x="719405" y="2468899"/>
            <a:ext cx="4992556" cy="3829032"/>
          </a:xfrm>
          <a:prstGeom prst="rect">
            <a:avLst/>
          </a:prstGeom>
        </p:spPr>
        <p:txBody>
          <a:bodyPr>
            <a:normAutofit/>
          </a:bodyPr>
          <a:lstStyle/>
          <a:p>
            <a:r>
              <a:rPr lang="en-GB" sz="2000" dirty="0">
                <a:solidFill>
                  <a:srgbClr val="003560"/>
                </a:solidFill>
                <a:latin typeface="Arial" panose="020B0604020202020204" pitchFamily="34" charset="0"/>
                <a:cs typeface="Arial" panose="020B0604020202020204" pitchFamily="34" charset="0"/>
              </a:rPr>
              <a:t>The how and why EMPOWER works or does not in the context of the trial</a:t>
            </a:r>
          </a:p>
          <a:p>
            <a:r>
              <a:rPr lang="en-GB" sz="2000" dirty="0">
                <a:solidFill>
                  <a:srgbClr val="003560"/>
                </a:solidFill>
                <a:latin typeface="Arial" panose="020B0604020202020204" pitchFamily="34" charset="0"/>
                <a:cs typeface="Arial" panose="020B0604020202020204" pitchFamily="34" charset="0"/>
              </a:rPr>
              <a:t>How are end users experiencing EMPOWER? </a:t>
            </a:r>
          </a:p>
          <a:p>
            <a:r>
              <a:rPr lang="en-GB" sz="2000" dirty="0">
                <a:solidFill>
                  <a:srgbClr val="003560"/>
                </a:solidFill>
                <a:latin typeface="Arial" panose="020B0604020202020204" pitchFamily="34" charset="0"/>
                <a:cs typeface="Arial" panose="020B0604020202020204" pitchFamily="34" charset="0"/>
              </a:rPr>
              <a:t>Not just building theory to understand intervention use but also to improve it</a:t>
            </a:r>
          </a:p>
          <a:p>
            <a:r>
              <a:rPr lang="en-GB" sz="2000" dirty="0">
                <a:solidFill>
                  <a:srgbClr val="003560"/>
                </a:solidFill>
                <a:latin typeface="Arial" panose="020B0604020202020204" pitchFamily="34" charset="0"/>
                <a:cs typeface="Arial" panose="020B0604020202020204" pitchFamily="34" charset="0"/>
              </a:rPr>
              <a:t>Place – where participants are when they answer the questionnaire.</a:t>
            </a:r>
          </a:p>
          <a:p>
            <a:r>
              <a:rPr lang="en-GB" sz="2000" dirty="0">
                <a:solidFill>
                  <a:srgbClr val="003560"/>
                </a:solidFill>
                <a:latin typeface="Arial" panose="020B0604020202020204" pitchFamily="34" charset="0"/>
                <a:cs typeface="Arial" panose="020B0604020202020204" pitchFamily="34" charset="0"/>
              </a:rPr>
              <a:t>Appraisals – self-monitoring is not neutral</a:t>
            </a:r>
          </a:p>
          <a:p>
            <a:r>
              <a:rPr lang="en-GB" sz="2000" dirty="0">
                <a:solidFill>
                  <a:srgbClr val="003560"/>
                </a:solidFill>
                <a:latin typeface="Arial" panose="020B0604020202020204" pitchFamily="34" charset="0"/>
                <a:cs typeface="Arial" panose="020B0604020202020204" pitchFamily="34" charset="0"/>
              </a:rPr>
              <a:t>Motivations – varied and diverse</a:t>
            </a:r>
            <a:endParaRPr lang="en-US" sz="2000" dirty="0">
              <a:solidFill>
                <a:srgbClr val="003560"/>
              </a:solidFill>
              <a:latin typeface="Arial" panose="020B0604020202020204" pitchFamily="34" charset="0"/>
              <a:cs typeface="Arial" panose="020B0604020202020204" pitchFamily="34" charset="0"/>
            </a:endParaRPr>
          </a:p>
          <a:p>
            <a:endParaRPr lang="en-GB" sz="1870" dirty="0">
              <a:solidFill>
                <a:srgbClr val="003560"/>
              </a:solidFill>
              <a:latin typeface="Arial" panose="020B0604020202020204" pitchFamily="34" charset="0"/>
              <a:cs typeface="Arial" panose="020B0604020202020204" pitchFamily="34" charset="0"/>
            </a:endParaRPr>
          </a:p>
          <a:p>
            <a:endParaRPr lang="en-GB" sz="1870" dirty="0">
              <a:solidFill>
                <a:srgbClr val="003560"/>
              </a:solidFill>
              <a:latin typeface="Arial" panose="020B0604020202020204" pitchFamily="34" charset="0"/>
              <a:cs typeface="Arial" panose="020B0604020202020204" pitchFamily="34" charset="0"/>
            </a:endParaRPr>
          </a:p>
          <a:p>
            <a:pPr>
              <a:buFont typeface="Arial" panose="020B0604020202020204" pitchFamily="34" charset="0"/>
              <a:buChar char="•"/>
            </a:pPr>
            <a:endParaRPr lang="en-US" sz="1870" dirty="0">
              <a:solidFill>
                <a:srgbClr val="003560"/>
              </a:solidFill>
              <a:latin typeface="Arial" panose="020B0604020202020204" pitchFamily="34" charset="0"/>
              <a:cs typeface="Arial" panose="020B0604020202020204" pitchFamily="34" charset="0"/>
            </a:endParaRPr>
          </a:p>
          <a:p>
            <a:pPr>
              <a:buFont typeface="Arial" panose="020B0604020202020204" pitchFamily="34" charset="0"/>
              <a:buChar char="•"/>
            </a:pPr>
            <a:endParaRPr lang="en-US" sz="1870" dirty="0">
              <a:solidFill>
                <a:srgbClr val="0035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685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12" y="909856"/>
            <a:ext cx="7105656" cy="672073"/>
          </a:xfrm>
        </p:spPr>
        <p:txBody>
          <a:bodyPr>
            <a:normAutofit fontScale="90000"/>
          </a:bodyPr>
          <a:lstStyle/>
          <a:p>
            <a:r>
              <a:rPr lang="en-GB" dirty="0"/>
              <a:t>The developing intervention</a:t>
            </a:r>
          </a:p>
        </p:txBody>
      </p:sp>
      <p:sp>
        <p:nvSpPr>
          <p:cNvPr id="5" name="TextBox 4"/>
          <p:cNvSpPr txBox="1"/>
          <p:nvPr/>
        </p:nvSpPr>
        <p:spPr>
          <a:xfrm>
            <a:off x="7424357" y="4993516"/>
            <a:ext cx="184666"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124" y="676656"/>
            <a:ext cx="931923" cy="1003846"/>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106744305"/>
              </p:ext>
            </p:extLst>
          </p:nvPr>
        </p:nvGraphicFramePr>
        <p:xfrm>
          <a:off x="2477770" y="1995497"/>
          <a:ext cx="5418666" cy="44145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4174103834"/>
                    </a:ext>
                  </a:extLst>
                </a:gridCol>
                <a:gridCol w="2709333">
                  <a:extLst>
                    <a:ext uri="{9D8B030D-6E8A-4147-A177-3AD203B41FA5}">
                      <a16:colId xmlns:a16="http://schemas.microsoft.com/office/drawing/2014/main" val="1283298051"/>
                    </a:ext>
                  </a:extLst>
                </a:gridCol>
              </a:tblGrid>
              <a:tr h="370840">
                <a:tc>
                  <a:txBody>
                    <a:bodyPr/>
                    <a:lstStyle/>
                    <a:p>
                      <a:r>
                        <a:rPr lang="en-GB" dirty="0">
                          <a:latin typeface="Arial" panose="020B0604020202020204" pitchFamily="34" charset="0"/>
                          <a:cs typeface="Arial" panose="020B0604020202020204" pitchFamily="34" charset="0"/>
                        </a:rPr>
                        <a:t>Expectations and assumptions</a:t>
                      </a:r>
                    </a:p>
                  </a:txBody>
                  <a:tcPr>
                    <a:solidFill>
                      <a:srgbClr val="003560"/>
                    </a:solidFill>
                  </a:tcPr>
                </a:tc>
                <a:tc>
                  <a:txBody>
                    <a:bodyPr/>
                    <a:lstStyle/>
                    <a:p>
                      <a:r>
                        <a:rPr lang="en-GB" dirty="0">
                          <a:latin typeface="Arial" panose="020B0604020202020204" pitchFamily="34" charset="0"/>
                          <a:cs typeface="Arial" panose="020B0604020202020204" pitchFamily="34" charset="0"/>
                        </a:rPr>
                        <a:t>Experience in</a:t>
                      </a:r>
                      <a:r>
                        <a:rPr lang="en-GB" baseline="0" dirty="0">
                          <a:latin typeface="Arial" panose="020B0604020202020204" pitchFamily="34" charset="0"/>
                          <a:cs typeface="Arial" panose="020B0604020202020204" pitchFamily="34" charset="0"/>
                        </a:rPr>
                        <a:t> practice</a:t>
                      </a:r>
                      <a:endParaRPr lang="en-GB" dirty="0">
                        <a:latin typeface="Arial" panose="020B0604020202020204" pitchFamily="34" charset="0"/>
                        <a:cs typeface="Arial" panose="020B0604020202020204" pitchFamily="34" charset="0"/>
                      </a:endParaRPr>
                    </a:p>
                  </a:txBody>
                  <a:tcPr>
                    <a:solidFill>
                      <a:srgbClr val="003560"/>
                    </a:solidFill>
                  </a:tcPr>
                </a:tc>
                <a:extLst>
                  <a:ext uri="{0D108BD9-81ED-4DB2-BD59-A6C34878D82A}">
                    <a16:rowId xmlns:a16="http://schemas.microsoft.com/office/drawing/2014/main" val="15372410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3560"/>
                          </a:solidFill>
                          <a:latin typeface="Arial" panose="020B0604020202020204" pitchFamily="34" charset="0"/>
                          <a:ea typeface="Arial" charset="0"/>
                          <a:cs typeface="Arial" panose="020B0604020202020204" pitchFamily="34" charset="0"/>
                        </a:rPr>
                        <a:t>Early </a:t>
                      </a:r>
                      <a:r>
                        <a:rPr lang="en-US" i="1" dirty="0">
                          <a:solidFill>
                            <a:srgbClr val="003560"/>
                          </a:solidFill>
                          <a:latin typeface="Arial" panose="020B0604020202020204" pitchFamily="34" charset="0"/>
                          <a:ea typeface="Arial" charset="0"/>
                          <a:cs typeface="Arial" panose="020B0604020202020204" pitchFamily="34" charset="0"/>
                        </a:rPr>
                        <a:t>warning</a:t>
                      </a:r>
                      <a:r>
                        <a:rPr lang="en-US" dirty="0">
                          <a:solidFill>
                            <a:srgbClr val="003560"/>
                          </a:solidFill>
                          <a:latin typeface="Arial" panose="020B0604020202020204" pitchFamily="34" charset="0"/>
                          <a:ea typeface="Arial" charset="0"/>
                          <a:cs typeface="Arial" panose="020B0604020202020204" pitchFamily="34" charset="0"/>
                        </a:rPr>
                        <a:t> signs</a:t>
                      </a:r>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rgbClr val="003560"/>
                          </a:solidFill>
                          <a:latin typeface="Arial" panose="020B0604020202020204" pitchFamily="34" charset="0"/>
                          <a:ea typeface="Arial" charset="0"/>
                          <a:cs typeface="Arial" panose="020B0604020202020204" pitchFamily="34" charset="0"/>
                        </a:rPr>
                        <a:t>Check in Prompts</a:t>
                      </a:r>
                    </a:p>
                  </a:txBody>
                  <a:tcPr/>
                </a:tc>
                <a:extLst>
                  <a:ext uri="{0D108BD9-81ED-4DB2-BD59-A6C34878D82A}">
                    <a16:rowId xmlns:a16="http://schemas.microsoft.com/office/drawing/2014/main" val="3657671315"/>
                  </a:ext>
                </a:extLst>
              </a:tr>
              <a:tr h="370840">
                <a:tc>
                  <a:txBody>
                    <a:bodyPr/>
                    <a:lstStyle/>
                    <a:p>
                      <a:pPr marL="0" lvl="1" indent="0" algn="l" defTabSz="889000">
                        <a:lnSpc>
                          <a:spcPct val="90000"/>
                        </a:lnSpc>
                        <a:spcBef>
                          <a:spcPct val="0"/>
                        </a:spcBef>
                        <a:spcAft>
                          <a:spcPct val="15000"/>
                        </a:spcAft>
                        <a:buNone/>
                      </a:pPr>
                      <a:r>
                        <a:rPr lang="en-US" sz="1800" kern="1200" dirty="0">
                          <a:solidFill>
                            <a:srgbClr val="003560"/>
                          </a:solidFill>
                          <a:latin typeface="Arial" panose="020B0604020202020204" pitchFamily="34" charset="0"/>
                          <a:ea typeface="Arial" charset="0"/>
                          <a:cs typeface="Arial" panose="020B0604020202020204" pitchFamily="34" charset="0"/>
                        </a:rPr>
                        <a:t>Relapse prevention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3560"/>
                          </a:solidFill>
                          <a:latin typeface="Arial" panose="020B0604020202020204" pitchFamily="34" charset="0"/>
                          <a:ea typeface="Arial" charset="0"/>
                          <a:cs typeface="Arial" panose="020B0604020202020204" pitchFamily="34" charset="0"/>
                        </a:rPr>
                        <a:t>Ebb and flow – wellness</a:t>
                      </a:r>
                      <a:endParaRPr lang="en-US" sz="1800" kern="1200" dirty="0">
                        <a:solidFill>
                          <a:srgbClr val="003560"/>
                        </a:solidFill>
                        <a:latin typeface="Arial" panose="020B0604020202020204" pitchFamily="34" charset="0"/>
                        <a:ea typeface="Arial" charset="0"/>
                        <a:cs typeface="Arial" panose="020B0604020202020204" pitchFamily="34" charset="0"/>
                      </a:endParaRPr>
                    </a:p>
                  </a:txBody>
                  <a:tcPr/>
                </a:tc>
                <a:extLst>
                  <a:ext uri="{0D108BD9-81ED-4DB2-BD59-A6C34878D82A}">
                    <a16:rowId xmlns:a16="http://schemas.microsoft.com/office/drawing/2014/main" val="673338994"/>
                  </a:ext>
                </a:extLst>
              </a:tr>
              <a:tr h="370840">
                <a:tc>
                  <a:txBody>
                    <a:bodyPr/>
                    <a:lstStyle/>
                    <a:p>
                      <a:pPr marL="0" lvl="1" indent="0" algn="l" defTabSz="889000">
                        <a:lnSpc>
                          <a:spcPct val="90000"/>
                        </a:lnSpc>
                        <a:spcBef>
                          <a:spcPct val="0"/>
                        </a:spcBef>
                        <a:spcAft>
                          <a:spcPct val="15000"/>
                        </a:spcAft>
                        <a:buNone/>
                      </a:pPr>
                      <a:r>
                        <a:rPr lang="en-US" sz="1800" kern="1200" dirty="0">
                          <a:solidFill>
                            <a:srgbClr val="003560"/>
                          </a:solidFill>
                          <a:latin typeface="Arial" panose="020B0604020202020204" pitchFamily="34" charset="0"/>
                          <a:ea typeface="Arial" charset="0"/>
                          <a:cs typeface="Arial" panose="020B0604020202020204" pitchFamily="34" charset="0"/>
                        </a:rPr>
                        <a:t>Symptom monitoring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Cultivating</a:t>
                      </a:r>
                      <a:r>
                        <a:rPr lang="en-US" sz="1800" kern="1200" baseline="0" dirty="0">
                          <a:solidFill>
                            <a:srgbClr val="003560"/>
                          </a:solidFill>
                          <a:latin typeface="Arial" panose="020B0604020202020204" pitchFamily="34" charset="0"/>
                          <a:ea typeface="Arial" charset="0"/>
                          <a:cs typeface="Arial" panose="020B0604020202020204" pitchFamily="34" charset="0"/>
                        </a:rPr>
                        <a:t> relationship with experiences</a:t>
                      </a:r>
                      <a:endParaRPr lang="en-US" sz="1800" kern="1200" dirty="0">
                        <a:solidFill>
                          <a:srgbClr val="003560"/>
                        </a:solidFill>
                        <a:latin typeface="Arial" panose="020B0604020202020204" pitchFamily="34" charset="0"/>
                        <a:ea typeface="Arial" charset="0"/>
                        <a:cs typeface="Arial" panose="020B0604020202020204" pitchFamily="34" charset="0"/>
                      </a:endParaRPr>
                    </a:p>
                  </a:txBody>
                  <a:tcPr/>
                </a:tc>
                <a:extLst>
                  <a:ext uri="{0D108BD9-81ED-4DB2-BD59-A6C34878D82A}">
                    <a16:rowId xmlns:a16="http://schemas.microsoft.com/office/drawing/2014/main" val="14971493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a:t>
                      </a:r>
                      <a:r>
                        <a:rPr lang="en-US" sz="1800" kern="1200" dirty="0" err="1">
                          <a:solidFill>
                            <a:srgbClr val="003560"/>
                          </a:solidFill>
                          <a:latin typeface="Arial" panose="020B0604020202020204" pitchFamily="34" charset="0"/>
                          <a:ea typeface="Arial" charset="0"/>
                          <a:cs typeface="Arial" panose="020B0604020202020204" pitchFamily="34" charset="0"/>
                        </a:rPr>
                        <a:t>ve</a:t>
                      </a:r>
                      <a:r>
                        <a:rPr lang="en-US" sz="1800" kern="1200" dirty="0">
                          <a:solidFill>
                            <a:srgbClr val="003560"/>
                          </a:solidFill>
                          <a:latin typeface="Arial" panose="020B0604020202020204" pitchFamily="34" charset="0"/>
                          <a:ea typeface="Arial" charset="0"/>
                          <a:cs typeface="Arial" panose="020B0604020202020204" pitchFamily="34" charset="0"/>
                        </a:rPr>
                        <a:t> change</a:t>
                      </a:r>
                      <a:r>
                        <a:rPr lang="en-US" sz="1800" kern="1200" baseline="0" dirty="0">
                          <a:solidFill>
                            <a:srgbClr val="003560"/>
                          </a:solidFill>
                          <a:latin typeface="Arial" panose="020B0604020202020204" pitchFamily="34" charset="0"/>
                          <a:ea typeface="Arial" charset="0"/>
                          <a:cs typeface="Arial" panose="020B0604020202020204" pitchFamily="34" charset="0"/>
                        </a:rPr>
                        <a:t> focus</a:t>
                      </a:r>
                      <a:endParaRPr lang="en-US" sz="1800" kern="1200" dirty="0">
                        <a:solidFill>
                          <a:srgbClr val="003560"/>
                        </a:solidFill>
                        <a:latin typeface="Arial" panose="020B0604020202020204" pitchFamily="34" charset="0"/>
                        <a:ea typeface="Arial"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3560"/>
                          </a:solidFill>
                          <a:latin typeface="Arial" charset="0"/>
                          <a:ea typeface="Arial" charset="0"/>
                          <a:cs typeface="Arial" charset="0"/>
                        </a:rPr>
                        <a:t>+</a:t>
                      </a:r>
                      <a:r>
                        <a:rPr lang="en-US" dirty="0" err="1">
                          <a:solidFill>
                            <a:srgbClr val="003560"/>
                          </a:solidFill>
                          <a:latin typeface="Arial" charset="0"/>
                          <a:ea typeface="Arial" charset="0"/>
                          <a:cs typeface="Arial" charset="0"/>
                        </a:rPr>
                        <a:t>ve</a:t>
                      </a:r>
                      <a:r>
                        <a:rPr lang="en-US" dirty="0">
                          <a:solidFill>
                            <a:srgbClr val="003560"/>
                          </a:solidFill>
                          <a:latin typeface="Arial" charset="0"/>
                          <a:ea typeface="Arial" charset="0"/>
                          <a:cs typeface="Arial" charset="0"/>
                        </a:rPr>
                        <a:t> changes important</a:t>
                      </a:r>
                    </a:p>
                  </a:txBody>
                  <a:tcPr/>
                </a:tc>
                <a:extLst>
                  <a:ext uri="{0D108BD9-81ED-4DB2-BD59-A6C34878D82A}">
                    <a16:rowId xmlns:a16="http://schemas.microsoft.com/office/drawing/2014/main" val="4964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Routine KW contact</a:t>
                      </a:r>
                    </a:p>
                  </a:txBody>
                  <a:tcPr/>
                </a:tc>
                <a:tc>
                  <a:txBody>
                    <a:bodyPr/>
                    <a:lstStyle/>
                    <a:p>
                      <a:r>
                        <a:rPr lang="en-GB" sz="1800" kern="1200" dirty="0">
                          <a:solidFill>
                            <a:srgbClr val="003560"/>
                          </a:solidFill>
                          <a:latin typeface="Arial" panose="020B0604020202020204" pitchFamily="34" charset="0"/>
                          <a:ea typeface="Arial" charset="0"/>
                          <a:cs typeface="Arial" panose="020B0604020202020204" pitchFamily="34" charset="0"/>
                        </a:rPr>
                        <a:t>Strategic KW contact</a:t>
                      </a:r>
                    </a:p>
                  </a:txBody>
                  <a:tcPr/>
                </a:tc>
                <a:extLst>
                  <a:ext uri="{0D108BD9-81ED-4DB2-BD59-A6C34878D82A}">
                    <a16:rowId xmlns:a16="http://schemas.microsoft.com/office/drawing/2014/main" val="33600676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Peer Work detached from data</a:t>
                      </a:r>
                    </a:p>
                  </a:txBody>
                  <a:tcPr/>
                </a:tc>
                <a:tc>
                  <a:txBody>
                    <a:bodyPr/>
                    <a:lstStyle/>
                    <a:p>
                      <a:r>
                        <a:rPr lang="en-GB" sz="1800" kern="1200" dirty="0">
                          <a:solidFill>
                            <a:srgbClr val="003560"/>
                          </a:solidFill>
                          <a:latin typeface="Arial" panose="020B0604020202020204" pitchFamily="34" charset="0"/>
                          <a:ea typeface="Arial" charset="0"/>
                          <a:cs typeface="Arial" panose="020B0604020202020204" pitchFamily="34" charset="0"/>
                        </a:rPr>
                        <a:t>Peer work informed by data</a:t>
                      </a:r>
                    </a:p>
                  </a:txBody>
                  <a:tcPr/>
                </a:tc>
                <a:extLst>
                  <a:ext uri="{0D108BD9-81ED-4DB2-BD59-A6C34878D82A}">
                    <a16:rowId xmlns:a16="http://schemas.microsoft.com/office/drawing/2014/main" val="2374858727"/>
                  </a:ext>
                </a:extLst>
              </a:tr>
              <a:tr h="370840">
                <a:tc>
                  <a:txBody>
                    <a:bodyPr/>
                    <a:lstStyle/>
                    <a:p>
                      <a:endParaRPr lang="en-GB" dirty="0">
                        <a:latin typeface="Arial" panose="020B0604020202020204" pitchFamily="34" charset="0"/>
                        <a:cs typeface="Arial" panose="020B0604020202020204" pitchFamily="34" charset="0"/>
                      </a:endParaRPr>
                    </a:p>
                  </a:txBody>
                  <a:tcPr>
                    <a:solidFill>
                      <a:schemeClr val="bg1"/>
                    </a:solidFill>
                  </a:tcPr>
                </a:tc>
                <a:tc>
                  <a:txBody>
                    <a:bodyPr/>
                    <a:lstStyle/>
                    <a:p>
                      <a:r>
                        <a:rPr lang="en-GB" sz="1800" kern="1200" dirty="0">
                          <a:solidFill>
                            <a:srgbClr val="003560"/>
                          </a:solidFill>
                          <a:latin typeface="Arial" panose="020B0604020202020204" pitchFamily="34" charset="0"/>
                          <a:ea typeface="Arial" charset="0"/>
                          <a:cs typeface="Arial" panose="020B0604020202020204" pitchFamily="34" charset="0"/>
                        </a:rPr>
                        <a:t>Digital inclusion and skills development</a:t>
                      </a:r>
                    </a:p>
                  </a:txBody>
                  <a:tcPr/>
                </a:tc>
                <a:extLst>
                  <a:ext uri="{0D108BD9-81ED-4DB2-BD59-A6C34878D82A}">
                    <a16:rowId xmlns:a16="http://schemas.microsoft.com/office/drawing/2014/main" val="4037264795"/>
                  </a:ext>
                </a:extLst>
              </a:tr>
              <a:tr h="370840">
                <a:tc>
                  <a:txBody>
                    <a:bodyPr/>
                    <a:lstStyle/>
                    <a:p>
                      <a:endParaRPr lang="en-GB" dirty="0">
                        <a:latin typeface="Arial" panose="020B0604020202020204" pitchFamily="34" charset="0"/>
                        <a:cs typeface="Arial" panose="020B0604020202020204" pitchFamily="34" charset="0"/>
                      </a:endParaRPr>
                    </a:p>
                  </a:txBody>
                  <a:tcPr>
                    <a:solidFill>
                      <a:schemeClr val="bg1"/>
                    </a:solidFill>
                  </a:tcPr>
                </a:tc>
                <a:tc>
                  <a:txBody>
                    <a:bodyPr/>
                    <a:lstStyle/>
                    <a:p>
                      <a:r>
                        <a:rPr lang="en-GB" sz="1800" kern="1200" dirty="0">
                          <a:solidFill>
                            <a:srgbClr val="003560"/>
                          </a:solidFill>
                          <a:latin typeface="Arial" panose="020B0604020202020204" pitchFamily="34" charset="0"/>
                          <a:ea typeface="Arial" charset="0"/>
                          <a:cs typeface="Arial" panose="020B0604020202020204" pitchFamily="34" charset="0"/>
                        </a:rPr>
                        <a:t>Adverse events</a:t>
                      </a:r>
                    </a:p>
                  </a:txBody>
                  <a:tcPr/>
                </a:tc>
                <a:extLst>
                  <a:ext uri="{0D108BD9-81ED-4DB2-BD59-A6C34878D82A}">
                    <a16:rowId xmlns:a16="http://schemas.microsoft.com/office/drawing/2014/main" val="3908844832"/>
                  </a:ext>
                </a:extLst>
              </a:tr>
            </a:tbl>
          </a:graphicData>
        </a:graphic>
      </p:graphicFrame>
      <p:sp>
        <p:nvSpPr>
          <p:cNvPr id="6" name="Right Arrow 5"/>
          <p:cNvSpPr/>
          <p:nvPr/>
        </p:nvSpPr>
        <p:spPr>
          <a:xfrm>
            <a:off x="8001000" y="1995497"/>
            <a:ext cx="731520" cy="479570"/>
          </a:xfrm>
          <a:prstGeom prst="rightArrow">
            <a:avLst/>
          </a:prstGeom>
          <a:solidFill>
            <a:srgbClr val="0035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9" name="Table 18"/>
          <p:cNvGraphicFramePr>
            <a:graphicFrameLocks noGrp="1"/>
          </p:cNvGraphicFramePr>
          <p:nvPr>
            <p:extLst>
              <p:ext uri="{D42A27DB-BD31-4B8C-83A1-F6EECF244321}">
                <p14:modId xmlns:p14="http://schemas.microsoft.com/office/powerpoint/2010/main" val="252252047"/>
              </p:ext>
            </p:extLst>
          </p:nvPr>
        </p:nvGraphicFramePr>
        <p:xfrm>
          <a:off x="8837084" y="1995497"/>
          <a:ext cx="2709333" cy="3719576"/>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4174103834"/>
                    </a:ext>
                  </a:extLst>
                </a:gridCol>
              </a:tblGrid>
              <a:tr h="370840">
                <a:tc>
                  <a:txBody>
                    <a:bodyPr/>
                    <a:lstStyle/>
                    <a:p>
                      <a:r>
                        <a:rPr lang="en-GB" dirty="0">
                          <a:latin typeface="Arial" panose="020B0604020202020204" pitchFamily="34" charset="0"/>
                          <a:cs typeface="Arial" panose="020B0604020202020204" pitchFamily="34" charset="0"/>
                        </a:rPr>
                        <a:t>Next steps</a:t>
                      </a:r>
                    </a:p>
                    <a:p>
                      <a:endParaRPr lang="en-GB" dirty="0">
                        <a:latin typeface="Arial" panose="020B0604020202020204" pitchFamily="34" charset="0"/>
                        <a:cs typeface="Arial" panose="020B0604020202020204" pitchFamily="34" charset="0"/>
                      </a:endParaRPr>
                    </a:p>
                  </a:txBody>
                  <a:tcPr>
                    <a:solidFill>
                      <a:srgbClr val="003560"/>
                    </a:solidFill>
                  </a:tcPr>
                </a:tc>
                <a:extLst>
                  <a:ext uri="{0D108BD9-81ED-4DB2-BD59-A6C34878D82A}">
                    <a16:rowId xmlns:a16="http://schemas.microsoft.com/office/drawing/2014/main" val="15372410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3560"/>
                          </a:solidFill>
                          <a:latin typeface="Arial" panose="020B0604020202020204" pitchFamily="34" charset="0"/>
                          <a:cs typeface="Arial" panose="020B0604020202020204" pitchFamily="34" charset="0"/>
                        </a:rPr>
                        <a:t>Increased</a:t>
                      </a:r>
                      <a:r>
                        <a:rPr lang="en-US" baseline="0" dirty="0">
                          <a:solidFill>
                            <a:srgbClr val="003560"/>
                          </a:solidFill>
                          <a:latin typeface="Arial" panose="020B0604020202020204" pitchFamily="34" charset="0"/>
                          <a:cs typeface="Arial" panose="020B0604020202020204" pitchFamily="34" charset="0"/>
                        </a:rPr>
                        <a:t> blending</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76713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Time limited</a:t>
                      </a:r>
                    </a:p>
                  </a:txBody>
                  <a:tcPr/>
                </a:tc>
                <a:extLst>
                  <a:ext uri="{0D108BD9-81ED-4DB2-BD59-A6C34878D82A}">
                    <a16:rowId xmlns:a16="http://schemas.microsoft.com/office/drawing/2014/main" val="1688725132"/>
                  </a:ext>
                </a:extLst>
              </a:tr>
              <a:tr h="370840">
                <a:tc>
                  <a:txBody>
                    <a:bodyPr/>
                    <a:lstStyle/>
                    <a:p>
                      <a:pPr marL="0" lvl="1" indent="0" algn="l" defTabSz="889000">
                        <a:lnSpc>
                          <a:spcPct val="90000"/>
                        </a:lnSpc>
                        <a:spcBef>
                          <a:spcPct val="0"/>
                        </a:spcBef>
                        <a:spcAft>
                          <a:spcPct val="15000"/>
                        </a:spcAft>
                        <a:buNone/>
                      </a:pPr>
                      <a:r>
                        <a:rPr lang="en-US" sz="1800" kern="1200" dirty="0">
                          <a:solidFill>
                            <a:srgbClr val="003560"/>
                          </a:solidFill>
                          <a:latin typeface="Arial" panose="020B0604020202020204" pitchFamily="34" charset="0"/>
                          <a:ea typeface="Arial" charset="0"/>
                          <a:cs typeface="Arial" panose="020B0604020202020204" pitchFamily="34" charset="0"/>
                        </a:rPr>
                        <a:t>Digitally informed peer support</a:t>
                      </a:r>
                    </a:p>
                  </a:txBody>
                  <a:tcPr/>
                </a:tc>
                <a:extLst>
                  <a:ext uri="{0D108BD9-81ED-4DB2-BD59-A6C34878D82A}">
                    <a16:rowId xmlns:a16="http://schemas.microsoft.com/office/drawing/2014/main" val="673338994"/>
                  </a:ext>
                </a:extLst>
              </a:tr>
              <a:tr h="370840">
                <a:tc>
                  <a:txBody>
                    <a:bodyPr/>
                    <a:lstStyle/>
                    <a:p>
                      <a:pPr marL="0" marR="0" lvl="1" indent="0" algn="l" defTabSz="889000" rtl="0" eaLnBrk="1" fontAlgn="auto" latinLnBrk="0" hangingPunct="1">
                        <a:lnSpc>
                          <a:spcPct val="90000"/>
                        </a:lnSpc>
                        <a:spcBef>
                          <a:spcPct val="0"/>
                        </a:spcBef>
                        <a:spcAft>
                          <a:spcPct val="1500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Longer lead in to digital</a:t>
                      </a:r>
                    </a:p>
                  </a:txBody>
                  <a:tcPr/>
                </a:tc>
                <a:extLst>
                  <a:ext uri="{0D108BD9-81ED-4DB2-BD59-A6C34878D82A}">
                    <a16:rowId xmlns:a16="http://schemas.microsoft.com/office/drawing/2014/main" val="14971493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Retain service connection</a:t>
                      </a:r>
                    </a:p>
                  </a:txBody>
                  <a:tcPr/>
                </a:tc>
                <a:extLst>
                  <a:ext uri="{0D108BD9-81ED-4DB2-BD59-A6C34878D82A}">
                    <a16:rowId xmlns:a16="http://schemas.microsoft.com/office/drawing/2014/main" val="4964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3560"/>
                          </a:solidFill>
                          <a:latin typeface="Arial" panose="020B0604020202020204" pitchFamily="34" charset="0"/>
                          <a:ea typeface="Arial" charset="0"/>
                          <a:cs typeface="Arial" panose="020B0604020202020204" pitchFamily="34" charset="0"/>
                        </a:rPr>
                        <a:t>Enhanced outputs</a:t>
                      </a:r>
                    </a:p>
                  </a:txBody>
                  <a:tcPr/>
                </a:tc>
                <a:extLst>
                  <a:ext uri="{0D108BD9-81ED-4DB2-BD59-A6C34878D82A}">
                    <a16:rowId xmlns:a16="http://schemas.microsoft.com/office/drawing/2014/main" val="2374858727"/>
                  </a:ext>
                </a:extLst>
              </a:tr>
              <a:tr h="370840">
                <a:tc>
                  <a:txBody>
                    <a:bodyPr/>
                    <a:lstStyle/>
                    <a:p>
                      <a:endParaRPr lang="en-GB"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4037264795"/>
                  </a:ext>
                </a:extLst>
              </a:tr>
            </a:tbl>
          </a:graphicData>
        </a:graphic>
      </p:graphicFrame>
    </p:spTree>
    <p:extLst>
      <p:ext uri="{BB962C8B-B14F-4D97-AF65-F5344CB8AC3E}">
        <p14:creationId xmlns:p14="http://schemas.microsoft.com/office/powerpoint/2010/main" val="126058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22A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40233" y="2186122"/>
            <a:ext cx="3303181" cy="467187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sp>
        <p:nvSpPr>
          <p:cNvPr id="6" name="Rectangle 5"/>
          <p:cNvSpPr/>
          <p:nvPr/>
        </p:nvSpPr>
        <p:spPr bwMode="auto">
          <a:xfrm>
            <a:off x="1061472" y="1803400"/>
            <a:ext cx="4258645" cy="3064022"/>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2542"/>
              </a:solidFill>
              <a:effectLst/>
              <a:uLnTx/>
              <a:uFillTx/>
              <a:latin typeface="Arial" charset="0"/>
              <a:ea typeface="ＭＳ Ｐゴシック" charset="-128"/>
              <a:cs typeface="ＭＳ Ｐゴシック" charset="-128"/>
            </a:endParaRPr>
          </a:p>
        </p:txBody>
      </p:sp>
      <p:sp>
        <p:nvSpPr>
          <p:cNvPr id="7" name="Title 1"/>
          <p:cNvSpPr txBox="1">
            <a:spLocks/>
          </p:cNvSpPr>
          <p:nvPr/>
        </p:nvSpPr>
        <p:spPr>
          <a:xfrm>
            <a:off x="1036150" y="1803400"/>
            <a:ext cx="3744417" cy="504055"/>
          </a:xfrm>
          <a:prstGeom prst="rect">
            <a:avLst/>
          </a:prstGeom>
        </p:spPr>
        <p:txBody>
          <a:bodyPr/>
          <a:lstStyle>
            <a:lvl1pPr algn="l" rtl="0" eaLnBrk="1" fontAlgn="base" hangingPunct="1">
              <a:lnSpc>
                <a:spcPct val="90000"/>
              </a:lnSpc>
              <a:spcBef>
                <a:spcPct val="0"/>
              </a:spcBef>
              <a:spcAft>
                <a:spcPct val="0"/>
              </a:spcAft>
              <a:defRPr sz="2800" b="1" spc="-10">
                <a:solidFill>
                  <a:srgbClr val="003560"/>
                </a:solidFill>
                <a:latin typeface="Arial" charset="0"/>
                <a:ea typeface="Arial" charset="0"/>
                <a:cs typeface="Arial" charset="0"/>
              </a:defRPr>
            </a:lvl1pPr>
            <a:lvl2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2pPr>
            <a:lvl3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3pPr>
            <a:lvl4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4pPr>
            <a:lvl5pPr algn="l" rtl="0" eaLnBrk="1" fontAlgn="base" hangingPunct="1">
              <a:lnSpc>
                <a:spcPct val="90000"/>
              </a:lnSpc>
              <a:spcBef>
                <a:spcPct val="0"/>
              </a:spcBef>
              <a:spcAft>
                <a:spcPct val="0"/>
              </a:spcAft>
              <a:defRPr sz="2800" b="1">
                <a:solidFill>
                  <a:srgbClr val="483F6A"/>
                </a:solidFill>
                <a:latin typeface="Times New Roman" charset="0"/>
                <a:ea typeface="ヒラギノ角ゴ Pro W3" charset="0"/>
                <a:cs typeface="Times New Roman" pitchFamily="18" charset="0"/>
              </a:defRPr>
            </a:lvl5pPr>
            <a:lvl6pPr marL="4572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b="1">
                <a:solidFill>
                  <a:srgbClr val="00213B"/>
                </a:solidFill>
                <a:latin typeface="Arial" charset="0"/>
                <a:ea typeface="ＭＳ Ｐゴシック" charset="-128"/>
                <a:cs typeface="ＭＳ Ｐゴシック"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lang="en-GB" sz="2400" kern="0" dirty="0"/>
              <a:t>Progress</a:t>
            </a:r>
            <a:r>
              <a:rPr kumimoji="0" lang="en-GB" sz="2400" b="1" i="0" u="none" strike="noStrike" kern="0" cap="none" spc="-10" normalizeH="0" noProof="0" dirty="0">
                <a:ln>
                  <a:noFill/>
                </a:ln>
                <a:solidFill>
                  <a:srgbClr val="003560"/>
                </a:solidFill>
                <a:effectLst/>
                <a:uLnTx/>
                <a:uFillTx/>
                <a:latin typeface="Arial" charset="0"/>
                <a:cs typeface="Arial" charset="0"/>
              </a:rPr>
              <a:t> and next steps</a:t>
            </a:r>
            <a:endParaRPr kumimoji="0" lang="en-US" sz="2400" b="1" i="0" u="none" strike="noStrike" kern="0" cap="none" spc="-10" normalizeH="0" baseline="0" noProof="0" dirty="0">
              <a:ln>
                <a:noFill/>
              </a:ln>
              <a:solidFill>
                <a:srgbClr val="003560"/>
              </a:solidFill>
              <a:effectLst/>
              <a:uLnTx/>
              <a:uFillTx/>
              <a:latin typeface="Arial" charset="0"/>
              <a:cs typeface="Arial" charset="0"/>
            </a:endParaRPr>
          </a:p>
        </p:txBody>
      </p:sp>
      <p:sp>
        <p:nvSpPr>
          <p:cNvPr id="8" name="Content Placeholder 2"/>
          <p:cNvSpPr txBox="1">
            <a:spLocks/>
          </p:cNvSpPr>
          <p:nvPr/>
        </p:nvSpPr>
        <p:spPr>
          <a:xfrm>
            <a:off x="1153824" y="2235448"/>
            <a:ext cx="4010025" cy="26319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charset="0"/>
              <a:buChar char="•"/>
            </a:pPr>
            <a:r>
              <a:rPr lang="en-GB" sz="1867" dirty="0">
                <a:solidFill>
                  <a:srgbClr val="003560"/>
                </a:solidFill>
                <a:latin typeface="Arial" charset="0"/>
                <a:ea typeface="Arial" charset="0"/>
                <a:cs typeface="Arial" charset="0"/>
              </a:rPr>
              <a:t>Phase 1 complete and being written up for publication</a:t>
            </a:r>
          </a:p>
          <a:p>
            <a:pPr marL="285750" indent="-285750">
              <a:buFont typeface="Arial" charset="0"/>
              <a:buChar char="•"/>
            </a:pPr>
            <a:r>
              <a:rPr lang="en-GB" sz="1867" dirty="0">
                <a:solidFill>
                  <a:srgbClr val="003560"/>
                </a:solidFill>
                <a:latin typeface="Arial" charset="0"/>
                <a:ea typeface="Arial" charset="0"/>
                <a:cs typeface="Arial" charset="0"/>
              </a:rPr>
              <a:t>Phase 2 ends in June</a:t>
            </a:r>
          </a:p>
          <a:p>
            <a:pPr marL="285750" indent="-285750">
              <a:buFont typeface="Arial" charset="0"/>
              <a:buChar char="•"/>
            </a:pPr>
            <a:r>
              <a:rPr lang="en-GB" sz="1867" dirty="0">
                <a:solidFill>
                  <a:srgbClr val="003560"/>
                </a:solidFill>
                <a:latin typeface="Arial" charset="0"/>
                <a:ea typeface="Arial" charset="0"/>
                <a:cs typeface="Arial" charset="0"/>
              </a:rPr>
              <a:t>Process evaluation ongoing</a:t>
            </a:r>
          </a:p>
          <a:p>
            <a:pPr marL="285750" indent="-285750">
              <a:buFont typeface="Arial" charset="0"/>
              <a:buChar char="•"/>
            </a:pPr>
            <a:r>
              <a:rPr lang="en-GB" sz="1867" dirty="0">
                <a:solidFill>
                  <a:srgbClr val="003560"/>
                </a:solidFill>
                <a:latin typeface="Arial" charset="0"/>
                <a:ea typeface="Arial" charset="0"/>
                <a:cs typeface="Arial" charset="0"/>
              </a:rPr>
              <a:t>Longest duration to date in field</a:t>
            </a:r>
          </a:p>
          <a:p>
            <a:pPr marL="285750" indent="-285750">
              <a:buFont typeface="Arial" charset="0"/>
              <a:buChar char="•"/>
            </a:pPr>
            <a:r>
              <a:rPr lang="en-GB" sz="1867" dirty="0">
                <a:solidFill>
                  <a:srgbClr val="003560"/>
                </a:solidFill>
                <a:latin typeface="Arial" charset="0"/>
                <a:ea typeface="Arial" charset="0"/>
                <a:cs typeface="Arial" charset="0"/>
              </a:rPr>
              <a:t>Optimising the intervention for scalability</a:t>
            </a:r>
          </a:p>
        </p:txBody>
      </p:sp>
    </p:spTree>
    <p:extLst>
      <p:ext uri="{BB962C8B-B14F-4D97-AF65-F5344CB8AC3E}">
        <p14:creationId xmlns:p14="http://schemas.microsoft.com/office/powerpoint/2010/main" val="54841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idx="4294967295"/>
          </p:nvPr>
        </p:nvSpPr>
        <p:spPr>
          <a:xfrm>
            <a:off x="2461381" y="2170544"/>
            <a:ext cx="5470195" cy="658480"/>
          </a:xfrm>
          <a:solidFill>
            <a:srgbClr val="FFFFFF">
              <a:alpha val="80000"/>
            </a:srgbClr>
          </a:solidFill>
        </p:spPr>
        <p:txBody>
          <a:bodyPr>
            <a:noAutofit/>
          </a:bodyPr>
          <a:lstStyle/>
          <a:p>
            <a:pPr algn="ctr"/>
            <a:r>
              <a:rPr lang="en-GB" b="1" kern="0" spc="-10" dirty="0">
                <a:solidFill>
                  <a:srgbClr val="003560"/>
                </a:solidFill>
                <a:latin typeface="Arial" charset="0"/>
                <a:ea typeface="Arial" charset="0"/>
                <a:cs typeface="Arial" charset="0"/>
              </a:rPr>
              <a:t>empowerstudy.net</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 y="0"/>
            <a:ext cx="2998423" cy="1803400"/>
          </a:xfrm>
          <a:prstGeom prst="rect">
            <a:avLst/>
          </a:prstGeom>
        </p:spPr>
      </p:pic>
      <p:pic>
        <p:nvPicPr>
          <p:cNvPr id="7" name="Picture 6"/>
          <p:cNvPicPr>
            <a:picLocks noChangeAspect="1"/>
          </p:cNvPicPr>
          <p:nvPr/>
        </p:nvPicPr>
        <p:blipFill>
          <a:blip r:embed="rId4"/>
          <a:stretch>
            <a:fillRect/>
          </a:stretch>
        </p:blipFill>
        <p:spPr>
          <a:xfrm>
            <a:off x="2461381" y="3141036"/>
            <a:ext cx="2236349" cy="2230206"/>
          </a:xfrm>
          <a:prstGeom prst="rect">
            <a:avLst/>
          </a:prstGeom>
        </p:spPr>
      </p:pic>
    </p:spTree>
    <p:extLst>
      <p:ext uri="{BB962C8B-B14F-4D97-AF65-F5344CB8AC3E}">
        <p14:creationId xmlns:p14="http://schemas.microsoft.com/office/powerpoint/2010/main" val="125306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10343</TotalTime>
  <Words>1967</Words>
  <Application>Microsoft Macintosh PowerPoint</Application>
  <PresentationFormat>Widescreen</PresentationFormat>
  <Paragraphs>286</Paragraphs>
  <Slides>32</Slides>
  <Notes>11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Early signs Monitoring to Prevent relapse in psychosis and prOmote Wellbeing, Engagement and Recovery (EMPOWER):   A pilot Cluster Randomised Controlled Trial ISRCTN: 9959262</vt:lpstr>
      <vt:lpstr>Funder’s statement</vt:lpstr>
      <vt:lpstr>PowerPoint Presentation</vt:lpstr>
      <vt:lpstr>The team</vt:lpstr>
      <vt:lpstr>PowerPoint Presentation</vt:lpstr>
      <vt:lpstr>PowerPoint Presentation</vt:lpstr>
      <vt:lpstr>PowerPoint Presentation</vt:lpstr>
      <vt:lpstr>PowerPoint Presentation</vt:lpstr>
      <vt:lpstr>EMPOWER Phase I</vt:lpstr>
      <vt:lpstr>PowerPoint Presentation</vt:lpstr>
      <vt:lpstr>TO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Could we recruit to EMPOWER?</vt:lpstr>
      <vt:lpstr>Can we deliver EMPOWER?</vt:lpstr>
      <vt:lpstr>Can we deliver EMPOWER?</vt:lpstr>
      <vt:lpstr>Can we deliver EMPOWER?</vt:lpstr>
      <vt:lpstr>PowerPoint Presentation</vt:lpstr>
      <vt:lpstr>PowerPoint Presentation</vt:lpstr>
      <vt:lpstr>Process evaluation</vt:lpstr>
      <vt:lpstr>The developing intervention</vt:lpstr>
      <vt:lpstr>PowerPoint Presentation</vt:lpstr>
      <vt:lpstr>empowerstudy.net</vt:lpstr>
    </vt:vector>
  </TitlesOfParts>
  <Company>University Of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Bradstreet</dc:creator>
  <cp:lastModifiedBy>Andrew Gumley</cp:lastModifiedBy>
  <cp:revision>441</cp:revision>
  <cp:lastPrinted>2017-03-27T11:45:10Z</cp:lastPrinted>
  <dcterms:created xsi:type="dcterms:W3CDTF">2017-03-13T12:28:50Z</dcterms:created>
  <dcterms:modified xsi:type="dcterms:W3CDTF">2020-05-27T12:59:17Z</dcterms:modified>
</cp:coreProperties>
</file>