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853" r:id="rId5"/>
    <p:sldId id="1914" r:id="rId6"/>
    <p:sldId id="1911" r:id="rId7"/>
    <p:sldId id="1912" r:id="rId8"/>
    <p:sldId id="1913" r:id="rId9"/>
    <p:sldId id="1915" r:id="rId10"/>
    <p:sldId id="1910" r:id="rId11"/>
    <p:sldId id="1897" r:id="rId12"/>
    <p:sldId id="1898" r:id="rId13"/>
    <p:sldId id="1899" r:id="rId14"/>
    <p:sldId id="1896" r:id="rId15"/>
    <p:sldId id="1903" r:id="rId16"/>
    <p:sldId id="1904" r:id="rId17"/>
    <p:sldId id="1906" r:id="rId18"/>
    <p:sldId id="1908" r:id="rId19"/>
    <p:sldId id="1909" r:id="rId20"/>
  </p:sldIdLst>
  <p:sldSz cx="18559463" cy="10439400"/>
  <p:notesSz cx="13919200" cy="10439400"/>
  <p:defaultTextStyle>
    <a:defPPr>
      <a:defRPr lang="en-US"/>
    </a:defPPr>
    <a:lvl1pPr marL="0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39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73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13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49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86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225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63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297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35333AD-8BE0-184C-9038-A502826D3072}">
          <p14:sldIdLst>
            <p14:sldId id="853"/>
            <p14:sldId id="1914"/>
            <p14:sldId id="1911"/>
            <p14:sldId id="1912"/>
            <p14:sldId id="1913"/>
            <p14:sldId id="1915"/>
            <p14:sldId id="1910"/>
            <p14:sldId id="1897"/>
            <p14:sldId id="1898"/>
            <p14:sldId id="1899"/>
            <p14:sldId id="1896"/>
            <p14:sldId id="1903"/>
            <p14:sldId id="1904"/>
            <p14:sldId id="1906"/>
            <p14:sldId id="1908"/>
            <p14:sldId id="19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Hardy" initials="AH" lastIdx="15" clrIdx="0">
    <p:extLst>
      <p:ext uri="{19B8F6BF-5375-455C-9EA6-DF929625EA0E}">
        <p15:presenceInfo xmlns:p15="http://schemas.microsoft.com/office/powerpoint/2012/main" userId="1259c290113075d7" providerId="Windows Live"/>
      </p:ext>
    </p:extLst>
  </p:cmAuthor>
  <p:cmAuthor id="2" name="Garety, Philippa" initials="GP" lastIdx="4" clrIdx="1">
    <p:extLst>
      <p:ext uri="{19B8F6BF-5375-455C-9EA6-DF929625EA0E}">
        <p15:presenceInfo xmlns:p15="http://schemas.microsoft.com/office/powerpoint/2012/main" userId="S::spjtpag@kcl.ac.uk::4930c498-9986-41ac-b91f-8db1420746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5BF4E"/>
    <a:srgbClr val="33CC33"/>
    <a:srgbClr val="FDCC02"/>
    <a:srgbClr val="1F2754"/>
    <a:srgbClr val="1A1B41"/>
    <a:srgbClr val="1B1A42"/>
    <a:srgbClr val="E66220"/>
    <a:srgbClr val="6299D0"/>
    <a:srgbClr val="454D9E"/>
    <a:srgbClr val="A94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0" autoAdjust="0"/>
    <p:restoredTop sz="96208" autoAdjust="0"/>
  </p:normalViewPr>
  <p:slideViewPr>
    <p:cSldViewPr>
      <p:cViewPr varScale="1">
        <p:scale>
          <a:sx n="57" d="100"/>
          <a:sy n="57" d="100"/>
        </p:scale>
        <p:origin x="379" y="53"/>
      </p:cViewPr>
      <p:guideLst>
        <p:guide orient="horz" pos="2880"/>
        <p:guide pos="2880"/>
      </p:guideLst>
    </p:cSldViewPr>
  </p:slideViewPr>
  <p:outlineViewPr>
    <p:cViewPr>
      <p:scale>
        <a:sx n="33" d="100"/>
        <a:sy n="33" d="100"/>
      </p:scale>
      <p:origin x="0" y="5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DA8BDA-AED2-4E11-B61A-69EBA97E7A36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B1356E-A8C3-4C15-BB2B-97BF5A267AB4}">
      <dgm:prSet phldrT="[Text]"/>
      <dgm:spPr/>
      <dgm:t>
        <a:bodyPr/>
        <a:lstStyle/>
        <a:p>
          <a:r>
            <a:rPr lang="en-GB" dirty="0"/>
            <a:t>Approaches and Challenges of Technology</a:t>
          </a:r>
          <a:endParaRPr lang="en-US" dirty="0"/>
        </a:p>
      </dgm:t>
    </dgm:pt>
    <dgm:pt modelId="{D4DF3ADE-9D77-416E-983C-3652B0C5E4C1}" type="parTrans" cxnId="{CD5EBA89-9B01-4659-A458-1AE070941951}">
      <dgm:prSet/>
      <dgm:spPr/>
      <dgm:t>
        <a:bodyPr/>
        <a:lstStyle/>
        <a:p>
          <a:endParaRPr lang="en-US"/>
        </a:p>
      </dgm:t>
    </dgm:pt>
    <dgm:pt modelId="{884A8711-2D4B-4007-96C6-72543768CD4A}" type="sibTrans" cxnId="{CD5EBA89-9B01-4659-A458-1AE070941951}">
      <dgm:prSet/>
      <dgm:spPr/>
      <dgm:t>
        <a:bodyPr/>
        <a:lstStyle/>
        <a:p>
          <a:endParaRPr lang="en-US"/>
        </a:p>
      </dgm:t>
    </dgm:pt>
    <dgm:pt modelId="{C6BF2DED-172E-4F9B-9AD6-96DF0B512E20}">
      <dgm:prSet phldrT="[Text]"/>
      <dgm:spPr/>
      <dgm:t>
        <a:bodyPr/>
        <a:lstStyle/>
        <a:p>
          <a:r>
            <a:rPr lang="en-GB" dirty="0"/>
            <a:t>Use of technology to support positive outcomes</a:t>
          </a:r>
          <a:endParaRPr lang="en-US" dirty="0"/>
        </a:p>
      </dgm:t>
    </dgm:pt>
    <dgm:pt modelId="{E3C0A350-B6D6-4180-A622-0D5887E099CD}" type="parTrans" cxnId="{BF53F681-2624-4C81-983F-272EB90A8E64}">
      <dgm:prSet/>
      <dgm:spPr/>
      <dgm:t>
        <a:bodyPr/>
        <a:lstStyle/>
        <a:p>
          <a:endParaRPr lang="en-US"/>
        </a:p>
      </dgm:t>
    </dgm:pt>
    <dgm:pt modelId="{B968E40B-C430-44E4-8F51-21939EDB2F81}" type="sibTrans" cxnId="{BF53F681-2624-4C81-983F-272EB90A8E64}">
      <dgm:prSet/>
      <dgm:spPr/>
      <dgm:t>
        <a:bodyPr/>
        <a:lstStyle/>
        <a:p>
          <a:endParaRPr lang="en-US"/>
        </a:p>
      </dgm:t>
    </dgm:pt>
    <dgm:pt modelId="{C4A6A348-1215-4B5A-8758-DC700454572D}">
      <dgm:prSet phldrT="[Text]"/>
      <dgm:spPr/>
      <dgm:t>
        <a:bodyPr/>
        <a:lstStyle/>
        <a:p>
          <a:r>
            <a:rPr lang="en-GB" dirty="0"/>
            <a:t>Cognitive demands of blended therapy as therapeutic or overwhelming</a:t>
          </a:r>
          <a:endParaRPr lang="en-US" dirty="0"/>
        </a:p>
      </dgm:t>
    </dgm:pt>
    <dgm:pt modelId="{0A32D55E-54F7-4B77-BB32-1FCABFF40F6F}" type="parTrans" cxnId="{75BCD3CF-486C-4DEE-A587-B519415F6735}">
      <dgm:prSet/>
      <dgm:spPr/>
      <dgm:t>
        <a:bodyPr/>
        <a:lstStyle/>
        <a:p>
          <a:endParaRPr lang="en-US"/>
        </a:p>
      </dgm:t>
    </dgm:pt>
    <dgm:pt modelId="{6E45105F-E4B7-4A53-BA0B-F09BA4B1721C}" type="sibTrans" cxnId="{75BCD3CF-486C-4DEE-A587-B519415F6735}">
      <dgm:prSet/>
      <dgm:spPr/>
      <dgm:t>
        <a:bodyPr/>
        <a:lstStyle/>
        <a:p>
          <a:endParaRPr lang="en-US"/>
        </a:p>
      </dgm:t>
    </dgm:pt>
    <dgm:pt modelId="{F8077D37-DCFC-4E4F-8B89-91BF1CF61FEC}">
      <dgm:prSet phldrT="[Text]"/>
      <dgm:spPr/>
      <dgm:t>
        <a:bodyPr/>
        <a:lstStyle/>
        <a:p>
          <a:r>
            <a:rPr lang="en-GB" dirty="0"/>
            <a:t>Personal relationship with the app</a:t>
          </a:r>
          <a:endParaRPr lang="en-US" dirty="0"/>
        </a:p>
      </dgm:t>
    </dgm:pt>
    <dgm:pt modelId="{6619BBAB-1EF3-456D-BAE4-6F6A3BB0248A}" type="parTrans" cxnId="{6E347E4E-F205-42F3-91B2-FFF4330B2AE3}">
      <dgm:prSet/>
      <dgm:spPr/>
      <dgm:t>
        <a:bodyPr/>
        <a:lstStyle/>
        <a:p>
          <a:endParaRPr lang="en-US"/>
        </a:p>
      </dgm:t>
    </dgm:pt>
    <dgm:pt modelId="{9F014026-C34C-4EF9-9D3F-C0BF6718F1C2}" type="sibTrans" cxnId="{6E347E4E-F205-42F3-91B2-FFF4330B2AE3}">
      <dgm:prSet/>
      <dgm:spPr/>
      <dgm:t>
        <a:bodyPr/>
        <a:lstStyle/>
        <a:p>
          <a:endParaRPr lang="en-US"/>
        </a:p>
      </dgm:t>
    </dgm:pt>
    <dgm:pt modelId="{2F336714-AD03-4E6E-BD6E-4114A1353681}">
      <dgm:prSet phldrT="[Text]"/>
      <dgm:spPr/>
      <dgm:t>
        <a:bodyPr/>
        <a:lstStyle/>
        <a:p>
          <a:r>
            <a:rPr lang="en-GB" dirty="0"/>
            <a:t>Challenges to using technology</a:t>
          </a:r>
          <a:endParaRPr lang="en-US" dirty="0"/>
        </a:p>
      </dgm:t>
    </dgm:pt>
    <dgm:pt modelId="{5E98F5A0-0AB4-49DA-8F3E-DD30215751E6}" type="parTrans" cxnId="{FF41238F-D8DF-4212-AFE2-69EEA96018E1}">
      <dgm:prSet/>
      <dgm:spPr/>
      <dgm:t>
        <a:bodyPr/>
        <a:lstStyle/>
        <a:p>
          <a:endParaRPr lang="en-US"/>
        </a:p>
      </dgm:t>
    </dgm:pt>
    <dgm:pt modelId="{FBB632B9-949B-4B91-A58A-028587B33186}" type="sibTrans" cxnId="{FF41238F-D8DF-4212-AFE2-69EEA96018E1}">
      <dgm:prSet/>
      <dgm:spPr/>
      <dgm:t>
        <a:bodyPr/>
        <a:lstStyle/>
        <a:p>
          <a:endParaRPr lang="en-US"/>
        </a:p>
      </dgm:t>
    </dgm:pt>
    <dgm:pt modelId="{831B1432-E373-4C0F-A432-B79B5E704BDA}" type="pres">
      <dgm:prSet presAssocID="{82DA8BDA-AED2-4E11-B61A-69EBA97E7A36}" presName="diagram" presStyleCnt="0">
        <dgm:presLayoutVars>
          <dgm:dir/>
          <dgm:animLvl val="lvl"/>
          <dgm:resizeHandles val="exact"/>
        </dgm:presLayoutVars>
      </dgm:prSet>
      <dgm:spPr/>
    </dgm:pt>
    <dgm:pt modelId="{0CDE5FD8-0D7D-44A5-AA82-C8ACFC72C32C}" type="pres">
      <dgm:prSet presAssocID="{7EB1356E-A8C3-4C15-BB2B-97BF5A267AB4}" presName="compNode" presStyleCnt="0"/>
      <dgm:spPr/>
    </dgm:pt>
    <dgm:pt modelId="{1A5D528F-8D5C-4893-94BA-9449EF8FCEB6}" type="pres">
      <dgm:prSet presAssocID="{7EB1356E-A8C3-4C15-BB2B-97BF5A267AB4}" presName="childRect" presStyleLbl="bgAcc1" presStyleIdx="0" presStyleCnt="1">
        <dgm:presLayoutVars>
          <dgm:bulletEnabled val="1"/>
        </dgm:presLayoutVars>
      </dgm:prSet>
      <dgm:spPr/>
    </dgm:pt>
    <dgm:pt modelId="{335A60E1-9AD7-41AF-84DD-F8F814CA4CEC}" type="pres">
      <dgm:prSet presAssocID="{7EB1356E-A8C3-4C15-BB2B-97BF5A267AB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6003D5E-B92E-4AC5-B802-5D198A9071DA}" type="pres">
      <dgm:prSet presAssocID="{7EB1356E-A8C3-4C15-BB2B-97BF5A267AB4}" presName="parentRect" presStyleLbl="alignNode1" presStyleIdx="0" presStyleCnt="1"/>
      <dgm:spPr/>
    </dgm:pt>
    <dgm:pt modelId="{9489EA5B-24E7-47A7-ADC9-7C667A15F283}" type="pres">
      <dgm:prSet presAssocID="{7EB1356E-A8C3-4C15-BB2B-97BF5A267AB4}" presName="adorn" presStyleLbl="fgAccFollowNod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erson typing on laptop"/>
        </a:ext>
      </dgm:extLst>
    </dgm:pt>
  </dgm:ptLst>
  <dgm:cxnLst>
    <dgm:cxn modelId="{5FBBA534-27D2-438E-B4B9-A5571E83E2DA}" type="presOf" srcId="{7EB1356E-A8C3-4C15-BB2B-97BF5A267AB4}" destId="{335A60E1-9AD7-41AF-84DD-F8F814CA4CEC}" srcOrd="0" destOrd="0" presId="urn:microsoft.com/office/officeart/2005/8/layout/bList2"/>
    <dgm:cxn modelId="{E6A6B539-183B-42FE-96D2-7B776F005494}" type="presOf" srcId="{2F336714-AD03-4E6E-BD6E-4114A1353681}" destId="{1A5D528F-8D5C-4893-94BA-9449EF8FCEB6}" srcOrd="0" destOrd="3" presId="urn:microsoft.com/office/officeart/2005/8/layout/bList2"/>
    <dgm:cxn modelId="{6E347E4E-F205-42F3-91B2-FFF4330B2AE3}" srcId="{7EB1356E-A8C3-4C15-BB2B-97BF5A267AB4}" destId="{F8077D37-DCFC-4E4F-8B89-91BF1CF61FEC}" srcOrd="2" destOrd="0" parTransId="{6619BBAB-1EF3-456D-BAE4-6F6A3BB0248A}" sibTransId="{9F014026-C34C-4EF9-9D3F-C0BF6718F1C2}"/>
    <dgm:cxn modelId="{A215AC7E-7E34-4846-B8E8-FC2AD92A4857}" type="presOf" srcId="{82DA8BDA-AED2-4E11-B61A-69EBA97E7A36}" destId="{831B1432-E373-4C0F-A432-B79B5E704BDA}" srcOrd="0" destOrd="0" presId="urn:microsoft.com/office/officeart/2005/8/layout/bList2"/>
    <dgm:cxn modelId="{CCDE1E7F-EBD5-4A46-AB19-39C019083D35}" type="presOf" srcId="{C4A6A348-1215-4B5A-8758-DC700454572D}" destId="{1A5D528F-8D5C-4893-94BA-9449EF8FCEB6}" srcOrd="0" destOrd="1" presId="urn:microsoft.com/office/officeart/2005/8/layout/bList2"/>
    <dgm:cxn modelId="{641F5F81-EB78-4FF3-9523-7296B1481B8E}" type="presOf" srcId="{7EB1356E-A8C3-4C15-BB2B-97BF5A267AB4}" destId="{A6003D5E-B92E-4AC5-B802-5D198A9071DA}" srcOrd="1" destOrd="0" presId="urn:microsoft.com/office/officeart/2005/8/layout/bList2"/>
    <dgm:cxn modelId="{BF53F681-2624-4C81-983F-272EB90A8E64}" srcId="{7EB1356E-A8C3-4C15-BB2B-97BF5A267AB4}" destId="{C6BF2DED-172E-4F9B-9AD6-96DF0B512E20}" srcOrd="0" destOrd="0" parTransId="{E3C0A350-B6D6-4180-A622-0D5887E099CD}" sibTransId="{B968E40B-C430-44E4-8F51-21939EDB2F81}"/>
    <dgm:cxn modelId="{CD5EBA89-9B01-4659-A458-1AE070941951}" srcId="{82DA8BDA-AED2-4E11-B61A-69EBA97E7A36}" destId="{7EB1356E-A8C3-4C15-BB2B-97BF5A267AB4}" srcOrd="0" destOrd="0" parTransId="{D4DF3ADE-9D77-416E-983C-3652B0C5E4C1}" sibTransId="{884A8711-2D4B-4007-96C6-72543768CD4A}"/>
    <dgm:cxn modelId="{E1DA228D-EC35-46B3-A6BD-0F6E19F47520}" type="presOf" srcId="{F8077D37-DCFC-4E4F-8B89-91BF1CF61FEC}" destId="{1A5D528F-8D5C-4893-94BA-9449EF8FCEB6}" srcOrd="0" destOrd="2" presId="urn:microsoft.com/office/officeart/2005/8/layout/bList2"/>
    <dgm:cxn modelId="{FF41238F-D8DF-4212-AFE2-69EEA96018E1}" srcId="{7EB1356E-A8C3-4C15-BB2B-97BF5A267AB4}" destId="{2F336714-AD03-4E6E-BD6E-4114A1353681}" srcOrd="3" destOrd="0" parTransId="{5E98F5A0-0AB4-49DA-8F3E-DD30215751E6}" sibTransId="{FBB632B9-949B-4B91-A58A-028587B33186}"/>
    <dgm:cxn modelId="{840990AC-1717-43A4-A5A0-498E75475848}" type="presOf" srcId="{C6BF2DED-172E-4F9B-9AD6-96DF0B512E20}" destId="{1A5D528F-8D5C-4893-94BA-9449EF8FCEB6}" srcOrd="0" destOrd="0" presId="urn:microsoft.com/office/officeart/2005/8/layout/bList2"/>
    <dgm:cxn modelId="{75BCD3CF-486C-4DEE-A587-B519415F6735}" srcId="{7EB1356E-A8C3-4C15-BB2B-97BF5A267AB4}" destId="{C4A6A348-1215-4B5A-8758-DC700454572D}" srcOrd="1" destOrd="0" parTransId="{0A32D55E-54F7-4B77-BB32-1FCABFF40F6F}" sibTransId="{6E45105F-E4B7-4A53-BA0B-F09BA4B1721C}"/>
    <dgm:cxn modelId="{33D2D190-32D7-4D3D-89EA-F28892E1F8A5}" type="presParOf" srcId="{831B1432-E373-4C0F-A432-B79B5E704BDA}" destId="{0CDE5FD8-0D7D-44A5-AA82-C8ACFC72C32C}" srcOrd="0" destOrd="0" presId="urn:microsoft.com/office/officeart/2005/8/layout/bList2"/>
    <dgm:cxn modelId="{0F0DFE7E-ACE3-487D-8281-9E210D7727A1}" type="presParOf" srcId="{0CDE5FD8-0D7D-44A5-AA82-C8ACFC72C32C}" destId="{1A5D528F-8D5C-4893-94BA-9449EF8FCEB6}" srcOrd="0" destOrd="0" presId="urn:microsoft.com/office/officeart/2005/8/layout/bList2"/>
    <dgm:cxn modelId="{EBEB49FF-19AC-4889-B9E7-46FAA713B1DF}" type="presParOf" srcId="{0CDE5FD8-0D7D-44A5-AA82-C8ACFC72C32C}" destId="{335A60E1-9AD7-41AF-84DD-F8F814CA4CEC}" srcOrd="1" destOrd="0" presId="urn:microsoft.com/office/officeart/2005/8/layout/bList2"/>
    <dgm:cxn modelId="{E6034234-95EB-4A12-A2A1-01ADA6D81CF8}" type="presParOf" srcId="{0CDE5FD8-0D7D-44A5-AA82-C8ACFC72C32C}" destId="{A6003D5E-B92E-4AC5-B802-5D198A9071DA}" srcOrd="2" destOrd="0" presId="urn:microsoft.com/office/officeart/2005/8/layout/bList2"/>
    <dgm:cxn modelId="{8A3E305F-C148-4D0B-B303-2DE31C3C0714}" type="presParOf" srcId="{0CDE5FD8-0D7D-44A5-AA82-C8ACFC72C32C}" destId="{9489EA5B-24E7-47A7-ADC9-7C667A15F283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D528F-8D5C-4893-94BA-9449EF8FCEB6}">
      <dsp:nvSpPr>
        <dsp:cNvPr id="0" name=""/>
        <dsp:cNvSpPr/>
      </dsp:nvSpPr>
      <dsp:spPr>
        <a:xfrm>
          <a:off x="2688165" y="6758"/>
          <a:ext cx="6731698" cy="502507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44780" rIns="48260" bIns="48260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800" kern="1200" dirty="0"/>
            <a:t>Use of technology to support positive outcomes</a:t>
          </a:r>
          <a:endParaRPr lang="en-US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800" kern="1200" dirty="0"/>
            <a:t>Cognitive demands of blended therapy as therapeutic or overwhelming</a:t>
          </a:r>
          <a:endParaRPr lang="en-US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800" kern="1200" dirty="0"/>
            <a:t>Personal relationship with the app</a:t>
          </a:r>
          <a:endParaRPr lang="en-US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800" kern="1200" dirty="0"/>
            <a:t>Challenges to using technology</a:t>
          </a:r>
          <a:endParaRPr lang="en-US" sz="3800" kern="1200" dirty="0"/>
        </a:p>
      </dsp:txBody>
      <dsp:txXfrm>
        <a:off x="2805908" y="124501"/>
        <a:ext cx="6496212" cy="4907327"/>
      </dsp:txXfrm>
    </dsp:sp>
    <dsp:sp modelId="{A6003D5E-B92E-4AC5-B802-5D198A9071DA}">
      <dsp:nvSpPr>
        <dsp:cNvPr id="0" name=""/>
        <dsp:cNvSpPr/>
      </dsp:nvSpPr>
      <dsp:spPr>
        <a:xfrm>
          <a:off x="2688165" y="5031829"/>
          <a:ext cx="6731698" cy="21607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0" rIns="64770" bIns="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100" kern="1200" dirty="0"/>
            <a:t>Approaches and Challenges of Technology</a:t>
          </a:r>
          <a:endParaRPr lang="en-US" sz="5100" kern="1200" dirty="0"/>
        </a:p>
      </dsp:txBody>
      <dsp:txXfrm>
        <a:off x="2688165" y="5031829"/>
        <a:ext cx="4740632" cy="2160780"/>
      </dsp:txXfrm>
    </dsp:sp>
    <dsp:sp modelId="{9489EA5B-24E7-47A7-ADC9-7C667A15F283}">
      <dsp:nvSpPr>
        <dsp:cNvPr id="0" name=""/>
        <dsp:cNvSpPr/>
      </dsp:nvSpPr>
      <dsp:spPr>
        <a:xfrm>
          <a:off x="7619227" y="5375049"/>
          <a:ext cx="2356094" cy="235609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030913" cy="52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885113" y="0"/>
            <a:ext cx="6030912" cy="52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2F9E6-1863-DF4C-BA2E-21C814B5E436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79800" y="782638"/>
            <a:ext cx="6959600" cy="3914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92238" y="4959350"/>
            <a:ext cx="11134725" cy="4697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915525"/>
            <a:ext cx="6030913" cy="5222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885113" y="9915525"/>
            <a:ext cx="6030912" cy="5222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A4D6D-50AB-DE42-B29F-21A4D6826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9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36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04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72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40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09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76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42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445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677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681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265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034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156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224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417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A4D6D-50AB-DE42-B29F-21A4D6826F2F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99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983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701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1962" y="3236212"/>
            <a:ext cx="15775544" cy="60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83920" y="5846064"/>
            <a:ext cx="1299162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96" y="2815785"/>
            <a:ext cx="17374095" cy="820994"/>
          </a:xfrm>
        </p:spPr>
        <p:txBody>
          <a:bodyPr lIns="0" tIns="0" rIns="0" bIns="0"/>
          <a:lstStyle>
            <a:lvl1pPr>
              <a:defRPr sz="5335" b="0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04425" y="3273232"/>
            <a:ext cx="14750608" cy="553998"/>
          </a:xfrm>
        </p:spPr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96" y="2815785"/>
            <a:ext cx="17374095" cy="820994"/>
          </a:xfrm>
        </p:spPr>
        <p:txBody>
          <a:bodyPr lIns="0" tIns="0" rIns="0" bIns="0"/>
          <a:lstStyle>
            <a:lvl1pPr>
              <a:defRPr sz="5335" b="0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27973" y="2401061"/>
            <a:ext cx="8073366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558124" y="2401061"/>
            <a:ext cx="8073366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96" y="2815785"/>
            <a:ext cx="17374095" cy="820994"/>
          </a:xfrm>
        </p:spPr>
        <p:txBody>
          <a:bodyPr lIns="0" tIns="0" rIns="0" bIns="0"/>
          <a:lstStyle>
            <a:lvl1pPr>
              <a:defRPr sz="5335" b="0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96" y="2815778"/>
            <a:ext cx="17374095" cy="60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0" i="0">
                <a:solidFill>
                  <a:srgbClr val="231F20"/>
                </a:solidFill>
                <a:latin typeface="Helvetica Neue"/>
                <a:cs typeface="Helvetica Neue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04425" y="3273232"/>
            <a:ext cx="14750608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rgbClr val="231F20"/>
                </a:solidFill>
                <a:latin typeface="Helvetica Neue"/>
                <a:cs typeface="Helvetica Neue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310218" y="9708650"/>
            <a:ext cx="5939028" cy="2811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27973" y="9708650"/>
            <a:ext cx="4268676" cy="2811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362814" y="9708650"/>
            <a:ext cx="4268676" cy="2811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Calibri"/>
          <a:ea typeface="+mj-ea"/>
          <a:cs typeface="Calibri"/>
        </a:defRPr>
      </a:lvl1pPr>
    </p:titleStyle>
    <p:bodyStyle>
      <a:lvl1pPr marL="0">
        <a:defRPr>
          <a:latin typeface="Calibri"/>
          <a:ea typeface="+mn-ea"/>
          <a:cs typeface="Calibri"/>
        </a:defRPr>
      </a:lvl1pPr>
      <a:lvl2pPr marL="609446">
        <a:defRPr>
          <a:latin typeface="+mn-lt"/>
          <a:ea typeface="+mn-ea"/>
          <a:cs typeface="+mn-cs"/>
        </a:defRPr>
      </a:lvl2pPr>
      <a:lvl3pPr marL="1218886">
        <a:defRPr>
          <a:latin typeface="+mn-lt"/>
          <a:ea typeface="+mn-ea"/>
          <a:cs typeface="+mn-cs"/>
        </a:defRPr>
      </a:lvl3pPr>
      <a:lvl4pPr marL="1828334">
        <a:defRPr>
          <a:latin typeface="+mn-lt"/>
          <a:ea typeface="+mn-ea"/>
          <a:cs typeface="+mn-cs"/>
        </a:defRPr>
      </a:lvl4pPr>
      <a:lvl5pPr marL="2437777">
        <a:defRPr>
          <a:latin typeface="+mn-lt"/>
          <a:ea typeface="+mn-ea"/>
          <a:cs typeface="+mn-cs"/>
        </a:defRPr>
      </a:lvl5pPr>
      <a:lvl6pPr marL="3047219">
        <a:defRPr>
          <a:latin typeface="+mn-lt"/>
          <a:ea typeface="+mn-ea"/>
          <a:cs typeface="+mn-cs"/>
        </a:defRPr>
      </a:lvl6pPr>
      <a:lvl7pPr marL="3656665">
        <a:defRPr>
          <a:latin typeface="+mn-lt"/>
          <a:ea typeface="+mn-ea"/>
          <a:cs typeface="+mn-cs"/>
        </a:defRPr>
      </a:lvl7pPr>
      <a:lvl8pPr marL="4266111">
        <a:defRPr>
          <a:latin typeface="+mn-lt"/>
          <a:ea typeface="+mn-ea"/>
          <a:cs typeface="+mn-cs"/>
        </a:defRPr>
      </a:lvl8pPr>
      <a:lvl9pPr marL="487555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446">
        <a:defRPr>
          <a:latin typeface="+mn-lt"/>
          <a:ea typeface="+mn-ea"/>
          <a:cs typeface="+mn-cs"/>
        </a:defRPr>
      </a:lvl2pPr>
      <a:lvl3pPr marL="1218886">
        <a:defRPr>
          <a:latin typeface="+mn-lt"/>
          <a:ea typeface="+mn-ea"/>
          <a:cs typeface="+mn-cs"/>
        </a:defRPr>
      </a:lvl3pPr>
      <a:lvl4pPr marL="1828334">
        <a:defRPr>
          <a:latin typeface="+mn-lt"/>
          <a:ea typeface="+mn-ea"/>
          <a:cs typeface="+mn-cs"/>
        </a:defRPr>
      </a:lvl4pPr>
      <a:lvl5pPr marL="2437777">
        <a:defRPr>
          <a:latin typeface="+mn-lt"/>
          <a:ea typeface="+mn-ea"/>
          <a:cs typeface="+mn-cs"/>
        </a:defRPr>
      </a:lvl5pPr>
      <a:lvl6pPr marL="3047219">
        <a:defRPr>
          <a:latin typeface="+mn-lt"/>
          <a:ea typeface="+mn-ea"/>
          <a:cs typeface="+mn-cs"/>
        </a:defRPr>
      </a:lvl6pPr>
      <a:lvl7pPr marL="3656665">
        <a:defRPr>
          <a:latin typeface="+mn-lt"/>
          <a:ea typeface="+mn-ea"/>
          <a:cs typeface="+mn-cs"/>
        </a:defRPr>
      </a:lvl7pPr>
      <a:lvl8pPr marL="4266111">
        <a:defRPr>
          <a:latin typeface="+mn-lt"/>
          <a:ea typeface="+mn-ea"/>
          <a:cs typeface="+mn-cs"/>
        </a:defRPr>
      </a:lvl8pPr>
      <a:lvl9pPr marL="487555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E66476-BFC0-304E-9203-F178E3A88617}"/>
              </a:ext>
            </a:extLst>
          </p:cNvPr>
          <p:cNvSpPr/>
          <p:nvPr/>
        </p:nvSpPr>
        <p:spPr>
          <a:xfrm>
            <a:off x="3717132" y="2578024"/>
            <a:ext cx="11125200" cy="5080076"/>
          </a:xfrm>
          <a:prstGeom prst="rect">
            <a:avLst/>
          </a:prstGeom>
          <a:solidFill>
            <a:srgbClr val="85BF4E"/>
          </a:solidFill>
          <a:ln>
            <a:solidFill>
              <a:srgbClr val="85BF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5C0B0F9B-4912-3C49-9A89-EC6DE396B539}"/>
              </a:ext>
            </a:extLst>
          </p:cNvPr>
          <p:cNvSpPr txBox="1"/>
          <p:nvPr/>
        </p:nvSpPr>
        <p:spPr>
          <a:xfrm>
            <a:off x="389476" y="8540846"/>
            <a:ext cx="17678905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6"/>
            <a:endParaRPr lang="en-GB" sz="3200" b="1" dirty="0">
              <a:solidFill>
                <a:srgbClr val="1B1A42"/>
              </a:solidFill>
              <a:latin typeface="Helvetica Neue"/>
              <a:cs typeface="Helvetica Neue"/>
            </a:endParaRPr>
          </a:p>
          <a:p>
            <a:pPr marL="16936"/>
            <a:r>
              <a:rPr lang="en-GB" sz="3600" b="1" dirty="0">
                <a:solidFill>
                  <a:srgbClr val="1B1A42"/>
                </a:solidFill>
                <a:latin typeface="Helvetica Neue"/>
                <a:cs typeface="Helvetica Neue"/>
              </a:rPr>
              <a:t>Prof Kathy Greenwood</a:t>
            </a:r>
          </a:p>
          <a:p>
            <a:pPr marL="16936"/>
            <a:r>
              <a:rPr lang="en-GB" sz="3600" b="1" dirty="0">
                <a:solidFill>
                  <a:srgbClr val="1B1A42"/>
                </a:solidFill>
                <a:latin typeface="Helvetica Neue"/>
                <a:cs typeface="Helvetica Neue"/>
              </a:rPr>
              <a:t>University of Sussex and Sussex Partnership Foundation Trust</a:t>
            </a:r>
            <a:r>
              <a:rPr lang="en-GB" sz="4000" dirty="0">
                <a:solidFill>
                  <a:srgbClr val="FFFFFF"/>
                </a:solidFill>
                <a:latin typeface="Helvetica Neue"/>
                <a:cs typeface="Helvetica Neue"/>
              </a:rPr>
              <a:t>		</a:t>
            </a: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E428DF-15D8-724F-BB63-D115433E7B07}"/>
              </a:ext>
            </a:extLst>
          </p:cNvPr>
          <p:cNvSpPr/>
          <p:nvPr/>
        </p:nvSpPr>
        <p:spPr>
          <a:xfrm>
            <a:off x="12226215" y="-868204"/>
            <a:ext cx="6333247" cy="26334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A20388-9BBB-F144-BFCD-704B33523452}"/>
              </a:ext>
            </a:extLst>
          </p:cNvPr>
          <p:cNvSpPr/>
          <p:nvPr/>
        </p:nvSpPr>
        <p:spPr>
          <a:xfrm>
            <a:off x="-20840" y="-489405"/>
            <a:ext cx="3204399" cy="2457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6899C9-EB88-9E44-B492-6876E760D454}"/>
              </a:ext>
            </a:extLst>
          </p:cNvPr>
          <p:cNvSpPr/>
          <p:nvPr/>
        </p:nvSpPr>
        <p:spPr>
          <a:xfrm>
            <a:off x="-958714" y="739502"/>
            <a:ext cx="2110215" cy="2457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DC2FA8-6E79-1046-96AC-FB6A42FFA145}"/>
              </a:ext>
            </a:extLst>
          </p:cNvPr>
          <p:cNvSpPr/>
          <p:nvPr/>
        </p:nvSpPr>
        <p:spPr>
          <a:xfrm>
            <a:off x="166733" y="-146"/>
            <a:ext cx="1907009" cy="2254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A3B7A181-02B4-4B4D-8F1A-A1086C2883BC}"/>
              </a:ext>
            </a:extLst>
          </p:cNvPr>
          <p:cNvSpPr txBox="1"/>
          <p:nvPr/>
        </p:nvSpPr>
        <p:spPr>
          <a:xfrm>
            <a:off x="4174331" y="3359099"/>
            <a:ext cx="10210800" cy="3283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6" algn="ctr"/>
            <a:r>
              <a:rPr lang="en-US" sz="5335" b="1" spc="-287" dirty="0">
                <a:solidFill>
                  <a:srgbClr val="1B1A42"/>
                </a:solidFill>
                <a:latin typeface="Helvetica Neue"/>
                <a:cs typeface="Helvetica Neue"/>
              </a:rPr>
              <a:t>Virtual consultations and digital approaches with people with unusual distressing experiences (psychosis)</a:t>
            </a:r>
            <a:endParaRPr lang="en-GB" sz="5335" b="1" spc="-287" dirty="0">
              <a:solidFill>
                <a:srgbClr val="1B1A42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69573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8508835" cy="1661994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ctr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50616" y="385302"/>
            <a:ext cx="17382515" cy="166199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 algn="ctr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 err="1">
                <a:latin typeface="Calibri"/>
                <a:cs typeface="Calibri"/>
              </a:rPr>
              <a:t>Santesteban-Echari</a:t>
            </a:r>
            <a:r>
              <a:rPr lang="en-GB" sz="5400" b="1" dirty="0">
                <a:latin typeface="Calibri"/>
                <a:cs typeface="Calibri"/>
              </a:rPr>
              <a:t> et al 2021 – review of virtual conference interventions in psychosis</a:t>
            </a:r>
            <a:endParaRPr sz="54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624598"/>
            <a:ext cx="14749354" cy="63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24038"/>
            <a:endParaRPr lang="en-GB" sz="2267" spc="-32" dirty="0">
              <a:latin typeface="Calibri"/>
              <a:cs typeface="Calibri"/>
            </a:endParaRPr>
          </a:p>
          <a:p>
            <a:pPr marL="5324038"/>
            <a:endParaRPr lang="en-GB" sz="1867" spc="-32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8731" y="3543300"/>
            <a:ext cx="16846231" cy="3921794"/>
          </a:xfrm>
          <a:prstGeom prst="rect">
            <a:avLst/>
          </a:prstGeom>
          <a:noFill/>
        </p:spPr>
        <p:txBody>
          <a:bodyPr wrap="square" lIns="185564" tIns="92781" rIns="185564" bIns="92781" rtlCol="0">
            <a:spAutoFit/>
          </a:bodyPr>
          <a:lstStyle/>
          <a:p>
            <a:pPr algn="l"/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14 eligible studies (N = 439 individuals).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All reported that videoconferencing implementation was feasible,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Most of them described high acceptance by individuals with a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STIX-Regular"/>
              </a:rPr>
              <a:t>S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chizophrenia-spectrum disorder.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STIX-Regular"/>
              </a:rPr>
              <a:t>S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election bias of studies was high, and methodological quality was poor.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kumimoji="0" lang="en-GB" sz="42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9375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8508835" cy="1661994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ctr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50616" y="551331"/>
            <a:ext cx="17382515" cy="166199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 algn="ctr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 err="1">
                <a:latin typeface="Calibri"/>
                <a:cs typeface="Calibri"/>
              </a:rPr>
              <a:t>CBTp</a:t>
            </a:r>
            <a:r>
              <a:rPr lang="en-GB" sz="5400" b="1" dirty="0">
                <a:latin typeface="Calibri"/>
                <a:cs typeface="Calibri"/>
              </a:rPr>
              <a:t> approaches are highly adaptable to remote/virtual approaches (</a:t>
            </a:r>
            <a:r>
              <a:rPr lang="en-GB" sz="5400" b="1" dirty="0" err="1">
                <a:latin typeface="Calibri"/>
                <a:cs typeface="Calibri"/>
              </a:rPr>
              <a:t>Kopelovich</a:t>
            </a:r>
            <a:r>
              <a:rPr lang="en-GB" sz="5400" b="1" dirty="0">
                <a:latin typeface="Calibri"/>
                <a:cs typeface="Calibri"/>
              </a:rPr>
              <a:t> and Turkington 2021)</a:t>
            </a:r>
            <a:endParaRPr sz="54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624598"/>
            <a:ext cx="14749354" cy="63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24038"/>
            <a:endParaRPr lang="en-GB" sz="2267" spc="-32" dirty="0">
              <a:latin typeface="Calibri"/>
              <a:cs typeface="Calibri"/>
            </a:endParaRPr>
          </a:p>
          <a:p>
            <a:pPr marL="5324038"/>
            <a:endParaRPr lang="en-GB" sz="1867" spc="-32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500" y="2364442"/>
            <a:ext cx="16846231" cy="7346129"/>
          </a:xfrm>
          <a:prstGeom prst="rect">
            <a:avLst/>
          </a:prstGeom>
          <a:noFill/>
        </p:spPr>
        <p:txBody>
          <a:bodyPr wrap="square" lIns="185564" tIns="92781" rIns="185564" bIns="92781" rtlCol="0">
            <a:spAutoFit/>
          </a:bodyPr>
          <a:lstStyle/>
          <a:p>
            <a:pPr marR="0" lvl="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tabLst/>
              <a:defRPr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Cognitive behavioral interventions are highly adaptable to our current state of remote care. CBT is frequently delivered through or enhanced by remote applications, including: </a:t>
            </a:r>
          </a:p>
          <a:p>
            <a:pPr marL="457200" marR="0" lvl="0" indent="-45720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telepsychiatry (Hartley et al. </a:t>
            </a:r>
            <a:r>
              <a:rPr lang="en-US" sz="3200" b="0" i="0" u="none" strike="noStrike" baseline="0" dirty="0">
                <a:solidFill>
                  <a:srgbClr val="0000FF"/>
                </a:solidFill>
                <a:latin typeface="STIX-Regular"/>
              </a:rPr>
              <a:t>2014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), </a:t>
            </a:r>
          </a:p>
          <a:p>
            <a:pPr marL="457200" marR="0" lvl="0" indent="-45720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smartphone applications (Ben-</a:t>
            </a:r>
            <a:r>
              <a:rPr lang="en-US" sz="3200" b="0" i="0" u="none" strike="noStrike" baseline="0" dirty="0" err="1">
                <a:solidFill>
                  <a:srgbClr val="000000"/>
                </a:solidFill>
                <a:latin typeface="STIX-Regular"/>
              </a:rPr>
              <a:t>Zeev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 et al. </a:t>
            </a:r>
            <a:r>
              <a:rPr lang="en-US" sz="3200" b="0" i="0" u="none" strike="noStrike" baseline="0" dirty="0">
                <a:solidFill>
                  <a:srgbClr val="0000FF"/>
                </a:solidFill>
                <a:latin typeface="STIX-Regular"/>
              </a:rPr>
              <a:t>2014a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, </a:t>
            </a:r>
            <a:r>
              <a:rPr lang="en-US" sz="3200" b="0" i="0" u="none" strike="noStrike" baseline="0" dirty="0">
                <a:solidFill>
                  <a:srgbClr val="0000FF"/>
                </a:solidFill>
                <a:latin typeface="STIX-Regular"/>
              </a:rPr>
              <a:t>b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), </a:t>
            </a:r>
          </a:p>
          <a:p>
            <a:pPr marL="457200" marR="0" lvl="0" indent="-45720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Wearable </a:t>
            </a:r>
            <a:r>
              <a:rPr lang="da-DK" sz="3200" b="0" i="0" u="none" strike="noStrike" baseline="0" dirty="0">
                <a:solidFill>
                  <a:srgbClr val="000000"/>
                </a:solidFill>
                <a:latin typeface="STIX-Regular"/>
              </a:rPr>
              <a:t>devices (Naslund et al. </a:t>
            </a:r>
            <a:r>
              <a:rPr lang="da-DK" sz="3200" b="0" i="0" u="none" strike="noStrike" baseline="0" dirty="0">
                <a:solidFill>
                  <a:srgbClr val="0000FF"/>
                </a:solidFill>
                <a:latin typeface="STIX-Regular"/>
              </a:rPr>
              <a:t>2016</a:t>
            </a:r>
            <a:r>
              <a:rPr lang="da-DK" sz="3200" b="0" i="0" u="none" strike="noStrike" baseline="0" dirty="0">
                <a:solidFill>
                  <a:srgbClr val="000000"/>
                </a:solidFill>
                <a:latin typeface="STIX-Regular"/>
              </a:rPr>
              <a:t>), </a:t>
            </a:r>
          </a:p>
          <a:p>
            <a:pPr marL="457200" marR="0" lvl="0" indent="-45720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3200" b="0" i="0" u="none" strike="noStrike" baseline="0" dirty="0">
                <a:solidFill>
                  <a:srgbClr val="000000"/>
                </a:solidFill>
                <a:latin typeface="STIX-Regular"/>
              </a:rPr>
              <a:t>texting (Ben-Zeev et al. </a:t>
            </a:r>
            <a:r>
              <a:rPr lang="en-US" sz="3200" b="0" i="0" u="none" strike="noStrike" baseline="0" dirty="0">
                <a:solidFill>
                  <a:srgbClr val="0000FF"/>
                </a:solidFill>
                <a:latin typeface="STIX-Regular"/>
              </a:rPr>
              <a:t>2014a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, </a:t>
            </a:r>
            <a:r>
              <a:rPr lang="en-US" sz="3200" b="0" i="0" u="none" strike="noStrike" baseline="0" dirty="0">
                <a:solidFill>
                  <a:srgbClr val="0000FF"/>
                </a:solidFill>
                <a:latin typeface="STIX-Regular"/>
              </a:rPr>
              <a:t>b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), </a:t>
            </a:r>
          </a:p>
          <a:p>
            <a:pPr marL="457200" marR="0" lvl="0" indent="-45720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web-based platforms (Gottlieb et al. </a:t>
            </a:r>
            <a:r>
              <a:rPr lang="en-US" sz="3200" b="0" i="0" u="none" strike="noStrike" baseline="0" dirty="0">
                <a:solidFill>
                  <a:srgbClr val="0000FF"/>
                </a:solidFill>
                <a:latin typeface="STIX-Regular"/>
              </a:rPr>
              <a:t>2013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), and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virtual reality (Freeman et al. </a:t>
            </a:r>
            <a:r>
              <a:rPr lang="en-US" sz="3200" b="0" i="0" u="none" strike="noStrike" baseline="0" dirty="0">
                <a:solidFill>
                  <a:srgbClr val="0000FF"/>
                </a:solidFill>
                <a:latin typeface="STIX-Regular"/>
              </a:rPr>
              <a:t>2016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STIX-Regular"/>
              </a:rPr>
              <a:t>)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</a:t>
            </a:r>
            <a:endParaRPr lang="en-US" sz="32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L="609525" marR="0" lvl="0" indent="-609525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2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9929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8508835" cy="1661994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ctr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50616" y="385302"/>
            <a:ext cx="17382515" cy="166199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 algn="ctr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 err="1">
                <a:latin typeface="Calibri"/>
                <a:cs typeface="Calibri"/>
              </a:rPr>
              <a:t>CBTp</a:t>
            </a:r>
            <a:r>
              <a:rPr lang="en-GB" sz="5400" b="1" dirty="0">
                <a:latin typeface="Calibri"/>
                <a:cs typeface="Calibri"/>
              </a:rPr>
              <a:t> approaches are highly adaptable to remote/virtual approaches (</a:t>
            </a:r>
            <a:r>
              <a:rPr lang="en-GB" sz="5400" b="1" dirty="0" err="1">
                <a:latin typeface="Calibri"/>
                <a:cs typeface="Calibri"/>
              </a:rPr>
              <a:t>Kopelovich</a:t>
            </a:r>
            <a:r>
              <a:rPr lang="en-GB" sz="5400" b="1" dirty="0">
                <a:latin typeface="Calibri"/>
                <a:cs typeface="Calibri"/>
              </a:rPr>
              <a:t> and Turkington 2021)</a:t>
            </a:r>
            <a:endParaRPr sz="54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624598"/>
            <a:ext cx="14749354" cy="63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24038"/>
            <a:endParaRPr lang="en-GB" sz="2267" spc="-32" dirty="0">
              <a:latin typeface="Calibri"/>
              <a:cs typeface="Calibri"/>
            </a:endParaRPr>
          </a:p>
          <a:p>
            <a:pPr marL="5324038"/>
            <a:endParaRPr lang="en-GB" sz="1867" spc="-32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500" y="2364442"/>
            <a:ext cx="16846231" cy="5727352"/>
          </a:xfrm>
          <a:prstGeom prst="rect">
            <a:avLst/>
          </a:prstGeom>
          <a:noFill/>
        </p:spPr>
        <p:txBody>
          <a:bodyPr wrap="square" lIns="185564" tIns="92781" rIns="185564" bIns="92781" rtlCol="0">
            <a:spAutoFit/>
          </a:bodyPr>
          <a:lstStyle/>
          <a:p>
            <a:pPr algn="l"/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Dig</a:t>
            </a:r>
            <a:r>
              <a:rPr lang="en-US" sz="4000" dirty="0">
                <a:solidFill>
                  <a:srgbClr val="000000"/>
                </a:solidFill>
                <a:latin typeface="STIX-Regular"/>
              </a:rPr>
              <a:t>ital approache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s can help with </a:t>
            </a:r>
          </a:p>
          <a:p>
            <a:pPr algn="l"/>
            <a:endParaRPr lang="en-US" sz="4000" b="0" i="0" u="none" strike="noStrike" baseline="0" dirty="0">
              <a:solidFill>
                <a:srgbClr val="000000"/>
              </a:solidFill>
              <a:latin typeface="STIX-Regular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who we reach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improved management for long term health conditions (e.g. CONNECT)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sustained clinical contact during emergencies (e.g. Crisis team)</a:t>
            </a:r>
          </a:p>
          <a:p>
            <a:pPr algn="l"/>
            <a:endParaRPr lang="en-US" sz="4000" dirty="0">
              <a:solidFill>
                <a:srgbClr val="000000"/>
              </a:solidFill>
              <a:latin typeface="STIX-Regular"/>
            </a:endParaRPr>
          </a:p>
          <a:p>
            <a:pPr algn="l"/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Digital approaches are acceptable to people with psychosis (Daker-White and Rogers </a:t>
            </a:r>
            <a:r>
              <a:rPr lang="en-US" sz="4000" b="0" i="0" u="none" strike="noStrike" baseline="0" dirty="0">
                <a:solidFill>
                  <a:srgbClr val="0000FF"/>
                </a:solidFill>
                <a:latin typeface="STIX-Regular"/>
              </a:rPr>
              <a:t>2013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; </a:t>
            </a:r>
            <a:r>
              <a:rPr lang="en-US" sz="4000" b="0" i="0" u="none" strike="noStrike" baseline="0" dirty="0" err="1">
                <a:solidFill>
                  <a:srgbClr val="000000"/>
                </a:solidFill>
                <a:latin typeface="STIX-Regular"/>
              </a:rPr>
              <a:t>Santesteban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- </a:t>
            </a:r>
            <a:r>
              <a:rPr lang="en-US" sz="4000" b="0" i="0" u="none" strike="noStrike" baseline="0" dirty="0" err="1">
                <a:solidFill>
                  <a:srgbClr val="000000"/>
                </a:solidFill>
                <a:latin typeface="STIX-Regular"/>
              </a:rPr>
              <a:t>Echarri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 et al. </a:t>
            </a:r>
            <a:r>
              <a:rPr lang="en-US" sz="4000" b="0" i="0" u="none" strike="noStrike" baseline="0" dirty="0">
                <a:solidFill>
                  <a:srgbClr val="0000FF"/>
                </a:solidFill>
                <a:latin typeface="STIX-Regular"/>
              </a:rPr>
              <a:t>2020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), </a:t>
            </a:r>
          </a:p>
          <a:p>
            <a:pPr algn="l"/>
            <a:r>
              <a:rPr lang="en-US" sz="4000" dirty="0">
                <a:solidFill>
                  <a:srgbClr val="000000"/>
                </a:solidFill>
                <a:latin typeface="STIX-Regular"/>
              </a:rPr>
              <a:t>May b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e preferable for some </a:t>
            </a:r>
            <a:r>
              <a:rPr lang="da-DK" sz="4000" b="0" i="0" u="none" strike="noStrike" baseline="0" dirty="0">
                <a:solidFill>
                  <a:srgbClr val="000000"/>
                </a:solidFill>
                <a:latin typeface="STIX-Regular"/>
              </a:rPr>
              <a:t>service delivery (Bee et al. </a:t>
            </a:r>
            <a:r>
              <a:rPr lang="da-DK" sz="4000" b="0" i="0" u="none" strike="noStrike" baseline="0" dirty="0">
                <a:solidFill>
                  <a:srgbClr val="0000FF"/>
                </a:solidFill>
                <a:latin typeface="STIX-Regular"/>
              </a:rPr>
              <a:t>2010</a:t>
            </a:r>
            <a:r>
              <a:rPr lang="da-DK" sz="4000" b="0" i="0" u="none" strike="noStrike" baseline="0" dirty="0">
                <a:solidFill>
                  <a:srgbClr val="000000"/>
                </a:solidFill>
                <a:latin typeface="STIX-Regular"/>
              </a:rPr>
              <a:t>).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 </a:t>
            </a:r>
            <a:endParaRPr kumimoji="0" lang="en-GB" sz="42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3251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8508835" cy="1661994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ctr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50616" y="385302"/>
            <a:ext cx="17382515" cy="166199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 algn="ctr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>
                <a:latin typeface="Calibri"/>
                <a:cs typeface="Calibri"/>
              </a:rPr>
              <a:t>Challenges to TA in virtual consultations</a:t>
            </a:r>
            <a:br>
              <a:rPr lang="en-GB" sz="5400" b="1" dirty="0">
                <a:latin typeface="Calibri"/>
                <a:cs typeface="Calibri"/>
              </a:rPr>
            </a:br>
            <a:r>
              <a:rPr lang="en-GB" sz="5400" b="1" dirty="0">
                <a:latin typeface="Calibri"/>
                <a:cs typeface="Calibri"/>
              </a:rPr>
              <a:t>(</a:t>
            </a:r>
            <a:r>
              <a:rPr lang="en-GB" sz="5400" b="1" dirty="0" err="1">
                <a:latin typeface="Calibri"/>
                <a:cs typeface="Calibri"/>
              </a:rPr>
              <a:t>Kopelovich</a:t>
            </a:r>
            <a:r>
              <a:rPr lang="en-GB" sz="5400" b="1" dirty="0">
                <a:latin typeface="Calibri"/>
                <a:cs typeface="Calibri"/>
              </a:rPr>
              <a:t> and Turkington 2021)</a:t>
            </a:r>
            <a:endParaRPr sz="54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624598"/>
            <a:ext cx="14749354" cy="63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24038"/>
            <a:endParaRPr lang="en-GB" sz="2267" spc="-32" dirty="0">
              <a:latin typeface="Calibri"/>
              <a:cs typeface="Calibri"/>
            </a:endParaRPr>
          </a:p>
          <a:p>
            <a:pPr marL="5324038"/>
            <a:endParaRPr lang="en-GB" sz="1867" spc="-32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1131" y="2235735"/>
            <a:ext cx="16846231" cy="7615113"/>
          </a:xfrm>
          <a:prstGeom prst="rect">
            <a:avLst/>
          </a:prstGeom>
          <a:noFill/>
        </p:spPr>
        <p:txBody>
          <a:bodyPr wrap="square" lIns="185564" tIns="92781" rIns="185564" bIns="92781" rtlCol="0">
            <a:spAutoFit/>
          </a:bodyPr>
          <a:lstStyle/>
          <a:p>
            <a:pPr algn="l"/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Practical challenges include: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poor connections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delays in the exchange of written therapeutic materials.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STIX-Regular"/>
              </a:rPr>
              <a:t>Client 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not confident with technology, not having safe private location. </a:t>
            </a:r>
          </a:p>
          <a:p>
            <a:pPr algn="l"/>
            <a:endParaRPr lang="en-US" sz="4000" dirty="0">
              <a:solidFill>
                <a:srgbClr val="000000"/>
              </a:solidFill>
              <a:latin typeface="STIX-Regular"/>
            </a:endParaRPr>
          </a:p>
          <a:p>
            <a:pPr algn="l"/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Psychological challenges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worry thoughts related to technology  surveillance, or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feeling of unreality associated with virtual encounters</a:t>
            </a:r>
          </a:p>
          <a:p>
            <a:pPr algn="l"/>
            <a:endParaRPr lang="en-US" sz="4000" dirty="0">
              <a:solidFill>
                <a:srgbClr val="000000"/>
              </a:solidFill>
              <a:latin typeface="STIX-Regular"/>
            </a:endParaRPr>
          </a:p>
          <a:p>
            <a:r>
              <a:rPr lang="en-US" sz="4000" b="0" i="0" u="none" strike="noStrike" baseline="0" dirty="0">
                <a:solidFill>
                  <a:srgbClr val="000000"/>
                </a:solidFill>
                <a:latin typeface="STIX-Regular"/>
              </a:rPr>
              <a:t>Consider shorter more frequent sessions, tip sheets with graphics </a:t>
            </a:r>
            <a:r>
              <a:rPr lang="en-US" sz="4000" dirty="0">
                <a:solidFill>
                  <a:srgbClr val="000000"/>
                </a:solidFill>
                <a:latin typeface="STIX-Regular"/>
              </a:rPr>
              <a:t>for </a:t>
            </a:r>
            <a:r>
              <a:rPr lang="en-US" sz="4000">
                <a:solidFill>
                  <a:srgbClr val="000000"/>
                </a:solidFill>
                <a:latin typeface="STIX-Regular"/>
              </a:rPr>
              <a:t>clients, engaging </a:t>
            </a:r>
            <a:r>
              <a:rPr lang="en-US" sz="4000" dirty="0">
                <a:solidFill>
                  <a:srgbClr val="000000"/>
                </a:solidFill>
                <a:latin typeface="STIX-Regular"/>
              </a:rPr>
              <a:t>on enjoyable, non-emotional topics first, </a:t>
            </a:r>
            <a:endParaRPr lang="en-US" sz="4000" b="0" i="0" u="none" strike="noStrike" baseline="0" dirty="0">
              <a:solidFill>
                <a:srgbClr val="000000"/>
              </a:solidFill>
              <a:latin typeface="STIX-Regular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kumimoji="0" lang="en-GB" sz="42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3029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8508835" cy="1661994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ctr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50616" y="800800"/>
            <a:ext cx="17382515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 algn="ctr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 err="1">
                <a:latin typeface="Calibri"/>
                <a:cs typeface="Calibri"/>
              </a:rPr>
              <a:t>ProReal</a:t>
            </a:r>
            <a:r>
              <a:rPr lang="en-GB" sz="5400" b="1" dirty="0">
                <a:latin typeface="Calibri"/>
                <a:cs typeface="Calibri"/>
              </a:rPr>
              <a:t> for social groups in psychosis</a:t>
            </a:r>
            <a:endParaRPr sz="54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624598"/>
            <a:ext cx="14749354" cy="63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24038"/>
            <a:endParaRPr lang="en-GB" sz="2267" spc="-32" dirty="0">
              <a:latin typeface="Calibri"/>
              <a:cs typeface="Calibri"/>
            </a:endParaRPr>
          </a:p>
          <a:p>
            <a:pPr marL="5324038"/>
            <a:endParaRPr lang="en-GB" sz="1867" spc="-32" dirty="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FF0DC4-C739-44C4-9052-5A9974EA3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450" y="2624598"/>
            <a:ext cx="11506200" cy="648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20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ome pills&#10;&#10;Description automatically generated with low confidence">
            <a:extLst>
              <a:ext uri="{FF2B5EF4-FFF2-40B4-BE49-F238E27FC236}">
                <a16:creationId xmlns:a16="http://schemas.microsoft.com/office/drawing/2014/main" id="{9218795B-B93B-7A4E-8F41-E4A53469E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9"/>
            <a:ext cx="18559463" cy="104396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E66476-BFC0-304E-9203-F178E3A88617}"/>
              </a:ext>
            </a:extLst>
          </p:cNvPr>
          <p:cNvSpPr/>
          <p:nvPr/>
        </p:nvSpPr>
        <p:spPr>
          <a:xfrm>
            <a:off x="5723630" y="2578024"/>
            <a:ext cx="7417011" cy="4368925"/>
          </a:xfrm>
          <a:prstGeom prst="rect">
            <a:avLst/>
          </a:prstGeom>
          <a:solidFill>
            <a:srgbClr val="85BF4E"/>
          </a:solidFill>
          <a:ln>
            <a:solidFill>
              <a:srgbClr val="85BF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5C0B0F9B-4912-3C49-9A89-EC6DE396B539}"/>
              </a:ext>
            </a:extLst>
          </p:cNvPr>
          <p:cNvSpPr txBox="1"/>
          <p:nvPr/>
        </p:nvSpPr>
        <p:spPr>
          <a:xfrm>
            <a:off x="389476" y="8540846"/>
            <a:ext cx="17678905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6"/>
            <a:endParaRPr lang="en-GB" sz="3200" b="1" dirty="0">
              <a:solidFill>
                <a:srgbClr val="1B1A42"/>
              </a:solidFill>
              <a:latin typeface="Helvetica Neue"/>
              <a:cs typeface="Helvetica Neue"/>
            </a:endParaRPr>
          </a:p>
          <a:p>
            <a:pPr marL="16936"/>
            <a:r>
              <a:rPr lang="en-GB" sz="3600" b="1" dirty="0">
                <a:solidFill>
                  <a:srgbClr val="1B1A42"/>
                </a:solidFill>
                <a:latin typeface="Helvetica Neue"/>
                <a:cs typeface="Helvetica Neue"/>
              </a:rPr>
              <a:t>Prof Kathy Greenwood</a:t>
            </a:r>
          </a:p>
          <a:p>
            <a:pPr marL="16936"/>
            <a:r>
              <a:rPr lang="en-GB" sz="3600" b="1" dirty="0">
                <a:solidFill>
                  <a:srgbClr val="1B1A42"/>
                </a:solidFill>
                <a:latin typeface="Helvetica Neue"/>
                <a:cs typeface="Helvetica Neue"/>
              </a:rPr>
              <a:t>University of Sussex and Sussex Partnership Foundation Trust</a:t>
            </a:r>
            <a:r>
              <a:rPr lang="en-GB" sz="4000" dirty="0">
                <a:solidFill>
                  <a:srgbClr val="FFFFFF"/>
                </a:solidFill>
                <a:latin typeface="Helvetica Neue"/>
                <a:cs typeface="Helvetica Neue"/>
              </a:rPr>
              <a:t>		</a:t>
            </a: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E428DF-15D8-724F-BB63-D115433E7B07}"/>
              </a:ext>
            </a:extLst>
          </p:cNvPr>
          <p:cNvSpPr/>
          <p:nvPr/>
        </p:nvSpPr>
        <p:spPr>
          <a:xfrm>
            <a:off x="12226215" y="-868204"/>
            <a:ext cx="6333247" cy="26334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A20388-9BBB-F144-BFCD-704B33523452}"/>
              </a:ext>
            </a:extLst>
          </p:cNvPr>
          <p:cNvSpPr/>
          <p:nvPr/>
        </p:nvSpPr>
        <p:spPr>
          <a:xfrm>
            <a:off x="-20840" y="-489405"/>
            <a:ext cx="3204399" cy="2457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6899C9-EB88-9E44-B492-6876E760D454}"/>
              </a:ext>
            </a:extLst>
          </p:cNvPr>
          <p:cNvSpPr/>
          <p:nvPr/>
        </p:nvSpPr>
        <p:spPr>
          <a:xfrm>
            <a:off x="-958714" y="739502"/>
            <a:ext cx="2110215" cy="2457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DC2FA8-6E79-1046-96AC-FB6A42FFA145}"/>
              </a:ext>
            </a:extLst>
          </p:cNvPr>
          <p:cNvSpPr/>
          <p:nvPr/>
        </p:nvSpPr>
        <p:spPr>
          <a:xfrm>
            <a:off x="166733" y="-146"/>
            <a:ext cx="1907009" cy="2254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F066C4-3CF7-6D43-A98B-0ADA47174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730" y="956292"/>
            <a:ext cx="2477547" cy="24775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8D8AB0-2A16-6E4C-8E6F-7B506D367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731" y="7300140"/>
            <a:ext cx="2481411" cy="2481411"/>
          </a:xfrm>
          <a:prstGeom prst="rect">
            <a:avLst/>
          </a:prstGeom>
        </p:spPr>
      </p:pic>
      <p:pic>
        <p:nvPicPr>
          <p:cNvPr id="18" name="Picture 17" descr="A picture containing food, egg, indoor, orange&#10;&#10;Description automatically generated">
            <a:extLst>
              <a:ext uri="{FF2B5EF4-FFF2-40B4-BE49-F238E27FC236}">
                <a16:creationId xmlns:a16="http://schemas.microsoft.com/office/drawing/2014/main" id="{1F46928F-3B86-7345-AE45-CEE0EDAE70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8798" y="7231489"/>
            <a:ext cx="2053384" cy="2053384"/>
          </a:xfrm>
          <a:prstGeom prst="rect">
            <a:avLst/>
          </a:prstGeom>
        </p:spPr>
      </p:pic>
      <p:pic>
        <p:nvPicPr>
          <p:cNvPr id="19" name="Picture 18" descr="A picture containing food, egg, indoor, orange&#10;&#10;Description automatically generated">
            <a:extLst>
              <a:ext uri="{FF2B5EF4-FFF2-40B4-BE49-F238E27FC236}">
                <a16:creationId xmlns:a16="http://schemas.microsoft.com/office/drawing/2014/main" id="{7006D495-D7BF-7A4D-A4C6-77AE229CFE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67" y="6383126"/>
            <a:ext cx="2366010" cy="2366010"/>
          </a:xfrm>
          <a:prstGeom prst="rect">
            <a:avLst/>
          </a:prstGeom>
        </p:spPr>
      </p:pic>
      <p:sp>
        <p:nvSpPr>
          <p:cNvPr id="14" name="object 6">
            <a:extLst>
              <a:ext uri="{FF2B5EF4-FFF2-40B4-BE49-F238E27FC236}">
                <a16:creationId xmlns:a16="http://schemas.microsoft.com/office/drawing/2014/main" id="{A3B7A181-02B4-4B4D-8F1A-A1086C2883BC}"/>
              </a:ext>
            </a:extLst>
          </p:cNvPr>
          <p:cNvSpPr txBox="1"/>
          <p:nvPr/>
        </p:nvSpPr>
        <p:spPr>
          <a:xfrm>
            <a:off x="4910807" y="3359099"/>
            <a:ext cx="8433040" cy="3283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6" algn="ctr"/>
            <a:r>
              <a:rPr lang="en-US" sz="5335" b="1" spc="-287" dirty="0">
                <a:solidFill>
                  <a:srgbClr val="1B1A42"/>
                </a:solidFill>
                <a:latin typeface="Helvetica Neue"/>
                <a:cs typeface="Helvetica Neue"/>
              </a:rPr>
              <a:t>A co-produced thematic analysis of service users’ subjective experience of </a:t>
            </a:r>
            <a:r>
              <a:rPr lang="en-US" sz="5335" b="1" spc="-287" dirty="0" err="1">
                <a:solidFill>
                  <a:srgbClr val="1B1A42"/>
                </a:solidFill>
                <a:latin typeface="Helvetica Neue"/>
                <a:cs typeface="Helvetica Neue"/>
              </a:rPr>
              <a:t>SlowMo</a:t>
            </a:r>
            <a:endParaRPr lang="en-GB" sz="5335" b="1" spc="-287" dirty="0">
              <a:solidFill>
                <a:srgbClr val="1B1A42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90267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BDF26B89-AF48-CC45-B1E4-60100FAD068C}"/>
              </a:ext>
            </a:extLst>
          </p:cNvPr>
          <p:cNvSpPr/>
          <p:nvPr/>
        </p:nvSpPr>
        <p:spPr>
          <a:xfrm>
            <a:off x="10" y="520652"/>
            <a:ext cx="18195121" cy="1385589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l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6956C8DB-95EE-A84D-B1D0-E019EA1F33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785" y="797947"/>
            <a:ext cx="17964345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6">
              <a:tabLst>
                <a:tab pos="3000465" algn="l"/>
                <a:tab pos="4406327" algn="l"/>
                <a:tab pos="6668735" algn="l"/>
              </a:tabLst>
            </a:pPr>
            <a:r>
              <a:rPr lang="en-GB" sz="5400" b="1" dirty="0"/>
              <a:t>User experience – TA critical to engagement and outcome </a:t>
            </a:r>
            <a:endParaRPr sz="5400" b="1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091C180-E1CD-A045-9AFB-BCA3B7C5805C}"/>
              </a:ext>
            </a:extLst>
          </p:cNvPr>
          <p:cNvSpPr txBox="1">
            <a:spLocks/>
          </p:cNvSpPr>
          <p:nvPr/>
        </p:nvSpPr>
        <p:spPr>
          <a:xfrm>
            <a:off x="3308471" y="5600700"/>
            <a:ext cx="12283786" cy="34931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Calibri"/>
                <a:ea typeface="+mn-ea"/>
                <a:cs typeface="Calibri"/>
              </a:defRPr>
            </a:lvl1pPr>
            <a:lvl2pPr marL="457039">
              <a:defRPr>
                <a:latin typeface="+mn-lt"/>
                <a:ea typeface="+mn-ea"/>
                <a:cs typeface="+mn-cs"/>
              </a:defRPr>
            </a:lvl2pPr>
            <a:lvl3pPr marL="914073">
              <a:defRPr>
                <a:latin typeface="+mn-lt"/>
                <a:ea typeface="+mn-ea"/>
                <a:cs typeface="+mn-cs"/>
              </a:defRPr>
            </a:lvl3pPr>
            <a:lvl4pPr marL="1371113">
              <a:defRPr>
                <a:latin typeface="+mn-lt"/>
                <a:ea typeface="+mn-ea"/>
                <a:cs typeface="+mn-cs"/>
              </a:defRPr>
            </a:lvl4pPr>
            <a:lvl5pPr marL="1828149">
              <a:defRPr>
                <a:latin typeface="+mn-lt"/>
                <a:ea typeface="+mn-ea"/>
                <a:cs typeface="+mn-cs"/>
              </a:defRPr>
            </a:lvl5pPr>
            <a:lvl6pPr marL="2285186">
              <a:defRPr>
                <a:latin typeface="+mn-lt"/>
                <a:ea typeface="+mn-ea"/>
                <a:cs typeface="+mn-cs"/>
              </a:defRPr>
            </a:lvl6pPr>
            <a:lvl7pPr marL="2742225">
              <a:defRPr>
                <a:latin typeface="+mn-lt"/>
                <a:ea typeface="+mn-ea"/>
                <a:cs typeface="+mn-cs"/>
              </a:defRPr>
            </a:lvl7pPr>
            <a:lvl8pPr marL="3199263">
              <a:defRPr>
                <a:latin typeface="+mn-lt"/>
                <a:ea typeface="+mn-ea"/>
                <a:cs typeface="+mn-cs"/>
              </a:defRPr>
            </a:lvl8pPr>
            <a:lvl9pPr marL="3656297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3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kern="0" dirty="0">
                <a:solidFill>
                  <a:sysClr val="windowText" lastClr="000000"/>
                </a:solidFill>
                <a:cs typeface="Tahoma"/>
              </a:rPr>
              <a:t>Triangle </a:t>
            </a:r>
          </a:p>
          <a:p>
            <a:pPr marL="0" marR="0" lvl="0" indent="0" algn="ctr" defTabSz="12193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kern="0" dirty="0">
                <a:solidFill>
                  <a:sysClr val="windowText" lastClr="000000"/>
                </a:solidFill>
                <a:cs typeface="Tahoma"/>
              </a:rPr>
              <a:t>of Alliance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ahoma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4CB0A3EF-13F3-40E8-A521-2AADC17227B7}"/>
              </a:ext>
            </a:extLst>
          </p:cNvPr>
          <p:cNvSpPr/>
          <p:nvPr/>
        </p:nvSpPr>
        <p:spPr>
          <a:xfrm>
            <a:off x="3945730" y="3086100"/>
            <a:ext cx="11009267" cy="5879487"/>
          </a:xfrm>
          <a:prstGeom prst="triangle">
            <a:avLst>
              <a:gd name="adj" fmla="val 498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341103-6736-4A54-9A65-2138DBF4E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876" y="1971615"/>
            <a:ext cx="3026974" cy="2582774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4DA51A56-DE1F-48A6-8E36-92BA50AC9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1478" y="6011555"/>
            <a:ext cx="5012532" cy="3810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F2FEC1-AF48-4409-97B6-28337DDE0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116" y="5784951"/>
            <a:ext cx="4369227" cy="38759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AFA8D9-7B10-4904-8F66-48A9DCF7B7A3}"/>
              </a:ext>
            </a:extLst>
          </p:cNvPr>
          <p:cNvSpPr txBox="1"/>
          <p:nvPr/>
        </p:nvSpPr>
        <p:spPr>
          <a:xfrm>
            <a:off x="2421731" y="9660877"/>
            <a:ext cx="1577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Clarke et al. 2016; Goldsmith et al. 2015; Cavanagh 2010; </a:t>
            </a:r>
            <a:r>
              <a:rPr lang="en-GB" sz="2800" dirty="0" err="1"/>
              <a:t>Vernmark</a:t>
            </a:r>
            <a:r>
              <a:rPr lang="en-GB" sz="2800" dirty="0"/>
              <a:t> et al. 2019: Cavanagh et al. 2018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29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BDF26B89-AF48-CC45-B1E4-60100FAD068C}"/>
              </a:ext>
            </a:extLst>
          </p:cNvPr>
          <p:cNvSpPr/>
          <p:nvPr/>
        </p:nvSpPr>
        <p:spPr>
          <a:xfrm>
            <a:off x="10" y="520652"/>
            <a:ext cx="18195121" cy="1385589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l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6956C8DB-95EE-A84D-B1D0-E019EA1F33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785" y="797947"/>
            <a:ext cx="17964345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6">
              <a:tabLst>
                <a:tab pos="3000465" algn="l"/>
                <a:tab pos="4406327" algn="l"/>
                <a:tab pos="6668735" algn="l"/>
              </a:tabLst>
            </a:pPr>
            <a:r>
              <a:rPr lang="en-GB" sz="5400" b="1" dirty="0"/>
              <a:t>User experience – TA critical to engagement and outcome </a:t>
            </a:r>
            <a:endParaRPr sz="5400" b="1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091C180-E1CD-A045-9AFB-BCA3B7C5805C}"/>
              </a:ext>
            </a:extLst>
          </p:cNvPr>
          <p:cNvSpPr txBox="1">
            <a:spLocks/>
          </p:cNvSpPr>
          <p:nvPr/>
        </p:nvSpPr>
        <p:spPr>
          <a:xfrm>
            <a:off x="3308471" y="5600700"/>
            <a:ext cx="12283786" cy="34931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Calibri"/>
                <a:ea typeface="+mn-ea"/>
                <a:cs typeface="Calibri"/>
              </a:defRPr>
            </a:lvl1pPr>
            <a:lvl2pPr marL="457039">
              <a:defRPr>
                <a:latin typeface="+mn-lt"/>
                <a:ea typeface="+mn-ea"/>
                <a:cs typeface="+mn-cs"/>
              </a:defRPr>
            </a:lvl2pPr>
            <a:lvl3pPr marL="914073">
              <a:defRPr>
                <a:latin typeface="+mn-lt"/>
                <a:ea typeface="+mn-ea"/>
                <a:cs typeface="+mn-cs"/>
              </a:defRPr>
            </a:lvl3pPr>
            <a:lvl4pPr marL="1371113">
              <a:defRPr>
                <a:latin typeface="+mn-lt"/>
                <a:ea typeface="+mn-ea"/>
                <a:cs typeface="+mn-cs"/>
              </a:defRPr>
            </a:lvl4pPr>
            <a:lvl5pPr marL="1828149">
              <a:defRPr>
                <a:latin typeface="+mn-lt"/>
                <a:ea typeface="+mn-ea"/>
                <a:cs typeface="+mn-cs"/>
              </a:defRPr>
            </a:lvl5pPr>
            <a:lvl6pPr marL="2285186">
              <a:defRPr>
                <a:latin typeface="+mn-lt"/>
                <a:ea typeface="+mn-ea"/>
                <a:cs typeface="+mn-cs"/>
              </a:defRPr>
            </a:lvl6pPr>
            <a:lvl7pPr marL="2742225">
              <a:defRPr>
                <a:latin typeface="+mn-lt"/>
                <a:ea typeface="+mn-ea"/>
                <a:cs typeface="+mn-cs"/>
              </a:defRPr>
            </a:lvl7pPr>
            <a:lvl8pPr marL="3199263">
              <a:defRPr>
                <a:latin typeface="+mn-lt"/>
                <a:ea typeface="+mn-ea"/>
                <a:cs typeface="+mn-cs"/>
              </a:defRPr>
            </a:lvl8pPr>
            <a:lvl9pPr marL="3656297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3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kern="0" dirty="0">
                <a:solidFill>
                  <a:sysClr val="windowText" lastClr="000000"/>
                </a:solidFill>
                <a:cs typeface="Tahoma"/>
              </a:rPr>
              <a:t>Triangle </a:t>
            </a:r>
          </a:p>
          <a:p>
            <a:pPr marL="0" marR="0" lvl="0" indent="0" algn="ctr" defTabSz="12193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kern="0" dirty="0">
                <a:solidFill>
                  <a:sysClr val="windowText" lastClr="000000"/>
                </a:solidFill>
                <a:cs typeface="Tahoma"/>
              </a:rPr>
              <a:t>of Alliance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ahoma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4CB0A3EF-13F3-40E8-A521-2AADC17227B7}"/>
              </a:ext>
            </a:extLst>
          </p:cNvPr>
          <p:cNvSpPr/>
          <p:nvPr/>
        </p:nvSpPr>
        <p:spPr>
          <a:xfrm>
            <a:off x="3945730" y="3086100"/>
            <a:ext cx="11009267" cy="5879487"/>
          </a:xfrm>
          <a:prstGeom prst="triangle">
            <a:avLst>
              <a:gd name="adj" fmla="val 498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341103-6736-4A54-9A65-2138DBF4E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876" y="1971615"/>
            <a:ext cx="3026974" cy="2582774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4DA51A56-DE1F-48A6-8E36-92BA50AC9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1478" y="6011555"/>
            <a:ext cx="5012532" cy="3810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F2FEC1-AF48-4409-97B6-28337DDE0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116" y="5784951"/>
            <a:ext cx="4369227" cy="3875926"/>
          </a:xfrm>
          <a:prstGeom prst="rect">
            <a:avLst/>
          </a:prstGeom>
          <a:scene3d>
            <a:camera prst="orthographicFront"/>
            <a:lightRig rig="threePt" dir="t"/>
          </a:scene3d>
          <a:sp3d extrusionH="76200"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AFA8D9-7B10-4904-8F66-48A9DCF7B7A3}"/>
              </a:ext>
            </a:extLst>
          </p:cNvPr>
          <p:cNvSpPr txBox="1"/>
          <p:nvPr/>
        </p:nvSpPr>
        <p:spPr>
          <a:xfrm>
            <a:off x="2421731" y="9660877"/>
            <a:ext cx="1577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Clarke et al. 2016; Goldsmith et al. 2015; Cavanagh 2010; </a:t>
            </a:r>
            <a:r>
              <a:rPr lang="en-GB" sz="2800" dirty="0" err="1"/>
              <a:t>Vernmark</a:t>
            </a:r>
            <a:r>
              <a:rPr lang="en-GB" sz="2800" dirty="0"/>
              <a:t> et al. 2019: Cavanagh et al. 2018 </a:t>
            </a:r>
            <a:endParaRPr lang="en-US" sz="28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3C1AB6E-CA34-4AA7-BB3A-F163C3153D36}"/>
              </a:ext>
            </a:extLst>
          </p:cNvPr>
          <p:cNvSpPr/>
          <p:nvPr/>
        </p:nvSpPr>
        <p:spPr>
          <a:xfrm>
            <a:off x="1251071" y="5219700"/>
            <a:ext cx="6048545" cy="4602552"/>
          </a:xfrm>
          <a:prstGeom prst="ellipse">
            <a:avLst/>
          </a:prstGeom>
          <a:noFill/>
          <a:ln w="63500">
            <a:solidFill>
              <a:srgbClr val="85BF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7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BDF26B89-AF48-CC45-B1E4-60100FAD068C}"/>
              </a:ext>
            </a:extLst>
          </p:cNvPr>
          <p:cNvSpPr/>
          <p:nvPr/>
        </p:nvSpPr>
        <p:spPr>
          <a:xfrm>
            <a:off x="10" y="520652"/>
            <a:ext cx="18195121" cy="1385589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l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6956C8DB-95EE-A84D-B1D0-E019EA1F33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785" y="797947"/>
            <a:ext cx="17964345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6">
              <a:tabLst>
                <a:tab pos="3000465" algn="l"/>
                <a:tab pos="4406327" algn="l"/>
                <a:tab pos="6668735" algn="l"/>
              </a:tabLst>
            </a:pPr>
            <a:r>
              <a:rPr lang="en-GB" sz="5400" b="1" dirty="0"/>
              <a:t>User experience – TA critical to engagement and outcome </a:t>
            </a:r>
            <a:endParaRPr sz="5400" b="1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091C180-E1CD-A045-9AFB-BCA3B7C5805C}"/>
              </a:ext>
            </a:extLst>
          </p:cNvPr>
          <p:cNvSpPr txBox="1">
            <a:spLocks/>
          </p:cNvSpPr>
          <p:nvPr/>
        </p:nvSpPr>
        <p:spPr>
          <a:xfrm>
            <a:off x="3308471" y="5600700"/>
            <a:ext cx="12283786" cy="34931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Calibri"/>
                <a:ea typeface="+mn-ea"/>
                <a:cs typeface="Calibri"/>
              </a:defRPr>
            </a:lvl1pPr>
            <a:lvl2pPr marL="457039">
              <a:defRPr>
                <a:latin typeface="+mn-lt"/>
                <a:ea typeface="+mn-ea"/>
                <a:cs typeface="+mn-cs"/>
              </a:defRPr>
            </a:lvl2pPr>
            <a:lvl3pPr marL="914073">
              <a:defRPr>
                <a:latin typeface="+mn-lt"/>
                <a:ea typeface="+mn-ea"/>
                <a:cs typeface="+mn-cs"/>
              </a:defRPr>
            </a:lvl3pPr>
            <a:lvl4pPr marL="1371113">
              <a:defRPr>
                <a:latin typeface="+mn-lt"/>
                <a:ea typeface="+mn-ea"/>
                <a:cs typeface="+mn-cs"/>
              </a:defRPr>
            </a:lvl4pPr>
            <a:lvl5pPr marL="1828149">
              <a:defRPr>
                <a:latin typeface="+mn-lt"/>
                <a:ea typeface="+mn-ea"/>
                <a:cs typeface="+mn-cs"/>
              </a:defRPr>
            </a:lvl5pPr>
            <a:lvl6pPr marL="2285186">
              <a:defRPr>
                <a:latin typeface="+mn-lt"/>
                <a:ea typeface="+mn-ea"/>
                <a:cs typeface="+mn-cs"/>
              </a:defRPr>
            </a:lvl6pPr>
            <a:lvl7pPr marL="2742225">
              <a:defRPr>
                <a:latin typeface="+mn-lt"/>
                <a:ea typeface="+mn-ea"/>
                <a:cs typeface="+mn-cs"/>
              </a:defRPr>
            </a:lvl7pPr>
            <a:lvl8pPr marL="3199263">
              <a:defRPr>
                <a:latin typeface="+mn-lt"/>
                <a:ea typeface="+mn-ea"/>
                <a:cs typeface="+mn-cs"/>
              </a:defRPr>
            </a:lvl8pPr>
            <a:lvl9pPr marL="3656297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3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kern="0" dirty="0">
                <a:solidFill>
                  <a:sysClr val="windowText" lastClr="000000"/>
                </a:solidFill>
                <a:cs typeface="Tahoma"/>
              </a:rPr>
              <a:t>Triangle </a:t>
            </a:r>
          </a:p>
          <a:p>
            <a:pPr marL="0" marR="0" lvl="0" indent="0" algn="ctr" defTabSz="12193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kern="0" dirty="0">
                <a:solidFill>
                  <a:sysClr val="windowText" lastClr="000000"/>
                </a:solidFill>
                <a:cs typeface="Tahoma"/>
              </a:rPr>
              <a:t>of Alliance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ahoma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4CB0A3EF-13F3-40E8-A521-2AADC17227B7}"/>
              </a:ext>
            </a:extLst>
          </p:cNvPr>
          <p:cNvSpPr/>
          <p:nvPr/>
        </p:nvSpPr>
        <p:spPr>
          <a:xfrm>
            <a:off x="3945730" y="3086100"/>
            <a:ext cx="11009267" cy="5879487"/>
          </a:xfrm>
          <a:prstGeom prst="triangle">
            <a:avLst>
              <a:gd name="adj" fmla="val 498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341103-6736-4A54-9A65-2138DBF4E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876" y="1971615"/>
            <a:ext cx="3026974" cy="2582774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4DA51A56-DE1F-48A6-8E36-92BA50AC9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1478" y="6011555"/>
            <a:ext cx="5012532" cy="3810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F2FEC1-AF48-4409-97B6-28337DDE0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116" y="5784951"/>
            <a:ext cx="4369227" cy="3875926"/>
          </a:xfrm>
          <a:prstGeom prst="rect">
            <a:avLst/>
          </a:prstGeom>
          <a:scene3d>
            <a:camera prst="orthographicFront"/>
            <a:lightRig rig="threePt" dir="t"/>
          </a:scene3d>
          <a:sp3d extrusionH="76200"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AFA8D9-7B10-4904-8F66-48A9DCF7B7A3}"/>
              </a:ext>
            </a:extLst>
          </p:cNvPr>
          <p:cNvSpPr txBox="1"/>
          <p:nvPr/>
        </p:nvSpPr>
        <p:spPr>
          <a:xfrm>
            <a:off x="2421731" y="9660877"/>
            <a:ext cx="1577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Clarke et al. 2016; Goldsmith et al. 2015; Cavanagh 2010; </a:t>
            </a:r>
            <a:r>
              <a:rPr lang="en-GB" sz="2800" dirty="0" err="1"/>
              <a:t>Vernmark</a:t>
            </a:r>
            <a:r>
              <a:rPr lang="en-GB" sz="2800" dirty="0"/>
              <a:t> et al. 2019: Cavanagh et al. 2018 </a:t>
            </a:r>
            <a:endParaRPr lang="en-US" sz="28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3C1AB6E-CA34-4AA7-BB3A-F163C3153D36}"/>
              </a:ext>
            </a:extLst>
          </p:cNvPr>
          <p:cNvSpPr/>
          <p:nvPr/>
        </p:nvSpPr>
        <p:spPr>
          <a:xfrm>
            <a:off x="1251071" y="5219700"/>
            <a:ext cx="6048545" cy="4602552"/>
          </a:xfrm>
          <a:prstGeom prst="ellipse">
            <a:avLst/>
          </a:prstGeom>
          <a:noFill/>
          <a:ln w="63500">
            <a:solidFill>
              <a:srgbClr val="85BF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5C3603-3D48-4DF8-B3ED-B5D55BD43A02}"/>
              </a:ext>
            </a:extLst>
          </p:cNvPr>
          <p:cNvSpPr/>
          <p:nvPr/>
        </p:nvSpPr>
        <p:spPr>
          <a:xfrm>
            <a:off x="12527586" y="5186362"/>
            <a:ext cx="6048545" cy="460255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32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6061519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l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50616" y="800800"/>
            <a:ext cx="15836841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>
                <a:latin typeface="Calibri"/>
                <a:cs typeface="Calibri"/>
              </a:rPr>
              <a:t>Co-produced Qualitative Evaluation of user experience</a:t>
            </a:r>
            <a:endParaRPr sz="54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624598"/>
            <a:ext cx="14749354" cy="63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24038"/>
            <a:endParaRPr lang="en-GB" sz="2267" spc="-32" dirty="0">
              <a:latin typeface="Calibri"/>
              <a:cs typeface="Calibri"/>
            </a:endParaRPr>
          </a:p>
          <a:p>
            <a:pPr marL="5324038"/>
            <a:endParaRPr lang="en-GB" sz="1867" spc="-32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500" y="2324100"/>
            <a:ext cx="9607231" cy="5791857"/>
          </a:xfrm>
          <a:prstGeom prst="rect">
            <a:avLst/>
          </a:prstGeom>
          <a:noFill/>
        </p:spPr>
        <p:txBody>
          <a:bodyPr wrap="square" lIns="185564" tIns="92781" rIns="185564" bIns="92781" rtlCol="0">
            <a:spAutoFit/>
          </a:bodyPr>
          <a:lstStyle/>
          <a:p>
            <a:pPr marR="0" lvl="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</a:t>
            </a:r>
          </a:p>
          <a:p>
            <a:pPr marR="0" lvl="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Key Aims: </a:t>
            </a:r>
            <a:endParaRPr lang="en-US" sz="32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R="0" lvl="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tabLst/>
              <a:defRPr/>
            </a:pPr>
            <a:r>
              <a:rPr lang="en-US" sz="3200" dirty="0">
                <a:solidFill>
                  <a:srgbClr val="000000"/>
                </a:solidFill>
                <a:ea typeface="Calibri"/>
                <a:cs typeface="Times New Roman"/>
              </a:rPr>
              <a:t>To explore the subjective service user experience of:</a:t>
            </a:r>
          </a:p>
          <a:p>
            <a:pPr lvl="1" defTabSz="927882">
              <a:lnSpc>
                <a:spcPct val="115000"/>
              </a:lnSpc>
              <a:spcAft>
                <a:spcPts val="1333"/>
              </a:spcAft>
            </a:pPr>
            <a:r>
              <a:rPr lang="en-US" sz="3200" dirty="0">
                <a:solidFill>
                  <a:srgbClr val="000000"/>
                </a:solidFill>
                <a:ea typeface="Calibri"/>
                <a:cs typeface="Times New Roman"/>
              </a:rPr>
              <a:t>(</a:t>
            </a:r>
            <a:r>
              <a:rPr lang="en-US" sz="3200" dirty="0" err="1">
                <a:solidFill>
                  <a:srgbClr val="000000"/>
                </a:solidFill>
                <a:ea typeface="Calibri"/>
                <a:cs typeface="Times New Roman"/>
              </a:rPr>
              <a:t>i</a:t>
            </a:r>
            <a:r>
              <a:rPr lang="en-US" sz="3200" dirty="0">
                <a:solidFill>
                  <a:srgbClr val="000000"/>
                </a:solidFill>
                <a:ea typeface="Calibri"/>
                <a:cs typeface="Times New Roman"/>
              </a:rPr>
              <a:t>)	the </a:t>
            </a:r>
            <a:r>
              <a:rPr lang="en-US" sz="3200" dirty="0" err="1">
                <a:solidFill>
                  <a:srgbClr val="000000"/>
                </a:solidFill>
                <a:ea typeface="Calibri"/>
                <a:cs typeface="Times New Roman"/>
              </a:rPr>
              <a:t>SlowMo</a:t>
            </a:r>
            <a:r>
              <a:rPr lang="en-US" sz="3200" dirty="0">
                <a:solidFill>
                  <a:srgbClr val="000000"/>
                </a:solidFill>
                <a:ea typeface="Calibri"/>
                <a:cs typeface="Times New Roman"/>
              </a:rPr>
              <a:t> therapy content and concepts </a:t>
            </a:r>
          </a:p>
          <a:p>
            <a:pPr lvl="1" defTabSz="927882">
              <a:lnSpc>
                <a:spcPct val="115000"/>
              </a:lnSpc>
              <a:spcAft>
                <a:spcPts val="1333"/>
              </a:spcAft>
            </a:pPr>
            <a:r>
              <a:rPr lang="en-US" sz="3200" dirty="0">
                <a:solidFill>
                  <a:srgbClr val="000000"/>
                </a:solidFill>
                <a:ea typeface="Calibri"/>
                <a:cs typeface="Times New Roman"/>
              </a:rPr>
              <a:t>(ii)	 the experience of the blended therapy approach (the triangle of alliance)</a:t>
            </a:r>
          </a:p>
          <a:p>
            <a:pPr lvl="1" defTabSz="927882">
              <a:lnSpc>
                <a:spcPct val="115000"/>
              </a:lnSpc>
              <a:spcAft>
                <a:spcPts val="1333"/>
              </a:spcAft>
            </a:pPr>
            <a:r>
              <a:rPr lang="en-US" sz="3200" dirty="0">
                <a:solidFill>
                  <a:srgbClr val="000000"/>
                </a:solidFill>
                <a:ea typeface="Calibri"/>
                <a:cs typeface="Times New Roman"/>
              </a:rPr>
              <a:t>(iii) the digital aspects of the intervention </a:t>
            </a:r>
          </a:p>
          <a:p>
            <a:pPr marL="609525" marR="0" lvl="0" indent="-609525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2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88" y="9039532"/>
            <a:ext cx="2819479" cy="12446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9154" y="9029700"/>
            <a:ext cx="3340195" cy="11684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91573" y="9412544"/>
            <a:ext cx="11277578" cy="926038"/>
          </a:xfrm>
          <a:prstGeom prst="rect">
            <a:avLst/>
          </a:prstGeom>
        </p:spPr>
        <p:txBody>
          <a:bodyPr wrap="square" lIns="185564" tIns="92781" rIns="185564" bIns="92781">
            <a:spAutoFit/>
          </a:bodyPr>
          <a:lstStyle/>
          <a:p>
            <a:pPr marL="0" marR="0" lvl="0" indent="0" algn="ctr" defTabSz="927882" rtl="0" eaLnBrk="1" fontAlgn="auto" latinLnBrk="0" hangingPunct="0">
              <a:lnSpc>
                <a:spcPct val="100000"/>
              </a:lnSpc>
              <a:spcBef>
                <a:spcPts val="1599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16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Times New Roman"/>
                <a:cs typeface="Arial"/>
              </a:rPr>
              <a:t>The </a:t>
            </a:r>
            <a:r>
              <a:rPr kumimoji="0" lang="en-GB" sz="2400" b="1" i="1" u="none" strike="noStrike" kern="16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Times New Roman"/>
                <a:cs typeface="Arial"/>
              </a:rPr>
              <a:t>SlowMo</a:t>
            </a:r>
            <a:r>
              <a:rPr kumimoji="0" lang="en-GB" sz="2400" b="1" i="1" u="none" strike="noStrike" kern="16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Times New Roman"/>
                <a:cs typeface="Arial"/>
              </a:rPr>
              <a:t> trial is supported by the Efficacy and Mechanism Evaluation (EME) Programme, an MRC and NIHR partnership.</a:t>
            </a:r>
            <a:endParaRPr kumimoji="0" lang="en-GB" sz="3600" b="1" i="0" u="none" strike="noStrike" kern="1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Times New Roman"/>
              <a:cs typeface="+mn-cs"/>
            </a:endParaRPr>
          </a:p>
        </p:txBody>
      </p:sp>
      <p:pic>
        <p:nvPicPr>
          <p:cNvPr id="11" name="Picture 2" descr="U:\SLOMO\LOGOS etc\slowmo logo_ma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232" y="67016"/>
            <a:ext cx="2834183" cy="2866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1919EF-5C77-4035-8320-B66E083675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0331" y="2542084"/>
            <a:ext cx="7809915" cy="62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69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6061519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l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973931" y="800800"/>
            <a:ext cx="14913526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>
                <a:latin typeface="Calibri"/>
                <a:cs typeface="Calibri"/>
              </a:rPr>
              <a:t>Participants</a:t>
            </a:r>
            <a:endParaRPr sz="5400" b="1" dirty="0">
              <a:latin typeface="Calibri"/>
              <a:cs typeface="Calibri"/>
            </a:endParaRPr>
          </a:p>
        </p:txBody>
      </p:sp>
      <p:pic>
        <p:nvPicPr>
          <p:cNvPr id="11" name="Picture 2" descr="U:\SLOMO\LOGOS etc\slowmo logo_ma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232" y="67016"/>
            <a:ext cx="2834183" cy="2866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429606-5EBF-4464-A623-06F700265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194" y="2239775"/>
            <a:ext cx="8763000" cy="73177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378BE6-D6B3-46B6-AC0B-7AD6EBA271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5131" y="9387057"/>
            <a:ext cx="11430000" cy="96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81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6061519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l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973931" y="800800"/>
            <a:ext cx="14913526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>
                <a:latin typeface="Calibri"/>
                <a:cs typeface="Calibri"/>
              </a:rPr>
              <a:t>Results</a:t>
            </a:r>
            <a:endParaRPr sz="5400" b="1" dirty="0">
              <a:latin typeface="Calibri"/>
              <a:cs typeface="Calibri"/>
            </a:endParaRPr>
          </a:p>
        </p:txBody>
      </p:sp>
      <p:pic>
        <p:nvPicPr>
          <p:cNvPr id="11" name="Picture 2" descr="U:\SLOMO\LOGOS etc\slowmo logo_ma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232" y="67016"/>
            <a:ext cx="2834183" cy="2866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18B1294-7F44-40E6-94E3-B4E4E4534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2642" y="2471593"/>
            <a:ext cx="13119689" cy="765614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856FF1-A1B1-4ED0-93D2-621367115193}"/>
              </a:ext>
            </a:extLst>
          </p:cNvPr>
          <p:cNvCxnSpPr>
            <a:cxnSpLocks/>
          </p:cNvCxnSpPr>
          <p:nvPr/>
        </p:nvCxnSpPr>
        <p:spPr>
          <a:xfrm>
            <a:off x="10041731" y="3314700"/>
            <a:ext cx="1219200" cy="298496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AA24ED-D98D-4CAD-98F6-0452969B0901}"/>
              </a:ext>
            </a:extLst>
          </p:cNvPr>
          <p:cNvCxnSpPr>
            <a:cxnSpLocks/>
          </p:cNvCxnSpPr>
          <p:nvPr/>
        </p:nvCxnSpPr>
        <p:spPr>
          <a:xfrm>
            <a:off x="10041731" y="5210503"/>
            <a:ext cx="1219200" cy="10891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192CF3-5CA5-4492-93A1-73EEFEE61721}"/>
              </a:ext>
            </a:extLst>
          </p:cNvPr>
          <p:cNvCxnSpPr>
            <a:cxnSpLocks/>
          </p:cNvCxnSpPr>
          <p:nvPr/>
        </p:nvCxnSpPr>
        <p:spPr>
          <a:xfrm flipV="1">
            <a:off x="10041731" y="6299666"/>
            <a:ext cx="1219200" cy="9774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305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0134" y="952500"/>
            <a:ext cx="7645397" cy="814173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defTabSz="695796"/>
            <a:endParaRPr sz="179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2374384" y="1051193"/>
            <a:ext cx="8048351" cy="61555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tabLst>
                <a:tab pos="2250425" algn="l"/>
                <a:tab pos="3304856" algn="l"/>
                <a:tab pos="5001719" algn="l"/>
              </a:tabLst>
            </a:pPr>
            <a:r>
              <a:rPr lang="en-GB" sz="4000" b="1" dirty="0">
                <a:latin typeface="Calibri"/>
                <a:cs typeface="Calibri"/>
              </a:rPr>
              <a:t>Digital experiences and outcomes</a:t>
            </a:r>
            <a:endParaRPr sz="40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2320131" y="3273429"/>
            <a:ext cx="11061700" cy="4770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92362"/>
            <a:endParaRPr lang="en-GB" sz="1700" spc="-24" dirty="0">
              <a:latin typeface="Calibri"/>
              <a:cs typeface="Calibri"/>
            </a:endParaRPr>
          </a:p>
          <a:p>
            <a:pPr marL="3992362"/>
            <a:endParaRPr lang="en-GB" sz="1400" spc="-24" dirty="0">
              <a:latin typeface="Calibri"/>
              <a:cs typeface="Calibri"/>
            </a:endParaRPr>
          </a:p>
        </p:txBody>
      </p:sp>
      <p:pic>
        <p:nvPicPr>
          <p:cNvPr id="11" name="Picture 2" descr="U:\SLOMO\LOGOS etc\slowmo logo_ma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4218" y="39021"/>
            <a:ext cx="2521080" cy="2549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7EC77BE-184D-4BB1-9252-C2A7741EF0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6125275"/>
              </p:ext>
            </p:extLst>
          </p:nvPr>
        </p:nvGraphicFramePr>
        <p:xfrm>
          <a:off x="2802731" y="2053797"/>
          <a:ext cx="12663488" cy="7737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30842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6061519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l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821531" y="800800"/>
            <a:ext cx="15065926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>
                <a:latin typeface="Calibri"/>
                <a:cs typeface="Calibri"/>
              </a:rPr>
              <a:t>Example quotes</a:t>
            </a:r>
            <a:endParaRPr sz="54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624598"/>
            <a:ext cx="14749354" cy="63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24038"/>
            <a:endParaRPr lang="en-GB" sz="2267" spc="-32" dirty="0">
              <a:latin typeface="Calibri"/>
              <a:cs typeface="Calibri"/>
            </a:endParaRPr>
          </a:p>
          <a:p>
            <a:pPr marL="5324038"/>
            <a:endParaRPr lang="en-GB" sz="1867" spc="-32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3100" y="2980798"/>
            <a:ext cx="9607231" cy="7106063"/>
          </a:xfrm>
          <a:prstGeom prst="rect">
            <a:avLst/>
          </a:prstGeom>
          <a:noFill/>
        </p:spPr>
        <p:txBody>
          <a:bodyPr wrap="square" lIns="185564" tIns="92781" rIns="185564" bIns="92781" rtlCol="0">
            <a:spAutoFit/>
          </a:bodyPr>
          <a:lstStyle/>
          <a:p>
            <a:pPr marR="0" lvl="0" algn="l" defTabSz="927882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333"/>
              </a:spcAft>
              <a:buClrTx/>
              <a:buSzTx/>
              <a:tabLst/>
              <a:defRPr/>
            </a:pPr>
            <a:r>
              <a:rPr lang="en-US" sz="4267" b="1" dirty="0">
                <a:solidFill>
                  <a:srgbClr val="000000"/>
                </a:solidFill>
                <a:ea typeface="Calibri"/>
                <a:cs typeface="Times New Roman"/>
              </a:rPr>
              <a:t>Use of technology to support positive outcomes</a:t>
            </a:r>
          </a:p>
          <a:p>
            <a:pPr marL="609525" lvl="0" indent="-609525" defTabSz="927882">
              <a:lnSpc>
                <a:spcPct val="115000"/>
              </a:lnSpc>
              <a:spcAft>
                <a:spcPts val="1333"/>
              </a:spcAft>
              <a:buFont typeface="Arial" panose="020B0604020202020204" pitchFamily="34" charset="0"/>
              <a:buChar char="•"/>
            </a:pPr>
            <a:r>
              <a:rPr lang="en-US" sz="4267" dirty="0">
                <a:solidFill>
                  <a:srgbClr val="000000"/>
                </a:solidFill>
                <a:ea typeface="Calibri"/>
                <a:cs typeface="Times New Roman"/>
              </a:rPr>
              <a:t>L15: ‘Before I go out, I check the phone, then leave, pop the bubbles, slow down. I used it every day, but I’m not using it so much now. The tips and personal message come up and are helpful when I have worries and work as a reminder’</a:t>
            </a:r>
            <a:endParaRPr kumimoji="0" lang="en-GB" sz="42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pic>
        <p:nvPicPr>
          <p:cNvPr id="11" name="Picture 2" descr="U:\SLOMO\LOGOS etc\slowmo logo_ma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232" y="67016"/>
            <a:ext cx="2834183" cy="2866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1919EF-5C77-4035-8320-B66E08367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331" y="2735722"/>
            <a:ext cx="7864522" cy="63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3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6061519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l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821531" y="800800"/>
            <a:ext cx="15065926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>
                <a:latin typeface="Calibri"/>
                <a:cs typeface="Calibri"/>
              </a:rPr>
              <a:t>Conclusion</a:t>
            </a:r>
            <a:endParaRPr sz="54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624598"/>
            <a:ext cx="14749354" cy="63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24038"/>
            <a:endParaRPr lang="en-GB" sz="2267" spc="-32" dirty="0">
              <a:latin typeface="Calibri"/>
              <a:cs typeface="Calibri"/>
            </a:endParaRPr>
          </a:p>
          <a:p>
            <a:pPr marL="5324038"/>
            <a:endParaRPr lang="en-GB" sz="1867" spc="-32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789" y="2206669"/>
            <a:ext cx="9607231" cy="6517633"/>
          </a:xfrm>
          <a:prstGeom prst="rect">
            <a:avLst/>
          </a:prstGeom>
          <a:noFill/>
        </p:spPr>
        <p:txBody>
          <a:bodyPr wrap="square" lIns="185564" tIns="92781" rIns="185564" bIns="92781" rtlCol="0">
            <a:spAutoFit/>
          </a:bodyPr>
          <a:lstStyle/>
          <a:p>
            <a:pPr marL="457200" lvl="0" indent="-457200" defTabSz="927882">
              <a:lnSpc>
                <a:spcPct val="115000"/>
              </a:lnSpc>
              <a:spcAft>
                <a:spcPts val="1333"/>
              </a:spcAft>
              <a:buFont typeface="Arial" panose="020B0604020202020204" pitchFamily="34" charset="0"/>
              <a:buChar char="•"/>
            </a:pPr>
            <a:r>
              <a:rPr lang="en-US" sz="4267" dirty="0">
                <a:solidFill>
                  <a:srgbClr val="000000"/>
                </a:solidFill>
                <a:ea typeface="Calibri"/>
                <a:cs typeface="Times New Roman"/>
              </a:rPr>
              <a:t>The role of the supportive therapist remained central. </a:t>
            </a:r>
          </a:p>
          <a:p>
            <a:pPr marL="571500" lvl="0" indent="-571500" defTabSz="927882">
              <a:lnSpc>
                <a:spcPct val="115000"/>
              </a:lnSpc>
              <a:spcAft>
                <a:spcPts val="1333"/>
              </a:spcAft>
              <a:buFont typeface="Arial" panose="020B0604020202020204" pitchFamily="34" charset="0"/>
              <a:buChar char="•"/>
            </a:pPr>
            <a:r>
              <a:rPr lang="en-US" sz="4267" dirty="0">
                <a:solidFill>
                  <a:srgbClr val="000000"/>
                </a:solidFill>
                <a:ea typeface="Calibri"/>
                <a:cs typeface="Times New Roman"/>
              </a:rPr>
              <a:t>The triangle of alliance between service user, therapist and digital platform can be highly effective with good outcomes in psychosis.</a:t>
            </a:r>
          </a:p>
          <a:p>
            <a:pPr marL="571500" lvl="0" indent="-571500" defTabSz="927882">
              <a:lnSpc>
                <a:spcPct val="115000"/>
              </a:lnSpc>
              <a:spcAft>
                <a:spcPts val="1333"/>
              </a:spcAft>
              <a:buFont typeface="Arial" panose="020B0604020202020204" pitchFamily="34" charset="0"/>
              <a:buChar char="•"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We </a:t>
            </a:r>
            <a:r>
              <a:rPr lang="en-US" sz="4267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are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starting a Psychological therapies (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SlowMo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) clinic in Sussex</a:t>
            </a:r>
            <a:endParaRPr kumimoji="0" lang="en-GB" sz="42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pic>
        <p:nvPicPr>
          <p:cNvPr id="11" name="Picture 2" descr="U:\SLOMO\LOGOS etc\slowmo logo_ma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232" y="67016"/>
            <a:ext cx="2834183" cy="2866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1919EF-5C77-4035-8320-B66E08367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331" y="2735722"/>
            <a:ext cx="7864522" cy="63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66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AA6538F621E64399CD91A8DD4AF374" ma:contentTypeVersion="7" ma:contentTypeDescription="Create a new document." ma:contentTypeScope="" ma:versionID="d08c68c99797e6a3513c361aa9ea911c">
  <xsd:schema xmlns:xsd="http://www.w3.org/2001/XMLSchema" xmlns:xs="http://www.w3.org/2001/XMLSchema" xmlns:p="http://schemas.microsoft.com/office/2006/metadata/properties" xmlns:ns2="01abe86c-ae79-48d8-9f49-a5fce033b4a7" xmlns:ns3="80144340-2a66-4d12-9a1a-b7a35729ebf3" targetNamespace="http://schemas.microsoft.com/office/2006/metadata/properties" ma:root="true" ma:fieldsID="af92a7b55ffa8a67e9884bfd7c16426e" ns2:_="" ns3:_="">
    <xsd:import namespace="01abe86c-ae79-48d8-9f49-a5fce033b4a7"/>
    <xsd:import namespace="80144340-2a66-4d12-9a1a-b7a35729eb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be86c-ae79-48d8-9f49-a5fce033b4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44340-2a66-4d12-9a1a-b7a35729ebf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EE2681-698D-4E2D-A70E-3226A7B296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C26849-9840-4D80-93A6-A44B05FC2F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be86c-ae79-48d8-9f49-a5fce033b4a7"/>
    <ds:schemaRef ds:uri="80144340-2a66-4d12-9a1a-b7a35729eb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7BBA27-E378-4A5C-8BC9-6EBF71FD0741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80144340-2a66-4d12-9a1a-b7a35729ebf3"/>
    <ds:schemaRef ds:uri="01abe86c-ae79-48d8-9f49-a5fce033b4a7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826</Words>
  <Application>Microsoft Office PowerPoint</Application>
  <PresentationFormat>Custom</PresentationFormat>
  <Paragraphs>100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</vt:lpstr>
      <vt:lpstr>Helvetica Neue</vt:lpstr>
      <vt:lpstr>STIX-Regular</vt:lpstr>
      <vt:lpstr>Times New Roman</vt:lpstr>
      <vt:lpstr>Office Theme</vt:lpstr>
      <vt:lpstr>PowerPoint Presentation</vt:lpstr>
      <vt:lpstr>Santesteban-Echari et al 2021 – review of virtual conference interventions in psychosis</vt:lpstr>
      <vt:lpstr>CBTp approaches are highly adaptable to remote/virtual approaches (Kopelovich and Turkington 2021)</vt:lpstr>
      <vt:lpstr>CBTp approaches are highly adaptable to remote/virtual approaches (Kopelovich and Turkington 2021)</vt:lpstr>
      <vt:lpstr>Challenges to TA in virtual consultations (Kopelovich and Turkington 2021)</vt:lpstr>
      <vt:lpstr>ProReal for social groups in psychosis</vt:lpstr>
      <vt:lpstr>PowerPoint Presentation</vt:lpstr>
      <vt:lpstr>User experience – TA critical to engagement and outcome </vt:lpstr>
      <vt:lpstr>User experience – TA critical to engagement and outcome </vt:lpstr>
      <vt:lpstr>User experience – TA critical to engagement and outcome </vt:lpstr>
      <vt:lpstr>Co-produced Qualitative Evaluation of user experience</vt:lpstr>
      <vt:lpstr>Participants</vt:lpstr>
      <vt:lpstr>Results</vt:lpstr>
      <vt:lpstr>Digital experiences and outcomes</vt:lpstr>
      <vt:lpstr>Example quotes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kathy</dc:creator>
  <cp:lastModifiedBy>Kathryn Greenwood</cp:lastModifiedBy>
  <cp:revision>28</cp:revision>
  <dcterms:modified xsi:type="dcterms:W3CDTF">2021-10-08T15:05:44Z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0x01010088AA6538F621E64399CD91A8DD4AF374</vt:lpwstr>
  </property>
</Properties>
</file>