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Override1.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6" r:id="rId2"/>
    <p:sldId id="301" r:id="rId3"/>
    <p:sldId id="275" r:id="rId4"/>
    <p:sldId id="289" r:id="rId5"/>
    <p:sldId id="290" r:id="rId6"/>
    <p:sldId id="291" r:id="rId7"/>
    <p:sldId id="292" r:id="rId8"/>
    <p:sldId id="293" r:id="rId9"/>
    <p:sldId id="294" r:id="rId10"/>
    <p:sldId id="295" r:id="rId11"/>
    <p:sldId id="296" r:id="rId12"/>
    <p:sldId id="297" r:id="rId13"/>
    <p:sldId id="298" r:id="rId14"/>
    <p:sldId id="299" r:id="rId15"/>
    <p:sldId id="283" r:id="rId16"/>
    <p:sldId id="286" r:id="rId17"/>
    <p:sldId id="284" r:id="rId18"/>
    <p:sldId id="285" r:id="rId19"/>
    <p:sldId id="300" r:id="rId20"/>
    <p:sldId id="262" r:id="rId21"/>
    <p:sldId id="302" r:id="rId22"/>
    <p:sldId id="288" r:id="rId23"/>
    <p:sldId id="324" r:id="rId24"/>
    <p:sldId id="303" r:id="rId25"/>
    <p:sldId id="308" r:id="rId26"/>
    <p:sldId id="309" r:id="rId27"/>
    <p:sldId id="310" r:id="rId28"/>
    <p:sldId id="311" r:id="rId29"/>
    <p:sldId id="312" r:id="rId30"/>
    <p:sldId id="307" r:id="rId31"/>
    <p:sldId id="313" r:id="rId32"/>
    <p:sldId id="314" r:id="rId33"/>
    <p:sldId id="315" r:id="rId34"/>
    <p:sldId id="316" r:id="rId35"/>
    <p:sldId id="317" r:id="rId36"/>
    <p:sldId id="318" r:id="rId37"/>
    <p:sldId id="320" r:id="rId38"/>
    <p:sldId id="279" r:id="rId39"/>
    <p:sldId id="280" r:id="rId40"/>
    <p:sldId id="281" r:id="rId41"/>
    <p:sldId id="321" r:id="rId42"/>
    <p:sldId id="322" r:id="rId43"/>
    <p:sldId id="287" r:id="rId44"/>
    <p:sldId id="323" r:id="rId45"/>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A68098-99B4-4226-BEEA-B98BFD9D8382}" v="6" dt="2019-01-30T10:56:31.56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06" autoAdjust="0"/>
    <p:restoredTop sz="79202" autoAdjust="0"/>
  </p:normalViewPr>
  <p:slideViewPr>
    <p:cSldViewPr snapToGrid="0">
      <p:cViewPr varScale="1">
        <p:scale>
          <a:sx n="53" d="100"/>
          <a:sy n="53" d="100"/>
        </p:scale>
        <p:origin x="988" y="4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51"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0FA39AF9-6E3E-4D5C-A467-F7EE49A4D66F}" type="datetimeFigureOut">
              <a:rPr lang="en-GB" smtClean="0"/>
              <a:t>30/01/2019</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9E8039E0-E389-4C57-AF37-E34F1113796D}" type="slidenum">
              <a:rPr lang="en-GB" smtClean="0"/>
              <a:t>‹#›</a:t>
            </a:fld>
            <a:endParaRPr lang="en-GB"/>
          </a:p>
        </p:txBody>
      </p:sp>
    </p:spTree>
    <p:extLst>
      <p:ext uri="{BB962C8B-B14F-4D97-AF65-F5344CB8AC3E}">
        <p14:creationId xmlns:p14="http://schemas.microsoft.com/office/powerpoint/2010/main" val="261184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E8039E0-E389-4C57-AF37-E34F1113796D}" type="slidenum">
              <a:rPr lang="en-GB" smtClean="0"/>
              <a:t>2</a:t>
            </a:fld>
            <a:endParaRPr lang="en-GB"/>
          </a:p>
        </p:txBody>
      </p:sp>
    </p:spTree>
    <p:extLst>
      <p:ext uri="{BB962C8B-B14F-4D97-AF65-F5344CB8AC3E}">
        <p14:creationId xmlns:p14="http://schemas.microsoft.com/office/powerpoint/2010/main" val="1813090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E8039E0-E389-4C57-AF37-E34F1113796D}" type="slidenum">
              <a:rPr lang="en-GB" smtClean="0"/>
              <a:t>3</a:t>
            </a:fld>
            <a:endParaRPr lang="en-GB"/>
          </a:p>
        </p:txBody>
      </p:sp>
    </p:spTree>
    <p:extLst>
      <p:ext uri="{BB962C8B-B14F-4D97-AF65-F5344CB8AC3E}">
        <p14:creationId xmlns:p14="http://schemas.microsoft.com/office/powerpoint/2010/main" val="4462958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E8039E0-E389-4C57-AF37-E34F1113796D}" type="slidenum">
              <a:rPr lang="en-GB" smtClean="0"/>
              <a:t>4</a:t>
            </a:fld>
            <a:endParaRPr lang="en-GB"/>
          </a:p>
        </p:txBody>
      </p:sp>
    </p:spTree>
    <p:extLst>
      <p:ext uri="{BB962C8B-B14F-4D97-AF65-F5344CB8AC3E}">
        <p14:creationId xmlns:p14="http://schemas.microsoft.com/office/powerpoint/2010/main" val="17342820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E8039E0-E389-4C57-AF37-E34F1113796D}" type="slidenum">
              <a:rPr lang="en-GB" smtClean="0"/>
              <a:t>5</a:t>
            </a:fld>
            <a:endParaRPr lang="en-GB"/>
          </a:p>
        </p:txBody>
      </p:sp>
    </p:spTree>
    <p:extLst>
      <p:ext uri="{BB962C8B-B14F-4D97-AF65-F5344CB8AC3E}">
        <p14:creationId xmlns:p14="http://schemas.microsoft.com/office/powerpoint/2010/main" val="11825331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he World Health Organization estimated that the burden to individual families from psychotic disorders such as schizophrenia is only exceeded by dementia and quadriplegia.</a:t>
            </a:r>
            <a:endParaRPr lang="en-GB" dirty="0"/>
          </a:p>
        </p:txBody>
      </p:sp>
      <p:sp>
        <p:nvSpPr>
          <p:cNvPr id="4" name="Slide Number Placeholder 3"/>
          <p:cNvSpPr>
            <a:spLocks noGrp="1"/>
          </p:cNvSpPr>
          <p:nvPr>
            <p:ph type="sldNum" sz="quarter" idx="10"/>
          </p:nvPr>
        </p:nvSpPr>
        <p:spPr/>
        <p:txBody>
          <a:bodyPr/>
          <a:lstStyle/>
          <a:p>
            <a:fld id="{9E8039E0-E389-4C57-AF37-E34F1113796D}" type="slidenum">
              <a:rPr lang="en-GB" smtClean="0"/>
              <a:t>6</a:t>
            </a:fld>
            <a:endParaRPr lang="en-GB"/>
          </a:p>
        </p:txBody>
      </p:sp>
    </p:spTree>
    <p:extLst>
      <p:ext uri="{BB962C8B-B14F-4D97-AF65-F5344CB8AC3E}">
        <p14:creationId xmlns:p14="http://schemas.microsoft.com/office/powerpoint/2010/main" val="3622043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GB" dirty="0"/>
              <a:t>(e.g. those of any age with physical or mental illness, addiction or disability)</a:t>
            </a:r>
          </a:p>
        </p:txBody>
      </p:sp>
      <p:sp>
        <p:nvSpPr>
          <p:cNvPr id="4" name="Slide Number Placeholder 3"/>
          <p:cNvSpPr>
            <a:spLocks noGrp="1"/>
          </p:cNvSpPr>
          <p:nvPr>
            <p:ph type="sldNum" sz="quarter" idx="10"/>
          </p:nvPr>
        </p:nvSpPr>
        <p:spPr/>
        <p:txBody>
          <a:bodyPr/>
          <a:lstStyle/>
          <a:p>
            <a:fld id="{9E8039E0-E389-4C57-AF37-E34F1113796D}" type="slidenum">
              <a:rPr lang="en-GB" smtClean="0"/>
              <a:t>7</a:t>
            </a:fld>
            <a:endParaRPr lang="en-GB"/>
          </a:p>
        </p:txBody>
      </p:sp>
    </p:spTree>
    <p:extLst>
      <p:ext uri="{BB962C8B-B14F-4D97-AF65-F5344CB8AC3E}">
        <p14:creationId xmlns:p14="http://schemas.microsoft.com/office/powerpoint/2010/main" val="31179450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E8039E0-E389-4C57-AF37-E34F1113796D}" type="slidenum">
              <a:rPr lang="en-GB" smtClean="0"/>
              <a:t>8</a:t>
            </a:fld>
            <a:endParaRPr lang="en-GB"/>
          </a:p>
        </p:txBody>
      </p:sp>
    </p:spTree>
    <p:extLst>
      <p:ext uri="{BB962C8B-B14F-4D97-AF65-F5344CB8AC3E}">
        <p14:creationId xmlns:p14="http://schemas.microsoft.com/office/powerpoint/2010/main" val="11657434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E8039E0-E389-4C57-AF37-E34F1113796D}" type="slidenum">
              <a:rPr lang="en-GB" smtClean="0"/>
              <a:t>9</a:t>
            </a:fld>
            <a:endParaRPr lang="en-GB"/>
          </a:p>
        </p:txBody>
      </p:sp>
    </p:spTree>
    <p:extLst>
      <p:ext uri="{BB962C8B-B14F-4D97-AF65-F5344CB8AC3E}">
        <p14:creationId xmlns:p14="http://schemas.microsoft.com/office/powerpoint/2010/main" val="35391322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E8039E0-E389-4C57-AF37-E34F1113796D}" type="slidenum">
              <a:rPr lang="en-GB" smtClean="0"/>
              <a:t>10</a:t>
            </a:fld>
            <a:endParaRPr lang="en-GB"/>
          </a:p>
        </p:txBody>
      </p:sp>
    </p:spTree>
    <p:extLst>
      <p:ext uri="{BB962C8B-B14F-4D97-AF65-F5344CB8AC3E}">
        <p14:creationId xmlns:p14="http://schemas.microsoft.com/office/powerpoint/2010/main" val="14916049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E8039E0-E389-4C57-AF37-E34F1113796D}" type="slidenum">
              <a:rPr lang="en-GB" smtClean="0"/>
              <a:t>11</a:t>
            </a:fld>
            <a:endParaRPr lang="en-GB"/>
          </a:p>
        </p:txBody>
      </p:sp>
    </p:spTree>
    <p:extLst>
      <p:ext uri="{BB962C8B-B14F-4D97-AF65-F5344CB8AC3E}">
        <p14:creationId xmlns:p14="http://schemas.microsoft.com/office/powerpoint/2010/main" val="6664026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E8039E0-E389-4C57-AF37-E34F1113796D}" type="slidenum">
              <a:rPr lang="en-GB" smtClean="0"/>
              <a:t>12</a:t>
            </a:fld>
            <a:endParaRPr lang="en-GB"/>
          </a:p>
        </p:txBody>
      </p:sp>
    </p:spTree>
    <p:extLst>
      <p:ext uri="{BB962C8B-B14F-4D97-AF65-F5344CB8AC3E}">
        <p14:creationId xmlns:p14="http://schemas.microsoft.com/office/powerpoint/2010/main" val="24195331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E8039E0-E389-4C57-AF37-E34F1113796D}" type="slidenum">
              <a:rPr lang="en-GB" smtClean="0"/>
              <a:t>13</a:t>
            </a:fld>
            <a:endParaRPr lang="en-GB"/>
          </a:p>
        </p:txBody>
      </p:sp>
    </p:spTree>
    <p:extLst>
      <p:ext uri="{BB962C8B-B14F-4D97-AF65-F5344CB8AC3E}">
        <p14:creationId xmlns:p14="http://schemas.microsoft.com/office/powerpoint/2010/main" val="24764444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E8039E0-E389-4C57-AF37-E34F1113796D}" type="slidenum">
              <a:rPr lang="en-GB" smtClean="0"/>
              <a:t>14</a:t>
            </a:fld>
            <a:endParaRPr lang="en-GB"/>
          </a:p>
        </p:txBody>
      </p:sp>
    </p:spTree>
    <p:extLst>
      <p:ext uri="{BB962C8B-B14F-4D97-AF65-F5344CB8AC3E}">
        <p14:creationId xmlns:p14="http://schemas.microsoft.com/office/powerpoint/2010/main" val="40268365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E8039E0-E389-4C57-AF37-E34F1113796D}" type="slidenum">
              <a:rPr lang="en-GB" smtClean="0"/>
              <a:t>15</a:t>
            </a:fld>
            <a:endParaRPr lang="en-GB"/>
          </a:p>
        </p:txBody>
      </p:sp>
    </p:spTree>
    <p:extLst>
      <p:ext uri="{BB962C8B-B14F-4D97-AF65-F5344CB8AC3E}">
        <p14:creationId xmlns:p14="http://schemas.microsoft.com/office/powerpoint/2010/main" val="25325315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(including schizophrenia, </a:t>
            </a:r>
            <a:r>
              <a:rPr lang="en-GB" dirty="0" err="1"/>
              <a:t>schizo</a:t>
            </a:r>
            <a:r>
              <a:rPr lang="en-GB" dirty="0"/>
              <a:t>-affective disorders, psychotic depression and bipolar illnesses)</a:t>
            </a:r>
          </a:p>
        </p:txBody>
      </p:sp>
      <p:sp>
        <p:nvSpPr>
          <p:cNvPr id="4" name="Slide Number Placeholder 3"/>
          <p:cNvSpPr>
            <a:spLocks noGrp="1"/>
          </p:cNvSpPr>
          <p:nvPr>
            <p:ph type="sldNum" sz="quarter" idx="10"/>
          </p:nvPr>
        </p:nvSpPr>
        <p:spPr/>
        <p:txBody>
          <a:bodyPr/>
          <a:lstStyle/>
          <a:p>
            <a:fld id="{9E8039E0-E389-4C57-AF37-E34F1113796D}" type="slidenum">
              <a:rPr lang="en-GB" smtClean="0"/>
              <a:t>16</a:t>
            </a:fld>
            <a:endParaRPr lang="en-GB"/>
          </a:p>
        </p:txBody>
      </p:sp>
    </p:spTree>
    <p:extLst>
      <p:ext uri="{BB962C8B-B14F-4D97-AF65-F5344CB8AC3E}">
        <p14:creationId xmlns:p14="http://schemas.microsoft.com/office/powerpoint/2010/main" val="11432367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E8039E0-E389-4C57-AF37-E34F1113796D}" type="slidenum">
              <a:rPr lang="en-GB" smtClean="0"/>
              <a:t>17</a:t>
            </a:fld>
            <a:endParaRPr lang="en-GB"/>
          </a:p>
        </p:txBody>
      </p:sp>
    </p:spTree>
    <p:extLst>
      <p:ext uri="{BB962C8B-B14F-4D97-AF65-F5344CB8AC3E}">
        <p14:creationId xmlns:p14="http://schemas.microsoft.com/office/powerpoint/2010/main" val="33665624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E8039E0-E389-4C57-AF37-E34F1113796D}" type="slidenum">
              <a:rPr lang="en-GB" smtClean="0"/>
              <a:t>18</a:t>
            </a:fld>
            <a:endParaRPr lang="en-GB"/>
          </a:p>
        </p:txBody>
      </p:sp>
    </p:spTree>
    <p:extLst>
      <p:ext uri="{BB962C8B-B14F-4D97-AF65-F5344CB8AC3E}">
        <p14:creationId xmlns:p14="http://schemas.microsoft.com/office/powerpoint/2010/main" val="16053447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E8039E0-E389-4C57-AF37-E34F1113796D}" type="slidenum">
              <a:rPr lang="en-GB" smtClean="0"/>
              <a:t>19</a:t>
            </a:fld>
            <a:endParaRPr lang="en-GB"/>
          </a:p>
        </p:txBody>
      </p:sp>
    </p:spTree>
    <p:extLst>
      <p:ext uri="{BB962C8B-B14F-4D97-AF65-F5344CB8AC3E}">
        <p14:creationId xmlns:p14="http://schemas.microsoft.com/office/powerpoint/2010/main" val="27556670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E8039E0-E389-4C57-AF37-E34F1113796D}" type="slidenum">
              <a:rPr lang="en-GB" smtClean="0"/>
              <a:t>20</a:t>
            </a:fld>
            <a:endParaRPr lang="en-GB"/>
          </a:p>
        </p:txBody>
      </p:sp>
    </p:spTree>
    <p:extLst>
      <p:ext uri="{BB962C8B-B14F-4D97-AF65-F5344CB8AC3E}">
        <p14:creationId xmlns:p14="http://schemas.microsoft.com/office/powerpoint/2010/main" val="4141262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E8039E0-E389-4C57-AF37-E34F1113796D}" type="slidenum">
              <a:rPr lang="en-GB" smtClean="0"/>
              <a:t>21</a:t>
            </a:fld>
            <a:endParaRPr lang="en-GB"/>
          </a:p>
        </p:txBody>
      </p:sp>
    </p:spTree>
    <p:extLst>
      <p:ext uri="{BB962C8B-B14F-4D97-AF65-F5344CB8AC3E}">
        <p14:creationId xmlns:p14="http://schemas.microsoft.com/office/powerpoint/2010/main" val="5660485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eaLnBrk="1" fontAlgn="t" latinLnBrk="0" hangingPunct="1"/>
            <a:r>
              <a:rPr lang="en-GB" sz="1200" b="0" i="0" u="none" strike="noStrike" kern="1200" dirty="0">
                <a:solidFill>
                  <a:schemeClr val="tx1"/>
                </a:solidFill>
                <a:effectLst/>
                <a:latin typeface="+mn-lt"/>
                <a:ea typeface="+mn-ea"/>
                <a:cs typeface="+mn-cs"/>
              </a:rPr>
              <a:t>Mean number of people carer is providing for (SD)</a:t>
            </a:r>
          </a:p>
          <a:p>
            <a:pPr rtl="0" eaLnBrk="1" fontAlgn="t" latinLnBrk="0" hangingPunct="1"/>
            <a:r>
              <a:rPr lang="en-GB" sz="1200" b="0" i="0" u="none" strike="noStrike" kern="1200" dirty="0">
                <a:solidFill>
                  <a:schemeClr val="tx1"/>
                </a:solidFill>
                <a:effectLst/>
                <a:latin typeface="+mn-lt"/>
                <a:ea typeface="+mn-ea"/>
                <a:cs typeface="+mn-cs"/>
              </a:rPr>
              <a:t>1.82 (0.60)</a:t>
            </a:r>
          </a:p>
          <a:p>
            <a:pPr rtl="0" eaLnBrk="1" fontAlgn="t" latinLnBrk="0" hangingPunct="1"/>
            <a:r>
              <a:rPr lang="en-GB" sz="1200" b="0" i="0" u="none" strike="noStrike" kern="1200" dirty="0">
                <a:solidFill>
                  <a:schemeClr val="tx1"/>
                </a:solidFill>
                <a:effectLst/>
                <a:latin typeface="+mn-lt"/>
                <a:ea typeface="+mn-ea"/>
                <a:cs typeface="+mn-cs"/>
              </a:rPr>
              <a:t>2.13 (0.99)</a:t>
            </a:r>
          </a:p>
          <a:p>
            <a:pPr rtl="0" eaLnBrk="1" fontAlgn="t" latinLnBrk="0" hangingPunct="1"/>
            <a:r>
              <a:rPr lang="en-GB" sz="1200" b="0" i="0" u="none" strike="noStrike" kern="1200" dirty="0">
                <a:solidFill>
                  <a:schemeClr val="tx1"/>
                </a:solidFill>
                <a:effectLst/>
                <a:latin typeface="+mn-lt"/>
                <a:ea typeface="+mn-ea"/>
                <a:cs typeface="+mn-cs"/>
              </a:rPr>
              <a:t>2.38 (2.13)</a:t>
            </a:r>
          </a:p>
          <a:p>
            <a:endParaRPr lang="en-GB" dirty="0"/>
          </a:p>
        </p:txBody>
      </p:sp>
      <p:sp>
        <p:nvSpPr>
          <p:cNvPr id="4" name="Slide Number Placeholder 3"/>
          <p:cNvSpPr>
            <a:spLocks noGrp="1"/>
          </p:cNvSpPr>
          <p:nvPr>
            <p:ph type="sldNum" sz="quarter" idx="10"/>
          </p:nvPr>
        </p:nvSpPr>
        <p:spPr/>
        <p:txBody>
          <a:bodyPr/>
          <a:lstStyle/>
          <a:p>
            <a:fld id="{9E8039E0-E389-4C57-AF37-E34F1113796D}" type="slidenum">
              <a:rPr lang="en-GB" smtClean="0"/>
              <a:t>22</a:t>
            </a:fld>
            <a:endParaRPr lang="en-GB"/>
          </a:p>
        </p:txBody>
      </p:sp>
    </p:spTree>
    <p:extLst>
      <p:ext uri="{BB962C8B-B14F-4D97-AF65-F5344CB8AC3E}">
        <p14:creationId xmlns:p14="http://schemas.microsoft.com/office/powerpoint/2010/main" val="42362028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E8039E0-E389-4C57-AF37-E34F1113796D}" type="slidenum">
              <a:rPr lang="en-GB" smtClean="0"/>
              <a:t>23</a:t>
            </a:fld>
            <a:endParaRPr lang="en-GB"/>
          </a:p>
        </p:txBody>
      </p:sp>
    </p:spTree>
    <p:extLst>
      <p:ext uri="{BB962C8B-B14F-4D97-AF65-F5344CB8AC3E}">
        <p14:creationId xmlns:p14="http://schemas.microsoft.com/office/powerpoint/2010/main" val="3562709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Bubble 1 -</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the interventions’ benefits was that it supported them to maintain a positive attitude and fostered a sense of gratitude. And the intervention supported them to realise the importance of spending some time doing things they enjoy. the intervention as a distraction and escapism from daily routine and caring and other type of responsibilities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Bubble</a:t>
            </a:r>
            <a:r>
              <a:rPr lang="en-GB" sz="1200" kern="1200" baseline="0" dirty="0">
                <a:solidFill>
                  <a:schemeClr val="tx1"/>
                </a:solidFill>
                <a:effectLst/>
                <a:latin typeface="+mn-lt"/>
                <a:ea typeface="+mn-ea"/>
                <a:cs typeface="+mn-cs"/>
              </a:rPr>
              <a:t> 2 – </a:t>
            </a:r>
          </a:p>
          <a:p>
            <a:endParaRPr lang="en-GB" sz="1200" kern="1200" baseline="0" dirty="0">
              <a:solidFill>
                <a:schemeClr val="tx1"/>
              </a:solidFill>
              <a:effectLst/>
              <a:latin typeface="+mn-lt"/>
              <a:ea typeface="+mn-ea"/>
              <a:cs typeface="+mn-cs"/>
            </a:endParaRPr>
          </a:p>
          <a:p>
            <a:r>
              <a:rPr lang="en-GB" sz="1200" kern="1200" baseline="0" dirty="0">
                <a:solidFill>
                  <a:schemeClr val="tx1"/>
                </a:solidFill>
                <a:effectLst/>
                <a:latin typeface="+mn-lt"/>
                <a:ea typeface="+mn-ea"/>
                <a:cs typeface="+mn-cs"/>
              </a:rPr>
              <a:t>Bubble 3 – </a:t>
            </a:r>
          </a:p>
          <a:p>
            <a:endParaRPr lang="en-GB" sz="1200" kern="1200" baseline="0" dirty="0">
              <a:solidFill>
                <a:schemeClr val="tx1"/>
              </a:solidFill>
              <a:effectLst/>
              <a:latin typeface="+mn-lt"/>
              <a:ea typeface="+mn-ea"/>
              <a:cs typeface="+mn-cs"/>
            </a:endParaRPr>
          </a:p>
          <a:p>
            <a:r>
              <a:rPr lang="en-GB" sz="1200" kern="1200" baseline="0" dirty="0">
                <a:solidFill>
                  <a:schemeClr val="tx1"/>
                </a:solidFill>
                <a:effectLst/>
                <a:latin typeface="+mn-lt"/>
                <a:ea typeface="+mn-ea"/>
                <a:cs typeface="+mn-cs"/>
              </a:rPr>
              <a:t>Bubble 4 – Some in the PWD found the intervention stressful and unhelpful as an experience citing an increase in self-awareness and recognition that they were not coping well but asked for help as a result. reported that they did not enjoy the intervention due to its narrow focus i.e. writing only about positive emotions. It seemed that the focus on the positives only, fostered a sense of loss for those participants. A common denominator among participants’ accounts was the difficulty of remembering positive experiences which by its own terms created a sense of sadness. Others also reported that their lives have taken another turn and they did not want to remember past positive experiences</a:t>
            </a:r>
          </a:p>
          <a:p>
            <a:endParaRPr lang="en-GB" sz="1200" kern="1200" baseline="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9E8039E0-E389-4C57-AF37-E34F1113796D}" type="slidenum">
              <a:rPr lang="en-GB" smtClean="0"/>
              <a:t>24</a:t>
            </a:fld>
            <a:endParaRPr lang="en-GB"/>
          </a:p>
        </p:txBody>
      </p:sp>
    </p:spTree>
    <p:extLst>
      <p:ext uri="{BB962C8B-B14F-4D97-AF65-F5344CB8AC3E}">
        <p14:creationId xmlns:p14="http://schemas.microsoft.com/office/powerpoint/2010/main" val="6863829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Bubble 1 -</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the interventions’ benefits was that it supported them to maintain a positive attitude and fostered a sense of gratitude. And the intervention supported them to realise the importance of spending some time doing things they enjoy. the intervention as a distraction and escapism from daily routine and caring and other type of responsibilities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Bubble</a:t>
            </a:r>
            <a:r>
              <a:rPr lang="en-GB" sz="1200" kern="1200" baseline="0" dirty="0">
                <a:solidFill>
                  <a:schemeClr val="tx1"/>
                </a:solidFill>
                <a:effectLst/>
                <a:latin typeface="+mn-lt"/>
                <a:ea typeface="+mn-ea"/>
                <a:cs typeface="+mn-cs"/>
              </a:rPr>
              <a:t> 2 – </a:t>
            </a:r>
          </a:p>
          <a:p>
            <a:endParaRPr lang="en-GB" sz="1200" kern="1200" baseline="0" dirty="0">
              <a:solidFill>
                <a:schemeClr val="tx1"/>
              </a:solidFill>
              <a:effectLst/>
              <a:latin typeface="+mn-lt"/>
              <a:ea typeface="+mn-ea"/>
              <a:cs typeface="+mn-cs"/>
            </a:endParaRPr>
          </a:p>
          <a:p>
            <a:r>
              <a:rPr lang="en-GB" sz="1200" kern="1200" baseline="0" dirty="0">
                <a:solidFill>
                  <a:schemeClr val="tx1"/>
                </a:solidFill>
                <a:effectLst/>
                <a:latin typeface="+mn-lt"/>
                <a:ea typeface="+mn-ea"/>
                <a:cs typeface="+mn-cs"/>
              </a:rPr>
              <a:t>Bubble 3 – </a:t>
            </a:r>
          </a:p>
          <a:p>
            <a:endParaRPr lang="en-GB" sz="1200" kern="1200" baseline="0" dirty="0">
              <a:solidFill>
                <a:schemeClr val="tx1"/>
              </a:solidFill>
              <a:effectLst/>
              <a:latin typeface="+mn-lt"/>
              <a:ea typeface="+mn-ea"/>
              <a:cs typeface="+mn-cs"/>
            </a:endParaRPr>
          </a:p>
          <a:p>
            <a:r>
              <a:rPr lang="en-GB" sz="1200" kern="1200" baseline="0" dirty="0">
                <a:solidFill>
                  <a:schemeClr val="tx1"/>
                </a:solidFill>
                <a:effectLst/>
                <a:latin typeface="+mn-lt"/>
                <a:ea typeface="+mn-ea"/>
                <a:cs typeface="+mn-cs"/>
              </a:rPr>
              <a:t>Bubble 4 – Some in the PWD found the intervention stressful and unhelpful as an experience citing an increase in self-awareness and recognition that they were not coping well but asked for help as a result. reported that they did not enjoy the intervention due to its narrow focus i.e. writing only about positive emotions. It seemed that the focus on the positives only, fostered a sense of loss for those participants. A common denominator among participants’ accounts was the difficulty of remembering positive experiences which by its own terms created a sense of sadness. Others also reported that their lives have taken another turn and they did not want to remember past positive experiences</a:t>
            </a:r>
          </a:p>
          <a:p>
            <a:endParaRPr lang="en-GB" sz="1200" kern="1200" baseline="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9E8039E0-E389-4C57-AF37-E34F1113796D}" type="slidenum">
              <a:rPr lang="en-GB" smtClean="0"/>
              <a:t>25</a:t>
            </a:fld>
            <a:endParaRPr lang="en-GB"/>
          </a:p>
        </p:txBody>
      </p:sp>
    </p:spTree>
    <p:extLst>
      <p:ext uri="{BB962C8B-B14F-4D97-AF65-F5344CB8AC3E}">
        <p14:creationId xmlns:p14="http://schemas.microsoft.com/office/powerpoint/2010/main" val="23935308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Bubble 1 -</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the interventions’ benefits was that it supported them to maintain a positive attitude and fostered a sense of gratitude. And the intervention supported them to realise the importance of spending some time doing things they enjoy. the intervention as a distraction and escapism from daily routine and caring and other type of responsibilities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Bubble</a:t>
            </a:r>
            <a:r>
              <a:rPr lang="en-GB" sz="1200" kern="1200" baseline="0" dirty="0">
                <a:solidFill>
                  <a:schemeClr val="tx1"/>
                </a:solidFill>
                <a:effectLst/>
                <a:latin typeface="+mn-lt"/>
                <a:ea typeface="+mn-ea"/>
                <a:cs typeface="+mn-cs"/>
              </a:rPr>
              <a:t> 2 – </a:t>
            </a:r>
          </a:p>
          <a:p>
            <a:endParaRPr lang="en-GB" sz="1200" kern="1200" baseline="0" dirty="0">
              <a:solidFill>
                <a:schemeClr val="tx1"/>
              </a:solidFill>
              <a:effectLst/>
              <a:latin typeface="+mn-lt"/>
              <a:ea typeface="+mn-ea"/>
              <a:cs typeface="+mn-cs"/>
            </a:endParaRPr>
          </a:p>
          <a:p>
            <a:r>
              <a:rPr lang="en-GB" sz="1200" kern="1200" baseline="0" dirty="0">
                <a:solidFill>
                  <a:schemeClr val="tx1"/>
                </a:solidFill>
                <a:effectLst/>
                <a:latin typeface="+mn-lt"/>
                <a:ea typeface="+mn-ea"/>
                <a:cs typeface="+mn-cs"/>
              </a:rPr>
              <a:t>Bubble 3 – </a:t>
            </a:r>
          </a:p>
          <a:p>
            <a:endParaRPr lang="en-GB" sz="1200" kern="1200" baseline="0" dirty="0">
              <a:solidFill>
                <a:schemeClr val="tx1"/>
              </a:solidFill>
              <a:effectLst/>
              <a:latin typeface="+mn-lt"/>
              <a:ea typeface="+mn-ea"/>
              <a:cs typeface="+mn-cs"/>
            </a:endParaRPr>
          </a:p>
          <a:p>
            <a:r>
              <a:rPr lang="en-GB" sz="1200" kern="1200" baseline="0" dirty="0">
                <a:solidFill>
                  <a:schemeClr val="tx1"/>
                </a:solidFill>
                <a:effectLst/>
                <a:latin typeface="+mn-lt"/>
                <a:ea typeface="+mn-ea"/>
                <a:cs typeface="+mn-cs"/>
              </a:rPr>
              <a:t>Bubble 4 – Some in the PWD found the intervention stressful and unhelpful as an experience citing an increase in self-awareness and recognition that they were not coping well but asked for help as a result. reported that they did not enjoy the intervention due to its narrow focus i.e. writing only about positive emotions. It seemed that the focus on the positives only, fostered a sense of loss for those participants. A common denominator among participants’ accounts was the difficulty of remembering positive experiences which by its own terms created a sense of sadness. Others also reported that their lives have taken another turn and they did not want to remember past positive experiences</a:t>
            </a:r>
          </a:p>
          <a:p>
            <a:endParaRPr lang="en-GB" sz="1200" kern="1200" baseline="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9E8039E0-E389-4C57-AF37-E34F1113796D}" type="slidenum">
              <a:rPr lang="en-GB" smtClean="0"/>
              <a:t>26</a:t>
            </a:fld>
            <a:endParaRPr lang="en-GB"/>
          </a:p>
        </p:txBody>
      </p:sp>
    </p:spTree>
    <p:extLst>
      <p:ext uri="{BB962C8B-B14F-4D97-AF65-F5344CB8AC3E}">
        <p14:creationId xmlns:p14="http://schemas.microsoft.com/office/powerpoint/2010/main" val="3194433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Bubble 1 -</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the interventions’ benefits was that it supported them to maintain a positive attitude and fostered a sense of gratitude. And the intervention supported them to realise the importance of spending some time doing things they enjoy. the intervention as a distraction and escapism from daily routine and caring and other type of responsibilities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Bubble</a:t>
            </a:r>
            <a:r>
              <a:rPr lang="en-GB" sz="1200" kern="1200" baseline="0" dirty="0">
                <a:solidFill>
                  <a:schemeClr val="tx1"/>
                </a:solidFill>
                <a:effectLst/>
                <a:latin typeface="+mn-lt"/>
                <a:ea typeface="+mn-ea"/>
                <a:cs typeface="+mn-cs"/>
              </a:rPr>
              <a:t> 2 – </a:t>
            </a:r>
          </a:p>
          <a:p>
            <a:endParaRPr lang="en-GB" sz="1200" kern="1200" baseline="0" dirty="0">
              <a:solidFill>
                <a:schemeClr val="tx1"/>
              </a:solidFill>
              <a:effectLst/>
              <a:latin typeface="+mn-lt"/>
              <a:ea typeface="+mn-ea"/>
              <a:cs typeface="+mn-cs"/>
            </a:endParaRPr>
          </a:p>
          <a:p>
            <a:r>
              <a:rPr lang="en-GB" sz="1200" kern="1200" baseline="0" dirty="0">
                <a:solidFill>
                  <a:schemeClr val="tx1"/>
                </a:solidFill>
                <a:effectLst/>
                <a:latin typeface="+mn-lt"/>
                <a:ea typeface="+mn-ea"/>
                <a:cs typeface="+mn-cs"/>
              </a:rPr>
              <a:t>Bubble 3 – </a:t>
            </a:r>
          </a:p>
          <a:p>
            <a:endParaRPr lang="en-GB" sz="1200" kern="1200" baseline="0" dirty="0">
              <a:solidFill>
                <a:schemeClr val="tx1"/>
              </a:solidFill>
              <a:effectLst/>
              <a:latin typeface="+mn-lt"/>
              <a:ea typeface="+mn-ea"/>
              <a:cs typeface="+mn-cs"/>
            </a:endParaRPr>
          </a:p>
          <a:p>
            <a:r>
              <a:rPr lang="en-GB" sz="1200" kern="1200" baseline="0" dirty="0">
                <a:solidFill>
                  <a:schemeClr val="tx1"/>
                </a:solidFill>
                <a:effectLst/>
                <a:latin typeface="+mn-lt"/>
                <a:ea typeface="+mn-ea"/>
                <a:cs typeface="+mn-cs"/>
              </a:rPr>
              <a:t>Bubble 4 – Some in the PWD found the intervention stressful and unhelpful as an experience citing an increase in self-awareness and recognition that they were not coping well but asked for help as a result. reported that they did not enjoy the intervention due to its narrow focus i.e. writing only about positive emotions. It seemed that the focus on the positives only, fostered a sense of loss for those participants. A common denominator among participants’ accounts was the difficulty of remembering positive experiences which by its own terms created a sense of sadness. Others also reported that their lives have taken another turn and they did not want to remember past positive experiences</a:t>
            </a:r>
          </a:p>
          <a:p>
            <a:endParaRPr lang="en-GB" sz="1200" kern="1200" baseline="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9E8039E0-E389-4C57-AF37-E34F1113796D}" type="slidenum">
              <a:rPr lang="en-GB" smtClean="0"/>
              <a:t>27</a:t>
            </a:fld>
            <a:endParaRPr lang="en-GB"/>
          </a:p>
        </p:txBody>
      </p:sp>
    </p:spTree>
    <p:extLst>
      <p:ext uri="{BB962C8B-B14F-4D97-AF65-F5344CB8AC3E}">
        <p14:creationId xmlns:p14="http://schemas.microsoft.com/office/powerpoint/2010/main" val="4230201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Bubble 1 -</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the interventions’ benefits was that it supported them to maintain a positive attitude and fostered a sense of gratitude. And the intervention supported them to realise the importance of spending some time doing things they enjoy. the intervention as a distraction and escapism from daily routine and caring and other type of responsibilities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Bubble</a:t>
            </a:r>
            <a:r>
              <a:rPr lang="en-GB" sz="1200" kern="1200" baseline="0" dirty="0">
                <a:solidFill>
                  <a:schemeClr val="tx1"/>
                </a:solidFill>
                <a:effectLst/>
                <a:latin typeface="+mn-lt"/>
                <a:ea typeface="+mn-ea"/>
                <a:cs typeface="+mn-cs"/>
              </a:rPr>
              <a:t> 2 – </a:t>
            </a:r>
          </a:p>
          <a:p>
            <a:endParaRPr lang="en-GB" sz="1200" kern="1200" baseline="0" dirty="0">
              <a:solidFill>
                <a:schemeClr val="tx1"/>
              </a:solidFill>
              <a:effectLst/>
              <a:latin typeface="+mn-lt"/>
              <a:ea typeface="+mn-ea"/>
              <a:cs typeface="+mn-cs"/>
            </a:endParaRPr>
          </a:p>
          <a:p>
            <a:r>
              <a:rPr lang="en-GB" sz="1200" kern="1200" baseline="0" dirty="0">
                <a:solidFill>
                  <a:schemeClr val="tx1"/>
                </a:solidFill>
                <a:effectLst/>
                <a:latin typeface="+mn-lt"/>
                <a:ea typeface="+mn-ea"/>
                <a:cs typeface="+mn-cs"/>
              </a:rPr>
              <a:t>Bubble 3 – </a:t>
            </a:r>
          </a:p>
          <a:p>
            <a:endParaRPr lang="en-GB" sz="1200" kern="1200" baseline="0" dirty="0">
              <a:solidFill>
                <a:schemeClr val="tx1"/>
              </a:solidFill>
              <a:effectLst/>
              <a:latin typeface="+mn-lt"/>
              <a:ea typeface="+mn-ea"/>
              <a:cs typeface="+mn-cs"/>
            </a:endParaRPr>
          </a:p>
          <a:p>
            <a:r>
              <a:rPr lang="en-GB" sz="1200" kern="1200" baseline="0" dirty="0">
                <a:solidFill>
                  <a:schemeClr val="tx1"/>
                </a:solidFill>
                <a:effectLst/>
                <a:latin typeface="+mn-lt"/>
                <a:ea typeface="+mn-ea"/>
                <a:cs typeface="+mn-cs"/>
              </a:rPr>
              <a:t>Bubble 4 – Some in the PWD found the intervention stressful and unhelpful as an experience citing an increase in self-awareness and recognition that they were not coping well but asked for help as a result. reported that they did not enjoy the intervention due to its narrow focus i.e. writing only about positive emotions. It seemed that the focus on the positives only, fostered a sense of loss for those participants. A common denominator among participants’ accounts was the difficulty of remembering positive experiences which by its own terms created a sense of sadness. Others also reported that their lives have taken another turn and they did not want to remember past positive experiences</a:t>
            </a:r>
          </a:p>
          <a:p>
            <a:endParaRPr lang="en-GB" sz="1200" kern="1200" baseline="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9E8039E0-E389-4C57-AF37-E34F1113796D}" type="slidenum">
              <a:rPr lang="en-GB" smtClean="0"/>
              <a:t>28</a:t>
            </a:fld>
            <a:endParaRPr lang="en-GB"/>
          </a:p>
        </p:txBody>
      </p:sp>
    </p:spTree>
    <p:extLst>
      <p:ext uri="{BB962C8B-B14F-4D97-AF65-F5344CB8AC3E}">
        <p14:creationId xmlns:p14="http://schemas.microsoft.com/office/powerpoint/2010/main" val="16683004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Bubble 1 -</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the interventions’ benefits was that it supported them to maintain a positive attitude and fostered a sense of gratitude. And the intervention supported them to realise the importance of spending some time doing things they enjoy. the intervention as a distraction and escapism from daily routine and caring and other type of responsibilities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Bubble</a:t>
            </a:r>
            <a:r>
              <a:rPr lang="en-GB" sz="1200" kern="1200" baseline="0" dirty="0">
                <a:solidFill>
                  <a:schemeClr val="tx1"/>
                </a:solidFill>
                <a:effectLst/>
                <a:latin typeface="+mn-lt"/>
                <a:ea typeface="+mn-ea"/>
                <a:cs typeface="+mn-cs"/>
              </a:rPr>
              <a:t> 2 – </a:t>
            </a:r>
          </a:p>
          <a:p>
            <a:endParaRPr lang="en-GB" sz="1200" kern="1200" baseline="0" dirty="0">
              <a:solidFill>
                <a:schemeClr val="tx1"/>
              </a:solidFill>
              <a:effectLst/>
              <a:latin typeface="+mn-lt"/>
              <a:ea typeface="+mn-ea"/>
              <a:cs typeface="+mn-cs"/>
            </a:endParaRPr>
          </a:p>
          <a:p>
            <a:r>
              <a:rPr lang="en-GB" sz="1200" kern="1200" baseline="0" dirty="0">
                <a:solidFill>
                  <a:schemeClr val="tx1"/>
                </a:solidFill>
                <a:effectLst/>
                <a:latin typeface="+mn-lt"/>
                <a:ea typeface="+mn-ea"/>
                <a:cs typeface="+mn-cs"/>
              </a:rPr>
              <a:t>Bubble 3 – </a:t>
            </a:r>
          </a:p>
          <a:p>
            <a:endParaRPr lang="en-GB" sz="1200" kern="1200" baseline="0" dirty="0">
              <a:solidFill>
                <a:schemeClr val="tx1"/>
              </a:solidFill>
              <a:effectLst/>
              <a:latin typeface="+mn-lt"/>
              <a:ea typeface="+mn-ea"/>
              <a:cs typeface="+mn-cs"/>
            </a:endParaRPr>
          </a:p>
          <a:p>
            <a:r>
              <a:rPr lang="en-GB" sz="1200" kern="1200" baseline="0" dirty="0">
                <a:solidFill>
                  <a:schemeClr val="tx1"/>
                </a:solidFill>
                <a:effectLst/>
                <a:latin typeface="+mn-lt"/>
                <a:ea typeface="+mn-ea"/>
                <a:cs typeface="+mn-cs"/>
              </a:rPr>
              <a:t>Bubble 4 – Some in the PWD found the intervention stressful and unhelpful as an experience citing an increase in self-awareness and recognition that they were not coping well but asked for help as a result. reported that they did not enjoy the intervention due to its narrow focus i.e. writing only about positive emotions. It seemed that the focus on the positives only, fostered a sense of loss for those participants. A common denominator among participants’ accounts was the difficulty of remembering positive experiences which by its own terms created a sense of sadness. Others also reported that their lives have taken another turn and they did not want to remember past positive experiences</a:t>
            </a:r>
          </a:p>
          <a:p>
            <a:endParaRPr lang="en-GB" sz="1200" kern="1200" baseline="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9E8039E0-E389-4C57-AF37-E34F1113796D}" type="slidenum">
              <a:rPr lang="en-GB" smtClean="0"/>
              <a:t>29</a:t>
            </a:fld>
            <a:endParaRPr lang="en-GB"/>
          </a:p>
        </p:txBody>
      </p:sp>
    </p:spTree>
    <p:extLst>
      <p:ext uri="{BB962C8B-B14F-4D97-AF65-F5344CB8AC3E}">
        <p14:creationId xmlns:p14="http://schemas.microsoft.com/office/powerpoint/2010/main" val="21281126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E8039E0-E389-4C57-AF37-E34F1113796D}" type="slidenum">
              <a:rPr lang="en-GB" smtClean="0"/>
              <a:t>30</a:t>
            </a:fld>
            <a:endParaRPr lang="en-GB"/>
          </a:p>
        </p:txBody>
      </p:sp>
    </p:spTree>
    <p:extLst>
      <p:ext uri="{BB962C8B-B14F-4D97-AF65-F5344CB8AC3E}">
        <p14:creationId xmlns:p14="http://schemas.microsoft.com/office/powerpoint/2010/main" val="34759566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E8039E0-E389-4C57-AF37-E34F1113796D}" type="slidenum">
              <a:rPr lang="en-GB" smtClean="0"/>
              <a:t>31</a:t>
            </a:fld>
            <a:endParaRPr lang="en-GB"/>
          </a:p>
        </p:txBody>
      </p:sp>
    </p:spTree>
    <p:extLst>
      <p:ext uri="{BB962C8B-B14F-4D97-AF65-F5344CB8AC3E}">
        <p14:creationId xmlns:p14="http://schemas.microsoft.com/office/powerpoint/2010/main" val="9549609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E8039E0-E389-4C57-AF37-E34F1113796D}" type="slidenum">
              <a:rPr lang="en-GB" smtClean="0"/>
              <a:t>32</a:t>
            </a:fld>
            <a:endParaRPr lang="en-GB"/>
          </a:p>
        </p:txBody>
      </p:sp>
    </p:spTree>
    <p:extLst>
      <p:ext uri="{BB962C8B-B14F-4D97-AF65-F5344CB8AC3E}">
        <p14:creationId xmlns:p14="http://schemas.microsoft.com/office/powerpoint/2010/main" val="26083545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E8039E0-E389-4C57-AF37-E34F1113796D}" type="slidenum">
              <a:rPr lang="en-GB" smtClean="0"/>
              <a:t>33</a:t>
            </a:fld>
            <a:endParaRPr lang="en-GB"/>
          </a:p>
        </p:txBody>
      </p:sp>
    </p:spTree>
    <p:extLst>
      <p:ext uri="{BB962C8B-B14F-4D97-AF65-F5344CB8AC3E}">
        <p14:creationId xmlns:p14="http://schemas.microsoft.com/office/powerpoint/2010/main" val="730956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E8039E0-E389-4C57-AF37-E34F1113796D}" type="slidenum">
              <a:rPr lang="en-GB" smtClean="0"/>
              <a:t>34</a:t>
            </a:fld>
            <a:endParaRPr lang="en-GB"/>
          </a:p>
        </p:txBody>
      </p:sp>
    </p:spTree>
    <p:extLst>
      <p:ext uri="{BB962C8B-B14F-4D97-AF65-F5344CB8AC3E}">
        <p14:creationId xmlns:p14="http://schemas.microsoft.com/office/powerpoint/2010/main" val="25293722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E8039E0-E389-4C57-AF37-E34F1113796D}" type="slidenum">
              <a:rPr lang="en-GB" smtClean="0"/>
              <a:t>35</a:t>
            </a:fld>
            <a:endParaRPr lang="en-GB"/>
          </a:p>
        </p:txBody>
      </p:sp>
    </p:spTree>
    <p:extLst>
      <p:ext uri="{BB962C8B-B14F-4D97-AF65-F5344CB8AC3E}">
        <p14:creationId xmlns:p14="http://schemas.microsoft.com/office/powerpoint/2010/main" val="19664501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E8039E0-E389-4C57-AF37-E34F1113796D}" type="slidenum">
              <a:rPr lang="en-GB" smtClean="0"/>
              <a:t>36</a:t>
            </a:fld>
            <a:endParaRPr lang="en-GB"/>
          </a:p>
        </p:txBody>
      </p:sp>
    </p:spTree>
    <p:extLst>
      <p:ext uri="{BB962C8B-B14F-4D97-AF65-F5344CB8AC3E}">
        <p14:creationId xmlns:p14="http://schemas.microsoft.com/office/powerpoint/2010/main" val="33738178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E8039E0-E389-4C57-AF37-E34F1113796D}" type="slidenum">
              <a:rPr lang="en-GB" smtClean="0"/>
              <a:t>37</a:t>
            </a:fld>
            <a:endParaRPr lang="en-GB"/>
          </a:p>
        </p:txBody>
      </p:sp>
    </p:spTree>
    <p:extLst>
      <p:ext uri="{BB962C8B-B14F-4D97-AF65-F5344CB8AC3E}">
        <p14:creationId xmlns:p14="http://schemas.microsoft.com/office/powerpoint/2010/main" val="7471436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E8039E0-E389-4C57-AF37-E34F1113796D}" type="slidenum">
              <a:rPr lang="en-GB" smtClean="0"/>
              <a:t>38</a:t>
            </a:fld>
            <a:endParaRPr lang="en-GB"/>
          </a:p>
        </p:txBody>
      </p:sp>
    </p:spTree>
    <p:extLst>
      <p:ext uri="{BB962C8B-B14F-4D97-AF65-F5344CB8AC3E}">
        <p14:creationId xmlns:p14="http://schemas.microsoft.com/office/powerpoint/2010/main" val="7432077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E8039E0-E389-4C57-AF37-E34F1113796D}" type="slidenum">
              <a:rPr lang="en-GB" smtClean="0"/>
              <a:t>39</a:t>
            </a:fld>
            <a:endParaRPr lang="en-GB"/>
          </a:p>
        </p:txBody>
      </p:sp>
    </p:spTree>
    <p:extLst>
      <p:ext uri="{BB962C8B-B14F-4D97-AF65-F5344CB8AC3E}">
        <p14:creationId xmlns:p14="http://schemas.microsoft.com/office/powerpoint/2010/main" val="9321427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*First</a:t>
            </a:r>
            <a:r>
              <a:rPr lang="en-GB" baseline="0" dirty="0"/>
              <a:t> participants recruited in January 2017</a:t>
            </a:r>
          </a:p>
          <a:p>
            <a:r>
              <a:rPr lang="en-GB" baseline="0" dirty="0"/>
              <a:t>Last participant recruited February 2018 (original </a:t>
            </a:r>
            <a:r>
              <a:rPr lang="en-GB" baseline="0" dirty="0" err="1"/>
              <a:t>gantt</a:t>
            </a:r>
            <a:r>
              <a:rPr lang="en-GB" baseline="0" dirty="0"/>
              <a:t> chart allowed for 7 </a:t>
            </a:r>
            <a:r>
              <a:rPr lang="en-GB" baseline="0"/>
              <a:t>months recruitment)</a:t>
            </a:r>
            <a:endParaRPr lang="en-GB" dirty="0"/>
          </a:p>
        </p:txBody>
      </p:sp>
      <p:sp>
        <p:nvSpPr>
          <p:cNvPr id="4" name="Slide Number Placeholder 3"/>
          <p:cNvSpPr>
            <a:spLocks noGrp="1"/>
          </p:cNvSpPr>
          <p:nvPr>
            <p:ph type="sldNum" sz="quarter" idx="10"/>
          </p:nvPr>
        </p:nvSpPr>
        <p:spPr/>
        <p:txBody>
          <a:bodyPr/>
          <a:lstStyle/>
          <a:p>
            <a:fld id="{9E8039E0-E389-4C57-AF37-E34F1113796D}" type="slidenum">
              <a:rPr lang="en-GB" smtClean="0"/>
              <a:t>40</a:t>
            </a:fld>
            <a:endParaRPr lang="en-GB"/>
          </a:p>
        </p:txBody>
      </p:sp>
    </p:spTree>
    <p:extLst>
      <p:ext uri="{BB962C8B-B14F-4D97-AF65-F5344CB8AC3E}">
        <p14:creationId xmlns:p14="http://schemas.microsoft.com/office/powerpoint/2010/main" val="33007804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9E8039E0-E389-4C57-AF37-E34F1113796D}" type="slidenum">
              <a:rPr lang="en-GB" smtClean="0"/>
              <a:t>41</a:t>
            </a:fld>
            <a:endParaRPr lang="en-GB"/>
          </a:p>
        </p:txBody>
      </p:sp>
    </p:spTree>
    <p:extLst>
      <p:ext uri="{BB962C8B-B14F-4D97-AF65-F5344CB8AC3E}">
        <p14:creationId xmlns:p14="http://schemas.microsoft.com/office/powerpoint/2010/main" val="6885863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9E8039E0-E389-4C57-AF37-E34F1113796D}" type="slidenum">
              <a:rPr lang="en-GB" smtClean="0"/>
              <a:t>42</a:t>
            </a:fld>
            <a:endParaRPr lang="en-GB"/>
          </a:p>
        </p:txBody>
      </p:sp>
    </p:spTree>
    <p:extLst>
      <p:ext uri="{BB962C8B-B14F-4D97-AF65-F5344CB8AC3E}">
        <p14:creationId xmlns:p14="http://schemas.microsoft.com/office/powerpoint/2010/main" val="39620240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*First</a:t>
            </a:r>
            <a:r>
              <a:rPr lang="en-GB" baseline="0" dirty="0"/>
              <a:t> participants recruited in January 2017</a:t>
            </a:r>
          </a:p>
          <a:p>
            <a:r>
              <a:rPr lang="en-GB" baseline="0" dirty="0"/>
              <a:t>Last participant recruited February 2018 (original </a:t>
            </a:r>
            <a:r>
              <a:rPr lang="en-GB" baseline="0" dirty="0" err="1"/>
              <a:t>gantt</a:t>
            </a:r>
            <a:r>
              <a:rPr lang="en-GB" baseline="0" dirty="0"/>
              <a:t> chart allowed for 7 </a:t>
            </a:r>
            <a:r>
              <a:rPr lang="en-GB" baseline="0"/>
              <a:t>months recruitment)</a:t>
            </a:r>
            <a:endParaRPr lang="en-GB" dirty="0"/>
          </a:p>
        </p:txBody>
      </p:sp>
      <p:sp>
        <p:nvSpPr>
          <p:cNvPr id="4" name="Slide Number Placeholder 3"/>
          <p:cNvSpPr>
            <a:spLocks noGrp="1"/>
          </p:cNvSpPr>
          <p:nvPr>
            <p:ph type="sldNum" sz="quarter" idx="10"/>
          </p:nvPr>
        </p:nvSpPr>
        <p:spPr/>
        <p:txBody>
          <a:bodyPr/>
          <a:lstStyle/>
          <a:p>
            <a:fld id="{9E8039E0-E389-4C57-AF37-E34F1113796D}" type="slidenum">
              <a:rPr lang="en-GB" smtClean="0"/>
              <a:t>43</a:t>
            </a:fld>
            <a:endParaRPr lang="en-GB"/>
          </a:p>
        </p:txBody>
      </p:sp>
    </p:spTree>
    <p:extLst>
      <p:ext uri="{BB962C8B-B14F-4D97-AF65-F5344CB8AC3E}">
        <p14:creationId xmlns:p14="http://schemas.microsoft.com/office/powerpoint/2010/main" val="369779536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9E8039E0-E389-4C57-AF37-E34F1113796D}" type="slidenum">
              <a:rPr lang="en-GB" smtClean="0"/>
              <a:t>44</a:t>
            </a:fld>
            <a:endParaRPr lang="en-GB"/>
          </a:p>
        </p:txBody>
      </p:sp>
    </p:spTree>
    <p:extLst>
      <p:ext uri="{BB962C8B-B14F-4D97-AF65-F5344CB8AC3E}">
        <p14:creationId xmlns:p14="http://schemas.microsoft.com/office/powerpoint/2010/main" val="34857203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6B1094DB-7029-4071-AB8C-B58927DA3E56}" type="datetimeFigureOut">
              <a:rPr lang="en-GB" smtClean="0"/>
              <a:t>30/01/2019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4F3BAF-2090-4961-8ADD-D0C061C50ABC}" type="slidenum">
              <a:rPr lang="en-GB" smtClean="0"/>
              <a:t>‹#›</a:t>
            </a:fld>
            <a:endParaRPr lang="en-GB"/>
          </a:p>
        </p:txBody>
      </p:sp>
    </p:spTree>
    <p:extLst>
      <p:ext uri="{BB962C8B-B14F-4D97-AF65-F5344CB8AC3E}">
        <p14:creationId xmlns:p14="http://schemas.microsoft.com/office/powerpoint/2010/main" val="6655704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B1094DB-7029-4071-AB8C-B58927DA3E56}" type="datetimeFigureOut">
              <a:rPr lang="en-GB" smtClean="0"/>
              <a:t>30/01/2019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4F3BAF-2090-4961-8ADD-D0C061C50ABC}" type="slidenum">
              <a:rPr lang="en-GB" smtClean="0"/>
              <a:t>‹#›</a:t>
            </a:fld>
            <a:endParaRPr lang="en-GB"/>
          </a:p>
        </p:txBody>
      </p:sp>
    </p:spTree>
    <p:extLst>
      <p:ext uri="{BB962C8B-B14F-4D97-AF65-F5344CB8AC3E}">
        <p14:creationId xmlns:p14="http://schemas.microsoft.com/office/powerpoint/2010/main" val="228953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B1094DB-7029-4071-AB8C-B58927DA3E56}" type="datetimeFigureOut">
              <a:rPr lang="en-GB" smtClean="0"/>
              <a:t>30/01/2019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4F3BAF-2090-4961-8ADD-D0C061C50ABC}" type="slidenum">
              <a:rPr lang="en-GB" smtClean="0"/>
              <a:t>‹#›</a:t>
            </a:fld>
            <a:endParaRPr lang="en-GB"/>
          </a:p>
        </p:txBody>
      </p:sp>
    </p:spTree>
    <p:extLst>
      <p:ext uri="{BB962C8B-B14F-4D97-AF65-F5344CB8AC3E}">
        <p14:creationId xmlns:p14="http://schemas.microsoft.com/office/powerpoint/2010/main" val="22902771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B1094DB-7029-4071-AB8C-B58927DA3E56}" type="datetimeFigureOut">
              <a:rPr lang="en-GB" smtClean="0"/>
              <a:t>30/01/2019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4F3BAF-2090-4961-8ADD-D0C061C50ABC}" type="slidenum">
              <a:rPr lang="en-GB" smtClean="0"/>
              <a:t>‹#›</a:t>
            </a:fld>
            <a:endParaRPr lang="en-GB"/>
          </a:p>
        </p:txBody>
      </p:sp>
    </p:spTree>
    <p:extLst>
      <p:ext uri="{BB962C8B-B14F-4D97-AF65-F5344CB8AC3E}">
        <p14:creationId xmlns:p14="http://schemas.microsoft.com/office/powerpoint/2010/main" val="96404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B1094DB-7029-4071-AB8C-B58927DA3E56}" type="datetimeFigureOut">
              <a:rPr lang="en-GB" smtClean="0"/>
              <a:t>30/01/2019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C4F3BAF-2090-4961-8ADD-D0C061C50ABC}" type="slidenum">
              <a:rPr lang="en-GB" smtClean="0"/>
              <a:t>‹#›</a:t>
            </a:fld>
            <a:endParaRPr lang="en-GB"/>
          </a:p>
        </p:txBody>
      </p:sp>
    </p:spTree>
    <p:extLst>
      <p:ext uri="{BB962C8B-B14F-4D97-AF65-F5344CB8AC3E}">
        <p14:creationId xmlns:p14="http://schemas.microsoft.com/office/powerpoint/2010/main" val="34124803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B1094DB-7029-4071-AB8C-B58927DA3E56}" type="datetimeFigureOut">
              <a:rPr lang="en-GB" smtClean="0"/>
              <a:t>30/01/2019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C4F3BAF-2090-4961-8ADD-D0C061C50ABC}" type="slidenum">
              <a:rPr lang="en-GB" smtClean="0"/>
              <a:t>‹#›</a:t>
            </a:fld>
            <a:endParaRPr lang="en-GB"/>
          </a:p>
        </p:txBody>
      </p:sp>
    </p:spTree>
    <p:extLst>
      <p:ext uri="{BB962C8B-B14F-4D97-AF65-F5344CB8AC3E}">
        <p14:creationId xmlns:p14="http://schemas.microsoft.com/office/powerpoint/2010/main" val="5255736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1094DB-7029-4071-AB8C-B58927DA3E56}" type="datetimeFigureOut">
              <a:rPr lang="en-GB" smtClean="0"/>
              <a:t>30/01/2019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C4F3BAF-2090-4961-8ADD-D0C061C50ABC}" type="slidenum">
              <a:rPr lang="en-GB" smtClean="0"/>
              <a:t>‹#›</a:t>
            </a:fld>
            <a:endParaRPr lang="en-GB"/>
          </a:p>
        </p:txBody>
      </p:sp>
    </p:spTree>
    <p:extLst>
      <p:ext uri="{BB962C8B-B14F-4D97-AF65-F5344CB8AC3E}">
        <p14:creationId xmlns:p14="http://schemas.microsoft.com/office/powerpoint/2010/main" val="32213437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B1094DB-7029-4071-AB8C-B58927DA3E56}" type="datetimeFigureOut">
              <a:rPr lang="en-GB" smtClean="0"/>
              <a:t>30/01/2019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4F3BAF-2090-4961-8ADD-D0C061C50ABC}" type="slidenum">
              <a:rPr lang="en-GB" smtClean="0"/>
              <a:t>‹#›</a:t>
            </a:fld>
            <a:endParaRPr lang="en-GB"/>
          </a:p>
        </p:txBody>
      </p:sp>
    </p:spTree>
    <p:extLst>
      <p:ext uri="{BB962C8B-B14F-4D97-AF65-F5344CB8AC3E}">
        <p14:creationId xmlns:p14="http://schemas.microsoft.com/office/powerpoint/2010/main" val="2822255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B1094DB-7029-4071-AB8C-B58927DA3E56}" type="datetimeFigureOut">
              <a:rPr lang="en-GB" smtClean="0"/>
              <a:t>30/01/2019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4F3BAF-2090-4961-8ADD-D0C061C50ABC}" type="slidenum">
              <a:rPr lang="en-GB" smtClean="0"/>
              <a:t>‹#›</a:t>
            </a:fld>
            <a:endParaRPr lang="en-GB"/>
          </a:p>
        </p:txBody>
      </p:sp>
    </p:spTree>
    <p:extLst>
      <p:ext uri="{BB962C8B-B14F-4D97-AF65-F5344CB8AC3E}">
        <p14:creationId xmlns:p14="http://schemas.microsoft.com/office/powerpoint/2010/main" val="4242394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B1094DB-7029-4071-AB8C-B58927DA3E56}" type="datetimeFigureOut">
              <a:rPr lang="en-GB" smtClean="0"/>
              <a:t>30/01/2019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4F3BAF-2090-4961-8ADD-D0C061C50ABC}" type="slidenum">
              <a:rPr lang="en-GB" smtClean="0"/>
              <a:t>‹#›</a:t>
            </a:fld>
            <a:endParaRPr lang="en-GB"/>
          </a:p>
        </p:txBody>
      </p:sp>
    </p:spTree>
    <p:extLst>
      <p:ext uri="{BB962C8B-B14F-4D97-AF65-F5344CB8AC3E}">
        <p14:creationId xmlns:p14="http://schemas.microsoft.com/office/powerpoint/2010/main" val="12380329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B1094DB-7029-4071-AB8C-B58927DA3E56}" type="datetimeFigureOut">
              <a:rPr lang="en-GB" smtClean="0"/>
              <a:t>30/01/2019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4F3BAF-2090-4961-8ADD-D0C061C50ABC}" type="slidenum">
              <a:rPr lang="en-GB" smtClean="0"/>
              <a:t>‹#›</a:t>
            </a:fld>
            <a:endParaRPr lang="en-GB"/>
          </a:p>
        </p:txBody>
      </p:sp>
    </p:spTree>
    <p:extLst>
      <p:ext uri="{BB962C8B-B14F-4D97-AF65-F5344CB8AC3E}">
        <p14:creationId xmlns:p14="http://schemas.microsoft.com/office/powerpoint/2010/main" val="102113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1094DB-7029-4071-AB8C-B58927DA3E56}" type="datetimeFigureOut">
              <a:rPr lang="en-GB" smtClean="0"/>
              <a:t>30/01/2019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4F3BAF-2090-4961-8ADD-D0C061C50ABC}" type="slidenum">
              <a:rPr lang="en-GB" smtClean="0"/>
              <a:t>‹#›</a:t>
            </a:fld>
            <a:endParaRPr lang="en-GB"/>
          </a:p>
        </p:txBody>
      </p:sp>
    </p:spTree>
    <p:extLst>
      <p:ext uri="{BB962C8B-B14F-4D97-AF65-F5344CB8AC3E}">
        <p14:creationId xmlns:p14="http://schemas.microsoft.com/office/powerpoint/2010/main" val="1197792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hyperlink" Target="mailto:c.j.jones@surrey.ac.uk" TargetMode="External"/><Relationship Id="rId5" Type="http://schemas.microsoft.com/office/2007/relationships/hdphoto" Target="../media/hdphoto1.wdp"/><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7.gif"/></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mailto:c.j.jones@surrey.ac.uk" TargetMode="External"/><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hyperlink" Target="mailto:r.read@surrey.ac.uk"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35.png"/><Relationship Id="rId4" Type="http://schemas.microsoft.com/office/2007/relationships/hdphoto" Target="../media/hdphoto1.wdp"/></Relationships>
</file>

<file path=ppt/slides/_rels/slide4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4273587"/>
            <a:ext cx="12192000" cy="1260650"/>
          </a:xfrm>
        </p:spPr>
        <p:txBody>
          <a:bodyPr>
            <a:noAutofit/>
          </a:bodyPr>
          <a:lstStyle/>
          <a:p>
            <a:r>
              <a:rPr lang="en-GB" sz="3200" dirty="0">
                <a:latin typeface="Arial" panose="020B0604020202020204" pitchFamily="34" charset="0"/>
                <a:cs typeface="Arial" panose="020B0604020202020204" pitchFamily="34" charset="0"/>
              </a:rPr>
              <a:t>Pilot randomised control trial of Positive Written Disclosure for  carers of people with psychosis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9024" y="472369"/>
            <a:ext cx="3582175" cy="72491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93099" y="472369"/>
            <a:ext cx="3537989" cy="588538"/>
          </a:xfrm>
          <a:prstGeom prst="rect">
            <a:avLst/>
          </a:prstGeom>
        </p:spPr>
      </p:pic>
      <p:sp>
        <p:nvSpPr>
          <p:cNvPr id="6" name="Text Box 2"/>
          <p:cNvSpPr txBox="1">
            <a:spLocks noChangeArrowheads="1"/>
          </p:cNvSpPr>
          <p:nvPr/>
        </p:nvSpPr>
        <p:spPr bwMode="auto">
          <a:xfrm>
            <a:off x="0" y="1566738"/>
            <a:ext cx="7797800" cy="1608262"/>
          </a:xfrm>
          <a:prstGeom prst="rect">
            <a:avLst/>
          </a:prstGeom>
          <a:solidFill>
            <a:srgbClr val="00B050"/>
          </a:solidFill>
          <a:ln w="57150">
            <a:solidFill>
              <a:schemeClr val="bg1">
                <a:lumMod val="50000"/>
              </a:schemeClr>
            </a:solidFill>
            <a:miter lim="800000"/>
            <a:headEnd/>
            <a:tailEnd/>
          </a:ln>
        </p:spPr>
        <p:txBody>
          <a:bodyPr rot="0" vert="horz" wrap="square" lIns="91440" tIns="45720" rIns="91440" bIns="45720" anchor="t" anchorCtr="0">
            <a:noAutofit/>
          </a:bodyPr>
          <a:lstStyle/>
          <a:p>
            <a:pPr algn="r">
              <a:lnSpc>
                <a:spcPct val="107000"/>
              </a:lnSpc>
              <a:spcAft>
                <a:spcPts val="800"/>
              </a:spcAft>
            </a:pPr>
            <a:r>
              <a:rPr lang="en-GB" sz="11500" b="1"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C4C</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7" name="Text Box 2"/>
          <p:cNvSpPr txBox="1">
            <a:spLocks noChangeArrowheads="1"/>
          </p:cNvSpPr>
          <p:nvPr/>
        </p:nvSpPr>
        <p:spPr bwMode="auto">
          <a:xfrm>
            <a:off x="215900" y="3175000"/>
            <a:ext cx="7797800" cy="750975"/>
          </a:xfrm>
          <a:prstGeom prst="rect">
            <a:avLst/>
          </a:prstGeom>
          <a:noFill/>
          <a:ln w="9525">
            <a:noFill/>
            <a:miter lim="800000"/>
            <a:headEnd/>
            <a:tailEnd/>
          </a:ln>
        </p:spPr>
        <p:txBody>
          <a:bodyPr rot="0" vert="horz" wrap="square" lIns="91440" tIns="45720" rIns="91440" bIns="45720" anchor="t" anchorCtr="0">
            <a:spAutoFit/>
          </a:bodyPr>
          <a:lstStyle/>
          <a:p>
            <a:pPr>
              <a:lnSpc>
                <a:spcPct val="107000"/>
              </a:lnSpc>
              <a:spcAft>
                <a:spcPts val="800"/>
              </a:spcAft>
            </a:pPr>
            <a:r>
              <a:rPr lang="en-GB" sz="4000"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C</a:t>
            </a:r>
            <a:r>
              <a:rPr lang="en-GB" sz="4000" dirty="0">
                <a:solidFill>
                  <a:srgbClr val="808080"/>
                </a:solidFill>
                <a:effectLst/>
                <a:latin typeface="Arial" panose="020B0604020202020204" pitchFamily="34" charset="0"/>
                <a:ea typeface="Calibri" panose="020F0502020204030204" pitchFamily="34" charset="0"/>
                <a:cs typeface="Times New Roman" panose="02020603050405020304" pitchFamily="18" charset="0"/>
              </a:rPr>
              <a:t>aring for </a:t>
            </a:r>
            <a:r>
              <a:rPr lang="en-GB" sz="4000"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C</a:t>
            </a:r>
            <a:r>
              <a:rPr lang="en-GB" sz="4000" dirty="0">
                <a:solidFill>
                  <a:srgbClr val="808080"/>
                </a:solidFill>
                <a:effectLst/>
                <a:latin typeface="Arial" panose="020B0604020202020204" pitchFamily="34" charset="0"/>
                <a:ea typeface="Calibri" panose="020F0502020204030204" pitchFamily="34" charset="0"/>
                <a:cs typeface="Times New Roman" panose="02020603050405020304" pitchFamily="18" charset="0"/>
              </a:rPr>
              <a:t>aregivers</a:t>
            </a:r>
            <a:endParaRPr lang="en-GB" sz="4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7"/>
          <p:cNvPicPr/>
          <p:nvPr/>
        </p:nvPicPr>
        <p:blipFill>
          <a:blip r:embed="rId4" cstate="print">
            <a:extLst>
              <a:ext uri="{BEBA8EAE-BF5A-486C-A8C5-ECC9F3942E4B}">
                <a14:imgProps xmlns:a14="http://schemas.microsoft.com/office/drawing/2010/main">
                  <a14:imgLayer r:embed="rId5">
                    <a14:imgEffect>
                      <a14:backgroundRemoval t="2761" b="95706" l="5296" r="91589">
                        <a14:foregroundMark x1="56075" y1="51227" x2="56075" y2="51227"/>
                        <a14:foregroundMark x1="61682" y1="14110" x2="61682" y2="14110"/>
                        <a14:foregroundMark x1="57321" y1="88344" x2="57321" y2="88344"/>
                        <a14:foregroundMark x1="57009" y1="91104" x2="57009" y2="91104"/>
                      </a14:backgroundRemoval>
                    </a14:imgEffect>
                  </a14:imgLayer>
                </a14:imgProps>
              </a:ext>
              <a:ext uri="{28A0092B-C50C-407E-A947-70E740481C1C}">
                <a14:useLocalDpi xmlns:a14="http://schemas.microsoft.com/office/drawing/2010/main" val="0"/>
              </a:ext>
            </a:extLst>
          </a:blip>
          <a:stretch>
            <a:fillRect/>
          </a:stretch>
        </p:blipFill>
        <p:spPr>
          <a:xfrm>
            <a:off x="10481714" y="5179245"/>
            <a:ext cx="1494386" cy="1453579"/>
          </a:xfrm>
          <a:prstGeom prst="rect">
            <a:avLst/>
          </a:prstGeom>
        </p:spPr>
      </p:pic>
      <p:sp>
        <p:nvSpPr>
          <p:cNvPr id="3" name="TextBox 2"/>
          <p:cNvSpPr txBox="1"/>
          <p:nvPr/>
        </p:nvSpPr>
        <p:spPr>
          <a:xfrm>
            <a:off x="319024" y="6488668"/>
            <a:ext cx="6626062" cy="369332"/>
          </a:xfrm>
          <a:prstGeom prst="rect">
            <a:avLst/>
          </a:prstGeom>
          <a:noFill/>
        </p:spPr>
        <p:txBody>
          <a:bodyPr wrap="square" rtlCol="0">
            <a:spAutoFit/>
          </a:bodyPr>
          <a:lstStyle/>
          <a:p>
            <a:r>
              <a:rPr lang="en-GB" dirty="0">
                <a:solidFill>
                  <a:schemeClr val="bg1">
                    <a:lumMod val="50000"/>
                  </a:schemeClr>
                </a:solidFill>
              </a:rPr>
              <a:t>PI: Dr Chrissie Jones  </a:t>
            </a:r>
            <a:r>
              <a:rPr lang="en-GB" dirty="0">
                <a:solidFill>
                  <a:schemeClr val="bg1">
                    <a:lumMod val="50000"/>
                  </a:schemeClr>
                </a:solidFill>
                <a:hlinkClick r:id="rId6"/>
              </a:rPr>
              <a:t>c.j.jones@surrey.ac.uk</a:t>
            </a:r>
            <a:r>
              <a:rPr lang="en-GB" dirty="0">
                <a:solidFill>
                  <a:schemeClr val="bg1">
                    <a:lumMod val="50000"/>
                  </a:schemeClr>
                </a:solidFill>
              </a:rPr>
              <a:t> </a:t>
            </a:r>
          </a:p>
        </p:txBody>
      </p:sp>
    </p:spTree>
    <p:extLst>
      <p:ext uri="{BB962C8B-B14F-4D97-AF65-F5344CB8AC3E}">
        <p14:creationId xmlns:p14="http://schemas.microsoft.com/office/powerpoint/2010/main" val="23875730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0" y="365125"/>
            <a:ext cx="7792720" cy="813435"/>
          </a:xfrm>
          <a:prstGeom prst="rect">
            <a:avLst/>
          </a:prstGeom>
          <a:solidFill>
            <a:srgbClr val="00B050"/>
          </a:solidFill>
          <a:ln w="57150">
            <a:solidFill>
              <a:schemeClr val="bg1">
                <a:lumMod val="50000"/>
              </a:schemeClr>
            </a:solidFill>
            <a:miter lim="800000"/>
            <a:headEnd/>
            <a:tailEnd/>
          </a:ln>
        </p:spPr>
        <p:txBody>
          <a:bodyPr rot="0" vert="horz" wrap="square" lIns="91440" tIns="45720" rIns="91440" bIns="45720" anchor="t" anchorCtr="0">
            <a:noAutofit/>
          </a:bodyPr>
          <a:lstStyle/>
          <a:p>
            <a:pPr>
              <a:lnSpc>
                <a:spcPct val="107000"/>
              </a:lnSpc>
              <a:spcAft>
                <a:spcPts val="800"/>
              </a:spcAft>
            </a:pPr>
            <a:r>
              <a:rPr lang="en-GB" sz="4000" b="1" dirty="0">
                <a:solidFill>
                  <a:srgbClr val="FFFFFF"/>
                </a:solidFill>
                <a:latin typeface="Arial" panose="020B0604020202020204" pitchFamily="34" charset="0"/>
                <a:ea typeface="Calibri" panose="020F0502020204030204" pitchFamily="34" charset="0"/>
                <a:cs typeface="Times New Roman" panose="02020603050405020304" pitchFamily="18" charset="0"/>
              </a:rPr>
              <a:t>Overview of talk</a:t>
            </a:r>
            <a:endParaRPr lang="en-GB" sz="40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2" name="Content Placeholder 1"/>
          <p:cNvSpPr>
            <a:spLocks noGrp="1"/>
          </p:cNvSpPr>
          <p:nvPr>
            <p:ph idx="1"/>
          </p:nvPr>
        </p:nvSpPr>
        <p:spPr/>
        <p:txBody>
          <a:bodyPr/>
          <a:lstStyle/>
          <a:p>
            <a:r>
              <a:rPr lang="en-GB" dirty="0"/>
              <a:t>Who do we mean by carers and why are we interested?</a:t>
            </a:r>
          </a:p>
          <a:p>
            <a:r>
              <a:rPr lang="en-GB" dirty="0"/>
              <a:t>Why older adults and carers of people with psychosis specifically?</a:t>
            </a:r>
          </a:p>
          <a:p>
            <a:r>
              <a:rPr lang="en-GB" dirty="0"/>
              <a:t>Why might positive writing help?</a:t>
            </a:r>
          </a:p>
          <a:p>
            <a:r>
              <a:rPr lang="en-GB" dirty="0"/>
              <a:t>How did the Lived Experience Advisory Panel shape the C4C study?</a:t>
            </a:r>
          </a:p>
          <a:p>
            <a:r>
              <a:rPr lang="en-GB" dirty="0"/>
              <a:t>What were our aims and did we meet them?</a:t>
            </a:r>
          </a:p>
          <a:p>
            <a:r>
              <a:rPr lang="en-GB" dirty="0"/>
              <a:t>What next?</a:t>
            </a:r>
          </a:p>
          <a:p>
            <a:endParaRPr lang="en-GB" dirty="0"/>
          </a:p>
          <a:p>
            <a:endParaRPr lang="en-GB" dirty="0"/>
          </a:p>
        </p:txBody>
      </p:sp>
    </p:spTree>
    <p:extLst>
      <p:ext uri="{BB962C8B-B14F-4D97-AF65-F5344CB8AC3E}">
        <p14:creationId xmlns:p14="http://schemas.microsoft.com/office/powerpoint/2010/main" val="450052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0" y="365125"/>
            <a:ext cx="7792720" cy="813435"/>
          </a:xfrm>
          <a:prstGeom prst="rect">
            <a:avLst/>
          </a:prstGeom>
          <a:solidFill>
            <a:srgbClr val="00B050"/>
          </a:solidFill>
          <a:ln w="57150">
            <a:solidFill>
              <a:schemeClr val="bg1">
                <a:lumMod val="50000"/>
              </a:schemeClr>
            </a:solidFill>
            <a:miter lim="800000"/>
            <a:headEnd/>
            <a:tailEnd/>
          </a:ln>
        </p:spPr>
        <p:txBody>
          <a:bodyPr rot="0" vert="horz" wrap="square" lIns="91440" tIns="45720" rIns="91440" bIns="45720" anchor="t" anchorCtr="0">
            <a:noAutofit/>
          </a:bodyPr>
          <a:lstStyle/>
          <a:p>
            <a:pPr>
              <a:lnSpc>
                <a:spcPct val="107000"/>
              </a:lnSpc>
              <a:spcAft>
                <a:spcPts val="800"/>
              </a:spcAft>
            </a:pPr>
            <a:r>
              <a:rPr lang="en-GB" sz="4000" b="1" dirty="0">
                <a:solidFill>
                  <a:srgbClr val="FFFFFF"/>
                </a:solidFill>
                <a:latin typeface="Arial" panose="020B0604020202020204" pitchFamily="34" charset="0"/>
                <a:ea typeface="Calibri" panose="020F0502020204030204" pitchFamily="34" charset="0"/>
                <a:cs typeface="Times New Roman" panose="02020603050405020304" pitchFamily="18" charset="0"/>
              </a:rPr>
              <a:t>Who is a carer?</a:t>
            </a:r>
            <a:endParaRPr lang="en-GB" sz="40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3" name="Content Placeholder 2"/>
          <p:cNvSpPr>
            <a:spLocks noGrp="1"/>
          </p:cNvSpPr>
          <p:nvPr>
            <p:ph idx="1"/>
          </p:nvPr>
        </p:nvSpPr>
        <p:spPr>
          <a:xfrm>
            <a:off x="457200" y="2830286"/>
            <a:ext cx="11092543" cy="2514600"/>
          </a:xfrm>
        </p:spPr>
        <p:txBody>
          <a:bodyPr>
            <a:normAutofit/>
          </a:bodyPr>
          <a:lstStyle/>
          <a:p>
            <a:pPr marL="0" indent="0" algn="ctr">
              <a:buNone/>
            </a:pPr>
            <a:r>
              <a:rPr lang="en-GB" sz="4000" dirty="0"/>
              <a:t>Any person who provides </a:t>
            </a:r>
            <a:r>
              <a:rPr lang="en-GB" sz="4000" dirty="0">
                <a:solidFill>
                  <a:srgbClr val="00B050"/>
                </a:solidFill>
              </a:rPr>
              <a:t>unpaid</a:t>
            </a:r>
            <a:r>
              <a:rPr lang="en-GB" sz="4000" dirty="0"/>
              <a:t> support to a partner, child, relative or friend who couldn’t manage to live independently or whose health or wellbeing would deteriorate without this help</a:t>
            </a:r>
          </a:p>
          <a:p>
            <a:pPr marL="0" indent="0" algn="ctr">
              <a:buNone/>
            </a:pPr>
            <a:endParaRPr lang="en-GB" sz="4000" dirty="0"/>
          </a:p>
        </p:txBody>
      </p:sp>
    </p:spTree>
    <p:extLst>
      <p:ext uri="{BB962C8B-B14F-4D97-AF65-F5344CB8AC3E}">
        <p14:creationId xmlns:p14="http://schemas.microsoft.com/office/powerpoint/2010/main" val="1363430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0" y="365125"/>
            <a:ext cx="7792720" cy="813435"/>
          </a:xfrm>
          <a:prstGeom prst="rect">
            <a:avLst/>
          </a:prstGeom>
          <a:solidFill>
            <a:srgbClr val="00B050"/>
          </a:solidFill>
          <a:ln w="57150">
            <a:solidFill>
              <a:schemeClr val="bg1">
                <a:lumMod val="50000"/>
              </a:schemeClr>
            </a:solidFill>
            <a:miter lim="800000"/>
            <a:headEnd/>
            <a:tailEnd/>
          </a:ln>
        </p:spPr>
        <p:txBody>
          <a:bodyPr rot="0" vert="horz" wrap="square" lIns="91440" tIns="45720" rIns="91440" bIns="45720" anchor="t" anchorCtr="0">
            <a:noAutofit/>
          </a:bodyPr>
          <a:lstStyle/>
          <a:p>
            <a:pPr>
              <a:lnSpc>
                <a:spcPct val="107000"/>
              </a:lnSpc>
              <a:spcAft>
                <a:spcPts val="800"/>
              </a:spcAft>
            </a:pPr>
            <a:r>
              <a:rPr lang="en-GB" sz="4000" b="1" dirty="0">
                <a:solidFill>
                  <a:srgbClr val="FFFFFF"/>
                </a:solidFill>
                <a:latin typeface="Arial" panose="020B0604020202020204" pitchFamily="34" charset="0"/>
                <a:ea typeface="Calibri" panose="020F0502020204030204" pitchFamily="34" charset="0"/>
                <a:cs typeface="Times New Roman" panose="02020603050405020304" pitchFamily="18" charset="0"/>
              </a:rPr>
              <a:t>Why carers?</a:t>
            </a:r>
            <a:endParaRPr lang="en-GB" sz="40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p>
        </p:txBody>
      </p:sp>
      <p:pic>
        <p:nvPicPr>
          <p:cNvPr id="5" name="Picture 4"/>
          <p:cNvPicPr>
            <a:picLocks noChangeAspect="1"/>
          </p:cNvPicPr>
          <p:nvPr/>
        </p:nvPicPr>
        <p:blipFill>
          <a:blip r:embed="rId3"/>
          <a:stretch>
            <a:fillRect/>
          </a:stretch>
        </p:blipFill>
        <p:spPr>
          <a:xfrm>
            <a:off x="293077" y="1657266"/>
            <a:ext cx="5933552" cy="4558476"/>
          </a:xfrm>
          <a:prstGeom prst="rect">
            <a:avLst/>
          </a:prstGeom>
        </p:spPr>
      </p:pic>
      <p:pic>
        <p:nvPicPr>
          <p:cNvPr id="6" name="Picture 5"/>
          <p:cNvPicPr>
            <a:picLocks noChangeAspect="1"/>
          </p:cNvPicPr>
          <p:nvPr/>
        </p:nvPicPr>
        <p:blipFill rotWithShape="1">
          <a:blip r:embed="rId4"/>
          <a:srcRect b="3343"/>
          <a:stretch/>
        </p:blipFill>
        <p:spPr>
          <a:xfrm>
            <a:off x="6073191" y="1689924"/>
            <a:ext cx="5691934" cy="4406077"/>
          </a:xfrm>
          <a:prstGeom prst="rect">
            <a:avLst/>
          </a:prstGeom>
        </p:spPr>
      </p:pic>
      <p:sp>
        <p:nvSpPr>
          <p:cNvPr id="7" name="Oval 6"/>
          <p:cNvSpPr/>
          <p:nvPr/>
        </p:nvSpPr>
        <p:spPr>
          <a:xfrm>
            <a:off x="1959430" y="2307772"/>
            <a:ext cx="2090056" cy="914400"/>
          </a:xfrm>
          <a:prstGeom prst="ellipse">
            <a:avLst/>
          </a:prstGeom>
          <a:noFill/>
          <a:ln w="476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p:cNvSpPr/>
          <p:nvPr/>
        </p:nvSpPr>
        <p:spPr>
          <a:xfrm>
            <a:off x="206829" y="3777343"/>
            <a:ext cx="2253343" cy="1774371"/>
          </a:xfrm>
          <a:prstGeom prst="ellipse">
            <a:avLst/>
          </a:prstGeom>
          <a:noFill/>
          <a:ln w="476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p:cNvSpPr/>
          <p:nvPr/>
        </p:nvSpPr>
        <p:spPr>
          <a:xfrm>
            <a:off x="6169176" y="4726855"/>
            <a:ext cx="1262742" cy="1279073"/>
          </a:xfrm>
          <a:prstGeom prst="ellipse">
            <a:avLst/>
          </a:prstGeom>
          <a:noFill/>
          <a:ln w="476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p:cNvSpPr/>
          <p:nvPr/>
        </p:nvSpPr>
        <p:spPr>
          <a:xfrm>
            <a:off x="7608915" y="3572969"/>
            <a:ext cx="1262742" cy="1279073"/>
          </a:xfrm>
          <a:prstGeom prst="ellipse">
            <a:avLst/>
          </a:prstGeom>
          <a:noFill/>
          <a:ln w="476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p:cNvSpPr/>
          <p:nvPr/>
        </p:nvSpPr>
        <p:spPr>
          <a:xfrm>
            <a:off x="8991201" y="2527941"/>
            <a:ext cx="1262742" cy="1279073"/>
          </a:xfrm>
          <a:prstGeom prst="ellipse">
            <a:avLst/>
          </a:prstGeom>
          <a:noFill/>
          <a:ln w="476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p:cNvSpPr/>
          <p:nvPr/>
        </p:nvSpPr>
        <p:spPr>
          <a:xfrm>
            <a:off x="10413566" y="4759512"/>
            <a:ext cx="1262742" cy="1279073"/>
          </a:xfrm>
          <a:prstGeom prst="ellipse">
            <a:avLst/>
          </a:prstGeom>
          <a:noFill/>
          <a:ln w="476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42959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anim calcmode="lin" valueType="num">
                                      <p:cBhvr>
                                        <p:cTn id="21" dur="1000" fill="hold"/>
                                        <p:tgtEl>
                                          <p:spTgt spid="10"/>
                                        </p:tgtEl>
                                        <p:attrNameLst>
                                          <p:attrName>ppt_x</p:attrName>
                                        </p:attrNameLst>
                                      </p:cBhvr>
                                      <p:tavLst>
                                        <p:tav tm="0">
                                          <p:val>
                                            <p:strVal val="#ppt_x"/>
                                          </p:val>
                                        </p:tav>
                                        <p:tav tm="100000">
                                          <p:val>
                                            <p:strVal val="#ppt_x"/>
                                          </p:val>
                                        </p:tav>
                                      </p:tavLst>
                                    </p:anim>
                                    <p:anim calcmode="lin" valueType="num">
                                      <p:cBhvr>
                                        <p:cTn id="22"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anim calcmode="lin" valueType="num">
                                      <p:cBhvr>
                                        <p:cTn id="28" dur="1000" fill="hold"/>
                                        <p:tgtEl>
                                          <p:spTgt spid="11"/>
                                        </p:tgtEl>
                                        <p:attrNameLst>
                                          <p:attrName>ppt_x</p:attrName>
                                        </p:attrNameLst>
                                      </p:cBhvr>
                                      <p:tavLst>
                                        <p:tav tm="0">
                                          <p:val>
                                            <p:strVal val="#ppt_x"/>
                                          </p:val>
                                        </p:tav>
                                        <p:tav tm="100000">
                                          <p:val>
                                            <p:strVal val="#ppt_x"/>
                                          </p:val>
                                        </p:tav>
                                      </p:tavLst>
                                    </p:anim>
                                    <p:anim calcmode="lin" valueType="num">
                                      <p:cBhvr>
                                        <p:cTn id="2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1000"/>
                                        <p:tgtEl>
                                          <p:spTgt spid="13"/>
                                        </p:tgtEl>
                                      </p:cBhvr>
                                    </p:animEffect>
                                    <p:anim calcmode="lin" valueType="num">
                                      <p:cBhvr>
                                        <p:cTn id="42" dur="1000" fill="hold"/>
                                        <p:tgtEl>
                                          <p:spTgt spid="13"/>
                                        </p:tgtEl>
                                        <p:attrNameLst>
                                          <p:attrName>ppt_x</p:attrName>
                                        </p:attrNameLst>
                                      </p:cBhvr>
                                      <p:tavLst>
                                        <p:tav tm="0">
                                          <p:val>
                                            <p:strVal val="#ppt_x"/>
                                          </p:val>
                                        </p:tav>
                                        <p:tav tm="100000">
                                          <p:val>
                                            <p:strVal val="#ppt_x"/>
                                          </p:val>
                                        </p:tav>
                                      </p:tavLst>
                                    </p:anim>
                                    <p:anim calcmode="lin" valueType="num">
                                      <p:cBhvr>
                                        <p:cTn id="4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P spid="11" grpId="0" animBg="1"/>
      <p:bldP spid="12" grpId="0" animBg="1"/>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srcRect t="492"/>
          <a:stretch/>
        </p:blipFill>
        <p:spPr>
          <a:xfrm>
            <a:off x="5803223" y="1306286"/>
            <a:ext cx="6234723" cy="5586100"/>
          </a:xfrm>
          <a:prstGeom prst="rect">
            <a:avLst/>
          </a:prstGeom>
        </p:spPr>
      </p:pic>
      <p:sp>
        <p:nvSpPr>
          <p:cNvPr id="4" name="Text Box 2"/>
          <p:cNvSpPr txBox="1">
            <a:spLocks noChangeArrowheads="1"/>
          </p:cNvSpPr>
          <p:nvPr/>
        </p:nvSpPr>
        <p:spPr bwMode="auto">
          <a:xfrm>
            <a:off x="0" y="365125"/>
            <a:ext cx="7792720" cy="813435"/>
          </a:xfrm>
          <a:prstGeom prst="rect">
            <a:avLst/>
          </a:prstGeom>
          <a:solidFill>
            <a:srgbClr val="00B050"/>
          </a:solidFill>
          <a:ln w="57150">
            <a:solidFill>
              <a:schemeClr val="bg1">
                <a:lumMod val="50000"/>
              </a:schemeClr>
            </a:solidFill>
            <a:miter lim="800000"/>
            <a:headEnd/>
            <a:tailEnd/>
          </a:ln>
        </p:spPr>
        <p:txBody>
          <a:bodyPr rot="0" vert="horz" wrap="square" lIns="91440" tIns="45720" rIns="91440" bIns="45720" anchor="t" anchorCtr="0">
            <a:noAutofit/>
          </a:bodyPr>
          <a:lstStyle/>
          <a:p>
            <a:pPr>
              <a:lnSpc>
                <a:spcPct val="107000"/>
              </a:lnSpc>
              <a:spcAft>
                <a:spcPts val="800"/>
              </a:spcAft>
            </a:pPr>
            <a:r>
              <a:rPr lang="en-GB" sz="4000" b="1" dirty="0">
                <a:solidFill>
                  <a:srgbClr val="FFFFFF"/>
                </a:solidFill>
                <a:latin typeface="Arial" panose="020B0604020202020204" pitchFamily="34" charset="0"/>
                <a:ea typeface="Calibri" panose="020F0502020204030204" pitchFamily="34" charset="0"/>
                <a:cs typeface="Times New Roman" panose="02020603050405020304" pitchFamily="18" charset="0"/>
              </a:rPr>
              <a:t>Why older adult carers?</a:t>
            </a:r>
            <a:endParaRPr lang="en-GB" sz="40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2" name="Content Placeholder 1"/>
          <p:cNvSpPr>
            <a:spLocks noGrp="1"/>
          </p:cNvSpPr>
          <p:nvPr>
            <p:ph idx="1"/>
          </p:nvPr>
        </p:nvSpPr>
        <p:spPr>
          <a:xfrm>
            <a:off x="337457" y="1662340"/>
            <a:ext cx="5323114" cy="4673146"/>
          </a:xfrm>
        </p:spPr>
        <p:txBody>
          <a:bodyPr>
            <a:normAutofit lnSpcReduction="10000"/>
          </a:bodyPr>
          <a:lstStyle/>
          <a:p>
            <a:r>
              <a:rPr lang="en-GB" dirty="0"/>
              <a:t>Often refers to those looking after children at the same time as caring for older parents</a:t>
            </a:r>
          </a:p>
          <a:p>
            <a:pPr marL="0" indent="0">
              <a:buNone/>
            </a:pPr>
            <a:endParaRPr lang="en-GB" sz="1200" dirty="0"/>
          </a:p>
          <a:p>
            <a:r>
              <a:rPr lang="en-GB" dirty="0"/>
              <a:t>Term can be used more broadly to describe a variety of multiple caring responsibilities for people in different generations</a:t>
            </a:r>
          </a:p>
          <a:p>
            <a:pPr marL="0" indent="0">
              <a:buNone/>
            </a:pPr>
            <a:endParaRPr lang="en-GB" sz="1300" dirty="0"/>
          </a:p>
          <a:p>
            <a:r>
              <a:rPr lang="en-GB" dirty="0"/>
              <a:t>Studies show that this is becoming one of the hardest pressed generations</a:t>
            </a:r>
          </a:p>
        </p:txBody>
      </p:sp>
    </p:spTree>
    <p:extLst>
      <p:ext uri="{BB962C8B-B14F-4D97-AF65-F5344CB8AC3E}">
        <p14:creationId xmlns:p14="http://schemas.microsoft.com/office/powerpoint/2010/main" val="9754265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0" y="365125"/>
            <a:ext cx="7792720" cy="813435"/>
          </a:xfrm>
          <a:prstGeom prst="rect">
            <a:avLst/>
          </a:prstGeom>
          <a:solidFill>
            <a:srgbClr val="00B050"/>
          </a:solidFill>
          <a:ln w="57150">
            <a:solidFill>
              <a:schemeClr val="bg1">
                <a:lumMod val="50000"/>
              </a:schemeClr>
            </a:solidFill>
            <a:miter lim="800000"/>
            <a:headEnd/>
            <a:tailEnd/>
          </a:ln>
        </p:spPr>
        <p:txBody>
          <a:bodyPr rot="0" vert="horz" wrap="square" lIns="91440" tIns="45720" rIns="91440" bIns="45720" anchor="t" anchorCtr="0">
            <a:noAutofit/>
          </a:bodyPr>
          <a:lstStyle/>
          <a:p>
            <a:pPr>
              <a:lnSpc>
                <a:spcPct val="107000"/>
              </a:lnSpc>
              <a:spcAft>
                <a:spcPts val="800"/>
              </a:spcAft>
            </a:pPr>
            <a:r>
              <a:rPr lang="en-GB" sz="4000" b="1" dirty="0">
                <a:solidFill>
                  <a:srgbClr val="FFFFFF"/>
                </a:solidFill>
                <a:latin typeface="Arial" panose="020B0604020202020204" pitchFamily="34" charset="0"/>
                <a:ea typeface="Calibri" panose="020F0502020204030204" pitchFamily="34" charset="0"/>
                <a:cs typeface="Times New Roman" panose="02020603050405020304" pitchFamily="18" charset="0"/>
              </a:rPr>
              <a:t>Why psychosis carers?</a:t>
            </a:r>
            <a:endParaRPr lang="en-GB" sz="40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p>
        </p:txBody>
      </p:sp>
      <p:pic>
        <p:nvPicPr>
          <p:cNvPr id="7" name="Picture 6"/>
          <p:cNvPicPr>
            <a:picLocks noChangeAspect="1"/>
          </p:cNvPicPr>
          <p:nvPr/>
        </p:nvPicPr>
        <p:blipFill>
          <a:blip r:embed="rId3"/>
          <a:stretch>
            <a:fillRect/>
          </a:stretch>
        </p:blipFill>
        <p:spPr>
          <a:xfrm>
            <a:off x="9636310" y="150032"/>
            <a:ext cx="1738701" cy="2057055"/>
          </a:xfrm>
          <a:prstGeom prst="rect">
            <a:avLst/>
          </a:prstGeom>
        </p:spPr>
      </p:pic>
      <p:pic>
        <p:nvPicPr>
          <p:cNvPr id="8" name="Picture 7"/>
          <p:cNvPicPr>
            <a:picLocks noChangeAspect="1"/>
          </p:cNvPicPr>
          <p:nvPr/>
        </p:nvPicPr>
        <p:blipFill>
          <a:blip r:embed="rId4"/>
          <a:stretch>
            <a:fillRect/>
          </a:stretch>
        </p:blipFill>
        <p:spPr>
          <a:xfrm>
            <a:off x="9658263" y="2207087"/>
            <a:ext cx="1757651" cy="2272631"/>
          </a:xfrm>
          <a:prstGeom prst="rect">
            <a:avLst/>
          </a:prstGeom>
        </p:spPr>
      </p:pic>
      <p:pic>
        <p:nvPicPr>
          <p:cNvPr id="9" name="Picture 8"/>
          <p:cNvPicPr>
            <a:picLocks noChangeAspect="1"/>
          </p:cNvPicPr>
          <p:nvPr/>
        </p:nvPicPr>
        <p:blipFill>
          <a:blip r:embed="rId5"/>
          <a:stretch>
            <a:fillRect/>
          </a:stretch>
        </p:blipFill>
        <p:spPr>
          <a:xfrm>
            <a:off x="9658264" y="4623951"/>
            <a:ext cx="1728578" cy="2066723"/>
          </a:xfrm>
          <a:prstGeom prst="rect">
            <a:avLst/>
          </a:prstGeom>
        </p:spPr>
      </p:pic>
      <p:sp>
        <p:nvSpPr>
          <p:cNvPr id="10" name="Content Placeholder 1"/>
          <p:cNvSpPr txBox="1">
            <a:spLocks/>
          </p:cNvSpPr>
          <p:nvPr/>
        </p:nvSpPr>
        <p:spPr>
          <a:xfrm>
            <a:off x="163286" y="1662338"/>
            <a:ext cx="9473024" cy="502833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Many carers are faced with confusing and distressing illness symptoms</a:t>
            </a:r>
          </a:p>
          <a:p>
            <a:pPr lvl="1"/>
            <a:r>
              <a:rPr lang="en-GB" dirty="0"/>
              <a:t>delusions, poor self-care, risky health behaviours, and isolation</a:t>
            </a:r>
          </a:p>
          <a:p>
            <a:pPr lvl="1"/>
            <a:r>
              <a:rPr lang="en-GB" dirty="0"/>
              <a:t>difficult behaviours that may, at times, include acts of aggression and self-harm that can be stigmatising </a:t>
            </a:r>
          </a:p>
          <a:p>
            <a:pPr marL="0" indent="0">
              <a:buNone/>
            </a:pPr>
            <a:endParaRPr lang="en-GB" sz="1200" dirty="0"/>
          </a:p>
          <a:p>
            <a:r>
              <a:rPr lang="en-GB" dirty="0"/>
              <a:t>Care recipient outcomes are closely related to the quality of carer relationship which can place a burden on the carer, and feelings of guilt at times of relapse</a:t>
            </a:r>
          </a:p>
          <a:p>
            <a:pPr marL="0" indent="0">
              <a:buNone/>
            </a:pPr>
            <a:endParaRPr lang="en-GB" sz="1300" dirty="0"/>
          </a:p>
          <a:p>
            <a:r>
              <a:rPr lang="en-GB" dirty="0"/>
              <a:t>Approximately 40% report poor psychological functioning that includes depression and other stress-related disorders</a:t>
            </a:r>
          </a:p>
          <a:p>
            <a:pPr marL="0" indent="0">
              <a:buNone/>
            </a:pPr>
            <a:endParaRPr lang="en-GB" dirty="0"/>
          </a:p>
        </p:txBody>
      </p:sp>
    </p:spTree>
    <p:extLst>
      <p:ext uri="{BB962C8B-B14F-4D97-AF65-F5344CB8AC3E}">
        <p14:creationId xmlns:p14="http://schemas.microsoft.com/office/powerpoint/2010/main" val="14572361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rot="1454790">
            <a:off x="8656685" y="4706714"/>
            <a:ext cx="3409950" cy="1343025"/>
          </a:xfrm>
          <a:prstGeom prst="rect">
            <a:avLst/>
          </a:prstGeom>
        </p:spPr>
      </p:pic>
      <p:sp>
        <p:nvSpPr>
          <p:cNvPr id="4" name="Text Box 2"/>
          <p:cNvSpPr txBox="1">
            <a:spLocks noChangeArrowheads="1"/>
          </p:cNvSpPr>
          <p:nvPr/>
        </p:nvSpPr>
        <p:spPr bwMode="auto">
          <a:xfrm>
            <a:off x="0" y="365125"/>
            <a:ext cx="7792720" cy="813435"/>
          </a:xfrm>
          <a:prstGeom prst="rect">
            <a:avLst/>
          </a:prstGeom>
          <a:solidFill>
            <a:srgbClr val="00B050"/>
          </a:solidFill>
          <a:ln w="57150">
            <a:solidFill>
              <a:schemeClr val="bg1">
                <a:lumMod val="50000"/>
              </a:schemeClr>
            </a:solidFill>
            <a:miter lim="800000"/>
            <a:headEnd/>
            <a:tailEnd/>
          </a:ln>
        </p:spPr>
        <p:txBody>
          <a:bodyPr rot="0" vert="horz" wrap="square" lIns="91440" tIns="45720" rIns="91440" bIns="45720" anchor="t" anchorCtr="0">
            <a:noAutofit/>
          </a:bodyPr>
          <a:lstStyle/>
          <a:p>
            <a:pPr>
              <a:lnSpc>
                <a:spcPct val="107000"/>
              </a:lnSpc>
              <a:spcAft>
                <a:spcPts val="800"/>
              </a:spcAft>
            </a:pPr>
            <a:r>
              <a:rPr lang="en-GB" sz="4000" b="1" dirty="0">
                <a:solidFill>
                  <a:srgbClr val="FFFFFF"/>
                </a:solidFill>
                <a:latin typeface="Arial" panose="020B0604020202020204" pitchFamily="34" charset="0"/>
                <a:ea typeface="Calibri" panose="020F0502020204030204" pitchFamily="34" charset="0"/>
                <a:cs typeface="Times New Roman" panose="02020603050405020304" pitchFamily="18" charset="0"/>
              </a:rPr>
              <a:t>Why positive writing?</a:t>
            </a:r>
            <a:endParaRPr lang="en-GB" sz="40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10" name="Content Placeholder 1"/>
          <p:cNvSpPr txBox="1">
            <a:spLocks/>
          </p:cNvSpPr>
          <p:nvPr/>
        </p:nvSpPr>
        <p:spPr>
          <a:xfrm>
            <a:off x="163285" y="1662338"/>
            <a:ext cx="11854543" cy="502833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Few studies have explored ways to alleviate stress and improve carer wellbeing</a:t>
            </a:r>
          </a:p>
          <a:p>
            <a:pPr lvl="1"/>
            <a:r>
              <a:rPr lang="en-GB" dirty="0"/>
              <a:t>Psychosocial/psychoeducational therapies improve knowledge of the care recipients condition, but have only a small effect on carers wellbeing</a:t>
            </a:r>
          </a:p>
          <a:p>
            <a:pPr lvl="1"/>
            <a:r>
              <a:rPr lang="en-GB" dirty="0"/>
              <a:t>NICE recommend that family therapy should be offered to all families of people with schizophrenia for at least 6 months</a:t>
            </a:r>
          </a:p>
          <a:p>
            <a:pPr marL="457200" lvl="1" indent="0">
              <a:buNone/>
            </a:pPr>
            <a:endParaRPr lang="en-GB" sz="1200" dirty="0"/>
          </a:p>
          <a:p>
            <a:r>
              <a:rPr lang="en-GB" dirty="0"/>
              <a:t>Therapies can be difficult to implement and prolonged engagement impractical</a:t>
            </a:r>
            <a:endParaRPr lang="en-GB" sz="1200" dirty="0"/>
          </a:p>
          <a:p>
            <a:pPr marL="0" indent="0">
              <a:buNone/>
            </a:pPr>
            <a:endParaRPr lang="en-GB" sz="1200" dirty="0"/>
          </a:p>
          <a:p>
            <a:r>
              <a:rPr lang="en-GB" dirty="0"/>
              <a:t>Need for an accessible and effective therapy for carer of people with psychosis</a:t>
            </a:r>
          </a:p>
          <a:p>
            <a:pPr lvl="1"/>
            <a:r>
              <a:rPr lang="en-GB" dirty="0"/>
              <a:t>Two studies found that  carers writing about positive experiences reported greater improvements in psychological wellbeing</a:t>
            </a:r>
          </a:p>
          <a:p>
            <a:pPr lvl="1"/>
            <a:r>
              <a:rPr lang="en-GB" dirty="0"/>
              <a:t>However studies included a wide range of carers</a:t>
            </a:r>
          </a:p>
          <a:p>
            <a:pPr marL="0" indent="0">
              <a:buNone/>
            </a:pPr>
            <a:endParaRPr lang="en-GB" dirty="0"/>
          </a:p>
        </p:txBody>
      </p:sp>
    </p:spTree>
    <p:extLst>
      <p:ext uri="{BB962C8B-B14F-4D97-AF65-F5344CB8AC3E}">
        <p14:creationId xmlns:p14="http://schemas.microsoft.com/office/powerpoint/2010/main" val="3075284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0" y="365125"/>
            <a:ext cx="7792720" cy="813435"/>
          </a:xfrm>
          <a:prstGeom prst="rect">
            <a:avLst/>
          </a:prstGeom>
          <a:solidFill>
            <a:srgbClr val="00B050"/>
          </a:solidFill>
          <a:ln w="57150">
            <a:solidFill>
              <a:schemeClr val="bg1">
                <a:lumMod val="50000"/>
              </a:schemeClr>
            </a:solidFill>
            <a:miter lim="800000"/>
            <a:headEnd/>
            <a:tailEnd/>
          </a:ln>
        </p:spPr>
        <p:txBody>
          <a:bodyPr rot="0" vert="horz" wrap="square" lIns="91440" tIns="45720" rIns="91440" bIns="45720" anchor="t" anchorCtr="0">
            <a:noAutofit/>
          </a:bodyPr>
          <a:lstStyle/>
          <a:p>
            <a:pPr>
              <a:lnSpc>
                <a:spcPct val="107000"/>
              </a:lnSpc>
              <a:spcAft>
                <a:spcPts val="800"/>
              </a:spcAft>
            </a:pPr>
            <a:r>
              <a:rPr lang="en-GB" sz="4000" b="1" dirty="0">
                <a:solidFill>
                  <a:srgbClr val="FFFFFF"/>
                </a:solidFill>
                <a:latin typeface="Arial" panose="020B0604020202020204" pitchFamily="34" charset="0"/>
                <a:ea typeface="Calibri" panose="020F0502020204030204" pitchFamily="34" charset="0"/>
                <a:cs typeface="Times New Roman" panose="02020603050405020304" pitchFamily="18" charset="0"/>
              </a:rPr>
              <a:t>LEAP</a:t>
            </a:r>
            <a:endParaRPr lang="en-GB" sz="40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6" name="Content Placeholder 2"/>
          <p:cNvSpPr>
            <a:spLocks noGrp="1"/>
          </p:cNvSpPr>
          <p:nvPr/>
        </p:nvSpPr>
        <p:spPr>
          <a:xfrm>
            <a:off x="805543" y="2429669"/>
            <a:ext cx="10515600" cy="41322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7000"/>
              </a:lnSpc>
              <a:spcAft>
                <a:spcPts val="800"/>
              </a:spcAft>
              <a:buNone/>
            </a:pPr>
            <a:r>
              <a:rPr lang="en-GB" sz="4400" b="1" dirty="0">
                <a:effectLst/>
                <a:latin typeface="Arial" panose="020B0604020202020204" pitchFamily="34" charset="0"/>
                <a:ea typeface="Calibri" panose="020F0502020204030204" pitchFamily="34" charset="0"/>
                <a:cs typeface="Arial" panose="020B0604020202020204" pitchFamily="34" charset="0"/>
              </a:rPr>
              <a:t>How did the Lived Experience Advisory Panel (LEAP) shape</a:t>
            </a:r>
            <a:r>
              <a:rPr lang="en-GB" sz="4400" b="1" dirty="0">
                <a:latin typeface="Arial" panose="020B0604020202020204" pitchFamily="34" charset="0"/>
                <a:ea typeface="Calibri" panose="020F0502020204030204" pitchFamily="34" charset="0"/>
                <a:cs typeface="Arial" panose="020B0604020202020204" pitchFamily="34" charset="0"/>
              </a:rPr>
              <a:t> the </a:t>
            </a:r>
            <a:r>
              <a:rPr lang="en-GB" sz="4400" b="1" dirty="0">
                <a:solidFill>
                  <a:srgbClr val="00B050"/>
                </a:solidFill>
                <a:latin typeface="Arial" panose="020B0604020202020204" pitchFamily="34" charset="0"/>
                <a:ea typeface="Calibri" panose="020F0502020204030204" pitchFamily="34" charset="0"/>
                <a:cs typeface="Arial" panose="020B0604020202020204" pitchFamily="34" charset="0"/>
              </a:rPr>
              <a:t>C</a:t>
            </a:r>
            <a:r>
              <a:rPr lang="en-GB" sz="4400" b="1" dirty="0">
                <a:latin typeface="Arial" panose="020B0604020202020204" pitchFamily="34" charset="0"/>
                <a:ea typeface="Calibri" panose="020F0502020204030204" pitchFamily="34" charset="0"/>
                <a:cs typeface="Arial" panose="020B0604020202020204" pitchFamily="34" charset="0"/>
              </a:rPr>
              <a:t>4</a:t>
            </a:r>
            <a:r>
              <a:rPr lang="en-GB" sz="4400" b="1" dirty="0">
                <a:solidFill>
                  <a:srgbClr val="00B050"/>
                </a:solidFill>
                <a:latin typeface="Arial" panose="020B0604020202020204" pitchFamily="34" charset="0"/>
                <a:ea typeface="Calibri" panose="020F0502020204030204" pitchFamily="34" charset="0"/>
                <a:cs typeface="Arial" panose="020B0604020202020204" pitchFamily="34" charset="0"/>
              </a:rPr>
              <a:t>C</a:t>
            </a:r>
            <a:r>
              <a:rPr lang="en-GB" sz="4400" b="1" dirty="0">
                <a:latin typeface="Arial" panose="020B0604020202020204" pitchFamily="34" charset="0"/>
                <a:ea typeface="Calibri" panose="020F0502020204030204" pitchFamily="34" charset="0"/>
                <a:cs typeface="Arial" panose="020B0604020202020204" pitchFamily="34" charset="0"/>
              </a:rPr>
              <a:t> study?</a:t>
            </a:r>
            <a:endParaRPr lang="en-GB" sz="4400" b="1" dirty="0">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en-GB" sz="4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176235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0" y="365125"/>
            <a:ext cx="7792720" cy="813435"/>
          </a:xfrm>
          <a:prstGeom prst="rect">
            <a:avLst/>
          </a:prstGeom>
          <a:solidFill>
            <a:srgbClr val="00B050"/>
          </a:solidFill>
          <a:ln w="57150">
            <a:solidFill>
              <a:schemeClr val="bg1">
                <a:lumMod val="50000"/>
              </a:schemeClr>
            </a:solidFill>
            <a:miter lim="800000"/>
            <a:headEnd/>
            <a:tailEnd/>
          </a:ln>
        </p:spPr>
        <p:txBody>
          <a:bodyPr rot="0" vert="horz" wrap="square" lIns="91440" tIns="45720" rIns="91440" bIns="45720" anchor="t" anchorCtr="0">
            <a:noAutofit/>
          </a:bodyPr>
          <a:lstStyle/>
          <a:p>
            <a:pPr>
              <a:lnSpc>
                <a:spcPct val="107000"/>
              </a:lnSpc>
              <a:spcAft>
                <a:spcPts val="800"/>
              </a:spcAft>
            </a:pPr>
            <a:r>
              <a:rPr lang="en-GB" sz="4000" b="1" dirty="0">
                <a:solidFill>
                  <a:srgbClr val="FFFFFF"/>
                </a:solidFill>
                <a:latin typeface="Arial" panose="020B0604020202020204" pitchFamily="34" charset="0"/>
                <a:ea typeface="Calibri" panose="020F0502020204030204" pitchFamily="34" charset="0"/>
                <a:cs typeface="Times New Roman" panose="02020603050405020304" pitchFamily="18" charset="0"/>
              </a:rPr>
              <a:t>LEAP on study design</a:t>
            </a:r>
            <a:endParaRPr lang="en-GB" sz="40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5" name="Content Placeholder 2"/>
          <p:cNvSpPr txBox="1">
            <a:spLocks/>
          </p:cNvSpPr>
          <p:nvPr/>
        </p:nvSpPr>
        <p:spPr>
          <a:xfrm>
            <a:off x="785584" y="1952171"/>
            <a:ext cx="4091215" cy="1553029"/>
          </a:xfrm>
          <a:prstGeom prst="wedgeRoundRectCallout">
            <a:avLst>
              <a:gd name="adj1" fmla="val -45737"/>
              <a:gd name="adj2" fmla="val 78846"/>
              <a:gd name="adj3" fmla="val 16667"/>
            </a:avLst>
          </a:prstGeom>
          <a:ln w="76200">
            <a:solidFill>
              <a:schemeClr val="bg1">
                <a:lumMod val="50000"/>
              </a:schemeClr>
            </a:solidFill>
          </a:ln>
        </p:spPr>
        <p:txBody>
          <a:bodyPr vert="horz" lIns="91440" tIns="45720" rIns="91440" bIns="45720" rtlCol="0">
            <a:normAutofit fontScale="92500"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ct val="107000"/>
              </a:lnSpc>
              <a:spcAft>
                <a:spcPts val="800"/>
              </a:spcAft>
              <a:buFont typeface="Arial" panose="020B0604020202020204" pitchFamily="34" charset="0"/>
              <a:buNone/>
            </a:pPr>
            <a:r>
              <a:rPr lang="en-GB" sz="2800" dirty="0">
                <a:latin typeface="Arial" panose="020B0604020202020204" pitchFamily="34" charset="0"/>
                <a:ea typeface="Calibri" panose="020F0502020204030204" pitchFamily="34" charset="0"/>
                <a:cs typeface="Arial" panose="020B0604020202020204" pitchFamily="34" charset="0"/>
              </a:rPr>
              <a:t>Writing in itself, irrespective of the topic could be helpful</a:t>
            </a:r>
          </a:p>
          <a:p>
            <a:pPr marL="0" indent="0" algn="ctr">
              <a:lnSpc>
                <a:spcPct val="107000"/>
              </a:lnSpc>
              <a:spcAft>
                <a:spcPts val="800"/>
              </a:spcAft>
              <a:buFont typeface="Arial" panose="020B0604020202020204" pitchFamily="34" charset="0"/>
              <a:buNone/>
            </a:pPr>
            <a:endParaRPr lang="en-GB" sz="2400" b="1" dirty="0">
              <a:latin typeface="Arial" panose="020B0604020202020204" pitchFamily="34" charset="0"/>
              <a:ea typeface="Calibri" panose="020F050202020403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42007722"/>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0" y="365125"/>
            <a:ext cx="7792720" cy="813435"/>
          </a:xfrm>
          <a:prstGeom prst="rect">
            <a:avLst/>
          </a:prstGeom>
          <a:solidFill>
            <a:srgbClr val="00B050"/>
          </a:solidFill>
          <a:ln w="57150">
            <a:solidFill>
              <a:schemeClr val="bg1">
                <a:lumMod val="50000"/>
              </a:schemeClr>
            </a:solidFill>
            <a:miter lim="800000"/>
            <a:headEnd/>
            <a:tailEnd/>
          </a:ln>
        </p:spPr>
        <p:txBody>
          <a:bodyPr rot="0" vert="horz" wrap="square" lIns="91440" tIns="45720" rIns="91440" bIns="45720" anchor="t" anchorCtr="0">
            <a:noAutofit/>
          </a:bodyPr>
          <a:lstStyle/>
          <a:p>
            <a:pPr>
              <a:lnSpc>
                <a:spcPct val="107000"/>
              </a:lnSpc>
              <a:spcAft>
                <a:spcPts val="800"/>
              </a:spcAft>
            </a:pPr>
            <a:r>
              <a:rPr lang="en-GB" sz="4000" b="1" dirty="0">
                <a:solidFill>
                  <a:srgbClr val="FFFFFF"/>
                </a:solidFill>
                <a:latin typeface="Arial" panose="020B0604020202020204" pitchFamily="34" charset="0"/>
                <a:ea typeface="Calibri" panose="020F0502020204030204" pitchFamily="34" charset="0"/>
                <a:cs typeface="Times New Roman" panose="02020603050405020304" pitchFamily="18" charset="0"/>
              </a:rPr>
              <a:t>LEAP on study design</a:t>
            </a:r>
            <a:endParaRPr lang="en-GB" sz="40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5" name="Content Placeholder 2"/>
          <p:cNvSpPr txBox="1">
            <a:spLocks/>
          </p:cNvSpPr>
          <p:nvPr/>
        </p:nvSpPr>
        <p:spPr>
          <a:xfrm>
            <a:off x="785584" y="1952171"/>
            <a:ext cx="4091215" cy="1553029"/>
          </a:xfrm>
          <a:prstGeom prst="wedgeRoundRectCallout">
            <a:avLst>
              <a:gd name="adj1" fmla="val -45737"/>
              <a:gd name="adj2" fmla="val 78846"/>
              <a:gd name="adj3" fmla="val 16667"/>
            </a:avLst>
          </a:prstGeom>
          <a:ln w="76200">
            <a:solidFill>
              <a:schemeClr val="bg1">
                <a:lumMod val="50000"/>
              </a:schemeClr>
            </a:solidFill>
          </a:ln>
        </p:spPr>
        <p:txBody>
          <a:bodyPr vert="horz" lIns="91440" tIns="45720" rIns="91440" bIns="45720" rtlCol="0">
            <a:normAutofit fontScale="92500"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ct val="107000"/>
              </a:lnSpc>
              <a:spcAft>
                <a:spcPts val="800"/>
              </a:spcAft>
              <a:buFont typeface="Arial" panose="020B0604020202020204" pitchFamily="34" charset="0"/>
              <a:buNone/>
            </a:pPr>
            <a:r>
              <a:rPr lang="en-GB" sz="2800" dirty="0">
                <a:latin typeface="Arial" panose="020B0604020202020204" pitchFamily="34" charset="0"/>
                <a:ea typeface="Calibri" panose="020F0502020204030204" pitchFamily="34" charset="0"/>
                <a:cs typeface="Arial" panose="020B0604020202020204" pitchFamily="34" charset="0"/>
              </a:rPr>
              <a:t>Writing in itself, irrespective of the topic could be helpful</a:t>
            </a:r>
          </a:p>
          <a:p>
            <a:pPr marL="0" indent="0" algn="ctr">
              <a:lnSpc>
                <a:spcPct val="107000"/>
              </a:lnSpc>
              <a:spcAft>
                <a:spcPts val="800"/>
              </a:spcAft>
              <a:buFont typeface="Arial" panose="020B0604020202020204" pitchFamily="34" charset="0"/>
              <a:buNone/>
            </a:pPr>
            <a:endParaRPr lang="en-GB" sz="2400" b="1" dirty="0">
              <a:latin typeface="Arial" panose="020B0604020202020204" pitchFamily="34" charset="0"/>
              <a:ea typeface="Calibri" panose="020F050202020403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3"/>
          <a:stretch>
            <a:fillRect/>
          </a:stretch>
        </p:blipFill>
        <p:spPr>
          <a:xfrm>
            <a:off x="2446256" y="1698366"/>
            <a:ext cx="9650804" cy="5529551"/>
          </a:xfrm>
          <a:prstGeom prst="rect">
            <a:avLst/>
          </a:prstGeom>
        </p:spPr>
      </p:pic>
    </p:spTree>
    <p:extLst>
      <p:ext uri="{BB962C8B-B14F-4D97-AF65-F5344CB8AC3E}">
        <p14:creationId xmlns:p14="http://schemas.microsoft.com/office/powerpoint/2010/main" val="18442066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0" y="365125"/>
            <a:ext cx="7792720" cy="813435"/>
          </a:xfrm>
          <a:prstGeom prst="rect">
            <a:avLst/>
          </a:prstGeom>
          <a:solidFill>
            <a:srgbClr val="00B050"/>
          </a:solidFill>
          <a:ln w="57150">
            <a:solidFill>
              <a:schemeClr val="bg1">
                <a:lumMod val="50000"/>
              </a:schemeClr>
            </a:solidFill>
            <a:miter lim="800000"/>
            <a:headEnd/>
            <a:tailEnd/>
          </a:ln>
        </p:spPr>
        <p:txBody>
          <a:bodyPr rot="0" vert="horz" wrap="square" lIns="91440" tIns="45720" rIns="91440" bIns="45720" anchor="t" anchorCtr="0">
            <a:noAutofit/>
          </a:bodyPr>
          <a:lstStyle/>
          <a:p>
            <a:pPr>
              <a:lnSpc>
                <a:spcPct val="107000"/>
              </a:lnSpc>
              <a:spcAft>
                <a:spcPts val="800"/>
              </a:spcAft>
            </a:pPr>
            <a:r>
              <a:rPr lang="en-GB" sz="4000" b="1" dirty="0">
                <a:solidFill>
                  <a:srgbClr val="FFFFFF"/>
                </a:solidFill>
                <a:latin typeface="Arial" panose="020B0604020202020204" pitchFamily="34" charset="0"/>
                <a:ea typeface="Calibri" panose="020F0502020204030204" pitchFamily="34" charset="0"/>
                <a:cs typeface="Times New Roman" panose="02020603050405020304" pitchFamily="18" charset="0"/>
              </a:rPr>
              <a:t>LEAP on images</a:t>
            </a:r>
            <a:endParaRPr lang="en-GB" sz="40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5" name="Content Placeholder 2"/>
          <p:cNvSpPr txBox="1">
            <a:spLocks/>
          </p:cNvSpPr>
          <p:nvPr/>
        </p:nvSpPr>
        <p:spPr>
          <a:xfrm>
            <a:off x="785584" y="1952171"/>
            <a:ext cx="4091215" cy="1553029"/>
          </a:xfrm>
          <a:prstGeom prst="wedgeRoundRectCallout">
            <a:avLst>
              <a:gd name="adj1" fmla="val -45737"/>
              <a:gd name="adj2" fmla="val 78846"/>
              <a:gd name="adj3" fmla="val 16667"/>
            </a:avLst>
          </a:prstGeom>
          <a:ln w="76200">
            <a:solidFill>
              <a:schemeClr val="bg1">
                <a:lumMod val="50000"/>
              </a:schemeClr>
            </a:solidFill>
          </a:ln>
        </p:spPr>
        <p:txBody>
          <a:bodyPr vert="horz" lIns="91440" tIns="45720" rIns="91440" bIns="45720" rtlCol="0">
            <a:normAutofit fontScale="85000" lnSpcReduction="2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ct val="107000"/>
              </a:lnSpc>
              <a:spcAft>
                <a:spcPts val="800"/>
              </a:spcAft>
              <a:buFont typeface="Arial" panose="020B0604020202020204" pitchFamily="34" charset="0"/>
              <a:buNone/>
            </a:pPr>
            <a:r>
              <a:rPr lang="en-GB" sz="2800" dirty="0">
                <a:latin typeface="Arial" panose="020B0604020202020204" pitchFamily="34" charset="0"/>
                <a:ea typeface="Calibri" panose="020F0502020204030204" pitchFamily="34" charset="0"/>
                <a:cs typeface="Arial" panose="020B0604020202020204" pitchFamily="34" charset="0"/>
              </a:rPr>
              <a:t>Those images are not neutral – they could trigger positive or negative emotions</a:t>
            </a:r>
            <a:endParaRPr lang="en-GB" dirty="0">
              <a:latin typeface="Arial" panose="020B0604020202020204" pitchFamily="34" charset="0"/>
              <a:cs typeface="Arial" panose="020B0604020202020204" pitchFamily="34" charset="0"/>
            </a:endParaRPr>
          </a:p>
        </p:txBody>
      </p:sp>
      <p:pic>
        <p:nvPicPr>
          <p:cNvPr id="6" name="Picture 2" descr="Image result for countryside scener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9326" y="4076700"/>
            <a:ext cx="4042832" cy="24256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16391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0" y="365125"/>
            <a:ext cx="7792720" cy="813435"/>
          </a:xfrm>
          <a:prstGeom prst="rect">
            <a:avLst/>
          </a:prstGeom>
          <a:solidFill>
            <a:srgbClr val="00B050"/>
          </a:solidFill>
          <a:ln w="57150">
            <a:solidFill>
              <a:schemeClr val="bg1">
                <a:lumMod val="50000"/>
              </a:schemeClr>
            </a:solidFill>
            <a:miter lim="800000"/>
            <a:headEnd/>
            <a:tailEnd/>
          </a:ln>
        </p:spPr>
        <p:txBody>
          <a:bodyPr rot="0" vert="horz" wrap="square" lIns="91440" tIns="45720" rIns="91440" bIns="45720" anchor="t" anchorCtr="0">
            <a:noAutofit/>
          </a:bodyPr>
          <a:lstStyle/>
          <a:p>
            <a:pPr>
              <a:lnSpc>
                <a:spcPct val="107000"/>
              </a:lnSpc>
              <a:spcAft>
                <a:spcPts val="800"/>
              </a:spcAft>
            </a:pPr>
            <a:r>
              <a:rPr lang="en-GB" sz="4000" b="1" dirty="0">
                <a:solidFill>
                  <a:srgbClr val="FFFFFF"/>
                </a:solidFill>
                <a:latin typeface="Arial" panose="020B0604020202020204" pitchFamily="34" charset="0"/>
                <a:ea typeface="Calibri" panose="020F0502020204030204" pitchFamily="34" charset="0"/>
                <a:cs typeface="Times New Roman" panose="02020603050405020304" pitchFamily="18" charset="0"/>
              </a:rPr>
              <a:t>LEAP on images</a:t>
            </a:r>
            <a:endParaRPr lang="en-GB" sz="40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5" name="Content Placeholder 2"/>
          <p:cNvSpPr txBox="1">
            <a:spLocks/>
          </p:cNvSpPr>
          <p:nvPr/>
        </p:nvSpPr>
        <p:spPr>
          <a:xfrm>
            <a:off x="785584" y="1952171"/>
            <a:ext cx="4091215" cy="1553029"/>
          </a:xfrm>
          <a:prstGeom prst="wedgeRoundRectCallout">
            <a:avLst>
              <a:gd name="adj1" fmla="val -45737"/>
              <a:gd name="adj2" fmla="val 78846"/>
              <a:gd name="adj3" fmla="val 16667"/>
            </a:avLst>
          </a:prstGeom>
          <a:ln w="76200">
            <a:solidFill>
              <a:schemeClr val="bg1">
                <a:lumMod val="50000"/>
              </a:schemeClr>
            </a:solidFill>
          </a:ln>
        </p:spPr>
        <p:txBody>
          <a:bodyPr vert="horz" lIns="91440" tIns="45720" rIns="91440" bIns="45720" rtlCol="0">
            <a:normAutofit fontScale="85000" lnSpcReduction="2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ct val="107000"/>
              </a:lnSpc>
              <a:spcAft>
                <a:spcPts val="800"/>
              </a:spcAft>
              <a:buFont typeface="Arial" panose="020B0604020202020204" pitchFamily="34" charset="0"/>
              <a:buNone/>
            </a:pPr>
            <a:r>
              <a:rPr lang="en-GB" sz="2800" dirty="0">
                <a:latin typeface="Arial" panose="020B0604020202020204" pitchFamily="34" charset="0"/>
                <a:ea typeface="Calibri" panose="020F0502020204030204" pitchFamily="34" charset="0"/>
                <a:cs typeface="Arial" panose="020B0604020202020204" pitchFamily="34" charset="0"/>
              </a:rPr>
              <a:t>Those images are not neutral – they could trigger positive or negative emotions</a:t>
            </a:r>
            <a:endParaRPr lang="en-GB" dirty="0">
              <a:latin typeface="Arial" panose="020B0604020202020204" pitchFamily="34" charset="0"/>
              <a:cs typeface="Arial" panose="020B0604020202020204" pitchFamily="34" charset="0"/>
            </a:endParaRPr>
          </a:p>
        </p:txBody>
      </p:sp>
      <p:pic>
        <p:nvPicPr>
          <p:cNvPr id="6" name="Picture 2" descr="Image result for countryside scener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9326" y="4076700"/>
            <a:ext cx="4042832" cy="242569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a:stretch>
            <a:fillRect/>
          </a:stretch>
        </p:blipFill>
        <p:spPr>
          <a:xfrm>
            <a:off x="5730403" y="1044798"/>
            <a:ext cx="6261135" cy="5334462"/>
          </a:xfrm>
          <a:prstGeom prst="rect">
            <a:avLst/>
          </a:prstGeom>
        </p:spPr>
      </p:pic>
    </p:spTree>
    <p:extLst>
      <p:ext uri="{BB962C8B-B14F-4D97-AF65-F5344CB8AC3E}">
        <p14:creationId xmlns:p14="http://schemas.microsoft.com/office/powerpoint/2010/main" val="16284768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0" y="365125"/>
            <a:ext cx="7792720" cy="813435"/>
          </a:xfrm>
          <a:prstGeom prst="rect">
            <a:avLst/>
          </a:prstGeom>
          <a:solidFill>
            <a:srgbClr val="00B050"/>
          </a:solidFill>
          <a:ln w="57150">
            <a:solidFill>
              <a:schemeClr val="bg1">
                <a:lumMod val="50000"/>
              </a:schemeClr>
            </a:solidFill>
            <a:miter lim="800000"/>
            <a:headEnd/>
            <a:tailEnd/>
          </a:ln>
        </p:spPr>
        <p:txBody>
          <a:bodyPr rot="0" vert="horz" wrap="square" lIns="91440" tIns="45720" rIns="91440" bIns="45720" anchor="t" anchorCtr="0">
            <a:noAutofit/>
          </a:bodyPr>
          <a:lstStyle/>
          <a:p>
            <a:pPr>
              <a:lnSpc>
                <a:spcPct val="107000"/>
              </a:lnSpc>
              <a:spcAft>
                <a:spcPts val="800"/>
              </a:spcAft>
            </a:pPr>
            <a:r>
              <a:rPr lang="en-GB" sz="4000" b="1" dirty="0">
                <a:solidFill>
                  <a:srgbClr val="FFFFFF"/>
                </a:solidFill>
                <a:latin typeface="Arial" panose="020B0604020202020204" pitchFamily="34" charset="0"/>
                <a:ea typeface="Calibri" panose="020F0502020204030204" pitchFamily="34" charset="0"/>
                <a:cs typeface="Times New Roman" panose="02020603050405020304" pitchFamily="18" charset="0"/>
              </a:rPr>
              <a:t>LEAP on questionnaires</a:t>
            </a:r>
            <a:endParaRPr lang="en-GB" sz="40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5" name="Content Placeholder 2"/>
          <p:cNvSpPr txBox="1">
            <a:spLocks/>
          </p:cNvSpPr>
          <p:nvPr/>
        </p:nvSpPr>
        <p:spPr>
          <a:xfrm>
            <a:off x="785584" y="1952171"/>
            <a:ext cx="4091215" cy="1553029"/>
          </a:xfrm>
          <a:prstGeom prst="wedgeRoundRectCallout">
            <a:avLst>
              <a:gd name="adj1" fmla="val -45737"/>
              <a:gd name="adj2" fmla="val 78846"/>
              <a:gd name="adj3" fmla="val 16667"/>
            </a:avLst>
          </a:prstGeom>
          <a:ln w="76200">
            <a:solidFill>
              <a:schemeClr val="bg1">
                <a:lumMod val="50000"/>
              </a:schemeClr>
            </a:solidFill>
          </a:ln>
        </p:spPr>
        <p:txBody>
          <a:bodyPr vert="horz" lIns="91440" tIns="45720" rIns="91440" bIns="45720" rtlCol="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spcAft>
                <a:spcPts val="800"/>
              </a:spcAft>
            </a:pPr>
            <a:r>
              <a:rPr lang="en-GB" sz="2800" dirty="0">
                <a:latin typeface="Arial" panose="020B0604020202020204" pitchFamily="34" charset="0"/>
                <a:ea typeface="Calibri" panose="020F0502020204030204" pitchFamily="34" charset="0"/>
                <a:cs typeface="Arial" panose="020B0604020202020204" pitchFamily="34" charset="0"/>
              </a:rPr>
              <a:t>All of these measures have a negative focus</a:t>
            </a:r>
          </a:p>
        </p:txBody>
      </p:sp>
      <p:pic>
        <p:nvPicPr>
          <p:cNvPr id="7" name="Picture 4" descr="Image result for focus on the negat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794" y="4080901"/>
            <a:ext cx="4112106" cy="2650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90491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0" y="365125"/>
            <a:ext cx="7792720" cy="813435"/>
          </a:xfrm>
          <a:prstGeom prst="rect">
            <a:avLst/>
          </a:prstGeom>
          <a:solidFill>
            <a:srgbClr val="00B050"/>
          </a:solidFill>
          <a:ln w="57150">
            <a:solidFill>
              <a:schemeClr val="bg1">
                <a:lumMod val="50000"/>
              </a:schemeClr>
            </a:solidFill>
            <a:miter lim="800000"/>
            <a:headEnd/>
            <a:tailEnd/>
          </a:ln>
        </p:spPr>
        <p:txBody>
          <a:bodyPr rot="0" vert="horz" wrap="square" lIns="91440" tIns="45720" rIns="91440" bIns="45720" anchor="t" anchorCtr="0">
            <a:noAutofit/>
          </a:bodyPr>
          <a:lstStyle/>
          <a:p>
            <a:pPr>
              <a:lnSpc>
                <a:spcPct val="107000"/>
              </a:lnSpc>
              <a:spcAft>
                <a:spcPts val="800"/>
              </a:spcAft>
            </a:pPr>
            <a:r>
              <a:rPr lang="en-GB" sz="4000" b="1" dirty="0">
                <a:solidFill>
                  <a:srgbClr val="FFFFFF"/>
                </a:solidFill>
                <a:latin typeface="Arial" panose="020B0604020202020204" pitchFamily="34" charset="0"/>
                <a:ea typeface="Calibri" panose="020F0502020204030204" pitchFamily="34" charset="0"/>
                <a:cs typeface="Times New Roman" panose="02020603050405020304" pitchFamily="18" charset="0"/>
              </a:rPr>
              <a:t>LEAP on questionnaires</a:t>
            </a:r>
            <a:endParaRPr lang="en-GB" sz="40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5" name="Content Placeholder 2"/>
          <p:cNvSpPr txBox="1">
            <a:spLocks/>
          </p:cNvSpPr>
          <p:nvPr/>
        </p:nvSpPr>
        <p:spPr>
          <a:xfrm>
            <a:off x="785584" y="1952171"/>
            <a:ext cx="4091215" cy="1553029"/>
          </a:xfrm>
          <a:prstGeom prst="wedgeRoundRectCallout">
            <a:avLst>
              <a:gd name="adj1" fmla="val -45737"/>
              <a:gd name="adj2" fmla="val 78846"/>
              <a:gd name="adj3" fmla="val 16667"/>
            </a:avLst>
          </a:prstGeom>
          <a:ln w="76200">
            <a:solidFill>
              <a:schemeClr val="bg1">
                <a:lumMod val="50000"/>
              </a:schemeClr>
            </a:solidFill>
          </a:ln>
        </p:spPr>
        <p:txBody>
          <a:bodyPr vert="horz" lIns="91440" tIns="45720" rIns="91440" bIns="45720" rtlCol="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spcAft>
                <a:spcPts val="800"/>
              </a:spcAft>
            </a:pPr>
            <a:r>
              <a:rPr lang="en-GB" sz="2800" dirty="0">
                <a:latin typeface="Arial" panose="020B0604020202020204" pitchFamily="34" charset="0"/>
                <a:ea typeface="Calibri" panose="020F0502020204030204" pitchFamily="34" charset="0"/>
                <a:cs typeface="Arial" panose="020B0604020202020204" pitchFamily="34" charset="0"/>
              </a:rPr>
              <a:t>All of these measures have a negative focus</a:t>
            </a:r>
          </a:p>
        </p:txBody>
      </p:sp>
      <p:pic>
        <p:nvPicPr>
          <p:cNvPr id="7" name="Picture 4" descr="Image result for focus on the negat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794" y="4080901"/>
            <a:ext cx="4112106" cy="265032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Positive emotions"/>
          <p:cNvPicPr/>
          <p:nvPr/>
        </p:nvPicPr>
        <p:blipFill>
          <a:blip r:embed="rId4">
            <a:extLst>
              <a:ext uri="{BEBA8EAE-BF5A-486C-A8C5-ECC9F3942E4B}">
                <a14:imgProps xmlns:a14="http://schemas.microsoft.com/office/drawing/2010/main">
                  <a14:imgLayer r:embed="rId5">
                    <a14:imgEffect>
                      <a14:backgroundRemoval t="7317" b="90244" l="3500" r="97750">
                        <a14:foregroundMark x1="30875" y1="45028" x2="30875" y2="45028"/>
                        <a14:foregroundMark x1="35875" y1="45216" x2="35875" y2="45216"/>
                        <a14:foregroundMark x1="38625" y1="47092" x2="38625" y2="47092"/>
                        <a14:foregroundMark x1="41750" y1="44653" x2="41750" y2="44653"/>
                        <a14:foregroundMark x1="41625" y1="40901" x2="41625" y2="40901"/>
                        <a14:foregroundMark x1="44750" y1="43902" x2="44750" y2="43902"/>
                        <a14:foregroundMark x1="48000" y1="40338" x2="48000" y2="40338"/>
                        <a14:foregroundMark x1="47500" y1="45403" x2="47500" y2="45403"/>
                        <a14:foregroundMark x1="50000" y1="47655" x2="50000" y2="47655"/>
                        <a14:foregroundMark x1="54875" y1="42402" x2="54875" y2="42402"/>
                        <a14:foregroundMark x1="56875" y1="52720" x2="56875" y2="52720"/>
                        <a14:foregroundMark x1="53875" y1="55347" x2="53875" y2="55347"/>
                        <a14:foregroundMark x1="50500" y1="55910" x2="50500" y2="55910"/>
                        <a14:foregroundMark x1="46375" y1="56473" x2="46375" y2="56473"/>
                        <a14:foregroundMark x1="47000" y1="51032" x2="47000" y2="51032"/>
                        <a14:foregroundMark x1="43750" y1="54221" x2="43750" y2="54221"/>
                        <a14:foregroundMark x1="38250" y1="56848" x2="38250" y2="56848"/>
                        <a14:foregroundMark x1="35500" y1="54784" x2="35500" y2="54784"/>
                        <a14:foregroundMark x1="27875" y1="54972" x2="27875" y2="54972"/>
                        <a14:foregroundMark x1="19250" y1="30206" x2="19250" y2="30206"/>
                        <a14:foregroundMark x1="14375" y1="33396" x2="14375" y2="33396"/>
                        <a14:foregroundMark x1="14500" y1="30019" x2="14500" y2="30019"/>
                        <a14:foregroundMark x1="11875" y1="32270" x2="11875" y2="32270"/>
                        <a14:foregroundMark x1="8375" y1="34522" x2="8375" y2="34522"/>
                        <a14:foregroundMark x1="6500" y1="62664" x2="6500" y2="62664"/>
                        <a14:foregroundMark x1="8500" y1="64540" x2="8500" y2="64540"/>
                        <a14:foregroundMark x1="11250" y1="63039" x2="11250" y2="63039"/>
                        <a14:foregroundMark x1="13750" y1="61914" x2="13750" y2="61914"/>
                        <a14:foregroundMark x1="18500" y1="77111" x2="18500" y2="77111"/>
                        <a14:foregroundMark x1="22625" y1="76735" x2="22625" y2="76735"/>
                        <a14:foregroundMark x1="26625" y1="77861" x2="26625" y2="77861"/>
                        <a14:foregroundMark x1="30000" y1="77674" x2="30000" y2="77674"/>
                        <a14:foregroundMark x1="33875" y1="76923" x2="33875" y2="76923"/>
                        <a14:foregroundMark x1="41375" y1="79737" x2="41375" y2="79737"/>
                        <a14:foregroundMark x1="50875" y1="81051" x2="50875" y2="81051"/>
                        <a14:foregroundMark x1="56750" y1="81051" x2="56750" y2="81051"/>
                        <a14:foregroundMark x1="58750" y1="81426" x2="58750" y2="81426"/>
                        <a14:foregroundMark x1="61500" y1="81238" x2="61500" y2="81238"/>
                        <a14:foregroundMark x1="64750" y1="80863" x2="64750" y2="80863"/>
                        <a14:foregroundMark x1="65000" y1="77861" x2="65000" y2="77861"/>
                        <a14:foregroundMark x1="66875" y1="80675" x2="66875" y2="80675"/>
                        <a14:foregroundMark x1="71375" y1="81238" x2="71375" y2="81238"/>
                        <a14:foregroundMark x1="74875" y1="79737" x2="74875" y2="79737"/>
                        <a14:foregroundMark x1="79125" y1="81614" x2="79125" y2="81614"/>
                        <a14:foregroundMark x1="68875" y1="68105" x2="68875" y2="68105"/>
                        <a14:foregroundMark x1="73000" y1="68293" x2="73000" y2="68293"/>
                        <a14:foregroundMark x1="76375" y1="68293" x2="76375" y2="68293"/>
                        <a14:foregroundMark x1="79625" y1="67355" x2="79625" y2="67355"/>
                        <a14:foregroundMark x1="84000" y1="67730" x2="84000" y2="67730"/>
                        <a14:foregroundMark x1="86000" y1="66041" x2="86000" y2="66041"/>
                        <a14:foregroundMark x1="89250" y1="67730" x2="89250" y2="67730"/>
                        <a14:foregroundMark x1="89250" y1="64916" x2="89250" y2="64916"/>
                        <a14:foregroundMark x1="91125" y1="68293" x2="91125" y2="68293"/>
                        <a14:foregroundMark x1="82375" y1="51032" x2="82375" y2="51032"/>
                        <a14:foregroundMark x1="84000" y1="49719" x2="84000" y2="49719"/>
                        <a14:foregroundMark x1="82625" y1="44465" x2="82625" y2="44465"/>
                        <a14:foregroundMark x1="88625" y1="49906" x2="88625" y2="49906"/>
                        <a14:foregroundMark x1="71500" y1="32270" x2="71500" y2="32270"/>
                        <a14:foregroundMark x1="76375" y1="32645" x2="76375" y2="32645"/>
                        <a14:foregroundMark x1="79500" y1="30394" x2="79500" y2="30394"/>
                        <a14:foregroundMark x1="82500" y1="30769" x2="82500" y2="30769"/>
                        <a14:foregroundMark x1="87250" y1="31144" x2="87250" y2="31144"/>
                        <a14:foregroundMark x1="92375" y1="31332" x2="92375" y2="31332"/>
                        <a14:foregroundMark x1="92625" y1="27580" x2="92625" y2="27580"/>
                        <a14:foregroundMark x1="95250" y1="31144" x2="95250" y2="31144"/>
                        <a14:foregroundMark x1="72500" y1="18762" x2="72500" y2="18762"/>
                        <a14:foregroundMark x1="71125" y1="20263" x2="71125" y2="20263"/>
                        <a14:foregroundMark x1="67375" y1="20263" x2="67375" y2="20263"/>
                        <a14:foregroundMark x1="64000" y1="17448" x2="64000" y2="17448"/>
                        <a14:foregroundMark x1="60875" y1="17824" x2="60875" y2="17824"/>
                        <a14:foregroundMark x1="61125" y1="15009" x2="61125" y2="15009"/>
                        <a14:foregroundMark x1="58000" y1="17636" x2="58000" y2="17636"/>
                        <a14:foregroundMark x1="54500" y1="17824" x2="54500" y2="17824"/>
                        <a14:foregroundMark x1="51250" y1="19700" x2="51250" y2="19700"/>
                        <a14:foregroundMark x1="35500" y1="19512" x2="35500" y2="19512"/>
                        <a14:foregroundMark x1="33875" y1="19512" x2="33875" y2="19512"/>
                        <a14:foregroundMark x1="31375" y1="19887" x2="31375" y2="19887"/>
                        <a14:foregroundMark x1="31375" y1="16135" x2="31375" y2="16135"/>
                        <a14:foregroundMark x1="28875" y1="18949" x2="28875" y2="18949"/>
                        <a14:foregroundMark x1="22500" y1="20638" x2="22500" y2="20638"/>
                      </a14:backgroundRemoval>
                    </a14:imgEffect>
                  </a14:imgLayer>
                </a14:imgProps>
              </a:ext>
              <a:ext uri="{28A0092B-C50C-407E-A947-70E740481C1C}">
                <a14:useLocalDpi xmlns:a14="http://schemas.microsoft.com/office/drawing/2010/main" val="0"/>
              </a:ext>
            </a:extLst>
          </a:blip>
          <a:srcRect/>
          <a:stretch>
            <a:fillRect/>
          </a:stretch>
        </p:blipFill>
        <p:spPr bwMode="auto">
          <a:xfrm>
            <a:off x="5671457" y="1952171"/>
            <a:ext cx="5867400" cy="4037857"/>
          </a:xfrm>
          <a:prstGeom prst="rect">
            <a:avLst/>
          </a:prstGeom>
          <a:noFill/>
          <a:ln>
            <a:noFill/>
          </a:ln>
        </p:spPr>
      </p:pic>
    </p:spTree>
    <p:extLst>
      <p:ext uri="{BB962C8B-B14F-4D97-AF65-F5344CB8AC3E}">
        <p14:creationId xmlns:p14="http://schemas.microsoft.com/office/powerpoint/2010/main" val="9707443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0" y="365125"/>
            <a:ext cx="7792720" cy="813435"/>
          </a:xfrm>
          <a:prstGeom prst="rect">
            <a:avLst/>
          </a:prstGeom>
          <a:solidFill>
            <a:srgbClr val="00B050"/>
          </a:solidFill>
          <a:ln w="57150">
            <a:solidFill>
              <a:schemeClr val="bg1">
                <a:lumMod val="50000"/>
              </a:schemeClr>
            </a:solidFill>
            <a:miter lim="800000"/>
            <a:headEnd/>
            <a:tailEnd/>
          </a:ln>
        </p:spPr>
        <p:txBody>
          <a:bodyPr rot="0" vert="horz" wrap="square" lIns="91440" tIns="45720" rIns="91440" bIns="45720" anchor="t" anchorCtr="0">
            <a:noAutofit/>
          </a:bodyPr>
          <a:lstStyle/>
          <a:p>
            <a:pPr>
              <a:lnSpc>
                <a:spcPct val="107000"/>
              </a:lnSpc>
              <a:spcAft>
                <a:spcPts val="800"/>
              </a:spcAft>
            </a:pPr>
            <a:r>
              <a:rPr lang="en-GB" sz="4000" b="1" dirty="0">
                <a:solidFill>
                  <a:srgbClr val="FFFFFF"/>
                </a:solidFill>
                <a:latin typeface="Arial" panose="020B0604020202020204" pitchFamily="34" charset="0"/>
                <a:ea typeface="Calibri" panose="020F0502020204030204" pitchFamily="34" charset="0"/>
                <a:cs typeface="Times New Roman" panose="02020603050405020304" pitchFamily="18" charset="0"/>
              </a:rPr>
              <a:t>Aims</a:t>
            </a:r>
            <a:endParaRPr lang="en-GB" sz="40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2" name="Content Placeholder 1"/>
          <p:cNvSpPr>
            <a:spLocks noGrp="1"/>
          </p:cNvSpPr>
          <p:nvPr>
            <p:ph idx="1"/>
          </p:nvPr>
        </p:nvSpPr>
        <p:spPr>
          <a:xfrm>
            <a:off x="239485" y="1825624"/>
            <a:ext cx="11702143" cy="4712335"/>
          </a:xfrm>
        </p:spPr>
        <p:txBody>
          <a:bodyPr>
            <a:normAutofit lnSpcReduction="10000"/>
          </a:bodyPr>
          <a:lstStyle/>
          <a:p>
            <a:r>
              <a:rPr lang="en-GB" dirty="0"/>
              <a:t>Feasibility study to determine if a full trial of positive writing in older adult carers of people experiencing psychosis is justified in terms of:</a:t>
            </a:r>
          </a:p>
          <a:p>
            <a:pPr lvl="1"/>
            <a:r>
              <a:rPr lang="en-GB" dirty="0"/>
              <a:t>Recruitment (N=60)</a:t>
            </a:r>
          </a:p>
          <a:p>
            <a:pPr lvl="1"/>
            <a:r>
              <a:rPr lang="en-GB" dirty="0"/>
              <a:t>Retention (≥60% participation and primary outcome ≥80% complete)</a:t>
            </a:r>
          </a:p>
          <a:p>
            <a:pPr lvl="1"/>
            <a:r>
              <a:rPr lang="en-GB" dirty="0"/>
              <a:t>Reasons for dropout</a:t>
            </a:r>
          </a:p>
          <a:p>
            <a:pPr lvl="1"/>
            <a:r>
              <a:rPr lang="en-GB" dirty="0"/>
              <a:t>Adherence to writing task (analysis of writing)</a:t>
            </a:r>
          </a:p>
          <a:p>
            <a:pPr marL="457200" lvl="1" indent="0">
              <a:buNone/>
            </a:pPr>
            <a:endParaRPr lang="en-GB" sz="1500" dirty="0"/>
          </a:p>
          <a:p>
            <a:r>
              <a:rPr lang="en-GB" dirty="0"/>
              <a:t>Do older adults carers of people with psychosis find positive writing and the study design:</a:t>
            </a:r>
          </a:p>
          <a:p>
            <a:pPr lvl="1"/>
            <a:r>
              <a:rPr lang="en-GB" dirty="0"/>
              <a:t>Acceptable</a:t>
            </a:r>
          </a:p>
          <a:p>
            <a:pPr lvl="1"/>
            <a:r>
              <a:rPr lang="en-GB" dirty="0"/>
              <a:t>Accessible	  	Qualitative interviews</a:t>
            </a:r>
          </a:p>
          <a:p>
            <a:pPr lvl="1"/>
            <a:r>
              <a:rPr lang="en-GB" dirty="0"/>
              <a:t>Feasible</a:t>
            </a:r>
          </a:p>
        </p:txBody>
      </p:sp>
      <p:sp>
        <p:nvSpPr>
          <p:cNvPr id="7" name="Right Brace 6"/>
          <p:cNvSpPr/>
          <p:nvPr/>
        </p:nvSpPr>
        <p:spPr>
          <a:xfrm>
            <a:off x="3213463" y="5204097"/>
            <a:ext cx="447040" cy="782320"/>
          </a:xfrm>
          <a:prstGeom prst="rightBrace">
            <a:avLst/>
          </a:prstGeom>
          <a:ln w="28575">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25535826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0" y="365125"/>
            <a:ext cx="7792720" cy="813435"/>
          </a:xfrm>
          <a:prstGeom prst="rect">
            <a:avLst/>
          </a:prstGeom>
          <a:solidFill>
            <a:srgbClr val="00B050"/>
          </a:solidFill>
          <a:ln w="57150">
            <a:solidFill>
              <a:schemeClr val="bg1">
                <a:lumMod val="50000"/>
              </a:schemeClr>
            </a:solidFill>
            <a:miter lim="800000"/>
            <a:headEnd/>
            <a:tailEnd/>
          </a:ln>
        </p:spPr>
        <p:txBody>
          <a:bodyPr rot="0" vert="horz" wrap="square" lIns="91440" tIns="45720" rIns="91440" bIns="45720" anchor="t" anchorCtr="0">
            <a:noAutofit/>
          </a:bodyPr>
          <a:lstStyle/>
          <a:p>
            <a:pPr>
              <a:lnSpc>
                <a:spcPct val="107000"/>
              </a:lnSpc>
              <a:spcAft>
                <a:spcPts val="800"/>
              </a:spcAft>
            </a:pPr>
            <a:r>
              <a:rPr lang="en-GB" sz="4000" b="1" dirty="0">
                <a:solidFill>
                  <a:srgbClr val="FFFFFF"/>
                </a:solidFill>
                <a:latin typeface="Arial" panose="020B0604020202020204" pitchFamily="34" charset="0"/>
                <a:ea typeface="Calibri" panose="020F0502020204030204" pitchFamily="34" charset="0"/>
                <a:cs typeface="Times New Roman" panose="02020603050405020304" pitchFamily="18" charset="0"/>
              </a:rPr>
              <a:t>Participants</a:t>
            </a:r>
            <a:endParaRPr lang="en-GB" sz="40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5" name="Content Placeholder 2"/>
          <p:cNvSpPr>
            <a:spLocks noGrp="1"/>
          </p:cNvSpPr>
          <p:nvPr>
            <p:ph idx="1"/>
          </p:nvPr>
        </p:nvSpPr>
        <p:spPr>
          <a:xfrm>
            <a:off x="250371" y="2022927"/>
            <a:ext cx="10515600" cy="4132263"/>
          </a:xfrm>
        </p:spPr>
        <p:txBody>
          <a:bodyPr>
            <a:normAutofit/>
          </a:bodyPr>
          <a:lstStyle/>
          <a:p>
            <a:pPr marL="0" indent="0">
              <a:lnSpc>
                <a:spcPct val="107000"/>
              </a:lnSpc>
              <a:spcAft>
                <a:spcPts val="800"/>
              </a:spcAft>
              <a:buNone/>
            </a:pPr>
            <a:r>
              <a:rPr lang="en-GB" dirty="0">
                <a:effectLst/>
                <a:latin typeface="Arial" panose="020B0604020202020204" pitchFamily="34" charset="0"/>
                <a:ea typeface="Calibri" panose="020F0502020204030204" pitchFamily="34" charset="0"/>
                <a:cs typeface="Arial" panose="020B0604020202020204" pitchFamily="34" charset="0"/>
              </a:rPr>
              <a:t>To be eligible to take part, carers had to be:</a:t>
            </a:r>
            <a:endParaRPr lang="en-GB" sz="2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0"/>
              </a:spcAft>
              <a:buFont typeface="Symbol" panose="05050102010706020507" pitchFamily="18" charset="2"/>
              <a:buBlip>
                <a:blip r:embed="rId3"/>
              </a:buBlip>
            </a:pPr>
            <a:r>
              <a:rPr lang="en-GB" dirty="0">
                <a:effectLst/>
                <a:latin typeface="Arial" panose="020B0604020202020204" pitchFamily="34" charset="0"/>
                <a:ea typeface="Calibri" panose="020F0502020204030204" pitchFamily="34" charset="0"/>
                <a:cs typeface="Arial" panose="020B0604020202020204" pitchFamily="34" charset="0"/>
              </a:rPr>
              <a:t>Aged </a:t>
            </a:r>
            <a:r>
              <a:rPr lang="en-GB" b="1" dirty="0">
                <a:latin typeface="Arial" panose="020B0604020202020204" pitchFamily="34" charset="0"/>
                <a:ea typeface="Calibri" panose="020F0502020204030204" pitchFamily="34" charset="0"/>
                <a:cs typeface="Arial" panose="020B0604020202020204" pitchFamily="34" charset="0"/>
              </a:rPr>
              <a:t>5</a:t>
            </a:r>
            <a:r>
              <a:rPr lang="en-GB" b="1" dirty="0">
                <a:effectLst/>
                <a:latin typeface="Arial" panose="020B0604020202020204" pitchFamily="34" charset="0"/>
                <a:ea typeface="Calibri" panose="020F0502020204030204" pitchFamily="34" charset="0"/>
                <a:cs typeface="Arial" panose="020B0604020202020204" pitchFamily="34" charset="0"/>
              </a:rPr>
              <a:t>0 or over*</a:t>
            </a:r>
            <a:endParaRPr lang="en-GB" sz="2400" b="1"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0"/>
              </a:spcAft>
              <a:buFont typeface="Symbol" panose="05050102010706020507" pitchFamily="18" charset="2"/>
              <a:buBlip>
                <a:blip r:embed="rId3"/>
              </a:buBlip>
            </a:pPr>
            <a:r>
              <a:rPr lang="en-GB" dirty="0">
                <a:effectLst/>
                <a:latin typeface="Arial" panose="020B0604020202020204" pitchFamily="34" charset="0"/>
                <a:ea typeface="Calibri" panose="020F0502020204030204" pitchFamily="34" charset="0"/>
                <a:cs typeface="Arial" panose="020B0604020202020204" pitchFamily="34" charset="0"/>
              </a:rPr>
              <a:t>Currently a </a:t>
            </a:r>
            <a:r>
              <a:rPr lang="en-GB" b="1" dirty="0">
                <a:effectLst/>
                <a:latin typeface="Arial" panose="020B0604020202020204" pitchFamily="34" charset="0"/>
                <a:ea typeface="Calibri" panose="020F0502020204030204" pitchFamily="34" charset="0"/>
                <a:cs typeface="Arial" panose="020B0604020202020204" pitchFamily="34" charset="0"/>
              </a:rPr>
              <a:t>carer</a:t>
            </a:r>
            <a:r>
              <a:rPr lang="en-GB" dirty="0">
                <a:effectLst/>
                <a:latin typeface="Arial" panose="020B0604020202020204" pitchFamily="34" charset="0"/>
                <a:ea typeface="Calibri" panose="020F0502020204030204" pitchFamily="34" charset="0"/>
                <a:cs typeface="Arial" panose="020B0604020202020204" pitchFamily="34" charset="0"/>
              </a:rPr>
              <a:t> </a:t>
            </a:r>
          </a:p>
          <a:p>
            <a:pPr marL="342900" lvl="0" indent="-342900">
              <a:lnSpc>
                <a:spcPct val="107000"/>
              </a:lnSpc>
              <a:spcAft>
                <a:spcPts val="0"/>
              </a:spcAft>
              <a:buFont typeface="Symbol" panose="05050102010706020507" pitchFamily="18" charset="2"/>
              <a:buBlip>
                <a:blip r:embed="rId3"/>
              </a:buBlip>
            </a:pPr>
            <a:r>
              <a:rPr lang="en-GB" dirty="0">
                <a:effectLst/>
                <a:latin typeface="Arial" panose="020B0604020202020204" pitchFamily="34" charset="0"/>
                <a:ea typeface="Calibri" panose="020F0502020204030204" pitchFamily="34" charset="0"/>
                <a:cs typeface="Arial" panose="020B0604020202020204" pitchFamily="34" charset="0"/>
              </a:rPr>
              <a:t>Care recipient must have a </a:t>
            </a:r>
            <a:r>
              <a:rPr lang="en-GB" b="1" dirty="0">
                <a:effectLst/>
                <a:latin typeface="Arial" panose="020B0604020202020204" pitchFamily="34" charset="0"/>
                <a:ea typeface="Calibri" panose="020F0502020204030204" pitchFamily="34" charset="0"/>
                <a:cs typeface="Arial" panose="020B0604020202020204" pitchFamily="34" charset="0"/>
              </a:rPr>
              <a:t>psychosis</a:t>
            </a:r>
            <a:r>
              <a:rPr lang="en-GB" dirty="0">
                <a:effectLst/>
                <a:latin typeface="Arial" panose="020B0604020202020204" pitchFamily="34" charset="0"/>
                <a:ea typeface="Calibri" panose="020F0502020204030204" pitchFamily="34" charset="0"/>
                <a:cs typeface="Arial" panose="020B0604020202020204" pitchFamily="34" charset="0"/>
              </a:rPr>
              <a:t> diagnosis </a:t>
            </a:r>
          </a:p>
          <a:p>
            <a:pPr marL="342900" lvl="0" indent="-342900">
              <a:lnSpc>
                <a:spcPct val="107000"/>
              </a:lnSpc>
              <a:spcAft>
                <a:spcPts val="0"/>
              </a:spcAft>
              <a:buFont typeface="Symbol" panose="05050102010706020507" pitchFamily="18" charset="2"/>
              <a:buBlip>
                <a:blip r:embed="rId3"/>
              </a:buBlip>
            </a:pPr>
            <a:r>
              <a:rPr lang="en-GB" dirty="0">
                <a:effectLst/>
                <a:latin typeface="Arial" panose="020B0604020202020204" pitchFamily="34" charset="0"/>
                <a:ea typeface="Calibri" panose="020F0502020204030204" pitchFamily="34" charset="0"/>
                <a:cs typeface="Arial" panose="020B0604020202020204" pitchFamily="34" charset="0"/>
              </a:rPr>
              <a:t>Able to read and write in </a:t>
            </a:r>
            <a:r>
              <a:rPr lang="en-GB" b="1" dirty="0">
                <a:effectLst/>
                <a:latin typeface="Arial" panose="020B0604020202020204" pitchFamily="34" charset="0"/>
                <a:ea typeface="Calibri" panose="020F0502020204030204" pitchFamily="34" charset="0"/>
                <a:cs typeface="Arial" panose="020B0604020202020204" pitchFamily="34" charset="0"/>
              </a:rPr>
              <a:t>English</a:t>
            </a:r>
            <a:endParaRPr lang="en-GB" sz="2400" b="1" dirty="0">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en-GB" sz="1600" dirty="0">
              <a:latin typeface="Arial" panose="020B0604020202020204" pitchFamily="34" charset="0"/>
              <a:cs typeface="Arial" panose="020B0604020202020204" pitchFamily="34" charset="0"/>
            </a:endParaRPr>
          </a:p>
          <a:p>
            <a:pPr marL="0" indent="0">
              <a:buNone/>
            </a:pPr>
            <a:endParaRPr lang="en-GB" sz="1600" dirty="0">
              <a:latin typeface="Arial" panose="020B0604020202020204" pitchFamily="34" charset="0"/>
              <a:cs typeface="Arial" panose="020B0604020202020204" pitchFamily="34" charset="0"/>
            </a:endParaRPr>
          </a:p>
          <a:p>
            <a:pPr marL="0" indent="0">
              <a:buNone/>
            </a:pPr>
            <a:r>
              <a:rPr lang="en-GB" sz="1600" dirty="0">
                <a:latin typeface="Arial" panose="020B0604020202020204" pitchFamily="34" charset="0"/>
                <a:cs typeface="Arial" panose="020B0604020202020204" pitchFamily="34" charset="0"/>
              </a:rPr>
              <a:t>*Originally the inclusion criteria was carers aged 60+</a:t>
            </a:r>
          </a:p>
        </p:txBody>
      </p:sp>
      <p:pic>
        <p:nvPicPr>
          <p:cNvPr id="6" name="Picture 2" descr="Image result for kent surrey and sussex"/>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92053" y="3236344"/>
            <a:ext cx="3790899" cy="223520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p:cNvSpPr/>
          <p:nvPr/>
        </p:nvSpPr>
        <p:spPr>
          <a:xfrm>
            <a:off x="9657466" y="2524146"/>
            <a:ext cx="966991" cy="532856"/>
          </a:xfrm>
          <a:prstGeom prst="ellips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1"/>
                </a:solidFill>
              </a:rPr>
              <a:t>Oxleas</a:t>
            </a:r>
          </a:p>
        </p:txBody>
      </p:sp>
    </p:spTree>
    <p:extLst>
      <p:ext uri="{BB962C8B-B14F-4D97-AF65-F5344CB8AC3E}">
        <p14:creationId xmlns:p14="http://schemas.microsoft.com/office/powerpoint/2010/main" val="27623675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0" y="365125"/>
            <a:ext cx="7792720" cy="813435"/>
          </a:xfrm>
          <a:prstGeom prst="rect">
            <a:avLst/>
          </a:prstGeom>
          <a:solidFill>
            <a:srgbClr val="00B050"/>
          </a:solidFill>
          <a:ln w="57150">
            <a:solidFill>
              <a:schemeClr val="bg1">
                <a:lumMod val="50000"/>
              </a:schemeClr>
            </a:solidFill>
            <a:miter lim="800000"/>
            <a:headEnd/>
            <a:tailEnd/>
          </a:ln>
        </p:spPr>
        <p:txBody>
          <a:bodyPr rot="0" vert="horz" wrap="square" lIns="91440" tIns="45720" rIns="91440" bIns="45720" anchor="t" anchorCtr="0">
            <a:noAutofit/>
          </a:bodyPr>
          <a:lstStyle/>
          <a:p>
            <a:pPr>
              <a:lnSpc>
                <a:spcPct val="107000"/>
              </a:lnSpc>
              <a:spcAft>
                <a:spcPts val="800"/>
              </a:spcAft>
            </a:pPr>
            <a:r>
              <a:rPr lang="en-GB" sz="4000" b="1" dirty="0">
                <a:solidFill>
                  <a:srgbClr val="FFFFFF"/>
                </a:solidFill>
                <a:latin typeface="Arial" panose="020B0604020202020204" pitchFamily="34" charset="0"/>
                <a:ea typeface="Calibri" panose="020F0502020204030204" pitchFamily="34" charset="0"/>
                <a:cs typeface="Times New Roman" panose="02020603050405020304" pitchFamily="18" charset="0"/>
              </a:rPr>
              <a:t>Intervention</a:t>
            </a:r>
            <a:endParaRPr lang="en-GB" sz="40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2" name="Content Placeholder 1"/>
          <p:cNvSpPr>
            <a:spLocks noGrp="1"/>
          </p:cNvSpPr>
          <p:nvPr>
            <p:ph idx="1"/>
          </p:nvPr>
        </p:nvSpPr>
        <p:spPr>
          <a:xfrm>
            <a:off x="667657" y="1633713"/>
            <a:ext cx="10515600" cy="4712335"/>
          </a:xfrm>
        </p:spPr>
        <p:txBody>
          <a:bodyPr>
            <a:normAutofit/>
          </a:bodyPr>
          <a:lstStyle/>
          <a:p>
            <a:pPr marL="0" indent="0" algn="ctr">
              <a:lnSpc>
                <a:spcPct val="107000"/>
              </a:lnSpc>
              <a:spcAft>
                <a:spcPts val="800"/>
              </a:spcAft>
              <a:buNone/>
            </a:pPr>
            <a:r>
              <a:rPr lang="en-GB" sz="4400" b="1" dirty="0">
                <a:solidFill>
                  <a:srgbClr val="00B050"/>
                </a:solidFill>
                <a:latin typeface="Arial" panose="020B0604020202020204" pitchFamily="34" charset="0"/>
                <a:ea typeface="Calibri" panose="020F0502020204030204" pitchFamily="34" charset="0"/>
                <a:cs typeface="Arial" panose="020B0604020202020204" pitchFamily="34" charset="0"/>
              </a:rPr>
              <a:t>P</a:t>
            </a:r>
            <a:r>
              <a:rPr lang="en-GB" sz="4400" b="1" dirty="0">
                <a:latin typeface="Arial" panose="020B0604020202020204" pitchFamily="34" charset="0"/>
                <a:ea typeface="Calibri" panose="020F0502020204030204" pitchFamily="34" charset="0"/>
                <a:cs typeface="Arial" panose="020B0604020202020204" pitchFamily="34" charset="0"/>
              </a:rPr>
              <a:t>ositive </a:t>
            </a:r>
            <a:r>
              <a:rPr lang="en-GB" sz="4400" b="1" dirty="0">
                <a:solidFill>
                  <a:srgbClr val="00B050"/>
                </a:solidFill>
                <a:latin typeface="Arial" panose="020B0604020202020204" pitchFamily="34" charset="0"/>
                <a:ea typeface="Calibri" panose="020F0502020204030204" pitchFamily="34" charset="0"/>
                <a:cs typeface="Arial" panose="020B0604020202020204" pitchFamily="34" charset="0"/>
              </a:rPr>
              <a:t>W</a:t>
            </a:r>
            <a:r>
              <a:rPr lang="en-GB" sz="4400" b="1" dirty="0">
                <a:latin typeface="Arial" panose="020B0604020202020204" pitchFamily="34" charset="0"/>
                <a:ea typeface="Calibri" panose="020F0502020204030204" pitchFamily="34" charset="0"/>
                <a:cs typeface="Arial" panose="020B0604020202020204" pitchFamily="34" charset="0"/>
              </a:rPr>
              <a:t>ritten </a:t>
            </a:r>
            <a:r>
              <a:rPr lang="en-GB" sz="4400" b="1" dirty="0">
                <a:solidFill>
                  <a:srgbClr val="00B050"/>
                </a:solidFill>
                <a:latin typeface="Arial" panose="020B0604020202020204" pitchFamily="34" charset="0"/>
                <a:ea typeface="Calibri" panose="020F0502020204030204" pitchFamily="34" charset="0"/>
                <a:cs typeface="Arial" panose="020B0604020202020204" pitchFamily="34" charset="0"/>
              </a:rPr>
              <a:t>D</a:t>
            </a:r>
            <a:r>
              <a:rPr lang="en-GB" sz="4400" b="1" dirty="0">
                <a:latin typeface="Arial" panose="020B0604020202020204" pitchFamily="34" charset="0"/>
                <a:ea typeface="Calibri" panose="020F0502020204030204" pitchFamily="34" charset="0"/>
                <a:cs typeface="Arial" panose="020B0604020202020204" pitchFamily="34" charset="0"/>
              </a:rPr>
              <a:t>isclosure (PWD)</a:t>
            </a:r>
          </a:p>
          <a:p>
            <a:pPr marL="0" indent="0" algn="ctr">
              <a:lnSpc>
                <a:spcPct val="107000"/>
              </a:lnSpc>
              <a:spcAft>
                <a:spcPts val="800"/>
              </a:spcAft>
              <a:buNone/>
            </a:pPr>
            <a:r>
              <a:rPr lang="en-GB" dirty="0">
                <a:latin typeface="Arial" panose="020B0604020202020204" pitchFamily="34" charset="0"/>
                <a:ea typeface="Calibri" panose="020F0502020204030204" pitchFamily="34" charset="0"/>
                <a:cs typeface="Arial" panose="020B0604020202020204" pitchFamily="34" charset="0"/>
              </a:rPr>
              <a:t>Aim: To improve mood and wellbeing</a:t>
            </a:r>
          </a:p>
          <a:p>
            <a:pPr marL="0" indent="0" algn="ctr">
              <a:lnSpc>
                <a:spcPct val="107000"/>
              </a:lnSpc>
              <a:spcAft>
                <a:spcPts val="800"/>
              </a:spcAft>
              <a:buNone/>
            </a:pPr>
            <a:r>
              <a:rPr lang="en-GB" dirty="0">
                <a:latin typeface="Arial" panose="020B0604020202020204" pitchFamily="34" charset="0"/>
                <a:ea typeface="Calibri" panose="020F0502020204030204" pitchFamily="34" charset="0"/>
                <a:cs typeface="Arial" panose="020B0604020202020204" pitchFamily="34" charset="0"/>
              </a:rPr>
              <a:t>Duration: 20 minutes, for 3 consecutive days</a:t>
            </a:r>
          </a:p>
          <a:p>
            <a:pPr marL="0" indent="0" algn="ctr">
              <a:lnSpc>
                <a:spcPct val="107000"/>
              </a:lnSpc>
              <a:spcAft>
                <a:spcPts val="800"/>
              </a:spcAft>
              <a:buNone/>
            </a:pPr>
            <a:endParaRPr lang="en-GB" dirty="0">
              <a:latin typeface="Arial" panose="020B0604020202020204" pitchFamily="34" charset="0"/>
              <a:ea typeface="Calibri" panose="020F0502020204030204" pitchFamily="34" charset="0"/>
              <a:cs typeface="Arial" panose="020B0604020202020204" pitchFamily="34" charset="0"/>
            </a:endParaRPr>
          </a:p>
          <a:p>
            <a:pPr marL="0" indent="0" algn="ctr">
              <a:lnSpc>
                <a:spcPct val="107000"/>
              </a:lnSpc>
              <a:spcAft>
                <a:spcPts val="800"/>
              </a:spcAft>
              <a:buNone/>
            </a:pPr>
            <a:r>
              <a:rPr lang="en-GB" dirty="0">
                <a:latin typeface="Arial" panose="020B0604020202020204" pitchFamily="34" charset="0"/>
                <a:ea typeface="Calibri" panose="020F0502020204030204" pitchFamily="34" charset="0"/>
                <a:cs typeface="Arial" panose="020B0604020202020204" pitchFamily="34" charset="0"/>
              </a:rPr>
              <a:t>Write about your deepest thoughts and emotions towards a </a:t>
            </a:r>
            <a:r>
              <a:rPr lang="en-GB" dirty="0">
                <a:solidFill>
                  <a:srgbClr val="00B050"/>
                </a:solidFill>
                <a:latin typeface="Arial" panose="020B0604020202020204" pitchFamily="34" charset="0"/>
                <a:ea typeface="Calibri" panose="020F0502020204030204" pitchFamily="34" charset="0"/>
                <a:cs typeface="Arial" panose="020B0604020202020204" pitchFamily="34" charset="0"/>
              </a:rPr>
              <a:t>positive</a:t>
            </a:r>
            <a:r>
              <a:rPr lang="en-GB" dirty="0">
                <a:latin typeface="Arial" panose="020B0604020202020204" pitchFamily="34" charset="0"/>
                <a:ea typeface="Calibri" panose="020F0502020204030204" pitchFamily="34" charset="0"/>
                <a:cs typeface="Arial" panose="020B0604020202020204" pitchFamily="34" charset="0"/>
              </a:rPr>
              <a:t> experience or memory</a:t>
            </a:r>
          </a:p>
          <a:p>
            <a:pPr marL="0" indent="0">
              <a:buNone/>
            </a:pPr>
            <a:endParaRPr lang="en-GB" dirty="0"/>
          </a:p>
        </p:txBody>
      </p:sp>
    </p:spTree>
    <p:extLst>
      <p:ext uri="{BB962C8B-B14F-4D97-AF65-F5344CB8AC3E}">
        <p14:creationId xmlns:p14="http://schemas.microsoft.com/office/powerpoint/2010/main" val="42466898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0" y="365125"/>
            <a:ext cx="7792720" cy="813435"/>
          </a:xfrm>
          <a:prstGeom prst="rect">
            <a:avLst/>
          </a:prstGeom>
          <a:solidFill>
            <a:srgbClr val="00B050"/>
          </a:solidFill>
          <a:ln w="57150">
            <a:solidFill>
              <a:schemeClr val="bg1">
                <a:lumMod val="50000"/>
              </a:schemeClr>
            </a:solidFill>
            <a:miter lim="800000"/>
            <a:headEnd/>
            <a:tailEnd/>
          </a:ln>
        </p:spPr>
        <p:txBody>
          <a:bodyPr rot="0" vert="horz" wrap="square" lIns="91440" tIns="45720" rIns="91440" bIns="45720" anchor="t" anchorCtr="0">
            <a:noAutofit/>
          </a:bodyPr>
          <a:lstStyle/>
          <a:p>
            <a:pPr>
              <a:lnSpc>
                <a:spcPct val="107000"/>
              </a:lnSpc>
              <a:spcAft>
                <a:spcPts val="800"/>
              </a:spcAft>
            </a:pPr>
            <a:r>
              <a:rPr lang="en-GB" sz="4000" b="1" dirty="0">
                <a:solidFill>
                  <a:srgbClr val="FFFFFF"/>
                </a:solidFill>
                <a:latin typeface="Arial" panose="020B0604020202020204" pitchFamily="34" charset="0"/>
                <a:ea typeface="Calibri" panose="020F0502020204030204" pitchFamily="34" charset="0"/>
                <a:cs typeface="Times New Roman" panose="02020603050405020304" pitchFamily="18" charset="0"/>
              </a:rPr>
              <a:t>Controls</a:t>
            </a:r>
            <a:endParaRPr lang="en-GB" sz="40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5" name="Content Placeholder 2"/>
          <p:cNvSpPr txBox="1">
            <a:spLocks/>
          </p:cNvSpPr>
          <p:nvPr/>
        </p:nvSpPr>
        <p:spPr>
          <a:xfrm>
            <a:off x="653143" y="1845127"/>
            <a:ext cx="10515600" cy="40306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lgn="ctr">
              <a:lnSpc>
                <a:spcPct val="107000"/>
              </a:lnSpc>
              <a:spcAft>
                <a:spcPts val="800"/>
              </a:spcAft>
              <a:buFont typeface="Arial" panose="020B0604020202020204" pitchFamily="34" charset="0"/>
              <a:buAutoNum type="arabicPeriod"/>
            </a:pPr>
            <a:r>
              <a:rPr lang="en-GB" sz="3200" b="1" dirty="0">
                <a:latin typeface="Arial" panose="020B0604020202020204" pitchFamily="34" charset="0"/>
                <a:ea typeface="Calibri" panose="020F0502020204030204" pitchFamily="34" charset="0"/>
                <a:cs typeface="Arial" panose="020B0604020202020204" pitchFamily="34" charset="0"/>
              </a:rPr>
              <a:t>Writing Control (WC) </a:t>
            </a:r>
            <a:r>
              <a:rPr lang="en-GB" sz="3200" b="1" dirty="0">
                <a:solidFill>
                  <a:srgbClr val="00B050"/>
                </a:solidFill>
                <a:latin typeface="Arial" panose="020B0604020202020204" pitchFamily="34" charset="0"/>
                <a:ea typeface="Calibri" panose="020F0502020204030204" pitchFamily="34" charset="0"/>
                <a:cs typeface="Arial" panose="020B0604020202020204" pitchFamily="34" charset="0"/>
              </a:rPr>
              <a:t>OR</a:t>
            </a:r>
            <a:r>
              <a:rPr lang="en-GB" sz="3200" b="1" dirty="0">
                <a:latin typeface="Arial" panose="020B0604020202020204" pitchFamily="34" charset="0"/>
                <a:ea typeface="Calibri" panose="020F0502020204030204" pitchFamily="34" charset="0"/>
                <a:cs typeface="Arial" panose="020B0604020202020204" pitchFamily="34" charset="0"/>
              </a:rPr>
              <a:t> 2. No writing</a:t>
            </a:r>
          </a:p>
          <a:p>
            <a:pPr marL="0" indent="0" algn="ctr">
              <a:lnSpc>
                <a:spcPct val="107000"/>
              </a:lnSpc>
              <a:spcAft>
                <a:spcPts val="800"/>
              </a:spcAft>
              <a:buFont typeface="Arial" panose="020B0604020202020204" pitchFamily="34" charset="0"/>
              <a:buNone/>
            </a:pPr>
            <a:endParaRPr lang="en-GB" sz="2400" b="1" dirty="0">
              <a:latin typeface="Arial" panose="020B0604020202020204" pitchFamily="34" charset="0"/>
              <a:ea typeface="Calibri" panose="020F050202020403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p:txBody>
      </p:sp>
      <p:pic>
        <p:nvPicPr>
          <p:cNvPr id="6" name="Picture 5" descr="C:\Users\bsms9566\Desktop\C4C Materials\Chosen Images\021_L_filler_present_keyboard.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859" y="4149247"/>
            <a:ext cx="3936365" cy="2534920"/>
          </a:xfrm>
          <a:prstGeom prst="rect">
            <a:avLst/>
          </a:prstGeom>
          <a:noFill/>
          <a:ln>
            <a:noFill/>
          </a:ln>
        </p:spPr>
      </p:pic>
      <p:pic>
        <p:nvPicPr>
          <p:cNvPr id="7" name="Picture 6" descr="C:\Users\bsms9566\Desktop\C4C Materials\Chosen Images\038_L_filler_present_art.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19180" y="3067048"/>
            <a:ext cx="4153641" cy="2930843"/>
          </a:xfrm>
          <a:prstGeom prst="rect">
            <a:avLst/>
          </a:prstGeom>
          <a:noFill/>
          <a:ln>
            <a:noFill/>
          </a:ln>
        </p:spPr>
      </p:pic>
      <p:pic>
        <p:nvPicPr>
          <p:cNvPr id="8" name="Picture 7" descr="C:\Users\bsms9566\Desktop\C4C Materials\Chosen Images\0115_L_window_in_pot.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69051" y="4009229"/>
            <a:ext cx="4022090" cy="2674938"/>
          </a:xfrm>
          <a:prstGeom prst="rect">
            <a:avLst/>
          </a:prstGeom>
          <a:noFill/>
          <a:ln>
            <a:noFill/>
          </a:ln>
        </p:spPr>
      </p:pic>
    </p:spTree>
    <p:extLst>
      <p:ext uri="{BB962C8B-B14F-4D97-AF65-F5344CB8AC3E}">
        <p14:creationId xmlns:p14="http://schemas.microsoft.com/office/powerpoint/2010/main" val="32487457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0" y="365125"/>
            <a:ext cx="7792720" cy="813435"/>
          </a:xfrm>
          <a:prstGeom prst="rect">
            <a:avLst/>
          </a:prstGeom>
          <a:solidFill>
            <a:srgbClr val="00B050"/>
          </a:solidFill>
          <a:ln w="57150">
            <a:solidFill>
              <a:schemeClr val="bg1">
                <a:lumMod val="50000"/>
              </a:schemeClr>
            </a:solidFill>
            <a:miter lim="800000"/>
            <a:headEnd/>
            <a:tailEnd/>
          </a:ln>
        </p:spPr>
        <p:txBody>
          <a:bodyPr rot="0" vert="horz" wrap="square" lIns="91440" tIns="45720" rIns="91440" bIns="45720" anchor="t" anchorCtr="0">
            <a:noAutofit/>
          </a:bodyPr>
          <a:lstStyle/>
          <a:p>
            <a:pPr>
              <a:lnSpc>
                <a:spcPct val="107000"/>
              </a:lnSpc>
              <a:spcAft>
                <a:spcPts val="800"/>
              </a:spcAft>
            </a:pPr>
            <a:r>
              <a:rPr lang="en-GB" sz="4000" b="1" dirty="0">
                <a:solidFill>
                  <a:srgbClr val="FFFFFF"/>
                </a:solidFill>
                <a:latin typeface="Arial" panose="020B0604020202020204" pitchFamily="34" charset="0"/>
                <a:ea typeface="Calibri" panose="020F0502020204030204" pitchFamily="34" charset="0"/>
                <a:cs typeface="Times New Roman" panose="02020603050405020304" pitchFamily="18" charset="0"/>
              </a:rPr>
              <a:t>Procedure</a:t>
            </a:r>
            <a:endParaRPr lang="en-GB" sz="40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p>
        </p:txBody>
      </p:sp>
      <p:graphicFrame>
        <p:nvGraphicFramePr>
          <p:cNvPr id="9" name="Table 8"/>
          <p:cNvGraphicFramePr>
            <a:graphicFrameLocks noGrp="1"/>
          </p:cNvGraphicFramePr>
          <p:nvPr>
            <p:extLst>
              <p:ext uri="{D42A27DB-BD31-4B8C-83A1-F6EECF244321}">
                <p14:modId xmlns:p14="http://schemas.microsoft.com/office/powerpoint/2010/main" val="1675580469"/>
              </p:ext>
            </p:extLst>
          </p:nvPr>
        </p:nvGraphicFramePr>
        <p:xfrm>
          <a:off x="271057" y="1852548"/>
          <a:ext cx="11763099" cy="4876526"/>
        </p:xfrm>
        <a:graphic>
          <a:graphicData uri="http://schemas.openxmlformats.org/drawingml/2006/table">
            <a:tbl>
              <a:tblPr firstRow="1" bandRow="1">
                <a:tableStyleId>{5940675A-B579-460E-94D1-54222C63F5DA}</a:tableStyleId>
              </a:tblPr>
              <a:tblGrid>
                <a:gridCol w="2501124">
                  <a:extLst>
                    <a:ext uri="{9D8B030D-6E8A-4147-A177-3AD203B41FA5}">
                      <a16:colId xmlns:a16="http://schemas.microsoft.com/office/drawing/2014/main" val="20000"/>
                    </a:ext>
                  </a:extLst>
                </a:gridCol>
                <a:gridCol w="586201">
                  <a:extLst>
                    <a:ext uri="{9D8B030D-6E8A-4147-A177-3AD203B41FA5}">
                      <a16:colId xmlns:a16="http://schemas.microsoft.com/office/drawing/2014/main" val="20001"/>
                    </a:ext>
                  </a:extLst>
                </a:gridCol>
                <a:gridCol w="2501124">
                  <a:extLst>
                    <a:ext uri="{9D8B030D-6E8A-4147-A177-3AD203B41FA5}">
                      <a16:colId xmlns:a16="http://schemas.microsoft.com/office/drawing/2014/main" val="20002"/>
                    </a:ext>
                  </a:extLst>
                </a:gridCol>
                <a:gridCol w="586201">
                  <a:extLst>
                    <a:ext uri="{9D8B030D-6E8A-4147-A177-3AD203B41FA5}">
                      <a16:colId xmlns:a16="http://schemas.microsoft.com/office/drawing/2014/main" val="20003"/>
                    </a:ext>
                  </a:extLst>
                </a:gridCol>
                <a:gridCol w="2501124">
                  <a:extLst>
                    <a:ext uri="{9D8B030D-6E8A-4147-A177-3AD203B41FA5}">
                      <a16:colId xmlns:a16="http://schemas.microsoft.com/office/drawing/2014/main" val="20004"/>
                    </a:ext>
                  </a:extLst>
                </a:gridCol>
                <a:gridCol w="586201">
                  <a:extLst>
                    <a:ext uri="{9D8B030D-6E8A-4147-A177-3AD203B41FA5}">
                      <a16:colId xmlns:a16="http://schemas.microsoft.com/office/drawing/2014/main" val="20005"/>
                    </a:ext>
                  </a:extLst>
                </a:gridCol>
                <a:gridCol w="2501124">
                  <a:extLst>
                    <a:ext uri="{9D8B030D-6E8A-4147-A177-3AD203B41FA5}">
                      <a16:colId xmlns:a16="http://schemas.microsoft.com/office/drawing/2014/main" val="20006"/>
                    </a:ext>
                  </a:extLst>
                </a:gridCol>
              </a:tblGrid>
              <a:tr h="1493246">
                <a:tc>
                  <a:txBody>
                    <a:bodyPr/>
                    <a:lstStyle/>
                    <a:p>
                      <a:pPr algn="ctr"/>
                      <a:r>
                        <a:rPr lang="en-GB" sz="2500" b="1" dirty="0">
                          <a:solidFill>
                            <a:srgbClr val="00B050"/>
                          </a:solidFill>
                          <a:latin typeface="Arial" panose="020B0604020202020204" pitchFamily="34" charset="0"/>
                          <a:cs typeface="Arial" panose="020B0604020202020204" pitchFamily="34" charset="0"/>
                        </a:rPr>
                        <a:t>Initial Meeting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2500" b="0" dirty="0">
                          <a:latin typeface="Arial" panose="020B0604020202020204" pitchFamily="34" charset="0"/>
                          <a:cs typeface="Arial" panose="020B0604020202020204" pitchFamily="34" charset="0"/>
                        </a:rPr>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2500" b="1" dirty="0">
                          <a:solidFill>
                            <a:srgbClr val="00B050"/>
                          </a:solidFill>
                          <a:latin typeface="Arial" panose="020B0604020202020204" pitchFamily="34" charset="0"/>
                          <a:cs typeface="Arial" panose="020B0604020202020204" pitchFamily="34" charset="0"/>
                        </a:rPr>
                        <a:t>Intervention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500" dirty="0">
                          <a:latin typeface="Arial" panose="020B0604020202020204" pitchFamily="34" charset="0"/>
                          <a:cs typeface="Arial" panose="020B0604020202020204" pitchFamily="34" charset="0"/>
                        </a:rPr>
                        <a:t>→</a:t>
                      </a:r>
                    </a:p>
                    <a:p>
                      <a:pPr algn="ctr"/>
                      <a:endParaRPr lang="en-GB" sz="25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2500" b="1" dirty="0">
                          <a:solidFill>
                            <a:srgbClr val="00B050"/>
                          </a:solidFill>
                          <a:latin typeface="Arial" panose="020B0604020202020204" pitchFamily="34" charset="0"/>
                          <a:cs typeface="Arial" panose="020B0604020202020204" pitchFamily="34" charset="0"/>
                        </a:rPr>
                        <a:t>Follow Up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500" dirty="0">
                          <a:latin typeface="Arial" panose="020B0604020202020204" pitchFamily="34" charset="0"/>
                          <a:cs typeface="Arial" panose="020B0604020202020204" pitchFamily="34" charset="0"/>
                        </a:rPr>
                        <a:t>→</a:t>
                      </a:r>
                    </a:p>
                    <a:p>
                      <a:pPr algn="ctr"/>
                      <a:endParaRPr lang="en-GB" sz="25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2500" b="1" dirty="0">
                          <a:solidFill>
                            <a:srgbClr val="00B050"/>
                          </a:solidFill>
                          <a:latin typeface="Arial" panose="020B0604020202020204" pitchFamily="34" charset="0"/>
                          <a:cs typeface="Arial" panose="020B0604020202020204" pitchFamily="34" charset="0"/>
                        </a:rPr>
                        <a:t>Debrief</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1752348">
                <a:tc>
                  <a:txBody>
                    <a:bodyPr/>
                    <a:lstStyle/>
                    <a:p>
                      <a:pPr marL="0" indent="0" algn="ctr">
                        <a:buFont typeface="Wingdings" panose="05000000000000000000" pitchFamily="2" charset="2"/>
                        <a:buNone/>
                      </a:pPr>
                      <a:r>
                        <a:rPr lang="en-GB" sz="1800" dirty="0">
                          <a:latin typeface="Arial"/>
                          <a:cs typeface="Arial"/>
                        </a:rPr>
                        <a:t>Discussed </a:t>
                      </a:r>
                      <a:r>
                        <a:rPr lang="en-GB" sz="1800" baseline="0" dirty="0">
                          <a:latin typeface="Arial"/>
                          <a:cs typeface="Arial"/>
                        </a:rPr>
                        <a:t>the study, took consent, and completed baseline questionnaires</a:t>
                      </a:r>
                    </a:p>
                    <a:p>
                      <a:pPr marL="285750" indent="-285750" algn="l">
                        <a:buFont typeface="Wingdings" panose="05000000000000000000" pitchFamily="2" charset="2"/>
                        <a:buChar char="§"/>
                      </a:pPr>
                      <a:r>
                        <a:rPr lang="en-GB" sz="1800" baseline="0" dirty="0">
                          <a:latin typeface="Arial" panose="020B0604020202020204" pitchFamily="34" charset="0"/>
                          <a:cs typeface="Arial" panose="020B0604020202020204" pitchFamily="34" charset="0"/>
                        </a:rPr>
                        <a:t>Mood (+ and -)</a:t>
                      </a:r>
                    </a:p>
                    <a:p>
                      <a:pPr marL="285750" indent="-285750" algn="l">
                        <a:buFont typeface="Wingdings" panose="05000000000000000000" pitchFamily="2" charset="2"/>
                        <a:buChar char="§"/>
                      </a:pPr>
                      <a:r>
                        <a:rPr lang="en-GB" sz="1800" baseline="0" dirty="0">
                          <a:latin typeface="Arial" panose="020B0604020202020204" pitchFamily="34" charset="0"/>
                          <a:cs typeface="Arial" panose="020B0604020202020204" pitchFamily="34" charset="0"/>
                        </a:rPr>
                        <a:t>Depression, anxiety, stress</a:t>
                      </a:r>
                    </a:p>
                    <a:p>
                      <a:pPr marL="285750" indent="-285750" algn="l">
                        <a:buFont typeface="Wingdings" panose="05000000000000000000" pitchFamily="2" charset="2"/>
                        <a:buChar char="§"/>
                      </a:pPr>
                      <a:r>
                        <a:rPr lang="en-GB" sz="1800" baseline="0" dirty="0">
                          <a:latin typeface="Arial" panose="020B0604020202020204" pitchFamily="34" charset="0"/>
                          <a:cs typeface="Arial" panose="020B0604020202020204" pitchFamily="34" charset="0"/>
                        </a:rPr>
                        <a:t>Wellbeing</a:t>
                      </a:r>
                    </a:p>
                    <a:p>
                      <a:pPr marL="285750" indent="-285750" algn="l">
                        <a:buFont typeface="Wingdings" panose="05000000000000000000" pitchFamily="2" charset="2"/>
                        <a:buChar char="§"/>
                      </a:pPr>
                      <a:r>
                        <a:rPr lang="en-GB" sz="1800" baseline="0" dirty="0">
                          <a:latin typeface="Arial" panose="020B0604020202020204" pitchFamily="34" charset="0"/>
                          <a:cs typeface="Arial" panose="020B0604020202020204" pitchFamily="34" charset="0"/>
                        </a:rPr>
                        <a:t>Self-efficacy</a:t>
                      </a:r>
                    </a:p>
                    <a:p>
                      <a:pPr marL="285750" indent="-285750" algn="l">
                        <a:buFont typeface="Wingdings" panose="05000000000000000000" pitchFamily="2" charset="2"/>
                        <a:buChar char="§"/>
                      </a:pPr>
                      <a:r>
                        <a:rPr lang="en-GB" sz="1800" baseline="0" dirty="0">
                          <a:latin typeface="Arial" panose="020B0604020202020204" pitchFamily="34" charset="0"/>
                          <a:cs typeface="Arial" panose="020B0604020202020204" pitchFamily="34" charset="0"/>
                        </a:rPr>
                        <a:t>Leisure time</a:t>
                      </a:r>
                    </a:p>
                    <a:p>
                      <a:pPr marL="285750" indent="-285750" algn="l">
                        <a:buFont typeface="Wingdings" panose="05000000000000000000" pitchFamily="2" charset="2"/>
                        <a:buChar char="§"/>
                      </a:pPr>
                      <a:endParaRPr lang="en-GB" sz="1800" baseline="0" dirty="0">
                        <a:latin typeface="Arial" panose="020B0604020202020204" pitchFamily="34" charset="0"/>
                        <a:cs typeface="Arial" panose="020B0604020202020204" pitchFamily="34" charset="0"/>
                      </a:endParaRPr>
                    </a:p>
                    <a:p>
                      <a:pPr marL="285750" indent="-285750" algn="l">
                        <a:buFont typeface="Wingdings" panose="05000000000000000000" pitchFamily="2" charset="2"/>
                        <a:buChar char="§"/>
                      </a:pPr>
                      <a:endParaRPr lang="en-GB" sz="18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8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800" dirty="0">
                          <a:latin typeface="Arial" panose="020B0604020202020204" pitchFamily="34" charset="0"/>
                          <a:cs typeface="Arial" panose="020B0604020202020204" pitchFamily="34" charset="0"/>
                        </a:rPr>
                        <a:t>Randomly allocated</a:t>
                      </a:r>
                      <a:r>
                        <a:rPr lang="en-GB" sz="1800" baseline="0" dirty="0">
                          <a:latin typeface="Arial" panose="020B0604020202020204" pitchFamily="34" charset="0"/>
                          <a:cs typeface="Arial" panose="020B0604020202020204" pitchFamily="34" charset="0"/>
                        </a:rPr>
                        <a:t> to receive either:</a:t>
                      </a:r>
                    </a:p>
                    <a:p>
                      <a:pPr marL="285750" indent="-285750" algn="l">
                        <a:buFont typeface="Wingdings" panose="05000000000000000000" pitchFamily="2" charset="2"/>
                        <a:buChar char="§"/>
                      </a:pPr>
                      <a:r>
                        <a:rPr lang="en-GB" sz="1800" baseline="0" dirty="0">
                          <a:latin typeface="Arial" panose="020B0604020202020204" pitchFamily="34" charset="0"/>
                          <a:cs typeface="Arial" panose="020B0604020202020204" pitchFamily="34" charset="0"/>
                        </a:rPr>
                        <a:t>PWD</a:t>
                      </a:r>
                    </a:p>
                    <a:p>
                      <a:pPr marL="285750" indent="-285750" algn="l">
                        <a:buFont typeface="Wingdings" panose="05000000000000000000" pitchFamily="2" charset="2"/>
                        <a:buChar char="§"/>
                      </a:pPr>
                      <a:r>
                        <a:rPr lang="en-GB" sz="1800" baseline="0" dirty="0">
                          <a:latin typeface="Arial" panose="020B0604020202020204" pitchFamily="34" charset="0"/>
                          <a:cs typeface="Arial" panose="020B0604020202020204" pitchFamily="34" charset="0"/>
                        </a:rPr>
                        <a:t>Writing Control</a:t>
                      </a:r>
                    </a:p>
                    <a:p>
                      <a:pPr marL="285750" indent="-285750" algn="l">
                        <a:buFont typeface="Wingdings" panose="05000000000000000000" pitchFamily="2" charset="2"/>
                        <a:buChar char="§"/>
                      </a:pPr>
                      <a:r>
                        <a:rPr lang="en-GB" sz="1800" baseline="0" dirty="0">
                          <a:latin typeface="Arial" panose="020B0604020202020204" pitchFamily="34" charset="0"/>
                          <a:cs typeface="Arial" panose="020B0604020202020204" pitchFamily="34" charset="0"/>
                        </a:rPr>
                        <a:t>No writing Control</a:t>
                      </a:r>
                      <a:endParaRPr lang="en-GB" sz="18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8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800" dirty="0">
                          <a:latin typeface="Arial"/>
                          <a:cs typeface="Arial"/>
                        </a:rPr>
                        <a:t>Completed </a:t>
                      </a:r>
                    </a:p>
                    <a:p>
                      <a:pPr lvl="0" algn="ctr">
                        <a:buNone/>
                      </a:pPr>
                      <a:r>
                        <a:rPr lang="en-GB" sz="1800" dirty="0">
                          <a:latin typeface="Arial"/>
                          <a:cs typeface="Arial"/>
                        </a:rPr>
                        <a:t>questionnaires</a:t>
                      </a:r>
                      <a:r>
                        <a:rPr lang="en-GB" sz="1800" baseline="0" dirty="0">
                          <a:latin typeface="Arial"/>
                          <a:cs typeface="Arial"/>
                        </a:rPr>
                        <a:t> 1, 3 and 6 months later</a:t>
                      </a:r>
                      <a:endParaRPr lang="en-GB" sz="180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8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800" baseline="0" dirty="0">
                          <a:latin typeface="Arial"/>
                          <a:cs typeface="Arial"/>
                        </a:rPr>
                        <a:t>Some carers completed an interview on their experiences of the study</a:t>
                      </a:r>
                      <a:endParaRPr lang="en-GB" sz="18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9146139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srcRect l="31049" t="20655" r="30428" b="11333"/>
          <a:stretch/>
        </p:blipFill>
        <p:spPr>
          <a:xfrm>
            <a:off x="6029722" y="647700"/>
            <a:ext cx="5976955" cy="5935794"/>
          </a:xfrm>
          <a:prstGeom prst="rect">
            <a:avLst/>
          </a:prstGeom>
        </p:spPr>
      </p:pic>
      <p:sp>
        <p:nvSpPr>
          <p:cNvPr id="11" name="Text Box 2"/>
          <p:cNvSpPr txBox="1">
            <a:spLocks noChangeArrowheads="1"/>
          </p:cNvSpPr>
          <p:nvPr/>
        </p:nvSpPr>
        <p:spPr bwMode="auto">
          <a:xfrm>
            <a:off x="0" y="365125"/>
            <a:ext cx="7792720" cy="813435"/>
          </a:xfrm>
          <a:prstGeom prst="rect">
            <a:avLst/>
          </a:prstGeom>
          <a:solidFill>
            <a:srgbClr val="00B050"/>
          </a:solidFill>
          <a:ln w="57150">
            <a:solidFill>
              <a:schemeClr val="bg1">
                <a:lumMod val="50000"/>
              </a:schemeClr>
            </a:solidFill>
            <a:miter lim="800000"/>
            <a:headEnd/>
            <a:tailEnd/>
          </a:ln>
        </p:spPr>
        <p:txBody>
          <a:bodyPr rot="0" vert="horz" wrap="square" lIns="91440" tIns="45720" rIns="91440" bIns="45720" anchor="t" anchorCtr="0">
            <a:noAutofit/>
          </a:bodyPr>
          <a:lstStyle/>
          <a:p>
            <a:pPr>
              <a:lnSpc>
                <a:spcPct val="107000"/>
              </a:lnSpc>
              <a:spcAft>
                <a:spcPts val="800"/>
              </a:spcAft>
            </a:pPr>
            <a:r>
              <a:rPr lang="en-GB" sz="4000" b="1" dirty="0">
                <a:solidFill>
                  <a:srgbClr val="FFFFFF"/>
                </a:solidFill>
                <a:latin typeface="Arial" panose="020B0604020202020204" pitchFamily="34" charset="0"/>
                <a:ea typeface="Calibri" panose="020F0502020204030204" pitchFamily="34" charset="0"/>
                <a:cs typeface="Times New Roman" panose="02020603050405020304" pitchFamily="18" charset="0"/>
              </a:rPr>
              <a:t>Results – consort </a:t>
            </a:r>
            <a:endParaRPr lang="en-GB" sz="40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p>
        </p:txBody>
      </p:sp>
      <p:pic>
        <p:nvPicPr>
          <p:cNvPr id="2" name="Picture 1"/>
          <p:cNvPicPr>
            <a:picLocks noChangeAspect="1"/>
          </p:cNvPicPr>
          <p:nvPr/>
        </p:nvPicPr>
        <p:blipFill rotWithShape="1">
          <a:blip r:embed="rId4"/>
          <a:srcRect l="64108" t="31923" r="22767" b="30986"/>
          <a:stretch/>
        </p:blipFill>
        <p:spPr>
          <a:xfrm>
            <a:off x="316773" y="1847177"/>
            <a:ext cx="4208936" cy="3345309"/>
          </a:xfrm>
          <a:prstGeom prst="rect">
            <a:avLst/>
          </a:prstGeom>
        </p:spPr>
      </p:pic>
    </p:spTree>
    <p:extLst>
      <p:ext uri="{BB962C8B-B14F-4D97-AF65-F5344CB8AC3E}">
        <p14:creationId xmlns:p14="http://schemas.microsoft.com/office/powerpoint/2010/main" val="15091556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maybe"/>
          <p:cNvPicPr>
            <a:picLocks noChangeAspect="1" noChangeArrowheads="1"/>
          </p:cNvPicPr>
          <p:nvPr/>
        </p:nvPicPr>
        <p:blipFill rotWithShape="1">
          <a:blip r:embed="rId3">
            <a:extLst>
              <a:ext uri="{28A0092B-C50C-407E-A947-70E740481C1C}">
                <a14:useLocalDpi xmlns:a14="http://schemas.microsoft.com/office/drawing/2010/main" val="0"/>
              </a:ext>
            </a:extLst>
          </a:blip>
          <a:srcRect l="7027" t="8621" r="64312" b="22967"/>
          <a:stretch/>
        </p:blipFill>
        <p:spPr bwMode="auto">
          <a:xfrm>
            <a:off x="6901543" y="771842"/>
            <a:ext cx="4354285" cy="5846407"/>
          </a:xfrm>
          <a:prstGeom prst="rect">
            <a:avLst/>
          </a:prstGeom>
          <a:noFill/>
          <a:extLst>
            <a:ext uri="{909E8E84-426E-40DD-AFC4-6F175D3DCCD1}">
              <a14:hiddenFill xmlns:a14="http://schemas.microsoft.com/office/drawing/2010/main">
                <a:solidFill>
                  <a:srgbClr val="FFFFFF"/>
                </a:solidFill>
              </a14:hiddenFill>
            </a:ext>
          </a:extLst>
        </p:spPr>
      </p:pic>
      <p:sp>
        <p:nvSpPr>
          <p:cNvPr id="11" name="Text Box 2"/>
          <p:cNvSpPr txBox="1">
            <a:spLocks noChangeArrowheads="1"/>
          </p:cNvSpPr>
          <p:nvPr/>
        </p:nvSpPr>
        <p:spPr bwMode="auto">
          <a:xfrm>
            <a:off x="0" y="365125"/>
            <a:ext cx="7792720" cy="813435"/>
          </a:xfrm>
          <a:prstGeom prst="rect">
            <a:avLst/>
          </a:prstGeom>
          <a:solidFill>
            <a:srgbClr val="00B050"/>
          </a:solidFill>
          <a:ln w="57150">
            <a:solidFill>
              <a:schemeClr val="bg1">
                <a:lumMod val="50000"/>
              </a:schemeClr>
            </a:solidFill>
            <a:miter lim="800000"/>
            <a:headEnd/>
            <a:tailEnd/>
          </a:ln>
        </p:spPr>
        <p:txBody>
          <a:bodyPr rot="0" vert="horz" wrap="square" lIns="91440" tIns="45720" rIns="91440" bIns="45720" anchor="t" anchorCtr="0">
            <a:noAutofit/>
          </a:bodyPr>
          <a:lstStyle/>
          <a:p>
            <a:pPr>
              <a:lnSpc>
                <a:spcPct val="107000"/>
              </a:lnSpc>
              <a:spcAft>
                <a:spcPts val="800"/>
              </a:spcAft>
            </a:pPr>
            <a:r>
              <a:rPr lang="en-GB" sz="4000" b="1" dirty="0">
                <a:solidFill>
                  <a:srgbClr val="FFFFFF"/>
                </a:solidFill>
                <a:latin typeface="Arial" panose="020B0604020202020204" pitchFamily="34" charset="0"/>
                <a:ea typeface="Calibri" panose="020F0502020204030204" pitchFamily="34" charset="0"/>
                <a:cs typeface="Times New Roman" panose="02020603050405020304" pitchFamily="18" charset="0"/>
              </a:rPr>
              <a:t>Could we recruit and retain?</a:t>
            </a:r>
            <a:endParaRPr lang="en-GB" sz="40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6" name="Content Placeholder 1"/>
          <p:cNvSpPr txBox="1">
            <a:spLocks/>
          </p:cNvSpPr>
          <p:nvPr/>
        </p:nvSpPr>
        <p:spPr>
          <a:xfrm>
            <a:off x="201183" y="1567592"/>
            <a:ext cx="11854543" cy="502833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63 (105%) target population recruited </a:t>
            </a:r>
          </a:p>
          <a:p>
            <a:pPr lvl="1"/>
            <a:r>
              <a:rPr lang="en-GB" dirty="0"/>
              <a:t>36 from Sussex, 17 Kent, 8 Surrey and 2 from Oxleas</a:t>
            </a:r>
          </a:p>
          <a:p>
            <a:pPr marL="457200" lvl="1" indent="0">
              <a:buNone/>
            </a:pPr>
            <a:endParaRPr lang="en-GB" sz="1200" dirty="0"/>
          </a:p>
          <a:p>
            <a:r>
              <a:rPr lang="en-GB" dirty="0"/>
              <a:t>61 (96.8%) retention at 6-months</a:t>
            </a:r>
          </a:p>
          <a:p>
            <a:pPr marL="0" indent="0">
              <a:buNone/>
            </a:pPr>
            <a:endParaRPr lang="en-GB" sz="1200" dirty="0"/>
          </a:p>
          <a:p>
            <a:r>
              <a:rPr lang="en-GB" dirty="0"/>
              <a:t>53 (84.1%) primary outcome completion at 6-months</a:t>
            </a:r>
          </a:p>
          <a:p>
            <a:pPr marL="0" indent="0">
              <a:buNone/>
            </a:pPr>
            <a:endParaRPr lang="en-GB" sz="1200" dirty="0"/>
          </a:p>
          <a:p>
            <a:r>
              <a:rPr lang="en-GB" dirty="0"/>
              <a:t>2 (3.2%) withdrawals</a:t>
            </a:r>
          </a:p>
          <a:p>
            <a:pPr lvl="1"/>
            <a:r>
              <a:rPr lang="en-GB" dirty="0"/>
              <a:t>Both due to care recipient relapse</a:t>
            </a:r>
          </a:p>
          <a:p>
            <a:pPr marL="457200" lvl="1" indent="0">
              <a:buNone/>
            </a:pPr>
            <a:endParaRPr lang="en-GB" sz="1200" dirty="0"/>
          </a:p>
        </p:txBody>
      </p:sp>
    </p:spTree>
    <p:extLst>
      <p:ext uri="{BB962C8B-B14F-4D97-AF65-F5344CB8AC3E}">
        <p14:creationId xmlns:p14="http://schemas.microsoft.com/office/powerpoint/2010/main" val="2200801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2"/>
          <p:cNvSpPr txBox="1">
            <a:spLocks noChangeArrowheads="1"/>
          </p:cNvSpPr>
          <p:nvPr/>
        </p:nvSpPr>
        <p:spPr bwMode="auto">
          <a:xfrm>
            <a:off x="0" y="365125"/>
            <a:ext cx="7792720" cy="813435"/>
          </a:xfrm>
          <a:prstGeom prst="rect">
            <a:avLst/>
          </a:prstGeom>
          <a:solidFill>
            <a:srgbClr val="00B050"/>
          </a:solidFill>
          <a:ln w="57150">
            <a:solidFill>
              <a:schemeClr val="bg1">
                <a:lumMod val="50000"/>
              </a:schemeClr>
            </a:solidFill>
            <a:miter lim="800000"/>
            <a:headEnd/>
            <a:tailEnd/>
          </a:ln>
        </p:spPr>
        <p:txBody>
          <a:bodyPr rot="0" vert="horz" wrap="square" lIns="91440" tIns="45720" rIns="91440" bIns="45720" anchor="t" anchorCtr="0">
            <a:noAutofit/>
          </a:bodyPr>
          <a:lstStyle/>
          <a:p>
            <a:pPr>
              <a:lnSpc>
                <a:spcPct val="107000"/>
              </a:lnSpc>
              <a:spcAft>
                <a:spcPts val="800"/>
              </a:spcAft>
            </a:pPr>
            <a:r>
              <a:rPr lang="en-GB" sz="4000" b="1" dirty="0">
                <a:solidFill>
                  <a:srgbClr val="FFFFFF"/>
                </a:solidFill>
                <a:latin typeface="Arial" panose="020B0604020202020204" pitchFamily="34" charset="0"/>
                <a:ea typeface="Calibri" panose="020F0502020204030204" pitchFamily="34" charset="0"/>
                <a:cs typeface="Times New Roman" panose="02020603050405020304" pitchFamily="18" charset="0"/>
              </a:rPr>
              <a:t>Who took part?</a:t>
            </a:r>
            <a:endParaRPr lang="en-GB" sz="40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p>
        </p:txBody>
      </p:sp>
      <p:graphicFrame>
        <p:nvGraphicFramePr>
          <p:cNvPr id="4" name="Table 3"/>
          <p:cNvGraphicFramePr>
            <a:graphicFrameLocks noGrp="1"/>
          </p:cNvGraphicFramePr>
          <p:nvPr>
            <p:extLst>
              <p:ext uri="{D42A27DB-BD31-4B8C-83A1-F6EECF244321}">
                <p14:modId xmlns:p14="http://schemas.microsoft.com/office/powerpoint/2010/main" val="2274904718"/>
              </p:ext>
            </p:extLst>
          </p:nvPr>
        </p:nvGraphicFramePr>
        <p:xfrm>
          <a:off x="341572" y="1391552"/>
          <a:ext cx="10783628" cy="5297942"/>
        </p:xfrm>
        <a:graphic>
          <a:graphicData uri="http://schemas.openxmlformats.org/drawingml/2006/table">
            <a:tbl>
              <a:tblPr firstRow="1" firstCol="1" bandRow="1"/>
              <a:tblGrid>
                <a:gridCol w="5340719">
                  <a:extLst>
                    <a:ext uri="{9D8B030D-6E8A-4147-A177-3AD203B41FA5}">
                      <a16:colId xmlns:a16="http://schemas.microsoft.com/office/drawing/2014/main" val="20000"/>
                    </a:ext>
                  </a:extLst>
                </a:gridCol>
                <a:gridCol w="1649661">
                  <a:extLst>
                    <a:ext uri="{9D8B030D-6E8A-4147-A177-3AD203B41FA5}">
                      <a16:colId xmlns:a16="http://schemas.microsoft.com/office/drawing/2014/main" val="20001"/>
                    </a:ext>
                  </a:extLst>
                </a:gridCol>
                <a:gridCol w="1896624">
                  <a:extLst>
                    <a:ext uri="{9D8B030D-6E8A-4147-A177-3AD203B41FA5}">
                      <a16:colId xmlns:a16="http://schemas.microsoft.com/office/drawing/2014/main" val="20002"/>
                    </a:ext>
                  </a:extLst>
                </a:gridCol>
                <a:gridCol w="1896624">
                  <a:extLst>
                    <a:ext uri="{9D8B030D-6E8A-4147-A177-3AD203B41FA5}">
                      <a16:colId xmlns:a16="http://schemas.microsoft.com/office/drawing/2014/main" val="20003"/>
                    </a:ext>
                  </a:extLst>
                </a:gridCol>
              </a:tblGrid>
              <a:tr h="244097">
                <a:tc>
                  <a:txBody>
                    <a:bodyPr/>
                    <a:lstStyle/>
                    <a:p>
                      <a:pPr>
                        <a:lnSpc>
                          <a:spcPct val="107000"/>
                        </a:lnSpc>
                        <a:spcAft>
                          <a:spcPts val="0"/>
                        </a:spcAft>
                      </a:pPr>
                      <a:br>
                        <a:rPr lang="en-GB" sz="1400" dirty="0">
                          <a:effectLst/>
                          <a:latin typeface="Calibri" panose="020F0502020204030204" pitchFamily="34" charset="0"/>
                          <a:ea typeface="Calibri" panose="020F0502020204030204" pitchFamily="34" charset="0"/>
                          <a:cs typeface="Times New Roman" panose="02020603050405020304" pitchFamily="18" charset="0"/>
                        </a:rPr>
                      </a:br>
                      <a:r>
                        <a:rPr lang="en-GB"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35394" marR="35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PWD (N=21)</a:t>
                      </a:r>
                    </a:p>
                  </a:txBody>
                  <a:tcPr marL="35394" marR="35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WC (N=21)</a:t>
                      </a:r>
                    </a:p>
                  </a:txBody>
                  <a:tcPr marL="35394" marR="35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NWC (N=20)*</a:t>
                      </a:r>
                    </a:p>
                  </a:txBody>
                  <a:tcPr marL="35394" marR="35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22049">
                <a:tc>
                  <a:txBody>
                    <a:bodyPr/>
                    <a:lstStyle/>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Mean age (SD)</a:t>
                      </a:r>
                    </a:p>
                  </a:txBody>
                  <a:tcPr marL="35394" marR="35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64.48 (7.96)</a:t>
                      </a:r>
                    </a:p>
                  </a:txBody>
                  <a:tcPr marL="35394" marR="35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64.10 (7.60)</a:t>
                      </a:r>
                    </a:p>
                  </a:txBody>
                  <a:tcPr marL="35394" marR="35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63.85 (8.64)</a:t>
                      </a:r>
                    </a:p>
                  </a:txBody>
                  <a:tcPr marL="35394" marR="35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66146">
                <a:tc>
                  <a:txBody>
                    <a:bodyPr/>
                    <a:lstStyle/>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Gender n (%)</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  Male</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  Female</a:t>
                      </a:r>
                    </a:p>
                  </a:txBody>
                  <a:tcPr marL="35394" marR="35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7 (33.3)</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14 (66.6)</a:t>
                      </a:r>
                    </a:p>
                  </a:txBody>
                  <a:tcPr marL="35394" marR="35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5 (23.8)</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16 (76.2)</a:t>
                      </a:r>
                    </a:p>
                  </a:txBody>
                  <a:tcPr marL="35394" marR="35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4 (20.0)</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16 (80.0)</a:t>
                      </a:r>
                    </a:p>
                  </a:txBody>
                  <a:tcPr marL="35394" marR="35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44097">
                <a:tc>
                  <a:txBody>
                    <a:bodyPr/>
                    <a:lstStyle/>
                    <a:p>
                      <a:pPr>
                        <a:lnSpc>
                          <a:spcPct val="107000"/>
                        </a:lnSpc>
                        <a:spcAft>
                          <a:spcPts val="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Mean number of years spent care giving (SD)</a:t>
                      </a:r>
                    </a:p>
                  </a:txBody>
                  <a:tcPr marL="35394" marR="35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13.50 (11.32)</a:t>
                      </a:r>
                    </a:p>
                  </a:txBody>
                  <a:tcPr marL="35394" marR="35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12.58 (14.04)</a:t>
                      </a:r>
                    </a:p>
                  </a:txBody>
                  <a:tcPr marL="35394" marR="35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15.13 (11.37)</a:t>
                      </a:r>
                    </a:p>
                  </a:txBody>
                  <a:tcPr marL="35394" marR="35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44097">
                <a:tc>
                  <a:txBody>
                    <a:bodyPr/>
                    <a:lstStyle/>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Mean hours per week spent care giving (SD)</a:t>
                      </a:r>
                    </a:p>
                  </a:txBody>
                  <a:tcPr marL="35394" marR="35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57.05 (52.63)</a:t>
                      </a:r>
                    </a:p>
                  </a:txBody>
                  <a:tcPr marL="35394" marR="35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63.57 (63.71)</a:t>
                      </a:r>
                    </a:p>
                  </a:txBody>
                  <a:tcPr marL="35394" marR="35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62.30 (64.72)</a:t>
                      </a:r>
                    </a:p>
                  </a:txBody>
                  <a:tcPr marL="35394" marR="35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732291">
                <a:tc>
                  <a:txBody>
                    <a:bodyPr/>
                    <a:lstStyle/>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Relationship to main care recipient</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  Parent</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  Spouse</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  Sibling</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  Uncle</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  Friend</a:t>
                      </a:r>
                    </a:p>
                  </a:txBody>
                  <a:tcPr marL="35394" marR="35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15 (71.4)</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4 (19.0)</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1  (4.8)</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1 (4.8)</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a:t>
                      </a:r>
                    </a:p>
                  </a:txBody>
                  <a:tcPr marL="35394" marR="35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17 (81.0)</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3 (14.3)</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1 (4.8)</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a:t>
                      </a:r>
                    </a:p>
                  </a:txBody>
                  <a:tcPr marL="35394" marR="35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12 (60)</a:t>
                      </a:r>
                    </a:p>
                    <a:p>
                      <a:pPr>
                        <a:lnSpc>
                          <a:spcPct val="107000"/>
                        </a:lnSpc>
                        <a:spcAft>
                          <a:spcPts val="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5 (25)</a:t>
                      </a:r>
                    </a:p>
                    <a:p>
                      <a:pPr>
                        <a:lnSpc>
                          <a:spcPct val="107000"/>
                        </a:lnSpc>
                        <a:spcAft>
                          <a:spcPts val="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2 (10.0)</a:t>
                      </a:r>
                    </a:p>
                    <a:p>
                      <a:pPr>
                        <a:lnSpc>
                          <a:spcPct val="107000"/>
                        </a:lnSpc>
                        <a:spcAft>
                          <a:spcPts val="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1 (5.0)</a:t>
                      </a:r>
                    </a:p>
                  </a:txBody>
                  <a:tcPr marL="35394" marR="35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976389">
                <a:tc>
                  <a:txBody>
                    <a:bodyPr/>
                    <a:lstStyle/>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Care recipient diagnoses</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  Schizophrenia</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  Schizoaffective disorder</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  Psychosis not otherwise specified </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  Bipolar</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  Depression with psychotic features</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  Psychosis</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  Delusional disorder</a:t>
                      </a:r>
                    </a:p>
                  </a:txBody>
                  <a:tcPr marL="35394" marR="35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6 (28.6)</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3 (14.3</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2 (9.5)</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7 (33.3)</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2 (9.5)</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1 (4.8)</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a:t>
                      </a:r>
                    </a:p>
                  </a:txBody>
                  <a:tcPr marL="35394" marR="35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7 (33.3)</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5 (23.8)</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1 (4.8)</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2 (9.5)</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2 (9.5)</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4 (19)</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a:t>
                      </a:r>
                    </a:p>
                  </a:txBody>
                  <a:tcPr marL="35394" marR="35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11 (55.0)</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2 (10.0)</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1 (5.0)</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4 (20.0)</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1 (5.0)</a:t>
                      </a:r>
                    </a:p>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1 (5.0)</a:t>
                      </a:r>
                    </a:p>
                  </a:txBody>
                  <a:tcPr marL="35394" marR="35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44097">
                <a:tc>
                  <a:txBody>
                    <a:bodyPr/>
                    <a:lstStyle/>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Regularly keeps a diary/writes about emotions</a:t>
                      </a:r>
                    </a:p>
                  </a:txBody>
                  <a:tcPr marL="35394" marR="35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4 (19.0)</a:t>
                      </a:r>
                    </a:p>
                  </a:txBody>
                  <a:tcPr marL="35394" marR="35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3 (14.3)</a:t>
                      </a:r>
                    </a:p>
                  </a:txBody>
                  <a:tcPr marL="35394" marR="35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a:t>
                      </a:r>
                    </a:p>
                  </a:txBody>
                  <a:tcPr marL="35394" marR="35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6" name="Rectangle 5"/>
          <p:cNvSpPr/>
          <p:nvPr/>
        </p:nvSpPr>
        <p:spPr>
          <a:xfrm>
            <a:off x="5689842" y="1763486"/>
            <a:ext cx="4466528" cy="424543"/>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p:cNvSpPr/>
          <p:nvPr/>
        </p:nvSpPr>
        <p:spPr>
          <a:xfrm>
            <a:off x="5689841" y="2721430"/>
            <a:ext cx="4553615" cy="566056"/>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82422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2"/>
          <p:cNvSpPr txBox="1">
            <a:spLocks noChangeArrowheads="1"/>
          </p:cNvSpPr>
          <p:nvPr/>
        </p:nvSpPr>
        <p:spPr bwMode="auto">
          <a:xfrm>
            <a:off x="0" y="365125"/>
            <a:ext cx="7792720" cy="813435"/>
          </a:xfrm>
          <a:prstGeom prst="rect">
            <a:avLst/>
          </a:prstGeom>
          <a:solidFill>
            <a:srgbClr val="00B050"/>
          </a:solidFill>
          <a:ln w="57150">
            <a:solidFill>
              <a:schemeClr val="bg1">
                <a:lumMod val="50000"/>
              </a:schemeClr>
            </a:solidFill>
            <a:miter lim="800000"/>
            <a:headEnd/>
            <a:tailEnd/>
          </a:ln>
        </p:spPr>
        <p:txBody>
          <a:bodyPr rot="0" vert="horz" wrap="square" lIns="91440" tIns="45720" rIns="91440" bIns="45720" anchor="t" anchorCtr="0">
            <a:noAutofit/>
          </a:bodyPr>
          <a:lstStyle/>
          <a:p>
            <a:pPr>
              <a:lnSpc>
                <a:spcPct val="107000"/>
              </a:lnSpc>
              <a:spcAft>
                <a:spcPts val="800"/>
              </a:spcAft>
            </a:pPr>
            <a:r>
              <a:rPr lang="en-GB" sz="4000" b="1" dirty="0">
                <a:solidFill>
                  <a:srgbClr val="FFFFFF"/>
                </a:solidFill>
                <a:latin typeface="Arial" panose="020B0604020202020204" pitchFamily="34" charset="0"/>
                <a:ea typeface="Calibri" panose="020F0502020204030204" pitchFamily="34" charset="0"/>
                <a:cs typeface="Times New Roman" panose="02020603050405020304" pitchFamily="18" charset="0"/>
              </a:rPr>
              <a:t>Did carers stick to task?</a:t>
            </a:r>
            <a:endParaRPr lang="en-GB" sz="40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6" name="Content Placeholder 1"/>
          <p:cNvSpPr txBox="1">
            <a:spLocks/>
          </p:cNvSpPr>
          <p:nvPr/>
        </p:nvSpPr>
        <p:spPr>
          <a:xfrm>
            <a:off x="201183" y="1567592"/>
            <a:ext cx="11854543" cy="502833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38 (90.5%) returned writing</a:t>
            </a:r>
          </a:p>
          <a:p>
            <a:pPr lvl="1"/>
            <a:r>
              <a:rPr lang="en-GB" dirty="0"/>
              <a:t>38 (100%) completed all 3 days</a:t>
            </a:r>
          </a:p>
        </p:txBody>
      </p:sp>
      <p:graphicFrame>
        <p:nvGraphicFramePr>
          <p:cNvPr id="7" name="Table 6"/>
          <p:cNvGraphicFramePr>
            <a:graphicFrameLocks noGrp="1"/>
          </p:cNvGraphicFramePr>
          <p:nvPr>
            <p:extLst>
              <p:ext uri="{D42A27DB-BD31-4B8C-83A1-F6EECF244321}">
                <p14:modId xmlns:p14="http://schemas.microsoft.com/office/powerpoint/2010/main" val="556263233"/>
              </p:ext>
            </p:extLst>
          </p:nvPr>
        </p:nvGraphicFramePr>
        <p:xfrm>
          <a:off x="761796" y="2688771"/>
          <a:ext cx="8088291" cy="3789011"/>
        </p:xfrm>
        <a:graphic>
          <a:graphicData uri="http://schemas.openxmlformats.org/drawingml/2006/table">
            <a:tbl>
              <a:tblPr firstRow="1" bandRow="1">
                <a:tableStyleId>{93296810-A885-4BE3-A3E7-6D5BEEA58F35}</a:tableStyleId>
              </a:tblPr>
              <a:tblGrid>
                <a:gridCol w="2696097">
                  <a:extLst>
                    <a:ext uri="{9D8B030D-6E8A-4147-A177-3AD203B41FA5}">
                      <a16:colId xmlns:a16="http://schemas.microsoft.com/office/drawing/2014/main" val="20000"/>
                    </a:ext>
                  </a:extLst>
                </a:gridCol>
                <a:gridCol w="2696097">
                  <a:extLst>
                    <a:ext uri="{9D8B030D-6E8A-4147-A177-3AD203B41FA5}">
                      <a16:colId xmlns:a16="http://schemas.microsoft.com/office/drawing/2014/main" val="20001"/>
                    </a:ext>
                  </a:extLst>
                </a:gridCol>
                <a:gridCol w="2696097">
                  <a:extLst>
                    <a:ext uri="{9D8B030D-6E8A-4147-A177-3AD203B41FA5}">
                      <a16:colId xmlns:a16="http://schemas.microsoft.com/office/drawing/2014/main" val="20002"/>
                    </a:ext>
                  </a:extLst>
                </a:gridCol>
              </a:tblGrid>
              <a:tr h="595366">
                <a:tc>
                  <a:txBody>
                    <a:bodyPr/>
                    <a:lstStyle/>
                    <a:p>
                      <a:r>
                        <a:rPr lang="en-GB" dirty="0"/>
                        <a:t>Writing category</a:t>
                      </a:r>
                    </a:p>
                  </a:txBody>
                  <a:tcPr>
                    <a:solidFill>
                      <a:srgbClr val="00B050"/>
                    </a:solidFill>
                  </a:tcPr>
                </a:tc>
                <a:tc>
                  <a:txBody>
                    <a:bodyPr/>
                    <a:lstStyle/>
                    <a:p>
                      <a:r>
                        <a:rPr lang="en-GB" dirty="0"/>
                        <a:t>PWD n=17</a:t>
                      </a:r>
                    </a:p>
                  </a:txBody>
                  <a:tcPr>
                    <a:solidFill>
                      <a:srgbClr val="00B050"/>
                    </a:solidFill>
                  </a:tcPr>
                </a:tc>
                <a:tc>
                  <a:txBody>
                    <a:bodyPr/>
                    <a:lstStyle/>
                    <a:p>
                      <a:r>
                        <a:rPr lang="en-GB" dirty="0"/>
                        <a:t>NW n=21</a:t>
                      </a:r>
                    </a:p>
                  </a:txBody>
                  <a:tcPr>
                    <a:solidFill>
                      <a:srgbClr val="00B050"/>
                    </a:solidFill>
                  </a:tcPr>
                </a:tc>
                <a:extLst>
                  <a:ext uri="{0D108BD9-81ED-4DB2-BD59-A6C34878D82A}">
                    <a16:rowId xmlns:a16="http://schemas.microsoft.com/office/drawing/2014/main" val="10000"/>
                  </a:ext>
                </a:extLst>
              </a:tr>
              <a:tr h="638729">
                <a:tc>
                  <a:txBody>
                    <a:bodyPr/>
                    <a:lstStyle/>
                    <a:p>
                      <a:r>
                        <a:rPr lang="en-GB" dirty="0"/>
                        <a:t>Total words</a:t>
                      </a:r>
                    </a:p>
                  </a:txBody>
                  <a:tcPr/>
                </a:tc>
                <a:tc>
                  <a:txBody>
                    <a:bodyPr/>
                    <a:lstStyle/>
                    <a:p>
                      <a:r>
                        <a:rPr lang="en-GB" dirty="0"/>
                        <a:t>1247.12</a:t>
                      </a:r>
                      <a:r>
                        <a:rPr lang="en-GB" baseline="0" dirty="0"/>
                        <a:t> (454.16)</a:t>
                      </a:r>
                      <a:endParaRPr lang="en-GB" dirty="0"/>
                    </a:p>
                  </a:txBody>
                  <a:tcPr/>
                </a:tc>
                <a:tc>
                  <a:txBody>
                    <a:bodyPr/>
                    <a:lstStyle/>
                    <a:p>
                      <a:r>
                        <a:rPr lang="en-GB" dirty="0"/>
                        <a:t>1066.95 (268.88)</a:t>
                      </a:r>
                    </a:p>
                  </a:txBody>
                  <a:tcPr/>
                </a:tc>
                <a:extLst>
                  <a:ext uri="{0D108BD9-81ED-4DB2-BD59-A6C34878D82A}">
                    <a16:rowId xmlns:a16="http://schemas.microsoft.com/office/drawing/2014/main" val="10001"/>
                  </a:ext>
                </a:extLst>
              </a:tr>
              <a:tr h="638729">
                <a:tc>
                  <a:txBody>
                    <a:bodyPr/>
                    <a:lstStyle/>
                    <a:p>
                      <a:r>
                        <a:rPr lang="en-GB" dirty="0"/>
                        <a:t>Positive</a:t>
                      </a:r>
                      <a:r>
                        <a:rPr lang="en-GB" baseline="0" dirty="0"/>
                        <a:t> words</a:t>
                      </a:r>
                      <a:endParaRPr lang="en-GB" dirty="0"/>
                    </a:p>
                  </a:txBody>
                  <a:tcPr/>
                </a:tc>
                <a:tc>
                  <a:txBody>
                    <a:bodyPr/>
                    <a:lstStyle/>
                    <a:p>
                      <a:r>
                        <a:rPr lang="en-GB" dirty="0"/>
                        <a:t>12.48 (3.54)</a:t>
                      </a:r>
                    </a:p>
                  </a:txBody>
                  <a:tcPr/>
                </a:tc>
                <a:tc>
                  <a:txBody>
                    <a:bodyPr/>
                    <a:lstStyle/>
                    <a:p>
                      <a:r>
                        <a:rPr lang="en-GB" dirty="0"/>
                        <a:t>1.93 (0.95)</a:t>
                      </a:r>
                    </a:p>
                  </a:txBody>
                  <a:tcPr/>
                </a:tc>
                <a:extLst>
                  <a:ext uri="{0D108BD9-81ED-4DB2-BD59-A6C34878D82A}">
                    <a16:rowId xmlns:a16="http://schemas.microsoft.com/office/drawing/2014/main" val="10002"/>
                  </a:ext>
                </a:extLst>
              </a:tr>
              <a:tr h="638729">
                <a:tc>
                  <a:txBody>
                    <a:bodyPr/>
                    <a:lstStyle/>
                    <a:p>
                      <a:r>
                        <a:rPr lang="en-GB" dirty="0"/>
                        <a:t>Negative words</a:t>
                      </a:r>
                    </a:p>
                  </a:txBody>
                  <a:tcPr/>
                </a:tc>
                <a:tc>
                  <a:txBody>
                    <a:bodyPr/>
                    <a:lstStyle/>
                    <a:p>
                      <a:r>
                        <a:rPr lang="en-GB" dirty="0"/>
                        <a:t>2.36 (1.33)</a:t>
                      </a:r>
                    </a:p>
                  </a:txBody>
                  <a:tcPr/>
                </a:tc>
                <a:tc>
                  <a:txBody>
                    <a:bodyPr/>
                    <a:lstStyle/>
                    <a:p>
                      <a:r>
                        <a:rPr lang="en-GB" dirty="0"/>
                        <a:t>0.55 (0.43)</a:t>
                      </a:r>
                    </a:p>
                  </a:txBody>
                  <a:tcPr/>
                </a:tc>
                <a:extLst>
                  <a:ext uri="{0D108BD9-81ED-4DB2-BD59-A6C34878D82A}">
                    <a16:rowId xmlns:a16="http://schemas.microsoft.com/office/drawing/2014/main" val="10003"/>
                  </a:ext>
                </a:extLst>
              </a:tr>
              <a:tr h="638729">
                <a:tc>
                  <a:txBody>
                    <a:bodyPr/>
                    <a:lstStyle/>
                    <a:p>
                      <a:r>
                        <a:rPr lang="en-GB" dirty="0"/>
                        <a:t>Causatio</a:t>
                      </a:r>
                      <a:r>
                        <a:rPr lang="en-GB" baseline="0" dirty="0"/>
                        <a:t>n words</a:t>
                      </a:r>
                      <a:endParaRPr lang="en-GB" dirty="0"/>
                    </a:p>
                  </a:txBody>
                  <a:tcPr/>
                </a:tc>
                <a:tc>
                  <a:txBody>
                    <a:bodyPr/>
                    <a:lstStyle/>
                    <a:p>
                      <a:r>
                        <a:rPr lang="en-GB" dirty="0"/>
                        <a:t>1.57 (0.82)</a:t>
                      </a:r>
                    </a:p>
                  </a:txBody>
                  <a:tcPr/>
                </a:tc>
                <a:tc>
                  <a:txBody>
                    <a:bodyPr/>
                    <a:lstStyle/>
                    <a:p>
                      <a:r>
                        <a:rPr lang="en-GB" dirty="0"/>
                        <a:t>0.22 (0.33)</a:t>
                      </a:r>
                    </a:p>
                  </a:txBody>
                  <a:tcPr/>
                </a:tc>
                <a:extLst>
                  <a:ext uri="{0D108BD9-81ED-4DB2-BD59-A6C34878D82A}">
                    <a16:rowId xmlns:a16="http://schemas.microsoft.com/office/drawing/2014/main" val="10004"/>
                  </a:ext>
                </a:extLst>
              </a:tr>
              <a:tr h="638729">
                <a:tc>
                  <a:txBody>
                    <a:bodyPr/>
                    <a:lstStyle/>
                    <a:p>
                      <a:r>
                        <a:rPr lang="en-GB" dirty="0"/>
                        <a:t>Insight</a:t>
                      </a:r>
                    </a:p>
                  </a:txBody>
                  <a:tcPr/>
                </a:tc>
                <a:tc>
                  <a:txBody>
                    <a:bodyPr/>
                    <a:lstStyle/>
                    <a:p>
                      <a:r>
                        <a:rPr lang="en-GB" dirty="0"/>
                        <a:t>6.38 (1.90)</a:t>
                      </a:r>
                    </a:p>
                  </a:txBody>
                  <a:tcPr/>
                </a:tc>
                <a:tc>
                  <a:txBody>
                    <a:bodyPr/>
                    <a:lstStyle/>
                    <a:p>
                      <a:r>
                        <a:rPr lang="en-GB" dirty="0"/>
                        <a:t>1.00 (0.56)</a:t>
                      </a:r>
                    </a:p>
                  </a:txBody>
                  <a:tcPr/>
                </a:tc>
                <a:extLst>
                  <a:ext uri="{0D108BD9-81ED-4DB2-BD59-A6C34878D82A}">
                    <a16:rowId xmlns:a16="http://schemas.microsoft.com/office/drawing/2014/main" val="10005"/>
                  </a:ext>
                </a:extLst>
              </a:tr>
            </a:tbl>
          </a:graphicData>
        </a:graphic>
      </p:graphicFrame>
      <p:pic>
        <p:nvPicPr>
          <p:cNvPr id="1026" name="Picture 2" descr="Image result for maybe"/>
          <p:cNvPicPr>
            <a:picLocks noChangeAspect="1" noChangeArrowheads="1"/>
          </p:cNvPicPr>
          <p:nvPr/>
        </p:nvPicPr>
        <p:blipFill rotWithShape="1">
          <a:blip r:embed="rId3">
            <a:extLst>
              <a:ext uri="{28A0092B-C50C-407E-A947-70E740481C1C}">
                <a14:useLocalDpi xmlns:a14="http://schemas.microsoft.com/office/drawing/2010/main" val="0"/>
              </a:ext>
            </a:extLst>
          </a:blip>
          <a:srcRect l="7027" t="8621" r="64312" b="22967"/>
          <a:stretch/>
        </p:blipFill>
        <p:spPr bwMode="auto">
          <a:xfrm>
            <a:off x="7837715" y="869813"/>
            <a:ext cx="4354285" cy="58464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3152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0" y="365125"/>
            <a:ext cx="7792720" cy="813435"/>
          </a:xfrm>
          <a:prstGeom prst="rect">
            <a:avLst/>
          </a:prstGeom>
          <a:solidFill>
            <a:srgbClr val="00B050"/>
          </a:solidFill>
          <a:ln w="57150">
            <a:solidFill>
              <a:schemeClr val="bg1">
                <a:lumMod val="50000"/>
              </a:schemeClr>
            </a:solidFill>
            <a:miter lim="800000"/>
            <a:headEnd/>
            <a:tailEnd/>
          </a:ln>
        </p:spPr>
        <p:txBody>
          <a:bodyPr rot="0" vert="horz" wrap="square" lIns="91440" tIns="45720" rIns="91440" bIns="45720" anchor="t" anchorCtr="0">
            <a:noAutofit/>
          </a:bodyPr>
          <a:lstStyle/>
          <a:p>
            <a:pPr>
              <a:lnSpc>
                <a:spcPct val="107000"/>
              </a:lnSpc>
              <a:spcAft>
                <a:spcPts val="800"/>
              </a:spcAft>
            </a:pPr>
            <a:r>
              <a:rPr lang="en-GB" sz="4000" b="1" dirty="0">
                <a:solidFill>
                  <a:srgbClr val="FFFFFF"/>
                </a:solidFill>
                <a:latin typeface="Arial" panose="020B0604020202020204" pitchFamily="34" charset="0"/>
                <a:ea typeface="Calibri" panose="020F0502020204030204" pitchFamily="34" charset="0"/>
                <a:cs typeface="Times New Roman" panose="02020603050405020304" pitchFamily="18" charset="0"/>
              </a:rPr>
              <a:t>Was PWD acceptable?</a:t>
            </a:r>
            <a:r>
              <a:rPr lang="en-GB" sz="10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11" name="TextBox 10"/>
          <p:cNvSpPr txBox="1"/>
          <p:nvPr/>
        </p:nvSpPr>
        <p:spPr>
          <a:xfrm>
            <a:off x="168656" y="1502070"/>
            <a:ext cx="3727704" cy="1477328"/>
          </a:xfrm>
          <a:prstGeom prst="rect">
            <a:avLst/>
          </a:prstGeom>
          <a:noFill/>
        </p:spPr>
        <p:txBody>
          <a:bodyPr wrap="square" rtlCol="0">
            <a:spAutoFit/>
          </a:bodyPr>
          <a:lstStyle/>
          <a:p>
            <a:pPr algn="ctr"/>
            <a:r>
              <a:rPr lang="en-GB" b="1" dirty="0">
                <a:latin typeface="Arial" panose="020B0604020202020204" pitchFamily="34" charset="0"/>
                <a:cs typeface="Arial" panose="020B0604020202020204" pitchFamily="34" charset="0"/>
              </a:rPr>
              <a:t>Perceived changes in thoughts, feelings and behaviour:</a:t>
            </a:r>
          </a:p>
          <a:p>
            <a:pPr algn="ctr"/>
            <a:r>
              <a:rPr lang="en-GB" i="1" dirty="0">
                <a:latin typeface="Arial" panose="020B0604020202020204" pitchFamily="34" charset="0"/>
                <a:cs typeface="Arial" panose="020B0604020202020204" pitchFamily="34" charset="0"/>
              </a:rPr>
              <a:t>More positive attitude</a:t>
            </a:r>
          </a:p>
          <a:p>
            <a:pPr algn="ctr"/>
            <a:r>
              <a:rPr lang="en-GB" i="1" dirty="0">
                <a:latin typeface="Arial" panose="020B0604020202020204" pitchFamily="34" charset="0"/>
                <a:cs typeface="Arial" panose="020B0604020202020204" pitchFamily="34" charset="0"/>
              </a:rPr>
              <a:t>Focus on doing things for myself</a:t>
            </a:r>
          </a:p>
          <a:p>
            <a:pPr algn="ctr"/>
            <a:r>
              <a:rPr lang="en-GB" i="1" dirty="0">
                <a:latin typeface="Arial" panose="020B0604020202020204" pitchFamily="34" charset="0"/>
                <a:cs typeface="Arial" panose="020B0604020202020204" pitchFamily="34" charset="0"/>
              </a:rPr>
              <a:t>Providing a distraction/escapism</a:t>
            </a:r>
          </a:p>
        </p:txBody>
      </p:sp>
      <p:sp>
        <p:nvSpPr>
          <p:cNvPr id="13" name="Rectangle 12"/>
          <p:cNvSpPr/>
          <p:nvPr/>
        </p:nvSpPr>
        <p:spPr>
          <a:xfrm>
            <a:off x="4617897" y="1514425"/>
            <a:ext cx="2773680" cy="1200329"/>
          </a:xfrm>
          <a:prstGeom prst="rect">
            <a:avLst/>
          </a:prstGeom>
        </p:spPr>
        <p:txBody>
          <a:bodyPr wrap="square">
            <a:spAutoFit/>
          </a:bodyPr>
          <a:lstStyle/>
          <a:p>
            <a:pPr algn="ctr"/>
            <a:r>
              <a:rPr lang="en-GB" b="1" dirty="0">
                <a:latin typeface="Arial" panose="020B0604020202020204" pitchFamily="34" charset="0"/>
                <a:cs typeface="Arial" panose="020B0604020202020204" pitchFamily="34" charset="0"/>
              </a:rPr>
              <a:t>Intervention difficulties:</a:t>
            </a:r>
          </a:p>
          <a:p>
            <a:pPr algn="ctr"/>
            <a:r>
              <a:rPr lang="en-GB" i="1" dirty="0">
                <a:latin typeface="Arial" panose="020B0604020202020204" pitchFamily="34" charset="0"/>
                <a:cs typeface="Arial" panose="020B0604020202020204" pitchFamily="34" charset="0"/>
              </a:rPr>
              <a:t>Narrow focus</a:t>
            </a:r>
          </a:p>
          <a:p>
            <a:pPr algn="ctr"/>
            <a:r>
              <a:rPr lang="en-GB" i="1" dirty="0">
                <a:latin typeface="Arial" panose="020B0604020202020204" pitchFamily="34" charset="0"/>
                <a:cs typeface="Arial" panose="020B0604020202020204" pitchFamily="34" charset="0"/>
              </a:rPr>
              <a:t>Personality factors</a:t>
            </a:r>
          </a:p>
          <a:p>
            <a:pPr algn="ctr"/>
            <a:r>
              <a:rPr lang="en-GB" i="1" dirty="0">
                <a:latin typeface="Arial" panose="020B0604020202020204" pitchFamily="34" charset="0"/>
                <a:cs typeface="Arial" panose="020B0604020202020204" pitchFamily="34" charset="0"/>
              </a:rPr>
              <a:t>Finding space and time</a:t>
            </a:r>
          </a:p>
        </p:txBody>
      </p:sp>
      <p:sp>
        <p:nvSpPr>
          <p:cNvPr id="16" name="Rectangle 15"/>
          <p:cNvSpPr/>
          <p:nvPr/>
        </p:nvSpPr>
        <p:spPr>
          <a:xfrm>
            <a:off x="8113114" y="1502070"/>
            <a:ext cx="3419483" cy="1200329"/>
          </a:xfrm>
          <a:prstGeom prst="rect">
            <a:avLst/>
          </a:prstGeom>
        </p:spPr>
        <p:txBody>
          <a:bodyPr wrap="square">
            <a:spAutoFit/>
          </a:bodyPr>
          <a:lstStyle/>
          <a:p>
            <a:pPr algn="ctr"/>
            <a:r>
              <a:rPr lang="en-GB" b="1" dirty="0">
                <a:latin typeface="Arial" panose="020B0604020202020204" pitchFamily="34" charset="0"/>
                <a:cs typeface="Arial" panose="020B0604020202020204" pitchFamily="34" charset="0"/>
              </a:rPr>
              <a:t>Broaden accessibility of intervention:</a:t>
            </a:r>
          </a:p>
          <a:p>
            <a:pPr algn="ctr"/>
            <a:r>
              <a:rPr lang="en-GB" i="1" dirty="0">
                <a:latin typeface="Arial" panose="020B0604020202020204" pitchFamily="34" charset="0"/>
                <a:cs typeface="Arial" panose="020B0604020202020204" pitchFamily="34" charset="0"/>
              </a:rPr>
              <a:t>Provision of choices</a:t>
            </a:r>
          </a:p>
          <a:p>
            <a:pPr algn="ctr"/>
            <a:r>
              <a:rPr lang="en-GB" i="1" dirty="0">
                <a:latin typeface="Arial" panose="020B0604020202020204" pitchFamily="34" charset="0"/>
                <a:cs typeface="Arial" panose="020B0604020202020204" pitchFamily="34" charset="0"/>
              </a:rPr>
              <a:t>Provision of prompts</a:t>
            </a:r>
          </a:p>
        </p:txBody>
      </p:sp>
    </p:spTree>
    <p:extLst>
      <p:ext uri="{BB962C8B-B14F-4D97-AF65-F5344CB8AC3E}">
        <p14:creationId xmlns:p14="http://schemas.microsoft.com/office/powerpoint/2010/main" val="3013141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0" y="365125"/>
            <a:ext cx="7792720" cy="813435"/>
          </a:xfrm>
          <a:prstGeom prst="rect">
            <a:avLst/>
          </a:prstGeom>
          <a:solidFill>
            <a:srgbClr val="00B050"/>
          </a:solidFill>
          <a:ln w="57150">
            <a:solidFill>
              <a:schemeClr val="bg1">
                <a:lumMod val="50000"/>
              </a:schemeClr>
            </a:solidFill>
            <a:miter lim="800000"/>
            <a:headEnd/>
            <a:tailEnd/>
          </a:ln>
        </p:spPr>
        <p:txBody>
          <a:bodyPr rot="0" vert="horz" wrap="square" lIns="91440" tIns="45720" rIns="91440" bIns="45720" anchor="t" anchorCtr="0">
            <a:noAutofit/>
          </a:bodyPr>
          <a:lstStyle/>
          <a:p>
            <a:pPr>
              <a:lnSpc>
                <a:spcPct val="107000"/>
              </a:lnSpc>
              <a:spcAft>
                <a:spcPts val="800"/>
              </a:spcAft>
            </a:pPr>
            <a:r>
              <a:rPr lang="en-GB" sz="4000" b="1" dirty="0">
                <a:solidFill>
                  <a:srgbClr val="FFFFFF"/>
                </a:solidFill>
                <a:latin typeface="Arial" panose="020B0604020202020204" pitchFamily="34" charset="0"/>
                <a:ea typeface="Calibri" panose="020F0502020204030204" pitchFamily="34" charset="0"/>
                <a:cs typeface="Times New Roman" panose="02020603050405020304" pitchFamily="18" charset="0"/>
              </a:rPr>
              <a:t>Was PWD acceptable?</a:t>
            </a:r>
            <a:r>
              <a:rPr lang="en-GB" sz="10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11" name="TextBox 10"/>
          <p:cNvSpPr txBox="1"/>
          <p:nvPr/>
        </p:nvSpPr>
        <p:spPr>
          <a:xfrm>
            <a:off x="168656" y="1502070"/>
            <a:ext cx="3727704" cy="1477328"/>
          </a:xfrm>
          <a:prstGeom prst="rect">
            <a:avLst/>
          </a:prstGeom>
          <a:noFill/>
        </p:spPr>
        <p:txBody>
          <a:bodyPr wrap="square" rtlCol="0">
            <a:spAutoFit/>
          </a:bodyPr>
          <a:lstStyle/>
          <a:p>
            <a:pPr algn="ctr"/>
            <a:r>
              <a:rPr lang="en-GB" b="1" dirty="0">
                <a:latin typeface="Arial" panose="020B0604020202020204" pitchFamily="34" charset="0"/>
                <a:cs typeface="Arial" panose="020B0604020202020204" pitchFamily="34" charset="0"/>
              </a:rPr>
              <a:t>Perceived changes in thoughts, feelings and behaviour:</a:t>
            </a:r>
          </a:p>
          <a:p>
            <a:pPr algn="ctr"/>
            <a:r>
              <a:rPr lang="en-GB" i="1" dirty="0">
                <a:latin typeface="Arial" panose="020B0604020202020204" pitchFamily="34" charset="0"/>
                <a:cs typeface="Arial" panose="020B0604020202020204" pitchFamily="34" charset="0"/>
              </a:rPr>
              <a:t>More positive attitude</a:t>
            </a:r>
          </a:p>
          <a:p>
            <a:pPr algn="ctr"/>
            <a:r>
              <a:rPr lang="en-GB" i="1" dirty="0">
                <a:latin typeface="Arial" panose="020B0604020202020204" pitchFamily="34" charset="0"/>
                <a:cs typeface="Arial" panose="020B0604020202020204" pitchFamily="34" charset="0"/>
              </a:rPr>
              <a:t>Focus on doing things for myself</a:t>
            </a:r>
          </a:p>
          <a:p>
            <a:pPr algn="ctr"/>
            <a:r>
              <a:rPr lang="en-GB" i="1" dirty="0">
                <a:latin typeface="Arial" panose="020B0604020202020204" pitchFamily="34" charset="0"/>
                <a:cs typeface="Arial" panose="020B0604020202020204" pitchFamily="34" charset="0"/>
              </a:rPr>
              <a:t>Providing a distraction/escapism</a:t>
            </a:r>
          </a:p>
        </p:txBody>
      </p:sp>
      <p:grpSp>
        <p:nvGrpSpPr>
          <p:cNvPr id="6" name="Group 5"/>
          <p:cNvGrpSpPr/>
          <p:nvPr/>
        </p:nvGrpSpPr>
        <p:grpSpPr>
          <a:xfrm>
            <a:off x="221488" y="3862895"/>
            <a:ext cx="3267456" cy="2517993"/>
            <a:chOff x="3218233" y="3715102"/>
            <a:chExt cx="5437632" cy="3176015"/>
          </a:xfrm>
        </p:grpSpPr>
        <p:sp>
          <p:nvSpPr>
            <p:cNvPr id="7" name="Oval Callout 6"/>
            <p:cNvSpPr/>
            <p:nvPr/>
          </p:nvSpPr>
          <p:spPr>
            <a:xfrm>
              <a:off x="3218233" y="3715102"/>
              <a:ext cx="5437632" cy="3176015"/>
            </a:xfrm>
            <a:prstGeom prst="wedgeEllipseCallout">
              <a:avLst>
                <a:gd name="adj1" fmla="val 37570"/>
                <a:gd name="adj2" fmla="val -65767"/>
              </a:avLst>
            </a:prstGeom>
            <a:noFill/>
            <a:ln w="349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4043168" y="4212464"/>
              <a:ext cx="4535424" cy="923330"/>
            </a:xfrm>
            <a:prstGeom prst="rect">
              <a:avLst/>
            </a:prstGeom>
            <a:noFill/>
          </p:spPr>
          <p:txBody>
            <a:bodyPr wrap="square" rtlCol="0">
              <a:spAutoFit/>
            </a:bodyPr>
            <a:lstStyle/>
            <a:p>
              <a:r>
                <a:rPr lang="en-GB" dirty="0"/>
                <a:t>“I do feel I am getting down or if things getting on top of me this is a way of escaping and you know, um getting my mind on other things”</a:t>
              </a:r>
            </a:p>
          </p:txBody>
        </p:sp>
      </p:grpSp>
      <p:grpSp>
        <p:nvGrpSpPr>
          <p:cNvPr id="9" name="Group 8"/>
          <p:cNvGrpSpPr/>
          <p:nvPr/>
        </p:nvGrpSpPr>
        <p:grpSpPr>
          <a:xfrm>
            <a:off x="4957064" y="3533883"/>
            <a:ext cx="5437632" cy="3176015"/>
            <a:chOff x="4046728" y="3486913"/>
            <a:chExt cx="5437632" cy="3176015"/>
          </a:xfrm>
        </p:grpSpPr>
        <p:sp>
          <p:nvSpPr>
            <p:cNvPr id="10" name="Oval Callout 9"/>
            <p:cNvSpPr/>
            <p:nvPr/>
          </p:nvSpPr>
          <p:spPr>
            <a:xfrm>
              <a:off x="4046728" y="3486913"/>
              <a:ext cx="5437632" cy="3176015"/>
            </a:xfrm>
            <a:prstGeom prst="wedgeEllipseCallout">
              <a:avLst>
                <a:gd name="adj1" fmla="val -78463"/>
                <a:gd name="adj2" fmla="val -62207"/>
              </a:avLst>
            </a:prstGeom>
            <a:noFill/>
            <a:ln w="349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p:cNvSpPr txBox="1"/>
            <p:nvPr/>
          </p:nvSpPr>
          <p:spPr>
            <a:xfrm>
              <a:off x="4663440" y="4154493"/>
              <a:ext cx="4535424" cy="2031325"/>
            </a:xfrm>
            <a:prstGeom prst="rect">
              <a:avLst/>
            </a:prstGeom>
            <a:noFill/>
          </p:spPr>
          <p:txBody>
            <a:bodyPr wrap="square" rtlCol="0">
              <a:spAutoFit/>
            </a:bodyPr>
            <a:lstStyle/>
            <a:p>
              <a:r>
                <a:rPr lang="en-GB" dirty="0"/>
                <a:t>“I am thinking because of this therapeutic value of this study of maybe trying to join a writers' group or something, creative writing because I quite like writing… The moment you put it out and get down to it, I found that I really did enjoy it. And it was like my time rather than being a carer”</a:t>
              </a:r>
            </a:p>
          </p:txBody>
        </p:sp>
      </p:grpSp>
      <p:grpSp>
        <p:nvGrpSpPr>
          <p:cNvPr id="2" name="Group 1"/>
          <p:cNvGrpSpPr/>
          <p:nvPr/>
        </p:nvGrpSpPr>
        <p:grpSpPr>
          <a:xfrm>
            <a:off x="6444488" y="1177572"/>
            <a:ext cx="5437632" cy="2218944"/>
            <a:chOff x="6444488" y="1177572"/>
            <a:chExt cx="5437632" cy="2218944"/>
          </a:xfrm>
        </p:grpSpPr>
        <p:sp>
          <p:nvSpPr>
            <p:cNvPr id="14" name="Oval Callout 13"/>
            <p:cNvSpPr/>
            <p:nvPr/>
          </p:nvSpPr>
          <p:spPr>
            <a:xfrm>
              <a:off x="6444488" y="1177572"/>
              <a:ext cx="5437632" cy="2218944"/>
            </a:xfrm>
            <a:prstGeom prst="wedgeEllipseCallout">
              <a:avLst>
                <a:gd name="adj1" fmla="val -107836"/>
                <a:gd name="adj2" fmla="val 6385"/>
              </a:avLst>
            </a:prstGeom>
            <a:noFill/>
            <a:ln w="349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p:cNvSpPr txBox="1"/>
            <p:nvPr/>
          </p:nvSpPr>
          <p:spPr>
            <a:xfrm>
              <a:off x="6986016" y="1691084"/>
              <a:ext cx="4535424" cy="1200329"/>
            </a:xfrm>
            <a:prstGeom prst="rect">
              <a:avLst/>
            </a:prstGeom>
            <a:noFill/>
          </p:spPr>
          <p:txBody>
            <a:bodyPr wrap="square" rtlCol="0">
              <a:spAutoFit/>
            </a:bodyPr>
            <a:lstStyle/>
            <a:p>
              <a:r>
                <a:rPr lang="en-GB" dirty="0"/>
                <a:t>“It was rewarding cause it was limited only to positive things in one’s past life and it made one go back through one’s life searching for these positive things”</a:t>
              </a:r>
            </a:p>
          </p:txBody>
        </p:sp>
      </p:grpSp>
    </p:spTree>
    <p:extLst>
      <p:ext uri="{BB962C8B-B14F-4D97-AF65-F5344CB8AC3E}">
        <p14:creationId xmlns:p14="http://schemas.microsoft.com/office/powerpoint/2010/main" val="203336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circle(in)">
                                      <p:cBhvr>
                                        <p:cTn id="13"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0" y="365125"/>
            <a:ext cx="7792720" cy="813435"/>
          </a:xfrm>
          <a:prstGeom prst="rect">
            <a:avLst/>
          </a:prstGeom>
          <a:solidFill>
            <a:srgbClr val="00B050"/>
          </a:solidFill>
          <a:ln w="57150">
            <a:solidFill>
              <a:schemeClr val="bg1">
                <a:lumMod val="50000"/>
              </a:schemeClr>
            </a:solidFill>
            <a:miter lim="800000"/>
            <a:headEnd/>
            <a:tailEnd/>
          </a:ln>
        </p:spPr>
        <p:txBody>
          <a:bodyPr rot="0" vert="horz" wrap="square" lIns="91440" tIns="45720" rIns="91440" bIns="45720" anchor="t" anchorCtr="0">
            <a:noAutofit/>
          </a:bodyPr>
          <a:lstStyle/>
          <a:p>
            <a:pPr>
              <a:lnSpc>
                <a:spcPct val="107000"/>
              </a:lnSpc>
              <a:spcAft>
                <a:spcPts val="800"/>
              </a:spcAft>
            </a:pPr>
            <a:r>
              <a:rPr lang="en-GB" sz="4000" b="1" dirty="0">
                <a:solidFill>
                  <a:srgbClr val="FFFFFF"/>
                </a:solidFill>
                <a:latin typeface="Arial" panose="020B0604020202020204" pitchFamily="34" charset="0"/>
                <a:ea typeface="Calibri" panose="020F0502020204030204" pitchFamily="34" charset="0"/>
                <a:cs typeface="Times New Roman" panose="02020603050405020304" pitchFamily="18" charset="0"/>
              </a:rPr>
              <a:t>Was PWD acceptable?</a:t>
            </a:r>
            <a:r>
              <a:rPr lang="en-GB" sz="10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11" name="TextBox 10"/>
          <p:cNvSpPr txBox="1"/>
          <p:nvPr/>
        </p:nvSpPr>
        <p:spPr>
          <a:xfrm>
            <a:off x="168656" y="1502070"/>
            <a:ext cx="3727704" cy="1477328"/>
          </a:xfrm>
          <a:prstGeom prst="rect">
            <a:avLst/>
          </a:prstGeom>
          <a:noFill/>
        </p:spPr>
        <p:txBody>
          <a:bodyPr wrap="square" rtlCol="0">
            <a:spAutoFit/>
          </a:bodyPr>
          <a:lstStyle/>
          <a:p>
            <a:pPr algn="ctr"/>
            <a:r>
              <a:rPr lang="en-GB" b="1" dirty="0">
                <a:latin typeface="Arial" panose="020B0604020202020204" pitchFamily="34" charset="0"/>
                <a:cs typeface="Arial" panose="020B0604020202020204" pitchFamily="34" charset="0"/>
              </a:rPr>
              <a:t>Perceived changes in thoughts, feelings and behaviour:</a:t>
            </a:r>
          </a:p>
          <a:p>
            <a:pPr algn="ctr"/>
            <a:r>
              <a:rPr lang="en-GB" i="1" dirty="0">
                <a:latin typeface="Arial" panose="020B0604020202020204" pitchFamily="34" charset="0"/>
                <a:cs typeface="Arial" panose="020B0604020202020204" pitchFamily="34" charset="0"/>
              </a:rPr>
              <a:t>More positive attitude</a:t>
            </a:r>
          </a:p>
          <a:p>
            <a:pPr algn="ctr"/>
            <a:r>
              <a:rPr lang="en-GB" i="1" dirty="0">
                <a:latin typeface="Arial" panose="020B0604020202020204" pitchFamily="34" charset="0"/>
                <a:cs typeface="Arial" panose="020B0604020202020204" pitchFamily="34" charset="0"/>
              </a:rPr>
              <a:t>Focus on doing things for myself</a:t>
            </a:r>
          </a:p>
          <a:p>
            <a:pPr algn="ctr"/>
            <a:r>
              <a:rPr lang="en-GB" i="1" dirty="0">
                <a:latin typeface="Arial" panose="020B0604020202020204" pitchFamily="34" charset="0"/>
                <a:cs typeface="Arial" panose="020B0604020202020204" pitchFamily="34" charset="0"/>
              </a:rPr>
              <a:t>Providing a distraction/escapism</a:t>
            </a:r>
          </a:p>
        </p:txBody>
      </p:sp>
      <p:sp>
        <p:nvSpPr>
          <p:cNvPr id="13" name="Rectangle 12"/>
          <p:cNvSpPr/>
          <p:nvPr/>
        </p:nvSpPr>
        <p:spPr>
          <a:xfrm>
            <a:off x="4617897" y="1514425"/>
            <a:ext cx="2773680" cy="1200329"/>
          </a:xfrm>
          <a:prstGeom prst="rect">
            <a:avLst/>
          </a:prstGeom>
        </p:spPr>
        <p:txBody>
          <a:bodyPr wrap="square">
            <a:spAutoFit/>
          </a:bodyPr>
          <a:lstStyle/>
          <a:p>
            <a:pPr algn="ctr"/>
            <a:r>
              <a:rPr lang="en-GB" b="1" dirty="0">
                <a:latin typeface="Arial" panose="020B0604020202020204" pitchFamily="34" charset="0"/>
                <a:cs typeface="Arial" panose="020B0604020202020204" pitchFamily="34" charset="0"/>
              </a:rPr>
              <a:t>Intervention difficulties:</a:t>
            </a:r>
          </a:p>
          <a:p>
            <a:pPr algn="ctr"/>
            <a:r>
              <a:rPr lang="en-GB" i="1" dirty="0">
                <a:latin typeface="Arial" panose="020B0604020202020204" pitchFamily="34" charset="0"/>
                <a:cs typeface="Arial" panose="020B0604020202020204" pitchFamily="34" charset="0"/>
              </a:rPr>
              <a:t>Narrow focus</a:t>
            </a:r>
          </a:p>
          <a:p>
            <a:pPr algn="ctr"/>
            <a:r>
              <a:rPr lang="en-GB" i="1" dirty="0">
                <a:latin typeface="Arial" panose="020B0604020202020204" pitchFamily="34" charset="0"/>
                <a:cs typeface="Arial" panose="020B0604020202020204" pitchFamily="34" charset="0"/>
              </a:rPr>
              <a:t>Personality factors</a:t>
            </a:r>
          </a:p>
          <a:p>
            <a:pPr algn="ctr"/>
            <a:r>
              <a:rPr lang="en-GB" i="1" dirty="0">
                <a:latin typeface="Arial" panose="020B0604020202020204" pitchFamily="34" charset="0"/>
                <a:cs typeface="Arial" panose="020B0604020202020204" pitchFamily="34" charset="0"/>
              </a:rPr>
              <a:t>Finding space and time</a:t>
            </a:r>
          </a:p>
        </p:txBody>
      </p:sp>
      <p:sp>
        <p:nvSpPr>
          <p:cNvPr id="16" name="Rectangle 15"/>
          <p:cNvSpPr/>
          <p:nvPr/>
        </p:nvSpPr>
        <p:spPr>
          <a:xfrm>
            <a:off x="8113114" y="1502070"/>
            <a:ext cx="3419483" cy="1200329"/>
          </a:xfrm>
          <a:prstGeom prst="rect">
            <a:avLst/>
          </a:prstGeom>
        </p:spPr>
        <p:txBody>
          <a:bodyPr wrap="square">
            <a:spAutoFit/>
          </a:bodyPr>
          <a:lstStyle/>
          <a:p>
            <a:pPr algn="ctr"/>
            <a:r>
              <a:rPr lang="en-GB" b="1" dirty="0">
                <a:latin typeface="Arial" panose="020B0604020202020204" pitchFamily="34" charset="0"/>
                <a:cs typeface="Arial" panose="020B0604020202020204" pitchFamily="34" charset="0"/>
              </a:rPr>
              <a:t>Broaden accessibility of intervention:</a:t>
            </a:r>
          </a:p>
          <a:p>
            <a:pPr algn="ctr"/>
            <a:r>
              <a:rPr lang="en-GB" i="1" dirty="0">
                <a:latin typeface="Arial" panose="020B0604020202020204" pitchFamily="34" charset="0"/>
                <a:cs typeface="Arial" panose="020B0604020202020204" pitchFamily="34" charset="0"/>
              </a:rPr>
              <a:t>Provision of choices</a:t>
            </a:r>
          </a:p>
          <a:p>
            <a:pPr algn="ctr"/>
            <a:r>
              <a:rPr lang="en-GB" i="1" dirty="0">
                <a:latin typeface="Arial" panose="020B0604020202020204" pitchFamily="34" charset="0"/>
                <a:cs typeface="Arial" panose="020B0604020202020204" pitchFamily="34" charset="0"/>
              </a:rPr>
              <a:t>Provision of prompts</a:t>
            </a:r>
          </a:p>
        </p:txBody>
      </p:sp>
    </p:spTree>
    <p:extLst>
      <p:ext uri="{BB962C8B-B14F-4D97-AF65-F5344CB8AC3E}">
        <p14:creationId xmlns:p14="http://schemas.microsoft.com/office/powerpoint/2010/main" val="34618207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0" y="365125"/>
            <a:ext cx="7792720" cy="813435"/>
          </a:xfrm>
          <a:prstGeom prst="rect">
            <a:avLst/>
          </a:prstGeom>
          <a:solidFill>
            <a:srgbClr val="00B050"/>
          </a:solidFill>
          <a:ln w="57150">
            <a:solidFill>
              <a:schemeClr val="bg1">
                <a:lumMod val="50000"/>
              </a:schemeClr>
            </a:solidFill>
            <a:miter lim="800000"/>
            <a:headEnd/>
            <a:tailEnd/>
          </a:ln>
        </p:spPr>
        <p:txBody>
          <a:bodyPr rot="0" vert="horz" wrap="square" lIns="91440" tIns="45720" rIns="91440" bIns="45720" anchor="t" anchorCtr="0">
            <a:noAutofit/>
          </a:bodyPr>
          <a:lstStyle/>
          <a:p>
            <a:pPr>
              <a:lnSpc>
                <a:spcPct val="107000"/>
              </a:lnSpc>
              <a:spcAft>
                <a:spcPts val="800"/>
              </a:spcAft>
            </a:pPr>
            <a:r>
              <a:rPr lang="en-GB" sz="4000" b="1" dirty="0">
                <a:solidFill>
                  <a:srgbClr val="FFFFFF"/>
                </a:solidFill>
                <a:latin typeface="Arial" panose="020B0604020202020204" pitchFamily="34" charset="0"/>
                <a:ea typeface="Calibri" panose="020F0502020204030204" pitchFamily="34" charset="0"/>
                <a:cs typeface="Times New Roman" panose="02020603050405020304" pitchFamily="18" charset="0"/>
              </a:rPr>
              <a:t>Was PWD acceptable?</a:t>
            </a:r>
            <a:r>
              <a:rPr lang="en-GB" sz="10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13" name="Rectangle 12"/>
          <p:cNvSpPr/>
          <p:nvPr/>
        </p:nvSpPr>
        <p:spPr>
          <a:xfrm>
            <a:off x="4617897" y="1514425"/>
            <a:ext cx="2773680" cy="1200329"/>
          </a:xfrm>
          <a:prstGeom prst="rect">
            <a:avLst/>
          </a:prstGeom>
        </p:spPr>
        <p:txBody>
          <a:bodyPr wrap="square">
            <a:spAutoFit/>
          </a:bodyPr>
          <a:lstStyle/>
          <a:p>
            <a:pPr algn="ctr"/>
            <a:r>
              <a:rPr lang="en-GB" b="1" dirty="0">
                <a:latin typeface="Arial" panose="020B0604020202020204" pitchFamily="34" charset="0"/>
                <a:cs typeface="Arial" panose="020B0604020202020204" pitchFamily="34" charset="0"/>
              </a:rPr>
              <a:t>Intervention difficulties:</a:t>
            </a:r>
          </a:p>
          <a:p>
            <a:pPr algn="ctr"/>
            <a:r>
              <a:rPr lang="en-GB" i="1" dirty="0">
                <a:latin typeface="Arial" panose="020B0604020202020204" pitchFamily="34" charset="0"/>
                <a:cs typeface="Arial" panose="020B0604020202020204" pitchFamily="34" charset="0"/>
              </a:rPr>
              <a:t>Narrow focus</a:t>
            </a:r>
          </a:p>
          <a:p>
            <a:pPr algn="ctr"/>
            <a:r>
              <a:rPr lang="en-GB" i="1" dirty="0">
                <a:latin typeface="Arial" panose="020B0604020202020204" pitchFamily="34" charset="0"/>
                <a:cs typeface="Arial" panose="020B0604020202020204" pitchFamily="34" charset="0"/>
              </a:rPr>
              <a:t>Personality factors</a:t>
            </a:r>
          </a:p>
          <a:p>
            <a:pPr algn="ctr"/>
            <a:r>
              <a:rPr lang="en-GB" i="1" dirty="0">
                <a:latin typeface="Arial" panose="020B0604020202020204" pitchFamily="34" charset="0"/>
                <a:cs typeface="Arial" panose="020B0604020202020204" pitchFamily="34" charset="0"/>
              </a:rPr>
              <a:t>Finding space and time</a:t>
            </a:r>
          </a:p>
        </p:txBody>
      </p:sp>
      <p:grpSp>
        <p:nvGrpSpPr>
          <p:cNvPr id="6" name="Group 5"/>
          <p:cNvGrpSpPr/>
          <p:nvPr/>
        </p:nvGrpSpPr>
        <p:grpSpPr>
          <a:xfrm>
            <a:off x="77860" y="2509974"/>
            <a:ext cx="3270492" cy="2956924"/>
            <a:chOff x="1167397" y="3333516"/>
            <a:chExt cx="3314192" cy="2335085"/>
          </a:xfrm>
        </p:grpSpPr>
        <p:sp>
          <p:nvSpPr>
            <p:cNvPr id="7" name="Rectangle 6"/>
            <p:cNvSpPr/>
            <p:nvPr/>
          </p:nvSpPr>
          <p:spPr>
            <a:xfrm>
              <a:off x="1393257" y="3762395"/>
              <a:ext cx="2773680" cy="1385392"/>
            </a:xfrm>
            <a:prstGeom prst="rect">
              <a:avLst/>
            </a:prstGeom>
          </p:spPr>
          <p:txBody>
            <a:bodyPr wrap="square">
              <a:spAutoFit/>
            </a:bodyPr>
            <a:lstStyle/>
            <a:p>
              <a:pPr algn="ctr"/>
              <a:r>
                <a:rPr lang="en-GB" dirty="0">
                  <a:latin typeface="Arial" panose="020B0604020202020204" pitchFamily="34" charset="0"/>
                  <a:cs typeface="Arial" panose="020B0604020202020204" pitchFamily="34" charset="0"/>
                </a:rPr>
                <a:t>“Having to draw on emotions, was very difficult because I am a very private person and I don’t generally express myself in that way”</a:t>
              </a:r>
              <a:endParaRPr lang="en-GB" i="1" dirty="0">
                <a:latin typeface="Arial" panose="020B0604020202020204" pitchFamily="34" charset="0"/>
                <a:cs typeface="Arial" panose="020B0604020202020204" pitchFamily="34" charset="0"/>
              </a:endParaRPr>
            </a:p>
          </p:txBody>
        </p:sp>
        <p:sp>
          <p:nvSpPr>
            <p:cNvPr id="8" name="Oval Callout 7"/>
            <p:cNvSpPr/>
            <p:nvPr/>
          </p:nvSpPr>
          <p:spPr>
            <a:xfrm>
              <a:off x="1167397" y="3333516"/>
              <a:ext cx="3314192" cy="2335085"/>
            </a:xfrm>
            <a:prstGeom prst="wedgeEllipseCallout">
              <a:avLst>
                <a:gd name="adj1" fmla="val 87768"/>
                <a:gd name="adj2" fmla="val -68205"/>
              </a:avLst>
            </a:prstGeom>
            <a:noFill/>
            <a:ln w="349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9" name="Group 8"/>
          <p:cNvGrpSpPr/>
          <p:nvPr/>
        </p:nvGrpSpPr>
        <p:grpSpPr>
          <a:xfrm>
            <a:off x="3201416" y="4183508"/>
            <a:ext cx="4629912" cy="2335085"/>
            <a:chOff x="1123001" y="3311843"/>
            <a:chExt cx="3314192" cy="2335085"/>
          </a:xfrm>
        </p:grpSpPr>
        <p:sp>
          <p:nvSpPr>
            <p:cNvPr id="10" name="Rectangle 9"/>
            <p:cNvSpPr/>
            <p:nvPr/>
          </p:nvSpPr>
          <p:spPr>
            <a:xfrm>
              <a:off x="1393257" y="3602222"/>
              <a:ext cx="2773680" cy="1754326"/>
            </a:xfrm>
            <a:prstGeom prst="rect">
              <a:avLst/>
            </a:prstGeom>
          </p:spPr>
          <p:txBody>
            <a:bodyPr wrap="square">
              <a:spAutoFit/>
            </a:bodyPr>
            <a:lstStyle/>
            <a:p>
              <a:pPr algn="ctr"/>
              <a:r>
                <a:rPr lang="en-GB" dirty="0">
                  <a:latin typeface="Arial" panose="020B0604020202020204" pitchFamily="34" charset="0"/>
                  <a:cs typeface="Arial" panose="020B0604020202020204" pitchFamily="34" charset="0"/>
                </a:rPr>
                <a:t>“I think definitely a degree of frustration “oh there’s got to be something happy that you can think about that happened after you were 16 years old”, and that was frustrating because there wasn’t”</a:t>
              </a:r>
              <a:endParaRPr lang="en-GB" i="1" dirty="0">
                <a:latin typeface="Arial" panose="020B0604020202020204" pitchFamily="34" charset="0"/>
                <a:cs typeface="Arial" panose="020B0604020202020204" pitchFamily="34" charset="0"/>
              </a:endParaRPr>
            </a:p>
          </p:txBody>
        </p:sp>
        <p:sp>
          <p:nvSpPr>
            <p:cNvPr id="12" name="Oval Callout 11"/>
            <p:cNvSpPr/>
            <p:nvPr/>
          </p:nvSpPr>
          <p:spPr>
            <a:xfrm>
              <a:off x="1123001" y="3311843"/>
              <a:ext cx="3314192" cy="2335085"/>
            </a:xfrm>
            <a:prstGeom prst="wedgeEllipseCallout">
              <a:avLst>
                <a:gd name="adj1" fmla="val 6695"/>
                <a:gd name="adj2" fmla="val -87785"/>
              </a:avLst>
            </a:prstGeom>
            <a:noFill/>
            <a:ln w="349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4" name="Group 13"/>
          <p:cNvGrpSpPr/>
          <p:nvPr/>
        </p:nvGrpSpPr>
        <p:grpSpPr>
          <a:xfrm>
            <a:off x="7453781" y="1114046"/>
            <a:ext cx="4629912" cy="2335085"/>
            <a:chOff x="1818640" y="3689795"/>
            <a:chExt cx="3314192" cy="2335085"/>
          </a:xfrm>
        </p:grpSpPr>
        <p:sp>
          <p:nvSpPr>
            <p:cNvPr id="15" name="Rectangle 14"/>
            <p:cNvSpPr/>
            <p:nvPr/>
          </p:nvSpPr>
          <p:spPr>
            <a:xfrm>
              <a:off x="2088896" y="4169664"/>
              <a:ext cx="2773680" cy="1754326"/>
            </a:xfrm>
            <a:prstGeom prst="rect">
              <a:avLst/>
            </a:prstGeom>
          </p:spPr>
          <p:txBody>
            <a:bodyPr wrap="square">
              <a:spAutoFit/>
            </a:bodyPr>
            <a:lstStyle/>
            <a:p>
              <a:pPr algn="ctr"/>
              <a:r>
                <a:rPr lang="en-GB" dirty="0">
                  <a:latin typeface="Arial" panose="020B0604020202020204" pitchFamily="34" charset="0"/>
                  <a:cs typeface="Arial" panose="020B0604020202020204" pitchFamily="34" charset="0"/>
                </a:rPr>
                <a:t>“Well, it [positive writing] wasn’t helpful as and when I write but it helped to bring out that I wasn’t coping very well. So, it made me do something about it”</a:t>
              </a:r>
              <a:endParaRPr lang="en-GB" i="1" dirty="0">
                <a:latin typeface="Arial" panose="020B0604020202020204" pitchFamily="34" charset="0"/>
                <a:cs typeface="Arial" panose="020B0604020202020204" pitchFamily="34" charset="0"/>
              </a:endParaRPr>
            </a:p>
          </p:txBody>
        </p:sp>
        <p:sp>
          <p:nvSpPr>
            <p:cNvPr id="17" name="Oval Callout 16"/>
            <p:cNvSpPr/>
            <p:nvPr/>
          </p:nvSpPr>
          <p:spPr>
            <a:xfrm>
              <a:off x="1818640" y="3689795"/>
              <a:ext cx="3314192" cy="2335085"/>
            </a:xfrm>
            <a:prstGeom prst="wedgeEllipseCallout">
              <a:avLst>
                <a:gd name="adj1" fmla="val -76517"/>
                <a:gd name="adj2" fmla="val 32825"/>
              </a:avLst>
            </a:prstGeom>
            <a:noFill/>
            <a:ln w="349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378610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randombar(horizontal)">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0" y="365125"/>
            <a:ext cx="7792720" cy="813435"/>
          </a:xfrm>
          <a:prstGeom prst="rect">
            <a:avLst/>
          </a:prstGeom>
          <a:solidFill>
            <a:srgbClr val="00B050"/>
          </a:solidFill>
          <a:ln w="57150">
            <a:solidFill>
              <a:schemeClr val="bg1">
                <a:lumMod val="50000"/>
              </a:schemeClr>
            </a:solidFill>
            <a:miter lim="800000"/>
            <a:headEnd/>
            <a:tailEnd/>
          </a:ln>
        </p:spPr>
        <p:txBody>
          <a:bodyPr rot="0" vert="horz" wrap="square" lIns="91440" tIns="45720" rIns="91440" bIns="45720" anchor="t" anchorCtr="0">
            <a:noAutofit/>
          </a:bodyPr>
          <a:lstStyle/>
          <a:p>
            <a:pPr>
              <a:lnSpc>
                <a:spcPct val="107000"/>
              </a:lnSpc>
              <a:spcAft>
                <a:spcPts val="800"/>
              </a:spcAft>
            </a:pPr>
            <a:r>
              <a:rPr lang="en-GB" sz="4000" b="1" dirty="0">
                <a:solidFill>
                  <a:srgbClr val="FFFFFF"/>
                </a:solidFill>
                <a:latin typeface="Arial" panose="020B0604020202020204" pitchFamily="34" charset="0"/>
                <a:ea typeface="Calibri" panose="020F0502020204030204" pitchFamily="34" charset="0"/>
                <a:cs typeface="Times New Roman" panose="02020603050405020304" pitchFamily="18" charset="0"/>
              </a:rPr>
              <a:t>Was PWD acceptable?</a:t>
            </a:r>
            <a:r>
              <a:rPr lang="en-GB" sz="10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11" name="TextBox 10"/>
          <p:cNvSpPr txBox="1"/>
          <p:nvPr/>
        </p:nvSpPr>
        <p:spPr>
          <a:xfrm>
            <a:off x="168656" y="1502070"/>
            <a:ext cx="3727704" cy="1477328"/>
          </a:xfrm>
          <a:prstGeom prst="rect">
            <a:avLst/>
          </a:prstGeom>
          <a:noFill/>
        </p:spPr>
        <p:txBody>
          <a:bodyPr wrap="square" rtlCol="0">
            <a:spAutoFit/>
          </a:bodyPr>
          <a:lstStyle/>
          <a:p>
            <a:pPr algn="ctr"/>
            <a:r>
              <a:rPr lang="en-GB" b="1" dirty="0">
                <a:latin typeface="Arial" panose="020B0604020202020204" pitchFamily="34" charset="0"/>
                <a:cs typeface="Arial" panose="020B0604020202020204" pitchFamily="34" charset="0"/>
              </a:rPr>
              <a:t>Perceived changes in thoughts, feelings and behaviour:</a:t>
            </a:r>
          </a:p>
          <a:p>
            <a:pPr algn="ctr"/>
            <a:r>
              <a:rPr lang="en-GB" i="1" dirty="0">
                <a:latin typeface="Arial" panose="020B0604020202020204" pitchFamily="34" charset="0"/>
                <a:cs typeface="Arial" panose="020B0604020202020204" pitchFamily="34" charset="0"/>
              </a:rPr>
              <a:t>More positive attitude</a:t>
            </a:r>
          </a:p>
          <a:p>
            <a:pPr algn="ctr"/>
            <a:r>
              <a:rPr lang="en-GB" i="1" dirty="0">
                <a:latin typeface="Arial" panose="020B0604020202020204" pitchFamily="34" charset="0"/>
                <a:cs typeface="Arial" panose="020B0604020202020204" pitchFamily="34" charset="0"/>
              </a:rPr>
              <a:t>Focus on doing things for myself</a:t>
            </a:r>
          </a:p>
          <a:p>
            <a:pPr algn="ctr"/>
            <a:r>
              <a:rPr lang="en-GB" i="1" dirty="0">
                <a:latin typeface="Arial" panose="020B0604020202020204" pitchFamily="34" charset="0"/>
                <a:cs typeface="Arial" panose="020B0604020202020204" pitchFamily="34" charset="0"/>
              </a:rPr>
              <a:t>Providing a distraction/escapism</a:t>
            </a:r>
          </a:p>
        </p:txBody>
      </p:sp>
      <p:sp>
        <p:nvSpPr>
          <p:cNvPr id="13" name="Rectangle 12"/>
          <p:cNvSpPr/>
          <p:nvPr/>
        </p:nvSpPr>
        <p:spPr>
          <a:xfrm>
            <a:off x="4617897" y="1514425"/>
            <a:ext cx="2773680" cy="1200329"/>
          </a:xfrm>
          <a:prstGeom prst="rect">
            <a:avLst/>
          </a:prstGeom>
        </p:spPr>
        <p:txBody>
          <a:bodyPr wrap="square">
            <a:spAutoFit/>
          </a:bodyPr>
          <a:lstStyle/>
          <a:p>
            <a:pPr algn="ctr"/>
            <a:r>
              <a:rPr lang="en-GB" b="1" dirty="0">
                <a:latin typeface="Arial" panose="020B0604020202020204" pitchFamily="34" charset="0"/>
                <a:cs typeface="Arial" panose="020B0604020202020204" pitchFamily="34" charset="0"/>
              </a:rPr>
              <a:t>Intervention difficulties:</a:t>
            </a:r>
          </a:p>
          <a:p>
            <a:pPr algn="ctr"/>
            <a:r>
              <a:rPr lang="en-GB" i="1" dirty="0">
                <a:latin typeface="Arial" panose="020B0604020202020204" pitchFamily="34" charset="0"/>
                <a:cs typeface="Arial" panose="020B0604020202020204" pitchFamily="34" charset="0"/>
              </a:rPr>
              <a:t>Narrow focus</a:t>
            </a:r>
          </a:p>
          <a:p>
            <a:pPr algn="ctr"/>
            <a:r>
              <a:rPr lang="en-GB" i="1" dirty="0">
                <a:latin typeface="Arial" panose="020B0604020202020204" pitchFamily="34" charset="0"/>
                <a:cs typeface="Arial" panose="020B0604020202020204" pitchFamily="34" charset="0"/>
              </a:rPr>
              <a:t>Personality factors</a:t>
            </a:r>
          </a:p>
          <a:p>
            <a:pPr algn="ctr"/>
            <a:r>
              <a:rPr lang="en-GB" i="1" dirty="0">
                <a:latin typeface="Arial" panose="020B0604020202020204" pitchFamily="34" charset="0"/>
                <a:cs typeface="Arial" panose="020B0604020202020204" pitchFamily="34" charset="0"/>
              </a:rPr>
              <a:t>Finding space and time</a:t>
            </a:r>
          </a:p>
        </p:txBody>
      </p:sp>
      <p:sp>
        <p:nvSpPr>
          <p:cNvPr id="16" name="Rectangle 15"/>
          <p:cNvSpPr/>
          <p:nvPr/>
        </p:nvSpPr>
        <p:spPr>
          <a:xfrm>
            <a:off x="8113114" y="1502070"/>
            <a:ext cx="3419483" cy="1200329"/>
          </a:xfrm>
          <a:prstGeom prst="rect">
            <a:avLst/>
          </a:prstGeom>
        </p:spPr>
        <p:txBody>
          <a:bodyPr wrap="square">
            <a:spAutoFit/>
          </a:bodyPr>
          <a:lstStyle/>
          <a:p>
            <a:pPr algn="ctr"/>
            <a:r>
              <a:rPr lang="en-GB" b="1" dirty="0">
                <a:latin typeface="Arial" panose="020B0604020202020204" pitchFamily="34" charset="0"/>
                <a:cs typeface="Arial" panose="020B0604020202020204" pitchFamily="34" charset="0"/>
              </a:rPr>
              <a:t>Broaden accessibility of intervention:</a:t>
            </a:r>
          </a:p>
          <a:p>
            <a:pPr algn="ctr"/>
            <a:r>
              <a:rPr lang="en-GB" i="1" dirty="0">
                <a:latin typeface="Arial" panose="020B0604020202020204" pitchFamily="34" charset="0"/>
                <a:cs typeface="Arial" panose="020B0604020202020204" pitchFamily="34" charset="0"/>
              </a:rPr>
              <a:t>Provision of choices</a:t>
            </a:r>
          </a:p>
          <a:p>
            <a:pPr algn="ctr"/>
            <a:r>
              <a:rPr lang="en-GB" i="1" dirty="0">
                <a:latin typeface="Arial" panose="020B0604020202020204" pitchFamily="34" charset="0"/>
                <a:cs typeface="Arial" panose="020B0604020202020204" pitchFamily="34" charset="0"/>
              </a:rPr>
              <a:t>Provision of prompts</a:t>
            </a:r>
          </a:p>
        </p:txBody>
      </p:sp>
    </p:spTree>
    <p:extLst>
      <p:ext uri="{BB962C8B-B14F-4D97-AF65-F5344CB8AC3E}">
        <p14:creationId xmlns:p14="http://schemas.microsoft.com/office/powerpoint/2010/main" val="35256812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0" y="365125"/>
            <a:ext cx="7792720" cy="813435"/>
          </a:xfrm>
          <a:prstGeom prst="rect">
            <a:avLst/>
          </a:prstGeom>
          <a:solidFill>
            <a:srgbClr val="00B050"/>
          </a:solidFill>
          <a:ln w="57150">
            <a:solidFill>
              <a:schemeClr val="bg1">
                <a:lumMod val="50000"/>
              </a:schemeClr>
            </a:solidFill>
            <a:miter lim="800000"/>
            <a:headEnd/>
            <a:tailEnd/>
          </a:ln>
        </p:spPr>
        <p:txBody>
          <a:bodyPr rot="0" vert="horz" wrap="square" lIns="91440" tIns="45720" rIns="91440" bIns="45720" anchor="t" anchorCtr="0">
            <a:noAutofit/>
          </a:bodyPr>
          <a:lstStyle/>
          <a:p>
            <a:pPr>
              <a:lnSpc>
                <a:spcPct val="107000"/>
              </a:lnSpc>
              <a:spcAft>
                <a:spcPts val="800"/>
              </a:spcAft>
            </a:pPr>
            <a:r>
              <a:rPr lang="en-GB" sz="4000" b="1" dirty="0">
                <a:solidFill>
                  <a:srgbClr val="FFFFFF"/>
                </a:solidFill>
                <a:latin typeface="Arial" panose="020B0604020202020204" pitchFamily="34" charset="0"/>
                <a:ea typeface="Calibri" panose="020F0502020204030204" pitchFamily="34" charset="0"/>
                <a:cs typeface="Times New Roman" panose="02020603050405020304" pitchFamily="18" charset="0"/>
              </a:rPr>
              <a:t>Was PWD acceptable?</a:t>
            </a:r>
            <a:r>
              <a:rPr lang="en-GB" sz="10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16" name="Rectangle 15"/>
          <p:cNvSpPr/>
          <p:nvPr/>
        </p:nvSpPr>
        <p:spPr>
          <a:xfrm>
            <a:off x="8113114" y="1502070"/>
            <a:ext cx="3419483" cy="1200329"/>
          </a:xfrm>
          <a:prstGeom prst="rect">
            <a:avLst/>
          </a:prstGeom>
        </p:spPr>
        <p:txBody>
          <a:bodyPr wrap="square">
            <a:spAutoFit/>
          </a:bodyPr>
          <a:lstStyle/>
          <a:p>
            <a:pPr algn="ctr"/>
            <a:r>
              <a:rPr lang="en-GB" b="1" dirty="0">
                <a:latin typeface="Arial" panose="020B0604020202020204" pitchFamily="34" charset="0"/>
                <a:cs typeface="Arial" panose="020B0604020202020204" pitchFamily="34" charset="0"/>
              </a:rPr>
              <a:t>Broaden accessibility of intervention:</a:t>
            </a:r>
          </a:p>
          <a:p>
            <a:pPr algn="ctr"/>
            <a:r>
              <a:rPr lang="en-GB" i="1" dirty="0">
                <a:latin typeface="Arial" panose="020B0604020202020204" pitchFamily="34" charset="0"/>
                <a:cs typeface="Arial" panose="020B0604020202020204" pitchFamily="34" charset="0"/>
              </a:rPr>
              <a:t>Provision of choices</a:t>
            </a:r>
          </a:p>
          <a:p>
            <a:pPr algn="ctr"/>
            <a:r>
              <a:rPr lang="en-GB" i="1" dirty="0">
                <a:latin typeface="Arial" panose="020B0604020202020204" pitchFamily="34" charset="0"/>
                <a:cs typeface="Arial" panose="020B0604020202020204" pitchFamily="34" charset="0"/>
              </a:rPr>
              <a:t>Provision of prompts</a:t>
            </a:r>
          </a:p>
        </p:txBody>
      </p:sp>
      <p:grpSp>
        <p:nvGrpSpPr>
          <p:cNvPr id="6" name="Group 5"/>
          <p:cNvGrpSpPr/>
          <p:nvPr/>
        </p:nvGrpSpPr>
        <p:grpSpPr>
          <a:xfrm>
            <a:off x="524256" y="4265307"/>
            <a:ext cx="4966208" cy="2552081"/>
            <a:chOff x="1123001" y="3311843"/>
            <a:chExt cx="3314192" cy="2474885"/>
          </a:xfrm>
        </p:grpSpPr>
        <p:sp>
          <p:nvSpPr>
            <p:cNvPr id="7" name="Rectangle 6"/>
            <p:cNvSpPr/>
            <p:nvPr/>
          </p:nvSpPr>
          <p:spPr>
            <a:xfrm>
              <a:off x="1393257" y="3755403"/>
              <a:ext cx="2773680" cy="2031325"/>
            </a:xfrm>
            <a:prstGeom prst="rect">
              <a:avLst/>
            </a:prstGeom>
          </p:spPr>
          <p:txBody>
            <a:bodyPr wrap="square">
              <a:spAutoFit/>
            </a:bodyPr>
            <a:lstStyle/>
            <a:p>
              <a:pPr algn="ctr"/>
              <a:r>
                <a:rPr lang="en-GB" dirty="0">
                  <a:latin typeface="Arial" panose="020B0604020202020204" pitchFamily="34" charset="0"/>
                  <a:cs typeface="Arial" panose="020B0604020202020204" pitchFamily="34" charset="0"/>
                </a:rPr>
                <a:t>“I mean for some people this might be writing poetry, it might be writing ... umm ...you know, much shorter initiative words or statement, it doesn’t have to be essay like and I think by providing people more choice”</a:t>
              </a:r>
              <a:endParaRPr lang="en-GB" i="1" dirty="0">
                <a:latin typeface="Arial" panose="020B0604020202020204" pitchFamily="34" charset="0"/>
                <a:cs typeface="Arial" panose="020B0604020202020204" pitchFamily="34" charset="0"/>
              </a:endParaRPr>
            </a:p>
          </p:txBody>
        </p:sp>
        <p:sp>
          <p:nvSpPr>
            <p:cNvPr id="8" name="Oval Callout 7"/>
            <p:cNvSpPr/>
            <p:nvPr/>
          </p:nvSpPr>
          <p:spPr>
            <a:xfrm>
              <a:off x="1123001" y="3311843"/>
              <a:ext cx="3314192" cy="2335085"/>
            </a:xfrm>
            <a:prstGeom prst="wedgeEllipseCallout">
              <a:avLst>
                <a:gd name="adj1" fmla="val 120717"/>
                <a:gd name="adj2" fmla="val -110758"/>
              </a:avLst>
            </a:prstGeom>
            <a:noFill/>
            <a:ln w="349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9" name="Group 8"/>
          <p:cNvGrpSpPr/>
          <p:nvPr/>
        </p:nvGrpSpPr>
        <p:grpSpPr>
          <a:xfrm>
            <a:off x="7124596" y="4131645"/>
            <a:ext cx="4629912" cy="2335085"/>
            <a:chOff x="1818639" y="3588905"/>
            <a:chExt cx="3314192" cy="2335085"/>
          </a:xfrm>
        </p:grpSpPr>
        <p:sp>
          <p:nvSpPr>
            <p:cNvPr id="10" name="Rectangle 9"/>
            <p:cNvSpPr/>
            <p:nvPr/>
          </p:nvSpPr>
          <p:spPr>
            <a:xfrm>
              <a:off x="2088896" y="4169664"/>
              <a:ext cx="2773680" cy="1200329"/>
            </a:xfrm>
            <a:prstGeom prst="rect">
              <a:avLst/>
            </a:prstGeom>
          </p:spPr>
          <p:txBody>
            <a:bodyPr wrap="square">
              <a:spAutoFit/>
            </a:bodyPr>
            <a:lstStyle/>
            <a:p>
              <a:pPr algn="ctr"/>
              <a:r>
                <a:rPr lang="en-GB" dirty="0">
                  <a:latin typeface="Arial" panose="020B0604020202020204" pitchFamily="34" charset="0"/>
                  <a:cs typeface="Arial" panose="020B0604020202020204" pitchFamily="34" charset="0"/>
                </a:rPr>
                <a:t>“maybe just suggesting any emotion, really, not just happy; not just sad but any emotion that people feel and ..and write that down”</a:t>
              </a:r>
              <a:endParaRPr lang="en-GB" i="1" dirty="0">
                <a:latin typeface="Arial" panose="020B0604020202020204" pitchFamily="34" charset="0"/>
                <a:cs typeface="Arial" panose="020B0604020202020204" pitchFamily="34" charset="0"/>
              </a:endParaRPr>
            </a:p>
          </p:txBody>
        </p:sp>
        <p:sp>
          <p:nvSpPr>
            <p:cNvPr id="12" name="Oval Callout 11"/>
            <p:cNvSpPr/>
            <p:nvPr/>
          </p:nvSpPr>
          <p:spPr>
            <a:xfrm>
              <a:off x="1818639" y="3588905"/>
              <a:ext cx="3314192" cy="2335085"/>
            </a:xfrm>
            <a:prstGeom prst="wedgeEllipseCallout">
              <a:avLst>
                <a:gd name="adj1" fmla="val 17756"/>
                <a:gd name="adj2" fmla="val -98750"/>
              </a:avLst>
            </a:prstGeom>
            <a:noFill/>
            <a:ln w="349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4" name="Group 13"/>
          <p:cNvGrpSpPr/>
          <p:nvPr/>
        </p:nvGrpSpPr>
        <p:grpSpPr>
          <a:xfrm>
            <a:off x="119286" y="1579564"/>
            <a:ext cx="4966208" cy="2552082"/>
            <a:chOff x="1123001" y="3311843"/>
            <a:chExt cx="3314192" cy="2474886"/>
          </a:xfrm>
        </p:grpSpPr>
        <p:sp>
          <p:nvSpPr>
            <p:cNvPr id="15" name="Rectangle 14"/>
            <p:cNvSpPr/>
            <p:nvPr/>
          </p:nvSpPr>
          <p:spPr>
            <a:xfrm>
              <a:off x="1393257" y="3677047"/>
              <a:ext cx="2773680" cy="1969881"/>
            </a:xfrm>
            <a:prstGeom prst="rect">
              <a:avLst/>
            </a:prstGeom>
          </p:spPr>
          <p:txBody>
            <a:bodyPr wrap="square">
              <a:spAutoFit/>
            </a:bodyPr>
            <a:lstStyle/>
            <a:p>
              <a:pPr algn="ctr"/>
              <a:r>
                <a:rPr lang="en-GB" dirty="0">
                  <a:latin typeface="Arial" panose="020B0604020202020204" pitchFamily="34" charset="0"/>
                  <a:cs typeface="Arial" panose="020B0604020202020204" pitchFamily="34" charset="0"/>
                </a:rPr>
                <a:t>“if you can give people more prompts um you know, like, something like think about, you know, think about what experience you’re going to write about, remember how you felt before or how you felt during or how you felt after, what was the weather like”</a:t>
              </a:r>
              <a:endParaRPr lang="en-GB" i="1" dirty="0">
                <a:latin typeface="Arial" panose="020B0604020202020204" pitchFamily="34" charset="0"/>
                <a:cs typeface="Arial" panose="020B0604020202020204" pitchFamily="34" charset="0"/>
              </a:endParaRPr>
            </a:p>
          </p:txBody>
        </p:sp>
        <p:sp>
          <p:nvSpPr>
            <p:cNvPr id="17" name="Oval Callout 16"/>
            <p:cNvSpPr/>
            <p:nvPr/>
          </p:nvSpPr>
          <p:spPr>
            <a:xfrm>
              <a:off x="1123001" y="3311843"/>
              <a:ext cx="3314192" cy="2474886"/>
            </a:xfrm>
            <a:prstGeom prst="wedgeEllipseCallout">
              <a:avLst>
                <a:gd name="adj1" fmla="val 118998"/>
                <a:gd name="adj2" fmla="val -25695"/>
              </a:avLst>
            </a:prstGeom>
            <a:noFill/>
            <a:ln w="349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156590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randombar(horizontal)">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0" y="365125"/>
            <a:ext cx="7792720" cy="813435"/>
          </a:xfrm>
          <a:prstGeom prst="rect">
            <a:avLst/>
          </a:prstGeom>
          <a:solidFill>
            <a:srgbClr val="00B050"/>
          </a:solidFill>
          <a:ln w="57150">
            <a:solidFill>
              <a:schemeClr val="bg1">
                <a:lumMod val="50000"/>
              </a:schemeClr>
            </a:solidFill>
            <a:miter lim="800000"/>
            <a:headEnd/>
            <a:tailEnd/>
          </a:ln>
        </p:spPr>
        <p:txBody>
          <a:bodyPr rot="0" vert="horz" wrap="square" lIns="91440" tIns="45720" rIns="91440" bIns="45720" anchor="t" anchorCtr="0">
            <a:noAutofit/>
          </a:bodyPr>
          <a:lstStyle/>
          <a:p>
            <a:pPr>
              <a:lnSpc>
                <a:spcPct val="107000"/>
              </a:lnSpc>
              <a:spcAft>
                <a:spcPts val="800"/>
              </a:spcAft>
            </a:pPr>
            <a:r>
              <a:rPr lang="en-GB" sz="4000" b="1" dirty="0">
                <a:solidFill>
                  <a:srgbClr val="FFFFFF"/>
                </a:solidFill>
                <a:latin typeface="Arial" panose="020B0604020202020204" pitchFamily="34" charset="0"/>
                <a:ea typeface="Calibri" panose="020F0502020204030204" pitchFamily="34" charset="0"/>
                <a:cs typeface="Times New Roman" panose="02020603050405020304" pitchFamily="18" charset="0"/>
              </a:rPr>
              <a:t>Was WC acceptable?</a:t>
            </a:r>
            <a:endParaRPr lang="en-GB" sz="40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en-GB" sz="10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5" name="TextBox 4"/>
          <p:cNvSpPr txBox="1"/>
          <p:nvPr/>
        </p:nvSpPr>
        <p:spPr>
          <a:xfrm>
            <a:off x="-94996" y="1750549"/>
            <a:ext cx="3420872" cy="2031325"/>
          </a:xfrm>
          <a:prstGeom prst="rect">
            <a:avLst/>
          </a:prstGeom>
          <a:noFill/>
        </p:spPr>
        <p:txBody>
          <a:bodyPr wrap="square" rtlCol="0">
            <a:spAutoFit/>
          </a:bodyPr>
          <a:lstStyle/>
          <a:p>
            <a:pPr algn="ctr"/>
            <a:r>
              <a:rPr lang="en-GB" b="1" dirty="0">
                <a:latin typeface="Arial" panose="020B0604020202020204" pitchFamily="34" charset="0"/>
                <a:cs typeface="Arial" panose="020B0604020202020204" pitchFamily="34" charset="0"/>
              </a:rPr>
              <a:t>Perceptions of the writing task:</a:t>
            </a:r>
          </a:p>
          <a:p>
            <a:pPr algn="ctr"/>
            <a:r>
              <a:rPr lang="en-GB" i="1" dirty="0">
                <a:latin typeface="Arial" panose="020B0604020202020204" pitchFamily="34" charset="0"/>
                <a:cs typeface="Arial" panose="020B0604020202020204" pitchFamily="34" charset="0"/>
              </a:rPr>
              <a:t>An escapism</a:t>
            </a:r>
          </a:p>
          <a:p>
            <a:pPr algn="ctr"/>
            <a:r>
              <a:rPr lang="en-GB" i="1" dirty="0">
                <a:latin typeface="Arial" panose="020B0604020202020204" pitchFamily="34" charset="0"/>
                <a:cs typeface="Arial" panose="020B0604020202020204" pitchFamily="34" charset="0"/>
              </a:rPr>
              <a:t>Time for myself</a:t>
            </a:r>
          </a:p>
          <a:p>
            <a:pPr algn="ctr"/>
            <a:r>
              <a:rPr lang="en-GB" i="1" dirty="0">
                <a:latin typeface="Arial" panose="020B0604020202020204" pitchFamily="34" charset="0"/>
                <a:cs typeface="Arial" panose="020B0604020202020204" pitchFamily="34" charset="0"/>
              </a:rPr>
              <a:t>Preference to express emotion </a:t>
            </a:r>
          </a:p>
          <a:p>
            <a:pPr algn="ctr"/>
            <a:endParaRPr lang="en-GB" i="1" dirty="0">
              <a:latin typeface="Arial" panose="020B0604020202020204" pitchFamily="34" charset="0"/>
              <a:cs typeface="Arial" panose="020B0604020202020204" pitchFamily="34" charset="0"/>
            </a:endParaRPr>
          </a:p>
          <a:p>
            <a:pPr algn="ctr"/>
            <a:endParaRPr lang="en-GB" i="1" dirty="0">
              <a:latin typeface="Arial" panose="020B0604020202020204" pitchFamily="34" charset="0"/>
              <a:cs typeface="Arial" panose="020B0604020202020204" pitchFamily="34" charset="0"/>
            </a:endParaRPr>
          </a:p>
        </p:txBody>
      </p:sp>
      <p:sp>
        <p:nvSpPr>
          <p:cNvPr id="7" name="Rectangle 6"/>
          <p:cNvSpPr/>
          <p:nvPr/>
        </p:nvSpPr>
        <p:spPr>
          <a:xfrm>
            <a:off x="3633216" y="1717059"/>
            <a:ext cx="4291584" cy="1477328"/>
          </a:xfrm>
          <a:prstGeom prst="rect">
            <a:avLst/>
          </a:prstGeom>
        </p:spPr>
        <p:txBody>
          <a:bodyPr wrap="square">
            <a:spAutoFit/>
          </a:bodyPr>
          <a:lstStyle/>
          <a:p>
            <a:pPr algn="ctr"/>
            <a:r>
              <a:rPr lang="en-GB" b="1" dirty="0">
                <a:latin typeface="Arial" panose="020B0604020202020204" pitchFamily="34" charset="0"/>
                <a:cs typeface="Arial" panose="020B0604020202020204" pitchFamily="34" charset="0"/>
              </a:rPr>
              <a:t>Writing difficulties:</a:t>
            </a:r>
          </a:p>
          <a:p>
            <a:pPr algn="ctr"/>
            <a:r>
              <a:rPr lang="en-GB" i="1" dirty="0">
                <a:latin typeface="Arial" panose="020B0604020202020204" pitchFamily="34" charset="0"/>
                <a:cs typeface="Arial" panose="020B0604020202020204" pitchFamily="34" charset="0"/>
              </a:rPr>
              <a:t>Fit everything in within timescale</a:t>
            </a:r>
          </a:p>
          <a:p>
            <a:pPr algn="ctr"/>
            <a:r>
              <a:rPr lang="en-GB" i="1" dirty="0">
                <a:latin typeface="Arial" panose="020B0604020202020204" pitchFamily="34" charset="0"/>
                <a:cs typeface="Arial" panose="020B0604020202020204" pitchFamily="34" charset="0"/>
              </a:rPr>
              <a:t>Being busy </a:t>
            </a:r>
          </a:p>
          <a:p>
            <a:pPr algn="ctr"/>
            <a:r>
              <a:rPr lang="en-GB" i="1" dirty="0">
                <a:latin typeface="Arial" panose="020B0604020202020204" pitchFamily="34" charset="0"/>
                <a:cs typeface="Arial" panose="020B0604020202020204" pitchFamily="34" charset="0"/>
              </a:rPr>
              <a:t>Confusion around the pictures and their relevance</a:t>
            </a:r>
          </a:p>
        </p:txBody>
      </p:sp>
      <p:sp>
        <p:nvSpPr>
          <p:cNvPr id="15" name="Rectangle 14"/>
          <p:cNvSpPr/>
          <p:nvPr/>
        </p:nvSpPr>
        <p:spPr>
          <a:xfrm>
            <a:off x="7792720" y="1750548"/>
            <a:ext cx="3902131" cy="1477328"/>
          </a:xfrm>
          <a:prstGeom prst="rect">
            <a:avLst/>
          </a:prstGeom>
        </p:spPr>
        <p:txBody>
          <a:bodyPr wrap="square">
            <a:spAutoFit/>
          </a:bodyPr>
          <a:lstStyle/>
          <a:p>
            <a:pPr algn="ctr"/>
            <a:r>
              <a:rPr lang="en-GB" b="1" dirty="0">
                <a:latin typeface="Arial" panose="020B0604020202020204" pitchFamily="34" charset="0"/>
                <a:cs typeface="Arial" panose="020B0604020202020204" pitchFamily="34" charset="0"/>
              </a:rPr>
              <a:t>Participating in research:</a:t>
            </a:r>
          </a:p>
          <a:p>
            <a:pPr algn="ctr"/>
            <a:r>
              <a:rPr lang="en-GB" i="1" dirty="0">
                <a:latin typeface="Arial" panose="020B0604020202020204" pitchFamily="34" charset="0"/>
                <a:cs typeface="Arial" panose="020B0604020202020204" pitchFamily="34" charset="0"/>
              </a:rPr>
              <a:t>Transparency</a:t>
            </a:r>
          </a:p>
          <a:p>
            <a:pPr algn="ctr"/>
            <a:r>
              <a:rPr lang="en-GB" i="1" dirty="0">
                <a:latin typeface="Arial" panose="020B0604020202020204" pitchFamily="34" charset="0"/>
                <a:cs typeface="Arial" panose="020B0604020202020204" pitchFamily="34" charset="0"/>
              </a:rPr>
              <a:t>Being noticed</a:t>
            </a:r>
          </a:p>
          <a:p>
            <a:pPr algn="ctr"/>
            <a:r>
              <a:rPr lang="en-GB" i="1" dirty="0">
                <a:latin typeface="Arial" panose="020B0604020202020204" pitchFamily="34" charset="0"/>
                <a:cs typeface="Arial" panose="020B0604020202020204" pitchFamily="34" charset="0"/>
              </a:rPr>
              <a:t>Lack of space to comment on change </a:t>
            </a:r>
          </a:p>
        </p:txBody>
      </p:sp>
    </p:spTree>
    <p:extLst>
      <p:ext uri="{BB962C8B-B14F-4D97-AF65-F5344CB8AC3E}">
        <p14:creationId xmlns:p14="http://schemas.microsoft.com/office/powerpoint/2010/main" val="24789621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0" y="365125"/>
            <a:ext cx="7792720" cy="813435"/>
          </a:xfrm>
          <a:prstGeom prst="rect">
            <a:avLst/>
          </a:prstGeom>
          <a:solidFill>
            <a:srgbClr val="00B050"/>
          </a:solidFill>
          <a:ln w="57150">
            <a:solidFill>
              <a:schemeClr val="bg1">
                <a:lumMod val="50000"/>
              </a:schemeClr>
            </a:solidFill>
            <a:miter lim="800000"/>
            <a:headEnd/>
            <a:tailEnd/>
          </a:ln>
        </p:spPr>
        <p:txBody>
          <a:bodyPr rot="0" vert="horz" wrap="square" lIns="91440" tIns="45720" rIns="91440" bIns="45720" anchor="t" anchorCtr="0">
            <a:noAutofit/>
          </a:bodyPr>
          <a:lstStyle/>
          <a:p>
            <a:pPr>
              <a:lnSpc>
                <a:spcPct val="107000"/>
              </a:lnSpc>
              <a:spcAft>
                <a:spcPts val="800"/>
              </a:spcAft>
            </a:pPr>
            <a:r>
              <a:rPr lang="en-GB" sz="4000" b="1" dirty="0">
                <a:solidFill>
                  <a:srgbClr val="FFFFFF"/>
                </a:solidFill>
                <a:latin typeface="Arial" panose="020B0604020202020204" pitchFamily="34" charset="0"/>
                <a:ea typeface="Calibri" panose="020F0502020204030204" pitchFamily="34" charset="0"/>
                <a:cs typeface="Times New Roman" panose="02020603050405020304" pitchFamily="18" charset="0"/>
              </a:rPr>
              <a:t>Was WC acceptable?</a:t>
            </a:r>
            <a:endParaRPr lang="en-GB" sz="40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en-GB" sz="10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5" name="TextBox 4"/>
          <p:cNvSpPr txBox="1"/>
          <p:nvPr/>
        </p:nvSpPr>
        <p:spPr>
          <a:xfrm>
            <a:off x="-94996" y="1750549"/>
            <a:ext cx="3420872" cy="1477328"/>
          </a:xfrm>
          <a:prstGeom prst="rect">
            <a:avLst/>
          </a:prstGeom>
          <a:noFill/>
        </p:spPr>
        <p:txBody>
          <a:bodyPr wrap="square" rtlCol="0">
            <a:spAutoFit/>
          </a:bodyPr>
          <a:lstStyle/>
          <a:p>
            <a:pPr algn="ctr"/>
            <a:r>
              <a:rPr lang="en-GB" b="1" dirty="0">
                <a:latin typeface="Arial" panose="020B0604020202020204" pitchFamily="34" charset="0"/>
                <a:cs typeface="Arial" panose="020B0604020202020204" pitchFamily="34" charset="0"/>
              </a:rPr>
              <a:t>Perceptions of the writing task:</a:t>
            </a:r>
          </a:p>
          <a:p>
            <a:pPr algn="ctr"/>
            <a:r>
              <a:rPr lang="en-GB" i="1" dirty="0">
                <a:latin typeface="Arial" panose="020B0604020202020204" pitchFamily="34" charset="0"/>
                <a:cs typeface="Arial" panose="020B0604020202020204" pitchFamily="34" charset="0"/>
              </a:rPr>
              <a:t>An escapism</a:t>
            </a:r>
          </a:p>
          <a:p>
            <a:pPr algn="ctr"/>
            <a:r>
              <a:rPr lang="en-GB" i="1" dirty="0">
                <a:latin typeface="Arial" panose="020B0604020202020204" pitchFamily="34" charset="0"/>
                <a:cs typeface="Arial" panose="020B0604020202020204" pitchFamily="34" charset="0"/>
              </a:rPr>
              <a:t>Time for myself </a:t>
            </a:r>
          </a:p>
          <a:p>
            <a:pPr algn="ctr"/>
            <a:r>
              <a:rPr lang="en-GB" i="1" dirty="0">
                <a:latin typeface="Arial" panose="020B0604020202020204" pitchFamily="34" charset="0"/>
                <a:cs typeface="Arial" panose="020B0604020202020204" pitchFamily="34" charset="0"/>
              </a:rPr>
              <a:t>Preference to express emotion</a:t>
            </a:r>
          </a:p>
        </p:txBody>
      </p:sp>
      <p:grpSp>
        <p:nvGrpSpPr>
          <p:cNvPr id="10" name="Group 9"/>
          <p:cNvGrpSpPr/>
          <p:nvPr/>
        </p:nvGrpSpPr>
        <p:grpSpPr>
          <a:xfrm>
            <a:off x="4779564" y="1514697"/>
            <a:ext cx="6656231" cy="2038688"/>
            <a:chOff x="4779564" y="1514697"/>
            <a:chExt cx="6656231" cy="2038688"/>
          </a:xfrm>
        </p:grpSpPr>
        <p:sp>
          <p:nvSpPr>
            <p:cNvPr id="6" name="Oval Callout 5"/>
            <p:cNvSpPr/>
            <p:nvPr/>
          </p:nvSpPr>
          <p:spPr>
            <a:xfrm>
              <a:off x="4779564" y="1514697"/>
              <a:ext cx="6656231" cy="2038688"/>
            </a:xfrm>
            <a:prstGeom prst="wedgeEllipseCallout">
              <a:avLst>
                <a:gd name="adj1" fmla="val -73863"/>
                <a:gd name="adj2" fmla="val -35787"/>
              </a:avLst>
            </a:prstGeom>
            <a:noFill/>
            <a:ln w="349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p:cNvSpPr txBox="1"/>
            <p:nvPr/>
          </p:nvSpPr>
          <p:spPr>
            <a:xfrm>
              <a:off x="5181599" y="1930012"/>
              <a:ext cx="5852160" cy="1200329"/>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“was something completely different, a complete break from you know, the routine, from day to day staff it was like escapism in a way and it also made me concentrate you know, very much on the task I was doing”</a:t>
              </a:r>
            </a:p>
          </p:txBody>
        </p:sp>
      </p:grpSp>
      <p:grpSp>
        <p:nvGrpSpPr>
          <p:cNvPr id="7" name="Group 6"/>
          <p:cNvGrpSpPr/>
          <p:nvPr/>
        </p:nvGrpSpPr>
        <p:grpSpPr>
          <a:xfrm>
            <a:off x="121920" y="4484312"/>
            <a:ext cx="4059936" cy="2209095"/>
            <a:chOff x="121920" y="4484312"/>
            <a:chExt cx="4059936" cy="2209095"/>
          </a:xfrm>
        </p:grpSpPr>
        <p:sp>
          <p:nvSpPr>
            <p:cNvPr id="9" name="Oval Callout 8"/>
            <p:cNvSpPr/>
            <p:nvPr/>
          </p:nvSpPr>
          <p:spPr>
            <a:xfrm>
              <a:off x="121920" y="4484312"/>
              <a:ext cx="4059936" cy="2209095"/>
            </a:xfrm>
            <a:prstGeom prst="wedgeEllipseCallout">
              <a:avLst>
                <a:gd name="adj1" fmla="val -10958"/>
                <a:gd name="adj2" fmla="val -97674"/>
              </a:avLst>
            </a:prstGeom>
            <a:noFill/>
            <a:ln w="349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p:cNvSpPr txBox="1"/>
            <p:nvPr/>
          </p:nvSpPr>
          <p:spPr>
            <a:xfrm>
              <a:off x="860552" y="4711696"/>
              <a:ext cx="3035808" cy="1754326"/>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“I don’t get much time for myself and I suppose it was a bit of time for me to sit down and think about whatever writing I was doing”</a:t>
              </a:r>
            </a:p>
          </p:txBody>
        </p:sp>
      </p:grpSp>
      <p:grpSp>
        <p:nvGrpSpPr>
          <p:cNvPr id="8" name="Group 7"/>
          <p:cNvGrpSpPr/>
          <p:nvPr/>
        </p:nvGrpSpPr>
        <p:grpSpPr>
          <a:xfrm>
            <a:off x="6297168" y="3885841"/>
            <a:ext cx="5529072" cy="2185775"/>
            <a:chOff x="6297168" y="3885841"/>
            <a:chExt cx="5529072" cy="2185775"/>
          </a:xfrm>
        </p:grpSpPr>
        <p:sp>
          <p:nvSpPr>
            <p:cNvPr id="13" name="Oval Callout 12"/>
            <p:cNvSpPr/>
            <p:nvPr/>
          </p:nvSpPr>
          <p:spPr>
            <a:xfrm>
              <a:off x="6297168" y="3885841"/>
              <a:ext cx="5382768" cy="2185775"/>
            </a:xfrm>
            <a:prstGeom prst="wedgeEllipseCallout">
              <a:avLst>
                <a:gd name="adj1" fmla="val -92728"/>
                <a:gd name="adj2" fmla="val -51972"/>
              </a:avLst>
            </a:prstGeom>
            <a:noFill/>
            <a:ln w="349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i="1"/>
                <a:t>it helps to get things down, gets out of your head and onto the paper, I think, yes, that would have been more beneficial than describing picture</a:t>
              </a:r>
              <a:endParaRPr lang="en-GB"/>
            </a:p>
          </p:txBody>
        </p:sp>
        <p:sp>
          <p:nvSpPr>
            <p:cNvPr id="12" name="Rectangle 11"/>
            <p:cNvSpPr/>
            <p:nvPr/>
          </p:nvSpPr>
          <p:spPr>
            <a:xfrm>
              <a:off x="6792976" y="4484312"/>
              <a:ext cx="5033264" cy="1200329"/>
            </a:xfrm>
            <a:prstGeom prst="rect">
              <a:avLst/>
            </a:prstGeom>
          </p:spPr>
          <p:txBody>
            <a:bodyPr wrap="square">
              <a:spAutoFit/>
            </a:bodyPr>
            <a:lstStyle/>
            <a:p>
              <a:r>
                <a:rPr lang="en-GB" dirty="0">
                  <a:latin typeface="Arial" panose="020B0604020202020204" pitchFamily="34" charset="0"/>
                  <a:ea typeface="Calibri" panose="020F0502020204030204" pitchFamily="34" charset="0"/>
                  <a:cs typeface="Arial" panose="020B0604020202020204" pitchFamily="34" charset="0"/>
                </a:rPr>
                <a:t>“it helps to get things down, gets out of your head and onto the paper, I think, yes, that would have been more beneficial than describing picture”</a:t>
              </a:r>
              <a:endParaRPr lang="en-GB"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871546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circle(in)">
                                      <p:cBhvr>
                                        <p:cTn id="14" dur="20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0" y="365125"/>
            <a:ext cx="7792720" cy="813435"/>
          </a:xfrm>
          <a:prstGeom prst="rect">
            <a:avLst/>
          </a:prstGeom>
          <a:solidFill>
            <a:srgbClr val="00B050"/>
          </a:solidFill>
          <a:ln w="57150">
            <a:solidFill>
              <a:schemeClr val="bg1">
                <a:lumMod val="50000"/>
              </a:schemeClr>
            </a:solidFill>
            <a:miter lim="800000"/>
            <a:headEnd/>
            <a:tailEnd/>
          </a:ln>
        </p:spPr>
        <p:txBody>
          <a:bodyPr rot="0" vert="horz" wrap="square" lIns="91440" tIns="45720" rIns="91440" bIns="45720" anchor="t" anchorCtr="0">
            <a:noAutofit/>
          </a:bodyPr>
          <a:lstStyle/>
          <a:p>
            <a:pPr>
              <a:lnSpc>
                <a:spcPct val="107000"/>
              </a:lnSpc>
              <a:spcAft>
                <a:spcPts val="800"/>
              </a:spcAft>
            </a:pPr>
            <a:r>
              <a:rPr lang="en-GB" sz="4000" b="1" dirty="0">
                <a:solidFill>
                  <a:srgbClr val="FFFFFF"/>
                </a:solidFill>
                <a:latin typeface="Arial" panose="020B0604020202020204" pitchFamily="34" charset="0"/>
                <a:ea typeface="Calibri" panose="020F0502020204030204" pitchFamily="34" charset="0"/>
                <a:cs typeface="Times New Roman" panose="02020603050405020304" pitchFamily="18" charset="0"/>
              </a:rPr>
              <a:t>Was WC acceptable?</a:t>
            </a:r>
            <a:endParaRPr lang="en-GB" sz="40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en-GB" sz="10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5" name="TextBox 4"/>
          <p:cNvSpPr txBox="1"/>
          <p:nvPr/>
        </p:nvSpPr>
        <p:spPr>
          <a:xfrm>
            <a:off x="-94996" y="1750549"/>
            <a:ext cx="3420872" cy="1754326"/>
          </a:xfrm>
          <a:prstGeom prst="rect">
            <a:avLst/>
          </a:prstGeom>
          <a:noFill/>
        </p:spPr>
        <p:txBody>
          <a:bodyPr wrap="square" rtlCol="0">
            <a:spAutoFit/>
          </a:bodyPr>
          <a:lstStyle/>
          <a:p>
            <a:pPr algn="ctr"/>
            <a:r>
              <a:rPr lang="en-GB" b="1" dirty="0">
                <a:latin typeface="Arial" panose="020B0604020202020204" pitchFamily="34" charset="0"/>
                <a:cs typeface="Arial" panose="020B0604020202020204" pitchFamily="34" charset="0"/>
              </a:rPr>
              <a:t>Perceptions of the writing task:</a:t>
            </a:r>
          </a:p>
          <a:p>
            <a:pPr algn="ctr"/>
            <a:r>
              <a:rPr lang="en-GB" i="1" dirty="0">
                <a:latin typeface="Arial" panose="020B0604020202020204" pitchFamily="34" charset="0"/>
                <a:cs typeface="Arial" panose="020B0604020202020204" pitchFamily="34" charset="0"/>
              </a:rPr>
              <a:t>An escapism</a:t>
            </a:r>
          </a:p>
          <a:p>
            <a:pPr algn="ctr"/>
            <a:r>
              <a:rPr lang="en-GB" i="1" dirty="0">
                <a:latin typeface="Arial" panose="020B0604020202020204" pitchFamily="34" charset="0"/>
                <a:cs typeface="Arial" panose="020B0604020202020204" pitchFamily="34" charset="0"/>
              </a:rPr>
              <a:t>Time for myself</a:t>
            </a:r>
          </a:p>
          <a:p>
            <a:pPr algn="ctr"/>
            <a:r>
              <a:rPr lang="en-GB" i="1" dirty="0">
                <a:latin typeface="Arial" panose="020B0604020202020204" pitchFamily="34" charset="0"/>
                <a:cs typeface="Arial" panose="020B0604020202020204" pitchFamily="34" charset="0"/>
              </a:rPr>
              <a:t>Preference to express emotion</a:t>
            </a:r>
          </a:p>
          <a:p>
            <a:pPr algn="ctr"/>
            <a:endParaRPr lang="en-GB" i="1" dirty="0">
              <a:latin typeface="Arial" panose="020B0604020202020204" pitchFamily="34" charset="0"/>
              <a:cs typeface="Arial" panose="020B0604020202020204" pitchFamily="34" charset="0"/>
            </a:endParaRPr>
          </a:p>
        </p:txBody>
      </p:sp>
      <p:sp>
        <p:nvSpPr>
          <p:cNvPr id="7" name="Rectangle 6"/>
          <p:cNvSpPr/>
          <p:nvPr/>
        </p:nvSpPr>
        <p:spPr>
          <a:xfrm>
            <a:off x="3633216" y="1717059"/>
            <a:ext cx="4291584" cy="1477328"/>
          </a:xfrm>
          <a:prstGeom prst="rect">
            <a:avLst/>
          </a:prstGeom>
        </p:spPr>
        <p:txBody>
          <a:bodyPr wrap="square">
            <a:spAutoFit/>
          </a:bodyPr>
          <a:lstStyle/>
          <a:p>
            <a:pPr algn="ctr"/>
            <a:r>
              <a:rPr lang="en-GB" b="1" dirty="0">
                <a:latin typeface="Arial" panose="020B0604020202020204" pitchFamily="34" charset="0"/>
                <a:cs typeface="Arial" panose="020B0604020202020204" pitchFamily="34" charset="0"/>
              </a:rPr>
              <a:t>Writing difficulties:</a:t>
            </a:r>
          </a:p>
          <a:p>
            <a:pPr algn="ctr"/>
            <a:r>
              <a:rPr lang="en-GB" i="1" dirty="0">
                <a:latin typeface="Arial" panose="020B0604020202020204" pitchFamily="34" charset="0"/>
                <a:cs typeface="Arial" panose="020B0604020202020204" pitchFamily="34" charset="0"/>
              </a:rPr>
              <a:t>Fit everything in within timescale</a:t>
            </a:r>
          </a:p>
          <a:p>
            <a:pPr algn="ctr"/>
            <a:r>
              <a:rPr lang="en-GB" i="1" dirty="0">
                <a:latin typeface="Arial" panose="020B0604020202020204" pitchFamily="34" charset="0"/>
                <a:cs typeface="Arial" panose="020B0604020202020204" pitchFamily="34" charset="0"/>
              </a:rPr>
              <a:t>Being busy </a:t>
            </a:r>
          </a:p>
          <a:p>
            <a:pPr algn="ctr"/>
            <a:r>
              <a:rPr lang="en-GB" i="1" dirty="0">
                <a:latin typeface="Arial" panose="020B0604020202020204" pitchFamily="34" charset="0"/>
                <a:cs typeface="Arial" panose="020B0604020202020204" pitchFamily="34" charset="0"/>
              </a:rPr>
              <a:t>Confusion around the pictures and their relevance</a:t>
            </a:r>
          </a:p>
        </p:txBody>
      </p:sp>
      <p:sp>
        <p:nvSpPr>
          <p:cNvPr id="15" name="Rectangle 14"/>
          <p:cNvSpPr/>
          <p:nvPr/>
        </p:nvSpPr>
        <p:spPr>
          <a:xfrm>
            <a:off x="7792720" y="1750548"/>
            <a:ext cx="3902131" cy="1754326"/>
          </a:xfrm>
          <a:prstGeom prst="rect">
            <a:avLst/>
          </a:prstGeom>
        </p:spPr>
        <p:txBody>
          <a:bodyPr wrap="square">
            <a:spAutoFit/>
          </a:bodyPr>
          <a:lstStyle/>
          <a:p>
            <a:pPr algn="ctr"/>
            <a:r>
              <a:rPr lang="en-GB" b="1" dirty="0">
                <a:latin typeface="Arial" panose="020B0604020202020204" pitchFamily="34" charset="0"/>
                <a:cs typeface="Arial" panose="020B0604020202020204" pitchFamily="34" charset="0"/>
              </a:rPr>
              <a:t>Participating in research:</a:t>
            </a:r>
          </a:p>
          <a:p>
            <a:pPr algn="ctr"/>
            <a:r>
              <a:rPr lang="en-GB" i="1" dirty="0">
                <a:latin typeface="Arial" panose="020B0604020202020204" pitchFamily="34" charset="0"/>
                <a:cs typeface="Arial" panose="020B0604020202020204" pitchFamily="34" charset="0"/>
              </a:rPr>
              <a:t>Transparency</a:t>
            </a:r>
          </a:p>
          <a:p>
            <a:pPr algn="ctr"/>
            <a:r>
              <a:rPr lang="en-GB" i="1" dirty="0">
                <a:latin typeface="Arial" panose="020B0604020202020204" pitchFamily="34" charset="0"/>
                <a:cs typeface="Arial" panose="020B0604020202020204" pitchFamily="34" charset="0"/>
              </a:rPr>
              <a:t>Being noticed</a:t>
            </a:r>
          </a:p>
          <a:p>
            <a:pPr algn="ctr"/>
            <a:r>
              <a:rPr lang="en-GB" i="1" dirty="0">
                <a:latin typeface="Arial" panose="020B0604020202020204" pitchFamily="34" charset="0"/>
                <a:cs typeface="Arial" panose="020B0604020202020204" pitchFamily="34" charset="0"/>
              </a:rPr>
              <a:t>Lack of space to comment on change </a:t>
            </a:r>
          </a:p>
          <a:p>
            <a:pPr algn="ctr"/>
            <a:endParaRPr lang="en-GB"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15561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0" y="365125"/>
            <a:ext cx="7792720" cy="813435"/>
          </a:xfrm>
          <a:prstGeom prst="rect">
            <a:avLst/>
          </a:prstGeom>
          <a:solidFill>
            <a:srgbClr val="00B050"/>
          </a:solidFill>
          <a:ln w="57150">
            <a:solidFill>
              <a:schemeClr val="bg1">
                <a:lumMod val="50000"/>
              </a:schemeClr>
            </a:solidFill>
            <a:miter lim="800000"/>
            <a:headEnd/>
            <a:tailEnd/>
          </a:ln>
        </p:spPr>
        <p:txBody>
          <a:bodyPr rot="0" vert="horz" wrap="square" lIns="91440" tIns="45720" rIns="91440" bIns="45720" anchor="t" anchorCtr="0">
            <a:noAutofit/>
          </a:bodyPr>
          <a:lstStyle/>
          <a:p>
            <a:pPr>
              <a:lnSpc>
                <a:spcPct val="107000"/>
              </a:lnSpc>
              <a:spcAft>
                <a:spcPts val="800"/>
              </a:spcAft>
            </a:pPr>
            <a:r>
              <a:rPr lang="en-GB" sz="4000" b="1" dirty="0">
                <a:solidFill>
                  <a:srgbClr val="FFFFFF"/>
                </a:solidFill>
                <a:latin typeface="Arial" panose="020B0604020202020204" pitchFamily="34" charset="0"/>
                <a:ea typeface="Calibri" panose="020F0502020204030204" pitchFamily="34" charset="0"/>
                <a:cs typeface="Times New Roman" panose="02020603050405020304" pitchFamily="18" charset="0"/>
              </a:rPr>
              <a:t>Was WC acceptable?</a:t>
            </a:r>
            <a:endParaRPr lang="en-GB" sz="40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en-GB" sz="10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7" name="Rectangle 6"/>
          <p:cNvSpPr/>
          <p:nvPr/>
        </p:nvSpPr>
        <p:spPr>
          <a:xfrm>
            <a:off x="3633216" y="1717059"/>
            <a:ext cx="4291584" cy="1477328"/>
          </a:xfrm>
          <a:prstGeom prst="rect">
            <a:avLst/>
          </a:prstGeom>
        </p:spPr>
        <p:txBody>
          <a:bodyPr wrap="square">
            <a:spAutoFit/>
          </a:bodyPr>
          <a:lstStyle/>
          <a:p>
            <a:pPr algn="ctr"/>
            <a:r>
              <a:rPr lang="en-GB" b="1" dirty="0">
                <a:latin typeface="Arial" panose="020B0604020202020204" pitchFamily="34" charset="0"/>
                <a:cs typeface="Arial" panose="020B0604020202020204" pitchFamily="34" charset="0"/>
              </a:rPr>
              <a:t>Writing difficulties:</a:t>
            </a:r>
          </a:p>
          <a:p>
            <a:pPr algn="ctr"/>
            <a:r>
              <a:rPr lang="en-GB" i="1" dirty="0">
                <a:latin typeface="Arial" panose="020B0604020202020204" pitchFamily="34" charset="0"/>
                <a:cs typeface="Arial" panose="020B0604020202020204" pitchFamily="34" charset="0"/>
              </a:rPr>
              <a:t>Fit everything in within timescale</a:t>
            </a:r>
          </a:p>
          <a:p>
            <a:pPr algn="ctr"/>
            <a:r>
              <a:rPr lang="en-GB" i="1" dirty="0">
                <a:latin typeface="Arial" panose="020B0604020202020204" pitchFamily="34" charset="0"/>
                <a:cs typeface="Arial" panose="020B0604020202020204" pitchFamily="34" charset="0"/>
              </a:rPr>
              <a:t>Being busy </a:t>
            </a:r>
          </a:p>
          <a:p>
            <a:pPr algn="ctr"/>
            <a:r>
              <a:rPr lang="en-GB" i="1" dirty="0">
                <a:latin typeface="Arial" panose="020B0604020202020204" pitchFamily="34" charset="0"/>
                <a:cs typeface="Arial" panose="020B0604020202020204" pitchFamily="34" charset="0"/>
              </a:rPr>
              <a:t>Confusion around the pictures and their relevance</a:t>
            </a:r>
          </a:p>
        </p:txBody>
      </p:sp>
      <p:grpSp>
        <p:nvGrpSpPr>
          <p:cNvPr id="5" name="Group 4"/>
          <p:cNvGrpSpPr/>
          <p:nvPr/>
        </p:nvGrpSpPr>
        <p:grpSpPr>
          <a:xfrm>
            <a:off x="121920" y="4009884"/>
            <a:ext cx="4559808" cy="2683523"/>
            <a:chOff x="121920" y="4009884"/>
            <a:chExt cx="4559808" cy="2683523"/>
          </a:xfrm>
        </p:grpSpPr>
        <p:sp>
          <p:nvSpPr>
            <p:cNvPr id="6" name="Oval Callout 5"/>
            <p:cNvSpPr/>
            <p:nvPr/>
          </p:nvSpPr>
          <p:spPr>
            <a:xfrm>
              <a:off x="121920" y="4009884"/>
              <a:ext cx="4559808" cy="2683523"/>
            </a:xfrm>
            <a:prstGeom prst="wedgeEllipseCallout">
              <a:avLst>
                <a:gd name="adj1" fmla="val 22187"/>
                <a:gd name="adj2" fmla="val -96534"/>
              </a:avLst>
            </a:prstGeom>
            <a:noFill/>
            <a:ln w="349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p:cNvSpPr/>
            <p:nvPr/>
          </p:nvSpPr>
          <p:spPr>
            <a:xfrm>
              <a:off x="621792" y="4413796"/>
              <a:ext cx="4059936" cy="1754326"/>
            </a:xfrm>
            <a:prstGeom prst="rect">
              <a:avLst/>
            </a:prstGeom>
          </p:spPr>
          <p:txBody>
            <a:bodyPr wrap="square">
              <a:spAutoFit/>
            </a:bodyPr>
            <a:lstStyle/>
            <a:p>
              <a:r>
                <a:rPr lang="en-GB" dirty="0">
                  <a:latin typeface="Arial" panose="020B0604020202020204" pitchFamily="34" charset="0"/>
                  <a:ea typeface="Calibri" panose="020F0502020204030204" pitchFamily="34" charset="0"/>
                  <a:cs typeface="Arial" panose="020B0604020202020204" pitchFamily="34" charset="0"/>
                </a:rPr>
                <a:t>“I was...maybe a little bit worried about making mistakes and then taking time to sort of rectify them in my own mind while, when I would run out of time and not be able to put everything on there”</a:t>
              </a:r>
              <a:endParaRPr lang="en-GB" dirty="0">
                <a:latin typeface="Arial" panose="020B0604020202020204" pitchFamily="34" charset="0"/>
                <a:cs typeface="Arial" panose="020B0604020202020204" pitchFamily="34" charset="0"/>
              </a:endParaRPr>
            </a:p>
          </p:txBody>
        </p:sp>
      </p:grpSp>
      <p:grpSp>
        <p:nvGrpSpPr>
          <p:cNvPr id="12" name="Group 11"/>
          <p:cNvGrpSpPr/>
          <p:nvPr/>
        </p:nvGrpSpPr>
        <p:grpSpPr>
          <a:xfrm>
            <a:off x="8046720" y="1046168"/>
            <a:ext cx="4059936" cy="2209095"/>
            <a:chOff x="8046720" y="1046168"/>
            <a:chExt cx="4059936" cy="2209095"/>
          </a:xfrm>
        </p:grpSpPr>
        <p:sp>
          <p:nvSpPr>
            <p:cNvPr id="8" name="Oval Callout 7"/>
            <p:cNvSpPr/>
            <p:nvPr/>
          </p:nvSpPr>
          <p:spPr>
            <a:xfrm>
              <a:off x="8046720" y="1046168"/>
              <a:ext cx="4059936" cy="2209095"/>
            </a:xfrm>
            <a:prstGeom prst="wedgeEllipseCallout">
              <a:avLst>
                <a:gd name="adj1" fmla="val -62009"/>
                <a:gd name="adj2" fmla="val 14914"/>
              </a:avLst>
            </a:prstGeom>
            <a:noFill/>
            <a:ln w="349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p:cNvSpPr/>
            <p:nvPr/>
          </p:nvSpPr>
          <p:spPr>
            <a:xfrm>
              <a:off x="8700008" y="1273552"/>
              <a:ext cx="2967736" cy="1477328"/>
            </a:xfrm>
            <a:prstGeom prst="rect">
              <a:avLst/>
            </a:prstGeom>
          </p:spPr>
          <p:txBody>
            <a:bodyPr wrap="square">
              <a:spAutoFit/>
            </a:bodyPr>
            <a:lstStyle/>
            <a:p>
              <a:r>
                <a:rPr lang="en-GB" dirty="0">
                  <a:latin typeface="Arial" panose="020B0604020202020204" pitchFamily="34" charset="0"/>
                  <a:ea typeface="Calibri" panose="020F0502020204030204" pitchFamily="34" charset="0"/>
                  <a:cs typeface="Arial" panose="020B0604020202020204" pitchFamily="34" charset="0"/>
                </a:rPr>
                <a:t>“I think my first reaction was ooh this is interesting. I wondered what you wanted descriptions of pictures for” </a:t>
              </a:r>
              <a:endParaRPr lang="en-GB" dirty="0">
                <a:latin typeface="Arial" panose="020B0604020202020204" pitchFamily="34" charset="0"/>
                <a:cs typeface="Arial" panose="020B0604020202020204" pitchFamily="34" charset="0"/>
              </a:endParaRPr>
            </a:p>
          </p:txBody>
        </p:sp>
      </p:grpSp>
      <p:grpSp>
        <p:nvGrpSpPr>
          <p:cNvPr id="9" name="Group 8"/>
          <p:cNvGrpSpPr/>
          <p:nvPr/>
        </p:nvGrpSpPr>
        <p:grpSpPr>
          <a:xfrm>
            <a:off x="6272784" y="4009884"/>
            <a:ext cx="4559808" cy="2683523"/>
            <a:chOff x="6272784" y="4009884"/>
            <a:chExt cx="4559808" cy="2683523"/>
          </a:xfrm>
        </p:grpSpPr>
        <p:sp>
          <p:nvSpPr>
            <p:cNvPr id="11" name="Oval Callout 10"/>
            <p:cNvSpPr/>
            <p:nvPr/>
          </p:nvSpPr>
          <p:spPr>
            <a:xfrm>
              <a:off x="6272784" y="4009884"/>
              <a:ext cx="4559808" cy="2683523"/>
            </a:xfrm>
            <a:prstGeom prst="wedgeEllipseCallout">
              <a:avLst>
                <a:gd name="adj1" fmla="val -13374"/>
                <a:gd name="adj2" fmla="val -83813"/>
              </a:avLst>
            </a:prstGeom>
            <a:noFill/>
            <a:ln w="349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a:off x="6876288" y="4559808"/>
              <a:ext cx="3494024" cy="1477328"/>
            </a:xfrm>
            <a:prstGeom prst="rect">
              <a:avLst/>
            </a:prstGeom>
          </p:spPr>
          <p:txBody>
            <a:bodyPr wrap="square">
              <a:spAutoFit/>
            </a:bodyPr>
            <a:lstStyle/>
            <a:p>
              <a:r>
                <a:rPr lang="en-GB" dirty="0">
                  <a:latin typeface="Arial" panose="020B0604020202020204" pitchFamily="34" charset="0"/>
                  <a:ea typeface="Calibri" panose="020F0502020204030204" pitchFamily="34" charset="0"/>
                  <a:cs typeface="Arial" panose="020B0604020202020204" pitchFamily="34" charset="0"/>
                </a:rPr>
                <a:t>“I found it difficult to find the time to actually do the writing…I had to be reminded a number of times that I hadn’t still submitted my pieces”</a:t>
              </a:r>
              <a:endParaRPr lang="en-GB"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4285468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0" y="365125"/>
            <a:ext cx="7792720" cy="813435"/>
          </a:xfrm>
          <a:prstGeom prst="rect">
            <a:avLst/>
          </a:prstGeom>
          <a:solidFill>
            <a:srgbClr val="00B050"/>
          </a:solidFill>
          <a:ln w="57150">
            <a:solidFill>
              <a:schemeClr val="bg1">
                <a:lumMod val="50000"/>
              </a:schemeClr>
            </a:solidFill>
            <a:miter lim="800000"/>
            <a:headEnd/>
            <a:tailEnd/>
          </a:ln>
        </p:spPr>
        <p:txBody>
          <a:bodyPr rot="0" vert="horz" wrap="square" lIns="91440" tIns="45720" rIns="91440" bIns="45720" anchor="t" anchorCtr="0">
            <a:noAutofit/>
          </a:bodyPr>
          <a:lstStyle/>
          <a:p>
            <a:pPr>
              <a:lnSpc>
                <a:spcPct val="107000"/>
              </a:lnSpc>
              <a:spcAft>
                <a:spcPts val="800"/>
              </a:spcAft>
            </a:pPr>
            <a:r>
              <a:rPr lang="en-GB" sz="4000" b="1" dirty="0">
                <a:solidFill>
                  <a:srgbClr val="FFFFFF"/>
                </a:solidFill>
                <a:latin typeface="Arial" panose="020B0604020202020204" pitchFamily="34" charset="0"/>
                <a:ea typeface="Calibri" panose="020F0502020204030204" pitchFamily="34" charset="0"/>
                <a:cs typeface="Times New Roman" panose="02020603050405020304" pitchFamily="18" charset="0"/>
              </a:rPr>
              <a:t>Results – acceptability (WC)</a:t>
            </a:r>
            <a:endParaRPr lang="en-GB" sz="40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en-GB" sz="10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5" name="TextBox 4"/>
          <p:cNvSpPr txBox="1"/>
          <p:nvPr/>
        </p:nvSpPr>
        <p:spPr>
          <a:xfrm>
            <a:off x="-94996" y="1750549"/>
            <a:ext cx="3420872" cy="1754326"/>
          </a:xfrm>
          <a:prstGeom prst="rect">
            <a:avLst/>
          </a:prstGeom>
          <a:noFill/>
        </p:spPr>
        <p:txBody>
          <a:bodyPr wrap="square" rtlCol="0">
            <a:spAutoFit/>
          </a:bodyPr>
          <a:lstStyle/>
          <a:p>
            <a:pPr algn="ctr"/>
            <a:r>
              <a:rPr lang="en-GB" b="1" dirty="0">
                <a:latin typeface="Arial" panose="020B0604020202020204" pitchFamily="34" charset="0"/>
                <a:cs typeface="Arial" panose="020B0604020202020204" pitchFamily="34" charset="0"/>
              </a:rPr>
              <a:t>Perceptions of the writing task:</a:t>
            </a:r>
          </a:p>
          <a:p>
            <a:pPr algn="ctr"/>
            <a:r>
              <a:rPr lang="en-GB" i="1" dirty="0">
                <a:latin typeface="Arial" panose="020B0604020202020204" pitchFamily="34" charset="0"/>
                <a:cs typeface="Arial" panose="020B0604020202020204" pitchFamily="34" charset="0"/>
              </a:rPr>
              <a:t>An escapism</a:t>
            </a:r>
          </a:p>
          <a:p>
            <a:pPr algn="ctr"/>
            <a:r>
              <a:rPr lang="en-GB" i="1" dirty="0">
                <a:latin typeface="Arial" panose="020B0604020202020204" pitchFamily="34" charset="0"/>
                <a:cs typeface="Arial" panose="020B0604020202020204" pitchFamily="34" charset="0"/>
              </a:rPr>
              <a:t>Time for myself</a:t>
            </a:r>
          </a:p>
          <a:p>
            <a:pPr algn="ctr"/>
            <a:r>
              <a:rPr lang="en-GB" i="1" dirty="0">
                <a:latin typeface="Arial" panose="020B0604020202020204" pitchFamily="34" charset="0"/>
                <a:cs typeface="Arial" panose="020B0604020202020204" pitchFamily="34" charset="0"/>
              </a:rPr>
              <a:t>Preference to express emotion</a:t>
            </a:r>
          </a:p>
          <a:p>
            <a:pPr algn="ctr"/>
            <a:endParaRPr lang="en-GB" i="1" dirty="0">
              <a:latin typeface="Arial" panose="020B0604020202020204" pitchFamily="34" charset="0"/>
              <a:cs typeface="Arial" panose="020B0604020202020204" pitchFamily="34" charset="0"/>
            </a:endParaRPr>
          </a:p>
        </p:txBody>
      </p:sp>
      <p:sp>
        <p:nvSpPr>
          <p:cNvPr id="7" name="Rectangle 6"/>
          <p:cNvSpPr/>
          <p:nvPr/>
        </p:nvSpPr>
        <p:spPr>
          <a:xfrm>
            <a:off x="3633216" y="1717059"/>
            <a:ext cx="4291584" cy="1477328"/>
          </a:xfrm>
          <a:prstGeom prst="rect">
            <a:avLst/>
          </a:prstGeom>
        </p:spPr>
        <p:txBody>
          <a:bodyPr wrap="square">
            <a:spAutoFit/>
          </a:bodyPr>
          <a:lstStyle/>
          <a:p>
            <a:pPr algn="ctr"/>
            <a:r>
              <a:rPr lang="en-GB" b="1" dirty="0">
                <a:latin typeface="Arial" panose="020B0604020202020204" pitchFamily="34" charset="0"/>
                <a:cs typeface="Arial" panose="020B0604020202020204" pitchFamily="34" charset="0"/>
              </a:rPr>
              <a:t>Writing difficulties:</a:t>
            </a:r>
          </a:p>
          <a:p>
            <a:pPr algn="ctr"/>
            <a:r>
              <a:rPr lang="en-GB" i="1" dirty="0">
                <a:latin typeface="Arial" panose="020B0604020202020204" pitchFamily="34" charset="0"/>
                <a:cs typeface="Arial" panose="020B0604020202020204" pitchFamily="34" charset="0"/>
              </a:rPr>
              <a:t>Fit everything in within timescale</a:t>
            </a:r>
          </a:p>
          <a:p>
            <a:pPr algn="ctr"/>
            <a:r>
              <a:rPr lang="en-GB" i="1" dirty="0">
                <a:latin typeface="Arial" panose="020B0604020202020204" pitchFamily="34" charset="0"/>
                <a:cs typeface="Arial" panose="020B0604020202020204" pitchFamily="34" charset="0"/>
              </a:rPr>
              <a:t>Being busy </a:t>
            </a:r>
          </a:p>
          <a:p>
            <a:pPr algn="ctr"/>
            <a:r>
              <a:rPr lang="en-GB" i="1" dirty="0">
                <a:latin typeface="Arial" panose="020B0604020202020204" pitchFamily="34" charset="0"/>
                <a:cs typeface="Arial" panose="020B0604020202020204" pitchFamily="34" charset="0"/>
              </a:rPr>
              <a:t>Confusion around the pictures and their relevance</a:t>
            </a:r>
          </a:p>
        </p:txBody>
      </p:sp>
      <p:sp>
        <p:nvSpPr>
          <p:cNvPr id="15" name="Rectangle 14"/>
          <p:cNvSpPr/>
          <p:nvPr/>
        </p:nvSpPr>
        <p:spPr>
          <a:xfrm>
            <a:off x="7792720" y="1750548"/>
            <a:ext cx="3902131" cy="1477328"/>
          </a:xfrm>
          <a:prstGeom prst="rect">
            <a:avLst/>
          </a:prstGeom>
        </p:spPr>
        <p:txBody>
          <a:bodyPr wrap="square">
            <a:spAutoFit/>
          </a:bodyPr>
          <a:lstStyle/>
          <a:p>
            <a:pPr algn="ctr"/>
            <a:r>
              <a:rPr lang="en-GB" b="1" dirty="0">
                <a:latin typeface="Arial" panose="020B0604020202020204" pitchFamily="34" charset="0"/>
                <a:cs typeface="Arial" panose="020B0604020202020204" pitchFamily="34" charset="0"/>
              </a:rPr>
              <a:t>Participating in research:</a:t>
            </a:r>
          </a:p>
          <a:p>
            <a:pPr algn="ctr"/>
            <a:r>
              <a:rPr lang="en-GB" i="1" dirty="0">
                <a:latin typeface="Arial" panose="020B0604020202020204" pitchFamily="34" charset="0"/>
                <a:cs typeface="Arial" panose="020B0604020202020204" pitchFamily="34" charset="0"/>
              </a:rPr>
              <a:t>Transparency</a:t>
            </a:r>
          </a:p>
          <a:p>
            <a:pPr algn="ctr"/>
            <a:r>
              <a:rPr lang="en-GB" i="1" dirty="0">
                <a:latin typeface="Arial" panose="020B0604020202020204" pitchFamily="34" charset="0"/>
                <a:cs typeface="Arial" panose="020B0604020202020204" pitchFamily="34" charset="0"/>
              </a:rPr>
              <a:t>Being noticed</a:t>
            </a:r>
          </a:p>
          <a:p>
            <a:pPr algn="ctr"/>
            <a:r>
              <a:rPr lang="en-GB" i="1" dirty="0">
                <a:latin typeface="Arial" panose="020B0604020202020204" pitchFamily="34" charset="0"/>
                <a:cs typeface="Arial" panose="020B0604020202020204" pitchFamily="34" charset="0"/>
              </a:rPr>
              <a:t>Lack of space to comment on change </a:t>
            </a:r>
          </a:p>
        </p:txBody>
      </p:sp>
    </p:spTree>
    <p:extLst>
      <p:ext uri="{BB962C8B-B14F-4D97-AF65-F5344CB8AC3E}">
        <p14:creationId xmlns:p14="http://schemas.microsoft.com/office/powerpoint/2010/main" val="182847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0" y="365125"/>
            <a:ext cx="7792720" cy="813435"/>
          </a:xfrm>
          <a:prstGeom prst="rect">
            <a:avLst/>
          </a:prstGeom>
          <a:solidFill>
            <a:srgbClr val="00B050"/>
          </a:solidFill>
          <a:ln w="57150">
            <a:solidFill>
              <a:schemeClr val="bg1">
                <a:lumMod val="50000"/>
              </a:schemeClr>
            </a:solidFill>
            <a:miter lim="800000"/>
            <a:headEnd/>
            <a:tailEnd/>
          </a:ln>
        </p:spPr>
        <p:txBody>
          <a:bodyPr rot="0" vert="horz" wrap="square" lIns="91440" tIns="45720" rIns="91440" bIns="45720" anchor="t" anchorCtr="0">
            <a:noAutofit/>
          </a:bodyPr>
          <a:lstStyle/>
          <a:p>
            <a:pPr>
              <a:lnSpc>
                <a:spcPct val="107000"/>
              </a:lnSpc>
              <a:spcAft>
                <a:spcPts val="800"/>
              </a:spcAft>
            </a:pPr>
            <a:r>
              <a:rPr lang="en-GB" sz="4000" b="1" dirty="0">
                <a:solidFill>
                  <a:srgbClr val="FFFFFF"/>
                </a:solidFill>
                <a:latin typeface="Arial" panose="020B0604020202020204" pitchFamily="34" charset="0"/>
                <a:ea typeface="Calibri" panose="020F0502020204030204" pitchFamily="34" charset="0"/>
                <a:cs typeface="Times New Roman" panose="02020603050405020304" pitchFamily="18" charset="0"/>
              </a:rPr>
              <a:t>Was WC acceptable?</a:t>
            </a:r>
            <a:endParaRPr lang="en-GB" sz="40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en-GB" sz="10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15" name="Rectangle 14"/>
          <p:cNvSpPr/>
          <p:nvPr/>
        </p:nvSpPr>
        <p:spPr>
          <a:xfrm>
            <a:off x="7792720" y="1750548"/>
            <a:ext cx="3902131" cy="1477328"/>
          </a:xfrm>
          <a:prstGeom prst="rect">
            <a:avLst/>
          </a:prstGeom>
        </p:spPr>
        <p:txBody>
          <a:bodyPr wrap="square">
            <a:spAutoFit/>
          </a:bodyPr>
          <a:lstStyle/>
          <a:p>
            <a:pPr algn="ctr"/>
            <a:r>
              <a:rPr lang="en-GB" b="1" dirty="0">
                <a:latin typeface="Arial" panose="020B0604020202020204" pitchFamily="34" charset="0"/>
                <a:cs typeface="Arial" panose="020B0604020202020204" pitchFamily="34" charset="0"/>
              </a:rPr>
              <a:t>Participating in research:</a:t>
            </a:r>
          </a:p>
          <a:p>
            <a:pPr algn="ctr"/>
            <a:r>
              <a:rPr lang="en-GB" i="1" dirty="0">
                <a:latin typeface="Arial" panose="020B0604020202020204" pitchFamily="34" charset="0"/>
                <a:cs typeface="Arial" panose="020B0604020202020204" pitchFamily="34" charset="0"/>
              </a:rPr>
              <a:t>Transparency</a:t>
            </a:r>
          </a:p>
          <a:p>
            <a:pPr algn="ctr"/>
            <a:r>
              <a:rPr lang="en-GB" i="1" dirty="0">
                <a:latin typeface="Arial" panose="020B0604020202020204" pitchFamily="34" charset="0"/>
                <a:cs typeface="Arial" panose="020B0604020202020204" pitchFamily="34" charset="0"/>
              </a:rPr>
              <a:t>Being noticed</a:t>
            </a:r>
          </a:p>
          <a:p>
            <a:pPr algn="ctr"/>
            <a:r>
              <a:rPr lang="en-GB" i="1" dirty="0">
                <a:latin typeface="Arial" panose="020B0604020202020204" pitchFamily="34" charset="0"/>
                <a:cs typeface="Arial" panose="020B0604020202020204" pitchFamily="34" charset="0"/>
              </a:rPr>
              <a:t>Lack of space to comment on change </a:t>
            </a:r>
          </a:p>
        </p:txBody>
      </p:sp>
      <p:grpSp>
        <p:nvGrpSpPr>
          <p:cNvPr id="5" name="Group 4"/>
          <p:cNvGrpSpPr/>
          <p:nvPr/>
        </p:nvGrpSpPr>
        <p:grpSpPr>
          <a:xfrm>
            <a:off x="5657088" y="3650921"/>
            <a:ext cx="5864352" cy="3005911"/>
            <a:chOff x="5657088" y="3650921"/>
            <a:chExt cx="5864352" cy="3005911"/>
          </a:xfrm>
        </p:grpSpPr>
        <p:sp>
          <p:nvSpPr>
            <p:cNvPr id="6" name="Oval Callout 5"/>
            <p:cNvSpPr/>
            <p:nvPr/>
          </p:nvSpPr>
          <p:spPr>
            <a:xfrm>
              <a:off x="5657088" y="3650921"/>
              <a:ext cx="5864352" cy="3005911"/>
            </a:xfrm>
            <a:prstGeom prst="wedgeEllipseCallout">
              <a:avLst>
                <a:gd name="adj1" fmla="val 25259"/>
                <a:gd name="adj2" fmla="val -59088"/>
              </a:avLst>
            </a:prstGeom>
            <a:noFill/>
            <a:ln w="349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6217920" y="4279392"/>
              <a:ext cx="5023104" cy="1754326"/>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“I think being part of this project and feeling that there is some research going on into the situation of care givers has helped me greatly. It’s probably being a part of the project in some way that I found beneficial, really irrespective of which group I was put in to” </a:t>
              </a:r>
            </a:p>
          </p:txBody>
        </p:sp>
      </p:grpSp>
      <p:grpSp>
        <p:nvGrpSpPr>
          <p:cNvPr id="7" name="Group 6"/>
          <p:cNvGrpSpPr/>
          <p:nvPr/>
        </p:nvGrpSpPr>
        <p:grpSpPr>
          <a:xfrm>
            <a:off x="420624" y="3741699"/>
            <a:ext cx="4248912" cy="2824353"/>
            <a:chOff x="420624" y="3741699"/>
            <a:chExt cx="4248912" cy="2824353"/>
          </a:xfrm>
        </p:grpSpPr>
        <p:sp>
          <p:nvSpPr>
            <p:cNvPr id="9" name="Rectangle 8"/>
            <p:cNvSpPr/>
            <p:nvPr/>
          </p:nvSpPr>
          <p:spPr>
            <a:xfrm>
              <a:off x="848360" y="4415211"/>
              <a:ext cx="3761232" cy="1477328"/>
            </a:xfrm>
            <a:prstGeom prst="rect">
              <a:avLst/>
            </a:prstGeom>
          </p:spPr>
          <p:txBody>
            <a:bodyPr wrap="square">
              <a:spAutoFit/>
            </a:bodyPr>
            <a:lstStyle/>
            <a:p>
              <a:r>
                <a:rPr lang="en-GB" dirty="0">
                  <a:latin typeface="Arial" panose="020B0604020202020204" pitchFamily="34" charset="0"/>
                  <a:ea typeface="Calibri" panose="020F0502020204030204" pitchFamily="34" charset="0"/>
                  <a:cs typeface="Arial" panose="020B0604020202020204" pitchFamily="34" charset="0"/>
                </a:rPr>
                <a:t>“there wasn’t anywhere that you could actually say how things had changed… things had changed but I think it needed to have more… more about my situation”</a:t>
              </a:r>
              <a:endParaRPr lang="en-GB" dirty="0">
                <a:latin typeface="Arial" panose="020B0604020202020204" pitchFamily="34" charset="0"/>
                <a:cs typeface="Arial" panose="020B0604020202020204" pitchFamily="34" charset="0"/>
              </a:endParaRPr>
            </a:p>
          </p:txBody>
        </p:sp>
        <p:sp>
          <p:nvSpPr>
            <p:cNvPr id="10" name="Oval Callout 9"/>
            <p:cNvSpPr/>
            <p:nvPr/>
          </p:nvSpPr>
          <p:spPr>
            <a:xfrm>
              <a:off x="420624" y="3741699"/>
              <a:ext cx="4248912" cy="2824353"/>
            </a:xfrm>
            <a:prstGeom prst="wedgeEllipseCallout">
              <a:avLst>
                <a:gd name="adj1" fmla="val 112097"/>
                <a:gd name="adj2" fmla="val -62773"/>
              </a:avLst>
            </a:prstGeom>
            <a:noFill/>
            <a:ln w="349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3" name="Group 2"/>
          <p:cNvGrpSpPr/>
          <p:nvPr/>
        </p:nvGrpSpPr>
        <p:grpSpPr>
          <a:xfrm>
            <a:off x="597408" y="1261520"/>
            <a:ext cx="6461760" cy="2172176"/>
            <a:chOff x="597408" y="1261520"/>
            <a:chExt cx="6461760" cy="2172176"/>
          </a:xfrm>
        </p:grpSpPr>
        <p:sp>
          <p:nvSpPr>
            <p:cNvPr id="2" name="Rectangle 1"/>
            <p:cNvSpPr/>
            <p:nvPr/>
          </p:nvSpPr>
          <p:spPr>
            <a:xfrm>
              <a:off x="848360" y="1749165"/>
              <a:ext cx="6096000" cy="1200329"/>
            </a:xfrm>
            <a:prstGeom prst="rect">
              <a:avLst/>
            </a:prstGeom>
          </p:spPr>
          <p:txBody>
            <a:bodyPr>
              <a:spAutoFit/>
            </a:bodyPr>
            <a:lstStyle/>
            <a:p>
              <a:r>
                <a:rPr lang="en-GB" dirty="0">
                  <a:latin typeface="Arial" panose="020B0604020202020204" pitchFamily="34" charset="0"/>
                  <a:ea typeface="Calibri" panose="020F0502020204030204" pitchFamily="34" charset="0"/>
                  <a:cs typeface="Arial" panose="020B0604020202020204" pitchFamily="34" charset="0"/>
                </a:rPr>
                <a:t>“I understood that…it was research…it was very much appreciated, it was voluntary, it was going to be anonymous…everything was explained clearly…I fully understood what I was doing and the process of doing it”</a:t>
              </a:r>
              <a:endParaRPr lang="en-GB" dirty="0">
                <a:latin typeface="Arial" panose="020B0604020202020204" pitchFamily="34" charset="0"/>
                <a:cs typeface="Arial" panose="020B0604020202020204" pitchFamily="34" charset="0"/>
              </a:endParaRPr>
            </a:p>
          </p:txBody>
        </p:sp>
        <p:sp>
          <p:nvSpPr>
            <p:cNvPr id="11" name="Oval Callout 10"/>
            <p:cNvSpPr/>
            <p:nvPr/>
          </p:nvSpPr>
          <p:spPr>
            <a:xfrm>
              <a:off x="597408" y="1261520"/>
              <a:ext cx="6461760" cy="2172176"/>
            </a:xfrm>
            <a:prstGeom prst="wedgeEllipseCallout">
              <a:avLst>
                <a:gd name="adj1" fmla="val 67866"/>
                <a:gd name="adj2" fmla="val -5848"/>
              </a:avLst>
            </a:prstGeom>
            <a:noFill/>
            <a:ln w="349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163028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0" y="365125"/>
            <a:ext cx="7792720" cy="813435"/>
          </a:xfrm>
          <a:prstGeom prst="rect">
            <a:avLst/>
          </a:prstGeom>
          <a:solidFill>
            <a:srgbClr val="00B050"/>
          </a:solidFill>
          <a:ln w="57150">
            <a:solidFill>
              <a:schemeClr val="bg1">
                <a:lumMod val="50000"/>
              </a:schemeClr>
            </a:solidFill>
            <a:miter lim="800000"/>
            <a:headEnd/>
            <a:tailEnd/>
          </a:ln>
        </p:spPr>
        <p:txBody>
          <a:bodyPr rot="0" vert="horz" wrap="square" lIns="91440" tIns="45720" rIns="91440" bIns="45720" anchor="t" anchorCtr="0">
            <a:noAutofit/>
          </a:bodyPr>
          <a:lstStyle/>
          <a:p>
            <a:pPr>
              <a:lnSpc>
                <a:spcPct val="107000"/>
              </a:lnSpc>
              <a:spcAft>
                <a:spcPts val="800"/>
              </a:spcAft>
            </a:pPr>
            <a:r>
              <a:rPr lang="en-GB" sz="4000" b="1" dirty="0">
                <a:solidFill>
                  <a:srgbClr val="FFFFFF"/>
                </a:solidFill>
                <a:latin typeface="Arial" panose="020B0604020202020204" pitchFamily="34" charset="0"/>
                <a:ea typeface="Calibri" panose="020F0502020204030204" pitchFamily="34" charset="0"/>
                <a:cs typeface="Times New Roman" panose="02020603050405020304" pitchFamily="18" charset="0"/>
              </a:rPr>
              <a:t>Acceptability – PWD and WC</a:t>
            </a:r>
            <a:endParaRPr lang="en-GB" sz="40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en-GB" sz="10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7" name="Rectangle 6"/>
          <p:cNvSpPr/>
          <p:nvPr/>
        </p:nvSpPr>
        <p:spPr>
          <a:xfrm>
            <a:off x="3633216" y="1717059"/>
            <a:ext cx="4620768" cy="1754326"/>
          </a:xfrm>
          <a:prstGeom prst="rect">
            <a:avLst/>
          </a:prstGeom>
        </p:spPr>
        <p:txBody>
          <a:bodyPr wrap="square" anchor="t">
            <a:spAutoFit/>
          </a:bodyPr>
          <a:lstStyle/>
          <a:p>
            <a:pPr algn="ctr"/>
            <a:r>
              <a:rPr lang="en-GB" b="1" dirty="0">
                <a:latin typeface="Arial" panose="020B0604020202020204" pitchFamily="34" charset="0"/>
                <a:cs typeface="Arial" panose="020B0604020202020204" pitchFamily="34" charset="0"/>
              </a:rPr>
              <a:t>Common themes in both groups</a:t>
            </a:r>
          </a:p>
          <a:p>
            <a:pPr algn="ctr"/>
            <a:r>
              <a:rPr lang="en-GB" i="1" dirty="0">
                <a:latin typeface="Arial" panose="020B0604020202020204" pitchFamily="34" charset="0"/>
                <a:cs typeface="Arial" panose="020B0604020202020204" pitchFamily="34" charset="0"/>
              </a:rPr>
              <a:t>Desire for support and shared experiences</a:t>
            </a:r>
          </a:p>
          <a:p>
            <a:pPr algn="ctr"/>
            <a:r>
              <a:rPr lang="en-GB" i="1" dirty="0">
                <a:latin typeface="Arial"/>
                <a:cs typeface="Arial"/>
              </a:rPr>
              <a:t>Interested to hear results of the study</a:t>
            </a:r>
            <a:endParaRPr lang="en-GB" dirty="0">
              <a:latin typeface="Arial" panose="020B0604020202020204" pitchFamily="34" charset="0"/>
              <a:cs typeface="Arial" panose="020B0604020202020204" pitchFamily="34" charset="0"/>
            </a:endParaRPr>
          </a:p>
          <a:p>
            <a:pPr algn="ctr"/>
            <a:r>
              <a:rPr lang="en-GB" i="1" dirty="0">
                <a:latin typeface="Arial"/>
                <a:cs typeface="Arial"/>
              </a:rPr>
              <a:t>Many confounding factors involved in change</a:t>
            </a:r>
            <a:endParaRPr lang="en-GB" i="1" dirty="0">
              <a:latin typeface="Arial" panose="020B0604020202020204" pitchFamily="34" charset="0"/>
              <a:cs typeface="Arial" panose="020B0604020202020204" pitchFamily="34" charset="0"/>
            </a:endParaRPr>
          </a:p>
          <a:p>
            <a:pPr algn="ctr"/>
            <a:endParaRPr lang="en-GB" i="1" dirty="0">
              <a:latin typeface="Arial" panose="020B0604020202020204" pitchFamily="34" charset="0"/>
              <a:cs typeface="Arial" panose="020B0604020202020204" pitchFamily="34" charset="0"/>
            </a:endParaRPr>
          </a:p>
        </p:txBody>
      </p:sp>
      <p:grpSp>
        <p:nvGrpSpPr>
          <p:cNvPr id="5" name="Group 4"/>
          <p:cNvGrpSpPr/>
          <p:nvPr/>
        </p:nvGrpSpPr>
        <p:grpSpPr>
          <a:xfrm>
            <a:off x="499048" y="4090335"/>
            <a:ext cx="4828031" cy="2687854"/>
            <a:chOff x="499048" y="4090335"/>
            <a:chExt cx="4828031" cy="2687854"/>
          </a:xfrm>
        </p:grpSpPr>
        <p:sp>
          <p:nvSpPr>
            <p:cNvPr id="2" name="Rectangle 1"/>
            <p:cNvSpPr/>
            <p:nvPr/>
          </p:nvSpPr>
          <p:spPr>
            <a:xfrm>
              <a:off x="1182493" y="4419774"/>
              <a:ext cx="3474720" cy="2031325"/>
            </a:xfrm>
            <a:prstGeom prst="rect">
              <a:avLst/>
            </a:prstGeom>
          </p:spPr>
          <p:txBody>
            <a:bodyPr wrap="square">
              <a:spAutoFit/>
            </a:bodyPr>
            <a:lstStyle/>
            <a:p>
              <a:r>
                <a:rPr lang="en-GB" dirty="0">
                  <a:latin typeface="Arial" panose="020B0604020202020204" pitchFamily="34" charset="0"/>
                  <a:ea typeface="Calibri" panose="020F0502020204030204" pitchFamily="34" charset="0"/>
                  <a:cs typeface="Arial" panose="020B0604020202020204" pitchFamily="34" charset="0"/>
                </a:rPr>
                <a:t>“this is nothing like being with other people, to talk these things through and you know somebody might have...um...different experience you can compare experiences and perhaps help one another”</a:t>
              </a:r>
              <a:endParaRPr lang="en-GB" dirty="0">
                <a:latin typeface="Arial" panose="020B0604020202020204" pitchFamily="34" charset="0"/>
                <a:cs typeface="Arial" panose="020B0604020202020204" pitchFamily="34" charset="0"/>
              </a:endParaRPr>
            </a:p>
          </p:txBody>
        </p:sp>
        <p:sp>
          <p:nvSpPr>
            <p:cNvPr id="8" name="Oval Callout 7"/>
            <p:cNvSpPr/>
            <p:nvPr/>
          </p:nvSpPr>
          <p:spPr>
            <a:xfrm>
              <a:off x="499048" y="4090335"/>
              <a:ext cx="4828031" cy="2687854"/>
            </a:xfrm>
            <a:prstGeom prst="wedgeEllipseCallout">
              <a:avLst>
                <a:gd name="adj1" fmla="val 34271"/>
                <a:gd name="adj2" fmla="val -97649"/>
              </a:avLst>
            </a:prstGeom>
            <a:noFill/>
            <a:ln w="349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6" name="Group 5"/>
          <p:cNvGrpSpPr/>
          <p:nvPr/>
        </p:nvGrpSpPr>
        <p:grpSpPr>
          <a:xfrm>
            <a:off x="8123102" y="3308821"/>
            <a:ext cx="3674098" cy="3409049"/>
            <a:chOff x="8123102" y="3308821"/>
            <a:chExt cx="3674098" cy="3409049"/>
          </a:xfrm>
        </p:grpSpPr>
        <p:sp>
          <p:nvSpPr>
            <p:cNvPr id="3" name="Rectangle 2"/>
            <p:cNvSpPr/>
            <p:nvPr/>
          </p:nvSpPr>
          <p:spPr>
            <a:xfrm>
              <a:off x="8522208" y="3974592"/>
              <a:ext cx="2816352" cy="1754326"/>
            </a:xfrm>
            <a:prstGeom prst="rect">
              <a:avLst/>
            </a:prstGeom>
          </p:spPr>
          <p:txBody>
            <a:bodyPr wrap="square">
              <a:spAutoFit/>
            </a:bodyPr>
            <a:lstStyle/>
            <a:p>
              <a:r>
                <a:rPr lang="en-GB" dirty="0">
                  <a:latin typeface="Arial" panose="020B0604020202020204" pitchFamily="34" charset="0"/>
                  <a:ea typeface="Calibri" panose="020F0502020204030204" pitchFamily="34" charset="0"/>
                  <a:cs typeface="Arial" panose="020B0604020202020204" pitchFamily="34" charset="0"/>
                </a:rPr>
                <a:t>“It's just nice to know to me other people that are in this sort of a similar situation, you know and when life is getting desperate”</a:t>
              </a:r>
              <a:endParaRPr lang="en-GB" dirty="0">
                <a:latin typeface="Arial" panose="020B0604020202020204" pitchFamily="34" charset="0"/>
                <a:cs typeface="Arial" panose="020B0604020202020204" pitchFamily="34" charset="0"/>
              </a:endParaRPr>
            </a:p>
          </p:txBody>
        </p:sp>
        <p:sp>
          <p:nvSpPr>
            <p:cNvPr id="9" name="Oval Callout 8"/>
            <p:cNvSpPr/>
            <p:nvPr/>
          </p:nvSpPr>
          <p:spPr>
            <a:xfrm>
              <a:off x="8123102" y="3308821"/>
              <a:ext cx="3674098" cy="3409049"/>
            </a:xfrm>
            <a:prstGeom prst="wedgeEllipseCallout">
              <a:avLst>
                <a:gd name="adj1" fmla="val -40608"/>
                <a:gd name="adj2" fmla="val -85260"/>
              </a:avLst>
            </a:prstGeom>
            <a:noFill/>
            <a:ln w="349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663767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AF53BBE3-DD76-43A2-85B8-6BFDB3C95870}"/>
              </a:ext>
            </a:extLst>
          </p:cNvPr>
          <p:cNvPicPr>
            <a:picLocks noChangeAspect="1"/>
          </p:cNvPicPr>
          <p:nvPr/>
        </p:nvPicPr>
        <p:blipFill>
          <a:blip r:embed="rId3"/>
          <a:stretch>
            <a:fillRect/>
          </a:stretch>
        </p:blipFill>
        <p:spPr>
          <a:xfrm>
            <a:off x="1418968" y="1658637"/>
            <a:ext cx="8489091" cy="4755805"/>
          </a:xfrm>
          <a:prstGeom prst="rect">
            <a:avLst/>
          </a:prstGeom>
        </p:spPr>
      </p:pic>
      <p:sp>
        <p:nvSpPr>
          <p:cNvPr id="6" name="Content Placeholder 1"/>
          <p:cNvSpPr txBox="1">
            <a:spLocks/>
          </p:cNvSpPr>
          <p:nvPr/>
        </p:nvSpPr>
        <p:spPr>
          <a:xfrm>
            <a:off x="201183" y="1567592"/>
            <a:ext cx="11854543" cy="502833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Largely yes but...</a:t>
            </a:r>
            <a:endParaRPr lang="en-US" dirty="0"/>
          </a:p>
          <a:p>
            <a:endParaRPr lang="en-GB" dirty="0">
              <a:cs typeface="Calibri"/>
            </a:endParaRPr>
          </a:p>
          <a:p>
            <a:pPr lvl="1"/>
            <a:r>
              <a:rPr lang="en-GB" dirty="0">
                <a:cs typeface="Calibri"/>
              </a:rPr>
              <a:t>Some carers found the writing only about positive experiences challenging</a:t>
            </a:r>
          </a:p>
          <a:p>
            <a:pPr lvl="1"/>
            <a:r>
              <a:rPr lang="en-GB" dirty="0">
                <a:cs typeface="Calibri"/>
              </a:rPr>
              <a:t>Some carers found the neutral writing beneficial</a:t>
            </a:r>
          </a:p>
          <a:p>
            <a:pPr lvl="1"/>
            <a:r>
              <a:rPr lang="en-GB" dirty="0">
                <a:cs typeface="Calibri"/>
              </a:rPr>
              <a:t>Some carers found it challenging to find the time to complete writing</a:t>
            </a:r>
          </a:p>
          <a:p>
            <a:pPr marL="0" indent="0">
              <a:buNone/>
            </a:pPr>
            <a:endParaRPr lang="en-GB" dirty="0">
              <a:cs typeface="Calibri"/>
            </a:endParaRPr>
          </a:p>
        </p:txBody>
      </p:sp>
      <p:sp>
        <p:nvSpPr>
          <p:cNvPr id="11" name="Text Box 2"/>
          <p:cNvSpPr txBox="1">
            <a:spLocks noChangeArrowheads="1"/>
          </p:cNvSpPr>
          <p:nvPr/>
        </p:nvSpPr>
        <p:spPr bwMode="auto">
          <a:xfrm>
            <a:off x="0" y="365125"/>
            <a:ext cx="7792720" cy="813435"/>
          </a:xfrm>
          <a:prstGeom prst="rect">
            <a:avLst/>
          </a:prstGeom>
          <a:solidFill>
            <a:srgbClr val="00B050"/>
          </a:solidFill>
          <a:ln w="57150">
            <a:solidFill>
              <a:schemeClr val="bg1">
                <a:lumMod val="50000"/>
              </a:schemeClr>
            </a:solidFill>
            <a:miter lim="800000"/>
            <a:headEnd/>
            <a:tailEnd/>
          </a:ln>
        </p:spPr>
        <p:txBody>
          <a:bodyPr rot="0" vert="horz" wrap="square" lIns="91440" tIns="45720" rIns="91440" bIns="45720" anchor="t" anchorCtr="0">
            <a:noAutofit/>
          </a:bodyPr>
          <a:lstStyle/>
          <a:p>
            <a:pPr>
              <a:lnSpc>
                <a:spcPct val="107000"/>
              </a:lnSpc>
              <a:spcAft>
                <a:spcPts val="800"/>
              </a:spcAft>
            </a:pPr>
            <a:r>
              <a:rPr lang="en-GB" sz="4000" b="1" dirty="0">
                <a:solidFill>
                  <a:srgbClr val="FFFFFF"/>
                </a:solidFill>
                <a:latin typeface="Arial"/>
                <a:ea typeface="Calibri" panose="020F0502020204030204" pitchFamily="34" charset="0"/>
                <a:cs typeface="Arial"/>
              </a:rPr>
              <a:t>Was the study acceptable?</a:t>
            </a:r>
            <a:endParaRPr lang="en-GB" sz="4000" dirty="0">
              <a:effectLst/>
              <a:latin typeface="Arial"/>
              <a:ea typeface="Calibri" panose="020F0502020204030204" pitchFamily="34" charset="0"/>
              <a:cs typeface="Arial"/>
            </a:endParaRPr>
          </a:p>
          <a:p>
            <a:pPr algn="r">
              <a:lnSpc>
                <a:spcPct val="107000"/>
              </a:lnSpc>
              <a:spcAft>
                <a:spcPts val="80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07148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0" y="365125"/>
            <a:ext cx="7926584" cy="813435"/>
          </a:xfrm>
          <a:prstGeom prst="rect">
            <a:avLst/>
          </a:prstGeom>
          <a:solidFill>
            <a:srgbClr val="00B050"/>
          </a:solidFill>
          <a:ln w="57150">
            <a:solidFill>
              <a:schemeClr val="bg1">
                <a:lumMod val="50000"/>
              </a:schemeClr>
            </a:solidFill>
            <a:miter lim="800000"/>
            <a:headEnd/>
            <a:tailEnd/>
          </a:ln>
        </p:spPr>
        <p:txBody>
          <a:bodyPr rot="0" vert="horz" wrap="square" lIns="91440" tIns="45720" rIns="91440" bIns="45720" anchor="t" anchorCtr="0">
            <a:noAutofit/>
          </a:bodyPr>
          <a:lstStyle/>
          <a:p>
            <a:pPr>
              <a:lnSpc>
                <a:spcPct val="107000"/>
              </a:lnSpc>
              <a:spcAft>
                <a:spcPts val="800"/>
              </a:spcAft>
            </a:pPr>
            <a:r>
              <a:rPr lang="en-GB" sz="4000" b="1" dirty="0">
                <a:solidFill>
                  <a:srgbClr val="FFFFFF"/>
                </a:solidFill>
                <a:latin typeface="Arial"/>
                <a:ea typeface="Calibri" panose="020F0502020204030204" pitchFamily="34" charset="0"/>
                <a:cs typeface="Arial"/>
              </a:rPr>
              <a:t>What about the questionnaires?</a:t>
            </a:r>
            <a:r>
              <a:rPr lang="en-GB" sz="1000" dirty="0">
                <a:effectLst/>
                <a:latin typeface="Calibri"/>
                <a:ea typeface="Calibri" panose="020F0502020204030204" pitchFamily="34" charset="0"/>
                <a:cs typeface="Calibri"/>
              </a:rPr>
              <a:t>	</a:t>
            </a:r>
          </a:p>
        </p:txBody>
      </p:sp>
      <p:pic>
        <p:nvPicPr>
          <p:cNvPr id="21" name="Picture 20"/>
          <p:cNvPicPr>
            <a:picLocks noChangeAspect="1"/>
          </p:cNvPicPr>
          <p:nvPr/>
        </p:nvPicPr>
        <p:blipFill>
          <a:blip r:embed="rId3"/>
          <a:stretch>
            <a:fillRect/>
          </a:stretch>
        </p:blipFill>
        <p:spPr>
          <a:xfrm>
            <a:off x="183469" y="1288103"/>
            <a:ext cx="4786538" cy="2824842"/>
          </a:xfrm>
          <a:prstGeom prst="rect">
            <a:avLst/>
          </a:prstGeom>
        </p:spPr>
      </p:pic>
      <p:pic>
        <p:nvPicPr>
          <p:cNvPr id="23" name="Picture 22"/>
          <p:cNvPicPr>
            <a:picLocks noChangeAspect="1"/>
          </p:cNvPicPr>
          <p:nvPr/>
        </p:nvPicPr>
        <p:blipFill rotWithShape="1">
          <a:blip r:embed="rId4"/>
          <a:srcRect r="24439"/>
          <a:stretch/>
        </p:blipFill>
        <p:spPr>
          <a:xfrm>
            <a:off x="335869" y="3904200"/>
            <a:ext cx="3781835" cy="2953800"/>
          </a:xfrm>
          <a:prstGeom prst="rect">
            <a:avLst/>
          </a:prstGeom>
        </p:spPr>
      </p:pic>
      <p:pic>
        <p:nvPicPr>
          <p:cNvPr id="24" name="Picture 23"/>
          <p:cNvPicPr>
            <a:picLocks noChangeAspect="1"/>
          </p:cNvPicPr>
          <p:nvPr/>
        </p:nvPicPr>
        <p:blipFill rotWithShape="1">
          <a:blip r:embed="rId5"/>
          <a:srcRect r="25148"/>
          <a:stretch/>
        </p:blipFill>
        <p:spPr>
          <a:xfrm>
            <a:off x="6509293" y="4112945"/>
            <a:ext cx="3614421" cy="2849768"/>
          </a:xfrm>
          <a:prstGeom prst="rect">
            <a:avLst/>
          </a:prstGeom>
        </p:spPr>
      </p:pic>
      <p:pic>
        <p:nvPicPr>
          <p:cNvPr id="22" name="Picture 21"/>
          <p:cNvPicPr>
            <a:picLocks noChangeAspect="1"/>
          </p:cNvPicPr>
          <p:nvPr/>
        </p:nvPicPr>
        <p:blipFill rotWithShape="1">
          <a:blip r:embed="rId6"/>
          <a:srcRect r="24869"/>
          <a:stretch/>
        </p:blipFill>
        <p:spPr>
          <a:xfrm>
            <a:off x="6509293" y="1220934"/>
            <a:ext cx="3767184" cy="2959179"/>
          </a:xfrm>
          <a:prstGeom prst="rect">
            <a:avLst/>
          </a:prstGeom>
        </p:spPr>
      </p:pic>
      <p:sp>
        <p:nvSpPr>
          <p:cNvPr id="2" name="TextBox 1"/>
          <p:cNvSpPr txBox="1"/>
          <p:nvPr/>
        </p:nvSpPr>
        <p:spPr>
          <a:xfrm>
            <a:off x="10123714" y="4560988"/>
            <a:ext cx="1850572" cy="584775"/>
          </a:xfrm>
          <a:prstGeom prst="rect">
            <a:avLst/>
          </a:prstGeom>
          <a:noFill/>
        </p:spPr>
        <p:txBody>
          <a:bodyPr wrap="square" rtlCol="0">
            <a:spAutoFit/>
          </a:bodyPr>
          <a:lstStyle/>
          <a:p>
            <a:r>
              <a:rPr lang="en-GB" sz="1600" dirty="0"/>
              <a:t>“Normal” range </a:t>
            </a:r>
          </a:p>
          <a:p>
            <a:r>
              <a:rPr lang="en-GB" sz="1600" dirty="0"/>
              <a:t>(0-7)</a:t>
            </a:r>
          </a:p>
        </p:txBody>
      </p:sp>
      <p:sp>
        <p:nvSpPr>
          <p:cNvPr id="8" name="TextBox 7"/>
          <p:cNvSpPr txBox="1"/>
          <p:nvPr/>
        </p:nvSpPr>
        <p:spPr>
          <a:xfrm>
            <a:off x="3964915" y="4397830"/>
            <a:ext cx="1774735" cy="584775"/>
          </a:xfrm>
          <a:prstGeom prst="rect">
            <a:avLst/>
          </a:prstGeom>
          <a:noFill/>
        </p:spPr>
        <p:txBody>
          <a:bodyPr wrap="square" rtlCol="0">
            <a:spAutoFit/>
          </a:bodyPr>
          <a:lstStyle/>
          <a:p>
            <a:r>
              <a:rPr lang="en-GB" sz="1600" dirty="0"/>
              <a:t>“Normal” range </a:t>
            </a:r>
          </a:p>
          <a:p>
            <a:r>
              <a:rPr lang="en-GB" sz="1600" dirty="0"/>
              <a:t>(0-14)</a:t>
            </a:r>
          </a:p>
        </p:txBody>
      </p:sp>
      <p:sp>
        <p:nvSpPr>
          <p:cNvPr id="9" name="TextBox 8"/>
          <p:cNvSpPr txBox="1"/>
          <p:nvPr/>
        </p:nvSpPr>
        <p:spPr>
          <a:xfrm>
            <a:off x="3964915" y="2258700"/>
            <a:ext cx="1774735" cy="338554"/>
          </a:xfrm>
          <a:prstGeom prst="rect">
            <a:avLst/>
          </a:prstGeom>
          <a:noFill/>
        </p:spPr>
        <p:txBody>
          <a:bodyPr wrap="square" rtlCol="0">
            <a:spAutoFit/>
          </a:bodyPr>
          <a:lstStyle/>
          <a:p>
            <a:r>
              <a:rPr lang="en-GB" sz="1600" dirty="0"/>
              <a:t>Average 29.7</a:t>
            </a:r>
          </a:p>
        </p:txBody>
      </p:sp>
      <p:sp>
        <p:nvSpPr>
          <p:cNvPr id="10" name="TextBox 9"/>
          <p:cNvSpPr txBox="1"/>
          <p:nvPr/>
        </p:nvSpPr>
        <p:spPr>
          <a:xfrm>
            <a:off x="10417265" y="2258700"/>
            <a:ext cx="1774735" cy="338554"/>
          </a:xfrm>
          <a:prstGeom prst="rect">
            <a:avLst/>
          </a:prstGeom>
          <a:noFill/>
        </p:spPr>
        <p:txBody>
          <a:bodyPr wrap="square" rtlCol="0">
            <a:spAutoFit/>
          </a:bodyPr>
          <a:lstStyle/>
          <a:p>
            <a:r>
              <a:rPr lang="en-GB" sz="1600" dirty="0"/>
              <a:t>Average 14.8</a:t>
            </a:r>
          </a:p>
        </p:txBody>
      </p:sp>
    </p:spTree>
    <p:extLst>
      <p:ext uri="{BB962C8B-B14F-4D97-AF65-F5344CB8AC3E}">
        <p14:creationId xmlns:p14="http://schemas.microsoft.com/office/powerpoint/2010/main" val="24406920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0" y="365125"/>
            <a:ext cx="8001000" cy="813435"/>
          </a:xfrm>
          <a:prstGeom prst="rect">
            <a:avLst/>
          </a:prstGeom>
          <a:solidFill>
            <a:srgbClr val="00B050"/>
          </a:solidFill>
          <a:ln w="57150">
            <a:solidFill>
              <a:schemeClr val="bg1">
                <a:lumMod val="50000"/>
              </a:schemeClr>
            </a:solidFill>
            <a:miter lim="800000"/>
            <a:headEnd/>
            <a:tailEnd/>
          </a:ln>
        </p:spPr>
        <p:txBody>
          <a:bodyPr rot="0" vert="horz" wrap="square" lIns="91440" tIns="45720" rIns="91440" bIns="45720" anchor="t" anchorCtr="0">
            <a:noAutofit/>
          </a:bodyPr>
          <a:lstStyle/>
          <a:p>
            <a:pPr>
              <a:lnSpc>
                <a:spcPct val="107000"/>
              </a:lnSpc>
              <a:spcAft>
                <a:spcPts val="800"/>
              </a:spcAft>
            </a:pPr>
            <a:r>
              <a:rPr lang="en-GB" sz="4000" b="1" dirty="0">
                <a:solidFill>
                  <a:srgbClr val="FFFFFF"/>
                </a:solidFill>
                <a:latin typeface="Arial" panose="020B0604020202020204" pitchFamily="34" charset="0"/>
                <a:ea typeface="Calibri" panose="020F0502020204030204" pitchFamily="34" charset="0"/>
                <a:cs typeface="Times New Roman" panose="02020603050405020304" pitchFamily="18" charset="0"/>
              </a:rPr>
              <a:t>What about the questionnaires?</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p:cNvPicPr>
            <a:picLocks noChangeAspect="1"/>
          </p:cNvPicPr>
          <p:nvPr/>
        </p:nvPicPr>
        <p:blipFill rotWithShape="1">
          <a:blip r:embed="rId3"/>
          <a:srcRect r="24574"/>
          <a:stretch/>
        </p:blipFill>
        <p:spPr>
          <a:xfrm>
            <a:off x="6566535" y="4228448"/>
            <a:ext cx="3396343" cy="2657418"/>
          </a:xfrm>
          <a:prstGeom prst="rect">
            <a:avLst/>
          </a:prstGeom>
        </p:spPr>
      </p:pic>
      <p:pic>
        <p:nvPicPr>
          <p:cNvPr id="12" name="Picture 11"/>
          <p:cNvPicPr>
            <a:picLocks noChangeAspect="1"/>
          </p:cNvPicPr>
          <p:nvPr/>
        </p:nvPicPr>
        <p:blipFill rotWithShape="1">
          <a:blip r:embed="rId4"/>
          <a:srcRect r="24282" b="5074"/>
          <a:stretch/>
        </p:blipFill>
        <p:spPr>
          <a:xfrm>
            <a:off x="319032" y="1240442"/>
            <a:ext cx="3777910" cy="2795177"/>
          </a:xfrm>
          <a:prstGeom prst="rect">
            <a:avLst/>
          </a:prstGeom>
        </p:spPr>
      </p:pic>
      <p:pic>
        <p:nvPicPr>
          <p:cNvPr id="13" name="Picture 12"/>
          <p:cNvPicPr>
            <a:picLocks noChangeAspect="1"/>
          </p:cNvPicPr>
          <p:nvPr/>
        </p:nvPicPr>
        <p:blipFill rotWithShape="1">
          <a:blip r:embed="rId5"/>
          <a:srcRect r="24841"/>
          <a:stretch/>
        </p:blipFill>
        <p:spPr>
          <a:xfrm>
            <a:off x="6566535" y="1451788"/>
            <a:ext cx="3446870" cy="2706556"/>
          </a:xfrm>
          <a:prstGeom prst="rect">
            <a:avLst/>
          </a:prstGeom>
        </p:spPr>
      </p:pic>
      <p:sp>
        <p:nvSpPr>
          <p:cNvPr id="9" name="TextBox 8"/>
          <p:cNvSpPr txBox="1"/>
          <p:nvPr/>
        </p:nvSpPr>
        <p:spPr>
          <a:xfrm>
            <a:off x="3641740" y="1793323"/>
            <a:ext cx="2532459" cy="338554"/>
          </a:xfrm>
          <a:prstGeom prst="rect">
            <a:avLst/>
          </a:prstGeom>
          <a:noFill/>
        </p:spPr>
        <p:txBody>
          <a:bodyPr wrap="square" rtlCol="0">
            <a:spAutoFit/>
          </a:bodyPr>
          <a:lstStyle/>
          <a:p>
            <a:r>
              <a:rPr lang="en-GB" sz="1600" dirty="0"/>
              <a:t>“Normal” range (0-9)</a:t>
            </a:r>
          </a:p>
        </p:txBody>
      </p:sp>
      <p:pic>
        <p:nvPicPr>
          <p:cNvPr id="6" name="Picture 5"/>
          <p:cNvPicPr>
            <a:picLocks noChangeAspect="1"/>
          </p:cNvPicPr>
          <p:nvPr/>
        </p:nvPicPr>
        <p:blipFill>
          <a:blip r:embed="rId6"/>
          <a:stretch>
            <a:fillRect/>
          </a:stretch>
        </p:blipFill>
        <p:spPr>
          <a:xfrm>
            <a:off x="305883" y="4035619"/>
            <a:ext cx="4602087" cy="2715986"/>
          </a:xfrm>
          <a:prstGeom prst="rect">
            <a:avLst/>
          </a:prstGeom>
        </p:spPr>
      </p:pic>
      <p:sp>
        <p:nvSpPr>
          <p:cNvPr id="11" name="TextBox 10"/>
          <p:cNvSpPr txBox="1"/>
          <p:nvPr/>
        </p:nvSpPr>
        <p:spPr>
          <a:xfrm>
            <a:off x="3641740" y="5055058"/>
            <a:ext cx="2051037" cy="338554"/>
          </a:xfrm>
          <a:prstGeom prst="rect">
            <a:avLst/>
          </a:prstGeom>
          <a:noFill/>
        </p:spPr>
        <p:txBody>
          <a:bodyPr wrap="square" rtlCol="0">
            <a:spAutoFit/>
          </a:bodyPr>
          <a:lstStyle/>
          <a:p>
            <a:r>
              <a:rPr lang="en-GB" sz="1600" dirty="0"/>
              <a:t>Average 2.9</a:t>
            </a:r>
          </a:p>
        </p:txBody>
      </p:sp>
    </p:spTree>
    <p:extLst>
      <p:ext uri="{BB962C8B-B14F-4D97-AF65-F5344CB8AC3E}">
        <p14:creationId xmlns:p14="http://schemas.microsoft.com/office/powerpoint/2010/main" val="10906671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
          <p:cNvSpPr>
            <a:spLocks noGrp="1"/>
          </p:cNvSpPr>
          <p:nvPr>
            <p:ph idx="1"/>
          </p:nvPr>
        </p:nvSpPr>
        <p:spPr>
          <a:xfrm>
            <a:off x="323336" y="1825624"/>
            <a:ext cx="11030464" cy="4640489"/>
          </a:xfrm>
        </p:spPr>
        <p:txBody>
          <a:bodyPr vert="horz" lIns="91440" tIns="45720" rIns="91440" bIns="45720" rtlCol="0" anchor="t">
            <a:normAutofit/>
          </a:bodyPr>
          <a:lstStyle/>
          <a:p>
            <a:r>
              <a:rPr lang="en-GB" dirty="0"/>
              <a:t>We were able to successfully recruit to target and time*</a:t>
            </a:r>
          </a:p>
          <a:p>
            <a:pPr marL="0" indent="0">
              <a:buNone/>
            </a:pPr>
            <a:endParaRPr lang="en-GB" sz="1200" dirty="0">
              <a:cs typeface="Calibri" panose="020F0502020204030204"/>
            </a:endParaRPr>
          </a:p>
          <a:p>
            <a:r>
              <a:rPr lang="en-GB" dirty="0"/>
              <a:t>96.8% carers retained at 6 months with 84.1% data complete at final assessment</a:t>
            </a:r>
          </a:p>
          <a:p>
            <a:pPr marL="0" indent="0">
              <a:buNone/>
            </a:pPr>
            <a:endParaRPr lang="en-GB" sz="1200" dirty="0"/>
          </a:p>
          <a:p>
            <a:r>
              <a:rPr lang="en-GB" dirty="0"/>
              <a:t>Participants adhered to writing instructions in terms of amount and content of writing, and completion over 3 days</a:t>
            </a:r>
          </a:p>
          <a:p>
            <a:pPr marL="0" indent="0">
              <a:buNone/>
            </a:pPr>
            <a:endParaRPr lang="en-GB" sz="1200" dirty="0"/>
          </a:p>
          <a:p>
            <a:r>
              <a:rPr lang="en-GB" dirty="0"/>
              <a:t>Majority of carers found the study acceptable although some saw the narrow focus and time to complete as barriers</a:t>
            </a:r>
          </a:p>
          <a:p>
            <a:pPr marL="0" indent="0">
              <a:buNone/>
            </a:pPr>
            <a:endParaRPr lang="en-GB" dirty="0">
              <a:cs typeface="Calibri"/>
            </a:endParaRPr>
          </a:p>
        </p:txBody>
      </p:sp>
      <p:pic>
        <p:nvPicPr>
          <p:cNvPr id="9" name="Picture 2">
            <a:extLst>
              <a:ext uri="{FF2B5EF4-FFF2-40B4-BE49-F238E27FC236}">
                <a16:creationId xmlns:a16="http://schemas.microsoft.com/office/drawing/2014/main" id="{F1A1ED81-66E9-47E1-AA90-F42492D1EFA5}"/>
              </a:ext>
            </a:extLst>
          </p:cNvPr>
          <p:cNvPicPr>
            <a:picLocks noChangeAspect="1"/>
          </p:cNvPicPr>
          <p:nvPr/>
        </p:nvPicPr>
        <p:blipFill rotWithShape="1">
          <a:blip r:embed="rId3"/>
          <a:srcRect r="65543" b="42953"/>
          <a:stretch/>
        </p:blipFill>
        <p:spPr>
          <a:xfrm>
            <a:off x="10501250" y="2530375"/>
            <a:ext cx="852550" cy="787589"/>
          </a:xfrm>
          <a:prstGeom prst="rect">
            <a:avLst/>
          </a:prstGeom>
        </p:spPr>
      </p:pic>
      <p:sp>
        <p:nvSpPr>
          <p:cNvPr id="4" name="Text Box 2"/>
          <p:cNvSpPr txBox="1">
            <a:spLocks noChangeArrowheads="1"/>
          </p:cNvSpPr>
          <p:nvPr/>
        </p:nvSpPr>
        <p:spPr bwMode="auto">
          <a:xfrm>
            <a:off x="0" y="365125"/>
            <a:ext cx="7792720" cy="813435"/>
          </a:xfrm>
          <a:prstGeom prst="rect">
            <a:avLst/>
          </a:prstGeom>
          <a:solidFill>
            <a:srgbClr val="00B050"/>
          </a:solidFill>
          <a:ln w="57150">
            <a:solidFill>
              <a:schemeClr val="bg1">
                <a:lumMod val="50000"/>
              </a:schemeClr>
            </a:solidFill>
            <a:miter lim="800000"/>
            <a:headEnd/>
            <a:tailEnd/>
          </a:ln>
        </p:spPr>
        <p:txBody>
          <a:bodyPr rot="0" vert="horz" wrap="square" lIns="91440" tIns="45720" rIns="91440" bIns="45720" anchor="t" anchorCtr="0">
            <a:noAutofit/>
          </a:bodyPr>
          <a:lstStyle/>
          <a:p>
            <a:pPr>
              <a:lnSpc>
                <a:spcPct val="107000"/>
              </a:lnSpc>
              <a:spcAft>
                <a:spcPts val="800"/>
              </a:spcAft>
            </a:pPr>
            <a:r>
              <a:rPr lang="en-GB" sz="4000" b="1" dirty="0">
                <a:solidFill>
                  <a:srgbClr val="FFFFFF"/>
                </a:solidFill>
                <a:latin typeface="Arial"/>
                <a:ea typeface="Calibri" panose="020F0502020204030204" pitchFamily="34" charset="0"/>
                <a:cs typeface="Arial"/>
              </a:rPr>
              <a:t>Conclusions</a:t>
            </a:r>
            <a:endParaRPr lang="en-GB" sz="1000" dirty="0">
              <a:effectLst/>
              <a:latin typeface="Arial"/>
              <a:ea typeface="Calibri" panose="020F0502020204030204" pitchFamily="34" charset="0"/>
              <a:cs typeface="Arial"/>
            </a:endParaRPr>
          </a:p>
        </p:txBody>
      </p:sp>
      <p:pic>
        <p:nvPicPr>
          <p:cNvPr id="6" name="Picture 2">
            <a:extLst>
              <a:ext uri="{FF2B5EF4-FFF2-40B4-BE49-F238E27FC236}">
                <a16:creationId xmlns:a16="http://schemas.microsoft.com/office/drawing/2014/main" id="{8B8D3204-E300-4C9C-9AE8-2F3958900176}"/>
              </a:ext>
            </a:extLst>
          </p:cNvPr>
          <p:cNvPicPr>
            <a:picLocks noChangeAspect="1"/>
          </p:cNvPicPr>
          <p:nvPr/>
        </p:nvPicPr>
        <p:blipFill rotWithShape="1">
          <a:blip r:embed="rId3"/>
          <a:srcRect l="60424" t="1411" r="9417" b="40934"/>
          <a:stretch/>
        </p:blipFill>
        <p:spPr>
          <a:xfrm>
            <a:off x="10678887" y="4988649"/>
            <a:ext cx="827314" cy="889637"/>
          </a:xfrm>
          <a:prstGeom prst="rect">
            <a:avLst/>
          </a:prstGeom>
        </p:spPr>
      </p:pic>
      <p:pic>
        <p:nvPicPr>
          <p:cNvPr id="8" name="Picture 2">
            <a:extLst>
              <a:ext uri="{FF2B5EF4-FFF2-40B4-BE49-F238E27FC236}">
                <a16:creationId xmlns:a16="http://schemas.microsoft.com/office/drawing/2014/main" id="{E0BBD7F7-C369-4E8C-9148-3DCC499F281E}"/>
              </a:ext>
            </a:extLst>
          </p:cNvPr>
          <p:cNvPicPr>
            <a:picLocks noChangeAspect="1"/>
          </p:cNvPicPr>
          <p:nvPr/>
        </p:nvPicPr>
        <p:blipFill rotWithShape="1">
          <a:blip r:embed="rId3"/>
          <a:srcRect r="65543" b="42953"/>
          <a:stretch/>
        </p:blipFill>
        <p:spPr>
          <a:xfrm>
            <a:off x="10501250" y="1601001"/>
            <a:ext cx="852550" cy="787589"/>
          </a:xfrm>
          <a:prstGeom prst="rect">
            <a:avLst/>
          </a:prstGeom>
        </p:spPr>
      </p:pic>
      <p:pic>
        <p:nvPicPr>
          <p:cNvPr id="10" name="Picture 2">
            <a:extLst>
              <a:ext uri="{FF2B5EF4-FFF2-40B4-BE49-F238E27FC236}">
                <a16:creationId xmlns:a16="http://schemas.microsoft.com/office/drawing/2014/main" id="{F1A1ED81-66E9-47E1-AA90-F42492D1EFA5}"/>
              </a:ext>
            </a:extLst>
          </p:cNvPr>
          <p:cNvPicPr>
            <a:picLocks noChangeAspect="1"/>
          </p:cNvPicPr>
          <p:nvPr/>
        </p:nvPicPr>
        <p:blipFill rotWithShape="1">
          <a:blip r:embed="rId3"/>
          <a:srcRect r="65543" b="42953"/>
          <a:stretch/>
        </p:blipFill>
        <p:spPr>
          <a:xfrm>
            <a:off x="10501250" y="3836660"/>
            <a:ext cx="852550" cy="787589"/>
          </a:xfrm>
          <a:prstGeom prst="rect">
            <a:avLst/>
          </a:prstGeom>
        </p:spPr>
      </p:pic>
    </p:spTree>
    <p:extLst>
      <p:ext uri="{BB962C8B-B14F-4D97-AF65-F5344CB8AC3E}">
        <p14:creationId xmlns:p14="http://schemas.microsoft.com/office/powerpoint/2010/main" val="30242570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562169" y="2905804"/>
            <a:ext cx="4172395" cy="2776539"/>
          </a:xfrm>
          <a:prstGeom prst="rect">
            <a:avLst/>
          </a:prstGeom>
        </p:spPr>
      </p:pic>
      <p:sp>
        <p:nvSpPr>
          <p:cNvPr id="7" name="Content Placeholder 1"/>
          <p:cNvSpPr>
            <a:spLocks noGrp="1"/>
          </p:cNvSpPr>
          <p:nvPr>
            <p:ph idx="1"/>
          </p:nvPr>
        </p:nvSpPr>
        <p:spPr>
          <a:xfrm>
            <a:off x="323336" y="1825624"/>
            <a:ext cx="11030464" cy="4640489"/>
          </a:xfrm>
        </p:spPr>
        <p:txBody>
          <a:bodyPr vert="horz" lIns="91440" tIns="45720" rIns="91440" bIns="45720" rtlCol="0" anchor="t">
            <a:normAutofit lnSpcReduction="10000"/>
          </a:bodyPr>
          <a:lstStyle/>
          <a:p>
            <a:r>
              <a:rPr lang="en-GB" dirty="0"/>
              <a:t>Is a full trial of PWD justified?</a:t>
            </a:r>
          </a:p>
          <a:p>
            <a:endParaRPr lang="en-GB" dirty="0"/>
          </a:p>
          <a:p>
            <a:r>
              <a:rPr lang="en-GB" dirty="0"/>
              <a:t>Why might we not have seen any trend towards difference in outcomes?</a:t>
            </a:r>
          </a:p>
          <a:p>
            <a:pPr lvl="1"/>
            <a:r>
              <a:rPr lang="en-GB" dirty="0"/>
              <a:t>Carers were very experienced and coping well?</a:t>
            </a:r>
          </a:p>
          <a:p>
            <a:pPr lvl="1"/>
            <a:r>
              <a:rPr lang="en-GB" dirty="0"/>
              <a:t>Perhaps newer carers would benefit more?</a:t>
            </a:r>
          </a:p>
          <a:p>
            <a:pPr lvl="1"/>
            <a:r>
              <a:rPr lang="en-GB" dirty="0"/>
              <a:t>Perhaps writing should focus on any intense emotion?</a:t>
            </a:r>
          </a:p>
          <a:p>
            <a:pPr lvl="1"/>
            <a:r>
              <a:rPr lang="en-GB" dirty="0"/>
              <a:t>We used the wrong outcome measures?</a:t>
            </a:r>
          </a:p>
          <a:p>
            <a:pPr lvl="1"/>
            <a:r>
              <a:rPr lang="en-GB" dirty="0"/>
              <a:t>We used the wrong control?</a:t>
            </a:r>
          </a:p>
          <a:p>
            <a:pPr lvl="1"/>
            <a:r>
              <a:rPr lang="en-GB" dirty="0"/>
              <a:t>The intervention just doesn’t work for these carers?</a:t>
            </a:r>
          </a:p>
          <a:p>
            <a:pPr lvl="1"/>
            <a:endParaRPr lang="en-GB" dirty="0"/>
          </a:p>
          <a:p>
            <a:r>
              <a:rPr lang="en-GB" dirty="0"/>
              <a:t>What should we do next?</a:t>
            </a:r>
          </a:p>
          <a:p>
            <a:pPr marL="0" indent="0">
              <a:buNone/>
            </a:pPr>
            <a:endParaRPr lang="en-GB" sz="1200" dirty="0">
              <a:cs typeface="Calibri" panose="020F0502020204030204"/>
            </a:endParaRPr>
          </a:p>
          <a:p>
            <a:pPr marL="0" indent="0">
              <a:buNone/>
            </a:pPr>
            <a:endParaRPr lang="en-GB" dirty="0">
              <a:cs typeface="Calibri"/>
            </a:endParaRPr>
          </a:p>
        </p:txBody>
      </p:sp>
      <p:sp>
        <p:nvSpPr>
          <p:cNvPr id="4" name="Text Box 2"/>
          <p:cNvSpPr txBox="1">
            <a:spLocks noChangeArrowheads="1"/>
          </p:cNvSpPr>
          <p:nvPr/>
        </p:nvSpPr>
        <p:spPr bwMode="auto">
          <a:xfrm>
            <a:off x="0" y="365125"/>
            <a:ext cx="7792720" cy="813435"/>
          </a:xfrm>
          <a:prstGeom prst="rect">
            <a:avLst/>
          </a:prstGeom>
          <a:solidFill>
            <a:srgbClr val="00B050"/>
          </a:solidFill>
          <a:ln w="57150">
            <a:solidFill>
              <a:schemeClr val="bg1">
                <a:lumMod val="50000"/>
              </a:schemeClr>
            </a:solidFill>
            <a:miter lim="800000"/>
            <a:headEnd/>
            <a:tailEnd/>
          </a:ln>
        </p:spPr>
        <p:txBody>
          <a:bodyPr rot="0" vert="horz" wrap="square" lIns="91440" tIns="45720" rIns="91440" bIns="45720" anchor="t" anchorCtr="0">
            <a:noAutofit/>
          </a:bodyPr>
          <a:lstStyle/>
          <a:p>
            <a:pPr>
              <a:lnSpc>
                <a:spcPct val="107000"/>
              </a:lnSpc>
              <a:spcAft>
                <a:spcPts val="800"/>
              </a:spcAft>
            </a:pPr>
            <a:r>
              <a:rPr lang="en-GB" sz="4000" b="1" dirty="0">
                <a:solidFill>
                  <a:srgbClr val="FFFFFF"/>
                </a:solidFill>
                <a:latin typeface="Arial"/>
                <a:ea typeface="Calibri" panose="020F0502020204030204" pitchFamily="34" charset="0"/>
                <a:cs typeface="Arial"/>
              </a:rPr>
              <a:t>Discussion</a:t>
            </a:r>
            <a:endParaRPr lang="en-GB" sz="1000" dirty="0">
              <a:effectLst/>
              <a:latin typeface="Arial"/>
              <a:ea typeface="Calibri" panose="020F0502020204030204" pitchFamily="34" charset="0"/>
              <a:cs typeface="Arial"/>
            </a:endParaRPr>
          </a:p>
        </p:txBody>
      </p:sp>
    </p:spTree>
    <p:extLst>
      <p:ext uri="{BB962C8B-B14F-4D97-AF65-F5344CB8AC3E}">
        <p14:creationId xmlns:p14="http://schemas.microsoft.com/office/powerpoint/2010/main" val="36822221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
          <p:cNvSpPr>
            <a:spLocks noGrp="1"/>
          </p:cNvSpPr>
          <p:nvPr>
            <p:ph idx="1"/>
          </p:nvPr>
        </p:nvSpPr>
        <p:spPr>
          <a:xfrm>
            <a:off x="323336" y="1825624"/>
            <a:ext cx="11030464" cy="4640489"/>
          </a:xfrm>
        </p:spPr>
        <p:txBody>
          <a:bodyPr vert="horz" lIns="91440" tIns="45720" rIns="91440" bIns="45720" rtlCol="0" anchor="t">
            <a:normAutofit/>
          </a:bodyPr>
          <a:lstStyle/>
          <a:p>
            <a:r>
              <a:rPr lang="en-GB" dirty="0"/>
              <a:t>I am supervising a trainee clinical psychologist who is interested in pursuing research in this area</a:t>
            </a:r>
          </a:p>
          <a:p>
            <a:endParaRPr lang="en-GB" dirty="0"/>
          </a:p>
          <a:p>
            <a:r>
              <a:rPr lang="en-GB" dirty="0"/>
              <a:t>If you are a carer and interested in being involved in more research, drop us an email to me:</a:t>
            </a:r>
          </a:p>
          <a:p>
            <a:pPr lvl="1"/>
            <a:r>
              <a:rPr lang="en-GB" dirty="0"/>
              <a:t>Chrissie Jones </a:t>
            </a:r>
            <a:r>
              <a:rPr lang="en-GB" dirty="0">
                <a:hlinkClick r:id="rId3"/>
              </a:rPr>
              <a:t>c.j.jones@surrey.ac.uk</a:t>
            </a:r>
            <a:endParaRPr lang="en-GB" dirty="0"/>
          </a:p>
          <a:p>
            <a:pPr lvl="1"/>
            <a:r>
              <a:rPr lang="en-GB" dirty="0"/>
              <a:t>Becca Read </a:t>
            </a:r>
            <a:r>
              <a:rPr lang="en-GB" dirty="0">
                <a:hlinkClick r:id="rId4"/>
              </a:rPr>
              <a:t>r.read@surrey.ac.uk</a:t>
            </a:r>
            <a:r>
              <a:rPr lang="en-GB" dirty="0"/>
              <a:t> </a:t>
            </a:r>
          </a:p>
          <a:p>
            <a:pPr lvl="1"/>
            <a:endParaRPr lang="en-GB" dirty="0"/>
          </a:p>
          <a:p>
            <a:r>
              <a:rPr lang="en-GB" dirty="0"/>
              <a:t>Or come say hello to us after this meeting</a:t>
            </a:r>
          </a:p>
          <a:p>
            <a:pPr marL="0" indent="0">
              <a:buNone/>
            </a:pPr>
            <a:endParaRPr lang="en-GB" sz="1200" dirty="0">
              <a:cs typeface="Calibri" panose="020F0502020204030204"/>
            </a:endParaRPr>
          </a:p>
          <a:p>
            <a:pPr marL="0" indent="0">
              <a:buNone/>
            </a:pPr>
            <a:endParaRPr lang="en-GB" dirty="0">
              <a:cs typeface="Calibri"/>
            </a:endParaRPr>
          </a:p>
        </p:txBody>
      </p:sp>
      <p:sp>
        <p:nvSpPr>
          <p:cNvPr id="4" name="Text Box 2"/>
          <p:cNvSpPr txBox="1">
            <a:spLocks noChangeArrowheads="1"/>
          </p:cNvSpPr>
          <p:nvPr/>
        </p:nvSpPr>
        <p:spPr bwMode="auto">
          <a:xfrm>
            <a:off x="0" y="365125"/>
            <a:ext cx="7792720" cy="813435"/>
          </a:xfrm>
          <a:prstGeom prst="rect">
            <a:avLst/>
          </a:prstGeom>
          <a:solidFill>
            <a:srgbClr val="00B050"/>
          </a:solidFill>
          <a:ln w="57150">
            <a:solidFill>
              <a:schemeClr val="bg1">
                <a:lumMod val="50000"/>
              </a:schemeClr>
            </a:solidFill>
            <a:miter lim="800000"/>
            <a:headEnd/>
            <a:tailEnd/>
          </a:ln>
        </p:spPr>
        <p:txBody>
          <a:bodyPr rot="0" vert="horz" wrap="square" lIns="91440" tIns="45720" rIns="91440" bIns="45720" anchor="t" anchorCtr="0">
            <a:noAutofit/>
          </a:bodyPr>
          <a:lstStyle/>
          <a:p>
            <a:pPr>
              <a:lnSpc>
                <a:spcPct val="107000"/>
              </a:lnSpc>
              <a:spcAft>
                <a:spcPts val="800"/>
              </a:spcAft>
            </a:pPr>
            <a:r>
              <a:rPr lang="en-GB" sz="4000" b="1" dirty="0">
                <a:solidFill>
                  <a:srgbClr val="FFFFFF"/>
                </a:solidFill>
                <a:latin typeface="Arial"/>
                <a:ea typeface="Calibri" panose="020F0502020204030204" pitchFamily="34" charset="0"/>
                <a:cs typeface="Arial"/>
              </a:rPr>
              <a:t>Keep in touch</a:t>
            </a:r>
            <a:endParaRPr lang="en-GB" sz="1000" dirty="0">
              <a:effectLst/>
              <a:latin typeface="Arial"/>
              <a:ea typeface="Calibri" panose="020F0502020204030204" pitchFamily="34" charset="0"/>
              <a:cs typeface="Arial"/>
            </a:endParaRPr>
          </a:p>
        </p:txBody>
      </p:sp>
      <p:pic>
        <p:nvPicPr>
          <p:cNvPr id="3" name="Picture 2"/>
          <p:cNvPicPr>
            <a:picLocks noChangeAspect="1"/>
          </p:cNvPicPr>
          <p:nvPr/>
        </p:nvPicPr>
        <p:blipFill rotWithShape="1">
          <a:blip r:embed="rId5"/>
          <a:srcRect b="10159"/>
          <a:stretch/>
        </p:blipFill>
        <p:spPr>
          <a:xfrm>
            <a:off x="7699562" y="3886200"/>
            <a:ext cx="3912969" cy="2819400"/>
          </a:xfrm>
          <a:prstGeom prst="rect">
            <a:avLst/>
          </a:prstGeom>
        </p:spPr>
      </p:pic>
    </p:spTree>
    <p:extLst>
      <p:ext uri="{BB962C8B-B14F-4D97-AF65-F5344CB8AC3E}">
        <p14:creationId xmlns:p14="http://schemas.microsoft.com/office/powerpoint/2010/main" val="12073232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0" y="365125"/>
            <a:ext cx="7792720" cy="813435"/>
          </a:xfrm>
          <a:prstGeom prst="rect">
            <a:avLst/>
          </a:prstGeom>
          <a:solidFill>
            <a:srgbClr val="00B050"/>
          </a:solidFill>
          <a:ln w="57150">
            <a:solidFill>
              <a:schemeClr val="bg1">
                <a:lumMod val="50000"/>
              </a:schemeClr>
            </a:solidFill>
            <a:miter lim="800000"/>
            <a:headEnd/>
            <a:tailEnd/>
          </a:ln>
        </p:spPr>
        <p:txBody>
          <a:bodyPr rot="0" vert="horz" wrap="square" lIns="91440" tIns="45720" rIns="91440" bIns="45720" anchor="t" anchorCtr="0">
            <a:noAutofit/>
          </a:bodyPr>
          <a:lstStyle/>
          <a:p>
            <a:pPr>
              <a:lnSpc>
                <a:spcPct val="107000"/>
              </a:lnSpc>
              <a:spcAft>
                <a:spcPts val="800"/>
              </a:spcAft>
            </a:pPr>
            <a:r>
              <a:rPr lang="en-GB" sz="4000" b="1" dirty="0">
                <a:solidFill>
                  <a:srgbClr val="FFFFFF"/>
                </a:solidFill>
                <a:latin typeface="Arial" panose="020B0604020202020204" pitchFamily="34" charset="0"/>
                <a:ea typeface="Calibri" panose="020F0502020204030204" pitchFamily="34" charset="0"/>
                <a:cs typeface="Times New Roman" panose="02020603050405020304" pitchFamily="18" charset="0"/>
              </a:rPr>
              <a:t>Acknowledgements</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Content Placeholder 1"/>
          <p:cNvSpPr>
            <a:spLocks noGrp="1"/>
          </p:cNvSpPr>
          <p:nvPr>
            <p:ph idx="1"/>
          </p:nvPr>
        </p:nvSpPr>
        <p:spPr>
          <a:xfrm>
            <a:off x="424542" y="1814740"/>
            <a:ext cx="3439887" cy="4351338"/>
          </a:xfrm>
        </p:spPr>
        <p:txBody>
          <a:bodyPr>
            <a:normAutofit lnSpcReduction="10000"/>
          </a:bodyPr>
          <a:lstStyle/>
          <a:p>
            <a:pPr marL="0" indent="0">
              <a:buNone/>
            </a:pPr>
            <a:r>
              <a:rPr lang="en-GB" dirty="0"/>
              <a:t>Research team</a:t>
            </a:r>
          </a:p>
          <a:p>
            <a:r>
              <a:rPr lang="en-GB" dirty="0"/>
              <a:t>Mark Hayward</a:t>
            </a:r>
          </a:p>
          <a:p>
            <a:r>
              <a:rPr lang="en-GB" dirty="0"/>
              <a:t>Helen Smith</a:t>
            </a:r>
          </a:p>
          <a:p>
            <a:r>
              <a:rPr lang="en-GB" dirty="0"/>
              <a:t>Vanessa Pinfold</a:t>
            </a:r>
          </a:p>
          <a:p>
            <a:r>
              <a:rPr lang="en-GB" dirty="0"/>
              <a:t>Stephen Bremner</a:t>
            </a:r>
          </a:p>
          <a:p>
            <a:r>
              <a:rPr lang="en-GB" dirty="0"/>
              <a:t>Daryl O’Connor</a:t>
            </a:r>
          </a:p>
          <a:p>
            <a:r>
              <a:rPr lang="en-GB" dirty="0"/>
              <a:t>Cassie Hazell</a:t>
            </a:r>
          </a:p>
          <a:p>
            <a:r>
              <a:rPr lang="en-GB" dirty="0" err="1"/>
              <a:t>Aparajita</a:t>
            </a:r>
            <a:r>
              <a:rPr lang="en-GB" dirty="0"/>
              <a:t> Pandey</a:t>
            </a:r>
          </a:p>
          <a:p>
            <a:r>
              <a:rPr lang="en-GB" dirty="0"/>
              <a:t>Alexia </a:t>
            </a:r>
            <a:r>
              <a:rPr lang="en-GB" dirty="0" err="1"/>
              <a:t>Papamichail</a:t>
            </a:r>
            <a:endParaRPr lang="en-GB" dirty="0"/>
          </a:p>
          <a:p>
            <a:pPr lvl="1"/>
            <a:endParaRPr lang="en-GB" dirty="0"/>
          </a:p>
        </p:txBody>
      </p:sp>
      <p:sp>
        <p:nvSpPr>
          <p:cNvPr id="5" name="Content Placeholder 1"/>
          <p:cNvSpPr txBox="1">
            <a:spLocks/>
          </p:cNvSpPr>
          <p:nvPr/>
        </p:nvSpPr>
        <p:spPr>
          <a:xfrm>
            <a:off x="4332514" y="1814740"/>
            <a:ext cx="3080658" cy="98288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dirty="0"/>
              <a:t>Lived Experience Advisory Panel</a:t>
            </a:r>
          </a:p>
        </p:txBody>
      </p:sp>
      <p:sp>
        <p:nvSpPr>
          <p:cNvPr id="6" name="Content Placeholder 1"/>
          <p:cNvSpPr txBox="1">
            <a:spLocks/>
          </p:cNvSpPr>
          <p:nvPr/>
        </p:nvSpPr>
        <p:spPr>
          <a:xfrm>
            <a:off x="8000999" y="1814740"/>
            <a:ext cx="3080658"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GB" dirty="0"/>
          </a:p>
        </p:txBody>
      </p:sp>
      <p:sp>
        <p:nvSpPr>
          <p:cNvPr id="8" name="Content Placeholder 1"/>
          <p:cNvSpPr txBox="1">
            <a:spLocks/>
          </p:cNvSpPr>
          <p:nvPr/>
        </p:nvSpPr>
        <p:spPr>
          <a:xfrm>
            <a:off x="8425543" y="1814740"/>
            <a:ext cx="3766457"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dirty="0"/>
              <a:t>Trial Steering Committee</a:t>
            </a:r>
          </a:p>
          <a:p>
            <a:r>
              <a:rPr lang="en-GB" dirty="0"/>
              <a:t>Susan Ayers</a:t>
            </a:r>
          </a:p>
          <a:p>
            <a:r>
              <a:rPr lang="en-GB" dirty="0"/>
              <a:t>Kathy Greenwood</a:t>
            </a:r>
          </a:p>
          <a:p>
            <a:r>
              <a:rPr lang="en-GB" dirty="0"/>
              <a:t>Jill Scholl</a:t>
            </a:r>
          </a:p>
          <a:p>
            <a:r>
              <a:rPr lang="en-GB" dirty="0"/>
              <a:t>Anna-Marie Jones</a:t>
            </a:r>
          </a:p>
          <a:p>
            <a:endParaRPr lang="en-GB" dirty="0"/>
          </a:p>
        </p:txBody>
      </p:sp>
      <p:pic>
        <p:nvPicPr>
          <p:cNvPr id="9" name="Picture 8"/>
          <p:cNvPicPr/>
          <p:nvPr/>
        </p:nvPicPr>
        <p:blipFill>
          <a:blip r:embed="rId3" cstate="print">
            <a:extLst>
              <a:ext uri="{BEBA8EAE-BF5A-486C-A8C5-ECC9F3942E4B}">
                <a14:imgProps xmlns:a14="http://schemas.microsoft.com/office/drawing/2010/main">
                  <a14:imgLayer r:embed="rId4">
                    <a14:imgEffect>
                      <a14:backgroundRemoval t="2761" b="95706" l="5296" r="91589">
                        <a14:foregroundMark x1="56075" y1="51227" x2="56075" y2="51227"/>
                        <a14:foregroundMark x1="61682" y1="14110" x2="61682" y2="14110"/>
                        <a14:foregroundMark x1="57321" y1="88344" x2="57321" y2="88344"/>
                        <a14:foregroundMark x1="57009" y1="91104" x2="57009" y2="91104"/>
                      </a14:backgroundRemoval>
                    </a14:imgEffect>
                  </a14:imgLayer>
                </a14:imgProps>
              </a:ext>
              <a:ext uri="{28A0092B-C50C-407E-A947-70E740481C1C}">
                <a14:useLocalDpi xmlns:a14="http://schemas.microsoft.com/office/drawing/2010/main" val="0"/>
              </a:ext>
            </a:extLst>
          </a:blip>
          <a:stretch>
            <a:fillRect/>
          </a:stretch>
        </p:blipFill>
        <p:spPr>
          <a:xfrm>
            <a:off x="10481714" y="5179245"/>
            <a:ext cx="1494386" cy="1453579"/>
          </a:xfrm>
          <a:prstGeom prst="rect">
            <a:avLst/>
          </a:prstGeom>
        </p:spPr>
      </p:pic>
      <p:sp>
        <p:nvSpPr>
          <p:cNvPr id="10" name="Content Placeholder 1"/>
          <p:cNvSpPr txBox="1">
            <a:spLocks/>
          </p:cNvSpPr>
          <p:nvPr/>
        </p:nvSpPr>
        <p:spPr>
          <a:xfrm>
            <a:off x="5713770" y="5330057"/>
            <a:ext cx="4767944" cy="98288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GB" dirty="0"/>
              <a:t>This work was supported by The Dunhill Medical Trust [grant number: R431/0715]</a:t>
            </a:r>
          </a:p>
        </p:txBody>
      </p:sp>
      <p:pic>
        <p:nvPicPr>
          <p:cNvPr id="11" name="Picture 10"/>
          <p:cNvPicPr>
            <a:picLocks noChangeAspect="1"/>
          </p:cNvPicPr>
          <p:nvPr/>
        </p:nvPicPr>
        <p:blipFill>
          <a:blip r:embed="rId5"/>
          <a:stretch>
            <a:fillRect/>
          </a:stretch>
        </p:blipFill>
        <p:spPr>
          <a:xfrm>
            <a:off x="4288973" y="4963886"/>
            <a:ext cx="1682307" cy="1806348"/>
          </a:xfrm>
          <a:prstGeom prst="rect">
            <a:avLst/>
          </a:prstGeom>
        </p:spPr>
      </p:pic>
    </p:spTree>
    <p:extLst>
      <p:ext uri="{BB962C8B-B14F-4D97-AF65-F5344CB8AC3E}">
        <p14:creationId xmlns:p14="http://schemas.microsoft.com/office/powerpoint/2010/main" val="5204144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562169" y="2905804"/>
            <a:ext cx="4172395" cy="2776539"/>
          </a:xfrm>
          <a:prstGeom prst="rect">
            <a:avLst/>
          </a:prstGeom>
        </p:spPr>
      </p:pic>
      <p:sp>
        <p:nvSpPr>
          <p:cNvPr id="7" name="Content Placeholder 1"/>
          <p:cNvSpPr>
            <a:spLocks noGrp="1"/>
          </p:cNvSpPr>
          <p:nvPr>
            <p:ph idx="1"/>
          </p:nvPr>
        </p:nvSpPr>
        <p:spPr>
          <a:xfrm>
            <a:off x="323336" y="1825624"/>
            <a:ext cx="11030464" cy="4640489"/>
          </a:xfrm>
        </p:spPr>
        <p:txBody>
          <a:bodyPr vert="horz" lIns="91440" tIns="45720" rIns="91440" bIns="45720" rtlCol="0" anchor="t">
            <a:normAutofit lnSpcReduction="10000"/>
          </a:bodyPr>
          <a:lstStyle/>
          <a:p>
            <a:r>
              <a:rPr lang="en-GB" dirty="0"/>
              <a:t>Is a full trial of PWD justified?</a:t>
            </a:r>
          </a:p>
          <a:p>
            <a:endParaRPr lang="en-GB" dirty="0"/>
          </a:p>
          <a:p>
            <a:r>
              <a:rPr lang="en-GB" dirty="0"/>
              <a:t>Why might we not have seen any trend towards difference in outcomes?</a:t>
            </a:r>
          </a:p>
          <a:p>
            <a:pPr lvl="1"/>
            <a:r>
              <a:rPr lang="en-GB" dirty="0"/>
              <a:t>Carers were very experienced and coping well?</a:t>
            </a:r>
          </a:p>
          <a:p>
            <a:pPr lvl="1"/>
            <a:r>
              <a:rPr lang="en-GB" dirty="0"/>
              <a:t>Perhaps newer carers would benefit more?</a:t>
            </a:r>
          </a:p>
          <a:p>
            <a:pPr lvl="1"/>
            <a:r>
              <a:rPr lang="en-GB" dirty="0"/>
              <a:t>Perhaps writing should focus on any intense emotion?</a:t>
            </a:r>
          </a:p>
          <a:p>
            <a:pPr lvl="1"/>
            <a:r>
              <a:rPr lang="en-GB" dirty="0"/>
              <a:t>We used the wrong outcome measures?</a:t>
            </a:r>
          </a:p>
          <a:p>
            <a:pPr lvl="1"/>
            <a:r>
              <a:rPr lang="en-GB" dirty="0"/>
              <a:t>We used the wrong control?</a:t>
            </a:r>
          </a:p>
          <a:p>
            <a:pPr lvl="1"/>
            <a:r>
              <a:rPr lang="en-GB" dirty="0"/>
              <a:t>The intervention just doesn’t work for these carers?</a:t>
            </a:r>
          </a:p>
          <a:p>
            <a:pPr lvl="1"/>
            <a:endParaRPr lang="en-GB" dirty="0"/>
          </a:p>
          <a:p>
            <a:r>
              <a:rPr lang="en-GB" dirty="0"/>
              <a:t>What should we do next?</a:t>
            </a:r>
          </a:p>
          <a:p>
            <a:pPr marL="0" indent="0">
              <a:buNone/>
            </a:pPr>
            <a:endParaRPr lang="en-GB" sz="1200" dirty="0">
              <a:cs typeface="Calibri" panose="020F0502020204030204"/>
            </a:endParaRPr>
          </a:p>
          <a:p>
            <a:pPr marL="0" indent="0">
              <a:buNone/>
            </a:pPr>
            <a:endParaRPr lang="en-GB" dirty="0">
              <a:cs typeface="Calibri"/>
            </a:endParaRPr>
          </a:p>
        </p:txBody>
      </p:sp>
      <p:sp>
        <p:nvSpPr>
          <p:cNvPr id="4" name="Text Box 2"/>
          <p:cNvSpPr txBox="1">
            <a:spLocks noChangeArrowheads="1"/>
          </p:cNvSpPr>
          <p:nvPr/>
        </p:nvSpPr>
        <p:spPr bwMode="auto">
          <a:xfrm>
            <a:off x="0" y="365125"/>
            <a:ext cx="7792720" cy="813435"/>
          </a:xfrm>
          <a:prstGeom prst="rect">
            <a:avLst/>
          </a:prstGeom>
          <a:solidFill>
            <a:srgbClr val="00B050"/>
          </a:solidFill>
          <a:ln w="57150">
            <a:solidFill>
              <a:schemeClr val="bg1">
                <a:lumMod val="50000"/>
              </a:schemeClr>
            </a:solidFill>
            <a:miter lim="800000"/>
            <a:headEnd/>
            <a:tailEnd/>
          </a:ln>
        </p:spPr>
        <p:txBody>
          <a:bodyPr rot="0" vert="horz" wrap="square" lIns="91440" tIns="45720" rIns="91440" bIns="45720" anchor="t" anchorCtr="0">
            <a:noAutofit/>
          </a:bodyPr>
          <a:lstStyle/>
          <a:p>
            <a:pPr>
              <a:lnSpc>
                <a:spcPct val="107000"/>
              </a:lnSpc>
              <a:spcAft>
                <a:spcPts val="800"/>
              </a:spcAft>
            </a:pPr>
            <a:r>
              <a:rPr lang="en-GB" sz="4000" b="1" dirty="0">
                <a:solidFill>
                  <a:srgbClr val="FFFFFF"/>
                </a:solidFill>
                <a:latin typeface="Arial"/>
                <a:ea typeface="Calibri" panose="020F0502020204030204" pitchFamily="34" charset="0"/>
                <a:cs typeface="Arial"/>
              </a:rPr>
              <a:t>Discussion</a:t>
            </a:r>
            <a:endParaRPr lang="en-GB" sz="1000" dirty="0">
              <a:effectLst/>
              <a:latin typeface="Arial"/>
              <a:ea typeface="Calibri" panose="020F0502020204030204" pitchFamily="34" charset="0"/>
              <a:cs typeface="Arial"/>
            </a:endParaRPr>
          </a:p>
        </p:txBody>
      </p:sp>
    </p:spTree>
    <p:extLst>
      <p:ext uri="{BB962C8B-B14F-4D97-AF65-F5344CB8AC3E}">
        <p14:creationId xmlns:p14="http://schemas.microsoft.com/office/powerpoint/2010/main" val="31675802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1612</TotalTime>
  <Words>3907</Words>
  <Application>Microsoft Office PowerPoint</Application>
  <PresentationFormat>Widescreen</PresentationFormat>
  <Paragraphs>552</Paragraphs>
  <Slides>44</Slides>
  <Notes>43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44</vt:i4>
      </vt:variant>
    </vt:vector>
  </HeadingPairs>
  <TitlesOfParts>
    <vt:vector size="51" baseType="lpstr">
      <vt:lpstr>Arial</vt:lpstr>
      <vt:lpstr>Calibri</vt:lpstr>
      <vt:lpstr>Calibri Light</vt:lpstr>
      <vt:lpstr>Symbol</vt:lpstr>
      <vt:lpstr>Times New Roman</vt:lpstr>
      <vt:lpstr>Wingdings</vt:lpstr>
      <vt:lpstr>Office Theme</vt:lpstr>
      <vt:lpstr>Pilot randomised control trial of Positive Written Disclosure for  carers of people with psychosis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Brighton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Pilot randomised control trial of Positive Written Disclosure for Older Adult Carers of people with psychosis.</dc:title>
  <dc:creator>Cassie Hazell</dc:creator>
  <cp:lastModifiedBy>Jamie Moffatt</cp:lastModifiedBy>
  <cp:revision>215</cp:revision>
  <dcterms:created xsi:type="dcterms:W3CDTF">2017-05-23T09:31:41Z</dcterms:created>
  <dcterms:modified xsi:type="dcterms:W3CDTF">2019-01-30T13:47:43Z</dcterms:modified>
</cp:coreProperties>
</file>