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1822" r:id="rId2"/>
    <p:sldId id="2053" r:id="rId3"/>
    <p:sldId id="1621" r:id="rId4"/>
    <p:sldId id="1801" r:id="rId5"/>
    <p:sldId id="1704" r:id="rId6"/>
    <p:sldId id="2061" r:id="rId7"/>
    <p:sldId id="2059" r:id="rId8"/>
    <p:sldId id="2060" r:id="rId9"/>
    <p:sldId id="2075" r:id="rId10"/>
    <p:sldId id="1636" r:id="rId11"/>
    <p:sldId id="2076" r:id="rId12"/>
    <p:sldId id="2077" r:id="rId13"/>
    <p:sldId id="2078" r:id="rId14"/>
    <p:sldId id="174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74A"/>
    <a:srgbClr val="BAB33F"/>
    <a:srgbClr val="AB9DB7"/>
    <a:srgbClr val="96C9CD"/>
    <a:srgbClr val="CAA39A"/>
    <a:srgbClr val="D6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08"/>
    <p:restoredTop sz="96208"/>
  </p:normalViewPr>
  <p:slideViewPr>
    <p:cSldViewPr snapToGrid="0" snapToObjects="1">
      <p:cViewPr varScale="1">
        <p:scale>
          <a:sx n="105" d="100"/>
          <a:sy n="105" d="100"/>
        </p:scale>
        <p:origin x="138" y="2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32FC4-98E2-494A-8A78-C8C61A11B5FD}" type="datetimeFigureOut">
              <a:rPr lang="en-US" smtClean="0"/>
              <a:t>6/29/2022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FF392-19D4-384C-BB60-C3F22AB5F1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7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2C2AF-E043-4A57-AA36-57D5D9E035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91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861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6731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686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44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381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FF392-19D4-384C-BB60-C3F22AB5F1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959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999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59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263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44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3250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4200" y="380941"/>
            <a:ext cx="363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solidFill>
                  <a:schemeClr val="accent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762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F034606F-1A02-B948-A66C-921464EAB303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0820400" y="5918200"/>
            <a:ext cx="812800" cy="8128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853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 sz="1867" dirty="0">
              <a:solidFill>
                <a:schemeClr val="tx1"/>
              </a:solidFill>
            </a:endParaRPr>
          </a:p>
        </p:txBody>
      </p:sp>
      <p:cxnSp>
        <p:nvCxnSpPr>
          <p:cNvPr id="2" name="Straight Connector 1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4200" y="380941"/>
            <a:ext cx="363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solidFill>
                  <a:schemeClr val="bg2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11277600" y="6048457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 dirty="0"/>
              <a:t>page</a:t>
            </a:r>
          </a:p>
          <a:p>
            <a:pPr algn="l"/>
            <a:r>
              <a:rPr lang="en-US" dirty="0"/>
              <a:t>0</a:t>
            </a:r>
            <a:fld id="{37D409AB-2201-4E18-8A34-C31753AD9B06}" type="slidenum">
              <a:rPr smtClean="0"/>
              <a:pPr algn="l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6068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4200" y="380941"/>
            <a:ext cx="363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11277600" y="6048457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 dirty="0"/>
              <a:t>page</a:t>
            </a:r>
          </a:p>
          <a:p>
            <a:pPr algn="l"/>
            <a:r>
              <a:rPr lang="en-US" dirty="0"/>
              <a:t>0</a:t>
            </a:r>
            <a:fld id="{37D409AB-2201-4E18-8A34-C31753AD9B06}" type="slidenum">
              <a:rPr smtClean="0"/>
              <a:pPr algn="l"/>
              <a:t>‹#›</a:t>
            </a:fld>
            <a:endParaRPr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600200"/>
            <a:ext cx="12192000" cy="3657600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 sz="1867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44955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217709" tIns="108855" rIns="217709" bIns="108855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217709" tIns="108855" rIns="217709" bIns="10885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ECBC-6A3F-8C47-973F-42B23592A0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709" tIns="108855" rIns="217709" bIns="10885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8766546-6CBE-764F-94AD-BA4763906E9A}" type="datetime1">
              <a:rPr lang="en-GB" altLang="en-US"/>
              <a:pPr>
                <a:defRPr/>
              </a:pPr>
              <a:t>29/06/2022</a:t>
            </a:fld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198E0-9615-FB40-9C27-340173CF93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709" tIns="108855" rIns="217709" bIns="10885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728A5-3724-5043-9A0E-391ECBAB3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006307" y="6604000"/>
            <a:ext cx="185737" cy="954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65CA4-2C61-EF4A-8E4B-D496FEF1605A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6823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699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111633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277600" y="6048457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 dirty="0"/>
              <a:t>page</a:t>
            </a:r>
          </a:p>
          <a:p>
            <a:pPr algn="l"/>
            <a:r>
              <a:rPr lang="en-US" dirty="0"/>
              <a:t>0</a:t>
            </a:r>
            <a:fld id="{37D409AB-2201-4E18-8A34-C31753AD9B06}" type="slidenum">
              <a:rPr smtClean="0"/>
              <a:pPr algn="l"/>
              <a:t>‹#›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D26550-B3A1-6543-9538-366F88A58C4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1" y="6124657"/>
            <a:ext cx="815131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2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8" r:id="rId5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png"/><Relationship Id="rId21" Type="http://schemas.openxmlformats.org/officeDocument/2006/relationships/image" Target="../media/image23.jpe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jp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640303-E2DB-3441-851C-6029EDCFC1C3}"/>
              </a:ext>
            </a:extLst>
          </p:cNvPr>
          <p:cNvSpPr txBox="1">
            <a:spLocks/>
          </p:cNvSpPr>
          <p:nvPr/>
        </p:nvSpPr>
        <p:spPr>
          <a:xfrm>
            <a:off x="630619" y="4535215"/>
            <a:ext cx="10675813" cy="1381874"/>
          </a:xfrm>
          <a:prstGeom prst="rect">
            <a:avLst/>
          </a:prstGeom>
        </p:spPr>
        <p:txBody>
          <a:bodyPr lIns="0" tIns="0" rIns="0" bIns="0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304815">
              <a:lnSpc>
                <a:spcPct val="80000"/>
              </a:lnSpc>
              <a:defRPr/>
            </a:pPr>
            <a:r>
              <a:rPr lang="en-US" sz="2000" b="1" kern="0" spc="26" dirty="0">
                <a:solidFill>
                  <a:prstClr val="black"/>
                </a:solidFill>
                <a:latin typeface="Roboto"/>
                <a:cs typeface="Georgia"/>
              </a:rPr>
              <a:t>Dr Amy Hardy</a:t>
            </a:r>
          </a:p>
          <a:p>
            <a:pPr algn="l" defTabSz="304815">
              <a:lnSpc>
                <a:spcPct val="80000"/>
              </a:lnSpc>
              <a:defRPr/>
            </a:pPr>
            <a:endParaRPr lang="en-US" sz="900" kern="0" spc="26" dirty="0">
              <a:solidFill>
                <a:prstClr val="black"/>
              </a:solidFill>
              <a:latin typeface="Roboto"/>
              <a:cs typeface="Georgia"/>
            </a:endParaRPr>
          </a:p>
          <a:p>
            <a:pPr algn="l" defTabSz="304815">
              <a:defRPr/>
            </a:pPr>
            <a:r>
              <a:rPr lang="en-US" sz="1800" kern="0" spc="26" dirty="0">
                <a:solidFill>
                  <a:prstClr val="black"/>
                </a:solidFill>
                <a:latin typeface="Roboto"/>
                <a:cs typeface="Georgia"/>
              </a:rPr>
              <a:t>Lecturer, Institute of Psychiatry, Psychology &amp; Neuroscience, King’s College London</a:t>
            </a:r>
          </a:p>
          <a:p>
            <a:pPr algn="l" defTabSz="304815">
              <a:defRPr/>
            </a:pPr>
            <a:endParaRPr lang="en-US" sz="900" kern="0" spc="26" dirty="0">
              <a:solidFill>
                <a:prstClr val="black"/>
              </a:solidFill>
              <a:latin typeface="Roboto Condensed"/>
              <a:cs typeface="Georgia"/>
            </a:endParaRPr>
          </a:p>
          <a:p>
            <a:pPr algn="l" defTabSz="304815">
              <a:defRPr/>
            </a:pPr>
            <a:r>
              <a:rPr lang="en-US" sz="1800" kern="0" spc="26" dirty="0">
                <a:solidFill>
                  <a:prstClr val="black"/>
                </a:solidFill>
                <a:latin typeface="Roboto"/>
                <a:cs typeface="Georgia"/>
              </a:rPr>
              <a:t>Consultant Clinical Psychologist &amp; Trauma-informed Care Lead, Psychological Interventions Clinic for Outpatients with Psychosis, South London &amp; Maudsley NHS Foundation Trust</a:t>
            </a:r>
          </a:p>
          <a:p>
            <a:pPr algn="l" defTabSz="304815">
              <a:lnSpc>
                <a:spcPct val="80000"/>
              </a:lnSpc>
              <a:defRPr/>
            </a:pPr>
            <a:endParaRPr lang="en-US" sz="1800" kern="0" spc="26" dirty="0">
              <a:solidFill>
                <a:prstClr val="black"/>
              </a:solidFill>
              <a:latin typeface="Roboto"/>
              <a:cs typeface="Georgia"/>
            </a:endParaRPr>
          </a:p>
          <a:p>
            <a:pPr algn="l" defTabSz="304815">
              <a:lnSpc>
                <a:spcPct val="80000"/>
              </a:lnSpc>
              <a:defRPr/>
            </a:pPr>
            <a:endParaRPr lang="en-US" sz="1600" kern="0" spc="26" dirty="0">
              <a:solidFill>
                <a:prstClr val="black"/>
              </a:solidFill>
              <a:latin typeface="Roboto Condensed"/>
              <a:cs typeface="Georgia"/>
            </a:endParaRPr>
          </a:p>
          <a:p>
            <a:pPr algn="l" defTabSz="304815">
              <a:lnSpc>
                <a:spcPct val="80000"/>
              </a:lnSpc>
              <a:defRPr/>
            </a:pPr>
            <a:endParaRPr lang="en-US" sz="2400" b="1" kern="0" spc="26" dirty="0">
              <a:solidFill>
                <a:prstClr val="black"/>
              </a:solidFill>
              <a:latin typeface="Roboto"/>
              <a:cs typeface="Georgi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B067CB-6D45-4240-AB33-D565BAC2C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0" y="338667"/>
            <a:ext cx="1840089" cy="1282652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8F7D58F3-20BE-454F-83D0-1D5DD46B2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973" y="317986"/>
            <a:ext cx="905359" cy="1282652"/>
          </a:xfrm>
          <a:prstGeom prst="rect">
            <a:avLst/>
          </a:prstGeom>
        </p:spPr>
      </p:pic>
      <p:pic>
        <p:nvPicPr>
          <p:cNvPr id="10" name="Picture 9" descr="KHP_M_oneline_strapline_CMYK.eps">
            <a:extLst>
              <a:ext uri="{FF2B5EF4-FFF2-40B4-BE49-F238E27FC236}">
                <a16:creationId xmlns:a16="http://schemas.microsoft.com/office/drawing/2014/main" id="{6401846E-9A3F-1C43-81E2-F0C774BD7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5"/>
          <a:stretch>
            <a:fillRect/>
          </a:stretch>
        </p:blipFill>
        <p:spPr bwMode="auto">
          <a:xfrm>
            <a:off x="3204611" y="343702"/>
            <a:ext cx="5557030" cy="68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A254C6C-E4B4-8845-B87D-769796AAE550}"/>
              </a:ext>
            </a:extLst>
          </p:cNvPr>
          <p:cNvSpPr txBox="1">
            <a:spLocks/>
          </p:cNvSpPr>
          <p:nvPr/>
        </p:nvSpPr>
        <p:spPr>
          <a:xfrm>
            <a:off x="7998945" y="6502630"/>
            <a:ext cx="4885037" cy="387148"/>
          </a:xfrm>
          <a:prstGeom prst="rect">
            <a:avLst/>
          </a:prstGeom>
        </p:spPr>
        <p:txBody>
          <a:bodyPr lIns="0" tIns="0" rIns="0" bIns="0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304815">
              <a:lnSpc>
                <a:spcPct val="80000"/>
              </a:lnSpc>
              <a:defRPr/>
            </a:pPr>
            <a:r>
              <a:rPr lang="en-US" sz="1800" kern="0" spc="26" dirty="0" err="1">
                <a:solidFill>
                  <a:prstClr val="black"/>
                </a:solidFill>
                <a:latin typeface="Roboto"/>
                <a:cs typeface="Georgia"/>
              </a:rPr>
              <a:t>amy.hardy@kcl.ac.uk</a:t>
            </a:r>
            <a:r>
              <a:rPr lang="en-US" sz="1800" kern="0" spc="26" dirty="0">
                <a:solidFill>
                  <a:prstClr val="black"/>
                </a:solidFill>
                <a:latin typeface="Roboto"/>
                <a:cs typeface="Georgia"/>
              </a:rPr>
              <a:t> :    @</a:t>
            </a:r>
            <a:r>
              <a:rPr lang="en-US" sz="1800" kern="0" spc="26" dirty="0" err="1">
                <a:solidFill>
                  <a:prstClr val="black"/>
                </a:solidFill>
                <a:latin typeface="Roboto"/>
                <a:cs typeface="Georgia"/>
              </a:rPr>
              <a:t>AmybHardy</a:t>
            </a:r>
            <a:endParaRPr lang="en-US" sz="1800" kern="0" spc="26" dirty="0">
              <a:solidFill>
                <a:prstClr val="black"/>
              </a:solidFill>
              <a:latin typeface="Roboto"/>
              <a:cs typeface="Georgia"/>
            </a:endParaRPr>
          </a:p>
          <a:p>
            <a:pPr algn="l" defTabSz="304815">
              <a:lnSpc>
                <a:spcPct val="80000"/>
              </a:lnSpc>
              <a:defRPr/>
            </a:pPr>
            <a:endParaRPr lang="en-US" sz="1600" kern="0" spc="26" dirty="0">
              <a:solidFill>
                <a:prstClr val="black"/>
              </a:solidFill>
              <a:latin typeface="Roboto Condensed"/>
              <a:cs typeface="Georgia"/>
            </a:endParaRPr>
          </a:p>
          <a:p>
            <a:pPr algn="l" defTabSz="304815">
              <a:lnSpc>
                <a:spcPct val="80000"/>
              </a:lnSpc>
              <a:defRPr/>
            </a:pPr>
            <a:endParaRPr lang="en-US" sz="2400" b="1" kern="0" spc="26" dirty="0">
              <a:solidFill>
                <a:prstClr val="black"/>
              </a:solidFill>
              <a:latin typeface="Roboto"/>
              <a:cs typeface="Georgia"/>
            </a:endParaRPr>
          </a:p>
        </p:txBody>
      </p:sp>
      <p:pic>
        <p:nvPicPr>
          <p:cNvPr id="1026" name="Picture 2" descr="Twitter Logo transparent PNG - StickPNG">
            <a:extLst>
              <a:ext uri="{FF2B5EF4-FFF2-40B4-BE49-F238E27FC236}">
                <a16:creationId xmlns:a16="http://schemas.microsoft.com/office/drawing/2014/main" id="{ABDF5C77-CA8F-AD45-A9F0-B197DA6FE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506" y="6414644"/>
            <a:ext cx="349593" cy="34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CEB137-7506-A428-7DAB-9730F7DB4BA2}"/>
              </a:ext>
            </a:extLst>
          </p:cNvPr>
          <p:cNvSpPr/>
          <p:nvPr/>
        </p:nvSpPr>
        <p:spPr>
          <a:xfrm>
            <a:off x="3730484" y="2054548"/>
            <a:ext cx="2912233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446"/>
            <a:r>
              <a:rPr lang="en-US" sz="8000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Trial:</a:t>
            </a:r>
            <a:endParaRPr lang="uk-UA" sz="8000" b="1" dirty="0">
              <a:solidFill>
                <a:srgbClr val="D1B74A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7D5720-9897-72E1-7E57-4EA7A364DAF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616" y="2139439"/>
            <a:ext cx="3093995" cy="1078821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1355434-E4D7-A696-66AC-4ECDCC15549F}"/>
              </a:ext>
            </a:extLst>
          </p:cNvPr>
          <p:cNvSpPr/>
          <p:nvPr/>
        </p:nvSpPr>
        <p:spPr>
          <a:xfrm>
            <a:off x="478620" y="3236482"/>
            <a:ext cx="11166270" cy="9131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446"/>
            <a:r>
              <a:rPr lang="en-US" sz="5334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Trauma-focused CBT for psychosis</a:t>
            </a:r>
            <a:endParaRPr lang="uk-UA" sz="5334" b="1" dirty="0">
              <a:solidFill>
                <a:srgbClr val="D1B74A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92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82AEE3F-0798-2B40-B722-B4B51C212C95}"/>
              </a:ext>
            </a:extLst>
          </p:cNvPr>
          <p:cNvSpPr/>
          <p:nvPr/>
        </p:nvSpPr>
        <p:spPr>
          <a:xfrm>
            <a:off x="5638788" y="-1977"/>
            <a:ext cx="434816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446"/>
            <a:r>
              <a:rPr lang="en-US" sz="7000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Team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AF7F03B-2E0F-594A-BA27-3EAA4458248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8330" y="179241"/>
            <a:ext cx="2414735" cy="810728"/>
          </a:xfrm>
          <a:prstGeom prst="rect">
            <a:avLst/>
          </a:prstGeom>
          <a:noFill/>
        </p:spPr>
      </p:pic>
      <p:pic>
        <p:nvPicPr>
          <p:cNvPr id="9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7553E808-97BE-D845-85C2-C7B411E60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404" y="1351761"/>
            <a:ext cx="3517900" cy="4470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A332-F9AA-4EC3-ABAD-66925D0DF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458" y="1155235"/>
            <a:ext cx="9300437" cy="3821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600" dirty="0"/>
          </a:p>
          <a:p>
            <a:pPr marL="0" indent="0">
              <a:lnSpc>
                <a:spcPct val="110000"/>
              </a:lnSpc>
              <a:buClr>
                <a:srgbClr val="D2B649"/>
              </a:buClr>
              <a:buNone/>
            </a:pPr>
            <a:r>
              <a:rPr lang="en-US" sz="900" dirty="0"/>
              <a:t> </a:t>
            </a:r>
          </a:p>
          <a:p>
            <a:endParaRPr lang="en-US" sz="2400" dirty="0"/>
          </a:p>
          <a:p>
            <a:pPr marL="0" indent="0">
              <a:buNone/>
            </a:pPr>
            <a:endParaRPr lang="en-GB" sz="2400" dirty="0"/>
          </a:p>
          <a:p>
            <a:endParaRPr lang="en-GB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A477185D-4F3F-4C84-A1EB-16443DB33D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41406" y="2355955"/>
            <a:ext cx="2808640" cy="1727451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id="{7582085A-F5F1-466D-BECF-3F235B5FE125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734767" y="4423072"/>
            <a:ext cx="4546918" cy="407214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C1752817-C2EA-4181-BA8B-93B5FFEA3B8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096001" y="1759752"/>
            <a:ext cx="2758352" cy="1656201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8C1EA00B-3199-4CEF-8E9E-1C7170BA5AD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45631" y="5130239"/>
            <a:ext cx="1281191" cy="934902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FE32D66C-5868-4EF1-B163-D8BBCBD6614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26823" y="4650808"/>
            <a:ext cx="805386" cy="274042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56" name="Picture 8">
            <a:extLst>
              <a:ext uri="{FF2B5EF4-FFF2-40B4-BE49-F238E27FC236}">
                <a16:creationId xmlns:a16="http://schemas.microsoft.com/office/drawing/2014/main" id="{79CA2566-1DEE-44E2-B09A-F295505A8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3" y="492752"/>
            <a:ext cx="1289361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8C01235-BD75-4FA8-9C32-3B85495FD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3800" y="1955091"/>
            <a:ext cx="1243316" cy="1248617"/>
          </a:xfrm>
          <a:prstGeom prst="rect">
            <a:avLst/>
          </a:prstGeom>
        </p:spPr>
      </p:pic>
      <p:pic>
        <p:nvPicPr>
          <p:cNvPr id="2062" name="Picture 14" descr="Cognitive Behavioural Therapies for Psychosis - e-Learning for Healthcare">
            <a:extLst>
              <a:ext uri="{FF2B5EF4-FFF2-40B4-BE49-F238E27FC236}">
                <a16:creationId xmlns:a16="http://schemas.microsoft.com/office/drawing/2014/main" id="{682CD59A-E08A-473C-9B94-9545B7DB1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809" y="462504"/>
            <a:ext cx="1200720" cy="120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Richard Emsley">
            <a:extLst>
              <a:ext uri="{FF2B5EF4-FFF2-40B4-BE49-F238E27FC236}">
                <a16:creationId xmlns:a16="http://schemas.microsoft.com/office/drawing/2014/main" id="{725A7775-FF28-4F80-8322-A1C1903D9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04" y="5633405"/>
            <a:ext cx="1299450" cy="107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The Voices in My Head&quot;: an Evening with Eleanor Longden - Hartford Courant">
            <a:extLst>
              <a:ext uri="{FF2B5EF4-FFF2-40B4-BE49-F238E27FC236}">
                <a16:creationId xmlns:a16="http://schemas.microsoft.com/office/drawing/2014/main" id="{D23CAB8E-271F-4A1A-8AA6-1DDACE808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5" y="1950289"/>
            <a:ext cx="1289361" cy="125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Kathryn Greenwood Profile | Research profiles : University of Sussex">
            <a:extLst>
              <a:ext uri="{FF2B5EF4-FFF2-40B4-BE49-F238E27FC236}">
                <a16:creationId xmlns:a16="http://schemas.microsoft.com/office/drawing/2014/main" id="{04E35C39-4EAA-4BFA-B246-A1E34CFA5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31" y="5251538"/>
            <a:ext cx="1491735" cy="149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raig STEEL | Professor (Associate) | PhD | University of Reading, Reading  | School of Psychology and Clinical Language Sciences">
            <a:extLst>
              <a:ext uri="{FF2B5EF4-FFF2-40B4-BE49-F238E27FC236}">
                <a16:creationId xmlns:a16="http://schemas.microsoft.com/office/drawing/2014/main" id="{50D16CB6-D393-442B-A8D5-D76AD558F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8" y="3537871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Robert Dudley">
            <a:extLst>
              <a:ext uri="{FF2B5EF4-FFF2-40B4-BE49-F238E27FC236}">
                <a16:creationId xmlns:a16="http://schemas.microsoft.com/office/drawing/2014/main" id="{8B994B6F-5E8F-4C18-9610-F4D1D8A09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900" y="645807"/>
            <a:ext cx="1327312" cy="150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Dr Amy Hardy">
            <a:extLst>
              <a:ext uri="{FF2B5EF4-FFF2-40B4-BE49-F238E27FC236}">
                <a16:creationId xmlns:a16="http://schemas.microsoft.com/office/drawing/2014/main" id="{1A37FFE0-9C2E-41FE-8245-4A99D004A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622" y="2607164"/>
            <a:ext cx="1105535" cy="110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30+ &quot;Sarah Swan - Accounts Assistant&quot; profiles | LinkedIn">
            <a:extLst>
              <a:ext uri="{FF2B5EF4-FFF2-40B4-BE49-F238E27FC236}">
                <a16:creationId xmlns:a16="http://schemas.microsoft.com/office/drawing/2014/main" id="{1FEF1D20-AC40-460F-B7E6-187BFAF9D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085" y="4016357"/>
            <a:ext cx="1158930" cy="115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Raphael UNDERWOOD | Trainee Clinical Psychologist | PhD | King's College  London, London | KCL | Department of Clinical Neuroscience">
            <a:extLst>
              <a:ext uri="{FF2B5EF4-FFF2-40B4-BE49-F238E27FC236}">
                <a16:creationId xmlns:a16="http://schemas.microsoft.com/office/drawing/2014/main" id="{5A740C43-6DD4-4F78-8FC3-BE3A1D9A4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229" y="4011490"/>
            <a:ext cx="1283205" cy="115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9F1B5EF-54C1-4212-8D36-93582A95229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95" y="2596697"/>
            <a:ext cx="1327312" cy="1105535"/>
          </a:xfrm>
          <a:prstGeom prst="rect">
            <a:avLst/>
          </a:prstGeom>
        </p:spPr>
      </p:pic>
      <p:pic>
        <p:nvPicPr>
          <p:cNvPr id="55" name="Picture 5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19ED14C6-8655-420E-A0A7-CCDFBFA532B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732" y="4038189"/>
            <a:ext cx="1445700" cy="1105535"/>
          </a:xfrm>
          <a:prstGeom prst="rect">
            <a:avLst/>
          </a:prstGeom>
        </p:spPr>
      </p:pic>
      <p:pic>
        <p:nvPicPr>
          <p:cNvPr id="2086" name="Picture 38" descr="Nick Grey (@nickdgrey) | Twitter">
            <a:extLst>
              <a:ext uri="{FF2B5EF4-FFF2-40B4-BE49-F238E27FC236}">
                <a16:creationId xmlns:a16="http://schemas.microsoft.com/office/drawing/2014/main" id="{8362B914-24F3-42C4-BF82-8DD926A36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092" y="5258724"/>
            <a:ext cx="1387280" cy="151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46A7CE2-5DE1-4957-A8B5-B1A8A2CACA0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1021" y="5633669"/>
            <a:ext cx="1169727" cy="1105535"/>
          </a:xfrm>
          <a:prstGeom prst="rect">
            <a:avLst/>
          </a:prstGeom>
        </p:spPr>
      </p:pic>
      <p:pic>
        <p:nvPicPr>
          <p:cNvPr id="77" name="Picture 2" descr="4 &quot;Doug Turkington&quot; profiles | LinkedIn">
            <a:extLst>
              <a:ext uri="{FF2B5EF4-FFF2-40B4-BE49-F238E27FC236}">
                <a16:creationId xmlns:a16="http://schemas.microsoft.com/office/drawing/2014/main" id="{38D26BA8-DAE3-4C7E-8740-E714D38EF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701" y="640983"/>
            <a:ext cx="1377623" cy="153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David Fowler Profile | Research profiles : University of Sussex">
            <a:extLst>
              <a:ext uri="{FF2B5EF4-FFF2-40B4-BE49-F238E27FC236}">
                <a16:creationId xmlns:a16="http://schemas.microsoft.com/office/drawing/2014/main" id="{0E26BFA8-5C3D-4E74-A59C-91650513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16" y="5258725"/>
            <a:ext cx="1452541" cy="151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5" descr="https://upload.wikimedia.org/wikipedia/commons/0/09/Elizabeth_Kuipers.jpg">
            <a:extLst>
              <a:ext uri="{FF2B5EF4-FFF2-40B4-BE49-F238E27FC236}">
                <a16:creationId xmlns:a16="http://schemas.microsoft.com/office/drawing/2014/main" id="{7CA0D2BA-7FFC-417A-9458-E0DA895FB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332" y="5611091"/>
            <a:ext cx="1083655" cy="110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F6762A4B-F806-9942-A47B-A4DDF870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179" y="150285"/>
            <a:ext cx="2246329" cy="426572"/>
          </a:xfrm>
        </p:spPr>
        <p:txBody>
          <a:bodyPr/>
          <a:lstStyle/>
          <a:p>
            <a:r>
              <a:rPr lang="en-GB" sz="1200" dirty="0">
                <a:solidFill>
                  <a:schemeClr val="tx1"/>
                </a:solidFill>
                <a:latin typeface="+mn-lt"/>
              </a:rPr>
              <a:t>Prof Tony Morrison</a:t>
            </a:r>
            <a:endParaRPr lang="uk-UA" sz="1200" dirty="0">
              <a:latin typeface="+mn-lt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54E7713-01E4-354F-A24B-BB9DA140A604}"/>
              </a:ext>
            </a:extLst>
          </p:cNvPr>
          <p:cNvSpPr txBox="1">
            <a:spLocks/>
          </p:cNvSpPr>
          <p:nvPr/>
        </p:nvSpPr>
        <p:spPr>
          <a:xfrm>
            <a:off x="1454645" y="150285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Samantha Bowe</a:t>
            </a:r>
            <a:endParaRPr lang="uk-UA" sz="1200" dirty="0">
              <a:latin typeface="+mn-lt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EAED5138-B6C8-894D-9AF2-92650528611C}"/>
              </a:ext>
            </a:extLst>
          </p:cNvPr>
          <p:cNvSpPr txBox="1">
            <a:spLocks/>
          </p:cNvSpPr>
          <p:nvPr/>
        </p:nvSpPr>
        <p:spPr>
          <a:xfrm>
            <a:off x="2008" y="1637217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Eleanor Longden</a:t>
            </a:r>
            <a:endParaRPr lang="uk-UA" sz="1200" dirty="0">
              <a:latin typeface="+mn-lt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94A27A88-5609-5D47-98BC-DC262DB86D14}"/>
              </a:ext>
            </a:extLst>
          </p:cNvPr>
          <p:cNvSpPr txBox="1">
            <a:spLocks/>
          </p:cNvSpPr>
          <p:nvPr/>
        </p:nvSpPr>
        <p:spPr>
          <a:xfrm>
            <a:off x="1495832" y="1637217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Filippo Varese</a:t>
            </a:r>
            <a:endParaRPr lang="uk-UA" sz="1200" dirty="0">
              <a:latin typeface="+mn-lt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018508AA-7A7E-3940-B0D8-61A22CA3384D}"/>
              </a:ext>
            </a:extLst>
          </p:cNvPr>
          <p:cNvSpPr txBox="1">
            <a:spLocks/>
          </p:cNvSpPr>
          <p:nvPr/>
        </p:nvSpPr>
        <p:spPr>
          <a:xfrm>
            <a:off x="17111" y="4915424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Kathy Greenwood</a:t>
            </a:r>
            <a:endParaRPr lang="uk-UA" sz="1200" dirty="0">
              <a:latin typeface="+mn-lt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674DBB8-F8DE-A84A-944C-99340AC19F70}"/>
              </a:ext>
            </a:extLst>
          </p:cNvPr>
          <p:cNvSpPr txBox="1">
            <a:spLocks/>
          </p:cNvSpPr>
          <p:nvPr/>
        </p:nvSpPr>
        <p:spPr>
          <a:xfrm>
            <a:off x="1919041" y="4888926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Nick Grey</a:t>
            </a:r>
            <a:endParaRPr lang="uk-UA" sz="1200" dirty="0">
              <a:latin typeface="+mn-lt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5B7F5138-BBC3-E041-B708-3A49532E44B0}"/>
              </a:ext>
            </a:extLst>
          </p:cNvPr>
          <p:cNvSpPr txBox="1">
            <a:spLocks/>
          </p:cNvSpPr>
          <p:nvPr/>
        </p:nvSpPr>
        <p:spPr>
          <a:xfrm>
            <a:off x="154405" y="3226603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Craig Steel</a:t>
            </a:r>
            <a:endParaRPr lang="uk-UA" sz="1200" dirty="0">
              <a:latin typeface="+mn-lt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54ADD883-8844-8544-98CE-41394F12FCF6}"/>
              </a:ext>
            </a:extLst>
          </p:cNvPr>
          <p:cNvSpPr txBox="1">
            <a:spLocks/>
          </p:cNvSpPr>
          <p:nvPr/>
        </p:nvSpPr>
        <p:spPr>
          <a:xfrm>
            <a:off x="3320207" y="4913319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David Fowler</a:t>
            </a:r>
            <a:endParaRPr lang="uk-UA" sz="1200" dirty="0">
              <a:latin typeface="+mn-lt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BF364E4B-E351-5944-BDC0-3BD7CB9562A8}"/>
              </a:ext>
            </a:extLst>
          </p:cNvPr>
          <p:cNvSpPr txBox="1">
            <a:spLocks/>
          </p:cNvSpPr>
          <p:nvPr/>
        </p:nvSpPr>
        <p:spPr>
          <a:xfrm>
            <a:off x="7284933" y="5248826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Richard Emsley</a:t>
            </a:r>
            <a:endParaRPr lang="uk-UA" sz="1200" dirty="0">
              <a:latin typeface="+mn-lt"/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FE87954-C7DF-C04F-AB20-10A270A331A5}"/>
              </a:ext>
            </a:extLst>
          </p:cNvPr>
          <p:cNvSpPr txBox="1">
            <a:spLocks/>
          </p:cNvSpPr>
          <p:nvPr/>
        </p:nvSpPr>
        <p:spPr>
          <a:xfrm>
            <a:off x="8813515" y="5256826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Sarah Byford</a:t>
            </a:r>
            <a:endParaRPr lang="uk-UA" sz="1200" dirty="0">
              <a:latin typeface="+mn-lt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9A438EBA-65E2-9840-8529-A5E12AE9C613}"/>
              </a:ext>
            </a:extLst>
          </p:cNvPr>
          <p:cNvSpPr txBox="1">
            <a:spLocks/>
          </p:cNvSpPr>
          <p:nvPr/>
        </p:nvSpPr>
        <p:spPr>
          <a:xfrm>
            <a:off x="10144698" y="5258724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Elizabeth Kuipers</a:t>
            </a:r>
            <a:endParaRPr lang="uk-UA" sz="1200" dirty="0">
              <a:latin typeface="+mn-lt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61590060-0BFD-8848-9815-11D734814DFA}"/>
              </a:ext>
            </a:extLst>
          </p:cNvPr>
          <p:cNvSpPr txBox="1">
            <a:spLocks/>
          </p:cNvSpPr>
          <p:nvPr/>
        </p:nvSpPr>
        <p:spPr>
          <a:xfrm>
            <a:off x="7324443" y="3685315"/>
            <a:ext cx="1516555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Sarah Swan</a:t>
            </a:r>
            <a:endParaRPr lang="uk-UA" sz="1200" dirty="0">
              <a:latin typeface="+mn-lt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34A671BA-A88B-5B47-897A-B8810DF1CFA2}"/>
              </a:ext>
            </a:extLst>
          </p:cNvPr>
          <p:cNvSpPr txBox="1">
            <a:spLocks/>
          </p:cNvSpPr>
          <p:nvPr/>
        </p:nvSpPr>
        <p:spPr>
          <a:xfrm>
            <a:off x="8401465" y="3693315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Emmanuelle Peters</a:t>
            </a:r>
            <a:endParaRPr lang="uk-UA" sz="1200" dirty="0">
              <a:latin typeface="+mn-lt"/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0B72DFE-BF2D-3548-BF4F-F42A3BF29C52}"/>
              </a:ext>
            </a:extLst>
          </p:cNvPr>
          <p:cNvSpPr txBox="1">
            <a:spLocks/>
          </p:cNvSpPr>
          <p:nvPr/>
        </p:nvSpPr>
        <p:spPr>
          <a:xfrm>
            <a:off x="10082607" y="3695213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Raphael Underwood</a:t>
            </a:r>
            <a:endParaRPr lang="uk-UA" sz="1200" dirty="0">
              <a:latin typeface="+mn-lt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DA3430A3-6B67-A04F-9969-D4E4BDC3A7F3}"/>
              </a:ext>
            </a:extLst>
          </p:cNvPr>
          <p:cNvSpPr txBox="1">
            <a:spLocks/>
          </p:cNvSpPr>
          <p:nvPr/>
        </p:nvSpPr>
        <p:spPr>
          <a:xfrm>
            <a:off x="7890290" y="2278003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Amy Hardy</a:t>
            </a:r>
            <a:endParaRPr lang="uk-UA" sz="1200" dirty="0">
              <a:latin typeface="+mn-lt"/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F694FE5-CC53-3B4E-B880-7572552A51F4}"/>
              </a:ext>
            </a:extLst>
          </p:cNvPr>
          <p:cNvSpPr txBox="1">
            <a:spLocks/>
          </p:cNvSpPr>
          <p:nvPr/>
        </p:nvSpPr>
        <p:spPr>
          <a:xfrm>
            <a:off x="9018274" y="2302479"/>
            <a:ext cx="1553512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Nadine Keen</a:t>
            </a:r>
            <a:endParaRPr lang="uk-UA" sz="1200" dirty="0">
              <a:latin typeface="+mn-lt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E9DA1906-FE14-C14E-875D-E2D0531A3B68}"/>
              </a:ext>
            </a:extLst>
          </p:cNvPr>
          <p:cNvSpPr txBox="1">
            <a:spLocks/>
          </p:cNvSpPr>
          <p:nvPr/>
        </p:nvSpPr>
        <p:spPr>
          <a:xfrm>
            <a:off x="8954623" y="319543"/>
            <a:ext cx="2246329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Dr Rob Dudley</a:t>
            </a:r>
            <a:endParaRPr lang="uk-UA" sz="1200" dirty="0">
              <a:latin typeface="+mn-lt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217EC467-0900-AA4E-BAF2-4CF50E99B13B}"/>
              </a:ext>
            </a:extLst>
          </p:cNvPr>
          <p:cNvSpPr txBox="1">
            <a:spLocks/>
          </p:cNvSpPr>
          <p:nvPr/>
        </p:nvSpPr>
        <p:spPr>
          <a:xfrm>
            <a:off x="10251941" y="298863"/>
            <a:ext cx="1920771" cy="426572"/>
          </a:xfrm>
          <a:prstGeom prst="rect">
            <a:avLst/>
          </a:prstGeom>
        </p:spPr>
        <p:txBody>
          <a:bodyPr lIns="217709" tIns="108855" rIns="217709" bIns="108855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dirty="0">
                <a:latin typeface="+mn-lt"/>
              </a:rPr>
              <a:t>Prof Doug Turkington</a:t>
            </a:r>
            <a:endParaRPr lang="uk-UA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003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14747"/>
            <a:ext cx="12827000" cy="646331"/>
          </a:xfrm>
        </p:spPr>
        <p:txBody>
          <a:bodyPr/>
          <a:lstStyle/>
          <a:p>
            <a:r>
              <a:rPr lang="en-GB" sz="4000" dirty="0">
                <a:solidFill>
                  <a:schemeClr val="accent1"/>
                </a:solidFill>
              </a:rPr>
              <a:t>Trauma, PTSD &amp; psychosis</a:t>
            </a:r>
            <a:endParaRPr lang="uk-UA" sz="4000" dirty="0">
              <a:solidFill>
                <a:schemeClr val="accent1"/>
              </a:solidFill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6D4FAC6-DA99-4E4C-A133-4D9350C0A00A}"/>
              </a:ext>
            </a:extLst>
          </p:cNvPr>
          <p:cNvSpPr>
            <a:spLocks noEditPoints="1"/>
          </p:cNvSpPr>
          <p:nvPr/>
        </p:nvSpPr>
        <p:spPr bwMode="auto">
          <a:xfrm>
            <a:off x="1437805" y="4343400"/>
            <a:ext cx="594195" cy="501761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algn="ctr"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6" name="Freeform 43">
            <a:extLst>
              <a:ext uri="{FF2B5EF4-FFF2-40B4-BE49-F238E27FC236}">
                <a16:creationId xmlns:a16="http://schemas.microsoft.com/office/drawing/2014/main" id="{4FBD7E8C-6625-2B4A-BF91-D70C073C3383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3073400"/>
            <a:ext cx="470208" cy="419101"/>
          </a:xfrm>
          <a:custGeom>
            <a:avLst/>
            <a:gdLst>
              <a:gd name="T0" fmla="*/ 176 w 176"/>
              <a:gd name="T1" fmla="*/ 54 h 160"/>
              <a:gd name="T2" fmla="*/ 112 w 176"/>
              <a:gd name="T3" fmla="*/ 0 h 160"/>
              <a:gd name="T4" fmla="*/ 53 w 176"/>
              <a:gd name="T5" fmla="*/ 33 h 160"/>
              <a:gd name="T6" fmla="*/ 63 w 176"/>
              <a:gd name="T7" fmla="*/ 32 h 160"/>
              <a:gd name="T8" fmla="*/ 112 w 176"/>
              <a:gd name="T9" fmla="*/ 8 h 160"/>
              <a:gd name="T10" fmla="*/ 168 w 176"/>
              <a:gd name="T11" fmla="*/ 54 h 160"/>
              <a:gd name="T12" fmla="*/ 151 w 176"/>
              <a:gd name="T13" fmla="*/ 87 h 160"/>
              <a:gd name="T14" fmla="*/ 149 w 176"/>
              <a:gd name="T15" fmla="*/ 95 h 160"/>
              <a:gd name="T16" fmla="*/ 152 w 176"/>
              <a:gd name="T17" fmla="*/ 107 h 160"/>
              <a:gd name="T18" fmla="*/ 135 w 176"/>
              <a:gd name="T19" fmla="*/ 100 h 160"/>
              <a:gd name="T20" fmla="*/ 134 w 176"/>
              <a:gd name="T21" fmla="*/ 108 h 160"/>
              <a:gd name="T22" fmla="*/ 164 w 176"/>
              <a:gd name="T23" fmla="*/ 120 h 160"/>
              <a:gd name="T24" fmla="*/ 156 w 176"/>
              <a:gd name="T25" fmla="*/ 93 h 160"/>
              <a:gd name="T26" fmla="*/ 176 w 176"/>
              <a:gd name="T27" fmla="*/ 54 h 160"/>
              <a:gd name="T28" fmla="*/ 64 w 176"/>
              <a:gd name="T29" fmla="*/ 40 h 160"/>
              <a:gd name="T30" fmla="*/ 0 w 176"/>
              <a:gd name="T31" fmla="*/ 94 h 160"/>
              <a:gd name="T32" fmla="*/ 20 w 176"/>
              <a:gd name="T33" fmla="*/ 133 h 160"/>
              <a:gd name="T34" fmla="*/ 12 w 176"/>
              <a:gd name="T35" fmla="*/ 160 h 160"/>
              <a:gd name="T36" fmla="*/ 48 w 176"/>
              <a:gd name="T37" fmla="*/ 146 h 160"/>
              <a:gd name="T38" fmla="*/ 64 w 176"/>
              <a:gd name="T39" fmla="*/ 148 h 160"/>
              <a:gd name="T40" fmla="*/ 128 w 176"/>
              <a:gd name="T41" fmla="*/ 94 h 160"/>
              <a:gd name="T42" fmla="*/ 64 w 176"/>
              <a:gd name="T43" fmla="*/ 40 h 160"/>
              <a:gd name="T44" fmla="*/ 64 w 176"/>
              <a:gd name="T45" fmla="*/ 140 h 160"/>
              <a:gd name="T46" fmla="*/ 50 w 176"/>
              <a:gd name="T47" fmla="*/ 138 h 160"/>
              <a:gd name="T48" fmla="*/ 48 w 176"/>
              <a:gd name="T49" fmla="*/ 138 h 160"/>
              <a:gd name="T50" fmla="*/ 45 w 176"/>
              <a:gd name="T51" fmla="*/ 139 h 160"/>
              <a:gd name="T52" fmla="*/ 24 w 176"/>
              <a:gd name="T53" fmla="*/ 147 h 160"/>
              <a:gd name="T54" fmla="*/ 27 w 176"/>
              <a:gd name="T55" fmla="*/ 135 h 160"/>
              <a:gd name="T56" fmla="*/ 25 w 176"/>
              <a:gd name="T57" fmla="*/ 127 h 160"/>
              <a:gd name="T58" fmla="*/ 8 w 176"/>
              <a:gd name="T59" fmla="*/ 94 h 160"/>
              <a:gd name="T60" fmla="*/ 64 w 176"/>
              <a:gd name="T61" fmla="*/ 48 h 160"/>
              <a:gd name="T62" fmla="*/ 120 w 176"/>
              <a:gd name="T63" fmla="*/ 94 h 160"/>
              <a:gd name="T64" fmla="*/ 64 w 176"/>
              <a:gd name="T65" fmla="*/ 14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6" h="160">
                <a:moveTo>
                  <a:pt x="176" y="54"/>
                </a:moveTo>
                <a:cubicBezTo>
                  <a:pt x="176" y="24"/>
                  <a:pt x="147" y="0"/>
                  <a:pt x="112" y="0"/>
                </a:cubicBezTo>
                <a:cubicBezTo>
                  <a:pt x="86" y="0"/>
                  <a:pt x="63" y="13"/>
                  <a:pt x="53" y="33"/>
                </a:cubicBezTo>
                <a:cubicBezTo>
                  <a:pt x="56" y="32"/>
                  <a:pt x="60" y="32"/>
                  <a:pt x="63" y="32"/>
                </a:cubicBezTo>
                <a:cubicBezTo>
                  <a:pt x="72" y="18"/>
                  <a:pt x="91" y="8"/>
                  <a:pt x="112" y="8"/>
                </a:cubicBezTo>
                <a:cubicBezTo>
                  <a:pt x="143" y="8"/>
                  <a:pt x="168" y="29"/>
                  <a:pt x="168" y="54"/>
                </a:cubicBezTo>
                <a:cubicBezTo>
                  <a:pt x="168" y="66"/>
                  <a:pt x="162" y="78"/>
                  <a:pt x="151" y="87"/>
                </a:cubicBezTo>
                <a:cubicBezTo>
                  <a:pt x="149" y="89"/>
                  <a:pt x="148" y="92"/>
                  <a:pt x="149" y="95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3"/>
                  <a:pt x="134" y="106"/>
                  <a:pt x="134" y="108"/>
                </a:cubicBezTo>
                <a:cubicBezTo>
                  <a:pt x="164" y="120"/>
                  <a:pt x="164" y="120"/>
                  <a:pt x="164" y="120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68" y="83"/>
                  <a:pt x="176" y="69"/>
                  <a:pt x="176" y="54"/>
                </a:cubicBezTo>
                <a:moveTo>
                  <a:pt x="64" y="40"/>
                </a:moveTo>
                <a:cubicBezTo>
                  <a:pt x="29" y="40"/>
                  <a:pt x="0" y="64"/>
                  <a:pt x="0" y="94"/>
                </a:cubicBezTo>
                <a:cubicBezTo>
                  <a:pt x="0" y="109"/>
                  <a:pt x="8" y="123"/>
                  <a:pt x="20" y="133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53" y="147"/>
                  <a:pt x="58" y="148"/>
                  <a:pt x="64" y="148"/>
                </a:cubicBezTo>
                <a:cubicBezTo>
                  <a:pt x="99" y="148"/>
                  <a:pt x="128" y="124"/>
                  <a:pt x="128" y="94"/>
                </a:cubicBezTo>
                <a:cubicBezTo>
                  <a:pt x="128" y="64"/>
                  <a:pt x="99" y="40"/>
                  <a:pt x="64" y="40"/>
                </a:cubicBezTo>
                <a:moveTo>
                  <a:pt x="64" y="140"/>
                </a:moveTo>
                <a:cubicBezTo>
                  <a:pt x="59" y="140"/>
                  <a:pt x="54" y="139"/>
                  <a:pt x="50" y="138"/>
                </a:cubicBezTo>
                <a:cubicBezTo>
                  <a:pt x="49" y="138"/>
                  <a:pt x="48" y="138"/>
                  <a:pt x="48" y="138"/>
                </a:cubicBezTo>
                <a:cubicBezTo>
                  <a:pt x="47" y="138"/>
                  <a:pt x="46" y="138"/>
                  <a:pt x="45" y="139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8" y="132"/>
                  <a:pt x="27" y="129"/>
                  <a:pt x="25" y="127"/>
                </a:cubicBezTo>
                <a:cubicBezTo>
                  <a:pt x="14" y="118"/>
                  <a:pt x="8" y="106"/>
                  <a:pt x="8" y="94"/>
                </a:cubicBezTo>
                <a:cubicBezTo>
                  <a:pt x="8" y="69"/>
                  <a:pt x="33" y="48"/>
                  <a:pt x="64" y="48"/>
                </a:cubicBezTo>
                <a:cubicBezTo>
                  <a:pt x="95" y="48"/>
                  <a:pt x="120" y="69"/>
                  <a:pt x="120" y="94"/>
                </a:cubicBezTo>
                <a:cubicBezTo>
                  <a:pt x="120" y="119"/>
                  <a:pt x="95" y="140"/>
                  <a:pt x="64" y="14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7" name="Freeform 441">
            <a:extLst>
              <a:ext uri="{FF2B5EF4-FFF2-40B4-BE49-F238E27FC236}">
                <a16:creationId xmlns:a16="http://schemas.microsoft.com/office/drawing/2014/main" id="{AB9D78E5-3BBE-E344-9C88-8A74A2091031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1686197"/>
            <a:ext cx="457200" cy="432627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6 w 176"/>
              <a:gd name="T31" fmla="*/ 24 h 176"/>
              <a:gd name="T32" fmla="*/ 72 w 176"/>
              <a:gd name="T33" fmla="*/ 56 h 176"/>
              <a:gd name="T34" fmla="*/ 92 w 176"/>
              <a:gd name="T35" fmla="*/ 80 h 176"/>
              <a:gd name="T36" fmla="*/ 76 w 176"/>
              <a:gd name="T37" fmla="*/ 116 h 176"/>
              <a:gd name="T38" fmla="*/ 88 w 176"/>
              <a:gd name="T39" fmla="*/ 136 h 176"/>
              <a:gd name="T40" fmla="*/ 85 w 176"/>
              <a:gd name="T41" fmla="*/ 116 h 176"/>
              <a:gd name="T42" fmla="*/ 101 w 176"/>
              <a:gd name="T43" fmla="*/ 78 h 176"/>
              <a:gd name="T44" fmla="*/ 82 w 176"/>
              <a:gd name="T45" fmla="*/ 55 h 176"/>
              <a:gd name="T46" fmla="*/ 98 w 176"/>
              <a:gd name="T47" fmla="*/ 16 h 176"/>
              <a:gd name="T48" fmla="*/ 124 w 176"/>
              <a:gd name="T49" fmla="*/ 8 h 176"/>
              <a:gd name="T50" fmla="*/ 168 w 176"/>
              <a:gd name="T51" fmla="*/ 52 h 176"/>
              <a:gd name="T52" fmla="*/ 168 w 176"/>
              <a:gd name="T53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6" y="24"/>
                  <a:pt x="86" y="24"/>
                  <a:pt x="86" y="24"/>
                </a:cubicBezTo>
                <a:cubicBezTo>
                  <a:pt x="72" y="56"/>
                  <a:pt x="72" y="56"/>
                  <a:pt x="72" y="56"/>
                </a:cubicBezTo>
                <a:cubicBezTo>
                  <a:pt x="92" y="80"/>
                  <a:pt x="92" y="80"/>
                  <a:pt x="92" y="80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82" y="55"/>
                  <a:pt x="82" y="55"/>
                  <a:pt x="82" y="55"/>
                </a:cubicBezTo>
                <a:cubicBezTo>
                  <a:pt x="98" y="16"/>
                  <a:pt x="98" y="16"/>
                  <a:pt x="98" y="16"/>
                </a:cubicBezTo>
                <a:cubicBezTo>
                  <a:pt x="106" y="11"/>
                  <a:pt x="115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3AFF576-496C-C247-A5B9-089C0B985E04}"/>
              </a:ext>
            </a:extLst>
          </p:cNvPr>
          <p:cNvSpPr txBox="1">
            <a:spLocks noChangeArrowheads="1"/>
          </p:cNvSpPr>
          <p:nvPr/>
        </p:nvSpPr>
        <p:spPr>
          <a:xfrm>
            <a:off x="506624" y="1496886"/>
            <a:ext cx="11277600" cy="4114800"/>
          </a:xfr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 defTabSz="914446">
              <a:spcBef>
                <a:spcPts val="1000"/>
              </a:spcBef>
              <a:defRPr/>
            </a:pPr>
            <a:r>
              <a:rPr lang="en-US" altLang="en-US" sz="2400" dirty="0">
                <a:solidFill>
                  <a:srgbClr val="171C30"/>
                </a:solidFill>
                <a:latin typeface="Roboto"/>
              </a:rPr>
              <a:t>Past (4 – 6x) and current (10x) victimization common in psychosis compared to general population, rates comparable to PD, PTSD  and depression </a:t>
            </a:r>
            <a:r>
              <a:rPr lang="en-US" altLang="en-US" sz="1400" dirty="0">
                <a:solidFill>
                  <a:srgbClr val="171C30"/>
                </a:solidFill>
                <a:latin typeface="Roboto"/>
              </a:rPr>
              <a:t>(de Vries et al, 2018; Khalifeh et al, 2014; </a:t>
            </a:r>
            <a:r>
              <a:rPr lang="en-US" altLang="en-US" sz="1400" dirty="0" err="1">
                <a:solidFill>
                  <a:srgbClr val="171C30"/>
                </a:solidFill>
                <a:latin typeface="Roboto"/>
              </a:rPr>
              <a:t>Mattheson</a:t>
            </a:r>
            <a:r>
              <a:rPr lang="en-US" altLang="en-US" sz="1400" dirty="0">
                <a:solidFill>
                  <a:srgbClr val="171C30"/>
                </a:solidFill>
                <a:latin typeface="Roboto"/>
              </a:rPr>
              <a:t> et al, 2013).</a:t>
            </a:r>
            <a:endParaRPr lang="en-US" altLang="en-US" sz="2400" dirty="0">
              <a:solidFill>
                <a:srgbClr val="171C30"/>
              </a:solidFill>
              <a:latin typeface="Roboto"/>
            </a:endParaRPr>
          </a:p>
          <a:p>
            <a:pPr marL="0" indent="0" defTabSz="914446">
              <a:spcBef>
                <a:spcPts val="1000"/>
              </a:spcBef>
              <a:buNone/>
              <a:defRPr/>
            </a:pPr>
            <a:endParaRPr lang="en-US" altLang="en-US" sz="400" dirty="0">
              <a:solidFill>
                <a:srgbClr val="171C30"/>
              </a:solidFill>
              <a:latin typeface="Roboto"/>
            </a:endParaRPr>
          </a:p>
          <a:p>
            <a:pPr marL="228611" indent="-228611" defTabSz="914446">
              <a:spcBef>
                <a:spcPts val="1000"/>
              </a:spcBef>
              <a:defRPr/>
            </a:pPr>
            <a:r>
              <a:rPr lang="en-US" altLang="en-US" sz="2400" dirty="0">
                <a:solidFill>
                  <a:srgbClr val="171C30"/>
                </a:solidFill>
                <a:latin typeface="Roboto"/>
              </a:rPr>
              <a:t>Psychosis and related experiences can be traumatic and have impact on mental health, intersects with structural adversities </a:t>
            </a:r>
            <a:r>
              <a:rPr lang="en-US" altLang="en-US" sz="1400" dirty="0">
                <a:solidFill>
                  <a:srgbClr val="171C30"/>
                </a:solidFill>
                <a:latin typeface="Roboto"/>
              </a:rPr>
              <a:t>(Brewin et al, 2019; </a:t>
            </a:r>
            <a:r>
              <a:rPr lang="en-US" altLang="en-US" sz="1400" dirty="0" err="1">
                <a:solidFill>
                  <a:srgbClr val="171C30"/>
                </a:solidFill>
                <a:latin typeface="Roboto"/>
              </a:rPr>
              <a:t>Fornells-Ambrojo</a:t>
            </a:r>
            <a:r>
              <a:rPr lang="en-US" altLang="en-US" sz="1400" dirty="0">
                <a:solidFill>
                  <a:srgbClr val="171C30"/>
                </a:solidFill>
                <a:latin typeface="Roboto"/>
              </a:rPr>
              <a:t> et al, 2016).</a:t>
            </a:r>
          </a:p>
          <a:p>
            <a:pPr marL="228611" indent="-228611" defTabSz="914446">
              <a:spcBef>
                <a:spcPts val="1000"/>
              </a:spcBef>
              <a:defRPr/>
            </a:pPr>
            <a:endParaRPr lang="en-US" altLang="en-US" sz="400" dirty="0">
              <a:solidFill>
                <a:srgbClr val="171C30"/>
              </a:solidFill>
              <a:latin typeface="Roboto"/>
            </a:endParaRPr>
          </a:p>
          <a:p>
            <a:pPr marL="228611" indent="-228611" defTabSz="914446">
              <a:spcBef>
                <a:spcPts val="1000"/>
              </a:spcBef>
              <a:defRPr/>
            </a:pPr>
            <a:r>
              <a:rPr lang="en-GB" sz="2400" dirty="0"/>
              <a:t>Current and lifetime prevalence of PTSD 12-16% and 14-53%, compared to 3.5% and 7-12% in the general population </a:t>
            </a:r>
            <a:r>
              <a:rPr lang="en-GB" sz="1600" dirty="0"/>
              <a:t>(</a:t>
            </a:r>
            <a:r>
              <a:rPr lang="en-GB" sz="1600" dirty="0" err="1"/>
              <a:t>Grubaugh</a:t>
            </a:r>
            <a:r>
              <a:rPr lang="en-GB" sz="1600" dirty="0"/>
              <a:t> et al, 2011; Kessler et al, 2017; Steel et al, 2017; de </a:t>
            </a:r>
            <a:r>
              <a:rPr lang="en-GB" sz="1600" dirty="0" err="1"/>
              <a:t>Bont</a:t>
            </a:r>
            <a:r>
              <a:rPr lang="en-GB" sz="1600" dirty="0"/>
              <a:t> et al, 2015).</a:t>
            </a:r>
          </a:p>
          <a:p>
            <a:pPr marL="228611" indent="-228611" defTabSz="914446">
              <a:spcBef>
                <a:spcPts val="1000"/>
              </a:spcBef>
              <a:defRPr/>
            </a:pPr>
            <a:endParaRPr lang="en-GB" sz="400" dirty="0"/>
          </a:p>
          <a:p>
            <a:pPr marL="228611" indent="-228611" defTabSz="914446">
              <a:spcBef>
                <a:spcPts val="1000"/>
              </a:spcBef>
              <a:defRPr/>
            </a:pPr>
            <a:r>
              <a:rPr lang="en-GB" sz="2400" dirty="0"/>
              <a:t>Childhood trauma related to increased psychosis, with a dose-response relationship, and indications of associations between specific types of traumatic events and psychosis symptoms, and phenomenological links </a:t>
            </a:r>
            <a:r>
              <a:rPr lang="en-GB" sz="1600" dirty="0"/>
              <a:t>(Bailey et al, 2018; Varese et al, 2012).</a:t>
            </a:r>
          </a:p>
          <a:p>
            <a:pPr marL="228611" indent="-228611" defTabSz="914446">
              <a:spcBef>
                <a:spcPts val="1000"/>
              </a:spcBef>
              <a:defRPr/>
            </a:pPr>
            <a:endParaRPr lang="en-US" altLang="en-US" sz="2800" dirty="0">
              <a:solidFill>
                <a:srgbClr val="171C30"/>
              </a:solidFill>
              <a:latin typeface="Roboto"/>
            </a:endParaRPr>
          </a:p>
          <a:p>
            <a:pPr marL="228611" indent="-228611" defTabSz="914446">
              <a:spcBef>
                <a:spcPts val="1000"/>
              </a:spcBef>
              <a:defRPr/>
            </a:pPr>
            <a:endParaRPr lang="en-US" altLang="en-US" sz="533" dirty="0">
              <a:solidFill>
                <a:srgbClr val="171C30"/>
              </a:solidFill>
              <a:latin typeface="Roboto"/>
            </a:endParaRPr>
          </a:p>
          <a:p>
            <a:pPr marL="0" indent="0" defTabSz="914446">
              <a:spcBef>
                <a:spcPts val="1000"/>
              </a:spcBef>
              <a:buNone/>
              <a:defRPr/>
            </a:pPr>
            <a:endParaRPr lang="en-US" altLang="en-US" sz="2800" dirty="0">
              <a:solidFill>
                <a:srgbClr val="171C3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FE9AF83-A238-A4C6-B217-AC7C273D14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3" t="14275" r="33075"/>
          <a:stretch/>
        </p:blipFill>
        <p:spPr>
          <a:xfrm>
            <a:off x="9391135" y="3237537"/>
            <a:ext cx="2623656" cy="36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22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A8E348-599F-B146-B36A-E0894A0AA6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1728" t="-16502" r="31054" b="-3419"/>
          <a:stretch/>
        </p:blipFill>
        <p:spPr>
          <a:xfrm>
            <a:off x="-60886" y="-635000"/>
            <a:ext cx="12313771" cy="73327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81000"/>
            <a:ext cx="2895600" cy="5743111"/>
          </a:xfrm>
        </p:spPr>
        <p:txBody>
          <a:bodyPr/>
          <a:lstStyle/>
          <a:p>
            <a:r>
              <a:rPr lang="en-GB" sz="3200" dirty="0">
                <a:solidFill>
                  <a:schemeClr val="accent1"/>
                </a:solidFill>
              </a:rPr>
              <a:t>Are trauma-focused therapies safe, acceptable </a:t>
            </a:r>
            <a:br>
              <a:rPr lang="en-GB" sz="3200" dirty="0">
                <a:solidFill>
                  <a:schemeClr val="accent1"/>
                </a:solidFill>
              </a:rPr>
            </a:br>
            <a:r>
              <a:rPr lang="en-GB" sz="3200" dirty="0">
                <a:solidFill>
                  <a:schemeClr val="accent1"/>
                </a:solidFill>
              </a:rPr>
              <a:t>and effective for PTSD in psychosis?</a:t>
            </a:r>
            <a:br>
              <a:rPr lang="en-GB" sz="3200" dirty="0">
                <a:solidFill>
                  <a:schemeClr val="accent1"/>
                </a:solidFill>
              </a:rPr>
            </a:br>
            <a:br>
              <a:rPr lang="en-GB" sz="3200" dirty="0">
                <a:solidFill>
                  <a:schemeClr val="accent1"/>
                </a:solidFill>
              </a:rPr>
            </a:br>
            <a:r>
              <a:rPr lang="en-GB" sz="2000" b="0" dirty="0"/>
              <a:t>Meta-analysis </a:t>
            </a:r>
            <a:br>
              <a:rPr lang="en-GB" sz="2000" b="0" dirty="0"/>
            </a:br>
            <a:r>
              <a:rPr lang="en-GB" sz="2000" b="0" dirty="0"/>
              <a:t>of RCTs </a:t>
            </a:r>
            <a:br>
              <a:rPr lang="en-GB" sz="2000" b="0" dirty="0"/>
            </a:br>
            <a:r>
              <a:rPr lang="en-GB" sz="2000" b="0" dirty="0"/>
              <a:t>for PTSD in psychosis</a:t>
            </a:r>
            <a:br>
              <a:rPr lang="en-GB" sz="2000" b="0" dirty="0"/>
            </a:br>
            <a:r>
              <a:rPr lang="en-GB" sz="2000" b="0" dirty="0"/>
              <a:t>(Sin &amp; Spain, 2017; also see Swan, Keen et al, 2017)</a:t>
            </a:r>
            <a:endParaRPr lang="uk-UA" sz="3200" b="0" dirty="0"/>
          </a:p>
        </p:txBody>
      </p:sp>
    </p:spTree>
    <p:extLst>
      <p:ext uri="{BB962C8B-B14F-4D97-AF65-F5344CB8AC3E}">
        <p14:creationId xmlns:p14="http://schemas.microsoft.com/office/powerpoint/2010/main" val="1931068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67532"/>
            <a:ext cx="12827000" cy="535531"/>
          </a:xfrm>
        </p:spPr>
        <p:txBody>
          <a:bodyPr/>
          <a:lstStyle/>
          <a:p>
            <a:r>
              <a:rPr lang="en-GB" sz="3200" dirty="0">
                <a:solidFill>
                  <a:schemeClr val="accent1"/>
                </a:solidFill>
              </a:rPr>
              <a:t>Are trauma-focused therapies effective for psychosis?</a:t>
            </a:r>
            <a:endParaRPr lang="uk-UA" sz="3200" dirty="0">
              <a:solidFill>
                <a:schemeClr val="accent1"/>
              </a:solidFill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6D4FAC6-DA99-4E4C-A133-4D9350C0A00A}"/>
              </a:ext>
            </a:extLst>
          </p:cNvPr>
          <p:cNvSpPr>
            <a:spLocks noEditPoints="1"/>
          </p:cNvSpPr>
          <p:nvPr/>
        </p:nvSpPr>
        <p:spPr bwMode="auto">
          <a:xfrm>
            <a:off x="1437805" y="4343400"/>
            <a:ext cx="594195" cy="501761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algn="ctr"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6" name="Freeform 43">
            <a:extLst>
              <a:ext uri="{FF2B5EF4-FFF2-40B4-BE49-F238E27FC236}">
                <a16:creationId xmlns:a16="http://schemas.microsoft.com/office/drawing/2014/main" id="{4FBD7E8C-6625-2B4A-BF91-D70C073C3383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3073400"/>
            <a:ext cx="470208" cy="419101"/>
          </a:xfrm>
          <a:custGeom>
            <a:avLst/>
            <a:gdLst>
              <a:gd name="T0" fmla="*/ 176 w 176"/>
              <a:gd name="T1" fmla="*/ 54 h 160"/>
              <a:gd name="T2" fmla="*/ 112 w 176"/>
              <a:gd name="T3" fmla="*/ 0 h 160"/>
              <a:gd name="T4" fmla="*/ 53 w 176"/>
              <a:gd name="T5" fmla="*/ 33 h 160"/>
              <a:gd name="T6" fmla="*/ 63 w 176"/>
              <a:gd name="T7" fmla="*/ 32 h 160"/>
              <a:gd name="T8" fmla="*/ 112 w 176"/>
              <a:gd name="T9" fmla="*/ 8 h 160"/>
              <a:gd name="T10" fmla="*/ 168 w 176"/>
              <a:gd name="T11" fmla="*/ 54 h 160"/>
              <a:gd name="T12" fmla="*/ 151 w 176"/>
              <a:gd name="T13" fmla="*/ 87 h 160"/>
              <a:gd name="T14" fmla="*/ 149 w 176"/>
              <a:gd name="T15" fmla="*/ 95 h 160"/>
              <a:gd name="T16" fmla="*/ 152 w 176"/>
              <a:gd name="T17" fmla="*/ 107 h 160"/>
              <a:gd name="T18" fmla="*/ 135 w 176"/>
              <a:gd name="T19" fmla="*/ 100 h 160"/>
              <a:gd name="T20" fmla="*/ 134 w 176"/>
              <a:gd name="T21" fmla="*/ 108 h 160"/>
              <a:gd name="T22" fmla="*/ 164 w 176"/>
              <a:gd name="T23" fmla="*/ 120 h 160"/>
              <a:gd name="T24" fmla="*/ 156 w 176"/>
              <a:gd name="T25" fmla="*/ 93 h 160"/>
              <a:gd name="T26" fmla="*/ 176 w 176"/>
              <a:gd name="T27" fmla="*/ 54 h 160"/>
              <a:gd name="T28" fmla="*/ 64 w 176"/>
              <a:gd name="T29" fmla="*/ 40 h 160"/>
              <a:gd name="T30" fmla="*/ 0 w 176"/>
              <a:gd name="T31" fmla="*/ 94 h 160"/>
              <a:gd name="T32" fmla="*/ 20 w 176"/>
              <a:gd name="T33" fmla="*/ 133 h 160"/>
              <a:gd name="T34" fmla="*/ 12 w 176"/>
              <a:gd name="T35" fmla="*/ 160 h 160"/>
              <a:gd name="T36" fmla="*/ 48 w 176"/>
              <a:gd name="T37" fmla="*/ 146 h 160"/>
              <a:gd name="T38" fmla="*/ 64 w 176"/>
              <a:gd name="T39" fmla="*/ 148 h 160"/>
              <a:gd name="T40" fmla="*/ 128 w 176"/>
              <a:gd name="T41" fmla="*/ 94 h 160"/>
              <a:gd name="T42" fmla="*/ 64 w 176"/>
              <a:gd name="T43" fmla="*/ 40 h 160"/>
              <a:gd name="T44" fmla="*/ 64 w 176"/>
              <a:gd name="T45" fmla="*/ 140 h 160"/>
              <a:gd name="T46" fmla="*/ 50 w 176"/>
              <a:gd name="T47" fmla="*/ 138 h 160"/>
              <a:gd name="T48" fmla="*/ 48 w 176"/>
              <a:gd name="T49" fmla="*/ 138 h 160"/>
              <a:gd name="T50" fmla="*/ 45 w 176"/>
              <a:gd name="T51" fmla="*/ 139 h 160"/>
              <a:gd name="T52" fmla="*/ 24 w 176"/>
              <a:gd name="T53" fmla="*/ 147 h 160"/>
              <a:gd name="T54" fmla="*/ 27 w 176"/>
              <a:gd name="T55" fmla="*/ 135 h 160"/>
              <a:gd name="T56" fmla="*/ 25 w 176"/>
              <a:gd name="T57" fmla="*/ 127 h 160"/>
              <a:gd name="T58" fmla="*/ 8 w 176"/>
              <a:gd name="T59" fmla="*/ 94 h 160"/>
              <a:gd name="T60" fmla="*/ 64 w 176"/>
              <a:gd name="T61" fmla="*/ 48 h 160"/>
              <a:gd name="T62" fmla="*/ 120 w 176"/>
              <a:gd name="T63" fmla="*/ 94 h 160"/>
              <a:gd name="T64" fmla="*/ 64 w 176"/>
              <a:gd name="T65" fmla="*/ 14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6" h="160">
                <a:moveTo>
                  <a:pt x="176" y="54"/>
                </a:moveTo>
                <a:cubicBezTo>
                  <a:pt x="176" y="24"/>
                  <a:pt x="147" y="0"/>
                  <a:pt x="112" y="0"/>
                </a:cubicBezTo>
                <a:cubicBezTo>
                  <a:pt x="86" y="0"/>
                  <a:pt x="63" y="13"/>
                  <a:pt x="53" y="33"/>
                </a:cubicBezTo>
                <a:cubicBezTo>
                  <a:pt x="56" y="32"/>
                  <a:pt x="60" y="32"/>
                  <a:pt x="63" y="32"/>
                </a:cubicBezTo>
                <a:cubicBezTo>
                  <a:pt x="72" y="18"/>
                  <a:pt x="91" y="8"/>
                  <a:pt x="112" y="8"/>
                </a:cubicBezTo>
                <a:cubicBezTo>
                  <a:pt x="143" y="8"/>
                  <a:pt x="168" y="29"/>
                  <a:pt x="168" y="54"/>
                </a:cubicBezTo>
                <a:cubicBezTo>
                  <a:pt x="168" y="66"/>
                  <a:pt x="162" y="78"/>
                  <a:pt x="151" y="87"/>
                </a:cubicBezTo>
                <a:cubicBezTo>
                  <a:pt x="149" y="89"/>
                  <a:pt x="148" y="92"/>
                  <a:pt x="149" y="95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3"/>
                  <a:pt x="134" y="106"/>
                  <a:pt x="134" y="108"/>
                </a:cubicBezTo>
                <a:cubicBezTo>
                  <a:pt x="164" y="120"/>
                  <a:pt x="164" y="120"/>
                  <a:pt x="164" y="120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68" y="83"/>
                  <a:pt x="176" y="69"/>
                  <a:pt x="176" y="54"/>
                </a:cubicBezTo>
                <a:moveTo>
                  <a:pt x="64" y="40"/>
                </a:moveTo>
                <a:cubicBezTo>
                  <a:pt x="29" y="40"/>
                  <a:pt x="0" y="64"/>
                  <a:pt x="0" y="94"/>
                </a:cubicBezTo>
                <a:cubicBezTo>
                  <a:pt x="0" y="109"/>
                  <a:pt x="8" y="123"/>
                  <a:pt x="20" y="133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53" y="147"/>
                  <a:pt x="58" y="148"/>
                  <a:pt x="64" y="148"/>
                </a:cubicBezTo>
                <a:cubicBezTo>
                  <a:pt x="99" y="148"/>
                  <a:pt x="128" y="124"/>
                  <a:pt x="128" y="94"/>
                </a:cubicBezTo>
                <a:cubicBezTo>
                  <a:pt x="128" y="64"/>
                  <a:pt x="99" y="40"/>
                  <a:pt x="64" y="40"/>
                </a:cubicBezTo>
                <a:moveTo>
                  <a:pt x="64" y="140"/>
                </a:moveTo>
                <a:cubicBezTo>
                  <a:pt x="59" y="140"/>
                  <a:pt x="54" y="139"/>
                  <a:pt x="50" y="138"/>
                </a:cubicBezTo>
                <a:cubicBezTo>
                  <a:pt x="49" y="138"/>
                  <a:pt x="48" y="138"/>
                  <a:pt x="48" y="138"/>
                </a:cubicBezTo>
                <a:cubicBezTo>
                  <a:pt x="47" y="138"/>
                  <a:pt x="46" y="138"/>
                  <a:pt x="45" y="139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8" y="132"/>
                  <a:pt x="27" y="129"/>
                  <a:pt x="25" y="127"/>
                </a:cubicBezTo>
                <a:cubicBezTo>
                  <a:pt x="14" y="118"/>
                  <a:pt x="8" y="106"/>
                  <a:pt x="8" y="94"/>
                </a:cubicBezTo>
                <a:cubicBezTo>
                  <a:pt x="8" y="69"/>
                  <a:pt x="33" y="48"/>
                  <a:pt x="64" y="48"/>
                </a:cubicBezTo>
                <a:cubicBezTo>
                  <a:pt x="95" y="48"/>
                  <a:pt x="120" y="69"/>
                  <a:pt x="120" y="94"/>
                </a:cubicBezTo>
                <a:cubicBezTo>
                  <a:pt x="120" y="119"/>
                  <a:pt x="95" y="140"/>
                  <a:pt x="64" y="14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7" name="Freeform 441">
            <a:extLst>
              <a:ext uri="{FF2B5EF4-FFF2-40B4-BE49-F238E27FC236}">
                <a16:creationId xmlns:a16="http://schemas.microsoft.com/office/drawing/2014/main" id="{AB9D78E5-3BBE-E344-9C88-8A74A2091031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1686197"/>
            <a:ext cx="457200" cy="432627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6 w 176"/>
              <a:gd name="T31" fmla="*/ 24 h 176"/>
              <a:gd name="T32" fmla="*/ 72 w 176"/>
              <a:gd name="T33" fmla="*/ 56 h 176"/>
              <a:gd name="T34" fmla="*/ 92 w 176"/>
              <a:gd name="T35" fmla="*/ 80 h 176"/>
              <a:gd name="T36" fmla="*/ 76 w 176"/>
              <a:gd name="T37" fmla="*/ 116 h 176"/>
              <a:gd name="T38" fmla="*/ 88 w 176"/>
              <a:gd name="T39" fmla="*/ 136 h 176"/>
              <a:gd name="T40" fmla="*/ 85 w 176"/>
              <a:gd name="T41" fmla="*/ 116 h 176"/>
              <a:gd name="T42" fmla="*/ 101 w 176"/>
              <a:gd name="T43" fmla="*/ 78 h 176"/>
              <a:gd name="T44" fmla="*/ 82 w 176"/>
              <a:gd name="T45" fmla="*/ 55 h 176"/>
              <a:gd name="T46" fmla="*/ 98 w 176"/>
              <a:gd name="T47" fmla="*/ 16 h 176"/>
              <a:gd name="T48" fmla="*/ 124 w 176"/>
              <a:gd name="T49" fmla="*/ 8 h 176"/>
              <a:gd name="T50" fmla="*/ 168 w 176"/>
              <a:gd name="T51" fmla="*/ 52 h 176"/>
              <a:gd name="T52" fmla="*/ 168 w 176"/>
              <a:gd name="T53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6" y="24"/>
                  <a:pt x="86" y="24"/>
                  <a:pt x="86" y="24"/>
                </a:cubicBezTo>
                <a:cubicBezTo>
                  <a:pt x="72" y="56"/>
                  <a:pt x="72" y="56"/>
                  <a:pt x="72" y="56"/>
                </a:cubicBezTo>
                <a:cubicBezTo>
                  <a:pt x="92" y="80"/>
                  <a:pt x="92" y="80"/>
                  <a:pt x="92" y="80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82" y="55"/>
                  <a:pt x="82" y="55"/>
                  <a:pt x="82" y="55"/>
                </a:cubicBezTo>
                <a:cubicBezTo>
                  <a:pt x="98" y="16"/>
                  <a:pt x="98" y="16"/>
                  <a:pt x="98" y="16"/>
                </a:cubicBezTo>
                <a:cubicBezTo>
                  <a:pt x="106" y="11"/>
                  <a:pt x="115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3AFF576-496C-C247-A5B9-089C0B985E04}"/>
              </a:ext>
            </a:extLst>
          </p:cNvPr>
          <p:cNvSpPr txBox="1">
            <a:spLocks noChangeArrowheads="1"/>
          </p:cNvSpPr>
          <p:nvPr/>
        </p:nvSpPr>
        <p:spPr>
          <a:xfrm>
            <a:off x="599987" y="1451445"/>
            <a:ext cx="11230769" cy="4567176"/>
          </a:xfr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err="1"/>
              <a:t>Metaanalysis</a:t>
            </a:r>
            <a:r>
              <a:rPr lang="en-GB" sz="2400" dirty="0"/>
              <a:t> of 12 studies</a:t>
            </a:r>
            <a:r>
              <a:rPr lang="en-GB" sz="1600" dirty="0"/>
              <a:t> (Brand et al, 2018):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Small effect on delusions at both post-treatment and follow-up, but this only reached significance at follow-up.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Effects on hallucinations and negative symptoms were small and non-significant. </a:t>
            </a:r>
          </a:p>
          <a:p>
            <a:pPr marL="0" indent="0">
              <a:buNone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2440" defTabSz="914446">
              <a:lnSpc>
                <a:spcPct val="110000"/>
              </a:lnSpc>
              <a:spcBef>
                <a:spcPts val="1000"/>
              </a:spcBef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Emerging evidence suggests trauma memory techniques </a:t>
            </a:r>
            <a:r>
              <a:rPr lang="en-GB" sz="2400" i="1" dirty="0">
                <a:solidFill>
                  <a:srgbClr val="171C30"/>
                </a:solidFill>
                <a:latin typeface="Roboto"/>
              </a:rPr>
              <a:t>targeting</a:t>
            </a:r>
            <a:r>
              <a:rPr lang="en-GB" sz="2400" dirty="0">
                <a:solidFill>
                  <a:srgbClr val="171C30"/>
                </a:solidFill>
                <a:latin typeface="Roboto"/>
              </a:rPr>
              <a:t> psychosis may have beneficial impact:</a:t>
            </a:r>
          </a:p>
          <a:p>
            <a:pPr marL="566740" indent="-457200" defTabSz="914446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GB" altLang="en-US" sz="2000" dirty="0"/>
              <a:t>Prolonged exposure for memories related to voices </a:t>
            </a:r>
            <a:r>
              <a:rPr lang="en-GB" altLang="en-US" sz="1600" dirty="0"/>
              <a:t>(Brand et al, 2020a, 2020b).</a:t>
            </a:r>
            <a:endParaRPr lang="en-GB" sz="2000" dirty="0">
              <a:latin typeface="Roboto"/>
            </a:endParaRPr>
          </a:p>
          <a:p>
            <a:pPr marL="566740" indent="-457200" defTabSz="914446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GB" sz="2000" dirty="0">
                <a:latin typeface="Roboto"/>
              </a:rPr>
              <a:t>Imagery rescripting memories related to voices</a:t>
            </a:r>
            <a:r>
              <a:rPr lang="en-GB" sz="2400" dirty="0">
                <a:latin typeface="Roboto"/>
              </a:rPr>
              <a:t> </a:t>
            </a:r>
            <a:r>
              <a:rPr lang="en-GB" sz="1600" dirty="0">
                <a:latin typeface="Roboto"/>
              </a:rPr>
              <a:t>(</a:t>
            </a:r>
            <a:r>
              <a:rPr lang="en-GB" sz="1600" dirty="0" err="1">
                <a:latin typeface="Roboto"/>
              </a:rPr>
              <a:t>Paulnik</a:t>
            </a:r>
            <a:r>
              <a:rPr lang="en-GB" sz="1600" dirty="0">
                <a:latin typeface="Roboto"/>
              </a:rPr>
              <a:t>, Steel &amp; </a:t>
            </a:r>
            <a:r>
              <a:rPr lang="en-GB" sz="1600" dirty="0" err="1">
                <a:latin typeface="Roboto"/>
              </a:rPr>
              <a:t>Artnz</a:t>
            </a:r>
            <a:r>
              <a:rPr lang="en-GB" sz="1600" dirty="0">
                <a:latin typeface="Roboto"/>
              </a:rPr>
              <a:t>, 2019, </a:t>
            </a:r>
            <a:r>
              <a:rPr lang="en-GB" sz="1600" dirty="0" err="1">
                <a:latin typeface="Roboto"/>
              </a:rPr>
              <a:t>Paulnik</a:t>
            </a:r>
            <a:r>
              <a:rPr lang="en-GB" sz="1600" dirty="0">
                <a:latin typeface="Roboto"/>
              </a:rPr>
              <a:t> et al, 2020).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1C9D2F6-73DC-5DD0-9A6C-D84E44D822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4" t="6090" r="28125"/>
          <a:stretch/>
        </p:blipFill>
        <p:spPr>
          <a:xfrm>
            <a:off x="358996" y="2697439"/>
            <a:ext cx="3686249" cy="429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99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45932" y="1533821"/>
            <a:ext cx="3628189" cy="4959479"/>
            <a:chOff x="854248" y="3009900"/>
            <a:chExt cx="5442438" cy="7439432"/>
          </a:xfrm>
        </p:grpSpPr>
        <p:sp>
          <p:nvSpPr>
            <p:cNvPr id="14" name="Овал 11"/>
            <p:cNvSpPr/>
            <p:nvPr/>
          </p:nvSpPr>
          <p:spPr>
            <a:xfrm>
              <a:off x="2437977" y="3009900"/>
              <a:ext cx="2274981" cy="1993163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85"/>
              <a:r>
                <a:rPr lang="en-GB" dirty="0">
                  <a:solidFill>
                    <a:srgbClr val="FFFFFF"/>
                  </a:solidFill>
                  <a:latin typeface="Roboto"/>
                </a:rPr>
                <a:t>§</a:t>
              </a:r>
              <a:endParaRPr lang="ru-RU" dirty="0">
                <a:solidFill>
                  <a:srgbClr val="FFFFFF"/>
                </a:solidFill>
                <a:latin typeface="Roboto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1241677" y="5299443"/>
              <a:ext cx="4473323" cy="692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US" sz="2400" dirty="0">
                  <a:solidFill>
                    <a:srgbClr val="171C30"/>
                  </a:solidFill>
                  <a:latin typeface="Roboto Condensed"/>
                </a:rPr>
                <a:t>Emotion </a:t>
              </a:r>
              <a:r>
                <a:rPr lang="en-US" sz="2400" dirty="0">
                  <a:solidFill>
                    <a:srgbClr val="4A86FF"/>
                  </a:solidFill>
                  <a:latin typeface="Roboto Condensed"/>
                </a:rPr>
                <a:t>regulation</a:t>
              </a:r>
              <a:endParaRPr lang="ru-RU" sz="2400" dirty="0">
                <a:solidFill>
                  <a:srgbClr val="4A86FF"/>
                </a:solidFill>
                <a:latin typeface="Roboto Condensed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flipH="1">
              <a:off x="854248" y="6000872"/>
              <a:ext cx="5442438" cy="4448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Fear, shame, anger, sadness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Hypervigilance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Rumination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Suppression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Dissociative detachment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Substance use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Interpersonal sensitivity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Dependent relating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Avoidant relating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Social support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43497" y="1533822"/>
            <a:ext cx="3727611" cy="3407473"/>
            <a:chOff x="6391147" y="3009900"/>
            <a:chExt cx="5591576" cy="5111355"/>
          </a:xfrm>
        </p:grpSpPr>
        <p:sp>
          <p:nvSpPr>
            <p:cNvPr id="22" name="Овал 11"/>
            <p:cNvSpPr/>
            <p:nvPr/>
          </p:nvSpPr>
          <p:spPr>
            <a:xfrm>
              <a:off x="8012442" y="3009900"/>
              <a:ext cx="2274981" cy="1993164"/>
            </a:xfrm>
            <a:prstGeom prst="roundRect">
              <a:avLst/>
            </a:prstGeom>
            <a:noFill/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85"/>
              <a:endParaRPr lang="ru-RU" dirty="0">
                <a:solidFill>
                  <a:srgbClr val="FFFFFF"/>
                </a:solidFill>
                <a:latin typeface="Robot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7167205" y="5283938"/>
              <a:ext cx="4009695" cy="692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US" sz="2400" dirty="0">
                  <a:solidFill>
                    <a:srgbClr val="4A86FF"/>
                  </a:solidFill>
                  <a:latin typeface="Roboto Condensed"/>
                </a:rPr>
                <a:t>Episodic</a:t>
              </a:r>
              <a:r>
                <a:rPr lang="en-US" sz="2400" dirty="0">
                  <a:solidFill>
                    <a:srgbClr val="171C30"/>
                  </a:solidFill>
                  <a:latin typeface="Roboto Condensed"/>
                </a:rPr>
                <a:t> memory</a:t>
              </a:r>
              <a:endParaRPr lang="ru-RU" sz="2400" dirty="0">
                <a:solidFill>
                  <a:srgbClr val="4A86FF"/>
                </a:solidFill>
                <a:latin typeface="Roboto Condensed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6391147" y="5951079"/>
              <a:ext cx="5591576" cy="2170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Intrusive memories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Flashbacks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Nightmares</a:t>
              </a:r>
            </a:p>
            <a:p>
              <a:pPr algn="ctr" defTabSz="914385"/>
              <a:r>
                <a:rPr lang="en-GB" sz="1867" dirty="0" err="1">
                  <a:solidFill>
                    <a:srgbClr val="171C30"/>
                  </a:solidFill>
                  <a:latin typeface="Roboto"/>
                </a:rPr>
                <a:t>Decontextualised</a:t>
              </a:r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 intrusions</a:t>
              </a:r>
            </a:p>
            <a:p>
              <a:pPr algn="ctr" defTabSz="914385"/>
              <a:endParaRPr lang="en-GB" sz="1333" dirty="0">
                <a:solidFill>
                  <a:srgbClr val="858591"/>
                </a:solidFill>
                <a:latin typeface="Roboto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064224" y="1570862"/>
            <a:ext cx="3518494" cy="2957908"/>
            <a:chOff x="12009395" y="3162297"/>
            <a:chExt cx="5277891" cy="4436989"/>
          </a:xfrm>
        </p:grpSpPr>
        <p:sp>
          <p:nvSpPr>
            <p:cNvPr id="33" name="Овал 11"/>
            <p:cNvSpPr/>
            <p:nvPr/>
          </p:nvSpPr>
          <p:spPr>
            <a:xfrm>
              <a:off x="13510852" y="3162297"/>
              <a:ext cx="2274979" cy="1993165"/>
            </a:xfrm>
            <a:prstGeom prst="roundRect">
              <a:avLst/>
            </a:prstGeom>
            <a:noFill/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85"/>
              <a:endParaRPr lang="ru-RU" dirty="0">
                <a:solidFill>
                  <a:srgbClr val="FFFFFF"/>
                </a:solidFill>
                <a:latin typeface="Roboto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flipH="1">
              <a:off x="12573000" y="5451839"/>
              <a:ext cx="4121910" cy="692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US" sz="2400" dirty="0">
                  <a:solidFill>
                    <a:srgbClr val="171C30"/>
                  </a:solidFill>
                  <a:latin typeface="Roboto Condensed"/>
                </a:rPr>
                <a:t>Schematic </a:t>
              </a:r>
              <a:r>
                <a:rPr lang="en-US" sz="2400" dirty="0">
                  <a:solidFill>
                    <a:srgbClr val="4A86FF"/>
                  </a:solidFill>
                  <a:latin typeface="Roboto Condensed"/>
                </a:rPr>
                <a:t>beliefs</a:t>
              </a:r>
              <a:endParaRPr lang="ru-RU" sz="2400" dirty="0">
                <a:solidFill>
                  <a:srgbClr val="4A86FF"/>
                </a:solidFill>
                <a:latin typeface="Roboto Condensed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flipH="1">
              <a:off x="12009395" y="6167795"/>
              <a:ext cx="5277891" cy="1431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Negative beliefs about self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Negative beliefs about others</a:t>
              </a:r>
            </a:p>
            <a:p>
              <a:pPr algn="ctr" defTabSz="914385"/>
              <a:r>
                <a:rPr lang="en-GB" sz="1867" dirty="0">
                  <a:solidFill>
                    <a:srgbClr val="171C30"/>
                  </a:solidFill>
                  <a:latin typeface="Roboto"/>
                </a:rPr>
                <a:t>Meta-cognitive beliefs</a:t>
              </a:r>
              <a:endParaRPr lang="ru-RU" sz="1867" dirty="0">
                <a:solidFill>
                  <a:srgbClr val="171C30"/>
                </a:solidFill>
                <a:latin typeface="Roboto"/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6B03C14-EAE1-3343-9C53-EC80CC33DC9D}"/>
              </a:ext>
            </a:extLst>
          </p:cNvPr>
          <p:cNvSpPr txBox="1">
            <a:spLocks/>
          </p:cNvSpPr>
          <p:nvPr/>
        </p:nvSpPr>
        <p:spPr>
          <a:xfrm>
            <a:off x="589734" y="473450"/>
            <a:ext cx="10928216" cy="726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5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defTabSz="914385"/>
            <a:r>
              <a:rPr lang="en-US" sz="3000" dirty="0">
                <a:solidFill>
                  <a:srgbClr val="171C30"/>
                </a:solidFill>
                <a:latin typeface="Roboto"/>
              </a:rPr>
              <a:t>Therapeutics targets in trauma therapy for psychosis?</a:t>
            </a:r>
            <a:br>
              <a:rPr lang="en-US" sz="3000" dirty="0">
                <a:solidFill>
                  <a:srgbClr val="171C30"/>
                </a:solidFill>
                <a:latin typeface="Roboto"/>
              </a:rPr>
            </a:br>
            <a:r>
              <a:rPr lang="en-US" sz="1577" dirty="0">
                <a:solidFill>
                  <a:srgbClr val="4A86FF"/>
                </a:solidFill>
              </a:rPr>
              <a:t>See Alameda et al, 2020; Bloomfield et al, 2021; Hardy, 2017; Hardy, van die Giessen &amp; van den Berg, 2020</a:t>
            </a:r>
            <a:endParaRPr lang="en-US" sz="1314" dirty="0">
              <a:solidFill>
                <a:srgbClr val="4A86FF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F14B909-1449-8F4A-9B9F-B9E4074846C2}"/>
              </a:ext>
            </a:extLst>
          </p:cNvPr>
          <p:cNvSpPr/>
          <p:nvPr/>
        </p:nvSpPr>
        <p:spPr>
          <a:xfrm>
            <a:off x="3754901" y="1779906"/>
            <a:ext cx="769889" cy="769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5"/>
            <a:endParaRPr lang="uk-UA">
              <a:solidFill>
                <a:srgbClr val="FFFFFF"/>
              </a:solidFill>
              <a:latin typeface="Roboto"/>
            </a:endParaRPr>
          </a:p>
        </p:txBody>
      </p:sp>
      <p:sp>
        <p:nvSpPr>
          <p:cNvPr id="23" name="Left-Right Arrow 22">
            <a:extLst>
              <a:ext uri="{FF2B5EF4-FFF2-40B4-BE49-F238E27FC236}">
                <a16:creationId xmlns:a16="http://schemas.microsoft.com/office/drawing/2014/main" id="{C76D6B74-D926-EB42-AFC1-6016B31F015F}"/>
              </a:ext>
            </a:extLst>
          </p:cNvPr>
          <p:cNvSpPr/>
          <p:nvPr/>
        </p:nvSpPr>
        <p:spPr>
          <a:xfrm>
            <a:off x="3885805" y="2023151"/>
            <a:ext cx="508081" cy="283394"/>
          </a:xfrm>
          <a:prstGeom prst="leftRightArrow">
            <a:avLst/>
          </a:prstGeom>
          <a:solidFill>
            <a:schemeClr val="accent2"/>
          </a:solidFill>
          <a:ln w="254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5"/>
            <a:endParaRPr lang="uk-UA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9721CE3-9CBD-8041-962C-914FD102B2C5}"/>
              </a:ext>
            </a:extLst>
          </p:cNvPr>
          <p:cNvSpPr/>
          <p:nvPr/>
        </p:nvSpPr>
        <p:spPr>
          <a:xfrm>
            <a:off x="7471106" y="1787815"/>
            <a:ext cx="769889" cy="769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5"/>
            <a:endParaRPr lang="uk-UA">
              <a:solidFill>
                <a:srgbClr val="FFFFFF"/>
              </a:solidFill>
              <a:latin typeface="Roboto"/>
            </a:endParaRPr>
          </a:p>
        </p:txBody>
      </p:sp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C55CDDB6-1830-EC4B-AF0E-F8244B19920D}"/>
              </a:ext>
            </a:extLst>
          </p:cNvPr>
          <p:cNvSpPr/>
          <p:nvPr/>
        </p:nvSpPr>
        <p:spPr>
          <a:xfrm>
            <a:off x="7602010" y="2031060"/>
            <a:ext cx="508081" cy="283394"/>
          </a:xfrm>
          <a:prstGeom prst="leftRightArrow">
            <a:avLst/>
          </a:prstGeom>
          <a:solidFill>
            <a:schemeClr val="accent2"/>
          </a:solidFill>
          <a:ln w="254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5"/>
            <a:endParaRPr lang="uk-UA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2" name="Freeform 42">
            <a:extLst>
              <a:ext uri="{FF2B5EF4-FFF2-40B4-BE49-F238E27FC236}">
                <a16:creationId xmlns:a16="http://schemas.microsoft.com/office/drawing/2014/main" id="{BB28B450-E01F-9A4E-8625-1005700DF24C}"/>
              </a:ext>
            </a:extLst>
          </p:cNvPr>
          <p:cNvSpPr>
            <a:spLocks noEditPoints="1"/>
          </p:cNvSpPr>
          <p:nvPr/>
        </p:nvSpPr>
        <p:spPr bwMode="auto">
          <a:xfrm>
            <a:off x="9537708" y="1899984"/>
            <a:ext cx="670810" cy="647721"/>
          </a:xfrm>
          <a:custGeom>
            <a:avLst/>
            <a:gdLst>
              <a:gd name="T0" fmla="*/ 48 w 176"/>
              <a:gd name="T1" fmla="*/ 60 h 160"/>
              <a:gd name="T2" fmla="*/ 36 w 176"/>
              <a:gd name="T3" fmla="*/ 72 h 160"/>
              <a:gd name="T4" fmla="*/ 48 w 176"/>
              <a:gd name="T5" fmla="*/ 84 h 160"/>
              <a:gd name="T6" fmla="*/ 60 w 176"/>
              <a:gd name="T7" fmla="*/ 72 h 160"/>
              <a:gd name="T8" fmla="*/ 48 w 176"/>
              <a:gd name="T9" fmla="*/ 60 h 160"/>
              <a:gd name="T10" fmla="*/ 88 w 176"/>
              <a:gd name="T11" fmla="*/ 60 h 160"/>
              <a:gd name="T12" fmla="*/ 76 w 176"/>
              <a:gd name="T13" fmla="*/ 72 h 160"/>
              <a:gd name="T14" fmla="*/ 88 w 176"/>
              <a:gd name="T15" fmla="*/ 84 h 160"/>
              <a:gd name="T16" fmla="*/ 100 w 176"/>
              <a:gd name="T17" fmla="*/ 72 h 160"/>
              <a:gd name="T18" fmla="*/ 88 w 176"/>
              <a:gd name="T19" fmla="*/ 60 h 160"/>
              <a:gd name="T20" fmla="*/ 88 w 176"/>
              <a:gd name="T21" fmla="*/ 0 h 160"/>
              <a:gd name="T22" fmla="*/ 0 w 176"/>
              <a:gd name="T23" fmla="*/ 72 h 160"/>
              <a:gd name="T24" fmla="*/ 25 w 176"/>
              <a:gd name="T25" fmla="*/ 122 h 160"/>
              <a:gd name="T26" fmla="*/ 16 w 176"/>
              <a:gd name="T27" fmla="*/ 160 h 160"/>
              <a:gd name="T28" fmla="*/ 63 w 176"/>
              <a:gd name="T29" fmla="*/ 141 h 160"/>
              <a:gd name="T30" fmla="*/ 88 w 176"/>
              <a:gd name="T31" fmla="*/ 144 h 160"/>
              <a:gd name="T32" fmla="*/ 176 w 176"/>
              <a:gd name="T33" fmla="*/ 72 h 160"/>
              <a:gd name="T34" fmla="*/ 88 w 176"/>
              <a:gd name="T35" fmla="*/ 0 h 160"/>
              <a:gd name="T36" fmla="*/ 88 w 176"/>
              <a:gd name="T37" fmla="*/ 136 h 160"/>
              <a:gd name="T38" fmla="*/ 65 w 176"/>
              <a:gd name="T39" fmla="*/ 133 h 160"/>
              <a:gd name="T40" fmla="*/ 63 w 176"/>
              <a:gd name="T41" fmla="*/ 133 h 160"/>
              <a:gd name="T42" fmla="*/ 60 w 176"/>
              <a:gd name="T43" fmla="*/ 134 h 160"/>
              <a:gd name="T44" fmla="*/ 27 w 176"/>
              <a:gd name="T45" fmla="*/ 147 h 160"/>
              <a:gd name="T46" fmla="*/ 33 w 176"/>
              <a:gd name="T47" fmla="*/ 124 h 160"/>
              <a:gd name="T48" fmla="*/ 30 w 176"/>
              <a:gd name="T49" fmla="*/ 116 h 160"/>
              <a:gd name="T50" fmla="*/ 8 w 176"/>
              <a:gd name="T51" fmla="*/ 72 h 160"/>
              <a:gd name="T52" fmla="*/ 88 w 176"/>
              <a:gd name="T53" fmla="*/ 8 h 160"/>
              <a:gd name="T54" fmla="*/ 168 w 176"/>
              <a:gd name="T55" fmla="*/ 72 h 160"/>
              <a:gd name="T56" fmla="*/ 88 w 176"/>
              <a:gd name="T57" fmla="*/ 136 h 160"/>
              <a:gd name="T58" fmla="*/ 128 w 176"/>
              <a:gd name="T59" fmla="*/ 60 h 160"/>
              <a:gd name="T60" fmla="*/ 116 w 176"/>
              <a:gd name="T61" fmla="*/ 72 h 160"/>
              <a:gd name="T62" fmla="*/ 128 w 176"/>
              <a:gd name="T63" fmla="*/ 84 h 160"/>
              <a:gd name="T64" fmla="*/ 140 w 176"/>
              <a:gd name="T65" fmla="*/ 72 h 160"/>
              <a:gd name="T66" fmla="*/ 128 w 176"/>
              <a:gd name="T67" fmla="*/ 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60">
                <a:moveTo>
                  <a:pt x="48" y="60"/>
                </a:moveTo>
                <a:cubicBezTo>
                  <a:pt x="41" y="60"/>
                  <a:pt x="36" y="65"/>
                  <a:pt x="36" y="72"/>
                </a:cubicBezTo>
                <a:cubicBezTo>
                  <a:pt x="36" y="79"/>
                  <a:pt x="41" y="84"/>
                  <a:pt x="48" y="84"/>
                </a:cubicBezTo>
                <a:cubicBezTo>
                  <a:pt x="55" y="84"/>
                  <a:pt x="60" y="79"/>
                  <a:pt x="60" y="72"/>
                </a:cubicBezTo>
                <a:cubicBezTo>
                  <a:pt x="60" y="65"/>
                  <a:pt x="55" y="60"/>
                  <a:pt x="48" y="60"/>
                </a:cubicBezTo>
                <a:moveTo>
                  <a:pt x="88" y="60"/>
                </a:moveTo>
                <a:cubicBezTo>
                  <a:pt x="81" y="60"/>
                  <a:pt x="76" y="65"/>
                  <a:pt x="76" y="72"/>
                </a:cubicBezTo>
                <a:cubicBezTo>
                  <a:pt x="76" y="79"/>
                  <a:pt x="81" y="84"/>
                  <a:pt x="88" y="84"/>
                </a:cubicBezTo>
                <a:cubicBezTo>
                  <a:pt x="95" y="84"/>
                  <a:pt x="100" y="79"/>
                  <a:pt x="100" y="72"/>
                </a:cubicBezTo>
                <a:cubicBezTo>
                  <a:pt x="100" y="65"/>
                  <a:pt x="95" y="60"/>
                  <a:pt x="88" y="60"/>
                </a:cubicBezTo>
                <a:moveTo>
                  <a:pt x="88" y="0"/>
                </a:moveTo>
                <a:cubicBezTo>
                  <a:pt x="39" y="0"/>
                  <a:pt x="0" y="32"/>
                  <a:pt x="0" y="72"/>
                </a:cubicBezTo>
                <a:cubicBezTo>
                  <a:pt x="0" y="92"/>
                  <a:pt x="10" y="109"/>
                  <a:pt x="25" y="122"/>
                </a:cubicBezTo>
                <a:cubicBezTo>
                  <a:pt x="16" y="160"/>
                  <a:pt x="16" y="160"/>
                  <a:pt x="16" y="160"/>
                </a:cubicBezTo>
                <a:cubicBezTo>
                  <a:pt x="63" y="141"/>
                  <a:pt x="63" y="141"/>
                  <a:pt x="63" y="141"/>
                </a:cubicBezTo>
                <a:cubicBezTo>
                  <a:pt x="71" y="143"/>
                  <a:pt x="79" y="144"/>
                  <a:pt x="88" y="144"/>
                </a:cubicBezTo>
                <a:cubicBezTo>
                  <a:pt x="137" y="144"/>
                  <a:pt x="176" y="112"/>
                  <a:pt x="176" y="72"/>
                </a:cubicBezTo>
                <a:cubicBezTo>
                  <a:pt x="176" y="32"/>
                  <a:pt x="137" y="0"/>
                  <a:pt x="88" y="0"/>
                </a:cubicBezTo>
                <a:moveTo>
                  <a:pt x="88" y="136"/>
                </a:moveTo>
                <a:cubicBezTo>
                  <a:pt x="80" y="136"/>
                  <a:pt x="73" y="135"/>
                  <a:pt x="65" y="133"/>
                </a:cubicBezTo>
                <a:cubicBezTo>
                  <a:pt x="65" y="133"/>
                  <a:pt x="64" y="133"/>
                  <a:pt x="63" y="133"/>
                </a:cubicBezTo>
                <a:cubicBezTo>
                  <a:pt x="62" y="133"/>
                  <a:pt x="61" y="133"/>
                  <a:pt x="60" y="134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3" y="121"/>
                  <a:pt x="32" y="118"/>
                  <a:pt x="30" y="116"/>
                </a:cubicBezTo>
                <a:cubicBezTo>
                  <a:pt x="16" y="104"/>
                  <a:pt x="8" y="88"/>
                  <a:pt x="8" y="72"/>
                </a:cubicBezTo>
                <a:cubicBezTo>
                  <a:pt x="8" y="37"/>
                  <a:pt x="44" y="8"/>
                  <a:pt x="88" y="8"/>
                </a:cubicBezTo>
                <a:cubicBezTo>
                  <a:pt x="132" y="8"/>
                  <a:pt x="168" y="37"/>
                  <a:pt x="168" y="72"/>
                </a:cubicBezTo>
                <a:cubicBezTo>
                  <a:pt x="168" y="107"/>
                  <a:pt x="132" y="136"/>
                  <a:pt x="88" y="136"/>
                </a:cubicBezTo>
                <a:moveTo>
                  <a:pt x="128" y="60"/>
                </a:moveTo>
                <a:cubicBezTo>
                  <a:pt x="121" y="60"/>
                  <a:pt x="116" y="65"/>
                  <a:pt x="116" y="72"/>
                </a:cubicBezTo>
                <a:cubicBezTo>
                  <a:pt x="116" y="79"/>
                  <a:pt x="121" y="84"/>
                  <a:pt x="128" y="84"/>
                </a:cubicBezTo>
                <a:cubicBezTo>
                  <a:pt x="135" y="84"/>
                  <a:pt x="140" y="79"/>
                  <a:pt x="140" y="72"/>
                </a:cubicBezTo>
                <a:cubicBezTo>
                  <a:pt x="140" y="65"/>
                  <a:pt x="135" y="60"/>
                  <a:pt x="128" y="6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37" name="Freeform 80">
            <a:extLst>
              <a:ext uri="{FF2B5EF4-FFF2-40B4-BE49-F238E27FC236}">
                <a16:creationId xmlns:a16="http://schemas.microsoft.com/office/drawing/2014/main" id="{4801EE22-0EF9-8E4F-AAFE-2DB4C17DA14D}"/>
              </a:ext>
            </a:extLst>
          </p:cNvPr>
          <p:cNvSpPr>
            <a:spLocks noEditPoints="1"/>
          </p:cNvSpPr>
          <p:nvPr/>
        </p:nvSpPr>
        <p:spPr bwMode="auto">
          <a:xfrm>
            <a:off x="1804436" y="1842330"/>
            <a:ext cx="711179" cy="715372"/>
          </a:xfrm>
          <a:custGeom>
            <a:avLst/>
            <a:gdLst>
              <a:gd name="T0" fmla="*/ 162 w 176"/>
              <a:gd name="T1" fmla="*/ 68 h 176"/>
              <a:gd name="T2" fmla="*/ 159 w 176"/>
              <a:gd name="T3" fmla="*/ 42 h 176"/>
              <a:gd name="T4" fmla="*/ 142 w 176"/>
              <a:gd name="T5" fmla="*/ 17 h 176"/>
              <a:gd name="T6" fmla="*/ 134 w 176"/>
              <a:gd name="T7" fmla="*/ 17 h 176"/>
              <a:gd name="T8" fmla="*/ 108 w 176"/>
              <a:gd name="T9" fmla="*/ 14 h 176"/>
              <a:gd name="T10" fmla="*/ 100 w 176"/>
              <a:gd name="T11" fmla="*/ 0 h 176"/>
              <a:gd name="T12" fmla="*/ 70 w 176"/>
              <a:gd name="T13" fmla="*/ 6 h 176"/>
              <a:gd name="T14" fmla="*/ 50 w 176"/>
              <a:gd name="T15" fmla="*/ 22 h 176"/>
              <a:gd name="T16" fmla="*/ 38 w 176"/>
              <a:gd name="T17" fmla="*/ 16 h 176"/>
              <a:gd name="T18" fmla="*/ 17 w 176"/>
              <a:gd name="T19" fmla="*/ 34 h 176"/>
              <a:gd name="T20" fmla="*/ 22 w 176"/>
              <a:gd name="T21" fmla="*/ 50 h 176"/>
              <a:gd name="T22" fmla="*/ 6 w 176"/>
              <a:gd name="T23" fmla="*/ 70 h 176"/>
              <a:gd name="T24" fmla="*/ 0 w 176"/>
              <a:gd name="T25" fmla="*/ 100 h 176"/>
              <a:gd name="T26" fmla="*/ 14 w 176"/>
              <a:gd name="T27" fmla="*/ 108 h 176"/>
              <a:gd name="T28" fmla="*/ 17 w 176"/>
              <a:gd name="T29" fmla="*/ 134 h 176"/>
              <a:gd name="T30" fmla="*/ 34 w 176"/>
              <a:gd name="T31" fmla="*/ 159 h 176"/>
              <a:gd name="T32" fmla="*/ 42 w 176"/>
              <a:gd name="T33" fmla="*/ 159 h 176"/>
              <a:gd name="T34" fmla="*/ 68 w 176"/>
              <a:gd name="T35" fmla="*/ 162 h 176"/>
              <a:gd name="T36" fmla="*/ 76 w 176"/>
              <a:gd name="T37" fmla="*/ 176 h 176"/>
              <a:gd name="T38" fmla="*/ 106 w 176"/>
              <a:gd name="T39" fmla="*/ 170 h 176"/>
              <a:gd name="T40" fmla="*/ 126 w 176"/>
              <a:gd name="T41" fmla="*/ 154 h 176"/>
              <a:gd name="T42" fmla="*/ 138 w 176"/>
              <a:gd name="T43" fmla="*/ 160 h 176"/>
              <a:gd name="T44" fmla="*/ 159 w 176"/>
              <a:gd name="T45" fmla="*/ 142 h 176"/>
              <a:gd name="T46" fmla="*/ 154 w 176"/>
              <a:gd name="T47" fmla="*/ 126 h 176"/>
              <a:gd name="T48" fmla="*/ 170 w 176"/>
              <a:gd name="T49" fmla="*/ 106 h 176"/>
              <a:gd name="T50" fmla="*/ 176 w 176"/>
              <a:gd name="T51" fmla="*/ 76 h 176"/>
              <a:gd name="T52" fmla="*/ 168 w 176"/>
              <a:gd name="T53" fmla="*/ 98 h 176"/>
              <a:gd name="T54" fmla="*/ 160 w 176"/>
              <a:gd name="T55" fmla="*/ 100 h 176"/>
              <a:gd name="T56" fmla="*/ 147 w 176"/>
              <a:gd name="T57" fmla="*/ 122 h 176"/>
              <a:gd name="T58" fmla="*/ 152 w 176"/>
              <a:gd name="T59" fmla="*/ 138 h 176"/>
              <a:gd name="T60" fmla="*/ 138 w 176"/>
              <a:gd name="T61" fmla="*/ 152 h 176"/>
              <a:gd name="T62" fmla="*/ 126 w 176"/>
              <a:gd name="T63" fmla="*/ 146 h 176"/>
              <a:gd name="T64" fmla="*/ 106 w 176"/>
              <a:gd name="T65" fmla="*/ 154 h 176"/>
              <a:gd name="T66" fmla="*/ 98 w 176"/>
              <a:gd name="T67" fmla="*/ 168 h 176"/>
              <a:gd name="T68" fmla="*/ 78 w 176"/>
              <a:gd name="T69" fmla="*/ 168 h 176"/>
              <a:gd name="T70" fmla="*/ 70 w 176"/>
              <a:gd name="T71" fmla="*/ 154 h 176"/>
              <a:gd name="T72" fmla="*/ 50 w 176"/>
              <a:gd name="T73" fmla="*/ 146 h 176"/>
              <a:gd name="T74" fmla="*/ 39 w 176"/>
              <a:gd name="T75" fmla="*/ 152 h 176"/>
              <a:gd name="T76" fmla="*/ 24 w 176"/>
              <a:gd name="T77" fmla="*/ 138 h 176"/>
              <a:gd name="T78" fmla="*/ 29 w 176"/>
              <a:gd name="T79" fmla="*/ 122 h 176"/>
              <a:gd name="T80" fmla="*/ 16 w 176"/>
              <a:gd name="T81" fmla="*/ 100 h 176"/>
              <a:gd name="T82" fmla="*/ 8 w 176"/>
              <a:gd name="T83" fmla="*/ 98 h 176"/>
              <a:gd name="T84" fmla="*/ 16 w 176"/>
              <a:gd name="T85" fmla="*/ 76 h 176"/>
              <a:gd name="T86" fmla="*/ 29 w 176"/>
              <a:gd name="T87" fmla="*/ 54 h 176"/>
              <a:gd name="T88" fmla="*/ 24 w 176"/>
              <a:gd name="T89" fmla="*/ 38 h 176"/>
              <a:gd name="T90" fmla="*/ 38 w 176"/>
              <a:gd name="T91" fmla="*/ 24 h 176"/>
              <a:gd name="T92" fmla="*/ 50 w 176"/>
              <a:gd name="T93" fmla="*/ 30 h 176"/>
              <a:gd name="T94" fmla="*/ 70 w 176"/>
              <a:gd name="T95" fmla="*/ 22 h 176"/>
              <a:gd name="T96" fmla="*/ 78 w 176"/>
              <a:gd name="T97" fmla="*/ 8 h 176"/>
              <a:gd name="T98" fmla="*/ 98 w 176"/>
              <a:gd name="T99" fmla="*/ 8 h 176"/>
              <a:gd name="T100" fmla="*/ 106 w 176"/>
              <a:gd name="T101" fmla="*/ 22 h 176"/>
              <a:gd name="T102" fmla="*/ 126 w 176"/>
              <a:gd name="T103" fmla="*/ 30 h 176"/>
              <a:gd name="T104" fmla="*/ 138 w 176"/>
              <a:gd name="T105" fmla="*/ 24 h 176"/>
              <a:gd name="T106" fmla="*/ 152 w 176"/>
              <a:gd name="T107" fmla="*/ 39 h 176"/>
              <a:gd name="T108" fmla="*/ 147 w 176"/>
              <a:gd name="T109" fmla="*/ 54 h 176"/>
              <a:gd name="T110" fmla="*/ 160 w 176"/>
              <a:gd name="T111" fmla="*/ 76 h 176"/>
              <a:gd name="T112" fmla="*/ 168 w 176"/>
              <a:gd name="T113" fmla="*/ 98 h 176"/>
              <a:gd name="T114" fmla="*/ 48 w 176"/>
              <a:gd name="T115" fmla="*/ 88 h 176"/>
              <a:gd name="T116" fmla="*/ 128 w 176"/>
              <a:gd name="T117" fmla="*/ 88 h 176"/>
              <a:gd name="T118" fmla="*/ 88 w 176"/>
              <a:gd name="T119" fmla="*/ 120 h 176"/>
              <a:gd name="T120" fmla="*/ 88 w 176"/>
              <a:gd name="T121" fmla="*/ 56 h 176"/>
              <a:gd name="T122" fmla="*/ 88 w 176"/>
              <a:gd name="T123" fmla="*/ 12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6" h="176">
                <a:moveTo>
                  <a:pt x="170" y="70"/>
                </a:moveTo>
                <a:cubicBezTo>
                  <a:pt x="162" y="68"/>
                  <a:pt x="162" y="68"/>
                  <a:pt x="162" y="68"/>
                </a:cubicBezTo>
                <a:cubicBezTo>
                  <a:pt x="160" y="62"/>
                  <a:pt x="157" y="56"/>
                  <a:pt x="154" y="5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60" y="40"/>
                  <a:pt x="161" y="36"/>
                  <a:pt x="159" y="34"/>
                </a:cubicBezTo>
                <a:cubicBezTo>
                  <a:pt x="142" y="17"/>
                  <a:pt x="142" y="17"/>
                  <a:pt x="142" y="17"/>
                </a:cubicBezTo>
                <a:cubicBezTo>
                  <a:pt x="141" y="16"/>
                  <a:pt x="140" y="16"/>
                  <a:pt x="138" y="16"/>
                </a:cubicBezTo>
                <a:cubicBezTo>
                  <a:pt x="137" y="16"/>
                  <a:pt x="135" y="17"/>
                  <a:pt x="134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0" y="19"/>
                  <a:pt x="114" y="16"/>
                  <a:pt x="108" y="14"/>
                </a:cubicBezTo>
                <a:cubicBezTo>
                  <a:pt x="106" y="6"/>
                  <a:pt x="106" y="6"/>
                  <a:pt x="106" y="6"/>
                </a:cubicBezTo>
                <a:cubicBezTo>
                  <a:pt x="105" y="3"/>
                  <a:pt x="103" y="0"/>
                  <a:pt x="100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3" y="0"/>
                  <a:pt x="71" y="3"/>
                  <a:pt x="70" y="6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6"/>
                  <a:pt x="56" y="19"/>
                  <a:pt x="50" y="22"/>
                </a:cubicBezTo>
                <a:cubicBezTo>
                  <a:pt x="42" y="17"/>
                  <a:pt x="42" y="17"/>
                  <a:pt x="42" y="17"/>
                </a:cubicBezTo>
                <a:cubicBezTo>
                  <a:pt x="41" y="17"/>
                  <a:pt x="39" y="16"/>
                  <a:pt x="38" y="16"/>
                </a:cubicBezTo>
                <a:cubicBezTo>
                  <a:pt x="36" y="16"/>
                  <a:pt x="35" y="16"/>
                  <a:pt x="34" y="17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6"/>
                  <a:pt x="16" y="40"/>
                  <a:pt x="17" y="42"/>
                </a:cubicBezTo>
                <a:cubicBezTo>
                  <a:pt x="22" y="50"/>
                  <a:pt x="22" y="50"/>
                  <a:pt x="22" y="50"/>
                </a:cubicBezTo>
                <a:cubicBezTo>
                  <a:pt x="19" y="56"/>
                  <a:pt x="16" y="62"/>
                  <a:pt x="14" y="68"/>
                </a:cubicBezTo>
                <a:cubicBezTo>
                  <a:pt x="6" y="70"/>
                  <a:pt x="6" y="70"/>
                  <a:pt x="6" y="70"/>
                </a:cubicBezTo>
                <a:cubicBezTo>
                  <a:pt x="3" y="71"/>
                  <a:pt x="0" y="73"/>
                  <a:pt x="0" y="7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3"/>
                  <a:pt x="3" y="105"/>
                  <a:pt x="6" y="106"/>
                </a:cubicBezTo>
                <a:cubicBezTo>
                  <a:pt x="14" y="108"/>
                  <a:pt x="14" y="108"/>
                  <a:pt x="14" y="108"/>
                </a:cubicBezTo>
                <a:cubicBezTo>
                  <a:pt x="16" y="114"/>
                  <a:pt x="19" y="120"/>
                  <a:pt x="22" y="126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6" y="136"/>
                  <a:pt x="15" y="140"/>
                  <a:pt x="17" y="142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35" y="160"/>
                  <a:pt x="36" y="160"/>
                  <a:pt x="38" y="160"/>
                </a:cubicBezTo>
                <a:cubicBezTo>
                  <a:pt x="39" y="160"/>
                  <a:pt x="41" y="159"/>
                  <a:pt x="42" y="159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56" y="157"/>
                  <a:pt x="62" y="160"/>
                  <a:pt x="68" y="162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1" y="173"/>
                  <a:pt x="73" y="176"/>
                  <a:pt x="76" y="176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103" y="176"/>
                  <a:pt x="105" y="173"/>
                  <a:pt x="106" y="170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4" y="160"/>
                  <a:pt x="120" y="157"/>
                  <a:pt x="126" y="154"/>
                </a:cubicBezTo>
                <a:cubicBezTo>
                  <a:pt x="134" y="159"/>
                  <a:pt x="134" y="159"/>
                  <a:pt x="134" y="159"/>
                </a:cubicBezTo>
                <a:cubicBezTo>
                  <a:pt x="135" y="159"/>
                  <a:pt x="137" y="160"/>
                  <a:pt x="138" y="160"/>
                </a:cubicBezTo>
                <a:cubicBezTo>
                  <a:pt x="140" y="160"/>
                  <a:pt x="141" y="160"/>
                  <a:pt x="142" y="159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61" y="140"/>
                  <a:pt x="160" y="136"/>
                  <a:pt x="159" y="134"/>
                </a:cubicBezTo>
                <a:cubicBezTo>
                  <a:pt x="154" y="126"/>
                  <a:pt x="154" y="126"/>
                  <a:pt x="154" y="126"/>
                </a:cubicBezTo>
                <a:cubicBezTo>
                  <a:pt x="157" y="120"/>
                  <a:pt x="160" y="114"/>
                  <a:pt x="162" y="108"/>
                </a:cubicBezTo>
                <a:cubicBezTo>
                  <a:pt x="170" y="106"/>
                  <a:pt x="170" y="106"/>
                  <a:pt x="170" y="106"/>
                </a:cubicBezTo>
                <a:cubicBezTo>
                  <a:pt x="173" y="105"/>
                  <a:pt x="176" y="103"/>
                  <a:pt x="176" y="100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6" y="73"/>
                  <a:pt x="173" y="71"/>
                  <a:pt x="170" y="70"/>
                </a:cubicBezTo>
                <a:moveTo>
                  <a:pt x="168" y="98"/>
                </a:moveTo>
                <a:cubicBezTo>
                  <a:pt x="168" y="98"/>
                  <a:pt x="168" y="98"/>
                  <a:pt x="168" y="98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57" y="101"/>
                  <a:pt x="155" y="103"/>
                  <a:pt x="154" y="106"/>
                </a:cubicBezTo>
                <a:cubicBezTo>
                  <a:pt x="152" y="111"/>
                  <a:pt x="150" y="117"/>
                  <a:pt x="147" y="122"/>
                </a:cubicBezTo>
                <a:cubicBezTo>
                  <a:pt x="146" y="125"/>
                  <a:pt x="146" y="128"/>
                  <a:pt x="147" y="130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29" y="146"/>
                  <a:pt x="128" y="146"/>
                  <a:pt x="126" y="146"/>
                </a:cubicBezTo>
                <a:cubicBezTo>
                  <a:pt x="125" y="146"/>
                  <a:pt x="123" y="146"/>
                  <a:pt x="122" y="147"/>
                </a:cubicBezTo>
                <a:cubicBezTo>
                  <a:pt x="117" y="150"/>
                  <a:pt x="111" y="152"/>
                  <a:pt x="106" y="154"/>
                </a:cubicBezTo>
                <a:cubicBezTo>
                  <a:pt x="103" y="155"/>
                  <a:pt x="101" y="157"/>
                  <a:pt x="100" y="160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6" y="160"/>
                  <a:pt x="76" y="160"/>
                  <a:pt x="76" y="160"/>
                </a:cubicBezTo>
                <a:cubicBezTo>
                  <a:pt x="75" y="157"/>
                  <a:pt x="73" y="155"/>
                  <a:pt x="70" y="154"/>
                </a:cubicBezTo>
                <a:cubicBezTo>
                  <a:pt x="65" y="152"/>
                  <a:pt x="59" y="150"/>
                  <a:pt x="54" y="147"/>
                </a:cubicBezTo>
                <a:cubicBezTo>
                  <a:pt x="53" y="146"/>
                  <a:pt x="51" y="146"/>
                  <a:pt x="50" y="146"/>
                </a:cubicBezTo>
                <a:cubicBezTo>
                  <a:pt x="48" y="146"/>
                  <a:pt x="47" y="146"/>
                  <a:pt x="46" y="147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30" y="128"/>
                  <a:pt x="30" y="125"/>
                  <a:pt x="29" y="122"/>
                </a:cubicBezTo>
                <a:cubicBezTo>
                  <a:pt x="26" y="117"/>
                  <a:pt x="24" y="111"/>
                  <a:pt x="22" y="106"/>
                </a:cubicBezTo>
                <a:cubicBezTo>
                  <a:pt x="21" y="103"/>
                  <a:pt x="19" y="101"/>
                  <a:pt x="16" y="100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78"/>
                  <a:pt x="8" y="78"/>
                  <a:pt x="8" y="78"/>
                </a:cubicBezTo>
                <a:cubicBezTo>
                  <a:pt x="16" y="76"/>
                  <a:pt x="16" y="76"/>
                  <a:pt x="16" y="76"/>
                </a:cubicBezTo>
                <a:cubicBezTo>
                  <a:pt x="19" y="75"/>
                  <a:pt x="21" y="73"/>
                  <a:pt x="22" y="70"/>
                </a:cubicBezTo>
                <a:cubicBezTo>
                  <a:pt x="24" y="65"/>
                  <a:pt x="26" y="59"/>
                  <a:pt x="29" y="54"/>
                </a:cubicBezTo>
                <a:cubicBezTo>
                  <a:pt x="30" y="51"/>
                  <a:pt x="30" y="48"/>
                  <a:pt x="29" y="46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38" y="24"/>
                  <a:pt x="38" y="24"/>
                  <a:pt x="38" y="24"/>
                </a:cubicBezTo>
                <a:cubicBezTo>
                  <a:pt x="46" y="29"/>
                  <a:pt x="46" y="29"/>
                  <a:pt x="46" y="29"/>
                </a:cubicBezTo>
                <a:cubicBezTo>
                  <a:pt x="47" y="30"/>
                  <a:pt x="48" y="30"/>
                  <a:pt x="50" y="30"/>
                </a:cubicBezTo>
                <a:cubicBezTo>
                  <a:pt x="51" y="30"/>
                  <a:pt x="53" y="30"/>
                  <a:pt x="54" y="29"/>
                </a:cubicBezTo>
                <a:cubicBezTo>
                  <a:pt x="59" y="26"/>
                  <a:pt x="65" y="24"/>
                  <a:pt x="70" y="22"/>
                </a:cubicBezTo>
                <a:cubicBezTo>
                  <a:pt x="73" y="21"/>
                  <a:pt x="75" y="19"/>
                  <a:pt x="76" y="16"/>
                </a:cubicBezTo>
                <a:cubicBezTo>
                  <a:pt x="78" y="8"/>
                  <a:pt x="78" y="8"/>
                  <a:pt x="7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101" y="19"/>
                  <a:pt x="103" y="21"/>
                  <a:pt x="106" y="22"/>
                </a:cubicBezTo>
                <a:cubicBezTo>
                  <a:pt x="111" y="24"/>
                  <a:pt x="117" y="26"/>
                  <a:pt x="122" y="29"/>
                </a:cubicBezTo>
                <a:cubicBezTo>
                  <a:pt x="123" y="30"/>
                  <a:pt x="125" y="30"/>
                  <a:pt x="126" y="30"/>
                </a:cubicBezTo>
                <a:cubicBezTo>
                  <a:pt x="128" y="30"/>
                  <a:pt x="129" y="30"/>
                  <a:pt x="130" y="29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52" y="38"/>
                  <a:pt x="152" y="38"/>
                  <a:pt x="152" y="38"/>
                </a:cubicBezTo>
                <a:cubicBezTo>
                  <a:pt x="152" y="38"/>
                  <a:pt x="152" y="38"/>
                  <a:pt x="152" y="39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6" y="48"/>
                  <a:pt x="146" y="51"/>
                  <a:pt x="147" y="54"/>
                </a:cubicBezTo>
                <a:cubicBezTo>
                  <a:pt x="150" y="59"/>
                  <a:pt x="152" y="65"/>
                  <a:pt x="154" y="70"/>
                </a:cubicBezTo>
                <a:cubicBezTo>
                  <a:pt x="155" y="73"/>
                  <a:pt x="157" y="75"/>
                  <a:pt x="160" y="76"/>
                </a:cubicBezTo>
                <a:cubicBezTo>
                  <a:pt x="168" y="78"/>
                  <a:pt x="168" y="78"/>
                  <a:pt x="168" y="78"/>
                </a:cubicBezTo>
                <a:lnTo>
                  <a:pt x="168" y="98"/>
                </a:lnTo>
                <a:close/>
                <a:moveTo>
                  <a:pt x="88" y="48"/>
                </a:moveTo>
                <a:cubicBezTo>
                  <a:pt x="66" y="48"/>
                  <a:pt x="48" y="66"/>
                  <a:pt x="48" y="88"/>
                </a:cubicBezTo>
                <a:cubicBezTo>
                  <a:pt x="48" y="110"/>
                  <a:pt x="66" y="128"/>
                  <a:pt x="88" y="128"/>
                </a:cubicBezTo>
                <a:cubicBezTo>
                  <a:pt x="110" y="128"/>
                  <a:pt x="128" y="110"/>
                  <a:pt x="128" y="88"/>
                </a:cubicBezTo>
                <a:cubicBezTo>
                  <a:pt x="128" y="66"/>
                  <a:pt x="110" y="48"/>
                  <a:pt x="88" y="48"/>
                </a:cubicBezTo>
                <a:moveTo>
                  <a:pt x="88" y="120"/>
                </a:moveTo>
                <a:cubicBezTo>
                  <a:pt x="70" y="120"/>
                  <a:pt x="56" y="106"/>
                  <a:pt x="56" y="88"/>
                </a:cubicBezTo>
                <a:cubicBezTo>
                  <a:pt x="56" y="70"/>
                  <a:pt x="70" y="56"/>
                  <a:pt x="88" y="56"/>
                </a:cubicBezTo>
                <a:cubicBezTo>
                  <a:pt x="106" y="56"/>
                  <a:pt x="120" y="70"/>
                  <a:pt x="120" y="88"/>
                </a:cubicBezTo>
                <a:cubicBezTo>
                  <a:pt x="120" y="106"/>
                  <a:pt x="106" y="120"/>
                  <a:pt x="88" y="12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28" name="Freeform 461">
            <a:extLst>
              <a:ext uri="{FF2B5EF4-FFF2-40B4-BE49-F238E27FC236}">
                <a16:creationId xmlns:a16="http://schemas.microsoft.com/office/drawing/2014/main" id="{0C3E8652-3CF8-DF47-895A-272ECE42665A}"/>
              </a:ext>
            </a:extLst>
          </p:cNvPr>
          <p:cNvSpPr>
            <a:spLocks noEditPoints="1"/>
          </p:cNvSpPr>
          <p:nvPr/>
        </p:nvSpPr>
        <p:spPr bwMode="auto">
          <a:xfrm>
            <a:off x="5642359" y="1842331"/>
            <a:ext cx="712822" cy="705375"/>
          </a:xfrm>
          <a:custGeom>
            <a:avLst/>
            <a:gdLst>
              <a:gd name="T0" fmla="*/ 174 w 176"/>
              <a:gd name="T1" fmla="*/ 72 h 152"/>
              <a:gd name="T2" fmla="*/ 148 w 176"/>
              <a:gd name="T3" fmla="*/ 60 h 152"/>
              <a:gd name="T4" fmla="*/ 174 w 176"/>
              <a:gd name="T5" fmla="*/ 48 h 152"/>
              <a:gd name="T6" fmla="*/ 174 w 176"/>
              <a:gd name="T7" fmla="*/ 40 h 152"/>
              <a:gd name="T8" fmla="*/ 90 w 176"/>
              <a:gd name="T9" fmla="*/ 0 h 152"/>
              <a:gd name="T10" fmla="*/ 88 w 176"/>
              <a:gd name="T11" fmla="*/ 0 h 152"/>
              <a:gd name="T12" fmla="*/ 86 w 176"/>
              <a:gd name="T13" fmla="*/ 0 h 152"/>
              <a:gd name="T14" fmla="*/ 2 w 176"/>
              <a:gd name="T15" fmla="*/ 40 h 152"/>
              <a:gd name="T16" fmla="*/ 2 w 176"/>
              <a:gd name="T17" fmla="*/ 48 h 152"/>
              <a:gd name="T18" fmla="*/ 28 w 176"/>
              <a:gd name="T19" fmla="*/ 60 h 152"/>
              <a:gd name="T20" fmla="*/ 2 w 176"/>
              <a:gd name="T21" fmla="*/ 72 h 152"/>
              <a:gd name="T22" fmla="*/ 2 w 176"/>
              <a:gd name="T23" fmla="*/ 80 h 152"/>
              <a:gd name="T24" fmla="*/ 28 w 176"/>
              <a:gd name="T25" fmla="*/ 92 h 152"/>
              <a:gd name="T26" fmla="*/ 2 w 176"/>
              <a:gd name="T27" fmla="*/ 104 h 152"/>
              <a:gd name="T28" fmla="*/ 2 w 176"/>
              <a:gd name="T29" fmla="*/ 112 h 152"/>
              <a:gd name="T30" fmla="*/ 86 w 176"/>
              <a:gd name="T31" fmla="*/ 152 h 152"/>
              <a:gd name="T32" fmla="*/ 88 w 176"/>
              <a:gd name="T33" fmla="*/ 152 h 152"/>
              <a:gd name="T34" fmla="*/ 90 w 176"/>
              <a:gd name="T35" fmla="*/ 152 h 152"/>
              <a:gd name="T36" fmla="*/ 174 w 176"/>
              <a:gd name="T37" fmla="*/ 112 h 152"/>
              <a:gd name="T38" fmla="*/ 174 w 176"/>
              <a:gd name="T39" fmla="*/ 104 h 152"/>
              <a:gd name="T40" fmla="*/ 148 w 176"/>
              <a:gd name="T41" fmla="*/ 92 h 152"/>
              <a:gd name="T42" fmla="*/ 174 w 176"/>
              <a:gd name="T43" fmla="*/ 80 h 152"/>
              <a:gd name="T44" fmla="*/ 13 w 176"/>
              <a:gd name="T45" fmla="*/ 44 h 152"/>
              <a:gd name="T46" fmla="*/ 163 w 176"/>
              <a:gd name="T47" fmla="*/ 44 h 152"/>
              <a:gd name="T48" fmla="*/ 13 w 176"/>
              <a:gd name="T49" fmla="*/ 44 h 152"/>
              <a:gd name="T50" fmla="*/ 88 w 176"/>
              <a:gd name="T51" fmla="*/ 144 h 152"/>
              <a:gd name="T52" fmla="*/ 38 w 176"/>
              <a:gd name="T53" fmla="*/ 96 h 152"/>
              <a:gd name="T54" fmla="*/ 86 w 176"/>
              <a:gd name="T55" fmla="*/ 120 h 152"/>
              <a:gd name="T56" fmla="*/ 90 w 176"/>
              <a:gd name="T57" fmla="*/ 120 h 152"/>
              <a:gd name="T58" fmla="*/ 138 w 176"/>
              <a:gd name="T59" fmla="*/ 96 h 152"/>
              <a:gd name="T60" fmla="*/ 88 w 176"/>
              <a:gd name="T61" fmla="*/ 112 h 152"/>
              <a:gd name="T62" fmla="*/ 38 w 176"/>
              <a:gd name="T63" fmla="*/ 64 h 152"/>
              <a:gd name="T64" fmla="*/ 86 w 176"/>
              <a:gd name="T65" fmla="*/ 88 h 152"/>
              <a:gd name="T66" fmla="*/ 90 w 176"/>
              <a:gd name="T67" fmla="*/ 88 h 152"/>
              <a:gd name="T68" fmla="*/ 138 w 176"/>
              <a:gd name="T69" fmla="*/ 64 h 152"/>
              <a:gd name="T70" fmla="*/ 88 w 176"/>
              <a:gd name="T71" fmla="*/ 11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6" h="152">
                <a:moveTo>
                  <a:pt x="176" y="76"/>
                </a:moveTo>
                <a:cubicBezTo>
                  <a:pt x="176" y="74"/>
                  <a:pt x="175" y="73"/>
                  <a:pt x="174" y="72"/>
                </a:cubicBezTo>
                <a:cubicBezTo>
                  <a:pt x="174" y="72"/>
                  <a:pt x="174" y="72"/>
                  <a:pt x="174" y="72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74" y="48"/>
                  <a:pt x="174" y="48"/>
                  <a:pt x="174" y="48"/>
                </a:cubicBezTo>
                <a:cubicBezTo>
                  <a:pt x="174" y="48"/>
                  <a:pt x="174" y="48"/>
                  <a:pt x="174" y="48"/>
                </a:cubicBezTo>
                <a:cubicBezTo>
                  <a:pt x="175" y="47"/>
                  <a:pt x="176" y="46"/>
                  <a:pt x="176" y="44"/>
                </a:cubicBezTo>
                <a:cubicBezTo>
                  <a:pt x="176" y="42"/>
                  <a:pt x="175" y="41"/>
                  <a:pt x="17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90" y="0"/>
                  <a:pt x="90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89" y="0"/>
                  <a:pt x="89" y="0"/>
                  <a:pt x="88" y="0"/>
                </a:cubicBezTo>
                <a:cubicBezTo>
                  <a:pt x="87" y="0"/>
                  <a:pt x="87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1" y="41"/>
                  <a:pt x="0" y="42"/>
                  <a:pt x="0" y="44"/>
                </a:cubicBezTo>
                <a:cubicBezTo>
                  <a:pt x="0" y="46"/>
                  <a:pt x="1" y="47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3"/>
                  <a:pt x="0" y="74"/>
                  <a:pt x="0" y="76"/>
                </a:cubicBezTo>
                <a:cubicBezTo>
                  <a:pt x="0" y="78"/>
                  <a:pt x="1" y="79"/>
                  <a:pt x="2" y="80"/>
                </a:cubicBezTo>
                <a:cubicBezTo>
                  <a:pt x="2" y="80"/>
                  <a:pt x="2" y="80"/>
                  <a:pt x="2" y="80"/>
                </a:cubicBezTo>
                <a:cubicBezTo>
                  <a:pt x="28" y="92"/>
                  <a:pt x="28" y="92"/>
                  <a:pt x="28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04"/>
                  <a:pt x="2" y="104"/>
                  <a:pt x="2" y="104"/>
                </a:cubicBezTo>
                <a:cubicBezTo>
                  <a:pt x="1" y="105"/>
                  <a:pt x="0" y="106"/>
                  <a:pt x="0" y="108"/>
                </a:cubicBezTo>
                <a:cubicBezTo>
                  <a:pt x="0" y="110"/>
                  <a:pt x="1" y="111"/>
                  <a:pt x="2" y="112"/>
                </a:cubicBezTo>
                <a:cubicBezTo>
                  <a:pt x="2" y="112"/>
                  <a:pt x="2" y="112"/>
                  <a:pt x="2" y="112"/>
                </a:cubicBezTo>
                <a:cubicBezTo>
                  <a:pt x="86" y="152"/>
                  <a:pt x="86" y="152"/>
                  <a:pt x="86" y="152"/>
                </a:cubicBezTo>
                <a:cubicBezTo>
                  <a:pt x="86" y="152"/>
                  <a:pt x="86" y="152"/>
                  <a:pt x="86" y="152"/>
                </a:cubicBezTo>
                <a:cubicBezTo>
                  <a:pt x="87" y="152"/>
                  <a:pt x="87" y="152"/>
                  <a:pt x="88" y="152"/>
                </a:cubicBezTo>
                <a:cubicBezTo>
                  <a:pt x="89" y="152"/>
                  <a:pt x="89" y="152"/>
                  <a:pt x="90" y="152"/>
                </a:cubicBezTo>
                <a:cubicBezTo>
                  <a:pt x="90" y="152"/>
                  <a:pt x="90" y="152"/>
                  <a:pt x="90" y="152"/>
                </a:cubicBezTo>
                <a:cubicBezTo>
                  <a:pt x="174" y="112"/>
                  <a:pt x="174" y="112"/>
                  <a:pt x="174" y="112"/>
                </a:cubicBezTo>
                <a:cubicBezTo>
                  <a:pt x="174" y="112"/>
                  <a:pt x="174" y="112"/>
                  <a:pt x="174" y="112"/>
                </a:cubicBezTo>
                <a:cubicBezTo>
                  <a:pt x="175" y="111"/>
                  <a:pt x="176" y="110"/>
                  <a:pt x="176" y="108"/>
                </a:cubicBezTo>
                <a:cubicBezTo>
                  <a:pt x="176" y="106"/>
                  <a:pt x="175" y="105"/>
                  <a:pt x="174" y="104"/>
                </a:cubicBezTo>
                <a:cubicBezTo>
                  <a:pt x="174" y="104"/>
                  <a:pt x="174" y="104"/>
                  <a:pt x="174" y="104"/>
                </a:cubicBezTo>
                <a:cubicBezTo>
                  <a:pt x="148" y="92"/>
                  <a:pt x="148" y="92"/>
                  <a:pt x="148" y="92"/>
                </a:cubicBezTo>
                <a:cubicBezTo>
                  <a:pt x="174" y="80"/>
                  <a:pt x="174" y="80"/>
                  <a:pt x="174" y="80"/>
                </a:cubicBezTo>
                <a:cubicBezTo>
                  <a:pt x="174" y="80"/>
                  <a:pt x="174" y="80"/>
                  <a:pt x="174" y="80"/>
                </a:cubicBezTo>
                <a:cubicBezTo>
                  <a:pt x="175" y="79"/>
                  <a:pt x="176" y="78"/>
                  <a:pt x="176" y="76"/>
                </a:cubicBezTo>
                <a:moveTo>
                  <a:pt x="13" y="44"/>
                </a:moveTo>
                <a:cubicBezTo>
                  <a:pt x="88" y="8"/>
                  <a:pt x="88" y="8"/>
                  <a:pt x="88" y="8"/>
                </a:cubicBezTo>
                <a:cubicBezTo>
                  <a:pt x="163" y="44"/>
                  <a:pt x="163" y="44"/>
                  <a:pt x="163" y="44"/>
                </a:cubicBezTo>
                <a:cubicBezTo>
                  <a:pt x="88" y="80"/>
                  <a:pt x="88" y="80"/>
                  <a:pt x="88" y="80"/>
                </a:cubicBezTo>
                <a:lnTo>
                  <a:pt x="13" y="44"/>
                </a:lnTo>
                <a:close/>
                <a:moveTo>
                  <a:pt x="163" y="108"/>
                </a:moveTo>
                <a:cubicBezTo>
                  <a:pt x="88" y="144"/>
                  <a:pt x="88" y="144"/>
                  <a:pt x="88" y="144"/>
                </a:cubicBezTo>
                <a:cubicBezTo>
                  <a:pt x="13" y="108"/>
                  <a:pt x="13" y="108"/>
                  <a:pt x="13" y="108"/>
                </a:cubicBezTo>
                <a:cubicBezTo>
                  <a:pt x="38" y="96"/>
                  <a:pt x="38" y="96"/>
                  <a:pt x="38" y="96"/>
                </a:cubicBezTo>
                <a:cubicBezTo>
                  <a:pt x="86" y="120"/>
                  <a:pt x="86" y="120"/>
                  <a:pt x="86" y="120"/>
                </a:cubicBezTo>
                <a:cubicBezTo>
                  <a:pt x="86" y="120"/>
                  <a:pt x="86" y="120"/>
                  <a:pt x="86" y="120"/>
                </a:cubicBezTo>
                <a:cubicBezTo>
                  <a:pt x="87" y="120"/>
                  <a:pt x="87" y="120"/>
                  <a:pt x="88" y="120"/>
                </a:cubicBezTo>
                <a:cubicBezTo>
                  <a:pt x="89" y="120"/>
                  <a:pt x="89" y="120"/>
                  <a:pt x="90" y="120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138" y="96"/>
                  <a:pt x="138" y="96"/>
                  <a:pt x="138" y="96"/>
                </a:cubicBezTo>
                <a:lnTo>
                  <a:pt x="163" y="108"/>
                </a:lnTo>
                <a:close/>
                <a:moveTo>
                  <a:pt x="88" y="112"/>
                </a:moveTo>
                <a:cubicBezTo>
                  <a:pt x="13" y="76"/>
                  <a:pt x="13" y="76"/>
                  <a:pt x="13" y="76"/>
                </a:cubicBezTo>
                <a:cubicBezTo>
                  <a:pt x="38" y="64"/>
                  <a:pt x="38" y="64"/>
                  <a:pt x="38" y="64"/>
                </a:cubicBezTo>
                <a:cubicBezTo>
                  <a:pt x="86" y="88"/>
                  <a:pt x="86" y="88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87" y="88"/>
                  <a:pt x="87" y="88"/>
                  <a:pt x="88" y="88"/>
                </a:cubicBezTo>
                <a:cubicBezTo>
                  <a:pt x="89" y="88"/>
                  <a:pt x="89" y="88"/>
                  <a:pt x="90" y="88"/>
                </a:cubicBezTo>
                <a:cubicBezTo>
                  <a:pt x="90" y="88"/>
                  <a:pt x="90" y="88"/>
                  <a:pt x="90" y="88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63" y="76"/>
                  <a:pt x="163" y="76"/>
                  <a:pt x="163" y="76"/>
                </a:cubicBezTo>
                <a:lnTo>
                  <a:pt x="88" y="11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011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7" grpId="0" animBg="1"/>
      <p:bldP spid="32" grpId="0" animBg="1"/>
      <p:bldP spid="3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93560"/>
            <a:ext cx="12827000" cy="923330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</a:rPr>
              <a:t>Trauma-focused CBT for psychosis </a:t>
            </a:r>
            <a:br>
              <a:rPr lang="en-GB" sz="4000" dirty="0"/>
            </a:br>
            <a:r>
              <a:rPr lang="en-GB" sz="2000" dirty="0"/>
              <a:t>(Consistent with NICE, 2014; 2018)</a:t>
            </a:r>
            <a:endParaRPr lang="uk-UA" sz="4000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6D4FAC6-DA99-4E4C-A133-4D9350C0A00A}"/>
              </a:ext>
            </a:extLst>
          </p:cNvPr>
          <p:cNvSpPr>
            <a:spLocks noEditPoints="1"/>
          </p:cNvSpPr>
          <p:nvPr/>
        </p:nvSpPr>
        <p:spPr bwMode="auto">
          <a:xfrm>
            <a:off x="1437805" y="4343400"/>
            <a:ext cx="594195" cy="501761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algn="ctr"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6" name="Freeform 43">
            <a:extLst>
              <a:ext uri="{FF2B5EF4-FFF2-40B4-BE49-F238E27FC236}">
                <a16:creationId xmlns:a16="http://schemas.microsoft.com/office/drawing/2014/main" id="{4FBD7E8C-6625-2B4A-BF91-D70C073C3383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3073400"/>
            <a:ext cx="470208" cy="419101"/>
          </a:xfrm>
          <a:custGeom>
            <a:avLst/>
            <a:gdLst>
              <a:gd name="T0" fmla="*/ 176 w 176"/>
              <a:gd name="T1" fmla="*/ 54 h 160"/>
              <a:gd name="T2" fmla="*/ 112 w 176"/>
              <a:gd name="T3" fmla="*/ 0 h 160"/>
              <a:gd name="T4" fmla="*/ 53 w 176"/>
              <a:gd name="T5" fmla="*/ 33 h 160"/>
              <a:gd name="T6" fmla="*/ 63 w 176"/>
              <a:gd name="T7" fmla="*/ 32 h 160"/>
              <a:gd name="T8" fmla="*/ 112 w 176"/>
              <a:gd name="T9" fmla="*/ 8 h 160"/>
              <a:gd name="T10" fmla="*/ 168 w 176"/>
              <a:gd name="T11" fmla="*/ 54 h 160"/>
              <a:gd name="T12" fmla="*/ 151 w 176"/>
              <a:gd name="T13" fmla="*/ 87 h 160"/>
              <a:gd name="T14" fmla="*/ 149 w 176"/>
              <a:gd name="T15" fmla="*/ 95 h 160"/>
              <a:gd name="T16" fmla="*/ 152 w 176"/>
              <a:gd name="T17" fmla="*/ 107 h 160"/>
              <a:gd name="T18" fmla="*/ 135 w 176"/>
              <a:gd name="T19" fmla="*/ 100 h 160"/>
              <a:gd name="T20" fmla="*/ 134 w 176"/>
              <a:gd name="T21" fmla="*/ 108 h 160"/>
              <a:gd name="T22" fmla="*/ 164 w 176"/>
              <a:gd name="T23" fmla="*/ 120 h 160"/>
              <a:gd name="T24" fmla="*/ 156 w 176"/>
              <a:gd name="T25" fmla="*/ 93 h 160"/>
              <a:gd name="T26" fmla="*/ 176 w 176"/>
              <a:gd name="T27" fmla="*/ 54 h 160"/>
              <a:gd name="T28" fmla="*/ 64 w 176"/>
              <a:gd name="T29" fmla="*/ 40 h 160"/>
              <a:gd name="T30" fmla="*/ 0 w 176"/>
              <a:gd name="T31" fmla="*/ 94 h 160"/>
              <a:gd name="T32" fmla="*/ 20 w 176"/>
              <a:gd name="T33" fmla="*/ 133 h 160"/>
              <a:gd name="T34" fmla="*/ 12 w 176"/>
              <a:gd name="T35" fmla="*/ 160 h 160"/>
              <a:gd name="T36" fmla="*/ 48 w 176"/>
              <a:gd name="T37" fmla="*/ 146 h 160"/>
              <a:gd name="T38" fmla="*/ 64 w 176"/>
              <a:gd name="T39" fmla="*/ 148 h 160"/>
              <a:gd name="T40" fmla="*/ 128 w 176"/>
              <a:gd name="T41" fmla="*/ 94 h 160"/>
              <a:gd name="T42" fmla="*/ 64 w 176"/>
              <a:gd name="T43" fmla="*/ 40 h 160"/>
              <a:gd name="T44" fmla="*/ 64 w 176"/>
              <a:gd name="T45" fmla="*/ 140 h 160"/>
              <a:gd name="T46" fmla="*/ 50 w 176"/>
              <a:gd name="T47" fmla="*/ 138 h 160"/>
              <a:gd name="T48" fmla="*/ 48 w 176"/>
              <a:gd name="T49" fmla="*/ 138 h 160"/>
              <a:gd name="T50" fmla="*/ 45 w 176"/>
              <a:gd name="T51" fmla="*/ 139 h 160"/>
              <a:gd name="T52" fmla="*/ 24 w 176"/>
              <a:gd name="T53" fmla="*/ 147 h 160"/>
              <a:gd name="T54" fmla="*/ 27 w 176"/>
              <a:gd name="T55" fmla="*/ 135 h 160"/>
              <a:gd name="T56" fmla="*/ 25 w 176"/>
              <a:gd name="T57" fmla="*/ 127 h 160"/>
              <a:gd name="T58" fmla="*/ 8 w 176"/>
              <a:gd name="T59" fmla="*/ 94 h 160"/>
              <a:gd name="T60" fmla="*/ 64 w 176"/>
              <a:gd name="T61" fmla="*/ 48 h 160"/>
              <a:gd name="T62" fmla="*/ 120 w 176"/>
              <a:gd name="T63" fmla="*/ 94 h 160"/>
              <a:gd name="T64" fmla="*/ 64 w 176"/>
              <a:gd name="T65" fmla="*/ 14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6" h="160">
                <a:moveTo>
                  <a:pt x="176" y="54"/>
                </a:moveTo>
                <a:cubicBezTo>
                  <a:pt x="176" y="24"/>
                  <a:pt x="147" y="0"/>
                  <a:pt x="112" y="0"/>
                </a:cubicBezTo>
                <a:cubicBezTo>
                  <a:pt x="86" y="0"/>
                  <a:pt x="63" y="13"/>
                  <a:pt x="53" y="33"/>
                </a:cubicBezTo>
                <a:cubicBezTo>
                  <a:pt x="56" y="32"/>
                  <a:pt x="60" y="32"/>
                  <a:pt x="63" y="32"/>
                </a:cubicBezTo>
                <a:cubicBezTo>
                  <a:pt x="72" y="18"/>
                  <a:pt x="91" y="8"/>
                  <a:pt x="112" y="8"/>
                </a:cubicBezTo>
                <a:cubicBezTo>
                  <a:pt x="143" y="8"/>
                  <a:pt x="168" y="29"/>
                  <a:pt x="168" y="54"/>
                </a:cubicBezTo>
                <a:cubicBezTo>
                  <a:pt x="168" y="66"/>
                  <a:pt x="162" y="78"/>
                  <a:pt x="151" y="87"/>
                </a:cubicBezTo>
                <a:cubicBezTo>
                  <a:pt x="149" y="89"/>
                  <a:pt x="148" y="92"/>
                  <a:pt x="149" y="95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3"/>
                  <a:pt x="134" y="106"/>
                  <a:pt x="134" y="108"/>
                </a:cubicBezTo>
                <a:cubicBezTo>
                  <a:pt x="164" y="120"/>
                  <a:pt x="164" y="120"/>
                  <a:pt x="164" y="120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68" y="83"/>
                  <a:pt x="176" y="69"/>
                  <a:pt x="176" y="54"/>
                </a:cubicBezTo>
                <a:moveTo>
                  <a:pt x="64" y="40"/>
                </a:moveTo>
                <a:cubicBezTo>
                  <a:pt x="29" y="40"/>
                  <a:pt x="0" y="64"/>
                  <a:pt x="0" y="94"/>
                </a:cubicBezTo>
                <a:cubicBezTo>
                  <a:pt x="0" y="109"/>
                  <a:pt x="8" y="123"/>
                  <a:pt x="20" y="133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53" y="147"/>
                  <a:pt x="58" y="148"/>
                  <a:pt x="64" y="148"/>
                </a:cubicBezTo>
                <a:cubicBezTo>
                  <a:pt x="99" y="148"/>
                  <a:pt x="128" y="124"/>
                  <a:pt x="128" y="94"/>
                </a:cubicBezTo>
                <a:cubicBezTo>
                  <a:pt x="128" y="64"/>
                  <a:pt x="99" y="40"/>
                  <a:pt x="64" y="40"/>
                </a:cubicBezTo>
                <a:moveTo>
                  <a:pt x="64" y="140"/>
                </a:moveTo>
                <a:cubicBezTo>
                  <a:pt x="59" y="140"/>
                  <a:pt x="54" y="139"/>
                  <a:pt x="50" y="138"/>
                </a:cubicBezTo>
                <a:cubicBezTo>
                  <a:pt x="49" y="138"/>
                  <a:pt x="48" y="138"/>
                  <a:pt x="48" y="138"/>
                </a:cubicBezTo>
                <a:cubicBezTo>
                  <a:pt x="47" y="138"/>
                  <a:pt x="46" y="138"/>
                  <a:pt x="45" y="139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8" y="132"/>
                  <a:pt x="27" y="129"/>
                  <a:pt x="25" y="127"/>
                </a:cubicBezTo>
                <a:cubicBezTo>
                  <a:pt x="14" y="118"/>
                  <a:pt x="8" y="106"/>
                  <a:pt x="8" y="94"/>
                </a:cubicBezTo>
                <a:cubicBezTo>
                  <a:pt x="8" y="69"/>
                  <a:pt x="33" y="48"/>
                  <a:pt x="64" y="48"/>
                </a:cubicBezTo>
                <a:cubicBezTo>
                  <a:pt x="95" y="48"/>
                  <a:pt x="120" y="69"/>
                  <a:pt x="120" y="94"/>
                </a:cubicBezTo>
                <a:cubicBezTo>
                  <a:pt x="120" y="119"/>
                  <a:pt x="95" y="140"/>
                  <a:pt x="64" y="14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7" name="Freeform 441">
            <a:extLst>
              <a:ext uri="{FF2B5EF4-FFF2-40B4-BE49-F238E27FC236}">
                <a16:creationId xmlns:a16="http://schemas.microsoft.com/office/drawing/2014/main" id="{AB9D78E5-3BBE-E344-9C88-8A74A2091031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1686197"/>
            <a:ext cx="457200" cy="432627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6 w 176"/>
              <a:gd name="T31" fmla="*/ 24 h 176"/>
              <a:gd name="T32" fmla="*/ 72 w 176"/>
              <a:gd name="T33" fmla="*/ 56 h 176"/>
              <a:gd name="T34" fmla="*/ 92 w 176"/>
              <a:gd name="T35" fmla="*/ 80 h 176"/>
              <a:gd name="T36" fmla="*/ 76 w 176"/>
              <a:gd name="T37" fmla="*/ 116 h 176"/>
              <a:gd name="T38" fmla="*/ 88 w 176"/>
              <a:gd name="T39" fmla="*/ 136 h 176"/>
              <a:gd name="T40" fmla="*/ 85 w 176"/>
              <a:gd name="T41" fmla="*/ 116 h 176"/>
              <a:gd name="T42" fmla="*/ 101 w 176"/>
              <a:gd name="T43" fmla="*/ 78 h 176"/>
              <a:gd name="T44" fmla="*/ 82 w 176"/>
              <a:gd name="T45" fmla="*/ 55 h 176"/>
              <a:gd name="T46" fmla="*/ 98 w 176"/>
              <a:gd name="T47" fmla="*/ 16 h 176"/>
              <a:gd name="T48" fmla="*/ 124 w 176"/>
              <a:gd name="T49" fmla="*/ 8 h 176"/>
              <a:gd name="T50" fmla="*/ 168 w 176"/>
              <a:gd name="T51" fmla="*/ 52 h 176"/>
              <a:gd name="T52" fmla="*/ 168 w 176"/>
              <a:gd name="T53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6" y="24"/>
                  <a:pt x="86" y="24"/>
                  <a:pt x="86" y="24"/>
                </a:cubicBezTo>
                <a:cubicBezTo>
                  <a:pt x="72" y="56"/>
                  <a:pt x="72" y="56"/>
                  <a:pt x="72" y="56"/>
                </a:cubicBezTo>
                <a:cubicBezTo>
                  <a:pt x="92" y="80"/>
                  <a:pt x="92" y="80"/>
                  <a:pt x="92" y="80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82" y="55"/>
                  <a:pt x="82" y="55"/>
                  <a:pt x="82" y="55"/>
                </a:cubicBezTo>
                <a:cubicBezTo>
                  <a:pt x="98" y="16"/>
                  <a:pt x="98" y="16"/>
                  <a:pt x="98" y="16"/>
                </a:cubicBezTo>
                <a:cubicBezTo>
                  <a:pt x="106" y="11"/>
                  <a:pt x="115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22" name="Shape 396">
            <a:extLst>
              <a:ext uri="{FF2B5EF4-FFF2-40B4-BE49-F238E27FC236}">
                <a16:creationId xmlns:a16="http://schemas.microsoft.com/office/drawing/2014/main" id="{CBEF4C05-8A92-8C4C-89E7-6BA6E2353B45}"/>
              </a:ext>
            </a:extLst>
          </p:cNvPr>
          <p:cNvSpPr/>
          <p:nvPr/>
        </p:nvSpPr>
        <p:spPr>
          <a:xfrm>
            <a:off x="3062884" y="1999060"/>
            <a:ext cx="5983486" cy="3379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50800">
            <a:solidFill>
              <a:schemeClr val="accent1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defTabSz="914446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0">
              <a:solidFill>
                <a:srgbClr val="00D398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Roboto"/>
            </a:endParaRPr>
          </a:p>
        </p:txBody>
      </p:sp>
      <p:sp>
        <p:nvSpPr>
          <p:cNvPr id="23" name="Shape 389">
            <a:extLst>
              <a:ext uri="{FF2B5EF4-FFF2-40B4-BE49-F238E27FC236}">
                <a16:creationId xmlns:a16="http://schemas.microsoft.com/office/drawing/2014/main" id="{3B1C82BC-490E-7846-924B-C1DE6BDED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241" y="2620111"/>
            <a:ext cx="3630886" cy="83099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4446"/>
            <a:r>
              <a:rPr lang="en-GB" altLang="en-US" sz="2700" b="1" dirty="0">
                <a:solidFill>
                  <a:schemeClr val="accent1"/>
                </a:solidFill>
                <a:latin typeface="Roboto"/>
                <a:ea typeface="Adelle Basic Bold"/>
                <a:cs typeface="Adelle Basic Bold"/>
                <a:sym typeface="Adelle Basic Bold"/>
              </a:rPr>
              <a:t>Trauma-focused CBT</a:t>
            </a:r>
          </a:p>
          <a:p>
            <a:pPr algn="ctr" defTabSz="914446"/>
            <a:r>
              <a:rPr lang="en-GB" altLang="en-US" sz="2700" b="1" dirty="0">
                <a:solidFill>
                  <a:schemeClr val="accent1"/>
                </a:solidFill>
                <a:latin typeface="Roboto"/>
                <a:ea typeface="Adelle Basic Bold"/>
                <a:cs typeface="Adelle Basic Bold"/>
                <a:sym typeface="Adelle Basic Bold"/>
              </a:rPr>
              <a:t> for psychosis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95276B-0BBF-DB44-82EB-FC2268207192}"/>
              </a:ext>
            </a:extLst>
          </p:cNvPr>
          <p:cNvSpPr txBox="1"/>
          <p:nvPr/>
        </p:nvSpPr>
        <p:spPr>
          <a:xfrm>
            <a:off x="3231664" y="3630218"/>
            <a:ext cx="5659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1"/>
                </a:solidFill>
              </a:rPr>
              <a:t>Targets memories, anomalous experiences, emotions, emotion regulation, </a:t>
            </a:r>
          </a:p>
          <a:p>
            <a:pPr algn="ctr"/>
            <a:r>
              <a:rPr lang="en-GB" sz="2000" dirty="0">
                <a:solidFill>
                  <a:schemeClr val="accent1"/>
                </a:solidFill>
              </a:rPr>
              <a:t>and beliefs</a:t>
            </a:r>
          </a:p>
        </p:txBody>
      </p:sp>
    </p:spTree>
    <p:extLst>
      <p:ext uri="{BB962C8B-B14F-4D97-AF65-F5344CB8AC3E}">
        <p14:creationId xmlns:p14="http://schemas.microsoft.com/office/powerpoint/2010/main" val="317632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2E14D-1D07-4048-8CAB-87CAFFA222BA}"/>
              </a:ext>
            </a:extLst>
          </p:cNvPr>
          <p:cNvSpPr txBox="1">
            <a:spLocks/>
          </p:cNvSpPr>
          <p:nvPr/>
        </p:nvSpPr>
        <p:spPr>
          <a:xfrm>
            <a:off x="0" y="15977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A6D2-6C7D-ED48-AC76-F2388F64869A}"/>
              </a:ext>
            </a:extLst>
          </p:cNvPr>
          <p:cNvSpPr txBox="1">
            <a:spLocks/>
          </p:cNvSpPr>
          <p:nvPr/>
        </p:nvSpPr>
        <p:spPr>
          <a:xfrm>
            <a:off x="509099" y="1739116"/>
            <a:ext cx="10650228" cy="28436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D2B649"/>
              </a:buClr>
              <a:buFont typeface="Arial" panose="020B0604020202020204" pitchFamily="34" charset="0"/>
              <a:buNone/>
            </a:pPr>
            <a:endParaRPr lang="en-US" sz="700" dirty="0"/>
          </a:p>
          <a:p>
            <a:pPr algn="ctr">
              <a:buClr>
                <a:srgbClr val="D2B649"/>
              </a:buClr>
            </a:pPr>
            <a:r>
              <a:rPr lang="en-US" dirty="0"/>
              <a:t>N = 300 participants with </a:t>
            </a:r>
            <a:r>
              <a:rPr lang="en-GB" dirty="0"/>
              <a:t>PTSD and distressing </a:t>
            </a:r>
            <a:r>
              <a:rPr lang="en-GB" dirty="0" err="1"/>
              <a:t>psychosi</a:t>
            </a:r>
            <a:r>
              <a:rPr lang="en-US" dirty="0"/>
              <a:t>s</a:t>
            </a:r>
          </a:p>
          <a:p>
            <a:pPr algn="ctr">
              <a:buClr>
                <a:srgbClr val="D2B649"/>
              </a:buClr>
            </a:pPr>
            <a:r>
              <a:rPr lang="en-US" dirty="0"/>
              <a:t>9 months of trauma-focused CBT for psychosis vs TAU</a:t>
            </a:r>
          </a:p>
          <a:p>
            <a:pPr algn="ctr">
              <a:buClr>
                <a:srgbClr val="D2B649"/>
              </a:buClr>
            </a:pPr>
            <a:r>
              <a:rPr lang="en-US" dirty="0"/>
              <a:t>Assessments at baseline, 4, 9 and 24 month follow-up</a:t>
            </a:r>
          </a:p>
          <a:p>
            <a:pPr algn="ctr">
              <a:buClr>
                <a:srgbClr val="D2B649"/>
              </a:buClr>
            </a:pPr>
            <a:r>
              <a:rPr lang="en-US" dirty="0"/>
              <a:t>Evaluate effectiveness and cost-effectiveness</a:t>
            </a:r>
          </a:p>
          <a:p>
            <a:pPr algn="ctr">
              <a:buClr>
                <a:srgbClr val="D2B649"/>
              </a:buClr>
            </a:pPr>
            <a:r>
              <a:rPr lang="en-US" dirty="0"/>
              <a:t>ESM and fMRI for subgroup of participants at baseline and 9-months  </a:t>
            </a:r>
          </a:p>
          <a:p>
            <a:pPr algn="ctr">
              <a:buClr>
                <a:srgbClr val="D2B649"/>
              </a:buClr>
            </a:pPr>
            <a:r>
              <a:rPr lang="en-US" dirty="0"/>
              <a:t>Results expected 2025</a:t>
            </a:r>
          </a:p>
          <a:p>
            <a:pPr marL="0" indent="0" algn="ctr">
              <a:buClr>
                <a:srgbClr val="D2B649"/>
              </a:buClr>
              <a:buNone/>
            </a:pPr>
            <a:endParaRPr lang="en-US" sz="60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32FCA40-84BF-FC47-AAAB-7C736E704C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04" y="4970030"/>
            <a:ext cx="3386643" cy="1904057"/>
          </a:xfrm>
          <a:prstGeom prst="rect">
            <a:avLst/>
          </a:prstGeom>
        </p:spPr>
      </p:pic>
      <p:pic>
        <p:nvPicPr>
          <p:cNvPr id="5" name="Picture 4" descr="A picture containing brush&#10;&#10;Description automatically generated">
            <a:extLst>
              <a:ext uri="{FF2B5EF4-FFF2-40B4-BE49-F238E27FC236}">
                <a16:creationId xmlns:a16="http://schemas.microsoft.com/office/drawing/2014/main" id="{5F61844D-7969-F34E-8BB3-A01D926B37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9" r="24628"/>
          <a:stretch/>
        </p:blipFill>
        <p:spPr>
          <a:xfrm>
            <a:off x="4460639" y="5105625"/>
            <a:ext cx="1689006" cy="1742279"/>
          </a:xfrm>
          <a:prstGeom prst="rect">
            <a:avLst/>
          </a:prstGeom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F7923A85-87A3-BF4D-9C24-2E643AF75B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0" r="26001"/>
          <a:stretch/>
        </p:blipFill>
        <p:spPr>
          <a:xfrm>
            <a:off x="7252692" y="5055470"/>
            <a:ext cx="1621525" cy="1818617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CC95718-4D0D-8047-88E1-5DA55E872EC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4" t="6090" r="28125"/>
          <a:stretch/>
        </p:blipFill>
        <p:spPr>
          <a:xfrm>
            <a:off x="2984746" y="5154286"/>
            <a:ext cx="1475893" cy="17198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101574-850A-664E-94C2-CEBEF6218397}"/>
              </a:ext>
            </a:extLst>
          </p:cNvPr>
          <p:cNvSpPr/>
          <p:nvPr/>
        </p:nvSpPr>
        <p:spPr>
          <a:xfrm>
            <a:off x="6048169" y="338363"/>
            <a:ext cx="2996297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446"/>
            <a:r>
              <a:rPr lang="en-GB" sz="8800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Trial</a:t>
            </a:r>
            <a:endParaRPr lang="uk-UA" sz="8800" b="1" dirty="0">
              <a:solidFill>
                <a:srgbClr val="D1B74A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B3FA0B-D264-E945-82CA-DEC791B8D8E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9211" y="598905"/>
            <a:ext cx="2828958" cy="958506"/>
          </a:xfrm>
          <a:prstGeom prst="rect">
            <a:avLst/>
          </a:prstGeom>
          <a:noFill/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2489DA-AC76-0D48-A562-272482389EC8}"/>
              </a:ext>
            </a:extLst>
          </p:cNvPr>
          <p:cNvSpPr txBox="1">
            <a:spLocks/>
          </p:cNvSpPr>
          <p:nvPr/>
        </p:nvSpPr>
        <p:spPr>
          <a:xfrm>
            <a:off x="1178294" y="1524741"/>
            <a:ext cx="9300437" cy="352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PI: Emmanuelle Peters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179DB32A-D5FC-EA48-8125-F87E38853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187EB06C-E754-CD45-92EB-6356F231EB4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831545" y="186807"/>
            <a:ext cx="6292331" cy="24622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This study is funded by the National Institute for Health Research (NIHR) Health Technology Assessment (HTA) </a:t>
            </a:r>
            <a:r>
              <a:rPr kumimoji="0" lang="en-US" altLang="en-US" sz="8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programme</a:t>
            </a:r>
            <a:r>
              <a:rPr kumimoji="0" lang="en-US" altLang="en-US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 (Reference NIHR128623).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The views expressed are those of the author(s) and not necessarily those of the NIHR or the Department of Health and Social Care.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 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Our visual identity | NIHR">
            <a:extLst>
              <a:ext uri="{FF2B5EF4-FFF2-40B4-BE49-F238E27FC236}">
                <a16:creationId xmlns:a16="http://schemas.microsoft.com/office/drawing/2014/main" id="{50D201B9-E504-4649-A3F9-3D585F578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06" y="159774"/>
            <a:ext cx="2329331" cy="30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01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F3DE6A-0BDA-8C41-A86E-D5EF24E5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38" y="663151"/>
            <a:ext cx="5497423" cy="6057888"/>
          </a:xfrm>
          <a:prstGeom prst="rect">
            <a:avLst/>
          </a:prstGeom>
          <a:ln w="190500">
            <a:solidFill>
              <a:srgbClr val="FFFFFF"/>
            </a:solidFill>
          </a:ln>
          <a:effectLst>
            <a:reflection blurRad="38100" stA="52000" endA="300" endPos="30000" dir="5400000" sy="-100000" algn="bl" rotWithShape="0"/>
            <a:softEdge rad="1905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ECF5F2-84E9-B64F-9FC2-B80B21820CAE}"/>
              </a:ext>
            </a:extLst>
          </p:cNvPr>
          <p:cNvSpPr/>
          <p:nvPr/>
        </p:nvSpPr>
        <p:spPr>
          <a:xfrm>
            <a:off x="5833815" y="1684273"/>
            <a:ext cx="568754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Integration of </a:t>
            </a:r>
            <a:r>
              <a:rPr lang="en-GB" sz="2400" dirty="0" err="1">
                <a:solidFill>
                  <a:srgbClr val="171C30"/>
                </a:solidFill>
                <a:latin typeface="Roboto"/>
              </a:rPr>
              <a:t>tf</a:t>
            </a:r>
            <a:r>
              <a:rPr lang="en-GB" sz="2400" dirty="0">
                <a:solidFill>
                  <a:srgbClr val="171C30"/>
                </a:solidFill>
                <a:latin typeface="Roboto"/>
              </a:rPr>
              <a:t>-CBT &amp; CBTp.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Flexible use of phases, iteratively move between.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Engagement consistent theme (safety and trust).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Focus on rebuilding life throughout and staying well planning as in CBTp.</a:t>
            </a: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Therapeutic techniques often useful for both psychosis and PTSD, given overlapping mechanisms.</a:t>
            </a: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171C30"/>
              </a:solidFill>
              <a:latin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5DD1E4-ADD8-8149-B0E0-A7B7F5E5141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9808" y="663150"/>
            <a:ext cx="2414666" cy="810705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591B83-EAD0-0F4A-93B8-B71AEF97A627}"/>
              </a:ext>
            </a:extLst>
          </p:cNvPr>
          <p:cNvSpPr/>
          <p:nvPr/>
        </p:nvSpPr>
        <p:spPr>
          <a:xfrm>
            <a:off x="8316118" y="663150"/>
            <a:ext cx="2909529" cy="9130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85"/>
            <a:r>
              <a:rPr lang="en-US" sz="5333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therapy</a:t>
            </a:r>
          </a:p>
        </p:txBody>
      </p:sp>
    </p:spTree>
    <p:extLst>
      <p:ext uri="{BB962C8B-B14F-4D97-AF65-F5344CB8AC3E}">
        <p14:creationId xmlns:p14="http://schemas.microsoft.com/office/powerpoint/2010/main" val="279099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14747"/>
            <a:ext cx="12827000" cy="646331"/>
          </a:xfrm>
        </p:spPr>
        <p:txBody>
          <a:bodyPr/>
          <a:lstStyle/>
          <a:p>
            <a:r>
              <a:rPr lang="en-GB" sz="4000" dirty="0"/>
              <a:t>T</a:t>
            </a:r>
            <a:r>
              <a:rPr lang="en-GB" sz="4000" dirty="0">
                <a:solidFill>
                  <a:schemeClr val="accent1"/>
                </a:solidFill>
              </a:rPr>
              <a:t>raumatic event assessment</a:t>
            </a:r>
            <a:endParaRPr lang="uk-UA" sz="4000" dirty="0">
              <a:solidFill>
                <a:schemeClr val="accent1"/>
              </a:solidFill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6D4FAC6-DA99-4E4C-A133-4D9350C0A00A}"/>
              </a:ext>
            </a:extLst>
          </p:cNvPr>
          <p:cNvSpPr>
            <a:spLocks noEditPoints="1"/>
          </p:cNvSpPr>
          <p:nvPr/>
        </p:nvSpPr>
        <p:spPr bwMode="auto">
          <a:xfrm>
            <a:off x="1437805" y="4343400"/>
            <a:ext cx="594195" cy="501761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algn="ctr"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6" name="Freeform 43">
            <a:extLst>
              <a:ext uri="{FF2B5EF4-FFF2-40B4-BE49-F238E27FC236}">
                <a16:creationId xmlns:a16="http://schemas.microsoft.com/office/drawing/2014/main" id="{4FBD7E8C-6625-2B4A-BF91-D70C073C3383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3073400"/>
            <a:ext cx="470208" cy="419101"/>
          </a:xfrm>
          <a:custGeom>
            <a:avLst/>
            <a:gdLst>
              <a:gd name="T0" fmla="*/ 176 w 176"/>
              <a:gd name="T1" fmla="*/ 54 h 160"/>
              <a:gd name="T2" fmla="*/ 112 w 176"/>
              <a:gd name="T3" fmla="*/ 0 h 160"/>
              <a:gd name="T4" fmla="*/ 53 w 176"/>
              <a:gd name="T5" fmla="*/ 33 h 160"/>
              <a:gd name="T6" fmla="*/ 63 w 176"/>
              <a:gd name="T7" fmla="*/ 32 h 160"/>
              <a:gd name="T8" fmla="*/ 112 w 176"/>
              <a:gd name="T9" fmla="*/ 8 h 160"/>
              <a:gd name="T10" fmla="*/ 168 w 176"/>
              <a:gd name="T11" fmla="*/ 54 h 160"/>
              <a:gd name="T12" fmla="*/ 151 w 176"/>
              <a:gd name="T13" fmla="*/ 87 h 160"/>
              <a:gd name="T14" fmla="*/ 149 w 176"/>
              <a:gd name="T15" fmla="*/ 95 h 160"/>
              <a:gd name="T16" fmla="*/ 152 w 176"/>
              <a:gd name="T17" fmla="*/ 107 h 160"/>
              <a:gd name="T18" fmla="*/ 135 w 176"/>
              <a:gd name="T19" fmla="*/ 100 h 160"/>
              <a:gd name="T20" fmla="*/ 134 w 176"/>
              <a:gd name="T21" fmla="*/ 108 h 160"/>
              <a:gd name="T22" fmla="*/ 164 w 176"/>
              <a:gd name="T23" fmla="*/ 120 h 160"/>
              <a:gd name="T24" fmla="*/ 156 w 176"/>
              <a:gd name="T25" fmla="*/ 93 h 160"/>
              <a:gd name="T26" fmla="*/ 176 w 176"/>
              <a:gd name="T27" fmla="*/ 54 h 160"/>
              <a:gd name="T28" fmla="*/ 64 w 176"/>
              <a:gd name="T29" fmla="*/ 40 h 160"/>
              <a:gd name="T30" fmla="*/ 0 w 176"/>
              <a:gd name="T31" fmla="*/ 94 h 160"/>
              <a:gd name="T32" fmla="*/ 20 w 176"/>
              <a:gd name="T33" fmla="*/ 133 h 160"/>
              <a:gd name="T34" fmla="*/ 12 w 176"/>
              <a:gd name="T35" fmla="*/ 160 h 160"/>
              <a:gd name="T36" fmla="*/ 48 w 176"/>
              <a:gd name="T37" fmla="*/ 146 h 160"/>
              <a:gd name="T38" fmla="*/ 64 w 176"/>
              <a:gd name="T39" fmla="*/ 148 h 160"/>
              <a:gd name="T40" fmla="*/ 128 w 176"/>
              <a:gd name="T41" fmla="*/ 94 h 160"/>
              <a:gd name="T42" fmla="*/ 64 w 176"/>
              <a:gd name="T43" fmla="*/ 40 h 160"/>
              <a:gd name="T44" fmla="*/ 64 w 176"/>
              <a:gd name="T45" fmla="*/ 140 h 160"/>
              <a:gd name="T46" fmla="*/ 50 w 176"/>
              <a:gd name="T47" fmla="*/ 138 h 160"/>
              <a:gd name="T48" fmla="*/ 48 w 176"/>
              <a:gd name="T49" fmla="*/ 138 h 160"/>
              <a:gd name="T50" fmla="*/ 45 w 176"/>
              <a:gd name="T51" fmla="*/ 139 h 160"/>
              <a:gd name="T52" fmla="*/ 24 w 176"/>
              <a:gd name="T53" fmla="*/ 147 h 160"/>
              <a:gd name="T54" fmla="*/ 27 w 176"/>
              <a:gd name="T55" fmla="*/ 135 h 160"/>
              <a:gd name="T56" fmla="*/ 25 w 176"/>
              <a:gd name="T57" fmla="*/ 127 h 160"/>
              <a:gd name="T58" fmla="*/ 8 w 176"/>
              <a:gd name="T59" fmla="*/ 94 h 160"/>
              <a:gd name="T60" fmla="*/ 64 w 176"/>
              <a:gd name="T61" fmla="*/ 48 h 160"/>
              <a:gd name="T62" fmla="*/ 120 w 176"/>
              <a:gd name="T63" fmla="*/ 94 h 160"/>
              <a:gd name="T64" fmla="*/ 64 w 176"/>
              <a:gd name="T65" fmla="*/ 14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6" h="160">
                <a:moveTo>
                  <a:pt x="176" y="54"/>
                </a:moveTo>
                <a:cubicBezTo>
                  <a:pt x="176" y="24"/>
                  <a:pt x="147" y="0"/>
                  <a:pt x="112" y="0"/>
                </a:cubicBezTo>
                <a:cubicBezTo>
                  <a:pt x="86" y="0"/>
                  <a:pt x="63" y="13"/>
                  <a:pt x="53" y="33"/>
                </a:cubicBezTo>
                <a:cubicBezTo>
                  <a:pt x="56" y="32"/>
                  <a:pt x="60" y="32"/>
                  <a:pt x="63" y="32"/>
                </a:cubicBezTo>
                <a:cubicBezTo>
                  <a:pt x="72" y="18"/>
                  <a:pt x="91" y="8"/>
                  <a:pt x="112" y="8"/>
                </a:cubicBezTo>
                <a:cubicBezTo>
                  <a:pt x="143" y="8"/>
                  <a:pt x="168" y="29"/>
                  <a:pt x="168" y="54"/>
                </a:cubicBezTo>
                <a:cubicBezTo>
                  <a:pt x="168" y="66"/>
                  <a:pt x="162" y="78"/>
                  <a:pt x="151" y="87"/>
                </a:cubicBezTo>
                <a:cubicBezTo>
                  <a:pt x="149" y="89"/>
                  <a:pt x="148" y="92"/>
                  <a:pt x="149" y="95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3"/>
                  <a:pt x="134" y="106"/>
                  <a:pt x="134" y="108"/>
                </a:cubicBezTo>
                <a:cubicBezTo>
                  <a:pt x="164" y="120"/>
                  <a:pt x="164" y="120"/>
                  <a:pt x="164" y="120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68" y="83"/>
                  <a:pt x="176" y="69"/>
                  <a:pt x="176" y="54"/>
                </a:cubicBezTo>
                <a:moveTo>
                  <a:pt x="64" y="40"/>
                </a:moveTo>
                <a:cubicBezTo>
                  <a:pt x="29" y="40"/>
                  <a:pt x="0" y="64"/>
                  <a:pt x="0" y="94"/>
                </a:cubicBezTo>
                <a:cubicBezTo>
                  <a:pt x="0" y="109"/>
                  <a:pt x="8" y="123"/>
                  <a:pt x="20" y="133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53" y="147"/>
                  <a:pt x="58" y="148"/>
                  <a:pt x="64" y="148"/>
                </a:cubicBezTo>
                <a:cubicBezTo>
                  <a:pt x="99" y="148"/>
                  <a:pt x="128" y="124"/>
                  <a:pt x="128" y="94"/>
                </a:cubicBezTo>
                <a:cubicBezTo>
                  <a:pt x="128" y="64"/>
                  <a:pt x="99" y="40"/>
                  <a:pt x="64" y="40"/>
                </a:cubicBezTo>
                <a:moveTo>
                  <a:pt x="64" y="140"/>
                </a:moveTo>
                <a:cubicBezTo>
                  <a:pt x="59" y="140"/>
                  <a:pt x="54" y="139"/>
                  <a:pt x="50" y="138"/>
                </a:cubicBezTo>
                <a:cubicBezTo>
                  <a:pt x="49" y="138"/>
                  <a:pt x="48" y="138"/>
                  <a:pt x="48" y="138"/>
                </a:cubicBezTo>
                <a:cubicBezTo>
                  <a:pt x="47" y="138"/>
                  <a:pt x="46" y="138"/>
                  <a:pt x="45" y="139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8" y="132"/>
                  <a:pt x="27" y="129"/>
                  <a:pt x="25" y="127"/>
                </a:cubicBezTo>
                <a:cubicBezTo>
                  <a:pt x="14" y="118"/>
                  <a:pt x="8" y="106"/>
                  <a:pt x="8" y="94"/>
                </a:cubicBezTo>
                <a:cubicBezTo>
                  <a:pt x="8" y="69"/>
                  <a:pt x="33" y="48"/>
                  <a:pt x="64" y="48"/>
                </a:cubicBezTo>
                <a:cubicBezTo>
                  <a:pt x="95" y="48"/>
                  <a:pt x="120" y="69"/>
                  <a:pt x="120" y="94"/>
                </a:cubicBezTo>
                <a:cubicBezTo>
                  <a:pt x="120" y="119"/>
                  <a:pt x="95" y="140"/>
                  <a:pt x="64" y="14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7" name="Freeform 441">
            <a:extLst>
              <a:ext uri="{FF2B5EF4-FFF2-40B4-BE49-F238E27FC236}">
                <a16:creationId xmlns:a16="http://schemas.microsoft.com/office/drawing/2014/main" id="{AB9D78E5-3BBE-E344-9C88-8A74A2091031}"/>
              </a:ext>
            </a:extLst>
          </p:cNvPr>
          <p:cNvSpPr>
            <a:spLocks noEditPoints="1"/>
          </p:cNvSpPr>
          <p:nvPr/>
        </p:nvSpPr>
        <p:spPr bwMode="auto">
          <a:xfrm>
            <a:off x="1473200" y="1686197"/>
            <a:ext cx="457200" cy="432627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6 w 176"/>
              <a:gd name="T31" fmla="*/ 24 h 176"/>
              <a:gd name="T32" fmla="*/ 72 w 176"/>
              <a:gd name="T33" fmla="*/ 56 h 176"/>
              <a:gd name="T34" fmla="*/ 92 w 176"/>
              <a:gd name="T35" fmla="*/ 80 h 176"/>
              <a:gd name="T36" fmla="*/ 76 w 176"/>
              <a:gd name="T37" fmla="*/ 116 h 176"/>
              <a:gd name="T38" fmla="*/ 88 w 176"/>
              <a:gd name="T39" fmla="*/ 136 h 176"/>
              <a:gd name="T40" fmla="*/ 85 w 176"/>
              <a:gd name="T41" fmla="*/ 116 h 176"/>
              <a:gd name="T42" fmla="*/ 101 w 176"/>
              <a:gd name="T43" fmla="*/ 78 h 176"/>
              <a:gd name="T44" fmla="*/ 82 w 176"/>
              <a:gd name="T45" fmla="*/ 55 h 176"/>
              <a:gd name="T46" fmla="*/ 98 w 176"/>
              <a:gd name="T47" fmla="*/ 16 h 176"/>
              <a:gd name="T48" fmla="*/ 124 w 176"/>
              <a:gd name="T49" fmla="*/ 8 h 176"/>
              <a:gd name="T50" fmla="*/ 168 w 176"/>
              <a:gd name="T51" fmla="*/ 52 h 176"/>
              <a:gd name="T52" fmla="*/ 168 w 176"/>
              <a:gd name="T53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6" y="24"/>
                  <a:pt x="86" y="24"/>
                  <a:pt x="86" y="24"/>
                </a:cubicBezTo>
                <a:cubicBezTo>
                  <a:pt x="72" y="56"/>
                  <a:pt x="72" y="56"/>
                  <a:pt x="72" y="56"/>
                </a:cubicBezTo>
                <a:cubicBezTo>
                  <a:pt x="92" y="80"/>
                  <a:pt x="92" y="80"/>
                  <a:pt x="92" y="80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82" y="55"/>
                  <a:pt x="82" y="55"/>
                  <a:pt x="82" y="55"/>
                </a:cubicBezTo>
                <a:cubicBezTo>
                  <a:pt x="98" y="16"/>
                  <a:pt x="98" y="16"/>
                  <a:pt x="98" y="16"/>
                </a:cubicBezTo>
                <a:cubicBezTo>
                  <a:pt x="106" y="11"/>
                  <a:pt x="115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5E21F05-D8A7-624E-9340-E233B1D63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31" y="1613399"/>
            <a:ext cx="5424091" cy="4326619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B336CA08-0F4D-CB4B-82CA-305B9DD40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572" y="1612056"/>
            <a:ext cx="5424091" cy="4326619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16623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36B03C14-EAE1-3343-9C53-EC80CC33DC9D}"/>
              </a:ext>
            </a:extLst>
          </p:cNvPr>
          <p:cNvSpPr txBox="1">
            <a:spLocks/>
          </p:cNvSpPr>
          <p:nvPr/>
        </p:nvSpPr>
        <p:spPr>
          <a:xfrm>
            <a:off x="764863" y="431886"/>
            <a:ext cx="3016094" cy="205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5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defTabSz="1371509"/>
            <a:r>
              <a:rPr lang="en-US" sz="2400" dirty="0">
                <a:solidFill>
                  <a:srgbClr val="171C30"/>
                </a:solidFill>
                <a:latin typeface="Roboto"/>
              </a:rPr>
              <a:t>Formulation model: </a:t>
            </a:r>
          </a:p>
          <a:p>
            <a:pPr defTabSz="1371509"/>
            <a:r>
              <a:rPr lang="en-US" sz="2400" dirty="0">
                <a:solidFill>
                  <a:srgbClr val="171C30"/>
                </a:solidFill>
                <a:latin typeface="Roboto"/>
              </a:rPr>
              <a:t>Post-traumatic stress in psychosis</a:t>
            </a:r>
            <a:br>
              <a:rPr lang="en-US" sz="2400" dirty="0">
                <a:solidFill>
                  <a:srgbClr val="171C30"/>
                </a:solidFill>
                <a:latin typeface="Roboto"/>
              </a:rPr>
            </a:br>
            <a:endParaRPr lang="en-US" sz="300" dirty="0">
              <a:solidFill>
                <a:srgbClr val="171C30"/>
              </a:solidFill>
              <a:latin typeface="Roboto"/>
            </a:endParaRPr>
          </a:p>
          <a:p>
            <a:pPr defTabSz="1371509"/>
            <a:endParaRPr lang="en-US" sz="300" dirty="0">
              <a:solidFill>
                <a:srgbClr val="171C30"/>
              </a:solidFill>
              <a:latin typeface="Roboto"/>
            </a:endParaRPr>
          </a:p>
          <a:p>
            <a:pPr defTabSz="1371509"/>
            <a:r>
              <a:rPr lang="en-US" sz="1600" dirty="0">
                <a:solidFill>
                  <a:srgbClr val="4A86FF"/>
                </a:solidFill>
                <a:latin typeface="Roboto"/>
              </a:rPr>
              <a:t>Hardy, 2017; Hardy, van die Giessen &amp; van den Berg, 2020; Hardy, Keen, Bowe &amp; STAR therapy team, in prep</a:t>
            </a:r>
            <a:endParaRPr lang="en-US" sz="2400" dirty="0">
              <a:solidFill>
                <a:srgbClr val="4A86FF"/>
              </a:solidFill>
              <a:latin typeface="Roboto"/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CD2CB7A-D91B-AF48-B436-F41004C67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41" y="246042"/>
            <a:ext cx="4500289" cy="6365917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B152BF0-AB05-7B84-4686-658F87B0A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9"/>
          <a:stretch/>
        </p:blipFill>
        <p:spPr>
          <a:xfrm>
            <a:off x="3993608" y="3429000"/>
            <a:ext cx="4500289" cy="321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0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354" y="519796"/>
            <a:ext cx="12826634" cy="646331"/>
          </a:xfrm>
        </p:spPr>
        <p:txBody>
          <a:bodyPr/>
          <a:lstStyle/>
          <a:p>
            <a:r>
              <a:rPr lang="en-GB" sz="4000" dirty="0"/>
              <a:t>Promoting control: stories and tool cards</a:t>
            </a:r>
            <a:endParaRPr lang="uk-UA" sz="4000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6D4FAC6-DA99-4E4C-A133-4D9350C0A00A}"/>
              </a:ext>
            </a:extLst>
          </p:cNvPr>
          <p:cNvSpPr>
            <a:spLocks noEditPoints="1"/>
          </p:cNvSpPr>
          <p:nvPr/>
        </p:nvSpPr>
        <p:spPr bwMode="auto">
          <a:xfrm>
            <a:off x="1437939" y="4343375"/>
            <a:ext cx="594178" cy="501747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algn="ctr"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6" name="Freeform 43">
            <a:extLst>
              <a:ext uri="{FF2B5EF4-FFF2-40B4-BE49-F238E27FC236}">
                <a16:creationId xmlns:a16="http://schemas.microsoft.com/office/drawing/2014/main" id="{4FBD7E8C-6625-2B4A-BF91-D70C073C3383}"/>
              </a:ext>
            </a:extLst>
          </p:cNvPr>
          <p:cNvSpPr>
            <a:spLocks noEditPoints="1"/>
          </p:cNvSpPr>
          <p:nvPr/>
        </p:nvSpPr>
        <p:spPr bwMode="auto">
          <a:xfrm>
            <a:off x="1473332" y="3073411"/>
            <a:ext cx="470195" cy="419089"/>
          </a:xfrm>
          <a:custGeom>
            <a:avLst/>
            <a:gdLst>
              <a:gd name="T0" fmla="*/ 176 w 176"/>
              <a:gd name="T1" fmla="*/ 54 h 160"/>
              <a:gd name="T2" fmla="*/ 112 w 176"/>
              <a:gd name="T3" fmla="*/ 0 h 160"/>
              <a:gd name="T4" fmla="*/ 53 w 176"/>
              <a:gd name="T5" fmla="*/ 33 h 160"/>
              <a:gd name="T6" fmla="*/ 63 w 176"/>
              <a:gd name="T7" fmla="*/ 32 h 160"/>
              <a:gd name="T8" fmla="*/ 112 w 176"/>
              <a:gd name="T9" fmla="*/ 8 h 160"/>
              <a:gd name="T10" fmla="*/ 168 w 176"/>
              <a:gd name="T11" fmla="*/ 54 h 160"/>
              <a:gd name="T12" fmla="*/ 151 w 176"/>
              <a:gd name="T13" fmla="*/ 87 h 160"/>
              <a:gd name="T14" fmla="*/ 149 w 176"/>
              <a:gd name="T15" fmla="*/ 95 h 160"/>
              <a:gd name="T16" fmla="*/ 152 w 176"/>
              <a:gd name="T17" fmla="*/ 107 h 160"/>
              <a:gd name="T18" fmla="*/ 135 w 176"/>
              <a:gd name="T19" fmla="*/ 100 h 160"/>
              <a:gd name="T20" fmla="*/ 134 w 176"/>
              <a:gd name="T21" fmla="*/ 108 h 160"/>
              <a:gd name="T22" fmla="*/ 164 w 176"/>
              <a:gd name="T23" fmla="*/ 120 h 160"/>
              <a:gd name="T24" fmla="*/ 156 w 176"/>
              <a:gd name="T25" fmla="*/ 93 h 160"/>
              <a:gd name="T26" fmla="*/ 176 w 176"/>
              <a:gd name="T27" fmla="*/ 54 h 160"/>
              <a:gd name="T28" fmla="*/ 64 w 176"/>
              <a:gd name="T29" fmla="*/ 40 h 160"/>
              <a:gd name="T30" fmla="*/ 0 w 176"/>
              <a:gd name="T31" fmla="*/ 94 h 160"/>
              <a:gd name="T32" fmla="*/ 20 w 176"/>
              <a:gd name="T33" fmla="*/ 133 h 160"/>
              <a:gd name="T34" fmla="*/ 12 w 176"/>
              <a:gd name="T35" fmla="*/ 160 h 160"/>
              <a:gd name="T36" fmla="*/ 48 w 176"/>
              <a:gd name="T37" fmla="*/ 146 h 160"/>
              <a:gd name="T38" fmla="*/ 64 w 176"/>
              <a:gd name="T39" fmla="*/ 148 h 160"/>
              <a:gd name="T40" fmla="*/ 128 w 176"/>
              <a:gd name="T41" fmla="*/ 94 h 160"/>
              <a:gd name="T42" fmla="*/ 64 w 176"/>
              <a:gd name="T43" fmla="*/ 40 h 160"/>
              <a:gd name="T44" fmla="*/ 64 w 176"/>
              <a:gd name="T45" fmla="*/ 140 h 160"/>
              <a:gd name="T46" fmla="*/ 50 w 176"/>
              <a:gd name="T47" fmla="*/ 138 h 160"/>
              <a:gd name="T48" fmla="*/ 48 w 176"/>
              <a:gd name="T49" fmla="*/ 138 h 160"/>
              <a:gd name="T50" fmla="*/ 45 w 176"/>
              <a:gd name="T51" fmla="*/ 139 h 160"/>
              <a:gd name="T52" fmla="*/ 24 w 176"/>
              <a:gd name="T53" fmla="*/ 147 h 160"/>
              <a:gd name="T54" fmla="*/ 27 w 176"/>
              <a:gd name="T55" fmla="*/ 135 h 160"/>
              <a:gd name="T56" fmla="*/ 25 w 176"/>
              <a:gd name="T57" fmla="*/ 127 h 160"/>
              <a:gd name="T58" fmla="*/ 8 w 176"/>
              <a:gd name="T59" fmla="*/ 94 h 160"/>
              <a:gd name="T60" fmla="*/ 64 w 176"/>
              <a:gd name="T61" fmla="*/ 48 h 160"/>
              <a:gd name="T62" fmla="*/ 120 w 176"/>
              <a:gd name="T63" fmla="*/ 94 h 160"/>
              <a:gd name="T64" fmla="*/ 64 w 176"/>
              <a:gd name="T65" fmla="*/ 14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6" h="160">
                <a:moveTo>
                  <a:pt x="176" y="54"/>
                </a:moveTo>
                <a:cubicBezTo>
                  <a:pt x="176" y="24"/>
                  <a:pt x="147" y="0"/>
                  <a:pt x="112" y="0"/>
                </a:cubicBezTo>
                <a:cubicBezTo>
                  <a:pt x="86" y="0"/>
                  <a:pt x="63" y="13"/>
                  <a:pt x="53" y="33"/>
                </a:cubicBezTo>
                <a:cubicBezTo>
                  <a:pt x="56" y="32"/>
                  <a:pt x="60" y="32"/>
                  <a:pt x="63" y="32"/>
                </a:cubicBezTo>
                <a:cubicBezTo>
                  <a:pt x="72" y="18"/>
                  <a:pt x="91" y="8"/>
                  <a:pt x="112" y="8"/>
                </a:cubicBezTo>
                <a:cubicBezTo>
                  <a:pt x="143" y="8"/>
                  <a:pt x="168" y="29"/>
                  <a:pt x="168" y="54"/>
                </a:cubicBezTo>
                <a:cubicBezTo>
                  <a:pt x="168" y="66"/>
                  <a:pt x="162" y="78"/>
                  <a:pt x="151" y="87"/>
                </a:cubicBezTo>
                <a:cubicBezTo>
                  <a:pt x="149" y="89"/>
                  <a:pt x="148" y="92"/>
                  <a:pt x="149" y="95"/>
                </a:cubicBezTo>
                <a:cubicBezTo>
                  <a:pt x="152" y="107"/>
                  <a:pt x="152" y="107"/>
                  <a:pt x="152" y="107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3"/>
                  <a:pt x="134" y="106"/>
                  <a:pt x="134" y="108"/>
                </a:cubicBezTo>
                <a:cubicBezTo>
                  <a:pt x="164" y="120"/>
                  <a:pt x="164" y="120"/>
                  <a:pt x="164" y="120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68" y="83"/>
                  <a:pt x="176" y="69"/>
                  <a:pt x="176" y="54"/>
                </a:cubicBezTo>
                <a:moveTo>
                  <a:pt x="64" y="40"/>
                </a:moveTo>
                <a:cubicBezTo>
                  <a:pt x="29" y="40"/>
                  <a:pt x="0" y="64"/>
                  <a:pt x="0" y="94"/>
                </a:cubicBezTo>
                <a:cubicBezTo>
                  <a:pt x="0" y="109"/>
                  <a:pt x="8" y="123"/>
                  <a:pt x="20" y="133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53" y="147"/>
                  <a:pt x="58" y="148"/>
                  <a:pt x="64" y="148"/>
                </a:cubicBezTo>
                <a:cubicBezTo>
                  <a:pt x="99" y="148"/>
                  <a:pt x="128" y="124"/>
                  <a:pt x="128" y="94"/>
                </a:cubicBezTo>
                <a:cubicBezTo>
                  <a:pt x="128" y="64"/>
                  <a:pt x="99" y="40"/>
                  <a:pt x="64" y="40"/>
                </a:cubicBezTo>
                <a:moveTo>
                  <a:pt x="64" y="140"/>
                </a:moveTo>
                <a:cubicBezTo>
                  <a:pt x="59" y="140"/>
                  <a:pt x="54" y="139"/>
                  <a:pt x="50" y="138"/>
                </a:cubicBezTo>
                <a:cubicBezTo>
                  <a:pt x="49" y="138"/>
                  <a:pt x="48" y="138"/>
                  <a:pt x="48" y="138"/>
                </a:cubicBezTo>
                <a:cubicBezTo>
                  <a:pt x="47" y="138"/>
                  <a:pt x="46" y="138"/>
                  <a:pt x="45" y="139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8" y="132"/>
                  <a:pt x="27" y="129"/>
                  <a:pt x="25" y="127"/>
                </a:cubicBezTo>
                <a:cubicBezTo>
                  <a:pt x="14" y="118"/>
                  <a:pt x="8" y="106"/>
                  <a:pt x="8" y="94"/>
                </a:cubicBezTo>
                <a:cubicBezTo>
                  <a:pt x="8" y="69"/>
                  <a:pt x="33" y="48"/>
                  <a:pt x="64" y="48"/>
                </a:cubicBezTo>
                <a:cubicBezTo>
                  <a:pt x="95" y="48"/>
                  <a:pt x="120" y="69"/>
                  <a:pt x="120" y="94"/>
                </a:cubicBezTo>
                <a:cubicBezTo>
                  <a:pt x="120" y="119"/>
                  <a:pt x="95" y="140"/>
                  <a:pt x="64" y="14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sp>
        <p:nvSpPr>
          <p:cNvPr id="17" name="Freeform 441">
            <a:extLst>
              <a:ext uri="{FF2B5EF4-FFF2-40B4-BE49-F238E27FC236}">
                <a16:creationId xmlns:a16="http://schemas.microsoft.com/office/drawing/2014/main" id="{AB9D78E5-3BBE-E344-9C88-8A74A2091031}"/>
              </a:ext>
            </a:extLst>
          </p:cNvPr>
          <p:cNvSpPr>
            <a:spLocks noEditPoints="1"/>
          </p:cNvSpPr>
          <p:nvPr/>
        </p:nvSpPr>
        <p:spPr bwMode="auto">
          <a:xfrm>
            <a:off x="1473332" y="1686248"/>
            <a:ext cx="457187" cy="432614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6 w 176"/>
              <a:gd name="T31" fmla="*/ 24 h 176"/>
              <a:gd name="T32" fmla="*/ 72 w 176"/>
              <a:gd name="T33" fmla="*/ 56 h 176"/>
              <a:gd name="T34" fmla="*/ 92 w 176"/>
              <a:gd name="T35" fmla="*/ 80 h 176"/>
              <a:gd name="T36" fmla="*/ 76 w 176"/>
              <a:gd name="T37" fmla="*/ 116 h 176"/>
              <a:gd name="T38" fmla="*/ 88 w 176"/>
              <a:gd name="T39" fmla="*/ 136 h 176"/>
              <a:gd name="T40" fmla="*/ 85 w 176"/>
              <a:gd name="T41" fmla="*/ 116 h 176"/>
              <a:gd name="T42" fmla="*/ 101 w 176"/>
              <a:gd name="T43" fmla="*/ 78 h 176"/>
              <a:gd name="T44" fmla="*/ 82 w 176"/>
              <a:gd name="T45" fmla="*/ 55 h 176"/>
              <a:gd name="T46" fmla="*/ 98 w 176"/>
              <a:gd name="T47" fmla="*/ 16 h 176"/>
              <a:gd name="T48" fmla="*/ 124 w 176"/>
              <a:gd name="T49" fmla="*/ 8 h 176"/>
              <a:gd name="T50" fmla="*/ 168 w 176"/>
              <a:gd name="T51" fmla="*/ 52 h 176"/>
              <a:gd name="T52" fmla="*/ 168 w 176"/>
              <a:gd name="T53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6" y="24"/>
                  <a:pt x="86" y="24"/>
                  <a:pt x="86" y="24"/>
                </a:cubicBezTo>
                <a:cubicBezTo>
                  <a:pt x="72" y="56"/>
                  <a:pt x="72" y="56"/>
                  <a:pt x="72" y="56"/>
                </a:cubicBezTo>
                <a:cubicBezTo>
                  <a:pt x="92" y="80"/>
                  <a:pt x="92" y="80"/>
                  <a:pt x="92" y="80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82" y="55"/>
                  <a:pt x="82" y="55"/>
                  <a:pt x="82" y="55"/>
                </a:cubicBezTo>
                <a:cubicBezTo>
                  <a:pt x="98" y="16"/>
                  <a:pt x="98" y="16"/>
                  <a:pt x="98" y="16"/>
                </a:cubicBezTo>
                <a:cubicBezTo>
                  <a:pt x="106" y="11"/>
                  <a:pt x="115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8" tIns="30479" rIns="60958" bIns="30479" numCol="1" anchor="t" anchorCtr="0" compatLnSpc="1">
            <a:prstTxWarp prst="textNoShape">
              <a:avLst/>
            </a:prstTxWarp>
          </a:bodyPr>
          <a:lstStyle/>
          <a:p>
            <a:pPr defTabSz="914385"/>
            <a:endParaRPr lang="uk-UA" dirty="0">
              <a:solidFill>
                <a:srgbClr val="171C30"/>
              </a:solidFill>
              <a:latin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BC8585-E0B4-424D-BB1F-D554AC219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47" y="1495438"/>
            <a:ext cx="1799740" cy="2545007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A48C82-C2F9-7349-8BBE-2BEB534D9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088" y="1495438"/>
            <a:ext cx="1804207" cy="2545007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74CF4FA7-AC74-F843-ACC5-B7E3A7D8E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7641" y="2788923"/>
            <a:ext cx="4039273" cy="2857047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C419D1-40B6-0B4A-B188-206739AAD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548" y="4183230"/>
            <a:ext cx="2024115" cy="254500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615BD3A0-4E75-3A4F-B4BE-2D9E387614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1663" y="4183230"/>
            <a:ext cx="2035303" cy="25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9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F3DE6A-0BDA-8C41-A86E-D5EF24E5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38" y="663151"/>
            <a:ext cx="5497423" cy="6057888"/>
          </a:xfrm>
          <a:prstGeom prst="rect">
            <a:avLst/>
          </a:prstGeom>
          <a:ln w="190500">
            <a:solidFill>
              <a:srgbClr val="FFFFFF"/>
            </a:solidFill>
          </a:ln>
          <a:effectLst>
            <a:reflection blurRad="38100" stA="52000" endA="300" endPos="30000" dir="5400000" sy="-100000" algn="bl" rotWithShape="0"/>
            <a:softEdge rad="1905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ECF5F2-84E9-B64F-9FC2-B80B21820CAE}"/>
              </a:ext>
            </a:extLst>
          </p:cNvPr>
          <p:cNvSpPr/>
          <p:nvPr/>
        </p:nvSpPr>
        <p:spPr>
          <a:xfrm>
            <a:off x="5833815" y="1684273"/>
            <a:ext cx="568754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Integration of </a:t>
            </a:r>
            <a:r>
              <a:rPr lang="en-GB" sz="2400" dirty="0" err="1">
                <a:solidFill>
                  <a:srgbClr val="171C30"/>
                </a:solidFill>
                <a:latin typeface="Roboto"/>
              </a:rPr>
              <a:t>tf</a:t>
            </a:r>
            <a:r>
              <a:rPr lang="en-GB" sz="2400" dirty="0">
                <a:solidFill>
                  <a:srgbClr val="171C30"/>
                </a:solidFill>
                <a:latin typeface="Roboto"/>
              </a:rPr>
              <a:t>-CBT &amp; CBTp.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Flexible use of phases, iteratively move between.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Engagement consistent theme (safety and trust).</a:t>
            </a:r>
          </a:p>
          <a:p>
            <a:pPr defTabSz="457170"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Focus on rebuilding life throughout and staying well planning as in CBTp.</a:t>
            </a: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endParaRPr lang="en-GB" sz="800" dirty="0">
              <a:solidFill>
                <a:srgbClr val="171C30"/>
              </a:solidFill>
              <a:latin typeface="Roboto"/>
            </a:endParaRP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171C30"/>
                </a:solidFill>
                <a:latin typeface="Roboto"/>
              </a:rPr>
              <a:t>Therapeutic techniques often useful for both psychosis and PTSD, given overlapping mechanisms.</a:t>
            </a:r>
          </a:p>
          <a:p>
            <a:pPr marL="457170" indent="-457170" defTabSz="45717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171C30"/>
              </a:solidFill>
              <a:latin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5DD1E4-ADD8-8149-B0E0-A7B7F5E5141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9808" y="663150"/>
            <a:ext cx="2414666" cy="810705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591B83-EAD0-0F4A-93B8-B71AEF97A627}"/>
              </a:ext>
            </a:extLst>
          </p:cNvPr>
          <p:cNvSpPr/>
          <p:nvPr/>
        </p:nvSpPr>
        <p:spPr>
          <a:xfrm>
            <a:off x="8316118" y="663150"/>
            <a:ext cx="2909529" cy="9130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85"/>
            <a:r>
              <a:rPr lang="en-US" sz="5333" b="1" dirty="0">
                <a:solidFill>
                  <a:srgbClr val="D1B74A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therapy</a:t>
            </a:r>
          </a:p>
        </p:txBody>
      </p:sp>
    </p:spTree>
    <p:extLst>
      <p:ext uri="{BB962C8B-B14F-4D97-AF65-F5344CB8AC3E}">
        <p14:creationId xmlns:p14="http://schemas.microsoft.com/office/powerpoint/2010/main" val="229637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ody of water&#10;&#10;Description automatically generated">
            <a:extLst>
              <a:ext uri="{FF2B5EF4-FFF2-40B4-BE49-F238E27FC236}">
                <a16:creationId xmlns:a16="http://schemas.microsoft.com/office/drawing/2014/main" id="{7EBDC18C-7AEA-9D4E-85A8-F9C11DCAC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" y="1677567"/>
            <a:ext cx="12191652" cy="51803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5A0400E-71FF-D34C-A412-2331FCEAF156}"/>
              </a:ext>
            </a:extLst>
          </p:cNvPr>
          <p:cNvSpPr txBox="1">
            <a:spLocks/>
          </p:cNvSpPr>
          <p:nvPr/>
        </p:nvSpPr>
        <p:spPr>
          <a:xfrm>
            <a:off x="3733868" y="846147"/>
            <a:ext cx="6050108" cy="831421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AB9D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for listening!</a:t>
            </a:r>
            <a:endParaRPr lang="uk-UA" sz="4000" dirty="0">
              <a:solidFill>
                <a:srgbClr val="AB9DB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779354"/>
      </p:ext>
    </p:extLst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SIMPLICITY 3.0 - monocolor #00 - default">
      <a:dk1>
        <a:srgbClr val="171C30"/>
      </a:dk1>
      <a:lt1>
        <a:srgbClr val="FFFFFF"/>
      </a:lt1>
      <a:dk2>
        <a:srgbClr val="858591"/>
      </a:dk2>
      <a:lt2>
        <a:srgbClr val="F2F2F5"/>
      </a:lt2>
      <a:accent1>
        <a:srgbClr val="4A86FF"/>
      </a:accent1>
      <a:accent2>
        <a:srgbClr val="C0C0C8"/>
      </a:accent2>
      <a:accent3>
        <a:srgbClr val="4A86FF"/>
      </a:accent3>
      <a:accent4>
        <a:srgbClr val="FFFFFF"/>
      </a:accent4>
      <a:accent5>
        <a:srgbClr val="4A86FF"/>
      </a:accent5>
      <a:accent6>
        <a:srgbClr val="4A86FF"/>
      </a:accent6>
      <a:hlink>
        <a:srgbClr val="4A86FF"/>
      </a:hlink>
      <a:folHlink>
        <a:srgbClr val="4A86FF"/>
      </a:folHlink>
    </a:clrScheme>
    <a:fontScheme name="Simplicity - Roboto">
      <a:majorFont>
        <a:latin typeface="Roboto Condensed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40327</TotalTime>
  <Words>811</Words>
  <Application>Microsoft Office PowerPoint</Application>
  <PresentationFormat>Widescreen</PresentationFormat>
  <Paragraphs>125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Roboto</vt:lpstr>
      <vt:lpstr>Roboto Black</vt:lpstr>
      <vt:lpstr>Roboto Condensed</vt:lpstr>
      <vt:lpstr>GENARAL LAYOUTS</vt:lpstr>
      <vt:lpstr>PowerPoint Presentation</vt:lpstr>
      <vt:lpstr>Prof Tony Morrison</vt:lpstr>
      <vt:lpstr>Trauma, PTSD &amp; psychosis</vt:lpstr>
      <vt:lpstr>Are trauma-focused therapies safe, acceptable  and effective for PTSD in psychosis?  Meta-analysis  of RCTs  for PTSD in psychosis (Sin &amp; Spain, 2017; also see Swan, Keen et al, 2017)</vt:lpstr>
      <vt:lpstr>Are trauma-focused therapies effective for psychosis?</vt:lpstr>
      <vt:lpstr>PowerPoint Presentation</vt:lpstr>
      <vt:lpstr>Trauma-focused CBT for psychosis  (Consistent with NICE, 2014; 2018)</vt:lpstr>
      <vt:lpstr>PowerPoint Presentation</vt:lpstr>
      <vt:lpstr>PowerPoint Presentation</vt:lpstr>
      <vt:lpstr>Traumatic event assessment</vt:lpstr>
      <vt:lpstr>PowerPoint Presentation</vt:lpstr>
      <vt:lpstr>Promoting control: stories and tool cards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Hardy, Amy</cp:lastModifiedBy>
  <cp:revision>282</cp:revision>
  <dcterms:created xsi:type="dcterms:W3CDTF">2019-08-26T13:18:27Z</dcterms:created>
  <dcterms:modified xsi:type="dcterms:W3CDTF">2022-06-29T16:07:37Z</dcterms:modified>
</cp:coreProperties>
</file>