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72" r:id="rId12"/>
    <p:sldId id="265" r:id="rId13"/>
    <p:sldId id="266" r:id="rId14"/>
    <p:sldId id="267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285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1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0" i="0" u="none" strike="noStrike">
                <a:solidFill>
                  <a:srgbClr val="E2E8F0"/>
                </a:solidFill>
                <a:latin typeface="Arial"/>
              </a:defRPr>
            </a:pPr>
            <a:r>
              <a:rPr lang="it-IT" sz="900" b="0" i="0" u="none" strike="noStrike">
                <a:solidFill>
                  <a:srgbClr val="E2E8F0"/>
                </a:solidFill>
                <a:latin typeface="Arial"/>
              </a:rPr>
              <a:t>2-yr PANSS Symptomatic Remission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AP-Naive</c:v>
                </c:pt>
              </c:strCache>
            </c:strRef>
          </c:tx>
          <c:spPr>
            <a:solidFill>
              <a:srgbClr val="374D6D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46E-6F44-BF58-D0EAFAB1DBE0}"/>
              </c:ext>
            </c:extLst>
          </c:dPt>
          <c:dPt>
            <c:idx val="1"/>
            <c:invertIfNegative val="0"/>
            <c:bubble3D val="0"/>
            <c:spPr>
              <a:solidFill>
                <a:srgbClr val="0D948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2-F46E-6F44-BF58-D0EAFAB1DBE0}"/>
              </c:ext>
            </c:extLst>
          </c:dPt>
          <c:dPt>
            <c:idx val="2"/>
            <c:invertIfNegative val="0"/>
            <c:bubble3D val="0"/>
            <c:spPr>
              <a:solidFill>
                <a:srgbClr val="C0392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4-F46E-6F44-BF58-D0EAFAB1DBE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AP-Naïve</c:v>
                </c:pt>
                <c:pt idx="1">
                  <c:v>Low-dose</c:v>
                </c:pt>
                <c:pt idx="2">
                  <c:v>High-dose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66</c:v>
                </c:pt>
                <c:pt idx="1">
                  <c:v>85</c:v>
                </c:pt>
                <c:pt idx="2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6E-6F44-BF58-D0EAFAB1DB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2D4A6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2E4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1C2E4A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0" i="0" u="none" strike="noStrike">
                <a:solidFill>
                  <a:srgbClr val="E2E8F0"/>
                </a:solidFill>
                <a:latin typeface="Arial"/>
              </a:defRPr>
            </a:pPr>
            <a:r>
              <a:rPr lang="it-IT" sz="900" b="0" i="0" u="none" strike="noStrike">
                <a:solidFill>
                  <a:srgbClr val="E2E8F0"/>
                </a:solidFill>
                <a:latin typeface="Arial"/>
              </a:rPr>
              <a:t>2-yr Event Rates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Hospitalisation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AP-Naïve</c:v>
                </c:pt>
                <c:pt idx="1">
                  <c:v>Low-dose</c:v>
                </c:pt>
                <c:pt idx="2">
                  <c:v>High-dose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16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69-C840-829E-EE033B81D0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Self-harm Behaviour</c:v>
                </c:pt>
              </c:strCache>
            </c:strRef>
          </c:tx>
          <c:spPr>
            <a:solidFill>
              <a:srgbClr val="F59E0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AP-Naïve</c:v>
                </c:pt>
                <c:pt idx="1">
                  <c:v>Low-dose</c:v>
                </c:pt>
                <c:pt idx="2">
                  <c:v>High-dose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</c:v>
                </c:pt>
                <c:pt idx="1">
                  <c:v>5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69-C840-829E-EE033B81D0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0"/>
          <c:min val="0"/>
        </c:scaling>
        <c:delete val="0"/>
        <c:axPos val="l"/>
        <c:majorGridlines>
          <c:spPr>
            <a:ln w="6350" cap="flat">
              <a:solidFill>
                <a:srgbClr val="2D4A6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2E4A"/>
        </a:solidFill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800">
              <a:solidFill>
                <a:srgbClr val="94A3B8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solidFill>
      <a:srgbClr val="1C2E4A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0" i="0" u="none" strike="noStrike">
                <a:solidFill>
                  <a:srgbClr val="E2E8F0"/>
                </a:solidFill>
                <a:latin typeface="Arial"/>
              </a:defRPr>
            </a:pPr>
            <a:r>
              <a:rPr lang="it-IT" sz="900" b="0" i="0" u="none" strike="noStrike">
                <a:solidFill>
                  <a:srgbClr val="E2E8F0"/>
                </a:solidFill>
                <a:latin typeface="Arial"/>
              </a:rPr>
              <a:t>2-yr Functional Recovery — SOFAS &gt;60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AP-Naive</c:v>
                </c:pt>
              </c:strCache>
            </c:strRef>
          </c:tx>
          <c:spPr>
            <a:solidFill>
              <a:srgbClr val="374D6D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C71-1F40-B38D-E77B7DD42156}"/>
              </c:ext>
            </c:extLst>
          </c:dPt>
          <c:dPt>
            <c:idx val="1"/>
            <c:invertIfNegative val="0"/>
            <c:bubble3D val="0"/>
            <c:spPr>
              <a:solidFill>
                <a:srgbClr val="0D948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2-1C71-1F40-B38D-E77B7DD42156}"/>
              </c:ext>
            </c:extLst>
          </c:dPt>
          <c:dPt>
            <c:idx val="2"/>
            <c:invertIfNegative val="0"/>
            <c:bubble3D val="0"/>
            <c:spPr>
              <a:solidFill>
                <a:srgbClr val="C0392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4-1C71-1F40-B38D-E77B7DD4215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AP-Naïve</c:v>
                </c:pt>
                <c:pt idx="1">
                  <c:v>Low-dose</c:v>
                </c:pt>
                <c:pt idx="2">
                  <c:v>High-dose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72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71-1F40-B38D-E77B7DD421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2D4A6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2E4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1C2E4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9698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[~1 min] Title slide. Introduce yourself. Key framing: today is not just about two papers - it is about how a clinical observation you make every day in your EIP service can become rigorous research.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Research journey overview. Walk through the 4-step arc on screen. Emphasize Step 1 started at the bedside. Step 2 was the literature (Paper 1). Step 3 was the new question from your own cohort (Paper 2). This is the paradigm of clinical research.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Background &amp; clinical context. CHR-P defined by CAARMS criteria. Core fact: 25-77% AP baseline exposure despite guidelines recommending against it. This is the paradox that motivated everything.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[~1.5 min] Guidelines consensus. All 6 major international guidelines agree: CBT first-line, AP only second-line. NICE is most restrictive. This sets the normative benchmark against which real-world practice diverges.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The clinical paradox. Left: what guidelines say. Right: what actually happens. Highlight misclassification bias - AP-treated subjects may be masked converters. This is the methodological problem Papers 1 and 2 address.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Three hypotheses to explain the paradox. Key conceptual contribution: reframing from 'does AP cause harm?' to 'is AP exposure a severity marker?' This is the intellectual backbone of the research programme.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Evidence base. Fusar-Poli umbrella review: no treatment - including AP - reliably prevents transition. CBT endorsed universally. AP has no proven preventive efficacy. Side effects weigh against routine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Clinical algorithm - practical output of Paper 1. Step 1: CBT. Step 2: low-dose 2nd-gen AP only if CBT fails AND specific clinical indicators. This is the take-home for the clinician.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[~1.5 min] Open questions from Paper 1. These are not weaknesses - they are research opportunities. Which subgroup benefits from AP? Can we adjust for AP confounding? This leads directly to Paper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[~1 min] Paper 1 conclusions. Emphasize: AP as severity marker, not necessarily iatrogenic. Systematic recording of AP exposure needed in all CHR-P research. And note - Study 1 generated Study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Paper 2: transition. The PARMS cohort had 51% AP-exposed patients. We had the data. The question became: does the dose matter? AP-naive vs low-dose vs high-dose - do they have different 2-year trajectories?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Paper 2 section divider. Introduce the three subgroups and the PDD/DDD cut-off (&lt;=0.6 = low-dose, equivalent to &lt;=3mg/day risperidone). Explain why dose stratification makes clinical sense.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11480" y="685800"/>
            <a:ext cx="68580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Antipsychotic Medication in Individuals at Clinical High Risk for Psychosis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34340" y="1737360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research journey from clinical practice to published evidence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11480" y="324612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Alessandro Di Lisi · Lorenzo Pelizza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11480" y="3524794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Biomedical and Neuromotor Sciences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Alma Mater Studiorum Università di Bologna, Italy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A5A0F592-64AD-C503-58AE-789844AD57DB}"/>
              </a:ext>
            </a:extLst>
          </p:cNvPr>
          <p:cNvSpPr/>
          <p:nvPr/>
        </p:nvSpPr>
        <p:spPr>
          <a:xfrm>
            <a:off x="525780" y="2352403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from PARMS Study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CLINICAL CONTEXT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530352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274320" y="777240"/>
            <a:ext cx="73152" cy="841248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57200" y="82296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Intervention in Psychosis (EIP)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078992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McGorry's clinical staging model: foundational framework for identifying CHR-P individuals and reducing DUP.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74320" y="1709928"/>
            <a:ext cx="530352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Shape 7"/>
          <p:cNvSpPr/>
          <p:nvPr/>
        </p:nvSpPr>
        <p:spPr>
          <a:xfrm>
            <a:off x="274320" y="1709928"/>
            <a:ext cx="73152" cy="841248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57200" y="1755648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CHR-P Criteria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011680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UHR subgroups: APS (Attenuated Psychotic Symptoms), BLIPS (Brief Limited Intermittent Psychotic Symptoms), GRFD (Genetic Risk &amp; Functional Decline).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74320" y="2642616"/>
            <a:ext cx="530352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" name="Shape 11"/>
          <p:cNvSpPr/>
          <p:nvPr/>
        </p:nvSpPr>
        <p:spPr>
          <a:xfrm>
            <a:off x="274320" y="2642616"/>
            <a:ext cx="73152" cy="841248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457200" y="2688336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Tools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2944368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CAARMS (Comprehensive Assessment of At-Risk Mental States) for UHR; SPI-A / SPI-CY for Basic Symptoms approach.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3575304"/>
            <a:ext cx="530352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Shape 15"/>
          <p:cNvSpPr/>
          <p:nvPr/>
        </p:nvSpPr>
        <p:spPr>
          <a:xfrm>
            <a:off x="274320" y="3575304"/>
            <a:ext cx="73152" cy="841248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457200" y="3621024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Problem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3877056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AP exposure in CHR-P ranges from 25–77% across studies — despite guidelines recommending a more cautious approach.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943600" y="822960"/>
            <a:ext cx="2926080" cy="1097280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5943600" y="91440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943600" y="148132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APS prevalence among UHR states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943600" y="2057400"/>
            <a:ext cx="2926080" cy="109728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5943600" y="214884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25–77%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5943600" y="271576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AP exposure at EIP entry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943600" y="3291840"/>
            <a:ext cx="2926080" cy="10972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7" name="Text 25"/>
          <p:cNvSpPr/>
          <p:nvPr/>
        </p:nvSpPr>
        <p:spPr>
          <a:xfrm>
            <a:off x="5943600" y="338328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5–10y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5943600" y="395020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Attenuated symptoms before FEP onset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74320" y="4892040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Lisi A, Pelizza L. J Psychopathol 2023;29:110-116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GUIDELINES: AP PRESCRIBING IN CHR-P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82880" y="713232"/>
            <a:ext cx="1005840" cy="384048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182880" y="713232"/>
            <a:ext cx="1005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234440" y="713232"/>
            <a:ext cx="1325880" cy="384048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1234440" y="713232"/>
            <a:ext cx="1325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606040" y="713232"/>
            <a:ext cx="2286000" cy="384048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2606040" y="713232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First-Line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937760" y="713232"/>
            <a:ext cx="3977640" cy="384048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4937760" y="713232"/>
            <a:ext cx="3977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Recommendation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82880" y="1115568"/>
            <a:ext cx="10058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1"/>
          <p:cNvSpPr/>
          <p:nvPr/>
        </p:nvSpPr>
        <p:spPr>
          <a:xfrm>
            <a:off x="1234440" y="1115568"/>
            <a:ext cx="132588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Shape 12"/>
          <p:cNvSpPr/>
          <p:nvPr/>
        </p:nvSpPr>
        <p:spPr>
          <a:xfrm>
            <a:off x="2606040" y="1115568"/>
            <a:ext cx="228600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3"/>
          <p:cNvSpPr/>
          <p:nvPr/>
        </p:nvSpPr>
        <p:spPr>
          <a:xfrm>
            <a:off x="4937760" y="1115568"/>
            <a:ext cx="39776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182880" y="1115568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234440" y="1115568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2606040" y="1115568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60" y="1115568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offer AP medication in any case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182880" y="1728216"/>
            <a:ext cx="10058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Shape 19"/>
          <p:cNvSpPr/>
          <p:nvPr/>
        </p:nvSpPr>
        <p:spPr>
          <a:xfrm>
            <a:off x="1234440" y="1728216"/>
            <a:ext cx="132588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Shape 20"/>
          <p:cNvSpPr/>
          <p:nvPr/>
        </p:nvSpPr>
        <p:spPr>
          <a:xfrm>
            <a:off x="2606040" y="1728216"/>
            <a:ext cx="228600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21"/>
          <p:cNvSpPr/>
          <p:nvPr/>
        </p:nvSpPr>
        <p:spPr>
          <a:xfrm>
            <a:off x="4937760" y="1728216"/>
            <a:ext cx="39776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182880" y="1728216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 (Italy)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234440" y="1728216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2007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2606040" y="1728216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937760" y="1728216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recommend AP preventively; AP if evidence insufficient for alternatives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2880" y="2340864"/>
            <a:ext cx="10058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Shape 27"/>
          <p:cNvSpPr/>
          <p:nvPr/>
        </p:nvSpPr>
        <p:spPr>
          <a:xfrm>
            <a:off x="1234440" y="2340864"/>
            <a:ext cx="132588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Shape 28"/>
          <p:cNvSpPr/>
          <p:nvPr/>
        </p:nvSpPr>
        <p:spPr>
          <a:xfrm>
            <a:off x="2606040" y="2340864"/>
            <a:ext cx="228600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Shape 29"/>
          <p:cNvSpPr/>
          <p:nvPr/>
        </p:nvSpPr>
        <p:spPr>
          <a:xfrm>
            <a:off x="4937760" y="2340864"/>
            <a:ext cx="39776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Text 30"/>
          <p:cNvSpPr/>
          <p:nvPr/>
        </p:nvSpPr>
        <p:spPr>
          <a:xfrm>
            <a:off x="182880" y="2340864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234440" y="2340864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2015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2606040" y="2340864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937760" y="2340864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2nd-gen AP if psychotherapy ineffective or symptoms worsening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182880" y="2953512"/>
            <a:ext cx="10058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Shape 35"/>
          <p:cNvSpPr/>
          <p:nvPr/>
        </p:nvSpPr>
        <p:spPr>
          <a:xfrm>
            <a:off x="1234440" y="2953512"/>
            <a:ext cx="132588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Shape 36"/>
          <p:cNvSpPr/>
          <p:nvPr/>
        </p:nvSpPr>
        <p:spPr>
          <a:xfrm>
            <a:off x="2606040" y="2953512"/>
            <a:ext cx="228600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9" name="Shape 37"/>
          <p:cNvSpPr/>
          <p:nvPr/>
        </p:nvSpPr>
        <p:spPr>
          <a:xfrm>
            <a:off x="4937760" y="2953512"/>
            <a:ext cx="39776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0" name="Text 38"/>
          <p:cNvSpPr/>
          <p:nvPr/>
        </p:nvSpPr>
        <p:spPr>
          <a:xfrm>
            <a:off x="182880" y="2953512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ACG (Aust.)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1234440" y="2953512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2606040" y="2953512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937760" y="2953512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only with ≥1 week frank psychosis, mild sx + self-harm risk, substance-related, or CBT failure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182880" y="3566160"/>
            <a:ext cx="10058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5" name="Shape 43"/>
          <p:cNvSpPr/>
          <p:nvPr/>
        </p:nvSpPr>
        <p:spPr>
          <a:xfrm>
            <a:off x="1234440" y="3566160"/>
            <a:ext cx="132588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6" name="Shape 44"/>
          <p:cNvSpPr/>
          <p:nvPr/>
        </p:nvSpPr>
        <p:spPr>
          <a:xfrm>
            <a:off x="2606040" y="3566160"/>
            <a:ext cx="228600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7" name="Shape 45"/>
          <p:cNvSpPr/>
          <p:nvPr/>
        </p:nvSpPr>
        <p:spPr>
          <a:xfrm>
            <a:off x="4937760" y="3566160"/>
            <a:ext cx="39776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8" name="Text 46"/>
          <p:cNvSpPr/>
          <p:nvPr/>
        </p:nvSpPr>
        <p:spPr>
          <a:xfrm>
            <a:off x="182880" y="3566160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CTG (Canada)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1234440" y="3566160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2017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2606040" y="356616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 ± family intervention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4937760" y="3566160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2nd-gen AP short-term only if psychological interventions proven ineffective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182880" y="4178808"/>
            <a:ext cx="10058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3" name="Shape 51"/>
          <p:cNvSpPr/>
          <p:nvPr/>
        </p:nvSpPr>
        <p:spPr>
          <a:xfrm>
            <a:off x="1234440" y="4178808"/>
            <a:ext cx="132588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4" name="Shape 52"/>
          <p:cNvSpPr/>
          <p:nvPr/>
        </p:nvSpPr>
        <p:spPr>
          <a:xfrm>
            <a:off x="2606040" y="4178808"/>
            <a:ext cx="228600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5" name="Shape 53"/>
          <p:cNvSpPr/>
          <p:nvPr/>
        </p:nvSpPr>
        <p:spPr>
          <a:xfrm>
            <a:off x="4937760" y="4178808"/>
            <a:ext cx="39776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6" name="Text 54"/>
          <p:cNvSpPr/>
          <p:nvPr/>
        </p:nvSpPr>
        <p:spPr>
          <a:xfrm>
            <a:off x="182880" y="4178808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Region 2023</a:t>
            </a:r>
            <a:endParaRPr lang="en-US" sz="1000" dirty="0"/>
          </a:p>
        </p:txBody>
      </p:sp>
      <p:sp>
        <p:nvSpPr>
          <p:cNvPr id="57" name="Text 55"/>
          <p:cNvSpPr/>
          <p:nvPr/>
        </p:nvSpPr>
        <p:spPr>
          <a:xfrm>
            <a:off x="1234440" y="4178808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2606040" y="4178808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4937760" y="4178808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only if functional impairment, high self-harm risk, AND psychosocial interventions ineffective</a:t>
            </a:r>
            <a:endParaRPr lang="en-US" sz="900" dirty="0"/>
          </a:p>
        </p:txBody>
      </p:sp>
      <p:sp>
        <p:nvSpPr>
          <p:cNvPr id="60" name="Shape 58"/>
          <p:cNvSpPr/>
          <p:nvPr/>
        </p:nvSpPr>
        <p:spPr>
          <a:xfrm>
            <a:off x="182880" y="4736592"/>
            <a:ext cx="8778240" cy="320040"/>
          </a:xfrm>
          <a:prstGeom prst="rect">
            <a:avLst/>
          </a:prstGeom>
          <a:solidFill>
            <a:srgbClr val="0F8A8A">
              <a:alpha val="20000"/>
            </a:srgbClr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1" name="Text 59"/>
          <p:cNvSpPr/>
          <p:nvPr/>
        </p:nvSpPr>
        <p:spPr>
          <a:xfrm>
            <a:off x="274320" y="4736592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CONSENSUS: CBT as first-line treatment across all guidelines · AP only as second-line option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CLINICAL PARADOX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777240"/>
            <a:ext cx="8229600" cy="36576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023360" cy="3749040"/>
          </a:xfrm>
          <a:prstGeom prst="rect">
            <a:avLst/>
          </a:prstGeom>
          <a:solidFill>
            <a:srgbClr val="1E3A5F"/>
          </a:solidFill>
          <a:ln w="1905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274320" y="960120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GUIDELINES SAY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1463040"/>
            <a:ext cx="365760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 as first-line treatment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only after psychosocial failure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long-term preventive AP use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 re: side effects &amp; stigma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NICE: do NOT offer AP at all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846320" y="960120"/>
            <a:ext cx="4023360" cy="3749040"/>
          </a:xfrm>
          <a:prstGeom prst="rect">
            <a:avLst/>
          </a:prstGeom>
          <a:solidFill>
            <a:srgbClr val="1A1A2E"/>
          </a:solidFill>
          <a:ln w="19050">
            <a:solidFill>
              <a:srgbClr val="F0A5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4846320" y="960120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REALITY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029200" y="1463040"/>
            <a:ext cx="365760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25–77% AP baseline exposure at EIP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~1/3 of CHR-P adolescents already on AP at EIP entry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AP-exposed CHR-P → higher psychosis conversion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AP-exposed subjects misclassified as 'non-converters'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= overlooked confounder in prognostic models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206240" y="2286000"/>
            <a:ext cx="731520" cy="731520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4206240" y="228600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74320" y="4937760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Lisi A, Pelizza L. J Psychopathol 2023;29:110-116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INTERPRETING THE AP EXPOSURE PARADOX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8595360" cy="502920"/>
          </a:xfrm>
          <a:prstGeom prst="rect">
            <a:avLst/>
          </a:prstGeom>
          <a:solidFill>
            <a:srgbClr val="0F8A8A">
              <a:alpha val="15000"/>
            </a:srgbClr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411480" y="77724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Question: Higher psychosis transition in AP-exposed CHR-P — iatrogenic effect or confounding?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28600" y="1417320"/>
            <a:ext cx="2834640" cy="3337560"/>
          </a:xfrm>
          <a:prstGeom prst="rect">
            <a:avLst/>
          </a:prstGeom>
          <a:solidFill>
            <a:srgbClr val="FDECEA"/>
          </a:solidFill>
          <a:ln w="1905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228600" y="1417320"/>
            <a:ext cx="2834640" cy="6858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228600" y="1417320"/>
            <a:ext cx="2834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Hypothesis A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Iatrogenic Harm?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20040" y="2148840"/>
            <a:ext cx="2651760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drugs directly worsen prognosis in CHR-P. They may be harmful in attenuated clinical pictures while beneficial in FEP/chronic psychosis.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00400" y="1417320"/>
            <a:ext cx="2834640" cy="3337560"/>
          </a:xfrm>
          <a:prstGeom prst="rect">
            <a:avLst/>
          </a:prstGeom>
          <a:solidFill>
            <a:srgbClr val="FEF9EC"/>
          </a:solidFill>
          <a:ln w="19050">
            <a:solidFill>
              <a:srgbClr val="F0A5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Shape 9"/>
          <p:cNvSpPr/>
          <p:nvPr/>
        </p:nvSpPr>
        <p:spPr>
          <a:xfrm>
            <a:off x="3200400" y="1417320"/>
            <a:ext cx="2834640" cy="6858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3200400" y="1417320"/>
            <a:ext cx="2834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Hypothesis B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Confounding by Severity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291840" y="2148840"/>
            <a:ext cx="2651760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Clinicians prescribe AP to the most severe patients. AP exposure = severity marker, not cause. Higher baseline severity → higher transition risk regardless.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172200" y="1417320"/>
            <a:ext cx="2834640" cy="3337560"/>
          </a:xfrm>
          <a:prstGeom prst="rect">
            <a:avLst/>
          </a:prstGeom>
          <a:solidFill>
            <a:srgbClr val="E6F6F6"/>
          </a:solidFill>
          <a:ln w="1905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Shape 13"/>
          <p:cNvSpPr/>
          <p:nvPr/>
        </p:nvSpPr>
        <p:spPr>
          <a:xfrm>
            <a:off x="6172200" y="1417320"/>
            <a:ext cx="2834640" cy="685800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6172200" y="1417320"/>
            <a:ext cx="2834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Hypothesis C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Misclassification Bias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63640" y="2148840"/>
            <a:ext cx="2651760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treatment masks symptom threshold at follow-up. AP-treated subjects misclassified as 'non-converters' when they may have transitioned to FEP.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4754880"/>
            <a:ext cx="8595360" cy="292608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365760" y="4754880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exposure is a systematically overlooked confounder that reduces precision of prognostic models in CHR-P (Raballo et al., 2023)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BASE: WHAT DO RCTs AND META-ANALYSES SHOW?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8595360" cy="1005840"/>
          </a:xfrm>
          <a:prstGeom prst="rect">
            <a:avLst/>
          </a:prstGeom>
          <a:solidFill>
            <a:srgbClr val="1E3A5F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Umbrella review on 20 RCTs (Fusar-Poli et al., 2019)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treatment showed higher effectiveness in avoiding/delaying psychosis transition — including needs-based interventions, omega-3, different AP medications, integrated psychosocial interventions, and family therapy.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74320" y="192024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47472" y="198424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 CBT: Widely Endorsed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47472" y="231343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 is consistently endorsed as first-line by all guidelines. Reduces psychological distress, improves coping strategies, positive thought patterns and social functioning.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291840" y="192024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3364992" y="198424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AP: Unclear Efficacy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364992" y="231343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reliable evidence that AP drugs prevent or delay psychosis transition in CHR-P individuals across available RCTs and meta-analyses.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309360" y="192024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6382512" y="198424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🔬 Duration Undefined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82512" y="231343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duration of AP prescription in CHR-P remains undefined. Long-term preventive AP use is not recommended by any major guideline.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274320" y="324612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347472" y="331012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Side Effects Matter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47472" y="363931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side effects (weight gain, sexual dysfunction, metabolic risk) and self-stigmatization weigh heavily against routine AP use in this population.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291840" y="324612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Text 18"/>
          <p:cNvSpPr/>
          <p:nvPr/>
        </p:nvSpPr>
        <p:spPr>
          <a:xfrm>
            <a:off x="3364992" y="331012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🧬 Population Heterogeneity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64992" y="363931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CHR-P is clinically heterogeneous. Subgroups with predominant positive symptoms and functional decline may respond differently to AP (Zhang et al., 2020).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309360" y="324612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/>
          <p:nvPr/>
        </p:nvSpPr>
        <p:spPr>
          <a:xfrm>
            <a:off x="6382512" y="331012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Omega-3 Considered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382512" y="363931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ACG (Australia) notes omega-3 fatty acids may aid in delaying/preventing psychosis transition in CHR-P subjects as a complementary strategy.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274320" y="4956048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Lisi A, Pelizza L. J Psychopathol 2023;29:110-116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DECISION-MAKING: WHEN TO CONSIDER AP IN CHR-P?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74320" y="68580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Evidence-Informed Clinical Algorithm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286000" y="1051560"/>
            <a:ext cx="4572000" cy="594360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2286000" y="1051560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First-Line — Individual CBT (± Family Psychoeducation)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480560" y="1664208"/>
            <a:ext cx="182880" cy="365760"/>
          </a:xfrm>
          <a:prstGeom prst="rect">
            <a:avLst/>
          </a:prstGeom>
          <a:solidFill>
            <a:srgbClr val="A8BCCB"/>
          </a:solidFill>
          <a:ln w="12700">
            <a:solidFill>
              <a:srgbClr val="A8BCC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4206240" y="178308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A8BCCB"/>
                </a:solidFill>
              </a:rPr>
              <a:t>▼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371600" y="2011680"/>
            <a:ext cx="6400800" cy="548640"/>
          </a:xfrm>
          <a:prstGeom prst="rect">
            <a:avLst/>
          </a:prstGeom>
          <a:solidFill>
            <a:srgbClr val="E0EEF6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1371600" y="201168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psychotherapy INEFFECTIVE and/or symptoms persist/worsen...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206240" y="257860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A8BCCB"/>
                </a:solidFill>
              </a:rPr>
              <a:t>▼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74320" y="2852928"/>
            <a:ext cx="8595360" cy="4114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274320" y="2852928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Consider Low-Dose 2nd-Generation AP — ONLY IF one or more of the following: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28600" y="3310128"/>
            <a:ext cx="1691640" cy="1234440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274320" y="3337560"/>
            <a:ext cx="1600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&amp; severe positive/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disorganized symptoms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011680" y="3310128"/>
            <a:ext cx="1691640" cy="1234440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2057400" y="3337560"/>
            <a:ext cx="1600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Self-harm risk or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aggression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794760" y="3310128"/>
            <a:ext cx="1691640" cy="1234440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3840480" y="3337560"/>
            <a:ext cx="1600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Accelerated functional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577840" y="3310128"/>
            <a:ext cx="1691640" cy="1234440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5623560" y="3337560"/>
            <a:ext cx="1600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Substance-related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psychotic features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7360920" y="3310128"/>
            <a:ext cx="1691640" cy="1234440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/>
          <p:nvPr/>
        </p:nvSpPr>
        <p:spPr>
          <a:xfrm>
            <a:off x="7406640" y="3337560"/>
            <a:ext cx="1600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Adolescent + severe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psychopathology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274320" y="4663440"/>
            <a:ext cx="8595360" cy="384048"/>
          </a:xfrm>
          <a:prstGeom prst="rect">
            <a:avLst/>
          </a:prstGeom>
          <a:solidFill>
            <a:srgbClr val="0F8A8A">
              <a:alpha val="15000"/>
            </a:srgbClr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/>
          <p:cNvSpPr/>
          <p:nvPr/>
        </p:nvSpPr>
        <p:spPr>
          <a:xfrm>
            <a:off x="365760" y="4663440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AP should be prescribed for short-term use only · Address co-morbid anxiety/depression · No preventive long-term AP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QUESTIONS &amp; FUTURE DIRECTIONS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5212080" cy="914400"/>
          </a:xfrm>
          <a:prstGeom prst="rect">
            <a:avLst/>
          </a:prstGeom>
          <a:solidFill>
            <a:srgbClr val="FFFFFF"/>
          </a:solidFill>
          <a:ln w="10160">
            <a:solidFill>
              <a:srgbClr val="0F8A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274320" y="777240"/>
            <a:ext cx="64008" cy="9144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38912" y="8229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prescribe AP preventively if no evidence of efficacy?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38912" y="1170432"/>
            <a:ext cx="4937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vs. guideline gap remains unexplained; need for systematic audit of prescribing practices in EIP services.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4320" y="1783080"/>
            <a:ext cx="5212080" cy="914400"/>
          </a:xfrm>
          <a:prstGeom prst="rect">
            <a:avLst/>
          </a:prstGeom>
          <a:solidFill>
            <a:srgbClr val="FFFFFF"/>
          </a:solidFill>
          <a:ln w="10160">
            <a:solidFill>
              <a:srgbClr val="0F8A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Shape 7"/>
          <p:cNvSpPr/>
          <p:nvPr/>
        </p:nvSpPr>
        <p:spPr>
          <a:xfrm>
            <a:off x="274320" y="1783080"/>
            <a:ext cx="64008" cy="9144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38912" y="18288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higher transition rate AP-driven or confounded?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38912" y="2176272"/>
            <a:ext cx="4937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Raballo et al. (2023): AP exposure = severity indicator, not necessarily causation. Need better confounder adjustment in future studies.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74320" y="2788920"/>
            <a:ext cx="5212080" cy="914400"/>
          </a:xfrm>
          <a:prstGeom prst="rect">
            <a:avLst/>
          </a:prstGeom>
          <a:solidFill>
            <a:srgbClr val="FFFFFF"/>
          </a:solidFill>
          <a:ln w="10160">
            <a:solidFill>
              <a:srgbClr val="0F8A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" name="Shape 11"/>
          <p:cNvSpPr/>
          <p:nvPr/>
        </p:nvSpPr>
        <p:spPr>
          <a:xfrm>
            <a:off x="274320" y="2788920"/>
            <a:ext cx="64008" cy="9144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438912" y="2834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CHR-P subgroup benefits from AP?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38912" y="3182112"/>
            <a:ext cx="4937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Zhang et al. (2020): individualized risk assessment may guide AP restriction to those with predominant positive symptoms + functional decline.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274320" y="3794760"/>
            <a:ext cx="5212080" cy="914400"/>
          </a:xfrm>
          <a:prstGeom prst="rect">
            <a:avLst/>
          </a:prstGeom>
          <a:solidFill>
            <a:srgbClr val="FFFFFF"/>
          </a:solidFill>
          <a:ln w="10160">
            <a:solidFill>
              <a:srgbClr val="0F8A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Shape 15"/>
          <p:cNvSpPr/>
          <p:nvPr/>
        </p:nvSpPr>
        <p:spPr>
          <a:xfrm>
            <a:off x="274320" y="3794760"/>
            <a:ext cx="64008" cy="9144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438912" y="38404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 start and how long to continue?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38912" y="4187952"/>
            <a:ext cx="4937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 of AP in CHR-P undefined. Long-term preventive use not recommended; but optimal short-term window unclear.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650992" y="777240"/>
            <a:ext cx="3108960" cy="4023360"/>
          </a:xfrm>
          <a:prstGeom prst="rect">
            <a:avLst/>
          </a:prstGeom>
          <a:solidFill>
            <a:srgbClr val="1E3A5F"/>
          </a:solidFill>
          <a:ln w="12700">
            <a:solidFill>
              <a:srgbClr val="14B8B8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5760720" y="804672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Research Agenda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852160" y="1280160"/>
            <a:ext cx="292608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Stratify CHR-P subgroups by AP response predictors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Investigate functional equivalents of psychosis transition</a:t>
            </a:r>
            <a:b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for AP confounding in longitudinal outcome models</a:t>
            </a:r>
            <a:b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guidelines (last update &gt;5 years ago) with recent evidence</a:t>
            </a:r>
            <a:b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risk calculators for AP prescription decisions</a:t>
            </a:r>
          </a:p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on optimal AP duration in CHR-P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870448" y="1371600"/>
            <a:ext cx="128016" cy="128016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6053328" y="129844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Stratify CHR-P subgroups by AP response predictors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870448" y="1901952"/>
            <a:ext cx="128016" cy="128016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/>
          <p:nvPr/>
        </p:nvSpPr>
        <p:spPr>
          <a:xfrm>
            <a:off x="6108192" y="1728651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Investigate functional equivalents of psychosis transition</a:t>
            </a:r>
            <a:b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5719354" y="3231751"/>
            <a:ext cx="128016" cy="128016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Shape 29"/>
          <p:cNvSpPr/>
          <p:nvPr/>
        </p:nvSpPr>
        <p:spPr>
          <a:xfrm>
            <a:off x="5677118" y="3584448"/>
            <a:ext cx="128016" cy="128016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Text 30"/>
          <p:cNvSpPr/>
          <p:nvPr/>
        </p:nvSpPr>
        <p:spPr>
          <a:xfrm>
            <a:off x="6053328" y="341985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5758108" y="4123944"/>
            <a:ext cx="128016" cy="128016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4" name="Text 32"/>
          <p:cNvSpPr/>
          <p:nvPr/>
        </p:nvSpPr>
        <p:spPr>
          <a:xfrm>
            <a:off x="6053328" y="395020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on optimal AP duration in CHR-P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274320" y="4956048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Lisi A, Pelizza L. J Psychopathol 2023;29:110-116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713232"/>
            <a:ext cx="8229600" cy="36576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365760" y="987552"/>
            <a:ext cx="502920" cy="502920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365760" y="9875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05840" y="896112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 remains the unequivocal first-line intervention for CHR-P individuals across all international guidelines.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65760" y="1764792"/>
            <a:ext cx="502920" cy="502920"/>
          </a:xfrm>
          <a:prstGeom prst="ellipse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65760" y="176479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05840" y="1673352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medication should be reserved for short-term use in specific clinical scenarios: psychosocial treatment failure, progressive symptoms, functional decline, or safety concerns.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65760" y="2542032"/>
            <a:ext cx="502920" cy="502920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365760" y="254203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05840" y="2450592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paradox of high real-world AP use likely reflects clinician perception of severity — AP exposure functions as a 'warning flag' rather than an iatrogenic factor.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5760" y="3319272"/>
            <a:ext cx="502920" cy="502920"/>
          </a:xfrm>
          <a:prstGeom prst="ellipse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365760" y="33192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05840" y="3227832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AP exposure is a critical, often overlooked confounder in prognostic models and must be systematically recorded and controlled for in CHR-P research.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65760" y="4096512"/>
            <a:ext cx="502920" cy="502920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365760" y="409651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05840" y="4005072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research must identify CHR-P subgroups most likely to benefit from AP, update guidelines (&gt;5 years without revision), and develop individualized AP risk calculators.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8"/>
          <p:cNvSpPr/>
          <p:nvPr/>
        </p:nvSpPr>
        <p:spPr>
          <a:xfrm>
            <a:off x="274320" y="4818888"/>
            <a:ext cx="8595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Lisi A, Pelizza L. Antipsychotic medication in individuals at Clinical High Risk for Psychosis: what recommendations for clinicians? J Psychopathol 2023;29:110-116. DOI: 10.36148/2284-0249-N331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ansition P1 to P2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Bar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8A8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Label1"/>
          <p:cNvSpPr/>
          <p:nvPr/>
        </p:nvSpPr>
        <p:spPr>
          <a:xfrm>
            <a:off x="274320" y="400000"/>
            <a:ext cx="8595360" cy="3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8A8A"/>
                </a:solidFill>
                <a:latin typeface="Calibri" pitchFamily="34" charset="0"/>
              </a:rPr>
              <a:t>WHAT STUDY 1 ESTABLISHED (Di Lisi &amp; Pelizza, J Psychopathol 2023)</a:t>
            </a:r>
          </a:p>
        </p:txBody>
      </p:sp>
      <p:sp>
        <p:nvSpPr>
          <p:cNvPr id="4" name="AchBox1"/>
          <p:cNvSpPr/>
          <p:nvPr/>
        </p:nvSpPr>
        <p:spPr>
          <a:xfrm>
            <a:off x="274320" y="780000"/>
            <a:ext cx="2740000" cy="1300000"/>
          </a:xfrm>
          <a:prstGeom prst="rect">
            <a:avLst/>
          </a:prstGeom>
          <a:solidFill>
            <a:srgbClr val="1E3A5F"/>
          </a:solidFill>
          <a:ln w="12700">
            <a:solidFill>
              <a:srgbClr val="0F8A8A"/>
            </a:solidFill>
            <a:prstDash val="solid"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8A8A"/>
                </a:solidFill>
                <a:latin typeface="Calibri" pitchFamily="34" charset="0"/>
              </a:rPr>
              <a:t>✓</a:t>
            </a:r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CBT first-line: confirmed across all 6 major guidelines</a:t>
            </a:r>
          </a:p>
        </p:txBody>
      </p:sp>
      <p:sp>
        <p:nvSpPr>
          <p:cNvPr id="5" name="AchBox2"/>
          <p:cNvSpPr/>
          <p:nvPr/>
        </p:nvSpPr>
        <p:spPr>
          <a:xfrm>
            <a:off x="3194320" y="780000"/>
            <a:ext cx="2740000" cy="1300000"/>
          </a:xfrm>
          <a:prstGeom prst="rect">
            <a:avLst/>
          </a:prstGeom>
          <a:solidFill>
            <a:srgbClr val="1E3A5F"/>
          </a:solidFill>
          <a:ln w="12700">
            <a:solidFill>
              <a:srgbClr val="0F8A8A"/>
            </a:solidFill>
            <a:prstDash val="solid"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8A8A"/>
                </a:solidFill>
                <a:latin typeface="Calibri" pitchFamily="34" charset="0"/>
              </a:rPr>
              <a:t>✓</a:t>
            </a:r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AP exposure is a critical confounder in CHR-P outcome research</a:t>
            </a:r>
          </a:p>
        </p:txBody>
      </p:sp>
      <p:sp>
        <p:nvSpPr>
          <p:cNvPr id="6" name="AchBox3"/>
          <p:cNvSpPr/>
          <p:nvPr/>
        </p:nvSpPr>
        <p:spPr>
          <a:xfrm>
            <a:off x="6114320" y="780000"/>
            <a:ext cx="2740000" cy="1300000"/>
          </a:xfrm>
          <a:prstGeom prst="rect">
            <a:avLst/>
          </a:prstGeom>
          <a:solidFill>
            <a:srgbClr val="1E3A5F"/>
          </a:solidFill>
          <a:ln w="12700">
            <a:solidFill>
              <a:srgbClr val="0F8A8A"/>
            </a:solidFill>
            <a:prstDash val="solid"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8A8A"/>
                </a:solidFill>
                <a:latin typeface="Calibri" pitchFamily="34" charset="0"/>
              </a:rPr>
              <a:t>✓</a:t>
            </a:r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Clinical algorithm proposed for evidence-based AP use in CHR-P</a:t>
            </a:r>
          </a:p>
        </p:txBody>
      </p:sp>
      <p:sp>
        <p:nvSpPr>
          <p:cNvPr id="7" name="NewQLabel"/>
          <p:cNvSpPr/>
          <p:nvPr/>
        </p:nvSpPr>
        <p:spPr>
          <a:xfrm>
            <a:off x="274320" y="2300000"/>
            <a:ext cx="8595360" cy="3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</a:rPr>
              <a:t>↓  But this opened a new question from our own clinical data  ↓</a:t>
            </a:r>
          </a:p>
        </p:txBody>
      </p:sp>
      <p:sp>
        <p:nvSpPr>
          <p:cNvPr id="8" name="NewQBox"/>
          <p:cNvSpPr/>
          <p:nvPr/>
        </p:nvSpPr>
        <p:spPr>
          <a:xfrm>
            <a:off x="1371600" y="2700000"/>
            <a:ext cx="6400800" cy="18000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 wrap="square" lIns="182880" tIns="182880" rIns="182880" bIns="18288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2137"/>
                </a:solidFill>
                <a:latin typeface="Calibri" pitchFamily="34" charset="0"/>
              </a:rPr>
              <a:t>In our PARMS cohort, 51% of CHR-P patients had AP at entry. Does AP dose stratify them into clinically meaningful subgroups with different 2-year outcomes?</a:t>
            </a:r>
          </a:p>
          <a:p>
            <a:endParaRPr lang="en-US"/>
          </a:p>
          <a:p>
            <a:pPr marL="0" indent="0" algn="ctr">
              <a:buNone/>
            </a:pPr>
            <a:r>
              <a:rPr lang="en-US" sz="1100" i="1" dirty="0">
                <a:solidFill>
                  <a:srgbClr val="0D2137"/>
                </a:solidFill>
                <a:latin typeface="Calibri" pitchFamily="34" charset="0"/>
              </a:rPr>
              <a:t>→ This became Study 2, using our own EIP service data</a:t>
            </a:r>
          </a:p>
        </p:txBody>
      </p:sp>
      <p:sp>
        <p:nvSpPr>
          <p:cNvPr id="9" name="Footer"/>
          <p:cNvSpPr/>
          <p:nvPr/>
        </p:nvSpPr>
        <p:spPr>
          <a:xfrm>
            <a:off x="274320" y="4892040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</a:rPr>
              <a:t>This is how research grows from practice: Study 1 generates Study 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tudy 2 Divider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"/>
          <p:cNvSpPr/>
          <p:nvPr/>
        </p:nvSpPr>
        <p:spPr>
          <a:xfrm>
            <a:off x="0" y="1800000"/>
            <a:ext cx="9144000" cy="12700"/>
          </a:xfrm>
          <a:prstGeom prst="rect">
            <a:avLst/>
          </a:prstGeom>
          <a:solidFill>
            <a:srgbClr val="0F8A8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inTitle"/>
          <p:cNvSpPr/>
          <p:nvPr/>
        </p:nvSpPr>
        <p:spPr>
          <a:xfrm>
            <a:off x="274320" y="320229"/>
            <a:ext cx="8595360" cy="10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</a:rPr>
              <a:t>AP Dose Stratification in CHR-P: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</a:rPr>
              <a:t>Do Subgroups Differ in 2-Year Outcomes?</a:t>
            </a:r>
          </a:p>
        </p:txBody>
      </p:sp>
      <p:sp>
        <p:nvSpPr>
          <p:cNvPr id="5" name="Subtitle"/>
          <p:cNvSpPr/>
          <p:nvPr/>
        </p:nvSpPr>
        <p:spPr>
          <a:xfrm>
            <a:off x="274320" y="3100000"/>
            <a:ext cx="8595360" cy="5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A8BCCB"/>
                </a:solidFill>
                <a:latin typeface="Calibri" pitchFamily="34" charset="0"/>
              </a:rPr>
              <a:t>n=182 CHR-P youths  ·  AP-naïve vs Low-dose (PDD/DDD ≤0.6) vs High-dose  ·  PARMS Programme</a:t>
            </a:r>
          </a:p>
        </p:txBody>
      </p:sp>
      <p:sp>
        <p:nvSpPr>
          <p:cNvPr id="6" name="Box1"/>
          <p:cNvSpPr/>
          <p:nvPr/>
        </p:nvSpPr>
        <p:spPr>
          <a:xfrm>
            <a:off x="274320" y="3750000"/>
            <a:ext cx="2647440" cy="95000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</a:rPr>
              <a:t>AP-Naïve</a:t>
            </a:r>
          </a:p>
          <a:p>
            <a:pPr marL="0" indent="0" algn="ctr">
              <a:buNone/>
            </a:pPr>
            <a:r>
              <a:rPr lang="en-US" sz="1600" dirty="0">
                <a:solidFill>
                  <a:srgbClr val="A8BCCB"/>
                </a:solidFill>
                <a:latin typeface="Calibri" pitchFamily="34" charset="0"/>
              </a:rPr>
              <a:t>n=89</a:t>
            </a:r>
          </a:p>
        </p:txBody>
      </p:sp>
      <p:sp>
        <p:nvSpPr>
          <p:cNvPr id="7" name="Box2"/>
          <p:cNvSpPr/>
          <p:nvPr/>
        </p:nvSpPr>
        <p:spPr>
          <a:xfrm>
            <a:off x="3196080" y="3750000"/>
            <a:ext cx="2647440" cy="950000"/>
          </a:xfrm>
          <a:prstGeom prst="rect">
            <a:avLst/>
          </a:prstGeom>
          <a:solidFill>
            <a:srgbClr val="0F8A8A"/>
          </a:solidFill>
          <a:ln>
            <a:noFill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</a:rPr>
              <a:t>Low-Dose AP</a:t>
            </a:r>
          </a:p>
          <a:p>
            <a:pPr marL="0" indent="0" algn="ctr">
              <a:buNone/>
            </a:pPr>
            <a:r>
              <a:rPr lang="en-US" sz="1600" dirty="0">
                <a:solidFill>
                  <a:srgbClr val="0D2137"/>
                </a:solidFill>
                <a:latin typeface="Calibri" pitchFamily="34" charset="0"/>
              </a:rPr>
              <a:t>n=60  |  PDD/DDD ≤0.6</a:t>
            </a:r>
          </a:p>
        </p:txBody>
      </p:sp>
      <p:sp>
        <p:nvSpPr>
          <p:cNvPr id="8" name="Box3"/>
          <p:cNvSpPr/>
          <p:nvPr/>
        </p:nvSpPr>
        <p:spPr>
          <a:xfrm>
            <a:off x="6117840" y="3750000"/>
            <a:ext cx="2647440" cy="950000"/>
          </a:xfrm>
          <a:prstGeom prst="rect">
            <a:avLst/>
          </a:prstGeom>
          <a:solidFill>
            <a:srgbClr val="F0A500"/>
          </a:solidFill>
          <a:ln>
            <a:noFill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D2137"/>
                </a:solidFill>
                <a:latin typeface="Calibri" pitchFamily="34" charset="0"/>
              </a:rPr>
              <a:t>High-Dose AP</a:t>
            </a:r>
          </a:p>
          <a:p>
            <a:pPr marL="0" indent="0" algn="ctr">
              <a:buNone/>
            </a:pPr>
            <a:r>
              <a:rPr lang="en-US" sz="1600" dirty="0">
                <a:solidFill>
                  <a:srgbClr val="0D2137"/>
                </a:solidFill>
                <a:latin typeface="Calibri" pitchFamily="34" charset="0"/>
              </a:rPr>
              <a:t>n=33  |  PDD/DDD ≥0.6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"/>
          <p:cNvSpPr/>
          <p:nvPr/>
        </p:nvSpPr>
        <p:spPr>
          <a:xfrm>
            <a:off x="267462" y="843534"/>
            <a:ext cx="2834640" cy="1728216"/>
          </a:xfrm>
          <a:prstGeom prst="rect">
            <a:avLst/>
          </a:prstGeom>
          <a:solidFill>
            <a:srgbClr val="243B5A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81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04622" y="989838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methodological problem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49758" y="1351026"/>
            <a:ext cx="256032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CHR-P studies treat the cohort as homogeneous, yet 51% of subjects are already on AP treatment at entry. AP-exposed individuals are pre-selected for greater severity: more BLIPS, lower SOFAS, older age. Ignoring this variable introduces systematic bias in outcome research.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239262" y="851915"/>
            <a:ext cx="2834640" cy="1700784"/>
          </a:xfrm>
          <a:prstGeom prst="rect">
            <a:avLst/>
          </a:prstGeom>
          <a:solidFill>
            <a:srgbClr val="243B5A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81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3376422" y="987116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conceptual problem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307842" y="1298012"/>
            <a:ext cx="256032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CHR-P subject on high-dose AP could represent an already manifest psychosis pharmacologically masked (Raballo 2025). The risk: misclassification as CHR-P rather than as psychosis with high transition risk — corrupting both diagnosis and prognosis.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6220206" y="843534"/>
            <a:ext cx="2834640" cy="1700784"/>
          </a:xfrm>
          <a:prstGeom prst="rect">
            <a:avLst/>
          </a:prstGeom>
          <a:solidFill>
            <a:srgbClr val="243B5A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81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r>
              <a:rPr lang="it-IT" dirty="0"/>
              <a:t>.</a:t>
            </a:r>
          </a:p>
        </p:txBody>
      </p:sp>
      <p:sp>
        <p:nvSpPr>
          <p:cNvPr id="18" name="Text 16"/>
          <p:cNvSpPr/>
          <p:nvPr/>
        </p:nvSpPr>
        <p:spPr>
          <a:xfrm>
            <a:off x="6357366" y="962406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of the Study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02502" y="1273302"/>
            <a:ext cx="256032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from this background, the primary goal of this investigation was to discuss whether AP exposure really detects a CHR-P subgroup with poorer outcomes, especially </a:t>
            </a:r>
            <a:r>
              <a:rPr lang="en-US" sz="950" dirty="0" err="1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highdose</a:t>
            </a:r>
            <a:r>
              <a:rPr lang="en-US" sz="95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 individuals </a:t>
            </a:r>
            <a:r>
              <a:rPr lang="en-US" sz="950" dirty="0" err="1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analysing</a:t>
            </a:r>
            <a:r>
              <a:rPr lang="en-US" sz="95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broad range of outcome psychosis conversion comparing them amongst three different CHR-P subgroups</a:t>
            </a:r>
            <a:endParaRPr lang="en-US" sz="950" dirty="0"/>
          </a:p>
        </p:txBody>
      </p:sp>
      <p:sp>
        <p:nvSpPr>
          <p:cNvPr id="38" name="Text 1">
            <a:extLst>
              <a:ext uri="{FF2B5EF4-FFF2-40B4-BE49-F238E27FC236}">
                <a16:creationId xmlns:a16="http://schemas.microsoft.com/office/drawing/2014/main" id="{73C067FE-C2FD-F87C-913B-CAEF7DFCE023}"/>
              </a:ext>
            </a:extLst>
          </p:cNvPr>
          <p:cNvSpPr/>
          <p:nvPr/>
        </p:nvSpPr>
        <p:spPr>
          <a:xfrm>
            <a:off x="1258388" y="116586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Rationale</a:t>
            </a:r>
            <a:endParaRPr lang="en-US" sz="2800" dirty="0"/>
          </a:p>
        </p:txBody>
      </p:sp>
      <p:sp>
        <p:nvSpPr>
          <p:cNvPr id="40" name="Shape 16">
            <a:extLst>
              <a:ext uri="{FF2B5EF4-FFF2-40B4-BE49-F238E27FC236}">
                <a16:creationId xmlns:a16="http://schemas.microsoft.com/office/drawing/2014/main" id="{908C3E61-2468-2D08-00DD-B69138E32E9B}"/>
              </a:ext>
            </a:extLst>
          </p:cNvPr>
          <p:cNvSpPr/>
          <p:nvPr/>
        </p:nvSpPr>
        <p:spPr>
          <a:xfrm>
            <a:off x="285750" y="2970166"/>
            <a:ext cx="8741664" cy="274320"/>
          </a:xfrm>
          <a:prstGeom prst="rect">
            <a:avLst/>
          </a:prstGeom>
          <a:solidFill>
            <a:srgbClr val="162035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B26CDB3B-609C-46B1-6AF7-C058726C9E27}"/>
              </a:ext>
            </a:extLst>
          </p:cNvPr>
          <p:cNvSpPr/>
          <p:nvPr/>
        </p:nvSpPr>
        <p:spPr>
          <a:xfrm>
            <a:off x="285750" y="2981487"/>
            <a:ext cx="87416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CLINICAL STAGING FRAMEWORK  (Raballo et al. 2021)</a:t>
            </a:r>
            <a:endParaRPr lang="en-US" sz="900" dirty="0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044B5350-AE94-A4DD-7531-A63D8CE80F52}"/>
              </a:ext>
            </a:extLst>
          </p:cNvPr>
          <p:cNvSpPr/>
          <p:nvPr/>
        </p:nvSpPr>
        <p:spPr>
          <a:xfrm>
            <a:off x="267462" y="3353562"/>
            <a:ext cx="2834640" cy="10972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243B55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B13083D5-74C9-7CCF-0481-EC1C77D6C807}"/>
              </a:ext>
            </a:extLst>
          </p:cNvPr>
          <p:cNvSpPr/>
          <p:nvPr/>
        </p:nvSpPr>
        <p:spPr>
          <a:xfrm>
            <a:off x="267462" y="339928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AP-NAÏVE</a:t>
            </a:r>
            <a:endParaRPr lang="en-US" sz="1000" dirty="0"/>
          </a:p>
        </p:txBody>
      </p:sp>
      <p:sp>
        <p:nvSpPr>
          <p:cNvPr id="44" name="Text 21">
            <a:extLst>
              <a:ext uri="{FF2B5EF4-FFF2-40B4-BE49-F238E27FC236}">
                <a16:creationId xmlns:a16="http://schemas.microsoft.com/office/drawing/2014/main" id="{F42ECB81-7EC0-E178-2D44-D7E2F7F11228}"/>
              </a:ext>
            </a:extLst>
          </p:cNvPr>
          <p:cNvSpPr/>
          <p:nvPr/>
        </p:nvSpPr>
        <p:spPr>
          <a:xfrm>
            <a:off x="340614" y="3765042"/>
            <a:ext cx="2697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 severity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pharmacological need</a:t>
            </a:r>
            <a:endParaRPr lang="en-US" sz="900" dirty="0"/>
          </a:p>
        </p:txBody>
      </p:sp>
      <p:sp>
        <p:nvSpPr>
          <p:cNvPr id="45" name="Shape 22">
            <a:extLst>
              <a:ext uri="{FF2B5EF4-FFF2-40B4-BE49-F238E27FC236}">
                <a16:creationId xmlns:a16="http://schemas.microsoft.com/office/drawing/2014/main" id="{4220401D-8558-985A-AF23-77B302937678}"/>
              </a:ext>
            </a:extLst>
          </p:cNvPr>
          <p:cNvSpPr/>
          <p:nvPr/>
        </p:nvSpPr>
        <p:spPr>
          <a:xfrm>
            <a:off x="3193542" y="3353562"/>
            <a:ext cx="2834640" cy="109728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6" name="Text 23">
            <a:extLst>
              <a:ext uri="{FF2B5EF4-FFF2-40B4-BE49-F238E27FC236}">
                <a16:creationId xmlns:a16="http://schemas.microsoft.com/office/drawing/2014/main" id="{EBA812C1-F02D-C5F1-71B0-E6020C93DAA1}"/>
              </a:ext>
            </a:extLst>
          </p:cNvPr>
          <p:cNvSpPr/>
          <p:nvPr/>
        </p:nvSpPr>
        <p:spPr>
          <a:xfrm>
            <a:off x="3193542" y="339928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AP</a:t>
            </a:r>
            <a:endParaRPr lang="en-US" sz="1000" dirty="0"/>
          </a:p>
        </p:txBody>
      </p:sp>
      <p:sp>
        <p:nvSpPr>
          <p:cNvPr id="47" name="Text 25">
            <a:extLst>
              <a:ext uri="{FF2B5EF4-FFF2-40B4-BE49-F238E27FC236}">
                <a16:creationId xmlns:a16="http://schemas.microsoft.com/office/drawing/2014/main" id="{92BBCAE8-620C-571C-CA37-9F451C373B92}"/>
              </a:ext>
            </a:extLst>
          </p:cNvPr>
          <p:cNvSpPr/>
          <p:nvPr/>
        </p:nvSpPr>
        <p:spPr>
          <a:xfrm>
            <a:off x="3266694" y="3765042"/>
            <a:ext cx="2697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PDD/DDD &lt; 0.6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 3 mg/day risperidone eq.</a:t>
            </a:r>
            <a:endParaRPr lang="en-US" sz="900" dirty="0"/>
          </a:p>
        </p:txBody>
      </p:sp>
      <p:sp>
        <p:nvSpPr>
          <p:cNvPr id="48" name="Shape 26">
            <a:extLst>
              <a:ext uri="{FF2B5EF4-FFF2-40B4-BE49-F238E27FC236}">
                <a16:creationId xmlns:a16="http://schemas.microsoft.com/office/drawing/2014/main" id="{1980D6BB-ACE9-7CD1-7297-3098E9D5CFD7}"/>
              </a:ext>
            </a:extLst>
          </p:cNvPr>
          <p:cNvSpPr/>
          <p:nvPr/>
        </p:nvSpPr>
        <p:spPr>
          <a:xfrm>
            <a:off x="6119622" y="3353562"/>
            <a:ext cx="2834640" cy="109728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9" name="Text 27">
            <a:extLst>
              <a:ext uri="{FF2B5EF4-FFF2-40B4-BE49-F238E27FC236}">
                <a16:creationId xmlns:a16="http://schemas.microsoft.com/office/drawing/2014/main" id="{84DCFB66-C4A0-353C-DA98-496227744BD4}"/>
              </a:ext>
            </a:extLst>
          </p:cNvPr>
          <p:cNvSpPr/>
          <p:nvPr/>
        </p:nvSpPr>
        <p:spPr>
          <a:xfrm>
            <a:off x="6119622" y="339928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HIGH-DOSE AP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POLYTHERAPY</a:t>
            </a:r>
            <a:endParaRPr lang="en-US" sz="1000" dirty="0"/>
          </a:p>
        </p:txBody>
      </p:sp>
      <p:sp>
        <p:nvSpPr>
          <p:cNvPr id="50" name="Text 28">
            <a:extLst>
              <a:ext uri="{FF2B5EF4-FFF2-40B4-BE49-F238E27FC236}">
                <a16:creationId xmlns:a16="http://schemas.microsoft.com/office/drawing/2014/main" id="{73508B0D-2D8A-A513-6465-407A60EAF7C7}"/>
              </a:ext>
            </a:extLst>
          </p:cNvPr>
          <p:cNvSpPr/>
          <p:nvPr/>
        </p:nvSpPr>
        <p:spPr>
          <a:xfrm>
            <a:off x="6192774" y="3765042"/>
            <a:ext cx="2697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PDD/DDD ≥ 0.6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severity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"/>
            <a:ext cx="9144000" cy="587829"/>
          </a:xfrm>
          <a:prstGeom prst="rect">
            <a:avLst/>
          </a:prstGeom>
          <a:solidFill>
            <a:srgbClr val="1C2E4A"/>
          </a:solidFill>
          <a:ln w="12700">
            <a:solidFill>
              <a:srgbClr val="1C2E4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228600" y="9144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118872" y="673826"/>
            <a:ext cx="411480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508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Shape 6"/>
          <p:cNvSpPr/>
          <p:nvPr/>
        </p:nvSpPr>
        <p:spPr>
          <a:xfrm>
            <a:off x="118872" y="673826"/>
            <a:ext cx="64008" cy="10058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225987" y="731520"/>
            <a:ext cx="3840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&amp; Inclusion Criteria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82880" y="996696"/>
            <a:ext cx="3840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n=182 CHR-P youths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12–25 yrs  |  PARMS Programme, Parma 2016–2021
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CAARMS criteria: VG, BLIPS, APS  |  AP exposure &lt;4 weeks at entry  |  Exclusion: past AP, IQ&lt;70, organic disease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4837176" y="678289"/>
            <a:ext cx="3840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Classification — PDD/DDD Ratio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873752" y="971224"/>
            <a:ext cx="3840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Cut-off: PDD/DDD ≤ 0.6 = low-dose (≤3 mg/day risperidone-equivalent)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4873752" y="1208968"/>
            <a:ext cx="1207008" cy="594360"/>
          </a:xfrm>
          <a:prstGeom prst="rect">
            <a:avLst/>
          </a:prstGeom>
          <a:solidFill>
            <a:srgbClr val="243B55"/>
          </a:solidFill>
          <a:ln w="12700">
            <a:solidFill>
              <a:srgbClr val="243B5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4873752" y="1245544"/>
            <a:ext cx="1207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AP-naive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873752" y="1474144"/>
            <a:ext cx="1207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n=89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172200" y="1208968"/>
            <a:ext cx="1207008" cy="5943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6172200" y="1245544"/>
            <a:ext cx="1207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172200" y="1474144"/>
            <a:ext cx="1207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n=60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7470648" y="1208968"/>
            <a:ext cx="1207008" cy="5943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7470648" y="1245544"/>
            <a:ext cx="1207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High-dose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70648" y="1474144"/>
            <a:ext cx="1207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n=33</a:t>
            </a:r>
            <a:endParaRPr lang="en-US" sz="950" dirty="0"/>
          </a:p>
        </p:txBody>
      </p:sp>
      <p:graphicFrame>
        <p:nvGraphicFramePr>
          <p:cNvPr id="58" name="Chart 0">
            <a:extLst>
              <a:ext uri="{FF2B5EF4-FFF2-40B4-BE49-F238E27FC236}">
                <a16:creationId xmlns:a16="http://schemas.microsoft.com/office/drawing/2014/main" id="{DF4012F5-28D3-EEC5-D385-E5489BF8C5A9}"/>
              </a:ext>
            </a:extLst>
          </p:cNvPr>
          <p:cNvGraphicFramePr/>
          <p:nvPr/>
        </p:nvGraphicFramePr>
        <p:xfrm>
          <a:off x="144562" y="2412057"/>
          <a:ext cx="283464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Text 6">
            <a:extLst>
              <a:ext uri="{FF2B5EF4-FFF2-40B4-BE49-F238E27FC236}">
                <a16:creationId xmlns:a16="http://schemas.microsoft.com/office/drawing/2014/main" id="{6C98F1EF-F8EE-4B07-554D-83BD2CC6CF6A}"/>
              </a:ext>
            </a:extLst>
          </p:cNvPr>
          <p:cNvSpPr/>
          <p:nvPr/>
        </p:nvSpPr>
        <p:spPr>
          <a:xfrm>
            <a:off x="144562" y="4954089"/>
            <a:ext cx="2834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vs AP-naïve: OR=0.33, p=0.017 ✓</a:t>
            </a:r>
            <a:endParaRPr lang="en-US" sz="800" dirty="0"/>
          </a:p>
        </p:txBody>
      </p:sp>
      <p:graphicFrame>
        <p:nvGraphicFramePr>
          <p:cNvPr id="60" name="Chart 1">
            <a:extLst>
              <a:ext uri="{FF2B5EF4-FFF2-40B4-BE49-F238E27FC236}">
                <a16:creationId xmlns:a16="http://schemas.microsoft.com/office/drawing/2014/main" id="{C82847A1-229A-885E-1BD0-5AF4F0EBCC0F}"/>
              </a:ext>
            </a:extLst>
          </p:cNvPr>
          <p:cNvGraphicFramePr/>
          <p:nvPr/>
        </p:nvGraphicFramePr>
        <p:xfrm>
          <a:off x="3098074" y="2412057"/>
          <a:ext cx="283464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1" name="Text 7">
            <a:extLst>
              <a:ext uri="{FF2B5EF4-FFF2-40B4-BE49-F238E27FC236}">
                <a16:creationId xmlns:a16="http://schemas.microsoft.com/office/drawing/2014/main" id="{0AAF6CE9-5CDA-3D40-2B9F-8C0EA6DDC730}"/>
              </a:ext>
            </a:extLst>
          </p:cNvPr>
          <p:cNvSpPr/>
          <p:nvPr/>
        </p:nvSpPr>
        <p:spPr>
          <a:xfrm>
            <a:off x="3098074" y="4954089"/>
            <a:ext cx="2834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Hosp: high-dose p=0.026  ·  Self-harm: low-dose p=0.047 ✓</a:t>
            </a:r>
            <a:endParaRPr lang="en-US" sz="800" dirty="0"/>
          </a:p>
        </p:txBody>
      </p:sp>
      <p:graphicFrame>
        <p:nvGraphicFramePr>
          <p:cNvPr id="62" name="Chart 2">
            <a:extLst>
              <a:ext uri="{FF2B5EF4-FFF2-40B4-BE49-F238E27FC236}">
                <a16:creationId xmlns:a16="http://schemas.microsoft.com/office/drawing/2014/main" id="{AB49F775-FFFD-6A06-C55D-86C35306CE2C}"/>
              </a:ext>
            </a:extLst>
          </p:cNvPr>
          <p:cNvGraphicFramePr/>
          <p:nvPr/>
        </p:nvGraphicFramePr>
        <p:xfrm>
          <a:off x="6051586" y="2412057"/>
          <a:ext cx="283464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3" name="Text 8">
            <a:extLst>
              <a:ext uri="{FF2B5EF4-FFF2-40B4-BE49-F238E27FC236}">
                <a16:creationId xmlns:a16="http://schemas.microsoft.com/office/drawing/2014/main" id="{FFA213CB-E1E9-3636-6F1B-CEBD11BCA538}"/>
              </a:ext>
            </a:extLst>
          </p:cNvPr>
          <p:cNvSpPr/>
          <p:nvPr/>
        </p:nvSpPr>
        <p:spPr>
          <a:xfrm>
            <a:off x="6051586" y="4954089"/>
            <a:ext cx="2834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High-dose vs AP-naïve: OR=2.50, p=0.044 ✓</a:t>
            </a:r>
            <a:endParaRPr lang="en-US" sz="800" dirty="0"/>
          </a:p>
        </p:txBody>
      </p:sp>
      <p:sp>
        <p:nvSpPr>
          <p:cNvPr id="66" name="Shape 4">
            <a:extLst>
              <a:ext uri="{FF2B5EF4-FFF2-40B4-BE49-F238E27FC236}">
                <a16:creationId xmlns:a16="http://schemas.microsoft.com/office/drawing/2014/main" id="{F67FF9CC-25F6-C6A7-017C-4BBEAF691A14}"/>
              </a:ext>
            </a:extLst>
          </p:cNvPr>
          <p:cNvSpPr/>
          <p:nvPr/>
        </p:nvSpPr>
        <p:spPr>
          <a:xfrm>
            <a:off x="182880" y="2127612"/>
            <a:ext cx="8741664" cy="256032"/>
          </a:xfrm>
          <a:prstGeom prst="rect">
            <a:avLst/>
          </a:prstGeom>
          <a:solidFill>
            <a:srgbClr val="162035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7" name="Text 5">
            <a:extLst>
              <a:ext uri="{FF2B5EF4-FFF2-40B4-BE49-F238E27FC236}">
                <a16:creationId xmlns:a16="http://schemas.microsoft.com/office/drawing/2014/main" id="{E50F63EB-6D3A-ACA8-A24E-57846FB08C47}"/>
              </a:ext>
            </a:extLst>
          </p:cNvPr>
          <p:cNvSpPr/>
          <p:nvPr/>
        </p:nvSpPr>
        <p:spPr>
          <a:xfrm>
            <a:off x="301752" y="2127612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SIGNIFICANT DIFFERENCES   psychosis transition  ·  suicide attempts  ·  service disengagement  ·  persistent negative symptoms  ·  CHR-P criteria persistence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65760" y="13716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201168" y="960120"/>
            <a:ext cx="4315968" cy="1572768"/>
          </a:xfrm>
          <a:prstGeom prst="rect">
            <a:avLst/>
          </a:prstGeom>
          <a:solidFill>
            <a:srgbClr val="1E3A5F"/>
          </a:solidFill>
          <a:ln w="12700">
            <a:solidFill>
              <a:srgbClr val="2D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201168" y="960120"/>
            <a:ext cx="502920" cy="157276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201168" y="1527048"/>
            <a:ext cx="502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95528" y="1051560"/>
            <a:ext cx="3611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Dose-based stratification has prognostic value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5528" y="1399032"/>
            <a:ext cx="36118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B8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Classifying CHR-P subjects as AP-naïve / low-dose / high-dose identifies subgroups with divergent 2-year trajectories across </a:t>
            </a:r>
            <a:r>
              <a:rPr lang="en-US" sz="1000" dirty="0" err="1">
                <a:solidFill>
                  <a:srgbClr val="B8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hospitalisation</a:t>
            </a:r>
            <a:r>
              <a:rPr lang="en-US" sz="1000" dirty="0">
                <a:solidFill>
                  <a:srgbClr val="B8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symptomatic remission, and functional recovery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63440" y="960120"/>
            <a:ext cx="4315968" cy="1572768"/>
          </a:xfrm>
          <a:prstGeom prst="rect">
            <a:avLst/>
          </a:prstGeom>
          <a:solidFill>
            <a:srgbClr val="1E3A5F"/>
          </a:solidFill>
          <a:ln w="12700">
            <a:solidFill>
              <a:srgbClr val="2D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10"/>
          <p:cNvSpPr/>
          <p:nvPr/>
        </p:nvSpPr>
        <p:spPr>
          <a:xfrm>
            <a:off x="4663440" y="960120"/>
            <a:ext cx="502920" cy="157276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4663440" y="1527048"/>
            <a:ext cx="502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257800" y="1051560"/>
            <a:ext cx="3611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AP: favourable symptomatic and safety profile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257800" y="1399032"/>
            <a:ext cx="36118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AP benefit on remission and self-harm is unexpected — possibly enhances EIP psychosocial efficacy or reduces impulsivity. Baseline characteristics are similar to AP-naive group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01168" y="2633472"/>
            <a:ext cx="4315968" cy="1572768"/>
          </a:xfrm>
          <a:prstGeom prst="rect">
            <a:avLst/>
          </a:prstGeom>
          <a:solidFill>
            <a:srgbClr val="1E3A5F"/>
          </a:solidFill>
          <a:ln w="12700">
            <a:solidFill>
              <a:srgbClr val="2D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15"/>
          <p:cNvSpPr/>
          <p:nvPr/>
        </p:nvSpPr>
        <p:spPr>
          <a:xfrm>
            <a:off x="201168" y="2633472"/>
            <a:ext cx="502920" cy="157276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201168" y="3200400"/>
            <a:ext cx="502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95528" y="2724912"/>
            <a:ext cx="3611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High-dose AP: a prognostic warning flag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95528" y="3072384"/>
            <a:ext cx="36118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B8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Worse functional outcomes in the high-dose group reflect underlying illness severity (confounding), not pharmacological harm per se. High-dose AP at presentation should trigger intensive multidisciplinary support, not dose escalation.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663440" y="2633472"/>
            <a:ext cx="4315968" cy="1572768"/>
          </a:xfrm>
          <a:prstGeom prst="rect">
            <a:avLst/>
          </a:prstGeom>
          <a:solidFill>
            <a:srgbClr val="1E3A5F"/>
          </a:solidFill>
          <a:ln w="12700">
            <a:solidFill>
              <a:srgbClr val="2D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Shape 20"/>
          <p:cNvSpPr/>
          <p:nvPr/>
        </p:nvSpPr>
        <p:spPr>
          <a:xfrm>
            <a:off x="4663440" y="2633472"/>
            <a:ext cx="502920" cy="157276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/>
          <p:nvPr/>
        </p:nvSpPr>
        <p:spPr>
          <a:xfrm>
            <a:off x="4663440" y="3200400"/>
            <a:ext cx="502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257800" y="2724912"/>
            <a:ext cx="3611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APs do not prevent psychosis transition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257800" y="3072384"/>
            <a:ext cx="36118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B8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subgroup difference in conversion rates was observed, consistent with current EIP guideline recommendations explicitly advising against APs as a primary prevention strategy in CHR-P.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37744" y="4700016"/>
            <a:ext cx="8741664" cy="256032"/>
          </a:xfrm>
          <a:prstGeom prst="rect">
            <a:avLst/>
          </a:prstGeom>
          <a:solidFill>
            <a:srgbClr val="0F1626"/>
          </a:solidFill>
          <a:ln w="12700">
            <a:solidFill>
              <a:srgbClr val="2D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Text 25"/>
          <p:cNvSpPr/>
          <p:nvPr/>
        </p:nvSpPr>
        <p:spPr>
          <a:xfrm>
            <a:off x="320040" y="4690872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LIMITATIONS:  Observational design (no adherence/side-effect data)  ·  Single centre  ·  Small high-dose subgroup (n=33)  ·  PANSS remission not fully validated for CHR-P  ·  No longitudinal AP dose tracking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347472" y="5029200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723044" y="4672584"/>
            <a:ext cx="6583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2434</Words>
  <Application>Microsoft Office PowerPoint</Application>
  <PresentationFormat>On-screen Show (16:9)</PresentationFormat>
  <Paragraphs>243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Antipsychotic Medication in CHR-P Individuals</dc:title>
  <dc:subject>PptxGenJS Presentation</dc:subject>
  <dc:creator>Di Lisi A, Pelizza L</dc:creator>
  <cp:lastModifiedBy>ROBSON, Ellie (SUSSEX PARTNERSHIP NHS FOUNDATION TRUST)</cp:lastModifiedBy>
  <cp:revision>4</cp:revision>
  <dcterms:created xsi:type="dcterms:W3CDTF">2026-05-20T10:37:26Z</dcterms:created>
  <dcterms:modified xsi:type="dcterms:W3CDTF">2026-06-30T14:11:46Z</dcterms:modified>
</cp:coreProperties>
</file>