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79" r:id="rId3"/>
    <p:sldId id="316" r:id="rId4"/>
    <p:sldId id="313" r:id="rId5"/>
    <p:sldId id="266" r:id="rId6"/>
    <p:sldId id="260" r:id="rId7"/>
    <p:sldId id="257" r:id="rId8"/>
    <p:sldId id="258" r:id="rId9"/>
    <p:sldId id="269" r:id="rId10"/>
    <p:sldId id="261" r:id="rId11"/>
    <p:sldId id="317" r:id="rId12"/>
    <p:sldId id="265" r:id="rId13"/>
    <p:sldId id="267" r:id="rId14"/>
    <p:sldId id="268" r:id="rId15"/>
    <p:sldId id="319" r:id="rId16"/>
    <p:sldId id="52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3600" y="-30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Sheet1!$J$2:$J$10</c:f>
              <c:strCache>
                <c:ptCount val="9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  <c:pt idx="4">
                  <c:v>July</c:v>
                </c:pt>
                <c:pt idx="5">
                  <c:v>August</c:v>
                </c:pt>
                <c:pt idx="6">
                  <c:v>September</c:v>
                </c:pt>
                <c:pt idx="7">
                  <c:v>October</c:v>
                </c:pt>
                <c:pt idx="8">
                  <c:v>November</c:v>
                </c:pt>
              </c:strCache>
            </c:strRef>
          </c:cat>
          <c:val>
            <c:numRef>
              <c:f>Sheet1!$K$2:$K$10</c:f>
              <c:numCache>
                <c:formatCode>General</c:formatCode>
                <c:ptCount val="9"/>
                <c:pt idx="0">
                  <c:v>4</c:v>
                </c:pt>
                <c:pt idx="1">
                  <c:v>5</c:v>
                </c:pt>
                <c:pt idx="2">
                  <c:v>7</c:v>
                </c:pt>
                <c:pt idx="3">
                  <c:v>13</c:v>
                </c:pt>
                <c:pt idx="4">
                  <c:v>12</c:v>
                </c:pt>
                <c:pt idx="5">
                  <c:v>12</c:v>
                </c:pt>
                <c:pt idx="6">
                  <c:v>11</c:v>
                </c:pt>
                <c:pt idx="7">
                  <c:v>12</c:v>
                </c:pt>
                <c:pt idx="8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FD-49EF-992B-5E5950370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8007360"/>
        <c:axId val="636996256"/>
      </c:lineChart>
      <c:catAx>
        <c:axId val="6380073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 b="1" i="0" baseline="0"/>
                  <a:t>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996256"/>
        <c:crosses val="autoZero"/>
        <c:auto val="1"/>
        <c:lblAlgn val="ctr"/>
        <c:lblOffset val="100"/>
        <c:noMultiLvlLbl val="0"/>
      </c:catAx>
      <c:valAx>
        <c:axId val="63699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 b="1" i="0" baseline="0"/>
                  <a:t>Number of Referrals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007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08-4BA5-B237-E8C368C8DBA9}"/>
              </c:ext>
            </c:extLst>
          </c:dPt>
          <c:cat>
            <c:numRef>
              <c:f>Sheet1!$A$2:$B$2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Sheet1!$A$3:$B$3</c:f>
              <c:numCache>
                <c:formatCode>General</c:formatCode>
                <c:ptCount val="2"/>
                <c:pt idx="0">
                  <c:v>109</c:v>
                </c:pt>
                <c:pt idx="1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08-4BA5-B237-E8C368C8D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0951088"/>
        <c:axId val="547675104"/>
      </c:barChart>
      <c:catAx>
        <c:axId val="630951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 b="1" i="0" baseline="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675104"/>
        <c:crosses val="autoZero"/>
        <c:auto val="1"/>
        <c:lblAlgn val="ctr"/>
        <c:lblOffset val="100"/>
        <c:noMultiLvlLbl val="0"/>
      </c:catAx>
      <c:valAx>
        <c:axId val="54767510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 b="1" i="0" baseline="0"/>
                  <a:t>Number of Referrals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95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342-47FE-8667-92F533FFAA18}"/>
              </c:ext>
            </c:extLst>
          </c:dPt>
          <c:cat>
            <c:strRef>
              <c:f>Sheet1!$D$2:$E$2</c:f>
              <c:strCache>
                <c:ptCount val="2"/>
                <c:pt idx="0">
                  <c:v>August to October 2019</c:v>
                </c:pt>
                <c:pt idx="1">
                  <c:v>August to October 2020</c:v>
                </c:pt>
              </c:strCache>
            </c:strRef>
          </c:cat>
          <c:val>
            <c:numRef>
              <c:f>Sheet1!$D$3:$E$3</c:f>
              <c:numCache>
                <c:formatCode>General</c:formatCode>
                <c:ptCount val="2"/>
                <c:pt idx="0">
                  <c:v>76</c:v>
                </c:pt>
                <c:pt idx="1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42-47FE-8667-92F533FFA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3939728"/>
        <c:axId val="636988768"/>
      </c:barChart>
      <c:catAx>
        <c:axId val="5839397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 b="1" i="0" baseline="0"/>
                  <a:t>Time Period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988768"/>
        <c:crosses val="autoZero"/>
        <c:auto val="1"/>
        <c:lblAlgn val="ctr"/>
        <c:lblOffset val="100"/>
        <c:noMultiLvlLbl val="0"/>
      </c:catAx>
      <c:valAx>
        <c:axId val="63698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 b="1" i="0" baseline="0"/>
                  <a:t>Percentage of Referrals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393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087-4874-8739-A1987A214E0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087-4874-8739-A1987A214E0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087-4874-8739-A1987A214E0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087-4874-8739-A1987A214E07}"/>
              </c:ext>
            </c:extLst>
          </c:dPt>
          <c:cat>
            <c:strRef>
              <c:f>Sheet1!$A$2:$A$5</c:f>
              <c:strCache>
                <c:ptCount val="2"/>
                <c:pt idx="0">
                  <c:v>RT</c:v>
                </c:pt>
                <c:pt idx="1">
                  <c:v>F2F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61-4B88-BA26-C507FB82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E9CCCD-E516-8E4C-B602-9B99C6F025D7}" type="doc">
      <dgm:prSet loTypeId="urn:microsoft.com/office/officeart/2005/8/layout/radial4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04A39FC-7907-0A42-B830-7266ADBCE544}">
      <dgm:prSet phldrT="[Text]"/>
      <dgm:spPr/>
      <dgm:t>
        <a:bodyPr/>
        <a:lstStyle/>
        <a:p>
          <a:r>
            <a:rPr lang="en-US" dirty="0"/>
            <a:t>Sussex</a:t>
          </a:r>
        </a:p>
        <a:p>
          <a:r>
            <a:rPr lang="en-US" dirty="0"/>
            <a:t>Voices Clinic</a:t>
          </a:r>
        </a:p>
      </dgm:t>
    </dgm:pt>
    <dgm:pt modelId="{C8525C31-6A35-3C43-BF79-54E1D6B1C617}" type="parTrans" cxnId="{27CEFD29-B53A-5444-9B8F-26E461269C90}">
      <dgm:prSet/>
      <dgm:spPr/>
      <dgm:t>
        <a:bodyPr/>
        <a:lstStyle/>
        <a:p>
          <a:endParaRPr lang="en-US"/>
        </a:p>
      </dgm:t>
    </dgm:pt>
    <dgm:pt modelId="{E896627C-C159-5A40-AD2B-5C64904F9ADF}" type="sibTrans" cxnId="{27CEFD29-B53A-5444-9B8F-26E461269C90}">
      <dgm:prSet/>
      <dgm:spPr/>
      <dgm:t>
        <a:bodyPr/>
        <a:lstStyle/>
        <a:p>
          <a:endParaRPr lang="en-US"/>
        </a:p>
      </dgm:t>
    </dgm:pt>
    <dgm:pt modelId="{C8AF059B-B228-9143-863B-7BB75B46B308}">
      <dgm:prSet phldrT="[Text]"/>
      <dgm:spPr/>
      <dgm:t>
        <a:bodyPr/>
        <a:lstStyle/>
        <a:p>
          <a:r>
            <a:rPr lang="en-US" dirty="0"/>
            <a:t>Clinicians deliver therapy</a:t>
          </a:r>
        </a:p>
      </dgm:t>
    </dgm:pt>
    <dgm:pt modelId="{17CF2770-718A-D84A-B2B6-7AB992F49F94}" type="parTrans" cxnId="{704F3341-DD04-5E42-A3E8-0961C3E1200B}">
      <dgm:prSet/>
      <dgm:spPr/>
      <dgm:t>
        <a:bodyPr/>
        <a:lstStyle/>
        <a:p>
          <a:endParaRPr lang="en-US"/>
        </a:p>
      </dgm:t>
    </dgm:pt>
    <dgm:pt modelId="{F0D46AC4-EE2E-DB45-AE61-ACE9EC127E0D}" type="sibTrans" cxnId="{704F3341-DD04-5E42-A3E8-0961C3E1200B}">
      <dgm:prSet/>
      <dgm:spPr/>
      <dgm:t>
        <a:bodyPr/>
        <a:lstStyle/>
        <a:p>
          <a:endParaRPr lang="en-US"/>
        </a:p>
      </dgm:t>
    </dgm:pt>
    <dgm:pt modelId="{4262E350-EF0C-D644-ABCE-04E381A7C204}">
      <dgm:prSet phldrT="[Text]"/>
      <dgm:spPr/>
      <dgm:t>
        <a:bodyPr/>
        <a:lstStyle/>
        <a:p>
          <a:r>
            <a:rPr lang="en-US" dirty="0"/>
            <a:t>Expert training &amp; supervision</a:t>
          </a:r>
        </a:p>
      </dgm:t>
    </dgm:pt>
    <dgm:pt modelId="{82463AF5-AE18-004F-A6AB-D31E6DA7057E}" type="parTrans" cxnId="{C9FF04C7-409D-CA48-96FB-06168A75BF87}">
      <dgm:prSet/>
      <dgm:spPr/>
      <dgm:t>
        <a:bodyPr/>
        <a:lstStyle/>
        <a:p>
          <a:endParaRPr lang="en-US"/>
        </a:p>
      </dgm:t>
    </dgm:pt>
    <dgm:pt modelId="{DF49E34D-A985-2344-91B6-08F1D0C9E326}" type="sibTrans" cxnId="{C9FF04C7-409D-CA48-96FB-06168A75BF87}">
      <dgm:prSet/>
      <dgm:spPr/>
      <dgm:t>
        <a:bodyPr/>
        <a:lstStyle/>
        <a:p>
          <a:endParaRPr lang="en-US"/>
        </a:p>
      </dgm:t>
    </dgm:pt>
    <dgm:pt modelId="{A2CE44C1-D4EE-1F4C-810B-C8DEA023976E}">
      <dgm:prSet phldrT="[Text]"/>
      <dgm:spPr/>
      <dgm:t>
        <a:bodyPr/>
        <a:lstStyle/>
        <a:p>
          <a:r>
            <a:rPr lang="en-US" dirty="0"/>
            <a:t>Clinic Assistants administrate</a:t>
          </a:r>
        </a:p>
      </dgm:t>
    </dgm:pt>
    <dgm:pt modelId="{F67A9BBD-C103-FB48-84BA-CC8DBF358B38}" type="parTrans" cxnId="{87E1B1D6-5EA9-DA4F-B711-3255A65F3638}">
      <dgm:prSet/>
      <dgm:spPr/>
      <dgm:t>
        <a:bodyPr/>
        <a:lstStyle/>
        <a:p>
          <a:endParaRPr lang="en-US"/>
        </a:p>
      </dgm:t>
    </dgm:pt>
    <dgm:pt modelId="{F58912F4-DB44-4E40-8C1B-BCFFCA66EEE2}" type="sibTrans" cxnId="{87E1B1D6-5EA9-DA4F-B711-3255A65F3638}">
      <dgm:prSet/>
      <dgm:spPr/>
      <dgm:t>
        <a:bodyPr/>
        <a:lstStyle/>
        <a:p>
          <a:endParaRPr lang="en-US"/>
        </a:p>
      </dgm:t>
    </dgm:pt>
    <dgm:pt modelId="{FF269414-DA43-4643-AD5B-2DE855F5CC92}" type="pres">
      <dgm:prSet presAssocID="{92E9CCCD-E516-8E4C-B602-9B99C6F025D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C7CB5D9-58B3-6647-8AB6-EFEB71289C7D}" type="pres">
      <dgm:prSet presAssocID="{704A39FC-7907-0A42-B830-7266ADBCE544}" presName="centerShape" presStyleLbl="node0" presStyleIdx="0" presStyleCnt="1"/>
      <dgm:spPr/>
    </dgm:pt>
    <dgm:pt modelId="{46CD90DE-BB37-564A-975C-866BCD3CEBAF}" type="pres">
      <dgm:prSet presAssocID="{17CF2770-718A-D84A-B2B6-7AB992F49F94}" presName="parTrans" presStyleLbl="bgSibTrans2D1" presStyleIdx="0" presStyleCnt="3"/>
      <dgm:spPr/>
    </dgm:pt>
    <dgm:pt modelId="{12B6B27F-8A62-F844-8DB7-208B2FF60C04}" type="pres">
      <dgm:prSet presAssocID="{C8AF059B-B228-9143-863B-7BB75B46B308}" presName="node" presStyleLbl="node1" presStyleIdx="0" presStyleCnt="3">
        <dgm:presLayoutVars>
          <dgm:bulletEnabled val="1"/>
        </dgm:presLayoutVars>
      </dgm:prSet>
      <dgm:spPr/>
    </dgm:pt>
    <dgm:pt modelId="{594CE0FF-B0E7-C141-98E2-890EA60582F1}" type="pres">
      <dgm:prSet presAssocID="{82463AF5-AE18-004F-A6AB-D31E6DA7057E}" presName="parTrans" presStyleLbl="bgSibTrans2D1" presStyleIdx="1" presStyleCnt="3"/>
      <dgm:spPr/>
    </dgm:pt>
    <dgm:pt modelId="{3B1F18BD-CFBC-FB45-B5BA-CD8F255FD5AB}" type="pres">
      <dgm:prSet presAssocID="{4262E350-EF0C-D644-ABCE-04E381A7C204}" presName="node" presStyleLbl="node1" presStyleIdx="1" presStyleCnt="3">
        <dgm:presLayoutVars>
          <dgm:bulletEnabled val="1"/>
        </dgm:presLayoutVars>
      </dgm:prSet>
      <dgm:spPr/>
    </dgm:pt>
    <dgm:pt modelId="{EF9563FC-BBC1-DC48-A7C5-F0BF5C2D6918}" type="pres">
      <dgm:prSet presAssocID="{F67A9BBD-C103-FB48-84BA-CC8DBF358B38}" presName="parTrans" presStyleLbl="bgSibTrans2D1" presStyleIdx="2" presStyleCnt="3"/>
      <dgm:spPr/>
    </dgm:pt>
    <dgm:pt modelId="{5F7D33CD-CB8B-DA48-A44E-CD6E53DA9997}" type="pres">
      <dgm:prSet presAssocID="{A2CE44C1-D4EE-1F4C-810B-C8DEA023976E}" presName="node" presStyleLbl="node1" presStyleIdx="2" presStyleCnt="3">
        <dgm:presLayoutVars>
          <dgm:bulletEnabled val="1"/>
        </dgm:presLayoutVars>
      </dgm:prSet>
      <dgm:spPr/>
    </dgm:pt>
  </dgm:ptLst>
  <dgm:cxnLst>
    <dgm:cxn modelId="{27CEFD29-B53A-5444-9B8F-26E461269C90}" srcId="{92E9CCCD-E516-8E4C-B602-9B99C6F025D7}" destId="{704A39FC-7907-0A42-B830-7266ADBCE544}" srcOrd="0" destOrd="0" parTransId="{C8525C31-6A35-3C43-BF79-54E1D6B1C617}" sibTransId="{E896627C-C159-5A40-AD2B-5C64904F9ADF}"/>
    <dgm:cxn modelId="{AF166E40-E7F8-5542-9313-7AF05CAFC1C3}" type="presOf" srcId="{A2CE44C1-D4EE-1F4C-810B-C8DEA023976E}" destId="{5F7D33CD-CB8B-DA48-A44E-CD6E53DA9997}" srcOrd="0" destOrd="0" presId="urn:microsoft.com/office/officeart/2005/8/layout/radial4"/>
    <dgm:cxn modelId="{704F3341-DD04-5E42-A3E8-0961C3E1200B}" srcId="{704A39FC-7907-0A42-B830-7266ADBCE544}" destId="{C8AF059B-B228-9143-863B-7BB75B46B308}" srcOrd="0" destOrd="0" parTransId="{17CF2770-718A-D84A-B2B6-7AB992F49F94}" sibTransId="{F0D46AC4-EE2E-DB45-AE61-ACE9EC127E0D}"/>
    <dgm:cxn modelId="{C3199A6A-A748-2F45-A15A-0DB868FEA2E3}" type="presOf" srcId="{704A39FC-7907-0A42-B830-7266ADBCE544}" destId="{2C7CB5D9-58B3-6647-8AB6-EFEB71289C7D}" srcOrd="0" destOrd="0" presId="urn:microsoft.com/office/officeart/2005/8/layout/radial4"/>
    <dgm:cxn modelId="{A3ED0784-63E0-EE49-B002-98D226354CF9}" type="presOf" srcId="{C8AF059B-B228-9143-863B-7BB75B46B308}" destId="{12B6B27F-8A62-F844-8DB7-208B2FF60C04}" srcOrd="0" destOrd="0" presId="urn:microsoft.com/office/officeart/2005/8/layout/radial4"/>
    <dgm:cxn modelId="{83CEEFC3-AF5A-BA46-93FA-E26F8B9F0890}" type="presOf" srcId="{F67A9BBD-C103-FB48-84BA-CC8DBF358B38}" destId="{EF9563FC-BBC1-DC48-A7C5-F0BF5C2D6918}" srcOrd="0" destOrd="0" presId="urn:microsoft.com/office/officeart/2005/8/layout/radial4"/>
    <dgm:cxn modelId="{D6D69EC6-F24D-F04E-BE49-2F079DD058C8}" type="presOf" srcId="{17CF2770-718A-D84A-B2B6-7AB992F49F94}" destId="{46CD90DE-BB37-564A-975C-866BCD3CEBAF}" srcOrd="0" destOrd="0" presId="urn:microsoft.com/office/officeart/2005/8/layout/radial4"/>
    <dgm:cxn modelId="{C9FF04C7-409D-CA48-96FB-06168A75BF87}" srcId="{704A39FC-7907-0A42-B830-7266ADBCE544}" destId="{4262E350-EF0C-D644-ABCE-04E381A7C204}" srcOrd="1" destOrd="0" parTransId="{82463AF5-AE18-004F-A6AB-D31E6DA7057E}" sibTransId="{DF49E34D-A985-2344-91B6-08F1D0C9E326}"/>
    <dgm:cxn modelId="{87E1B1D6-5EA9-DA4F-B711-3255A65F3638}" srcId="{704A39FC-7907-0A42-B830-7266ADBCE544}" destId="{A2CE44C1-D4EE-1F4C-810B-C8DEA023976E}" srcOrd="2" destOrd="0" parTransId="{F67A9BBD-C103-FB48-84BA-CC8DBF358B38}" sibTransId="{F58912F4-DB44-4E40-8C1B-BCFFCA66EEE2}"/>
    <dgm:cxn modelId="{29371EE3-9E07-7145-B02E-ED4201F5A75A}" type="presOf" srcId="{92E9CCCD-E516-8E4C-B602-9B99C6F025D7}" destId="{FF269414-DA43-4643-AD5B-2DE855F5CC92}" srcOrd="0" destOrd="0" presId="urn:microsoft.com/office/officeart/2005/8/layout/radial4"/>
    <dgm:cxn modelId="{BE01E9EF-4EC7-C141-9B6E-423D6D941933}" type="presOf" srcId="{4262E350-EF0C-D644-ABCE-04E381A7C204}" destId="{3B1F18BD-CFBC-FB45-B5BA-CD8F255FD5AB}" srcOrd="0" destOrd="0" presId="urn:microsoft.com/office/officeart/2005/8/layout/radial4"/>
    <dgm:cxn modelId="{099176F4-2DB6-154C-AE14-6F26DCA917AA}" type="presOf" srcId="{82463AF5-AE18-004F-A6AB-D31E6DA7057E}" destId="{594CE0FF-B0E7-C141-98E2-890EA60582F1}" srcOrd="0" destOrd="0" presId="urn:microsoft.com/office/officeart/2005/8/layout/radial4"/>
    <dgm:cxn modelId="{65F86FB6-0D05-4045-8061-D82785F39507}" type="presParOf" srcId="{FF269414-DA43-4643-AD5B-2DE855F5CC92}" destId="{2C7CB5D9-58B3-6647-8AB6-EFEB71289C7D}" srcOrd="0" destOrd="0" presId="urn:microsoft.com/office/officeart/2005/8/layout/radial4"/>
    <dgm:cxn modelId="{4DC048A9-CCB8-CA4E-B174-E917FC431948}" type="presParOf" srcId="{FF269414-DA43-4643-AD5B-2DE855F5CC92}" destId="{46CD90DE-BB37-564A-975C-866BCD3CEBAF}" srcOrd="1" destOrd="0" presId="urn:microsoft.com/office/officeart/2005/8/layout/radial4"/>
    <dgm:cxn modelId="{1ED4ED06-E177-E147-866E-579B1A9B99A6}" type="presParOf" srcId="{FF269414-DA43-4643-AD5B-2DE855F5CC92}" destId="{12B6B27F-8A62-F844-8DB7-208B2FF60C04}" srcOrd="2" destOrd="0" presId="urn:microsoft.com/office/officeart/2005/8/layout/radial4"/>
    <dgm:cxn modelId="{F9A0CBE3-0AA2-FF4A-A61D-9701AAEAE203}" type="presParOf" srcId="{FF269414-DA43-4643-AD5B-2DE855F5CC92}" destId="{594CE0FF-B0E7-C141-98E2-890EA60582F1}" srcOrd="3" destOrd="0" presId="urn:microsoft.com/office/officeart/2005/8/layout/radial4"/>
    <dgm:cxn modelId="{C39FE235-9C10-684E-BE4C-5795EDC57F17}" type="presParOf" srcId="{FF269414-DA43-4643-AD5B-2DE855F5CC92}" destId="{3B1F18BD-CFBC-FB45-B5BA-CD8F255FD5AB}" srcOrd="4" destOrd="0" presId="urn:microsoft.com/office/officeart/2005/8/layout/radial4"/>
    <dgm:cxn modelId="{28DDE127-1425-CC45-A603-601EF11DD15F}" type="presParOf" srcId="{FF269414-DA43-4643-AD5B-2DE855F5CC92}" destId="{EF9563FC-BBC1-DC48-A7C5-F0BF5C2D6918}" srcOrd="5" destOrd="0" presId="urn:microsoft.com/office/officeart/2005/8/layout/radial4"/>
    <dgm:cxn modelId="{D858682E-B300-F743-BFE3-AD3431ED38E3}" type="presParOf" srcId="{FF269414-DA43-4643-AD5B-2DE855F5CC92}" destId="{5F7D33CD-CB8B-DA48-A44E-CD6E53DA9997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7CB5D9-58B3-6647-8AB6-EFEB71289C7D}">
      <dsp:nvSpPr>
        <dsp:cNvPr id="0" name=""/>
        <dsp:cNvSpPr/>
      </dsp:nvSpPr>
      <dsp:spPr>
        <a:xfrm>
          <a:off x="2449115" y="2382477"/>
          <a:ext cx="1811674" cy="181167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Sussex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Voices Clinic</a:t>
          </a:r>
        </a:p>
      </dsp:txBody>
      <dsp:txXfrm>
        <a:off x="2714429" y="2647791"/>
        <a:ext cx="1281046" cy="1281046"/>
      </dsp:txXfrm>
    </dsp:sp>
    <dsp:sp modelId="{46CD90DE-BB37-564A-975C-866BCD3CEBAF}">
      <dsp:nvSpPr>
        <dsp:cNvPr id="0" name=""/>
        <dsp:cNvSpPr/>
      </dsp:nvSpPr>
      <dsp:spPr>
        <a:xfrm rot="12900000">
          <a:off x="1081702" y="1998434"/>
          <a:ext cx="1599612" cy="516327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6B27F-8A62-F844-8DB7-208B2FF60C04}">
      <dsp:nvSpPr>
        <dsp:cNvPr id="0" name=""/>
        <dsp:cNvSpPr/>
      </dsp:nvSpPr>
      <dsp:spPr>
        <a:xfrm>
          <a:off x="365800" y="1109411"/>
          <a:ext cx="1721090" cy="137687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Clinicians deliver therapy</a:t>
          </a:r>
        </a:p>
      </dsp:txBody>
      <dsp:txXfrm>
        <a:off x="406127" y="1149738"/>
        <a:ext cx="1640436" cy="1296218"/>
      </dsp:txXfrm>
    </dsp:sp>
    <dsp:sp modelId="{594CE0FF-B0E7-C141-98E2-890EA60582F1}">
      <dsp:nvSpPr>
        <dsp:cNvPr id="0" name=""/>
        <dsp:cNvSpPr/>
      </dsp:nvSpPr>
      <dsp:spPr>
        <a:xfrm rot="16200000">
          <a:off x="2555146" y="1231408"/>
          <a:ext cx="1599612" cy="516327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1F18BD-CFBC-FB45-B5BA-CD8F255FD5AB}">
      <dsp:nvSpPr>
        <dsp:cNvPr id="0" name=""/>
        <dsp:cNvSpPr/>
      </dsp:nvSpPr>
      <dsp:spPr>
        <a:xfrm>
          <a:off x="2494407" y="1329"/>
          <a:ext cx="1721090" cy="137687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Expert training &amp; supervision</a:t>
          </a:r>
        </a:p>
      </dsp:txBody>
      <dsp:txXfrm>
        <a:off x="2534734" y="41656"/>
        <a:ext cx="1640436" cy="1296218"/>
      </dsp:txXfrm>
    </dsp:sp>
    <dsp:sp modelId="{EF9563FC-BBC1-DC48-A7C5-F0BF5C2D6918}">
      <dsp:nvSpPr>
        <dsp:cNvPr id="0" name=""/>
        <dsp:cNvSpPr/>
      </dsp:nvSpPr>
      <dsp:spPr>
        <a:xfrm rot="19500000">
          <a:off x="4028589" y="1998434"/>
          <a:ext cx="1599612" cy="516327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D33CD-CB8B-DA48-A44E-CD6E53DA9997}">
      <dsp:nvSpPr>
        <dsp:cNvPr id="0" name=""/>
        <dsp:cNvSpPr/>
      </dsp:nvSpPr>
      <dsp:spPr>
        <a:xfrm>
          <a:off x="4623013" y="1109411"/>
          <a:ext cx="1721090" cy="137687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Clinic Assistants administrate</a:t>
          </a:r>
        </a:p>
      </dsp:txBody>
      <dsp:txXfrm>
        <a:off x="4663340" y="1149738"/>
        <a:ext cx="1640436" cy="1296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70F81-235D-474F-8A43-30A3B34B616B}" type="datetimeFigureOut">
              <a:rPr lang="en-US" smtClean="0"/>
              <a:t>12/9/20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5C255-D549-F841-81A6-412B60407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7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13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788024"/>
            <a:ext cx="5486400" cy="4114800"/>
          </a:xfrm>
        </p:spPr>
        <p:txBody>
          <a:bodyPr/>
          <a:lstStyle/>
          <a:p>
            <a:r>
              <a:rPr lang="en-US" dirty="0"/>
              <a:t>For those of you who are not familiar with SVC, we seek to address the gap that exists between what’s recommended nationally and locally for patients distressed by hearing voices – and the reality of only 26% of patients being offered CBT.</a:t>
            </a:r>
          </a:p>
          <a:p>
            <a:endParaRPr lang="en-US" dirty="0"/>
          </a:p>
          <a:p>
            <a:r>
              <a:rPr lang="en-US" dirty="0"/>
              <a:t>This gap is partly attributable to limited resources as CBT can be quite long and is typically delivered by highly trained therapists.</a:t>
            </a:r>
          </a:p>
          <a:p>
            <a:endParaRPr lang="en-US" dirty="0"/>
          </a:p>
          <a:p>
            <a:r>
              <a:rPr lang="en-US" dirty="0"/>
              <a:t>Consequently, we have developed brief CBT interventions that can be delivered by briefly trained therapists.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EFF83-71A2-A141-B8E2-2C4C89420A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52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deliver these interventions we work in collaboration with clinical services:</a:t>
            </a:r>
          </a:p>
          <a:p>
            <a:endParaRPr lang="en-US" dirty="0"/>
          </a:p>
          <a:p>
            <a:r>
              <a:rPr lang="en-US" dirty="0"/>
              <a:t>They provide the clinicians who we train and supervise in the delivery of the interventions – and jointly-funded Assistants provide all the necessary support.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EFF83-71A2-A141-B8E2-2C4C89420A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47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currently work with these clinical services to offer interventions across the age-span and across diagnoses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0F48B1-7D66-4F5D-BC6C-2657A8661C15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273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 in March when the Pandemic arrived we, like most services, started meeting with patients by phone and videocall.</a:t>
            </a:r>
          </a:p>
          <a:p>
            <a:endParaRPr lang="en-US" dirty="0"/>
          </a:p>
          <a:p>
            <a:r>
              <a:rPr lang="en-US" dirty="0"/>
              <a:t>I was skeptical about how successful this would be – hence the title of my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72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…and we noticed an initial downturn in referrals (which are usually 14-15 per month).</a:t>
            </a:r>
          </a:p>
          <a:p>
            <a:endParaRPr lang="en-US" dirty="0"/>
          </a:p>
          <a:p>
            <a:r>
              <a:rPr lang="en-US" dirty="0"/>
              <a:t>These rates have recently recovered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47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…and a comparison with the same time period from last year suggests that referrals during the pandemic have been similar to 2019.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690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 greater interest has been the levels of engagement.</a:t>
            </a:r>
          </a:p>
          <a:p>
            <a:endParaRPr lang="en-US" dirty="0"/>
          </a:p>
          <a:p>
            <a:r>
              <a:rPr lang="en-US" dirty="0"/>
              <a:t>Yes, clinicians have been referring their patients, but did they engage with assessments offered remotely?</a:t>
            </a:r>
          </a:p>
          <a:p>
            <a:endParaRPr lang="en-US" dirty="0"/>
          </a:p>
          <a:p>
            <a:r>
              <a:rPr lang="en-US" dirty="0"/>
              <a:t>The answer seems to be yes – as attendance at baseline assessments seems to have been higher when compared to the same time period last year when all assessments were face-to-face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37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terms of the experience of our assistants when offering assessments remotely – it’s been mixed.</a:t>
            </a:r>
          </a:p>
          <a:p>
            <a:endParaRPr lang="en-US" dirty="0"/>
          </a:p>
          <a:p>
            <a:r>
              <a:rPr lang="en-US" dirty="0"/>
              <a:t>Remote assessments can be logistically simpler and more flexible…</a:t>
            </a:r>
          </a:p>
          <a:p>
            <a:endParaRPr lang="en-US" dirty="0"/>
          </a:p>
          <a:p>
            <a:r>
              <a:rPr lang="en-US" dirty="0"/>
              <a:t>….but there have been the usual technical problems and some issues with completing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92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terms of willingness of patients to receive the intervention remotely, the majority seem to be willing to work on phone or videocall – but some want to wait for F2F meetings in the new normal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41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….and therapist experience has offered some positive experiences….but remote working is not the same!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349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Prior to the pandemic we also offered therapy in groups – and have recently compared our learning from our trail of this intervention with the experience in clinical practice</a:t>
            </a:r>
          </a:p>
          <a:p>
            <a:endParaRPr lang="en-US" dirty="0"/>
          </a:p>
          <a:p>
            <a:r>
              <a:rPr lang="en-US" dirty="0"/>
              <a:t>Pre-pandemic, we stopped offering the groups as it was proving difficult to get a group of patients to a mental health </a:t>
            </a:r>
            <a:r>
              <a:rPr lang="en-US" dirty="0" err="1"/>
              <a:t>centre</a:t>
            </a:r>
            <a:r>
              <a:rPr lang="en-US" dirty="0"/>
              <a:t> at the same time. The opportunity to offer a group remotely negated these difficulties, so we piloted a group on Zoom.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01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virtual group generated mixed feedback as it seemed to be accessible to patients who may otherwise have struggled to attend.</a:t>
            </a:r>
          </a:p>
          <a:p>
            <a:endParaRPr lang="en-US" dirty="0"/>
          </a:p>
          <a:p>
            <a:r>
              <a:rPr lang="en-US" dirty="0"/>
              <a:t>But again, there were technical issues and a sense of it not being the same.</a:t>
            </a:r>
          </a:p>
          <a:p>
            <a:endParaRPr lang="en-US" dirty="0"/>
          </a:p>
          <a:p>
            <a:r>
              <a:rPr lang="en-US" dirty="0"/>
              <a:t>When asked how they would have preferred the group to have been offered,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Virtual = 2</a:t>
            </a:r>
          </a:p>
          <a:p>
            <a:r>
              <a:rPr lang="en-US" dirty="0"/>
              <a:t>F2F – 1</a:t>
            </a:r>
          </a:p>
          <a:p>
            <a:r>
              <a:rPr lang="en-US" dirty="0"/>
              <a:t>Unsure =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47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all this mean for our practice in the new normal?</a:t>
            </a:r>
          </a:p>
          <a:p>
            <a:endParaRPr lang="en-US" dirty="0"/>
          </a:p>
          <a:p>
            <a:r>
              <a:rPr lang="en-US" dirty="0"/>
              <a:t>Wherever possible, we will be trying to offer and respect the choices of our patients – do they want to be seen F2F, on videocall or phone?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47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respect, I’d like to draw your attention to a currently recruiting study of patient preferences for how interventions are offered.</a:t>
            </a:r>
          </a:p>
          <a:p>
            <a:endParaRPr lang="en-US" dirty="0"/>
          </a:p>
          <a:p>
            <a:r>
              <a:rPr lang="en-US" dirty="0"/>
              <a:t>We are keen to meet with any adults who hear voices and are currently receiving a service from SPFT. If you would like to know more about the study or wish to make a referral, please contact Hazel.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5C255-D549-F841-81A6-412B60407F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65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I’d like to conclude by thanking all the colleagues who help SVC to make a difference each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58FE2-A49B-9B44-B9D4-D47492F2B8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74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452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13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998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88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850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93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20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66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890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97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519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9552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220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48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193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40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40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FE66CC3-0DD3-429B-97EB-D7ED3584956A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37E34-29B3-4C8E-85D5-296443C09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4505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jpeg"/><Relationship Id="rId7" Type="http://schemas.openxmlformats.org/officeDocument/2006/relationships/hyperlink" Target="https://pixabay.com/en/iphone-phone-smartphone-mobile-2464968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s://www.thetraveldoctor.com.au/why-is-covid-19-such-a-big-deal/" TargetMode="External"/><Relationship Id="rId4" Type="http://schemas.openxmlformats.org/officeDocument/2006/relationships/image" Target="../media/image9.jpeg"/><Relationship Id="rId9" Type="http://schemas.openxmlformats.org/officeDocument/2006/relationships/hyperlink" Target="https://commons.wikimedia.org/wiki/File:FaceTime_iOS.sv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3" Type="http://schemas.openxmlformats.org/officeDocument/2006/relationships/image" Target="../media/image8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choice-select-decide-decision-vote-2692466/" TargetMode="Externa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>
            <a:extLst>
              <a:ext uri="{FF2B5EF4-FFF2-40B4-BE49-F238E27FC236}">
                <a16:creationId xmlns:a16="http://schemas.microsoft.com/office/drawing/2014/main" id="{D430D4B1-AA01-4B1F-8235-C7C6D0F18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51FFDA-B101-458B-845D-0BAD05A74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4903" y="1325880"/>
            <a:ext cx="4203322" cy="306650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100">
                <a:solidFill>
                  <a:srgbClr val="EBEBEB"/>
                </a:solidFill>
              </a:rPr>
              <a:t>“I don’t think interventions can be delivered remotely to this client group”….what do I know!</a:t>
            </a:r>
          </a:p>
        </p:txBody>
      </p:sp>
      <p:sp>
        <p:nvSpPr>
          <p:cNvPr id="18" name="Freeform 36">
            <a:extLst>
              <a:ext uri="{FF2B5EF4-FFF2-40B4-BE49-F238E27FC236}">
                <a16:creationId xmlns:a16="http://schemas.microsoft.com/office/drawing/2014/main" id="{3354DFA6-6453-4DEA-B13E-C2A4D45708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02663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Freeform: Shape 13">
            <a:extLst>
              <a:ext uri="{FF2B5EF4-FFF2-40B4-BE49-F238E27FC236}">
                <a16:creationId xmlns:a16="http://schemas.microsoft.com/office/drawing/2014/main" id="{585ADACC-B978-41CD-812C-38B46FD27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62368" cy="6858000"/>
          </a:xfrm>
          <a:custGeom>
            <a:avLst/>
            <a:gdLst>
              <a:gd name="connsiteX0" fmla="*/ 4205108 w 5549823"/>
              <a:gd name="connsiteY0" fmla="*/ 0 h 6858000"/>
              <a:gd name="connsiteX1" fmla="*/ 5548646 w 5549823"/>
              <a:gd name="connsiteY1" fmla="*/ 0 h 6858000"/>
              <a:gd name="connsiteX2" fmla="*/ 5523601 w 5549823"/>
              <a:gd name="connsiteY2" fmla="*/ 155676 h 6858000"/>
              <a:gd name="connsiteX3" fmla="*/ 5499732 w 5549823"/>
              <a:gd name="connsiteY3" fmla="*/ 310667 h 6858000"/>
              <a:gd name="connsiteX4" fmla="*/ 5476368 w 5549823"/>
              <a:gd name="connsiteY4" fmla="*/ 466344 h 6858000"/>
              <a:gd name="connsiteX5" fmla="*/ 5456365 w 5549823"/>
              <a:gd name="connsiteY5" fmla="*/ 622706 h 6858000"/>
              <a:gd name="connsiteX6" fmla="*/ 5436194 w 5549823"/>
              <a:gd name="connsiteY6" fmla="*/ 778383 h 6858000"/>
              <a:gd name="connsiteX7" fmla="*/ 5417368 w 5549823"/>
              <a:gd name="connsiteY7" fmla="*/ 934745 h 6858000"/>
              <a:gd name="connsiteX8" fmla="*/ 5401232 w 5549823"/>
              <a:gd name="connsiteY8" fmla="*/ 1089050 h 6858000"/>
              <a:gd name="connsiteX9" fmla="*/ 5385936 w 5549823"/>
              <a:gd name="connsiteY9" fmla="*/ 1245413 h 6858000"/>
              <a:gd name="connsiteX10" fmla="*/ 5371984 w 5549823"/>
              <a:gd name="connsiteY10" fmla="*/ 1401089 h 6858000"/>
              <a:gd name="connsiteX11" fmla="*/ 5359882 w 5549823"/>
              <a:gd name="connsiteY11" fmla="*/ 1554023 h 6858000"/>
              <a:gd name="connsiteX12" fmla="*/ 5347779 w 5549823"/>
              <a:gd name="connsiteY12" fmla="*/ 1709013 h 6858000"/>
              <a:gd name="connsiteX13" fmla="*/ 5337694 w 5549823"/>
              <a:gd name="connsiteY13" fmla="*/ 1861947 h 6858000"/>
              <a:gd name="connsiteX14" fmla="*/ 5329794 w 5549823"/>
              <a:gd name="connsiteY14" fmla="*/ 2014880 h 6858000"/>
              <a:gd name="connsiteX15" fmla="*/ 5321557 w 5549823"/>
              <a:gd name="connsiteY15" fmla="*/ 2167128 h 6858000"/>
              <a:gd name="connsiteX16" fmla="*/ 5314666 w 5549823"/>
              <a:gd name="connsiteY16" fmla="*/ 2318004 h 6858000"/>
              <a:gd name="connsiteX17" fmla="*/ 5309791 w 5549823"/>
              <a:gd name="connsiteY17" fmla="*/ 2467508 h 6858000"/>
              <a:gd name="connsiteX18" fmla="*/ 5305589 w 5549823"/>
              <a:gd name="connsiteY18" fmla="*/ 2617013 h 6858000"/>
              <a:gd name="connsiteX19" fmla="*/ 5301555 w 5549823"/>
              <a:gd name="connsiteY19" fmla="*/ 2765145 h 6858000"/>
              <a:gd name="connsiteX20" fmla="*/ 5299706 w 5549823"/>
              <a:gd name="connsiteY20" fmla="*/ 2911221 h 6858000"/>
              <a:gd name="connsiteX21" fmla="*/ 5297689 w 5549823"/>
              <a:gd name="connsiteY21" fmla="*/ 3057296 h 6858000"/>
              <a:gd name="connsiteX22" fmla="*/ 5296680 w 5549823"/>
              <a:gd name="connsiteY22" fmla="*/ 3201314 h 6858000"/>
              <a:gd name="connsiteX23" fmla="*/ 5297689 w 5549823"/>
              <a:gd name="connsiteY23" fmla="*/ 3343960 h 6858000"/>
              <a:gd name="connsiteX24" fmla="*/ 5297689 w 5549823"/>
              <a:gd name="connsiteY24" fmla="*/ 3485235 h 6858000"/>
              <a:gd name="connsiteX25" fmla="*/ 5299706 w 5549823"/>
              <a:gd name="connsiteY25" fmla="*/ 3625138 h 6858000"/>
              <a:gd name="connsiteX26" fmla="*/ 5302731 w 5549823"/>
              <a:gd name="connsiteY26" fmla="*/ 3762298 h 6858000"/>
              <a:gd name="connsiteX27" fmla="*/ 5305589 w 5549823"/>
              <a:gd name="connsiteY27" fmla="*/ 3898087 h 6858000"/>
              <a:gd name="connsiteX28" fmla="*/ 5308783 w 5549823"/>
              <a:gd name="connsiteY28" fmla="*/ 4031132 h 6858000"/>
              <a:gd name="connsiteX29" fmla="*/ 5313657 w 5549823"/>
              <a:gd name="connsiteY29" fmla="*/ 4163491 h 6858000"/>
              <a:gd name="connsiteX30" fmla="*/ 5318868 w 5549823"/>
              <a:gd name="connsiteY30" fmla="*/ 4293793 h 6858000"/>
              <a:gd name="connsiteX31" fmla="*/ 5323574 w 5549823"/>
              <a:gd name="connsiteY31" fmla="*/ 4421352 h 6858000"/>
              <a:gd name="connsiteX32" fmla="*/ 5336854 w 5549823"/>
              <a:gd name="connsiteY32" fmla="*/ 4670298 h 6858000"/>
              <a:gd name="connsiteX33" fmla="*/ 5350973 w 5549823"/>
              <a:gd name="connsiteY33" fmla="*/ 4908956 h 6858000"/>
              <a:gd name="connsiteX34" fmla="*/ 5365765 w 5549823"/>
              <a:gd name="connsiteY34" fmla="*/ 5138013 h 6858000"/>
              <a:gd name="connsiteX35" fmla="*/ 5382070 w 5549823"/>
              <a:gd name="connsiteY35" fmla="*/ 5354726 h 6858000"/>
              <a:gd name="connsiteX36" fmla="*/ 5399047 w 5549823"/>
              <a:gd name="connsiteY36" fmla="*/ 5561838 h 6858000"/>
              <a:gd name="connsiteX37" fmla="*/ 5417368 w 5549823"/>
              <a:gd name="connsiteY37" fmla="*/ 5753862 h 6858000"/>
              <a:gd name="connsiteX38" fmla="*/ 5435354 w 5549823"/>
              <a:gd name="connsiteY38" fmla="*/ 5934227 h 6858000"/>
              <a:gd name="connsiteX39" fmla="*/ 5453339 w 5549823"/>
              <a:gd name="connsiteY39" fmla="*/ 6100191 h 6858000"/>
              <a:gd name="connsiteX40" fmla="*/ 5470316 w 5549823"/>
              <a:gd name="connsiteY40" fmla="*/ 6252438 h 6858000"/>
              <a:gd name="connsiteX41" fmla="*/ 5486453 w 5549823"/>
              <a:gd name="connsiteY41" fmla="*/ 6387541 h 6858000"/>
              <a:gd name="connsiteX42" fmla="*/ 5501749 w 5549823"/>
              <a:gd name="connsiteY42" fmla="*/ 6509613 h 6858000"/>
              <a:gd name="connsiteX43" fmla="*/ 5514524 w 5549823"/>
              <a:gd name="connsiteY43" fmla="*/ 6612483 h 6858000"/>
              <a:gd name="connsiteX44" fmla="*/ 5526626 w 5549823"/>
              <a:gd name="connsiteY44" fmla="*/ 6698894 h 6858000"/>
              <a:gd name="connsiteX45" fmla="*/ 5543940 w 5549823"/>
              <a:gd name="connsiteY45" fmla="*/ 6817538 h 6858000"/>
              <a:gd name="connsiteX46" fmla="*/ 5549823 w 5549823"/>
              <a:gd name="connsiteY46" fmla="*/ 6858000 h 6858000"/>
              <a:gd name="connsiteX47" fmla="*/ 4644470 w 5549823"/>
              <a:gd name="connsiteY47" fmla="*/ 6858000 h 6858000"/>
              <a:gd name="connsiteX48" fmla="*/ 4644470 w 5549823"/>
              <a:gd name="connsiteY48" fmla="*/ 6858000 h 6858000"/>
              <a:gd name="connsiteX49" fmla="*/ 0 w 5549823"/>
              <a:gd name="connsiteY49" fmla="*/ 6858000 h 6858000"/>
              <a:gd name="connsiteX50" fmla="*/ 0 w 5549823"/>
              <a:gd name="connsiteY50" fmla="*/ 0 h 6858000"/>
              <a:gd name="connsiteX51" fmla="*/ 4205108 w 5549823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49823" h="6858000">
                <a:moveTo>
                  <a:pt x="4205108" y="0"/>
                </a:moveTo>
                <a:lnTo>
                  <a:pt x="5548646" y="0"/>
                </a:lnTo>
                <a:lnTo>
                  <a:pt x="5523601" y="155676"/>
                </a:lnTo>
                <a:lnTo>
                  <a:pt x="5499732" y="310667"/>
                </a:lnTo>
                <a:lnTo>
                  <a:pt x="5476368" y="466344"/>
                </a:lnTo>
                <a:lnTo>
                  <a:pt x="5456365" y="622706"/>
                </a:lnTo>
                <a:lnTo>
                  <a:pt x="5436194" y="778383"/>
                </a:lnTo>
                <a:lnTo>
                  <a:pt x="5417368" y="934745"/>
                </a:lnTo>
                <a:lnTo>
                  <a:pt x="5401232" y="1089050"/>
                </a:lnTo>
                <a:lnTo>
                  <a:pt x="5385936" y="1245413"/>
                </a:lnTo>
                <a:lnTo>
                  <a:pt x="5371984" y="1401089"/>
                </a:lnTo>
                <a:lnTo>
                  <a:pt x="5359882" y="1554023"/>
                </a:lnTo>
                <a:lnTo>
                  <a:pt x="5347779" y="1709013"/>
                </a:lnTo>
                <a:lnTo>
                  <a:pt x="5337694" y="1861947"/>
                </a:lnTo>
                <a:lnTo>
                  <a:pt x="5329794" y="2014880"/>
                </a:lnTo>
                <a:lnTo>
                  <a:pt x="5321557" y="2167128"/>
                </a:lnTo>
                <a:lnTo>
                  <a:pt x="5314666" y="2318004"/>
                </a:lnTo>
                <a:lnTo>
                  <a:pt x="5309791" y="2467508"/>
                </a:lnTo>
                <a:lnTo>
                  <a:pt x="5305589" y="2617013"/>
                </a:lnTo>
                <a:lnTo>
                  <a:pt x="5301555" y="2765145"/>
                </a:lnTo>
                <a:lnTo>
                  <a:pt x="5299706" y="2911221"/>
                </a:lnTo>
                <a:lnTo>
                  <a:pt x="5297689" y="3057296"/>
                </a:lnTo>
                <a:lnTo>
                  <a:pt x="5296680" y="3201314"/>
                </a:lnTo>
                <a:lnTo>
                  <a:pt x="5297689" y="3343960"/>
                </a:lnTo>
                <a:lnTo>
                  <a:pt x="5297689" y="3485235"/>
                </a:lnTo>
                <a:lnTo>
                  <a:pt x="5299706" y="3625138"/>
                </a:lnTo>
                <a:lnTo>
                  <a:pt x="5302731" y="3762298"/>
                </a:lnTo>
                <a:lnTo>
                  <a:pt x="5305589" y="3898087"/>
                </a:lnTo>
                <a:lnTo>
                  <a:pt x="5308783" y="4031132"/>
                </a:lnTo>
                <a:lnTo>
                  <a:pt x="5313657" y="4163491"/>
                </a:lnTo>
                <a:lnTo>
                  <a:pt x="5318868" y="4293793"/>
                </a:lnTo>
                <a:lnTo>
                  <a:pt x="5323574" y="4421352"/>
                </a:lnTo>
                <a:lnTo>
                  <a:pt x="5336854" y="4670298"/>
                </a:lnTo>
                <a:lnTo>
                  <a:pt x="5350973" y="4908956"/>
                </a:lnTo>
                <a:lnTo>
                  <a:pt x="5365765" y="5138013"/>
                </a:lnTo>
                <a:lnTo>
                  <a:pt x="5382070" y="5354726"/>
                </a:lnTo>
                <a:lnTo>
                  <a:pt x="5399047" y="5561838"/>
                </a:lnTo>
                <a:lnTo>
                  <a:pt x="5417368" y="5753862"/>
                </a:lnTo>
                <a:lnTo>
                  <a:pt x="5435354" y="5934227"/>
                </a:lnTo>
                <a:lnTo>
                  <a:pt x="5453339" y="6100191"/>
                </a:lnTo>
                <a:lnTo>
                  <a:pt x="5470316" y="6252438"/>
                </a:lnTo>
                <a:lnTo>
                  <a:pt x="5486453" y="6387541"/>
                </a:lnTo>
                <a:lnTo>
                  <a:pt x="5501749" y="6509613"/>
                </a:lnTo>
                <a:lnTo>
                  <a:pt x="5514524" y="6612483"/>
                </a:lnTo>
                <a:lnTo>
                  <a:pt x="5526626" y="6698894"/>
                </a:lnTo>
                <a:lnTo>
                  <a:pt x="5543940" y="6817538"/>
                </a:lnTo>
                <a:lnTo>
                  <a:pt x="5549823" y="6858000"/>
                </a:lnTo>
                <a:lnTo>
                  <a:pt x="4644470" y="6858000"/>
                </a:lnTo>
                <a:lnTo>
                  <a:pt x="4644470" y="6858000"/>
                </a:lnTo>
                <a:lnTo>
                  <a:pt x="0" y="6858000"/>
                </a:lnTo>
                <a:lnTo>
                  <a:pt x="0" y="0"/>
                </a:lnTo>
                <a:lnTo>
                  <a:pt x="4205108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114C93-446E-4342-B0E4-565235060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B1C6176F-C1AD-4105-9378-5451743505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890" y="1954543"/>
            <a:ext cx="2993122" cy="294844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00704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032"/>
            <a:ext cx="9144000" cy="6858000"/>
          </a:xfrm>
          <a:prstGeom prst="rect">
            <a:avLst/>
          </a:prstGeom>
        </p:spPr>
      </p:pic>
      <p:pic>
        <p:nvPicPr>
          <p:cNvPr id="3" name="Content Placeholder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352" b="15352"/>
          <a:stretch>
            <a:fillRect/>
          </a:stretch>
        </p:blipFill>
        <p:spPr>
          <a:xfrm>
            <a:off x="6472237" y="12032"/>
            <a:ext cx="2671763" cy="39512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DE54CB-3682-A849-AC39-DEBE6B1DF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E5EA66-5860-704A-8CEC-4BAFDDB27F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67" y="12032"/>
            <a:ext cx="3175143" cy="4604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AFF2B3-0256-754E-906F-E5989773F4A5}"/>
              </a:ext>
            </a:extLst>
          </p:cNvPr>
          <p:cNvSpPr/>
          <p:nvPr/>
        </p:nvSpPr>
        <p:spPr>
          <a:xfrm>
            <a:off x="3200337" y="1803009"/>
            <a:ext cx="274333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LIMITED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RESOURCES</a:t>
            </a:r>
            <a:endParaRPr 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41AEB5-A5D2-F84E-8895-B953DAA76D66}"/>
              </a:ext>
            </a:extLst>
          </p:cNvPr>
          <p:cNvSpPr txBox="1"/>
          <p:nvPr/>
        </p:nvSpPr>
        <p:spPr>
          <a:xfrm>
            <a:off x="3408611" y="750629"/>
            <a:ext cx="2326776" cy="6463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Brief &amp; targeted CBT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632F17-0514-394F-B0ED-8CA4A9F2A9E6}"/>
              </a:ext>
            </a:extLst>
          </p:cNvPr>
          <p:cNvSpPr txBox="1"/>
          <p:nvPr/>
        </p:nvSpPr>
        <p:spPr>
          <a:xfrm>
            <a:off x="3726254" y="3093802"/>
            <a:ext cx="1691489" cy="6463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Briefly trained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therapists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7865AE-E489-B34F-9268-418035D283B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3" y="28788"/>
            <a:ext cx="3146399" cy="46047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70F4BF-8D84-2C46-A42D-376B7C87863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4064"/>
            <a:ext cx="3218617" cy="4604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659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email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583" y="452718"/>
            <a:ext cx="7053542" cy="1400530"/>
          </a:xfrm>
        </p:spPr>
        <p:txBody>
          <a:bodyPr>
            <a:normAutofit/>
          </a:bodyPr>
          <a:lstStyle/>
          <a:p>
            <a:r>
              <a:rPr lang="en-US" dirty="0">
                <a:cs typeface="+mn-cs"/>
              </a:rPr>
              <a:t>Collaboration: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clinical services and R&amp;D!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312984"/>
              </p:ext>
            </p:extLst>
          </p:nvPr>
        </p:nvGraphicFramePr>
        <p:xfrm>
          <a:off x="827484" y="2052918"/>
          <a:ext cx="6709905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87715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email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BD2895-DCEA-8E4A-99BC-2C44092E5A75}"/>
              </a:ext>
            </a:extLst>
          </p:cNvPr>
          <p:cNvSpPr txBox="1"/>
          <p:nvPr/>
        </p:nvSpPr>
        <p:spPr>
          <a:xfrm>
            <a:off x="489857" y="1645920"/>
            <a:ext cx="2642159" cy="44708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>
                <a:latin typeface="+mj-lt"/>
                <a:ea typeface="+mj-ea"/>
                <a:cs typeface="+mj-cs"/>
              </a:rPr>
              <a:t>Where is the Sussex Voices Clinic?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1873" y="1645920"/>
            <a:ext cx="4720836" cy="4470821"/>
          </a:xfrm>
        </p:spPr>
        <p:txBody>
          <a:bodyPr vert="horz" lIns="91440" tIns="45720" rIns="91440" bIns="45720" rtlCol="0">
            <a:normAutofit/>
          </a:bodyPr>
          <a:lstStyle/>
          <a:p>
            <a:pPr defTabSz="457200"/>
            <a:r>
              <a:rPr lang="en-US"/>
              <a:t>Currently available to patients in:</a:t>
            </a:r>
          </a:p>
          <a:p>
            <a:pPr defTabSz="457200"/>
            <a:endParaRPr lang="en-US"/>
          </a:p>
          <a:p>
            <a:pPr lvl="1" defTabSz="457200"/>
            <a:r>
              <a:rPr lang="en-US"/>
              <a:t>Eastbourne ATS</a:t>
            </a:r>
          </a:p>
          <a:p>
            <a:pPr lvl="1" defTabSz="457200"/>
            <a:r>
              <a:rPr lang="en-US"/>
              <a:t>AAW ATS </a:t>
            </a:r>
          </a:p>
          <a:p>
            <a:pPr lvl="1" defTabSz="457200"/>
            <a:r>
              <a:rPr lang="en-US"/>
              <a:t>Western ATS</a:t>
            </a:r>
          </a:p>
          <a:p>
            <a:pPr lvl="1" defTabSz="457200"/>
            <a:r>
              <a:rPr lang="en-US"/>
              <a:t>HWH&amp;L ATS </a:t>
            </a:r>
          </a:p>
          <a:p>
            <a:pPr lvl="1" defTabSz="457200"/>
            <a:r>
              <a:rPr lang="en-US"/>
              <a:t>Hailsham EIP</a:t>
            </a:r>
          </a:p>
          <a:p>
            <a:pPr lvl="1" defTabSz="457200"/>
            <a:r>
              <a:rPr lang="en-US"/>
              <a:t>East Sussex CAMHS</a:t>
            </a:r>
          </a:p>
        </p:txBody>
      </p:sp>
    </p:spTree>
    <p:extLst>
      <p:ext uri="{BB962C8B-B14F-4D97-AF65-F5344CB8AC3E}">
        <p14:creationId xmlns:p14="http://schemas.microsoft.com/office/powerpoint/2010/main" val="3252183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email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star&#10;&#10;Description automatically generated">
            <a:extLst>
              <a:ext uri="{FF2B5EF4-FFF2-40B4-BE49-F238E27FC236}">
                <a16:creationId xmlns:a16="http://schemas.microsoft.com/office/drawing/2014/main" id="{9238142F-AF71-324A-855F-45143AB797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b="-1"/>
          <a:stretch/>
        </p:blipFill>
        <p:spPr>
          <a:xfrm>
            <a:off x="3044950" y="10"/>
            <a:ext cx="6099049" cy="6857990"/>
          </a:xfrm>
          <a:prstGeom prst="rect">
            <a:avLst/>
          </a:prstGeom>
        </p:spPr>
      </p:pic>
      <p:pic>
        <p:nvPicPr>
          <p:cNvPr id="8" name="Content Placeholder 7" descr="A close up of electronics&#10;&#10;Description automatically generated">
            <a:extLst>
              <a:ext uri="{FF2B5EF4-FFF2-40B4-BE49-F238E27FC236}">
                <a16:creationId xmlns:a16="http://schemas.microsoft.com/office/drawing/2014/main" id="{1912DA9C-A381-F94C-8948-D4679F385A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20" y="-1"/>
            <a:ext cx="3044930" cy="3429000"/>
          </a:xfrm>
          <a:prstGeom prst="rect">
            <a:avLst/>
          </a:prstGeom>
        </p:spPr>
      </p:pic>
      <p:pic>
        <p:nvPicPr>
          <p:cNvPr id="11" name="Content Placeholder 10" descr="Icon&#10;&#10;Description automatically generated">
            <a:extLst>
              <a:ext uri="{FF2B5EF4-FFF2-40B4-BE49-F238E27FC236}">
                <a16:creationId xmlns:a16="http://schemas.microsoft.com/office/drawing/2014/main" id="{A9F87176-5838-D24E-9B47-F67C55F657F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/>
        </p:blipFill>
        <p:spPr>
          <a:xfrm>
            <a:off x="20" y="3429000"/>
            <a:ext cx="304493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2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1EA380-90B7-4E2B-8651-40656C966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943" y="1325880"/>
            <a:ext cx="2514282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33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Monthly Breakdown of Referrals 2020</a:t>
            </a:r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857465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1AC8781-0245-4F20-A8E6-EB4AD673A6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3382039"/>
              </p:ext>
            </p:extLst>
          </p:nvPr>
        </p:nvGraphicFramePr>
        <p:xfrm>
          <a:off x="482890" y="647698"/>
          <a:ext cx="4702997" cy="5562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504876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793695-E0B2-4566-9850-0406B96A7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943" y="1325880"/>
            <a:ext cx="2514282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33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Number of Referrals from March to November</a:t>
            </a:r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857465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2D5A433-C236-4D82-AF38-D7C118631D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026771"/>
              </p:ext>
            </p:extLst>
          </p:nvPr>
        </p:nvGraphicFramePr>
        <p:xfrm>
          <a:off x="482890" y="647698"/>
          <a:ext cx="4702997" cy="5562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18345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D1F6B7-8E20-41E0-8A09-99E9CC37D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943" y="1325880"/>
            <a:ext cx="2514282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29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Percentage of Referrals Who Attended an Initial Meeting</a:t>
            </a:r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857465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D22BC7D-9C54-45B4-8CA2-4E5D66F6B0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6282760"/>
              </p:ext>
            </p:extLst>
          </p:nvPr>
        </p:nvGraphicFramePr>
        <p:xfrm>
          <a:off x="482890" y="647698"/>
          <a:ext cx="4702997" cy="5562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546483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1ED1F-AE1A-1E44-AEF6-7D0DA8438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 Assistant experience of remote assessments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EAF28C-8203-7C44-9A95-262459B88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+</a:t>
            </a:r>
            <a:r>
              <a:rPr lang="en-US" dirty="0" err="1"/>
              <a:t>ve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F5D5449-4DFD-5441-B181-9FC1ED6429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Booking appointments is easier – not room booking</a:t>
            </a:r>
          </a:p>
          <a:p>
            <a:r>
              <a:rPr lang="en-US" dirty="0"/>
              <a:t>Clients pleased about not having to travel</a:t>
            </a:r>
          </a:p>
          <a:p>
            <a:r>
              <a:rPr lang="en-US" dirty="0"/>
              <a:t>Assessments can over-run without being ejected from the room</a:t>
            </a:r>
          </a:p>
          <a:p>
            <a:r>
              <a:rPr lang="en-US" dirty="0"/>
              <a:t>During phone assessments, notes can be read and taken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A33DF82-E7F6-F848-B3E6-7B87AE2FB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-</a:t>
            </a:r>
            <a:r>
              <a:rPr lang="en-US" dirty="0" err="1"/>
              <a:t>ve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C0559A-BAAA-4748-8D3D-B3A0381015C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Technical issues can cause stress for clients (but sorting these issues takes far less time than travelling)</a:t>
            </a:r>
          </a:p>
          <a:p>
            <a:r>
              <a:rPr lang="en-US" dirty="0"/>
              <a:t>Completing measures can be difficult for clients when the measure is not visible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65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DFB824-C58F-46AE-BAF2-6CFB7D1EA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943" y="1325880"/>
            <a:ext cx="2514282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2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Remote Therapy Waiting List/In Progress (75%) vs F2F Waiting List (25%)</a:t>
            </a:r>
          </a:p>
        </p:txBody>
      </p:sp>
      <p:sp>
        <p:nvSpPr>
          <p:cNvPr id="27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857465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B2F023F-D920-4D09-A772-E5F447AA08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8693498"/>
              </p:ext>
            </p:extLst>
          </p:nvPr>
        </p:nvGraphicFramePr>
        <p:xfrm>
          <a:off x="482890" y="647698"/>
          <a:ext cx="4702997" cy="5562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9621730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A740D9-DA00-EC46-AA42-FA8DBE7CC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Therapist experience of remote delivery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3C4654-886C-644C-B16E-A04B3743C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98DD86-E068-C744-910F-B13E4EFD66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No missed sessions</a:t>
            </a:r>
          </a:p>
          <a:p>
            <a:r>
              <a:rPr lang="en-US" dirty="0"/>
              <a:t>Appointments start on time</a:t>
            </a:r>
          </a:p>
          <a:p>
            <a:r>
              <a:rPr lang="en-US" dirty="0"/>
              <a:t>Easier for clients to open-up</a:t>
            </a:r>
          </a:p>
          <a:p>
            <a:r>
              <a:rPr lang="en-US" dirty="0"/>
              <a:t>Lots of pausing, summarizing and checking understanding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CD37C1-99D9-BE48-BC6A-8EB0DA48E6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Negatives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24B807-1FBC-0043-A6FA-F98718A38C1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Feels less personal</a:t>
            </a:r>
          </a:p>
          <a:p>
            <a:r>
              <a:rPr lang="en-US" dirty="0"/>
              <a:t>Need to be vigilant for subtle changes variations in verbal communication which might be meaningful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37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email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30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31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2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33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34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AABDEB-215C-D04F-B396-D8C95F85E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87" y="4542503"/>
            <a:ext cx="6888454" cy="1179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3600"/>
              <a:t>What about group therapy?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5CF486-ED7B-4141-B23C-D9D4148C0D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593" y="640080"/>
            <a:ext cx="6889547" cy="360273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051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013B-A0C2-B74B-B989-B7A780751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…mixed feedback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433B0-4F6E-6543-8B93-538BB1AF9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E513D2-802F-1E40-A08D-0C744EEFC9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Good, as don’t do F2F very well – virtual was a blessing</a:t>
            </a:r>
          </a:p>
          <a:p>
            <a:r>
              <a:rPr lang="en-US" dirty="0"/>
              <a:t>It was a little bit less intimidating…because I don’t need to meet new people in person</a:t>
            </a:r>
          </a:p>
          <a:p>
            <a:r>
              <a:rPr lang="en-US" dirty="0"/>
              <a:t>It was nice not having to sit next to someone with their annoying habits</a:t>
            </a:r>
          </a:p>
          <a:p>
            <a:r>
              <a:rPr lang="en-US" dirty="0"/>
              <a:t>It was nice to do the group from the comfort of own home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81AB3A-1FC1-4E43-B769-9C10D6B56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Negatives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2A4CBD-34AC-674F-84C9-DC9FDDDE4D6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Zoom was complicated to use</a:t>
            </a:r>
          </a:p>
          <a:p>
            <a:r>
              <a:rPr lang="en-US" dirty="0"/>
              <a:t>My laptop ran out of battery</a:t>
            </a:r>
          </a:p>
          <a:p>
            <a:r>
              <a:rPr lang="en-US" dirty="0"/>
              <a:t>Makes it a lot harder to get to know people – not the same as a real-life group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7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email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746A-6E2A-2648-94BA-F534D60A0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87" y="4854346"/>
            <a:ext cx="7805701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 sz="3900">
                <a:solidFill>
                  <a:srgbClr val="EBEBEB"/>
                </a:solidFill>
              </a:rPr>
              <a:t>What to do in the new normal?</a:t>
            </a:r>
          </a:p>
        </p:txBody>
      </p:sp>
      <p:pic>
        <p:nvPicPr>
          <p:cNvPr id="29" name="Content Placeholder 28" descr="Text&#10;&#10;Description automatically generated">
            <a:extLst>
              <a:ext uri="{FF2B5EF4-FFF2-40B4-BE49-F238E27FC236}">
                <a16:creationId xmlns:a16="http://schemas.microsoft.com/office/drawing/2014/main" id="{2FE796F1-949D-174E-9150-2CE7918D86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20" y="-5"/>
            <a:ext cx="9143752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32695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31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32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3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34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35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21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5515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Freeform: Shape 25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095864" y="809550"/>
            <a:ext cx="6858001" cy="52389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3D42BF-F966-8F4C-8293-2AC4A633B16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75" r="6548" b="-1"/>
          <a:stretch/>
        </p:blipFill>
        <p:spPr>
          <a:xfrm>
            <a:off x="4570494" y="1621448"/>
            <a:ext cx="4087416" cy="3615100"/>
          </a:xfrm>
          <a:prstGeom prst="rect">
            <a:avLst/>
          </a:prstGeom>
          <a:effectLst/>
        </p:spPr>
      </p:pic>
      <p:sp>
        <p:nvSpPr>
          <p:cNvPr id="39" name="Rectangle 27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FF695-88A9-B543-AD4B-63FA08F50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98" y="891252"/>
            <a:ext cx="3865436" cy="5332568"/>
          </a:xfrm>
        </p:spPr>
        <p:txBody>
          <a:bodyPr vert="horz" lIns="91440" tIns="45720" rIns="91440" bIns="45720" rtlCol="0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1800" dirty="0">
                <a:solidFill>
                  <a:srgbClr val="EBEBEB"/>
                </a:solidFill>
              </a:rPr>
              <a:t>Inclusion criteria</a:t>
            </a:r>
          </a:p>
          <a:p>
            <a:pPr lvl="1" defTabSz="457200">
              <a:lnSpc>
                <a:spcPct val="90000"/>
              </a:lnSpc>
            </a:pPr>
            <a:r>
              <a:rPr lang="en-US" dirty="0">
                <a:solidFill>
                  <a:srgbClr val="EBEBEB"/>
                </a:solidFill>
              </a:rPr>
              <a:t>16 years and over</a:t>
            </a:r>
          </a:p>
          <a:p>
            <a:pPr lvl="1" defTabSz="457200">
              <a:lnSpc>
                <a:spcPct val="90000"/>
              </a:lnSpc>
            </a:pPr>
            <a:r>
              <a:rPr lang="en-US" dirty="0">
                <a:solidFill>
                  <a:srgbClr val="EBEBEB"/>
                </a:solidFill>
              </a:rPr>
              <a:t>Hearing voices for at least six months, irrespective of diagnosis</a:t>
            </a:r>
          </a:p>
          <a:p>
            <a:pPr lvl="1" defTabSz="457200">
              <a:lnSpc>
                <a:spcPct val="90000"/>
              </a:lnSpc>
            </a:pPr>
            <a:r>
              <a:rPr lang="en-US" dirty="0">
                <a:solidFill>
                  <a:srgbClr val="EBEBEB"/>
                </a:solidFill>
              </a:rPr>
              <a:t>Receiving secondary care mental health services from SPFT</a:t>
            </a:r>
          </a:p>
          <a:p>
            <a:pPr defTabSz="457200">
              <a:lnSpc>
                <a:spcPct val="90000"/>
              </a:lnSpc>
            </a:pPr>
            <a:endParaRPr lang="en-US" sz="1800" dirty="0">
              <a:solidFill>
                <a:srgbClr val="EBEBEB"/>
              </a:solidFill>
            </a:endParaRPr>
          </a:p>
          <a:p>
            <a:pPr defTabSz="457200">
              <a:lnSpc>
                <a:spcPct val="90000"/>
              </a:lnSpc>
            </a:pPr>
            <a:r>
              <a:rPr lang="en-US" sz="1800" dirty="0">
                <a:solidFill>
                  <a:srgbClr val="EBEBEB"/>
                </a:solidFill>
              </a:rPr>
              <a:t>For more information and to make a referral – contact </a:t>
            </a:r>
            <a:r>
              <a:rPr lang="en-US" sz="1800" dirty="0" err="1">
                <a:solidFill>
                  <a:srgbClr val="EBEBEB"/>
                </a:solidFill>
              </a:rPr>
              <a:t>Hazel.Frost@sussexpartnership.nhs.uk</a:t>
            </a:r>
            <a:endParaRPr lang="en-US" sz="1800" dirty="0">
              <a:solidFill>
                <a:srgbClr val="EBEBEB"/>
              </a:solidFill>
            </a:endParaRPr>
          </a:p>
          <a:p>
            <a:pPr lvl="1" defTabSz="457200">
              <a:lnSpc>
                <a:spcPct val="90000"/>
              </a:lnSpc>
            </a:pPr>
            <a:endParaRPr lang="en-US" sz="1400" dirty="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201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ED4AA0-78A4-1D4B-B5DF-0DDBC845E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to the SVC (core) team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F9091C-4A27-144B-BA1E-8EB876D875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2877" y="2492896"/>
            <a:ext cx="3298113" cy="4195763"/>
          </a:xfrm>
        </p:spPr>
        <p:txBody>
          <a:bodyPr>
            <a:normAutofit/>
          </a:bodyPr>
          <a:lstStyle/>
          <a:p>
            <a:r>
              <a:rPr lang="en-US" sz="2000" dirty="0"/>
              <a:t>Hazel Frost</a:t>
            </a:r>
          </a:p>
          <a:p>
            <a:r>
              <a:rPr lang="en-US" sz="2000" dirty="0"/>
              <a:t>Evelin Vogel</a:t>
            </a:r>
          </a:p>
          <a:p>
            <a:r>
              <a:rPr lang="en-US" sz="2000" dirty="0"/>
              <a:t>Sophie Green</a:t>
            </a:r>
          </a:p>
          <a:p>
            <a:r>
              <a:rPr lang="en-US" sz="2000" dirty="0"/>
              <a:t>Edward Harvey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0EF18-AA32-684B-AA9B-FC67A6A4E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1975" y="2492896"/>
            <a:ext cx="3298115" cy="4200245"/>
          </a:xfrm>
        </p:spPr>
        <p:txBody>
          <a:bodyPr>
            <a:normAutofit/>
          </a:bodyPr>
          <a:lstStyle/>
          <a:p>
            <a:r>
              <a:rPr lang="en-US" sz="2000" dirty="0"/>
              <a:t>Anna-Marie Jones</a:t>
            </a:r>
          </a:p>
          <a:p>
            <a:r>
              <a:rPr lang="en-US" sz="2000" dirty="0"/>
              <a:t>Edward Harvey</a:t>
            </a:r>
          </a:p>
          <a:p>
            <a:r>
              <a:rPr lang="en-US" sz="2000" dirty="0"/>
              <a:t>George Needell</a:t>
            </a:r>
          </a:p>
          <a:p>
            <a:r>
              <a:rPr lang="en-US" sz="2000" dirty="0"/>
              <a:t>Joseph </a:t>
            </a:r>
            <a:r>
              <a:rPr lang="en-US" sz="2000" dirty="0" err="1"/>
              <a:t>Sherborne</a:t>
            </a:r>
            <a:endParaRPr 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65EDE8-E9DC-E344-AAD5-71DE8C60D153}"/>
              </a:ext>
            </a:extLst>
          </p:cNvPr>
          <p:cNvSpPr txBox="1"/>
          <p:nvPr/>
        </p:nvSpPr>
        <p:spPr>
          <a:xfrm>
            <a:off x="780931" y="5004753"/>
            <a:ext cx="7524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 and to our numerous therapists…who are too many to mention</a:t>
            </a:r>
          </a:p>
        </p:txBody>
      </p:sp>
    </p:spTree>
    <p:extLst>
      <p:ext uri="{BB962C8B-B14F-4D97-AF65-F5344CB8AC3E}">
        <p14:creationId xmlns:p14="http://schemas.microsoft.com/office/powerpoint/2010/main" val="9514061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1094</Words>
  <Application>Microsoft Macintosh PowerPoint</Application>
  <PresentationFormat>On-screen Show (4:3)</PresentationFormat>
  <Paragraphs>141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Wingdings 3</vt:lpstr>
      <vt:lpstr>Ion</vt:lpstr>
      <vt:lpstr>“I don’t think interventions can be delivered remotely to this client group”….what do I know!</vt:lpstr>
      <vt:lpstr>PowerPoint Presentation</vt:lpstr>
      <vt:lpstr>Collaboration: clinical services and R&amp;D!</vt:lpstr>
      <vt:lpstr>PowerPoint Presentation</vt:lpstr>
      <vt:lpstr>PowerPoint Presentation</vt:lpstr>
      <vt:lpstr>Monthly Breakdown of Referrals 2020</vt:lpstr>
      <vt:lpstr>Number of Referrals from March to November</vt:lpstr>
      <vt:lpstr>Percentage of Referrals Who Attended an Initial Meeting</vt:lpstr>
      <vt:lpstr>Clinic Assistant experience of remote assessments</vt:lpstr>
      <vt:lpstr>Remote Therapy Waiting List/In Progress (75%) vs F2F Waiting List (25%)</vt:lpstr>
      <vt:lpstr>Therapist experience of remote delivery</vt:lpstr>
      <vt:lpstr>What about group therapy?</vt:lpstr>
      <vt:lpstr>…mixed feedback</vt:lpstr>
      <vt:lpstr>What to do in the new normal?</vt:lpstr>
      <vt:lpstr>PowerPoint Presentation</vt:lpstr>
      <vt:lpstr>Thanks to the SVC (core)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“I don’t think interventions can be delivered remotely to this client group”….what do I know!</dc:title>
  <dc:creator>Mark Hayward</dc:creator>
  <cp:lastModifiedBy>Mark Hayward</cp:lastModifiedBy>
  <cp:revision>10</cp:revision>
  <dcterms:created xsi:type="dcterms:W3CDTF">2020-12-08T22:10:56Z</dcterms:created>
  <dcterms:modified xsi:type="dcterms:W3CDTF">2020-12-09T17:26:09Z</dcterms:modified>
</cp:coreProperties>
</file>