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6.xml" ContentType="application/vnd.openxmlformats-officedocument.presentationml.tags+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Lst>
  <p:notesMasterIdLst>
    <p:notesMasterId r:id="rId22"/>
  </p:notesMasterIdLst>
  <p:sldIdLst>
    <p:sldId id="257" r:id="rId5"/>
    <p:sldId id="278" r:id="rId6"/>
    <p:sldId id="279" r:id="rId7"/>
    <p:sldId id="1808" r:id="rId8"/>
    <p:sldId id="269" r:id="rId9"/>
    <p:sldId id="280" r:id="rId10"/>
    <p:sldId id="288" r:id="rId11"/>
    <p:sldId id="260" r:id="rId12"/>
    <p:sldId id="261" r:id="rId13"/>
    <p:sldId id="277" r:id="rId14"/>
    <p:sldId id="308" r:id="rId15"/>
    <p:sldId id="1802" r:id="rId16"/>
    <p:sldId id="1807" r:id="rId17"/>
    <p:sldId id="1803" r:id="rId18"/>
    <p:sldId id="281" r:id="rId19"/>
    <p:sldId id="1812" r:id="rId20"/>
    <p:sldId id="1811"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lly Bird" initials="MB" lastIdx="1" clrIdx="0"/>
  <p:cmAuthor id="2" name="Peters, Emmanuelle" initials="PE" lastIdx="18" clrIdx="1">
    <p:extLst>
      <p:ext uri="{19B8F6BF-5375-455C-9EA6-DF929625EA0E}">
        <p15:presenceInfo xmlns:p15="http://schemas.microsoft.com/office/powerpoint/2012/main" userId="S::spjterp@kcl.ac.uk::9bd359c8-2caa-4015-9b90-97ad65824544" providerId="AD"/>
      </p:ext>
    </p:extLst>
  </p:cmAuthor>
  <p:cmAuthor id="3" name="Hardy, Amy" initials="HA" lastIdx="2" clrIdx="2">
    <p:extLst>
      <p:ext uri="{19B8F6BF-5375-455C-9EA6-DF929625EA0E}">
        <p15:presenceInfo xmlns:p15="http://schemas.microsoft.com/office/powerpoint/2012/main" userId="S::k1199951@kcl.ac.uk::4750eac8-a148-4276-bbfc-1e780576796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B649"/>
    <a:srgbClr val="D1B347"/>
    <a:srgbClr val="ABAA40"/>
    <a:srgbClr val="67803E"/>
    <a:srgbClr val="CAA199"/>
    <a:srgbClr val="97C8CD"/>
    <a:srgbClr val="AA9DB7"/>
    <a:srgbClr val="A5CFD3"/>
    <a:srgbClr val="CDA59B"/>
    <a:srgbClr val="CBA3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7" autoAdjust="0"/>
    <p:restoredTop sz="93883" autoAdjust="0"/>
  </p:normalViewPr>
  <p:slideViewPr>
    <p:cSldViewPr snapToGrid="0">
      <p:cViewPr varScale="1">
        <p:scale>
          <a:sx n="63" d="100"/>
          <a:sy n="63" d="100"/>
        </p:scale>
        <p:origin x="800" y="6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895B17-BD8B-4B6E-97B7-C13843A48225}" type="doc">
      <dgm:prSet loTypeId="urn:microsoft.com/office/officeart/2005/8/layout/chevron1" loCatId="process" qsTypeId="urn:microsoft.com/office/officeart/2005/8/quickstyle/simple1" qsCatId="simple" csTypeId="urn:microsoft.com/office/officeart/2005/8/colors/accent1_2" csCatId="accent1" phldr="1"/>
      <dgm:spPr/>
    </dgm:pt>
    <dgm:pt modelId="{0B87E8B9-9648-43A7-8226-160A74389C3C}">
      <dgm:prSet phldrT="[Text]" custT="1"/>
      <dgm:spPr>
        <a:solidFill>
          <a:srgbClr val="97C8CD"/>
        </a:solidFill>
      </dgm:spPr>
      <dgm:t>
        <a:bodyPr/>
        <a:lstStyle/>
        <a:p>
          <a:r>
            <a:rPr lang="en-GB" sz="2000" b="1">
              <a:solidFill>
                <a:schemeClr val="tx2"/>
              </a:solidFill>
            </a:rPr>
            <a:t>Baseline </a:t>
          </a:r>
          <a:r>
            <a:rPr lang="en-GB" sz="2000" b="1" err="1">
              <a:solidFill>
                <a:schemeClr val="tx2"/>
              </a:solidFill>
            </a:rPr>
            <a:t>Ax</a:t>
          </a:r>
          <a:endParaRPr lang="en-GB" sz="2000" b="1">
            <a:solidFill>
              <a:schemeClr val="tx2"/>
            </a:solidFill>
          </a:endParaRPr>
        </a:p>
      </dgm:t>
    </dgm:pt>
    <dgm:pt modelId="{7F579C8C-8E21-438A-B5FE-91BE4B888B0A}" type="parTrans" cxnId="{FA58FF21-9187-4D5D-81C6-2B61BEACA928}">
      <dgm:prSet/>
      <dgm:spPr/>
      <dgm:t>
        <a:bodyPr/>
        <a:lstStyle/>
        <a:p>
          <a:endParaRPr lang="en-GB"/>
        </a:p>
      </dgm:t>
    </dgm:pt>
    <dgm:pt modelId="{016E326E-2184-4487-88ED-5F509C451F4D}" type="sibTrans" cxnId="{FA58FF21-9187-4D5D-81C6-2B61BEACA928}">
      <dgm:prSet/>
      <dgm:spPr/>
      <dgm:t>
        <a:bodyPr/>
        <a:lstStyle/>
        <a:p>
          <a:endParaRPr lang="en-GB"/>
        </a:p>
      </dgm:t>
    </dgm:pt>
    <dgm:pt modelId="{FEAAEB2E-D87B-4718-8E75-9FE1593C3A72}">
      <dgm:prSet phldrT="[Text]" custT="1"/>
      <dgm:spPr>
        <a:solidFill>
          <a:srgbClr val="CAA199"/>
        </a:solidFill>
      </dgm:spPr>
      <dgm:t>
        <a:bodyPr/>
        <a:lstStyle/>
        <a:p>
          <a:r>
            <a:rPr lang="en-GB" sz="1800" b="1">
              <a:solidFill>
                <a:schemeClr val="tx2"/>
              </a:solidFill>
            </a:rPr>
            <a:t>Follow up 1</a:t>
          </a:r>
        </a:p>
        <a:p>
          <a:r>
            <a:rPr lang="en-GB" sz="1800" b="1">
              <a:solidFill>
                <a:schemeClr val="tx2"/>
              </a:solidFill>
            </a:rPr>
            <a:t>(4m)</a:t>
          </a:r>
          <a:endParaRPr lang="en-GB" sz="1600" b="1">
            <a:solidFill>
              <a:schemeClr val="tx2"/>
            </a:solidFill>
          </a:endParaRPr>
        </a:p>
      </dgm:t>
    </dgm:pt>
    <dgm:pt modelId="{1BF20B00-3C68-44AD-955D-CBE5AEF2552B}" type="parTrans" cxnId="{F65A9852-F8B1-4F13-810F-755B9DB9F4B2}">
      <dgm:prSet/>
      <dgm:spPr/>
      <dgm:t>
        <a:bodyPr/>
        <a:lstStyle/>
        <a:p>
          <a:endParaRPr lang="en-GB"/>
        </a:p>
      </dgm:t>
    </dgm:pt>
    <dgm:pt modelId="{22845165-B801-4101-B147-32DA18948D35}" type="sibTrans" cxnId="{F65A9852-F8B1-4F13-810F-755B9DB9F4B2}">
      <dgm:prSet/>
      <dgm:spPr/>
      <dgm:t>
        <a:bodyPr/>
        <a:lstStyle/>
        <a:p>
          <a:endParaRPr lang="en-GB"/>
        </a:p>
      </dgm:t>
    </dgm:pt>
    <dgm:pt modelId="{3D523DE3-DB1A-4154-AF06-CC48B279D87A}">
      <dgm:prSet phldrT="[Text]" custT="1"/>
      <dgm:spPr>
        <a:solidFill>
          <a:srgbClr val="D1B347"/>
        </a:solidFill>
      </dgm:spPr>
      <dgm:t>
        <a:bodyPr/>
        <a:lstStyle/>
        <a:p>
          <a:r>
            <a:rPr lang="en-GB" sz="1800" b="1">
              <a:solidFill>
                <a:schemeClr val="tx2"/>
              </a:solidFill>
            </a:rPr>
            <a:t>Follow up 2 </a:t>
          </a:r>
        </a:p>
        <a:p>
          <a:r>
            <a:rPr lang="en-GB" sz="1800" b="1">
              <a:solidFill>
                <a:schemeClr val="tx2"/>
              </a:solidFill>
            </a:rPr>
            <a:t>(9m)</a:t>
          </a:r>
        </a:p>
      </dgm:t>
    </dgm:pt>
    <dgm:pt modelId="{DB62E54B-039B-47EA-81AB-B6890EF68800}" type="parTrans" cxnId="{DEC8AD6D-6495-45A7-B8AC-243D0B7E2152}">
      <dgm:prSet/>
      <dgm:spPr/>
      <dgm:t>
        <a:bodyPr/>
        <a:lstStyle/>
        <a:p>
          <a:endParaRPr lang="en-GB"/>
        </a:p>
      </dgm:t>
    </dgm:pt>
    <dgm:pt modelId="{5C2B4543-FFFC-4D17-8129-14CA98CF55D0}" type="sibTrans" cxnId="{DEC8AD6D-6495-45A7-B8AC-243D0B7E2152}">
      <dgm:prSet/>
      <dgm:spPr/>
      <dgm:t>
        <a:bodyPr/>
        <a:lstStyle/>
        <a:p>
          <a:endParaRPr lang="en-GB"/>
        </a:p>
      </dgm:t>
    </dgm:pt>
    <dgm:pt modelId="{F90A5DE3-FAFF-4A2C-ACCE-D24F5CA45B10}">
      <dgm:prSet/>
      <dgm:spPr/>
      <dgm:t>
        <a:bodyPr/>
        <a:lstStyle/>
        <a:p>
          <a:endParaRPr lang="en-GB"/>
        </a:p>
      </dgm:t>
    </dgm:pt>
    <dgm:pt modelId="{6E9A5A44-C01A-4510-BC53-21763C404D28}" type="parTrans" cxnId="{3CC509C1-6731-4118-8EA7-A642A3C5B89B}">
      <dgm:prSet/>
      <dgm:spPr/>
      <dgm:t>
        <a:bodyPr/>
        <a:lstStyle/>
        <a:p>
          <a:endParaRPr lang="en-GB"/>
        </a:p>
      </dgm:t>
    </dgm:pt>
    <dgm:pt modelId="{C5121EC5-1146-48FC-9185-3D26696BB3D3}" type="sibTrans" cxnId="{3CC509C1-6731-4118-8EA7-A642A3C5B89B}">
      <dgm:prSet/>
      <dgm:spPr/>
      <dgm:t>
        <a:bodyPr/>
        <a:lstStyle/>
        <a:p>
          <a:endParaRPr lang="en-GB"/>
        </a:p>
      </dgm:t>
    </dgm:pt>
    <dgm:pt modelId="{263F7E66-44C1-4AFC-A6E4-ACF7AA2C73B4}">
      <dgm:prSet/>
      <dgm:spPr/>
      <dgm:t>
        <a:bodyPr/>
        <a:lstStyle/>
        <a:p>
          <a:endParaRPr lang="en-GB"/>
        </a:p>
      </dgm:t>
    </dgm:pt>
    <dgm:pt modelId="{72798CDA-0B6B-4461-8094-8D27ACBFB93B}" type="parTrans" cxnId="{7F0073CA-1496-4146-8884-1D55CE690A6E}">
      <dgm:prSet/>
      <dgm:spPr/>
      <dgm:t>
        <a:bodyPr/>
        <a:lstStyle/>
        <a:p>
          <a:endParaRPr lang="en-GB"/>
        </a:p>
      </dgm:t>
    </dgm:pt>
    <dgm:pt modelId="{ABBEC9BF-9CD0-42C4-856B-47286592463E}" type="sibTrans" cxnId="{7F0073CA-1496-4146-8884-1D55CE690A6E}">
      <dgm:prSet/>
      <dgm:spPr/>
      <dgm:t>
        <a:bodyPr/>
        <a:lstStyle/>
        <a:p>
          <a:endParaRPr lang="en-GB"/>
        </a:p>
      </dgm:t>
    </dgm:pt>
    <dgm:pt modelId="{8044674F-37FC-4CD0-B84C-67477358A48C}">
      <dgm:prSet custT="1"/>
      <dgm:spPr>
        <a:solidFill>
          <a:srgbClr val="ABAA40"/>
        </a:solidFill>
      </dgm:spPr>
      <dgm:t>
        <a:bodyPr/>
        <a:lstStyle/>
        <a:p>
          <a:r>
            <a:rPr lang="en-GB" sz="1800" b="1">
              <a:solidFill>
                <a:schemeClr val="tx2"/>
              </a:solidFill>
            </a:rPr>
            <a:t>Final follow up</a:t>
          </a:r>
        </a:p>
        <a:p>
          <a:r>
            <a:rPr lang="en-GB" sz="1800" b="1">
              <a:solidFill>
                <a:schemeClr val="tx2"/>
              </a:solidFill>
            </a:rPr>
            <a:t>(24m)</a:t>
          </a:r>
          <a:endParaRPr lang="en-GB" sz="1400" b="1">
            <a:solidFill>
              <a:schemeClr val="tx2"/>
            </a:solidFill>
          </a:endParaRPr>
        </a:p>
      </dgm:t>
    </dgm:pt>
    <dgm:pt modelId="{6D652FBF-20B9-4D46-A945-DD97257871B8}" type="parTrans" cxnId="{CE44715E-E57D-4A35-B942-48E3CB1E2096}">
      <dgm:prSet/>
      <dgm:spPr/>
      <dgm:t>
        <a:bodyPr/>
        <a:lstStyle/>
        <a:p>
          <a:endParaRPr lang="en-GB"/>
        </a:p>
      </dgm:t>
    </dgm:pt>
    <dgm:pt modelId="{C4D62CCA-8F11-4757-B1F9-54102C37D5BA}" type="sibTrans" cxnId="{CE44715E-E57D-4A35-B942-48E3CB1E2096}">
      <dgm:prSet/>
      <dgm:spPr/>
      <dgm:t>
        <a:bodyPr/>
        <a:lstStyle/>
        <a:p>
          <a:endParaRPr lang="en-GB"/>
        </a:p>
      </dgm:t>
    </dgm:pt>
    <dgm:pt modelId="{8D2B42DD-BFDE-414B-AB59-7EBD451BF19C}">
      <dgm:prSet/>
      <dgm:spPr/>
      <dgm:t>
        <a:bodyPr/>
        <a:lstStyle/>
        <a:p>
          <a:endParaRPr lang="en-GB"/>
        </a:p>
      </dgm:t>
    </dgm:pt>
    <dgm:pt modelId="{4D0F833B-A919-4CB0-9D26-EDE6C5A4CA91}" type="parTrans" cxnId="{42B7C747-3C0C-4F42-BC36-CB203939BA91}">
      <dgm:prSet/>
      <dgm:spPr/>
      <dgm:t>
        <a:bodyPr/>
        <a:lstStyle/>
        <a:p>
          <a:endParaRPr lang="en-GB"/>
        </a:p>
      </dgm:t>
    </dgm:pt>
    <dgm:pt modelId="{A3E487B1-0716-4743-9CD4-C73E29A3229A}" type="sibTrans" cxnId="{42B7C747-3C0C-4F42-BC36-CB203939BA91}">
      <dgm:prSet/>
      <dgm:spPr/>
      <dgm:t>
        <a:bodyPr/>
        <a:lstStyle/>
        <a:p>
          <a:endParaRPr lang="en-GB"/>
        </a:p>
      </dgm:t>
    </dgm:pt>
    <dgm:pt modelId="{D3203801-0E31-4956-AE56-3BB0B7E1572F}">
      <dgm:prSet/>
      <dgm:spPr/>
      <dgm:t>
        <a:bodyPr/>
        <a:lstStyle/>
        <a:p>
          <a:endParaRPr lang="en-GB"/>
        </a:p>
      </dgm:t>
    </dgm:pt>
    <dgm:pt modelId="{D1A29575-A048-4964-B518-9539CA86B571}" type="parTrans" cxnId="{278C130B-128E-41E1-900B-B58B4E66B3F2}">
      <dgm:prSet/>
      <dgm:spPr/>
      <dgm:t>
        <a:bodyPr/>
        <a:lstStyle/>
        <a:p>
          <a:endParaRPr lang="en-GB"/>
        </a:p>
      </dgm:t>
    </dgm:pt>
    <dgm:pt modelId="{42DD6FE9-337C-407E-B32D-D2FA42B4C43A}" type="sibTrans" cxnId="{278C130B-128E-41E1-900B-B58B4E66B3F2}">
      <dgm:prSet/>
      <dgm:spPr/>
      <dgm:t>
        <a:bodyPr/>
        <a:lstStyle/>
        <a:p>
          <a:endParaRPr lang="en-GB"/>
        </a:p>
      </dgm:t>
    </dgm:pt>
    <dgm:pt modelId="{418AAA72-3A3B-413C-BCE1-CEE890E13E09}" type="pres">
      <dgm:prSet presAssocID="{DF895B17-BD8B-4B6E-97B7-C13843A48225}" presName="Name0" presStyleCnt="0">
        <dgm:presLayoutVars>
          <dgm:dir/>
          <dgm:animLvl val="lvl"/>
          <dgm:resizeHandles val="exact"/>
        </dgm:presLayoutVars>
      </dgm:prSet>
      <dgm:spPr/>
    </dgm:pt>
    <dgm:pt modelId="{1F524965-D9DE-4122-9F54-2CB4FF4C9643}" type="pres">
      <dgm:prSet presAssocID="{0B87E8B9-9648-43A7-8226-160A74389C3C}" presName="parTxOnly" presStyleLbl="node1" presStyleIdx="0" presStyleCnt="8" custScaleX="140178" custScaleY="157212">
        <dgm:presLayoutVars>
          <dgm:chMax val="0"/>
          <dgm:chPref val="0"/>
          <dgm:bulletEnabled val="1"/>
        </dgm:presLayoutVars>
      </dgm:prSet>
      <dgm:spPr/>
    </dgm:pt>
    <dgm:pt modelId="{313C6CB0-A60D-4AB5-AFC1-8F65A2DFAEC8}" type="pres">
      <dgm:prSet presAssocID="{016E326E-2184-4487-88ED-5F509C451F4D}" presName="parTxOnlySpace" presStyleCnt="0"/>
      <dgm:spPr/>
    </dgm:pt>
    <dgm:pt modelId="{C65DB29E-578F-471D-B919-57DB4D919E6B}" type="pres">
      <dgm:prSet presAssocID="{FEAAEB2E-D87B-4718-8E75-9FE1593C3A72}" presName="parTxOnly" presStyleLbl="node1" presStyleIdx="1" presStyleCnt="8" custScaleX="127698" custScaleY="159600" custLinFactX="-2876" custLinFactNeighborX="-100000">
        <dgm:presLayoutVars>
          <dgm:chMax val="0"/>
          <dgm:chPref val="0"/>
          <dgm:bulletEnabled val="1"/>
        </dgm:presLayoutVars>
      </dgm:prSet>
      <dgm:spPr/>
    </dgm:pt>
    <dgm:pt modelId="{0DF6E48A-06D3-405F-AC7A-8B3509859570}" type="pres">
      <dgm:prSet presAssocID="{22845165-B801-4101-B147-32DA18948D35}" presName="parTxOnlySpace" presStyleCnt="0"/>
      <dgm:spPr/>
    </dgm:pt>
    <dgm:pt modelId="{BAA28FC5-8250-4245-8595-27588C160FD2}" type="pres">
      <dgm:prSet presAssocID="{3D523DE3-DB1A-4154-AF06-CC48B279D87A}" presName="parTxOnly" presStyleLbl="node1" presStyleIdx="2" presStyleCnt="8" custScaleX="119086" custScaleY="159314" custLinFactX="-12833" custLinFactNeighborX="-100000" custLinFactNeighborY="0">
        <dgm:presLayoutVars>
          <dgm:chMax val="0"/>
          <dgm:chPref val="0"/>
          <dgm:bulletEnabled val="1"/>
        </dgm:presLayoutVars>
      </dgm:prSet>
      <dgm:spPr/>
    </dgm:pt>
    <dgm:pt modelId="{40E912F6-AD12-4457-8F84-C814539C1B21}" type="pres">
      <dgm:prSet presAssocID="{5C2B4543-FFFC-4D17-8129-14CA98CF55D0}" presName="parTxOnlySpace" presStyleCnt="0"/>
      <dgm:spPr/>
    </dgm:pt>
    <dgm:pt modelId="{A4A88948-F36D-44D8-B65C-D08B238D37A5}" type="pres">
      <dgm:prSet presAssocID="{F90A5DE3-FAFF-4A2C-ACCE-D24F5CA45B10}" presName="parTxOnly" presStyleLbl="node1" presStyleIdx="3" presStyleCnt="8" custScaleX="47246" custScaleY="82792" custLinFactX="-12189" custLinFactNeighborX="-100000" custLinFactNeighborY="0">
        <dgm:presLayoutVars>
          <dgm:chMax val="0"/>
          <dgm:chPref val="0"/>
          <dgm:bulletEnabled val="1"/>
        </dgm:presLayoutVars>
      </dgm:prSet>
      <dgm:spPr/>
    </dgm:pt>
    <dgm:pt modelId="{71F8E7DD-5AC5-4918-9B60-1E1F3FD572BD}" type="pres">
      <dgm:prSet presAssocID="{C5121EC5-1146-48FC-9185-3D26696BB3D3}" presName="parTxOnlySpace" presStyleCnt="0"/>
      <dgm:spPr/>
    </dgm:pt>
    <dgm:pt modelId="{D7539FB8-0E69-40F8-8632-BD4004693F69}" type="pres">
      <dgm:prSet presAssocID="{263F7E66-44C1-4AFC-A6E4-ACF7AA2C73B4}" presName="parTxOnly" presStyleLbl="node1" presStyleIdx="4" presStyleCnt="8" custScaleX="48362" custScaleY="82792" custLinFactX="-12128" custLinFactNeighborX="-100000" custLinFactNeighborY="0">
        <dgm:presLayoutVars>
          <dgm:chMax val="0"/>
          <dgm:chPref val="0"/>
          <dgm:bulletEnabled val="1"/>
        </dgm:presLayoutVars>
      </dgm:prSet>
      <dgm:spPr/>
    </dgm:pt>
    <dgm:pt modelId="{2FA6D556-9A57-419A-A4F6-414F56A47871}" type="pres">
      <dgm:prSet presAssocID="{ABBEC9BF-9CD0-42C4-856B-47286592463E}" presName="parTxOnlySpace" presStyleCnt="0"/>
      <dgm:spPr/>
    </dgm:pt>
    <dgm:pt modelId="{6A5C9525-DC78-4652-9963-9AAF67D122B6}" type="pres">
      <dgm:prSet presAssocID="{8D2B42DD-BFDE-414B-AB59-7EBD451BF19C}" presName="parTxOnly" presStyleLbl="node1" presStyleIdx="5" presStyleCnt="8" custScaleX="44201" custScaleY="82792" custLinFactX="-12401" custLinFactNeighborX="-100000" custLinFactNeighborY="0">
        <dgm:presLayoutVars>
          <dgm:chMax val="0"/>
          <dgm:chPref val="0"/>
          <dgm:bulletEnabled val="1"/>
        </dgm:presLayoutVars>
      </dgm:prSet>
      <dgm:spPr/>
    </dgm:pt>
    <dgm:pt modelId="{697DAF71-3B8D-4920-A46F-F3CA6E5E7EA6}" type="pres">
      <dgm:prSet presAssocID="{A3E487B1-0716-4743-9CD4-C73E29A3229A}" presName="parTxOnlySpace" presStyleCnt="0"/>
      <dgm:spPr/>
    </dgm:pt>
    <dgm:pt modelId="{2F241D7A-7ABD-4850-8551-0FC5B802E0CC}" type="pres">
      <dgm:prSet presAssocID="{D3203801-0E31-4956-AE56-3BB0B7E1572F}" presName="parTxOnly" presStyleLbl="node1" presStyleIdx="6" presStyleCnt="8" custScaleX="46952" custScaleY="85331" custLinFactX="-15777" custLinFactNeighborX="-100000" custLinFactNeighborY="-1475">
        <dgm:presLayoutVars>
          <dgm:chMax val="0"/>
          <dgm:chPref val="0"/>
          <dgm:bulletEnabled val="1"/>
        </dgm:presLayoutVars>
      </dgm:prSet>
      <dgm:spPr/>
    </dgm:pt>
    <dgm:pt modelId="{41877C5A-8946-4A4C-8171-69E822E57EDB}" type="pres">
      <dgm:prSet presAssocID="{42DD6FE9-337C-407E-B32D-D2FA42B4C43A}" presName="parTxOnlySpace" presStyleCnt="0"/>
      <dgm:spPr/>
    </dgm:pt>
    <dgm:pt modelId="{C49F5CE7-5252-4E2C-80A0-9787D0E5DB3A}" type="pres">
      <dgm:prSet presAssocID="{8044674F-37FC-4CD0-B84C-67477358A48C}" presName="parTxOnly" presStyleLbl="node1" presStyleIdx="7" presStyleCnt="8" custScaleX="151281" custScaleY="165591" custLinFactX="-20392" custLinFactNeighborX="-100000" custLinFactNeighborY="-1475">
        <dgm:presLayoutVars>
          <dgm:chMax val="0"/>
          <dgm:chPref val="0"/>
          <dgm:bulletEnabled val="1"/>
        </dgm:presLayoutVars>
      </dgm:prSet>
      <dgm:spPr/>
    </dgm:pt>
  </dgm:ptLst>
  <dgm:cxnLst>
    <dgm:cxn modelId="{B8117D05-2096-412A-AD13-BE3BB5778F21}" type="presOf" srcId="{0B87E8B9-9648-43A7-8226-160A74389C3C}" destId="{1F524965-D9DE-4122-9F54-2CB4FF4C9643}" srcOrd="0" destOrd="0" presId="urn:microsoft.com/office/officeart/2005/8/layout/chevron1"/>
    <dgm:cxn modelId="{278C130B-128E-41E1-900B-B58B4E66B3F2}" srcId="{DF895B17-BD8B-4B6E-97B7-C13843A48225}" destId="{D3203801-0E31-4956-AE56-3BB0B7E1572F}" srcOrd="6" destOrd="0" parTransId="{D1A29575-A048-4964-B518-9539CA86B571}" sibTransId="{42DD6FE9-337C-407E-B32D-D2FA42B4C43A}"/>
    <dgm:cxn modelId="{21DC0616-9E60-41FB-96BF-F40FE5CE9C09}" type="presOf" srcId="{8044674F-37FC-4CD0-B84C-67477358A48C}" destId="{C49F5CE7-5252-4E2C-80A0-9787D0E5DB3A}" srcOrd="0" destOrd="0" presId="urn:microsoft.com/office/officeart/2005/8/layout/chevron1"/>
    <dgm:cxn modelId="{FA58FF21-9187-4D5D-81C6-2B61BEACA928}" srcId="{DF895B17-BD8B-4B6E-97B7-C13843A48225}" destId="{0B87E8B9-9648-43A7-8226-160A74389C3C}" srcOrd="0" destOrd="0" parTransId="{7F579C8C-8E21-438A-B5FE-91BE4B888B0A}" sibTransId="{016E326E-2184-4487-88ED-5F509C451F4D}"/>
    <dgm:cxn modelId="{CE44715E-E57D-4A35-B942-48E3CB1E2096}" srcId="{DF895B17-BD8B-4B6E-97B7-C13843A48225}" destId="{8044674F-37FC-4CD0-B84C-67477358A48C}" srcOrd="7" destOrd="0" parTransId="{6D652FBF-20B9-4D46-A945-DD97257871B8}" sibTransId="{C4D62CCA-8F11-4757-B1F9-54102C37D5BA}"/>
    <dgm:cxn modelId="{F10DB861-0336-411E-A476-8C66730CBD27}" type="presOf" srcId="{F90A5DE3-FAFF-4A2C-ACCE-D24F5CA45B10}" destId="{A4A88948-F36D-44D8-B65C-D08B238D37A5}" srcOrd="0" destOrd="0" presId="urn:microsoft.com/office/officeart/2005/8/layout/chevron1"/>
    <dgm:cxn modelId="{7B430C42-32B9-469E-AAA5-52E7D11C7719}" type="presOf" srcId="{DF895B17-BD8B-4B6E-97B7-C13843A48225}" destId="{418AAA72-3A3B-413C-BCE1-CEE890E13E09}" srcOrd="0" destOrd="0" presId="urn:microsoft.com/office/officeart/2005/8/layout/chevron1"/>
    <dgm:cxn modelId="{42B7C747-3C0C-4F42-BC36-CB203939BA91}" srcId="{DF895B17-BD8B-4B6E-97B7-C13843A48225}" destId="{8D2B42DD-BFDE-414B-AB59-7EBD451BF19C}" srcOrd="5" destOrd="0" parTransId="{4D0F833B-A919-4CB0-9D26-EDE6C5A4CA91}" sibTransId="{A3E487B1-0716-4743-9CD4-C73E29A3229A}"/>
    <dgm:cxn modelId="{99ABAA4B-6C31-4C70-BEEA-3C11D0265C59}" type="presOf" srcId="{8D2B42DD-BFDE-414B-AB59-7EBD451BF19C}" destId="{6A5C9525-DC78-4652-9963-9AAF67D122B6}" srcOrd="0" destOrd="0" presId="urn:microsoft.com/office/officeart/2005/8/layout/chevron1"/>
    <dgm:cxn modelId="{DEC8AD6D-6495-45A7-B8AC-243D0B7E2152}" srcId="{DF895B17-BD8B-4B6E-97B7-C13843A48225}" destId="{3D523DE3-DB1A-4154-AF06-CC48B279D87A}" srcOrd="2" destOrd="0" parTransId="{DB62E54B-039B-47EA-81AB-B6890EF68800}" sibTransId="{5C2B4543-FFFC-4D17-8129-14CA98CF55D0}"/>
    <dgm:cxn modelId="{F65A9852-F8B1-4F13-810F-755B9DB9F4B2}" srcId="{DF895B17-BD8B-4B6E-97B7-C13843A48225}" destId="{FEAAEB2E-D87B-4718-8E75-9FE1593C3A72}" srcOrd="1" destOrd="0" parTransId="{1BF20B00-3C68-44AD-955D-CBE5AEF2552B}" sibTransId="{22845165-B801-4101-B147-32DA18948D35}"/>
    <dgm:cxn modelId="{2BF67F75-D64F-49DC-B0BB-F3BF7AD1385A}" type="presOf" srcId="{FEAAEB2E-D87B-4718-8E75-9FE1593C3A72}" destId="{C65DB29E-578F-471D-B919-57DB4D919E6B}" srcOrd="0" destOrd="0" presId="urn:microsoft.com/office/officeart/2005/8/layout/chevron1"/>
    <dgm:cxn modelId="{C7F4E9BE-E38A-439E-BAD3-5BF1B67E9685}" type="presOf" srcId="{263F7E66-44C1-4AFC-A6E4-ACF7AA2C73B4}" destId="{D7539FB8-0E69-40F8-8632-BD4004693F69}" srcOrd="0" destOrd="0" presId="urn:microsoft.com/office/officeart/2005/8/layout/chevron1"/>
    <dgm:cxn modelId="{8982B2BF-2AF2-4806-8FC7-56D39243FEDF}" type="presOf" srcId="{3D523DE3-DB1A-4154-AF06-CC48B279D87A}" destId="{BAA28FC5-8250-4245-8595-27588C160FD2}" srcOrd="0" destOrd="0" presId="urn:microsoft.com/office/officeart/2005/8/layout/chevron1"/>
    <dgm:cxn modelId="{3CC509C1-6731-4118-8EA7-A642A3C5B89B}" srcId="{DF895B17-BD8B-4B6E-97B7-C13843A48225}" destId="{F90A5DE3-FAFF-4A2C-ACCE-D24F5CA45B10}" srcOrd="3" destOrd="0" parTransId="{6E9A5A44-C01A-4510-BC53-21763C404D28}" sibTransId="{C5121EC5-1146-48FC-9185-3D26696BB3D3}"/>
    <dgm:cxn modelId="{7F0073CA-1496-4146-8884-1D55CE690A6E}" srcId="{DF895B17-BD8B-4B6E-97B7-C13843A48225}" destId="{263F7E66-44C1-4AFC-A6E4-ACF7AA2C73B4}" srcOrd="4" destOrd="0" parTransId="{72798CDA-0B6B-4461-8094-8D27ACBFB93B}" sibTransId="{ABBEC9BF-9CD0-42C4-856B-47286592463E}"/>
    <dgm:cxn modelId="{95CC5FE3-0A1E-425E-8586-E3A008F4892D}" type="presOf" srcId="{D3203801-0E31-4956-AE56-3BB0B7E1572F}" destId="{2F241D7A-7ABD-4850-8551-0FC5B802E0CC}" srcOrd="0" destOrd="0" presId="urn:microsoft.com/office/officeart/2005/8/layout/chevron1"/>
    <dgm:cxn modelId="{D21E6098-78F4-40BE-9B6B-C9A107582CA6}" type="presParOf" srcId="{418AAA72-3A3B-413C-BCE1-CEE890E13E09}" destId="{1F524965-D9DE-4122-9F54-2CB4FF4C9643}" srcOrd="0" destOrd="0" presId="urn:microsoft.com/office/officeart/2005/8/layout/chevron1"/>
    <dgm:cxn modelId="{73ED42E0-9AEA-4245-9E21-957C56D96125}" type="presParOf" srcId="{418AAA72-3A3B-413C-BCE1-CEE890E13E09}" destId="{313C6CB0-A60D-4AB5-AFC1-8F65A2DFAEC8}" srcOrd="1" destOrd="0" presId="urn:microsoft.com/office/officeart/2005/8/layout/chevron1"/>
    <dgm:cxn modelId="{78228106-E138-49F1-8138-5FF96B04DD99}" type="presParOf" srcId="{418AAA72-3A3B-413C-BCE1-CEE890E13E09}" destId="{C65DB29E-578F-471D-B919-57DB4D919E6B}" srcOrd="2" destOrd="0" presId="urn:microsoft.com/office/officeart/2005/8/layout/chevron1"/>
    <dgm:cxn modelId="{A478C180-FCCB-46A9-9C97-7F2122B97326}" type="presParOf" srcId="{418AAA72-3A3B-413C-BCE1-CEE890E13E09}" destId="{0DF6E48A-06D3-405F-AC7A-8B3509859570}" srcOrd="3" destOrd="0" presId="urn:microsoft.com/office/officeart/2005/8/layout/chevron1"/>
    <dgm:cxn modelId="{48897D1B-0D74-4E92-893C-313AD7F31B0E}" type="presParOf" srcId="{418AAA72-3A3B-413C-BCE1-CEE890E13E09}" destId="{BAA28FC5-8250-4245-8595-27588C160FD2}" srcOrd="4" destOrd="0" presId="urn:microsoft.com/office/officeart/2005/8/layout/chevron1"/>
    <dgm:cxn modelId="{1E37D986-BFB7-4B7A-A144-8E2868482FF9}" type="presParOf" srcId="{418AAA72-3A3B-413C-BCE1-CEE890E13E09}" destId="{40E912F6-AD12-4457-8F84-C814539C1B21}" srcOrd="5" destOrd="0" presId="urn:microsoft.com/office/officeart/2005/8/layout/chevron1"/>
    <dgm:cxn modelId="{CA43E15D-8CB2-4678-9905-0A17E9C250F0}" type="presParOf" srcId="{418AAA72-3A3B-413C-BCE1-CEE890E13E09}" destId="{A4A88948-F36D-44D8-B65C-D08B238D37A5}" srcOrd="6" destOrd="0" presId="urn:microsoft.com/office/officeart/2005/8/layout/chevron1"/>
    <dgm:cxn modelId="{82ED15D9-EC06-4806-95CB-84B7F4446C41}" type="presParOf" srcId="{418AAA72-3A3B-413C-BCE1-CEE890E13E09}" destId="{71F8E7DD-5AC5-4918-9B60-1E1F3FD572BD}" srcOrd="7" destOrd="0" presId="urn:microsoft.com/office/officeart/2005/8/layout/chevron1"/>
    <dgm:cxn modelId="{C128B7A2-A8CE-4309-9BBC-FBEED4A2EACC}" type="presParOf" srcId="{418AAA72-3A3B-413C-BCE1-CEE890E13E09}" destId="{D7539FB8-0E69-40F8-8632-BD4004693F69}" srcOrd="8" destOrd="0" presId="urn:microsoft.com/office/officeart/2005/8/layout/chevron1"/>
    <dgm:cxn modelId="{DA5E1BE2-CCFF-4C50-BBC3-6E6229AE140B}" type="presParOf" srcId="{418AAA72-3A3B-413C-BCE1-CEE890E13E09}" destId="{2FA6D556-9A57-419A-A4F6-414F56A47871}" srcOrd="9" destOrd="0" presId="urn:microsoft.com/office/officeart/2005/8/layout/chevron1"/>
    <dgm:cxn modelId="{656738B7-554A-4CC4-9371-16C2828F076E}" type="presParOf" srcId="{418AAA72-3A3B-413C-BCE1-CEE890E13E09}" destId="{6A5C9525-DC78-4652-9963-9AAF67D122B6}" srcOrd="10" destOrd="0" presId="urn:microsoft.com/office/officeart/2005/8/layout/chevron1"/>
    <dgm:cxn modelId="{E363DF9F-7D16-4BDB-ADA4-E4FAF8323E7C}" type="presParOf" srcId="{418AAA72-3A3B-413C-BCE1-CEE890E13E09}" destId="{697DAF71-3B8D-4920-A46F-F3CA6E5E7EA6}" srcOrd="11" destOrd="0" presId="urn:microsoft.com/office/officeart/2005/8/layout/chevron1"/>
    <dgm:cxn modelId="{1EA5C5B9-43C8-4C9F-9881-C4D995326AC9}" type="presParOf" srcId="{418AAA72-3A3B-413C-BCE1-CEE890E13E09}" destId="{2F241D7A-7ABD-4850-8551-0FC5B802E0CC}" srcOrd="12" destOrd="0" presId="urn:microsoft.com/office/officeart/2005/8/layout/chevron1"/>
    <dgm:cxn modelId="{E49E437C-34C2-4154-BC40-AE7B82D574F3}" type="presParOf" srcId="{418AAA72-3A3B-413C-BCE1-CEE890E13E09}" destId="{41877C5A-8946-4A4C-8171-69E822E57EDB}" srcOrd="13" destOrd="0" presId="urn:microsoft.com/office/officeart/2005/8/layout/chevron1"/>
    <dgm:cxn modelId="{75921428-E2EC-4686-9F77-FEA9940A3534}" type="presParOf" srcId="{418AAA72-3A3B-413C-BCE1-CEE890E13E09}" destId="{C49F5CE7-5252-4E2C-80A0-9787D0E5DB3A}" srcOrd="14" destOrd="0" presId="urn:microsoft.com/office/officeart/2005/8/layout/chevron1"/>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524965-D9DE-4122-9F54-2CB4FF4C9643}">
      <dsp:nvSpPr>
        <dsp:cNvPr id="0" name=""/>
        <dsp:cNvSpPr/>
      </dsp:nvSpPr>
      <dsp:spPr>
        <a:xfrm>
          <a:off x="2743" y="2583715"/>
          <a:ext cx="2160662" cy="969287"/>
        </a:xfrm>
        <a:prstGeom prst="chevron">
          <a:avLst/>
        </a:prstGeom>
        <a:solidFill>
          <a:srgbClr val="97C8CD"/>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GB" sz="2000" b="1" kern="1200">
              <a:solidFill>
                <a:schemeClr val="tx2"/>
              </a:solidFill>
            </a:rPr>
            <a:t>Baseline </a:t>
          </a:r>
          <a:r>
            <a:rPr lang="en-GB" sz="2000" b="1" kern="1200" err="1">
              <a:solidFill>
                <a:schemeClr val="tx2"/>
              </a:solidFill>
            </a:rPr>
            <a:t>Ax</a:t>
          </a:r>
          <a:endParaRPr lang="en-GB" sz="2000" b="1" kern="1200">
            <a:solidFill>
              <a:schemeClr val="tx2"/>
            </a:solidFill>
          </a:endParaRPr>
        </a:p>
      </dsp:txBody>
      <dsp:txXfrm>
        <a:off x="487387" y="2583715"/>
        <a:ext cx="1191375" cy="969287"/>
      </dsp:txXfrm>
    </dsp:sp>
    <dsp:sp modelId="{C65DB29E-578F-471D-B919-57DB4D919E6B}">
      <dsp:nvSpPr>
        <dsp:cNvPr id="0" name=""/>
        <dsp:cNvSpPr/>
      </dsp:nvSpPr>
      <dsp:spPr>
        <a:xfrm>
          <a:off x="1810802" y="2576353"/>
          <a:ext cx="1968299" cy="984010"/>
        </a:xfrm>
        <a:prstGeom prst="chevron">
          <a:avLst/>
        </a:prstGeom>
        <a:solidFill>
          <a:srgbClr val="CAA199"/>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b="1" kern="1200">
              <a:solidFill>
                <a:schemeClr val="tx2"/>
              </a:solidFill>
            </a:rPr>
            <a:t>Follow up 1</a:t>
          </a:r>
        </a:p>
        <a:p>
          <a:pPr marL="0" lvl="0" indent="0" algn="ctr" defTabSz="800100">
            <a:lnSpc>
              <a:spcPct val="90000"/>
            </a:lnSpc>
            <a:spcBef>
              <a:spcPct val="0"/>
            </a:spcBef>
            <a:spcAft>
              <a:spcPct val="35000"/>
            </a:spcAft>
            <a:buNone/>
          </a:pPr>
          <a:r>
            <a:rPr lang="en-GB" sz="1800" b="1" kern="1200">
              <a:solidFill>
                <a:schemeClr val="tx2"/>
              </a:solidFill>
            </a:rPr>
            <a:t>(4m)</a:t>
          </a:r>
          <a:endParaRPr lang="en-GB" sz="1600" b="1" kern="1200">
            <a:solidFill>
              <a:schemeClr val="tx2"/>
            </a:solidFill>
          </a:endParaRPr>
        </a:p>
      </dsp:txBody>
      <dsp:txXfrm>
        <a:off x="2302807" y="2576353"/>
        <a:ext cx="984289" cy="984010"/>
      </dsp:txXfrm>
    </dsp:sp>
    <dsp:sp modelId="{BAA28FC5-8250-4245-8595-27588C160FD2}">
      <dsp:nvSpPr>
        <dsp:cNvPr id="0" name=""/>
        <dsp:cNvSpPr/>
      </dsp:nvSpPr>
      <dsp:spPr>
        <a:xfrm>
          <a:off x="3471490" y="2577235"/>
          <a:ext cx="1835556" cy="982247"/>
        </a:xfrm>
        <a:prstGeom prst="chevron">
          <a:avLst/>
        </a:prstGeom>
        <a:solidFill>
          <a:srgbClr val="D1B347"/>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b="1" kern="1200">
              <a:solidFill>
                <a:schemeClr val="tx2"/>
              </a:solidFill>
            </a:rPr>
            <a:t>Follow up 2 </a:t>
          </a:r>
        </a:p>
        <a:p>
          <a:pPr marL="0" lvl="0" indent="0" algn="ctr" defTabSz="800100">
            <a:lnSpc>
              <a:spcPct val="90000"/>
            </a:lnSpc>
            <a:spcBef>
              <a:spcPct val="0"/>
            </a:spcBef>
            <a:spcAft>
              <a:spcPct val="35000"/>
            </a:spcAft>
            <a:buNone/>
          </a:pPr>
          <a:r>
            <a:rPr lang="en-GB" sz="1800" b="1" kern="1200">
              <a:solidFill>
                <a:schemeClr val="tx2"/>
              </a:solidFill>
            </a:rPr>
            <a:t>(9m)</a:t>
          </a:r>
        </a:p>
      </dsp:txBody>
      <dsp:txXfrm>
        <a:off x="3962614" y="2577235"/>
        <a:ext cx="853309" cy="982247"/>
      </dsp:txXfrm>
    </dsp:sp>
    <dsp:sp modelId="{A4A88948-F36D-44D8-B65C-D08B238D37A5}">
      <dsp:nvSpPr>
        <dsp:cNvPr id="0" name=""/>
        <dsp:cNvSpPr/>
      </dsp:nvSpPr>
      <dsp:spPr>
        <a:xfrm>
          <a:off x="5162836" y="2813132"/>
          <a:ext cx="728235" cy="510452"/>
        </a:xfrm>
        <a:prstGeom prst="chevron">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42672" rIns="42672" bIns="42672" numCol="1" spcCol="1270" anchor="ctr" anchorCtr="0">
          <a:noAutofit/>
        </a:bodyPr>
        <a:lstStyle/>
        <a:p>
          <a:pPr marL="0" lvl="0" indent="0" algn="ctr" defTabSz="1422400">
            <a:lnSpc>
              <a:spcPct val="90000"/>
            </a:lnSpc>
            <a:spcBef>
              <a:spcPct val="0"/>
            </a:spcBef>
            <a:spcAft>
              <a:spcPct val="35000"/>
            </a:spcAft>
            <a:buNone/>
          </a:pPr>
          <a:endParaRPr lang="en-GB" sz="3200" kern="1200"/>
        </a:p>
      </dsp:txBody>
      <dsp:txXfrm>
        <a:off x="5418062" y="2813132"/>
        <a:ext cx="217783" cy="510452"/>
      </dsp:txXfrm>
    </dsp:sp>
    <dsp:sp modelId="{D7539FB8-0E69-40F8-8632-BD4004693F69}">
      <dsp:nvSpPr>
        <dsp:cNvPr id="0" name=""/>
        <dsp:cNvSpPr/>
      </dsp:nvSpPr>
      <dsp:spPr>
        <a:xfrm>
          <a:off x="5737875" y="2813132"/>
          <a:ext cx="745437" cy="510452"/>
        </a:xfrm>
        <a:prstGeom prst="chevron">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42672" rIns="42672" bIns="42672" numCol="1" spcCol="1270" anchor="ctr" anchorCtr="0">
          <a:noAutofit/>
        </a:bodyPr>
        <a:lstStyle/>
        <a:p>
          <a:pPr marL="0" lvl="0" indent="0" algn="ctr" defTabSz="1422400">
            <a:lnSpc>
              <a:spcPct val="90000"/>
            </a:lnSpc>
            <a:spcBef>
              <a:spcPct val="0"/>
            </a:spcBef>
            <a:spcAft>
              <a:spcPct val="35000"/>
            </a:spcAft>
            <a:buNone/>
          </a:pPr>
          <a:endParaRPr lang="en-GB" sz="3200" kern="1200"/>
        </a:p>
      </dsp:txBody>
      <dsp:txXfrm>
        <a:off x="5993101" y="2813132"/>
        <a:ext cx="234985" cy="510452"/>
      </dsp:txXfrm>
    </dsp:sp>
    <dsp:sp modelId="{6A5C9525-DC78-4652-9963-9AAF67D122B6}">
      <dsp:nvSpPr>
        <dsp:cNvPr id="0" name=""/>
        <dsp:cNvSpPr/>
      </dsp:nvSpPr>
      <dsp:spPr>
        <a:xfrm>
          <a:off x="6324967" y="2813132"/>
          <a:ext cx="681301" cy="510452"/>
        </a:xfrm>
        <a:prstGeom prst="chevron">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42672" rIns="42672" bIns="42672" numCol="1" spcCol="1270" anchor="ctr" anchorCtr="0">
          <a:noAutofit/>
        </a:bodyPr>
        <a:lstStyle/>
        <a:p>
          <a:pPr marL="0" lvl="0" indent="0" algn="ctr" defTabSz="1422400">
            <a:lnSpc>
              <a:spcPct val="90000"/>
            </a:lnSpc>
            <a:spcBef>
              <a:spcPct val="0"/>
            </a:spcBef>
            <a:spcAft>
              <a:spcPct val="35000"/>
            </a:spcAft>
            <a:buNone/>
          </a:pPr>
          <a:endParaRPr lang="en-GB" sz="3200" kern="1200"/>
        </a:p>
      </dsp:txBody>
      <dsp:txXfrm>
        <a:off x="6580193" y="2813132"/>
        <a:ext cx="170849" cy="510452"/>
      </dsp:txXfrm>
    </dsp:sp>
    <dsp:sp modelId="{2F241D7A-7ABD-4850-8551-0FC5B802E0CC}">
      <dsp:nvSpPr>
        <dsp:cNvPr id="0" name=""/>
        <dsp:cNvSpPr/>
      </dsp:nvSpPr>
      <dsp:spPr>
        <a:xfrm>
          <a:off x="6800095" y="2796211"/>
          <a:ext cx="723704" cy="526106"/>
        </a:xfrm>
        <a:prstGeom prst="chevron">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2017" tIns="44006" rIns="44006" bIns="44006" numCol="1" spcCol="1270" anchor="ctr" anchorCtr="0">
          <a:noAutofit/>
        </a:bodyPr>
        <a:lstStyle/>
        <a:p>
          <a:pPr marL="0" lvl="0" indent="0" algn="ctr" defTabSz="1466850">
            <a:lnSpc>
              <a:spcPct val="90000"/>
            </a:lnSpc>
            <a:spcBef>
              <a:spcPct val="0"/>
            </a:spcBef>
            <a:spcAft>
              <a:spcPct val="35000"/>
            </a:spcAft>
            <a:buNone/>
          </a:pPr>
          <a:endParaRPr lang="en-GB" sz="3300" kern="1200"/>
        </a:p>
      </dsp:txBody>
      <dsp:txXfrm>
        <a:off x="7063148" y="2796211"/>
        <a:ext cx="197598" cy="526106"/>
      </dsp:txXfrm>
    </dsp:sp>
    <dsp:sp modelId="{C49F5CE7-5252-4E2C-80A0-9787D0E5DB3A}">
      <dsp:nvSpPr>
        <dsp:cNvPr id="0" name=""/>
        <dsp:cNvSpPr/>
      </dsp:nvSpPr>
      <dsp:spPr>
        <a:xfrm>
          <a:off x="7298528" y="2548790"/>
          <a:ext cx="2331800" cy="1020948"/>
        </a:xfrm>
        <a:prstGeom prst="chevron">
          <a:avLst/>
        </a:prstGeom>
        <a:solidFill>
          <a:srgbClr val="ABAA4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b="1" kern="1200">
              <a:solidFill>
                <a:schemeClr val="tx2"/>
              </a:solidFill>
            </a:rPr>
            <a:t>Final follow up</a:t>
          </a:r>
        </a:p>
        <a:p>
          <a:pPr marL="0" lvl="0" indent="0" algn="ctr" defTabSz="800100">
            <a:lnSpc>
              <a:spcPct val="90000"/>
            </a:lnSpc>
            <a:spcBef>
              <a:spcPct val="0"/>
            </a:spcBef>
            <a:spcAft>
              <a:spcPct val="35000"/>
            </a:spcAft>
            <a:buNone/>
          </a:pPr>
          <a:r>
            <a:rPr lang="en-GB" sz="1800" b="1" kern="1200">
              <a:solidFill>
                <a:schemeClr val="tx2"/>
              </a:solidFill>
            </a:rPr>
            <a:t>(24m)</a:t>
          </a:r>
          <a:endParaRPr lang="en-GB" sz="1400" b="1" kern="1200">
            <a:solidFill>
              <a:schemeClr val="tx2"/>
            </a:solidFill>
          </a:endParaRPr>
        </a:p>
      </dsp:txBody>
      <dsp:txXfrm>
        <a:off x="7809002" y="2548790"/>
        <a:ext cx="1310852" cy="1020948"/>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BCAD6A-D68A-48B7-BEA5-1DF4BA530B5C}" type="datetimeFigureOut">
              <a:rPr lang="en-GB" smtClean="0"/>
              <a:t>08/12/2020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2C2AF-E043-4A57-AA36-57D5D9E0352E}" type="slidenum">
              <a:rPr lang="en-GB" smtClean="0"/>
              <a:t>‹#›</a:t>
            </a:fld>
            <a:endParaRPr lang="en-GB"/>
          </a:p>
        </p:txBody>
      </p:sp>
    </p:spTree>
    <p:extLst>
      <p:ext uri="{BB962C8B-B14F-4D97-AF65-F5344CB8AC3E}">
        <p14:creationId xmlns:p14="http://schemas.microsoft.com/office/powerpoint/2010/main" val="420964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GB" dirty="0"/>
          </a:p>
        </p:txBody>
      </p:sp>
      <p:sp>
        <p:nvSpPr>
          <p:cNvPr id="4" name="Slide Number Placeholder 3"/>
          <p:cNvSpPr>
            <a:spLocks noGrp="1"/>
          </p:cNvSpPr>
          <p:nvPr>
            <p:ph type="sldNum" sz="quarter" idx="5"/>
          </p:nvPr>
        </p:nvSpPr>
        <p:spPr/>
        <p:txBody>
          <a:bodyPr/>
          <a:lstStyle/>
          <a:p>
            <a:fld id="{9022C2AF-E043-4A57-AA36-57D5D9E0352E}" type="slidenum">
              <a:rPr lang="en-GB" smtClean="0"/>
              <a:t>1</a:t>
            </a:fld>
            <a:endParaRPr lang="en-GB"/>
          </a:p>
        </p:txBody>
      </p:sp>
    </p:spTree>
    <p:extLst>
      <p:ext uri="{BB962C8B-B14F-4D97-AF65-F5344CB8AC3E}">
        <p14:creationId xmlns:p14="http://schemas.microsoft.com/office/powerpoint/2010/main" val="2840649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en-US" sz="1200" kern="1200">
                <a:solidFill>
                  <a:schemeClr val="tx1"/>
                </a:solidFill>
                <a:latin typeface="+mn-lt"/>
                <a:ea typeface="+mn-ea"/>
                <a:cs typeface="+mn-cs"/>
              </a:rPr>
            </a:br>
            <a:r>
              <a:rPr lang="en-GB" sz="1200" b="0" i="0" u="none" strike="noStrike" kern="1200">
                <a:solidFill>
                  <a:schemeClr val="tx1"/>
                </a:solidFill>
                <a:effectLst/>
                <a:latin typeface="+mn-lt"/>
                <a:ea typeface="+mn-ea"/>
                <a:cs typeface="+mn-cs"/>
              </a:rPr>
              <a:t>Bertine de Vries</a:t>
            </a:r>
            <a:r>
              <a:rPr lang="en-GB" sz="1200" b="0" i="0" kern="1200">
                <a:solidFill>
                  <a:schemeClr val="tx1"/>
                </a:solidFill>
                <a:effectLst/>
                <a:latin typeface="+mn-lt"/>
                <a:ea typeface="+mn-ea"/>
                <a:cs typeface="+mn-cs"/>
              </a:rPr>
              <a:t>, </a:t>
            </a:r>
            <a:r>
              <a:rPr lang="en-GB" sz="1200" b="0" i="0" u="none" strike="noStrike" kern="1200" err="1">
                <a:solidFill>
                  <a:schemeClr val="tx1"/>
                </a:solidFill>
                <a:effectLst/>
                <a:latin typeface="+mn-lt"/>
                <a:ea typeface="+mn-ea"/>
                <a:cs typeface="+mn-cs"/>
              </a:rPr>
              <a:t>Jooske</a:t>
            </a:r>
            <a:r>
              <a:rPr lang="en-GB" sz="1200" b="0" i="0" u="none" strike="noStrike" kern="1200">
                <a:solidFill>
                  <a:schemeClr val="tx1"/>
                </a:solidFill>
                <a:effectLst/>
                <a:latin typeface="+mn-lt"/>
                <a:ea typeface="+mn-ea"/>
                <a:cs typeface="+mn-cs"/>
              </a:rPr>
              <a:t> T van </a:t>
            </a:r>
            <a:r>
              <a:rPr lang="en-GB" sz="1200" b="0" i="0" u="none" strike="noStrike" kern="1200" err="1">
                <a:solidFill>
                  <a:schemeClr val="tx1"/>
                </a:solidFill>
                <a:effectLst/>
                <a:latin typeface="+mn-lt"/>
                <a:ea typeface="+mn-ea"/>
                <a:cs typeface="+mn-cs"/>
              </a:rPr>
              <a:t>Busschbach</a:t>
            </a:r>
            <a:r>
              <a:rPr lang="en-GB" sz="1200" b="0" i="0" kern="1200">
                <a:solidFill>
                  <a:schemeClr val="tx1"/>
                </a:solidFill>
                <a:effectLst/>
                <a:latin typeface="+mn-lt"/>
                <a:ea typeface="+mn-ea"/>
                <a:cs typeface="+mn-cs"/>
              </a:rPr>
              <a:t>, </a:t>
            </a:r>
            <a:r>
              <a:rPr lang="en-GB" sz="1200" b="0" i="0" u="none" strike="noStrike" kern="1200">
                <a:solidFill>
                  <a:schemeClr val="tx1"/>
                </a:solidFill>
                <a:effectLst/>
                <a:latin typeface="+mn-lt"/>
                <a:ea typeface="+mn-ea"/>
                <a:cs typeface="+mn-cs"/>
              </a:rPr>
              <a:t>Elisabeth C D van der </a:t>
            </a:r>
            <a:r>
              <a:rPr lang="en-GB" sz="1200" b="0" i="0" u="none" strike="noStrike" kern="1200" err="1">
                <a:solidFill>
                  <a:schemeClr val="tx1"/>
                </a:solidFill>
                <a:effectLst/>
                <a:latin typeface="+mn-lt"/>
                <a:ea typeface="+mn-ea"/>
                <a:cs typeface="+mn-cs"/>
              </a:rPr>
              <a:t>Stouwe</a:t>
            </a:r>
            <a:r>
              <a:rPr lang="en-GB" sz="1200" b="0" i="0" kern="1200">
                <a:solidFill>
                  <a:schemeClr val="tx1"/>
                </a:solidFill>
                <a:effectLst/>
                <a:latin typeface="+mn-lt"/>
                <a:ea typeface="+mn-ea"/>
                <a:cs typeface="+mn-cs"/>
              </a:rPr>
              <a:t>, </a:t>
            </a:r>
            <a:r>
              <a:rPr lang="en-GB" sz="1200" b="0" i="0" u="none" strike="noStrike" kern="1200">
                <a:solidFill>
                  <a:schemeClr val="tx1"/>
                </a:solidFill>
                <a:effectLst/>
                <a:latin typeface="+mn-lt"/>
                <a:ea typeface="+mn-ea"/>
                <a:cs typeface="+mn-cs"/>
              </a:rPr>
              <a:t>André Aleman</a:t>
            </a:r>
            <a:r>
              <a:rPr lang="en-GB" sz="1200" b="0" i="0" kern="1200">
                <a:solidFill>
                  <a:schemeClr val="tx1"/>
                </a:solidFill>
                <a:effectLst/>
                <a:latin typeface="+mn-lt"/>
                <a:ea typeface="+mn-ea"/>
                <a:cs typeface="+mn-cs"/>
              </a:rPr>
              <a:t>, </a:t>
            </a:r>
            <a:r>
              <a:rPr lang="en-GB" sz="1200" b="0" i="0" u="none" strike="noStrike" kern="1200">
                <a:solidFill>
                  <a:schemeClr val="tx1"/>
                </a:solidFill>
                <a:effectLst/>
                <a:latin typeface="+mn-lt"/>
                <a:ea typeface="+mn-ea"/>
                <a:cs typeface="+mn-cs"/>
              </a:rPr>
              <a:t>Jan J M van Dijk</a:t>
            </a:r>
            <a:r>
              <a:rPr lang="en-GB" sz="1200" b="0" i="0" kern="1200">
                <a:solidFill>
                  <a:schemeClr val="tx1"/>
                </a:solidFill>
                <a:effectLst/>
                <a:latin typeface="+mn-lt"/>
                <a:ea typeface="+mn-ea"/>
                <a:cs typeface="+mn-cs"/>
              </a:rPr>
              <a:t>, </a:t>
            </a:r>
            <a:r>
              <a:rPr lang="en-GB" sz="1200" b="0" i="0" u="none" strike="noStrike" kern="1200">
                <a:solidFill>
                  <a:schemeClr val="tx1"/>
                </a:solidFill>
                <a:effectLst/>
                <a:latin typeface="+mn-lt"/>
                <a:ea typeface="+mn-ea"/>
                <a:cs typeface="+mn-cs"/>
              </a:rPr>
              <a:t>Paul H Lysaker</a:t>
            </a:r>
            <a:r>
              <a:rPr lang="en-GB" sz="1200" b="0" i="0" kern="1200">
                <a:solidFill>
                  <a:schemeClr val="tx1"/>
                </a:solidFill>
                <a:effectLst/>
                <a:latin typeface="+mn-lt"/>
                <a:ea typeface="+mn-ea"/>
                <a:cs typeface="+mn-cs"/>
              </a:rPr>
              <a:t>, </a:t>
            </a:r>
            <a:r>
              <a:rPr lang="en-GB" sz="1200" b="0" i="0" u="none" strike="noStrike" kern="1200">
                <a:solidFill>
                  <a:schemeClr val="tx1"/>
                </a:solidFill>
                <a:effectLst/>
                <a:latin typeface="+mn-lt"/>
                <a:ea typeface="+mn-ea"/>
                <a:cs typeface="+mn-cs"/>
              </a:rPr>
              <a:t>Johan Arends</a:t>
            </a:r>
            <a:r>
              <a:rPr lang="en-GB" sz="1200" b="0" i="0" kern="1200">
                <a:solidFill>
                  <a:schemeClr val="tx1"/>
                </a:solidFill>
                <a:effectLst/>
                <a:latin typeface="+mn-lt"/>
                <a:ea typeface="+mn-ea"/>
                <a:cs typeface="+mn-cs"/>
              </a:rPr>
              <a:t>, </a:t>
            </a:r>
            <a:r>
              <a:rPr lang="en-GB" sz="1200" b="0" i="0" u="none" strike="noStrike" kern="1200">
                <a:solidFill>
                  <a:schemeClr val="tx1"/>
                </a:solidFill>
                <a:effectLst/>
                <a:latin typeface="+mn-lt"/>
                <a:ea typeface="+mn-ea"/>
                <a:cs typeface="+mn-cs"/>
              </a:rPr>
              <a:t>Saskia A Nijman</a:t>
            </a:r>
            <a:r>
              <a:rPr lang="en-GB" sz="1200" b="0" i="0" kern="1200">
                <a:solidFill>
                  <a:schemeClr val="tx1"/>
                </a:solidFill>
                <a:effectLst/>
                <a:latin typeface="+mn-lt"/>
                <a:ea typeface="+mn-ea"/>
                <a:cs typeface="+mn-cs"/>
              </a:rPr>
              <a:t>, </a:t>
            </a:r>
            <a:r>
              <a:rPr lang="en-GB" sz="1200" b="0" i="0" u="none" strike="noStrike" kern="1200" err="1">
                <a:solidFill>
                  <a:schemeClr val="tx1"/>
                </a:solidFill>
                <a:effectLst/>
                <a:latin typeface="+mn-lt"/>
                <a:ea typeface="+mn-ea"/>
                <a:cs typeface="+mn-cs"/>
              </a:rPr>
              <a:t>Gerdina</a:t>
            </a:r>
            <a:r>
              <a:rPr lang="en-GB" sz="1200" b="0" i="0" u="none" strike="noStrike" kern="1200">
                <a:solidFill>
                  <a:schemeClr val="tx1"/>
                </a:solidFill>
                <a:effectLst/>
                <a:latin typeface="+mn-lt"/>
                <a:ea typeface="+mn-ea"/>
                <a:cs typeface="+mn-cs"/>
              </a:rPr>
              <a:t> H M </a:t>
            </a:r>
            <a:r>
              <a:rPr lang="en-GB" sz="1200" b="0" i="0" u="none" strike="noStrike" kern="1200" err="1">
                <a:solidFill>
                  <a:schemeClr val="tx1"/>
                </a:solidFill>
                <a:effectLst/>
                <a:latin typeface="+mn-lt"/>
                <a:ea typeface="+mn-ea"/>
                <a:cs typeface="+mn-cs"/>
              </a:rPr>
              <a:t>Pijnenborg</a:t>
            </a:r>
            <a:r>
              <a:rPr lang="en-GB" sz="1200" b="0" i="0" u="none" strike="noStrike" kern="1200">
                <a:solidFill>
                  <a:schemeClr val="tx1"/>
                </a:solidFill>
                <a:effectLst/>
                <a:latin typeface="+mn-lt"/>
                <a:ea typeface="+mn-ea"/>
                <a:cs typeface="+mn-cs"/>
              </a:rPr>
              <a:t> (2019) </a:t>
            </a:r>
            <a:r>
              <a:rPr lang="en-GB" sz="1200" b="0" i="0" kern="1200">
                <a:solidFill>
                  <a:schemeClr val="tx1"/>
                </a:solidFill>
                <a:effectLst/>
                <a:latin typeface="+mn-lt"/>
                <a:ea typeface="+mn-ea"/>
                <a:cs typeface="+mn-cs"/>
              </a:rPr>
              <a:t>Prevalence Rate and Risk Factors of Victimization in Adult Patients With a Psychotic Disorder: A Systematic Review and Meta-analysis,</a:t>
            </a:r>
            <a:r>
              <a:rPr lang="en-GB" sz="1200" b="1" i="0" kern="1200">
                <a:solidFill>
                  <a:schemeClr val="tx1"/>
                </a:solidFill>
                <a:effectLst/>
                <a:latin typeface="+mn-lt"/>
                <a:ea typeface="+mn-ea"/>
                <a:cs typeface="+mn-cs"/>
              </a:rPr>
              <a:t> </a:t>
            </a:r>
            <a:r>
              <a:rPr lang="en-GB" sz="1200" b="0" i="1" kern="1200">
                <a:solidFill>
                  <a:schemeClr val="tx1"/>
                </a:solidFill>
                <a:effectLst/>
                <a:latin typeface="+mn-lt"/>
                <a:ea typeface="+mn-ea"/>
                <a:cs typeface="+mn-cs"/>
              </a:rPr>
              <a:t>Schizophrenia Bulletin</a:t>
            </a:r>
            <a:r>
              <a:rPr lang="en-GB" sz="1200" b="0" i="0" kern="1200">
                <a:solidFill>
                  <a:schemeClr val="tx1"/>
                </a:solidFill>
                <a:effectLst/>
                <a:latin typeface="+mn-lt"/>
                <a:ea typeface="+mn-ea"/>
                <a:cs typeface="+mn-cs"/>
              </a:rPr>
              <a:t>, Volume 45, Issue 1, January 2019, Pages 114–126,</a:t>
            </a:r>
            <a:endParaRPr lang="en-GB" sz="1200" b="1"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5"/>
          </p:nvPr>
        </p:nvSpPr>
        <p:spPr/>
        <p:txBody>
          <a:bodyPr/>
          <a:lstStyle/>
          <a:p>
            <a:fld id="{9022C2AF-E043-4A57-AA36-57D5D9E0352E}" type="slidenum">
              <a:rPr lang="en-GB" smtClean="0"/>
              <a:t>2</a:t>
            </a:fld>
            <a:endParaRPr lang="en-GB"/>
          </a:p>
        </p:txBody>
      </p:sp>
    </p:spTree>
    <p:extLst>
      <p:ext uri="{BB962C8B-B14F-4D97-AF65-F5344CB8AC3E}">
        <p14:creationId xmlns:p14="http://schemas.microsoft.com/office/powerpoint/2010/main" val="199582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a:solidFill>
                  <a:schemeClr val="tx1"/>
                </a:solidFill>
                <a:effectLst/>
                <a:latin typeface="+mn-lt"/>
                <a:ea typeface="+mn-ea"/>
                <a:cs typeface="+mn-cs"/>
              </a:rPr>
              <a:t>de </a:t>
            </a:r>
            <a:r>
              <a:rPr lang="fr-FR" sz="1200" kern="1200" err="1">
                <a:solidFill>
                  <a:schemeClr val="tx1"/>
                </a:solidFill>
                <a:effectLst/>
                <a:latin typeface="+mn-lt"/>
                <a:ea typeface="+mn-ea"/>
                <a:cs typeface="+mn-cs"/>
              </a:rPr>
              <a:t>Bont</a:t>
            </a:r>
            <a:r>
              <a:rPr lang="fr-FR" sz="1200" kern="1200">
                <a:solidFill>
                  <a:schemeClr val="tx1"/>
                </a:solidFill>
                <a:effectLst/>
                <a:latin typeface="+mn-lt"/>
                <a:ea typeface="+mn-ea"/>
                <a:cs typeface="+mn-cs"/>
              </a:rPr>
              <a:t> PA, van den Berg DP, van der </a:t>
            </a:r>
            <a:r>
              <a:rPr lang="fr-FR" sz="1200" kern="1200" err="1">
                <a:solidFill>
                  <a:schemeClr val="tx1"/>
                </a:solidFill>
                <a:effectLst/>
                <a:latin typeface="+mn-lt"/>
                <a:ea typeface="+mn-ea"/>
                <a:cs typeface="+mn-cs"/>
              </a:rPr>
              <a:t>Vleugel</a:t>
            </a:r>
            <a:r>
              <a:rPr lang="fr-FR" sz="1200" kern="1200">
                <a:solidFill>
                  <a:schemeClr val="tx1"/>
                </a:solidFill>
                <a:effectLst/>
                <a:latin typeface="+mn-lt"/>
                <a:ea typeface="+mn-ea"/>
                <a:cs typeface="+mn-cs"/>
              </a:rPr>
              <a:t> BM, de Roos C, de </a:t>
            </a:r>
            <a:r>
              <a:rPr lang="fr-FR" sz="1200" kern="1200" err="1">
                <a:solidFill>
                  <a:schemeClr val="tx1"/>
                </a:solidFill>
                <a:effectLst/>
                <a:latin typeface="+mn-lt"/>
                <a:ea typeface="+mn-ea"/>
                <a:cs typeface="+mn-cs"/>
              </a:rPr>
              <a:t>Jongh</a:t>
            </a:r>
            <a:r>
              <a:rPr lang="fr-FR" sz="1200" kern="1200">
                <a:solidFill>
                  <a:schemeClr val="tx1"/>
                </a:solidFill>
                <a:effectLst/>
                <a:latin typeface="+mn-lt"/>
                <a:ea typeface="+mn-ea"/>
                <a:cs typeface="+mn-cs"/>
              </a:rPr>
              <a:t> A, van der Gaag M, et al. </a:t>
            </a:r>
            <a:r>
              <a:rPr lang="en-US" sz="1200" kern="1200">
                <a:solidFill>
                  <a:schemeClr val="tx1"/>
                </a:solidFill>
                <a:effectLst/>
                <a:latin typeface="+mn-lt"/>
                <a:ea typeface="+mn-ea"/>
                <a:cs typeface="+mn-cs"/>
              </a:rPr>
              <a:t>Predictive validity of the Trauma Screening Questionnaire in detecting post-traumatic stress disorder in patients with psychotic disorders. Br J Psychiatry. 2015;206(5):408-16.</a:t>
            </a:r>
            <a:br>
              <a:rPr lang="en-US" sz="1200" kern="1200">
                <a:solidFill>
                  <a:schemeClr val="tx1"/>
                </a:solidFill>
                <a:latin typeface="+mn-lt"/>
                <a:ea typeface="+mn-ea"/>
                <a:cs typeface="+mn-cs"/>
              </a:rPr>
            </a:br>
            <a:endParaRPr lang="en-GB"/>
          </a:p>
        </p:txBody>
      </p:sp>
      <p:sp>
        <p:nvSpPr>
          <p:cNvPr id="4" name="Slide Number Placeholder 3"/>
          <p:cNvSpPr>
            <a:spLocks noGrp="1"/>
          </p:cNvSpPr>
          <p:nvPr>
            <p:ph type="sldNum" sz="quarter" idx="5"/>
          </p:nvPr>
        </p:nvSpPr>
        <p:spPr/>
        <p:txBody>
          <a:bodyPr/>
          <a:lstStyle/>
          <a:p>
            <a:fld id="{9022C2AF-E043-4A57-AA36-57D5D9E0352E}" type="slidenum">
              <a:rPr lang="en-GB" smtClean="0"/>
              <a:t>3</a:t>
            </a:fld>
            <a:endParaRPr lang="en-GB"/>
          </a:p>
        </p:txBody>
      </p:sp>
    </p:spTree>
    <p:extLst>
      <p:ext uri="{BB962C8B-B14F-4D97-AF65-F5344CB8AC3E}">
        <p14:creationId xmlns:p14="http://schemas.microsoft.com/office/powerpoint/2010/main" val="1052912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022C2AF-E043-4A57-AA36-57D5D9E0352E}" type="slidenum">
              <a:rPr lang="en-GB" smtClean="0"/>
              <a:t>5</a:t>
            </a:fld>
            <a:endParaRPr lang="en-GB"/>
          </a:p>
        </p:txBody>
      </p:sp>
    </p:spTree>
    <p:extLst>
      <p:ext uri="{BB962C8B-B14F-4D97-AF65-F5344CB8AC3E}">
        <p14:creationId xmlns:p14="http://schemas.microsoft.com/office/powerpoint/2010/main" val="1486441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References:</a:t>
            </a:r>
          </a:p>
          <a:p>
            <a:r>
              <a:rPr lang="en-US" sz="1200" kern="1200" dirty="0">
                <a:solidFill>
                  <a:schemeClr val="tx1"/>
                </a:solidFill>
                <a:effectLst/>
                <a:latin typeface="+mn-lt"/>
                <a:ea typeface="+mn-ea"/>
                <a:cs typeface="+mn-cs"/>
              </a:rPr>
              <a:t>(1) Keen N, Hunter ECM, Peters E. Integrated Trauma-Focused Cognitive-Behavioural Therapy for Post-traumatic Stress and Psychotic Symptoms: A Case-Series Study Using Imaginal Reprocessing Strategies. Front Psychiatry. 2017;8:92.</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(2) Ward-Brown J, Keane D, </a:t>
            </a:r>
            <a:r>
              <a:rPr lang="en-US" sz="1200" kern="1200" dirty="0" err="1">
                <a:solidFill>
                  <a:schemeClr val="tx1"/>
                </a:solidFill>
                <a:effectLst/>
                <a:latin typeface="+mn-lt"/>
                <a:ea typeface="+mn-ea"/>
                <a:cs typeface="+mn-cs"/>
              </a:rPr>
              <a:t>Bhutani</a:t>
            </a:r>
            <a:r>
              <a:rPr lang="en-US" sz="1200" kern="1200" dirty="0">
                <a:solidFill>
                  <a:schemeClr val="tx1"/>
                </a:solidFill>
                <a:effectLst/>
                <a:latin typeface="+mn-lt"/>
                <a:ea typeface="+mn-ea"/>
                <a:cs typeface="+mn-cs"/>
              </a:rPr>
              <a:t> G, </a:t>
            </a:r>
            <a:r>
              <a:rPr lang="en-US" sz="1200" kern="1200" dirty="0" err="1">
                <a:solidFill>
                  <a:schemeClr val="tx1"/>
                </a:solidFill>
                <a:effectLst/>
                <a:latin typeface="+mn-lt"/>
                <a:ea typeface="+mn-ea"/>
                <a:cs typeface="+mn-cs"/>
              </a:rPr>
              <a:t>Malkin</a:t>
            </a:r>
            <a:r>
              <a:rPr lang="en-US" sz="1200" kern="1200" dirty="0">
                <a:solidFill>
                  <a:schemeClr val="tx1"/>
                </a:solidFill>
                <a:effectLst/>
                <a:latin typeface="+mn-lt"/>
                <a:ea typeface="+mn-ea"/>
                <a:cs typeface="+mn-cs"/>
              </a:rPr>
              <a:t> D, </a:t>
            </a:r>
            <a:r>
              <a:rPr lang="en-US" sz="1200" kern="1200" dirty="0" err="1">
                <a:solidFill>
                  <a:schemeClr val="tx1"/>
                </a:solidFill>
                <a:effectLst/>
                <a:latin typeface="+mn-lt"/>
                <a:ea typeface="+mn-ea"/>
                <a:cs typeface="+mn-cs"/>
              </a:rPr>
              <a:t>Sellwood</a:t>
            </a:r>
            <a:r>
              <a:rPr lang="en-US" sz="1200" kern="1200" dirty="0">
                <a:solidFill>
                  <a:schemeClr val="tx1"/>
                </a:solidFill>
                <a:effectLst/>
                <a:latin typeface="+mn-lt"/>
                <a:ea typeface="+mn-ea"/>
                <a:cs typeface="+mn-cs"/>
              </a:rPr>
              <a:t> B, Varese F. TF-CBT and EMDR for young people with trauma and first episode psychosis (using a phasic treatment approach): two early intervention service case studies. </a:t>
            </a:r>
            <a:r>
              <a:rPr lang="en-US" sz="1200" kern="1200" dirty="0" err="1">
                <a:solidFill>
                  <a:schemeClr val="tx1"/>
                </a:solidFill>
                <a:effectLst/>
                <a:latin typeface="+mn-lt"/>
                <a:ea typeface="+mn-ea"/>
                <a:cs typeface="+mn-cs"/>
              </a:rPr>
              <a:t>Cogn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Beh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Ther</a:t>
            </a:r>
            <a:r>
              <a:rPr lang="en-US" sz="1200" kern="1200" dirty="0">
                <a:solidFill>
                  <a:schemeClr val="tx1"/>
                </a:solidFill>
                <a:effectLst/>
                <a:latin typeface="+mn-lt"/>
                <a:ea typeface="+mn-ea"/>
                <a:cs typeface="+mn-cs"/>
              </a:rPr>
              <a:t>. 2018;11.</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(3) Varese F., D. M., Dudley R., Bowe S., </a:t>
            </a:r>
            <a:r>
              <a:rPr lang="en-US" sz="1200" kern="1200" dirty="0" err="1">
                <a:solidFill>
                  <a:schemeClr val="tx1"/>
                </a:solidFill>
                <a:effectLst/>
                <a:latin typeface="+mn-lt"/>
                <a:ea typeface="+mn-ea"/>
                <a:cs typeface="+mn-cs"/>
              </a:rPr>
              <a:t>Christodoulides</a:t>
            </a:r>
            <a:r>
              <a:rPr lang="en-US" sz="1200" kern="1200" dirty="0">
                <a:solidFill>
                  <a:schemeClr val="tx1"/>
                </a:solidFill>
                <a:effectLst/>
                <a:latin typeface="+mn-lt"/>
                <a:ea typeface="+mn-ea"/>
                <a:cs typeface="+mn-cs"/>
              </a:rPr>
              <a:t> T., Common S., Grace T., Lumley V., McCartney L., Pace S., Reeves R., Morrison A.P., Turkington D. (In press). Targeting dissociation using cognitive behavioural therapy in voice-hearers with psychosis and a history of interpersonal trauma: A case series. </a:t>
            </a:r>
            <a:r>
              <a:rPr lang="en-US" sz="1200" u="sng" kern="1200" dirty="0">
                <a:solidFill>
                  <a:schemeClr val="tx1"/>
                </a:solidFill>
                <a:effectLst/>
                <a:latin typeface="+mn-lt"/>
                <a:ea typeface="+mn-ea"/>
                <a:cs typeface="+mn-cs"/>
              </a:rPr>
              <a:t>Psychology and Psychotherapy: Theory, Research and Practice</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(4)</a:t>
            </a:r>
            <a:r>
              <a:rPr lang="en-GB" sz="1200" b="0" i="0" u="none" strike="noStrike" kern="1200" baseline="0" dirty="0">
                <a:solidFill>
                  <a:schemeClr val="tx1"/>
                </a:solidFill>
                <a:effectLst/>
                <a:latin typeface="+mn-lt"/>
                <a:ea typeface="+mn-ea"/>
                <a:cs typeface="+mn-cs"/>
              </a:rPr>
              <a:t> </a:t>
            </a:r>
            <a:r>
              <a:rPr lang="en-GB" sz="1200" b="0" i="0" u="none" strike="noStrike" kern="1200" baseline="0" dirty="0">
                <a:solidFill>
                  <a:schemeClr val="tx1"/>
                </a:solidFill>
                <a:latin typeface="+mn-lt"/>
                <a:ea typeface="+mn-ea"/>
                <a:cs typeface="+mn-cs"/>
              </a:rPr>
              <a:t>Georgie </a:t>
            </a:r>
            <a:r>
              <a:rPr lang="en-GB" sz="1200" b="0" i="0" u="none" strike="noStrike" kern="1200" baseline="0" dirty="0" err="1">
                <a:solidFill>
                  <a:schemeClr val="tx1"/>
                </a:solidFill>
                <a:latin typeface="+mn-lt"/>
                <a:ea typeface="+mn-ea"/>
                <a:cs typeface="+mn-cs"/>
              </a:rPr>
              <a:t>Paulik</a:t>
            </a:r>
            <a:r>
              <a:rPr lang="en-GB" sz="1200" b="0" i="0" u="none" strike="noStrike" kern="1200" baseline="0" dirty="0">
                <a:solidFill>
                  <a:schemeClr val="tx1"/>
                </a:solidFill>
                <a:latin typeface="+mn-lt"/>
                <a:ea typeface="+mn-ea"/>
                <a:cs typeface="+mn-cs"/>
              </a:rPr>
              <a:t>, Craig Steel and </a:t>
            </a:r>
            <a:r>
              <a:rPr lang="en-GB" sz="1200" b="0" i="0" u="none" strike="noStrike" kern="1200" baseline="0" dirty="0" err="1">
                <a:solidFill>
                  <a:schemeClr val="tx1"/>
                </a:solidFill>
                <a:latin typeface="+mn-lt"/>
                <a:ea typeface="+mn-ea"/>
                <a:cs typeface="+mn-cs"/>
              </a:rPr>
              <a:t>Arnoud</a:t>
            </a:r>
            <a:r>
              <a:rPr lang="en-GB" sz="1200" b="0" i="0" u="none" strike="noStrike" kern="1200" baseline="0" dirty="0">
                <a:solidFill>
                  <a:schemeClr val="tx1"/>
                </a:solidFill>
                <a:latin typeface="+mn-lt"/>
                <a:ea typeface="+mn-ea"/>
                <a:cs typeface="+mn-cs"/>
              </a:rPr>
              <a:t> </a:t>
            </a:r>
            <a:r>
              <a:rPr lang="en-GB" sz="1200" b="0" i="0" u="none" strike="noStrike" kern="1200" baseline="0" dirty="0" err="1">
                <a:solidFill>
                  <a:schemeClr val="tx1"/>
                </a:solidFill>
                <a:latin typeface="+mn-lt"/>
                <a:ea typeface="+mn-ea"/>
                <a:cs typeface="+mn-cs"/>
              </a:rPr>
              <a:t>Arntz</a:t>
            </a:r>
            <a:r>
              <a:rPr lang="en-GB" sz="1200" b="0" i="0" u="none" strike="noStrike" kern="1200" baseline="0" dirty="0">
                <a:solidFill>
                  <a:schemeClr val="tx1"/>
                </a:solidFill>
                <a:latin typeface="+mn-lt"/>
                <a:ea typeface="+mn-ea"/>
                <a:cs typeface="+mn-cs"/>
              </a:rPr>
              <a:t> (2019) Imagery </a:t>
            </a:r>
            <a:r>
              <a:rPr lang="en-GB" sz="1200" b="0" i="0" u="none" strike="noStrike" kern="1200" baseline="0" dirty="0" err="1">
                <a:solidFill>
                  <a:schemeClr val="tx1"/>
                </a:solidFill>
                <a:latin typeface="+mn-lt"/>
                <a:ea typeface="+mn-ea"/>
                <a:cs typeface="+mn-cs"/>
              </a:rPr>
              <a:t>rescripting</a:t>
            </a:r>
            <a:r>
              <a:rPr lang="en-GB" sz="1200" b="0" i="0" u="none" strike="noStrike" kern="1200" baseline="0" dirty="0">
                <a:solidFill>
                  <a:schemeClr val="tx1"/>
                </a:solidFill>
                <a:latin typeface="+mn-lt"/>
                <a:ea typeface="+mn-ea"/>
                <a:cs typeface="+mn-cs"/>
              </a:rPr>
              <a:t> for the treatment of trauma in voice hearers: a case series. Behavioural and Cognitive Psychotherapy, 1–17</a:t>
            </a:r>
          </a:p>
          <a:p>
            <a:r>
              <a:rPr lang="en-GB" sz="1200" b="0" i="0" u="none" strike="noStrike" kern="1200" baseline="0" dirty="0">
                <a:solidFill>
                  <a:schemeClr val="tx1"/>
                </a:solidFill>
                <a:effectLst/>
                <a:latin typeface="+mn-lt"/>
                <a:ea typeface="+mn-ea"/>
                <a:cs typeface="+mn-cs"/>
              </a:rPr>
              <a:t>(5) </a:t>
            </a:r>
            <a:r>
              <a:rPr lang="en-GB" sz="1200" b="0" i="0" u="none" strike="noStrike" kern="1200" baseline="0" dirty="0">
                <a:solidFill>
                  <a:schemeClr val="tx1"/>
                </a:solidFill>
                <a:latin typeface="+mn-lt"/>
                <a:ea typeface="+mn-ea"/>
                <a:cs typeface="+mn-cs"/>
              </a:rPr>
              <a:t>Rachel M. Brand, Sarah Bendall, Amy Hardy, Susan L. </a:t>
            </a:r>
            <a:r>
              <a:rPr lang="en-GB" sz="1200" b="0" i="0" u="none" strike="noStrike" kern="1200" baseline="0" dirty="0" err="1">
                <a:solidFill>
                  <a:schemeClr val="tx1"/>
                </a:solidFill>
                <a:latin typeface="+mn-lt"/>
                <a:ea typeface="+mn-ea"/>
                <a:cs typeface="+mn-cs"/>
              </a:rPr>
              <a:t>Rossell</a:t>
            </a:r>
            <a:r>
              <a:rPr lang="en-GB" sz="1200" b="0" i="0" u="none" strike="noStrike" kern="1200" baseline="0" dirty="0">
                <a:solidFill>
                  <a:schemeClr val="tx1"/>
                </a:solidFill>
                <a:latin typeface="+mn-lt"/>
                <a:ea typeface="+mn-ea"/>
                <a:cs typeface="+mn-cs"/>
              </a:rPr>
              <a:t> and Neil Thomas (2020) Trauma-focused imaginal exposure for auditory hallucinations: A case series. Psychology and Psychotherapy: Theory, Research and Practice. DOI:10.1111/papt.12284</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(6) Sin J, Spain D, </a:t>
            </a:r>
            <a:r>
              <a:rPr lang="en-US" sz="1200" kern="1200" dirty="0" err="1">
                <a:solidFill>
                  <a:schemeClr val="tx1"/>
                </a:solidFill>
                <a:effectLst/>
                <a:latin typeface="+mn-lt"/>
                <a:ea typeface="+mn-ea"/>
                <a:cs typeface="+mn-cs"/>
              </a:rPr>
              <a:t>Furuta</a:t>
            </a:r>
            <a:r>
              <a:rPr lang="en-US" sz="1200" kern="1200" dirty="0">
                <a:solidFill>
                  <a:schemeClr val="tx1"/>
                </a:solidFill>
                <a:effectLst/>
                <a:latin typeface="+mn-lt"/>
                <a:ea typeface="+mn-ea"/>
                <a:cs typeface="+mn-cs"/>
              </a:rPr>
              <a:t> M, Murrells T, Norman I. Psychological interventions for post-traumatic stress disorder (PTSD) in people with severe mental illness. Cochrane Database Syst Rev. 2017;1:CD011464.</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(7) Swan S, Keen N, Reynolds N, </a:t>
            </a:r>
            <a:r>
              <a:rPr lang="en-US" sz="1200" kern="1200" dirty="0" err="1">
                <a:solidFill>
                  <a:schemeClr val="tx1"/>
                </a:solidFill>
                <a:effectLst/>
                <a:latin typeface="+mn-lt"/>
                <a:ea typeface="+mn-ea"/>
                <a:cs typeface="+mn-cs"/>
              </a:rPr>
              <a:t>Onwumere</a:t>
            </a:r>
            <a:r>
              <a:rPr lang="en-US" sz="1200" kern="1200" dirty="0">
                <a:solidFill>
                  <a:schemeClr val="tx1"/>
                </a:solidFill>
                <a:effectLst/>
                <a:latin typeface="+mn-lt"/>
                <a:ea typeface="+mn-ea"/>
                <a:cs typeface="+mn-cs"/>
              </a:rPr>
              <a:t> J. Psychological Interventions for Post-traumatic Stress Symptoms in Psychosis: A Systematic Review of Outcomes. Frontiers in Psychology. 2017;8.</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(8) Brand RM, McEnery C, </a:t>
            </a:r>
            <a:r>
              <a:rPr lang="en-US" sz="1200" kern="1200" dirty="0" err="1">
                <a:solidFill>
                  <a:schemeClr val="tx1"/>
                </a:solidFill>
                <a:effectLst/>
                <a:latin typeface="+mn-lt"/>
                <a:ea typeface="+mn-ea"/>
                <a:cs typeface="+mn-cs"/>
              </a:rPr>
              <a:t>Rossell</a:t>
            </a:r>
            <a:r>
              <a:rPr lang="en-US" sz="1200" kern="1200" dirty="0">
                <a:solidFill>
                  <a:schemeClr val="tx1"/>
                </a:solidFill>
                <a:effectLst/>
                <a:latin typeface="+mn-lt"/>
                <a:ea typeface="+mn-ea"/>
                <a:cs typeface="+mn-cs"/>
              </a:rPr>
              <a:t> S, Bendall S, Thomas N. Do trauma-</a:t>
            </a:r>
            <a:r>
              <a:rPr lang="en-US" sz="1200" kern="1200" dirty="0" err="1">
                <a:solidFill>
                  <a:schemeClr val="tx1"/>
                </a:solidFill>
                <a:effectLst/>
                <a:latin typeface="+mn-lt"/>
                <a:ea typeface="+mn-ea"/>
                <a:cs typeface="+mn-cs"/>
              </a:rPr>
              <a:t>focussed</a:t>
            </a:r>
            <a:r>
              <a:rPr lang="en-US" sz="1200" kern="1200" dirty="0">
                <a:solidFill>
                  <a:schemeClr val="tx1"/>
                </a:solidFill>
                <a:effectLst/>
                <a:latin typeface="+mn-lt"/>
                <a:ea typeface="+mn-ea"/>
                <a:cs typeface="+mn-cs"/>
              </a:rPr>
              <a:t> psychological interventions have an effect on psychotic symptoms? A systematic review and meta-analysis. </a:t>
            </a:r>
            <a:r>
              <a:rPr lang="en-US" sz="1200" kern="1200" dirty="0" err="1">
                <a:solidFill>
                  <a:schemeClr val="tx1"/>
                </a:solidFill>
                <a:effectLst/>
                <a:latin typeface="+mn-lt"/>
                <a:ea typeface="+mn-ea"/>
                <a:cs typeface="+mn-cs"/>
              </a:rPr>
              <a:t>Schizophr</a:t>
            </a:r>
            <a:r>
              <a:rPr lang="en-US" sz="1200" kern="1200" dirty="0">
                <a:solidFill>
                  <a:schemeClr val="tx1"/>
                </a:solidFill>
                <a:effectLst/>
                <a:latin typeface="+mn-lt"/>
                <a:ea typeface="+mn-ea"/>
                <a:cs typeface="+mn-cs"/>
              </a:rPr>
              <a:t> Res. 2018.</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sz="1200" dirty="0"/>
          </a:p>
        </p:txBody>
      </p:sp>
      <p:sp>
        <p:nvSpPr>
          <p:cNvPr id="4" name="Slide Number Placeholder 3"/>
          <p:cNvSpPr>
            <a:spLocks noGrp="1"/>
          </p:cNvSpPr>
          <p:nvPr>
            <p:ph type="sldNum" sz="quarter" idx="5"/>
          </p:nvPr>
        </p:nvSpPr>
        <p:spPr/>
        <p:txBody>
          <a:bodyPr/>
          <a:lstStyle/>
          <a:p>
            <a:fld id="{9022C2AF-E043-4A57-AA36-57D5D9E0352E}" type="slidenum">
              <a:rPr lang="en-GB" smtClean="0"/>
              <a:t>6</a:t>
            </a:fld>
            <a:endParaRPr lang="en-GB"/>
          </a:p>
        </p:txBody>
      </p:sp>
    </p:spTree>
    <p:extLst>
      <p:ext uri="{BB962C8B-B14F-4D97-AF65-F5344CB8AC3E}">
        <p14:creationId xmlns:p14="http://schemas.microsoft.com/office/powerpoint/2010/main" val="41030068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TF-</a:t>
            </a:r>
            <a:r>
              <a:rPr lang="en-GB" dirty="0" err="1"/>
              <a:t>CBTp</a:t>
            </a:r>
            <a:r>
              <a:rPr lang="en-GB" dirty="0"/>
              <a:t> is an individualised, formulation-based therapy that will last 9m, with up to 3 joint sessions with care-coordinator and/or carer, as appropriate, in the last 3m. </a:t>
            </a:r>
          </a:p>
        </p:txBody>
      </p:sp>
      <p:sp>
        <p:nvSpPr>
          <p:cNvPr id="4" name="Slide Number Placeholder 3"/>
          <p:cNvSpPr>
            <a:spLocks noGrp="1"/>
          </p:cNvSpPr>
          <p:nvPr>
            <p:ph type="sldNum" sz="quarter" idx="5"/>
          </p:nvPr>
        </p:nvSpPr>
        <p:spPr/>
        <p:txBody>
          <a:bodyPr/>
          <a:lstStyle/>
          <a:p>
            <a:fld id="{9022C2AF-E043-4A57-AA36-57D5D9E0352E}" type="slidenum">
              <a:rPr lang="en-GB" smtClean="0"/>
              <a:t>7</a:t>
            </a:fld>
            <a:endParaRPr lang="en-GB"/>
          </a:p>
        </p:txBody>
      </p:sp>
    </p:spTree>
    <p:extLst>
      <p:ext uri="{BB962C8B-B14F-4D97-AF65-F5344CB8AC3E}">
        <p14:creationId xmlns:p14="http://schemas.microsoft.com/office/powerpoint/2010/main" val="1605169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EAA88B5-7AEC-4A73-8EF9-0467414334A8}" type="slidenum">
              <a:rPr lang="en-GB" smtClean="0"/>
              <a:t>10</a:t>
            </a:fld>
            <a:endParaRPr lang="en-GB"/>
          </a:p>
        </p:txBody>
      </p:sp>
    </p:spTree>
    <p:extLst>
      <p:ext uri="{BB962C8B-B14F-4D97-AF65-F5344CB8AC3E}">
        <p14:creationId xmlns:p14="http://schemas.microsoft.com/office/powerpoint/2010/main" val="6145767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Wells, S.Y., Morland, L.A., Wilhite, E.R., Grubbs, K.M., Rauch, S.A.M., </a:t>
            </a:r>
            <a:r>
              <a:rPr lang="en-GB" sz="1200" kern="1200" dirty="0" err="1">
                <a:solidFill>
                  <a:schemeClr val="tx1"/>
                </a:solidFill>
                <a:effectLst/>
                <a:latin typeface="+mn-lt"/>
                <a:ea typeface="+mn-ea"/>
                <a:cs typeface="+mn-cs"/>
              </a:rPr>
              <a:t>Acierno</a:t>
            </a:r>
            <a:r>
              <a:rPr lang="en-GB" sz="1200" kern="1200" dirty="0">
                <a:solidFill>
                  <a:schemeClr val="tx1"/>
                </a:solidFill>
                <a:effectLst/>
                <a:latin typeface="+mn-lt"/>
                <a:ea typeface="+mn-ea"/>
                <a:cs typeface="+mn-cs"/>
              </a:rPr>
              <a:t>, R. &amp; McLean, C.P. (2020) Delivering prolonged exposure therapy via videoconferencing during the COVID-19 pandemic; An overview of the research and special considerations for providers. Journal of Traumatic Stress, 1-11. DOI: 10.1002/jts.22573</a:t>
            </a:r>
          </a:p>
          <a:p>
            <a:pPr marL="0" marR="0" lvl="0" indent="0" algn="l" defTabSz="914400" rtl="0" eaLnBrk="1" fontAlgn="auto" latinLnBrk="0" hangingPunct="1">
              <a:lnSpc>
                <a:spcPct val="100000"/>
              </a:lnSpc>
              <a:spcBef>
                <a:spcPts val="0"/>
              </a:spcBef>
              <a:spcAft>
                <a:spcPts val="0"/>
              </a:spcAft>
              <a:buClrTx/>
              <a:buSzTx/>
              <a:buFontTx/>
              <a:buNone/>
              <a:tabLst/>
              <a:defRPr/>
            </a:pPr>
            <a:r>
              <a:rPr lang="x-none" sz="1200" kern="1200" dirty="0">
                <a:solidFill>
                  <a:schemeClr val="tx1"/>
                </a:solidFill>
                <a:effectLst/>
                <a:latin typeface="+mn-lt"/>
                <a:ea typeface="+mn-ea"/>
                <a:cs typeface="+mn-cs"/>
              </a:rPr>
              <a:t>Wild, J., Warnock-Parkes, E., Murray,H., Kerr, A., Thew, G., Grey,N., Clark, D.M. &amp; Ehlers, A. (2020). Treating posttraumatic Stress Disorder Remotely with Cognitive Therapy for PTSD. </a:t>
            </a:r>
            <a:r>
              <a:rPr lang="x-none" sz="1200" i="1" kern="1200" dirty="0">
                <a:solidFill>
                  <a:schemeClr val="tx1"/>
                </a:solidFill>
                <a:effectLst/>
                <a:latin typeface="+mn-lt"/>
                <a:ea typeface="+mn-ea"/>
                <a:cs typeface="+mn-cs"/>
              </a:rPr>
              <a:t>European Journal of Psychotraumatology</a:t>
            </a:r>
            <a:r>
              <a:rPr lang="x-none" sz="1200" kern="1200" dirty="0">
                <a:solidFill>
                  <a:schemeClr val="tx1"/>
                </a:solidFill>
                <a:effectLst/>
                <a:latin typeface="+mn-lt"/>
                <a:ea typeface="+mn-ea"/>
                <a:cs typeface="+mn-cs"/>
              </a:rPr>
              <a:t>, 11:1, 1785818  doi: 10.1080/20008198.2020.1785818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9022C2AF-E043-4A57-AA36-57D5D9E0352E}" type="slidenum">
              <a:rPr lang="en-GB" smtClean="0"/>
              <a:t>11</a:t>
            </a:fld>
            <a:endParaRPr lang="en-GB"/>
          </a:p>
        </p:txBody>
      </p:sp>
    </p:spTree>
    <p:extLst>
      <p:ext uri="{BB962C8B-B14F-4D97-AF65-F5344CB8AC3E}">
        <p14:creationId xmlns:p14="http://schemas.microsoft.com/office/powerpoint/2010/main" val="568941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Therapy will include psychoeducation and promoting control materials developed by the STAR team, which can be provided in leaflet or </a:t>
            </a:r>
            <a:r>
              <a:rPr lang="en-GB" dirty="0" err="1"/>
              <a:t>powerpoint</a:t>
            </a:r>
            <a:r>
              <a:rPr lang="en-GB" dirty="0"/>
              <a:t> format, to make it accessible for our population</a:t>
            </a:r>
          </a:p>
        </p:txBody>
      </p:sp>
      <p:sp>
        <p:nvSpPr>
          <p:cNvPr id="4" name="Slide Number Placeholder 3"/>
          <p:cNvSpPr>
            <a:spLocks noGrp="1"/>
          </p:cNvSpPr>
          <p:nvPr>
            <p:ph type="sldNum" sz="quarter" idx="5"/>
          </p:nvPr>
        </p:nvSpPr>
        <p:spPr/>
        <p:txBody>
          <a:bodyPr/>
          <a:lstStyle/>
          <a:p>
            <a:fld id="{9022C2AF-E043-4A57-AA36-57D5D9E0352E}" type="slidenum">
              <a:rPr lang="en-GB" smtClean="0"/>
              <a:t>12</a:t>
            </a:fld>
            <a:endParaRPr lang="en-GB"/>
          </a:p>
        </p:txBody>
      </p:sp>
    </p:spTree>
    <p:extLst>
      <p:ext uri="{BB962C8B-B14F-4D97-AF65-F5344CB8AC3E}">
        <p14:creationId xmlns:p14="http://schemas.microsoft.com/office/powerpoint/2010/main" val="3225756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slide and next: Eg of materials – there will also be audio vignettes available of the characters talking about their experiences and how they have coped</a:t>
            </a:r>
          </a:p>
        </p:txBody>
      </p:sp>
      <p:sp>
        <p:nvSpPr>
          <p:cNvPr id="4" name="Slide Number Placeholder 3"/>
          <p:cNvSpPr>
            <a:spLocks noGrp="1"/>
          </p:cNvSpPr>
          <p:nvPr>
            <p:ph type="sldNum" sz="quarter" idx="5"/>
          </p:nvPr>
        </p:nvSpPr>
        <p:spPr/>
        <p:txBody>
          <a:bodyPr/>
          <a:lstStyle/>
          <a:p>
            <a:fld id="{9022C2AF-E043-4A57-AA36-57D5D9E0352E}" type="slidenum">
              <a:rPr lang="en-GB" smtClean="0"/>
              <a:t>13</a:t>
            </a:fld>
            <a:endParaRPr lang="en-GB"/>
          </a:p>
        </p:txBody>
      </p:sp>
    </p:spTree>
    <p:extLst>
      <p:ext uri="{BB962C8B-B14F-4D97-AF65-F5344CB8AC3E}">
        <p14:creationId xmlns:p14="http://schemas.microsoft.com/office/powerpoint/2010/main" val="16181737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022C2AF-E043-4A57-AA36-57D5D9E0352E}" type="slidenum">
              <a:rPr lang="en-GB" smtClean="0"/>
              <a:t>14</a:t>
            </a:fld>
            <a:endParaRPr lang="en-GB"/>
          </a:p>
        </p:txBody>
      </p:sp>
    </p:spTree>
    <p:extLst>
      <p:ext uri="{BB962C8B-B14F-4D97-AF65-F5344CB8AC3E}">
        <p14:creationId xmlns:p14="http://schemas.microsoft.com/office/powerpoint/2010/main" val="28785366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Participants will be in the study for 2 years. Assessments with RAs will take place prior to </a:t>
            </a:r>
            <a:r>
              <a:rPr lang="en-US" sz="1200" dirty="0" err="1"/>
              <a:t>randomisation</a:t>
            </a:r>
            <a:r>
              <a:rPr lang="en-US" sz="1200" dirty="0"/>
              <a:t>, 4m (around ½ way through therapy for those in the therapy group), 9m (end of therapy) and 24m (15m after start of therapy) from the start of the trial. There will be phone calls every 3m between the end of therapy and final follow-up, to keep in touch and ask about use of services.</a:t>
            </a:r>
            <a:endParaRPr lang="en-GB" dirty="0"/>
          </a:p>
        </p:txBody>
      </p:sp>
      <p:sp>
        <p:nvSpPr>
          <p:cNvPr id="4" name="Slide Number Placeholder 3"/>
          <p:cNvSpPr>
            <a:spLocks noGrp="1"/>
          </p:cNvSpPr>
          <p:nvPr>
            <p:ph type="sldNum" sz="quarter" idx="5"/>
          </p:nvPr>
        </p:nvSpPr>
        <p:spPr/>
        <p:txBody>
          <a:bodyPr/>
          <a:lstStyle/>
          <a:p>
            <a:fld id="{9022C2AF-E043-4A57-AA36-57D5D9E0352E}" type="slidenum">
              <a:rPr lang="en-GB" smtClean="0"/>
              <a:t>15</a:t>
            </a:fld>
            <a:endParaRPr lang="en-GB"/>
          </a:p>
        </p:txBody>
      </p:sp>
    </p:spTree>
    <p:extLst>
      <p:ext uri="{BB962C8B-B14F-4D97-AF65-F5344CB8AC3E}">
        <p14:creationId xmlns:p14="http://schemas.microsoft.com/office/powerpoint/2010/main" val="42753434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GB"/>
          </a:p>
        </p:txBody>
      </p:sp>
      <p:sp>
        <p:nvSpPr>
          <p:cNvPr id="4" name="Slide Number Placeholder 3"/>
          <p:cNvSpPr>
            <a:spLocks noGrp="1"/>
          </p:cNvSpPr>
          <p:nvPr>
            <p:ph type="sldNum" sz="quarter" idx="5"/>
          </p:nvPr>
        </p:nvSpPr>
        <p:spPr/>
        <p:txBody>
          <a:bodyPr/>
          <a:lstStyle/>
          <a:p>
            <a:fld id="{9022C2AF-E043-4A57-AA36-57D5D9E0352E}" type="slidenum">
              <a:rPr lang="en-GB" smtClean="0"/>
              <a:t>17</a:t>
            </a:fld>
            <a:endParaRPr lang="en-GB"/>
          </a:p>
        </p:txBody>
      </p:sp>
    </p:spTree>
    <p:extLst>
      <p:ext uri="{BB962C8B-B14F-4D97-AF65-F5344CB8AC3E}">
        <p14:creationId xmlns:p14="http://schemas.microsoft.com/office/powerpoint/2010/main" val="565097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61368E9-9A0F-4A6D-A8BA-3F1E3D612D75}" type="datetimeFigureOut">
              <a:rPr lang="en-GB" smtClean="0"/>
              <a:t>08/12/2020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041FC5-5E0F-4F3C-BCF1-A478A5581E22}" type="slidenum">
              <a:rPr lang="en-GB" smtClean="0"/>
              <a:t>‹#›</a:t>
            </a:fld>
            <a:endParaRPr lang="en-GB"/>
          </a:p>
        </p:txBody>
      </p:sp>
    </p:spTree>
    <p:extLst>
      <p:ext uri="{BB962C8B-B14F-4D97-AF65-F5344CB8AC3E}">
        <p14:creationId xmlns:p14="http://schemas.microsoft.com/office/powerpoint/2010/main" val="2633308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1368E9-9A0F-4A6D-A8BA-3F1E3D612D75}" type="datetimeFigureOut">
              <a:rPr lang="en-GB" smtClean="0"/>
              <a:t>08/12/2020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041FC5-5E0F-4F3C-BCF1-A478A5581E22}" type="slidenum">
              <a:rPr lang="en-GB" smtClean="0"/>
              <a:t>‹#›</a:t>
            </a:fld>
            <a:endParaRPr lang="en-GB"/>
          </a:p>
        </p:txBody>
      </p:sp>
    </p:spTree>
    <p:extLst>
      <p:ext uri="{BB962C8B-B14F-4D97-AF65-F5344CB8AC3E}">
        <p14:creationId xmlns:p14="http://schemas.microsoft.com/office/powerpoint/2010/main" val="147317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1368E9-9A0F-4A6D-A8BA-3F1E3D612D75}" type="datetimeFigureOut">
              <a:rPr lang="en-GB" smtClean="0"/>
              <a:t>08/12/2020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041FC5-5E0F-4F3C-BCF1-A478A5581E22}" type="slidenum">
              <a:rPr lang="en-GB" smtClean="0"/>
              <a:t>‹#›</a:t>
            </a:fld>
            <a:endParaRPr lang="en-GB"/>
          </a:p>
        </p:txBody>
      </p:sp>
    </p:spTree>
    <p:extLst>
      <p:ext uri="{BB962C8B-B14F-4D97-AF65-F5344CB8AC3E}">
        <p14:creationId xmlns:p14="http://schemas.microsoft.com/office/powerpoint/2010/main" val="2779745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61368E9-9A0F-4A6D-A8BA-3F1E3D612D75}" type="datetimeFigureOut">
              <a:rPr lang="en-GB" smtClean="0"/>
              <a:t>08/12/2020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0041FC5-5E0F-4F3C-BCF1-A478A5581E22}" type="slidenum">
              <a:rPr lang="en-GB" smtClean="0"/>
              <a:t>‹#›</a:t>
            </a:fld>
            <a:endParaRPr lang="en-GB"/>
          </a:p>
        </p:txBody>
      </p:sp>
    </p:spTree>
    <p:extLst>
      <p:ext uri="{BB962C8B-B14F-4D97-AF65-F5344CB8AC3E}">
        <p14:creationId xmlns:p14="http://schemas.microsoft.com/office/powerpoint/2010/main" val="17201784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61368E9-9A0F-4A6D-A8BA-3F1E3D612D75}" type="datetimeFigureOut">
              <a:rPr lang="en-GB" smtClean="0"/>
              <a:t>08/12/2020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0041FC5-5E0F-4F3C-BCF1-A478A5581E22}" type="slidenum">
              <a:rPr lang="en-GB" smtClean="0"/>
              <a:t>‹#›</a:t>
            </a:fld>
            <a:endParaRPr lang="en-GB"/>
          </a:p>
        </p:txBody>
      </p:sp>
    </p:spTree>
    <p:extLst>
      <p:ext uri="{BB962C8B-B14F-4D97-AF65-F5344CB8AC3E}">
        <p14:creationId xmlns:p14="http://schemas.microsoft.com/office/powerpoint/2010/main" val="2391098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361368E9-9A0F-4A6D-A8BA-3F1E3D612D75}" type="datetimeFigureOut">
              <a:rPr lang="en-GB" smtClean="0"/>
              <a:t>08/12/2020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0041FC5-5E0F-4F3C-BCF1-A478A5581E22}" type="slidenum">
              <a:rPr lang="en-GB" smtClean="0"/>
              <a:t>‹#›</a:t>
            </a:fld>
            <a:endParaRPr lang="en-GB"/>
          </a:p>
        </p:txBody>
      </p:sp>
    </p:spTree>
    <p:extLst>
      <p:ext uri="{BB962C8B-B14F-4D97-AF65-F5344CB8AC3E}">
        <p14:creationId xmlns:p14="http://schemas.microsoft.com/office/powerpoint/2010/main" val="4127729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1368E9-9A0F-4A6D-A8BA-3F1E3D612D75}" type="datetimeFigureOut">
              <a:rPr lang="en-GB" smtClean="0"/>
              <a:t>08/12/2020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0041FC5-5E0F-4F3C-BCF1-A478A5581E22}" type="slidenum">
              <a:rPr lang="en-GB" smtClean="0"/>
              <a:t>‹#›</a:t>
            </a:fld>
            <a:endParaRPr lang="en-GB"/>
          </a:p>
        </p:txBody>
      </p:sp>
    </p:spTree>
    <p:extLst>
      <p:ext uri="{BB962C8B-B14F-4D97-AF65-F5344CB8AC3E}">
        <p14:creationId xmlns:p14="http://schemas.microsoft.com/office/powerpoint/2010/main" val="3164980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1368E9-9A0F-4A6D-A8BA-3F1E3D612D75}" type="datetimeFigureOut">
              <a:rPr lang="en-GB" smtClean="0"/>
              <a:t>08/12/2020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0041FC5-5E0F-4F3C-BCF1-A478A5581E22}" type="slidenum">
              <a:rPr lang="en-GB" smtClean="0"/>
              <a:t>‹#›</a:t>
            </a:fld>
            <a:endParaRPr lang="en-GB"/>
          </a:p>
        </p:txBody>
      </p:sp>
    </p:spTree>
    <p:extLst>
      <p:ext uri="{BB962C8B-B14F-4D97-AF65-F5344CB8AC3E}">
        <p14:creationId xmlns:p14="http://schemas.microsoft.com/office/powerpoint/2010/main" val="3808039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0041FC5-5E0F-4F3C-BCF1-A478A5581E22}" type="slidenum">
              <a:rPr lang="en-GB" smtClean="0"/>
              <a:t>‹#›</a:t>
            </a:fld>
            <a:endParaRPr lang="en-GB"/>
          </a:p>
        </p:txBody>
      </p:sp>
      <p:sp>
        <p:nvSpPr>
          <p:cNvPr id="5" name="Date Placeholder 4"/>
          <p:cNvSpPr>
            <a:spLocks noGrp="1"/>
          </p:cNvSpPr>
          <p:nvPr>
            <p:ph type="dt" sz="half" idx="10"/>
          </p:nvPr>
        </p:nvSpPr>
        <p:spPr/>
        <p:txBody>
          <a:bodyPr/>
          <a:lstStyle/>
          <a:p>
            <a:fld id="{361368E9-9A0F-4A6D-A8BA-3F1E3D612D75}" type="datetimeFigureOut">
              <a:rPr lang="en-GB" smtClean="0"/>
              <a:t>08/12/2020</a:t>
            </a:fld>
            <a:endParaRPr lang="en-GB"/>
          </a:p>
        </p:txBody>
      </p:sp>
    </p:spTree>
    <p:extLst>
      <p:ext uri="{BB962C8B-B14F-4D97-AF65-F5344CB8AC3E}">
        <p14:creationId xmlns:p14="http://schemas.microsoft.com/office/powerpoint/2010/main" val="1017582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1368E9-9A0F-4A6D-A8BA-3F1E3D612D75}" type="datetimeFigureOut">
              <a:rPr lang="en-GB" smtClean="0"/>
              <a:t>08/12/2020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041FC5-5E0F-4F3C-BCF1-A478A5581E22}" type="slidenum">
              <a:rPr lang="en-GB" smtClean="0"/>
              <a:t>‹#›</a:t>
            </a:fld>
            <a:endParaRPr lang="en-GB"/>
          </a:p>
        </p:txBody>
      </p:sp>
    </p:spTree>
    <p:extLst>
      <p:ext uri="{BB962C8B-B14F-4D97-AF65-F5344CB8AC3E}">
        <p14:creationId xmlns:p14="http://schemas.microsoft.com/office/powerpoint/2010/main" val="2354507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1368E9-9A0F-4A6D-A8BA-3F1E3D612D75}" type="datetimeFigureOut">
              <a:rPr lang="en-GB" smtClean="0"/>
              <a:t>08/12/2020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041FC5-5E0F-4F3C-BCF1-A478A5581E22}"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00739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1368E9-9A0F-4A6D-A8BA-3F1E3D612D75}" type="datetimeFigureOut">
              <a:rPr lang="en-GB" smtClean="0"/>
              <a:t>08/12/2020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041FC5-5E0F-4F3C-BCF1-A478A5581E22}" type="slidenum">
              <a:rPr lang="en-GB" smtClean="0"/>
              <a:t>‹#›</a:t>
            </a:fld>
            <a:endParaRPr lang="en-GB"/>
          </a:p>
        </p:txBody>
      </p:sp>
    </p:spTree>
    <p:extLst>
      <p:ext uri="{BB962C8B-B14F-4D97-AF65-F5344CB8AC3E}">
        <p14:creationId xmlns:p14="http://schemas.microsoft.com/office/powerpoint/2010/main" val="15356721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1368E9-9A0F-4A6D-A8BA-3F1E3D612D75}" type="datetimeFigureOut">
              <a:rPr lang="en-GB" smtClean="0"/>
              <a:t>08/12/2020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041FC5-5E0F-4F3C-BCF1-A478A5581E22}"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141335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1368E9-9A0F-4A6D-A8BA-3F1E3D612D75}" type="datetimeFigureOut">
              <a:rPr lang="en-GB" smtClean="0"/>
              <a:t>08/12/2020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041FC5-5E0F-4F3C-BCF1-A478A5581E22}" type="slidenum">
              <a:rPr lang="en-GB" smtClean="0"/>
              <a:t>‹#›</a:t>
            </a:fld>
            <a:endParaRPr lang="en-GB"/>
          </a:p>
        </p:txBody>
      </p:sp>
    </p:spTree>
    <p:extLst>
      <p:ext uri="{BB962C8B-B14F-4D97-AF65-F5344CB8AC3E}">
        <p14:creationId xmlns:p14="http://schemas.microsoft.com/office/powerpoint/2010/main" val="26895701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1368E9-9A0F-4A6D-A8BA-3F1E3D612D75}" type="datetimeFigureOut">
              <a:rPr lang="en-GB" smtClean="0"/>
              <a:t>08/12/2020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041FC5-5E0F-4F3C-BCF1-A478A5581E22}" type="slidenum">
              <a:rPr lang="en-GB" smtClean="0"/>
              <a:t>‹#›</a:t>
            </a:fld>
            <a:endParaRPr lang="en-GB"/>
          </a:p>
        </p:txBody>
      </p:sp>
    </p:spTree>
    <p:extLst>
      <p:ext uri="{BB962C8B-B14F-4D97-AF65-F5344CB8AC3E}">
        <p14:creationId xmlns:p14="http://schemas.microsoft.com/office/powerpoint/2010/main" val="27696773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1368E9-9A0F-4A6D-A8BA-3F1E3D612D75}" type="datetimeFigureOut">
              <a:rPr lang="en-GB" smtClean="0"/>
              <a:t>08/12/2020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041FC5-5E0F-4F3C-BCF1-A478A5581E22}" type="slidenum">
              <a:rPr lang="en-GB" smtClean="0"/>
              <a:t>‹#›</a:t>
            </a:fld>
            <a:endParaRPr lang="en-GB"/>
          </a:p>
        </p:txBody>
      </p:sp>
    </p:spTree>
    <p:extLst>
      <p:ext uri="{BB962C8B-B14F-4D97-AF65-F5344CB8AC3E}">
        <p14:creationId xmlns:p14="http://schemas.microsoft.com/office/powerpoint/2010/main" val="19446411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61368E9-9A0F-4A6D-A8BA-3F1E3D612D75}" type="datetimeFigureOut">
              <a:rPr lang="en-GB" smtClean="0"/>
              <a:t>08/12/2020</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0041FC5-5E0F-4F3C-BCF1-A478A5581E22}" type="slidenum">
              <a:rPr lang="en-GB" smtClean="0"/>
              <a:t>‹#›</a:t>
            </a:fld>
            <a:endParaRPr lang="en-GB"/>
          </a:p>
        </p:txBody>
      </p:sp>
    </p:spTree>
    <p:extLst>
      <p:ext uri="{BB962C8B-B14F-4D97-AF65-F5344CB8AC3E}">
        <p14:creationId xmlns:p14="http://schemas.microsoft.com/office/powerpoint/2010/main" val="94467326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4.xml"/><Relationship Id="rId7"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3.emf"/><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s://eur03.safelinks.protection.outlook.com/?url=https%3A%2F%2Foxcadatresources.com%2Fcovid-19-resources%2F&amp;data=01%7C01%7Cemmanuelle.peters%40kcl.ac.uk%7C7d3e75893a8149ebbd8e08d850c5e8ad%7C8370cf1416f34c16b83c724071654356%7C0&amp;sdata=jrT3Bcl8qo7yMGdlCAPaaPPHM4kCZqXD0LLJHnuYrOE%3D&amp;reserved=0"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diagramQuickStyle" Target="../diagrams/quickStyle1.xml"/><Relationship Id="rId12"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Layout" Target="../diagrams/layout1.xml"/><Relationship Id="rId11" Type="http://schemas.openxmlformats.org/officeDocument/2006/relationships/image" Target="../media/image24.svg"/><Relationship Id="rId5" Type="http://schemas.openxmlformats.org/officeDocument/2006/relationships/diagramData" Target="../diagrams/data1.xml"/><Relationship Id="rId10" Type="http://schemas.openxmlformats.org/officeDocument/2006/relationships/image" Target="../media/image23.png"/><Relationship Id="rId4" Type="http://schemas.openxmlformats.org/officeDocument/2006/relationships/image" Target="../media/image22.png"/><Relationship Id="rId9" Type="http://schemas.microsoft.com/office/2007/relationships/diagramDrawing" Target="../diagrams/drawing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27.png"/><Relationship Id="rId2" Type="http://schemas.openxmlformats.org/officeDocument/2006/relationships/slideLayout" Target="../slideLayouts/slideLayout1.xml"/><Relationship Id="rId1" Type="http://schemas.openxmlformats.org/officeDocument/2006/relationships/tags" Target="../tags/tag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6D1C323F-A543-41F6-86E9-283F2D2141B6}"/>
              </a:ext>
            </a:extLst>
          </p:cNvPr>
          <p:cNvSpPr txBox="1"/>
          <p:nvPr/>
        </p:nvSpPr>
        <p:spPr>
          <a:xfrm>
            <a:off x="1821583" y="3513794"/>
            <a:ext cx="6957064" cy="1976751"/>
          </a:xfrm>
          <a:prstGeom prst="rect">
            <a:avLst/>
          </a:prstGeom>
        </p:spPr>
        <p:txBody>
          <a:bodyPr vert="horz" lIns="91440" tIns="45720" rIns="91440" bIns="45720" rtlCol="0" anchor="t">
            <a:normAutofit fontScale="92500" lnSpcReduction="10000"/>
          </a:bodyPr>
          <a:lstStyle/>
          <a:p>
            <a:pPr>
              <a:lnSpc>
                <a:spcPct val="90000"/>
              </a:lnSpc>
              <a:spcBef>
                <a:spcPct val="0"/>
              </a:spcBef>
              <a:spcAft>
                <a:spcPts val="600"/>
              </a:spcAft>
            </a:pPr>
            <a:endParaRPr lang="en-US" sz="2400" b="1" dirty="0">
              <a:latin typeface="+mj-lt"/>
              <a:ea typeface="+mj-ea"/>
              <a:cs typeface="+mj-cs"/>
            </a:endParaRPr>
          </a:p>
          <a:p>
            <a:pPr algn="ctr">
              <a:lnSpc>
                <a:spcPct val="90000"/>
              </a:lnSpc>
              <a:spcBef>
                <a:spcPct val="0"/>
              </a:spcBef>
              <a:spcAft>
                <a:spcPts val="600"/>
              </a:spcAft>
            </a:pPr>
            <a:r>
              <a:rPr lang="en-US" sz="2000" dirty="0">
                <a:latin typeface="Arial" panose="020B0604020202020204" pitchFamily="34" charset="0"/>
                <a:ea typeface="+mj-ea"/>
                <a:cs typeface="Arial" panose="020B0604020202020204" pitchFamily="34" charset="0"/>
              </a:rPr>
              <a:t>Principal Investigator (PI): Emmanuelle Peters</a:t>
            </a:r>
          </a:p>
          <a:p>
            <a:pPr algn="ctr">
              <a:lnSpc>
                <a:spcPct val="90000"/>
              </a:lnSpc>
              <a:spcBef>
                <a:spcPct val="0"/>
              </a:spcBef>
              <a:spcAft>
                <a:spcPts val="600"/>
              </a:spcAft>
            </a:pPr>
            <a:r>
              <a:rPr lang="en-US" sz="2000" dirty="0">
                <a:latin typeface="Arial" panose="020B0604020202020204" pitchFamily="34" charset="0"/>
                <a:ea typeface="+mj-ea"/>
                <a:cs typeface="Arial" panose="020B0604020202020204" pitchFamily="34" charset="0"/>
              </a:rPr>
              <a:t>Local PI: Kathy Greenwood</a:t>
            </a:r>
          </a:p>
          <a:p>
            <a:pPr algn="ctr">
              <a:lnSpc>
                <a:spcPct val="90000"/>
              </a:lnSpc>
              <a:spcBef>
                <a:spcPct val="0"/>
              </a:spcBef>
              <a:spcAft>
                <a:spcPts val="600"/>
              </a:spcAft>
            </a:pPr>
            <a:r>
              <a:rPr lang="en-US" sz="2000" dirty="0">
                <a:latin typeface="Arial" panose="020B0604020202020204" pitchFamily="34" charset="0"/>
                <a:ea typeface="+mj-ea"/>
                <a:cs typeface="Arial" panose="020B0604020202020204" pitchFamily="34" charset="0"/>
              </a:rPr>
              <a:t>Therapist: Chris Scane</a:t>
            </a:r>
          </a:p>
          <a:p>
            <a:pPr algn="ctr">
              <a:lnSpc>
                <a:spcPct val="90000"/>
              </a:lnSpc>
              <a:spcBef>
                <a:spcPct val="0"/>
              </a:spcBef>
              <a:spcAft>
                <a:spcPts val="600"/>
              </a:spcAft>
            </a:pPr>
            <a:r>
              <a:rPr lang="en-US" sz="2000" dirty="0">
                <a:latin typeface="Arial" panose="020B0604020202020204" pitchFamily="34" charset="0"/>
                <a:ea typeface="+mj-ea"/>
                <a:cs typeface="Arial" panose="020B0604020202020204" pitchFamily="34" charset="0"/>
              </a:rPr>
              <a:t>Therapy Supervisor: Cat </a:t>
            </a:r>
            <a:r>
              <a:rPr lang="en-US" sz="2000" dirty="0" err="1">
                <a:latin typeface="Arial" panose="020B0604020202020204" pitchFamily="34" charset="0"/>
                <a:ea typeface="+mj-ea"/>
                <a:cs typeface="Arial" panose="020B0604020202020204" pitchFamily="34" charset="0"/>
              </a:rPr>
              <a:t>Sacadura</a:t>
            </a:r>
            <a:endParaRPr lang="en-US" sz="2000" dirty="0">
              <a:latin typeface="Arial" panose="020B0604020202020204" pitchFamily="34" charset="0"/>
              <a:ea typeface="+mj-ea"/>
              <a:cs typeface="Arial" panose="020B0604020202020204" pitchFamily="34" charset="0"/>
            </a:endParaRPr>
          </a:p>
          <a:p>
            <a:pPr algn="ctr">
              <a:lnSpc>
                <a:spcPct val="90000"/>
              </a:lnSpc>
              <a:spcBef>
                <a:spcPct val="0"/>
              </a:spcBef>
              <a:spcAft>
                <a:spcPts val="600"/>
              </a:spcAft>
            </a:pPr>
            <a:r>
              <a:rPr lang="en-US" sz="2000" dirty="0">
                <a:latin typeface="Arial" panose="020B0604020202020204" pitchFamily="34" charset="0"/>
                <a:ea typeface="+mj-ea"/>
                <a:cs typeface="Arial" panose="020B0604020202020204" pitchFamily="34" charset="0"/>
              </a:rPr>
              <a:t>Research worker: Molly </a:t>
            </a:r>
            <a:r>
              <a:rPr lang="en-US" sz="2000" dirty="0" err="1">
                <a:latin typeface="Arial" panose="020B0604020202020204" pitchFamily="34" charset="0"/>
                <a:ea typeface="+mj-ea"/>
                <a:cs typeface="Arial" panose="020B0604020202020204" pitchFamily="34" charset="0"/>
              </a:rPr>
              <a:t>Heeger</a:t>
            </a:r>
            <a:endParaRPr lang="en-US" sz="1600" dirty="0">
              <a:latin typeface="Arial" panose="020B0604020202020204" pitchFamily="34" charset="0"/>
              <a:ea typeface="+mj-ea"/>
              <a:cs typeface="Arial" panose="020B0604020202020204" pitchFamily="34" charset="0"/>
            </a:endParaRPr>
          </a:p>
        </p:txBody>
      </p:sp>
      <p:pic>
        <p:nvPicPr>
          <p:cNvPr id="9" name="Picture 8">
            <a:extLst>
              <a:ext uri="{FF2B5EF4-FFF2-40B4-BE49-F238E27FC236}">
                <a16:creationId xmlns:a16="http://schemas.microsoft.com/office/drawing/2014/main" id="{12BE735F-6BB0-4D41-92BA-EF28EDAD6AFA}"/>
              </a:ext>
            </a:extLst>
          </p:cNvPr>
          <p:cNvPicPr/>
          <p:nvPr/>
        </p:nvPicPr>
        <p:blipFill>
          <a:blip r:embed="rId3">
            <a:extLst>
              <a:ext uri="{28A0092B-C50C-407E-A947-70E740481C1C}">
                <a14:useLocalDpi xmlns:a14="http://schemas.microsoft.com/office/drawing/2010/main" val="0"/>
              </a:ext>
            </a:extLst>
          </a:blip>
          <a:stretch>
            <a:fillRect/>
          </a:stretch>
        </p:blipFill>
        <p:spPr>
          <a:xfrm>
            <a:off x="2274930" y="2961215"/>
            <a:ext cx="6050371" cy="621842"/>
          </a:xfrm>
          <a:prstGeom prst="rect">
            <a:avLst/>
          </a:prstGeom>
        </p:spPr>
      </p:pic>
      <p:pic>
        <p:nvPicPr>
          <p:cNvPr id="8" name="Picture 7">
            <a:extLst>
              <a:ext uri="{FF2B5EF4-FFF2-40B4-BE49-F238E27FC236}">
                <a16:creationId xmlns:a16="http://schemas.microsoft.com/office/drawing/2014/main" id="{E65F3C1A-7374-4041-85AD-FD30A4CE2E84}"/>
              </a:ext>
            </a:extLst>
          </p:cNvPr>
          <p:cNvPicPr/>
          <p:nvPr/>
        </p:nvPicPr>
        <p:blipFill>
          <a:blip r:embed="rId4">
            <a:extLst>
              <a:ext uri="{28A0092B-C50C-407E-A947-70E740481C1C}">
                <a14:useLocalDpi xmlns:a14="http://schemas.microsoft.com/office/drawing/2010/main" val="0"/>
              </a:ext>
            </a:extLst>
          </a:blip>
          <a:stretch>
            <a:fillRect/>
          </a:stretch>
        </p:blipFill>
        <p:spPr bwMode="auto">
          <a:xfrm>
            <a:off x="2980085" y="1464986"/>
            <a:ext cx="4640062" cy="1540955"/>
          </a:xfrm>
          <a:prstGeom prst="rect">
            <a:avLst/>
          </a:prstGeom>
          <a:noFill/>
        </p:spPr>
      </p:pic>
      <p:pic>
        <p:nvPicPr>
          <p:cNvPr id="1026" name="Picture 2">
            <a:extLst>
              <a:ext uri="{FF2B5EF4-FFF2-40B4-BE49-F238E27FC236}">
                <a16:creationId xmlns:a16="http://schemas.microsoft.com/office/drawing/2014/main" id="{C105B34B-A5CE-4F80-8E31-613B9EB7CD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67819" y="5697764"/>
            <a:ext cx="3562811" cy="9505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Tree>
    <p:extLst>
      <p:ext uri="{BB962C8B-B14F-4D97-AF65-F5344CB8AC3E}">
        <p14:creationId xmlns:p14="http://schemas.microsoft.com/office/powerpoint/2010/main" val="3859697751"/>
      </p:ext>
    </p:extLst>
  </p:cSld>
  <p:clrMapOvr>
    <a:masterClrMapping/>
  </p:clrMapOvr>
  <mc:AlternateContent xmlns:mc="http://schemas.openxmlformats.org/markup-compatibility/2006" xmlns:p14="http://schemas.microsoft.com/office/powerpoint/2010/main">
    <mc:Choice Requires="p14">
      <p:transition spd="slow" p14:dur="2000" advTm="28331"/>
    </mc:Choice>
    <mc:Fallback xmlns="">
      <p:transition spd="slow" advTm="2833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5AFB369-4673-4727-A7CD-D86AFE0AE06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10" name="Freeform 14">
              <a:extLst>
                <a:ext uri="{FF2B5EF4-FFF2-40B4-BE49-F238E27FC236}">
                  <a16:creationId xmlns:a16="http://schemas.microsoft.com/office/drawing/2014/main" id="{50709826-4D6B-4A97-8DB3-5DA1666262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1" name="Straight Connector 10">
              <a:extLst>
                <a:ext uri="{FF2B5EF4-FFF2-40B4-BE49-F238E27FC236}">
                  <a16:creationId xmlns:a16="http://schemas.microsoft.com/office/drawing/2014/main" id="{47263F58-6EE6-45B3-9BF2-C0BD5D30A55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5197CE03-EB81-4718-BEA1-C2D488961E5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A3451629-72D6-4E33-A99A-40FAF7445D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id="{E04F0FD4-BCD5-4435-A6B5-A2E69303B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DE110F09-1C81-4E73-B5E9-D857CD879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id="{273A9C01-06BD-4E8E-8BBF-2E2A9ECF49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id="{B206C9B2-27BE-4B6F-A4D0-485FBBEB58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id="{2E7D673E-0C5C-4F2B-B46E-3E9286B9E8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F0F78B34-9B26-4CA9-B8F0-B9638730F9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 name="Picture 3" descr="A picture containing food&#10;&#10;Description automatically generated">
            <a:extLst>
              <a:ext uri="{FF2B5EF4-FFF2-40B4-BE49-F238E27FC236}">
                <a16:creationId xmlns:a16="http://schemas.microsoft.com/office/drawing/2014/main" id="{BD0DDF5B-2CDA-4424-AC37-80ECB834BFF9}"/>
              </a:ext>
            </a:extLst>
          </p:cNvPr>
          <p:cNvPicPr>
            <a:picLocks noChangeAspect="1"/>
          </p:cNvPicPr>
          <p:nvPr/>
        </p:nvPicPr>
        <p:blipFill rotWithShape="1">
          <a:blip r:embed="rId3">
            <a:extLst>
              <a:ext uri="{28A0092B-C50C-407E-A947-70E740481C1C}">
                <a14:useLocalDpi xmlns:a14="http://schemas.microsoft.com/office/drawing/2010/main" val="0"/>
              </a:ext>
            </a:extLst>
          </a:blip>
          <a:srcRect l="30624" t="7909" r="21391"/>
          <a:stretch/>
        </p:blipFill>
        <p:spPr>
          <a:xfrm>
            <a:off x="137887" y="258233"/>
            <a:ext cx="6113842" cy="6599767"/>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2" name="Title 1">
            <a:extLst>
              <a:ext uri="{FF2B5EF4-FFF2-40B4-BE49-F238E27FC236}">
                <a16:creationId xmlns:a16="http://schemas.microsoft.com/office/drawing/2014/main" id="{06811F6C-7BF7-4637-B1C1-C55FEA6183C9}"/>
              </a:ext>
            </a:extLst>
          </p:cNvPr>
          <p:cNvSpPr>
            <a:spLocks noGrp="1"/>
          </p:cNvSpPr>
          <p:nvPr>
            <p:ph type="title"/>
          </p:nvPr>
        </p:nvSpPr>
        <p:spPr>
          <a:xfrm>
            <a:off x="4492260" y="1008181"/>
            <a:ext cx="5693206" cy="3033607"/>
          </a:xfrm>
        </p:spPr>
        <p:txBody>
          <a:bodyPr vert="horz" lIns="91440" tIns="45720" rIns="91440" bIns="45720" rtlCol="0" anchor="b">
            <a:noAutofit/>
          </a:bodyPr>
          <a:lstStyle/>
          <a:p>
            <a:r>
              <a:rPr lang="en-US" sz="4400">
                <a:solidFill>
                  <a:schemeClr val="tx1">
                    <a:lumMod val="50000"/>
                    <a:lumOff val="50000"/>
                  </a:schemeClr>
                </a:solidFill>
              </a:rPr>
              <a:t>Interpersonal victimization is 4-6 times higher in people with psychosis </a:t>
            </a:r>
            <a:r>
              <a:rPr lang="en-US" sz="1800">
                <a:solidFill>
                  <a:schemeClr val="tx1">
                    <a:lumMod val="50000"/>
                    <a:lumOff val="50000"/>
                  </a:schemeClr>
                </a:solidFill>
              </a:rPr>
              <a:t>(de Vries et al, 2019)</a:t>
            </a:r>
            <a:br>
              <a:rPr lang="en-US" sz="4800">
                <a:solidFill>
                  <a:schemeClr val="tx1">
                    <a:lumMod val="50000"/>
                    <a:lumOff val="50000"/>
                  </a:schemeClr>
                </a:solidFill>
              </a:rPr>
            </a:br>
            <a:endParaRPr lang="en-US" sz="4800"/>
          </a:p>
        </p:txBody>
      </p:sp>
    </p:spTree>
    <p:extLst>
      <p:ext uri="{BB962C8B-B14F-4D97-AF65-F5344CB8AC3E}">
        <p14:creationId xmlns:p14="http://schemas.microsoft.com/office/powerpoint/2010/main" val="3983732888"/>
      </p:ext>
    </p:extLst>
  </p:cSld>
  <p:clrMapOvr>
    <a:masterClrMapping/>
  </p:clrMapOvr>
  <mc:AlternateContent xmlns:mc="http://schemas.openxmlformats.org/markup-compatibility/2006" xmlns:p14="http://schemas.microsoft.com/office/powerpoint/2010/main">
    <mc:Choice Requires="p14">
      <p:transition spd="slow" p14:dur="2000" advTm="9544"/>
    </mc:Choice>
    <mc:Fallback xmlns="">
      <p:transition spd="slow" advTm="954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FE9D48EA-F684-4A14-9CCB-DC27AF700D9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765" r="23985"/>
          <a:stretch/>
        </p:blipFill>
        <p:spPr bwMode="auto">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a:noFill/>
          <a:extLst>
            <a:ext uri="{909E8E84-426E-40DD-AFC4-6F175D3DCCD1}">
              <a14:hiddenFill xmlns:a14="http://schemas.microsoft.com/office/drawing/2010/main">
                <a:solidFill>
                  <a:srgbClr val="FFFFFF"/>
                </a:solidFill>
              </a14:hiddenFill>
            </a:ext>
          </a:extLst>
        </p:spPr>
      </p:pic>
      <p:sp>
        <p:nvSpPr>
          <p:cNvPr id="71" name="Isosceles Triangle 70">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1" name="Title 1">
            <a:extLst>
              <a:ext uri="{FF2B5EF4-FFF2-40B4-BE49-F238E27FC236}">
                <a16:creationId xmlns:a16="http://schemas.microsoft.com/office/drawing/2014/main" id="{4054A410-80BD-4050-82CA-7F1AB6D2B2D8}"/>
              </a:ext>
            </a:extLst>
          </p:cNvPr>
          <p:cNvSpPr txBox="1">
            <a:spLocks/>
          </p:cNvSpPr>
          <p:nvPr/>
        </p:nvSpPr>
        <p:spPr>
          <a:xfrm>
            <a:off x="4099572" y="831502"/>
            <a:ext cx="5394940" cy="2372168"/>
          </a:xfrm>
          <a:prstGeom prst="rect">
            <a:avLst/>
          </a:prstGeom>
        </p:spPr>
        <p:txBody>
          <a:bodyPr vert="horz" lIns="91440" tIns="45720" rIns="91440" bIns="45720" rtlCol="0" anchor="b">
            <a:normAutofit fontScale="90000"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pPr>
            <a:r>
              <a:rPr lang="en-US" sz="4400">
                <a:solidFill>
                  <a:schemeClr val="tx1">
                    <a:lumMod val="50000"/>
                    <a:lumOff val="50000"/>
                  </a:schemeClr>
                </a:solidFill>
              </a:rPr>
              <a:t>15% of the psychosis population have Post-Traumatic Stress Disorder (PTSD)</a:t>
            </a:r>
            <a:r>
              <a:rPr lang="en-US" sz="3800">
                <a:solidFill>
                  <a:schemeClr val="tx1">
                    <a:lumMod val="50000"/>
                    <a:lumOff val="50000"/>
                  </a:schemeClr>
                </a:solidFill>
              </a:rPr>
              <a:t> </a:t>
            </a:r>
          </a:p>
          <a:p>
            <a:pPr>
              <a:lnSpc>
                <a:spcPct val="90000"/>
              </a:lnSpc>
            </a:pPr>
            <a:r>
              <a:rPr lang="en-US" sz="2000">
                <a:solidFill>
                  <a:schemeClr val="tx1">
                    <a:lumMod val="50000"/>
                    <a:lumOff val="50000"/>
                  </a:schemeClr>
                </a:solidFill>
              </a:rPr>
              <a:t>(de </a:t>
            </a:r>
            <a:r>
              <a:rPr lang="en-US" sz="2000" err="1">
                <a:solidFill>
                  <a:schemeClr val="tx1">
                    <a:lumMod val="50000"/>
                    <a:lumOff val="50000"/>
                  </a:schemeClr>
                </a:solidFill>
              </a:rPr>
              <a:t>Bont</a:t>
            </a:r>
            <a:r>
              <a:rPr lang="en-US" sz="2000">
                <a:solidFill>
                  <a:schemeClr val="tx1">
                    <a:lumMod val="50000"/>
                    <a:lumOff val="50000"/>
                  </a:schemeClr>
                </a:solidFill>
              </a:rPr>
              <a:t> et al, 2015)</a:t>
            </a:r>
          </a:p>
        </p:txBody>
      </p:sp>
      <p:sp>
        <p:nvSpPr>
          <p:cNvPr id="22" name="TextBox 21">
            <a:extLst>
              <a:ext uri="{FF2B5EF4-FFF2-40B4-BE49-F238E27FC236}">
                <a16:creationId xmlns:a16="http://schemas.microsoft.com/office/drawing/2014/main" id="{4E6AF39E-0CBA-4D63-AC4F-E4694ADC9DD8}"/>
              </a:ext>
            </a:extLst>
          </p:cNvPr>
          <p:cNvSpPr txBox="1"/>
          <p:nvPr/>
        </p:nvSpPr>
        <p:spPr>
          <a:xfrm>
            <a:off x="4854576" y="4035173"/>
            <a:ext cx="4763557" cy="1384995"/>
          </a:xfrm>
          <a:prstGeom prst="rect">
            <a:avLst/>
          </a:prstGeom>
          <a:noFill/>
        </p:spPr>
        <p:txBody>
          <a:bodyPr wrap="square" rtlCol="0">
            <a:spAutoFit/>
          </a:bodyPr>
          <a:lstStyle/>
          <a:p>
            <a:pPr>
              <a:spcAft>
                <a:spcPts val="600"/>
              </a:spcAft>
            </a:pPr>
            <a:r>
              <a:rPr lang="en-US" sz="2800">
                <a:solidFill>
                  <a:schemeClr val="accent1"/>
                </a:solidFill>
              </a:rPr>
              <a:t>However, in clinical practice PTSD is often not identified in people with psychosis </a:t>
            </a:r>
            <a:endParaRPr lang="en-GB" sz="2800">
              <a:solidFill>
                <a:schemeClr val="accent1"/>
              </a:solidFill>
            </a:endParaRPr>
          </a:p>
        </p:txBody>
      </p:sp>
    </p:spTree>
    <p:extLst>
      <p:ext uri="{BB962C8B-B14F-4D97-AF65-F5344CB8AC3E}">
        <p14:creationId xmlns:p14="http://schemas.microsoft.com/office/powerpoint/2010/main" val="719221212"/>
      </p:ext>
    </p:extLst>
  </p:cSld>
  <p:clrMapOvr>
    <a:masterClrMapping/>
  </p:clrMapOvr>
  <mc:AlternateContent xmlns:mc="http://schemas.openxmlformats.org/markup-compatibility/2006" xmlns:p14="http://schemas.microsoft.com/office/powerpoint/2010/main">
    <mc:Choice Requires="p14">
      <p:transition spd="slow" p14:dur="2000" advTm="36482"/>
    </mc:Choice>
    <mc:Fallback xmlns="">
      <p:transition spd="slow" advTm="364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A23D2-B6F4-4352-BC23-5B5AFEFC3F44}"/>
              </a:ext>
            </a:extLst>
          </p:cNvPr>
          <p:cNvSpPr>
            <a:spLocks noGrp="1"/>
          </p:cNvSpPr>
          <p:nvPr>
            <p:ph type="ctrTitle"/>
          </p:nvPr>
        </p:nvSpPr>
        <p:spPr>
          <a:xfrm>
            <a:off x="1675118" y="-9495"/>
            <a:ext cx="8214472" cy="1646302"/>
          </a:xfrm>
        </p:spPr>
        <p:txBody>
          <a:bodyPr/>
          <a:lstStyle/>
          <a:p>
            <a:pPr algn="ctr"/>
            <a:r>
              <a:rPr lang="en-GB" sz="4800"/>
              <a:t>What do we want to find out in the STAR trial?</a:t>
            </a:r>
          </a:p>
        </p:txBody>
      </p:sp>
      <p:sp>
        <p:nvSpPr>
          <p:cNvPr id="3" name="Subtitle 2">
            <a:extLst>
              <a:ext uri="{FF2B5EF4-FFF2-40B4-BE49-F238E27FC236}">
                <a16:creationId xmlns:a16="http://schemas.microsoft.com/office/drawing/2014/main" id="{377DAF9F-9EB4-49A8-BAAF-938D2BB33BBF}"/>
              </a:ext>
            </a:extLst>
          </p:cNvPr>
          <p:cNvSpPr>
            <a:spLocks noGrp="1"/>
          </p:cNvSpPr>
          <p:nvPr>
            <p:ph type="subTitle" idx="1"/>
          </p:nvPr>
        </p:nvSpPr>
        <p:spPr>
          <a:xfrm>
            <a:off x="1475569" y="3816897"/>
            <a:ext cx="8391102" cy="2209382"/>
          </a:xfrm>
        </p:spPr>
        <p:txBody>
          <a:bodyPr>
            <a:normAutofit fontScale="25000" lnSpcReduction="20000"/>
          </a:bodyPr>
          <a:lstStyle/>
          <a:p>
            <a:pPr algn="l"/>
            <a:r>
              <a:rPr lang="en-GB" sz="11200" b="1">
                <a:solidFill>
                  <a:schemeClr val="accent1">
                    <a:lumMod val="75000"/>
                  </a:schemeClr>
                </a:solidFill>
                <a:latin typeface="+mj-lt"/>
              </a:rPr>
              <a:t>Secondary research question: </a:t>
            </a:r>
          </a:p>
          <a:p>
            <a:pPr algn="l"/>
            <a:r>
              <a:rPr lang="en-US" sz="11200">
                <a:solidFill>
                  <a:schemeClr val="tx1">
                    <a:lumMod val="65000"/>
                    <a:lumOff val="35000"/>
                  </a:schemeClr>
                </a:solidFill>
                <a:latin typeface="+mj-lt"/>
              </a:rPr>
              <a:t>Does trauma-focused CBTp reduce psychosis symptoms, distress and functioning problems?</a:t>
            </a:r>
          </a:p>
          <a:p>
            <a:pPr algn="l"/>
            <a:r>
              <a:rPr lang="en-US" sz="11200">
                <a:solidFill>
                  <a:schemeClr val="tx1">
                    <a:lumMod val="65000"/>
                    <a:lumOff val="35000"/>
                  </a:schemeClr>
                </a:solidFill>
                <a:latin typeface="+mj-lt"/>
              </a:rPr>
              <a:t>Do the effects last?</a:t>
            </a:r>
          </a:p>
          <a:p>
            <a:pPr algn="l"/>
            <a:r>
              <a:rPr lang="en-US" sz="11200">
                <a:solidFill>
                  <a:schemeClr val="tx1">
                    <a:lumMod val="65000"/>
                    <a:lumOff val="35000"/>
                  </a:schemeClr>
                </a:solidFill>
                <a:latin typeface="+mj-lt"/>
              </a:rPr>
              <a:t>Is it cost effective?</a:t>
            </a:r>
          </a:p>
          <a:p>
            <a:pPr algn="l"/>
            <a:r>
              <a:rPr lang="en-US" sz="11200">
                <a:solidFill>
                  <a:schemeClr val="tx1">
                    <a:lumMod val="65000"/>
                    <a:lumOff val="35000"/>
                  </a:schemeClr>
                </a:solidFill>
                <a:latin typeface="+mj-lt"/>
              </a:rPr>
              <a:t>Is it acceptable to participants and to therapists?</a:t>
            </a:r>
          </a:p>
          <a:p>
            <a:endParaRPr lang="en-GB"/>
          </a:p>
        </p:txBody>
      </p:sp>
      <p:grpSp>
        <p:nvGrpSpPr>
          <p:cNvPr id="4" name="Group 3">
            <a:extLst>
              <a:ext uri="{FF2B5EF4-FFF2-40B4-BE49-F238E27FC236}">
                <a16:creationId xmlns:a16="http://schemas.microsoft.com/office/drawing/2014/main" id="{6764933D-D74B-4BE3-923A-9B87FA9DDA42}"/>
              </a:ext>
            </a:extLst>
          </p:cNvPr>
          <p:cNvGrpSpPr>
            <a:grpSpLocks/>
          </p:cNvGrpSpPr>
          <p:nvPr/>
        </p:nvGrpSpPr>
        <p:grpSpPr bwMode="auto">
          <a:xfrm>
            <a:off x="711017" y="14288"/>
            <a:ext cx="1211338" cy="806165"/>
            <a:chOff x="4731" y="134"/>
            <a:chExt cx="2423" cy="1502"/>
          </a:xfrm>
        </p:grpSpPr>
        <p:pic>
          <p:nvPicPr>
            <p:cNvPr id="5" name="Picture 4">
              <a:extLst>
                <a:ext uri="{FF2B5EF4-FFF2-40B4-BE49-F238E27FC236}">
                  <a16:creationId xmlns:a16="http://schemas.microsoft.com/office/drawing/2014/main" id="{97114B15-60A9-4476-B29F-9063B0EEFC6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7530" r="3766" b="19951"/>
            <a:stretch>
              <a:fillRect/>
            </a:stretch>
          </p:blipFill>
          <p:spPr bwMode="auto">
            <a:xfrm>
              <a:off x="5252" y="134"/>
              <a:ext cx="1455" cy="1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2B21BC7B-17F2-4BC7-AE72-71E8D781072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31" y="1401"/>
              <a:ext cx="2423"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Subtitle 2">
            <a:extLst>
              <a:ext uri="{FF2B5EF4-FFF2-40B4-BE49-F238E27FC236}">
                <a16:creationId xmlns:a16="http://schemas.microsoft.com/office/drawing/2014/main" id="{59F84176-18D9-4EE6-A07F-3F54DFBE1BF2}"/>
              </a:ext>
            </a:extLst>
          </p:cNvPr>
          <p:cNvSpPr txBox="1">
            <a:spLocks/>
          </p:cNvSpPr>
          <p:nvPr/>
        </p:nvSpPr>
        <p:spPr>
          <a:xfrm>
            <a:off x="1391169" y="1782698"/>
            <a:ext cx="8391102" cy="1646302"/>
          </a:xfrm>
          <a:prstGeom prst="rect">
            <a:avLst/>
          </a:prstGeom>
        </p:spPr>
        <p:txBody>
          <a:bodyPr vert="horz" lIns="91440" tIns="45720" rIns="91440" bIns="45720" rtlCol="0" anchor="t">
            <a:normAutofit fontScale="32500" lnSpcReduction="20000"/>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a:r>
              <a:rPr lang="en-GB" sz="8600" b="1">
                <a:solidFill>
                  <a:schemeClr val="accent1">
                    <a:lumMod val="75000"/>
                  </a:schemeClr>
                </a:solidFill>
                <a:latin typeface="+mj-lt"/>
              </a:rPr>
              <a:t>Primary research question: </a:t>
            </a:r>
          </a:p>
          <a:p>
            <a:pPr algn="l"/>
            <a:r>
              <a:rPr lang="en-US" sz="8600">
                <a:solidFill>
                  <a:schemeClr val="tx1">
                    <a:lumMod val="65000"/>
                    <a:lumOff val="35000"/>
                  </a:schemeClr>
                </a:solidFill>
                <a:latin typeface="+mj-lt"/>
              </a:rPr>
              <a:t>Does trauma-focused CBTp reduce PTSD symptoms in participants with distressing psychosis and PTSD symptoms, at the end of therapy?</a:t>
            </a:r>
          </a:p>
          <a:p>
            <a:endParaRPr lang="en-GB"/>
          </a:p>
        </p:txBody>
      </p:sp>
    </p:spTree>
    <p:custDataLst>
      <p:tags r:id="rId1"/>
    </p:custDataLst>
    <p:extLst>
      <p:ext uri="{BB962C8B-B14F-4D97-AF65-F5344CB8AC3E}">
        <p14:creationId xmlns:p14="http://schemas.microsoft.com/office/powerpoint/2010/main" val="1974184288"/>
      </p:ext>
    </p:extLst>
  </p:cSld>
  <p:clrMapOvr>
    <a:masterClrMapping/>
  </p:clrMapOvr>
  <mc:AlternateContent xmlns:mc="http://schemas.openxmlformats.org/markup-compatibility/2006" xmlns:p14="http://schemas.microsoft.com/office/powerpoint/2010/main">
    <mc:Choice Requires="p14">
      <p:transition spd="slow" p14:dur="2000" advTm="53819"/>
    </mc:Choice>
    <mc:Fallback xmlns="">
      <p:transition spd="slow" advTm="5381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14D58-F113-4024-A172-34264CEEC841}"/>
              </a:ext>
            </a:extLst>
          </p:cNvPr>
          <p:cNvSpPr>
            <a:spLocks noGrp="1"/>
          </p:cNvSpPr>
          <p:nvPr>
            <p:ph type="title"/>
          </p:nvPr>
        </p:nvSpPr>
        <p:spPr>
          <a:xfrm>
            <a:off x="0" y="159774"/>
            <a:ext cx="10515600" cy="1325563"/>
          </a:xfrm>
        </p:spPr>
        <p:txBody>
          <a:bodyPr>
            <a:normAutofit/>
          </a:bodyPr>
          <a:lstStyle/>
          <a:p>
            <a:pPr algn="ctr"/>
            <a:r>
              <a:rPr lang="en-GB" sz="4800"/>
              <a:t>Who is the STAR trial for? </a:t>
            </a:r>
          </a:p>
        </p:txBody>
      </p:sp>
      <p:sp>
        <p:nvSpPr>
          <p:cNvPr id="3" name="Content Placeholder 2">
            <a:extLst>
              <a:ext uri="{FF2B5EF4-FFF2-40B4-BE49-F238E27FC236}">
                <a16:creationId xmlns:a16="http://schemas.microsoft.com/office/drawing/2014/main" id="{7780A332-F9AA-4EC3-ABAD-66925D0DFC67}"/>
              </a:ext>
            </a:extLst>
          </p:cNvPr>
          <p:cNvSpPr>
            <a:spLocks noGrp="1"/>
          </p:cNvSpPr>
          <p:nvPr>
            <p:ph idx="1"/>
          </p:nvPr>
        </p:nvSpPr>
        <p:spPr>
          <a:xfrm>
            <a:off x="607581" y="1472806"/>
            <a:ext cx="9300437" cy="3535873"/>
          </a:xfrm>
        </p:spPr>
        <p:txBody>
          <a:bodyPr vert="horz" lIns="91440" tIns="45720" rIns="91440" bIns="45720" rtlCol="0" anchor="t">
            <a:normAutofit/>
          </a:bodyPr>
          <a:lstStyle/>
          <a:p>
            <a:pPr marL="0" indent="0">
              <a:buClr>
                <a:srgbClr val="D2B649"/>
              </a:buClr>
              <a:buNone/>
            </a:pPr>
            <a:r>
              <a:rPr lang="en-US" sz="2800" dirty="0"/>
              <a:t>The STAR trial is for adults in secondary/tertiary care:</a:t>
            </a:r>
          </a:p>
          <a:p>
            <a:pPr>
              <a:buClr>
                <a:srgbClr val="D2B649"/>
              </a:buClr>
            </a:pPr>
            <a:r>
              <a:rPr lang="en-US" sz="2800" dirty="0"/>
              <a:t>Who have been through a stressful or traumatic event(s) that still affects them now</a:t>
            </a:r>
          </a:p>
          <a:p>
            <a:pPr marL="0" indent="0">
              <a:buNone/>
            </a:pPr>
            <a:r>
              <a:rPr lang="en-US" sz="2800" b="1" dirty="0"/>
              <a:t>                                   </a:t>
            </a:r>
            <a:r>
              <a:rPr lang="en-US" sz="2800" b="1" u="sng" dirty="0"/>
              <a:t>And</a:t>
            </a:r>
          </a:p>
          <a:p>
            <a:pPr>
              <a:buClr>
                <a:srgbClr val="D2B649"/>
              </a:buClr>
            </a:pPr>
            <a:r>
              <a:rPr lang="en-US" sz="2800" dirty="0"/>
              <a:t>Experience distressing psychotic symptoms, such as voices and/or delusions</a:t>
            </a:r>
            <a:endParaRPr lang="en-GB" sz="2800" dirty="0"/>
          </a:p>
          <a:p>
            <a:endParaRPr lang="en-GB" dirty="0"/>
          </a:p>
        </p:txBody>
      </p:sp>
      <p:grpSp>
        <p:nvGrpSpPr>
          <p:cNvPr id="4" name="Group 3">
            <a:extLst>
              <a:ext uri="{FF2B5EF4-FFF2-40B4-BE49-F238E27FC236}">
                <a16:creationId xmlns:a16="http://schemas.microsoft.com/office/drawing/2014/main" id="{18C9CF09-06F3-418B-9301-739189ACC255}"/>
              </a:ext>
            </a:extLst>
          </p:cNvPr>
          <p:cNvGrpSpPr>
            <a:grpSpLocks/>
          </p:cNvGrpSpPr>
          <p:nvPr/>
        </p:nvGrpSpPr>
        <p:grpSpPr bwMode="auto">
          <a:xfrm>
            <a:off x="136518" y="57344"/>
            <a:ext cx="1211338" cy="806165"/>
            <a:chOff x="4731" y="134"/>
            <a:chExt cx="2423" cy="1502"/>
          </a:xfrm>
        </p:grpSpPr>
        <p:pic>
          <p:nvPicPr>
            <p:cNvPr id="5" name="Picture 4">
              <a:extLst>
                <a:ext uri="{FF2B5EF4-FFF2-40B4-BE49-F238E27FC236}">
                  <a16:creationId xmlns:a16="http://schemas.microsoft.com/office/drawing/2014/main" id="{AF7F29CE-F9FD-43F4-BBD1-0399E06B40C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7530" r="3766" b="19951"/>
            <a:stretch>
              <a:fillRect/>
            </a:stretch>
          </p:blipFill>
          <p:spPr bwMode="auto">
            <a:xfrm>
              <a:off x="5252" y="134"/>
              <a:ext cx="1455" cy="1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6160AE65-0E45-4135-9A2E-544D71293AC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31" y="1401"/>
              <a:ext cx="2423"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Picture 7" descr="A close up of a logo&#10;&#10;Description automatically generated">
            <a:extLst>
              <a:ext uri="{FF2B5EF4-FFF2-40B4-BE49-F238E27FC236}">
                <a16:creationId xmlns:a16="http://schemas.microsoft.com/office/drawing/2014/main" id="{0E8BF0B7-9547-421E-9FA8-9B203270713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89714" y="4936163"/>
            <a:ext cx="3386643" cy="1904057"/>
          </a:xfrm>
          <a:prstGeom prst="rect">
            <a:avLst/>
          </a:prstGeom>
        </p:spPr>
      </p:pic>
      <p:pic>
        <p:nvPicPr>
          <p:cNvPr id="10" name="Picture 9" descr="A picture containing brush&#10;&#10;Description automatically generated">
            <a:extLst>
              <a:ext uri="{FF2B5EF4-FFF2-40B4-BE49-F238E27FC236}">
                <a16:creationId xmlns:a16="http://schemas.microsoft.com/office/drawing/2014/main" id="{1BB551CB-9082-49C6-8B76-83EC284FDFD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0869" r="24628"/>
          <a:stretch/>
        </p:blipFill>
        <p:spPr>
          <a:xfrm>
            <a:off x="5653316" y="5085017"/>
            <a:ext cx="1689006" cy="1742279"/>
          </a:xfrm>
          <a:prstGeom prst="rect">
            <a:avLst/>
          </a:prstGeom>
        </p:spPr>
      </p:pic>
      <p:pic>
        <p:nvPicPr>
          <p:cNvPr id="22" name="Picture 21" descr="A picture containing food&#10;&#10;Description automatically generated">
            <a:extLst>
              <a:ext uri="{FF2B5EF4-FFF2-40B4-BE49-F238E27FC236}">
                <a16:creationId xmlns:a16="http://schemas.microsoft.com/office/drawing/2014/main" id="{AF03721F-E04B-49A1-A229-5F9EB627D9F5}"/>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26000"/>
          <a:stretch/>
        </p:blipFill>
        <p:spPr>
          <a:xfrm>
            <a:off x="2030808" y="5008679"/>
            <a:ext cx="2393664" cy="1818617"/>
          </a:xfrm>
          <a:prstGeom prst="rect">
            <a:avLst/>
          </a:prstGeom>
        </p:spPr>
      </p:pic>
      <p:pic>
        <p:nvPicPr>
          <p:cNvPr id="24" name="Picture 23" descr="A close up of a logo&#10;&#10;Description automatically generated">
            <a:extLst>
              <a:ext uri="{FF2B5EF4-FFF2-40B4-BE49-F238E27FC236}">
                <a16:creationId xmlns:a16="http://schemas.microsoft.com/office/drawing/2014/main" id="{D74A5C99-839F-44F4-A7D0-1E33FC77EF73}"/>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6564" t="6090" r="28125"/>
          <a:stretch/>
        </p:blipFill>
        <p:spPr>
          <a:xfrm>
            <a:off x="1347856" y="5120419"/>
            <a:ext cx="1475893" cy="1719801"/>
          </a:xfrm>
          <a:prstGeom prst="rect">
            <a:avLst/>
          </a:prstGeom>
        </p:spPr>
      </p:pic>
    </p:spTree>
    <p:custDataLst>
      <p:tags r:id="rId1"/>
    </p:custDataLst>
    <p:extLst>
      <p:ext uri="{BB962C8B-B14F-4D97-AF65-F5344CB8AC3E}">
        <p14:creationId xmlns:p14="http://schemas.microsoft.com/office/powerpoint/2010/main" val="44634922"/>
      </p:ext>
    </p:extLst>
  </p:cSld>
  <p:clrMapOvr>
    <a:masterClrMapping/>
  </p:clrMapOvr>
  <mc:AlternateContent xmlns:mc="http://schemas.openxmlformats.org/markup-compatibility/2006" xmlns:p14="http://schemas.microsoft.com/office/powerpoint/2010/main">
    <mc:Choice Requires="p14">
      <p:transition spd="slow" p14:dur="2000" advTm="82748"/>
    </mc:Choice>
    <mc:Fallback xmlns="">
      <p:transition spd="slow" advTm="8274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14D58-F113-4024-A172-34264CEEC841}"/>
              </a:ext>
            </a:extLst>
          </p:cNvPr>
          <p:cNvSpPr>
            <a:spLocks noGrp="1"/>
          </p:cNvSpPr>
          <p:nvPr>
            <p:ph type="title"/>
          </p:nvPr>
        </p:nvSpPr>
        <p:spPr>
          <a:xfrm>
            <a:off x="769440" y="197006"/>
            <a:ext cx="10515600" cy="1325563"/>
          </a:xfrm>
        </p:spPr>
        <p:txBody>
          <a:bodyPr>
            <a:normAutofit/>
          </a:bodyPr>
          <a:lstStyle/>
          <a:p>
            <a:pPr algn="ctr"/>
            <a:r>
              <a:rPr lang="en-GB" sz="4800"/>
              <a:t>What will we do in the STAR Trial?</a:t>
            </a:r>
          </a:p>
        </p:txBody>
      </p:sp>
      <p:sp>
        <p:nvSpPr>
          <p:cNvPr id="3" name="Content Placeholder 2">
            <a:extLst>
              <a:ext uri="{FF2B5EF4-FFF2-40B4-BE49-F238E27FC236}">
                <a16:creationId xmlns:a16="http://schemas.microsoft.com/office/drawing/2014/main" id="{7780A332-F9AA-4EC3-ABAD-66925D0DFC67}"/>
              </a:ext>
            </a:extLst>
          </p:cNvPr>
          <p:cNvSpPr>
            <a:spLocks noGrp="1"/>
          </p:cNvSpPr>
          <p:nvPr>
            <p:ph idx="1"/>
          </p:nvPr>
        </p:nvSpPr>
        <p:spPr>
          <a:xfrm>
            <a:off x="603299" y="1108937"/>
            <a:ext cx="9708319" cy="5277795"/>
          </a:xfrm>
        </p:spPr>
        <p:txBody>
          <a:bodyPr>
            <a:normAutofit fontScale="92500"/>
          </a:bodyPr>
          <a:lstStyle/>
          <a:p>
            <a:pPr marL="0" indent="0">
              <a:buNone/>
            </a:pPr>
            <a:endParaRPr lang="en-GB" sz="600" dirty="0"/>
          </a:p>
          <a:p>
            <a:pPr>
              <a:lnSpc>
                <a:spcPct val="110000"/>
              </a:lnSpc>
              <a:buClr>
                <a:srgbClr val="D2B649"/>
              </a:buClr>
            </a:pPr>
            <a:r>
              <a:rPr lang="en-US" sz="2800" dirty="0"/>
              <a:t>We will evaluate the effectiveness of an integrated trauma-focused CBT for psychosis (TF-</a:t>
            </a:r>
            <a:r>
              <a:rPr lang="en-US" sz="2800" dirty="0" err="1"/>
              <a:t>CBTp</a:t>
            </a:r>
            <a:r>
              <a:rPr lang="en-US" sz="2800" dirty="0"/>
              <a:t>) in largest RCT to date</a:t>
            </a:r>
          </a:p>
          <a:p>
            <a:pPr>
              <a:buClr>
                <a:srgbClr val="D2B649"/>
              </a:buClr>
            </a:pPr>
            <a:r>
              <a:rPr lang="en-US" sz="2800" dirty="0"/>
              <a:t>Our published case-studies </a:t>
            </a:r>
            <a:r>
              <a:rPr lang="en-US" sz="2400" i="1" dirty="0">
                <a:solidFill>
                  <a:schemeClr val="bg2">
                    <a:lumMod val="50000"/>
                  </a:schemeClr>
                </a:solidFill>
              </a:rPr>
              <a:t>(Keen, Hunter &amp; Peters, 17; Ward-Brown, Varese et al, 18; Varese et al, 20, </a:t>
            </a:r>
            <a:r>
              <a:rPr lang="en-US" sz="2400" i="1" dirty="0" err="1">
                <a:solidFill>
                  <a:schemeClr val="bg2">
                    <a:lumMod val="50000"/>
                  </a:schemeClr>
                </a:solidFill>
              </a:rPr>
              <a:t>Paulik</a:t>
            </a:r>
            <a:r>
              <a:rPr lang="en-US" sz="2400" i="1" dirty="0">
                <a:solidFill>
                  <a:schemeClr val="bg2">
                    <a:lumMod val="50000"/>
                  </a:schemeClr>
                </a:solidFill>
              </a:rPr>
              <a:t>, Steel &amp; </a:t>
            </a:r>
            <a:r>
              <a:rPr lang="en-US" sz="2400" i="1" dirty="0" err="1">
                <a:solidFill>
                  <a:schemeClr val="bg2">
                    <a:lumMod val="50000"/>
                  </a:schemeClr>
                </a:solidFill>
              </a:rPr>
              <a:t>Arntz</a:t>
            </a:r>
            <a:r>
              <a:rPr lang="en-US" sz="2400" i="1" dirty="0">
                <a:solidFill>
                  <a:schemeClr val="bg2">
                    <a:lumMod val="50000"/>
                  </a:schemeClr>
                </a:solidFill>
              </a:rPr>
              <a:t>, 19; Brand, Hardy et al, 20)</a:t>
            </a:r>
            <a:r>
              <a:rPr lang="en-US" sz="2400" dirty="0">
                <a:solidFill>
                  <a:schemeClr val="bg2">
                    <a:lumMod val="50000"/>
                  </a:schemeClr>
                </a:solidFill>
              </a:rPr>
              <a:t> </a:t>
            </a:r>
            <a:r>
              <a:rPr lang="en-US" sz="2800" dirty="0"/>
              <a:t>&amp; 3 systematic reviews </a:t>
            </a:r>
            <a:r>
              <a:rPr lang="en-US" sz="2400" dirty="0">
                <a:solidFill>
                  <a:schemeClr val="bg2">
                    <a:lumMod val="50000"/>
                  </a:schemeClr>
                </a:solidFill>
              </a:rPr>
              <a:t>(</a:t>
            </a:r>
            <a:r>
              <a:rPr lang="en-US" sz="2400" i="1" dirty="0">
                <a:solidFill>
                  <a:schemeClr val="bg2">
                    <a:lumMod val="50000"/>
                  </a:schemeClr>
                </a:solidFill>
              </a:rPr>
              <a:t>Sin et al, 17 (Cochrane); Swan, Keen et al, 17; Brand et al, 18) </a:t>
            </a:r>
            <a:r>
              <a:rPr lang="en-US" sz="2800" dirty="0"/>
              <a:t>show this therapy is acceptable and feasible for clients with psychosis</a:t>
            </a:r>
          </a:p>
          <a:p>
            <a:pPr>
              <a:buClr>
                <a:srgbClr val="D2B649"/>
              </a:buClr>
            </a:pPr>
            <a:r>
              <a:rPr lang="en-GB" sz="2800" dirty="0">
                <a:solidFill>
                  <a:schemeClr val="tx1">
                    <a:lumMod val="85000"/>
                    <a:lumOff val="15000"/>
                  </a:schemeClr>
                </a:solidFill>
              </a:rPr>
              <a:t>Trauma-focused work already happening in routine psychosis services</a:t>
            </a:r>
          </a:p>
          <a:p>
            <a:pPr>
              <a:lnSpc>
                <a:spcPct val="110000"/>
              </a:lnSpc>
              <a:buClr>
                <a:srgbClr val="D2B649"/>
              </a:buClr>
            </a:pPr>
            <a:r>
              <a:rPr lang="en-US" sz="2800" dirty="0"/>
              <a:t>STAR is taking place in 5 sites across England: London, Manchester, Oxford, Newcastle and Sussex</a:t>
            </a:r>
            <a:endParaRPr lang="en-GB" sz="2800" dirty="0"/>
          </a:p>
        </p:txBody>
      </p:sp>
      <p:grpSp>
        <p:nvGrpSpPr>
          <p:cNvPr id="4" name="Group 3">
            <a:extLst>
              <a:ext uri="{FF2B5EF4-FFF2-40B4-BE49-F238E27FC236}">
                <a16:creationId xmlns:a16="http://schemas.microsoft.com/office/drawing/2014/main" id="{18C9CF09-06F3-418B-9301-739189ACC255}"/>
              </a:ext>
            </a:extLst>
          </p:cNvPr>
          <p:cNvGrpSpPr>
            <a:grpSpLocks/>
          </p:cNvGrpSpPr>
          <p:nvPr/>
        </p:nvGrpSpPr>
        <p:grpSpPr bwMode="auto">
          <a:xfrm>
            <a:off x="136518" y="57344"/>
            <a:ext cx="1211338" cy="806165"/>
            <a:chOff x="4731" y="134"/>
            <a:chExt cx="2423" cy="1502"/>
          </a:xfrm>
        </p:grpSpPr>
        <p:pic>
          <p:nvPicPr>
            <p:cNvPr id="5" name="Picture 4">
              <a:extLst>
                <a:ext uri="{FF2B5EF4-FFF2-40B4-BE49-F238E27FC236}">
                  <a16:creationId xmlns:a16="http://schemas.microsoft.com/office/drawing/2014/main" id="{AF7F29CE-F9FD-43F4-BBD1-0399E06B40C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7530" r="3766" b="19951"/>
            <a:stretch>
              <a:fillRect/>
            </a:stretch>
          </p:blipFill>
          <p:spPr bwMode="auto">
            <a:xfrm>
              <a:off x="5252" y="134"/>
              <a:ext cx="1455" cy="1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6160AE65-0E45-4135-9A2E-544D71293AC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31" y="1401"/>
              <a:ext cx="2423"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ustDataLst>
      <p:tags r:id="rId1"/>
    </p:custDataLst>
    <p:extLst>
      <p:ext uri="{BB962C8B-B14F-4D97-AF65-F5344CB8AC3E}">
        <p14:creationId xmlns:p14="http://schemas.microsoft.com/office/powerpoint/2010/main" val="3673530660"/>
      </p:ext>
    </p:extLst>
  </p:cSld>
  <p:clrMapOvr>
    <a:masterClrMapping/>
  </p:clrMapOvr>
  <mc:AlternateContent xmlns:mc="http://schemas.openxmlformats.org/markup-compatibility/2006" xmlns:p14="http://schemas.microsoft.com/office/powerpoint/2010/main">
    <mc:Choice Requires="p14">
      <p:transition spd="slow" p14:dur="2000" advTm="89249"/>
    </mc:Choice>
    <mc:Fallback xmlns="">
      <p:transition spd="slow" advTm="8924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2" name="Group 13">
            <a:extLst>
              <a:ext uri="{FF2B5EF4-FFF2-40B4-BE49-F238E27FC236}">
                <a16:creationId xmlns:a16="http://schemas.microsoft.com/office/drawing/2014/main" id="{6CC33B2B-B475-4189-BA8F-3CF8248DC68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15" name="Freeform 14">
              <a:extLst>
                <a:ext uri="{FF2B5EF4-FFF2-40B4-BE49-F238E27FC236}">
                  <a16:creationId xmlns:a16="http://schemas.microsoft.com/office/drawing/2014/main" id="{A59AAC92-4932-4D74-A545-BA3EEE56D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6" name="Straight Connector 15">
              <a:extLst>
                <a:ext uri="{FF2B5EF4-FFF2-40B4-BE49-F238E27FC236}">
                  <a16:creationId xmlns:a16="http://schemas.microsoft.com/office/drawing/2014/main" id="{B8446528-FA87-4017-B061-CF7EE79FA2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34D4B4D0-2493-42A2-AEEB-9970A64E8BC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8" name="Rectangle 23">
              <a:extLst>
                <a:ext uri="{FF2B5EF4-FFF2-40B4-BE49-F238E27FC236}">
                  <a16:creationId xmlns:a16="http://schemas.microsoft.com/office/drawing/2014/main" id="{676E13B7-7CB7-4489-914B-4012EE6EBF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5">
              <a:extLst>
                <a:ext uri="{FF2B5EF4-FFF2-40B4-BE49-F238E27FC236}">
                  <a16:creationId xmlns:a16="http://schemas.microsoft.com/office/drawing/2014/main" id="{F2159841-C096-430C-B748-E8D2A5C99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B4F167EF-5A0C-487E-8776-97310E39E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7">
              <a:extLst>
                <a:ext uri="{FF2B5EF4-FFF2-40B4-BE49-F238E27FC236}">
                  <a16:creationId xmlns:a16="http://schemas.microsoft.com/office/drawing/2014/main" id="{9D8C053F-F025-4CB6-94C4-2841A20D68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8">
              <a:extLst>
                <a:ext uri="{FF2B5EF4-FFF2-40B4-BE49-F238E27FC236}">
                  <a16:creationId xmlns:a16="http://schemas.microsoft.com/office/drawing/2014/main" id="{78581BD0-3E75-48CB-A2A3-44DB1ACB6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E90D466A-AB95-4676-82CB-3BEC98AFF8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a:extLst>
                <a:ext uri="{FF2B5EF4-FFF2-40B4-BE49-F238E27FC236}">
                  <a16:creationId xmlns:a16="http://schemas.microsoft.com/office/drawing/2014/main" id="{3AFED863-874C-49D9-AE2F-B9DFF00D56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9" name="Picture 2">
            <a:extLst>
              <a:ext uri="{FF2B5EF4-FFF2-40B4-BE49-F238E27FC236}">
                <a16:creationId xmlns:a16="http://schemas.microsoft.com/office/drawing/2014/main" id="{046BE56A-92AC-459D-BF4C-E6116A3B5E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7464099" y="2058903"/>
            <a:ext cx="1955566" cy="209070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5" name="Group 4">
            <a:extLst>
              <a:ext uri="{FF2B5EF4-FFF2-40B4-BE49-F238E27FC236}">
                <a16:creationId xmlns:a16="http://schemas.microsoft.com/office/drawing/2014/main" id="{E346AAD3-50DA-4C55-97D0-C6AC28FB9AF5}"/>
              </a:ext>
            </a:extLst>
          </p:cNvPr>
          <p:cNvGrpSpPr>
            <a:grpSpLocks/>
          </p:cNvGrpSpPr>
          <p:nvPr/>
        </p:nvGrpSpPr>
        <p:grpSpPr bwMode="auto">
          <a:xfrm>
            <a:off x="136518" y="0"/>
            <a:ext cx="1211338" cy="806165"/>
            <a:chOff x="4731" y="134"/>
            <a:chExt cx="2423" cy="1502"/>
          </a:xfrm>
        </p:grpSpPr>
        <p:pic>
          <p:nvPicPr>
            <p:cNvPr id="6" name="Picture 5">
              <a:extLst>
                <a:ext uri="{FF2B5EF4-FFF2-40B4-BE49-F238E27FC236}">
                  <a16:creationId xmlns:a16="http://schemas.microsoft.com/office/drawing/2014/main" id="{03153D6D-7D59-4C7C-9EBD-83FF9C9C03F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7530" r="3766" b="19951"/>
            <a:stretch>
              <a:fillRect/>
            </a:stretch>
          </p:blipFill>
          <p:spPr bwMode="auto">
            <a:xfrm>
              <a:off x="5252" y="134"/>
              <a:ext cx="1455" cy="1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6B127199-DB67-47CB-8F2B-D6A890103E2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31" y="1401"/>
              <a:ext cx="2423"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Title 1">
            <a:extLst>
              <a:ext uri="{FF2B5EF4-FFF2-40B4-BE49-F238E27FC236}">
                <a16:creationId xmlns:a16="http://schemas.microsoft.com/office/drawing/2014/main" id="{880833EC-F41B-4985-AD6E-409E02AFD244}"/>
              </a:ext>
            </a:extLst>
          </p:cNvPr>
          <p:cNvSpPr txBox="1">
            <a:spLocks/>
          </p:cNvSpPr>
          <p:nvPr/>
        </p:nvSpPr>
        <p:spPr>
          <a:xfrm>
            <a:off x="5977586" y="4271652"/>
            <a:ext cx="4928591" cy="10950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lnSpc>
                <a:spcPct val="90000"/>
              </a:lnSpc>
            </a:pPr>
            <a:r>
              <a:rPr lang="en-US" sz="2800" b="1" dirty="0"/>
              <a:t>Dr Chris Scane</a:t>
            </a:r>
          </a:p>
          <a:p>
            <a:pPr algn="ctr">
              <a:lnSpc>
                <a:spcPct val="90000"/>
              </a:lnSpc>
            </a:pPr>
            <a:r>
              <a:rPr lang="en-US" sz="2800" b="1" dirty="0"/>
              <a:t>(Sussex therapist)</a:t>
            </a:r>
          </a:p>
        </p:txBody>
      </p:sp>
      <p:sp>
        <p:nvSpPr>
          <p:cNvPr id="27" name="Title 1">
            <a:extLst>
              <a:ext uri="{FF2B5EF4-FFF2-40B4-BE49-F238E27FC236}">
                <a16:creationId xmlns:a16="http://schemas.microsoft.com/office/drawing/2014/main" id="{6577F8C0-A7DA-4634-8B8D-4BDCDC73C44C}"/>
              </a:ext>
            </a:extLst>
          </p:cNvPr>
          <p:cNvSpPr txBox="1">
            <a:spLocks/>
          </p:cNvSpPr>
          <p:nvPr/>
        </p:nvSpPr>
        <p:spPr>
          <a:xfrm>
            <a:off x="769440" y="197006"/>
            <a:ext cx="10515600" cy="132556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GB" sz="4800"/>
          </a:p>
        </p:txBody>
      </p:sp>
      <p:sp>
        <p:nvSpPr>
          <p:cNvPr id="26" name="Title 1">
            <a:extLst>
              <a:ext uri="{FF2B5EF4-FFF2-40B4-BE49-F238E27FC236}">
                <a16:creationId xmlns:a16="http://schemas.microsoft.com/office/drawing/2014/main" id="{189A9FC1-C852-4CD1-A83C-833409317026}"/>
              </a:ext>
            </a:extLst>
          </p:cNvPr>
          <p:cNvSpPr txBox="1">
            <a:spLocks/>
          </p:cNvSpPr>
          <p:nvPr/>
        </p:nvSpPr>
        <p:spPr>
          <a:xfrm>
            <a:off x="2787837" y="-38584"/>
            <a:ext cx="6654425" cy="132556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4800"/>
              <a:t>STAR trial therapy</a:t>
            </a:r>
          </a:p>
        </p:txBody>
      </p:sp>
      <p:pic>
        <p:nvPicPr>
          <p:cNvPr id="8" name="Picture 7">
            <a:extLst>
              <a:ext uri="{FF2B5EF4-FFF2-40B4-BE49-F238E27FC236}">
                <a16:creationId xmlns:a16="http://schemas.microsoft.com/office/drawing/2014/main" id="{90AAB73A-C2BA-477F-A567-54CC4D8125AD}"/>
              </a:ext>
            </a:extLst>
          </p:cNvPr>
          <p:cNvPicPr/>
          <p:nvPr/>
        </p:nvPicPr>
        <p:blipFill>
          <a:blip r:embed="rId7">
            <a:extLst>
              <a:ext uri="{28A0092B-C50C-407E-A947-70E740481C1C}">
                <a14:useLocalDpi xmlns:a14="http://schemas.microsoft.com/office/drawing/2010/main" val="0"/>
              </a:ext>
            </a:extLst>
          </a:blip>
          <a:stretch>
            <a:fillRect/>
          </a:stretch>
        </p:blipFill>
        <p:spPr bwMode="auto">
          <a:xfrm>
            <a:off x="514571" y="749893"/>
            <a:ext cx="6285380" cy="5401994"/>
          </a:xfrm>
          <a:prstGeom prst="rect">
            <a:avLst/>
          </a:prstGeom>
          <a:noFill/>
        </p:spPr>
      </p:pic>
      <p:sp>
        <p:nvSpPr>
          <p:cNvPr id="2" name="Title 1">
            <a:extLst>
              <a:ext uri="{FF2B5EF4-FFF2-40B4-BE49-F238E27FC236}">
                <a16:creationId xmlns:a16="http://schemas.microsoft.com/office/drawing/2014/main" id="{3C60948F-576C-4DEA-8752-57237D2C5FFE}"/>
              </a:ext>
            </a:extLst>
          </p:cNvPr>
          <p:cNvSpPr>
            <a:spLocks noGrp="1"/>
          </p:cNvSpPr>
          <p:nvPr>
            <p:ph type="title"/>
          </p:nvPr>
        </p:nvSpPr>
        <p:spPr>
          <a:xfrm>
            <a:off x="1022001" y="5728912"/>
            <a:ext cx="4928591" cy="1095059"/>
          </a:xfrm>
        </p:spPr>
        <p:txBody>
          <a:bodyPr vert="horz" lIns="91440" tIns="45720" rIns="91440" bIns="45720" rtlCol="0" anchor="b">
            <a:normAutofit fontScale="90000"/>
          </a:bodyPr>
          <a:lstStyle/>
          <a:p>
            <a:pPr algn="ctr">
              <a:lnSpc>
                <a:spcPct val="90000"/>
              </a:lnSpc>
            </a:pPr>
            <a:r>
              <a:rPr lang="en-US" sz="3700" b="1"/>
              <a:t>Overview of TF-CBTp (9m duration)</a:t>
            </a:r>
          </a:p>
        </p:txBody>
      </p:sp>
    </p:spTree>
    <p:custDataLst>
      <p:tags r:id="rId1"/>
    </p:custDataLst>
    <p:extLst>
      <p:ext uri="{BB962C8B-B14F-4D97-AF65-F5344CB8AC3E}">
        <p14:creationId xmlns:p14="http://schemas.microsoft.com/office/powerpoint/2010/main" val="2753767916"/>
      </p:ext>
    </p:extLst>
  </p:cSld>
  <p:clrMapOvr>
    <a:masterClrMapping/>
  </p:clrMapOvr>
  <mc:AlternateContent xmlns:mc="http://schemas.openxmlformats.org/markup-compatibility/2006" xmlns:p14="http://schemas.microsoft.com/office/powerpoint/2010/main">
    <mc:Choice Requires="p14">
      <p:transition spd="slow" p14:dur="2000" advTm="58544"/>
    </mc:Choice>
    <mc:Fallback xmlns="">
      <p:transition spd="slow" advTm="5854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CDD2300C-A447-436E-B1A2-8384C87234C5}"/>
              </a:ext>
            </a:extLst>
          </p:cNvPr>
          <p:cNvSpPr>
            <a:spLocks noGrp="1"/>
          </p:cNvSpPr>
          <p:nvPr>
            <p:ph sz="half" idx="2"/>
          </p:nvPr>
        </p:nvSpPr>
        <p:spPr>
          <a:xfrm>
            <a:off x="6319840" y="350982"/>
            <a:ext cx="5456524" cy="6354618"/>
          </a:xfrm>
        </p:spPr>
        <p:txBody>
          <a:bodyPr>
            <a:normAutofit fontScale="92500" lnSpcReduction="20000"/>
          </a:bodyPr>
          <a:lstStyle/>
          <a:p>
            <a:r>
              <a:rPr lang="en-GB" sz="3000" dirty="0"/>
              <a:t>Integrating standard therapy for PTSD and psychosis </a:t>
            </a:r>
          </a:p>
          <a:p>
            <a:endParaRPr lang="en-GB" sz="3000" dirty="0"/>
          </a:p>
          <a:p>
            <a:r>
              <a:rPr lang="en-GB" sz="3000" dirty="0"/>
              <a:t>Aim to adhere to model-based interventions for PTSD </a:t>
            </a:r>
          </a:p>
          <a:p>
            <a:endParaRPr lang="en-GB" sz="3000" dirty="0"/>
          </a:p>
          <a:p>
            <a:r>
              <a:rPr lang="en-GB" sz="3000" dirty="0"/>
              <a:t>Psychosis interventions embedded throughout </a:t>
            </a:r>
          </a:p>
          <a:p>
            <a:endParaRPr lang="en-GB" sz="3000" dirty="0"/>
          </a:p>
          <a:p>
            <a:r>
              <a:rPr lang="en-GB" sz="3000" dirty="0"/>
              <a:t>Often possible to target psychosis with interventions for PTSD (meanings and behaviours to be addressed  are often common across both)</a:t>
            </a:r>
          </a:p>
          <a:p>
            <a:endParaRPr lang="en-GB" dirty="0"/>
          </a:p>
        </p:txBody>
      </p:sp>
      <p:pic>
        <p:nvPicPr>
          <p:cNvPr id="4" name="Picture 3">
            <a:extLst>
              <a:ext uri="{FF2B5EF4-FFF2-40B4-BE49-F238E27FC236}">
                <a16:creationId xmlns:a16="http://schemas.microsoft.com/office/drawing/2014/main" id="{28706475-A597-4580-A0AD-1941D0BC70B8}"/>
              </a:ext>
            </a:extLst>
          </p:cNvPr>
          <p:cNvPicPr/>
          <p:nvPr/>
        </p:nvPicPr>
        <p:blipFill>
          <a:blip r:embed="rId2">
            <a:extLst>
              <a:ext uri="{28A0092B-C50C-407E-A947-70E740481C1C}">
                <a14:useLocalDpi xmlns:a14="http://schemas.microsoft.com/office/drawing/2010/main" val="0"/>
              </a:ext>
            </a:extLst>
          </a:blip>
          <a:stretch>
            <a:fillRect/>
          </a:stretch>
        </p:blipFill>
        <p:spPr bwMode="auto">
          <a:xfrm>
            <a:off x="514571" y="749893"/>
            <a:ext cx="6285380" cy="5401994"/>
          </a:xfrm>
          <a:prstGeom prst="rect">
            <a:avLst/>
          </a:prstGeom>
          <a:noFill/>
        </p:spPr>
      </p:pic>
    </p:spTree>
    <p:extLst>
      <p:ext uri="{BB962C8B-B14F-4D97-AF65-F5344CB8AC3E}">
        <p14:creationId xmlns:p14="http://schemas.microsoft.com/office/powerpoint/2010/main" val="3258365169"/>
      </p:ext>
    </p:extLst>
  </p:cSld>
  <p:clrMapOvr>
    <a:masterClrMapping/>
  </p:clrMapOvr>
  <mc:AlternateContent xmlns:mc="http://schemas.openxmlformats.org/markup-compatibility/2006" xmlns:p14="http://schemas.microsoft.com/office/powerpoint/2010/main">
    <mc:Choice Requires="p14">
      <p:transition spd="slow" p14:dur="2000" advTm="24477"/>
    </mc:Choice>
    <mc:Fallback xmlns="">
      <p:transition spd="slow" advTm="2447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CDD2300C-A447-436E-B1A2-8384C87234C5}"/>
              </a:ext>
            </a:extLst>
          </p:cNvPr>
          <p:cNvSpPr>
            <a:spLocks noGrp="1"/>
          </p:cNvSpPr>
          <p:nvPr>
            <p:ph sz="half" idx="2"/>
          </p:nvPr>
        </p:nvSpPr>
        <p:spPr>
          <a:xfrm>
            <a:off x="6448425" y="655638"/>
            <a:ext cx="5033963" cy="5608637"/>
          </a:xfrm>
        </p:spPr>
        <p:txBody>
          <a:bodyPr>
            <a:normAutofit/>
          </a:bodyPr>
          <a:lstStyle/>
          <a:p>
            <a:r>
              <a:rPr lang="en-GB" sz="2800" dirty="0"/>
              <a:t>Four broad phases </a:t>
            </a:r>
          </a:p>
          <a:p>
            <a:pPr marL="0" indent="0">
              <a:buNone/>
            </a:pPr>
            <a:endParaRPr lang="en-GB" sz="2800" dirty="0"/>
          </a:p>
          <a:p>
            <a:r>
              <a:rPr lang="en-GB" sz="2800" dirty="0"/>
              <a:t>Pragmatic and flexible </a:t>
            </a:r>
          </a:p>
          <a:p>
            <a:pPr marL="0" indent="0">
              <a:buNone/>
            </a:pPr>
            <a:endParaRPr lang="en-GB" sz="2800" dirty="0"/>
          </a:p>
          <a:p>
            <a:r>
              <a:rPr lang="en-GB" sz="2800" dirty="0"/>
              <a:t>Formulation-based and individualised </a:t>
            </a:r>
          </a:p>
          <a:p>
            <a:endParaRPr lang="en-GB" sz="2800" dirty="0"/>
          </a:p>
          <a:p>
            <a:r>
              <a:rPr lang="en-GB" sz="2800" dirty="0"/>
              <a:t>Generally there will be much interweaving of the phases within and across sessions. </a:t>
            </a:r>
          </a:p>
          <a:p>
            <a:endParaRPr lang="en-GB" dirty="0"/>
          </a:p>
          <a:p>
            <a:endParaRPr lang="en-GB" dirty="0"/>
          </a:p>
        </p:txBody>
      </p:sp>
      <p:pic>
        <p:nvPicPr>
          <p:cNvPr id="4" name="Picture 3">
            <a:extLst>
              <a:ext uri="{FF2B5EF4-FFF2-40B4-BE49-F238E27FC236}">
                <a16:creationId xmlns:a16="http://schemas.microsoft.com/office/drawing/2014/main" id="{8F14501D-9928-4B09-A414-AB96EC30BE37}"/>
              </a:ext>
            </a:extLst>
          </p:cNvPr>
          <p:cNvPicPr/>
          <p:nvPr/>
        </p:nvPicPr>
        <p:blipFill>
          <a:blip r:embed="rId2">
            <a:extLst>
              <a:ext uri="{28A0092B-C50C-407E-A947-70E740481C1C}">
                <a14:useLocalDpi xmlns:a14="http://schemas.microsoft.com/office/drawing/2010/main" val="0"/>
              </a:ext>
            </a:extLst>
          </a:blip>
          <a:stretch>
            <a:fillRect/>
          </a:stretch>
        </p:blipFill>
        <p:spPr bwMode="auto">
          <a:xfrm>
            <a:off x="514571" y="749893"/>
            <a:ext cx="6285380" cy="5401994"/>
          </a:xfrm>
          <a:prstGeom prst="rect">
            <a:avLst/>
          </a:prstGeom>
          <a:noFill/>
        </p:spPr>
      </p:pic>
    </p:spTree>
    <p:extLst>
      <p:ext uri="{BB962C8B-B14F-4D97-AF65-F5344CB8AC3E}">
        <p14:creationId xmlns:p14="http://schemas.microsoft.com/office/powerpoint/2010/main" val="4293049287"/>
      </p:ext>
    </p:extLst>
  </p:cSld>
  <p:clrMapOvr>
    <a:masterClrMapping/>
  </p:clrMapOvr>
  <mc:AlternateContent xmlns:mc="http://schemas.openxmlformats.org/markup-compatibility/2006" xmlns:p14="http://schemas.microsoft.com/office/powerpoint/2010/main">
    <mc:Choice Requires="p14">
      <p:transition spd="slow" p14:dur="2000" advTm="17807"/>
    </mc:Choice>
    <mc:Fallback xmlns="">
      <p:transition spd="slow" advTm="1780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0B04BF-59F1-4AA1-9339-B02F815F4CD7}"/>
              </a:ext>
            </a:extLst>
          </p:cNvPr>
          <p:cNvSpPr/>
          <p:nvPr/>
        </p:nvSpPr>
        <p:spPr>
          <a:xfrm>
            <a:off x="6854245" y="1124347"/>
            <a:ext cx="4592320" cy="5996513"/>
          </a:xfrm>
          <a:prstGeom prst="rect">
            <a:avLst/>
          </a:prstGeom>
        </p:spPr>
        <p:txBody>
          <a:bodyPr wrap="square">
            <a:spAutoFit/>
          </a:bodyPr>
          <a:lstStyle/>
          <a:p>
            <a:pPr marL="228600" lvl="0" indent="-228600" defTabSz="914400">
              <a:lnSpc>
                <a:spcPct val="90000"/>
              </a:lnSpc>
              <a:spcBef>
                <a:spcPts val="1000"/>
              </a:spcBef>
              <a:buFont typeface="Arial" panose="020B0604020202020204" pitchFamily="34" charset="0"/>
              <a:buChar char="•"/>
            </a:pPr>
            <a:r>
              <a:rPr lang="en-GB" sz="3200" dirty="0"/>
              <a:t>Engagement is key throughout the therapy</a:t>
            </a:r>
          </a:p>
          <a:p>
            <a:pPr lvl="0" defTabSz="914400">
              <a:lnSpc>
                <a:spcPct val="90000"/>
              </a:lnSpc>
              <a:spcBef>
                <a:spcPts val="1000"/>
              </a:spcBef>
            </a:pPr>
            <a:r>
              <a:rPr lang="en-GB" sz="3200" dirty="0"/>
              <a:t> </a:t>
            </a:r>
          </a:p>
          <a:p>
            <a:pPr marL="228600" indent="-228600" defTabSz="914400">
              <a:lnSpc>
                <a:spcPct val="90000"/>
              </a:lnSpc>
              <a:spcBef>
                <a:spcPts val="1000"/>
              </a:spcBef>
              <a:buFont typeface="Arial" panose="020B0604020202020204" pitchFamily="34" charset="0"/>
              <a:buChar char="•"/>
            </a:pPr>
            <a:r>
              <a:rPr lang="en-GB" sz="3200" dirty="0"/>
              <a:t>All work needs to be done in the context of a good therapeutic relationship</a:t>
            </a:r>
          </a:p>
          <a:p>
            <a:pPr defTabSz="914400">
              <a:lnSpc>
                <a:spcPct val="90000"/>
              </a:lnSpc>
              <a:spcBef>
                <a:spcPts val="1000"/>
              </a:spcBef>
            </a:pPr>
            <a:endParaRPr lang="en-GB" sz="3200" dirty="0"/>
          </a:p>
          <a:p>
            <a:pPr marL="228600" indent="-228600" defTabSz="914400">
              <a:lnSpc>
                <a:spcPct val="90000"/>
              </a:lnSpc>
              <a:spcBef>
                <a:spcPts val="1000"/>
              </a:spcBef>
              <a:buFont typeface="Arial" panose="020B0604020202020204" pitchFamily="34" charset="0"/>
              <a:buChar char="•"/>
            </a:pPr>
            <a:r>
              <a:rPr lang="en-GB" sz="3200" dirty="0"/>
              <a:t>Importance of trust &amp; safety</a:t>
            </a:r>
          </a:p>
          <a:p>
            <a:pPr marL="228600" lvl="0" indent="-228600" defTabSz="914400">
              <a:lnSpc>
                <a:spcPct val="90000"/>
              </a:lnSpc>
              <a:spcBef>
                <a:spcPts val="1000"/>
              </a:spcBef>
              <a:buFont typeface="Arial" panose="020B0604020202020204" pitchFamily="34" charset="0"/>
              <a:buChar char="•"/>
            </a:pPr>
            <a:endParaRPr lang="en-GB" sz="2800" dirty="0">
              <a:gradFill>
                <a:gsLst>
                  <a:gs pos="34000">
                    <a:prstClr val="white">
                      <a:lumMod val="93000"/>
                    </a:prstClr>
                  </a:gs>
                  <a:gs pos="0">
                    <a:prstClr val="black">
                      <a:lumMod val="25000"/>
                      <a:lumOff val="75000"/>
                    </a:prstClr>
                  </a:gs>
                  <a:gs pos="100000">
                    <a:srgbClr val="94D7E4">
                      <a:lumMod val="0"/>
                      <a:lumOff val="100000"/>
                    </a:srgbClr>
                  </a:gs>
                </a:gsLst>
                <a:lin ang="4800000" scaled="0"/>
              </a:gradFill>
            </a:endParaRPr>
          </a:p>
        </p:txBody>
      </p:sp>
      <p:pic>
        <p:nvPicPr>
          <p:cNvPr id="6" name="Picture 5">
            <a:extLst>
              <a:ext uri="{FF2B5EF4-FFF2-40B4-BE49-F238E27FC236}">
                <a16:creationId xmlns:a16="http://schemas.microsoft.com/office/drawing/2014/main" id="{299F9675-245A-49DA-9DEC-E32C5F47CEC8}"/>
              </a:ext>
            </a:extLst>
          </p:cNvPr>
          <p:cNvPicPr/>
          <p:nvPr/>
        </p:nvPicPr>
        <p:blipFill>
          <a:blip r:embed="rId3">
            <a:extLst>
              <a:ext uri="{28A0092B-C50C-407E-A947-70E740481C1C}">
                <a14:useLocalDpi xmlns:a14="http://schemas.microsoft.com/office/drawing/2010/main" val="0"/>
              </a:ext>
            </a:extLst>
          </a:blip>
          <a:stretch>
            <a:fillRect/>
          </a:stretch>
        </p:blipFill>
        <p:spPr bwMode="auto">
          <a:xfrm>
            <a:off x="514571" y="749893"/>
            <a:ext cx="6285380" cy="5401994"/>
          </a:xfrm>
          <a:prstGeom prst="rect">
            <a:avLst/>
          </a:prstGeom>
          <a:noFill/>
        </p:spPr>
      </p:pic>
      <p:sp>
        <p:nvSpPr>
          <p:cNvPr id="10" name="Oval 9">
            <a:extLst>
              <a:ext uri="{FF2B5EF4-FFF2-40B4-BE49-F238E27FC236}">
                <a16:creationId xmlns:a16="http://schemas.microsoft.com/office/drawing/2014/main" id="{6A878C72-8BBC-49BB-AB00-8B2E120FC32B}"/>
              </a:ext>
            </a:extLst>
          </p:cNvPr>
          <p:cNvSpPr/>
          <p:nvPr/>
        </p:nvSpPr>
        <p:spPr>
          <a:xfrm rot="5400000">
            <a:off x="3603816" y="2688159"/>
            <a:ext cx="5116618" cy="1152525"/>
          </a:xfrm>
          <a:prstGeom prst="ellipse">
            <a:avLst/>
          </a:prstGeom>
          <a:noFill/>
          <a:ln w="635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400">
              <a:solidFill>
                <a:prstClr val="white"/>
              </a:solidFill>
              <a:latin typeface="Calibri"/>
            </a:endParaRPr>
          </a:p>
        </p:txBody>
      </p:sp>
    </p:spTree>
    <p:extLst>
      <p:ext uri="{BB962C8B-B14F-4D97-AF65-F5344CB8AC3E}">
        <p14:creationId xmlns:p14="http://schemas.microsoft.com/office/powerpoint/2010/main" val="2806354236"/>
      </p:ext>
    </p:extLst>
  </p:cSld>
  <p:clrMapOvr>
    <a:masterClrMapping/>
  </p:clrMapOvr>
  <mc:AlternateContent xmlns:mc="http://schemas.openxmlformats.org/markup-compatibility/2006" xmlns:p14="http://schemas.microsoft.com/office/powerpoint/2010/main">
    <mc:Choice Requires="p14">
      <p:transition spd="slow" p14:dur="2000" advTm="14325"/>
    </mc:Choice>
    <mc:Fallback xmlns="">
      <p:transition spd="slow" advTm="143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A23D2-B6F4-4352-BC23-5B5AFEFC3F44}"/>
              </a:ext>
            </a:extLst>
          </p:cNvPr>
          <p:cNvSpPr>
            <a:spLocks noGrp="1"/>
          </p:cNvSpPr>
          <p:nvPr>
            <p:ph type="ctrTitle"/>
          </p:nvPr>
        </p:nvSpPr>
        <p:spPr>
          <a:xfrm>
            <a:off x="1959350" y="-639449"/>
            <a:ext cx="8917857" cy="1646302"/>
          </a:xfrm>
        </p:spPr>
        <p:txBody>
          <a:bodyPr/>
          <a:lstStyle/>
          <a:p>
            <a:pPr algn="ctr"/>
            <a:r>
              <a:rPr lang="en-GB" sz="4800"/>
              <a:t>Is TF-CBTp safe to do remotely?</a:t>
            </a:r>
          </a:p>
        </p:txBody>
      </p:sp>
      <p:sp>
        <p:nvSpPr>
          <p:cNvPr id="3" name="Subtitle 2">
            <a:extLst>
              <a:ext uri="{FF2B5EF4-FFF2-40B4-BE49-F238E27FC236}">
                <a16:creationId xmlns:a16="http://schemas.microsoft.com/office/drawing/2014/main" id="{377DAF9F-9EB4-49A8-BAAF-938D2BB33BBF}"/>
              </a:ext>
            </a:extLst>
          </p:cNvPr>
          <p:cNvSpPr>
            <a:spLocks noGrp="1"/>
          </p:cNvSpPr>
          <p:nvPr>
            <p:ph type="subTitle" idx="1"/>
          </p:nvPr>
        </p:nvSpPr>
        <p:spPr>
          <a:xfrm>
            <a:off x="1128750" y="2866289"/>
            <a:ext cx="8803967" cy="3460653"/>
          </a:xfrm>
        </p:spPr>
        <p:txBody>
          <a:bodyPr>
            <a:normAutofit fontScale="55000" lnSpcReduction="20000"/>
          </a:bodyPr>
          <a:lstStyle/>
          <a:p>
            <a:pPr marL="457200" indent="-457200" algn="l">
              <a:buClr>
                <a:srgbClr val="D2B649"/>
              </a:buClr>
              <a:buSzPct val="100000"/>
              <a:buFont typeface="Wingdings" panose="05000000000000000000" pitchFamily="2" charset="2"/>
              <a:buChar char="Ø"/>
            </a:pPr>
            <a:r>
              <a:rPr lang="en-US" sz="4500" dirty="0">
                <a:solidFill>
                  <a:schemeClr val="tx1">
                    <a:lumMod val="85000"/>
                    <a:lumOff val="15000"/>
                  </a:schemeClr>
                </a:solidFill>
              </a:rPr>
              <a:t>10+ year evidence of safety, acceptability &amp; efficacy of PTSD therapies being delivered remotely </a:t>
            </a:r>
            <a:r>
              <a:rPr lang="en-US" sz="3800" i="1" dirty="0">
                <a:solidFill>
                  <a:schemeClr val="bg2">
                    <a:lumMod val="50000"/>
                  </a:schemeClr>
                </a:solidFill>
              </a:rPr>
              <a:t>(see Wells et al, 20, for review)</a:t>
            </a:r>
          </a:p>
          <a:p>
            <a:pPr marL="457200" indent="-457200" algn="l">
              <a:buClr>
                <a:srgbClr val="D2B649"/>
              </a:buClr>
              <a:buSzPct val="100000"/>
              <a:buFont typeface="Wingdings" panose="05000000000000000000" pitchFamily="2" charset="2"/>
              <a:buChar char="Ø"/>
            </a:pPr>
            <a:r>
              <a:rPr lang="en-US" sz="4500">
                <a:solidFill>
                  <a:schemeClr val="tx1">
                    <a:lumMod val="85000"/>
                    <a:lumOff val="15000"/>
                  </a:schemeClr>
                </a:solidFill>
              </a:rPr>
              <a:t>Lots of guidance available </a:t>
            </a:r>
            <a:r>
              <a:rPr lang="en-US" sz="3800" i="1">
                <a:solidFill>
                  <a:schemeClr val="bg2">
                    <a:lumMod val="50000"/>
                  </a:schemeClr>
                </a:solidFill>
              </a:rPr>
              <a:t>(Wild, Grey et al, 20; </a:t>
            </a:r>
            <a:r>
              <a:rPr lang="en-GB" sz="3800" i="1" dirty="0">
                <a:solidFill>
                  <a:schemeClr val="bg2">
                    <a:lumMod val="50000"/>
                  </a:schemeClr>
                </a:solidFill>
                <a:hlinkClick r:id="rId4">
                  <a:extLst>
                    <a:ext uri="{A12FA001-AC4F-418D-AE19-62706E023703}">
                      <ahyp:hlinkClr xmlns:ahyp="http://schemas.microsoft.com/office/drawing/2018/hyperlinkcolor" val="tx"/>
                    </a:ext>
                  </a:extLst>
                </a:hlinkClick>
              </a:rPr>
              <a:t>https://oxcadatresources.com/covid-19-resources/</a:t>
            </a:r>
            <a:r>
              <a:rPr lang="en-GB" sz="3800" i="1" dirty="0">
                <a:solidFill>
                  <a:schemeClr val="bg2">
                    <a:lumMod val="50000"/>
                  </a:schemeClr>
                </a:solidFill>
              </a:rPr>
              <a:t>)</a:t>
            </a:r>
            <a:endParaRPr lang="en-US" sz="3800" dirty="0">
              <a:solidFill>
                <a:schemeClr val="tx1">
                  <a:lumMod val="85000"/>
                  <a:lumOff val="15000"/>
                </a:schemeClr>
              </a:solidFill>
            </a:endParaRPr>
          </a:p>
          <a:p>
            <a:pPr marL="457200" indent="-457200" algn="l">
              <a:buClr>
                <a:srgbClr val="D2B649"/>
              </a:buClr>
              <a:buSzPct val="100000"/>
              <a:buFont typeface="Wingdings" panose="05000000000000000000" pitchFamily="2" charset="2"/>
              <a:buChar char="Ø"/>
            </a:pPr>
            <a:r>
              <a:rPr lang="en-US" sz="4500" dirty="0">
                <a:solidFill>
                  <a:schemeClr val="tx1">
                    <a:lumMod val="85000"/>
                    <a:lumOff val="15000"/>
                  </a:schemeClr>
                </a:solidFill>
              </a:rPr>
              <a:t>We have carried out practice cases successfully on all sites</a:t>
            </a:r>
          </a:p>
          <a:p>
            <a:pPr marL="457200" indent="-457200" algn="l">
              <a:buClr>
                <a:srgbClr val="D2B649"/>
              </a:buClr>
              <a:buSzPct val="100000"/>
              <a:buFont typeface="Wingdings" panose="05000000000000000000" pitchFamily="2" charset="2"/>
              <a:buChar char="Ø"/>
            </a:pPr>
            <a:r>
              <a:rPr lang="en-US" sz="4500" dirty="0">
                <a:solidFill>
                  <a:schemeClr val="bg2">
                    <a:lumMod val="25000"/>
                  </a:schemeClr>
                </a:solidFill>
              </a:rPr>
              <a:t>We will adhere to participant choice between face-to-face, video or phone delivery of sessions (whenever possible within local guidelines)</a:t>
            </a:r>
          </a:p>
          <a:p>
            <a:pPr algn="l">
              <a:buClr>
                <a:srgbClr val="D2B649"/>
              </a:buClr>
              <a:buSzPct val="100000"/>
            </a:pPr>
            <a:endParaRPr lang="en-US" sz="3200" i="1" dirty="0">
              <a:solidFill>
                <a:schemeClr val="bg2">
                  <a:lumMod val="50000"/>
                </a:schemeClr>
              </a:solidFill>
              <a:highlight>
                <a:srgbClr val="D2B649"/>
              </a:highlight>
            </a:endParaRPr>
          </a:p>
          <a:p>
            <a:endParaRPr lang="en-GB" dirty="0"/>
          </a:p>
        </p:txBody>
      </p:sp>
      <p:grpSp>
        <p:nvGrpSpPr>
          <p:cNvPr id="4" name="Group 3">
            <a:extLst>
              <a:ext uri="{FF2B5EF4-FFF2-40B4-BE49-F238E27FC236}">
                <a16:creationId xmlns:a16="http://schemas.microsoft.com/office/drawing/2014/main" id="{6764933D-D74B-4BE3-923A-9B87FA9DDA42}"/>
              </a:ext>
            </a:extLst>
          </p:cNvPr>
          <p:cNvGrpSpPr>
            <a:grpSpLocks/>
          </p:cNvGrpSpPr>
          <p:nvPr/>
        </p:nvGrpSpPr>
        <p:grpSpPr bwMode="auto">
          <a:xfrm>
            <a:off x="711017" y="14288"/>
            <a:ext cx="1211338" cy="806165"/>
            <a:chOff x="4731" y="134"/>
            <a:chExt cx="2423" cy="1502"/>
          </a:xfrm>
        </p:grpSpPr>
        <p:pic>
          <p:nvPicPr>
            <p:cNvPr id="5" name="Picture 4">
              <a:extLst>
                <a:ext uri="{FF2B5EF4-FFF2-40B4-BE49-F238E27FC236}">
                  <a16:creationId xmlns:a16="http://schemas.microsoft.com/office/drawing/2014/main" id="{97114B15-60A9-4476-B29F-9063B0EEFC6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7530" r="3766" b="19951"/>
            <a:stretch>
              <a:fillRect/>
            </a:stretch>
          </p:blipFill>
          <p:spPr bwMode="auto">
            <a:xfrm>
              <a:off x="5252" y="134"/>
              <a:ext cx="1455" cy="1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2B21BC7B-17F2-4BC7-AE72-71E8D781072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31" y="1401"/>
              <a:ext cx="2423"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Subtitle 2">
            <a:extLst>
              <a:ext uri="{FF2B5EF4-FFF2-40B4-BE49-F238E27FC236}">
                <a16:creationId xmlns:a16="http://schemas.microsoft.com/office/drawing/2014/main" id="{59F84176-18D9-4EE6-A07F-3F54DFBE1BF2}"/>
              </a:ext>
            </a:extLst>
          </p:cNvPr>
          <p:cNvSpPr txBox="1">
            <a:spLocks/>
          </p:cNvSpPr>
          <p:nvPr/>
        </p:nvSpPr>
        <p:spPr>
          <a:xfrm>
            <a:off x="1335183" y="1113420"/>
            <a:ext cx="8391102" cy="1646302"/>
          </a:xfrm>
          <a:prstGeom prst="rect">
            <a:avLst/>
          </a:prstGeom>
        </p:spPr>
        <p:txBody>
          <a:bodyPr vert="horz" lIns="91440" tIns="45720" rIns="91440" bIns="45720" rtlCol="0" anchor="t">
            <a:norm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ctr"/>
            <a:r>
              <a:rPr lang="en-GB" sz="8600" b="1" dirty="0">
                <a:solidFill>
                  <a:schemeClr val="accent1">
                    <a:lumMod val="75000"/>
                  </a:schemeClr>
                </a:solidFill>
                <a:latin typeface="+mj-lt"/>
              </a:rPr>
              <a:t>YES! </a:t>
            </a:r>
          </a:p>
          <a:p>
            <a:endParaRPr lang="en-GB" dirty="0"/>
          </a:p>
        </p:txBody>
      </p:sp>
    </p:spTree>
    <p:custDataLst>
      <p:tags r:id="rId1"/>
    </p:custDataLst>
    <p:extLst>
      <p:ext uri="{BB962C8B-B14F-4D97-AF65-F5344CB8AC3E}">
        <p14:creationId xmlns:p14="http://schemas.microsoft.com/office/powerpoint/2010/main" val="257062004"/>
      </p:ext>
    </p:extLst>
  </p:cSld>
  <p:clrMapOvr>
    <a:masterClrMapping/>
  </p:clrMapOvr>
  <mc:AlternateContent xmlns:mc="http://schemas.openxmlformats.org/markup-compatibility/2006" xmlns:p14="http://schemas.microsoft.com/office/powerpoint/2010/main">
    <mc:Choice Requires="p14">
      <p:transition spd="slow" p14:dur="2000" advTm="44929"/>
    </mc:Choice>
    <mc:Fallback xmlns="">
      <p:transition spd="slow" advTm="4492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3ACE418-BBA0-8142-A855-2838B8B2626E}"/>
              </a:ext>
            </a:extLst>
          </p:cNvPr>
          <p:cNvPicPr>
            <a:picLocks noChangeAspect="1"/>
          </p:cNvPicPr>
          <p:nvPr/>
        </p:nvPicPr>
        <p:blipFill>
          <a:blip r:embed="rId3"/>
          <a:stretch>
            <a:fillRect/>
          </a:stretch>
        </p:blipFill>
        <p:spPr>
          <a:xfrm>
            <a:off x="1083212" y="126608"/>
            <a:ext cx="4745216" cy="6583587"/>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CAE7AC3D-3D26-DB4C-8F5B-0FEDA0C56867}"/>
              </a:ext>
            </a:extLst>
          </p:cNvPr>
          <p:cNvPicPr>
            <a:picLocks noChangeAspect="1"/>
          </p:cNvPicPr>
          <p:nvPr/>
        </p:nvPicPr>
        <p:blipFill>
          <a:blip r:embed="rId4"/>
          <a:stretch>
            <a:fillRect/>
          </a:stretch>
        </p:blipFill>
        <p:spPr>
          <a:xfrm>
            <a:off x="6363575" y="126608"/>
            <a:ext cx="4745214" cy="6566972"/>
          </a:xfrm>
          <a:prstGeom prst="rect">
            <a:avLst/>
          </a:prstGeom>
        </p:spPr>
      </p:pic>
    </p:spTree>
    <p:extLst>
      <p:ext uri="{BB962C8B-B14F-4D97-AF65-F5344CB8AC3E}">
        <p14:creationId xmlns:p14="http://schemas.microsoft.com/office/powerpoint/2010/main" val="1820398131"/>
      </p:ext>
    </p:extLst>
  </p:cSld>
  <p:clrMapOvr>
    <a:masterClrMapping/>
  </p:clrMapOvr>
  <mc:AlternateContent xmlns:mc="http://schemas.openxmlformats.org/markup-compatibility/2006" xmlns:p14="http://schemas.microsoft.com/office/powerpoint/2010/main">
    <mc:Choice Requires="p14">
      <p:transition spd="slow" p14:dur="2000" advTm="5785"/>
    </mc:Choice>
    <mc:Fallback xmlns="">
      <p:transition spd="slow" advTm="5785"/>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cell phone&#10;&#10;Description automatically generated">
            <a:extLst>
              <a:ext uri="{FF2B5EF4-FFF2-40B4-BE49-F238E27FC236}">
                <a16:creationId xmlns:a16="http://schemas.microsoft.com/office/drawing/2014/main" id="{123DB23F-BAB4-1B46-94B6-3EA2DC66714D}"/>
              </a:ext>
            </a:extLst>
          </p:cNvPr>
          <p:cNvPicPr>
            <a:picLocks noChangeAspect="1"/>
          </p:cNvPicPr>
          <p:nvPr/>
        </p:nvPicPr>
        <p:blipFill>
          <a:blip r:embed="rId3"/>
          <a:stretch>
            <a:fillRect/>
          </a:stretch>
        </p:blipFill>
        <p:spPr>
          <a:xfrm>
            <a:off x="4684542" y="251370"/>
            <a:ext cx="7259146" cy="6355260"/>
          </a:xfrm>
          <a:prstGeom prst="rect">
            <a:avLst/>
          </a:prstGeom>
          <a:ln>
            <a:solidFill>
              <a:schemeClr val="tx2"/>
            </a:solidFill>
          </a:ln>
        </p:spPr>
      </p:pic>
      <p:pic>
        <p:nvPicPr>
          <p:cNvPr id="3" name="Picture 2" descr="A screenshot of a cell phone&#10;&#10;Description automatically generated">
            <a:extLst>
              <a:ext uri="{FF2B5EF4-FFF2-40B4-BE49-F238E27FC236}">
                <a16:creationId xmlns:a16="http://schemas.microsoft.com/office/drawing/2014/main" id="{144C3764-C313-F940-81FD-51311551FFFC}"/>
              </a:ext>
            </a:extLst>
          </p:cNvPr>
          <p:cNvPicPr>
            <a:picLocks noChangeAspect="1"/>
          </p:cNvPicPr>
          <p:nvPr/>
        </p:nvPicPr>
        <p:blipFill>
          <a:blip r:embed="rId4"/>
          <a:stretch>
            <a:fillRect/>
          </a:stretch>
        </p:blipFill>
        <p:spPr>
          <a:xfrm>
            <a:off x="248313" y="251370"/>
            <a:ext cx="4316647" cy="6355260"/>
          </a:xfrm>
          <a:prstGeom prst="rect">
            <a:avLst/>
          </a:prstGeom>
          <a:ln>
            <a:solidFill>
              <a:schemeClr val="tx2"/>
            </a:solidFill>
          </a:ln>
        </p:spPr>
      </p:pic>
    </p:spTree>
    <p:extLst>
      <p:ext uri="{BB962C8B-B14F-4D97-AF65-F5344CB8AC3E}">
        <p14:creationId xmlns:p14="http://schemas.microsoft.com/office/powerpoint/2010/main" val="2905258561"/>
      </p:ext>
    </p:extLst>
  </p:cSld>
  <p:clrMapOvr>
    <a:masterClrMapping/>
  </p:clrMapOvr>
  <mc:AlternateContent xmlns:mc="http://schemas.openxmlformats.org/markup-compatibility/2006" xmlns:p14="http://schemas.microsoft.com/office/powerpoint/2010/main">
    <mc:Choice Requires="p14">
      <p:transition spd="slow" p14:dur="2000" advTm="33138"/>
    </mc:Choice>
    <mc:Fallback xmlns="">
      <p:transition spd="slow" advTm="33138"/>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0C3CDF79-8EA2-BE49-8203-28DC6C588337}"/>
              </a:ext>
            </a:extLst>
          </p:cNvPr>
          <p:cNvPicPr>
            <a:picLocks noChangeAspect="1"/>
          </p:cNvPicPr>
          <p:nvPr/>
        </p:nvPicPr>
        <p:blipFill>
          <a:blip r:embed="rId3"/>
          <a:stretch>
            <a:fillRect/>
          </a:stretch>
        </p:blipFill>
        <p:spPr>
          <a:xfrm>
            <a:off x="114988" y="400928"/>
            <a:ext cx="3698800" cy="6056143"/>
          </a:xfrm>
          <a:prstGeom prst="rect">
            <a:avLst/>
          </a:prstGeom>
          <a:ln>
            <a:solidFill>
              <a:schemeClr val="tx2"/>
            </a:solidFill>
          </a:ln>
        </p:spPr>
      </p:pic>
      <p:pic>
        <p:nvPicPr>
          <p:cNvPr id="4" name="Picture 3" descr="A screenshot of a cell phone&#10;&#10;Description automatically generated">
            <a:extLst>
              <a:ext uri="{FF2B5EF4-FFF2-40B4-BE49-F238E27FC236}">
                <a16:creationId xmlns:a16="http://schemas.microsoft.com/office/drawing/2014/main" id="{7435710C-C7CB-6248-88C9-7032D2371EF4}"/>
              </a:ext>
            </a:extLst>
          </p:cNvPr>
          <p:cNvPicPr>
            <a:picLocks noChangeAspect="1"/>
          </p:cNvPicPr>
          <p:nvPr/>
        </p:nvPicPr>
        <p:blipFill>
          <a:blip r:embed="rId4"/>
          <a:stretch>
            <a:fillRect/>
          </a:stretch>
        </p:blipFill>
        <p:spPr>
          <a:xfrm>
            <a:off x="7896666" y="400928"/>
            <a:ext cx="3922464" cy="6239021"/>
          </a:xfrm>
          <a:prstGeom prst="rect">
            <a:avLst/>
          </a:prstGeom>
        </p:spPr>
      </p:pic>
      <p:pic>
        <p:nvPicPr>
          <p:cNvPr id="5" name="Picture 4" descr="A screenshot of a cell phone&#10;&#10;Description automatically generated">
            <a:extLst>
              <a:ext uri="{FF2B5EF4-FFF2-40B4-BE49-F238E27FC236}">
                <a16:creationId xmlns:a16="http://schemas.microsoft.com/office/drawing/2014/main" id="{3B2053AD-F2A5-524B-B36C-293FCDC42249}"/>
              </a:ext>
            </a:extLst>
          </p:cNvPr>
          <p:cNvPicPr>
            <a:picLocks noChangeAspect="1"/>
          </p:cNvPicPr>
          <p:nvPr/>
        </p:nvPicPr>
        <p:blipFill>
          <a:blip r:embed="rId5"/>
          <a:stretch>
            <a:fillRect/>
          </a:stretch>
        </p:blipFill>
        <p:spPr>
          <a:xfrm>
            <a:off x="3894230" y="400929"/>
            <a:ext cx="4002436" cy="6239021"/>
          </a:xfrm>
          <a:prstGeom prst="rect">
            <a:avLst/>
          </a:prstGeom>
        </p:spPr>
      </p:pic>
    </p:spTree>
    <p:extLst>
      <p:ext uri="{BB962C8B-B14F-4D97-AF65-F5344CB8AC3E}">
        <p14:creationId xmlns:p14="http://schemas.microsoft.com/office/powerpoint/2010/main" val="2363585511"/>
      </p:ext>
    </p:extLst>
  </p:cSld>
  <p:clrMapOvr>
    <a:masterClrMapping/>
  </p:clrMapOvr>
  <mc:AlternateContent xmlns:mc="http://schemas.openxmlformats.org/markup-compatibility/2006" xmlns:p14="http://schemas.microsoft.com/office/powerpoint/2010/main">
    <mc:Choice Requires="p14">
      <p:transition spd="slow" p14:dur="2000" advTm="9798"/>
    </mc:Choice>
    <mc:Fallback xmlns="">
      <p:transition spd="slow" advTm="9798"/>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521C3-BBBB-439B-B5A1-8E1E13F23080}"/>
              </a:ext>
            </a:extLst>
          </p:cNvPr>
          <p:cNvSpPr>
            <a:spLocks noGrp="1"/>
          </p:cNvSpPr>
          <p:nvPr>
            <p:ph type="title"/>
          </p:nvPr>
        </p:nvSpPr>
        <p:spPr>
          <a:xfrm>
            <a:off x="1251947" y="852583"/>
            <a:ext cx="8596668" cy="1320800"/>
          </a:xfrm>
        </p:spPr>
        <p:txBody>
          <a:bodyPr/>
          <a:lstStyle/>
          <a:p>
            <a:pPr algn="ctr"/>
            <a:r>
              <a:rPr lang="en-GB"/>
              <a:t>Participant's Journey Through the STAR </a:t>
            </a:r>
            <a:br>
              <a:rPr lang="en-GB"/>
            </a:br>
            <a:r>
              <a:rPr lang="en-GB"/>
              <a:t>Trial </a:t>
            </a:r>
          </a:p>
        </p:txBody>
      </p:sp>
      <p:grpSp>
        <p:nvGrpSpPr>
          <p:cNvPr id="11" name="Group 10">
            <a:extLst>
              <a:ext uri="{FF2B5EF4-FFF2-40B4-BE49-F238E27FC236}">
                <a16:creationId xmlns:a16="http://schemas.microsoft.com/office/drawing/2014/main" id="{A2458BA1-6E3C-42CA-8286-6316BC58DD4F}"/>
              </a:ext>
            </a:extLst>
          </p:cNvPr>
          <p:cNvGrpSpPr>
            <a:grpSpLocks/>
          </p:cNvGrpSpPr>
          <p:nvPr/>
        </p:nvGrpSpPr>
        <p:grpSpPr bwMode="auto">
          <a:xfrm>
            <a:off x="228337" y="101948"/>
            <a:ext cx="1255166" cy="734206"/>
            <a:chOff x="4731" y="134"/>
            <a:chExt cx="2423" cy="1502"/>
          </a:xfrm>
        </p:grpSpPr>
        <p:pic>
          <p:nvPicPr>
            <p:cNvPr id="12" name="Picture 11">
              <a:extLst>
                <a:ext uri="{FF2B5EF4-FFF2-40B4-BE49-F238E27FC236}">
                  <a16:creationId xmlns:a16="http://schemas.microsoft.com/office/drawing/2014/main" id="{467B16FC-C4E6-4DBE-A121-51A574F3B89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7530" r="3766" b="19951"/>
            <a:stretch>
              <a:fillRect/>
            </a:stretch>
          </p:blipFill>
          <p:spPr bwMode="auto">
            <a:xfrm>
              <a:off x="5252" y="134"/>
              <a:ext cx="1455" cy="1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CA43C126-8D23-44FC-9AF8-B9CDF343192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31" y="1401"/>
              <a:ext cx="2423"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 name="Diagram 2">
            <a:extLst>
              <a:ext uri="{FF2B5EF4-FFF2-40B4-BE49-F238E27FC236}">
                <a16:creationId xmlns:a16="http://schemas.microsoft.com/office/drawing/2014/main" id="{E2FD31E8-0C29-41C3-9E74-226B67756F7A}"/>
              </a:ext>
            </a:extLst>
          </p:cNvPr>
          <p:cNvGraphicFramePr/>
          <p:nvPr/>
        </p:nvGraphicFramePr>
        <p:xfrm>
          <a:off x="335689" y="447308"/>
          <a:ext cx="10101526" cy="613671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4" name="Graphic 13" descr="Receiver">
            <a:extLst>
              <a:ext uri="{FF2B5EF4-FFF2-40B4-BE49-F238E27FC236}">
                <a16:creationId xmlns:a16="http://schemas.microsoft.com/office/drawing/2014/main" id="{18A6960E-6E74-4E80-811E-B785B7D63F37}"/>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15901" y="3293004"/>
            <a:ext cx="421674" cy="421674"/>
          </a:xfrm>
          <a:prstGeom prst="rect">
            <a:avLst/>
          </a:prstGeom>
        </p:spPr>
      </p:pic>
      <p:pic>
        <p:nvPicPr>
          <p:cNvPr id="19" name="Graphic 18" descr="Receiver">
            <a:extLst>
              <a:ext uri="{FF2B5EF4-FFF2-40B4-BE49-F238E27FC236}">
                <a16:creationId xmlns:a16="http://schemas.microsoft.com/office/drawing/2014/main" id="{45241F6B-2ABF-43DA-97EF-50C6A7668D62}"/>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334273" y="3304830"/>
            <a:ext cx="421675" cy="421675"/>
          </a:xfrm>
          <a:prstGeom prst="rect">
            <a:avLst/>
          </a:prstGeom>
        </p:spPr>
      </p:pic>
      <p:pic>
        <p:nvPicPr>
          <p:cNvPr id="20" name="Graphic 19" descr="Receiver">
            <a:extLst>
              <a:ext uri="{FF2B5EF4-FFF2-40B4-BE49-F238E27FC236}">
                <a16:creationId xmlns:a16="http://schemas.microsoft.com/office/drawing/2014/main" id="{1315D4BF-CC24-402F-A2E7-C97EE48D09A5}"/>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352334" y="3277037"/>
            <a:ext cx="421675" cy="421675"/>
          </a:xfrm>
          <a:prstGeom prst="rect">
            <a:avLst/>
          </a:prstGeom>
        </p:spPr>
      </p:pic>
      <p:pic>
        <p:nvPicPr>
          <p:cNvPr id="21" name="Graphic 20" descr="Receiver">
            <a:extLst>
              <a:ext uri="{FF2B5EF4-FFF2-40B4-BE49-F238E27FC236}">
                <a16:creationId xmlns:a16="http://schemas.microsoft.com/office/drawing/2014/main" id="{A13BCDBD-519B-4BC7-A72F-4B3158A53B78}"/>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879094" y="3293003"/>
            <a:ext cx="421675" cy="421675"/>
          </a:xfrm>
          <a:prstGeom prst="rect">
            <a:avLst/>
          </a:prstGeom>
        </p:spPr>
      </p:pic>
      <p:sp>
        <p:nvSpPr>
          <p:cNvPr id="6" name="TextBox 5">
            <a:extLst>
              <a:ext uri="{FF2B5EF4-FFF2-40B4-BE49-F238E27FC236}">
                <a16:creationId xmlns:a16="http://schemas.microsoft.com/office/drawing/2014/main" id="{4A2381F7-8659-4B40-BA92-6325F165CE09}"/>
              </a:ext>
            </a:extLst>
          </p:cNvPr>
          <p:cNvSpPr txBox="1"/>
          <p:nvPr/>
        </p:nvSpPr>
        <p:spPr>
          <a:xfrm>
            <a:off x="5310456" y="3768236"/>
            <a:ext cx="3686175" cy="338554"/>
          </a:xfrm>
          <a:prstGeom prst="rect">
            <a:avLst/>
          </a:prstGeom>
          <a:noFill/>
        </p:spPr>
        <p:txBody>
          <a:bodyPr wrap="square" rtlCol="0">
            <a:spAutoFit/>
          </a:bodyPr>
          <a:lstStyle/>
          <a:p>
            <a:r>
              <a:rPr lang="en-GB" sz="1600"/>
              <a:t>(12m) (15m) (18m) (21m)</a:t>
            </a:r>
          </a:p>
        </p:txBody>
      </p:sp>
      <p:sp>
        <p:nvSpPr>
          <p:cNvPr id="4" name="TextBox 3">
            <a:extLst>
              <a:ext uri="{FF2B5EF4-FFF2-40B4-BE49-F238E27FC236}">
                <a16:creationId xmlns:a16="http://schemas.microsoft.com/office/drawing/2014/main" id="{3D713DE0-FDFA-4537-9E2E-AA13639D8578}"/>
              </a:ext>
            </a:extLst>
          </p:cNvPr>
          <p:cNvSpPr txBox="1"/>
          <p:nvPr/>
        </p:nvSpPr>
        <p:spPr>
          <a:xfrm>
            <a:off x="1815165" y="5121302"/>
            <a:ext cx="6774453" cy="707886"/>
          </a:xfrm>
          <a:prstGeom prst="rect">
            <a:avLst/>
          </a:prstGeom>
          <a:noFill/>
        </p:spPr>
        <p:txBody>
          <a:bodyPr wrap="square" rtlCol="0">
            <a:spAutoFit/>
          </a:bodyPr>
          <a:lstStyle/>
          <a:p>
            <a:pPr algn="ctr"/>
            <a:r>
              <a:rPr lang="en-GB" sz="2000">
                <a:solidFill>
                  <a:schemeClr val="tx2"/>
                </a:solidFill>
              </a:rPr>
              <a:t>Participants will receive </a:t>
            </a:r>
            <a:r>
              <a:rPr lang="en-GB" sz="2000" b="1">
                <a:solidFill>
                  <a:schemeClr val="tx2"/>
                </a:solidFill>
              </a:rPr>
              <a:t>£20</a:t>
            </a:r>
            <a:r>
              <a:rPr lang="en-US" sz="2000" b="1">
                <a:solidFill>
                  <a:schemeClr val="tx2"/>
                </a:solidFill>
              </a:rPr>
              <a:t> reimbursement </a:t>
            </a:r>
            <a:r>
              <a:rPr lang="en-US" sz="2000">
                <a:solidFill>
                  <a:schemeClr val="tx2"/>
                </a:solidFill>
              </a:rPr>
              <a:t>for their time at each follow-up plus travel expenses*</a:t>
            </a:r>
            <a:endParaRPr lang="en-GB" sz="2000">
              <a:solidFill>
                <a:schemeClr val="tx2"/>
              </a:solidFill>
            </a:endParaRPr>
          </a:p>
        </p:txBody>
      </p:sp>
      <p:pic>
        <p:nvPicPr>
          <p:cNvPr id="9" name="Graphic 8" descr="Money">
            <a:extLst>
              <a:ext uri="{FF2B5EF4-FFF2-40B4-BE49-F238E27FC236}">
                <a16:creationId xmlns:a16="http://schemas.microsoft.com/office/drawing/2014/main" id="{C2A2B938-E74C-4585-A6F0-C929543C13B1}"/>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76490" y="4899213"/>
            <a:ext cx="814026" cy="814026"/>
          </a:xfrm>
          <a:prstGeom prst="rect">
            <a:avLst/>
          </a:prstGeom>
        </p:spPr>
      </p:pic>
      <p:sp>
        <p:nvSpPr>
          <p:cNvPr id="10" name="TextBox 9">
            <a:extLst>
              <a:ext uri="{FF2B5EF4-FFF2-40B4-BE49-F238E27FC236}">
                <a16:creationId xmlns:a16="http://schemas.microsoft.com/office/drawing/2014/main" id="{F178F315-A9CA-4764-AD23-49CB467E10FC}"/>
              </a:ext>
            </a:extLst>
          </p:cNvPr>
          <p:cNvSpPr txBox="1"/>
          <p:nvPr/>
        </p:nvSpPr>
        <p:spPr>
          <a:xfrm>
            <a:off x="1329428" y="6241015"/>
            <a:ext cx="4597310" cy="369332"/>
          </a:xfrm>
          <a:prstGeom prst="rect">
            <a:avLst/>
          </a:prstGeom>
          <a:noFill/>
        </p:spPr>
        <p:txBody>
          <a:bodyPr wrap="square" rtlCol="0">
            <a:spAutoFit/>
          </a:bodyPr>
          <a:lstStyle/>
          <a:p>
            <a:r>
              <a:rPr lang="en-US"/>
              <a:t>*</a:t>
            </a:r>
            <a:r>
              <a:rPr lang="en-US" sz="1200"/>
              <a:t>This does not include the ‘keeping in touch’ telephone calls</a:t>
            </a:r>
            <a:endParaRPr lang="en-GB" sz="1000"/>
          </a:p>
        </p:txBody>
      </p:sp>
      <p:pic>
        <p:nvPicPr>
          <p:cNvPr id="22" name="Graphic 21" descr="Money">
            <a:extLst>
              <a:ext uri="{FF2B5EF4-FFF2-40B4-BE49-F238E27FC236}">
                <a16:creationId xmlns:a16="http://schemas.microsoft.com/office/drawing/2014/main" id="{86304CFF-33AA-4B2D-90AF-B69A4579CA24}"/>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flipH="1">
            <a:off x="8514267" y="4887617"/>
            <a:ext cx="814026" cy="814026"/>
          </a:xfrm>
          <a:prstGeom prst="rect">
            <a:avLst/>
          </a:prstGeom>
        </p:spPr>
      </p:pic>
    </p:spTree>
    <p:extLst>
      <p:ext uri="{BB962C8B-B14F-4D97-AF65-F5344CB8AC3E}">
        <p14:creationId xmlns:p14="http://schemas.microsoft.com/office/powerpoint/2010/main" val="549866296"/>
      </p:ext>
    </p:extLst>
  </p:cSld>
  <p:clrMapOvr>
    <a:masterClrMapping/>
  </p:clrMapOvr>
  <mc:AlternateContent xmlns:mc="http://schemas.openxmlformats.org/markup-compatibility/2006" xmlns:p14="http://schemas.microsoft.com/office/powerpoint/2010/main">
    <mc:Choice Requires="p14">
      <p:transition spd="slow" p14:dur="2000" advTm="36036"/>
    </mc:Choice>
    <mc:Fallback xmlns="">
      <p:transition spd="slow" advTm="36036"/>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C4B51-E08A-4551-8865-070388ED1906}"/>
              </a:ext>
            </a:extLst>
          </p:cNvPr>
          <p:cNvSpPr>
            <a:spLocks noGrp="1"/>
          </p:cNvSpPr>
          <p:nvPr>
            <p:ph type="title"/>
          </p:nvPr>
        </p:nvSpPr>
        <p:spPr/>
        <p:txBody>
          <a:bodyPr>
            <a:normAutofit/>
          </a:bodyPr>
          <a:lstStyle/>
          <a:p>
            <a:r>
              <a:rPr lang="en-GB" sz="4400" dirty="0"/>
              <a:t>Implications for clinical practice</a:t>
            </a:r>
          </a:p>
        </p:txBody>
      </p:sp>
      <p:sp>
        <p:nvSpPr>
          <p:cNvPr id="3" name="Content Placeholder 2">
            <a:extLst>
              <a:ext uri="{FF2B5EF4-FFF2-40B4-BE49-F238E27FC236}">
                <a16:creationId xmlns:a16="http://schemas.microsoft.com/office/drawing/2014/main" id="{EE7E70EA-49D3-4806-B4C8-D7D2AFB8731F}"/>
              </a:ext>
            </a:extLst>
          </p:cNvPr>
          <p:cNvSpPr>
            <a:spLocks noGrp="1"/>
          </p:cNvSpPr>
          <p:nvPr>
            <p:ph idx="1"/>
          </p:nvPr>
        </p:nvSpPr>
        <p:spPr>
          <a:xfrm>
            <a:off x="677334" y="1776249"/>
            <a:ext cx="8596668" cy="4265114"/>
          </a:xfrm>
        </p:spPr>
        <p:txBody>
          <a:bodyPr>
            <a:normAutofit fontScale="77500" lnSpcReduction="20000"/>
          </a:bodyPr>
          <a:lstStyle/>
          <a:p>
            <a:pPr>
              <a:lnSpc>
                <a:spcPct val="120000"/>
              </a:lnSpc>
            </a:pPr>
            <a:r>
              <a:rPr lang="en-GB" sz="3100" dirty="0"/>
              <a:t>The proposed therapy, if acceptable, will provide a new, integrated psychological therapy for people with complex mental health problems whose needs are often not met by mental health services</a:t>
            </a:r>
          </a:p>
          <a:p>
            <a:endParaRPr lang="en-GB" sz="2400" dirty="0"/>
          </a:p>
          <a:p>
            <a:pPr>
              <a:lnSpc>
                <a:spcPct val="110000"/>
              </a:lnSpc>
            </a:pPr>
            <a:r>
              <a:rPr lang="en-GB" sz="3100" dirty="0"/>
              <a:t>The proposed intervention has the potential to:</a:t>
            </a:r>
          </a:p>
          <a:p>
            <a:pPr lvl="1">
              <a:lnSpc>
                <a:spcPct val="110000"/>
              </a:lnSpc>
            </a:pPr>
            <a:r>
              <a:rPr lang="en-GB" sz="2400" dirty="0"/>
              <a:t>Provide significant patient benefit in terms of reducing distressing symptoms of post-traumatic stress, psychosis and emotional problems</a:t>
            </a:r>
          </a:p>
          <a:p>
            <a:pPr lvl="1">
              <a:lnSpc>
                <a:spcPct val="110000"/>
              </a:lnSpc>
            </a:pPr>
            <a:r>
              <a:rPr lang="en-GB" sz="2400" dirty="0"/>
              <a:t>Enable clinicians to implement trauma-focused therapy confidently in this population</a:t>
            </a:r>
          </a:p>
          <a:p>
            <a:pPr lvl="1">
              <a:lnSpc>
                <a:spcPct val="110000"/>
              </a:lnSpc>
            </a:pPr>
            <a:r>
              <a:rPr lang="en-GB" sz="2400" dirty="0"/>
              <a:t>Be cost-effective to service providers through reduced service use</a:t>
            </a:r>
          </a:p>
        </p:txBody>
      </p:sp>
    </p:spTree>
    <p:extLst>
      <p:ext uri="{BB962C8B-B14F-4D97-AF65-F5344CB8AC3E}">
        <p14:creationId xmlns:p14="http://schemas.microsoft.com/office/powerpoint/2010/main" val="2362940759"/>
      </p:ext>
    </p:extLst>
  </p:cSld>
  <p:clrMapOvr>
    <a:masterClrMapping/>
  </p:clrMapOvr>
  <mc:AlternateContent xmlns:mc="http://schemas.openxmlformats.org/markup-compatibility/2006" xmlns:p14="http://schemas.microsoft.com/office/powerpoint/2010/main">
    <mc:Choice Requires="p14">
      <p:transition spd="slow" p14:dur="2000" advTm="42433"/>
    </mc:Choice>
    <mc:Fallback xmlns="">
      <p:transition spd="slow" advTm="42433"/>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2BE735F-6BB0-4D41-92BA-EF28EDAD6AFA}"/>
              </a:ext>
            </a:extLst>
          </p:cNvPr>
          <p:cNvPicPr/>
          <p:nvPr/>
        </p:nvPicPr>
        <p:blipFill>
          <a:blip r:embed="rId4">
            <a:extLst>
              <a:ext uri="{28A0092B-C50C-407E-A947-70E740481C1C}">
                <a14:useLocalDpi xmlns:a14="http://schemas.microsoft.com/office/drawing/2010/main" val="0"/>
              </a:ext>
            </a:extLst>
          </a:blip>
          <a:stretch>
            <a:fillRect/>
          </a:stretch>
        </p:blipFill>
        <p:spPr>
          <a:xfrm>
            <a:off x="2274930" y="2961215"/>
            <a:ext cx="6050371" cy="621842"/>
          </a:xfrm>
          <a:prstGeom prst="rect">
            <a:avLst/>
          </a:prstGeom>
        </p:spPr>
      </p:pic>
      <p:pic>
        <p:nvPicPr>
          <p:cNvPr id="8" name="Picture 7">
            <a:extLst>
              <a:ext uri="{FF2B5EF4-FFF2-40B4-BE49-F238E27FC236}">
                <a16:creationId xmlns:a16="http://schemas.microsoft.com/office/drawing/2014/main" id="{E65F3C1A-7374-4041-85AD-FD30A4CE2E84}"/>
              </a:ext>
            </a:extLst>
          </p:cNvPr>
          <p:cNvPicPr/>
          <p:nvPr/>
        </p:nvPicPr>
        <p:blipFill>
          <a:blip r:embed="rId5">
            <a:extLst>
              <a:ext uri="{28A0092B-C50C-407E-A947-70E740481C1C}">
                <a14:useLocalDpi xmlns:a14="http://schemas.microsoft.com/office/drawing/2010/main" val="0"/>
              </a:ext>
            </a:extLst>
          </a:blip>
          <a:stretch>
            <a:fillRect/>
          </a:stretch>
        </p:blipFill>
        <p:spPr bwMode="auto">
          <a:xfrm>
            <a:off x="2980085" y="1464986"/>
            <a:ext cx="4640062" cy="1540955"/>
          </a:xfrm>
          <a:prstGeom prst="rect">
            <a:avLst/>
          </a:prstGeom>
          <a:noFill/>
        </p:spPr>
      </p:pic>
      <p:pic>
        <p:nvPicPr>
          <p:cNvPr id="1026" name="Picture 2">
            <a:extLst>
              <a:ext uri="{FF2B5EF4-FFF2-40B4-BE49-F238E27FC236}">
                <a16:creationId xmlns:a16="http://schemas.microsoft.com/office/drawing/2014/main" id="{C105B34B-A5CE-4F80-8E31-613B9EB7CD7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67819" y="5817507"/>
            <a:ext cx="3562811" cy="9505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6" name="Title 1">
            <a:extLst>
              <a:ext uri="{FF2B5EF4-FFF2-40B4-BE49-F238E27FC236}">
                <a16:creationId xmlns:a16="http://schemas.microsoft.com/office/drawing/2014/main" id="{4A480F7D-6357-4C78-9FAB-84EC1798C480}"/>
              </a:ext>
            </a:extLst>
          </p:cNvPr>
          <p:cNvSpPr txBox="1">
            <a:spLocks/>
          </p:cNvSpPr>
          <p:nvPr/>
        </p:nvSpPr>
        <p:spPr>
          <a:xfrm>
            <a:off x="1385716" y="480628"/>
            <a:ext cx="8596668" cy="678543"/>
          </a:xfrm>
          <a:prstGeom prst="rect">
            <a:avLst/>
          </a:prstGeom>
        </p:spPr>
        <p:txBody>
          <a:bodyPr vert="horz" lIns="91440" tIns="45720" rIns="91440" bIns="45720" rtlCol="0" anchor="b">
            <a:normAutofit fontScale="92500" lnSpcReduction="10000"/>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4400">
                <a:solidFill>
                  <a:srgbClr val="0070C0"/>
                </a:solidFill>
              </a:rPr>
              <a:t>Thanks for listening!</a:t>
            </a:r>
          </a:p>
        </p:txBody>
      </p:sp>
      <p:pic>
        <p:nvPicPr>
          <p:cNvPr id="3" name="Picture 3" descr="A screenshot of a cell phone&#10;&#10;Description automatically generated">
            <a:extLst>
              <a:ext uri="{FF2B5EF4-FFF2-40B4-BE49-F238E27FC236}">
                <a16:creationId xmlns:a16="http://schemas.microsoft.com/office/drawing/2014/main" id="{317708AE-6CCE-4AD1-BA03-3A258AE430CE}"/>
              </a:ext>
            </a:extLst>
          </p:cNvPr>
          <p:cNvPicPr>
            <a:picLocks noChangeAspect="1"/>
          </p:cNvPicPr>
          <p:nvPr/>
        </p:nvPicPr>
        <p:blipFill>
          <a:blip r:embed="rId7"/>
          <a:stretch>
            <a:fillRect/>
          </a:stretch>
        </p:blipFill>
        <p:spPr>
          <a:xfrm>
            <a:off x="2155372" y="3615110"/>
            <a:ext cx="6172199" cy="2196806"/>
          </a:xfrm>
          <a:prstGeom prst="rect">
            <a:avLst/>
          </a:prstGeom>
        </p:spPr>
      </p:pic>
    </p:spTree>
    <p:custDataLst>
      <p:tags r:id="rId1"/>
    </p:custDataLst>
    <p:extLst>
      <p:ext uri="{BB962C8B-B14F-4D97-AF65-F5344CB8AC3E}">
        <p14:creationId xmlns:p14="http://schemas.microsoft.com/office/powerpoint/2010/main" val="11605333"/>
      </p:ext>
    </p:extLst>
  </p:cSld>
  <p:clrMapOvr>
    <a:masterClrMapping/>
  </p:clrMapOvr>
  <mc:AlternateContent xmlns:mc="http://schemas.openxmlformats.org/markup-compatibility/2006" xmlns:p14="http://schemas.microsoft.com/office/powerpoint/2010/main">
    <mc:Choice Requires="p14">
      <p:transition spd="slow" p14:dur="2000" advTm="7859"/>
    </mc:Choice>
    <mc:Fallback xmlns="">
      <p:transition spd="slow" advTm="785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2|1"/>
</p:tagLst>
</file>

<file path=ppt/tags/tag2.xml><?xml version="1.0" encoding="utf-8"?>
<p:tagLst xmlns:a="http://schemas.openxmlformats.org/drawingml/2006/main" xmlns:r="http://schemas.openxmlformats.org/officeDocument/2006/relationships" xmlns:p="http://schemas.openxmlformats.org/presentationml/2006/main">
  <p:tag name="TIMING" val="|6|57.5|0.6"/>
</p:tagLst>
</file>

<file path=ppt/tags/tag3.xml><?xml version="1.0" encoding="utf-8"?>
<p:tagLst xmlns:a="http://schemas.openxmlformats.org/drawingml/2006/main" xmlns:r="http://schemas.openxmlformats.org/officeDocument/2006/relationships" xmlns:p="http://schemas.openxmlformats.org/presentationml/2006/main">
  <p:tag name="TIMING" val="|1.8|28.2|41.6|6.6"/>
</p:tagLst>
</file>

<file path=ppt/tags/tag4.xml><?xml version="1.0" encoding="utf-8"?>
<p:tagLst xmlns:a="http://schemas.openxmlformats.org/drawingml/2006/main" xmlns:r="http://schemas.openxmlformats.org/officeDocument/2006/relationships" xmlns:p="http://schemas.openxmlformats.org/presentationml/2006/main">
  <p:tag name="TIMING" val="|1.4|1.5"/>
</p:tagLst>
</file>

<file path=ppt/tags/tag5.xml><?xml version="1.0" encoding="utf-8"?>
<p:tagLst xmlns:a="http://schemas.openxmlformats.org/drawingml/2006/main" xmlns:r="http://schemas.openxmlformats.org/officeDocument/2006/relationships" xmlns:p="http://schemas.openxmlformats.org/presentationml/2006/main">
  <p:tag name="TIMING" val="|1.2|0.5"/>
</p:tagLst>
</file>

<file path=ppt/tags/tag6.xml><?xml version="1.0" encoding="utf-8"?>
<p:tagLst xmlns:a="http://schemas.openxmlformats.org/drawingml/2006/main" xmlns:r="http://schemas.openxmlformats.org/officeDocument/2006/relationships" xmlns:p="http://schemas.openxmlformats.org/presentationml/2006/main">
  <p:tag name="TIMING" val="|1.2"/>
</p:tagLst>
</file>

<file path=ppt/theme/theme1.xml><?xml version="1.0" encoding="utf-8"?>
<a:theme xmlns:a="http://schemas.openxmlformats.org/drawingml/2006/main" name="Facet">
  <a:themeElements>
    <a:clrScheme name="Custom 2">
      <a:dk1>
        <a:sysClr val="windowText" lastClr="000000"/>
      </a:dk1>
      <a:lt1>
        <a:sysClr val="window" lastClr="FFFFFF"/>
      </a:lt1>
      <a:dk2>
        <a:srgbClr val="2C3C43"/>
      </a:dk2>
      <a:lt2>
        <a:srgbClr val="EBEBEB"/>
      </a:lt2>
      <a:accent1>
        <a:srgbClr val="276FA5"/>
      </a:accent1>
      <a:accent2>
        <a:srgbClr val="D3A739"/>
      </a:accent2>
      <a:accent3>
        <a:srgbClr val="F8A2DB"/>
      </a:accent3>
      <a:accent4>
        <a:srgbClr val="F8A2DB"/>
      </a:accent4>
      <a:accent5>
        <a:srgbClr val="F8A2DB"/>
      </a:accent5>
      <a:accent6>
        <a:srgbClr val="8FC7F5"/>
      </a:accent6>
      <a:hlink>
        <a:srgbClr val="8FC7F5"/>
      </a:hlink>
      <a:folHlink>
        <a:srgbClr val="8FC7F5"/>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ermission xmlns="09fb8fac-b256-4af2-8936-aded5f351e41">
      <UserInfo>
        <DisplayName/>
        <AccountId xsi:nil="true"/>
        <AccountType/>
      </UserInfo>
    </Permission>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E7483A440D0FD49BBC430D08F25555C" ma:contentTypeVersion="12" ma:contentTypeDescription="Create a new document." ma:contentTypeScope="" ma:versionID="6ea3b9ae37128f78e6ca7f509800df03">
  <xsd:schema xmlns:xsd="http://www.w3.org/2001/XMLSchema" xmlns:xs="http://www.w3.org/2001/XMLSchema" xmlns:p="http://schemas.microsoft.com/office/2006/metadata/properties" xmlns:ns2="09fb8fac-b256-4af2-8936-aded5f351e41" xmlns:ns3="f00328fe-bcbe-498c-a5b6-2d83bac887ea" targetNamespace="http://schemas.microsoft.com/office/2006/metadata/properties" ma:root="true" ma:fieldsID="d5d5b1ea64b995e61b3e5f31a5566aea" ns2:_="" ns3:_="">
    <xsd:import namespace="09fb8fac-b256-4af2-8936-aded5f351e41"/>
    <xsd:import namespace="f00328fe-bcbe-498c-a5b6-2d83bac887e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3:SharedWithUsers" minOccurs="0"/>
                <xsd:element ref="ns3:SharedWithDetails" minOccurs="0"/>
                <xsd:element ref="ns2:Permission"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9fb8fac-b256-4af2-8936-aded5f351e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Permission" ma:index="15" nillable="true" ma:displayName="Permission" ma:list="UserInfo" ma:SharePointGroup="0" ma:internalName="Permission"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00328fe-bcbe-498c-a5b6-2d83bac887ea"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C2E891-A115-428A-9C17-7FB90E661522}">
  <ds:schemaRefs>
    <ds:schemaRef ds:uri="http://purl.org/dc/terms/"/>
    <ds:schemaRef ds:uri="http://schemas.openxmlformats.org/package/2006/metadata/core-properties"/>
    <ds:schemaRef ds:uri="http://schemas.microsoft.com/office/2006/documentManagement/types"/>
    <ds:schemaRef ds:uri="http://purl.org/dc/dcmitype/"/>
    <ds:schemaRef ds:uri="http://purl.org/dc/elements/1.1/"/>
    <ds:schemaRef ds:uri="http://www.w3.org/XML/1998/namespace"/>
    <ds:schemaRef ds:uri="http://schemas.microsoft.com/office/2006/metadata/properties"/>
    <ds:schemaRef ds:uri="f00328fe-bcbe-498c-a5b6-2d83bac887ea"/>
    <ds:schemaRef ds:uri="http://schemas.microsoft.com/office/infopath/2007/PartnerControls"/>
    <ds:schemaRef ds:uri="09fb8fac-b256-4af2-8936-aded5f351e41"/>
  </ds:schemaRefs>
</ds:datastoreItem>
</file>

<file path=customXml/itemProps2.xml><?xml version="1.0" encoding="utf-8"?>
<ds:datastoreItem xmlns:ds="http://schemas.openxmlformats.org/officeDocument/2006/customXml" ds:itemID="{53F3E0B9-91DF-4B0B-9D95-4D979C1016C6}">
  <ds:schemaRefs>
    <ds:schemaRef ds:uri="http://schemas.microsoft.com/sharepoint/v3/contenttype/forms"/>
  </ds:schemaRefs>
</ds:datastoreItem>
</file>

<file path=customXml/itemProps3.xml><?xml version="1.0" encoding="utf-8"?>
<ds:datastoreItem xmlns:ds="http://schemas.openxmlformats.org/officeDocument/2006/customXml" ds:itemID="{86E91803-FA50-438D-AD45-D75E732107C7}">
  <ds:schemaRefs>
    <ds:schemaRef ds:uri="09fb8fac-b256-4af2-8936-aded5f351e41"/>
    <ds:schemaRef ds:uri="f00328fe-bcbe-498c-a5b6-2d83bac887e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303</TotalTime>
  <Words>1582</Words>
  <Application>Microsoft Office PowerPoint</Application>
  <PresentationFormat>Widescreen</PresentationFormat>
  <Paragraphs>107</Paragraphs>
  <Slides>17</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Trebuchet MS</vt:lpstr>
      <vt:lpstr>Wingdings</vt:lpstr>
      <vt:lpstr>Wingdings 3</vt:lpstr>
      <vt:lpstr>Facet</vt:lpstr>
      <vt:lpstr>PowerPoint Presentation</vt:lpstr>
      <vt:lpstr>Interpersonal victimization is 4-6 times higher in people with psychosis (de Vries et al, 2019) </vt:lpstr>
      <vt:lpstr>PowerPoint Presentation</vt:lpstr>
      <vt:lpstr>What do we want to find out in the STAR trial?</vt:lpstr>
      <vt:lpstr>Who is the STAR trial for? </vt:lpstr>
      <vt:lpstr>What will we do in the STAR Trial?</vt:lpstr>
      <vt:lpstr>Overview of TF-CBTp (9m duration)</vt:lpstr>
      <vt:lpstr>PowerPoint Presentation</vt:lpstr>
      <vt:lpstr>PowerPoint Presentation</vt:lpstr>
      <vt:lpstr>PowerPoint Presentation</vt:lpstr>
      <vt:lpstr>Is TF-CBTp safe to do remotely?</vt:lpstr>
      <vt:lpstr>PowerPoint Presentation</vt:lpstr>
      <vt:lpstr>PowerPoint Presentation</vt:lpstr>
      <vt:lpstr>PowerPoint Presentation</vt:lpstr>
      <vt:lpstr>Participant's Journey Through the STAR  Trial </vt:lpstr>
      <vt:lpstr>Implications for clinical practice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Peters, Emmanuelle</dc:creator>
  <cp:lastModifiedBy>SCANE, Chris (OXLEAS NHS FOUNDATION TRUST)</cp:lastModifiedBy>
  <cp:revision>31</cp:revision>
  <dcterms:created xsi:type="dcterms:W3CDTF">2020-09-13T13:54:56Z</dcterms:created>
  <dcterms:modified xsi:type="dcterms:W3CDTF">2020-12-08T15:55:57Z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0x010100FE7483A440D0FD49BBC430D08F25555C</vt:lpwstr>
  </property>
</Properties>
</file>