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97" r:id="rId4"/>
    <p:sldId id="265" r:id="rId5"/>
    <p:sldId id="258" r:id="rId6"/>
    <p:sldId id="396" r:id="rId7"/>
    <p:sldId id="267" r:id="rId8"/>
    <p:sldId id="268" r:id="rId9"/>
    <p:sldId id="269" r:id="rId10"/>
    <p:sldId id="399" r:id="rId11"/>
    <p:sldId id="401" r:id="rId12"/>
    <p:sldId id="398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>
      <p:cViewPr varScale="1">
        <p:scale>
          <a:sx n="72" d="100"/>
          <a:sy n="72" d="100"/>
        </p:scale>
        <p:origin x="-18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haler\AppData\Local\Microsoft\Windows\Temporary%20Internet%20Files\Content.Outlook\822016PV\Copy%20of%20Forensic%20outcome%20210619%20TAJBRWNP%20FINA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123866809334711"/>
          <c:y val="6.488793132464217E-2"/>
          <c:w val="0.66310304814985843"/>
          <c:h val="0.82246292535919163"/>
        </c:manualLayout>
      </c:layout>
      <c:pieChart>
        <c:varyColors val="1"/>
        <c:ser>
          <c:idx val="0"/>
          <c:order val="0"/>
          <c:explosion val="22"/>
          <c:dLbls>
            <c:dLbl>
              <c:idx val="6"/>
              <c:layout>
                <c:manualLayout>
                  <c:x val="3.015236959230147E-2"/>
                  <c:y val="-1.09549929552212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AC1-453C-AAA3-65BDB20AF967}"/>
                </c:ext>
              </c:extLst>
            </c:dLbl>
            <c:dLbl>
              <c:idx val="7"/>
              <c:layout>
                <c:manualLayout>
                  <c:x val="0.1004502138959443"/>
                  <c:y val="0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367-4002-B16B-A65FDE83F7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/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Qualitative!$R$61:$R$68</c:f>
              <c:strCache>
                <c:ptCount val="8"/>
                <c:pt idx="1">
                  <c:v>Assault on others</c:v>
                </c:pt>
                <c:pt idx="2">
                  <c:v>Theft</c:v>
                </c:pt>
                <c:pt idx="3">
                  <c:v>Criminal damage</c:v>
                </c:pt>
                <c:pt idx="4">
                  <c:v>Driving offence</c:v>
                </c:pt>
                <c:pt idx="5">
                  <c:v>Disorderly conduct</c:v>
                </c:pt>
                <c:pt idx="6">
                  <c:v>Drugs possession or supply</c:v>
                </c:pt>
                <c:pt idx="7">
                  <c:v>Posession of weapon</c:v>
                </c:pt>
              </c:strCache>
            </c:strRef>
          </c:cat>
          <c:val>
            <c:numRef>
              <c:f>Qualitative!$S$61:$S$68</c:f>
              <c:numCache>
                <c:formatCode>General</c:formatCode>
                <c:ptCount val="8"/>
                <c:pt idx="1">
                  <c:v>25</c:v>
                </c:pt>
                <c:pt idx="2">
                  <c:v>8</c:v>
                </c:pt>
                <c:pt idx="3">
                  <c:v>5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AC1-453C-AAA3-65BDB20AF967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54D8BB-D513-4A7D-8D21-FD9818796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A7572B0-A33A-4791-B044-E099152329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F712942-576E-433B-AC9B-3D0A4D301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2E0A-23E4-486C-A1AD-31FE6BC678B3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560534D-D3A7-4A2D-A872-B313F4B57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B91621A-F1FD-4C0D-9DDB-521A710F1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D4422-835F-41F6-941D-2BB854C67C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6209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516A349-6080-4926-9C4E-15BDBD4FA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24F0C79-5EC5-4F0F-AD94-243CB9F9C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604EA00-876D-438C-B97E-F224102A1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2E0A-23E4-486C-A1AD-31FE6BC678B3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67CE006-969D-43A7-B411-7E8C65B21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9E8D356-5AF5-4748-85C5-B7E4523AA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D4422-835F-41F6-941D-2BB854C67C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93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4D03DC-9B72-4895-8D2B-0ABE31074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C2CD483-4D71-4C1B-B485-D7F91829CD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818F043-091A-4BA4-B1F8-7BFB531E8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2E0A-23E4-486C-A1AD-31FE6BC678B3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86726E1-71F2-4AA8-9F27-4018C64F9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7535243-C14A-435B-A5F0-0C8439BE0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D4422-835F-41F6-941D-2BB854C67C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8649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87F2DC-8B00-45A7-9B01-3FB4AA160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4CB6F4B-47C9-43B5-85AF-E213841A0B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A8B2679-1FF9-4E7E-9147-E80742318C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297ABC5-1B46-4FFF-A642-917579D6F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2E0A-23E4-486C-A1AD-31FE6BC678B3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A52C97F-9DA3-4707-A3E7-FAF19298B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FF4CDC2-1330-437A-92D6-7198F1206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D4422-835F-41F6-941D-2BB854C67C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548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1D782A-D977-426F-BA7A-1AFBFF04E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861BE2E-A51B-433C-826F-9DF42E6F19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47A2590-537D-4946-BC5B-12DBE8EF88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2B21BB5-EFB3-41E1-B9D6-A84677FED5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9E3B9BB-A7F8-4573-84EA-8570ADD9C7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A22F438-0D06-4ECF-83A4-71623F627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2E0A-23E4-486C-A1AD-31FE6BC678B3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ABF0D02-8898-441E-BC39-400B63E89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497BEE20-80C7-49C9-A5FF-3F6800513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D4422-835F-41F6-941D-2BB854C67C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375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40C4EB-8377-441F-8858-19ED5F335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D77006A-F774-435F-AE98-9C53F51FB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2E0A-23E4-486C-A1AD-31FE6BC678B3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7BD57CC-D856-4921-B0B5-F55E1096B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9671B89-D003-4FCF-AA49-97AE3A36B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D4422-835F-41F6-941D-2BB854C67C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883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8E0F103-BD5E-4FEA-933C-2060CCD87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2E0A-23E4-486C-A1AD-31FE6BC678B3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5FA7987-AA27-429E-A838-6FD3FFA39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BA7AEB9-4323-4320-9575-236CF1703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D4422-835F-41F6-941D-2BB854C67C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665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B8A3CF-EBEA-4EA7-B566-B8E732ACA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81E9A55-7393-452F-A095-EB5BF2926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1946CD8-3A32-4318-8104-DDA3F01340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5724813-6CBB-4E00-A07E-10B4FBC61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2E0A-23E4-486C-A1AD-31FE6BC678B3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965FBB1-F21F-4BBE-9002-56EE0FD81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A762762-09D5-4FFD-BB64-B0D94643E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D4422-835F-41F6-941D-2BB854C67C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251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FA0D14-0C3A-4C94-B0D8-8FF43A44F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5F7A5F42-C1A7-4A40-8EA1-82FF6E150D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4294383-FF8D-4FC7-96D3-EDABA4E04D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A026696-0D8F-4465-8530-906E392B3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2E0A-23E4-486C-A1AD-31FE6BC678B3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CBE169D-4192-4511-859D-20804EC26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CD77341-0515-4E25-B1A4-14C063F56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D4422-835F-41F6-941D-2BB854C67C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362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6335BC-043F-4A37-9A67-32CE34C6D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EB990B3-7374-4C0B-A07E-A7B81AB3DE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937D07C-0250-49D6-B26E-9A483966B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2E0A-23E4-486C-A1AD-31FE6BC678B3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E662162-728F-4FFC-BCDC-3DB6DFE4F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87EA06A-DB49-4BAE-B0F2-4D0DEE390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D4422-835F-41F6-941D-2BB854C67C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720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1CC21B2-2214-43F0-B7CA-77203B2165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123D5D9-BFB5-4699-9F32-7B0D5ADD1D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665B202-D8E8-44CD-8D78-A781FB88F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2E0A-23E4-486C-A1AD-31FE6BC678B3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9744724-64A4-4E87-ADB5-71915EABD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9C682DD-830B-4504-969F-739076E51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D4422-835F-41F6-941D-2BB854C67C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3220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D777A99A-A623-4317-9C53-E3DF871F5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9B762B1-54F8-429F-B0E5-1FA428065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36AD04C-D313-497A-92BF-F97C54D573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02E0A-23E4-486C-A1AD-31FE6BC678B3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30FACCE-EE18-4323-B1DC-94BEC4FADE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915B16-8BB8-4309-8352-2190D4BE9A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D4422-835F-41F6-941D-2BB854C67C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0646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xmlns="" id="{0671A8AE-40A1-4631-A6B8-581AFF0654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54B5AF07-797B-4F24-8414-8B69B67553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61" r="9091" b="27751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AB58EF07-17C2-48CF-ABB0-EEF1F17CB8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87BA2E-05FC-4581-ADB1-55034EDECA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GB" sz="4800"/>
              <a:t>Psychosis Studies</a:t>
            </a:r>
            <a:br>
              <a:rPr lang="en-GB" sz="4800"/>
            </a:br>
            <a:r>
              <a:rPr lang="en-GB" sz="4800"/>
              <a:t>2020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847F96B-3369-4110-9C1A-C043F4C904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44779"/>
            <a:ext cx="4538157" cy="1208141"/>
          </a:xfrm>
        </p:spPr>
        <p:txBody>
          <a:bodyPr>
            <a:noAutofit/>
          </a:bodyPr>
          <a:lstStyle/>
          <a:p>
            <a:pPr algn="l"/>
            <a:r>
              <a:rPr lang="en-GB" sz="2000" dirty="0"/>
              <a:t>Dr Richard Whale</a:t>
            </a:r>
          </a:p>
          <a:p>
            <a:pPr algn="l"/>
            <a:r>
              <a:rPr lang="en-GB" sz="2000" dirty="0"/>
              <a:t>Sussex Partnership NHS Foundation Trust</a:t>
            </a:r>
          </a:p>
          <a:p>
            <a:pPr algn="l"/>
            <a:r>
              <a:rPr lang="en-GB" sz="2000" dirty="0"/>
              <a:t>Brighton and Sussex Medical School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09153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39706BD-121D-4150-95DA-38C061D93BE4}"/>
              </a:ext>
            </a:extLst>
          </p:cNvPr>
          <p:cNvSpPr txBox="1"/>
          <p:nvPr/>
        </p:nvSpPr>
        <p:spPr>
          <a:xfrm>
            <a:off x="472870" y="303450"/>
            <a:ext cx="11405111" cy="6888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S1P cohort study						</a:t>
            </a:r>
            <a:r>
              <a:rPr lang="en-GB" sz="12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Olutayo</a:t>
            </a:r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Ajayi, Marissa Wilson, Michael Harris, Marco Pereira, Jessica Buckle, 							Emily </a:t>
            </a:r>
            <a:r>
              <a:rPr lang="en-GB" sz="12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Forshall</a:t>
            </a:r>
            <a:r>
              <a:rPr lang="en-GB" sz="12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Titus Murphy, Aries </a:t>
            </a:r>
            <a:r>
              <a:rPr lang="en-GB" sz="12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Connoly</a:t>
            </a:r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William Hayhurst, Nick Palfrey, 							Sophie Aurora, Andrew Thompson</a:t>
            </a:r>
            <a:r>
              <a:rPr lang="en-GB" sz="1200" baseline="30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Gail Kavanagh Rick Fraser</a:t>
            </a:r>
            <a:endParaRPr lang="en-GB" sz="1200" dirty="0"/>
          </a:p>
          <a:p>
            <a:r>
              <a:rPr lang="en-GB" dirty="0"/>
              <a:t>Negative symptom assessment in FEP.				Jessica Austin			</a:t>
            </a:r>
          </a:p>
          <a:p>
            <a:endParaRPr lang="en-GB" dirty="0"/>
          </a:p>
          <a:p>
            <a:r>
              <a:rPr lang="en-GB" dirty="0"/>
              <a:t>Other EIP service outcomes. ARMS. &gt;35 Service. Clozapine use.	EIP service. Nik Nikolic.</a:t>
            </a:r>
          </a:p>
          <a:p>
            <a:endParaRPr lang="en-GB" dirty="0"/>
          </a:p>
          <a:p>
            <a:r>
              <a:rPr lang="en-GB" dirty="0"/>
              <a:t>Effectiveness of new antipsychotics. Paliperidone LAI. 		Sharon Cuthbert.</a:t>
            </a:r>
          </a:p>
          <a:p>
            <a:r>
              <a:rPr lang="en-GB" dirty="0"/>
              <a:t>			            Aripiprazole LAI		</a:t>
            </a:r>
            <a:r>
              <a:rPr lang="en-GB" dirty="0" err="1"/>
              <a:t>Romasia</a:t>
            </a:r>
            <a:r>
              <a:rPr lang="en-GB" dirty="0"/>
              <a:t> Aftab</a:t>
            </a:r>
          </a:p>
          <a:p>
            <a:r>
              <a:rPr lang="en-GB" dirty="0"/>
              <a:t>			            Lurasidone orally		Sunovion</a:t>
            </a:r>
          </a:p>
          <a:p>
            <a:endParaRPr lang="en-GB" dirty="0"/>
          </a:p>
          <a:p>
            <a:r>
              <a:rPr lang="en-GB" dirty="0"/>
              <a:t>Clinical outcome of market withdrawal of typical antipsychotic	 Rollo Sheldon. Tim Sales. Jed Hewitt. Ray Lyon</a:t>
            </a: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Qualitative experiences of taking antipsychotic medication		Nana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Tomova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Inflammatory models of psychiatric disorder aetiology		Renata Fialho</a:t>
            </a: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Systematic reviews: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Efficacy of interventions in ‘At Risk Mental State’ re-review?	Mihaela Bucur. Andy Thompson.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Ketamine clinical effects  					Fraser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MacNicholl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Effectiveness of antipsychotics in FEP				Alice Brooke. Mihaela Bucur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MAPS   Manchester group]							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3010A74-9452-48CB-BB61-76F712226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8842" y="1375114"/>
            <a:ext cx="2050265" cy="8346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8B8DE14-236A-4967-B69C-3B029D9931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8842" y="6044492"/>
            <a:ext cx="1929514" cy="656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27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873B8DB-33F6-44E5-8D0C-AA496E43F494}"/>
              </a:ext>
            </a:extLst>
          </p:cNvPr>
          <p:cNvSpPr txBox="1"/>
          <p:nvPr/>
        </p:nvSpPr>
        <p:spPr>
          <a:xfrm>
            <a:off x="688870" y="-79653"/>
            <a:ext cx="10588729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  <a:p>
            <a:r>
              <a:rPr lang="en-GB" sz="3600" dirty="0"/>
              <a:t>S1P cohort study</a:t>
            </a:r>
          </a:p>
          <a:p>
            <a:endParaRPr lang="en-GB" sz="3600" b="1" dirty="0"/>
          </a:p>
          <a:p>
            <a:endParaRPr lang="en-GB" sz="3600" b="1" dirty="0"/>
          </a:p>
          <a:p>
            <a:r>
              <a:rPr lang="en-GB" sz="3600" b="1" dirty="0"/>
              <a:t>Question$ </a:t>
            </a:r>
            <a:r>
              <a:rPr lang="en-GB" sz="3600" dirty="0"/>
              <a:t>the</a:t>
            </a:r>
            <a:r>
              <a:rPr lang="en-GB" sz="3600" b="1" dirty="0"/>
              <a:t> </a:t>
            </a:r>
            <a:r>
              <a:rPr lang="en-GB" sz="3600" dirty="0"/>
              <a:t>S1P study is attempting to address</a:t>
            </a:r>
          </a:p>
          <a:p>
            <a:endParaRPr lang="en-GB" sz="3600" dirty="0"/>
          </a:p>
          <a:p>
            <a:r>
              <a:rPr lang="en-GB" sz="3200" dirty="0"/>
              <a:t>Which antipsychotic works best in FEP</a:t>
            </a:r>
          </a:p>
          <a:p>
            <a:r>
              <a:rPr lang="en-GB" sz="3200" dirty="0"/>
              <a:t>Who can stop medication without problems</a:t>
            </a:r>
          </a:p>
          <a:p>
            <a:r>
              <a:rPr lang="en-GB" sz="3200" dirty="0"/>
              <a:t>Who will fully recover and be off medication by 3yrs</a:t>
            </a:r>
          </a:p>
          <a:p>
            <a:r>
              <a:rPr lang="en-GB" sz="3200" dirty="0"/>
              <a:t>Who will have treatment resistance and need clozapine </a:t>
            </a:r>
          </a:p>
          <a:p>
            <a:r>
              <a:rPr lang="en-GB" sz="3200" dirty="0"/>
              <a:t>Who is most likely to have a new forensic event</a:t>
            </a:r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932263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39706BD-121D-4150-95DA-38C061D93BE4}"/>
              </a:ext>
            </a:extLst>
          </p:cNvPr>
          <p:cNvSpPr txBox="1"/>
          <p:nvPr/>
        </p:nvSpPr>
        <p:spPr>
          <a:xfrm>
            <a:off x="378533" y="538090"/>
            <a:ext cx="11297265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S1P: 3 year naturalistic outcome cohort study</a:t>
            </a: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patients in service included with information governance approval for specific data use</a:t>
            </a: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2E13C4FF-D274-4DD0-911B-A81DF095B982}"/>
              </a:ext>
            </a:extLst>
          </p:cNvPr>
          <p:cNvSpPr/>
          <p:nvPr/>
        </p:nvSpPr>
        <p:spPr>
          <a:xfrm>
            <a:off x="4332573" y="1276927"/>
            <a:ext cx="3377384" cy="167148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xmlns="" id="{ED5E9924-8DF6-41B9-B534-79090013D083}"/>
              </a:ext>
            </a:extLst>
          </p:cNvPr>
          <p:cNvSpPr/>
          <p:nvPr/>
        </p:nvSpPr>
        <p:spPr>
          <a:xfrm>
            <a:off x="1675379" y="3660446"/>
            <a:ext cx="1946787" cy="9144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xmlns="" id="{C58DD765-9C47-452E-82CB-FC6392AB3211}"/>
              </a:ext>
            </a:extLst>
          </p:cNvPr>
          <p:cNvSpPr/>
          <p:nvPr/>
        </p:nvSpPr>
        <p:spPr>
          <a:xfrm>
            <a:off x="3869591" y="4160502"/>
            <a:ext cx="1946787" cy="9144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xmlns="" id="{A968BA9E-563D-4141-8846-D166BFD30FC7}"/>
              </a:ext>
            </a:extLst>
          </p:cNvPr>
          <p:cNvSpPr/>
          <p:nvPr/>
        </p:nvSpPr>
        <p:spPr>
          <a:xfrm>
            <a:off x="872293" y="2248226"/>
            <a:ext cx="1946787" cy="9144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xmlns="" id="{A706E211-1901-4296-A15A-E840C94854F6}"/>
              </a:ext>
            </a:extLst>
          </p:cNvPr>
          <p:cNvSpPr/>
          <p:nvPr/>
        </p:nvSpPr>
        <p:spPr>
          <a:xfrm>
            <a:off x="9408162" y="2057216"/>
            <a:ext cx="1946787" cy="9144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xmlns="" id="{08325A49-EC59-43DA-9840-218689AD2756}"/>
              </a:ext>
            </a:extLst>
          </p:cNvPr>
          <p:cNvSpPr/>
          <p:nvPr/>
        </p:nvSpPr>
        <p:spPr>
          <a:xfrm>
            <a:off x="6371281" y="4160502"/>
            <a:ext cx="1946787" cy="9144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xmlns="" id="{9C7B8A6C-1FC6-498C-8EA9-C5F0614BEA41}"/>
              </a:ext>
            </a:extLst>
          </p:cNvPr>
          <p:cNvSpPr/>
          <p:nvPr/>
        </p:nvSpPr>
        <p:spPr>
          <a:xfrm>
            <a:off x="8717318" y="3523522"/>
            <a:ext cx="1946787" cy="9144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13A9191A-323A-4111-89B4-5A1AD47DD25A}"/>
              </a:ext>
            </a:extLst>
          </p:cNvPr>
          <p:cNvSpPr txBox="1"/>
          <p:nvPr/>
        </p:nvSpPr>
        <p:spPr>
          <a:xfrm>
            <a:off x="4847324" y="1618987"/>
            <a:ext cx="2497351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FEP in EIP Sussex </a:t>
            </a:r>
          </a:p>
          <a:p>
            <a:pPr algn="ctr"/>
            <a:r>
              <a:rPr lang="en-GB" sz="2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Feb 2009 to </a:t>
            </a:r>
            <a:r>
              <a:rPr lang="en-GB" sz="20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Feb 2012 </a:t>
            </a:r>
          </a:p>
          <a:p>
            <a:pPr algn="ctr"/>
            <a:r>
              <a:rPr lang="en-GB" sz="20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N=354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75F3C330-9DCD-4168-8927-548F9330B8DA}"/>
              </a:ext>
            </a:extLst>
          </p:cNvPr>
          <p:cNvSpPr txBox="1"/>
          <p:nvPr/>
        </p:nvSpPr>
        <p:spPr>
          <a:xfrm>
            <a:off x="1123757" y="2399352"/>
            <a:ext cx="14438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Antipsychotic</a:t>
            </a:r>
          </a:p>
          <a:p>
            <a:pPr algn="ctr"/>
            <a:r>
              <a:rPr lang="en-GB" dirty="0"/>
              <a:t>Effectiveness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0BAF267A-0812-4FAE-AB44-AC006063A002}"/>
              </a:ext>
            </a:extLst>
          </p:cNvPr>
          <p:cNvSpPr txBox="1"/>
          <p:nvPr/>
        </p:nvSpPr>
        <p:spPr>
          <a:xfrm>
            <a:off x="1877352" y="3671501"/>
            <a:ext cx="16628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Antipsychotic</a:t>
            </a:r>
          </a:p>
          <a:p>
            <a:pPr algn="ctr"/>
            <a:r>
              <a:rPr lang="en-GB" dirty="0"/>
              <a:t>Discontinuation</a:t>
            </a:r>
          </a:p>
          <a:p>
            <a:pPr algn="ctr"/>
            <a:r>
              <a:rPr lang="en-GB" dirty="0"/>
              <a:t>Outcome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EA2CDAF4-4F6E-457F-9AA8-2C0C4E1E13F4}"/>
              </a:ext>
            </a:extLst>
          </p:cNvPr>
          <p:cNvSpPr txBox="1"/>
          <p:nvPr/>
        </p:nvSpPr>
        <p:spPr>
          <a:xfrm>
            <a:off x="6793133" y="4323755"/>
            <a:ext cx="1296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‘Remission’ </a:t>
            </a:r>
          </a:p>
          <a:p>
            <a:pPr algn="ctr"/>
            <a:r>
              <a:rPr lang="en-GB" dirty="0"/>
              <a:t>Outcome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4D0BDE2E-C5B3-4D9C-9A9E-7E6C2601A73C}"/>
              </a:ext>
            </a:extLst>
          </p:cNvPr>
          <p:cNvSpPr txBox="1"/>
          <p:nvPr/>
        </p:nvSpPr>
        <p:spPr>
          <a:xfrm>
            <a:off x="4393836" y="4277068"/>
            <a:ext cx="10503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Forensic </a:t>
            </a:r>
          </a:p>
          <a:p>
            <a:pPr algn="ctr"/>
            <a:r>
              <a:rPr lang="en-GB" dirty="0"/>
              <a:t>Outcome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DF415B1C-2D00-4F4A-83AA-98641C9A890C}"/>
              </a:ext>
            </a:extLst>
          </p:cNvPr>
          <p:cNvSpPr txBox="1"/>
          <p:nvPr/>
        </p:nvSpPr>
        <p:spPr>
          <a:xfrm>
            <a:off x="8866867" y="3725732"/>
            <a:ext cx="16642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NEET impact on</a:t>
            </a:r>
          </a:p>
          <a:p>
            <a:pPr algn="ctr"/>
            <a:r>
              <a:rPr lang="en-GB" dirty="0"/>
              <a:t>outcome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FE443658-DE7D-4687-A42D-748696504DC2}"/>
              </a:ext>
            </a:extLst>
          </p:cNvPr>
          <p:cNvSpPr txBox="1"/>
          <p:nvPr/>
        </p:nvSpPr>
        <p:spPr>
          <a:xfrm>
            <a:off x="9789562" y="2191250"/>
            <a:ext cx="12098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Treatment </a:t>
            </a:r>
          </a:p>
          <a:p>
            <a:pPr algn="ctr"/>
            <a:r>
              <a:rPr lang="en-GB" dirty="0"/>
              <a:t>resistance</a:t>
            </a:r>
          </a:p>
        </p:txBody>
      </p:sp>
      <p:sp>
        <p:nvSpPr>
          <p:cNvPr id="50" name="Arrow: Down 49">
            <a:extLst>
              <a:ext uri="{FF2B5EF4-FFF2-40B4-BE49-F238E27FC236}">
                <a16:creationId xmlns:a16="http://schemas.microsoft.com/office/drawing/2014/main" xmlns="" id="{1DE1EDE3-6971-4D49-92F8-592A5A872BB0}"/>
              </a:ext>
            </a:extLst>
          </p:cNvPr>
          <p:cNvSpPr/>
          <p:nvPr/>
        </p:nvSpPr>
        <p:spPr>
          <a:xfrm rot="4700140">
            <a:off x="3345684" y="184642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Arrow: Down 51">
            <a:extLst>
              <a:ext uri="{FF2B5EF4-FFF2-40B4-BE49-F238E27FC236}">
                <a16:creationId xmlns:a16="http://schemas.microsoft.com/office/drawing/2014/main" xmlns="" id="{A9BE68CC-80EC-4A7F-BC3B-A466AB3B4025}"/>
              </a:ext>
            </a:extLst>
          </p:cNvPr>
          <p:cNvSpPr/>
          <p:nvPr/>
        </p:nvSpPr>
        <p:spPr>
          <a:xfrm rot="2854643">
            <a:off x="3971644" y="277289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Arrow: Down 53">
            <a:extLst>
              <a:ext uri="{FF2B5EF4-FFF2-40B4-BE49-F238E27FC236}">
                <a16:creationId xmlns:a16="http://schemas.microsoft.com/office/drawing/2014/main" xmlns="" id="{93A0B66E-A178-4B67-835A-C7C12F58284E}"/>
              </a:ext>
            </a:extLst>
          </p:cNvPr>
          <p:cNvSpPr/>
          <p:nvPr/>
        </p:nvSpPr>
        <p:spPr>
          <a:xfrm rot="1441343">
            <a:off x="5021149" y="305370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Arrow: Down 55">
            <a:extLst>
              <a:ext uri="{FF2B5EF4-FFF2-40B4-BE49-F238E27FC236}">
                <a16:creationId xmlns:a16="http://schemas.microsoft.com/office/drawing/2014/main" xmlns="" id="{28A4DFBF-C47F-4ED5-BB86-33BAC0FD0E6B}"/>
              </a:ext>
            </a:extLst>
          </p:cNvPr>
          <p:cNvSpPr/>
          <p:nvPr/>
        </p:nvSpPr>
        <p:spPr>
          <a:xfrm rot="20120398">
            <a:off x="6519359" y="305087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Arrow: Down 57">
            <a:extLst>
              <a:ext uri="{FF2B5EF4-FFF2-40B4-BE49-F238E27FC236}">
                <a16:creationId xmlns:a16="http://schemas.microsoft.com/office/drawing/2014/main" xmlns="" id="{F2079F6F-BEA1-4C17-84A6-CFE31642528C}"/>
              </a:ext>
            </a:extLst>
          </p:cNvPr>
          <p:cNvSpPr/>
          <p:nvPr/>
        </p:nvSpPr>
        <p:spPr>
          <a:xfrm rot="18224904">
            <a:off x="7771034" y="258848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xmlns="" id="{D55F93E4-321E-43FB-9A0C-64174538980B}"/>
              </a:ext>
            </a:extLst>
          </p:cNvPr>
          <p:cNvSpPr/>
          <p:nvPr/>
        </p:nvSpPr>
        <p:spPr>
          <a:xfrm rot="16847608">
            <a:off x="8387457" y="177995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3386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5AF1421-ADB1-42FC-92B4-24548C8B5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380" y="240804"/>
            <a:ext cx="9614242" cy="656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392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7A6694-B0A0-446A-8388-2EB4AB9D4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004" y="38559"/>
            <a:ext cx="10513046" cy="1449387"/>
          </a:xfrm>
        </p:spPr>
        <p:txBody>
          <a:bodyPr>
            <a:normAutofit/>
          </a:bodyPr>
          <a:lstStyle/>
          <a:p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antipsychotic is most effective for FEP?</a:t>
            </a:r>
          </a:p>
        </p:txBody>
      </p:sp>
      <p:pic>
        <p:nvPicPr>
          <p:cNvPr id="15363" name="Picture 1">
            <a:extLst>
              <a:ext uri="{FF2B5EF4-FFF2-40B4-BE49-F238E27FC236}">
                <a16:creationId xmlns:a16="http://schemas.microsoft.com/office/drawing/2014/main" xmlns="" id="{9F53C28E-0E64-47C2-88D2-5D51E7196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06" y="1531938"/>
            <a:ext cx="6656387" cy="560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C6A1012-3508-4097-B375-C8FAC29DBBE3}"/>
              </a:ext>
            </a:extLst>
          </p:cNvPr>
          <p:cNvSpPr txBox="1"/>
          <p:nvPr/>
        </p:nvSpPr>
        <p:spPr>
          <a:xfrm>
            <a:off x="5854148" y="3266550"/>
            <a:ext cx="58727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There is no significant difference in </a:t>
            </a:r>
          </a:p>
          <a:p>
            <a:r>
              <a:rPr lang="en-GB" sz="2400" dirty="0"/>
              <a:t>‘all cause time to discontinuation’ </a:t>
            </a:r>
          </a:p>
          <a:p>
            <a:r>
              <a:rPr lang="en-GB" sz="2400" dirty="0"/>
              <a:t>= effectiveness between medications so the option with least adverse effects should be </a:t>
            </a:r>
            <a:r>
              <a:rPr lang="en-GB" sz="2400" b="1" dirty="0"/>
              <a:t>chosen collaboratively  </a:t>
            </a:r>
            <a:r>
              <a:rPr lang="en-GB" sz="2400" dirty="0"/>
              <a:t>with the </a:t>
            </a:r>
            <a:r>
              <a:rPr lang="en-GB" sz="2400" dirty="0" smtClean="0"/>
              <a:t>recipient</a:t>
            </a:r>
            <a:endParaRPr lang="en-GB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8829E75-F89F-44A7-BD0B-2479C403595C}"/>
              </a:ext>
            </a:extLst>
          </p:cNvPr>
          <p:cNvSpPr txBox="1"/>
          <p:nvPr/>
        </p:nvSpPr>
        <p:spPr>
          <a:xfrm>
            <a:off x="172755" y="0"/>
            <a:ext cx="11267768" cy="8217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 is most likely to discontinue medication </a:t>
            </a:r>
          </a:p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the first year after an FEP?</a:t>
            </a:r>
          </a:p>
          <a:p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59 cases (77%) discontinued independently, </a:t>
            </a: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without clinical guidance.  </a:t>
            </a: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Olutayo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Ajayi, Marissa Wilson Michael Harris  Marco Pereira Jessica Buckle, Emily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Forshall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Titus Murphy, Aries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Connoly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William Hayhurst, Sophie Aurora, </a:t>
            </a:r>
            <a:r>
              <a:rPr lang="en-GB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Andrew Thompson</a:t>
            </a:r>
            <a:r>
              <a:rPr lang="en-GB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Gail Kavanagh Rick Fraser</a:t>
            </a:r>
            <a:endParaRPr lang="en-GB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5BF7375-5094-47B4-87B8-3E847ED7F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788" y="1910080"/>
            <a:ext cx="6396150" cy="368808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xmlns="" id="{B171ABE5-97E4-4228-A864-7CA61808C9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775687"/>
              </p:ext>
            </p:extLst>
          </p:nvPr>
        </p:nvGraphicFramePr>
        <p:xfrm>
          <a:off x="6385361" y="1910080"/>
          <a:ext cx="5372629" cy="48177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00830">
                  <a:extLst>
                    <a:ext uri="{9D8B030D-6E8A-4147-A177-3AD203B41FA5}">
                      <a16:colId xmlns:a16="http://schemas.microsoft.com/office/drawing/2014/main" xmlns="" val="4188518965"/>
                    </a:ext>
                  </a:extLst>
                </a:gridCol>
                <a:gridCol w="1433792">
                  <a:extLst>
                    <a:ext uri="{9D8B030D-6E8A-4147-A177-3AD203B41FA5}">
                      <a16:colId xmlns:a16="http://schemas.microsoft.com/office/drawing/2014/main" xmlns="" val="723695848"/>
                    </a:ext>
                  </a:extLst>
                </a:gridCol>
                <a:gridCol w="1538007">
                  <a:extLst>
                    <a:ext uri="{9D8B030D-6E8A-4147-A177-3AD203B41FA5}">
                      <a16:colId xmlns:a16="http://schemas.microsoft.com/office/drawing/2014/main" xmlns="" val="555220855"/>
                    </a:ext>
                  </a:extLst>
                </a:gridCol>
              </a:tblGrid>
              <a:tr h="189732"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</a:rPr>
                        <a:t>Variables 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</a:rPr>
                        <a:t>Univariate Analysis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83554832"/>
                  </a:ext>
                </a:extLst>
              </a:tr>
              <a:tr h="40238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</a:rPr>
                        <a:t>Odds ratio [95% CI]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p 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 anchor="ctr"/>
                </a:tc>
                <a:extLst>
                  <a:ext uri="{0D108BD9-81ED-4DB2-BD59-A6C34878D82A}">
                    <a16:rowId xmlns:a16="http://schemas.microsoft.com/office/drawing/2014/main" xmlns="" val="358963518"/>
                  </a:ext>
                </a:extLst>
              </a:tr>
              <a:tr h="40238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Inpatient at baseline (no vs. yes)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</a:rPr>
                        <a:t>0.86 [0.51-1.44]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.561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extLst>
                  <a:ext uri="{0D108BD9-81ED-4DB2-BD59-A6C34878D82A}">
                    <a16:rowId xmlns:a16="http://schemas.microsoft.com/office/drawing/2014/main" xmlns="" val="550223209"/>
                  </a:ext>
                </a:extLst>
              </a:tr>
              <a:tr h="40238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</a:rPr>
                        <a:t>Age (years)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0.98 [0.94-1.03]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.487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extLst>
                  <a:ext uri="{0D108BD9-81ED-4DB2-BD59-A6C34878D82A}">
                    <a16:rowId xmlns:a16="http://schemas.microsoft.com/office/drawing/2014/main" xmlns="" val="749353424"/>
                  </a:ext>
                </a:extLst>
              </a:tr>
              <a:tr h="40238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</a:rPr>
                        <a:t>Gender (female vs. male)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1.24 [0.72-2.15]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.441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extLst>
                  <a:ext uri="{0D108BD9-81ED-4DB2-BD59-A6C34878D82A}">
                    <a16:rowId xmlns:a16="http://schemas.microsoft.com/office/drawing/2014/main" xmlns="" val="2699974906"/>
                  </a:ext>
                </a:extLst>
              </a:tr>
              <a:tr h="40238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DUP weeks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1.00 [1.00-1.00]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.365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extLst>
                  <a:ext uri="{0D108BD9-81ED-4DB2-BD59-A6C34878D82A}">
                    <a16:rowId xmlns:a16="http://schemas.microsoft.com/office/drawing/2014/main" xmlns="" val="3648507052"/>
                  </a:ext>
                </a:extLst>
              </a:tr>
              <a:tr h="40238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NEET (no vs. yes)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0.76 [0.45-1.26]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.282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extLst>
                  <a:ext uri="{0D108BD9-81ED-4DB2-BD59-A6C34878D82A}">
                    <a16:rowId xmlns:a16="http://schemas.microsoft.com/office/drawing/2014/main" xmlns="" val="4114569159"/>
                  </a:ext>
                </a:extLst>
              </a:tr>
              <a:tr h="40238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Substance abuse at baseline (no vs. yes)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0.94 [0.57-1.56]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.804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extLst>
                  <a:ext uri="{0D108BD9-81ED-4DB2-BD59-A6C34878D82A}">
                    <a16:rowId xmlns:a16="http://schemas.microsoft.com/office/drawing/2014/main" xmlns="" val="3690917881"/>
                  </a:ext>
                </a:extLst>
              </a:tr>
              <a:tr h="18973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</a:rPr>
                        <a:t>First AP exposed to (</a:t>
                      </a:r>
                      <a:r>
                        <a:rPr lang="en-GB" sz="1200" dirty="0" err="1">
                          <a:effectLst/>
                        </a:rPr>
                        <a:t>ari</a:t>
                      </a:r>
                      <a:r>
                        <a:rPr lang="en-GB" sz="1200" dirty="0">
                          <a:effectLst/>
                        </a:rPr>
                        <a:t> vs others)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</a:rPr>
                        <a:t>.044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extLst>
                  <a:ext uri="{0D108BD9-81ED-4DB2-BD59-A6C34878D82A}">
                    <a16:rowId xmlns:a16="http://schemas.microsoft.com/office/drawing/2014/main" xmlns="" val="1070612297"/>
                  </a:ext>
                </a:extLst>
              </a:tr>
              <a:tr h="402383">
                <a:tc>
                  <a:txBody>
                    <a:bodyPr/>
                    <a:lstStyle/>
                    <a:p>
                      <a:pPr indent="20193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</a:rPr>
                        <a:t>1 vs. 2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</a:rPr>
                        <a:t>0.36 [0.18-0.76]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.007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extLst>
                  <a:ext uri="{0D108BD9-81ED-4DB2-BD59-A6C34878D82A}">
                    <a16:rowId xmlns:a16="http://schemas.microsoft.com/office/drawing/2014/main" xmlns="" val="3805074525"/>
                  </a:ext>
                </a:extLst>
              </a:tr>
              <a:tr h="501362">
                <a:tc>
                  <a:txBody>
                    <a:bodyPr/>
                    <a:lstStyle/>
                    <a:p>
                      <a:pPr indent="20193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</a:rPr>
                        <a:t>1 vs. 3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0.41 [0.18-0.92]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.030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extLst>
                  <a:ext uri="{0D108BD9-81ED-4DB2-BD59-A6C34878D82A}">
                    <a16:rowId xmlns:a16="http://schemas.microsoft.com/office/drawing/2014/main" xmlns="" val="2666787826"/>
                  </a:ext>
                </a:extLst>
              </a:tr>
              <a:tr h="402383">
                <a:tc>
                  <a:txBody>
                    <a:bodyPr/>
                    <a:lstStyle/>
                    <a:p>
                      <a:pPr indent="20193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</a:rPr>
                        <a:t>1 vs. 4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0.37 [0.15-0.90]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</a:rPr>
                        <a:t>.028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64" marR="57764" marT="0" marB="0"/>
                </a:tc>
                <a:extLst>
                  <a:ext uri="{0D108BD9-81ED-4DB2-BD59-A6C34878D82A}">
                    <a16:rowId xmlns:a16="http://schemas.microsoft.com/office/drawing/2014/main" xmlns="" val="523158572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xmlns="" id="{1FCCAD36-A64E-4978-A6E5-90CC2E22F6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6788" y="145288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01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016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LOGISTIC REGRESSION of baseline variables associated with full discontinuation </a:t>
            </a:r>
            <a:endParaRPr kumimoji="0" lang="en-GB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2016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before 1 year (analysis sample n=343)</a:t>
            </a:r>
            <a:endParaRPr kumimoji="0" lang="en-GB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2016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9179A81-E2B5-4B8D-AE31-E72F1B7F11EC}"/>
              </a:ext>
            </a:extLst>
          </p:cNvPr>
          <p:cNvSpPr txBox="1"/>
          <p:nvPr/>
        </p:nvSpPr>
        <p:spPr>
          <a:xfrm>
            <a:off x="11757990" y="502500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768092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8829E75-F89F-44A7-BD0B-2479C403595C}"/>
              </a:ext>
            </a:extLst>
          </p:cNvPr>
          <p:cNvSpPr txBox="1"/>
          <p:nvPr/>
        </p:nvSpPr>
        <p:spPr>
          <a:xfrm>
            <a:off x="137651" y="0"/>
            <a:ext cx="11267768" cy="6795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 is most likely to be admitted after discontinuing medication? </a:t>
            </a:r>
          </a:p>
          <a:p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Time to full discontinuation from initiation was mean 101.9 days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Time to admission from discontinuation was mean 118.4 days </a:t>
            </a: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 of 73 patients (65%; 4 missing values) restarted antipsychotic medication within a year from full discontinuation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EA5CAA2-A128-472C-B896-624B532F6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10829"/>
            <a:ext cx="6162876" cy="3336474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74A6E379-DF9B-4665-9E83-4257E46FFE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52572"/>
              </p:ext>
            </p:extLst>
          </p:nvPr>
        </p:nvGraphicFramePr>
        <p:xfrm>
          <a:off x="6171868" y="1368921"/>
          <a:ext cx="5582920" cy="5623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47085">
                  <a:extLst>
                    <a:ext uri="{9D8B030D-6E8A-4147-A177-3AD203B41FA5}">
                      <a16:colId xmlns:a16="http://schemas.microsoft.com/office/drawing/2014/main" xmlns="" val="336186761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3169361964"/>
                    </a:ext>
                  </a:extLst>
                </a:gridCol>
                <a:gridCol w="864235">
                  <a:extLst>
                    <a:ext uri="{9D8B030D-6E8A-4147-A177-3AD203B41FA5}">
                      <a16:colId xmlns:a16="http://schemas.microsoft.com/office/drawing/2014/main" xmlns="" val="1725008983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Variables 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Univariate Analysis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6010295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Odds ratio [95% CI]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p 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0677126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Inpatient at baseline (no vs. yes)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5.79 [1.78-18.96]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.004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847711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Age (years)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1.04 [0.93-1.16]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.487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475383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Gender (female vs. male)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1.00 [0.30-3.26]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.994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7813466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DUP weeks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0.99 [0.96-1.02]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.394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4742759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NEET (no vs. yes)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2.79 [0.91-8.60]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.074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2113106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Substance abuse at baseline (no vs. yes)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1.53 [0.51-4.57]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.446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79718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AP pre EI (no vs. yes)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2.57 [0.80-8.23]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.112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7117086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First AP exposed to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.081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637163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20193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 vs. 2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9.17 [1.06-79.39]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.044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3056684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20193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 vs. 3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3.21 [0.30-34.64]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.336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374860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20193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 vs. 4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1.50 [0.08-26.86]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.783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1296219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Clin mx discont (no vs. yes)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0.18 [0.02-1.47]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.109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396329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Time to discontinuation 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1.00 ]1.00-1.01]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.686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476763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Subst use at discont EF (no vs. yes)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2.44 [0.77-7.77]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.130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2073615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Non engagement 1mo discount (no vs. yes)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0.80 [0.15-4.18]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.792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8592963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FH psychosis 1st or 2nd deg (no vs. yes)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0.24 [0.05-1.19]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.081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3541654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Neg sx baseline (no vs. yes)  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0.52 [0.06-4.66]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.559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729684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MHA during </a:t>
                      </a:r>
                      <a:r>
                        <a:rPr lang="en-US" sz="1200" dirty="0" err="1">
                          <a:effectLst/>
                        </a:rPr>
                        <a:t>init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adm</a:t>
                      </a:r>
                      <a:r>
                        <a:rPr lang="en-US" sz="1200" dirty="0">
                          <a:effectLst/>
                        </a:rPr>
                        <a:t> (no vs. yes)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68.00 [6.67-68383]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&lt; .001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915718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927676901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EE1C32D6-8A89-462A-B45F-6CF8413D0F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8871" y="105362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01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016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LOGISTIC REGRESSION </a:t>
            </a: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</a:t>
            </a: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Outcome: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Adm after </a:t>
            </a:r>
            <a:r>
              <a:rPr kumimoji="0" lang="en-US" altLang="en-US" sz="1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discont</a:t>
            </a: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&lt; 1yr</a:t>
            </a:r>
            <a:endParaRPr kumimoji="0" lang="en-GB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2016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BE290AE-B41A-431D-9CFC-39DA69656CE6}"/>
              </a:ext>
            </a:extLst>
          </p:cNvPr>
          <p:cNvSpPr txBox="1"/>
          <p:nvPr/>
        </p:nvSpPr>
        <p:spPr>
          <a:xfrm>
            <a:off x="11754788" y="169406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A754846-DC7E-42B1-A9D9-F4396AF56186}"/>
              </a:ext>
            </a:extLst>
          </p:cNvPr>
          <p:cNvSpPr txBox="1"/>
          <p:nvPr/>
        </p:nvSpPr>
        <p:spPr>
          <a:xfrm>
            <a:off x="11763780" y="6374759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**</a:t>
            </a:r>
          </a:p>
        </p:txBody>
      </p:sp>
    </p:spTree>
    <p:extLst>
      <p:ext uri="{BB962C8B-B14F-4D97-AF65-F5344CB8AC3E}">
        <p14:creationId xmlns:p14="http://schemas.microsoft.com/office/powerpoint/2010/main" val="3476100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8829E75-F89F-44A7-BD0B-2479C403595C}"/>
              </a:ext>
            </a:extLst>
          </p:cNvPr>
          <p:cNvSpPr txBox="1"/>
          <p:nvPr/>
        </p:nvSpPr>
        <p:spPr>
          <a:xfrm>
            <a:off x="334296" y="0"/>
            <a:ext cx="11267768" cy="7171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 is most likely to stay in symptom remission after medication </a:t>
            </a:r>
          </a:p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discontinuation?</a:t>
            </a: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24/72 (33%) who fully discontinued reported </a:t>
            </a: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recurrence of psychosis symptoms</a:t>
            </a: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within the next year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A577C464-AB36-45D9-A025-B4CC0F38D7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393698"/>
              </p:ext>
            </p:extLst>
          </p:nvPr>
        </p:nvGraphicFramePr>
        <p:xfrm>
          <a:off x="5598340" y="1574208"/>
          <a:ext cx="4999912" cy="5669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97559">
                  <a:extLst>
                    <a:ext uri="{9D8B030D-6E8A-4147-A177-3AD203B41FA5}">
                      <a16:colId xmlns:a16="http://schemas.microsoft.com/office/drawing/2014/main" xmlns="" val="4026278833"/>
                    </a:ext>
                  </a:extLst>
                </a:gridCol>
                <a:gridCol w="1228368">
                  <a:extLst>
                    <a:ext uri="{9D8B030D-6E8A-4147-A177-3AD203B41FA5}">
                      <a16:colId xmlns:a16="http://schemas.microsoft.com/office/drawing/2014/main" xmlns="" val="2628588858"/>
                    </a:ext>
                  </a:extLst>
                </a:gridCol>
                <a:gridCol w="773985">
                  <a:extLst>
                    <a:ext uri="{9D8B030D-6E8A-4147-A177-3AD203B41FA5}">
                      <a16:colId xmlns:a16="http://schemas.microsoft.com/office/drawing/2014/main" xmlns="" val="916804647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Variables 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Univariate Analysis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1997038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Odds ratio [95% CI]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p 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969140683"/>
                  </a:ext>
                </a:extLst>
              </a:tr>
              <a:tr h="7142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Inpatient at baseline (no vs. yes)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1.00 [0.36-2.35]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1.000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762961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Age (years)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0.98 [0.88-1.09]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.700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9649537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Gender (female vs. male)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0.91 [0.32-2.59]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.858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085800495"/>
                  </a:ext>
                </a:extLst>
              </a:tr>
              <a:tr h="8513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DUP weeks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1.01 [0.99-1.02]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.310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2084289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NEET (no vs. yes)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0.50 [0.18-1.39]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.183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561922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Substance abuse at baseline (no vs. yes)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0.51 [0.19-1.39]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.185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1407089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AP pre EI (no vs. yes)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1.40 [0.52-3.77]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.505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9290784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First AP exposed to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.483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7009499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20193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1 vs. 2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0.37 [0.10-1.41]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.143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816684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20193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1 vs. 3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0.70 [0.17-2.85]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.620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6205709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20193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 vs. 4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0.86 [0.17-4.27]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.851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5867010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Clin mx </a:t>
                      </a:r>
                      <a:r>
                        <a:rPr lang="en-US" sz="1200" dirty="0" err="1">
                          <a:effectLst/>
                        </a:rPr>
                        <a:t>discont</a:t>
                      </a:r>
                      <a:r>
                        <a:rPr lang="en-US" sz="1200" dirty="0">
                          <a:effectLst/>
                        </a:rPr>
                        <a:t> (no vs. yes)</a:t>
                      </a:r>
                      <a:r>
                        <a:rPr lang="pt-PT" sz="12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3.51 [1.11-11.11]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.032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4359615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Time </a:t>
                      </a:r>
                      <a:r>
                        <a:rPr lang="en-US" sz="1200" dirty="0" err="1">
                          <a:effectLst/>
                        </a:rPr>
                        <a:t>discont</a:t>
                      </a:r>
                      <a:r>
                        <a:rPr lang="en-US" sz="1200" dirty="0">
                          <a:effectLst/>
                        </a:rPr>
                        <a:t> excl continuers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1.01 ]1.00-1.01]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.065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2295859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 err="1">
                          <a:effectLst/>
                        </a:rPr>
                        <a:t>Subst</a:t>
                      </a:r>
                      <a:r>
                        <a:rPr lang="en-US" sz="1200" dirty="0">
                          <a:effectLst/>
                        </a:rPr>
                        <a:t> use at </a:t>
                      </a:r>
                      <a:r>
                        <a:rPr lang="en-US" sz="1200" dirty="0" err="1">
                          <a:effectLst/>
                        </a:rPr>
                        <a:t>discont</a:t>
                      </a:r>
                      <a:r>
                        <a:rPr lang="en-US" sz="1200" dirty="0">
                          <a:effectLst/>
                        </a:rPr>
                        <a:t> EF (no vs. yes)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0.39 [0.11-1.33]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.131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6744228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Non engagement 1mo discount (no vs. yes)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1.81 [0.44-7.50]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.413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0513629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FH psychosis 1st or 2nd deg (no vs. yes)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1.21 [0.38-3.88]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.743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9141395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Neg </a:t>
                      </a:r>
                      <a:r>
                        <a:rPr lang="en-US" sz="1200" dirty="0" err="1">
                          <a:effectLst/>
                        </a:rPr>
                        <a:t>sx</a:t>
                      </a:r>
                      <a:r>
                        <a:rPr lang="en-US" sz="1200" dirty="0">
                          <a:effectLst/>
                        </a:rPr>
                        <a:t> baseline (no vs. yes)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1.61 [0.33-7.89]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.555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5444338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Restarted meds1yr from </a:t>
                      </a:r>
                      <a:r>
                        <a:rPr lang="en-US" sz="1200" dirty="0" err="1">
                          <a:effectLst/>
                        </a:rPr>
                        <a:t>discont</a:t>
                      </a:r>
                      <a:r>
                        <a:rPr lang="en-US" sz="1200" dirty="0">
                          <a:effectLst/>
                        </a:rPr>
                        <a:t> (no vs. yes)</a:t>
                      </a:r>
                      <a:r>
                        <a:rPr lang="pt-PT" sz="12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0.04 [0.01-0.15]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&lt; .001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1230093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MHA during </a:t>
                      </a:r>
                      <a:r>
                        <a:rPr lang="en-US" sz="1200" dirty="0" err="1">
                          <a:effectLst/>
                        </a:rPr>
                        <a:t>init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adm</a:t>
                      </a:r>
                      <a:r>
                        <a:rPr lang="en-US" sz="1200" dirty="0">
                          <a:effectLst/>
                        </a:rPr>
                        <a:t> (no vs. yes)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0.58 [0.13-2.58]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.472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65590064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4A86C9C-2B66-4B19-A96E-40AB52CF5976}"/>
              </a:ext>
            </a:extLst>
          </p:cNvPr>
          <p:cNvSpPr txBox="1"/>
          <p:nvPr/>
        </p:nvSpPr>
        <p:spPr>
          <a:xfrm>
            <a:off x="5294978" y="1012229"/>
            <a:ext cx="7110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016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LOGISTIC REGRESSION</a:t>
            </a:r>
          </a:p>
          <a:p>
            <a:pPr marL="0" marR="0" lvl="0" indent="2016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Outcome: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Psychosis free1yr from </a:t>
            </a:r>
            <a:r>
              <a:rPr kumimoji="0" lang="en-US" altLang="en-US" sz="1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discont</a:t>
            </a: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kumimoji="0" lang="en-US" altLang="en-US" sz="1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72)</a:t>
            </a:r>
            <a:endParaRPr kumimoji="0" lang="en-GB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32C9315-ACA7-4B81-9171-CE9A1161E17C}"/>
              </a:ext>
            </a:extLst>
          </p:cNvPr>
          <p:cNvSpPr txBox="1"/>
          <p:nvPr/>
        </p:nvSpPr>
        <p:spPr>
          <a:xfrm>
            <a:off x="10713748" y="4704436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C073A29-9700-4026-9AE6-88A780D98261}"/>
              </a:ext>
            </a:extLst>
          </p:cNvPr>
          <p:cNvSpPr txBox="1"/>
          <p:nvPr/>
        </p:nvSpPr>
        <p:spPr>
          <a:xfrm>
            <a:off x="10704936" y="188676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*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D80FA04-A964-46E6-8AA3-71318FC4B537}"/>
              </a:ext>
            </a:extLst>
          </p:cNvPr>
          <p:cNvSpPr txBox="1"/>
          <p:nvPr/>
        </p:nvSpPr>
        <p:spPr>
          <a:xfrm>
            <a:off x="10713748" y="604280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960250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8829E75-F89F-44A7-BD0B-2479C403595C}"/>
              </a:ext>
            </a:extLst>
          </p:cNvPr>
          <p:cNvSpPr txBox="1"/>
          <p:nvPr/>
        </p:nvSpPr>
        <p:spPr>
          <a:xfrm>
            <a:off x="334296" y="0"/>
            <a:ext cx="11267768" cy="6832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Forensic outcomes by 3 years</a:t>
            </a:r>
          </a:p>
          <a:p>
            <a:endParaRPr lang="en-GB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A5F3A4F-F9EC-415E-88E4-5E8D4BCCD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9587"/>
            <a:ext cx="6516106" cy="3258053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xmlns="" id="{BE8CCA85-7B18-4A6D-A5F9-74E1FF275C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5609781"/>
              </p:ext>
            </p:extLst>
          </p:nvPr>
        </p:nvGraphicFramePr>
        <p:xfrm>
          <a:off x="5345430" y="1192215"/>
          <a:ext cx="6596198" cy="5318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EA3B83E-1BC6-46FB-8B57-377067547FC4}"/>
              </a:ext>
            </a:extLst>
          </p:cNvPr>
          <p:cNvSpPr txBox="1"/>
          <p:nvPr/>
        </p:nvSpPr>
        <p:spPr>
          <a:xfrm>
            <a:off x="4379595" y="6271379"/>
            <a:ext cx="73011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Time to first offence from FEP mean 38 weeks  (range 0 - 154 weeks)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54F4955-1B53-4B22-903C-70ACDFB81F20}"/>
              </a:ext>
            </a:extLst>
          </p:cNvPr>
          <p:cNvSpPr txBox="1"/>
          <p:nvPr/>
        </p:nvSpPr>
        <p:spPr>
          <a:xfrm>
            <a:off x="7648575" y="661732"/>
            <a:ext cx="3359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Primary offence charged by court </a:t>
            </a:r>
          </a:p>
        </p:txBody>
      </p:sp>
    </p:spTree>
    <p:extLst>
      <p:ext uri="{BB962C8B-B14F-4D97-AF65-F5344CB8AC3E}">
        <p14:creationId xmlns:p14="http://schemas.microsoft.com/office/powerpoint/2010/main" val="229849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BD4DD1-8769-4CB0-A656-CD17942F7790}"/>
              </a:ext>
            </a:extLst>
          </p:cNvPr>
          <p:cNvSpPr txBox="1"/>
          <p:nvPr/>
        </p:nvSpPr>
        <p:spPr>
          <a:xfrm>
            <a:off x="228598" y="162610"/>
            <a:ext cx="60198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LOGISTIC REGRESSION –</a:t>
            </a:r>
          </a:p>
          <a:p>
            <a:pPr lvl="0"/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Any forensic event within 3 years from first episode psychosis</a:t>
            </a: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xmlns="" id="{7B6D09DF-088A-44BF-9914-7B8D999DAA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5316593"/>
              </p:ext>
            </p:extLst>
          </p:nvPr>
        </p:nvGraphicFramePr>
        <p:xfrm>
          <a:off x="314324" y="996961"/>
          <a:ext cx="5705476" cy="49735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90676">
                  <a:extLst>
                    <a:ext uri="{9D8B030D-6E8A-4147-A177-3AD203B41FA5}">
                      <a16:colId xmlns:a16="http://schemas.microsoft.com/office/drawing/2014/main" xmlns="" val="2578696332"/>
                    </a:ext>
                  </a:extLst>
                </a:gridCol>
                <a:gridCol w="1143791">
                  <a:extLst>
                    <a:ext uri="{9D8B030D-6E8A-4147-A177-3AD203B41FA5}">
                      <a16:colId xmlns:a16="http://schemas.microsoft.com/office/drawing/2014/main" xmlns="" val="759277261"/>
                    </a:ext>
                  </a:extLst>
                </a:gridCol>
                <a:gridCol w="565034">
                  <a:extLst>
                    <a:ext uri="{9D8B030D-6E8A-4147-A177-3AD203B41FA5}">
                      <a16:colId xmlns:a16="http://schemas.microsoft.com/office/drawing/2014/main" xmlns="" val="1249814261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xmlns="" val="1180877610"/>
                    </a:ext>
                  </a:extLst>
                </a:gridCol>
                <a:gridCol w="1646504">
                  <a:extLst>
                    <a:ext uri="{9D8B030D-6E8A-4147-A177-3AD203B41FA5}">
                      <a16:colId xmlns:a16="http://schemas.microsoft.com/office/drawing/2014/main" xmlns="" val="1738444167"/>
                    </a:ext>
                  </a:extLst>
                </a:gridCol>
                <a:gridCol w="596911">
                  <a:extLst>
                    <a:ext uri="{9D8B030D-6E8A-4147-A177-3AD203B41FA5}">
                      <a16:colId xmlns:a16="http://schemas.microsoft.com/office/drawing/2014/main" xmlns="" val="454114587"/>
                    </a:ext>
                  </a:extLst>
                </a:gridCol>
              </a:tblGrid>
              <a:tr h="451803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Variables 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Univariate Analysis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Multivariate Analysis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44219734"/>
                  </a:ext>
                </a:extLst>
              </a:tr>
              <a:tr h="54759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Odds ratio [95% CI]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p 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Odds ratio [95% CI]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p 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393452092"/>
                  </a:ext>
                </a:extLst>
              </a:tr>
              <a:tr h="361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effectLst/>
                        </a:rPr>
                        <a:t>Inp</a:t>
                      </a:r>
                      <a:r>
                        <a:rPr lang="en-GB" sz="1400" dirty="0">
                          <a:effectLst/>
                        </a:rPr>
                        <a:t> at baseline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0.71[0.34-1.45]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.346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06006380"/>
                  </a:ext>
                </a:extLst>
              </a:tr>
              <a:tr h="5475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Age (years)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0.92 [0.86-0.99]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.028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0.93 [0.86-1.01]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.088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42371612"/>
                  </a:ext>
                </a:extLst>
              </a:tr>
              <a:tr h="5475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Gender (female vs. male)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12.27 [2.90-51.96]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.001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9.12 [2.12-39.25]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.003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390417914"/>
                  </a:ext>
                </a:extLst>
              </a:tr>
              <a:tr h="5475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DUP weeks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1.00 [1.00-1.01]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.284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969894352"/>
                  </a:ext>
                </a:extLst>
              </a:tr>
              <a:tr h="5475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Full disc &lt; 1 years (no vs. yes)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0.95 [0.41-2.19]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.909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606034180"/>
                  </a:ext>
                </a:extLst>
              </a:tr>
              <a:tr h="6791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Substance abuse at baseline (no vs. yes)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4.28 [1.90-9.64]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&lt; .001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2.95 [1.28-6.81]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.011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139154188"/>
                  </a:ext>
                </a:extLst>
              </a:tr>
              <a:tr h="271099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Multivariate model included the variables associated with discontinuation of next medication within the following year at p &lt;.05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92552303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A81304F-1ED2-4EC4-AEEB-D8FF820340D3}"/>
              </a:ext>
            </a:extLst>
          </p:cNvPr>
          <p:cNvSpPr txBox="1"/>
          <p:nvPr/>
        </p:nvSpPr>
        <p:spPr>
          <a:xfrm>
            <a:off x="5419724" y="43960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Imprisoned within 3 years from FEP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xmlns="" id="{7B60AE48-DEFF-4624-9C9D-006C9DE120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272412"/>
              </p:ext>
            </p:extLst>
          </p:nvPr>
        </p:nvGraphicFramePr>
        <p:xfrm>
          <a:off x="6715124" y="1003322"/>
          <a:ext cx="4800600" cy="49679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43295">
                  <a:extLst>
                    <a:ext uri="{9D8B030D-6E8A-4147-A177-3AD203B41FA5}">
                      <a16:colId xmlns:a16="http://schemas.microsoft.com/office/drawing/2014/main" xmlns="" val="2399350235"/>
                    </a:ext>
                  </a:extLst>
                </a:gridCol>
                <a:gridCol w="1718980">
                  <a:extLst>
                    <a:ext uri="{9D8B030D-6E8A-4147-A177-3AD203B41FA5}">
                      <a16:colId xmlns:a16="http://schemas.microsoft.com/office/drawing/2014/main" xmlns="" val="3048722687"/>
                    </a:ext>
                  </a:extLst>
                </a:gridCol>
                <a:gridCol w="1838325">
                  <a:extLst>
                    <a:ext uri="{9D8B030D-6E8A-4147-A177-3AD203B41FA5}">
                      <a16:colId xmlns:a16="http://schemas.microsoft.com/office/drawing/2014/main" xmlns="" val="701950020"/>
                    </a:ext>
                  </a:extLst>
                </a:gridCol>
              </a:tblGrid>
              <a:tr h="433516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Variables 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Univariate Analysis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74301440"/>
                  </a:ext>
                </a:extLst>
              </a:tr>
              <a:tr h="47769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Odds ratio [95% CI]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p 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175717853"/>
                  </a:ext>
                </a:extLst>
              </a:tr>
              <a:tr h="43351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effectLst/>
                        </a:rPr>
                        <a:t>Inpt</a:t>
                      </a:r>
                      <a:r>
                        <a:rPr lang="en-GB" sz="1400" dirty="0">
                          <a:effectLst/>
                        </a:rPr>
                        <a:t> at baseline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0.71 [0.24-2.06]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.522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044485498"/>
                  </a:ext>
                </a:extLst>
              </a:tr>
              <a:tr h="43351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Age (years)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0.95 [0.86-1.05]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.291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637434041"/>
                  </a:ext>
                </a:extLst>
              </a:tr>
              <a:tr h="47769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Gender (female vs. male)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all male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-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535960049"/>
                  </a:ext>
                </a:extLst>
              </a:tr>
              <a:tr h="43351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DUP weeks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1.00 [1.00-1.01]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.772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786943719"/>
                  </a:ext>
                </a:extLst>
              </a:tr>
              <a:tr h="7237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Full AP discontinuation &lt; 1 years (no vs. yes)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0.79 [0.22-2.82]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.712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986699865"/>
                  </a:ext>
                </a:extLst>
              </a:tr>
              <a:tr h="7237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Substance abuse at baseline (no vs. yes)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7.40 [1.66-32.93]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.009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682246355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A0D1007-EE83-4944-8724-15242EAD68F3}"/>
              </a:ext>
            </a:extLst>
          </p:cNvPr>
          <p:cNvSpPr txBox="1"/>
          <p:nvPr/>
        </p:nvSpPr>
        <p:spPr>
          <a:xfrm>
            <a:off x="6028908" y="306349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966271A5-DE33-4A89-9821-379BD5B12BCD}"/>
              </a:ext>
            </a:extLst>
          </p:cNvPr>
          <p:cNvSpPr txBox="1"/>
          <p:nvPr/>
        </p:nvSpPr>
        <p:spPr>
          <a:xfrm>
            <a:off x="11539122" y="489902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9212BC30-D5BD-4B27-ADCE-554FE160BC94}"/>
              </a:ext>
            </a:extLst>
          </p:cNvPr>
          <p:cNvSpPr txBox="1"/>
          <p:nvPr/>
        </p:nvSpPr>
        <p:spPr>
          <a:xfrm>
            <a:off x="6071419" y="47498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C1666739-449F-45B0-86D4-4419EEDDB212}"/>
              </a:ext>
            </a:extLst>
          </p:cNvPr>
          <p:cNvSpPr txBox="1"/>
          <p:nvPr/>
        </p:nvSpPr>
        <p:spPr>
          <a:xfrm>
            <a:off x="6028908" y="253515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454588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8829E75-F89F-44A7-BD0B-2479C403595C}"/>
              </a:ext>
            </a:extLst>
          </p:cNvPr>
          <p:cNvSpPr txBox="1"/>
          <p:nvPr/>
        </p:nvSpPr>
        <p:spPr>
          <a:xfrm>
            <a:off x="334296" y="0"/>
            <a:ext cx="11267768" cy="9848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robustly categorise clinical outcomes at 3 years in this study?</a:t>
            </a:r>
          </a:p>
          <a:p>
            <a:endParaRPr lang="en-GB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 ICD10/DSMV diagnoses useful in FEP?</a:t>
            </a:r>
          </a:p>
          <a:p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Symptom free and off medication</a:t>
            </a:r>
          </a:p>
          <a:p>
            <a:pPr marL="514350" indent="-514350">
              <a:buAutoNum type="arabicPeriod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Persistent or relapsing remitting illness</a:t>
            </a:r>
          </a:p>
          <a:p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Schizophrenia with 3 clear psychotic relapses</a:t>
            </a:r>
          </a:p>
          <a:p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Bipolar disorder with 3 clear psychotic relapses</a:t>
            </a:r>
          </a:p>
          <a:p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Resolved after stopping substances</a:t>
            </a:r>
          </a:p>
          <a:p>
            <a:endParaRPr lang="en-GB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161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39706BD-121D-4150-95DA-38C061D93BE4}"/>
              </a:ext>
            </a:extLst>
          </p:cNvPr>
          <p:cNvSpPr txBox="1"/>
          <p:nvPr/>
        </p:nvSpPr>
        <p:spPr>
          <a:xfrm>
            <a:off x="201253" y="333989"/>
            <a:ext cx="11657372" cy="11880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S1P Conclusions </a:t>
            </a:r>
            <a:r>
              <a:rPr lang="en-GB" sz="3200" dirty="0"/>
              <a:t>(so far)</a:t>
            </a:r>
          </a:p>
          <a:p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Aripiprazole Olanzapine Risperidone and Quetiapine have equal effectiveness in FEP so use those with less adverse effects.</a:t>
            </a:r>
          </a:p>
          <a:p>
            <a:endParaRPr lang="en-GB" sz="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1/3 remained symptom free &lt;1yr after medication discontinuation </a:t>
            </a:r>
          </a:p>
          <a:p>
            <a:endParaRPr lang="en-GB" sz="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2/3 went back on it within a year from discontinuation</a:t>
            </a:r>
          </a:p>
          <a:p>
            <a:endParaRPr lang="en-GB" sz="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Those discontinuing medication are more likely to be admitted if they had a baseline admission. Clinical features of illness are consistent when relapse. </a:t>
            </a:r>
          </a:p>
          <a:p>
            <a:endParaRPr lang="en-GB" sz="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If a doctor helps you come off medication you are more likely to do better!</a:t>
            </a:r>
          </a:p>
          <a:p>
            <a:endParaRPr lang="en-GB" sz="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Serious relapse doesn’t occur immediately after medication discontinuation</a:t>
            </a:r>
          </a:p>
          <a:p>
            <a:endParaRPr lang="en-GB" sz="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Younger men who use substances most likely to be charged with an offence (17% of cohort).</a:t>
            </a:r>
          </a:p>
          <a:p>
            <a:endParaRPr lang="en-GB" sz="2800" dirty="0"/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Olutayo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Ajayi, Marissa Wilson Michael Harris  Marco Pereira Jessica Buckle, Emily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Forshall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Titus Murphy, Aries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Connoly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William Hayhurst, Sophie Aurora, </a:t>
            </a:r>
            <a:r>
              <a:rPr lang="en-GB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Andrew Thompson</a:t>
            </a:r>
            <a:r>
              <a:rPr lang="en-GB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Gail Kavanagh Rick Fraser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842376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1442</Words>
  <Application>Microsoft Office PowerPoint</Application>
  <PresentationFormat>Custom</PresentationFormat>
  <Paragraphs>470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Psychosis Studies 2020</vt:lpstr>
      <vt:lpstr>PowerPoint Presentation</vt:lpstr>
      <vt:lpstr>PowerPoint Presentation</vt:lpstr>
      <vt:lpstr>PowerPoint Presentation</vt:lpstr>
      <vt:lpstr>PowerPoint Presentation</vt:lpstr>
      <vt:lpstr>Which antipsychotic is most effective for FEP?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Psychosis Studies 2020</dc:title>
  <dc:creator>Richard Whale</dc:creator>
  <cp:lastModifiedBy>Whale Richard (Sussex Partnership Trust)</cp:lastModifiedBy>
  <cp:revision>18</cp:revision>
  <dcterms:created xsi:type="dcterms:W3CDTF">2020-11-18T11:02:25Z</dcterms:created>
  <dcterms:modified xsi:type="dcterms:W3CDTF">2020-12-07T11:12:33Z</dcterms:modified>
</cp:coreProperties>
</file>