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21672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2d5fbc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2d5fbc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http://www.recoverystories.uk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https://www.researchintorecovery.com/research/neon/neoncollection/donateastory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056" y="2431474"/>
            <a:ext cx="3747742" cy="249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000" y="2357438"/>
            <a:ext cx="451485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000" y="1186475"/>
            <a:ext cx="2637411" cy="103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2000" y="4509925"/>
            <a:ext cx="1434625" cy="3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07225" y="4109425"/>
            <a:ext cx="1019850" cy="8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0950" y="125550"/>
            <a:ext cx="3696125" cy="1660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268600" y="3155925"/>
            <a:ext cx="4303500" cy="6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70C0"/>
                </a:solidFill>
              </a:rPr>
              <a:t>Kelly Wilson, Clinical Research Coordinator</a:t>
            </a:r>
            <a:endParaRPr b="1" dirty="0">
              <a:solidFill>
                <a:srgbClr val="0070C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70C0"/>
                </a:solidFill>
              </a:rPr>
              <a:t>Sussex Partnership NHS Trust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2" name="AutoShape 4" descr="Christmas - Holiday Inn High Wycombe Hot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Christmas - Holiday Inn High Wycombe Hote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11" descr="15 Assorted Christmas Ornaments on a Whit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06" y="2997200"/>
            <a:ext cx="21399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What is NEON?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46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NEON describes the worlds largest collection of recovery stories.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NEON is an Randomised Controlled Trial to test the effect that accessing these stories online can have on peoples life.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Also, looking to evaluate how effective it is to deliver stories via an online platform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University of Nottingham, supported by many NHS trusts around the UK, including here in Sussex Partnership.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Local PI- Dr Mark Hayward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n-GB" dirty="0" smtClean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6953" y="4261825"/>
            <a:ext cx="1885350" cy="7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07" y="0"/>
            <a:ext cx="246856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Who is NEON for?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3 arms of the trial: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NEON is for people who </a:t>
            </a:r>
            <a:r>
              <a:rPr lang="en-GB" dirty="0" smtClean="0"/>
              <a:t>have experienced psychosis in the past 5 years</a:t>
            </a:r>
            <a:endParaRPr lang="en-GB" dirty="0" smtClean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NEON-O is for people </a:t>
            </a:r>
            <a:r>
              <a:rPr lang="en-GB" dirty="0" smtClean="0"/>
              <a:t>who have experienced a mental health problem other than psychosis in the past 5 years</a:t>
            </a:r>
            <a:endParaRPr lang="en-GB" dirty="0" smtClean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NEON-C is for anyone who provides care or support for those who have experienced distress with their mental health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All NEON trials</a:t>
            </a:r>
            <a:r>
              <a:rPr lang="en-GB" dirty="0" smtClean="0"/>
              <a:t> are </a:t>
            </a:r>
            <a:r>
              <a:rPr lang="en-GB" dirty="0" smtClean="0"/>
              <a:t>accessed online, either on a computer/laptop or smart phone.</a:t>
            </a:r>
            <a:endParaRPr lang="en-GB"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6953" y="4261825"/>
            <a:ext cx="1885350" cy="740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00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30" y="36368"/>
            <a:ext cx="1652155" cy="165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What happens if I take part?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145445" y="1215761"/>
            <a:ext cx="7920239" cy="35952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By visiting </a:t>
            </a:r>
            <a:r>
              <a:rPr lang="en-GB" dirty="0" smtClean="0">
                <a:hlinkClick r:id="rId4"/>
              </a:rPr>
              <a:t>www.recoverystories.uk</a:t>
            </a:r>
            <a:r>
              <a:rPr lang="en-GB" dirty="0" smtClean="0"/>
              <a:t> you can learn more about the study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and check eligibility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en-GB" dirty="0" smtClean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Asked to complete a short set of questionnaires at baseline- </a:t>
            </a:r>
            <a:r>
              <a:rPr lang="en-GB" dirty="0" err="1" smtClean="0"/>
              <a:t>approx</a:t>
            </a:r>
            <a:r>
              <a:rPr lang="en-GB" dirty="0" smtClean="0"/>
              <a:t> 15 minutes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Randomised to either have access to the NEON collection immediately for 52 weeks, or access to be delayed for 52 weeks.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Follow up</a:t>
            </a:r>
            <a:r>
              <a:rPr lang="en-GB" dirty="0" smtClean="0"/>
              <a:t> questionnaires at 1 week, 12 weeks and 52 weeks. A £20 Love2Shop voucher can be claimed on completion at each time point.</a:t>
            </a:r>
            <a:endParaRPr lang="en-GB"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2035" y="4402824"/>
            <a:ext cx="1885350" cy="740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89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072" y="18598"/>
            <a:ext cx="1070264" cy="92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3" y="32033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NEON Collection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290917" y="768011"/>
            <a:ext cx="8697219" cy="42507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Largest collection of recovery stories in the </a:t>
            </a:r>
            <a:r>
              <a:rPr lang="en-GB" dirty="0" smtClean="0"/>
              <a:t>world- over 500 in the collection.</a:t>
            </a:r>
            <a:endParaRPr lang="en-GB" dirty="0" smtClean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Stories undergo rigorous checks and consent procedures to ensure they </a:t>
            </a:r>
            <a:r>
              <a:rPr lang="en-GB" dirty="0" smtClean="0"/>
              <a:t>are suitable for the collection and the narrator is happy with how their story will be used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All </a:t>
            </a:r>
            <a:r>
              <a:rPr lang="en-GB" dirty="0" smtClean="0"/>
              <a:t>stories kept </a:t>
            </a:r>
            <a:r>
              <a:rPr lang="en-GB" dirty="0" smtClean="0"/>
              <a:t>in </a:t>
            </a:r>
            <a:r>
              <a:rPr lang="en-GB" dirty="0" smtClean="0"/>
              <a:t>original format.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Website designed to “learn” your preferences based on previous stories you’ve searched for and feedback on each story</a:t>
            </a:r>
            <a:r>
              <a:rPr lang="en-GB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Protocols in place to protect around stories that have potential to cause distress such as warnings, “Get me out of here” buttons and ability to block stories.</a:t>
            </a:r>
          </a:p>
          <a:p>
            <a:pPr marL="0" lvl="0" indent="0">
              <a:spcAft>
                <a:spcPts val="1600"/>
              </a:spcAft>
              <a:buNone/>
            </a:pPr>
            <a:r>
              <a:rPr lang="en-GB" dirty="0" smtClean="0"/>
              <a:t>To donate your story visit: </a:t>
            </a:r>
            <a:r>
              <a:rPr lang="en-GB" dirty="0">
                <a:hlinkClick r:id="rId4"/>
              </a:rPr>
              <a:t>https://www.researchintorecovery.com/research/neon/neoncollection/donateastory/</a:t>
            </a:r>
            <a:endParaRPr lang="en-GB" dirty="0"/>
          </a:p>
          <a:p>
            <a:pPr marL="0" lvl="0" indent="0">
              <a:spcAft>
                <a:spcPts val="160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n-GB"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0080" y="219761"/>
            <a:ext cx="1885350" cy="740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134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What’s happening now?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720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So far </a:t>
            </a:r>
            <a:r>
              <a:rPr lang="en-GB" dirty="0" smtClean="0"/>
              <a:t>over 800 people have taken part across the country, 40 of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which are in </a:t>
            </a:r>
            <a:r>
              <a:rPr lang="en-GB" dirty="0" smtClean="0"/>
              <a:t>Sussex.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Study is open until April 2021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Advertising the study through mental health </a:t>
            </a:r>
            <a:r>
              <a:rPr lang="en-GB" dirty="0" smtClean="0"/>
              <a:t>teams, </a:t>
            </a:r>
            <a:r>
              <a:rPr lang="en-GB" dirty="0" smtClean="0"/>
              <a:t>local organisations and networks.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Advertising through social media such as Twitter and Facebook.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Discussing with people who use our services through Everyone Counts.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Sending out information via Research Network</a:t>
            </a:r>
            <a:endParaRPr lang="en-GB"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953" y="4261825"/>
            <a:ext cx="1885350" cy="7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4"/>
          <a:stretch/>
        </p:blipFill>
        <p:spPr bwMode="auto">
          <a:xfrm>
            <a:off x="7381875" y="14287"/>
            <a:ext cx="1762125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06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story so far….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520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Generally positive response from teams and service users.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Some difficulty reaching out to people due to </a:t>
            </a:r>
            <a:r>
              <a:rPr lang="en-GB" dirty="0" err="1" smtClean="0"/>
              <a:t>Covid</a:t>
            </a:r>
            <a:r>
              <a:rPr lang="en-GB" dirty="0" smtClean="0"/>
              <a:t> and restrictions around working.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Limitation- if people don’t have access to the internet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/>
              <a:t>	M</a:t>
            </a:r>
            <a:r>
              <a:rPr lang="en-GB" dirty="0" smtClean="0"/>
              <a:t>ore limited due to </a:t>
            </a:r>
            <a:r>
              <a:rPr lang="en-GB" dirty="0" err="1" smtClean="0"/>
              <a:t>covid</a:t>
            </a:r>
            <a:r>
              <a:rPr lang="en-GB" dirty="0" smtClean="0"/>
              <a:t> if only access is through libraries or other 	community </a:t>
            </a:r>
            <a:r>
              <a:rPr lang="en-GB" dirty="0" smtClean="0"/>
              <a:t>space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en-GB" dirty="0" smtClean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smtClean="0"/>
              <a:t>Positives- provided people with another option to be part of something, and feel connected with others through stories at a time when a lot of peoples support has been reduced by </a:t>
            </a:r>
            <a:r>
              <a:rPr lang="en-GB" dirty="0" err="1"/>
              <a:t>C</a:t>
            </a:r>
            <a:r>
              <a:rPr lang="en-GB" dirty="0" err="1" smtClean="0"/>
              <a:t>ovid</a:t>
            </a:r>
            <a:r>
              <a:rPr lang="en-GB" dirty="0" smtClean="0"/>
              <a:t> restrictions.</a:t>
            </a:r>
            <a:endParaRPr lang="en-GB"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3044" y="375625"/>
            <a:ext cx="1885350" cy="7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9"/>
          <a:stretch/>
        </p:blipFill>
        <p:spPr bwMode="auto">
          <a:xfrm>
            <a:off x="3655846" y="-137246"/>
            <a:ext cx="2761839" cy="133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1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187012" y="28916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Questions &amp; Contact</a:t>
            </a:r>
            <a:endParaRPr dirty="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953" y="4261825"/>
            <a:ext cx="1885350" cy="74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60373" y="588377"/>
            <a:ext cx="740125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  <a:p>
            <a:pPr algn="ctr"/>
            <a:endParaRPr lang="en-GB" b="1" dirty="0"/>
          </a:p>
          <a:p>
            <a:pPr algn="ctr"/>
            <a:r>
              <a:rPr lang="en-GB" sz="1800" b="1" dirty="0" smtClean="0"/>
              <a:t>To access the study or find out more visit: </a:t>
            </a:r>
          </a:p>
          <a:p>
            <a:pPr algn="ctr"/>
            <a:endParaRPr lang="en-GB" sz="2000" b="1" dirty="0">
              <a:solidFill>
                <a:srgbClr val="0070C0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0070C0"/>
                </a:solidFill>
              </a:rPr>
              <a:t>www.</a:t>
            </a:r>
            <a:r>
              <a:rPr lang="en-GB" sz="2400" b="1" dirty="0" smtClean="0">
                <a:solidFill>
                  <a:srgbClr val="0070C0"/>
                </a:solidFill>
              </a:rPr>
              <a:t>recoverystories.uk</a:t>
            </a:r>
            <a:endParaRPr lang="en-GB" sz="1800" dirty="0">
              <a:solidFill>
                <a:schemeClr val="tx1"/>
              </a:solidFill>
            </a:endParaRPr>
          </a:p>
          <a:p>
            <a:pPr algn="ctr"/>
            <a:endParaRPr lang="en-GB" sz="1800" dirty="0" smtClean="0">
              <a:solidFill>
                <a:schemeClr val="tx1"/>
              </a:solidFill>
            </a:endParaRPr>
          </a:p>
          <a:p>
            <a:pPr algn="ctr"/>
            <a:r>
              <a:rPr lang="en-GB" sz="1800" dirty="0" smtClean="0">
                <a:solidFill>
                  <a:schemeClr val="tx1"/>
                </a:solidFill>
              </a:rPr>
              <a:t>Email: kelly.wilson@sussexpartnership.nhs.uk</a:t>
            </a:r>
            <a:endParaRPr lang="en-GB" sz="1800" dirty="0" smtClean="0"/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3" name="AutoShape 2" descr="31 Christmas Trivia Questions For Your Next Holiday Gather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31 Christmas Trivia Questions For Your Next Holiday Gather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338"/>
            <a:ext cx="1874589" cy="187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4579"/>
          <a:stretch/>
        </p:blipFill>
        <p:spPr bwMode="auto">
          <a:xfrm>
            <a:off x="2722418" y="2678427"/>
            <a:ext cx="3370984" cy="2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1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482</Words>
  <Application>Microsoft Office PowerPoint</Application>
  <PresentationFormat>On-screen Show (16:9)</PresentationFormat>
  <Paragraphs>53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Simple Light</vt:lpstr>
      <vt:lpstr>PowerPoint Presentation</vt:lpstr>
      <vt:lpstr>What is NEON?</vt:lpstr>
      <vt:lpstr>Who is NEON for?</vt:lpstr>
      <vt:lpstr>What happens if I take part?</vt:lpstr>
      <vt:lpstr>The NEON Collection</vt:lpstr>
      <vt:lpstr>What’s happening now?</vt:lpstr>
      <vt:lpstr>The story so far….</vt:lpstr>
      <vt:lpstr>Questions &amp; 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Wilson Kelly (Sussex Partnership Trust)</cp:lastModifiedBy>
  <cp:revision>15</cp:revision>
  <dcterms:modified xsi:type="dcterms:W3CDTF">2020-12-09T14:50:29Z</dcterms:modified>
</cp:coreProperties>
</file>