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321" r:id="rId3"/>
    <p:sldId id="319" r:id="rId4"/>
    <p:sldId id="258" r:id="rId5"/>
    <p:sldId id="305" r:id="rId6"/>
    <p:sldId id="318" r:id="rId7"/>
    <p:sldId id="302" r:id="rId8"/>
    <p:sldId id="303" r:id="rId9"/>
    <p:sldId id="262" r:id="rId10"/>
    <p:sldId id="260" r:id="rId11"/>
    <p:sldId id="264" r:id="rId12"/>
    <p:sldId id="311" r:id="rId13"/>
    <p:sldId id="32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ie Moffatt" initials="JM" lastIdx="7" clrIdx="0">
    <p:extLst>
      <p:ext uri="{19B8F6BF-5375-455C-9EA6-DF929625EA0E}">
        <p15:presenceInfo xmlns:p15="http://schemas.microsoft.com/office/powerpoint/2012/main" userId="31741e8ca4b47f0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EDEB"/>
    <a:srgbClr val="DAEC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3" autoAdjust="0"/>
    <p:restoredTop sz="75583" autoAdjust="0"/>
  </p:normalViewPr>
  <p:slideViewPr>
    <p:cSldViewPr snapToGrid="0">
      <p:cViewPr varScale="1">
        <p:scale>
          <a:sx n="82" d="100"/>
          <a:sy n="82" d="100"/>
        </p:scale>
        <p:origin x="173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0FEDD8-5BDE-47A8-99B8-5BDD5D389811}" type="datetimeFigureOut">
              <a:rPr lang="en-GB" smtClean="0"/>
              <a:t>10/12/2020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A8A942-7C73-4C50-9993-A5779D0C1F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8194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A8A942-7C73-4C50-9993-A5779D0C1F9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87974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A8A942-7C73-4C50-9993-A5779D0C1F9C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20505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A8A942-7C73-4C50-9993-A5779D0C1F9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84449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6F7D23-56C0-4803-9A90-8BEBE34FE8D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34851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A8A942-7C73-4C50-9993-A5779D0C1F9C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63642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A8A942-7C73-4C50-9993-A5779D0C1F9C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73548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7A1FC-2832-4A48-A8D4-99E1ECF1E9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926071-B05E-4557-8CF1-58871C5639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93DE4B-79BB-4617-8DA7-CE1DEA476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9B4C-25A9-40C9-9F68-DBAF933224FD}" type="datetimeFigureOut">
              <a:rPr lang="en-GB" smtClean="0"/>
              <a:t>10/12/2020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4CACBF-24D9-4E8B-9073-8089F2CCE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95B5CC-CAC1-4922-8F2D-FD3697B2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FB397-9C49-4AED-B55C-8513331B98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4439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9C414-1C5F-4350-B144-1DDA63D85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14F15E-E2ED-4C83-B16C-C221ECFFE7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47F796-0032-4448-9354-1ACD35DB4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9B4C-25A9-40C9-9F68-DBAF933224FD}" type="datetimeFigureOut">
              <a:rPr lang="en-GB" smtClean="0"/>
              <a:t>10/12/2020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F6D6C2-0255-4927-AF2E-E5A9D49D9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51F381-E56B-4BD7-9255-DCCDB2DCC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FB397-9C49-4AED-B55C-8513331B98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295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DD2D6-0955-49B6-880F-2FBC6D15B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DAEE58-EB93-4F69-B4EA-51DD7BBBFA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774E9B-CB73-43F0-8192-721119109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9B4C-25A9-40C9-9F68-DBAF933224FD}" type="datetimeFigureOut">
              <a:rPr lang="en-GB" smtClean="0"/>
              <a:t>10/12/2020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C58D59-DFB8-4AD9-99DE-885799E08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EBB03B-0048-4077-ACC5-A6A970C80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FB397-9C49-4AED-B55C-8513331B98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9975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32685-8E10-4633-A397-BD2AE94BC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AAB2EF-B681-4B35-ABC2-8094D71633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9553DD-FBA3-4C01-9221-8311B00AB9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E4BD05-0A36-4A5C-9BCA-9A288F9DB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9B4C-25A9-40C9-9F68-DBAF933224FD}" type="datetimeFigureOut">
              <a:rPr lang="en-GB" smtClean="0"/>
              <a:t>10/12/2020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781E07-0B75-445B-ADA2-8DA3C69B7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CD8A5E-C4C7-41CA-8B00-AC56C8817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FB397-9C49-4AED-B55C-8513331B98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7859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F17F8-E283-469F-B757-151D6BE0D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F0F636-0C30-44B0-8EA1-D504AD0C4F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EE773A-1581-46D2-960C-296D961229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72027E9-4AE4-48A5-884E-D7E7FDDABE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B84A3D-8EED-40FD-9BBE-44387BCEAA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4B498A-3A1C-4A68-8EF3-7F5F3B1B5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9B4C-25A9-40C9-9F68-DBAF933224FD}" type="datetimeFigureOut">
              <a:rPr lang="en-GB" smtClean="0"/>
              <a:t>10/12/2020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973F560-09D4-4BE2-AE17-E070ED524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1FA1337-F66E-45A2-80F4-2BE3F26E7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FB397-9C49-4AED-B55C-8513331B98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3922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E5B36-3B5D-46BA-935B-13E406163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9127E8-409A-4871-9DEE-DA9975E21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9B4C-25A9-40C9-9F68-DBAF933224FD}" type="datetimeFigureOut">
              <a:rPr lang="en-GB" smtClean="0"/>
              <a:t>10/12/2020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DA4C90-5B4A-4961-A44D-19EC08C23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861C23-FCA4-4284-B198-828BA023D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FB397-9C49-4AED-B55C-8513331B98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978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55ACA2-BC0F-458A-B43E-C46A58DE7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9B4C-25A9-40C9-9F68-DBAF933224FD}" type="datetimeFigureOut">
              <a:rPr lang="en-GB" smtClean="0"/>
              <a:t>10/12/2020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B28D29-BF65-44F0-AA79-D332441D3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68FE5F-4614-4A59-8F0F-FDF53D88B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FB397-9C49-4AED-B55C-8513331B98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6689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21FF5-EA7C-42DE-8426-41C17FC01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CAA95-AC52-4073-8664-7C75375A1B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CDADD4-1847-4512-9E34-15BEE69960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BDCF22-12CE-4841-A582-DCBBF7108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9B4C-25A9-40C9-9F68-DBAF933224FD}" type="datetimeFigureOut">
              <a:rPr lang="en-GB" smtClean="0"/>
              <a:t>10/12/2020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7B3717-F1A6-4C6C-B85E-B1B9BC520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73646F-04A7-4F9A-8AD6-93B710EB5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FB397-9C49-4AED-B55C-8513331B98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5615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DF5D3-9289-4C80-B4CE-9E3AD9E98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4E4C80-9825-4837-B246-143A2D4986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35EFB0-7F36-4950-98C5-F2B0A3D2ED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301AD0-11AC-4127-9B57-FD64335F1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9B4C-25A9-40C9-9F68-DBAF933224FD}" type="datetimeFigureOut">
              <a:rPr lang="en-GB" smtClean="0"/>
              <a:t>10/12/2020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CDFBD3-DEBB-4379-98A4-2C0A55BB3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2CC554-C23A-47A9-9DE7-EE07A6B54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FB397-9C49-4AED-B55C-8513331B98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962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E4333-7A98-48E3-8CE5-F7B890971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9E2E55-2CD3-424B-8B9C-A449B9FDDA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49FB12-00A1-42CA-AD73-7EB3D8BAE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9B4C-25A9-40C9-9F68-DBAF933224FD}" type="datetimeFigureOut">
              <a:rPr lang="en-GB" smtClean="0"/>
              <a:t>10/12/2020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A0E417-A587-4D33-80A1-346557F44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9484E4-7370-457D-B825-4E3544162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FB397-9C49-4AED-B55C-8513331B98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3320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768030-FF0D-4FD1-9583-32F5E07A0A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AF599D-AA0A-4424-A69A-3955C20B3B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0080B5-3EC6-40AF-AC9F-AA188F7AA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9B4C-25A9-40C9-9F68-DBAF933224FD}" type="datetimeFigureOut">
              <a:rPr lang="en-GB" smtClean="0"/>
              <a:t>10/12/2020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06E2CA-A53F-46D5-85FA-63926D4C1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ABFB50-537D-4A77-9E6C-3D80C9000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FB397-9C49-4AED-B55C-8513331B98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7016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0B681C-3AAD-42CF-8135-17D0396E2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564898-580E-4476-BF2C-57D54865D6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EFB8B4-EC87-47A7-9101-77A4070AC1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189B4C-25A9-40C9-9F68-DBAF933224FD}" type="datetimeFigureOut">
              <a:rPr lang="en-GB" smtClean="0"/>
              <a:t>10/12/2020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DCCAE7-F7F3-430D-A1ED-E871DB1D4C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8C1465-039F-4D60-9E23-2AB7660A5B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DFB397-9C49-4AED-B55C-8513331B98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7403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jamie.moffatt@sussex.ac.uk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freestockphotos.biz/stockphoto/15223" TargetMode="External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13.svg"/><Relationship Id="rId4" Type="http://schemas.openxmlformats.org/officeDocument/2006/relationships/image" Target="../media/image8.svg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hyperlink" Target="http://www.freestockphotos.biz/stockphoto/15223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1098/rspb.2010.2547" TargetMode="External"/><Relationship Id="rId3" Type="http://schemas.openxmlformats.org/officeDocument/2006/relationships/hyperlink" Target="https://doi.org/10.1371/journal.pone.0229091" TargetMode="External"/><Relationship Id="rId7" Type="http://schemas.openxmlformats.org/officeDocument/2006/relationships/hyperlink" Target="https://doi.org/10.3389/fpsyg.2018.00897" TargetMode="External"/><Relationship Id="rId12" Type="http://schemas.openxmlformats.org/officeDocument/2006/relationships/hyperlink" Target="https://doi.org/10.1097/00005053-199611000-00006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016/j.bpsc.2017.12.004" TargetMode="External"/><Relationship Id="rId11" Type="http://schemas.openxmlformats.org/officeDocument/2006/relationships/hyperlink" Target="https://doi.org/10.1093/schbul/sbj014" TargetMode="External"/><Relationship Id="rId5" Type="http://schemas.openxmlformats.org/officeDocument/2006/relationships/hyperlink" Target="https://doi.org/10.1016/j.isci.2020.100901" TargetMode="External"/><Relationship Id="rId10" Type="http://schemas.openxmlformats.org/officeDocument/2006/relationships/hyperlink" Target="https://doi.org/10.1016/S0165-1781(00)00100-1" TargetMode="External"/><Relationship Id="rId4" Type="http://schemas.openxmlformats.org/officeDocument/2006/relationships/hyperlink" Target="https://doi.org/10.1080/j.1440-1614.2005.01586.x" TargetMode="External"/><Relationship Id="rId9" Type="http://schemas.openxmlformats.org/officeDocument/2006/relationships/hyperlink" Target="https://doi.org/10.31234/osf.io/82ja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2A8AA5BC-4F7A-4226-8F99-6D824B226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11DBBF1-3229-4BD9-B3D1-B4CA571E74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843625"/>
            <a:ext cx="12188824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5BC87C3E-1040-4EE4-9BDB-9537F7A1B3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6" y="968282"/>
            <a:ext cx="12188824" cy="4946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C1ED98-7683-4B6D-9EBD-6F0F4A450D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5338" y="1566473"/>
            <a:ext cx="10601325" cy="2166723"/>
          </a:xfrm>
        </p:spPr>
        <p:txBody>
          <a:bodyPr>
            <a:normAutofit/>
          </a:bodyPr>
          <a:lstStyle/>
          <a:p>
            <a:r>
              <a:rPr lang="en-GB" sz="6100" dirty="0"/>
              <a:t>Recreating feelings of body </a:t>
            </a:r>
            <a:br>
              <a:rPr lang="en-GB" sz="6100" dirty="0"/>
            </a:br>
            <a:r>
              <a:rPr lang="en-GB" sz="6100" dirty="0"/>
              <a:t>dis-ownership with mixed-reality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D567D5-435C-49F8-ADEE-4E07003203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5338" y="4092320"/>
            <a:ext cx="10601325" cy="1144884"/>
          </a:xfrm>
        </p:spPr>
        <p:txBody>
          <a:bodyPr>
            <a:normAutofit fontScale="62500" lnSpcReduction="20000"/>
          </a:bodyPr>
          <a:lstStyle/>
          <a:p>
            <a:r>
              <a:rPr lang="en-GB" dirty="0"/>
              <a:t>Jamie Moffatt, PhD Student, University of Sussex</a:t>
            </a:r>
          </a:p>
          <a:p>
            <a:r>
              <a:rPr lang="en-GB" dirty="0"/>
              <a:t>Supervisors: Prof. Kathryn Greenwood &amp; Prof. Sarah Garfinkel</a:t>
            </a:r>
          </a:p>
          <a:p>
            <a:endParaRPr lang="en-GB" dirty="0"/>
          </a:p>
          <a:p>
            <a:r>
              <a:rPr lang="en-GB" dirty="0"/>
              <a:t>Contact: jamie.moffatt@sussex.ac.uk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2CDBECE-872A-4C73-9DC1-BB4E805E2C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3894594"/>
            <a:ext cx="27432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5CD5A0B-CDD7-427C-AA42-2EECFDFA18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6028863"/>
            <a:ext cx="12188824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3719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805B0-1E91-43F4-BFA6-4E55AE0AB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Notice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4E5ED4-811C-4E1D-91DB-450E6783D9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unpublished data has been removed from this slide – contact me at </a:t>
            </a:r>
            <a:r>
              <a:rPr lang="en-US" dirty="0">
                <a:hlinkClick r:id="rId2"/>
              </a:rPr>
              <a:t>jamie.moffatt@sussex.ac.uk</a:t>
            </a:r>
            <a:r>
              <a:rPr lang="en-US" dirty="0"/>
              <a:t> if you would like to be notified once the results of this study are publicly available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5628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DB7FC-955C-4598-9AD9-7BB1205E9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37E656D-1B43-4832-8729-476A6F9394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1828" y="920871"/>
            <a:ext cx="6688343" cy="5016257"/>
          </a:xfrm>
        </p:spPr>
      </p:pic>
    </p:spTree>
    <p:extLst>
      <p:ext uri="{BB962C8B-B14F-4D97-AF65-F5344CB8AC3E}">
        <p14:creationId xmlns:p14="http://schemas.microsoft.com/office/powerpoint/2010/main" val="1565770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930B1-D626-4BC1-BA4A-D91DB75A3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Unusual Self-Experiences &amp; Dissociation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F3E13-2121-493B-A82B-0CBA87D020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2171894"/>
            <a:ext cx="5843239" cy="397033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i="1" dirty="0"/>
              <a:t>“..and suddenly I feel a bit outside of myself, dizzy, and kind of disoriented”</a:t>
            </a:r>
          </a:p>
          <a:p>
            <a:pPr marL="0" indent="0">
              <a:buNone/>
            </a:pPr>
            <a:endParaRPr lang="en-GB" i="1" dirty="0"/>
          </a:p>
          <a:p>
            <a:pPr marL="0" indent="0">
              <a:buNone/>
            </a:pPr>
            <a:r>
              <a:rPr lang="en-GB" i="1" dirty="0"/>
              <a:t>“It’s as if what appears to be the reality around me is crumbling”</a:t>
            </a:r>
          </a:p>
          <a:p>
            <a:pPr marL="0" indent="0">
              <a:buNone/>
            </a:pPr>
            <a:endParaRPr lang="en-GB" i="1" dirty="0"/>
          </a:p>
          <a:p>
            <a:pPr marL="0" indent="0">
              <a:buNone/>
            </a:pPr>
            <a:r>
              <a:rPr lang="en-GB" i="1" dirty="0"/>
              <a:t>“And it didn’t feel like it was my body, it just felt like – I was sort of reflecting. Like I was a mirror or a camera or something like that. I wasn’t aware that I actually had a body”</a:t>
            </a:r>
          </a:p>
          <a:p>
            <a:pPr marL="0" indent="0">
              <a:buNone/>
            </a:pPr>
            <a:endParaRPr lang="en-GB" i="1" dirty="0"/>
          </a:p>
          <a:p>
            <a:pPr marL="0" indent="0" algn="r">
              <a:buNone/>
            </a:pPr>
            <a:r>
              <a:rPr lang="en-GB" dirty="0" err="1"/>
              <a:t>Cernis</a:t>
            </a:r>
            <a:r>
              <a:rPr lang="en-GB" dirty="0"/>
              <a:t>, Freeman &amp; Ehlers (2020)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30FB94E-8216-4786-BB16-2B9A1ED33CA3}"/>
              </a:ext>
            </a:extLst>
          </p:cNvPr>
          <p:cNvSpPr txBox="1">
            <a:spLocks/>
          </p:cNvSpPr>
          <p:nvPr/>
        </p:nvSpPr>
        <p:spPr>
          <a:xfrm>
            <a:off x="1228593" y="3092544"/>
            <a:ext cx="4337823" cy="8801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r">
              <a:buNone/>
            </a:pPr>
            <a:r>
              <a:rPr lang="en-GB" dirty="0"/>
              <a:t>Haugen &amp; Castillo (1999) </a:t>
            </a:r>
            <a:r>
              <a:rPr lang="en-GB" dirty="0" err="1"/>
              <a:t>Maaranen</a:t>
            </a:r>
            <a:r>
              <a:rPr lang="en-GB" dirty="0"/>
              <a:t> et al (2004)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3317A95-D8D2-44DD-B4FC-B3CE6CA315C6}"/>
              </a:ext>
            </a:extLst>
          </p:cNvPr>
          <p:cNvSpPr txBox="1">
            <a:spLocks/>
          </p:cNvSpPr>
          <p:nvPr/>
        </p:nvSpPr>
        <p:spPr>
          <a:xfrm>
            <a:off x="802888" y="2086700"/>
            <a:ext cx="4763528" cy="16492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b="1" dirty="0"/>
              <a:t>22-56% </a:t>
            </a:r>
            <a:r>
              <a:rPr lang="en-GB" sz="2400" dirty="0"/>
              <a:t>of people with psychosis</a:t>
            </a:r>
          </a:p>
          <a:p>
            <a:r>
              <a:rPr lang="en-GB" sz="2400" b="1" dirty="0"/>
              <a:t>3.4% </a:t>
            </a:r>
            <a:r>
              <a:rPr lang="en-GB" sz="2400" dirty="0"/>
              <a:t>of the general population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FB6F6AA-BC4A-403E-B68B-037738A120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283" y="4200322"/>
            <a:ext cx="3056737" cy="2292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627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4F1C4-AA05-472D-A607-B20E78D46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Recreating Unusual Experiences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390939-1C15-4639-86AC-0D0543B3C6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5535714"/>
            <a:ext cx="11480800" cy="95716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dirty="0"/>
              <a:t>RQ1. Are induced unusual experiences related to unusual experiences that occur in daily life?</a:t>
            </a:r>
          </a:p>
        </p:txBody>
      </p:sp>
      <p:pic>
        <p:nvPicPr>
          <p:cNvPr id="12" name="Picture 11" descr="A picture containing indoor, electronics, person&#10;&#10;Description generated with high confidence">
            <a:extLst>
              <a:ext uri="{FF2B5EF4-FFF2-40B4-BE49-F238E27FC236}">
                <a16:creationId xmlns:a16="http://schemas.microsoft.com/office/drawing/2014/main" id="{931B3755-37CE-432E-8FB7-3E04D027A7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1178" y="1740904"/>
            <a:ext cx="4179246" cy="3376192"/>
          </a:xfrm>
          <a:prstGeom prst="rect">
            <a:avLst/>
          </a:prstGeom>
          <a:ln w="38100">
            <a:noFill/>
          </a:ln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3E444045-2FDC-44F1-8FCA-7707B9C3A8EA}"/>
              </a:ext>
            </a:extLst>
          </p:cNvPr>
          <p:cNvGrpSpPr/>
          <p:nvPr/>
        </p:nvGrpSpPr>
        <p:grpSpPr>
          <a:xfrm>
            <a:off x="7236538" y="1878596"/>
            <a:ext cx="3232149" cy="3238500"/>
            <a:chOff x="7312026" y="547232"/>
            <a:chExt cx="2851149" cy="2881768"/>
          </a:xfrm>
        </p:grpSpPr>
        <p:pic>
          <p:nvPicPr>
            <p:cNvPr id="6" name="Picture 5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E6C7FD62-976E-4C6B-BB6C-84BBB2A757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0450" b="10169"/>
            <a:stretch/>
          </p:blipFill>
          <p:spPr>
            <a:xfrm>
              <a:off x="7312026" y="547232"/>
              <a:ext cx="2851149" cy="2881768"/>
            </a:xfrm>
            <a:prstGeom prst="rect">
              <a:avLst/>
            </a:prstGeom>
          </p:spPr>
        </p:pic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8A5645C7-AD6B-416B-814F-5F456E18B6A8}"/>
                </a:ext>
              </a:extLst>
            </p:cNvPr>
            <p:cNvSpPr/>
            <p:nvPr/>
          </p:nvSpPr>
          <p:spPr>
            <a:xfrm>
              <a:off x="8206757" y="926294"/>
              <a:ext cx="347240" cy="193537"/>
            </a:xfrm>
            <a:prstGeom prst="roundRect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EE74812-80D7-4C52-A812-657335A5579F}"/>
                </a:ext>
              </a:extLst>
            </p:cNvPr>
            <p:cNvSpPr/>
            <p:nvPr/>
          </p:nvSpPr>
          <p:spPr>
            <a:xfrm>
              <a:off x="7859518" y="979736"/>
              <a:ext cx="347239" cy="86651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C8C78562-2D57-4BCA-BF13-688B7D93CA5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450" b="10169"/>
          <a:stretch/>
        </p:blipFill>
        <p:spPr>
          <a:xfrm>
            <a:off x="7440695" y="1878596"/>
            <a:ext cx="3232149" cy="3238500"/>
          </a:xfrm>
          <a:prstGeom prst="rect">
            <a:avLst/>
          </a:prstGeom>
        </p:spPr>
      </p:pic>
      <p:pic>
        <p:nvPicPr>
          <p:cNvPr id="9" name="Graphic 8" descr="Paint brush">
            <a:extLst>
              <a:ext uri="{FF2B5EF4-FFF2-40B4-BE49-F238E27FC236}">
                <a16:creationId xmlns:a16="http://schemas.microsoft.com/office/drawing/2014/main" id="{956EB16A-2D0E-43F6-8C0E-289E6DC071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44474" y="2413327"/>
            <a:ext cx="581604" cy="581604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F52ED4D-6A08-4422-934B-DEC6A9B8D749}"/>
              </a:ext>
            </a:extLst>
          </p:cNvPr>
          <p:cNvSpPr txBox="1">
            <a:spLocks/>
          </p:cNvSpPr>
          <p:nvPr/>
        </p:nvSpPr>
        <p:spPr>
          <a:xfrm>
            <a:off x="7650977" y="242474"/>
            <a:ext cx="4337823" cy="8801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r">
              <a:buNone/>
            </a:pPr>
            <a:r>
              <a:rPr lang="en-GB" dirty="0"/>
              <a:t>Roel </a:t>
            </a:r>
            <a:r>
              <a:rPr lang="en-GB" dirty="0" err="1"/>
              <a:t>Lesur</a:t>
            </a:r>
            <a:r>
              <a:rPr lang="en-GB" dirty="0"/>
              <a:t> et al (2020)</a:t>
            </a:r>
          </a:p>
        </p:txBody>
      </p:sp>
    </p:spTree>
    <p:extLst>
      <p:ext uri="{BB962C8B-B14F-4D97-AF65-F5344CB8AC3E}">
        <p14:creationId xmlns:p14="http://schemas.microsoft.com/office/powerpoint/2010/main" val="38567873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90C47-10C1-4EA7-8027-D2C7A93D3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Potential Mechanisms?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25CC92-F682-4899-9292-BA55D18AFD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098629"/>
            <a:ext cx="10515600" cy="1078333"/>
          </a:xfrm>
        </p:spPr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RQ2. What mechanisms are related to induced unusual experiences?</a:t>
            </a:r>
          </a:p>
        </p:txBody>
      </p:sp>
      <p:pic>
        <p:nvPicPr>
          <p:cNvPr id="4" name="Graphic 3" descr="Brain in head">
            <a:extLst>
              <a:ext uri="{FF2B5EF4-FFF2-40B4-BE49-F238E27FC236}">
                <a16:creationId xmlns:a16="http://schemas.microsoft.com/office/drawing/2014/main" id="{91F5FDED-3801-4DA4-A62D-FABCE512FF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47397" y="1767000"/>
            <a:ext cx="1668848" cy="1668848"/>
          </a:xfrm>
          <a:prstGeom prst="rect">
            <a:avLst/>
          </a:prstGeom>
        </p:spPr>
      </p:pic>
      <p:pic>
        <p:nvPicPr>
          <p:cNvPr id="5" name="Graphic 4" descr="Heart with pulse">
            <a:extLst>
              <a:ext uri="{FF2B5EF4-FFF2-40B4-BE49-F238E27FC236}">
                <a16:creationId xmlns:a16="http://schemas.microsoft.com/office/drawing/2014/main" id="{CFEBC1A6-3411-4FE4-97D0-D3326FD478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68052" y="3695718"/>
            <a:ext cx="1668848" cy="1668848"/>
          </a:xfrm>
          <a:prstGeom prst="rect">
            <a:avLst/>
          </a:prstGeom>
        </p:spPr>
      </p:pic>
      <p:cxnSp>
        <p:nvCxnSpPr>
          <p:cNvPr id="6" name="Connector: Curved 5">
            <a:extLst>
              <a:ext uri="{FF2B5EF4-FFF2-40B4-BE49-F238E27FC236}">
                <a16:creationId xmlns:a16="http://schemas.microsoft.com/office/drawing/2014/main" id="{A59B3E5A-6C8B-41D7-96B1-C1F1F1421B64}"/>
              </a:ext>
            </a:extLst>
          </p:cNvPr>
          <p:cNvCxnSpPr>
            <a:cxnSpLocks/>
            <a:stCxn id="5" idx="3"/>
            <a:endCxn id="4" idx="3"/>
          </p:cNvCxnSpPr>
          <p:nvPr/>
        </p:nvCxnSpPr>
        <p:spPr>
          <a:xfrm flipV="1">
            <a:off x="3136900" y="2601424"/>
            <a:ext cx="79345" cy="1928718"/>
          </a:xfrm>
          <a:prstGeom prst="curvedConnector3">
            <a:avLst>
              <a:gd name="adj1" fmla="val 388109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or: Curved 6">
            <a:extLst>
              <a:ext uri="{FF2B5EF4-FFF2-40B4-BE49-F238E27FC236}">
                <a16:creationId xmlns:a16="http://schemas.microsoft.com/office/drawing/2014/main" id="{F888A043-9E03-416D-B79A-7879C239E120}"/>
              </a:ext>
            </a:extLst>
          </p:cNvPr>
          <p:cNvCxnSpPr>
            <a:cxnSpLocks/>
            <a:stCxn id="4" idx="1"/>
            <a:endCxn id="5" idx="1"/>
          </p:cNvCxnSpPr>
          <p:nvPr/>
        </p:nvCxnSpPr>
        <p:spPr>
          <a:xfrm rot="10800000" flipV="1">
            <a:off x="1468053" y="2601424"/>
            <a:ext cx="79345" cy="1928718"/>
          </a:xfrm>
          <a:prstGeom prst="curvedConnector3">
            <a:avLst>
              <a:gd name="adj1" fmla="val 388109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A picture containing room&#10;&#10;Description automatically generated">
            <a:extLst>
              <a:ext uri="{FF2B5EF4-FFF2-40B4-BE49-F238E27FC236}">
                <a16:creationId xmlns:a16="http://schemas.microsoft.com/office/drawing/2014/main" id="{9770DA6A-EF2E-49F2-AFD5-8B5DEF74EE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9788737" y="2750177"/>
            <a:ext cx="1111249" cy="1111249"/>
          </a:xfrm>
          <a:prstGeom prst="rect">
            <a:avLst/>
          </a:prstGeom>
        </p:spPr>
      </p:pic>
      <p:pic>
        <p:nvPicPr>
          <p:cNvPr id="19" name="Graphic 18" descr="Open hand">
            <a:extLst>
              <a:ext uri="{FF2B5EF4-FFF2-40B4-BE49-F238E27FC236}">
                <a16:creationId xmlns:a16="http://schemas.microsoft.com/office/drawing/2014/main" id="{F7C2398A-32E5-417A-A67D-4C01A1C9D19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22378" y="3429000"/>
            <a:ext cx="1243965" cy="1243965"/>
          </a:xfrm>
          <a:prstGeom prst="rect">
            <a:avLst/>
          </a:prstGeom>
        </p:spPr>
      </p:pic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C6AC7325-582F-4BB6-B2C5-2EE316A81565}"/>
              </a:ext>
            </a:extLst>
          </p:cNvPr>
          <p:cNvSpPr txBox="1">
            <a:spLocks/>
          </p:cNvSpPr>
          <p:nvPr/>
        </p:nvSpPr>
        <p:spPr>
          <a:xfrm>
            <a:off x="4493226" y="2338521"/>
            <a:ext cx="3383348" cy="19287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/>
              <a:t>Self-monitoring</a:t>
            </a:r>
          </a:p>
          <a:p>
            <a:pPr algn="ctr"/>
            <a:r>
              <a:rPr lang="en-GB" dirty="0"/>
              <a:t>Interoception</a:t>
            </a:r>
          </a:p>
          <a:p>
            <a:pPr algn="ctr"/>
            <a:r>
              <a:rPr lang="en-GB" dirty="0"/>
              <a:t>Phenomenological Control</a:t>
            </a:r>
          </a:p>
        </p:txBody>
      </p:sp>
    </p:spTree>
    <p:extLst>
      <p:ext uri="{BB962C8B-B14F-4D97-AF65-F5344CB8AC3E}">
        <p14:creationId xmlns:p14="http://schemas.microsoft.com/office/powerpoint/2010/main" val="765811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FF31EA-6C37-4258-9CEB-78E4926EFA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9014" y="1529092"/>
            <a:ext cx="8053729" cy="32334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Sensing of bodily sensations and changes to bodily states (Khalsa et al., 2018)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Interoceptive accuracy lower in people with dissociation (</a:t>
            </a:r>
            <a:r>
              <a:rPr lang="en-GB" dirty="0" err="1"/>
              <a:t>Schaflein</a:t>
            </a:r>
            <a:r>
              <a:rPr lang="en-GB" dirty="0"/>
              <a:t> et al., 2018)</a:t>
            </a:r>
          </a:p>
          <a:p>
            <a:pPr marL="0" indent="0">
              <a:buNone/>
            </a:pPr>
            <a:r>
              <a:rPr lang="en-GB" dirty="0"/>
              <a:t>Lower interoceptive accuracy associated with enhanced susceptibility to RHI (</a:t>
            </a:r>
            <a:r>
              <a:rPr lang="en-GB" dirty="0" err="1"/>
              <a:t>Tsakiris</a:t>
            </a:r>
            <a:r>
              <a:rPr lang="en-GB" dirty="0"/>
              <a:t> et al., 2011)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B7C10D-3162-4062-9705-4A3A7E683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5297"/>
            <a:ext cx="3057133" cy="992078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GB" sz="4000" dirty="0" err="1"/>
              <a:t>Interoception</a:t>
            </a:r>
            <a:endParaRPr lang="en-GB" sz="4000" dirty="0"/>
          </a:p>
        </p:txBody>
      </p:sp>
      <p:pic>
        <p:nvPicPr>
          <p:cNvPr id="10" name="Graphic 9" descr="Brain in head">
            <a:extLst>
              <a:ext uri="{FF2B5EF4-FFF2-40B4-BE49-F238E27FC236}">
                <a16:creationId xmlns:a16="http://schemas.microsoft.com/office/drawing/2014/main" id="{4FA751EB-71AD-42B2-B44E-1352EF65B9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77552" y="1529092"/>
            <a:ext cx="2018820" cy="2018820"/>
          </a:xfrm>
          <a:prstGeom prst="rect">
            <a:avLst/>
          </a:prstGeom>
        </p:spPr>
      </p:pic>
      <p:pic>
        <p:nvPicPr>
          <p:cNvPr id="12" name="Graphic 11" descr="Heart with pulse">
            <a:extLst>
              <a:ext uri="{FF2B5EF4-FFF2-40B4-BE49-F238E27FC236}">
                <a16:creationId xmlns:a16="http://schemas.microsoft.com/office/drawing/2014/main" id="{27AC8002-9962-4992-92EC-D735DE2631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77552" y="4212389"/>
            <a:ext cx="2018820" cy="2018820"/>
          </a:xfrm>
          <a:prstGeom prst="rect">
            <a:avLst/>
          </a:prstGeom>
        </p:spPr>
      </p:pic>
      <p:cxnSp>
        <p:nvCxnSpPr>
          <p:cNvPr id="35" name="Connector: Curved 34">
            <a:extLst>
              <a:ext uri="{FF2B5EF4-FFF2-40B4-BE49-F238E27FC236}">
                <a16:creationId xmlns:a16="http://schemas.microsoft.com/office/drawing/2014/main" id="{71CFF604-0E5B-4C34-B9E9-05427981B2BE}"/>
              </a:ext>
            </a:extLst>
          </p:cNvPr>
          <p:cNvCxnSpPr>
            <a:cxnSpLocks/>
            <a:stCxn id="10" idx="1"/>
            <a:endCxn id="12" idx="1"/>
          </p:cNvCxnSpPr>
          <p:nvPr/>
        </p:nvCxnSpPr>
        <p:spPr>
          <a:xfrm rot="10800000" flipV="1">
            <a:off x="1277552" y="2538501"/>
            <a:ext cx="12700" cy="2683297"/>
          </a:xfrm>
          <a:prstGeom prst="curvedConnector3">
            <a:avLst>
              <a:gd name="adj1" fmla="val 180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or: Curved 38">
            <a:extLst>
              <a:ext uri="{FF2B5EF4-FFF2-40B4-BE49-F238E27FC236}">
                <a16:creationId xmlns:a16="http://schemas.microsoft.com/office/drawing/2014/main" id="{B7C16266-0BE7-44E9-AF55-0BD6FFAC0A8A}"/>
              </a:ext>
            </a:extLst>
          </p:cNvPr>
          <p:cNvCxnSpPr>
            <a:cxnSpLocks/>
            <a:stCxn id="12" idx="3"/>
            <a:endCxn id="10" idx="3"/>
          </p:cNvCxnSpPr>
          <p:nvPr/>
        </p:nvCxnSpPr>
        <p:spPr>
          <a:xfrm flipV="1">
            <a:off x="3296372" y="2538502"/>
            <a:ext cx="12700" cy="2683297"/>
          </a:xfrm>
          <a:prstGeom prst="curvedConnector3">
            <a:avLst>
              <a:gd name="adj1" fmla="val 180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20692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E2E09-25B7-4BCD-9886-EF94DA713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Phenomenological Control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B47FC0-12CA-43F0-A92F-09AABEF4AF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14525"/>
            <a:ext cx="10515600" cy="3790949"/>
          </a:xfrm>
        </p:spPr>
        <p:txBody>
          <a:bodyPr>
            <a:normAutofit/>
          </a:bodyPr>
          <a:lstStyle/>
          <a:p>
            <a:r>
              <a:rPr lang="en-GB" dirty="0"/>
              <a:t>The ability to adapt perception according to top-down influences</a:t>
            </a:r>
          </a:p>
          <a:p>
            <a:r>
              <a:rPr lang="en-GB" dirty="0"/>
              <a:t>Recently shown to relate to susceptibility to RHI (Lush et al., in press)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Measured with the SWASH task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8CFF74C-7BB3-4338-8DD5-9F7B1427AD22}"/>
              </a:ext>
            </a:extLst>
          </p:cNvPr>
          <p:cNvSpPr/>
          <p:nvPr/>
        </p:nvSpPr>
        <p:spPr>
          <a:xfrm>
            <a:off x="8659335" y="5065076"/>
            <a:ext cx="1111249" cy="1111249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 descr="A picture containing room&#10;&#10;Description automatically generated">
            <a:extLst>
              <a:ext uri="{FF2B5EF4-FFF2-40B4-BE49-F238E27FC236}">
                <a16:creationId xmlns:a16="http://schemas.microsoft.com/office/drawing/2014/main" id="{E05150CE-F1F5-4B79-97D6-D968042F69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566215" y="3592192"/>
            <a:ext cx="1111249" cy="1111249"/>
          </a:xfrm>
          <a:prstGeom prst="rect">
            <a:avLst/>
          </a:prstGeom>
        </p:spPr>
      </p:pic>
      <p:pic>
        <p:nvPicPr>
          <p:cNvPr id="10" name="Graphic 9" descr="Open hand">
            <a:extLst>
              <a:ext uri="{FF2B5EF4-FFF2-40B4-BE49-F238E27FC236}">
                <a16:creationId xmlns:a16="http://schemas.microsoft.com/office/drawing/2014/main" id="{B567351B-A9ED-400E-AA4E-E927E04D79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99858" y="4376735"/>
            <a:ext cx="1243965" cy="1243965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214C911E-A163-48A3-9514-3F79C3C96104}"/>
              </a:ext>
            </a:extLst>
          </p:cNvPr>
          <p:cNvSpPr/>
          <p:nvPr/>
        </p:nvSpPr>
        <p:spPr>
          <a:xfrm>
            <a:off x="9535158" y="3592192"/>
            <a:ext cx="1111249" cy="1111249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E0539FC-5345-4AD9-9F29-99DCADD85EEA}"/>
              </a:ext>
            </a:extLst>
          </p:cNvPr>
          <p:cNvSpPr/>
          <p:nvPr/>
        </p:nvSpPr>
        <p:spPr>
          <a:xfrm>
            <a:off x="10548622" y="5065076"/>
            <a:ext cx="1111249" cy="1111249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8216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EEEB3-D6BB-4A80-B789-474E62449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Participants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44F5E8-3303-414B-AD85-1E44FBA0E3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362" y="1584325"/>
            <a:ext cx="7215188" cy="11334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No history of psychiatric, developmental or neurological disorder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13" name="Graphic 12" descr="Clipboard">
            <a:extLst>
              <a:ext uri="{FF2B5EF4-FFF2-40B4-BE49-F238E27FC236}">
                <a16:creationId xmlns:a16="http://schemas.microsoft.com/office/drawing/2014/main" id="{5ECDBBC8-DCB6-4FE8-A0D5-94C39ACABE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09964" y="2870201"/>
            <a:ext cx="914400" cy="914400"/>
          </a:xfrm>
          <a:prstGeom prst="rect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B0C9FEA-D795-414F-BEE3-B1CBE9A10769}"/>
              </a:ext>
            </a:extLst>
          </p:cNvPr>
          <p:cNvSpPr txBox="1">
            <a:spLocks/>
          </p:cNvSpPr>
          <p:nvPr/>
        </p:nvSpPr>
        <p:spPr>
          <a:xfrm>
            <a:off x="106364" y="3937001"/>
            <a:ext cx="7373936" cy="2453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GB" dirty="0"/>
              <a:t>Cambridge Depersonalisation Scale (Sierra &amp; Berrios, 2000)</a:t>
            </a:r>
          </a:p>
          <a:p>
            <a:pPr lvl="1"/>
            <a:r>
              <a:rPr lang="en-GB" dirty="0"/>
              <a:t>Cardiff Anomalous Perceptions Scale (Bell et al., 2006)</a:t>
            </a:r>
          </a:p>
          <a:p>
            <a:pPr lvl="1"/>
            <a:r>
              <a:rPr lang="en-GB" dirty="0"/>
              <a:t>Somatoform Dissociation Questionnaire (</a:t>
            </a:r>
            <a:r>
              <a:rPr lang="en-GB" dirty="0" err="1"/>
              <a:t>Nijenhuis</a:t>
            </a:r>
            <a:r>
              <a:rPr lang="en-GB" dirty="0"/>
              <a:t> et al., 1996)</a:t>
            </a:r>
          </a:p>
        </p:txBody>
      </p:sp>
    </p:spTree>
    <p:extLst>
      <p:ext uri="{BB962C8B-B14F-4D97-AF65-F5344CB8AC3E}">
        <p14:creationId xmlns:p14="http://schemas.microsoft.com/office/powerpoint/2010/main" val="15952990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6C88E-07A5-49DD-BB6A-F57C136D2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Mixed-Reality Task – “Long” Version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78E453A6-412E-4DD5-B28A-38D4F8D8B8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1063924"/>
              </p:ext>
            </p:extLst>
          </p:nvPr>
        </p:nvGraphicFramePr>
        <p:xfrm>
          <a:off x="6327071" y="1708094"/>
          <a:ext cx="5609453" cy="4908548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596290">
                  <a:extLst>
                    <a:ext uri="{9D8B030D-6E8A-4147-A177-3AD203B41FA5}">
                      <a16:colId xmlns:a16="http://schemas.microsoft.com/office/drawing/2014/main" val="965974846"/>
                    </a:ext>
                  </a:extLst>
                </a:gridCol>
                <a:gridCol w="3494722">
                  <a:extLst>
                    <a:ext uri="{9D8B030D-6E8A-4147-A177-3AD203B41FA5}">
                      <a16:colId xmlns:a16="http://schemas.microsoft.com/office/drawing/2014/main" val="1724019137"/>
                    </a:ext>
                  </a:extLst>
                </a:gridCol>
                <a:gridCol w="1518441">
                  <a:extLst>
                    <a:ext uri="{9D8B030D-6E8A-4147-A177-3AD203B41FA5}">
                      <a16:colId xmlns:a16="http://schemas.microsoft.com/office/drawing/2014/main" val="3335337128"/>
                    </a:ext>
                  </a:extLst>
                </a:gridCol>
              </a:tblGrid>
              <a:tr h="2745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Item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Sometimes I felt…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Factor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42489463"/>
                  </a:ext>
                </a:extLst>
              </a:tr>
              <a:tr h="466432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1.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Alienation from my body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err="1">
                          <a:effectLst/>
                        </a:rPr>
                        <a:t>Disownership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06558932"/>
                  </a:ext>
                </a:extLst>
              </a:tr>
              <a:tr h="55466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2.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As if my body does not belong to me anymore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err="1">
                          <a:effectLst/>
                        </a:rPr>
                        <a:t>Disownership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0320578"/>
                  </a:ext>
                </a:extLst>
              </a:tr>
              <a:tr h="466432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3.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As if my body was numb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err="1">
                          <a:effectLst/>
                        </a:rPr>
                        <a:t>Deafference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19028239"/>
                  </a:ext>
                </a:extLst>
              </a:tr>
              <a:tr h="55466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4.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As though the experience of my hand was less vivid than normal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err="1">
                          <a:effectLst/>
                        </a:rPr>
                        <a:t>Deafference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89476378"/>
                  </a:ext>
                </a:extLst>
              </a:tr>
              <a:tr h="466432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5.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As if the body I saw was my own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Embodiment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25029236"/>
                  </a:ext>
                </a:extLst>
              </a:tr>
              <a:tr h="466432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6.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As if I could move the seen body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Embodiment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54118904"/>
                  </a:ext>
                </a:extLst>
              </a:tr>
              <a:tr h="55466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7.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As if I were not real or as if I were cut-off from the world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Derealisation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9165404"/>
                  </a:ext>
                </a:extLst>
              </a:tr>
              <a:tr h="55466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8.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As if my surroundings felt detached or unreal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Derealisation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03522387"/>
                  </a:ext>
                </a:extLst>
              </a:tr>
              <a:tr h="466432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9.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That the experience was pleasant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Pleasantness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15222909"/>
                  </a:ext>
                </a:extLst>
              </a:tr>
            </a:tbl>
          </a:graphicData>
        </a:graphic>
      </p:graphicFrame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54DC964-B535-43CF-A768-57EC844D02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7792" y="1894823"/>
            <a:ext cx="2804108" cy="13255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4</a:t>
            </a:r>
            <a:r>
              <a:rPr lang="en-US" dirty="0"/>
              <a:t> trials </a:t>
            </a:r>
          </a:p>
          <a:p>
            <a:pPr marL="0" indent="0">
              <a:buNone/>
            </a:pPr>
            <a:r>
              <a:rPr lang="en-GB" sz="3200" b="1" dirty="0"/>
              <a:t>60</a:t>
            </a:r>
            <a:r>
              <a:rPr lang="en-GB" b="1" dirty="0"/>
              <a:t> </a:t>
            </a:r>
            <a:r>
              <a:rPr lang="en-GB" dirty="0"/>
              <a:t>seconds each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F2D9AC43-E602-4912-9442-95315E98F3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888357"/>
              </p:ext>
            </p:extLst>
          </p:nvPr>
        </p:nvGraphicFramePr>
        <p:xfrm>
          <a:off x="1778135" y="4074566"/>
          <a:ext cx="3811480" cy="254207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5740">
                  <a:extLst>
                    <a:ext uri="{9D8B030D-6E8A-4147-A177-3AD203B41FA5}">
                      <a16:colId xmlns:a16="http://schemas.microsoft.com/office/drawing/2014/main" val="3838034393"/>
                    </a:ext>
                  </a:extLst>
                </a:gridCol>
                <a:gridCol w="1905740">
                  <a:extLst>
                    <a:ext uri="{9D8B030D-6E8A-4147-A177-3AD203B41FA5}">
                      <a16:colId xmlns:a16="http://schemas.microsoft.com/office/drawing/2014/main" val="4100202673"/>
                    </a:ext>
                  </a:extLst>
                </a:gridCol>
              </a:tblGrid>
              <a:tr h="127103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 delay</a:t>
                      </a:r>
                    </a:p>
                    <a:p>
                      <a:pPr algn="ctr"/>
                      <a:r>
                        <a:rPr lang="en-US" dirty="0"/>
                        <a:t>Self-stroking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C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1s Delay</a:t>
                      </a:r>
                    </a:p>
                    <a:p>
                      <a:pPr algn="ctr"/>
                      <a:r>
                        <a:rPr lang="en-US" dirty="0"/>
                        <a:t>Self-stroking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7725523"/>
                  </a:ext>
                </a:extLst>
              </a:tr>
              <a:tr h="127103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 delay</a:t>
                      </a:r>
                    </a:p>
                    <a:p>
                      <a:pPr algn="ctr"/>
                      <a:r>
                        <a:rPr lang="en-US" dirty="0"/>
                        <a:t>Other-stroking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D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1s Delay</a:t>
                      </a:r>
                    </a:p>
                    <a:p>
                      <a:pPr algn="ctr"/>
                      <a:r>
                        <a:rPr lang="en-US" dirty="0"/>
                        <a:t>Other-stroking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D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3262928"/>
                  </a:ext>
                </a:extLst>
              </a:tr>
            </a:tbl>
          </a:graphicData>
        </a:graphic>
      </p:graphicFrame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AA733B4-439E-4A82-BAF2-2DD6957176AB}"/>
              </a:ext>
            </a:extLst>
          </p:cNvPr>
          <p:cNvSpPr txBox="1">
            <a:spLocks/>
          </p:cNvSpPr>
          <p:nvPr/>
        </p:nvSpPr>
        <p:spPr>
          <a:xfrm>
            <a:off x="3155129" y="3565263"/>
            <a:ext cx="1078129" cy="668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Delay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E01CDADF-AE47-4060-8E9E-2AB3308DC5E9}"/>
              </a:ext>
            </a:extLst>
          </p:cNvPr>
          <p:cNvSpPr txBox="1">
            <a:spLocks/>
          </p:cNvSpPr>
          <p:nvPr/>
        </p:nvSpPr>
        <p:spPr>
          <a:xfrm>
            <a:off x="493324" y="5111761"/>
            <a:ext cx="1196540" cy="668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Source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FD91FC8-A04D-46BF-BF6D-A5BF41DEA7E6}"/>
              </a:ext>
            </a:extLst>
          </p:cNvPr>
          <p:cNvGrpSpPr/>
          <p:nvPr/>
        </p:nvGrpSpPr>
        <p:grpSpPr>
          <a:xfrm>
            <a:off x="1114025" y="1611459"/>
            <a:ext cx="1834969" cy="1932579"/>
            <a:chOff x="6866135" y="1911406"/>
            <a:chExt cx="3232149" cy="323850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324B226F-AF17-4EE0-A817-6083B0F6D7FB}"/>
                </a:ext>
              </a:extLst>
            </p:cNvPr>
            <p:cNvGrpSpPr/>
            <p:nvPr/>
          </p:nvGrpSpPr>
          <p:grpSpPr>
            <a:xfrm>
              <a:off x="6866135" y="1911406"/>
              <a:ext cx="3232149" cy="3238500"/>
              <a:chOff x="7312026" y="547232"/>
              <a:chExt cx="2851149" cy="2881768"/>
            </a:xfrm>
          </p:grpSpPr>
          <p:pic>
            <p:nvPicPr>
              <p:cNvPr id="20" name="Picture 19" descr="A picture containing drawing&#10;&#10;Description automatically generated">
                <a:extLst>
                  <a:ext uri="{FF2B5EF4-FFF2-40B4-BE49-F238E27FC236}">
                    <a16:creationId xmlns:a16="http://schemas.microsoft.com/office/drawing/2014/main" id="{ABF8DF85-1A7A-4F93-B4BD-0BCFC941E94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0450" b="10169"/>
              <a:stretch/>
            </p:blipFill>
            <p:spPr>
              <a:xfrm>
                <a:off x="7312026" y="547232"/>
                <a:ext cx="2851149" cy="2881768"/>
              </a:xfrm>
              <a:prstGeom prst="rect">
                <a:avLst/>
              </a:prstGeom>
            </p:spPr>
          </p:pic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8ED88ABB-C2AA-4A57-A446-8FE33C88AA5C}"/>
                  </a:ext>
                </a:extLst>
              </p:cNvPr>
              <p:cNvSpPr/>
              <p:nvPr/>
            </p:nvSpPr>
            <p:spPr>
              <a:xfrm>
                <a:off x="8206757" y="926294"/>
                <a:ext cx="347240" cy="193537"/>
              </a:xfrm>
              <a:prstGeom prst="roundRect">
                <a:avLst/>
              </a:prstGeom>
              <a:solidFill>
                <a:schemeClr val="bg2">
                  <a:lumMod val="50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68C0B09C-5029-4470-9CF2-1C147C175CA6}"/>
                  </a:ext>
                </a:extLst>
              </p:cNvPr>
              <p:cNvSpPr/>
              <p:nvPr/>
            </p:nvSpPr>
            <p:spPr>
              <a:xfrm>
                <a:off x="7859518" y="979736"/>
                <a:ext cx="347239" cy="86651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pic>
          <p:nvPicPr>
            <p:cNvPr id="23" name="Graphic 22" descr="Paint brush">
              <a:extLst>
                <a:ext uri="{FF2B5EF4-FFF2-40B4-BE49-F238E27FC236}">
                  <a16:creationId xmlns:a16="http://schemas.microsoft.com/office/drawing/2014/main" id="{A1144231-FD9B-47EC-8E02-52981B3201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644474" y="2413327"/>
              <a:ext cx="581604" cy="5816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98955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8D4DA-FAAE-4BB9-808C-07711774B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525" y="365125"/>
            <a:ext cx="10515600" cy="1325563"/>
          </a:xfrm>
        </p:spPr>
        <p:txBody>
          <a:bodyPr/>
          <a:lstStyle/>
          <a:p>
            <a:r>
              <a:rPr lang="en-GB" dirty="0"/>
              <a:t>Mixed-Reality Task – “Threshold” Version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83402F-96F4-44E6-B338-1B79DD272A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5504" y="2002262"/>
            <a:ext cx="2723147" cy="1325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b="1" dirty="0"/>
              <a:t>80</a:t>
            </a:r>
            <a:r>
              <a:rPr lang="en-GB" dirty="0"/>
              <a:t> trials</a:t>
            </a:r>
          </a:p>
          <a:p>
            <a:pPr marL="0" indent="0">
              <a:buNone/>
            </a:pPr>
            <a:r>
              <a:rPr lang="en-GB" sz="3200" b="1" dirty="0"/>
              <a:t>9</a:t>
            </a:r>
            <a:r>
              <a:rPr lang="en-GB" dirty="0"/>
              <a:t> seconds each</a:t>
            </a:r>
          </a:p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A67BE02-8298-4A41-B9E9-F7F6ECAA04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7042223"/>
              </p:ext>
            </p:extLst>
          </p:nvPr>
        </p:nvGraphicFramePr>
        <p:xfrm>
          <a:off x="6363823" y="1556084"/>
          <a:ext cx="5594985" cy="2390276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678661">
                  <a:extLst>
                    <a:ext uri="{9D8B030D-6E8A-4147-A177-3AD203B41FA5}">
                      <a16:colId xmlns:a16="http://schemas.microsoft.com/office/drawing/2014/main" val="4233513414"/>
                    </a:ext>
                  </a:extLst>
                </a:gridCol>
                <a:gridCol w="4916324">
                  <a:extLst>
                    <a:ext uri="{9D8B030D-6E8A-4147-A177-3AD203B41FA5}">
                      <a16:colId xmlns:a16="http://schemas.microsoft.com/office/drawing/2014/main" val="554950542"/>
                    </a:ext>
                  </a:extLst>
                </a:gridCol>
              </a:tblGrid>
              <a:tr h="5975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Item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Question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94845847"/>
                  </a:ext>
                </a:extLst>
              </a:tr>
              <a:tr h="597569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1.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It felt as if the touch/movement I saw and felt was synchronous (in time)</a:t>
                      </a:r>
                      <a:endParaRPr lang="en-GB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96533504"/>
                  </a:ext>
                </a:extLst>
              </a:tr>
              <a:tr h="597569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2.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It felt as if the hand that I saw was my own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84157058"/>
                  </a:ext>
                </a:extLst>
              </a:tr>
              <a:tr h="597569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3.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The experience felt pleasant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57742764"/>
                  </a:ext>
                </a:extLst>
              </a:tr>
            </a:tbl>
          </a:graphicData>
        </a:graphic>
      </p:graphicFrame>
      <p:graphicFrame>
        <p:nvGraphicFramePr>
          <p:cNvPr id="11" name="Table 3">
            <a:extLst>
              <a:ext uri="{FF2B5EF4-FFF2-40B4-BE49-F238E27FC236}">
                <a16:creationId xmlns:a16="http://schemas.microsoft.com/office/drawing/2014/main" id="{A5E77972-93C0-4AC6-84D9-D79B4A93DC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6719750"/>
              </p:ext>
            </p:extLst>
          </p:nvPr>
        </p:nvGraphicFramePr>
        <p:xfrm>
          <a:off x="1634909" y="4619961"/>
          <a:ext cx="10118471" cy="19048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9861">
                  <a:extLst>
                    <a:ext uri="{9D8B030D-6E8A-4147-A177-3AD203B41FA5}">
                      <a16:colId xmlns:a16="http://schemas.microsoft.com/office/drawing/2014/main" val="2870731900"/>
                    </a:ext>
                  </a:extLst>
                </a:gridCol>
                <a:gridCol w="919861">
                  <a:extLst>
                    <a:ext uri="{9D8B030D-6E8A-4147-A177-3AD203B41FA5}">
                      <a16:colId xmlns:a16="http://schemas.microsoft.com/office/drawing/2014/main" val="3838034393"/>
                    </a:ext>
                  </a:extLst>
                </a:gridCol>
                <a:gridCol w="919861">
                  <a:extLst>
                    <a:ext uri="{9D8B030D-6E8A-4147-A177-3AD203B41FA5}">
                      <a16:colId xmlns:a16="http://schemas.microsoft.com/office/drawing/2014/main" val="4100202673"/>
                    </a:ext>
                  </a:extLst>
                </a:gridCol>
                <a:gridCol w="919861">
                  <a:extLst>
                    <a:ext uri="{9D8B030D-6E8A-4147-A177-3AD203B41FA5}">
                      <a16:colId xmlns:a16="http://schemas.microsoft.com/office/drawing/2014/main" val="1882811309"/>
                    </a:ext>
                  </a:extLst>
                </a:gridCol>
                <a:gridCol w="919861">
                  <a:extLst>
                    <a:ext uri="{9D8B030D-6E8A-4147-A177-3AD203B41FA5}">
                      <a16:colId xmlns:a16="http://schemas.microsoft.com/office/drawing/2014/main" val="2623616362"/>
                    </a:ext>
                  </a:extLst>
                </a:gridCol>
                <a:gridCol w="919861">
                  <a:extLst>
                    <a:ext uri="{9D8B030D-6E8A-4147-A177-3AD203B41FA5}">
                      <a16:colId xmlns:a16="http://schemas.microsoft.com/office/drawing/2014/main" val="2120467615"/>
                    </a:ext>
                  </a:extLst>
                </a:gridCol>
                <a:gridCol w="919861">
                  <a:extLst>
                    <a:ext uri="{9D8B030D-6E8A-4147-A177-3AD203B41FA5}">
                      <a16:colId xmlns:a16="http://schemas.microsoft.com/office/drawing/2014/main" val="1573627274"/>
                    </a:ext>
                  </a:extLst>
                </a:gridCol>
                <a:gridCol w="919861">
                  <a:extLst>
                    <a:ext uri="{9D8B030D-6E8A-4147-A177-3AD203B41FA5}">
                      <a16:colId xmlns:a16="http://schemas.microsoft.com/office/drawing/2014/main" val="2168996332"/>
                    </a:ext>
                  </a:extLst>
                </a:gridCol>
                <a:gridCol w="919861">
                  <a:extLst>
                    <a:ext uri="{9D8B030D-6E8A-4147-A177-3AD203B41FA5}">
                      <a16:colId xmlns:a16="http://schemas.microsoft.com/office/drawing/2014/main" val="534105862"/>
                    </a:ext>
                  </a:extLst>
                </a:gridCol>
                <a:gridCol w="919861">
                  <a:extLst>
                    <a:ext uri="{9D8B030D-6E8A-4147-A177-3AD203B41FA5}">
                      <a16:colId xmlns:a16="http://schemas.microsoft.com/office/drawing/2014/main" val="1054652853"/>
                    </a:ext>
                  </a:extLst>
                </a:gridCol>
                <a:gridCol w="919861">
                  <a:extLst>
                    <a:ext uri="{9D8B030D-6E8A-4147-A177-3AD203B41FA5}">
                      <a16:colId xmlns:a16="http://schemas.microsoft.com/office/drawing/2014/main" val="1973155287"/>
                    </a:ext>
                  </a:extLst>
                </a:gridCol>
              </a:tblGrid>
              <a:tr h="952417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Self</a:t>
                      </a:r>
                      <a:endParaRPr lang="en-GB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C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0ms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C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66ms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C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132ms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C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198ms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C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264ms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C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330ms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C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396ms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C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462ms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C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528ms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C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594ms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7725523"/>
                  </a:ext>
                </a:extLst>
              </a:tr>
              <a:tr h="952417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Other</a:t>
                      </a:r>
                      <a:endParaRPr lang="en-GB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D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0ms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D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66ms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ED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132ms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ED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198ms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ED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264ms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ED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330ms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ED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396ms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ED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462ms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ED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528ms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ED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594ms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ED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3164719"/>
                  </a:ext>
                </a:extLst>
              </a:tr>
            </a:tbl>
          </a:graphicData>
        </a:graphic>
      </p:graphicFrame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ECE2588-62A3-446D-9F15-E15A1F768511}"/>
              </a:ext>
            </a:extLst>
          </p:cNvPr>
          <p:cNvSpPr txBox="1">
            <a:spLocks/>
          </p:cNvSpPr>
          <p:nvPr/>
        </p:nvSpPr>
        <p:spPr>
          <a:xfrm>
            <a:off x="5824758" y="4066513"/>
            <a:ext cx="1078129" cy="668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Delay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6DACF342-E8B2-4005-8433-B0E4443344E9}"/>
              </a:ext>
            </a:extLst>
          </p:cNvPr>
          <p:cNvSpPr txBox="1">
            <a:spLocks/>
          </p:cNvSpPr>
          <p:nvPr/>
        </p:nvSpPr>
        <p:spPr>
          <a:xfrm>
            <a:off x="239930" y="5301915"/>
            <a:ext cx="1196540" cy="668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Source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22C72C1-4C3F-459F-823C-CCD848A10EFC}"/>
              </a:ext>
            </a:extLst>
          </p:cNvPr>
          <p:cNvGrpSpPr/>
          <p:nvPr/>
        </p:nvGrpSpPr>
        <p:grpSpPr>
          <a:xfrm>
            <a:off x="1147479" y="1654105"/>
            <a:ext cx="1834969" cy="1932579"/>
            <a:chOff x="6866135" y="1911406"/>
            <a:chExt cx="3232149" cy="3238500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DA3B59C3-9C9A-4E16-85DB-11954F9BAD6A}"/>
                </a:ext>
              </a:extLst>
            </p:cNvPr>
            <p:cNvGrpSpPr/>
            <p:nvPr/>
          </p:nvGrpSpPr>
          <p:grpSpPr>
            <a:xfrm>
              <a:off x="6866135" y="1911406"/>
              <a:ext cx="3232149" cy="3238500"/>
              <a:chOff x="7312026" y="547232"/>
              <a:chExt cx="2851149" cy="2881768"/>
            </a:xfrm>
          </p:grpSpPr>
          <p:pic>
            <p:nvPicPr>
              <p:cNvPr id="23" name="Picture 22" descr="A picture containing drawing&#10;&#10;Description automatically generated">
                <a:extLst>
                  <a:ext uri="{FF2B5EF4-FFF2-40B4-BE49-F238E27FC236}">
                    <a16:creationId xmlns:a16="http://schemas.microsoft.com/office/drawing/2014/main" id="{661CF81B-48E0-457C-A5C2-F4210511404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0450" b="10169"/>
              <a:stretch/>
            </p:blipFill>
            <p:spPr>
              <a:xfrm>
                <a:off x="7312026" y="547232"/>
                <a:ext cx="2851149" cy="2881768"/>
              </a:xfrm>
              <a:prstGeom prst="rect">
                <a:avLst/>
              </a:prstGeom>
            </p:spPr>
          </p:pic>
          <p:sp>
            <p:nvSpPr>
              <p:cNvPr id="24" name="Rectangle: Rounded Corners 23">
                <a:extLst>
                  <a:ext uri="{FF2B5EF4-FFF2-40B4-BE49-F238E27FC236}">
                    <a16:creationId xmlns:a16="http://schemas.microsoft.com/office/drawing/2014/main" id="{BBEE102C-6F1B-432A-B491-1176DEB0BFBD}"/>
                  </a:ext>
                </a:extLst>
              </p:cNvPr>
              <p:cNvSpPr/>
              <p:nvPr/>
            </p:nvSpPr>
            <p:spPr>
              <a:xfrm>
                <a:off x="8206757" y="926294"/>
                <a:ext cx="347240" cy="193537"/>
              </a:xfrm>
              <a:prstGeom prst="roundRect">
                <a:avLst/>
              </a:prstGeom>
              <a:solidFill>
                <a:schemeClr val="bg2">
                  <a:lumMod val="50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17FF272B-5F27-4678-A3AB-EDB15BEA77EF}"/>
                  </a:ext>
                </a:extLst>
              </p:cNvPr>
              <p:cNvSpPr/>
              <p:nvPr/>
            </p:nvSpPr>
            <p:spPr>
              <a:xfrm>
                <a:off x="7859518" y="979736"/>
                <a:ext cx="347239" cy="86651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pic>
          <p:nvPicPr>
            <p:cNvPr id="22" name="Graphic 21" descr="Paint brush">
              <a:extLst>
                <a:ext uri="{FF2B5EF4-FFF2-40B4-BE49-F238E27FC236}">
                  <a16:creationId xmlns:a16="http://schemas.microsoft.com/office/drawing/2014/main" id="{5C76D8A6-950C-4C57-8DDF-F1AC3A3B88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644474" y="2413327"/>
              <a:ext cx="581604" cy="5816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637473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6C1C3-38DB-4507-B1C3-58CE8199F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46325"/>
            <a:ext cx="10515600" cy="1325563"/>
          </a:xfrm>
        </p:spPr>
        <p:txBody>
          <a:bodyPr/>
          <a:lstStyle/>
          <a:p>
            <a:pPr algn="ctr"/>
            <a:r>
              <a:rPr lang="en-GB" dirty="0"/>
              <a:t>Thank you for listening!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B28EBE-A9A8-45FE-981F-BC51567132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90698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1848E-59BA-481B-9559-1D62AC446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0CE688-179C-4423-A26C-01241D8146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en-US" dirty="0" err="1"/>
              <a:t>Černis</a:t>
            </a:r>
            <a:r>
              <a:rPr lang="en-US" dirty="0"/>
              <a:t>, E., Freeman, D., &amp; Ehlers, A. (2020). Describing the indescribable: A qualitative study of dissociative experiences in psychosis. </a:t>
            </a:r>
            <a:r>
              <a:rPr lang="en-US" i="1" dirty="0"/>
              <a:t>PLOS ONE</a:t>
            </a:r>
            <a:r>
              <a:rPr lang="en-US" dirty="0"/>
              <a:t>, </a:t>
            </a:r>
            <a:r>
              <a:rPr lang="en-US" i="1" dirty="0"/>
              <a:t>15</a:t>
            </a:r>
            <a:r>
              <a:rPr lang="en-US" dirty="0"/>
              <a:t>(2), e0229091. </a:t>
            </a:r>
            <a:r>
              <a:rPr lang="en-US" dirty="0">
                <a:hlinkClick r:id="rId3"/>
              </a:rPr>
              <a:t>https://doi.org/10.1371/journal.pone.0229091</a:t>
            </a:r>
            <a:endParaRPr lang="en-US" dirty="0"/>
          </a:p>
          <a:p>
            <a:r>
              <a:rPr lang="en-US" dirty="0"/>
              <a:t>Haugen, M. C., &amp; Castillo, R. J. (1999). Unrecognized Dissociation in Psychotic Outpatients and Implications of Ethnicity. </a:t>
            </a:r>
            <a:r>
              <a:rPr lang="en-US" i="1" dirty="0"/>
              <a:t>The Journal of Nervous and Mental Disease</a:t>
            </a:r>
            <a:r>
              <a:rPr lang="en-US" dirty="0"/>
              <a:t>, </a:t>
            </a:r>
            <a:r>
              <a:rPr lang="en-US" i="1" dirty="0"/>
              <a:t>187</a:t>
            </a:r>
            <a:r>
              <a:rPr lang="en-US" dirty="0"/>
              <a:t>(12), 751–754.</a:t>
            </a:r>
          </a:p>
          <a:p>
            <a:r>
              <a:rPr lang="en-GB" dirty="0" err="1"/>
              <a:t>Maaranen</a:t>
            </a:r>
            <a:r>
              <a:rPr lang="en-GB" dirty="0"/>
              <a:t>, P., </a:t>
            </a:r>
            <a:r>
              <a:rPr lang="en-GB" dirty="0" err="1"/>
              <a:t>Tanskanen</a:t>
            </a:r>
            <a:r>
              <a:rPr lang="en-GB" dirty="0"/>
              <a:t>, A., </a:t>
            </a:r>
            <a:r>
              <a:rPr lang="en-GB" dirty="0" err="1"/>
              <a:t>Honkalampi</a:t>
            </a:r>
            <a:r>
              <a:rPr lang="en-GB" dirty="0"/>
              <a:t>, K., </a:t>
            </a:r>
            <a:r>
              <a:rPr lang="en-GB" dirty="0" err="1"/>
              <a:t>Haatainen</a:t>
            </a:r>
            <a:r>
              <a:rPr lang="en-GB" dirty="0"/>
              <a:t>, K., </a:t>
            </a:r>
            <a:r>
              <a:rPr lang="en-GB" dirty="0" err="1"/>
              <a:t>Hintikka</a:t>
            </a:r>
            <a:r>
              <a:rPr lang="en-GB" dirty="0"/>
              <a:t>, J., &amp; </a:t>
            </a:r>
            <a:r>
              <a:rPr lang="en-GB" dirty="0" err="1"/>
              <a:t>Viinamäki</a:t>
            </a:r>
            <a:r>
              <a:rPr lang="en-GB" dirty="0"/>
              <a:t>, H. (2005). Factors Associated with Pathological Dissociation in the General Population. </a:t>
            </a:r>
            <a:r>
              <a:rPr lang="en-GB" i="1" dirty="0"/>
              <a:t>Australian &amp; New Zealand Journal of Psychiatry</a:t>
            </a:r>
            <a:r>
              <a:rPr lang="en-GB" dirty="0"/>
              <a:t>, </a:t>
            </a:r>
            <a:r>
              <a:rPr lang="en-GB" i="1" dirty="0"/>
              <a:t>39</a:t>
            </a:r>
            <a:r>
              <a:rPr lang="en-GB" dirty="0"/>
              <a:t>(5), 387–394. </a:t>
            </a:r>
            <a:r>
              <a:rPr lang="en-GB" dirty="0">
                <a:hlinkClick r:id="rId4"/>
              </a:rPr>
              <a:t>https://doi.org/10.1080/j.1440-1614.2005.01586.x</a:t>
            </a:r>
            <a:endParaRPr lang="en-GB" dirty="0"/>
          </a:p>
          <a:p>
            <a:r>
              <a:rPr lang="en-GB" dirty="0"/>
              <a:t>Roel </a:t>
            </a:r>
            <a:r>
              <a:rPr lang="en-GB" dirty="0" err="1"/>
              <a:t>Lesur</a:t>
            </a:r>
            <a:r>
              <a:rPr lang="en-GB" dirty="0"/>
              <a:t>, M., </a:t>
            </a:r>
            <a:r>
              <a:rPr lang="en-GB" dirty="0" err="1"/>
              <a:t>Weijs</a:t>
            </a:r>
            <a:r>
              <a:rPr lang="en-GB" dirty="0"/>
              <a:t>, M. L., Simon, C., </a:t>
            </a:r>
            <a:r>
              <a:rPr lang="en-GB" dirty="0" err="1"/>
              <a:t>Kannape</a:t>
            </a:r>
            <a:r>
              <a:rPr lang="en-GB" dirty="0"/>
              <a:t>, O. A., &amp; </a:t>
            </a:r>
            <a:r>
              <a:rPr lang="en-GB" dirty="0" err="1"/>
              <a:t>Lenggenhager</a:t>
            </a:r>
            <a:r>
              <a:rPr lang="en-GB" dirty="0"/>
              <a:t>, B. (2020). Psychometrics of Disembodiment and Its Differential Modulation by Visuomotor and </a:t>
            </a:r>
            <a:r>
              <a:rPr lang="en-GB" dirty="0" err="1"/>
              <a:t>Visuotactile</a:t>
            </a:r>
            <a:r>
              <a:rPr lang="en-GB" dirty="0"/>
              <a:t> Mismatches. </a:t>
            </a:r>
            <a:r>
              <a:rPr lang="en-GB" i="1" dirty="0" err="1"/>
              <a:t>IScience</a:t>
            </a:r>
            <a:r>
              <a:rPr lang="en-GB" dirty="0"/>
              <a:t>, </a:t>
            </a:r>
            <a:r>
              <a:rPr lang="en-GB" i="1" dirty="0"/>
              <a:t>23</a:t>
            </a:r>
            <a:r>
              <a:rPr lang="en-GB" dirty="0"/>
              <a:t>(3), 100901. </a:t>
            </a:r>
            <a:r>
              <a:rPr lang="en-GB" dirty="0">
                <a:hlinkClick r:id="rId5"/>
              </a:rPr>
              <a:t>https://doi.org/10.1016/j.isci.2020.100901</a:t>
            </a:r>
            <a:endParaRPr lang="en-GB" dirty="0"/>
          </a:p>
          <a:p>
            <a:r>
              <a:rPr lang="en-GB" dirty="0"/>
              <a:t>Khalsa, S. S., </a:t>
            </a:r>
            <a:r>
              <a:rPr lang="en-GB" dirty="0" err="1"/>
              <a:t>Adolphs</a:t>
            </a:r>
            <a:r>
              <a:rPr lang="en-GB" dirty="0"/>
              <a:t>, R., Cameron, O. G., Critchley, H. D., Davenport, P. W., Feinstein, J. S., </a:t>
            </a:r>
            <a:r>
              <a:rPr lang="en-GB" dirty="0" err="1"/>
              <a:t>Feusner</a:t>
            </a:r>
            <a:r>
              <a:rPr lang="en-GB" dirty="0"/>
              <a:t>, J. D., Garfinkel, S. N., Lane, R. D., </a:t>
            </a:r>
            <a:r>
              <a:rPr lang="en-GB" dirty="0" err="1"/>
              <a:t>Mehling</a:t>
            </a:r>
            <a:r>
              <a:rPr lang="en-GB" dirty="0"/>
              <a:t>, W. E., </a:t>
            </a:r>
            <a:r>
              <a:rPr lang="en-GB" dirty="0" err="1"/>
              <a:t>Meuret</a:t>
            </a:r>
            <a:r>
              <a:rPr lang="en-GB" dirty="0"/>
              <a:t>, A. E., </a:t>
            </a:r>
            <a:r>
              <a:rPr lang="en-GB" dirty="0" err="1"/>
              <a:t>Nemeroff</a:t>
            </a:r>
            <a:r>
              <a:rPr lang="en-GB" dirty="0"/>
              <a:t>, C. B., Oppenheimer, S., Petzschner, F. H., </a:t>
            </a:r>
            <a:r>
              <a:rPr lang="en-GB" dirty="0" err="1"/>
              <a:t>Pollatos</a:t>
            </a:r>
            <a:r>
              <a:rPr lang="en-GB" dirty="0"/>
              <a:t>, O., </a:t>
            </a:r>
            <a:r>
              <a:rPr lang="en-GB" dirty="0" err="1"/>
              <a:t>Rhudy</a:t>
            </a:r>
            <a:r>
              <a:rPr lang="en-GB" dirty="0"/>
              <a:t>, J. L., Schramm, L. P., Simmons, W. K., Stein, M. B., … Zucker, N. (2018). </a:t>
            </a:r>
            <a:r>
              <a:rPr lang="en-GB" dirty="0" err="1"/>
              <a:t>Interoception</a:t>
            </a:r>
            <a:r>
              <a:rPr lang="en-GB" dirty="0"/>
              <a:t> and Mental Health: A Roadmap. </a:t>
            </a:r>
            <a:r>
              <a:rPr lang="en-GB" i="1" dirty="0"/>
              <a:t>Biological Psychiatry: Cognitive Neuroscience and Neuroimaging</a:t>
            </a:r>
            <a:r>
              <a:rPr lang="en-GB" dirty="0"/>
              <a:t>, </a:t>
            </a:r>
            <a:r>
              <a:rPr lang="en-GB" i="1" dirty="0"/>
              <a:t>3</a:t>
            </a:r>
            <a:r>
              <a:rPr lang="en-GB" dirty="0"/>
              <a:t>(6), 501–513. </a:t>
            </a:r>
            <a:r>
              <a:rPr lang="en-GB" dirty="0">
                <a:hlinkClick r:id="rId6"/>
              </a:rPr>
              <a:t>https://doi.org/10.1016/j.bpsc.2017.12.004</a:t>
            </a:r>
            <a:endParaRPr lang="en-GB" dirty="0"/>
          </a:p>
          <a:p>
            <a:r>
              <a:rPr lang="en-US" dirty="0" err="1"/>
              <a:t>Schäflein</a:t>
            </a:r>
            <a:r>
              <a:rPr lang="en-US" dirty="0"/>
              <a:t>, E., </a:t>
            </a:r>
            <a:r>
              <a:rPr lang="en-US" dirty="0" err="1"/>
              <a:t>Sattel</a:t>
            </a:r>
            <a:r>
              <a:rPr lang="en-US" dirty="0"/>
              <a:t>, H. C., </a:t>
            </a:r>
            <a:r>
              <a:rPr lang="en-US" dirty="0" err="1"/>
              <a:t>Pollatos</a:t>
            </a:r>
            <a:r>
              <a:rPr lang="en-US" dirty="0"/>
              <a:t>, O., &amp; Sack, M. (2018). Disconnected – Impaired Interoceptive Accuracy and Its Association With Self-Perception and Cardiac Vagal Tone in Patients With Dissociative Disorder. </a:t>
            </a:r>
            <a:r>
              <a:rPr lang="en-US" i="1" dirty="0"/>
              <a:t>Frontiers in Psychology</a:t>
            </a:r>
            <a:r>
              <a:rPr lang="en-US" dirty="0"/>
              <a:t>, </a:t>
            </a:r>
            <a:r>
              <a:rPr lang="en-US" i="1" dirty="0"/>
              <a:t>9</a:t>
            </a:r>
            <a:r>
              <a:rPr lang="en-US" dirty="0"/>
              <a:t>. </a:t>
            </a:r>
            <a:r>
              <a:rPr lang="en-US" dirty="0">
                <a:hlinkClick r:id="rId7"/>
              </a:rPr>
              <a:t>https://doi.org/10.3389/fpsyg.2018.00897</a:t>
            </a:r>
            <a:endParaRPr lang="en-US" dirty="0"/>
          </a:p>
          <a:p>
            <a:r>
              <a:rPr lang="en-GB" dirty="0" err="1"/>
              <a:t>Tsakiris</a:t>
            </a:r>
            <a:r>
              <a:rPr lang="en-GB" dirty="0"/>
              <a:t> Manos, Jiménez Ana </a:t>
            </a:r>
            <a:r>
              <a:rPr lang="en-GB" dirty="0" err="1"/>
              <a:t>Tajadura</a:t>
            </a:r>
            <a:r>
              <a:rPr lang="en-GB" dirty="0"/>
              <a:t>-, &amp; </a:t>
            </a:r>
            <a:r>
              <a:rPr lang="en-GB" dirty="0" err="1"/>
              <a:t>Costantini</a:t>
            </a:r>
            <a:r>
              <a:rPr lang="en-GB" dirty="0"/>
              <a:t> Marcello. (2011). Just a heartbeat away from one’s body: Interoceptive sensitivity predicts malleability of body-representations. </a:t>
            </a:r>
            <a:r>
              <a:rPr lang="en-GB" i="1" dirty="0"/>
              <a:t>Proceedings of the Royal Society B: Biological Sciences</a:t>
            </a:r>
            <a:r>
              <a:rPr lang="en-GB" dirty="0"/>
              <a:t>, </a:t>
            </a:r>
            <a:r>
              <a:rPr lang="en-GB" i="1" dirty="0"/>
              <a:t>278</a:t>
            </a:r>
            <a:r>
              <a:rPr lang="en-GB" dirty="0"/>
              <a:t>(1717), 2470–2476. </a:t>
            </a:r>
            <a:r>
              <a:rPr lang="en-GB" dirty="0">
                <a:hlinkClick r:id="rId8"/>
              </a:rPr>
              <a:t>https://doi.org/10.1098/rspb.2010.2547</a:t>
            </a:r>
            <a:endParaRPr lang="en-GB" dirty="0"/>
          </a:p>
          <a:p>
            <a:r>
              <a:rPr lang="en-GB" dirty="0"/>
              <a:t>Lush, P., </a:t>
            </a:r>
            <a:r>
              <a:rPr lang="en-GB" dirty="0" err="1"/>
              <a:t>Botan</a:t>
            </a:r>
            <a:r>
              <a:rPr lang="en-GB" dirty="0"/>
              <a:t>, V., Scott, R. B., Seth, A., Ward, J., &amp; Dienes, Z. (2019). </a:t>
            </a:r>
            <a:r>
              <a:rPr lang="en-GB" i="1" dirty="0"/>
              <a:t>Phenomenological control: Response to imaginative suggestion predicts measures of mirror touch synaesthesia, vicarious pain and the rubber hand illusion</a:t>
            </a:r>
            <a:r>
              <a:rPr lang="en-GB" dirty="0"/>
              <a:t> [Preprint]. </a:t>
            </a:r>
            <a:r>
              <a:rPr lang="en-GB" dirty="0" err="1"/>
              <a:t>PsyArXiv</a:t>
            </a:r>
            <a:r>
              <a:rPr lang="en-GB" dirty="0"/>
              <a:t>. </a:t>
            </a:r>
            <a:r>
              <a:rPr lang="en-GB" dirty="0">
                <a:hlinkClick r:id="rId9"/>
              </a:rPr>
              <a:t>https://doi.org/10.31234/osf.io/82jav</a:t>
            </a:r>
            <a:endParaRPr lang="en-GB" dirty="0"/>
          </a:p>
          <a:p>
            <a:r>
              <a:rPr lang="en-US" dirty="0"/>
              <a:t>Sierra, M., &amp; Berrios, G. E. (2000). The Cambridge </a:t>
            </a:r>
            <a:r>
              <a:rPr lang="en-US" dirty="0" err="1"/>
              <a:t>Depersonalisation</a:t>
            </a:r>
            <a:r>
              <a:rPr lang="en-US" dirty="0"/>
              <a:t> Scale: A new instrument for the measurement of </a:t>
            </a:r>
            <a:r>
              <a:rPr lang="en-US" dirty="0" err="1"/>
              <a:t>depersonalisation</a:t>
            </a:r>
            <a:r>
              <a:rPr lang="en-US" dirty="0"/>
              <a:t>. </a:t>
            </a:r>
            <a:r>
              <a:rPr lang="en-US" i="1" dirty="0"/>
              <a:t>Psychiatry Research</a:t>
            </a:r>
            <a:r>
              <a:rPr lang="en-US" dirty="0"/>
              <a:t>, </a:t>
            </a:r>
            <a:r>
              <a:rPr lang="en-US" i="1" dirty="0"/>
              <a:t>93</a:t>
            </a:r>
            <a:r>
              <a:rPr lang="en-US" dirty="0"/>
              <a:t>(2), 153–164. </a:t>
            </a:r>
            <a:r>
              <a:rPr lang="en-US" dirty="0">
                <a:hlinkClick r:id="rId10"/>
              </a:rPr>
              <a:t>https://doi.org/10.1016/S0165-1781(00)00100-1</a:t>
            </a:r>
            <a:endParaRPr lang="en-US" dirty="0"/>
          </a:p>
          <a:p>
            <a:r>
              <a:rPr lang="en-US" dirty="0"/>
              <a:t>Bell, V., Halligan, P. W., &amp; Ellis, H. D. (2006). The Cardiff Anomalous Perceptions Scale (CAPS): A New Validated Measure of Anomalous Perceptual Experience. </a:t>
            </a:r>
            <a:r>
              <a:rPr lang="en-US" i="1" dirty="0"/>
              <a:t>Schizophrenia Bulletin</a:t>
            </a:r>
            <a:r>
              <a:rPr lang="en-US" dirty="0"/>
              <a:t>, </a:t>
            </a:r>
            <a:r>
              <a:rPr lang="en-US" i="1" dirty="0"/>
              <a:t>32</a:t>
            </a:r>
            <a:r>
              <a:rPr lang="en-US" dirty="0"/>
              <a:t>(2), 366–377. </a:t>
            </a:r>
            <a:r>
              <a:rPr lang="en-US" dirty="0">
                <a:hlinkClick r:id="rId11"/>
              </a:rPr>
              <a:t>https://doi.org/10.1093/schbul/sbj014</a:t>
            </a:r>
            <a:endParaRPr lang="en-US" dirty="0"/>
          </a:p>
          <a:p>
            <a:r>
              <a:rPr lang="en-GB" dirty="0" err="1"/>
              <a:t>Nijenhuis</a:t>
            </a:r>
            <a:r>
              <a:rPr lang="en-GB" dirty="0"/>
              <a:t>, E. R. S., </a:t>
            </a:r>
            <a:r>
              <a:rPr lang="en-GB" dirty="0" err="1"/>
              <a:t>Spinhoven</a:t>
            </a:r>
            <a:r>
              <a:rPr lang="en-GB" dirty="0"/>
              <a:t>, P., Van Dyck, R., Van Der Hart, O., &amp; </a:t>
            </a:r>
            <a:r>
              <a:rPr lang="en-GB" dirty="0" err="1"/>
              <a:t>Vanderlinden</a:t>
            </a:r>
            <a:r>
              <a:rPr lang="en-GB" dirty="0"/>
              <a:t>, J. (1996). The development and psychometric characteristics of the Somatoform Dissociation Questionnaire (SDQ-20),. </a:t>
            </a:r>
            <a:r>
              <a:rPr lang="en-GB" i="1" dirty="0"/>
              <a:t>Journal of Nervous and Mental Disease</a:t>
            </a:r>
            <a:r>
              <a:rPr lang="en-GB" dirty="0"/>
              <a:t>, </a:t>
            </a:r>
            <a:r>
              <a:rPr lang="en-GB" i="1" dirty="0"/>
              <a:t>184</a:t>
            </a:r>
            <a:r>
              <a:rPr lang="en-GB" dirty="0"/>
              <a:t>(11), 688–694. </a:t>
            </a:r>
            <a:r>
              <a:rPr lang="en-GB" dirty="0">
                <a:hlinkClick r:id="rId12"/>
              </a:rPr>
              <a:t>https://doi.org/10.1097/00005053-199611000-00006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57329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416</TotalTime>
  <Words>1285</Words>
  <Application>Microsoft Macintosh PowerPoint</Application>
  <PresentationFormat>Widescreen</PresentationFormat>
  <Paragraphs>140</Paragraphs>
  <Slides>13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Recreating feelings of body  dis-ownership with mixed-reality</vt:lpstr>
      <vt:lpstr>Notice</vt:lpstr>
      <vt:lpstr>PowerPoint Presentation</vt:lpstr>
      <vt:lpstr>Unusual Self-Experiences &amp; Dissociation</vt:lpstr>
      <vt:lpstr>Recreating Unusual Experiences</vt:lpstr>
      <vt:lpstr>Potential Mechanisms?</vt:lpstr>
      <vt:lpstr>Interoception</vt:lpstr>
      <vt:lpstr>Phenomenological Control</vt:lpstr>
      <vt:lpstr>Participants</vt:lpstr>
      <vt:lpstr>Mixed-Reality Task – “Long” Version</vt:lpstr>
      <vt:lpstr>Mixed-Reality Task – “Threshold” Version</vt:lpstr>
      <vt:lpstr>Thank you for listening!</vt:lpstr>
      <vt:lpstr>References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Recreating feelings of body  dis-ownership with mixed-reality</dc:title>
  <dc:creator>Jamie Moffatt</dc:creator>
  <cp:lastModifiedBy>Ellie Robson</cp:lastModifiedBy>
  <cp:revision>18</cp:revision>
  <dcterms:created xsi:type="dcterms:W3CDTF">2020-12-08T17:22:10Z</dcterms:created>
  <dcterms:modified xsi:type="dcterms:W3CDTF">2020-12-10T10:22:29Z</dcterms:modified>
</cp:coreProperties>
</file>