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99" r:id="rId2"/>
    <p:sldId id="317" r:id="rId3"/>
    <p:sldId id="305" r:id="rId4"/>
    <p:sldId id="318" r:id="rId5"/>
    <p:sldId id="319" r:id="rId6"/>
    <p:sldId id="320" r:id="rId7"/>
    <p:sldId id="321" r:id="rId8"/>
    <p:sldId id="322" r:id="rId9"/>
    <p:sldId id="324" r:id="rId10"/>
    <p:sldId id="325" r:id="rId11"/>
    <p:sldId id="326" r:id="rId12"/>
    <p:sldId id="327" r:id="rId13"/>
    <p:sldId id="330" r:id="rId14"/>
    <p:sldId id="328" r:id="rId15"/>
    <p:sldId id="332" r:id="rId16"/>
    <p:sldId id="333" r:id="rId17"/>
    <p:sldId id="334" r:id="rId18"/>
    <p:sldId id="335" r:id="rId19"/>
    <p:sldId id="336" r:id="rId20"/>
    <p:sldId id="337" r:id="rId21"/>
    <p:sldId id="338" r:id="rId22"/>
    <p:sldId id="339" r:id="rId23"/>
    <p:sldId id="307" r:id="rId2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49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6652" autoAdjust="0"/>
  </p:normalViewPr>
  <p:slideViewPr>
    <p:cSldViewPr snapToGrid="0">
      <p:cViewPr varScale="1">
        <p:scale>
          <a:sx n="116" d="100"/>
          <a:sy n="116" d="100"/>
        </p:scale>
        <p:origin x="102" y="108"/>
      </p:cViewPr>
      <p:guideLst>
        <p:guide orient="horz" pos="2160"/>
        <p:guide pos="3840"/>
      </p:guideLst>
    </p:cSldViewPr>
  </p:slideViewPr>
  <p:outlineViewPr>
    <p:cViewPr>
      <p:scale>
        <a:sx n="33" d="100"/>
        <a:sy n="33" d="100"/>
      </p:scale>
      <p:origin x="24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FCEA5F-51C4-44A4-B1A5-463EB35820B4}" type="datetimeFigureOut">
              <a:rPr lang="sv-SE" smtClean="0"/>
              <a:t>2016-05-03</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75EE1D-2FE3-40F4-98E2-79018DEB078B}" type="slidenum">
              <a:rPr lang="sv-SE" smtClean="0"/>
              <a:t>‹#›</a:t>
            </a:fld>
            <a:endParaRPr lang="sv-SE"/>
          </a:p>
        </p:txBody>
      </p:sp>
    </p:spTree>
    <p:extLst>
      <p:ext uri="{BB962C8B-B14F-4D97-AF65-F5344CB8AC3E}">
        <p14:creationId xmlns:p14="http://schemas.microsoft.com/office/powerpoint/2010/main" val="3435403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dirty="0" err="1" smtClean="0"/>
              <a:t>Messure</a:t>
            </a:r>
            <a:r>
              <a:rPr lang="sv-SE" sz="1200" dirty="0" smtClean="0"/>
              <a:t> disponible </a:t>
            </a:r>
            <a:r>
              <a:rPr lang="sv-SE" sz="1200" dirty="0" err="1" smtClean="0"/>
              <a:t>income</a:t>
            </a:r>
            <a:r>
              <a:rPr lang="sv-SE" sz="1200" dirty="0" smtClean="0"/>
              <a:t> = 0 </a:t>
            </a:r>
            <a:r>
              <a:rPr lang="en-US" sz="1200" kern="1200" baseline="0" dirty="0" smtClean="0">
                <a:solidFill>
                  <a:schemeClr val="tx1"/>
                </a:solidFill>
                <a:effectLst/>
                <a:latin typeface="+mn-lt"/>
                <a:ea typeface="+mn-ea"/>
                <a:cs typeface="+mn-cs"/>
              </a:rPr>
              <a:t>Children in Poverty: </a:t>
            </a:r>
          </a:p>
          <a:p>
            <a:r>
              <a:rPr lang="en-US" sz="1200" kern="1200" baseline="0" dirty="0" smtClean="0">
                <a:solidFill>
                  <a:schemeClr val="tx1"/>
                </a:solidFill>
                <a:effectLst/>
                <a:latin typeface="+mn-lt"/>
                <a:ea typeface="+mn-ea"/>
                <a:cs typeface="+mn-cs"/>
              </a:rPr>
              <a:t>In total: 12.0 % (2013)</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Low income standard 5,4%, both low income standard and financial social assistance 2.4% and financial social assistance 4.2 % (</a:t>
            </a:r>
            <a:r>
              <a:rPr lang="en-US" sz="1200" kern="1200" baseline="0" dirty="0" err="1" smtClean="0">
                <a:solidFill>
                  <a:schemeClr val="tx1"/>
                </a:solidFill>
                <a:effectLst/>
                <a:latin typeface="+mn-lt"/>
                <a:ea typeface="+mn-ea"/>
                <a:cs typeface="+mn-cs"/>
              </a:rPr>
              <a:t>Rädda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barnen</a:t>
            </a:r>
            <a:r>
              <a:rPr lang="en-US" sz="1200" kern="1200" baseline="0" dirty="0" smtClean="0">
                <a:solidFill>
                  <a:schemeClr val="tx1"/>
                </a:solidFill>
                <a:effectLst/>
                <a:latin typeface="+mn-lt"/>
                <a:ea typeface="+mn-ea"/>
                <a:cs typeface="+mn-cs"/>
              </a:rPr>
              <a:t> 2015)</a:t>
            </a:r>
          </a:p>
          <a:p>
            <a:endParaRPr lang="sv-SE" sz="1200" dirty="0" smtClean="0"/>
          </a:p>
          <a:p>
            <a:r>
              <a:rPr lang="sv-SE" sz="1200" dirty="0" smtClean="0"/>
              <a:t>12200:- 1 adult and 1 </a:t>
            </a:r>
            <a:r>
              <a:rPr lang="sv-SE" sz="1200" dirty="0" err="1" smtClean="0"/>
              <a:t>child</a:t>
            </a:r>
            <a:endParaRPr lang="sv-SE" sz="1200" dirty="0" smtClean="0"/>
          </a:p>
          <a:p>
            <a:r>
              <a:rPr lang="sv-SE" sz="1200" dirty="0" smtClean="0"/>
              <a:t>18544:- 2 </a:t>
            </a:r>
            <a:r>
              <a:rPr lang="sv-SE" sz="1200" dirty="0" err="1" smtClean="0"/>
              <a:t>adults</a:t>
            </a:r>
            <a:r>
              <a:rPr lang="sv-SE" sz="1200" dirty="0" smtClean="0"/>
              <a:t> and 2 </a:t>
            </a:r>
            <a:r>
              <a:rPr lang="sv-SE" sz="1200" dirty="0" err="1" smtClean="0"/>
              <a:t>children</a:t>
            </a:r>
            <a:endParaRPr lang="sv-SE" sz="1200" dirty="0" smtClean="0"/>
          </a:p>
          <a:p>
            <a:r>
              <a:rPr lang="sv-SE" sz="1200" dirty="0" err="1" smtClean="0"/>
              <a:t>Enough</a:t>
            </a:r>
            <a:r>
              <a:rPr lang="sv-SE" sz="1200" dirty="0" smtClean="0"/>
              <a:t> to </a:t>
            </a:r>
            <a:r>
              <a:rPr lang="sv-SE" sz="1200" dirty="0" err="1" smtClean="0"/>
              <a:t>nessesary</a:t>
            </a:r>
            <a:r>
              <a:rPr lang="sv-SE" sz="1200" dirty="0" smtClean="0"/>
              <a:t> </a:t>
            </a:r>
            <a:r>
              <a:rPr lang="sv-SE" sz="1200" dirty="0" err="1" smtClean="0"/>
              <a:t>spending</a:t>
            </a:r>
            <a:r>
              <a:rPr lang="sv-SE" sz="1200" dirty="0" smtClean="0"/>
              <a:t>, rent, </a:t>
            </a:r>
            <a:r>
              <a:rPr lang="sv-SE" sz="1200" dirty="0" err="1" smtClean="0"/>
              <a:t>food</a:t>
            </a:r>
            <a:r>
              <a:rPr lang="sv-SE" sz="1200" dirty="0" smtClean="0"/>
              <a:t>, </a:t>
            </a:r>
            <a:r>
              <a:rPr lang="sv-SE" sz="1200" dirty="0" err="1" smtClean="0"/>
              <a:t>cloths</a:t>
            </a:r>
            <a:r>
              <a:rPr lang="sv-SE" sz="1200" dirty="0" smtClean="0"/>
              <a:t> </a:t>
            </a:r>
            <a:r>
              <a:rPr lang="sv-SE" sz="1200" dirty="0" err="1" smtClean="0"/>
              <a:t>medical</a:t>
            </a:r>
            <a:r>
              <a:rPr lang="sv-SE" sz="1200" dirty="0" smtClean="0"/>
              <a:t> </a:t>
            </a:r>
            <a:r>
              <a:rPr lang="sv-SE" sz="1200" dirty="0" err="1" smtClean="0"/>
              <a:t>cost</a:t>
            </a:r>
            <a:r>
              <a:rPr lang="sv-SE" sz="1200" dirty="0" smtClean="0"/>
              <a:t>, </a:t>
            </a:r>
            <a:r>
              <a:rPr lang="sv-SE" sz="1200" dirty="0" err="1" smtClean="0"/>
              <a:t>insurance</a:t>
            </a:r>
            <a:r>
              <a:rPr lang="sv-SE" sz="1200" dirty="0" smtClean="0"/>
              <a:t> etc.</a:t>
            </a:r>
          </a:p>
          <a:p>
            <a:r>
              <a:rPr lang="sv-SE" sz="1200" dirty="0" smtClean="0"/>
              <a:t>7,8% </a:t>
            </a:r>
            <a:r>
              <a:rPr lang="sv-SE" sz="1200" dirty="0" err="1" smtClean="0"/>
              <a:t>had</a:t>
            </a:r>
            <a:r>
              <a:rPr lang="sv-SE" sz="1200" dirty="0" smtClean="0"/>
              <a:t> less </a:t>
            </a:r>
            <a:r>
              <a:rPr lang="sv-SE" sz="1200" dirty="0" err="1" smtClean="0"/>
              <a:t>than</a:t>
            </a:r>
            <a:r>
              <a:rPr lang="sv-SE" sz="1200" dirty="0" smtClean="0"/>
              <a:t> =0</a:t>
            </a:r>
          </a:p>
          <a:p>
            <a:r>
              <a:rPr lang="sv-SE" sz="1200" dirty="0" smtClean="0"/>
              <a:t>National social </a:t>
            </a:r>
            <a:r>
              <a:rPr lang="sv-SE" sz="1200" dirty="0" err="1" smtClean="0"/>
              <a:t>assisstance</a:t>
            </a:r>
            <a:r>
              <a:rPr lang="sv-SE" sz="1200" dirty="0" smtClean="0"/>
              <a:t> (2adults and 2 </a:t>
            </a:r>
            <a:r>
              <a:rPr lang="sv-SE" sz="1200" dirty="0" err="1" smtClean="0"/>
              <a:t>children</a:t>
            </a:r>
            <a:endParaRPr lang="sv-SE" sz="1200" dirty="0" smtClean="0"/>
          </a:p>
          <a:p>
            <a:r>
              <a:rPr lang="sv-SE" sz="1200" dirty="0" smtClean="0"/>
              <a:t>12060:- plus rent 6200:-=18260:-</a:t>
            </a:r>
          </a:p>
          <a:p>
            <a:endParaRPr lang="sv-SE" sz="1200" dirty="0" smtClean="0"/>
          </a:p>
          <a:p>
            <a:endParaRPr lang="sv-SE" sz="1200" dirty="0" smtClean="0"/>
          </a:p>
          <a:p>
            <a:r>
              <a:rPr lang="sv-SE" sz="1200" dirty="0" smtClean="0"/>
              <a:t>Rädda Barnens årsrapport 2015</a:t>
            </a:r>
          </a:p>
          <a:p>
            <a:r>
              <a:rPr lang="sv-SE" sz="1200" dirty="0" err="1" smtClean="0"/>
              <a:t>Messure</a:t>
            </a:r>
            <a:r>
              <a:rPr lang="sv-SE" sz="1200" dirty="0" smtClean="0"/>
              <a:t> disponible </a:t>
            </a:r>
            <a:r>
              <a:rPr lang="sv-SE" sz="1200" dirty="0" err="1" smtClean="0"/>
              <a:t>income</a:t>
            </a:r>
            <a:r>
              <a:rPr lang="sv-SE" sz="1200" dirty="0" smtClean="0"/>
              <a:t> = 0</a:t>
            </a:r>
          </a:p>
          <a:p>
            <a:r>
              <a:rPr lang="sv-SE" sz="1200" dirty="0" smtClean="0"/>
              <a:t>12200:- 1 adult and 1 </a:t>
            </a:r>
            <a:r>
              <a:rPr lang="sv-SE" sz="1200" dirty="0" err="1" smtClean="0"/>
              <a:t>child</a:t>
            </a:r>
            <a:endParaRPr lang="sv-SE" sz="1200" dirty="0" smtClean="0"/>
          </a:p>
          <a:p>
            <a:r>
              <a:rPr lang="sv-SE" sz="1200" dirty="0" smtClean="0"/>
              <a:t>18544:- 2 </a:t>
            </a:r>
            <a:r>
              <a:rPr lang="sv-SE" sz="1200" dirty="0" err="1" smtClean="0"/>
              <a:t>adults</a:t>
            </a:r>
            <a:r>
              <a:rPr lang="sv-SE" sz="1200" dirty="0" smtClean="0"/>
              <a:t> and 2 </a:t>
            </a:r>
            <a:r>
              <a:rPr lang="sv-SE" sz="1200" dirty="0" err="1" smtClean="0"/>
              <a:t>children</a:t>
            </a:r>
            <a:endParaRPr lang="sv-SE" sz="1200" dirty="0" smtClean="0"/>
          </a:p>
          <a:p>
            <a:r>
              <a:rPr lang="sv-SE" sz="1200" dirty="0" err="1" smtClean="0"/>
              <a:t>Enough</a:t>
            </a:r>
            <a:r>
              <a:rPr lang="sv-SE" sz="1200" dirty="0" smtClean="0"/>
              <a:t> to </a:t>
            </a:r>
            <a:r>
              <a:rPr lang="sv-SE" sz="1200" dirty="0" err="1" smtClean="0"/>
              <a:t>nessesary</a:t>
            </a:r>
            <a:r>
              <a:rPr lang="sv-SE" sz="1200" dirty="0" smtClean="0"/>
              <a:t> </a:t>
            </a:r>
            <a:r>
              <a:rPr lang="sv-SE" sz="1200" dirty="0" err="1" smtClean="0"/>
              <a:t>spending</a:t>
            </a:r>
            <a:r>
              <a:rPr lang="sv-SE" sz="1200" dirty="0" smtClean="0"/>
              <a:t>, rent, </a:t>
            </a:r>
            <a:r>
              <a:rPr lang="sv-SE" sz="1200" dirty="0" err="1" smtClean="0"/>
              <a:t>food</a:t>
            </a:r>
            <a:r>
              <a:rPr lang="sv-SE" sz="1200" dirty="0" smtClean="0"/>
              <a:t>, </a:t>
            </a:r>
            <a:r>
              <a:rPr lang="sv-SE" sz="1200" dirty="0" err="1" smtClean="0"/>
              <a:t>cloths</a:t>
            </a:r>
            <a:r>
              <a:rPr lang="sv-SE" sz="1200" dirty="0" smtClean="0"/>
              <a:t> </a:t>
            </a:r>
            <a:r>
              <a:rPr lang="sv-SE" sz="1200" dirty="0" err="1" smtClean="0"/>
              <a:t>medical</a:t>
            </a:r>
            <a:r>
              <a:rPr lang="sv-SE" sz="1200" dirty="0" smtClean="0"/>
              <a:t> </a:t>
            </a:r>
            <a:r>
              <a:rPr lang="sv-SE" sz="1200" dirty="0" err="1" smtClean="0"/>
              <a:t>cost</a:t>
            </a:r>
            <a:r>
              <a:rPr lang="sv-SE" sz="1200" dirty="0" smtClean="0"/>
              <a:t>, </a:t>
            </a:r>
            <a:r>
              <a:rPr lang="sv-SE" sz="1200" dirty="0" err="1" smtClean="0"/>
              <a:t>insurance</a:t>
            </a:r>
            <a:r>
              <a:rPr lang="sv-SE" sz="1200" dirty="0" smtClean="0"/>
              <a:t> etc.</a:t>
            </a:r>
          </a:p>
          <a:p>
            <a:r>
              <a:rPr lang="sv-SE" sz="1200" dirty="0" smtClean="0"/>
              <a:t>7,8% </a:t>
            </a:r>
            <a:r>
              <a:rPr lang="sv-SE" sz="1200" dirty="0" err="1" smtClean="0"/>
              <a:t>had</a:t>
            </a:r>
            <a:r>
              <a:rPr lang="sv-SE" sz="1200" dirty="0" smtClean="0"/>
              <a:t> less </a:t>
            </a:r>
            <a:r>
              <a:rPr lang="sv-SE" sz="1200" dirty="0" err="1" smtClean="0"/>
              <a:t>than</a:t>
            </a:r>
            <a:r>
              <a:rPr lang="sv-SE" sz="1200" dirty="0" smtClean="0"/>
              <a:t> =0</a:t>
            </a:r>
          </a:p>
          <a:p>
            <a:r>
              <a:rPr lang="sv-SE" sz="1200" dirty="0" smtClean="0"/>
              <a:t>National social </a:t>
            </a:r>
            <a:r>
              <a:rPr lang="sv-SE" sz="1200" dirty="0" err="1" smtClean="0"/>
              <a:t>assisstance</a:t>
            </a:r>
            <a:r>
              <a:rPr lang="sv-SE" sz="1200" dirty="0" smtClean="0"/>
              <a:t> (2adults and 2 </a:t>
            </a:r>
            <a:r>
              <a:rPr lang="sv-SE" sz="1200" dirty="0" err="1" smtClean="0"/>
              <a:t>children</a:t>
            </a:r>
            <a:endParaRPr lang="sv-SE" sz="1200" dirty="0" smtClean="0"/>
          </a:p>
          <a:p>
            <a:r>
              <a:rPr lang="sv-SE" sz="1200" dirty="0" smtClean="0"/>
              <a:t>12060:- plus rent 6200:-=18260:-</a:t>
            </a:r>
          </a:p>
          <a:p>
            <a:endParaRPr lang="sv-SE" sz="1200" dirty="0" smtClean="0"/>
          </a:p>
          <a:p>
            <a:endParaRPr lang="sv-SE" sz="1200" dirty="0" smtClean="0"/>
          </a:p>
          <a:p>
            <a:r>
              <a:rPr lang="sv-SE" sz="1200" dirty="0" smtClean="0"/>
              <a:t>Rädda Barnens årsrapport 2015</a:t>
            </a:r>
          </a:p>
          <a:p>
            <a:r>
              <a:rPr lang="sv-SE" dirty="0" smtClean="0"/>
              <a:t>1997-</a:t>
            </a:r>
            <a:r>
              <a:rPr lang="sv-SE" baseline="0" dirty="0" smtClean="0"/>
              <a:t> 2007 </a:t>
            </a:r>
            <a:r>
              <a:rPr lang="sv-SE" baseline="0" dirty="0" err="1" smtClean="0"/>
              <a:t>reduction</a:t>
            </a:r>
            <a:r>
              <a:rPr lang="sv-SE" baseline="0" dirty="0" smtClean="0"/>
              <a:t> 22 ,3 % - 10, 7%- 2009 13%,  60% i </a:t>
            </a:r>
            <a:r>
              <a:rPr lang="sv-SE" baseline="0" dirty="0" err="1" smtClean="0"/>
              <a:t>Rosengår</a:t>
            </a:r>
            <a:r>
              <a:rPr lang="sv-SE" baseline="0" dirty="0" smtClean="0"/>
              <a:t>, 30% Malmö  12 % 2013, </a:t>
            </a:r>
            <a:r>
              <a:rPr lang="sv-SE" baseline="0" dirty="0" err="1" smtClean="0"/>
              <a:t>decreased</a:t>
            </a:r>
            <a:r>
              <a:rPr lang="sv-SE" baseline="0" dirty="0" smtClean="0"/>
              <a:t> in 127 </a:t>
            </a:r>
            <a:r>
              <a:rPr lang="sv-SE" baseline="0" dirty="0" err="1" smtClean="0"/>
              <a:t>municapilities</a:t>
            </a:r>
            <a:r>
              <a:rPr lang="sv-SE" baseline="0" dirty="0" smtClean="0"/>
              <a:t>, </a:t>
            </a:r>
            <a:r>
              <a:rPr lang="sv-SE" baseline="0" dirty="0" err="1" smtClean="0"/>
              <a:t>increased</a:t>
            </a:r>
            <a:r>
              <a:rPr lang="sv-SE" baseline="0" dirty="0" smtClean="0"/>
              <a:t> in 154, 30% Malmö, 3% i Lomma</a:t>
            </a:r>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a:t>
            </a:fld>
            <a:endParaRPr lang="sv-SE"/>
          </a:p>
        </p:txBody>
      </p:sp>
    </p:spTree>
    <p:extLst>
      <p:ext uri="{BB962C8B-B14F-4D97-AF65-F5344CB8AC3E}">
        <p14:creationId xmlns:p14="http://schemas.microsoft.com/office/powerpoint/2010/main" val="322461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anticipate a negative response to requests for money or things, and/or that they do not want to additionally add to their parents’ economic burden, For example, not taking part in school activities, clubs or outings – as well as truancy and dropping out of school – can all be viewed as a forms self-exclusion from social environments where economic disadvantage can be made visible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within the family, where there are risks of conflict- young people avoid money-related discussions with their parents and that they keep their wishes to themselves shielding parents from the effects of poverty on everyday life </a:t>
            </a:r>
            <a:endParaRPr lang="en-US" dirty="0" smtClean="0"/>
          </a:p>
          <a:p>
            <a:r>
              <a:rPr lang="en-US" sz="1200" kern="1200" dirty="0" smtClean="0">
                <a:solidFill>
                  <a:schemeClr val="tx1"/>
                </a:solidFill>
                <a:effectLst/>
                <a:latin typeface="+mn-lt"/>
                <a:ea typeface="+mn-ea"/>
                <a:cs typeface="+mn-cs"/>
              </a:rPr>
              <a:t>people learn to ‘make do’ and reduce their demands on parents, want to maximize their resources, they tend nevertheless to gradually narrow their aspirations in social engagement, both in the present, </a:t>
            </a:r>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3</a:t>
            </a:fld>
            <a:endParaRPr lang="sv-SE"/>
          </a:p>
        </p:txBody>
      </p:sp>
    </p:spTree>
    <p:extLst>
      <p:ext uri="{BB962C8B-B14F-4D97-AF65-F5344CB8AC3E}">
        <p14:creationId xmlns:p14="http://schemas.microsoft.com/office/powerpoint/2010/main" val="1498396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11</a:t>
            </a:fld>
            <a:endParaRPr lang="sv-SE"/>
          </a:p>
        </p:txBody>
      </p:sp>
    </p:spTree>
    <p:extLst>
      <p:ext uri="{BB962C8B-B14F-4D97-AF65-F5344CB8AC3E}">
        <p14:creationId xmlns:p14="http://schemas.microsoft.com/office/powerpoint/2010/main" val="2611469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12</a:t>
            </a:fld>
            <a:endParaRPr lang="sv-SE"/>
          </a:p>
        </p:txBody>
      </p:sp>
    </p:spTree>
    <p:extLst>
      <p:ext uri="{BB962C8B-B14F-4D97-AF65-F5344CB8AC3E}">
        <p14:creationId xmlns:p14="http://schemas.microsoft.com/office/powerpoint/2010/main" val="3436795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13</a:t>
            </a:fld>
            <a:endParaRPr lang="sv-SE"/>
          </a:p>
        </p:txBody>
      </p:sp>
    </p:spTree>
    <p:extLst>
      <p:ext uri="{BB962C8B-B14F-4D97-AF65-F5344CB8AC3E}">
        <p14:creationId xmlns:p14="http://schemas.microsoft.com/office/powerpoint/2010/main" val="3595918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14</a:t>
            </a:fld>
            <a:endParaRPr lang="sv-SE"/>
          </a:p>
        </p:txBody>
      </p:sp>
    </p:spTree>
    <p:extLst>
      <p:ext uri="{BB962C8B-B14F-4D97-AF65-F5344CB8AC3E}">
        <p14:creationId xmlns:p14="http://schemas.microsoft.com/office/powerpoint/2010/main" val="876737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15</a:t>
            </a:fld>
            <a:endParaRPr lang="sv-SE"/>
          </a:p>
        </p:txBody>
      </p:sp>
    </p:spTree>
    <p:extLst>
      <p:ext uri="{BB962C8B-B14F-4D97-AF65-F5344CB8AC3E}">
        <p14:creationId xmlns:p14="http://schemas.microsoft.com/office/powerpoint/2010/main" val="741423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16</a:t>
            </a:fld>
            <a:endParaRPr lang="sv-SE"/>
          </a:p>
        </p:txBody>
      </p:sp>
    </p:spTree>
    <p:extLst>
      <p:ext uri="{BB962C8B-B14F-4D97-AF65-F5344CB8AC3E}">
        <p14:creationId xmlns:p14="http://schemas.microsoft.com/office/powerpoint/2010/main" val="1227796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17</a:t>
            </a:fld>
            <a:endParaRPr lang="sv-SE"/>
          </a:p>
        </p:txBody>
      </p:sp>
    </p:spTree>
    <p:extLst>
      <p:ext uri="{BB962C8B-B14F-4D97-AF65-F5344CB8AC3E}">
        <p14:creationId xmlns:p14="http://schemas.microsoft.com/office/powerpoint/2010/main" val="987073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18</a:t>
            </a:fld>
            <a:endParaRPr lang="sv-SE"/>
          </a:p>
        </p:txBody>
      </p:sp>
    </p:spTree>
    <p:extLst>
      <p:ext uri="{BB962C8B-B14F-4D97-AF65-F5344CB8AC3E}">
        <p14:creationId xmlns:p14="http://schemas.microsoft.com/office/powerpoint/2010/main" val="2249480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19</a:t>
            </a:fld>
            <a:endParaRPr lang="sv-SE"/>
          </a:p>
        </p:txBody>
      </p:sp>
    </p:spTree>
    <p:extLst>
      <p:ext uri="{BB962C8B-B14F-4D97-AF65-F5344CB8AC3E}">
        <p14:creationId xmlns:p14="http://schemas.microsoft.com/office/powerpoint/2010/main" val="57957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20</a:t>
            </a:fld>
            <a:endParaRPr lang="sv-SE"/>
          </a:p>
        </p:txBody>
      </p:sp>
    </p:spTree>
    <p:extLst>
      <p:ext uri="{BB962C8B-B14F-4D97-AF65-F5344CB8AC3E}">
        <p14:creationId xmlns:p14="http://schemas.microsoft.com/office/powerpoint/2010/main" val="3159721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21</a:t>
            </a:fld>
            <a:endParaRPr lang="sv-SE"/>
          </a:p>
        </p:txBody>
      </p:sp>
    </p:spTree>
    <p:extLst>
      <p:ext uri="{BB962C8B-B14F-4D97-AF65-F5344CB8AC3E}">
        <p14:creationId xmlns:p14="http://schemas.microsoft.com/office/powerpoint/2010/main" val="1927114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a:t>
            </a:r>
            <a:r>
              <a:rPr lang="en-US" sz="1200" i="1" dirty="0" err="1" smtClean="0"/>
              <a:t>Avoidance</a:t>
            </a:r>
            <a:r>
              <a:rPr lang="en-US" sz="1200" i="1" dirty="0" smtClean="0"/>
              <a:t>-oriented strategies</a:t>
            </a:r>
            <a:r>
              <a:rPr lang="en-US" sz="1200" dirty="0" smtClean="0"/>
              <a:t>, </a:t>
            </a:r>
            <a:r>
              <a:rPr lang="en-US" sz="1200" i="1" dirty="0" smtClean="0"/>
              <a:t>accommodation-oriented strategies</a:t>
            </a:r>
            <a:r>
              <a:rPr lang="en-US" sz="1200" dirty="0" smtClean="0"/>
              <a:t> and </a:t>
            </a:r>
            <a:r>
              <a:rPr lang="en-US" sz="1200" i="1" dirty="0" smtClean="0"/>
              <a:t>active and intentionally-oriented strategies</a:t>
            </a:r>
            <a:r>
              <a:rPr lang="en-US" sz="1200" dirty="0" smtClean="0"/>
              <a:t>. Only two of these strategies – </a:t>
            </a:r>
            <a:r>
              <a:rPr lang="en-US" sz="1200" i="1" dirty="0" smtClean="0"/>
              <a:t>accommodation-oriented strategies</a:t>
            </a:r>
            <a:r>
              <a:rPr lang="en-US" sz="1200" dirty="0" smtClean="0"/>
              <a:t> (accepting the situation and getting on with life in a pragmatic ‘matter of fact’ way) and </a:t>
            </a:r>
            <a:r>
              <a:rPr lang="en-US" sz="1200" i="1" dirty="0" smtClean="0"/>
              <a:t>active and intention-oriented strategies</a:t>
            </a:r>
            <a:r>
              <a:rPr lang="en-US" sz="1200" dirty="0" smtClean="0"/>
              <a:t> (attempting to change the economic situation to the better, and bringing about desired outcomes) – are to be found.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heir agency in choosing not to position themselves passively (i.e. on the receiving end of parent’s economic restraint measures), but as actively involved in collective decision-making or as part of a collective effort to adapt to the new economic reality. </a:t>
            </a:r>
            <a:endParaRPr lang="sv-SE" sz="1200" kern="1200" dirty="0" smtClean="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F575EE1D-2FE3-40F4-98E2-79018DEB078B}" type="slidenum">
              <a:rPr lang="sv-SE" smtClean="0"/>
              <a:t>22</a:t>
            </a:fld>
            <a:endParaRPr lang="sv-SE"/>
          </a:p>
        </p:txBody>
      </p:sp>
    </p:spTree>
    <p:extLst>
      <p:ext uri="{BB962C8B-B14F-4D97-AF65-F5344CB8AC3E}">
        <p14:creationId xmlns:p14="http://schemas.microsoft.com/office/powerpoint/2010/main" val="1946099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smtClean="0"/>
              <a:t>Click to edit Master title style</a:t>
            </a:r>
            <a:endParaRPr lang="sv-SE"/>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sv-SE"/>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286191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sv-SE"/>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12087050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smtClean="0"/>
              <a:t>Click to edit Master title style</a:t>
            </a:r>
            <a:endParaRPr lang="sv-SE"/>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5469751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sv-SE"/>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2230006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smtClean="0"/>
              <a:t>Click to edit Master title style</a:t>
            </a:r>
            <a:endParaRPr lang="sv-SE"/>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1874827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sv-SE"/>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408266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2425811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sv-SE"/>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1633081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sv-SE"/>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2962569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1589129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FB0D8DE-77A4-469E-A4F6-B54B36EE4310}" type="datetimeFigureOut">
              <a:rPr lang="sv-SE" smtClean="0"/>
              <a:t>2016-05-03</a:t>
            </a:fld>
            <a:endParaRPr lang="sv-S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B4EE13-A68C-4496-9EA1-3827A02DB833}" type="slidenum">
              <a:rPr lang="sv-SE" smtClean="0"/>
              <a:t>‹#›</a:t>
            </a:fld>
            <a:endParaRPr lang="sv-SE"/>
          </a:p>
        </p:txBody>
      </p:sp>
    </p:spTree>
    <p:extLst>
      <p:ext uri="{BB962C8B-B14F-4D97-AF65-F5344CB8AC3E}">
        <p14:creationId xmlns:p14="http://schemas.microsoft.com/office/powerpoint/2010/main" val="3755837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ooter Placeholder 5"/>
          <p:cNvSpPr>
            <a:spLocks noGrp="1"/>
          </p:cNvSpPr>
          <p:nvPr>
            <p:ph type="ftr" sz="quarter" idx="3"/>
          </p:nvPr>
        </p:nvSpPr>
        <p:spPr>
          <a:xfrm>
            <a:off x="4038600" y="6492875"/>
            <a:ext cx="4114800" cy="365125"/>
          </a:xfrm>
          <a:prstGeom prst="rect">
            <a:avLst/>
          </a:prstGeom>
        </p:spPr>
        <p:txBody>
          <a:bodyPr/>
          <a:lstStyle/>
          <a:p>
            <a:r>
              <a:rPr lang="sv-SE" dirty="0" smtClean="0"/>
              <a:t>2016 Anette Bolin PhD socialt arbete</a:t>
            </a:r>
            <a:endParaRPr lang="sv-SE" dirty="0"/>
          </a:p>
        </p:txBody>
      </p:sp>
      <p:pic>
        <p:nvPicPr>
          <p:cNvPr id="8"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5422083"/>
            <a:ext cx="1867711" cy="1435916"/>
          </a:xfrm>
          <a:prstGeom prst="rect">
            <a:avLst/>
          </a:prstGeom>
        </p:spPr>
      </p:pic>
      <p:pic>
        <p:nvPicPr>
          <p:cNvPr id="9" name="Picture 7" descr="HV_PMS 312 + svart"/>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332794" y="5871788"/>
            <a:ext cx="1781384" cy="929848"/>
          </a:xfrm>
          <a:prstGeom prst="rect">
            <a:avLst/>
          </a:prstGeom>
          <a:noFill/>
        </p:spPr>
      </p:pic>
    </p:spTree>
    <p:extLst>
      <p:ext uri="{BB962C8B-B14F-4D97-AF65-F5344CB8AC3E}">
        <p14:creationId xmlns:p14="http://schemas.microsoft.com/office/powerpoint/2010/main" val="1834333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anette.bolin@hv.se"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365125"/>
            <a:ext cx="10515600" cy="796163"/>
          </a:xfrm>
        </p:spPr>
        <p:txBody>
          <a:bodyPr/>
          <a:lstStyle/>
          <a:p>
            <a:r>
              <a:rPr lang="en-US" sz="2800" b="1" dirty="0"/>
              <a:t>Young people’s strategies for handling economic adversity: Extending the research agenda</a:t>
            </a:r>
            <a:r>
              <a:rPr lang="sv-SE" sz="2800" dirty="0"/>
              <a:t/>
            </a:r>
            <a:br>
              <a:rPr lang="sv-SE" sz="2800" dirty="0"/>
            </a:br>
            <a:r>
              <a:rPr lang="sv-SE" dirty="0" smtClean="0"/>
              <a:t> </a:t>
            </a:r>
            <a:endParaRPr lang="sv-SE" dirty="0"/>
          </a:p>
        </p:txBody>
      </p:sp>
      <p:sp>
        <p:nvSpPr>
          <p:cNvPr id="8" name="Text Placeholder 7"/>
          <p:cNvSpPr>
            <a:spLocks noGrp="1"/>
          </p:cNvSpPr>
          <p:nvPr>
            <p:ph type="body" idx="1"/>
          </p:nvPr>
        </p:nvSpPr>
        <p:spPr>
          <a:xfrm>
            <a:off x="838199" y="1229434"/>
            <a:ext cx="5157787" cy="458203"/>
          </a:xfrm>
        </p:spPr>
        <p:txBody>
          <a:bodyPr/>
          <a:lstStyle/>
          <a:p>
            <a:r>
              <a:rPr lang="sv-SE" dirty="0" smtClean="0"/>
              <a:t>Sweden </a:t>
            </a:r>
            <a:endParaRPr lang="sv-SE" dirty="0"/>
          </a:p>
        </p:txBody>
      </p:sp>
      <p:sp>
        <p:nvSpPr>
          <p:cNvPr id="9" name="Content Placeholder 8"/>
          <p:cNvSpPr>
            <a:spLocks noGrp="1"/>
          </p:cNvSpPr>
          <p:nvPr>
            <p:ph sz="half" idx="2"/>
          </p:nvPr>
        </p:nvSpPr>
        <p:spPr>
          <a:xfrm>
            <a:off x="838200" y="1802108"/>
            <a:ext cx="5157787" cy="3684588"/>
          </a:xfrm>
        </p:spPr>
        <p:txBody>
          <a:bodyPr/>
          <a:lstStyle/>
          <a:p>
            <a:endParaRPr lang="sv-SE" dirty="0" smtClean="0"/>
          </a:p>
          <a:p>
            <a:endParaRPr lang="sv-SE" dirty="0"/>
          </a:p>
        </p:txBody>
      </p:sp>
      <p:pic>
        <p:nvPicPr>
          <p:cNvPr id="2" name="Content Placeholder 1"/>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7032511" y="763205"/>
            <a:ext cx="4295888" cy="5023819"/>
          </a:xfrm>
        </p:spPr>
      </p:pic>
      <p:graphicFrame>
        <p:nvGraphicFramePr>
          <p:cNvPr id="13" name="Table 12"/>
          <p:cNvGraphicFramePr>
            <a:graphicFrameLocks noGrp="1"/>
          </p:cNvGraphicFramePr>
          <p:nvPr>
            <p:extLst>
              <p:ext uri="{D42A27DB-BD31-4B8C-83A1-F6EECF244321}">
                <p14:modId xmlns:p14="http://schemas.microsoft.com/office/powerpoint/2010/main" val="146047250"/>
              </p:ext>
            </p:extLst>
          </p:nvPr>
        </p:nvGraphicFramePr>
        <p:xfrm>
          <a:off x="838199" y="1623684"/>
          <a:ext cx="5334000" cy="4041436"/>
        </p:xfrm>
        <a:graphic>
          <a:graphicData uri="http://schemas.openxmlformats.org/drawingml/2006/table">
            <a:tbl>
              <a:tblPr/>
              <a:tblGrid>
                <a:gridCol w="5334000"/>
              </a:tblGrid>
              <a:tr h="932476">
                <a:tc>
                  <a:txBody>
                    <a:bodyPr/>
                    <a:lstStyle/>
                    <a:p>
                      <a:r>
                        <a:rPr lang="sv-SE" dirty="0" smtClean="0">
                          <a:effectLst/>
                        </a:rPr>
                        <a:t>Population 9 866 670 2016 (feb 2016)</a:t>
                      </a:r>
                    </a:p>
                  </a:txBody>
                  <a:tcPr anchor="ctr">
                    <a:lnL>
                      <a:noFill/>
                    </a:lnL>
                    <a:lnR>
                      <a:noFill/>
                    </a:lnR>
                    <a:lnT>
                      <a:noFill/>
                    </a:lnT>
                    <a:lnB>
                      <a:noFill/>
                    </a:lnB>
                  </a:tcPr>
                </a:tc>
              </a:tr>
              <a:tr h="541025">
                <a:tc>
                  <a:txBody>
                    <a:bodyPr/>
                    <a:lstStyle/>
                    <a:p>
                      <a:r>
                        <a:rPr lang="sv-SE" dirty="0" err="1" smtClean="0"/>
                        <a:t>About</a:t>
                      </a:r>
                      <a:r>
                        <a:rPr lang="sv-SE" dirty="0" smtClean="0"/>
                        <a:t> 2</a:t>
                      </a:r>
                      <a:r>
                        <a:rPr lang="sv-SE" baseline="0" dirty="0" smtClean="0"/>
                        <a:t> miljon </a:t>
                      </a:r>
                      <a:r>
                        <a:rPr lang="sv-SE" baseline="0" dirty="0" err="1" smtClean="0"/>
                        <a:t>children</a:t>
                      </a:r>
                      <a:r>
                        <a:rPr lang="sv-SE" baseline="0" dirty="0" smtClean="0"/>
                        <a:t> </a:t>
                      </a:r>
                      <a:r>
                        <a:rPr lang="sv-SE" baseline="0" dirty="0" err="1" smtClean="0"/>
                        <a:t>between</a:t>
                      </a:r>
                      <a:r>
                        <a:rPr lang="sv-SE" baseline="0" dirty="0" smtClean="0"/>
                        <a:t> 0-17</a:t>
                      </a:r>
                    </a:p>
                    <a:p>
                      <a:endParaRPr lang="sv-SE" baseline="0" dirty="0" smtClean="0"/>
                    </a:p>
                    <a:p>
                      <a:r>
                        <a:rPr lang="sv-SE" baseline="0" dirty="0" smtClean="0"/>
                        <a:t>Child benefit</a:t>
                      </a:r>
                    </a:p>
                    <a:p>
                      <a:r>
                        <a:rPr lang="sv-SE" baseline="0" dirty="0" err="1" smtClean="0"/>
                        <a:t>Free</a:t>
                      </a:r>
                      <a:r>
                        <a:rPr lang="sv-SE" baseline="0" dirty="0" smtClean="0"/>
                        <a:t> </a:t>
                      </a:r>
                      <a:r>
                        <a:rPr lang="sv-SE" baseline="0" dirty="0" err="1" smtClean="0"/>
                        <a:t>school</a:t>
                      </a:r>
                      <a:r>
                        <a:rPr lang="sv-SE" baseline="0" dirty="0" smtClean="0"/>
                        <a:t>, </a:t>
                      </a:r>
                      <a:r>
                        <a:rPr lang="sv-SE" baseline="0" dirty="0" err="1" smtClean="0"/>
                        <a:t>free</a:t>
                      </a:r>
                      <a:r>
                        <a:rPr lang="sv-SE" baseline="0" dirty="0" smtClean="0"/>
                        <a:t> </a:t>
                      </a:r>
                      <a:r>
                        <a:rPr lang="sv-SE" baseline="0" dirty="0" err="1" smtClean="0"/>
                        <a:t>school</a:t>
                      </a:r>
                      <a:r>
                        <a:rPr lang="sv-SE" baseline="0" dirty="0" smtClean="0"/>
                        <a:t> </a:t>
                      </a:r>
                      <a:r>
                        <a:rPr lang="sv-SE" baseline="0" dirty="0" err="1" smtClean="0"/>
                        <a:t>meals</a:t>
                      </a:r>
                      <a:endParaRPr lang="sv-SE" baseline="0" dirty="0" smtClean="0"/>
                    </a:p>
                    <a:p>
                      <a:r>
                        <a:rPr lang="sv-SE" baseline="0" dirty="0" err="1" smtClean="0"/>
                        <a:t>Free</a:t>
                      </a:r>
                      <a:r>
                        <a:rPr lang="sv-SE" baseline="0" dirty="0" smtClean="0"/>
                        <a:t> </a:t>
                      </a:r>
                      <a:r>
                        <a:rPr lang="sv-SE" baseline="0" dirty="0" err="1" smtClean="0"/>
                        <a:t>health</a:t>
                      </a:r>
                      <a:r>
                        <a:rPr lang="sv-SE" baseline="0" dirty="0" smtClean="0"/>
                        <a:t> </a:t>
                      </a:r>
                      <a:r>
                        <a:rPr lang="sv-SE" baseline="0" dirty="0" err="1" smtClean="0"/>
                        <a:t>care</a:t>
                      </a:r>
                      <a:endParaRPr lang="sv-SE" baseline="0" dirty="0" smtClean="0"/>
                    </a:p>
                    <a:p>
                      <a:r>
                        <a:rPr lang="sv-SE" baseline="0" dirty="0" err="1" smtClean="0"/>
                        <a:t>Free</a:t>
                      </a:r>
                      <a:r>
                        <a:rPr lang="sv-SE" baseline="0" dirty="0" smtClean="0"/>
                        <a:t> </a:t>
                      </a:r>
                      <a:r>
                        <a:rPr lang="sv-SE" baseline="0" dirty="0" err="1" smtClean="0"/>
                        <a:t>glasses</a:t>
                      </a:r>
                      <a:endParaRPr lang="sv-SE" baseline="0" dirty="0" smtClean="0"/>
                    </a:p>
                    <a:p>
                      <a:r>
                        <a:rPr lang="sv-SE" baseline="0" dirty="0" err="1" smtClean="0"/>
                        <a:t>Free</a:t>
                      </a:r>
                      <a:r>
                        <a:rPr lang="sv-SE" baseline="0" dirty="0" smtClean="0"/>
                        <a:t> dental </a:t>
                      </a:r>
                      <a:r>
                        <a:rPr lang="sv-SE" baseline="0" dirty="0" err="1" smtClean="0"/>
                        <a:t>care</a:t>
                      </a:r>
                      <a:r>
                        <a:rPr lang="sv-SE" baseline="0" dirty="0" smtClean="0"/>
                        <a:t> </a:t>
                      </a:r>
                    </a:p>
                    <a:p>
                      <a:r>
                        <a:rPr lang="sv-SE" baseline="0" dirty="0" err="1" smtClean="0"/>
                        <a:t>Low</a:t>
                      </a:r>
                      <a:r>
                        <a:rPr lang="sv-SE" baseline="0" dirty="0" smtClean="0"/>
                        <a:t> </a:t>
                      </a:r>
                      <a:r>
                        <a:rPr lang="sv-SE" baseline="0" dirty="0" err="1" smtClean="0"/>
                        <a:t>cost</a:t>
                      </a:r>
                      <a:r>
                        <a:rPr lang="sv-SE" baseline="0" dirty="0" smtClean="0"/>
                        <a:t> for </a:t>
                      </a:r>
                      <a:r>
                        <a:rPr lang="sv-SE" baseline="0" dirty="0" err="1" smtClean="0"/>
                        <a:t>after</a:t>
                      </a:r>
                      <a:r>
                        <a:rPr lang="sv-SE" baseline="0" dirty="0" smtClean="0"/>
                        <a:t> </a:t>
                      </a:r>
                      <a:r>
                        <a:rPr lang="sv-SE" baseline="0" dirty="0" err="1" smtClean="0"/>
                        <a:t>school</a:t>
                      </a:r>
                      <a:r>
                        <a:rPr lang="sv-SE" baseline="0" dirty="0" smtClean="0"/>
                        <a:t> </a:t>
                      </a:r>
                      <a:r>
                        <a:rPr lang="sv-SE" baseline="0" dirty="0" err="1" smtClean="0"/>
                        <a:t>care</a:t>
                      </a:r>
                      <a:endParaRPr lang="sv-SE" baseline="0" dirty="0" smtClean="0"/>
                    </a:p>
                    <a:p>
                      <a:r>
                        <a:rPr lang="sv-SE" baseline="0" dirty="0" err="1" smtClean="0"/>
                        <a:t>Low</a:t>
                      </a:r>
                      <a:r>
                        <a:rPr lang="sv-SE" baseline="0" dirty="0" smtClean="0"/>
                        <a:t> </a:t>
                      </a:r>
                      <a:r>
                        <a:rPr lang="sv-SE" baseline="0" dirty="0" err="1" smtClean="0"/>
                        <a:t>cost</a:t>
                      </a:r>
                      <a:r>
                        <a:rPr lang="sv-SE" baseline="0" dirty="0" smtClean="0"/>
                        <a:t> för pre </a:t>
                      </a:r>
                      <a:r>
                        <a:rPr lang="sv-SE" baseline="0" dirty="0" err="1" smtClean="0"/>
                        <a:t>school</a:t>
                      </a:r>
                      <a:r>
                        <a:rPr lang="sv-SE" baseline="0" dirty="0" smtClean="0"/>
                        <a:t> </a:t>
                      </a:r>
                      <a:r>
                        <a:rPr lang="sv-SE" baseline="0" dirty="0" err="1" smtClean="0"/>
                        <a:t>care</a:t>
                      </a:r>
                      <a:endParaRPr lang="sv-SE" baseline="0" dirty="0" smtClean="0"/>
                    </a:p>
                    <a:p>
                      <a:endParaRPr lang="sv-SE" baseline="0" dirty="0" smtClean="0"/>
                    </a:p>
                    <a:p>
                      <a:endParaRPr lang="sv-SE" baseline="0" dirty="0" smtClean="0"/>
                    </a:p>
                  </a:txBody>
                  <a:tcPr anchor="ctr">
                    <a:lnL>
                      <a:noFill/>
                    </a:lnL>
                    <a:lnR>
                      <a:noFill/>
                    </a:lnR>
                    <a:lnT>
                      <a:noFill/>
                    </a:lnT>
                    <a:lnB>
                      <a:noFill/>
                    </a:lnB>
                  </a:tcPr>
                </a:tc>
              </a:tr>
            </a:tbl>
          </a:graphicData>
        </a:graphic>
      </p:graphicFrame>
      <p:sp>
        <p:nvSpPr>
          <p:cNvPr id="14" name="Rectangle 1"/>
          <p:cNvSpPr>
            <a:spLocks noChangeArrowheads="1"/>
          </p:cNvSpPr>
          <p:nvPr/>
        </p:nvSpPr>
        <p:spPr bwMode="auto">
          <a:xfrm>
            <a:off x="838200" y="2672190"/>
            <a:ext cx="618434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smtClean="0">
                <a:ln>
                  <a:noFill/>
                </a:ln>
                <a:solidFill>
                  <a:schemeClr val="tx1"/>
                </a:solidFill>
                <a:effectLst/>
                <a:latin typeface="Arial" panose="020B0604020202020204" pitchFamily="34" charset="0"/>
              </a:rPr>
              <a:t/>
            </a:r>
            <a:br>
              <a:rPr kumimoji="0" lang="sv-SE" altLang="sv-SE" sz="1800" b="0" i="0" u="none" strike="noStrike" cap="none" normalizeH="0" baseline="0" smtClean="0">
                <a:ln>
                  <a:noFill/>
                </a:ln>
                <a:solidFill>
                  <a:schemeClr val="tx1"/>
                </a:solidFill>
                <a:effectLst/>
                <a:latin typeface="Arial" panose="020B0604020202020204" pitchFamily="34" charset="0"/>
              </a:rPr>
            </a:br>
            <a:endParaRPr kumimoji="0" lang="sv-SE" altLang="sv-SE"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71042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sv-SE" dirty="0" err="1"/>
              <a:t>B</a:t>
            </a:r>
            <a:r>
              <a:rPr lang="sv-SE" dirty="0" err="1" smtClean="0"/>
              <a:t>ackground</a:t>
            </a:r>
            <a:r>
              <a:rPr lang="sv-SE" dirty="0" smtClean="0"/>
              <a:t> </a:t>
            </a:r>
            <a:endParaRPr lang="sv-SE" dirty="0"/>
          </a:p>
        </p:txBody>
      </p:sp>
      <p:sp>
        <p:nvSpPr>
          <p:cNvPr id="6" name="Content Placeholder 5"/>
          <p:cNvSpPr>
            <a:spLocks noGrp="1"/>
          </p:cNvSpPr>
          <p:nvPr>
            <p:ph idx="1"/>
          </p:nvPr>
        </p:nvSpPr>
        <p:spPr>
          <a:xfrm>
            <a:off x="838200" y="1008229"/>
            <a:ext cx="8718115" cy="4814507"/>
          </a:xfrm>
        </p:spPr>
        <p:txBody>
          <a:bodyPr/>
          <a:lstStyle/>
          <a:p>
            <a:r>
              <a:rPr lang="en-US" dirty="0"/>
              <a:t>N</a:t>
            </a:r>
            <a:r>
              <a:rPr lang="en-US" dirty="0" smtClean="0"/>
              <a:t>umerous reports </a:t>
            </a:r>
            <a:r>
              <a:rPr lang="en-US" dirty="0"/>
              <a:t>describing the long-term effects of low household income on young people’s living situations </a:t>
            </a:r>
            <a:endParaRPr lang="en-US" dirty="0" smtClean="0"/>
          </a:p>
          <a:p>
            <a:r>
              <a:rPr lang="en-GB" dirty="0" smtClean="0"/>
              <a:t>Research from the point of children´s agency </a:t>
            </a:r>
            <a:r>
              <a:rPr lang="en-GB" dirty="0"/>
              <a:t>in the context of economic adversity </a:t>
            </a:r>
            <a:r>
              <a:rPr lang="en-GB" dirty="0" smtClean="0"/>
              <a:t>in long term poor families demonstrates </a:t>
            </a:r>
            <a:r>
              <a:rPr lang="en-GB" dirty="0"/>
              <a:t>that</a:t>
            </a:r>
            <a:r>
              <a:rPr lang="en-US" dirty="0"/>
              <a:t> they can experience: </a:t>
            </a:r>
          </a:p>
          <a:p>
            <a:r>
              <a:rPr lang="en-US" dirty="0"/>
              <a:t>Shame</a:t>
            </a:r>
          </a:p>
          <a:p>
            <a:r>
              <a:rPr lang="en-US" dirty="0"/>
              <a:t>Jealousy of better-off peers</a:t>
            </a:r>
          </a:p>
          <a:p>
            <a:r>
              <a:rPr lang="en-US" dirty="0"/>
              <a:t>Exclusion from peer-group circles</a:t>
            </a:r>
          </a:p>
          <a:p>
            <a:r>
              <a:rPr lang="en-US" dirty="0"/>
              <a:t>Responsibility for parents, siblings</a:t>
            </a:r>
          </a:p>
          <a:p>
            <a:r>
              <a:rPr lang="en-US" dirty="0"/>
              <a:t>Parents put children needs first</a:t>
            </a:r>
          </a:p>
          <a:p>
            <a:endParaRPr lang="en-US" dirty="0"/>
          </a:p>
          <a:p>
            <a:endParaRPr lang="en-US" dirty="0" smtClean="0"/>
          </a:p>
          <a:p>
            <a:endParaRPr lang="en-US" dirty="0"/>
          </a:p>
        </p:txBody>
      </p:sp>
    </p:spTree>
    <p:extLst>
      <p:ext uri="{BB962C8B-B14F-4D97-AF65-F5344CB8AC3E}">
        <p14:creationId xmlns:p14="http://schemas.microsoft.com/office/powerpoint/2010/main" val="339285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use </a:t>
            </a:r>
            <a:r>
              <a:rPr lang="en-US" dirty="0"/>
              <a:t>of different strategies to manage their economically disadvantaged situation </a:t>
            </a:r>
            <a:r>
              <a:rPr lang="en-US" dirty="0" smtClean="0"/>
              <a:t/>
            </a:r>
            <a:br>
              <a:rPr lang="en-US" dirty="0" smtClean="0"/>
            </a:br>
            <a:r>
              <a:rPr lang="sv-SE" sz="1400" dirty="0"/>
              <a:t>(</a:t>
            </a:r>
            <a:r>
              <a:rPr lang="sv-SE" sz="1400" dirty="0" err="1"/>
              <a:t>Drawin</a:t>
            </a:r>
            <a:r>
              <a:rPr lang="sv-SE" sz="1400" dirty="0"/>
              <a:t> on: </a:t>
            </a:r>
            <a:r>
              <a:rPr lang="en-US" sz="1400" dirty="0"/>
              <a:t>Ridge, 2011; </a:t>
            </a:r>
            <a:r>
              <a:rPr lang="en-US" sz="1400" dirty="0" err="1"/>
              <a:t>Attree</a:t>
            </a:r>
            <a:r>
              <a:rPr lang="en-US" sz="1400" dirty="0"/>
              <a:t>, 2006; Harju, 2008; Van der Hoek, 2005; </a:t>
            </a:r>
            <a:r>
              <a:rPr lang="en-US" sz="1400" dirty="0" err="1"/>
              <a:t>Fernqvist</a:t>
            </a:r>
            <a:r>
              <a:rPr lang="en-US" sz="1400" dirty="0"/>
              <a:t>, 2013; Harju and </a:t>
            </a:r>
            <a:r>
              <a:rPr lang="en-US" sz="1400" dirty="0" err="1"/>
              <a:t>Thorød</a:t>
            </a:r>
            <a:r>
              <a:rPr lang="en-US" sz="1400" dirty="0"/>
              <a:t>, 2011; </a:t>
            </a:r>
            <a:r>
              <a:rPr lang="en-US" sz="1400" dirty="0" err="1"/>
              <a:t>Redmon</a:t>
            </a:r>
            <a:r>
              <a:rPr lang="en-US" sz="1400" dirty="0"/>
              <a:t> 2009)</a:t>
            </a:r>
            <a:r>
              <a:rPr lang="sv-SE" sz="1400" dirty="0"/>
              <a:t/>
            </a:r>
            <a:br>
              <a:rPr lang="sv-SE" sz="1400" dirty="0"/>
            </a:br>
            <a:r>
              <a:rPr lang="en-US" dirty="0" smtClean="0"/>
              <a:t> </a:t>
            </a:r>
            <a:r>
              <a:rPr lang="sv-SE" dirty="0"/>
              <a:t/>
            </a:r>
            <a:br>
              <a:rPr lang="sv-SE" dirty="0"/>
            </a:br>
            <a:endParaRPr lang="sv-SE" dirty="0"/>
          </a:p>
        </p:txBody>
      </p:sp>
      <p:sp>
        <p:nvSpPr>
          <p:cNvPr id="3" name="Content Placeholder 2"/>
          <p:cNvSpPr>
            <a:spLocks noGrp="1"/>
          </p:cNvSpPr>
          <p:nvPr>
            <p:ph idx="1"/>
          </p:nvPr>
        </p:nvSpPr>
        <p:spPr>
          <a:xfrm>
            <a:off x="838200" y="1690688"/>
            <a:ext cx="10515600" cy="4586158"/>
          </a:xfrm>
        </p:spPr>
        <p:txBody>
          <a:bodyPr/>
          <a:lstStyle/>
          <a:p>
            <a:pPr marL="0" indent="0">
              <a:buNone/>
            </a:pPr>
            <a:endParaRPr lang="en-US" i="1" dirty="0" smtClean="0"/>
          </a:p>
          <a:p>
            <a:pPr marL="0" indent="0">
              <a:buNone/>
            </a:pPr>
            <a:r>
              <a:rPr lang="en-US" i="1" dirty="0" smtClean="0"/>
              <a:t>Avoidance-oriented strategies</a:t>
            </a:r>
          </a:p>
          <a:p>
            <a:r>
              <a:rPr lang="en-US" sz="2000" dirty="0" smtClean="0"/>
              <a:t>acts </a:t>
            </a:r>
            <a:r>
              <a:rPr lang="en-US" sz="2000" dirty="0"/>
              <a:t>of purposefully avoiding situations in which they may either feel excluded or ‘different’ from peer-group </a:t>
            </a:r>
            <a:r>
              <a:rPr lang="en-US" sz="2000" dirty="0" smtClean="0"/>
              <a:t>members, feeling embarrassed, shameful</a:t>
            </a:r>
            <a:endParaRPr lang="en-US" sz="2000" dirty="0"/>
          </a:p>
          <a:p>
            <a:pPr marL="0" indent="0">
              <a:buNone/>
            </a:pPr>
            <a:r>
              <a:rPr lang="en-US" i="1" dirty="0" smtClean="0"/>
              <a:t>Accommodation-oriented </a:t>
            </a:r>
            <a:r>
              <a:rPr lang="en-US" i="1" dirty="0"/>
              <a:t>strategies</a:t>
            </a:r>
            <a:r>
              <a:rPr lang="en-US" dirty="0"/>
              <a:t> </a:t>
            </a:r>
            <a:endParaRPr lang="en-US" dirty="0" smtClean="0"/>
          </a:p>
          <a:p>
            <a:r>
              <a:rPr lang="en-US" sz="2000" dirty="0"/>
              <a:t>matter of fact’ way in which young people accept and ‘get on with’ their </a:t>
            </a:r>
            <a:r>
              <a:rPr lang="en-US" sz="2000" dirty="0" smtClean="0"/>
              <a:t>situation</a:t>
            </a:r>
            <a:endParaRPr lang="en-US" sz="2000" dirty="0"/>
          </a:p>
          <a:p>
            <a:r>
              <a:rPr lang="en-US" sz="2000" dirty="0"/>
              <a:t>understanding, accepting and ‘getting by</a:t>
            </a:r>
            <a:r>
              <a:rPr lang="en-US" sz="2000" dirty="0" smtClean="0"/>
              <a:t>’</a:t>
            </a:r>
            <a:endParaRPr lang="en-US" dirty="0" smtClean="0"/>
          </a:p>
          <a:p>
            <a:pPr marL="0" indent="0">
              <a:buNone/>
            </a:pPr>
            <a:r>
              <a:rPr lang="en-US" i="1" dirty="0"/>
              <a:t>A</a:t>
            </a:r>
            <a:r>
              <a:rPr lang="en-US" i="1" dirty="0" smtClean="0"/>
              <a:t>ctive </a:t>
            </a:r>
            <a:r>
              <a:rPr lang="en-US" i="1" dirty="0"/>
              <a:t>and intentionally-oriented strategies</a:t>
            </a:r>
            <a:r>
              <a:rPr lang="en-US" dirty="0"/>
              <a:t>. </a:t>
            </a:r>
            <a:endParaRPr lang="en-US" dirty="0" smtClean="0"/>
          </a:p>
          <a:p>
            <a:r>
              <a:rPr lang="en-US" sz="2000" dirty="0" smtClean="0"/>
              <a:t>attempting </a:t>
            </a:r>
            <a:r>
              <a:rPr lang="en-US" sz="2000" dirty="0"/>
              <a:t>to change the economic situation to the better, and to bring about desired </a:t>
            </a:r>
            <a:r>
              <a:rPr lang="en-US" sz="2000" dirty="0" smtClean="0"/>
              <a:t>outcomes</a:t>
            </a:r>
          </a:p>
        </p:txBody>
      </p:sp>
    </p:spTree>
    <p:extLst>
      <p:ext uri="{BB962C8B-B14F-4D97-AF65-F5344CB8AC3E}">
        <p14:creationId xmlns:p14="http://schemas.microsoft.com/office/powerpoint/2010/main" val="286874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sv-SE" dirty="0" smtClean="0"/>
              <a:t>Research design</a:t>
            </a:r>
            <a:endParaRPr lang="sv-SE" dirty="0"/>
          </a:p>
        </p:txBody>
      </p:sp>
      <p:sp>
        <p:nvSpPr>
          <p:cNvPr id="6" name="Content Placeholder 5"/>
          <p:cNvSpPr>
            <a:spLocks noGrp="1"/>
          </p:cNvSpPr>
          <p:nvPr>
            <p:ph idx="1"/>
          </p:nvPr>
        </p:nvSpPr>
        <p:spPr>
          <a:xfrm>
            <a:off x="838200" y="1097039"/>
            <a:ext cx="8961120" cy="4364647"/>
          </a:xfrm>
        </p:spPr>
        <p:txBody>
          <a:bodyPr/>
          <a:lstStyle/>
          <a:p>
            <a:r>
              <a:rPr lang="en-US" sz="2000" dirty="0" smtClean="0"/>
              <a:t>This study explore </a:t>
            </a:r>
            <a:r>
              <a:rPr lang="en-US" sz="2000" dirty="0"/>
              <a:t>the strategy use of young people living in families that cannot be considered to be ‘poor’ (in the sense of long-term unemployment and/or social exclusion), but where as a consequence of the short-term unemployment of one or both of the breadwinners, the family’s financial situation has suddenly deteriorated. </a:t>
            </a:r>
          </a:p>
          <a:p>
            <a:endParaRPr lang="en-US" sz="2000" dirty="0" smtClean="0"/>
          </a:p>
          <a:p>
            <a:r>
              <a:rPr lang="en-US" sz="2000" dirty="0" smtClean="0"/>
              <a:t>Such </a:t>
            </a:r>
            <a:r>
              <a:rPr lang="en-US" sz="2000" dirty="0"/>
              <a:t>situations are currently common in many developed countries, not least for families where parents are employed in low-skilled work in traditional manufacturing </a:t>
            </a:r>
            <a:r>
              <a:rPr lang="en-US" sz="2000" dirty="0" smtClean="0"/>
              <a:t>sectors</a:t>
            </a:r>
          </a:p>
          <a:p>
            <a:r>
              <a:rPr lang="sv-SE" sz="2000" dirty="0" err="1" smtClean="0"/>
              <a:t>Unemployment</a:t>
            </a:r>
            <a:r>
              <a:rPr lang="sv-SE" sz="2000" dirty="0" smtClean="0"/>
              <a:t> in Sweden: </a:t>
            </a:r>
            <a:endParaRPr lang="sv-SE" sz="2000" dirty="0"/>
          </a:p>
          <a:p>
            <a:r>
              <a:rPr lang="en-US" sz="2000" dirty="0"/>
              <a:t>2010 at 8.9 % and levelling out at 7.7% in 2014, (7.6 </a:t>
            </a:r>
            <a:r>
              <a:rPr lang="en-US" sz="2000" dirty="0" err="1"/>
              <a:t>feb</a:t>
            </a:r>
            <a:r>
              <a:rPr lang="en-US" sz="2000" dirty="0"/>
              <a:t> 2016</a:t>
            </a:r>
            <a:r>
              <a:rPr lang="en-US" sz="2000" dirty="0" smtClean="0"/>
              <a:t>)</a:t>
            </a:r>
            <a:endParaRPr lang="en-US" sz="2000" dirty="0"/>
          </a:p>
          <a:p>
            <a:r>
              <a:rPr lang="en-US" sz="2000" dirty="0"/>
              <a:t>On average </a:t>
            </a:r>
            <a:r>
              <a:rPr lang="en-US" sz="2000" dirty="0" smtClean="0"/>
              <a:t>generally the </a:t>
            </a:r>
            <a:r>
              <a:rPr lang="en-US" sz="2000" dirty="0"/>
              <a:t>net replacement for the first year is 66%, reducing over five years to an average of 37%</a:t>
            </a:r>
          </a:p>
          <a:p>
            <a:endParaRPr lang="en-US" sz="2000" dirty="0" smtClean="0"/>
          </a:p>
          <a:p>
            <a:endParaRPr lang="sv-SE" sz="2000" dirty="0"/>
          </a:p>
          <a:p>
            <a:endParaRPr lang="en-US" sz="2000" dirty="0" smtClean="0"/>
          </a:p>
          <a:p>
            <a:endParaRPr lang="en-US" sz="2000" dirty="0"/>
          </a:p>
        </p:txBody>
      </p:sp>
    </p:spTree>
    <p:extLst>
      <p:ext uri="{BB962C8B-B14F-4D97-AF65-F5344CB8AC3E}">
        <p14:creationId xmlns:p14="http://schemas.microsoft.com/office/powerpoint/2010/main" val="24378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sv-SE" dirty="0" smtClean="0"/>
              <a:t>Research design</a:t>
            </a:r>
            <a:endParaRPr lang="sv-SE" dirty="0"/>
          </a:p>
        </p:txBody>
      </p:sp>
      <p:sp>
        <p:nvSpPr>
          <p:cNvPr id="6" name="Content Placeholder 5"/>
          <p:cNvSpPr>
            <a:spLocks noGrp="1"/>
          </p:cNvSpPr>
          <p:nvPr>
            <p:ph idx="1"/>
          </p:nvPr>
        </p:nvSpPr>
        <p:spPr>
          <a:xfrm>
            <a:off x="1645920" y="1362456"/>
            <a:ext cx="8961120" cy="4814507"/>
          </a:xfrm>
        </p:spPr>
        <p:txBody>
          <a:bodyPr/>
          <a:lstStyle/>
          <a:p>
            <a:r>
              <a:rPr lang="en-US" dirty="0"/>
              <a:t>Two research </a:t>
            </a:r>
            <a:r>
              <a:rPr lang="en-US" dirty="0" smtClean="0"/>
              <a:t>questions:</a:t>
            </a:r>
          </a:p>
          <a:p>
            <a:r>
              <a:rPr lang="en-US" dirty="0" smtClean="0"/>
              <a:t> </a:t>
            </a:r>
            <a:r>
              <a:rPr lang="en-US" i="1" dirty="0" smtClean="0"/>
              <a:t>How </a:t>
            </a:r>
            <a:r>
              <a:rPr lang="en-US" i="1" dirty="0"/>
              <a:t>do the young people experience changes when their parent/parents became unemployed? </a:t>
            </a:r>
            <a:endParaRPr lang="en-US" i="1" dirty="0" smtClean="0"/>
          </a:p>
          <a:p>
            <a:r>
              <a:rPr lang="en-US" i="1" dirty="0" smtClean="0"/>
              <a:t>What </a:t>
            </a:r>
            <a:r>
              <a:rPr lang="en-US" i="1" dirty="0"/>
              <a:t>strategies do they describe when adjusting to changed economic circumstances?</a:t>
            </a:r>
            <a:endParaRPr lang="sv-SE" dirty="0"/>
          </a:p>
          <a:p>
            <a:endParaRPr lang="en-US" dirty="0"/>
          </a:p>
        </p:txBody>
      </p:sp>
    </p:spTree>
    <p:extLst>
      <p:ext uri="{BB962C8B-B14F-4D97-AF65-F5344CB8AC3E}">
        <p14:creationId xmlns:p14="http://schemas.microsoft.com/office/powerpoint/2010/main" val="203104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sv-SE" dirty="0" smtClean="0"/>
              <a:t>The </a:t>
            </a:r>
            <a:r>
              <a:rPr lang="sv-SE" dirty="0" err="1" smtClean="0"/>
              <a:t>young</a:t>
            </a:r>
            <a:r>
              <a:rPr lang="sv-SE" dirty="0" smtClean="0"/>
              <a:t> </a:t>
            </a:r>
            <a:r>
              <a:rPr lang="sv-SE" dirty="0" err="1" smtClean="0"/>
              <a:t>people</a:t>
            </a:r>
            <a:r>
              <a:rPr lang="sv-SE" dirty="0" smtClean="0"/>
              <a:t/>
            </a:r>
            <a:br>
              <a:rPr lang="sv-SE" dirty="0" smtClean="0"/>
            </a:br>
            <a:endParaRPr lang="sv-SE" dirty="0"/>
          </a:p>
        </p:txBody>
      </p:sp>
      <p:sp>
        <p:nvSpPr>
          <p:cNvPr id="6" name="Content Placeholder 5"/>
          <p:cNvSpPr>
            <a:spLocks noGrp="1"/>
          </p:cNvSpPr>
          <p:nvPr>
            <p:ph idx="1"/>
          </p:nvPr>
        </p:nvSpPr>
        <p:spPr>
          <a:xfrm>
            <a:off x="838200" y="1186588"/>
            <a:ext cx="8961120" cy="4373953"/>
          </a:xfrm>
        </p:spPr>
        <p:txBody>
          <a:bodyPr/>
          <a:lstStyle/>
          <a:p>
            <a:r>
              <a:rPr lang="en-US" sz="2000" dirty="0"/>
              <a:t>39 young people aged between 12 and 21</a:t>
            </a:r>
            <a:r>
              <a:rPr lang="en-US" sz="2000" dirty="0" smtClean="0"/>
              <a:t>.</a:t>
            </a:r>
          </a:p>
          <a:p>
            <a:r>
              <a:rPr lang="en-US" sz="2000" dirty="0" smtClean="0"/>
              <a:t>22 </a:t>
            </a:r>
            <a:r>
              <a:rPr lang="en-US" sz="2000" dirty="0"/>
              <a:t>girls and 17 boys. </a:t>
            </a:r>
            <a:endParaRPr lang="en-US" sz="2000" dirty="0" smtClean="0"/>
          </a:p>
          <a:p>
            <a:r>
              <a:rPr lang="en-US" sz="2000" dirty="0" smtClean="0"/>
              <a:t>37 lived </a:t>
            </a:r>
            <a:r>
              <a:rPr lang="en-US" sz="2000" dirty="0"/>
              <a:t>in families with two parents</a:t>
            </a:r>
            <a:r>
              <a:rPr lang="en-US" sz="2000" dirty="0" smtClean="0"/>
              <a:t>.</a:t>
            </a:r>
          </a:p>
          <a:p>
            <a:r>
              <a:rPr lang="en-US" sz="2000" dirty="0"/>
              <a:t>A</a:t>
            </a:r>
            <a:r>
              <a:rPr lang="en-US" sz="2000" dirty="0" smtClean="0"/>
              <a:t>t </a:t>
            </a:r>
            <a:r>
              <a:rPr lang="en-US" sz="2000" dirty="0"/>
              <a:t>least one parent was unemployed. </a:t>
            </a:r>
            <a:endParaRPr lang="en-US" sz="2000" dirty="0" smtClean="0"/>
          </a:p>
          <a:p>
            <a:r>
              <a:rPr lang="en-US" sz="2000" dirty="0" smtClean="0"/>
              <a:t>For </a:t>
            </a:r>
            <a:r>
              <a:rPr lang="en-US" sz="2000" dirty="0"/>
              <a:t>6 of the young people both parents were unemployed. </a:t>
            </a:r>
            <a:endParaRPr lang="en-US" sz="2000" dirty="0" smtClean="0"/>
          </a:p>
          <a:p>
            <a:r>
              <a:rPr lang="en-US" sz="2000" dirty="0" smtClean="0"/>
              <a:t>All been unemployed more than one year (average 40-45% income loss)</a:t>
            </a:r>
          </a:p>
          <a:p>
            <a:r>
              <a:rPr lang="en-US" sz="2000" dirty="0" smtClean="0"/>
              <a:t>41 lived in a house (which the family owned)</a:t>
            </a:r>
          </a:p>
          <a:p>
            <a:r>
              <a:rPr lang="en-US" sz="2000" dirty="0" smtClean="0"/>
              <a:t>2 lived in flat witch the family own</a:t>
            </a:r>
          </a:p>
          <a:p>
            <a:r>
              <a:rPr lang="en-US" sz="2000" dirty="0" smtClean="0"/>
              <a:t>2 lived in rental accommodation</a:t>
            </a:r>
          </a:p>
          <a:p>
            <a:r>
              <a:rPr lang="en-US" sz="2000" dirty="0" smtClean="0"/>
              <a:t>20 lived in families that had a summer house/caravan/boat</a:t>
            </a:r>
          </a:p>
          <a:p>
            <a:r>
              <a:rPr lang="en-US" sz="2000" dirty="0" smtClean="0"/>
              <a:t>All lived in families with a car</a:t>
            </a:r>
          </a:p>
          <a:p>
            <a:endParaRPr lang="en-US" dirty="0" smtClean="0"/>
          </a:p>
        </p:txBody>
      </p:sp>
    </p:spTree>
    <p:extLst>
      <p:ext uri="{BB962C8B-B14F-4D97-AF65-F5344CB8AC3E}">
        <p14:creationId xmlns:p14="http://schemas.microsoft.com/office/powerpoint/2010/main" val="4669796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sv-SE" dirty="0" err="1" smtClean="0"/>
              <a:t>How</a:t>
            </a:r>
            <a:r>
              <a:rPr lang="sv-SE" dirty="0" smtClean="0"/>
              <a:t> to get </a:t>
            </a:r>
            <a:r>
              <a:rPr lang="sv-SE" dirty="0" err="1" smtClean="0"/>
              <a:t>hold</a:t>
            </a:r>
            <a:r>
              <a:rPr lang="sv-SE" dirty="0" smtClean="0"/>
              <a:t> </a:t>
            </a:r>
            <a:r>
              <a:rPr lang="sv-SE" dirty="0" err="1" smtClean="0"/>
              <a:t>of</a:t>
            </a:r>
            <a:r>
              <a:rPr lang="sv-SE" dirty="0" smtClean="0"/>
              <a:t> </a:t>
            </a:r>
            <a:r>
              <a:rPr lang="sv-SE" dirty="0" err="1" smtClean="0"/>
              <a:t>families</a:t>
            </a:r>
            <a:endParaRPr lang="sv-SE" dirty="0"/>
          </a:p>
        </p:txBody>
      </p:sp>
      <p:sp>
        <p:nvSpPr>
          <p:cNvPr id="6" name="Content Placeholder 5"/>
          <p:cNvSpPr>
            <a:spLocks noGrp="1"/>
          </p:cNvSpPr>
          <p:nvPr>
            <p:ph idx="1"/>
          </p:nvPr>
        </p:nvSpPr>
        <p:spPr>
          <a:xfrm>
            <a:off x="838200" y="1195503"/>
            <a:ext cx="8512688" cy="4406228"/>
          </a:xfrm>
        </p:spPr>
        <p:txBody>
          <a:bodyPr/>
          <a:lstStyle/>
          <a:p>
            <a:r>
              <a:rPr lang="en-US" sz="2400" dirty="0"/>
              <a:t>Drawing on data provided by </a:t>
            </a:r>
            <a:endParaRPr lang="en-US" sz="2400" dirty="0" smtClean="0"/>
          </a:p>
          <a:p>
            <a:r>
              <a:rPr lang="en-US" sz="2400" dirty="0" smtClean="0"/>
              <a:t>(</a:t>
            </a:r>
            <a:r>
              <a:rPr lang="en-US" sz="2400" dirty="0" err="1"/>
              <a:t>i</a:t>
            </a:r>
            <a:r>
              <a:rPr lang="en-US" sz="2400" dirty="0"/>
              <a:t>) the National Transition Fund for Blue-collar Workers (TSL</a:t>
            </a:r>
            <a:r>
              <a:rPr lang="en-US" sz="2400" dirty="0" smtClean="0"/>
              <a:t>)</a:t>
            </a:r>
          </a:p>
          <a:p>
            <a:r>
              <a:rPr lang="en-US" sz="2400" dirty="0" smtClean="0"/>
              <a:t>(</a:t>
            </a:r>
            <a:r>
              <a:rPr lang="en-US" sz="2400" dirty="0"/>
              <a:t>ii) the Local Transition Fund for White-collar Staff in the Private Sector (TRS) </a:t>
            </a:r>
            <a:endParaRPr lang="en-US" sz="2400" dirty="0" smtClean="0"/>
          </a:p>
          <a:p>
            <a:r>
              <a:rPr lang="en-US" sz="2400" dirty="0"/>
              <a:t>F</a:t>
            </a:r>
            <a:r>
              <a:rPr lang="en-US" sz="2400" dirty="0" smtClean="0"/>
              <a:t>ive </a:t>
            </a:r>
            <a:r>
              <a:rPr lang="en-US" sz="2400" dirty="0"/>
              <a:t>municipalities in the west of Sweden with the highest numbers of unemployed workers were </a:t>
            </a:r>
            <a:r>
              <a:rPr lang="en-US" sz="2400" dirty="0" smtClean="0"/>
              <a:t>identified</a:t>
            </a:r>
          </a:p>
          <a:p>
            <a:r>
              <a:rPr lang="en-US" sz="2400" dirty="0"/>
              <a:t>L</a:t>
            </a:r>
            <a:r>
              <a:rPr lang="en-US" sz="2400" dirty="0" smtClean="0"/>
              <a:t>ocal </a:t>
            </a:r>
            <a:r>
              <a:rPr lang="en-US" sz="2400" dirty="0"/>
              <a:t>trade union </a:t>
            </a:r>
            <a:r>
              <a:rPr lang="en-US" sz="2400" dirty="0" smtClean="0"/>
              <a:t>officials was involved</a:t>
            </a:r>
          </a:p>
          <a:p>
            <a:r>
              <a:rPr lang="en-US" sz="2400" dirty="0"/>
              <a:t>V</a:t>
            </a:r>
            <a:r>
              <a:rPr lang="en-US" sz="2400" dirty="0" smtClean="0"/>
              <a:t>isits </a:t>
            </a:r>
            <a:r>
              <a:rPr lang="en-US" sz="2400" dirty="0"/>
              <a:t>to support meetings held by local trade union branches </a:t>
            </a:r>
            <a:endParaRPr lang="en-US" sz="2400" dirty="0" smtClean="0"/>
          </a:p>
          <a:p>
            <a:r>
              <a:rPr lang="en-US" sz="2400" dirty="0"/>
              <a:t>A</a:t>
            </a:r>
            <a:r>
              <a:rPr lang="en-US" sz="2400" dirty="0" smtClean="0"/>
              <a:t>dult </a:t>
            </a:r>
            <a:r>
              <a:rPr lang="en-US" sz="2400" dirty="0"/>
              <a:t>education </a:t>
            </a:r>
            <a:r>
              <a:rPr lang="en-US" sz="2400" dirty="0" smtClean="0"/>
              <a:t>provision </a:t>
            </a:r>
          </a:p>
          <a:p>
            <a:r>
              <a:rPr lang="en-US" sz="2400" dirty="0"/>
              <a:t>S</a:t>
            </a:r>
            <a:r>
              <a:rPr lang="en-US" sz="2400" dirty="0" smtClean="0"/>
              <a:t>nowball </a:t>
            </a:r>
            <a:r>
              <a:rPr lang="en-US" sz="2400" dirty="0"/>
              <a:t>approach </a:t>
            </a:r>
            <a:endParaRPr lang="sv-SE" sz="2400" dirty="0"/>
          </a:p>
          <a:p>
            <a:pPr marL="0" indent="0">
              <a:buNone/>
            </a:pPr>
            <a:r>
              <a:rPr lang="en-US" dirty="0"/>
              <a:t> </a:t>
            </a:r>
            <a:endParaRPr lang="sv-SE" dirty="0"/>
          </a:p>
          <a:p>
            <a:endParaRPr lang="en-US" dirty="0"/>
          </a:p>
        </p:txBody>
      </p:sp>
    </p:spTree>
    <p:extLst>
      <p:ext uri="{BB962C8B-B14F-4D97-AF65-F5344CB8AC3E}">
        <p14:creationId xmlns:p14="http://schemas.microsoft.com/office/powerpoint/2010/main" val="270463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sv-SE" dirty="0" err="1" smtClean="0"/>
              <a:t>Interviews</a:t>
            </a:r>
            <a:r>
              <a:rPr lang="sv-SE" dirty="0" smtClean="0"/>
              <a:t> and </a:t>
            </a:r>
            <a:r>
              <a:rPr lang="sv-SE" dirty="0" err="1" smtClean="0"/>
              <a:t>Analysis</a:t>
            </a:r>
            <a:endParaRPr lang="sv-SE" dirty="0"/>
          </a:p>
        </p:txBody>
      </p:sp>
      <p:sp>
        <p:nvSpPr>
          <p:cNvPr id="6" name="Content Placeholder 5"/>
          <p:cNvSpPr>
            <a:spLocks noGrp="1"/>
          </p:cNvSpPr>
          <p:nvPr>
            <p:ph idx="1"/>
          </p:nvPr>
        </p:nvSpPr>
        <p:spPr>
          <a:xfrm>
            <a:off x="838200" y="1164749"/>
            <a:ext cx="8961120" cy="3407252"/>
          </a:xfrm>
        </p:spPr>
        <p:txBody>
          <a:bodyPr/>
          <a:lstStyle/>
          <a:p>
            <a:pPr marL="0" indent="0">
              <a:buNone/>
            </a:pPr>
            <a:r>
              <a:rPr lang="en-US" dirty="0" smtClean="0"/>
              <a:t>Semi- structured interview </a:t>
            </a:r>
            <a:r>
              <a:rPr lang="en-US" dirty="0"/>
              <a:t>guide consisting of a series of open questions focusing on the impact of the changed economic situation on </a:t>
            </a:r>
            <a:endParaRPr lang="en-US" dirty="0" smtClean="0"/>
          </a:p>
          <a:p>
            <a:r>
              <a:rPr lang="en-US" dirty="0" smtClean="0"/>
              <a:t>(</a:t>
            </a:r>
            <a:r>
              <a:rPr lang="en-US" dirty="0" err="1"/>
              <a:t>i</a:t>
            </a:r>
            <a:r>
              <a:rPr lang="en-US" dirty="0"/>
              <a:t>) family life and relationships with parents, the extended family network and with </a:t>
            </a:r>
            <a:r>
              <a:rPr lang="en-US" dirty="0" smtClean="0"/>
              <a:t>friends</a:t>
            </a:r>
            <a:endParaRPr lang="en-US" dirty="0"/>
          </a:p>
          <a:p>
            <a:r>
              <a:rPr lang="en-US" dirty="0" smtClean="0"/>
              <a:t>(ii</a:t>
            </a:r>
            <a:r>
              <a:rPr lang="en-US" dirty="0"/>
              <a:t>) the young person’s leisure and free-time activities and </a:t>
            </a:r>
            <a:r>
              <a:rPr lang="en-US" dirty="0" smtClean="0"/>
              <a:t>consumption </a:t>
            </a:r>
            <a:r>
              <a:rPr lang="en-US" dirty="0"/>
              <a:t>habits. </a:t>
            </a:r>
            <a:endParaRPr lang="en-US" dirty="0" smtClean="0"/>
          </a:p>
          <a:p>
            <a:endParaRPr lang="en-US" dirty="0"/>
          </a:p>
        </p:txBody>
      </p:sp>
    </p:spTree>
    <p:extLst>
      <p:ext uri="{BB962C8B-B14F-4D97-AF65-F5344CB8AC3E}">
        <p14:creationId xmlns:p14="http://schemas.microsoft.com/office/powerpoint/2010/main" val="230417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sv-SE" dirty="0" err="1" smtClean="0"/>
              <a:t>Analysis</a:t>
            </a:r>
            <a:endParaRPr lang="sv-SE" dirty="0"/>
          </a:p>
        </p:txBody>
      </p:sp>
      <p:sp>
        <p:nvSpPr>
          <p:cNvPr id="6" name="Content Placeholder 5"/>
          <p:cNvSpPr>
            <a:spLocks noGrp="1"/>
          </p:cNvSpPr>
          <p:nvPr>
            <p:ph idx="1"/>
          </p:nvPr>
        </p:nvSpPr>
        <p:spPr>
          <a:xfrm>
            <a:off x="838200" y="1298448"/>
            <a:ext cx="8961120" cy="4056147"/>
          </a:xfrm>
        </p:spPr>
        <p:txBody>
          <a:bodyPr/>
          <a:lstStyle/>
          <a:p>
            <a:r>
              <a:rPr lang="en-US" sz="2400" dirty="0" err="1"/>
              <a:t>Kuczynski</a:t>
            </a:r>
            <a:r>
              <a:rPr lang="en-US" sz="2400" dirty="0"/>
              <a:t> (2003) identifies three universal manifestations of agency;</a:t>
            </a:r>
            <a:r>
              <a:rPr lang="en-US" sz="2400" i="1" dirty="0"/>
              <a:t> autonomy</a:t>
            </a:r>
            <a:r>
              <a:rPr lang="en-US" sz="2400" dirty="0"/>
              <a:t>, </a:t>
            </a:r>
            <a:r>
              <a:rPr lang="en-US" sz="2400" i="1" dirty="0"/>
              <a:t>construction</a:t>
            </a:r>
            <a:r>
              <a:rPr lang="en-US" sz="2400" dirty="0"/>
              <a:t> and </a:t>
            </a:r>
            <a:r>
              <a:rPr lang="en-US" sz="2400" i="1" dirty="0"/>
              <a:t>action</a:t>
            </a:r>
            <a:r>
              <a:rPr lang="en-US" sz="2400" dirty="0"/>
              <a:t>. </a:t>
            </a:r>
            <a:endParaRPr lang="en-US" sz="2400" dirty="0" smtClean="0"/>
          </a:p>
          <a:p>
            <a:r>
              <a:rPr lang="en-US" sz="2400" dirty="0" smtClean="0"/>
              <a:t>Autonomy </a:t>
            </a:r>
            <a:r>
              <a:rPr lang="en-US" sz="2400" dirty="0"/>
              <a:t>is the motivational aspect of agency and is based on self-determination and </a:t>
            </a:r>
            <a:r>
              <a:rPr lang="en-US" sz="2400" dirty="0" smtClean="0"/>
              <a:t>self-preservation </a:t>
            </a:r>
          </a:p>
          <a:p>
            <a:r>
              <a:rPr lang="en-US" sz="2400" dirty="0" smtClean="0"/>
              <a:t>Construction </a:t>
            </a:r>
            <a:r>
              <a:rPr lang="en-US" sz="2400" dirty="0"/>
              <a:t>is about the capacity to interpret coactions with the social </a:t>
            </a:r>
            <a:r>
              <a:rPr lang="en-US" sz="2400" dirty="0" smtClean="0"/>
              <a:t>environment</a:t>
            </a:r>
          </a:p>
          <a:p>
            <a:r>
              <a:rPr lang="en-US" sz="2400" dirty="0" smtClean="0"/>
              <a:t>Action </a:t>
            </a:r>
            <a:r>
              <a:rPr lang="en-US" sz="2400" dirty="0"/>
              <a:t>refers to the guidance of behavior by internal processes such as meanings, intentions and </a:t>
            </a:r>
            <a:r>
              <a:rPr lang="en-US" sz="2400" dirty="0" smtClean="0"/>
              <a:t>goal </a:t>
            </a:r>
          </a:p>
          <a:p>
            <a:r>
              <a:rPr lang="en-US" sz="2400" dirty="0" smtClean="0"/>
              <a:t>Thematic </a:t>
            </a:r>
            <a:r>
              <a:rPr lang="en-US" sz="2400" dirty="0"/>
              <a:t>analysis </a:t>
            </a:r>
            <a:r>
              <a:rPr lang="en-US" sz="2400" dirty="0" smtClean="0"/>
              <a:t>(</a:t>
            </a:r>
            <a:r>
              <a:rPr lang="en-US" sz="2400" dirty="0"/>
              <a:t>Braun and </a:t>
            </a:r>
            <a:r>
              <a:rPr lang="en-US" sz="2400" dirty="0" smtClean="0"/>
              <a:t>Clarke, 2006)</a:t>
            </a:r>
          </a:p>
          <a:p>
            <a:r>
              <a:rPr lang="en-US" sz="2400" dirty="0"/>
              <a:t>D</a:t>
            </a:r>
            <a:r>
              <a:rPr lang="en-US" sz="2400" dirty="0" smtClean="0"/>
              <a:t>ata </a:t>
            </a:r>
            <a:r>
              <a:rPr lang="en-US" sz="2400" dirty="0"/>
              <a:t>was processed using </a:t>
            </a:r>
            <a:r>
              <a:rPr lang="en-US" sz="2400" dirty="0" err="1"/>
              <a:t>NVivo</a:t>
            </a:r>
            <a:r>
              <a:rPr lang="en-US" sz="2400" dirty="0"/>
              <a:t> 10.0</a:t>
            </a:r>
            <a:endParaRPr lang="en-US" sz="2400" dirty="0" smtClean="0"/>
          </a:p>
        </p:txBody>
      </p:sp>
    </p:spTree>
    <p:extLst>
      <p:ext uri="{BB962C8B-B14F-4D97-AF65-F5344CB8AC3E}">
        <p14:creationId xmlns:p14="http://schemas.microsoft.com/office/powerpoint/2010/main" val="207651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en-US" sz="2400" dirty="0" smtClean="0"/>
              <a:t>RQ 1: How </a:t>
            </a:r>
            <a:r>
              <a:rPr lang="en-US" sz="2400" dirty="0"/>
              <a:t>do the children and young people </a:t>
            </a:r>
            <a:r>
              <a:rPr lang="en-US" sz="2400" u="sng" dirty="0"/>
              <a:t>experience changes </a:t>
            </a:r>
            <a:r>
              <a:rPr lang="en-US" sz="2400" dirty="0"/>
              <a:t>when their </a:t>
            </a:r>
            <a:r>
              <a:rPr lang="en-US" sz="2400" dirty="0" smtClean="0"/>
              <a:t>	parent/parents </a:t>
            </a:r>
            <a:r>
              <a:rPr lang="en-US" sz="2400" dirty="0"/>
              <a:t>became unemployed? </a:t>
            </a:r>
            <a:endParaRPr lang="sv-SE" sz="2400" dirty="0"/>
          </a:p>
        </p:txBody>
      </p:sp>
      <p:sp>
        <p:nvSpPr>
          <p:cNvPr id="6" name="Content Placeholder 5"/>
          <p:cNvSpPr>
            <a:spLocks noGrp="1"/>
          </p:cNvSpPr>
          <p:nvPr>
            <p:ph idx="1"/>
          </p:nvPr>
        </p:nvSpPr>
        <p:spPr>
          <a:xfrm>
            <a:off x="1645920" y="1362456"/>
            <a:ext cx="8961120" cy="4814507"/>
          </a:xfrm>
        </p:spPr>
        <p:txBody>
          <a:bodyPr/>
          <a:lstStyle/>
          <a:p>
            <a:pPr marL="0" lvl="0" indent="0">
              <a:buNone/>
            </a:pPr>
            <a:r>
              <a:rPr lang="en-US" b="1" i="1" dirty="0"/>
              <a:t>Parents put children’s needs </a:t>
            </a:r>
            <a:r>
              <a:rPr lang="en-US" b="1" i="1" dirty="0" smtClean="0"/>
              <a:t>first</a:t>
            </a:r>
          </a:p>
          <a:p>
            <a:pPr marL="0" lvl="0" indent="0">
              <a:buNone/>
            </a:pPr>
            <a:r>
              <a:rPr lang="en-US" sz="2000" dirty="0"/>
              <a:t>T</a:t>
            </a:r>
            <a:r>
              <a:rPr lang="en-US" sz="2000" dirty="0" smtClean="0"/>
              <a:t>he </a:t>
            </a:r>
            <a:r>
              <a:rPr lang="en-US" sz="2000" dirty="0"/>
              <a:t>young people in the current study notice that their parents’ own needs take second place to </a:t>
            </a:r>
            <a:r>
              <a:rPr lang="en-US" sz="2000" dirty="0" smtClean="0"/>
              <a:t>those of </a:t>
            </a:r>
            <a:r>
              <a:rPr lang="en-US" sz="2000" dirty="0"/>
              <a:t>their children. </a:t>
            </a:r>
            <a:endParaRPr lang="en-US" sz="2000" dirty="0" smtClean="0"/>
          </a:p>
          <a:p>
            <a:pPr marL="0" lvl="0" indent="0">
              <a:buNone/>
            </a:pPr>
            <a:endParaRPr lang="en-US" sz="2000" dirty="0"/>
          </a:p>
          <a:p>
            <a:pPr marL="0" indent="0">
              <a:buNone/>
            </a:pPr>
            <a:r>
              <a:rPr lang="en-US" sz="2400" i="1" dirty="0">
                <a:solidFill>
                  <a:schemeClr val="accent1">
                    <a:lumMod val="50000"/>
                  </a:schemeClr>
                </a:solidFill>
              </a:rPr>
              <a:t>There was no great difference, other than that they economized more on other things. But there was not anything that me and my brother noticed. Nothing that involved us. Because they always put us children first. So maybe if they wanted something they would have to wait a little longer. Some months or so. If it was something for the home or tools, maybe a computer or a phone for themselves, then they had to wait longer.  </a:t>
            </a:r>
            <a:endParaRPr lang="en-US" sz="2400" i="1" dirty="0" smtClean="0">
              <a:solidFill>
                <a:schemeClr val="accent1">
                  <a:lumMod val="50000"/>
                </a:schemeClr>
              </a:solidFill>
            </a:endParaRPr>
          </a:p>
          <a:p>
            <a:pPr marL="0" indent="0">
              <a:buNone/>
            </a:pPr>
            <a:r>
              <a:rPr lang="en-US" sz="2400" i="1" dirty="0">
                <a:solidFill>
                  <a:schemeClr val="accent1">
                    <a:lumMod val="50000"/>
                  </a:schemeClr>
                </a:solidFill>
              </a:rPr>
              <a:t>	</a:t>
            </a:r>
            <a:r>
              <a:rPr lang="en-US" sz="2400" i="1" dirty="0" smtClean="0">
                <a:solidFill>
                  <a:schemeClr val="accent1">
                    <a:lumMod val="50000"/>
                  </a:schemeClr>
                </a:solidFill>
              </a:rPr>
              <a:t>						</a:t>
            </a:r>
            <a:r>
              <a:rPr lang="en-US" sz="2400" dirty="0" smtClean="0">
                <a:solidFill>
                  <a:schemeClr val="accent1">
                    <a:lumMod val="50000"/>
                  </a:schemeClr>
                </a:solidFill>
              </a:rPr>
              <a:t>Leo </a:t>
            </a:r>
            <a:r>
              <a:rPr lang="en-US" sz="2400" dirty="0">
                <a:solidFill>
                  <a:schemeClr val="accent1">
                    <a:lumMod val="50000"/>
                  </a:schemeClr>
                </a:solidFill>
              </a:rPr>
              <a:t>(21)</a:t>
            </a:r>
            <a:r>
              <a:rPr lang="en-US" sz="2400" i="1" dirty="0">
                <a:solidFill>
                  <a:schemeClr val="accent1">
                    <a:lumMod val="50000"/>
                  </a:schemeClr>
                </a:solidFill>
              </a:rPr>
              <a:t>  </a:t>
            </a:r>
            <a:endParaRPr lang="sv-SE" sz="2400" dirty="0">
              <a:solidFill>
                <a:schemeClr val="accent1">
                  <a:lumMod val="50000"/>
                </a:schemeClr>
              </a:solidFill>
            </a:endParaRPr>
          </a:p>
          <a:p>
            <a:pPr marL="0" lvl="0" indent="0">
              <a:buNone/>
            </a:pPr>
            <a:endParaRPr lang="en-US" sz="2000" dirty="0" smtClean="0"/>
          </a:p>
          <a:p>
            <a:pPr marL="0" lvl="0" indent="0">
              <a:buNone/>
            </a:pPr>
            <a:endParaRPr lang="sv-SE" sz="2000" dirty="0"/>
          </a:p>
        </p:txBody>
      </p:sp>
    </p:spTree>
    <p:extLst>
      <p:ext uri="{BB962C8B-B14F-4D97-AF65-F5344CB8AC3E}">
        <p14:creationId xmlns:p14="http://schemas.microsoft.com/office/powerpoint/2010/main" val="318163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en-US" sz="2400" dirty="0" smtClean="0"/>
              <a:t>RQ 1: How </a:t>
            </a:r>
            <a:r>
              <a:rPr lang="en-US" sz="2400" dirty="0"/>
              <a:t>do the children and young people </a:t>
            </a:r>
            <a:r>
              <a:rPr lang="en-US" sz="2400" u="sng" dirty="0"/>
              <a:t>experience changes </a:t>
            </a:r>
            <a:r>
              <a:rPr lang="en-US" sz="2400" dirty="0"/>
              <a:t>when their </a:t>
            </a:r>
            <a:r>
              <a:rPr lang="en-US" sz="2400" dirty="0" smtClean="0"/>
              <a:t>	parent/parents </a:t>
            </a:r>
            <a:r>
              <a:rPr lang="en-US" sz="2400" dirty="0"/>
              <a:t>became unemployed? </a:t>
            </a:r>
            <a:endParaRPr lang="sv-SE" sz="2400" dirty="0"/>
          </a:p>
        </p:txBody>
      </p:sp>
      <p:sp>
        <p:nvSpPr>
          <p:cNvPr id="6" name="Content Placeholder 5"/>
          <p:cNvSpPr>
            <a:spLocks noGrp="1"/>
          </p:cNvSpPr>
          <p:nvPr>
            <p:ph idx="1"/>
          </p:nvPr>
        </p:nvSpPr>
        <p:spPr>
          <a:xfrm>
            <a:off x="1645920" y="1362456"/>
            <a:ext cx="8961120" cy="4814507"/>
          </a:xfrm>
        </p:spPr>
        <p:txBody>
          <a:bodyPr/>
          <a:lstStyle/>
          <a:p>
            <a:pPr marL="0" indent="0">
              <a:buNone/>
            </a:pPr>
            <a:r>
              <a:rPr lang="en-US" sz="2400" b="1" i="1" dirty="0"/>
              <a:t>The family members find ways of adapting to a new economic reality </a:t>
            </a:r>
            <a:endParaRPr lang="sv-SE" sz="2400" b="1" dirty="0"/>
          </a:p>
          <a:p>
            <a:pPr marL="0" lvl="0" indent="0">
              <a:buNone/>
            </a:pPr>
            <a:r>
              <a:rPr lang="en-US" sz="2000" dirty="0"/>
              <a:t>Almost invariably they talk not of the economies that their </a:t>
            </a:r>
            <a:r>
              <a:rPr lang="en-US" sz="2000" i="1" dirty="0"/>
              <a:t>parents</a:t>
            </a:r>
            <a:r>
              <a:rPr lang="en-US" sz="2000" dirty="0"/>
              <a:t> have had to make, but rather how, as a </a:t>
            </a:r>
            <a:r>
              <a:rPr lang="en-US" sz="2000" i="1" dirty="0"/>
              <a:t>family</a:t>
            </a:r>
            <a:r>
              <a:rPr lang="en-US" sz="2000" dirty="0"/>
              <a:t>, their lifestyle has changed</a:t>
            </a:r>
            <a:r>
              <a:rPr lang="en-US" sz="2000" dirty="0" smtClean="0"/>
              <a:t>. </a:t>
            </a:r>
          </a:p>
          <a:p>
            <a:pPr marL="0" lvl="0" indent="0">
              <a:buNone/>
            </a:pPr>
            <a:endParaRPr lang="en-US" sz="2000" dirty="0"/>
          </a:p>
          <a:p>
            <a:pPr marL="0" lvl="0" indent="0">
              <a:buNone/>
            </a:pPr>
            <a:r>
              <a:rPr lang="en-US" i="1" dirty="0">
                <a:solidFill>
                  <a:schemeClr val="accent1">
                    <a:lumMod val="50000"/>
                  </a:schemeClr>
                </a:solidFill>
              </a:rPr>
              <a:t>Not such a great difference more than that it was like normal. But we didn’t buy any new things, and it was not like we would change the roof. But it’s like things are standing still you could say.  </a:t>
            </a:r>
            <a:endParaRPr lang="en-US" i="1" dirty="0" smtClean="0">
              <a:solidFill>
                <a:schemeClr val="accent1">
                  <a:lumMod val="50000"/>
                </a:schemeClr>
              </a:solidFill>
            </a:endParaRPr>
          </a:p>
          <a:p>
            <a:pPr marL="0" lvl="0" indent="0">
              <a:buNone/>
            </a:pPr>
            <a:r>
              <a:rPr lang="en-US" i="1" dirty="0"/>
              <a:t>	</a:t>
            </a:r>
            <a:r>
              <a:rPr lang="en-US" i="1" dirty="0" smtClean="0"/>
              <a:t>					</a:t>
            </a:r>
            <a:r>
              <a:rPr lang="en-US" dirty="0" smtClean="0">
                <a:solidFill>
                  <a:schemeClr val="accent1">
                    <a:lumMod val="50000"/>
                  </a:schemeClr>
                </a:solidFill>
              </a:rPr>
              <a:t>Ebba </a:t>
            </a:r>
            <a:r>
              <a:rPr lang="en-US" dirty="0">
                <a:solidFill>
                  <a:schemeClr val="accent1">
                    <a:lumMod val="50000"/>
                  </a:schemeClr>
                </a:solidFill>
              </a:rPr>
              <a:t>(17)</a:t>
            </a:r>
            <a:r>
              <a:rPr lang="en-US" i="1" dirty="0">
                <a:solidFill>
                  <a:schemeClr val="accent1">
                    <a:lumMod val="50000"/>
                  </a:schemeClr>
                </a:solidFill>
              </a:rPr>
              <a:t> </a:t>
            </a:r>
            <a:endParaRPr lang="en-US" dirty="0" smtClean="0">
              <a:solidFill>
                <a:schemeClr val="accent1">
                  <a:lumMod val="50000"/>
                </a:schemeClr>
              </a:solidFill>
            </a:endParaRPr>
          </a:p>
          <a:p>
            <a:pPr marL="0" lvl="0" indent="0">
              <a:buNone/>
            </a:pPr>
            <a:endParaRPr lang="sv-SE" dirty="0"/>
          </a:p>
        </p:txBody>
      </p:sp>
    </p:spTree>
    <p:extLst>
      <p:ext uri="{BB962C8B-B14F-4D97-AF65-F5344CB8AC3E}">
        <p14:creationId xmlns:p14="http://schemas.microsoft.com/office/powerpoint/2010/main" val="166930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en-US" sz="2400" dirty="0" smtClean="0"/>
              <a:t>RQ 1: How </a:t>
            </a:r>
            <a:r>
              <a:rPr lang="en-US" sz="2400" dirty="0"/>
              <a:t>do the children and young people </a:t>
            </a:r>
            <a:r>
              <a:rPr lang="en-US" sz="2400" u="sng" dirty="0"/>
              <a:t>experience changes </a:t>
            </a:r>
            <a:r>
              <a:rPr lang="en-US" sz="2400" dirty="0"/>
              <a:t>when their </a:t>
            </a:r>
            <a:r>
              <a:rPr lang="en-US" sz="2400" dirty="0" smtClean="0"/>
              <a:t>	parent/parents </a:t>
            </a:r>
            <a:r>
              <a:rPr lang="en-US" sz="2400" dirty="0"/>
              <a:t>became unemployed? </a:t>
            </a:r>
            <a:endParaRPr lang="sv-SE" sz="2400" dirty="0"/>
          </a:p>
        </p:txBody>
      </p:sp>
      <p:sp>
        <p:nvSpPr>
          <p:cNvPr id="6" name="Content Placeholder 5"/>
          <p:cNvSpPr>
            <a:spLocks noGrp="1"/>
          </p:cNvSpPr>
          <p:nvPr>
            <p:ph idx="1"/>
          </p:nvPr>
        </p:nvSpPr>
        <p:spPr>
          <a:xfrm>
            <a:off x="1645920" y="1362456"/>
            <a:ext cx="8961120" cy="4814507"/>
          </a:xfrm>
        </p:spPr>
        <p:txBody>
          <a:bodyPr/>
          <a:lstStyle/>
          <a:p>
            <a:pPr marL="0" indent="0">
              <a:buNone/>
            </a:pPr>
            <a:r>
              <a:rPr lang="en-US" sz="2400" b="1" i="1" dirty="0"/>
              <a:t>Having to cut back is not necessarily negative</a:t>
            </a:r>
            <a:endParaRPr lang="sv-SE" sz="2400" b="1" dirty="0"/>
          </a:p>
          <a:p>
            <a:pPr marL="0" lvl="0" indent="0">
              <a:buNone/>
            </a:pPr>
            <a:r>
              <a:rPr lang="en-US" sz="2000" dirty="0"/>
              <a:t>M</a:t>
            </a:r>
            <a:r>
              <a:rPr lang="en-US" sz="2000" dirty="0" smtClean="0"/>
              <a:t>any </a:t>
            </a:r>
            <a:r>
              <a:rPr lang="en-US" sz="2000" dirty="0"/>
              <a:t>of them describe the downturn in the family’s economic situation in not exclusively negative terms</a:t>
            </a:r>
          </a:p>
          <a:p>
            <a:pPr marL="0" lvl="0" indent="0">
              <a:buNone/>
            </a:pPr>
            <a:endParaRPr lang="sv-SE" dirty="0" smtClean="0"/>
          </a:p>
          <a:p>
            <a:pPr marL="0" indent="0">
              <a:buNone/>
            </a:pPr>
            <a:r>
              <a:rPr lang="en-US" sz="2000" i="1" dirty="0">
                <a:solidFill>
                  <a:schemeClr val="accent1">
                    <a:lumMod val="50000"/>
                  </a:schemeClr>
                </a:solidFill>
              </a:rPr>
              <a:t>Before we bought a lot more things that were fairly unnecessary. Like now we might buy a TV and then not buy anything for another six months. We buy more necessary things. Before we bought like mixers and smoothie machines and that sort of stuff, ice-cream makers and stuff like that. </a:t>
            </a:r>
            <a:r>
              <a:rPr lang="en-US" sz="2000" i="1" dirty="0" smtClean="0">
                <a:solidFill>
                  <a:schemeClr val="accent1">
                    <a:lumMod val="50000"/>
                  </a:schemeClr>
                </a:solidFill>
              </a:rPr>
              <a:t>												</a:t>
            </a:r>
            <a:r>
              <a:rPr lang="en-US" sz="2000" dirty="0" smtClean="0">
                <a:solidFill>
                  <a:schemeClr val="accent1">
                    <a:lumMod val="50000"/>
                  </a:schemeClr>
                </a:solidFill>
              </a:rPr>
              <a:t>Bea </a:t>
            </a:r>
            <a:r>
              <a:rPr lang="en-US" sz="2000" dirty="0">
                <a:solidFill>
                  <a:schemeClr val="accent1">
                    <a:lumMod val="50000"/>
                  </a:schemeClr>
                </a:solidFill>
              </a:rPr>
              <a:t>(14</a:t>
            </a:r>
            <a:r>
              <a:rPr lang="en-US" sz="2000" dirty="0" smtClean="0">
                <a:solidFill>
                  <a:schemeClr val="accent1">
                    <a:lumMod val="50000"/>
                  </a:schemeClr>
                </a:solidFill>
              </a:rPr>
              <a:t>)</a:t>
            </a:r>
          </a:p>
          <a:p>
            <a:pPr marL="0" indent="0">
              <a:buNone/>
            </a:pPr>
            <a:r>
              <a:rPr lang="en-US" sz="2000" dirty="0">
                <a:solidFill>
                  <a:schemeClr val="accent1">
                    <a:lumMod val="50000"/>
                  </a:schemeClr>
                </a:solidFill>
              </a:rPr>
              <a:t>You eat healthier food. You can save more on money for food. And then it makes you start thinking about diet and that type of thing. It is like we buy more good food, like we buy more vegetables. </a:t>
            </a:r>
            <a:endParaRPr lang="en-US" sz="2000" dirty="0" smtClean="0">
              <a:solidFill>
                <a:schemeClr val="accent1">
                  <a:lumMod val="50000"/>
                </a:schemeClr>
              </a:solidFill>
            </a:endParaRPr>
          </a:p>
          <a:p>
            <a:pPr marL="0" indent="0">
              <a:buNone/>
            </a:pPr>
            <a:r>
              <a:rPr lang="en-US" sz="2000" dirty="0">
                <a:solidFill>
                  <a:schemeClr val="accent1">
                    <a:lumMod val="50000"/>
                  </a:schemeClr>
                </a:solidFill>
              </a:rPr>
              <a:t>	</a:t>
            </a:r>
            <a:r>
              <a:rPr lang="en-US" sz="2000" dirty="0" smtClean="0">
                <a:solidFill>
                  <a:schemeClr val="accent1">
                    <a:lumMod val="50000"/>
                  </a:schemeClr>
                </a:solidFill>
              </a:rPr>
              <a:t>						Adam </a:t>
            </a:r>
            <a:r>
              <a:rPr lang="en-US" sz="2000" dirty="0">
                <a:solidFill>
                  <a:schemeClr val="accent1">
                    <a:lumMod val="50000"/>
                  </a:schemeClr>
                </a:solidFill>
              </a:rPr>
              <a:t>(12) </a:t>
            </a:r>
            <a:endParaRPr lang="sv-SE" sz="2000" dirty="0" smtClean="0">
              <a:solidFill>
                <a:schemeClr val="accent1">
                  <a:lumMod val="50000"/>
                </a:schemeClr>
              </a:solidFill>
            </a:endParaRPr>
          </a:p>
          <a:p>
            <a:pPr marL="0" lvl="0" indent="0">
              <a:buNone/>
            </a:pPr>
            <a:endParaRPr lang="sv-SE" dirty="0"/>
          </a:p>
        </p:txBody>
      </p:sp>
    </p:spTree>
    <p:extLst>
      <p:ext uri="{BB962C8B-B14F-4D97-AF65-F5344CB8AC3E}">
        <p14:creationId xmlns:p14="http://schemas.microsoft.com/office/powerpoint/2010/main" val="272908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r>
              <a:rPr lang="en-US" sz="2400" dirty="0" smtClean="0"/>
              <a:t>RQ 1: How </a:t>
            </a:r>
            <a:r>
              <a:rPr lang="en-US" sz="2400" dirty="0"/>
              <a:t>do the children and young people </a:t>
            </a:r>
            <a:r>
              <a:rPr lang="en-US" sz="2400" u="sng" dirty="0"/>
              <a:t>experience changes </a:t>
            </a:r>
            <a:r>
              <a:rPr lang="en-US" sz="2400" dirty="0"/>
              <a:t>when their </a:t>
            </a:r>
            <a:r>
              <a:rPr lang="en-US" sz="2400" dirty="0" smtClean="0"/>
              <a:t>	parent/parents </a:t>
            </a:r>
            <a:r>
              <a:rPr lang="en-US" sz="2400" dirty="0"/>
              <a:t>became unemployed? </a:t>
            </a:r>
            <a:endParaRPr lang="sv-SE" sz="2400" dirty="0"/>
          </a:p>
        </p:txBody>
      </p:sp>
      <p:sp>
        <p:nvSpPr>
          <p:cNvPr id="6" name="Content Placeholder 5"/>
          <p:cNvSpPr>
            <a:spLocks noGrp="1"/>
          </p:cNvSpPr>
          <p:nvPr>
            <p:ph idx="1"/>
          </p:nvPr>
        </p:nvSpPr>
        <p:spPr>
          <a:xfrm>
            <a:off x="1352811" y="1298448"/>
            <a:ext cx="8480121" cy="4814507"/>
          </a:xfrm>
        </p:spPr>
        <p:txBody>
          <a:bodyPr/>
          <a:lstStyle/>
          <a:p>
            <a:pPr marL="0" indent="0">
              <a:buNone/>
            </a:pPr>
            <a:r>
              <a:rPr lang="en-US" sz="2400" b="1" i="1" dirty="0"/>
              <a:t>Having to cut back is not necessarily negative</a:t>
            </a:r>
            <a:endParaRPr lang="sv-SE" sz="2400" b="1" dirty="0"/>
          </a:p>
          <a:p>
            <a:pPr marL="0" lvl="0" indent="0">
              <a:buNone/>
            </a:pPr>
            <a:r>
              <a:rPr lang="en-US" sz="2000" dirty="0"/>
              <a:t>M</a:t>
            </a:r>
            <a:r>
              <a:rPr lang="en-US" sz="2000" dirty="0" smtClean="0"/>
              <a:t>any </a:t>
            </a:r>
            <a:r>
              <a:rPr lang="en-US" sz="2000" dirty="0"/>
              <a:t>of them describe the downturn in the family’s economic situation in not exclusively negative terms</a:t>
            </a:r>
          </a:p>
          <a:p>
            <a:pPr marL="0" lvl="0" indent="0">
              <a:buNone/>
            </a:pPr>
            <a:endParaRPr lang="sv-SE" dirty="0" smtClean="0"/>
          </a:p>
          <a:p>
            <a:pPr marL="0" indent="0">
              <a:buNone/>
            </a:pPr>
            <a:r>
              <a:rPr lang="en-US" sz="2000" dirty="0">
                <a:solidFill>
                  <a:schemeClr val="accent1">
                    <a:lumMod val="50000"/>
                  </a:schemeClr>
                </a:solidFill>
              </a:rPr>
              <a:t>Before she worked shifts, so you only saw her every other week. So it was pretty nice to see her at home. But I feel sorry for her too. I can see it is difficult for her. </a:t>
            </a:r>
            <a:endParaRPr lang="en-US" sz="2000" dirty="0" smtClean="0">
              <a:solidFill>
                <a:schemeClr val="accent1">
                  <a:lumMod val="50000"/>
                </a:schemeClr>
              </a:solidFill>
            </a:endParaRPr>
          </a:p>
          <a:p>
            <a:pPr marL="0" indent="0">
              <a:buNone/>
            </a:pPr>
            <a:r>
              <a:rPr lang="en-US" sz="2000" dirty="0">
                <a:solidFill>
                  <a:schemeClr val="accent1">
                    <a:lumMod val="50000"/>
                  </a:schemeClr>
                </a:solidFill>
              </a:rPr>
              <a:t>	</a:t>
            </a:r>
            <a:r>
              <a:rPr lang="en-US" sz="2000" dirty="0" smtClean="0">
                <a:solidFill>
                  <a:schemeClr val="accent1">
                    <a:lumMod val="50000"/>
                  </a:schemeClr>
                </a:solidFill>
              </a:rPr>
              <a:t>						Ted </a:t>
            </a:r>
            <a:r>
              <a:rPr lang="en-US" sz="2000" dirty="0">
                <a:solidFill>
                  <a:schemeClr val="accent1">
                    <a:lumMod val="50000"/>
                  </a:schemeClr>
                </a:solidFill>
              </a:rPr>
              <a:t>(12</a:t>
            </a:r>
            <a:r>
              <a:rPr lang="en-US" sz="2000" dirty="0" smtClean="0">
                <a:solidFill>
                  <a:schemeClr val="accent1">
                    <a:lumMod val="50000"/>
                  </a:schemeClr>
                </a:solidFill>
              </a:rPr>
              <a:t>)</a:t>
            </a:r>
          </a:p>
          <a:p>
            <a:pPr marL="0" indent="0">
              <a:buNone/>
            </a:pPr>
            <a:r>
              <a:rPr lang="en-US" sz="2000" dirty="0">
                <a:solidFill>
                  <a:schemeClr val="accent1">
                    <a:lumMod val="50000"/>
                  </a:schemeClr>
                </a:solidFill>
              </a:rPr>
              <a:t>You come home and she has been home all day and cleaned and made food. It’s really nice, I think, completely a good thing really. She’s more like a housewife now, that’s what I’d say. </a:t>
            </a:r>
            <a:endParaRPr lang="en-US" sz="2000" dirty="0" smtClean="0">
              <a:solidFill>
                <a:schemeClr val="accent1">
                  <a:lumMod val="50000"/>
                </a:schemeClr>
              </a:solidFill>
            </a:endParaRPr>
          </a:p>
          <a:p>
            <a:pPr marL="0" indent="0">
              <a:buNone/>
            </a:pPr>
            <a:r>
              <a:rPr lang="en-US" sz="2000" dirty="0">
                <a:solidFill>
                  <a:schemeClr val="accent1">
                    <a:lumMod val="50000"/>
                  </a:schemeClr>
                </a:solidFill>
              </a:rPr>
              <a:t>	</a:t>
            </a:r>
            <a:r>
              <a:rPr lang="en-US" sz="2000" dirty="0" smtClean="0">
                <a:solidFill>
                  <a:schemeClr val="accent1">
                    <a:lumMod val="50000"/>
                  </a:schemeClr>
                </a:solidFill>
              </a:rPr>
              <a:t>						Nils (20)</a:t>
            </a:r>
            <a:endParaRPr lang="sv-SE" dirty="0"/>
          </a:p>
        </p:txBody>
      </p:sp>
    </p:spTree>
    <p:extLst>
      <p:ext uri="{BB962C8B-B14F-4D97-AF65-F5344CB8AC3E}">
        <p14:creationId xmlns:p14="http://schemas.microsoft.com/office/powerpoint/2010/main" val="127936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pPr lvl="0"/>
            <a:r>
              <a:rPr lang="en-US" sz="2400" dirty="0" smtClean="0"/>
              <a:t>RQ 2: </a:t>
            </a:r>
            <a:r>
              <a:rPr lang="en-US" sz="2400" u="sng" dirty="0"/>
              <a:t>What strategies do young people describe </a:t>
            </a:r>
            <a:r>
              <a:rPr lang="en-US" sz="2400" dirty="0"/>
              <a:t>when adjusting to changed economic circumstances?</a:t>
            </a:r>
            <a:r>
              <a:rPr lang="sv-SE" sz="2400" dirty="0"/>
              <a:t/>
            </a:r>
            <a:br>
              <a:rPr lang="sv-SE" sz="2400" dirty="0"/>
            </a:br>
            <a:endParaRPr lang="sv-SE" sz="2400" dirty="0"/>
          </a:p>
        </p:txBody>
      </p:sp>
      <p:sp>
        <p:nvSpPr>
          <p:cNvPr id="6" name="Content Placeholder 5"/>
          <p:cNvSpPr>
            <a:spLocks noGrp="1"/>
          </p:cNvSpPr>
          <p:nvPr>
            <p:ph idx="1"/>
          </p:nvPr>
        </p:nvSpPr>
        <p:spPr>
          <a:xfrm>
            <a:off x="1700784" y="1371600"/>
            <a:ext cx="8284464" cy="4814507"/>
          </a:xfrm>
        </p:spPr>
        <p:txBody>
          <a:bodyPr/>
          <a:lstStyle/>
          <a:p>
            <a:pPr marL="0" lvl="0" indent="0">
              <a:buNone/>
            </a:pPr>
            <a:r>
              <a:rPr lang="en-US" sz="2000" dirty="0"/>
              <a:t>Pragmatic, accommodation-oriented strategies – choosing the best of possible alternatives and making the best of things – is the strategy type most commonly evident in the data. </a:t>
            </a:r>
            <a:endParaRPr lang="en-US" sz="2000" dirty="0" smtClean="0"/>
          </a:p>
          <a:p>
            <a:pPr marL="0" lvl="0" indent="0">
              <a:buNone/>
            </a:pPr>
            <a:endParaRPr lang="en-US" sz="2000" dirty="0" smtClean="0"/>
          </a:p>
          <a:p>
            <a:pPr marL="0" indent="0">
              <a:buNone/>
            </a:pPr>
            <a:r>
              <a:rPr lang="en-US" sz="2000" dirty="0"/>
              <a:t>As </a:t>
            </a:r>
            <a:r>
              <a:rPr lang="en-US" sz="2000" dirty="0" err="1"/>
              <a:t>Ronja</a:t>
            </a:r>
            <a:r>
              <a:rPr lang="en-US" sz="2000" dirty="0"/>
              <a:t> (13) explains, in the situation she finds herself in, not buying the most expensive things she might desire is self-evident</a:t>
            </a:r>
            <a:r>
              <a:rPr lang="en-US" sz="2000" dirty="0" smtClean="0"/>
              <a:t>:</a:t>
            </a:r>
            <a:endParaRPr lang="sv-SE" sz="2000" dirty="0"/>
          </a:p>
          <a:p>
            <a:pPr marL="0" indent="0">
              <a:buNone/>
            </a:pPr>
            <a:r>
              <a:rPr lang="en-US" sz="2000" i="1" dirty="0">
                <a:solidFill>
                  <a:schemeClr val="accent1">
                    <a:lumMod val="50000"/>
                  </a:schemeClr>
                </a:solidFill>
              </a:rPr>
              <a:t>It is of course so that </a:t>
            </a:r>
            <a:r>
              <a:rPr lang="en-US" sz="2000" i="1" u="sng" dirty="0">
                <a:solidFill>
                  <a:schemeClr val="accent1">
                    <a:lumMod val="50000"/>
                  </a:schemeClr>
                </a:solidFill>
              </a:rPr>
              <a:t>you can’t buy </a:t>
            </a:r>
            <a:r>
              <a:rPr lang="en-US" sz="2000" i="1" dirty="0">
                <a:solidFill>
                  <a:schemeClr val="accent1">
                    <a:lumMod val="50000"/>
                  </a:schemeClr>
                </a:solidFill>
              </a:rPr>
              <a:t>the most expensive things when you’ve got a parent who’s unemployed. </a:t>
            </a:r>
            <a:endParaRPr lang="en-US" sz="2000" i="1" dirty="0" smtClean="0">
              <a:solidFill>
                <a:schemeClr val="accent1">
                  <a:lumMod val="50000"/>
                </a:schemeClr>
              </a:solidFill>
            </a:endParaRPr>
          </a:p>
          <a:p>
            <a:pPr marL="0" indent="0">
              <a:buNone/>
            </a:pPr>
            <a:endParaRPr lang="en-US" sz="2000" i="1" dirty="0" smtClean="0">
              <a:solidFill>
                <a:schemeClr val="accent1">
                  <a:lumMod val="50000"/>
                </a:schemeClr>
              </a:solidFill>
            </a:endParaRPr>
          </a:p>
          <a:p>
            <a:pPr marL="0" indent="0">
              <a:buNone/>
            </a:pPr>
            <a:r>
              <a:rPr lang="en-US" sz="2000" dirty="0">
                <a:solidFill>
                  <a:schemeClr val="accent1">
                    <a:lumMod val="50000"/>
                  </a:schemeClr>
                </a:solidFill>
              </a:rPr>
              <a:t>It was actually pretty difficult, because I have been used to getting this type of jacket [expensive brand-name clothing] for quite a while now. And suddenly it stops, and I have to wear a not-so-special jacket. I was used to wearing brand-name, but that’s seldom so now. I am not used to this. But I have learnt. I have become </a:t>
            </a:r>
            <a:r>
              <a:rPr lang="en-US" sz="2000" u="sng" dirty="0">
                <a:solidFill>
                  <a:schemeClr val="accent1">
                    <a:lumMod val="50000"/>
                  </a:schemeClr>
                </a:solidFill>
              </a:rPr>
              <a:t>more and more used to </a:t>
            </a:r>
            <a:r>
              <a:rPr lang="en-US" sz="2000" dirty="0">
                <a:solidFill>
                  <a:schemeClr val="accent1">
                    <a:lumMod val="50000"/>
                  </a:schemeClr>
                </a:solidFill>
              </a:rPr>
              <a:t>the situation.   Felix (14)</a:t>
            </a:r>
            <a:endParaRPr lang="sv-SE" sz="2000" dirty="0" smtClean="0">
              <a:solidFill>
                <a:schemeClr val="accent1">
                  <a:lumMod val="50000"/>
                </a:schemeClr>
              </a:solidFill>
            </a:endParaRPr>
          </a:p>
          <a:p>
            <a:pPr marL="0" lvl="0" indent="0">
              <a:buNone/>
            </a:pPr>
            <a:endParaRPr lang="en-US" sz="2000" dirty="0">
              <a:solidFill>
                <a:schemeClr val="accent1">
                  <a:lumMod val="50000"/>
                </a:schemeClr>
              </a:solidFill>
            </a:endParaRPr>
          </a:p>
        </p:txBody>
      </p:sp>
    </p:spTree>
    <p:extLst>
      <p:ext uri="{BB962C8B-B14F-4D97-AF65-F5344CB8AC3E}">
        <p14:creationId xmlns:p14="http://schemas.microsoft.com/office/powerpoint/2010/main" val="429033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pPr lvl="0"/>
            <a:r>
              <a:rPr lang="en-US" sz="2400" dirty="0" smtClean="0"/>
              <a:t>RQ 2: </a:t>
            </a:r>
            <a:r>
              <a:rPr lang="en-US" sz="2400" dirty="0"/>
              <a:t>What strategies do young people describe when adjusting to changed economic circumstances?</a:t>
            </a:r>
            <a:r>
              <a:rPr lang="sv-SE" sz="2400" dirty="0"/>
              <a:t/>
            </a:r>
            <a:br>
              <a:rPr lang="sv-SE" sz="2400" dirty="0"/>
            </a:br>
            <a:endParaRPr lang="sv-SE" sz="2400" dirty="0"/>
          </a:p>
        </p:txBody>
      </p:sp>
      <p:sp>
        <p:nvSpPr>
          <p:cNvPr id="6" name="Content Placeholder 5"/>
          <p:cNvSpPr>
            <a:spLocks noGrp="1"/>
          </p:cNvSpPr>
          <p:nvPr>
            <p:ph idx="1"/>
          </p:nvPr>
        </p:nvSpPr>
        <p:spPr>
          <a:xfrm>
            <a:off x="1700784" y="1371600"/>
            <a:ext cx="8284464" cy="4814507"/>
          </a:xfrm>
        </p:spPr>
        <p:txBody>
          <a:bodyPr/>
          <a:lstStyle/>
          <a:p>
            <a:pPr marL="0" indent="0">
              <a:buNone/>
            </a:pPr>
            <a:r>
              <a:rPr lang="en-US" sz="2000" dirty="0"/>
              <a:t>Pragmatic, accommodation-oriented strategies</a:t>
            </a:r>
            <a:endParaRPr lang="en-US" sz="2000" dirty="0" smtClean="0"/>
          </a:p>
          <a:p>
            <a:pPr marL="0" indent="0">
              <a:buNone/>
            </a:pPr>
            <a:endParaRPr lang="en-US" sz="2000" dirty="0"/>
          </a:p>
          <a:p>
            <a:pPr marL="0" indent="0">
              <a:buNone/>
            </a:pPr>
            <a:r>
              <a:rPr lang="en-US" sz="2000" dirty="0" err="1" smtClean="0"/>
              <a:t>Imra</a:t>
            </a:r>
            <a:r>
              <a:rPr lang="en-US" sz="2000" dirty="0"/>
              <a:t>, (16) who played football and trained at a gym, explains that she stopped doing both because they became too expensive. Instead she prioritizes going out with friends: </a:t>
            </a:r>
            <a:endParaRPr lang="sv-SE" sz="2000" dirty="0"/>
          </a:p>
          <a:p>
            <a:pPr marL="0" indent="0">
              <a:buNone/>
            </a:pPr>
            <a:endParaRPr lang="sv-SE" sz="2000" dirty="0"/>
          </a:p>
          <a:p>
            <a:pPr marL="0" indent="0">
              <a:buNone/>
            </a:pPr>
            <a:r>
              <a:rPr lang="en-US" sz="2000" i="1" dirty="0">
                <a:solidFill>
                  <a:schemeClr val="accent1">
                    <a:lumMod val="50000"/>
                  </a:schemeClr>
                </a:solidFill>
              </a:rPr>
              <a:t>I had started at a gym. But I had to quit because it was like quite expensive. I had to pay myself with my own money, and there just wasn’t enough for the whole month. It was costing me 350 </a:t>
            </a:r>
            <a:r>
              <a:rPr lang="en-US" sz="2000" dirty="0">
                <a:solidFill>
                  <a:schemeClr val="accent1">
                    <a:lumMod val="50000"/>
                  </a:schemeClr>
                </a:solidFill>
              </a:rPr>
              <a:t>[Swedish crowns]</a:t>
            </a:r>
            <a:r>
              <a:rPr lang="en-US" sz="2000" i="1" dirty="0">
                <a:solidFill>
                  <a:schemeClr val="accent1">
                    <a:lumMod val="50000"/>
                  </a:schemeClr>
                </a:solidFill>
              </a:rPr>
              <a:t> and I only had 650 left for a whole month. And I use that mostly when I am going out meeting friends.</a:t>
            </a:r>
            <a:endParaRPr lang="sv-SE" sz="2000" dirty="0">
              <a:solidFill>
                <a:schemeClr val="accent1">
                  <a:lumMod val="50000"/>
                </a:schemeClr>
              </a:solidFill>
            </a:endParaRPr>
          </a:p>
          <a:p>
            <a:pPr marL="0" lvl="0" indent="0">
              <a:buNone/>
            </a:pPr>
            <a:endParaRPr lang="en-US" sz="2000" dirty="0" smtClean="0">
              <a:solidFill>
                <a:schemeClr val="accent1">
                  <a:lumMod val="50000"/>
                </a:schemeClr>
              </a:solidFill>
            </a:endParaRPr>
          </a:p>
        </p:txBody>
      </p:sp>
    </p:spTree>
    <p:extLst>
      <p:ext uri="{BB962C8B-B14F-4D97-AF65-F5344CB8AC3E}">
        <p14:creationId xmlns:p14="http://schemas.microsoft.com/office/powerpoint/2010/main" val="320119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pPr lvl="0"/>
            <a:r>
              <a:rPr lang="en-US" sz="2400" dirty="0" smtClean="0"/>
              <a:t>RQ 2: </a:t>
            </a:r>
            <a:r>
              <a:rPr lang="en-US" sz="2400" dirty="0"/>
              <a:t>What strategies do young people describe when adjusting to changed economic circumstances?</a:t>
            </a:r>
            <a:r>
              <a:rPr lang="sv-SE" sz="2400" dirty="0"/>
              <a:t/>
            </a:r>
            <a:br>
              <a:rPr lang="sv-SE" sz="2400" dirty="0"/>
            </a:br>
            <a:endParaRPr lang="sv-SE" sz="2400" dirty="0"/>
          </a:p>
        </p:txBody>
      </p:sp>
      <p:sp>
        <p:nvSpPr>
          <p:cNvPr id="6" name="Content Placeholder 5"/>
          <p:cNvSpPr>
            <a:spLocks noGrp="1"/>
          </p:cNvSpPr>
          <p:nvPr>
            <p:ph idx="1"/>
          </p:nvPr>
        </p:nvSpPr>
        <p:spPr>
          <a:xfrm>
            <a:off x="1700784" y="1371600"/>
            <a:ext cx="8284464" cy="4814507"/>
          </a:xfrm>
        </p:spPr>
        <p:txBody>
          <a:bodyPr/>
          <a:lstStyle/>
          <a:p>
            <a:pPr marL="0" lvl="0" indent="0">
              <a:buNone/>
            </a:pPr>
            <a:r>
              <a:rPr lang="en-US" sz="2000" b="1" dirty="0"/>
              <a:t>Active and intention-oriented strategies  </a:t>
            </a:r>
            <a:endParaRPr lang="sv-SE" sz="2000" dirty="0"/>
          </a:p>
          <a:p>
            <a:pPr marL="0" indent="0">
              <a:buNone/>
            </a:pPr>
            <a:r>
              <a:rPr lang="en-US" sz="2000" dirty="0"/>
              <a:t>In addition to accommodation-oriented strategies, several of the young people describe how, having to make evaluations about the nature and necessity of purchases, they have become more aware of personal finances. </a:t>
            </a:r>
            <a:endParaRPr lang="en-US" sz="2000" dirty="0" smtClean="0"/>
          </a:p>
          <a:p>
            <a:pPr marL="0" indent="0">
              <a:buNone/>
            </a:pPr>
            <a:endParaRPr lang="en-US" sz="2000" dirty="0"/>
          </a:p>
          <a:p>
            <a:pPr marL="0" indent="0">
              <a:buNone/>
            </a:pPr>
            <a:endParaRPr lang="sv-SE" sz="2000" dirty="0">
              <a:solidFill>
                <a:schemeClr val="accent1">
                  <a:lumMod val="50000"/>
                </a:schemeClr>
              </a:solidFill>
            </a:endParaRPr>
          </a:p>
          <a:p>
            <a:pPr marL="0" indent="0">
              <a:buNone/>
            </a:pPr>
            <a:r>
              <a:rPr lang="en-US" sz="2000" i="1" dirty="0">
                <a:solidFill>
                  <a:schemeClr val="accent1">
                    <a:lumMod val="50000"/>
                  </a:schemeClr>
                </a:solidFill>
              </a:rPr>
              <a:t>Well, </a:t>
            </a:r>
            <a:r>
              <a:rPr lang="en-US" sz="2000" i="1" u="sng" dirty="0">
                <a:solidFill>
                  <a:schemeClr val="accent1">
                    <a:lumMod val="50000"/>
                  </a:schemeClr>
                </a:solidFill>
              </a:rPr>
              <a:t>it gets you to think twice</a:t>
            </a:r>
            <a:r>
              <a:rPr lang="en-US" sz="2000" i="1" dirty="0">
                <a:solidFill>
                  <a:schemeClr val="accent1">
                    <a:lumMod val="50000"/>
                  </a:schemeClr>
                </a:solidFill>
              </a:rPr>
              <a:t>. That you don’t need to…No, I don’t know, but it makes you think about the things you did before, like how you used to waste money. Now it’s like, maybe you need this money later. So that you’ve got money if something should happen. Before it was more like money just grew on trees</a:t>
            </a:r>
            <a:r>
              <a:rPr lang="en-US" sz="2000" i="1" dirty="0" smtClean="0">
                <a:solidFill>
                  <a:schemeClr val="accent1">
                    <a:lumMod val="50000"/>
                  </a:schemeClr>
                </a:solidFill>
              </a:rPr>
              <a:t>.</a:t>
            </a:r>
          </a:p>
          <a:p>
            <a:pPr marL="0" indent="0">
              <a:buNone/>
            </a:pPr>
            <a:r>
              <a:rPr lang="en-US" sz="2000" i="1" dirty="0">
                <a:solidFill>
                  <a:schemeClr val="accent1">
                    <a:lumMod val="50000"/>
                  </a:schemeClr>
                </a:solidFill>
              </a:rPr>
              <a:t>	</a:t>
            </a:r>
            <a:r>
              <a:rPr lang="en-US" sz="2000" i="1" dirty="0" smtClean="0">
                <a:solidFill>
                  <a:schemeClr val="accent1">
                    <a:lumMod val="50000"/>
                  </a:schemeClr>
                </a:solidFill>
              </a:rPr>
              <a:t>					</a:t>
            </a:r>
            <a:r>
              <a:rPr lang="en-US" sz="2000" dirty="0">
                <a:solidFill>
                  <a:schemeClr val="accent1">
                    <a:lumMod val="50000"/>
                  </a:schemeClr>
                </a:solidFill>
              </a:rPr>
              <a:t>Sam (16) </a:t>
            </a:r>
            <a:endParaRPr lang="sv-SE" sz="2000" dirty="0">
              <a:solidFill>
                <a:schemeClr val="accent1">
                  <a:lumMod val="50000"/>
                </a:schemeClr>
              </a:solidFill>
            </a:endParaRPr>
          </a:p>
          <a:p>
            <a:pPr marL="0" lvl="0" indent="0">
              <a:buNone/>
            </a:pPr>
            <a:endParaRPr lang="en-US" sz="2000" dirty="0" smtClean="0">
              <a:solidFill>
                <a:schemeClr val="accent1">
                  <a:lumMod val="50000"/>
                </a:schemeClr>
              </a:solidFill>
            </a:endParaRPr>
          </a:p>
        </p:txBody>
      </p:sp>
    </p:spTree>
    <p:extLst>
      <p:ext uri="{BB962C8B-B14F-4D97-AF65-F5344CB8AC3E}">
        <p14:creationId xmlns:p14="http://schemas.microsoft.com/office/powerpoint/2010/main" val="233798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pPr lvl="0"/>
            <a:r>
              <a:rPr lang="en-US" sz="2400" dirty="0" smtClean="0"/>
              <a:t>RQ 2: </a:t>
            </a:r>
            <a:r>
              <a:rPr lang="en-US" sz="2400" dirty="0"/>
              <a:t>What strategies do young people describe when adjusting to changed economic circumstances?</a:t>
            </a:r>
            <a:r>
              <a:rPr lang="sv-SE" sz="2400" dirty="0"/>
              <a:t/>
            </a:r>
            <a:br>
              <a:rPr lang="sv-SE" sz="2400" dirty="0"/>
            </a:br>
            <a:endParaRPr lang="sv-SE" sz="2400" dirty="0"/>
          </a:p>
        </p:txBody>
      </p:sp>
      <p:sp>
        <p:nvSpPr>
          <p:cNvPr id="6" name="Content Placeholder 5"/>
          <p:cNvSpPr>
            <a:spLocks noGrp="1"/>
          </p:cNvSpPr>
          <p:nvPr>
            <p:ph idx="1"/>
          </p:nvPr>
        </p:nvSpPr>
        <p:spPr>
          <a:xfrm>
            <a:off x="1700784" y="1371600"/>
            <a:ext cx="8284464" cy="4814507"/>
          </a:xfrm>
        </p:spPr>
        <p:txBody>
          <a:bodyPr/>
          <a:lstStyle/>
          <a:p>
            <a:pPr marL="0" lvl="0" indent="0">
              <a:buNone/>
            </a:pPr>
            <a:r>
              <a:rPr lang="en-US" sz="2000" b="1" dirty="0"/>
              <a:t>Active and intention-oriented strategies  </a:t>
            </a:r>
            <a:endParaRPr lang="sv-SE" sz="2000" dirty="0"/>
          </a:p>
          <a:p>
            <a:pPr marL="0" indent="0">
              <a:buNone/>
            </a:pPr>
            <a:r>
              <a:rPr lang="sv-SE" sz="2000" dirty="0"/>
              <a:t>T</a:t>
            </a:r>
            <a:r>
              <a:rPr lang="en-US" sz="2000" dirty="0" smtClean="0"/>
              <a:t>o </a:t>
            </a:r>
            <a:r>
              <a:rPr lang="en-US" sz="2000" dirty="0"/>
              <a:t>pay close attention to costs and expenses means that they develop skills of appraisal that will stand them in good stead for the future: </a:t>
            </a:r>
          </a:p>
          <a:p>
            <a:pPr marL="0" indent="0">
              <a:buNone/>
            </a:pPr>
            <a:endParaRPr lang="sv-SE" sz="2000" dirty="0">
              <a:solidFill>
                <a:schemeClr val="accent1">
                  <a:lumMod val="50000"/>
                </a:schemeClr>
              </a:solidFill>
            </a:endParaRPr>
          </a:p>
          <a:p>
            <a:pPr marL="0" lvl="0" indent="0">
              <a:buNone/>
            </a:pPr>
            <a:r>
              <a:rPr lang="en-US" sz="2000" dirty="0">
                <a:solidFill>
                  <a:schemeClr val="accent1">
                    <a:lumMod val="50000"/>
                  </a:schemeClr>
                </a:solidFill>
              </a:rPr>
              <a:t>Before I’ve been liked forced to buy something as soon as I go into a shop. Well, it’s not quite like that now. My friends used to call me a shopaholic. But now </a:t>
            </a:r>
            <a:r>
              <a:rPr lang="en-US" sz="2000" u="sng" dirty="0">
                <a:solidFill>
                  <a:schemeClr val="accent1">
                    <a:lumMod val="50000"/>
                  </a:schemeClr>
                </a:solidFill>
              </a:rPr>
              <a:t>I have learnt to control outgoings </a:t>
            </a:r>
            <a:r>
              <a:rPr lang="en-US" sz="2000" dirty="0">
                <a:solidFill>
                  <a:schemeClr val="accent1">
                    <a:lumMod val="50000"/>
                  </a:schemeClr>
                </a:solidFill>
              </a:rPr>
              <a:t>a little more maybe. Now it’s like I know more what I have bought and how much it costs, like. And I what the cost of everything together is. So in fact it’s better. </a:t>
            </a:r>
            <a:endParaRPr lang="en-US" sz="2000" dirty="0" smtClean="0">
              <a:solidFill>
                <a:schemeClr val="accent1">
                  <a:lumMod val="50000"/>
                </a:schemeClr>
              </a:solidFill>
            </a:endParaRPr>
          </a:p>
          <a:p>
            <a:pPr marL="0" lvl="0" indent="0">
              <a:buNone/>
            </a:pPr>
            <a:r>
              <a:rPr lang="en-US" sz="2000" dirty="0">
                <a:solidFill>
                  <a:schemeClr val="accent1">
                    <a:lumMod val="50000"/>
                  </a:schemeClr>
                </a:solidFill>
              </a:rPr>
              <a:t>	</a:t>
            </a:r>
            <a:r>
              <a:rPr lang="en-US" sz="2000" dirty="0" smtClean="0">
                <a:solidFill>
                  <a:schemeClr val="accent1">
                    <a:lumMod val="50000"/>
                  </a:schemeClr>
                </a:solidFill>
              </a:rPr>
              <a:t>					(</a:t>
            </a:r>
            <a:r>
              <a:rPr lang="en-US" sz="2000" dirty="0">
                <a:solidFill>
                  <a:schemeClr val="accent1">
                    <a:lumMod val="50000"/>
                  </a:schemeClr>
                </a:solidFill>
              </a:rPr>
              <a:t>Lejla 18) </a:t>
            </a:r>
            <a:endParaRPr lang="en-US" sz="2000" dirty="0" smtClean="0">
              <a:solidFill>
                <a:schemeClr val="accent1">
                  <a:lumMod val="50000"/>
                </a:schemeClr>
              </a:solidFill>
            </a:endParaRPr>
          </a:p>
        </p:txBody>
      </p:sp>
    </p:spTree>
    <p:extLst>
      <p:ext uri="{BB962C8B-B14F-4D97-AF65-F5344CB8AC3E}">
        <p14:creationId xmlns:p14="http://schemas.microsoft.com/office/powerpoint/2010/main" val="100612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pPr lvl="0"/>
            <a:r>
              <a:rPr lang="en-US" sz="2400" dirty="0" smtClean="0"/>
              <a:t>RQ 2: </a:t>
            </a:r>
            <a:r>
              <a:rPr lang="en-US" sz="2400" dirty="0"/>
              <a:t>What strategies do young people describe when adjusting to changed economic circumstances?</a:t>
            </a:r>
            <a:r>
              <a:rPr lang="sv-SE" sz="2400" dirty="0"/>
              <a:t/>
            </a:r>
            <a:br>
              <a:rPr lang="sv-SE" sz="2400" dirty="0"/>
            </a:br>
            <a:endParaRPr lang="sv-SE" sz="2400" dirty="0"/>
          </a:p>
        </p:txBody>
      </p:sp>
      <p:sp>
        <p:nvSpPr>
          <p:cNvPr id="6" name="Content Placeholder 5"/>
          <p:cNvSpPr>
            <a:spLocks noGrp="1"/>
          </p:cNvSpPr>
          <p:nvPr>
            <p:ph idx="1"/>
          </p:nvPr>
        </p:nvSpPr>
        <p:spPr>
          <a:xfrm>
            <a:off x="1700784" y="1371600"/>
            <a:ext cx="8284464" cy="4814507"/>
          </a:xfrm>
        </p:spPr>
        <p:txBody>
          <a:bodyPr/>
          <a:lstStyle/>
          <a:p>
            <a:pPr marL="0" lvl="0" indent="0">
              <a:buNone/>
            </a:pPr>
            <a:r>
              <a:rPr lang="en-US" sz="2000" b="1" dirty="0"/>
              <a:t>Active and intention-oriented strategies  </a:t>
            </a:r>
            <a:endParaRPr lang="sv-SE" sz="2000" dirty="0"/>
          </a:p>
          <a:p>
            <a:pPr marL="0" indent="0">
              <a:buNone/>
            </a:pPr>
            <a:endParaRPr lang="en-US" sz="2000" dirty="0"/>
          </a:p>
          <a:p>
            <a:pPr marL="0" indent="0">
              <a:buNone/>
            </a:pPr>
            <a:r>
              <a:rPr lang="en-US" sz="2000" dirty="0"/>
              <a:t>Felix (14), for example, says that now when buying anything he always thinks ahead; purchases need to serviceable not only in the present but also in the future:</a:t>
            </a:r>
            <a:endParaRPr lang="sv-SE" sz="2000" dirty="0"/>
          </a:p>
          <a:p>
            <a:pPr marL="0" indent="0">
              <a:buNone/>
            </a:pPr>
            <a:r>
              <a:rPr lang="en-US" sz="2000" dirty="0"/>
              <a:t> </a:t>
            </a:r>
            <a:endParaRPr lang="sv-SE" sz="2000" dirty="0"/>
          </a:p>
          <a:p>
            <a:pPr marL="0" indent="0">
              <a:buNone/>
            </a:pPr>
            <a:r>
              <a:rPr lang="en-US" sz="2000" i="1" dirty="0">
                <a:solidFill>
                  <a:schemeClr val="accent1">
                    <a:lumMod val="50000"/>
                  </a:schemeClr>
                </a:solidFill>
              </a:rPr>
              <a:t>Our economy is pretty bad. So </a:t>
            </a:r>
            <a:r>
              <a:rPr lang="en-US" sz="2000" i="1" u="sng" dirty="0">
                <a:solidFill>
                  <a:schemeClr val="accent1">
                    <a:lumMod val="50000"/>
                  </a:schemeClr>
                </a:solidFill>
              </a:rPr>
              <a:t>I have to think quite a bit</a:t>
            </a:r>
            <a:r>
              <a:rPr lang="en-US" sz="2000" i="1" dirty="0">
                <a:solidFill>
                  <a:schemeClr val="accent1">
                    <a:lumMod val="50000"/>
                  </a:schemeClr>
                </a:solidFill>
              </a:rPr>
              <a:t>, like. So when I buy something I usually buy a size bigger, or half a size, so that I don’t have to buy new every six months. And it will like last the whole year. </a:t>
            </a:r>
            <a:endParaRPr lang="sv-SE" sz="2000" dirty="0">
              <a:solidFill>
                <a:schemeClr val="accent1">
                  <a:lumMod val="50000"/>
                </a:schemeClr>
              </a:solidFill>
            </a:endParaRPr>
          </a:p>
          <a:p>
            <a:pPr marL="0" indent="0">
              <a:buNone/>
            </a:pPr>
            <a:endParaRPr lang="sv-SE" sz="2000" dirty="0">
              <a:solidFill>
                <a:schemeClr val="accent1">
                  <a:lumMod val="50000"/>
                </a:schemeClr>
              </a:solidFill>
            </a:endParaRPr>
          </a:p>
        </p:txBody>
      </p:sp>
    </p:spTree>
    <p:extLst>
      <p:ext uri="{BB962C8B-B14F-4D97-AF65-F5344CB8AC3E}">
        <p14:creationId xmlns:p14="http://schemas.microsoft.com/office/powerpoint/2010/main" val="8018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713867"/>
          </a:xfrm>
        </p:spPr>
        <p:txBody>
          <a:bodyPr/>
          <a:lstStyle/>
          <a:p>
            <a:pPr lvl="0"/>
            <a:r>
              <a:rPr lang="sv-SE" dirty="0" err="1"/>
              <a:t>C</a:t>
            </a:r>
            <a:r>
              <a:rPr lang="sv-SE" dirty="0" err="1" smtClean="0"/>
              <a:t>onclusion</a:t>
            </a:r>
            <a:r>
              <a:rPr lang="sv-SE" sz="2400" dirty="0"/>
              <a:t/>
            </a:r>
            <a:br>
              <a:rPr lang="sv-SE" sz="2400" dirty="0"/>
            </a:br>
            <a:endParaRPr lang="sv-SE" sz="2400" dirty="0"/>
          </a:p>
        </p:txBody>
      </p:sp>
      <p:sp>
        <p:nvSpPr>
          <p:cNvPr id="6" name="Content Placeholder 5"/>
          <p:cNvSpPr>
            <a:spLocks noGrp="1"/>
          </p:cNvSpPr>
          <p:nvPr>
            <p:ph idx="1"/>
          </p:nvPr>
        </p:nvSpPr>
        <p:spPr>
          <a:xfrm>
            <a:off x="838200" y="1210798"/>
            <a:ext cx="8284464" cy="3962565"/>
          </a:xfrm>
        </p:spPr>
        <p:txBody>
          <a:bodyPr/>
          <a:lstStyle/>
          <a:p>
            <a:pPr marL="0" indent="0">
              <a:buNone/>
            </a:pPr>
            <a:r>
              <a:rPr lang="en-US" sz="2000" dirty="0" smtClean="0"/>
              <a:t>The </a:t>
            </a:r>
            <a:r>
              <a:rPr lang="en-US" sz="2000" dirty="0" smtClean="0"/>
              <a:t>findings </a:t>
            </a:r>
            <a:r>
              <a:rPr lang="en-US" sz="2000" dirty="0"/>
              <a:t>show that these young people </a:t>
            </a:r>
            <a:r>
              <a:rPr lang="en-US" sz="2000" dirty="0" smtClean="0"/>
              <a:t>experience:</a:t>
            </a:r>
          </a:p>
          <a:p>
            <a:r>
              <a:rPr lang="en-US" sz="2000" dirty="0" smtClean="0"/>
              <a:t>that parents generally put children’s needs first</a:t>
            </a:r>
          </a:p>
          <a:p>
            <a:r>
              <a:rPr lang="en-US" sz="2000" dirty="0" smtClean="0"/>
              <a:t>that economic adversity is something that the family addresses collectively</a:t>
            </a:r>
          </a:p>
          <a:p>
            <a:r>
              <a:rPr lang="en-US" sz="2000" dirty="0" smtClean="0"/>
              <a:t>cutting back on expenditure is not necessarily a negative thing.</a:t>
            </a:r>
          </a:p>
          <a:p>
            <a:r>
              <a:rPr lang="en-US" sz="2000" dirty="0" smtClean="0"/>
              <a:t>Evidence </a:t>
            </a:r>
            <a:r>
              <a:rPr lang="en-US" sz="2000" dirty="0"/>
              <a:t>of both </a:t>
            </a:r>
            <a:r>
              <a:rPr lang="en-US" sz="2000" i="1" dirty="0"/>
              <a:t>accommodation-oriented strategies</a:t>
            </a:r>
            <a:r>
              <a:rPr lang="en-US" sz="2000" dirty="0"/>
              <a:t> and </a:t>
            </a:r>
            <a:r>
              <a:rPr lang="en-US" sz="2000" i="1" dirty="0"/>
              <a:t>active and intention-oriented strategies</a:t>
            </a:r>
            <a:r>
              <a:rPr lang="en-US" sz="2000" dirty="0"/>
              <a:t> are found</a:t>
            </a:r>
            <a:r>
              <a:rPr lang="en-US" sz="2000" dirty="0" smtClean="0"/>
              <a:t>.</a:t>
            </a:r>
          </a:p>
          <a:p>
            <a:pPr marL="0" indent="0">
              <a:buNone/>
            </a:pPr>
            <a:endParaRPr lang="en-US" sz="2000" dirty="0" smtClean="0"/>
          </a:p>
          <a:p>
            <a:pPr marL="0" indent="0">
              <a:buNone/>
            </a:pPr>
            <a:r>
              <a:rPr lang="en-US" sz="2000" dirty="0" smtClean="0"/>
              <a:t>All </a:t>
            </a:r>
            <a:r>
              <a:rPr lang="en-US" sz="2000" dirty="0"/>
              <a:t>of these findings are in line with those from research carried out with children and young people in families where parents are long-term unemployed and reliant on state benefits (</a:t>
            </a:r>
            <a:r>
              <a:rPr lang="en-US" sz="2000" dirty="0" err="1"/>
              <a:t>Fernqvist</a:t>
            </a:r>
            <a:r>
              <a:rPr lang="en-US" sz="2000" dirty="0"/>
              <a:t> 2013; Harju and </a:t>
            </a:r>
            <a:r>
              <a:rPr lang="en-US" sz="2000" dirty="0" err="1"/>
              <a:t>Thorød</a:t>
            </a:r>
            <a:r>
              <a:rPr lang="en-US" sz="2000" dirty="0"/>
              <a:t>, 2010; Redmond, 2009; Ridge, 2011). </a:t>
            </a:r>
            <a:endParaRPr lang="sv-SE" sz="2000" dirty="0">
              <a:solidFill>
                <a:schemeClr val="accent1">
                  <a:lumMod val="50000"/>
                </a:schemeClr>
              </a:solidFill>
            </a:endParaRPr>
          </a:p>
        </p:txBody>
      </p:sp>
    </p:spTree>
    <p:extLst>
      <p:ext uri="{BB962C8B-B14F-4D97-AF65-F5344CB8AC3E}">
        <p14:creationId xmlns:p14="http://schemas.microsoft.com/office/powerpoint/2010/main" val="148687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pPr lvl="0"/>
            <a:r>
              <a:rPr lang="sv-SE" sz="2400" dirty="0" err="1"/>
              <a:t>C</a:t>
            </a:r>
            <a:r>
              <a:rPr lang="sv-SE" sz="2400" dirty="0" err="1" smtClean="0"/>
              <a:t>onclusion</a:t>
            </a:r>
            <a:r>
              <a:rPr lang="sv-SE" sz="2400" dirty="0"/>
              <a:t/>
            </a:r>
            <a:br>
              <a:rPr lang="sv-SE" sz="2400" dirty="0"/>
            </a:br>
            <a:endParaRPr lang="sv-SE" sz="2400" dirty="0"/>
          </a:p>
        </p:txBody>
      </p:sp>
      <p:sp>
        <p:nvSpPr>
          <p:cNvPr id="6" name="Content Placeholder 5"/>
          <p:cNvSpPr>
            <a:spLocks noGrp="1"/>
          </p:cNvSpPr>
          <p:nvPr>
            <p:ph idx="1"/>
          </p:nvPr>
        </p:nvSpPr>
        <p:spPr>
          <a:xfrm>
            <a:off x="838200" y="365126"/>
            <a:ext cx="9395564" cy="5129512"/>
          </a:xfrm>
        </p:spPr>
        <p:txBody>
          <a:bodyPr/>
          <a:lstStyle/>
          <a:p>
            <a:pPr marL="0" indent="0">
              <a:buNone/>
            </a:pPr>
            <a:endParaRPr lang="en-US" sz="2000" dirty="0"/>
          </a:p>
          <a:p>
            <a:pPr marL="0" indent="0">
              <a:buNone/>
            </a:pPr>
            <a:r>
              <a:rPr lang="en-US" sz="1800" dirty="0" smtClean="0"/>
              <a:t>However, there was </a:t>
            </a:r>
            <a:r>
              <a:rPr lang="en-US" sz="1800" dirty="0"/>
              <a:t>no evidence of </a:t>
            </a:r>
            <a:r>
              <a:rPr lang="en-US" sz="1800" i="1" dirty="0"/>
              <a:t>avoidance-oriented </a:t>
            </a:r>
            <a:r>
              <a:rPr lang="en-US" sz="1800" i="1" dirty="0" smtClean="0"/>
              <a:t>strategies</a:t>
            </a:r>
            <a:endParaRPr lang="en-US" sz="1800" i="1" dirty="0"/>
          </a:p>
          <a:p>
            <a:r>
              <a:rPr lang="en-US" sz="1800" dirty="0"/>
              <a:t>There </a:t>
            </a:r>
            <a:r>
              <a:rPr lang="en-US" sz="1800" dirty="0" smtClean="0"/>
              <a:t>were </a:t>
            </a:r>
            <a:r>
              <a:rPr lang="en-US" sz="1800" dirty="0"/>
              <a:t>no examples in the data of strategy-use that involved either actively avoiding situations which could generate feelings of exclusion from peer-group members, or of concealing needs and desires from their parents (c.f. Harju and </a:t>
            </a:r>
            <a:r>
              <a:rPr lang="en-US" sz="1800" dirty="0" err="1"/>
              <a:t>Thorød</a:t>
            </a:r>
            <a:r>
              <a:rPr lang="en-US" sz="1800" dirty="0"/>
              <a:t>, 2010; Redmond, 2009; Ridge, 201; Van der Hoek, 2005</a:t>
            </a:r>
            <a:r>
              <a:rPr lang="en-US" sz="1800" dirty="0" smtClean="0"/>
              <a:t>).</a:t>
            </a:r>
          </a:p>
          <a:p>
            <a:pPr marL="0" indent="0">
              <a:buNone/>
            </a:pPr>
            <a:r>
              <a:rPr lang="en-US" sz="1800" dirty="0" smtClean="0"/>
              <a:t>Over and above the fact that the material resources of the families in focus here are much greater than those in the poverty studies described in the literature review (unemployment being a relatively recent occurrence), there </a:t>
            </a:r>
            <a:r>
              <a:rPr lang="en-US" sz="1800" dirty="0"/>
              <a:t>may be an additional three reasons why evidence of self-excluding behavior characteristic of avoidance-oriented strategies is not </a:t>
            </a:r>
            <a:r>
              <a:rPr lang="en-US" sz="1800" dirty="0" smtClean="0"/>
              <a:t>found</a:t>
            </a:r>
          </a:p>
          <a:p>
            <a:pPr marL="457200" indent="-457200">
              <a:buAutoNum type="arabicPeriod"/>
            </a:pPr>
            <a:r>
              <a:rPr lang="en-US" sz="1800" dirty="0"/>
              <a:t>I</a:t>
            </a:r>
            <a:r>
              <a:rPr lang="en-US" sz="1800" dirty="0" smtClean="0"/>
              <a:t>n </a:t>
            </a:r>
            <a:r>
              <a:rPr lang="en-US" sz="1800" dirty="0"/>
              <a:t>social welfare countries such as Sweden, there little stigma attaches to unemployment caused by </a:t>
            </a:r>
            <a:r>
              <a:rPr lang="en-US" sz="1800" dirty="0" smtClean="0"/>
              <a:t>redundancy</a:t>
            </a:r>
          </a:p>
          <a:p>
            <a:pPr marL="457200" indent="-457200">
              <a:buAutoNum type="arabicPeriod"/>
            </a:pPr>
            <a:r>
              <a:rPr lang="en-US" sz="1800" dirty="0"/>
              <a:t>Sweden unemployment has in recent years tended to be unevenly distributed. </a:t>
            </a:r>
            <a:r>
              <a:rPr lang="en-US" sz="1800" dirty="0" smtClean="0"/>
              <a:t>It is particular </a:t>
            </a:r>
            <a:r>
              <a:rPr lang="en-US" sz="1800" dirty="0"/>
              <a:t>groups of people, in particular locations and at particular times who are </a:t>
            </a:r>
            <a:r>
              <a:rPr lang="en-US" sz="1800" dirty="0" smtClean="0"/>
              <a:t>affected</a:t>
            </a:r>
            <a:r>
              <a:rPr lang="en-US" sz="1800" dirty="0"/>
              <a:t> </a:t>
            </a:r>
            <a:r>
              <a:rPr lang="en-US" sz="1800" dirty="0" smtClean="0"/>
              <a:t>and young people are unlikely </a:t>
            </a:r>
            <a:r>
              <a:rPr lang="en-US" sz="1800" dirty="0"/>
              <a:t>to feel singled </a:t>
            </a:r>
            <a:r>
              <a:rPr lang="en-US" sz="1800" dirty="0" smtClean="0"/>
              <a:t>out</a:t>
            </a:r>
          </a:p>
          <a:p>
            <a:pPr marL="457200" indent="-457200">
              <a:buAutoNum type="arabicPeriod"/>
            </a:pPr>
            <a:r>
              <a:rPr lang="en-US" sz="1800" dirty="0" smtClean="0"/>
              <a:t>Young people in Sweden are </a:t>
            </a:r>
            <a:r>
              <a:rPr lang="en-US" sz="1800" dirty="0"/>
              <a:t>used to having wide-ranging scope for the exercise of personal agency.</a:t>
            </a:r>
            <a:endParaRPr lang="en-US" sz="1800" dirty="0" smtClean="0"/>
          </a:p>
          <a:p>
            <a:endParaRPr lang="sv-SE" sz="2000" dirty="0"/>
          </a:p>
          <a:p>
            <a:pPr marL="0" indent="0">
              <a:buNone/>
            </a:pPr>
            <a:endParaRPr lang="en-US" sz="2000" dirty="0"/>
          </a:p>
        </p:txBody>
      </p:sp>
    </p:spTree>
    <p:extLst>
      <p:ext uri="{BB962C8B-B14F-4D97-AF65-F5344CB8AC3E}">
        <p14:creationId xmlns:p14="http://schemas.microsoft.com/office/powerpoint/2010/main" val="242970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pPr lvl="0"/>
            <a:r>
              <a:rPr lang="sv-SE" sz="2400" dirty="0" err="1"/>
              <a:t>C</a:t>
            </a:r>
            <a:r>
              <a:rPr lang="sv-SE" sz="2400" dirty="0" err="1" smtClean="0"/>
              <a:t>onclusion</a:t>
            </a:r>
            <a:r>
              <a:rPr lang="sv-SE" sz="2400" dirty="0"/>
              <a:t/>
            </a:r>
            <a:br>
              <a:rPr lang="sv-SE" sz="2400" dirty="0"/>
            </a:br>
            <a:endParaRPr lang="sv-SE" sz="2400" dirty="0"/>
          </a:p>
        </p:txBody>
      </p:sp>
      <p:sp>
        <p:nvSpPr>
          <p:cNvPr id="6" name="Content Placeholder 5"/>
          <p:cNvSpPr>
            <a:spLocks noGrp="1"/>
          </p:cNvSpPr>
          <p:nvPr>
            <p:ph idx="1"/>
          </p:nvPr>
        </p:nvSpPr>
        <p:spPr>
          <a:xfrm>
            <a:off x="1227551" y="365126"/>
            <a:ext cx="8417490" cy="5820982"/>
          </a:xfrm>
        </p:spPr>
        <p:txBody>
          <a:bodyPr/>
          <a:lstStyle/>
          <a:p>
            <a:pPr marL="0" indent="0">
              <a:buNone/>
            </a:pPr>
            <a:endParaRPr lang="en-US" sz="2000" dirty="0"/>
          </a:p>
          <a:p>
            <a:endParaRPr lang="sv-SE" sz="2000" dirty="0" smtClean="0"/>
          </a:p>
          <a:p>
            <a:pPr marL="0" indent="0">
              <a:buNone/>
            </a:pPr>
            <a:r>
              <a:rPr lang="en-US" sz="2000" dirty="0"/>
              <a:t>B</a:t>
            </a:r>
            <a:r>
              <a:rPr lang="en-US" sz="2000" dirty="0" smtClean="0"/>
              <a:t>y </a:t>
            </a:r>
            <a:r>
              <a:rPr lang="en-US" sz="2000" dirty="0"/>
              <a:t>looking at the ways in which young people in middle-income families experience parental unemployment and the strategies they employ in coping with a reduction in the family’s </a:t>
            </a:r>
            <a:r>
              <a:rPr lang="en-US" sz="2000" dirty="0" smtClean="0"/>
              <a:t>income it is possible to say that:</a:t>
            </a:r>
            <a:endParaRPr lang="en-US" sz="2000" dirty="0"/>
          </a:p>
          <a:p>
            <a:pPr marL="0" indent="0">
              <a:lnSpc>
                <a:spcPct val="150000"/>
              </a:lnSpc>
              <a:spcBef>
                <a:spcPts val="600"/>
              </a:spcBef>
              <a:spcAft>
                <a:spcPts val="600"/>
              </a:spcAft>
              <a:buNone/>
            </a:pPr>
            <a:r>
              <a:rPr lang="en-US" sz="2000" dirty="0"/>
              <a:t>While the nature and manifestations of the agency of young people in these families is, in most respects, similar to those in long-term, low-income families, the young people in the current study differ in one important respect; </a:t>
            </a:r>
            <a:endParaRPr lang="en-US" sz="2000" dirty="0" smtClean="0"/>
          </a:p>
          <a:p>
            <a:pPr marL="0" indent="0">
              <a:lnSpc>
                <a:spcPct val="150000"/>
              </a:lnSpc>
              <a:spcBef>
                <a:spcPts val="1200"/>
              </a:spcBef>
              <a:spcAft>
                <a:spcPts val="1200"/>
              </a:spcAft>
              <a:buNone/>
            </a:pPr>
            <a:r>
              <a:rPr lang="en-US" sz="2000" dirty="0" smtClean="0"/>
              <a:t>they </a:t>
            </a:r>
            <a:r>
              <a:rPr lang="en-US" sz="2000" dirty="0"/>
              <a:t>do not experience parental unemployment and financial adversity as stigmatizing. This knowledge constitutes an important contribution to the body of research exploring young people’s agency in situations of disadvantage. </a:t>
            </a:r>
            <a:endParaRPr lang="sv-SE" sz="2000" dirty="0"/>
          </a:p>
          <a:p>
            <a:pPr>
              <a:lnSpc>
                <a:spcPct val="150000"/>
              </a:lnSpc>
              <a:spcBef>
                <a:spcPts val="1200"/>
              </a:spcBef>
            </a:pPr>
            <a:endParaRPr lang="sv-SE" sz="2000" dirty="0"/>
          </a:p>
          <a:p>
            <a:pPr marL="0" indent="0">
              <a:lnSpc>
                <a:spcPct val="200000"/>
              </a:lnSpc>
              <a:buNone/>
            </a:pPr>
            <a:endParaRPr lang="en-US" sz="2000" dirty="0"/>
          </a:p>
        </p:txBody>
      </p:sp>
    </p:spTree>
    <p:extLst>
      <p:ext uri="{BB962C8B-B14F-4D97-AF65-F5344CB8AC3E}">
        <p14:creationId xmlns:p14="http://schemas.microsoft.com/office/powerpoint/2010/main" val="339665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933323"/>
          </a:xfrm>
        </p:spPr>
        <p:txBody>
          <a:bodyPr/>
          <a:lstStyle/>
          <a:p>
            <a:pPr lvl="0"/>
            <a:r>
              <a:rPr lang="sv-SE" dirty="0" smtClean="0"/>
              <a:t>Limitation</a:t>
            </a:r>
            <a:r>
              <a:rPr lang="sv-SE" sz="2400" dirty="0"/>
              <a:t/>
            </a:r>
            <a:br>
              <a:rPr lang="sv-SE" sz="2400" dirty="0"/>
            </a:br>
            <a:endParaRPr lang="sv-SE" sz="2400" dirty="0"/>
          </a:p>
        </p:txBody>
      </p:sp>
      <p:sp>
        <p:nvSpPr>
          <p:cNvPr id="6" name="Content Placeholder 5"/>
          <p:cNvSpPr>
            <a:spLocks noGrp="1"/>
          </p:cNvSpPr>
          <p:nvPr>
            <p:ph idx="1"/>
          </p:nvPr>
        </p:nvSpPr>
        <p:spPr>
          <a:xfrm>
            <a:off x="1227551" y="1037018"/>
            <a:ext cx="8417490" cy="5820982"/>
          </a:xfrm>
        </p:spPr>
        <p:txBody>
          <a:bodyPr/>
          <a:lstStyle/>
          <a:p>
            <a:pPr marL="0" indent="0">
              <a:buNone/>
            </a:pPr>
            <a:endParaRPr lang="en-US" sz="2000" dirty="0"/>
          </a:p>
          <a:p>
            <a:pPr marL="0" indent="0">
              <a:buNone/>
            </a:pPr>
            <a:r>
              <a:rPr lang="en-US" sz="2000" dirty="0" smtClean="0"/>
              <a:t>One semi-structured interview- what are the possibilities of getting descriptions of in-depth feelings </a:t>
            </a:r>
            <a:r>
              <a:rPr lang="en-US" sz="2000" dirty="0" err="1" smtClean="0"/>
              <a:t>óf</a:t>
            </a:r>
            <a:r>
              <a:rPr lang="en-US" sz="2000" dirty="0" smtClean="0"/>
              <a:t> example of shame?</a:t>
            </a:r>
          </a:p>
          <a:p>
            <a:pPr marL="0" indent="0">
              <a:buNone/>
            </a:pPr>
            <a:endParaRPr lang="en-US" sz="2000" dirty="0" smtClean="0"/>
          </a:p>
          <a:p>
            <a:pPr marL="0" indent="0">
              <a:buNone/>
            </a:pPr>
            <a:endParaRPr lang="en-US" sz="2000" dirty="0" smtClean="0"/>
          </a:p>
          <a:p>
            <a:pPr marL="0" indent="0">
              <a:buNone/>
            </a:pPr>
            <a:endParaRPr lang="sv-SE" sz="2000" dirty="0" smtClean="0"/>
          </a:p>
        </p:txBody>
      </p:sp>
    </p:spTree>
    <p:extLst>
      <p:ext uri="{BB962C8B-B14F-4D97-AF65-F5344CB8AC3E}">
        <p14:creationId xmlns:p14="http://schemas.microsoft.com/office/powerpoint/2010/main" val="11674393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89263" y="2066062"/>
            <a:ext cx="6096000" cy="2677656"/>
          </a:xfrm>
          <a:prstGeom prst="rect">
            <a:avLst/>
          </a:prstGeom>
        </p:spPr>
        <p:txBody>
          <a:bodyPr>
            <a:spAutoFit/>
          </a:bodyPr>
          <a:lstStyle/>
          <a:p>
            <a:pPr algn="ctr"/>
            <a:r>
              <a:rPr lang="en-US" sz="4800" dirty="0"/>
              <a:t>Thank you for listening</a:t>
            </a:r>
            <a:r>
              <a:rPr lang="sv-SE" sz="4800" dirty="0"/>
              <a:t/>
            </a:r>
            <a:br>
              <a:rPr lang="sv-SE" sz="4800" dirty="0"/>
            </a:br>
            <a:r>
              <a:rPr lang="sv-SE" sz="4800" dirty="0"/>
              <a:t/>
            </a:r>
            <a:br>
              <a:rPr lang="sv-SE" sz="4800" dirty="0"/>
            </a:br>
            <a:r>
              <a:rPr lang="sv-SE" dirty="0" err="1"/>
              <a:t>contact</a:t>
            </a:r>
            <a:r>
              <a:rPr lang="sv-SE" dirty="0"/>
              <a:t> </a:t>
            </a:r>
            <a:r>
              <a:rPr lang="sv-SE" sz="4800" dirty="0"/>
              <a:t/>
            </a:r>
            <a:br>
              <a:rPr lang="sv-SE" sz="4800" dirty="0"/>
            </a:br>
            <a:r>
              <a:rPr lang="sv-SE" dirty="0"/>
              <a:t/>
            </a:r>
            <a:br>
              <a:rPr lang="sv-SE" dirty="0"/>
            </a:br>
            <a:r>
              <a:rPr lang="sv-SE" dirty="0">
                <a:hlinkClick r:id="rId2"/>
              </a:rPr>
              <a:t>anette.bolin@hv.se</a:t>
            </a:r>
            <a:r>
              <a:rPr lang="sv-SE" dirty="0"/>
              <a:t> </a:t>
            </a:r>
            <a:br>
              <a:rPr lang="sv-SE" dirty="0"/>
            </a:br>
            <a:endParaRPr lang="sv-SE" dirty="0"/>
          </a:p>
        </p:txBody>
      </p:sp>
    </p:spTree>
    <p:extLst>
      <p:ext uri="{BB962C8B-B14F-4D97-AF65-F5344CB8AC3E}">
        <p14:creationId xmlns:p14="http://schemas.microsoft.com/office/powerpoint/2010/main" val="14217837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4015</TotalTime>
  <Words>3591</Words>
  <Application>Microsoft Office PowerPoint</Application>
  <PresentationFormat>Widescreen</PresentationFormat>
  <Paragraphs>226</Paragraphs>
  <Slides>23</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Young people’s strategies for handling economic adversity: Extending the research agenda  </vt:lpstr>
      <vt:lpstr>Background </vt:lpstr>
      <vt:lpstr>The use of different strategies to manage their economically disadvantaged situation  (Drawin on: Ridge, 2011; Attree, 2006; Harju, 2008; Van der Hoek, 2005; Fernqvist, 2013; Harju and Thorød, 2011; Redmon 2009)   </vt:lpstr>
      <vt:lpstr>Research design</vt:lpstr>
      <vt:lpstr>Research design</vt:lpstr>
      <vt:lpstr>The young people </vt:lpstr>
      <vt:lpstr>How to get hold of families</vt:lpstr>
      <vt:lpstr>Interviews and Analysis</vt:lpstr>
      <vt:lpstr>Analysis</vt:lpstr>
      <vt:lpstr>RQ 1: How do the children and young people experience changes when their  parent/parents became unemployed? </vt:lpstr>
      <vt:lpstr>RQ 1: How do the children and young people experience changes when their  parent/parents became unemployed? </vt:lpstr>
      <vt:lpstr>RQ 1: How do the children and young people experience changes when their  parent/parents became unemployed? </vt:lpstr>
      <vt:lpstr>RQ 1: How do the children and young people experience changes when their  parent/parents became unemployed? </vt:lpstr>
      <vt:lpstr>RQ 2: What strategies do young people describe when adjusting to changed economic circumstances? </vt:lpstr>
      <vt:lpstr>RQ 2: What strategies do young people describe when adjusting to changed economic circumstances? </vt:lpstr>
      <vt:lpstr>RQ 2: What strategies do young people describe when adjusting to changed economic circumstances? </vt:lpstr>
      <vt:lpstr>RQ 2: What strategies do young people describe when adjusting to changed economic circumstances? </vt:lpstr>
      <vt:lpstr>RQ 2: What strategies do young people describe when adjusting to changed economic circumstances? </vt:lpstr>
      <vt:lpstr>Conclusion </vt:lpstr>
      <vt:lpstr>Conclusion </vt:lpstr>
      <vt:lpstr>Conclusion </vt:lpstr>
      <vt:lpstr>Limitation </vt:lpstr>
      <vt:lpstr>PowerPoint Presentation</vt:lpstr>
    </vt:vector>
  </TitlesOfParts>
  <Company>University West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Anette Bolin</dc:creator>
  <cp:lastModifiedBy>Heather Stanley</cp:lastModifiedBy>
  <cp:revision>117</cp:revision>
  <dcterms:created xsi:type="dcterms:W3CDTF">2014-02-11T20:27:18Z</dcterms:created>
  <dcterms:modified xsi:type="dcterms:W3CDTF">2016-05-03T07:21:00Z</dcterms:modified>
</cp:coreProperties>
</file>