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6.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18_8BAC3280.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46" r:id="rId2"/>
    <p:sldMasterId id="2147483789" r:id="rId3"/>
    <p:sldMasterId id="2147484200" r:id="rId4"/>
    <p:sldMasterId id="2147484220" r:id="rId5"/>
    <p:sldMasterId id="2147484240" r:id="rId6"/>
    <p:sldMasterId id="2147484264" r:id="rId7"/>
    <p:sldMasterId id="2147484285" r:id="rId8"/>
    <p:sldMasterId id="2147484311" r:id="rId9"/>
  </p:sldMasterIdLst>
  <p:notesMasterIdLst>
    <p:notesMasterId r:id="rId31"/>
  </p:notesMasterIdLst>
  <p:handoutMasterIdLst>
    <p:handoutMasterId r:id="rId32"/>
  </p:handoutMasterIdLst>
  <p:sldIdLst>
    <p:sldId id="257" r:id="rId10"/>
    <p:sldId id="276" r:id="rId11"/>
    <p:sldId id="281" r:id="rId12"/>
    <p:sldId id="302" r:id="rId13"/>
    <p:sldId id="303" r:id="rId14"/>
    <p:sldId id="270" r:id="rId15"/>
    <p:sldId id="279" r:id="rId16"/>
    <p:sldId id="280" r:id="rId17"/>
    <p:sldId id="282" r:id="rId18"/>
    <p:sldId id="283" r:id="rId19"/>
    <p:sldId id="275" r:id="rId20"/>
    <p:sldId id="363" r:id="rId21"/>
    <p:sldId id="380" r:id="rId22"/>
    <p:sldId id="373" r:id="rId23"/>
    <p:sldId id="365" r:id="rId24"/>
    <p:sldId id="381" r:id="rId25"/>
    <p:sldId id="370" r:id="rId26"/>
    <p:sldId id="301" r:id="rId27"/>
    <p:sldId id="298" r:id="rId28"/>
    <p:sldId id="300" r:id="rId29"/>
    <p:sldId id="29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D92CBF-92BB-7403-D3A4-730817D01934}" name="Nasim Shakoori" initials="NS" userId="Eu1tMnFBE6iosMSB72GZJWNTcoCMHIMliZrLk5LCWXU="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79"/>
    <a:srgbClr val="5D3753"/>
    <a:srgbClr val="1A365D"/>
    <a:srgbClr val="003B49"/>
    <a:srgbClr val="D4263E"/>
    <a:srgbClr val="1A3F82"/>
    <a:srgbClr val="D0D3D4"/>
    <a:srgbClr val="FFFCEE"/>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DCB78E-FF33-4BFA-A0E7-C3744021150C}" v="68" dt="2024-09-02T14:45:11.412"/>
    <p1510:client id="{DDCC79E7-099F-4DF7-A04A-FBCDC0E27CC3}" v="283" dt="2024-09-02T08:49:35.8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86939"/>
  </p:normalViewPr>
  <p:slideViewPr>
    <p:cSldViewPr snapToGrid="0" showGuides="1">
      <p:cViewPr varScale="1">
        <p:scale>
          <a:sx n="55" d="100"/>
          <a:sy n="55" d="100"/>
        </p:scale>
        <p:origin x="1576" y="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omments/modernComment_118_8BAC3280.xml><?xml version="1.0" encoding="utf-8"?>
<p188:cmLst xmlns:a="http://schemas.openxmlformats.org/drawingml/2006/main" xmlns:r="http://schemas.openxmlformats.org/officeDocument/2006/relationships" xmlns:p188="http://schemas.microsoft.com/office/powerpoint/2018/8/main">
  <p188:cm id="{17929E5B-7EB7-4D5D-A980-24324823F05E}" authorId="{80D92CBF-92BB-7403-D3A4-730817D01934}" created="2024-09-02T08:46:03.817">
    <ac:txMkLst xmlns:ac="http://schemas.microsoft.com/office/drawing/2013/main/command">
      <pc:docMk xmlns:pc="http://schemas.microsoft.com/office/powerpoint/2013/main/command"/>
      <pc:sldMk xmlns:pc="http://schemas.microsoft.com/office/powerpoint/2013/main/command" cId="2343318144" sldId="280"/>
      <ac:spMk id="2" creationId="{8AACD76F-233E-4574-AFEC-AC1CE7725BE1}"/>
      <ac:txMk cp="224" len="70">
        <ac:context len="326" hash="1639835763"/>
      </ac:txMk>
    </ac:txMkLst>
    <p188:pos x="3657600" y="2838450"/>
    <p188:txBody>
      <a:bodyPr/>
      <a:lstStyle/>
      <a:p>
        <a:r>
          <a:rPr lang="en-GB"/>
          <a:t>@mike do these figures need updating?</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74BE71-5C9E-4545-B222-5B7886786047}" type="doc">
      <dgm:prSet loTypeId="urn:microsoft.com/office/officeart/2005/8/layout/cycle6" loCatId="relationship" qsTypeId="urn:microsoft.com/office/officeart/2005/8/quickstyle/simple1" qsCatId="simple" csTypeId="urn:microsoft.com/office/officeart/2005/8/colors/accent1_2" csCatId="accent1" phldr="1"/>
      <dgm:spPr/>
    </dgm:pt>
    <dgm:pt modelId="{DD9BF679-8B48-4F1B-B2FD-071DCAC73EE0}">
      <dgm:prSet phldrT="[Text]"/>
      <dgm:spPr/>
      <dgm:t>
        <a:bodyPr/>
        <a:lstStyle/>
        <a:p>
          <a:r>
            <a:rPr lang="en-US" dirty="0"/>
            <a:t>Student Advice</a:t>
          </a:r>
          <a:endParaRPr lang="en-GB" dirty="0"/>
        </a:p>
      </dgm:t>
    </dgm:pt>
    <dgm:pt modelId="{39DA11EB-181B-4C08-9EC1-D40B39336F15}" type="parTrans" cxnId="{7ECCAECA-6301-4C65-9727-4DD77D5BC50F}">
      <dgm:prSet/>
      <dgm:spPr/>
      <dgm:t>
        <a:bodyPr/>
        <a:lstStyle/>
        <a:p>
          <a:endParaRPr lang="en-GB"/>
        </a:p>
      </dgm:t>
    </dgm:pt>
    <dgm:pt modelId="{6BF366C8-6C37-4B51-95D5-80C462DDF917}" type="sibTrans" cxnId="{7ECCAECA-6301-4C65-9727-4DD77D5BC50F}">
      <dgm:prSet/>
      <dgm:spPr/>
      <dgm:t>
        <a:bodyPr/>
        <a:lstStyle/>
        <a:p>
          <a:endParaRPr lang="en-GB"/>
        </a:p>
      </dgm:t>
    </dgm:pt>
    <dgm:pt modelId="{162DB8E1-6B1E-4C4C-8662-8ADD81DB08D5}">
      <dgm:prSet phldrT="[Text]"/>
      <dgm:spPr/>
      <dgm:t>
        <a:bodyPr/>
        <a:lstStyle/>
        <a:p>
          <a:r>
            <a:rPr lang="en-US" dirty="0"/>
            <a:t>Disability Advice</a:t>
          </a:r>
          <a:endParaRPr lang="en-GB" dirty="0"/>
        </a:p>
      </dgm:t>
    </dgm:pt>
    <dgm:pt modelId="{44C92290-9ECA-4237-8E29-858ABB0A5338}" type="parTrans" cxnId="{85B5C4B2-B495-4FB7-A3E3-BAD3250D6135}">
      <dgm:prSet/>
      <dgm:spPr/>
      <dgm:t>
        <a:bodyPr/>
        <a:lstStyle/>
        <a:p>
          <a:endParaRPr lang="en-GB"/>
        </a:p>
      </dgm:t>
    </dgm:pt>
    <dgm:pt modelId="{E7306196-23D6-42E2-9D63-98719439FAC6}" type="sibTrans" cxnId="{85B5C4B2-B495-4FB7-A3E3-BAD3250D6135}">
      <dgm:prSet/>
      <dgm:spPr/>
      <dgm:t>
        <a:bodyPr/>
        <a:lstStyle/>
        <a:p>
          <a:endParaRPr lang="en-GB"/>
        </a:p>
      </dgm:t>
    </dgm:pt>
    <dgm:pt modelId="{013EC876-5132-463A-B163-5D05C51F2037}">
      <dgm:prSet phldrT="[Text]"/>
      <dgm:spPr/>
      <dgm:t>
        <a:bodyPr/>
        <a:lstStyle/>
        <a:p>
          <a:r>
            <a:rPr lang="en-US" dirty="0"/>
            <a:t>International Advice</a:t>
          </a:r>
          <a:endParaRPr lang="en-GB" dirty="0"/>
        </a:p>
      </dgm:t>
    </dgm:pt>
    <dgm:pt modelId="{057467F9-6BF2-4B55-81E2-0FC76B456DBA}" type="parTrans" cxnId="{94CC7BFF-16FE-42DB-8AB9-6E5993E865FE}">
      <dgm:prSet/>
      <dgm:spPr/>
      <dgm:t>
        <a:bodyPr/>
        <a:lstStyle/>
        <a:p>
          <a:endParaRPr lang="en-GB"/>
        </a:p>
      </dgm:t>
    </dgm:pt>
    <dgm:pt modelId="{E25FCB8D-4DDE-4A61-83E8-157C3E4784AD}" type="sibTrans" cxnId="{94CC7BFF-16FE-42DB-8AB9-6E5993E865FE}">
      <dgm:prSet/>
      <dgm:spPr/>
      <dgm:t>
        <a:bodyPr/>
        <a:lstStyle/>
        <a:p>
          <a:endParaRPr lang="en-GB"/>
        </a:p>
      </dgm:t>
    </dgm:pt>
    <dgm:pt modelId="{6481C413-2AFF-4333-8FE9-4BD8B667D890}">
      <dgm:prSet phldrT="[Text]"/>
      <dgm:spPr/>
      <dgm:t>
        <a:bodyPr/>
        <a:lstStyle/>
        <a:p>
          <a:r>
            <a:rPr lang="en-US" dirty="0"/>
            <a:t>Sexual &amp; DV Response</a:t>
          </a:r>
          <a:endParaRPr lang="en-GB" dirty="0"/>
        </a:p>
      </dgm:t>
    </dgm:pt>
    <dgm:pt modelId="{24C612C3-A6B3-4E82-BB4C-C4BCE2E2191E}" type="parTrans" cxnId="{DC0A5394-3968-4388-A95C-C9C263333DB7}">
      <dgm:prSet/>
      <dgm:spPr/>
      <dgm:t>
        <a:bodyPr/>
        <a:lstStyle/>
        <a:p>
          <a:endParaRPr lang="en-GB"/>
        </a:p>
      </dgm:t>
    </dgm:pt>
    <dgm:pt modelId="{92DF75E3-856E-43F8-A168-8E7B43DAA1C0}" type="sibTrans" cxnId="{DC0A5394-3968-4388-A95C-C9C263333DB7}">
      <dgm:prSet/>
      <dgm:spPr/>
      <dgm:t>
        <a:bodyPr/>
        <a:lstStyle/>
        <a:p>
          <a:endParaRPr lang="en-GB"/>
        </a:p>
      </dgm:t>
    </dgm:pt>
    <dgm:pt modelId="{BB8EB4AD-17BA-4A61-B27F-B2BDA35227BB}">
      <dgm:prSet phldrT="[Text]"/>
      <dgm:spPr/>
      <dgm:t>
        <a:bodyPr/>
        <a:lstStyle/>
        <a:p>
          <a:r>
            <a:rPr lang="en-US" dirty="0"/>
            <a:t>Money Advice</a:t>
          </a:r>
          <a:endParaRPr lang="en-GB" dirty="0"/>
        </a:p>
      </dgm:t>
    </dgm:pt>
    <dgm:pt modelId="{F0FE6FA4-57FD-48F2-9426-E3648DC78D33}" type="parTrans" cxnId="{CADCDDF0-94DE-4CA0-ADED-640B6D872BF8}">
      <dgm:prSet/>
      <dgm:spPr/>
      <dgm:t>
        <a:bodyPr/>
        <a:lstStyle/>
        <a:p>
          <a:endParaRPr lang="en-GB"/>
        </a:p>
      </dgm:t>
    </dgm:pt>
    <dgm:pt modelId="{36BE1F0D-F4AC-4133-932E-1133937208F2}" type="sibTrans" cxnId="{CADCDDF0-94DE-4CA0-ADED-640B6D872BF8}">
      <dgm:prSet/>
      <dgm:spPr/>
      <dgm:t>
        <a:bodyPr/>
        <a:lstStyle/>
        <a:p>
          <a:endParaRPr lang="en-GB"/>
        </a:p>
      </dgm:t>
    </dgm:pt>
    <dgm:pt modelId="{C556FC84-26B1-42C0-ADCF-6DA323B8A4FE}" type="pres">
      <dgm:prSet presAssocID="{1C74BE71-5C9E-4545-B222-5B7886786047}" presName="cycle" presStyleCnt="0">
        <dgm:presLayoutVars>
          <dgm:dir/>
          <dgm:resizeHandles val="exact"/>
        </dgm:presLayoutVars>
      </dgm:prSet>
      <dgm:spPr/>
    </dgm:pt>
    <dgm:pt modelId="{FA3B3F81-46B5-4084-A2C8-3FBE04D59717}" type="pres">
      <dgm:prSet presAssocID="{DD9BF679-8B48-4F1B-B2FD-071DCAC73EE0}" presName="node" presStyleLbl="node1" presStyleIdx="0" presStyleCnt="5" custScaleX="131591" custScaleY="137887">
        <dgm:presLayoutVars>
          <dgm:bulletEnabled val="1"/>
        </dgm:presLayoutVars>
      </dgm:prSet>
      <dgm:spPr/>
    </dgm:pt>
    <dgm:pt modelId="{5F5D5514-5D8D-4ADB-8885-3601E6F750AE}" type="pres">
      <dgm:prSet presAssocID="{DD9BF679-8B48-4F1B-B2FD-071DCAC73EE0}" presName="spNode" presStyleCnt="0"/>
      <dgm:spPr/>
    </dgm:pt>
    <dgm:pt modelId="{FD4BB536-913E-4392-B668-55703BC87A4E}" type="pres">
      <dgm:prSet presAssocID="{6BF366C8-6C37-4B51-95D5-80C462DDF917}" presName="sibTrans" presStyleLbl="sibTrans1D1" presStyleIdx="0" presStyleCnt="5"/>
      <dgm:spPr/>
    </dgm:pt>
    <dgm:pt modelId="{AD5435D7-6F77-4A98-8668-28183139B44F}" type="pres">
      <dgm:prSet presAssocID="{162DB8E1-6B1E-4C4C-8662-8ADD81DB08D5}" presName="node" presStyleLbl="node1" presStyleIdx="1" presStyleCnt="5" custScaleX="126157" custScaleY="134032">
        <dgm:presLayoutVars>
          <dgm:bulletEnabled val="1"/>
        </dgm:presLayoutVars>
      </dgm:prSet>
      <dgm:spPr/>
    </dgm:pt>
    <dgm:pt modelId="{4E79B7E5-9030-4A92-A074-CE44FBC9078F}" type="pres">
      <dgm:prSet presAssocID="{162DB8E1-6B1E-4C4C-8662-8ADD81DB08D5}" presName="spNode" presStyleCnt="0"/>
      <dgm:spPr/>
    </dgm:pt>
    <dgm:pt modelId="{BF99FE4C-4AAD-452B-BE78-3C5EFFD651EC}" type="pres">
      <dgm:prSet presAssocID="{E7306196-23D6-42E2-9D63-98719439FAC6}" presName="sibTrans" presStyleLbl="sibTrans1D1" presStyleIdx="1" presStyleCnt="5"/>
      <dgm:spPr/>
    </dgm:pt>
    <dgm:pt modelId="{1EED7F53-D699-47F8-A87D-574A93D85DE9}" type="pres">
      <dgm:prSet presAssocID="{013EC876-5132-463A-B163-5D05C51F2037}" presName="node" presStyleLbl="node1" presStyleIdx="2" presStyleCnt="5" custScaleX="125747" custScaleY="138215">
        <dgm:presLayoutVars>
          <dgm:bulletEnabled val="1"/>
        </dgm:presLayoutVars>
      </dgm:prSet>
      <dgm:spPr/>
    </dgm:pt>
    <dgm:pt modelId="{42133878-9703-4170-BDBA-E9E4F16631F9}" type="pres">
      <dgm:prSet presAssocID="{013EC876-5132-463A-B163-5D05C51F2037}" presName="spNode" presStyleCnt="0"/>
      <dgm:spPr/>
    </dgm:pt>
    <dgm:pt modelId="{B26EF790-9EBA-49D2-9E26-34064479290F}" type="pres">
      <dgm:prSet presAssocID="{E25FCB8D-4DDE-4A61-83E8-157C3E4784AD}" presName="sibTrans" presStyleLbl="sibTrans1D1" presStyleIdx="2" presStyleCnt="5"/>
      <dgm:spPr/>
    </dgm:pt>
    <dgm:pt modelId="{CDED30A2-D4E2-4E2B-8E3F-401A047A9B74}" type="pres">
      <dgm:prSet presAssocID="{BB8EB4AD-17BA-4A61-B27F-B2BDA35227BB}" presName="node" presStyleLbl="node1" presStyleIdx="3" presStyleCnt="5" custScaleX="138206" custScaleY="137556">
        <dgm:presLayoutVars>
          <dgm:bulletEnabled val="1"/>
        </dgm:presLayoutVars>
      </dgm:prSet>
      <dgm:spPr/>
    </dgm:pt>
    <dgm:pt modelId="{A221DCEC-A5EC-498C-A522-B457402D9CB5}" type="pres">
      <dgm:prSet presAssocID="{BB8EB4AD-17BA-4A61-B27F-B2BDA35227BB}" presName="spNode" presStyleCnt="0"/>
      <dgm:spPr/>
    </dgm:pt>
    <dgm:pt modelId="{4F186A79-2CAA-438A-B01E-170742628C78}" type="pres">
      <dgm:prSet presAssocID="{36BE1F0D-F4AC-4133-932E-1133937208F2}" presName="sibTrans" presStyleLbl="sibTrans1D1" presStyleIdx="3" presStyleCnt="5"/>
      <dgm:spPr/>
    </dgm:pt>
    <dgm:pt modelId="{B936965A-812E-426E-AA29-71CA9E1CB3B0}" type="pres">
      <dgm:prSet presAssocID="{6481C413-2AFF-4333-8FE9-4BD8B667D890}" presName="node" presStyleLbl="node1" presStyleIdx="4" presStyleCnt="5" custScaleX="129223" custScaleY="130098">
        <dgm:presLayoutVars>
          <dgm:bulletEnabled val="1"/>
        </dgm:presLayoutVars>
      </dgm:prSet>
      <dgm:spPr/>
    </dgm:pt>
    <dgm:pt modelId="{120BD923-E9AD-41DE-85BA-28CA7705E36C}" type="pres">
      <dgm:prSet presAssocID="{6481C413-2AFF-4333-8FE9-4BD8B667D890}" presName="spNode" presStyleCnt="0"/>
      <dgm:spPr/>
    </dgm:pt>
    <dgm:pt modelId="{B7FAA6D9-4EEC-4623-8762-C2CDAAF0596D}" type="pres">
      <dgm:prSet presAssocID="{92DF75E3-856E-43F8-A168-8E7B43DAA1C0}" presName="sibTrans" presStyleLbl="sibTrans1D1" presStyleIdx="4" presStyleCnt="5"/>
      <dgm:spPr/>
    </dgm:pt>
  </dgm:ptLst>
  <dgm:cxnLst>
    <dgm:cxn modelId="{1F5F530A-91D8-4C2B-9A26-632693819A96}" type="presOf" srcId="{162DB8E1-6B1E-4C4C-8662-8ADD81DB08D5}" destId="{AD5435D7-6F77-4A98-8668-28183139B44F}" srcOrd="0" destOrd="0" presId="urn:microsoft.com/office/officeart/2005/8/layout/cycle6"/>
    <dgm:cxn modelId="{DE2E5B1F-3EB0-440A-BB3A-2381E97FB522}" type="presOf" srcId="{36BE1F0D-F4AC-4133-932E-1133937208F2}" destId="{4F186A79-2CAA-438A-B01E-170742628C78}" srcOrd="0" destOrd="0" presId="urn:microsoft.com/office/officeart/2005/8/layout/cycle6"/>
    <dgm:cxn modelId="{43549D1F-8463-4F06-B569-FCBDDCE2FD78}" type="presOf" srcId="{1C74BE71-5C9E-4545-B222-5B7886786047}" destId="{C556FC84-26B1-42C0-ADCF-6DA323B8A4FE}" srcOrd="0" destOrd="0" presId="urn:microsoft.com/office/officeart/2005/8/layout/cycle6"/>
    <dgm:cxn modelId="{B45C762D-AA9C-45CF-826B-416B9A4EFCF4}" type="presOf" srcId="{BB8EB4AD-17BA-4A61-B27F-B2BDA35227BB}" destId="{CDED30A2-D4E2-4E2B-8E3F-401A047A9B74}" srcOrd="0" destOrd="0" presId="urn:microsoft.com/office/officeart/2005/8/layout/cycle6"/>
    <dgm:cxn modelId="{0D8EE743-E73B-497B-957C-5A21D006CF5D}" type="presOf" srcId="{6BF366C8-6C37-4B51-95D5-80C462DDF917}" destId="{FD4BB536-913E-4392-B668-55703BC87A4E}" srcOrd="0" destOrd="0" presId="urn:microsoft.com/office/officeart/2005/8/layout/cycle6"/>
    <dgm:cxn modelId="{2C733271-5257-4F21-88FE-9AA796A9646B}" type="presOf" srcId="{92DF75E3-856E-43F8-A168-8E7B43DAA1C0}" destId="{B7FAA6D9-4EEC-4623-8762-C2CDAAF0596D}" srcOrd="0" destOrd="0" presId="urn:microsoft.com/office/officeart/2005/8/layout/cycle6"/>
    <dgm:cxn modelId="{6CE91080-6F20-4AD1-A2DB-4D8083BD48DF}" type="presOf" srcId="{6481C413-2AFF-4333-8FE9-4BD8B667D890}" destId="{B936965A-812E-426E-AA29-71CA9E1CB3B0}" srcOrd="0" destOrd="0" presId="urn:microsoft.com/office/officeart/2005/8/layout/cycle6"/>
    <dgm:cxn modelId="{6303898E-B28D-4197-AF6A-8B09B5962A87}" type="presOf" srcId="{DD9BF679-8B48-4F1B-B2FD-071DCAC73EE0}" destId="{FA3B3F81-46B5-4084-A2C8-3FBE04D59717}" srcOrd="0" destOrd="0" presId="urn:microsoft.com/office/officeart/2005/8/layout/cycle6"/>
    <dgm:cxn modelId="{CF7CB091-0DFA-47BA-9CB6-4D9C7C6A986B}" type="presOf" srcId="{E25FCB8D-4DDE-4A61-83E8-157C3E4784AD}" destId="{B26EF790-9EBA-49D2-9E26-34064479290F}" srcOrd="0" destOrd="0" presId="urn:microsoft.com/office/officeart/2005/8/layout/cycle6"/>
    <dgm:cxn modelId="{DC0A5394-3968-4388-A95C-C9C263333DB7}" srcId="{1C74BE71-5C9E-4545-B222-5B7886786047}" destId="{6481C413-2AFF-4333-8FE9-4BD8B667D890}" srcOrd="4" destOrd="0" parTransId="{24C612C3-A6B3-4E82-BB4C-C4BCE2E2191E}" sibTransId="{92DF75E3-856E-43F8-A168-8E7B43DAA1C0}"/>
    <dgm:cxn modelId="{76340D9D-1147-41AE-BCF6-1F17077EBB9D}" type="presOf" srcId="{013EC876-5132-463A-B163-5D05C51F2037}" destId="{1EED7F53-D699-47F8-A87D-574A93D85DE9}" srcOrd="0" destOrd="0" presId="urn:microsoft.com/office/officeart/2005/8/layout/cycle6"/>
    <dgm:cxn modelId="{B4B699A1-8612-47FB-A2B8-08AC1B3D9BD4}" type="presOf" srcId="{E7306196-23D6-42E2-9D63-98719439FAC6}" destId="{BF99FE4C-4AAD-452B-BE78-3C5EFFD651EC}" srcOrd="0" destOrd="0" presId="urn:microsoft.com/office/officeart/2005/8/layout/cycle6"/>
    <dgm:cxn modelId="{85B5C4B2-B495-4FB7-A3E3-BAD3250D6135}" srcId="{1C74BE71-5C9E-4545-B222-5B7886786047}" destId="{162DB8E1-6B1E-4C4C-8662-8ADD81DB08D5}" srcOrd="1" destOrd="0" parTransId="{44C92290-9ECA-4237-8E29-858ABB0A5338}" sibTransId="{E7306196-23D6-42E2-9D63-98719439FAC6}"/>
    <dgm:cxn modelId="{7ECCAECA-6301-4C65-9727-4DD77D5BC50F}" srcId="{1C74BE71-5C9E-4545-B222-5B7886786047}" destId="{DD9BF679-8B48-4F1B-B2FD-071DCAC73EE0}" srcOrd="0" destOrd="0" parTransId="{39DA11EB-181B-4C08-9EC1-D40B39336F15}" sibTransId="{6BF366C8-6C37-4B51-95D5-80C462DDF917}"/>
    <dgm:cxn modelId="{CADCDDF0-94DE-4CA0-ADED-640B6D872BF8}" srcId="{1C74BE71-5C9E-4545-B222-5B7886786047}" destId="{BB8EB4AD-17BA-4A61-B27F-B2BDA35227BB}" srcOrd="3" destOrd="0" parTransId="{F0FE6FA4-57FD-48F2-9426-E3648DC78D33}" sibTransId="{36BE1F0D-F4AC-4133-932E-1133937208F2}"/>
    <dgm:cxn modelId="{94CC7BFF-16FE-42DB-8AB9-6E5993E865FE}" srcId="{1C74BE71-5C9E-4545-B222-5B7886786047}" destId="{013EC876-5132-463A-B163-5D05C51F2037}" srcOrd="2" destOrd="0" parTransId="{057467F9-6BF2-4B55-81E2-0FC76B456DBA}" sibTransId="{E25FCB8D-4DDE-4A61-83E8-157C3E4784AD}"/>
    <dgm:cxn modelId="{75C451CE-D75E-4C4E-93FB-6132B2FA46B3}" type="presParOf" srcId="{C556FC84-26B1-42C0-ADCF-6DA323B8A4FE}" destId="{FA3B3F81-46B5-4084-A2C8-3FBE04D59717}" srcOrd="0" destOrd="0" presId="urn:microsoft.com/office/officeart/2005/8/layout/cycle6"/>
    <dgm:cxn modelId="{0D520908-369D-4FEC-AB47-08B797D2FD90}" type="presParOf" srcId="{C556FC84-26B1-42C0-ADCF-6DA323B8A4FE}" destId="{5F5D5514-5D8D-4ADB-8885-3601E6F750AE}" srcOrd="1" destOrd="0" presId="urn:microsoft.com/office/officeart/2005/8/layout/cycle6"/>
    <dgm:cxn modelId="{84D4E2A1-B9CA-4C9B-AA97-30E80EB1881A}" type="presParOf" srcId="{C556FC84-26B1-42C0-ADCF-6DA323B8A4FE}" destId="{FD4BB536-913E-4392-B668-55703BC87A4E}" srcOrd="2" destOrd="0" presId="urn:microsoft.com/office/officeart/2005/8/layout/cycle6"/>
    <dgm:cxn modelId="{C2BA57A7-7A39-4963-81C7-741185E49EBB}" type="presParOf" srcId="{C556FC84-26B1-42C0-ADCF-6DA323B8A4FE}" destId="{AD5435D7-6F77-4A98-8668-28183139B44F}" srcOrd="3" destOrd="0" presId="urn:microsoft.com/office/officeart/2005/8/layout/cycle6"/>
    <dgm:cxn modelId="{46532D7E-83B6-48C3-8C0C-868FF58775E2}" type="presParOf" srcId="{C556FC84-26B1-42C0-ADCF-6DA323B8A4FE}" destId="{4E79B7E5-9030-4A92-A074-CE44FBC9078F}" srcOrd="4" destOrd="0" presId="urn:microsoft.com/office/officeart/2005/8/layout/cycle6"/>
    <dgm:cxn modelId="{303DB6E4-E5FF-42A2-A1CF-787DCAD332DE}" type="presParOf" srcId="{C556FC84-26B1-42C0-ADCF-6DA323B8A4FE}" destId="{BF99FE4C-4AAD-452B-BE78-3C5EFFD651EC}" srcOrd="5" destOrd="0" presId="urn:microsoft.com/office/officeart/2005/8/layout/cycle6"/>
    <dgm:cxn modelId="{1BE385F5-162D-4E49-BAE4-3B1467DC2C2F}" type="presParOf" srcId="{C556FC84-26B1-42C0-ADCF-6DA323B8A4FE}" destId="{1EED7F53-D699-47F8-A87D-574A93D85DE9}" srcOrd="6" destOrd="0" presId="urn:microsoft.com/office/officeart/2005/8/layout/cycle6"/>
    <dgm:cxn modelId="{AB579DD5-4C48-4942-A462-CC82DA53A1F5}" type="presParOf" srcId="{C556FC84-26B1-42C0-ADCF-6DA323B8A4FE}" destId="{42133878-9703-4170-BDBA-E9E4F16631F9}" srcOrd="7" destOrd="0" presId="urn:microsoft.com/office/officeart/2005/8/layout/cycle6"/>
    <dgm:cxn modelId="{421E2B2A-3D27-4A4D-9595-D11F8C9CA932}" type="presParOf" srcId="{C556FC84-26B1-42C0-ADCF-6DA323B8A4FE}" destId="{B26EF790-9EBA-49D2-9E26-34064479290F}" srcOrd="8" destOrd="0" presId="urn:microsoft.com/office/officeart/2005/8/layout/cycle6"/>
    <dgm:cxn modelId="{FA07D32D-396A-4109-BF66-80FA502666A9}" type="presParOf" srcId="{C556FC84-26B1-42C0-ADCF-6DA323B8A4FE}" destId="{CDED30A2-D4E2-4E2B-8E3F-401A047A9B74}" srcOrd="9" destOrd="0" presId="urn:microsoft.com/office/officeart/2005/8/layout/cycle6"/>
    <dgm:cxn modelId="{F93220B0-D0C1-49C7-825B-FF73C44E9292}" type="presParOf" srcId="{C556FC84-26B1-42C0-ADCF-6DA323B8A4FE}" destId="{A221DCEC-A5EC-498C-A522-B457402D9CB5}" srcOrd="10" destOrd="0" presId="urn:microsoft.com/office/officeart/2005/8/layout/cycle6"/>
    <dgm:cxn modelId="{4FAFC3CD-A0FE-469C-990F-540CE5D3E221}" type="presParOf" srcId="{C556FC84-26B1-42C0-ADCF-6DA323B8A4FE}" destId="{4F186A79-2CAA-438A-B01E-170742628C78}" srcOrd="11" destOrd="0" presId="urn:microsoft.com/office/officeart/2005/8/layout/cycle6"/>
    <dgm:cxn modelId="{C41E8DCF-E2B0-4882-9C39-AD2FFF3D36C2}" type="presParOf" srcId="{C556FC84-26B1-42C0-ADCF-6DA323B8A4FE}" destId="{B936965A-812E-426E-AA29-71CA9E1CB3B0}" srcOrd="12" destOrd="0" presId="urn:microsoft.com/office/officeart/2005/8/layout/cycle6"/>
    <dgm:cxn modelId="{2F22BD8E-7669-4E85-B06C-EB8FA57166AC}" type="presParOf" srcId="{C556FC84-26B1-42C0-ADCF-6DA323B8A4FE}" destId="{120BD923-E9AD-41DE-85BA-28CA7705E36C}" srcOrd="13" destOrd="0" presId="urn:microsoft.com/office/officeart/2005/8/layout/cycle6"/>
    <dgm:cxn modelId="{3A187181-3702-4414-A651-405C4AD9455F}" type="presParOf" srcId="{C556FC84-26B1-42C0-ADCF-6DA323B8A4FE}" destId="{B7FAA6D9-4EEC-4623-8762-C2CDAAF0596D}"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0C3D1-887A-4B34-8A07-F3F03427C548}" type="doc">
      <dgm:prSet loTypeId="urn:microsoft.com/office/officeart/2005/8/layout/radial5" loCatId="relationship" qsTypeId="urn:microsoft.com/office/officeart/2005/8/quickstyle/simple1" qsCatId="simple" csTypeId="urn:microsoft.com/office/officeart/2005/8/colors/accent3_2" csCatId="accent3" phldr="1"/>
      <dgm:spPr/>
      <dgm:t>
        <a:bodyPr/>
        <a:lstStyle/>
        <a:p>
          <a:endParaRPr lang="en-US"/>
        </a:p>
      </dgm:t>
    </dgm:pt>
    <dgm:pt modelId="{05E60E65-A8DA-47D9-A859-3C13A14FD2B5}">
      <dgm:prSet phldrT="[Text]" custT="1"/>
      <dgm:spPr/>
      <dgm:t>
        <a:bodyPr/>
        <a:lstStyle/>
        <a:p>
          <a:pPr algn="ctr" rtl="0"/>
          <a:r>
            <a:rPr lang="en-GB" sz="1600" b="1" i="0" u="none" dirty="0"/>
            <a:t>Removal of support systems</a:t>
          </a:r>
          <a:endParaRPr lang="en-GB" sz="1600" b="0" i="0" u="none" dirty="0"/>
        </a:p>
        <a:p>
          <a:pPr algn="ctr" rtl="0"/>
          <a:endParaRPr lang="en-GB" sz="1600" dirty="0"/>
        </a:p>
      </dgm:t>
    </dgm:pt>
    <dgm:pt modelId="{3979A89A-403D-4C00-9D48-343867A19B10}" type="parTrans" cxnId="{AA8D0E7D-E9E1-4963-B046-CECC1BEC3419}">
      <dgm:prSet custT="1"/>
      <dgm:spPr>
        <a:solidFill>
          <a:schemeClr val="accent3">
            <a:lumMod val="75000"/>
          </a:schemeClr>
        </a:solidFill>
      </dgm:spPr>
      <dgm:t>
        <a:bodyPr/>
        <a:lstStyle/>
        <a:p>
          <a:endParaRPr lang="en-US" sz="1600"/>
        </a:p>
      </dgm:t>
    </dgm:pt>
    <dgm:pt modelId="{91927028-7C7A-4E64-B712-35108E82B610}" type="sibTrans" cxnId="{AA8D0E7D-E9E1-4963-B046-CECC1BEC3419}">
      <dgm:prSet/>
      <dgm:spPr/>
      <dgm:t>
        <a:bodyPr/>
        <a:lstStyle/>
        <a:p>
          <a:endParaRPr lang="en-US" sz="1800"/>
        </a:p>
      </dgm:t>
    </dgm:pt>
    <dgm:pt modelId="{9BE0FA2C-5D1C-40AA-B4F7-651A29856C05}">
      <dgm:prSet phldrT="[Text]" custT="1"/>
      <dgm:spPr/>
      <dgm:t>
        <a:bodyPr/>
        <a:lstStyle/>
        <a:p>
          <a:r>
            <a:rPr lang="en-US" sz="1600" b="1" dirty="0"/>
            <a:t>Pressure to perform</a:t>
          </a:r>
        </a:p>
      </dgm:t>
    </dgm:pt>
    <dgm:pt modelId="{D13C38D2-ED91-401E-B9FB-4D452FB75891}" type="parTrans" cxnId="{4ED4444C-8A53-4625-802D-5369FAC60590}">
      <dgm:prSet custT="1"/>
      <dgm:spPr>
        <a:solidFill>
          <a:schemeClr val="accent3">
            <a:lumMod val="75000"/>
          </a:schemeClr>
        </a:solidFill>
      </dgm:spPr>
      <dgm:t>
        <a:bodyPr/>
        <a:lstStyle/>
        <a:p>
          <a:endParaRPr lang="en-US" sz="1600"/>
        </a:p>
      </dgm:t>
    </dgm:pt>
    <dgm:pt modelId="{D49C34C2-F4CC-4630-9D56-8CAD2513A288}" type="sibTrans" cxnId="{4ED4444C-8A53-4625-802D-5369FAC60590}">
      <dgm:prSet/>
      <dgm:spPr/>
      <dgm:t>
        <a:bodyPr/>
        <a:lstStyle/>
        <a:p>
          <a:endParaRPr lang="en-US" sz="1800"/>
        </a:p>
      </dgm:t>
    </dgm:pt>
    <dgm:pt modelId="{E7C43002-6008-4002-885B-BC854137CDC5}">
      <dgm:prSet phldrT="[Text]" custT="1"/>
      <dgm:spPr/>
      <dgm:t>
        <a:bodyPr/>
        <a:lstStyle/>
        <a:p>
          <a:r>
            <a:rPr lang="en-US" sz="1200" b="1" dirty="0"/>
            <a:t>Change of environment</a:t>
          </a:r>
        </a:p>
      </dgm:t>
    </dgm:pt>
    <dgm:pt modelId="{10514322-3E02-4059-A6E5-2AA58391AF05}" type="parTrans" cxnId="{630C9BE2-345A-4BC2-AA44-5D718D0216D9}">
      <dgm:prSet custT="1"/>
      <dgm:spPr>
        <a:solidFill>
          <a:schemeClr val="accent3">
            <a:lumMod val="75000"/>
          </a:schemeClr>
        </a:solidFill>
      </dgm:spPr>
      <dgm:t>
        <a:bodyPr/>
        <a:lstStyle/>
        <a:p>
          <a:endParaRPr lang="en-US" sz="1600"/>
        </a:p>
      </dgm:t>
    </dgm:pt>
    <dgm:pt modelId="{E47E1DB2-5F9E-4FE1-A8D9-F9C04F316434}" type="sibTrans" cxnId="{630C9BE2-345A-4BC2-AA44-5D718D0216D9}">
      <dgm:prSet/>
      <dgm:spPr/>
      <dgm:t>
        <a:bodyPr/>
        <a:lstStyle/>
        <a:p>
          <a:endParaRPr lang="en-US" sz="1800"/>
        </a:p>
      </dgm:t>
    </dgm:pt>
    <dgm:pt modelId="{4FE662EA-B640-42EB-89F2-89F542D5715E}">
      <dgm:prSet phldrT="[Text]" custT="1"/>
      <dgm:spPr/>
      <dgm:t>
        <a:bodyPr/>
        <a:lstStyle/>
        <a:p>
          <a:pPr rtl="0"/>
          <a:r>
            <a:rPr lang="en-GB" sz="1800" b="1" i="0" u="none" dirty="0"/>
            <a:t>Work related stress</a:t>
          </a:r>
          <a:endParaRPr lang="en-GB" sz="1800" b="0" i="0" u="none" dirty="0"/>
        </a:p>
        <a:p>
          <a:pPr rtl="0"/>
          <a:endParaRPr lang="en-GB" sz="1400" dirty="0"/>
        </a:p>
      </dgm:t>
    </dgm:pt>
    <dgm:pt modelId="{778F1BF4-5191-4431-9A13-6E03A5B0726D}" type="parTrans" cxnId="{9881A4CC-DDBF-4540-9C78-55BCCC356076}">
      <dgm:prSet custT="1"/>
      <dgm:spPr>
        <a:solidFill>
          <a:schemeClr val="accent3">
            <a:lumMod val="75000"/>
          </a:schemeClr>
        </a:solidFill>
      </dgm:spPr>
      <dgm:t>
        <a:bodyPr/>
        <a:lstStyle/>
        <a:p>
          <a:endParaRPr lang="en-US" sz="1600"/>
        </a:p>
      </dgm:t>
    </dgm:pt>
    <dgm:pt modelId="{D820A1BF-9A3E-4D53-A978-E45D0492ED88}" type="sibTrans" cxnId="{9881A4CC-DDBF-4540-9C78-55BCCC356076}">
      <dgm:prSet/>
      <dgm:spPr/>
      <dgm:t>
        <a:bodyPr/>
        <a:lstStyle/>
        <a:p>
          <a:endParaRPr lang="en-US" sz="1800"/>
        </a:p>
      </dgm:t>
    </dgm:pt>
    <dgm:pt modelId="{5FA2CC04-B21F-4195-A051-96730B163F21}">
      <dgm:prSet phldrT="[Text]" custT="1"/>
      <dgm:spPr/>
      <dgm:t>
        <a:bodyPr/>
        <a:lstStyle/>
        <a:p>
          <a:pPr rtl="0"/>
          <a:r>
            <a:rPr lang="en-GB" sz="1600" b="1" i="0" u="none" dirty="0"/>
            <a:t>Health concerns</a:t>
          </a:r>
          <a:endParaRPr lang="en-GB" sz="1600" b="0" i="0" u="none" dirty="0"/>
        </a:p>
        <a:p>
          <a:pPr rtl="0"/>
          <a:endParaRPr lang="en-GB" sz="1600" dirty="0"/>
        </a:p>
      </dgm:t>
    </dgm:pt>
    <dgm:pt modelId="{69FBE423-8D3E-4D08-A766-4EA2E8B0B607}" type="parTrans" cxnId="{7F4FA628-2622-4B42-9C35-130C4207481D}">
      <dgm:prSet custT="1"/>
      <dgm:spPr>
        <a:solidFill>
          <a:schemeClr val="accent3">
            <a:lumMod val="75000"/>
          </a:schemeClr>
        </a:solidFill>
      </dgm:spPr>
      <dgm:t>
        <a:bodyPr/>
        <a:lstStyle/>
        <a:p>
          <a:endParaRPr lang="en-US" sz="1600"/>
        </a:p>
      </dgm:t>
    </dgm:pt>
    <dgm:pt modelId="{F0AE5C1A-9CD9-419C-9730-925DEEDBAAA4}" type="sibTrans" cxnId="{7F4FA628-2622-4B42-9C35-130C4207481D}">
      <dgm:prSet/>
      <dgm:spPr/>
      <dgm:t>
        <a:bodyPr/>
        <a:lstStyle/>
        <a:p>
          <a:endParaRPr lang="en-US" sz="1800"/>
        </a:p>
      </dgm:t>
    </dgm:pt>
    <dgm:pt modelId="{84588AF4-C2F9-47A6-A32C-E206ADBA8DBB}">
      <dgm:prSet phldrT="[Text]" custT="1"/>
      <dgm:spPr>
        <a:solidFill>
          <a:schemeClr val="accent3">
            <a:lumMod val="50000"/>
          </a:schemeClr>
        </a:solidFill>
      </dgm:spPr>
      <dgm:t>
        <a:bodyPr/>
        <a:lstStyle/>
        <a:p>
          <a:endParaRPr lang="en-US" sz="3200" dirty="0"/>
        </a:p>
      </dgm:t>
    </dgm:pt>
    <dgm:pt modelId="{F9EFB198-0D08-49BF-88C1-AFD0DF046D5B}" type="sibTrans" cxnId="{A1A97A53-C979-44CE-AFDA-17AF4C87FC3B}">
      <dgm:prSet/>
      <dgm:spPr/>
      <dgm:t>
        <a:bodyPr/>
        <a:lstStyle/>
        <a:p>
          <a:endParaRPr lang="en-US" sz="1800"/>
        </a:p>
      </dgm:t>
    </dgm:pt>
    <dgm:pt modelId="{863B0759-BBD3-4169-84EB-E8A88046EB72}" type="parTrans" cxnId="{A1A97A53-C979-44CE-AFDA-17AF4C87FC3B}">
      <dgm:prSet/>
      <dgm:spPr/>
      <dgm:t>
        <a:bodyPr/>
        <a:lstStyle/>
        <a:p>
          <a:endParaRPr lang="en-US" sz="1800"/>
        </a:p>
      </dgm:t>
    </dgm:pt>
    <dgm:pt modelId="{23538D60-71D9-492D-A2A5-A2B232A84957}">
      <dgm:prSet phldrT="[Text]" custT="1"/>
      <dgm:spPr/>
      <dgm:t>
        <a:bodyPr/>
        <a:lstStyle/>
        <a:p>
          <a:r>
            <a:rPr lang="en-US" sz="1600" b="1" dirty="0"/>
            <a:t>Social pressure</a:t>
          </a:r>
        </a:p>
      </dgm:t>
    </dgm:pt>
    <dgm:pt modelId="{EF0F6AB8-70CC-4E41-84FA-86B78D5B35BA}" type="sibTrans" cxnId="{95206D30-0159-46D8-85EC-B8638F0F126C}">
      <dgm:prSet/>
      <dgm:spPr/>
      <dgm:t>
        <a:bodyPr/>
        <a:lstStyle/>
        <a:p>
          <a:endParaRPr lang="en-US" sz="1800"/>
        </a:p>
      </dgm:t>
    </dgm:pt>
    <dgm:pt modelId="{ADCA25E2-AD2E-47CA-9D2D-6A282E03A704}" type="parTrans" cxnId="{95206D30-0159-46D8-85EC-B8638F0F126C}">
      <dgm:prSet custT="1"/>
      <dgm:spPr>
        <a:solidFill>
          <a:schemeClr val="accent3">
            <a:lumMod val="75000"/>
          </a:schemeClr>
        </a:solidFill>
      </dgm:spPr>
      <dgm:t>
        <a:bodyPr/>
        <a:lstStyle/>
        <a:p>
          <a:endParaRPr lang="en-US" sz="1600"/>
        </a:p>
      </dgm:t>
    </dgm:pt>
    <dgm:pt modelId="{CAD93B56-D91E-4E08-ABF4-DBD6E4F1B872}">
      <dgm:prSet phldrT="[Text]" custT="1"/>
      <dgm:spPr/>
      <dgm:t>
        <a:bodyPr/>
        <a:lstStyle/>
        <a:p>
          <a:r>
            <a:rPr lang="en-US" sz="1600" b="1" dirty="0"/>
            <a:t>Travel concerns</a:t>
          </a:r>
        </a:p>
      </dgm:t>
    </dgm:pt>
    <dgm:pt modelId="{DDA4E43D-13C1-4B26-ABAB-366C17043E0A}" type="parTrans" cxnId="{771B04CD-D876-4FC8-9F45-0D26A61AA4BE}">
      <dgm:prSet custT="1"/>
      <dgm:spPr>
        <a:solidFill>
          <a:schemeClr val="accent3">
            <a:lumMod val="75000"/>
          </a:schemeClr>
        </a:solidFill>
      </dgm:spPr>
      <dgm:t>
        <a:bodyPr/>
        <a:lstStyle/>
        <a:p>
          <a:endParaRPr lang="en-GB" sz="1600"/>
        </a:p>
      </dgm:t>
    </dgm:pt>
    <dgm:pt modelId="{DED4A84C-EF91-42D9-BD5C-74F3DA8D847E}" type="sibTrans" cxnId="{771B04CD-D876-4FC8-9F45-0D26A61AA4BE}">
      <dgm:prSet/>
      <dgm:spPr/>
      <dgm:t>
        <a:bodyPr/>
        <a:lstStyle/>
        <a:p>
          <a:endParaRPr lang="en-GB" sz="1800"/>
        </a:p>
      </dgm:t>
    </dgm:pt>
    <dgm:pt modelId="{D8E1A387-101C-4544-A378-67F6F228C016}">
      <dgm:prSet phldrT="[Text]" custT="1"/>
      <dgm:spPr/>
      <dgm:t>
        <a:bodyPr/>
        <a:lstStyle/>
        <a:p>
          <a:pPr rtl="0"/>
          <a:r>
            <a:rPr lang="en-GB" sz="1400" b="1" i="0" u="none" dirty="0"/>
            <a:t>Financial difficulties </a:t>
          </a:r>
          <a:endParaRPr lang="en-GB" sz="1400" b="0" i="0" u="none" dirty="0"/>
        </a:p>
        <a:p>
          <a:pPr rtl="0"/>
          <a:endParaRPr lang="en-GB" sz="1400" dirty="0"/>
        </a:p>
      </dgm:t>
    </dgm:pt>
    <dgm:pt modelId="{15670A6E-3B57-4C55-A6DB-E7D8A8D7F834}" type="parTrans" cxnId="{3D5234C7-25BA-4828-8215-322379E1A8BB}">
      <dgm:prSet custT="1"/>
      <dgm:spPr>
        <a:solidFill>
          <a:schemeClr val="accent3">
            <a:lumMod val="75000"/>
          </a:schemeClr>
        </a:solidFill>
      </dgm:spPr>
      <dgm:t>
        <a:bodyPr/>
        <a:lstStyle/>
        <a:p>
          <a:endParaRPr lang="en-GB" sz="1600"/>
        </a:p>
      </dgm:t>
    </dgm:pt>
    <dgm:pt modelId="{4943B480-D0F0-498F-A62F-E88013489C99}" type="sibTrans" cxnId="{3D5234C7-25BA-4828-8215-322379E1A8BB}">
      <dgm:prSet/>
      <dgm:spPr/>
      <dgm:t>
        <a:bodyPr/>
        <a:lstStyle/>
        <a:p>
          <a:endParaRPr lang="en-GB" sz="1800"/>
        </a:p>
      </dgm:t>
    </dgm:pt>
    <dgm:pt modelId="{ACB5C49F-64AC-4004-A572-06744C644B0D}">
      <dgm:prSet phldrT="[Text]" custScaleX="109096" custScaleY="109096" custRadScaleRad="162746" custRadScaleInc="-31180"/>
      <dgm:spPr/>
      <dgm:t>
        <a:bodyPr/>
        <a:lstStyle/>
        <a:p>
          <a:endParaRPr lang="en-GB"/>
        </a:p>
      </dgm:t>
    </dgm:pt>
    <dgm:pt modelId="{FF68AF09-B5A1-4234-9559-83F684410625}" type="parTrans" cxnId="{594DC07A-5057-4433-B56A-5ED24A803DE8}">
      <dgm:prSet custAng="10947051"/>
      <dgm:spPr/>
      <dgm:t>
        <a:bodyPr/>
        <a:lstStyle/>
        <a:p>
          <a:endParaRPr lang="en-GB"/>
        </a:p>
      </dgm:t>
    </dgm:pt>
    <dgm:pt modelId="{1E706DDA-68A8-40BA-8D2D-ECF95F05ECE8}" type="sibTrans" cxnId="{594DC07A-5057-4433-B56A-5ED24A803DE8}">
      <dgm:prSet/>
      <dgm:spPr/>
      <dgm:t>
        <a:bodyPr/>
        <a:lstStyle/>
        <a:p>
          <a:endParaRPr lang="en-GB"/>
        </a:p>
      </dgm:t>
    </dgm:pt>
    <dgm:pt modelId="{741F0286-EA2A-48D2-8A99-CCAA3CF59312}">
      <dgm:prSet phldrT="[Text]" custScaleX="109096" custScaleY="109096" custRadScaleRad="162746" custRadScaleInc="-31180"/>
      <dgm:spPr/>
      <dgm:t>
        <a:bodyPr/>
        <a:lstStyle/>
        <a:p>
          <a:endParaRPr lang="en-GB"/>
        </a:p>
      </dgm:t>
    </dgm:pt>
    <dgm:pt modelId="{FC9C3D69-0990-4E62-8A71-401DC46D0DE0}" type="parTrans" cxnId="{0276634B-D913-48C0-956D-80433C4556CB}">
      <dgm:prSet custAng="10947051"/>
      <dgm:spPr/>
      <dgm:t>
        <a:bodyPr/>
        <a:lstStyle/>
        <a:p>
          <a:endParaRPr lang="en-GB"/>
        </a:p>
      </dgm:t>
    </dgm:pt>
    <dgm:pt modelId="{75AB273D-504C-4540-891C-CE1630F2B8F0}" type="sibTrans" cxnId="{0276634B-D913-48C0-956D-80433C4556CB}">
      <dgm:prSet/>
      <dgm:spPr/>
      <dgm:t>
        <a:bodyPr/>
        <a:lstStyle/>
        <a:p>
          <a:endParaRPr lang="en-GB"/>
        </a:p>
      </dgm:t>
    </dgm:pt>
    <dgm:pt modelId="{5EEB3BBC-95D7-462D-A39E-E4711E7A4F79}">
      <dgm:prSet phldrT="[Text]"/>
      <dgm:spPr/>
      <dgm:t>
        <a:bodyPr/>
        <a:lstStyle/>
        <a:p>
          <a:r>
            <a:rPr lang="en-US" b="1" dirty="0"/>
            <a:t>Missing family and friends</a:t>
          </a:r>
        </a:p>
      </dgm:t>
    </dgm:pt>
    <dgm:pt modelId="{915C5179-49F2-4B34-A965-946ED55C887D}" type="parTrans" cxnId="{0AA2767F-B8C0-42AD-BC50-C7C98F55E0E5}">
      <dgm:prSet/>
      <dgm:spPr>
        <a:solidFill>
          <a:schemeClr val="accent3">
            <a:lumMod val="75000"/>
          </a:schemeClr>
        </a:solidFill>
      </dgm:spPr>
      <dgm:t>
        <a:bodyPr/>
        <a:lstStyle/>
        <a:p>
          <a:endParaRPr lang="en-GB"/>
        </a:p>
      </dgm:t>
    </dgm:pt>
    <dgm:pt modelId="{435009B6-BFC6-4D63-9AF0-5ABB8DB47D2F}" type="sibTrans" cxnId="{0AA2767F-B8C0-42AD-BC50-C7C98F55E0E5}">
      <dgm:prSet/>
      <dgm:spPr/>
      <dgm:t>
        <a:bodyPr/>
        <a:lstStyle/>
        <a:p>
          <a:endParaRPr lang="en-GB"/>
        </a:p>
      </dgm:t>
    </dgm:pt>
    <dgm:pt modelId="{E5DEC4B6-2477-4BB6-BC34-D01253D0D687}" type="pres">
      <dgm:prSet presAssocID="{8F60C3D1-887A-4B34-8A07-F3F03427C548}" presName="Name0" presStyleCnt="0">
        <dgm:presLayoutVars>
          <dgm:chMax val="1"/>
          <dgm:dir/>
          <dgm:animLvl val="ctr"/>
          <dgm:resizeHandles val="exact"/>
        </dgm:presLayoutVars>
      </dgm:prSet>
      <dgm:spPr/>
    </dgm:pt>
    <dgm:pt modelId="{CAC8EDAC-FFD4-4E3D-ACCE-3F2A30E529EA}" type="pres">
      <dgm:prSet presAssocID="{84588AF4-C2F9-47A6-A32C-E206ADBA8DBB}" presName="centerShape" presStyleLbl="node0" presStyleIdx="0" presStyleCnt="1" custScaleX="332173" custScaleY="328379" custLinFactNeighborX="-101" custLinFactNeighborY="6008"/>
      <dgm:spPr/>
    </dgm:pt>
    <dgm:pt modelId="{CCA921E0-01E7-44D5-A9C1-E1F7C7C7FF12}" type="pres">
      <dgm:prSet presAssocID="{3979A89A-403D-4C00-9D48-343867A19B10}" presName="parTrans" presStyleLbl="sibTrans2D1" presStyleIdx="0" presStyleCnt="9" custAng="10353160"/>
      <dgm:spPr/>
    </dgm:pt>
    <dgm:pt modelId="{C275BC8F-C4E1-4713-B17B-5FADCB63F8B9}" type="pres">
      <dgm:prSet presAssocID="{3979A89A-403D-4C00-9D48-343867A19B10}" presName="connectorText" presStyleLbl="sibTrans2D1" presStyleIdx="0" presStyleCnt="9"/>
      <dgm:spPr/>
    </dgm:pt>
    <dgm:pt modelId="{ED1707B7-96B5-4A2D-885C-B827B7F04578}" type="pres">
      <dgm:prSet presAssocID="{05E60E65-A8DA-47D9-A859-3C13A14FD2B5}" presName="node" presStyleLbl="node1" presStyleIdx="0" presStyleCnt="9" custScaleX="134647" custScaleY="134647" custRadScaleRad="140113" custRadScaleInc="286338">
        <dgm:presLayoutVars>
          <dgm:bulletEnabled val="1"/>
        </dgm:presLayoutVars>
      </dgm:prSet>
      <dgm:spPr/>
    </dgm:pt>
    <dgm:pt modelId="{04BAA354-7BB7-4EBD-B651-4BF5D094B78F}" type="pres">
      <dgm:prSet presAssocID="{15670A6E-3B57-4C55-A6DB-E7D8A8D7F834}" presName="parTrans" presStyleLbl="sibTrans2D1" presStyleIdx="1" presStyleCnt="9" custAng="10353160"/>
      <dgm:spPr/>
    </dgm:pt>
    <dgm:pt modelId="{4E36F072-373A-4A6E-B67B-C238489D3ED5}" type="pres">
      <dgm:prSet presAssocID="{15670A6E-3B57-4C55-A6DB-E7D8A8D7F834}" presName="connectorText" presStyleLbl="sibTrans2D1" presStyleIdx="1" presStyleCnt="9"/>
      <dgm:spPr/>
    </dgm:pt>
    <dgm:pt modelId="{9E98613A-4943-4363-8366-7095C4273D62}" type="pres">
      <dgm:prSet presAssocID="{D8E1A387-101C-4544-A378-67F6F228C016}" presName="node" presStyleLbl="node1" presStyleIdx="1" presStyleCnt="9" custScaleX="129234" custScaleY="129233" custRadScaleRad="164086" custRadScaleInc="-515662">
        <dgm:presLayoutVars>
          <dgm:bulletEnabled val="1"/>
        </dgm:presLayoutVars>
      </dgm:prSet>
      <dgm:spPr/>
    </dgm:pt>
    <dgm:pt modelId="{71B13120-2DC9-4DE0-96BA-5F57C47ACF7B}" type="pres">
      <dgm:prSet presAssocID="{778F1BF4-5191-4431-9A13-6E03A5B0726D}" presName="parTrans" presStyleLbl="sibTrans2D1" presStyleIdx="2" presStyleCnt="9" custAng="10698290" custScaleX="145930" custLinFactNeighborX="22613" custLinFactNeighborY="38250"/>
      <dgm:spPr/>
    </dgm:pt>
    <dgm:pt modelId="{24A31968-9393-4765-8F15-64EB9B27D1ED}" type="pres">
      <dgm:prSet presAssocID="{778F1BF4-5191-4431-9A13-6E03A5B0726D}" presName="connectorText" presStyleLbl="sibTrans2D1" presStyleIdx="2" presStyleCnt="9"/>
      <dgm:spPr/>
    </dgm:pt>
    <dgm:pt modelId="{6DB0D9D4-C448-41CB-9B31-75FE89639619}" type="pres">
      <dgm:prSet presAssocID="{4FE662EA-B640-42EB-89F2-89F542D5715E}" presName="node" presStyleLbl="node1" presStyleIdx="2" presStyleCnt="9" custScaleX="122257" custScaleY="122257" custRadScaleRad="198041" custRadScaleInc="-35079">
        <dgm:presLayoutVars>
          <dgm:bulletEnabled val="1"/>
        </dgm:presLayoutVars>
      </dgm:prSet>
      <dgm:spPr/>
    </dgm:pt>
    <dgm:pt modelId="{8B6B8C12-A177-43BC-A3B4-625CF0E7DF18}" type="pres">
      <dgm:prSet presAssocID="{69FBE423-8D3E-4D08-A766-4EA2E8B0B607}" presName="parTrans" presStyleLbl="sibTrans2D1" presStyleIdx="3" presStyleCnt="9" custAng="10947051" custScaleX="119450" custLinFactNeighborX="21579" custLinFactNeighborY="-30054"/>
      <dgm:spPr/>
    </dgm:pt>
    <dgm:pt modelId="{F30B4F5D-3B0A-4FEA-970D-B83A6A2335FA}" type="pres">
      <dgm:prSet presAssocID="{69FBE423-8D3E-4D08-A766-4EA2E8B0B607}" presName="connectorText" presStyleLbl="sibTrans2D1" presStyleIdx="3" presStyleCnt="9"/>
      <dgm:spPr/>
    </dgm:pt>
    <dgm:pt modelId="{1EF29CA6-250C-4BB9-A0B3-7B7DFEBF3ED7}" type="pres">
      <dgm:prSet presAssocID="{5FA2CC04-B21F-4195-A051-96730B163F21}" presName="node" presStyleLbl="node1" presStyleIdx="3" presStyleCnt="9" custScaleX="131263" custScaleY="131263" custRadScaleRad="207743" custRadScaleInc="-34073">
        <dgm:presLayoutVars>
          <dgm:bulletEnabled val="1"/>
        </dgm:presLayoutVars>
      </dgm:prSet>
      <dgm:spPr/>
    </dgm:pt>
    <dgm:pt modelId="{8B373C50-3736-44AC-A87F-8E962D332010}" type="pres">
      <dgm:prSet presAssocID="{D13C38D2-ED91-401E-B9FB-4D452FB75891}" presName="parTrans" presStyleLbl="sibTrans2D1" presStyleIdx="4" presStyleCnt="9" custAng="10724188" custScaleX="146581"/>
      <dgm:spPr/>
    </dgm:pt>
    <dgm:pt modelId="{3C6BAC90-CDE2-4A31-968B-2AF30C7B0A2A}" type="pres">
      <dgm:prSet presAssocID="{D13C38D2-ED91-401E-B9FB-4D452FB75891}" presName="connectorText" presStyleLbl="sibTrans2D1" presStyleIdx="4" presStyleCnt="9"/>
      <dgm:spPr/>
    </dgm:pt>
    <dgm:pt modelId="{AB58887D-C563-483A-A97A-07AE943267AC}" type="pres">
      <dgm:prSet presAssocID="{9BE0FA2C-5D1C-40AA-B4F7-651A29856C05}" presName="node" presStyleLbl="node1" presStyleIdx="4" presStyleCnt="9" custScaleX="126804" custScaleY="126804" custRadScaleRad="213985" custRadScaleInc="-340128">
        <dgm:presLayoutVars>
          <dgm:bulletEnabled val="1"/>
        </dgm:presLayoutVars>
      </dgm:prSet>
      <dgm:spPr/>
    </dgm:pt>
    <dgm:pt modelId="{BF84CDF3-B504-4C4B-93F9-E356C019C2D7}" type="pres">
      <dgm:prSet presAssocID="{915C5179-49F2-4B34-A965-946ED55C887D}" presName="parTrans" presStyleLbl="sibTrans2D1" presStyleIdx="5" presStyleCnt="9" custAng="10724188"/>
      <dgm:spPr/>
    </dgm:pt>
    <dgm:pt modelId="{01DD160D-3888-48C4-B00D-27F139A35171}" type="pres">
      <dgm:prSet presAssocID="{915C5179-49F2-4B34-A965-946ED55C887D}" presName="connectorText" presStyleLbl="sibTrans2D1" presStyleIdx="5" presStyleCnt="9"/>
      <dgm:spPr/>
    </dgm:pt>
    <dgm:pt modelId="{E7D09B6A-F64F-4118-8F7F-71AF48A86742}" type="pres">
      <dgm:prSet presAssocID="{5EEB3BBC-95D7-462D-A39E-E4711E7A4F79}" presName="node" presStyleLbl="node1" presStyleIdx="5" presStyleCnt="9" custScaleX="134515" custScaleY="134515" custRadScaleRad="147173" custRadScaleInc="-344983">
        <dgm:presLayoutVars>
          <dgm:bulletEnabled val="1"/>
        </dgm:presLayoutVars>
      </dgm:prSet>
      <dgm:spPr/>
    </dgm:pt>
    <dgm:pt modelId="{3AC8FE17-92D0-4386-A1E8-CE6B207370E1}" type="pres">
      <dgm:prSet presAssocID="{10514322-3E02-4059-A6E5-2AA58391AF05}" presName="parTrans" presStyleLbl="sibTrans2D1" presStyleIdx="6" presStyleCnt="9" custAng="10846586"/>
      <dgm:spPr/>
    </dgm:pt>
    <dgm:pt modelId="{5E291CC9-6701-450B-8611-D0CE8FA2A274}" type="pres">
      <dgm:prSet presAssocID="{10514322-3E02-4059-A6E5-2AA58391AF05}" presName="connectorText" presStyleLbl="sibTrans2D1" presStyleIdx="6" presStyleCnt="9"/>
      <dgm:spPr/>
    </dgm:pt>
    <dgm:pt modelId="{94DB0F64-690D-481D-9A0A-04935483E6A3}" type="pres">
      <dgm:prSet presAssocID="{E7C43002-6008-4002-885B-BC854137CDC5}" presName="node" presStyleLbl="node1" presStyleIdx="6" presStyleCnt="9" custScaleX="139664" custScaleY="139663" custRadScaleRad="142886" custRadScaleInc="-30176">
        <dgm:presLayoutVars>
          <dgm:bulletEnabled val="1"/>
        </dgm:presLayoutVars>
      </dgm:prSet>
      <dgm:spPr/>
    </dgm:pt>
    <dgm:pt modelId="{FA1EC034-7CFE-46DA-80D1-1B8E9FEC5BA5}" type="pres">
      <dgm:prSet presAssocID="{ADCA25E2-AD2E-47CA-9D2D-6A282E03A704}" presName="parTrans" presStyleLbl="sibTrans2D1" presStyleIdx="7" presStyleCnt="9" custAng="11037666" custScaleX="130521"/>
      <dgm:spPr/>
    </dgm:pt>
    <dgm:pt modelId="{1DD04C19-341C-45FD-B51F-E6DC207DC716}" type="pres">
      <dgm:prSet presAssocID="{ADCA25E2-AD2E-47CA-9D2D-6A282E03A704}" presName="connectorText" presStyleLbl="sibTrans2D1" presStyleIdx="7" presStyleCnt="9"/>
      <dgm:spPr/>
    </dgm:pt>
    <dgm:pt modelId="{94011BDF-6C0D-4807-97B2-2258A1C4B917}" type="pres">
      <dgm:prSet presAssocID="{23538D60-71D9-492D-A2A5-A2B232A84957}" presName="node" presStyleLbl="node1" presStyleIdx="7" presStyleCnt="9" custScaleX="120439" custScaleY="120439" custRadScaleRad="197181" custRadScaleInc="-120337">
        <dgm:presLayoutVars>
          <dgm:bulletEnabled val="1"/>
        </dgm:presLayoutVars>
      </dgm:prSet>
      <dgm:spPr/>
    </dgm:pt>
    <dgm:pt modelId="{4694F626-9A54-4862-A4DD-250418B0E93B}" type="pres">
      <dgm:prSet presAssocID="{DDA4E43D-13C1-4B26-ABAB-366C17043E0A}" presName="parTrans" presStyleLbl="sibTrans2D1" presStyleIdx="8" presStyleCnt="9" custAng="11037666" custScaleX="137656"/>
      <dgm:spPr/>
    </dgm:pt>
    <dgm:pt modelId="{28A3007F-8E8D-4F62-BBDB-AF12057C8D47}" type="pres">
      <dgm:prSet presAssocID="{DDA4E43D-13C1-4B26-ABAB-366C17043E0A}" presName="connectorText" presStyleLbl="sibTrans2D1" presStyleIdx="8" presStyleCnt="9"/>
      <dgm:spPr/>
    </dgm:pt>
    <dgm:pt modelId="{1C575F4E-31B1-4E01-AB5D-B050B729CDF7}" type="pres">
      <dgm:prSet presAssocID="{CAD93B56-D91E-4E08-ABF4-DBD6E4F1B872}" presName="node" presStyleLbl="node1" presStyleIdx="8" presStyleCnt="9" custScaleX="121955" custScaleY="121955" custRadScaleRad="198195" custRadScaleInc="-222031">
        <dgm:presLayoutVars>
          <dgm:bulletEnabled val="1"/>
        </dgm:presLayoutVars>
      </dgm:prSet>
      <dgm:spPr/>
    </dgm:pt>
  </dgm:ptLst>
  <dgm:cxnLst>
    <dgm:cxn modelId="{4B92C206-2F10-4122-83A8-C64909796253}" type="presOf" srcId="{ADCA25E2-AD2E-47CA-9D2D-6A282E03A704}" destId="{FA1EC034-7CFE-46DA-80D1-1B8E9FEC5BA5}" srcOrd="0" destOrd="0" presId="urn:microsoft.com/office/officeart/2005/8/layout/radial5"/>
    <dgm:cxn modelId="{D319261A-C081-428E-BE4E-8B409B413ADA}" type="presOf" srcId="{3979A89A-403D-4C00-9D48-343867A19B10}" destId="{C275BC8F-C4E1-4713-B17B-5FADCB63F8B9}" srcOrd="1" destOrd="0" presId="urn:microsoft.com/office/officeart/2005/8/layout/radial5"/>
    <dgm:cxn modelId="{9D106F28-1925-4311-B143-8B1B84642676}" type="presOf" srcId="{10514322-3E02-4059-A6E5-2AA58391AF05}" destId="{3AC8FE17-92D0-4386-A1E8-CE6B207370E1}" srcOrd="0" destOrd="0" presId="urn:microsoft.com/office/officeart/2005/8/layout/radial5"/>
    <dgm:cxn modelId="{7F4FA628-2622-4B42-9C35-130C4207481D}" srcId="{84588AF4-C2F9-47A6-A32C-E206ADBA8DBB}" destId="{5FA2CC04-B21F-4195-A051-96730B163F21}" srcOrd="3" destOrd="0" parTransId="{69FBE423-8D3E-4D08-A766-4EA2E8B0B607}" sibTransId="{F0AE5C1A-9CD9-419C-9730-925DEEDBAAA4}"/>
    <dgm:cxn modelId="{95206D30-0159-46D8-85EC-B8638F0F126C}" srcId="{84588AF4-C2F9-47A6-A32C-E206ADBA8DBB}" destId="{23538D60-71D9-492D-A2A5-A2B232A84957}" srcOrd="7" destOrd="0" parTransId="{ADCA25E2-AD2E-47CA-9D2D-6A282E03A704}" sibTransId="{EF0F6AB8-70CC-4E41-84FA-86B78D5B35BA}"/>
    <dgm:cxn modelId="{F8EE7D34-3C5B-4EAB-AAB5-B1A039291175}" type="presOf" srcId="{5FA2CC04-B21F-4195-A051-96730B163F21}" destId="{1EF29CA6-250C-4BB9-A0B3-7B7DFEBF3ED7}" srcOrd="0" destOrd="0" presId="urn:microsoft.com/office/officeart/2005/8/layout/radial5"/>
    <dgm:cxn modelId="{255D9136-6455-49E1-907B-B302A83BB3FE}" type="presOf" srcId="{ADCA25E2-AD2E-47CA-9D2D-6A282E03A704}" destId="{1DD04C19-341C-45FD-B51F-E6DC207DC716}" srcOrd="1" destOrd="0" presId="urn:microsoft.com/office/officeart/2005/8/layout/radial5"/>
    <dgm:cxn modelId="{8BB66F40-8358-4FD4-9366-8FE41DFC1A88}" type="presOf" srcId="{23538D60-71D9-492D-A2A5-A2B232A84957}" destId="{94011BDF-6C0D-4807-97B2-2258A1C4B917}" srcOrd="0" destOrd="0" presId="urn:microsoft.com/office/officeart/2005/8/layout/radial5"/>
    <dgm:cxn modelId="{FA4A6842-CD03-499A-877B-AE0E197F7EE1}" type="presOf" srcId="{05E60E65-A8DA-47D9-A859-3C13A14FD2B5}" destId="{ED1707B7-96B5-4A2D-885C-B827B7F04578}" srcOrd="0" destOrd="0" presId="urn:microsoft.com/office/officeart/2005/8/layout/radial5"/>
    <dgm:cxn modelId="{6F537164-3F37-43D5-92F1-10A01749D05C}" type="presOf" srcId="{CAD93B56-D91E-4E08-ABF4-DBD6E4F1B872}" destId="{1C575F4E-31B1-4E01-AB5D-B050B729CDF7}" srcOrd="0" destOrd="0" presId="urn:microsoft.com/office/officeart/2005/8/layout/radial5"/>
    <dgm:cxn modelId="{68C2DB46-C7AF-4C62-BDAF-80E1B48F3D70}" type="presOf" srcId="{69FBE423-8D3E-4D08-A766-4EA2E8B0B607}" destId="{F30B4F5D-3B0A-4FEA-970D-B83A6A2335FA}" srcOrd="1" destOrd="0" presId="urn:microsoft.com/office/officeart/2005/8/layout/radial5"/>
    <dgm:cxn modelId="{0276634B-D913-48C0-956D-80433C4556CB}" srcId="{8F60C3D1-887A-4B34-8A07-F3F03427C548}" destId="{741F0286-EA2A-48D2-8A99-CCAA3CF59312}" srcOrd="2" destOrd="0" parTransId="{FC9C3D69-0990-4E62-8A71-401DC46D0DE0}" sibTransId="{75AB273D-504C-4540-891C-CE1630F2B8F0}"/>
    <dgm:cxn modelId="{97FFFA4B-2C89-44A0-8F24-F01DA0B18F76}" type="presOf" srcId="{DDA4E43D-13C1-4B26-ABAB-366C17043E0A}" destId="{28A3007F-8E8D-4F62-BBDB-AF12057C8D47}" srcOrd="1" destOrd="0" presId="urn:microsoft.com/office/officeart/2005/8/layout/radial5"/>
    <dgm:cxn modelId="{4ED4444C-8A53-4625-802D-5369FAC60590}" srcId="{84588AF4-C2F9-47A6-A32C-E206ADBA8DBB}" destId="{9BE0FA2C-5D1C-40AA-B4F7-651A29856C05}" srcOrd="4" destOrd="0" parTransId="{D13C38D2-ED91-401E-B9FB-4D452FB75891}" sibTransId="{D49C34C2-F4CC-4630-9D56-8CAD2513A288}"/>
    <dgm:cxn modelId="{A1A97A53-C979-44CE-AFDA-17AF4C87FC3B}" srcId="{8F60C3D1-887A-4B34-8A07-F3F03427C548}" destId="{84588AF4-C2F9-47A6-A32C-E206ADBA8DBB}" srcOrd="0" destOrd="0" parTransId="{863B0759-BBD3-4169-84EB-E8A88046EB72}" sibTransId="{F9EFB198-0D08-49BF-88C1-AFD0DF046D5B}"/>
    <dgm:cxn modelId="{1F719253-FFF0-41A6-ABE3-F1B5857A0ABA}" type="presOf" srcId="{69FBE423-8D3E-4D08-A766-4EA2E8B0B607}" destId="{8B6B8C12-A177-43BC-A3B4-625CF0E7DF18}" srcOrd="0" destOrd="0" presId="urn:microsoft.com/office/officeart/2005/8/layout/radial5"/>
    <dgm:cxn modelId="{923ED656-8C2A-498B-9384-9E2E3F65E854}" type="presOf" srcId="{D13C38D2-ED91-401E-B9FB-4D452FB75891}" destId="{8B373C50-3736-44AC-A87F-8E962D332010}" srcOrd="0" destOrd="0" presId="urn:microsoft.com/office/officeart/2005/8/layout/radial5"/>
    <dgm:cxn modelId="{00CC2979-C12E-4780-9E79-31507A056ABA}" type="presOf" srcId="{10514322-3E02-4059-A6E5-2AA58391AF05}" destId="{5E291CC9-6701-450B-8611-D0CE8FA2A274}" srcOrd="1" destOrd="0" presId="urn:microsoft.com/office/officeart/2005/8/layout/radial5"/>
    <dgm:cxn modelId="{594DC07A-5057-4433-B56A-5ED24A803DE8}" srcId="{8F60C3D1-887A-4B34-8A07-F3F03427C548}" destId="{ACB5C49F-64AC-4004-A572-06744C644B0D}" srcOrd="1" destOrd="0" parTransId="{FF68AF09-B5A1-4234-9559-83F684410625}" sibTransId="{1E706DDA-68A8-40BA-8D2D-ECF95F05ECE8}"/>
    <dgm:cxn modelId="{AA8D0E7D-E9E1-4963-B046-CECC1BEC3419}" srcId="{84588AF4-C2F9-47A6-A32C-E206ADBA8DBB}" destId="{05E60E65-A8DA-47D9-A859-3C13A14FD2B5}" srcOrd="0" destOrd="0" parTransId="{3979A89A-403D-4C00-9D48-343867A19B10}" sibTransId="{91927028-7C7A-4E64-B712-35108E82B610}"/>
    <dgm:cxn modelId="{0AA2767F-B8C0-42AD-BC50-C7C98F55E0E5}" srcId="{84588AF4-C2F9-47A6-A32C-E206ADBA8DBB}" destId="{5EEB3BBC-95D7-462D-A39E-E4711E7A4F79}" srcOrd="5" destOrd="0" parTransId="{915C5179-49F2-4B34-A965-946ED55C887D}" sibTransId="{435009B6-BFC6-4D63-9AF0-5ABB8DB47D2F}"/>
    <dgm:cxn modelId="{BF324C80-39F8-412B-80B5-D138069ABA06}" type="presOf" srcId="{15670A6E-3B57-4C55-A6DB-E7D8A8D7F834}" destId="{04BAA354-7BB7-4EBD-B651-4BF5D094B78F}" srcOrd="0" destOrd="0" presId="urn:microsoft.com/office/officeart/2005/8/layout/radial5"/>
    <dgm:cxn modelId="{2F3B1982-F4E4-411F-9F62-83091CDAF8CA}" type="presOf" srcId="{9BE0FA2C-5D1C-40AA-B4F7-651A29856C05}" destId="{AB58887D-C563-483A-A97A-07AE943267AC}" srcOrd="0" destOrd="0" presId="urn:microsoft.com/office/officeart/2005/8/layout/radial5"/>
    <dgm:cxn modelId="{5F437995-36F7-4932-B05C-0D46A6CADB6F}" type="presOf" srcId="{15670A6E-3B57-4C55-A6DB-E7D8A8D7F834}" destId="{4E36F072-373A-4A6E-B67B-C238489D3ED5}" srcOrd="1" destOrd="0" presId="urn:microsoft.com/office/officeart/2005/8/layout/radial5"/>
    <dgm:cxn modelId="{4897F697-8698-4405-8BC9-D85D3DA49C39}" type="presOf" srcId="{3979A89A-403D-4C00-9D48-343867A19B10}" destId="{CCA921E0-01E7-44D5-A9C1-E1F7C7C7FF12}" srcOrd="0" destOrd="0" presId="urn:microsoft.com/office/officeart/2005/8/layout/radial5"/>
    <dgm:cxn modelId="{028D199D-FBAE-420C-B587-2BC3830C01B1}" type="presOf" srcId="{D13C38D2-ED91-401E-B9FB-4D452FB75891}" destId="{3C6BAC90-CDE2-4A31-968B-2AF30C7B0A2A}" srcOrd="1" destOrd="0" presId="urn:microsoft.com/office/officeart/2005/8/layout/radial5"/>
    <dgm:cxn modelId="{D9A991A0-0EE8-4D43-81B6-2D77C72BF63C}" type="presOf" srcId="{5EEB3BBC-95D7-462D-A39E-E4711E7A4F79}" destId="{E7D09B6A-F64F-4118-8F7F-71AF48A86742}" srcOrd="0" destOrd="0" presId="urn:microsoft.com/office/officeart/2005/8/layout/radial5"/>
    <dgm:cxn modelId="{4799BCAC-3D49-4860-ADB7-B034786BBDFB}" type="presOf" srcId="{915C5179-49F2-4B34-A965-946ED55C887D}" destId="{BF84CDF3-B504-4C4B-93F9-E356C019C2D7}" srcOrd="0" destOrd="0" presId="urn:microsoft.com/office/officeart/2005/8/layout/radial5"/>
    <dgm:cxn modelId="{2DB869B1-2B1B-4879-A16E-19A4750F0BA1}" type="presOf" srcId="{778F1BF4-5191-4431-9A13-6E03A5B0726D}" destId="{71B13120-2DC9-4DE0-96BA-5F57C47ACF7B}" srcOrd="0" destOrd="0" presId="urn:microsoft.com/office/officeart/2005/8/layout/radial5"/>
    <dgm:cxn modelId="{C6F1ACBB-88F7-4CAA-8750-94EEF54D80A5}" type="presOf" srcId="{778F1BF4-5191-4431-9A13-6E03A5B0726D}" destId="{24A31968-9393-4765-8F15-64EB9B27D1ED}" srcOrd="1" destOrd="0" presId="urn:microsoft.com/office/officeart/2005/8/layout/radial5"/>
    <dgm:cxn modelId="{55CA06BF-A394-48B3-9EE3-CEF8182933AE}" type="presOf" srcId="{4FE662EA-B640-42EB-89F2-89F542D5715E}" destId="{6DB0D9D4-C448-41CB-9B31-75FE89639619}" srcOrd="0" destOrd="0" presId="urn:microsoft.com/office/officeart/2005/8/layout/radial5"/>
    <dgm:cxn modelId="{F13B15C0-5E03-4C26-A0E0-078087CDA44D}" type="presOf" srcId="{E7C43002-6008-4002-885B-BC854137CDC5}" destId="{94DB0F64-690D-481D-9A0A-04935483E6A3}" srcOrd="0" destOrd="0" presId="urn:microsoft.com/office/officeart/2005/8/layout/radial5"/>
    <dgm:cxn modelId="{8AB29AC0-3E02-4747-92A4-8651ECE6FB00}" type="presOf" srcId="{8F60C3D1-887A-4B34-8A07-F3F03427C548}" destId="{E5DEC4B6-2477-4BB6-BC34-D01253D0D687}" srcOrd="0" destOrd="0" presId="urn:microsoft.com/office/officeart/2005/8/layout/radial5"/>
    <dgm:cxn modelId="{9D9286C4-E0EA-4088-86FD-55277C912BB0}" type="presOf" srcId="{915C5179-49F2-4B34-A965-946ED55C887D}" destId="{01DD160D-3888-48C4-B00D-27F139A35171}" srcOrd="1" destOrd="0" presId="urn:microsoft.com/office/officeart/2005/8/layout/radial5"/>
    <dgm:cxn modelId="{3D5234C7-25BA-4828-8215-322379E1A8BB}" srcId="{84588AF4-C2F9-47A6-A32C-E206ADBA8DBB}" destId="{D8E1A387-101C-4544-A378-67F6F228C016}" srcOrd="1" destOrd="0" parTransId="{15670A6E-3B57-4C55-A6DB-E7D8A8D7F834}" sibTransId="{4943B480-D0F0-498F-A62F-E88013489C99}"/>
    <dgm:cxn modelId="{9098D4C7-F7FF-4115-ADB4-3728159037CE}" type="presOf" srcId="{D8E1A387-101C-4544-A378-67F6F228C016}" destId="{9E98613A-4943-4363-8366-7095C4273D62}" srcOrd="0" destOrd="0" presId="urn:microsoft.com/office/officeart/2005/8/layout/radial5"/>
    <dgm:cxn modelId="{9881A4CC-DDBF-4540-9C78-55BCCC356076}" srcId="{84588AF4-C2F9-47A6-A32C-E206ADBA8DBB}" destId="{4FE662EA-B640-42EB-89F2-89F542D5715E}" srcOrd="2" destOrd="0" parTransId="{778F1BF4-5191-4431-9A13-6E03A5B0726D}" sibTransId="{D820A1BF-9A3E-4D53-A978-E45D0492ED88}"/>
    <dgm:cxn modelId="{771B04CD-D876-4FC8-9F45-0D26A61AA4BE}" srcId="{84588AF4-C2F9-47A6-A32C-E206ADBA8DBB}" destId="{CAD93B56-D91E-4E08-ABF4-DBD6E4F1B872}" srcOrd="8" destOrd="0" parTransId="{DDA4E43D-13C1-4B26-ABAB-366C17043E0A}" sibTransId="{DED4A84C-EF91-42D9-BD5C-74F3DA8D847E}"/>
    <dgm:cxn modelId="{630C9BE2-345A-4BC2-AA44-5D718D0216D9}" srcId="{84588AF4-C2F9-47A6-A32C-E206ADBA8DBB}" destId="{E7C43002-6008-4002-885B-BC854137CDC5}" srcOrd="6" destOrd="0" parTransId="{10514322-3E02-4059-A6E5-2AA58391AF05}" sibTransId="{E47E1DB2-5F9E-4FE1-A8D9-F9C04F316434}"/>
    <dgm:cxn modelId="{3AEA49E6-E642-4FDB-9053-A405A7E94066}" type="presOf" srcId="{84588AF4-C2F9-47A6-A32C-E206ADBA8DBB}" destId="{CAC8EDAC-FFD4-4E3D-ACCE-3F2A30E529EA}" srcOrd="0" destOrd="0" presId="urn:microsoft.com/office/officeart/2005/8/layout/radial5"/>
    <dgm:cxn modelId="{3C45A3F3-F1A5-4A77-917D-89BF154EA019}" type="presOf" srcId="{DDA4E43D-13C1-4B26-ABAB-366C17043E0A}" destId="{4694F626-9A54-4862-A4DD-250418B0E93B}" srcOrd="0" destOrd="0" presId="urn:microsoft.com/office/officeart/2005/8/layout/radial5"/>
    <dgm:cxn modelId="{9507C806-864E-463D-804C-1F4EC54607A9}" type="presParOf" srcId="{E5DEC4B6-2477-4BB6-BC34-D01253D0D687}" destId="{CAC8EDAC-FFD4-4E3D-ACCE-3F2A30E529EA}" srcOrd="0" destOrd="0" presId="urn:microsoft.com/office/officeart/2005/8/layout/radial5"/>
    <dgm:cxn modelId="{76A549CF-F7B3-4508-8F59-9EA13710EBAB}" type="presParOf" srcId="{E5DEC4B6-2477-4BB6-BC34-D01253D0D687}" destId="{CCA921E0-01E7-44D5-A9C1-E1F7C7C7FF12}" srcOrd="1" destOrd="0" presId="urn:microsoft.com/office/officeart/2005/8/layout/radial5"/>
    <dgm:cxn modelId="{3E3F6A79-1B17-406B-941B-25FEFBF91B2C}" type="presParOf" srcId="{CCA921E0-01E7-44D5-A9C1-E1F7C7C7FF12}" destId="{C275BC8F-C4E1-4713-B17B-5FADCB63F8B9}" srcOrd="0" destOrd="0" presId="urn:microsoft.com/office/officeart/2005/8/layout/radial5"/>
    <dgm:cxn modelId="{0D9AE63F-D8C0-4DA1-811A-BC262299570B}" type="presParOf" srcId="{E5DEC4B6-2477-4BB6-BC34-D01253D0D687}" destId="{ED1707B7-96B5-4A2D-885C-B827B7F04578}" srcOrd="2" destOrd="0" presId="urn:microsoft.com/office/officeart/2005/8/layout/radial5"/>
    <dgm:cxn modelId="{B4491B03-E275-4F7B-9EA7-E4740D16FCC4}" type="presParOf" srcId="{E5DEC4B6-2477-4BB6-BC34-D01253D0D687}" destId="{04BAA354-7BB7-4EBD-B651-4BF5D094B78F}" srcOrd="3" destOrd="0" presId="urn:microsoft.com/office/officeart/2005/8/layout/radial5"/>
    <dgm:cxn modelId="{B3EF4793-6E32-4B61-B129-CF930FADD442}" type="presParOf" srcId="{04BAA354-7BB7-4EBD-B651-4BF5D094B78F}" destId="{4E36F072-373A-4A6E-B67B-C238489D3ED5}" srcOrd="0" destOrd="0" presId="urn:microsoft.com/office/officeart/2005/8/layout/radial5"/>
    <dgm:cxn modelId="{D40EC1B0-4569-4135-B290-7CCBF88FE9CE}" type="presParOf" srcId="{E5DEC4B6-2477-4BB6-BC34-D01253D0D687}" destId="{9E98613A-4943-4363-8366-7095C4273D62}" srcOrd="4" destOrd="0" presId="urn:microsoft.com/office/officeart/2005/8/layout/radial5"/>
    <dgm:cxn modelId="{4FAFE615-E84C-4740-8680-6BD730DD5077}" type="presParOf" srcId="{E5DEC4B6-2477-4BB6-BC34-D01253D0D687}" destId="{71B13120-2DC9-4DE0-96BA-5F57C47ACF7B}" srcOrd="5" destOrd="0" presId="urn:microsoft.com/office/officeart/2005/8/layout/radial5"/>
    <dgm:cxn modelId="{D087D8B0-EA82-4339-A277-72CB1223B333}" type="presParOf" srcId="{71B13120-2DC9-4DE0-96BA-5F57C47ACF7B}" destId="{24A31968-9393-4765-8F15-64EB9B27D1ED}" srcOrd="0" destOrd="0" presId="urn:microsoft.com/office/officeart/2005/8/layout/radial5"/>
    <dgm:cxn modelId="{3DACDFD9-8A7B-4F34-A0F7-5CF1E97D1361}" type="presParOf" srcId="{E5DEC4B6-2477-4BB6-BC34-D01253D0D687}" destId="{6DB0D9D4-C448-41CB-9B31-75FE89639619}" srcOrd="6" destOrd="0" presId="urn:microsoft.com/office/officeart/2005/8/layout/radial5"/>
    <dgm:cxn modelId="{033F7741-DE5D-4F80-8043-6A27D0625B8A}" type="presParOf" srcId="{E5DEC4B6-2477-4BB6-BC34-D01253D0D687}" destId="{8B6B8C12-A177-43BC-A3B4-625CF0E7DF18}" srcOrd="7" destOrd="0" presId="urn:microsoft.com/office/officeart/2005/8/layout/radial5"/>
    <dgm:cxn modelId="{600A63EE-C9BE-46CA-8818-B16C6CBC9A5E}" type="presParOf" srcId="{8B6B8C12-A177-43BC-A3B4-625CF0E7DF18}" destId="{F30B4F5D-3B0A-4FEA-970D-B83A6A2335FA}" srcOrd="0" destOrd="0" presId="urn:microsoft.com/office/officeart/2005/8/layout/radial5"/>
    <dgm:cxn modelId="{8041C0A2-D295-4E0B-BF91-32BB9D36B964}" type="presParOf" srcId="{E5DEC4B6-2477-4BB6-BC34-D01253D0D687}" destId="{1EF29CA6-250C-4BB9-A0B3-7B7DFEBF3ED7}" srcOrd="8" destOrd="0" presId="urn:microsoft.com/office/officeart/2005/8/layout/radial5"/>
    <dgm:cxn modelId="{B6080EFF-431F-40D6-BFB1-0BEFC17BE6FC}" type="presParOf" srcId="{E5DEC4B6-2477-4BB6-BC34-D01253D0D687}" destId="{8B373C50-3736-44AC-A87F-8E962D332010}" srcOrd="9" destOrd="0" presId="urn:microsoft.com/office/officeart/2005/8/layout/radial5"/>
    <dgm:cxn modelId="{E57B8028-B375-41B3-A7C6-41AAFA5B4A70}" type="presParOf" srcId="{8B373C50-3736-44AC-A87F-8E962D332010}" destId="{3C6BAC90-CDE2-4A31-968B-2AF30C7B0A2A}" srcOrd="0" destOrd="0" presId="urn:microsoft.com/office/officeart/2005/8/layout/radial5"/>
    <dgm:cxn modelId="{DCF22647-11F8-447B-B29A-81022CA0F49B}" type="presParOf" srcId="{E5DEC4B6-2477-4BB6-BC34-D01253D0D687}" destId="{AB58887D-C563-483A-A97A-07AE943267AC}" srcOrd="10" destOrd="0" presId="urn:microsoft.com/office/officeart/2005/8/layout/radial5"/>
    <dgm:cxn modelId="{D77D3984-2423-49F7-8F62-861AE224929A}" type="presParOf" srcId="{E5DEC4B6-2477-4BB6-BC34-D01253D0D687}" destId="{BF84CDF3-B504-4C4B-93F9-E356C019C2D7}" srcOrd="11" destOrd="0" presId="urn:microsoft.com/office/officeart/2005/8/layout/radial5"/>
    <dgm:cxn modelId="{6BE2FA8B-B3D5-4B34-8A90-2EF6378D3958}" type="presParOf" srcId="{BF84CDF3-B504-4C4B-93F9-E356C019C2D7}" destId="{01DD160D-3888-48C4-B00D-27F139A35171}" srcOrd="0" destOrd="0" presId="urn:microsoft.com/office/officeart/2005/8/layout/radial5"/>
    <dgm:cxn modelId="{DD9BE547-4008-41C2-BF21-5CFF72D05E18}" type="presParOf" srcId="{E5DEC4B6-2477-4BB6-BC34-D01253D0D687}" destId="{E7D09B6A-F64F-4118-8F7F-71AF48A86742}" srcOrd="12" destOrd="0" presId="urn:microsoft.com/office/officeart/2005/8/layout/radial5"/>
    <dgm:cxn modelId="{D319F546-3159-428F-9AF9-B23B555F4021}" type="presParOf" srcId="{E5DEC4B6-2477-4BB6-BC34-D01253D0D687}" destId="{3AC8FE17-92D0-4386-A1E8-CE6B207370E1}" srcOrd="13" destOrd="0" presId="urn:microsoft.com/office/officeart/2005/8/layout/radial5"/>
    <dgm:cxn modelId="{0AB6D92F-5733-4E1D-9513-939617DD0337}" type="presParOf" srcId="{3AC8FE17-92D0-4386-A1E8-CE6B207370E1}" destId="{5E291CC9-6701-450B-8611-D0CE8FA2A274}" srcOrd="0" destOrd="0" presId="urn:microsoft.com/office/officeart/2005/8/layout/radial5"/>
    <dgm:cxn modelId="{D6E90739-9A14-4629-A55D-EF06BCF60A74}" type="presParOf" srcId="{E5DEC4B6-2477-4BB6-BC34-D01253D0D687}" destId="{94DB0F64-690D-481D-9A0A-04935483E6A3}" srcOrd="14" destOrd="0" presId="urn:microsoft.com/office/officeart/2005/8/layout/radial5"/>
    <dgm:cxn modelId="{EAC29500-32ED-423B-BBEE-62954C98D77E}" type="presParOf" srcId="{E5DEC4B6-2477-4BB6-BC34-D01253D0D687}" destId="{FA1EC034-7CFE-46DA-80D1-1B8E9FEC5BA5}" srcOrd="15" destOrd="0" presId="urn:microsoft.com/office/officeart/2005/8/layout/radial5"/>
    <dgm:cxn modelId="{24F32041-A532-4900-B5BF-8174CC3AD3F7}" type="presParOf" srcId="{FA1EC034-7CFE-46DA-80D1-1B8E9FEC5BA5}" destId="{1DD04C19-341C-45FD-B51F-E6DC207DC716}" srcOrd="0" destOrd="0" presId="urn:microsoft.com/office/officeart/2005/8/layout/radial5"/>
    <dgm:cxn modelId="{917F7656-15CE-4EA8-8022-729AD58D29FA}" type="presParOf" srcId="{E5DEC4B6-2477-4BB6-BC34-D01253D0D687}" destId="{94011BDF-6C0D-4807-97B2-2258A1C4B917}" srcOrd="16" destOrd="0" presId="urn:microsoft.com/office/officeart/2005/8/layout/radial5"/>
    <dgm:cxn modelId="{EDBD8D6C-CB31-4D20-AC1E-E195C287D288}" type="presParOf" srcId="{E5DEC4B6-2477-4BB6-BC34-D01253D0D687}" destId="{4694F626-9A54-4862-A4DD-250418B0E93B}" srcOrd="17" destOrd="0" presId="urn:microsoft.com/office/officeart/2005/8/layout/radial5"/>
    <dgm:cxn modelId="{245AC98F-3538-4471-B22D-47ECE3391417}" type="presParOf" srcId="{4694F626-9A54-4862-A4DD-250418B0E93B}" destId="{28A3007F-8E8D-4F62-BBDB-AF12057C8D47}" srcOrd="0" destOrd="0" presId="urn:microsoft.com/office/officeart/2005/8/layout/radial5"/>
    <dgm:cxn modelId="{2E69DCBC-C6F5-432D-95FC-9F5C01424AFD}" type="presParOf" srcId="{E5DEC4B6-2477-4BB6-BC34-D01253D0D687}" destId="{1C575F4E-31B1-4E01-AB5D-B050B729CDF7}" srcOrd="1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B3F81-46B5-4084-A2C8-3FBE04D59717}">
      <dsp:nvSpPr>
        <dsp:cNvPr id="0" name=""/>
        <dsp:cNvSpPr/>
      </dsp:nvSpPr>
      <dsp:spPr>
        <a:xfrm>
          <a:off x="1203280" y="43714"/>
          <a:ext cx="1458954" cy="9936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Student Advice</a:t>
          </a:r>
          <a:endParaRPr lang="en-GB" sz="1600" kern="1200" dirty="0"/>
        </a:p>
      </dsp:txBody>
      <dsp:txXfrm>
        <a:off x="1251788" y="92222"/>
        <a:ext cx="1361938" cy="896677"/>
      </dsp:txXfrm>
    </dsp:sp>
    <dsp:sp modelId="{FD4BB536-913E-4392-B668-55703BC87A4E}">
      <dsp:nvSpPr>
        <dsp:cNvPr id="0" name=""/>
        <dsp:cNvSpPr/>
      </dsp:nvSpPr>
      <dsp:spPr>
        <a:xfrm>
          <a:off x="493198" y="540560"/>
          <a:ext cx="2879117" cy="2879117"/>
        </a:xfrm>
        <a:custGeom>
          <a:avLst/>
          <a:gdLst/>
          <a:ahLst/>
          <a:cxnLst/>
          <a:rect l="0" t="0" r="0" b="0"/>
          <a:pathLst>
            <a:path>
              <a:moveTo>
                <a:pt x="2173219" y="200982"/>
              </a:moveTo>
              <a:arcTo wR="1439558" hR="1439558" stAng="18038402" swAng="11422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D5435D7-6F77-4A98-8668-28183139B44F}">
      <dsp:nvSpPr>
        <dsp:cNvPr id="0" name=""/>
        <dsp:cNvSpPr/>
      </dsp:nvSpPr>
      <dsp:spPr>
        <a:xfrm>
          <a:off x="2602505" y="1052315"/>
          <a:ext cx="1398707" cy="9659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Disability Advice</a:t>
          </a:r>
          <a:endParaRPr lang="en-GB" sz="1600" kern="1200" dirty="0"/>
        </a:p>
      </dsp:txBody>
      <dsp:txXfrm>
        <a:off x="2649657" y="1099467"/>
        <a:ext cx="1304403" cy="871607"/>
      </dsp:txXfrm>
    </dsp:sp>
    <dsp:sp modelId="{BF99FE4C-4AAD-452B-BE78-3C5EFFD651EC}">
      <dsp:nvSpPr>
        <dsp:cNvPr id="0" name=""/>
        <dsp:cNvSpPr/>
      </dsp:nvSpPr>
      <dsp:spPr>
        <a:xfrm>
          <a:off x="493198" y="540560"/>
          <a:ext cx="2879117" cy="2879117"/>
        </a:xfrm>
        <a:custGeom>
          <a:avLst/>
          <a:gdLst/>
          <a:ahLst/>
          <a:cxnLst/>
          <a:rect l="0" t="0" r="0" b="0"/>
          <a:pathLst>
            <a:path>
              <a:moveTo>
                <a:pt x="2878426" y="1484157"/>
              </a:moveTo>
              <a:arcTo wR="1439558" hR="1439558" stAng="106520" swAng="153305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EED7F53-D699-47F8-A87D-574A93D85DE9}">
      <dsp:nvSpPr>
        <dsp:cNvPr id="0" name=""/>
        <dsp:cNvSpPr/>
      </dsp:nvSpPr>
      <dsp:spPr>
        <a:xfrm>
          <a:off x="2081828" y="2646718"/>
          <a:ext cx="1394162" cy="9960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International Advice</a:t>
          </a:r>
          <a:endParaRPr lang="en-GB" sz="1600" kern="1200" dirty="0"/>
        </a:p>
      </dsp:txBody>
      <dsp:txXfrm>
        <a:off x="2130451" y="2695341"/>
        <a:ext cx="1296916" cy="898811"/>
      </dsp:txXfrm>
    </dsp:sp>
    <dsp:sp modelId="{B26EF790-9EBA-49D2-9E26-34064479290F}">
      <dsp:nvSpPr>
        <dsp:cNvPr id="0" name=""/>
        <dsp:cNvSpPr/>
      </dsp:nvSpPr>
      <dsp:spPr>
        <a:xfrm>
          <a:off x="493198" y="540560"/>
          <a:ext cx="2879117" cy="2879117"/>
        </a:xfrm>
        <a:custGeom>
          <a:avLst/>
          <a:gdLst/>
          <a:ahLst/>
          <a:cxnLst/>
          <a:rect l="0" t="0" r="0" b="0"/>
          <a:pathLst>
            <a:path>
              <a:moveTo>
                <a:pt x="1586349" y="2871614"/>
              </a:moveTo>
              <a:arcTo wR="1439558" hR="1439558" stAng="5048844" swAng="53683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DED30A2-D4E2-4E2B-8E3F-401A047A9B74}">
      <dsp:nvSpPr>
        <dsp:cNvPr id="0" name=""/>
        <dsp:cNvSpPr/>
      </dsp:nvSpPr>
      <dsp:spPr>
        <a:xfrm>
          <a:off x="320458" y="2649093"/>
          <a:ext cx="1532295" cy="99130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Money Advice</a:t>
          </a:r>
          <a:endParaRPr lang="en-GB" sz="1600" kern="1200" dirty="0"/>
        </a:p>
      </dsp:txBody>
      <dsp:txXfrm>
        <a:off x="368850" y="2697485"/>
        <a:ext cx="1435511" cy="894523"/>
      </dsp:txXfrm>
    </dsp:sp>
    <dsp:sp modelId="{4F186A79-2CAA-438A-B01E-170742628C78}">
      <dsp:nvSpPr>
        <dsp:cNvPr id="0" name=""/>
        <dsp:cNvSpPr/>
      </dsp:nvSpPr>
      <dsp:spPr>
        <a:xfrm>
          <a:off x="493198" y="540560"/>
          <a:ext cx="2879117" cy="2879117"/>
        </a:xfrm>
        <a:custGeom>
          <a:avLst/>
          <a:gdLst/>
          <a:ahLst/>
          <a:cxnLst/>
          <a:rect l="0" t="0" r="0" b="0"/>
          <a:pathLst>
            <a:path>
              <a:moveTo>
                <a:pt x="161800" y="2102630"/>
              </a:moveTo>
              <a:arcTo wR="1439558" hR="1439558" stAng="9154421" swAng="157252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936965A-812E-426E-AA29-71CA9E1CB3B0}">
      <dsp:nvSpPr>
        <dsp:cNvPr id="0" name=""/>
        <dsp:cNvSpPr/>
      </dsp:nvSpPr>
      <dsp:spPr>
        <a:xfrm>
          <a:off x="-152694" y="1066490"/>
          <a:ext cx="1432700" cy="9375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Sexual &amp; DV Response</a:t>
          </a:r>
          <a:endParaRPr lang="en-GB" sz="1600" kern="1200" dirty="0"/>
        </a:p>
      </dsp:txBody>
      <dsp:txXfrm>
        <a:off x="-106926" y="1112258"/>
        <a:ext cx="1341164" cy="846025"/>
      </dsp:txXfrm>
    </dsp:sp>
    <dsp:sp modelId="{B7FAA6D9-4EEC-4623-8762-C2CDAAF0596D}">
      <dsp:nvSpPr>
        <dsp:cNvPr id="0" name=""/>
        <dsp:cNvSpPr/>
      </dsp:nvSpPr>
      <dsp:spPr>
        <a:xfrm>
          <a:off x="493198" y="540560"/>
          <a:ext cx="2879117" cy="2879117"/>
        </a:xfrm>
        <a:custGeom>
          <a:avLst/>
          <a:gdLst/>
          <a:ahLst/>
          <a:cxnLst/>
          <a:rect l="0" t="0" r="0" b="0"/>
          <a:pathLst>
            <a:path>
              <a:moveTo>
                <a:pt x="330283" y="522041"/>
              </a:moveTo>
              <a:arcTo wR="1439558" hR="1439558" stAng="13175714" swAng="118545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8EDAC-FFD4-4E3D-ACCE-3F2A30E529EA}">
      <dsp:nvSpPr>
        <dsp:cNvPr id="0" name=""/>
        <dsp:cNvSpPr/>
      </dsp:nvSpPr>
      <dsp:spPr>
        <a:xfrm>
          <a:off x="2682266" y="1165826"/>
          <a:ext cx="3552507" cy="3511931"/>
        </a:xfrm>
        <a:prstGeom prst="ellipse">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3202519" y="1680136"/>
        <a:ext cx="2512001" cy="2483311"/>
      </dsp:txXfrm>
    </dsp:sp>
    <dsp:sp modelId="{CCA921E0-01E7-44D5-A9C1-E1F7C7C7FF12}">
      <dsp:nvSpPr>
        <dsp:cNvPr id="0" name=""/>
        <dsp:cNvSpPr/>
      </dsp:nvSpPr>
      <dsp:spPr>
        <a:xfrm rot="8155397">
          <a:off x="5951118" y="1460460"/>
          <a:ext cx="311442"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031396" y="1522311"/>
        <a:ext cx="218009" cy="283043"/>
      </dsp:txXfrm>
    </dsp:sp>
    <dsp:sp modelId="{ED1707B7-96B5-4A2D-885C-B827B7F04578}">
      <dsp:nvSpPr>
        <dsp:cNvPr id="0" name=""/>
        <dsp:cNvSpPr/>
      </dsp:nvSpPr>
      <dsp:spPr>
        <a:xfrm>
          <a:off x="6202124" y="322645"/>
          <a:ext cx="1494549" cy="149454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GB" sz="1600" b="1" i="0" u="none" kern="1200" dirty="0"/>
            <a:t>Removal of support systems</a:t>
          </a:r>
          <a:endParaRPr lang="en-GB" sz="1600" b="0" i="0" u="none" kern="1200" dirty="0"/>
        </a:p>
        <a:p>
          <a:pPr marL="0" lvl="0" indent="0" algn="ctr" defTabSz="711200" rtl="0">
            <a:lnSpc>
              <a:spcPct val="90000"/>
            </a:lnSpc>
            <a:spcBef>
              <a:spcPct val="0"/>
            </a:spcBef>
            <a:spcAft>
              <a:spcPct val="35000"/>
            </a:spcAft>
            <a:buNone/>
          </a:pPr>
          <a:endParaRPr lang="en-GB" sz="1600" kern="1200" dirty="0"/>
        </a:p>
      </dsp:txBody>
      <dsp:txXfrm>
        <a:off x="6420996" y="541517"/>
        <a:ext cx="1056805" cy="1056805"/>
      </dsp:txXfrm>
    </dsp:sp>
    <dsp:sp modelId="{04BAA354-7BB7-4EBD-B651-4BF5D094B78F}">
      <dsp:nvSpPr>
        <dsp:cNvPr id="0" name=""/>
        <dsp:cNvSpPr/>
      </dsp:nvSpPr>
      <dsp:spPr>
        <a:xfrm rot="1384380">
          <a:off x="2187561" y="1517679"/>
          <a:ext cx="578567"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10800000">
        <a:off x="2193221" y="1584296"/>
        <a:ext cx="437045" cy="283043"/>
      </dsp:txXfrm>
    </dsp:sp>
    <dsp:sp modelId="{9E98613A-4943-4363-8366-7095C4273D62}">
      <dsp:nvSpPr>
        <dsp:cNvPr id="0" name=""/>
        <dsp:cNvSpPr/>
      </dsp:nvSpPr>
      <dsp:spPr>
        <a:xfrm>
          <a:off x="657453" y="386573"/>
          <a:ext cx="1434466" cy="143445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GB" sz="1400" b="1" i="0" u="none" kern="1200" dirty="0"/>
            <a:t>Financial difficulties </a:t>
          </a:r>
          <a:endParaRPr lang="en-GB" sz="1400" b="0" i="0" u="none" kern="1200" dirty="0"/>
        </a:p>
        <a:p>
          <a:pPr marL="0" lvl="0" indent="0" algn="ctr" defTabSz="622300" rtl="0">
            <a:lnSpc>
              <a:spcPct val="90000"/>
            </a:lnSpc>
            <a:spcBef>
              <a:spcPct val="0"/>
            </a:spcBef>
            <a:spcAft>
              <a:spcPct val="35000"/>
            </a:spcAft>
            <a:buNone/>
          </a:pPr>
          <a:endParaRPr lang="en-GB" sz="1400" kern="1200" dirty="0"/>
        </a:p>
      </dsp:txBody>
      <dsp:txXfrm>
        <a:off x="867526" y="596644"/>
        <a:ext cx="1014320" cy="1014312"/>
      </dsp:txXfrm>
    </dsp:sp>
    <dsp:sp modelId="{71B13120-2DC9-4DE0-96BA-5F57C47ACF7B}">
      <dsp:nvSpPr>
        <dsp:cNvPr id="0" name=""/>
        <dsp:cNvSpPr/>
      </dsp:nvSpPr>
      <dsp:spPr>
        <a:xfrm rot="9424095">
          <a:off x="6412270" y="1938770"/>
          <a:ext cx="1255512"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548200" y="2005547"/>
        <a:ext cx="1113990" cy="283043"/>
      </dsp:txXfrm>
    </dsp:sp>
    <dsp:sp modelId="{6DB0D9D4-C448-41CB-9B31-75FE89639619}">
      <dsp:nvSpPr>
        <dsp:cNvPr id="0" name=""/>
        <dsp:cNvSpPr/>
      </dsp:nvSpPr>
      <dsp:spPr>
        <a:xfrm>
          <a:off x="7578630" y="767101"/>
          <a:ext cx="1357023" cy="135702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en-GB" sz="1800" b="1" i="0" u="none" kern="1200" dirty="0"/>
            <a:t>Work related stress</a:t>
          </a:r>
          <a:endParaRPr lang="en-GB" sz="1800" b="0" i="0" u="none" kern="1200" dirty="0"/>
        </a:p>
        <a:p>
          <a:pPr marL="0" lvl="0" indent="0" algn="ctr" defTabSz="800100" rtl="0">
            <a:lnSpc>
              <a:spcPct val="90000"/>
            </a:lnSpc>
            <a:spcBef>
              <a:spcPct val="0"/>
            </a:spcBef>
            <a:spcAft>
              <a:spcPct val="35000"/>
            </a:spcAft>
            <a:buNone/>
          </a:pPr>
          <a:endParaRPr lang="en-GB" sz="1400" kern="1200" dirty="0"/>
        </a:p>
      </dsp:txBody>
      <dsp:txXfrm>
        <a:off x="7777361" y="965832"/>
        <a:ext cx="959561" cy="959561"/>
      </dsp:txXfrm>
    </dsp:sp>
    <dsp:sp modelId="{8B6B8C12-A177-43BC-A3B4-625CF0E7DF18}">
      <dsp:nvSpPr>
        <dsp:cNvPr id="0" name=""/>
        <dsp:cNvSpPr/>
      </dsp:nvSpPr>
      <dsp:spPr>
        <a:xfrm rot="12233414">
          <a:off x="6489514" y="3462791"/>
          <a:ext cx="965653"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624973" y="3585796"/>
        <a:ext cx="824131" cy="283043"/>
      </dsp:txXfrm>
    </dsp:sp>
    <dsp:sp modelId="{1EF29CA6-250C-4BB9-A0B3-7B7DFEBF3ED7}">
      <dsp:nvSpPr>
        <dsp:cNvPr id="0" name=""/>
        <dsp:cNvSpPr/>
      </dsp:nvSpPr>
      <dsp:spPr>
        <a:xfrm>
          <a:off x="7478666" y="3665347"/>
          <a:ext cx="1456987" cy="145698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GB" sz="1600" b="1" i="0" u="none" kern="1200" dirty="0"/>
            <a:t>Health concerns</a:t>
          </a:r>
          <a:endParaRPr lang="en-GB" sz="1600" b="0" i="0" u="none" kern="1200" dirty="0"/>
        </a:p>
        <a:p>
          <a:pPr marL="0" lvl="0" indent="0" algn="ctr" defTabSz="711200" rtl="0">
            <a:lnSpc>
              <a:spcPct val="90000"/>
            </a:lnSpc>
            <a:spcBef>
              <a:spcPct val="0"/>
            </a:spcBef>
            <a:spcAft>
              <a:spcPct val="35000"/>
            </a:spcAft>
            <a:buNone/>
          </a:pPr>
          <a:endParaRPr lang="en-GB" sz="1600" kern="1200" dirty="0"/>
        </a:p>
      </dsp:txBody>
      <dsp:txXfrm>
        <a:off x="7692037" y="3878718"/>
        <a:ext cx="1030245" cy="1030245"/>
      </dsp:txXfrm>
    </dsp:sp>
    <dsp:sp modelId="{8B373C50-3736-44AC-A87F-8E962D332010}">
      <dsp:nvSpPr>
        <dsp:cNvPr id="0" name=""/>
        <dsp:cNvSpPr/>
      </dsp:nvSpPr>
      <dsp:spPr>
        <a:xfrm rot="10634955">
          <a:off x="6358964" y="2623524"/>
          <a:ext cx="1005803"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500404" y="2714476"/>
        <a:ext cx="864281" cy="283043"/>
      </dsp:txXfrm>
    </dsp:sp>
    <dsp:sp modelId="{AB58887D-C563-483A-A97A-07AE943267AC}">
      <dsp:nvSpPr>
        <dsp:cNvPr id="0" name=""/>
        <dsp:cNvSpPr/>
      </dsp:nvSpPr>
      <dsp:spPr>
        <a:xfrm>
          <a:off x="7528160" y="2120077"/>
          <a:ext cx="1407493" cy="140749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Pressure to perform</a:t>
          </a:r>
        </a:p>
      </dsp:txBody>
      <dsp:txXfrm>
        <a:off x="7734283" y="2326200"/>
        <a:ext cx="995247" cy="995247"/>
      </dsp:txXfrm>
    </dsp:sp>
    <dsp:sp modelId="{BF84CDF3-B504-4C4B-93F9-E356C019C2D7}">
      <dsp:nvSpPr>
        <dsp:cNvPr id="0" name=""/>
        <dsp:cNvSpPr/>
      </dsp:nvSpPr>
      <dsp:spPr>
        <a:xfrm rot="12906558">
          <a:off x="5933100" y="3850053"/>
          <a:ext cx="211956"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a:off x="5990902" y="3962687"/>
        <a:ext cx="148369" cy="283043"/>
      </dsp:txXfrm>
    </dsp:sp>
    <dsp:sp modelId="{E7D09B6A-F64F-4118-8F7F-71AF48A86742}">
      <dsp:nvSpPr>
        <dsp:cNvPr id="0" name=""/>
        <dsp:cNvSpPr/>
      </dsp:nvSpPr>
      <dsp:spPr>
        <a:xfrm>
          <a:off x="6059465" y="3904249"/>
          <a:ext cx="1493083" cy="149308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Missing family and friends</a:t>
          </a:r>
        </a:p>
      </dsp:txBody>
      <dsp:txXfrm>
        <a:off x="6278122" y="4122906"/>
        <a:ext cx="1055769" cy="1055769"/>
      </dsp:txXfrm>
    </dsp:sp>
    <dsp:sp modelId="{3AC8FE17-92D0-4386-A1E8-CE6B207370E1}">
      <dsp:nvSpPr>
        <dsp:cNvPr id="0" name=""/>
        <dsp:cNvSpPr/>
      </dsp:nvSpPr>
      <dsp:spPr>
        <a:xfrm rot="19735627">
          <a:off x="2738523" y="3701881"/>
          <a:ext cx="169133"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2742163" y="3809323"/>
        <a:ext cx="118393" cy="283043"/>
      </dsp:txXfrm>
    </dsp:sp>
    <dsp:sp modelId="{94DB0F64-690D-481D-9A0A-04935483E6A3}">
      <dsp:nvSpPr>
        <dsp:cNvPr id="0" name=""/>
        <dsp:cNvSpPr/>
      </dsp:nvSpPr>
      <dsp:spPr>
        <a:xfrm>
          <a:off x="1249955" y="3658381"/>
          <a:ext cx="1550236" cy="155022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Change of environment</a:t>
          </a:r>
        </a:p>
      </dsp:txBody>
      <dsp:txXfrm>
        <a:off x="1476982" y="3885406"/>
        <a:ext cx="1096182" cy="1096175"/>
      </dsp:txXfrm>
    </dsp:sp>
    <dsp:sp modelId="{FA1EC034-7CFE-46DA-80D1-1B8E9FEC5BA5}">
      <dsp:nvSpPr>
        <dsp:cNvPr id="0" name=""/>
        <dsp:cNvSpPr/>
      </dsp:nvSpPr>
      <dsp:spPr>
        <a:xfrm rot="21159404">
          <a:off x="1550029" y="3169063"/>
          <a:ext cx="983130"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1550609" y="3272455"/>
        <a:ext cx="841608" cy="283043"/>
      </dsp:txXfrm>
    </dsp:sp>
    <dsp:sp modelId="{94011BDF-6C0D-4807-97B2-2258A1C4B917}">
      <dsp:nvSpPr>
        <dsp:cNvPr id="0" name=""/>
        <dsp:cNvSpPr/>
      </dsp:nvSpPr>
      <dsp:spPr>
        <a:xfrm>
          <a:off x="0" y="3011007"/>
          <a:ext cx="1336843" cy="133684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Social pressure</a:t>
          </a:r>
        </a:p>
      </dsp:txBody>
      <dsp:txXfrm>
        <a:off x="195776" y="3206783"/>
        <a:ext cx="945291" cy="945291"/>
      </dsp:txXfrm>
    </dsp:sp>
    <dsp:sp modelId="{4694F626-9A54-4862-A4DD-250418B0E93B}">
      <dsp:nvSpPr>
        <dsp:cNvPr id="0" name=""/>
        <dsp:cNvSpPr/>
      </dsp:nvSpPr>
      <dsp:spPr>
        <a:xfrm rot="832618">
          <a:off x="1541169" y="2264351"/>
          <a:ext cx="1011599" cy="47173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10800000">
        <a:off x="1543234" y="2341728"/>
        <a:ext cx="870077" cy="283043"/>
      </dsp:txXfrm>
    </dsp:sp>
    <dsp:sp modelId="{1C575F4E-31B1-4E01-AB5D-B050B729CDF7}">
      <dsp:nvSpPr>
        <dsp:cNvPr id="0" name=""/>
        <dsp:cNvSpPr/>
      </dsp:nvSpPr>
      <dsp:spPr>
        <a:xfrm>
          <a:off x="0" y="1583868"/>
          <a:ext cx="1353670" cy="135367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Travel concerns</a:t>
          </a:r>
        </a:p>
      </dsp:txBody>
      <dsp:txXfrm>
        <a:off x="198240" y="1782108"/>
        <a:ext cx="957190" cy="957190"/>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12/09/2024</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12/09/2024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ablemagazine.co.uk/universities-minister-explains-increase-in-dsa-for-postgraduate-student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disabilitysupport@sussex.ac.u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2284238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1045027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5</a:t>
            </a:fld>
            <a:endParaRPr lang="en-GB"/>
          </a:p>
        </p:txBody>
      </p:sp>
    </p:spTree>
    <p:extLst>
      <p:ext uri="{BB962C8B-B14F-4D97-AF65-F5344CB8AC3E}">
        <p14:creationId xmlns:p14="http://schemas.microsoft.com/office/powerpoint/2010/main" val="4075514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3949409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2462562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9</a:t>
            </a:fld>
            <a:endParaRPr lang="en-GB"/>
          </a:p>
        </p:txBody>
      </p:sp>
    </p:spTree>
    <p:extLst>
      <p:ext uri="{BB962C8B-B14F-4D97-AF65-F5344CB8AC3E}">
        <p14:creationId xmlns:p14="http://schemas.microsoft.com/office/powerpoint/2010/main" val="3402972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10</a:t>
            </a:fld>
            <a:endParaRPr lang="en-GB"/>
          </a:p>
        </p:txBody>
      </p:sp>
    </p:spTree>
    <p:extLst>
      <p:ext uri="{BB962C8B-B14F-4D97-AF65-F5344CB8AC3E}">
        <p14:creationId xmlns:p14="http://schemas.microsoft.com/office/powerpoint/2010/main" val="3497385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11</a:t>
            </a:fld>
            <a:endParaRPr lang="en-GB"/>
          </a:p>
        </p:txBody>
      </p:sp>
    </p:spTree>
    <p:extLst>
      <p:ext uri="{BB962C8B-B14F-4D97-AF65-F5344CB8AC3E}">
        <p14:creationId xmlns:p14="http://schemas.microsoft.com/office/powerpoint/2010/main" val="710219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sz="1200" dirty="0"/>
              <a:t>157% rise in applicant sharing, despite total numbers of applicants to </a:t>
            </a:r>
            <a:r>
              <a:rPr lang="en-US" sz="1200" dirty="0" err="1"/>
              <a:t>uni</a:t>
            </a:r>
            <a:r>
              <a:rPr lang="en-US" sz="1200" dirty="0"/>
              <a:t> decreasing. Many students still feel that they will be treated detrimentally either in terms of them being given a place or once they are at university. There is also a reported consensus that students feel they are starting a new chapter in their lives and may want to disregard any ‘labels, beliefs’, perceived or otherwise, that were previously attributed to them. Now over 128K sharing.</a:t>
            </a:r>
          </a:p>
          <a:p>
            <a:pPr marL="228600" indent="-228600">
              <a:buAutoNum type="arabicParenR"/>
            </a:pPr>
            <a:r>
              <a:rPr lang="en-US" sz="1200" dirty="0"/>
              <a:t>Definition of ‘disability’ per the equality act – and is what loosely determines our ability to support a student, however we will always look be led by the student’s description of their needs</a:t>
            </a:r>
          </a:p>
          <a:p>
            <a:pPr marL="228600" indent="-228600">
              <a:buAutoNum type="arabicParenR"/>
            </a:pPr>
            <a:r>
              <a:rPr lang="en-US" sz="1200" dirty="0"/>
              <a:t>As reported by students as part of their UCAS declaration 23/24 entry, combined with the students who registered with us after we started</a:t>
            </a:r>
          </a:p>
          <a:p>
            <a:pPr marL="228600" indent="-228600">
              <a:buAutoNum type="arabicParenR"/>
            </a:pPr>
            <a:r>
              <a:rPr lang="en-US" sz="1200" dirty="0"/>
              <a:t>Note that DSA (to be explained later) is one of the most potent forms of support for students but less than one-third of students apply for it, despite it being free and needs-based rather than household income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dirty="0"/>
              <a:t>Evidenced by the people in the room! Clearly more than just strength of academic course to consider – will also factor in location, campus accessibility, scope of adjustments, local tertiary services etc. Disabled students’ decision making is influenced by the HE institution’s support offer: 56% attend an institution’s open day before applying, with its reputation for equality, diversity and inclusion being of particular importance.</a:t>
            </a:r>
            <a:endParaRPr lang="en-GB" sz="1200"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dirty="0"/>
              <a:t>We are more likely than other teams to support mature students, students who have taken a year out, or students who are switching unis or returning to </a:t>
            </a:r>
            <a:r>
              <a:rPr lang="en-US" sz="1200" dirty="0" err="1"/>
              <a:t>uni</a:t>
            </a:r>
            <a:r>
              <a:rPr lang="en-US" sz="1200" dirty="0"/>
              <a:t> following a difficult time. In 2019 disabled students were 23% more likely to defer entry than non-disabled students, rising to 28% in 2021 – this disparity varies by disability type.</a:t>
            </a:r>
          </a:p>
          <a:p>
            <a:pPr marL="228600" indent="-228600">
              <a:buAutoNum type="arabicParenR"/>
            </a:pPr>
            <a:endParaRPr lang="en-US" sz="1200" dirty="0"/>
          </a:p>
          <a:p>
            <a:pPr marL="0" indent="0">
              <a:buNone/>
            </a:pPr>
            <a:r>
              <a:rPr lang="en-US" sz="1200" dirty="0"/>
              <a:t>Above data from UCAS Next Steps 2022:</a:t>
            </a:r>
          </a:p>
          <a:p>
            <a:r>
              <a:rPr lang="en-US" sz="1200" dirty="0"/>
              <a:t>https://www.ucas.com/file/610106/download?token=1kwt_gKE </a:t>
            </a:r>
          </a:p>
          <a:p>
            <a:endParaRPr lang="en-US" sz="1200" dirty="0"/>
          </a:p>
          <a:p>
            <a:r>
              <a:rPr lang="en-GB" sz="1200" dirty="0"/>
              <a:t>*UCAS </a:t>
            </a:r>
          </a:p>
          <a:p>
            <a:r>
              <a:rPr lang="en-GB" sz="1200" dirty="0"/>
              <a:t>**Source: Enable Magazine, accessed 16/06/19 </a:t>
            </a:r>
            <a:r>
              <a:rPr lang="en-GB" sz="1200" dirty="0">
                <a:hlinkClick r:id="rId3"/>
              </a:rPr>
              <a:t>http://enablemagazine.co.uk/universities-minister-explains-increase-in-dsa-for-postgraduate-students/</a:t>
            </a:r>
            <a:endParaRPr lang="en-GB" sz="120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1A738E-DE8B-4A5B-854C-43010F806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0908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aim to remove some of these barriers, which are often more acutely felt and inherently more challenging for disabled students.</a:t>
            </a:r>
          </a:p>
          <a:p>
            <a:endParaRPr lang="en-US" dirty="0"/>
          </a:p>
          <a:p>
            <a:r>
              <a:rPr lang="en-US" dirty="0"/>
              <a:t>Mental health difficulties have been the fastest-rising difficulty over the last 10 years (453% increase since 2012) and diagnosable mental health difficulties now accounts for approximately 50% of all disabled students we support. Anxiety and low-mood also commonly occur with other differences such as ADHD and Autism, as well as long-term health conditions.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1A738E-DE8B-4A5B-854C-43010F806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647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00000"/>
              </a:lnSpc>
              <a:spcBef>
                <a:spcPts val="0"/>
              </a:spcBef>
            </a:pPr>
            <a:endParaRPr lang="en-GB" sz="1200" dirty="0"/>
          </a:p>
          <a:p>
            <a:pPr marL="0" indent="0" algn="l">
              <a:lnSpc>
                <a:spcPct val="100000"/>
              </a:lnSpc>
              <a:spcBef>
                <a:spcPts val="0"/>
              </a:spcBef>
              <a:buFont typeface="Arial" panose="020B0604020202020204" pitchFamily="34" charset="0"/>
              <a:buNone/>
            </a:pPr>
            <a:r>
              <a:rPr lang="en-GB" sz="1200" dirty="0"/>
              <a:t>Although we will be led by you and your description of any challenges you experience, it is extremely helpful if you can provide us with evidence of your long-term condition or disability. This information can be provided online or in person, and is reviewed by advisors. We can also write to a GPs and health practitioners to encourage them to give a better description of your difficulties or the kind of adjustments you may need whilst at university. Often the more information you can provide the more accurate and effective we can make your support. </a:t>
            </a:r>
          </a:p>
          <a:p>
            <a:pPr marL="0" indent="0" algn="l">
              <a:lnSpc>
                <a:spcPct val="100000"/>
              </a:lnSpc>
              <a:spcBef>
                <a:spcPts val="0"/>
              </a:spcBef>
              <a:buFont typeface="Arial" panose="020B0604020202020204" pitchFamily="34" charset="0"/>
              <a:buNone/>
            </a:pPr>
            <a:endParaRPr lang="en-GB" sz="1200" dirty="0"/>
          </a:p>
          <a:p>
            <a:pPr marL="0" indent="0" algn="l">
              <a:lnSpc>
                <a:spcPct val="100000"/>
              </a:lnSpc>
              <a:spcBef>
                <a:spcPts val="0"/>
              </a:spcBef>
              <a:buFont typeface="Arial" panose="020B0604020202020204" pitchFamily="34" charset="0"/>
              <a:buNone/>
            </a:pPr>
            <a:r>
              <a:rPr lang="en-GB" sz="1200" dirty="0"/>
              <a:t>NOTE: DSA are quite strict on the evidence they will accept and so we may encourage you to get written statements that will enable you to access this additional support.</a:t>
            </a:r>
          </a:p>
          <a:p>
            <a:pPr marL="342900" indent="-342900">
              <a:lnSpc>
                <a:spcPct val="100000"/>
              </a:lnSpc>
              <a:spcBef>
                <a:spcPts val="0"/>
              </a:spcBef>
            </a:pPr>
            <a:endParaRPr lang="en-GB" sz="1200" dirty="0"/>
          </a:p>
          <a:p>
            <a:pPr marL="342900" marR="0" lvl="0" indent="-34290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Avenir-Demi"/>
              </a:rPr>
              <a:t>Give a reminder of the equalities act definition: Any long-term condition (that lasts or is expected to last for more than 12 months) that has a significant adverse effect on your ability to study. It can include conditions such as:</a:t>
            </a:r>
          </a:p>
          <a:p>
            <a:pPr marL="342900" indent="-342900">
              <a:lnSpc>
                <a:spcPct val="100000"/>
              </a:lnSpc>
              <a:spcBef>
                <a:spcPts val="0"/>
              </a:spcBef>
            </a:pPr>
            <a:endParaRPr lang="en-GB" sz="1200" dirty="0"/>
          </a:p>
          <a:p>
            <a:pPr marL="342900" indent="-342900">
              <a:lnSpc>
                <a:spcPct val="100000"/>
              </a:lnSpc>
              <a:spcBef>
                <a:spcPts val="0"/>
              </a:spcBef>
            </a:pPr>
            <a:r>
              <a:rPr lang="en-GB" sz="1200" b="1" dirty="0">
                <a:solidFill>
                  <a:schemeClr val="tx1"/>
                </a:solidFill>
                <a:latin typeface="Tw Cen MT" panose="020B0602020104020603" pitchFamily="34" charset="0"/>
              </a:rPr>
              <a:t>Specific learning differences (such as dyslexia, dyspraxia, dyscalculia)</a:t>
            </a:r>
          </a:p>
          <a:p>
            <a:pPr marL="342900" indent="-342900">
              <a:lnSpc>
                <a:spcPct val="100000"/>
              </a:lnSpc>
              <a:spcBef>
                <a:spcPts val="0"/>
              </a:spcBef>
            </a:pPr>
            <a:r>
              <a:rPr lang="en-GB" sz="1200" b="1" dirty="0">
                <a:solidFill>
                  <a:schemeClr val="tx1"/>
                </a:solidFill>
                <a:latin typeface="Tw Cen MT" panose="020B0602020104020603" pitchFamily="34" charset="0"/>
              </a:rPr>
              <a:t>Mental health conditions</a:t>
            </a:r>
          </a:p>
          <a:p>
            <a:pPr marL="342900" indent="-342900">
              <a:lnSpc>
                <a:spcPct val="100000"/>
              </a:lnSpc>
              <a:spcBef>
                <a:spcPts val="0"/>
              </a:spcBef>
            </a:pPr>
            <a:r>
              <a:rPr lang="en-GB" sz="1200" b="1" dirty="0">
                <a:solidFill>
                  <a:schemeClr val="tx1"/>
                </a:solidFill>
                <a:latin typeface="Tw Cen MT" panose="020B0602020104020603" pitchFamily="34" charset="0"/>
              </a:rPr>
              <a:t>Neurodiversity (such as autism, ADHD)</a:t>
            </a:r>
          </a:p>
          <a:p>
            <a:pPr marL="342900" indent="-342900">
              <a:lnSpc>
                <a:spcPct val="100000"/>
              </a:lnSpc>
              <a:spcBef>
                <a:spcPts val="0"/>
              </a:spcBef>
            </a:pPr>
            <a:r>
              <a:rPr lang="en-GB" sz="1200" b="1" dirty="0">
                <a:solidFill>
                  <a:schemeClr val="tx1"/>
                </a:solidFill>
                <a:latin typeface="Tw Cen MT" panose="020B0602020104020603" pitchFamily="34" charset="0"/>
              </a:rPr>
              <a:t>Physical disabilities (including mobility and sensory impairments)</a:t>
            </a:r>
          </a:p>
          <a:p>
            <a:pPr marL="342900" indent="-342900">
              <a:lnSpc>
                <a:spcPct val="100000"/>
              </a:lnSpc>
              <a:spcBef>
                <a:spcPts val="0"/>
              </a:spcBef>
            </a:pPr>
            <a:r>
              <a:rPr lang="en-GB" sz="1200" b="1" dirty="0">
                <a:solidFill>
                  <a:schemeClr val="tx1"/>
                </a:solidFill>
                <a:latin typeface="Tw Cen MT" panose="020B0602020104020603" pitchFamily="34" charset="0"/>
              </a:rPr>
              <a:t>Long term health conditions (such as epilepsy, cancer, HIV, etc.)</a:t>
            </a:r>
          </a:p>
          <a:p>
            <a:pPr marL="342900" indent="-342900">
              <a:lnSpc>
                <a:spcPct val="100000"/>
              </a:lnSpc>
              <a:spcBef>
                <a:spcPts val="0"/>
              </a:spcBef>
            </a:pPr>
            <a:endParaRPr lang="en-GB" sz="1200" b="0" dirty="0">
              <a:solidFill>
                <a:schemeClr val="tx1"/>
              </a:solidFill>
              <a:latin typeface="Tw Cen MT" panose="020B0602020104020603" pitchFamily="34" charset="0"/>
            </a:endParaRPr>
          </a:p>
          <a:p>
            <a:pPr marL="342900" indent="-342900">
              <a:lnSpc>
                <a:spcPct val="100000"/>
              </a:lnSpc>
              <a:spcBef>
                <a:spcPts val="0"/>
              </a:spcBef>
            </a:pPr>
            <a:r>
              <a:rPr lang="en-GB" sz="1200" b="0" dirty="0">
                <a:solidFill>
                  <a:schemeClr val="tx1"/>
                </a:solidFill>
                <a:latin typeface="Tw Cen MT" panose="020B0602020104020603" pitchFamily="34" charset="0"/>
              </a:rPr>
              <a:t>Also have a health centre on campus that can easily provide this kind of information to you and provide everything any other NHS practice would provide. We would encourage you to register when you arrive, unless: you are receiving very acute and high level care; regular check ups for your condition; or if you are receiving social care support from your home county/area.</a:t>
            </a:r>
          </a:p>
          <a:p>
            <a:pPr marL="342900" indent="-342900">
              <a:lnSpc>
                <a:spcPct val="100000"/>
              </a:lnSpc>
              <a:spcBef>
                <a:spcPts val="0"/>
              </a:spcBef>
            </a:pPr>
            <a:endParaRPr lang="en-GB" sz="1200" b="1" dirty="0">
              <a:solidFill>
                <a:schemeClr val="tx1"/>
              </a:solidFill>
              <a:latin typeface="Tw Cen MT" panose="020B0602020104020603" pitchFamily="34" charset="0"/>
            </a:endParaRPr>
          </a:p>
          <a:p>
            <a:pPr marL="342900" indent="-342900">
              <a:lnSpc>
                <a:spcPct val="100000"/>
              </a:lnSpc>
              <a:spcBef>
                <a:spcPts val="0"/>
              </a:spcBef>
            </a:pPr>
            <a:r>
              <a:rPr lang="en-GB" sz="1200" b="1" dirty="0">
                <a:solidFill>
                  <a:schemeClr val="tx1"/>
                </a:solidFill>
                <a:latin typeface="Tw Cen MT" panose="020B0602020104020603" pitchFamily="34" charset="0"/>
              </a:rPr>
              <a:t>Reiterate:</a:t>
            </a:r>
            <a:endParaRPr lang="en-GB" sz="1200" dirty="0"/>
          </a:p>
          <a:p>
            <a:pPr marL="285750" indent="-285750">
              <a:buFont typeface="Arial" panose="020B0604020202020204" pitchFamily="34" charset="0"/>
              <a:buChar char="•"/>
            </a:pPr>
            <a:r>
              <a:rPr lang="en-GB" sz="1200" dirty="0"/>
              <a:t>Evidence and consent form can be submitted online on the website</a:t>
            </a:r>
          </a:p>
          <a:p>
            <a:pPr marL="285750" indent="-285750">
              <a:buFont typeface="Arial" panose="020B0604020202020204" pitchFamily="34" charset="0"/>
              <a:buChar char="•"/>
            </a:pPr>
            <a:r>
              <a:rPr lang="en-GB" sz="1200" dirty="0"/>
              <a:t>Attend an appointments with an advisor, or come to see us at drop-in</a:t>
            </a:r>
          </a:p>
          <a:p>
            <a:pPr marL="285750" indent="-285750">
              <a:buFont typeface="Arial" panose="020B0604020202020204" pitchFamily="34" charset="0"/>
              <a:buChar char="•"/>
            </a:pPr>
            <a:r>
              <a:rPr lang="en-GB" sz="1200" dirty="0"/>
              <a:t>Disability Advisors available Monday to Friday 9am-5pm or email </a:t>
            </a:r>
            <a:r>
              <a:rPr lang="en-GB" sz="1200" b="1" dirty="0">
                <a:hlinkClick r:id="rId3"/>
              </a:rPr>
              <a:t>disabilitysupport@sussex.ac.uk</a:t>
            </a:r>
            <a:endParaRPr lang="en-GB" sz="1200" b="1" baseline="0" dirty="0"/>
          </a:p>
          <a:p>
            <a:pPr marL="285750" indent="-285750">
              <a:buFont typeface="Arial" panose="020B0604020202020204" pitchFamily="34" charset="0"/>
              <a:buChar char="•"/>
            </a:pPr>
            <a:r>
              <a:rPr lang="en-GB" baseline="0" dirty="0"/>
              <a:t>Reassure them if they are having difficulty with this get in touch </a:t>
            </a:r>
          </a:p>
          <a:p>
            <a:pPr marL="171450" indent="-171450">
              <a:buFont typeface="Arial" panose="020B0604020202020204" pitchFamily="34" charset="0"/>
              <a:buChar char="•"/>
            </a:pPr>
            <a:r>
              <a:rPr lang="en-GB" baseline="0" dirty="0"/>
              <a:t>*Specific Consent to share with parents</a:t>
            </a:r>
          </a:p>
          <a:p>
            <a:endParaRPr lang="en-GB" dirty="0"/>
          </a:p>
          <a:p>
            <a:endParaRPr lang="en-GB" dirty="0"/>
          </a:p>
        </p:txBody>
      </p:sp>
      <p:sp>
        <p:nvSpPr>
          <p:cNvPr id="4" name="Slide Number Placeholder 3"/>
          <p:cNvSpPr>
            <a:spLocks noGrp="1"/>
          </p:cNvSpPr>
          <p:nvPr>
            <p:ph type="sldNum" sz="quarter" idx="5"/>
          </p:nvPr>
        </p:nvSpPr>
        <p:spPr/>
        <p:txBody>
          <a:bodyPr/>
          <a:lstStyle/>
          <a:p>
            <a:fld id="{691A738E-DE8B-4A5B-854C-43010F806D55}" type="slidenum">
              <a:rPr lang="en-GB" smtClean="0"/>
              <a:t>15</a:t>
            </a:fld>
            <a:endParaRPr lang="en-GB"/>
          </a:p>
        </p:txBody>
      </p:sp>
    </p:spTree>
    <p:extLst>
      <p:ext uri="{BB962C8B-B14F-4D97-AF65-F5344CB8AC3E}">
        <p14:creationId xmlns:p14="http://schemas.microsoft.com/office/powerpoint/2010/main" val="585275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Under the Equality Act (2010) universities (as education providers) have a duty to make reasonable adjustments (RAs) so that </a:t>
            </a:r>
            <a:r>
              <a:rPr lang="en-GB"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‘disabled students can fully participate in the education and enjoy the other benefits, facilities and services which education providers provide for students. This goes beyond simply avoiding discrimination. It requires education providers to anticipate the needs of potential disabled students for reasonable adjustments.’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effectLst/>
                <a:latin typeface="Calibri" panose="020F0502020204030204" pitchFamily="34" charset="0"/>
                <a:ea typeface="Aptos" panose="020B0004020202020204" pitchFamily="34" charset="0"/>
                <a:cs typeface="Times New Roman" panose="02020603050405020304" pitchFamily="18" charset="0"/>
              </a:rPr>
              <a:t>When considering adjustments for disabled students it may be useful to note that: ‘it is never unlawful under the Act to treat a disabled student more favourably than a non-disabled student for a reason connected to their disability. Therefore, education providers may provide education, benefits, facilities and services on more favourable terms to a disabled person compared to a non-disabled person.’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b="1" kern="100" dirty="0">
                <a:effectLst/>
                <a:latin typeface="Calibri" panose="020F0502020204030204" pitchFamily="34" charset="0"/>
                <a:ea typeface="Aptos" panose="020B0004020202020204" pitchFamily="34" charset="0"/>
                <a:cs typeface="Times New Roman" panose="02020603050405020304" pitchFamily="18" charset="0"/>
              </a:rPr>
              <a:t>An anticipatory duty: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The duty to provide reasonable adjustments is anticipatory in that it ‘</a:t>
            </a:r>
            <a:r>
              <a:rPr lang="en-GB"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requires consideration of, and action in relation to, barriers that impede all disabled people’, rather than waiting for an individual disabled person to require a reasonable adjustment.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r>
              <a:rPr lang="en-GB" sz="12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Example: ‘a university takes proactive steps to install induction hearing loops in all lecture rooms anticipating that this adjustment is likely to be required to meet the needs of hearing impaired students.’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Put in place Reasonable Adjustments such as tutor awareness information, exam arrangements and extensions to deadlines</a:t>
            </a:r>
          </a:p>
          <a:p>
            <a:pPr marL="285750" indent="-285750">
              <a:buFont typeface="Arial" panose="020B0604020202020204" pitchFamily="34" charset="0"/>
              <a:buChar char="•"/>
            </a:pPr>
            <a:r>
              <a:rPr lang="en-GB" sz="1200" dirty="0"/>
              <a:t>Assess study support requirements and create a study support plan</a:t>
            </a:r>
          </a:p>
          <a:p>
            <a:pPr marL="285750" indent="-285750">
              <a:buFont typeface="Arial" panose="020B0604020202020204" pitchFamily="34" charset="0"/>
              <a:buChar char="•"/>
            </a:pPr>
            <a:r>
              <a:rPr lang="en-GB" sz="1200" dirty="0"/>
              <a:t>Arrange support workers, note takers and readers and other more ‘light touch’ support persons</a:t>
            </a:r>
          </a:p>
          <a:p>
            <a:pPr marL="285750" indent="-285750">
              <a:buFont typeface="Arial" panose="020B0604020202020204" pitchFamily="34" charset="0"/>
              <a:buChar char="•"/>
            </a:pPr>
            <a:r>
              <a:rPr lang="en-GB" sz="1200" dirty="0"/>
              <a:t>Liaise with academic and professional staff regarding support recommendations </a:t>
            </a:r>
          </a:p>
          <a:p>
            <a:pPr marL="285750" indent="-285750">
              <a:buFont typeface="Arial" panose="020B0604020202020204" pitchFamily="34" charset="0"/>
              <a:buChar char="•"/>
            </a:pPr>
            <a:r>
              <a:rPr lang="en-GB" sz="1200" dirty="0"/>
              <a:t>If necessary, liaise with Doctor or Health Care Team</a:t>
            </a:r>
          </a:p>
          <a:p>
            <a:pPr marL="285750" indent="-285750">
              <a:buFont typeface="Arial" panose="020B0604020202020204" pitchFamily="34" charset="0"/>
              <a:buChar char="•"/>
            </a:pPr>
            <a:r>
              <a:rPr lang="en-GB" sz="1200" dirty="0"/>
              <a:t>Liaise with other campus services regarding disability support needs e.g. housing, Student Advice,, money advice, Students’ Union, counselling and wider therapeutic wellbeing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Tw Cen MT" panose="020B0602020104020603" pitchFamily="34" charset="0"/>
              </a:rPr>
              <a:t>Wellbeing workshops, peer-to-peer, apps, online services, self-referral, </a:t>
            </a:r>
            <a:r>
              <a:rPr lang="en-GB" sz="1200" dirty="0" err="1">
                <a:solidFill>
                  <a:schemeClr val="tx1"/>
                </a:solidFill>
                <a:latin typeface="Tw Cen MT" panose="020B0602020104020603" pitchFamily="34" charset="0"/>
              </a:rPr>
              <a:t>Togetherall</a:t>
            </a:r>
            <a:endParaRPr lang="en-GB" sz="1200" dirty="0">
              <a:solidFill>
                <a:schemeClr val="tx1"/>
              </a:solidFill>
              <a:latin typeface="Tw Cen MT" panose="020B06020201040206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chemeClr val="tx1"/>
              </a:solidFill>
              <a:latin typeface="Tw Cen MT" panose="020B06020201040206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chemeClr val="tx1"/>
                </a:solidFill>
                <a:latin typeface="Tw Cen MT" panose="020B0602020104020603" pitchFamily="34" charset="0"/>
              </a:rPr>
              <a:t>The aim is that we can get your adjustments right the first time, but in practice, it is important that you continue to work with us throughout your academic journey so that we can tweak and adjust your support to better suit your ongoing needs. These needs might change during exam periods, whilst on a year abroad, during your placement, or when writing your dissertation. They may also change if you have a fluctuating condition.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1A738E-DE8B-4A5B-854C-43010F806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245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Put in place Reasonable Adjustments such as tutor awareness information, exam arrangements and extensions to deadlines</a:t>
            </a:r>
          </a:p>
          <a:p>
            <a:pPr marL="285750" indent="-285750">
              <a:buFont typeface="Arial" panose="020B0604020202020204" pitchFamily="34" charset="0"/>
              <a:buChar char="•"/>
            </a:pPr>
            <a:r>
              <a:rPr lang="en-GB" sz="1200" dirty="0"/>
              <a:t>Assess study support requirements and create a study support plan</a:t>
            </a:r>
          </a:p>
          <a:p>
            <a:pPr marL="285750" indent="-285750">
              <a:buFont typeface="Arial" panose="020B0604020202020204" pitchFamily="34" charset="0"/>
              <a:buChar char="•"/>
            </a:pPr>
            <a:r>
              <a:rPr lang="en-GB" sz="1200" dirty="0"/>
              <a:t>Arrange support workers, note takers and readers and other more ‘light touch’ support persons</a:t>
            </a:r>
          </a:p>
          <a:p>
            <a:pPr marL="285750" indent="-285750">
              <a:buFont typeface="Arial" panose="020B0604020202020204" pitchFamily="34" charset="0"/>
              <a:buChar char="•"/>
            </a:pPr>
            <a:r>
              <a:rPr lang="en-GB" sz="1200" dirty="0"/>
              <a:t>Liaise with academic and professional staff regarding support recommendations </a:t>
            </a:r>
          </a:p>
          <a:p>
            <a:pPr marL="285750" indent="-285750">
              <a:buFont typeface="Arial" panose="020B0604020202020204" pitchFamily="34" charset="0"/>
              <a:buChar char="•"/>
            </a:pPr>
            <a:r>
              <a:rPr lang="en-GB" sz="1200" dirty="0"/>
              <a:t>If necessary, liaise with Doctor or Health Care Team</a:t>
            </a:r>
          </a:p>
          <a:p>
            <a:pPr marL="285750" indent="-285750">
              <a:buFont typeface="Arial" panose="020B0604020202020204" pitchFamily="34" charset="0"/>
              <a:buChar char="•"/>
            </a:pPr>
            <a:r>
              <a:rPr lang="en-GB" sz="1200" dirty="0"/>
              <a:t>Liaise with other campus services regarding disability support needs e.g. housing, Student Advice,, money advice, Students’ Union, counselling and wider therapeutic wellbeing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Tw Cen MT" panose="020B0602020104020603" pitchFamily="34" charset="0"/>
              </a:rPr>
              <a:t>Wellbeing workshops, peer-to-peer, apps, online services, self-referral, </a:t>
            </a:r>
            <a:r>
              <a:rPr lang="en-GB" sz="1200" dirty="0" err="1">
                <a:solidFill>
                  <a:schemeClr val="tx1"/>
                </a:solidFill>
                <a:latin typeface="Tw Cen MT" panose="020B0602020104020603" pitchFamily="34" charset="0"/>
              </a:rPr>
              <a:t>Togetherall</a:t>
            </a:r>
            <a:endParaRPr lang="en-GB" sz="1200" dirty="0">
              <a:solidFill>
                <a:schemeClr val="tx1"/>
              </a:solidFill>
              <a:latin typeface="Tw Cen MT" panose="020B06020201040206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chemeClr val="tx1"/>
              </a:solidFill>
              <a:latin typeface="Tw Cen MT" panose="020B06020201040206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chemeClr val="tx1"/>
                </a:solidFill>
                <a:latin typeface="Tw Cen MT" panose="020B0602020104020603" pitchFamily="34" charset="0"/>
              </a:rPr>
              <a:t>The aim is that we can get your adjustments right the first time, but in practice, it is important that you continue to work with us throughout your academic journey so that we can tweak and adjust your support to better suit your ongoing needs. These needs might change during exam periods, whilst on a year abroad, during your placement, or when writing your dissertation. They may also change if you have a fluctuating condition.</a:t>
            </a:r>
          </a:p>
          <a:p>
            <a:endParaRPr lang="en-GB" dirty="0"/>
          </a:p>
        </p:txBody>
      </p:sp>
      <p:sp>
        <p:nvSpPr>
          <p:cNvPr id="4" name="Slide Number Placeholder 3"/>
          <p:cNvSpPr>
            <a:spLocks noGrp="1"/>
          </p:cNvSpPr>
          <p:nvPr>
            <p:ph type="sldNum" sz="quarter" idx="5"/>
          </p:nvPr>
        </p:nvSpPr>
        <p:spPr/>
        <p:txBody>
          <a:bodyPr/>
          <a:lstStyle/>
          <a:p>
            <a:fld id="{691A738E-DE8B-4A5B-854C-43010F806D55}" type="slidenum">
              <a:rPr lang="en-GB" smtClean="0"/>
              <a:t>17</a:t>
            </a:fld>
            <a:endParaRPr lang="en-GB"/>
          </a:p>
        </p:txBody>
      </p:sp>
    </p:spTree>
    <p:extLst>
      <p:ext uri="{BB962C8B-B14F-4D97-AF65-F5344CB8AC3E}">
        <p14:creationId xmlns:p14="http://schemas.microsoft.com/office/powerpoint/2010/main" val="61187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Get you to start thinking about why and what we are changing. This can help you start to understand what the change will mean for you in your teams</a:t>
            </a:r>
          </a:p>
          <a:p>
            <a:pPr marL="0" indent="0">
              <a:buFont typeface="Arial" panose="020B0604020202020204" pitchFamily="34" charset="0"/>
              <a:buNone/>
            </a:pPr>
            <a:r>
              <a:rPr lang="en-GB" dirty="0"/>
              <a:t>Following these sessions we will be publishing videos/resources on Canvas, coming into team meetings to go into the functionality</a:t>
            </a:r>
          </a:p>
          <a:p>
            <a:pPr marL="285750" indent="-285750">
              <a:buFont typeface="Arial" panose="020B0604020202020204" pitchFamily="34" charset="0"/>
              <a:buChar char="•"/>
            </a:pPr>
            <a:r>
              <a:rPr lang="en-GB" dirty="0"/>
              <a:t>To provide you with an overview of the new online student support system, My Sussex which will be launching in January</a:t>
            </a:r>
          </a:p>
          <a:p>
            <a:pPr marL="285750" indent="-285750">
              <a:buFont typeface="Arial" panose="020B0604020202020204" pitchFamily="34" charset="0"/>
              <a:buChar char="•"/>
            </a:pPr>
            <a:r>
              <a:rPr lang="en-GB" dirty="0"/>
              <a:t>To introduce you to the key concepts of the system, providing an overview of each key piece of functionality</a:t>
            </a:r>
          </a:p>
          <a:p>
            <a:pPr marL="285750" indent="-285750">
              <a:buFont typeface="Arial" panose="020B0604020202020204" pitchFamily="34" charset="0"/>
              <a:buChar char="•"/>
            </a:pPr>
            <a:r>
              <a:rPr lang="en-GB" dirty="0"/>
              <a:t>To provide the first steps in helping you prepare for the new system, including an insight into what is changing and why</a:t>
            </a:r>
          </a:p>
          <a:p>
            <a:pPr marL="285750" indent="-285750">
              <a:buFont typeface="Arial" panose="020B0604020202020204" pitchFamily="34" charset="0"/>
              <a:buChar char="•"/>
            </a:pPr>
            <a:r>
              <a:rPr lang="en-GB" dirty="0"/>
              <a:t>We do not want to overwhelm you with information, today is only designed to provide an introduction</a:t>
            </a:r>
          </a:p>
          <a:p>
            <a:pPr marL="285750" indent="-285750">
              <a:buFont typeface="Arial" panose="020B0604020202020204" pitchFamily="34" charset="0"/>
              <a:buChar char="•"/>
            </a:pPr>
            <a:r>
              <a:rPr lang="en-GB" dirty="0"/>
              <a:t>Full training will be provided to support you in using the system</a:t>
            </a:r>
          </a:p>
          <a:p>
            <a:endParaRPr lang="en-GB" dirty="0"/>
          </a:p>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19</a:t>
            </a:fld>
            <a:endParaRPr lang="en-GB"/>
          </a:p>
        </p:txBody>
      </p:sp>
    </p:spTree>
    <p:extLst>
      <p:ext uri="{BB962C8B-B14F-4D97-AF65-F5344CB8AC3E}">
        <p14:creationId xmlns:p14="http://schemas.microsoft.com/office/powerpoint/2010/main" val="248711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Get you to start thinking about why and what we are changing. This can help you start to understand what the change will mean for you in your teams</a:t>
            </a:r>
          </a:p>
          <a:p>
            <a:pPr marL="0" indent="0">
              <a:buFont typeface="Arial" panose="020B0604020202020204" pitchFamily="34" charset="0"/>
              <a:buNone/>
            </a:pPr>
            <a:r>
              <a:rPr lang="en-GB" dirty="0"/>
              <a:t>Following these sessions we will be publishing videos/resources on Canvas, coming into team meetings to go into the functionality</a:t>
            </a:r>
          </a:p>
          <a:p>
            <a:pPr marL="285750" indent="-285750">
              <a:buFont typeface="Arial" panose="020B0604020202020204" pitchFamily="34" charset="0"/>
              <a:buChar char="•"/>
            </a:pPr>
            <a:r>
              <a:rPr lang="en-GB" dirty="0"/>
              <a:t>To provide you with an overview of the new online student support system, My Sussex which will be launching in January</a:t>
            </a:r>
          </a:p>
          <a:p>
            <a:pPr marL="285750" indent="-285750">
              <a:buFont typeface="Arial" panose="020B0604020202020204" pitchFamily="34" charset="0"/>
              <a:buChar char="•"/>
            </a:pPr>
            <a:r>
              <a:rPr lang="en-GB" dirty="0"/>
              <a:t>To introduce you to the key concepts of the system, providing an overview of each key piece of functionality</a:t>
            </a:r>
          </a:p>
          <a:p>
            <a:pPr marL="285750" indent="-285750">
              <a:buFont typeface="Arial" panose="020B0604020202020204" pitchFamily="34" charset="0"/>
              <a:buChar char="•"/>
            </a:pPr>
            <a:r>
              <a:rPr lang="en-GB" dirty="0"/>
              <a:t>To provide the first steps in helping you prepare for the new system, including an insight into what is changing and why</a:t>
            </a:r>
          </a:p>
          <a:p>
            <a:pPr marL="285750" indent="-285750">
              <a:buFont typeface="Arial" panose="020B0604020202020204" pitchFamily="34" charset="0"/>
              <a:buChar char="•"/>
            </a:pPr>
            <a:r>
              <a:rPr lang="en-GB" dirty="0"/>
              <a:t>We do not want to overwhelm you with information, today is only designed to provide an introduction</a:t>
            </a:r>
          </a:p>
          <a:p>
            <a:pPr marL="285750" indent="-285750">
              <a:buFont typeface="Arial" panose="020B0604020202020204" pitchFamily="34" charset="0"/>
              <a:buChar char="•"/>
            </a:pPr>
            <a:r>
              <a:rPr lang="en-GB" dirty="0"/>
              <a:t>Full training will be provided to support you in using the system</a:t>
            </a:r>
          </a:p>
          <a:p>
            <a:endParaRPr lang="en-GB" dirty="0"/>
          </a:p>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20</a:t>
            </a:fld>
            <a:endParaRPr lang="en-GB"/>
          </a:p>
        </p:txBody>
      </p:sp>
    </p:spTree>
    <p:extLst>
      <p:ext uri="{BB962C8B-B14F-4D97-AF65-F5344CB8AC3E}">
        <p14:creationId xmlns:p14="http://schemas.microsoft.com/office/powerpoint/2010/main" val="756757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Get you to start thinking about why and what we are changing. This can help you start to understand what the change will mean for you in your teams</a:t>
            </a:r>
          </a:p>
          <a:p>
            <a:pPr marL="0" indent="0">
              <a:buFont typeface="Arial" panose="020B0604020202020204" pitchFamily="34" charset="0"/>
              <a:buNone/>
            </a:pPr>
            <a:r>
              <a:rPr lang="en-GB" dirty="0"/>
              <a:t>Following these sessions we will be publishing videos/resources on Canvas, coming into team meetings to go into the functionality</a:t>
            </a:r>
          </a:p>
          <a:p>
            <a:pPr marL="285750" indent="-285750">
              <a:buFont typeface="Arial" panose="020B0604020202020204" pitchFamily="34" charset="0"/>
              <a:buChar char="•"/>
            </a:pPr>
            <a:r>
              <a:rPr lang="en-GB" dirty="0"/>
              <a:t>To provide you with an overview of the new online student support system, My Sussex which will be launching in January</a:t>
            </a:r>
          </a:p>
          <a:p>
            <a:pPr marL="285750" indent="-285750">
              <a:buFont typeface="Arial" panose="020B0604020202020204" pitchFamily="34" charset="0"/>
              <a:buChar char="•"/>
            </a:pPr>
            <a:r>
              <a:rPr lang="en-GB" dirty="0"/>
              <a:t>To introduce you to the key concepts of the system, providing an overview of each key piece of functionality</a:t>
            </a:r>
          </a:p>
          <a:p>
            <a:pPr marL="285750" indent="-285750">
              <a:buFont typeface="Arial" panose="020B0604020202020204" pitchFamily="34" charset="0"/>
              <a:buChar char="•"/>
            </a:pPr>
            <a:r>
              <a:rPr lang="en-GB" dirty="0"/>
              <a:t>To provide the first steps in helping you prepare for the new system, including an insight into what is changing and why</a:t>
            </a:r>
          </a:p>
          <a:p>
            <a:pPr marL="285750" indent="-285750">
              <a:buFont typeface="Arial" panose="020B0604020202020204" pitchFamily="34" charset="0"/>
              <a:buChar char="•"/>
            </a:pPr>
            <a:r>
              <a:rPr lang="en-GB" dirty="0"/>
              <a:t>We do not want to overwhelm you with information, today is only designed to provide an introduction</a:t>
            </a:r>
          </a:p>
          <a:p>
            <a:pPr marL="285750" indent="-285750">
              <a:buFont typeface="Arial" panose="020B0604020202020204" pitchFamily="34" charset="0"/>
              <a:buChar char="•"/>
            </a:pPr>
            <a:r>
              <a:rPr lang="en-GB" dirty="0"/>
              <a:t>Full training will be provided to support you in using the system</a:t>
            </a:r>
          </a:p>
          <a:p>
            <a:endParaRPr lang="en-GB" dirty="0"/>
          </a:p>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21</a:t>
            </a:fld>
            <a:endParaRPr lang="en-GB"/>
          </a:p>
        </p:txBody>
      </p:sp>
    </p:spTree>
    <p:extLst>
      <p:ext uri="{BB962C8B-B14F-4D97-AF65-F5344CB8AC3E}">
        <p14:creationId xmlns:p14="http://schemas.microsoft.com/office/powerpoint/2010/main" val="33458295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Flint 1">
    <p:bg>
      <p:bgPr>
        <a:solidFill>
          <a:srgbClr val="003B49"/>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613511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Cobalt 1">
    <p:bg>
      <p:bgPr>
        <a:solidFill>
          <a:srgbClr val="1A3F8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6" name="Subtitle 2">
            <a:extLst>
              <a:ext uri="{FF2B5EF4-FFF2-40B4-BE49-F238E27FC236}">
                <a16:creationId xmlns:a16="http://schemas.microsoft.com/office/drawing/2014/main" id="{935FE4EA-556B-314E-B3FB-875E27135C5C}"/>
              </a:ext>
            </a:extLst>
          </p:cNvPr>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274047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Coral 1">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6" name="Subtitle 2">
            <a:extLst>
              <a:ext uri="{FF2B5EF4-FFF2-40B4-BE49-F238E27FC236}">
                <a16:creationId xmlns:a16="http://schemas.microsoft.com/office/drawing/2014/main" id="{CE557572-AF67-D741-B2A4-44A9FA430441}"/>
              </a:ext>
            </a:extLst>
          </p:cNvPr>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134996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Navy 1">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6" name="Subtitle 2">
            <a:extLst>
              <a:ext uri="{FF2B5EF4-FFF2-40B4-BE49-F238E27FC236}">
                <a16:creationId xmlns:a16="http://schemas.microsoft.com/office/drawing/2014/main" id="{C686329D-43CB-C649-8FC5-6124209DD60B}"/>
              </a:ext>
            </a:extLst>
          </p:cNvPr>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48703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1">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6" name="Subtitle 2">
            <a:extLst>
              <a:ext uri="{FF2B5EF4-FFF2-40B4-BE49-F238E27FC236}">
                <a16:creationId xmlns:a16="http://schemas.microsoft.com/office/drawing/2014/main" id="{C90EC569-F9E9-8140-B4AF-6A9F8648F3FA}"/>
              </a:ext>
            </a:extLst>
          </p:cNvPr>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Aquamarine 1">
    <p:spTree>
      <p:nvGrpSpPr>
        <p:cNvPr id="1" name=""/>
        <p:cNvGrpSpPr/>
        <p:nvPr/>
      </p:nvGrpSpPr>
      <p:grpSpPr>
        <a:xfrm>
          <a:off x="0" y="0"/>
          <a:ext cx="0" cy="0"/>
          <a:chOff x="0" y="0"/>
          <a:chExt cx="0" cy="0"/>
        </a:xfrm>
      </p:grpSpPr>
      <p:sp>
        <p:nvSpPr>
          <p:cNvPr id="5" name="Rectangle 4"/>
          <p:cNvSpPr/>
          <p:nvPr userDrawn="1"/>
        </p:nvSpPr>
        <p:spPr>
          <a:xfrm>
            <a:off x="1" y="0"/>
            <a:ext cx="9144000"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6" name="Subtitle 2">
            <a:extLst>
              <a:ext uri="{FF2B5EF4-FFF2-40B4-BE49-F238E27FC236}">
                <a16:creationId xmlns:a16="http://schemas.microsoft.com/office/drawing/2014/main" id="{054F35E3-20DC-1245-B7BF-E2A9FA30C0C9}"/>
              </a:ext>
            </a:extLst>
          </p:cNvPr>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840241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oS Flint 2">
    <p:bg>
      <p:bgPr>
        <a:solidFill>
          <a:srgbClr val="003B49"/>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1" name="Picture 10">
            <a:extLst>
              <a:ext uri="{FF2B5EF4-FFF2-40B4-BE49-F238E27FC236}">
                <a16:creationId xmlns:a16="http://schemas.microsoft.com/office/drawing/2014/main" id="{5C47E1F3-11D2-8442-8194-1860BE154CF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2" name="Subtitle 2">
            <a:extLst>
              <a:ext uri="{FF2B5EF4-FFF2-40B4-BE49-F238E27FC236}">
                <a16:creationId xmlns:a16="http://schemas.microsoft.com/office/drawing/2014/main" id="{68E824CE-29F3-6445-A76C-C1B27454CEEF}"/>
              </a:ext>
            </a:extLst>
          </p:cNvPr>
          <p:cNvSpPr>
            <a:spLocks noGrp="1"/>
          </p:cNvSpPr>
          <p:nvPr>
            <p:ph type="subTitle" idx="1" hasCustomPrompt="1"/>
          </p:nvPr>
        </p:nvSpPr>
        <p:spPr>
          <a:xfrm>
            <a:off x="1152688" y="2655182"/>
            <a:ext cx="6858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0" name="Title 1">
            <a:extLst>
              <a:ext uri="{FF2B5EF4-FFF2-40B4-BE49-F238E27FC236}">
                <a16:creationId xmlns:a16="http://schemas.microsoft.com/office/drawing/2014/main" id="{DA98D06A-2190-1C49-88C9-9A9D8C3FCB3F}"/>
              </a:ext>
            </a:extLst>
          </p:cNvPr>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654274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Cobalt 2">
    <p:bg>
      <p:bgPr>
        <a:solidFill>
          <a:srgbClr val="1A3F8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944DEDAB-DED7-8D4E-976B-1DDFF9413D9F}"/>
              </a:ext>
            </a:extLst>
          </p:cNvPr>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pic>
        <p:nvPicPr>
          <p:cNvPr id="8" name="Picture 7">
            <a:extLst>
              <a:ext uri="{FF2B5EF4-FFF2-40B4-BE49-F238E27FC236}">
                <a16:creationId xmlns:a16="http://schemas.microsoft.com/office/drawing/2014/main" id="{DED30900-7788-8D42-A6EC-C40B7A7B8FB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7" name="Title 1">
            <a:extLst>
              <a:ext uri="{FF2B5EF4-FFF2-40B4-BE49-F238E27FC236}">
                <a16:creationId xmlns:a16="http://schemas.microsoft.com/office/drawing/2014/main" id="{A9C3B274-BBFE-6044-A286-605ED3BAAFEA}"/>
              </a:ext>
            </a:extLst>
          </p:cNvPr>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785640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oS Coral 2">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91FC51F6-3FB2-7046-9645-61193CD86BF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9" name="Subtitle 2">
            <a:extLst>
              <a:ext uri="{FF2B5EF4-FFF2-40B4-BE49-F238E27FC236}">
                <a16:creationId xmlns:a16="http://schemas.microsoft.com/office/drawing/2014/main" id="{8A354929-EFF9-5442-B06E-68E6740AA97E}"/>
              </a:ext>
            </a:extLst>
          </p:cNvPr>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C3CC1901-6F3E-EC46-8628-1A9D3733BF4F}"/>
              </a:ext>
            </a:extLst>
          </p:cNvPr>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44016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Navy 2">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0EE4DF4A-51BF-584C-BB62-D8293CD818D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9" name="Subtitle 2">
            <a:extLst>
              <a:ext uri="{FF2B5EF4-FFF2-40B4-BE49-F238E27FC236}">
                <a16:creationId xmlns:a16="http://schemas.microsoft.com/office/drawing/2014/main" id="{40033D83-FD37-8144-AE84-F8DDA7543B28}"/>
              </a:ext>
            </a:extLst>
          </p:cNvPr>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B532FD95-903B-C046-A9B7-359EE07F7B7A}"/>
              </a:ext>
            </a:extLst>
          </p:cNvPr>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80230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oS Grape 2">
    <p:spTree>
      <p:nvGrpSpPr>
        <p:cNvPr id="1" name=""/>
        <p:cNvGrpSpPr/>
        <p:nvPr/>
      </p:nvGrpSpPr>
      <p:grpSpPr>
        <a:xfrm>
          <a:off x="0" y="0"/>
          <a:ext cx="0" cy="0"/>
          <a:chOff x="0" y="0"/>
          <a:chExt cx="0" cy="0"/>
        </a:xfrm>
      </p:grpSpPr>
      <p:sp>
        <p:nvSpPr>
          <p:cNvPr id="5" name="Rectangle 4"/>
          <p:cNvSpPr/>
          <p:nvPr userDrawn="1"/>
        </p:nvSpPr>
        <p:spPr>
          <a:xfrm>
            <a:off x="0" y="0"/>
            <a:ext cx="9143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08217463-7CBF-EE40-A785-CFDEC5BE106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9" name="Subtitle 2">
            <a:extLst>
              <a:ext uri="{FF2B5EF4-FFF2-40B4-BE49-F238E27FC236}">
                <a16:creationId xmlns:a16="http://schemas.microsoft.com/office/drawing/2014/main" id="{0ABBE74E-CE44-244B-AEBB-BA80796BD961}"/>
              </a:ext>
            </a:extLst>
          </p:cNvPr>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F3B4EDD8-9E4C-5044-AFFD-02229CAE8D1F}"/>
              </a:ext>
            </a:extLst>
          </p:cNvPr>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4290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Aquamarine 2">
    <p:spTree>
      <p:nvGrpSpPr>
        <p:cNvPr id="1" name=""/>
        <p:cNvGrpSpPr/>
        <p:nvPr/>
      </p:nvGrpSpPr>
      <p:grpSpPr>
        <a:xfrm>
          <a:off x="0" y="0"/>
          <a:ext cx="0" cy="0"/>
          <a:chOff x="0" y="0"/>
          <a:chExt cx="0" cy="0"/>
        </a:xfrm>
      </p:grpSpPr>
      <p:sp>
        <p:nvSpPr>
          <p:cNvPr id="5" name="Rectangle 4"/>
          <p:cNvSpPr/>
          <p:nvPr userDrawn="1"/>
        </p:nvSpPr>
        <p:spPr>
          <a:xfrm>
            <a:off x="1" y="0"/>
            <a:ext cx="9144000"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a:extLst>
              <a:ext uri="{FF2B5EF4-FFF2-40B4-BE49-F238E27FC236}">
                <a16:creationId xmlns:a16="http://schemas.microsoft.com/office/drawing/2014/main" id="{286F6219-9663-D445-8012-419B4A3F7DA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9" name="Subtitle 2">
            <a:extLst>
              <a:ext uri="{FF2B5EF4-FFF2-40B4-BE49-F238E27FC236}">
                <a16:creationId xmlns:a16="http://schemas.microsoft.com/office/drawing/2014/main" id="{6AD49FCF-C37C-FC49-B31C-0EAA6BDECD9A}"/>
              </a:ext>
            </a:extLst>
          </p:cNvPr>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6891446D-B526-B846-A99D-5919A5E0E80F}"/>
              </a:ext>
            </a:extLst>
          </p:cNvPr>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62566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2923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3957370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3156360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614869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408419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478203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4008986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572891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805795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295074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127687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_slide_26">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t="13701" r="23473"/>
          <a:stretch/>
        </p:blipFill>
        <p:spPr>
          <a:xfrm>
            <a:off x="0" y="0"/>
            <a:ext cx="9144000" cy="6858000"/>
          </a:xfrm>
          <a:prstGeom prst="rect">
            <a:avLst/>
          </a:prstGeom>
        </p:spPr>
      </p:pic>
      <p:pic>
        <p:nvPicPr>
          <p:cNvPr id="28" name="Picture 27">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5588" y="553514"/>
            <a:ext cx="1026270" cy="902005"/>
          </a:xfrm>
          <a:prstGeom prst="rect">
            <a:avLst/>
          </a:prstGeom>
        </p:spPr>
      </p:pic>
      <p:sp>
        <p:nvSpPr>
          <p:cNvPr id="10" name="Subtitle 2">
            <a:extLst>
              <a:ext uri="{FF2B5EF4-FFF2-40B4-BE49-F238E27FC236}">
                <a16:creationId xmlns:a16="http://schemas.microsoft.com/office/drawing/2014/main" id="{592A8E84-F19F-954F-9988-B160C33C8AB9}"/>
              </a:ext>
            </a:extLst>
          </p:cNvPr>
          <p:cNvSpPr>
            <a:spLocks noGrp="1"/>
          </p:cNvSpPr>
          <p:nvPr>
            <p:ph type="subTitle" idx="1" hasCustomPrompt="1"/>
          </p:nvPr>
        </p:nvSpPr>
        <p:spPr>
          <a:xfrm>
            <a:off x="3649283"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1" name="Title 1">
            <a:extLst>
              <a:ext uri="{FF2B5EF4-FFF2-40B4-BE49-F238E27FC236}">
                <a16:creationId xmlns:a16="http://schemas.microsoft.com/office/drawing/2014/main" id="{BDC72852-D123-3A4E-B544-7DDA0C1E3968}"/>
              </a:ext>
            </a:extLst>
          </p:cNvPr>
          <p:cNvSpPr>
            <a:spLocks noGrp="1"/>
          </p:cNvSpPr>
          <p:nvPr>
            <p:ph type="ctrTitle" hasCustomPrompt="1"/>
          </p:nvPr>
        </p:nvSpPr>
        <p:spPr>
          <a:xfrm>
            <a:off x="1545370" y="2782288"/>
            <a:ext cx="6053259"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Tree>
    <p:extLst>
      <p:ext uri="{BB962C8B-B14F-4D97-AF65-F5344CB8AC3E}">
        <p14:creationId xmlns:p14="http://schemas.microsoft.com/office/powerpoint/2010/main" val="1558416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500743" y="1771650"/>
            <a:ext cx="8142514"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749265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3151334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Rectangle 6">
            <a:extLst>
              <a:ext uri="{FF2B5EF4-FFF2-40B4-BE49-F238E27FC236}">
                <a16:creationId xmlns:a16="http://schemas.microsoft.com/office/drawing/2014/main" id="{C41A13FE-1A2E-3C43-9617-43659ADCC1BF}"/>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458855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Rectangle 6">
            <a:extLst>
              <a:ext uri="{FF2B5EF4-FFF2-40B4-BE49-F238E27FC236}">
                <a16:creationId xmlns:a16="http://schemas.microsoft.com/office/drawing/2014/main" id="{2E3219A2-6F08-364D-86A4-114F8EC3828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01826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Rectangle 6">
            <a:extLst>
              <a:ext uri="{FF2B5EF4-FFF2-40B4-BE49-F238E27FC236}">
                <a16:creationId xmlns:a16="http://schemas.microsoft.com/office/drawing/2014/main" id="{13011322-3B2B-E345-AD9B-6A9743D5B5F4}"/>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6" name="Rectangle 5">
            <a:extLst>
              <a:ext uri="{FF2B5EF4-FFF2-40B4-BE49-F238E27FC236}">
                <a16:creationId xmlns:a16="http://schemas.microsoft.com/office/drawing/2014/main" id="{F53839BE-2552-9141-97C4-65B077805D7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23699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9" name="Rectangle 8">
            <a:extLst>
              <a:ext uri="{FF2B5EF4-FFF2-40B4-BE49-F238E27FC236}">
                <a16:creationId xmlns:a16="http://schemas.microsoft.com/office/drawing/2014/main" id="{230C16C5-45F5-3347-8255-1EB8E64B8514}"/>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4621157"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723884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6" name="Rectangle 5">
            <a:extLst>
              <a:ext uri="{FF2B5EF4-FFF2-40B4-BE49-F238E27FC236}">
                <a16:creationId xmlns:a16="http://schemas.microsoft.com/office/drawing/2014/main" id="{A31C1117-F6D9-4446-83E5-C5A7FD3AFE0B}"/>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680581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5" name="Rectangle 4">
            <a:extLst>
              <a:ext uri="{FF2B5EF4-FFF2-40B4-BE49-F238E27FC236}">
                <a16:creationId xmlns:a16="http://schemas.microsoft.com/office/drawing/2014/main" id="{E726463C-3D64-2E46-965C-813C4C3A1B5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583412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08" cy="5325258"/>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4" name="Rectangle 13">
            <a:extLst>
              <a:ext uri="{FF2B5EF4-FFF2-40B4-BE49-F238E27FC236}">
                <a16:creationId xmlns:a16="http://schemas.microsoft.com/office/drawing/2014/main" id="{40A1BE61-03CB-AA45-9447-1977ACE5D5C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108869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10" cy="5325258"/>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18192379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4620435" y="1436275"/>
            <a:ext cx="4434668" cy="5325259"/>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38816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450205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6422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26459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920699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307487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640794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337899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367450"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500743" y="1771650"/>
            <a:ext cx="8142514"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60909108"/>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2929794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75968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1133024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54143589"/>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337163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4621157"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99491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3405494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3498697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1940057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88898" y="1436276"/>
            <a:ext cx="4442208" cy="5325258"/>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9568536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10" cy="5325258"/>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2897952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4620435" y="1436275"/>
            <a:ext cx="4434668" cy="5325259"/>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102585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913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50112027"/>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29608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554367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82204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694245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640794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337899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367450"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192269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500743" y="1771650"/>
            <a:ext cx="8142514"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164584799"/>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414724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71563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404864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94657169"/>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8895214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4621157"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803376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90849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613962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786614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88898" y="1436276"/>
            <a:ext cx="4442208" cy="5325258"/>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3950062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10" cy="5325258"/>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27861805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4620435" y="1436275"/>
            <a:ext cx="4434668" cy="5325259"/>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092560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580457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2331966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832752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334143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504629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625921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640794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337899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367450"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868496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500743" y="1771650"/>
            <a:ext cx="8142514"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30025212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3622478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895625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075891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1101912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086365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4621157"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955525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971882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109960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23493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88898" y="1436276"/>
            <a:ext cx="4442208" cy="5325258"/>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25106025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10" cy="5325258"/>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16271248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4620435" y="1436275"/>
            <a:ext cx="4434668" cy="5325259"/>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528059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157472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283774871"/>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070821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406267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1022923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312081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640794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337899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367450"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05668053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UoS cobalt">
    <p:spTree>
      <p:nvGrpSpPr>
        <p:cNvPr id="1" name=""/>
        <p:cNvGrpSpPr/>
        <p:nvPr/>
      </p:nvGrpSpPr>
      <p:grpSpPr>
        <a:xfrm>
          <a:off x="0" y="0"/>
          <a:ext cx="0" cy="0"/>
          <a:chOff x="0" y="0"/>
          <a:chExt cx="0" cy="0"/>
        </a:xfrm>
      </p:grpSpPr>
      <p:sp>
        <p:nvSpPr>
          <p:cNvPr id="5" name="Rectangle 4"/>
          <p:cNvSpPr/>
          <p:nvPr userDrawn="1"/>
        </p:nvSpPr>
        <p:spPr>
          <a:xfrm>
            <a:off x="67866" y="78457"/>
            <a:ext cx="9015411" cy="6690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4062966"/>
            <a:ext cx="6858000" cy="315118"/>
          </a:xfrm>
          <a:prstGeom prst="rect">
            <a:avLst/>
          </a:prstGeom>
        </p:spPr>
        <p:txBody>
          <a:bodyPr anchor="t"/>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804335"/>
            <a:ext cx="6858001" cy="3098799"/>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746" y="5376110"/>
            <a:ext cx="796508" cy="933419"/>
          </a:xfrm>
          <a:prstGeom prst="rect">
            <a:avLst/>
          </a:prstGeom>
        </p:spPr>
      </p:pic>
    </p:spTree>
    <p:extLst>
      <p:ext uri="{BB962C8B-B14F-4D97-AF65-F5344CB8AC3E}">
        <p14:creationId xmlns:p14="http://schemas.microsoft.com/office/powerpoint/2010/main" val="21247297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tatement and photo block">
    <p:spTree>
      <p:nvGrpSpPr>
        <p:cNvPr id="1" name=""/>
        <p:cNvGrpSpPr/>
        <p:nvPr/>
      </p:nvGrpSpPr>
      <p:grpSpPr>
        <a:xfrm>
          <a:off x="0" y="0"/>
          <a:ext cx="0" cy="0"/>
          <a:chOff x="0" y="0"/>
          <a:chExt cx="0" cy="0"/>
        </a:xfrm>
      </p:grpSpPr>
      <p:sp>
        <p:nvSpPr>
          <p:cNvPr id="9" name="Rectangle 8"/>
          <p:cNvSpPr/>
          <p:nvPr userDrawn="1"/>
        </p:nvSpPr>
        <p:spPr>
          <a:xfrm>
            <a:off x="60721" y="1416051"/>
            <a:ext cx="4483895"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75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05338"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alphaModFix amt="38000"/>
            <a:extLst>
              <a:ext uri="{28A0092B-C50C-407E-A947-70E740481C1C}">
                <a14:useLocalDpi xmlns:a14="http://schemas.microsoft.com/office/drawing/2010/main" val="0"/>
              </a:ext>
            </a:extLst>
          </a:blip>
          <a:stretch>
            <a:fillRect/>
          </a:stretch>
        </p:blipFill>
        <p:spPr>
          <a:xfrm>
            <a:off x="8345596" y="337214"/>
            <a:ext cx="634276" cy="743301"/>
          </a:xfrm>
          <a:prstGeom prst="rect">
            <a:avLst/>
          </a:prstGeom>
        </p:spPr>
      </p:pic>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05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6582178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_Statement and photo block">
    <p:spTree>
      <p:nvGrpSpPr>
        <p:cNvPr id="1" name=""/>
        <p:cNvGrpSpPr/>
        <p:nvPr/>
      </p:nvGrpSpPr>
      <p:grpSpPr>
        <a:xfrm>
          <a:off x="0" y="0"/>
          <a:ext cx="0" cy="0"/>
          <a:chOff x="0" y="0"/>
          <a:chExt cx="0" cy="0"/>
        </a:xfrm>
      </p:grpSpPr>
      <p:sp>
        <p:nvSpPr>
          <p:cNvPr id="9" name="Rectangle 8"/>
          <p:cNvSpPr/>
          <p:nvPr userDrawn="1"/>
        </p:nvSpPr>
        <p:spPr>
          <a:xfrm>
            <a:off x="60721" y="1416051"/>
            <a:ext cx="4483895"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75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05338"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alphaModFix amt="38000"/>
            <a:extLst>
              <a:ext uri="{28A0092B-C50C-407E-A947-70E740481C1C}">
                <a14:useLocalDpi xmlns:a14="http://schemas.microsoft.com/office/drawing/2010/main" val="0"/>
              </a:ext>
            </a:extLst>
          </a:blip>
          <a:stretch>
            <a:fillRect/>
          </a:stretch>
        </p:blipFill>
        <p:spPr>
          <a:xfrm>
            <a:off x="8345596" y="337214"/>
            <a:ext cx="634276" cy="743301"/>
          </a:xfrm>
          <a:prstGeom prst="rect">
            <a:avLst/>
          </a:prstGeom>
        </p:spPr>
      </p:pic>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05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84596464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3_Statement and photo block">
    <p:spTree>
      <p:nvGrpSpPr>
        <p:cNvPr id="1" name=""/>
        <p:cNvGrpSpPr/>
        <p:nvPr/>
      </p:nvGrpSpPr>
      <p:grpSpPr>
        <a:xfrm>
          <a:off x="0" y="0"/>
          <a:ext cx="0" cy="0"/>
          <a:chOff x="0" y="0"/>
          <a:chExt cx="0" cy="0"/>
        </a:xfrm>
      </p:grpSpPr>
      <p:sp>
        <p:nvSpPr>
          <p:cNvPr id="9" name="Rectangle 8"/>
          <p:cNvSpPr/>
          <p:nvPr userDrawn="1"/>
        </p:nvSpPr>
        <p:spPr>
          <a:xfrm>
            <a:off x="60721" y="1416051"/>
            <a:ext cx="4483895"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75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05338"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alphaModFix amt="38000"/>
            <a:extLst>
              <a:ext uri="{28A0092B-C50C-407E-A947-70E740481C1C}">
                <a14:useLocalDpi xmlns:a14="http://schemas.microsoft.com/office/drawing/2010/main" val="0"/>
              </a:ext>
            </a:extLst>
          </a:blip>
          <a:stretch>
            <a:fillRect/>
          </a:stretch>
        </p:blipFill>
        <p:spPr>
          <a:xfrm>
            <a:off x="8345596" y="337214"/>
            <a:ext cx="634276" cy="743301"/>
          </a:xfrm>
          <a:prstGeom prst="rect">
            <a:avLst/>
          </a:prstGeom>
        </p:spPr>
      </p:pic>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05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904461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500743" y="1771650"/>
            <a:ext cx="8142514"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2959651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01498297"/>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5802319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8908427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5277322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501615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4621157"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904473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387260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12758490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35920408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88898" y="1436276"/>
            <a:ext cx="4442208" cy="5325258"/>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64664483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10" cy="5325258"/>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388500137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4620435" y="1436275"/>
            <a:ext cx="4434668" cy="5325259"/>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3168069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14132868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7410553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042914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112730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1654408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7499863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640794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337899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367450"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3789336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500743" y="1771650"/>
            <a:ext cx="8142514"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84047757"/>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29" name="Rectangle 28">
            <a:extLs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30660399"/>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4781330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241742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69536674"/>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141538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3" name="Picture 2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4621157"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08428604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2427655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71442451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10105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88898" y="1436276"/>
            <a:ext cx="4442208" cy="5325258"/>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394829444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88898" y="1436276"/>
            <a:ext cx="4442210" cy="5325258"/>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585399" y="5006909"/>
            <a:ext cx="352425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a:t>Title</a:t>
            </a:r>
          </a:p>
        </p:txBody>
      </p:sp>
    </p:spTree>
    <p:extLst>
      <p:ext uri="{BB962C8B-B14F-4D97-AF65-F5344CB8AC3E}">
        <p14:creationId xmlns:p14="http://schemas.microsoft.com/office/powerpoint/2010/main" val="77904314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4620435" y="1436275"/>
            <a:ext cx="4434668" cy="5325259"/>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6339784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87066618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27846487"/>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7640107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52266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02920769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80569094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640794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3378994"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367450" y="444919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9144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592735" y="283023"/>
            <a:ext cx="7958526"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79017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4605338" y="88901"/>
            <a:ext cx="4477939" cy="667263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60721" y="88901"/>
            <a:ext cx="4483895"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32738" y="5773180"/>
            <a:ext cx="643859" cy="743300"/>
          </a:xfrm>
          <a:prstGeom prst="rect">
            <a:avLst/>
          </a:prstGeom>
        </p:spPr>
      </p:pic>
      <p:sp>
        <p:nvSpPr>
          <p:cNvPr id="13" name="Text Placeholder 4"/>
          <p:cNvSpPr>
            <a:spLocks noGrp="1"/>
          </p:cNvSpPr>
          <p:nvPr>
            <p:ph type="body" sz="quarter" idx="11" hasCustomPrompt="1"/>
          </p:nvPr>
        </p:nvSpPr>
        <p:spPr>
          <a:xfrm>
            <a:off x="592543" y="344768"/>
            <a:ext cx="3524250" cy="326572"/>
          </a:xfrm>
          <a:prstGeom prst="rect">
            <a:avLst/>
          </a:prstGeom>
        </p:spPr>
        <p:txBody>
          <a:bodyPr anchor="ctr"/>
          <a:lstStyle>
            <a:lvl1pPr marL="0" indent="0" algn="ctr">
              <a:buNone/>
              <a:defRPr sz="9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381000" y="3022065"/>
            <a:ext cx="3878668" cy="806302"/>
          </a:xfrm>
          <a:prstGeom prst="rect">
            <a:avLst/>
          </a:prstGeom>
        </p:spPr>
        <p:txBody>
          <a:bodyPr anchor="ctr">
            <a:normAutofit/>
          </a:bodyPr>
          <a:lstStyle>
            <a:lvl1pPr marL="0" indent="0" algn="ctr">
              <a:buNone/>
              <a:defRPr sz="4500" spc="83" baseline="0">
                <a:solidFill>
                  <a:srgbClr val="002F34"/>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6221508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5" name="Picture Placeholder 3"/>
          <p:cNvSpPr>
            <a:spLocks noGrp="1"/>
          </p:cNvSpPr>
          <p:nvPr>
            <p:ph type="pic" sz="quarter" idx="10"/>
          </p:nvPr>
        </p:nvSpPr>
        <p:spPr>
          <a:xfrm>
            <a:off x="4621155" y="1857831"/>
            <a:ext cx="4022102"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857830"/>
            <a:ext cx="4022102" cy="3643504"/>
          </a:xfrm>
          <a:prstGeom prst="rect">
            <a:avLst/>
          </a:prstGeom>
        </p:spPr>
        <p:txBody>
          <a:bodyPr numCol="1" spcCol="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9438045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498336" y="1857831"/>
            <a:ext cx="8144921"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69881534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15" name="Picture Placeholder 3"/>
          <p:cNvSpPr>
            <a:spLocks noGrp="1"/>
          </p:cNvSpPr>
          <p:nvPr>
            <p:ph type="pic" sz="quarter" idx="10"/>
          </p:nvPr>
        </p:nvSpPr>
        <p:spPr>
          <a:xfrm>
            <a:off x="4621155" y="1857831"/>
            <a:ext cx="4022102"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857831"/>
            <a:ext cx="4022102"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99816663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8" name="Text Placeholder 4"/>
          <p:cNvSpPr>
            <a:spLocks noGrp="1"/>
          </p:cNvSpPr>
          <p:nvPr>
            <p:ph type="body" sz="quarter" idx="16"/>
          </p:nvPr>
        </p:nvSpPr>
        <p:spPr>
          <a:xfrm>
            <a:off x="500743" y="1857830"/>
            <a:ext cx="4022102" cy="3643504"/>
          </a:xfrm>
          <a:prstGeom prst="rect">
            <a:avLst/>
          </a:prstGeom>
        </p:spPr>
        <p:txBody>
          <a:bodyPr numCol="1" spcCol="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857375"/>
            <a:ext cx="3996928" cy="3659188"/>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707989438"/>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8" name="Text Placeholder 4"/>
          <p:cNvSpPr>
            <a:spLocks noGrp="1"/>
          </p:cNvSpPr>
          <p:nvPr>
            <p:ph type="body" sz="quarter" idx="16"/>
          </p:nvPr>
        </p:nvSpPr>
        <p:spPr>
          <a:xfrm>
            <a:off x="500743" y="1857830"/>
            <a:ext cx="4022102" cy="3643504"/>
          </a:xfrm>
          <a:prstGeom prst="rect">
            <a:avLst/>
          </a:prstGeom>
        </p:spPr>
        <p:txBody>
          <a:bodyPr numCol="1" spcCol="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11455340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8" name="Text Placeholder 4"/>
          <p:cNvSpPr>
            <a:spLocks noGrp="1"/>
          </p:cNvSpPr>
          <p:nvPr>
            <p:ph type="body" sz="quarter" idx="16"/>
          </p:nvPr>
        </p:nvSpPr>
        <p:spPr>
          <a:xfrm>
            <a:off x="500743" y="1857830"/>
            <a:ext cx="4022102" cy="3643504"/>
          </a:xfrm>
          <a:prstGeom prst="rect">
            <a:avLst/>
          </a:prstGeom>
        </p:spPr>
        <p:txBody>
          <a:bodyPr numCol="1" spcCol="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857830"/>
            <a:ext cx="4022102" cy="3643504"/>
          </a:xfrm>
          <a:prstGeom prst="rect">
            <a:avLst/>
          </a:prstGeom>
        </p:spPr>
        <p:txBody>
          <a:bodyPr numCol="1" spcCol="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35437858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19" name="Text Placeholder 4"/>
          <p:cNvSpPr>
            <a:spLocks noGrp="1"/>
          </p:cNvSpPr>
          <p:nvPr>
            <p:ph type="body" sz="quarter" idx="17"/>
          </p:nvPr>
        </p:nvSpPr>
        <p:spPr>
          <a:xfrm>
            <a:off x="500743" y="1857830"/>
            <a:ext cx="8142514" cy="3653971"/>
          </a:xfrm>
          <a:prstGeom prst="rect">
            <a:avLst/>
          </a:prstGeom>
        </p:spPr>
        <p:txBody>
          <a:bodyPr wrap="square" numCol="3" spcCol="14400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3161581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19" name="Text Placeholder 4"/>
          <p:cNvSpPr>
            <a:spLocks noGrp="1"/>
          </p:cNvSpPr>
          <p:nvPr>
            <p:ph type="body" sz="quarter" idx="17"/>
          </p:nvPr>
        </p:nvSpPr>
        <p:spPr>
          <a:xfrm>
            <a:off x="500743" y="1857830"/>
            <a:ext cx="8142514" cy="3653971"/>
          </a:xfrm>
          <a:prstGeom prst="rect">
            <a:avLst/>
          </a:prstGeom>
        </p:spPr>
        <p:txBody>
          <a:bodyPr wrap="square" numCol="1" spcCol="144000">
            <a:normAutofit/>
          </a:bodyPr>
          <a:lstStyle>
            <a:lvl1pPr marL="0" indent="0">
              <a:lnSpc>
                <a:spcPct val="110000"/>
              </a:lnSpc>
              <a:buNone/>
              <a:defRPr sz="9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82791809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82999235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2785" y="5800677"/>
            <a:ext cx="598428" cy="701291"/>
          </a:xfrm>
          <a:prstGeom prst="rect">
            <a:avLst/>
          </a:prstGeom>
        </p:spPr>
      </p:pic>
    </p:spTree>
    <p:extLst>
      <p:ext uri="{BB962C8B-B14F-4D97-AF65-F5344CB8AC3E}">
        <p14:creationId xmlns:p14="http://schemas.microsoft.com/office/powerpoint/2010/main" val="172900076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60721" y="1416051"/>
            <a:ext cx="4483895"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75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05338"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alphaModFix amt="38000"/>
            <a:extLst>
              <a:ext uri="{28A0092B-C50C-407E-A947-70E740481C1C}">
                <a14:useLocalDpi xmlns:a14="http://schemas.microsoft.com/office/drawing/2010/main" val="0"/>
              </a:ext>
            </a:extLst>
          </a:blip>
          <a:stretch>
            <a:fillRect/>
          </a:stretch>
        </p:blipFill>
        <p:spPr>
          <a:xfrm>
            <a:off x="8345596" y="337214"/>
            <a:ext cx="634276" cy="743301"/>
          </a:xfrm>
          <a:prstGeom prst="rect">
            <a:avLst/>
          </a:prstGeom>
        </p:spPr>
      </p:pic>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05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29043399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60721" y="1416051"/>
            <a:ext cx="4483895"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75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37530" y="5773181"/>
            <a:ext cx="634276" cy="743301"/>
          </a:xfrm>
          <a:prstGeom prst="rect">
            <a:avLst/>
          </a:prstGeom>
        </p:spPr>
      </p:pic>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05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05336" y="1416051"/>
            <a:ext cx="4477940" cy="5345113"/>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58961861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53167"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598194" y="1416051"/>
            <a:ext cx="4483895"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75002" y="5773181"/>
            <a:ext cx="634276" cy="743301"/>
          </a:xfrm>
          <a:prstGeom prst="rect">
            <a:avLst/>
          </a:prstGeom>
        </p:spPr>
      </p:pic>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98303065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05338"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60721" y="1416051"/>
            <a:ext cx="4483895"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37530" y="5773180"/>
            <a:ext cx="634275" cy="743300"/>
          </a:xfrm>
          <a:prstGeom prst="rect">
            <a:avLst/>
          </a:prstGeom>
        </p:spPr>
      </p:pic>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05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57362551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05338" y="1416052"/>
            <a:ext cx="4477939"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60721" y="1416051"/>
            <a:ext cx="4483895"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05338" y="4210051"/>
            <a:ext cx="271700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88780"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37530" y="5773180"/>
            <a:ext cx="634275" cy="743300"/>
          </a:xfrm>
          <a:prstGeom prst="rect">
            <a:avLst/>
          </a:prstGeom>
        </p:spPr>
      </p:pic>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05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17605057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4602566" y="1416051"/>
            <a:ext cx="448071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79374" y="5773180"/>
            <a:ext cx="634275" cy="743300"/>
          </a:xfrm>
          <a:prstGeom prst="rect">
            <a:avLst/>
          </a:prstGeom>
        </p:spPr>
      </p:pic>
      <p:sp>
        <p:nvSpPr>
          <p:cNvPr id="23" name="Rectangle 22"/>
          <p:cNvSpPr/>
          <p:nvPr userDrawn="1"/>
        </p:nvSpPr>
        <p:spPr>
          <a:xfrm rot="5400000">
            <a:off x="1547999" y="3756327"/>
            <a:ext cx="6048000" cy="67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60723" y="1416051"/>
            <a:ext cx="4477940" cy="5345113"/>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86633431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0" name="Rectangle 19"/>
          <p:cNvSpPr/>
          <p:nvPr userDrawn="1"/>
        </p:nvSpPr>
        <p:spPr>
          <a:xfrm>
            <a:off x="59116" y="3747639"/>
            <a:ext cx="2982830"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83466"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Picture Placeholder 3"/>
          <p:cNvSpPr>
            <a:spLocks noGrp="1"/>
          </p:cNvSpPr>
          <p:nvPr>
            <p:ph type="pic" sz="quarter" idx="11" hasCustomPrompt="1"/>
          </p:nvPr>
        </p:nvSpPr>
        <p:spPr>
          <a:xfrm>
            <a:off x="54490" y="1437277"/>
            <a:ext cx="2987456" cy="222038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1" name="Rectangle 10"/>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099807" y="4435477"/>
            <a:ext cx="2952437"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10107" y="4435477"/>
            <a:ext cx="297316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57912797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59116" y="3747639"/>
            <a:ext cx="2982830"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52436"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10110" y="1435124"/>
            <a:ext cx="2973167"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83466"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59115" y="1436201"/>
            <a:ext cx="2982830"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008374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60721" y="1437278"/>
            <a:ext cx="297659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095181" y="1437278"/>
            <a:ext cx="2942776"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60721" y="4122329"/>
            <a:ext cx="2970678"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095179" y="4130635"/>
            <a:ext cx="2942777"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095820" y="4130635"/>
            <a:ext cx="298745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095820" y="1437276"/>
            <a:ext cx="298745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210205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60721" y="1437276"/>
            <a:ext cx="2976909" cy="261520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099807" y="4130636"/>
            <a:ext cx="2952437" cy="263089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10107" y="4130636"/>
            <a:ext cx="2973169" cy="263089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6037" y="1437276"/>
            <a:ext cx="2952437" cy="2615202"/>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10107" y="1437276"/>
            <a:ext cx="2973169" cy="2615202"/>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54491" y="4130637"/>
            <a:ext cx="2976909" cy="263642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81267585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 Photos">
    <p:spTree>
      <p:nvGrpSpPr>
        <p:cNvPr id="1" name=""/>
        <p:cNvGrpSpPr/>
        <p:nvPr/>
      </p:nvGrpSpPr>
      <p:grpSpPr>
        <a:xfrm>
          <a:off x="0" y="0"/>
          <a:ext cx="0" cy="0"/>
          <a:chOff x="0" y="0"/>
          <a:chExt cx="0" cy="0"/>
        </a:xfrm>
      </p:grpSpPr>
      <p:sp>
        <p:nvSpPr>
          <p:cNvPr id="7" name="Rectangle 6"/>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Picture Placeholder 3"/>
          <p:cNvSpPr>
            <a:spLocks noGrp="1"/>
          </p:cNvSpPr>
          <p:nvPr>
            <p:ph type="pic" sz="quarter" idx="14"/>
          </p:nvPr>
        </p:nvSpPr>
        <p:spPr>
          <a:xfrm>
            <a:off x="6105351" y="1432676"/>
            <a:ext cx="2977925"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3"/>
          </p:nvPr>
        </p:nvSpPr>
        <p:spPr>
          <a:xfrm>
            <a:off x="3098794" y="1432676"/>
            <a:ext cx="2939162"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2"/>
          </p:nvPr>
        </p:nvSpPr>
        <p:spPr>
          <a:xfrm>
            <a:off x="60720" y="1432676"/>
            <a:ext cx="2967065"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8" name="Text Placeholder 4"/>
          <p:cNvSpPr>
            <a:spLocks noGrp="1"/>
          </p:cNvSpPr>
          <p:nvPr>
            <p:ph type="body" sz="quarter" idx="21" hasCustomPrompt="1"/>
          </p:nvPr>
        </p:nvSpPr>
        <p:spPr>
          <a:xfrm>
            <a:off x="366204" y="2766033"/>
            <a:ext cx="2386012" cy="1943060"/>
          </a:xfrm>
          <a:prstGeom prst="rect">
            <a:avLst/>
          </a:prstGeom>
        </p:spPr>
        <p:txBody>
          <a:bodyPr anchor="ctr"/>
          <a:lstStyle>
            <a:lvl1pPr marL="0" indent="0" algn="ctr">
              <a:lnSpc>
                <a:spcPct val="120000"/>
              </a:lnSpc>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Text Placeholder 4"/>
          <p:cNvSpPr>
            <a:spLocks noGrp="1"/>
          </p:cNvSpPr>
          <p:nvPr>
            <p:ph type="body" sz="quarter" idx="23" hasCustomPrompt="1"/>
          </p:nvPr>
        </p:nvSpPr>
        <p:spPr>
          <a:xfrm>
            <a:off x="3377748" y="2766033"/>
            <a:ext cx="2386012" cy="1943060"/>
          </a:xfrm>
          <a:prstGeom prst="rect">
            <a:avLst/>
          </a:prstGeom>
        </p:spPr>
        <p:txBody>
          <a:bodyPr anchor="ctr"/>
          <a:lstStyle>
            <a:lvl1pPr marL="0" indent="0" algn="ctr">
              <a:lnSpc>
                <a:spcPct val="120000"/>
              </a:lnSpc>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Text Placeholder 4"/>
          <p:cNvSpPr>
            <a:spLocks noGrp="1"/>
          </p:cNvSpPr>
          <p:nvPr>
            <p:ph type="body" sz="quarter" idx="25" hasCustomPrompt="1"/>
          </p:nvPr>
        </p:nvSpPr>
        <p:spPr>
          <a:xfrm>
            <a:off x="6406698" y="2766033"/>
            <a:ext cx="2386012" cy="1943060"/>
          </a:xfrm>
          <a:prstGeom prst="rect">
            <a:avLst/>
          </a:prstGeom>
        </p:spPr>
        <p:txBody>
          <a:bodyPr anchor="ctr"/>
          <a:lstStyle>
            <a:lvl1pPr marL="0" indent="0" algn="ctr">
              <a:lnSpc>
                <a:spcPct val="120000"/>
              </a:lnSpc>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312362355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Photo block">
    <p:spTree>
      <p:nvGrpSpPr>
        <p:cNvPr id="1" name=""/>
        <p:cNvGrpSpPr/>
        <p:nvPr/>
      </p:nvGrpSpPr>
      <p:grpSpPr>
        <a:xfrm>
          <a:off x="0" y="0"/>
          <a:ext cx="0" cy="0"/>
          <a:chOff x="0" y="0"/>
          <a:chExt cx="0" cy="0"/>
        </a:xfrm>
      </p:grpSpPr>
      <p:sp>
        <p:nvSpPr>
          <p:cNvPr id="6" name="Rectangle 5"/>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0" name="Picture Placeholder 3"/>
          <p:cNvSpPr>
            <a:spLocks noGrp="1"/>
          </p:cNvSpPr>
          <p:nvPr>
            <p:ph type="pic" sz="quarter" idx="12"/>
          </p:nvPr>
        </p:nvSpPr>
        <p:spPr>
          <a:xfrm>
            <a:off x="60720" y="1432676"/>
            <a:ext cx="9022556"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3117897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xt and photo block 2_no logo">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53167" y="1416051"/>
            <a:ext cx="4477939"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6" name="Rectangle 5"/>
          <p:cNvSpPr/>
          <p:nvPr userDrawn="1"/>
        </p:nvSpPr>
        <p:spPr>
          <a:xfrm>
            <a:off x="4598194" y="1416051"/>
            <a:ext cx="4483895"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Rectangle 6"/>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p:cNvSpPr>
            <a:spLocks noGrp="1"/>
          </p:cNvSpPr>
          <p:nvPr>
            <p:ph type="body" sz="quarter" idx="11" hasCustomPrompt="1"/>
          </p:nvPr>
        </p:nvSpPr>
        <p:spPr>
          <a:xfrm>
            <a:off x="5130015" y="2162628"/>
            <a:ext cx="3524250" cy="3717472"/>
          </a:xfrm>
          <a:prstGeom prst="rect">
            <a:avLst/>
          </a:prstGeom>
        </p:spPr>
        <p:txBody>
          <a:bodyPr anchor="ctr"/>
          <a:lstStyle>
            <a:lvl1pPr marL="0" indent="0" algn="ctr">
              <a:buNone/>
              <a:defRPr sz="1050" spc="0" baseline="0">
                <a:solidFill>
                  <a:sysClr val="windowText" lastClr="000000"/>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Statement / quote caption</a:t>
            </a:r>
          </a:p>
        </p:txBody>
      </p:sp>
      <p:sp>
        <p:nvSpPr>
          <p:cNvPr id="9"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85249849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2" name="Picture Placeholder 3"/>
          <p:cNvSpPr>
            <a:spLocks noGrp="1"/>
          </p:cNvSpPr>
          <p:nvPr>
            <p:ph type="pic" sz="quarter" idx="12"/>
          </p:nvPr>
        </p:nvSpPr>
        <p:spPr>
          <a:xfrm>
            <a:off x="60720" y="88900"/>
            <a:ext cx="9022556" cy="6689258"/>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83475005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68378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3 Photos">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4" name="Rectangle 13"/>
          <p:cNvSpPr/>
          <p:nvPr userDrawn="1"/>
        </p:nvSpPr>
        <p:spPr>
          <a:xfrm>
            <a:off x="6095821" y="1432676"/>
            <a:ext cx="2979518"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60721" y="1432676"/>
            <a:ext cx="2970679"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8"/>
          </p:nvPr>
        </p:nvSpPr>
        <p:spPr>
          <a:xfrm>
            <a:off x="3087243" y="1432676"/>
            <a:ext cx="2947852" cy="5345482"/>
          </a:xfrm>
          <a:prstGeom prst="rect">
            <a:avLst/>
          </a:prstGeom>
          <a:solidFill>
            <a:schemeClr val="bg1"/>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39185647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8 photos with description">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8" name="Picture Placeholder 3"/>
          <p:cNvSpPr>
            <a:spLocks noGrp="1"/>
          </p:cNvSpPr>
          <p:nvPr>
            <p:ph type="pic" sz="quarter" idx="14"/>
          </p:nvPr>
        </p:nvSpPr>
        <p:spPr>
          <a:xfrm>
            <a:off x="60721" y="1415743"/>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2328866" y="1415743"/>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4597010" y="1415743"/>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6865155" y="1415743"/>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7" name="Text Placeholder 4"/>
          <p:cNvSpPr>
            <a:spLocks noGrp="1"/>
          </p:cNvSpPr>
          <p:nvPr>
            <p:ph type="body" sz="quarter" idx="21" hasCustomPrompt="1"/>
          </p:nvPr>
        </p:nvSpPr>
        <p:spPr>
          <a:xfrm>
            <a:off x="60721" y="3352318"/>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98" name="Picture Placeholder 3"/>
          <p:cNvSpPr>
            <a:spLocks noGrp="1"/>
          </p:cNvSpPr>
          <p:nvPr>
            <p:ph type="pic" sz="quarter" idx="25"/>
          </p:nvPr>
        </p:nvSpPr>
        <p:spPr>
          <a:xfrm>
            <a:off x="60721" y="4126088"/>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2328866" y="4126088"/>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4597010" y="4126088"/>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6865155" y="4126088"/>
            <a:ext cx="22140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06" name="Text Placeholder 4"/>
          <p:cNvSpPr>
            <a:spLocks noGrp="1"/>
          </p:cNvSpPr>
          <p:nvPr>
            <p:ph type="body" sz="quarter" idx="29" hasCustomPrompt="1"/>
          </p:nvPr>
        </p:nvSpPr>
        <p:spPr>
          <a:xfrm>
            <a:off x="2328865" y="3352318"/>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07" name="Text Placeholder 4"/>
          <p:cNvSpPr>
            <a:spLocks noGrp="1"/>
          </p:cNvSpPr>
          <p:nvPr>
            <p:ph type="body" sz="quarter" idx="30" hasCustomPrompt="1"/>
          </p:nvPr>
        </p:nvSpPr>
        <p:spPr>
          <a:xfrm>
            <a:off x="4592261" y="3352318"/>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08" name="Text Placeholder 4"/>
          <p:cNvSpPr>
            <a:spLocks noGrp="1"/>
          </p:cNvSpPr>
          <p:nvPr>
            <p:ph type="body" sz="quarter" idx="31" hasCustomPrompt="1"/>
          </p:nvPr>
        </p:nvSpPr>
        <p:spPr>
          <a:xfrm>
            <a:off x="6869904" y="3352318"/>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13" name="Text Placeholder 4"/>
          <p:cNvSpPr>
            <a:spLocks noGrp="1"/>
          </p:cNvSpPr>
          <p:nvPr>
            <p:ph type="body" sz="quarter" idx="32" hasCustomPrompt="1"/>
          </p:nvPr>
        </p:nvSpPr>
        <p:spPr>
          <a:xfrm>
            <a:off x="60721" y="6062664"/>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14" name="Text Placeholder 4"/>
          <p:cNvSpPr>
            <a:spLocks noGrp="1"/>
          </p:cNvSpPr>
          <p:nvPr>
            <p:ph type="body" sz="quarter" idx="33" hasCustomPrompt="1"/>
          </p:nvPr>
        </p:nvSpPr>
        <p:spPr>
          <a:xfrm>
            <a:off x="2328865" y="6062664"/>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15" name="Text Placeholder 4"/>
          <p:cNvSpPr>
            <a:spLocks noGrp="1"/>
          </p:cNvSpPr>
          <p:nvPr>
            <p:ph type="body" sz="quarter" idx="34" hasCustomPrompt="1"/>
          </p:nvPr>
        </p:nvSpPr>
        <p:spPr>
          <a:xfrm>
            <a:off x="4599385" y="6062664"/>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16" name="Text Placeholder 4"/>
          <p:cNvSpPr>
            <a:spLocks noGrp="1"/>
          </p:cNvSpPr>
          <p:nvPr>
            <p:ph type="body" sz="quarter" idx="35" hasCustomPrompt="1"/>
          </p:nvPr>
        </p:nvSpPr>
        <p:spPr>
          <a:xfrm>
            <a:off x="6865155" y="6062664"/>
            <a:ext cx="2214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Tree>
    <p:extLst>
      <p:ext uri="{BB962C8B-B14F-4D97-AF65-F5344CB8AC3E}">
        <p14:creationId xmlns:p14="http://schemas.microsoft.com/office/powerpoint/2010/main" val="33992157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0 photos and description">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8" name="Picture Placeholder 3"/>
          <p:cNvSpPr>
            <a:spLocks noGrp="1"/>
          </p:cNvSpPr>
          <p:nvPr>
            <p:ph type="pic" sz="quarter" idx="14"/>
          </p:nvPr>
        </p:nvSpPr>
        <p:spPr>
          <a:xfrm>
            <a:off x="60721" y="1415743"/>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08" name="Text Placeholder 4"/>
          <p:cNvSpPr>
            <a:spLocks noGrp="1"/>
          </p:cNvSpPr>
          <p:nvPr>
            <p:ph type="body" sz="quarter" idx="31" hasCustomPrompt="1"/>
          </p:nvPr>
        </p:nvSpPr>
        <p:spPr>
          <a:xfrm>
            <a:off x="60721" y="3352318"/>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21" name="Picture Placeholder 3"/>
          <p:cNvSpPr>
            <a:spLocks noGrp="1"/>
          </p:cNvSpPr>
          <p:nvPr>
            <p:ph type="pic" sz="quarter" idx="36"/>
          </p:nvPr>
        </p:nvSpPr>
        <p:spPr>
          <a:xfrm>
            <a:off x="1877039" y="1415743"/>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2" name="Picture Placeholder 3"/>
          <p:cNvSpPr>
            <a:spLocks noGrp="1"/>
          </p:cNvSpPr>
          <p:nvPr>
            <p:ph type="pic" sz="quarter" idx="37"/>
          </p:nvPr>
        </p:nvSpPr>
        <p:spPr>
          <a:xfrm>
            <a:off x="3690710" y="1415743"/>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8"/>
          </p:nvPr>
        </p:nvSpPr>
        <p:spPr>
          <a:xfrm>
            <a:off x="5505118" y="1415743"/>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4" name="Picture Placeholder 3"/>
          <p:cNvSpPr>
            <a:spLocks noGrp="1"/>
          </p:cNvSpPr>
          <p:nvPr>
            <p:ph type="pic" sz="quarter" idx="39"/>
          </p:nvPr>
        </p:nvSpPr>
        <p:spPr>
          <a:xfrm>
            <a:off x="7316055" y="1415743"/>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7" name="Text Placeholder 4"/>
          <p:cNvSpPr>
            <a:spLocks noGrp="1"/>
          </p:cNvSpPr>
          <p:nvPr>
            <p:ph type="body" sz="quarter" idx="40" hasCustomPrompt="1"/>
          </p:nvPr>
        </p:nvSpPr>
        <p:spPr>
          <a:xfrm>
            <a:off x="1873068" y="3352318"/>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28" name="Text Placeholder 4"/>
          <p:cNvSpPr>
            <a:spLocks noGrp="1"/>
          </p:cNvSpPr>
          <p:nvPr>
            <p:ph type="body" sz="quarter" idx="41" hasCustomPrompt="1"/>
          </p:nvPr>
        </p:nvSpPr>
        <p:spPr>
          <a:xfrm>
            <a:off x="3687064" y="3352318"/>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29" name="Text Placeholder 4"/>
          <p:cNvSpPr>
            <a:spLocks noGrp="1"/>
          </p:cNvSpPr>
          <p:nvPr>
            <p:ph type="body" sz="quarter" idx="42" hasCustomPrompt="1"/>
          </p:nvPr>
        </p:nvSpPr>
        <p:spPr>
          <a:xfrm>
            <a:off x="5503794" y="3352318"/>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30" name="Text Placeholder 4"/>
          <p:cNvSpPr>
            <a:spLocks noGrp="1"/>
          </p:cNvSpPr>
          <p:nvPr>
            <p:ph type="body" sz="quarter" idx="43" hasCustomPrompt="1"/>
          </p:nvPr>
        </p:nvSpPr>
        <p:spPr>
          <a:xfrm>
            <a:off x="7313407" y="3352318"/>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31" name="Picture Placeholder 3"/>
          <p:cNvSpPr>
            <a:spLocks noGrp="1"/>
          </p:cNvSpPr>
          <p:nvPr>
            <p:ph type="pic" sz="quarter" idx="44"/>
          </p:nvPr>
        </p:nvSpPr>
        <p:spPr>
          <a:xfrm>
            <a:off x="60721" y="4126088"/>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2" name="Text Placeholder 4"/>
          <p:cNvSpPr>
            <a:spLocks noGrp="1"/>
          </p:cNvSpPr>
          <p:nvPr>
            <p:ph type="body" sz="quarter" idx="45" hasCustomPrompt="1"/>
          </p:nvPr>
        </p:nvSpPr>
        <p:spPr>
          <a:xfrm>
            <a:off x="60721" y="6062664"/>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33" name="Picture Placeholder 3"/>
          <p:cNvSpPr>
            <a:spLocks noGrp="1"/>
          </p:cNvSpPr>
          <p:nvPr>
            <p:ph type="pic" sz="quarter" idx="46"/>
          </p:nvPr>
        </p:nvSpPr>
        <p:spPr>
          <a:xfrm>
            <a:off x="1877039" y="4126088"/>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4" name="Picture Placeholder 3"/>
          <p:cNvSpPr>
            <a:spLocks noGrp="1"/>
          </p:cNvSpPr>
          <p:nvPr>
            <p:ph type="pic" sz="quarter" idx="47"/>
          </p:nvPr>
        </p:nvSpPr>
        <p:spPr>
          <a:xfrm>
            <a:off x="3690710" y="4126088"/>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5" name="Picture Placeholder 3"/>
          <p:cNvSpPr>
            <a:spLocks noGrp="1"/>
          </p:cNvSpPr>
          <p:nvPr>
            <p:ph type="pic" sz="quarter" idx="48"/>
          </p:nvPr>
        </p:nvSpPr>
        <p:spPr>
          <a:xfrm>
            <a:off x="5505118" y="4126088"/>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6" name="Picture Placeholder 3"/>
          <p:cNvSpPr>
            <a:spLocks noGrp="1"/>
          </p:cNvSpPr>
          <p:nvPr>
            <p:ph type="pic" sz="quarter" idx="49"/>
          </p:nvPr>
        </p:nvSpPr>
        <p:spPr>
          <a:xfrm>
            <a:off x="7316055" y="4126088"/>
            <a:ext cx="1763100" cy="193657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8" name="Text Placeholder 4"/>
          <p:cNvSpPr>
            <a:spLocks noGrp="1"/>
          </p:cNvSpPr>
          <p:nvPr>
            <p:ph type="body" sz="quarter" idx="50" hasCustomPrompt="1"/>
          </p:nvPr>
        </p:nvSpPr>
        <p:spPr>
          <a:xfrm>
            <a:off x="1873068" y="6062664"/>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39" name="Text Placeholder 4"/>
          <p:cNvSpPr>
            <a:spLocks noGrp="1"/>
          </p:cNvSpPr>
          <p:nvPr>
            <p:ph type="body" sz="quarter" idx="51" hasCustomPrompt="1"/>
          </p:nvPr>
        </p:nvSpPr>
        <p:spPr>
          <a:xfrm>
            <a:off x="3687064" y="6062664"/>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40" name="Text Placeholder 4"/>
          <p:cNvSpPr>
            <a:spLocks noGrp="1"/>
          </p:cNvSpPr>
          <p:nvPr>
            <p:ph type="body" sz="quarter" idx="52" hasCustomPrompt="1"/>
          </p:nvPr>
        </p:nvSpPr>
        <p:spPr>
          <a:xfrm>
            <a:off x="5503794" y="6062663"/>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41" name="Text Placeholder 4"/>
          <p:cNvSpPr>
            <a:spLocks noGrp="1"/>
          </p:cNvSpPr>
          <p:nvPr>
            <p:ph type="body" sz="quarter" idx="53" hasCustomPrompt="1"/>
          </p:nvPr>
        </p:nvSpPr>
        <p:spPr>
          <a:xfrm>
            <a:off x="7313407" y="6062664"/>
            <a:ext cx="1765748" cy="714375"/>
          </a:xfrm>
          <a:prstGeom prst="rect">
            <a:avLst/>
          </a:prstGeom>
          <a:solidFill>
            <a:schemeClr val="bg2"/>
          </a:solidFill>
        </p:spPr>
        <p:txBody>
          <a:bodyPr lIns="90000" tIns="72000" rIns="90000" bIns="72000" anchor="ctr">
            <a:normAutofit/>
          </a:bodyP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Tree>
    <p:extLst>
      <p:ext uri="{BB962C8B-B14F-4D97-AF65-F5344CB8AC3E}">
        <p14:creationId xmlns:p14="http://schemas.microsoft.com/office/powerpoint/2010/main" val="14585679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8 picture layout">
    <p:spTree>
      <p:nvGrpSpPr>
        <p:cNvPr id="1" name=""/>
        <p:cNvGrpSpPr/>
        <p:nvPr/>
      </p:nvGrpSpPr>
      <p:grpSpPr>
        <a:xfrm>
          <a:off x="0" y="0"/>
          <a:ext cx="0" cy="0"/>
          <a:chOff x="0" y="0"/>
          <a:chExt cx="0" cy="0"/>
        </a:xfrm>
      </p:grpSpPr>
      <p:sp>
        <p:nvSpPr>
          <p:cNvPr id="8" name="Picture Placeholder 3"/>
          <p:cNvSpPr>
            <a:spLocks noGrp="1"/>
          </p:cNvSpPr>
          <p:nvPr>
            <p:ph type="pic" sz="quarter" idx="14"/>
          </p:nvPr>
        </p:nvSpPr>
        <p:spPr>
          <a:xfrm>
            <a:off x="60721" y="1415743"/>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2328866" y="1415743"/>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4597010" y="1415743"/>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6865155" y="1415743"/>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98" name="Picture Placeholder 3"/>
          <p:cNvSpPr>
            <a:spLocks noGrp="1"/>
          </p:cNvSpPr>
          <p:nvPr>
            <p:ph type="pic" sz="quarter" idx="25"/>
          </p:nvPr>
        </p:nvSpPr>
        <p:spPr>
          <a:xfrm>
            <a:off x="60721" y="4126088"/>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2328866" y="4126088"/>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4597010" y="4126088"/>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6865155" y="4126088"/>
            <a:ext cx="2214000" cy="2650951"/>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463821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Landscape text and photo">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p:cNvSpPr/>
          <p:nvPr userDrawn="1"/>
        </p:nvSpPr>
        <p:spPr>
          <a:xfrm>
            <a:off x="60722" y="1416052"/>
            <a:ext cx="9022554" cy="265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21" hasCustomPrompt="1"/>
          </p:nvPr>
        </p:nvSpPr>
        <p:spPr>
          <a:xfrm>
            <a:off x="366204" y="1762733"/>
            <a:ext cx="2386012" cy="1943060"/>
          </a:xfrm>
          <a:prstGeom prst="rect">
            <a:avLst/>
          </a:prstGeom>
        </p:spPr>
        <p:txBody>
          <a:bodyPr anchor="ct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3377748" y="1762733"/>
            <a:ext cx="2386012" cy="1943060"/>
          </a:xfrm>
          <a:prstGeom prst="rect">
            <a:avLst/>
          </a:prstGeom>
        </p:spPr>
        <p:txBody>
          <a:bodyPr anchor="ct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6406698" y="1762733"/>
            <a:ext cx="2386012" cy="1943060"/>
          </a:xfrm>
          <a:prstGeom prst="rect">
            <a:avLst/>
          </a:prstGeom>
        </p:spPr>
        <p:txBody>
          <a:bodyPr anchor="ctr"/>
          <a:lstStyle>
            <a:lvl1pPr marL="0" indent="0" algn="ctr">
              <a:lnSpc>
                <a:spcPct val="120000"/>
              </a:lnSpc>
              <a:buNone/>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21" name="Picture Placeholder 3"/>
          <p:cNvSpPr>
            <a:spLocks noGrp="1"/>
          </p:cNvSpPr>
          <p:nvPr>
            <p:ph type="pic" sz="quarter" idx="16" hasCustomPrompt="1"/>
          </p:nvPr>
        </p:nvSpPr>
        <p:spPr>
          <a:xfrm>
            <a:off x="3095191" y="4130636"/>
            <a:ext cx="2952437" cy="2630898"/>
          </a:xfrm>
          <a:prstGeom prst="rect">
            <a:avLst/>
          </a:prstGeom>
          <a:no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7" hasCustomPrompt="1"/>
          </p:nvPr>
        </p:nvSpPr>
        <p:spPr>
          <a:xfrm>
            <a:off x="6110107" y="4130636"/>
            <a:ext cx="2973169" cy="2630898"/>
          </a:xfrm>
          <a:prstGeom prst="rect">
            <a:avLst/>
          </a:prstGeom>
          <a:noFill/>
        </p:spPr>
        <p:txBody>
          <a:bodyPr tIns="936000" anchor="ctr"/>
          <a:lstStyle>
            <a:lvl1pPr marL="0" indent="0" algn="ctr">
              <a:buNone/>
              <a:defRPr sz="1350">
                <a:solidFill>
                  <a:schemeClr val="bg2"/>
                </a:solidFill>
              </a:defRPr>
            </a:lvl1pPr>
          </a:lstStyle>
          <a:p>
            <a:r>
              <a:rPr lang="en-GB" dirty="0"/>
              <a:t>Photo</a:t>
            </a:r>
          </a:p>
        </p:txBody>
      </p:sp>
      <p:sp>
        <p:nvSpPr>
          <p:cNvPr id="23" name="Picture Placeholder 3"/>
          <p:cNvSpPr>
            <a:spLocks noGrp="1"/>
          </p:cNvSpPr>
          <p:nvPr>
            <p:ph type="pic" sz="quarter" idx="20" hasCustomPrompt="1"/>
          </p:nvPr>
        </p:nvSpPr>
        <p:spPr>
          <a:xfrm>
            <a:off x="54491" y="4130637"/>
            <a:ext cx="2976909" cy="2636429"/>
          </a:xfrm>
          <a:prstGeom prst="rect">
            <a:avLst/>
          </a:prstGeom>
          <a:noFill/>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398200350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rofiles">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21" hasCustomPrompt="1"/>
          </p:nvPr>
        </p:nvSpPr>
        <p:spPr>
          <a:xfrm>
            <a:off x="366204" y="4284056"/>
            <a:ext cx="2386012" cy="2069687"/>
          </a:xfrm>
          <a:prstGeom prst="rect">
            <a:avLst/>
          </a:prstGeom>
        </p:spPr>
        <p:txBody>
          <a:bodyPr anchor="t">
            <a:normAutofit/>
          </a:bodyPr>
          <a:lstStyle>
            <a:lvl1pPr marL="214313" indent="-214313" algn="l">
              <a:lnSpc>
                <a:spcPct val="120000"/>
              </a:lnSpc>
              <a:buFont typeface="Arial" panose="020B0604020202020204" pitchFamily="34" charset="0"/>
              <a:buChar char="•"/>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3368223" y="4284056"/>
            <a:ext cx="2386012" cy="2069687"/>
          </a:xfrm>
          <a:prstGeom prst="rect">
            <a:avLst/>
          </a:prstGeom>
        </p:spPr>
        <p:txBody>
          <a:bodyPr anchor="t">
            <a:normAutofit/>
          </a:bodyPr>
          <a:lstStyle>
            <a:lvl1pPr marL="214313" indent="-214313" algn="l">
              <a:lnSpc>
                <a:spcPct val="120000"/>
              </a:lnSpc>
              <a:buFont typeface="Arial" panose="020B0604020202020204" pitchFamily="34" charset="0"/>
              <a:buChar char="•"/>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6406698" y="4284056"/>
            <a:ext cx="2386012" cy="2069687"/>
          </a:xfrm>
          <a:prstGeom prst="rect">
            <a:avLst/>
          </a:prstGeom>
        </p:spPr>
        <p:txBody>
          <a:bodyPr anchor="t">
            <a:normAutofit/>
          </a:bodyPr>
          <a:lstStyle>
            <a:lvl1pPr marL="214313" indent="-214313" algn="l">
              <a:lnSpc>
                <a:spcPct val="120000"/>
              </a:lnSpc>
              <a:buFont typeface="Arial" panose="020B0604020202020204" pitchFamily="34" charset="0"/>
              <a:buChar char="•"/>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27" name="Picture Placeholder 3"/>
          <p:cNvSpPr>
            <a:spLocks noGrp="1"/>
          </p:cNvSpPr>
          <p:nvPr>
            <p:ph type="pic" sz="quarter" idx="14"/>
          </p:nvPr>
        </p:nvSpPr>
        <p:spPr>
          <a:xfrm>
            <a:off x="372712" y="1671439"/>
            <a:ext cx="2379503" cy="203281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30" name="Text Placeholder 4"/>
          <p:cNvSpPr>
            <a:spLocks noGrp="1"/>
          </p:cNvSpPr>
          <p:nvPr>
            <p:ph type="body" sz="quarter" idx="28" hasCustomPrompt="1"/>
          </p:nvPr>
        </p:nvSpPr>
        <p:spPr>
          <a:xfrm>
            <a:off x="366204" y="3809202"/>
            <a:ext cx="2386012" cy="371920"/>
          </a:xfrm>
          <a:prstGeom prst="rect">
            <a:avLst/>
          </a:prstGeom>
        </p:spPr>
        <p:txBody>
          <a:bodyPr anchor="t">
            <a:noAutofit/>
          </a:bodyPr>
          <a:lstStyle>
            <a:lvl1pPr marL="0" indent="0" algn="l">
              <a:lnSpc>
                <a:spcPct val="120000"/>
              </a:lnSpc>
              <a:buFont typeface="Arial" panose="020B0604020202020204" pitchFamily="34" charset="0"/>
              <a:buNone/>
              <a:defRPr sz="1200" b="0" spc="0" baseline="0">
                <a:solidFill>
                  <a:schemeClr val="tx2"/>
                </a:solidFill>
                <a:latin typeface="+mj-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31" name="Text Placeholder 4"/>
          <p:cNvSpPr>
            <a:spLocks noGrp="1"/>
          </p:cNvSpPr>
          <p:nvPr>
            <p:ph type="body" sz="quarter" idx="29" hasCustomPrompt="1"/>
          </p:nvPr>
        </p:nvSpPr>
        <p:spPr>
          <a:xfrm>
            <a:off x="3368223" y="3808194"/>
            <a:ext cx="2386012" cy="371920"/>
          </a:xfrm>
          <a:prstGeom prst="rect">
            <a:avLst/>
          </a:prstGeom>
        </p:spPr>
        <p:txBody>
          <a:bodyPr anchor="t">
            <a:noAutofit/>
          </a:bodyPr>
          <a:lstStyle>
            <a:lvl1pPr marL="0" indent="0" algn="l">
              <a:lnSpc>
                <a:spcPct val="120000"/>
              </a:lnSpc>
              <a:buFont typeface="Arial" panose="020B0604020202020204" pitchFamily="34" charset="0"/>
              <a:buNone/>
              <a:defRPr sz="1200" b="0" spc="0" baseline="0">
                <a:solidFill>
                  <a:schemeClr val="tx2"/>
                </a:solidFill>
                <a:latin typeface="+mj-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32" name="Text Placeholder 4"/>
          <p:cNvSpPr>
            <a:spLocks noGrp="1"/>
          </p:cNvSpPr>
          <p:nvPr>
            <p:ph type="body" sz="quarter" idx="30" hasCustomPrompt="1"/>
          </p:nvPr>
        </p:nvSpPr>
        <p:spPr>
          <a:xfrm>
            <a:off x="6406698" y="3808194"/>
            <a:ext cx="2386012" cy="371920"/>
          </a:xfrm>
          <a:prstGeom prst="rect">
            <a:avLst/>
          </a:prstGeom>
        </p:spPr>
        <p:txBody>
          <a:bodyPr anchor="t">
            <a:noAutofit/>
          </a:bodyPr>
          <a:lstStyle>
            <a:lvl1pPr marL="0" indent="0" algn="l">
              <a:lnSpc>
                <a:spcPct val="120000"/>
              </a:lnSpc>
              <a:buFont typeface="Arial" panose="020B0604020202020204" pitchFamily="34" charset="0"/>
              <a:buNone/>
              <a:defRPr sz="1200" b="0" spc="0" baseline="0">
                <a:solidFill>
                  <a:schemeClr val="tx2"/>
                </a:solidFill>
                <a:latin typeface="+mj-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
        <p:nvSpPr>
          <p:cNvPr id="22" name="Picture Placeholder 3"/>
          <p:cNvSpPr>
            <a:spLocks noGrp="1"/>
          </p:cNvSpPr>
          <p:nvPr>
            <p:ph type="pic" sz="quarter" idx="31"/>
          </p:nvPr>
        </p:nvSpPr>
        <p:spPr>
          <a:xfrm>
            <a:off x="3368222" y="1671439"/>
            <a:ext cx="2386012" cy="203281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2"/>
          </p:nvPr>
        </p:nvSpPr>
        <p:spPr>
          <a:xfrm>
            <a:off x="6406336" y="1671439"/>
            <a:ext cx="2386373" cy="2032815"/>
          </a:xfrm>
          <a:prstGeom prst="rect">
            <a:avLst/>
          </a:prstGeom>
          <a:solidFill>
            <a:schemeClr val="bg1"/>
          </a:solidFill>
        </p:spPr>
        <p:txBody>
          <a:bodyPr anchor="ctr"/>
          <a:lstStyle>
            <a:lvl1pPr marL="0" indent="0" algn="ctr">
              <a:buNone/>
              <a:defRPr sz="135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73876968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tatement layout page">
    <p:spTree>
      <p:nvGrpSpPr>
        <p:cNvPr id="1" name=""/>
        <p:cNvGrpSpPr/>
        <p:nvPr/>
      </p:nvGrpSpPr>
      <p:grpSpPr>
        <a:xfrm>
          <a:off x="0" y="0"/>
          <a:ext cx="0" cy="0"/>
          <a:chOff x="0" y="0"/>
          <a:chExt cx="0" cy="0"/>
        </a:xfrm>
      </p:grpSpPr>
      <p:sp>
        <p:nvSpPr>
          <p:cNvPr id="20" name="Rectangle 19"/>
          <p:cNvSpPr/>
          <p:nvPr userDrawn="1"/>
        </p:nvSpPr>
        <p:spPr>
          <a:xfrm>
            <a:off x="60721" y="88900"/>
            <a:ext cx="9022555"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Subtitle 2"/>
          <p:cNvSpPr>
            <a:spLocks noGrp="1"/>
          </p:cNvSpPr>
          <p:nvPr>
            <p:ph type="subTitle" idx="1" hasCustomPrompt="1"/>
          </p:nvPr>
        </p:nvSpPr>
        <p:spPr>
          <a:xfrm>
            <a:off x="238125" y="337213"/>
            <a:ext cx="8677275" cy="806302"/>
          </a:xfrm>
          <a:prstGeom prst="rect">
            <a:avLst/>
          </a:prstGeom>
        </p:spPr>
        <p:txBody>
          <a:bodyPr anchor="ctr">
            <a:normAutofit/>
          </a:bodyPr>
          <a:lstStyle>
            <a:lvl1pPr marL="0" indent="0" algn="ctr">
              <a:buNone/>
              <a:defRPr sz="45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298" y="1408114"/>
            <a:ext cx="8992790" cy="5457925"/>
          </a:xfrm>
          <a:prstGeom prst="rect">
            <a:avLst/>
          </a:prstGeom>
        </p:spPr>
      </p:pic>
      <p:sp>
        <p:nvSpPr>
          <p:cNvPr id="15" name="Text Placeholder 4"/>
          <p:cNvSpPr>
            <a:spLocks noGrp="1"/>
          </p:cNvSpPr>
          <p:nvPr>
            <p:ph type="body" sz="quarter" idx="21" hasCustomPrompt="1"/>
          </p:nvPr>
        </p:nvSpPr>
        <p:spPr>
          <a:xfrm>
            <a:off x="1337754" y="2359632"/>
            <a:ext cx="6548947" cy="3888768"/>
          </a:xfrm>
          <a:prstGeom prst="rect">
            <a:avLst/>
          </a:prstGeom>
        </p:spPr>
        <p:txBody>
          <a:bodyPr anchor="t"/>
          <a:lstStyle>
            <a:lvl1pPr marL="0" indent="0" algn="l">
              <a:lnSpc>
                <a:spcPct val="120000"/>
              </a:lnSpc>
              <a:buNone/>
              <a:tabLst>
                <a:tab pos="2085975" algn="l"/>
              </a:tabLst>
              <a:defRPr sz="105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Insert text here</a:t>
            </a:r>
          </a:p>
        </p:txBody>
      </p:sp>
    </p:spTree>
    <p:extLst>
      <p:ext uri="{BB962C8B-B14F-4D97-AF65-F5344CB8AC3E}">
        <p14:creationId xmlns:p14="http://schemas.microsoft.com/office/powerpoint/2010/main" val="12178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theme" Target="../theme/theme3.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theme" Target="../theme/theme4.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21" Type="http://schemas.openxmlformats.org/officeDocument/2006/relationships/theme" Target="../theme/theme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theme" Target="../theme/theme6.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3" Type="http://schemas.openxmlformats.org/officeDocument/2006/relationships/slideLayout" Target="../slideLayouts/slideLayout111.xml"/><Relationship Id="rId21" Type="http://schemas.openxmlformats.org/officeDocument/2006/relationships/theme" Target="../theme/theme7.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theme" Target="../theme/theme8.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26" Type="http://schemas.openxmlformats.org/officeDocument/2006/relationships/slideLayout" Target="../slideLayouts/slideLayout174.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34" Type="http://schemas.openxmlformats.org/officeDocument/2006/relationships/theme" Target="../theme/theme9.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slideLayout" Target="../slideLayouts/slideLayout173.xml"/><Relationship Id="rId33" Type="http://schemas.openxmlformats.org/officeDocument/2006/relationships/slideLayout" Target="../slideLayouts/slideLayout181.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29" Type="http://schemas.openxmlformats.org/officeDocument/2006/relationships/slideLayout" Target="../slideLayouts/slideLayout177.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32" Type="http://schemas.openxmlformats.org/officeDocument/2006/relationships/slideLayout" Target="../slideLayouts/slideLayout180.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28" Type="http://schemas.openxmlformats.org/officeDocument/2006/relationships/slideLayout" Target="../slideLayouts/slideLayout176.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31" Type="http://schemas.openxmlformats.org/officeDocument/2006/relationships/slideLayout" Target="../slideLayouts/slideLayout179.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 Id="rId27" Type="http://schemas.openxmlformats.org/officeDocument/2006/relationships/slideLayout" Target="../slideLayouts/slideLayout175.xml"/><Relationship Id="rId30" Type="http://schemas.openxmlformats.org/officeDocument/2006/relationships/slideLayout" Target="../slideLayouts/slideLayout178.xml"/><Relationship Id="rId8"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3719" r:id="rId5"/>
    <p:sldLayoutId id="2147484070" r:id="rId6"/>
    <p:sldLayoutId id="2147484071" r:id="rId7"/>
    <p:sldLayoutId id="2147484072" r:id="rId8"/>
    <p:sldLayoutId id="2147484073" r:id="rId9"/>
    <p:sldLayoutId id="2147484074" r:id="rId10"/>
    <p:sldLayoutId id="2147484075" r:id="rId11"/>
    <p:sldLayoutId id="214748407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5" r:id="rId6"/>
    <p:sldLayoutId id="2147484186" r:id="rId7"/>
    <p:sldLayoutId id="2147484188" r:id="rId8"/>
    <p:sldLayoutId id="2147484189" r:id="rId9"/>
    <p:sldLayoutId id="2147484190" r:id="rId10"/>
    <p:sldLayoutId id="2147484191" r:id="rId11"/>
    <p:sldLayoutId id="214748416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4263" r:id="rId1"/>
    <p:sldLayoutId id="2147484169" r:id="rId2"/>
    <p:sldLayoutId id="2147483890" r:id="rId3"/>
    <p:sldLayoutId id="2147483889" r:id="rId4"/>
    <p:sldLayoutId id="2147483791" r:id="rId5"/>
    <p:sldLayoutId id="2147483793" r:id="rId6"/>
    <p:sldLayoutId id="2147483794" r:id="rId7"/>
    <p:sldLayoutId id="2147483795"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539260"/>
      </p:ext>
    </p:extLst>
  </p:cSld>
  <p:clrMap bg1="lt1" tx1="dk1" bg2="lt2" tx2="dk2" accent1="accent1" accent2="accent2" accent3="accent3" accent4="accent4" accent5="accent5" accent6="accent6" hlink="hlink" folHlink="folHlink"/>
  <p:sldLayoutIdLst>
    <p:sldLayoutId id="2147484262"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 id="2147484211" r:id="rId12"/>
    <p:sldLayoutId id="2147484212" r:id="rId13"/>
    <p:sldLayoutId id="2147484213" r:id="rId14"/>
    <p:sldLayoutId id="2147484214" r:id="rId15"/>
    <p:sldLayoutId id="2147484215" r:id="rId16"/>
    <p:sldLayoutId id="2147484216" r:id="rId17"/>
    <p:sldLayoutId id="2147484217" r:id="rId18"/>
    <p:sldLayoutId id="2147484218" r:id="rId19"/>
    <p:sldLayoutId id="2147484219"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2339337"/>
      </p:ext>
    </p:extLst>
  </p:cSld>
  <p:clrMap bg1="lt1" tx1="dk1" bg2="lt2" tx2="dk2" accent1="accent1" accent2="accent2" accent3="accent3" accent4="accent4" accent5="accent5" accent6="accent6" hlink="hlink" folHlink="folHlink"/>
  <p:sldLayoutIdLst>
    <p:sldLayoutId id="2147484261"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30" r:id="rId11"/>
    <p:sldLayoutId id="2147484231" r:id="rId12"/>
    <p:sldLayoutId id="2147484232" r:id="rId13"/>
    <p:sldLayoutId id="2147484233" r:id="rId14"/>
    <p:sldLayoutId id="2147484234" r:id="rId15"/>
    <p:sldLayoutId id="2147484235" r:id="rId16"/>
    <p:sldLayoutId id="2147484236" r:id="rId17"/>
    <p:sldLayoutId id="2147484237" r:id="rId18"/>
    <p:sldLayoutId id="2147484238" r:id="rId19"/>
    <p:sldLayoutId id="2147484239"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283091"/>
      </p:ext>
    </p:extLst>
  </p:cSld>
  <p:clrMap bg1="lt1" tx1="dk1" bg2="lt2" tx2="dk2" accent1="accent1" accent2="accent2" accent3="accent3" accent4="accent4" accent5="accent5" accent6="accent6" hlink="hlink" folHlink="folHlink"/>
  <p:sldLayoutIdLst>
    <p:sldLayoutId id="2147484241" r:id="rId1"/>
    <p:sldLayoutId id="2147484260"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 id="2147484251" r:id="rId12"/>
    <p:sldLayoutId id="2147484252" r:id="rId13"/>
    <p:sldLayoutId id="2147484253" r:id="rId14"/>
    <p:sldLayoutId id="2147484254" r:id="rId15"/>
    <p:sldLayoutId id="2147484255" r:id="rId16"/>
    <p:sldLayoutId id="2147484256" r:id="rId17"/>
    <p:sldLayoutId id="2147484257" r:id="rId18"/>
    <p:sldLayoutId id="2147484258" r:id="rId19"/>
    <p:sldLayoutId id="2147484259" r:id="rId20"/>
    <p:sldLayoutId id="2147484306" r:id="rId21"/>
    <p:sldLayoutId id="2147484307" r:id="rId22"/>
    <p:sldLayoutId id="2147484308" r:id="rId23"/>
    <p:sldLayoutId id="2147484309" r:id="rId2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03087"/>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 id="2147484276" r:id="rId12"/>
    <p:sldLayoutId id="2147484277" r:id="rId13"/>
    <p:sldLayoutId id="2147484278" r:id="rId14"/>
    <p:sldLayoutId id="2147484279" r:id="rId15"/>
    <p:sldLayoutId id="2147484280" r:id="rId16"/>
    <p:sldLayoutId id="2147484281" r:id="rId17"/>
    <p:sldLayoutId id="2147484282" r:id="rId18"/>
    <p:sldLayoutId id="2147484283" r:id="rId19"/>
    <p:sldLayoutId id="214748428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619950"/>
      </p:ext>
    </p:extLst>
  </p:cSld>
  <p:clrMap bg1="lt1" tx1="dk1" bg2="lt2" tx2="dk2" accent1="accent1" accent2="accent2" accent3="accent3" accent4="accent4" accent5="accent5" accent6="accent6" hlink="hlink" folHlink="folHlink"/>
  <p:sldLayoutIdLst>
    <p:sldLayoutId id="2147484286" r:id="rId1"/>
    <p:sldLayoutId id="2147484287" r:id="rId2"/>
    <p:sldLayoutId id="2147484288" r:id="rId3"/>
    <p:sldLayoutId id="2147484289" r:id="rId4"/>
    <p:sldLayoutId id="2147484290" r:id="rId5"/>
    <p:sldLayoutId id="2147484291" r:id="rId6"/>
    <p:sldLayoutId id="2147484292" r:id="rId7"/>
    <p:sldLayoutId id="2147484293" r:id="rId8"/>
    <p:sldLayoutId id="2147484294" r:id="rId9"/>
    <p:sldLayoutId id="2147484295" r:id="rId10"/>
    <p:sldLayoutId id="2147484296" r:id="rId11"/>
    <p:sldLayoutId id="2147484297" r:id="rId12"/>
    <p:sldLayoutId id="2147484298" r:id="rId13"/>
    <p:sldLayoutId id="2147484299" r:id="rId14"/>
    <p:sldLayoutId id="2147484300" r:id="rId15"/>
    <p:sldLayoutId id="2147484301" r:id="rId16"/>
    <p:sldLayoutId id="2147484302" r:id="rId17"/>
    <p:sldLayoutId id="2147484303" r:id="rId18"/>
    <p:sldLayoutId id="2147484304" r:id="rId19"/>
    <p:sldLayoutId id="214748430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781468"/>
      </p:ext>
    </p:extLst>
  </p:cSld>
  <p:clrMap bg1="lt1" tx1="dk1" bg2="lt2" tx2="dk2" accent1="accent1" accent2="accent2" accent3="accent3" accent4="accent4" accent5="accent5" accent6="accent6" hlink="hlink" folHlink="folHlink"/>
  <p:sldLayoutIdLst>
    <p:sldLayoutId id="2147484312" r:id="rId1"/>
    <p:sldLayoutId id="2147484313" r:id="rId2"/>
    <p:sldLayoutId id="2147484314" r:id="rId3"/>
    <p:sldLayoutId id="2147484315" r:id="rId4"/>
    <p:sldLayoutId id="2147484316" r:id="rId5"/>
    <p:sldLayoutId id="2147484317" r:id="rId6"/>
    <p:sldLayoutId id="2147484318" r:id="rId7"/>
    <p:sldLayoutId id="2147484319" r:id="rId8"/>
    <p:sldLayoutId id="2147484320" r:id="rId9"/>
    <p:sldLayoutId id="2147484321" r:id="rId10"/>
    <p:sldLayoutId id="2147484322" r:id="rId11"/>
    <p:sldLayoutId id="2147484323" r:id="rId12"/>
    <p:sldLayoutId id="2147484324" r:id="rId13"/>
    <p:sldLayoutId id="2147484325" r:id="rId14"/>
    <p:sldLayoutId id="2147484326" r:id="rId15"/>
    <p:sldLayoutId id="2147484327" r:id="rId16"/>
    <p:sldLayoutId id="2147484328" r:id="rId17"/>
    <p:sldLayoutId id="2147484329" r:id="rId18"/>
    <p:sldLayoutId id="2147484330" r:id="rId19"/>
    <p:sldLayoutId id="2147484331" r:id="rId20"/>
    <p:sldLayoutId id="2147484332" r:id="rId21"/>
    <p:sldLayoutId id="2147484333" r:id="rId22"/>
    <p:sldLayoutId id="2147484334" r:id="rId23"/>
    <p:sldLayoutId id="2147484335" r:id="rId24"/>
    <p:sldLayoutId id="2147484336" r:id="rId25"/>
    <p:sldLayoutId id="2147484337" r:id="rId26"/>
    <p:sldLayoutId id="2147484338" r:id="rId27"/>
    <p:sldLayoutId id="2147484339" r:id="rId28"/>
    <p:sldLayoutId id="2147484340" r:id="rId29"/>
    <p:sldLayoutId id="2147484341" r:id="rId30"/>
    <p:sldLayoutId id="2147484342" r:id="rId31"/>
    <p:sldLayoutId id="2147484343" r:id="rId32"/>
    <p:sldLayoutId id="2147484344" r:id="rId3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3" Type="http://schemas.openxmlformats.org/officeDocument/2006/relationships/hyperlink" Target="mailto:StudentAdvice@sussex.ac.uk" TargetMode="External"/><Relationship Id="rId2" Type="http://schemas.openxmlformats.org/officeDocument/2006/relationships/notesSlide" Target="../notesSlides/notesSlide2.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2.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18_8BAC3280.xml"/><Relationship Id="rId2" Type="http://schemas.openxmlformats.org/officeDocument/2006/relationships/notesSlide" Target="../notesSlides/notesSlide5.xml"/><Relationship Id="rId1" Type="http://schemas.openxmlformats.org/officeDocument/2006/relationships/slideLayout" Target="../slideLayouts/slideLayout97.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7.xml"/><Relationship Id="rId4" Type="http://schemas.openxmlformats.org/officeDocument/2006/relationships/hyperlink" Target="http://mysussex.sussex.ac.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hyperlink" Target="mailto:StudentAdvice@sussex.ac.uk" TargetMode="External"/><Relationship Id="rId7" Type="http://schemas.openxmlformats.org/officeDocument/2006/relationships/hyperlink" Target="mailto:MoneyAdvice@sussex.ac.uk" TargetMode="External"/><Relationship Id="rId2" Type="http://schemas.openxmlformats.org/officeDocument/2006/relationships/notesSlide" Target="../notesSlides/notesSlide8.xml"/><Relationship Id="rId1" Type="http://schemas.openxmlformats.org/officeDocument/2006/relationships/slideLayout" Target="../slideLayouts/slideLayout97.xml"/><Relationship Id="rId6" Type="http://schemas.openxmlformats.org/officeDocument/2006/relationships/hyperlink" Target="mailto:Immigration@sussex.ac.uk" TargetMode="External"/><Relationship Id="rId5" Type="http://schemas.openxmlformats.org/officeDocument/2006/relationships/hyperlink" Target="mailto:DisabilitySupport@sussex.ac.uk" TargetMode="External"/><Relationship Id="rId4" Type="http://schemas.openxmlformats.org/officeDocument/2006/relationships/hyperlink" Target="mailto:svdv@sussex.ac.u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6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6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0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6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reportandsupport.sussex.ac.uk/" TargetMode="External"/><Relationship Id="rId2" Type="http://schemas.openxmlformats.org/officeDocument/2006/relationships/notesSlide" Target="../notesSlides/notesSlide14.xml"/><Relationship Id="rId1" Type="http://schemas.openxmlformats.org/officeDocument/2006/relationships/slideLayout" Target="../slideLayouts/slideLayout9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A757D-B8BC-4432-B958-229EDF3F9A17}"/>
              </a:ext>
            </a:extLst>
          </p:cNvPr>
          <p:cNvSpPr>
            <a:spLocks noGrp="1"/>
          </p:cNvSpPr>
          <p:nvPr>
            <p:ph type="ctrTitle"/>
          </p:nvPr>
        </p:nvSpPr>
        <p:spPr>
          <a:xfrm>
            <a:off x="597876" y="2707926"/>
            <a:ext cx="7948247" cy="1442148"/>
          </a:xfrm>
        </p:spPr>
        <p:txBody>
          <a:bodyPr lIns="91440" tIns="45720" rIns="91440" bIns="45720" anchor="b">
            <a:normAutofit fontScale="90000"/>
          </a:bodyPr>
          <a:lstStyle/>
          <a:p>
            <a:br>
              <a:rPr lang="en-US" sz="4800" dirty="0"/>
            </a:br>
            <a:r>
              <a:rPr lang="en-US" sz="4800" dirty="0"/>
              <a:t>Student Advice &amp; Guidance</a:t>
            </a:r>
            <a:r>
              <a:rPr lang="en-GB" sz="1600" dirty="0"/>
              <a:t> </a:t>
            </a:r>
            <a:br>
              <a:rPr lang="en-GB" sz="1600" dirty="0"/>
            </a:br>
            <a:br>
              <a:rPr lang="en-GB" sz="1600" dirty="0"/>
            </a:br>
            <a:r>
              <a:rPr lang="en-GB" sz="1600" dirty="0"/>
              <a:t>MAH Training</a:t>
            </a:r>
            <a:br>
              <a:rPr lang="en-GB" sz="1600" dirty="0"/>
            </a:br>
            <a:br>
              <a:rPr lang="en-GB" sz="1600" dirty="0"/>
            </a:br>
            <a:br>
              <a:rPr lang="en-GB" sz="2200" dirty="0"/>
            </a:br>
            <a:r>
              <a:rPr lang="en-GB" sz="2200" dirty="0"/>
              <a:t>Autumn 2024</a:t>
            </a:r>
            <a:r>
              <a:rPr lang="en-US" sz="2200" dirty="0"/>
              <a:t> </a:t>
            </a:r>
            <a:endParaRPr lang="en-GB" sz="2200" dirty="0"/>
          </a:p>
        </p:txBody>
      </p:sp>
    </p:spTree>
    <p:extLst>
      <p:ext uri="{BB962C8B-B14F-4D97-AF65-F5344CB8AC3E}">
        <p14:creationId xmlns:p14="http://schemas.microsoft.com/office/powerpoint/2010/main" val="2699785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F3BF0-21D9-4F82-A6AF-127B1CFA737D}"/>
              </a:ext>
            </a:extLst>
          </p:cNvPr>
          <p:cNvSpPr>
            <a:spLocks noGrp="1"/>
          </p:cNvSpPr>
          <p:nvPr>
            <p:ph type="title"/>
          </p:nvPr>
        </p:nvSpPr>
        <p:spPr/>
        <p:txBody>
          <a:bodyPr/>
          <a:lstStyle/>
          <a:p>
            <a:r>
              <a:rPr lang="en-GB" sz="4800"/>
              <a:t>Student Advice &amp; Guidance</a:t>
            </a:r>
            <a:endParaRPr lang="en-GB" sz="4800" dirty="0"/>
          </a:p>
        </p:txBody>
      </p:sp>
      <p:sp>
        <p:nvSpPr>
          <p:cNvPr id="5" name="TextBox 4">
            <a:extLst>
              <a:ext uri="{FF2B5EF4-FFF2-40B4-BE49-F238E27FC236}">
                <a16:creationId xmlns:a16="http://schemas.microsoft.com/office/drawing/2014/main" id="{03732A80-DAA0-475F-AB30-6328F3E4B235}"/>
              </a:ext>
            </a:extLst>
          </p:cNvPr>
          <p:cNvSpPr txBox="1"/>
          <p:nvPr/>
        </p:nvSpPr>
        <p:spPr>
          <a:xfrm>
            <a:off x="5070757" y="1550918"/>
            <a:ext cx="3848519" cy="5039841"/>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GB" sz="1600" dirty="0">
                <a:solidFill>
                  <a:srgbClr val="007A79"/>
                </a:solidFill>
              </a:rPr>
              <a:t>Provide practical advice and guidance across a wide range of topics and concerns within a student’s experience</a:t>
            </a:r>
          </a:p>
          <a:p>
            <a:pPr>
              <a:spcAft>
                <a:spcPts val="300"/>
              </a:spcAft>
            </a:pPr>
            <a:endParaRPr lang="en-GB" sz="1600" dirty="0">
              <a:solidFill>
                <a:srgbClr val="007A79"/>
              </a:solidFill>
            </a:endParaRPr>
          </a:p>
          <a:p>
            <a:pPr marL="285750" indent="-285750">
              <a:spcAft>
                <a:spcPts val="300"/>
              </a:spcAft>
              <a:buFont typeface="Arial" panose="020B0604020202020204" pitchFamily="34" charset="0"/>
              <a:buChar char="•"/>
            </a:pPr>
            <a:r>
              <a:rPr lang="en-GB" sz="1600" dirty="0">
                <a:solidFill>
                  <a:srgbClr val="007A79"/>
                </a:solidFill>
              </a:rPr>
              <a:t>Ensure students can access the information and support needed to overcome any potential challenges or barriers to success. </a:t>
            </a:r>
          </a:p>
          <a:p>
            <a:pPr>
              <a:spcAft>
                <a:spcPts val="300"/>
              </a:spcAft>
            </a:pPr>
            <a:endParaRPr lang="en-GB" sz="1600" dirty="0">
              <a:solidFill>
                <a:srgbClr val="007A79"/>
              </a:solidFill>
            </a:endParaRPr>
          </a:p>
          <a:p>
            <a:pPr marL="285750" indent="-285750">
              <a:spcAft>
                <a:spcPts val="300"/>
              </a:spcAft>
              <a:buFont typeface="Arial" panose="020B0604020202020204" pitchFamily="34" charset="0"/>
              <a:buChar char="•"/>
            </a:pPr>
            <a:r>
              <a:rPr lang="en-US" sz="1600" dirty="0">
                <a:solidFill>
                  <a:srgbClr val="007A79"/>
                </a:solidFill>
              </a:rPr>
              <a:t>Advisors work holistically with students to understand their needs, facilitating students to understand their choices and next steps</a:t>
            </a:r>
          </a:p>
          <a:p>
            <a:pPr>
              <a:spcAft>
                <a:spcPts val="300"/>
              </a:spcAft>
            </a:pPr>
            <a:endParaRPr lang="en-US" sz="1600" dirty="0">
              <a:solidFill>
                <a:srgbClr val="007A79"/>
              </a:solidFill>
            </a:endParaRPr>
          </a:p>
          <a:p>
            <a:pPr marL="285750" indent="-285750">
              <a:spcAft>
                <a:spcPts val="300"/>
              </a:spcAft>
              <a:buFont typeface="Arial" panose="020B0604020202020204" pitchFamily="34" charset="0"/>
              <a:buChar char="•"/>
            </a:pPr>
            <a:r>
              <a:rPr lang="en-US" sz="1600" dirty="0">
                <a:solidFill>
                  <a:srgbClr val="007A79"/>
                </a:solidFill>
              </a:rPr>
              <a:t>Intrinsically linked with PS and Academic teams across the university </a:t>
            </a:r>
            <a:endParaRPr lang="en-GB" sz="1600" dirty="0"/>
          </a:p>
          <a:p>
            <a:pPr>
              <a:spcAft>
                <a:spcPts val="300"/>
              </a:spcAft>
            </a:pPr>
            <a:endParaRPr lang="en-GB" sz="1600" dirty="0">
              <a:solidFill>
                <a:srgbClr val="007A79"/>
              </a:solidFill>
            </a:endParaRPr>
          </a:p>
        </p:txBody>
      </p:sp>
      <p:graphicFrame>
        <p:nvGraphicFramePr>
          <p:cNvPr id="4" name="Diagram 3">
            <a:extLst>
              <a:ext uri="{FF2B5EF4-FFF2-40B4-BE49-F238E27FC236}">
                <a16:creationId xmlns:a16="http://schemas.microsoft.com/office/drawing/2014/main" id="{5244DD1A-7274-5CD6-BAE2-F022BBF1BDBA}"/>
              </a:ext>
            </a:extLst>
          </p:cNvPr>
          <p:cNvGraphicFramePr/>
          <p:nvPr>
            <p:extLst>
              <p:ext uri="{D42A27DB-BD31-4B8C-83A1-F6EECF244321}">
                <p14:modId xmlns:p14="http://schemas.microsoft.com/office/powerpoint/2010/main" val="1814971329"/>
              </p:ext>
            </p:extLst>
          </p:nvPr>
        </p:nvGraphicFramePr>
        <p:xfrm>
          <a:off x="592735" y="1842440"/>
          <a:ext cx="3848519" cy="3686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9966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6B6B274A-18AE-64CB-F1DF-92A9A5CE6693}"/>
              </a:ext>
            </a:extLst>
          </p:cNvPr>
          <p:cNvSpPr>
            <a:spLocks noGrp="1"/>
          </p:cNvSpPr>
          <p:nvPr>
            <p:ph type="body" sz="quarter" idx="11"/>
          </p:nvPr>
        </p:nvSpPr>
        <p:spPr>
          <a:xfrm>
            <a:off x="4803112" y="1710453"/>
            <a:ext cx="4091216" cy="3218055"/>
          </a:xfrm>
        </p:spPr>
        <p:txBody>
          <a:bodyPr lIns="91440" tIns="45720" rIns="91440" bIns="45720" anchor="ctr">
            <a:normAutofit fontScale="85000" lnSpcReduction="20000"/>
          </a:bodyPr>
          <a:lstStyle/>
          <a:p>
            <a:pPr algn="l"/>
            <a:endParaRPr lang="en-US" dirty="0"/>
          </a:p>
          <a:p>
            <a:pPr marL="342900" indent="-342900" algn="l">
              <a:buFont typeface="Arial" panose="020B0604020202020204" pitchFamily="34" charset="0"/>
              <a:buChar char="•"/>
            </a:pPr>
            <a:r>
              <a:rPr lang="en-US" dirty="0"/>
              <a:t>Personal and welfare concerns</a:t>
            </a:r>
          </a:p>
          <a:p>
            <a:pPr marL="342900" indent="-342900" algn="l">
              <a:buFont typeface="Arial" panose="020B0604020202020204" pitchFamily="34" charset="0"/>
              <a:buChar char="•"/>
            </a:pPr>
            <a:r>
              <a:rPr lang="en-US" dirty="0"/>
              <a:t>Obstacles to study</a:t>
            </a:r>
          </a:p>
          <a:p>
            <a:pPr marL="342900" indent="-342900" algn="l">
              <a:buFont typeface="Arial" panose="020B0604020202020204" pitchFamily="34" charset="0"/>
              <a:buChar char="•"/>
            </a:pPr>
            <a:r>
              <a:rPr lang="en-US" dirty="0"/>
              <a:t>Sources of support</a:t>
            </a:r>
          </a:p>
          <a:p>
            <a:pPr marL="342900" indent="-342900" algn="l">
              <a:buFont typeface="Arial" panose="020B0604020202020204" pitchFamily="34" charset="0"/>
              <a:buChar char="•"/>
            </a:pPr>
            <a:r>
              <a:rPr lang="en-US" dirty="0"/>
              <a:t>Progress issues</a:t>
            </a:r>
          </a:p>
          <a:p>
            <a:pPr marL="342900" indent="-342900" algn="l">
              <a:buFont typeface="Arial" panose="020B0604020202020204" pitchFamily="34" charset="0"/>
              <a:buChar char="•"/>
            </a:pPr>
            <a:r>
              <a:rPr lang="en-US" dirty="0"/>
              <a:t>Explain university rules and processes</a:t>
            </a:r>
          </a:p>
          <a:p>
            <a:pPr marL="342900" indent="-342900" algn="l">
              <a:buFont typeface="Arial" panose="020B0604020202020204" pitchFamily="34" charset="0"/>
              <a:buChar char="•"/>
            </a:pPr>
            <a:r>
              <a:rPr lang="en-US" dirty="0"/>
              <a:t>Identify routes to support success</a:t>
            </a:r>
          </a:p>
          <a:p>
            <a:pPr marL="342900" indent="-342900" algn="l">
              <a:buFont typeface="Arial" panose="020B0604020202020204" pitchFamily="34" charset="0"/>
              <a:buChar char="•"/>
            </a:pPr>
            <a:r>
              <a:rPr lang="en-US" dirty="0"/>
              <a:t>Support for incidents</a:t>
            </a:r>
          </a:p>
          <a:p>
            <a:pPr marL="342900" indent="-342900" algn="l">
              <a:buFont typeface="Arial" panose="020B0604020202020204" pitchFamily="34" charset="0"/>
              <a:buChar char="•"/>
            </a:pPr>
            <a:r>
              <a:rPr lang="en-US" dirty="0"/>
              <a:t>Awareness raising &amp; campaigns</a:t>
            </a:r>
          </a:p>
          <a:p>
            <a:pPr marL="342900" indent="-342900" algn="l">
              <a:buFont typeface="Arial" panose="020B0604020202020204" pitchFamily="34" charset="0"/>
              <a:buChar char="•"/>
            </a:pPr>
            <a:r>
              <a:rPr lang="en-US" dirty="0"/>
              <a:t>8 Advisors (6.5FTE)</a:t>
            </a:r>
          </a:p>
          <a:p>
            <a:pPr marL="342900" indent="-342900" algn="l">
              <a:buFont typeface="Arial" panose="020B0604020202020204" pitchFamily="34" charset="0"/>
              <a:buChar char="•"/>
            </a:pPr>
            <a:endParaRPr lang="en-US" dirty="0">
              <a:cs typeface="Arial"/>
            </a:endParaRPr>
          </a:p>
        </p:txBody>
      </p:sp>
      <p:sp>
        <p:nvSpPr>
          <p:cNvPr id="13" name="Title 3">
            <a:extLst>
              <a:ext uri="{FF2B5EF4-FFF2-40B4-BE49-F238E27FC236}">
                <a16:creationId xmlns:a16="http://schemas.microsoft.com/office/drawing/2014/main" id="{1E918660-DE1B-7DA7-5924-D3252025EB68}"/>
              </a:ext>
            </a:extLst>
          </p:cNvPr>
          <p:cNvSpPr>
            <a:spLocks noGrp="1"/>
          </p:cNvSpPr>
          <p:nvPr>
            <p:ph type="title"/>
          </p:nvPr>
        </p:nvSpPr>
        <p:spPr>
          <a:xfrm>
            <a:off x="592735" y="283023"/>
            <a:ext cx="7958526" cy="780153"/>
          </a:xfrm>
        </p:spPr>
        <p:txBody>
          <a:bodyPr/>
          <a:lstStyle/>
          <a:p>
            <a:r>
              <a:rPr lang="en-US" dirty="0"/>
              <a:t>Student Advice</a:t>
            </a:r>
          </a:p>
        </p:txBody>
      </p:sp>
      <p:pic>
        <p:nvPicPr>
          <p:cNvPr id="2052" name="Picture 4" descr="No photo description available.">
            <a:extLst>
              <a:ext uri="{FF2B5EF4-FFF2-40B4-BE49-F238E27FC236}">
                <a16:creationId xmlns:a16="http://schemas.microsoft.com/office/drawing/2014/main" id="{869EE77E-5392-4100-A210-E90B9F642575}"/>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8289" r="828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9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10B5C8-FC62-4729-B827-42B32A4CBB5F}"/>
              </a:ext>
            </a:extLst>
          </p:cNvPr>
          <p:cNvSpPr>
            <a:spLocks noGrp="1"/>
          </p:cNvSpPr>
          <p:nvPr>
            <p:ph type="title"/>
          </p:nvPr>
        </p:nvSpPr>
        <p:spPr/>
        <p:txBody>
          <a:bodyPr/>
          <a:lstStyle/>
          <a:p>
            <a:r>
              <a:rPr lang="en-GB" dirty="0"/>
              <a:t>Student Advice</a:t>
            </a:r>
          </a:p>
        </p:txBody>
      </p:sp>
      <p:sp>
        <p:nvSpPr>
          <p:cNvPr id="7" name="Google Shape;334;p46">
            <a:extLst>
              <a:ext uri="{FF2B5EF4-FFF2-40B4-BE49-F238E27FC236}">
                <a16:creationId xmlns:a16="http://schemas.microsoft.com/office/drawing/2014/main" id="{1F04856D-FC1F-42DE-BE0A-3C92FEBB6037}"/>
              </a:ext>
            </a:extLst>
          </p:cNvPr>
          <p:cNvSpPr/>
          <p:nvPr/>
        </p:nvSpPr>
        <p:spPr>
          <a:xfrm>
            <a:off x="-1157468" y="-334517"/>
            <a:ext cx="9562996" cy="342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br>
              <a:rPr lang="en-GB"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p:txBody>
      </p:sp>
      <p:sp>
        <p:nvSpPr>
          <p:cNvPr id="13" name="TextBox 1">
            <a:extLst>
              <a:ext uri="{FF2B5EF4-FFF2-40B4-BE49-F238E27FC236}">
                <a16:creationId xmlns:a16="http://schemas.microsoft.com/office/drawing/2014/main" id="{380EFA3D-8597-C7C8-5DAA-541714BB6F0B}"/>
              </a:ext>
            </a:extLst>
          </p:cNvPr>
          <p:cNvSpPr txBox="1"/>
          <p:nvPr/>
        </p:nvSpPr>
        <p:spPr>
          <a:xfrm>
            <a:off x="231191" y="1656915"/>
            <a:ext cx="3166860" cy="110799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0" i="0" dirty="0">
                <a:solidFill>
                  <a:srgbClr val="000000"/>
                </a:solidFill>
                <a:effectLst/>
                <a:latin typeface="Arial" panose="020B0604020202020204" pitchFamily="34" charset="0"/>
              </a:rPr>
              <a:t>Every School has a dedicated link Student Advisor who works closely with the Director of Student Experience. </a:t>
            </a:r>
            <a:r>
              <a:rPr lang="en-US" sz="1800" b="0" i="0" dirty="0">
                <a:solidFill>
                  <a:srgbClr val="000000"/>
                </a:solidFill>
                <a:effectLst/>
                <a:latin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4" name="TextBox 1">
            <a:extLst>
              <a:ext uri="{FF2B5EF4-FFF2-40B4-BE49-F238E27FC236}">
                <a16:creationId xmlns:a16="http://schemas.microsoft.com/office/drawing/2014/main" id="{2E93561B-DE56-3EA4-B942-104F46E47AA1}"/>
              </a:ext>
            </a:extLst>
          </p:cNvPr>
          <p:cNvSpPr txBox="1"/>
          <p:nvPr/>
        </p:nvSpPr>
        <p:spPr>
          <a:xfrm>
            <a:off x="231191" y="2960906"/>
            <a:ext cx="3166860" cy="181588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0" i="0" dirty="0">
                <a:solidFill>
                  <a:srgbClr val="000000"/>
                </a:solidFill>
                <a:effectLst/>
                <a:latin typeface="Arial" panose="020B0604020202020204" pitchFamily="34" charset="0"/>
              </a:rPr>
              <a:t>Advisors also work with the School Student Experience Team on issues arising from attendance monitoring and student progress and follow up on welfare concerns arising in the School.  </a:t>
            </a:r>
            <a:endParaRPr lang="en-US" sz="16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76885E0-6786-11DF-778E-D0810B172092}"/>
              </a:ext>
            </a:extLst>
          </p:cNvPr>
          <p:cNvSpPr txBox="1"/>
          <p:nvPr/>
        </p:nvSpPr>
        <p:spPr>
          <a:xfrm>
            <a:off x="231191" y="5255314"/>
            <a:ext cx="8681613" cy="584775"/>
          </a:xfrm>
          <a:prstGeom prst="rect">
            <a:avLst/>
          </a:prstGeom>
          <a:noFill/>
        </p:spPr>
        <p:txBody>
          <a:bodyPr wrap="square">
            <a:spAutoFit/>
          </a:bodyPr>
          <a:lstStyle/>
          <a:p>
            <a:r>
              <a:rPr lang="en-US" sz="1600" b="0" i="0" dirty="0">
                <a:solidFill>
                  <a:srgbClr val="000000"/>
                </a:solidFill>
                <a:effectLst/>
                <a:latin typeface="Arial" panose="020B0604020202020204" pitchFamily="34" charset="0"/>
              </a:rPr>
              <a:t>General questions and queries should be referred to </a:t>
            </a:r>
            <a:r>
              <a:rPr lang="en-US" sz="1600" b="0" i="0" u="sng" strike="noStrike" dirty="0">
                <a:solidFill>
                  <a:srgbClr val="0563C1"/>
                </a:solidFill>
                <a:effectLst/>
                <a:latin typeface="Arial" panose="020B0604020202020204" pitchFamily="34" charset="0"/>
                <a:hlinkClick r:id="rId3"/>
              </a:rPr>
              <a:t>StudentAdvice@sussex.ac.uk</a:t>
            </a:r>
            <a:r>
              <a:rPr lang="en-US" sz="1600" b="0" i="0" dirty="0">
                <a:solidFill>
                  <a:srgbClr val="000000"/>
                </a:solidFill>
                <a:effectLst/>
                <a:latin typeface="Arial" panose="020B0604020202020204" pitchFamily="34" charset="0"/>
              </a:rPr>
              <a:t> and will be responded to by the Duty Student Advisor </a:t>
            </a:r>
            <a:endParaRPr lang="en-GB" sz="1600" dirty="0"/>
          </a:p>
        </p:txBody>
      </p:sp>
      <p:graphicFrame>
        <p:nvGraphicFramePr>
          <p:cNvPr id="4" name="Table 3">
            <a:extLst>
              <a:ext uri="{FF2B5EF4-FFF2-40B4-BE49-F238E27FC236}">
                <a16:creationId xmlns:a16="http://schemas.microsoft.com/office/drawing/2014/main" id="{D3945D65-910C-1BD8-CF68-F3C3D4A63E98}"/>
              </a:ext>
            </a:extLst>
          </p:cNvPr>
          <p:cNvGraphicFramePr>
            <a:graphicFrameLocks noGrp="1"/>
          </p:cNvGraphicFramePr>
          <p:nvPr>
            <p:extLst>
              <p:ext uri="{D42A27DB-BD31-4B8C-83A1-F6EECF244321}">
                <p14:modId xmlns:p14="http://schemas.microsoft.com/office/powerpoint/2010/main" val="3026685788"/>
              </p:ext>
            </p:extLst>
          </p:nvPr>
        </p:nvGraphicFramePr>
        <p:xfrm>
          <a:off x="3486150" y="1714500"/>
          <a:ext cx="5306783" cy="3126105"/>
        </p:xfrm>
        <a:graphic>
          <a:graphicData uri="http://schemas.openxmlformats.org/drawingml/2006/table">
            <a:tbl>
              <a:tblPr bandRow="1">
                <a:tableStyleId>{5C22544A-7EE6-4342-B048-85BDC9FD1C3A}</a:tableStyleId>
              </a:tblPr>
              <a:tblGrid>
                <a:gridCol w="1453242">
                  <a:extLst>
                    <a:ext uri="{9D8B030D-6E8A-4147-A177-3AD203B41FA5}">
                      <a16:colId xmlns:a16="http://schemas.microsoft.com/office/drawing/2014/main" val="4234773290"/>
                    </a:ext>
                  </a:extLst>
                </a:gridCol>
                <a:gridCol w="2535009">
                  <a:extLst>
                    <a:ext uri="{9D8B030D-6E8A-4147-A177-3AD203B41FA5}">
                      <a16:colId xmlns:a16="http://schemas.microsoft.com/office/drawing/2014/main" val="542938931"/>
                    </a:ext>
                  </a:extLst>
                </a:gridCol>
                <a:gridCol w="1318532">
                  <a:extLst>
                    <a:ext uri="{9D8B030D-6E8A-4147-A177-3AD203B41FA5}">
                      <a16:colId xmlns:a16="http://schemas.microsoft.com/office/drawing/2014/main" val="1056220931"/>
                    </a:ext>
                  </a:extLst>
                </a:gridCol>
              </a:tblGrid>
              <a:tr h="295275">
                <a:tc>
                  <a:txBody>
                    <a:bodyPr/>
                    <a:lstStyle/>
                    <a:p>
                      <a:pPr rtl="0" fontAlgn="base"/>
                      <a:r>
                        <a:rPr lang="en-GB" sz="1000" b="1" dirty="0">
                          <a:solidFill>
                            <a:srgbClr val="FFFFFF"/>
                          </a:solidFill>
                          <a:effectLst/>
                          <a:latin typeface="Arial"/>
                        </a:rPr>
                        <a:t>Advisor</a:t>
                      </a:r>
                      <a:r>
                        <a:rPr lang="en-GB" sz="1000" dirty="0">
                          <a:solidFill>
                            <a:srgbClr val="FFFFFF"/>
                          </a:solidFill>
                          <a:effectLst/>
                          <a:latin typeface="Arial"/>
                        </a:rPr>
                        <a:t>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A79"/>
                    </a:solidFill>
                  </a:tcPr>
                </a:tc>
                <a:tc>
                  <a:txBody>
                    <a:bodyPr/>
                    <a:lstStyle/>
                    <a:p>
                      <a:pPr rtl="0" fontAlgn="base"/>
                      <a:r>
                        <a:rPr lang="en-GB" sz="1000" b="1" dirty="0">
                          <a:solidFill>
                            <a:srgbClr val="FFFFFF"/>
                          </a:solidFill>
                          <a:effectLst/>
                          <a:latin typeface="Arial"/>
                        </a:rPr>
                        <a:t>School Link</a:t>
                      </a:r>
                      <a:r>
                        <a:rPr lang="en-GB" sz="1000" dirty="0">
                          <a:solidFill>
                            <a:srgbClr val="FFFFFF"/>
                          </a:solidFill>
                          <a:effectLst/>
                          <a:latin typeface="Arial"/>
                        </a:rPr>
                        <a:t>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A79"/>
                    </a:solidFill>
                  </a:tcPr>
                </a:tc>
                <a:tc>
                  <a:txBody>
                    <a:bodyPr/>
                    <a:lstStyle/>
                    <a:p>
                      <a:pPr rtl="0" fontAlgn="base"/>
                      <a:r>
                        <a:rPr lang="en-GB" sz="1000" b="1" dirty="0">
                          <a:solidFill>
                            <a:srgbClr val="FFFFFF"/>
                          </a:solidFill>
                          <a:effectLst/>
                          <a:latin typeface="Arial"/>
                        </a:rPr>
                        <a:t>Working Pattern</a:t>
                      </a:r>
                      <a:r>
                        <a:rPr lang="en-GB" sz="1000" dirty="0">
                          <a:solidFill>
                            <a:srgbClr val="FFFFFF"/>
                          </a:solidFill>
                          <a:effectLst/>
                          <a:latin typeface="Arial"/>
                        </a:rPr>
                        <a:t>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A79"/>
                    </a:solidFill>
                  </a:tcPr>
                </a:tc>
                <a:extLst>
                  <a:ext uri="{0D108BD9-81ED-4DB2-BD59-A6C34878D82A}">
                    <a16:rowId xmlns:a16="http://schemas.microsoft.com/office/drawing/2014/main" val="1072452789"/>
                  </a:ext>
                </a:extLst>
              </a:tr>
              <a:tr h="419100">
                <a:tc>
                  <a:txBody>
                    <a:bodyPr/>
                    <a:lstStyle/>
                    <a:p>
                      <a:pPr rtl="0" fontAlgn="base"/>
                      <a:r>
                        <a:rPr lang="en-GB" sz="1000" dirty="0">
                          <a:effectLst/>
                          <a:latin typeface="Arial"/>
                        </a:rPr>
                        <a:t>Matt Watts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Media, Arts &amp; Humanities </a:t>
                      </a:r>
                    </a:p>
                    <a:p>
                      <a:pPr marL="342900" lvl="0" indent="-342900" rtl="0" fontAlgn="base">
                        <a:buFont typeface="Arial" panose="020B0604020202020204" pitchFamily="34" charset="0"/>
                        <a:buChar char="•"/>
                      </a:pPr>
                      <a:r>
                        <a:rPr lang="en-GB" sz="1000" dirty="0">
                          <a:effectLst/>
                          <a:latin typeface="Arial"/>
                        </a:rPr>
                        <a:t>Foundation (Central)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Mon-Fri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219446"/>
                  </a:ext>
                </a:extLst>
              </a:tr>
              <a:tr h="342900">
                <a:tc>
                  <a:txBody>
                    <a:bodyPr/>
                    <a:lstStyle/>
                    <a:p>
                      <a:pPr rtl="0" fontAlgn="base"/>
                      <a:r>
                        <a:rPr lang="en-GB" sz="1000" dirty="0">
                          <a:effectLst/>
                          <a:latin typeface="Arial"/>
                        </a:rPr>
                        <a:t>Jo Dale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Media, Arts &amp; Humanities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Mon, Weds, 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0871955"/>
                  </a:ext>
                </a:extLst>
              </a:tr>
              <a:tr h="400050">
                <a:tc>
                  <a:txBody>
                    <a:bodyPr/>
                    <a:lstStyle/>
                    <a:p>
                      <a:pPr rtl="0" fontAlgn="base"/>
                      <a:r>
                        <a:rPr lang="en-GB" sz="1000" dirty="0">
                          <a:effectLst/>
                          <a:latin typeface="Arial"/>
                        </a:rPr>
                        <a:t>Marguerite Johnson </a:t>
                      </a:r>
                      <a:endParaRPr lang="en-GB" dirty="0">
                        <a:effectLst/>
                        <a:latin typeface="Arial"/>
                      </a:endParaRPr>
                    </a:p>
                    <a:p>
                      <a:pPr rtl="0" fontAlgn="base"/>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Global Studies  </a:t>
                      </a:r>
                    </a:p>
                    <a:p>
                      <a:pPr marL="342900" lvl="0" indent="-342900" rtl="0" fontAlgn="base">
                        <a:buFont typeface="Arial" panose="020B0604020202020204" pitchFamily="34" charset="0"/>
                        <a:buChar char="•"/>
                      </a:pPr>
                      <a:r>
                        <a:rPr lang="en-GB" sz="1000" dirty="0">
                          <a:effectLst/>
                          <a:latin typeface="Arial"/>
                        </a:rPr>
                        <a:t>IDS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Tues-Fri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0076211"/>
                  </a:ext>
                </a:extLst>
              </a:tr>
              <a:tr h="419100">
                <a:tc>
                  <a:txBody>
                    <a:bodyPr/>
                    <a:lstStyle/>
                    <a:p>
                      <a:pPr rtl="0" fontAlgn="base"/>
                      <a:r>
                        <a:rPr lang="en-GB" sz="1000" dirty="0">
                          <a:effectLst/>
                          <a:latin typeface="Arial"/>
                        </a:rPr>
                        <a:t>Laura Tolhurst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Education &amp; Social Work </a:t>
                      </a:r>
                    </a:p>
                    <a:p>
                      <a:pPr marL="342900" lvl="0" indent="-342900" rtl="0" fontAlgn="base">
                        <a:buFont typeface="Arial" panose="020B0604020202020204" pitchFamily="34" charset="0"/>
                        <a:buChar char="•"/>
                      </a:pPr>
                      <a:r>
                        <a:rPr lang="en-GB" sz="1000" dirty="0">
                          <a:effectLst/>
                          <a:latin typeface="Arial"/>
                        </a:rPr>
                        <a:t>Law, Politics &amp; Sociology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Mon-Fri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5141890"/>
                  </a:ext>
                </a:extLst>
              </a:tr>
              <a:tr h="428625">
                <a:tc>
                  <a:txBody>
                    <a:bodyPr/>
                    <a:lstStyle/>
                    <a:p>
                      <a:pPr rtl="0" fontAlgn="base"/>
                      <a:r>
                        <a:rPr lang="en-GB" sz="1000" dirty="0">
                          <a:effectLst/>
                          <a:latin typeface="Arial"/>
                        </a:rPr>
                        <a:t>Jolyon Western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Maths &amp; Physical Sciences </a:t>
                      </a:r>
                    </a:p>
                    <a:p>
                      <a:pPr marL="342900" lvl="0" indent="-342900" rtl="0" fontAlgn="base">
                        <a:buFont typeface="Arial" panose="020B0604020202020204" pitchFamily="34" charset="0"/>
                        <a:buChar char="•"/>
                      </a:pPr>
                      <a:r>
                        <a:rPr lang="en-GB" sz="1000" dirty="0">
                          <a:effectLst/>
                          <a:latin typeface="Arial"/>
                        </a:rPr>
                        <a:t>Engineering &amp; Informatics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Weds-Fri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403717"/>
                  </a:ext>
                </a:extLst>
              </a:tr>
              <a:tr h="428625">
                <a:tc>
                  <a:txBody>
                    <a:bodyPr/>
                    <a:lstStyle/>
                    <a:p>
                      <a:pPr rtl="0" fontAlgn="base"/>
                      <a:r>
                        <a:rPr lang="en-GB" sz="1000" dirty="0">
                          <a:effectLst/>
                          <a:latin typeface="Arial"/>
                        </a:rPr>
                        <a:t>Emily Burnage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Life Sciences </a:t>
                      </a:r>
                    </a:p>
                    <a:p>
                      <a:pPr marL="342900" lvl="0" indent="-342900" rtl="0" fontAlgn="base">
                        <a:buFont typeface="Arial" panose="020B0604020202020204" pitchFamily="34" charset="0"/>
                        <a:buChar char="•"/>
                      </a:pPr>
                      <a:r>
                        <a:rPr lang="en-GB" sz="1000" dirty="0">
                          <a:effectLst/>
                          <a:latin typeface="Arial"/>
                        </a:rPr>
                        <a:t>Psychology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Mon-Fri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5792208"/>
                  </a:ext>
                </a:extLst>
              </a:tr>
              <a:tr h="342900">
                <a:tc>
                  <a:txBody>
                    <a:bodyPr/>
                    <a:lstStyle/>
                    <a:p>
                      <a:pPr rtl="0" fontAlgn="base"/>
                      <a:r>
                        <a:rPr lang="en-GB" sz="1000" dirty="0">
                          <a:effectLst/>
                          <a:latin typeface="Arial"/>
                        </a:rPr>
                        <a:t>Eileen Laffan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rtl="0" fontAlgn="base">
                        <a:buFont typeface="Arial" panose="020B0604020202020204" pitchFamily="34" charset="0"/>
                        <a:buChar char="•"/>
                      </a:pPr>
                      <a:r>
                        <a:rPr lang="en-GB" sz="1000" dirty="0">
                          <a:effectLst/>
                          <a:latin typeface="Arial"/>
                        </a:rPr>
                        <a:t>Business </a:t>
                      </a: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ase"/>
                      <a:r>
                        <a:rPr lang="en-GB" sz="1000" dirty="0">
                          <a:effectLst/>
                          <a:latin typeface="Arial"/>
                        </a:rPr>
                        <a:t>Mon-Fri  </a:t>
                      </a:r>
                      <a:endParaRPr lang="en-GB" dirty="0">
                        <a:effectLst/>
                        <a:latin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168356"/>
                  </a:ext>
                </a:extLst>
              </a:tr>
            </a:tbl>
          </a:graphicData>
        </a:graphic>
      </p:graphicFrame>
    </p:spTree>
    <p:extLst>
      <p:ext uri="{BB962C8B-B14F-4D97-AF65-F5344CB8AC3E}">
        <p14:creationId xmlns:p14="http://schemas.microsoft.com/office/powerpoint/2010/main" val="3630590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10B5C8-FC62-4729-B827-42B32A4CBB5F}"/>
              </a:ext>
            </a:extLst>
          </p:cNvPr>
          <p:cNvSpPr>
            <a:spLocks noGrp="1"/>
          </p:cNvSpPr>
          <p:nvPr>
            <p:ph type="title"/>
          </p:nvPr>
        </p:nvSpPr>
        <p:spPr/>
        <p:txBody>
          <a:bodyPr/>
          <a:lstStyle/>
          <a:p>
            <a:r>
              <a:rPr lang="en-GB" dirty="0"/>
              <a:t>Student Advice</a:t>
            </a:r>
          </a:p>
        </p:txBody>
      </p:sp>
      <p:sp>
        <p:nvSpPr>
          <p:cNvPr id="7" name="Google Shape;334;p46">
            <a:extLst>
              <a:ext uri="{FF2B5EF4-FFF2-40B4-BE49-F238E27FC236}">
                <a16:creationId xmlns:a16="http://schemas.microsoft.com/office/drawing/2014/main" id="{1F04856D-FC1F-42DE-BE0A-3C92FEBB6037}"/>
              </a:ext>
            </a:extLst>
          </p:cNvPr>
          <p:cNvSpPr/>
          <p:nvPr/>
        </p:nvSpPr>
        <p:spPr>
          <a:xfrm>
            <a:off x="-1157468" y="-334517"/>
            <a:ext cx="9562996" cy="342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br>
              <a:rPr lang="en-GB"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p:txBody>
      </p:sp>
      <p:sp>
        <p:nvSpPr>
          <p:cNvPr id="2" name="TextBox 1"/>
          <p:cNvSpPr txBox="1"/>
          <p:nvPr/>
        </p:nvSpPr>
        <p:spPr>
          <a:xfrm>
            <a:off x="407579" y="1636749"/>
            <a:ext cx="8328837" cy="4108817"/>
          </a:xfrm>
          <a:prstGeom prst="rect">
            <a:avLst/>
          </a:prstGeom>
          <a:noFill/>
        </p:spPr>
        <p:txBody>
          <a:bodyPr wrap="square" lIns="91440" tIns="45720" rIns="91440" bIns="45720" rtlCol="0" anchor="t">
            <a:spAutoFit/>
          </a:bodyPr>
          <a:lstStyle/>
          <a:p>
            <a:pPr algn="l" rtl="0" fontAlgn="base"/>
            <a:r>
              <a:rPr lang="en-US" sz="1600" b="1" i="0" u="sng" dirty="0">
                <a:solidFill>
                  <a:srgbClr val="000000"/>
                </a:solidFill>
                <a:effectLst/>
                <a:latin typeface="Arial" panose="020B0604020202020204" pitchFamily="34" charset="0"/>
              </a:rPr>
              <a:t>Student Referral Routes:</a:t>
            </a:r>
            <a:r>
              <a:rPr lang="en-US" sz="1600" b="0" i="0" dirty="0">
                <a:solidFill>
                  <a:srgbClr val="000000"/>
                </a:solidFill>
                <a:effectLst/>
                <a:latin typeface="Arial" panose="020B0604020202020204" pitchFamily="34" charset="0"/>
              </a:rPr>
              <a:t> </a:t>
            </a:r>
          </a:p>
          <a:p>
            <a:pPr algn="l" rtl="0" fontAlgn="base"/>
            <a:endParaRPr lang="en-US" sz="1600" dirty="0">
              <a:solidFill>
                <a:srgbClr val="000000"/>
              </a:solidFill>
              <a:latin typeface="Arial" panose="020B0604020202020204" pitchFamily="34" charset="0"/>
            </a:endParaRPr>
          </a:p>
          <a:p>
            <a:pPr algn="l" rtl="0" fontAlgn="base"/>
            <a:r>
              <a:rPr lang="en-US" sz="1600" b="0" i="0" dirty="0">
                <a:solidFill>
                  <a:srgbClr val="000000"/>
                </a:solidFill>
                <a:effectLst/>
                <a:latin typeface="Arial" panose="020B0604020202020204" pitchFamily="34" charset="0"/>
              </a:rPr>
              <a:t>It is best for students to seek help independently, but sometimes you may feel that an intervention on their behalf, with their permission, is the best way forward.  </a:t>
            </a:r>
          </a:p>
          <a:p>
            <a:pPr algn="l" rtl="0" fontAlgn="base"/>
            <a:endParaRPr lang="en-US" sz="1800" b="0" i="0" dirty="0">
              <a:solidFill>
                <a:srgbClr val="000000"/>
              </a:solidFill>
              <a:effectLst/>
              <a:latin typeface="Arial" panose="020B0604020202020204" pitchFamily="34" charset="0"/>
            </a:endParaRPr>
          </a:p>
          <a:p>
            <a:pPr marL="342900" indent="-342900" algn="l" rtl="0" fontAlgn="base">
              <a:spcBef>
                <a:spcPts val="600"/>
              </a:spcBef>
              <a:spcAft>
                <a:spcPts val="600"/>
              </a:spcAft>
              <a:buFont typeface="+mj-lt"/>
              <a:buAutoNum type="arabicPeriod"/>
            </a:pPr>
            <a:r>
              <a:rPr lang="en-US" sz="1600" b="0" i="0" dirty="0">
                <a:solidFill>
                  <a:srgbClr val="000000"/>
                </a:solidFill>
                <a:effectLst/>
                <a:latin typeface="Arial" panose="020B0604020202020204" pitchFamily="34" charset="0"/>
              </a:rPr>
              <a:t>Signpost student to My Sussex where they can raise an enquiry and be connected directly with the team to receive advice </a:t>
            </a:r>
          </a:p>
          <a:p>
            <a:pPr marL="342900" indent="-342900" fontAlgn="base">
              <a:spcBef>
                <a:spcPts val="600"/>
              </a:spcBef>
              <a:spcAft>
                <a:spcPts val="600"/>
              </a:spcAft>
              <a:buFont typeface="+mj-lt"/>
              <a:buAutoNum type="arabicPeriod"/>
            </a:pPr>
            <a:r>
              <a:rPr lang="en-US" sz="1600" b="0" i="0" dirty="0">
                <a:solidFill>
                  <a:srgbClr val="000000"/>
                </a:solidFill>
                <a:effectLst/>
                <a:latin typeface="Arial"/>
                <a:cs typeface="Arial"/>
              </a:rPr>
              <a:t>Provide the team with the name and registration number of the student and ask Student Advice to reach out to them to offer advice (with consent)</a:t>
            </a:r>
            <a:r>
              <a:rPr lang="en-US" sz="1600" dirty="0">
                <a:solidFill>
                  <a:srgbClr val="000000"/>
                </a:solidFill>
                <a:latin typeface="Arial"/>
                <a:cs typeface="Arial"/>
              </a:rPr>
              <a:t> - avoid copying students into emails to the team please</a:t>
            </a:r>
            <a:endParaRPr lang="en-US" sz="1600" b="0" i="0" dirty="0">
              <a:solidFill>
                <a:srgbClr val="000000"/>
              </a:solidFill>
              <a:effectLst/>
              <a:latin typeface="Arial" panose="020B0604020202020204" pitchFamily="34" charset="0"/>
              <a:cs typeface="Arial"/>
            </a:endParaRPr>
          </a:p>
          <a:p>
            <a:pPr marL="342900" indent="-342900" algn="l" rtl="0" fontAlgn="base">
              <a:spcBef>
                <a:spcPts val="600"/>
              </a:spcBef>
              <a:spcAft>
                <a:spcPts val="600"/>
              </a:spcAft>
              <a:buFont typeface="+mj-lt"/>
              <a:buAutoNum type="arabicPeriod"/>
            </a:pPr>
            <a:r>
              <a:rPr lang="en-US" sz="1600" b="0" i="0" dirty="0">
                <a:solidFill>
                  <a:srgbClr val="000000"/>
                </a:solidFill>
                <a:effectLst/>
                <a:latin typeface="Arial" panose="020B0604020202020204" pitchFamily="34" charset="0"/>
              </a:rPr>
              <a:t>Ask the team to provide you with the details of relevant processes or services the student requires and advise the student of these directly</a:t>
            </a:r>
          </a:p>
          <a:p>
            <a:pPr rtl="0" fontAlgn="base">
              <a:spcBef>
                <a:spcPts val="600"/>
              </a:spcBef>
              <a:spcAft>
                <a:spcPts val="600"/>
              </a:spcAft>
            </a:pPr>
            <a:r>
              <a:rPr lang="en-US" sz="1600" b="0" i="1" dirty="0">
                <a:solidFill>
                  <a:srgbClr val="000000"/>
                </a:solidFill>
                <a:effectLst/>
                <a:latin typeface="Arial" panose="020B0604020202020204" pitchFamily="34" charset="0"/>
              </a:rPr>
              <a:t>NB: If there are immediate concerns for a student’s safety staff should escalate these in line with University protocols for managing risk.  </a:t>
            </a:r>
          </a:p>
        </p:txBody>
      </p:sp>
    </p:spTree>
    <p:extLst>
      <p:ext uri="{BB962C8B-B14F-4D97-AF65-F5344CB8AC3E}">
        <p14:creationId xmlns:p14="http://schemas.microsoft.com/office/powerpoint/2010/main" val="2740709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4A3B17-85C0-4B03-81AE-4821CA10A49F}"/>
              </a:ext>
            </a:extLst>
          </p:cNvPr>
          <p:cNvSpPr>
            <a:spLocks noGrp="1"/>
          </p:cNvSpPr>
          <p:nvPr>
            <p:ph type="body" sz="quarter" idx="11"/>
          </p:nvPr>
        </p:nvSpPr>
        <p:spPr>
          <a:xfrm>
            <a:off x="4969242" y="1730549"/>
            <a:ext cx="3702486" cy="3218055"/>
          </a:xfrm>
        </p:spPr>
        <p:txBody>
          <a:bodyPr lIns="91440" tIns="45720" rIns="91440" bIns="45720" anchor="ctr">
            <a:normAutofit fontScale="85000" lnSpcReduction="20000"/>
          </a:bodyPr>
          <a:lstStyle/>
          <a:p>
            <a:pPr algn="l"/>
            <a:endParaRPr lang="en-US" dirty="0"/>
          </a:p>
          <a:p>
            <a:pPr marL="342900" indent="-342900" algn="l">
              <a:buFont typeface="Arial" panose="020B0604020202020204" pitchFamily="34" charset="0"/>
              <a:buChar char="•"/>
            </a:pPr>
            <a:r>
              <a:rPr lang="en-US" dirty="0"/>
              <a:t>1 to 1 appointments</a:t>
            </a:r>
          </a:p>
          <a:p>
            <a:pPr marL="342900" indent="-342900" algn="l">
              <a:buFont typeface="Arial" panose="020B0604020202020204" pitchFamily="34" charset="0"/>
              <a:buChar char="•"/>
            </a:pPr>
            <a:r>
              <a:rPr lang="en-US" dirty="0"/>
              <a:t>Complex case support</a:t>
            </a:r>
          </a:p>
          <a:p>
            <a:pPr marL="342900" indent="-342900" algn="l">
              <a:buFont typeface="Arial" panose="020B0604020202020204" pitchFamily="34" charset="0"/>
              <a:buChar char="•"/>
            </a:pPr>
            <a:r>
              <a:rPr lang="en-US" dirty="0"/>
              <a:t>Budgeting advice</a:t>
            </a:r>
          </a:p>
          <a:p>
            <a:pPr marL="342900" indent="-342900" algn="l">
              <a:buFont typeface="Arial" panose="020B0604020202020204" pitchFamily="34" charset="0"/>
              <a:buChar char="•"/>
            </a:pPr>
            <a:r>
              <a:rPr lang="en-US" dirty="0"/>
              <a:t>Money management advice</a:t>
            </a:r>
          </a:p>
          <a:p>
            <a:pPr marL="342900" indent="-342900" algn="l">
              <a:buFont typeface="Arial" panose="020B0604020202020204" pitchFamily="34" charset="0"/>
              <a:buChar char="•"/>
            </a:pPr>
            <a:r>
              <a:rPr lang="en-US" dirty="0"/>
              <a:t>Financial capability support</a:t>
            </a:r>
          </a:p>
          <a:p>
            <a:pPr marL="342900" indent="-342900" algn="l">
              <a:buFont typeface="Arial" panose="020B0604020202020204" pitchFamily="34" charset="0"/>
              <a:buChar char="•"/>
            </a:pPr>
            <a:r>
              <a:rPr lang="en-US" dirty="0"/>
              <a:t>Debt advice</a:t>
            </a:r>
          </a:p>
          <a:p>
            <a:pPr marL="342900" indent="-342900" algn="l">
              <a:buFont typeface="Arial" panose="020B0604020202020204" pitchFamily="34" charset="0"/>
              <a:buChar char="•"/>
            </a:pPr>
            <a:r>
              <a:rPr lang="en-US" dirty="0"/>
              <a:t>Alternative funding sources</a:t>
            </a:r>
          </a:p>
          <a:p>
            <a:pPr marL="342900" indent="-342900" algn="l">
              <a:buFont typeface="Arial" panose="020B0604020202020204" pitchFamily="34" charset="0"/>
              <a:buChar char="•"/>
            </a:pPr>
            <a:r>
              <a:rPr lang="en-US" dirty="0" err="1"/>
              <a:t>Blackbullion</a:t>
            </a:r>
            <a:r>
              <a:rPr lang="en-US" dirty="0"/>
              <a:t> – financial education</a:t>
            </a:r>
          </a:p>
          <a:p>
            <a:pPr marL="342900" indent="-342900" algn="l">
              <a:buFont typeface="Arial" panose="020B0604020202020204" pitchFamily="34" charset="0"/>
              <a:buChar char="•"/>
            </a:pPr>
            <a:r>
              <a:rPr lang="en-US" dirty="0">
                <a:latin typeface="Arial"/>
                <a:cs typeface="Arial"/>
              </a:rPr>
              <a:t>1 Money Advisor</a:t>
            </a:r>
            <a:endParaRPr lang="en-US" dirty="0">
              <a:cs typeface="Arial"/>
            </a:endParaRPr>
          </a:p>
          <a:p>
            <a:endParaRPr lang="en-GB" dirty="0"/>
          </a:p>
        </p:txBody>
      </p:sp>
      <p:pic>
        <p:nvPicPr>
          <p:cNvPr id="5" name="Picture Placeholder 4">
            <a:extLst>
              <a:ext uri="{FF2B5EF4-FFF2-40B4-BE49-F238E27FC236}">
                <a16:creationId xmlns:a16="http://schemas.microsoft.com/office/drawing/2014/main" id="{82DC76BD-7368-4A8E-BE42-EFAB5BF07287}"/>
              </a:ext>
            </a:extLst>
          </p:cNvPr>
          <p:cNvPicPr>
            <a:picLocks noGrp="1" noChangeAspect="1"/>
          </p:cNvPicPr>
          <p:nvPr>
            <p:ph type="pic" sz="quarter" idx="10"/>
          </p:nvPr>
        </p:nvPicPr>
        <p:blipFill>
          <a:blip r:embed="rId2"/>
          <a:srcRect l="2751" r="2751"/>
          <a:stretch>
            <a:fillRect/>
          </a:stretch>
        </p:blipFill>
        <p:spPr>
          <a:prstGeom prst="rect">
            <a:avLst/>
          </a:prstGeom>
        </p:spPr>
      </p:pic>
      <p:sp>
        <p:nvSpPr>
          <p:cNvPr id="4" name="Title 3">
            <a:extLst>
              <a:ext uri="{FF2B5EF4-FFF2-40B4-BE49-F238E27FC236}">
                <a16:creationId xmlns:a16="http://schemas.microsoft.com/office/drawing/2014/main" id="{1D762A9B-7AC6-4ACF-A71E-9EECE160CC01}"/>
              </a:ext>
            </a:extLst>
          </p:cNvPr>
          <p:cNvSpPr>
            <a:spLocks noGrp="1"/>
          </p:cNvSpPr>
          <p:nvPr>
            <p:ph type="title"/>
          </p:nvPr>
        </p:nvSpPr>
        <p:spPr/>
        <p:txBody>
          <a:bodyPr/>
          <a:lstStyle/>
          <a:p>
            <a:r>
              <a:rPr lang="en-GB" dirty="0"/>
              <a:t>Money Advice</a:t>
            </a:r>
          </a:p>
        </p:txBody>
      </p:sp>
    </p:spTree>
    <p:extLst>
      <p:ext uri="{BB962C8B-B14F-4D97-AF65-F5344CB8AC3E}">
        <p14:creationId xmlns:p14="http://schemas.microsoft.com/office/powerpoint/2010/main" val="330701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ACD76F-233E-4574-AFEC-AC1CE7725BE1}"/>
              </a:ext>
            </a:extLst>
          </p:cNvPr>
          <p:cNvSpPr>
            <a:spLocks noGrp="1"/>
          </p:cNvSpPr>
          <p:nvPr>
            <p:ph type="body" sz="quarter" idx="11"/>
          </p:nvPr>
        </p:nvSpPr>
        <p:spPr>
          <a:xfrm>
            <a:off x="4933741" y="1919235"/>
            <a:ext cx="3888712" cy="3461449"/>
          </a:xfrm>
        </p:spPr>
        <p:txBody>
          <a:bodyPr>
            <a:normAutofit fontScale="92500"/>
          </a:bodyPr>
          <a:lstStyle/>
          <a:p>
            <a:pPr marL="342900" indent="-342900" algn="l">
              <a:buFont typeface="Arial" panose="020B0604020202020204" pitchFamily="34" charset="0"/>
              <a:buChar char="•"/>
            </a:pPr>
            <a:r>
              <a:rPr lang="en-GB" dirty="0"/>
              <a:t>Visa application and extension advice</a:t>
            </a:r>
          </a:p>
          <a:p>
            <a:pPr marL="342900" indent="-342900" algn="l">
              <a:buFont typeface="Arial" panose="020B0604020202020204" pitchFamily="34" charset="0"/>
              <a:buChar char="•"/>
            </a:pPr>
            <a:r>
              <a:rPr lang="en-GB" dirty="0"/>
              <a:t>Complex visa issues support</a:t>
            </a:r>
          </a:p>
          <a:p>
            <a:pPr marL="342900" indent="-342900" algn="l">
              <a:buFont typeface="Arial" panose="020B0604020202020204" pitchFamily="34" charset="0"/>
              <a:buChar char="•"/>
            </a:pPr>
            <a:r>
              <a:rPr lang="en-GB" dirty="0"/>
              <a:t>Dependant immigration advice </a:t>
            </a:r>
          </a:p>
          <a:p>
            <a:pPr marL="342900" indent="-342900" algn="l">
              <a:buFont typeface="Arial" panose="020B0604020202020204" pitchFamily="34" charset="0"/>
              <a:buChar char="•"/>
            </a:pPr>
            <a:r>
              <a:rPr lang="en-GB" dirty="0"/>
              <a:t>Working while studying immigration advice</a:t>
            </a:r>
          </a:p>
          <a:p>
            <a:pPr marL="342900" indent="-342900" algn="l">
              <a:buFont typeface="Arial" panose="020B0604020202020204" pitchFamily="34" charset="0"/>
              <a:buChar char="•"/>
            </a:pPr>
            <a:r>
              <a:rPr lang="en-GB" dirty="0"/>
              <a:t>Graduate Route advice</a:t>
            </a:r>
          </a:p>
          <a:p>
            <a:pPr marL="342900" indent="-342900" algn="l">
              <a:buFont typeface="Arial" panose="020B0604020202020204" pitchFamily="34" charset="0"/>
              <a:buChar char="•"/>
            </a:pPr>
            <a:r>
              <a:rPr lang="en-GB" dirty="0"/>
              <a:t>Visa refusals</a:t>
            </a:r>
          </a:p>
          <a:p>
            <a:pPr marL="342900" indent="-342900" algn="l">
              <a:buFont typeface="Arial" panose="020B0604020202020204" pitchFamily="34" charset="0"/>
              <a:buChar char="•"/>
            </a:pPr>
            <a:r>
              <a:rPr lang="en-GB" dirty="0"/>
              <a:t>3 International Advisors</a:t>
            </a:r>
          </a:p>
          <a:p>
            <a:pPr marL="342900" indent="-342900" algn="l">
              <a:buFont typeface="Arial" panose="020B0604020202020204" pitchFamily="34" charset="0"/>
              <a:buChar char="•"/>
            </a:pPr>
            <a:r>
              <a:rPr lang="en-GB" dirty="0"/>
              <a:t>1 International Advice Assistant</a:t>
            </a:r>
          </a:p>
          <a:p>
            <a:endParaRPr lang="en-GB" dirty="0"/>
          </a:p>
        </p:txBody>
      </p:sp>
      <p:sp>
        <p:nvSpPr>
          <p:cNvPr id="4" name="Title 3">
            <a:extLst>
              <a:ext uri="{FF2B5EF4-FFF2-40B4-BE49-F238E27FC236}">
                <a16:creationId xmlns:a16="http://schemas.microsoft.com/office/drawing/2014/main" id="{4D3831FF-D6E1-4C2E-ABF1-D22D6B7F864F}"/>
              </a:ext>
            </a:extLst>
          </p:cNvPr>
          <p:cNvSpPr>
            <a:spLocks noGrp="1"/>
          </p:cNvSpPr>
          <p:nvPr>
            <p:ph type="title"/>
          </p:nvPr>
        </p:nvSpPr>
        <p:spPr/>
        <p:txBody>
          <a:bodyPr/>
          <a:lstStyle/>
          <a:p>
            <a:r>
              <a:rPr lang="en-GB" dirty="0"/>
              <a:t>International Advice</a:t>
            </a:r>
          </a:p>
        </p:txBody>
      </p:sp>
      <p:pic>
        <p:nvPicPr>
          <p:cNvPr id="10" name="Picture Placeholder 9">
            <a:extLst>
              <a:ext uri="{FF2B5EF4-FFF2-40B4-BE49-F238E27FC236}">
                <a16:creationId xmlns:a16="http://schemas.microsoft.com/office/drawing/2014/main" id="{1B6FB730-90AC-472C-8F92-4E740FF5A2C9}"/>
              </a:ext>
            </a:extLst>
          </p:cNvPr>
          <p:cNvPicPr>
            <a:picLocks noGrp="1" noChangeAspect="1"/>
          </p:cNvPicPr>
          <p:nvPr>
            <p:ph type="pic" sz="quarter" idx="10"/>
          </p:nvPr>
        </p:nvPicPr>
        <p:blipFill>
          <a:blip r:embed="rId3"/>
          <a:srcRect l="11017" r="11017"/>
          <a:stretch>
            <a:fillRect/>
          </a:stretch>
        </p:blipFill>
        <p:spPr>
          <a:prstGeom prst="rect">
            <a:avLst/>
          </a:prstGeom>
        </p:spPr>
      </p:pic>
    </p:spTree>
    <p:extLst>
      <p:ext uri="{BB962C8B-B14F-4D97-AF65-F5344CB8AC3E}">
        <p14:creationId xmlns:p14="http://schemas.microsoft.com/office/powerpoint/2010/main" val="149814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ACD76F-233E-4574-AFEC-AC1CE7725BE1}"/>
              </a:ext>
            </a:extLst>
          </p:cNvPr>
          <p:cNvSpPr>
            <a:spLocks noGrp="1"/>
          </p:cNvSpPr>
          <p:nvPr>
            <p:ph type="body" sz="quarter" idx="11"/>
          </p:nvPr>
        </p:nvSpPr>
        <p:spPr>
          <a:xfrm>
            <a:off x="4933741" y="1919235"/>
            <a:ext cx="3888712" cy="3664239"/>
          </a:xfrm>
        </p:spPr>
        <p:txBody>
          <a:bodyPr lIns="91440" tIns="45720" rIns="91440" bIns="45720" anchor="ctr">
            <a:normAutofit fontScale="70000" lnSpcReduction="20000"/>
          </a:bodyPr>
          <a:lstStyle/>
          <a:p>
            <a:pPr algn="l"/>
            <a:endParaRPr lang="en-GB" dirty="0"/>
          </a:p>
          <a:p>
            <a:pPr marL="342900" indent="-342900" algn="l">
              <a:buFont typeface="Arial" panose="020B0604020202020204" pitchFamily="34" charset="0"/>
              <a:buChar char="•"/>
            </a:pPr>
            <a:r>
              <a:rPr lang="en-GB" dirty="0"/>
              <a:t>Practical information, advice &amp; guidance</a:t>
            </a:r>
          </a:p>
          <a:p>
            <a:pPr marL="342900" indent="-342900" algn="l">
              <a:buFont typeface="Arial" panose="020B0604020202020204" pitchFamily="34" charset="0"/>
              <a:buChar char="•"/>
            </a:pPr>
            <a:r>
              <a:rPr lang="en-GB" dirty="0">
                <a:latin typeface="Arial"/>
                <a:cs typeface="Arial"/>
              </a:rPr>
              <a:t>Specialist but non-clinical </a:t>
            </a:r>
          </a:p>
          <a:p>
            <a:pPr marL="342900" indent="-342900" algn="l">
              <a:buFont typeface="Arial" panose="020B0604020202020204" pitchFamily="34" charset="0"/>
              <a:buChar char="•"/>
            </a:pPr>
            <a:r>
              <a:rPr lang="en-GB" dirty="0"/>
              <a:t>Recommend reasonable adjustments</a:t>
            </a:r>
          </a:p>
          <a:p>
            <a:pPr marL="342900" indent="-342900" algn="l">
              <a:buFont typeface="Arial" panose="020B0604020202020204" pitchFamily="34" charset="0"/>
              <a:buChar char="•"/>
            </a:pPr>
            <a:r>
              <a:rPr lang="en-GB" dirty="0"/>
              <a:t>Coordinate NMH support </a:t>
            </a:r>
          </a:p>
          <a:p>
            <a:pPr marL="342900" indent="-342900" algn="l">
              <a:buFont typeface="Arial" panose="020B0604020202020204" pitchFamily="34" charset="0"/>
              <a:buChar char="•"/>
            </a:pPr>
            <a:r>
              <a:rPr lang="en-GB" dirty="0"/>
              <a:t>Funding advice (DSA)</a:t>
            </a:r>
          </a:p>
          <a:p>
            <a:pPr marL="342900" indent="-342900" algn="l">
              <a:buFont typeface="Arial" panose="020B0604020202020204" pitchFamily="34" charset="0"/>
              <a:buChar char="•"/>
            </a:pPr>
            <a:r>
              <a:rPr lang="en-GB" dirty="0" err="1">
                <a:latin typeface="Arial"/>
                <a:cs typeface="Arial"/>
              </a:rPr>
              <a:t>SpLD</a:t>
            </a:r>
            <a:r>
              <a:rPr lang="en-GB" dirty="0">
                <a:latin typeface="Arial"/>
                <a:cs typeface="Arial"/>
              </a:rPr>
              <a:t>/ADHD assessments</a:t>
            </a:r>
          </a:p>
          <a:p>
            <a:pPr marL="342900" indent="-342900" algn="l">
              <a:buFont typeface="Arial" panose="020B0604020202020204" pitchFamily="34" charset="0"/>
              <a:buChar char="•"/>
            </a:pPr>
            <a:r>
              <a:rPr lang="en-GB" dirty="0"/>
              <a:t>9 Disability Advisors (7FTE)</a:t>
            </a:r>
          </a:p>
          <a:p>
            <a:pPr marL="342900" indent="-342900" algn="l">
              <a:buFont typeface="Arial" panose="020B0604020202020204" pitchFamily="34" charset="0"/>
              <a:buChar char="•"/>
            </a:pPr>
            <a:r>
              <a:rPr lang="en-GB" dirty="0"/>
              <a:t>2 dedicated admin staff</a:t>
            </a:r>
          </a:p>
          <a:p>
            <a:pPr marL="342900" indent="-342900" algn="l">
              <a:buFont typeface="Arial" panose="020B0604020202020204" pitchFamily="34" charset="0"/>
              <a:buChar char="•"/>
            </a:pPr>
            <a:r>
              <a:rPr lang="en-GB" dirty="0">
                <a:latin typeface="Arial"/>
                <a:cs typeface="Arial"/>
              </a:rPr>
              <a:t>4668 registered with service 23-24 (25% of all students)</a:t>
            </a:r>
          </a:p>
          <a:p>
            <a:pPr marL="342900" indent="-342900" algn="l">
              <a:buFont typeface="Arial" panose="020B0604020202020204" pitchFamily="34" charset="0"/>
              <a:buChar char="•"/>
            </a:pPr>
            <a:r>
              <a:rPr lang="en-GB" sz="2100" dirty="0">
                <a:latin typeface="Arial"/>
                <a:cs typeface="Arial"/>
              </a:rPr>
              <a:t>4625</a:t>
            </a:r>
            <a:r>
              <a:rPr lang="en-GB" dirty="0">
                <a:latin typeface="Arial"/>
                <a:cs typeface="Arial"/>
              </a:rPr>
              <a:t> in 22-23</a:t>
            </a:r>
            <a:endParaRPr lang="en-GB">
              <a:latin typeface="Arial"/>
              <a:cs typeface="Arial"/>
            </a:endParaRPr>
          </a:p>
          <a:p>
            <a:pPr marL="342900" indent="-342900" algn="l">
              <a:buFont typeface="Arial" panose="020B0604020202020204" pitchFamily="34" charset="0"/>
              <a:buChar char="•"/>
            </a:pPr>
            <a:r>
              <a:rPr lang="en-GB" dirty="0">
                <a:latin typeface="Arial"/>
                <a:cs typeface="Arial"/>
              </a:rPr>
              <a:t>53% mental health difficulty </a:t>
            </a:r>
          </a:p>
          <a:p>
            <a:endParaRPr lang="en-GB" dirty="0"/>
          </a:p>
        </p:txBody>
      </p:sp>
      <p:sp>
        <p:nvSpPr>
          <p:cNvPr id="4" name="Title 3">
            <a:extLst>
              <a:ext uri="{FF2B5EF4-FFF2-40B4-BE49-F238E27FC236}">
                <a16:creationId xmlns:a16="http://schemas.microsoft.com/office/drawing/2014/main" id="{4D3831FF-D6E1-4C2E-ABF1-D22D6B7F864F}"/>
              </a:ext>
            </a:extLst>
          </p:cNvPr>
          <p:cNvSpPr>
            <a:spLocks noGrp="1"/>
          </p:cNvSpPr>
          <p:nvPr>
            <p:ph type="title"/>
          </p:nvPr>
        </p:nvSpPr>
        <p:spPr/>
        <p:txBody>
          <a:bodyPr/>
          <a:lstStyle/>
          <a:p>
            <a:r>
              <a:rPr lang="en-GB" dirty="0"/>
              <a:t>Disability Advice</a:t>
            </a:r>
          </a:p>
        </p:txBody>
      </p:sp>
      <p:pic>
        <p:nvPicPr>
          <p:cNvPr id="1032" name="Picture 8" descr="Close up of student writing notes on paper ">
            <a:extLst>
              <a:ext uri="{FF2B5EF4-FFF2-40B4-BE49-F238E27FC236}">
                <a16:creationId xmlns:a16="http://schemas.microsoft.com/office/drawing/2014/main" id="{0C9CC8AE-A0C1-D7D2-2C72-11ABFD0FCCB1}"/>
              </a:ext>
            </a:extLst>
          </p:cNvPr>
          <p:cNvPicPr>
            <a:picLocks noGrp="1" noChangeAspect="1" noChangeArrowheads="1"/>
          </p:cNvPicPr>
          <p:nvPr>
            <p:ph type="pic" sz="quarter" idx="10"/>
          </p:nvPr>
        </p:nvPicPr>
        <p:blipFill>
          <a:blip r:embed="rId4">
            <a:extLst>
              <a:ext uri="{28A0092B-C50C-407E-A947-70E740481C1C}">
                <a14:useLocalDpi xmlns:a14="http://schemas.microsoft.com/office/drawing/2010/main" val="0"/>
              </a:ext>
            </a:extLst>
          </a:blip>
          <a:srcRect l="23930" r="2393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318144"/>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682226-9769-4B0D-B0F1-010C1CB6CC58}"/>
              </a:ext>
            </a:extLst>
          </p:cNvPr>
          <p:cNvSpPr>
            <a:spLocks noGrp="1"/>
          </p:cNvSpPr>
          <p:nvPr>
            <p:ph type="title"/>
          </p:nvPr>
        </p:nvSpPr>
        <p:spPr/>
        <p:txBody>
          <a:bodyPr/>
          <a:lstStyle/>
          <a:p>
            <a:r>
              <a:rPr lang="en-GB" dirty="0"/>
              <a:t>My Sussex</a:t>
            </a:r>
          </a:p>
        </p:txBody>
      </p:sp>
      <p:pic>
        <p:nvPicPr>
          <p:cNvPr id="1026" name="Picture 2" descr="A screenshot of a computer&#10;&#10;Description automatically generated">
            <a:extLst>
              <a:ext uri="{FF2B5EF4-FFF2-40B4-BE49-F238E27FC236}">
                <a16:creationId xmlns:a16="http://schemas.microsoft.com/office/drawing/2014/main" id="{C9D846F5-E882-2323-0347-89B97E082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0251" y="1492324"/>
            <a:ext cx="5179828" cy="28583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
            <a:extLst>
              <a:ext uri="{FF2B5EF4-FFF2-40B4-BE49-F238E27FC236}">
                <a16:creationId xmlns:a16="http://schemas.microsoft.com/office/drawing/2014/main" id="{6E124C0D-CAAF-A059-E44B-88BA17D84D11}"/>
              </a:ext>
            </a:extLst>
          </p:cNvPr>
          <p:cNvSpPr txBox="1"/>
          <p:nvPr/>
        </p:nvSpPr>
        <p:spPr>
          <a:xfrm>
            <a:off x="348974" y="2909924"/>
            <a:ext cx="3487479" cy="147732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Provides students with searchable FAQs to resolve easy student queries, and an enquiries hub if they require further information.</a:t>
            </a:r>
          </a:p>
        </p:txBody>
      </p:sp>
      <p:sp>
        <p:nvSpPr>
          <p:cNvPr id="12" name="TextBox 11">
            <a:extLst>
              <a:ext uri="{FF2B5EF4-FFF2-40B4-BE49-F238E27FC236}">
                <a16:creationId xmlns:a16="http://schemas.microsoft.com/office/drawing/2014/main" id="{EF2B9C7B-FCEE-35F3-0FB4-C7BBCAE63405}"/>
              </a:ext>
            </a:extLst>
          </p:cNvPr>
          <p:cNvSpPr txBox="1"/>
          <p:nvPr/>
        </p:nvSpPr>
        <p:spPr>
          <a:xfrm>
            <a:off x="315177" y="1599756"/>
            <a:ext cx="3487479" cy="1200329"/>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New online student support system</a:t>
            </a:r>
          </a:p>
          <a:p>
            <a:r>
              <a:rPr lang="en-US" sz="1800" dirty="0">
                <a:latin typeface="Arial" panose="020B0604020202020204" pitchFamily="34" charset="0"/>
                <a:cs typeface="Arial" panose="020B0604020202020204" pitchFamily="34" charset="0"/>
              </a:rPr>
              <a:t>Available to students at: </a:t>
            </a:r>
            <a:r>
              <a:rPr lang="en-US" sz="1800" dirty="0">
                <a:latin typeface="Arial" panose="020B0604020202020204" pitchFamily="34" charset="0"/>
                <a:cs typeface="Arial" panose="020B0604020202020204" pitchFamily="34" charset="0"/>
                <a:hlinkClick r:id="rId4"/>
              </a:rPr>
              <a:t>http://mysussex.sussex.ac.uk</a:t>
            </a:r>
            <a:endParaRPr lang="en-GB" dirty="0"/>
          </a:p>
        </p:txBody>
      </p:sp>
      <p:sp>
        <p:nvSpPr>
          <p:cNvPr id="16" name="TextBox 15">
            <a:extLst>
              <a:ext uri="{FF2B5EF4-FFF2-40B4-BE49-F238E27FC236}">
                <a16:creationId xmlns:a16="http://schemas.microsoft.com/office/drawing/2014/main" id="{56DAF78E-70E3-6096-477D-C4DEB28329CA}"/>
              </a:ext>
            </a:extLst>
          </p:cNvPr>
          <p:cNvSpPr txBox="1"/>
          <p:nvPr/>
        </p:nvSpPr>
        <p:spPr>
          <a:xfrm>
            <a:off x="299354" y="4568713"/>
            <a:ext cx="8545287" cy="1200329"/>
          </a:xfrm>
          <a:prstGeom prst="rect">
            <a:avLst/>
          </a:prstGeom>
          <a:noFill/>
        </p:spPr>
        <p:txBody>
          <a:bodyPr wrap="square">
            <a:spAutoFit/>
          </a:bodyPr>
          <a:lstStyle/>
          <a:p>
            <a:pPr marL="0" indent="0">
              <a:buNone/>
            </a:pPr>
            <a:r>
              <a:rPr lang="en-US" sz="1800" dirty="0">
                <a:latin typeface="Arial" panose="020B0604020202020204" pitchFamily="34" charset="0"/>
                <a:cs typeface="Arial" panose="020B0604020202020204" pitchFamily="34" charset="0"/>
              </a:rPr>
              <a:t>Allows staff to manage enquiries and see the student’s journey within DSE.</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Opens up information on a student for DSE staff, so we can track cases from start to finish and ensure the student gets the right support throughout.</a:t>
            </a:r>
          </a:p>
        </p:txBody>
      </p:sp>
    </p:spTree>
    <p:extLst>
      <p:ext uri="{BB962C8B-B14F-4D97-AF65-F5344CB8AC3E}">
        <p14:creationId xmlns:p14="http://schemas.microsoft.com/office/powerpoint/2010/main" val="3013884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682226-9769-4B0D-B0F1-010C1CB6CC58}"/>
              </a:ext>
            </a:extLst>
          </p:cNvPr>
          <p:cNvSpPr>
            <a:spLocks noGrp="1"/>
          </p:cNvSpPr>
          <p:nvPr>
            <p:ph type="title"/>
          </p:nvPr>
        </p:nvSpPr>
        <p:spPr/>
        <p:txBody>
          <a:bodyPr/>
          <a:lstStyle/>
          <a:p>
            <a:r>
              <a:rPr lang="en-GB" dirty="0"/>
              <a:t>My Sussex</a:t>
            </a:r>
          </a:p>
        </p:txBody>
      </p:sp>
      <p:pic>
        <p:nvPicPr>
          <p:cNvPr id="2050" name="Picture 2" descr="A screenshot of a computer&#10;&#10;Description automatically generated">
            <a:extLst>
              <a:ext uri="{FF2B5EF4-FFF2-40B4-BE49-F238E27FC236}">
                <a16:creationId xmlns:a16="http://schemas.microsoft.com/office/drawing/2014/main" id="{331A94DC-C945-F7C3-15B2-B1432899C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1941" y="2022401"/>
            <a:ext cx="4953856" cy="29394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4A3827-5BF7-5DC6-0E81-D06D5F1CE942}"/>
              </a:ext>
            </a:extLst>
          </p:cNvPr>
          <p:cNvSpPr txBox="1"/>
          <p:nvPr/>
        </p:nvSpPr>
        <p:spPr>
          <a:xfrm>
            <a:off x="134346" y="1822540"/>
            <a:ext cx="3613408" cy="424731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Students can choose the area or topic that best fits their enquiry, and the system automatically sends their enquiry to the most suitable team. </a:t>
            </a:r>
          </a:p>
          <a:p>
            <a:endParaRPr lang="en-US" dirty="0">
              <a:latin typeface="Arial" panose="020B0604020202020204" pitchFamily="34" charset="0"/>
              <a:cs typeface="Arial" panose="020B0604020202020204" pitchFamily="34" charset="0"/>
            </a:endParaRPr>
          </a:p>
          <a:p>
            <a:r>
              <a:rPr lang="en-US" dirty="0">
                <a:latin typeface="Arial"/>
                <a:cs typeface="Arial"/>
              </a:rPr>
              <a:t>Can't book into appointments themselves via system, but an Advisor will arrange one where needed.</a:t>
            </a:r>
          </a:p>
          <a:p>
            <a:endParaRPr lang="en-US" dirty="0">
              <a:latin typeface="Arial" panose="020B0604020202020204" pitchFamily="34" charset="0"/>
              <a:cs typeface="Arial" panose="020B0604020202020204" pitchFamily="34" charset="0"/>
            </a:endParaRPr>
          </a:p>
          <a:p>
            <a:r>
              <a:rPr lang="en-US" dirty="0">
                <a:latin typeface="Arial"/>
                <a:cs typeface="Arial"/>
              </a:rPr>
              <a:t>Drop-in sessions held Wednesday afternoons in the Student Centre with Disability Advice </a:t>
            </a:r>
          </a:p>
        </p:txBody>
      </p:sp>
    </p:spTree>
    <p:extLst>
      <p:ext uri="{BB962C8B-B14F-4D97-AF65-F5344CB8AC3E}">
        <p14:creationId xmlns:p14="http://schemas.microsoft.com/office/powerpoint/2010/main" val="761780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6B6B274A-18AE-64CB-F1DF-92A9A5CE6693}"/>
              </a:ext>
            </a:extLst>
          </p:cNvPr>
          <p:cNvSpPr>
            <a:spLocks noGrp="1"/>
          </p:cNvSpPr>
          <p:nvPr>
            <p:ph type="body" sz="quarter" idx="11"/>
          </p:nvPr>
        </p:nvSpPr>
        <p:spPr>
          <a:xfrm>
            <a:off x="4853354" y="2182726"/>
            <a:ext cx="4091216" cy="3218055"/>
          </a:xfrm>
        </p:spPr>
        <p:txBody>
          <a:bodyPr>
            <a:normAutofit lnSpcReduction="10000"/>
          </a:bodyPr>
          <a:lstStyle/>
          <a:p>
            <a:pPr algn="l"/>
            <a:r>
              <a:rPr lang="en-US" dirty="0"/>
              <a:t>How to access and signpost to our support:</a:t>
            </a:r>
          </a:p>
          <a:p>
            <a:pPr marL="342900" indent="-342900" algn="l">
              <a:buFont typeface="Arial" panose="020B0604020202020204" pitchFamily="34" charset="0"/>
              <a:buChar char="•"/>
            </a:pPr>
            <a:r>
              <a:rPr lang="en-US" dirty="0"/>
              <a:t>Student Hub</a:t>
            </a:r>
          </a:p>
          <a:p>
            <a:pPr marL="342900" indent="-342900" algn="l">
              <a:buFont typeface="Arial" panose="020B0604020202020204" pitchFamily="34" charset="0"/>
              <a:buChar char="•"/>
            </a:pPr>
            <a:r>
              <a:rPr lang="en-US" dirty="0"/>
              <a:t>My Sussex - NEW</a:t>
            </a:r>
          </a:p>
          <a:p>
            <a:pPr marL="342900" indent="-342900" algn="l">
              <a:buFont typeface="Arial" panose="020B0604020202020204" pitchFamily="34" charset="0"/>
              <a:buChar char="•"/>
            </a:pPr>
            <a:r>
              <a:rPr lang="en-US" dirty="0"/>
              <a:t>Student Centre</a:t>
            </a:r>
          </a:p>
          <a:p>
            <a:pPr marL="342900" indent="-342900" algn="l">
              <a:buFont typeface="Arial" panose="020B0604020202020204" pitchFamily="34" charset="0"/>
              <a:buChar char="•"/>
            </a:pPr>
            <a:r>
              <a:rPr lang="en-US" dirty="0"/>
              <a:t>Support provided by email, telephone, Zoom and in-person</a:t>
            </a:r>
          </a:p>
          <a:p>
            <a:pPr marL="342900" indent="-342900" algn="l">
              <a:buFont typeface="Arial" panose="020B0604020202020204" pitchFamily="34" charset="0"/>
              <a:buChar char="•"/>
            </a:pPr>
            <a:r>
              <a:rPr lang="en-US" dirty="0"/>
              <a:t>Appointments are booked in advance</a:t>
            </a:r>
          </a:p>
          <a:p>
            <a:pPr marL="342900" indent="-342900" algn="l">
              <a:buFont typeface="Arial" panose="020B0604020202020204" pitchFamily="34" charset="0"/>
              <a:buChar char="•"/>
            </a:pPr>
            <a:r>
              <a:rPr lang="en-US" dirty="0"/>
              <a:t>Quick Query Advice Drop-ins</a:t>
            </a:r>
          </a:p>
        </p:txBody>
      </p:sp>
      <p:sp>
        <p:nvSpPr>
          <p:cNvPr id="13" name="Title 3">
            <a:extLst>
              <a:ext uri="{FF2B5EF4-FFF2-40B4-BE49-F238E27FC236}">
                <a16:creationId xmlns:a16="http://schemas.microsoft.com/office/drawing/2014/main" id="{1E918660-DE1B-7DA7-5924-D3252025EB68}"/>
              </a:ext>
            </a:extLst>
          </p:cNvPr>
          <p:cNvSpPr>
            <a:spLocks noGrp="1"/>
          </p:cNvSpPr>
          <p:nvPr>
            <p:ph type="title"/>
          </p:nvPr>
        </p:nvSpPr>
        <p:spPr>
          <a:xfrm>
            <a:off x="592735" y="283023"/>
            <a:ext cx="7958526" cy="780153"/>
          </a:xfrm>
        </p:spPr>
        <p:txBody>
          <a:bodyPr/>
          <a:lstStyle/>
          <a:p>
            <a:r>
              <a:rPr lang="en-US" sz="4400" dirty="0"/>
              <a:t>Accessing Our Services</a:t>
            </a:r>
          </a:p>
        </p:txBody>
      </p:sp>
      <p:sp>
        <p:nvSpPr>
          <p:cNvPr id="3" name="TextBox 2">
            <a:extLst>
              <a:ext uri="{FF2B5EF4-FFF2-40B4-BE49-F238E27FC236}">
                <a16:creationId xmlns:a16="http://schemas.microsoft.com/office/drawing/2014/main" id="{9A32BFE1-4A5C-4F71-B8AE-54B53E9C4D09}"/>
              </a:ext>
            </a:extLst>
          </p:cNvPr>
          <p:cNvSpPr txBox="1"/>
          <p:nvPr/>
        </p:nvSpPr>
        <p:spPr>
          <a:xfrm>
            <a:off x="199430" y="1814130"/>
            <a:ext cx="4350619" cy="4524315"/>
          </a:xfrm>
          <a:prstGeom prst="rect">
            <a:avLst/>
          </a:prstGeom>
          <a:noFill/>
        </p:spPr>
        <p:txBody>
          <a:bodyPr wrap="square" rtlCol="0">
            <a:spAutoFit/>
          </a:bodyPr>
          <a:lstStyle/>
          <a:p>
            <a:r>
              <a:rPr lang="en-US" b="1" dirty="0">
                <a:solidFill>
                  <a:srgbClr val="007A79"/>
                </a:solidFill>
              </a:rPr>
              <a:t>Key contacts for staff:</a:t>
            </a:r>
          </a:p>
          <a:p>
            <a:endParaRPr lang="en-US" dirty="0">
              <a:solidFill>
                <a:srgbClr val="007A79"/>
              </a:solidFill>
            </a:endParaRPr>
          </a:p>
          <a:p>
            <a:r>
              <a:rPr lang="en-US" b="1" dirty="0">
                <a:solidFill>
                  <a:srgbClr val="007A79"/>
                </a:solidFill>
              </a:rPr>
              <a:t>Student Advisors</a:t>
            </a:r>
          </a:p>
          <a:p>
            <a:r>
              <a:rPr lang="en-US" dirty="0">
                <a:solidFill>
                  <a:srgbClr val="007A79"/>
                </a:solidFill>
                <a:hlinkClick r:id="rId3">
                  <a:extLst>
                    <a:ext uri="{A12FA001-AC4F-418D-AE19-62706E023703}">
                      <ahyp:hlinkClr xmlns:ahyp="http://schemas.microsoft.com/office/drawing/2018/hyperlinkcolor" val="tx"/>
                    </a:ext>
                  </a:extLst>
                </a:hlinkClick>
              </a:rPr>
              <a:t>StudentAdvice@sussex.ac.uk</a:t>
            </a:r>
            <a:endParaRPr lang="en-US" dirty="0">
              <a:solidFill>
                <a:srgbClr val="007A79"/>
              </a:solidFill>
            </a:endParaRPr>
          </a:p>
          <a:p>
            <a:endParaRPr lang="en-US" dirty="0">
              <a:solidFill>
                <a:srgbClr val="007A79"/>
              </a:solidFill>
            </a:endParaRPr>
          </a:p>
          <a:p>
            <a:r>
              <a:rPr lang="en-US" b="1" dirty="0">
                <a:solidFill>
                  <a:srgbClr val="007A79"/>
                </a:solidFill>
              </a:rPr>
              <a:t>Sexual &amp; DV Response</a:t>
            </a:r>
          </a:p>
          <a:p>
            <a:r>
              <a:rPr lang="en-US" dirty="0">
                <a:solidFill>
                  <a:srgbClr val="007A79"/>
                </a:solidFill>
                <a:hlinkClick r:id="rId4">
                  <a:extLst>
                    <a:ext uri="{A12FA001-AC4F-418D-AE19-62706E023703}">
                      <ahyp:hlinkClr xmlns:ahyp="http://schemas.microsoft.com/office/drawing/2018/hyperlinkcolor" val="tx"/>
                    </a:ext>
                  </a:extLst>
                </a:hlinkClick>
              </a:rPr>
              <a:t>svdv@sussex.ac.uk</a:t>
            </a:r>
            <a:r>
              <a:rPr lang="en-US" dirty="0">
                <a:solidFill>
                  <a:srgbClr val="007A79"/>
                </a:solidFill>
              </a:rPr>
              <a:t> </a:t>
            </a:r>
          </a:p>
          <a:p>
            <a:endParaRPr lang="en-US" dirty="0">
              <a:solidFill>
                <a:srgbClr val="007A79"/>
              </a:solidFill>
            </a:endParaRPr>
          </a:p>
          <a:p>
            <a:r>
              <a:rPr lang="en-US" b="1" dirty="0">
                <a:solidFill>
                  <a:srgbClr val="007A79"/>
                </a:solidFill>
              </a:rPr>
              <a:t>Disability Advisors</a:t>
            </a:r>
          </a:p>
          <a:p>
            <a:r>
              <a:rPr lang="en-US" dirty="0">
                <a:solidFill>
                  <a:srgbClr val="007A79"/>
                </a:solidFill>
                <a:hlinkClick r:id="rId5">
                  <a:extLst>
                    <a:ext uri="{A12FA001-AC4F-418D-AE19-62706E023703}">
                      <ahyp:hlinkClr xmlns:ahyp="http://schemas.microsoft.com/office/drawing/2018/hyperlinkcolor" val="tx"/>
                    </a:ext>
                  </a:extLst>
                </a:hlinkClick>
              </a:rPr>
              <a:t>DisabilityAdvice@sussex.ac.uk</a:t>
            </a:r>
            <a:r>
              <a:rPr lang="en-US" dirty="0">
                <a:solidFill>
                  <a:srgbClr val="007A79"/>
                </a:solidFill>
              </a:rPr>
              <a:t> </a:t>
            </a:r>
          </a:p>
          <a:p>
            <a:endParaRPr lang="en-US" dirty="0">
              <a:solidFill>
                <a:srgbClr val="007A79"/>
              </a:solidFill>
            </a:endParaRPr>
          </a:p>
          <a:p>
            <a:r>
              <a:rPr lang="en-US" b="1" dirty="0">
                <a:solidFill>
                  <a:srgbClr val="007A79"/>
                </a:solidFill>
              </a:rPr>
              <a:t>International Advisors</a:t>
            </a:r>
          </a:p>
          <a:p>
            <a:r>
              <a:rPr lang="en-US" dirty="0">
                <a:solidFill>
                  <a:srgbClr val="007A79"/>
                </a:solidFill>
                <a:hlinkClick r:id="rId6">
                  <a:extLst>
                    <a:ext uri="{A12FA001-AC4F-418D-AE19-62706E023703}">
                      <ahyp:hlinkClr xmlns:ahyp="http://schemas.microsoft.com/office/drawing/2018/hyperlinkcolor" val="tx"/>
                    </a:ext>
                  </a:extLst>
                </a:hlinkClick>
              </a:rPr>
              <a:t>Immigration@sussex.ac.uk</a:t>
            </a:r>
            <a:r>
              <a:rPr lang="en-US" dirty="0">
                <a:solidFill>
                  <a:srgbClr val="007A79"/>
                </a:solidFill>
              </a:rPr>
              <a:t> </a:t>
            </a:r>
          </a:p>
          <a:p>
            <a:endParaRPr lang="en-US" dirty="0">
              <a:solidFill>
                <a:srgbClr val="007A79"/>
              </a:solidFill>
            </a:endParaRPr>
          </a:p>
          <a:p>
            <a:r>
              <a:rPr lang="en-US" b="1" dirty="0">
                <a:solidFill>
                  <a:srgbClr val="007A79"/>
                </a:solidFill>
              </a:rPr>
              <a:t>Money Advisor</a:t>
            </a:r>
          </a:p>
          <a:p>
            <a:r>
              <a:rPr lang="en-US" dirty="0">
                <a:solidFill>
                  <a:srgbClr val="007A79"/>
                </a:solidFill>
                <a:hlinkClick r:id="rId7">
                  <a:extLst>
                    <a:ext uri="{A12FA001-AC4F-418D-AE19-62706E023703}">
                      <ahyp:hlinkClr xmlns:ahyp="http://schemas.microsoft.com/office/drawing/2018/hyperlinkcolor" val="tx"/>
                    </a:ext>
                  </a:extLst>
                </a:hlinkClick>
              </a:rPr>
              <a:t>MoneyAdvice@sussex.ac.uk</a:t>
            </a:r>
            <a:r>
              <a:rPr lang="en-US" dirty="0">
                <a:solidFill>
                  <a:srgbClr val="007A79"/>
                </a:solidFill>
              </a:rPr>
              <a:t> </a:t>
            </a:r>
            <a:endParaRPr lang="en-GB" dirty="0">
              <a:solidFill>
                <a:srgbClr val="007A79"/>
              </a:solidFill>
            </a:endParaRPr>
          </a:p>
        </p:txBody>
      </p:sp>
    </p:spTree>
    <p:extLst>
      <p:ext uri="{BB962C8B-B14F-4D97-AF65-F5344CB8AC3E}">
        <p14:creationId xmlns:p14="http://schemas.microsoft.com/office/powerpoint/2010/main" val="3673910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E884024-25F1-4A82-94A8-B323E73816D0}"/>
              </a:ext>
            </a:extLst>
          </p:cNvPr>
          <p:cNvSpPr>
            <a:spLocks noGrp="1"/>
          </p:cNvSpPr>
          <p:nvPr>
            <p:ph type="subTitle" idx="1"/>
          </p:nvPr>
        </p:nvSpPr>
        <p:spPr>
          <a:xfrm>
            <a:off x="1143000" y="4185828"/>
            <a:ext cx="6858000" cy="236339"/>
          </a:xfrm>
        </p:spPr>
        <p:txBody>
          <a:bodyPr/>
          <a:lstStyle/>
          <a:p>
            <a:r>
              <a:rPr lang="en-GB" sz="1600" dirty="0"/>
              <a:t>Mike Pudan, Lead Disability Advisor</a:t>
            </a:r>
          </a:p>
        </p:txBody>
      </p:sp>
      <p:sp>
        <p:nvSpPr>
          <p:cNvPr id="3" name="Title 2">
            <a:extLst>
              <a:ext uri="{FF2B5EF4-FFF2-40B4-BE49-F238E27FC236}">
                <a16:creationId xmlns:a16="http://schemas.microsoft.com/office/drawing/2014/main" id="{D5F94E18-DF77-4F9C-8114-ACB9C9F35734}"/>
              </a:ext>
            </a:extLst>
          </p:cNvPr>
          <p:cNvSpPr>
            <a:spLocks noGrp="1"/>
          </p:cNvSpPr>
          <p:nvPr>
            <p:ph type="ctrTitle"/>
          </p:nvPr>
        </p:nvSpPr>
        <p:spPr>
          <a:xfrm>
            <a:off x="1246909" y="1510123"/>
            <a:ext cx="6858001" cy="2324099"/>
          </a:xfrm>
        </p:spPr>
        <p:txBody>
          <a:bodyPr>
            <a:normAutofit/>
          </a:bodyPr>
          <a:lstStyle/>
          <a:p>
            <a:r>
              <a:rPr lang="en-GB" dirty="0"/>
              <a:t>Disability Advice</a:t>
            </a:r>
          </a:p>
        </p:txBody>
      </p:sp>
      <p:sp>
        <p:nvSpPr>
          <p:cNvPr id="7" name="TextBox 6">
            <a:extLst>
              <a:ext uri="{FF2B5EF4-FFF2-40B4-BE49-F238E27FC236}">
                <a16:creationId xmlns:a16="http://schemas.microsoft.com/office/drawing/2014/main" id="{F549578E-B470-6703-714B-E91EBEFD8761}"/>
              </a:ext>
            </a:extLst>
          </p:cNvPr>
          <p:cNvSpPr txBox="1"/>
          <p:nvPr/>
        </p:nvSpPr>
        <p:spPr>
          <a:xfrm>
            <a:off x="2286000" y="3290500"/>
            <a:ext cx="4572000" cy="300082"/>
          </a:xfrm>
          <a:prstGeom prst="rect">
            <a:avLst/>
          </a:prstGeom>
          <a:noFill/>
        </p:spPr>
        <p:txBody>
          <a:bodyPr wrap="square">
            <a:spAutoFit/>
          </a:bodyPr>
          <a:lstStyle/>
          <a:p>
            <a:r>
              <a:rPr lang="en-GB" sz="1350" dirty="0"/>
              <a:t> </a:t>
            </a:r>
          </a:p>
        </p:txBody>
      </p:sp>
    </p:spTree>
    <p:extLst>
      <p:ext uri="{BB962C8B-B14F-4D97-AF65-F5344CB8AC3E}">
        <p14:creationId xmlns:p14="http://schemas.microsoft.com/office/powerpoint/2010/main" val="2991200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23AB1CD8-2E25-44DD-941B-A304C58D6494}"/>
              </a:ext>
            </a:extLst>
          </p:cNvPr>
          <p:cNvSpPr>
            <a:spLocks noGrp="1"/>
          </p:cNvSpPr>
          <p:nvPr>
            <p:ph type="subTitle" idx="1"/>
          </p:nvPr>
        </p:nvSpPr>
        <p:spPr/>
        <p:txBody>
          <a:bodyPr>
            <a:normAutofit/>
          </a:bodyPr>
          <a:lstStyle/>
          <a:p>
            <a:r>
              <a:rPr lang="en-GB" sz="3600" b="1" dirty="0">
                <a:latin typeface="+mn-lt"/>
              </a:rPr>
              <a:t>Did you know?</a:t>
            </a:r>
          </a:p>
        </p:txBody>
      </p:sp>
      <p:sp>
        <p:nvSpPr>
          <p:cNvPr id="7" name="TextBox 6">
            <a:extLst>
              <a:ext uri="{FF2B5EF4-FFF2-40B4-BE49-F238E27FC236}">
                <a16:creationId xmlns:a16="http://schemas.microsoft.com/office/drawing/2014/main" id="{EC3ABFCD-09B1-4220-A4C5-615CD0ABBB9F}"/>
              </a:ext>
            </a:extLst>
          </p:cNvPr>
          <p:cNvSpPr txBox="1"/>
          <p:nvPr/>
        </p:nvSpPr>
        <p:spPr>
          <a:xfrm>
            <a:off x="384248" y="1908575"/>
            <a:ext cx="4022058" cy="4011355"/>
          </a:xfrm>
          <a:prstGeom prst="rect">
            <a:avLst/>
          </a:prstGeom>
          <a:noFill/>
        </p:spPr>
        <p:txBody>
          <a:bodyPr wrap="square">
            <a:spAutoFit/>
          </a:bodyPr>
          <a:lstStyle/>
          <a:p>
            <a:pPr defTabSz="685800">
              <a:spcAft>
                <a:spcPts val="1350"/>
              </a:spcAft>
            </a:pPr>
            <a:r>
              <a:rPr lang="en-GB" sz="1600" spc="60" dirty="0">
                <a:solidFill>
                  <a:srgbClr val="FFFFFF"/>
                </a:solidFill>
                <a:latin typeface="Arial"/>
              </a:rPr>
              <a:t>20% university students in the UK declare a disability*</a:t>
            </a:r>
          </a:p>
          <a:p>
            <a:pPr defTabSz="685800">
              <a:spcAft>
                <a:spcPts val="1350"/>
              </a:spcAft>
            </a:pPr>
            <a:r>
              <a:rPr lang="en-GB" sz="1600" spc="60" dirty="0">
                <a:solidFill>
                  <a:srgbClr val="FFFFFF"/>
                </a:solidFill>
                <a:latin typeface="Arial"/>
              </a:rPr>
              <a:t>Any long-term condition that has an adverse impact on one’s ability to carry out day-to-day tasks</a:t>
            </a:r>
          </a:p>
          <a:p>
            <a:pPr defTabSz="685800">
              <a:spcAft>
                <a:spcPts val="1350"/>
              </a:spcAft>
            </a:pPr>
            <a:r>
              <a:rPr lang="en-GB" sz="1600" spc="60" dirty="0">
                <a:solidFill>
                  <a:srgbClr val="FFFFFF"/>
                </a:solidFill>
                <a:latin typeface="Arial"/>
              </a:rPr>
              <a:t>Most common disabilities declared are mental health (56%) with a 542% rise since 2014</a:t>
            </a:r>
          </a:p>
          <a:p>
            <a:pPr defTabSz="685800">
              <a:spcAft>
                <a:spcPts val="1350"/>
              </a:spcAft>
            </a:pPr>
            <a:r>
              <a:rPr lang="en-US" sz="1600" spc="60" dirty="0">
                <a:solidFill>
                  <a:srgbClr val="FFFFFF"/>
                </a:solidFill>
                <a:latin typeface="Arial"/>
              </a:rPr>
              <a:t>Disabled applicants are 38% more likely to defer entry to HE – more discerning</a:t>
            </a:r>
          </a:p>
          <a:p>
            <a:pPr defTabSz="685800">
              <a:spcAft>
                <a:spcPts val="1350"/>
              </a:spcAft>
            </a:pPr>
            <a:r>
              <a:rPr lang="en-GB" sz="1600" spc="60" dirty="0">
                <a:solidFill>
                  <a:srgbClr val="FFFFFF"/>
                </a:solidFill>
                <a:latin typeface="Arial"/>
              </a:rPr>
              <a:t>74% took a provider’s support offer into account when making decisions</a:t>
            </a:r>
            <a:endParaRPr lang="en-US" sz="1600" spc="60" dirty="0">
              <a:solidFill>
                <a:srgbClr val="FFFFFF"/>
              </a:solidFill>
              <a:latin typeface="Arial"/>
            </a:endParaRPr>
          </a:p>
        </p:txBody>
      </p:sp>
      <p:pic>
        <p:nvPicPr>
          <p:cNvPr id="14" name="Picture Placeholder 13">
            <a:extLst>
              <a:ext uri="{FF2B5EF4-FFF2-40B4-BE49-F238E27FC236}">
                <a16:creationId xmlns:a16="http://schemas.microsoft.com/office/drawing/2014/main" id="{E238FCF5-5244-438C-83FF-C4E28DCD270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009" r="3009"/>
          <a:stretch>
            <a:fillRect/>
          </a:stretch>
        </p:blipFill>
        <p:spPr/>
      </p:pic>
    </p:spTree>
    <p:extLst>
      <p:ext uri="{BB962C8B-B14F-4D97-AF65-F5344CB8AC3E}">
        <p14:creationId xmlns:p14="http://schemas.microsoft.com/office/powerpoint/2010/main" val="221421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23AB1CD8-2E25-44DD-941B-A304C58D6494}"/>
              </a:ext>
            </a:extLst>
          </p:cNvPr>
          <p:cNvSpPr>
            <a:spLocks noGrp="1"/>
          </p:cNvSpPr>
          <p:nvPr>
            <p:ph type="subTitle" idx="1"/>
          </p:nvPr>
        </p:nvSpPr>
        <p:spPr/>
        <p:txBody>
          <a:bodyPr>
            <a:normAutofit/>
          </a:bodyPr>
          <a:lstStyle/>
          <a:p>
            <a:r>
              <a:rPr lang="en-GB" sz="3600" b="1" dirty="0">
                <a:latin typeface="+mn-lt"/>
              </a:rPr>
              <a:t>Pressures During University</a:t>
            </a:r>
          </a:p>
        </p:txBody>
      </p:sp>
      <p:sp>
        <p:nvSpPr>
          <p:cNvPr id="4" name="Rectangle 3">
            <a:extLst>
              <a:ext uri="{FF2B5EF4-FFF2-40B4-BE49-F238E27FC236}">
                <a16:creationId xmlns:a16="http://schemas.microsoft.com/office/drawing/2014/main" id="{42E4A4CC-EBA0-D085-FF5F-CA92827C9E8E}"/>
              </a:ext>
            </a:extLst>
          </p:cNvPr>
          <p:cNvSpPr/>
          <p:nvPr/>
        </p:nvSpPr>
        <p:spPr>
          <a:xfrm>
            <a:off x="62344" y="1423687"/>
            <a:ext cx="9081655" cy="54343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srgbClr val="FFFFFF"/>
              </a:solidFill>
              <a:latin typeface="Arial"/>
            </a:endParaRPr>
          </a:p>
        </p:txBody>
      </p:sp>
      <p:graphicFrame>
        <p:nvGraphicFramePr>
          <p:cNvPr id="6" name="Diagram 5">
            <a:extLst>
              <a:ext uri="{FF2B5EF4-FFF2-40B4-BE49-F238E27FC236}">
                <a16:creationId xmlns:a16="http://schemas.microsoft.com/office/drawing/2014/main" id="{97754B82-3DF1-7D76-D1DD-7A2E6BC12F10}"/>
              </a:ext>
            </a:extLst>
          </p:cNvPr>
          <p:cNvGraphicFramePr/>
          <p:nvPr>
            <p:extLst>
              <p:ext uri="{D42A27DB-BD31-4B8C-83A1-F6EECF244321}">
                <p14:modId xmlns:p14="http://schemas.microsoft.com/office/powerpoint/2010/main" val="2649172341"/>
              </p:ext>
            </p:extLst>
          </p:nvPr>
        </p:nvGraphicFramePr>
        <p:xfrm>
          <a:off x="208345" y="1423687"/>
          <a:ext cx="8935654" cy="5208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40463857-478A-A8FA-139A-0E10D13321CC}"/>
              </a:ext>
            </a:extLst>
          </p:cNvPr>
          <p:cNvSpPr/>
          <p:nvPr/>
        </p:nvSpPr>
        <p:spPr>
          <a:xfrm>
            <a:off x="3659785" y="2708706"/>
            <a:ext cx="1812979" cy="2308324"/>
          </a:xfrm>
          <a:prstGeom prst="rect">
            <a:avLst/>
          </a:prstGeom>
        </p:spPr>
        <p:txBody>
          <a:bodyPr wrap="square">
            <a:spAutoFit/>
          </a:bodyPr>
          <a:lstStyle/>
          <a:p>
            <a:pPr algn="ctr" defTabSz="685800"/>
            <a:r>
              <a:rPr lang="en-US" sz="2400" dirty="0">
                <a:solidFill>
                  <a:srgbClr val="FFFFFF"/>
                </a:solidFill>
                <a:latin typeface="Tw Cen MT" panose="020B0602020104020603" pitchFamily="34" charset="0"/>
              </a:rPr>
              <a:t>Anxiety</a:t>
            </a:r>
          </a:p>
          <a:p>
            <a:pPr algn="ctr" defTabSz="685800"/>
            <a:r>
              <a:rPr lang="en-US" sz="2400" dirty="0">
                <a:solidFill>
                  <a:srgbClr val="FFFFFF"/>
                </a:solidFill>
                <a:latin typeface="Tw Cen MT" panose="020B0602020104020603" pitchFamily="34" charset="0"/>
              </a:rPr>
              <a:t>Isolation</a:t>
            </a:r>
          </a:p>
          <a:p>
            <a:pPr algn="ctr" defTabSz="685800"/>
            <a:r>
              <a:rPr lang="en-US" sz="2400" dirty="0">
                <a:solidFill>
                  <a:srgbClr val="FFFFFF"/>
                </a:solidFill>
                <a:latin typeface="Tw Cen MT" panose="020B0602020104020603" pitchFamily="34" charset="0"/>
              </a:rPr>
              <a:t>Ill health</a:t>
            </a:r>
          </a:p>
          <a:p>
            <a:pPr algn="ctr" defTabSz="685800"/>
            <a:r>
              <a:rPr lang="en-US" sz="2400" dirty="0">
                <a:solidFill>
                  <a:srgbClr val="FFFFFF"/>
                </a:solidFill>
                <a:latin typeface="Tw Cen MT" panose="020B0602020104020603" pitchFamily="34" charset="0"/>
              </a:rPr>
              <a:t>=</a:t>
            </a:r>
          </a:p>
          <a:p>
            <a:pPr algn="ctr" defTabSz="685800"/>
            <a:r>
              <a:rPr lang="en-US" sz="2400" dirty="0">
                <a:solidFill>
                  <a:srgbClr val="FFFFFF"/>
                </a:solidFill>
                <a:latin typeface="Tw Cen MT" panose="020B0602020104020603" pitchFamily="34" charset="0"/>
              </a:rPr>
              <a:t>Academic Difficulties</a:t>
            </a:r>
          </a:p>
        </p:txBody>
      </p:sp>
    </p:spTree>
    <p:extLst>
      <p:ext uri="{BB962C8B-B14F-4D97-AF65-F5344CB8AC3E}">
        <p14:creationId xmlns:p14="http://schemas.microsoft.com/office/powerpoint/2010/main" val="404419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CAC8EDAC-FFD4-4E3D-ACCE-3F2A30E529E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CCA921E0-01E7-44D5-A9C1-E1F7C7C7F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ED1707B7-96B5-4A2D-885C-B827B7F04578}"/>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graphicEl>
                                              <a:dgm id="{04BAA354-7BB7-4EBD-B651-4BF5D094B78F}"/>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9E98613A-4943-4363-8366-7095C4273D62}"/>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71B13120-2DC9-4DE0-96BA-5F57C47ACF7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6DB0D9D4-C448-41CB-9B31-75FE89639619}"/>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8B6B8C12-A177-43BC-A3B4-625CF0E7DF18}"/>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1EF29CA6-250C-4BB9-A0B3-7B7DFEBF3ED7}"/>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graphicEl>
                                              <a:dgm id="{8B373C50-3736-44AC-A87F-8E962D332010}"/>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graphicEl>
                                              <a:dgm id="{AB58887D-C563-483A-A97A-07AE943267AC}"/>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graphicEl>
                                              <a:dgm id="{BF84CDF3-B504-4C4B-93F9-E356C019C2D7}"/>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graphicEl>
                                              <a:dgm id="{E7D09B6A-F64F-4118-8F7F-71AF48A86742}"/>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graphicEl>
                                              <a:dgm id="{3AC8FE17-92D0-4386-A1E8-CE6B207370E1}"/>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graphicEl>
                                              <a:dgm id="{94DB0F64-690D-481D-9A0A-04935483E6A3}"/>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graphicEl>
                                              <a:dgm id="{FA1EC034-7CFE-46DA-80D1-1B8E9FEC5BA5}"/>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graphicEl>
                                              <a:dgm id="{94011BDF-6C0D-4807-97B2-2258A1C4B917}"/>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graphicEl>
                                              <a:dgm id="{4694F626-9A54-4862-A4DD-250418B0E93B}"/>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graphicEl>
                                              <a:dgm id="{1C575F4E-31B1-4E01-AB5D-B050B729CDF7}"/>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lvlAtOnce"/>
        </p:bldSub>
      </p:bldGraphic>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0D4870-3021-40A2-89F4-F50EA3F5C008}"/>
              </a:ext>
            </a:extLst>
          </p:cNvPr>
          <p:cNvSpPr>
            <a:spLocks noGrp="1"/>
          </p:cNvSpPr>
          <p:nvPr>
            <p:ph type="body" sz="quarter" idx="11"/>
          </p:nvPr>
        </p:nvSpPr>
        <p:spPr>
          <a:xfrm>
            <a:off x="585399" y="3837043"/>
            <a:ext cx="3524250" cy="346280"/>
          </a:xfrm>
        </p:spPr>
        <p:txBody>
          <a:bodyPr/>
          <a:lstStyle/>
          <a:p>
            <a:pPr algn="l">
              <a:spcAft>
                <a:spcPts val="900"/>
              </a:spcAft>
            </a:pPr>
            <a:r>
              <a:rPr lang="en-GB" sz="2700" dirty="0"/>
              <a:t>Online or in person</a:t>
            </a:r>
          </a:p>
          <a:p>
            <a:pPr algn="l">
              <a:spcAft>
                <a:spcPts val="900"/>
              </a:spcAft>
            </a:pPr>
            <a:r>
              <a:rPr lang="en-GB" sz="2700" dirty="0"/>
              <a:t>Reviewed by staff</a:t>
            </a:r>
          </a:p>
          <a:p>
            <a:pPr algn="l">
              <a:spcAft>
                <a:spcPts val="900"/>
              </a:spcAft>
            </a:pPr>
            <a:r>
              <a:rPr lang="en-GB" sz="2700" dirty="0"/>
              <a:t>Support to access evidence</a:t>
            </a:r>
          </a:p>
          <a:p>
            <a:pPr algn="l">
              <a:spcAft>
                <a:spcPts val="900"/>
              </a:spcAft>
            </a:pPr>
            <a:r>
              <a:rPr lang="en-GB" sz="2700" dirty="0"/>
              <a:t>Health centre on campus</a:t>
            </a:r>
          </a:p>
          <a:p>
            <a:endParaRPr lang="en-GB" dirty="0"/>
          </a:p>
        </p:txBody>
      </p:sp>
      <p:sp>
        <p:nvSpPr>
          <p:cNvPr id="5" name="Subtitle 4">
            <a:extLst>
              <a:ext uri="{FF2B5EF4-FFF2-40B4-BE49-F238E27FC236}">
                <a16:creationId xmlns:a16="http://schemas.microsoft.com/office/drawing/2014/main" id="{23AB1CD8-2E25-44DD-941B-A304C58D6494}"/>
              </a:ext>
            </a:extLst>
          </p:cNvPr>
          <p:cNvSpPr>
            <a:spLocks noGrp="1"/>
          </p:cNvSpPr>
          <p:nvPr>
            <p:ph type="subTitle" idx="1"/>
          </p:nvPr>
        </p:nvSpPr>
        <p:spPr/>
        <p:txBody>
          <a:bodyPr>
            <a:normAutofit/>
          </a:bodyPr>
          <a:lstStyle/>
          <a:p>
            <a:r>
              <a:rPr lang="en-GB" dirty="0">
                <a:latin typeface="+mn-lt"/>
              </a:rPr>
              <a:t>Needs + Consent = Support</a:t>
            </a:r>
          </a:p>
        </p:txBody>
      </p:sp>
      <p:pic>
        <p:nvPicPr>
          <p:cNvPr id="6" name="Picture Placeholder 5" descr="A person reading a book in front of a group of people&#10;&#10;Description automatically generated">
            <a:extLst>
              <a:ext uri="{FF2B5EF4-FFF2-40B4-BE49-F238E27FC236}">
                <a16:creationId xmlns:a16="http://schemas.microsoft.com/office/drawing/2014/main" id="{4B941C4F-EF34-B391-DA44-FE35095781BB}"/>
              </a:ext>
            </a:extLst>
          </p:cNvPr>
          <p:cNvPicPr>
            <a:picLocks noGrp="1" noChangeAspect="1"/>
          </p:cNvPicPr>
          <p:nvPr>
            <p:ph type="pic" sz="quarter" idx="10"/>
          </p:nvPr>
        </p:nvPicPr>
        <p:blipFill>
          <a:blip r:embed="rId3"/>
          <a:srcRect l="23070" r="12617" b="-173"/>
          <a:stretch/>
        </p:blipFill>
        <p:spPr>
          <a:xfrm>
            <a:off x="4641014" y="1412247"/>
            <a:ext cx="4418157" cy="5353102"/>
          </a:xfrm>
        </p:spPr>
      </p:pic>
    </p:spTree>
    <p:extLst>
      <p:ext uri="{BB962C8B-B14F-4D97-AF65-F5344CB8AC3E}">
        <p14:creationId xmlns:p14="http://schemas.microsoft.com/office/powerpoint/2010/main" val="4271277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0D4870-3021-40A2-89F4-F50EA3F5C008}"/>
              </a:ext>
            </a:extLst>
          </p:cNvPr>
          <p:cNvSpPr>
            <a:spLocks noGrp="1"/>
          </p:cNvSpPr>
          <p:nvPr>
            <p:ph type="body" sz="quarter" idx="11"/>
          </p:nvPr>
        </p:nvSpPr>
        <p:spPr>
          <a:xfrm>
            <a:off x="585399" y="3750565"/>
            <a:ext cx="3524250" cy="346280"/>
          </a:xfrm>
        </p:spPr>
        <p:txBody>
          <a:bodyPr/>
          <a:lstStyle/>
          <a:p>
            <a:pPr marL="257175" indent="-257175" algn="l">
              <a:lnSpc>
                <a:spcPct val="100000"/>
              </a:lnSpc>
              <a:spcBef>
                <a:spcPts val="0"/>
              </a:spcBef>
            </a:pPr>
            <a:r>
              <a:rPr lang="en-GB" sz="2100" dirty="0">
                <a:solidFill>
                  <a:schemeClr val="accent3"/>
                </a:solidFill>
              </a:rPr>
              <a:t>Reasonable Adjustments</a:t>
            </a:r>
          </a:p>
          <a:p>
            <a:pPr marL="257175" indent="-257175" algn="l">
              <a:lnSpc>
                <a:spcPct val="100000"/>
              </a:lnSpc>
              <a:spcBef>
                <a:spcPts val="0"/>
              </a:spcBef>
            </a:pPr>
            <a:endParaRPr lang="en-GB" sz="2100" dirty="0"/>
          </a:p>
          <a:p>
            <a:pPr algn="l">
              <a:lnSpc>
                <a:spcPct val="100000"/>
              </a:lnSpc>
              <a:spcBef>
                <a:spcPts val="0"/>
              </a:spcBef>
            </a:pPr>
            <a:r>
              <a:rPr lang="en-GB" sz="1500" dirty="0"/>
              <a:t>Practical Information, Advice and Guidance</a:t>
            </a:r>
          </a:p>
          <a:p>
            <a:pPr marL="342900" indent="-342900" algn="l">
              <a:lnSpc>
                <a:spcPct val="100000"/>
              </a:lnSpc>
              <a:spcBef>
                <a:spcPts val="0"/>
              </a:spcBef>
              <a:buFont typeface="Arial" panose="020B0604020202020204" pitchFamily="34" charset="0"/>
              <a:buChar char="•"/>
            </a:pPr>
            <a:endParaRPr lang="en-GB" sz="1500" dirty="0"/>
          </a:p>
          <a:p>
            <a:pPr algn="l">
              <a:lnSpc>
                <a:spcPct val="100000"/>
              </a:lnSpc>
              <a:spcBef>
                <a:spcPts val="0"/>
              </a:spcBef>
            </a:pPr>
            <a:r>
              <a:rPr lang="en-GB" sz="1500" dirty="0"/>
              <a:t>Support workers, note takers etc.</a:t>
            </a:r>
          </a:p>
          <a:p>
            <a:pPr marL="342900" indent="-342900" algn="l">
              <a:lnSpc>
                <a:spcPct val="100000"/>
              </a:lnSpc>
              <a:spcBef>
                <a:spcPts val="0"/>
              </a:spcBef>
              <a:buFont typeface="Arial" panose="020B0604020202020204" pitchFamily="34" charset="0"/>
              <a:buChar char="•"/>
            </a:pPr>
            <a:endParaRPr lang="en-GB" sz="1500" dirty="0"/>
          </a:p>
          <a:p>
            <a:pPr algn="l">
              <a:lnSpc>
                <a:spcPct val="100000"/>
              </a:lnSpc>
              <a:spcBef>
                <a:spcPts val="0"/>
              </a:spcBef>
            </a:pPr>
            <a:r>
              <a:rPr lang="en-GB" sz="1500" dirty="0"/>
              <a:t>Referral to other services e.g. </a:t>
            </a:r>
            <a:r>
              <a:rPr lang="en-GB" sz="1500" dirty="0">
                <a:solidFill>
                  <a:schemeClr val="accent3"/>
                </a:solidFill>
              </a:rPr>
              <a:t>PEEPs</a:t>
            </a:r>
            <a:r>
              <a:rPr lang="en-GB" sz="1500" dirty="0"/>
              <a:t>, Health Centre, Counselling</a:t>
            </a:r>
          </a:p>
          <a:p>
            <a:pPr marL="257175" indent="-257175" algn="l">
              <a:lnSpc>
                <a:spcPct val="100000"/>
              </a:lnSpc>
              <a:spcBef>
                <a:spcPts val="0"/>
              </a:spcBef>
            </a:pPr>
            <a:endParaRPr lang="en-GB" sz="1500" dirty="0"/>
          </a:p>
          <a:p>
            <a:pPr marL="257175" indent="-257175" algn="l">
              <a:lnSpc>
                <a:spcPct val="100000"/>
              </a:lnSpc>
              <a:spcBef>
                <a:spcPts val="0"/>
              </a:spcBef>
            </a:pPr>
            <a:r>
              <a:rPr lang="en-GB" sz="1500" dirty="0"/>
              <a:t>Funding advice (DSA)</a:t>
            </a:r>
          </a:p>
          <a:p>
            <a:pPr marL="257175" indent="-257175" algn="l">
              <a:lnSpc>
                <a:spcPct val="100000"/>
              </a:lnSpc>
              <a:spcBef>
                <a:spcPts val="0"/>
              </a:spcBef>
            </a:pPr>
            <a:endParaRPr lang="en-GB" sz="1500" dirty="0"/>
          </a:p>
          <a:p>
            <a:pPr marL="257175" indent="-257175" algn="l">
              <a:lnSpc>
                <a:spcPct val="100000"/>
              </a:lnSpc>
              <a:spcBef>
                <a:spcPts val="0"/>
              </a:spcBef>
            </a:pPr>
            <a:r>
              <a:rPr lang="en-GB" sz="1500" dirty="0"/>
              <a:t>Self-help </a:t>
            </a:r>
          </a:p>
          <a:p>
            <a:pPr algn="l"/>
            <a:endParaRPr lang="en-GB" dirty="0"/>
          </a:p>
        </p:txBody>
      </p:sp>
      <p:sp>
        <p:nvSpPr>
          <p:cNvPr id="5" name="Subtitle 4">
            <a:extLst>
              <a:ext uri="{FF2B5EF4-FFF2-40B4-BE49-F238E27FC236}">
                <a16:creationId xmlns:a16="http://schemas.microsoft.com/office/drawing/2014/main" id="{23AB1CD8-2E25-44DD-941B-A304C58D6494}"/>
              </a:ext>
            </a:extLst>
          </p:cNvPr>
          <p:cNvSpPr>
            <a:spLocks noGrp="1"/>
          </p:cNvSpPr>
          <p:nvPr>
            <p:ph type="subTitle" idx="1"/>
          </p:nvPr>
        </p:nvSpPr>
        <p:spPr/>
        <p:txBody>
          <a:bodyPr>
            <a:normAutofit/>
          </a:bodyPr>
          <a:lstStyle/>
          <a:p>
            <a:r>
              <a:rPr lang="en-GB" sz="3600" b="1" dirty="0">
                <a:latin typeface="+mn-lt"/>
              </a:rPr>
              <a:t>What support do we provide?</a:t>
            </a:r>
          </a:p>
        </p:txBody>
      </p:sp>
      <p:pic>
        <p:nvPicPr>
          <p:cNvPr id="6" name="Picture Placeholder 5">
            <a:extLst>
              <a:ext uri="{FF2B5EF4-FFF2-40B4-BE49-F238E27FC236}">
                <a16:creationId xmlns:a16="http://schemas.microsoft.com/office/drawing/2014/main" id="{9861BD9D-B981-41DC-AA10-BB52E6F9FF2E}"/>
              </a:ext>
            </a:extLst>
          </p:cNvPr>
          <p:cNvPicPr>
            <a:picLocks noGrp="1" noChangeAspect="1"/>
          </p:cNvPicPr>
          <p:nvPr>
            <p:ph type="pic" sz="quarter" idx="10"/>
          </p:nvPr>
        </p:nvPicPr>
        <p:blipFill rotWithShape="1">
          <a:blip r:embed="rId3"/>
          <a:srcRect l="17307" r="22616"/>
          <a:stretch/>
        </p:blipFill>
        <p:spPr>
          <a:xfrm>
            <a:off x="4676172" y="1435261"/>
            <a:ext cx="4328932" cy="5312779"/>
          </a:xfrm>
          <a:prstGeom prst="rect">
            <a:avLst/>
          </a:prstGeom>
        </p:spPr>
      </p:pic>
    </p:spTree>
    <p:extLst>
      <p:ext uri="{BB962C8B-B14F-4D97-AF65-F5344CB8AC3E}">
        <p14:creationId xmlns:p14="http://schemas.microsoft.com/office/powerpoint/2010/main" val="3618753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0D4870-3021-40A2-89F4-F50EA3F5C008}"/>
              </a:ext>
            </a:extLst>
          </p:cNvPr>
          <p:cNvSpPr>
            <a:spLocks noGrp="1"/>
          </p:cNvSpPr>
          <p:nvPr>
            <p:ph type="body" sz="quarter" idx="11"/>
          </p:nvPr>
        </p:nvSpPr>
        <p:spPr>
          <a:xfrm>
            <a:off x="585399" y="4086187"/>
            <a:ext cx="3524250" cy="346280"/>
          </a:xfrm>
        </p:spPr>
        <p:txBody>
          <a:bodyPr lIns="91440" tIns="45720" rIns="91440" bIns="45720" anchor="ctr"/>
          <a:lstStyle/>
          <a:p>
            <a:pPr marL="257175" indent="-257175" algn="l">
              <a:lnSpc>
                <a:spcPct val="100000"/>
              </a:lnSpc>
              <a:spcBef>
                <a:spcPts val="0"/>
              </a:spcBef>
            </a:pPr>
            <a:r>
              <a:rPr lang="en-GB" sz="2100" dirty="0">
                <a:solidFill>
                  <a:schemeClr val="accent3"/>
                </a:solidFill>
              </a:rPr>
              <a:t>Disability Advice</a:t>
            </a:r>
          </a:p>
          <a:p>
            <a:pPr marL="257175" indent="-257175" algn="l">
              <a:lnSpc>
                <a:spcPct val="100000"/>
              </a:lnSpc>
              <a:spcBef>
                <a:spcPts val="0"/>
              </a:spcBef>
            </a:pPr>
            <a:endParaRPr lang="en-GB" sz="2100" dirty="0"/>
          </a:p>
          <a:p>
            <a:pPr algn="l">
              <a:lnSpc>
                <a:spcPct val="100000"/>
              </a:lnSpc>
              <a:spcBef>
                <a:spcPts val="0"/>
              </a:spcBef>
            </a:pPr>
            <a:r>
              <a:rPr lang="en-GB" sz="1500" dirty="0">
                <a:cs typeface="Arial"/>
              </a:rPr>
              <a:t>Inconsistent application of adjustments across  School/module/academic </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Clarity around alternative mode being offered</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Understanding how students flag their needs at School Level</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Staff reading Tutor Awareness Documents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Recording content</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Adjustments for presentations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Accessibility of taught content and Canvas information</a:t>
            </a:r>
          </a:p>
          <a:p>
            <a:pPr algn="l">
              <a:lnSpc>
                <a:spcPct val="100000"/>
              </a:lnSpc>
              <a:spcBef>
                <a:spcPts val="0"/>
              </a:spcBef>
            </a:pPr>
            <a:endParaRPr lang="en-GB" sz="1500" dirty="0">
              <a:cs typeface="Arial"/>
            </a:endParaRPr>
          </a:p>
          <a:p>
            <a:pPr algn="l"/>
            <a:endParaRPr lang="en-GB" dirty="0">
              <a:cs typeface="Arial"/>
            </a:endParaRPr>
          </a:p>
        </p:txBody>
      </p:sp>
      <p:sp>
        <p:nvSpPr>
          <p:cNvPr id="5" name="Subtitle 4">
            <a:extLst>
              <a:ext uri="{FF2B5EF4-FFF2-40B4-BE49-F238E27FC236}">
                <a16:creationId xmlns:a16="http://schemas.microsoft.com/office/drawing/2014/main" id="{23AB1CD8-2E25-44DD-941B-A304C58D6494}"/>
              </a:ext>
            </a:extLst>
          </p:cNvPr>
          <p:cNvSpPr>
            <a:spLocks noGrp="1"/>
          </p:cNvSpPr>
          <p:nvPr>
            <p:ph type="subTitle" idx="1"/>
          </p:nvPr>
        </p:nvSpPr>
        <p:spPr/>
        <p:txBody>
          <a:bodyPr lIns="91440" tIns="45720" rIns="91440" bIns="45720" anchor="ctr">
            <a:normAutofit/>
          </a:bodyPr>
          <a:lstStyle/>
          <a:p>
            <a:r>
              <a:rPr lang="en-GB" dirty="0">
                <a:latin typeface="+mn-lt"/>
              </a:rPr>
              <a:t>Challenges...</a:t>
            </a:r>
          </a:p>
        </p:txBody>
      </p:sp>
      <p:sp>
        <p:nvSpPr>
          <p:cNvPr id="4" name="Picture Placeholder 3">
            <a:extLst>
              <a:ext uri="{FF2B5EF4-FFF2-40B4-BE49-F238E27FC236}">
                <a16:creationId xmlns:a16="http://schemas.microsoft.com/office/drawing/2014/main" id="{00CB2B14-33CA-3604-E379-322CBB4C9A7F}"/>
              </a:ext>
            </a:extLst>
          </p:cNvPr>
          <p:cNvSpPr>
            <a:spLocks noGrp="1"/>
          </p:cNvSpPr>
          <p:nvPr>
            <p:ph type="pic" sz="quarter" idx="10"/>
          </p:nvPr>
        </p:nvSpPr>
        <p:spPr>
          <a:solidFill>
            <a:schemeClr val="tx2"/>
          </a:solidFill>
        </p:spPr>
        <p:txBody>
          <a:bodyPr/>
          <a:lstStyle/>
          <a:p>
            <a:endParaRPr lang="en-GB"/>
          </a:p>
        </p:txBody>
      </p:sp>
      <p:sp>
        <p:nvSpPr>
          <p:cNvPr id="8" name="Text Placeholder 1">
            <a:extLst>
              <a:ext uri="{FF2B5EF4-FFF2-40B4-BE49-F238E27FC236}">
                <a16:creationId xmlns:a16="http://schemas.microsoft.com/office/drawing/2014/main" id="{721952BF-10C6-F372-BD85-4FFC39B8CF14}"/>
              </a:ext>
            </a:extLst>
          </p:cNvPr>
          <p:cNvSpPr txBox="1">
            <a:spLocks/>
          </p:cNvSpPr>
          <p:nvPr/>
        </p:nvSpPr>
        <p:spPr>
          <a:xfrm>
            <a:off x="5071981" y="4203270"/>
            <a:ext cx="3524250" cy="346280"/>
          </a:xfrm>
          <a:prstGeom prst="rect">
            <a:avLst/>
          </a:prstGeom>
        </p:spPr>
        <p:txBody>
          <a:bodyPr lIns="91440" tIns="45720" rIns="91440" bIns="45720" anchor="ctr"/>
          <a:lstStyle>
            <a:lvl1pPr marL="0" indent="0" algn="ctr" defTabSz="685800" rtl="0" eaLnBrk="1" latinLnBrk="0" hangingPunct="1">
              <a:lnSpc>
                <a:spcPct val="90000"/>
              </a:lnSpc>
              <a:spcBef>
                <a:spcPts val="750"/>
              </a:spcBef>
              <a:buFont typeface="Arial" panose="020B0604020202020204" pitchFamily="34" charset="0"/>
              <a:buNone/>
              <a:defRPr sz="750" kern="1200" spc="60"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350" kern="1200">
                <a:solidFill>
                  <a:schemeClr val="bg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200" kern="1200">
                <a:solidFill>
                  <a:schemeClr val="bg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050" kern="1200">
                <a:solidFill>
                  <a:schemeClr val="bg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0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57175" indent="-257175" algn="l">
              <a:lnSpc>
                <a:spcPct val="100000"/>
              </a:lnSpc>
              <a:spcBef>
                <a:spcPts val="0"/>
              </a:spcBef>
            </a:pPr>
            <a:r>
              <a:rPr lang="en-GB" sz="2100" dirty="0">
                <a:solidFill>
                  <a:schemeClr val="accent3"/>
                </a:solidFill>
              </a:rPr>
              <a:t>Academic Schools</a:t>
            </a:r>
          </a:p>
          <a:p>
            <a:pPr marL="257175" indent="-257175" algn="l">
              <a:lnSpc>
                <a:spcPct val="100000"/>
              </a:lnSpc>
              <a:spcBef>
                <a:spcPts val="0"/>
              </a:spcBef>
            </a:pPr>
            <a:endParaRPr lang="en-GB" sz="2100" dirty="0"/>
          </a:p>
          <a:p>
            <a:pPr algn="l">
              <a:lnSpc>
                <a:spcPct val="100000"/>
              </a:lnSpc>
              <a:spcBef>
                <a:spcPts val="0"/>
              </a:spcBef>
            </a:pPr>
            <a:r>
              <a:rPr lang="en-GB" sz="1500" dirty="0">
                <a:cs typeface="Arial"/>
              </a:rPr>
              <a:t>Clarity around flagging of needs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Lack of detail in Tutor Awareness Documents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Presentation adjustments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Lack of appropriate teaching spaces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Late awareness raised of students' needs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Challenges accommodating exam adjustments</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Expectation of School-funded support</a:t>
            </a:r>
          </a:p>
          <a:p>
            <a:pPr algn="l">
              <a:lnSpc>
                <a:spcPct val="100000"/>
              </a:lnSpc>
              <a:spcBef>
                <a:spcPts val="0"/>
              </a:spcBef>
            </a:pPr>
            <a:endParaRPr lang="en-GB" sz="1500" dirty="0">
              <a:cs typeface="Arial"/>
            </a:endParaRPr>
          </a:p>
          <a:p>
            <a:pPr algn="l">
              <a:lnSpc>
                <a:spcPct val="100000"/>
              </a:lnSpc>
              <a:spcBef>
                <a:spcPts val="0"/>
              </a:spcBef>
            </a:pPr>
            <a:r>
              <a:rPr lang="en-GB" sz="1500" dirty="0">
                <a:cs typeface="Arial"/>
              </a:rPr>
              <a:t>Accessible teaching spaces</a:t>
            </a:r>
          </a:p>
          <a:p>
            <a:pPr algn="l">
              <a:lnSpc>
                <a:spcPct val="100000"/>
              </a:lnSpc>
              <a:spcBef>
                <a:spcPts val="0"/>
              </a:spcBef>
            </a:pPr>
            <a:endParaRPr lang="en-GB" sz="1500" dirty="0">
              <a:cs typeface="Arial"/>
            </a:endParaRPr>
          </a:p>
          <a:p>
            <a:pPr algn="l">
              <a:lnSpc>
                <a:spcPct val="100000"/>
              </a:lnSpc>
              <a:spcBef>
                <a:spcPts val="0"/>
              </a:spcBef>
            </a:pPr>
            <a:endParaRPr lang="en-GB" sz="1500" dirty="0">
              <a:cs typeface="Arial"/>
            </a:endParaRPr>
          </a:p>
          <a:p>
            <a:pPr algn="l"/>
            <a:endParaRPr lang="en-GB" dirty="0">
              <a:cs typeface="Arial"/>
            </a:endParaRPr>
          </a:p>
        </p:txBody>
      </p:sp>
    </p:spTree>
    <p:extLst>
      <p:ext uri="{BB962C8B-B14F-4D97-AF65-F5344CB8AC3E}">
        <p14:creationId xmlns:p14="http://schemas.microsoft.com/office/powerpoint/2010/main" val="2022426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5CFE373-D989-1920-4EE2-6A6809691D42}"/>
              </a:ext>
            </a:extLst>
          </p:cNvPr>
          <p:cNvSpPr>
            <a:spLocks noGrp="1"/>
          </p:cNvSpPr>
          <p:nvPr>
            <p:ph type="subTitle" idx="1"/>
          </p:nvPr>
        </p:nvSpPr>
        <p:spPr>
          <a:xfrm>
            <a:off x="1057939" y="3620543"/>
            <a:ext cx="6858000" cy="315118"/>
          </a:xfrm>
        </p:spPr>
        <p:txBody>
          <a:bodyPr/>
          <a:lstStyle/>
          <a:p>
            <a:r>
              <a:rPr lang="en-US" dirty="0"/>
              <a:t>Sarah Wratten, SDVR Advisor</a:t>
            </a:r>
            <a:endParaRPr lang="en-GB" dirty="0"/>
          </a:p>
        </p:txBody>
      </p:sp>
      <p:sp>
        <p:nvSpPr>
          <p:cNvPr id="3" name="Title 2">
            <a:extLst>
              <a:ext uri="{FF2B5EF4-FFF2-40B4-BE49-F238E27FC236}">
                <a16:creationId xmlns:a16="http://schemas.microsoft.com/office/drawing/2014/main" id="{93340C68-4DD2-79F7-5374-26FF960351E6}"/>
              </a:ext>
            </a:extLst>
          </p:cNvPr>
          <p:cNvSpPr>
            <a:spLocks noGrp="1"/>
          </p:cNvSpPr>
          <p:nvPr>
            <p:ph type="ctrTitle"/>
          </p:nvPr>
        </p:nvSpPr>
        <p:spPr>
          <a:xfrm>
            <a:off x="1057939" y="2238579"/>
            <a:ext cx="6858001" cy="1539523"/>
          </a:xfrm>
        </p:spPr>
        <p:txBody>
          <a:bodyPr/>
          <a:lstStyle/>
          <a:p>
            <a:r>
              <a:rPr lang="en-US" dirty="0"/>
              <a:t>Report + Support</a:t>
            </a:r>
            <a:endParaRPr lang="en-GB" dirty="0"/>
          </a:p>
        </p:txBody>
      </p:sp>
    </p:spTree>
    <p:extLst>
      <p:ext uri="{BB962C8B-B14F-4D97-AF65-F5344CB8AC3E}">
        <p14:creationId xmlns:p14="http://schemas.microsoft.com/office/powerpoint/2010/main" val="2209385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10B5C8-FC62-4729-B827-42B32A4CBB5F}"/>
              </a:ext>
            </a:extLst>
          </p:cNvPr>
          <p:cNvSpPr>
            <a:spLocks noGrp="1"/>
          </p:cNvSpPr>
          <p:nvPr>
            <p:ph type="title"/>
          </p:nvPr>
        </p:nvSpPr>
        <p:spPr/>
        <p:txBody>
          <a:bodyPr/>
          <a:lstStyle/>
          <a:p>
            <a:r>
              <a:rPr lang="en-GB" dirty="0"/>
              <a:t>Report and Support</a:t>
            </a:r>
          </a:p>
        </p:txBody>
      </p:sp>
      <p:sp>
        <p:nvSpPr>
          <p:cNvPr id="7" name="Google Shape;334;p46">
            <a:extLst>
              <a:ext uri="{FF2B5EF4-FFF2-40B4-BE49-F238E27FC236}">
                <a16:creationId xmlns:a16="http://schemas.microsoft.com/office/drawing/2014/main" id="{1F04856D-FC1F-42DE-BE0A-3C92FEBB6037}"/>
              </a:ext>
            </a:extLst>
          </p:cNvPr>
          <p:cNvSpPr/>
          <p:nvPr/>
        </p:nvSpPr>
        <p:spPr>
          <a:xfrm>
            <a:off x="-1157468" y="-334517"/>
            <a:ext cx="9562996" cy="342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br>
              <a:rPr lang="en-GB"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p:txBody>
      </p:sp>
      <p:sp>
        <p:nvSpPr>
          <p:cNvPr id="2" name="TextBox 1"/>
          <p:cNvSpPr txBox="1"/>
          <p:nvPr/>
        </p:nvSpPr>
        <p:spPr>
          <a:xfrm>
            <a:off x="666750" y="1743075"/>
            <a:ext cx="7324725" cy="5632311"/>
          </a:xfrm>
          <a:prstGeom prst="rect">
            <a:avLst/>
          </a:prstGeom>
          <a:noFill/>
        </p:spPr>
        <p:txBody>
          <a:bodyPr wrap="square" rtlCol="0">
            <a:spAutoFit/>
          </a:bodyPr>
          <a:lstStyle/>
          <a:p>
            <a:r>
              <a:rPr lang="en-GB" dirty="0"/>
              <a:t>A disclosure platform for staff and students to seek support</a:t>
            </a:r>
          </a:p>
          <a:p>
            <a:endParaRPr lang="en-GB" dirty="0"/>
          </a:p>
          <a:p>
            <a:r>
              <a:rPr lang="en-GB" dirty="0"/>
              <a:t>We look after the student side - </a:t>
            </a:r>
          </a:p>
          <a:p>
            <a:endParaRPr lang="en-GB" dirty="0"/>
          </a:p>
          <a:p>
            <a:r>
              <a:rPr lang="en-GB" dirty="0"/>
              <a:t>Student can disclose sexual or domestic abuse, incidents of hate, harassment, bullying, stalking, spiking using this simple system </a:t>
            </a:r>
            <a:r>
              <a:rPr lang="en-GB" dirty="0">
                <a:hlinkClick r:id="rId3"/>
              </a:rPr>
              <a:t>Report + Support - University of Sussex</a:t>
            </a:r>
            <a:endParaRPr lang="en-GB" dirty="0"/>
          </a:p>
          <a:p>
            <a:endParaRPr lang="en-GB" dirty="0"/>
          </a:p>
          <a:p>
            <a:pPr marL="285750" indent="-285750">
              <a:buFont typeface="Arial" panose="020B0604020202020204" pitchFamily="34" charset="0"/>
              <a:buChar char="•"/>
            </a:pPr>
            <a:r>
              <a:rPr lang="en-GB" dirty="0"/>
              <a:t>Named disclosure – trained advisor is allocated the case and they reach out to the reporter and go through what they want to do next / options. Encourage this option</a:t>
            </a:r>
          </a:p>
          <a:p>
            <a:endParaRPr lang="en-GB" dirty="0"/>
          </a:p>
          <a:p>
            <a:pPr marL="285750" indent="-285750">
              <a:buFont typeface="Arial" panose="020B0604020202020204" pitchFamily="34" charset="0"/>
              <a:buChar char="•"/>
            </a:pPr>
            <a:r>
              <a:rPr lang="en-GB" dirty="0"/>
              <a:t>Anonymously – no action taken in most cases. Builds statistical picture</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916195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10B5C8-FC62-4729-B827-42B32A4CBB5F}"/>
              </a:ext>
            </a:extLst>
          </p:cNvPr>
          <p:cNvSpPr>
            <a:spLocks noGrp="1"/>
          </p:cNvSpPr>
          <p:nvPr>
            <p:ph type="title"/>
          </p:nvPr>
        </p:nvSpPr>
        <p:spPr/>
        <p:txBody>
          <a:bodyPr/>
          <a:lstStyle/>
          <a:p>
            <a:r>
              <a:rPr lang="en-GB" dirty="0"/>
              <a:t>Report and Support</a:t>
            </a:r>
          </a:p>
        </p:txBody>
      </p:sp>
      <p:sp>
        <p:nvSpPr>
          <p:cNvPr id="7" name="Google Shape;334;p46">
            <a:extLst>
              <a:ext uri="{FF2B5EF4-FFF2-40B4-BE49-F238E27FC236}">
                <a16:creationId xmlns:a16="http://schemas.microsoft.com/office/drawing/2014/main" id="{1F04856D-FC1F-42DE-BE0A-3C92FEBB6037}"/>
              </a:ext>
            </a:extLst>
          </p:cNvPr>
          <p:cNvSpPr/>
          <p:nvPr/>
        </p:nvSpPr>
        <p:spPr>
          <a:xfrm>
            <a:off x="-1157468" y="-334517"/>
            <a:ext cx="9562996" cy="342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br>
              <a:rPr lang="en-GB"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p:txBody>
      </p:sp>
      <p:sp>
        <p:nvSpPr>
          <p:cNvPr id="2" name="TextBox 1"/>
          <p:cNvSpPr txBox="1"/>
          <p:nvPr/>
        </p:nvSpPr>
        <p:spPr>
          <a:xfrm>
            <a:off x="666750" y="1743075"/>
            <a:ext cx="7324725" cy="5416868"/>
          </a:xfrm>
          <a:prstGeom prst="rect">
            <a:avLst/>
          </a:prstGeom>
          <a:noFill/>
        </p:spPr>
        <p:txBody>
          <a:bodyPr wrap="square" rtlCol="0">
            <a:spAutoFit/>
          </a:bodyPr>
          <a:lstStyle/>
          <a:p>
            <a:pPr marL="285750" indent="-285750">
              <a:buFont typeface="Arial" panose="020B0604020202020204" pitchFamily="34" charset="0"/>
              <a:buChar char="•"/>
            </a:pPr>
            <a:r>
              <a:rPr lang="en-GB" sz="1600" dirty="0"/>
              <a:t>If a student discloses something to you or a colleague,  really encourage them to use the system as then it is recorded and we can reach out directly, already knowing a bit about what has happened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Offer to make the report on behalf of the student. SVDV advisor offers training on 3</a:t>
            </a:r>
            <a:r>
              <a:rPr lang="en-GB" sz="1600" baseline="30000" dirty="0"/>
              <a:t>rd</a:t>
            </a:r>
            <a:r>
              <a:rPr lang="en-GB" sz="1600" dirty="0"/>
              <a:t> </a:t>
            </a:r>
            <a:r>
              <a:rPr lang="en-GB" sz="1600"/>
              <a:t>party reporting</a:t>
            </a:r>
            <a:endParaRPr lang="en-GB" sz="1600" dirty="0"/>
          </a:p>
          <a:p>
            <a:endParaRPr lang="en-GB" sz="1600" dirty="0"/>
          </a:p>
          <a:p>
            <a:pPr marL="285750" indent="-285750">
              <a:buFont typeface="Arial" panose="020B0604020202020204" pitchFamily="34" charset="0"/>
              <a:buChar char="•"/>
            </a:pPr>
            <a:r>
              <a:rPr lang="en-GB" sz="1600" dirty="0"/>
              <a:t>Support aspect – many very useful FAQ’s and information about local support in Brighton and guidance about what someone may want to do next.  Also good definitions of incidents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The system </a:t>
            </a:r>
            <a:r>
              <a:rPr lang="en-GB" sz="1600" b="1" dirty="0"/>
              <a:t>does not</a:t>
            </a:r>
            <a:r>
              <a:rPr lang="en-GB" sz="1600" dirty="0"/>
              <a:t> inform the police or </a:t>
            </a:r>
            <a:r>
              <a:rPr lang="en-GB" sz="1600" b="1" dirty="0"/>
              <a:t>instigate </a:t>
            </a:r>
            <a:r>
              <a:rPr lang="en-GB" sz="1600" dirty="0"/>
              <a:t>a disciplinary investigation of any kind, this is a disclosure tool to report and seek support</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Control must be in the hands of the reporter and that is why case workers discuss options so that the reporter can choose what happens next</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380048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10B5C8-FC62-4729-B827-42B32A4CBB5F}"/>
              </a:ext>
            </a:extLst>
          </p:cNvPr>
          <p:cNvSpPr>
            <a:spLocks noGrp="1"/>
          </p:cNvSpPr>
          <p:nvPr>
            <p:ph type="title"/>
          </p:nvPr>
        </p:nvSpPr>
        <p:spPr/>
        <p:txBody>
          <a:bodyPr/>
          <a:lstStyle/>
          <a:p>
            <a:r>
              <a:rPr lang="en-GB" dirty="0"/>
              <a:t>Report and Support</a:t>
            </a:r>
          </a:p>
        </p:txBody>
      </p:sp>
      <p:sp>
        <p:nvSpPr>
          <p:cNvPr id="7" name="Google Shape;334;p46">
            <a:extLst>
              <a:ext uri="{FF2B5EF4-FFF2-40B4-BE49-F238E27FC236}">
                <a16:creationId xmlns:a16="http://schemas.microsoft.com/office/drawing/2014/main" id="{1F04856D-FC1F-42DE-BE0A-3C92FEBB6037}"/>
              </a:ext>
            </a:extLst>
          </p:cNvPr>
          <p:cNvSpPr/>
          <p:nvPr/>
        </p:nvSpPr>
        <p:spPr>
          <a:xfrm>
            <a:off x="-1157468" y="-334517"/>
            <a:ext cx="9562996" cy="342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br>
              <a:rPr lang="en-GB"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p:txBody>
      </p:sp>
      <p:pic>
        <p:nvPicPr>
          <p:cNvPr id="8" name="Picture 7"/>
          <p:cNvPicPr/>
          <p:nvPr/>
        </p:nvPicPr>
        <p:blipFill rotWithShape="1">
          <a:blip r:embed="rId3"/>
          <a:srcRect l="-269" t="5662" r="-337" b="7408"/>
          <a:stretch/>
        </p:blipFill>
        <p:spPr bwMode="auto">
          <a:xfrm>
            <a:off x="838200" y="1648777"/>
            <a:ext cx="6972300" cy="399002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78441367"/>
      </p:ext>
    </p:extLst>
  </p:cSld>
  <p:clrMapOvr>
    <a:masterClrMapping/>
  </p:clrMapOvr>
</p:sld>
</file>

<file path=ppt/theme/theme1.xml><?xml version="1.0" encoding="utf-8"?>
<a:theme xmlns:a="http://schemas.openxmlformats.org/drawingml/2006/main" name="UoS Blank Cover Slides">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UoS Image Cover Slides">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1E6E0983-90E4-485F-88AC-91532DD3FE8B}"/>
    </a:ext>
  </a:extLst>
</a:theme>
</file>

<file path=ppt/theme/theme3.xml><?xml version="1.0" encoding="utf-8"?>
<a:theme xmlns:a="http://schemas.openxmlformats.org/drawingml/2006/main" name="Flin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4.xml><?xml version="1.0" encoding="utf-8"?>
<a:theme xmlns:a="http://schemas.openxmlformats.org/drawingml/2006/main" name="Coral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6.xml><?xml version="1.0" encoding="utf-8"?>
<a:theme xmlns:a="http://schemas.openxmlformats.org/drawingml/2006/main" name="Aquamarin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7.xml><?xml version="1.0" encoding="utf-8"?>
<a:theme xmlns:a="http://schemas.openxmlformats.org/drawingml/2006/main" name="Navy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8.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9.xml><?xml version="1.0" encoding="utf-8"?>
<a:theme xmlns:a="http://schemas.openxmlformats.org/drawingml/2006/main" name="1_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102 Recruitment Template.potx" id="{FA85350B-89B0-474B-A2BD-DD347DD017F6}" vid="{5EEC678B-0976-4E6B-BD4C-69CC3B1D9BE1}"/>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Title 1</Template>
  <TotalTime>0</TotalTime>
  <Words>3155</Words>
  <Application>Microsoft Office PowerPoint</Application>
  <PresentationFormat>On-screen Show (4:3)</PresentationFormat>
  <Paragraphs>348</Paragraphs>
  <Slides>21</Slides>
  <Notes>16</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21</vt:i4>
      </vt:variant>
    </vt:vector>
  </HeadingPairs>
  <TitlesOfParts>
    <vt:vector size="36" baseType="lpstr">
      <vt:lpstr>Aptos</vt:lpstr>
      <vt:lpstr>Arial</vt:lpstr>
      <vt:lpstr>Avenir-Demi</vt:lpstr>
      <vt:lpstr>Calibri</vt:lpstr>
      <vt:lpstr>Symbol</vt:lpstr>
      <vt:lpstr>Tw Cen MT</vt:lpstr>
      <vt:lpstr>UoS Blank Cover Slides</vt:lpstr>
      <vt:lpstr>UoS Image Cover Slides</vt:lpstr>
      <vt:lpstr>Flint - UoS Content</vt:lpstr>
      <vt:lpstr>Coral - UoS Content</vt:lpstr>
      <vt:lpstr>Cobalt - UoS Content</vt:lpstr>
      <vt:lpstr>Aquamarine - UoS Content</vt:lpstr>
      <vt:lpstr>Navy - UoS Content</vt:lpstr>
      <vt:lpstr>Grape - UoS Content</vt:lpstr>
      <vt:lpstr>1_Cobalt - UoS Content</vt:lpstr>
      <vt:lpstr> Student Advice &amp; Guidance   MAH Training   Autumn 2024 </vt:lpstr>
      <vt:lpstr>Student Advice &amp; Guidance</vt:lpstr>
      <vt:lpstr>Student Advice</vt:lpstr>
      <vt:lpstr>Student Advice</vt:lpstr>
      <vt:lpstr>Student Advice</vt:lpstr>
      <vt:lpstr>Money Advice</vt:lpstr>
      <vt:lpstr>International Advice</vt:lpstr>
      <vt:lpstr>Disability Advice</vt:lpstr>
      <vt:lpstr>My Sussex</vt:lpstr>
      <vt:lpstr>My Sussex</vt:lpstr>
      <vt:lpstr>Accessing Our Services</vt:lpstr>
      <vt:lpstr>Disability Advice</vt:lpstr>
      <vt:lpstr>PowerPoint Presentation</vt:lpstr>
      <vt:lpstr>PowerPoint Presentation</vt:lpstr>
      <vt:lpstr>PowerPoint Presentation</vt:lpstr>
      <vt:lpstr>PowerPoint Presentation</vt:lpstr>
      <vt:lpstr>PowerPoint Presentation</vt:lpstr>
      <vt:lpstr>Report + Support</vt:lpstr>
      <vt:lpstr>Report and Support</vt:lpstr>
      <vt:lpstr>Report and Support</vt:lpstr>
      <vt:lpstr>Report and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Benjamin Rogers</dc:creator>
  <cp:lastModifiedBy>Mike Pudan</cp:lastModifiedBy>
  <cp:revision>296</cp:revision>
  <dcterms:created xsi:type="dcterms:W3CDTF">2020-02-03T12:08:13Z</dcterms:created>
  <dcterms:modified xsi:type="dcterms:W3CDTF">2024-09-12T11:54:55Z</dcterms:modified>
</cp:coreProperties>
</file>