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611" r:id="rId1"/>
  </p:sldMasterIdLst>
  <p:notesMasterIdLst>
    <p:notesMasterId r:id="rId18"/>
  </p:notesMasterIdLst>
  <p:sldIdLst>
    <p:sldId id="279" r:id="rId2"/>
    <p:sldId id="258" r:id="rId3"/>
    <p:sldId id="259" r:id="rId4"/>
    <p:sldId id="261" r:id="rId5"/>
    <p:sldId id="280" r:id="rId6"/>
    <p:sldId id="260" r:id="rId7"/>
    <p:sldId id="281" r:id="rId8"/>
    <p:sldId id="267" r:id="rId9"/>
    <p:sldId id="278" r:id="rId10"/>
    <p:sldId id="270" r:id="rId11"/>
    <p:sldId id="271" r:id="rId12"/>
    <p:sldId id="282" r:id="rId13"/>
    <p:sldId id="273" r:id="rId14"/>
    <p:sldId id="277" r:id="rId15"/>
    <p:sldId id="274" r:id="rId16"/>
    <p:sldId id="275" r:id="rId17"/>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5"/>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2AD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34390" autoAdjust="0"/>
    <p:restoredTop sz="93887" autoAdjust="0"/>
  </p:normalViewPr>
  <p:slideViewPr>
    <p:cSldViewPr>
      <p:cViewPr varScale="1">
        <p:scale>
          <a:sx n="64" d="100"/>
          <a:sy n="64" d="100"/>
        </p:scale>
        <p:origin x="168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98F7C-0598-4A35-A741-E7176D6FD1D3}" type="doc">
      <dgm:prSet loTypeId="urn:microsoft.com/office/officeart/2018/2/layout/IconLabelList" loCatId="icon" qsTypeId="urn:microsoft.com/office/officeart/2005/8/quickstyle/simple4" qsCatId="simple" csTypeId="urn:microsoft.com/office/officeart/2005/8/colors/colorful1" csCatId="colorful" phldr="1"/>
      <dgm:spPr/>
      <dgm:t>
        <a:bodyPr/>
        <a:lstStyle/>
        <a:p>
          <a:endParaRPr lang="en-US"/>
        </a:p>
      </dgm:t>
    </dgm:pt>
    <dgm:pt modelId="{4D12C332-0604-4983-AF86-D8191EE9F482}">
      <dgm:prSet custT="1"/>
      <dgm:spPr/>
      <dgm:t>
        <a:bodyPr/>
        <a:lstStyle/>
        <a:p>
          <a:pPr>
            <a:lnSpc>
              <a:spcPct val="100000"/>
            </a:lnSpc>
          </a:pPr>
          <a:r>
            <a:rPr lang="en-GB" sz="1400" b="0" dirty="0"/>
            <a:t>The</a:t>
          </a:r>
          <a:r>
            <a:rPr lang="en-GB" sz="1400" b="1" dirty="0"/>
            <a:t> University </a:t>
          </a:r>
          <a:r>
            <a:rPr lang="en-GB" sz="1400" b="0" dirty="0"/>
            <a:t>aims to enable staff, students, and visitors to undertake activities without detriment to their health or safety, as stated in the Health, Safety and Wellbeing Policy. - hyperlink</a:t>
          </a:r>
          <a:endParaRPr lang="en-US" sz="1400" dirty="0"/>
        </a:p>
      </dgm:t>
    </dgm:pt>
    <dgm:pt modelId="{3495206C-8E7C-45AC-820A-893678311BE1}" type="parTrans" cxnId="{3F85F0B8-3F8C-48A5-B519-2CC12D92C741}">
      <dgm:prSet/>
      <dgm:spPr/>
      <dgm:t>
        <a:bodyPr/>
        <a:lstStyle/>
        <a:p>
          <a:endParaRPr lang="en-US"/>
        </a:p>
      </dgm:t>
    </dgm:pt>
    <dgm:pt modelId="{B655B4E9-1B09-4BB3-847B-14BB99C30669}" type="sibTrans" cxnId="{3F85F0B8-3F8C-48A5-B519-2CC12D92C741}">
      <dgm:prSet/>
      <dgm:spPr/>
      <dgm:t>
        <a:bodyPr/>
        <a:lstStyle/>
        <a:p>
          <a:endParaRPr lang="en-US"/>
        </a:p>
      </dgm:t>
    </dgm:pt>
    <dgm:pt modelId="{0BBCAF99-62C3-48EB-A56B-D03BF18DD42B}">
      <dgm:prSet custT="1"/>
      <dgm:spPr/>
      <dgm:t>
        <a:bodyPr/>
        <a:lstStyle/>
        <a:p>
          <a:pPr>
            <a:lnSpc>
              <a:spcPct val="100000"/>
            </a:lnSpc>
          </a:pPr>
          <a:r>
            <a:rPr lang="en-GB" sz="1400" b="1" dirty="0"/>
            <a:t>Employees</a:t>
          </a:r>
          <a:r>
            <a:rPr lang="en-GB" sz="1400" b="0" dirty="0"/>
            <a:t> have a responsibility to take reasonable care for the health and safety of themselves and others who may be affected by their actions or omissions, and to cooperate with the University on matters of health and safety. </a:t>
          </a:r>
          <a:endParaRPr lang="en-US" sz="1400" dirty="0"/>
        </a:p>
      </dgm:t>
    </dgm:pt>
    <dgm:pt modelId="{3D31830C-F098-4800-A680-83E9AB8F3B10}" type="parTrans" cxnId="{FC994E95-ECE8-40EB-8319-12E94E86CF4D}">
      <dgm:prSet/>
      <dgm:spPr/>
      <dgm:t>
        <a:bodyPr/>
        <a:lstStyle/>
        <a:p>
          <a:endParaRPr lang="en-US"/>
        </a:p>
      </dgm:t>
    </dgm:pt>
    <dgm:pt modelId="{1CA532D3-7449-4C41-939D-F4AC14CBC858}" type="sibTrans" cxnId="{FC994E95-ECE8-40EB-8319-12E94E86CF4D}">
      <dgm:prSet/>
      <dgm:spPr/>
      <dgm:t>
        <a:bodyPr/>
        <a:lstStyle/>
        <a:p>
          <a:endParaRPr lang="en-US"/>
        </a:p>
      </dgm:t>
    </dgm:pt>
    <dgm:pt modelId="{7B0EB7BA-F447-451C-AC84-11DBCC94DEEF}">
      <dgm:prSet custT="1"/>
      <dgm:spPr/>
      <dgm:t>
        <a:bodyPr/>
        <a:lstStyle/>
        <a:p>
          <a:pPr>
            <a:lnSpc>
              <a:spcPct val="100000"/>
            </a:lnSpc>
          </a:pPr>
          <a:r>
            <a:rPr lang="en-GB" sz="1400" b="1" dirty="0"/>
            <a:t>Managers and Supervisors </a:t>
          </a:r>
          <a:r>
            <a:rPr lang="en-GB" sz="1400" b="0" dirty="0"/>
            <a:t>who are responsible for either staff or students must adequately supervise work activities to ensure that safe systems are followed. </a:t>
          </a:r>
          <a:r>
            <a:rPr lang="en-GB" sz="1400" b="1" dirty="0"/>
            <a:t>This includes members of faculty who supervise students. </a:t>
          </a:r>
          <a:endParaRPr lang="en-US" sz="1400" dirty="0"/>
        </a:p>
      </dgm:t>
    </dgm:pt>
    <dgm:pt modelId="{EE76C8BB-D7F3-4194-B3A1-551E56492486}" type="parTrans" cxnId="{C437E0B6-1E1C-4398-8AF4-6C7895527AE4}">
      <dgm:prSet/>
      <dgm:spPr/>
      <dgm:t>
        <a:bodyPr/>
        <a:lstStyle/>
        <a:p>
          <a:endParaRPr lang="en-US"/>
        </a:p>
      </dgm:t>
    </dgm:pt>
    <dgm:pt modelId="{3AE62CDC-E4CC-4FE1-A2F1-A150618E2CCC}" type="sibTrans" cxnId="{C437E0B6-1E1C-4398-8AF4-6C7895527AE4}">
      <dgm:prSet/>
      <dgm:spPr/>
      <dgm:t>
        <a:bodyPr/>
        <a:lstStyle/>
        <a:p>
          <a:endParaRPr lang="en-US"/>
        </a:p>
      </dgm:t>
    </dgm:pt>
    <dgm:pt modelId="{7C4AC00F-F5F4-4DCF-B319-A6A6FADA04C0}" type="pres">
      <dgm:prSet presAssocID="{CEB98F7C-0598-4A35-A741-E7176D6FD1D3}" presName="root" presStyleCnt="0">
        <dgm:presLayoutVars>
          <dgm:dir/>
          <dgm:resizeHandles val="exact"/>
        </dgm:presLayoutVars>
      </dgm:prSet>
      <dgm:spPr/>
    </dgm:pt>
    <dgm:pt modelId="{0D2C2BA3-527A-447D-9E28-31DD19A4DF4F}" type="pres">
      <dgm:prSet presAssocID="{4D12C332-0604-4983-AF86-D8191EE9F482}" presName="compNode" presStyleCnt="0"/>
      <dgm:spPr/>
    </dgm:pt>
    <dgm:pt modelId="{3D5C375B-460B-4BDA-B3D3-86EBEDC88787}" type="pres">
      <dgm:prSet presAssocID="{4D12C332-0604-4983-AF86-D8191EE9F482}" presName="iconRect" presStyleLbl="node1" presStyleIdx="0" presStyleCnt="3" custLinFactNeighborX="-19137" custLinFactNeighborY="22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9987B46C-53D5-4D6A-9854-1D1FD89E1578}" type="pres">
      <dgm:prSet presAssocID="{4D12C332-0604-4983-AF86-D8191EE9F482}" presName="spaceRect" presStyleCnt="0"/>
      <dgm:spPr/>
    </dgm:pt>
    <dgm:pt modelId="{B977AA8B-9D10-4F9C-BA66-050FCF1A9A4B}" type="pres">
      <dgm:prSet presAssocID="{4D12C332-0604-4983-AF86-D8191EE9F482}" presName="textRect" presStyleLbl="revTx" presStyleIdx="0" presStyleCnt="3" custLinFactNeighborX="-4229" custLinFactNeighborY="-2964">
        <dgm:presLayoutVars>
          <dgm:chMax val="1"/>
          <dgm:chPref val="1"/>
        </dgm:presLayoutVars>
      </dgm:prSet>
      <dgm:spPr/>
    </dgm:pt>
    <dgm:pt modelId="{AD2CC5CF-3E2C-4B45-BC2F-F86FED175FAA}" type="pres">
      <dgm:prSet presAssocID="{B655B4E9-1B09-4BB3-847B-14BB99C30669}" presName="sibTrans" presStyleCnt="0"/>
      <dgm:spPr/>
    </dgm:pt>
    <dgm:pt modelId="{DEA52642-F0FC-4F73-BD80-02960CB82632}" type="pres">
      <dgm:prSet presAssocID="{0BBCAF99-62C3-48EB-A56B-D03BF18DD42B}" presName="compNode" presStyleCnt="0"/>
      <dgm:spPr/>
    </dgm:pt>
    <dgm:pt modelId="{EDD52DD1-4F48-4B74-894C-3E8302BEDCA2}" type="pres">
      <dgm:prSet presAssocID="{0BBCAF99-62C3-48EB-A56B-D03BF18DD42B}" presName="iconRect" presStyleLbl="node1" presStyleIdx="1" presStyleCnt="3" custScaleX="117422" custScaleY="105489" custLinFactNeighborX="0" custLinFactNeighborY="-7117"/>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Irritant"/>
        </a:ext>
      </dgm:extLst>
    </dgm:pt>
    <dgm:pt modelId="{A2A8DC71-9B02-4AE8-967D-976809B53A02}" type="pres">
      <dgm:prSet presAssocID="{0BBCAF99-62C3-48EB-A56B-D03BF18DD42B}" presName="spaceRect" presStyleCnt="0"/>
      <dgm:spPr/>
    </dgm:pt>
    <dgm:pt modelId="{38C409E4-D8DE-4DB1-9E4C-42E8D5F4F19E}" type="pres">
      <dgm:prSet presAssocID="{0BBCAF99-62C3-48EB-A56B-D03BF18DD42B}" presName="textRect" presStyleLbl="revTx" presStyleIdx="1" presStyleCnt="3" custLinFactNeighborX="0" custLinFactNeighborY="-3651">
        <dgm:presLayoutVars>
          <dgm:chMax val="1"/>
          <dgm:chPref val="1"/>
        </dgm:presLayoutVars>
      </dgm:prSet>
      <dgm:spPr/>
    </dgm:pt>
    <dgm:pt modelId="{89E5CA8D-3394-4D22-8EE9-51E7B308C4F1}" type="pres">
      <dgm:prSet presAssocID="{1CA532D3-7449-4C41-939D-F4AC14CBC858}" presName="sibTrans" presStyleCnt="0"/>
      <dgm:spPr/>
    </dgm:pt>
    <dgm:pt modelId="{22935BD6-26C8-481F-A176-D20EDC74A9A9}" type="pres">
      <dgm:prSet presAssocID="{7B0EB7BA-F447-451C-AC84-11DBCC94DEEF}" presName="compNode" presStyleCnt="0"/>
      <dgm:spPr/>
    </dgm:pt>
    <dgm:pt modelId="{97C49FC9-BBA0-4CE1-8DD4-35B75C393D76}" type="pres">
      <dgm:prSet presAssocID="{7B0EB7BA-F447-451C-AC84-11DBCC94DEEF}" presName="iconRect" presStyleLbl="node1" presStyleIdx="2" presStyleCnt="3" custScaleX="123597" custScaleY="135288" custLinFactNeighborX="28192" custLinFactNeighborY="-453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Users"/>
        </a:ext>
      </dgm:extLst>
    </dgm:pt>
    <dgm:pt modelId="{B5314A94-151D-46CE-A929-FBB987360090}" type="pres">
      <dgm:prSet presAssocID="{7B0EB7BA-F447-451C-AC84-11DBCC94DEEF}" presName="spaceRect" presStyleCnt="0"/>
      <dgm:spPr/>
    </dgm:pt>
    <dgm:pt modelId="{6844D31E-3708-4AE2-A2EB-CF107AC60658}" type="pres">
      <dgm:prSet presAssocID="{7B0EB7BA-F447-451C-AC84-11DBCC94DEEF}" presName="textRect" presStyleLbl="revTx" presStyleIdx="2" presStyleCnt="3" custLinFactNeighborX="5155" custLinFactNeighborY="-3707">
        <dgm:presLayoutVars>
          <dgm:chMax val="1"/>
          <dgm:chPref val="1"/>
        </dgm:presLayoutVars>
      </dgm:prSet>
      <dgm:spPr/>
    </dgm:pt>
  </dgm:ptLst>
  <dgm:cxnLst>
    <dgm:cxn modelId="{9079310A-8554-E742-B61F-D7CE433CD3F7}" type="presOf" srcId="{0BBCAF99-62C3-48EB-A56B-D03BF18DD42B}" destId="{38C409E4-D8DE-4DB1-9E4C-42E8D5F4F19E}" srcOrd="0" destOrd="0" presId="urn:microsoft.com/office/officeart/2018/2/layout/IconLabelList"/>
    <dgm:cxn modelId="{BEAACE15-6262-5D4F-8012-B92BDB19E297}" type="presOf" srcId="{7B0EB7BA-F447-451C-AC84-11DBCC94DEEF}" destId="{6844D31E-3708-4AE2-A2EB-CF107AC60658}" srcOrd="0" destOrd="0" presId="urn:microsoft.com/office/officeart/2018/2/layout/IconLabelList"/>
    <dgm:cxn modelId="{D415C46A-CE6C-3A47-8641-FDDB2389C652}" type="presOf" srcId="{4D12C332-0604-4983-AF86-D8191EE9F482}" destId="{B977AA8B-9D10-4F9C-BA66-050FCF1A9A4B}" srcOrd="0" destOrd="0" presId="urn:microsoft.com/office/officeart/2018/2/layout/IconLabelList"/>
    <dgm:cxn modelId="{FC994E95-ECE8-40EB-8319-12E94E86CF4D}" srcId="{CEB98F7C-0598-4A35-A741-E7176D6FD1D3}" destId="{0BBCAF99-62C3-48EB-A56B-D03BF18DD42B}" srcOrd="1" destOrd="0" parTransId="{3D31830C-F098-4800-A680-83E9AB8F3B10}" sibTransId="{1CA532D3-7449-4C41-939D-F4AC14CBC858}"/>
    <dgm:cxn modelId="{0CE36AA1-B708-204D-BCB9-70808632EEA8}" type="presOf" srcId="{CEB98F7C-0598-4A35-A741-E7176D6FD1D3}" destId="{7C4AC00F-F5F4-4DCF-B319-A6A6FADA04C0}" srcOrd="0" destOrd="0" presId="urn:microsoft.com/office/officeart/2018/2/layout/IconLabelList"/>
    <dgm:cxn modelId="{C437E0B6-1E1C-4398-8AF4-6C7895527AE4}" srcId="{CEB98F7C-0598-4A35-A741-E7176D6FD1D3}" destId="{7B0EB7BA-F447-451C-AC84-11DBCC94DEEF}" srcOrd="2" destOrd="0" parTransId="{EE76C8BB-D7F3-4194-B3A1-551E56492486}" sibTransId="{3AE62CDC-E4CC-4FE1-A2F1-A150618E2CCC}"/>
    <dgm:cxn modelId="{3F85F0B8-3F8C-48A5-B519-2CC12D92C741}" srcId="{CEB98F7C-0598-4A35-A741-E7176D6FD1D3}" destId="{4D12C332-0604-4983-AF86-D8191EE9F482}" srcOrd="0" destOrd="0" parTransId="{3495206C-8E7C-45AC-820A-893678311BE1}" sibTransId="{B655B4E9-1B09-4BB3-847B-14BB99C30669}"/>
    <dgm:cxn modelId="{5D443E96-C5C0-FC4D-B411-63D5DA2F9614}" type="presParOf" srcId="{7C4AC00F-F5F4-4DCF-B319-A6A6FADA04C0}" destId="{0D2C2BA3-527A-447D-9E28-31DD19A4DF4F}" srcOrd="0" destOrd="0" presId="urn:microsoft.com/office/officeart/2018/2/layout/IconLabelList"/>
    <dgm:cxn modelId="{3EBC81C6-1472-6D43-9A6C-325C63BC5F4F}" type="presParOf" srcId="{0D2C2BA3-527A-447D-9E28-31DD19A4DF4F}" destId="{3D5C375B-460B-4BDA-B3D3-86EBEDC88787}" srcOrd="0" destOrd="0" presId="urn:microsoft.com/office/officeart/2018/2/layout/IconLabelList"/>
    <dgm:cxn modelId="{51E1AAB5-ABFA-294C-A83D-08760DC958D2}" type="presParOf" srcId="{0D2C2BA3-527A-447D-9E28-31DD19A4DF4F}" destId="{9987B46C-53D5-4D6A-9854-1D1FD89E1578}" srcOrd="1" destOrd="0" presId="urn:microsoft.com/office/officeart/2018/2/layout/IconLabelList"/>
    <dgm:cxn modelId="{BFE3DA20-6AA7-944D-9C71-8EEE6CBE6ED4}" type="presParOf" srcId="{0D2C2BA3-527A-447D-9E28-31DD19A4DF4F}" destId="{B977AA8B-9D10-4F9C-BA66-050FCF1A9A4B}" srcOrd="2" destOrd="0" presId="urn:microsoft.com/office/officeart/2018/2/layout/IconLabelList"/>
    <dgm:cxn modelId="{83B50DAB-256A-BC4C-8FA9-2B544B77B5F5}" type="presParOf" srcId="{7C4AC00F-F5F4-4DCF-B319-A6A6FADA04C0}" destId="{AD2CC5CF-3E2C-4B45-BC2F-F86FED175FAA}" srcOrd="1" destOrd="0" presId="urn:microsoft.com/office/officeart/2018/2/layout/IconLabelList"/>
    <dgm:cxn modelId="{B8E16C51-478F-464A-BF43-2FBD84466A52}" type="presParOf" srcId="{7C4AC00F-F5F4-4DCF-B319-A6A6FADA04C0}" destId="{DEA52642-F0FC-4F73-BD80-02960CB82632}" srcOrd="2" destOrd="0" presId="urn:microsoft.com/office/officeart/2018/2/layout/IconLabelList"/>
    <dgm:cxn modelId="{E10D006E-A200-4A45-BAB8-9440078F312E}" type="presParOf" srcId="{DEA52642-F0FC-4F73-BD80-02960CB82632}" destId="{EDD52DD1-4F48-4B74-894C-3E8302BEDCA2}" srcOrd="0" destOrd="0" presId="urn:microsoft.com/office/officeart/2018/2/layout/IconLabelList"/>
    <dgm:cxn modelId="{8B71D291-D6B5-7E49-8625-6BC77FEE71B1}" type="presParOf" srcId="{DEA52642-F0FC-4F73-BD80-02960CB82632}" destId="{A2A8DC71-9B02-4AE8-967D-976809B53A02}" srcOrd="1" destOrd="0" presId="urn:microsoft.com/office/officeart/2018/2/layout/IconLabelList"/>
    <dgm:cxn modelId="{3FF54C19-2D7C-0949-9A70-AF4E65FC992E}" type="presParOf" srcId="{DEA52642-F0FC-4F73-BD80-02960CB82632}" destId="{38C409E4-D8DE-4DB1-9E4C-42E8D5F4F19E}" srcOrd="2" destOrd="0" presId="urn:microsoft.com/office/officeart/2018/2/layout/IconLabelList"/>
    <dgm:cxn modelId="{4A32C677-1E36-5846-AE67-D753BA373F8A}" type="presParOf" srcId="{7C4AC00F-F5F4-4DCF-B319-A6A6FADA04C0}" destId="{89E5CA8D-3394-4D22-8EE9-51E7B308C4F1}" srcOrd="3" destOrd="0" presId="urn:microsoft.com/office/officeart/2018/2/layout/IconLabelList"/>
    <dgm:cxn modelId="{7A76AE64-C2E8-6C48-8A25-36B484798DD0}" type="presParOf" srcId="{7C4AC00F-F5F4-4DCF-B319-A6A6FADA04C0}" destId="{22935BD6-26C8-481F-A176-D20EDC74A9A9}" srcOrd="4" destOrd="0" presId="urn:microsoft.com/office/officeart/2018/2/layout/IconLabelList"/>
    <dgm:cxn modelId="{786C1A2D-6E5C-FF46-ACE4-34F125E113AA}" type="presParOf" srcId="{22935BD6-26C8-481F-A176-D20EDC74A9A9}" destId="{97C49FC9-BBA0-4CE1-8DD4-35B75C393D76}" srcOrd="0" destOrd="0" presId="urn:microsoft.com/office/officeart/2018/2/layout/IconLabelList"/>
    <dgm:cxn modelId="{6EF0B007-CE5A-2749-9926-678BF31C9540}" type="presParOf" srcId="{22935BD6-26C8-481F-A176-D20EDC74A9A9}" destId="{B5314A94-151D-46CE-A929-FBB987360090}" srcOrd="1" destOrd="0" presId="urn:microsoft.com/office/officeart/2018/2/layout/IconLabelList"/>
    <dgm:cxn modelId="{49ACEC09-8E5A-3147-84A5-44651CFD8C82}" type="presParOf" srcId="{22935BD6-26C8-481F-A176-D20EDC74A9A9}" destId="{6844D31E-3708-4AE2-A2EB-CF107AC6065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5C375B-460B-4BDA-B3D3-86EBEDC88787}">
      <dsp:nvSpPr>
        <dsp:cNvPr id="0" name=""/>
        <dsp:cNvSpPr/>
      </dsp:nvSpPr>
      <dsp:spPr>
        <a:xfrm>
          <a:off x="702993" y="509296"/>
          <a:ext cx="981188" cy="98118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sp>
    <dsp:sp modelId="{B977AA8B-9D10-4F9C-BA66-050FCF1A9A4B}">
      <dsp:nvSpPr>
        <dsp:cNvPr id="0" name=""/>
        <dsp:cNvSpPr/>
      </dsp:nvSpPr>
      <dsp:spPr>
        <a:xfrm>
          <a:off x="198938" y="1934156"/>
          <a:ext cx="2180418"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b="0" kern="1200" dirty="0"/>
            <a:t>The</a:t>
          </a:r>
          <a:r>
            <a:rPr lang="en-GB" sz="1400" b="1" kern="1200" dirty="0"/>
            <a:t> University </a:t>
          </a:r>
          <a:r>
            <a:rPr lang="en-GB" sz="1400" b="0" kern="1200" dirty="0"/>
            <a:t>aims to enable staff, students, and visitors to undertake activities without detriment to their health or safety, as stated in the Health, Safety and Wellbeing Policy. - hyperlink</a:t>
          </a:r>
          <a:endParaRPr lang="en-US" sz="1400" kern="1200" dirty="0"/>
        </a:p>
      </dsp:txBody>
      <dsp:txXfrm>
        <a:off x="198938" y="1934156"/>
        <a:ext cx="2180418" cy="1856250"/>
      </dsp:txXfrm>
    </dsp:sp>
    <dsp:sp modelId="{EDD52DD1-4F48-4B74-894C-3E8302BEDCA2}">
      <dsp:nvSpPr>
        <dsp:cNvPr id="0" name=""/>
        <dsp:cNvSpPr/>
      </dsp:nvSpPr>
      <dsp:spPr>
        <a:xfrm>
          <a:off x="3367284" y="423822"/>
          <a:ext cx="1152131" cy="103504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sp>
    <dsp:sp modelId="{38C409E4-D8DE-4DB1-9E4C-42E8D5F4F19E}">
      <dsp:nvSpPr>
        <dsp:cNvPr id="0" name=""/>
        <dsp:cNvSpPr/>
      </dsp:nvSpPr>
      <dsp:spPr>
        <a:xfrm>
          <a:off x="2853140" y="1934868"/>
          <a:ext cx="2180418"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b="1" kern="1200" dirty="0"/>
            <a:t>Employees</a:t>
          </a:r>
          <a:r>
            <a:rPr lang="en-GB" sz="1400" b="0" kern="1200" dirty="0"/>
            <a:t> have a responsibility to take reasonable care for the health and safety of themselves and others who may be affected by their actions or omissions, and to cooperate with the University on matters of health and safety. </a:t>
          </a:r>
          <a:endParaRPr lang="en-US" sz="1400" kern="1200" dirty="0"/>
        </a:p>
      </dsp:txBody>
      <dsp:txXfrm>
        <a:off x="2853140" y="1934868"/>
        <a:ext cx="2180418" cy="1856250"/>
      </dsp:txXfrm>
    </dsp:sp>
    <dsp:sp modelId="{97C49FC9-BBA0-4CE1-8DD4-35B75C393D76}">
      <dsp:nvSpPr>
        <dsp:cNvPr id="0" name=""/>
        <dsp:cNvSpPr/>
      </dsp:nvSpPr>
      <dsp:spPr>
        <a:xfrm>
          <a:off x="6175598" y="376060"/>
          <a:ext cx="1212719" cy="132743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sp>
    <dsp:sp modelId="{6844D31E-3708-4AE2-A2EB-CF107AC60658}">
      <dsp:nvSpPr>
        <dsp:cNvPr id="0" name=""/>
        <dsp:cNvSpPr/>
      </dsp:nvSpPr>
      <dsp:spPr>
        <a:xfrm>
          <a:off x="5527533" y="2006925"/>
          <a:ext cx="2180418"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b="1" kern="1200" dirty="0"/>
            <a:t>Managers and Supervisors </a:t>
          </a:r>
          <a:r>
            <a:rPr lang="en-GB" sz="1400" b="0" kern="1200" dirty="0"/>
            <a:t>who are responsible for either staff or students must adequately supervise work activities to ensure that safe systems are followed. </a:t>
          </a:r>
          <a:r>
            <a:rPr lang="en-GB" sz="1400" b="1" kern="1200" dirty="0"/>
            <a:t>This includes members of faculty who supervise students. </a:t>
          </a:r>
          <a:endParaRPr lang="en-US" sz="1400" kern="1200" dirty="0"/>
        </a:p>
      </dsp:txBody>
      <dsp:txXfrm>
        <a:off x="5527533" y="2006925"/>
        <a:ext cx="2180418" cy="185625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6411"/>
          </a:xfrm>
          <a:prstGeom prst="rect">
            <a:avLst/>
          </a:prstGeom>
        </p:spPr>
        <p:txBody>
          <a:bodyPr vert="horz" lIns="92669" tIns="46334" rIns="92669" bIns="46334" rtlCol="0"/>
          <a:lstStyle>
            <a:lvl1pPr algn="l">
              <a:defRPr sz="1200"/>
            </a:lvl1pPr>
          </a:lstStyle>
          <a:p>
            <a:endParaRPr lang="en-GB" dirty="0"/>
          </a:p>
        </p:txBody>
      </p:sp>
      <p:sp>
        <p:nvSpPr>
          <p:cNvPr id="3" name="Date Placeholder 2"/>
          <p:cNvSpPr>
            <a:spLocks noGrp="1"/>
          </p:cNvSpPr>
          <p:nvPr>
            <p:ph type="dt" idx="1"/>
          </p:nvPr>
        </p:nvSpPr>
        <p:spPr>
          <a:xfrm>
            <a:off x="3850446" y="0"/>
            <a:ext cx="2945659" cy="496411"/>
          </a:xfrm>
          <a:prstGeom prst="rect">
            <a:avLst/>
          </a:prstGeom>
        </p:spPr>
        <p:txBody>
          <a:bodyPr vert="horz" lIns="92669" tIns="46334" rIns="92669" bIns="46334" rtlCol="0"/>
          <a:lstStyle>
            <a:lvl1pPr algn="r">
              <a:defRPr sz="1200"/>
            </a:lvl1pPr>
          </a:lstStyle>
          <a:p>
            <a:fld id="{D491186A-7942-497A-A659-9DB654355311}" type="datetimeFigureOut">
              <a:rPr lang="en-GB" smtClean="0"/>
              <a:t>12/12/2024</a:t>
            </a:fld>
            <a:endParaRPr lang="en-GB" dirty="0"/>
          </a:p>
        </p:txBody>
      </p:sp>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2669" tIns="46334" rIns="92669" bIns="46334" rtlCol="0" anchor="ctr"/>
          <a:lstStyle/>
          <a:p>
            <a:endParaRPr lang="en-GB" dirty="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2669" tIns="46334" rIns="92669" bIns="4633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30092"/>
            <a:ext cx="2945659" cy="496411"/>
          </a:xfrm>
          <a:prstGeom prst="rect">
            <a:avLst/>
          </a:prstGeom>
        </p:spPr>
        <p:txBody>
          <a:bodyPr vert="horz" lIns="92669" tIns="46334" rIns="92669" bIns="46334"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6" y="9430092"/>
            <a:ext cx="2945659" cy="496411"/>
          </a:xfrm>
          <a:prstGeom prst="rect">
            <a:avLst/>
          </a:prstGeom>
        </p:spPr>
        <p:txBody>
          <a:bodyPr vert="horz" lIns="92669" tIns="46334" rIns="92669" bIns="46334" rtlCol="0" anchor="b"/>
          <a:lstStyle>
            <a:lvl1pPr algn="r">
              <a:defRPr sz="1200"/>
            </a:lvl1pPr>
          </a:lstStyle>
          <a:p>
            <a:fld id="{77B934C9-AF18-4F8F-817F-CDF65982AE3B}" type="slidenum">
              <a:rPr lang="en-GB" smtClean="0"/>
              <a:t>‹#›</a:t>
            </a:fld>
            <a:endParaRPr lang="en-GB" dirty="0"/>
          </a:p>
        </p:txBody>
      </p:sp>
    </p:spTree>
    <p:extLst>
      <p:ext uri="{BB962C8B-B14F-4D97-AF65-F5344CB8AC3E}">
        <p14:creationId xmlns:p14="http://schemas.microsoft.com/office/powerpoint/2010/main" val="2863747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B934C9-AF18-4F8F-817F-CDF65982AE3B}" type="slidenum">
              <a:rPr lang="en-GB" smtClean="0"/>
              <a:t>1</a:t>
            </a:fld>
            <a:endParaRPr lang="en-GB" dirty="0"/>
          </a:p>
        </p:txBody>
      </p:sp>
    </p:spTree>
    <p:extLst>
      <p:ext uri="{BB962C8B-B14F-4D97-AF65-F5344CB8AC3E}">
        <p14:creationId xmlns:p14="http://schemas.microsoft.com/office/powerpoint/2010/main" val="172661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B934C9-AF18-4F8F-817F-CDF65982AE3B}" type="slidenum">
              <a:rPr lang="en-GB" smtClean="0"/>
              <a:t>2</a:t>
            </a:fld>
            <a:endParaRPr lang="en-GB" dirty="0"/>
          </a:p>
        </p:txBody>
      </p:sp>
    </p:spTree>
    <p:extLst>
      <p:ext uri="{BB962C8B-B14F-4D97-AF65-F5344CB8AC3E}">
        <p14:creationId xmlns:p14="http://schemas.microsoft.com/office/powerpoint/2010/main" val="3562154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7B934C9-AF18-4F8F-817F-CDF65982AE3B}" type="slidenum">
              <a:rPr lang="en-GB" smtClean="0"/>
              <a:t>8</a:t>
            </a:fld>
            <a:endParaRPr lang="en-GB" dirty="0"/>
          </a:p>
        </p:txBody>
      </p:sp>
    </p:spTree>
    <p:extLst>
      <p:ext uri="{BB962C8B-B14F-4D97-AF65-F5344CB8AC3E}">
        <p14:creationId xmlns:p14="http://schemas.microsoft.com/office/powerpoint/2010/main" val="3838732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BF09A98-1363-4534-9E16-C9F5271CD0B1}" type="datetime1">
              <a:rPr lang="en-GB" smtClean="0"/>
              <a:t>12/12/2024</a:t>
            </a:fld>
            <a:endParaRPr lang="en-GB"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D6A46C5-97DE-496C-B19D-3A85F1E5D5D0}" type="slidenum">
              <a:rPr lang="en-GB" smtClean="0"/>
              <a:t>‹#›</a:t>
            </a:fld>
            <a:endParaRPr lang="en-GB" dirty="0"/>
          </a:p>
        </p:txBody>
      </p:sp>
    </p:spTree>
    <p:extLst>
      <p:ext uri="{BB962C8B-B14F-4D97-AF65-F5344CB8AC3E}">
        <p14:creationId xmlns:p14="http://schemas.microsoft.com/office/powerpoint/2010/main" val="150044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8625C67-DD88-4D6F-BD12-843D7487006A}" type="datetime1">
              <a:rPr lang="en-GB" smtClean="0"/>
              <a:t>12/12/2024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D6A46C5-97DE-496C-B19D-3A85F1E5D5D0}" type="slidenum">
              <a:rPr lang="en-GB" smtClean="0"/>
              <a:t>‹#›</a:t>
            </a:fld>
            <a:endParaRPr lang="en-GB" dirty="0"/>
          </a:p>
        </p:txBody>
      </p:sp>
    </p:spTree>
    <p:extLst>
      <p:ext uri="{BB962C8B-B14F-4D97-AF65-F5344CB8AC3E}">
        <p14:creationId xmlns:p14="http://schemas.microsoft.com/office/powerpoint/2010/main" val="375325466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10455AF-4562-4B46-B96D-9F382465D023}" type="datetime1">
              <a:rPr lang="en-GB" smtClean="0"/>
              <a:t>12/12/2024</a:t>
            </a:fld>
            <a:endParaRPr lang="en-GB"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D6A46C5-97DE-496C-B19D-3A85F1E5D5D0}" type="slidenum">
              <a:rPr lang="en-GB" smtClean="0"/>
              <a:t>‹#›</a:t>
            </a:fld>
            <a:endParaRPr lang="en-GB" dirty="0"/>
          </a:p>
        </p:txBody>
      </p:sp>
    </p:spTree>
    <p:extLst>
      <p:ext uri="{BB962C8B-B14F-4D97-AF65-F5344CB8AC3E}">
        <p14:creationId xmlns:p14="http://schemas.microsoft.com/office/powerpoint/2010/main" val="4017759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8625C67-DD88-4D6F-BD12-843D7487006A}" type="datetime1">
              <a:rPr lang="en-GB" smtClean="0"/>
              <a:t>12/12/2024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D6A46C5-97DE-496C-B19D-3A85F1E5D5D0}" type="slidenum">
              <a:rPr lang="en-GB" smtClean="0"/>
              <a:t>‹#›</a:t>
            </a:fld>
            <a:endParaRPr lang="en-GB" dirty="0"/>
          </a:p>
        </p:txBody>
      </p:sp>
    </p:spTree>
    <p:extLst>
      <p:ext uri="{BB962C8B-B14F-4D97-AF65-F5344CB8AC3E}">
        <p14:creationId xmlns:p14="http://schemas.microsoft.com/office/powerpoint/2010/main" val="156972996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8625C67-DD88-4D6F-BD12-843D7487006A}" type="datetime1">
              <a:rPr lang="en-GB" smtClean="0"/>
              <a:t>12/12/2024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D6A46C5-97DE-496C-B19D-3A85F1E5D5D0}" type="slidenum">
              <a:rPr lang="en-GB" smtClean="0"/>
              <a:t>‹#›</a:t>
            </a:fld>
            <a:endParaRPr lang="en-GB" dirty="0"/>
          </a:p>
        </p:txBody>
      </p:sp>
    </p:spTree>
    <p:extLst>
      <p:ext uri="{BB962C8B-B14F-4D97-AF65-F5344CB8AC3E}">
        <p14:creationId xmlns:p14="http://schemas.microsoft.com/office/powerpoint/2010/main" val="296163531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34EDBA9-8462-4785-B461-920B7519A490}" type="datetime1">
              <a:rPr lang="en-GB" smtClean="0"/>
              <a:t>12/12/2024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D6A46C5-97DE-496C-B19D-3A85F1E5D5D0}" type="slidenum">
              <a:rPr lang="en-GB" smtClean="0"/>
              <a:t>‹#›</a:t>
            </a:fld>
            <a:endParaRPr lang="en-GB" dirty="0"/>
          </a:p>
        </p:txBody>
      </p:sp>
    </p:spTree>
    <p:extLst>
      <p:ext uri="{BB962C8B-B14F-4D97-AF65-F5344CB8AC3E}">
        <p14:creationId xmlns:p14="http://schemas.microsoft.com/office/powerpoint/2010/main" val="69799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5D8D3-9A15-4152-8951-612BAEC123BC}" type="datetime1">
              <a:rPr lang="en-GB" smtClean="0"/>
              <a:t>12/12/2024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D6A46C5-97DE-496C-B19D-3A85F1E5D5D0}" type="slidenum">
              <a:rPr lang="en-GB" smtClean="0"/>
              <a:t>‹#›</a:t>
            </a:fld>
            <a:endParaRPr lang="en-GB" dirty="0"/>
          </a:p>
        </p:txBody>
      </p:sp>
    </p:spTree>
    <p:extLst>
      <p:ext uri="{BB962C8B-B14F-4D97-AF65-F5344CB8AC3E}">
        <p14:creationId xmlns:p14="http://schemas.microsoft.com/office/powerpoint/2010/main" val="3356934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GB"/>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8625C67-DD88-4D6F-BD12-843D7487006A}" type="datetime1">
              <a:rPr lang="en-GB" smtClean="0"/>
              <a:t>12/12/2024</a:t>
            </a:fld>
            <a:endParaRPr lang="en-GB"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D6A46C5-97DE-496C-B19D-3A85F1E5D5D0}" type="slidenum">
              <a:rPr lang="en-GB" smtClean="0"/>
              <a:t>‹#›</a:t>
            </a:fld>
            <a:endParaRPr lang="en-GB" dirty="0"/>
          </a:p>
        </p:txBody>
      </p:sp>
    </p:spTree>
    <p:extLst>
      <p:ext uri="{BB962C8B-B14F-4D97-AF65-F5344CB8AC3E}">
        <p14:creationId xmlns:p14="http://schemas.microsoft.com/office/powerpoint/2010/main" val="64853948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8625C67-DD88-4D6F-BD12-843D7487006A}" type="datetime1">
              <a:rPr lang="en-GB" smtClean="0"/>
              <a:t>12/12/2024</a:t>
            </a:fld>
            <a:endParaRPr lang="en-GB"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6A46C5-97DE-496C-B19D-3A85F1E5D5D0}" type="slidenum">
              <a:rPr lang="en-GB" smtClean="0"/>
              <a:t>‹#›</a:t>
            </a:fld>
            <a:endParaRPr lang="en-GB" dirty="0"/>
          </a:p>
        </p:txBody>
      </p:sp>
    </p:spTree>
    <p:extLst>
      <p:ext uri="{BB962C8B-B14F-4D97-AF65-F5344CB8AC3E}">
        <p14:creationId xmlns:p14="http://schemas.microsoft.com/office/powerpoint/2010/main" val="227830011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8625C67-DD88-4D6F-BD12-843D7487006A}" type="datetime1">
              <a:rPr lang="en-GB" smtClean="0"/>
              <a:t>12/12/2024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D6A46C5-97DE-496C-B19D-3A85F1E5D5D0}" type="slidenum">
              <a:rPr lang="en-GB" smtClean="0"/>
              <a:t>‹#›</a:t>
            </a:fld>
            <a:endParaRPr lang="en-GB" dirty="0"/>
          </a:p>
        </p:txBody>
      </p:sp>
    </p:spTree>
    <p:extLst>
      <p:ext uri="{BB962C8B-B14F-4D97-AF65-F5344CB8AC3E}">
        <p14:creationId xmlns:p14="http://schemas.microsoft.com/office/powerpoint/2010/main" val="140053881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B8625C67-DD88-4D6F-BD12-843D7487006A}" type="datetime1">
              <a:rPr lang="en-GB" smtClean="0"/>
              <a:t>12/12/2024</a:t>
            </a:fld>
            <a:endParaRPr lang="en-GB" dirty="0"/>
          </a:p>
        </p:txBody>
      </p:sp>
      <p:sp>
        <p:nvSpPr>
          <p:cNvPr id="5" name="Footer Placeholder 4"/>
          <p:cNvSpPr>
            <a:spLocks noGrp="1"/>
          </p:cNvSpPr>
          <p:nvPr>
            <p:ph type="ftr" sz="quarter" idx="11"/>
          </p:nvPr>
        </p:nvSpPr>
        <p:spPr>
          <a:xfrm>
            <a:off x="581192" y="5951810"/>
            <a:ext cx="5922209" cy="365125"/>
          </a:xfrm>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D6A46C5-97DE-496C-B19D-3A85F1E5D5D0}" type="slidenum">
              <a:rPr lang="en-GB" smtClean="0"/>
              <a:t>‹#›</a:t>
            </a:fld>
            <a:endParaRPr lang="en-GB" dirty="0"/>
          </a:p>
        </p:txBody>
      </p:sp>
    </p:spTree>
    <p:extLst>
      <p:ext uri="{BB962C8B-B14F-4D97-AF65-F5344CB8AC3E}">
        <p14:creationId xmlns:p14="http://schemas.microsoft.com/office/powerpoint/2010/main" val="192962881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B8625C67-DD88-4D6F-BD12-843D7487006A}" type="datetime1">
              <a:rPr lang="en-GB" smtClean="0"/>
              <a:t>12/12/2024</a:t>
            </a:fld>
            <a:endParaRPr lang="en-GB" dirty="0"/>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dirty="0"/>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9D6A46C5-97DE-496C-B19D-3A85F1E5D5D0}" type="slidenum">
              <a:rPr lang="en-GB" smtClean="0"/>
              <a:t>‹#›</a:t>
            </a:fld>
            <a:endParaRPr lang="en-GB" dirty="0"/>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8596163"/>
      </p:ext>
    </p:extLst>
  </p:cSld>
  <p:clrMap bg1="lt1" tx1="dk1" bg2="lt2" tx2="dk2" accent1="accent1" accent2="accent2" accent3="accent3" accent4="accent4" accent5="accent5" accent6="accent6" hlink="hlink" folHlink="folHlink"/>
  <p:sldLayoutIdLst>
    <p:sldLayoutId id="2147485612" r:id="rId1"/>
    <p:sldLayoutId id="2147485613" r:id="rId2"/>
    <p:sldLayoutId id="2147485614" r:id="rId3"/>
    <p:sldLayoutId id="2147485615" r:id="rId4"/>
    <p:sldLayoutId id="2147485616" r:id="rId5"/>
    <p:sldLayoutId id="2147485617" r:id="rId6"/>
    <p:sldLayoutId id="2147485618" r:id="rId7"/>
    <p:sldLayoutId id="2147485619" r:id="rId8"/>
    <p:sldLayoutId id="2147485620" r:id="rId9"/>
    <p:sldLayoutId id="2147485621" r:id="rId10"/>
    <p:sldLayoutId id="2147485622"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hyperlink" Target="http://www.sussex.ac.uk/hso/index"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ussex.ac.uk/profiles/485025" TargetMode="External"/><Relationship Id="rId2" Type="http://schemas.openxmlformats.org/officeDocument/2006/relationships/hyperlink" Target="https://profiles.sussex.ac.uk/p127563-carmen-long" TargetMode="External"/><Relationship Id="rId1" Type="http://schemas.openxmlformats.org/officeDocument/2006/relationships/slideLayout" Target="../slideLayouts/slideLayout2.xml"/><Relationship Id="rId5" Type="http://schemas.openxmlformats.org/officeDocument/2006/relationships/hyperlink" Target="https://profiles.sussex.ac.uk/p469119-adam-elliott" TargetMode="External"/><Relationship Id="rId4" Type="http://schemas.openxmlformats.org/officeDocument/2006/relationships/hyperlink" Target="mailto:D.Salvage@sussex.ac.uk"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www.sussex.ac.uk/humanresources/occupationalhealt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sussex.ac.uk/sef/services/security" TargetMode="External"/><Relationship Id="rId2" Type="http://schemas.openxmlformats.org/officeDocument/2006/relationships/hyperlink" Target="http://www.sussex.ac.uk/hso/emergencie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ussex.ac.uk/hso/firesafety/assemblypoin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sussex.ac.uk/webteam/gateway/file.php?name=uos-map-fire-assembly-points09.pdf&amp;site=33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www.sussex.ac.uk/hso/emergencies/accident-incidents" TargetMode="External"/><Relationship Id="rId2" Type="http://schemas.openxmlformats.org/officeDocument/2006/relationships/hyperlink" Target="http://www.sussex.ac.uk/hso/peopl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ussex.ac.uk/hso/policies/subject_areas/ergonomics/dseassessments" TargetMode="External"/><Relationship Id="rId2" Type="http://schemas.openxmlformats.org/officeDocument/2006/relationships/hyperlink" Target="http://www.sussex.ac.uk/hso/hsoatoz"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sussex.ac.uk/hso/policies/subject_areas/general/eyetes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sussex.ac.uk/hso/policies/hsoguidance#R"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sussex.ac.uk/hso/polici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5073" y="1976112"/>
            <a:ext cx="8233853" cy="3564636"/>
          </a:xfrm>
        </p:spPr>
        <p:txBody>
          <a:bodyPr vert="horz" lIns="91440" tIns="45720" rIns="91440" bIns="45720" rtlCol="0" anchor="ctr">
            <a:normAutofit fontScale="90000"/>
          </a:bodyPr>
          <a:lstStyle/>
          <a:p>
            <a:pPr algn="ctr" defTabSz="914400"/>
            <a:r>
              <a:rPr lang="en-US" sz="4000" b="1" dirty="0">
                <a:solidFill>
                  <a:schemeClr val="tx1"/>
                </a:solidFill>
              </a:rPr>
              <a:t>Faculty</a:t>
            </a:r>
            <a:r>
              <a:rPr lang="en-US" sz="4000" b="1" kern="1200" dirty="0">
                <a:solidFill>
                  <a:schemeClr val="tx1"/>
                </a:solidFill>
                <a:latin typeface="+mj-lt"/>
                <a:ea typeface="+mj-ea"/>
                <a:cs typeface="+mj-cs"/>
              </a:rPr>
              <a:t> of Media,  arts and humanities</a:t>
            </a:r>
            <a:br>
              <a:rPr lang="en-US" sz="4000" b="1" kern="1200" dirty="0">
                <a:solidFill>
                  <a:schemeClr val="tx1"/>
                </a:solidFill>
                <a:latin typeface="+mj-lt"/>
                <a:ea typeface="+mj-ea"/>
                <a:cs typeface="+mj-cs"/>
              </a:rPr>
            </a:br>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Health and Safety Induction </a:t>
            </a:r>
            <a:br>
              <a:rPr lang="en-US" sz="4000" b="1" kern="1200" dirty="0">
                <a:solidFill>
                  <a:schemeClr val="tx1"/>
                </a:solidFill>
                <a:latin typeface="+mj-lt"/>
                <a:ea typeface="+mj-ea"/>
                <a:cs typeface="+mj-cs"/>
              </a:rPr>
            </a:br>
            <a:endParaRPr lang="en-US" sz="4000" b="1" kern="1200" dirty="0">
              <a:solidFill>
                <a:schemeClr val="tx1"/>
              </a:solidFill>
              <a:latin typeface="+mj-lt"/>
              <a:ea typeface="+mj-ea"/>
              <a:cs typeface="+mj-cs"/>
            </a:endParaRPr>
          </a:p>
        </p:txBody>
      </p:sp>
      <p:sp>
        <p:nvSpPr>
          <p:cNvPr id="3" name="Slide Number Placeholder 2"/>
          <p:cNvSpPr>
            <a:spLocks noGrp="1"/>
          </p:cNvSpPr>
          <p:nvPr>
            <p:ph type="sldNum" sz="quarter" idx="12"/>
          </p:nvPr>
        </p:nvSpPr>
        <p:spPr>
          <a:xfrm>
            <a:off x="6667942" y="6356350"/>
            <a:ext cx="2057400" cy="365125"/>
          </a:xfrm>
        </p:spPr>
        <p:txBody>
          <a:bodyPr vert="horz" lIns="91440" tIns="45720" rIns="91440" bIns="45720" rtlCol="0" anchor="ctr">
            <a:normAutofit/>
          </a:bodyPr>
          <a:lstStyle/>
          <a:p>
            <a:pPr>
              <a:spcAft>
                <a:spcPts val="600"/>
              </a:spcAft>
            </a:pPr>
            <a:fld id="{9D6A46C5-97DE-496C-B19D-3A85F1E5D5D0}" type="slidenum">
              <a:rPr lang="en-US" sz="1200">
                <a:solidFill>
                  <a:schemeClr val="tx1">
                    <a:lumMod val="50000"/>
                    <a:lumOff val="50000"/>
                  </a:schemeClr>
                </a:solidFill>
              </a:rPr>
              <a:pPr>
                <a:spcAft>
                  <a:spcPts val="600"/>
                </a:spcAft>
              </a:pPr>
              <a:t>1</a:t>
            </a:fld>
            <a:endParaRPr lang="en-US" sz="1200">
              <a:solidFill>
                <a:schemeClr val="tx1">
                  <a:lumMod val="50000"/>
                  <a:lumOff val="50000"/>
                </a:schemeClr>
              </a:solidFill>
            </a:endParaRPr>
          </a:p>
        </p:txBody>
      </p:sp>
      <p:cxnSp>
        <p:nvCxnSpPr>
          <p:cNvPr id="55" name="Straight Connector 54">
            <a:extLst>
              <a:ext uri="{FF2B5EF4-FFF2-40B4-BE49-F238E27FC236}">
                <a16:creationId xmlns:a16="http://schemas.microsoft.com/office/drawing/2014/main" id="{A60F17F2-1A99-EA40-8D85-AE60CCEF24FA}"/>
              </a:ext>
            </a:extLst>
          </p:cNvPr>
          <p:cNvCxnSpPr>
            <a:cxnSpLocks/>
          </p:cNvCxnSpPr>
          <p:nvPr/>
        </p:nvCxnSpPr>
        <p:spPr>
          <a:xfrm>
            <a:off x="191982" y="5567750"/>
            <a:ext cx="8496944" cy="0"/>
          </a:xfrm>
          <a:prstGeom prst="line">
            <a:avLst/>
          </a:prstGeom>
        </p:spPr>
        <p:style>
          <a:lnRef idx="1">
            <a:schemeClr val="dk1"/>
          </a:lnRef>
          <a:fillRef idx="0">
            <a:schemeClr val="dk1"/>
          </a:fillRef>
          <a:effectRef idx="0">
            <a:schemeClr val="dk1"/>
          </a:effectRef>
          <a:fontRef idx="minor">
            <a:schemeClr val="tx1"/>
          </a:fontRef>
        </p:style>
      </p:cxnSp>
      <p:sp>
        <p:nvSpPr>
          <p:cNvPr id="57" name="Rectangle 56">
            <a:extLst>
              <a:ext uri="{FF2B5EF4-FFF2-40B4-BE49-F238E27FC236}">
                <a16:creationId xmlns:a16="http://schemas.microsoft.com/office/drawing/2014/main" id="{2EC2CFF4-41F1-3147-AA02-54B8D3D20869}"/>
              </a:ext>
            </a:extLst>
          </p:cNvPr>
          <p:cNvSpPr/>
          <p:nvPr/>
        </p:nvSpPr>
        <p:spPr>
          <a:xfrm>
            <a:off x="3167843" y="5540748"/>
            <a:ext cx="2808312" cy="54004"/>
          </a:xfrm>
          <a:prstGeom prst="rect">
            <a:avLst/>
          </a:prstGeom>
          <a:solidFill>
            <a:schemeClr val="accent2"/>
          </a:solidFill>
          <a:ln>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48640"/>
            <a:ext cx="9144000" cy="1179576"/>
          </a:xfrm>
        </p:spPr>
        <p:txBody>
          <a:bodyPr>
            <a:normAutofit/>
          </a:bodyPr>
          <a:lstStyle/>
          <a:p>
            <a:pPr algn="ctr"/>
            <a:r>
              <a:rPr lang="en-GB" sz="5000" b="1" dirty="0"/>
              <a:t>Introduction</a:t>
            </a:r>
          </a:p>
        </p:txBody>
      </p:sp>
      <p:sp>
        <p:nvSpPr>
          <p:cNvPr id="73" name="Content Placeholder 2"/>
          <p:cNvSpPr>
            <a:spLocks noGrp="1"/>
          </p:cNvSpPr>
          <p:nvPr>
            <p:ph idx="1"/>
          </p:nvPr>
        </p:nvSpPr>
        <p:spPr>
          <a:xfrm>
            <a:off x="539552" y="2060847"/>
            <a:ext cx="8424936" cy="4660627"/>
          </a:xfrm>
        </p:spPr>
        <p:txBody>
          <a:bodyPr>
            <a:normAutofit fontScale="70000" lnSpcReduction="20000"/>
          </a:bodyPr>
          <a:lstStyle/>
          <a:p>
            <a:pPr>
              <a:lnSpc>
                <a:spcPct val="150000"/>
              </a:lnSpc>
              <a:buClr>
                <a:schemeClr val="accent2"/>
              </a:buClr>
              <a:buSzPct val="105000"/>
              <a:buFont typeface="Arial" panose="020B0604020202020204" pitchFamily="34" charset="0"/>
              <a:buChar char="•"/>
            </a:pPr>
            <a:r>
              <a:rPr lang="en-GB" sz="2300" b="0" dirty="0">
                <a:latin typeface="+mj-lt"/>
              </a:rPr>
              <a:t>Health and Safety Policy</a:t>
            </a:r>
          </a:p>
          <a:p>
            <a:pPr>
              <a:lnSpc>
                <a:spcPct val="150000"/>
              </a:lnSpc>
              <a:buClr>
                <a:schemeClr val="accent2"/>
              </a:buClr>
              <a:buSzPct val="105000"/>
              <a:buFont typeface="Arial" panose="020B0604020202020204" pitchFamily="34" charset="0"/>
              <a:buChar char="•"/>
            </a:pPr>
            <a:r>
              <a:rPr lang="en-GB" sz="2300" b="0" dirty="0">
                <a:latin typeface="+mj-lt"/>
              </a:rPr>
              <a:t>The role of the Health and Safety Office and </a:t>
            </a:r>
            <a:r>
              <a:rPr lang="en-GB" sz="2300" dirty="0">
                <a:latin typeface="+mj-lt"/>
              </a:rPr>
              <a:t>School</a:t>
            </a:r>
            <a:r>
              <a:rPr lang="en-GB" sz="2300" b="0" dirty="0">
                <a:latin typeface="+mj-lt"/>
              </a:rPr>
              <a:t> Health and Safety roles</a:t>
            </a:r>
          </a:p>
          <a:p>
            <a:pPr>
              <a:lnSpc>
                <a:spcPct val="150000"/>
              </a:lnSpc>
              <a:buClr>
                <a:schemeClr val="accent2"/>
              </a:buClr>
              <a:buSzPct val="105000"/>
              <a:buFont typeface="Arial" panose="020B0604020202020204" pitchFamily="34" charset="0"/>
              <a:buChar char="•"/>
            </a:pPr>
            <a:r>
              <a:rPr lang="en-GB" sz="2300" b="0" dirty="0">
                <a:latin typeface="+mj-lt"/>
              </a:rPr>
              <a:t>Occupational Health Service</a:t>
            </a:r>
          </a:p>
          <a:p>
            <a:pPr>
              <a:lnSpc>
                <a:spcPct val="150000"/>
              </a:lnSpc>
              <a:buClr>
                <a:schemeClr val="accent2"/>
              </a:buClr>
              <a:buSzPct val="105000"/>
              <a:buFont typeface="Arial" panose="020B0604020202020204" pitchFamily="34" charset="0"/>
              <a:buChar char="•"/>
            </a:pPr>
            <a:r>
              <a:rPr lang="en-GB" sz="2300" b="0" dirty="0">
                <a:latin typeface="+mj-lt"/>
              </a:rPr>
              <a:t>Emergency procedures </a:t>
            </a:r>
          </a:p>
          <a:p>
            <a:pPr>
              <a:lnSpc>
                <a:spcPct val="150000"/>
              </a:lnSpc>
              <a:buClr>
                <a:schemeClr val="accent2"/>
              </a:buClr>
              <a:buSzPct val="105000"/>
              <a:buFont typeface="Arial" panose="020B0604020202020204" pitchFamily="34" charset="0"/>
              <a:buChar char="•"/>
            </a:pPr>
            <a:r>
              <a:rPr lang="en-GB" sz="2300" dirty="0">
                <a:latin typeface="+mj-lt"/>
              </a:rPr>
              <a:t>F</a:t>
            </a:r>
            <a:r>
              <a:rPr lang="en-GB" sz="2300" b="0" dirty="0">
                <a:latin typeface="+mj-lt"/>
              </a:rPr>
              <a:t>ire and evacuation procedures </a:t>
            </a:r>
          </a:p>
          <a:p>
            <a:pPr>
              <a:lnSpc>
                <a:spcPct val="150000"/>
              </a:lnSpc>
              <a:buClr>
                <a:schemeClr val="accent2"/>
              </a:buClr>
              <a:buSzPct val="105000"/>
              <a:buFont typeface="Arial" panose="020B0604020202020204" pitchFamily="34" charset="0"/>
              <a:buChar char="•"/>
            </a:pPr>
            <a:r>
              <a:rPr lang="en-GB" sz="2300" b="0" dirty="0">
                <a:latin typeface="+mj-lt"/>
              </a:rPr>
              <a:t>Accident and incident reporting </a:t>
            </a:r>
          </a:p>
          <a:p>
            <a:pPr>
              <a:lnSpc>
                <a:spcPct val="150000"/>
              </a:lnSpc>
              <a:buClr>
                <a:schemeClr val="accent2"/>
              </a:buClr>
              <a:buSzPct val="105000"/>
              <a:buFont typeface="Arial" panose="020B0604020202020204" pitchFamily="34" charset="0"/>
              <a:buChar char="•"/>
            </a:pPr>
            <a:r>
              <a:rPr lang="en-GB" sz="2300" b="0" dirty="0">
                <a:latin typeface="+mj-lt"/>
              </a:rPr>
              <a:t>DSE assessments </a:t>
            </a:r>
          </a:p>
          <a:p>
            <a:pPr>
              <a:lnSpc>
                <a:spcPct val="150000"/>
              </a:lnSpc>
              <a:buClr>
                <a:schemeClr val="accent2"/>
              </a:buClr>
              <a:buSzPct val="105000"/>
              <a:buFont typeface="Arial" panose="020B0604020202020204" pitchFamily="34" charset="0"/>
              <a:buChar char="•"/>
            </a:pPr>
            <a:r>
              <a:rPr lang="en-GB" sz="2300" b="0" dirty="0">
                <a:latin typeface="+mj-lt"/>
              </a:rPr>
              <a:t>Risk assessments </a:t>
            </a:r>
          </a:p>
          <a:p>
            <a:pPr>
              <a:lnSpc>
                <a:spcPct val="150000"/>
              </a:lnSpc>
              <a:buClr>
                <a:schemeClr val="accent2"/>
              </a:buClr>
              <a:buSzPct val="105000"/>
              <a:buFont typeface="Arial" panose="020B0604020202020204" pitchFamily="34" charset="0"/>
              <a:buChar char="•"/>
            </a:pPr>
            <a:r>
              <a:rPr lang="en-GB" sz="2300" b="0" dirty="0">
                <a:latin typeface="+mj-lt"/>
              </a:rPr>
              <a:t>Electrical safety </a:t>
            </a:r>
          </a:p>
          <a:p>
            <a:pPr>
              <a:lnSpc>
                <a:spcPct val="150000"/>
              </a:lnSpc>
              <a:buClr>
                <a:schemeClr val="accent2"/>
              </a:buClr>
              <a:buSzPct val="105000"/>
              <a:buFont typeface="Arial" panose="020B0604020202020204" pitchFamily="34" charset="0"/>
              <a:buChar char="•"/>
            </a:pPr>
            <a:r>
              <a:rPr lang="en-GB" sz="2300" b="0" dirty="0">
                <a:latin typeface="+mj-lt"/>
              </a:rPr>
              <a:t>Key policies</a:t>
            </a:r>
          </a:p>
          <a:p>
            <a:endParaRPr lang="en-GB" sz="1900" dirty="0"/>
          </a:p>
        </p:txBody>
      </p:sp>
      <p:sp>
        <p:nvSpPr>
          <p:cNvPr id="5" name="Slide Number Placeholder 4"/>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smtClean="0">
                <a:solidFill>
                  <a:schemeClr val="tx1">
                    <a:lumMod val="50000"/>
                    <a:lumOff val="50000"/>
                  </a:schemeClr>
                </a:solidFill>
              </a:rPr>
              <a:pPr>
                <a:spcAft>
                  <a:spcPts val="600"/>
                </a:spcAft>
              </a:pPr>
              <a:t>2</a:t>
            </a:fld>
            <a:endParaRPr lang="en-GB">
              <a:solidFill>
                <a:schemeClr val="tx1">
                  <a:lumMod val="50000"/>
                  <a:lumOff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47" y="476672"/>
            <a:ext cx="8260105" cy="1133693"/>
          </a:xfrm>
        </p:spPr>
        <p:txBody>
          <a:bodyPr>
            <a:normAutofit fontScale="90000"/>
          </a:bodyPr>
          <a:lstStyle/>
          <a:p>
            <a:pPr algn="ctr"/>
            <a:r>
              <a:rPr lang="en-GB" sz="5000" b="1" dirty="0"/>
              <a:t>Health &amp; Safety Policy</a:t>
            </a:r>
          </a:p>
        </p:txBody>
      </p:sp>
      <p:graphicFrame>
        <p:nvGraphicFramePr>
          <p:cNvPr id="19" name="Content Placeholder 2">
            <a:extLst>
              <a:ext uri="{FF2B5EF4-FFF2-40B4-BE49-F238E27FC236}">
                <a16:creationId xmlns:a16="http://schemas.microsoft.com/office/drawing/2014/main" id="{617218CF-4DB4-4B04-BC38-C40A2DD37584}"/>
              </a:ext>
            </a:extLst>
          </p:cNvPr>
          <p:cNvGraphicFramePr>
            <a:graphicFrameLocks noGrp="1"/>
          </p:cNvGraphicFramePr>
          <p:nvPr>
            <p:ph idx="1"/>
            <p:extLst>
              <p:ext uri="{D42A27DB-BD31-4B8C-83A1-F6EECF244321}">
                <p14:modId xmlns:p14="http://schemas.microsoft.com/office/powerpoint/2010/main" val="2658888781"/>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normAutofit/>
          </a:bodyPr>
          <a:lstStyle/>
          <a:p>
            <a:pPr>
              <a:spcAft>
                <a:spcPts val="600"/>
              </a:spcAft>
            </a:pPr>
            <a:fld id="{9D6A46C5-97DE-496C-B19D-3A85F1E5D5D0}" type="slidenum">
              <a:rPr lang="en-GB" smtClean="0"/>
              <a:pPr>
                <a:spcAft>
                  <a:spcPts val="600"/>
                </a:spcAft>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358" y="764704"/>
            <a:ext cx="9289032" cy="1179576"/>
          </a:xfrm>
        </p:spPr>
        <p:txBody>
          <a:bodyPr>
            <a:normAutofit fontScale="90000"/>
          </a:bodyPr>
          <a:lstStyle/>
          <a:p>
            <a:pPr algn="ctr"/>
            <a:r>
              <a:rPr lang="en-GB" sz="5000" b="1" dirty="0"/>
              <a:t>Health &amp; Safety TEAM Roles</a:t>
            </a:r>
          </a:p>
        </p:txBody>
      </p:sp>
      <p:sp>
        <p:nvSpPr>
          <p:cNvPr id="8" name="Content Placeholder 2"/>
          <p:cNvSpPr>
            <a:spLocks noGrp="1"/>
          </p:cNvSpPr>
          <p:nvPr>
            <p:ph idx="1"/>
          </p:nvPr>
        </p:nvSpPr>
        <p:spPr>
          <a:xfrm>
            <a:off x="467544" y="1944280"/>
            <a:ext cx="7995228" cy="4581064"/>
          </a:xfrm>
        </p:spPr>
        <p:txBody>
          <a:bodyPr>
            <a:normAutofit fontScale="85000" lnSpcReduction="20000"/>
          </a:bodyPr>
          <a:lstStyle/>
          <a:p>
            <a:pPr>
              <a:buClr>
                <a:schemeClr val="accent2"/>
              </a:buClr>
              <a:buSzPct val="120000"/>
              <a:buFont typeface="Arial" panose="020B0604020202020204" pitchFamily="34" charset="0"/>
              <a:buChar char="•"/>
            </a:pPr>
            <a:endParaRPr lang="en-GB" sz="1800" b="0" dirty="0">
              <a:latin typeface="+mj-lt"/>
            </a:endParaRPr>
          </a:p>
          <a:p>
            <a:pPr>
              <a:buClr>
                <a:schemeClr val="accent2"/>
              </a:buClr>
              <a:buSzPct val="135000"/>
              <a:buFont typeface="Arial" panose="020B0604020202020204" pitchFamily="34" charset="0"/>
              <a:buChar char="•"/>
            </a:pPr>
            <a:r>
              <a:rPr lang="en-GB" sz="1800" b="0" dirty="0">
                <a:latin typeface="+mj-lt"/>
              </a:rPr>
              <a:t>Provide safety advice and carry out safety audits </a:t>
            </a:r>
          </a:p>
          <a:p>
            <a:pPr>
              <a:buClr>
                <a:schemeClr val="accent2"/>
              </a:buClr>
              <a:buSzPct val="135000"/>
              <a:buFont typeface="Arial" panose="020B0604020202020204" pitchFamily="34" charset="0"/>
              <a:buChar char="•"/>
            </a:pPr>
            <a:endParaRPr lang="en-GB" sz="1800" b="0" dirty="0">
              <a:latin typeface="+mj-lt"/>
            </a:endParaRPr>
          </a:p>
          <a:p>
            <a:pPr>
              <a:buClr>
                <a:schemeClr val="accent2"/>
              </a:buClr>
              <a:buSzPct val="135000"/>
              <a:buFont typeface="Arial" panose="020B0604020202020204" pitchFamily="34" charset="0"/>
              <a:buChar char="•"/>
            </a:pPr>
            <a:r>
              <a:rPr lang="en-GB" sz="1800" b="0" dirty="0">
                <a:latin typeface="+mj-lt"/>
              </a:rPr>
              <a:t>Organise emergency responses </a:t>
            </a:r>
          </a:p>
          <a:p>
            <a:pPr>
              <a:buClr>
                <a:schemeClr val="accent2"/>
              </a:buClr>
              <a:buSzPct val="135000"/>
              <a:buFont typeface="Arial" panose="020B0604020202020204" pitchFamily="34" charset="0"/>
              <a:buChar char="•"/>
            </a:pPr>
            <a:endParaRPr lang="en-GB" sz="1800" b="0" dirty="0">
              <a:latin typeface="+mj-lt"/>
            </a:endParaRPr>
          </a:p>
          <a:p>
            <a:pPr>
              <a:buClr>
                <a:schemeClr val="accent2"/>
              </a:buClr>
              <a:buSzPct val="135000"/>
              <a:buFont typeface="Arial" panose="020B0604020202020204" pitchFamily="34" charset="0"/>
              <a:buChar char="•"/>
            </a:pPr>
            <a:r>
              <a:rPr lang="en-GB" sz="1800" b="0" dirty="0">
                <a:latin typeface="+mj-lt"/>
              </a:rPr>
              <a:t>Fire safety </a:t>
            </a:r>
          </a:p>
          <a:p>
            <a:pPr>
              <a:buClr>
                <a:schemeClr val="accent2"/>
              </a:buClr>
              <a:buSzPct val="135000"/>
              <a:buFont typeface="Arial" panose="020B0604020202020204" pitchFamily="34" charset="0"/>
              <a:buChar char="•"/>
            </a:pPr>
            <a:endParaRPr lang="en-GB" sz="1800" b="0" dirty="0">
              <a:latin typeface="+mj-lt"/>
            </a:endParaRPr>
          </a:p>
          <a:p>
            <a:pPr>
              <a:buClr>
                <a:schemeClr val="accent2"/>
              </a:buClr>
              <a:buSzPct val="135000"/>
              <a:buFont typeface="Arial" panose="020B0604020202020204" pitchFamily="34" charset="0"/>
              <a:buChar char="•"/>
            </a:pPr>
            <a:r>
              <a:rPr lang="en-GB" sz="1800" b="0" dirty="0">
                <a:latin typeface="+mj-lt"/>
              </a:rPr>
              <a:t>Provide safety training </a:t>
            </a:r>
          </a:p>
          <a:p>
            <a:pPr>
              <a:buClr>
                <a:schemeClr val="accent2"/>
              </a:buClr>
              <a:buSzPct val="135000"/>
              <a:buFont typeface="Arial" panose="020B0604020202020204" pitchFamily="34" charset="0"/>
              <a:buChar char="•"/>
            </a:pPr>
            <a:endParaRPr lang="en-GB" sz="1800" b="0" dirty="0">
              <a:latin typeface="+mj-lt"/>
            </a:endParaRPr>
          </a:p>
          <a:p>
            <a:pPr>
              <a:buClr>
                <a:schemeClr val="accent2"/>
              </a:buClr>
              <a:buSzPct val="135000"/>
              <a:buFont typeface="Arial" panose="020B0604020202020204" pitchFamily="34" charset="0"/>
              <a:buChar char="•"/>
            </a:pPr>
            <a:r>
              <a:rPr lang="en-GB" sz="1800" b="0" dirty="0">
                <a:latin typeface="+mj-lt"/>
              </a:rPr>
              <a:t>Monitor – gases, lighting, noise, asbestos </a:t>
            </a:r>
          </a:p>
          <a:p>
            <a:pPr>
              <a:buClr>
                <a:schemeClr val="accent2"/>
              </a:buClr>
              <a:buSzPct val="135000"/>
              <a:buFont typeface="Arial" panose="020B0604020202020204" pitchFamily="34" charset="0"/>
              <a:buChar char="•"/>
            </a:pPr>
            <a:endParaRPr lang="en-GB" sz="1800" b="0" dirty="0">
              <a:latin typeface="+mj-lt"/>
            </a:endParaRPr>
          </a:p>
          <a:p>
            <a:pPr>
              <a:buClr>
                <a:schemeClr val="accent2"/>
              </a:buClr>
              <a:buSzPct val="135000"/>
              <a:buFont typeface="Arial" panose="020B0604020202020204" pitchFamily="34" charset="0"/>
              <a:buChar char="•"/>
            </a:pPr>
            <a:r>
              <a:rPr lang="en-GB" sz="1800" b="0" dirty="0">
                <a:latin typeface="+mj-lt"/>
              </a:rPr>
              <a:t>Investigate accidents and incidents</a:t>
            </a:r>
          </a:p>
          <a:p>
            <a:pPr>
              <a:buClr>
                <a:schemeClr val="accent2"/>
              </a:buClr>
              <a:buSzPct val="135000"/>
              <a:buFont typeface="Arial" panose="020B0604020202020204" pitchFamily="34" charset="0"/>
              <a:buChar char="•"/>
            </a:pPr>
            <a:endParaRPr lang="en-GB" dirty="0">
              <a:latin typeface="+mj-lt"/>
            </a:endParaRPr>
          </a:p>
          <a:p>
            <a:pPr marL="0" indent="0">
              <a:buClr>
                <a:schemeClr val="accent2"/>
              </a:buClr>
              <a:buSzPct val="135000"/>
              <a:buNone/>
            </a:pPr>
            <a:r>
              <a:rPr lang="en-GB" sz="1800" b="0" dirty="0">
                <a:latin typeface="+mj-lt"/>
              </a:rPr>
              <a:t>More information can be found at: </a:t>
            </a:r>
            <a:r>
              <a:rPr lang="en-GB" dirty="0">
                <a:hlinkClick r:id="rId2"/>
              </a:rPr>
              <a:t>http://www.sussex.ac.uk/hso/index</a:t>
            </a:r>
            <a:r>
              <a:rPr lang="en-GB" dirty="0"/>
              <a:t> </a:t>
            </a:r>
            <a:endParaRPr lang="en-GB" sz="1800" b="0" dirty="0">
              <a:latin typeface="+mj-lt"/>
            </a:endParaRPr>
          </a:p>
          <a:p>
            <a:endParaRPr lang="en-GB" sz="1500" dirty="0"/>
          </a:p>
        </p:txBody>
      </p:sp>
      <p:sp>
        <p:nvSpPr>
          <p:cNvPr id="4" name="Slide Number Placeholder 3"/>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a:solidFill>
                  <a:schemeClr val="tx1">
                    <a:lumMod val="50000"/>
                    <a:lumOff val="50000"/>
                  </a:schemeClr>
                </a:solidFill>
              </a:rPr>
              <a:pPr>
                <a:spcAft>
                  <a:spcPts val="600"/>
                </a:spcAft>
              </a:pPr>
              <a:t>4</a:t>
            </a:fld>
            <a:endParaRPr lang="en-GB">
              <a:solidFill>
                <a:schemeClr val="tx1">
                  <a:lumMod val="50000"/>
                  <a:lumOff val="5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7850684" cy="939568"/>
          </a:xfrm>
        </p:spPr>
        <p:txBody>
          <a:bodyPr>
            <a:normAutofit fontScale="90000"/>
          </a:bodyPr>
          <a:lstStyle/>
          <a:p>
            <a:pPr algn="ctr"/>
            <a:r>
              <a:rPr lang="en-GB" sz="5000" b="1" dirty="0"/>
              <a:t>FACULTY  Health &amp; Safety Roles</a:t>
            </a:r>
          </a:p>
        </p:txBody>
      </p:sp>
      <p:sp>
        <p:nvSpPr>
          <p:cNvPr id="3" name="Content Placeholder 2"/>
          <p:cNvSpPr>
            <a:spLocks noGrp="1"/>
          </p:cNvSpPr>
          <p:nvPr>
            <p:ph idx="1"/>
          </p:nvPr>
        </p:nvSpPr>
        <p:spPr>
          <a:xfrm>
            <a:off x="842127" y="2204864"/>
            <a:ext cx="7626096" cy="3695020"/>
          </a:xfrm>
        </p:spPr>
        <p:txBody>
          <a:bodyPr>
            <a:normAutofit/>
          </a:bodyPr>
          <a:lstStyle/>
          <a:p>
            <a:pPr>
              <a:buClr>
                <a:schemeClr val="accent2"/>
              </a:buClr>
              <a:buSzPct val="120000"/>
              <a:buFont typeface="Arial" panose="020B0604020202020204" pitchFamily="34" charset="0"/>
              <a:buChar char="•"/>
            </a:pPr>
            <a:r>
              <a:rPr lang="en-GB" sz="1900" b="0" dirty="0">
                <a:latin typeface="+mj-lt"/>
              </a:rPr>
              <a:t>Cornel Sandvoss , as Executive Dean of the School of Media, Arts and Humanities, is responsible for the management of health and safety relating to all activities carried out within the  area of the University under their control. </a:t>
            </a:r>
          </a:p>
          <a:p>
            <a:pPr marL="0" indent="0">
              <a:buClr>
                <a:schemeClr val="accent2"/>
              </a:buClr>
              <a:buSzPct val="120000"/>
              <a:buNone/>
            </a:pPr>
            <a:endParaRPr lang="en-GB" sz="1900" b="0" dirty="0">
              <a:latin typeface="+mj-lt"/>
            </a:endParaRPr>
          </a:p>
          <a:p>
            <a:pPr>
              <a:buClr>
                <a:schemeClr val="accent2"/>
              </a:buClr>
              <a:buSzPct val="120000"/>
              <a:buFont typeface="Arial" panose="020B0604020202020204" pitchFamily="34" charset="0"/>
              <a:buChar char="•"/>
            </a:pPr>
            <a:r>
              <a:rPr lang="en-GB" sz="1900" b="0" dirty="0">
                <a:latin typeface="+mj-lt"/>
              </a:rPr>
              <a:t>The Scho</a:t>
            </a:r>
            <a:r>
              <a:rPr lang="en-GB" sz="1900" dirty="0">
                <a:latin typeface="+mj-lt"/>
              </a:rPr>
              <a:t>ol’s </a:t>
            </a:r>
            <a:r>
              <a:rPr lang="en-GB" sz="1900" b="0" dirty="0">
                <a:latin typeface="+mj-lt"/>
              </a:rPr>
              <a:t>Health &amp; Safety Coordinator (HSC) will act as first point of contact for advice or information on all matters relating to health, safety, and wellbeing. Currently, </a:t>
            </a:r>
            <a:r>
              <a:rPr lang="en-GB" sz="1900" b="0" dirty="0">
                <a:latin typeface="+mj-lt"/>
                <a:hlinkClick r:id="rId2"/>
              </a:rPr>
              <a:t>Carmen Long</a:t>
            </a:r>
            <a:r>
              <a:rPr lang="en-GB" sz="1900" dirty="0">
                <a:latin typeface="+mj-lt"/>
              </a:rPr>
              <a:t>,</a:t>
            </a:r>
            <a:r>
              <a:rPr lang="en-GB" sz="1900" b="0" dirty="0">
                <a:latin typeface="+mj-lt"/>
              </a:rPr>
              <a:t> </a:t>
            </a:r>
            <a:r>
              <a:rPr lang="en-GB" sz="1900" b="0" dirty="0">
                <a:latin typeface="+mj-lt"/>
                <a:hlinkClick r:id="rId3"/>
              </a:rPr>
              <a:t>John Williams</a:t>
            </a:r>
            <a:r>
              <a:rPr lang="en-GB" sz="1900" b="0" dirty="0">
                <a:latin typeface="+mj-lt"/>
              </a:rPr>
              <a:t>, </a:t>
            </a:r>
            <a:r>
              <a:rPr lang="en-GB" sz="1900" b="0" dirty="0">
                <a:latin typeface="+mj-lt"/>
                <a:hlinkClick r:id="rId4"/>
              </a:rPr>
              <a:t>Danielle Salvage </a:t>
            </a:r>
            <a:r>
              <a:rPr lang="en-GB" sz="1900" b="0" dirty="0">
                <a:latin typeface="+mj-lt"/>
              </a:rPr>
              <a:t>and </a:t>
            </a:r>
            <a:r>
              <a:rPr lang="en-GB" sz="1900" dirty="0">
                <a:latin typeface="+mj-lt"/>
                <a:hlinkClick r:id="rId5"/>
              </a:rPr>
              <a:t>Adam Elliot </a:t>
            </a:r>
            <a:r>
              <a:rPr lang="en-GB" sz="1900" b="0" dirty="0">
                <a:latin typeface="+mj-lt"/>
              </a:rPr>
              <a:t>are acting as HSCs, with further HSC contacts still to be confirmed. </a:t>
            </a:r>
            <a:endParaRPr lang="en-GB" sz="1900" dirty="0"/>
          </a:p>
        </p:txBody>
      </p:sp>
      <p:sp>
        <p:nvSpPr>
          <p:cNvPr id="4" name="Slide Number Placeholder 3"/>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a:solidFill>
                  <a:schemeClr val="tx1">
                    <a:lumMod val="50000"/>
                    <a:lumOff val="50000"/>
                  </a:schemeClr>
                </a:solidFill>
              </a:rPr>
              <a:pPr>
                <a:spcAft>
                  <a:spcPts val="600"/>
                </a:spcAft>
              </a:pPr>
              <a:t>5</a:t>
            </a:fld>
            <a:endParaRPr lang="en-GB">
              <a:solidFill>
                <a:schemeClr val="tx1">
                  <a:lumMod val="50000"/>
                  <a:lumOff val="5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7611" y="764704"/>
            <a:ext cx="7728777" cy="1179576"/>
          </a:xfrm>
        </p:spPr>
        <p:txBody>
          <a:bodyPr>
            <a:normAutofit fontScale="90000"/>
          </a:bodyPr>
          <a:lstStyle/>
          <a:p>
            <a:pPr algn="ctr"/>
            <a:r>
              <a:rPr lang="en-GB" sz="5000" b="1" dirty="0"/>
              <a:t>Occupational Health Service</a:t>
            </a:r>
          </a:p>
        </p:txBody>
      </p:sp>
      <p:sp>
        <p:nvSpPr>
          <p:cNvPr id="3" name="Content Placeholder 2"/>
          <p:cNvSpPr>
            <a:spLocks noGrp="1"/>
          </p:cNvSpPr>
          <p:nvPr>
            <p:ph idx="1"/>
          </p:nvPr>
        </p:nvSpPr>
        <p:spPr>
          <a:xfrm>
            <a:off x="467544" y="1944280"/>
            <a:ext cx="7995228" cy="4520141"/>
          </a:xfrm>
        </p:spPr>
        <p:txBody>
          <a:bodyPr>
            <a:normAutofit fontScale="70000" lnSpcReduction="20000"/>
          </a:bodyPr>
          <a:lstStyle/>
          <a:p>
            <a:endParaRPr lang="en-GB" sz="2100" b="0" dirty="0">
              <a:latin typeface="+mj-lt"/>
            </a:endParaRPr>
          </a:p>
          <a:p>
            <a:pPr>
              <a:buClr>
                <a:schemeClr val="accent2"/>
              </a:buClr>
              <a:buSzPct val="120000"/>
              <a:buFont typeface="Arial" pitchFamily="34" charset="0"/>
              <a:buChar char="•"/>
            </a:pPr>
            <a:r>
              <a:rPr lang="en-GB" sz="2100" b="0" dirty="0">
                <a:latin typeface="+mj-lt"/>
              </a:rPr>
              <a:t>Offers advice on health, safety, and wellbeing at work.</a:t>
            </a:r>
          </a:p>
          <a:p>
            <a:pPr>
              <a:buClr>
                <a:schemeClr val="accent2"/>
              </a:buClr>
              <a:buSzPct val="120000"/>
              <a:buFont typeface="Arial" pitchFamily="34" charset="0"/>
              <a:buChar char="•"/>
            </a:pPr>
            <a:endParaRPr lang="en-GB" sz="2100" b="0" dirty="0">
              <a:latin typeface="+mj-lt"/>
            </a:endParaRPr>
          </a:p>
          <a:p>
            <a:pPr>
              <a:buClr>
                <a:schemeClr val="accent2"/>
              </a:buClr>
              <a:buSzPct val="120000"/>
              <a:buFont typeface="Arial" pitchFamily="34" charset="0"/>
              <a:buChar char="•"/>
            </a:pPr>
            <a:r>
              <a:rPr lang="en-GB" sz="2100" b="0" dirty="0">
                <a:latin typeface="+mj-lt"/>
              </a:rPr>
              <a:t>Prevents work related ill-health and reduces risks to health and wellbeing.</a:t>
            </a:r>
          </a:p>
          <a:p>
            <a:pPr>
              <a:buClr>
                <a:schemeClr val="accent2"/>
              </a:buClr>
              <a:buSzPct val="120000"/>
              <a:buFont typeface="Arial" pitchFamily="34" charset="0"/>
              <a:buChar char="•"/>
            </a:pPr>
            <a:endParaRPr lang="en-GB" sz="2100" b="0" dirty="0">
              <a:latin typeface="+mj-lt"/>
            </a:endParaRPr>
          </a:p>
          <a:p>
            <a:pPr>
              <a:buClr>
                <a:schemeClr val="accent2"/>
              </a:buClr>
              <a:buSzPct val="120000"/>
              <a:buFont typeface="Arial" pitchFamily="34" charset="0"/>
              <a:buChar char="•"/>
            </a:pPr>
            <a:r>
              <a:rPr lang="en-GB" sz="2100" b="0" dirty="0">
                <a:latin typeface="+mj-lt"/>
              </a:rPr>
              <a:t>Ensures appropriate health screening is undertaken for work risks. </a:t>
            </a:r>
          </a:p>
          <a:p>
            <a:pPr>
              <a:buClr>
                <a:schemeClr val="accent2"/>
              </a:buClr>
              <a:buSzPct val="120000"/>
              <a:buFont typeface="Arial" pitchFamily="34" charset="0"/>
              <a:buChar char="•"/>
            </a:pPr>
            <a:endParaRPr lang="en-GB" sz="2100" b="0" dirty="0">
              <a:latin typeface="+mj-lt"/>
            </a:endParaRPr>
          </a:p>
          <a:p>
            <a:pPr>
              <a:buClr>
                <a:schemeClr val="accent2"/>
              </a:buClr>
              <a:buSzPct val="120000"/>
              <a:buFont typeface="Arial" pitchFamily="34" charset="0"/>
              <a:buChar char="•"/>
            </a:pPr>
            <a:r>
              <a:rPr lang="en-GB" sz="2100" b="0" dirty="0">
                <a:latin typeface="+mj-lt"/>
              </a:rPr>
              <a:t>Assesses fitness to work after an illness or injury</a:t>
            </a:r>
          </a:p>
          <a:p>
            <a:pPr>
              <a:buClr>
                <a:schemeClr val="accent2"/>
              </a:buClr>
              <a:buSzPct val="120000"/>
              <a:buFont typeface="Arial" pitchFamily="34" charset="0"/>
              <a:buChar char="•"/>
            </a:pPr>
            <a:endParaRPr lang="en-GB" sz="2100" b="0" dirty="0">
              <a:latin typeface="+mj-lt"/>
            </a:endParaRPr>
          </a:p>
          <a:p>
            <a:pPr>
              <a:buClr>
                <a:schemeClr val="accent2"/>
              </a:buClr>
              <a:buSzPct val="120000"/>
              <a:buFont typeface="Arial" pitchFamily="34" charset="0"/>
              <a:buChar char="•"/>
            </a:pPr>
            <a:r>
              <a:rPr lang="en-GB" sz="2100" b="0" dirty="0">
                <a:latin typeface="+mj-lt"/>
              </a:rPr>
              <a:t>Work related vaccinations.</a:t>
            </a:r>
          </a:p>
          <a:p>
            <a:pPr>
              <a:buClr>
                <a:schemeClr val="accent2"/>
              </a:buClr>
              <a:buSzPct val="120000"/>
              <a:buFont typeface="Arial" pitchFamily="34" charset="0"/>
              <a:buChar char="•"/>
            </a:pPr>
            <a:endParaRPr lang="en-GB" sz="2100" b="0" dirty="0">
              <a:latin typeface="+mj-lt"/>
            </a:endParaRPr>
          </a:p>
          <a:p>
            <a:pPr>
              <a:buClr>
                <a:schemeClr val="accent2"/>
              </a:buClr>
              <a:buSzPct val="120000"/>
              <a:buFont typeface="Arial" pitchFamily="34" charset="0"/>
              <a:buChar char="•"/>
            </a:pPr>
            <a:r>
              <a:rPr lang="en-GB" sz="2100" b="0" dirty="0">
                <a:latin typeface="+mj-lt"/>
              </a:rPr>
              <a:t>Offers advice to staff and managers regarding illness, absence, management and self referrals, and counselling services. </a:t>
            </a:r>
          </a:p>
          <a:p>
            <a:pPr>
              <a:buClr>
                <a:schemeClr val="accent2"/>
              </a:buClr>
              <a:buSzPct val="120000"/>
              <a:buFont typeface="Arial" pitchFamily="34" charset="0"/>
              <a:buChar char="•"/>
            </a:pPr>
            <a:endParaRPr lang="en-GB" sz="2100" b="0" dirty="0">
              <a:latin typeface="+mj-lt"/>
            </a:endParaRPr>
          </a:p>
          <a:p>
            <a:pPr>
              <a:buClr>
                <a:schemeClr val="accent2"/>
              </a:buClr>
              <a:buSzPct val="120000"/>
              <a:buFont typeface="Arial" pitchFamily="34" charset="0"/>
              <a:buChar char="•"/>
            </a:pPr>
            <a:r>
              <a:rPr lang="en-GB" sz="2100" b="0" dirty="0">
                <a:latin typeface="+mj-lt"/>
              </a:rPr>
              <a:t>For more information visit: </a:t>
            </a:r>
            <a:r>
              <a:rPr lang="en-GB" sz="2100" b="0" dirty="0">
                <a:latin typeface="+mj-lt"/>
                <a:hlinkClick r:id="rId2"/>
              </a:rPr>
              <a:t>www.sussex.ac.uk/humanresources/occupationalhealth</a:t>
            </a:r>
            <a:endParaRPr lang="en-GB" sz="2100" b="0" dirty="0">
              <a:latin typeface="+mj-lt"/>
            </a:endParaRPr>
          </a:p>
          <a:p>
            <a:endParaRPr lang="en-GB" sz="1000" dirty="0"/>
          </a:p>
        </p:txBody>
      </p:sp>
      <p:sp>
        <p:nvSpPr>
          <p:cNvPr id="4" name="Slide Number Placeholder 3"/>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a:solidFill>
                  <a:schemeClr val="tx1">
                    <a:lumMod val="50000"/>
                    <a:lumOff val="50000"/>
                  </a:schemeClr>
                </a:solidFill>
              </a:rPr>
              <a:pPr>
                <a:spcAft>
                  <a:spcPts val="600"/>
                </a:spcAft>
              </a:pPr>
              <a:t>6</a:t>
            </a:fld>
            <a:endParaRPr lang="en-GB">
              <a:solidFill>
                <a:schemeClr val="tx1">
                  <a:lumMod val="50000"/>
                  <a:lumOff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1240" y="692696"/>
            <a:ext cx="8061520" cy="891544"/>
          </a:xfrm>
        </p:spPr>
        <p:txBody>
          <a:bodyPr>
            <a:normAutofit fontScale="90000"/>
          </a:bodyPr>
          <a:lstStyle/>
          <a:p>
            <a:pPr algn="ctr"/>
            <a:r>
              <a:rPr lang="en-GB" sz="5000" b="1" dirty="0"/>
              <a:t>Emergency Procedure</a:t>
            </a:r>
          </a:p>
        </p:txBody>
      </p:sp>
      <p:sp>
        <p:nvSpPr>
          <p:cNvPr id="3" name="Content Placeholder 2"/>
          <p:cNvSpPr>
            <a:spLocks noGrp="1"/>
          </p:cNvSpPr>
          <p:nvPr>
            <p:ph idx="1"/>
          </p:nvPr>
        </p:nvSpPr>
        <p:spPr>
          <a:xfrm>
            <a:off x="339505" y="2132856"/>
            <a:ext cx="8281505" cy="4797152"/>
          </a:xfrm>
        </p:spPr>
        <p:txBody>
          <a:bodyPr>
            <a:normAutofit fontScale="77500" lnSpcReduction="20000"/>
          </a:bodyPr>
          <a:lstStyle/>
          <a:p>
            <a:pPr marL="0" indent="0">
              <a:buClr>
                <a:srgbClr val="FF9300"/>
              </a:buClr>
              <a:buSzPct val="120000"/>
              <a:buNone/>
            </a:pPr>
            <a:r>
              <a:rPr lang="en-GB" sz="1900" b="1" u="sng" dirty="0">
                <a:latin typeface="+mj-lt"/>
                <a:cs typeface="Arial" pitchFamily="34" charset="0"/>
              </a:rPr>
              <a:t>For all emergencies </a:t>
            </a:r>
            <a:r>
              <a:rPr lang="en-GB" sz="1900" dirty="0">
                <a:latin typeface="+mj-lt"/>
                <a:cs typeface="Arial" pitchFamily="34" charset="0"/>
              </a:rPr>
              <a:t>(fire, first aid, emergency services and similar situations)</a:t>
            </a:r>
          </a:p>
          <a:p>
            <a:pPr>
              <a:buClr>
                <a:srgbClr val="FF9300"/>
              </a:buClr>
              <a:buSzPct val="120000"/>
              <a:buFont typeface="Arial" panose="020B0604020202020204" pitchFamily="34" charset="0"/>
              <a:buChar char="•"/>
            </a:pPr>
            <a:r>
              <a:rPr lang="en-GB" sz="1900" dirty="0">
                <a:latin typeface="+mj-lt"/>
                <a:cs typeface="Arial" pitchFamily="34" charset="0"/>
              </a:rPr>
              <a:t>Do </a:t>
            </a:r>
            <a:r>
              <a:rPr lang="en-GB" sz="1900" b="1" dirty="0">
                <a:solidFill>
                  <a:srgbClr val="FF0000"/>
                </a:solidFill>
                <a:latin typeface="+mj-lt"/>
                <a:cs typeface="Arial" pitchFamily="34" charset="0"/>
              </a:rPr>
              <a:t>NOT</a:t>
            </a:r>
            <a:r>
              <a:rPr lang="en-GB" sz="1900" b="1" dirty="0">
                <a:latin typeface="+mj-lt"/>
                <a:cs typeface="Arial" pitchFamily="34" charset="0"/>
              </a:rPr>
              <a:t> </a:t>
            </a:r>
            <a:r>
              <a:rPr lang="en-GB" sz="1900" dirty="0">
                <a:latin typeface="+mj-lt"/>
                <a:cs typeface="Arial" pitchFamily="34" charset="0"/>
              </a:rPr>
              <a:t>dial 999. </a:t>
            </a:r>
          </a:p>
          <a:p>
            <a:pPr>
              <a:buClr>
                <a:srgbClr val="FF9300"/>
              </a:buClr>
              <a:buSzPct val="120000"/>
              <a:buFont typeface="Arial" panose="020B0604020202020204" pitchFamily="34" charset="0"/>
              <a:buChar char="•"/>
            </a:pPr>
            <a:endParaRPr lang="en-GB" sz="1900" dirty="0">
              <a:latin typeface="+mj-lt"/>
              <a:cs typeface="Arial" pitchFamily="34" charset="0"/>
            </a:endParaRPr>
          </a:p>
          <a:p>
            <a:pPr marL="0" indent="0">
              <a:buClr>
                <a:srgbClr val="FF9300"/>
              </a:buClr>
              <a:buSzPct val="120000"/>
              <a:buNone/>
            </a:pPr>
            <a:r>
              <a:rPr lang="en-GB" sz="1900" dirty="0">
                <a:latin typeface="+mj-lt"/>
                <a:cs typeface="Arial" pitchFamily="34" charset="0"/>
              </a:rPr>
              <a:t>Instead, </a:t>
            </a:r>
            <a:r>
              <a:rPr lang="en-GB" sz="1900" b="1" dirty="0">
                <a:latin typeface="+mj-lt"/>
                <a:cs typeface="Arial" pitchFamily="34" charset="0"/>
              </a:rPr>
              <a:t>call the emergency security team </a:t>
            </a:r>
            <a:r>
              <a:rPr lang="en-GB" sz="1900" dirty="0">
                <a:latin typeface="+mj-lt"/>
                <a:cs typeface="Arial" pitchFamily="34" charset="0"/>
              </a:rPr>
              <a:t>on:</a:t>
            </a:r>
          </a:p>
          <a:p>
            <a:pPr>
              <a:buClr>
                <a:srgbClr val="FF9300"/>
              </a:buClr>
              <a:buSzPct val="120000"/>
              <a:buFont typeface="Arial" panose="020B0604020202020204" pitchFamily="34" charset="0"/>
              <a:buChar char="•"/>
            </a:pPr>
            <a:r>
              <a:rPr lang="en-GB" sz="1900" b="1" dirty="0">
                <a:solidFill>
                  <a:srgbClr val="FF0000"/>
                </a:solidFill>
                <a:latin typeface="+mj-lt"/>
                <a:cs typeface="Arial" pitchFamily="34" charset="0"/>
              </a:rPr>
              <a:t>3333</a:t>
            </a:r>
            <a:r>
              <a:rPr lang="en-GB" sz="1900" b="1" dirty="0">
                <a:latin typeface="+mj-lt"/>
                <a:cs typeface="Arial" pitchFamily="34" charset="0"/>
              </a:rPr>
              <a:t> </a:t>
            </a:r>
            <a:r>
              <a:rPr lang="en-GB" sz="1900" dirty="0">
                <a:latin typeface="+mj-lt"/>
                <a:cs typeface="Arial" pitchFamily="34" charset="0"/>
              </a:rPr>
              <a:t>from any internal phone</a:t>
            </a:r>
          </a:p>
          <a:p>
            <a:pPr>
              <a:buClr>
                <a:srgbClr val="FF9300"/>
              </a:buClr>
              <a:buSzPct val="120000"/>
              <a:buFont typeface="Arial" panose="020B0604020202020204" pitchFamily="34" charset="0"/>
              <a:buChar char="•"/>
            </a:pPr>
            <a:r>
              <a:rPr lang="en-GB" sz="1900" b="1" dirty="0">
                <a:latin typeface="+mj-lt"/>
                <a:cs typeface="Arial" pitchFamily="34" charset="0"/>
              </a:rPr>
              <a:t>01273 873333</a:t>
            </a:r>
            <a:r>
              <a:rPr lang="en-GB" sz="1900" dirty="0">
                <a:latin typeface="+mj-lt"/>
                <a:cs typeface="Arial" pitchFamily="34" charset="0"/>
              </a:rPr>
              <a:t> using a mobile phone</a:t>
            </a:r>
          </a:p>
          <a:p>
            <a:pPr>
              <a:buClr>
                <a:srgbClr val="FF9300"/>
              </a:buClr>
              <a:buSzPct val="120000"/>
              <a:buFont typeface="Arial" panose="020B0604020202020204" pitchFamily="34" charset="0"/>
              <a:buChar char="•"/>
            </a:pPr>
            <a:r>
              <a:rPr lang="en-GB" sz="1900" dirty="0">
                <a:latin typeface="+mj-lt"/>
                <a:cs typeface="Arial" pitchFamily="34" charset="0"/>
              </a:rPr>
              <a:t>Connect directly from any of the </a:t>
            </a:r>
            <a:r>
              <a:rPr lang="en-GB" sz="1900" dirty="0">
                <a:latin typeface="+mj-lt"/>
                <a:cs typeface="Arial" pitchFamily="34" charset="0"/>
                <a:hlinkClick r:id="rId2"/>
              </a:rPr>
              <a:t>blue emergency telephones </a:t>
            </a:r>
            <a:r>
              <a:rPr lang="en-GB" sz="1900" dirty="0">
                <a:latin typeface="+mj-lt"/>
                <a:cs typeface="Arial" pitchFamily="34" charset="0"/>
              </a:rPr>
              <a:t>on campus:</a:t>
            </a:r>
          </a:p>
          <a:p>
            <a:pPr>
              <a:buClr>
                <a:srgbClr val="FF9300"/>
              </a:buClr>
              <a:buSzPct val="120000"/>
              <a:buFont typeface="Arial" panose="020B0604020202020204" pitchFamily="34" charset="0"/>
              <a:buChar char="•"/>
            </a:pPr>
            <a:endParaRPr lang="en-GB" sz="1900" dirty="0">
              <a:latin typeface="+mj-lt"/>
              <a:cs typeface="Arial" pitchFamily="34" charset="0"/>
            </a:endParaRPr>
          </a:p>
          <a:p>
            <a:pPr marL="0" indent="0">
              <a:buClr>
                <a:srgbClr val="FF9300"/>
              </a:buClr>
              <a:buSzPct val="120000"/>
              <a:buNone/>
            </a:pPr>
            <a:r>
              <a:rPr lang="en-GB" sz="1900" b="1" dirty="0">
                <a:latin typeface="+mj-lt"/>
                <a:cs typeface="Arial" pitchFamily="34" charset="0"/>
              </a:rPr>
              <a:t>The security team will lead the response and call and direct the emergency services if required.</a:t>
            </a:r>
            <a:br>
              <a:rPr lang="en-GB" sz="1900" dirty="0">
                <a:latin typeface="+mj-lt"/>
                <a:cs typeface="Arial" pitchFamily="34" charset="0"/>
              </a:rPr>
            </a:br>
            <a:br>
              <a:rPr lang="en-GB" sz="1900" dirty="0">
                <a:latin typeface="+mj-lt"/>
                <a:cs typeface="Arial" pitchFamily="34" charset="0"/>
              </a:rPr>
            </a:br>
            <a:endParaRPr lang="en-GB" sz="1900" dirty="0">
              <a:latin typeface="+mj-lt"/>
              <a:cs typeface="Arial" pitchFamily="34" charset="0"/>
            </a:endParaRPr>
          </a:p>
          <a:p>
            <a:pPr marL="0" indent="0">
              <a:buClr>
                <a:srgbClr val="FF9300"/>
              </a:buClr>
              <a:buSzPct val="120000"/>
              <a:buNone/>
            </a:pPr>
            <a:r>
              <a:rPr lang="en-GB" sz="1900" b="0" u="sng" dirty="0">
                <a:latin typeface="+mj-lt"/>
                <a:cs typeface="Arial" pitchFamily="34" charset="0"/>
              </a:rPr>
              <a:t>For </a:t>
            </a:r>
            <a:r>
              <a:rPr lang="en-GB" sz="1900" b="1" u="sng" dirty="0">
                <a:latin typeface="+mj-lt"/>
                <a:cs typeface="Arial" pitchFamily="34" charset="0"/>
              </a:rPr>
              <a:t>non-emergency</a:t>
            </a:r>
            <a:r>
              <a:rPr lang="en-GB" sz="1900" b="0" dirty="0">
                <a:latin typeface="+mj-lt"/>
                <a:cs typeface="Arial" pitchFamily="34" charset="0"/>
              </a:rPr>
              <a:t> security services, dial:</a:t>
            </a:r>
          </a:p>
          <a:p>
            <a:pPr>
              <a:buClr>
                <a:srgbClr val="FF9300"/>
              </a:buClr>
              <a:buSzPct val="120000"/>
              <a:buFont typeface="Arial" panose="020B0604020202020204" pitchFamily="34" charset="0"/>
              <a:buChar char="•"/>
            </a:pPr>
            <a:r>
              <a:rPr lang="en-GB" sz="1900" b="0" dirty="0">
                <a:latin typeface="+mj-lt"/>
                <a:cs typeface="Arial" pitchFamily="34" charset="0"/>
              </a:rPr>
              <a:t>8234 for 24 hour Security Services (York House) using an internal phone</a:t>
            </a:r>
          </a:p>
          <a:p>
            <a:pPr>
              <a:buClr>
                <a:srgbClr val="FF9300"/>
              </a:buClr>
              <a:buSzPct val="120000"/>
              <a:buFont typeface="Arial" panose="020B0604020202020204" pitchFamily="34" charset="0"/>
              <a:buChar char="•"/>
            </a:pPr>
            <a:r>
              <a:rPr lang="en-GB" sz="1900" b="0" dirty="0">
                <a:latin typeface="+mj-lt"/>
                <a:cs typeface="Arial" pitchFamily="34" charset="0"/>
              </a:rPr>
              <a:t>01273 678234 using a mobile phone</a:t>
            </a:r>
          </a:p>
          <a:p>
            <a:pPr marL="0" indent="0">
              <a:buClr>
                <a:schemeClr val="tx1"/>
              </a:buClr>
              <a:buSzPct val="120000"/>
              <a:buNone/>
            </a:pPr>
            <a:br>
              <a:rPr lang="en-GB" sz="1900" b="0" dirty="0">
                <a:latin typeface="+mj-lt"/>
                <a:cs typeface="Arial" pitchFamily="34" charset="0"/>
              </a:rPr>
            </a:br>
            <a:r>
              <a:rPr lang="en-GB" sz="1900" b="0" dirty="0">
                <a:latin typeface="+mj-lt"/>
                <a:cs typeface="Arial" pitchFamily="34" charset="0"/>
              </a:rPr>
              <a:t>For more information: </a:t>
            </a:r>
            <a:r>
              <a:rPr lang="en-GB" sz="1900" b="0" dirty="0">
                <a:latin typeface="+mj-lt"/>
                <a:cs typeface="Arial" pitchFamily="34" charset="0"/>
                <a:hlinkClick r:id="rId3"/>
              </a:rPr>
              <a:t>http://www.sussex.ac.uk/sef/services/security</a:t>
            </a:r>
            <a:r>
              <a:rPr lang="en-GB" sz="1900" b="0" dirty="0">
                <a:latin typeface="+mj-lt"/>
                <a:cs typeface="Arial" pitchFamily="34" charset="0"/>
              </a:rPr>
              <a:t> </a:t>
            </a:r>
            <a:endParaRPr lang="en-GB" sz="1900" dirty="0">
              <a:latin typeface="+mj-lt"/>
              <a:cs typeface="Arial" pitchFamily="34" charset="0"/>
            </a:endParaRPr>
          </a:p>
          <a:p>
            <a:pPr marL="274320" lvl="1" indent="-274320">
              <a:buClr>
                <a:schemeClr val="accent3"/>
              </a:buClr>
              <a:buSzPct val="95000"/>
            </a:pPr>
            <a:endParaRPr lang="en-GB" sz="1000" dirty="0">
              <a:latin typeface="Arial" pitchFamily="34" charset="0"/>
              <a:cs typeface="Arial" pitchFamily="34" charset="0"/>
            </a:endParaRPr>
          </a:p>
          <a:p>
            <a:endParaRPr lang="en-GB" sz="1000" dirty="0"/>
          </a:p>
        </p:txBody>
      </p:sp>
      <p:sp>
        <p:nvSpPr>
          <p:cNvPr id="4" name="Slide Number Placeholder 3"/>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a:solidFill>
                  <a:schemeClr val="tx1">
                    <a:lumMod val="50000"/>
                    <a:lumOff val="50000"/>
                  </a:schemeClr>
                </a:solidFill>
              </a:rPr>
              <a:pPr>
                <a:spcAft>
                  <a:spcPts val="600"/>
                </a:spcAft>
              </a:pPr>
              <a:t>7</a:t>
            </a:fld>
            <a:endParaRPr lang="en-GB">
              <a:solidFill>
                <a:schemeClr val="tx1">
                  <a:lumMod val="50000"/>
                  <a:lumOff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0390" y="620688"/>
            <a:ext cx="7923220" cy="1179576"/>
          </a:xfrm>
        </p:spPr>
        <p:txBody>
          <a:bodyPr>
            <a:normAutofit/>
          </a:bodyPr>
          <a:lstStyle/>
          <a:p>
            <a:r>
              <a:rPr lang="en-GB" sz="5000" b="1" dirty="0"/>
              <a:t>Fire and evacuation</a:t>
            </a:r>
          </a:p>
        </p:txBody>
      </p:sp>
      <p:sp>
        <p:nvSpPr>
          <p:cNvPr id="3" name="Content Placeholder 2"/>
          <p:cNvSpPr>
            <a:spLocks noGrp="1"/>
          </p:cNvSpPr>
          <p:nvPr>
            <p:ph idx="1"/>
          </p:nvPr>
        </p:nvSpPr>
        <p:spPr>
          <a:xfrm>
            <a:off x="431540" y="2933331"/>
            <a:ext cx="8280920" cy="3303981"/>
          </a:xfrm>
        </p:spPr>
        <p:txBody>
          <a:bodyPr>
            <a:normAutofit fontScale="25000" lnSpcReduction="20000"/>
          </a:bodyPr>
          <a:lstStyle/>
          <a:p>
            <a:pPr>
              <a:buClr>
                <a:srgbClr val="FF9300"/>
              </a:buClr>
              <a:buSzPct val="120000"/>
              <a:buFont typeface="Arial" panose="020B0604020202020204" pitchFamily="34" charset="0"/>
              <a:buNone/>
            </a:pPr>
            <a:r>
              <a:rPr lang="en-GB" sz="6200" u="sng" dirty="0">
                <a:latin typeface="+mj-lt"/>
                <a:cs typeface="Arial" pitchFamily="34" charset="0"/>
              </a:rPr>
              <a:t>If you discover a fire</a:t>
            </a:r>
            <a:r>
              <a:rPr lang="en-GB" sz="6200" dirty="0">
                <a:latin typeface="+mj-lt"/>
                <a:cs typeface="Arial" pitchFamily="34" charset="0"/>
              </a:rPr>
              <a:t>:</a:t>
            </a:r>
          </a:p>
          <a:p>
            <a:pPr>
              <a:buClr>
                <a:srgbClr val="FF9300"/>
              </a:buClr>
              <a:buSzPct val="120000"/>
              <a:buFont typeface="Arial" panose="020B0604020202020204" pitchFamily="34" charset="0"/>
              <a:buChar char="•"/>
            </a:pPr>
            <a:r>
              <a:rPr lang="en-GB" sz="6200" dirty="0">
                <a:latin typeface="+mj-lt"/>
                <a:cs typeface="Arial" pitchFamily="34" charset="0"/>
              </a:rPr>
              <a:t>Sound the fire alarm </a:t>
            </a:r>
          </a:p>
          <a:p>
            <a:pPr>
              <a:buClr>
                <a:srgbClr val="FF9300"/>
              </a:buClr>
              <a:buSzPct val="120000"/>
              <a:buFont typeface="Arial" panose="020B0604020202020204" pitchFamily="34" charset="0"/>
              <a:buChar char="•"/>
            </a:pPr>
            <a:r>
              <a:rPr lang="en-GB" sz="6200" b="1" dirty="0">
                <a:latin typeface="+mj-lt"/>
                <a:cs typeface="Arial" pitchFamily="34" charset="0"/>
              </a:rPr>
              <a:t>Do not </a:t>
            </a:r>
            <a:r>
              <a:rPr lang="en-GB" sz="6200" dirty="0">
                <a:latin typeface="+mj-lt"/>
                <a:cs typeface="Arial" pitchFamily="34" charset="0"/>
              </a:rPr>
              <a:t>attempt to tackle the fire unless you have received training in the safe use of fire extinguishers</a:t>
            </a:r>
          </a:p>
          <a:p>
            <a:pPr>
              <a:buClr>
                <a:srgbClr val="FF9300"/>
              </a:buClr>
              <a:buSzPct val="120000"/>
              <a:buFont typeface="Arial" panose="020B0604020202020204" pitchFamily="34" charset="0"/>
              <a:buChar char="•"/>
            </a:pPr>
            <a:r>
              <a:rPr lang="en-GB" sz="6200" dirty="0">
                <a:latin typeface="+mj-lt"/>
                <a:cs typeface="Arial" pitchFamily="34" charset="0"/>
              </a:rPr>
              <a:t>Leave the building by the nearest available fire exit</a:t>
            </a:r>
          </a:p>
          <a:p>
            <a:pPr>
              <a:buClr>
                <a:srgbClr val="FF9300"/>
              </a:buClr>
              <a:buSzPct val="120000"/>
              <a:buFont typeface="Arial" panose="020B0604020202020204" pitchFamily="34" charset="0"/>
              <a:buChar char="•"/>
            </a:pPr>
            <a:r>
              <a:rPr lang="en-GB" sz="6200" dirty="0">
                <a:latin typeface="+mj-lt"/>
                <a:cs typeface="Arial" pitchFamily="34" charset="0"/>
              </a:rPr>
              <a:t>Liaise with Security to provide details of the location and nature of the fire. If a member of the Security team or a Fire Marshal are not present, then a call should be made to the emergency telephone number (01273 87 </a:t>
            </a:r>
            <a:r>
              <a:rPr lang="en-GB" sz="6200" b="1" dirty="0">
                <a:latin typeface="+mj-lt"/>
                <a:cs typeface="Arial" pitchFamily="34" charset="0"/>
              </a:rPr>
              <a:t>3333</a:t>
            </a:r>
            <a:r>
              <a:rPr lang="en-GB" sz="6200" dirty="0">
                <a:latin typeface="+mj-lt"/>
                <a:cs typeface="Arial" pitchFamily="34" charset="0"/>
              </a:rPr>
              <a:t>).</a:t>
            </a:r>
          </a:p>
          <a:p>
            <a:pPr>
              <a:buClr>
                <a:srgbClr val="FF9300"/>
              </a:buClr>
              <a:buSzPct val="120000"/>
              <a:buFont typeface="Arial" panose="020B0604020202020204" pitchFamily="34" charset="0"/>
              <a:buChar char="•"/>
            </a:pPr>
            <a:endParaRPr lang="en-GB" sz="6200" dirty="0">
              <a:latin typeface="+mj-lt"/>
              <a:cs typeface="Arial" pitchFamily="34" charset="0"/>
            </a:endParaRPr>
          </a:p>
          <a:p>
            <a:pPr marL="0" indent="0">
              <a:buClr>
                <a:srgbClr val="FF9300"/>
              </a:buClr>
              <a:buSzPct val="120000"/>
              <a:buFont typeface="Arial" panose="020B0604020202020204" pitchFamily="34" charset="0"/>
              <a:buNone/>
            </a:pPr>
            <a:r>
              <a:rPr lang="en-GB" sz="6200" u="sng" dirty="0">
                <a:latin typeface="+mj-lt"/>
                <a:cs typeface="Arial" pitchFamily="34" charset="0"/>
              </a:rPr>
              <a:t>If you hear a fire alarm</a:t>
            </a:r>
            <a:r>
              <a:rPr lang="en-GB" sz="6200" dirty="0">
                <a:latin typeface="+mj-lt"/>
                <a:cs typeface="Arial" pitchFamily="34" charset="0"/>
              </a:rPr>
              <a:t>:</a:t>
            </a:r>
          </a:p>
          <a:p>
            <a:pPr>
              <a:buClr>
                <a:srgbClr val="FF9300"/>
              </a:buClr>
              <a:buSzPct val="120000"/>
              <a:buFont typeface="Arial" panose="020B0604020202020204" pitchFamily="34" charset="0"/>
              <a:buChar char="•"/>
            </a:pPr>
            <a:r>
              <a:rPr lang="en-GB" sz="6200" dirty="0">
                <a:latin typeface="+mj-lt"/>
                <a:cs typeface="Arial" pitchFamily="34" charset="0"/>
              </a:rPr>
              <a:t>Leave the area or building by the nearest available fire exit </a:t>
            </a:r>
          </a:p>
          <a:p>
            <a:pPr>
              <a:buClr>
                <a:srgbClr val="FF9300"/>
              </a:buClr>
              <a:buSzPct val="120000"/>
              <a:buFont typeface="Arial" panose="020B0604020202020204" pitchFamily="34" charset="0"/>
              <a:buChar char="•"/>
            </a:pPr>
            <a:r>
              <a:rPr lang="en-GB" sz="6200" dirty="0">
                <a:latin typeface="+mj-lt"/>
                <a:cs typeface="Arial" pitchFamily="34" charset="0"/>
              </a:rPr>
              <a:t>Report to the </a:t>
            </a:r>
            <a:r>
              <a:rPr lang="en-GB" sz="6200" dirty="0">
                <a:latin typeface="+mj-lt"/>
                <a:cs typeface="Arial" pitchFamily="34" charset="0"/>
                <a:hlinkClick r:id="rId3"/>
              </a:rPr>
              <a:t>building’s assembly point</a:t>
            </a:r>
            <a:r>
              <a:rPr lang="en-GB" sz="6200" dirty="0">
                <a:latin typeface="+mj-lt"/>
                <a:cs typeface="Arial" pitchFamily="34" charset="0"/>
              </a:rPr>
              <a:t>. For MAH Faculty buildings, these are:</a:t>
            </a:r>
            <a:br>
              <a:rPr lang="en-GB" sz="6200" dirty="0">
                <a:latin typeface="+mj-lt"/>
                <a:cs typeface="Arial" pitchFamily="34" charset="0"/>
              </a:rPr>
            </a:br>
            <a:endParaRPr lang="en-GB" sz="6200" dirty="0">
              <a:latin typeface="+mj-lt"/>
              <a:cs typeface="Arial" pitchFamily="34" charset="0"/>
            </a:endParaRPr>
          </a:p>
          <a:p>
            <a:pPr>
              <a:buClr>
                <a:schemeClr val="tx1"/>
              </a:buClr>
              <a:buSzPct val="80000"/>
              <a:buFont typeface="Wingdings" pitchFamily="2" charset="2"/>
              <a:buChar char="Ø"/>
            </a:pPr>
            <a:r>
              <a:rPr lang="en-GB" sz="6000" dirty="0">
                <a:latin typeface="+mj-lt"/>
                <a:cs typeface="Arial" pitchFamily="34" charset="0"/>
              </a:rPr>
              <a:t>Arts A  - Fulton Court (13 on the </a:t>
            </a:r>
            <a:r>
              <a:rPr lang="en-GB" sz="6000" dirty="0">
                <a:latin typeface="+mj-lt"/>
                <a:cs typeface="Arial" pitchFamily="34" charset="0"/>
                <a:hlinkClick r:id="rId4"/>
              </a:rPr>
              <a:t>map</a:t>
            </a:r>
            <a:r>
              <a:rPr lang="en-GB" sz="6000" dirty="0">
                <a:latin typeface="+mj-lt"/>
                <a:cs typeface="Arial" pitchFamily="34" charset="0"/>
              </a:rPr>
              <a:t>) or area outside Chichester l (16)</a:t>
            </a:r>
          </a:p>
          <a:p>
            <a:pPr>
              <a:buClr>
                <a:schemeClr val="tx1"/>
              </a:buClr>
              <a:buSzPct val="80000"/>
              <a:buFont typeface="Wingdings" pitchFamily="2" charset="2"/>
              <a:buChar char="Ø"/>
            </a:pPr>
            <a:r>
              <a:rPr lang="en-GB" sz="6000" dirty="0">
                <a:latin typeface="+mj-lt"/>
                <a:cs typeface="Arial" pitchFamily="34" charset="0"/>
              </a:rPr>
              <a:t>Arts B - Grassed area south of Arts C (22)</a:t>
            </a:r>
          </a:p>
          <a:p>
            <a:pPr>
              <a:buClr>
                <a:schemeClr val="tx1"/>
              </a:buClr>
              <a:buSzPct val="80000"/>
              <a:buFont typeface="Wingdings" pitchFamily="2" charset="2"/>
              <a:buChar char="Ø"/>
            </a:pPr>
            <a:r>
              <a:rPr lang="en-GB" sz="6000" dirty="0">
                <a:latin typeface="+mj-lt"/>
                <a:cs typeface="Arial" pitchFamily="34" charset="0"/>
              </a:rPr>
              <a:t>Silverstone - Grassed area south of Arts C (22)</a:t>
            </a:r>
          </a:p>
          <a:p>
            <a:pPr>
              <a:buClr>
                <a:schemeClr val="tx1"/>
              </a:buClr>
              <a:buSzPct val="120000"/>
              <a:buFont typeface="Arial" panose="020B0604020202020204" pitchFamily="34" charset="0"/>
              <a:buNone/>
            </a:pPr>
            <a:r>
              <a:rPr lang="en-GB" sz="6200" dirty="0">
                <a:latin typeface="+mj-lt"/>
                <a:cs typeface="Arial" pitchFamily="34" charset="0"/>
              </a:rPr>
              <a:t>	</a:t>
            </a:r>
          </a:p>
          <a:p>
            <a:pPr>
              <a:buNone/>
            </a:pPr>
            <a:endParaRPr lang="en-GB" sz="1000" dirty="0"/>
          </a:p>
          <a:p>
            <a:endParaRPr lang="en-GB" sz="1000" dirty="0"/>
          </a:p>
        </p:txBody>
      </p:sp>
      <p:sp>
        <p:nvSpPr>
          <p:cNvPr id="4" name="Slide Number Placeholder 3"/>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a:solidFill>
                  <a:schemeClr val="tx1">
                    <a:lumMod val="50000"/>
                    <a:lumOff val="50000"/>
                  </a:schemeClr>
                </a:solidFill>
              </a:rPr>
              <a:pPr>
                <a:spcAft>
                  <a:spcPts val="600"/>
                </a:spcAft>
              </a:pPr>
              <a:t>8</a:t>
            </a:fld>
            <a:endParaRPr lang="en-GB">
              <a:solidFill>
                <a:schemeClr val="tx1">
                  <a:lumMod val="50000"/>
                  <a:lumOff val="5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2638" y="850015"/>
            <a:ext cx="8618724" cy="747488"/>
          </a:xfrm>
        </p:spPr>
        <p:txBody>
          <a:bodyPr>
            <a:noAutofit/>
          </a:bodyPr>
          <a:lstStyle/>
          <a:p>
            <a:pPr algn="ctr"/>
            <a:r>
              <a:rPr lang="en-GB" sz="4500" b="1" dirty="0"/>
              <a:t>Emergency Evacuation</a:t>
            </a:r>
          </a:p>
        </p:txBody>
      </p:sp>
      <p:sp>
        <p:nvSpPr>
          <p:cNvPr id="3" name="Content Placeholder 2"/>
          <p:cNvSpPr>
            <a:spLocks noGrp="1"/>
          </p:cNvSpPr>
          <p:nvPr>
            <p:ph idx="1"/>
          </p:nvPr>
        </p:nvSpPr>
        <p:spPr>
          <a:xfrm>
            <a:off x="1115616" y="1728216"/>
            <a:ext cx="7765746" cy="4792979"/>
          </a:xfrm>
        </p:spPr>
        <p:txBody>
          <a:bodyPr>
            <a:noAutofit/>
          </a:bodyPr>
          <a:lstStyle/>
          <a:p>
            <a:pPr>
              <a:buClr>
                <a:srgbClr val="FF9300"/>
              </a:buClr>
              <a:buSzPct val="125000"/>
              <a:buFont typeface="Arial" pitchFamily="34" charset="0"/>
              <a:buChar char="•"/>
            </a:pPr>
            <a:endParaRPr lang="en-GB" sz="1400" dirty="0">
              <a:latin typeface="+mj-lt"/>
            </a:endParaRPr>
          </a:p>
          <a:p>
            <a:pPr marL="0" indent="0">
              <a:buClr>
                <a:srgbClr val="FF9300"/>
              </a:buClr>
              <a:buSzPct val="125000"/>
              <a:buNone/>
            </a:pPr>
            <a:r>
              <a:rPr lang="en-GB" sz="1600" dirty="0">
                <a:latin typeface="+mj-lt"/>
              </a:rPr>
              <a:t>DO close windows and doors </a:t>
            </a:r>
          </a:p>
          <a:p>
            <a:pPr>
              <a:buClr>
                <a:srgbClr val="FF9300"/>
              </a:buClr>
              <a:buSzPct val="125000"/>
              <a:buFont typeface="Arial" pitchFamily="34" charset="0"/>
              <a:buChar char="•"/>
            </a:pPr>
            <a:endParaRPr lang="en-GB" sz="1600" dirty="0">
              <a:latin typeface="+mj-lt"/>
            </a:endParaRPr>
          </a:p>
          <a:p>
            <a:pPr marL="0" indent="0">
              <a:buClr>
                <a:srgbClr val="FF9300"/>
              </a:buClr>
              <a:buSzPct val="125000"/>
              <a:buNone/>
            </a:pPr>
            <a:r>
              <a:rPr lang="en-GB" sz="1600" dirty="0">
                <a:latin typeface="+mj-lt"/>
              </a:rPr>
              <a:t>DO NOT tackle the fire unless you have received training</a:t>
            </a:r>
          </a:p>
          <a:p>
            <a:pPr>
              <a:buClr>
                <a:srgbClr val="FF9300"/>
              </a:buClr>
              <a:buSzPct val="125000"/>
              <a:buFont typeface="Arial" pitchFamily="34" charset="0"/>
              <a:buChar char="•"/>
            </a:pPr>
            <a:endParaRPr lang="en-GB" sz="1600" dirty="0">
              <a:latin typeface="+mj-lt"/>
            </a:endParaRPr>
          </a:p>
          <a:p>
            <a:pPr marL="0" indent="0">
              <a:buClr>
                <a:srgbClr val="FF9300"/>
              </a:buClr>
              <a:buSzPct val="125000"/>
              <a:buNone/>
            </a:pPr>
            <a:r>
              <a:rPr lang="en-GB" sz="1600" dirty="0">
                <a:latin typeface="+mj-lt"/>
              </a:rPr>
              <a:t>DO NOT use lifts under any circumstances </a:t>
            </a:r>
          </a:p>
          <a:p>
            <a:pPr>
              <a:buClr>
                <a:srgbClr val="FF9300"/>
              </a:buClr>
              <a:buSzPct val="125000"/>
              <a:buFont typeface="Arial" pitchFamily="34" charset="0"/>
              <a:buChar char="•"/>
            </a:pPr>
            <a:endParaRPr lang="en-GB" sz="1600" dirty="0">
              <a:latin typeface="+mj-lt"/>
            </a:endParaRPr>
          </a:p>
          <a:p>
            <a:pPr marL="0" indent="0">
              <a:buClr>
                <a:srgbClr val="FF9300"/>
              </a:buClr>
              <a:buSzPct val="125000"/>
              <a:buNone/>
            </a:pPr>
            <a:r>
              <a:rPr lang="en-GB" sz="1600" dirty="0">
                <a:latin typeface="+mj-lt"/>
              </a:rPr>
              <a:t>DO NOT stop to collect personal belongings </a:t>
            </a:r>
          </a:p>
          <a:p>
            <a:pPr marL="0" indent="0">
              <a:buClr>
                <a:srgbClr val="FF9300"/>
              </a:buClr>
              <a:buSzPct val="125000"/>
              <a:buNone/>
            </a:pPr>
            <a:endParaRPr lang="en-GB" sz="1600" dirty="0">
              <a:latin typeface="+mj-lt"/>
            </a:endParaRPr>
          </a:p>
          <a:p>
            <a:pPr marL="0" indent="0">
              <a:buClr>
                <a:srgbClr val="FF9300"/>
              </a:buClr>
              <a:buSzPct val="125000"/>
              <a:buNone/>
            </a:pPr>
            <a:r>
              <a:rPr lang="en-GB" sz="1600" dirty="0">
                <a:latin typeface="+mj-lt"/>
              </a:rPr>
              <a:t>DO NOT return to the building until instructed to do so by a fire safety representative</a:t>
            </a:r>
          </a:p>
          <a:p>
            <a:pPr marL="0" indent="0">
              <a:buClr>
                <a:srgbClr val="FF9300"/>
              </a:buClr>
              <a:buSzPct val="125000"/>
              <a:buNone/>
            </a:pPr>
            <a:endParaRPr lang="en-GB" sz="1600" dirty="0">
              <a:latin typeface="+mj-lt"/>
            </a:endParaRPr>
          </a:p>
          <a:p>
            <a:pPr marL="0" indent="0">
              <a:buClr>
                <a:srgbClr val="FF9300"/>
              </a:buClr>
              <a:buSzPct val="125000"/>
              <a:buNone/>
            </a:pPr>
            <a:r>
              <a:rPr lang="en-GB" sz="1600" dirty="0">
                <a:latin typeface="+mj-lt"/>
              </a:rPr>
              <a:t>DO NOT put yourself at risk. </a:t>
            </a:r>
          </a:p>
        </p:txBody>
      </p:sp>
      <p:sp>
        <p:nvSpPr>
          <p:cNvPr id="4" name="Slide Number Placeholder 3"/>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a:solidFill>
                  <a:schemeClr val="tx1">
                    <a:lumMod val="50000"/>
                    <a:lumOff val="50000"/>
                  </a:schemeClr>
                </a:solidFill>
              </a:rPr>
              <a:pPr>
                <a:spcAft>
                  <a:spcPts val="600"/>
                </a:spcAft>
              </a:pPr>
              <a:t>9</a:t>
            </a:fld>
            <a:endParaRPr lang="en-GB">
              <a:solidFill>
                <a:schemeClr val="tx1">
                  <a:lumMod val="50000"/>
                  <a:lumOff val="50000"/>
                </a:schemeClr>
              </a:solidFill>
            </a:endParaRPr>
          </a:p>
        </p:txBody>
      </p:sp>
      <p:pic>
        <p:nvPicPr>
          <p:cNvPr id="6" name="Graphic 5" descr="Close">
            <a:extLst>
              <a:ext uri="{FF2B5EF4-FFF2-40B4-BE49-F238E27FC236}">
                <a16:creationId xmlns:a16="http://schemas.microsoft.com/office/drawing/2014/main" id="{893D6371-4E09-D941-85F8-A475EB6FB84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220" y="2968385"/>
            <a:ext cx="481687" cy="481687"/>
          </a:xfrm>
          <a:prstGeom prst="rect">
            <a:avLst/>
          </a:prstGeom>
        </p:spPr>
      </p:pic>
      <p:pic>
        <p:nvPicPr>
          <p:cNvPr id="8" name="Graphic 7" descr="Tick">
            <a:extLst>
              <a:ext uri="{FF2B5EF4-FFF2-40B4-BE49-F238E27FC236}">
                <a16:creationId xmlns:a16="http://schemas.microsoft.com/office/drawing/2014/main" id="{0E9AE76B-DB07-BF45-9210-0C906D334DB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4220" y="2225271"/>
            <a:ext cx="481688" cy="481688"/>
          </a:xfrm>
          <a:prstGeom prst="rect">
            <a:avLst/>
          </a:prstGeom>
        </p:spPr>
      </p:pic>
      <p:pic>
        <p:nvPicPr>
          <p:cNvPr id="14" name="Graphic 13" descr="Close">
            <a:extLst>
              <a:ext uri="{FF2B5EF4-FFF2-40B4-BE49-F238E27FC236}">
                <a16:creationId xmlns:a16="http://schemas.microsoft.com/office/drawing/2014/main" id="{3D495681-1B4C-7C42-AB72-B28965B1118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220" y="3665929"/>
            <a:ext cx="481687" cy="481687"/>
          </a:xfrm>
          <a:prstGeom prst="rect">
            <a:avLst/>
          </a:prstGeom>
        </p:spPr>
      </p:pic>
      <p:pic>
        <p:nvPicPr>
          <p:cNvPr id="16" name="Graphic 15" descr="Close">
            <a:extLst>
              <a:ext uri="{FF2B5EF4-FFF2-40B4-BE49-F238E27FC236}">
                <a16:creationId xmlns:a16="http://schemas.microsoft.com/office/drawing/2014/main" id="{14A38F09-F273-D146-BD37-E40D57ABF48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220" y="4426604"/>
            <a:ext cx="481687" cy="481687"/>
          </a:xfrm>
          <a:prstGeom prst="rect">
            <a:avLst/>
          </a:prstGeom>
        </p:spPr>
      </p:pic>
      <p:pic>
        <p:nvPicPr>
          <p:cNvPr id="17" name="Graphic 16" descr="Close">
            <a:extLst>
              <a:ext uri="{FF2B5EF4-FFF2-40B4-BE49-F238E27FC236}">
                <a16:creationId xmlns:a16="http://schemas.microsoft.com/office/drawing/2014/main" id="{0BF91AD3-B90B-2345-A816-E52E30BED5D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220" y="5187279"/>
            <a:ext cx="481687" cy="481687"/>
          </a:xfrm>
          <a:prstGeom prst="rect">
            <a:avLst/>
          </a:prstGeom>
        </p:spPr>
      </p:pic>
      <p:pic>
        <p:nvPicPr>
          <p:cNvPr id="18" name="Graphic 17" descr="Close">
            <a:extLst>
              <a:ext uri="{FF2B5EF4-FFF2-40B4-BE49-F238E27FC236}">
                <a16:creationId xmlns:a16="http://schemas.microsoft.com/office/drawing/2014/main" id="{CCCA7B9B-B309-414F-8C8E-DE64D644C89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220" y="5884823"/>
            <a:ext cx="481687" cy="48168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1372" y="681037"/>
            <a:ext cx="6336704" cy="1179576"/>
          </a:xfrm>
        </p:spPr>
        <p:txBody>
          <a:bodyPr>
            <a:normAutofit/>
          </a:bodyPr>
          <a:lstStyle/>
          <a:p>
            <a:pPr algn="ctr"/>
            <a:r>
              <a:rPr lang="en-GB" sz="3500" b="1" dirty="0"/>
              <a:t>Accident and Incident Reporting</a:t>
            </a:r>
          </a:p>
        </p:txBody>
      </p:sp>
      <p:sp>
        <p:nvSpPr>
          <p:cNvPr id="3" name="Content Placeholder 2"/>
          <p:cNvSpPr>
            <a:spLocks noGrp="1"/>
          </p:cNvSpPr>
          <p:nvPr>
            <p:ph idx="1"/>
          </p:nvPr>
        </p:nvSpPr>
        <p:spPr>
          <a:xfrm>
            <a:off x="836676" y="2348880"/>
            <a:ext cx="7626096" cy="3828083"/>
          </a:xfrm>
        </p:spPr>
        <p:txBody>
          <a:bodyPr>
            <a:normAutofit lnSpcReduction="10000"/>
          </a:bodyPr>
          <a:lstStyle/>
          <a:p>
            <a:pPr>
              <a:buSzPct val="125000"/>
              <a:buFont typeface="Arial" panose="020B0604020202020204" pitchFamily="34" charset="0"/>
              <a:buChar char="•"/>
            </a:pPr>
            <a:r>
              <a:rPr lang="en-GB" dirty="0"/>
              <a:t>Contact your Faculty Health and Safety Coordinator and they will complete an online report. </a:t>
            </a:r>
          </a:p>
          <a:p>
            <a:pPr>
              <a:buSzPct val="125000"/>
              <a:buFont typeface="Arial" panose="020B0604020202020204" pitchFamily="34" charset="0"/>
              <a:buChar char="•"/>
            </a:pPr>
            <a:r>
              <a:rPr lang="en-GB" dirty="0"/>
              <a:t>If you are unable to contact your HSC, please contact the </a:t>
            </a:r>
            <a:r>
              <a:rPr lang="en-GB" dirty="0">
                <a:hlinkClick r:id="rId2"/>
              </a:rPr>
              <a:t>Health and Safety Office</a:t>
            </a:r>
            <a:r>
              <a:rPr lang="en-GB" dirty="0"/>
              <a:t>, or call ext. 7116.</a:t>
            </a:r>
          </a:p>
          <a:p>
            <a:pPr>
              <a:buSzPct val="125000"/>
              <a:buFont typeface="Arial" panose="020B0604020202020204" pitchFamily="34" charset="0"/>
              <a:buChar char="•"/>
            </a:pPr>
            <a:r>
              <a:rPr lang="en-GB" dirty="0"/>
              <a:t>The HSC will carry out initial investigations and arrange any remedial works required. </a:t>
            </a:r>
          </a:p>
          <a:p>
            <a:pPr>
              <a:buSzPct val="125000"/>
              <a:buFont typeface="Arial" panose="020B0604020202020204" pitchFamily="34" charset="0"/>
              <a:buChar char="•"/>
            </a:pPr>
            <a:r>
              <a:rPr lang="en-GB" dirty="0"/>
              <a:t>Major accidents and dangerous occurrences will be investigated by the H&amp;S team.</a:t>
            </a:r>
          </a:p>
          <a:p>
            <a:pPr>
              <a:buClr>
                <a:schemeClr val="accent2"/>
              </a:buClr>
              <a:buSzPct val="105000"/>
              <a:buFont typeface="Arial" panose="020B0604020202020204" pitchFamily="34" charset="0"/>
              <a:buChar char="•"/>
            </a:pPr>
            <a:endParaRPr lang="en-GB" sz="1900" dirty="0">
              <a:latin typeface="+mj-lt"/>
            </a:endParaRPr>
          </a:p>
          <a:p>
            <a:pPr marL="0" indent="0">
              <a:buClr>
                <a:schemeClr val="accent2"/>
              </a:buClr>
              <a:buSzPct val="105000"/>
              <a:buNone/>
            </a:pPr>
            <a:r>
              <a:rPr lang="en-GB" sz="1900" b="0" dirty="0">
                <a:latin typeface="+mj-lt"/>
              </a:rPr>
              <a:t>Find out more information here: </a:t>
            </a:r>
            <a:r>
              <a:rPr lang="en-GB" sz="2000" dirty="0">
                <a:hlinkClick r:id="rId3"/>
              </a:rPr>
              <a:t>http://www.sussex.ac.uk/hso/emergencies/accident-incidents</a:t>
            </a:r>
            <a:endParaRPr lang="en-GB" sz="1900" b="0" dirty="0">
              <a:latin typeface="+mj-lt"/>
            </a:endParaRPr>
          </a:p>
          <a:p>
            <a:endParaRPr lang="en-GB" sz="1900" dirty="0"/>
          </a:p>
        </p:txBody>
      </p:sp>
      <p:sp>
        <p:nvSpPr>
          <p:cNvPr id="4" name="Slide Number Placeholder 3"/>
          <p:cNvSpPr>
            <a:spLocks noGrp="1"/>
          </p:cNvSpPr>
          <p:nvPr>
            <p:ph type="sldNum" sz="quarter" idx="12"/>
          </p:nvPr>
        </p:nvSpPr>
        <p:spPr>
          <a:xfrm>
            <a:off x="6405372" y="6356350"/>
            <a:ext cx="2057400" cy="365125"/>
          </a:xfrm>
        </p:spPr>
        <p:txBody>
          <a:bodyPr>
            <a:normAutofit/>
          </a:bodyPr>
          <a:lstStyle/>
          <a:p>
            <a:pPr>
              <a:spcAft>
                <a:spcPts val="600"/>
              </a:spcAft>
            </a:pPr>
            <a:fld id="{9D6A46C5-97DE-496C-B19D-3A85F1E5D5D0}" type="slidenum">
              <a:rPr lang="en-GB">
                <a:solidFill>
                  <a:schemeClr val="tx1">
                    <a:lumMod val="50000"/>
                    <a:lumOff val="50000"/>
                  </a:schemeClr>
                </a:solidFill>
              </a:rPr>
              <a:pPr>
                <a:spcAft>
                  <a:spcPts val="600"/>
                </a:spcAft>
              </a:pPr>
              <a:t>10</a:t>
            </a:fld>
            <a:endParaRPr lang="en-GB" dirty="0">
              <a:solidFill>
                <a:schemeClr val="tx1">
                  <a:lumMod val="50000"/>
                  <a:lumOff val="5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594" y="980728"/>
            <a:ext cx="6508812" cy="924712"/>
          </a:xfrm>
        </p:spPr>
        <p:txBody>
          <a:bodyPr>
            <a:noAutofit/>
          </a:bodyPr>
          <a:lstStyle/>
          <a:p>
            <a:pPr algn="ctr"/>
            <a:r>
              <a:rPr lang="en-GB" sz="4500" b="1" dirty="0"/>
              <a:t>Display Screen Equipment</a:t>
            </a:r>
          </a:p>
        </p:txBody>
      </p:sp>
      <p:sp>
        <p:nvSpPr>
          <p:cNvPr id="3" name="Content Placeholder 2"/>
          <p:cNvSpPr>
            <a:spLocks noGrp="1"/>
          </p:cNvSpPr>
          <p:nvPr>
            <p:ph idx="1"/>
          </p:nvPr>
        </p:nvSpPr>
        <p:spPr>
          <a:xfrm>
            <a:off x="228346" y="1772816"/>
            <a:ext cx="8687308" cy="4896544"/>
          </a:xfrm>
          <a:ln>
            <a:solidFill>
              <a:schemeClr val="bg1">
                <a:alpha val="0"/>
              </a:schemeClr>
            </a:solidFill>
          </a:ln>
        </p:spPr>
        <p:txBody>
          <a:bodyPr>
            <a:noAutofit/>
          </a:bodyPr>
          <a:lstStyle/>
          <a:p>
            <a:pPr marL="0" indent="0">
              <a:buNone/>
            </a:pPr>
            <a:r>
              <a:rPr lang="en-GB" sz="1300" b="1" u="sng" dirty="0">
                <a:latin typeface="+mj-lt"/>
              </a:rPr>
              <a:t>DSE assessments</a:t>
            </a:r>
          </a:p>
          <a:p>
            <a:pPr marL="342900" lvl="1" indent="0">
              <a:buNone/>
            </a:pPr>
            <a:r>
              <a:rPr lang="en-GB" sz="1300" dirty="0">
                <a:latin typeface="+mj-lt"/>
              </a:rPr>
              <a:t>The University’s DSE policy and responsibilities for staff can be viewed on the </a:t>
            </a:r>
            <a:r>
              <a:rPr lang="en-GB" sz="1300" dirty="0">
                <a:latin typeface="+mj-lt"/>
                <a:hlinkClick r:id="rId2"/>
              </a:rPr>
              <a:t>Health, Safety, and Wellbeing page. </a:t>
            </a:r>
            <a:r>
              <a:rPr lang="en-GB" sz="1300" dirty="0">
                <a:latin typeface="+mj-lt"/>
              </a:rPr>
              <a:t> Colleagues are asked to use a </a:t>
            </a:r>
            <a:r>
              <a:rPr lang="en-GB" sz="1300" dirty="0">
                <a:latin typeface="+mj-lt"/>
                <a:hlinkClick r:id="rId3"/>
              </a:rPr>
              <a:t>DSE checklist </a:t>
            </a:r>
            <a:r>
              <a:rPr lang="en-GB" sz="1300" dirty="0">
                <a:latin typeface="+mj-lt"/>
              </a:rPr>
              <a:t>to optimise the set-up of their workstation. DSE self-assessments should be carried out:</a:t>
            </a:r>
          </a:p>
          <a:p>
            <a:pPr lvl="1">
              <a:buSzPct val="125000"/>
              <a:buFont typeface="Arial" panose="020B0604020202020204" pitchFamily="34" charset="0"/>
              <a:buChar char="•"/>
            </a:pPr>
            <a:r>
              <a:rPr lang="en-GB" sz="1300" dirty="0">
                <a:latin typeface="+mj-lt"/>
              </a:rPr>
              <a:t>By all new colleagues when they first set up their office space</a:t>
            </a:r>
          </a:p>
          <a:p>
            <a:pPr lvl="1">
              <a:buSzPct val="125000"/>
              <a:buFont typeface="Arial" panose="020B0604020202020204" pitchFamily="34" charset="0"/>
              <a:buChar char="•"/>
            </a:pPr>
            <a:r>
              <a:rPr lang="en-GB" sz="1300" dirty="0">
                <a:latin typeface="+mj-lt"/>
              </a:rPr>
              <a:t>If your workplace has undergone a significant change (e.g. you have moved office)</a:t>
            </a:r>
          </a:p>
          <a:p>
            <a:pPr lvl="1">
              <a:buSzPct val="125000"/>
              <a:buFont typeface="Arial" panose="020B0604020202020204" pitchFamily="34" charset="0"/>
              <a:buChar char="•"/>
            </a:pPr>
            <a:r>
              <a:rPr lang="en-GB" sz="1300" dirty="0">
                <a:latin typeface="+mj-lt"/>
              </a:rPr>
              <a:t>If it has been over 3 years since you last assessed your workstation set-up</a:t>
            </a:r>
          </a:p>
          <a:p>
            <a:pPr marL="342900" lvl="1" indent="0">
              <a:buNone/>
            </a:pPr>
            <a:endParaRPr lang="en-GB" sz="1300" dirty="0">
              <a:latin typeface="+mj-lt"/>
            </a:endParaRPr>
          </a:p>
          <a:p>
            <a:pPr marL="0" indent="0">
              <a:buNone/>
            </a:pPr>
            <a:r>
              <a:rPr lang="en-GB" sz="1300" b="1" u="sng" dirty="0">
                <a:latin typeface="+mj-lt"/>
              </a:rPr>
              <a:t>After you've completed the self-assessment</a:t>
            </a:r>
            <a:endParaRPr lang="en-GB" sz="1300" dirty="0">
              <a:latin typeface="+mj-lt"/>
            </a:endParaRPr>
          </a:p>
          <a:p>
            <a:pPr marL="342900" lvl="1" indent="0">
              <a:buNone/>
            </a:pPr>
            <a:r>
              <a:rPr lang="en-GB" sz="1300" dirty="0">
                <a:latin typeface="+mj-lt"/>
              </a:rPr>
              <a:t>Please get in touch with your Faculty’s Health and Safety Coordinators if:</a:t>
            </a:r>
          </a:p>
          <a:p>
            <a:pPr lvl="1">
              <a:buSzPct val="125000"/>
              <a:buFont typeface="Arial" panose="020B0604020202020204" pitchFamily="34" charset="0"/>
              <a:buChar char="•"/>
            </a:pPr>
            <a:r>
              <a:rPr lang="en-GB" sz="1300" dirty="0">
                <a:latin typeface="+mj-lt"/>
              </a:rPr>
              <a:t>The self-assessment left you with any questions/concerns</a:t>
            </a:r>
          </a:p>
          <a:p>
            <a:pPr lvl="1">
              <a:buSzPct val="125000"/>
              <a:buFont typeface="Arial" panose="020B0604020202020204" pitchFamily="34" charset="0"/>
              <a:buChar char="•"/>
            </a:pPr>
            <a:r>
              <a:rPr lang="en-GB" sz="1300" dirty="0">
                <a:latin typeface="+mj-lt"/>
              </a:rPr>
              <a:t>The self-assessment identified a change needed in the equipment/furniture you’re currently using</a:t>
            </a:r>
          </a:p>
          <a:p>
            <a:pPr lvl="1">
              <a:buSzPct val="125000"/>
              <a:buFont typeface="Arial" panose="020B0604020202020204" pitchFamily="34" charset="0"/>
              <a:buChar char="•"/>
            </a:pPr>
            <a:r>
              <a:rPr lang="en-GB" sz="1300" dirty="0">
                <a:latin typeface="+mj-lt"/>
              </a:rPr>
              <a:t>You are aware of any health problems (such as back or neck pain) potentially related to your workstation set-up</a:t>
            </a:r>
          </a:p>
          <a:p>
            <a:pPr lvl="1"/>
            <a:endParaRPr lang="en-GB" sz="1300" dirty="0">
              <a:latin typeface="+mj-lt"/>
            </a:endParaRPr>
          </a:p>
          <a:p>
            <a:pPr marL="342900" lvl="1" indent="0">
              <a:buNone/>
            </a:pPr>
            <a:r>
              <a:rPr lang="en-GB" sz="1300" dirty="0">
                <a:latin typeface="+mj-lt"/>
              </a:rPr>
              <a:t>The Faculty will then arrange for a trained DSE assessor to meet with you in person at your regular desk to assess your needs and make recommendations and/or referrals. </a:t>
            </a:r>
          </a:p>
        </p:txBody>
      </p:sp>
      <p:sp>
        <p:nvSpPr>
          <p:cNvPr id="4" name="Slide Number Placeholder 3"/>
          <p:cNvSpPr>
            <a:spLocks noGrp="1"/>
          </p:cNvSpPr>
          <p:nvPr>
            <p:ph type="sldNum" sz="quarter" idx="12"/>
          </p:nvPr>
        </p:nvSpPr>
        <p:spPr/>
        <p:txBody>
          <a:bodyPr/>
          <a:lstStyle/>
          <a:p>
            <a:fld id="{9D6A46C5-97DE-496C-B19D-3A85F1E5D5D0}" type="slidenum">
              <a:rPr lang="en-GB" smtClean="0"/>
              <a:t>11</a:t>
            </a:fld>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6D2AA-39BD-BC4A-AA0D-CE35B15E7026}"/>
              </a:ext>
            </a:extLst>
          </p:cNvPr>
          <p:cNvSpPr>
            <a:spLocks noGrp="1"/>
          </p:cNvSpPr>
          <p:nvPr>
            <p:ph type="title"/>
          </p:nvPr>
        </p:nvSpPr>
        <p:spPr>
          <a:xfrm>
            <a:off x="581192" y="687475"/>
            <a:ext cx="7989752" cy="869318"/>
          </a:xfrm>
        </p:spPr>
        <p:txBody>
          <a:bodyPr>
            <a:normAutofit/>
          </a:bodyPr>
          <a:lstStyle/>
          <a:p>
            <a:pPr algn="ctr"/>
            <a:r>
              <a:rPr lang="en-US" sz="5000" b="1" dirty="0"/>
              <a:t>Eye  tests</a:t>
            </a:r>
          </a:p>
        </p:txBody>
      </p:sp>
      <p:sp>
        <p:nvSpPr>
          <p:cNvPr id="3" name="Content Placeholder 2">
            <a:extLst>
              <a:ext uri="{FF2B5EF4-FFF2-40B4-BE49-F238E27FC236}">
                <a16:creationId xmlns:a16="http://schemas.microsoft.com/office/drawing/2014/main" id="{E30534A7-36EF-8F48-9B66-E315D1B6091D}"/>
              </a:ext>
            </a:extLst>
          </p:cNvPr>
          <p:cNvSpPr>
            <a:spLocks noGrp="1"/>
          </p:cNvSpPr>
          <p:nvPr>
            <p:ph idx="1"/>
          </p:nvPr>
        </p:nvSpPr>
        <p:spPr/>
        <p:txBody>
          <a:bodyPr>
            <a:normAutofit/>
          </a:bodyPr>
          <a:lstStyle/>
          <a:p>
            <a:pPr marL="285750" lvl="1" indent="-285750">
              <a:buSzPct val="140000"/>
              <a:buFont typeface="Arial" panose="020B0604020202020204" pitchFamily="34" charset="0"/>
              <a:buChar char="•"/>
            </a:pPr>
            <a:endParaRPr lang="en-GB" u="sng" dirty="0"/>
          </a:p>
          <a:p>
            <a:pPr lvl="1">
              <a:buSzPct val="140000"/>
              <a:buFont typeface="Arial" panose="020B0604020202020204" pitchFamily="34" charset="0"/>
              <a:buChar char="•"/>
            </a:pPr>
            <a:r>
              <a:rPr lang="en-GB" dirty="0">
                <a:latin typeface="+mj-lt"/>
              </a:rPr>
              <a:t>All DSE users can submit a form to request a free eye test.</a:t>
            </a:r>
          </a:p>
          <a:p>
            <a:pPr lvl="1">
              <a:buSzPct val="140000"/>
              <a:buFont typeface="Arial" panose="020B0604020202020204" pitchFamily="34" charset="0"/>
              <a:buChar char="•"/>
            </a:pPr>
            <a:endParaRPr lang="en-GB" dirty="0">
              <a:latin typeface="+mj-lt"/>
            </a:endParaRPr>
          </a:p>
          <a:p>
            <a:pPr lvl="1">
              <a:buSzPct val="140000"/>
              <a:buFont typeface="Arial" panose="020B0604020202020204" pitchFamily="34" charset="0"/>
              <a:buChar char="•"/>
            </a:pPr>
            <a:r>
              <a:rPr lang="en-GB" dirty="0">
                <a:latin typeface="+mj-lt"/>
              </a:rPr>
              <a:t>The cost of the eye test will be paid for by the University.</a:t>
            </a:r>
          </a:p>
          <a:p>
            <a:pPr lvl="1">
              <a:buSzPct val="140000"/>
              <a:buFont typeface="Arial" panose="020B0604020202020204" pitchFamily="34" charset="0"/>
              <a:buChar char="•"/>
            </a:pPr>
            <a:endParaRPr lang="en-GB" dirty="0">
              <a:latin typeface="+mj-lt"/>
            </a:endParaRPr>
          </a:p>
          <a:p>
            <a:pPr lvl="1">
              <a:buSzPct val="140000"/>
              <a:buFont typeface="Arial" panose="020B0604020202020204" pitchFamily="34" charset="0"/>
              <a:buChar char="•"/>
            </a:pPr>
            <a:r>
              <a:rPr lang="en-GB" dirty="0">
                <a:latin typeface="+mj-lt"/>
              </a:rPr>
              <a:t>The University will pay up to a set amount for a pair of glasses when these are found to be required solely for DSE use.</a:t>
            </a:r>
          </a:p>
          <a:p>
            <a:pPr lvl="1">
              <a:buSzPct val="140000"/>
              <a:buFont typeface="Arial" panose="020B0604020202020204" pitchFamily="34" charset="0"/>
              <a:buChar char="•"/>
            </a:pPr>
            <a:endParaRPr lang="en-GB" dirty="0">
              <a:latin typeface="+mj-lt"/>
            </a:endParaRPr>
          </a:p>
          <a:p>
            <a:pPr lvl="1">
              <a:buSzPct val="140000"/>
              <a:buFont typeface="Arial" panose="020B0604020202020204" pitchFamily="34" charset="0"/>
              <a:buChar char="•"/>
            </a:pPr>
            <a:r>
              <a:rPr lang="en-GB" dirty="0">
                <a:latin typeface="+mj-lt"/>
              </a:rPr>
              <a:t>Eyesight Test Forms and further information can be found here: </a:t>
            </a:r>
            <a:r>
              <a:rPr lang="en-GB" u="sng" dirty="0">
                <a:latin typeface="+mj-lt"/>
                <a:hlinkClick r:id="rId2"/>
              </a:rPr>
              <a:t>http://www.sussex.ac.uk/hso/policies/subject_areas/general/eyetests</a:t>
            </a:r>
            <a:r>
              <a:rPr lang="en-GB" dirty="0">
                <a:latin typeface="+mj-lt"/>
              </a:rPr>
              <a:t> </a:t>
            </a:r>
          </a:p>
          <a:p>
            <a:endParaRPr lang="en-US" dirty="0"/>
          </a:p>
        </p:txBody>
      </p:sp>
      <p:sp>
        <p:nvSpPr>
          <p:cNvPr id="4" name="Slide Number Placeholder 3">
            <a:extLst>
              <a:ext uri="{FF2B5EF4-FFF2-40B4-BE49-F238E27FC236}">
                <a16:creationId xmlns:a16="http://schemas.microsoft.com/office/drawing/2014/main" id="{138A994A-3855-D34A-A5DA-C6827BA9996A}"/>
              </a:ext>
            </a:extLst>
          </p:cNvPr>
          <p:cNvSpPr>
            <a:spLocks noGrp="1"/>
          </p:cNvSpPr>
          <p:nvPr>
            <p:ph type="sldNum" sz="quarter" idx="12"/>
          </p:nvPr>
        </p:nvSpPr>
        <p:spPr/>
        <p:txBody>
          <a:bodyPr/>
          <a:lstStyle/>
          <a:p>
            <a:fld id="{9D6A46C5-97DE-496C-B19D-3A85F1E5D5D0}" type="slidenum">
              <a:rPr lang="en-GB" smtClean="0"/>
              <a:t>12</a:t>
            </a:fld>
            <a:endParaRPr lang="en-GB" dirty="0"/>
          </a:p>
        </p:txBody>
      </p:sp>
    </p:spTree>
    <p:extLst>
      <p:ext uri="{BB962C8B-B14F-4D97-AF65-F5344CB8AC3E}">
        <p14:creationId xmlns:p14="http://schemas.microsoft.com/office/powerpoint/2010/main" val="1771214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313"/>
            <a:ext cx="8229600" cy="852704"/>
          </a:xfrm>
        </p:spPr>
        <p:txBody>
          <a:bodyPr>
            <a:normAutofit fontScale="90000"/>
          </a:bodyPr>
          <a:lstStyle/>
          <a:p>
            <a:pPr algn="ctr"/>
            <a:br>
              <a:rPr lang="en-GB" sz="3700" b="1" dirty="0"/>
            </a:br>
            <a:r>
              <a:rPr lang="en-GB" sz="5000" b="1" dirty="0"/>
              <a:t>Risk Assessment overview</a:t>
            </a:r>
            <a:br>
              <a:rPr lang="en-GB" dirty="0"/>
            </a:br>
            <a:endParaRPr lang="en-GB" dirty="0"/>
          </a:p>
        </p:txBody>
      </p:sp>
      <p:sp>
        <p:nvSpPr>
          <p:cNvPr id="3" name="Content Placeholder 2"/>
          <p:cNvSpPr>
            <a:spLocks noGrp="1"/>
          </p:cNvSpPr>
          <p:nvPr>
            <p:ph idx="1"/>
          </p:nvPr>
        </p:nvSpPr>
        <p:spPr>
          <a:xfrm>
            <a:off x="457200" y="2271154"/>
            <a:ext cx="8229600" cy="4047728"/>
          </a:xfrm>
        </p:spPr>
        <p:txBody>
          <a:bodyPr>
            <a:normAutofit lnSpcReduction="10000"/>
          </a:bodyPr>
          <a:lstStyle/>
          <a:p>
            <a:pPr marL="0" lvl="1" indent="0">
              <a:buSzPct val="140000"/>
              <a:buNone/>
            </a:pPr>
            <a:r>
              <a:rPr lang="en-GB" sz="2000" u="sng" dirty="0">
                <a:latin typeface="+mj-lt"/>
              </a:rPr>
              <a:t>What are risk assessments?</a:t>
            </a:r>
          </a:p>
          <a:p>
            <a:pPr marL="116586" lvl="1" indent="-285750">
              <a:buSzPct val="140000"/>
              <a:buFont typeface="Arial" panose="020B0604020202020204" pitchFamily="34" charset="0"/>
              <a:buChar char="•"/>
            </a:pPr>
            <a:r>
              <a:rPr lang="en-GB" sz="2000" dirty="0">
                <a:latin typeface="+mj-lt"/>
              </a:rPr>
              <a:t>Risk assessments are used to identify hazards and risks. Once these have been identified, processes are put in place to eliminate the hazards and reduce the risks where possible. </a:t>
            </a:r>
          </a:p>
          <a:p>
            <a:pPr marL="0" lvl="1" indent="0">
              <a:buSzPct val="140000"/>
              <a:buNone/>
            </a:pPr>
            <a:endParaRPr lang="en-GB" sz="2000" dirty="0">
              <a:latin typeface="+mj-lt"/>
            </a:endParaRPr>
          </a:p>
          <a:p>
            <a:pPr marL="0" lvl="1" indent="0">
              <a:buSzPct val="140000"/>
              <a:buNone/>
            </a:pPr>
            <a:r>
              <a:rPr lang="en-GB" sz="2000" u="sng" dirty="0">
                <a:latin typeface="+mj-lt"/>
              </a:rPr>
              <a:t>Who has to do them?</a:t>
            </a:r>
          </a:p>
          <a:p>
            <a:pPr marL="116586" lvl="1" indent="-285750">
              <a:buSzPct val="140000"/>
              <a:buFont typeface="Arial" panose="020B0604020202020204" pitchFamily="34" charset="0"/>
              <a:buChar char="•"/>
            </a:pPr>
            <a:r>
              <a:rPr lang="en-GB" sz="2000" dirty="0">
                <a:latin typeface="+mj-lt"/>
              </a:rPr>
              <a:t>Supervisors must undertake risk assessments for all work events and activities, both on and off campus.  This includes any work carried out by staff or students of the University for the purposes of teaching, research, recruitment activities, attending conferences, or otherwise representing the institution.</a:t>
            </a:r>
            <a:endParaRPr lang="en-GB" sz="2000" dirty="0"/>
          </a:p>
          <a:p>
            <a:pPr>
              <a:buNone/>
            </a:pPr>
            <a:endParaRPr lang="en-GB" dirty="0"/>
          </a:p>
        </p:txBody>
      </p:sp>
      <p:sp>
        <p:nvSpPr>
          <p:cNvPr id="4" name="Slide Number Placeholder 3"/>
          <p:cNvSpPr>
            <a:spLocks noGrp="1"/>
          </p:cNvSpPr>
          <p:nvPr>
            <p:ph type="sldNum" sz="quarter" idx="12"/>
          </p:nvPr>
        </p:nvSpPr>
        <p:spPr/>
        <p:txBody>
          <a:bodyPr/>
          <a:lstStyle/>
          <a:p>
            <a:fld id="{9D6A46C5-97DE-496C-B19D-3A85F1E5D5D0}" type="slidenum">
              <a:rPr lang="en-GB" smtClean="0"/>
              <a:t>13</a:t>
            </a:fld>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4634"/>
            <a:ext cx="8064896" cy="792088"/>
          </a:xfrm>
        </p:spPr>
        <p:txBody>
          <a:bodyPr>
            <a:noAutofit/>
          </a:bodyPr>
          <a:lstStyle/>
          <a:p>
            <a:pPr algn="ctr"/>
            <a:r>
              <a:rPr lang="en-GB" sz="4500" b="1" dirty="0"/>
              <a:t>Risk Assessment</a:t>
            </a:r>
            <a:br>
              <a:rPr lang="en-GB" sz="4500" b="1" dirty="0"/>
            </a:br>
            <a:r>
              <a:rPr lang="en-GB" sz="4500" b="1" dirty="0"/>
              <a:t>further details</a:t>
            </a:r>
          </a:p>
        </p:txBody>
      </p:sp>
      <p:sp>
        <p:nvSpPr>
          <p:cNvPr id="3" name="Content Placeholder 2"/>
          <p:cNvSpPr>
            <a:spLocks noGrp="1"/>
          </p:cNvSpPr>
          <p:nvPr>
            <p:ph idx="1"/>
          </p:nvPr>
        </p:nvSpPr>
        <p:spPr>
          <a:xfrm>
            <a:off x="395536" y="2204864"/>
            <a:ext cx="8507288" cy="4464496"/>
          </a:xfrm>
        </p:spPr>
        <p:txBody>
          <a:bodyPr>
            <a:normAutofit lnSpcReduction="10000"/>
          </a:bodyPr>
          <a:lstStyle/>
          <a:p>
            <a:pPr marL="0" indent="0">
              <a:buNone/>
            </a:pPr>
            <a:r>
              <a:rPr lang="en-GB" sz="1700" dirty="0">
                <a:latin typeface="+mj-lt"/>
              </a:rPr>
              <a:t>If you are organising or partaking in any of the following activities, you must complete a risk assessment: </a:t>
            </a:r>
          </a:p>
          <a:p>
            <a:pPr marL="285750" indent="-285750">
              <a:buSzPct val="125000"/>
              <a:buFont typeface="Arial" panose="020B0604020202020204" pitchFamily="34" charset="0"/>
              <a:buChar char="•"/>
            </a:pPr>
            <a:r>
              <a:rPr lang="en-GB" sz="1700" b="0" dirty="0">
                <a:latin typeface="+mj-lt"/>
              </a:rPr>
              <a:t>Fieldwork </a:t>
            </a:r>
          </a:p>
          <a:p>
            <a:pPr marL="285750" indent="-285750">
              <a:buSzPct val="125000"/>
              <a:buFont typeface="Arial" panose="020B0604020202020204" pitchFamily="34" charset="0"/>
              <a:buChar char="•"/>
            </a:pPr>
            <a:r>
              <a:rPr lang="en-GB" sz="1700" b="0" dirty="0">
                <a:latin typeface="+mj-lt"/>
              </a:rPr>
              <a:t>Trips undertaken as part of a module or course</a:t>
            </a:r>
          </a:p>
          <a:p>
            <a:pPr marL="285750" indent="-285750">
              <a:buSzPct val="125000"/>
              <a:buFont typeface="Arial" panose="020B0604020202020204" pitchFamily="34" charset="0"/>
              <a:buChar char="•"/>
            </a:pPr>
            <a:r>
              <a:rPr lang="en-GB" sz="1700" dirty="0">
                <a:latin typeface="+mj-lt"/>
              </a:rPr>
              <a:t>Work related driving (for example, driving to a conference)</a:t>
            </a:r>
            <a:endParaRPr lang="en-GB" sz="1700" b="0" dirty="0">
              <a:latin typeface="+mj-lt"/>
            </a:endParaRPr>
          </a:p>
          <a:p>
            <a:pPr marL="285750" indent="-285750">
              <a:buSzPct val="125000"/>
              <a:buFont typeface="Arial" panose="020B0604020202020204" pitchFamily="34" charset="0"/>
              <a:buChar char="•"/>
            </a:pPr>
            <a:r>
              <a:rPr lang="en-GB" sz="1700" b="0" dirty="0">
                <a:latin typeface="+mj-lt"/>
              </a:rPr>
              <a:t>Travel</a:t>
            </a:r>
          </a:p>
          <a:p>
            <a:pPr marL="285750" indent="-285750">
              <a:buSzPct val="125000"/>
              <a:buFont typeface="Arial" panose="020B0604020202020204" pitchFamily="34" charset="0"/>
              <a:buChar char="•"/>
            </a:pPr>
            <a:r>
              <a:rPr lang="en-GB" sz="1700" b="0" dirty="0">
                <a:latin typeface="+mj-lt"/>
              </a:rPr>
              <a:t>Event planning (Work in Progress seminars, research events, and similar)</a:t>
            </a:r>
            <a:endParaRPr lang="en-GB" sz="1700" dirty="0">
              <a:latin typeface="+mj-lt"/>
            </a:endParaRPr>
          </a:p>
          <a:p>
            <a:pPr marL="285750" indent="-285750">
              <a:buFont typeface="Arial" panose="020B0604020202020204" pitchFamily="34" charset="0"/>
              <a:buChar char="•"/>
            </a:pPr>
            <a:endParaRPr lang="en-GB" sz="1700" b="0" dirty="0">
              <a:latin typeface="+mj-lt"/>
            </a:endParaRPr>
          </a:p>
          <a:p>
            <a:pPr marL="0" indent="0">
              <a:buNone/>
            </a:pPr>
            <a:r>
              <a:rPr lang="en-GB" sz="1700" b="0" dirty="0">
                <a:latin typeface="+mj-lt"/>
              </a:rPr>
              <a:t>New and expectant mothers also require a risk assessment. Please talk to </a:t>
            </a:r>
            <a:r>
              <a:rPr lang="en-GB" sz="1700" dirty="0">
                <a:latin typeface="+mj-lt"/>
              </a:rPr>
              <a:t>your</a:t>
            </a:r>
            <a:r>
              <a:rPr lang="en-GB" sz="1700" b="0" dirty="0">
                <a:latin typeface="+mj-lt"/>
              </a:rPr>
              <a:t> Health and Safety Coordinators to arrange this.</a:t>
            </a:r>
          </a:p>
          <a:p>
            <a:pPr marL="285750" indent="-285750">
              <a:buFont typeface="Arial" panose="020B0604020202020204" pitchFamily="34" charset="0"/>
              <a:buChar char="•"/>
            </a:pPr>
            <a:endParaRPr lang="en-GB" sz="1700" b="0" dirty="0">
              <a:latin typeface="+mj-lt"/>
            </a:endParaRPr>
          </a:p>
          <a:p>
            <a:pPr marL="0" indent="0">
              <a:buNone/>
            </a:pPr>
            <a:r>
              <a:rPr lang="en-GB" sz="1700" b="0" dirty="0">
                <a:latin typeface="+mj-lt"/>
              </a:rPr>
              <a:t>Find out more information about risk assessments, relevant forms, and training here: </a:t>
            </a:r>
            <a:r>
              <a:rPr lang="en-GB" sz="1700" b="0" dirty="0">
                <a:latin typeface="+mj-lt"/>
                <a:hlinkClick r:id="rId2"/>
              </a:rPr>
              <a:t>http://www.sussex.ac.uk/hso/policies/hsoguidance#R</a:t>
            </a:r>
            <a:r>
              <a:rPr lang="en-GB" sz="1700" b="0" dirty="0">
                <a:latin typeface="+mj-lt"/>
              </a:rPr>
              <a:t> </a:t>
            </a: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9D6A46C5-97DE-496C-B19D-3A85F1E5D5D0}" type="slidenum">
              <a:rPr lang="en-GB" smtClean="0"/>
              <a:t>14</a:t>
            </a:fld>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500" b="1" dirty="0"/>
              <a:t>Electrical Equipment</a:t>
            </a:r>
          </a:p>
        </p:txBody>
      </p:sp>
      <p:sp>
        <p:nvSpPr>
          <p:cNvPr id="3" name="Content Placeholder 2"/>
          <p:cNvSpPr>
            <a:spLocks noGrp="1"/>
          </p:cNvSpPr>
          <p:nvPr>
            <p:ph idx="1"/>
          </p:nvPr>
        </p:nvSpPr>
        <p:spPr>
          <a:xfrm>
            <a:off x="668384" y="1770803"/>
            <a:ext cx="7807232" cy="4404429"/>
          </a:xfrm>
        </p:spPr>
        <p:txBody>
          <a:bodyPr>
            <a:normAutofit/>
          </a:bodyPr>
          <a:lstStyle/>
          <a:p>
            <a:pPr lvl="1">
              <a:buSzPct val="125000"/>
              <a:buFont typeface="Arial" panose="020B0604020202020204" pitchFamily="34" charset="0"/>
              <a:buChar char="•"/>
            </a:pPr>
            <a:endParaRPr lang="en-GB" sz="1800" dirty="0">
              <a:latin typeface="+mj-lt"/>
            </a:endParaRPr>
          </a:p>
          <a:p>
            <a:pPr lvl="1">
              <a:buSzPct val="125000"/>
              <a:buFont typeface="Arial" panose="020B0604020202020204" pitchFamily="34" charset="0"/>
              <a:buChar char="•"/>
            </a:pPr>
            <a:r>
              <a:rPr lang="en-GB" sz="1800" dirty="0">
                <a:latin typeface="+mj-lt"/>
              </a:rPr>
              <a:t>All portable electrical equipment is regularly tested for electrical safety by the University. </a:t>
            </a:r>
          </a:p>
          <a:p>
            <a:pPr lvl="1">
              <a:buSzPct val="125000"/>
              <a:buFont typeface="Arial" panose="020B0604020202020204" pitchFamily="34" charset="0"/>
              <a:buChar char="•"/>
            </a:pPr>
            <a:endParaRPr lang="en-GB" sz="1800" dirty="0">
              <a:latin typeface="+mj-lt"/>
            </a:endParaRPr>
          </a:p>
          <a:p>
            <a:pPr lvl="1">
              <a:buSzPct val="125000"/>
              <a:buFont typeface="Arial" panose="020B0604020202020204" pitchFamily="34" charset="0"/>
              <a:buChar char="•"/>
            </a:pPr>
            <a:r>
              <a:rPr lang="en-GB" sz="1800" dirty="0">
                <a:latin typeface="+mj-lt"/>
              </a:rPr>
              <a:t>All privately owned electrical equipment must be approved and tested before use on University premises.</a:t>
            </a:r>
          </a:p>
          <a:p>
            <a:pPr lvl="1">
              <a:buSzPct val="125000"/>
              <a:buFont typeface="Arial" panose="020B0604020202020204" pitchFamily="34" charset="0"/>
              <a:buChar char="•"/>
            </a:pPr>
            <a:endParaRPr lang="en-GB" sz="1800" b="1" dirty="0">
              <a:latin typeface="+mj-lt"/>
            </a:endParaRPr>
          </a:p>
          <a:p>
            <a:pPr lvl="1">
              <a:buSzPct val="125000"/>
              <a:buFont typeface="Arial" panose="020B0604020202020204" pitchFamily="34" charset="0"/>
              <a:buChar char="•"/>
            </a:pPr>
            <a:r>
              <a:rPr lang="en-GB" sz="1800" dirty="0">
                <a:latin typeface="+mj-lt"/>
              </a:rPr>
              <a:t>To arrange for your electrical equipment (kettles, coffee machines, etc.) to be tested, please contact the reception team who will arrange this with the Sussex Estates and Facilities team (SEF). This must be done for </a:t>
            </a:r>
            <a:r>
              <a:rPr lang="en-GB" sz="1800" u="sng" dirty="0">
                <a:latin typeface="+mj-lt"/>
              </a:rPr>
              <a:t>all</a:t>
            </a:r>
            <a:r>
              <a:rPr lang="en-GB" sz="1800" dirty="0">
                <a:latin typeface="+mj-lt"/>
              </a:rPr>
              <a:t> electrical equipment not currently possessing an up to date safety sticker.</a:t>
            </a:r>
          </a:p>
        </p:txBody>
      </p:sp>
      <p:sp>
        <p:nvSpPr>
          <p:cNvPr id="4" name="Slide Number Placeholder 3"/>
          <p:cNvSpPr>
            <a:spLocks noGrp="1"/>
          </p:cNvSpPr>
          <p:nvPr>
            <p:ph type="sldNum" sz="quarter" idx="12"/>
          </p:nvPr>
        </p:nvSpPr>
        <p:spPr/>
        <p:txBody>
          <a:bodyPr/>
          <a:lstStyle/>
          <a:p>
            <a:fld id="{9D6A46C5-97DE-496C-B19D-3A85F1E5D5D0}" type="slidenum">
              <a:rPr lang="en-GB" smtClean="0"/>
              <a:t>15</a:t>
            </a:fld>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124" y="557412"/>
            <a:ext cx="7989752" cy="1083329"/>
          </a:xfrm>
        </p:spPr>
        <p:txBody>
          <a:bodyPr>
            <a:normAutofit/>
          </a:bodyPr>
          <a:lstStyle/>
          <a:p>
            <a:pPr algn="ctr"/>
            <a:r>
              <a:rPr lang="en-GB" sz="5000" b="1" dirty="0"/>
              <a:t>Key Policies</a:t>
            </a:r>
          </a:p>
        </p:txBody>
      </p:sp>
      <p:sp>
        <p:nvSpPr>
          <p:cNvPr id="3" name="Content Placeholder 2"/>
          <p:cNvSpPr>
            <a:spLocks noGrp="1"/>
          </p:cNvSpPr>
          <p:nvPr>
            <p:ph idx="1"/>
          </p:nvPr>
        </p:nvSpPr>
        <p:spPr>
          <a:xfrm>
            <a:off x="523652" y="1988840"/>
            <a:ext cx="8589640" cy="4680520"/>
          </a:xfrm>
        </p:spPr>
        <p:txBody>
          <a:bodyPr>
            <a:normAutofit/>
          </a:bodyPr>
          <a:lstStyle/>
          <a:p>
            <a:pPr marL="0" indent="0">
              <a:buNone/>
            </a:pPr>
            <a:r>
              <a:rPr lang="en-GB" dirty="0">
                <a:latin typeface="+mj-lt"/>
              </a:rPr>
              <a:t>Health and Safety Policies can be found at: </a:t>
            </a:r>
          </a:p>
          <a:p>
            <a:pPr>
              <a:buSzPct val="125000"/>
              <a:buFont typeface="Arial" panose="020B0604020202020204" pitchFamily="34" charset="0"/>
              <a:buChar char="•"/>
            </a:pPr>
            <a:r>
              <a:rPr lang="en-GB" b="0" dirty="0">
                <a:latin typeface="+mj-lt"/>
                <a:hlinkClick r:id="rId2"/>
              </a:rPr>
              <a:t>http://www.sussex.ac.uk/hso</a:t>
            </a:r>
            <a:br>
              <a:rPr lang="en-GB" dirty="0">
                <a:latin typeface="+mj-lt"/>
              </a:rPr>
            </a:br>
            <a:endParaRPr lang="en-GB" dirty="0">
              <a:latin typeface="+mj-lt"/>
            </a:endParaRPr>
          </a:p>
          <a:p>
            <a:pPr marL="0" indent="0">
              <a:buSzPct val="125000"/>
              <a:buNone/>
            </a:pPr>
            <a:r>
              <a:rPr lang="en-GB" u="sng" dirty="0">
                <a:latin typeface="+mj-lt"/>
              </a:rPr>
              <a:t>Key policies to read and note:</a:t>
            </a:r>
          </a:p>
          <a:p>
            <a:pPr>
              <a:buSzPct val="125000"/>
              <a:buFont typeface="Arial" panose="020B0604020202020204" pitchFamily="34" charset="0"/>
              <a:buChar char="•"/>
            </a:pPr>
            <a:r>
              <a:rPr lang="en-GB" b="0" dirty="0">
                <a:latin typeface="+mj-lt"/>
              </a:rPr>
              <a:t>Display Screen Equipment</a:t>
            </a:r>
          </a:p>
          <a:p>
            <a:pPr>
              <a:buSzPct val="125000"/>
              <a:buFont typeface="Arial" panose="020B0604020202020204" pitchFamily="34" charset="0"/>
              <a:buChar char="•"/>
            </a:pPr>
            <a:r>
              <a:rPr lang="en-GB" b="0" dirty="0">
                <a:latin typeface="+mj-lt"/>
              </a:rPr>
              <a:t>Driving at work</a:t>
            </a:r>
          </a:p>
          <a:p>
            <a:pPr>
              <a:buSzPct val="125000"/>
              <a:buFont typeface="Arial" panose="020B0604020202020204" pitchFamily="34" charset="0"/>
              <a:buChar char="•"/>
            </a:pPr>
            <a:r>
              <a:rPr lang="en-GB" b="0" dirty="0">
                <a:latin typeface="+mj-lt"/>
              </a:rPr>
              <a:t>Fire</a:t>
            </a:r>
          </a:p>
          <a:p>
            <a:pPr>
              <a:buSzPct val="125000"/>
              <a:buFont typeface="Arial" panose="020B0604020202020204" pitchFamily="34" charset="0"/>
              <a:buChar char="•"/>
            </a:pPr>
            <a:r>
              <a:rPr lang="en-GB" b="0" dirty="0">
                <a:latin typeface="+mj-lt"/>
              </a:rPr>
              <a:t>Lone Working</a:t>
            </a:r>
          </a:p>
          <a:p>
            <a:pPr>
              <a:buSzPct val="125000"/>
              <a:buFont typeface="Arial" panose="020B0604020202020204" pitchFamily="34" charset="0"/>
              <a:buChar char="•"/>
            </a:pPr>
            <a:r>
              <a:rPr lang="en-GB" b="0" dirty="0">
                <a:latin typeface="+mj-lt"/>
              </a:rPr>
              <a:t>Manual Handling</a:t>
            </a:r>
          </a:p>
          <a:p>
            <a:pPr>
              <a:buSzPct val="125000"/>
              <a:buFont typeface="Arial" panose="020B0604020202020204" pitchFamily="34" charset="0"/>
              <a:buChar char="•"/>
            </a:pPr>
            <a:r>
              <a:rPr lang="en-GB" b="0" dirty="0">
                <a:latin typeface="+mj-lt"/>
              </a:rPr>
              <a:t>Risk Assessment </a:t>
            </a:r>
          </a:p>
          <a:p>
            <a:pPr>
              <a:buSzPct val="125000"/>
              <a:buFont typeface="Arial" panose="020B0604020202020204" pitchFamily="34" charset="0"/>
              <a:buChar char="•"/>
            </a:pPr>
            <a:r>
              <a:rPr lang="en-GB" b="0" dirty="0">
                <a:latin typeface="+mj-lt"/>
              </a:rPr>
              <a:t>Work Related Stress</a:t>
            </a:r>
            <a:endParaRPr lang="en-GB" dirty="0"/>
          </a:p>
          <a:p>
            <a:endParaRPr lang="en-GB" dirty="0"/>
          </a:p>
        </p:txBody>
      </p:sp>
      <p:sp>
        <p:nvSpPr>
          <p:cNvPr id="4" name="Slide Number Placeholder 3"/>
          <p:cNvSpPr>
            <a:spLocks noGrp="1"/>
          </p:cNvSpPr>
          <p:nvPr>
            <p:ph type="sldNum" sz="quarter" idx="12"/>
          </p:nvPr>
        </p:nvSpPr>
        <p:spPr/>
        <p:txBody>
          <a:bodyPr/>
          <a:lstStyle/>
          <a:p>
            <a:fld id="{9D6A46C5-97DE-496C-B19D-3A85F1E5D5D0}" type="slidenum">
              <a:rPr lang="en-GB" smtClean="0"/>
              <a:t>16</a:t>
            </a:fld>
            <a:endParaRPr lang="en-GB" dirty="0"/>
          </a:p>
        </p:txBody>
      </p:sp>
    </p:spTree>
  </p:cSld>
  <p:clrMapOvr>
    <a:masterClrMapping/>
  </p:clrMapOvr>
</p:sld>
</file>

<file path=ppt/theme/theme1.xml><?xml version="1.0" encoding="utf-8"?>
<a:theme xmlns:a="http://schemas.openxmlformats.org/drawingml/2006/main" name="Dividend">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{72D78A80-55A7-4B42-B606-5EB7404FDD4F}tf10001123</Template>
  <TotalTime>0</TotalTime>
  <Words>1483</Words>
  <Application>Microsoft Office PowerPoint</Application>
  <PresentationFormat>On-screen Show (4:3)</PresentationFormat>
  <Paragraphs>175</Paragraphs>
  <Slides>16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Gill Sans MT</vt:lpstr>
      <vt:lpstr>Wingdings</vt:lpstr>
      <vt:lpstr>Wingdings 2</vt:lpstr>
      <vt:lpstr>Dividend</vt:lpstr>
      <vt:lpstr>Faculty of Media,  arts and humanities  Health and Safety Induction  </vt:lpstr>
      <vt:lpstr>Introduction</vt:lpstr>
      <vt:lpstr>Health &amp; Safety Policy</vt:lpstr>
      <vt:lpstr>Health &amp; Safety TEAM Roles</vt:lpstr>
      <vt:lpstr>FACULTY  Health &amp; Safety Roles</vt:lpstr>
      <vt:lpstr>Occupational Health Service</vt:lpstr>
      <vt:lpstr>Emergency Procedure</vt:lpstr>
      <vt:lpstr>Fire and evacuation</vt:lpstr>
      <vt:lpstr>Emergency Evacuation</vt:lpstr>
      <vt:lpstr>Accident and Incident Reporting</vt:lpstr>
      <vt:lpstr>Display Screen Equipment</vt:lpstr>
      <vt:lpstr>Eye  tests</vt:lpstr>
      <vt:lpstr> Risk Assessment overview </vt:lpstr>
      <vt:lpstr>Risk Assessment further details</vt:lpstr>
      <vt:lpstr>Electrical Equipment</vt:lpstr>
      <vt:lpstr>Key Policies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of MAH Health &amp; Safety Induction  2020/21</dc:title>
  <dc:creator>Sophie Heath</dc:creator>
  <cp:lastModifiedBy>Grace Merry</cp:lastModifiedBy>
  <cp:revision>31</cp:revision>
  <dcterms:created xsi:type="dcterms:W3CDTF">2020-08-20T15:48:03Z</dcterms:created>
  <dcterms:modified xsi:type="dcterms:W3CDTF">2024-12-12T14:38:56Z</dcterms:modified>
</cp:coreProperties>
</file>