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32"/>
  </p:notesMasterIdLst>
  <p:handoutMasterIdLst>
    <p:handoutMasterId r:id="rId33"/>
  </p:handoutMasterIdLst>
  <p:sldIdLst>
    <p:sldId id="256" r:id="rId10"/>
    <p:sldId id="437" r:id="rId11"/>
    <p:sldId id="442" r:id="rId12"/>
    <p:sldId id="427" r:id="rId13"/>
    <p:sldId id="391" r:id="rId14"/>
    <p:sldId id="447" r:id="rId15"/>
    <p:sldId id="448" r:id="rId16"/>
    <p:sldId id="443" r:id="rId17"/>
    <p:sldId id="449" r:id="rId18"/>
    <p:sldId id="450" r:id="rId19"/>
    <p:sldId id="438" r:id="rId20"/>
    <p:sldId id="445" r:id="rId21"/>
    <p:sldId id="451" r:id="rId22"/>
    <p:sldId id="452" r:id="rId23"/>
    <p:sldId id="453" r:id="rId24"/>
    <p:sldId id="455" r:id="rId25"/>
    <p:sldId id="454" r:id="rId26"/>
    <p:sldId id="457" r:id="rId27"/>
    <p:sldId id="458" r:id="rId28"/>
    <p:sldId id="444" r:id="rId29"/>
    <p:sldId id="459" r:id="rId30"/>
    <p:sldId id="43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34"/>
    <a:srgbClr val="F26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4" autoAdjust="0"/>
    <p:restoredTop sz="64011"/>
  </p:normalViewPr>
  <p:slideViewPr>
    <p:cSldViewPr snapToGrid="0" showGuides="1">
      <p:cViewPr varScale="1">
        <p:scale>
          <a:sx n="73" d="100"/>
          <a:sy n="73" d="100"/>
        </p:scale>
        <p:origin x="250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21/10/2020</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21/10/2020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a:t>
            </a:fld>
            <a:endParaRPr lang="en-GB"/>
          </a:p>
        </p:txBody>
      </p:sp>
    </p:spTree>
    <p:extLst>
      <p:ext uri="{BB962C8B-B14F-4D97-AF65-F5344CB8AC3E}">
        <p14:creationId xmlns:p14="http://schemas.microsoft.com/office/powerpoint/2010/main" val="60483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academic, I was delighted to be asked to think about how the research community could support the G20 AC WG. And I wanted to share with you my thoughts about how we as a community can contribute. </a:t>
            </a:r>
          </a:p>
          <a:p>
            <a:endParaRPr lang="en-US" dirty="0"/>
          </a:p>
          <a:p>
            <a:r>
              <a:rPr lang="en-US" dirty="0"/>
              <a:t>[slide] </a:t>
            </a:r>
          </a:p>
          <a:p>
            <a:endParaRPr lang="en-US" dirty="0"/>
          </a:p>
          <a:p>
            <a:r>
              <a:rPr lang="en-US" dirty="0"/>
              <a:t>This initiative aims to draw on all of this expertise to formulate some recommendations that can be presented to the G20 ministers when they meet later this month. These recommendations will be drafted on the basis of today’s discussion, and we will consult all the academic participants here today on this draft before it is finalized. </a:t>
            </a:r>
          </a:p>
          <a:p>
            <a:endParaRPr lang="en-US" dirty="0"/>
          </a:p>
          <a:p>
            <a:r>
              <a:rPr lang="en-US" dirty="0"/>
              <a:t>I would like to thank you all for giving up your time at very short notice to participate, and especially in the middle of busy and complicated teaching schedules, and all of the extra pressures on people at the moment. We are very grateful for that. </a:t>
            </a:r>
            <a:r>
              <a:rPr lang="en-GB" sz="1200" b="0" i="0" u="none" strike="noStrike" kern="1200" dirty="0">
                <a:solidFill>
                  <a:schemeClr val="tx1"/>
                </a:solidFill>
                <a:effectLst/>
                <a:latin typeface="+mn-lt"/>
                <a:ea typeface="+mn-ea"/>
                <a:cs typeface="+mn-cs"/>
              </a:rPr>
              <a:t>We also grateful to those who are joining despite this being a national holiday and despite the meeting being at awkward hours in </a:t>
            </a:r>
            <a:r>
              <a:rPr lang="en-GB" sz="1200" b="0" i="0" u="none" strike="noStrike" kern="1200">
                <a:solidFill>
                  <a:schemeClr val="tx1"/>
                </a:solidFill>
                <a:effectLst/>
                <a:latin typeface="+mn-lt"/>
                <a:ea typeface="+mn-ea"/>
                <a:cs typeface="+mn-cs"/>
              </a:rPr>
              <a:t>some time zones. </a:t>
            </a:r>
            <a:r>
              <a:rPr lang="en-US" dirty="0"/>
              <a:t>We  see today’s meeting as a kind of pilot or a trial run. If this proves useful, we would be keen to think about how to design it better in future and to </a:t>
            </a:r>
            <a:r>
              <a:rPr lang="en-US" dirty="0" err="1"/>
              <a:t>institutionalise</a:t>
            </a:r>
            <a:r>
              <a:rPr lang="en-US" dirty="0"/>
              <a:t> all of our collective expertise as a resource for the G20 AC WG. </a:t>
            </a:r>
          </a:p>
        </p:txBody>
      </p:sp>
      <p:sp>
        <p:nvSpPr>
          <p:cNvPr id="4" name="Slide Number Placeholder 3"/>
          <p:cNvSpPr>
            <a:spLocks noGrp="1"/>
          </p:cNvSpPr>
          <p:nvPr>
            <p:ph type="sldNum" sz="quarter" idx="5"/>
          </p:nvPr>
        </p:nvSpPr>
        <p:spPr/>
        <p:txBody>
          <a:bodyPr/>
          <a:lstStyle/>
          <a:p>
            <a:fld id="{70CC1D15-B5DE-4BD5-A4FB-8CE7A139D482}" type="slidenum">
              <a:rPr lang="en-GB" smtClean="0"/>
              <a:t>2</a:t>
            </a:fld>
            <a:endParaRPr lang="en-GB"/>
          </a:p>
        </p:txBody>
      </p:sp>
    </p:spTree>
    <p:extLst>
      <p:ext uri="{BB962C8B-B14F-4D97-AF65-F5344CB8AC3E}">
        <p14:creationId xmlns:p14="http://schemas.microsoft.com/office/powerpoint/2010/main" val="3617309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discussion today will cover three topics.</a:t>
            </a:r>
          </a:p>
          <a:p>
            <a:endParaRPr lang="en-US" dirty="0"/>
          </a:p>
          <a:p>
            <a:r>
              <a:rPr lang="en-US" dirty="0"/>
              <a:t>These areas have been chosen because they are important parts of the puzzle for tackling corruption, and because they are areas where there is currently a good opportunity for a body such as the G20 to play a leadership role. </a:t>
            </a:r>
          </a:p>
          <a:p>
            <a:endParaRPr lang="en-US" dirty="0"/>
          </a:p>
          <a:p>
            <a:r>
              <a:rPr lang="en-US" dirty="0"/>
              <a:t>In the rest of this presentation, I will briefly introduce these topic areas and explain in each case; first, why it is a priority and second, why there is currently a good opportunity to act. Third, I will draw on some of the academic research to set out a few key findings intended to stimulate discussion. This is by no means a comprehensive review of the literature on these topics and it should not be treated as such. But it is a starting point for our discussion.</a:t>
            </a:r>
          </a:p>
        </p:txBody>
      </p:sp>
      <p:sp>
        <p:nvSpPr>
          <p:cNvPr id="4" name="Slide Number Placeholder 3"/>
          <p:cNvSpPr>
            <a:spLocks noGrp="1"/>
          </p:cNvSpPr>
          <p:nvPr>
            <p:ph type="sldNum" sz="quarter" idx="5"/>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3596505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area then is how to enhance cooperation among law enforcement. </a:t>
            </a:r>
          </a:p>
        </p:txBody>
      </p:sp>
      <p:sp>
        <p:nvSpPr>
          <p:cNvPr id="4" name="Slide Number Placeholder 3"/>
          <p:cNvSpPr>
            <a:spLocks noGrp="1"/>
          </p:cNvSpPr>
          <p:nvPr>
            <p:ph type="sldNum" sz="quarter" idx="5"/>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2387770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dirty="0">
                <a:solidFill>
                  <a:schemeClr val="tx1"/>
                </a:solidFill>
                <a:effectLst/>
                <a:latin typeface="+mn-lt"/>
                <a:ea typeface="+mn-ea"/>
                <a:cs typeface="+mn-cs"/>
              </a:rPr>
              <a:t>The last two to three decades have seen great strides in changing the international architecture against corruption, in terms of international conventions, laws and institutions. We have the UN Convention Against Corruption and more than 100 countries have anti-corruption agencies. Many also have National Anti-Corruption plans or strategies. International organisations also promote this agenda - the IMF, the World Bank and regional multilateral development banks. </a:t>
            </a:r>
          </a:p>
          <a:p>
            <a:endParaRPr lang="en-GB" sz="1200" b="0" kern="1200" dirty="0">
              <a:solidFill>
                <a:schemeClr val="tx1"/>
              </a:solidFill>
              <a:effectLst/>
              <a:latin typeface="+mn-lt"/>
              <a:ea typeface="+mn-ea"/>
              <a:cs typeface="+mn-cs"/>
            </a:endParaRPr>
          </a:p>
          <a:p>
            <a:r>
              <a:rPr lang="en-GB" b="0" dirty="0"/>
              <a:t>But despite all this progress, we also know that there is a huge gap in implementation. Introducing laws is only a first step. Implementing them requires political will and institutional capacity. And a critical part of having the capacity is having links among law enforcement agencies so that they can truly investigate what is a transnational problem. There is quite a consensus that transborder cooperation is critical but it is not easy to achieve. Many of the formal mechanisms for cooperation – such as mutual legal assistance, for example – just do not function well. And hence there are often calls for cooperation of a more informal type.</a:t>
            </a:r>
          </a:p>
          <a:p>
            <a:endParaRPr lang="en-GB" b="0" dirty="0"/>
          </a:p>
          <a:p>
            <a:endParaRPr lang="en-GB" b="0" dirty="0"/>
          </a:p>
          <a:p>
            <a:endParaRPr lang="en-GB" b="0" dirty="0"/>
          </a:p>
          <a:p>
            <a:endParaRPr lang="en-GB" b="0" dirty="0"/>
          </a:p>
          <a:p>
            <a:endParaRPr lang="en-US" b="0" dirty="0"/>
          </a:p>
          <a:p>
            <a:endParaRPr lang="en-US" b="0" dirty="0"/>
          </a:p>
        </p:txBody>
      </p:sp>
      <p:sp>
        <p:nvSpPr>
          <p:cNvPr id="4" name="Slide Number Placeholder 3"/>
          <p:cNvSpPr>
            <a:spLocks noGrp="1"/>
          </p:cNvSpPr>
          <p:nvPr>
            <p:ph type="sldNum" sz="quarter" idx="5"/>
          </p:nvPr>
        </p:nvSpPr>
        <p:spPr/>
        <p:txBody>
          <a:bodyPr/>
          <a:lstStyle/>
          <a:p>
            <a:fld id="{70CC1D15-B5DE-4BD5-A4FB-8CE7A139D482}" type="slidenum">
              <a:rPr lang="en-GB" smtClean="0"/>
              <a:t>5</a:t>
            </a:fld>
            <a:endParaRPr lang="en-GB"/>
          </a:p>
        </p:txBody>
      </p:sp>
    </p:spTree>
    <p:extLst>
      <p:ext uri="{BB962C8B-B14F-4D97-AF65-F5344CB8AC3E}">
        <p14:creationId xmlns:p14="http://schemas.microsoft.com/office/powerpoint/2010/main" val="129427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Cooperation is difficult to achieve for many reasons – but a new project launched by the Saudi Arabia G20 presidency </a:t>
            </a:r>
          </a:p>
        </p:txBody>
      </p:sp>
      <p:sp>
        <p:nvSpPr>
          <p:cNvPr id="4" name="Slide Number Placeholder 3"/>
          <p:cNvSpPr>
            <a:spLocks noGrp="1"/>
          </p:cNvSpPr>
          <p:nvPr>
            <p:ph type="sldNum" sz="quarter" idx="5"/>
          </p:nvPr>
        </p:nvSpPr>
        <p:spPr/>
        <p:txBody>
          <a:bodyPr/>
          <a:lstStyle/>
          <a:p>
            <a:fld id="{70CC1D15-B5DE-4BD5-A4FB-8CE7A139D482}" type="slidenum">
              <a:rPr lang="en-GB" smtClean="0"/>
              <a:t>6</a:t>
            </a:fld>
            <a:endParaRPr lang="en-GB"/>
          </a:p>
        </p:txBody>
      </p:sp>
    </p:spTree>
    <p:extLst>
      <p:ext uri="{BB962C8B-B14F-4D97-AF65-F5344CB8AC3E}">
        <p14:creationId xmlns:p14="http://schemas.microsoft.com/office/powerpoint/2010/main" val="767208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Our research shows that ACAs need three types of capacity:</a:t>
            </a:r>
          </a:p>
          <a:p>
            <a:endParaRPr lang="en-GB" b="0" dirty="0"/>
          </a:p>
          <a:p>
            <a:r>
              <a:rPr lang="en-GB" b="0" dirty="0"/>
              <a:t>They need organisational capacity. This ranges from practicalities – equipment to do the job, staff who remain in post for a long time, but also inspiring leaders who are willing to disrupt social norms.</a:t>
            </a:r>
          </a:p>
          <a:p>
            <a:endParaRPr lang="en-GB" b="0" dirty="0"/>
          </a:p>
          <a:p>
            <a:r>
              <a:rPr lang="en-GB" b="0" dirty="0"/>
              <a:t>They need policy advocacy skills. Staff in ACAs need to be problem solvers, who can lobby to close loopholes in regulation and reduce opportunities for corruption.</a:t>
            </a:r>
          </a:p>
          <a:p>
            <a:endParaRPr lang="en-GB" b="0" dirty="0"/>
          </a:p>
          <a:p>
            <a:r>
              <a:rPr lang="en-GB" b="0" dirty="0"/>
              <a:t>Finally, networks among anti-corruption professionals are critical. We have seen this time and time again. </a:t>
            </a:r>
          </a:p>
          <a:p>
            <a:endParaRPr lang="en-GB" b="0" dirty="0"/>
          </a:p>
          <a:p>
            <a:r>
              <a:rPr lang="en-GB" b="0" dirty="0"/>
              <a:t>These research findings very much resonate with two of the key priorities of this G20 presidency. The in-depth approach taken to the Accountability Report strengthens implementation of G20 high-level principles, while the Riyadh Initiative would build stronger networks among law enforcement professionals. Some existing networks have demonstrated the enormous benefits of cooperation. But the existing networks are insufficiently global. ACAs have a very difficult and sensitive position in their countries. This can make it difficult for them to share information in existing networks of traditional policing bodies, and indeed many of the countries that need international cooperation most are not part of existing networks. A serious effort to tackle global corruption must commit resources and creativity to build cooperation, and the Riyadh initiative promises to do just that. </a:t>
            </a:r>
          </a:p>
          <a:p>
            <a:endParaRPr lang="en-GB" dirty="0"/>
          </a:p>
          <a:p>
            <a:r>
              <a:rPr lang="en-GB" dirty="0"/>
              <a:t>There is a limited pool of expertise globally, but great potential to share the learning.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There is a need for hands-on knowledge about how to develop cases and quality evidence. This is consistent with FATF advice. Advice needs to come from professionals with experience of relevant legal traditions. </a:t>
            </a:r>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7</a:t>
            </a:fld>
            <a:endParaRPr lang="en-GB"/>
          </a:p>
        </p:txBody>
      </p:sp>
    </p:spTree>
    <p:extLst>
      <p:ext uri="{BB962C8B-B14F-4D97-AF65-F5344CB8AC3E}">
        <p14:creationId xmlns:p14="http://schemas.microsoft.com/office/powerpoint/2010/main" val="4255351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was asked to make recommendations about what the G20 could do to tackle global corruption</a:t>
            </a:r>
          </a:p>
        </p:txBody>
      </p:sp>
      <p:sp>
        <p:nvSpPr>
          <p:cNvPr id="4" name="Slide Number Placeholder 3"/>
          <p:cNvSpPr>
            <a:spLocks noGrp="1"/>
          </p:cNvSpPr>
          <p:nvPr>
            <p:ph type="sldNum" sz="quarter" idx="5"/>
          </p:nvPr>
        </p:nvSpPr>
        <p:spPr/>
        <p:txBody>
          <a:bodyPr/>
          <a:lstStyle/>
          <a:p>
            <a:fld id="{70CC1D15-B5DE-4BD5-A4FB-8CE7A139D482}" type="slidenum">
              <a:rPr lang="en-GB" smtClean="0"/>
              <a:t>8</a:t>
            </a:fld>
            <a:endParaRPr lang="en-GB"/>
          </a:p>
        </p:txBody>
      </p:sp>
    </p:spTree>
    <p:extLst>
      <p:ext uri="{BB962C8B-B14F-4D97-AF65-F5344CB8AC3E}">
        <p14:creationId xmlns:p14="http://schemas.microsoft.com/office/powerpoint/2010/main" val="1293935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has exacerbated the risks of corruption, because emergency procurement is particularly vulnerable, but has also created a window of political opportunity and pressure for reform  - from the public, and from international </a:t>
            </a:r>
            <a:r>
              <a:rPr lang="en-US" sz="1200" dirty="0" err="1"/>
              <a:t>organisations</a:t>
            </a:r>
            <a:endParaRPr lang="en-US" sz="1200" dirty="0"/>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Procurement is an area where technological advancement offers improvements: big data analytics help identify risks, transparency enhances competition, and e-procurement reduces some of the discretion of public officials that can lead to opportunities for corruption</a:t>
            </a:r>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10</a:t>
            </a:fld>
            <a:endParaRPr lang="en-GB"/>
          </a:p>
        </p:txBody>
      </p:sp>
    </p:spTree>
    <p:extLst>
      <p:ext uri="{BB962C8B-B14F-4D97-AF65-F5344CB8AC3E}">
        <p14:creationId xmlns:p14="http://schemas.microsoft.com/office/powerpoint/2010/main" val="3740447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11</a:t>
            </a:fld>
            <a:endParaRPr lang="en-GB"/>
          </a:p>
        </p:txBody>
      </p:sp>
    </p:spTree>
    <p:extLst>
      <p:ext uri="{BB962C8B-B14F-4D97-AF65-F5344CB8AC3E}">
        <p14:creationId xmlns:p14="http://schemas.microsoft.com/office/powerpoint/2010/main" val="3981457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12</a:t>
            </a:fld>
            <a:endParaRPr lang="en-GB"/>
          </a:p>
        </p:txBody>
      </p:sp>
    </p:spTree>
    <p:extLst>
      <p:ext uri="{BB962C8B-B14F-4D97-AF65-F5344CB8AC3E}">
        <p14:creationId xmlns:p14="http://schemas.microsoft.com/office/powerpoint/2010/main" val="955992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The G20 can set a strong example. G20 countries should ensure that AC strategies are accompanied by implementation plans, and monitoring and evaluation systems, and that agencies charged with implementation have the resources to carry out their missions. </a:t>
            </a:r>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13</a:t>
            </a:fld>
            <a:endParaRPr lang="en-GB"/>
          </a:p>
        </p:txBody>
      </p:sp>
    </p:spTree>
    <p:extLst>
      <p:ext uri="{BB962C8B-B14F-4D97-AF65-F5344CB8AC3E}">
        <p14:creationId xmlns:p14="http://schemas.microsoft.com/office/powerpoint/2010/main" val="4274670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has exacerbated the risks of corruption, because emergency procurement is particularly vulnerable, but has also created a window of political opportunity and pressure for reform  - from the public, and from international </a:t>
            </a:r>
            <a:r>
              <a:rPr lang="en-US" sz="1200" dirty="0" err="1"/>
              <a:t>organisations</a:t>
            </a:r>
            <a:endParaRPr lang="en-US" sz="1200" dirty="0"/>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Procurement is an area where technological advancement offers improvements: big data analytics help identify risks, transparency enhances competition, and e-procurement reduces some of the discretion of public officials that can lead to opportunities for corruption</a:t>
            </a:r>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14</a:t>
            </a:fld>
            <a:endParaRPr lang="en-GB"/>
          </a:p>
        </p:txBody>
      </p:sp>
    </p:spTree>
    <p:extLst>
      <p:ext uri="{BB962C8B-B14F-4D97-AF65-F5344CB8AC3E}">
        <p14:creationId xmlns:p14="http://schemas.microsoft.com/office/powerpoint/2010/main" val="3382733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15</a:t>
            </a:fld>
            <a:endParaRPr lang="en-GB"/>
          </a:p>
        </p:txBody>
      </p:sp>
    </p:spTree>
    <p:extLst>
      <p:ext uri="{BB962C8B-B14F-4D97-AF65-F5344CB8AC3E}">
        <p14:creationId xmlns:p14="http://schemas.microsoft.com/office/powerpoint/2010/main" val="3044652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16</a:t>
            </a:fld>
            <a:endParaRPr lang="en-GB"/>
          </a:p>
        </p:txBody>
      </p:sp>
    </p:spTree>
    <p:extLst>
      <p:ext uri="{BB962C8B-B14F-4D97-AF65-F5344CB8AC3E}">
        <p14:creationId xmlns:p14="http://schemas.microsoft.com/office/powerpoint/2010/main" val="3559244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22</a:t>
            </a:fld>
            <a:endParaRPr lang="en-GB"/>
          </a:p>
        </p:txBody>
      </p:sp>
    </p:spTree>
    <p:extLst>
      <p:ext uri="{BB962C8B-B14F-4D97-AF65-F5344CB8AC3E}">
        <p14:creationId xmlns:p14="http://schemas.microsoft.com/office/powerpoint/2010/main" val="304806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20827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3.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theme" Target="../theme/theme5.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theme" Target="../theme/theme6.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theme" Target="../theme/theme7.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21" Type="http://schemas.openxmlformats.org/officeDocument/2006/relationships/theme" Target="../theme/theme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 id="2147484061"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142999" y="4104676"/>
            <a:ext cx="6858000" cy="315118"/>
          </a:xfrm>
        </p:spPr>
        <p:txBody>
          <a:bodyPr/>
          <a:lstStyle/>
          <a:p>
            <a:r>
              <a:rPr lang="en-GB" sz="2000" dirty="0"/>
              <a:t>Liz </a:t>
            </a:r>
            <a:r>
              <a:rPr lang="en-GB" sz="2000" dirty="0" err="1"/>
              <a:t>Dávid</a:t>
            </a:r>
            <a:r>
              <a:rPr lang="en-GB" sz="2000" dirty="0"/>
              <a:t>-Barrett</a:t>
            </a:r>
          </a:p>
          <a:p>
            <a:r>
              <a:rPr lang="en-GB" sz="2000" dirty="0"/>
              <a:t>Professor of Governance &amp; Integrity</a:t>
            </a:r>
          </a:p>
          <a:p>
            <a:r>
              <a:rPr lang="en-GB" sz="2000" dirty="0"/>
              <a:t>Director, Centre for the Study of Corruption</a:t>
            </a:r>
          </a:p>
        </p:txBody>
      </p:sp>
      <p:sp>
        <p:nvSpPr>
          <p:cNvPr id="3" name="Title 2"/>
          <p:cNvSpPr>
            <a:spLocks noGrp="1"/>
          </p:cNvSpPr>
          <p:nvPr>
            <p:ph type="ctrTitle"/>
          </p:nvPr>
        </p:nvSpPr>
        <p:spPr>
          <a:xfrm>
            <a:off x="457200" y="1086924"/>
            <a:ext cx="8686800" cy="2419350"/>
          </a:xfrm>
        </p:spPr>
        <p:txBody>
          <a:bodyPr>
            <a:normAutofit fontScale="90000"/>
          </a:bodyPr>
          <a:lstStyle/>
          <a:p>
            <a:r>
              <a:rPr lang="en-US" b="1" dirty="0"/>
              <a:t>G20 ACWG </a:t>
            </a:r>
            <a:br>
              <a:rPr lang="en-US" b="1" dirty="0"/>
            </a:br>
            <a:r>
              <a:rPr lang="en-US" b="1" dirty="0"/>
              <a:t>Academic Roundtable</a:t>
            </a:r>
            <a:r>
              <a:rPr lang="en-GB" dirty="0"/>
              <a:t/>
            </a:r>
            <a:br>
              <a:rPr lang="en-GB" dirty="0"/>
            </a:br>
            <a:r>
              <a:rPr lang="en-GB" sz="3100" dirty="0"/>
              <a:t>Introduction</a:t>
            </a:r>
          </a:p>
        </p:txBody>
      </p:sp>
    </p:spTree>
    <p:extLst>
      <p:ext uri="{BB962C8B-B14F-4D97-AF65-F5344CB8AC3E}">
        <p14:creationId xmlns:p14="http://schemas.microsoft.com/office/powerpoint/2010/main" val="414863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74254"/>
            <a:ext cx="8142514" cy="3928056"/>
          </a:xfrm>
        </p:spPr>
        <p:txBody>
          <a:bodyPr>
            <a:normAutofit fontScale="25000" lnSpcReduction="20000"/>
          </a:bodyPr>
          <a:lstStyle/>
          <a:p>
            <a:endParaRPr lang="en-GB" sz="2400" b="1" dirty="0"/>
          </a:p>
          <a:p>
            <a:pPr marL="342900" indent="-342900">
              <a:buFont typeface="Arial" panose="020B0604020202020204" pitchFamily="34" charset="0"/>
              <a:buChar char="•"/>
            </a:pPr>
            <a:r>
              <a:rPr lang="en-GB" sz="8000" b="1" dirty="0"/>
              <a:t>Theory. </a:t>
            </a:r>
            <a:r>
              <a:rPr lang="en-GB" sz="8000" dirty="0"/>
              <a:t>We build theoretical frameworks to understand relationships and mechanisms – how change happens</a:t>
            </a:r>
          </a:p>
          <a:p>
            <a:pPr marL="342900" indent="-342900">
              <a:buFont typeface="Arial" panose="020B0604020202020204" pitchFamily="34" charset="0"/>
              <a:buChar char="•"/>
            </a:pPr>
            <a:r>
              <a:rPr lang="en-GB" sz="8000" b="1" dirty="0"/>
              <a:t>Measurement. </a:t>
            </a:r>
            <a:r>
              <a:rPr lang="en-GB" sz="8000" dirty="0"/>
              <a:t>We develop new methods of measuring change</a:t>
            </a:r>
          </a:p>
          <a:p>
            <a:pPr marL="342900" indent="-342900">
              <a:buFont typeface="Arial" panose="020B0604020202020204" pitchFamily="34" charset="0"/>
              <a:buChar char="•"/>
            </a:pPr>
            <a:r>
              <a:rPr lang="en-GB" sz="8000" b="1" dirty="0"/>
              <a:t>Analysis. </a:t>
            </a:r>
            <a:r>
              <a:rPr lang="en-GB" sz="8000" dirty="0"/>
              <a:t>We investigate why policies are working – or not - through rigorous empirical research </a:t>
            </a:r>
          </a:p>
          <a:p>
            <a:pPr marL="342900" indent="-342900">
              <a:buFont typeface="Arial" panose="020B0604020202020204" pitchFamily="34" charset="0"/>
              <a:buChar char="•"/>
            </a:pPr>
            <a:r>
              <a:rPr lang="en-GB" sz="8000" b="1" dirty="0"/>
              <a:t>Policy Innovation. </a:t>
            </a:r>
            <a:r>
              <a:rPr lang="en-GB" sz="8000" dirty="0"/>
              <a:t>We design new policies based on latest theory and evidence</a:t>
            </a:r>
          </a:p>
          <a:p>
            <a:pPr marL="342900" indent="-342900">
              <a:buFont typeface="Arial" panose="020B0604020202020204" pitchFamily="34" charset="0"/>
              <a:buChar char="•"/>
            </a:pPr>
            <a:r>
              <a:rPr lang="en-GB" sz="8000" b="1" dirty="0"/>
              <a:t>Independence. </a:t>
            </a:r>
            <a:r>
              <a:rPr lang="en-GB" sz="8000" dirty="0"/>
              <a:t>We are not campaigners; our policy recommendations are based on evidence</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endParaRPr lang="en-GB" sz="1400" dirty="0"/>
          </a:p>
          <a:p>
            <a:endParaRPr lang="en-GB" sz="1400" dirty="0"/>
          </a:p>
          <a:p>
            <a:endParaRPr lang="en-GB" sz="1400" dirty="0"/>
          </a:p>
        </p:txBody>
      </p:sp>
      <p:sp>
        <p:nvSpPr>
          <p:cNvPr id="3" name="Subtitle 2"/>
          <p:cNvSpPr>
            <a:spLocks noGrp="1"/>
          </p:cNvSpPr>
          <p:nvPr>
            <p:ph type="subTitle" idx="1"/>
          </p:nvPr>
        </p:nvSpPr>
        <p:spPr/>
        <p:txBody>
          <a:bodyPr>
            <a:normAutofit fontScale="70000" lnSpcReduction="20000"/>
          </a:bodyPr>
          <a:lstStyle/>
          <a:p>
            <a:r>
              <a:rPr lang="en-GB" dirty="0"/>
              <a:t>How academia can support the G20</a:t>
            </a:r>
          </a:p>
        </p:txBody>
      </p:sp>
    </p:spTree>
    <p:extLst>
      <p:ext uri="{BB962C8B-B14F-4D97-AF65-F5344CB8AC3E}">
        <p14:creationId xmlns:p14="http://schemas.microsoft.com/office/powerpoint/2010/main" val="1645673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C1D5FF-FB80-C544-9AFD-229DA9FE918E}"/>
              </a:ext>
            </a:extLst>
          </p:cNvPr>
          <p:cNvSpPr>
            <a:spLocks noGrp="1"/>
          </p:cNvSpPr>
          <p:nvPr>
            <p:ph type="body" sz="quarter" idx="17"/>
          </p:nvPr>
        </p:nvSpPr>
        <p:spPr/>
        <p:txBody>
          <a:bodyPr/>
          <a:lstStyle/>
          <a:p>
            <a:pPr marL="228600" lvl="0" indent="-228600">
              <a:buFont typeface="+mj-lt"/>
              <a:buAutoNum type="arabicPeriod"/>
            </a:pPr>
            <a:r>
              <a:rPr lang="en-GB" sz="2000" dirty="0"/>
              <a:t>Reducing implementation gaps in our anti-corruption architecture by </a:t>
            </a:r>
            <a:r>
              <a:rPr lang="en-GB" sz="2000" b="1" dirty="0"/>
              <a:t>enhancing cooperation of anti-corruption law enforcement practitioners</a:t>
            </a:r>
          </a:p>
          <a:p>
            <a:pPr marL="228600" lvl="0" indent="-228600">
              <a:buFont typeface="+mj-lt"/>
              <a:buAutoNum type="arabicPeriod"/>
            </a:pPr>
            <a:r>
              <a:rPr lang="en-GB" sz="2000" dirty="0"/>
              <a:t>Targeting</a:t>
            </a:r>
            <a:r>
              <a:rPr lang="en-GB" sz="2000" b="1" dirty="0"/>
              <a:t> corruption in public procurement</a:t>
            </a:r>
            <a:r>
              <a:rPr lang="en-GB" sz="2000" dirty="0"/>
              <a:t>, a key risk area requiring swift action to ensure the effectiveness of the COVID-19 response</a:t>
            </a:r>
          </a:p>
          <a:p>
            <a:pPr marL="228600" lvl="0" indent="-228600">
              <a:buFont typeface="+mj-lt"/>
              <a:buAutoNum type="arabicPeriod"/>
            </a:pPr>
            <a:r>
              <a:rPr lang="en-GB" sz="2000" dirty="0"/>
              <a:t>Distilling learning, including through </a:t>
            </a:r>
            <a:r>
              <a:rPr lang="en-GB" sz="2000" b="1" dirty="0"/>
              <a:t>assessing effectiveness </a:t>
            </a:r>
            <a:r>
              <a:rPr lang="en-GB" sz="2000" dirty="0"/>
              <a:t>of anti-corruption measures</a:t>
            </a:r>
          </a:p>
          <a:p>
            <a:endParaRPr lang="en-US" dirty="0"/>
          </a:p>
        </p:txBody>
      </p:sp>
      <p:sp>
        <p:nvSpPr>
          <p:cNvPr id="3" name="Subtitle 2">
            <a:extLst>
              <a:ext uri="{FF2B5EF4-FFF2-40B4-BE49-F238E27FC236}">
                <a16:creationId xmlns:a16="http://schemas.microsoft.com/office/drawing/2014/main" id="{C7D711B8-025B-6E4B-AA28-1C53C9CC52AC}"/>
              </a:ext>
            </a:extLst>
          </p:cNvPr>
          <p:cNvSpPr>
            <a:spLocks noGrp="1"/>
          </p:cNvSpPr>
          <p:nvPr>
            <p:ph type="subTitle" idx="1"/>
          </p:nvPr>
        </p:nvSpPr>
        <p:spPr/>
        <p:txBody>
          <a:bodyPr/>
          <a:lstStyle/>
          <a:p>
            <a:r>
              <a:rPr lang="en-US" dirty="0"/>
              <a:t>Three topics for today</a:t>
            </a:r>
          </a:p>
        </p:txBody>
      </p:sp>
      <p:sp>
        <p:nvSpPr>
          <p:cNvPr id="4" name="TextBox 3">
            <a:extLst>
              <a:ext uri="{FF2B5EF4-FFF2-40B4-BE49-F238E27FC236}">
                <a16:creationId xmlns:a16="http://schemas.microsoft.com/office/drawing/2014/main" id="{85CB3ED3-D882-7F4E-AAAB-401349F2D8CA}"/>
              </a:ext>
            </a:extLst>
          </p:cNvPr>
          <p:cNvSpPr txBox="1"/>
          <p:nvPr/>
        </p:nvSpPr>
        <p:spPr>
          <a:xfrm>
            <a:off x="5265409" y="4766461"/>
            <a:ext cx="3377848" cy="1754326"/>
          </a:xfrm>
          <a:prstGeom prst="rect">
            <a:avLst/>
          </a:prstGeom>
          <a:noFill/>
        </p:spPr>
        <p:txBody>
          <a:bodyPr wrap="none" rtlCol="0">
            <a:spAutoFit/>
          </a:bodyPr>
          <a:lstStyle/>
          <a:p>
            <a:r>
              <a:rPr lang="en-GB" b="1" dirty="0">
                <a:solidFill>
                  <a:srgbClr val="FF0000"/>
                </a:solidFill>
              </a:rPr>
              <a:t>Why is this a priority?</a:t>
            </a:r>
          </a:p>
          <a:p>
            <a:endParaRPr lang="en-GB" b="1" dirty="0">
              <a:solidFill>
                <a:srgbClr val="FF0000"/>
              </a:solidFill>
            </a:endParaRPr>
          </a:p>
          <a:p>
            <a:r>
              <a:rPr lang="en-GB" b="1" dirty="0">
                <a:solidFill>
                  <a:srgbClr val="FF0000"/>
                </a:solidFill>
              </a:rPr>
              <a:t>Why is there an opportunity?</a:t>
            </a:r>
          </a:p>
          <a:p>
            <a:endParaRPr lang="en-GB" b="1" dirty="0">
              <a:solidFill>
                <a:srgbClr val="FF0000"/>
              </a:solidFill>
            </a:endParaRPr>
          </a:p>
          <a:p>
            <a:r>
              <a:rPr lang="en-GB" b="1" dirty="0">
                <a:solidFill>
                  <a:srgbClr val="FF0000"/>
                </a:solidFill>
              </a:rPr>
              <a:t>What does the evidence say?</a:t>
            </a:r>
          </a:p>
          <a:p>
            <a:endParaRPr lang="en-US" dirty="0"/>
          </a:p>
        </p:txBody>
      </p:sp>
    </p:spTree>
    <p:extLst>
      <p:ext uri="{BB962C8B-B14F-4D97-AF65-F5344CB8AC3E}">
        <p14:creationId xmlns:p14="http://schemas.microsoft.com/office/powerpoint/2010/main" val="204231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GB" dirty="0"/>
              <a:t>Enhancing cooperation among law enforcement</a:t>
            </a:r>
          </a:p>
        </p:txBody>
      </p:sp>
    </p:spTree>
    <p:extLst>
      <p:ext uri="{BB962C8B-B14F-4D97-AF65-F5344CB8AC3E}">
        <p14:creationId xmlns:p14="http://schemas.microsoft.com/office/powerpoint/2010/main" val="245846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615627" y="1618989"/>
            <a:ext cx="8142514" cy="3928056"/>
          </a:xfrm>
        </p:spPr>
        <p:txBody>
          <a:bodyPr>
            <a:normAutofit/>
          </a:bodyPr>
          <a:lstStyle/>
          <a:p>
            <a:r>
              <a:rPr lang="en-GB" sz="2400" dirty="0"/>
              <a:t>A recognised need to address the implementation gap</a:t>
            </a:r>
          </a:p>
          <a:p>
            <a:r>
              <a:rPr lang="en-GB" sz="2400" dirty="0"/>
              <a:t> </a:t>
            </a:r>
          </a:p>
          <a:p>
            <a:r>
              <a:rPr lang="en-GB" sz="2400" dirty="0"/>
              <a:t>Laws are not enough, implementation requires political will and institutional capacity</a:t>
            </a:r>
          </a:p>
          <a:p>
            <a:endParaRPr lang="en-GB" sz="2400" dirty="0"/>
          </a:p>
          <a:p>
            <a:r>
              <a:rPr lang="en-GB" sz="2400" dirty="0"/>
              <a:t>Since corruption is a transnational problem, building capacity entails enabling law enforcement by building links across borders and among agencies</a:t>
            </a:r>
          </a:p>
          <a:p>
            <a:endParaRPr lang="en-GB" sz="2400" b="1" dirty="0">
              <a:solidFill>
                <a:srgbClr val="FF0000"/>
              </a:solidFill>
            </a:endParaRPr>
          </a:p>
          <a:p>
            <a:endParaRPr lang="en-GB" sz="2400" b="1" dirty="0"/>
          </a:p>
          <a:p>
            <a:endParaRPr lang="en-GB" b="1" dirty="0"/>
          </a:p>
          <a:p>
            <a:endParaRPr lang="en-GB" dirty="0"/>
          </a:p>
          <a:p>
            <a:endParaRPr lang="en-GB" dirty="0"/>
          </a:p>
          <a:p>
            <a:endParaRPr lang="en-GB" dirty="0"/>
          </a:p>
        </p:txBody>
      </p:sp>
      <p:sp>
        <p:nvSpPr>
          <p:cNvPr id="3" name="Subtitle 2"/>
          <p:cNvSpPr>
            <a:spLocks noGrp="1"/>
          </p:cNvSpPr>
          <p:nvPr>
            <p:ph type="subTitle" idx="1"/>
          </p:nvPr>
        </p:nvSpPr>
        <p:spPr/>
        <p:txBody>
          <a:bodyPr>
            <a:normAutofit lnSpcReduction="10000"/>
          </a:bodyPr>
          <a:lstStyle/>
          <a:p>
            <a:r>
              <a:rPr lang="en-GB" sz="5400" dirty="0"/>
              <a:t>Why is this a priority?</a:t>
            </a:r>
          </a:p>
        </p:txBody>
      </p:sp>
    </p:spTree>
    <p:extLst>
      <p:ext uri="{BB962C8B-B14F-4D97-AF65-F5344CB8AC3E}">
        <p14:creationId xmlns:p14="http://schemas.microsoft.com/office/powerpoint/2010/main" val="1458819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F5B857-BD99-DD46-B6D3-4F76C21FD1F6}"/>
              </a:ext>
            </a:extLst>
          </p:cNvPr>
          <p:cNvSpPr>
            <a:spLocks noGrp="1"/>
          </p:cNvSpPr>
          <p:nvPr>
            <p:ph type="body" sz="quarter" idx="17"/>
          </p:nvPr>
        </p:nvSpPr>
        <p:spPr/>
        <p:txBody>
          <a:bodyPr>
            <a:normAutofit fontScale="92500" lnSpcReduction="20000"/>
          </a:bodyPr>
          <a:lstStyle/>
          <a:p>
            <a:r>
              <a:rPr lang="en-US" sz="2000" dirty="0"/>
              <a:t>A new project launched by the current Saudi Arabia G20 Presidency:</a:t>
            </a:r>
          </a:p>
          <a:p>
            <a:endParaRPr lang="en-US" sz="2000" dirty="0"/>
          </a:p>
          <a:p>
            <a:r>
              <a:rPr lang="en-US" sz="2000" b="1" dirty="0"/>
              <a:t>The Riyadh Initiative</a:t>
            </a:r>
            <a:endParaRPr lang="en-US" sz="2000" dirty="0"/>
          </a:p>
          <a:p>
            <a:endParaRPr lang="en-US" sz="2000" dirty="0"/>
          </a:p>
          <a:p>
            <a:r>
              <a:rPr lang="en-US" sz="2000" i="1" dirty="0"/>
              <a:t>“Through this initiative, participating countries seek to strengthen communication, exchange and peer learning between anti-corruption law enforcement authorities by bringing them together in a global network”</a:t>
            </a:r>
          </a:p>
          <a:p>
            <a:endParaRPr lang="en-US" sz="2000" dirty="0"/>
          </a:p>
          <a:p>
            <a:r>
              <a:rPr lang="en-US" sz="2000" dirty="0"/>
              <a:t>Emphasis on informal cooperation, to complement formal cooperation</a:t>
            </a:r>
          </a:p>
          <a:p>
            <a:r>
              <a:rPr lang="en-US" sz="2000" dirty="0"/>
              <a:t>Also links to G20 High-Level Principles for the Development and Implementation of National Anti-Corruption Strategies</a:t>
            </a:r>
          </a:p>
          <a:p>
            <a:endParaRPr lang="en-US" sz="2000" dirty="0"/>
          </a:p>
        </p:txBody>
      </p:sp>
      <p:sp>
        <p:nvSpPr>
          <p:cNvPr id="3" name="Subtitle 2">
            <a:extLst>
              <a:ext uri="{FF2B5EF4-FFF2-40B4-BE49-F238E27FC236}">
                <a16:creationId xmlns:a16="http://schemas.microsoft.com/office/drawing/2014/main" id="{8CFA9224-27C2-3147-AE45-4AA1323F8665}"/>
              </a:ext>
            </a:extLst>
          </p:cNvPr>
          <p:cNvSpPr>
            <a:spLocks noGrp="1"/>
          </p:cNvSpPr>
          <p:nvPr>
            <p:ph type="subTitle" idx="1"/>
          </p:nvPr>
        </p:nvSpPr>
        <p:spPr/>
        <p:txBody>
          <a:bodyPr>
            <a:normAutofit fontScale="77500" lnSpcReduction="20000"/>
          </a:bodyPr>
          <a:lstStyle/>
          <a:p>
            <a:r>
              <a:rPr lang="en-GB" sz="5400" dirty="0"/>
              <a:t>Why is there an opportunity?</a:t>
            </a:r>
          </a:p>
        </p:txBody>
      </p:sp>
    </p:spTree>
    <p:extLst>
      <p:ext uri="{BB962C8B-B14F-4D97-AF65-F5344CB8AC3E}">
        <p14:creationId xmlns:p14="http://schemas.microsoft.com/office/powerpoint/2010/main" val="90384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F5B857-BD99-DD46-B6D3-4F76C21FD1F6}"/>
              </a:ext>
            </a:extLst>
          </p:cNvPr>
          <p:cNvSpPr>
            <a:spLocks noGrp="1"/>
          </p:cNvSpPr>
          <p:nvPr>
            <p:ph type="body" sz="quarter" idx="17"/>
          </p:nvPr>
        </p:nvSpPr>
        <p:spPr>
          <a:xfrm>
            <a:off x="413656" y="1592036"/>
            <a:ext cx="8316687" cy="4237264"/>
          </a:xfrm>
        </p:spPr>
        <p:txBody>
          <a:bodyPr>
            <a:normAutofit fontScale="55000" lnSpcReduction="20000"/>
          </a:bodyPr>
          <a:lstStyle/>
          <a:p>
            <a:endParaRPr lang="en-GB" dirty="0"/>
          </a:p>
          <a:p>
            <a:r>
              <a:rPr lang="en-GB" sz="3500" b="1" dirty="0"/>
              <a:t>Coordination is a critical part of leadership. </a:t>
            </a:r>
            <a:r>
              <a:rPr lang="en-GB" sz="3500" dirty="0"/>
              <a:t>In 2003, Brazil launched ENCCLA, an interagency forum to foster coordination and joint policy making among public agencies in the fight against money laundering and corruption. This major investment in capacity building laid foundations for the investigation into the Lava </a:t>
            </a:r>
            <a:r>
              <a:rPr lang="en-GB" sz="3500" dirty="0" err="1"/>
              <a:t>Jato</a:t>
            </a:r>
            <a:r>
              <a:rPr lang="en-GB" sz="3500" dirty="0"/>
              <a:t> case a decade later. </a:t>
            </a:r>
            <a:r>
              <a:rPr lang="en-GB" sz="3500" b="1" dirty="0"/>
              <a:t>(LaForge, 2017): </a:t>
            </a:r>
            <a:endParaRPr lang="en-GB" sz="3500" dirty="0"/>
          </a:p>
          <a:p>
            <a:r>
              <a:rPr lang="en-GB" sz="2800" dirty="0"/>
              <a:t>	</a:t>
            </a:r>
          </a:p>
          <a:p>
            <a:r>
              <a:rPr lang="en-GB" sz="3500" b="1" dirty="0"/>
              <a:t>Cooperation requires trust and informal relationships. </a:t>
            </a:r>
            <a:r>
              <a:rPr lang="en-GB" sz="3500" dirty="0"/>
              <a:t>These are built by working together on cases and building up relationships over time.</a:t>
            </a:r>
            <a:r>
              <a:rPr lang="en-GB" sz="2800" dirty="0"/>
              <a:t> </a:t>
            </a:r>
            <a:r>
              <a:rPr lang="en-GB" sz="3300" b="1" dirty="0"/>
              <a:t>(David-Barrett et al, 2020): </a:t>
            </a:r>
            <a:endParaRPr lang="en-GB" sz="3300" dirty="0"/>
          </a:p>
          <a:p>
            <a:r>
              <a:rPr lang="en-GB" sz="2500" dirty="0"/>
              <a:t>	</a:t>
            </a:r>
            <a:endParaRPr lang="en-GB" sz="2800" dirty="0"/>
          </a:p>
          <a:p>
            <a:r>
              <a:rPr lang="en-GB" sz="3500" b="1" dirty="0"/>
              <a:t>Task forces improve results and increase learning. </a:t>
            </a:r>
            <a:r>
              <a:rPr lang="en-GB" sz="3500" dirty="0"/>
              <a:t>Interagency task forces with integrated teams of investigators and prosecutors can be an effective way of tackling high-profile cases and facilitating learning. </a:t>
            </a:r>
            <a:r>
              <a:rPr lang="en-GB" sz="3500" b="1" dirty="0"/>
              <a:t>(Anders et al, 2020)</a:t>
            </a:r>
            <a:endParaRPr lang="en-GB" sz="3500" dirty="0"/>
          </a:p>
          <a:p>
            <a:endParaRPr lang="en-GB" sz="2500" dirty="0"/>
          </a:p>
        </p:txBody>
      </p:sp>
      <p:sp>
        <p:nvSpPr>
          <p:cNvPr id="3" name="Subtitle 2">
            <a:extLst>
              <a:ext uri="{FF2B5EF4-FFF2-40B4-BE49-F238E27FC236}">
                <a16:creationId xmlns:a16="http://schemas.microsoft.com/office/drawing/2014/main" id="{8CFA9224-27C2-3147-AE45-4AA1323F8665}"/>
              </a:ext>
            </a:extLst>
          </p:cNvPr>
          <p:cNvSpPr>
            <a:spLocks noGrp="1"/>
          </p:cNvSpPr>
          <p:nvPr>
            <p:ph type="subTitle" idx="1"/>
          </p:nvPr>
        </p:nvSpPr>
        <p:spPr/>
        <p:txBody>
          <a:bodyPr>
            <a:normAutofit fontScale="85000" lnSpcReduction="10000"/>
          </a:bodyPr>
          <a:lstStyle/>
          <a:p>
            <a:r>
              <a:rPr lang="en-GB" sz="5400" dirty="0"/>
              <a:t>What does the evidence say?</a:t>
            </a:r>
          </a:p>
        </p:txBody>
      </p:sp>
    </p:spTree>
    <p:extLst>
      <p:ext uri="{BB962C8B-B14F-4D97-AF65-F5344CB8AC3E}">
        <p14:creationId xmlns:p14="http://schemas.microsoft.com/office/powerpoint/2010/main" val="428293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GB" dirty="0"/>
              <a:t>Targeting corruption in public procurement</a:t>
            </a:r>
          </a:p>
        </p:txBody>
      </p:sp>
    </p:spTree>
    <p:extLst>
      <p:ext uri="{BB962C8B-B14F-4D97-AF65-F5344CB8AC3E}">
        <p14:creationId xmlns:p14="http://schemas.microsoft.com/office/powerpoint/2010/main" val="3403337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811AE3-45F5-BC4A-BD74-84B854DC8689}"/>
              </a:ext>
            </a:extLst>
          </p:cNvPr>
          <p:cNvSpPr>
            <a:spLocks noGrp="1"/>
          </p:cNvSpPr>
          <p:nvPr>
            <p:ph type="body" sz="quarter" idx="17"/>
          </p:nvPr>
        </p:nvSpPr>
        <p:spPr>
          <a:xfrm>
            <a:off x="500743" y="1558924"/>
            <a:ext cx="8142514" cy="3740151"/>
          </a:xfrm>
        </p:spPr>
        <p:txBody>
          <a:bodyPr>
            <a:noAutofit/>
          </a:bodyPr>
          <a:lstStyle/>
          <a:p>
            <a:pPr marL="285750" indent="-285750">
              <a:buFont typeface="Arial" panose="020B0604020202020204" pitchFamily="34" charset="0"/>
              <a:buChar char="•"/>
            </a:pPr>
            <a:r>
              <a:rPr lang="en-US" sz="1800" dirty="0"/>
              <a:t>It constitutes 30% of public spending on average in GDP countries, and sometimes as much as 50% in LMICs</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Corruption in procurement can mean that government funds and big parts of the economy are captured by organized crime groups</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Corruption in public procurement leads to poor-quality public services, undermines the development of a market economy, and undermines trust in government</a:t>
            </a:r>
          </a:p>
        </p:txBody>
      </p:sp>
      <p:sp>
        <p:nvSpPr>
          <p:cNvPr id="3" name="Subtitle 2">
            <a:extLst>
              <a:ext uri="{FF2B5EF4-FFF2-40B4-BE49-F238E27FC236}">
                <a16:creationId xmlns:a16="http://schemas.microsoft.com/office/drawing/2014/main" id="{08A625C7-F1A3-E846-AAEA-C6E900550743}"/>
              </a:ext>
            </a:extLst>
          </p:cNvPr>
          <p:cNvSpPr>
            <a:spLocks noGrp="1"/>
          </p:cNvSpPr>
          <p:nvPr>
            <p:ph type="subTitle" idx="1"/>
          </p:nvPr>
        </p:nvSpPr>
        <p:spPr/>
        <p:txBody>
          <a:bodyPr/>
          <a:lstStyle/>
          <a:p>
            <a:r>
              <a:rPr lang="en-US" dirty="0"/>
              <a:t>Why is this a priority?</a:t>
            </a:r>
          </a:p>
        </p:txBody>
      </p:sp>
    </p:spTree>
    <p:extLst>
      <p:ext uri="{BB962C8B-B14F-4D97-AF65-F5344CB8AC3E}">
        <p14:creationId xmlns:p14="http://schemas.microsoft.com/office/powerpoint/2010/main" val="1997346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C9F522-7179-2D4E-85A6-7BD66985D9EB}"/>
              </a:ext>
            </a:extLst>
          </p:cNvPr>
          <p:cNvSpPr>
            <a:spLocks noGrp="1"/>
          </p:cNvSpPr>
          <p:nvPr>
            <p:ph type="body" sz="quarter" idx="17"/>
          </p:nvPr>
        </p:nvSpPr>
        <p:spPr/>
        <p:txBody>
          <a:bodyPr>
            <a:normAutofit/>
          </a:bodyPr>
          <a:lstStyle/>
          <a:p>
            <a:pPr lvl="1"/>
            <a:r>
              <a:rPr lang="en-US" sz="1800" dirty="0"/>
              <a:t>The Covid-19 crisis – And relatedly, the </a:t>
            </a:r>
            <a:r>
              <a:rPr lang="en-US" sz="1600" dirty="0"/>
              <a:t>G20 Call to Action on Corruption and COVID-19 and the G20 Compendium of Good Practices on Combating Corruption in the Response to COVID-19</a:t>
            </a:r>
          </a:p>
          <a:p>
            <a:pPr lvl="1"/>
            <a:endParaRPr lang="en-US" sz="1600" dirty="0"/>
          </a:p>
          <a:p>
            <a:pPr lvl="1"/>
            <a:r>
              <a:rPr lang="en-US" sz="1800" dirty="0"/>
              <a:t>Potential of data and technology to bring about change</a:t>
            </a:r>
          </a:p>
          <a:p>
            <a:pPr lvl="1"/>
            <a:endParaRPr lang="en-US" sz="1800" dirty="0"/>
          </a:p>
          <a:p>
            <a:pPr lvl="1"/>
            <a:r>
              <a:rPr lang="en-US" sz="1800" dirty="0"/>
              <a:t>Resonates with other G20 priorities, </a:t>
            </a:r>
            <a:r>
              <a:rPr lang="en-US" sz="1800" dirty="0" err="1"/>
              <a:t>eg</a:t>
            </a:r>
            <a:r>
              <a:rPr lang="en-US" sz="1800" dirty="0"/>
              <a:t> </a:t>
            </a:r>
          </a:p>
          <a:p>
            <a:pPr marL="628650" lvl="1" indent="-285750">
              <a:buFont typeface="Arial" panose="020B0604020202020204" pitchFamily="34" charset="0"/>
              <a:buChar char="•"/>
            </a:pPr>
            <a:r>
              <a:rPr lang="en-US" sz="1600" dirty="0"/>
              <a:t>G20 High-Level Principles for Preventing Corruption and Ensuring Integrity in State-Owned Enterprises</a:t>
            </a:r>
          </a:p>
          <a:p>
            <a:pPr marL="628650" lvl="1" indent="-285750">
              <a:buFont typeface="Arial" panose="020B0604020202020204" pitchFamily="34" charset="0"/>
              <a:buChar char="•"/>
            </a:pPr>
            <a:r>
              <a:rPr lang="en-US" sz="1600" dirty="0"/>
              <a:t>G20 High Level Principles for Promoting Public Sector Integrity Through the Use of Information and Communications Technologies (ICT)</a:t>
            </a:r>
          </a:p>
          <a:p>
            <a:pPr marL="628650" lvl="1" indent="-285750">
              <a:buFont typeface="Arial" panose="020B0604020202020204" pitchFamily="34" charset="0"/>
              <a:buChar char="•"/>
            </a:pPr>
            <a:r>
              <a:rPr lang="en-US" sz="1600" dirty="0"/>
              <a:t>G20 High-Level Principles for Promoting Integrity in Privatization and Public-Private Partnerships</a:t>
            </a:r>
            <a:endParaRPr lang="en-US" sz="1800" dirty="0"/>
          </a:p>
          <a:p>
            <a:pPr marL="285750" indent="-285750">
              <a:buFont typeface="Arial" panose="020B0604020202020204" pitchFamily="34" charset="0"/>
              <a:buChar char="•"/>
            </a:pPr>
            <a:endParaRPr lang="en-US" sz="1800" dirty="0"/>
          </a:p>
          <a:p>
            <a:endParaRPr lang="en-US" dirty="0"/>
          </a:p>
        </p:txBody>
      </p:sp>
      <p:sp>
        <p:nvSpPr>
          <p:cNvPr id="3" name="Subtitle 2">
            <a:extLst>
              <a:ext uri="{FF2B5EF4-FFF2-40B4-BE49-F238E27FC236}">
                <a16:creationId xmlns:a16="http://schemas.microsoft.com/office/drawing/2014/main" id="{486A03D3-B5C3-D34F-8682-1C6EB20A8891}"/>
              </a:ext>
            </a:extLst>
          </p:cNvPr>
          <p:cNvSpPr>
            <a:spLocks noGrp="1"/>
          </p:cNvSpPr>
          <p:nvPr>
            <p:ph type="subTitle" idx="1"/>
          </p:nvPr>
        </p:nvSpPr>
        <p:spPr/>
        <p:txBody>
          <a:bodyPr>
            <a:normAutofit fontScale="85000" lnSpcReduction="10000"/>
          </a:bodyPr>
          <a:lstStyle/>
          <a:p>
            <a:r>
              <a:rPr lang="en-US" dirty="0"/>
              <a:t>Why is there an opportunity?</a:t>
            </a:r>
          </a:p>
        </p:txBody>
      </p:sp>
    </p:spTree>
    <p:extLst>
      <p:ext uri="{BB962C8B-B14F-4D97-AF65-F5344CB8AC3E}">
        <p14:creationId xmlns:p14="http://schemas.microsoft.com/office/powerpoint/2010/main" val="3559489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74254"/>
            <a:ext cx="8142514" cy="3928056"/>
          </a:xfrm>
        </p:spPr>
        <p:txBody>
          <a:bodyPr>
            <a:normAutofit fontScale="47500" lnSpcReduction="20000"/>
          </a:bodyPr>
          <a:lstStyle/>
          <a:p>
            <a:r>
              <a:rPr lang="en-GB" sz="3400" b="1" dirty="0"/>
              <a:t>Legal reform is not sufficient for change. </a:t>
            </a:r>
            <a:r>
              <a:rPr lang="en-GB" sz="3400" dirty="0"/>
              <a:t>Despite the spread of good procurement law, implementation often lags behind (Williams-</a:t>
            </a:r>
            <a:r>
              <a:rPr lang="en-GB" sz="3400" dirty="0" err="1"/>
              <a:t>Elegbe</a:t>
            </a:r>
            <a:r>
              <a:rPr lang="en-GB" sz="3400" dirty="0"/>
              <a:t>, 2014, 2018).</a:t>
            </a:r>
          </a:p>
          <a:p>
            <a:endParaRPr lang="en-GB" sz="3400" b="1" dirty="0"/>
          </a:p>
          <a:p>
            <a:r>
              <a:rPr lang="en-GB" sz="3400" b="1" dirty="0"/>
              <a:t>Big data analytics. </a:t>
            </a:r>
            <a:r>
              <a:rPr lang="en-GB" sz="3400" dirty="0"/>
              <a:t>New proxy indicators can help identify corruption risks in public procurement and quantify costs. (Fazekas et al. 2016)</a:t>
            </a:r>
          </a:p>
          <a:p>
            <a:endParaRPr lang="en-GB" sz="3400" dirty="0"/>
          </a:p>
          <a:p>
            <a:r>
              <a:rPr lang="en-GB" sz="3400" b="1" dirty="0"/>
              <a:t>Reform should be comprehensive, not piecemeal. </a:t>
            </a:r>
            <a:r>
              <a:rPr lang="en-GB" sz="3400" dirty="0"/>
              <a:t>Technocratic solutions such as e-government and increasing oversight need to be part of a comprehensive reform package because otherwise corruption simply gets displaced to less controlled areas. (</a:t>
            </a:r>
            <a:r>
              <a:rPr lang="en-GB" sz="3400" dirty="0" err="1"/>
              <a:t>Piga</a:t>
            </a:r>
            <a:r>
              <a:rPr lang="en-GB" sz="3400" dirty="0"/>
              <a:t>, 2011; David-Barrett &amp; Fazekas, 2020).</a:t>
            </a:r>
          </a:p>
          <a:p>
            <a:endParaRPr lang="en-GB" sz="3400" dirty="0"/>
          </a:p>
          <a:p>
            <a:r>
              <a:rPr lang="en-GB" sz="3400" b="1" dirty="0"/>
              <a:t>Some phases of procurement are more vulnerable than others. </a:t>
            </a:r>
            <a:r>
              <a:rPr lang="en-GB" sz="3400" dirty="0"/>
              <a:t>Oversight and accountability is often weak in the post-award phase. </a:t>
            </a:r>
          </a:p>
          <a:p>
            <a:endParaRPr lang="en-GB" sz="3400" dirty="0"/>
          </a:p>
          <a:p>
            <a:pPr marL="342900" indent="-342900">
              <a:buFont typeface="Arial" panose="020B0604020202020204" pitchFamily="34" charset="0"/>
              <a:buChar char="•"/>
            </a:pPr>
            <a:endParaRPr lang="en-GB" sz="2400" dirty="0"/>
          </a:p>
          <a:p>
            <a:endParaRPr lang="en-GB" sz="2000" dirty="0"/>
          </a:p>
        </p:txBody>
      </p:sp>
      <p:sp>
        <p:nvSpPr>
          <p:cNvPr id="3" name="Subtitle 2"/>
          <p:cNvSpPr>
            <a:spLocks noGrp="1"/>
          </p:cNvSpPr>
          <p:nvPr>
            <p:ph type="subTitle" idx="1"/>
          </p:nvPr>
        </p:nvSpPr>
        <p:spPr/>
        <p:txBody>
          <a:bodyPr>
            <a:normAutofit fontScale="92500"/>
          </a:bodyPr>
          <a:lstStyle/>
          <a:p>
            <a:r>
              <a:rPr lang="en-GB" dirty="0"/>
              <a:t>What does the evidence say?</a:t>
            </a:r>
          </a:p>
        </p:txBody>
      </p:sp>
    </p:spTree>
    <p:extLst>
      <p:ext uri="{BB962C8B-B14F-4D97-AF65-F5344CB8AC3E}">
        <p14:creationId xmlns:p14="http://schemas.microsoft.com/office/powerpoint/2010/main" val="3009605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91887" y="1009650"/>
            <a:ext cx="8507184" cy="2419350"/>
          </a:xfrm>
        </p:spPr>
        <p:txBody>
          <a:bodyPr>
            <a:normAutofit fontScale="90000"/>
          </a:bodyPr>
          <a:lstStyle/>
          <a:p>
            <a:r>
              <a:rPr lang="en-GB" dirty="0"/>
              <a:t>Distilling learning, assessing effectiveness and measuring corruption</a:t>
            </a:r>
          </a:p>
        </p:txBody>
      </p:sp>
    </p:spTree>
    <p:extLst>
      <p:ext uri="{BB962C8B-B14F-4D97-AF65-F5344CB8AC3E}">
        <p14:creationId xmlns:p14="http://schemas.microsoft.com/office/powerpoint/2010/main" val="4132635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811AE3-45F5-BC4A-BD74-84B854DC8689}"/>
              </a:ext>
            </a:extLst>
          </p:cNvPr>
          <p:cNvSpPr>
            <a:spLocks noGrp="1"/>
          </p:cNvSpPr>
          <p:nvPr>
            <p:ph type="body" sz="quarter" idx="17"/>
          </p:nvPr>
        </p:nvSpPr>
        <p:spPr>
          <a:xfrm>
            <a:off x="500743" y="1558924"/>
            <a:ext cx="8142514" cy="3740151"/>
          </a:xfrm>
        </p:spPr>
        <p:txBody>
          <a:bodyPr>
            <a:noAutofit/>
          </a:bodyPr>
          <a:lstStyle/>
          <a:p>
            <a:endParaRPr lang="en-US" sz="1800" dirty="0"/>
          </a:p>
          <a:p>
            <a:pPr marL="285750" indent="-285750">
              <a:buFont typeface="Arial" panose="020B0604020202020204" pitchFamily="34" charset="0"/>
              <a:buChar char="•"/>
            </a:pPr>
            <a:r>
              <a:rPr lang="en-US" sz="1800" dirty="0"/>
              <a:t>High demand among governments and international </a:t>
            </a:r>
            <a:r>
              <a:rPr lang="en-US" sz="1800" dirty="0" err="1"/>
              <a:t>organisations</a:t>
            </a:r>
            <a:r>
              <a:rPr lang="en-US" sz="1800" dirty="0"/>
              <a:t> for ways of evaluating the effectiveness of investment in AC measures after so much investment</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Better measurement could inform more strategic allocation of AC efforts and resources</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An area where G20 leadership could help to mainstream new approaches</a:t>
            </a:r>
          </a:p>
          <a:p>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sp>
        <p:nvSpPr>
          <p:cNvPr id="3" name="Subtitle 2">
            <a:extLst>
              <a:ext uri="{FF2B5EF4-FFF2-40B4-BE49-F238E27FC236}">
                <a16:creationId xmlns:a16="http://schemas.microsoft.com/office/drawing/2014/main" id="{08A625C7-F1A3-E846-AAEA-C6E900550743}"/>
              </a:ext>
            </a:extLst>
          </p:cNvPr>
          <p:cNvSpPr>
            <a:spLocks noGrp="1"/>
          </p:cNvSpPr>
          <p:nvPr>
            <p:ph type="subTitle" idx="1"/>
          </p:nvPr>
        </p:nvSpPr>
        <p:spPr/>
        <p:txBody>
          <a:bodyPr/>
          <a:lstStyle/>
          <a:p>
            <a:r>
              <a:rPr lang="en-US" dirty="0"/>
              <a:t>Why is this a priority?</a:t>
            </a:r>
          </a:p>
        </p:txBody>
      </p:sp>
    </p:spTree>
    <p:extLst>
      <p:ext uri="{BB962C8B-B14F-4D97-AF65-F5344CB8AC3E}">
        <p14:creationId xmlns:p14="http://schemas.microsoft.com/office/powerpoint/2010/main" val="938427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C9F522-7179-2D4E-85A6-7BD66985D9EB}"/>
              </a:ext>
            </a:extLst>
          </p:cNvPr>
          <p:cNvSpPr>
            <a:spLocks noGrp="1"/>
          </p:cNvSpPr>
          <p:nvPr>
            <p:ph type="body" sz="quarter" idx="17"/>
          </p:nvPr>
        </p:nvSpPr>
        <p:spPr/>
        <p:txBody>
          <a:bodyPr>
            <a:normAutofit/>
          </a:bodyPr>
          <a:lstStyle/>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endParaRPr lang="en-US" dirty="0"/>
          </a:p>
        </p:txBody>
      </p:sp>
      <p:sp>
        <p:nvSpPr>
          <p:cNvPr id="3" name="Subtitle 2">
            <a:extLst>
              <a:ext uri="{FF2B5EF4-FFF2-40B4-BE49-F238E27FC236}">
                <a16:creationId xmlns:a16="http://schemas.microsoft.com/office/drawing/2014/main" id="{486A03D3-B5C3-D34F-8682-1C6EB20A8891}"/>
              </a:ext>
            </a:extLst>
          </p:cNvPr>
          <p:cNvSpPr>
            <a:spLocks noGrp="1"/>
          </p:cNvSpPr>
          <p:nvPr>
            <p:ph type="subTitle" idx="1"/>
          </p:nvPr>
        </p:nvSpPr>
        <p:spPr/>
        <p:txBody>
          <a:bodyPr>
            <a:normAutofit fontScale="85000" lnSpcReduction="10000"/>
          </a:bodyPr>
          <a:lstStyle/>
          <a:p>
            <a:r>
              <a:rPr lang="en-US" dirty="0"/>
              <a:t>Why is there an opportunity?</a:t>
            </a:r>
          </a:p>
        </p:txBody>
      </p:sp>
      <p:sp>
        <p:nvSpPr>
          <p:cNvPr id="4" name="Rectangle 3">
            <a:extLst>
              <a:ext uri="{FF2B5EF4-FFF2-40B4-BE49-F238E27FC236}">
                <a16:creationId xmlns:a16="http://schemas.microsoft.com/office/drawing/2014/main" id="{C0AD27B6-8490-5147-AE89-5AE977B83177}"/>
              </a:ext>
            </a:extLst>
          </p:cNvPr>
          <p:cNvSpPr/>
          <p:nvPr/>
        </p:nvSpPr>
        <p:spPr>
          <a:xfrm>
            <a:off x="751113" y="1771651"/>
            <a:ext cx="7792811" cy="2585323"/>
          </a:xfrm>
          <a:prstGeom prst="rect">
            <a:avLst/>
          </a:prstGeom>
        </p:spPr>
        <p:txBody>
          <a:bodyPr wrap="square">
            <a:spAutoFit/>
          </a:bodyPr>
          <a:lstStyle/>
          <a:p>
            <a:pPr marL="285750" indent="-285750">
              <a:buFont typeface="Arial" panose="020B0604020202020204" pitchFamily="34" charset="0"/>
              <a:buChar char="•"/>
            </a:pPr>
            <a:r>
              <a:rPr lang="en-US" dirty="0"/>
              <a:t>There is significant methodological innovation in academic research, from RCTs to proxies and big data analytics, which could inform new approaches</a:t>
            </a: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Measurement is a priority for the 2021 Italian Presidency of the G20 AC WG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57956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74254"/>
            <a:ext cx="8142514" cy="3928056"/>
          </a:xfrm>
        </p:spPr>
        <p:txBody>
          <a:bodyPr>
            <a:normAutofit/>
          </a:bodyPr>
          <a:lstStyle/>
          <a:p>
            <a:endParaRPr lang="en-GB" sz="3400" dirty="0"/>
          </a:p>
          <a:p>
            <a:pPr marL="342900" indent="-342900">
              <a:buFont typeface="Arial" panose="020B0604020202020204" pitchFamily="34" charset="0"/>
              <a:buChar char="•"/>
            </a:pPr>
            <a:endParaRPr lang="en-GB" sz="2400" dirty="0"/>
          </a:p>
          <a:p>
            <a:endParaRPr lang="en-GB" sz="2000" dirty="0"/>
          </a:p>
        </p:txBody>
      </p:sp>
      <p:sp>
        <p:nvSpPr>
          <p:cNvPr id="3" name="Subtitle 2"/>
          <p:cNvSpPr>
            <a:spLocks noGrp="1"/>
          </p:cNvSpPr>
          <p:nvPr>
            <p:ph type="subTitle" idx="1"/>
          </p:nvPr>
        </p:nvSpPr>
        <p:spPr/>
        <p:txBody>
          <a:bodyPr>
            <a:normAutofit fontScale="92500"/>
          </a:bodyPr>
          <a:lstStyle/>
          <a:p>
            <a:r>
              <a:rPr lang="en-GB" dirty="0"/>
              <a:t>What does the evidence say?</a:t>
            </a:r>
          </a:p>
        </p:txBody>
      </p:sp>
      <p:sp>
        <p:nvSpPr>
          <p:cNvPr id="5" name="TextBox 4">
            <a:extLst>
              <a:ext uri="{FF2B5EF4-FFF2-40B4-BE49-F238E27FC236}">
                <a16:creationId xmlns:a16="http://schemas.microsoft.com/office/drawing/2014/main" id="{B7DF5AAC-5DBC-0A41-8DB1-8AFD3659AFE4}"/>
              </a:ext>
            </a:extLst>
          </p:cNvPr>
          <p:cNvSpPr txBox="1"/>
          <p:nvPr/>
        </p:nvSpPr>
        <p:spPr>
          <a:xfrm>
            <a:off x="702129" y="1910442"/>
            <a:ext cx="7841796" cy="3416320"/>
          </a:xfrm>
          <a:prstGeom prst="rect">
            <a:avLst/>
          </a:prstGeom>
          <a:noFill/>
        </p:spPr>
        <p:txBody>
          <a:bodyPr wrap="square" rtlCol="0">
            <a:spAutoFit/>
          </a:bodyPr>
          <a:lstStyle/>
          <a:p>
            <a:pPr marL="285750" indent="-285750">
              <a:buFont typeface="Arial" panose="020B0604020202020204" pitchFamily="34" charset="0"/>
              <a:buChar char="•"/>
            </a:pPr>
            <a:r>
              <a:rPr lang="en-US" dirty="0"/>
              <a:t>Perceptions-based measures have many flaws, including sources of bias and ‘stickiness’, and aggregate measures tend to miss important variation in different local areas or sectors (Heywood, 2017)</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RCTs that inform us about particular interventions do not have generalizable results (</a:t>
            </a:r>
            <a:r>
              <a:rPr lang="en-US" dirty="0" err="1"/>
              <a:t>Dercon</a:t>
            </a:r>
            <a:r>
              <a:rPr lang="en-US" dirty="0"/>
              <a:t>, 2018; Pritchett, 2014)</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new generation of objective proxy indicators is emerging, but these are much more specific; the measurement method should be selected to match the analytical need (</a:t>
            </a:r>
            <a:r>
              <a:rPr lang="en-US" dirty="0" err="1"/>
              <a:t>Mungiu-Pippidi</a:t>
            </a:r>
            <a:r>
              <a:rPr lang="en-US" dirty="0"/>
              <a:t> &amp; Fazekas, 2020)</a:t>
            </a:r>
          </a:p>
          <a:p>
            <a:endParaRPr lang="en-US" dirty="0"/>
          </a:p>
          <a:p>
            <a:endParaRPr lang="en-US" dirty="0"/>
          </a:p>
        </p:txBody>
      </p:sp>
    </p:spTree>
    <p:extLst>
      <p:ext uri="{BB962C8B-B14F-4D97-AF65-F5344CB8AC3E}">
        <p14:creationId xmlns:p14="http://schemas.microsoft.com/office/powerpoint/2010/main" val="3654881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F9776AE-0451-2F40-8100-3107EDC339D8}"/>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442BB567-3588-024B-B261-DE78CA87E1F1}"/>
              </a:ext>
            </a:extLst>
          </p:cNvPr>
          <p:cNvSpPr>
            <a:spLocks noGrp="1"/>
          </p:cNvSpPr>
          <p:nvPr>
            <p:ph type="ctrTitle"/>
          </p:nvPr>
        </p:nvSpPr>
        <p:spPr/>
        <p:txBody>
          <a:bodyPr/>
          <a:lstStyle/>
          <a:p>
            <a:r>
              <a:rPr lang="en-US" dirty="0"/>
              <a:t>Our discussion</a:t>
            </a:r>
          </a:p>
        </p:txBody>
      </p:sp>
    </p:spTree>
    <p:extLst>
      <p:ext uri="{BB962C8B-B14F-4D97-AF65-F5344CB8AC3E}">
        <p14:creationId xmlns:p14="http://schemas.microsoft.com/office/powerpoint/2010/main" val="2153960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16E8C-EB6A-8B43-A862-9A906EF72849}"/>
              </a:ext>
            </a:extLst>
          </p:cNvPr>
          <p:cNvSpPr>
            <a:spLocks noGrp="1"/>
          </p:cNvSpPr>
          <p:nvPr>
            <p:ph type="body" sz="quarter" idx="17"/>
          </p:nvPr>
        </p:nvSpPr>
        <p:spPr>
          <a:xfrm>
            <a:off x="401411" y="1820636"/>
            <a:ext cx="8142514" cy="3740151"/>
          </a:xfrm>
        </p:spPr>
        <p:txBody>
          <a:bodyPr/>
          <a:lstStyle/>
          <a:p>
            <a:r>
              <a:rPr lang="en-US" sz="1800" b="1" dirty="0"/>
              <a:t>Moderator: Liz David-Barrett</a:t>
            </a:r>
          </a:p>
          <a:p>
            <a:r>
              <a:rPr lang="en-US" sz="1800" b="1" dirty="0"/>
              <a:t>Rapporteur: tbc</a:t>
            </a:r>
          </a:p>
          <a:p>
            <a:endParaRPr lang="en-US" sz="1800" dirty="0"/>
          </a:p>
          <a:p>
            <a:pPr marL="342900" indent="-342900">
              <a:buFont typeface="+mj-lt"/>
              <a:buAutoNum type="alphaLcPeriod"/>
            </a:pPr>
            <a:r>
              <a:rPr lang="en-US" sz="1800" dirty="0"/>
              <a:t>What types of networks and cooperation are most needed? </a:t>
            </a:r>
          </a:p>
          <a:p>
            <a:pPr marL="342900" indent="-342900">
              <a:buFont typeface="+mj-lt"/>
              <a:buAutoNum type="alphaLcPeriod"/>
            </a:pPr>
            <a:endParaRPr lang="en-US" sz="1800" dirty="0"/>
          </a:p>
          <a:p>
            <a:pPr marL="342900" indent="-342900">
              <a:buFont typeface="+mj-lt"/>
              <a:buAutoNum type="alphaLcPeriod"/>
            </a:pPr>
            <a:r>
              <a:rPr lang="en-US" sz="1800" dirty="0"/>
              <a:t>What are the best ways of transferring knowledge and building capacity? </a:t>
            </a:r>
          </a:p>
          <a:p>
            <a:pPr marL="342900" indent="-342900">
              <a:buFont typeface="+mj-lt"/>
              <a:buAutoNum type="alphaLcPeriod"/>
            </a:pPr>
            <a:endParaRPr lang="en-US" sz="1800" dirty="0"/>
          </a:p>
          <a:p>
            <a:pPr marL="342900" indent="-342900">
              <a:buFont typeface="+mj-lt"/>
              <a:buAutoNum type="alphaLcPeriod"/>
            </a:pPr>
            <a:r>
              <a:rPr lang="en-US" sz="1800" dirty="0"/>
              <a:t>How can we build trust across borders?</a:t>
            </a:r>
          </a:p>
          <a:p>
            <a:pPr marL="342900" indent="-342900">
              <a:buFont typeface="+mj-lt"/>
              <a:buAutoNum type="alphaLcPeriod"/>
            </a:pPr>
            <a:endParaRPr lang="en-US" sz="1800" dirty="0"/>
          </a:p>
          <a:p>
            <a:endParaRPr lang="en-US" dirty="0"/>
          </a:p>
          <a:p>
            <a:endParaRPr lang="en-US" dirty="0"/>
          </a:p>
          <a:p>
            <a:endParaRPr lang="en-US" dirty="0"/>
          </a:p>
        </p:txBody>
      </p:sp>
      <p:sp>
        <p:nvSpPr>
          <p:cNvPr id="3" name="Subtitle 2">
            <a:extLst>
              <a:ext uri="{FF2B5EF4-FFF2-40B4-BE49-F238E27FC236}">
                <a16:creationId xmlns:a16="http://schemas.microsoft.com/office/drawing/2014/main" id="{16E8FFA0-9904-EF40-8611-903FDDF29182}"/>
              </a:ext>
            </a:extLst>
          </p:cNvPr>
          <p:cNvSpPr>
            <a:spLocks noGrp="1"/>
          </p:cNvSpPr>
          <p:nvPr>
            <p:ph type="subTitle" idx="1"/>
          </p:nvPr>
        </p:nvSpPr>
        <p:spPr/>
        <p:txBody>
          <a:bodyPr>
            <a:normAutofit fontScale="62500" lnSpcReduction="20000"/>
          </a:bodyPr>
          <a:lstStyle/>
          <a:p>
            <a:r>
              <a:rPr lang="en-US" dirty="0"/>
              <a:t>Group 1 (Breakout): Enhancing cooperation</a:t>
            </a:r>
          </a:p>
        </p:txBody>
      </p:sp>
    </p:spTree>
    <p:extLst>
      <p:ext uri="{BB962C8B-B14F-4D97-AF65-F5344CB8AC3E}">
        <p14:creationId xmlns:p14="http://schemas.microsoft.com/office/powerpoint/2010/main" val="1793000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16E8C-EB6A-8B43-A862-9A906EF72849}"/>
              </a:ext>
            </a:extLst>
          </p:cNvPr>
          <p:cNvSpPr>
            <a:spLocks noGrp="1"/>
          </p:cNvSpPr>
          <p:nvPr>
            <p:ph type="body" sz="quarter" idx="17"/>
          </p:nvPr>
        </p:nvSpPr>
        <p:spPr>
          <a:xfrm>
            <a:off x="401411" y="1820636"/>
            <a:ext cx="8142514" cy="3740151"/>
          </a:xfrm>
        </p:spPr>
        <p:txBody>
          <a:bodyPr>
            <a:normAutofit/>
          </a:bodyPr>
          <a:lstStyle/>
          <a:p>
            <a:r>
              <a:rPr lang="en-US" sz="1800" b="1" dirty="0"/>
              <a:t>Co-moderators: </a:t>
            </a:r>
            <a:r>
              <a:rPr lang="en-US" sz="1800" b="1" dirty="0" err="1"/>
              <a:t>Sope</a:t>
            </a:r>
            <a:r>
              <a:rPr lang="en-US" sz="1800" b="1" dirty="0"/>
              <a:t> Williams-</a:t>
            </a:r>
            <a:r>
              <a:rPr lang="en-US" sz="1800" b="1" dirty="0" err="1"/>
              <a:t>Elegbe</a:t>
            </a:r>
            <a:r>
              <a:rPr lang="en-US" sz="1800" b="1" dirty="0"/>
              <a:t> and Gustavo </a:t>
            </a:r>
            <a:r>
              <a:rPr lang="en-US" sz="1800" b="1" dirty="0" err="1"/>
              <a:t>Piga</a:t>
            </a:r>
            <a:r>
              <a:rPr lang="en-US" sz="1800" b="1" dirty="0"/>
              <a:t> </a:t>
            </a:r>
          </a:p>
          <a:p>
            <a:r>
              <a:rPr lang="en-US" sz="1800" b="1" dirty="0"/>
              <a:t>Rapporteur: Alex </a:t>
            </a:r>
            <a:r>
              <a:rPr lang="en-US" sz="1800" b="1" dirty="0" err="1"/>
              <a:t>Konov</a:t>
            </a:r>
            <a:endParaRPr lang="en-US" sz="1800" b="1" dirty="0"/>
          </a:p>
          <a:p>
            <a:pPr marL="342900" indent="-342900">
              <a:buFont typeface="+mj-lt"/>
              <a:buAutoNum type="alphaLcPeriod"/>
            </a:pPr>
            <a:endParaRPr lang="en-US" sz="1800" dirty="0"/>
          </a:p>
          <a:p>
            <a:pPr marL="342900" indent="-342900">
              <a:buFont typeface="+mj-lt"/>
              <a:buAutoNum type="alphaLcPeriod"/>
            </a:pPr>
            <a:r>
              <a:rPr lang="en-US" sz="1800" dirty="0"/>
              <a:t>What institutional reforms are needed to reduce corruption risks?</a:t>
            </a:r>
          </a:p>
          <a:p>
            <a:pPr marL="342900" indent="-342900">
              <a:buFont typeface="+mj-lt"/>
              <a:buAutoNum type="alphaLcPeriod"/>
            </a:pPr>
            <a:r>
              <a:rPr lang="en-US" sz="1800" dirty="0"/>
              <a:t>What is the evidence that open publication of contracting data and of beneficial ownership information helps reduce corruption?</a:t>
            </a:r>
          </a:p>
          <a:p>
            <a:pPr marL="342900" indent="-342900">
              <a:buFont typeface="+mj-lt"/>
              <a:buAutoNum type="alphaLcPeriod"/>
            </a:pPr>
            <a:r>
              <a:rPr lang="en-US" sz="1800" dirty="0"/>
              <a:t>Can big data analytics be used to address the risks and detect the patterns of corruption?</a:t>
            </a:r>
          </a:p>
          <a:p>
            <a:pPr marL="342900" indent="-342900">
              <a:buFont typeface="+mj-lt"/>
              <a:buAutoNum type="alphaLcPeriod"/>
            </a:pPr>
            <a:r>
              <a:rPr lang="en-US" sz="1800" dirty="0"/>
              <a:t>Do certain phases of the procurement process require more attention than others?</a:t>
            </a:r>
            <a:endParaRPr lang="en-US" dirty="0"/>
          </a:p>
        </p:txBody>
      </p:sp>
      <p:sp>
        <p:nvSpPr>
          <p:cNvPr id="3" name="Subtitle 2">
            <a:extLst>
              <a:ext uri="{FF2B5EF4-FFF2-40B4-BE49-F238E27FC236}">
                <a16:creationId xmlns:a16="http://schemas.microsoft.com/office/drawing/2014/main" id="{16E8FFA0-9904-EF40-8611-903FDDF29182}"/>
              </a:ext>
            </a:extLst>
          </p:cNvPr>
          <p:cNvSpPr>
            <a:spLocks noGrp="1"/>
          </p:cNvSpPr>
          <p:nvPr>
            <p:ph type="subTitle" idx="1"/>
          </p:nvPr>
        </p:nvSpPr>
        <p:spPr/>
        <p:txBody>
          <a:bodyPr>
            <a:normAutofit fontScale="62500" lnSpcReduction="20000"/>
          </a:bodyPr>
          <a:lstStyle/>
          <a:p>
            <a:r>
              <a:rPr lang="en-US" dirty="0"/>
              <a:t>Group 2 (Breakout): Public procurement</a:t>
            </a:r>
          </a:p>
        </p:txBody>
      </p:sp>
    </p:spTree>
    <p:extLst>
      <p:ext uri="{BB962C8B-B14F-4D97-AF65-F5344CB8AC3E}">
        <p14:creationId xmlns:p14="http://schemas.microsoft.com/office/powerpoint/2010/main" val="6473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16E8C-EB6A-8B43-A862-9A906EF72849}"/>
              </a:ext>
            </a:extLst>
          </p:cNvPr>
          <p:cNvSpPr>
            <a:spLocks noGrp="1"/>
          </p:cNvSpPr>
          <p:nvPr>
            <p:ph type="body" sz="quarter" idx="17"/>
          </p:nvPr>
        </p:nvSpPr>
        <p:spPr>
          <a:xfrm>
            <a:off x="401411" y="1820636"/>
            <a:ext cx="8142514" cy="3740151"/>
          </a:xfrm>
        </p:spPr>
        <p:txBody>
          <a:bodyPr>
            <a:normAutofit lnSpcReduction="10000"/>
          </a:bodyPr>
          <a:lstStyle/>
          <a:p>
            <a:r>
              <a:rPr lang="en-US" sz="1800" b="1" dirty="0"/>
              <a:t>Moderator: Brigitte </a:t>
            </a:r>
            <a:r>
              <a:rPr lang="en-US" sz="1800" b="1" dirty="0" err="1"/>
              <a:t>Seim</a:t>
            </a:r>
            <a:endParaRPr lang="en-US" sz="1800" b="1" dirty="0"/>
          </a:p>
          <a:p>
            <a:r>
              <a:rPr lang="en-US" sz="1800" b="1" dirty="0"/>
              <a:t>Rapporteurs: Thomas </a:t>
            </a:r>
            <a:r>
              <a:rPr lang="en-US" sz="1800" b="1" dirty="0" err="1"/>
              <a:t>Stelzer</a:t>
            </a:r>
            <a:r>
              <a:rPr lang="en-US" sz="1800" b="1" dirty="0"/>
              <a:t> and </a:t>
            </a:r>
            <a:r>
              <a:rPr lang="en-US" sz="1800" b="1" dirty="0" err="1"/>
              <a:t>Getrude</a:t>
            </a:r>
            <a:r>
              <a:rPr lang="en-US" sz="1800" b="1" dirty="0"/>
              <a:t> Mhlanga</a:t>
            </a:r>
          </a:p>
          <a:p>
            <a:pPr marL="342900" indent="-342900">
              <a:buFont typeface="+mj-lt"/>
              <a:buAutoNum type="alphaLcPeriod"/>
            </a:pPr>
            <a:endParaRPr lang="en-US" sz="1800" dirty="0"/>
          </a:p>
          <a:p>
            <a:pPr marL="342900" indent="-342900">
              <a:buFont typeface="+mj-lt"/>
              <a:buAutoNum type="alphaLcPeriod"/>
            </a:pPr>
            <a:r>
              <a:rPr lang="en-US" sz="1800" dirty="0"/>
              <a:t>For what purpose do we need measures of corruption: </a:t>
            </a:r>
          </a:p>
          <a:p>
            <a:pPr lvl="1"/>
            <a:r>
              <a:rPr lang="en-US" sz="1600" dirty="0"/>
              <a:t>--measuring levels of corruption (or corruption control) vs. monitoring and evaluating the effectiveness of interventions? </a:t>
            </a:r>
          </a:p>
          <a:p>
            <a:pPr marL="342900" indent="-342900">
              <a:buFont typeface="+mj-lt"/>
              <a:buAutoNum type="alphaLcPeriod"/>
            </a:pPr>
            <a:endParaRPr lang="en-US" sz="1800" dirty="0"/>
          </a:p>
          <a:p>
            <a:pPr marL="342900" indent="-342900">
              <a:buFont typeface="+mj-lt"/>
              <a:buAutoNum type="alphaLcPeriod"/>
            </a:pPr>
            <a:r>
              <a:rPr lang="en-US" sz="1800" dirty="0"/>
              <a:t>What are the most promising new indicators and methods? </a:t>
            </a:r>
          </a:p>
          <a:p>
            <a:pPr marL="342900" indent="-342900">
              <a:buFont typeface="+mj-lt"/>
              <a:buAutoNum type="alphaLcPeriod"/>
            </a:pPr>
            <a:endParaRPr lang="en-US" sz="1800" dirty="0"/>
          </a:p>
          <a:p>
            <a:pPr marL="342900" indent="-342900">
              <a:buFont typeface="+mj-lt"/>
              <a:buAutoNum type="alphaLcPeriod"/>
            </a:pPr>
            <a:r>
              <a:rPr lang="en-US" sz="1800" dirty="0"/>
              <a:t>How can the G20 best utilize and benefit from new methods? Does it need to take action to generate new forms of data?</a:t>
            </a:r>
          </a:p>
          <a:p>
            <a:endParaRPr lang="en-US" dirty="0"/>
          </a:p>
          <a:p>
            <a:endParaRPr lang="en-US" dirty="0"/>
          </a:p>
          <a:p>
            <a:endParaRPr lang="en-US" dirty="0"/>
          </a:p>
        </p:txBody>
      </p:sp>
      <p:sp>
        <p:nvSpPr>
          <p:cNvPr id="3" name="Subtitle 2">
            <a:extLst>
              <a:ext uri="{FF2B5EF4-FFF2-40B4-BE49-F238E27FC236}">
                <a16:creationId xmlns:a16="http://schemas.microsoft.com/office/drawing/2014/main" id="{16E8FFA0-9904-EF40-8611-903FDDF29182}"/>
              </a:ext>
            </a:extLst>
          </p:cNvPr>
          <p:cNvSpPr>
            <a:spLocks noGrp="1"/>
          </p:cNvSpPr>
          <p:nvPr>
            <p:ph type="subTitle" idx="1"/>
          </p:nvPr>
        </p:nvSpPr>
        <p:spPr/>
        <p:txBody>
          <a:bodyPr>
            <a:normAutofit fontScale="62500" lnSpcReduction="20000"/>
          </a:bodyPr>
          <a:lstStyle/>
          <a:p>
            <a:r>
              <a:rPr lang="en-US" dirty="0"/>
              <a:t>Group 3 (Plenary): Measuring </a:t>
            </a:r>
            <a:r>
              <a:rPr lang="en-US" dirty="0" err="1"/>
              <a:t>effectivness</a:t>
            </a:r>
            <a:endParaRPr lang="en-US" dirty="0"/>
          </a:p>
        </p:txBody>
      </p:sp>
    </p:spTree>
    <p:extLst>
      <p:ext uri="{BB962C8B-B14F-4D97-AF65-F5344CB8AC3E}">
        <p14:creationId xmlns:p14="http://schemas.microsoft.com/office/powerpoint/2010/main" val="3522249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92BA7B2-7FFD-B443-921D-280221A4F77E}"/>
              </a:ext>
            </a:extLst>
          </p:cNvPr>
          <p:cNvSpPr>
            <a:spLocks noGrp="1"/>
          </p:cNvSpPr>
          <p:nvPr>
            <p:ph type="body" sz="quarter" idx="17"/>
          </p:nvPr>
        </p:nvSpPr>
        <p:spPr/>
        <p:txBody>
          <a:bodyPr>
            <a:normAutofit fontScale="85000" lnSpcReduction="10000"/>
          </a:bodyPr>
          <a:lstStyle/>
          <a:p>
            <a:r>
              <a:rPr lang="en-GB" dirty="0"/>
              <a:t>Anders, Gerhard, Fidelis E. </a:t>
            </a:r>
            <a:r>
              <a:rPr lang="en-GB" dirty="0" err="1"/>
              <a:t>Kanyongolo</a:t>
            </a:r>
            <a:r>
              <a:rPr lang="en-GB" dirty="0"/>
              <a:t>, Brigitte </a:t>
            </a:r>
            <a:r>
              <a:rPr lang="en-GB" dirty="0" err="1"/>
              <a:t>Seim</a:t>
            </a:r>
            <a:r>
              <a:rPr lang="en-GB" dirty="0"/>
              <a:t>. (2020). 'Corruption and the impact of law enforcement: insights from a mixed-methods study in Malawi’, Journal of Modern African Studies 58:3.</a:t>
            </a:r>
          </a:p>
          <a:p>
            <a:r>
              <a:rPr lang="en-GB" dirty="0" err="1"/>
              <a:t>Dávid</a:t>
            </a:r>
            <a:r>
              <a:rPr lang="en-GB" dirty="0"/>
              <a:t>-Barrett, E., &amp; Fazekas, M. (2020). Anti-corruption in aid-funded procurement: Is corruption reduced or merely displaced?. World Development, 132.</a:t>
            </a:r>
          </a:p>
          <a:p>
            <a:r>
              <a:rPr lang="en-GB" dirty="0"/>
              <a:t>David-Barrett, E., Murray, A., </a:t>
            </a:r>
            <a:r>
              <a:rPr lang="en-GB" dirty="0" err="1"/>
              <a:t>Polvi</a:t>
            </a:r>
            <a:r>
              <a:rPr lang="en-GB" dirty="0"/>
              <a:t>, J., &amp; Burge, R. 2020. Evaluating anti-corruption agencies: learning from the Caribbean. </a:t>
            </a:r>
            <a:r>
              <a:rPr lang="en-GB" i="1" dirty="0"/>
              <a:t>Journal 	of Development Effectiveness</a:t>
            </a:r>
            <a:r>
              <a:rPr lang="en-GB" dirty="0"/>
              <a:t>, </a:t>
            </a:r>
            <a:r>
              <a:rPr lang="en-GB" i="1" dirty="0"/>
              <a:t>12</a:t>
            </a:r>
            <a:r>
              <a:rPr lang="en-GB" dirty="0"/>
              <a:t>(1), 74-88.</a:t>
            </a:r>
          </a:p>
          <a:p>
            <a:r>
              <a:rPr lang="en-GB" dirty="0"/>
              <a:t>Fazekas, M., </a:t>
            </a:r>
            <a:r>
              <a:rPr lang="en-GB" dirty="0" err="1"/>
              <a:t>Tóth</a:t>
            </a:r>
            <a:r>
              <a:rPr lang="en-GB" dirty="0"/>
              <a:t>, I. J., &amp; King, L. P. (2016). An objective corruption risk index using public procurement data. European Journal on Criminal Policy and Research, 22(3), 369-397.</a:t>
            </a:r>
          </a:p>
          <a:p>
            <a:r>
              <a:rPr lang="en-GB" dirty="0"/>
              <a:t>Heywood, P. M., &amp; Rose, J. (2014). " Close but no Cigar": the measurement of corruption. Journal of Public Policy, 507-529.</a:t>
            </a:r>
          </a:p>
          <a:p>
            <a:r>
              <a:rPr lang="en-GB" dirty="0"/>
              <a:t>Heywood, P. M. (2017). Rethinking corruption: Hocus-pocus, locus and focus. Slavonic &amp; East European Review, 95(1), 21-48</a:t>
            </a:r>
          </a:p>
          <a:p>
            <a:r>
              <a:rPr lang="en-GB" dirty="0"/>
              <a:t>LaForge, G. (2017). The Sum of Its Parts: Coordinating Brazil’s Fight against Corruption, 2003–2016. </a:t>
            </a:r>
            <a:r>
              <a:rPr lang="en-GB" i="1" dirty="0"/>
              <a:t>Princeton, NJ: Princeton University Innovations for Successful Societies</a:t>
            </a:r>
          </a:p>
          <a:p>
            <a:r>
              <a:rPr lang="en-GB" dirty="0" err="1"/>
              <a:t>Mungiu-Pippidi</a:t>
            </a:r>
            <a:r>
              <a:rPr lang="en-GB" dirty="0"/>
              <a:t>, A., &amp; Fazekas, M. (2020). How to define and measure corruption. In A Research Agenda for Studies of Corruption. Edward Elgar Publishing</a:t>
            </a:r>
          </a:p>
          <a:p>
            <a:r>
              <a:rPr lang="en-GB" dirty="0" err="1"/>
              <a:t>Piga</a:t>
            </a:r>
            <a:r>
              <a:rPr lang="en-GB" dirty="0"/>
              <a:t>, G. (2011). A fighting chance against corruption in public procurement? In S. Rose-Ackerman &amp; T. </a:t>
            </a:r>
            <a:r>
              <a:rPr lang="en-GB" dirty="0" err="1"/>
              <a:t>Soreide</a:t>
            </a:r>
            <a:r>
              <a:rPr lang="en-GB" dirty="0"/>
              <a:t> (Eds.). International Handbook on the Economics of Corruption (Two, pp. 141–181). Cheltenham, UK: Edward Elgar.</a:t>
            </a:r>
          </a:p>
          <a:p>
            <a:r>
              <a:rPr lang="en-GB" dirty="0"/>
              <a:t>Pritchett, L (2014), “An Homage to the </a:t>
            </a:r>
            <a:r>
              <a:rPr lang="en-GB" dirty="0" err="1"/>
              <a:t>Randomistas</a:t>
            </a:r>
            <a:r>
              <a:rPr lang="en-GB" dirty="0"/>
              <a:t> on the Occasion of the J-PAL 10th Anniversary: Development as a Faith-Based Activity”</a:t>
            </a:r>
          </a:p>
          <a:p>
            <a:r>
              <a:rPr lang="en-GB" dirty="0"/>
              <a:t>Williams-</a:t>
            </a:r>
            <a:r>
              <a:rPr lang="en-GB" dirty="0" err="1"/>
              <a:t>Elegbe</a:t>
            </a:r>
            <a:r>
              <a:rPr lang="en-GB" dirty="0"/>
              <a:t>, S. (2014). Beyond UNCITRAL: the challenges of procurement reform implementation in Africa. Stellenbosch Law Review, 25(1), 209-224</a:t>
            </a:r>
          </a:p>
          <a:p>
            <a:r>
              <a:rPr lang="en-GB" dirty="0"/>
              <a:t>Williams-</a:t>
            </a:r>
            <a:r>
              <a:rPr lang="en-GB" dirty="0" err="1"/>
              <a:t>Elegbe</a:t>
            </a:r>
            <a:r>
              <a:rPr lang="en-GB" dirty="0"/>
              <a:t>, S. (2018). Systemic corruption and public procurement in developing countries: are there any solutions?. Journal of Public Procurement.</a:t>
            </a:r>
          </a:p>
          <a:p>
            <a:endParaRPr lang="en-GB" dirty="0"/>
          </a:p>
          <a:p>
            <a:endParaRPr lang="en-GB" dirty="0"/>
          </a:p>
          <a:p>
            <a:endParaRPr lang="en-US" dirty="0"/>
          </a:p>
          <a:p>
            <a:endParaRPr lang="en-US" dirty="0"/>
          </a:p>
        </p:txBody>
      </p:sp>
      <p:sp>
        <p:nvSpPr>
          <p:cNvPr id="3" name="Subtitle 2">
            <a:extLst>
              <a:ext uri="{FF2B5EF4-FFF2-40B4-BE49-F238E27FC236}">
                <a16:creationId xmlns:a16="http://schemas.microsoft.com/office/drawing/2014/main" id="{E0684E45-C07F-B64C-852D-4E8A493AD4ED}"/>
              </a:ext>
            </a:extLst>
          </p:cNvPr>
          <p:cNvSpPr>
            <a:spLocks noGrp="1"/>
          </p:cNvSpPr>
          <p:nvPr>
            <p:ph type="subTitle" idx="1"/>
          </p:nvPr>
        </p:nvSpPr>
        <p:spPr/>
        <p:txBody>
          <a:bodyPr/>
          <a:lstStyle/>
          <a:p>
            <a:r>
              <a:rPr lang="en-US" dirty="0"/>
              <a:t>References</a:t>
            </a:r>
          </a:p>
        </p:txBody>
      </p:sp>
    </p:spTree>
    <p:extLst>
      <p:ext uri="{BB962C8B-B14F-4D97-AF65-F5344CB8AC3E}">
        <p14:creationId xmlns:p14="http://schemas.microsoft.com/office/powerpoint/2010/main" val="4289021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6F6A9E-35A6-474C-A1E6-34126E6FDA86}"/>
              </a:ext>
            </a:extLst>
          </p:cNvPr>
          <p:cNvSpPr>
            <a:spLocks noGrp="1"/>
          </p:cNvSpPr>
          <p:nvPr>
            <p:ph type="body" sz="quarter" idx="17"/>
          </p:nvPr>
        </p:nvSpPr>
        <p:spPr/>
        <p:txBody>
          <a:bodyPr/>
          <a:lstStyle/>
          <a:p>
            <a:pPr marL="285750" indent="-285750">
              <a:buFont typeface="Arial" panose="020B0604020202020204" pitchFamily="34" charset="0"/>
              <a:buChar char="•"/>
            </a:pPr>
            <a:r>
              <a:rPr lang="en-US" sz="1600" dirty="0"/>
              <a:t>You will be allocated to a Zoom Breakout group depending on the preference you selected in advance (either topic 1: enhancing cooperation among law enforcement or topic 2: targeting corruption in public procurement)</a:t>
            </a:r>
          </a:p>
          <a:p>
            <a:pPr marL="285750" indent="-285750">
              <a:buFont typeface="Arial" panose="020B0604020202020204" pitchFamily="34" charset="0"/>
              <a:buChar char="•"/>
            </a:pPr>
            <a:r>
              <a:rPr lang="en-US" sz="1600" dirty="0"/>
              <a:t>If you did not state a preference in advance, you will be allocated to a group randomly</a:t>
            </a:r>
          </a:p>
          <a:p>
            <a:pPr marL="285750" indent="-285750">
              <a:buFont typeface="Arial" panose="020B0604020202020204" pitchFamily="34" charset="0"/>
              <a:buChar char="•"/>
            </a:pPr>
            <a:r>
              <a:rPr lang="en-US" sz="1600" dirty="0"/>
              <a:t>If you are in the wrong group, please leave the breakout session and return to the main ‘room’; then write your name in the chat. </a:t>
            </a:r>
            <a:r>
              <a:rPr lang="en-US" sz="1600" dirty="0" err="1"/>
              <a:t>Liljana</a:t>
            </a:r>
            <a:r>
              <a:rPr lang="en-US" sz="1600" dirty="0"/>
              <a:t> will respond and allocate you to the correct room</a:t>
            </a:r>
          </a:p>
          <a:p>
            <a:pPr marL="285750" indent="-285750">
              <a:buFont typeface="Arial" panose="020B0604020202020204" pitchFamily="34" charset="0"/>
              <a:buChar char="•"/>
            </a:pPr>
            <a:r>
              <a:rPr lang="en-US" sz="1600" dirty="0"/>
              <a:t>We have a 15-minute break now to allow everyone some time to get to the room or take a break. The session starts on the hour. </a:t>
            </a:r>
          </a:p>
          <a:p>
            <a:pPr marL="285750" indent="-285750">
              <a:buFont typeface="Arial" panose="020B0604020202020204" pitchFamily="34" charset="0"/>
              <a:buChar char="•"/>
            </a:pPr>
            <a:r>
              <a:rPr lang="en-US" sz="1600" dirty="0"/>
              <a:t>Once the discussion starts, please use the Chat function to indicate that you would like </a:t>
            </a:r>
            <a:r>
              <a:rPr lang="en-US" sz="1600"/>
              <a:t>to speak. </a:t>
            </a:r>
            <a:endParaRPr lang="en-US" sz="1600" dirty="0"/>
          </a:p>
          <a:p>
            <a:pPr marL="285750" indent="-285750">
              <a:buFont typeface="Arial" panose="020B0604020202020204" pitchFamily="34" charset="0"/>
              <a:buChar char="•"/>
            </a:pPr>
            <a:endParaRPr lang="en-US" sz="1600" dirty="0"/>
          </a:p>
          <a:p>
            <a:endParaRPr lang="en-US" dirty="0"/>
          </a:p>
        </p:txBody>
      </p:sp>
      <p:sp>
        <p:nvSpPr>
          <p:cNvPr id="3" name="Subtitle 2">
            <a:extLst>
              <a:ext uri="{FF2B5EF4-FFF2-40B4-BE49-F238E27FC236}">
                <a16:creationId xmlns:a16="http://schemas.microsoft.com/office/drawing/2014/main" id="{57E173DC-CA90-D244-B0BC-6D75FF79C49D}"/>
              </a:ext>
            </a:extLst>
          </p:cNvPr>
          <p:cNvSpPr>
            <a:spLocks noGrp="1"/>
          </p:cNvSpPr>
          <p:nvPr>
            <p:ph type="subTitle" idx="1"/>
          </p:nvPr>
        </p:nvSpPr>
        <p:spPr/>
        <p:txBody>
          <a:bodyPr/>
          <a:lstStyle/>
          <a:p>
            <a:r>
              <a:rPr lang="en-US" dirty="0"/>
              <a:t>What happens now?</a:t>
            </a:r>
          </a:p>
        </p:txBody>
      </p:sp>
    </p:spTree>
    <p:extLst>
      <p:ext uri="{BB962C8B-B14F-4D97-AF65-F5344CB8AC3E}">
        <p14:creationId xmlns:p14="http://schemas.microsoft.com/office/powerpoint/2010/main" val="3963397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85398" y="4353059"/>
            <a:ext cx="8378297" cy="1210614"/>
          </a:xfrm>
        </p:spPr>
        <p:txBody>
          <a:bodyPr>
            <a:normAutofit fontScale="85000" lnSpcReduction="20000"/>
          </a:bodyPr>
          <a:lstStyle/>
          <a:p>
            <a:endParaRPr lang="en-GB" sz="2000" dirty="0"/>
          </a:p>
          <a:p>
            <a:pPr algn="ctr">
              <a:spcBef>
                <a:spcPts val="0"/>
              </a:spcBef>
            </a:pPr>
            <a:r>
              <a:rPr lang="en-GB" sz="2200" b="1" dirty="0">
                <a:latin typeface="Calibri" panose="020F0502020204030204" pitchFamily="34" charset="0"/>
              </a:rPr>
              <a:t>Centre for the Study of Corruption (CSC)</a:t>
            </a:r>
            <a:endParaRPr lang="en-GB" sz="2200" dirty="0">
              <a:latin typeface="Calibri" panose="020F0502020204030204" pitchFamily="34" charset="0"/>
            </a:endParaRPr>
          </a:p>
          <a:p>
            <a:pPr algn="ctr">
              <a:spcBef>
                <a:spcPts val="0"/>
              </a:spcBef>
            </a:pPr>
            <a:r>
              <a:rPr lang="en-GB" sz="2200" dirty="0">
                <a:latin typeface="Calibri" panose="020F0502020204030204" pitchFamily="34" charset="0"/>
              </a:rPr>
              <a:t>Research-Teaching-Policy</a:t>
            </a:r>
          </a:p>
          <a:p>
            <a:pPr algn="ctr">
              <a:spcBef>
                <a:spcPts val="0"/>
              </a:spcBef>
            </a:pPr>
            <a:r>
              <a:rPr lang="en-GB" sz="2200" dirty="0">
                <a:latin typeface="Calibri" panose="020F0502020204030204" pitchFamily="34" charset="0"/>
              </a:rPr>
              <a:t>www.sussex.ac.uk/scsc</a:t>
            </a:r>
            <a:endParaRPr lang="en-GB" sz="2200" dirty="0">
              <a:effectLst/>
              <a:latin typeface="Calibri" panose="020F0502020204030204" pitchFamily="34" charset="0"/>
            </a:endParaRPr>
          </a:p>
        </p:txBody>
      </p:sp>
      <p:sp>
        <p:nvSpPr>
          <p:cNvPr id="3" name="Subtitle 2"/>
          <p:cNvSpPr>
            <a:spLocks noGrp="1"/>
          </p:cNvSpPr>
          <p:nvPr>
            <p:ph type="subTitle" idx="1"/>
          </p:nvPr>
        </p:nvSpPr>
        <p:spPr/>
        <p:txBody>
          <a:bodyPr>
            <a:normAutofit/>
          </a:bodyPr>
          <a:lstStyle/>
          <a:p>
            <a:endParaRPr lang="en-GB" dirty="0"/>
          </a:p>
        </p:txBody>
      </p:sp>
      <p:sp>
        <p:nvSpPr>
          <p:cNvPr id="5" name="Text Placeholder 1"/>
          <p:cNvSpPr txBox="1">
            <a:spLocks/>
          </p:cNvSpPr>
          <p:nvPr/>
        </p:nvSpPr>
        <p:spPr>
          <a:xfrm>
            <a:off x="1008529" y="2018763"/>
            <a:ext cx="7535396" cy="2820473"/>
          </a:xfrm>
          <a:prstGeom prst="rect">
            <a:avLst/>
          </a:prstGeom>
        </p:spPr>
        <p:txBody>
          <a:bodyPr wrap="square" numCol="1" spcCol="144000">
            <a:normAutofit/>
          </a:bodyPr>
          <a:lstStyle>
            <a:lvl1pPr marL="0" indent="0" algn="l" defTabSz="685800" rtl="0" eaLnBrk="1" latinLnBrk="0" hangingPunct="1">
              <a:lnSpc>
                <a:spcPct val="110000"/>
              </a:lnSpc>
              <a:spcBef>
                <a:spcPts val="750"/>
              </a:spcBef>
              <a:buFont typeface="Arial" panose="020B0604020202020204" pitchFamily="34" charset="0"/>
              <a:buNone/>
              <a:defRPr sz="11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00000"/>
              </a:lnSpc>
              <a:spcBef>
                <a:spcPts val="0"/>
              </a:spcBef>
            </a:pPr>
            <a:endParaRPr lang="en-GB" sz="1800" dirty="0">
              <a:latin typeface="Calibri" panose="020F0502020204030204" pitchFamily="34" charset="0"/>
            </a:endParaRPr>
          </a:p>
          <a:p>
            <a:pPr algn="ctr">
              <a:lnSpc>
                <a:spcPct val="100000"/>
              </a:lnSpc>
              <a:spcBef>
                <a:spcPts val="0"/>
              </a:spcBef>
            </a:pPr>
            <a:endParaRPr lang="en-GB" sz="1800" dirty="0">
              <a:latin typeface="Calibri" panose="020F0502020204030204" pitchFamily="34" charset="0"/>
            </a:endParaRPr>
          </a:p>
          <a:p>
            <a:pPr algn="ctr">
              <a:lnSpc>
                <a:spcPct val="100000"/>
              </a:lnSpc>
              <a:spcBef>
                <a:spcPts val="0"/>
              </a:spcBef>
            </a:pPr>
            <a:r>
              <a:rPr lang="en-GB" sz="2400" b="1" dirty="0">
                <a:latin typeface="Calibri" panose="020F0502020204030204" pitchFamily="34" charset="0"/>
              </a:rPr>
              <a:t>Liz </a:t>
            </a:r>
            <a:r>
              <a:rPr lang="en-GB" sz="2400" b="1" dirty="0" err="1">
                <a:latin typeface="Calibri" panose="020F0502020204030204" pitchFamily="34" charset="0"/>
              </a:rPr>
              <a:t>Dávid</a:t>
            </a:r>
            <a:r>
              <a:rPr lang="en-GB" sz="2400" b="1" dirty="0">
                <a:latin typeface="Calibri" panose="020F0502020204030204" pitchFamily="34" charset="0"/>
              </a:rPr>
              <a:t>-Barrett</a:t>
            </a:r>
            <a:r>
              <a:rPr lang="en-GB" sz="1800" dirty="0">
                <a:latin typeface="Calibri" panose="020F0502020204030204" pitchFamily="34" charset="0"/>
              </a:rPr>
              <a:t/>
            </a:r>
            <a:br>
              <a:rPr lang="en-GB" sz="1800" dirty="0">
                <a:latin typeface="Calibri" panose="020F0502020204030204" pitchFamily="34" charset="0"/>
              </a:rPr>
            </a:br>
            <a:r>
              <a:rPr lang="en-GB" sz="1800" dirty="0">
                <a:latin typeface="Calibri" panose="020F0502020204030204" pitchFamily="34" charset="0"/>
              </a:rPr>
              <a:t>Professor of Governance &amp; Integrity</a:t>
            </a:r>
            <a:br>
              <a:rPr lang="en-GB" sz="1800" dirty="0">
                <a:latin typeface="Calibri" panose="020F0502020204030204" pitchFamily="34" charset="0"/>
              </a:rPr>
            </a:br>
            <a:r>
              <a:rPr lang="en-GB" sz="1800" dirty="0">
                <a:latin typeface="Calibri" panose="020F0502020204030204" pitchFamily="34" charset="0"/>
              </a:rPr>
              <a:t>Director, Centre for the Study of Corruption</a:t>
            </a:r>
          </a:p>
          <a:p>
            <a:pPr algn="ctr">
              <a:lnSpc>
                <a:spcPct val="100000"/>
              </a:lnSpc>
              <a:spcBef>
                <a:spcPts val="0"/>
              </a:spcBef>
            </a:pPr>
            <a:r>
              <a:rPr lang="en-GB" sz="1800" dirty="0" err="1">
                <a:solidFill>
                  <a:srgbClr val="0070C0"/>
                </a:solidFill>
                <a:latin typeface="Calibri" panose="020F0502020204030204" pitchFamily="34" charset="0"/>
              </a:rPr>
              <a:t>e.david-barrett@sussex.ac.uk</a:t>
            </a:r>
            <a:r>
              <a:rPr lang="en-GB" sz="1800" dirty="0">
                <a:latin typeface="Calibri" panose="020F0502020204030204" pitchFamily="34" charset="0"/>
              </a:rPr>
              <a:t/>
            </a:r>
            <a:br>
              <a:rPr lang="en-GB" sz="1800" dirty="0">
                <a:latin typeface="Calibri" panose="020F0502020204030204" pitchFamily="34" charset="0"/>
              </a:rPr>
            </a:br>
            <a:endParaRPr lang="en-GB" sz="1800" dirty="0">
              <a:latin typeface="Calibri" panose="020F0502020204030204" pitchFamily="34" charset="0"/>
            </a:endParaRPr>
          </a:p>
        </p:txBody>
      </p:sp>
    </p:spTree>
    <p:extLst>
      <p:ext uri="{BB962C8B-B14F-4D97-AF65-F5344CB8AC3E}">
        <p14:creationId xmlns:p14="http://schemas.microsoft.com/office/powerpoint/2010/main" val="3212402473"/>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UoS Title 1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22D82D01-EC9C-4EAD-8B3D-025619A61275}"/>
    </a:ext>
  </a:extLst>
</a:theme>
</file>

<file path=ppt/theme/theme3.xml><?xml version="1.0" encoding="utf-8"?>
<a:theme xmlns:a="http://schemas.openxmlformats.org/drawingml/2006/main" name="UoS Title 2">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06F2081F-71D5-4313-BFE0-71CAC04C70C2}"/>
    </a:ext>
  </a:extLst>
</a:theme>
</file>

<file path=ppt/theme/theme4.xml><?xml version="1.0" encoding="utf-8"?>
<a:theme xmlns:a="http://schemas.openxmlformats.org/drawingml/2006/main" name="UoS Title 2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1E6E0983-90E4-485F-88AC-91532DD3FE8B}"/>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6.xml><?xml version="1.0" encoding="utf-8"?>
<a:theme xmlns:a="http://schemas.openxmlformats.org/drawingml/2006/main" name="Turquois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2171F1C2-6428-4C44-9532-700C2E24A372}"/>
    </a:ext>
  </a:extLst>
</a:theme>
</file>

<file path=ppt/theme/theme7.xml><?xml version="1.0" encoding="utf-8"?>
<a:theme xmlns:a="http://schemas.openxmlformats.org/drawingml/2006/main" name="Orang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BC0C09B7-BD1F-4F25-8C9C-C89A2C93230F}"/>
    </a:ext>
  </a:extLst>
</a:theme>
</file>

<file path=ppt/theme/theme8.xml><?xml version="1.0" encoding="utf-8"?>
<a:theme xmlns:a="http://schemas.openxmlformats.org/drawingml/2006/main" name="Blu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BE651764-881C-46F0-BAE6-D1AD39131839}"/>
    </a:ext>
  </a:extLst>
</a:theme>
</file>

<file path=ppt/theme/theme9.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E9B942CE-CE2B-4D60-BFEC-8A8500C9109D}"/>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Standard-2</Template>
  <TotalTime>16720</TotalTime>
  <Words>2325</Words>
  <Application>Microsoft Office PowerPoint</Application>
  <PresentationFormat>On-screen Show (4:3)</PresentationFormat>
  <Paragraphs>220</Paragraphs>
  <Slides>22</Slides>
  <Notes>16</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22</vt:i4>
      </vt:variant>
    </vt:vector>
  </HeadingPairs>
  <TitlesOfParts>
    <vt:vector size="34" baseType="lpstr">
      <vt:lpstr>Arial</vt:lpstr>
      <vt:lpstr>Calibri</vt:lpstr>
      <vt:lpstr>Georgia</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G20 ACWG  Academic Roundtable Introduction</vt:lpstr>
      <vt:lpstr>PowerPoint Presentation</vt:lpstr>
      <vt:lpstr>PowerPoint Presentation</vt:lpstr>
      <vt:lpstr>Enhancing cooperation among law enforcement</vt:lpstr>
      <vt:lpstr>PowerPoint Presentation</vt:lpstr>
      <vt:lpstr>PowerPoint Presentation</vt:lpstr>
      <vt:lpstr>PowerPoint Presentation</vt:lpstr>
      <vt:lpstr>Targeting corruption in public procurement</vt:lpstr>
      <vt:lpstr>PowerPoint Presentation</vt:lpstr>
      <vt:lpstr>PowerPoint Presentation</vt:lpstr>
      <vt:lpstr>PowerPoint Presentation</vt:lpstr>
      <vt:lpstr>Distilling learning, assessing effectiveness and measuring corruption</vt:lpstr>
      <vt:lpstr>PowerPoint Presentation</vt:lpstr>
      <vt:lpstr>PowerPoint Presentation</vt:lpstr>
      <vt:lpstr>PowerPoint Presentation</vt:lpstr>
      <vt:lpstr>Our discussion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dc:creator>
  <cp:lastModifiedBy>Charlotte Shamoon</cp:lastModifiedBy>
  <cp:revision>254</cp:revision>
  <dcterms:created xsi:type="dcterms:W3CDTF">2019-09-25T07:35:11Z</dcterms:created>
  <dcterms:modified xsi:type="dcterms:W3CDTF">2020-10-21T14:44:24Z</dcterms:modified>
</cp:coreProperties>
</file>