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18"/>
  </p:notesMasterIdLst>
  <p:handoutMasterIdLst>
    <p:handoutMasterId r:id="rId19"/>
  </p:handoutMasterIdLst>
  <p:sldIdLst>
    <p:sldId id="256" r:id="rId10"/>
    <p:sldId id="437" r:id="rId11"/>
    <p:sldId id="442" r:id="rId12"/>
    <p:sldId id="446" r:id="rId13"/>
    <p:sldId id="449" r:id="rId14"/>
    <p:sldId id="447" r:id="rId15"/>
    <p:sldId id="448" r:id="rId16"/>
    <p:sldId id="43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  <a:srgbClr val="F269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4" autoAdjust="0"/>
    <p:restoredTop sz="64011"/>
  </p:normalViewPr>
  <p:slideViewPr>
    <p:cSldViewPr snapToGrid="0" showGuides="1">
      <p:cViewPr varScale="1">
        <p:scale>
          <a:sx n="73" d="100"/>
          <a:sy n="73" d="100"/>
        </p:scale>
        <p:origin x="25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21/10/2020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839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309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05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06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7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  <p:sldLayoutId id="2147484061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42999" y="4104676"/>
            <a:ext cx="6858000" cy="315118"/>
          </a:xfrm>
        </p:spPr>
        <p:txBody>
          <a:bodyPr/>
          <a:lstStyle/>
          <a:p>
            <a:r>
              <a:rPr lang="en-GB" sz="2000" dirty="0"/>
              <a:t>Liz </a:t>
            </a:r>
            <a:r>
              <a:rPr lang="en-GB" sz="2000" dirty="0" err="1"/>
              <a:t>Dávid</a:t>
            </a:r>
            <a:r>
              <a:rPr lang="en-GB" sz="2000" dirty="0"/>
              <a:t>-Barrett</a:t>
            </a:r>
          </a:p>
          <a:p>
            <a:r>
              <a:rPr lang="en-GB" sz="2000" dirty="0"/>
              <a:t>Professor of Governance &amp; Integrity</a:t>
            </a:r>
          </a:p>
          <a:p>
            <a:r>
              <a:rPr lang="en-GB" sz="2000" dirty="0"/>
              <a:t>Director, Centre for the Study of Corruption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1086924"/>
            <a:ext cx="8686800" cy="24193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G20 ACWG </a:t>
            </a:r>
            <a:br>
              <a:rPr lang="en-US" b="1" dirty="0"/>
            </a:br>
            <a:r>
              <a:rPr lang="en-US" b="1" dirty="0"/>
              <a:t>Academic Roundtable</a:t>
            </a:r>
            <a:r>
              <a:rPr lang="en-GB" dirty="0"/>
              <a:t/>
            </a:r>
            <a:br>
              <a:rPr lang="en-GB" dirty="0"/>
            </a:br>
            <a:r>
              <a:rPr lang="en-GB" sz="3100" dirty="0"/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414863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00743" y="1674254"/>
            <a:ext cx="8142514" cy="3928056"/>
          </a:xfrm>
        </p:spPr>
        <p:txBody>
          <a:bodyPr>
            <a:normAutofit/>
          </a:bodyPr>
          <a:lstStyle/>
          <a:p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Organised by University of Sussex and UNODC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Participants: experienced researchers from G20 countries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Open discussion on three priority topics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Preparation of recommendations in consultation with participants and UNODC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Academic roundtable</a:t>
            </a:r>
          </a:p>
        </p:txBody>
      </p:sp>
    </p:spTree>
    <p:extLst>
      <p:ext uri="{BB962C8B-B14F-4D97-AF65-F5344CB8AC3E}">
        <p14:creationId xmlns:p14="http://schemas.microsoft.com/office/powerpoint/2010/main" val="164567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C1D5FF-FB80-C544-9AFD-229DA9FE91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r>
              <a:rPr lang="en-GB" sz="2000" dirty="0"/>
              <a:t>Reducing implementation gaps in our anti-corruption architecture by </a:t>
            </a:r>
            <a:r>
              <a:rPr lang="en-GB" sz="2000" b="1" dirty="0"/>
              <a:t>enhancing cooperation of anti-corruption law enforcement practitioners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2000" dirty="0"/>
              <a:t>Targeting</a:t>
            </a:r>
            <a:r>
              <a:rPr lang="en-GB" sz="2000" b="1" dirty="0"/>
              <a:t> corruption in public procurement</a:t>
            </a:r>
            <a:r>
              <a:rPr lang="en-GB" sz="2000" dirty="0"/>
              <a:t>, a key risk area requiring swift action to ensure the effectiveness of the COVID-19 response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2000" dirty="0"/>
              <a:t>Distilling learning, including through </a:t>
            </a:r>
            <a:r>
              <a:rPr lang="en-GB" sz="2000" b="1" dirty="0"/>
              <a:t>assessing effectiveness </a:t>
            </a:r>
            <a:r>
              <a:rPr lang="en-GB" sz="2000" dirty="0"/>
              <a:t>of anti-corruption measures</a:t>
            </a:r>
          </a:p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D711B8-025B-6E4B-AA28-1C53C9CC5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Three topics</a:t>
            </a:r>
          </a:p>
        </p:txBody>
      </p:sp>
    </p:spTree>
    <p:extLst>
      <p:ext uri="{BB962C8B-B14F-4D97-AF65-F5344CB8AC3E}">
        <p14:creationId xmlns:p14="http://schemas.microsoft.com/office/powerpoint/2010/main" val="204231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186D1-D39E-654E-9D93-CFCF0E7AC2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10000"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en-GB" sz="2400" b="1" dirty="0"/>
              <a:t>Establish peer-to-peer knowledge exchange on anti-corruption issues between national law enforcement agencies</a:t>
            </a:r>
            <a:endParaRPr lang="en-GB" sz="2400" dirty="0"/>
          </a:p>
          <a:p>
            <a:pPr marL="228600" lvl="0" indent="-228600">
              <a:buFont typeface="+mj-lt"/>
              <a:buAutoNum type="arabicPeriod"/>
            </a:pPr>
            <a:r>
              <a:rPr lang="en-GB" sz="2400" b="1" dirty="0"/>
              <a:t>Establish national and transnational interagency task forces or working groups focused on particular cases or emerging issues</a:t>
            </a:r>
            <a:endParaRPr lang="en-GB" sz="2400" dirty="0"/>
          </a:p>
          <a:p>
            <a:pPr marL="228600" lvl="0" indent="-228600">
              <a:buFont typeface="+mj-lt"/>
              <a:buAutoNum type="arabicPeriod"/>
            </a:pPr>
            <a:r>
              <a:rPr lang="en-GB" sz="2400" b="1" dirty="0"/>
              <a:t>Leverage technology and data analytics to provide additional resources </a:t>
            </a:r>
            <a:r>
              <a:rPr lang="en-GB" sz="2400" dirty="0"/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2400" b="1" dirty="0"/>
              <a:t>Create a</a:t>
            </a:r>
            <a:r>
              <a:rPr lang="en-GB" sz="2400" dirty="0"/>
              <a:t> </a:t>
            </a:r>
            <a:r>
              <a:rPr lang="en-GB" sz="2400" b="1" dirty="0"/>
              <a:t>secure platform to exchange data on corruption investigations</a:t>
            </a:r>
            <a:endParaRPr lang="en-GB" sz="2400" dirty="0"/>
          </a:p>
          <a:p>
            <a:r>
              <a:rPr lang="en-GB" sz="2400" dirty="0"/>
              <a:t> </a:t>
            </a:r>
          </a:p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517DE9-3660-D54D-B7BD-420B2ADFF5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Enhancing cooperation among law 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872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6852F0-A46E-1448-8298-8C83C1D2BB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GB" sz="2000" dirty="0"/>
              <a:t>The host of the Riyadh Initiative towards the creation of a Global Operational Network of Anti-Corruption Law Enforcement Authorities should: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/>
              <a:t>Set out a monitoring and evaluation system at its launch;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/>
              <a:t>Draw on academic support to construct a baseline, so that progress can be traced and the initiative held to account;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/>
              <a:t>Identify realistic and achievable goals and celebrate success; and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/>
              <a:t>Leverage existing networks and infrastructure wherever possible to avoid duplication, enhance synergies, reduce costs, delays and challenges. </a:t>
            </a:r>
          </a:p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291B77-308E-7F45-B7C7-50FA7E74A1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Riyadh Initiative</a:t>
            </a:r>
          </a:p>
        </p:txBody>
      </p:sp>
    </p:spTree>
    <p:extLst>
      <p:ext uri="{BB962C8B-B14F-4D97-AF65-F5344CB8AC3E}">
        <p14:creationId xmlns:p14="http://schemas.microsoft.com/office/powerpoint/2010/main" val="1900780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013AD7-A00B-104A-913A-63AB43A76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GB" sz="2000" b="1" dirty="0"/>
              <a:t>Make corruption in public procurement a key focus of national security strategies and of the work of anti-corruption agencies, anti-trust authorities, public procurement authorities and organised crime agencies</a:t>
            </a:r>
            <a:r>
              <a:rPr lang="en-GB" sz="2000" dirty="0"/>
              <a:t>  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2000" b="1" dirty="0"/>
              <a:t>Publish detailed public procurement data encompassing all stages of procurement in an open data format</a:t>
            </a:r>
            <a:r>
              <a:rPr lang="en-GB" sz="2000" dirty="0"/>
              <a:t>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2000" b="1" dirty="0"/>
              <a:t>Create a typology of procurement corruption risks at different stages of the procurement process, by government sector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2000" b="1" dirty="0"/>
              <a:t>Introduce and maintain public registers of the beneficial ownership of companies</a:t>
            </a:r>
            <a:r>
              <a:rPr lang="en-GB" sz="2000" dirty="0"/>
              <a:t> </a:t>
            </a:r>
            <a:r>
              <a:rPr lang="en-GB" sz="2000" b="1" dirty="0"/>
              <a:t> </a:t>
            </a:r>
            <a:endParaRPr lang="en-GB" sz="2000" dirty="0"/>
          </a:p>
          <a:p>
            <a:pPr marL="457200" lvl="0" indent="-457200">
              <a:buFont typeface="+mj-lt"/>
              <a:buAutoNum type="arabicPeriod"/>
            </a:pPr>
            <a:r>
              <a:rPr lang="en-GB" sz="2000" b="1" dirty="0"/>
              <a:t>Develop a consistent G20 approach to debarment policy and information sharing</a:t>
            </a:r>
            <a:endParaRPr lang="en-GB" sz="2000" dirty="0"/>
          </a:p>
          <a:p>
            <a:pPr marL="457200" lvl="0" indent="-457200">
              <a:buFont typeface="+mj-lt"/>
              <a:buAutoNum type="arabicPeriod"/>
            </a:pPr>
            <a:r>
              <a:rPr lang="en-GB" sz="2000" b="1" dirty="0"/>
              <a:t>Promote multi-stakeholder collective action</a:t>
            </a:r>
            <a:endParaRPr lang="en-GB" sz="2000" dirty="0"/>
          </a:p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16AB85-B5CC-3148-8568-807F319D1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Targeting corruption in public procurement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55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B483A5-2731-EB4C-8633-D601D87A67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40000" lnSpcReduction="20000"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en-GB" sz="4400" b="1" dirty="0"/>
              <a:t>Support a stocktaking of typologies of corruption and existing metrics.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4400" b="1" dirty="0"/>
              <a:t>Utilise its leadership role to call for governments to collect and publish comparable open data in key areas relevant to corruption</a:t>
            </a:r>
            <a:r>
              <a:rPr lang="en-GB" sz="4400" dirty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4400" b="1" dirty="0"/>
              <a:t>Recognise that any measure will be subject to methodological bias and hence should encourage users of corruption measures to be alert to its limitations</a:t>
            </a:r>
            <a:endParaRPr lang="en-GB" sz="4400" dirty="0"/>
          </a:p>
          <a:p>
            <a:pPr marL="228600" lvl="0" indent="-228600">
              <a:buFont typeface="+mj-lt"/>
              <a:buAutoNum type="arabicPeriod"/>
            </a:pPr>
            <a:r>
              <a:rPr lang="en-GB" sz="4400" b="1" dirty="0"/>
              <a:t>Ensure that</a:t>
            </a:r>
            <a:r>
              <a:rPr lang="en-GB" sz="4400" dirty="0"/>
              <a:t> </a:t>
            </a:r>
            <a:r>
              <a:rPr lang="en-GB" sz="4400" b="1" dirty="0"/>
              <a:t>national anti-corruption strategies are accompanied by robust monitoring and evaluation mechanisms</a:t>
            </a:r>
            <a:r>
              <a:rPr lang="en-GB" sz="4400" dirty="0"/>
              <a:t>  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4400" b="1" dirty="0"/>
              <a:t>Encourage measurement surrounding the costs of corruption and how they are distributed</a:t>
            </a:r>
            <a:endParaRPr lang="en-GB" sz="4400" dirty="0"/>
          </a:p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F1D60-C670-A84F-9E55-F88AEF6AD6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Assessing effectiveness and measuring corruption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57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85398" y="4353059"/>
            <a:ext cx="8378297" cy="1210614"/>
          </a:xfrm>
        </p:spPr>
        <p:txBody>
          <a:bodyPr>
            <a:normAutofit fontScale="85000" lnSpcReduction="20000"/>
          </a:bodyPr>
          <a:lstStyle/>
          <a:p>
            <a:endParaRPr lang="en-GB" sz="2000" dirty="0"/>
          </a:p>
          <a:p>
            <a:pPr algn="ctr">
              <a:spcBef>
                <a:spcPts val="0"/>
              </a:spcBef>
            </a:pPr>
            <a:r>
              <a:rPr lang="en-GB" sz="2200" b="1" dirty="0">
                <a:latin typeface="Calibri" panose="020F0502020204030204" pitchFamily="34" charset="0"/>
              </a:rPr>
              <a:t>Centre for the Study of Corruption (CSC)</a:t>
            </a:r>
            <a:endParaRPr lang="en-GB" sz="2200" dirty="0">
              <a:latin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GB" sz="2200" dirty="0">
                <a:latin typeface="Calibri" panose="020F0502020204030204" pitchFamily="34" charset="0"/>
              </a:rPr>
              <a:t>Research-Teaching-Policy</a:t>
            </a:r>
          </a:p>
          <a:p>
            <a:pPr algn="ctr">
              <a:spcBef>
                <a:spcPts val="0"/>
              </a:spcBef>
            </a:pPr>
            <a:r>
              <a:rPr lang="en-GB" sz="2200" dirty="0">
                <a:latin typeface="Calibri" panose="020F0502020204030204" pitchFamily="34" charset="0"/>
              </a:rPr>
              <a:t>www.sussex.ac.uk/scsc</a:t>
            </a:r>
            <a:endParaRPr lang="en-GB" sz="22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1008529" y="2018763"/>
            <a:ext cx="7535396" cy="2820473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GB" sz="1800" dirty="0"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GB" sz="1800" dirty="0"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Calibri" panose="020F0502020204030204" pitchFamily="34" charset="0"/>
              </a:rPr>
              <a:t>Liz </a:t>
            </a:r>
            <a:r>
              <a:rPr lang="en-GB" sz="2400" b="1" dirty="0" err="1">
                <a:latin typeface="Calibri" panose="020F0502020204030204" pitchFamily="34" charset="0"/>
              </a:rPr>
              <a:t>Dávid</a:t>
            </a:r>
            <a:r>
              <a:rPr lang="en-GB" sz="2400" b="1" dirty="0">
                <a:latin typeface="Calibri" panose="020F0502020204030204" pitchFamily="34" charset="0"/>
              </a:rPr>
              <a:t>-Barrett</a:t>
            </a:r>
            <a:r>
              <a:rPr lang="en-GB" sz="1800" dirty="0">
                <a:latin typeface="Calibri" panose="020F0502020204030204" pitchFamily="34" charset="0"/>
              </a:rPr>
              <a:t/>
            </a:r>
            <a:br>
              <a:rPr lang="en-GB" sz="1800" dirty="0">
                <a:latin typeface="Calibri" panose="020F0502020204030204" pitchFamily="34" charset="0"/>
              </a:rPr>
            </a:br>
            <a:r>
              <a:rPr lang="en-GB" sz="1800" dirty="0">
                <a:latin typeface="Calibri" panose="020F0502020204030204" pitchFamily="34" charset="0"/>
              </a:rPr>
              <a:t>Professor of Governance &amp; Integrity</a:t>
            </a:r>
            <a:br>
              <a:rPr lang="en-GB" sz="1800" dirty="0">
                <a:latin typeface="Calibri" panose="020F0502020204030204" pitchFamily="34" charset="0"/>
              </a:rPr>
            </a:br>
            <a:r>
              <a:rPr lang="en-GB" sz="1800" dirty="0">
                <a:latin typeface="Calibri" panose="020F0502020204030204" pitchFamily="34" charset="0"/>
              </a:rPr>
              <a:t>Director, Centre for the Study of Corruption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1800" dirty="0" err="1">
                <a:solidFill>
                  <a:srgbClr val="0070C0"/>
                </a:solidFill>
                <a:latin typeface="Calibri" panose="020F0502020204030204" pitchFamily="34" charset="0"/>
              </a:rPr>
              <a:t>e.david-barrett@sussex.ac.uk</a:t>
            </a:r>
            <a:r>
              <a:rPr lang="en-GB" sz="1800" dirty="0">
                <a:latin typeface="Calibri" panose="020F0502020204030204" pitchFamily="34" charset="0"/>
              </a:rPr>
              <a:t/>
            </a:r>
            <a:br>
              <a:rPr lang="en-GB" sz="1800" dirty="0">
                <a:latin typeface="Calibri" panose="020F0502020204030204" pitchFamily="34" charset="0"/>
              </a:rPr>
            </a:br>
            <a:endParaRPr lang="en-GB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402473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Title 1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2D82D01-EC9C-4EAD-8B3D-025619A61275}"/>
    </a:ext>
  </a:extLst>
</a:theme>
</file>

<file path=ppt/theme/theme3.xml><?xml version="1.0" encoding="utf-8"?>
<a:theme xmlns:a="http://schemas.openxmlformats.org/drawingml/2006/main" name="UoS Title 2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06F2081F-71D5-4313-BFE0-71CAC04C70C2}"/>
    </a:ext>
  </a:extLst>
</a:theme>
</file>

<file path=ppt/theme/theme4.xml><?xml version="1.0" encoding="utf-8"?>
<a:theme xmlns:a="http://schemas.openxmlformats.org/drawingml/2006/main" name="UoS Title 2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Turquois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171F1C2-6428-4C44-9532-700C2E24A372}"/>
    </a:ext>
  </a:extLst>
</a:theme>
</file>

<file path=ppt/theme/theme7.xml><?xml version="1.0" encoding="utf-8"?>
<a:theme xmlns:a="http://schemas.openxmlformats.org/drawingml/2006/main" name="Orang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C0C09B7-BD1F-4F25-8C9C-C89A2C93230F}"/>
    </a:ext>
  </a:extLst>
</a:theme>
</file>

<file path=ppt/theme/theme8.xml><?xml version="1.0" encoding="utf-8"?>
<a:theme xmlns:a="http://schemas.openxmlformats.org/drawingml/2006/main" name="Blu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E651764-881C-46F0-BAE6-D1AD39131839}"/>
    </a:ext>
  </a:extLst>
</a:theme>
</file>

<file path=ppt/theme/theme9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E9B942CE-CE2B-4D60-BFEC-8A8500C9109D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Standard-2</Template>
  <TotalTime>16743</TotalTime>
  <Words>353</Words>
  <Application>Microsoft Office PowerPoint</Application>
  <PresentationFormat>On-screen Show (4:3)</PresentationFormat>
  <Paragraphs>57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G20 ACWG  Academic Roundtable Recommendations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</dc:creator>
  <cp:lastModifiedBy>Charlotte Shamoon</cp:lastModifiedBy>
  <cp:revision>257</cp:revision>
  <dcterms:created xsi:type="dcterms:W3CDTF">2019-09-25T07:35:11Z</dcterms:created>
  <dcterms:modified xsi:type="dcterms:W3CDTF">2020-10-21T14:51:02Z</dcterms:modified>
</cp:coreProperties>
</file>