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8.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974" r:id="rId6"/>
    <p:sldMasterId id="2147483995" r:id="rId7"/>
    <p:sldMasterId id="2147484016" r:id="rId8"/>
    <p:sldMasterId id="2147484037" r:id="rId9"/>
  </p:sldMasterIdLst>
  <p:notesMasterIdLst>
    <p:notesMasterId r:id="rId21"/>
  </p:notesMasterIdLst>
  <p:handoutMasterIdLst>
    <p:handoutMasterId r:id="rId22"/>
  </p:handoutMasterIdLst>
  <p:sldIdLst>
    <p:sldId id="256" r:id="rId10"/>
    <p:sldId id="434" r:id="rId11"/>
    <p:sldId id="385" r:id="rId12"/>
    <p:sldId id="427" r:id="rId13"/>
    <p:sldId id="391" r:id="rId14"/>
    <p:sldId id="438" r:id="rId15"/>
    <p:sldId id="439" r:id="rId16"/>
    <p:sldId id="441" r:id="rId17"/>
    <p:sldId id="440" r:id="rId18"/>
    <p:sldId id="437" r:id="rId19"/>
    <p:sldId id="43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34"/>
    <a:srgbClr val="F269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20" autoAdjust="0"/>
    <p:restoredTop sz="63978"/>
  </p:normalViewPr>
  <p:slideViewPr>
    <p:cSldViewPr snapToGrid="0" showGuides="1">
      <p:cViewPr varScale="1">
        <p:scale>
          <a:sx n="73" d="100"/>
          <a:sy n="73" d="100"/>
        </p:scale>
        <p:origin x="2502"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21/10/2020</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21/10/2020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very much for the invitation to present today. I’m delighted to be part of this conversation.</a:t>
            </a:r>
          </a:p>
        </p:txBody>
      </p:sp>
      <p:sp>
        <p:nvSpPr>
          <p:cNvPr id="4" name="Slide Number Placeholder 3"/>
          <p:cNvSpPr>
            <a:spLocks noGrp="1"/>
          </p:cNvSpPr>
          <p:nvPr>
            <p:ph type="sldNum" sz="quarter" idx="5"/>
          </p:nvPr>
        </p:nvSpPr>
        <p:spPr/>
        <p:txBody>
          <a:bodyPr/>
          <a:lstStyle/>
          <a:p>
            <a:fld id="{70CC1D15-B5DE-4BD5-A4FB-8CE7A139D482}" type="slidenum">
              <a:rPr lang="en-GB" smtClean="0"/>
              <a:t>1</a:t>
            </a:fld>
            <a:endParaRPr lang="en-GB"/>
          </a:p>
        </p:txBody>
      </p:sp>
    </p:spTree>
    <p:extLst>
      <p:ext uri="{BB962C8B-B14F-4D97-AF65-F5344CB8AC3E}">
        <p14:creationId xmlns:p14="http://schemas.microsoft.com/office/powerpoint/2010/main" val="604839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Centre for the Study of Corruption is the UK’s only specialist research </a:t>
            </a:r>
            <a:r>
              <a:rPr lang="en-US" dirty="0" err="1"/>
              <a:t>centre</a:t>
            </a:r>
            <a:r>
              <a:rPr lang="en-US" dirty="0"/>
              <a:t> on corruption and one of few globally</a:t>
            </a:r>
          </a:p>
          <a:p>
            <a:endParaRPr lang="en-US" dirty="0"/>
          </a:p>
          <a:p>
            <a:r>
              <a:rPr lang="en-US" dirty="0"/>
              <a:t>We have been operating for nearly ten years, and now have seven full-time faculty working on corruption, and a senior team which combines both academic excellence and practical experience</a:t>
            </a:r>
          </a:p>
        </p:txBody>
      </p:sp>
      <p:sp>
        <p:nvSpPr>
          <p:cNvPr id="4" name="Slide Number Placeholder 3"/>
          <p:cNvSpPr>
            <a:spLocks noGrp="1"/>
          </p:cNvSpPr>
          <p:nvPr>
            <p:ph type="sldNum" sz="quarter" idx="5"/>
          </p:nvPr>
        </p:nvSpPr>
        <p:spPr/>
        <p:txBody>
          <a:bodyPr/>
          <a:lstStyle/>
          <a:p>
            <a:fld id="{70CC1D15-B5DE-4BD5-A4FB-8CE7A139D482}" type="slidenum">
              <a:rPr lang="en-GB" smtClean="0"/>
              <a:t>2</a:t>
            </a:fld>
            <a:endParaRPr lang="en-GB"/>
          </a:p>
        </p:txBody>
      </p:sp>
    </p:spTree>
    <p:extLst>
      <p:ext uri="{BB962C8B-B14F-4D97-AF65-F5344CB8AC3E}">
        <p14:creationId xmlns:p14="http://schemas.microsoft.com/office/powerpoint/2010/main" val="3287700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Centre engages in </a:t>
            </a:r>
            <a:r>
              <a:rPr lang="en-US" dirty="0" err="1"/>
              <a:t>rsearch</a:t>
            </a:r>
            <a:r>
              <a:rPr lang="en-US" dirty="0"/>
              <a:t>, teaching and policy advice</a:t>
            </a:r>
          </a:p>
          <a:p>
            <a:endParaRPr lang="en-US" dirty="0"/>
          </a:p>
          <a:p>
            <a:r>
              <a:rPr lang="en-US" dirty="0"/>
              <a:t>Our research is all rigorous and peer-reviewed, and our aim is to strengthen the evidence base</a:t>
            </a:r>
          </a:p>
          <a:p>
            <a:endParaRPr lang="en-US" dirty="0"/>
          </a:p>
          <a:p>
            <a:r>
              <a:rPr lang="en-US" dirty="0"/>
              <a:t>Our teaching – through three Masters </a:t>
            </a:r>
            <a:r>
              <a:rPr lang="en-US" dirty="0" err="1"/>
              <a:t>programmes</a:t>
            </a:r>
            <a:r>
              <a:rPr lang="en-US" dirty="0"/>
              <a:t> and short courses for professionals – is helping to train the next generation of AC professionals around the world</a:t>
            </a:r>
          </a:p>
          <a:p>
            <a:endParaRPr lang="en-US" dirty="0"/>
          </a:p>
          <a:p>
            <a:r>
              <a:rPr lang="en-US" dirty="0"/>
              <a:t>The aim of our policy advice is to turn research findings into action</a:t>
            </a:r>
          </a:p>
          <a:p>
            <a:endParaRPr lang="en-US" dirty="0"/>
          </a:p>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3</a:t>
            </a:fld>
            <a:endParaRPr lang="en-GB"/>
          </a:p>
        </p:txBody>
      </p:sp>
    </p:spTree>
    <p:extLst>
      <p:ext uri="{BB962C8B-B14F-4D97-AF65-F5344CB8AC3E}">
        <p14:creationId xmlns:p14="http://schemas.microsoft.com/office/powerpoint/2010/main" val="3868275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was asked to make recommendations about what the G20 could do to tackle global corruption</a:t>
            </a:r>
          </a:p>
        </p:txBody>
      </p:sp>
      <p:sp>
        <p:nvSpPr>
          <p:cNvPr id="4" name="Slide Number Placeholder 3"/>
          <p:cNvSpPr>
            <a:spLocks noGrp="1"/>
          </p:cNvSpPr>
          <p:nvPr>
            <p:ph type="sldNum" sz="quarter" idx="5"/>
          </p:nvPr>
        </p:nvSpPr>
        <p:spPr/>
        <p:txBody>
          <a:bodyPr/>
          <a:lstStyle/>
          <a:p>
            <a:fld id="{70CC1D15-B5DE-4BD5-A4FB-8CE7A139D482}" type="slidenum">
              <a:rPr lang="en-GB" smtClean="0"/>
              <a:t>4</a:t>
            </a:fld>
            <a:endParaRPr lang="en-GB"/>
          </a:p>
        </p:txBody>
      </p:sp>
    </p:spTree>
    <p:extLst>
      <p:ext uri="{BB962C8B-B14F-4D97-AF65-F5344CB8AC3E}">
        <p14:creationId xmlns:p14="http://schemas.microsoft.com/office/powerpoint/2010/main" val="2387770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kern="1200" dirty="0">
                <a:solidFill>
                  <a:schemeClr val="tx1"/>
                </a:solidFill>
                <a:effectLst/>
                <a:latin typeface="+mn-lt"/>
                <a:ea typeface="+mn-ea"/>
                <a:cs typeface="+mn-cs"/>
              </a:rPr>
              <a:t>My first recommendation is that the G20 address the implementation gap in anti-corruption.</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The last two to three decades have seen great strides in changing the international architecture against corruption, in terms of international conventions, laws and institutions. More than 100 countries now have anti-corruption agencies and many also have National Anti-Corruption plans or strategies. International organisations also promote this agenda, with most recently the IMF taking an active role.</a:t>
            </a:r>
          </a:p>
          <a:p>
            <a:endParaRPr lang="en-GB" b="0" dirty="0"/>
          </a:p>
          <a:p>
            <a:r>
              <a:rPr lang="en-GB" b="0" dirty="0"/>
              <a:t>But despite all this progress, we also know that there is a huge gap in implementation.</a:t>
            </a:r>
          </a:p>
          <a:p>
            <a:endParaRPr lang="en-GB" b="0" dirty="0"/>
          </a:p>
          <a:p>
            <a:r>
              <a:rPr lang="en-GB" b="0" dirty="0"/>
              <a:t>The G20 can help change this by setting a strong example. G20 countries should ensure that AC strategies are accompanied by implementation plans, and monitoring and evaluation systems, and that agencies charged with implementation have the resources and independence to carry out their missions.</a:t>
            </a:r>
          </a:p>
          <a:p>
            <a:endParaRPr lang="en-GB" b="0" dirty="0"/>
          </a:p>
          <a:p>
            <a:r>
              <a:rPr lang="en-GB" b="0" dirty="0"/>
              <a:t>Our research shows that ACAs need three types of capacity:</a:t>
            </a:r>
          </a:p>
          <a:p>
            <a:endParaRPr lang="en-GB" b="0" dirty="0"/>
          </a:p>
          <a:p>
            <a:r>
              <a:rPr lang="en-GB" b="0" dirty="0"/>
              <a:t>They need organisational capacity. This ranges from practicalities – equipment to do the job, staff who remain in post for a long time, but also inspiring leaders who are willing to disrupt social norms.</a:t>
            </a:r>
          </a:p>
          <a:p>
            <a:endParaRPr lang="en-GB" b="0" dirty="0"/>
          </a:p>
          <a:p>
            <a:r>
              <a:rPr lang="en-GB" b="0" dirty="0"/>
              <a:t>They need policy advocacy skills. Staff in ACAs need to be problem solvers, who can lobby to close loopholes in regulation and reduce opportunities for corruption.</a:t>
            </a:r>
          </a:p>
          <a:p>
            <a:endParaRPr lang="en-GB" b="0" dirty="0"/>
          </a:p>
          <a:p>
            <a:r>
              <a:rPr lang="en-GB" b="0" dirty="0"/>
              <a:t>Finally, networks among anti-corruption professionals are critical. We have seen this time and time again. Agencies can only work if they have cooperative relationships with a number of other bodies not only locally, but also across borders. And yet cooperation is extremely difficult to achieve. It needs legal frameworks, technical and digital infrastructure, and critically, it needs the trust and informal relationships that you only get from working together and building up relationships over time. </a:t>
            </a:r>
          </a:p>
          <a:p>
            <a:endParaRPr lang="en-GB" b="0" dirty="0"/>
          </a:p>
          <a:p>
            <a:r>
              <a:rPr lang="en-GB" b="0" dirty="0"/>
              <a:t>These research findings very much resonate with two of the key priorities of this G20 presidency. The in-depth approach taken to the Accountability Report strengthens implementation of G20 high-level principles, while the Riyadh Initiative would build stronger networks among law enforcement professionals. Some existing networks have demonstrated the enormous benefits of cooperation. But the existing networks are insufficiently global. ACAs have a very difficult and sensitive position in their countries. This can make it difficult for them to share information in existing networks of traditional policing bodies, and indeed many of the countries that need international cooperation most are not part of existing networks. A serious effort to tackle global corruption must commit resources and creativity to build cooperation, and the Riyadh initiative promises to do just that. </a:t>
            </a:r>
          </a:p>
          <a:p>
            <a:endParaRPr lang="en-US" b="0" dirty="0"/>
          </a:p>
          <a:p>
            <a:endParaRPr lang="en-US" b="0" dirty="0"/>
          </a:p>
        </p:txBody>
      </p:sp>
      <p:sp>
        <p:nvSpPr>
          <p:cNvPr id="4" name="Slide Number Placeholder 3"/>
          <p:cNvSpPr>
            <a:spLocks noGrp="1"/>
          </p:cNvSpPr>
          <p:nvPr>
            <p:ph type="sldNum" sz="quarter" idx="5"/>
          </p:nvPr>
        </p:nvSpPr>
        <p:spPr/>
        <p:txBody>
          <a:bodyPr/>
          <a:lstStyle/>
          <a:p>
            <a:fld id="{70CC1D15-B5DE-4BD5-A4FB-8CE7A139D482}" type="slidenum">
              <a:rPr lang="en-GB" smtClean="0"/>
              <a:t>5</a:t>
            </a:fld>
            <a:endParaRPr lang="en-GB"/>
          </a:p>
        </p:txBody>
      </p:sp>
    </p:spTree>
    <p:extLst>
      <p:ext uri="{BB962C8B-B14F-4D97-AF65-F5344CB8AC3E}">
        <p14:creationId xmlns:p14="http://schemas.microsoft.com/office/powerpoint/2010/main" val="1294279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second recommendation is to make public procurement transparent and invest in open and high-quality data infrastructure.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Public procurement accounts for on average 30% of public spending in OECD countries and as much as 50% in LMICs. Yet such a lucrative sector is, all around the world, vulnerable to corruption. </a:t>
            </a:r>
            <a:r>
              <a:rPr lang="en-GB" sz="1200" dirty="0"/>
              <a:t>This undermines public service delivery and the development of a complex market economy. Indeed, even more worrying perhaps, sometimes pp is vulnerable to capture by organised crime and even terrorist groups. This clearly has implications for global security</a:t>
            </a:r>
            <a:endParaRPr lang="en-US" dirty="0"/>
          </a:p>
          <a:p>
            <a:endParaRPr lang="en-US" dirty="0"/>
          </a:p>
          <a:p>
            <a:r>
              <a:rPr lang="en-US" dirty="0"/>
              <a:t>Our research in this area has been funded for the last five years by the UK govt’s Anti-Corruption Evidence </a:t>
            </a:r>
            <a:r>
              <a:rPr lang="en-US" dirty="0" err="1"/>
              <a:t>programme</a:t>
            </a:r>
            <a:r>
              <a:rPr lang="en-US" dirty="0"/>
              <a:t>. It shows that [from slide]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6</a:t>
            </a:fld>
            <a:endParaRPr lang="en-GB"/>
          </a:p>
        </p:txBody>
      </p:sp>
    </p:spTree>
    <p:extLst>
      <p:ext uri="{BB962C8B-B14F-4D97-AF65-F5344CB8AC3E}">
        <p14:creationId xmlns:p14="http://schemas.microsoft.com/office/powerpoint/2010/main" val="3981457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third recommendation is to empower companies to help change business norms.</a:t>
            </a:r>
          </a:p>
          <a:p>
            <a:endParaRPr lang="en-US" dirty="0"/>
          </a:p>
          <a:p>
            <a:r>
              <a:rPr lang="en-US" dirty="0"/>
              <a:t>Our research shows that: [slide] </a:t>
            </a:r>
          </a:p>
        </p:txBody>
      </p:sp>
      <p:sp>
        <p:nvSpPr>
          <p:cNvPr id="4" name="Slide Number Placeholder 3"/>
          <p:cNvSpPr>
            <a:spLocks noGrp="1"/>
          </p:cNvSpPr>
          <p:nvPr>
            <p:ph type="sldNum" sz="quarter" idx="5"/>
          </p:nvPr>
        </p:nvSpPr>
        <p:spPr/>
        <p:txBody>
          <a:bodyPr/>
          <a:lstStyle/>
          <a:p>
            <a:fld id="{70CC1D15-B5DE-4BD5-A4FB-8CE7A139D482}" type="slidenum">
              <a:rPr lang="en-GB" smtClean="0"/>
              <a:t>7</a:t>
            </a:fld>
            <a:endParaRPr lang="en-GB"/>
          </a:p>
        </p:txBody>
      </p:sp>
    </p:spTree>
    <p:extLst>
      <p:ext uri="{BB962C8B-B14F-4D97-AF65-F5344CB8AC3E}">
        <p14:creationId xmlns:p14="http://schemas.microsoft.com/office/powerpoint/2010/main" val="2804038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8</a:t>
            </a:fld>
            <a:endParaRPr lang="en-GB"/>
          </a:p>
        </p:txBody>
      </p:sp>
    </p:spTree>
    <p:extLst>
      <p:ext uri="{BB962C8B-B14F-4D97-AF65-F5344CB8AC3E}">
        <p14:creationId xmlns:p14="http://schemas.microsoft.com/office/powerpoint/2010/main" val="2371546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 example of our </a:t>
            </a:r>
            <a:r>
              <a:rPr lang="en-US" b="1" dirty="0"/>
              <a:t>policy innovation </a:t>
            </a:r>
            <a:r>
              <a:rPr lang="en-US" dirty="0"/>
              <a:t>work – we are currently designing interactive data analysis portals which can be used by the governments of Jamaica and Uganda to </a:t>
            </a:r>
            <a:r>
              <a:rPr lang="en-US" dirty="0" err="1"/>
              <a:t>analyse</a:t>
            </a:r>
            <a:r>
              <a:rPr lang="en-US" dirty="0"/>
              <a:t> their procurement, again with support from UK govt funding under the ACE </a:t>
            </a:r>
            <a:r>
              <a:rPr lang="en-US" dirty="0" err="1"/>
              <a:t>programme</a:t>
            </a:r>
            <a:r>
              <a:rPr lang="en-US" dirty="0"/>
              <a:t>, and we are currently developing a new tool which will allow policy makers to understand what savings they could make from reforming procurement in different ways. This latter tool is through to the second round of the IMF Anti-Corruption Challenge – we are hoping for success at the finals next month!</a:t>
            </a:r>
          </a:p>
        </p:txBody>
      </p:sp>
      <p:sp>
        <p:nvSpPr>
          <p:cNvPr id="4" name="Slide Number Placeholder 3"/>
          <p:cNvSpPr>
            <a:spLocks noGrp="1"/>
          </p:cNvSpPr>
          <p:nvPr>
            <p:ph type="sldNum" sz="quarter" idx="5"/>
          </p:nvPr>
        </p:nvSpPr>
        <p:spPr/>
        <p:txBody>
          <a:bodyPr/>
          <a:lstStyle/>
          <a:p>
            <a:fld id="{70CC1D15-B5DE-4BD5-A4FB-8CE7A139D482}" type="slidenum">
              <a:rPr lang="en-GB" smtClean="0"/>
              <a:t>10</a:t>
            </a:fld>
            <a:endParaRPr lang="en-GB"/>
          </a:p>
        </p:txBody>
      </p:sp>
    </p:spTree>
    <p:extLst>
      <p:ext uri="{BB962C8B-B14F-4D97-AF65-F5344CB8AC3E}">
        <p14:creationId xmlns:p14="http://schemas.microsoft.com/office/powerpoint/2010/main" val="3617309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be delighted to share the research that I have discussed today, so do please get in touch if you would like me to send you any of it.</a:t>
            </a:r>
          </a:p>
        </p:txBody>
      </p:sp>
      <p:sp>
        <p:nvSpPr>
          <p:cNvPr id="4" name="Slide Number Placeholder 3"/>
          <p:cNvSpPr>
            <a:spLocks noGrp="1"/>
          </p:cNvSpPr>
          <p:nvPr>
            <p:ph type="sldNum" sz="quarter" idx="5"/>
          </p:nvPr>
        </p:nvSpPr>
        <p:spPr/>
        <p:txBody>
          <a:bodyPr/>
          <a:lstStyle/>
          <a:p>
            <a:fld id="{70CC1D15-B5DE-4BD5-A4FB-8CE7A139D482}" type="slidenum">
              <a:rPr lang="en-GB" smtClean="0"/>
              <a:t>11</a:t>
            </a:fld>
            <a:endParaRPr lang="en-GB"/>
          </a:p>
        </p:txBody>
      </p:sp>
    </p:spTree>
    <p:extLst>
      <p:ext uri="{BB962C8B-B14F-4D97-AF65-F5344CB8AC3E}">
        <p14:creationId xmlns:p14="http://schemas.microsoft.com/office/powerpoint/2010/main" val="3048065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213880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39056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82746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60540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20827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59057" cy="6679101"/>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09633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gr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12385447">
            <a:off x="4935738" y="4442902"/>
            <a:ext cx="622961" cy="940549"/>
          </a:xfrm>
          <a:prstGeom prst="rect">
            <a:avLst/>
          </a:prstGeom>
        </p:spPr>
      </p:pic>
      <p:sp>
        <p:nvSpPr>
          <p:cNvPr id="16" name="Subtitle 2"/>
          <p:cNvSpPr txBox="1">
            <a:spLocks/>
          </p:cNvSpPr>
          <p:nvPr userDrawn="1"/>
        </p:nvSpPr>
        <p:spPr>
          <a:xfrm>
            <a:off x="581343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3805938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21875" r="2890"/>
          <a:stretch/>
        </p:blipFill>
        <p:spPr>
          <a:xfrm>
            <a:off x="19050" y="0"/>
            <a:ext cx="9172575" cy="6858000"/>
          </a:xfrm>
          <a:prstGeom prst="rect">
            <a:avLst/>
          </a:prstGeom>
        </p:spPr>
      </p:pic>
      <p:grpSp>
        <p:nvGrpSpPr>
          <p:cNvPr id="23" name="Group 22"/>
          <p:cNvGrpSpPr/>
          <p:nvPr userDrawn="1"/>
        </p:nvGrpSpPr>
        <p:grpSpPr>
          <a:xfrm>
            <a:off x="-7145" y="-84667"/>
            <a:ext cx="9265445" cy="7027334"/>
            <a:chOff x="-9526" y="-84667"/>
            <a:chExt cx="12353925" cy="702733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73622" y="3287224"/>
              <a:ext cx="6870621" cy="270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179147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35" name="Picture 34"/>
          <p:cNvPicPr>
            <a:picLocks noChangeAspect="1"/>
          </p:cNvPicPr>
          <p:nvPr userDrawn="1"/>
        </p:nvPicPr>
        <p:blipFill rotWithShape="1">
          <a:blip r:embed="rId2">
            <a:extLst>
              <a:ext uri="{28A0092B-C50C-407E-A947-70E740481C1C}">
                <a14:useLocalDpi xmlns:a14="http://schemas.microsoft.com/office/drawing/2010/main" val="0"/>
              </a:ext>
            </a:extLst>
          </a:blip>
          <a:srcRect l="13672" r="11718"/>
          <a:stretch/>
        </p:blipFill>
        <p:spPr>
          <a:xfrm>
            <a:off x="-1" y="0"/>
            <a:ext cx="9096375" cy="6858000"/>
          </a:xfrm>
          <a:prstGeom prst="rect">
            <a:avLst/>
          </a:prstGeom>
        </p:spPr>
      </p:pic>
      <p:grpSp>
        <p:nvGrpSpPr>
          <p:cNvPr id="28" name="Group 27"/>
          <p:cNvGrpSpPr/>
          <p:nvPr userDrawn="1"/>
        </p:nvGrpSpPr>
        <p:grpSpPr>
          <a:xfrm>
            <a:off x="-7145" y="-84666"/>
            <a:ext cx="9255919" cy="7027333"/>
            <a:chOff x="-9526" y="-84666"/>
            <a:chExt cx="12341224" cy="7027333"/>
          </a:xfrm>
        </p:grpSpPr>
        <p:sp>
          <p:nvSpPr>
            <p:cNvPr id="29" name="Rectangle 28"/>
            <p:cNvSpPr/>
            <p:nvPr/>
          </p:nvSpPr>
          <p:spPr>
            <a:xfrm>
              <a:off x="-9526" y="-84666"/>
              <a:ext cx="12192000" cy="1735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0" name="Rectangle 29"/>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1" name="Rectangle 3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2" name="Rectangle 31"/>
            <p:cNvSpPr/>
            <p:nvPr/>
          </p:nvSpPr>
          <p:spPr>
            <a:xfrm rot="5400000">
              <a:off x="8767271" y="3293574"/>
              <a:ext cx="6870621" cy="2582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4" name="Picture 3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6"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7"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03277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cstate="print">
            <a:extLst>
              <a:ext uri="{28A0092B-C50C-407E-A947-70E740481C1C}">
                <a14:useLocalDpi xmlns:a14="http://schemas.microsoft.com/office/drawing/2010/main" val="0"/>
              </a:ext>
            </a:extLst>
          </a:blip>
          <a:srcRect l="15059" r="9954"/>
          <a:stretch/>
        </p:blipFill>
        <p:spPr>
          <a:xfrm>
            <a:off x="28575" y="-10819"/>
            <a:ext cx="9210676" cy="6822781"/>
          </a:xfrm>
          <a:prstGeom prst="rect">
            <a:avLst/>
          </a:prstGeom>
        </p:spPr>
      </p:pic>
      <p:grpSp>
        <p:nvGrpSpPr>
          <p:cNvPr id="23" name="Group 22"/>
          <p:cNvGrpSpPr/>
          <p:nvPr userDrawn="1"/>
        </p:nvGrpSpPr>
        <p:grpSpPr>
          <a:xfrm>
            <a:off x="-7145" y="-84667"/>
            <a:ext cx="9246395" cy="6943744"/>
            <a:chOff x="-9526" y="-84667"/>
            <a:chExt cx="12328525" cy="694374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60922" y="3299924"/>
              <a:ext cx="6870621" cy="245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965074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15378" r="8995"/>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6042811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722806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a:extLst>
              <a:ext uri="{28A0092B-C50C-407E-A947-70E740481C1C}">
                <a14:useLocalDpi xmlns:a14="http://schemas.microsoft.com/office/drawing/2010/main" val="0"/>
              </a:ext>
            </a:extLst>
          </a:blip>
          <a:srcRect l="12555" t="7210" r="17517" b="-57"/>
          <a:stretch/>
        </p:blipFill>
        <p:spPr>
          <a:xfrm>
            <a:off x="19049" y="71436"/>
            <a:ext cx="9124951" cy="6815139"/>
          </a:xfrm>
          <a:prstGeom prst="rect">
            <a:avLst/>
          </a:prstGeom>
        </p:spPr>
      </p:pic>
      <p:grpSp>
        <p:nvGrpSpPr>
          <p:cNvPr id="24" name="Group 23"/>
          <p:cNvGrpSpPr/>
          <p:nvPr userDrawn="1"/>
        </p:nvGrpSpPr>
        <p:grpSpPr>
          <a:xfrm>
            <a:off x="-7145" y="-84667"/>
            <a:ext cx="9236869" cy="7032702"/>
            <a:chOff x="-9526" y="-84667"/>
            <a:chExt cx="12315824" cy="7032702"/>
          </a:xfrm>
        </p:grpSpPr>
        <p:sp>
          <p:nvSpPr>
            <p:cNvPr id="25" name="Rectangle 24"/>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8" name="Rectangle 27"/>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2"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3"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72945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78456"/>
            <a:ext cx="896619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Tree>
    <p:extLst>
      <p:ext uri="{BB962C8B-B14F-4D97-AF65-F5344CB8AC3E}">
        <p14:creationId xmlns:p14="http://schemas.microsoft.com/office/powerpoint/2010/main" val="41959246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4051354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7832231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1458587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060574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94377" cy="670442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a:t>Drag your image here</a:t>
            </a:r>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grpSp>
        <p:nvGrpSpPr>
          <p:cNvPr id="21" name="Group 20"/>
          <p:cNvGrpSpPr/>
          <p:nvPr userDrawn="1"/>
        </p:nvGrpSpPr>
        <p:grpSpPr>
          <a:xfrm>
            <a:off x="-7145" y="-84667"/>
            <a:ext cx="9236869" cy="7032702"/>
            <a:chOff x="-9526" y="-84667"/>
            <a:chExt cx="12315824" cy="7032702"/>
          </a:xfrm>
        </p:grpSpPr>
        <p:sp>
          <p:nvSpPr>
            <p:cNvPr id="22" name="Rectangle 21"/>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8" name="Picture Placeholder 4"/>
          <p:cNvSpPr>
            <a:spLocks noGrp="1"/>
          </p:cNvSpPr>
          <p:nvPr>
            <p:ph type="pic" sz="quarter" idx="12" hasCustomPrompt="1"/>
          </p:nvPr>
        </p:nvSpPr>
        <p:spPr>
          <a:xfrm>
            <a:off x="4045276" y="445155"/>
            <a:ext cx="1072824" cy="933418"/>
          </a:xfrm>
          <a:prstGeom prst="rect">
            <a:avLst/>
          </a:prstGeom>
        </p:spPr>
        <p:txBody>
          <a:bodyPr/>
          <a:lstStyle>
            <a:lvl1pPr marL="0" indent="0" algn="ctr">
              <a:buNone/>
              <a:defRPr sz="1050" b="0">
                <a:solidFill>
                  <a:schemeClr val="bg1"/>
                </a:solidFill>
              </a:defRPr>
            </a:lvl1pPr>
          </a:lstStyle>
          <a:p>
            <a:r>
              <a:rPr lang="en-GB" dirty="0"/>
              <a:t>Logo</a:t>
            </a:r>
          </a:p>
        </p:txBody>
      </p:sp>
      <p:sp>
        <p:nvSpPr>
          <p:cNvPr id="29"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0"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0481917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4"/>
              <a:ext cx="1072823" cy="942921"/>
            </a:xfrm>
            <a:prstGeom prst="rect">
              <a:avLst/>
            </a:prstGeom>
          </p:spPr>
        </p:pic>
      </p:grpSp>
      <p:pic>
        <p:nvPicPr>
          <p:cNvPr id="7" name="Picture 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9214553" flipV="1">
            <a:off x="4723002" y="1477556"/>
            <a:ext cx="622961" cy="940549"/>
          </a:xfrm>
          <a:prstGeom prst="rect">
            <a:avLst/>
          </a:prstGeom>
        </p:spPr>
      </p:pic>
      <p:sp>
        <p:nvSpPr>
          <p:cNvPr id="8" name="Subtitle 2"/>
          <p:cNvSpPr txBox="1">
            <a:spLocks/>
          </p:cNvSpPr>
          <p:nvPr userDrawn="1"/>
        </p:nvSpPr>
        <p:spPr>
          <a:xfrm>
            <a:off x="5600699" y="2095052"/>
            <a:ext cx="1580796" cy="412534"/>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a:solidFill>
                  <a:schemeClr val="tx1"/>
                </a:solidFill>
              </a:rPr>
              <a:t>Copy and paste</a:t>
            </a:r>
            <a:r>
              <a:rPr lang="en-GB" sz="800" spc="0" baseline="0" dirty="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20388437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21875" r="2890"/>
          <a:stretch/>
        </p:blipFill>
        <p:spPr>
          <a:xfrm>
            <a:off x="19050" y="0"/>
            <a:ext cx="91725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8006031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13672" r="11718"/>
          <a:stretch/>
        </p:blipFill>
        <p:spPr>
          <a:xfrm>
            <a:off x="-1" y="0"/>
            <a:ext cx="90963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1242666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print">
            <a:extLst>
              <a:ext uri="{28A0092B-C50C-407E-A947-70E740481C1C}">
                <a14:useLocalDpi xmlns:a14="http://schemas.microsoft.com/office/drawing/2010/main" val="0"/>
              </a:ext>
            </a:extLst>
          </a:blip>
          <a:srcRect l="15059" r="9954"/>
          <a:stretch/>
        </p:blipFill>
        <p:spPr>
          <a:xfrm>
            <a:off x="28575" y="-10819"/>
            <a:ext cx="9210676" cy="6822781"/>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9822441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15378" r="8995"/>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30"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31"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4814116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25250114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12555" t="7210" r="17517" b="-57"/>
          <a:stretch/>
        </p:blipFill>
        <p:spPr>
          <a:xfrm>
            <a:off x="19049" y="71436"/>
            <a:ext cx="9124951" cy="6815139"/>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5"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26"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10670658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193744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458855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9018260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90737921"/>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0236994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238845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805814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64276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583412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088698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8192379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8388163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50205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907067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56422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2426459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4920699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9307487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5706535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440891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000699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1571115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2781012"/>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013261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99574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9577220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947157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133100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320782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393374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431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4431422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4354624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4667" y="1435101"/>
            <a:ext cx="4446869"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9188614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1728861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4550205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9867121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64103878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27403265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512770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6998257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306555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41403763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341461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444521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0560714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6659878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1651679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8253240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018311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28277636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9499790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1481587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910452565"/>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5618152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72777153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8393057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664463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04600247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0407373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553429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381800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9560545"/>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54572956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9257909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2837648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6532895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5950384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7705336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3546732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21724543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16128687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17224196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53822429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2110085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401285862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27406885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19548443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98784400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2537713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705125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7689457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879177888"/>
      </p:ext>
    </p:extLst>
  </p:cSld>
  <p:clrMapOvr>
    <a:masterClrMapping/>
  </p:clrMapOvr>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2989975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40521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5629000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5661008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1213190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303502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56821745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98774164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871949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92377651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23703952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8239369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Tree>
    <p:extLst>
      <p:ext uri="{BB962C8B-B14F-4D97-AF65-F5344CB8AC3E}">
        <p14:creationId xmlns:p14="http://schemas.microsoft.com/office/powerpoint/2010/main" val="16069982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8236256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56548752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41090172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3.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21" Type="http://schemas.openxmlformats.org/officeDocument/2006/relationships/theme" Target="../theme/theme5.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3" Type="http://schemas.openxmlformats.org/officeDocument/2006/relationships/slideLayout" Target="../slideLayouts/slideLayout50.xml"/><Relationship Id="rId21" Type="http://schemas.openxmlformats.org/officeDocument/2006/relationships/theme" Target="../theme/theme6.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21" Type="http://schemas.openxmlformats.org/officeDocument/2006/relationships/theme" Target="../theme/theme7.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slideLayout" Target="../slideLayouts/slideLayout105.xml"/><Relationship Id="rId3" Type="http://schemas.openxmlformats.org/officeDocument/2006/relationships/slideLayout" Target="../slideLayouts/slideLayout90.xml"/><Relationship Id="rId21" Type="http://schemas.openxmlformats.org/officeDocument/2006/relationships/theme" Target="../theme/theme8.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20" Type="http://schemas.openxmlformats.org/officeDocument/2006/relationships/slideLayout" Target="../slideLayouts/slideLayout107.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19" Type="http://schemas.openxmlformats.org/officeDocument/2006/relationships/slideLayout" Target="../slideLayouts/slideLayout106.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3" Type="http://schemas.openxmlformats.org/officeDocument/2006/relationships/slideLayout" Target="../slideLayouts/slideLayout110.xml"/><Relationship Id="rId21" Type="http://schemas.openxmlformats.org/officeDocument/2006/relationships/theme" Target="../theme/theme9.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 id="2147484061"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4058" r:id="rId2"/>
    <p:sldLayoutId id="2147483726" r:id="rId3"/>
    <p:sldLayoutId id="2147483879" r:id="rId4"/>
    <p:sldLayoutId id="2147483698" r:id="rId5"/>
    <p:sldLayoutId id="2147483884" r:id="rId6"/>
    <p:sldLayoutId id="2147483728" r:id="rId7"/>
    <p:sldLayoutId id="2147483882"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4059" r:id="rId2"/>
    <p:sldLayoutId id="2147483749" r:id="rId3"/>
    <p:sldLayoutId id="2147483880" r:id="rId4"/>
    <p:sldLayoutId id="2147483750" r:id="rId5"/>
    <p:sldLayoutId id="2147483883" r:id="rId6"/>
    <p:sldLayoutId id="2147483786" r:id="rId7"/>
    <p:sldLayoutId id="2147483881"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22002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401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1810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42185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142999" y="4284291"/>
            <a:ext cx="6858000" cy="315118"/>
          </a:xfrm>
        </p:spPr>
        <p:txBody>
          <a:bodyPr/>
          <a:lstStyle/>
          <a:p>
            <a:r>
              <a:rPr lang="en-GB" sz="2000" dirty="0"/>
              <a:t>Liz </a:t>
            </a:r>
            <a:r>
              <a:rPr lang="en-GB" sz="2000" dirty="0" err="1"/>
              <a:t>Dávid</a:t>
            </a:r>
            <a:r>
              <a:rPr lang="en-GB" sz="2000" dirty="0"/>
              <a:t>-Barrett, Director</a:t>
            </a:r>
          </a:p>
          <a:p>
            <a:r>
              <a:rPr lang="en-GB" sz="2000" dirty="0"/>
              <a:t>Professor of Governance &amp; Integrity</a:t>
            </a:r>
          </a:p>
        </p:txBody>
      </p:sp>
      <p:sp>
        <p:nvSpPr>
          <p:cNvPr id="3" name="Title 2"/>
          <p:cNvSpPr>
            <a:spLocks noGrp="1"/>
          </p:cNvSpPr>
          <p:nvPr>
            <p:ph type="ctrTitle"/>
          </p:nvPr>
        </p:nvSpPr>
        <p:spPr>
          <a:xfrm>
            <a:off x="1142998" y="1086924"/>
            <a:ext cx="6858001" cy="2419350"/>
          </a:xfrm>
        </p:spPr>
        <p:txBody>
          <a:bodyPr>
            <a:normAutofit fontScale="90000"/>
          </a:bodyPr>
          <a:lstStyle/>
          <a:p>
            <a:r>
              <a:rPr lang="en-GB" dirty="0"/>
              <a:t>Centre for the Study of Corruption (CSC)</a:t>
            </a:r>
          </a:p>
        </p:txBody>
      </p:sp>
    </p:spTree>
    <p:extLst>
      <p:ext uri="{BB962C8B-B14F-4D97-AF65-F5344CB8AC3E}">
        <p14:creationId xmlns:p14="http://schemas.microsoft.com/office/powerpoint/2010/main" val="4148634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2" y="1506828"/>
            <a:ext cx="8527347" cy="4378817"/>
          </a:xfrm>
        </p:spPr>
        <p:txBody>
          <a:bodyPr>
            <a:normAutofit/>
          </a:bodyPr>
          <a:lstStyle/>
          <a:p>
            <a:pPr marL="285750" indent="-285750">
              <a:buFont typeface="Arial" panose="020B0604020202020204" pitchFamily="34" charset="0"/>
              <a:buChar char="•"/>
            </a:pPr>
            <a:r>
              <a:rPr lang="en-GB" sz="2000" dirty="0">
                <a:latin typeface="Calibri" panose="020F0502020204030204" pitchFamily="34" charset="0"/>
              </a:rPr>
              <a:t>Established in 2011</a:t>
            </a:r>
          </a:p>
          <a:p>
            <a:pPr marL="285750" indent="-285750">
              <a:buFont typeface="Arial" panose="020B0604020202020204" pitchFamily="34" charset="0"/>
              <a:buChar char="•"/>
            </a:pPr>
            <a:r>
              <a:rPr lang="en-GB" sz="2000" dirty="0">
                <a:latin typeface="Calibri" panose="020F0502020204030204" pitchFamily="34" charset="0"/>
              </a:rPr>
              <a:t>The UK’s only specialist research centre on corruption, and one of few globally</a:t>
            </a:r>
          </a:p>
          <a:p>
            <a:pPr marL="285750" indent="-285750">
              <a:buFont typeface="Arial" panose="020B0604020202020204" pitchFamily="34" charset="0"/>
              <a:buChar char="•"/>
            </a:pPr>
            <a:r>
              <a:rPr lang="en-GB" sz="2000" dirty="0">
                <a:latin typeface="Calibri" panose="020F0502020204030204" pitchFamily="34" charset="0"/>
              </a:rPr>
              <a:t>Senior team – combining academic excellence with practical experience:</a:t>
            </a:r>
          </a:p>
          <a:p>
            <a:pPr marL="628650" lvl="1" indent="-285750">
              <a:buFont typeface="Arial" panose="020B0604020202020204" pitchFamily="34" charset="0"/>
              <a:buChar char="•"/>
            </a:pPr>
            <a:r>
              <a:rPr lang="en-US" altLang="en-US" sz="1800" b="1" dirty="0">
                <a:latin typeface="Calibri" panose="020F0502020204030204" pitchFamily="34" charset="0"/>
              </a:rPr>
              <a:t>Prof Liz </a:t>
            </a:r>
            <a:r>
              <a:rPr lang="en-US" altLang="en-US" sz="1800" b="1" dirty="0" err="1">
                <a:latin typeface="Calibri" panose="020F0502020204030204" pitchFamily="34" charset="0"/>
              </a:rPr>
              <a:t>Dávid</a:t>
            </a:r>
            <a:r>
              <a:rPr lang="en-US" altLang="en-US" sz="1800" b="1" dirty="0">
                <a:latin typeface="Calibri" panose="020F0502020204030204" pitchFamily="34" charset="0"/>
              </a:rPr>
              <a:t>-Barrett</a:t>
            </a:r>
            <a:r>
              <a:rPr lang="en-US" altLang="en-US" sz="1800" dirty="0">
                <a:latin typeface="Calibri" panose="020F0502020204030204" pitchFamily="34" charset="0"/>
              </a:rPr>
              <a:t>, CSC Director, </a:t>
            </a:r>
            <a:r>
              <a:rPr lang="en-GB" sz="1800" dirty="0">
                <a:latin typeface="Calibri" panose="020F0502020204030204" pitchFamily="34" charset="0"/>
              </a:rPr>
              <a:t>Professor of Governance and Integrity</a:t>
            </a:r>
          </a:p>
          <a:p>
            <a:pPr marL="971550" lvl="2" indent="-285750">
              <a:buFont typeface="Arial" panose="020B0604020202020204" pitchFamily="34" charset="0"/>
              <a:buChar char="•"/>
            </a:pPr>
            <a:r>
              <a:rPr lang="en-GB" sz="1800" dirty="0">
                <a:latin typeface="Calibri" panose="020F0502020204030204" pitchFamily="34" charset="0"/>
              </a:rPr>
              <a:t>Career history: journalist with FT and Economist in Eastern Europe; DPhil Oxford University</a:t>
            </a:r>
          </a:p>
          <a:p>
            <a:pPr marL="628650" lvl="1" indent="-285750">
              <a:buFont typeface="Arial" panose="020B0604020202020204" pitchFamily="34" charset="0"/>
              <a:buChar char="•"/>
            </a:pPr>
            <a:r>
              <a:rPr lang="en-US" altLang="en-US" sz="1800" b="1" dirty="0">
                <a:latin typeface="Calibri" panose="020F0502020204030204" pitchFamily="34" charset="0"/>
              </a:rPr>
              <a:t>Prof Robert Barrington</a:t>
            </a:r>
            <a:r>
              <a:rPr lang="en-US" altLang="en-US" sz="1800" dirty="0">
                <a:latin typeface="Calibri" panose="020F0502020204030204" pitchFamily="34" charset="0"/>
              </a:rPr>
              <a:t>, Professor of Anti-Corruption Practice</a:t>
            </a:r>
          </a:p>
          <a:p>
            <a:pPr marL="971550" lvl="2" indent="-285750">
              <a:buFont typeface="Arial" panose="020B0604020202020204" pitchFamily="34" charset="0"/>
              <a:buChar char="•"/>
            </a:pPr>
            <a:r>
              <a:rPr lang="en-US" altLang="en-US" sz="1800" dirty="0">
                <a:latin typeface="Calibri" panose="020F0502020204030204" pitchFamily="34" charset="0"/>
              </a:rPr>
              <a:t>Career history: Transparency International UK; ex-financial sector; PhD European University Institute</a:t>
            </a:r>
          </a:p>
          <a:p>
            <a:pPr marL="628650" lvl="1" indent="-285750">
              <a:buFont typeface="Arial" panose="020B0604020202020204" pitchFamily="34" charset="0"/>
              <a:buChar char="•"/>
            </a:pPr>
            <a:r>
              <a:rPr lang="en-US" altLang="en-US" sz="1800" b="1" dirty="0">
                <a:latin typeface="Calibri" panose="020F0502020204030204" pitchFamily="34" charset="0"/>
              </a:rPr>
              <a:t>Prof Dan Hough</a:t>
            </a:r>
            <a:r>
              <a:rPr lang="en-US" altLang="en-US" sz="1800" dirty="0">
                <a:latin typeface="Calibri" panose="020F0502020204030204" pitchFamily="34" charset="0"/>
              </a:rPr>
              <a:t>, Professor of Politics</a:t>
            </a:r>
          </a:p>
          <a:p>
            <a:pPr marL="971550" lvl="2" indent="-285750">
              <a:buFont typeface="Arial" panose="020B0604020202020204" pitchFamily="34" charset="0"/>
              <a:buChar char="•"/>
            </a:pPr>
            <a:r>
              <a:rPr lang="en-US" altLang="en-US" sz="1800" dirty="0">
                <a:latin typeface="Calibri" panose="020F0502020204030204" pitchFamily="34" charset="0"/>
              </a:rPr>
              <a:t>Career history: career academic in UK, Germany, China; PhD Birmingham University</a:t>
            </a:r>
          </a:p>
          <a:p>
            <a:pPr marL="285750" indent="-285750">
              <a:buFont typeface="Arial" panose="020B0604020202020204" pitchFamily="34" charset="0"/>
              <a:buChar char="•"/>
            </a:pPr>
            <a:endParaRPr lang="en-US" altLang="en-US" sz="1800" dirty="0">
              <a:latin typeface="Calibri" panose="020F0502020204030204" pitchFamily="34" charset="0"/>
            </a:endParaRPr>
          </a:p>
          <a:p>
            <a:endParaRPr lang="en-GB" sz="1800" dirty="0">
              <a:latin typeface="Calibri" panose="020F0502020204030204" pitchFamily="34" charset="0"/>
            </a:endParaRPr>
          </a:p>
          <a:p>
            <a:endParaRPr lang="en-GB" sz="1800" dirty="0">
              <a:latin typeface="Calibri" panose="020F0502020204030204" pitchFamily="34" charset="0"/>
            </a:endParaRPr>
          </a:p>
        </p:txBody>
      </p:sp>
      <p:sp>
        <p:nvSpPr>
          <p:cNvPr id="3" name="Subtitle 2"/>
          <p:cNvSpPr>
            <a:spLocks noGrp="1"/>
          </p:cNvSpPr>
          <p:nvPr>
            <p:ph type="subTitle" idx="1"/>
          </p:nvPr>
        </p:nvSpPr>
        <p:spPr/>
        <p:txBody>
          <a:bodyPr/>
          <a:lstStyle/>
          <a:p>
            <a:r>
              <a:rPr lang="en-GB" dirty="0"/>
              <a:t>About us</a:t>
            </a:r>
          </a:p>
        </p:txBody>
      </p:sp>
    </p:spTree>
    <p:extLst>
      <p:ext uri="{BB962C8B-B14F-4D97-AF65-F5344CB8AC3E}">
        <p14:creationId xmlns:p14="http://schemas.microsoft.com/office/powerpoint/2010/main" val="2833909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771650"/>
            <a:ext cx="8142514" cy="3830660"/>
          </a:xfrm>
        </p:spPr>
        <p:txBody>
          <a:bodyPr>
            <a:normAutofit/>
          </a:bodyPr>
          <a:lstStyle/>
          <a:p>
            <a:r>
              <a:rPr lang="en-GB" sz="2400" b="1" dirty="0">
                <a:latin typeface="Calibri" panose="020F0502020204030204" pitchFamily="34" charset="0"/>
              </a:rPr>
              <a:t>Research</a:t>
            </a:r>
            <a:r>
              <a:rPr lang="en-GB" sz="2400" dirty="0">
                <a:latin typeface="Calibri" panose="020F0502020204030204" pitchFamily="34" charset="0"/>
              </a:rPr>
              <a:t>: rigorous academic research to create an evidence base about corruption and what works in tackling corruption</a:t>
            </a:r>
          </a:p>
          <a:p>
            <a:endParaRPr lang="en-GB" sz="2400" b="1" dirty="0">
              <a:latin typeface="Calibri" panose="020F0502020204030204" pitchFamily="34" charset="0"/>
            </a:endParaRPr>
          </a:p>
          <a:p>
            <a:r>
              <a:rPr lang="en-GB" sz="2400" b="1" dirty="0">
                <a:latin typeface="Calibri" panose="020F0502020204030204" pitchFamily="34" charset="0"/>
              </a:rPr>
              <a:t>Courses &amp; Teaching</a:t>
            </a:r>
            <a:r>
              <a:rPr lang="en-GB" sz="2400" dirty="0">
                <a:latin typeface="Calibri" panose="020F0502020204030204" pitchFamily="34" charset="0"/>
              </a:rPr>
              <a:t>: training the next generation of anti-corruption professionals around the world via MA, LLM and CPD</a:t>
            </a:r>
          </a:p>
          <a:p>
            <a:endParaRPr lang="en-GB" sz="2400" b="1" dirty="0">
              <a:latin typeface="Calibri" panose="020F0502020204030204" pitchFamily="34" charset="0"/>
            </a:endParaRPr>
          </a:p>
          <a:p>
            <a:r>
              <a:rPr lang="en-GB" sz="2400" b="1" dirty="0">
                <a:latin typeface="Calibri" panose="020F0502020204030204" pitchFamily="34" charset="0"/>
              </a:rPr>
              <a:t>Policy</a:t>
            </a:r>
            <a:r>
              <a:rPr lang="en-GB" sz="2400" dirty="0">
                <a:latin typeface="Calibri" panose="020F0502020204030204" pitchFamily="34" charset="0"/>
              </a:rPr>
              <a:t>: ensuring that our research informs evidence-based policy and advises governments</a:t>
            </a:r>
          </a:p>
        </p:txBody>
      </p:sp>
      <p:sp>
        <p:nvSpPr>
          <p:cNvPr id="3" name="Subtitle 2"/>
          <p:cNvSpPr>
            <a:spLocks noGrp="1"/>
          </p:cNvSpPr>
          <p:nvPr>
            <p:ph type="subTitle" idx="1"/>
          </p:nvPr>
        </p:nvSpPr>
        <p:spPr/>
        <p:txBody>
          <a:bodyPr>
            <a:normAutofit/>
          </a:bodyPr>
          <a:lstStyle/>
          <a:p>
            <a:r>
              <a:rPr lang="en-GB" dirty="0"/>
              <a:t>What we do</a:t>
            </a:r>
          </a:p>
        </p:txBody>
      </p:sp>
    </p:spTree>
    <p:extLst>
      <p:ext uri="{BB962C8B-B14F-4D97-AF65-F5344CB8AC3E}">
        <p14:creationId xmlns:p14="http://schemas.microsoft.com/office/powerpoint/2010/main" val="3370060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GB" dirty="0"/>
              <a:t>Fighting corruption: Three Priorities</a:t>
            </a:r>
          </a:p>
        </p:txBody>
      </p:sp>
    </p:spTree>
    <p:extLst>
      <p:ext uri="{BB962C8B-B14F-4D97-AF65-F5344CB8AC3E}">
        <p14:creationId xmlns:p14="http://schemas.microsoft.com/office/powerpoint/2010/main" val="2458468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684303"/>
            <a:ext cx="8142514" cy="3928056"/>
          </a:xfrm>
        </p:spPr>
        <p:txBody>
          <a:bodyPr>
            <a:normAutofit lnSpcReduction="10000"/>
          </a:bodyPr>
          <a:lstStyle/>
          <a:p>
            <a:r>
              <a:rPr lang="en-GB" sz="2400" b="1" dirty="0"/>
              <a:t>Address the implementation gap: laws are not enough; implementation requires political will and institutional capacity</a:t>
            </a:r>
          </a:p>
          <a:p>
            <a:endParaRPr lang="en-GB" sz="2400" b="1" dirty="0"/>
          </a:p>
          <a:p>
            <a:r>
              <a:rPr lang="en-GB" sz="2400" dirty="0"/>
              <a:t>Our research shows that anti-corruption agencies (ACAs) need three types of capacity:</a:t>
            </a:r>
          </a:p>
          <a:p>
            <a:pPr marL="342900" indent="-342900">
              <a:buFont typeface="Arial" panose="020B0604020202020204" pitchFamily="34" charset="0"/>
              <a:buChar char="•"/>
            </a:pPr>
            <a:r>
              <a:rPr lang="en-GB" sz="2400" dirty="0"/>
              <a:t>Organisational (incl. leadership)</a:t>
            </a:r>
          </a:p>
          <a:p>
            <a:pPr marL="342900" indent="-342900">
              <a:buFont typeface="Arial" panose="020B0604020202020204" pitchFamily="34" charset="0"/>
              <a:buChar char="•"/>
            </a:pPr>
            <a:r>
              <a:rPr lang="en-GB" sz="2400" dirty="0"/>
              <a:t>Policy advocacy skills</a:t>
            </a:r>
          </a:p>
          <a:p>
            <a:pPr marL="342900" indent="-342900">
              <a:buFont typeface="Arial" panose="020B0604020202020204" pitchFamily="34" charset="0"/>
              <a:buChar char="•"/>
            </a:pPr>
            <a:r>
              <a:rPr lang="en-GB" sz="2400" dirty="0"/>
              <a:t>Networks among ACA professionals</a:t>
            </a:r>
          </a:p>
          <a:p>
            <a:endParaRPr lang="en-GB" sz="2400" b="1" dirty="0"/>
          </a:p>
          <a:p>
            <a:endParaRPr lang="en-GB" b="1" dirty="0"/>
          </a:p>
          <a:p>
            <a:endParaRPr lang="en-GB" dirty="0"/>
          </a:p>
          <a:p>
            <a:endParaRPr lang="en-GB" dirty="0"/>
          </a:p>
          <a:p>
            <a:endParaRPr lang="en-GB" dirty="0"/>
          </a:p>
        </p:txBody>
      </p:sp>
      <p:sp>
        <p:nvSpPr>
          <p:cNvPr id="3" name="Subtitle 2"/>
          <p:cNvSpPr>
            <a:spLocks noGrp="1"/>
          </p:cNvSpPr>
          <p:nvPr>
            <p:ph type="subTitle" idx="1"/>
          </p:nvPr>
        </p:nvSpPr>
        <p:spPr/>
        <p:txBody>
          <a:bodyPr>
            <a:normAutofit fontScale="85000" lnSpcReduction="10000"/>
          </a:bodyPr>
          <a:lstStyle/>
          <a:p>
            <a:r>
              <a:rPr lang="en-GB" dirty="0"/>
              <a:t>1. Anti-corruption architecture</a:t>
            </a:r>
          </a:p>
        </p:txBody>
      </p:sp>
    </p:spTree>
    <p:extLst>
      <p:ext uri="{BB962C8B-B14F-4D97-AF65-F5344CB8AC3E}">
        <p14:creationId xmlns:p14="http://schemas.microsoft.com/office/powerpoint/2010/main" val="1458819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674254"/>
            <a:ext cx="8142514" cy="3928056"/>
          </a:xfrm>
        </p:spPr>
        <p:txBody>
          <a:bodyPr>
            <a:normAutofit fontScale="55000" lnSpcReduction="20000"/>
          </a:bodyPr>
          <a:lstStyle/>
          <a:p>
            <a:r>
              <a:rPr lang="en-GB" sz="4400" b="1" dirty="0"/>
              <a:t>Commit to making public procurement transparent and investing in data infrastructure to promote accountability</a:t>
            </a:r>
          </a:p>
          <a:p>
            <a:endParaRPr lang="en-GB" sz="2000" dirty="0"/>
          </a:p>
          <a:p>
            <a:r>
              <a:rPr lang="en-GB" sz="3400" dirty="0"/>
              <a:t>Our research shows that:</a:t>
            </a:r>
          </a:p>
          <a:p>
            <a:pPr marL="457200" indent="-457200">
              <a:buFont typeface="Arial" panose="020B0604020202020204" pitchFamily="34" charset="0"/>
              <a:buChar char="•"/>
            </a:pPr>
            <a:r>
              <a:rPr lang="en-GB" sz="3400" dirty="0"/>
              <a:t>New proxy indicators can help identify corruption risks in public procurement</a:t>
            </a:r>
          </a:p>
          <a:p>
            <a:pPr marL="457200" indent="-457200">
              <a:buFont typeface="Arial" panose="020B0604020202020204" pitchFamily="34" charset="0"/>
              <a:buChar char="•"/>
            </a:pPr>
            <a:r>
              <a:rPr lang="en-GB" sz="3400" dirty="0"/>
              <a:t>High-quality data infrastructure is a necessary precondition for both government and civil society users to identify where corruption occurs</a:t>
            </a:r>
          </a:p>
          <a:p>
            <a:pPr marL="457200" indent="-457200">
              <a:buFont typeface="Arial" panose="020B0604020202020204" pitchFamily="34" charset="0"/>
              <a:buChar char="•"/>
            </a:pPr>
            <a:r>
              <a:rPr lang="en-GB" sz="3400" dirty="0"/>
              <a:t>Technocratic solutions such as introducing e-government and increasing oversight may work in the short term, but need to be part of comprehensive reform to avoid the ‘whack-a-mole’ problem</a:t>
            </a:r>
          </a:p>
          <a:p>
            <a:pPr marL="342900" indent="-342900">
              <a:buFont typeface="Arial" panose="020B0604020202020204" pitchFamily="34" charset="0"/>
              <a:buChar char="•"/>
            </a:pPr>
            <a:endParaRPr lang="en-GB" sz="2400" dirty="0"/>
          </a:p>
          <a:p>
            <a:endParaRPr lang="en-GB" sz="2000" dirty="0"/>
          </a:p>
        </p:txBody>
      </p:sp>
      <p:sp>
        <p:nvSpPr>
          <p:cNvPr id="3" name="Subtitle 2"/>
          <p:cNvSpPr>
            <a:spLocks noGrp="1"/>
          </p:cNvSpPr>
          <p:nvPr>
            <p:ph type="subTitle" idx="1"/>
          </p:nvPr>
        </p:nvSpPr>
        <p:spPr/>
        <p:txBody>
          <a:bodyPr>
            <a:normAutofit/>
          </a:bodyPr>
          <a:lstStyle/>
          <a:p>
            <a:r>
              <a:rPr lang="en-GB" dirty="0"/>
              <a:t>2. Public procurement</a:t>
            </a:r>
          </a:p>
        </p:txBody>
      </p:sp>
    </p:spTree>
    <p:extLst>
      <p:ext uri="{BB962C8B-B14F-4D97-AF65-F5344CB8AC3E}">
        <p14:creationId xmlns:p14="http://schemas.microsoft.com/office/powerpoint/2010/main" val="3009605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674254"/>
            <a:ext cx="8142514" cy="3928056"/>
          </a:xfrm>
        </p:spPr>
        <p:txBody>
          <a:bodyPr>
            <a:normAutofit fontScale="92500" lnSpcReduction="20000"/>
          </a:bodyPr>
          <a:lstStyle/>
          <a:p>
            <a:r>
              <a:rPr lang="en-GB" sz="2400" b="1" dirty="0"/>
              <a:t>Empower companies to help change business norms and practice</a:t>
            </a:r>
          </a:p>
          <a:p>
            <a:endParaRPr lang="en-GB" sz="2400" dirty="0"/>
          </a:p>
          <a:p>
            <a:r>
              <a:rPr lang="en-GB" sz="2400" dirty="0"/>
              <a:t>Our research shows that:</a:t>
            </a:r>
          </a:p>
          <a:p>
            <a:pPr marL="342900" indent="-342900">
              <a:buFont typeface="Arial" panose="020B0604020202020204" pitchFamily="34" charset="0"/>
              <a:buChar char="•"/>
            </a:pPr>
            <a:r>
              <a:rPr lang="en-GB" sz="2400" dirty="0"/>
              <a:t>Private-sector collective action can change the norms and incentives facing business</a:t>
            </a:r>
          </a:p>
          <a:p>
            <a:pPr marL="342900" indent="-342900">
              <a:buFont typeface="Arial" panose="020B0604020202020204" pitchFamily="34" charset="0"/>
              <a:buChar char="•"/>
            </a:pPr>
            <a:r>
              <a:rPr lang="en-GB" sz="2400" dirty="0"/>
              <a:t>Businesses face different challenges depending on size, sector and age – and need different kinds of support</a:t>
            </a:r>
          </a:p>
          <a:p>
            <a:pPr marL="342900" indent="-342900">
              <a:buFont typeface="Arial" panose="020B0604020202020204" pitchFamily="34" charset="0"/>
              <a:buChar char="•"/>
            </a:pPr>
            <a:r>
              <a:rPr lang="en-GB" sz="2400" dirty="0"/>
              <a:t>The progress made against transnational bribery needs constant investment as global markets change</a:t>
            </a:r>
          </a:p>
          <a:p>
            <a:pPr marL="285750" indent="-285750">
              <a:buFont typeface="Arial" panose="020B0604020202020204" pitchFamily="34" charset="0"/>
              <a:buChar char="•"/>
            </a:pPr>
            <a:endParaRPr lang="en-GB" sz="1400" dirty="0"/>
          </a:p>
          <a:p>
            <a:endParaRPr lang="en-GB" sz="1400" dirty="0"/>
          </a:p>
        </p:txBody>
      </p:sp>
      <p:sp>
        <p:nvSpPr>
          <p:cNvPr id="3" name="Subtitle 2"/>
          <p:cNvSpPr>
            <a:spLocks noGrp="1"/>
          </p:cNvSpPr>
          <p:nvPr>
            <p:ph type="subTitle" idx="1"/>
          </p:nvPr>
        </p:nvSpPr>
        <p:spPr/>
        <p:txBody>
          <a:bodyPr>
            <a:normAutofit fontScale="92500"/>
          </a:bodyPr>
          <a:lstStyle/>
          <a:p>
            <a:r>
              <a:rPr lang="en-GB" dirty="0"/>
              <a:t>3. Engage the Private Sector</a:t>
            </a:r>
          </a:p>
        </p:txBody>
      </p:sp>
    </p:spTree>
    <p:extLst>
      <p:ext uri="{BB962C8B-B14F-4D97-AF65-F5344CB8AC3E}">
        <p14:creationId xmlns:p14="http://schemas.microsoft.com/office/powerpoint/2010/main" val="622664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674254"/>
            <a:ext cx="8142514" cy="3928056"/>
          </a:xfrm>
        </p:spPr>
        <p:txBody>
          <a:bodyPr>
            <a:normAutofit/>
          </a:bodyPr>
          <a:lstStyle/>
          <a:p>
            <a:r>
              <a:rPr lang="en-GB" sz="2400" dirty="0"/>
              <a:t>We are also working on key emerging challenges:</a:t>
            </a:r>
          </a:p>
          <a:p>
            <a:endParaRPr lang="en-GB" sz="2400" dirty="0"/>
          </a:p>
          <a:p>
            <a:pPr marL="285750" indent="-285750">
              <a:buFont typeface="Arial" panose="020B0604020202020204" pitchFamily="34" charset="0"/>
              <a:buChar char="•"/>
            </a:pPr>
            <a:r>
              <a:rPr lang="en-GB" sz="2400" dirty="0"/>
              <a:t>Corruption in sport</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Technology and corruption</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Strategic corruption: Used by one state against another</a:t>
            </a:r>
          </a:p>
          <a:p>
            <a:pPr marL="285750" indent="-285750">
              <a:buFont typeface="Arial" panose="020B0604020202020204" pitchFamily="34" charset="0"/>
              <a:buChar char="•"/>
            </a:pPr>
            <a:endParaRPr lang="en-GB" sz="2400" dirty="0"/>
          </a:p>
          <a:p>
            <a:endParaRPr lang="en-GB" sz="1400" dirty="0"/>
          </a:p>
          <a:p>
            <a:endParaRPr lang="en-GB" sz="1400" dirty="0"/>
          </a:p>
        </p:txBody>
      </p:sp>
      <p:sp>
        <p:nvSpPr>
          <p:cNvPr id="3" name="Subtitle 2"/>
          <p:cNvSpPr>
            <a:spLocks noGrp="1"/>
          </p:cNvSpPr>
          <p:nvPr>
            <p:ph type="subTitle" idx="1"/>
          </p:nvPr>
        </p:nvSpPr>
        <p:spPr/>
        <p:txBody>
          <a:bodyPr>
            <a:normAutofit/>
          </a:bodyPr>
          <a:lstStyle/>
          <a:p>
            <a:r>
              <a:rPr lang="en-GB" dirty="0"/>
              <a:t>Looking ahead:</a:t>
            </a:r>
          </a:p>
        </p:txBody>
      </p:sp>
    </p:spTree>
    <p:extLst>
      <p:ext uri="{BB962C8B-B14F-4D97-AF65-F5344CB8AC3E}">
        <p14:creationId xmlns:p14="http://schemas.microsoft.com/office/powerpoint/2010/main" val="3561289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GB" dirty="0"/>
              <a:t>How academia can help the G20</a:t>
            </a:r>
          </a:p>
        </p:txBody>
      </p:sp>
    </p:spTree>
    <p:extLst>
      <p:ext uri="{BB962C8B-B14F-4D97-AF65-F5344CB8AC3E}">
        <p14:creationId xmlns:p14="http://schemas.microsoft.com/office/powerpoint/2010/main" val="2434898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674254"/>
            <a:ext cx="8142514" cy="3928056"/>
          </a:xfrm>
        </p:spPr>
        <p:txBody>
          <a:bodyPr>
            <a:normAutofit fontScale="25000" lnSpcReduction="20000"/>
          </a:bodyPr>
          <a:lstStyle/>
          <a:p>
            <a:endParaRPr lang="en-GB" sz="2400" b="1" dirty="0"/>
          </a:p>
          <a:p>
            <a:pPr marL="342900" indent="-342900">
              <a:buFont typeface="Arial" panose="020B0604020202020204" pitchFamily="34" charset="0"/>
              <a:buChar char="•"/>
            </a:pPr>
            <a:r>
              <a:rPr lang="en-GB" sz="8000" b="1" dirty="0"/>
              <a:t>Theory. </a:t>
            </a:r>
            <a:r>
              <a:rPr lang="en-GB" sz="8000" dirty="0"/>
              <a:t>We build theoretical frameworks to understand relationships and mechanisms</a:t>
            </a:r>
          </a:p>
          <a:p>
            <a:pPr marL="342900" indent="-342900">
              <a:buFont typeface="Arial" panose="020B0604020202020204" pitchFamily="34" charset="0"/>
              <a:buChar char="•"/>
            </a:pPr>
            <a:r>
              <a:rPr lang="en-GB" sz="8000" b="1" dirty="0"/>
              <a:t>Measurement. </a:t>
            </a:r>
            <a:r>
              <a:rPr lang="en-GB" sz="8000" dirty="0"/>
              <a:t>We develop new methods of measuring change</a:t>
            </a:r>
          </a:p>
          <a:p>
            <a:pPr marL="342900" indent="-342900">
              <a:buFont typeface="Arial" panose="020B0604020202020204" pitchFamily="34" charset="0"/>
              <a:buChar char="•"/>
            </a:pPr>
            <a:r>
              <a:rPr lang="en-GB" sz="8000" b="1" dirty="0"/>
              <a:t>Analysis. </a:t>
            </a:r>
            <a:r>
              <a:rPr lang="en-GB" sz="8000" dirty="0"/>
              <a:t>We investigate why policies are working – or not - through rigorous empirical research </a:t>
            </a:r>
          </a:p>
          <a:p>
            <a:pPr marL="342900" indent="-342900">
              <a:buFont typeface="Arial" panose="020B0604020202020204" pitchFamily="34" charset="0"/>
              <a:buChar char="•"/>
            </a:pPr>
            <a:r>
              <a:rPr lang="en-GB" sz="8000" b="1" dirty="0"/>
              <a:t>Policy Innovation. </a:t>
            </a:r>
            <a:r>
              <a:rPr lang="en-GB" sz="8000" dirty="0"/>
              <a:t>We design new policies based on latest theory and evidence</a:t>
            </a:r>
          </a:p>
          <a:p>
            <a:pPr marL="342900" indent="-342900">
              <a:buFont typeface="Arial" panose="020B0604020202020204" pitchFamily="34" charset="0"/>
              <a:buChar char="•"/>
            </a:pPr>
            <a:r>
              <a:rPr lang="en-GB" sz="8000" b="1" dirty="0"/>
              <a:t>Independence. </a:t>
            </a:r>
            <a:r>
              <a:rPr lang="en-GB" sz="8000" dirty="0"/>
              <a:t>We are not campaigners; our policy suggestions are based on evidence</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endParaRPr lang="en-GB" sz="2400" dirty="0"/>
          </a:p>
          <a:p>
            <a:endParaRPr lang="en-GB" sz="1400" dirty="0"/>
          </a:p>
          <a:p>
            <a:endParaRPr lang="en-GB" sz="1400" dirty="0"/>
          </a:p>
          <a:p>
            <a:endParaRPr lang="en-GB" sz="1400" dirty="0"/>
          </a:p>
        </p:txBody>
      </p:sp>
      <p:sp>
        <p:nvSpPr>
          <p:cNvPr id="3" name="Subtitle 2"/>
          <p:cNvSpPr>
            <a:spLocks noGrp="1"/>
          </p:cNvSpPr>
          <p:nvPr>
            <p:ph type="subTitle" idx="1"/>
          </p:nvPr>
        </p:nvSpPr>
        <p:spPr/>
        <p:txBody>
          <a:bodyPr>
            <a:normAutofit fontScale="70000" lnSpcReduction="20000"/>
          </a:bodyPr>
          <a:lstStyle/>
          <a:p>
            <a:r>
              <a:rPr lang="en-GB" dirty="0"/>
              <a:t>How academia can support the G20</a:t>
            </a:r>
          </a:p>
        </p:txBody>
      </p:sp>
    </p:spTree>
    <p:extLst>
      <p:ext uri="{BB962C8B-B14F-4D97-AF65-F5344CB8AC3E}">
        <p14:creationId xmlns:p14="http://schemas.microsoft.com/office/powerpoint/2010/main" val="1645673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85398" y="4353059"/>
            <a:ext cx="8378297" cy="1210614"/>
          </a:xfrm>
        </p:spPr>
        <p:txBody>
          <a:bodyPr>
            <a:normAutofit fontScale="85000" lnSpcReduction="20000"/>
          </a:bodyPr>
          <a:lstStyle/>
          <a:p>
            <a:endParaRPr lang="en-GB" sz="2000" dirty="0"/>
          </a:p>
          <a:p>
            <a:pPr algn="ctr">
              <a:spcBef>
                <a:spcPts val="0"/>
              </a:spcBef>
            </a:pPr>
            <a:r>
              <a:rPr lang="en-GB" sz="2200" b="1" dirty="0">
                <a:latin typeface="Calibri" panose="020F0502020204030204" pitchFamily="34" charset="0"/>
              </a:rPr>
              <a:t>Centre for the Study of Corruption (CSC)</a:t>
            </a:r>
            <a:endParaRPr lang="en-GB" sz="2200" dirty="0">
              <a:latin typeface="Calibri" panose="020F0502020204030204" pitchFamily="34" charset="0"/>
            </a:endParaRPr>
          </a:p>
          <a:p>
            <a:pPr algn="ctr">
              <a:spcBef>
                <a:spcPts val="0"/>
              </a:spcBef>
            </a:pPr>
            <a:r>
              <a:rPr lang="en-GB" sz="2200" dirty="0">
                <a:latin typeface="Calibri" panose="020F0502020204030204" pitchFamily="34" charset="0"/>
              </a:rPr>
              <a:t>Research-Teaching-Policy</a:t>
            </a:r>
          </a:p>
          <a:p>
            <a:pPr algn="ctr">
              <a:spcBef>
                <a:spcPts val="0"/>
              </a:spcBef>
            </a:pPr>
            <a:r>
              <a:rPr lang="en-GB" sz="2200" dirty="0">
                <a:latin typeface="Calibri" panose="020F0502020204030204" pitchFamily="34" charset="0"/>
              </a:rPr>
              <a:t>www.sussex.ac.uk/scsc</a:t>
            </a:r>
            <a:endParaRPr lang="en-GB" sz="2200" dirty="0">
              <a:effectLst/>
              <a:latin typeface="Calibri" panose="020F0502020204030204" pitchFamily="34" charset="0"/>
            </a:endParaRPr>
          </a:p>
        </p:txBody>
      </p:sp>
      <p:sp>
        <p:nvSpPr>
          <p:cNvPr id="3" name="Subtitle 2"/>
          <p:cNvSpPr>
            <a:spLocks noGrp="1"/>
          </p:cNvSpPr>
          <p:nvPr>
            <p:ph type="subTitle" idx="1"/>
          </p:nvPr>
        </p:nvSpPr>
        <p:spPr/>
        <p:txBody>
          <a:bodyPr>
            <a:normAutofit/>
          </a:bodyPr>
          <a:lstStyle/>
          <a:p>
            <a:endParaRPr lang="en-GB" dirty="0"/>
          </a:p>
        </p:txBody>
      </p:sp>
      <p:sp>
        <p:nvSpPr>
          <p:cNvPr id="5" name="Text Placeholder 1"/>
          <p:cNvSpPr txBox="1">
            <a:spLocks/>
          </p:cNvSpPr>
          <p:nvPr/>
        </p:nvSpPr>
        <p:spPr>
          <a:xfrm>
            <a:off x="1008529" y="2018763"/>
            <a:ext cx="7535396" cy="2820473"/>
          </a:xfrm>
          <a:prstGeom prst="rect">
            <a:avLst/>
          </a:prstGeom>
        </p:spPr>
        <p:txBody>
          <a:bodyPr wrap="square" numCol="1" spcCol="144000">
            <a:normAutofit lnSpcReduction="10000"/>
          </a:bodyPr>
          <a:lstStyle>
            <a:lvl1pPr marL="0" indent="0" algn="l" defTabSz="685800" rtl="0" eaLnBrk="1" latinLnBrk="0" hangingPunct="1">
              <a:lnSpc>
                <a:spcPct val="110000"/>
              </a:lnSpc>
              <a:spcBef>
                <a:spcPts val="750"/>
              </a:spcBef>
              <a:buFont typeface="Arial" panose="020B0604020202020204" pitchFamily="34" charset="0"/>
              <a:buNone/>
              <a:defRPr sz="11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lnSpc>
                <a:spcPct val="100000"/>
              </a:lnSpc>
              <a:spcBef>
                <a:spcPts val="0"/>
              </a:spcBef>
            </a:pPr>
            <a:r>
              <a:rPr lang="en-GB" sz="2800" b="1" dirty="0">
                <a:latin typeface="Calibri" panose="020F0502020204030204" pitchFamily="34" charset="0"/>
              </a:rPr>
              <a:t>Please get in touch if you would like to read any of our research</a:t>
            </a:r>
          </a:p>
          <a:p>
            <a:pPr algn="ctr">
              <a:lnSpc>
                <a:spcPct val="100000"/>
              </a:lnSpc>
              <a:spcBef>
                <a:spcPts val="0"/>
              </a:spcBef>
            </a:pPr>
            <a:endParaRPr lang="en-GB" sz="1800" dirty="0">
              <a:latin typeface="Calibri" panose="020F0502020204030204" pitchFamily="34" charset="0"/>
            </a:endParaRPr>
          </a:p>
          <a:p>
            <a:pPr algn="ctr">
              <a:lnSpc>
                <a:spcPct val="100000"/>
              </a:lnSpc>
              <a:spcBef>
                <a:spcPts val="0"/>
              </a:spcBef>
            </a:pPr>
            <a:endParaRPr lang="en-GB" sz="1800" dirty="0">
              <a:latin typeface="Calibri" panose="020F0502020204030204" pitchFamily="34" charset="0"/>
            </a:endParaRPr>
          </a:p>
          <a:p>
            <a:pPr algn="ctr">
              <a:lnSpc>
                <a:spcPct val="100000"/>
              </a:lnSpc>
              <a:spcBef>
                <a:spcPts val="0"/>
              </a:spcBef>
            </a:pPr>
            <a:r>
              <a:rPr lang="en-GB" sz="2400" b="1" dirty="0">
                <a:latin typeface="Calibri" panose="020F0502020204030204" pitchFamily="34" charset="0"/>
              </a:rPr>
              <a:t>Liz </a:t>
            </a:r>
            <a:r>
              <a:rPr lang="en-GB" sz="2400" b="1" dirty="0" err="1">
                <a:latin typeface="Calibri" panose="020F0502020204030204" pitchFamily="34" charset="0"/>
              </a:rPr>
              <a:t>Dávid</a:t>
            </a:r>
            <a:r>
              <a:rPr lang="en-GB" sz="2400" b="1" dirty="0">
                <a:latin typeface="Calibri" panose="020F0502020204030204" pitchFamily="34" charset="0"/>
              </a:rPr>
              <a:t>-Barrett</a:t>
            </a:r>
            <a:r>
              <a:rPr lang="en-GB" sz="1800" dirty="0">
                <a:latin typeface="Calibri" panose="020F0502020204030204" pitchFamily="34" charset="0"/>
              </a:rPr>
              <a:t/>
            </a:r>
            <a:br>
              <a:rPr lang="en-GB" sz="1800" dirty="0">
                <a:latin typeface="Calibri" panose="020F0502020204030204" pitchFamily="34" charset="0"/>
              </a:rPr>
            </a:br>
            <a:r>
              <a:rPr lang="en-GB" sz="1800" dirty="0">
                <a:latin typeface="Calibri" panose="020F0502020204030204" pitchFamily="34" charset="0"/>
              </a:rPr>
              <a:t>Professor of Governance &amp; Integrity</a:t>
            </a:r>
            <a:br>
              <a:rPr lang="en-GB" sz="1800" dirty="0">
                <a:latin typeface="Calibri" panose="020F0502020204030204" pitchFamily="34" charset="0"/>
              </a:rPr>
            </a:br>
            <a:r>
              <a:rPr lang="en-GB" sz="1800" dirty="0">
                <a:latin typeface="Calibri" panose="020F0502020204030204" pitchFamily="34" charset="0"/>
              </a:rPr>
              <a:t>Director, Centre for the Study of Corruption</a:t>
            </a:r>
          </a:p>
          <a:p>
            <a:pPr algn="ctr">
              <a:lnSpc>
                <a:spcPct val="100000"/>
              </a:lnSpc>
              <a:spcBef>
                <a:spcPts val="0"/>
              </a:spcBef>
            </a:pPr>
            <a:r>
              <a:rPr lang="en-GB" sz="1800" dirty="0" err="1">
                <a:solidFill>
                  <a:srgbClr val="0070C0"/>
                </a:solidFill>
                <a:latin typeface="Calibri" panose="020F0502020204030204" pitchFamily="34" charset="0"/>
              </a:rPr>
              <a:t>e.david-barrett@sussex.ac.uk</a:t>
            </a:r>
            <a:r>
              <a:rPr lang="en-GB" sz="1800" dirty="0">
                <a:latin typeface="Calibri" panose="020F0502020204030204" pitchFamily="34" charset="0"/>
              </a:rPr>
              <a:t/>
            </a:r>
            <a:br>
              <a:rPr lang="en-GB" sz="1800" dirty="0">
                <a:latin typeface="Calibri" panose="020F0502020204030204" pitchFamily="34" charset="0"/>
              </a:rPr>
            </a:br>
            <a:endParaRPr lang="en-GB" sz="1800" dirty="0">
              <a:latin typeface="Calibri" panose="020F0502020204030204" pitchFamily="34" charset="0"/>
            </a:endParaRPr>
          </a:p>
        </p:txBody>
      </p:sp>
    </p:spTree>
    <p:extLst>
      <p:ext uri="{BB962C8B-B14F-4D97-AF65-F5344CB8AC3E}">
        <p14:creationId xmlns:p14="http://schemas.microsoft.com/office/powerpoint/2010/main" val="3212402473"/>
      </p:ext>
    </p:extLst>
  </p:cSld>
  <p:clrMapOvr>
    <a:masterClrMapping/>
  </p:clrMapOvr>
</p:sld>
</file>

<file path=ppt/theme/theme1.xml><?xml version="1.0" encoding="utf-8"?>
<a:theme xmlns:a="http://schemas.openxmlformats.org/drawingml/2006/main" name="UoS Title 1">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8003EDE2-31AE-4B85-BBFF-9D099B6B1E5C}"/>
    </a:ext>
  </a:extLst>
</a:theme>
</file>

<file path=ppt/theme/theme2.xml><?xml version="1.0" encoding="utf-8"?>
<a:theme xmlns:a="http://schemas.openxmlformats.org/drawingml/2006/main" name="UoS Title 1 Photography">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22D82D01-EC9C-4EAD-8B3D-025619A61275}"/>
    </a:ext>
  </a:extLst>
</a:theme>
</file>

<file path=ppt/theme/theme3.xml><?xml version="1.0" encoding="utf-8"?>
<a:theme xmlns:a="http://schemas.openxmlformats.org/drawingml/2006/main" name="UoS Title 2">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06F2081F-71D5-4313-BFE0-71CAC04C70C2}"/>
    </a:ext>
  </a:extLst>
</a:theme>
</file>

<file path=ppt/theme/theme4.xml><?xml version="1.0" encoding="utf-8"?>
<a:theme xmlns:a="http://schemas.openxmlformats.org/drawingml/2006/main" name="UoS Title 2 Photography">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1E6E0983-90E4-485F-88AC-91532DD3FE8B}"/>
    </a:ext>
  </a:extLst>
</a:theme>
</file>

<file path=ppt/theme/theme5.xml><?xml version="1.0" encoding="utf-8"?>
<a:theme xmlns:a="http://schemas.openxmlformats.org/drawingml/2006/main" name="Cobalt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4B0B6EA9-8E0D-4F72-8302-E88B3B1F1324}"/>
    </a:ext>
  </a:extLst>
</a:theme>
</file>

<file path=ppt/theme/theme6.xml><?xml version="1.0" encoding="utf-8"?>
<a:theme xmlns:a="http://schemas.openxmlformats.org/drawingml/2006/main" name="Turquois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2171F1C2-6428-4C44-9532-700C2E24A372}"/>
    </a:ext>
  </a:extLst>
</a:theme>
</file>

<file path=ppt/theme/theme7.xml><?xml version="1.0" encoding="utf-8"?>
<a:theme xmlns:a="http://schemas.openxmlformats.org/drawingml/2006/main" name="Orang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BC0C09B7-BD1F-4F25-8C9C-C89A2C93230F}"/>
    </a:ext>
  </a:extLst>
</a:theme>
</file>

<file path=ppt/theme/theme8.xml><?xml version="1.0" encoding="utf-8"?>
<a:theme xmlns:a="http://schemas.openxmlformats.org/drawingml/2006/main" name="Blu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BE651764-881C-46F0-BAE6-D1AD39131839}"/>
    </a:ext>
  </a:extLst>
</a:theme>
</file>

<file path=ppt/theme/theme9.xml><?xml version="1.0" encoding="utf-8"?>
<a:theme xmlns:a="http://schemas.openxmlformats.org/drawingml/2006/main" name="Grap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263A44CD-C9DD-4D6C-91D8-1B593EE87F80}" vid="{E9B942CE-CE2B-4D60-BFEC-8A8500C9109D}"/>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Standard-2</Template>
  <TotalTime>16398</TotalTime>
  <Words>1386</Words>
  <Application>Microsoft Office PowerPoint</Application>
  <PresentationFormat>On-screen Show (4:3)</PresentationFormat>
  <Paragraphs>125</Paragraphs>
  <Slides>11</Slides>
  <Notes>10</Notes>
  <HiddenSlides>0</HiddenSlides>
  <MMClips>0</MMClips>
  <ScaleCrop>false</ScaleCrop>
  <HeadingPairs>
    <vt:vector size="6" baseType="variant">
      <vt:variant>
        <vt:lpstr>Fonts Used</vt:lpstr>
      </vt:variant>
      <vt:variant>
        <vt:i4>3</vt:i4>
      </vt:variant>
      <vt:variant>
        <vt:lpstr>Theme</vt:lpstr>
      </vt:variant>
      <vt:variant>
        <vt:i4>9</vt:i4>
      </vt:variant>
      <vt:variant>
        <vt:lpstr>Slide Titles</vt:lpstr>
      </vt:variant>
      <vt:variant>
        <vt:i4>11</vt:i4>
      </vt:variant>
    </vt:vector>
  </HeadingPairs>
  <TitlesOfParts>
    <vt:vector size="23" baseType="lpstr">
      <vt:lpstr>Arial</vt:lpstr>
      <vt:lpstr>Calibri</vt:lpstr>
      <vt:lpstr>Georgia</vt:lpstr>
      <vt:lpstr>UoS Title 1</vt:lpstr>
      <vt:lpstr>UoS Title 1 Photography</vt:lpstr>
      <vt:lpstr>UoS Title 2</vt:lpstr>
      <vt:lpstr>UoS Title 2 Photography</vt:lpstr>
      <vt:lpstr>Cobalt - UoS Content</vt:lpstr>
      <vt:lpstr>Turquoise - UoS Content</vt:lpstr>
      <vt:lpstr>Orange - UoS Content</vt:lpstr>
      <vt:lpstr>Blue - UoS Content</vt:lpstr>
      <vt:lpstr>Grape - UoS Content</vt:lpstr>
      <vt:lpstr>Centre for the Study of Corruption (CSC)</vt:lpstr>
      <vt:lpstr>PowerPoint Presentation</vt:lpstr>
      <vt:lpstr>PowerPoint Presentation</vt:lpstr>
      <vt:lpstr>Fighting corruption: Three Priorities</vt:lpstr>
      <vt:lpstr>PowerPoint Presentation</vt:lpstr>
      <vt:lpstr>PowerPoint Presentation</vt:lpstr>
      <vt:lpstr>PowerPoint Presentation</vt:lpstr>
      <vt:lpstr>PowerPoint Presentation</vt:lpstr>
      <vt:lpstr>How academia can help the G20</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dc:creator>
  <cp:lastModifiedBy>Charlotte Shamoon</cp:lastModifiedBy>
  <cp:revision>223</cp:revision>
  <dcterms:created xsi:type="dcterms:W3CDTF">2019-09-25T07:35:11Z</dcterms:created>
  <dcterms:modified xsi:type="dcterms:W3CDTF">2020-10-21T14:56:28Z</dcterms:modified>
</cp:coreProperties>
</file>