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94" r:id="rId2"/>
    <p:sldId id="329" r:id="rId3"/>
    <p:sldId id="376" r:id="rId4"/>
    <p:sldId id="330" r:id="rId5"/>
    <p:sldId id="292" r:id="rId6"/>
    <p:sldId id="331" r:id="rId7"/>
    <p:sldId id="377" r:id="rId8"/>
    <p:sldId id="378" r:id="rId9"/>
    <p:sldId id="332" r:id="rId10"/>
    <p:sldId id="327" r:id="rId11"/>
    <p:sldId id="274" r:id="rId12"/>
    <p:sldId id="328" r:id="rId13"/>
    <p:sldId id="333" r:id="rId14"/>
    <p:sldId id="29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446F"/>
    <a:srgbClr val="C3D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58"/>
    <p:restoredTop sz="94696"/>
  </p:normalViewPr>
  <p:slideViewPr>
    <p:cSldViewPr snapToGrid="0" snapToObjects="1">
      <p:cViewPr varScale="1">
        <p:scale>
          <a:sx n="115" d="100"/>
          <a:sy n="115" d="100"/>
        </p:scale>
        <p:origin x="43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866A7-698B-6A44-88F1-0082A6B9A9EB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255FF-E733-7A46-8A77-BA6A8CE50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09A6C845-3693-AF4E-A166-7C477DAB37F8}"/>
              </a:ext>
            </a:extLst>
          </p:cNvPr>
          <p:cNvSpPr/>
          <p:nvPr userDrawn="1"/>
        </p:nvSpPr>
        <p:spPr>
          <a:xfrm rot="16200000">
            <a:off x="3473412" y="-3473411"/>
            <a:ext cx="5245176" cy="12192000"/>
          </a:xfrm>
          <a:custGeom>
            <a:avLst/>
            <a:gdLst>
              <a:gd name="connsiteX0" fmla="*/ 722417 w 5245176"/>
              <a:gd name="connsiteY0" fmla="*/ 0 h 6858000"/>
              <a:gd name="connsiteX1" fmla="*/ 5245176 w 5245176"/>
              <a:gd name="connsiteY1" fmla="*/ 0 h 6858000"/>
              <a:gd name="connsiteX2" fmla="*/ 5245176 w 5245176"/>
              <a:gd name="connsiteY2" fmla="*/ 6858000 h 6858000"/>
              <a:gd name="connsiteX3" fmla="*/ 711554 w 5245176"/>
              <a:gd name="connsiteY3" fmla="*/ 6858000 h 6858000"/>
              <a:gd name="connsiteX4" fmla="*/ 545851 w 5245176"/>
              <a:gd name="connsiteY4" fmla="*/ 6481069 h 6858000"/>
              <a:gd name="connsiteX5" fmla="*/ 0 w 5245176"/>
              <a:gd name="connsiteY5" fmla="*/ 3441356 h 6858000"/>
              <a:gd name="connsiteX6" fmla="*/ 545851 w 5245176"/>
              <a:gd name="connsiteY6" fmla="*/ 4016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5176" h="6858000">
                <a:moveTo>
                  <a:pt x="722417" y="0"/>
                </a:moveTo>
                <a:lnTo>
                  <a:pt x="5245176" y="0"/>
                </a:lnTo>
                <a:lnTo>
                  <a:pt x="5245176" y="6858000"/>
                </a:lnTo>
                <a:lnTo>
                  <a:pt x="711554" y="6858000"/>
                </a:lnTo>
                <a:lnTo>
                  <a:pt x="545851" y="6481069"/>
                </a:lnTo>
                <a:cubicBezTo>
                  <a:pt x="201229" y="5613366"/>
                  <a:pt x="0" y="4567335"/>
                  <a:pt x="0" y="3441356"/>
                </a:cubicBezTo>
                <a:cubicBezTo>
                  <a:pt x="0" y="2315378"/>
                  <a:pt x="201229" y="1269347"/>
                  <a:pt x="545851" y="40164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 userDrawn="1"/>
        </p:nvSpPr>
        <p:spPr>
          <a:xfrm>
            <a:off x="5410200" y="4532192"/>
            <a:ext cx="1371600" cy="1371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864672" y="6174647"/>
            <a:ext cx="6462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spc="180" baseline="0" dirty="0">
                <a:solidFill>
                  <a:schemeClr val="tx1"/>
                </a:solidFill>
              </a:rPr>
              <a:t>THE UNIVERSITY OF NORTH CAROLINA AT CHAPEL HILL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09961" y="777399"/>
            <a:ext cx="10572078" cy="208682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809961" y="3065930"/>
            <a:ext cx="10572077" cy="72614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5C7F7F7-1BA7-AB4E-AC11-EE5ED093BD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230" y="4834387"/>
            <a:ext cx="617539" cy="76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289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09A6C845-3693-AF4E-A166-7C477DAB37F8}"/>
              </a:ext>
            </a:extLst>
          </p:cNvPr>
          <p:cNvSpPr/>
          <p:nvPr userDrawn="1"/>
        </p:nvSpPr>
        <p:spPr>
          <a:xfrm rot="16200000">
            <a:off x="3473412" y="-3473411"/>
            <a:ext cx="5245176" cy="12192000"/>
          </a:xfrm>
          <a:custGeom>
            <a:avLst/>
            <a:gdLst>
              <a:gd name="connsiteX0" fmla="*/ 722417 w 5245176"/>
              <a:gd name="connsiteY0" fmla="*/ 0 h 6858000"/>
              <a:gd name="connsiteX1" fmla="*/ 5245176 w 5245176"/>
              <a:gd name="connsiteY1" fmla="*/ 0 h 6858000"/>
              <a:gd name="connsiteX2" fmla="*/ 5245176 w 5245176"/>
              <a:gd name="connsiteY2" fmla="*/ 6858000 h 6858000"/>
              <a:gd name="connsiteX3" fmla="*/ 711554 w 5245176"/>
              <a:gd name="connsiteY3" fmla="*/ 6858000 h 6858000"/>
              <a:gd name="connsiteX4" fmla="*/ 545851 w 5245176"/>
              <a:gd name="connsiteY4" fmla="*/ 6481069 h 6858000"/>
              <a:gd name="connsiteX5" fmla="*/ 0 w 5245176"/>
              <a:gd name="connsiteY5" fmla="*/ 3441356 h 6858000"/>
              <a:gd name="connsiteX6" fmla="*/ 545851 w 5245176"/>
              <a:gd name="connsiteY6" fmla="*/ 4016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5176" h="6858000">
                <a:moveTo>
                  <a:pt x="722417" y="0"/>
                </a:moveTo>
                <a:lnTo>
                  <a:pt x="5245176" y="0"/>
                </a:lnTo>
                <a:lnTo>
                  <a:pt x="5245176" y="6858000"/>
                </a:lnTo>
                <a:lnTo>
                  <a:pt x="711554" y="6858000"/>
                </a:lnTo>
                <a:lnTo>
                  <a:pt x="545851" y="6481069"/>
                </a:lnTo>
                <a:cubicBezTo>
                  <a:pt x="201229" y="5613366"/>
                  <a:pt x="0" y="4567335"/>
                  <a:pt x="0" y="3441356"/>
                </a:cubicBezTo>
                <a:cubicBezTo>
                  <a:pt x="0" y="2315378"/>
                  <a:pt x="201229" y="1269347"/>
                  <a:pt x="545851" y="40164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 userDrawn="1"/>
        </p:nvSpPr>
        <p:spPr>
          <a:xfrm>
            <a:off x="5410200" y="4532192"/>
            <a:ext cx="1371600" cy="13716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864672" y="6174647"/>
            <a:ext cx="6462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spc="180" baseline="0" dirty="0">
                <a:solidFill>
                  <a:schemeClr val="tx1"/>
                </a:solidFill>
              </a:rPr>
              <a:t>THE UNIVERSITY OF NORTH CAROLINA AT CHAPEL HILL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09961" y="777399"/>
            <a:ext cx="10572078" cy="208682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809961" y="3065930"/>
            <a:ext cx="10572077" cy="72614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5C7F7F7-1BA7-AB4E-AC11-EE5ED093BD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230" y="4834387"/>
            <a:ext cx="617539" cy="76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336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 userDrawn="1"/>
        </p:nvSpPr>
        <p:spPr>
          <a:xfrm>
            <a:off x="0" y="0"/>
            <a:ext cx="3952842" cy="6858000"/>
          </a:xfrm>
          <a:custGeom>
            <a:avLst/>
            <a:gdLst>
              <a:gd name="connsiteX0" fmla="*/ 0 w 3952842"/>
              <a:gd name="connsiteY0" fmla="*/ 0 h 6858000"/>
              <a:gd name="connsiteX1" fmla="*/ 3952842 w 3952842"/>
              <a:gd name="connsiteY1" fmla="*/ 0 h 6858000"/>
              <a:gd name="connsiteX2" fmla="*/ 3781708 w 3952842"/>
              <a:gd name="connsiteY2" fmla="*/ 389287 h 6858000"/>
              <a:gd name="connsiteX3" fmla="*/ 3235857 w 3952842"/>
              <a:gd name="connsiteY3" fmla="*/ 3429000 h 6858000"/>
              <a:gd name="connsiteX4" fmla="*/ 3781708 w 3952842"/>
              <a:gd name="connsiteY4" fmla="*/ 6468713 h 6858000"/>
              <a:gd name="connsiteX5" fmla="*/ 3952842 w 3952842"/>
              <a:gd name="connsiteY5" fmla="*/ 6858000 h 6858000"/>
              <a:gd name="connsiteX6" fmla="*/ 0 w 395284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52842" h="6858000">
                <a:moveTo>
                  <a:pt x="0" y="0"/>
                </a:moveTo>
                <a:lnTo>
                  <a:pt x="3952842" y="0"/>
                </a:lnTo>
                <a:lnTo>
                  <a:pt x="3781708" y="389287"/>
                </a:lnTo>
                <a:cubicBezTo>
                  <a:pt x="3437086" y="1256991"/>
                  <a:pt x="3235857" y="2303022"/>
                  <a:pt x="3235857" y="3429000"/>
                </a:cubicBezTo>
                <a:cubicBezTo>
                  <a:pt x="3235857" y="4554979"/>
                  <a:pt x="3437086" y="5601010"/>
                  <a:pt x="3781708" y="6468713"/>
                </a:cubicBezTo>
                <a:lnTo>
                  <a:pt x="3952842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045442" y="2652913"/>
            <a:ext cx="7643638" cy="1864602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502921" y="2687638"/>
            <a:ext cx="2216668" cy="1659773"/>
          </a:xfrm>
        </p:spPr>
        <p:txBody>
          <a:bodyPr>
            <a:normAutofit/>
          </a:bodyPr>
          <a:lstStyle>
            <a:lvl1pPr marL="0" indent="0" algn="ctr">
              <a:buNone/>
              <a:defRPr sz="12000"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9795C1-D152-B640-81E1-08A233E87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45442" y="2343786"/>
            <a:ext cx="7643637" cy="365760"/>
          </a:xfrm>
        </p:spPr>
        <p:txBody>
          <a:bodyPr>
            <a:norm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100573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0"/>
            <a:ext cx="3952842" cy="6858000"/>
          </a:xfrm>
          <a:custGeom>
            <a:avLst/>
            <a:gdLst>
              <a:gd name="connsiteX0" fmla="*/ 0 w 3952842"/>
              <a:gd name="connsiteY0" fmla="*/ 0 h 6858000"/>
              <a:gd name="connsiteX1" fmla="*/ 3952842 w 3952842"/>
              <a:gd name="connsiteY1" fmla="*/ 0 h 6858000"/>
              <a:gd name="connsiteX2" fmla="*/ 3781708 w 3952842"/>
              <a:gd name="connsiteY2" fmla="*/ 389287 h 6858000"/>
              <a:gd name="connsiteX3" fmla="*/ 3235857 w 3952842"/>
              <a:gd name="connsiteY3" fmla="*/ 3429000 h 6858000"/>
              <a:gd name="connsiteX4" fmla="*/ 3781708 w 3952842"/>
              <a:gd name="connsiteY4" fmla="*/ 6468713 h 6858000"/>
              <a:gd name="connsiteX5" fmla="*/ 3952842 w 3952842"/>
              <a:gd name="connsiteY5" fmla="*/ 6858000 h 6858000"/>
              <a:gd name="connsiteX6" fmla="*/ 0 w 395284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52842" h="6858000">
                <a:moveTo>
                  <a:pt x="0" y="0"/>
                </a:moveTo>
                <a:lnTo>
                  <a:pt x="3952842" y="0"/>
                </a:lnTo>
                <a:lnTo>
                  <a:pt x="3781708" y="389287"/>
                </a:lnTo>
                <a:cubicBezTo>
                  <a:pt x="3437086" y="1256991"/>
                  <a:pt x="3235857" y="2303022"/>
                  <a:pt x="3235857" y="3429000"/>
                </a:cubicBezTo>
                <a:cubicBezTo>
                  <a:pt x="3235857" y="4554979"/>
                  <a:pt x="3437086" y="5601010"/>
                  <a:pt x="3781708" y="6468713"/>
                </a:cubicBezTo>
                <a:lnTo>
                  <a:pt x="3952842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045442" y="2652913"/>
            <a:ext cx="7643638" cy="1864602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502921" y="2687638"/>
            <a:ext cx="2216668" cy="1659773"/>
          </a:xfrm>
        </p:spPr>
        <p:txBody>
          <a:bodyPr>
            <a:normAutofit/>
          </a:bodyPr>
          <a:lstStyle>
            <a:lvl1pPr marL="0" indent="0" algn="ctr">
              <a:buNone/>
              <a:defRPr sz="12000"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9795C1-D152-B640-81E1-08A233E87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45442" y="2343786"/>
            <a:ext cx="7643637" cy="365760"/>
          </a:xfrm>
        </p:spPr>
        <p:txBody>
          <a:bodyPr>
            <a:norm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390104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 userDrawn="1"/>
        </p:nvSpPr>
        <p:spPr>
          <a:xfrm>
            <a:off x="0" y="0"/>
            <a:ext cx="3952842" cy="6858000"/>
          </a:xfrm>
          <a:custGeom>
            <a:avLst/>
            <a:gdLst>
              <a:gd name="connsiteX0" fmla="*/ 0 w 3952842"/>
              <a:gd name="connsiteY0" fmla="*/ 0 h 6858000"/>
              <a:gd name="connsiteX1" fmla="*/ 3952842 w 3952842"/>
              <a:gd name="connsiteY1" fmla="*/ 0 h 6858000"/>
              <a:gd name="connsiteX2" fmla="*/ 3781708 w 3952842"/>
              <a:gd name="connsiteY2" fmla="*/ 389287 h 6858000"/>
              <a:gd name="connsiteX3" fmla="*/ 3235857 w 3952842"/>
              <a:gd name="connsiteY3" fmla="*/ 3429000 h 6858000"/>
              <a:gd name="connsiteX4" fmla="*/ 3781708 w 3952842"/>
              <a:gd name="connsiteY4" fmla="*/ 6468713 h 6858000"/>
              <a:gd name="connsiteX5" fmla="*/ 3952842 w 3952842"/>
              <a:gd name="connsiteY5" fmla="*/ 6858000 h 6858000"/>
              <a:gd name="connsiteX6" fmla="*/ 0 w 395284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52842" h="6858000">
                <a:moveTo>
                  <a:pt x="0" y="0"/>
                </a:moveTo>
                <a:lnTo>
                  <a:pt x="3952842" y="0"/>
                </a:lnTo>
                <a:lnTo>
                  <a:pt x="3781708" y="389287"/>
                </a:lnTo>
                <a:cubicBezTo>
                  <a:pt x="3437086" y="1256991"/>
                  <a:pt x="3235857" y="2303022"/>
                  <a:pt x="3235857" y="3429000"/>
                </a:cubicBezTo>
                <a:cubicBezTo>
                  <a:pt x="3235857" y="4554979"/>
                  <a:pt x="3437086" y="5601010"/>
                  <a:pt x="3781708" y="6468713"/>
                </a:cubicBezTo>
                <a:lnTo>
                  <a:pt x="39528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045442" y="2652913"/>
            <a:ext cx="7643638" cy="1864602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502921" y="2687638"/>
            <a:ext cx="2216668" cy="1659773"/>
          </a:xfrm>
        </p:spPr>
        <p:txBody>
          <a:bodyPr>
            <a:normAutofit/>
          </a:bodyPr>
          <a:lstStyle>
            <a:lvl1pPr marL="0" indent="0" algn="ctr">
              <a:buNone/>
              <a:defRPr sz="12000"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730D04BC-6459-9B43-971D-F28907828CF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45442" y="2343786"/>
            <a:ext cx="7643637" cy="365760"/>
          </a:xfrm>
        </p:spPr>
        <p:txBody>
          <a:bodyPr>
            <a:normAutofit/>
          </a:bodyPr>
          <a:lstStyle>
            <a:lvl1pPr marL="0" indent="0">
              <a:buNone/>
              <a:defRPr sz="1800" b="1" cap="all" spc="17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274786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0"/>
            <a:ext cx="3952842" cy="6858000"/>
          </a:xfrm>
          <a:custGeom>
            <a:avLst/>
            <a:gdLst>
              <a:gd name="connsiteX0" fmla="*/ 0 w 3952842"/>
              <a:gd name="connsiteY0" fmla="*/ 0 h 6858000"/>
              <a:gd name="connsiteX1" fmla="*/ 3952842 w 3952842"/>
              <a:gd name="connsiteY1" fmla="*/ 0 h 6858000"/>
              <a:gd name="connsiteX2" fmla="*/ 3781708 w 3952842"/>
              <a:gd name="connsiteY2" fmla="*/ 389287 h 6858000"/>
              <a:gd name="connsiteX3" fmla="*/ 3235857 w 3952842"/>
              <a:gd name="connsiteY3" fmla="*/ 3429000 h 6858000"/>
              <a:gd name="connsiteX4" fmla="*/ 3781708 w 3952842"/>
              <a:gd name="connsiteY4" fmla="*/ 6468713 h 6858000"/>
              <a:gd name="connsiteX5" fmla="*/ 3952842 w 3952842"/>
              <a:gd name="connsiteY5" fmla="*/ 6858000 h 6858000"/>
              <a:gd name="connsiteX6" fmla="*/ 0 w 395284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52842" h="6858000">
                <a:moveTo>
                  <a:pt x="0" y="0"/>
                </a:moveTo>
                <a:lnTo>
                  <a:pt x="3952842" y="0"/>
                </a:lnTo>
                <a:lnTo>
                  <a:pt x="3781708" y="389287"/>
                </a:lnTo>
                <a:cubicBezTo>
                  <a:pt x="3437086" y="1256991"/>
                  <a:pt x="3235857" y="2303022"/>
                  <a:pt x="3235857" y="3429000"/>
                </a:cubicBezTo>
                <a:cubicBezTo>
                  <a:pt x="3235857" y="4554979"/>
                  <a:pt x="3437086" y="5601010"/>
                  <a:pt x="3781708" y="6468713"/>
                </a:cubicBezTo>
                <a:lnTo>
                  <a:pt x="39528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045442" y="2652913"/>
            <a:ext cx="7643638" cy="1864602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502921" y="2687638"/>
            <a:ext cx="2216668" cy="1659773"/>
          </a:xfrm>
        </p:spPr>
        <p:txBody>
          <a:bodyPr>
            <a:normAutofit/>
          </a:bodyPr>
          <a:lstStyle>
            <a:lvl1pPr marL="0" indent="0" algn="ctr">
              <a:buNone/>
              <a:defRPr sz="12000"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730D04BC-6459-9B43-971D-F28907828CF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45442" y="2343786"/>
            <a:ext cx="7643637" cy="365760"/>
          </a:xfrm>
        </p:spPr>
        <p:txBody>
          <a:bodyPr>
            <a:norm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606096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462" y="686572"/>
            <a:ext cx="441608" cy="548640"/>
          </a:xfrm>
          <a:prstGeom prst="rect">
            <a:avLst/>
          </a:prstGeom>
        </p:spPr>
      </p:pic>
      <p:sp>
        <p:nvSpPr>
          <p:cNvPr id="26" name="Title 16"/>
          <p:cNvSpPr>
            <a:spLocks noGrp="1"/>
          </p:cNvSpPr>
          <p:nvPr>
            <p:ph type="title"/>
          </p:nvPr>
        </p:nvSpPr>
        <p:spPr>
          <a:xfrm>
            <a:off x="499176" y="812047"/>
            <a:ext cx="11189904" cy="104363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8" name="Content Placeholder 7"/>
          <p:cNvSpPr>
            <a:spLocks noGrp="1"/>
          </p:cNvSpPr>
          <p:nvPr>
            <p:ph sz="quarter" idx="15"/>
          </p:nvPr>
        </p:nvSpPr>
        <p:spPr>
          <a:xfrm>
            <a:off x="499174" y="2208807"/>
            <a:ext cx="11189905" cy="353318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B007A9-DC3A-194E-B81A-468C6E74543E}"/>
              </a:ext>
            </a:extLst>
          </p:cNvPr>
          <p:cNvSpPr txBox="1"/>
          <p:nvPr userDrawn="1"/>
        </p:nvSpPr>
        <p:spPr>
          <a:xfrm>
            <a:off x="489473" y="6174647"/>
            <a:ext cx="6462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spc="180" baseline="0" dirty="0">
                <a:solidFill>
                  <a:schemeClr val="tx1"/>
                </a:solidFill>
              </a:rPr>
              <a:t>THE UNIVERSITY OF NORTH CAROLINA AT CHAPEL HILL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65FB38-CF8E-EC49-9B9C-9C905814BC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475" y="503237"/>
            <a:ext cx="11190288" cy="365760"/>
          </a:xfrm>
        </p:spPr>
        <p:txBody>
          <a:bodyPr>
            <a:norm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153497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6"/>
          <p:cNvSpPr>
            <a:spLocks noGrp="1"/>
          </p:cNvSpPr>
          <p:nvPr>
            <p:ph type="title"/>
          </p:nvPr>
        </p:nvSpPr>
        <p:spPr>
          <a:xfrm>
            <a:off x="499176" y="812047"/>
            <a:ext cx="11189904" cy="10436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6256421" y="2208807"/>
            <a:ext cx="5418054" cy="35331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7"/>
          <p:cNvSpPr>
            <a:spLocks noGrp="1"/>
          </p:cNvSpPr>
          <p:nvPr>
            <p:ph sz="quarter" idx="15"/>
          </p:nvPr>
        </p:nvSpPr>
        <p:spPr>
          <a:xfrm>
            <a:off x="499175" y="2208807"/>
            <a:ext cx="5418054" cy="35331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739BD23D-DE90-304B-892F-3F288C4E84D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475" y="503237"/>
            <a:ext cx="11190288" cy="365760"/>
          </a:xfrm>
        </p:spPr>
        <p:txBody>
          <a:bodyPr>
            <a:norm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38DEEB-ACCA-8646-A77D-6F602ACA2EAC}"/>
              </a:ext>
            </a:extLst>
          </p:cNvPr>
          <p:cNvSpPr txBox="1"/>
          <p:nvPr userDrawn="1"/>
        </p:nvSpPr>
        <p:spPr>
          <a:xfrm>
            <a:off x="489473" y="6174647"/>
            <a:ext cx="6462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spc="180" baseline="0" dirty="0">
                <a:solidFill>
                  <a:schemeClr val="tx1"/>
                </a:solidFill>
              </a:rPr>
              <a:t>THE UNIVERSITY OF NORTH CAROLINA AT CHAPEL HILL</a:t>
            </a:r>
          </a:p>
        </p:txBody>
      </p:sp>
    </p:spTree>
    <p:extLst>
      <p:ext uri="{BB962C8B-B14F-4D97-AF65-F5344CB8AC3E}">
        <p14:creationId xmlns:p14="http://schemas.microsoft.com/office/powerpoint/2010/main" val="1566224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cture Placeholder 41"/>
          <p:cNvSpPr>
            <a:spLocks noGrp="1"/>
          </p:cNvSpPr>
          <p:nvPr>
            <p:ph type="pic" sz="quarter" idx="12"/>
          </p:nvPr>
        </p:nvSpPr>
        <p:spPr>
          <a:xfrm flipH="1">
            <a:off x="8245023" y="0"/>
            <a:ext cx="3946977" cy="6858000"/>
          </a:xfrm>
          <a:custGeom>
            <a:avLst/>
            <a:gdLst>
              <a:gd name="connsiteX0" fmla="*/ 0 w 3946977"/>
              <a:gd name="connsiteY0" fmla="*/ 0 h 6858000"/>
              <a:gd name="connsiteX1" fmla="*/ 3946976 w 3946977"/>
              <a:gd name="connsiteY1" fmla="*/ 0 h 6858000"/>
              <a:gd name="connsiteX2" fmla="*/ 3775842 w 3946977"/>
              <a:gd name="connsiteY2" fmla="*/ 389286 h 6858000"/>
              <a:gd name="connsiteX3" fmla="*/ 3229991 w 3946977"/>
              <a:gd name="connsiteY3" fmla="*/ 3428999 h 6858000"/>
              <a:gd name="connsiteX4" fmla="*/ 3775842 w 3946977"/>
              <a:gd name="connsiteY4" fmla="*/ 6468712 h 6858000"/>
              <a:gd name="connsiteX5" fmla="*/ 3946977 w 3946977"/>
              <a:gd name="connsiteY5" fmla="*/ 6858000 h 6858000"/>
              <a:gd name="connsiteX6" fmla="*/ 0 w 39469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6977" h="6858000">
                <a:moveTo>
                  <a:pt x="0" y="0"/>
                </a:moveTo>
                <a:lnTo>
                  <a:pt x="3946976" y="0"/>
                </a:lnTo>
                <a:lnTo>
                  <a:pt x="3775842" y="389286"/>
                </a:lnTo>
                <a:cubicBezTo>
                  <a:pt x="3431220" y="1256990"/>
                  <a:pt x="3229991" y="2303021"/>
                  <a:pt x="3229991" y="3428999"/>
                </a:cubicBezTo>
                <a:cubicBezTo>
                  <a:pt x="3229991" y="4554978"/>
                  <a:pt x="3431220" y="5601009"/>
                  <a:pt x="3775842" y="6468712"/>
                </a:cubicBezTo>
                <a:lnTo>
                  <a:pt x="394697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02920" y="2208806"/>
            <a:ext cx="7318772" cy="3533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itle 16"/>
          <p:cNvSpPr>
            <a:spLocks noGrp="1"/>
          </p:cNvSpPr>
          <p:nvPr>
            <p:ph type="title"/>
          </p:nvPr>
        </p:nvSpPr>
        <p:spPr>
          <a:xfrm>
            <a:off x="499176" y="812047"/>
            <a:ext cx="7322516" cy="10436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6ACFB233-9B6C-F641-BC39-CD1AFE255B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475" y="503237"/>
            <a:ext cx="11190288" cy="365760"/>
          </a:xfrm>
        </p:spPr>
        <p:txBody>
          <a:bodyPr>
            <a:norm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F78289-0160-7744-A351-1F702F45A430}"/>
              </a:ext>
            </a:extLst>
          </p:cNvPr>
          <p:cNvSpPr txBox="1"/>
          <p:nvPr userDrawn="1"/>
        </p:nvSpPr>
        <p:spPr>
          <a:xfrm>
            <a:off x="489473" y="6174647"/>
            <a:ext cx="6462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spc="180" baseline="0" dirty="0">
                <a:solidFill>
                  <a:schemeClr val="tx1"/>
                </a:solidFill>
              </a:rPr>
              <a:t>THE UNIVERSITY OF NORTH CAROLINA AT CHAPEL HILL</a:t>
            </a:r>
          </a:p>
        </p:txBody>
      </p:sp>
    </p:spTree>
    <p:extLst>
      <p:ext uri="{BB962C8B-B14F-4D97-AF65-F5344CB8AC3E}">
        <p14:creationId xmlns:p14="http://schemas.microsoft.com/office/powerpoint/2010/main" val="1964545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365812" y="2095438"/>
            <a:ext cx="7318772" cy="36464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-1" y="1"/>
            <a:ext cx="3946977" cy="6858000"/>
          </a:xfrm>
          <a:custGeom>
            <a:avLst/>
            <a:gdLst>
              <a:gd name="connsiteX0" fmla="*/ 0 w 3946977"/>
              <a:gd name="connsiteY0" fmla="*/ 0 h 6858000"/>
              <a:gd name="connsiteX1" fmla="*/ 3946976 w 3946977"/>
              <a:gd name="connsiteY1" fmla="*/ 0 h 6858000"/>
              <a:gd name="connsiteX2" fmla="*/ 3775842 w 3946977"/>
              <a:gd name="connsiteY2" fmla="*/ 389286 h 6858000"/>
              <a:gd name="connsiteX3" fmla="*/ 3229991 w 3946977"/>
              <a:gd name="connsiteY3" fmla="*/ 3428999 h 6858000"/>
              <a:gd name="connsiteX4" fmla="*/ 3775842 w 3946977"/>
              <a:gd name="connsiteY4" fmla="*/ 6468712 h 6858000"/>
              <a:gd name="connsiteX5" fmla="*/ 3946977 w 3946977"/>
              <a:gd name="connsiteY5" fmla="*/ 6858000 h 6858000"/>
              <a:gd name="connsiteX6" fmla="*/ 0 w 39469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6977" h="6858000">
                <a:moveTo>
                  <a:pt x="0" y="0"/>
                </a:moveTo>
                <a:lnTo>
                  <a:pt x="3946976" y="0"/>
                </a:lnTo>
                <a:lnTo>
                  <a:pt x="3775842" y="389286"/>
                </a:lnTo>
                <a:cubicBezTo>
                  <a:pt x="3431220" y="1256990"/>
                  <a:pt x="3229991" y="2303021"/>
                  <a:pt x="3229991" y="3428999"/>
                </a:cubicBezTo>
                <a:cubicBezTo>
                  <a:pt x="3229991" y="4554978"/>
                  <a:pt x="3431220" y="5601009"/>
                  <a:pt x="3775842" y="6468712"/>
                </a:cubicBezTo>
                <a:lnTo>
                  <a:pt x="394697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4365812" y="812047"/>
            <a:ext cx="7323268" cy="10436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CAB9F63D-9A44-2344-900F-0B025DB4E8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5493" y="503237"/>
            <a:ext cx="7323269" cy="365760"/>
          </a:xfrm>
        </p:spPr>
        <p:txBody>
          <a:bodyPr>
            <a:norm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92750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flipH="1">
            <a:off x="6093494" y="0"/>
            <a:ext cx="6098506" cy="6858000"/>
          </a:xfrm>
          <a:custGeom>
            <a:avLst/>
            <a:gdLst>
              <a:gd name="connsiteX0" fmla="*/ 0 w 3946977"/>
              <a:gd name="connsiteY0" fmla="*/ 0 h 6858000"/>
              <a:gd name="connsiteX1" fmla="*/ 3946976 w 3946977"/>
              <a:gd name="connsiteY1" fmla="*/ 0 h 6858000"/>
              <a:gd name="connsiteX2" fmla="*/ 3775842 w 3946977"/>
              <a:gd name="connsiteY2" fmla="*/ 389286 h 6858000"/>
              <a:gd name="connsiteX3" fmla="*/ 3229991 w 3946977"/>
              <a:gd name="connsiteY3" fmla="*/ 3428999 h 6858000"/>
              <a:gd name="connsiteX4" fmla="*/ 3775842 w 3946977"/>
              <a:gd name="connsiteY4" fmla="*/ 6468712 h 6858000"/>
              <a:gd name="connsiteX5" fmla="*/ 3946977 w 3946977"/>
              <a:gd name="connsiteY5" fmla="*/ 6858000 h 6858000"/>
              <a:gd name="connsiteX6" fmla="*/ 0 w 3946977"/>
              <a:gd name="connsiteY6" fmla="*/ 6858000 h 6858000"/>
              <a:gd name="connsiteX0" fmla="*/ 0 w 6098506"/>
              <a:gd name="connsiteY0" fmla="*/ 0 h 6858000"/>
              <a:gd name="connsiteX1" fmla="*/ 6098505 w 6098506"/>
              <a:gd name="connsiteY1" fmla="*/ 0 h 6858000"/>
              <a:gd name="connsiteX2" fmla="*/ 5927371 w 6098506"/>
              <a:gd name="connsiteY2" fmla="*/ 389286 h 6858000"/>
              <a:gd name="connsiteX3" fmla="*/ 5381520 w 6098506"/>
              <a:gd name="connsiteY3" fmla="*/ 3428999 h 6858000"/>
              <a:gd name="connsiteX4" fmla="*/ 5927371 w 6098506"/>
              <a:gd name="connsiteY4" fmla="*/ 6468712 h 6858000"/>
              <a:gd name="connsiteX5" fmla="*/ 6098506 w 6098506"/>
              <a:gd name="connsiteY5" fmla="*/ 6858000 h 6858000"/>
              <a:gd name="connsiteX6" fmla="*/ 2151529 w 6098506"/>
              <a:gd name="connsiteY6" fmla="*/ 6858000 h 6858000"/>
              <a:gd name="connsiteX7" fmla="*/ 0 w 6098506"/>
              <a:gd name="connsiteY7" fmla="*/ 0 h 6858000"/>
              <a:gd name="connsiteX0" fmla="*/ 0 w 6098506"/>
              <a:gd name="connsiteY0" fmla="*/ 0 h 6858000"/>
              <a:gd name="connsiteX1" fmla="*/ 6098505 w 6098506"/>
              <a:gd name="connsiteY1" fmla="*/ 0 h 6858000"/>
              <a:gd name="connsiteX2" fmla="*/ 5927371 w 6098506"/>
              <a:gd name="connsiteY2" fmla="*/ 389286 h 6858000"/>
              <a:gd name="connsiteX3" fmla="*/ 5381520 w 6098506"/>
              <a:gd name="connsiteY3" fmla="*/ 3428999 h 6858000"/>
              <a:gd name="connsiteX4" fmla="*/ 5927371 w 6098506"/>
              <a:gd name="connsiteY4" fmla="*/ 6468712 h 6858000"/>
              <a:gd name="connsiteX5" fmla="*/ 6098506 w 6098506"/>
              <a:gd name="connsiteY5" fmla="*/ 6858000 h 6858000"/>
              <a:gd name="connsiteX6" fmla="*/ 0 w 6098506"/>
              <a:gd name="connsiteY6" fmla="*/ 6858000 h 6858000"/>
              <a:gd name="connsiteX7" fmla="*/ 0 w 6098506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8506" h="6858000">
                <a:moveTo>
                  <a:pt x="0" y="0"/>
                </a:moveTo>
                <a:lnTo>
                  <a:pt x="6098505" y="0"/>
                </a:lnTo>
                <a:lnTo>
                  <a:pt x="5927371" y="389286"/>
                </a:lnTo>
                <a:cubicBezTo>
                  <a:pt x="5582749" y="1256990"/>
                  <a:pt x="5381520" y="2303021"/>
                  <a:pt x="5381520" y="3428999"/>
                </a:cubicBezTo>
                <a:cubicBezTo>
                  <a:pt x="5381520" y="4554978"/>
                  <a:pt x="5582749" y="5601009"/>
                  <a:pt x="5927371" y="6468712"/>
                </a:cubicBezTo>
                <a:lnTo>
                  <a:pt x="609850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02920" y="2208806"/>
            <a:ext cx="5087654" cy="3533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6"/>
          <p:cNvSpPr>
            <a:spLocks noGrp="1"/>
          </p:cNvSpPr>
          <p:nvPr>
            <p:ph type="title"/>
          </p:nvPr>
        </p:nvSpPr>
        <p:spPr>
          <a:xfrm>
            <a:off x="499176" y="812047"/>
            <a:ext cx="5091398" cy="10436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21D5696-E677-5241-91B2-F250E3C089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475" y="503237"/>
            <a:ext cx="5087654" cy="365760"/>
          </a:xfrm>
        </p:spPr>
        <p:txBody>
          <a:bodyPr>
            <a:norm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2C394C-07D7-C947-8794-749F31A412CE}"/>
              </a:ext>
            </a:extLst>
          </p:cNvPr>
          <p:cNvSpPr txBox="1"/>
          <p:nvPr userDrawn="1"/>
        </p:nvSpPr>
        <p:spPr>
          <a:xfrm>
            <a:off x="489473" y="6174647"/>
            <a:ext cx="6462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spc="180" baseline="0" dirty="0">
                <a:solidFill>
                  <a:schemeClr val="tx1"/>
                </a:solidFill>
              </a:rPr>
              <a:t>THE UNIVERSITY OF NORTH CAROLINA AT CHAPEL HILL</a:t>
            </a:r>
          </a:p>
        </p:txBody>
      </p:sp>
    </p:spTree>
    <p:extLst>
      <p:ext uri="{BB962C8B-B14F-4D97-AF65-F5344CB8AC3E}">
        <p14:creationId xmlns:p14="http://schemas.microsoft.com/office/powerpoint/2010/main" val="14139216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 userDrawn="1"/>
        </p:nvSpPr>
        <p:spPr>
          <a:xfrm flipH="1">
            <a:off x="6087962" y="0"/>
            <a:ext cx="6104038" cy="6858000"/>
          </a:xfrm>
          <a:custGeom>
            <a:avLst/>
            <a:gdLst>
              <a:gd name="connsiteX0" fmla="*/ 0 w 6104038"/>
              <a:gd name="connsiteY0" fmla="*/ 0 h 6858000"/>
              <a:gd name="connsiteX1" fmla="*/ 6104038 w 6104038"/>
              <a:gd name="connsiteY1" fmla="*/ 0 h 6858000"/>
              <a:gd name="connsiteX2" fmla="*/ 6022667 w 6104038"/>
              <a:gd name="connsiteY2" fmla="*/ 176133 h 6858000"/>
              <a:gd name="connsiteX3" fmla="*/ 5387707 w 6104038"/>
              <a:gd name="connsiteY3" fmla="*/ 3429000 h 6858000"/>
              <a:gd name="connsiteX4" fmla="*/ 6022667 w 6104038"/>
              <a:gd name="connsiteY4" fmla="*/ 6681867 h 6858000"/>
              <a:gd name="connsiteX5" fmla="*/ 6104038 w 6104038"/>
              <a:gd name="connsiteY5" fmla="*/ 6858000 h 6858000"/>
              <a:gd name="connsiteX6" fmla="*/ 0 w 61040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04038" h="6858000">
                <a:moveTo>
                  <a:pt x="0" y="0"/>
                </a:moveTo>
                <a:lnTo>
                  <a:pt x="6104038" y="0"/>
                </a:lnTo>
                <a:lnTo>
                  <a:pt x="6022667" y="176133"/>
                </a:lnTo>
                <a:cubicBezTo>
                  <a:pt x="5623872" y="1083207"/>
                  <a:pt x="5387707" y="2209190"/>
                  <a:pt x="5387707" y="3429000"/>
                </a:cubicBezTo>
                <a:cubicBezTo>
                  <a:pt x="5387707" y="4648810"/>
                  <a:pt x="5623872" y="5774793"/>
                  <a:pt x="6022667" y="6681867"/>
                </a:cubicBezTo>
                <a:lnTo>
                  <a:pt x="6104038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02920" y="2208806"/>
            <a:ext cx="5087654" cy="3533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6"/>
          <p:cNvSpPr>
            <a:spLocks noGrp="1"/>
          </p:cNvSpPr>
          <p:nvPr>
            <p:ph type="title"/>
          </p:nvPr>
        </p:nvSpPr>
        <p:spPr>
          <a:xfrm>
            <a:off x="499176" y="812047"/>
            <a:ext cx="5091398" cy="10436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4A8CA252-30E5-A141-A8AC-F773E6645E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475" y="503237"/>
            <a:ext cx="5087654" cy="365760"/>
          </a:xfrm>
        </p:spPr>
        <p:txBody>
          <a:bodyPr>
            <a:norm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08FA41-A633-4D45-B728-F320F291649B}"/>
              </a:ext>
            </a:extLst>
          </p:cNvPr>
          <p:cNvSpPr txBox="1"/>
          <p:nvPr userDrawn="1"/>
        </p:nvSpPr>
        <p:spPr>
          <a:xfrm>
            <a:off x="489473" y="6174647"/>
            <a:ext cx="6462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spc="180" baseline="0" dirty="0">
                <a:solidFill>
                  <a:schemeClr val="tx1"/>
                </a:solidFill>
              </a:rPr>
              <a:t>THE UNIVERSITY OF NORTH CAROLINA AT CHAPEL HILL</a:t>
            </a:r>
          </a:p>
        </p:txBody>
      </p:sp>
    </p:spTree>
    <p:extLst>
      <p:ext uri="{BB962C8B-B14F-4D97-AF65-F5344CB8AC3E}">
        <p14:creationId xmlns:p14="http://schemas.microsoft.com/office/powerpoint/2010/main" val="848802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 userDrawn="1"/>
        </p:nvSpPr>
        <p:spPr>
          <a:xfrm flipH="1">
            <a:off x="6087962" y="0"/>
            <a:ext cx="6104038" cy="6858000"/>
          </a:xfrm>
          <a:custGeom>
            <a:avLst/>
            <a:gdLst>
              <a:gd name="connsiteX0" fmla="*/ 0 w 6104038"/>
              <a:gd name="connsiteY0" fmla="*/ 0 h 6858000"/>
              <a:gd name="connsiteX1" fmla="*/ 6104038 w 6104038"/>
              <a:gd name="connsiteY1" fmla="*/ 0 h 6858000"/>
              <a:gd name="connsiteX2" fmla="*/ 6022667 w 6104038"/>
              <a:gd name="connsiteY2" fmla="*/ 176133 h 6858000"/>
              <a:gd name="connsiteX3" fmla="*/ 5387707 w 6104038"/>
              <a:gd name="connsiteY3" fmla="*/ 3429000 h 6858000"/>
              <a:gd name="connsiteX4" fmla="*/ 6022667 w 6104038"/>
              <a:gd name="connsiteY4" fmla="*/ 6681867 h 6858000"/>
              <a:gd name="connsiteX5" fmla="*/ 6104038 w 6104038"/>
              <a:gd name="connsiteY5" fmla="*/ 6858000 h 6858000"/>
              <a:gd name="connsiteX6" fmla="*/ 0 w 61040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04038" h="6858000">
                <a:moveTo>
                  <a:pt x="0" y="0"/>
                </a:moveTo>
                <a:lnTo>
                  <a:pt x="6104038" y="0"/>
                </a:lnTo>
                <a:lnTo>
                  <a:pt x="6022667" y="176133"/>
                </a:lnTo>
                <a:cubicBezTo>
                  <a:pt x="5623872" y="1083207"/>
                  <a:pt x="5387707" y="2209190"/>
                  <a:pt x="5387707" y="3429000"/>
                </a:cubicBezTo>
                <a:cubicBezTo>
                  <a:pt x="5387707" y="4648810"/>
                  <a:pt x="5623872" y="5774793"/>
                  <a:pt x="6022667" y="6681867"/>
                </a:cubicBezTo>
                <a:lnTo>
                  <a:pt x="610403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02920" y="2208806"/>
            <a:ext cx="5087654" cy="3533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6"/>
          <p:cNvSpPr>
            <a:spLocks noGrp="1"/>
          </p:cNvSpPr>
          <p:nvPr>
            <p:ph type="title"/>
          </p:nvPr>
        </p:nvSpPr>
        <p:spPr>
          <a:xfrm>
            <a:off x="499176" y="812047"/>
            <a:ext cx="5091398" cy="10436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488F9160-B1F4-1244-88D7-7D297EA97A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475" y="503237"/>
            <a:ext cx="5087654" cy="365760"/>
          </a:xfrm>
        </p:spPr>
        <p:txBody>
          <a:bodyPr>
            <a:norm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0E03E8-9977-AA47-BC7F-535F6F6185C4}"/>
              </a:ext>
            </a:extLst>
          </p:cNvPr>
          <p:cNvSpPr txBox="1"/>
          <p:nvPr userDrawn="1"/>
        </p:nvSpPr>
        <p:spPr>
          <a:xfrm>
            <a:off x="489473" y="6174647"/>
            <a:ext cx="6462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spc="180" baseline="0" dirty="0">
                <a:solidFill>
                  <a:schemeClr val="tx1"/>
                </a:solidFill>
              </a:rPr>
              <a:t>THE UNIVERSITY OF NORTH CAROLINA AT CHAPEL HILL</a:t>
            </a:r>
          </a:p>
        </p:txBody>
      </p:sp>
    </p:spTree>
    <p:extLst>
      <p:ext uri="{BB962C8B-B14F-4D97-AF65-F5344CB8AC3E}">
        <p14:creationId xmlns:p14="http://schemas.microsoft.com/office/powerpoint/2010/main" val="19088044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8506" cy="6858000"/>
          </a:xfrm>
          <a:custGeom>
            <a:avLst/>
            <a:gdLst>
              <a:gd name="connsiteX0" fmla="*/ 0 w 3946977"/>
              <a:gd name="connsiteY0" fmla="*/ 0 h 6858000"/>
              <a:gd name="connsiteX1" fmla="*/ 3946976 w 3946977"/>
              <a:gd name="connsiteY1" fmla="*/ 0 h 6858000"/>
              <a:gd name="connsiteX2" fmla="*/ 3775842 w 3946977"/>
              <a:gd name="connsiteY2" fmla="*/ 389286 h 6858000"/>
              <a:gd name="connsiteX3" fmla="*/ 3229991 w 3946977"/>
              <a:gd name="connsiteY3" fmla="*/ 3428999 h 6858000"/>
              <a:gd name="connsiteX4" fmla="*/ 3775842 w 3946977"/>
              <a:gd name="connsiteY4" fmla="*/ 6468712 h 6858000"/>
              <a:gd name="connsiteX5" fmla="*/ 3946977 w 3946977"/>
              <a:gd name="connsiteY5" fmla="*/ 6858000 h 6858000"/>
              <a:gd name="connsiteX6" fmla="*/ 0 w 3946977"/>
              <a:gd name="connsiteY6" fmla="*/ 6858000 h 6858000"/>
              <a:gd name="connsiteX0" fmla="*/ 0 w 6098506"/>
              <a:gd name="connsiteY0" fmla="*/ 0 h 6858000"/>
              <a:gd name="connsiteX1" fmla="*/ 6098505 w 6098506"/>
              <a:gd name="connsiteY1" fmla="*/ 0 h 6858000"/>
              <a:gd name="connsiteX2" fmla="*/ 5927371 w 6098506"/>
              <a:gd name="connsiteY2" fmla="*/ 389286 h 6858000"/>
              <a:gd name="connsiteX3" fmla="*/ 5381520 w 6098506"/>
              <a:gd name="connsiteY3" fmla="*/ 3428999 h 6858000"/>
              <a:gd name="connsiteX4" fmla="*/ 5927371 w 6098506"/>
              <a:gd name="connsiteY4" fmla="*/ 6468712 h 6858000"/>
              <a:gd name="connsiteX5" fmla="*/ 6098506 w 6098506"/>
              <a:gd name="connsiteY5" fmla="*/ 6858000 h 6858000"/>
              <a:gd name="connsiteX6" fmla="*/ 2151529 w 6098506"/>
              <a:gd name="connsiteY6" fmla="*/ 6858000 h 6858000"/>
              <a:gd name="connsiteX7" fmla="*/ 0 w 6098506"/>
              <a:gd name="connsiteY7" fmla="*/ 0 h 6858000"/>
              <a:gd name="connsiteX0" fmla="*/ 0 w 6098506"/>
              <a:gd name="connsiteY0" fmla="*/ 0 h 6858000"/>
              <a:gd name="connsiteX1" fmla="*/ 6098505 w 6098506"/>
              <a:gd name="connsiteY1" fmla="*/ 0 h 6858000"/>
              <a:gd name="connsiteX2" fmla="*/ 5927371 w 6098506"/>
              <a:gd name="connsiteY2" fmla="*/ 389286 h 6858000"/>
              <a:gd name="connsiteX3" fmla="*/ 5381520 w 6098506"/>
              <a:gd name="connsiteY3" fmla="*/ 3428999 h 6858000"/>
              <a:gd name="connsiteX4" fmla="*/ 5927371 w 6098506"/>
              <a:gd name="connsiteY4" fmla="*/ 6468712 h 6858000"/>
              <a:gd name="connsiteX5" fmla="*/ 6098506 w 6098506"/>
              <a:gd name="connsiteY5" fmla="*/ 6858000 h 6858000"/>
              <a:gd name="connsiteX6" fmla="*/ 0 w 6098506"/>
              <a:gd name="connsiteY6" fmla="*/ 6858000 h 6858000"/>
              <a:gd name="connsiteX7" fmla="*/ 0 w 6098506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8506" h="6858000">
                <a:moveTo>
                  <a:pt x="0" y="0"/>
                </a:moveTo>
                <a:lnTo>
                  <a:pt x="6098505" y="0"/>
                </a:lnTo>
                <a:lnTo>
                  <a:pt x="5927371" y="389286"/>
                </a:lnTo>
                <a:cubicBezTo>
                  <a:pt x="5582749" y="1256990"/>
                  <a:pt x="5381520" y="2303021"/>
                  <a:pt x="5381520" y="3428999"/>
                </a:cubicBezTo>
                <a:cubicBezTo>
                  <a:pt x="5381520" y="4554978"/>
                  <a:pt x="5582749" y="5601009"/>
                  <a:pt x="5927371" y="6468712"/>
                </a:cubicBezTo>
                <a:lnTo>
                  <a:pt x="609850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601426" y="2208806"/>
            <a:ext cx="5087654" cy="3533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itle 16"/>
          <p:cNvSpPr>
            <a:spLocks noGrp="1"/>
          </p:cNvSpPr>
          <p:nvPr>
            <p:ph type="title"/>
          </p:nvPr>
        </p:nvSpPr>
        <p:spPr>
          <a:xfrm>
            <a:off x="6597682" y="812047"/>
            <a:ext cx="5091398" cy="10436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4A062382-2CC4-7A43-B13D-901BB35AB0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7363" y="503237"/>
            <a:ext cx="5091399" cy="365760"/>
          </a:xfrm>
        </p:spPr>
        <p:txBody>
          <a:bodyPr>
            <a:norm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62314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 3"/>
          <p:cNvSpPr/>
          <p:nvPr userDrawn="1"/>
        </p:nvSpPr>
        <p:spPr>
          <a:xfrm>
            <a:off x="0" y="0"/>
            <a:ext cx="6104038" cy="6858000"/>
          </a:xfrm>
          <a:custGeom>
            <a:avLst/>
            <a:gdLst>
              <a:gd name="connsiteX0" fmla="*/ 0 w 6104038"/>
              <a:gd name="connsiteY0" fmla="*/ 0 h 6858000"/>
              <a:gd name="connsiteX1" fmla="*/ 6104038 w 6104038"/>
              <a:gd name="connsiteY1" fmla="*/ 0 h 6858000"/>
              <a:gd name="connsiteX2" fmla="*/ 6022667 w 6104038"/>
              <a:gd name="connsiteY2" fmla="*/ 176133 h 6858000"/>
              <a:gd name="connsiteX3" fmla="*/ 5387707 w 6104038"/>
              <a:gd name="connsiteY3" fmla="*/ 3429000 h 6858000"/>
              <a:gd name="connsiteX4" fmla="*/ 6022667 w 6104038"/>
              <a:gd name="connsiteY4" fmla="*/ 6681867 h 6858000"/>
              <a:gd name="connsiteX5" fmla="*/ 6104038 w 6104038"/>
              <a:gd name="connsiteY5" fmla="*/ 6858000 h 6858000"/>
              <a:gd name="connsiteX6" fmla="*/ 0 w 61040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04038" h="6858000">
                <a:moveTo>
                  <a:pt x="0" y="0"/>
                </a:moveTo>
                <a:lnTo>
                  <a:pt x="6104038" y="0"/>
                </a:lnTo>
                <a:lnTo>
                  <a:pt x="6022667" y="176133"/>
                </a:lnTo>
                <a:cubicBezTo>
                  <a:pt x="5623872" y="1083207"/>
                  <a:pt x="5387707" y="2209190"/>
                  <a:pt x="5387707" y="3429000"/>
                </a:cubicBezTo>
                <a:cubicBezTo>
                  <a:pt x="5387707" y="4648810"/>
                  <a:pt x="5623872" y="5774793"/>
                  <a:pt x="6022667" y="6681867"/>
                </a:cubicBezTo>
                <a:lnTo>
                  <a:pt x="6104038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601426" y="2208806"/>
            <a:ext cx="5087654" cy="3533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6"/>
          <p:cNvSpPr>
            <a:spLocks noGrp="1"/>
          </p:cNvSpPr>
          <p:nvPr>
            <p:ph type="title"/>
          </p:nvPr>
        </p:nvSpPr>
        <p:spPr>
          <a:xfrm>
            <a:off x="6597682" y="812047"/>
            <a:ext cx="5091398" cy="10436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EF09A800-7171-F346-B572-539668B6398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7363" y="503237"/>
            <a:ext cx="5091399" cy="365760"/>
          </a:xfrm>
        </p:spPr>
        <p:txBody>
          <a:bodyPr>
            <a:norm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55571C-727C-304A-AC33-93B5DF2E3E4B}"/>
              </a:ext>
            </a:extLst>
          </p:cNvPr>
          <p:cNvSpPr txBox="1"/>
          <p:nvPr userDrawn="1"/>
        </p:nvSpPr>
        <p:spPr>
          <a:xfrm>
            <a:off x="489473" y="6174647"/>
            <a:ext cx="6462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spc="180" baseline="0" dirty="0">
                <a:solidFill>
                  <a:schemeClr val="bg1"/>
                </a:solidFill>
              </a:rPr>
              <a:t>THE UNIVERSITY OF NORTH CAROLINA AT CHAPEL HILL</a:t>
            </a:r>
          </a:p>
        </p:txBody>
      </p:sp>
    </p:spTree>
    <p:extLst>
      <p:ext uri="{BB962C8B-B14F-4D97-AF65-F5344CB8AC3E}">
        <p14:creationId xmlns:p14="http://schemas.microsoft.com/office/powerpoint/2010/main" val="1257080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 3"/>
          <p:cNvSpPr/>
          <p:nvPr userDrawn="1"/>
        </p:nvSpPr>
        <p:spPr>
          <a:xfrm>
            <a:off x="0" y="0"/>
            <a:ext cx="6104038" cy="6858000"/>
          </a:xfrm>
          <a:custGeom>
            <a:avLst/>
            <a:gdLst>
              <a:gd name="connsiteX0" fmla="*/ 0 w 6104038"/>
              <a:gd name="connsiteY0" fmla="*/ 0 h 6858000"/>
              <a:gd name="connsiteX1" fmla="*/ 6104038 w 6104038"/>
              <a:gd name="connsiteY1" fmla="*/ 0 h 6858000"/>
              <a:gd name="connsiteX2" fmla="*/ 6022667 w 6104038"/>
              <a:gd name="connsiteY2" fmla="*/ 176133 h 6858000"/>
              <a:gd name="connsiteX3" fmla="*/ 5387707 w 6104038"/>
              <a:gd name="connsiteY3" fmla="*/ 3429000 h 6858000"/>
              <a:gd name="connsiteX4" fmla="*/ 6022667 w 6104038"/>
              <a:gd name="connsiteY4" fmla="*/ 6681867 h 6858000"/>
              <a:gd name="connsiteX5" fmla="*/ 6104038 w 6104038"/>
              <a:gd name="connsiteY5" fmla="*/ 6858000 h 6858000"/>
              <a:gd name="connsiteX6" fmla="*/ 0 w 61040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04038" h="6858000">
                <a:moveTo>
                  <a:pt x="0" y="0"/>
                </a:moveTo>
                <a:lnTo>
                  <a:pt x="6104038" y="0"/>
                </a:lnTo>
                <a:lnTo>
                  <a:pt x="6022667" y="176133"/>
                </a:lnTo>
                <a:cubicBezTo>
                  <a:pt x="5623872" y="1083207"/>
                  <a:pt x="5387707" y="2209190"/>
                  <a:pt x="5387707" y="3429000"/>
                </a:cubicBezTo>
                <a:cubicBezTo>
                  <a:pt x="5387707" y="4648810"/>
                  <a:pt x="5623872" y="5774793"/>
                  <a:pt x="6022667" y="6681867"/>
                </a:cubicBezTo>
                <a:lnTo>
                  <a:pt x="610403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601426" y="2208806"/>
            <a:ext cx="5087654" cy="3533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6"/>
          <p:cNvSpPr>
            <a:spLocks noGrp="1"/>
          </p:cNvSpPr>
          <p:nvPr>
            <p:ph type="title"/>
          </p:nvPr>
        </p:nvSpPr>
        <p:spPr>
          <a:xfrm>
            <a:off x="6597682" y="812047"/>
            <a:ext cx="5091398" cy="10436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13848D26-E481-2A4A-9F35-449DE9CCCD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7363" y="503237"/>
            <a:ext cx="5091399" cy="365760"/>
          </a:xfrm>
        </p:spPr>
        <p:txBody>
          <a:bodyPr>
            <a:norm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328996-A1DD-3641-B3EF-04D1E96BA10D}"/>
              </a:ext>
            </a:extLst>
          </p:cNvPr>
          <p:cNvSpPr txBox="1"/>
          <p:nvPr userDrawn="1"/>
        </p:nvSpPr>
        <p:spPr>
          <a:xfrm>
            <a:off x="489473" y="6174647"/>
            <a:ext cx="6462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spc="180" baseline="0" dirty="0">
                <a:solidFill>
                  <a:schemeClr val="bg1"/>
                </a:solidFill>
              </a:rPr>
              <a:t>THE UNIVERSITY OF NORTH CAROLINA AT CHAPEL HILL</a:t>
            </a:r>
          </a:p>
        </p:txBody>
      </p:sp>
    </p:spTree>
    <p:extLst>
      <p:ext uri="{BB962C8B-B14F-4D97-AF65-F5344CB8AC3E}">
        <p14:creationId xmlns:p14="http://schemas.microsoft.com/office/powerpoint/2010/main" val="20466091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8E7A259-4B5C-654C-8939-9FCEEE66F2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522760"/>
            <a:ext cx="12192000" cy="2335240"/>
          </a:xfrm>
          <a:custGeom>
            <a:avLst/>
            <a:gdLst>
              <a:gd name="connsiteX0" fmla="*/ 0 w 12192000"/>
              <a:gd name="connsiteY0" fmla="*/ 0 h 2335240"/>
              <a:gd name="connsiteX1" fmla="*/ 714032 w 12192000"/>
              <a:gd name="connsiteY1" fmla="*/ 176566 h 2335240"/>
              <a:gd name="connsiteX2" fmla="*/ 6117966 w 12192000"/>
              <a:gd name="connsiteY2" fmla="*/ 722417 h 2335240"/>
              <a:gd name="connsiteX3" fmla="*/ 11521900 w 12192000"/>
              <a:gd name="connsiteY3" fmla="*/ 176566 h 2335240"/>
              <a:gd name="connsiteX4" fmla="*/ 12192000 w 12192000"/>
              <a:gd name="connsiteY4" fmla="*/ 10863 h 2335240"/>
              <a:gd name="connsiteX5" fmla="*/ 12192000 w 12192000"/>
              <a:gd name="connsiteY5" fmla="*/ 2335240 h 2335240"/>
              <a:gd name="connsiteX6" fmla="*/ 0 w 12192000"/>
              <a:gd name="connsiteY6" fmla="*/ 2335240 h 2335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2335240">
                <a:moveTo>
                  <a:pt x="0" y="0"/>
                </a:moveTo>
                <a:lnTo>
                  <a:pt x="714032" y="176566"/>
                </a:lnTo>
                <a:cubicBezTo>
                  <a:pt x="2256617" y="521188"/>
                  <a:pt x="4116228" y="722417"/>
                  <a:pt x="6117966" y="722417"/>
                </a:cubicBezTo>
                <a:cubicBezTo>
                  <a:pt x="8119707" y="722417"/>
                  <a:pt x="9979317" y="521188"/>
                  <a:pt x="11521900" y="176566"/>
                </a:cubicBezTo>
                <a:lnTo>
                  <a:pt x="12192000" y="10863"/>
                </a:lnTo>
                <a:lnTo>
                  <a:pt x="12192000" y="2335240"/>
                </a:lnTo>
                <a:lnTo>
                  <a:pt x="0" y="233524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-2277979" y="-3256547"/>
            <a:ext cx="184731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endParaRPr lang="en-US" dirty="0"/>
          </a:p>
        </p:txBody>
      </p:sp>
      <p:sp>
        <p:nvSpPr>
          <p:cNvPr id="39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502920" y="1767537"/>
            <a:ext cx="11186159" cy="2318091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0" name="Title 23"/>
          <p:cNvSpPr>
            <a:spLocks noGrp="1"/>
          </p:cNvSpPr>
          <p:nvPr>
            <p:ph type="title"/>
          </p:nvPr>
        </p:nvSpPr>
        <p:spPr>
          <a:xfrm>
            <a:off x="502920" y="812047"/>
            <a:ext cx="11186160" cy="646363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DF8DE5-543E-7E47-92C8-BECE2D643687}"/>
              </a:ext>
            </a:extLst>
          </p:cNvPr>
          <p:cNvSpPr txBox="1"/>
          <p:nvPr userDrawn="1"/>
        </p:nvSpPr>
        <p:spPr>
          <a:xfrm>
            <a:off x="489473" y="6174647"/>
            <a:ext cx="6462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spc="180" baseline="0" dirty="0">
                <a:solidFill>
                  <a:schemeClr val="bg1"/>
                </a:solidFill>
              </a:rPr>
              <a:t>THE UNIVERSITY OF NORTH CAROLINA AT CHAPEL HILL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CBAD5CE5-0415-BC49-ABB4-D717706A8E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475" y="503237"/>
            <a:ext cx="11190288" cy="365760"/>
          </a:xfrm>
        </p:spPr>
        <p:txBody>
          <a:bodyPr>
            <a:normAutofit/>
          </a:bodyPr>
          <a:lstStyle>
            <a:lvl1pPr marL="0" indent="0" algn="ctr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7258283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14D055DD-1732-6D40-9FDE-5F9F81F64983}"/>
              </a:ext>
            </a:extLst>
          </p:cNvPr>
          <p:cNvSpPr/>
          <p:nvPr userDrawn="1"/>
        </p:nvSpPr>
        <p:spPr>
          <a:xfrm>
            <a:off x="-1" y="3608173"/>
            <a:ext cx="12192001" cy="3249827"/>
          </a:xfrm>
          <a:custGeom>
            <a:avLst/>
            <a:gdLst>
              <a:gd name="connsiteX0" fmla="*/ 0 w 12192001"/>
              <a:gd name="connsiteY0" fmla="*/ 0 h 3249827"/>
              <a:gd name="connsiteX1" fmla="*/ 1 w 12192001"/>
              <a:gd name="connsiteY1" fmla="*/ 0 h 3249827"/>
              <a:gd name="connsiteX2" fmla="*/ 1 w 12192001"/>
              <a:gd name="connsiteY2" fmla="*/ 914587 h 3249827"/>
              <a:gd name="connsiteX3" fmla="*/ 714033 w 12192001"/>
              <a:gd name="connsiteY3" fmla="*/ 1091153 h 3249827"/>
              <a:gd name="connsiteX4" fmla="*/ 6117967 w 12192001"/>
              <a:gd name="connsiteY4" fmla="*/ 1637004 h 3249827"/>
              <a:gd name="connsiteX5" fmla="*/ 11521901 w 12192001"/>
              <a:gd name="connsiteY5" fmla="*/ 1091153 h 3249827"/>
              <a:gd name="connsiteX6" fmla="*/ 12192001 w 12192001"/>
              <a:gd name="connsiteY6" fmla="*/ 925450 h 3249827"/>
              <a:gd name="connsiteX7" fmla="*/ 12192001 w 12192001"/>
              <a:gd name="connsiteY7" fmla="*/ 3249827 h 3249827"/>
              <a:gd name="connsiteX8" fmla="*/ 0 w 12192001"/>
              <a:gd name="connsiteY8" fmla="*/ 3249827 h 3249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1" h="3249827">
                <a:moveTo>
                  <a:pt x="0" y="0"/>
                </a:moveTo>
                <a:lnTo>
                  <a:pt x="1" y="0"/>
                </a:lnTo>
                <a:lnTo>
                  <a:pt x="1" y="914587"/>
                </a:lnTo>
                <a:lnTo>
                  <a:pt x="714033" y="1091153"/>
                </a:lnTo>
                <a:cubicBezTo>
                  <a:pt x="2256618" y="1435775"/>
                  <a:pt x="4116229" y="1637004"/>
                  <a:pt x="6117967" y="1637004"/>
                </a:cubicBezTo>
                <a:cubicBezTo>
                  <a:pt x="8119708" y="1637004"/>
                  <a:pt x="9979318" y="1435775"/>
                  <a:pt x="11521901" y="1091153"/>
                </a:cubicBezTo>
                <a:lnTo>
                  <a:pt x="12192001" y="925450"/>
                </a:lnTo>
                <a:lnTo>
                  <a:pt x="12192001" y="3249827"/>
                </a:lnTo>
                <a:lnTo>
                  <a:pt x="0" y="324982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23"/>
          <p:cNvSpPr>
            <a:spLocks noGrp="1"/>
          </p:cNvSpPr>
          <p:nvPr>
            <p:ph type="title"/>
          </p:nvPr>
        </p:nvSpPr>
        <p:spPr>
          <a:xfrm>
            <a:off x="502920" y="812047"/>
            <a:ext cx="11186160" cy="646363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502920" y="1767537"/>
            <a:ext cx="11186159" cy="225734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1ADC3F49-CC82-FD4C-821A-8D2F933CFF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475" y="503237"/>
            <a:ext cx="11190288" cy="365760"/>
          </a:xfrm>
        </p:spPr>
        <p:txBody>
          <a:bodyPr>
            <a:normAutofit/>
          </a:bodyPr>
          <a:lstStyle>
            <a:lvl1pPr marL="0" indent="0" algn="ctr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59473-53F0-1947-8D82-ECFC03198337}"/>
              </a:ext>
            </a:extLst>
          </p:cNvPr>
          <p:cNvSpPr txBox="1"/>
          <p:nvPr userDrawn="1"/>
        </p:nvSpPr>
        <p:spPr>
          <a:xfrm>
            <a:off x="489473" y="6174647"/>
            <a:ext cx="6462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spc="180" baseline="0" dirty="0">
                <a:solidFill>
                  <a:schemeClr val="bg1"/>
                </a:solidFill>
              </a:rPr>
              <a:t>THE UNIVERSITY OF NORTH CAROLINA AT CHAPEL HILL</a:t>
            </a:r>
          </a:p>
        </p:txBody>
      </p:sp>
    </p:spTree>
    <p:extLst>
      <p:ext uri="{BB962C8B-B14F-4D97-AF65-F5344CB8AC3E}">
        <p14:creationId xmlns:p14="http://schemas.microsoft.com/office/powerpoint/2010/main" val="1531126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14D055DD-1732-6D40-9FDE-5F9F81F64983}"/>
              </a:ext>
            </a:extLst>
          </p:cNvPr>
          <p:cNvSpPr/>
          <p:nvPr userDrawn="1"/>
        </p:nvSpPr>
        <p:spPr>
          <a:xfrm>
            <a:off x="-1" y="3608173"/>
            <a:ext cx="12192001" cy="3249827"/>
          </a:xfrm>
          <a:custGeom>
            <a:avLst/>
            <a:gdLst>
              <a:gd name="connsiteX0" fmla="*/ 0 w 12192001"/>
              <a:gd name="connsiteY0" fmla="*/ 0 h 3249827"/>
              <a:gd name="connsiteX1" fmla="*/ 1 w 12192001"/>
              <a:gd name="connsiteY1" fmla="*/ 0 h 3249827"/>
              <a:gd name="connsiteX2" fmla="*/ 1 w 12192001"/>
              <a:gd name="connsiteY2" fmla="*/ 914587 h 3249827"/>
              <a:gd name="connsiteX3" fmla="*/ 714033 w 12192001"/>
              <a:gd name="connsiteY3" fmla="*/ 1091153 h 3249827"/>
              <a:gd name="connsiteX4" fmla="*/ 6117967 w 12192001"/>
              <a:gd name="connsiteY4" fmla="*/ 1637004 h 3249827"/>
              <a:gd name="connsiteX5" fmla="*/ 11521901 w 12192001"/>
              <a:gd name="connsiteY5" fmla="*/ 1091153 h 3249827"/>
              <a:gd name="connsiteX6" fmla="*/ 12192001 w 12192001"/>
              <a:gd name="connsiteY6" fmla="*/ 925450 h 3249827"/>
              <a:gd name="connsiteX7" fmla="*/ 12192001 w 12192001"/>
              <a:gd name="connsiteY7" fmla="*/ 3249827 h 3249827"/>
              <a:gd name="connsiteX8" fmla="*/ 0 w 12192001"/>
              <a:gd name="connsiteY8" fmla="*/ 3249827 h 3249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1" h="3249827">
                <a:moveTo>
                  <a:pt x="0" y="0"/>
                </a:moveTo>
                <a:lnTo>
                  <a:pt x="1" y="0"/>
                </a:lnTo>
                <a:lnTo>
                  <a:pt x="1" y="914587"/>
                </a:lnTo>
                <a:lnTo>
                  <a:pt x="714033" y="1091153"/>
                </a:lnTo>
                <a:cubicBezTo>
                  <a:pt x="2256618" y="1435775"/>
                  <a:pt x="4116229" y="1637004"/>
                  <a:pt x="6117967" y="1637004"/>
                </a:cubicBezTo>
                <a:cubicBezTo>
                  <a:pt x="8119708" y="1637004"/>
                  <a:pt x="9979318" y="1435775"/>
                  <a:pt x="11521901" y="1091153"/>
                </a:cubicBezTo>
                <a:lnTo>
                  <a:pt x="12192001" y="925450"/>
                </a:lnTo>
                <a:lnTo>
                  <a:pt x="12192001" y="3249827"/>
                </a:lnTo>
                <a:lnTo>
                  <a:pt x="0" y="324982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23"/>
          <p:cNvSpPr>
            <a:spLocks noGrp="1"/>
          </p:cNvSpPr>
          <p:nvPr>
            <p:ph type="title"/>
          </p:nvPr>
        </p:nvSpPr>
        <p:spPr>
          <a:xfrm>
            <a:off x="502920" y="812047"/>
            <a:ext cx="11186160" cy="646363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502920" y="1767537"/>
            <a:ext cx="11186159" cy="225734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62D5D9E1-93CE-C445-9B2B-F9FE1992A5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475" y="503237"/>
            <a:ext cx="11190288" cy="365760"/>
          </a:xfrm>
        </p:spPr>
        <p:txBody>
          <a:bodyPr>
            <a:normAutofit/>
          </a:bodyPr>
          <a:lstStyle>
            <a:lvl1pPr marL="0" indent="0" algn="ctr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F8013D-3983-ED49-8D28-0C21919ADE4E}"/>
              </a:ext>
            </a:extLst>
          </p:cNvPr>
          <p:cNvSpPr txBox="1"/>
          <p:nvPr userDrawn="1"/>
        </p:nvSpPr>
        <p:spPr>
          <a:xfrm>
            <a:off x="489473" y="6174647"/>
            <a:ext cx="6462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spc="180" baseline="0" dirty="0">
                <a:solidFill>
                  <a:schemeClr val="bg1"/>
                </a:solidFill>
              </a:rPr>
              <a:t>THE UNIVERSITY OF NORTH CAROLINA AT CHAPEL HILL</a:t>
            </a:r>
          </a:p>
        </p:txBody>
      </p:sp>
    </p:spTree>
    <p:extLst>
      <p:ext uri="{BB962C8B-B14F-4D97-AF65-F5344CB8AC3E}">
        <p14:creationId xmlns:p14="http://schemas.microsoft.com/office/powerpoint/2010/main" val="4064953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>
            <a:extLst>
              <a:ext uri="{FF2B5EF4-FFF2-40B4-BE49-F238E27FC236}">
                <a16:creationId xmlns:a16="http://schemas.microsoft.com/office/drawing/2014/main" id="{DE16093B-1E28-EA4F-838F-822DD1D5C903}"/>
              </a:ext>
            </a:extLst>
          </p:cNvPr>
          <p:cNvSpPr/>
          <p:nvPr userDrawn="1"/>
        </p:nvSpPr>
        <p:spPr>
          <a:xfrm rot="16200000">
            <a:off x="3473412" y="-3473411"/>
            <a:ext cx="5245176" cy="12192000"/>
          </a:xfrm>
          <a:custGeom>
            <a:avLst/>
            <a:gdLst>
              <a:gd name="connsiteX0" fmla="*/ 722417 w 5245176"/>
              <a:gd name="connsiteY0" fmla="*/ 0 h 6858000"/>
              <a:gd name="connsiteX1" fmla="*/ 5245176 w 5245176"/>
              <a:gd name="connsiteY1" fmla="*/ 0 h 6858000"/>
              <a:gd name="connsiteX2" fmla="*/ 5245176 w 5245176"/>
              <a:gd name="connsiteY2" fmla="*/ 6858000 h 6858000"/>
              <a:gd name="connsiteX3" fmla="*/ 711554 w 5245176"/>
              <a:gd name="connsiteY3" fmla="*/ 6858000 h 6858000"/>
              <a:gd name="connsiteX4" fmla="*/ 545851 w 5245176"/>
              <a:gd name="connsiteY4" fmla="*/ 6481069 h 6858000"/>
              <a:gd name="connsiteX5" fmla="*/ 0 w 5245176"/>
              <a:gd name="connsiteY5" fmla="*/ 3441356 h 6858000"/>
              <a:gd name="connsiteX6" fmla="*/ 545851 w 5245176"/>
              <a:gd name="connsiteY6" fmla="*/ 4016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5176" h="6858000">
                <a:moveTo>
                  <a:pt x="722417" y="0"/>
                </a:moveTo>
                <a:lnTo>
                  <a:pt x="5245176" y="0"/>
                </a:lnTo>
                <a:lnTo>
                  <a:pt x="5245176" y="6858000"/>
                </a:lnTo>
                <a:lnTo>
                  <a:pt x="711554" y="6858000"/>
                </a:lnTo>
                <a:lnTo>
                  <a:pt x="545851" y="6481069"/>
                </a:lnTo>
                <a:cubicBezTo>
                  <a:pt x="201229" y="5613366"/>
                  <a:pt x="0" y="4567335"/>
                  <a:pt x="0" y="3441356"/>
                </a:cubicBezTo>
                <a:cubicBezTo>
                  <a:pt x="0" y="2315378"/>
                  <a:pt x="201229" y="1269347"/>
                  <a:pt x="545851" y="40164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23"/>
          <p:cNvSpPr>
            <a:spLocks noGrp="1"/>
          </p:cNvSpPr>
          <p:nvPr>
            <p:ph type="title"/>
          </p:nvPr>
        </p:nvSpPr>
        <p:spPr>
          <a:xfrm>
            <a:off x="502920" y="812047"/>
            <a:ext cx="11186160" cy="646363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502920" y="1767537"/>
            <a:ext cx="11186159" cy="226076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2"/>
                </a:solidFill>
              </a:defRPr>
            </a:lvl2pPr>
            <a:lvl3pPr marL="914400" indent="0" algn="ctr">
              <a:buNone/>
              <a:defRPr>
                <a:solidFill>
                  <a:schemeClr val="tx2"/>
                </a:solidFill>
              </a:defRPr>
            </a:lvl3pPr>
            <a:lvl4pPr marL="1371600" indent="0" algn="ctr">
              <a:buNone/>
              <a:defRPr>
                <a:solidFill>
                  <a:schemeClr val="tx2"/>
                </a:solidFill>
              </a:defRPr>
            </a:lvl4pPr>
            <a:lvl5pPr marL="1828800" indent="0" algn="ctr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69FFF666-31AF-4C48-B748-97EBFEF948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475" y="503237"/>
            <a:ext cx="11190288" cy="365760"/>
          </a:xfrm>
        </p:spPr>
        <p:txBody>
          <a:bodyPr>
            <a:normAutofit/>
          </a:bodyPr>
          <a:lstStyle>
            <a:lvl1pPr marL="0" indent="0" algn="ctr">
              <a:buNone/>
              <a:defRPr sz="1800" b="1" cap="all" spc="17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86EE98-8B94-6447-A14F-6760A2CCFDE8}"/>
              </a:ext>
            </a:extLst>
          </p:cNvPr>
          <p:cNvSpPr txBox="1"/>
          <p:nvPr userDrawn="1"/>
        </p:nvSpPr>
        <p:spPr>
          <a:xfrm>
            <a:off x="489473" y="6174647"/>
            <a:ext cx="6462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spc="180" baseline="0" dirty="0">
                <a:solidFill>
                  <a:schemeClr val="tx1"/>
                </a:solidFill>
              </a:rPr>
              <a:t>THE UNIVERSITY OF NORTH CAROLINA AT CHAPEL HILL</a:t>
            </a:r>
          </a:p>
        </p:txBody>
      </p:sp>
    </p:spTree>
    <p:extLst>
      <p:ext uri="{BB962C8B-B14F-4D97-AF65-F5344CB8AC3E}">
        <p14:creationId xmlns:p14="http://schemas.microsoft.com/office/powerpoint/2010/main" val="5092180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>
            <a:extLst>
              <a:ext uri="{FF2B5EF4-FFF2-40B4-BE49-F238E27FC236}">
                <a16:creationId xmlns:a16="http://schemas.microsoft.com/office/drawing/2014/main" id="{DE16093B-1E28-EA4F-838F-822DD1D5C903}"/>
              </a:ext>
            </a:extLst>
          </p:cNvPr>
          <p:cNvSpPr/>
          <p:nvPr userDrawn="1"/>
        </p:nvSpPr>
        <p:spPr>
          <a:xfrm rot="16200000">
            <a:off x="3473412" y="-3473411"/>
            <a:ext cx="5245176" cy="12192000"/>
          </a:xfrm>
          <a:custGeom>
            <a:avLst/>
            <a:gdLst>
              <a:gd name="connsiteX0" fmla="*/ 722417 w 5245176"/>
              <a:gd name="connsiteY0" fmla="*/ 0 h 6858000"/>
              <a:gd name="connsiteX1" fmla="*/ 5245176 w 5245176"/>
              <a:gd name="connsiteY1" fmla="*/ 0 h 6858000"/>
              <a:gd name="connsiteX2" fmla="*/ 5245176 w 5245176"/>
              <a:gd name="connsiteY2" fmla="*/ 6858000 h 6858000"/>
              <a:gd name="connsiteX3" fmla="*/ 711554 w 5245176"/>
              <a:gd name="connsiteY3" fmla="*/ 6858000 h 6858000"/>
              <a:gd name="connsiteX4" fmla="*/ 545851 w 5245176"/>
              <a:gd name="connsiteY4" fmla="*/ 6481069 h 6858000"/>
              <a:gd name="connsiteX5" fmla="*/ 0 w 5245176"/>
              <a:gd name="connsiteY5" fmla="*/ 3441356 h 6858000"/>
              <a:gd name="connsiteX6" fmla="*/ 545851 w 5245176"/>
              <a:gd name="connsiteY6" fmla="*/ 4016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5176" h="6858000">
                <a:moveTo>
                  <a:pt x="722417" y="0"/>
                </a:moveTo>
                <a:lnTo>
                  <a:pt x="5245176" y="0"/>
                </a:lnTo>
                <a:lnTo>
                  <a:pt x="5245176" y="6858000"/>
                </a:lnTo>
                <a:lnTo>
                  <a:pt x="711554" y="6858000"/>
                </a:lnTo>
                <a:lnTo>
                  <a:pt x="545851" y="6481069"/>
                </a:lnTo>
                <a:cubicBezTo>
                  <a:pt x="201229" y="5613366"/>
                  <a:pt x="0" y="4567335"/>
                  <a:pt x="0" y="3441356"/>
                </a:cubicBezTo>
                <a:cubicBezTo>
                  <a:pt x="0" y="2315378"/>
                  <a:pt x="201229" y="1269347"/>
                  <a:pt x="545851" y="40164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23"/>
          <p:cNvSpPr>
            <a:spLocks noGrp="1"/>
          </p:cNvSpPr>
          <p:nvPr>
            <p:ph type="title"/>
          </p:nvPr>
        </p:nvSpPr>
        <p:spPr>
          <a:xfrm>
            <a:off x="502920" y="812047"/>
            <a:ext cx="11186160" cy="646363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502920" y="1767537"/>
            <a:ext cx="11186159" cy="2260766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346312C-737A-2147-8ABD-C8F3F634D3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475" y="503237"/>
            <a:ext cx="11190288" cy="365760"/>
          </a:xfrm>
        </p:spPr>
        <p:txBody>
          <a:bodyPr>
            <a:normAutofit/>
          </a:bodyPr>
          <a:lstStyle>
            <a:lvl1pPr marL="0" indent="0" algn="ctr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7D47C6-71E9-9243-A0D2-E9D95AA560EB}"/>
              </a:ext>
            </a:extLst>
          </p:cNvPr>
          <p:cNvSpPr txBox="1"/>
          <p:nvPr userDrawn="1"/>
        </p:nvSpPr>
        <p:spPr>
          <a:xfrm>
            <a:off x="489473" y="6174647"/>
            <a:ext cx="6462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spc="180" baseline="0" dirty="0">
                <a:solidFill>
                  <a:schemeClr val="tx1"/>
                </a:solidFill>
              </a:rPr>
              <a:t>THE UNIVERSITY OF NORTH CAROLINA AT CHAPEL HILL</a:t>
            </a:r>
          </a:p>
        </p:txBody>
      </p:sp>
    </p:spTree>
    <p:extLst>
      <p:ext uri="{BB962C8B-B14F-4D97-AF65-F5344CB8AC3E}">
        <p14:creationId xmlns:p14="http://schemas.microsoft.com/office/powerpoint/2010/main" val="22181601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23"/>
          <p:cNvSpPr>
            <a:spLocks noGrp="1"/>
          </p:cNvSpPr>
          <p:nvPr>
            <p:ph type="title"/>
          </p:nvPr>
        </p:nvSpPr>
        <p:spPr>
          <a:xfrm>
            <a:off x="502920" y="812047"/>
            <a:ext cx="11186160" cy="646363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47DBB695-1F86-AB4F-B024-8BD6D67B63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475" y="503237"/>
            <a:ext cx="11190288" cy="365760"/>
          </a:xfrm>
        </p:spPr>
        <p:txBody>
          <a:bodyPr>
            <a:normAutofit/>
          </a:bodyPr>
          <a:lstStyle>
            <a:lvl1pPr marL="0" indent="0" algn="ctr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A69F2A-E8E6-5646-9822-F2C5AB7CA3B4}"/>
              </a:ext>
            </a:extLst>
          </p:cNvPr>
          <p:cNvSpPr txBox="1"/>
          <p:nvPr userDrawn="1"/>
        </p:nvSpPr>
        <p:spPr>
          <a:xfrm>
            <a:off x="489473" y="6174647"/>
            <a:ext cx="6462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spc="180" baseline="0" dirty="0">
                <a:solidFill>
                  <a:schemeClr val="tx1"/>
                </a:solidFill>
              </a:rPr>
              <a:t>THE UNIVERSITY OF NORTH CAROLINA AT CHAPEL HILL</a:t>
            </a:r>
          </a:p>
        </p:txBody>
      </p:sp>
    </p:spTree>
    <p:extLst>
      <p:ext uri="{BB962C8B-B14F-4D97-AF65-F5344CB8AC3E}">
        <p14:creationId xmlns:p14="http://schemas.microsoft.com/office/powerpoint/2010/main" val="8251768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9639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DFAEB5-6069-584C-9CEF-AD60221C313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525F0340-37D6-F84C-BDE3-CEBE446BB8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20980" y="2888392"/>
            <a:ext cx="3950040" cy="108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1907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DFAEB5-6069-584C-9CEF-AD60221C313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8A6DE2C8-A71F-074C-A8AB-9061790333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20980" y="2888392"/>
            <a:ext cx="3950040" cy="108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561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650689"/>
            <a:ext cx="5593080" cy="10436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825625"/>
            <a:ext cx="11186160" cy="3786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81185" y="6174647"/>
            <a:ext cx="2707895" cy="2462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753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23" r:id="rId2"/>
    <p:sldLayoutId id="2147483709" r:id="rId3"/>
    <p:sldLayoutId id="2147483719" r:id="rId4"/>
    <p:sldLayoutId id="2147483714" r:id="rId5"/>
    <p:sldLayoutId id="2147483720" r:id="rId6"/>
    <p:sldLayoutId id="2147483693" r:id="rId7"/>
    <p:sldLayoutId id="2147483712" r:id="rId8"/>
    <p:sldLayoutId id="2147483692" r:id="rId9"/>
    <p:sldLayoutId id="2147483702" r:id="rId10"/>
    <p:sldLayoutId id="2147483703" r:id="rId11"/>
    <p:sldLayoutId id="2147483711" r:id="rId12"/>
    <p:sldLayoutId id="2147483715" r:id="rId13"/>
    <p:sldLayoutId id="2147483704" r:id="rId14"/>
    <p:sldLayoutId id="2147483710" r:id="rId15"/>
    <p:sldLayoutId id="2147483716" r:id="rId16"/>
    <p:sldLayoutId id="2147483705" r:id="rId17"/>
    <p:sldLayoutId id="2147483706" r:id="rId18"/>
    <p:sldLayoutId id="2147483717" r:id="rId19"/>
    <p:sldLayoutId id="2147483707" r:id="rId20"/>
    <p:sldLayoutId id="2147483718" r:id="rId21"/>
    <p:sldLayoutId id="2147483713" r:id="rId22"/>
    <p:sldLayoutId id="2147483700" r:id="rId23"/>
    <p:sldLayoutId id="2147483721" r:id="rId24"/>
    <p:sldLayoutId id="2147483722" r:id="rId25"/>
  </p:sldLayoutIdLst>
  <p:hf hdr="0" ftr="0" dt="0"/>
  <p:txStyles>
    <p:titleStyle>
      <a:lvl1pPr algn="l" defTabSz="914400" rtl="0" eaLnBrk="1" fontAlgn="base" latinLnBrk="0" hangingPunct="1">
        <a:lnSpc>
          <a:spcPct val="100000"/>
        </a:lnSpc>
        <a:spcBef>
          <a:spcPct val="0"/>
        </a:spcBef>
        <a:buNone/>
        <a:defRPr sz="4000" b="1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6A617-B74B-374C-8E3F-289E8F7DF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Recommendations for G20 Anti-Corruption 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10A51-86D3-704A-B6D7-72A24DF0A2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9961" y="3065929"/>
            <a:ext cx="10572077" cy="118741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September 2020</a:t>
            </a:r>
          </a:p>
          <a:p>
            <a:r>
              <a:rPr lang="en-US" dirty="0"/>
              <a:t>Brigitte Seim</a:t>
            </a:r>
          </a:p>
          <a:p>
            <a:r>
              <a:rPr lang="en-US" dirty="0"/>
              <a:t>Department of Public Policy</a:t>
            </a:r>
          </a:p>
        </p:txBody>
      </p:sp>
    </p:spTree>
    <p:extLst>
      <p:ext uri="{BB962C8B-B14F-4D97-AF65-F5344CB8AC3E}">
        <p14:creationId xmlns:p14="http://schemas.microsoft.com/office/powerpoint/2010/main" val="3432098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F90A4-7407-9D43-899B-6BC9DFC8C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Brigitte Seim: A Bit 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C2FCF-DB37-CD43-A022-E7703978744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r>
              <a:rPr lang="en-US" dirty="0"/>
              <a:t>Professor of Public Policy at University of North Carolina, Chapel Hill</a:t>
            </a:r>
          </a:p>
          <a:p>
            <a:r>
              <a:rPr lang="en-US" dirty="0"/>
              <a:t>Project Manager for the Varieties of Democracy (V-Dem) Project</a:t>
            </a:r>
          </a:p>
          <a:p>
            <a:r>
              <a:rPr lang="en-US" dirty="0"/>
              <a:t>Principal Investigator for the Digital Society Project (DSP)</a:t>
            </a:r>
          </a:p>
          <a:p>
            <a:r>
              <a:rPr lang="en-US" dirty="0"/>
              <a:t>Dual focus in my corruption research:</a:t>
            </a:r>
          </a:p>
          <a:p>
            <a:pPr lvl="1"/>
            <a:r>
              <a:rPr lang="en-US" dirty="0"/>
              <a:t>Cross-national measurement of corruption (etc.) via expert surveys (V-Dem)</a:t>
            </a:r>
          </a:p>
          <a:p>
            <a:pPr lvl="1"/>
            <a:r>
              <a:rPr lang="en-US" dirty="0"/>
              <a:t>Evaluating sub-national anti-corruption interventions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D3777-AA70-524B-B679-955425714C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70DF4F-50D4-334B-9BF0-50AB7E9162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4F795C1-D496-8449-8977-CD9CEA936D8A}"/>
              </a:ext>
            </a:extLst>
          </p:cNvPr>
          <p:cNvSpPr/>
          <p:nvPr/>
        </p:nvSpPr>
        <p:spPr>
          <a:xfrm>
            <a:off x="1814943" y="5084618"/>
            <a:ext cx="2105891" cy="969818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Government and Civil Society Institutions / Institutional Reform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4F4377B-8098-A94C-914F-C1939E97C804}"/>
              </a:ext>
            </a:extLst>
          </p:cNvPr>
          <p:cNvSpPr/>
          <p:nvPr/>
        </p:nvSpPr>
        <p:spPr>
          <a:xfrm>
            <a:off x="5049980" y="5084618"/>
            <a:ext cx="2105891" cy="969818"/>
          </a:xfrm>
          <a:prstGeom prst="round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Developing Countries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73F56A9-09F1-0543-AD63-CAF436F3A16F}"/>
              </a:ext>
            </a:extLst>
          </p:cNvPr>
          <p:cNvSpPr/>
          <p:nvPr/>
        </p:nvSpPr>
        <p:spPr>
          <a:xfrm>
            <a:off x="8285016" y="5084618"/>
            <a:ext cx="2105891" cy="969818"/>
          </a:xfrm>
          <a:prstGeom prst="roundRect">
            <a:avLst/>
          </a:prstGeom>
          <a:solidFill>
            <a:srgbClr val="EF446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Low-Level (“Petty”) Corruption</a:t>
            </a:r>
          </a:p>
        </p:txBody>
      </p:sp>
    </p:spTree>
    <p:extLst>
      <p:ext uri="{BB962C8B-B14F-4D97-AF65-F5344CB8AC3E}">
        <p14:creationId xmlns:p14="http://schemas.microsoft.com/office/powerpoint/2010/main" val="2639326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F90A4-7407-9D43-899B-6BC9DFC8C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Academic Findings on Anti-Corruption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C2FCF-DB37-CD43-A022-E7703978744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Anti-corruption research primarily focused on nation-specific efforts to fight corruption</a:t>
            </a:r>
          </a:p>
          <a:p>
            <a:r>
              <a:rPr lang="en-US" dirty="0"/>
              <a:t>Limited research on how to involve the international community (G20) in combatting corruption</a:t>
            </a:r>
          </a:p>
          <a:p>
            <a:r>
              <a:rPr lang="en-US" dirty="0"/>
              <a:t>Proliferation of international anti-corruption organizations </a:t>
            </a:r>
            <a:r>
              <a:rPr lang="en-US" dirty="0">
                <a:sym typeface="Wingdings" pitchFamily="2" charset="2"/>
              </a:rPr>
              <a:t> What is their effect?</a:t>
            </a:r>
            <a:endParaRPr lang="en-US" dirty="0"/>
          </a:p>
          <a:p>
            <a:r>
              <a:rPr lang="en-US" dirty="0"/>
              <a:t>Research on role of international community in addressing other global challenges – climate change, pandemics – could provide insight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D3777-AA70-524B-B679-955425714C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/>
              <a:t>MOTIVATION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70DF4F-50D4-334B-9BF0-50AB7E9162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363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F90A4-7407-9D43-899B-6BC9DFC8C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G20 Greater Than “Sum of Its Parts”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C2FCF-DB37-CD43-A022-E7703978744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1" dirty="0"/>
              <a:t>What are the comparative advantages of the G20 in anti-corruption?</a:t>
            </a:r>
          </a:p>
          <a:p>
            <a:r>
              <a:rPr lang="en-US" b="1" dirty="0"/>
              <a:t>Coordination</a:t>
            </a:r>
            <a:r>
              <a:rPr lang="en-US" dirty="0"/>
              <a:t> of response, data collection, rules and regulations</a:t>
            </a:r>
          </a:p>
          <a:p>
            <a:r>
              <a:rPr lang="en-US" b="1" dirty="0"/>
              <a:t>Leadership</a:t>
            </a:r>
            <a:r>
              <a:rPr lang="en-US" dirty="0"/>
              <a:t> in encouraging participation in response and data collection, adherence to rules and regulations</a:t>
            </a:r>
          </a:p>
          <a:p>
            <a:r>
              <a:rPr lang="en-US" b="1" dirty="0"/>
              <a:t>Resources</a:t>
            </a:r>
            <a:r>
              <a:rPr lang="en-US" dirty="0"/>
              <a:t> to fund knowledge exchange, anti-corruption institutions in developing countries, anti-corruption components of development initiatives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D3777-AA70-524B-B679-955425714C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/>
              <a:t>MOTIVATION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70DF4F-50D4-334B-9BF0-50AB7E9162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809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547650-B20A-4946-A226-99E567A509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E4F8D18-1C17-BB43-8B98-80FCC4D1F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Improve Cross-National Corruption Measurement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7DFD4-DEE5-0D40-9E4B-454299E173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01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A66E04-7A19-5C44-914B-47754EAB1C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G20 Anti-Corruption Recommendation #1</a:t>
            </a:r>
          </a:p>
        </p:txBody>
      </p:sp>
    </p:spTree>
    <p:extLst>
      <p:ext uri="{BB962C8B-B14F-4D97-AF65-F5344CB8AC3E}">
        <p14:creationId xmlns:p14="http://schemas.microsoft.com/office/powerpoint/2010/main" val="968114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F90A4-7407-9D43-899B-6BC9DFC8C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Corruption: The Good and The Bad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C2FCF-DB37-CD43-A022-E7703978744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Measuring corruption is important for:</a:t>
            </a:r>
          </a:p>
          <a:p>
            <a:pPr lvl="1"/>
            <a:r>
              <a:rPr lang="en-US" dirty="0"/>
              <a:t>Documenting global, regional, and sub-national trends</a:t>
            </a:r>
          </a:p>
          <a:p>
            <a:pPr lvl="1"/>
            <a:r>
              <a:rPr lang="en-US" dirty="0"/>
              <a:t>Comparing across contexts using equivalent indicators</a:t>
            </a:r>
          </a:p>
          <a:p>
            <a:pPr lvl="1"/>
            <a:r>
              <a:rPr lang="en-US" dirty="0"/>
              <a:t>Evaluating the effectiveness of anti-corruption initiatives</a:t>
            </a:r>
          </a:p>
          <a:p>
            <a:r>
              <a:rPr lang="en-US" dirty="0"/>
              <a:t>“Measurement perversion” occurs when:</a:t>
            </a:r>
          </a:p>
          <a:p>
            <a:pPr lvl="1"/>
            <a:r>
              <a:rPr lang="en-US" dirty="0"/>
              <a:t>Data collection becomes the end, rather than the means to the end</a:t>
            </a:r>
          </a:p>
          <a:p>
            <a:pPr lvl="1"/>
            <a:r>
              <a:rPr lang="en-US" dirty="0"/>
              <a:t>Indicators capture one subset of corrupt behaviors (e.g., bribery but not embezzlement)</a:t>
            </a:r>
          </a:p>
          <a:p>
            <a:pPr lvl="1"/>
            <a:r>
              <a:rPr lang="en-US" dirty="0"/>
              <a:t>Only the measurable qualifies as “data”</a:t>
            </a:r>
          </a:p>
          <a:p>
            <a:pPr lvl="1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D3777-AA70-524B-B679-955425714C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/>
              <a:t>G20 Anti-Corruption Recommendation #1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70DF4F-50D4-334B-9BF0-50AB7E9162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919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F90A4-7407-9D43-899B-6BC9DFC8C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 Existing Data Collection Efforts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D3777-AA70-524B-B679-955425714C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/>
              <a:t>G20 Anti-Corruption Recommendation #1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70DF4F-50D4-334B-9BF0-50AB7E9162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7948F7-1990-7749-BF85-15421CE73BD2}"/>
              </a:ext>
            </a:extLst>
          </p:cNvPr>
          <p:cNvSpPr/>
          <p:nvPr/>
        </p:nvSpPr>
        <p:spPr>
          <a:xfrm>
            <a:off x="2704041" y="2352501"/>
            <a:ext cx="2871216" cy="1051560"/>
          </a:xfrm>
          <a:prstGeom prst="rect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Transparency International</a:t>
            </a:r>
          </a:p>
          <a:p>
            <a:pPr algn="ctr"/>
            <a:r>
              <a:rPr lang="en-US" sz="1600" dirty="0"/>
              <a:t>World Bank WGI</a:t>
            </a:r>
          </a:p>
          <a:p>
            <a:pPr algn="ctr"/>
            <a:r>
              <a:rPr lang="en-US" sz="1600" dirty="0"/>
              <a:t>Varieties of Democracy (V-Dem)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11D8DF-9120-2F49-821D-B5412EA77DE0}"/>
              </a:ext>
            </a:extLst>
          </p:cNvPr>
          <p:cNvSpPr/>
          <p:nvPr/>
        </p:nvSpPr>
        <p:spPr>
          <a:xfrm>
            <a:off x="2717157" y="1724890"/>
            <a:ext cx="2867894" cy="519546"/>
          </a:xfrm>
          <a:prstGeom prst="rect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EXPERT SURVEYS</a:t>
            </a:r>
            <a:endParaRPr lang="en-US" sz="16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9FF534-9F8B-1D4E-8856-3EA458459998}"/>
              </a:ext>
            </a:extLst>
          </p:cNvPr>
          <p:cNvSpPr/>
          <p:nvPr/>
        </p:nvSpPr>
        <p:spPr>
          <a:xfrm>
            <a:off x="623456" y="2351808"/>
            <a:ext cx="1911929" cy="105294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EXAMPLES</a:t>
            </a:r>
            <a:endParaRPr lang="en-US" sz="16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920758-D536-DE43-A9A5-B1F69BD8876F}"/>
              </a:ext>
            </a:extLst>
          </p:cNvPr>
          <p:cNvSpPr/>
          <p:nvPr/>
        </p:nvSpPr>
        <p:spPr>
          <a:xfrm>
            <a:off x="637310" y="3545031"/>
            <a:ext cx="1911929" cy="105294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ADVANTAGES</a:t>
            </a:r>
            <a:endParaRPr lang="en-US" sz="16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70C7BC-E014-C547-AE78-CA6D9C4B9C11}"/>
              </a:ext>
            </a:extLst>
          </p:cNvPr>
          <p:cNvSpPr/>
          <p:nvPr/>
        </p:nvSpPr>
        <p:spPr>
          <a:xfrm>
            <a:off x="637310" y="4738253"/>
            <a:ext cx="1911929" cy="105294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DISADVANTAGES</a:t>
            </a:r>
            <a:endParaRPr lang="en-US" sz="1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50904F-C87F-B24D-B54A-556DEE714D97}"/>
              </a:ext>
            </a:extLst>
          </p:cNvPr>
          <p:cNvSpPr/>
          <p:nvPr/>
        </p:nvSpPr>
        <p:spPr>
          <a:xfrm>
            <a:off x="5756568" y="1724890"/>
            <a:ext cx="2867894" cy="51954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CITIZEN SURVEYS</a:t>
            </a:r>
            <a:endParaRPr lang="en-US" sz="16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C9E4CD7-FC8E-C443-B4D6-A581BF0CB38B}"/>
              </a:ext>
            </a:extLst>
          </p:cNvPr>
          <p:cNvSpPr/>
          <p:nvPr/>
        </p:nvSpPr>
        <p:spPr>
          <a:xfrm>
            <a:off x="8783785" y="1724890"/>
            <a:ext cx="2867894" cy="519546"/>
          </a:xfrm>
          <a:prstGeom prst="rect">
            <a:avLst/>
          </a:prstGeom>
          <a:solidFill>
            <a:srgbClr val="EF446F"/>
          </a:solidFill>
          <a:ln>
            <a:solidFill>
              <a:srgbClr val="EF446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AUDIT DATA</a:t>
            </a:r>
            <a:endParaRPr lang="en-US" sz="16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AA95C6-9F03-8747-B2F8-1148C2123DFC}"/>
              </a:ext>
            </a:extLst>
          </p:cNvPr>
          <p:cNvSpPr/>
          <p:nvPr/>
        </p:nvSpPr>
        <p:spPr>
          <a:xfrm>
            <a:off x="2713277" y="3545724"/>
            <a:ext cx="2871216" cy="1051560"/>
          </a:xfrm>
          <a:prstGeom prst="rect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Measure more types of corruption</a:t>
            </a:r>
          </a:p>
          <a:p>
            <a:pPr algn="ctr"/>
            <a:r>
              <a:rPr lang="en-US" sz="1600" dirty="0"/>
              <a:t>Facilitate cross-country and over-time comparability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74DC3F-FEF3-E548-966D-A89B97310598}"/>
              </a:ext>
            </a:extLst>
          </p:cNvPr>
          <p:cNvSpPr/>
          <p:nvPr/>
        </p:nvSpPr>
        <p:spPr>
          <a:xfrm>
            <a:off x="2713277" y="4738946"/>
            <a:ext cx="2871216" cy="1051560"/>
          </a:xfrm>
          <a:prstGeom prst="rect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Costly to collect</a:t>
            </a:r>
          </a:p>
          <a:p>
            <a:pPr algn="ctr"/>
            <a:r>
              <a:rPr lang="en-US" sz="1600" dirty="0"/>
              <a:t>Perceptions-based</a:t>
            </a:r>
          </a:p>
          <a:p>
            <a:pPr algn="ctr"/>
            <a:r>
              <a:rPr lang="en-US" sz="1600" dirty="0"/>
              <a:t>Aggregated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2FE1D8-B844-764C-AF15-ACC4778B3689}"/>
              </a:ext>
            </a:extLst>
          </p:cNvPr>
          <p:cNvSpPr/>
          <p:nvPr/>
        </p:nvSpPr>
        <p:spPr>
          <a:xfrm>
            <a:off x="5743913" y="2352501"/>
            <a:ext cx="2871216" cy="10515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Barometers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70DBD39-7020-FF43-81B6-E6111ED9F8B4}"/>
              </a:ext>
            </a:extLst>
          </p:cNvPr>
          <p:cNvSpPr/>
          <p:nvPr/>
        </p:nvSpPr>
        <p:spPr>
          <a:xfrm>
            <a:off x="5748531" y="3545724"/>
            <a:ext cx="2871216" cy="10515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Experience-based</a:t>
            </a:r>
          </a:p>
          <a:p>
            <a:pPr algn="ctr"/>
            <a:r>
              <a:rPr lang="en-US" sz="1600" dirty="0"/>
              <a:t>Capture context-specific bribery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3AB0CE2-64DE-2F40-B5DB-7903254BC13C}"/>
              </a:ext>
            </a:extLst>
          </p:cNvPr>
          <p:cNvSpPr/>
          <p:nvPr/>
        </p:nvSpPr>
        <p:spPr>
          <a:xfrm>
            <a:off x="5748531" y="4738946"/>
            <a:ext cx="2871216" cy="10515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Tend to focus on bribery</a:t>
            </a:r>
          </a:p>
          <a:p>
            <a:pPr algn="ctr"/>
            <a:r>
              <a:rPr lang="en-US" sz="1600" dirty="0"/>
              <a:t>Less comparable cross-nationally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B99C4C-077D-1C46-B380-C0F771321B59}"/>
              </a:ext>
            </a:extLst>
          </p:cNvPr>
          <p:cNvSpPr/>
          <p:nvPr/>
        </p:nvSpPr>
        <p:spPr>
          <a:xfrm>
            <a:off x="8783786" y="2352501"/>
            <a:ext cx="2871216" cy="1051560"/>
          </a:xfrm>
          <a:prstGeom prst="rect">
            <a:avLst/>
          </a:prstGeom>
          <a:solidFill>
            <a:srgbClr val="EF446F"/>
          </a:solidFill>
          <a:ln>
            <a:solidFill>
              <a:srgbClr val="EF446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Baker Tilly audit of Malawi post-</a:t>
            </a:r>
            <a:r>
              <a:rPr lang="en-US" sz="1600" dirty="0" err="1"/>
              <a:t>Cashgate</a:t>
            </a:r>
            <a:endParaRPr lang="en-US" sz="1600" dirty="0"/>
          </a:p>
          <a:p>
            <a:pPr algn="ctr"/>
            <a:r>
              <a:rPr lang="en-US" sz="1600" dirty="0"/>
              <a:t>Audits in Brazil (</a:t>
            </a:r>
            <a:r>
              <a:rPr lang="en-US" sz="1600" dirty="0" err="1"/>
              <a:t>Ferraz</a:t>
            </a:r>
            <a:r>
              <a:rPr lang="en-US" sz="1600" dirty="0"/>
              <a:t>/</a:t>
            </a:r>
            <a:r>
              <a:rPr lang="en-US" sz="1600" dirty="0" err="1"/>
              <a:t>Finan</a:t>
            </a:r>
            <a:r>
              <a:rPr lang="en-US" sz="1600" dirty="0"/>
              <a:t>)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612B06-7B31-2347-9FEF-D26831825245}"/>
              </a:ext>
            </a:extLst>
          </p:cNvPr>
          <p:cNvSpPr/>
          <p:nvPr/>
        </p:nvSpPr>
        <p:spPr>
          <a:xfrm>
            <a:off x="8783786" y="3545724"/>
            <a:ext cx="2871216" cy="1051560"/>
          </a:xfrm>
          <a:prstGeom prst="rect">
            <a:avLst/>
          </a:prstGeom>
          <a:solidFill>
            <a:srgbClr val="EF446F"/>
          </a:solidFill>
          <a:ln>
            <a:solidFill>
              <a:srgbClr val="EF446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Behavior-based</a:t>
            </a:r>
          </a:p>
          <a:p>
            <a:pPr algn="ctr"/>
            <a:r>
              <a:rPr lang="en-US" sz="1600" dirty="0"/>
              <a:t>Highly granular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836FE89-B9E8-8B4A-8E53-83480889E976}"/>
              </a:ext>
            </a:extLst>
          </p:cNvPr>
          <p:cNvSpPr/>
          <p:nvPr/>
        </p:nvSpPr>
        <p:spPr>
          <a:xfrm>
            <a:off x="8783786" y="4738946"/>
            <a:ext cx="2871216" cy="1051560"/>
          </a:xfrm>
          <a:prstGeom prst="rect">
            <a:avLst/>
          </a:prstGeom>
          <a:solidFill>
            <a:srgbClr val="EF446F"/>
          </a:solidFill>
          <a:ln>
            <a:solidFill>
              <a:srgbClr val="EF446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Omit Undocumented Corruption</a:t>
            </a:r>
          </a:p>
          <a:p>
            <a:pPr algn="ctr"/>
            <a:r>
              <a:rPr lang="en-US" sz="1600" dirty="0"/>
              <a:t>Less comparable cross-nationally</a:t>
            </a:r>
          </a:p>
        </p:txBody>
      </p:sp>
    </p:spTree>
    <p:extLst>
      <p:ext uri="{BB962C8B-B14F-4D97-AF65-F5344CB8AC3E}">
        <p14:creationId xmlns:p14="http://schemas.microsoft.com/office/powerpoint/2010/main" val="121192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F90A4-7407-9D43-899B-6BC9DFC8C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Varieties of Democracy (V-Dem) Approach to Measuring Corruption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C2FCF-DB37-CD43-A022-E7703978744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Expert Survey (~6 experts per country per year)</a:t>
            </a:r>
          </a:p>
          <a:p>
            <a:r>
              <a:rPr lang="en-US" b="1" dirty="0"/>
              <a:t>Coverage:</a:t>
            </a:r>
            <a:r>
              <a:rPr lang="en-US" dirty="0"/>
              <a:t> almost all countries, 1700/1900 to present</a:t>
            </a:r>
          </a:p>
          <a:p>
            <a:r>
              <a:rPr lang="en-US" b="1" dirty="0"/>
              <a:t>Validation:</a:t>
            </a:r>
            <a:r>
              <a:rPr lang="en-US" dirty="0"/>
              <a:t> robust approaches for ensuring comparable data across experts and countries, and over time</a:t>
            </a:r>
          </a:p>
          <a:p>
            <a:r>
              <a:rPr lang="en-US" b="1" dirty="0"/>
              <a:t>Aggregation:</a:t>
            </a:r>
            <a:r>
              <a:rPr lang="en-US" dirty="0"/>
              <a:t> innovations in aggregating across experts and from indicators to indices</a:t>
            </a:r>
          </a:p>
          <a:p>
            <a:r>
              <a:rPr lang="en-US" b="1" dirty="0"/>
              <a:t>Corruption Indicators: </a:t>
            </a:r>
            <a:r>
              <a:rPr lang="en-US" dirty="0"/>
              <a:t>Executive Bribery; Executive Embezzlement and Theft; Public Sector Bribery; Public Sector Embezzlement and Theft;  Legislative Corruption; Judicial Corruption; Media Corruption</a:t>
            </a:r>
          </a:p>
          <a:p>
            <a:r>
              <a:rPr lang="en-US" b="1" dirty="0"/>
              <a:t>V-Dem Political Corruption Index</a:t>
            </a:r>
            <a:r>
              <a:rPr lang="en-US" dirty="0"/>
              <a:t> (excludes Media Corruption)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D3777-AA70-524B-B679-955425714C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/>
              <a:t>G20 Anti-Corruption Recommendation #1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70DF4F-50D4-334B-9BF0-50AB7E9162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024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F90A4-7407-9D43-899B-6BC9DFC8C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Complement with New Data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C2FCF-DB37-CD43-A022-E7703978744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More granular temporal data (i.e., more frequent data collection)</a:t>
            </a:r>
          </a:p>
          <a:p>
            <a:r>
              <a:rPr lang="en-US" dirty="0"/>
              <a:t>More granular spatial data (i.e., collect across municipalities)</a:t>
            </a:r>
          </a:p>
          <a:p>
            <a:r>
              <a:rPr lang="en-US" dirty="0"/>
              <a:t>Corruption forms that cannot be captured via surveys or audits</a:t>
            </a:r>
          </a:p>
          <a:p>
            <a:r>
              <a:rPr lang="en-US" dirty="0"/>
              <a:t>Qualitative information and case studies are still data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D3777-AA70-524B-B679-955425714C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/>
              <a:t>G20 Anti-Corruption Recommendation #1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70DF4F-50D4-334B-9BF0-50AB7E9162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151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547650-B20A-4946-A226-99E567A509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E4F8D18-1C17-BB43-8B98-80FCC4D1F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Member Countries Lead By Example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7DFD4-DEE5-0D40-9E4B-454299E173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02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A66E04-7A19-5C44-914B-47754EAB1C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G20 Anti-Corruption Recommendation #2</a:t>
            </a:r>
          </a:p>
        </p:txBody>
      </p:sp>
    </p:spTree>
    <p:extLst>
      <p:ext uri="{BB962C8B-B14F-4D97-AF65-F5344CB8AC3E}">
        <p14:creationId xmlns:p14="http://schemas.microsoft.com/office/powerpoint/2010/main" val="3960849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F90A4-7407-9D43-899B-6BC9DFC8C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 by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C2FCF-DB37-CD43-A022-E7703978744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International treaties and agreements have an impact</a:t>
            </a:r>
          </a:p>
          <a:p>
            <a:r>
              <a:rPr lang="en-US" dirty="0"/>
              <a:t>According to International Anti-Corruption Academy overview published in 2019, there are </a:t>
            </a:r>
            <a:r>
              <a:rPr lang="en-US" b="1" dirty="0"/>
              <a:t>29 anti-corruption international guideline documents</a:t>
            </a:r>
          </a:p>
          <a:p>
            <a:r>
              <a:rPr lang="en-US" dirty="0"/>
              <a:t>According to Accountability Lab review in 2020:</a:t>
            </a:r>
          </a:p>
          <a:p>
            <a:pPr lvl="1"/>
            <a:r>
              <a:rPr lang="en-US" dirty="0"/>
              <a:t>4 G20 countries have not followed UNCAC in criminalizing private sector bribery</a:t>
            </a:r>
          </a:p>
          <a:p>
            <a:pPr lvl="1"/>
            <a:r>
              <a:rPr lang="en-US" dirty="0"/>
              <a:t>4 G20 countries have not adopted OECD Anti-Bribery Convention</a:t>
            </a:r>
          </a:p>
          <a:p>
            <a:pPr lvl="1"/>
            <a:r>
              <a:rPr lang="en-US" dirty="0"/>
              <a:t>5 G20 countries do not have whistleblower protections, per G20 High Level Principles</a:t>
            </a:r>
          </a:p>
          <a:p>
            <a:pPr marL="0" indent="0">
              <a:buNone/>
            </a:pPr>
            <a:r>
              <a:rPr lang="en-US" i="1" dirty="0"/>
              <a:t>Anti-corruption requires “high-level” leadership (</a:t>
            </a:r>
            <a:r>
              <a:rPr lang="en-US" i="1" dirty="0" err="1"/>
              <a:t>Fisman</a:t>
            </a:r>
            <a:r>
              <a:rPr lang="en-US" i="1" dirty="0"/>
              <a:t> and Golden 2017)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D3777-AA70-524B-B679-955425714C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/>
              <a:t>G20 Anti-Corruption Recommendation #2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70DF4F-50D4-334B-9BF0-50AB7E9162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728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547650-B20A-4946-A226-99E567A509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E4F8D18-1C17-BB43-8B98-80FCC4D1F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Build Systems for Knowledge Exchange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7DFD4-DEE5-0D40-9E4B-454299E173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03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A66E04-7A19-5C44-914B-47754EAB1C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G20 Anti-Corruption Recommendation #3</a:t>
            </a:r>
          </a:p>
        </p:txBody>
      </p:sp>
    </p:spTree>
    <p:extLst>
      <p:ext uri="{BB962C8B-B14F-4D97-AF65-F5344CB8AC3E}">
        <p14:creationId xmlns:p14="http://schemas.microsoft.com/office/powerpoint/2010/main" val="2364208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F90A4-7407-9D43-899B-6BC9DFC8C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Considerations for Riyadh Initiative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C2FCF-DB37-CD43-A022-E7703978744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99174" y="2208807"/>
            <a:ext cx="11189905" cy="3901048"/>
          </a:xfrm>
        </p:spPr>
        <p:txBody>
          <a:bodyPr>
            <a:normAutofit/>
          </a:bodyPr>
          <a:lstStyle/>
          <a:p>
            <a:r>
              <a:rPr lang="en-US" dirty="0"/>
              <a:t>How can technology be used in an equitable way?</a:t>
            </a:r>
          </a:p>
          <a:p>
            <a:r>
              <a:rPr lang="en-US" dirty="0"/>
              <a:t>How can online materials be made available in a variety of formats?</a:t>
            </a:r>
          </a:p>
          <a:p>
            <a:r>
              <a:rPr lang="en-US" dirty="0"/>
              <a:t>How can knowledge be disseminated to those outside of the network?</a:t>
            </a:r>
          </a:p>
          <a:p>
            <a:r>
              <a:rPr lang="en-US" dirty="0"/>
              <a:t>Could this have a peer-to-peer (in person) component?</a:t>
            </a:r>
          </a:p>
          <a:p>
            <a:r>
              <a:rPr lang="en-US" dirty="0"/>
              <a:t>“Empower reformers” and “disrupt corrupt equilibria” (Robert </a:t>
            </a:r>
            <a:r>
              <a:rPr lang="en-US" dirty="0" err="1"/>
              <a:t>Klitgaard</a:t>
            </a:r>
            <a:r>
              <a:rPr lang="en-US" dirty="0"/>
              <a:t>) </a:t>
            </a:r>
            <a:r>
              <a:rPr lang="en-US" dirty="0">
                <a:sym typeface="Wingdings" pitchFamily="2" charset="2"/>
              </a:rPr>
              <a:t> How will COVID-19 affect ongoing anti-corruption efforts?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D3777-AA70-524B-B679-955425714C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/>
              <a:t>G20 Anti-Corruption Recommendation #3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70DF4F-50D4-334B-9BF0-50AB7E9162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237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79CD58-5F36-9E40-9518-56FA09547A28}"/>
              </a:ext>
            </a:extLst>
          </p:cNvPr>
          <p:cNvSpPr txBox="1"/>
          <p:nvPr/>
        </p:nvSpPr>
        <p:spPr>
          <a:xfrm>
            <a:off x="4665832" y="4197928"/>
            <a:ext cx="2860335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Brigitte Seim</a:t>
            </a:r>
          </a:p>
          <a:p>
            <a:pPr algn="ctr"/>
            <a:r>
              <a:rPr lang="en-US" dirty="0"/>
              <a:t>Assistant Professor</a:t>
            </a:r>
          </a:p>
          <a:p>
            <a:pPr algn="ctr"/>
            <a:r>
              <a:rPr lang="en-US" dirty="0"/>
              <a:t>Peter </a:t>
            </a:r>
            <a:r>
              <a:rPr lang="en-US" dirty="0" err="1"/>
              <a:t>Thacher</a:t>
            </a:r>
            <a:r>
              <a:rPr lang="en-US" dirty="0"/>
              <a:t> </a:t>
            </a:r>
            <a:r>
              <a:rPr lang="en-US" dirty="0" err="1"/>
              <a:t>Grauer</a:t>
            </a:r>
            <a:r>
              <a:rPr lang="en-US" dirty="0"/>
              <a:t> Fellow</a:t>
            </a:r>
          </a:p>
          <a:p>
            <a:pPr algn="ctr"/>
            <a:r>
              <a:rPr lang="en-US" dirty="0"/>
              <a:t>Department of Public Policy</a:t>
            </a:r>
          </a:p>
          <a:p>
            <a:pPr algn="ctr"/>
            <a:r>
              <a:rPr lang="en-US" dirty="0" err="1"/>
              <a:t>bseim@ad.unc.edu</a:t>
            </a:r>
            <a:endParaRPr lang="en-US" dirty="0"/>
          </a:p>
          <a:p>
            <a:pPr algn="ctr"/>
            <a:r>
              <a:rPr lang="en-US" dirty="0"/>
              <a:t>http://</a:t>
            </a:r>
            <a:r>
              <a:rPr lang="en-US" dirty="0" err="1"/>
              <a:t>bseim.web.unc.edu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53059745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UNC Expanded">
      <a:dk1>
        <a:srgbClr val="13284B"/>
      </a:dk1>
      <a:lt1>
        <a:srgbClr val="FFFFFF"/>
      </a:lt1>
      <a:dk2>
        <a:srgbClr val="000000"/>
      </a:dk2>
      <a:lt2>
        <a:srgbClr val="E1E1E1"/>
      </a:lt2>
      <a:accent1>
        <a:srgbClr val="4B9CD3"/>
      </a:accent1>
      <a:accent2>
        <a:srgbClr val="13294B"/>
      </a:accent2>
      <a:accent3>
        <a:srgbClr val="5958CA"/>
      </a:accent3>
      <a:accent4>
        <a:srgbClr val="E52820"/>
      </a:accent4>
      <a:accent5>
        <a:srgbClr val="FFD200"/>
      </a:accent5>
      <a:accent6>
        <a:srgbClr val="46A549"/>
      </a:accent6>
      <a:hlink>
        <a:srgbClr val="007FAE"/>
      </a:hlink>
      <a:folHlink>
        <a:srgbClr val="007FAE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6497</TotalTime>
  <Words>756</Words>
  <Application>Microsoft Office PowerPoint</Application>
  <PresentationFormat>Widescreen</PresentationFormat>
  <Paragraphs>121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Custom Design</vt:lpstr>
      <vt:lpstr>Three Recommendations for G20 Anti-Corruption Agenda</vt:lpstr>
      <vt:lpstr>Brigitte Seim: A Bit About Me</vt:lpstr>
      <vt:lpstr>Academic Findings on Anti-Corruption</vt:lpstr>
      <vt:lpstr>G20 Greater Than “Sum of Its Parts”</vt:lpstr>
      <vt:lpstr>Improve Cross-National Corruption Measurement</vt:lpstr>
      <vt:lpstr>Measuring Corruption: The Good and The Bad</vt:lpstr>
      <vt:lpstr>Reinforce Existing Data Collection Efforts</vt:lpstr>
      <vt:lpstr>Varieties of Democracy (V-Dem) Approach to Measuring Corruption</vt:lpstr>
      <vt:lpstr>Complement with New Data Collection</vt:lpstr>
      <vt:lpstr>Member Countries Lead By Example</vt:lpstr>
      <vt:lpstr>Lead by Example</vt:lpstr>
      <vt:lpstr>Build Systems for Knowledge Exchange</vt:lpstr>
      <vt:lpstr>Considerations for Riyadh Initiative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Jacobs, Andrew</dc:creator>
  <cp:lastModifiedBy>Charlotte Shamoon</cp:lastModifiedBy>
  <cp:revision>220</cp:revision>
  <dcterms:created xsi:type="dcterms:W3CDTF">2018-12-12T18:27:48Z</dcterms:created>
  <dcterms:modified xsi:type="dcterms:W3CDTF">2020-10-21T14:50:02Z</dcterms:modified>
</cp:coreProperties>
</file>