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494" r:id="rId2"/>
    <p:sldId id="493" r:id="rId3"/>
    <p:sldId id="447" r:id="rId4"/>
    <p:sldId id="480" r:id="rId5"/>
    <p:sldId id="496" r:id="rId6"/>
    <p:sldId id="346" r:id="rId7"/>
    <p:sldId id="491" r:id="rId8"/>
    <p:sldId id="512" r:id="rId9"/>
    <p:sldId id="453" r:id="rId10"/>
    <p:sldId id="482" r:id="rId11"/>
    <p:sldId id="508" r:id="rId12"/>
    <p:sldId id="471" r:id="rId13"/>
    <p:sldId id="513" r:id="rId14"/>
    <p:sldId id="486" r:id="rId15"/>
    <p:sldId id="485" r:id="rId16"/>
    <p:sldId id="297" r:id="rId17"/>
    <p:sldId id="467" r:id="rId18"/>
    <p:sldId id="497" r:id="rId19"/>
    <p:sldId id="451" r:id="rId20"/>
    <p:sldId id="312" r:id="rId21"/>
    <p:sldId id="267" r:id="rId22"/>
    <p:sldId id="454" r:id="rId23"/>
    <p:sldId id="511" r:id="rId24"/>
    <p:sldId id="455" r:id="rId25"/>
    <p:sldId id="462" r:id="rId26"/>
    <p:sldId id="507" r:id="rId27"/>
    <p:sldId id="483" r:id="rId28"/>
    <p:sldId id="305" r:id="rId29"/>
    <p:sldId id="306" r:id="rId30"/>
    <p:sldId id="469" r:id="rId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FFFF"/>
    <a:srgbClr val="9999FF"/>
    <a:srgbClr val="00FF00"/>
    <a:srgbClr val="4BD0FF"/>
    <a:srgbClr val="F7FD03"/>
    <a:srgbClr val="F4E2F3"/>
    <a:srgbClr val="D0F808"/>
    <a:srgbClr val="FAFE4C"/>
    <a:srgbClr val="DE22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85" autoAdjust="0"/>
    <p:restoredTop sz="84346" autoAdjust="0"/>
  </p:normalViewPr>
  <p:slideViewPr>
    <p:cSldViewPr snapToGrid="0">
      <p:cViewPr varScale="1">
        <p:scale>
          <a:sx n="52" d="100"/>
          <a:sy n="52" d="100"/>
        </p:scale>
        <p:origin x="78" y="648"/>
      </p:cViewPr>
      <p:guideLst>
        <p:guide orient="horz" pos="2160"/>
        <p:guide pos="3840"/>
      </p:guideLst>
    </p:cSldViewPr>
  </p:slideViewPr>
  <p:notesTextViewPr>
    <p:cViewPr>
      <p:scale>
        <a:sx n="75" d="100"/>
        <a:sy n="75" d="100"/>
      </p:scale>
      <p:origin x="0" y="0"/>
    </p:cViewPr>
  </p:notesTextViewPr>
  <p:notesViewPr>
    <p:cSldViewPr snapToGrid="0">
      <p:cViewPr varScale="1">
        <p:scale>
          <a:sx n="51" d="100"/>
          <a:sy n="51" d="100"/>
        </p:scale>
        <p:origin x="297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5"/>
          </a:xfrm>
          <a:prstGeom prst="rect">
            <a:avLst/>
          </a:prstGeom>
        </p:spPr>
        <p:txBody>
          <a:bodyPr vert="horz" lIns="91568" tIns="45784" rIns="91568" bIns="45784"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055"/>
          </a:xfrm>
          <a:prstGeom prst="rect">
            <a:avLst/>
          </a:prstGeom>
        </p:spPr>
        <p:txBody>
          <a:bodyPr vert="horz" lIns="91568" tIns="45784" rIns="91568" bIns="45784" rtlCol="0"/>
          <a:lstStyle>
            <a:lvl1pPr algn="r">
              <a:defRPr sz="1200"/>
            </a:lvl1pPr>
          </a:lstStyle>
          <a:p>
            <a:fld id="{DF93E7FE-369C-4BE2-A12A-151E3B280429}" type="datetimeFigureOut">
              <a:rPr lang="en-GB" smtClean="0"/>
              <a:t>17/07/2025</a:t>
            </a:fld>
            <a:endParaRPr lang="en-GB"/>
          </a:p>
        </p:txBody>
      </p:sp>
      <p:sp>
        <p:nvSpPr>
          <p:cNvPr id="4" name="Footer Placeholder 3"/>
          <p:cNvSpPr>
            <a:spLocks noGrp="1"/>
          </p:cNvSpPr>
          <p:nvPr>
            <p:ph type="ftr" sz="quarter" idx="2"/>
          </p:nvPr>
        </p:nvSpPr>
        <p:spPr>
          <a:xfrm>
            <a:off x="0" y="9428584"/>
            <a:ext cx="2945659" cy="498054"/>
          </a:xfrm>
          <a:prstGeom prst="rect">
            <a:avLst/>
          </a:prstGeom>
        </p:spPr>
        <p:txBody>
          <a:bodyPr vert="horz" lIns="91568" tIns="45784" rIns="91568" bIns="45784"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4"/>
            <a:ext cx="2945659" cy="498054"/>
          </a:xfrm>
          <a:prstGeom prst="rect">
            <a:avLst/>
          </a:prstGeom>
        </p:spPr>
        <p:txBody>
          <a:bodyPr vert="horz" lIns="91568" tIns="45784" rIns="91568" bIns="45784" rtlCol="0" anchor="b"/>
          <a:lstStyle>
            <a:lvl1pPr algn="r">
              <a:defRPr sz="1200"/>
            </a:lvl1pPr>
          </a:lstStyle>
          <a:p>
            <a:fld id="{3976D87B-06AC-416E-BF91-57F8F73D84DB}" type="slidenum">
              <a:rPr lang="en-GB" smtClean="0"/>
              <a:t>‹#›</a:t>
            </a:fld>
            <a:endParaRPr lang="en-GB"/>
          </a:p>
        </p:txBody>
      </p:sp>
    </p:spTree>
    <p:extLst>
      <p:ext uri="{BB962C8B-B14F-4D97-AF65-F5344CB8AC3E}">
        <p14:creationId xmlns:p14="http://schemas.microsoft.com/office/powerpoint/2010/main" val="39197399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5"/>
          </a:xfrm>
          <a:prstGeom prst="rect">
            <a:avLst/>
          </a:prstGeom>
        </p:spPr>
        <p:txBody>
          <a:bodyPr vert="horz" lIns="91568" tIns="45784" rIns="91568" bIns="45784" rtlCol="0"/>
          <a:lstStyle>
            <a:lvl1pPr algn="l">
              <a:defRPr sz="1200"/>
            </a:lvl1pPr>
          </a:lstStyle>
          <a:p>
            <a:endParaRPr lang="en-GB"/>
          </a:p>
        </p:txBody>
      </p:sp>
      <p:sp>
        <p:nvSpPr>
          <p:cNvPr id="3" name="Date Placeholder 2"/>
          <p:cNvSpPr>
            <a:spLocks noGrp="1"/>
          </p:cNvSpPr>
          <p:nvPr>
            <p:ph type="dt" idx="1"/>
          </p:nvPr>
        </p:nvSpPr>
        <p:spPr>
          <a:xfrm>
            <a:off x="3850444" y="0"/>
            <a:ext cx="2945659" cy="498055"/>
          </a:xfrm>
          <a:prstGeom prst="rect">
            <a:avLst/>
          </a:prstGeom>
        </p:spPr>
        <p:txBody>
          <a:bodyPr vert="horz" lIns="91568" tIns="45784" rIns="91568" bIns="45784" rtlCol="0"/>
          <a:lstStyle>
            <a:lvl1pPr algn="r">
              <a:defRPr sz="1200"/>
            </a:lvl1pPr>
          </a:lstStyle>
          <a:p>
            <a:fld id="{116F81EE-A0D4-47AB-B394-748CF324AEDD}" type="datetimeFigureOut">
              <a:rPr lang="en-GB" smtClean="0"/>
              <a:t>17/07/2025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568" tIns="45784" rIns="91568" bIns="45784"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568" tIns="45784" rIns="91568" bIns="457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4"/>
          </a:xfrm>
          <a:prstGeom prst="rect">
            <a:avLst/>
          </a:prstGeom>
        </p:spPr>
        <p:txBody>
          <a:bodyPr vert="horz" lIns="91568" tIns="45784" rIns="91568" bIns="45784"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568" tIns="45784" rIns="91568" bIns="45784" rtlCol="0" anchor="b"/>
          <a:lstStyle>
            <a:lvl1pPr algn="r">
              <a:defRPr sz="1200"/>
            </a:lvl1pPr>
          </a:lstStyle>
          <a:p>
            <a:fld id="{5F235C79-8B85-4D57-8A59-97B5EF062BAE}" type="slidenum">
              <a:rPr lang="en-GB" smtClean="0"/>
              <a:t>‹#›</a:t>
            </a:fld>
            <a:endParaRPr lang="en-GB"/>
          </a:p>
        </p:txBody>
      </p:sp>
    </p:spTree>
    <p:extLst>
      <p:ext uri="{BB962C8B-B14F-4D97-AF65-F5344CB8AC3E}">
        <p14:creationId xmlns:p14="http://schemas.microsoft.com/office/powerpoint/2010/main" val="4152247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THE PHOTOS –  800 libraries have closed since 2010 in the UK</a:t>
            </a:r>
          </a:p>
          <a:p>
            <a:r>
              <a:rPr lang="en-GB" dirty="0"/>
              <a:t>I have the honour of summing up </a:t>
            </a:r>
            <a:r>
              <a:rPr lang="en-GB" b="1" dirty="0"/>
              <a:t>this fantastic conference on literacy – I’ve called this presentation in a rather grandiose/pretentious way - Pedagogies of Hope and Transformation we’ve seen so many of these innovative, creative, inspiring approaches to learning this weekend and I want us all to go home on a high, feeling we can ‘Make a Difference’ – go home to our contexts – teachers/teacher educators/researchers or all 3 –</a:t>
            </a:r>
          </a:p>
          <a:p>
            <a:r>
              <a:rPr lang="en-GB" dirty="0"/>
              <a:t>I’m a SL, teacher educator, researcher and DTL in School of EWS  but I am also at heart a </a:t>
            </a:r>
            <a:r>
              <a:rPr lang="en-GB" b="1" dirty="0"/>
              <a:t>TEACHER  and I was a teacher in London mainly, e.g. Hounslow in brilliant, multi-ethic diverse, community secondary comprehensive</a:t>
            </a:r>
            <a:r>
              <a:rPr lang="en-GB" dirty="0"/>
              <a:t>. But it’s true to my belief in all of those roles, </a:t>
            </a:r>
            <a:r>
              <a:rPr lang="en-GB" b="1" dirty="0"/>
              <a:t>READER &amp; as a critical theorist that we all have to strive to introduce Pedagogies of Hope – Paolo Freire’s phrase – that we collectively believe are in the best interests of the – often very marginalised -  students we teach &amp; for a more socially just, democratic, sustainable education system – and world.</a:t>
            </a:r>
          </a:p>
        </p:txBody>
      </p:sp>
      <p:sp>
        <p:nvSpPr>
          <p:cNvPr id="4" name="Slide Number Placeholder 3"/>
          <p:cNvSpPr>
            <a:spLocks noGrp="1"/>
          </p:cNvSpPr>
          <p:nvPr>
            <p:ph type="sldNum" sz="quarter" idx="5"/>
          </p:nvPr>
        </p:nvSpPr>
        <p:spPr/>
        <p:txBody>
          <a:bodyPr/>
          <a:lstStyle/>
          <a:p>
            <a:fld id="{5F235C79-8B85-4D57-8A59-97B5EF062BAE}" type="slidenum">
              <a:rPr lang="en-GB" smtClean="0"/>
              <a:t>1</a:t>
            </a:fld>
            <a:endParaRPr lang="en-GB"/>
          </a:p>
        </p:txBody>
      </p:sp>
    </p:spTree>
    <p:extLst>
      <p:ext uri="{BB962C8B-B14F-4D97-AF65-F5344CB8AC3E}">
        <p14:creationId xmlns:p14="http://schemas.microsoft.com/office/powerpoint/2010/main" val="879885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Thanks to Arlette Willis for corrections - Hope AND struggle – are both relevant to this story… Arlette – your correction of Freire’s borrowing of critical consciousness from Franz Fanon – Arlette Willis</a:t>
            </a:r>
          </a:p>
          <a:p>
            <a:endParaRPr lang="en-GB" dirty="0"/>
          </a:p>
          <a:p>
            <a:r>
              <a:rPr lang="en-GB" dirty="0"/>
              <a:t>The idea-that hope alone will transform the world, and action undertaken in that kind of naiveté, is an excellent route to hopelessness, pessimism, and fatalism. But the attempt to do without hope, in the struggle to improve the world, as if that struggle could be reduced to calculated acts alone, or a purely scientific approach, is a frivolous illusion. To attempt to do without hope, which is based on the need for truth as an ethical quality of the struggle, is tantamount to denying that struggle one of its mainstays</a:t>
            </a:r>
          </a:p>
        </p:txBody>
      </p:sp>
      <p:sp>
        <p:nvSpPr>
          <p:cNvPr id="4" name="Slide Number Placeholder 3"/>
          <p:cNvSpPr>
            <a:spLocks noGrp="1"/>
          </p:cNvSpPr>
          <p:nvPr>
            <p:ph type="sldNum" sz="quarter" idx="5"/>
          </p:nvPr>
        </p:nvSpPr>
        <p:spPr/>
        <p:txBody>
          <a:bodyPr/>
          <a:lstStyle/>
          <a:p>
            <a:fld id="{5F235C79-8B85-4D57-8A59-97B5EF062BAE}" type="slidenum">
              <a:rPr lang="en-GB" smtClean="0"/>
              <a:t>2</a:t>
            </a:fld>
            <a:endParaRPr lang="en-GB"/>
          </a:p>
        </p:txBody>
      </p:sp>
    </p:spTree>
    <p:extLst>
      <p:ext uri="{BB962C8B-B14F-4D97-AF65-F5344CB8AC3E}">
        <p14:creationId xmlns:p14="http://schemas.microsoft.com/office/powerpoint/2010/main" val="590885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ALWAYS 2 STRANDS to the FR – What interventions might support students’ reading comp &amp; engagement</a:t>
            </a:r>
            <a:r>
              <a:rPr lang="en-GB" dirty="0"/>
              <a:t> AND as imp. How can we support </a:t>
            </a:r>
          </a:p>
          <a:p>
            <a:r>
              <a:rPr lang="en-GB" dirty="0"/>
              <a:t>Tell the story of the Faster Read &amp; its impact across 10 years – and I think it’s a hopeful story in a time of climate catastrophe,  escalating poverty, continuing learning losses, post-Covid, 200,000 students in England no longer in school as the system does not suit their needs and a performative policy framework globally that is putting huge pressure on teachers/students and imposing prescriptive, one-size-fits all pedagogies – colleagues in Ohio in Science of Reading session were describing levels of prescription in the teaching of early reading and State surveillance of what is going on in schools and ITE courses in relation to reading - very disturbing </a:t>
            </a:r>
          </a:p>
          <a:p>
            <a:r>
              <a:rPr lang="en-GB" dirty="0"/>
              <a:t>TEACHERS CHOOSING TO DO THE FR sometimes against initial opposition in their schools – but convert Heads to it - </a:t>
            </a:r>
          </a:p>
          <a:p>
            <a:endParaRPr lang="en-GB" dirty="0"/>
          </a:p>
          <a:p>
            <a:r>
              <a:rPr lang="en-GB" dirty="0"/>
              <a:t>Introduce - PI for the Faster Read, </a:t>
            </a:r>
            <a:r>
              <a:rPr lang="en-GB" dirty="0" err="1"/>
              <a:t>Univ</a:t>
            </a:r>
            <a:r>
              <a:rPr lang="en-GB" dirty="0"/>
              <a:t> of Sussex. Colleagues – Jo Westbrook in Ed, Jane Oakhill in Psych, and I – 1st created and researched the FR 10 years ago, 2014-15 &amp; we have findings from the original study and from 2 subsequent ‘impact’ studies – 1</a:t>
            </a:r>
            <a:r>
              <a:rPr lang="en-GB" baseline="30000" dirty="0"/>
              <a:t>st</a:t>
            </a:r>
            <a:r>
              <a:rPr lang="en-GB" dirty="0"/>
              <a:t> 3 </a:t>
            </a:r>
            <a:r>
              <a:rPr lang="en-GB" dirty="0" err="1"/>
              <a:t>yrs</a:t>
            </a:r>
            <a:r>
              <a:rPr lang="en-GB" dirty="0"/>
              <a:t> later (2017) &amp; recently, 8 </a:t>
            </a:r>
            <a:r>
              <a:rPr lang="en-GB" dirty="0" err="1"/>
              <a:t>yrs</a:t>
            </a:r>
            <a:r>
              <a:rPr lang="en-GB" dirty="0"/>
              <a:t> later (summer, 2022). Quick recap on original research &amp; its impact on students/</a:t>
            </a:r>
            <a:r>
              <a:rPr lang="en-GB" dirty="0" err="1"/>
              <a:t>esp</a:t>
            </a:r>
            <a:r>
              <a:rPr lang="en-GB" dirty="0"/>
              <a:t> struggling readers and teachers, and then focus on impact over time: WHY &amp; how has the FR spread nationally, across the UK although more prevalent in London &amp; SE &amp; </a:t>
            </a:r>
            <a:r>
              <a:rPr lang="en-GB" dirty="0" err="1"/>
              <a:t>partic</a:t>
            </a:r>
            <a:r>
              <a:rPr lang="en-GB" dirty="0"/>
              <a:t>. WHY its longevity &amp; teacher commitment? </a:t>
            </a:r>
          </a:p>
        </p:txBody>
      </p:sp>
      <p:sp>
        <p:nvSpPr>
          <p:cNvPr id="4" name="Slide Number Placeholder 3"/>
          <p:cNvSpPr>
            <a:spLocks noGrp="1"/>
          </p:cNvSpPr>
          <p:nvPr>
            <p:ph type="sldNum" sz="quarter" idx="5"/>
          </p:nvPr>
        </p:nvSpPr>
        <p:spPr/>
        <p:txBody>
          <a:bodyPr/>
          <a:lstStyle/>
          <a:p>
            <a:fld id="{5F235C79-8B85-4D57-8A59-97B5EF062BAE}" type="slidenum">
              <a:rPr lang="en-GB" smtClean="0"/>
              <a:t>3</a:t>
            </a:fld>
            <a:endParaRPr lang="en-GB"/>
          </a:p>
        </p:txBody>
      </p:sp>
    </p:spTree>
    <p:extLst>
      <p:ext uri="{BB962C8B-B14F-4D97-AF65-F5344CB8AC3E}">
        <p14:creationId xmlns:p14="http://schemas.microsoft.com/office/powerpoint/2010/main" val="4157668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2014 - </a:t>
            </a:r>
            <a:r>
              <a:rPr lang="en-GB" b="1" dirty="0"/>
              <a:t>Reading comprehension for adolescents – 11-14 </a:t>
            </a:r>
            <a:r>
              <a:rPr lang="en-GB" b="1" dirty="0" err="1"/>
              <a:t>yrs</a:t>
            </a:r>
            <a:r>
              <a:rPr lang="en-GB" b="1" dirty="0"/>
              <a:t> - was relatively under-researched compared with early reading and primary reading – </a:t>
            </a:r>
            <a:r>
              <a:rPr lang="en-GB" b="1" dirty="0" err="1"/>
              <a:t>Cinderalla</a:t>
            </a:r>
            <a:r>
              <a:rPr lang="en-GB" b="1" dirty="0"/>
              <a:t> in research – many seemingly promising studies failed to achieve significant growth in reading comprehension, despite research-informed interventions EG </a:t>
            </a:r>
            <a:r>
              <a:rPr lang="en-GB" b="1" dirty="0" err="1"/>
              <a:t>Burdumy</a:t>
            </a:r>
            <a:r>
              <a:rPr lang="en-GB" b="1" dirty="0"/>
              <a:t> et al</a:t>
            </a:r>
          </a:p>
          <a:p>
            <a:r>
              <a:rPr lang="en-GB" b="1" dirty="0"/>
              <a:t>Teacher educators want interventions to become embedded in practice – so need to take teachers with you and ensure that any CPD enables deep knowledge &amp; practising the new  </a:t>
            </a:r>
          </a:p>
          <a:p>
            <a:pPr>
              <a:lnSpc>
                <a:spcPct val="115000"/>
              </a:lnSpc>
              <a:spcAft>
                <a:spcPts val="1000"/>
              </a:spcAft>
            </a:pPr>
            <a:r>
              <a:rPr lang="en-GB" sz="1200" dirty="0">
                <a:solidFill>
                  <a:srgbClr val="000000"/>
                </a:solidFill>
                <a:ea typeface="Times New Roman"/>
                <a:cs typeface="Times New Roman"/>
              </a:rPr>
              <a:t>20 years of international surveys: Education ‘fails’ 20% 15-yr olds, disproportionately from disadvantaged groups </a:t>
            </a:r>
            <a:r>
              <a:rPr lang="en-GB" sz="800" dirty="0"/>
              <a:t>(EACEA, 2011; PISA, 2023)</a:t>
            </a:r>
            <a:endParaRPr lang="en-GB" sz="800" dirty="0">
              <a:ea typeface="Times New Roman"/>
              <a:cs typeface="Times New Roman"/>
            </a:endParaRPr>
          </a:p>
          <a:p>
            <a:pPr>
              <a:lnSpc>
                <a:spcPct val="115000"/>
              </a:lnSpc>
              <a:spcAft>
                <a:spcPts val="1000"/>
              </a:spcAft>
            </a:pPr>
            <a:r>
              <a:rPr lang="en-GB" sz="1200" dirty="0"/>
              <a:t>Reading gap widens at secondary: 89% NC Level 4; 69% GCSE, A*-C </a:t>
            </a:r>
            <a:r>
              <a:rPr lang="en-GB" sz="1050" dirty="0"/>
              <a:t>(DfE, 2015)</a:t>
            </a:r>
          </a:p>
          <a:p>
            <a:r>
              <a:rPr lang="en-GB" sz="1200" dirty="0"/>
              <a:t>Little research on </a:t>
            </a:r>
            <a:r>
              <a:rPr lang="en-GB" sz="1200" i="1" dirty="0"/>
              <a:t>adolescent</a:t>
            </a:r>
            <a:r>
              <a:rPr lang="en-GB" sz="1200" dirty="0"/>
              <a:t> comprehension, esp. in mainstream ‘low sets’.           Persistent problem - recent studies - no </a:t>
            </a:r>
            <a:r>
              <a:rPr lang="en-GB" sz="1200" i="1" dirty="0"/>
              <a:t>measurable</a:t>
            </a:r>
            <a:r>
              <a:rPr lang="en-GB" sz="1200" dirty="0"/>
              <a:t> increases in comprehension </a:t>
            </a:r>
            <a:r>
              <a:rPr lang="en-GB" sz="1000" dirty="0"/>
              <a:t>(James-</a:t>
            </a:r>
            <a:r>
              <a:rPr lang="en-GB" sz="1000" dirty="0" err="1"/>
              <a:t>Burdumy</a:t>
            </a:r>
            <a:r>
              <a:rPr lang="en-GB" sz="1000" dirty="0"/>
              <a:t> et al. 2012; Vaughn et al, 2015; Baye et al, 2019) </a:t>
            </a:r>
          </a:p>
          <a:p>
            <a:r>
              <a:rPr lang="en-GB" sz="1200" dirty="0"/>
              <a:t>Teachers have inadequate knowledge of cognitive processes of reading                  </a:t>
            </a:r>
            <a:r>
              <a:rPr lang="en-GB" sz="1000" dirty="0"/>
              <a:t>(Moats, 2011; </a:t>
            </a:r>
            <a:r>
              <a:rPr lang="en-GB" sz="1000" dirty="0" err="1"/>
              <a:t>Risko</a:t>
            </a:r>
            <a:r>
              <a:rPr lang="en-GB" sz="1000" dirty="0"/>
              <a:t> et al, 2008</a:t>
            </a:r>
            <a:r>
              <a:rPr lang="en-GB" sz="1050" dirty="0"/>
              <a:t>)</a:t>
            </a:r>
          </a:p>
          <a:p>
            <a:r>
              <a:rPr lang="en-GB" sz="1200" dirty="0"/>
              <a:t>Policy </a:t>
            </a:r>
            <a:r>
              <a:rPr lang="en-GB" sz="1200" b="1" dirty="0"/>
              <a:t>UK &amp; US </a:t>
            </a:r>
            <a:r>
              <a:rPr lang="en-GB" sz="1200" dirty="0"/>
              <a:t>- How much time spent on </a:t>
            </a:r>
            <a:r>
              <a:rPr lang="en-GB" sz="1200" i="1" dirty="0"/>
              <a:t>reading whole texts </a:t>
            </a:r>
            <a:r>
              <a:rPr lang="en-GB" sz="1200" dirty="0"/>
              <a:t>in English? Is reading for pleasure expected to occur </a:t>
            </a:r>
            <a:r>
              <a:rPr lang="en-GB" sz="1200" i="1" dirty="0"/>
              <a:t>elsewhere</a:t>
            </a:r>
            <a:r>
              <a:rPr lang="en-GB" sz="1200" dirty="0"/>
              <a:t>, e.g. DEAR? </a:t>
            </a:r>
          </a:p>
          <a:p>
            <a:r>
              <a:rPr lang="en-GB" sz="1200" dirty="0"/>
              <a:t>30 years’ dense NC, 2001 National Strategy, GCSE changes &amp; performative culture -focus on deconstructing extracts + written analysis – PETAL!                                                                   Cf US critiques of ‘close reading’ </a:t>
            </a:r>
            <a:r>
              <a:rPr lang="en-GB" sz="1050" dirty="0"/>
              <a:t>policy (Swanson et al, 2016)</a:t>
            </a:r>
          </a:p>
          <a:p>
            <a:endParaRPr lang="en-GB" b="1" dirty="0"/>
          </a:p>
          <a:p>
            <a:endParaRPr lang="en-GB" b="1" dirty="0"/>
          </a:p>
          <a:p>
            <a:r>
              <a:rPr lang="en-GB" b="1" dirty="0"/>
              <a:t> …..</a:t>
            </a:r>
            <a:r>
              <a:rPr lang="en-GB" dirty="0"/>
              <a:t>Cinderella of Research in Reading – under-researched </a:t>
            </a:r>
          </a:p>
          <a:p>
            <a:r>
              <a:rPr lang="en-GB" dirty="0"/>
              <a:t>Our first research was conducted 10 years ago – focus on reading comprehension FICTION – so literature – </a:t>
            </a:r>
          </a:p>
          <a:p>
            <a:r>
              <a:rPr lang="en-GB" dirty="0"/>
              <a:t>Adolescent reading comprehension – 11-14 years – Year 8 – but it has been adopted by many primary teachers </a:t>
            </a:r>
          </a:p>
          <a:p>
            <a:r>
              <a:rPr lang="en-GB" b="1" dirty="0"/>
              <a:t>Reading comprehension in 2014 was relatively under-researched compared with early reading and primary reading – </a:t>
            </a:r>
            <a:r>
              <a:rPr lang="en-GB" b="1" dirty="0" err="1"/>
              <a:t>Cinderalla</a:t>
            </a:r>
            <a:r>
              <a:rPr lang="en-GB" b="1" dirty="0"/>
              <a:t> in research – many seemingly promising studies failed to achieve significant growth in reading comprehension, despite research-informed interventions EG </a:t>
            </a:r>
            <a:r>
              <a:rPr lang="en-GB" b="1" dirty="0" err="1"/>
              <a:t>Burdumy</a:t>
            </a:r>
            <a:r>
              <a:rPr lang="en-GB" b="1" dirty="0"/>
              <a:t> et al …..</a:t>
            </a:r>
          </a:p>
          <a:p>
            <a:r>
              <a:rPr lang="en-GB" dirty="0"/>
              <a:t>Our first research was conducted 10 years ago – focus on reading comprehension FICTION – so literature – </a:t>
            </a:r>
          </a:p>
          <a:p>
            <a:r>
              <a:rPr lang="en-GB" dirty="0"/>
              <a:t>Adolescent reading comprehension – 11-14 years – Year 8 – but it has been adopted by many primary teachers </a:t>
            </a:r>
          </a:p>
          <a:p>
            <a:endParaRPr lang="en-GB" b="1" dirty="0"/>
          </a:p>
          <a:p>
            <a:endParaRPr lang="en-GB" dirty="0"/>
          </a:p>
          <a:p>
            <a:endParaRPr lang="en-GB" dirty="0"/>
          </a:p>
          <a:p>
            <a:r>
              <a:rPr lang="en-GB" dirty="0"/>
              <a:t>– in 2014 – and my colleague Jo and 2 English teachers presented at this conference in this room - before we started the FR on other research…</a:t>
            </a:r>
          </a:p>
          <a:p>
            <a:r>
              <a:rPr lang="en-GB" dirty="0"/>
              <a:t>So there’s a lovely circularity to this story – we’re back where we started – and one of the books that the teachers wanted to teach was the book they had voted for at the Book Awards – Now is the Time for Running – a story about two Zimbabwe brothers fleeing as refugees from Zimbabwe to South Africa </a:t>
            </a:r>
          </a:p>
          <a:p>
            <a:endParaRPr lang="en-GB" dirty="0"/>
          </a:p>
          <a:p>
            <a:endParaRPr lang="en-GB" dirty="0"/>
          </a:p>
          <a:p>
            <a:r>
              <a:rPr lang="en-GB" dirty="0"/>
              <a:t>START at the end….  NON-LINEAR NARRATIVE - </a:t>
            </a:r>
          </a:p>
        </p:txBody>
      </p:sp>
      <p:sp>
        <p:nvSpPr>
          <p:cNvPr id="4" name="Slide Number Placeholder 3"/>
          <p:cNvSpPr>
            <a:spLocks noGrp="1"/>
          </p:cNvSpPr>
          <p:nvPr>
            <p:ph type="sldNum" sz="quarter" idx="5"/>
          </p:nvPr>
        </p:nvSpPr>
        <p:spPr/>
        <p:txBody>
          <a:bodyPr/>
          <a:lstStyle/>
          <a:p>
            <a:fld id="{5F235C79-8B85-4D57-8A59-97B5EF062BAE}" type="slidenum">
              <a:rPr lang="en-GB" smtClean="0"/>
              <a:t>4</a:t>
            </a:fld>
            <a:endParaRPr lang="en-GB"/>
          </a:p>
        </p:txBody>
      </p:sp>
    </p:spTree>
    <p:extLst>
      <p:ext uri="{BB962C8B-B14F-4D97-AF65-F5344CB8AC3E}">
        <p14:creationId xmlns:p14="http://schemas.microsoft.com/office/powerpoint/2010/main" val="2582373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Dialogic collaboration across disciplines and </a:t>
            </a:r>
            <a:r>
              <a:rPr lang="en-GB" dirty="0" err="1"/>
              <a:t>univ</a:t>
            </a:r>
            <a:r>
              <a:rPr lang="en-GB" dirty="0"/>
              <a:t>/school boundaries –  </a:t>
            </a:r>
          </a:p>
          <a:p>
            <a:r>
              <a:rPr lang="en-GB" b="1" dirty="0"/>
              <a:t>STRUGGLE – paradigm wars - RCTs, positivist – randomised sample, test a variable, eliminate others &amp; keep things simple – Ohio colleagues’ frustration with teachers contaminating the study by introducing aspects that were not part of the condition being tested – totally right</a:t>
            </a:r>
          </a:p>
          <a:p>
            <a:r>
              <a:rPr lang="en-GB" b="1" dirty="0"/>
              <a:t>But </a:t>
            </a:r>
            <a:r>
              <a:rPr lang="en-GB" dirty="0"/>
              <a:t>Sociocultural theorists </a:t>
            </a:r>
            <a:r>
              <a:rPr lang="en-GB" b="1" dirty="0"/>
              <a:t>– social-</a:t>
            </a:r>
            <a:r>
              <a:rPr lang="en-GB" b="1" dirty="0" err="1"/>
              <a:t>constructioninst</a:t>
            </a:r>
            <a:r>
              <a:rPr lang="en-GB" b="1" dirty="0"/>
              <a:t> designs  big &amp; multifaceted design an integrated multi-pronged intervention – over-complex - different elements </a:t>
            </a:r>
            <a:r>
              <a:rPr lang="en-GB" dirty="0"/>
              <a:t>may be hard to disentangle the different elements contributing to its success – Jane – very nice – Jo &amp; I more argumentative – compromise – mixed-method</a:t>
            </a:r>
          </a:p>
          <a:p>
            <a:r>
              <a:rPr lang="en-GB" dirty="0"/>
              <a:t>Prof Jane Oakhill – internationally renowned for her work in reading comprehension and the causes of failure to comprehend with students with learning difficulties – Primary </a:t>
            </a:r>
          </a:p>
          <a:p>
            <a:endParaRPr lang="en-GB" dirty="0"/>
          </a:p>
          <a:p>
            <a:endParaRPr lang="en-GB" dirty="0"/>
          </a:p>
          <a:p>
            <a:endParaRPr lang="en-GB" dirty="0"/>
          </a:p>
          <a:p>
            <a:r>
              <a:rPr lang="en-GB" dirty="0"/>
              <a:t>photo of our first impact case study in 2017 – colleagues presenting at this conference were there – Theresa </a:t>
            </a:r>
            <a:r>
              <a:rPr lang="en-GB" dirty="0" err="1"/>
              <a:t>Gooda</a:t>
            </a:r>
            <a:r>
              <a:rPr lang="en-GB" dirty="0"/>
              <a:t> – other colleagues have just presented at NATE – Cathy Savage – on Bucking the Trend in English A Level </a:t>
            </a:r>
          </a:p>
          <a:p>
            <a:r>
              <a:rPr lang="en-GB" dirty="0"/>
              <a:t>This is original participants and those using the FR reviewing the FR after 3 years…</a:t>
            </a:r>
          </a:p>
          <a:p>
            <a:r>
              <a:rPr lang="en-GB" dirty="0"/>
              <a:t>Jo has presented earlier this weekend on her international research on reading and the policy landscape on phonics.</a:t>
            </a:r>
          </a:p>
        </p:txBody>
      </p:sp>
      <p:sp>
        <p:nvSpPr>
          <p:cNvPr id="4" name="Slide Number Placeholder 3"/>
          <p:cNvSpPr>
            <a:spLocks noGrp="1"/>
          </p:cNvSpPr>
          <p:nvPr>
            <p:ph type="sldNum" sz="quarter" idx="5"/>
          </p:nvPr>
        </p:nvSpPr>
        <p:spPr/>
        <p:txBody>
          <a:bodyPr/>
          <a:lstStyle/>
          <a:p>
            <a:fld id="{5F235C79-8B85-4D57-8A59-97B5EF062BAE}" type="slidenum">
              <a:rPr lang="en-GB" smtClean="0"/>
              <a:t>5</a:t>
            </a:fld>
            <a:endParaRPr lang="en-GB"/>
          </a:p>
        </p:txBody>
      </p:sp>
    </p:spTree>
    <p:extLst>
      <p:ext uri="{BB962C8B-B14F-4D97-AF65-F5344CB8AC3E}">
        <p14:creationId xmlns:p14="http://schemas.microsoft.com/office/powerpoint/2010/main" val="1999878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Oneness – countering policy that is not well-informed by the research – Dominic Wyse &amp; Rachel </a:t>
            </a:r>
          </a:p>
          <a:p>
            <a:r>
              <a:rPr lang="en-GB" dirty="0"/>
              <a:t>Non-linear narrative – disrupting convention – in the way that we’d want our students to do in their writing of stories – thought you might be more interested in the impact – </a:t>
            </a:r>
            <a:r>
              <a:rPr lang="en-GB" dirty="0" err="1"/>
              <a:t>esp</a:t>
            </a:r>
            <a:r>
              <a:rPr lang="en-GB" dirty="0"/>
              <a:t> if anyone has a train to catch.</a:t>
            </a:r>
          </a:p>
          <a:p>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6</a:t>
            </a:fld>
            <a:endParaRPr lang="en-GB"/>
          </a:p>
        </p:txBody>
      </p:sp>
    </p:spTree>
    <p:extLst>
      <p:ext uri="{BB962C8B-B14F-4D97-AF65-F5344CB8AC3E}">
        <p14:creationId xmlns:p14="http://schemas.microsoft.com/office/powerpoint/2010/main" val="3860427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ea typeface="Times New Roman" panose="02020603050405020304" pitchFamily="18" charset="0"/>
              </a:rPr>
              <a:t>37/39 countries for child poverty – increasing – rate of 20.7% - </a:t>
            </a:r>
          </a:p>
          <a:p>
            <a:r>
              <a:rPr lang="en-GB" sz="1200" dirty="0"/>
              <a:t>Reading for pleasure at 10 years helps overcome disadvantage - a stronger predictor of GCSE success than parents’ education </a:t>
            </a:r>
            <a:r>
              <a:rPr lang="en-GB" sz="900" dirty="0"/>
              <a:t>(Sullivan &amp; Brown, 2015). </a:t>
            </a:r>
          </a:p>
          <a:p>
            <a:r>
              <a:rPr lang="en-GB" sz="1200" dirty="0"/>
              <a:t>Students need to read </a:t>
            </a:r>
            <a:r>
              <a:rPr lang="en-GB" sz="1200" b="1" dirty="0"/>
              <a:t>many whole, extended texts </a:t>
            </a:r>
            <a:r>
              <a:rPr lang="en-GB" sz="1200" dirty="0"/>
              <a:t>to improve their reading comprehension - the ‘Matthew Effect’ - strong relation between frequent reading, volume of words read &amp; reading skill: the ‘rich’ [already good readers] get richer, the ‘poor’ [struggling readers], poorer </a:t>
            </a:r>
            <a:r>
              <a:rPr lang="en-GB" sz="900" dirty="0"/>
              <a:t>(Cunningham &amp; Stanovich, 1998)</a:t>
            </a:r>
          </a:p>
          <a:p>
            <a:r>
              <a:rPr lang="en-GB" sz="1100" dirty="0"/>
              <a:t>Reading extended fiction, as opposed to other varieties of text, online or print, is particularly related to improvements in reading comprehension </a:t>
            </a:r>
            <a:r>
              <a:rPr lang="en-GB" sz="900" dirty="0"/>
              <a:t>(</a:t>
            </a:r>
            <a:r>
              <a:rPr lang="en-GB" sz="900" dirty="0" err="1"/>
              <a:t>Jerrim</a:t>
            </a:r>
            <a:r>
              <a:rPr lang="en-GB" sz="900" dirty="0"/>
              <a:t> &amp; Moss, 2019)</a:t>
            </a:r>
          </a:p>
          <a:p>
            <a:r>
              <a:rPr lang="en-GB" sz="1200" dirty="0"/>
              <a:t>Struggling readers need to gain skills, experience of whole-text reading, motivation &amp; confidence as ‘readers’ </a:t>
            </a:r>
            <a:r>
              <a:rPr lang="en-GB" sz="800" dirty="0"/>
              <a:t>(Stanovich, 1986; Mol &amp; Bus, 2011; van de Broek, 1997) </a:t>
            </a:r>
          </a:p>
          <a:p>
            <a:r>
              <a:rPr lang="en-GB" sz="1200" dirty="0"/>
              <a:t>Students from disadvantaged backgrounds less likely to read for pleasure &amp; enjoy reading BUT access to books &amp; encouragement can change this                            </a:t>
            </a:r>
            <a:r>
              <a:rPr lang="en-GB" sz="1050" dirty="0"/>
              <a:t>(Clark &amp; Akerman, 2011; Allington et al, 2010; </a:t>
            </a:r>
            <a:r>
              <a:rPr lang="en-GB" sz="1050" dirty="0" err="1"/>
              <a:t>Cremin</a:t>
            </a:r>
            <a:r>
              <a:rPr lang="en-GB" sz="1050" dirty="0"/>
              <a:t> et al, 2014)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ea typeface="Times New Roman" panose="02020603050405020304" pitchFamily="18" charset="0"/>
              </a:rPr>
              <a:t>SO Where did this research start and how relevant is the focus of our research today?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ea typeface="Times New Roman" panose="02020603050405020304" pitchFamily="18" charset="0"/>
              </a:rPr>
              <a:t>So, children from poorest backgrounds and struggling readers aren’t reading independently and aren’t experiencing engaged, pleasurable, whole-text reading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30 years’ dense NC, 2001 National Strategy, GCSE changes &amp; performative culture -focus on deconstructing extracts + written analysis – PETAL! </a:t>
            </a:r>
            <a:endParaRPr lang="en-GB" sz="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ea typeface="Times New Roman" panose="02020603050405020304" pitchFamily="18" charset="0"/>
              </a:rPr>
              <a:t>US theorists critique ‘close reading’ for similar reasons – they lack prior background knowledge – and authenticated knowledge to read </a:t>
            </a:r>
            <a:r>
              <a:rPr lang="en-GB" sz="1200" dirty="0" err="1">
                <a:effectLst/>
                <a:ea typeface="Times New Roman" panose="02020603050405020304" pitchFamily="18" charset="0"/>
              </a:rPr>
              <a:t>texst</a:t>
            </a:r>
            <a:r>
              <a:rPr lang="en-GB" sz="1200" dirty="0">
                <a:effectLst/>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ffectLst/>
                <a:ea typeface="Times New Roman" panose="02020603050405020304" pitchFamily="18" charset="0"/>
              </a:rPr>
              <a:t>England ranks 36/39 </a:t>
            </a:r>
            <a:r>
              <a:rPr lang="en-GB" sz="1200" b="1" dirty="0">
                <a:ea typeface="Times New Roman" panose="02020603050405020304" pitchFamily="18" charset="0"/>
              </a:rPr>
              <a:t>in </a:t>
            </a:r>
            <a:r>
              <a:rPr lang="en-GB" sz="1200" b="1" dirty="0">
                <a:effectLst/>
                <a:ea typeface="Times New Roman" panose="02020603050405020304" pitchFamily="18" charset="0"/>
              </a:rPr>
              <a:t>Europe </a:t>
            </a:r>
            <a:r>
              <a:rPr lang="en-GB" sz="1200" b="1" dirty="0">
                <a:ea typeface="Times New Roman" panose="02020603050405020304" pitchFamily="18" charset="0"/>
              </a:rPr>
              <a:t>for </a:t>
            </a:r>
            <a:r>
              <a:rPr lang="en-GB" sz="1200" b="1" dirty="0">
                <a:effectLst/>
                <a:ea typeface="Times New Roman" panose="02020603050405020304" pitchFamily="18" charset="0"/>
              </a:rPr>
              <a:t>child poverty – rate of 20.7% - highest increase across all 39 countries (UNICEF, </a:t>
            </a:r>
            <a:r>
              <a:rPr lang="en-GB" sz="1200" b="1" dirty="0" err="1">
                <a:effectLst/>
                <a:ea typeface="Times New Roman" panose="02020603050405020304" pitchFamily="18" charset="0"/>
              </a:rPr>
              <a:t>Innocenti</a:t>
            </a:r>
            <a:r>
              <a:rPr lang="en-GB" sz="1200" b="1" dirty="0">
                <a:effectLst/>
                <a:ea typeface="Times New Roman" panose="02020603050405020304" pitchFamily="18" charset="0"/>
              </a:rPr>
              <a:t>, 2023)</a:t>
            </a:r>
          </a:p>
          <a:p>
            <a:pPr>
              <a:lnSpc>
                <a:spcPct val="115000"/>
              </a:lnSpc>
              <a:spcAft>
                <a:spcPts val="1000"/>
              </a:spcAft>
            </a:pPr>
            <a:r>
              <a:rPr lang="en-GB" sz="1200" dirty="0">
                <a:solidFill>
                  <a:srgbClr val="000000"/>
                </a:solidFill>
                <a:ea typeface="Times New Roman"/>
                <a:cs typeface="Times New Roman"/>
              </a:rPr>
              <a:t>20 years of international surveys: Education ‘fails’ 20% 15-yr olds, disproportionately from disadvantaged groups </a:t>
            </a:r>
            <a:r>
              <a:rPr lang="en-GB" sz="800" dirty="0"/>
              <a:t>(EACEA, 2011; PISA, 2023)</a:t>
            </a:r>
            <a:endParaRPr lang="en-GB" sz="800" dirty="0">
              <a:ea typeface="Times New Roman"/>
              <a:cs typeface="Times New Roman"/>
            </a:endParaRPr>
          </a:p>
          <a:p>
            <a:pPr>
              <a:lnSpc>
                <a:spcPct val="115000"/>
              </a:lnSpc>
              <a:spcAft>
                <a:spcPts val="1000"/>
              </a:spcAft>
            </a:pPr>
            <a:r>
              <a:rPr lang="en-GB" sz="1200" dirty="0"/>
              <a:t>Reading gap widens at secondary: 89% NC Level 4; 69% GCSE, A*-C </a:t>
            </a:r>
            <a:r>
              <a:rPr lang="en-GB" sz="1050" dirty="0"/>
              <a:t>(DfE, 2015)</a:t>
            </a:r>
          </a:p>
          <a:p>
            <a:r>
              <a:rPr lang="en-GB" sz="1200" dirty="0"/>
              <a:t>Little research on </a:t>
            </a:r>
            <a:r>
              <a:rPr lang="en-GB" sz="1200" i="1" dirty="0"/>
              <a:t>adolescent</a:t>
            </a:r>
            <a:r>
              <a:rPr lang="en-GB" sz="1200" dirty="0"/>
              <a:t> comprehension, esp. in mainstream ‘low sets’.           Persistent problem - recent studies - no </a:t>
            </a:r>
            <a:r>
              <a:rPr lang="en-GB" sz="1200" i="1" dirty="0"/>
              <a:t>measurable</a:t>
            </a:r>
            <a:r>
              <a:rPr lang="en-GB" sz="1200" dirty="0"/>
              <a:t> increases in comprehension </a:t>
            </a:r>
            <a:r>
              <a:rPr lang="en-GB" sz="1000" dirty="0"/>
              <a:t>(James-</a:t>
            </a:r>
            <a:r>
              <a:rPr lang="en-GB" sz="1000" dirty="0" err="1"/>
              <a:t>Burdumy</a:t>
            </a:r>
            <a:r>
              <a:rPr lang="en-GB" sz="1000" dirty="0"/>
              <a:t> et al. 2012; Vaughn et al, 2015; Baye et al, 2019) </a:t>
            </a:r>
          </a:p>
          <a:p>
            <a:r>
              <a:rPr lang="en-GB" sz="1200" dirty="0"/>
              <a:t>Teachers have inadequate knowledge of cognitive processes of reading                  </a:t>
            </a:r>
            <a:r>
              <a:rPr lang="en-GB" sz="1000" dirty="0"/>
              <a:t>(Moats, 2011; </a:t>
            </a:r>
            <a:r>
              <a:rPr lang="en-GB" sz="1000" dirty="0" err="1"/>
              <a:t>Risko</a:t>
            </a:r>
            <a:r>
              <a:rPr lang="en-GB" sz="1000" dirty="0"/>
              <a:t> et al, 2008</a:t>
            </a:r>
            <a:r>
              <a:rPr lang="en-GB" sz="1050" dirty="0"/>
              <a:t>)</a:t>
            </a:r>
          </a:p>
          <a:p>
            <a:r>
              <a:rPr lang="en-GB" sz="1200" dirty="0"/>
              <a:t>Policy </a:t>
            </a:r>
            <a:r>
              <a:rPr lang="en-GB" sz="1200" b="1" dirty="0"/>
              <a:t>UK &amp; US </a:t>
            </a:r>
            <a:r>
              <a:rPr lang="en-GB" sz="1200" dirty="0"/>
              <a:t>- How much time spent on </a:t>
            </a:r>
            <a:r>
              <a:rPr lang="en-GB" sz="1200" i="1" dirty="0"/>
              <a:t>reading whole texts </a:t>
            </a:r>
            <a:r>
              <a:rPr lang="en-GB" sz="1200" dirty="0"/>
              <a:t>in English? Is reading for pleasure expected to occur </a:t>
            </a:r>
            <a:r>
              <a:rPr lang="en-GB" sz="1200" i="1" dirty="0"/>
              <a:t>elsewhere</a:t>
            </a:r>
            <a:r>
              <a:rPr lang="en-GB" sz="1200" dirty="0"/>
              <a:t>, e.g. DEAR? </a:t>
            </a:r>
          </a:p>
          <a:p>
            <a:r>
              <a:rPr lang="en-GB" sz="1200" dirty="0"/>
              <a:t>30 years’ dense NC, 2001 National Strategy, GCSE changes &amp; performative culture -focus on deconstructing extracts + written analysis – PETAL!                                                                   Cf US critiques of ‘close reading’ </a:t>
            </a:r>
            <a:r>
              <a:rPr lang="en-GB" sz="1050" dirty="0"/>
              <a:t>policy (Swanson et al, 2016)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ea typeface="Times New Roman" panose="02020603050405020304" pitchFamily="18" charset="0"/>
            </a:endParaRPr>
          </a:p>
          <a:p>
            <a:endParaRPr lang="en-GB" dirty="0"/>
          </a:p>
          <a:p>
            <a:r>
              <a:rPr lang="en-GB" dirty="0"/>
              <a:t>Reading ability and motivation are related to reading comprehension </a:t>
            </a:r>
          </a:p>
          <a:p>
            <a:r>
              <a:rPr lang="en-GB" dirty="0"/>
              <a:t>Early ideas – identifying the problem</a:t>
            </a:r>
          </a:p>
          <a:p>
            <a:r>
              <a:rPr lang="en-GB" dirty="0"/>
              <a:t>These figures re poverty are from TODAY, 2024, because tragically, poverty has deepened since we started thinking about it </a:t>
            </a:r>
          </a:p>
          <a:p>
            <a:r>
              <a:rPr lang="en-GB" dirty="0"/>
              <a:t>Reading literacy – broad definition – ability to function as a citizen in society, in terms of work, health literacy, etc</a:t>
            </a:r>
          </a:p>
          <a:p>
            <a:r>
              <a:rPr lang="en-GB" dirty="0"/>
              <a:t>Our assumptions/theories: </a:t>
            </a:r>
          </a:p>
          <a:p>
            <a:r>
              <a:rPr lang="en-GB" sz="1800" dirty="0">
                <a:effectLst/>
                <a:latin typeface="Times New Roman" panose="02020603050405020304" pitchFamily="18" charset="0"/>
                <a:ea typeface="Times New Roman" panose="02020603050405020304" pitchFamily="18" charset="0"/>
              </a:rPr>
              <a:t>Explore how secondary-school students might be supported to better read, comprehend and interpret whole texts in English classes – raise reading level and reading engagement.</a:t>
            </a:r>
          </a:p>
          <a:p>
            <a:r>
              <a:rPr lang="en-GB" sz="1800" dirty="0">
                <a:effectLst/>
                <a:latin typeface="Times New Roman" panose="02020603050405020304" pitchFamily="18" charset="0"/>
                <a:ea typeface="Times New Roman" panose="02020603050405020304" pitchFamily="18" charset="0"/>
              </a:rPr>
              <a:t>Teachers of reading must position themselves as ‘intellectuals’ and ‘dialogical problem-posers’ (Giroux, 2011; Freire, 1972), using theorised pedagogy to develop students’ reading abilities, engagement and reader identities in a community of enthusiastic readers, at school and independently, ‘talking back’ to policy-makers, where necessary. </a:t>
            </a:r>
          </a:p>
          <a:p>
            <a:r>
              <a:rPr lang="en-GB" sz="1800" dirty="0">
                <a:effectLst/>
                <a:latin typeface="Times New Roman" panose="02020603050405020304" pitchFamily="18" charset="0"/>
                <a:ea typeface="Times New Roman" panose="02020603050405020304" pitchFamily="18" charset="0"/>
              </a:rPr>
              <a:t>In England, 20% of students have inadequate reading literacy,  measuring below Level 2, with 24% just reaching Level 2 itself according to the PISA 2022 results; the average score was significantly lower than that reported in PISA 2018 (Ingram et al., 2023).  This means that 44% of students in England read at the lowest levels or below, within the PISA testing framework. This translates into 30% who do not gain a Level 4 in GCSE English, seen as a failure, in terms of being able to progress to GCE A Levels or Further Education (NLT, 2022).  The gap in England between those who read well and those who do not has widened considerably, with 10% of students aged 15 years performing at the highest levels. Girls also significantly outperform boys.  This gap relates to socioeconomic advantage as those with higher performances in reading come from households with higher annual incomes.  As a marker of this economic gap in England, the reading score for PISA for those students receiving Free School Meals (FSM) - a proxy for social deprivation - was significantly lower than for those not on FSM, and 5% of students in England, who completed the PISA tests, responded that their families often did not have enough money to buy food and skipped meals, in comparison to the OECD average of 3% (Ingram et al., 2023).</a:t>
            </a:r>
          </a:p>
          <a:p>
            <a:pPr>
              <a:lnSpc>
                <a:spcPct val="200000"/>
              </a:lnSpc>
              <a:spcBef>
                <a:spcPts val="1200"/>
              </a:spcBef>
              <a:spcAft>
                <a:spcPts val="1200"/>
              </a:spcAft>
            </a:pPr>
            <a:r>
              <a:rPr lang="en-GB" sz="1800" dirty="0">
                <a:effectLst/>
                <a:latin typeface="Times New Roman" panose="02020603050405020304" pitchFamily="18" charset="0"/>
                <a:ea typeface="Times New Roman" panose="02020603050405020304" pitchFamily="18" charset="0"/>
              </a:rPr>
              <a:t>‘destitution’ has been re-introduced, to accurately define the homelessness, hunger and cold that millions of children are currently enduring in the UK (Fitzpatrick et al., 2023).  Since the pandemic, 200, 000 students remain out of school, ‘missing’, or being quietly home-schooled, in response to the inadequacies of education in the face of school closures. </a:t>
            </a:r>
            <a:endParaRPr lang="en-GB" sz="1800" dirty="0">
              <a:effectLst/>
              <a:latin typeface="Arial" panose="020B0604020202020204" pitchFamily="34" charset="0"/>
              <a:ea typeface="Arial" panose="020B0604020202020204" pitchFamily="34" charset="0"/>
            </a:endParaRPr>
          </a:p>
          <a:p>
            <a:pPr>
              <a:lnSpc>
                <a:spcPct val="200000"/>
              </a:lnSpc>
              <a:spcBef>
                <a:spcPts val="1200"/>
              </a:spcBef>
              <a:spcAft>
                <a:spcPts val="1200"/>
              </a:spcAft>
            </a:pPr>
            <a:r>
              <a:rPr lang="en-GB" sz="1800" dirty="0">
                <a:effectLst/>
                <a:latin typeface="Times New Roman" panose="02020603050405020304" pitchFamily="18" charset="0"/>
                <a:ea typeface="Times New Roman" panose="02020603050405020304" pitchFamily="18" charset="0"/>
              </a:rPr>
              <a:t>Painting an even grimmer picture, the amount that students are reading, and their levels of enjoyment and engagement have also fallen (Clark et al., 2023; Cole et al., 2022). Yet being a successful reader is central to students’ academic success, progression to employment, Higher Education, future life and human flourishing. There are therefore potentially many more ‘struggling readers’ in - and out - of our schools now.  While not the progenitors, but the inheritors of an inequitable world, it will be Gen A’s responsibility as adults to tackle the increasing levels of poverty and conflict in the UK and internationally; and to live with the existential threat of climate change and the unknown consequences of machine intelligence. </a:t>
            </a:r>
            <a:endParaRPr lang="en-GB" sz="1800" dirty="0">
              <a:effectLst/>
              <a:latin typeface="Arial" panose="020B0604020202020204" pitchFamily="34" charset="0"/>
              <a:ea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7</a:t>
            </a:fld>
            <a:endParaRPr lang="en-GB"/>
          </a:p>
        </p:txBody>
      </p:sp>
    </p:spTree>
    <p:extLst>
      <p:ext uri="{BB962C8B-B14F-4D97-AF65-F5344CB8AC3E}">
        <p14:creationId xmlns:p14="http://schemas.microsoft.com/office/powerpoint/2010/main" val="833434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Reading extended fiction, as opposed to other varieties of text, online or print, is particularly related to improvements in reading comprehension </a:t>
            </a:r>
            <a:r>
              <a:rPr lang="en-GB" sz="1000" b="1" dirty="0"/>
              <a:t>(</a:t>
            </a:r>
            <a:r>
              <a:rPr lang="en-GB" sz="1000" b="1" dirty="0" err="1"/>
              <a:t>Jerrim</a:t>
            </a:r>
            <a:r>
              <a:rPr lang="en-GB" sz="1000" b="1" dirty="0"/>
              <a:t> &amp; Moss,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t>Extended print – book – or whole book online – inverse relationship with reading</a:t>
            </a:r>
          </a:p>
          <a:p>
            <a:r>
              <a:rPr lang="en-GB" sz="1000" b="1" dirty="0"/>
              <a:t>Reading for pleasure at 10 years helps overcome disadvantage - a stronger predictor of GCSE success than parents’ education </a:t>
            </a:r>
            <a:r>
              <a:rPr lang="en-GB" sz="800" b="1" dirty="0"/>
              <a:t>(Sullivan &amp; Brown, 2015). </a:t>
            </a:r>
          </a:p>
          <a:p>
            <a:r>
              <a:rPr lang="en-GB" sz="1000" b="1" dirty="0"/>
              <a:t>Students need to read many whole, extended texts to improve their reading comprehension - the ‘Matthew Effect’ - strong relationship between frequent reading, volume of words read &amp; reading skill: the ‘rich’ [already good readers] get richer, the ‘poor’ [struggling readers], poorer </a:t>
            </a:r>
            <a:r>
              <a:rPr lang="en-GB" sz="800" b="1" dirty="0"/>
              <a:t>(Cunningham &amp; Stanovich, 1998)</a:t>
            </a:r>
          </a:p>
          <a:p>
            <a:r>
              <a:rPr lang="en-GB" sz="900" b="1" dirty="0"/>
              <a:t>Reading extended fiction, as opposed to other varieties of text, online or print, is particularly related to improvements in reading comprehension </a:t>
            </a:r>
            <a:r>
              <a:rPr lang="en-GB" sz="800" b="1" dirty="0"/>
              <a:t>(</a:t>
            </a:r>
            <a:r>
              <a:rPr lang="en-GB" sz="800" b="1" dirty="0" err="1"/>
              <a:t>Jerrim</a:t>
            </a:r>
            <a:r>
              <a:rPr lang="en-GB" sz="800" b="1" dirty="0"/>
              <a:t> &amp; Moss, 2019)</a:t>
            </a:r>
          </a:p>
          <a:p>
            <a:r>
              <a:rPr lang="en-GB" sz="1000" b="1" dirty="0"/>
              <a:t>Struggling readers need to gain skills, experience of whole-text reading, motivation &amp; confidence as ‘readers’ </a:t>
            </a:r>
            <a:r>
              <a:rPr lang="en-GB" sz="800" b="1" dirty="0"/>
              <a:t>(Stanovich, 1986; Mol &amp; Bus, 2011; van de Broek, 1997) </a:t>
            </a:r>
          </a:p>
          <a:p>
            <a:r>
              <a:rPr lang="en-GB" sz="1000" b="1" dirty="0"/>
              <a:t>Students from disadvantaged backgrounds less likely to read for pleasure &amp; enjoy reading BUT access to books &amp; encouragement can change this                            </a:t>
            </a:r>
            <a:r>
              <a:rPr lang="en-GB" sz="800" b="1" dirty="0"/>
              <a:t>(Clark &amp; Akerman, 2011; Allington et al, 2010; </a:t>
            </a:r>
            <a:r>
              <a:rPr lang="en-GB" sz="800" b="1" dirty="0" err="1"/>
              <a:t>Cremin</a:t>
            </a:r>
            <a:r>
              <a:rPr lang="en-GB" sz="800" b="1" dirty="0"/>
              <a:t> et al, 2014)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solidFill>
                  <a:srgbClr val="000000"/>
                </a:solidFill>
                <a:ea typeface="Times New Roman"/>
                <a:cs typeface="Times New Roman"/>
              </a:rPr>
              <a:t>Engagement = comprehension skills, motivation to read &amp; time spent reading </a:t>
            </a:r>
            <a:r>
              <a:rPr lang="en-GB" sz="800" b="1" dirty="0">
                <a:solidFill>
                  <a:schemeClr val="tx1"/>
                </a:solidFill>
                <a:ea typeface="Times New Roman"/>
                <a:cs typeface="Times New Roman"/>
              </a:rPr>
              <a:t>(Guthrie &amp; </a:t>
            </a:r>
            <a:r>
              <a:rPr lang="en-GB" sz="800" b="1" dirty="0" err="1">
                <a:solidFill>
                  <a:schemeClr val="tx1"/>
                </a:solidFill>
                <a:ea typeface="Times New Roman"/>
                <a:cs typeface="Times New Roman"/>
              </a:rPr>
              <a:t>Wigfield</a:t>
            </a:r>
            <a:r>
              <a:rPr lang="en-GB" sz="800" b="1" dirty="0">
                <a:solidFill>
                  <a:schemeClr val="tx1"/>
                </a:solidFill>
                <a:ea typeface="Times New Roman"/>
                <a:cs typeface="Times New Roman"/>
              </a:rPr>
              <a:t>, 2000; McGeown et al. 2015)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solidFill>
                  <a:schemeClr val="tx1"/>
                </a:solidFill>
                <a:ea typeface="Times New Roman"/>
                <a:cs typeface="Times New Roman"/>
              </a:rPr>
              <a:t>PERSISTENCE And PRACTICE in reading </a:t>
            </a:r>
          </a:p>
          <a:p>
            <a:pPr marL="0" marR="0">
              <a:spcBef>
                <a:spcPts val="0"/>
              </a:spcBef>
              <a:spcAft>
                <a:spcPts val="0"/>
              </a:spcAft>
            </a:pPr>
            <a:r>
              <a:rPr lang="en-GB" sz="800" b="1" dirty="0">
                <a:solidFill>
                  <a:schemeClr val="tx1"/>
                </a:solidFill>
                <a:effectLst/>
                <a:latin typeface="Times New Roman"/>
                <a:ea typeface="Times New Roman"/>
              </a:rPr>
              <a:t>The more children read, the more they develop their vocab., comprehension skills, cognitive abilities, motivation &amp; persistence to read challenging texts</a:t>
            </a:r>
          </a:p>
          <a:p>
            <a:pPr marL="0" marR="0">
              <a:spcBef>
                <a:spcPts val="0"/>
              </a:spcBef>
              <a:spcAft>
                <a:spcPts val="0"/>
              </a:spcAft>
            </a:pPr>
            <a:r>
              <a:rPr lang="en-GB" sz="1050" b="1" dirty="0">
                <a:solidFill>
                  <a:schemeClr val="tx1"/>
                </a:solidFill>
                <a:effectLst/>
                <a:latin typeface="Times New Roman"/>
                <a:ea typeface="Times New Roman"/>
              </a:rPr>
              <a:t> </a:t>
            </a:r>
            <a:r>
              <a:rPr lang="en-GB" sz="800" b="1" dirty="0">
                <a:solidFill>
                  <a:schemeClr val="tx1"/>
                </a:solidFill>
                <a:effectLst/>
                <a:latin typeface="Times New Roman"/>
                <a:ea typeface="Times New Roman"/>
              </a:rPr>
              <a:t>(Cunningham &amp; Stanovich, 1998; Taboada et al, 2012)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0" kern="1200" dirty="0">
                <a:solidFill>
                  <a:schemeClr val="tx1"/>
                </a:solidFill>
                <a:effectLst/>
                <a:ea typeface="Times New Roman"/>
                <a:cs typeface="Times New Roman"/>
              </a:rPr>
              <a:t> </a:t>
            </a:r>
            <a:endParaRPr lang="en-GB" sz="800" b="0" dirty="0">
              <a:solidFill>
                <a:schemeClr val="tx1"/>
              </a:solidFill>
              <a:effectLst/>
              <a:ea typeface="Calibri"/>
              <a:cs typeface="Times New Roman"/>
            </a:endParaRPr>
          </a:p>
          <a:p>
            <a:endParaRPr lang="en-GB" sz="8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dirty="0"/>
          </a:p>
          <a:p>
            <a:endParaRPr lang="en-GB" b="1" dirty="0"/>
          </a:p>
          <a:p>
            <a:r>
              <a:rPr lang="en-GB" dirty="0"/>
              <a:t>What is reading? What are the implications for practice?</a:t>
            </a:r>
          </a:p>
          <a:p>
            <a:r>
              <a:rPr lang="en-GB" dirty="0"/>
              <a:t>Why are we </a:t>
            </a:r>
            <a:r>
              <a:rPr lang="en-GB" i="1" dirty="0"/>
              <a:t>still</a:t>
            </a:r>
            <a:r>
              <a:rPr lang="en-GB" dirty="0"/>
              <a:t> failing so many struggling and disadvantaged adolescent readers? (11-14 years)</a:t>
            </a:r>
          </a:p>
          <a:p>
            <a:r>
              <a:rPr lang="en-GB" dirty="0"/>
              <a:t>What is reading – in its many dimensions? What does it require to read a whole book? What’s the role of engagement in reading development?</a:t>
            </a:r>
          </a:p>
          <a:p>
            <a:r>
              <a:rPr lang="en-GB" dirty="0"/>
              <a:t>Why do some students struggle with reading? Which reading experiences and pedagogy would support them?</a:t>
            </a:r>
          </a:p>
          <a:p>
            <a:r>
              <a:rPr lang="en-GB" dirty="0"/>
              <a:t>Given how complex theories of reading are, how much knowledge do teachers have about what supports reading, particularly with struggling readers?</a:t>
            </a:r>
          </a:p>
          <a:p>
            <a:r>
              <a:rPr lang="en-GB" dirty="0"/>
              <a:t>What’s </a:t>
            </a:r>
            <a:r>
              <a:rPr lang="en-GB" i="1" dirty="0"/>
              <a:t>missing</a:t>
            </a:r>
            <a:r>
              <a:rPr lang="en-GB" dirty="0"/>
              <a:t> in policy-makers &amp; schools’ approach to the teaching of reading?</a:t>
            </a:r>
          </a:p>
          <a:p>
            <a:r>
              <a:rPr lang="en-GB" dirty="0"/>
              <a:t>What intervention/s should we trial and how on earth can we combine our different theoretical starting points…?!</a:t>
            </a:r>
          </a:p>
          <a:p>
            <a:endParaRPr lang="en-GB" dirty="0"/>
          </a:p>
          <a:p>
            <a:endParaRPr lang="en-GB" dirty="0"/>
          </a:p>
          <a:p>
            <a:r>
              <a:rPr lang="en-GB" dirty="0"/>
              <a:t>Why are we </a:t>
            </a:r>
            <a:r>
              <a:rPr lang="en-GB" i="1" dirty="0"/>
              <a:t>still</a:t>
            </a:r>
            <a:r>
              <a:rPr lang="en-GB" dirty="0"/>
              <a:t> failing so many struggling and disadvantaged adolescent readers? (11-14 years)</a:t>
            </a:r>
          </a:p>
          <a:p>
            <a:r>
              <a:rPr lang="en-GB" dirty="0"/>
              <a:t>What is reading – in its many dimensions? What does it require to read a whole book? What’s the role of engagement in reading development?</a:t>
            </a:r>
          </a:p>
          <a:p>
            <a:r>
              <a:rPr lang="en-GB" dirty="0"/>
              <a:t>Why do some students struggle with reading? Which reading experiences and pedagogy would support them?</a:t>
            </a:r>
          </a:p>
          <a:p>
            <a:r>
              <a:rPr lang="en-GB" dirty="0"/>
              <a:t>Given how complex theories of reading are, how much knowledge do teachers have about what supports reading, particularly with struggling readers?</a:t>
            </a:r>
          </a:p>
          <a:p>
            <a:r>
              <a:rPr lang="en-GB" dirty="0"/>
              <a:t>What’s </a:t>
            </a:r>
            <a:r>
              <a:rPr lang="en-GB" i="1" dirty="0"/>
              <a:t>missing</a:t>
            </a:r>
            <a:r>
              <a:rPr lang="en-GB" dirty="0"/>
              <a:t> in policy-makers &amp; schools’ approach to the teaching of reading?</a:t>
            </a:r>
          </a:p>
          <a:p>
            <a:r>
              <a:rPr lang="en-GB" dirty="0"/>
              <a:t>What intervention/s should we trial and how on earth can we combine our different theoretical starting points…?!</a:t>
            </a: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8</a:t>
            </a:fld>
            <a:endParaRPr lang="en-GB"/>
          </a:p>
        </p:txBody>
      </p:sp>
    </p:spTree>
    <p:extLst>
      <p:ext uri="{BB962C8B-B14F-4D97-AF65-F5344CB8AC3E}">
        <p14:creationId xmlns:p14="http://schemas.microsoft.com/office/powerpoint/2010/main" val="14901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Non-linear narrative – to disrupt convention a bit in the spirit of disruptive pedagogies and because some of you may need to go to catch trains!</a:t>
            </a:r>
          </a:p>
          <a:p>
            <a:r>
              <a:rPr lang="en-GB" dirty="0"/>
              <a:t> survey England, Scotland, Wales, N Ireland. International Interest: US, Australia, Tonga.</a:t>
            </a:r>
          </a:p>
          <a:p>
            <a:endParaRPr lang="en-GB" dirty="0"/>
          </a:p>
          <a:p>
            <a:r>
              <a:rPr lang="en-GB" dirty="0"/>
              <a:t>Quote from Georgette </a:t>
            </a:r>
            <a:r>
              <a:rPr lang="en-GB" dirty="0" err="1"/>
              <a:t>Ayling</a:t>
            </a:r>
            <a:r>
              <a:rPr lang="en-GB" dirty="0"/>
              <a:t> Head of BOHUNT</a:t>
            </a:r>
          </a:p>
        </p:txBody>
      </p:sp>
      <p:sp>
        <p:nvSpPr>
          <p:cNvPr id="4" name="Slide Number Placeholder 3"/>
          <p:cNvSpPr>
            <a:spLocks noGrp="1"/>
          </p:cNvSpPr>
          <p:nvPr>
            <p:ph type="sldNum" sz="quarter" idx="5"/>
          </p:nvPr>
        </p:nvSpPr>
        <p:spPr/>
        <p:txBody>
          <a:bodyPr/>
          <a:lstStyle/>
          <a:p>
            <a:fld id="{5F235C79-8B85-4D57-8A59-97B5EF062BAE}" type="slidenum">
              <a:rPr lang="en-GB" smtClean="0"/>
              <a:t>9</a:t>
            </a:fld>
            <a:endParaRPr lang="en-GB"/>
          </a:p>
        </p:txBody>
      </p:sp>
    </p:spTree>
    <p:extLst>
      <p:ext uri="{BB962C8B-B14F-4D97-AF65-F5344CB8AC3E}">
        <p14:creationId xmlns:p14="http://schemas.microsoft.com/office/powerpoint/2010/main" val="4220836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Teachers often replicated their study in the schools and used standardised tests to measure comprehension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Quantitative data: Main impacts were on reading comprehension &amp; reading engagement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Qualitative data, other impacts: </a:t>
            </a:r>
            <a:r>
              <a:rPr lang="en-GB" dirty="0"/>
              <a:t>analytical writing, memory (including recalling quotations from books), attendance, concentration, cultural capital, historical, social &amp; political knowledge &amp; interest in ‘big ideas’ for life: ‘</a:t>
            </a:r>
            <a:r>
              <a:rPr lang="en-GB" i="1" dirty="0"/>
              <a:t>Reading is power: students lack the confidence or ability to read these texts on their own. Empower your young people.’</a:t>
            </a: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10</a:t>
            </a:fld>
            <a:endParaRPr lang="en-GB"/>
          </a:p>
        </p:txBody>
      </p:sp>
    </p:spTree>
    <p:extLst>
      <p:ext uri="{BB962C8B-B14F-4D97-AF65-F5344CB8AC3E}">
        <p14:creationId xmlns:p14="http://schemas.microsoft.com/office/powerpoint/2010/main" val="3484428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Radical change to curriculum: will </a:t>
            </a:r>
            <a:r>
              <a:rPr lang="en-GB" sz="1200" dirty="0" err="1"/>
              <a:t>HoD</a:t>
            </a:r>
            <a:r>
              <a:rPr lang="en-GB" sz="1200" dirty="0"/>
              <a:t>/SMT support it, long-term?  - GUSKEY – KORTHAGEN…</a:t>
            </a:r>
          </a:p>
          <a:p>
            <a:r>
              <a:rPr lang="en-GB" sz="1200" dirty="0"/>
              <a:t>Getting through 2 whole</a:t>
            </a:r>
            <a:r>
              <a:rPr lang="en-GB" sz="1200" b="1" dirty="0"/>
              <a:t> </a:t>
            </a:r>
            <a:r>
              <a:rPr lang="en-GB" sz="1200" dirty="0"/>
              <a:t>novels in 1 term &amp; maintaining reading engagement in longer lessons (100- minute); balance bet. reading aloud, discussing text &amp; teaching reading strategies &amp; vocab?</a:t>
            </a:r>
          </a:p>
          <a:p>
            <a:r>
              <a:rPr lang="en-GB" sz="1200" dirty="0"/>
              <a:t>Curriculum constraints: how to fit in end-of-term written assessments?</a:t>
            </a:r>
          </a:p>
          <a:p>
            <a:r>
              <a:rPr lang="en-GB" sz="1200" dirty="0"/>
              <a:t>In tension with KS3 ‘Mastery Curriculum’ &amp; performative system, including Ofsted</a:t>
            </a:r>
          </a:p>
          <a:p>
            <a:r>
              <a:rPr lang="en-GB" sz="1200" dirty="0"/>
              <a:t>Where’s the written evidence of progress? How much writing is in the books? Will writing suffer with a primary focus on reading &amp; talk? (Evidence: many teachers report creative &amp; analytical writing has </a:t>
            </a:r>
            <a:r>
              <a:rPr lang="en-GB" sz="1200" i="1" dirty="0"/>
              <a:t>improved</a:t>
            </a:r>
            <a:r>
              <a:rPr lang="en-GB" sz="1200" dirty="0"/>
              <a:t> with wider vocab used and more understanding of text-structure. One teacher showed </a:t>
            </a:r>
            <a:r>
              <a:rPr lang="en-GB" sz="1200" i="1" dirty="0"/>
              <a:t>Lord of Flies </a:t>
            </a:r>
            <a:r>
              <a:rPr lang="en-GB" sz="1200" dirty="0"/>
              <a:t>essays to Ofsted to justify spending 30-40 minutes reading, while they observed. Ofsted agreed essays showed strong impact of FR on quality of analytical writing)</a:t>
            </a:r>
          </a:p>
          <a:p>
            <a:r>
              <a:rPr lang="en-GB" sz="1200" dirty="0"/>
              <a:t>Culture change: How to assess reading via talk as teachers not used to this? (Taping of group reading/talk; quick online quizzes; hot-seating; students use quick graphic organisers while discussing text, e.g. timelines, event maps, story mountains; use of 6 oral flashbacks on post-its at start of lesson to assess recall of plot/characters; quick blogs/tweets re characters)</a:t>
            </a:r>
          </a:p>
          <a:p>
            <a:r>
              <a:rPr lang="en-GB" sz="1200" dirty="0"/>
              <a:t>Using reading groups &amp; discussion more often: cultural change for teachers; some academies resist group talk</a:t>
            </a:r>
          </a:p>
          <a:p>
            <a:r>
              <a:rPr lang="en-GB" sz="1200" dirty="0"/>
              <a:t>Cost of new books </a:t>
            </a:r>
          </a:p>
          <a:p>
            <a:r>
              <a:rPr lang="en-GB" dirty="0"/>
              <a:t>‘Just reading, not!’ Recognise the need for rich CPD </a:t>
            </a:r>
          </a:p>
          <a:p>
            <a:endParaRPr lang="en-GB" dirty="0"/>
          </a:p>
          <a:p>
            <a:endParaRPr lang="en-GB" dirty="0"/>
          </a:p>
          <a:p>
            <a:r>
              <a:rPr lang="en-GB" dirty="0"/>
              <a:t>Structural</a:t>
            </a:r>
            <a:r>
              <a:rPr lang="en-GB" baseline="0" dirty="0"/>
              <a:t> challenges – e.g. will SMT support this initiative? – remain, but teachers have largely resolved the other issues on this slide, by practising the model and adapting it to their contexts. E.g. most do it in the Autumn term so that every year group starts with the faster read and 2 novels, to kick-start the year and embed excellent reading and dialogic talk practices, but some teachers do the model in the Spring term.</a:t>
            </a:r>
          </a:p>
          <a:p>
            <a:r>
              <a:rPr lang="en-GB" baseline="0" dirty="0"/>
              <a:t>NB Now that the FR is cited in the Ofsted paper on Research-informed approaches to English teaching, will policy gradually shift towards a recognition of the need for more whole-text focus on comp/interpretation at KS3 and less on the Naming of Parts – micro-analysis?</a:t>
            </a:r>
            <a:endParaRPr lang="en-GB" dirty="0"/>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11</a:t>
            </a:fld>
            <a:endParaRPr lang="en-GB"/>
          </a:p>
        </p:txBody>
      </p:sp>
    </p:spTree>
    <p:extLst>
      <p:ext uri="{BB962C8B-B14F-4D97-AF65-F5344CB8AC3E}">
        <p14:creationId xmlns:p14="http://schemas.microsoft.com/office/powerpoint/2010/main" val="3899090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Susssex</a:t>
            </a:r>
            <a:r>
              <a:rPr lang="en-GB" dirty="0"/>
              <a:t> buzz - 5 mins – FOCUS on COMPREHENSION</a:t>
            </a:r>
          </a:p>
          <a:p>
            <a:endParaRPr lang="en-GB" dirty="0"/>
          </a:p>
          <a:p>
            <a:r>
              <a:rPr lang="en-GB" dirty="0"/>
              <a:t>My name is Leon – What Maisie Knew? and To Kill a Mocking Bird, Chaucer Canterbury Tales – child narrator – naïve narrator</a:t>
            </a:r>
          </a:p>
          <a:p>
            <a:r>
              <a:rPr lang="en-GB" dirty="0"/>
              <a:t>Birmingham and Brixton protests about police ‘stop and search’ – Anti-Nazi League marches  </a:t>
            </a:r>
          </a:p>
        </p:txBody>
      </p:sp>
      <p:sp>
        <p:nvSpPr>
          <p:cNvPr id="4" name="Slide Number Placeholder 3"/>
          <p:cNvSpPr>
            <a:spLocks noGrp="1"/>
          </p:cNvSpPr>
          <p:nvPr>
            <p:ph type="sldNum" sz="quarter" idx="5"/>
          </p:nvPr>
        </p:nvSpPr>
        <p:spPr/>
        <p:txBody>
          <a:bodyPr/>
          <a:lstStyle/>
          <a:p>
            <a:fld id="{5F235C79-8B85-4D57-8A59-97B5EF062BAE}" type="slidenum">
              <a:rPr lang="en-GB" smtClean="0"/>
              <a:t>12</a:t>
            </a:fld>
            <a:endParaRPr lang="en-GB"/>
          </a:p>
        </p:txBody>
      </p:sp>
    </p:spTree>
    <p:extLst>
      <p:ext uri="{BB962C8B-B14F-4D97-AF65-F5344CB8AC3E}">
        <p14:creationId xmlns:p14="http://schemas.microsoft.com/office/powerpoint/2010/main" val="2831743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highlight>
                  <a:srgbClr val="FFFFFF"/>
                </a:highlight>
              </a:rPr>
              <a:t>W</a:t>
            </a:r>
          </a:p>
          <a:p>
            <a:r>
              <a:rPr lang="en-GB" sz="1200" dirty="0"/>
              <a:t>Cognitive – set of processes; role of memory – complex/challenging; develops cognition)</a:t>
            </a:r>
          </a:p>
          <a:p>
            <a:r>
              <a:rPr lang="en-GB" sz="1200" dirty="0"/>
              <a:t>Affective – emotional </a:t>
            </a:r>
            <a:r>
              <a:rPr lang="en-GB" sz="1200" dirty="0">
                <a:highlight>
                  <a:srgbClr val="FFFFFF"/>
                </a:highlight>
              </a:rPr>
              <a:t>engagement, empathy; therapeutic, cathartic  </a:t>
            </a:r>
          </a:p>
          <a:p>
            <a:r>
              <a:rPr lang="en-GB" sz="1200" dirty="0"/>
              <a:t>Embodied – shuddering, hairs on back of neck, laughing, tensing up, willing a character to get out of a challenging situation – clenching hand (Come on…)</a:t>
            </a:r>
          </a:p>
          <a:p>
            <a:r>
              <a:rPr lang="en-GB" sz="1200" dirty="0"/>
              <a:t>Individual – lone reader in their head – personal response (‘Reader response’)</a:t>
            </a:r>
          </a:p>
          <a:p>
            <a:r>
              <a:rPr lang="en-GB" sz="1200" dirty="0"/>
              <a:t>Dialogic &amp; sociocultural – co-constructed interpretations &amp; Bakhtinian responsiveness. Builds on family/community reading practices &amp; texts, storytelling, draws on readers’ knowledge of multimodal texts and genres. </a:t>
            </a:r>
          </a:p>
          <a:p>
            <a:r>
              <a:rPr lang="en-GB" sz="1200" dirty="0"/>
              <a:t>An imaginative act of enchantment &amp; possible flight from reality, losing oneself in a narrative, being immersed or seduced, forgetting yourself</a:t>
            </a:r>
          </a:p>
          <a:p>
            <a:r>
              <a:rPr lang="en-GB" sz="1200" dirty="0"/>
              <a:t>A deepening of engagement with ‘reality’ – other perspectives/people, different worlds, historical times, cultures, ways of being   </a:t>
            </a:r>
          </a:p>
          <a:p>
            <a:r>
              <a:rPr lang="en-GB" sz="1200" dirty="0"/>
              <a:t>Critical, detached &amp; political reading &amp; analysis: what view of the world &amp; ‘reality’ does this book present? Whose interests are represented &amp; whose marginalised? What power dynamics are normalised? Which intersectional identities are represented or excluded? </a:t>
            </a:r>
          </a:p>
          <a:p>
            <a:endParaRPr lang="en-GB" dirty="0"/>
          </a:p>
          <a:p>
            <a:endParaRPr lang="en-GB" dirty="0"/>
          </a:p>
          <a:p>
            <a:r>
              <a:rPr lang="en-GB" dirty="0"/>
              <a:t>56% 8-18 years do not enjoy reading, highest no. since 2005 NLT survey started</a:t>
            </a:r>
          </a:p>
          <a:p>
            <a:r>
              <a:rPr lang="en-GB" dirty="0"/>
              <a:t>60% FSM</a:t>
            </a:r>
          </a:p>
          <a:p>
            <a:r>
              <a:rPr lang="en-GB" dirty="0"/>
              <a:t>Aristotle’s catharsis – purging of the emotions of pity/sympathy and fear – live through intense emotions and emerge feeling better </a:t>
            </a:r>
          </a:p>
          <a:p>
            <a:r>
              <a:rPr lang="en-GB" dirty="0" err="1"/>
              <a:t>Iser</a:t>
            </a:r>
            <a:r>
              <a:rPr lang="en-GB" dirty="0"/>
              <a:t> – pronounced ESER </a:t>
            </a:r>
          </a:p>
          <a:p>
            <a:r>
              <a:rPr lang="en-GB" dirty="0"/>
              <a:t>Bakhtin (1981)</a:t>
            </a:r>
            <a:r>
              <a:rPr lang="en-GB" sz="1200" dirty="0">
                <a:highlight>
                  <a:srgbClr val="FFFFFF"/>
                </a:highlight>
              </a:rPr>
              <a:t>hose interests and identities are represented  marginalised? What power dynamics are normalised? </a:t>
            </a:r>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13</a:t>
            </a:fld>
            <a:endParaRPr lang="en-GB"/>
          </a:p>
        </p:txBody>
      </p:sp>
    </p:spTree>
    <p:extLst>
      <p:ext uri="{BB962C8B-B14F-4D97-AF65-F5344CB8AC3E}">
        <p14:creationId xmlns:p14="http://schemas.microsoft.com/office/powerpoint/2010/main" val="983012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15</a:t>
            </a:fld>
            <a:endParaRPr lang="en-GB"/>
          </a:p>
        </p:txBody>
      </p:sp>
    </p:spTree>
    <p:extLst>
      <p:ext uri="{BB962C8B-B14F-4D97-AF65-F5344CB8AC3E}">
        <p14:creationId xmlns:p14="http://schemas.microsoft.com/office/powerpoint/2010/main" val="444130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3" y="752475"/>
            <a:ext cx="6680200" cy="3757613"/>
          </a:xfrm>
        </p:spPr>
      </p:sp>
      <p:sp>
        <p:nvSpPr>
          <p:cNvPr id="3" name="Notes Placeholder 2"/>
          <p:cNvSpPr>
            <a:spLocks noGrp="1"/>
          </p:cNvSpPr>
          <p:nvPr>
            <p:ph type="body" idx="1"/>
          </p:nvPr>
        </p:nvSpPr>
        <p:spPr/>
        <p:txBody>
          <a:bodyPr/>
          <a:lstStyle/>
          <a:p>
            <a:pPr defTabSz="915680">
              <a:defRPr/>
            </a:pPr>
            <a:r>
              <a:rPr lang="en-GB" sz="1000" dirty="0"/>
              <a:t>Teaching toolkits Pedagogy of Poverty – Haberman –  Westbrook – Dominic Wyse and Rachel </a:t>
            </a:r>
            <a:r>
              <a:rPr lang="en-GB" sz="1000" dirty="0" err="1"/>
              <a:t>Heydonn</a:t>
            </a:r>
            <a:r>
              <a:rPr lang="en-GB" sz="1000" dirty="0"/>
              <a:t> </a:t>
            </a:r>
          </a:p>
          <a:p>
            <a:pPr defTabSz="915680">
              <a:defRPr/>
            </a:pPr>
            <a:r>
              <a:rPr lang="en-GB" sz="1000" dirty="0"/>
              <a:t>Science of reading – toolkits – link to Right wing and Right evangelism </a:t>
            </a:r>
          </a:p>
          <a:p>
            <a:pPr defTabSz="915680">
              <a:defRPr/>
            </a:pPr>
            <a:endParaRPr lang="en-GB" sz="1000" dirty="0"/>
          </a:p>
          <a:p>
            <a:pPr defTabSz="915680">
              <a:defRPr/>
            </a:pPr>
            <a:r>
              <a:rPr lang="en-GB" sz="1000" dirty="0"/>
              <a:t>Sarah McGeown and colleagues work in Edinburgh… motivation, engagement</a:t>
            </a:r>
          </a:p>
          <a:p>
            <a:pPr defTabSz="915680">
              <a:defRPr/>
            </a:pPr>
            <a:r>
              <a:rPr lang="en-GB" sz="1000" dirty="0"/>
              <a:t>Reading aloud – extensive evidence on importance for developing fluency</a:t>
            </a:r>
          </a:p>
          <a:p>
            <a:pPr defTabSz="915680">
              <a:defRPr/>
            </a:pPr>
            <a:r>
              <a:rPr lang="en-GB" sz="1000" dirty="0"/>
              <a:t>PISA OECD – 20% students have inadequate reading literacy – 2023 low scores in England for students </a:t>
            </a:r>
            <a:r>
              <a:rPr lang="en-GB" sz="1000" i="1" dirty="0"/>
              <a:t>enjoying reading</a:t>
            </a:r>
            <a:r>
              <a:rPr lang="en-GB" sz="1000" dirty="0"/>
              <a:t>, but reading comp. has increased over the years. Focus on who was esp. disadvantaged by current model – struggling readers</a:t>
            </a:r>
          </a:p>
          <a:p>
            <a:pPr defTabSz="915680">
              <a:defRPr/>
            </a:pPr>
            <a:r>
              <a:rPr lang="en-GB" sz="1000" dirty="0"/>
              <a:t>Collaboration of 3 researchers. Since Sec Nat Strat: 2001:</a:t>
            </a:r>
            <a:r>
              <a:rPr lang="en-GB" sz="1000" baseline="0" dirty="0"/>
              <a:t> focus on the micro – extracts, language analysis/grammar - 2 pages of novel read; then analyse language – spot literary devices and do PEE, PETAL… paragraphs, based on short extract – Readers, </a:t>
            </a:r>
            <a:r>
              <a:rPr lang="en-GB" sz="1000" baseline="0" dirty="0" err="1"/>
              <a:t>esp</a:t>
            </a:r>
            <a:r>
              <a:rPr lang="en-GB" sz="1000" baseline="0" dirty="0"/>
              <a:t>, struggling &amp; disadvantaged readers </a:t>
            </a:r>
            <a:r>
              <a:rPr lang="en-GB" sz="1000" b="0" baseline="0" dirty="0"/>
              <a:t>lose comprehension of whole text – leapfrogging over comprehension to analysis</a:t>
            </a:r>
          </a:p>
          <a:p>
            <a:pPr defTabSz="915680">
              <a:defRPr/>
            </a:pPr>
            <a:r>
              <a:rPr lang="en-GB" sz="1000" b="0" baseline="0" dirty="0"/>
              <a:t>Grace/Teacher realised need to check vocab in pre-20C texts more – e.g. short story – her class did not understand 15-20 key words so missed whole point of story – led her to do more focused work on vocab-development &amp; how to infer and analyse unfamiliar words – morphology, etc, to support reading comp. Grace described the FR, whole-text approach as an ‘epiphany’ – spent 11 years at KS3 assuming comprehension and moving straight to analysis – has radically changed her practice and is now Head teacher of a different school, still promoting the FR in her new school and MAT.</a:t>
            </a:r>
            <a:endParaRPr lang="en-GB" sz="1000" b="0" dirty="0"/>
          </a:p>
          <a:p>
            <a:endParaRPr lang="en-GB" dirty="0"/>
          </a:p>
        </p:txBody>
      </p:sp>
      <p:sp>
        <p:nvSpPr>
          <p:cNvPr id="4" name="Slide Number Placeholder 3"/>
          <p:cNvSpPr>
            <a:spLocks noGrp="1"/>
          </p:cNvSpPr>
          <p:nvPr>
            <p:ph type="sldNum" sz="quarter" idx="10"/>
          </p:nvPr>
        </p:nvSpPr>
        <p:spPr/>
        <p:txBody>
          <a:bodyPr/>
          <a:lstStyle/>
          <a:p>
            <a:fld id="{07823587-02C6-466A-81DC-CA9124BE967E}" type="slidenum">
              <a:rPr lang="en-GB" smtClean="0"/>
              <a:pPr/>
              <a:t>16</a:t>
            </a:fld>
            <a:endParaRPr lang="en-GB" dirty="0"/>
          </a:p>
        </p:txBody>
      </p:sp>
    </p:spTree>
    <p:extLst>
      <p:ext uri="{BB962C8B-B14F-4D97-AF65-F5344CB8AC3E}">
        <p14:creationId xmlns:p14="http://schemas.microsoft.com/office/powerpoint/2010/main" val="291560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Ironic as this is A Level examiners’ report, 10 years after we 1</a:t>
            </a:r>
            <a:r>
              <a:rPr lang="en-GB" baseline="30000" dirty="0"/>
              <a:t>st</a:t>
            </a:r>
            <a:r>
              <a:rPr lang="en-GB" dirty="0"/>
              <a:t> created the FR as a group of 3 colleagues – Prof Jane Oakhill in Psych, Jo Westbrook and me. Jane is int expert in reading comp – researched in primary ed but thought full range of inferences not explicitly taught in primary and needed more focus on explicit reading strategies</a:t>
            </a:r>
          </a:p>
          <a:p>
            <a:r>
              <a:rPr lang="en-GB" dirty="0"/>
              <a:t>I’d been researching group dialogic talk/guided reading for some time – reading as a collaborative activity, not individualised – shared meaning-making, listening to others’ perspectives, engagement, fun &amp; based on extensive theory from ‘reader response’&amp; transactional approaches – interaction bet reader/other readers/context/other texts, on. Like adult book groups. Jo – whole-text, faster reading.</a:t>
            </a:r>
          </a:p>
          <a:p>
            <a:r>
              <a:rPr lang="en-GB" dirty="0"/>
              <a:t>What are we currently doing in lessons with reading? Who is falling behind?</a:t>
            </a:r>
          </a:p>
        </p:txBody>
      </p:sp>
      <p:sp>
        <p:nvSpPr>
          <p:cNvPr id="4" name="Slide Number Placeholder 3"/>
          <p:cNvSpPr>
            <a:spLocks noGrp="1"/>
          </p:cNvSpPr>
          <p:nvPr>
            <p:ph type="sldNum" sz="quarter" idx="5"/>
          </p:nvPr>
        </p:nvSpPr>
        <p:spPr/>
        <p:txBody>
          <a:bodyPr/>
          <a:lstStyle/>
          <a:p>
            <a:fld id="{5F235C79-8B85-4D57-8A59-97B5EF062BAE}" type="slidenum">
              <a:rPr lang="en-GB" smtClean="0"/>
              <a:t>17</a:t>
            </a:fld>
            <a:endParaRPr lang="en-GB"/>
          </a:p>
        </p:txBody>
      </p:sp>
    </p:spTree>
    <p:extLst>
      <p:ext uri="{BB962C8B-B14F-4D97-AF65-F5344CB8AC3E}">
        <p14:creationId xmlns:p14="http://schemas.microsoft.com/office/powerpoint/2010/main" val="346045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200" dirty="0"/>
              <a:t>Teaching toolkits Pedagogy of Poverty – Haberman –  Westbrook – Dominic Wyse and Rachel Heydon</a:t>
            </a:r>
          </a:p>
          <a:p>
            <a:pPr defTabSz="915680">
              <a:defRPr/>
            </a:pPr>
            <a:r>
              <a:rPr lang="en-GB" sz="1200" dirty="0"/>
              <a:t>Science of reading – toolkits – link to Right </a:t>
            </a:r>
          </a:p>
          <a:p>
            <a:pPr defTabSz="915680">
              <a:defRPr/>
            </a:pPr>
            <a:endParaRPr lang="en-GB" sz="1200" dirty="0"/>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18</a:t>
            </a:fld>
            <a:endParaRPr lang="en-GB"/>
          </a:p>
        </p:txBody>
      </p:sp>
    </p:spTree>
    <p:extLst>
      <p:ext uri="{BB962C8B-B14F-4D97-AF65-F5344CB8AC3E}">
        <p14:creationId xmlns:p14="http://schemas.microsoft.com/office/powerpoint/2010/main" val="3274202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How do ‘good’ readers read whole texts &amp; construct meaning, creating mental models?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Most imp. 3 elements of reading: </a:t>
            </a:r>
            <a:r>
              <a:rPr lang="en-GB" sz="1200" b="1" kern="1200" dirty="0">
                <a:solidFill>
                  <a:schemeClr val="tx1"/>
                </a:solidFill>
                <a:effectLst/>
                <a:latin typeface="+mn-lt"/>
                <a:ea typeface="+mn-ea"/>
                <a:cs typeface="+mn-cs"/>
              </a:rPr>
              <a:t>inference, monitoring comp </a:t>
            </a:r>
            <a:r>
              <a:rPr lang="en-GB" sz="1200" kern="1200" dirty="0">
                <a:solidFill>
                  <a:schemeClr val="tx1"/>
                </a:solidFill>
                <a:effectLst/>
                <a:latin typeface="+mn-lt"/>
                <a:ea typeface="+mn-ea"/>
                <a:cs typeface="+mn-cs"/>
              </a:rPr>
              <a:t>– know when stuck – know how to apply a strategy and become unstuck/resolve comp problem; </a:t>
            </a:r>
            <a:r>
              <a:rPr lang="en-GB" sz="1200" b="1" kern="1200" dirty="0">
                <a:solidFill>
                  <a:schemeClr val="tx1"/>
                </a:solidFill>
                <a:effectLst/>
                <a:latin typeface="+mn-lt"/>
                <a:ea typeface="+mn-ea"/>
                <a:cs typeface="+mn-cs"/>
              </a:rPr>
              <a:t>story-structure (Oakhill &amp; Cain, 2012). Role inference at sentence, para, chapter &amp; whole-text levels</a:t>
            </a:r>
            <a:r>
              <a:rPr lang="en-GB" sz="1200" kern="1200" dirty="0">
                <a:solidFill>
                  <a:schemeClr val="tx1"/>
                </a:solidFill>
                <a:effectLst/>
                <a:latin typeface="+mn-lt"/>
                <a:ea typeface="+mn-ea"/>
                <a:cs typeface="+mn-cs"/>
              </a:rPr>
              <a:t>. Struggling readers: 1) weaknesses in working-memory – can’t retain sense of narrative from sentence to chapter, 2) compounded by slow decoding/weak fluency – strong expressive reader reading aloud, supports their fluency &amp; comp.- weak inference even when they have relevant knowledge – can’t apply – must learn to question &amp; apply that knowledge. 3) Weak </a:t>
            </a:r>
            <a:r>
              <a:rPr lang="en-GB" sz="1200" kern="1200" dirty="0" err="1">
                <a:solidFill>
                  <a:schemeClr val="tx1"/>
                </a:solidFill>
                <a:effectLst/>
                <a:latin typeface="+mn-lt"/>
                <a:ea typeface="+mn-ea"/>
                <a:cs typeface="+mn-cs"/>
              </a:rPr>
              <a:t>comprehenders</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inferers</a:t>
            </a:r>
            <a:r>
              <a:rPr lang="en-GB" sz="1200" kern="1200" dirty="0">
                <a:solidFill>
                  <a:schemeClr val="tx1"/>
                </a:solidFill>
                <a:effectLst/>
                <a:latin typeface="+mn-lt"/>
                <a:ea typeface="+mn-ea"/>
                <a:cs typeface="+mn-cs"/>
              </a:rPr>
              <a:t> – must practise by reading/trying to infer</a:t>
            </a:r>
          </a:p>
          <a:p>
            <a:r>
              <a:rPr lang="en-GB" sz="1200" kern="1200" dirty="0">
                <a:solidFill>
                  <a:schemeClr val="tx1"/>
                </a:solidFill>
                <a:effectLst/>
                <a:latin typeface="+mn-lt"/>
                <a:ea typeface="+mn-ea"/>
                <a:cs typeface="+mn-cs"/>
              </a:rPr>
              <a:t>Why do some readers struggle to comprehend text? e.g. memory, language-processing, cognitive resources overloaded by weak decoding &amp; fluency, problems with inference-making, lack of strategies &amp; reading practice (Oakhill et al, 2015). </a:t>
            </a:r>
          </a:p>
          <a:p>
            <a:r>
              <a:rPr lang="en-GB" sz="1200" b="1" kern="1200" dirty="0">
                <a:solidFill>
                  <a:schemeClr val="tx1"/>
                </a:solidFill>
                <a:effectLst/>
                <a:latin typeface="+mn-lt"/>
                <a:ea typeface="+mn-ea"/>
                <a:cs typeface="+mn-cs"/>
              </a:rPr>
              <a:t>Why is it important to read many whole texts? </a:t>
            </a:r>
            <a:r>
              <a:rPr lang="en-GB" sz="1200" kern="1200" dirty="0">
                <a:solidFill>
                  <a:schemeClr val="tx1"/>
                </a:solidFill>
                <a:effectLst/>
                <a:latin typeface="+mn-lt"/>
                <a:ea typeface="+mn-ea"/>
                <a:cs typeface="+mn-cs"/>
              </a:rPr>
              <a:t>Reciprocal relation between frequent reading, amount (exposure to print)</a:t>
            </a:r>
            <a:r>
              <a:rPr lang="en-GB" sz="1200" i="1" kern="1200" dirty="0">
                <a:solidFill>
                  <a:schemeClr val="tx1"/>
                </a:solidFill>
                <a:effectLst/>
                <a:latin typeface="+mn-lt"/>
                <a:ea typeface="+mn-ea"/>
                <a:cs typeface="+mn-cs"/>
              </a:rPr>
              <a:t> &amp;</a:t>
            </a:r>
            <a:r>
              <a:rPr lang="en-GB" sz="1200" kern="1200" dirty="0">
                <a:solidFill>
                  <a:schemeClr val="tx1"/>
                </a:solidFill>
                <a:effectLst/>
                <a:latin typeface="+mn-lt"/>
                <a:ea typeface="+mn-ea"/>
                <a:cs typeface="+mn-cs"/>
              </a:rPr>
              <a:t> reading comprehension, esp. extended narratives: the ‘Matthew effect’ the ‘rich’ get ‘richer’, the ‘poor’ ‘poorer’ (</a:t>
            </a:r>
            <a:r>
              <a:rPr lang="en-GB" sz="1200" kern="1200" dirty="0" err="1">
                <a:solidFill>
                  <a:schemeClr val="tx1"/>
                </a:solidFill>
                <a:effectLst/>
                <a:latin typeface="+mn-lt"/>
                <a:ea typeface="+mn-ea"/>
                <a:cs typeface="+mn-cs"/>
              </a:rPr>
              <a:t>Kintsch</a:t>
            </a:r>
            <a:r>
              <a:rPr lang="en-GB" sz="1200" kern="1200" dirty="0">
                <a:solidFill>
                  <a:schemeClr val="tx1"/>
                </a:solidFill>
                <a:effectLst/>
                <a:latin typeface="+mn-lt"/>
                <a:ea typeface="+mn-ea"/>
                <a:cs typeface="+mn-cs"/>
              </a:rPr>
              <a:t>, 1998; Westbrook, 2013; Cunningham &amp; Stanovich, 1998; </a:t>
            </a:r>
            <a:r>
              <a:rPr lang="en-GB" sz="1200" kern="1200" dirty="0" err="1">
                <a:solidFill>
                  <a:schemeClr val="tx1"/>
                </a:solidFill>
                <a:effectLst/>
                <a:latin typeface="+mn-lt"/>
                <a:ea typeface="+mn-ea"/>
                <a:cs typeface="+mn-cs"/>
              </a:rPr>
              <a:t>Torppa</a:t>
            </a:r>
            <a:r>
              <a:rPr lang="en-GB" sz="1200" kern="1200" dirty="0">
                <a:solidFill>
                  <a:schemeClr val="tx1"/>
                </a:solidFill>
                <a:effectLst/>
                <a:latin typeface="+mn-lt"/>
                <a:ea typeface="+mn-ea"/>
                <a:cs typeface="+mn-cs"/>
              </a:rPr>
              <a:t> et al, 2020; van Bergen et al, 2020; Mol &amp; Bus, 2011). So, Students need to read </a:t>
            </a:r>
            <a:r>
              <a:rPr lang="en-GB" sz="1200" b="1" kern="1200" dirty="0">
                <a:solidFill>
                  <a:schemeClr val="tx1"/>
                </a:solidFill>
                <a:effectLst/>
                <a:latin typeface="+mn-lt"/>
                <a:ea typeface="+mn-ea"/>
                <a:cs typeface="+mn-cs"/>
              </a:rPr>
              <a:t>many whole, extended texts </a:t>
            </a:r>
            <a:r>
              <a:rPr lang="en-GB" sz="1200" kern="1200" dirty="0">
                <a:solidFill>
                  <a:schemeClr val="tx1"/>
                </a:solidFill>
                <a:effectLst/>
                <a:latin typeface="+mn-lt"/>
                <a:ea typeface="+mn-ea"/>
                <a:cs typeface="+mn-cs"/>
              </a:rPr>
              <a:t>to improve their reading comprehension.</a:t>
            </a:r>
          </a:p>
          <a:p>
            <a:r>
              <a:rPr lang="en-GB" sz="1200" b="1" kern="1200" dirty="0">
                <a:solidFill>
                  <a:schemeClr val="tx1"/>
                </a:solidFill>
                <a:effectLst/>
                <a:latin typeface="+mn-lt"/>
                <a:ea typeface="+mn-ea"/>
                <a:cs typeface="+mn-cs"/>
              </a:rPr>
              <a:t>Roles of reading engagement, inference, story-structure, self-monitoring &amp; vocabulary</a:t>
            </a:r>
            <a:r>
              <a:rPr lang="en-GB" sz="1200" kern="1200" dirty="0">
                <a:solidFill>
                  <a:schemeClr val="tx1"/>
                </a:solidFill>
                <a:effectLst/>
                <a:latin typeface="+mn-lt"/>
                <a:ea typeface="+mn-ea"/>
                <a:cs typeface="+mn-cs"/>
              </a:rPr>
              <a:t> (Guthrie &amp; </a:t>
            </a:r>
            <a:r>
              <a:rPr lang="en-GB" sz="1200" kern="1200" dirty="0" err="1">
                <a:solidFill>
                  <a:schemeClr val="tx1"/>
                </a:solidFill>
                <a:effectLst/>
                <a:latin typeface="+mn-lt"/>
                <a:ea typeface="+mn-ea"/>
                <a:cs typeface="+mn-cs"/>
              </a:rPr>
              <a:t>Klauda</a:t>
            </a:r>
            <a:r>
              <a:rPr lang="en-GB" sz="1200" kern="1200" dirty="0">
                <a:solidFill>
                  <a:schemeClr val="tx1"/>
                </a:solidFill>
                <a:effectLst/>
                <a:latin typeface="+mn-lt"/>
                <a:ea typeface="+mn-ea"/>
                <a:cs typeface="+mn-cs"/>
              </a:rPr>
              <a:t>, 2014; Oakhill et al, 2015). Reading for pleasure at 10 years helps overcome disadvantage - a stronger predictor of GCSE success than parents’ education (Sullivan &amp; Brown, 2015).</a:t>
            </a:r>
          </a:p>
          <a:p>
            <a:r>
              <a:rPr lang="en-GB" sz="1200" b="1" kern="1200" dirty="0">
                <a:solidFill>
                  <a:schemeClr val="tx1"/>
                </a:solidFill>
                <a:effectLst/>
                <a:latin typeface="+mn-lt"/>
                <a:ea typeface="+mn-ea"/>
                <a:cs typeface="+mn-cs"/>
              </a:rPr>
              <a:t>Compounding effect of disadvantage:</a:t>
            </a:r>
            <a:r>
              <a:rPr lang="en-GB" sz="1200" kern="1200" dirty="0">
                <a:solidFill>
                  <a:schemeClr val="tx1"/>
                </a:solidFill>
                <a:effectLst/>
                <a:latin typeface="+mn-lt"/>
                <a:ea typeface="+mn-ea"/>
                <a:cs typeface="+mn-cs"/>
              </a:rPr>
              <a:t> language gap at 5 </a:t>
            </a:r>
            <a:r>
              <a:rPr lang="en-GB" sz="1200" kern="1200" dirty="0" err="1">
                <a:solidFill>
                  <a:schemeClr val="tx1"/>
                </a:solidFill>
                <a:effectLst/>
                <a:latin typeface="+mn-lt"/>
                <a:ea typeface="+mn-ea"/>
                <a:cs typeface="+mn-cs"/>
              </a:rPr>
              <a:t>yrs</a:t>
            </a:r>
            <a:r>
              <a:rPr lang="en-GB" sz="1200" kern="1200" dirty="0">
                <a:solidFill>
                  <a:schemeClr val="tx1"/>
                </a:solidFill>
                <a:effectLst/>
                <a:latin typeface="+mn-lt"/>
                <a:ea typeface="+mn-ea"/>
                <a:cs typeface="+mn-cs"/>
              </a:rPr>
              <a:t> &amp;  </a:t>
            </a:r>
            <a:r>
              <a:rPr lang="en-GB" sz="1200" i="1" kern="1200" dirty="0">
                <a:solidFill>
                  <a:schemeClr val="tx1"/>
                </a:solidFill>
                <a:effectLst/>
                <a:latin typeface="+mn-lt"/>
                <a:ea typeface="+mn-ea"/>
                <a:cs typeface="+mn-cs"/>
              </a:rPr>
              <a:t>reading-experience</a:t>
            </a:r>
            <a:r>
              <a:rPr lang="en-GB" sz="1200" kern="1200" dirty="0">
                <a:solidFill>
                  <a:schemeClr val="tx1"/>
                </a:solidFill>
                <a:effectLst/>
                <a:latin typeface="+mn-lt"/>
                <a:ea typeface="+mn-ea"/>
                <a:cs typeface="+mn-cs"/>
              </a:rPr>
              <a:t> gap magnifies over time. These students are less likely to read independently &amp; do not gain adequate whole-text reading experience in school (</a:t>
            </a:r>
            <a:r>
              <a:rPr lang="en-GB" sz="1200" kern="1200" dirty="0" err="1">
                <a:solidFill>
                  <a:schemeClr val="tx1"/>
                </a:solidFill>
                <a:effectLst/>
                <a:latin typeface="+mn-lt"/>
                <a:ea typeface="+mn-ea"/>
                <a:cs typeface="+mn-cs"/>
              </a:rPr>
              <a:t>Blanden</a:t>
            </a:r>
            <a:r>
              <a:rPr lang="en-GB" sz="1200" kern="1200" dirty="0">
                <a:solidFill>
                  <a:schemeClr val="tx1"/>
                </a:solidFill>
                <a:effectLst/>
                <a:latin typeface="+mn-lt"/>
                <a:ea typeface="+mn-ea"/>
                <a:cs typeface="+mn-cs"/>
              </a:rPr>
              <a:t> &amp; Machin, 2010; Hart &amp; </a:t>
            </a:r>
            <a:r>
              <a:rPr lang="en-GB" sz="1200" kern="1200" dirty="0" err="1">
                <a:solidFill>
                  <a:schemeClr val="tx1"/>
                </a:solidFill>
                <a:effectLst/>
                <a:latin typeface="+mn-lt"/>
                <a:ea typeface="+mn-ea"/>
                <a:cs typeface="+mn-cs"/>
              </a:rPr>
              <a:t>Risley</a:t>
            </a:r>
            <a:r>
              <a:rPr lang="en-GB" sz="1200" kern="1200" dirty="0">
                <a:solidFill>
                  <a:schemeClr val="tx1"/>
                </a:solidFill>
                <a:effectLst/>
                <a:latin typeface="+mn-lt"/>
                <a:ea typeface="+mn-ea"/>
                <a:cs typeface="+mn-cs"/>
              </a:rPr>
              <a:t>, 2003; NLT, 2022; </a:t>
            </a:r>
            <a:r>
              <a:rPr lang="en-GB" sz="1200" kern="1200" dirty="0" err="1">
                <a:solidFill>
                  <a:schemeClr val="tx1"/>
                </a:solidFill>
                <a:effectLst/>
                <a:latin typeface="+mn-lt"/>
                <a:ea typeface="+mn-ea"/>
                <a:cs typeface="+mn-cs"/>
              </a:rPr>
              <a:t>Baye</a:t>
            </a:r>
            <a:r>
              <a:rPr lang="en-GB" sz="1200" kern="1200" dirty="0">
                <a:solidFill>
                  <a:schemeClr val="tx1"/>
                </a:solidFill>
                <a:effectLst/>
                <a:latin typeface="+mn-lt"/>
                <a:ea typeface="+mn-ea"/>
                <a:cs typeface="+mn-cs"/>
              </a:rPr>
              <a:t> et al, 2019) - BUT access to books &amp; encouragement can change this(Clark &amp; Akerman, 2011; Allington et al, 2010;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 Need to place extended reading at heart of reading lessons, not expect extended reading to take place at home – exacerbates disadvantage – although of course </a:t>
            </a:r>
            <a:r>
              <a:rPr lang="en-GB" sz="1200" kern="1200" dirty="0" err="1">
                <a:solidFill>
                  <a:schemeClr val="tx1"/>
                </a:solidFill>
                <a:effectLst/>
                <a:latin typeface="+mn-lt"/>
                <a:ea typeface="+mn-ea"/>
                <a:cs typeface="+mn-cs"/>
              </a:rPr>
              <a:t>RfP</a:t>
            </a:r>
            <a:r>
              <a:rPr lang="en-GB" sz="1200" kern="1200" dirty="0">
                <a:solidFill>
                  <a:schemeClr val="tx1"/>
                </a:solidFill>
                <a:effectLst/>
                <a:latin typeface="+mn-lt"/>
                <a:ea typeface="+mn-ea"/>
                <a:cs typeface="+mn-cs"/>
              </a:rPr>
              <a:t> independently is another aim</a:t>
            </a:r>
          </a:p>
          <a:p>
            <a:r>
              <a:rPr lang="en-GB" sz="1200" b="1" kern="1200" dirty="0">
                <a:solidFill>
                  <a:schemeClr val="tx1"/>
                </a:solidFill>
                <a:effectLst/>
                <a:latin typeface="+mn-lt"/>
                <a:ea typeface="+mn-ea"/>
                <a:cs typeface="+mn-cs"/>
              </a:rPr>
              <a:t>Community reading &amp; dialogic talk: class/groups</a:t>
            </a:r>
            <a:r>
              <a:rPr lang="en-GB" sz="1200" kern="1200" dirty="0">
                <a:solidFill>
                  <a:schemeClr val="tx1"/>
                </a:solidFill>
                <a:effectLst/>
                <a:latin typeface="+mn-lt"/>
                <a:ea typeface="+mn-ea"/>
                <a:cs typeface="+mn-cs"/>
              </a:rPr>
              <a:t>: reading aloud for fluency, student/teacher questioning, self-monitoring, interpreting, enjoyment (</a:t>
            </a:r>
            <a:r>
              <a:rPr lang="en-GB" sz="1200" kern="1200" dirty="0" err="1">
                <a:solidFill>
                  <a:schemeClr val="tx1"/>
                </a:solidFill>
                <a:effectLst/>
                <a:latin typeface="+mn-lt"/>
                <a:ea typeface="+mn-ea"/>
                <a:cs typeface="+mn-cs"/>
              </a:rPr>
              <a:t>Okkinga</a:t>
            </a:r>
            <a:r>
              <a:rPr lang="en-GB" sz="1200" kern="1200" dirty="0">
                <a:solidFill>
                  <a:schemeClr val="tx1"/>
                </a:solidFill>
                <a:effectLst/>
                <a:latin typeface="+mn-lt"/>
                <a:ea typeface="+mn-ea"/>
                <a:cs typeface="+mn-cs"/>
              </a:rPr>
              <a:t> et al, 2014; Sutherland, 2006, 2015;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a:t>
            </a:r>
          </a:p>
          <a:p>
            <a:r>
              <a:rPr lang="en-GB" sz="1200" b="1" kern="1200" dirty="0">
                <a:solidFill>
                  <a:schemeClr val="tx1"/>
                </a:solidFill>
                <a:effectLst/>
                <a:latin typeface="+mn-lt"/>
                <a:ea typeface="+mn-ea"/>
                <a:cs typeface="+mn-cs"/>
              </a:rPr>
              <a:t>Choice of texts -</a:t>
            </a:r>
            <a:r>
              <a:rPr lang="en-GB" sz="1200" kern="1200" dirty="0">
                <a:solidFill>
                  <a:schemeClr val="tx1"/>
                </a:solidFill>
                <a:effectLst/>
                <a:latin typeface="+mn-lt"/>
                <a:ea typeface="+mn-ea"/>
                <a:cs typeface="+mn-cs"/>
              </a:rPr>
              <a:t> becoming a ‘reader’: developing reading self-concept or identity, persistence &amp; skills to overcome challenges (</a:t>
            </a:r>
            <a:r>
              <a:rPr lang="en-GB" sz="1200" kern="1200" dirty="0" err="1">
                <a:solidFill>
                  <a:schemeClr val="tx1"/>
                </a:solidFill>
                <a:effectLst/>
                <a:latin typeface="+mn-lt"/>
                <a:ea typeface="+mn-ea"/>
                <a:cs typeface="+mn-cs"/>
              </a:rPr>
              <a:t>Retelsdorf</a:t>
            </a:r>
            <a:r>
              <a:rPr lang="en-GB" sz="1200" kern="1200" dirty="0">
                <a:solidFill>
                  <a:schemeClr val="tx1"/>
                </a:solidFill>
                <a:effectLst/>
                <a:latin typeface="+mn-lt"/>
                <a:ea typeface="+mn-ea"/>
                <a:cs typeface="+mn-cs"/>
              </a:rPr>
              <a:t> et al, 2011;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 – culturally diverse texts</a:t>
            </a:r>
          </a:p>
          <a:p>
            <a:r>
              <a:rPr lang="en-GB" sz="1200" b="1" kern="1200" dirty="0">
                <a:solidFill>
                  <a:schemeClr val="tx1"/>
                </a:solidFill>
                <a:effectLst/>
                <a:latin typeface="+mn-lt"/>
                <a:ea typeface="+mn-ea"/>
                <a:cs typeface="+mn-cs"/>
              </a:rPr>
              <a:t>Reading engagement:</a:t>
            </a:r>
            <a:r>
              <a:rPr lang="en-GB" sz="1200" kern="1200" dirty="0">
                <a:solidFill>
                  <a:schemeClr val="tx1"/>
                </a:solidFill>
                <a:effectLst/>
                <a:latin typeface="+mn-lt"/>
                <a:ea typeface="+mn-ea"/>
                <a:cs typeface="+mn-cs"/>
              </a:rPr>
              <a:t> Reading for pleasure at 10 years helps overcome disadvantage - a stronger predictor of GCSE success than parents’ education (Sullivan &amp; Brown, 2015). </a:t>
            </a:r>
          </a:p>
          <a:p>
            <a:r>
              <a:rPr lang="en-GB" sz="1200" b="1" kern="1200" dirty="0">
                <a:solidFill>
                  <a:schemeClr val="tx1"/>
                </a:solidFill>
                <a:effectLst/>
                <a:latin typeface="+mn-lt"/>
                <a:ea typeface="+mn-ea"/>
                <a:cs typeface="+mn-cs"/>
              </a:rPr>
              <a:t>Reading extended fiction</a:t>
            </a:r>
            <a:r>
              <a:rPr lang="en-GB" sz="1200" kern="1200" dirty="0">
                <a:solidFill>
                  <a:schemeClr val="tx1"/>
                </a:solidFill>
                <a:effectLst/>
                <a:latin typeface="+mn-lt"/>
                <a:ea typeface="+mn-ea"/>
                <a:cs typeface="+mn-cs"/>
              </a:rPr>
              <a:t>, as opposed to other varieties of text, online or print, is particularly related to improvements in reading comprehension (</a:t>
            </a:r>
            <a:r>
              <a:rPr lang="en-GB" sz="1200" kern="1200" dirty="0" err="1">
                <a:solidFill>
                  <a:schemeClr val="tx1"/>
                </a:solidFill>
                <a:effectLst/>
                <a:latin typeface="+mn-lt"/>
                <a:ea typeface="+mn-ea"/>
                <a:cs typeface="+mn-cs"/>
              </a:rPr>
              <a:t>Jerrim</a:t>
            </a:r>
            <a:r>
              <a:rPr lang="en-GB" sz="1200" kern="1200" dirty="0">
                <a:solidFill>
                  <a:schemeClr val="tx1"/>
                </a:solidFill>
                <a:effectLst/>
                <a:latin typeface="+mn-lt"/>
                <a:ea typeface="+mn-ea"/>
                <a:cs typeface="+mn-cs"/>
              </a:rPr>
              <a:t> &amp; Moss, 2019) Struggling readers need to gain skills, experience of whole-text reading, motivation &amp; confidence as ‘readers’ (Stanovich, 1986; Mol &amp; Bus, 2011; van de Broek, 1997) </a:t>
            </a:r>
          </a:p>
          <a:p>
            <a:r>
              <a:rPr lang="en-GB" dirty="0"/>
              <a:t>How do ‘good’ readers read whole texts &amp; construct meaning, creating mental models? </a:t>
            </a:r>
            <a:r>
              <a:rPr lang="en-GB" sz="1050" dirty="0"/>
              <a:t>(</a:t>
            </a:r>
            <a:r>
              <a:rPr lang="en-GB" sz="1050" dirty="0" err="1"/>
              <a:t>Kintsch</a:t>
            </a:r>
            <a:r>
              <a:rPr lang="en-GB" sz="1050" dirty="0"/>
              <a:t>, 1998) </a:t>
            </a:r>
          </a:p>
          <a:p>
            <a:r>
              <a:rPr lang="en-GB" dirty="0"/>
              <a:t>Why do some readers struggle to comprehend text? e.g. memory, language-processing, cognitive resources overloaded by weak decoding &amp; fluency, problems with inference-making, lack of strategies &amp; reading practice </a:t>
            </a:r>
            <a:r>
              <a:rPr lang="en-GB" sz="1050" dirty="0"/>
              <a:t>(Oakhill et al, 2015)</a:t>
            </a:r>
          </a:p>
          <a:p>
            <a:r>
              <a:rPr lang="en-GB" dirty="0"/>
              <a:t>Why is it important to read many whole texts? Reciprocal relation between reading </a:t>
            </a:r>
            <a:r>
              <a:rPr lang="en-GB" i="1" dirty="0"/>
              <a:t>amount &amp;</a:t>
            </a:r>
            <a:r>
              <a:rPr lang="en-GB" dirty="0"/>
              <a:t> reading comprehension, esp. extended narratives: the ‘rich’ get ‘richer’, the ‘poor’ ‘poorer’ </a:t>
            </a:r>
            <a:r>
              <a:rPr lang="en-GB" sz="1050" dirty="0"/>
              <a:t>(</a:t>
            </a:r>
            <a:r>
              <a:rPr lang="en-GB" sz="1050" dirty="0" err="1"/>
              <a:t>Kintsch</a:t>
            </a:r>
            <a:r>
              <a:rPr lang="en-GB" sz="1050" dirty="0"/>
              <a:t>, 1998; Westbrook, 2013; Cunningham &amp; Stanovich, 1998; </a:t>
            </a:r>
            <a:r>
              <a:rPr lang="en-GB" sz="1050" dirty="0" err="1"/>
              <a:t>Torppa</a:t>
            </a:r>
            <a:r>
              <a:rPr lang="en-GB" sz="1050" dirty="0"/>
              <a:t> et al, 2020; van Bergen et al, 2020; Mol &amp; Bus, 2011) </a:t>
            </a:r>
          </a:p>
          <a:p>
            <a:r>
              <a:rPr lang="en-GB" dirty="0"/>
              <a:t>Role of reading engagement, inference, story-structure, self-monitoring &amp; vocabulary </a:t>
            </a:r>
            <a:r>
              <a:rPr lang="en-GB" sz="1050" dirty="0"/>
              <a:t>(Guthrie &amp; </a:t>
            </a:r>
            <a:r>
              <a:rPr lang="en-GB" sz="1050" dirty="0" err="1"/>
              <a:t>Klauda</a:t>
            </a:r>
            <a:r>
              <a:rPr lang="en-GB" sz="1050" dirty="0"/>
              <a:t>, 2014; Oakhill et al, 2015)</a:t>
            </a:r>
          </a:p>
          <a:p>
            <a:r>
              <a:rPr lang="en-GB" dirty="0"/>
              <a:t>Compounding effect of disadvantage: language gap at 5 </a:t>
            </a:r>
            <a:r>
              <a:rPr lang="en-GB" dirty="0" err="1"/>
              <a:t>yrs</a:t>
            </a:r>
            <a:r>
              <a:rPr lang="en-GB" dirty="0"/>
              <a:t> &amp;  </a:t>
            </a:r>
            <a:r>
              <a:rPr lang="en-GB" i="1" dirty="0"/>
              <a:t>reading-experience</a:t>
            </a:r>
            <a:r>
              <a:rPr lang="en-GB" dirty="0"/>
              <a:t> gap magnifies over time. These students are less likely to read independently &amp; do not gain adequate whole-text reading experience in school </a:t>
            </a:r>
            <a:r>
              <a:rPr lang="en-GB" sz="1050" dirty="0"/>
              <a:t>(</a:t>
            </a:r>
            <a:r>
              <a:rPr lang="en-GB" sz="1050" dirty="0" err="1"/>
              <a:t>Blanden</a:t>
            </a:r>
            <a:r>
              <a:rPr lang="en-GB" sz="1050" dirty="0"/>
              <a:t> &amp; Machin, 2010; Hart &amp; </a:t>
            </a:r>
            <a:r>
              <a:rPr lang="en-GB" sz="1050" dirty="0" err="1"/>
              <a:t>Risley</a:t>
            </a:r>
            <a:r>
              <a:rPr lang="en-GB" sz="1050" dirty="0"/>
              <a:t>, 2003; NLT, 2022; Baye et al, 2019)  </a:t>
            </a:r>
          </a:p>
          <a:p>
            <a:r>
              <a:rPr lang="en-GB" dirty="0"/>
              <a:t>Community reading &amp; dialogic talk: class/groups: reading aloud for fluency, student/teacher questioning, self-monitoring, interpreting, enjoyment (</a:t>
            </a:r>
            <a:r>
              <a:rPr lang="en-GB" dirty="0" err="1"/>
              <a:t>Okkinga</a:t>
            </a:r>
            <a:r>
              <a:rPr lang="en-GB" dirty="0"/>
              <a:t> et al, 2014; Sutherland, 2015; </a:t>
            </a:r>
            <a:r>
              <a:rPr lang="en-GB" dirty="0" err="1"/>
              <a:t>Cremin</a:t>
            </a:r>
            <a:r>
              <a:rPr lang="en-GB" dirty="0"/>
              <a:t> et al 2014)</a:t>
            </a:r>
          </a:p>
          <a:p>
            <a:r>
              <a:rPr lang="en-GB" dirty="0"/>
              <a:t>Choice of texts - becoming a ‘reader’: developing reading self-concept or identity, persistence &amp; skills to overcome challenges (</a:t>
            </a:r>
            <a:r>
              <a:rPr lang="en-GB" dirty="0" err="1"/>
              <a:t>Retelsdorf</a:t>
            </a:r>
            <a:r>
              <a:rPr lang="en-GB" dirty="0"/>
              <a:t> et al, 2011; </a:t>
            </a:r>
            <a:r>
              <a:rPr lang="en-GB" dirty="0" err="1"/>
              <a:t>Cremin</a:t>
            </a:r>
            <a:r>
              <a:rPr lang="en-GB" dirty="0"/>
              <a:t> et al, 2014)</a:t>
            </a:r>
          </a:p>
          <a:p>
            <a:endParaRPr lang="en-GB" dirty="0"/>
          </a:p>
          <a:p>
            <a:r>
              <a:rPr lang="en-GB" dirty="0"/>
              <a:t>How do ‘good’ readers read whole texts &amp; construct meaning, creating mental models? </a:t>
            </a:r>
            <a:r>
              <a:rPr lang="en-GB" sz="1050" dirty="0"/>
              <a:t>(</a:t>
            </a:r>
            <a:r>
              <a:rPr lang="en-GB" sz="1050" dirty="0" err="1"/>
              <a:t>Kintsch</a:t>
            </a:r>
            <a:r>
              <a:rPr lang="en-GB" sz="1050" dirty="0"/>
              <a:t>, 1998) </a:t>
            </a:r>
          </a:p>
          <a:p>
            <a:r>
              <a:rPr lang="en-GB" dirty="0"/>
              <a:t>Why do some readers struggle to comprehend text? e.g. memory, language-processing, cognitive resources overloaded by weak decoding &amp; fluency, problems with inference-making, lack of strategies &amp; reading practice </a:t>
            </a:r>
            <a:r>
              <a:rPr lang="en-GB" sz="1050" dirty="0"/>
              <a:t>(Oakhill et al, 2015)</a:t>
            </a:r>
          </a:p>
          <a:p>
            <a:r>
              <a:rPr lang="en-GB" dirty="0"/>
              <a:t>Why is it important to read many whole texts? Reciprocal relation between reading </a:t>
            </a:r>
            <a:r>
              <a:rPr lang="en-GB" i="1" dirty="0"/>
              <a:t>amount &amp;</a:t>
            </a:r>
            <a:r>
              <a:rPr lang="en-GB" dirty="0"/>
              <a:t> reading comprehension, esp. extended narratives: the ‘rich’ get ‘richer’, the ‘poor’ ‘poorer’ </a:t>
            </a:r>
            <a:r>
              <a:rPr lang="en-GB" sz="1050" dirty="0"/>
              <a:t>(</a:t>
            </a:r>
            <a:r>
              <a:rPr lang="en-GB" sz="1050" dirty="0" err="1"/>
              <a:t>Kintsch</a:t>
            </a:r>
            <a:r>
              <a:rPr lang="en-GB" sz="1050" dirty="0"/>
              <a:t>, 1998; Westbrook, 2013; Cunningham &amp; Stanovich, 1998; </a:t>
            </a:r>
            <a:r>
              <a:rPr lang="en-GB" sz="1050" dirty="0" err="1"/>
              <a:t>Torppa</a:t>
            </a:r>
            <a:r>
              <a:rPr lang="en-GB" sz="1050" dirty="0"/>
              <a:t> et al, 2020; van Bergen et al, 2020; Mol &amp; Bus, 2011) </a:t>
            </a:r>
          </a:p>
          <a:p>
            <a:r>
              <a:rPr lang="en-GB" dirty="0"/>
              <a:t>Role of reading engagement, inference, story-structure, self-monitoring &amp; vocabulary </a:t>
            </a:r>
            <a:r>
              <a:rPr lang="en-GB" sz="1050" dirty="0"/>
              <a:t>(Guthrie &amp; </a:t>
            </a:r>
            <a:r>
              <a:rPr lang="en-GB" sz="1050" dirty="0" err="1"/>
              <a:t>Klauda</a:t>
            </a:r>
            <a:r>
              <a:rPr lang="en-GB" sz="1050" dirty="0"/>
              <a:t>, 2014; Oakhill et al, 2015)</a:t>
            </a:r>
          </a:p>
          <a:p>
            <a:r>
              <a:rPr lang="en-GB" dirty="0"/>
              <a:t>Compounding effect of disadvantage: language gap at 5 </a:t>
            </a:r>
            <a:r>
              <a:rPr lang="en-GB" dirty="0" err="1"/>
              <a:t>yrs</a:t>
            </a:r>
            <a:r>
              <a:rPr lang="en-GB" dirty="0"/>
              <a:t> &amp;  </a:t>
            </a:r>
            <a:r>
              <a:rPr lang="en-GB" i="1" dirty="0"/>
              <a:t>reading-experience</a:t>
            </a:r>
            <a:r>
              <a:rPr lang="en-GB" dirty="0"/>
              <a:t> gap magnifies over time. These students are less likely to read independently &amp; do not gain adequate whole-text reading experience in school </a:t>
            </a:r>
            <a:r>
              <a:rPr lang="en-GB" sz="1050" dirty="0"/>
              <a:t>(</a:t>
            </a:r>
            <a:r>
              <a:rPr lang="en-GB" sz="1050" dirty="0" err="1"/>
              <a:t>Blanden</a:t>
            </a:r>
            <a:r>
              <a:rPr lang="en-GB" sz="1050" dirty="0"/>
              <a:t> &amp; Machin, 2010; Hart &amp; </a:t>
            </a:r>
            <a:r>
              <a:rPr lang="en-GB" sz="1050" dirty="0" err="1"/>
              <a:t>Risley</a:t>
            </a:r>
            <a:r>
              <a:rPr lang="en-GB" sz="1050" dirty="0"/>
              <a:t>, 2003; NLT, 2022; Baye et al, 2019)  </a:t>
            </a:r>
          </a:p>
          <a:p>
            <a:r>
              <a:rPr lang="en-GB" dirty="0"/>
              <a:t>Community reading &amp; dialogic talk: class/groups: reading aloud for fluency, student/teacher questioning, self-monitoring, interpreting, enjoyment (</a:t>
            </a:r>
            <a:r>
              <a:rPr lang="en-GB" dirty="0" err="1"/>
              <a:t>Okkinga</a:t>
            </a:r>
            <a:r>
              <a:rPr lang="en-GB" dirty="0"/>
              <a:t> et al, 2014; Sutherland, 2015; </a:t>
            </a:r>
            <a:r>
              <a:rPr lang="en-GB" dirty="0" err="1"/>
              <a:t>Cremin</a:t>
            </a:r>
            <a:r>
              <a:rPr lang="en-GB" dirty="0"/>
              <a:t> et al 2014)</a:t>
            </a:r>
          </a:p>
          <a:p>
            <a:r>
              <a:rPr lang="en-GB" dirty="0"/>
              <a:t>Choice of texts - becoming a ‘reader’: developing reading self-concept or identity, persistence &amp; skills to overcome challenges (</a:t>
            </a:r>
            <a:r>
              <a:rPr lang="en-GB" dirty="0" err="1"/>
              <a:t>Retelsdorf</a:t>
            </a:r>
            <a:r>
              <a:rPr lang="en-GB" dirty="0"/>
              <a:t> et al, 2011; </a:t>
            </a:r>
            <a:r>
              <a:rPr lang="en-GB" dirty="0" err="1"/>
              <a:t>Cremin</a:t>
            </a:r>
            <a:r>
              <a:rPr lang="en-GB" dirty="0"/>
              <a:t> et al, 2014)</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19</a:t>
            </a:fld>
            <a:endParaRPr lang="en-GB"/>
          </a:p>
        </p:txBody>
      </p:sp>
    </p:spTree>
    <p:extLst>
      <p:ext uri="{BB962C8B-B14F-4D97-AF65-F5344CB8AC3E}">
        <p14:creationId xmlns:p14="http://schemas.microsoft.com/office/powerpoint/2010/main" val="3588280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You can read our papers for actual findings and tables, effect sizes etc…</a:t>
            </a:r>
          </a:p>
          <a:p>
            <a:r>
              <a:rPr lang="en-GB" sz="1000" dirty="0"/>
              <a:t>Starting point for Original research 2014-15 – 3 researchers – Positioning teachers as agentive professionals who have embodied knowledge re reading BUT need to build on this esp. for struggling/disadvantaged readers. So What do reading teachers need to know &amp; how can they develop &amp; apply this knowledge? – 1) whole-text reading &amp; imp of multiple reading experiences of extended text + dialogic discourses that support reading, class/group + cognitive process of reading comp. Findings: Methods: standardised tests &amp; qualitative data 2 </a:t>
            </a:r>
            <a:r>
              <a:rPr lang="en-GB" sz="1000" dirty="0" err="1"/>
              <a:t>obs</a:t>
            </a:r>
            <a:r>
              <a:rPr lang="en-GB" sz="1000" dirty="0"/>
              <a:t> &amp; 2 teach. </a:t>
            </a:r>
            <a:r>
              <a:rPr lang="en-GB" sz="1000" dirty="0" err="1"/>
              <a:t>Ints</a:t>
            </a:r>
            <a:r>
              <a:rPr lang="en-GB" sz="1000" dirty="0"/>
              <a:t> IMPACT on Teachers and Students – YELLOW – improve comp, engagement attendance, etc + Teacher enthusiasm because ‘it works’! </a:t>
            </a:r>
          </a:p>
          <a:p>
            <a:r>
              <a:rPr lang="en-GB" sz="1000" dirty="0"/>
              <a:t>The Faster,</a:t>
            </a:r>
            <a:r>
              <a:rPr lang="en-GB" sz="1000" baseline="0" dirty="0"/>
              <a:t> immersive read model of reading: </a:t>
            </a:r>
          </a:p>
          <a:p>
            <a:r>
              <a:rPr lang="en-GB" sz="1000" baseline="0" dirty="0"/>
              <a:t>Why is it important now? Post-</a:t>
            </a:r>
            <a:r>
              <a:rPr lang="en-GB" sz="1000" baseline="0" dirty="0" err="1"/>
              <a:t>Covid</a:t>
            </a:r>
            <a:r>
              <a:rPr lang="en-GB" sz="1000" baseline="0" dirty="0"/>
              <a:t> context of reading &amp; learning losses, esp. for disadvantaged students and struggling readers as no reading practice at home, whereas literacy-rich homes with books intensified their reading with students </a:t>
            </a:r>
          </a:p>
          <a:p>
            <a:r>
              <a:rPr lang="en-GB" sz="1000" baseline="0" dirty="0"/>
              <a:t>The intervention group (half the teachers; 10 classes) did the entire model; the comparison group (the other half) only did the faster read of 2 novels and followed customary practice. NB The quantitative data showed that all 20 classes made similar progress on the reading tests, BUT the qualitative data showed that in the ‘intervention’ classes, where teachers focused on explicitly teaching reading strategies, including using guided reading and group work, the students appeared more engaged, confident about reading and independent in their approach: they independently used the strategies in groups, asked lots of good questions of the text, predicted, summarised, clarified, etc. Future studies will measure reading gains over time – we predict, but did not test, that children who are taught all the reading strategies and given plenty of time to practise these in groups will make greater gains in reading over time – e.g. after 6 months or a year than classes only reading the books. (NB one intriguing aspect of the quantitative data was that readers defined as ‘average’ or ‘good’ made better progress in the ‘intervention’ classes. Ie. The model appears to develop the reading of good readers, as well as of poor readers.)</a:t>
            </a:r>
          </a:p>
          <a:p>
            <a:r>
              <a:rPr lang="en-GB" sz="1000" baseline="0" dirty="0"/>
              <a:t>There is strong evidence from this study and subsequent impact studies, that reading 2 books in a term enables all readers – poor, average and good readers – to make good progress. NB we also looked at the progress of other groups – SEND and PP. Again, the study showed that there was no difference, on average, with their progress than the other groups. Boys also made comparable progress with girls although the boys on average, started at a lower point (so ended on a lower level). </a:t>
            </a:r>
          </a:p>
          <a:p>
            <a:r>
              <a:rPr lang="en-GB" sz="1000" baseline="0" dirty="0"/>
              <a:t>The reading model should support progress of all students in reading. Teachers in Brighton, Hove and Sussex are all still using the model (60+ schools nationally) 5 years later, which is further evidence that teachers believe this is the way to ensure progress in reading for KS3 students. Most schools are using this model in Yrs 7-9, many also in GCSE – ie reading the whole Victorian novel more quickly for comp. of a whole text, then going back over it to analyse, having got the plot firmly fixed in students’ minds. Many teachers using the model interviewed on 15/11/2017 reported that students are definitely remembering the texts more with this approach, particularly the plot, characters, etc, but also key quotations – ie it supports crucial memory skills that are needed in the new linear GCSE exams.</a:t>
            </a:r>
          </a:p>
          <a:p>
            <a:r>
              <a:rPr lang="en-GB" sz="1000" baseline="0" dirty="0"/>
              <a:t>NB Texts chosen at KS3 should be highly engaging, challenging &amp; culturally diverse so that students, esp. weaker readers, who are not used to reading and enjoying whole books, are motivated to read to the end and gain a rich reading experience. None of our teachers chose Victorian novels as these are unlikely to be engaging for struggling readers as the language demands are too great. Motivation in reading supports comprehension skills so it is essential to choose books that your particular class will enjoy so that they can become immersed in reading and practising the skills of whole-text reading that will turn them into ‘readers’ - develop their skills, make them feel more confident about reading because if they get stuck, they have some strategies to help them resolve their ‘block’ and given them the practise in reading whole texts that many students in our study said they had never experienced. Only 23% of adolescent students read for pleasure each day, the lowest figure since National Literacy Trust (2020) started doing annual surveys in the UK. So it is imperative that, as English teachers, we re-engage KS3 students, esp. weaker readers, with the pleasure of reading a whole, challenging text and wanting to know what happens next. Ofsted (2019) have urged schools to do a different curriculum at KS3 from KS4 so this study illustrated that text choice was very important. We should not see KS3 as all about a narrow ‘preparation’ for handling unseen Victorian extracts at GCSE and therefore having a diet of Victorian novels from Year 7. This will not develop the crucial reading skills, motivation and reading self-concept – </a:t>
            </a:r>
            <a:r>
              <a:rPr lang="en-GB" sz="1000" baseline="0" dirty="0" err="1"/>
              <a:t>ie</a:t>
            </a:r>
            <a:r>
              <a:rPr lang="en-GB" sz="1000" baseline="0" dirty="0"/>
              <a:t> belief that you are a capable reader &amp; can tackle difficulties you encounter in reading – that all readers need. So choose contemporary and YA texts that will engage and challenge your KS3 readers.</a:t>
            </a:r>
            <a:endParaRPr lang="en-GB" sz="1000"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21</a:t>
            </a:fld>
            <a:endParaRPr lang="en-GB" dirty="0"/>
          </a:p>
        </p:txBody>
      </p:sp>
    </p:spTree>
    <p:extLst>
      <p:ext uri="{BB962C8B-B14F-4D97-AF65-F5344CB8AC3E}">
        <p14:creationId xmlns:p14="http://schemas.microsoft.com/office/powerpoint/2010/main" val="4252069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This is our oneness – we can all be a group together – oneness and solidarity – Rachel Heydon </a:t>
            </a:r>
          </a:p>
          <a:p>
            <a:r>
              <a:rPr lang="en-GB" dirty="0"/>
              <a:t>WHAT is it about our project that lit teachers’ imaginations? See the freedom image…. &amp; quote from teachers…</a:t>
            </a:r>
          </a:p>
          <a:p>
            <a:r>
              <a:rPr lang="en-GB" dirty="0"/>
              <a:t>Say it is all about collaboration – first between the 3 of us, then between us and teachers – </a:t>
            </a:r>
            <a:r>
              <a:rPr lang="en-GB" dirty="0" err="1"/>
              <a:t>ie</a:t>
            </a:r>
            <a:r>
              <a:rPr lang="en-GB" dirty="0"/>
              <a:t> 2 teachers per school – supported  their  knowledge or reading - </a:t>
            </a:r>
          </a:p>
          <a:p>
            <a:endParaRPr lang="en-GB" dirty="0"/>
          </a:p>
          <a:p>
            <a:r>
              <a:rPr lang="en-GB" dirty="0"/>
              <a:t>Pair of doves is the most imp. of these – symbolising teachers spreading the FR. Currently exploring why teachers have been so agentive in spreading the FR. Key reasons: FR always presented with theorised CPD as research-informed and requiring teachers to grapple with theories of reading comprehension and reading engagement so that they understand why they might need to challenge current practice, using critical reflection throughout their transition to a different kind of pedagogy – i.e. teachers positioned as Giroux’s ‘intellectuals’ not </a:t>
            </a:r>
            <a:r>
              <a:rPr lang="en-GB" dirty="0" err="1"/>
              <a:t>craftspersons</a:t>
            </a:r>
            <a:r>
              <a:rPr lang="en-GB" dirty="0"/>
              <a:t>. FR never presented as a generalisable ‘toolkit’, created by someone else for teachers unquestioningly ‘to deliver’ – but as something that could develop teachers’ theorised practice - original research required teachers to choose own novels &amp; design own SoW for their particular students – they needed to think through how the FR could work in their own context, targeting needs of their students, </a:t>
            </a:r>
            <a:r>
              <a:rPr lang="en-GB" i="1" dirty="0"/>
              <a:t>but informed by our theorised CPD</a:t>
            </a:r>
            <a:r>
              <a:rPr lang="en-GB" dirty="0"/>
              <a:t>, exploring theories of reading comprehension, inference, whole-text reading, reading engagement, reading aloud and the role of group talk in reading development and engagement, esp. for struggling readers. Teachers positioned as agentive and knowledgeable, not empty ciphers ‘delivering’ yet another toolkit designed by ‘researchers’. Sociocultural approach, collaborating with teachers: original research started by asking teachers to reflect on their own reading practices as children/adults, reader identities, how they ‘read’ themselves, etc &amp; then to compare this with students’ experience of ‘reading’ in English lessons at KS3. NB If students are doing voluntary reading (</a:t>
            </a:r>
            <a:r>
              <a:rPr lang="en-GB" dirty="0" err="1"/>
              <a:t>RfP</a:t>
            </a:r>
            <a:r>
              <a:rPr lang="en-GB" dirty="0"/>
              <a:t>) outside school, then they have a model of reading to counterbalance the rather thin diet of ‘reading experience’ they may be getting in lessons, which is typically aimed at the analytical requirements of GCSE, esp. in terms of micro-analysis of extracts. But our concern was particularly for disadvantaged and struggling readers, who did not benefit from other rich reading experiences outside school. How could they be enabled to develop their reading skills, while simultaneously experiencing an immersive, whole-text read that is engaging and encourages them to persevere with reading even when challenging, and to be able to comprehend the whole text? (NB whole-text comp. = cognitively challenging, so the FR is not suggesting teachers reduce the level of the reading lesson – but focus on the whole not just the parts).</a:t>
            </a:r>
          </a:p>
          <a:p>
            <a:r>
              <a:rPr lang="en-GB" dirty="0"/>
              <a:t>Work by </a:t>
            </a:r>
            <a:r>
              <a:rPr lang="en-GB" dirty="0" err="1"/>
              <a:t>Guskey</a:t>
            </a:r>
            <a:r>
              <a:rPr lang="en-GB" dirty="0"/>
              <a:t>, and Korthagen on how teachers change their practice, against cultural resistance to change in schools, demonstrate how imp. it is for teachers to </a:t>
            </a:r>
            <a:r>
              <a:rPr lang="en-GB" i="1" dirty="0"/>
              <a:t>experience</a:t>
            </a:r>
            <a:r>
              <a:rPr lang="en-GB" dirty="0"/>
              <a:t> the impact of a given intervention on their students – i.e. to witness positive impact – &amp; to have significant data to add to their conviction, as well as the imp. of teacher agency (e.g. </a:t>
            </a:r>
            <a:r>
              <a:rPr lang="en-GB" dirty="0" err="1"/>
              <a:t>Biesta</a:t>
            </a:r>
            <a:r>
              <a:rPr lang="en-GB" dirty="0"/>
              <a:t>, Priestley) and teachers being convinced by research-informed pedagogy and allowed to engage with this (e.g. </a:t>
            </a:r>
            <a:r>
              <a:rPr lang="en-GB" dirty="0" err="1"/>
              <a:t>Risko</a:t>
            </a:r>
            <a:r>
              <a:rPr lang="en-GB" dirty="0"/>
              <a:t> et al; McMasters, etc). Teacher participants described the ‘freedom’ and ‘liberation’ they experienced in being freed from curriculum/performance constraints and being able to place the book at the centre of the reading lesson and to focus on whether students were fully comprehending a complex narrative, plot, characters </a:t>
            </a:r>
            <a:r>
              <a:rPr lang="en-GB" b="1" dirty="0"/>
              <a:t>first, </a:t>
            </a:r>
            <a:r>
              <a:rPr lang="en-GB" i="1" dirty="0"/>
              <a:t>before considering whole-text analysis </a:t>
            </a:r>
            <a:r>
              <a:rPr lang="en-GB" dirty="0"/>
              <a:t>– they would do this after they had read the entire novel. All said that students’ responses were richer and more sophisticated because they could range across the text, rather than being restricted to focusing on much shorter chunks of text.</a:t>
            </a:r>
          </a:p>
        </p:txBody>
      </p:sp>
      <p:sp>
        <p:nvSpPr>
          <p:cNvPr id="4" name="Slide Number Placeholder 3"/>
          <p:cNvSpPr>
            <a:spLocks noGrp="1"/>
          </p:cNvSpPr>
          <p:nvPr>
            <p:ph type="sldNum" sz="quarter" idx="5"/>
          </p:nvPr>
        </p:nvSpPr>
        <p:spPr/>
        <p:txBody>
          <a:bodyPr/>
          <a:lstStyle/>
          <a:p>
            <a:fld id="{5F235C79-8B85-4D57-8A59-97B5EF062BAE}" type="slidenum">
              <a:rPr lang="en-GB" smtClean="0"/>
              <a:t>22</a:t>
            </a:fld>
            <a:endParaRPr lang="en-GB"/>
          </a:p>
        </p:txBody>
      </p:sp>
    </p:spTree>
    <p:extLst>
      <p:ext uri="{BB962C8B-B14F-4D97-AF65-F5344CB8AC3E}">
        <p14:creationId xmlns:p14="http://schemas.microsoft.com/office/powerpoint/2010/main" val="3154497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Culture change - </a:t>
            </a:r>
            <a:r>
              <a:rPr lang="en-GB" sz="1200" dirty="0"/>
              <a:t>(Taping of group reading/talk; quick online quizzes; hot-seating; students use quick graphic organisers while discussing text, e.g. timelines, event maps, story mountains; use of 6 oral flashbacks on post-its at start of lesson to assess recall of plot/characters; quick blogs/tweets re characters)</a:t>
            </a: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23</a:t>
            </a:fld>
            <a:endParaRPr lang="en-GB"/>
          </a:p>
        </p:txBody>
      </p:sp>
    </p:spTree>
    <p:extLst>
      <p:ext uri="{BB962C8B-B14F-4D97-AF65-F5344CB8AC3E}">
        <p14:creationId xmlns:p14="http://schemas.microsoft.com/office/powerpoint/2010/main" val="3758059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r>
              <a:rPr lang="en-GB" i="1" dirty="0"/>
              <a:t>students do the FR in Years 7-9 here &amp; are bucking the national trend &amp; choosing to do A Level English Literature because they love reading!’</a:t>
            </a:r>
            <a:r>
              <a:rPr lang="en-GB" sz="800" i="1" dirty="0"/>
              <a:t>(</a:t>
            </a:r>
            <a:endParaRPr lang="en-GB" dirty="0"/>
          </a:p>
          <a:p>
            <a:r>
              <a:rPr lang="en-GB" dirty="0"/>
              <a:t>Currently exploring why teachers have been so agentive in spreading the FR. Key reasons: FR always presented with theorised CPD as research-informed and requiring teachers to grapple with theories of reading comprehension and reading engagement so that they understand why they might need to challenge current practice, using critical reflection throughout their transition to a different kind of pedagogy – i.e. teachers positioned as Giroux’s ‘intellectuals’ not </a:t>
            </a:r>
            <a:r>
              <a:rPr lang="en-GB" dirty="0" err="1"/>
              <a:t>craftspersons</a:t>
            </a:r>
            <a:r>
              <a:rPr lang="en-GB" dirty="0"/>
              <a:t>. FR never presented as a generalisable ‘toolkit’, created by someone else for teachers unquestioningly ‘to deliver’ – but as something that could develop teachers’ theorised practice - original research required teachers to choose own novels &amp; design own SoW for their particular students – they needed to think through how the FR could work in their own context, targeting needs of their students, </a:t>
            </a:r>
            <a:r>
              <a:rPr lang="en-GB" i="1" dirty="0"/>
              <a:t>but informed by our theorised CPD</a:t>
            </a:r>
            <a:r>
              <a:rPr lang="en-GB" dirty="0"/>
              <a:t>, exploring theories of reading comprehension, inference, whole-text reading, reading engagement, reading aloud and the role of group talk in reading development and engagement, esp. for struggling readers. Teachers positioned as agentive and knowledgeable, not empty ciphers ‘delivering’ yet another toolkit designed by ‘researchers’. Sociocultural approach, collaborating with teachers: original research started by asking teachers to reflect on their own reading practices as children/adults, reader identities, how they ‘read’ themselves, etc &amp; then to compare this with students’ experience of ‘reading’ in English lessons at KS3. NB If students are doing voluntary reading (</a:t>
            </a:r>
            <a:r>
              <a:rPr lang="en-GB" dirty="0" err="1"/>
              <a:t>RfP</a:t>
            </a:r>
            <a:r>
              <a:rPr lang="en-GB" dirty="0"/>
              <a:t>) outside school, then they have a model of reading to counterbalance the rather thin diet of ‘reading experience’ they may be getting in lessons, which is typically aimed at the analytical requirements of GCSE, esp. in terms of micro-analysis of extracts. But our concern was particularly for disadvantaged and struggling readers, who did not benefit from other rich reading experiences outside school. How could they be enabled to develop their reading skills, while simultaneously experiencing an immersive, whole-text read that is engaging and encourages them to persevere with reading even when challenging, and to be able to comprehend the whole text? (NB whole-text comp. = cognitively challenging, so the FR is not suggesting teachers reduce the level of the reading lesson – but focus on the whole not just the parts).</a:t>
            </a:r>
          </a:p>
          <a:p>
            <a:r>
              <a:rPr lang="en-GB" dirty="0"/>
              <a:t>Work by </a:t>
            </a:r>
            <a:r>
              <a:rPr lang="en-GB" dirty="0" err="1"/>
              <a:t>Guskey</a:t>
            </a:r>
            <a:r>
              <a:rPr lang="en-GB" dirty="0"/>
              <a:t>, and Korthagen on how teachers change their practice, against cultural resistance to change in schools, demonstrate how imp. it is for teachers to </a:t>
            </a:r>
            <a:r>
              <a:rPr lang="en-GB" i="1" dirty="0"/>
              <a:t>experience</a:t>
            </a:r>
            <a:r>
              <a:rPr lang="en-GB" dirty="0"/>
              <a:t> the impact of a given intervention on their students – i.e. to witness positive impact – &amp; to have significant data to add to their conviction, as well as the imp. of teacher agency (e.g. </a:t>
            </a:r>
            <a:r>
              <a:rPr lang="en-GB" dirty="0" err="1"/>
              <a:t>Biesta</a:t>
            </a:r>
            <a:r>
              <a:rPr lang="en-GB" dirty="0"/>
              <a:t>, Priestley) and teachers being convinced by research-informed pedagogy and allowed to engage with this (e.g. </a:t>
            </a:r>
            <a:r>
              <a:rPr lang="en-GB" dirty="0" err="1"/>
              <a:t>Risko</a:t>
            </a:r>
            <a:r>
              <a:rPr lang="en-GB" dirty="0"/>
              <a:t> et al; McMasters, etc). Teacher participants described the ‘freedom’ and ‘liberation’ they experienced in being freed from curriculum/performance constraints and being able to place the book at the centre of the reading lesson and to focus on whether students were fully comprehending a complex narrative, plot, characters </a:t>
            </a:r>
            <a:r>
              <a:rPr lang="en-GB" b="1" dirty="0"/>
              <a:t>first, </a:t>
            </a:r>
            <a:r>
              <a:rPr lang="en-GB" i="1" dirty="0"/>
              <a:t>before considering whole-text analysis </a:t>
            </a:r>
            <a:r>
              <a:rPr lang="en-GB" dirty="0"/>
              <a:t>– they would do this after they had read the entire novel. All said that students’ responses were richer and more sophisticated because they could range across the text, rather than being restricted to focusing on much shorter chunks of text.</a:t>
            </a:r>
          </a:p>
          <a:p>
            <a:r>
              <a:rPr lang="en-GB" dirty="0"/>
              <a:t>NB See Gibbons on English teachers as agentive professionals; and </a:t>
            </a:r>
            <a:r>
              <a:rPr lang="en-GB" dirty="0" err="1"/>
              <a:t>Biesta</a:t>
            </a:r>
            <a:r>
              <a:rPr lang="en-GB" dirty="0"/>
              <a:t> et al.</a:t>
            </a:r>
          </a:p>
        </p:txBody>
      </p:sp>
      <p:sp>
        <p:nvSpPr>
          <p:cNvPr id="4" name="Slide Number Placeholder 3"/>
          <p:cNvSpPr>
            <a:spLocks noGrp="1"/>
          </p:cNvSpPr>
          <p:nvPr>
            <p:ph type="sldNum" sz="quarter" idx="5"/>
          </p:nvPr>
        </p:nvSpPr>
        <p:spPr/>
        <p:txBody>
          <a:bodyPr/>
          <a:lstStyle/>
          <a:p>
            <a:fld id="{5F235C79-8B85-4D57-8A59-97B5EF062BAE}" type="slidenum">
              <a:rPr lang="en-GB" smtClean="0"/>
              <a:t>24</a:t>
            </a:fld>
            <a:endParaRPr lang="en-GB"/>
          </a:p>
        </p:txBody>
      </p:sp>
    </p:spTree>
    <p:extLst>
      <p:ext uri="{BB962C8B-B14F-4D97-AF65-F5344CB8AC3E}">
        <p14:creationId xmlns:p14="http://schemas.microsoft.com/office/powerpoint/2010/main" val="2197793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25</a:t>
            </a:fld>
            <a:endParaRPr lang="en-GB" dirty="0"/>
          </a:p>
        </p:txBody>
      </p:sp>
    </p:spTree>
    <p:extLst>
      <p:ext uri="{BB962C8B-B14F-4D97-AF65-F5344CB8AC3E}">
        <p14:creationId xmlns:p14="http://schemas.microsoft.com/office/powerpoint/2010/main" val="2395730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27</a:t>
            </a:fld>
            <a:endParaRPr lang="en-GB"/>
          </a:p>
        </p:txBody>
      </p:sp>
    </p:spTree>
    <p:extLst>
      <p:ext uri="{BB962C8B-B14F-4D97-AF65-F5344CB8AC3E}">
        <p14:creationId xmlns:p14="http://schemas.microsoft.com/office/powerpoint/2010/main" val="2027229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28</a:t>
            </a:fld>
            <a:endParaRPr lang="en-GB"/>
          </a:p>
        </p:txBody>
      </p:sp>
    </p:spTree>
    <p:extLst>
      <p:ext uri="{BB962C8B-B14F-4D97-AF65-F5344CB8AC3E}">
        <p14:creationId xmlns:p14="http://schemas.microsoft.com/office/powerpoint/2010/main" val="35556898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29</a:t>
            </a:fld>
            <a:endParaRPr lang="en-GB"/>
          </a:p>
        </p:txBody>
      </p:sp>
    </p:spTree>
    <p:extLst>
      <p:ext uri="{BB962C8B-B14F-4D97-AF65-F5344CB8AC3E}">
        <p14:creationId xmlns:p14="http://schemas.microsoft.com/office/powerpoint/2010/main" val="4162865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21C2559-7F81-47C9-B8DA-3E6D6EB2F7F0}" type="datetimeFigureOut">
              <a:rPr lang="en-GB" smtClean="0"/>
              <a:t>17/07/2025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963607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1C2559-7F81-47C9-B8DA-3E6D6EB2F7F0}" type="datetimeFigureOut">
              <a:rPr lang="en-GB" smtClean="0"/>
              <a:t>17/07/2025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734544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1C2559-7F81-47C9-B8DA-3E6D6EB2F7F0}" type="datetimeFigureOut">
              <a:rPr lang="en-GB" smtClean="0"/>
              <a:t>17/07/2025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182785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21C2559-7F81-47C9-B8DA-3E6D6EB2F7F0}" type="datetimeFigureOut">
              <a:rPr lang="en-GB" smtClean="0"/>
              <a:t>17/07/2025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2955172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21C2559-7F81-47C9-B8DA-3E6D6EB2F7F0}" type="datetimeFigureOut">
              <a:rPr lang="en-GB" smtClean="0"/>
              <a:t>17/07/2025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1058053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21C2559-7F81-47C9-B8DA-3E6D6EB2F7F0}" type="datetimeFigureOut">
              <a:rPr lang="en-GB" smtClean="0"/>
              <a:t>17/07/2025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1764478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C2559-7F81-47C9-B8DA-3E6D6EB2F7F0}" type="datetimeFigureOut">
              <a:rPr lang="en-GB" smtClean="0"/>
              <a:t>17/07/2025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494125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1C2559-7F81-47C9-B8DA-3E6D6EB2F7F0}" type="datetimeFigureOut">
              <a:rPr lang="en-GB" smtClean="0"/>
              <a:t>17/07/2025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549311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1C2559-7F81-47C9-B8DA-3E6D6EB2F7F0}" type="datetimeFigureOut">
              <a:rPr lang="en-GB" smtClean="0"/>
              <a:t>17/07/2025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079508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1C2559-7F81-47C9-B8DA-3E6D6EB2F7F0}" type="datetimeFigureOut">
              <a:rPr lang="en-GB" smtClean="0"/>
              <a:t>17/07/2025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681276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1C2559-7F81-47C9-B8DA-3E6D6EB2F7F0}" type="datetimeFigureOut">
              <a:rPr lang="en-GB" smtClean="0"/>
              <a:t>17/07/2025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730420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12700" y="20094"/>
            <a:ext cx="12115800" cy="6799807"/>
          </a:xfrm>
          <a:prstGeom prst="rect">
            <a:avLst/>
          </a:prstGeom>
        </p:spPr>
      </p:pic>
      <p:grpSp>
        <p:nvGrpSpPr>
          <p:cNvPr id="22" name="Group 21"/>
          <p:cNvGrpSpPr/>
          <p:nvPr userDrawn="1"/>
        </p:nvGrpSpPr>
        <p:grpSpPr>
          <a:xfrm>
            <a:off x="-9526" y="-84667"/>
            <a:ext cx="12315825"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30"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0139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C2559-7F81-47C9-B8DA-3E6D6EB2F7F0}" type="datetimeFigureOut">
              <a:rPr lang="en-GB" smtClean="0"/>
              <a:t>17/07/2025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5C669-7FC3-44C3-9EA1-62F435A0DC17}" type="slidenum">
              <a:rPr lang="en-GB" smtClean="0"/>
              <a:t>‹#›</a:t>
            </a:fld>
            <a:endParaRPr lang="en-GB"/>
          </a:p>
        </p:txBody>
      </p:sp>
    </p:spTree>
    <p:extLst>
      <p:ext uri="{BB962C8B-B14F-4D97-AF65-F5344CB8AC3E}">
        <p14:creationId xmlns:p14="http://schemas.microsoft.com/office/powerpoint/2010/main" val="1837942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fif"/></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jfif"/></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jfi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www.dropbox.com/scl/fi/huh3wysf8uomi2caoxxzh/The-Faster-Read-V3.1-WEB.mp4?rlkey=gs49k25tl9peo65gfg2447spv&amp;e=2&amp;dl=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1.jp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7.jp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32.png"/><Relationship Id="rId7" Type="http://schemas.openxmlformats.org/officeDocument/2006/relationships/image" Target="../media/image35.png"/><Relationship Id="rId12"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12.jpg"/><Relationship Id="rId5" Type="http://schemas.openxmlformats.org/officeDocument/2006/relationships/image" Target="../media/image33.png"/><Relationship Id="rId10" Type="http://schemas.openxmlformats.org/officeDocument/2006/relationships/image" Target="../media/image37.jpg"/><Relationship Id="rId4" Type="http://schemas.openxmlformats.org/officeDocument/2006/relationships/image" Target="../media/image11.png"/><Relationship Id="rId9" Type="http://schemas.openxmlformats.org/officeDocument/2006/relationships/image" Target="../media/image36.jpg"/></Relationships>
</file>

<file path=ppt/slides/_rels/slide2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5.jfif"/><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46.jfif"/></Relationships>
</file>

<file path=ppt/slides/_rels/slide25.xml.rels><?xml version="1.0" encoding="UTF-8" standalone="yes"?>
<Relationships xmlns="http://schemas.openxmlformats.org/package/2006/relationships"><Relationship Id="rId3" Type="http://schemas.openxmlformats.org/officeDocument/2006/relationships/hyperlink" Target="https://universityofsussex.zoom.us/j/93510325973?pwd=nlap45YmmDnlov5MCuE2bFvXiGV9eW.1" TargetMode="External"/><Relationship Id="rId7" Type="http://schemas.openxmlformats.org/officeDocument/2006/relationships/image" Target="../media/image48.jfi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hyperlink" Target="mailto:jcs23@sussex.ac.uk" TargetMode="External"/><Relationship Id="rId4" Type="http://schemas.openxmlformats.org/officeDocument/2006/relationships/hyperlink" Target="https://www.sussex.ac.uk/research/centres/centre-for-international-education/projects/fasterread/impact"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www.tandfonline.com/doi/epub/10.1080/02671522.2023.2238285?needAccess=true&amp;role=button"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films.myattandco.com/programs/a-faster-read-primary-project-part-1"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researchschool.org.uk/huntington/news/case-study-the-faster-read-programme-at-scalby-school" TargetMode="External"/><Relationship Id="rId5" Type="http://schemas.openxmlformats.org/officeDocument/2006/relationships/hyperlink" Target="https://films.myattandco.com/programs/a-faster-read-nene-park-academy-case-study?category_id=123277" TargetMode="External"/><Relationship Id="rId4" Type="http://schemas.openxmlformats.org/officeDocument/2006/relationships/hyperlink" Target="https://marymyatt.substack.com/p/end-of-year-the-best-bit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doi.org/10.1515/9783110645958"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doi-org.ezproxy.sussex.ac.uk/10.1016/j.learninstruc.2010.11.001"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F7D6D62-29EA-C45C-1887-E5E57475BBB0}"/>
              </a:ext>
            </a:extLst>
          </p:cNvPr>
          <p:cNvSpPr>
            <a:spLocks noGrp="1"/>
          </p:cNvSpPr>
          <p:nvPr>
            <p:ph type="subTitle" idx="1"/>
          </p:nvPr>
        </p:nvSpPr>
        <p:spPr>
          <a:xfrm>
            <a:off x="1638300" y="3429000"/>
            <a:ext cx="9029700" cy="1701800"/>
          </a:xfrm>
        </p:spPr>
        <p:txBody>
          <a:bodyPr>
            <a:normAutofit fontScale="92500" lnSpcReduction="20000"/>
          </a:bodyPr>
          <a:lstStyle/>
          <a:p>
            <a:r>
              <a:rPr lang="en-GB" sz="4000" dirty="0"/>
              <a:t>Julia Sutherland, University of Sussex, </a:t>
            </a:r>
          </a:p>
          <a:p>
            <a:r>
              <a:rPr lang="en-GB" sz="4000" dirty="0"/>
              <a:t>UKLA Conference, 5-7 July, 2024</a:t>
            </a:r>
          </a:p>
          <a:p>
            <a:r>
              <a:rPr lang="en-GB" sz="4000" dirty="0"/>
              <a:t>j.c.Sutherland@sussex.ac.uk</a:t>
            </a:r>
          </a:p>
        </p:txBody>
      </p:sp>
      <p:sp>
        <p:nvSpPr>
          <p:cNvPr id="3" name="Title 2">
            <a:extLst>
              <a:ext uri="{FF2B5EF4-FFF2-40B4-BE49-F238E27FC236}">
                <a16:creationId xmlns:a16="http://schemas.microsoft.com/office/drawing/2014/main" id="{4CED951E-0C2C-662D-94DF-007B40A38B20}"/>
              </a:ext>
            </a:extLst>
          </p:cNvPr>
          <p:cNvSpPr>
            <a:spLocks noGrp="1"/>
          </p:cNvSpPr>
          <p:nvPr>
            <p:ph type="ctrTitle"/>
          </p:nvPr>
        </p:nvSpPr>
        <p:spPr>
          <a:xfrm>
            <a:off x="1397000" y="520700"/>
            <a:ext cx="9271001" cy="2908300"/>
          </a:xfrm>
        </p:spPr>
        <p:txBody>
          <a:bodyPr>
            <a:normAutofit/>
          </a:bodyPr>
          <a:lstStyle/>
          <a:p>
            <a:r>
              <a:rPr lang="en-GB" sz="8000" dirty="0"/>
              <a:t>Pedagogies of Hope and Transformation </a:t>
            </a:r>
          </a:p>
        </p:txBody>
      </p:sp>
      <p:pic>
        <p:nvPicPr>
          <p:cNvPr id="7" name="Picture 6" descr="A book cover of a book&#10;&#10;Description automatically generated">
            <a:extLst>
              <a:ext uri="{FF2B5EF4-FFF2-40B4-BE49-F238E27FC236}">
                <a16:creationId xmlns:a16="http://schemas.microsoft.com/office/drawing/2014/main" id="{FAF83278-F0EC-385A-C6E0-D153B44A8A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230" y="207964"/>
            <a:ext cx="1644053" cy="2647204"/>
          </a:xfrm>
          <a:prstGeom prst="rect">
            <a:avLst/>
          </a:prstGeom>
        </p:spPr>
      </p:pic>
      <p:pic>
        <p:nvPicPr>
          <p:cNvPr id="9" name="Picture 8" descr="A book cover with text&#10;&#10;Description automatically generated">
            <a:extLst>
              <a:ext uri="{FF2B5EF4-FFF2-40B4-BE49-F238E27FC236}">
                <a16:creationId xmlns:a16="http://schemas.microsoft.com/office/drawing/2014/main" id="{89D4EED6-1DAE-AF4D-CF7E-0ACCD59999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45" y="3491463"/>
            <a:ext cx="2167397" cy="3107966"/>
          </a:xfrm>
          <a:prstGeom prst="rect">
            <a:avLst/>
          </a:prstGeom>
        </p:spPr>
      </p:pic>
      <p:pic>
        <p:nvPicPr>
          <p:cNvPr id="11" name="Picture 10" descr="A poster of a cartoon character on a bridge&#10;&#10;Description automatically generated">
            <a:extLst>
              <a:ext uri="{FF2B5EF4-FFF2-40B4-BE49-F238E27FC236}">
                <a16:creationId xmlns:a16="http://schemas.microsoft.com/office/drawing/2014/main" id="{67D232CA-4098-8F75-EB7B-9870B4F8B5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23450" y="3849860"/>
            <a:ext cx="2171700" cy="2953355"/>
          </a:xfrm>
          <a:prstGeom prst="rect">
            <a:avLst/>
          </a:prstGeom>
        </p:spPr>
      </p:pic>
    </p:spTree>
    <p:extLst>
      <p:ext uri="{BB962C8B-B14F-4D97-AF65-F5344CB8AC3E}">
        <p14:creationId xmlns:p14="http://schemas.microsoft.com/office/powerpoint/2010/main" val="26358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a white beard and glasses">
            <a:extLst>
              <a:ext uri="{FF2B5EF4-FFF2-40B4-BE49-F238E27FC236}">
                <a16:creationId xmlns:a16="http://schemas.microsoft.com/office/drawing/2014/main" id="{AC1C6796-3A17-2389-5B61-D53DBF84C029}"/>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832" r="832"/>
          <a:stretch>
            <a:fillRect/>
          </a:stretch>
        </p:blipFill>
        <p:spPr>
          <a:xfrm>
            <a:off x="5818188" y="533401"/>
            <a:ext cx="6172200" cy="5473700"/>
          </a:xfrm>
        </p:spPr>
      </p:pic>
      <p:sp>
        <p:nvSpPr>
          <p:cNvPr id="3" name="Content Placeholder 2">
            <a:extLst>
              <a:ext uri="{FF2B5EF4-FFF2-40B4-BE49-F238E27FC236}">
                <a16:creationId xmlns:a16="http://schemas.microsoft.com/office/drawing/2014/main" id="{2BCA90C3-E53E-A51B-5019-FCEFD705FC96}"/>
              </a:ext>
            </a:extLst>
          </p:cNvPr>
          <p:cNvSpPr>
            <a:spLocks noGrp="1"/>
          </p:cNvSpPr>
          <p:nvPr>
            <p:ph type="body" sz="half" idx="2"/>
          </p:nvPr>
        </p:nvSpPr>
        <p:spPr>
          <a:xfrm>
            <a:off x="304800" y="279400"/>
            <a:ext cx="5283200" cy="6235700"/>
          </a:xfrm>
        </p:spPr>
        <p:txBody>
          <a:bodyPr>
            <a:normAutofit/>
          </a:bodyPr>
          <a:lstStyle/>
          <a:p>
            <a:pPr marL="0" indent="0">
              <a:buNone/>
            </a:pPr>
            <a:r>
              <a:rPr lang="en-GB" sz="3200" b="1" dirty="0"/>
              <a:t>Hope is an ontological need. </a:t>
            </a:r>
            <a:r>
              <a:rPr lang="en-GB" sz="3200" dirty="0"/>
              <a:t>We need critical hope the way a fish needs unpolluted water. The idea that hope </a:t>
            </a:r>
            <a:r>
              <a:rPr lang="en-GB" sz="3200" i="1" dirty="0"/>
              <a:t>alone</a:t>
            </a:r>
            <a:r>
              <a:rPr lang="en-GB" sz="3200" dirty="0"/>
              <a:t> will transform the world…is an excellent route to hopelessness…                   </a:t>
            </a:r>
          </a:p>
          <a:p>
            <a:pPr marL="0" indent="0">
              <a:buNone/>
            </a:pPr>
            <a:r>
              <a:rPr lang="en-GB" sz="3200" dirty="0"/>
              <a:t>But the attempt to do without hope, in the </a:t>
            </a:r>
            <a:r>
              <a:rPr lang="en-GB" sz="3200" i="1" dirty="0"/>
              <a:t>struggle</a:t>
            </a:r>
            <a:r>
              <a:rPr lang="en-GB" sz="3200" dirty="0"/>
              <a:t> to improve the world … is a frivolous illusion.  </a:t>
            </a:r>
          </a:p>
          <a:p>
            <a:pPr marL="0" indent="0">
              <a:buNone/>
            </a:pPr>
            <a:r>
              <a:rPr lang="en-GB" sz="3200" dirty="0"/>
              <a:t>(Freire, 1994; Fanon, 1952)</a:t>
            </a:r>
          </a:p>
          <a:p>
            <a:pPr marL="0" indent="0">
              <a:buNone/>
            </a:pPr>
            <a:endParaRPr lang="en-GB" sz="3200" dirty="0"/>
          </a:p>
          <a:p>
            <a:endParaRPr lang="en-GB" dirty="0"/>
          </a:p>
        </p:txBody>
      </p:sp>
    </p:spTree>
    <p:extLst>
      <p:ext uri="{BB962C8B-B14F-4D97-AF65-F5344CB8AC3E}">
        <p14:creationId xmlns:p14="http://schemas.microsoft.com/office/powerpoint/2010/main" val="434355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672065-8E6C-40CC-8AA9-837CB0AA7F51}"/>
              </a:ext>
            </a:extLst>
          </p:cNvPr>
          <p:cNvSpPr>
            <a:spLocks noGrp="1"/>
          </p:cNvSpPr>
          <p:nvPr>
            <p:ph type="title"/>
          </p:nvPr>
        </p:nvSpPr>
        <p:spPr>
          <a:xfrm>
            <a:off x="315310" y="115286"/>
            <a:ext cx="6470501" cy="846412"/>
          </a:xfrm>
        </p:spPr>
        <p:txBody>
          <a:bodyPr>
            <a:noAutofit/>
          </a:bodyPr>
          <a:lstStyle/>
          <a:p>
            <a:r>
              <a:rPr lang="en-GB" sz="6600"/>
              <a:t>Aims </a:t>
            </a:r>
            <a:endParaRPr lang="en-GB" sz="6600" dirty="0"/>
          </a:p>
        </p:txBody>
      </p:sp>
      <p:sp>
        <p:nvSpPr>
          <p:cNvPr id="6" name="Text Placeholder 5">
            <a:extLst>
              <a:ext uri="{FF2B5EF4-FFF2-40B4-BE49-F238E27FC236}">
                <a16:creationId xmlns:a16="http://schemas.microsoft.com/office/drawing/2014/main" id="{8AB1B259-3EF7-4E34-BE6B-DC2760C18210}"/>
              </a:ext>
            </a:extLst>
          </p:cNvPr>
          <p:cNvSpPr>
            <a:spLocks noGrp="1"/>
          </p:cNvSpPr>
          <p:nvPr>
            <p:ph type="body" sz="half" idx="2"/>
          </p:nvPr>
        </p:nvSpPr>
        <p:spPr>
          <a:xfrm>
            <a:off x="171450" y="961698"/>
            <a:ext cx="8146785" cy="5781016"/>
          </a:xfrm>
        </p:spPr>
        <p:txBody>
          <a:bodyPr>
            <a:normAutofit fontScale="70000" lnSpcReduction="20000"/>
          </a:bodyPr>
          <a:lstStyle/>
          <a:p>
            <a:pPr marL="457200" indent="-457200">
              <a:buFont typeface="+mj-lt"/>
              <a:buAutoNum type="arabicPeriod"/>
            </a:pPr>
            <a:r>
              <a:rPr lang="en-GB" sz="4000" dirty="0"/>
              <a:t>Identify how readers learn to </a:t>
            </a:r>
            <a:r>
              <a:rPr lang="en-GB" sz="4000" b="1" dirty="0"/>
              <a:t>comprehend</a:t>
            </a:r>
            <a:r>
              <a:rPr lang="en-GB" sz="4000" dirty="0"/>
              <a:t> and interpret whole texts, including in a second language</a:t>
            </a:r>
          </a:p>
          <a:p>
            <a:pPr marL="457200" indent="-457200">
              <a:buFont typeface="+mj-lt"/>
              <a:buAutoNum type="arabicPeriod"/>
            </a:pPr>
            <a:r>
              <a:rPr lang="en-GB" sz="4000" dirty="0"/>
              <a:t>Explore implications for policy, pedagogy and practice, internationally </a:t>
            </a:r>
          </a:p>
          <a:p>
            <a:pPr marL="457200" indent="-457200">
              <a:buFont typeface="+mj-lt"/>
              <a:buAutoNum type="arabicPeriod"/>
            </a:pPr>
            <a:r>
              <a:rPr lang="en-GB" sz="4000" dirty="0"/>
              <a:t>Use the case study of the </a:t>
            </a:r>
            <a:r>
              <a:rPr lang="en-GB" sz="4000" i="1" dirty="0"/>
              <a:t>Faster Rea</a:t>
            </a:r>
            <a:r>
              <a:rPr lang="en-GB" sz="4000" dirty="0"/>
              <a:t>d &amp; its impact across 10 years on:</a:t>
            </a:r>
          </a:p>
          <a:p>
            <a:pPr marL="571500" indent="-571500">
              <a:buFont typeface="Arial" panose="020B0604020202020204" pitchFamily="34" charset="0"/>
              <a:buChar char="•"/>
            </a:pPr>
            <a:r>
              <a:rPr lang="en-GB" sz="4000" dirty="0"/>
              <a:t> students’ reading &amp; engagement</a:t>
            </a:r>
          </a:p>
          <a:p>
            <a:pPr marL="571500" indent="-571500">
              <a:buFont typeface="Arial" panose="020B0604020202020204" pitchFamily="34" charset="0"/>
              <a:buChar char="•"/>
            </a:pPr>
            <a:r>
              <a:rPr lang="en-GB" sz="4000" dirty="0"/>
              <a:t> teachers’ knowledge &amp; practices </a:t>
            </a:r>
          </a:p>
          <a:p>
            <a:pPr marL="742950" indent="-742950">
              <a:buAutoNum type="arabicPeriod" startAt="2"/>
            </a:pPr>
            <a:r>
              <a:rPr lang="en-GB" sz="4000" i="1" dirty="0"/>
              <a:t>Why</a:t>
            </a:r>
            <a:r>
              <a:rPr lang="en-GB" sz="4000" dirty="0"/>
              <a:t> teachers have adopted it, ‘transforming’ their practices? </a:t>
            </a:r>
          </a:p>
          <a:p>
            <a:pPr marL="742950" indent="-742950">
              <a:buAutoNum type="arabicPeriod" startAt="2"/>
            </a:pPr>
            <a:r>
              <a:rPr lang="en-GB" sz="4000" dirty="0"/>
              <a:t>What have we learnt from this conference:</a:t>
            </a:r>
          </a:p>
          <a:p>
            <a:pPr marL="571500" indent="-571500">
              <a:buFont typeface="Arial" panose="020B0604020202020204" pitchFamily="34" charset="0"/>
              <a:buChar char="•"/>
            </a:pPr>
            <a:r>
              <a:rPr lang="en-GB" sz="4000" dirty="0"/>
              <a:t>What is reading? </a:t>
            </a:r>
          </a:p>
          <a:p>
            <a:pPr marL="571500" indent="-571500">
              <a:buFont typeface="Arial" panose="020B0604020202020204" pitchFamily="34" charset="0"/>
              <a:buChar char="•"/>
            </a:pPr>
            <a:r>
              <a:rPr lang="en-GB" sz="4000" dirty="0"/>
              <a:t>What does a rich conceptualisation of reading mean for pedagogies of hope?</a:t>
            </a:r>
            <a:endParaRPr lang="en-GB" sz="2400" dirty="0"/>
          </a:p>
          <a:p>
            <a:pPr marL="457200" indent="-457200">
              <a:buFont typeface="+mj-lt"/>
              <a:buAutoNum type="arabicPeriod"/>
            </a:pPr>
            <a:endParaRPr lang="en-GB" sz="2400" dirty="0"/>
          </a:p>
        </p:txBody>
      </p:sp>
      <p:pic>
        <p:nvPicPr>
          <p:cNvPr id="9" name="Picture 8">
            <a:extLst>
              <a:ext uri="{FF2B5EF4-FFF2-40B4-BE49-F238E27FC236}">
                <a16:creationId xmlns:a16="http://schemas.microsoft.com/office/drawing/2014/main" id="{41C137E8-6302-461A-82C4-859D5FA152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4335" y="2215095"/>
            <a:ext cx="1612543" cy="2096655"/>
          </a:xfrm>
          <a:prstGeom prst="rect">
            <a:avLst/>
          </a:prstGeom>
        </p:spPr>
      </p:pic>
      <p:pic>
        <p:nvPicPr>
          <p:cNvPr id="10" name="Picture 9">
            <a:extLst>
              <a:ext uri="{FF2B5EF4-FFF2-40B4-BE49-F238E27FC236}">
                <a16:creationId xmlns:a16="http://schemas.microsoft.com/office/drawing/2014/main" id="{E403F1C1-1D78-4B98-AF66-A621EC669F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4298" y="2194104"/>
            <a:ext cx="2247385" cy="2096654"/>
          </a:xfrm>
          <a:prstGeom prst="rect">
            <a:avLst/>
          </a:prstGeom>
        </p:spPr>
      </p:pic>
      <p:pic>
        <p:nvPicPr>
          <p:cNvPr id="11" name="Picture 10">
            <a:extLst>
              <a:ext uri="{FF2B5EF4-FFF2-40B4-BE49-F238E27FC236}">
                <a16:creationId xmlns:a16="http://schemas.microsoft.com/office/drawing/2014/main" id="{62F542E9-F46E-4F94-A7A7-111F68A188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6263" y="4524879"/>
            <a:ext cx="1548685" cy="2157664"/>
          </a:xfrm>
          <a:prstGeom prst="rect">
            <a:avLst/>
          </a:prstGeom>
        </p:spPr>
      </p:pic>
      <p:pic>
        <p:nvPicPr>
          <p:cNvPr id="12" name="Picture 11">
            <a:extLst>
              <a:ext uri="{FF2B5EF4-FFF2-40B4-BE49-F238E27FC236}">
                <a16:creationId xmlns:a16="http://schemas.microsoft.com/office/drawing/2014/main" id="{2A8A852C-85EA-4345-B827-E56BB8C78E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57040" y="4474539"/>
            <a:ext cx="1419650" cy="2180456"/>
          </a:xfrm>
          <a:prstGeom prst="rect">
            <a:avLst/>
          </a:prstGeom>
        </p:spPr>
      </p:pic>
      <p:pic>
        <p:nvPicPr>
          <p:cNvPr id="13" name="Picture 3" descr="\\smbhome.uscs.susx.ac.uk\jcs23\Pictures\Now is the Time for running.png">
            <a:extLst>
              <a:ext uri="{FF2B5EF4-FFF2-40B4-BE49-F238E27FC236}">
                <a16:creationId xmlns:a16="http://schemas.microsoft.com/office/drawing/2014/main" id="{BA193550-8DFD-4F26-A6DE-C63FB7B616C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63" y="115286"/>
            <a:ext cx="1276268" cy="19599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94C149C-E2A2-4A3C-865D-B13281ADEC0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60009" y="50341"/>
            <a:ext cx="1213712" cy="1959982"/>
          </a:xfrm>
          <a:prstGeom prst="rect">
            <a:avLst/>
          </a:prstGeom>
        </p:spPr>
      </p:pic>
    </p:spTree>
    <p:extLst>
      <p:ext uri="{BB962C8B-B14F-4D97-AF65-F5344CB8AC3E}">
        <p14:creationId xmlns:p14="http://schemas.microsoft.com/office/powerpoint/2010/main" val="1057887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CAF286-9D38-AB6B-0F1B-8FE8A628D744}"/>
              </a:ext>
            </a:extLst>
          </p:cNvPr>
          <p:cNvSpPr>
            <a:spLocks noGrp="1"/>
          </p:cNvSpPr>
          <p:nvPr>
            <p:ph type="title"/>
          </p:nvPr>
        </p:nvSpPr>
        <p:spPr>
          <a:xfrm>
            <a:off x="79852" y="2197100"/>
            <a:ext cx="6092506" cy="4404348"/>
          </a:xfrm>
        </p:spPr>
        <p:txBody>
          <a:bodyPr vert="horz" lIns="91440" tIns="45720" rIns="91440" bIns="45720" rtlCol="0" anchor="t">
            <a:noAutofit/>
          </a:bodyPr>
          <a:lstStyle/>
          <a:p>
            <a:br>
              <a:rPr lang="en-US" kern="1200" dirty="0">
                <a:solidFill>
                  <a:schemeClr val="bg1"/>
                </a:solidFill>
                <a:latin typeface="+mj-lt"/>
                <a:ea typeface="+mj-ea"/>
                <a:cs typeface="+mj-cs"/>
              </a:rPr>
            </a:br>
            <a:br>
              <a:rPr lang="en-US" kern="1200" dirty="0">
                <a:solidFill>
                  <a:schemeClr val="bg1"/>
                </a:solidFill>
                <a:latin typeface="+mj-lt"/>
                <a:ea typeface="+mj-ea"/>
                <a:cs typeface="+mj-cs"/>
              </a:rPr>
            </a:br>
            <a:br>
              <a:rPr lang="en-US" kern="1200" dirty="0">
                <a:solidFill>
                  <a:schemeClr val="bg1"/>
                </a:solidFill>
                <a:latin typeface="+mj-lt"/>
                <a:ea typeface="+mj-ea"/>
                <a:cs typeface="+mj-cs"/>
              </a:rPr>
            </a:br>
            <a:endParaRPr lang="en-US" kern="1200" dirty="0">
              <a:solidFill>
                <a:schemeClr val="bg1"/>
              </a:solidFill>
              <a:latin typeface="+mj-lt"/>
              <a:ea typeface="+mj-ea"/>
              <a:cs typeface="+mj-cs"/>
            </a:endParaRPr>
          </a:p>
        </p:txBody>
      </p:sp>
      <p:pic>
        <p:nvPicPr>
          <p:cNvPr id="6" name="Picture Placeholder 5">
            <a:extLst>
              <a:ext uri="{FF2B5EF4-FFF2-40B4-BE49-F238E27FC236}">
                <a16:creationId xmlns:a16="http://schemas.microsoft.com/office/drawing/2014/main" id="{C567C4BC-B722-996D-4B72-3DC714D8E5AD}"/>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2584" r="1" b="13785"/>
          <a:stretch/>
        </p:blipFill>
        <p:spPr>
          <a:xfrm>
            <a:off x="5997483" y="-54286"/>
            <a:ext cx="6377940" cy="3333749"/>
          </a:xfrm>
          <a:custGeom>
            <a:avLst/>
            <a:gdLst/>
            <a:ahLst/>
            <a:cxnLst/>
            <a:rect l="l" t="t" r="r" b="b"/>
            <a:pathLst>
              <a:path w="6377940" h="3333749">
                <a:moveTo>
                  <a:pt x="0" y="0"/>
                </a:moveTo>
                <a:lnTo>
                  <a:pt x="6377940" y="0"/>
                </a:lnTo>
                <a:lnTo>
                  <a:pt x="6377940" y="3333749"/>
                </a:lnTo>
                <a:lnTo>
                  <a:pt x="174585" y="3333749"/>
                </a:lnTo>
                <a:lnTo>
                  <a:pt x="0" y="2202180"/>
                </a:lnTo>
                <a:close/>
              </a:path>
            </a:pathLst>
          </a:custGeom>
        </p:spPr>
      </p:pic>
      <p:pic>
        <p:nvPicPr>
          <p:cNvPr id="8" name="Content Placeholder 7" descr="A book open with text&#10;&#10;Description automatically generated">
            <a:extLst>
              <a:ext uri="{FF2B5EF4-FFF2-40B4-BE49-F238E27FC236}">
                <a16:creationId xmlns:a16="http://schemas.microsoft.com/office/drawing/2014/main" id="{0EC6B747-5363-E817-5FC0-2B45DB7D1868}"/>
              </a:ext>
            </a:extLst>
          </p:cNvPr>
          <p:cNvPicPr>
            <a:picLocks noChangeAspect="1"/>
          </p:cNvPicPr>
          <p:nvPr/>
        </p:nvPicPr>
        <p:blipFill rotWithShape="1">
          <a:blip r:embed="rId4">
            <a:extLst>
              <a:ext uri="{28A0092B-C50C-407E-A947-70E740481C1C}">
                <a14:useLocalDpi xmlns:a14="http://schemas.microsoft.com/office/drawing/2010/main" val="0"/>
              </a:ext>
            </a:extLst>
          </a:blip>
          <a:srcRect t="1734" r="-1" b="8092"/>
          <a:stretch/>
        </p:blipFill>
        <p:spPr>
          <a:xfrm>
            <a:off x="5814060" y="3524252"/>
            <a:ext cx="6377940" cy="3333748"/>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grpSp>
        <p:nvGrpSpPr>
          <p:cNvPr id="59" name="Group 58">
            <a:extLst>
              <a:ext uri="{FF2B5EF4-FFF2-40B4-BE49-F238E27FC236}">
                <a16:creationId xmlns:a16="http://schemas.microsoft.com/office/drawing/2014/main" id="{364A290D-B7BC-40B4-AB97-0C801BCCE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8" y="544"/>
            <a:ext cx="874716" cy="6857455"/>
            <a:chOff x="5632358" y="544"/>
            <a:chExt cx="874716" cy="6857455"/>
          </a:xfrm>
        </p:grpSpPr>
        <p:sp>
          <p:nvSpPr>
            <p:cNvPr id="38" name="Freeform: Shape 37">
              <a:extLst>
                <a:ext uri="{FF2B5EF4-FFF2-40B4-BE49-F238E27FC236}">
                  <a16:creationId xmlns:a16="http://schemas.microsoft.com/office/drawing/2014/main" id="{3C60D1EB-842B-4027-9728-E57314926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44E103E5-C039-4EA4-843B-AD566B5C9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2" name="Picture 11" descr="A person and person reading a book&#10;&#10;Description automatically generated">
            <a:extLst>
              <a:ext uri="{FF2B5EF4-FFF2-40B4-BE49-F238E27FC236}">
                <a16:creationId xmlns:a16="http://schemas.microsoft.com/office/drawing/2014/main" id="{3E0E6B15-FE1F-8775-537E-2C77BA1B40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06490" y="3524249"/>
            <a:ext cx="5905658" cy="3279465"/>
          </a:xfrm>
          <a:prstGeom prst="rect">
            <a:avLst/>
          </a:prstGeom>
        </p:spPr>
      </p:pic>
      <p:sp>
        <p:nvSpPr>
          <p:cNvPr id="34" name="Title 1">
            <a:extLst>
              <a:ext uri="{FF2B5EF4-FFF2-40B4-BE49-F238E27FC236}">
                <a16:creationId xmlns:a16="http://schemas.microsoft.com/office/drawing/2014/main" id="{6D93BF3A-0706-FA08-0CFC-F6EBAAA43FFE}"/>
              </a:ext>
            </a:extLst>
          </p:cNvPr>
          <p:cNvSpPr txBox="1">
            <a:spLocks/>
          </p:cNvSpPr>
          <p:nvPr/>
        </p:nvSpPr>
        <p:spPr>
          <a:xfrm>
            <a:off x="208986" y="140024"/>
            <a:ext cx="5605074" cy="652143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The Story of the Faster Read, 2014-24. Dual Aims:</a:t>
            </a:r>
          </a:p>
          <a:p>
            <a:endParaRPr lang="en-US" sz="3200" dirty="0">
              <a:solidFill>
                <a:schemeClr val="bg1"/>
              </a:solidFill>
            </a:endParaRPr>
          </a:p>
          <a:p>
            <a:r>
              <a:rPr lang="en-US" sz="3200" dirty="0">
                <a:solidFill>
                  <a:schemeClr val="bg1"/>
                </a:solidFill>
              </a:rPr>
              <a:t>1) How can we support struggling and  disadvantaged adolescent readers to develop </a:t>
            </a:r>
            <a:r>
              <a:rPr lang="en-US" sz="3200" i="1" dirty="0">
                <a:solidFill>
                  <a:schemeClr val="bg1"/>
                </a:solidFill>
              </a:rPr>
              <a:t>reading comprehension </a:t>
            </a:r>
            <a:r>
              <a:rPr lang="en-US" sz="3200" dirty="0">
                <a:solidFill>
                  <a:schemeClr val="bg1"/>
                </a:solidFill>
              </a:rPr>
              <a:t>and  engagement of whole, fictional texts </a:t>
            </a:r>
            <a:r>
              <a:rPr lang="en-US" sz="3200" i="1" dirty="0">
                <a:solidFill>
                  <a:schemeClr val="bg1"/>
                </a:solidFill>
              </a:rPr>
              <a:t>in class</a:t>
            </a:r>
            <a:r>
              <a:rPr lang="en-US" sz="3200" dirty="0">
                <a:solidFill>
                  <a:schemeClr val="bg1"/>
                </a:solidFill>
              </a:rPr>
              <a:t>?</a:t>
            </a:r>
          </a:p>
          <a:p>
            <a:endParaRPr lang="en-US" sz="3200" dirty="0">
              <a:solidFill>
                <a:schemeClr val="bg1"/>
              </a:solidFill>
            </a:endParaRPr>
          </a:p>
          <a:p>
            <a:r>
              <a:rPr lang="en-US" sz="3200" dirty="0">
                <a:solidFill>
                  <a:schemeClr val="bg1"/>
                </a:solidFill>
              </a:rPr>
              <a:t>2) How can we support </a:t>
            </a:r>
            <a:r>
              <a:rPr lang="en-US" sz="3200" i="1" dirty="0">
                <a:solidFill>
                  <a:schemeClr val="bg1"/>
                </a:solidFill>
              </a:rPr>
              <a:t>teachers </a:t>
            </a:r>
            <a:r>
              <a:rPr lang="en-US" sz="3200" dirty="0">
                <a:solidFill>
                  <a:schemeClr val="bg1"/>
                </a:solidFill>
              </a:rPr>
              <a:t>to deepen understanding of reading, </a:t>
            </a:r>
            <a:r>
              <a:rPr lang="en-US" sz="3200" i="1" dirty="0">
                <a:solidFill>
                  <a:schemeClr val="bg1"/>
                </a:solidFill>
              </a:rPr>
              <a:t>change practice </a:t>
            </a:r>
            <a:r>
              <a:rPr lang="en-US" sz="3200" dirty="0">
                <a:solidFill>
                  <a:schemeClr val="bg1"/>
                </a:solidFill>
              </a:rPr>
              <a:t>&amp; </a:t>
            </a:r>
            <a:r>
              <a:rPr lang="en-US" sz="3200" i="1" dirty="0">
                <a:solidFill>
                  <a:schemeClr val="bg1"/>
                </a:solidFill>
              </a:rPr>
              <a:t>sustain</a:t>
            </a:r>
            <a:r>
              <a:rPr lang="en-US" sz="3200" dirty="0">
                <a:solidFill>
                  <a:schemeClr val="bg1"/>
                </a:solidFill>
              </a:rPr>
              <a:t> any impact? </a:t>
            </a:r>
          </a:p>
        </p:txBody>
      </p:sp>
    </p:spTree>
    <p:extLst>
      <p:ext uri="{BB962C8B-B14F-4D97-AF65-F5344CB8AC3E}">
        <p14:creationId xmlns:p14="http://schemas.microsoft.com/office/powerpoint/2010/main" val="3181011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AB13476-CE21-4746-B044-FD491AC84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E0EB86E-6CD1-3FC6-BE0F-5D0E98B10102}"/>
              </a:ext>
            </a:extLst>
          </p:cNvPr>
          <p:cNvSpPr>
            <a:spLocks noGrp="1"/>
          </p:cNvSpPr>
          <p:nvPr>
            <p:ph type="title"/>
          </p:nvPr>
        </p:nvSpPr>
        <p:spPr>
          <a:xfrm>
            <a:off x="240030" y="195401"/>
            <a:ext cx="5234940" cy="2136319"/>
          </a:xfrm>
        </p:spPr>
        <p:txBody>
          <a:bodyPr vert="horz" lIns="91440" tIns="45720" rIns="91440" bIns="45720" rtlCol="0" anchor="b">
            <a:normAutofit/>
          </a:bodyPr>
          <a:lstStyle/>
          <a:p>
            <a:r>
              <a:rPr lang="en-US" sz="4000" kern="1200" dirty="0">
                <a:solidFill>
                  <a:schemeClr val="tx1"/>
                </a:solidFill>
                <a:latin typeface="+mj-lt"/>
                <a:ea typeface="+mj-ea"/>
                <a:cs typeface="+mj-cs"/>
              </a:rPr>
              <a:t>Decade of Dialogic Collaboration: </a:t>
            </a:r>
            <a:br>
              <a:rPr lang="en-US" sz="4000" kern="1200" dirty="0">
                <a:solidFill>
                  <a:schemeClr val="tx1"/>
                </a:solidFill>
                <a:latin typeface="+mj-lt"/>
                <a:ea typeface="+mj-ea"/>
                <a:cs typeface="+mj-cs"/>
              </a:rPr>
            </a:br>
            <a:r>
              <a:rPr lang="en-US" sz="4000" kern="1200" dirty="0">
                <a:solidFill>
                  <a:schemeClr val="tx1"/>
                </a:solidFill>
                <a:latin typeface="+mj-lt"/>
                <a:ea typeface="+mj-ea"/>
                <a:cs typeface="+mj-cs"/>
              </a:rPr>
              <a:t>Researchers &amp; Teachers</a:t>
            </a:r>
          </a:p>
        </p:txBody>
      </p:sp>
      <p:sp>
        <p:nvSpPr>
          <p:cNvPr id="4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328" y="2423160"/>
            <a:ext cx="3877056" cy="18288"/>
          </a:xfrm>
          <a:custGeom>
            <a:avLst/>
            <a:gdLst>
              <a:gd name="connsiteX0" fmla="*/ 0 w 3877056"/>
              <a:gd name="connsiteY0" fmla="*/ 0 h 18288"/>
              <a:gd name="connsiteX1" fmla="*/ 723717 w 3877056"/>
              <a:gd name="connsiteY1" fmla="*/ 0 h 18288"/>
              <a:gd name="connsiteX2" fmla="*/ 1447434 w 3877056"/>
              <a:gd name="connsiteY2" fmla="*/ 0 h 18288"/>
              <a:gd name="connsiteX3" fmla="*/ 1977299 w 3877056"/>
              <a:gd name="connsiteY3" fmla="*/ 0 h 18288"/>
              <a:gd name="connsiteX4" fmla="*/ 2623475 w 3877056"/>
              <a:gd name="connsiteY4" fmla="*/ 0 h 18288"/>
              <a:gd name="connsiteX5" fmla="*/ 3192109 w 3877056"/>
              <a:gd name="connsiteY5" fmla="*/ 0 h 18288"/>
              <a:gd name="connsiteX6" fmla="*/ 3877056 w 3877056"/>
              <a:gd name="connsiteY6" fmla="*/ 0 h 18288"/>
              <a:gd name="connsiteX7" fmla="*/ 3877056 w 3877056"/>
              <a:gd name="connsiteY7" fmla="*/ 18288 h 18288"/>
              <a:gd name="connsiteX8" fmla="*/ 3230880 w 3877056"/>
              <a:gd name="connsiteY8" fmla="*/ 18288 h 18288"/>
              <a:gd name="connsiteX9" fmla="*/ 2662245 w 3877056"/>
              <a:gd name="connsiteY9" fmla="*/ 18288 h 18288"/>
              <a:gd name="connsiteX10" fmla="*/ 2016069 w 3877056"/>
              <a:gd name="connsiteY10" fmla="*/ 18288 h 18288"/>
              <a:gd name="connsiteX11" fmla="*/ 1408664 w 3877056"/>
              <a:gd name="connsiteY11" fmla="*/ 18288 h 18288"/>
              <a:gd name="connsiteX12" fmla="*/ 840029 w 3877056"/>
              <a:gd name="connsiteY12" fmla="*/ 18288 h 18288"/>
              <a:gd name="connsiteX13" fmla="*/ 0 w 3877056"/>
              <a:gd name="connsiteY13" fmla="*/ 18288 h 18288"/>
              <a:gd name="connsiteX14" fmla="*/ 0 w 3877056"/>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7056" h="18288" fill="none" extrusionOk="0">
                <a:moveTo>
                  <a:pt x="0" y="0"/>
                </a:moveTo>
                <a:cubicBezTo>
                  <a:pt x="155902" y="14477"/>
                  <a:pt x="567164" y="18992"/>
                  <a:pt x="723717" y="0"/>
                </a:cubicBezTo>
                <a:cubicBezTo>
                  <a:pt x="880270" y="-18992"/>
                  <a:pt x="1230427" y="-33316"/>
                  <a:pt x="1447434" y="0"/>
                </a:cubicBezTo>
                <a:cubicBezTo>
                  <a:pt x="1664441" y="33316"/>
                  <a:pt x="1866557" y="5702"/>
                  <a:pt x="1977299" y="0"/>
                </a:cubicBezTo>
                <a:cubicBezTo>
                  <a:pt x="2088041" y="-5702"/>
                  <a:pt x="2302485" y="24099"/>
                  <a:pt x="2623475" y="0"/>
                </a:cubicBezTo>
                <a:cubicBezTo>
                  <a:pt x="2944465" y="-24099"/>
                  <a:pt x="2993399" y="-19795"/>
                  <a:pt x="3192109" y="0"/>
                </a:cubicBezTo>
                <a:cubicBezTo>
                  <a:pt x="3390819" y="19795"/>
                  <a:pt x="3581349" y="-26551"/>
                  <a:pt x="3877056" y="0"/>
                </a:cubicBezTo>
                <a:cubicBezTo>
                  <a:pt x="3877095" y="7328"/>
                  <a:pt x="3877675" y="9982"/>
                  <a:pt x="3877056" y="18288"/>
                </a:cubicBezTo>
                <a:cubicBezTo>
                  <a:pt x="3576596" y="42394"/>
                  <a:pt x="3502355" y="16962"/>
                  <a:pt x="3230880" y="18288"/>
                </a:cubicBezTo>
                <a:cubicBezTo>
                  <a:pt x="2959405" y="19614"/>
                  <a:pt x="2924948" y="18543"/>
                  <a:pt x="2662245" y="18288"/>
                </a:cubicBezTo>
                <a:cubicBezTo>
                  <a:pt x="2399543" y="18033"/>
                  <a:pt x="2231855" y="26028"/>
                  <a:pt x="2016069" y="18288"/>
                </a:cubicBezTo>
                <a:cubicBezTo>
                  <a:pt x="1800283" y="10548"/>
                  <a:pt x="1665927" y="755"/>
                  <a:pt x="1408664" y="18288"/>
                </a:cubicBezTo>
                <a:cubicBezTo>
                  <a:pt x="1151402" y="35821"/>
                  <a:pt x="1016899" y="28407"/>
                  <a:pt x="840029" y="18288"/>
                </a:cubicBezTo>
                <a:cubicBezTo>
                  <a:pt x="663160" y="8169"/>
                  <a:pt x="304031" y="-14425"/>
                  <a:pt x="0" y="18288"/>
                </a:cubicBezTo>
                <a:cubicBezTo>
                  <a:pt x="-593" y="9736"/>
                  <a:pt x="244" y="6610"/>
                  <a:pt x="0" y="0"/>
                </a:cubicBezTo>
                <a:close/>
              </a:path>
              <a:path w="3877056" h="18288" stroke="0" extrusionOk="0">
                <a:moveTo>
                  <a:pt x="0" y="0"/>
                </a:moveTo>
                <a:cubicBezTo>
                  <a:pt x="205869" y="28368"/>
                  <a:pt x="460328" y="6409"/>
                  <a:pt x="646176" y="0"/>
                </a:cubicBezTo>
                <a:cubicBezTo>
                  <a:pt x="832024" y="-6409"/>
                  <a:pt x="1043494" y="26447"/>
                  <a:pt x="1331123" y="0"/>
                </a:cubicBezTo>
                <a:cubicBezTo>
                  <a:pt x="1618752" y="-26447"/>
                  <a:pt x="1675797" y="-26969"/>
                  <a:pt x="1938528" y="0"/>
                </a:cubicBezTo>
                <a:cubicBezTo>
                  <a:pt x="2201259" y="26969"/>
                  <a:pt x="2439942" y="23453"/>
                  <a:pt x="2662245" y="0"/>
                </a:cubicBezTo>
                <a:cubicBezTo>
                  <a:pt x="2884548" y="-23453"/>
                  <a:pt x="3094562" y="-7899"/>
                  <a:pt x="3308421" y="0"/>
                </a:cubicBezTo>
                <a:cubicBezTo>
                  <a:pt x="3522280" y="7899"/>
                  <a:pt x="3615459" y="3066"/>
                  <a:pt x="3877056" y="0"/>
                </a:cubicBezTo>
                <a:cubicBezTo>
                  <a:pt x="3877383" y="8595"/>
                  <a:pt x="3876984" y="13110"/>
                  <a:pt x="3877056" y="18288"/>
                </a:cubicBezTo>
                <a:cubicBezTo>
                  <a:pt x="3624575" y="4903"/>
                  <a:pt x="3478089" y="20597"/>
                  <a:pt x="3230880" y="18288"/>
                </a:cubicBezTo>
                <a:cubicBezTo>
                  <a:pt x="2983671" y="15979"/>
                  <a:pt x="2743376" y="19903"/>
                  <a:pt x="2507163" y="18288"/>
                </a:cubicBezTo>
                <a:cubicBezTo>
                  <a:pt x="2270950" y="16673"/>
                  <a:pt x="1992617" y="19013"/>
                  <a:pt x="1822216" y="18288"/>
                </a:cubicBezTo>
                <a:cubicBezTo>
                  <a:pt x="1651815" y="17563"/>
                  <a:pt x="1370782" y="42338"/>
                  <a:pt x="1253581" y="18288"/>
                </a:cubicBezTo>
                <a:cubicBezTo>
                  <a:pt x="1136380" y="-5762"/>
                  <a:pt x="854528" y="8046"/>
                  <a:pt x="723717" y="18288"/>
                </a:cubicBezTo>
                <a:cubicBezTo>
                  <a:pt x="592906" y="28530"/>
                  <a:pt x="166343" y="24405"/>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647AA47E-305E-7FE9-803C-A26D22CF4D54}"/>
              </a:ext>
            </a:extLst>
          </p:cNvPr>
          <p:cNvSpPr>
            <a:spLocks noGrp="1"/>
          </p:cNvSpPr>
          <p:nvPr>
            <p:ph type="body" sz="half" idx="2"/>
          </p:nvPr>
        </p:nvSpPr>
        <p:spPr>
          <a:xfrm>
            <a:off x="113116" y="2423160"/>
            <a:ext cx="5459192" cy="4379976"/>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1800" b="1" dirty="0"/>
              <a:t>Across disciplines and paradigms &amp; with teacher educators: robust research to influence policy (McMasters et al, 2014)</a:t>
            </a:r>
          </a:p>
          <a:p>
            <a:pPr indent="-228600">
              <a:buFont typeface="Arial" panose="020B0604020202020204" pitchFamily="34" charset="0"/>
              <a:buChar char="•"/>
            </a:pPr>
            <a:r>
              <a:rPr lang="en-US" sz="1800" b="1" dirty="0"/>
              <a:t>Jane Oakhill, Cognitive Psychology – processes of reading comprehension &amp; inference; experienced in RCTs </a:t>
            </a:r>
          </a:p>
          <a:p>
            <a:pPr indent="-228600">
              <a:buFont typeface="Arial" panose="020B0604020202020204" pitchFamily="34" charset="0"/>
              <a:buChar char="•"/>
            </a:pPr>
            <a:r>
              <a:rPr lang="en-US" sz="1800" b="1" dirty="0"/>
              <a:t>Education: Sociocultural &amp; Critical theories – social-constructionist: qualitative/mixed-method </a:t>
            </a:r>
          </a:p>
          <a:p>
            <a:pPr indent="-228600">
              <a:buFont typeface="Arial" panose="020B0604020202020204" pitchFamily="34" charset="0"/>
              <a:buChar char="•"/>
            </a:pPr>
            <a:r>
              <a:rPr lang="en-US" sz="1800" b="1" dirty="0"/>
              <a:t>Jo Westbrook – whole-text reading</a:t>
            </a:r>
          </a:p>
          <a:p>
            <a:pPr indent="-228600">
              <a:buFont typeface="Arial" panose="020B0604020202020204" pitchFamily="34" charset="0"/>
              <a:buChar char="•"/>
            </a:pPr>
            <a:r>
              <a:rPr lang="en-US" sz="1800" b="1" dirty="0"/>
              <a:t>Julia Sutherland – dialogic talk &amp; group reading </a:t>
            </a:r>
          </a:p>
          <a:p>
            <a:pPr indent="-228600">
              <a:buFont typeface="Arial" panose="020B0604020202020204" pitchFamily="34" charset="0"/>
              <a:buChar char="•"/>
            </a:pPr>
            <a:r>
              <a:rPr lang="en-US" sz="1800" b="1" dirty="0"/>
              <a:t>Teacher participants &amp; adopters of the FR, UK</a:t>
            </a:r>
          </a:p>
          <a:p>
            <a:pPr indent="-228600">
              <a:buFont typeface="Arial" panose="020B0604020202020204" pitchFamily="34" charset="0"/>
              <a:buChar char="•"/>
            </a:pPr>
            <a:r>
              <a:rPr lang="en-US" sz="1800" b="1" dirty="0"/>
              <a:t>Original Study, 2014-2015: mixed-method, tests &amp; qualitative data</a:t>
            </a:r>
          </a:p>
          <a:p>
            <a:pPr indent="-228600">
              <a:buFont typeface="Arial" panose="020B0604020202020204" pitchFamily="34" charset="0"/>
              <a:buChar char="•"/>
            </a:pPr>
            <a:r>
              <a:rPr lang="en-US" sz="1800" b="1" dirty="0"/>
              <a:t>2 impact studies, 2017, 2022: mixed-method &amp; qualitative </a:t>
            </a:r>
          </a:p>
          <a:p>
            <a:pPr indent="-228600">
              <a:buFont typeface="Arial" panose="020B0604020202020204" pitchFamily="34" charset="0"/>
              <a:buChar char="•"/>
            </a:pPr>
            <a:r>
              <a:rPr lang="en-US" sz="1800" b="1" dirty="0"/>
              <a:t>2015-2024 Waves of 40+ CPD &amp; conferences </a:t>
            </a:r>
          </a:p>
          <a:p>
            <a:pPr indent="-228600">
              <a:buFont typeface="Arial" panose="020B0604020202020204" pitchFamily="34" charset="0"/>
              <a:buChar char="•"/>
            </a:pPr>
            <a:r>
              <a:rPr lang="en-US" sz="1800" b="1" dirty="0"/>
              <a:t>Webinar, July 16: Teachers share experiences</a:t>
            </a:r>
          </a:p>
          <a:p>
            <a:pPr indent="-228600">
              <a:buFont typeface="Arial" panose="020B0604020202020204" pitchFamily="34" charset="0"/>
              <a:buChar char="•"/>
            </a:pPr>
            <a:endParaRPr lang="en-US" sz="1000" dirty="0"/>
          </a:p>
          <a:p>
            <a:pPr indent="-228600">
              <a:buFont typeface="Arial" panose="020B0604020202020204" pitchFamily="34" charset="0"/>
              <a:buChar char="•"/>
            </a:pPr>
            <a:endParaRPr lang="en-US" sz="1000" dirty="0"/>
          </a:p>
        </p:txBody>
      </p:sp>
      <p:pic>
        <p:nvPicPr>
          <p:cNvPr id="10" name="Picture Placeholder 7" descr="A person standing in front of a shelf of books&#10;&#10;Description automatically generated">
            <a:extLst>
              <a:ext uri="{FF2B5EF4-FFF2-40B4-BE49-F238E27FC236}">
                <a16:creationId xmlns:a16="http://schemas.microsoft.com/office/drawing/2014/main" id="{AC64DEF9-BAAC-0833-AB24-BC0F00D36BD5}"/>
              </a:ext>
            </a:extLst>
          </p:cNvPr>
          <p:cNvPicPr>
            <a:picLocks noChangeAspect="1"/>
          </p:cNvPicPr>
          <p:nvPr/>
        </p:nvPicPr>
        <p:blipFill rotWithShape="1">
          <a:blip r:embed="rId3">
            <a:extLst>
              <a:ext uri="{28A0092B-C50C-407E-A947-70E740481C1C}">
                <a14:useLocalDpi xmlns:a14="http://schemas.microsoft.com/office/drawing/2010/main" val="0"/>
              </a:ext>
            </a:extLst>
          </a:blip>
          <a:srcRect r="-4" b="15531"/>
          <a:stretch/>
        </p:blipFill>
        <p:spPr>
          <a:xfrm>
            <a:off x="6194541" y="131175"/>
            <a:ext cx="3044866" cy="3597029"/>
          </a:xfrm>
          <a:custGeom>
            <a:avLst/>
            <a:gdLst/>
            <a:ahLst/>
            <a:cxnLst/>
            <a:rect l="l" t="t" r="r" b="b"/>
            <a:pathLst>
              <a:path w="3044866"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8778" y="1230836"/>
                  <a:pt x="3024968" y="1520375"/>
                  <a:pt x="3040069" y="1809660"/>
                </a:cubicBezTo>
                <a:cubicBezTo>
                  <a:pt x="3049835" y="1950657"/>
                  <a:pt x="3044683" y="2092164"/>
                  <a:pt x="3024686" y="2232285"/>
                </a:cubicBez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pic>
      <p:pic>
        <p:nvPicPr>
          <p:cNvPr id="2" name="Picture 1" descr="A person standing in front of a bookcase&#10;&#10;Description automatically generated">
            <a:extLst>
              <a:ext uri="{FF2B5EF4-FFF2-40B4-BE49-F238E27FC236}">
                <a16:creationId xmlns:a16="http://schemas.microsoft.com/office/drawing/2014/main" id="{66DC4051-3A28-C7D3-8C85-50D1CA75ECD7}"/>
              </a:ext>
            </a:extLst>
          </p:cNvPr>
          <p:cNvPicPr>
            <a:picLocks noChangeAspect="1"/>
          </p:cNvPicPr>
          <p:nvPr/>
        </p:nvPicPr>
        <p:blipFill rotWithShape="1">
          <a:blip r:embed="rId4">
            <a:extLst>
              <a:ext uri="{28A0092B-C50C-407E-A947-70E740481C1C}">
                <a14:useLocalDpi xmlns:a14="http://schemas.microsoft.com/office/drawing/2010/main" val="0"/>
              </a:ext>
            </a:extLst>
          </a:blip>
          <a:srcRect r="3" b="12192"/>
          <a:stretch/>
        </p:blipFill>
        <p:spPr>
          <a:xfrm>
            <a:off x="9548337" y="3728204"/>
            <a:ext cx="2643663" cy="2830453"/>
          </a:xfrm>
          <a:custGeom>
            <a:avLst/>
            <a:gdLst/>
            <a:ahLst/>
            <a:cxnLst/>
            <a:rect l="l" t="t" r="r" b="b"/>
            <a:pathLst>
              <a:path w="3045969" h="3065570">
                <a:moveTo>
                  <a:pt x="2750933" y="0"/>
                </a:moveTo>
                <a:lnTo>
                  <a:pt x="3043770" y="11038"/>
                </a:lnTo>
                <a:lnTo>
                  <a:pt x="3045607" y="37526"/>
                </a:lnTo>
                <a:cubicBezTo>
                  <a:pt x="3047625" y="113720"/>
                  <a:pt x="3040851" y="189914"/>
                  <a:pt x="3034394" y="266109"/>
                </a:cubicBez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cubicBezTo>
                  <a:pt x="3052317" y="2587500"/>
                  <a:pt x="3032560" y="2779256"/>
                  <a:pt x="3029596" y="2971138"/>
                </a:cubicBezTo>
                <a:cubicBezTo>
                  <a:pt x="3029314" y="2988346"/>
                  <a:pt x="3030372" y="3005585"/>
                  <a:pt x="3031678" y="3022824"/>
                </a:cubicBezTo>
                <a:lnTo>
                  <a:pt x="3034625" y="3065570"/>
                </a:lnTo>
                <a:lnTo>
                  <a:pt x="24938" y="3065570"/>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pic>
      <p:pic>
        <p:nvPicPr>
          <p:cNvPr id="9" name="Picture 8" descr="A close-up of a person smiling&#10;&#10;Description automatically generated">
            <a:extLst>
              <a:ext uri="{FF2B5EF4-FFF2-40B4-BE49-F238E27FC236}">
                <a16:creationId xmlns:a16="http://schemas.microsoft.com/office/drawing/2014/main" id="{49ECCFC1-0627-17D8-FA8A-4FD0F04BDAFB}"/>
              </a:ext>
            </a:extLst>
          </p:cNvPr>
          <p:cNvPicPr>
            <a:picLocks noChangeAspect="1"/>
          </p:cNvPicPr>
          <p:nvPr/>
        </p:nvPicPr>
        <p:blipFill rotWithShape="1">
          <a:blip r:embed="rId5">
            <a:extLst>
              <a:ext uri="{28A0092B-C50C-407E-A947-70E740481C1C}">
                <a14:useLocalDpi xmlns:a14="http://schemas.microsoft.com/office/drawing/2010/main" val="0"/>
              </a:ext>
            </a:extLst>
          </a:blip>
          <a:srcRect l="3433" r="1764" b="-2"/>
          <a:stretch/>
        </p:blipFill>
        <p:spPr>
          <a:xfrm>
            <a:off x="9336745" y="440037"/>
            <a:ext cx="2742140" cy="3065551"/>
          </a:xfrm>
          <a:custGeom>
            <a:avLst/>
            <a:gdLst/>
            <a:ahLst/>
            <a:cxnLst/>
            <a:rect l="l" t="t" r="r" b="b"/>
            <a:pathLst>
              <a:path w="3928092" h="4143506">
                <a:moveTo>
                  <a:pt x="23605" y="0"/>
                </a:moveTo>
                <a:lnTo>
                  <a:pt x="3928092" y="0"/>
                </a:lnTo>
                <a:lnTo>
                  <a:pt x="3928092"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pic>
      <p:pic>
        <p:nvPicPr>
          <p:cNvPr id="7" name="Picture Placeholder 6">
            <a:extLst>
              <a:ext uri="{FF2B5EF4-FFF2-40B4-BE49-F238E27FC236}">
                <a16:creationId xmlns:a16="http://schemas.microsoft.com/office/drawing/2014/main" id="{E4203F5F-6DE3-C0D3-1DC1-2E50D816C0F9}"/>
              </a:ext>
            </a:extLst>
          </p:cNvPr>
          <p:cNvPicPr>
            <a:picLocks noGrp="1"/>
          </p:cNvPicPr>
          <p:nvPr>
            <p:ph type="pic" idx="1"/>
          </p:nvPr>
        </p:nvPicPr>
        <p:blipFill rotWithShape="1">
          <a:blip r:embed="rId6"/>
          <a:srcRect l="7329" r="1845" b="5"/>
          <a:stretch/>
        </p:blipFill>
        <p:spPr>
          <a:xfrm>
            <a:off x="5669646" y="3694730"/>
            <a:ext cx="3765576" cy="3065551"/>
          </a:xfrm>
          <a:custGeom>
            <a:avLst/>
            <a:gdLst/>
            <a:ahLst/>
            <a:cxnLst/>
            <a:rect l="l" t="t" r="r" b="b"/>
            <a:pathLst>
              <a:path w="3910971"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71" y="11103"/>
                </a:lnTo>
                <a:lnTo>
                  <a:pt x="3910971"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pic>
    </p:spTree>
    <p:extLst>
      <p:ext uri="{BB962C8B-B14F-4D97-AF65-F5344CB8AC3E}">
        <p14:creationId xmlns:p14="http://schemas.microsoft.com/office/powerpoint/2010/main" val="141803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p:cNvSpPr>
          <p:nvPr/>
        </p:nvSpPr>
        <p:spPr>
          <a:xfrm>
            <a:off x="1224814" y="1980057"/>
            <a:ext cx="9991872" cy="4070708"/>
          </a:xfrm>
          <a:prstGeom prst="rect">
            <a:avLst/>
          </a:prstGeom>
        </p:spPr>
        <p:txBody>
          <a:bodyPr>
            <a:normAutofit/>
          </a:bodyPr>
          <a:lstStyle/>
          <a:p>
            <a:pPr defTabSz="850392">
              <a:spcAft>
                <a:spcPts val="600"/>
              </a:spcAft>
            </a:pPr>
            <a:r>
              <a:rPr lang="en-GB" sz="1674" kern="1200" dirty="0">
                <a:solidFill>
                  <a:schemeClr val="tx1"/>
                </a:solidFill>
                <a:latin typeface="+mn-lt"/>
                <a:ea typeface="+mn-ea"/>
                <a:cs typeface="+mn-cs"/>
              </a:rPr>
              <a:t> </a:t>
            </a:r>
          </a:p>
          <a:p>
            <a:pPr defTabSz="850392">
              <a:spcAft>
                <a:spcPts val="600"/>
              </a:spcAft>
            </a:pPr>
            <a:endParaRPr lang="en-GB" sz="1674" kern="1200" dirty="0">
              <a:solidFill>
                <a:schemeClr val="tx1"/>
              </a:solidFill>
              <a:latin typeface="+mn-lt"/>
              <a:ea typeface="+mn-ea"/>
              <a:cs typeface="+mn-cs"/>
            </a:endParaRPr>
          </a:p>
          <a:p>
            <a:pPr defTabSz="850392">
              <a:spcAft>
                <a:spcPts val="600"/>
              </a:spcAft>
            </a:pPr>
            <a:endParaRPr lang="en-GB" sz="1674" kern="1200" dirty="0">
              <a:solidFill>
                <a:schemeClr val="tx1"/>
              </a:solidFill>
              <a:latin typeface="+mn-lt"/>
              <a:ea typeface="+mn-ea"/>
              <a:cs typeface="+mn-cs"/>
            </a:endParaRPr>
          </a:p>
          <a:p>
            <a:pPr defTabSz="850392">
              <a:spcAft>
                <a:spcPts val="600"/>
              </a:spcAft>
            </a:pPr>
            <a:endParaRPr lang="en-GB" sz="1674" kern="1200" dirty="0">
              <a:solidFill>
                <a:schemeClr val="tx1"/>
              </a:solidFill>
              <a:latin typeface="+mn-lt"/>
              <a:ea typeface="+mn-ea"/>
              <a:cs typeface="+mn-cs"/>
            </a:endParaRPr>
          </a:p>
          <a:p>
            <a:pPr defTabSz="850392">
              <a:spcAft>
                <a:spcPts val="600"/>
              </a:spcAft>
            </a:pPr>
            <a:endParaRPr lang="en-GB" sz="1674" kern="1200" dirty="0">
              <a:solidFill>
                <a:schemeClr val="tx1"/>
              </a:solidFill>
              <a:latin typeface="+mn-lt"/>
              <a:ea typeface="+mn-ea"/>
              <a:cs typeface="+mn-cs"/>
            </a:endParaRPr>
          </a:p>
          <a:p>
            <a:pPr defTabSz="850392">
              <a:spcAft>
                <a:spcPts val="600"/>
              </a:spcAft>
            </a:pPr>
            <a:endParaRPr lang="en-GB" sz="1674" kern="1200" dirty="0">
              <a:solidFill>
                <a:schemeClr val="tx1"/>
              </a:solidFill>
              <a:latin typeface="+mn-lt"/>
              <a:ea typeface="+mn-ea"/>
              <a:cs typeface="+mn-cs"/>
            </a:endParaRPr>
          </a:p>
          <a:p>
            <a:pPr defTabSz="850392">
              <a:spcAft>
                <a:spcPts val="600"/>
              </a:spcAft>
            </a:pPr>
            <a:endParaRPr lang="en-GB" sz="1674" kern="1200" dirty="0">
              <a:solidFill>
                <a:schemeClr val="tx1"/>
              </a:solidFill>
              <a:latin typeface="+mn-lt"/>
              <a:ea typeface="+mn-ea"/>
              <a:cs typeface="+mn-cs"/>
            </a:endParaRPr>
          </a:p>
          <a:p>
            <a:pPr defTabSz="850392">
              <a:spcAft>
                <a:spcPts val="600"/>
              </a:spcAft>
            </a:pPr>
            <a:endParaRPr lang="en-GB" sz="1674" kern="1200" dirty="0">
              <a:solidFill>
                <a:schemeClr val="tx1"/>
              </a:solidFill>
              <a:latin typeface="+mn-lt"/>
              <a:ea typeface="+mn-ea"/>
              <a:cs typeface="+mn-cs"/>
            </a:endParaRPr>
          </a:p>
          <a:p>
            <a:pPr defTabSz="850392">
              <a:spcAft>
                <a:spcPts val="600"/>
              </a:spcAft>
            </a:pPr>
            <a:r>
              <a:rPr lang="en-GB" sz="1674" kern="1200" dirty="0">
                <a:solidFill>
                  <a:schemeClr val="tx1"/>
                </a:solidFill>
                <a:latin typeface="+mn-lt"/>
                <a:ea typeface="+mn-ea"/>
                <a:cs typeface="+mn-cs"/>
              </a:rPr>
              <a:t> </a:t>
            </a:r>
            <a:endParaRPr lang="en-GB" dirty="0"/>
          </a:p>
        </p:txBody>
      </p:sp>
      <p:pic>
        <p:nvPicPr>
          <p:cNvPr id="3074" name="Picture 2" descr="http://www.azquotes.com/picture-quotes/quote-truth-is-not-born-nor-is-it-to-be-found-inside-the-head-of-an-individual-person-it-is-mikhail-bakhtin-69-22-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556" y="457200"/>
            <a:ext cx="6472143" cy="3045714"/>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3"/>
          <p:cNvSpPr txBox="1">
            <a:spLocks/>
          </p:cNvSpPr>
          <p:nvPr/>
        </p:nvSpPr>
        <p:spPr>
          <a:xfrm>
            <a:off x="4345886" y="2816832"/>
            <a:ext cx="1617874" cy="374952"/>
          </a:xfrm>
          <a:prstGeom prst="wedgeRoundRectCallout">
            <a:avLst>
              <a:gd name="adj1" fmla="val -39046"/>
              <a:gd name="adj2" fmla="val 37179"/>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algn="ctr" rtl="0" eaLnBrk="1" latinLnBrk="0" hangingPunct="1">
              <a:spcBef>
                <a:spcPct val="0"/>
              </a:spcBef>
              <a:buNone/>
              <a:defRPr kumimoji="0" sz="4400" kern="1200">
                <a:solidFill>
                  <a:schemeClr val="lt1"/>
                </a:solidFill>
                <a:latin typeface="+mn-lt"/>
                <a:ea typeface="+mn-ea"/>
                <a:cs typeface="+mn-cs"/>
              </a:defRPr>
            </a:lvl1pPr>
            <a:lvl2pPr eaLnBrk="1" latinLnBrk="0" hangingPunct="1">
              <a:defRPr kumimoji="0">
                <a:solidFill>
                  <a:schemeClr val="lt1"/>
                </a:solidFill>
                <a:latin typeface="+mn-lt"/>
                <a:ea typeface="+mn-ea"/>
                <a:cs typeface="+mn-cs"/>
              </a:defRPr>
            </a:lvl2pPr>
            <a:lvl3pPr eaLnBrk="1" latinLnBrk="0" hangingPunct="1">
              <a:defRPr kumimoji="0">
                <a:solidFill>
                  <a:schemeClr val="lt1"/>
                </a:solidFill>
                <a:latin typeface="+mn-lt"/>
                <a:ea typeface="+mn-ea"/>
                <a:cs typeface="+mn-cs"/>
              </a:defRPr>
            </a:lvl3pPr>
            <a:lvl4pPr eaLnBrk="1" latinLnBrk="0" hangingPunct="1">
              <a:defRPr kumimoji="0">
                <a:solidFill>
                  <a:schemeClr val="lt1"/>
                </a:solidFill>
                <a:latin typeface="+mn-lt"/>
                <a:ea typeface="+mn-ea"/>
                <a:cs typeface="+mn-cs"/>
              </a:defRPr>
            </a:lvl4pPr>
            <a:lvl5pPr eaLnBrk="1" latinLnBrk="0" hangingPunct="1">
              <a:defRPr kumimoji="0">
                <a:solidFill>
                  <a:schemeClr val="lt1"/>
                </a:solidFill>
                <a:latin typeface="+mn-lt"/>
                <a:ea typeface="+mn-ea"/>
                <a:cs typeface="+mn-cs"/>
              </a:defRPr>
            </a:lvl5pPr>
            <a:lvl6pPr eaLnBrk="1" latinLnBrk="0" hangingPunct="1">
              <a:defRPr kumimoji="0">
                <a:solidFill>
                  <a:schemeClr val="lt1"/>
                </a:solidFill>
                <a:latin typeface="+mn-lt"/>
                <a:ea typeface="+mn-ea"/>
                <a:cs typeface="+mn-cs"/>
              </a:defRPr>
            </a:lvl6pPr>
            <a:lvl7pPr eaLnBrk="1" latinLnBrk="0" hangingPunct="1">
              <a:defRPr kumimoji="0">
                <a:solidFill>
                  <a:schemeClr val="lt1"/>
                </a:solidFill>
                <a:latin typeface="+mn-lt"/>
                <a:ea typeface="+mn-ea"/>
                <a:cs typeface="+mn-cs"/>
              </a:defRPr>
            </a:lvl7pPr>
            <a:lvl8pPr eaLnBrk="1" latinLnBrk="0" hangingPunct="1">
              <a:defRPr kumimoji="0">
                <a:solidFill>
                  <a:schemeClr val="lt1"/>
                </a:solidFill>
                <a:latin typeface="+mn-lt"/>
                <a:ea typeface="+mn-ea"/>
                <a:cs typeface="+mn-cs"/>
              </a:defRPr>
            </a:lvl8pPr>
            <a:lvl9pPr eaLnBrk="1" latinLnBrk="0" hangingPunct="1">
              <a:defRPr kumimoji="0">
                <a:solidFill>
                  <a:schemeClr val="lt1"/>
                </a:solidFill>
                <a:latin typeface="+mn-lt"/>
                <a:ea typeface="+mn-ea"/>
                <a:cs typeface="+mn-cs"/>
              </a:defRPr>
            </a:lvl9pPr>
          </a:lstStyle>
          <a:p>
            <a:pPr defTabSz="850392">
              <a:spcAft>
                <a:spcPts val="600"/>
              </a:spcAft>
            </a:pPr>
            <a:r>
              <a:rPr kumimoji="0" lang="en-GB" sz="1488" kern="1200">
                <a:solidFill>
                  <a:schemeClr val="tx1"/>
                </a:solidFill>
                <a:latin typeface="+mn-lt"/>
                <a:ea typeface="+mn-ea"/>
                <a:cs typeface="+mn-cs"/>
              </a:rPr>
              <a:t>1984: 110</a:t>
            </a:r>
            <a:endParaRPr lang="en-GB" sz="1600">
              <a:solidFill>
                <a:schemeClr val="tx1"/>
              </a:solidFill>
            </a:endParaRPr>
          </a:p>
        </p:txBody>
      </p:sp>
      <p:sp>
        <p:nvSpPr>
          <p:cNvPr id="10" name="Content Placeholder 3"/>
          <p:cNvSpPr txBox="1">
            <a:spLocks/>
          </p:cNvSpPr>
          <p:nvPr/>
        </p:nvSpPr>
        <p:spPr>
          <a:xfrm>
            <a:off x="3122865" y="605027"/>
            <a:ext cx="8382579" cy="5795773"/>
          </a:xfrm>
          <a:prstGeom prst="wedgeRoundRectCallout">
            <a:avLst>
              <a:gd name="adj1" fmla="val -49925"/>
              <a:gd name="adj2" fmla="val -48621"/>
              <a:gd name="adj3" fmla="val 16667"/>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lt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lt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lt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lt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lt1"/>
                </a:solidFill>
                <a:latin typeface="+mn-lt"/>
                <a:ea typeface="+mn-ea"/>
                <a:cs typeface="+mn-cs"/>
              </a:defRPr>
            </a:lvl9pPr>
          </a:lstStyle>
          <a:p>
            <a:pPr marL="0" indent="0" defTabSz="850392">
              <a:buNone/>
            </a:pPr>
            <a:r>
              <a:rPr kumimoji="0" lang="en-GB" sz="2976" b="1" kern="1200" dirty="0">
                <a:solidFill>
                  <a:schemeClr val="tx1"/>
                </a:solidFill>
                <a:latin typeface="+mn-lt"/>
                <a:ea typeface="+mn-ea"/>
                <a:cs typeface="+mn-cs"/>
              </a:rPr>
              <a:t>BAKHTIN</a:t>
            </a:r>
          </a:p>
          <a:p>
            <a:pPr marL="0" indent="0" defTabSz="850392">
              <a:buNone/>
            </a:pPr>
            <a:r>
              <a:rPr kumimoji="0" lang="en-GB" sz="2976" kern="1200" dirty="0">
                <a:solidFill>
                  <a:schemeClr val="tx1"/>
                </a:solidFill>
                <a:latin typeface="+mn-lt"/>
                <a:ea typeface="+mn-ea"/>
                <a:cs typeface="+mn-cs"/>
              </a:rPr>
              <a:t>‘Any true understanding is dialogic in nature and … strives to match the speaker’s word with a counter word. </a:t>
            </a:r>
          </a:p>
          <a:p>
            <a:pPr marL="0" indent="0" defTabSz="850392">
              <a:buNone/>
            </a:pPr>
            <a:r>
              <a:rPr kumimoji="0" lang="en-GB" sz="2976" kern="1200" dirty="0">
                <a:solidFill>
                  <a:schemeClr val="tx1"/>
                </a:solidFill>
                <a:latin typeface="+mn-lt"/>
                <a:ea typeface="+mn-ea"/>
                <a:cs typeface="+mn-cs"/>
              </a:rPr>
              <a:t>Life by its very nature is dialogic. To live means to participate in dialogue: to ask questions, to listen, to respond, to agree… </a:t>
            </a:r>
          </a:p>
          <a:p>
            <a:pPr marL="0" indent="0" defTabSz="850392">
              <a:buNone/>
            </a:pPr>
            <a:r>
              <a:rPr kumimoji="0" lang="en-GB" sz="2976" kern="1200" dirty="0">
                <a:solidFill>
                  <a:schemeClr val="tx1"/>
                </a:solidFill>
                <a:latin typeface="+mn-lt"/>
                <a:ea typeface="+mn-ea"/>
                <a:cs typeface="+mn-cs"/>
              </a:rPr>
              <a:t>Consciousness is, in essence, multiple’ </a:t>
            </a:r>
          </a:p>
          <a:p>
            <a:pPr marL="0" indent="0" defTabSz="850392">
              <a:buNone/>
            </a:pPr>
            <a:r>
              <a:rPr kumimoji="0" lang="en-GB" sz="1674" kern="1200" dirty="0">
                <a:solidFill>
                  <a:schemeClr val="tx1"/>
                </a:solidFill>
                <a:latin typeface="+mn-lt"/>
                <a:ea typeface="+mn-ea"/>
                <a:cs typeface="+mn-cs"/>
              </a:rPr>
              <a:t>(Bakhtin, 1986: 95, 69; 1984:293) </a:t>
            </a:r>
            <a:endParaRPr lang="en-GB" sz="1800" dirty="0">
              <a:solidFill>
                <a:schemeClr val="tx1"/>
              </a:solidFill>
            </a:endParaRPr>
          </a:p>
        </p:txBody>
      </p:sp>
    </p:spTree>
    <p:extLst>
      <p:ext uri="{BB962C8B-B14F-4D97-AF65-F5344CB8AC3E}">
        <p14:creationId xmlns:p14="http://schemas.microsoft.com/office/powerpoint/2010/main" val="647868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751901-423B-A299-5BE1-A02DF6AF1028}"/>
              </a:ext>
            </a:extLst>
          </p:cNvPr>
          <p:cNvSpPr>
            <a:spLocks noGrp="1"/>
          </p:cNvSpPr>
          <p:nvPr>
            <p:ph type="title"/>
          </p:nvPr>
        </p:nvSpPr>
        <p:spPr>
          <a:xfrm>
            <a:off x="177800" y="0"/>
            <a:ext cx="12011152" cy="1672955"/>
          </a:xfrm>
        </p:spPr>
        <p:txBody>
          <a:bodyPr anchor="b">
            <a:normAutofit/>
          </a:bodyPr>
          <a:lstStyle/>
          <a:p>
            <a:r>
              <a:rPr lang="en-GB" sz="4000" b="1" dirty="0">
                <a:latin typeface="Baguet Script" panose="00000500000000000000" pitchFamily="2" charset="0"/>
              </a:rPr>
              <a:t>Chapter One </a:t>
            </a:r>
            <a:r>
              <a:rPr lang="en-GB" sz="4000" b="1" dirty="0"/>
              <a:t>– Why focus on 11-14 years’                         reading comprehension &amp; is it still relevant? </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AAC213D-03B2-DF30-BF95-F6C49B7E9935}"/>
              </a:ext>
            </a:extLst>
          </p:cNvPr>
          <p:cNvSpPr>
            <a:spLocks noGrp="1"/>
          </p:cNvSpPr>
          <p:nvPr>
            <p:ph idx="1"/>
          </p:nvPr>
        </p:nvSpPr>
        <p:spPr>
          <a:xfrm>
            <a:off x="177800" y="1672954"/>
            <a:ext cx="7556500" cy="5093606"/>
          </a:xfrm>
        </p:spPr>
        <p:txBody>
          <a:bodyPr anchor="t">
            <a:normAutofit fontScale="92500" lnSpcReduction="10000"/>
          </a:bodyPr>
          <a:lstStyle/>
          <a:p>
            <a:r>
              <a:rPr lang="en-GB" sz="1800" dirty="0"/>
              <a:t>UK Poverty was deepening, then &amp; now: 1 million children, 4 million people live in ‘destitution’ 2021-22, unable to meet basic human needs. </a:t>
            </a:r>
            <a:r>
              <a:rPr lang="en-GB" sz="1700" dirty="0"/>
              <a:t>(Fitzpatrick, 2023)</a:t>
            </a:r>
          </a:p>
          <a:p>
            <a:r>
              <a:rPr lang="en-GB" sz="1800" dirty="0">
                <a:ea typeface="Times New Roman" panose="02020603050405020304" pitchFamily="18" charset="0"/>
              </a:rPr>
              <a:t>Being</a:t>
            </a:r>
            <a:r>
              <a:rPr lang="en-GB" sz="1800" dirty="0">
                <a:effectLst/>
                <a:ea typeface="Times New Roman" panose="02020603050405020304" pitchFamily="18" charset="0"/>
              </a:rPr>
              <a:t> a successful reader is central to students’ academic success, progression to employment, HE, future life, health and human flourishing </a:t>
            </a:r>
          </a:p>
          <a:p>
            <a:r>
              <a:rPr lang="en-GB" sz="1800" dirty="0"/>
              <a:t>But 20% 15-year-olds in OECD countries &amp; 40-45% in the Global South STILL have inadequate reading literacy – consistent for 20 years – disproportionately from disadvantaged groups </a:t>
            </a:r>
            <a:r>
              <a:rPr lang="en-GB" sz="1700" dirty="0"/>
              <a:t>(OECD, 2023; </a:t>
            </a:r>
            <a:r>
              <a:rPr lang="en-GB" sz="1700" dirty="0" err="1">
                <a:effectLst/>
                <a:ea typeface="Times New Roman" panose="02020603050405020304" pitchFamily="18" charset="0"/>
              </a:rPr>
              <a:t>Delprato</a:t>
            </a:r>
            <a:r>
              <a:rPr lang="en-GB" sz="1700" dirty="0">
                <a:effectLst/>
                <a:ea typeface="Times New Roman" panose="02020603050405020304" pitchFamily="18" charset="0"/>
              </a:rPr>
              <a:t> &amp; Shepard, 2023</a:t>
            </a:r>
            <a:r>
              <a:rPr lang="en-GB" sz="1700" dirty="0"/>
              <a:t>) </a:t>
            </a:r>
          </a:p>
          <a:p>
            <a:r>
              <a:rPr lang="en-GB" sz="1800" dirty="0"/>
              <a:t>Secondary comprehension under-researched &amp; few intervention studies show statistically significant growth (e.g. Baye et al, 2019); </a:t>
            </a:r>
            <a:r>
              <a:rPr lang="en-GB" sz="1800" b="1" dirty="0"/>
              <a:t>few on whole-text reading</a:t>
            </a:r>
          </a:p>
          <a:p>
            <a:r>
              <a:rPr lang="en-GB" sz="1800" dirty="0"/>
              <a:t>Pre-pandemic research, but Covid has exacerbated reading losses in England for those in poverty (DfE, 2022)</a:t>
            </a:r>
          </a:p>
          <a:p>
            <a:r>
              <a:rPr lang="en-GB" sz="1800" dirty="0"/>
              <a:t>UK Levels of reading enjoyment &amp; amount of independent </a:t>
            </a:r>
            <a:r>
              <a:rPr lang="en-GB" sz="1800" dirty="0" err="1"/>
              <a:t>RfP</a:t>
            </a:r>
            <a:r>
              <a:rPr lang="en-GB" sz="1800" dirty="0"/>
              <a:t> were declining then and now: 60% FSM/boys, 8-18 </a:t>
            </a:r>
            <a:r>
              <a:rPr lang="en-GB" sz="1800" dirty="0" err="1"/>
              <a:t>yrs</a:t>
            </a:r>
            <a:r>
              <a:rPr lang="en-GB" sz="1800" dirty="0"/>
              <a:t> do not enjoy reading &amp; </a:t>
            </a:r>
            <a:r>
              <a:rPr lang="en-GB" sz="1800" b="1" i="1" dirty="0"/>
              <a:t>prefer reading in school</a:t>
            </a:r>
            <a:r>
              <a:rPr lang="en-GB" sz="1800" b="1" dirty="0"/>
              <a:t>. </a:t>
            </a:r>
            <a:r>
              <a:rPr lang="en-GB" sz="1800" dirty="0"/>
              <a:t>Only 28% read daily, </a:t>
            </a:r>
            <a:r>
              <a:rPr lang="en-GB" sz="1800" dirty="0" err="1"/>
              <a:t>RfP</a:t>
            </a:r>
            <a:r>
              <a:rPr lang="en-GB" sz="1800" dirty="0"/>
              <a:t> - lowest ever - NLT (2023).                                        </a:t>
            </a:r>
            <a:r>
              <a:rPr lang="en-GB" sz="1800" b="1" dirty="0"/>
              <a:t>But </a:t>
            </a:r>
            <a:r>
              <a:rPr lang="en-GB" sz="1800" b="1" dirty="0" err="1"/>
              <a:t>RfP</a:t>
            </a:r>
            <a:r>
              <a:rPr lang="en-GB" sz="1800" b="1" dirty="0"/>
              <a:t> at 10 years is a greater predictor of GCSE success than parents’ level of  education </a:t>
            </a:r>
            <a:r>
              <a:rPr lang="en-GB" sz="1800" dirty="0"/>
              <a:t>(Sullivan &amp; Brown, 2015). Access to books &amp; </a:t>
            </a:r>
            <a:r>
              <a:rPr lang="en-GB" sz="1800" b="1" dirty="0"/>
              <a:t>extended reading </a:t>
            </a:r>
            <a:r>
              <a:rPr lang="en-GB" sz="1800" dirty="0"/>
              <a:t>can enhance comprehension for disadvantaged students (Allington et al, 2010)</a:t>
            </a:r>
            <a:endParaRPr lang="en-GB" sz="1800" dirty="0">
              <a:highlight>
                <a:srgbClr val="F7FD03"/>
              </a:highlight>
            </a:endParaRPr>
          </a:p>
          <a:p>
            <a:r>
              <a:rPr lang="en-GB" sz="1800" b="1" dirty="0"/>
              <a:t>Reciprocal relation between reading skill, exposure to print &amp; reading comprehension </a:t>
            </a:r>
            <a:r>
              <a:rPr lang="en-GB" sz="1800" dirty="0"/>
              <a:t>– the Matthew Effect – the ‘rich’ get richer, the ‘poor’, poorer… </a:t>
            </a:r>
            <a:r>
              <a:rPr lang="en-GB" sz="1500" dirty="0"/>
              <a:t>(Cunningham &amp; Stanovich, 1984; van Bergen et al, 2020; Mol &amp; Bus, 2011)  </a:t>
            </a:r>
          </a:p>
          <a:p>
            <a:endParaRPr lang="en-GB" sz="1500" dirty="0"/>
          </a:p>
        </p:txBody>
      </p:sp>
      <p:pic>
        <p:nvPicPr>
          <p:cNvPr id="4" name="Picture 3">
            <a:extLst>
              <a:ext uri="{FF2B5EF4-FFF2-40B4-BE49-F238E27FC236}">
                <a16:creationId xmlns:a16="http://schemas.microsoft.com/office/drawing/2014/main" id="{8BA2F772-CD7A-6150-B3DC-9E9F87AA8C1F}"/>
              </a:ext>
            </a:extLst>
          </p:cNvPr>
          <p:cNvPicPr>
            <a:picLocks noChangeAspect="1"/>
          </p:cNvPicPr>
          <p:nvPr/>
        </p:nvPicPr>
        <p:blipFill rotWithShape="1">
          <a:blip r:embed="rId3">
            <a:extLst>
              <a:ext uri="{28A0092B-C50C-407E-A947-70E740481C1C}">
                <a14:useLocalDpi xmlns:a14="http://schemas.microsoft.com/office/drawing/2010/main" val="0"/>
              </a:ext>
            </a:extLst>
          </a:blip>
          <a:srcRect l="24482" r="21643"/>
          <a:stretch/>
        </p:blipFill>
        <p:spPr>
          <a:xfrm>
            <a:off x="7974441" y="2006974"/>
            <a:ext cx="4039759" cy="4199100"/>
          </a:xfrm>
          <a:prstGeom prst="rect">
            <a:avLst/>
          </a:prstGeom>
        </p:spPr>
      </p:pic>
      <p:pic>
        <p:nvPicPr>
          <p:cNvPr id="6" name="Picture 5" descr="A close up of a typewriter&#10;&#10;Description automatically generated">
            <a:extLst>
              <a:ext uri="{FF2B5EF4-FFF2-40B4-BE49-F238E27FC236}">
                <a16:creationId xmlns:a16="http://schemas.microsoft.com/office/drawing/2014/main" id="{E91A2722-D93B-2D6A-DBB2-408C6199AF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0675" y="69714"/>
            <a:ext cx="2981325" cy="1533525"/>
          </a:xfrm>
          <a:prstGeom prst="rect">
            <a:avLst/>
          </a:prstGeom>
        </p:spPr>
      </p:pic>
    </p:spTree>
    <p:extLst>
      <p:ext uri="{BB962C8B-B14F-4D97-AF65-F5344CB8AC3E}">
        <p14:creationId xmlns:p14="http://schemas.microsoft.com/office/powerpoint/2010/main" val="2071835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D4D52-C858-7A5F-1C0A-750BCF758BC4}"/>
              </a:ext>
            </a:extLst>
          </p:cNvPr>
          <p:cNvSpPr>
            <a:spLocks noGrp="1"/>
          </p:cNvSpPr>
          <p:nvPr>
            <p:ph type="title"/>
          </p:nvPr>
        </p:nvSpPr>
        <p:spPr>
          <a:xfrm>
            <a:off x="330200" y="88901"/>
            <a:ext cx="8178800" cy="1422400"/>
          </a:xfrm>
        </p:spPr>
        <p:txBody>
          <a:bodyPr>
            <a:normAutofit fontScale="90000"/>
          </a:bodyPr>
          <a:lstStyle/>
          <a:p>
            <a:r>
              <a:rPr lang="en-GB" sz="3400" b="1">
                <a:latin typeface="Baguet Script" panose="00000500000000000000" pitchFamily="2" charset="0"/>
              </a:rPr>
              <a:t>Chapters 2-4</a:t>
            </a:r>
            <a:r>
              <a:rPr lang="en-GB" sz="3400">
                <a:latin typeface="Baguet Script" panose="00000500000000000000" pitchFamily="2" charset="0"/>
              </a:rPr>
              <a:t>: </a:t>
            </a:r>
            <a:r>
              <a:rPr lang="en-GB" sz="3400"/>
              <a:t>Struggling to find a plot that ‘works’</a:t>
            </a:r>
            <a:br>
              <a:rPr lang="en-GB" sz="3400"/>
            </a:br>
            <a:endParaRPr lang="en-GB" sz="3400"/>
          </a:p>
        </p:txBody>
      </p:sp>
      <p:sp>
        <p:nvSpPr>
          <p:cNvPr id="3" name="Content Placeholder 2">
            <a:extLst>
              <a:ext uri="{FF2B5EF4-FFF2-40B4-BE49-F238E27FC236}">
                <a16:creationId xmlns:a16="http://schemas.microsoft.com/office/drawing/2014/main" id="{3069FFDD-1AF9-6F63-F4BF-75E2D0D4A367}"/>
              </a:ext>
            </a:extLst>
          </p:cNvPr>
          <p:cNvSpPr>
            <a:spLocks noGrp="1"/>
          </p:cNvSpPr>
          <p:nvPr>
            <p:ph idx="1"/>
          </p:nvPr>
        </p:nvSpPr>
        <p:spPr>
          <a:xfrm>
            <a:off x="190500" y="850900"/>
            <a:ext cx="8496300" cy="5740400"/>
          </a:xfrm>
        </p:spPr>
        <p:txBody>
          <a:bodyPr>
            <a:noAutofit/>
          </a:bodyPr>
          <a:lstStyle/>
          <a:p>
            <a:pPr marL="0" indent="0">
              <a:buNone/>
            </a:pPr>
            <a:r>
              <a:rPr lang="en-GB" sz="2400" dirty="0"/>
              <a:t>1) How much </a:t>
            </a:r>
            <a:r>
              <a:rPr lang="en-GB" sz="2400" i="1" dirty="0"/>
              <a:t>extended, engaged reading</a:t>
            </a:r>
            <a:r>
              <a:rPr lang="en-GB" sz="2400" dirty="0"/>
              <a:t> of </a:t>
            </a:r>
            <a:r>
              <a:rPr lang="en-GB" sz="2400" i="1" dirty="0"/>
              <a:t>fictional texts </a:t>
            </a:r>
            <a:r>
              <a:rPr lang="en-GB" sz="2400" dirty="0"/>
              <a:t>occurs in secondary English classrooms? </a:t>
            </a:r>
            <a:r>
              <a:rPr lang="en-GB" sz="1800" dirty="0"/>
              <a:t>(</a:t>
            </a:r>
            <a:r>
              <a:rPr lang="en-GB" sz="1800" dirty="0" err="1"/>
              <a:t>Jerrim</a:t>
            </a:r>
            <a:r>
              <a:rPr lang="en-GB" sz="1800" dirty="0"/>
              <a:t> &amp; Moss, 2019)</a:t>
            </a:r>
          </a:p>
          <a:p>
            <a:r>
              <a:rPr lang="en-GB" sz="2400" dirty="0"/>
              <a:t>14.8% in Language Arts lessons, US (Swanson et al, 2016)</a:t>
            </a:r>
          </a:p>
          <a:p>
            <a:r>
              <a:rPr lang="en-GB" sz="2400" dirty="0"/>
              <a:t>15 mins in 1 hour, </a:t>
            </a:r>
            <a:r>
              <a:rPr lang="en-GB" sz="2400" i="1" dirty="0"/>
              <a:t>including discussion </a:t>
            </a:r>
            <a:r>
              <a:rPr lang="en-GB" sz="2400" dirty="0"/>
              <a:t>-  AI-generated lesson-plan for reading last week!</a:t>
            </a:r>
          </a:p>
          <a:p>
            <a:pPr marL="0" indent="0">
              <a:buNone/>
            </a:pPr>
            <a:r>
              <a:rPr lang="en-GB" sz="2400" dirty="0"/>
              <a:t>2) Teacher knowledge? Reading theories are complex –  Have secondary teachers had </a:t>
            </a:r>
            <a:r>
              <a:rPr lang="en-GB" sz="2400" dirty="0" err="1"/>
              <a:t>opps</a:t>
            </a:r>
            <a:r>
              <a:rPr lang="en-GB" sz="2400" dirty="0"/>
              <a:t>. to develop required knowledge - </a:t>
            </a:r>
            <a:r>
              <a:rPr lang="en-GB" sz="2400" dirty="0">
                <a:highlight>
                  <a:srgbClr val="FFFFFF"/>
                </a:highlight>
              </a:rPr>
              <a:t>for </a:t>
            </a:r>
            <a:r>
              <a:rPr lang="en-GB" sz="2400" i="1" dirty="0">
                <a:highlight>
                  <a:srgbClr val="FFFFFF"/>
                </a:highlight>
              </a:rPr>
              <a:t>struggling &amp; disadvantaged readers</a:t>
            </a:r>
            <a:r>
              <a:rPr lang="en-GB" sz="2400" dirty="0">
                <a:highlight>
                  <a:srgbClr val="FFFFFF"/>
                </a:highlight>
              </a:rPr>
              <a:t>? How best to provide this? Moats, 2009; </a:t>
            </a:r>
            <a:r>
              <a:rPr lang="en-GB" sz="2400" dirty="0" err="1">
                <a:highlight>
                  <a:srgbClr val="FFFFFF"/>
                </a:highlight>
              </a:rPr>
              <a:t>Risko</a:t>
            </a:r>
            <a:r>
              <a:rPr lang="en-GB" sz="2400" dirty="0">
                <a:highlight>
                  <a:srgbClr val="FFFFFF"/>
                </a:highlight>
              </a:rPr>
              <a:t> et al, 2008; Korthagen, 2017)</a:t>
            </a:r>
          </a:p>
          <a:p>
            <a:pPr marL="0" indent="0">
              <a:buNone/>
            </a:pPr>
            <a:r>
              <a:rPr lang="en-GB" sz="2400" dirty="0"/>
              <a:t>3) Policy &amp; practice – effect of performative, high-stakes assessment, focused on GCSE exam requirements at 16 on students of 11-14 years? What reading practices take place?</a:t>
            </a:r>
          </a:p>
          <a:p>
            <a:pPr marL="0" indent="0">
              <a:buNone/>
            </a:pPr>
            <a:r>
              <a:rPr lang="en-GB" sz="2400" dirty="0"/>
              <a:t>We started by thinking about what whole-text reading is…</a:t>
            </a:r>
          </a:p>
          <a:p>
            <a:pPr marL="0" indent="0">
              <a:buNone/>
            </a:pPr>
            <a:r>
              <a:rPr lang="en-GB" sz="2400" dirty="0"/>
              <a:t>HOLD THIS THOUGHT! What would you WANT the Faster Read to include as an intervention? Infer what we did…</a:t>
            </a:r>
          </a:p>
        </p:txBody>
      </p:sp>
      <p:pic>
        <p:nvPicPr>
          <p:cNvPr id="4" name="Content Placeholder 4" descr="A group of people looking at a book&#10;&#10;Description automatically generated">
            <a:extLst>
              <a:ext uri="{FF2B5EF4-FFF2-40B4-BE49-F238E27FC236}">
                <a16:creationId xmlns:a16="http://schemas.microsoft.com/office/drawing/2014/main" id="{788FE9EA-126E-5660-4B0E-D3500398D74F}"/>
              </a:ext>
            </a:extLst>
          </p:cNvPr>
          <p:cNvPicPr>
            <a:picLocks noChangeAspect="1"/>
          </p:cNvPicPr>
          <p:nvPr/>
        </p:nvPicPr>
        <p:blipFill rotWithShape="1">
          <a:blip r:embed="rId3">
            <a:extLst>
              <a:ext uri="{28A0092B-C50C-407E-A947-70E740481C1C}">
                <a14:useLocalDpi xmlns:a14="http://schemas.microsoft.com/office/drawing/2010/main" val="0"/>
              </a:ext>
            </a:extLst>
          </a:blip>
          <a:srcRect l="40082" r="11324" b="-1"/>
          <a:stretch/>
        </p:blipFill>
        <p:spPr>
          <a:xfrm>
            <a:off x="8686801" y="0"/>
            <a:ext cx="3505200" cy="6858000"/>
          </a:xfrm>
          <a:prstGeom prst="rect">
            <a:avLst/>
          </a:prstGeom>
          <a:effectLst/>
        </p:spPr>
      </p:pic>
    </p:spTree>
    <p:extLst>
      <p:ext uri="{BB962C8B-B14F-4D97-AF65-F5344CB8AC3E}">
        <p14:creationId xmlns:p14="http://schemas.microsoft.com/office/powerpoint/2010/main" val="4039842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F401-3902-43DB-8A64-AD71157992F9}"/>
              </a:ext>
            </a:extLst>
          </p:cNvPr>
          <p:cNvSpPr>
            <a:spLocks noGrp="1"/>
          </p:cNvSpPr>
          <p:nvPr>
            <p:ph type="title"/>
          </p:nvPr>
        </p:nvSpPr>
        <p:spPr>
          <a:xfrm>
            <a:off x="8846" y="80010"/>
            <a:ext cx="11610340" cy="1040524"/>
          </a:xfrm>
          <a:solidFill>
            <a:srgbClr val="4BD0FF"/>
          </a:solidFill>
        </p:spPr>
        <p:txBody>
          <a:bodyPr>
            <a:normAutofit fontScale="90000"/>
          </a:bodyPr>
          <a:lstStyle/>
          <a:p>
            <a:br>
              <a:rPr lang="en-GB" dirty="0"/>
            </a:br>
            <a:br>
              <a:rPr lang="en-GB" dirty="0"/>
            </a:br>
            <a:r>
              <a:rPr lang="en-GB" b="1" dirty="0">
                <a:latin typeface="Baguet Script" panose="020F0502020204030204" pitchFamily="2" charset="0"/>
              </a:rPr>
              <a:t>The End</a:t>
            </a:r>
            <a:r>
              <a:rPr lang="en-GB" dirty="0"/>
              <a:t>…Impact of the Faster Read?</a:t>
            </a:r>
            <a:br>
              <a:rPr lang="en-GB" dirty="0"/>
            </a:br>
            <a:r>
              <a:rPr lang="en-GB" dirty="0"/>
              <a:t>How far has it spread?</a:t>
            </a:r>
            <a:br>
              <a:rPr lang="en-GB" dirty="0"/>
            </a:br>
            <a:br>
              <a:rPr lang="en-GB" dirty="0"/>
            </a:br>
            <a:r>
              <a:rPr lang="en-GB" dirty="0"/>
              <a:t> </a:t>
            </a:r>
          </a:p>
        </p:txBody>
      </p:sp>
      <p:sp>
        <p:nvSpPr>
          <p:cNvPr id="3" name="Content Placeholder 2">
            <a:extLst>
              <a:ext uri="{FF2B5EF4-FFF2-40B4-BE49-F238E27FC236}">
                <a16:creationId xmlns:a16="http://schemas.microsoft.com/office/drawing/2014/main" id="{07ADB6F3-1BDD-41FE-A6BF-E3525931D596}"/>
              </a:ext>
            </a:extLst>
          </p:cNvPr>
          <p:cNvSpPr>
            <a:spLocks noGrp="1"/>
          </p:cNvSpPr>
          <p:nvPr>
            <p:ph sz="half" idx="1"/>
          </p:nvPr>
        </p:nvSpPr>
        <p:spPr>
          <a:xfrm>
            <a:off x="240030" y="1213945"/>
            <a:ext cx="11379156" cy="5470633"/>
          </a:xfrm>
        </p:spPr>
        <p:txBody>
          <a:bodyPr>
            <a:normAutofit fontScale="92500"/>
          </a:bodyPr>
          <a:lstStyle/>
          <a:p>
            <a:pPr marL="0" indent="0">
              <a:buNone/>
            </a:pPr>
            <a:r>
              <a:rPr lang="en-GB" dirty="0"/>
              <a:t>N= 208 Teachers: Online survey (n= 183), targeting known FR                                      users &amp; via social media + 25 Teacher interviews + 12 Lesson-observations. </a:t>
            </a:r>
          </a:p>
          <a:p>
            <a:pPr marL="0" indent="0">
              <a:buNone/>
            </a:pPr>
            <a:r>
              <a:rPr lang="en-GB" b="1" dirty="0"/>
              <a:t>Headline Findings:</a:t>
            </a:r>
          </a:p>
          <a:p>
            <a:r>
              <a:rPr lang="en-GB" b="1" dirty="0">
                <a:highlight>
                  <a:srgbClr val="FFFFFF"/>
                </a:highlight>
              </a:rPr>
              <a:t>208+ schools, 40,000+ students &amp; 1000+ teachers currently using it - whole UK</a:t>
            </a:r>
          </a:p>
          <a:p>
            <a:r>
              <a:rPr lang="en-GB" dirty="0"/>
              <a:t>Primary, Secondary, Alternative Provision, Special Education</a:t>
            </a:r>
          </a:p>
          <a:p>
            <a:r>
              <a:rPr lang="en-GB" dirty="0"/>
              <a:t>Estimated 10+ ITE courses teach the FR in reading curriculum </a:t>
            </a:r>
            <a:endParaRPr lang="en-GB" b="1" dirty="0"/>
          </a:p>
          <a:p>
            <a:r>
              <a:rPr lang="en-GB" dirty="0"/>
              <a:t>70% report all/most of English Department use FR; 99% recommend it</a:t>
            </a:r>
          </a:p>
          <a:p>
            <a:r>
              <a:rPr lang="en-GB" dirty="0"/>
              <a:t>48% adopted it during/just post-Covid to avoid reading losses or as a ‘catch up’</a:t>
            </a:r>
          </a:p>
          <a:p>
            <a:r>
              <a:rPr lang="en-GB" dirty="0"/>
              <a:t>22% have used it for 4-8 years </a:t>
            </a:r>
          </a:p>
          <a:p>
            <a:r>
              <a:rPr lang="en-GB" dirty="0"/>
              <a:t>49% have used it with 11-32 classes – multiplier effects </a:t>
            </a:r>
          </a:p>
          <a:p>
            <a:r>
              <a:rPr lang="en-GB" dirty="0"/>
              <a:t>Some MATs now spreading it across their schools, via agentive Head Teachers</a:t>
            </a:r>
          </a:p>
          <a:p>
            <a:pPr marL="0" indent="0">
              <a:buNone/>
            </a:pPr>
            <a:endParaRPr lang="en-GB" dirty="0"/>
          </a:p>
        </p:txBody>
      </p:sp>
      <p:pic>
        <p:nvPicPr>
          <p:cNvPr id="5" name="Picture 4" descr="A white dove flying in the air&#10;&#10;Description automatically generated">
            <a:extLst>
              <a:ext uri="{FF2B5EF4-FFF2-40B4-BE49-F238E27FC236}">
                <a16:creationId xmlns:a16="http://schemas.microsoft.com/office/drawing/2014/main" id="{3B470833-6F61-8A0A-3089-2B9BE48A40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4500" y="80010"/>
            <a:ext cx="2857500" cy="1600200"/>
          </a:xfrm>
          <a:prstGeom prst="rect">
            <a:avLst/>
          </a:prstGeom>
        </p:spPr>
      </p:pic>
    </p:spTree>
    <p:extLst>
      <p:ext uri="{BB962C8B-B14F-4D97-AF65-F5344CB8AC3E}">
        <p14:creationId xmlns:p14="http://schemas.microsoft.com/office/powerpoint/2010/main" val="3590517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7127-E737-D0CB-C532-333744DDB314}"/>
              </a:ext>
            </a:extLst>
          </p:cNvPr>
          <p:cNvSpPr>
            <a:spLocks noGrp="1"/>
          </p:cNvSpPr>
          <p:nvPr>
            <p:ph type="title"/>
          </p:nvPr>
        </p:nvSpPr>
        <p:spPr>
          <a:xfrm>
            <a:off x="0" y="77833"/>
            <a:ext cx="11401927" cy="1325563"/>
          </a:xfrm>
          <a:solidFill>
            <a:srgbClr val="4BD0FF"/>
          </a:solidFill>
        </p:spPr>
        <p:txBody>
          <a:bodyPr>
            <a:normAutofit/>
          </a:bodyPr>
          <a:lstStyle/>
          <a:p>
            <a:r>
              <a:rPr lang="en-GB" dirty="0"/>
              <a:t>Impact after 10 years: survey &amp; interviews:       Majority of teachers say…</a:t>
            </a:r>
          </a:p>
        </p:txBody>
      </p:sp>
      <p:sp>
        <p:nvSpPr>
          <p:cNvPr id="3" name="Content Placeholder 2">
            <a:extLst>
              <a:ext uri="{FF2B5EF4-FFF2-40B4-BE49-F238E27FC236}">
                <a16:creationId xmlns:a16="http://schemas.microsoft.com/office/drawing/2014/main" id="{81C663C4-77A1-C3F1-7C57-8482414F85DC}"/>
              </a:ext>
            </a:extLst>
          </p:cNvPr>
          <p:cNvSpPr>
            <a:spLocks noGrp="1"/>
          </p:cNvSpPr>
          <p:nvPr>
            <p:ph idx="1"/>
          </p:nvPr>
        </p:nvSpPr>
        <p:spPr>
          <a:xfrm>
            <a:off x="332873" y="1477953"/>
            <a:ext cx="11698706" cy="5302214"/>
          </a:xfrm>
        </p:spPr>
        <p:txBody>
          <a:bodyPr>
            <a:normAutofit fontScale="92500" lnSpcReduction="20000"/>
          </a:bodyPr>
          <a:lstStyle/>
          <a:p>
            <a:pPr marL="0" indent="0">
              <a:buNone/>
            </a:pPr>
            <a:r>
              <a:rPr lang="en-GB" b="1" dirty="0"/>
              <a:t>Strong impact </a:t>
            </a:r>
            <a:r>
              <a:rPr lang="en-GB" dirty="0"/>
              <a:t>on KS2, KS3, GCSE &amp; even A Level, improving:</a:t>
            </a:r>
          </a:p>
          <a:p>
            <a:r>
              <a:rPr lang="en-GB" dirty="0"/>
              <a:t>Reading comprehension levels, vocab, reading engagement, identity, confidence: ‘</a:t>
            </a:r>
            <a:r>
              <a:rPr lang="en-GB" i="1" dirty="0"/>
              <a:t>joy of reading</a:t>
            </a:r>
            <a:r>
              <a:rPr lang="en-GB" dirty="0"/>
              <a:t>’. Large gains for struggling and disadvantaged readers</a:t>
            </a:r>
          </a:p>
          <a:p>
            <a:r>
              <a:rPr lang="en-GB" dirty="0"/>
              <a:t>Understanding </a:t>
            </a:r>
            <a:r>
              <a:rPr lang="en-GB" i="1" dirty="0"/>
              <a:t>whole novel </a:t>
            </a:r>
            <a:r>
              <a:rPr lang="en-GB" dirty="0"/>
              <a:t>aids complex interpretation, comparison, analysis of structure </a:t>
            </a:r>
          </a:p>
          <a:p>
            <a:r>
              <a:rPr lang="en-GB" dirty="0"/>
              <a:t>Increased no. of texts read: 18 novels in KS3: 11-14 years; many read 9+ texts </a:t>
            </a:r>
          </a:p>
          <a:p>
            <a:pPr marL="0" indent="0">
              <a:buNone/>
            </a:pPr>
            <a:r>
              <a:rPr lang="en-GB" b="1" dirty="0"/>
              <a:t>Many also say:</a:t>
            </a:r>
          </a:p>
          <a:p>
            <a:r>
              <a:rPr lang="en-GB" dirty="0"/>
              <a:t>Improved analytical or creative writing, &amp; engagement with ‘Big ideas’</a:t>
            </a:r>
          </a:p>
          <a:p>
            <a:r>
              <a:rPr lang="en-GB" dirty="0"/>
              <a:t>Rich oracy &amp; community of readers at centre: develops students’ capacity to express complex ideas, empathy, social skills post-Covid </a:t>
            </a:r>
            <a:r>
              <a:rPr lang="en-GB" sz="2200" dirty="0"/>
              <a:t>(Oakhill et al, current work</a:t>
            </a:r>
            <a:r>
              <a:rPr lang="en-GB" dirty="0"/>
              <a:t>)</a:t>
            </a:r>
          </a:p>
          <a:p>
            <a:r>
              <a:rPr lang="en-GB" dirty="0"/>
              <a:t>Therapeutic benefits for all during/post-Covid, especially those excluded from mainstream. Some say: raises attendance and engagement with school </a:t>
            </a:r>
          </a:p>
          <a:p>
            <a:r>
              <a:rPr lang="en-GB" dirty="0"/>
              <a:t>Teachers’ version of FR similar to ours; some only read 1 longer text; some use visualiser, not books – cost of buying new diverse texts – variable impact; some use less group reading/talk – but some misconceptions</a:t>
            </a:r>
          </a:p>
          <a:p>
            <a:pPr marL="0" indent="0">
              <a:buNone/>
            </a:pPr>
            <a:endParaRPr lang="en-GB" dirty="0"/>
          </a:p>
          <a:p>
            <a:pPr marL="0" indent="0">
              <a:buNone/>
            </a:pPr>
            <a:endParaRPr lang="en-GB" dirty="0"/>
          </a:p>
          <a:p>
            <a:endParaRPr lang="en-GB" dirty="0"/>
          </a:p>
          <a:p>
            <a:endParaRPr lang="en-GB" dirty="0"/>
          </a:p>
        </p:txBody>
      </p:sp>
      <p:pic>
        <p:nvPicPr>
          <p:cNvPr id="10" name="Picture 9">
            <a:extLst>
              <a:ext uri="{FF2B5EF4-FFF2-40B4-BE49-F238E27FC236}">
                <a16:creationId xmlns:a16="http://schemas.microsoft.com/office/drawing/2014/main" id="{F1B60499-BEC5-45EA-AE9B-AE3A3FFE5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5855" y="44538"/>
            <a:ext cx="2446145" cy="1687905"/>
          </a:xfrm>
          <a:prstGeom prst="rect">
            <a:avLst/>
          </a:prstGeom>
        </p:spPr>
      </p:pic>
    </p:spTree>
    <p:extLst>
      <p:ext uri="{BB962C8B-B14F-4D97-AF65-F5344CB8AC3E}">
        <p14:creationId xmlns:p14="http://schemas.microsoft.com/office/powerpoint/2010/main" val="2304913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Callout 13">
            <a:extLst>
              <a:ext uri="{FF2B5EF4-FFF2-40B4-BE49-F238E27FC236}">
                <a16:creationId xmlns:a16="http://schemas.microsoft.com/office/drawing/2014/main" id="{F0EA0877-7709-B929-89A2-7605A8FAEB22}"/>
              </a:ext>
            </a:extLst>
          </p:cNvPr>
          <p:cNvSpPr/>
          <p:nvPr/>
        </p:nvSpPr>
        <p:spPr>
          <a:xfrm>
            <a:off x="5471071" y="2838307"/>
            <a:ext cx="6658787" cy="2421120"/>
          </a:xfrm>
          <a:prstGeom prst="wedgeEllipseCallout">
            <a:avLst>
              <a:gd name="adj1" fmla="val 42004"/>
              <a:gd name="adj2" fmla="val -43426"/>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GB" sz="2000" dirty="0">
                <a:solidFill>
                  <a:schemeClr val="tx1"/>
                </a:solidFill>
              </a:rPr>
              <a:t>I </a:t>
            </a:r>
            <a:r>
              <a:rPr lang="en-US" sz="2000" dirty="0">
                <a:solidFill>
                  <a:schemeClr val="tx1"/>
                </a:solidFill>
              </a:rPr>
              <a:t>read to them in their own homes during Covid and one girl is dyslexic and it’s changed her mindset about what reading is, and she really enjoyed it. Their parents enjoyed being read to, too!</a:t>
            </a:r>
            <a:endParaRPr lang="en-GB" sz="2000" dirty="0">
              <a:solidFill>
                <a:schemeClr val="tx1"/>
              </a:solidFill>
            </a:endParaRPr>
          </a:p>
          <a:p>
            <a:pPr defTabSz="786384">
              <a:spcAft>
                <a:spcPts val="600"/>
              </a:spcAft>
            </a:pPr>
            <a:r>
              <a:rPr lang="en-US" dirty="0">
                <a:solidFill>
                  <a:schemeClr val="tx1"/>
                </a:solidFill>
              </a:rPr>
              <a:t> </a:t>
            </a:r>
            <a:endParaRPr lang="en-GB" sz="2000" dirty="0">
              <a:solidFill>
                <a:schemeClr val="tx1"/>
              </a:solidFill>
            </a:endParaRPr>
          </a:p>
        </p:txBody>
      </p:sp>
      <p:sp>
        <p:nvSpPr>
          <p:cNvPr id="6" name="Oval Callout 13">
            <a:extLst>
              <a:ext uri="{FF2B5EF4-FFF2-40B4-BE49-F238E27FC236}">
                <a16:creationId xmlns:a16="http://schemas.microsoft.com/office/drawing/2014/main" id="{64AA3426-2C2E-2427-751C-A1B3A34C73BA}"/>
              </a:ext>
            </a:extLst>
          </p:cNvPr>
          <p:cNvSpPr/>
          <p:nvPr/>
        </p:nvSpPr>
        <p:spPr>
          <a:xfrm>
            <a:off x="135084" y="4610674"/>
            <a:ext cx="12129091" cy="2298720"/>
          </a:xfrm>
          <a:prstGeom prst="wedgeEllipseCallout">
            <a:avLst>
              <a:gd name="adj1" fmla="val 23574"/>
              <a:gd name="adj2" fmla="val -4450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US" sz="2000" kern="1200" dirty="0">
                <a:solidFill>
                  <a:schemeClr val="tx1"/>
                </a:solidFill>
              </a:rPr>
              <a:t>What if Ofsted come, what if my Head Teacher comes? What if I have an observation?  So, we felt like reading was </a:t>
            </a:r>
            <a:r>
              <a:rPr lang="en-US" sz="2000" b="1" kern="1200" dirty="0">
                <a:solidFill>
                  <a:schemeClr val="tx1"/>
                </a:solidFill>
              </a:rPr>
              <a:t>cheating</a:t>
            </a:r>
            <a:r>
              <a:rPr lang="en-US" sz="2000" kern="1200" dirty="0">
                <a:solidFill>
                  <a:schemeClr val="tx1"/>
                </a:solidFill>
              </a:rPr>
              <a:t>…And I love that freedom to say to my new teachers now: ‘Reading is </a:t>
            </a:r>
            <a:r>
              <a:rPr lang="en-US" sz="2000" b="1" kern="1200" dirty="0">
                <a:solidFill>
                  <a:schemeClr val="tx1"/>
                </a:solidFill>
              </a:rPr>
              <a:t>the work</a:t>
            </a:r>
            <a:r>
              <a:rPr lang="en-US" sz="2000" kern="1200" dirty="0">
                <a:solidFill>
                  <a:schemeClr val="tx1"/>
                </a:solidFill>
              </a:rPr>
              <a:t>…Don’t worry about the theory behind it - Just try the </a:t>
            </a:r>
            <a:r>
              <a:rPr lang="en-US" sz="2000" i="1" kern="1200" dirty="0">
                <a:solidFill>
                  <a:schemeClr val="tx1"/>
                </a:solidFill>
              </a:rPr>
              <a:t>Faster Read</a:t>
            </a:r>
            <a:r>
              <a:rPr lang="en-US" sz="2000" kern="1200" dirty="0">
                <a:solidFill>
                  <a:schemeClr val="tx1"/>
                </a:solidFill>
              </a:rPr>
              <a:t> for yourself and see what happens</a:t>
            </a:r>
            <a:r>
              <a:rPr lang="en-US" sz="2000" dirty="0">
                <a:solidFill>
                  <a:schemeClr val="tx1"/>
                </a:solidFill>
              </a:rPr>
              <a:t>..</a:t>
            </a:r>
            <a:r>
              <a:rPr lang="en-US" sz="2000" kern="1200" dirty="0">
                <a:solidFill>
                  <a:schemeClr val="tx1"/>
                </a:solidFill>
              </a:rPr>
              <a:t> in my class the impact was not just on their reading, which was phenomenal, but on their writing – it </a:t>
            </a:r>
            <a:r>
              <a:rPr lang="en-US" sz="2000" b="1" kern="1200" dirty="0">
                <a:solidFill>
                  <a:schemeClr val="tx1"/>
                </a:solidFill>
              </a:rPr>
              <a:t>leapt ahead</a:t>
            </a:r>
            <a:r>
              <a:rPr lang="en-US" sz="2000" kern="1200" dirty="0">
                <a:solidFill>
                  <a:schemeClr val="tx1"/>
                </a:solidFill>
              </a:rPr>
              <a:t>!’ (</a:t>
            </a:r>
            <a:r>
              <a:rPr lang="en-US" sz="2000" b="1" kern="1200" dirty="0">
                <a:solidFill>
                  <a:schemeClr val="tx1"/>
                </a:solidFill>
              </a:rPr>
              <a:t>Head Teacher</a:t>
            </a:r>
            <a:r>
              <a:rPr lang="en-US" sz="2000" dirty="0">
                <a:solidFill>
                  <a:schemeClr val="tx1"/>
                </a:solidFill>
              </a:rPr>
              <a:t> recollecting)</a:t>
            </a:r>
            <a:endParaRPr lang="en-GB" sz="2000" dirty="0">
              <a:solidFill>
                <a:schemeClr val="tx1"/>
              </a:solidFill>
            </a:endParaRPr>
          </a:p>
        </p:txBody>
      </p:sp>
      <p:sp>
        <p:nvSpPr>
          <p:cNvPr id="9" name="Oval Callout 13">
            <a:extLst>
              <a:ext uri="{FF2B5EF4-FFF2-40B4-BE49-F238E27FC236}">
                <a16:creationId xmlns:a16="http://schemas.microsoft.com/office/drawing/2014/main" id="{F4CAC6EE-E215-D7BD-C320-9BCE9A418955}"/>
              </a:ext>
            </a:extLst>
          </p:cNvPr>
          <p:cNvSpPr/>
          <p:nvPr/>
        </p:nvSpPr>
        <p:spPr>
          <a:xfrm>
            <a:off x="5231294" y="0"/>
            <a:ext cx="6754494" cy="1911829"/>
          </a:xfrm>
          <a:prstGeom prst="wedgeEllipseCallout">
            <a:avLst>
              <a:gd name="adj1" fmla="val -39500"/>
              <a:gd name="adj2" fmla="val -31155"/>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endParaRPr lang="en-GB" sz="1548" i="1" kern="1200" dirty="0">
              <a:solidFill>
                <a:schemeClr val="tx1"/>
              </a:solidFill>
              <a:latin typeface="+mn-lt"/>
              <a:ea typeface="+mn-ea"/>
              <a:cs typeface="+mn-cs"/>
            </a:endParaRPr>
          </a:p>
          <a:p>
            <a:pPr defTabSz="786384">
              <a:spcAft>
                <a:spcPts val="600"/>
              </a:spcAft>
            </a:pPr>
            <a:r>
              <a:rPr lang="en-GB" sz="2000" kern="1200" dirty="0">
                <a:solidFill>
                  <a:schemeClr val="tx1"/>
                </a:solidFill>
                <a:latin typeface="+mn-lt"/>
                <a:ea typeface="+mn-ea"/>
                <a:cs typeface="+mn-cs"/>
              </a:rPr>
              <a:t>Give students the gift of a whole book, a whole journey for its characters, and this supports them in becoming better equipped for the world beyond school.</a:t>
            </a:r>
          </a:p>
          <a:p>
            <a:pPr defTabSz="786384">
              <a:spcAft>
                <a:spcPts val="600"/>
              </a:spcAft>
            </a:pPr>
            <a:endParaRPr lang="en-GB" sz="1548" i="1" kern="1200" dirty="0">
              <a:solidFill>
                <a:schemeClr val="tx1"/>
              </a:solidFill>
              <a:latin typeface="+mn-lt"/>
              <a:ea typeface="+mn-ea"/>
              <a:cs typeface="+mn-cs"/>
            </a:endParaRPr>
          </a:p>
          <a:p>
            <a:pPr>
              <a:spcAft>
                <a:spcPts val="600"/>
              </a:spcAft>
            </a:pPr>
            <a:endParaRPr lang="en-GB" i="1" dirty="0">
              <a:solidFill>
                <a:schemeClr val="tx1"/>
              </a:solidFill>
            </a:endParaRPr>
          </a:p>
        </p:txBody>
      </p:sp>
      <p:sp>
        <p:nvSpPr>
          <p:cNvPr id="10" name="Speech Bubble: Oval 9">
            <a:extLst>
              <a:ext uri="{FF2B5EF4-FFF2-40B4-BE49-F238E27FC236}">
                <a16:creationId xmlns:a16="http://schemas.microsoft.com/office/drawing/2014/main" id="{88D1F9B0-8C8D-46E6-3CDE-C877BADB2C39}"/>
              </a:ext>
            </a:extLst>
          </p:cNvPr>
          <p:cNvSpPr/>
          <p:nvPr/>
        </p:nvSpPr>
        <p:spPr>
          <a:xfrm rot="10800000" flipV="1">
            <a:off x="3534470" y="1717141"/>
            <a:ext cx="8718906" cy="1031263"/>
          </a:xfrm>
          <a:prstGeom prst="wedgeEllipseCallout">
            <a:avLst>
              <a:gd name="adj1" fmla="val 32261"/>
              <a:gd name="adj2" fmla="val -66939"/>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I justified reading for 30 minutes with Ofsted, by citing the research and they looked at students’ </a:t>
            </a:r>
            <a:r>
              <a:rPr lang="en-GB" sz="2000" i="1" kern="1200" dirty="0">
                <a:solidFill>
                  <a:schemeClr val="tx1"/>
                </a:solidFill>
              </a:rPr>
              <a:t>Lord of the Flies</a:t>
            </a:r>
            <a:r>
              <a:rPr lang="en-GB" sz="2000" dirty="0">
                <a:solidFill>
                  <a:schemeClr val="tx1"/>
                </a:solidFill>
              </a:rPr>
              <a:t> </a:t>
            </a:r>
            <a:r>
              <a:rPr lang="en-GB" sz="2000" kern="1200" dirty="0">
                <a:solidFill>
                  <a:schemeClr val="tx1"/>
                </a:solidFill>
              </a:rPr>
              <a:t>essays and were convinced.</a:t>
            </a:r>
            <a:endParaRPr lang="en-GB" sz="2000" dirty="0">
              <a:solidFill>
                <a:schemeClr val="tx1"/>
              </a:solidFill>
            </a:endParaRPr>
          </a:p>
        </p:txBody>
      </p:sp>
      <p:sp>
        <p:nvSpPr>
          <p:cNvPr id="11" name="Speech Bubble: Oval 10">
            <a:extLst>
              <a:ext uri="{FF2B5EF4-FFF2-40B4-BE49-F238E27FC236}">
                <a16:creationId xmlns:a16="http://schemas.microsoft.com/office/drawing/2014/main" id="{FF48D898-71E1-F6C4-F384-C137D14516D1}"/>
              </a:ext>
            </a:extLst>
          </p:cNvPr>
          <p:cNvSpPr/>
          <p:nvPr/>
        </p:nvSpPr>
        <p:spPr>
          <a:xfrm rot="10800000" flipV="1">
            <a:off x="62142" y="2336801"/>
            <a:ext cx="6340413" cy="1446722"/>
          </a:xfrm>
          <a:prstGeom prst="wedgeEllipseCallout">
            <a:avLst>
              <a:gd name="adj1" fmla="val 37718"/>
              <a:gd name="adj2" fmla="val -28401"/>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A girl often excluded for poor behaviour now attends, sees herself as a reader, loves reading &amp; asking questions of books! </a:t>
            </a:r>
            <a:endParaRPr lang="en-GB" sz="2000" dirty="0">
              <a:solidFill>
                <a:schemeClr val="tx1"/>
              </a:solidFill>
            </a:endParaRPr>
          </a:p>
        </p:txBody>
      </p:sp>
      <p:sp>
        <p:nvSpPr>
          <p:cNvPr id="12" name="Oval Callout 13">
            <a:extLst>
              <a:ext uri="{FF2B5EF4-FFF2-40B4-BE49-F238E27FC236}">
                <a16:creationId xmlns:a16="http://schemas.microsoft.com/office/drawing/2014/main" id="{46C66EE2-BD07-1157-908B-C4C2CF509D0E}"/>
              </a:ext>
            </a:extLst>
          </p:cNvPr>
          <p:cNvSpPr/>
          <p:nvPr/>
        </p:nvSpPr>
        <p:spPr>
          <a:xfrm>
            <a:off x="106129" y="-11097"/>
            <a:ext cx="5084077" cy="1884846"/>
          </a:xfrm>
          <a:prstGeom prst="wedgeEllipseCallout">
            <a:avLst>
              <a:gd name="adj1" fmla="val 56470"/>
              <a:gd name="adj2" fmla="val -46486"/>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GB" sz="2000" kern="1200" dirty="0">
                <a:solidFill>
                  <a:schemeClr val="tx1"/>
                </a:solidFill>
              </a:rPr>
              <a:t>Reading is power: students lack the confidence or ability to read these texts on their own. Empower your young people.</a:t>
            </a:r>
            <a:endParaRPr lang="en-GB" sz="2000" dirty="0">
              <a:solidFill>
                <a:schemeClr val="tx1"/>
              </a:solidFill>
            </a:endParaRPr>
          </a:p>
        </p:txBody>
      </p:sp>
      <p:sp>
        <p:nvSpPr>
          <p:cNvPr id="13" name="Speech Bubble: Oval 12">
            <a:extLst>
              <a:ext uri="{FF2B5EF4-FFF2-40B4-BE49-F238E27FC236}">
                <a16:creationId xmlns:a16="http://schemas.microsoft.com/office/drawing/2014/main" id="{9967EFAB-02AE-27C3-A190-1D79F85D01C2}"/>
              </a:ext>
            </a:extLst>
          </p:cNvPr>
          <p:cNvSpPr/>
          <p:nvPr/>
        </p:nvSpPr>
        <p:spPr>
          <a:xfrm rot="10800000" flipV="1">
            <a:off x="772800" y="3744425"/>
            <a:ext cx="5629756" cy="1141549"/>
          </a:xfrm>
          <a:prstGeom prst="wedgeEllipseCallout">
            <a:avLst>
              <a:gd name="adj1" fmla="val 54030"/>
              <a:gd name="adj2" fmla="val -43976"/>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We’re bucking the national trend as many students do English Literature at A Level (Tower Hamlets &amp; Sussex)</a:t>
            </a:r>
            <a:endParaRPr lang="en-GB" sz="2000" dirty="0">
              <a:solidFill>
                <a:schemeClr val="tx1"/>
              </a:solidFill>
            </a:endParaRPr>
          </a:p>
        </p:txBody>
      </p:sp>
    </p:spTree>
    <p:extLst>
      <p:ext uri="{BB962C8B-B14F-4D97-AF65-F5344CB8AC3E}">
        <p14:creationId xmlns:p14="http://schemas.microsoft.com/office/powerpoint/2010/main" val="1620950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ADEA26-B6DC-8E8D-71F7-05304078459D}"/>
              </a:ext>
            </a:extLst>
          </p:cNvPr>
          <p:cNvSpPr>
            <a:spLocks noGrp="1"/>
          </p:cNvSpPr>
          <p:nvPr>
            <p:ph type="title"/>
          </p:nvPr>
        </p:nvSpPr>
        <p:spPr>
          <a:xfrm>
            <a:off x="3097530" y="125730"/>
            <a:ext cx="6092190" cy="1371600"/>
          </a:xfrm>
        </p:spPr>
        <p:txBody>
          <a:bodyPr>
            <a:normAutofit/>
          </a:bodyPr>
          <a:lstStyle/>
          <a:p>
            <a:pPr algn="ctr"/>
            <a:r>
              <a:rPr lang="en-GB" dirty="0">
                <a:solidFill>
                  <a:schemeClr val="tx1">
                    <a:lumMod val="85000"/>
                    <a:lumOff val="15000"/>
                  </a:schemeClr>
                </a:solidFill>
              </a:rPr>
              <a:t>Pairs - What is reading?</a:t>
            </a:r>
            <a:br>
              <a:rPr lang="en-GB" dirty="0">
                <a:solidFill>
                  <a:schemeClr val="tx1">
                    <a:lumMod val="85000"/>
                    <a:lumOff val="15000"/>
                  </a:schemeClr>
                </a:solidFill>
              </a:rPr>
            </a:br>
            <a:r>
              <a:rPr lang="en-GB" dirty="0">
                <a:solidFill>
                  <a:schemeClr val="tx1">
                    <a:lumMod val="85000"/>
                    <a:lumOff val="15000"/>
                  </a:schemeClr>
                </a:solidFill>
              </a:rPr>
              <a:t>How must we ‘teach’ it?</a:t>
            </a:r>
          </a:p>
        </p:txBody>
      </p:sp>
      <p:pic>
        <p:nvPicPr>
          <p:cNvPr id="6" name="Picture 5">
            <a:extLst>
              <a:ext uri="{FF2B5EF4-FFF2-40B4-BE49-F238E27FC236}">
                <a16:creationId xmlns:a16="http://schemas.microsoft.com/office/drawing/2014/main" id="{11D52A95-0616-6453-0D09-D034EEF5B968}"/>
              </a:ext>
            </a:extLst>
          </p:cNvPr>
          <p:cNvPicPr>
            <a:picLocks noChangeAspect="1"/>
          </p:cNvPicPr>
          <p:nvPr/>
        </p:nvPicPr>
        <p:blipFill rotWithShape="1">
          <a:blip r:embed="rId3">
            <a:extLst>
              <a:ext uri="{28A0092B-C50C-407E-A947-70E740481C1C}">
                <a14:useLocalDpi xmlns:a14="http://schemas.microsoft.com/office/drawing/2010/main" val="0"/>
              </a:ext>
            </a:extLst>
          </a:blip>
          <a:srcRect l="5757" r="10694"/>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9" name="Content Placeholder 8">
            <a:extLst>
              <a:ext uri="{FF2B5EF4-FFF2-40B4-BE49-F238E27FC236}">
                <a16:creationId xmlns:a16="http://schemas.microsoft.com/office/drawing/2014/main" id="{5EFB83A9-EF78-C0D8-4154-8ABF42204C4C}"/>
              </a:ext>
            </a:extLst>
          </p:cNvPr>
          <p:cNvSpPr>
            <a:spLocks noGrp="1"/>
          </p:cNvSpPr>
          <p:nvPr>
            <p:ph idx="1"/>
          </p:nvPr>
        </p:nvSpPr>
        <p:spPr>
          <a:xfrm>
            <a:off x="3695702" y="1760220"/>
            <a:ext cx="4625338" cy="4972050"/>
          </a:xfrm>
          <a:solidFill>
            <a:schemeClr val="bg1"/>
          </a:solidFill>
        </p:spPr>
        <p:txBody>
          <a:bodyPr>
            <a:normAutofit/>
          </a:bodyPr>
          <a:lstStyle/>
          <a:p>
            <a:pPr marL="457200" indent="-457200">
              <a:buFont typeface="+mj-lt"/>
              <a:buAutoNum type="arabicPeriod"/>
            </a:pPr>
            <a:r>
              <a:rPr lang="en-US" dirty="0">
                <a:solidFill>
                  <a:schemeClr val="tx1">
                    <a:lumMod val="85000"/>
                    <a:lumOff val="15000"/>
                  </a:schemeClr>
                </a:solidFill>
              </a:rPr>
              <a:t>What is reading?                       What does it </a:t>
            </a:r>
            <a:r>
              <a:rPr lang="en-US" b="1" dirty="0">
                <a:solidFill>
                  <a:schemeClr val="tx1">
                    <a:lumMod val="85000"/>
                    <a:lumOff val="15000"/>
                  </a:schemeClr>
                </a:solidFill>
              </a:rPr>
              <a:t>involve, feel like &amp; demand </a:t>
            </a:r>
            <a:r>
              <a:rPr lang="en-US" dirty="0">
                <a:solidFill>
                  <a:schemeClr val="tx1">
                    <a:lumMod val="85000"/>
                    <a:lumOff val="15000"/>
                  </a:schemeClr>
                </a:solidFill>
              </a:rPr>
              <a:t>of readers?                                      Reflect on your recent reading of a </a:t>
            </a:r>
            <a:r>
              <a:rPr lang="en-US" b="1" dirty="0">
                <a:solidFill>
                  <a:schemeClr val="tx1">
                    <a:lumMod val="85000"/>
                    <a:lumOff val="15000"/>
                  </a:schemeClr>
                </a:solidFill>
              </a:rPr>
              <a:t>whole novel </a:t>
            </a:r>
            <a:r>
              <a:rPr lang="en-US" dirty="0">
                <a:solidFill>
                  <a:schemeClr val="tx1">
                    <a:lumMod val="85000"/>
                    <a:lumOff val="15000"/>
                  </a:schemeClr>
                </a:solidFill>
              </a:rPr>
              <a:t>to explore ‘reading’</a:t>
            </a:r>
          </a:p>
          <a:p>
            <a:pPr marL="457200" indent="-457200">
              <a:buFont typeface="+mj-lt"/>
              <a:buAutoNum type="arabicPeriod"/>
            </a:pPr>
            <a:r>
              <a:rPr lang="en-US" dirty="0">
                <a:solidFill>
                  <a:schemeClr val="tx1">
                    <a:lumMod val="85000"/>
                    <a:lumOff val="15000"/>
                  </a:schemeClr>
                </a:solidFill>
              </a:rPr>
              <a:t>Draw on this discussion &amp; all you’ve learned at UKLA: How can teachers support all to read, especially struggling/reluctant or disadvantaged readers?</a:t>
            </a:r>
          </a:p>
        </p:txBody>
      </p:sp>
      <p:pic>
        <p:nvPicPr>
          <p:cNvPr id="5" name="Content Placeholder 4" descr="A group of people looking at a book&#10;&#10;Description automatically generated">
            <a:extLst>
              <a:ext uri="{FF2B5EF4-FFF2-40B4-BE49-F238E27FC236}">
                <a16:creationId xmlns:a16="http://schemas.microsoft.com/office/drawing/2014/main" id="{776B4FF2-1B9B-705F-55AA-2F2699A105E1}"/>
              </a:ext>
            </a:extLst>
          </p:cNvPr>
          <p:cNvPicPr>
            <a:picLocks noChangeAspect="1"/>
          </p:cNvPicPr>
          <p:nvPr/>
        </p:nvPicPr>
        <p:blipFill rotWithShape="1">
          <a:blip r:embed="rId4">
            <a:extLst>
              <a:ext uri="{28A0092B-C50C-407E-A947-70E740481C1C}">
                <a14:useLocalDpi xmlns:a14="http://schemas.microsoft.com/office/drawing/2010/main" val="0"/>
              </a:ext>
            </a:extLst>
          </a:blip>
          <a:srcRect l="46803" r="18045" b="-1"/>
          <a:stretch/>
        </p:blipFill>
        <p:spPr>
          <a:xfrm>
            <a:off x="8585860" y="10"/>
            <a:ext cx="3606140"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42201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969E05-A885-8516-E39B-990167EF6D8F}"/>
              </a:ext>
            </a:extLst>
          </p:cNvPr>
          <p:cNvSpPr>
            <a:spLocks noGrp="1"/>
          </p:cNvSpPr>
          <p:nvPr>
            <p:ph type="title"/>
          </p:nvPr>
        </p:nvSpPr>
        <p:spPr>
          <a:xfrm>
            <a:off x="317500" y="238539"/>
            <a:ext cx="11273513" cy="1128689"/>
          </a:xfrm>
        </p:spPr>
        <p:txBody>
          <a:bodyPr anchor="b">
            <a:normAutofit/>
          </a:bodyPr>
          <a:lstStyle/>
          <a:p>
            <a:r>
              <a:rPr lang="en-GB" sz="5400" dirty="0"/>
              <a:t>What is reading? </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8F6567-81E6-E0FD-8740-3964A5E466FD}"/>
              </a:ext>
            </a:extLst>
          </p:cNvPr>
          <p:cNvSpPr>
            <a:spLocks noGrp="1"/>
          </p:cNvSpPr>
          <p:nvPr>
            <p:ph idx="1"/>
          </p:nvPr>
        </p:nvSpPr>
        <p:spPr>
          <a:xfrm>
            <a:off x="317500" y="1818151"/>
            <a:ext cx="7594600" cy="4876273"/>
          </a:xfrm>
        </p:spPr>
        <p:txBody>
          <a:bodyPr anchor="t">
            <a:normAutofit fontScale="92500" lnSpcReduction="10000"/>
          </a:bodyPr>
          <a:lstStyle/>
          <a:p>
            <a:r>
              <a:rPr lang="en-GB" sz="2000" dirty="0"/>
              <a:t>Cognitive – set of complex processes; decoding, oral/language comprehension, inference, fluency, role of memory (develops cognition)</a:t>
            </a:r>
          </a:p>
          <a:p>
            <a:r>
              <a:rPr lang="en-GB" sz="2000" dirty="0"/>
              <a:t>Affective: emotional </a:t>
            </a:r>
            <a:r>
              <a:rPr lang="en-GB" sz="2000" dirty="0">
                <a:highlight>
                  <a:srgbClr val="FFFFFF"/>
                </a:highlight>
              </a:rPr>
              <a:t>engagement, empathy; therapeutic, cathartic &amp; e</a:t>
            </a:r>
            <a:r>
              <a:rPr lang="en-GB" sz="2000" dirty="0"/>
              <a:t>mbodied </a:t>
            </a:r>
          </a:p>
          <a:p>
            <a:r>
              <a:rPr lang="en-GB" sz="2000" dirty="0"/>
              <a:t>Individual – lone reader &amp; personal response (‘Reader response’)</a:t>
            </a:r>
          </a:p>
          <a:p>
            <a:r>
              <a:rPr lang="en-GB" sz="2000" dirty="0"/>
              <a:t>Dialogic &amp; sociocultural – co-constructed interpretations. Build on family/community reading practices/texts, storytelling, readers’ knowledge of multimodal texts/genres. </a:t>
            </a:r>
          </a:p>
          <a:p>
            <a:r>
              <a:rPr lang="en-GB" sz="2000" dirty="0"/>
              <a:t>An </a:t>
            </a:r>
            <a:r>
              <a:rPr lang="en-GB" sz="2000" dirty="0">
                <a:highlight>
                  <a:srgbClr val="FFFFFF"/>
                </a:highlight>
              </a:rPr>
              <a:t>imaginative act of enchantment &amp; possible flight from reality, losing oneself in a narrative, being immersed or seduced, forgetting yourself (</a:t>
            </a:r>
            <a:r>
              <a:rPr lang="en-GB" sz="2000" dirty="0" err="1">
                <a:highlight>
                  <a:srgbClr val="FFFFFF"/>
                </a:highlight>
              </a:rPr>
              <a:t>Felski</a:t>
            </a:r>
            <a:r>
              <a:rPr lang="en-GB" sz="2000" dirty="0">
                <a:highlight>
                  <a:srgbClr val="FFFFFF"/>
                </a:highlight>
              </a:rPr>
              <a:t>, 2008)</a:t>
            </a:r>
          </a:p>
          <a:p>
            <a:r>
              <a:rPr lang="en-GB" sz="2000" dirty="0">
                <a:highlight>
                  <a:srgbClr val="FFFFFF"/>
                </a:highlight>
              </a:rPr>
              <a:t>BUT also - A deepening of engagement with ‘reality’ – other perspectives people, different worlds, historical times, cultures, ways of being   </a:t>
            </a:r>
          </a:p>
          <a:p>
            <a:r>
              <a:rPr lang="en-GB" sz="2000" dirty="0">
                <a:highlight>
                  <a:srgbClr val="FFFFFF"/>
                </a:highlight>
              </a:rPr>
              <a:t>Critical, detached &amp; political reading &amp; analysis: what view of the world &amp; ‘reality’ does this book present? What power dynamics are normalised? Practical Criticism, Materialist, etc…(Eagleton, 2008) </a:t>
            </a:r>
          </a:p>
          <a:p>
            <a:endParaRPr lang="en-GB" sz="1500" dirty="0"/>
          </a:p>
        </p:txBody>
      </p:sp>
      <p:pic>
        <p:nvPicPr>
          <p:cNvPr id="4" name="Picture 2" descr="Image preview">
            <a:extLst>
              <a:ext uri="{FF2B5EF4-FFF2-40B4-BE49-F238E27FC236}">
                <a16:creationId xmlns:a16="http://schemas.microsoft.com/office/drawing/2014/main" id="{2619F751-681F-7981-E480-0058470C2B5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024" r="-3" b="-3"/>
          <a:stretch/>
        </p:blipFill>
        <p:spPr bwMode="auto">
          <a:xfrm>
            <a:off x="8132858" y="208264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453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F4AD5B6-EB9F-BDCB-144C-9BA0D1703C39}"/>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dirty="0"/>
              <a:t>Implications for teaching in lessons?</a:t>
            </a:r>
          </a:p>
        </p:txBody>
      </p:sp>
      <p:sp>
        <p:nvSpPr>
          <p:cNvPr id="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ACE7619F-0CE5-BCE9-B352-D933A9BF41D9}"/>
              </a:ext>
            </a:extLst>
          </p:cNvPr>
          <p:cNvSpPr>
            <a:spLocks noGrp="1"/>
          </p:cNvSpPr>
          <p:nvPr>
            <p:ph type="body" sz="half" idx="2"/>
          </p:nvPr>
        </p:nvSpPr>
        <p:spPr>
          <a:xfrm>
            <a:off x="228600" y="1889252"/>
            <a:ext cx="7789228" cy="4879848"/>
          </a:xfrm>
        </p:spPr>
        <p:txBody>
          <a:bodyPr vert="horz" lIns="91440" tIns="45720" rIns="91440" bIns="45720" rtlCol="0" anchor="t">
            <a:normAutofit fontScale="92500" lnSpcReduction="10000"/>
          </a:bodyPr>
          <a:lstStyle/>
          <a:p>
            <a:pPr indent="-228600">
              <a:buFont typeface="Arial" panose="020B0604020202020204" pitchFamily="34" charset="0"/>
              <a:buChar char="•"/>
            </a:pPr>
            <a:r>
              <a:rPr lang="en-US" sz="2000" dirty="0"/>
              <a:t>Engagement – choice of text: culturally diverse, challenging YA novels</a:t>
            </a:r>
          </a:p>
          <a:p>
            <a:pPr indent="-228600">
              <a:buFont typeface="Arial" panose="020B0604020202020204" pitchFamily="34" charset="0"/>
              <a:buChar char="•"/>
            </a:pPr>
            <a:r>
              <a:rPr lang="en-US" sz="2000" dirty="0"/>
              <a:t>Whole texts in class – pleasurable reading </a:t>
            </a:r>
            <a:r>
              <a:rPr lang="en-US" sz="2000" i="1" dirty="0"/>
              <a:t>in class, </a:t>
            </a:r>
            <a:r>
              <a:rPr lang="en-US" sz="2000" dirty="0"/>
              <a:t>not just outside: experience narrative complexity – challenge of comprehending whole text</a:t>
            </a:r>
          </a:p>
          <a:p>
            <a:pPr indent="-228600">
              <a:buFont typeface="Arial" panose="020B0604020202020204" pitchFamily="34" charset="0"/>
              <a:buChar char="•"/>
            </a:pPr>
            <a:r>
              <a:rPr lang="en-US" sz="2000" dirty="0"/>
              <a:t>Many novels &amp; time spent reading – engagement &amp; exposure to print develops comprehension/interpretation, vocabulary &amp; fluency </a:t>
            </a:r>
          </a:p>
          <a:p>
            <a:pPr indent="-228600">
              <a:buFont typeface="Arial" panose="020B0604020202020204" pitchFamily="34" charset="0"/>
              <a:buChar char="•"/>
            </a:pPr>
            <a:r>
              <a:rPr lang="en-US" sz="2000" dirty="0"/>
              <a:t>Faster reading aloud supports narrative arc, inference, making links across text, support for memory for struggling readers &amp; fluency</a:t>
            </a:r>
          </a:p>
          <a:p>
            <a:pPr indent="-228600">
              <a:buFont typeface="Arial" panose="020B0604020202020204" pitchFamily="34" charset="0"/>
              <a:buChar char="•"/>
            </a:pPr>
            <a:r>
              <a:rPr lang="en-US" sz="2000" dirty="0"/>
              <a:t>Hand-over of reading strategies: inference, story-structure (use graphic </a:t>
            </a:r>
            <a:r>
              <a:rPr lang="en-US" sz="2000" dirty="0" err="1"/>
              <a:t>organisers</a:t>
            </a:r>
            <a:r>
              <a:rPr lang="en-US" sz="2000" dirty="0"/>
              <a:t>) comprehension-monitoring questioning, predicting, </a:t>
            </a:r>
            <a:r>
              <a:rPr lang="en-US" sz="2000" dirty="0" err="1"/>
              <a:t>summarising</a:t>
            </a:r>
            <a:r>
              <a:rPr lang="en-US" sz="2000" dirty="0"/>
              <a:t>, </a:t>
            </a:r>
            <a:r>
              <a:rPr lang="en-US" sz="2000" dirty="0" err="1"/>
              <a:t>visualising</a:t>
            </a:r>
            <a:r>
              <a:rPr lang="en-US" sz="2000" dirty="0"/>
              <a:t>, empathizing </a:t>
            </a:r>
          </a:p>
          <a:p>
            <a:pPr indent="-228600">
              <a:buFont typeface="Arial" panose="020B0604020202020204" pitchFamily="34" charset="0"/>
              <a:buChar char="•"/>
            </a:pPr>
            <a:r>
              <a:rPr lang="en-US" sz="2000" dirty="0"/>
              <a:t>Dialogic class &amp; group talk to </a:t>
            </a:r>
            <a:r>
              <a:rPr lang="en-US" sz="2000" dirty="0" err="1"/>
              <a:t>practise</a:t>
            </a:r>
            <a:r>
              <a:rPr lang="en-US" sz="2000" dirty="0"/>
              <a:t> ‘being a reader’, engaging with &amp; interpreting text, asking authentic questions, modelling how to read</a:t>
            </a:r>
          </a:p>
          <a:p>
            <a:pPr indent="-228600">
              <a:buFont typeface="Arial" panose="020B0604020202020204" pitchFamily="34" charset="0"/>
              <a:buChar char="•"/>
            </a:pPr>
            <a:r>
              <a:rPr lang="en-GB" sz="2000" dirty="0"/>
              <a:t>Conditions: quiet space for concentration, support from role models, books that represent students’ identities (NLT, 2023) + noisy space for dialogic talk</a:t>
            </a:r>
          </a:p>
          <a:p>
            <a:pPr indent="-228600">
              <a:buFont typeface="Arial" panose="020B0604020202020204" pitchFamily="34" charset="0"/>
              <a:buChar char="•"/>
            </a:pPr>
            <a:r>
              <a:rPr lang="en-US" sz="2000" i="1" dirty="0"/>
              <a:t>Creative pedagogies, drama and visual</a:t>
            </a:r>
          </a:p>
          <a:p>
            <a:pPr indent="-228600">
              <a:buFont typeface="Arial" panose="020B0604020202020204" pitchFamily="34" charset="0"/>
              <a:buChar char="•"/>
            </a:pPr>
            <a:endParaRPr lang="en-US" sz="1500" dirty="0"/>
          </a:p>
        </p:txBody>
      </p:sp>
      <p:pic>
        <p:nvPicPr>
          <p:cNvPr id="7" name="Content Placeholder 6">
            <a:extLst>
              <a:ext uri="{FF2B5EF4-FFF2-40B4-BE49-F238E27FC236}">
                <a16:creationId xmlns:a16="http://schemas.microsoft.com/office/drawing/2014/main" id="{6BCD825B-F67A-FF93-8DE3-2990A27D15E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0750" r="38975"/>
          <a:stretch/>
        </p:blipFill>
        <p:spPr>
          <a:xfrm>
            <a:off x="8132858" y="2203782"/>
            <a:ext cx="3941064" cy="4096512"/>
          </a:xfrm>
          <a:prstGeom prst="rect">
            <a:avLst/>
          </a:prstGeom>
        </p:spPr>
      </p:pic>
    </p:spTree>
    <p:extLst>
      <p:ext uri="{BB962C8B-B14F-4D97-AF65-F5344CB8AC3E}">
        <p14:creationId xmlns:p14="http://schemas.microsoft.com/office/powerpoint/2010/main" val="2258145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1E8B5-7E14-B7CB-1664-3C3BAA7F8CF6}"/>
              </a:ext>
            </a:extLst>
          </p:cNvPr>
          <p:cNvSpPr>
            <a:spLocks noGrp="1"/>
          </p:cNvSpPr>
          <p:nvPr>
            <p:ph type="title"/>
          </p:nvPr>
        </p:nvSpPr>
        <p:spPr>
          <a:xfrm>
            <a:off x="434975" y="217487"/>
            <a:ext cx="10918825" cy="1065213"/>
          </a:xfrm>
        </p:spPr>
        <p:txBody>
          <a:bodyPr>
            <a:normAutofit fontScale="90000"/>
          </a:bodyPr>
          <a:lstStyle/>
          <a:p>
            <a:r>
              <a:rPr lang="en-GB" dirty="0"/>
              <a:t>Experienced ‘Faster Read’ Teachers explain what they like about this approach:</a:t>
            </a:r>
          </a:p>
        </p:txBody>
      </p:sp>
      <p:sp>
        <p:nvSpPr>
          <p:cNvPr id="3" name="Content Placeholder 2">
            <a:extLst>
              <a:ext uri="{FF2B5EF4-FFF2-40B4-BE49-F238E27FC236}">
                <a16:creationId xmlns:a16="http://schemas.microsoft.com/office/drawing/2014/main" id="{45E4A184-53BF-4072-9E1C-580CAD484D17}"/>
              </a:ext>
            </a:extLst>
          </p:cNvPr>
          <p:cNvSpPr>
            <a:spLocks noGrp="1"/>
          </p:cNvSpPr>
          <p:nvPr>
            <p:ph idx="1"/>
          </p:nvPr>
        </p:nvSpPr>
        <p:spPr>
          <a:xfrm>
            <a:off x="434975" y="1554163"/>
            <a:ext cx="10918825" cy="5086350"/>
          </a:xfrm>
        </p:spPr>
        <p:txBody>
          <a:bodyPr/>
          <a:lstStyle/>
          <a:p>
            <a:pPr marL="0" indent="0">
              <a:buNone/>
            </a:pPr>
            <a:r>
              <a:rPr lang="en-GB" dirty="0">
                <a:hlinkClick r:id="rId3"/>
              </a:rPr>
              <a:t>Faster Read Sussex Website Teachers Talk about their Experiences</a:t>
            </a:r>
            <a:endParaRPr lang="en-GB" dirty="0"/>
          </a:p>
          <a:p>
            <a:pPr marL="0" indent="0">
              <a:buNone/>
            </a:pPr>
            <a:r>
              <a:rPr lang="en-GB" dirty="0"/>
              <a:t>4.34 start</a:t>
            </a:r>
          </a:p>
          <a:p>
            <a:pPr marL="0" indent="0">
              <a:buNone/>
            </a:pPr>
            <a:r>
              <a:rPr lang="en-GB" dirty="0"/>
              <a:t>Two of the schools are in disadvantaged areas with above-average numbers of students in receipt of Free School Meals</a:t>
            </a:r>
          </a:p>
          <a:p>
            <a:pPr marL="0" indent="0">
              <a:buNone/>
            </a:pPr>
            <a:r>
              <a:rPr lang="en-GB" dirty="0"/>
              <a:t>Many thanks to:</a:t>
            </a:r>
          </a:p>
          <a:p>
            <a:r>
              <a:rPr lang="en-GB" dirty="0"/>
              <a:t>Jonny Pearson, Head of Community and English Teacher, Sackville School, West Sussex</a:t>
            </a:r>
          </a:p>
          <a:p>
            <a:r>
              <a:rPr lang="en-GB" dirty="0"/>
              <a:t>Emily Evans, Head of Staff Development and English Teacher, </a:t>
            </a:r>
            <a:r>
              <a:rPr lang="en-GB" dirty="0" err="1"/>
              <a:t>Bohunt</a:t>
            </a:r>
            <a:r>
              <a:rPr lang="en-GB" dirty="0"/>
              <a:t>, West Sussex</a:t>
            </a:r>
          </a:p>
          <a:p>
            <a:r>
              <a:rPr lang="en-GB" dirty="0"/>
              <a:t>Lauren Haywood, Curriculum Leader for English and Lead Practitioner, Peacehaven Community School</a:t>
            </a:r>
          </a:p>
        </p:txBody>
      </p:sp>
    </p:spTree>
    <p:extLst>
      <p:ext uri="{BB962C8B-B14F-4D97-AF65-F5344CB8AC3E}">
        <p14:creationId xmlns:p14="http://schemas.microsoft.com/office/powerpoint/2010/main" val="3820182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16" y="140158"/>
            <a:ext cx="11893343" cy="1069655"/>
          </a:xfrm>
        </p:spPr>
        <p:txBody>
          <a:bodyPr>
            <a:normAutofit fontScale="90000"/>
          </a:bodyPr>
          <a:lstStyle/>
          <a:p>
            <a:r>
              <a:rPr lang="en-GB" sz="4000" dirty="0"/>
              <a:t>How is reading taught in 11-14 years classrooms?</a:t>
            </a:r>
            <a:br>
              <a:rPr lang="en-GB" sz="4000" dirty="0"/>
            </a:br>
            <a:r>
              <a:rPr lang="en-GB" sz="4000" i="1" dirty="0"/>
              <a:t>Where</a:t>
            </a:r>
            <a:r>
              <a:rPr lang="en-GB" sz="4000" dirty="0"/>
              <a:t> is whole-text reading expected to take place?</a:t>
            </a:r>
          </a:p>
        </p:txBody>
      </p:sp>
      <p:sp>
        <p:nvSpPr>
          <p:cNvPr id="5" name="Text Placeholder 4"/>
          <p:cNvSpPr>
            <a:spLocks noGrp="1"/>
          </p:cNvSpPr>
          <p:nvPr>
            <p:ph type="body" idx="1"/>
          </p:nvPr>
        </p:nvSpPr>
        <p:spPr>
          <a:xfrm>
            <a:off x="435285" y="985717"/>
            <a:ext cx="5138120" cy="676138"/>
          </a:xfrm>
        </p:spPr>
        <p:txBody>
          <a:bodyPr>
            <a:normAutofit/>
          </a:bodyPr>
          <a:lstStyle/>
          <a:p>
            <a:r>
              <a:rPr lang="en-GB" sz="3200" dirty="0"/>
              <a:t>Practice, 2014…Now?</a:t>
            </a:r>
          </a:p>
        </p:txBody>
      </p:sp>
      <p:sp>
        <p:nvSpPr>
          <p:cNvPr id="6" name="Content Placeholder 5"/>
          <p:cNvSpPr>
            <a:spLocks noGrp="1"/>
          </p:cNvSpPr>
          <p:nvPr>
            <p:ph sz="half" idx="2"/>
          </p:nvPr>
        </p:nvSpPr>
        <p:spPr>
          <a:xfrm>
            <a:off x="359706" y="1754500"/>
            <a:ext cx="5170453" cy="5019467"/>
          </a:xfrm>
        </p:spPr>
        <p:txBody>
          <a:bodyPr>
            <a:noAutofit/>
          </a:bodyPr>
          <a:lstStyle/>
          <a:p>
            <a:r>
              <a:rPr lang="en-GB" sz="2000" dirty="0"/>
              <a:t>Slow, fragmented read of 1 text </a:t>
            </a:r>
          </a:p>
          <a:p>
            <a:r>
              <a:rPr lang="en-GB" sz="2000" dirty="0"/>
              <a:t>Focus on </a:t>
            </a:r>
            <a:r>
              <a:rPr lang="en-GB" sz="2000" i="1" dirty="0"/>
              <a:t>written </a:t>
            </a:r>
            <a:r>
              <a:rPr lang="en-GB" sz="2000" dirty="0"/>
              <a:t>analysis, by reading extracts - &amp; micro-analysis: the ‘Naming of Parts’ </a:t>
            </a:r>
          </a:p>
          <a:p>
            <a:r>
              <a:rPr lang="en-GB" sz="2000" dirty="0"/>
              <a:t>Text choice: Victorian, canonical, unrepresentative of student identities, no focus on engagement </a:t>
            </a:r>
          </a:p>
          <a:p>
            <a:r>
              <a:rPr lang="en-GB" sz="2000" dirty="0"/>
              <a:t>Interrupted: short chunks: ‘read a bit, write </a:t>
            </a:r>
            <a:r>
              <a:rPr lang="en-GB" sz="2000" i="1" dirty="0"/>
              <a:t>a lot, </a:t>
            </a:r>
            <a:r>
              <a:rPr lang="en-GB" sz="2000" dirty="0"/>
              <a:t>read a bit, write </a:t>
            </a:r>
            <a:r>
              <a:rPr lang="en-GB" sz="2000" i="1" dirty="0"/>
              <a:t>a lot’ </a:t>
            </a:r>
            <a:r>
              <a:rPr lang="en-GB" sz="2000" dirty="0"/>
              <a:t>(Anna) </a:t>
            </a:r>
          </a:p>
          <a:p>
            <a:r>
              <a:rPr lang="en-GB" sz="2000" dirty="0"/>
              <a:t>Whole-class or Individual; little group reading</a:t>
            </a:r>
          </a:p>
          <a:p>
            <a:r>
              <a:rPr lang="en-GB" sz="2000" dirty="0"/>
              <a:t>Comprehension is ‘assumed’: little checking or teaching of </a:t>
            </a:r>
            <a:r>
              <a:rPr lang="en-GB" sz="2000" i="1" dirty="0"/>
              <a:t>whole-text</a:t>
            </a:r>
            <a:r>
              <a:rPr lang="en-GB" sz="2000" dirty="0"/>
              <a:t> comprehension for all, especially ‘struggling readers’ </a:t>
            </a:r>
          </a:p>
          <a:p>
            <a:r>
              <a:rPr lang="en-GB" sz="2000" dirty="0"/>
              <a:t>Literary criticism for GCSE testing at 16 years: </a:t>
            </a:r>
            <a:r>
              <a:rPr lang="en-GB" sz="2000" i="1" dirty="0"/>
              <a:t>Why has the author done X?     </a:t>
            </a:r>
          </a:p>
        </p:txBody>
      </p:sp>
      <p:sp>
        <p:nvSpPr>
          <p:cNvPr id="7" name="Text Placeholder 6"/>
          <p:cNvSpPr>
            <a:spLocks noGrp="1"/>
          </p:cNvSpPr>
          <p:nvPr>
            <p:ph type="body" sz="quarter" idx="3"/>
          </p:nvPr>
        </p:nvSpPr>
        <p:spPr>
          <a:xfrm>
            <a:off x="6028800" y="1003519"/>
            <a:ext cx="3603194" cy="676137"/>
          </a:xfrm>
        </p:spPr>
        <p:txBody>
          <a:bodyPr>
            <a:normAutofit/>
          </a:bodyPr>
          <a:lstStyle/>
          <a:p>
            <a:r>
              <a:rPr lang="en-GB" sz="3200" dirty="0"/>
              <a:t>Faster Read</a:t>
            </a:r>
          </a:p>
        </p:txBody>
      </p:sp>
      <p:sp>
        <p:nvSpPr>
          <p:cNvPr id="8" name="Content Placeholder 7"/>
          <p:cNvSpPr>
            <a:spLocks noGrp="1"/>
          </p:cNvSpPr>
          <p:nvPr>
            <p:ph sz="quarter" idx="4"/>
          </p:nvPr>
        </p:nvSpPr>
        <p:spPr>
          <a:xfrm>
            <a:off x="6028800" y="1781026"/>
            <a:ext cx="6000289" cy="4902943"/>
          </a:xfrm>
        </p:spPr>
        <p:txBody>
          <a:bodyPr>
            <a:normAutofit fontScale="55000" lnSpcReduction="20000"/>
          </a:bodyPr>
          <a:lstStyle/>
          <a:p>
            <a:r>
              <a:rPr lang="en-GB" sz="3600" dirty="0"/>
              <a:t>Increased amount &amp; pace of whole-text reading:    Faster, </a:t>
            </a:r>
            <a:r>
              <a:rPr lang="en-GB" sz="3600" i="1" dirty="0"/>
              <a:t>immersive</a:t>
            </a:r>
            <a:r>
              <a:rPr lang="en-GB" sz="3600" dirty="0"/>
              <a:t> read - 2+ whole texts </a:t>
            </a:r>
          </a:p>
          <a:p>
            <a:r>
              <a:rPr lang="en-GB" sz="3600" dirty="0"/>
              <a:t>Focus on </a:t>
            </a:r>
            <a:r>
              <a:rPr lang="en-GB" sz="3600" i="1" dirty="0"/>
              <a:t>reading comprehension/interpretation </a:t>
            </a:r>
            <a:r>
              <a:rPr lang="en-GB" sz="3600" dirty="0"/>
              <a:t>AND               </a:t>
            </a:r>
            <a:r>
              <a:rPr lang="en-GB" sz="3600" i="1" dirty="0"/>
              <a:t>reading engagement </a:t>
            </a:r>
            <a:r>
              <a:rPr lang="en-GB" sz="3600" dirty="0"/>
              <a:t>– pleasurable reading </a:t>
            </a:r>
            <a:r>
              <a:rPr lang="en-GB" sz="3600" i="1" dirty="0"/>
              <a:t>in lessons </a:t>
            </a:r>
          </a:p>
          <a:p>
            <a:r>
              <a:rPr lang="en-GB" sz="3600" dirty="0"/>
              <a:t>Text choice: engaging, challenging, culturally diverse </a:t>
            </a:r>
          </a:p>
          <a:p>
            <a:r>
              <a:rPr lang="en-GB" sz="3600" dirty="0"/>
              <a:t>Uninterrupted – reading like a ‘reader’: longer chunks read aloud &amp; expressively </a:t>
            </a:r>
          </a:p>
          <a:p>
            <a:r>
              <a:rPr lang="en-GB" sz="3600" dirty="0"/>
              <a:t>Group reading &amp; dialogic class talk: questioning, meaning-making: develop reader identity &amp; habits</a:t>
            </a:r>
          </a:p>
          <a:p>
            <a:r>
              <a:rPr lang="en-GB" sz="3600" dirty="0"/>
              <a:t>Explicit teaching &amp; group modelling of inference &amp; reading strategies + Oral assessments </a:t>
            </a:r>
          </a:p>
          <a:p>
            <a:r>
              <a:rPr lang="en-GB" sz="3600" dirty="0"/>
              <a:t>Whole-text comprehension; making connections across/beyond - Big themes &amp; personal response</a:t>
            </a:r>
          </a:p>
          <a:p>
            <a:r>
              <a:rPr lang="en-GB" sz="3600" dirty="0"/>
              <a:t>Inference to….  Analysis &amp; Critical reading </a:t>
            </a:r>
          </a:p>
          <a:p>
            <a:pPr marL="0" indent="0">
              <a:buNone/>
            </a:pPr>
            <a:endParaRPr lang="en-GB" dirty="0"/>
          </a:p>
        </p:txBody>
      </p:sp>
      <p:sp>
        <p:nvSpPr>
          <p:cNvPr id="10" name="AutoShape 2" descr="Image result for Private Peaceful"/>
          <p:cNvSpPr>
            <a:spLocks noChangeAspect="1" noChangeArrowheads="1"/>
          </p:cNvSpPr>
          <p:nvPr/>
        </p:nvSpPr>
        <p:spPr bwMode="auto">
          <a:xfrm>
            <a:off x="2743200"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1" name="Picture 10"/>
          <p:cNvPicPr>
            <a:picLocks noChangeAspect="1"/>
          </p:cNvPicPr>
          <p:nvPr/>
        </p:nvPicPr>
        <p:blipFill>
          <a:blip r:embed="rId3" cstate="print"/>
          <a:stretch>
            <a:fillRect/>
          </a:stretch>
        </p:blipFill>
        <p:spPr>
          <a:xfrm>
            <a:off x="10977557" y="30813"/>
            <a:ext cx="1151119" cy="1567152"/>
          </a:xfrm>
          <a:prstGeom prst="rect">
            <a:avLst/>
          </a:prstGeom>
        </p:spPr>
      </p:pic>
      <p:pic>
        <p:nvPicPr>
          <p:cNvPr id="16" name="Picture 15"/>
          <p:cNvPicPr>
            <a:picLocks noChangeAspect="1"/>
          </p:cNvPicPr>
          <p:nvPr/>
        </p:nvPicPr>
        <p:blipFill>
          <a:blip r:embed="rId4" cstate="print"/>
          <a:stretch>
            <a:fillRect/>
          </a:stretch>
        </p:blipFill>
        <p:spPr>
          <a:xfrm>
            <a:off x="5631530" y="6010927"/>
            <a:ext cx="1070166" cy="751517"/>
          </a:xfrm>
          <a:prstGeom prst="rect">
            <a:avLst/>
          </a:prstGeom>
        </p:spPr>
      </p:pic>
      <p:sp>
        <p:nvSpPr>
          <p:cNvPr id="18" name="Action Button: Help 17">
            <a:hlinkClick r:id="" action="ppaction://noaction" highlightClick="1"/>
          </p:cNvPr>
          <p:cNvSpPr/>
          <p:nvPr/>
        </p:nvSpPr>
        <p:spPr>
          <a:xfrm>
            <a:off x="11218487" y="5720215"/>
            <a:ext cx="810602" cy="997626"/>
          </a:xfrm>
          <a:prstGeom prst="actionButtonHelp">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 name="Straight Arrow Connector 19"/>
          <p:cNvCxnSpPr>
            <a:cxnSpLocks/>
          </p:cNvCxnSpPr>
          <p:nvPr/>
        </p:nvCxnSpPr>
        <p:spPr>
          <a:xfrm>
            <a:off x="335957" y="1781025"/>
            <a:ext cx="15572" cy="4229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891038" y="1734706"/>
            <a:ext cx="54006" cy="44804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77781" y="5708363"/>
            <a:ext cx="999219" cy="1118824"/>
          </a:xfrm>
          <a:prstGeom prst="rect">
            <a:avLst/>
          </a:prstGeom>
        </p:spPr>
      </p:pic>
      <p:pic>
        <p:nvPicPr>
          <p:cNvPr id="19" name="Picture 18">
            <a:extLst>
              <a:ext uri="{FF2B5EF4-FFF2-40B4-BE49-F238E27FC236}">
                <a16:creationId xmlns:a16="http://schemas.microsoft.com/office/drawing/2014/main" id="{54A299E2-9DA2-41DA-B95F-20A82A8B4F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20611" y="30813"/>
            <a:ext cx="1132697" cy="1593263"/>
          </a:xfrm>
          <a:prstGeom prst="rect">
            <a:avLst/>
          </a:prstGeom>
        </p:spPr>
      </p:pic>
      <p:pic>
        <p:nvPicPr>
          <p:cNvPr id="21" name="Picture 20">
            <a:extLst>
              <a:ext uri="{FF2B5EF4-FFF2-40B4-BE49-F238E27FC236}">
                <a16:creationId xmlns:a16="http://schemas.microsoft.com/office/drawing/2014/main" id="{79959123-F1C8-4F91-8FA8-9B4F82D371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63714" y="5772489"/>
            <a:ext cx="1739461" cy="1068430"/>
          </a:xfrm>
          <a:prstGeom prst="rect">
            <a:avLst/>
          </a:prstGeom>
        </p:spPr>
      </p:pic>
      <p:sp>
        <p:nvSpPr>
          <p:cNvPr id="25" name="Oval Callout 19">
            <a:extLst>
              <a:ext uri="{FF2B5EF4-FFF2-40B4-BE49-F238E27FC236}">
                <a16:creationId xmlns:a16="http://schemas.microsoft.com/office/drawing/2014/main" id="{95E8F1A1-F0F3-3928-1634-D017D4DAFC34}"/>
              </a:ext>
            </a:extLst>
          </p:cNvPr>
          <p:cNvSpPr/>
          <p:nvPr/>
        </p:nvSpPr>
        <p:spPr>
          <a:xfrm>
            <a:off x="3392881" y="506111"/>
            <a:ext cx="6941665" cy="2624083"/>
          </a:xfrm>
          <a:prstGeom prst="wedgeEllipseCallout">
            <a:avLst>
              <a:gd name="adj1" fmla="val -34589"/>
              <a:gd name="adj2" fmla="val -52713"/>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We leapfrog over reading comprehension and move straight to analysis – I’ve only just realised this and I’ve been teaching for 11 years! </a:t>
            </a:r>
          </a:p>
        </p:txBody>
      </p:sp>
    </p:spTree>
    <p:extLst>
      <p:ext uri="{BB962C8B-B14F-4D97-AF65-F5344CB8AC3E}">
        <p14:creationId xmlns:p14="http://schemas.microsoft.com/office/powerpoint/2010/main" val="385333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C35285-26C7-429B-8475-BC5956B4E021}"/>
              </a:ext>
            </a:extLst>
          </p:cNvPr>
          <p:cNvSpPr>
            <a:spLocks noGrp="1"/>
          </p:cNvSpPr>
          <p:nvPr>
            <p:ph idx="1"/>
          </p:nvPr>
        </p:nvSpPr>
        <p:spPr>
          <a:xfrm>
            <a:off x="693683" y="220717"/>
            <a:ext cx="10660117" cy="6416566"/>
          </a:xfrm>
        </p:spPr>
        <p:txBody>
          <a:bodyPr>
            <a:normAutofit/>
          </a:bodyPr>
          <a:lstStyle/>
          <a:p>
            <a:pPr marL="0" indent="0">
              <a:buNone/>
            </a:pPr>
            <a:r>
              <a:rPr lang="en-GB" sz="3200" b="1" dirty="0"/>
              <a:t>Who said this recently?</a:t>
            </a:r>
          </a:p>
          <a:p>
            <a:pPr marL="0" indent="0">
              <a:buNone/>
            </a:pPr>
            <a:r>
              <a:rPr lang="en-GB" sz="3200" b="1" dirty="0"/>
              <a:t>Knowing the text should be the first priority of students and the first priority of teaching.</a:t>
            </a:r>
            <a:r>
              <a:rPr lang="en-GB" sz="3200" dirty="0"/>
              <a:t> The stories that writers tell are fundamental to enjoyment and knowing what happens in those stories, and how events are sequenced, enables students to interpret the texts with authority and engage in discussion about genre and authorial method in a confident and meaningful way … the stories have to come first - they fire the imagination of readers – which is surely what English Literature primarily ought to do? </a:t>
            </a:r>
          </a:p>
          <a:p>
            <a:pPr marL="0" indent="0">
              <a:buNone/>
            </a:pPr>
            <a:endParaRPr lang="en-GB" dirty="0"/>
          </a:p>
        </p:txBody>
      </p:sp>
      <p:sp>
        <p:nvSpPr>
          <p:cNvPr id="4" name="Oval Callout 19">
            <a:extLst>
              <a:ext uri="{FF2B5EF4-FFF2-40B4-BE49-F238E27FC236}">
                <a16:creationId xmlns:a16="http://schemas.microsoft.com/office/drawing/2014/main" id="{B2B0C134-DC9C-43FB-AAED-2F7CB5639CB5}"/>
              </a:ext>
            </a:extLst>
          </p:cNvPr>
          <p:cNvSpPr/>
          <p:nvPr/>
        </p:nvSpPr>
        <p:spPr>
          <a:xfrm>
            <a:off x="5516617" y="4544483"/>
            <a:ext cx="5981700" cy="2092800"/>
          </a:xfrm>
          <a:prstGeom prst="wedgeEllipseCallout">
            <a:avLst>
              <a:gd name="adj1" fmla="val -18489"/>
              <a:gd name="adj2" fmla="val -38194"/>
            </a:avLst>
          </a:prstGeom>
          <a:solidFill>
            <a:srgbClr val="F7FD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AQA A Level English Lit. Examiners’ Report, 2023</a:t>
            </a:r>
          </a:p>
        </p:txBody>
      </p:sp>
    </p:spTree>
    <p:extLst>
      <p:ext uri="{BB962C8B-B14F-4D97-AF65-F5344CB8AC3E}">
        <p14:creationId xmlns:p14="http://schemas.microsoft.com/office/powerpoint/2010/main" val="220108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306B-AEC2-ED10-93B3-0B42B4F52E25}"/>
              </a:ext>
            </a:extLst>
          </p:cNvPr>
          <p:cNvSpPr>
            <a:spLocks noGrp="1"/>
          </p:cNvSpPr>
          <p:nvPr>
            <p:ph type="title"/>
          </p:nvPr>
        </p:nvSpPr>
        <p:spPr>
          <a:xfrm>
            <a:off x="215900" y="165099"/>
            <a:ext cx="11684000" cy="1525589"/>
          </a:xfrm>
        </p:spPr>
        <p:txBody>
          <a:bodyPr>
            <a:normAutofit/>
          </a:bodyPr>
          <a:lstStyle/>
          <a:p>
            <a:r>
              <a:rPr lang="en-GB" b="1" dirty="0"/>
              <a:t> </a:t>
            </a:r>
            <a:r>
              <a:rPr lang="en-GB" b="1" dirty="0">
                <a:latin typeface="Baguet Script" panose="00000500000000000000" pitchFamily="2" charset="0"/>
              </a:rPr>
              <a:t>Chapter 6: </a:t>
            </a:r>
            <a:r>
              <a:rPr lang="en-GB" i="1" dirty="0"/>
              <a:t>Can</a:t>
            </a:r>
            <a:r>
              <a:rPr lang="en-GB" dirty="0"/>
              <a:t> teachers transform their practice? Teacher Agency &amp; Learning - our assumptions:</a:t>
            </a:r>
          </a:p>
        </p:txBody>
      </p:sp>
      <p:sp>
        <p:nvSpPr>
          <p:cNvPr id="3" name="Content Placeholder 2">
            <a:extLst>
              <a:ext uri="{FF2B5EF4-FFF2-40B4-BE49-F238E27FC236}">
                <a16:creationId xmlns:a16="http://schemas.microsoft.com/office/drawing/2014/main" id="{D188F465-0837-2AF8-0654-09AEBE562F10}"/>
              </a:ext>
            </a:extLst>
          </p:cNvPr>
          <p:cNvSpPr>
            <a:spLocks noGrp="1"/>
          </p:cNvSpPr>
          <p:nvPr>
            <p:ph idx="1"/>
          </p:nvPr>
        </p:nvSpPr>
        <p:spPr>
          <a:xfrm>
            <a:off x="520700" y="1803400"/>
            <a:ext cx="11176000" cy="4775199"/>
          </a:xfrm>
        </p:spPr>
        <p:txBody>
          <a:bodyPr>
            <a:normAutofit/>
          </a:bodyPr>
          <a:lstStyle/>
          <a:p>
            <a:r>
              <a:rPr lang="en-GB" dirty="0"/>
              <a:t>Global, performative education systems deny teachers agency – standardised, ‘scripted’ P/P lessons; little control over text/pedagogy     (Biesta, 2014)</a:t>
            </a:r>
          </a:p>
          <a:p>
            <a:r>
              <a:rPr lang="en-GB" dirty="0"/>
              <a:t>But teachers </a:t>
            </a:r>
            <a:r>
              <a:rPr lang="en-GB" i="1" dirty="0"/>
              <a:t>are</a:t>
            </a:r>
            <a:r>
              <a:rPr lang="en-GB" dirty="0"/>
              <a:t> knowledgeable professionals: ‘intellectuals’ and ‘dialogical problem-posers’, capable of transforming practice, engaged in  critical reflection (Giroux, 2014; Freire, 1977; Korthagen, 2017)</a:t>
            </a:r>
          </a:p>
          <a:p>
            <a:r>
              <a:rPr lang="en-GB" dirty="0"/>
              <a:t>Theory matters! No toolkits – CPD must enable teachers to critically reflect, build and challenge knowledge/practice &amp; apply it to teaching </a:t>
            </a:r>
          </a:p>
          <a:p>
            <a:r>
              <a:rPr lang="en-GB" dirty="0"/>
              <a:t> Our intervention must enable teachers to choose which novels to teach, with student identities &amp; design schemes of work for </a:t>
            </a:r>
            <a:r>
              <a:rPr lang="en-GB" i="1" dirty="0"/>
              <a:t>their</a:t>
            </a:r>
            <a:r>
              <a:rPr lang="en-GB" dirty="0"/>
              <a:t> own classes                                                  (Compton et al, 2014; Moats, 2009; </a:t>
            </a:r>
            <a:r>
              <a:rPr lang="en-GB" dirty="0" err="1"/>
              <a:t>Risko</a:t>
            </a:r>
            <a:r>
              <a:rPr lang="en-GB" dirty="0"/>
              <a:t> et al, 2008; NLT, 2023)</a:t>
            </a:r>
          </a:p>
          <a:p>
            <a:pPr marL="0" indent="0">
              <a:buNone/>
            </a:pPr>
            <a:endParaRPr lang="en-GB" dirty="0"/>
          </a:p>
          <a:p>
            <a:endParaRPr lang="en-GB" dirty="0"/>
          </a:p>
        </p:txBody>
      </p:sp>
    </p:spTree>
    <p:extLst>
      <p:ext uri="{BB962C8B-B14F-4D97-AF65-F5344CB8AC3E}">
        <p14:creationId xmlns:p14="http://schemas.microsoft.com/office/powerpoint/2010/main" val="3750334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A88E90-E80A-4849-816B-678A7A78993D}"/>
              </a:ext>
            </a:extLst>
          </p:cNvPr>
          <p:cNvSpPr>
            <a:spLocks noGrp="1"/>
          </p:cNvSpPr>
          <p:nvPr>
            <p:ph type="title"/>
          </p:nvPr>
        </p:nvSpPr>
        <p:spPr>
          <a:xfrm>
            <a:off x="115089" y="0"/>
            <a:ext cx="11746712" cy="1203158"/>
          </a:xfrm>
        </p:spPr>
        <p:txBody>
          <a:bodyPr>
            <a:normAutofit fontScale="90000"/>
          </a:bodyPr>
          <a:lstStyle/>
          <a:p>
            <a:br>
              <a:rPr lang="en-GB" dirty="0"/>
            </a:br>
            <a:br>
              <a:rPr lang="en-GB" dirty="0"/>
            </a:br>
            <a:br>
              <a:rPr lang="en-GB" dirty="0"/>
            </a:br>
            <a:br>
              <a:rPr lang="en-GB" dirty="0"/>
            </a:br>
            <a:r>
              <a:rPr lang="en-GB" dirty="0"/>
              <a:t>                                              </a:t>
            </a:r>
          </a:p>
        </p:txBody>
      </p:sp>
      <p:sp>
        <p:nvSpPr>
          <p:cNvPr id="5" name="Content Placeholder 4">
            <a:extLst>
              <a:ext uri="{FF2B5EF4-FFF2-40B4-BE49-F238E27FC236}">
                <a16:creationId xmlns:a16="http://schemas.microsoft.com/office/drawing/2014/main" id="{963555BE-82B9-4E95-A2EE-6B8A8B27073A}"/>
              </a:ext>
            </a:extLst>
          </p:cNvPr>
          <p:cNvSpPr>
            <a:spLocks noGrp="1"/>
          </p:cNvSpPr>
          <p:nvPr>
            <p:ph sz="half" idx="1"/>
          </p:nvPr>
        </p:nvSpPr>
        <p:spPr>
          <a:xfrm>
            <a:off x="224590" y="1473200"/>
            <a:ext cx="8959417" cy="5232400"/>
          </a:xfrm>
        </p:spPr>
        <p:txBody>
          <a:bodyPr>
            <a:normAutofit fontScale="77500" lnSpcReduction="20000"/>
          </a:bodyPr>
          <a:lstStyle/>
          <a:p>
            <a:r>
              <a:rPr lang="en-GB" sz="3400" dirty="0"/>
              <a:t>How </a:t>
            </a:r>
            <a:r>
              <a:rPr lang="en-GB" sz="3400" i="1" dirty="0"/>
              <a:t>do</a:t>
            </a:r>
            <a:r>
              <a:rPr lang="en-GB" sz="3400" dirty="0"/>
              <a:t> readers read whole texts? Situation Models </a:t>
            </a:r>
            <a:r>
              <a:rPr lang="en-GB" sz="2000" dirty="0"/>
              <a:t>(</a:t>
            </a:r>
            <a:r>
              <a:rPr lang="en-GB" sz="2000" dirty="0" err="1"/>
              <a:t>Kintsch</a:t>
            </a:r>
            <a:r>
              <a:rPr lang="en-GB" sz="2000" dirty="0"/>
              <a:t>, 1998) </a:t>
            </a:r>
          </a:p>
          <a:p>
            <a:r>
              <a:rPr lang="en-GB" sz="3400" dirty="0"/>
              <a:t>Why do some readers struggle to comprehend text?</a:t>
            </a:r>
            <a:r>
              <a:rPr lang="en-GB" sz="2000" dirty="0"/>
              <a:t> </a:t>
            </a:r>
          </a:p>
          <a:p>
            <a:r>
              <a:rPr lang="en-GB" sz="3400" dirty="0"/>
              <a:t>Why is it important to read many whole texts? Reciprocal relation between reading </a:t>
            </a:r>
            <a:r>
              <a:rPr lang="en-GB" sz="3400" i="1" dirty="0"/>
              <a:t>amount &amp;</a:t>
            </a:r>
            <a:r>
              <a:rPr lang="en-GB" sz="3400" dirty="0"/>
              <a:t> reading comprehension</a:t>
            </a:r>
          </a:p>
          <a:p>
            <a:r>
              <a:rPr lang="en-GB" sz="3400" dirty="0"/>
              <a:t>Role of engagement &amp; reader identity; Choice of texts - becoming a ‘reader’: diverse text representations: developing persistence, habits </a:t>
            </a:r>
            <a:r>
              <a:rPr lang="en-GB" sz="1600" dirty="0"/>
              <a:t>(</a:t>
            </a:r>
            <a:r>
              <a:rPr lang="en-GB" sz="1600" dirty="0" err="1"/>
              <a:t>Retelsdorf</a:t>
            </a:r>
            <a:r>
              <a:rPr lang="en-GB" sz="1600" dirty="0"/>
              <a:t> et al, 2011; Cremin et al, 2014, Cliff-Hodges, 2014; Guthrie &amp; </a:t>
            </a:r>
            <a:r>
              <a:rPr lang="en-GB" sz="1600" dirty="0" err="1"/>
              <a:t>Klauda</a:t>
            </a:r>
            <a:r>
              <a:rPr lang="en-GB" sz="1600" dirty="0"/>
              <a:t>, 2014)</a:t>
            </a:r>
            <a:endParaRPr lang="en-GB" dirty="0"/>
          </a:p>
          <a:p>
            <a:r>
              <a:rPr lang="en-GB" sz="3400" dirty="0"/>
              <a:t>Role of inference, story-structure, self-monitoring, vocabulary, reading aloud </a:t>
            </a:r>
            <a:r>
              <a:rPr lang="en-GB" sz="2000" dirty="0"/>
              <a:t>(Oakhill &amp; Cain, 2012 Oakhill et al, 2015, Duncan et al, 2015)</a:t>
            </a:r>
          </a:p>
          <a:p>
            <a:r>
              <a:rPr lang="en-GB" sz="3400" dirty="0"/>
              <a:t>Compounding effect of disadvantage: language gap at 5 </a:t>
            </a:r>
            <a:r>
              <a:rPr lang="en-GB" sz="3400" dirty="0" err="1"/>
              <a:t>yrs</a:t>
            </a:r>
            <a:r>
              <a:rPr lang="en-GB" sz="3400" dirty="0"/>
              <a:t> &amp;  </a:t>
            </a:r>
            <a:r>
              <a:rPr lang="en-GB" sz="3400" i="1" dirty="0"/>
              <a:t>reading-experience</a:t>
            </a:r>
            <a:r>
              <a:rPr lang="en-GB" sz="3400" dirty="0"/>
              <a:t> gap magnifies over time (</a:t>
            </a:r>
            <a:r>
              <a:rPr lang="en-GB" sz="2000" dirty="0" err="1"/>
              <a:t>Blanden</a:t>
            </a:r>
            <a:r>
              <a:rPr lang="en-GB" sz="2000" dirty="0"/>
              <a:t> &amp; Machin, 2010; Hart &amp; </a:t>
            </a:r>
            <a:r>
              <a:rPr lang="en-GB" sz="2000" dirty="0" err="1"/>
              <a:t>Risley</a:t>
            </a:r>
            <a:r>
              <a:rPr lang="en-GB" sz="2000" dirty="0"/>
              <a:t>, 2003; NLT, 2022; Baye et al, 2019) </a:t>
            </a:r>
          </a:p>
          <a:p>
            <a:r>
              <a:rPr lang="en-GB" sz="3400" dirty="0"/>
              <a:t>Community reading &amp; dialogic talk: class/groups: reading aloud for interpreting, enjoyment, fluency &amp; using reading strategies in a metacognitive way </a:t>
            </a:r>
            <a:r>
              <a:rPr lang="en-GB" sz="2600" dirty="0"/>
              <a:t>(e.g. </a:t>
            </a:r>
            <a:r>
              <a:rPr lang="en-GB" sz="2600" dirty="0" err="1"/>
              <a:t>Okkinga</a:t>
            </a:r>
            <a:r>
              <a:rPr lang="en-GB" sz="2600" dirty="0"/>
              <a:t> et al, 2014; Sutherland, 2015)</a:t>
            </a:r>
          </a:p>
        </p:txBody>
      </p:sp>
      <p:pic>
        <p:nvPicPr>
          <p:cNvPr id="7" name="Picture 6">
            <a:extLst>
              <a:ext uri="{FF2B5EF4-FFF2-40B4-BE49-F238E27FC236}">
                <a16:creationId xmlns:a16="http://schemas.microsoft.com/office/drawing/2014/main" id="{5212CC55-8755-496A-A1F8-C2C8B94750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254690" y="1178006"/>
            <a:ext cx="2712720" cy="1695450"/>
          </a:xfrm>
          <a:prstGeom prst="rect">
            <a:avLst/>
          </a:prstGeom>
        </p:spPr>
      </p:pic>
      <p:pic>
        <p:nvPicPr>
          <p:cNvPr id="8" name="Picture 7">
            <a:extLst>
              <a:ext uri="{FF2B5EF4-FFF2-40B4-BE49-F238E27FC236}">
                <a16:creationId xmlns:a16="http://schemas.microsoft.com/office/drawing/2014/main" id="{65FE3BDB-C272-4C13-A124-A2E9E9B7B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7014" y="2926668"/>
            <a:ext cx="2490396" cy="1753986"/>
          </a:xfrm>
          <a:prstGeom prst="rect">
            <a:avLst/>
          </a:prstGeom>
        </p:spPr>
      </p:pic>
      <p:pic>
        <p:nvPicPr>
          <p:cNvPr id="6" name="Picture 5">
            <a:extLst>
              <a:ext uri="{FF2B5EF4-FFF2-40B4-BE49-F238E27FC236}">
                <a16:creationId xmlns:a16="http://schemas.microsoft.com/office/drawing/2014/main" id="{1B14987A-6FDB-40C0-8C80-F5C11F737C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85817" y="4733867"/>
            <a:ext cx="2937310" cy="1971733"/>
          </a:xfrm>
          <a:prstGeom prst="rect">
            <a:avLst/>
          </a:prstGeom>
        </p:spPr>
      </p:pic>
      <p:sp>
        <p:nvSpPr>
          <p:cNvPr id="9" name="Title 1">
            <a:extLst>
              <a:ext uri="{FF2B5EF4-FFF2-40B4-BE49-F238E27FC236}">
                <a16:creationId xmlns:a16="http://schemas.microsoft.com/office/drawing/2014/main" id="{1B3ABFAA-66BC-462F-DD89-188DC0C6788A}"/>
              </a:ext>
            </a:extLst>
          </p:cNvPr>
          <p:cNvSpPr txBox="1">
            <a:spLocks/>
          </p:cNvSpPr>
          <p:nvPr/>
        </p:nvSpPr>
        <p:spPr>
          <a:xfrm>
            <a:off x="224590" y="49962"/>
            <a:ext cx="11852320" cy="120315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Baguet Script" panose="00000500000000000000" pitchFamily="2" charset="0"/>
              </a:rPr>
              <a:t>Chapter 7: </a:t>
            </a:r>
            <a:r>
              <a:rPr lang="en-GB" dirty="0"/>
              <a:t>What must teachers know about reading?</a:t>
            </a:r>
          </a:p>
        </p:txBody>
      </p:sp>
    </p:spTree>
    <p:extLst>
      <p:ext uri="{BB962C8B-B14F-4D97-AF65-F5344CB8AC3E}">
        <p14:creationId xmlns:p14="http://schemas.microsoft.com/office/powerpoint/2010/main" val="591575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46037"/>
            <a:ext cx="11836400" cy="957263"/>
          </a:xfrm>
        </p:spPr>
        <p:txBody>
          <a:bodyPr>
            <a:normAutofit fontScale="90000"/>
          </a:bodyPr>
          <a:lstStyle/>
          <a:p>
            <a:r>
              <a:rPr lang="en-GB" b="1" dirty="0">
                <a:latin typeface="Baguet Script" panose="00000500000000000000" pitchFamily="2" charset="0"/>
              </a:rPr>
              <a:t>Chapters 8-12</a:t>
            </a:r>
            <a:r>
              <a:rPr lang="en-GB" b="1" dirty="0"/>
              <a:t>: </a:t>
            </a:r>
            <a:r>
              <a:rPr lang="en-GB" dirty="0"/>
              <a:t>Is the plot tightly structured? Are the characters &amp; settings convincing – and ‘true’? </a:t>
            </a:r>
          </a:p>
        </p:txBody>
      </p:sp>
      <p:sp>
        <p:nvSpPr>
          <p:cNvPr id="3" name="Content Placeholder 2"/>
          <p:cNvSpPr>
            <a:spLocks noGrp="1"/>
          </p:cNvSpPr>
          <p:nvPr>
            <p:ph idx="1"/>
          </p:nvPr>
        </p:nvSpPr>
        <p:spPr>
          <a:xfrm>
            <a:off x="177800" y="1003300"/>
            <a:ext cx="11747500" cy="5702300"/>
          </a:xfrm>
        </p:spPr>
        <p:txBody>
          <a:bodyPr>
            <a:normAutofit fontScale="92500" lnSpcReduction="20000"/>
          </a:bodyPr>
          <a:lstStyle/>
          <a:p>
            <a:pPr marL="0" lvl="0" indent="0">
              <a:buNone/>
            </a:pPr>
            <a:r>
              <a:rPr lang="en-GB" dirty="0"/>
              <a:t>Mixed-method, comparative: pre/post reading tests - 2 interventions – not a Randomised Control Trial. Volunteer sample – ethical concerns for schools.</a:t>
            </a:r>
          </a:p>
          <a:p>
            <a:pPr marL="0" lvl="0" indent="0">
              <a:buNone/>
            </a:pPr>
            <a:r>
              <a:rPr lang="en-GB" dirty="0"/>
              <a:t>Methods: Reading tests &amp; qualitative data (40 observations and 40 interviews)</a:t>
            </a:r>
          </a:p>
          <a:p>
            <a:pPr marL="0" lvl="0" indent="0">
              <a:buNone/>
            </a:pPr>
            <a:r>
              <a:rPr lang="en-GB" dirty="0"/>
              <a:t>Data-analysis: multi-level modelling &amp; thematic analysis </a:t>
            </a:r>
            <a:r>
              <a:rPr lang="en-GB" sz="1700" dirty="0"/>
              <a:t>(Braun and Clarke, 2023) </a:t>
            </a:r>
          </a:p>
          <a:p>
            <a:pPr marL="0" indent="0">
              <a:buNone/>
            </a:pPr>
            <a:r>
              <a:rPr lang="en-GB" dirty="0"/>
              <a:t>N=413 students; 20 teachers, 2 in each of 10 school</a:t>
            </a:r>
          </a:p>
          <a:p>
            <a:pPr marL="0" indent="0">
              <a:buNone/>
            </a:pPr>
            <a:r>
              <a:rPr lang="en-GB" dirty="0"/>
              <a:t>Diverse schools: attainment, Ofsted judgment; areas included significant disadvantage </a:t>
            </a:r>
          </a:p>
          <a:p>
            <a:pPr marL="0" indent="0">
              <a:buNone/>
            </a:pPr>
            <a:r>
              <a:rPr lang="en-GB" dirty="0"/>
              <a:t>44% struggling readers (Reading age 1+ year below age)</a:t>
            </a:r>
          </a:p>
          <a:p>
            <a:pPr marL="0" indent="0">
              <a:buNone/>
            </a:pPr>
            <a:r>
              <a:rPr lang="en-GB" dirty="0"/>
              <a:t>28% students in receipt of Free School Meals in last 6 years </a:t>
            </a:r>
          </a:p>
          <a:p>
            <a:pPr marL="514350" lvl="0" indent="-514350">
              <a:buFont typeface="+mj-lt"/>
              <a:buAutoNum type="arabicPeriod"/>
            </a:pPr>
            <a:r>
              <a:rPr lang="en-GB" dirty="0"/>
              <a:t>Is there a measurable impact on students of 12-13  reading comprehension under two conditions: </a:t>
            </a:r>
          </a:p>
          <a:p>
            <a:pPr lvl="0"/>
            <a:r>
              <a:rPr lang="en-GB" dirty="0"/>
              <a:t>A faster, read of two, challenging texts, back-to-back in 12 weeks (Read much more, but ‘business as usual’)</a:t>
            </a:r>
          </a:p>
          <a:p>
            <a:pPr lvl="0"/>
            <a:r>
              <a:rPr lang="en-GB" dirty="0"/>
              <a:t>A faster read + theorised CPD on reading development and ‘best’ pedagogy?</a:t>
            </a:r>
          </a:p>
          <a:p>
            <a:pPr marL="514350" lvl="0" indent="-514350">
              <a:buAutoNum type="arabicPeriod" startAt="2"/>
            </a:pPr>
            <a:r>
              <a:rPr lang="en-GB" dirty="0"/>
              <a:t>How is any reading development achieved?</a:t>
            </a:r>
          </a:p>
          <a:p>
            <a:pPr marL="0" lvl="0" indent="0">
              <a:buNone/>
            </a:pPr>
            <a:r>
              <a:rPr lang="en-GB" dirty="0"/>
              <a:t>Group 1 received the same theorised CPD at end of project.</a:t>
            </a:r>
          </a:p>
        </p:txBody>
      </p:sp>
      <p:sp>
        <p:nvSpPr>
          <p:cNvPr id="5" name="Content Placeholder 3">
            <a:extLst>
              <a:ext uri="{FF2B5EF4-FFF2-40B4-BE49-F238E27FC236}">
                <a16:creationId xmlns:a16="http://schemas.microsoft.com/office/drawing/2014/main" id="{F1F896C7-483D-D16D-16B8-293DFB3C414F}"/>
              </a:ext>
            </a:extLst>
          </p:cNvPr>
          <p:cNvSpPr txBox="1">
            <a:spLocks/>
          </p:cNvSpPr>
          <p:nvPr/>
        </p:nvSpPr>
        <p:spPr>
          <a:xfrm>
            <a:off x="4838700" y="2235200"/>
            <a:ext cx="6667500" cy="2009775"/>
          </a:xfrm>
          <a:prstGeom prst="wedgeRoundRectCallout">
            <a:avLst>
              <a:gd name="adj1" fmla="val -46830"/>
              <a:gd name="adj2" fmla="val -77761"/>
              <a:gd name="adj3" fmla="val 16667"/>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marL="342900" indent="-342900" algn="l" defTabSz="914400" rtl="0" eaLnBrk="1" latinLnBrk="0" hangingPunct="1">
              <a:lnSpc>
                <a:spcPct val="90000"/>
              </a:lnSpc>
              <a:spcBef>
                <a:spcPct val="20000"/>
              </a:spcBef>
              <a:buClr>
                <a:schemeClr val="accent1"/>
              </a:buClr>
              <a:buSzPct val="50000"/>
              <a:buFont typeface="Wingdings 2"/>
              <a:buChar char=""/>
              <a:defRPr kumimoji="0" sz="3200" kern="1200">
                <a:solidFill>
                  <a:schemeClr val="lt1"/>
                </a:solidFill>
                <a:latin typeface="+mn-lt"/>
                <a:ea typeface="+mn-ea"/>
                <a:cs typeface="+mn-cs"/>
              </a:defRPr>
            </a:lvl1pPr>
            <a:lvl2pPr marL="742950" indent="-285750" algn="l" defTabSz="914400" rtl="0" eaLnBrk="1" latinLnBrk="0" hangingPunct="1">
              <a:lnSpc>
                <a:spcPct val="90000"/>
              </a:lnSpc>
              <a:spcBef>
                <a:spcPct val="20000"/>
              </a:spcBef>
              <a:buClr>
                <a:schemeClr val="accent2"/>
              </a:buClr>
              <a:buSzPct val="50000"/>
              <a:buFont typeface="Wingdings 2"/>
              <a:buChar char="³"/>
              <a:defRPr kumimoji="0" sz="2800" kern="1200">
                <a:solidFill>
                  <a:schemeClr val="lt1"/>
                </a:solidFill>
                <a:latin typeface="+mn-lt"/>
                <a:ea typeface="+mn-ea"/>
                <a:cs typeface="+mn-cs"/>
              </a:defRPr>
            </a:lvl2pPr>
            <a:lvl3pPr marL="1143000" indent="-228600" algn="l" defTabSz="914400" rtl="0" eaLnBrk="1" latinLnBrk="0" hangingPunct="1">
              <a:lnSpc>
                <a:spcPct val="90000"/>
              </a:lnSpc>
              <a:spcBef>
                <a:spcPct val="20000"/>
              </a:spcBef>
              <a:buClr>
                <a:schemeClr val="accent3"/>
              </a:buClr>
              <a:buSzPct val="60000"/>
              <a:buFont typeface="Wingdings 2"/>
              <a:buChar char="®"/>
              <a:defRPr kumimoji="0" sz="2400" kern="1200">
                <a:solidFill>
                  <a:schemeClr val="lt1"/>
                </a:solidFill>
                <a:latin typeface="+mn-lt"/>
                <a:ea typeface="+mn-ea"/>
                <a:cs typeface="+mn-cs"/>
              </a:defRPr>
            </a:lvl3pPr>
            <a:lvl4pPr marL="1600200" indent="-228600" algn="l" defTabSz="914400" rtl="0" eaLnBrk="1" latinLnBrk="0" hangingPunct="1">
              <a:lnSpc>
                <a:spcPct val="90000"/>
              </a:lnSpc>
              <a:spcBef>
                <a:spcPct val="20000"/>
              </a:spcBef>
              <a:buClr>
                <a:schemeClr val="accent5"/>
              </a:buClr>
              <a:buSzPct val="45000"/>
              <a:buFont typeface="Wingdings 2"/>
              <a:buChar char="¯"/>
              <a:defRPr kumimoji="0" sz="2000" kern="1200">
                <a:solidFill>
                  <a:schemeClr val="lt1"/>
                </a:solidFill>
                <a:latin typeface="+mn-lt"/>
                <a:ea typeface="+mn-ea"/>
                <a:cs typeface="+mn-cs"/>
              </a:defRPr>
            </a:lvl4pPr>
            <a:lvl5pPr marL="2057400" indent="-228600" algn="l" defTabSz="914400" rtl="0" eaLnBrk="1" latinLnBrk="0" hangingPunct="1">
              <a:lnSpc>
                <a:spcPct val="90000"/>
              </a:lnSpc>
              <a:spcBef>
                <a:spcPct val="20000"/>
              </a:spcBef>
              <a:buClr>
                <a:schemeClr val="accent6"/>
              </a:buClr>
              <a:buFont typeface="Wingdings 2"/>
              <a:buChar char=""/>
              <a:defRPr kumimoji="0" sz="2000" kern="1200">
                <a:solidFill>
                  <a:schemeClr val="lt1"/>
                </a:solidFill>
                <a:latin typeface="+mn-lt"/>
                <a:ea typeface="+mn-ea"/>
                <a:cs typeface="+mn-cs"/>
              </a:defRPr>
            </a:lvl5pPr>
            <a:lvl6pPr marL="2514600" indent="-228600" algn="l" defTabSz="914400" rtl="0" eaLnBrk="1" latinLnBrk="0" hangingPunct="1">
              <a:lnSpc>
                <a:spcPct val="90000"/>
              </a:lnSpc>
              <a:spcBef>
                <a:spcPct val="20000"/>
              </a:spcBef>
              <a:buFont typeface="Arial"/>
              <a:buChar char="•"/>
              <a:defRPr kumimoji="0" sz="2000" kern="1200">
                <a:solidFill>
                  <a:schemeClr val="lt1"/>
                </a:solidFill>
                <a:latin typeface="+mn-lt"/>
                <a:ea typeface="+mn-ea"/>
                <a:cs typeface="+mn-cs"/>
              </a:defRPr>
            </a:lvl6pPr>
            <a:lvl7pPr marL="2971800" indent="-228600" algn="l" defTabSz="914400" rtl="0" eaLnBrk="1" latinLnBrk="0" hangingPunct="1">
              <a:lnSpc>
                <a:spcPct val="90000"/>
              </a:lnSpc>
              <a:spcBef>
                <a:spcPct val="20000"/>
              </a:spcBef>
              <a:buFont typeface="Arial"/>
              <a:buChar char="•"/>
              <a:defRPr kumimoji="0" sz="2000" kern="1200">
                <a:solidFill>
                  <a:schemeClr val="lt1"/>
                </a:solidFill>
                <a:latin typeface="+mn-lt"/>
                <a:ea typeface="+mn-ea"/>
                <a:cs typeface="+mn-cs"/>
              </a:defRPr>
            </a:lvl7pPr>
            <a:lvl8pPr marL="3429000" indent="-228600" algn="l" defTabSz="914400" rtl="0" eaLnBrk="1" latinLnBrk="0" hangingPunct="1">
              <a:lnSpc>
                <a:spcPct val="90000"/>
              </a:lnSpc>
              <a:spcBef>
                <a:spcPct val="20000"/>
              </a:spcBef>
              <a:buFont typeface="Arial"/>
              <a:buChar char="•"/>
              <a:defRPr kumimoji="0" sz="2000" kern="1200">
                <a:solidFill>
                  <a:schemeClr val="lt1"/>
                </a:solidFill>
                <a:latin typeface="+mn-lt"/>
                <a:ea typeface="+mn-ea"/>
                <a:cs typeface="+mn-cs"/>
              </a:defRPr>
            </a:lvl8pPr>
            <a:lvl9pPr marL="3886200" indent="-228600" algn="l" defTabSz="914400" rtl="0" eaLnBrk="1" latinLnBrk="0" hangingPunct="1">
              <a:lnSpc>
                <a:spcPct val="90000"/>
              </a:lnSpc>
              <a:spcBef>
                <a:spcPct val="20000"/>
              </a:spcBef>
              <a:buFont typeface="Arial"/>
              <a:buChar char="•"/>
              <a:defRPr kumimoji="0" sz="2000" kern="1200">
                <a:solidFill>
                  <a:schemeClr val="lt1"/>
                </a:solidFill>
                <a:latin typeface="+mn-lt"/>
                <a:ea typeface="+mn-ea"/>
                <a:cs typeface="+mn-cs"/>
              </a:defRPr>
            </a:lvl9pPr>
          </a:lstStyle>
          <a:p>
            <a:pPr marL="0" indent="0">
              <a:buFont typeface="Wingdings 2"/>
              <a:buNone/>
            </a:pPr>
            <a:r>
              <a:rPr lang="en-GB" dirty="0">
                <a:solidFill>
                  <a:schemeClr val="tx1"/>
                </a:solidFill>
              </a:rPr>
              <a:t>Climax and denouement coming…!</a:t>
            </a:r>
          </a:p>
        </p:txBody>
      </p:sp>
    </p:spTree>
    <p:extLst>
      <p:ext uri="{BB962C8B-B14F-4D97-AF65-F5344CB8AC3E}">
        <p14:creationId xmlns:p14="http://schemas.microsoft.com/office/powerpoint/2010/main" val="73192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0479" y="0"/>
            <a:ext cx="1310596" cy="2120093"/>
          </a:xfrm>
          <a:prstGeom prst="rect">
            <a:avLst/>
          </a:prstGeom>
        </p:spPr>
      </p:pic>
      <p:pic>
        <p:nvPicPr>
          <p:cNvPr id="10" name="Picture 3" descr="\\smbhome.uscs.susx.ac.uk\jcs23\Pictures\Now is the Time for runni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8411" y="23235"/>
            <a:ext cx="1612543" cy="233495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0600" y="33112"/>
            <a:ext cx="1472697" cy="1966126"/>
          </a:xfrm>
          <a:prstGeom prst="rect">
            <a:avLst/>
          </a:prstGeom>
        </p:spPr>
      </p:pic>
      <p:sp>
        <p:nvSpPr>
          <p:cNvPr id="14" name="Oval Callout 13"/>
          <p:cNvSpPr/>
          <p:nvPr/>
        </p:nvSpPr>
        <p:spPr>
          <a:xfrm>
            <a:off x="4356772" y="1982437"/>
            <a:ext cx="3606949" cy="2562114"/>
          </a:xfrm>
          <a:prstGeom prst="wedgeEllipseCallout">
            <a:avLst>
              <a:gd name="adj1" fmla="val 28073"/>
              <a:gd name="adj2" fmla="val 33656"/>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Reading at centre:2 whole, challenging, culturally diverse</a:t>
            </a:r>
            <a:r>
              <a:rPr lang="en-GB" sz="2400" i="1" dirty="0">
                <a:solidFill>
                  <a:schemeClr val="tx1"/>
                </a:solidFill>
              </a:rPr>
              <a:t> </a:t>
            </a:r>
            <a:r>
              <a:rPr lang="en-GB" sz="2400" dirty="0">
                <a:solidFill>
                  <a:schemeClr val="tx1"/>
                </a:solidFill>
              </a:rPr>
              <a:t>novels, read aloud              back-to-back </a:t>
            </a:r>
          </a:p>
          <a:p>
            <a:pPr algn="ctr"/>
            <a:endParaRPr lang="en-GB" dirty="0">
              <a:solidFill>
                <a:schemeClr val="tx1"/>
              </a:solidFill>
            </a:endParaRPr>
          </a:p>
        </p:txBody>
      </p:sp>
      <p:sp>
        <p:nvSpPr>
          <p:cNvPr id="15" name="Oval Callout 14"/>
          <p:cNvSpPr/>
          <p:nvPr/>
        </p:nvSpPr>
        <p:spPr>
          <a:xfrm>
            <a:off x="3011376" y="4148437"/>
            <a:ext cx="3144066" cy="2715593"/>
          </a:xfrm>
          <a:prstGeom prst="wedgeEllipseCallout">
            <a:avLst>
              <a:gd name="adj1" fmla="val 35803"/>
              <a:gd name="adj2" fmla="val 31739"/>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Dialogic class talk   &amp; reading groups: students read, enjoy, interpret, question &amp; </a:t>
            </a:r>
            <a:r>
              <a:rPr lang="en-GB" sz="2000" b="1" dirty="0">
                <a:solidFill>
                  <a:schemeClr val="tx1"/>
                </a:solidFill>
              </a:rPr>
              <a:t>use reading strategies</a:t>
            </a:r>
          </a:p>
        </p:txBody>
      </p:sp>
      <p:sp>
        <p:nvSpPr>
          <p:cNvPr id="16" name="Oval Callout 15"/>
          <p:cNvSpPr/>
          <p:nvPr/>
        </p:nvSpPr>
        <p:spPr>
          <a:xfrm>
            <a:off x="5740400" y="4250476"/>
            <a:ext cx="4058106" cy="2640020"/>
          </a:xfrm>
          <a:prstGeom prst="wedgeEllipseCallout">
            <a:avLst>
              <a:gd name="adj1" fmla="val 36149"/>
              <a:gd name="adj2" fmla="val 3327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Struggling/disadvantaged readers </a:t>
            </a:r>
            <a:r>
              <a:rPr lang="en-GB" sz="2000" i="1" dirty="0">
                <a:solidFill>
                  <a:schemeClr val="tx1"/>
                </a:solidFill>
              </a:rPr>
              <a:t>learn how to be</a:t>
            </a:r>
            <a:r>
              <a:rPr lang="en-GB" sz="2000" dirty="0">
                <a:solidFill>
                  <a:schemeClr val="tx1"/>
                </a:solidFill>
              </a:rPr>
              <a:t> </a:t>
            </a:r>
            <a:r>
              <a:rPr lang="en-GB" sz="2000" i="1" dirty="0">
                <a:solidFill>
                  <a:schemeClr val="tx1"/>
                </a:solidFill>
              </a:rPr>
              <a:t> readers; </a:t>
            </a:r>
            <a:r>
              <a:rPr lang="en-GB" sz="2000" dirty="0">
                <a:solidFill>
                  <a:schemeClr val="tx1"/>
                </a:solidFill>
              </a:rPr>
              <a:t>to enjoy a narrative, infer, persist &amp; reach </a:t>
            </a:r>
            <a:r>
              <a:rPr lang="en-GB" sz="2000" dirty="0">
                <a:solidFill>
                  <a:schemeClr val="tx1"/>
                </a:solidFill>
                <a:latin typeface="Baguet Script" panose="00000500000000000000" pitchFamily="2" charset="0"/>
              </a:rPr>
              <a:t>THE END</a:t>
            </a:r>
            <a:r>
              <a:rPr lang="en-GB" sz="2000" dirty="0">
                <a:solidFill>
                  <a:schemeClr val="tx1"/>
                </a:solidFill>
              </a:rPr>
              <a:t>…</a:t>
            </a:r>
          </a:p>
        </p:txBody>
      </p:sp>
      <p:sp>
        <p:nvSpPr>
          <p:cNvPr id="17" name="Oval Callout 16"/>
          <p:cNvSpPr/>
          <p:nvPr/>
        </p:nvSpPr>
        <p:spPr>
          <a:xfrm>
            <a:off x="82752" y="4356178"/>
            <a:ext cx="3144066" cy="2428615"/>
          </a:xfrm>
          <a:prstGeom prst="wedgeEllipseCallout">
            <a:avLst>
              <a:gd name="adj1" fmla="val -39559"/>
              <a:gd name="adj2" fmla="val -39294"/>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Teacher Agency, reflection &amp; theory:    Best pedagogy to support  comprehension &amp; engagement </a:t>
            </a:r>
            <a:r>
              <a:rPr lang="en-GB" sz="2400" i="1" dirty="0">
                <a:solidFill>
                  <a:schemeClr val="tx1"/>
                </a:solidFill>
              </a:rPr>
              <a:t>in lessons, </a:t>
            </a:r>
            <a:r>
              <a:rPr lang="en-GB" dirty="0">
                <a:solidFill>
                  <a:schemeClr val="tx1"/>
                </a:solidFill>
              </a:rPr>
              <a:t>not outside.                 </a:t>
            </a: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98" y="3735969"/>
            <a:ext cx="778371" cy="980748"/>
          </a:xfrm>
          <a:prstGeom prst="rect">
            <a:avLst/>
          </a:prstGeom>
        </p:spPr>
      </p:pic>
      <p:sp>
        <p:nvSpPr>
          <p:cNvPr id="20" name="Oval Callout 19"/>
          <p:cNvSpPr/>
          <p:nvPr/>
        </p:nvSpPr>
        <p:spPr>
          <a:xfrm>
            <a:off x="-13547" y="2165460"/>
            <a:ext cx="4788211" cy="2092800"/>
          </a:xfrm>
          <a:prstGeom prst="wedgeEllipseCallout">
            <a:avLst>
              <a:gd name="adj1" fmla="val -18489"/>
              <a:gd name="adj2" fmla="val -38194"/>
            </a:avLst>
          </a:prstGeom>
          <a:solidFill>
            <a:srgbClr val="F7FD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Struggling readers: 16 months’ comprehension progress in 12 weeks; increased engagement, confidence, persistence, reader identity, enjoyment of English &amp; group reading.</a:t>
            </a:r>
            <a:endParaRPr lang="en-GB" sz="2000" i="1" dirty="0">
              <a:solidFill>
                <a:schemeClr val="tx1"/>
              </a:solidFill>
            </a:endParaRPr>
          </a:p>
        </p:txBody>
      </p:sp>
      <p:pic>
        <p:nvPicPr>
          <p:cNvPr id="19" name="Picture 2" descr="\\smbhome.uscs.susx.ac.uk\jcs23\Pictures\Private Peaceful.png">
            <a:extLst>
              <a:ext uri="{FF2B5EF4-FFF2-40B4-BE49-F238E27FC236}">
                <a16:creationId xmlns:a16="http://schemas.microsoft.com/office/drawing/2014/main" id="{2E1EE25C-38AB-4BDA-851D-500A8F86029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37111" y="23235"/>
            <a:ext cx="1702346" cy="19360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2CA3AB01-2E0E-4425-8ED3-FCBCD970D2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24382" y="16664"/>
            <a:ext cx="1385736" cy="1949191"/>
          </a:xfrm>
          <a:prstGeom prst="rect">
            <a:avLst/>
          </a:prstGeom>
        </p:spPr>
      </p:pic>
      <p:pic>
        <p:nvPicPr>
          <p:cNvPr id="22" name="Picture 21">
            <a:extLst>
              <a:ext uri="{FF2B5EF4-FFF2-40B4-BE49-F238E27FC236}">
                <a16:creationId xmlns:a16="http://schemas.microsoft.com/office/drawing/2014/main" id="{71CBB97E-CFB6-48BC-98A3-54061DF1FC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86051" y="-10970"/>
            <a:ext cx="1380348" cy="2120093"/>
          </a:xfrm>
          <a:prstGeom prst="rect">
            <a:avLst/>
          </a:prstGeom>
        </p:spPr>
      </p:pic>
      <p:pic>
        <p:nvPicPr>
          <p:cNvPr id="23" name="Picture 22">
            <a:extLst>
              <a:ext uri="{FF2B5EF4-FFF2-40B4-BE49-F238E27FC236}">
                <a16:creationId xmlns:a16="http://schemas.microsoft.com/office/drawing/2014/main" id="{1007BA56-02A2-4504-874C-0895C66195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81792" y="-10970"/>
            <a:ext cx="1362578" cy="2092800"/>
          </a:xfrm>
          <a:prstGeom prst="rect">
            <a:avLst/>
          </a:prstGeom>
        </p:spPr>
      </p:pic>
      <p:pic>
        <p:nvPicPr>
          <p:cNvPr id="25" name="Picture 24">
            <a:extLst>
              <a:ext uri="{FF2B5EF4-FFF2-40B4-BE49-F238E27FC236}">
                <a16:creationId xmlns:a16="http://schemas.microsoft.com/office/drawing/2014/main" id="{C065DEA0-A5CE-4F0B-9D09-E34697333C9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456" y="-26621"/>
            <a:ext cx="1437734" cy="2321748"/>
          </a:xfrm>
          <a:prstGeom prst="rect">
            <a:avLst/>
          </a:prstGeom>
        </p:spPr>
      </p:pic>
      <p:sp>
        <p:nvSpPr>
          <p:cNvPr id="26" name="Speech Bubble: Rectangle 25">
            <a:extLst>
              <a:ext uri="{FF2B5EF4-FFF2-40B4-BE49-F238E27FC236}">
                <a16:creationId xmlns:a16="http://schemas.microsoft.com/office/drawing/2014/main" id="{BDC44C69-2466-44D8-95A5-C64EC07596F5}"/>
              </a:ext>
            </a:extLst>
          </p:cNvPr>
          <p:cNvSpPr/>
          <p:nvPr/>
        </p:nvSpPr>
        <p:spPr>
          <a:xfrm>
            <a:off x="7994692" y="1586323"/>
            <a:ext cx="4354390" cy="2640020"/>
          </a:xfrm>
          <a:prstGeom prst="wedgeRectCallout">
            <a:avLst>
              <a:gd name="adj1" fmla="val 48512"/>
              <a:gd name="adj2" fmla="val -75"/>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In both interventions, students unexpectedly made similar progress in reading. Qualitative Data showed why… </a:t>
            </a:r>
            <a:r>
              <a:rPr lang="en-GB" dirty="0">
                <a:solidFill>
                  <a:schemeClr val="tx1"/>
                </a:solidFill>
              </a:rPr>
              <a:t>Effect of extended reading, reading aloud  &amp; dialogic talk to support comprehension.</a:t>
            </a:r>
          </a:p>
          <a:p>
            <a:pPr algn="ctr"/>
            <a:r>
              <a:rPr lang="en-GB" dirty="0">
                <a:solidFill>
                  <a:schemeClr val="tx1"/>
                </a:solidFill>
              </a:rPr>
              <a:t>Comparison Group teachers </a:t>
            </a:r>
            <a:r>
              <a:rPr lang="en-GB" b="1" dirty="0">
                <a:solidFill>
                  <a:schemeClr val="tx1"/>
                </a:solidFill>
              </a:rPr>
              <a:t>unpredictably</a:t>
            </a:r>
            <a:r>
              <a:rPr lang="en-GB" dirty="0">
                <a:solidFill>
                  <a:schemeClr val="tx1"/>
                </a:solidFill>
              </a:rPr>
              <a:t> changed practice &amp; mirrored the Target group, to to read 2 texts in 12 weeks.   </a:t>
            </a:r>
            <a:r>
              <a:rPr lang="en-GB" b="1" dirty="0">
                <a:solidFill>
                  <a:schemeClr val="tx1"/>
                </a:solidFill>
              </a:rPr>
              <a:t>Would testing/data-collection after 6 months have shown any differences?</a:t>
            </a:r>
          </a:p>
        </p:txBody>
      </p:sp>
      <p:sp>
        <p:nvSpPr>
          <p:cNvPr id="24" name="Rectangular Callout 5">
            <a:extLst>
              <a:ext uri="{FF2B5EF4-FFF2-40B4-BE49-F238E27FC236}">
                <a16:creationId xmlns:a16="http://schemas.microsoft.com/office/drawing/2014/main" id="{89A93AAA-8386-4089-9B3A-4BE54373CA88}"/>
              </a:ext>
            </a:extLst>
          </p:cNvPr>
          <p:cNvSpPr/>
          <p:nvPr/>
        </p:nvSpPr>
        <p:spPr>
          <a:xfrm>
            <a:off x="9226816" y="4902200"/>
            <a:ext cx="2960988" cy="1955800"/>
          </a:xfrm>
          <a:prstGeom prst="wedgeRectCallout">
            <a:avLst>
              <a:gd name="adj1" fmla="val 49645"/>
              <a:gd name="adj2" fmla="val -66329"/>
            </a:avLst>
          </a:prstGeom>
          <a:solidFill>
            <a:srgbClr val="F7FD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i="1" dirty="0">
              <a:solidFill>
                <a:schemeClr val="tx1"/>
              </a:solidFill>
            </a:endParaRPr>
          </a:p>
          <a:p>
            <a:r>
              <a:rPr lang="en-GB" i="1" dirty="0">
                <a:solidFill>
                  <a:schemeClr val="tx1"/>
                </a:solidFill>
              </a:rPr>
              <a:t>I love it! It’s very liberating I've never in 27 years of teaching just read 2 texts back-to-back! </a:t>
            </a:r>
            <a:r>
              <a:rPr lang="en-GB" sz="1200" i="1" dirty="0">
                <a:solidFill>
                  <a:schemeClr val="tx1"/>
                </a:solidFill>
              </a:rPr>
              <a:t>(Anna, Teacher. FR)</a:t>
            </a:r>
          </a:p>
        </p:txBody>
      </p:sp>
      <p:pic>
        <p:nvPicPr>
          <p:cNvPr id="29" name="Picture 28">
            <a:extLst>
              <a:ext uri="{FF2B5EF4-FFF2-40B4-BE49-F238E27FC236}">
                <a16:creationId xmlns:a16="http://schemas.microsoft.com/office/drawing/2014/main" id="{20D0DF41-85F9-4868-BF20-1E98A7F4A64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089259" y="4285996"/>
            <a:ext cx="1985683" cy="1175004"/>
          </a:xfrm>
          <a:prstGeom prst="rect">
            <a:avLst/>
          </a:prstGeom>
        </p:spPr>
      </p:pic>
    </p:spTree>
    <p:extLst>
      <p:ext uri="{BB962C8B-B14F-4D97-AF65-F5344CB8AC3E}">
        <p14:creationId xmlns:p14="http://schemas.microsoft.com/office/powerpoint/2010/main" val="1587192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31F5-0764-4D1D-A3E1-77D1E2B946AE}"/>
              </a:ext>
            </a:extLst>
          </p:cNvPr>
          <p:cNvSpPr>
            <a:spLocks noGrp="1"/>
          </p:cNvSpPr>
          <p:nvPr>
            <p:ph type="title"/>
          </p:nvPr>
        </p:nvSpPr>
        <p:spPr>
          <a:xfrm>
            <a:off x="224588" y="99879"/>
            <a:ext cx="8499945" cy="1424122"/>
          </a:xfrm>
        </p:spPr>
        <p:txBody>
          <a:bodyPr>
            <a:normAutofit fontScale="90000"/>
          </a:bodyPr>
          <a:lstStyle/>
          <a:p>
            <a:r>
              <a:rPr lang="en-GB" b="1" dirty="0">
                <a:highlight>
                  <a:srgbClr val="FFFFFF"/>
                </a:highlight>
                <a:latin typeface="Baguet Script" panose="00000500000000000000" pitchFamily="2" charset="0"/>
              </a:rPr>
              <a:t>The End </a:t>
            </a:r>
            <a:r>
              <a:rPr lang="en-GB" b="1" dirty="0">
                <a:highlight>
                  <a:srgbClr val="FFFFFF"/>
                </a:highlight>
              </a:rPr>
              <a:t>is in Sight…How </a:t>
            </a:r>
            <a:r>
              <a:rPr lang="en-GB" dirty="0">
                <a:highlight>
                  <a:srgbClr val="FFFFFF"/>
                </a:highlight>
              </a:rPr>
              <a:t>has the FR spread? Collaboration across schools/UK</a:t>
            </a:r>
          </a:p>
        </p:txBody>
      </p:sp>
      <p:sp>
        <p:nvSpPr>
          <p:cNvPr id="3" name="Content Placeholder 2">
            <a:extLst>
              <a:ext uri="{FF2B5EF4-FFF2-40B4-BE49-F238E27FC236}">
                <a16:creationId xmlns:a16="http://schemas.microsoft.com/office/drawing/2014/main" id="{9B30325C-17ED-4CB6-968E-26B28FB4E17E}"/>
              </a:ext>
            </a:extLst>
          </p:cNvPr>
          <p:cNvSpPr>
            <a:spLocks noGrp="1"/>
          </p:cNvSpPr>
          <p:nvPr>
            <p:ph idx="1"/>
          </p:nvPr>
        </p:nvSpPr>
        <p:spPr>
          <a:xfrm>
            <a:off x="224588" y="1524000"/>
            <a:ext cx="11520723" cy="5333999"/>
          </a:xfrm>
        </p:spPr>
        <p:txBody>
          <a:bodyPr>
            <a:normAutofit/>
          </a:bodyPr>
          <a:lstStyle/>
          <a:p>
            <a:r>
              <a:rPr lang="en-GB" dirty="0"/>
              <a:t>Agentive </a:t>
            </a:r>
            <a:r>
              <a:rPr lang="en-GB" i="1" dirty="0"/>
              <a:t>teacher pairs </a:t>
            </a:r>
            <a:r>
              <a:rPr lang="en-GB" dirty="0"/>
              <a:t>take FR to local/national networks;                             become </a:t>
            </a:r>
            <a:r>
              <a:rPr lang="en-GB" dirty="0" err="1"/>
              <a:t>HoDs</a:t>
            </a:r>
            <a:r>
              <a:rPr lang="en-GB" dirty="0"/>
              <a:t> English/Heads of Academies - spread it to their MATs </a:t>
            </a:r>
          </a:p>
          <a:p>
            <a:r>
              <a:rPr lang="en-GB" dirty="0"/>
              <a:t>40+ conferences &amp; CPD including online in Covid; UKLA, NATE </a:t>
            </a:r>
            <a:r>
              <a:rPr lang="en-GB" dirty="0" err="1"/>
              <a:t>Teachmeets</a:t>
            </a:r>
            <a:r>
              <a:rPr lang="en-GB" dirty="0"/>
              <a:t>, EMC. Recently spread via LA throughout Ayrshire, Scotland.</a:t>
            </a:r>
          </a:p>
          <a:p>
            <a:r>
              <a:rPr lang="en-GB" dirty="0"/>
              <a:t>Prof </a:t>
            </a:r>
            <a:r>
              <a:rPr lang="en-GB" dirty="0" err="1"/>
              <a:t>Assocs</a:t>
            </a:r>
            <a:r>
              <a:rPr lang="en-GB" dirty="0"/>
              <a:t>; LA English Leads; Social media: B. </a:t>
            </a:r>
            <a:r>
              <a:rPr lang="en-GB" dirty="0" err="1"/>
              <a:t>Bleiman</a:t>
            </a:r>
            <a:r>
              <a:rPr lang="en-GB" dirty="0"/>
              <a:t>, M. Myatt, D. </a:t>
            </a:r>
            <a:r>
              <a:rPr lang="en-GB" dirty="0" err="1"/>
              <a:t>Wiliam</a:t>
            </a:r>
            <a:r>
              <a:rPr lang="en-GB" dirty="0"/>
              <a:t>;</a:t>
            </a:r>
          </a:p>
          <a:p>
            <a:r>
              <a:rPr lang="en-GB" dirty="0"/>
              <a:t>Media: SE News, </a:t>
            </a:r>
            <a:r>
              <a:rPr lang="en-GB" i="1" dirty="0"/>
              <a:t>Wall Street Journal, Teacher</a:t>
            </a:r>
            <a:r>
              <a:rPr lang="en-GB" dirty="0"/>
              <a:t> articles in TES &amp; at conferences</a:t>
            </a:r>
          </a:p>
          <a:p>
            <a:r>
              <a:rPr lang="en-GB" dirty="0"/>
              <a:t>ITE courses; Related teacher MA/PhD research, building on the Faster Read</a:t>
            </a:r>
          </a:p>
          <a:p>
            <a:r>
              <a:rPr lang="en-GB" dirty="0"/>
              <a:t>Our articles &amp; book chapter/s; cited in other books </a:t>
            </a:r>
            <a:r>
              <a:rPr lang="en-GB" i="1" dirty="0"/>
              <a:t>      </a:t>
            </a:r>
          </a:p>
          <a:p>
            <a:r>
              <a:rPr lang="en-GB" dirty="0"/>
              <a:t>Ofsted (2022) </a:t>
            </a:r>
            <a:r>
              <a:rPr lang="en-GB" i="1" dirty="0"/>
              <a:t>English Review of the Curriculum </a:t>
            </a:r>
          </a:p>
          <a:p>
            <a:endParaRPr lang="en-GB" dirty="0"/>
          </a:p>
          <a:p>
            <a:endParaRPr lang="en-GB" b="1" dirty="0"/>
          </a:p>
          <a:p>
            <a:endParaRPr lang="en-GB" dirty="0"/>
          </a:p>
          <a:p>
            <a:endParaRPr lang="en-GB" dirty="0"/>
          </a:p>
        </p:txBody>
      </p:sp>
      <p:pic>
        <p:nvPicPr>
          <p:cNvPr id="6" name="Picture 5">
            <a:extLst>
              <a:ext uri="{FF2B5EF4-FFF2-40B4-BE49-F238E27FC236}">
                <a16:creationId xmlns:a16="http://schemas.microsoft.com/office/drawing/2014/main" id="{3DE902E7-BEDE-4EF6-BE94-90B1FC518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6634" y="39992"/>
            <a:ext cx="3245366" cy="1749971"/>
          </a:xfrm>
          <a:prstGeom prst="rect">
            <a:avLst/>
          </a:prstGeom>
        </p:spPr>
      </p:pic>
      <p:pic>
        <p:nvPicPr>
          <p:cNvPr id="7" name="Picture 6">
            <a:extLst>
              <a:ext uri="{FF2B5EF4-FFF2-40B4-BE49-F238E27FC236}">
                <a16:creationId xmlns:a16="http://schemas.microsoft.com/office/drawing/2014/main" id="{E48AE4AA-DC14-46FB-912A-AAF53B64B8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4433" y="5842979"/>
            <a:ext cx="1818743" cy="945526"/>
          </a:xfrm>
          <a:prstGeom prst="rect">
            <a:avLst/>
          </a:prstGeom>
        </p:spPr>
      </p:pic>
      <p:pic>
        <p:nvPicPr>
          <p:cNvPr id="8" name="Picture 7">
            <a:extLst>
              <a:ext uri="{FF2B5EF4-FFF2-40B4-BE49-F238E27FC236}">
                <a16:creationId xmlns:a16="http://schemas.microsoft.com/office/drawing/2014/main" id="{E0DD962C-BB9F-4FEA-AF59-7A4AE64D87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1122" y="5852659"/>
            <a:ext cx="1818743" cy="1027985"/>
          </a:xfrm>
          <a:prstGeom prst="rect">
            <a:avLst/>
          </a:prstGeom>
        </p:spPr>
      </p:pic>
      <p:pic>
        <p:nvPicPr>
          <p:cNvPr id="9" name="Picture 8">
            <a:extLst>
              <a:ext uri="{FF2B5EF4-FFF2-40B4-BE49-F238E27FC236}">
                <a16:creationId xmlns:a16="http://schemas.microsoft.com/office/drawing/2014/main" id="{36F027BA-844F-4A38-8D3F-827D1D9E28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967" y="5725541"/>
            <a:ext cx="1885492" cy="1132457"/>
          </a:xfrm>
          <a:prstGeom prst="rect">
            <a:avLst/>
          </a:prstGeom>
        </p:spPr>
      </p:pic>
      <p:pic>
        <p:nvPicPr>
          <p:cNvPr id="11" name="Picture 10">
            <a:extLst>
              <a:ext uri="{FF2B5EF4-FFF2-40B4-BE49-F238E27FC236}">
                <a16:creationId xmlns:a16="http://schemas.microsoft.com/office/drawing/2014/main" id="{5EB5FD75-2253-430A-AF80-3186C596B1F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73134" y="4887310"/>
            <a:ext cx="3020777" cy="1930698"/>
          </a:xfrm>
          <a:prstGeom prst="rect">
            <a:avLst/>
          </a:prstGeom>
        </p:spPr>
      </p:pic>
      <p:pic>
        <p:nvPicPr>
          <p:cNvPr id="13" name="Picture 12">
            <a:extLst>
              <a:ext uri="{FF2B5EF4-FFF2-40B4-BE49-F238E27FC236}">
                <a16:creationId xmlns:a16="http://schemas.microsoft.com/office/drawing/2014/main" id="{9CAE8FFA-E6AE-4FF6-9315-A5A589AF0FC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43839" y="5068038"/>
            <a:ext cx="1121578" cy="1690086"/>
          </a:xfrm>
          <a:prstGeom prst="rect">
            <a:avLst/>
          </a:prstGeom>
        </p:spPr>
      </p:pic>
    </p:spTree>
    <p:extLst>
      <p:ext uri="{BB962C8B-B14F-4D97-AF65-F5344CB8AC3E}">
        <p14:creationId xmlns:p14="http://schemas.microsoft.com/office/powerpoint/2010/main" val="1857618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F550E-3EB9-8F6E-DD98-AD913D39BDF9}"/>
              </a:ext>
            </a:extLst>
          </p:cNvPr>
          <p:cNvSpPr>
            <a:spLocks noGrp="1"/>
          </p:cNvSpPr>
          <p:nvPr>
            <p:ph type="title"/>
          </p:nvPr>
        </p:nvSpPr>
        <p:spPr>
          <a:xfrm>
            <a:off x="396875" y="107950"/>
            <a:ext cx="8839200" cy="1600200"/>
          </a:xfrm>
        </p:spPr>
        <p:txBody>
          <a:bodyPr>
            <a:normAutofit/>
          </a:bodyPr>
          <a:lstStyle/>
          <a:p>
            <a:r>
              <a:rPr lang="en-GB" sz="4000" dirty="0"/>
              <a:t>What were the Challenges? </a:t>
            </a:r>
            <a:br>
              <a:rPr lang="en-GB" sz="4000" dirty="0"/>
            </a:br>
            <a:r>
              <a:rPr lang="en-GB" sz="4000" dirty="0"/>
              <a:t>Was it ever ‘Lost in </a:t>
            </a:r>
            <a:r>
              <a:rPr lang="en-GB" sz="4000"/>
              <a:t>Translation’?</a:t>
            </a:r>
            <a:endParaRPr lang="en-GB" sz="4000" dirty="0"/>
          </a:p>
        </p:txBody>
      </p:sp>
      <p:pic>
        <p:nvPicPr>
          <p:cNvPr id="6" name="Content Placeholder 5" descr="A book cover with a person standing in front of a sign&#10;&#10;Description automatically generated">
            <a:extLst>
              <a:ext uri="{FF2B5EF4-FFF2-40B4-BE49-F238E27FC236}">
                <a16:creationId xmlns:a16="http://schemas.microsoft.com/office/drawing/2014/main" id="{569DD858-6D1E-8C63-334D-B429099E6A1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86801" y="107950"/>
            <a:ext cx="3384550" cy="2298700"/>
          </a:xfrm>
        </p:spPr>
      </p:pic>
      <p:sp>
        <p:nvSpPr>
          <p:cNvPr id="4" name="Text Placeholder 3">
            <a:extLst>
              <a:ext uri="{FF2B5EF4-FFF2-40B4-BE49-F238E27FC236}">
                <a16:creationId xmlns:a16="http://schemas.microsoft.com/office/drawing/2014/main" id="{D09D6503-859C-3F69-34BA-43AEC0F9411E}"/>
              </a:ext>
            </a:extLst>
          </p:cNvPr>
          <p:cNvSpPr>
            <a:spLocks noGrp="1"/>
          </p:cNvSpPr>
          <p:nvPr>
            <p:ph type="body" sz="half" idx="2"/>
          </p:nvPr>
        </p:nvSpPr>
        <p:spPr>
          <a:xfrm>
            <a:off x="396875" y="2057400"/>
            <a:ext cx="9636125" cy="4483100"/>
          </a:xfrm>
        </p:spPr>
        <p:txBody>
          <a:bodyPr>
            <a:normAutofit/>
          </a:bodyPr>
          <a:lstStyle/>
          <a:p>
            <a:r>
              <a:rPr lang="en-GB" sz="2400" dirty="0"/>
              <a:t>Radical change to curriculum: will </a:t>
            </a:r>
            <a:r>
              <a:rPr lang="en-GB" sz="2400" dirty="0" err="1"/>
              <a:t>HoD</a:t>
            </a:r>
            <a:r>
              <a:rPr lang="en-GB" sz="2400" dirty="0"/>
              <a:t>/SMT support it?</a:t>
            </a:r>
          </a:p>
          <a:p>
            <a:r>
              <a:rPr lang="en-GB" sz="2400" dirty="0"/>
              <a:t>Getting through 2 whole</a:t>
            </a:r>
            <a:r>
              <a:rPr lang="en-GB" sz="2400" b="1" dirty="0"/>
              <a:t> </a:t>
            </a:r>
            <a:r>
              <a:rPr lang="en-GB" sz="2400" dirty="0"/>
              <a:t>novels in 1 term - balance between reading aloud, discussing text, teaching reading strategies &amp; vocabulary</a:t>
            </a:r>
          </a:p>
          <a:p>
            <a:r>
              <a:rPr lang="en-GB" sz="2400" dirty="0"/>
              <a:t>Curriculum constraints: how to fit in end-of-term written assessments?</a:t>
            </a:r>
          </a:p>
          <a:p>
            <a:r>
              <a:rPr lang="en-GB" sz="2400" dirty="0"/>
              <a:t>Tensions - ‘Mastery Curriculum’ – group reading/talk not accepted</a:t>
            </a:r>
          </a:p>
          <a:p>
            <a:r>
              <a:rPr lang="en-GB" sz="2400" dirty="0"/>
              <a:t>Accountability: Little </a:t>
            </a:r>
            <a:r>
              <a:rPr lang="en-GB" sz="2400" i="1" dirty="0"/>
              <a:t>written </a:t>
            </a:r>
            <a:r>
              <a:rPr lang="en-GB" sz="2400" dirty="0"/>
              <a:t>‘evidence’ of learning &amp; fear of Ofsted</a:t>
            </a:r>
          </a:p>
          <a:p>
            <a:r>
              <a:rPr lang="en-GB" sz="2400" dirty="0"/>
              <a:t>Culture change: How to assess reading via talk? How to do group reading?</a:t>
            </a:r>
          </a:p>
          <a:p>
            <a:r>
              <a:rPr lang="en-GB" sz="2400" dirty="0"/>
              <a:t>Cost of new books </a:t>
            </a:r>
          </a:p>
          <a:p>
            <a:r>
              <a:rPr lang="en-GB" sz="2400" dirty="0"/>
              <a:t>Wanted more CPD for new teachers, but many took on this role </a:t>
            </a:r>
          </a:p>
          <a:p>
            <a:r>
              <a:rPr lang="en-GB" sz="2400" dirty="0"/>
              <a:t>It’s NOT ‘Just reading…’ but that’s a great starting point…</a:t>
            </a:r>
            <a:endParaRPr lang="en-GB" dirty="0"/>
          </a:p>
        </p:txBody>
      </p:sp>
    </p:spTree>
    <p:extLst>
      <p:ext uri="{BB962C8B-B14F-4D97-AF65-F5344CB8AC3E}">
        <p14:creationId xmlns:p14="http://schemas.microsoft.com/office/powerpoint/2010/main" val="2443558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2CCDC-6FED-4CBD-A1BD-486BE9D3779A}"/>
              </a:ext>
            </a:extLst>
          </p:cNvPr>
          <p:cNvSpPr>
            <a:spLocks noGrp="1"/>
          </p:cNvSpPr>
          <p:nvPr>
            <p:ph type="title"/>
          </p:nvPr>
        </p:nvSpPr>
        <p:spPr>
          <a:xfrm>
            <a:off x="114301" y="233965"/>
            <a:ext cx="5469010" cy="1803400"/>
          </a:xfrm>
        </p:spPr>
        <p:txBody>
          <a:bodyPr>
            <a:normAutofit fontScale="90000"/>
          </a:bodyPr>
          <a:lstStyle/>
          <a:p>
            <a:r>
              <a:rPr lang="en-GB" sz="4000" b="1" dirty="0">
                <a:latin typeface="Baguet Script" panose="00000500000000000000" pitchFamily="2" charset="0"/>
              </a:rPr>
              <a:t>Chapter 15, </a:t>
            </a:r>
            <a:r>
              <a:rPr lang="en-GB" sz="4000" b="1" dirty="0"/>
              <a:t>Why are teachers still using the FR?</a:t>
            </a:r>
            <a:br>
              <a:rPr lang="en-GB" dirty="0"/>
            </a:br>
            <a:br>
              <a:rPr lang="en-GB" dirty="0"/>
            </a:br>
            <a:endParaRPr lang="en-GB" dirty="0"/>
          </a:p>
        </p:txBody>
      </p:sp>
      <p:sp>
        <p:nvSpPr>
          <p:cNvPr id="3" name="Content Placeholder 2">
            <a:extLst>
              <a:ext uri="{FF2B5EF4-FFF2-40B4-BE49-F238E27FC236}">
                <a16:creationId xmlns:a16="http://schemas.microsoft.com/office/drawing/2014/main" id="{7264BD56-651E-4E4A-9FFC-FE1869A289D9}"/>
              </a:ext>
            </a:extLst>
          </p:cNvPr>
          <p:cNvSpPr>
            <a:spLocks noGrp="1"/>
          </p:cNvSpPr>
          <p:nvPr>
            <p:ph idx="1"/>
          </p:nvPr>
        </p:nvSpPr>
        <p:spPr>
          <a:xfrm>
            <a:off x="5469010" y="317501"/>
            <a:ext cx="6380089" cy="6362512"/>
          </a:xfrm>
        </p:spPr>
        <p:txBody>
          <a:bodyPr>
            <a:normAutofit fontScale="77500" lnSpcReduction="20000"/>
          </a:bodyPr>
          <a:lstStyle/>
          <a:p>
            <a:r>
              <a:rPr lang="en-GB" dirty="0"/>
              <a:t>It ‘works’ – holistic understanding of reading</a:t>
            </a:r>
          </a:p>
          <a:p>
            <a:r>
              <a:rPr lang="en-GB" dirty="0"/>
              <a:t>Enriches teachers’ knowledge of reading, effects of disadvantage &amp; social justice</a:t>
            </a:r>
            <a:r>
              <a:rPr lang="en-GB" b="1" dirty="0"/>
              <a:t>: </a:t>
            </a:r>
            <a:r>
              <a:rPr lang="en-GB" dirty="0">
                <a:highlight>
                  <a:srgbClr val="FFFFFF"/>
                </a:highlight>
              </a:rPr>
              <a:t>moving between theory/practice </a:t>
            </a:r>
            <a:r>
              <a:rPr lang="en-GB" sz="1700" dirty="0"/>
              <a:t>(</a:t>
            </a:r>
            <a:r>
              <a:rPr lang="en-GB" sz="1800" dirty="0"/>
              <a:t>Korthagen, 2010)</a:t>
            </a:r>
            <a:endParaRPr lang="en-GB" sz="1700" dirty="0"/>
          </a:p>
          <a:p>
            <a:r>
              <a:rPr lang="en-GB" dirty="0"/>
              <a:t>Opens a space for teachers to </a:t>
            </a:r>
            <a:r>
              <a:rPr lang="en-GB" i="1" dirty="0"/>
              <a:t>re-think</a:t>
            </a:r>
            <a:r>
              <a:rPr lang="en-GB" dirty="0"/>
              <a:t> </a:t>
            </a:r>
            <a:r>
              <a:rPr lang="en-GB" i="1" dirty="0"/>
              <a:t>how they, as readers, read </a:t>
            </a:r>
            <a:r>
              <a:rPr lang="en-GB" dirty="0"/>
              <a:t>&amp; how to teach reading. Freed from compliance &amp; accountability – Knowledge empowers them to ‘</a:t>
            </a:r>
            <a:r>
              <a:rPr lang="en-GB" i="1" dirty="0"/>
              <a:t>Talk back’ </a:t>
            </a:r>
            <a:r>
              <a:rPr lang="en-GB" dirty="0"/>
              <a:t>to Ofsted, policy, SLT: </a:t>
            </a:r>
            <a:r>
              <a:rPr lang="en-GB" sz="1700" dirty="0"/>
              <a:t>(Biesta, 2014;  bel hooks)</a:t>
            </a:r>
          </a:p>
          <a:p>
            <a:r>
              <a:rPr lang="en-GB" dirty="0"/>
              <a:t>FR resonates with teachers’ beliefs &amp; embodied knowledge re reading </a:t>
            </a:r>
          </a:p>
          <a:p>
            <a:r>
              <a:rPr lang="en-GB" dirty="0"/>
              <a:t>Communities of practice – has triggered critical reflection, peer learning &amp; teacher research in schools, developing practice &amp; understanding: many cite own data </a:t>
            </a:r>
            <a:r>
              <a:rPr lang="en-GB" sz="1500" dirty="0"/>
              <a:t>BERA/RSA, 2014; </a:t>
            </a:r>
            <a:r>
              <a:rPr lang="en-GB" sz="1600" dirty="0"/>
              <a:t>Compton et al, 2014; </a:t>
            </a:r>
            <a:r>
              <a:rPr lang="en-GB" sz="1500" dirty="0"/>
              <a:t>Korthagen, 2010)</a:t>
            </a:r>
          </a:p>
          <a:p>
            <a:r>
              <a:rPr lang="en-GB" dirty="0"/>
              <a:t>FR is flexible &amp; situated: offers principles, not </a:t>
            </a:r>
            <a:r>
              <a:rPr lang="en-GB" i="1" dirty="0"/>
              <a:t>toolkit</a:t>
            </a:r>
            <a:r>
              <a:rPr lang="en-GB" dirty="0"/>
              <a:t> – teachers can adapt it to new contexts, e.g. Covid &amp; renewed BLM imperative to use culturally diverse texts</a:t>
            </a:r>
          </a:p>
        </p:txBody>
      </p:sp>
      <p:sp>
        <p:nvSpPr>
          <p:cNvPr id="5" name="Text Placeholder 4">
            <a:extLst>
              <a:ext uri="{FF2B5EF4-FFF2-40B4-BE49-F238E27FC236}">
                <a16:creationId xmlns:a16="http://schemas.microsoft.com/office/drawing/2014/main" id="{5863586A-88DA-44EC-8AAD-6E9F890F0BB6}"/>
              </a:ext>
            </a:extLst>
          </p:cNvPr>
          <p:cNvSpPr>
            <a:spLocks noGrp="1"/>
          </p:cNvSpPr>
          <p:nvPr>
            <p:ph type="body" sz="half" idx="2"/>
          </p:nvPr>
        </p:nvSpPr>
        <p:spPr>
          <a:xfrm>
            <a:off x="839789" y="2468092"/>
            <a:ext cx="2855912" cy="3400896"/>
          </a:xfrm>
        </p:spPr>
        <p:txBody>
          <a:bodyPr/>
          <a:lstStyle/>
          <a:p>
            <a:endParaRPr lang="en-GB" dirty="0"/>
          </a:p>
        </p:txBody>
      </p:sp>
      <p:pic>
        <p:nvPicPr>
          <p:cNvPr id="4" name="Picture 3">
            <a:extLst>
              <a:ext uri="{FF2B5EF4-FFF2-40B4-BE49-F238E27FC236}">
                <a16:creationId xmlns:a16="http://schemas.microsoft.com/office/drawing/2014/main" id="{E775A559-5CD2-49EA-99BF-8EC325324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9627" y="1178955"/>
            <a:ext cx="2729383" cy="1883891"/>
          </a:xfrm>
          <a:prstGeom prst="rect">
            <a:avLst/>
          </a:prstGeom>
        </p:spPr>
      </p:pic>
      <p:pic>
        <p:nvPicPr>
          <p:cNvPr id="6" name="Content Placeholder 6" descr="A hand holding a lit fuse">
            <a:extLst>
              <a:ext uri="{FF2B5EF4-FFF2-40B4-BE49-F238E27FC236}">
                <a16:creationId xmlns:a16="http://schemas.microsoft.com/office/drawing/2014/main" id="{289C3495-34AC-04F7-D784-4A1DED4B5F68}"/>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11158" r="15817"/>
          <a:stretch/>
        </p:blipFill>
        <p:spPr>
          <a:xfrm>
            <a:off x="139700" y="2802409"/>
            <a:ext cx="4584699" cy="4093691"/>
          </a:xfrm>
          <a:prstGeom prst="rect">
            <a:avLst/>
          </a:prstGeom>
        </p:spPr>
      </p:pic>
    </p:spTree>
    <p:extLst>
      <p:ext uri="{BB962C8B-B14F-4D97-AF65-F5344CB8AC3E}">
        <p14:creationId xmlns:p14="http://schemas.microsoft.com/office/powerpoint/2010/main" val="4136602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285750" y="297180"/>
            <a:ext cx="7169150" cy="6286500"/>
          </a:xfrm>
        </p:spPr>
        <p:txBody>
          <a:bodyPr>
            <a:normAutofit fontScale="92500"/>
          </a:bodyPr>
          <a:lstStyle/>
          <a:p>
            <a:pPr marL="0" indent="0">
              <a:buNone/>
            </a:pPr>
            <a:r>
              <a:rPr lang="en-GB" b="1" dirty="0"/>
              <a:t>Many thanks for listening! </a:t>
            </a:r>
          </a:p>
          <a:p>
            <a:pPr marL="0" indent="0">
              <a:buNone/>
            </a:pPr>
            <a:r>
              <a:rPr lang="en-GB" b="1" dirty="0"/>
              <a:t>Where do we go from here?</a:t>
            </a:r>
          </a:p>
          <a:p>
            <a:pPr marL="0" indent="0">
              <a:buNone/>
            </a:pPr>
            <a:r>
              <a:rPr lang="en-GB" dirty="0"/>
              <a:t>Do join us for a free webinar to explore </a:t>
            </a:r>
            <a:r>
              <a:rPr lang="en-GB" i="1" dirty="0"/>
              <a:t>teachers’ experiences of &amp; advice</a:t>
            </a:r>
            <a:r>
              <a:rPr lang="en-GB" dirty="0"/>
              <a:t> about using the Faster Read: 16 July, 4.30-6.00 online. Get your ticket here:</a:t>
            </a:r>
          </a:p>
          <a:p>
            <a:pPr marL="0" indent="0">
              <a:buNone/>
            </a:pPr>
            <a:r>
              <a:rPr lang="en-GB" b="0" i="0" dirty="0">
                <a:effectLst/>
                <a:highlight>
                  <a:srgbClr val="FFFFFF"/>
                </a:highlight>
                <a:latin typeface="Calibri" panose="020F0502020204030204" pitchFamily="34" charset="0"/>
                <a:hlinkClick r:id="rId3"/>
              </a:rPr>
              <a:t>https://universityofsussex.zoom.us/j/93510325973?pwd=nlap45YmmDnlov5MCuE2bFvXiGV9eW.1</a:t>
            </a:r>
            <a:endParaRPr lang="en-GB" b="0" i="0" dirty="0">
              <a:effectLst/>
              <a:highlight>
                <a:srgbClr val="FFFFFF"/>
              </a:highlight>
              <a:latin typeface="Calibri" panose="020F0502020204030204" pitchFamily="34" charset="0"/>
            </a:endParaRPr>
          </a:p>
          <a:p>
            <a:pPr marL="0" indent="0">
              <a:buNone/>
            </a:pPr>
            <a:r>
              <a:rPr lang="en-GB" b="1" dirty="0">
                <a:highlight>
                  <a:srgbClr val="FFFFFF"/>
                </a:highlight>
                <a:latin typeface="Calibri" panose="020F0502020204030204" pitchFamily="34" charset="0"/>
              </a:rPr>
              <a:t>Sussex Website for the Faster Read, video &amp; guidance for teachers:</a:t>
            </a:r>
            <a:endParaRPr lang="en-GB" b="1" i="0" dirty="0">
              <a:effectLst/>
              <a:highlight>
                <a:srgbClr val="FFFFFF"/>
              </a:highlight>
              <a:latin typeface="Calibri" panose="020F0502020204030204" pitchFamily="34" charset="0"/>
            </a:endParaRPr>
          </a:p>
          <a:p>
            <a:pPr marL="0" indent="0">
              <a:buNone/>
            </a:pPr>
            <a:r>
              <a:rPr lang="en-GB" dirty="0">
                <a:hlinkClick r:id="rId4"/>
              </a:rPr>
              <a:t>https://www.sussex.ac.uk/research/centres/centre-for-international-education/projects/fasterread/impact</a:t>
            </a:r>
            <a:endParaRPr lang="en-GB" dirty="0"/>
          </a:p>
          <a:p>
            <a:pPr marL="0" indent="0">
              <a:buNone/>
            </a:pPr>
            <a:r>
              <a:rPr lang="en-GB" dirty="0"/>
              <a:t>Do email me for more information:</a:t>
            </a:r>
          </a:p>
          <a:p>
            <a:pPr marL="0" indent="0">
              <a:buNone/>
            </a:pPr>
            <a:r>
              <a:rPr lang="en-GB" dirty="0">
                <a:hlinkClick r:id="rId5"/>
              </a:rPr>
              <a:t>jcs23@sussex.ac.uk</a:t>
            </a:r>
            <a:r>
              <a:rPr lang="en-GB" dirty="0"/>
              <a:t> Publications on next slide.</a:t>
            </a:r>
          </a:p>
          <a:p>
            <a:pPr marL="0" indent="0">
              <a:buNone/>
            </a:pPr>
            <a:endParaRPr lang="en-GB" dirty="0"/>
          </a:p>
          <a:p>
            <a:pPr marL="0" indent="0">
              <a:buNone/>
            </a:pPr>
            <a:endParaRPr lang="en-GB" sz="1000" dirty="0"/>
          </a:p>
          <a:p>
            <a:pPr marL="0" indent="0">
              <a:buNone/>
            </a:pPr>
            <a:endParaRPr lang="en-GB" sz="1000" dirty="0"/>
          </a:p>
          <a:p>
            <a:pPr marL="0" indent="0">
              <a:buNone/>
            </a:pPr>
            <a:endParaRPr lang="en-GB" sz="1000" dirty="0"/>
          </a:p>
        </p:txBody>
      </p:sp>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14265" r="13387" b="2"/>
          <a:stretch/>
        </p:blipFill>
        <p:spPr>
          <a:xfrm>
            <a:off x="8436292" y="3877950"/>
            <a:ext cx="3651250" cy="2705730"/>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p:spPr>
      </p:pic>
      <p:pic>
        <p:nvPicPr>
          <p:cNvPr id="2" name="Picture 1" descr="A close-up of a typewriter">
            <a:extLst>
              <a:ext uri="{FF2B5EF4-FFF2-40B4-BE49-F238E27FC236}">
                <a16:creationId xmlns:a16="http://schemas.microsoft.com/office/drawing/2014/main" id="{F5A8022E-9A0F-349F-3DE8-ED22EB1621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3700" y="73128"/>
            <a:ext cx="4073842" cy="3633068"/>
          </a:xfrm>
          <a:prstGeom prst="rect">
            <a:avLst/>
          </a:prstGeom>
        </p:spPr>
      </p:pic>
    </p:spTree>
    <p:extLst>
      <p:ext uri="{BB962C8B-B14F-4D97-AF65-F5344CB8AC3E}">
        <p14:creationId xmlns:p14="http://schemas.microsoft.com/office/powerpoint/2010/main" val="365131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51A18F00-E7BD-3AEC-D7F7-73BAEAE0BC37}"/>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Authors’ publications on The Faster Read</a:t>
            </a:r>
          </a:p>
        </p:txBody>
      </p:sp>
      <p:sp>
        <p:nvSpPr>
          <p:cNvPr id="8" name="Content Placeholder 7">
            <a:extLst>
              <a:ext uri="{FF2B5EF4-FFF2-40B4-BE49-F238E27FC236}">
                <a16:creationId xmlns:a16="http://schemas.microsoft.com/office/drawing/2014/main" id="{E7428435-357E-5350-0490-D094E16283C5}"/>
              </a:ext>
            </a:extLst>
          </p:cNvPr>
          <p:cNvSpPr>
            <a:spLocks noGrp="1"/>
          </p:cNvSpPr>
          <p:nvPr>
            <p:ph idx="1"/>
          </p:nvPr>
        </p:nvSpPr>
        <p:spPr>
          <a:xfrm>
            <a:off x="628650" y="1765300"/>
            <a:ext cx="11055350" cy="4909820"/>
          </a:xfrm>
        </p:spPr>
        <p:txBody>
          <a:bodyPr anchor="ctr">
            <a:normAutofit fontScale="85000" lnSpcReduction="20000"/>
          </a:bodyPr>
          <a:lstStyle/>
          <a:p>
            <a:pPr marL="0" indent="0">
              <a:buNone/>
            </a:pPr>
            <a:endParaRPr lang="en-GB" sz="1600" dirty="0">
              <a:highlight>
                <a:srgbClr val="FFFFFF"/>
              </a:highlight>
              <a:latin typeface="Calibri" panose="020F0502020204030204" pitchFamily="34" charset="0"/>
              <a:ea typeface="Aptos" panose="020B0004020202020204" pitchFamily="34" charset="0"/>
            </a:endParaRPr>
          </a:p>
          <a:p>
            <a:pPr marL="0" indent="0">
              <a:buNone/>
            </a:pPr>
            <a:endParaRPr lang="en-GB" sz="2000" dirty="0">
              <a:effectLst/>
              <a:highlight>
                <a:srgbClr val="FFFFFF"/>
              </a:highlight>
              <a:latin typeface="Calibri" panose="020F0502020204030204" pitchFamily="34" charset="0"/>
              <a:ea typeface="Aptos" panose="020B0004020202020204" pitchFamily="34" charset="0"/>
            </a:endParaRPr>
          </a:p>
          <a:p>
            <a:pPr marL="0" indent="0">
              <a:buNone/>
            </a:pPr>
            <a:r>
              <a:rPr lang="en-GB" sz="2000" dirty="0">
                <a:effectLst/>
                <a:highlight>
                  <a:srgbClr val="FFFFFF"/>
                </a:highlight>
                <a:latin typeface="Calibri" panose="020F0502020204030204" pitchFamily="34" charset="0"/>
                <a:ea typeface="Aptos" panose="020B0004020202020204" pitchFamily="34" charset="0"/>
              </a:rPr>
              <a:t>Sutherland, J., Westbrook, J., Oakhill, J., &amp; Sullivan, S. (2023) An immersive, ‘Faster Read’: a pilot, mixed-method study, developing whole-text reading comprehension and engagement with adolescent struggling readers, </a:t>
            </a:r>
            <a:r>
              <a:rPr lang="en-GB" sz="2000" i="1" dirty="0">
                <a:effectLst/>
                <a:highlight>
                  <a:srgbClr val="FFFFFF"/>
                </a:highlight>
                <a:latin typeface="Calibri" panose="020F0502020204030204" pitchFamily="34" charset="0"/>
                <a:ea typeface="Aptos" panose="020B0004020202020204" pitchFamily="34" charset="0"/>
              </a:rPr>
              <a:t>Research Papers in Education</a:t>
            </a:r>
            <a:r>
              <a:rPr lang="en-GB" sz="2000" dirty="0">
                <a:effectLst/>
                <a:highlight>
                  <a:srgbClr val="FFFFFF"/>
                </a:highlight>
                <a:latin typeface="Calibri" panose="020F0502020204030204" pitchFamily="34" charset="0"/>
                <a:ea typeface="Aptos" panose="020B0004020202020204" pitchFamily="34" charset="0"/>
              </a:rPr>
              <a:t>, No. ahead-of-print, 1-23 </a:t>
            </a:r>
            <a:r>
              <a:rPr lang="en-GB" sz="2000" u="sng" dirty="0">
                <a:effectLst/>
                <a:highlight>
                  <a:srgbClr val="FFFFFF"/>
                </a:highlight>
                <a:latin typeface="Calibri" panose="020F0502020204030204" pitchFamily="34" charset="0"/>
                <a:ea typeface="Aptos" panose="020B0004020202020204" pitchFamily="34" charset="0"/>
                <a:hlinkClick r:id="rId2"/>
              </a:rPr>
              <a:t>https://www.tandfonline.com/doi/epub/10.1080/02671522.2023.2238285?needAccess=true&amp;role=button</a:t>
            </a:r>
            <a:endParaRPr lang="en-GB" sz="2000" dirty="0">
              <a:effectLst/>
              <a:latin typeface="Calibri" panose="020F0502020204030204" pitchFamily="34" charset="0"/>
              <a:ea typeface="Aptos" panose="020B0004020202020204" pitchFamily="34" charset="0"/>
            </a:endParaRPr>
          </a:p>
          <a:p>
            <a:pPr marL="0" indent="0">
              <a:buNone/>
            </a:pPr>
            <a:r>
              <a:rPr lang="en-GB" sz="2000" dirty="0">
                <a:effectLst/>
                <a:highlight>
                  <a:srgbClr val="FFFFFF"/>
                </a:highlight>
                <a:latin typeface="Calibri" panose="020F0502020204030204" pitchFamily="34" charset="0"/>
                <a:ea typeface="Aptos" panose="020B0004020202020204" pitchFamily="34" charset="0"/>
              </a:rPr>
              <a:t>Sutherland, J. and Westbrook, J. (2022) ‘Reading Comprehension’ in A. Watson &amp; R. Newman (Eds), </a:t>
            </a:r>
            <a:r>
              <a:rPr lang="en-GB" sz="2000" i="1" dirty="0">
                <a:effectLst/>
                <a:highlight>
                  <a:srgbClr val="FFFFFF"/>
                </a:highlight>
                <a:latin typeface="Calibri" panose="020F0502020204030204" pitchFamily="34" charset="0"/>
                <a:ea typeface="Aptos" panose="020B0004020202020204" pitchFamily="34" charset="0"/>
              </a:rPr>
              <a:t>A Practical Guide to teaching English in the secondary school</a:t>
            </a:r>
            <a:r>
              <a:rPr lang="en-GB" sz="2000" dirty="0">
                <a:effectLst/>
                <a:highlight>
                  <a:srgbClr val="FFFFFF"/>
                </a:highlight>
                <a:latin typeface="Calibri" panose="020F0502020204030204" pitchFamily="34" charset="0"/>
                <a:ea typeface="Aptos" panose="020B0004020202020204" pitchFamily="34" charset="0"/>
              </a:rPr>
              <a:t>, London: Routledge. </a:t>
            </a:r>
            <a:endParaRPr lang="en-GB" sz="2000" dirty="0">
              <a:effectLst/>
              <a:latin typeface="Calibri" panose="020F0502020204030204" pitchFamily="34" charset="0"/>
              <a:ea typeface="Aptos" panose="020B0004020202020204" pitchFamily="34" charset="0"/>
            </a:endParaRPr>
          </a:p>
          <a:p>
            <a:pPr marL="0" indent="0" algn="l">
              <a:spcAft>
                <a:spcPts val="0"/>
              </a:spcAft>
              <a:buNone/>
            </a:pPr>
            <a:r>
              <a:rPr lang="en-GB" sz="2000" dirty="0"/>
              <a:t>Sutherland, J. and Westbrook, J. (2024) </a:t>
            </a:r>
            <a:r>
              <a:rPr lang="en-GB" sz="2000" dirty="0">
                <a:effectLst/>
                <a:latin typeface="Times New Roman" panose="02020603050405020304" pitchFamily="18" charset="0"/>
                <a:ea typeface="Times New Roman" panose="02020603050405020304" pitchFamily="18" charset="0"/>
              </a:rPr>
              <a:t>How do students read, interpret whole texts and become engaged readers? In Smith, L. </a:t>
            </a:r>
            <a:r>
              <a:rPr lang="en-GB" sz="2000" i="1" dirty="0">
                <a:effectLst/>
                <a:highlight>
                  <a:srgbClr val="FFFFFF"/>
                </a:highlight>
                <a:latin typeface="Calibri" panose="020F0502020204030204" pitchFamily="34" charset="0"/>
              </a:rPr>
              <a:t>Secondary English for Generation Alpha: Humane Pedagogy for Local, National and International Contexts</a:t>
            </a:r>
            <a:r>
              <a:rPr lang="en-GB" sz="2000" dirty="0">
                <a:solidFill>
                  <a:srgbClr val="242424"/>
                </a:solidFill>
                <a:highlight>
                  <a:srgbClr val="FFFFFF"/>
                </a:highlight>
                <a:latin typeface="Calibri" panose="020F0502020204030204" pitchFamily="34" charset="0"/>
              </a:rPr>
              <a:t>, London: </a:t>
            </a:r>
            <a:r>
              <a:rPr lang="en-GB" sz="2000" b="0" i="0" dirty="0">
                <a:effectLst/>
                <a:highlight>
                  <a:srgbClr val="FFFFFF"/>
                </a:highlight>
                <a:latin typeface="Calibri" panose="020F0502020204030204" pitchFamily="34" charset="0"/>
              </a:rPr>
              <a:t>NATE/Routledge series      </a:t>
            </a:r>
            <a:r>
              <a:rPr lang="en-GB" sz="2000" b="0" i="0" dirty="0">
                <a:solidFill>
                  <a:srgbClr val="4472C4"/>
                </a:solidFill>
                <a:effectLst/>
                <a:highlight>
                  <a:srgbClr val="FFFFFF"/>
                </a:highlight>
                <a:latin typeface="Calibri" panose="020F0502020204030204" pitchFamily="34" charset="0"/>
              </a:rPr>
              <a:t>       </a:t>
            </a:r>
            <a:endParaRPr lang="en-GB" sz="2000" b="0" i="0" dirty="0">
              <a:solidFill>
                <a:srgbClr val="242424"/>
              </a:solidFill>
              <a:effectLst/>
              <a:highlight>
                <a:srgbClr val="FFFFFF"/>
              </a:highlight>
              <a:latin typeface="Calibri" panose="020F0502020204030204" pitchFamily="34" charset="0"/>
            </a:endParaRPr>
          </a:p>
          <a:p>
            <a:pPr marL="0" indent="0">
              <a:buNone/>
            </a:pPr>
            <a:r>
              <a:rPr lang="en-GB" sz="2000" dirty="0"/>
              <a:t>Westbrook, J., Sutherland, J., Oakhill, J. and Sullivan, S. (2019) ‘Just reading’: the impact of a faster pace of reading narratives on the comprehension of poorer adolescent readers in English classrooms. </a:t>
            </a:r>
            <a:r>
              <a:rPr lang="en-GB" sz="2000" i="1" dirty="0"/>
              <a:t>Literacy</a:t>
            </a:r>
            <a:r>
              <a:rPr lang="en-GB" sz="2000" dirty="0"/>
              <a:t>, 53(2) 61-68</a:t>
            </a:r>
          </a:p>
          <a:p>
            <a:pPr marL="0" indent="0">
              <a:buNone/>
            </a:pPr>
            <a:r>
              <a:rPr lang="en-GB" sz="2000" b="1" dirty="0"/>
              <a:t>For publication later this year: </a:t>
            </a:r>
          </a:p>
          <a:p>
            <a:pPr marL="0" indent="0">
              <a:buNone/>
            </a:pPr>
            <a:r>
              <a:rPr lang="en-GB" sz="2000" dirty="0"/>
              <a:t>Sutherland, J. and Westbrook, J. (2024) </a:t>
            </a:r>
            <a:r>
              <a:rPr lang="en-GB" sz="2000" dirty="0">
                <a:effectLst/>
                <a:latin typeface="Times New Roman" panose="02020603050405020304" pitchFamily="18" charset="0"/>
                <a:ea typeface="Times New Roman" panose="02020603050405020304" pitchFamily="18" charset="0"/>
              </a:rPr>
              <a:t>How do students read, interpret whole texts and become engaged readers? In Smith, L. </a:t>
            </a:r>
            <a:r>
              <a:rPr lang="en-GB" sz="2000" i="1" dirty="0">
                <a:effectLst/>
                <a:highlight>
                  <a:srgbClr val="FFFFFF"/>
                </a:highlight>
                <a:latin typeface="Calibri" panose="020F0502020204030204" pitchFamily="34" charset="0"/>
              </a:rPr>
              <a:t>Secondary English for Generation Alpha: Humane Pedagogy for Local, National and International Contexts</a:t>
            </a:r>
            <a:r>
              <a:rPr lang="en-GB" sz="2000" dirty="0">
                <a:solidFill>
                  <a:srgbClr val="242424"/>
                </a:solidFill>
                <a:highlight>
                  <a:srgbClr val="FFFFFF"/>
                </a:highlight>
                <a:latin typeface="Calibri" panose="020F0502020204030204" pitchFamily="34" charset="0"/>
              </a:rPr>
              <a:t>, London: </a:t>
            </a:r>
            <a:r>
              <a:rPr lang="en-GB" sz="2000" b="0" i="0" dirty="0">
                <a:effectLst/>
                <a:highlight>
                  <a:srgbClr val="FFFFFF"/>
                </a:highlight>
                <a:latin typeface="Calibri" panose="020F0502020204030204" pitchFamily="34" charset="0"/>
              </a:rPr>
              <a:t>NATE/Routledge series </a:t>
            </a:r>
            <a:endParaRPr lang="en-GB" sz="2000" dirty="0"/>
          </a:p>
          <a:p>
            <a:pPr marL="0" indent="0">
              <a:buNone/>
            </a:pPr>
            <a:r>
              <a:rPr lang="en-GB" sz="2000" dirty="0"/>
              <a:t>Sutherland,  and J., Westbrook, (2024) ‘Not the Naming of Parts’: the impact of the Faster Read on teachers, students and reading practices in the UK after ten years (in draft)</a:t>
            </a:r>
          </a:p>
          <a:p>
            <a:pPr marL="0" indent="0">
              <a:buNone/>
            </a:pPr>
            <a:endParaRPr lang="en-GB" sz="2000" dirty="0"/>
          </a:p>
          <a:p>
            <a:pPr marL="0" indent="0">
              <a:buNone/>
            </a:pPr>
            <a:endParaRPr lang="en-GB" sz="1600" dirty="0">
              <a:effectLst/>
              <a:latin typeface="Arial" panose="020B0604020202020204" pitchFamily="34" charset="0"/>
              <a:ea typeface="Arial" panose="020B0604020202020204" pitchFamily="34" charset="0"/>
            </a:endParaRPr>
          </a:p>
          <a:p>
            <a:pPr marL="0" indent="0">
              <a:buNone/>
            </a:pPr>
            <a:endParaRPr lang="en-GB" sz="1600" dirty="0"/>
          </a:p>
          <a:p>
            <a:pPr marL="0" indent="0">
              <a:buNone/>
            </a:pPr>
            <a:endParaRPr lang="en-GB" sz="1600" dirty="0"/>
          </a:p>
        </p:txBody>
      </p:sp>
    </p:spTree>
    <p:extLst>
      <p:ext uri="{BB962C8B-B14F-4D97-AF65-F5344CB8AC3E}">
        <p14:creationId xmlns:p14="http://schemas.microsoft.com/office/powerpoint/2010/main" val="2090741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7398C4-8FFC-03DD-BE4C-08F7D48ADEED}"/>
              </a:ext>
            </a:extLst>
          </p:cNvPr>
          <p:cNvSpPr>
            <a:spLocks noGrp="1"/>
          </p:cNvSpPr>
          <p:nvPr>
            <p:ph type="title"/>
          </p:nvPr>
        </p:nvSpPr>
        <p:spPr>
          <a:xfrm>
            <a:off x="466722" y="586855"/>
            <a:ext cx="3201366" cy="3387497"/>
          </a:xfrm>
        </p:spPr>
        <p:txBody>
          <a:bodyPr anchor="b">
            <a:normAutofit/>
          </a:bodyPr>
          <a:lstStyle/>
          <a:p>
            <a:pPr algn="r"/>
            <a:r>
              <a:rPr lang="en-GB" sz="3400">
                <a:solidFill>
                  <a:srgbClr val="FFFFFF"/>
                </a:solidFill>
              </a:rPr>
              <a:t>Teachers replicating the Faster Read and talking about their experiences independently:</a:t>
            </a:r>
          </a:p>
        </p:txBody>
      </p:sp>
      <p:sp>
        <p:nvSpPr>
          <p:cNvPr id="3" name="Content Placeholder 2">
            <a:extLst>
              <a:ext uri="{FF2B5EF4-FFF2-40B4-BE49-F238E27FC236}">
                <a16:creationId xmlns:a16="http://schemas.microsoft.com/office/drawing/2014/main" id="{09E1D5EB-E6C4-EE87-BC39-9F0478B2E32E}"/>
              </a:ext>
            </a:extLst>
          </p:cNvPr>
          <p:cNvSpPr>
            <a:spLocks noGrp="1"/>
          </p:cNvSpPr>
          <p:nvPr>
            <p:ph idx="1"/>
          </p:nvPr>
        </p:nvSpPr>
        <p:spPr>
          <a:xfrm>
            <a:off x="4810259" y="649480"/>
            <a:ext cx="6555347" cy="5546047"/>
          </a:xfrm>
        </p:spPr>
        <p:txBody>
          <a:bodyPr anchor="ctr">
            <a:normAutofit/>
          </a:bodyPr>
          <a:lstStyle/>
          <a:p>
            <a:pPr marL="0" indent="0">
              <a:buNone/>
            </a:pPr>
            <a:r>
              <a:rPr lang="en-GB" sz="2000" b="1"/>
              <a:t>Gloucester Road Infant/Primary School </a:t>
            </a:r>
            <a:r>
              <a:rPr lang="en-GB" sz="2000">
                <a:hlinkClick r:id="rId3"/>
              </a:rPr>
              <a:t>https://films.myattandco.com/programs/a-faster-read-primary-project-part-1</a:t>
            </a:r>
            <a:endParaRPr lang="en-GB" sz="2000"/>
          </a:p>
          <a:p>
            <a:pPr marL="0" indent="0">
              <a:buNone/>
            </a:pPr>
            <a:r>
              <a:rPr lang="en-GB" sz="2000" b="0" i="0">
                <a:effectLst/>
                <a:highlight>
                  <a:srgbClr val="F5F5F5"/>
                </a:highlight>
                <a:latin typeface="Lora" pitchFamily="2" charset="0"/>
              </a:rPr>
              <a:t>Gayle Fletcher and Lauren Haines: 93% of pupils in Year 2 &amp; 83% in Year 4 made more than six months progress after 12 weeks of FR </a:t>
            </a:r>
          </a:p>
          <a:p>
            <a:pPr marL="0" indent="0">
              <a:buNone/>
            </a:pPr>
            <a:r>
              <a:rPr lang="en-GB" sz="2000" b="1"/>
              <a:t>St Michael’s Church of England Primary School: </a:t>
            </a:r>
            <a:r>
              <a:rPr lang="en-GB" sz="2000">
                <a:hlinkClick r:id="rId4"/>
              </a:rPr>
              <a:t>https://marymyatt.substack.com/p/end-of-year-the-best-bits</a:t>
            </a:r>
            <a:endParaRPr lang="en-GB" sz="2000"/>
          </a:p>
          <a:p>
            <a:pPr marL="0" indent="0">
              <a:buNone/>
            </a:pPr>
            <a:r>
              <a:rPr lang="en-GB" sz="2000" b="1"/>
              <a:t>Nene Park Academy, Peterborough – raises reading levels &amp; encourages independent RfP &amp; culture of reading </a:t>
            </a:r>
          </a:p>
          <a:p>
            <a:pPr marL="0" indent="0">
              <a:buNone/>
            </a:pPr>
            <a:r>
              <a:rPr lang="en-GB" sz="2000">
                <a:hlinkClick r:id="rId5"/>
              </a:rPr>
              <a:t>https://films.myattandco.com/programs/a-faster-read-nene-park-academy-case-study?category_id=123277</a:t>
            </a:r>
            <a:endParaRPr lang="en-GB" sz="2000"/>
          </a:p>
          <a:p>
            <a:pPr marL="0" indent="0">
              <a:buNone/>
            </a:pPr>
            <a:r>
              <a:rPr lang="en-GB" sz="2000" b="1"/>
              <a:t>Scalby Secondary School, Huntingdon – raises reading levels &amp; engagement </a:t>
            </a:r>
          </a:p>
          <a:p>
            <a:pPr marL="0" indent="0">
              <a:buNone/>
            </a:pPr>
            <a:r>
              <a:rPr lang="en-GB" sz="2000">
                <a:hlinkClick r:id="rId6"/>
              </a:rPr>
              <a:t>https://researchschool.org.uk/huntington/news/case-study-the-faster-read-programme-at-scalby-school</a:t>
            </a:r>
            <a:endParaRPr lang="en-GB" sz="2000"/>
          </a:p>
          <a:p>
            <a:endParaRPr lang="en-GB" sz="2000"/>
          </a:p>
        </p:txBody>
      </p:sp>
    </p:spTree>
    <p:extLst>
      <p:ext uri="{BB962C8B-B14F-4D97-AF65-F5344CB8AC3E}">
        <p14:creationId xmlns:p14="http://schemas.microsoft.com/office/powerpoint/2010/main" val="3197050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141" y="0"/>
            <a:ext cx="1650785" cy="497305"/>
          </a:xfrm>
        </p:spPr>
        <p:txBody>
          <a:bodyPr>
            <a:normAutofit/>
          </a:bodyPr>
          <a:lstStyle/>
          <a:p>
            <a:r>
              <a:rPr lang="en-GB" sz="2400" b="1" dirty="0"/>
              <a:t>References</a:t>
            </a:r>
          </a:p>
        </p:txBody>
      </p:sp>
      <p:sp>
        <p:nvSpPr>
          <p:cNvPr id="3" name="Content Placeholder 2"/>
          <p:cNvSpPr>
            <a:spLocks noGrp="1"/>
          </p:cNvSpPr>
          <p:nvPr>
            <p:ph idx="1"/>
          </p:nvPr>
        </p:nvSpPr>
        <p:spPr>
          <a:xfrm>
            <a:off x="226141" y="497304"/>
            <a:ext cx="11887200" cy="6360695"/>
          </a:xfrm>
        </p:spPr>
        <p:txBody>
          <a:bodyPr>
            <a:normAutofit fontScale="47500" lnSpcReduction="20000"/>
          </a:bodyPr>
          <a:lstStyle/>
          <a:p>
            <a:pPr marL="0" indent="0">
              <a:lnSpc>
                <a:spcPct val="100000"/>
              </a:lnSpc>
              <a:buNone/>
            </a:pPr>
            <a:r>
              <a:rPr lang="en-GB" sz="2500" dirty="0"/>
              <a:t>Allington, R.L., McGill-Franzen, A., Camilli, G., Williams, L., Graff, J., Zeig, J., Zmach, C. &amp; Nowak, R. (2010). Addressing summer reading setback among economically disadvantaged elementary students. </a:t>
            </a:r>
            <a:r>
              <a:rPr lang="en-GB" sz="2500" i="1" dirty="0"/>
              <a:t>Reading Psychology</a:t>
            </a:r>
            <a:r>
              <a:rPr lang="en-GB" sz="2500" dirty="0"/>
              <a:t>, 31 (5), 411-427. </a:t>
            </a:r>
          </a:p>
          <a:p>
            <a:pPr marL="0" indent="0">
              <a:lnSpc>
                <a:spcPct val="100000"/>
              </a:lnSpc>
              <a:buNone/>
            </a:pPr>
            <a:r>
              <a:rPr lang="en-GB" sz="2500" dirty="0"/>
              <a:t>Applebee, A., Langer, J., Nystrand, M., &amp; Gamoran, A. (2003). Discussion-based approaches to developing understanding: Classroom instruction and student performance in middle and high school English, </a:t>
            </a:r>
            <a:r>
              <a:rPr lang="en-GB" sz="2500" i="1" dirty="0"/>
              <a:t>American Education Research Journal, 40, </a:t>
            </a:r>
            <a:r>
              <a:rPr lang="en-GB" sz="2500" dirty="0"/>
              <a:t>685–730.</a:t>
            </a:r>
          </a:p>
          <a:p>
            <a:pPr marL="0" indent="0">
              <a:lnSpc>
                <a:spcPct val="100000"/>
              </a:lnSpc>
              <a:buNone/>
            </a:pPr>
            <a:r>
              <a:rPr lang="en-GB" sz="2500" dirty="0" err="1"/>
              <a:t>Baye</a:t>
            </a:r>
            <a:r>
              <a:rPr lang="en-GB" sz="2500" dirty="0"/>
              <a:t>, A., C. Inns, A. Lake and R.E. </a:t>
            </a:r>
            <a:r>
              <a:rPr lang="en-GB" sz="2500" dirty="0" err="1"/>
              <a:t>Slavin</a:t>
            </a:r>
            <a:r>
              <a:rPr lang="en-GB" sz="2500" dirty="0"/>
              <a:t>. 2019. “A Synthesis of Quantitative  Research on Reading Programs  for Secondary Students.” </a:t>
            </a:r>
            <a:r>
              <a:rPr lang="en-GB" sz="2500" i="1" dirty="0"/>
              <a:t>Reading Research Quarterly, </a:t>
            </a:r>
            <a:r>
              <a:rPr lang="en-GB" sz="2500" dirty="0"/>
              <a:t>54(2).133-166. doi:10.1002/rrq.229. </a:t>
            </a:r>
          </a:p>
          <a:p>
            <a:pPr marL="0" indent="0">
              <a:lnSpc>
                <a:spcPct val="100000"/>
              </a:lnSpc>
              <a:buNone/>
            </a:pPr>
            <a:r>
              <a:rPr lang="en-GB" sz="2500" dirty="0">
                <a:solidFill>
                  <a:srgbClr val="000000"/>
                </a:solidFill>
                <a:effectLst/>
                <a:highlight>
                  <a:srgbClr val="FFFFFF"/>
                </a:highlight>
                <a:latin typeface="Times New Roman" panose="02020603050405020304" pitchFamily="18" charset="0"/>
                <a:ea typeface="Times New Roman" panose="02020603050405020304" pitchFamily="18" charset="0"/>
              </a:rPr>
              <a:t>Black, J, Barnes, L, Oatley, K., Tamir, D, </a:t>
            </a:r>
            <a:r>
              <a:rPr lang="en-GB" sz="2500" dirty="0" err="1">
                <a:solidFill>
                  <a:srgbClr val="000000"/>
                </a:solidFill>
                <a:effectLst/>
                <a:highlight>
                  <a:srgbClr val="FFFFFF"/>
                </a:highlight>
                <a:latin typeface="Times New Roman" panose="02020603050405020304" pitchFamily="18" charset="0"/>
                <a:ea typeface="Times New Roman" panose="02020603050405020304" pitchFamily="18" charset="0"/>
              </a:rPr>
              <a:t>Dodell</a:t>
            </a:r>
            <a:r>
              <a:rPr lang="en-GB" sz="2500" dirty="0">
                <a:solidFill>
                  <a:srgbClr val="000000"/>
                </a:solidFill>
                <a:effectLst/>
                <a:highlight>
                  <a:srgbClr val="FFFFFF"/>
                </a:highlight>
                <a:latin typeface="Times New Roman" panose="02020603050405020304" pitchFamily="18" charset="0"/>
                <a:ea typeface="Times New Roman" panose="02020603050405020304" pitchFamily="18" charset="0"/>
              </a:rPr>
              <a:t>-Feder, D., Richter, T, Mar, R. ‘Stories and Their Role in Social Cognition’ in </a:t>
            </a:r>
            <a:r>
              <a:rPr lang="en-GB" sz="2500" i="1" dirty="0">
                <a:solidFill>
                  <a:srgbClr val="000000"/>
                </a:solidFill>
                <a:effectLst/>
                <a:highlight>
                  <a:srgbClr val="FFFFFF"/>
                </a:highlight>
                <a:latin typeface="Times New Roman" panose="02020603050405020304" pitchFamily="18" charset="0"/>
                <a:ea typeface="Times New Roman" panose="02020603050405020304" pitchFamily="18" charset="0"/>
              </a:rPr>
              <a:t>Handbook of Empirical Literary Studies </a:t>
            </a:r>
            <a:r>
              <a:rPr lang="en-GB" sz="2500" dirty="0">
                <a:solidFill>
                  <a:srgbClr val="000000"/>
                </a:solidFill>
                <a:effectLst/>
                <a:highlight>
                  <a:srgbClr val="FFFFFF"/>
                </a:highlight>
                <a:latin typeface="Times New Roman" panose="02020603050405020304" pitchFamily="18" charset="0"/>
                <a:ea typeface="Times New Roman" panose="02020603050405020304" pitchFamily="18" charset="0"/>
              </a:rPr>
              <a:t>(2021) </a:t>
            </a:r>
            <a:r>
              <a:rPr lang="en-GB" sz="2500" dirty="0" err="1">
                <a:solidFill>
                  <a:srgbClr val="000000"/>
                </a:solidFill>
                <a:effectLst/>
                <a:highlight>
                  <a:srgbClr val="FFFFFF"/>
                </a:highlight>
                <a:latin typeface="Times New Roman" panose="02020603050405020304" pitchFamily="18" charset="0"/>
                <a:ea typeface="Times New Roman" panose="02020603050405020304" pitchFamily="18" charset="0"/>
              </a:rPr>
              <a:t>Kuiken</a:t>
            </a:r>
            <a:r>
              <a:rPr lang="en-GB" sz="2500" dirty="0">
                <a:solidFill>
                  <a:srgbClr val="000000"/>
                </a:solidFill>
                <a:effectLst/>
                <a:highlight>
                  <a:srgbClr val="FFFFFF"/>
                </a:highlight>
                <a:latin typeface="Times New Roman" panose="02020603050405020304" pitchFamily="18" charset="0"/>
                <a:ea typeface="Times New Roman" panose="02020603050405020304" pitchFamily="18" charset="0"/>
              </a:rPr>
              <a:t>, D. and Jacobs, A. M. (Eds).</a:t>
            </a:r>
            <a:r>
              <a:rPr lang="en-GB" sz="2500" dirty="0" err="1">
                <a:solidFill>
                  <a:srgbClr val="000000"/>
                </a:solidFill>
                <a:effectLst/>
                <a:highlight>
                  <a:srgbClr val="FFFFFF"/>
                </a:highlight>
                <a:latin typeface="Times New Roman" panose="02020603050405020304" pitchFamily="18" charset="0"/>
                <a:ea typeface="Times New Roman" panose="02020603050405020304" pitchFamily="18" charset="0"/>
              </a:rPr>
              <a:t>Berlin:de</a:t>
            </a:r>
            <a:r>
              <a:rPr lang="en-GB" sz="2500" dirty="0">
                <a:solidFill>
                  <a:srgbClr val="000000"/>
                </a:solidFill>
                <a:effectLst/>
                <a:highlight>
                  <a:srgbClr val="FFFFFF"/>
                </a:highlight>
                <a:latin typeface="Times New Roman" panose="02020603050405020304" pitchFamily="18" charset="0"/>
                <a:ea typeface="Times New Roman" panose="02020603050405020304" pitchFamily="18" charset="0"/>
              </a:rPr>
              <a:t> </a:t>
            </a:r>
            <a:r>
              <a:rPr lang="en-GB" sz="2500" dirty="0" err="1">
                <a:solidFill>
                  <a:srgbClr val="000000"/>
                </a:solidFill>
                <a:effectLst/>
                <a:highlight>
                  <a:srgbClr val="FFFFFF"/>
                </a:highlight>
                <a:latin typeface="Times New Roman" panose="02020603050405020304" pitchFamily="18" charset="0"/>
                <a:ea typeface="Times New Roman" panose="02020603050405020304" pitchFamily="18" charset="0"/>
              </a:rPr>
              <a:t>Greyter</a:t>
            </a:r>
            <a:r>
              <a:rPr lang="en-GB" sz="2500" dirty="0">
                <a:solidFill>
                  <a:srgbClr val="000000"/>
                </a:solidFill>
                <a:effectLst/>
                <a:highlight>
                  <a:srgbClr val="FFFFFF"/>
                </a:highlight>
                <a:latin typeface="Times New Roman" panose="02020603050405020304" pitchFamily="18" charset="0"/>
                <a:ea typeface="Times New Roman" panose="02020603050405020304" pitchFamily="18" charset="0"/>
              </a:rPr>
              <a:t> </a:t>
            </a:r>
            <a:r>
              <a:rPr lang="en-GB" sz="2500" u="none" strike="noStrike" dirty="0">
                <a:solidFill>
                  <a:srgbClr val="000000"/>
                </a:solidFill>
                <a:effectLst/>
                <a:highlight>
                  <a:srgbClr val="FFFFFF"/>
                </a:highlight>
                <a:latin typeface="Times New Roman" panose="02020603050405020304" pitchFamily="18" charset="0"/>
                <a:ea typeface="Times New Roman" panose="02020603050405020304" pitchFamily="18" charset="0"/>
                <a:hlinkClick r:id="rId3"/>
              </a:rPr>
              <a:t>https://doi.org/10.1515/9783110645958</a:t>
            </a:r>
            <a:endParaRPr lang="en-GB" sz="2500" dirty="0"/>
          </a:p>
          <a:p>
            <a:pPr marL="0" indent="0">
              <a:lnSpc>
                <a:spcPct val="100000"/>
              </a:lnSpc>
              <a:buNone/>
            </a:pPr>
            <a:r>
              <a:rPr lang="en-GB" sz="2500" dirty="0" err="1"/>
              <a:t>Blanden</a:t>
            </a:r>
            <a:r>
              <a:rPr lang="en-GB" sz="2500" dirty="0"/>
              <a:t>, Jo and Stephen Machin (2010) “Changes in inequality and intergenerational mobility in early years assessments” in </a:t>
            </a:r>
            <a:r>
              <a:rPr lang="en-GB" sz="2500" dirty="0" err="1"/>
              <a:t>Kirstine</a:t>
            </a:r>
            <a:r>
              <a:rPr lang="en-GB" sz="2500" dirty="0"/>
              <a:t> Hansen, Heather Joshi and Shirley </a:t>
            </a:r>
            <a:r>
              <a:rPr lang="en-GB" sz="2500" dirty="0" err="1"/>
              <a:t>Dex</a:t>
            </a:r>
            <a:r>
              <a:rPr lang="en-GB" sz="2500" dirty="0"/>
              <a:t> (eds) </a:t>
            </a:r>
            <a:r>
              <a:rPr lang="en-GB" sz="2500" i="1" dirty="0"/>
              <a:t>Children of the 21st century: The first five years</a:t>
            </a:r>
            <a:r>
              <a:rPr lang="en-GB" sz="2500" dirty="0"/>
              <a:t>. Bristol, Polity.</a:t>
            </a:r>
          </a:p>
          <a:p>
            <a:pPr marL="0" indent="0">
              <a:lnSpc>
                <a:spcPct val="100000"/>
              </a:lnSpc>
              <a:buNone/>
            </a:pPr>
            <a:r>
              <a:rPr lang="en-GB" sz="2500" dirty="0"/>
              <a:t>Clarke and </a:t>
            </a:r>
            <a:r>
              <a:rPr lang="en-GB" sz="2500" dirty="0" err="1"/>
              <a:t>Akerman</a:t>
            </a:r>
            <a:r>
              <a:rPr lang="en-GB" sz="2500" dirty="0"/>
              <a:t> (2006) </a:t>
            </a:r>
            <a:r>
              <a:rPr lang="en-GB" sz="2500" i="1" dirty="0"/>
              <a:t>Social inclusion and reading: An exploration</a:t>
            </a:r>
            <a:r>
              <a:rPr lang="en-GB" sz="2500" dirty="0"/>
              <a:t>. London: National Literacy Trust..</a:t>
            </a:r>
          </a:p>
          <a:p>
            <a:pPr marL="0" indent="0">
              <a:buNone/>
            </a:pPr>
            <a:r>
              <a:rPr lang="en-GB" sz="2500" dirty="0"/>
              <a:t>Cliff Hodges, G. (2016) </a:t>
            </a:r>
            <a:r>
              <a:rPr lang="en-GB" sz="2500" i="1" dirty="0"/>
              <a:t>Researching and teaching reading: Developing pedagogy through critical enquiry</a:t>
            </a:r>
            <a:r>
              <a:rPr lang="en-GB" sz="2500" dirty="0"/>
              <a:t>. London, New York: Routledge. </a:t>
            </a:r>
            <a:endParaRPr lang="en-US" altLang="en-US" sz="2500" dirty="0">
              <a:ea typeface="Times New Roman" panose="02020603050405020304" pitchFamily="18" charset="0"/>
              <a:cs typeface="Arial" panose="020B0604020202020204" pitchFamily="34" charset="0"/>
            </a:endParaRPr>
          </a:p>
          <a:p>
            <a:pPr marL="0" indent="0">
              <a:buNone/>
            </a:pPr>
            <a:r>
              <a:rPr lang="en-US" altLang="en-US" sz="2500" dirty="0">
                <a:ea typeface="Times New Roman" panose="02020603050405020304" pitchFamily="18" charset="0"/>
                <a:cs typeface="Arial" panose="020B0604020202020204" pitchFamily="34" charset="0"/>
              </a:rPr>
              <a:t>Cunningham, A. &amp; </a:t>
            </a:r>
            <a:r>
              <a:rPr lang="en-US" altLang="en-US" sz="2500" dirty="0" err="1">
                <a:ea typeface="Times New Roman" panose="02020603050405020304" pitchFamily="18" charset="0"/>
                <a:cs typeface="Arial" panose="020B0604020202020204" pitchFamily="34" charset="0"/>
              </a:rPr>
              <a:t>Stanovich</a:t>
            </a:r>
            <a:r>
              <a:rPr lang="en-US" altLang="en-US" sz="2500" dirty="0">
                <a:ea typeface="Times New Roman" panose="02020603050405020304" pitchFamily="18" charset="0"/>
                <a:cs typeface="Arial" panose="020B0604020202020204" pitchFamily="34" charset="0"/>
              </a:rPr>
              <a:t>, K. (1998) What Reading Does for the Mind in </a:t>
            </a:r>
            <a:r>
              <a:rPr lang="en-US" altLang="en-US" sz="2500" i="1" dirty="0">
                <a:ea typeface="Times New Roman" panose="02020603050405020304" pitchFamily="18" charset="0"/>
                <a:cs typeface="Arial" panose="020B0604020202020204" pitchFamily="34" charset="0"/>
              </a:rPr>
              <a:t>American Educator</a:t>
            </a:r>
            <a:r>
              <a:rPr lang="en-US" altLang="en-US" sz="2500" dirty="0">
                <a:ea typeface="Times New Roman" panose="02020603050405020304" pitchFamily="18" charset="0"/>
                <a:cs typeface="Arial" panose="020B0604020202020204" pitchFamily="34" charset="0"/>
              </a:rPr>
              <a:t>, Spring/Summer 1998</a:t>
            </a:r>
          </a:p>
          <a:p>
            <a:pPr marL="0" indent="0">
              <a:buNone/>
            </a:pPr>
            <a:r>
              <a:rPr lang="en-US" sz="2500" dirty="0">
                <a:cs typeface="Arial" panose="020B0604020202020204" pitchFamily="34" charset="0"/>
              </a:rPr>
              <a:t>Duncan, S. (2015) Reading Aloud in </a:t>
            </a:r>
            <a:r>
              <a:rPr lang="en-US" sz="2500" dirty="0" err="1">
                <a:cs typeface="Arial" panose="020B0604020202020204" pitchFamily="34" charset="0"/>
              </a:rPr>
              <a:t>Lewisham</a:t>
            </a:r>
            <a:r>
              <a:rPr lang="en-US" sz="2500" dirty="0">
                <a:cs typeface="Arial" panose="020B0604020202020204" pitchFamily="34" charset="0"/>
              </a:rPr>
              <a:t>: An Exploration of Adult Reading Aloud-Practices, </a:t>
            </a:r>
            <a:r>
              <a:rPr lang="en-US" sz="2500" i="1" dirty="0">
                <a:cs typeface="Arial" panose="020B0604020202020204" pitchFamily="34" charset="0"/>
              </a:rPr>
              <a:t>Literacy</a:t>
            </a:r>
            <a:r>
              <a:rPr lang="en-US" sz="2500" dirty="0">
                <a:cs typeface="Arial" panose="020B0604020202020204" pitchFamily="34" charset="0"/>
              </a:rPr>
              <a:t>, Vol. 48, No 2. pp  84-90 </a:t>
            </a:r>
          </a:p>
          <a:p>
            <a:pPr marL="0" indent="0">
              <a:buNone/>
            </a:pPr>
            <a:r>
              <a:rPr lang="en-GB" sz="2500" dirty="0"/>
              <a:t>Eagleton, T. (2008) </a:t>
            </a:r>
            <a:r>
              <a:rPr lang="en-GB" sz="2500" i="1" dirty="0"/>
              <a:t>Literary Theory: An Introduction, </a:t>
            </a:r>
            <a:r>
              <a:rPr lang="en-GB" sz="2500" dirty="0"/>
              <a:t>(2</a:t>
            </a:r>
            <a:r>
              <a:rPr lang="en-GB" sz="2500" baseline="30000" dirty="0"/>
              <a:t>nd</a:t>
            </a:r>
            <a:r>
              <a:rPr lang="en-GB" sz="2500" dirty="0"/>
              <a:t> Ed.) Blackwell, Oxford</a:t>
            </a:r>
            <a:r>
              <a:rPr lang="en-GB" sz="2500" i="1" dirty="0"/>
              <a:t> </a:t>
            </a:r>
          </a:p>
          <a:p>
            <a:pPr marL="0" indent="0">
              <a:lnSpc>
                <a:spcPct val="100000"/>
              </a:lnSpc>
              <a:buNone/>
            </a:pPr>
            <a:r>
              <a:rPr lang="en-GB" sz="2500" dirty="0"/>
              <a:t>Education, Audiovisual and Culture Executive Agency of the European Commission ( 2011) </a:t>
            </a:r>
            <a:r>
              <a:rPr lang="en-GB" sz="2500" i="1" dirty="0"/>
              <a:t>Teaching Reading in Europe: Contexts, Policies and Practices</a:t>
            </a:r>
            <a:r>
              <a:rPr lang="en-GB" sz="2500" dirty="0"/>
              <a:t>, Brussels: EACEA, Eurydice </a:t>
            </a:r>
          </a:p>
          <a:p>
            <a:pPr marL="0" indent="0">
              <a:lnSpc>
                <a:spcPct val="100000"/>
              </a:lnSpc>
              <a:buNone/>
            </a:pPr>
            <a:r>
              <a:rPr lang="en-GB" sz="2500" dirty="0" err="1"/>
              <a:t>Felski</a:t>
            </a:r>
            <a:r>
              <a:rPr lang="en-GB" sz="2500" dirty="0"/>
              <a:t>, R. (2008) Uses of Literature. Oxford: Blackwell</a:t>
            </a:r>
          </a:p>
          <a:p>
            <a:pPr marL="0" indent="0">
              <a:lnSpc>
                <a:spcPct val="100000"/>
              </a:lnSpc>
              <a:buNone/>
            </a:pPr>
            <a:r>
              <a:rPr lang="en-GB" sz="2500" dirty="0"/>
              <a:t>Fitzpatrick, S, Bramley, G, Treanor, M, Blenkinsopp, J, McIntyre, J, Johnsen, S and </a:t>
            </a:r>
            <a:r>
              <a:rPr lang="en-GB" sz="2500" dirty="0" err="1"/>
              <a:t>McMordie</a:t>
            </a:r>
            <a:r>
              <a:rPr lang="en-GB" sz="2500" dirty="0"/>
              <a:t>, L (2023) Destitution in the UK 2023 [Online]. Available at: https://www.jrf.org.uk/report/destitution-uk-2023</a:t>
            </a:r>
          </a:p>
          <a:p>
            <a:pPr marL="0" indent="0">
              <a:lnSpc>
                <a:spcPct val="100000"/>
              </a:lnSpc>
              <a:buNone/>
            </a:pPr>
            <a:r>
              <a:rPr lang="en-GB" sz="2500" dirty="0"/>
              <a:t>Freire, P. (2021) </a:t>
            </a:r>
            <a:r>
              <a:rPr lang="en-GB" sz="2500" i="1" dirty="0"/>
              <a:t>Pedagogy of Hope, Reliving Pedagogy of the Oppressed, </a:t>
            </a:r>
            <a:r>
              <a:rPr lang="en-GB" sz="2500" dirty="0"/>
              <a:t>London: Bloomsbury Academic</a:t>
            </a:r>
            <a:r>
              <a:rPr lang="en-GB" sz="2500" i="1" dirty="0"/>
              <a:t> </a:t>
            </a:r>
          </a:p>
          <a:p>
            <a:pPr marL="0" indent="0">
              <a:lnSpc>
                <a:spcPct val="100000"/>
              </a:lnSpc>
              <a:buNone/>
            </a:pPr>
            <a:r>
              <a:rPr lang="en-GB" sz="2500" dirty="0"/>
              <a:t>Hart, B. and </a:t>
            </a:r>
            <a:r>
              <a:rPr lang="en-GB" sz="2500" dirty="0" err="1"/>
              <a:t>Risley</a:t>
            </a:r>
            <a:r>
              <a:rPr lang="en-GB" sz="2500" dirty="0"/>
              <a:t>, T. (2003) ‘The Early Catastrophe – The 30 Million Word Gap by Age 3’. </a:t>
            </a:r>
            <a:r>
              <a:rPr lang="en-GB" sz="2500" i="1" dirty="0"/>
              <a:t>American Educator. </a:t>
            </a:r>
            <a:r>
              <a:rPr lang="en-GB" sz="2500" dirty="0"/>
              <a:t>27, pp.4-9</a:t>
            </a:r>
          </a:p>
          <a:p>
            <a:pPr marL="0" indent="0">
              <a:lnSpc>
                <a:spcPct val="100000"/>
              </a:lnSpc>
              <a:buNone/>
            </a:pPr>
            <a:r>
              <a:rPr lang="en-GB" sz="2500" dirty="0"/>
              <a:t>Guthrie, J. T., and S. L. </a:t>
            </a:r>
            <a:r>
              <a:rPr lang="en-GB" sz="2500" dirty="0" err="1"/>
              <a:t>Klauda</a:t>
            </a:r>
            <a:r>
              <a:rPr lang="en-GB" sz="2500" dirty="0"/>
              <a:t>. 2014. “Effects of Classroom Practices on Reading Comprehension, Engagement, and Motivations for Adolescents.” </a:t>
            </a:r>
            <a:r>
              <a:rPr lang="en-GB" sz="2500" i="1" dirty="0"/>
              <a:t>Reading Research Quarterly </a:t>
            </a:r>
            <a:r>
              <a:rPr lang="en-GB" sz="2500" dirty="0"/>
              <a:t>49(4): 387–416. doi:10.1002/rrq.81.</a:t>
            </a:r>
          </a:p>
          <a:p>
            <a:pPr marL="0" indent="0">
              <a:lnSpc>
                <a:spcPct val="100000"/>
              </a:lnSpc>
              <a:buNone/>
            </a:pPr>
            <a:r>
              <a:rPr lang="en-GB" sz="2500" dirty="0"/>
              <a:t>International Reading Association (2007) </a:t>
            </a:r>
            <a:r>
              <a:rPr lang="en-GB" sz="2500" i="1" dirty="0"/>
              <a:t>Teaching Reading Well: a synthesis of IRA's research on teacher preparation for reading instruction,</a:t>
            </a:r>
            <a:r>
              <a:rPr lang="en-GB" sz="2500" dirty="0"/>
              <a:t>  Newark, D.E. USA: International Reading Association </a:t>
            </a:r>
          </a:p>
          <a:p>
            <a:pPr marL="0" indent="0">
              <a:lnSpc>
                <a:spcPct val="100000"/>
              </a:lnSpc>
              <a:buNone/>
            </a:pPr>
            <a:endParaRPr lang="en-GB" sz="1600" dirty="0"/>
          </a:p>
          <a:p>
            <a:pPr marL="0" indent="0">
              <a:lnSpc>
                <a:spcPct val="100000"/>
              </a:lnSpc>
              <a:buNone/>
            </a:pPr>
            <a:endParaRPr lang="en-GB" sz="1600" dirty="0"/>
          </a:p>
          <a:p>
            <a:pPr marL="0" indent="0">
              <a:lnSpc>
                <a:spcPct val="100000"/>
              </a:lnSpc>
              <a:buNone/>
            </a:pPr>
            <a:endParaRPr lang="en-GB" sz="1200" b="1" dirty="0"/>
          </a:p>
          <a:p>
            <a:pPr marL="0" indent="0">
              <a:lnSpc>
                <a:spcPct val="100000"/>
              </a:lnSpc>
              <a:buNone/>
            </a:pPr>
            <a:endParaRPr lang="en-GB" sz="1200" b="1" dirty="0"/>
          </a:p>
          <a:p>
            <a:pPr marL="0" indent="0">
              <a:buNone/>
            </a:pPr>
            <a:endParaRPr lang="en-GB" sz="1200" dirty="0"/>
          </a:p>
          <a:p>
            <a:endParaRPr lang="en-GB" sz="1100" dirty="0"/>
          </a:p>
          <a:p>
            <a:endParaRPr lang="en-GB" dirty="0"/>
          </a:p>
        </p:txBody>
      </p:sp>
    </p:spTree>
    <p:extLst>
      <p:ext uri="{BB962C8B-B14F-4D97-AF65-F5344CB8AC3E}">
        <p14:creationId xmlns:p14="http://schemas.microsoft.com/office/powerpoint/2010/main" val="1721796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379" y="0"/>
            <a:ext cx="11903242" cy="6858000"/>
          </a:xfrm>
        </p:spPr>
        <p:txBody>
          <a:bodyPr>
            <a:normAutofit fontScale="25000" lnSpcReduction="20000"/>
          </a:bodyPr>
          <a:lstStyle/>
          <a:p>
            <a:pPr marL="0" indent="0">
              <a:lnSpc>
                <a:spcPct val="100000"/>
              </a:lnSpc>
              <a:buNone/>
            </a:pPr>
            <a:r>
              <a:rPr lang="en-GB" sz="6400" dirty="0"/>
              <a:t>Joseph Rowntree Foundation (2024) UK Poverty, 2024, London: JR Foundation </a:t>
            </a:r>
          </a:p>
          <a:p>
            <a:pPr marL="0" indent="0">
              <a:lnSpc>
                <a:spcPct val="100000"/>
              </a:lnSpc>
              <a:buNone/>
            </a:pPr>
            <a:r>
              <a:rPr lang="en-GB" sz="6400" dirty="0"/>
              <a:t>Moats, L. 2009. “Knowledge Foundations for Teaching Reading and Spelling.” Reading &amp; Writing 22 (4): 379–399. https://doi.org/10.1007/s11145-009-9162-1 .</a:t>
            </a:r>
          </a:p>
          <a:p>
            <a:pPr marL="0" indent="0">
              <a:lnSpc>
                <a:spcPct val="100000"/>
              </a:lnSpc>
              <a:buNone/>
            </a:pPr>
            <a:r>
              <a:rPr lang="en-GB" sz="6400" dirty="0"/>
              <a:t>Murphy, P, </a:t>
            </a:r>
            <a:r>
              <a:rPr lang="en-GB" sz="6400" dirty="0" err="1"/>
              <a:t>Wilkinson,I</a:t>
            </a:r>
            <a:r>
              <a:rPr lang="en-GB" sz="6400" dirty="0"/>
              <a:t> , </a:t>
            </a:r>
            <a:r>
              <a:rPr lang="en-GB" sz="6400" dirty="0" err="1"/>
              <a:t>Soter</a:t>
            </a:r>
            <a:r>
              <a:rPr lang="en-GB" sz="6400" dirty="0"/>
              <a:t>, </a:t>
            </a:r>
            <a:r>
              <a:rPr lang="en-GB" sz="6400" dirty="0" err="1"/>
              <a:t>A.,Hennessey</a:t>
            </a:r>
            <a:r>
              <a:rPr lang="en-GB" sz="6400" dirty="0"/>
              <a:t>, M., Alexander, J. (2009) Examining the effects of classroom discussion on students’ comprehension of text: A meta-analysis. </a:t>
            </a:r>
            <a:r>
              <a:rPr lang="en-GB" sz="6400" i="1" dirty="0"/>
              <a:t>Journal of Educational Psychology</a:t>
            </a:r>
            <a:r>
              <a:rPr lang="en-GB" sz="6400" dirty="0"/>
              <a:t>, Vol 101(3), 740-764. (argues for the importance of rich talk about texts in all classrooms, whole-class and group)</a:t>
            </a:r>
          </a:p>
          <a:p>
            <a:pPr marL="0" indent="0">
              <a:lnSpc>
                <a:spcPct val="100000"/>
              </a:lnSpc>
              <a:buNone/>
            </a:pPr>
            <a:r>
              <a:rPr lang="en-GB" sz="6400" dirty="0"/>
              <a:t>National Institute for Child Health and Human Development (2000) </a:t>
            </a:r>
            <a:r>
              <a:rPr lang="en-GB" sz="6400" i="1" dirty="0"/>
              <a:t>Report of the National Reading Panel. Teaching children to read: An evidence-based assessment of the scientific research literature on reading and its implications for reading instruction</a:t>
            </a:r>
            <a:r>
              <a:rPr lang="en-GB" sz="6400" dirty="0"/>
              <a:t>. Washington, DC: U.S. Government Printing Office. National Literacy Trust (2022) </a:t>
            </a:r>
          </a:p>
          <a:p>
            <a:pPr marL="0" indent="0">
              <a:lnSpc>
                <a:spcPct val="100000"/>
              </a:lnSpc>
              <a:buNone/>
            </a:pPr>
            <a:r>
              <a:rPr lang="en-US" sz="6400" dirty="0"/>
              <a:t>National Literacy Trust, </a:t>
            </a:r>
            <a:r>
              <a:rPr lang="en-US" sz="6400" i="1" dirty="0"/>
              <a:t>Children’s and young people’s reading engagement,</a:t>
            </a:r>
            <a:r>
              <a:rPr lang="en-US" sz="6400" dirty="0"/>
              <a:t> 2022. https://literacytrust.org.uk/research-services/research-reports/children-and-young-peoples-reading-engagement-in-2022/ </a:t>
            </a:r>
            <a:endParaRPr lang="en-GB" sz="6400" dirty="0"/>
          </a:p>
          <a:p>
            <a:pPr marL="0" indent="0">
              <a:lnSpc>
                <a:spcPct val="100000"/>
              </a:lnSpc>
              <a:buNone/>
            </a:pPr>
            <a:r>
              <a:rPr lang="en-GB" sz="6400" dirty="0">
                <a:highlight>
                  <a:srgbClr val="FFFFFF"/>
                </a:highlight>
              </a:rPr>
              <a:t>Oakhill, J.V., Cain, K. and </a:t>
            </a:r>
            <a:r>
              <a:rPr lang="en-GB" sz="6400" dirty="0" err="1">
                <a:highlight>
                  <a:srgbClr val="FFFFFF"/>
                </a:highlight>
              </a:rPr>
              <a:t>Elbro</a:t>
            </a:r>
            <a:r>
              <a:rPr lang="en-GB" sz="6400" dirty="0">
                <a:highlight>
                  <a:srgbClr val="FFFFFF"/>
                </a:highlight>
              </a:rPr>
              <a:t>, C. (2015) </a:t>
            </a:r>
            <a:r>
              <a:rPr lang="en-GB" sz="6400" i="1" dirty="0">
                <a:highlight>
                  <a:srgbClr val="FFFFFF"/>
                </a:highlight>
              </a:rPr>
              <a:t>Understanding and teaching reading comprehension: a handbook</a:t>
            </a:r>
            <a:r>
              <a:rPr lang="en-GB" sz="6400" dirty="0">
                <a:highlight>
                  <a:srgbClr val="FFFFFF"/>
                </a:highlight>
              </a:rPr>
              <a:t>, London: Routledge</a:t>
            </a:r>
          </a:p>
          <a:p>
            <a:pPr marL="0" indent="0" fontAlgn="base">
              <a:buNone/>
            </a:pPr>
            <a:r>
              <a:rPr lang="en-GB" sz="6400" dirty="0">
                <a:highlight>
                  <a:srgbClr val="FFFFFF"/>
                </a:highlight>
              </a:rPr>
              <a:t>Oakhill, J. , Banerjee, R., Garnham, A. (Research in progress on relationship between reading and empathy) </a:t>
            </a:r>
            <a:r>
              <a:rPr lang="en-GB" sz="6400" i="1" dirty="0">
                <a:highlight>
                  <a:srgbClr val="FFFFFF"/>
                </a:highlight>
              </a:rPr>
              <a:t>Reading Feelings</a:t>
            </a:r>
            <a:endParaRPr lang="en-GB" sz="6400" dirty="0">
              <a:highlight>
                <a:srgbClr val="FFFF00"/>
              </a:highlight>
            </a:endParaRPr>
          </a:p>
          <a:p>
            <a:pPr marL="0" indent="0">
              <a:lnSpc>
                <a:spcPct val="100000"/>
              </a:lnSpc>
              <a:buNone/>
            </a:pPr>
            <a:r>
              <a:rPr lang="en-GB" sz="6400" dirty="0"/>
              <a:t>Oxford University Press (2018) </a:t>
            </a:r>
            <a:r>
              <a:rPr lang="en-GB" sz="6400" i="1" dirty="0"/>
              <a:t>Why closing the word gap matters. </a:t>
            </a:r>
            <a:r>
              <a:rPr lang="en-GB" sz="6400" dirty="0"/>
              <a:t>Oxford University Press. oxford.ly/</a:t>
            </a:r>
            <a:r>
              <a:rPr lang="en-GB" sz="6400" dirty="0" err="1"/>
              <a:t>wordgap</a:t>
            </a:r>
            <a:endParaRPr lang="en-GB" sz="6400" dirty="0"/>
          </a:p>
          <a:p>
            <a:pPr marL="0" indent="0">
              <a:lnSpc>
                <a:spcPct val="100000"/>
              </a:lnSpc>
              <a:buNone/>
            </a:pPr>
            <a:r>
              <a:rPr lang="en-GB" sz="6400" dirty="0" err="1"/>
              <a:t>Palincsar</a:t>
            </a:r>
            <a:r>
              <a:rPr lang="en-GB" sz="6400" dirty="0"/>
              <a:t>, A.S. and Brown, A.L. (1984) Reciprocal Teaching of Comprehension-Fostering and Comprehension-Monitoring Activities, </a:t>
            </a:r>
            <a:r>
              <a:rPr lang="en-GB" sz="6400" i="1" dirty="0"/>
              <a:t>Cognition and Instruction</a:t>
            </a:r>
            <a:r>
              <a:rPr lang="en-GB" sz="6400" dirty="0"/>
              <a:t>, 1 (2), 117-175 Pressley, M. (2006) </a:t>
            </a:r>
            <a:r>
              <a:rPr lang="en-GB" sz="6400" i="1" dirty="0"/>
              <a:t>Reading Instruction that Works: the Case for Balanced</a:t>
            </a:r>
            <a:r>
              <a:rPr lang="en-GB" sz="6400" dirty="0"/>
              <a:t> </a:t>
            </a:r>
            <a:r>
              <a:rPr lang="en-GB" sz="6400" i="1" dirty="0"/>
              <a:t>Teaching</a:t>
            </a:r>
            <a:r>
              <a:rPr lang="en-GB" sz="6400" dirty="0"/>
              <a:t>. London and New York: Guilford </a:t>
            </a:r>
          </a:p>
          <a:p>
            <a:pPr marL="0" indent="0">
              <a:lnSpc>
                <a:spcPct val="100000"/>
              </a:lnSpc>
              <a:buNone/>
            </a:pPr>
            <a:r>
              <a:rPr lang="en-GB" sz="6400" dirty="0">
                <a:effectLst/>
                <a:ea typeface="Times New Roman" panose="02020603050405020304" pitchFamily="18" charset="0"/>
                <a:cs typeface="Helvetica" panose="020B0604020202020204" pitchFamily="34" charset="0"/>
              </a:rPr>
              <a:t>Pinnick, </a:t>
            </a:r>
            <a:r>
              <a:rPr lang="en-GB" sz="6400" dirty="0">
                <a:ea typeface="Times New Roman" panose="02020603050405020304" pitchFamily="18" charset="0"/>
                <a:cs typeface="Helvetica" panose="020B0604020202020204" pitchFamily="34" charset="0"/>
              </a:rPr>
              <a:t>S. (PhD Thesis in process) </a:t>
            </a:r>
            <a:r>
              <a:rPr lang="en-GB" sz="6400" i="1" dirty="0">
                <a:effectLst/>
                <a:ea typeface="Times New Roman" panose="02020603050405020304" pitchFamily="18" charset="0"/>
                <a:cs typeface="Helvetica" panose="020B0604020202020204" pitchFamily="34" charset="0"/>
              </a:rPr>
              <a:t>How might the use of drama-based pedagogy in the KS3 English classroom support the interpretation of prose and poetry</a:t>
            </a:r>
            <a:r>
              <a:rPr lang="en-GB" sz="6400" i="1" dirty="0">
                <a:ea typeface="Times New Roman" panose="02020603050405020304" pitchFamily="18" charset="0"/>
                <a:cs typeface="Helvetica" panose="020B0604020202020204" pitchFamily="34" charset="0"/>
              </a:rPr>
              <a:t>?</a:t>
            </a:r>
            <a:r>
              <a:rPr lang="en-GB" sz="6400" dirty="0">
                <a:effectLst/>
                <a:ea typeface="Times New Roman" panose="02020603050405020304" pitchFamily="18" charset="0"/>
                <a:cs typeface="Helvetica" panose="020B0604020202020204" pitchFamily="34" charset="0"/>
              </a:rPr>
              <a:t> University of Sussex</a:t>
            </a:r>
            <a:endParaRPr lang="en-GB" sz="6400" dirty="0">
              <a:effectLst/>
            </a:endParaRPr>
          </a:p>
          <a:p>
            <a:pPr marL="0" indent="0">
              <a:lnSpc>
                <a:spcPct val="100000"/>
              </a:lnSpc>
              <a:buNone/>
            </a:pPr>
            <a:r>
              <a:rPr lang="en-GB" sz="6400" dirty="0" err="1"/>
              <a:t>Retelsdorf</a:t>
            </a:r>
            <a:r>
              <a:rPr lang="en-GB" sz="6400" dirty="0"/>
              <a:t>, J., O. </a:t>
            </a:r>
            <a:r>
              <a:rPr lang="en-GB" sz="6400" dirty="0" err="1"/>
              <a:t>Köller</a:t>
            </a:r>
            <a:r>
              <a:rPr lang="en-GB" sz="6400" dirty="0"/>
              <a:t>, and J. </a:t>
            </a:r>
            <a:r>
              <a:rPr lang="en-GB" sz="6400" dirty="0" err="1"/>
              <a:t>Möller</a:t>
            </a:r>
            <a:r>
              <a:rPr lang="en-GB" sz="6400" dirty="0"/>
              <a:t>. 2011. “On the Effects of Motivation on Reading Performance Growth in Secondary School.” </a:t>
            </a:r>
            <a:r>
              <a:rPr lang="en-GB" sz="6400" i="1" dirty="0"/>
              <a:t>Learning and Instruction</a:t>
            </a:r>
            <a:r>
              <a:rPr lang="en-GB" sz="6400" dirty="0"/>
              <a:t> 21(4): 550–559. </a:t>
            </a:r>
            <a:r>
              <a:rPr lang="en-GB" sz="6400" u="sng" dirty="0">
                <a:hlinkClick r:id="rId3" tooltip="Persistent link using digital object identifier"/>
              </a:rPr>
              <a:t>doi.org/10.1016/j.learninstruc.2010.11.001</a:t>
            </a:r>
            <a:r>
              <a:rPr lang="en-GB" sz="6400" dirty="0"/>
              <a:t> </a:t>
            </a:r>
          </a:p>
          <a:p>
            <a:pPr marL="0" indent="0">
              <a:buNone/>
            </a:pPr>
            <a:r>
              <a:rPr lang="en-US" sz="6400" dirty="0" err="1"/>
              <a:t>Risko</a:t>
            </a:r>
            <a:r>
              <a:rPr lang="en-US" sz="6400" dirty="0"/>
              <a:t>, Victoria J., Roller, Cathy M. ,</a:t>
            </a:r>
            <a:r>
              <a:rPr lang="en-US" sz="6400" dirty="0" err="1"/>
              <a:t>Carrice</a:t>
            </a:r>
            <a:r>
              <a:rPr lang="en-US" sz="6400" dirty="0"/>
              <a:t> Cummins, Rita M. Bean, Cathy Collins Block, Patricia L. Anders, James Flood Source(2008)  A Critical Analysis of Research on Reading Teacher Education </a:t>
            </a:r>
            <a:r>
              <a:rPr lang="en-US" sz="6400" i="1" dirty="0"/>
              <a:t>Reading Research Quarterly</a:t>
            </a:r>
            <a:r>
              <a:rPr lang="en-US" sz="6400" dirty="0"/>
              <a:t>, Vol. 43, No. 3, pp. 252-288 </a:t>
            </a:r>
          </a:p>
          <a:p>
            <a:pPr marL="0" indent="0">
              <a:buNone/>
            </a:pPr>
            <a:r>
              <a:rPr lang="en-GB" sz="6400" dirty="0"/>
              <a:t>Rojas-Drummond, S. </a:t>
            </a:r>
            <a:r>
              <a:rPr lang="en-GB" sz="6400" dirty="0" err="1"/>
              <a:t>Mazón</a:t>
            </a:r>
            <a:r>
              <a:rPr lang="en-GB" sz="6400" dirty="0"/>
              <a:t>, N.</a:t>
            </a:r>
            <a:r>
              <a:rPr lang="es-ES" sz="6400" dirty="0"/>
              <a:t> &amp; </a:t>
            </a:r>
            <a:r>
              <a:rPr lang="en-GB" sz="6400" dirty="0"/>
              <a:t>Littleton. K. (2014) Developing Reading Comprehension through Collaborative Learning. </a:t>
            </a:r>
            <a:r>
              <a:rPr lang="en-GB" sz="6400" i="1" dirty="0"/>
              <a:t>Journal of Research in Reading, Volume 37, Issue 2, 2014, pp 138–158</a:t>
            </a:r>
          </a:p>
          <a:p>
            <a:pPr marL="0" indent="0">
              <a:lnSpc>
                <a:spcPct val="100000"/>
              </a:lnSpc>
              <a:buNone/>
            </a:pPr>
            <a:endParaRPr lang="en-GB" sz="4800" dirty="0"/>
          </a:p>
        </p:txBody>
      </p:sp>
    </p:spTree>
    <p:extLst>
      <p:ext uri="{BB962C8B-B14F-4D97-AF65-F5344CB8AC3E}">
        <p14:creationId xmlns:p14="http://schemas.microsoft.com/office/powerpoint/2010/main" val="1274841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C7D6DE-A765-4CD8-9A65-673BC10845CC}"/>
              </a:ext>
            </a:extLst>
          </p:cNvPr>
          <p:cNvSpPr>
            <a:spLocks noGrp="1"/>
          </p:cNvSpPr>
          <p:nvPr>
            <p:ph idx="1"/>
          </p:nvPr>
        </p:nvSpPr>
        <p:spPr>
          <a:xfrm>
            <a:off x="457200" y="152400"/>
            <a:ext cx="10896600" cy="6591300"/>
          </a:xfrm>
        </p:spPr>
        <p:txBody>
          <a:bodyPr>
            <a:normAutofit fontScale="55000" lnSpcReduction="20000"/>
          </a:bodyPr>
          <a:lstStyle/>
          <a:p>
            <a:pPr marL="0" indent="0">
              <a:lnSpc>
                <a:spcPct val="100000"/>
              </a:lnSpc>
              <a:buNone/>
            </a:pPr>
            <a:r>
              <a:rPr lang="en-GB" sz="2200" dirty="0"/>
              <a:t>Rojas-Drummond, S. </a:t>
            </a:r>
            <a:r>
              <a:rPr lang="en-GB" sz="2200" dirty="0" err="1"/>
              <a:t>Mazón</a:t>
            </a:r>
            <a:r>
              <a:rPr lang="en-GB" sz="2200" dirty="0"/>
              <a:t>, N.</a:t>
            </a:r>
            <a:r>
              <a:rPr lang="es-ES" sz="2200" dirty="0"/>
              <a:t> &amp; </a:t>
            </a:r>
            <a:r>
              <a:rPr lang="en-GB" sz="2200" dirty="0"/>
              <a:t>Littleton. K. (2014) Developing Reading Comprehension through Collaborative Learning. </a:t>
            </a:r>
            <a:r>
              <a:rPr lang="en-GB" sz="2200" i="1" dirty="0"/>
              <a:t>Journal of Research in Reading, Volume 37, Issue 2, 2014, pp 138–158</a:t>
            </a:r>
            <a:endParaRPr lang="en-GB" sz="2200" dirty="0"/>
          </a:p>
          <a:p>
            <a:pPr marL="0" indent="0">
              <a:lnSpc>
                <a:spcPct val="100000"/>
              </a:lnSpc>
              <a:buNone/>
            </a:pPr>
            <a:r>
              <a:rPr lang="en-GB" sz="2200" dirty="0" err="1"/>
              <a:t>Rosenshine</a:t>
            </a:r>
            <a:r>
              <a:rPr lang="en-GB" sz="2200" dirty="0"/>
              <a:t>, B., Meister, C. and Chapman, S. (1996), Teaching Students to Generate Questions: a Review, </a:t>
            </a:r>
            <a:r>
              <a:rPr lang="en-GB" sz="2200" i="1" dirty="0"/>
              <a:t>Review of Educational Research</a:t>
            </a:r>
            <a:r>
              <a:rPr lang="en-GB" sz="2200" dirty="0"/>
              <a:t>, 66 (2), 181-221. C</a:t>
            </a:r>
            <a:r>
              <a:rPr lang="en-GB" sz="2200" i="1" dirty="0"/>
              <a:t>ulture, Cognition and Pedagogy</a:t>
            </a:r>
            <a:r>
              <a:rPr lang="en-GB" sz="2200" dirty="0"/>
              <a:t>. London and New York: Routledge, Taylor &amp; Francis.</a:t>
            </a:r>
          </a:p>
          <a:p>
            <a:pPr marL="0" indent="0">
              <a:lnSpc>
                <a:spcPct val="100000"/>
              </a:lnSpc>
              <a:buNone/>
            </a:pPr>
            <a:r>
              <a:rPr lang="en-GB" sz="2200" dirty="0"/>
              <a:t>Joseph Rowntree Foundation (2024) UK Poverty, 2024, London: JR Foundation </a:t>
            </a:r>
          </a:p>
          <a:p>
            <a:pPr marL="0" indent="0">
              <a:buNone/>
            </a:pPr>
            <a:r>
              <a:rPr lang="en-GB" sz="2200" dirty="0" err="1"/>
              <a:t>Soter</a:t>
            </a:r>
            <a:r>
              <a:rPr lang="en-GB" sz="2200" dirty="0"/>
              <a:t>, A.O. Wilkinson, I.A., Murphy, P.K., Rudge, L., </a:t>
            </a:r>
            <a:r>
              <a:rPr lang="en-GB" sz="2200" dirty="0" err="1"/>
              <a:t>Reninger,K</a:t>
            </a:r>
            <a:r>
              <a:rPr lang="en-GB" sz="2200" dirty="0"/>
              <a:t>. &amp; Edwards, M. (2008) What the discourse tells us: Talk and indicators of high-level comprehension </a:t>
            </a:r>
            <a:r>
              <a:rPr lang="en-GB" sz="2200" i="1" dirty="0"/>
              <a:t>International Journal of Educational Research</a:t>
            </a:r>
            <a:r>
              <a:rPr lang="en-GB" sz="2200" dirty="0"/>
              <a:t>, 47 (2008) 372–391.</a:t>
            </a:r>
          </a:p>
          <a:p>
            <a:pPr marL="0" indent="0">
              <a:buNone/>
            </a:pPr>
            <a:r>
              <a:rPr lang="en-GB" sz="2200" dirty="0"/>
              <a:t>Stanovich, K. (1986) Matthew Effects in Reading: Some Consequences of Individual Differences in the Acquisition of Literacy, </a:t>
            </a:r>
            <a:r>
              <a:rPr lang="en-GB" sz="2200" i="1" dirty="0"/>
              <a:t>Reading Research Quarterly</a:t>
            </a:r>
            <a:r>
              <a:rPr lang="en-GB" sz="2200" dirty="0"/>
              <a:t>, Vol 21, (4) pp 360-407</a:t>
            </a:r>
          </a:p>
          <a:p>
            <a:pPr marL="0" indent="0">
              <a:buNone/>
            </a:pPr>
            <a:r>
              <a:rPr lang="en-US" sz="2200" dirty="0"/>
              <a:t>Sullivan, A. &amp; Brown, M. (2015) Reading for pleasure and progress in vocabulary and mathematics, </a:t>
            </a:r>
            <a:r>
              <a:rPr lang="en-US" sz="2200" i="1" dirty="0"/>
              <a:t>British Educational Research Journal</a:t>
            </a:r>
            <a:r>
              <a:rPr lang="en-US" sz="2200" dirty="0"/>
              <a:t> Vol. 41, No. 6, December 2015, pp. 971–991 DOI: 10.1002/berj.3180</a:t>
            </a:r>
          </a:p>
          <a:p>
            <a:pPr marL="0" indent="0">
              <a:buNone/>
            </a:pPr>
            <a:r>
              <a:rPr lang="en-GB" sz="2200" dirty="0"/>
              <a:t>Vaughn, S., G. Roberts, E.A. Swanson, E.A., J. </a:t>
            </a:r>
            <a:r>
              <a:rPr lang="en-GB" sz="2200" dirty="0" err="1"/>
              <a:t>Wanzek</a:t>
            </a:r>
            <a:r>
              <a:rPr lang="en-GB" sz="2200" dirty="0"/>
              <a:t>, A.M.</a:t>
            </a:r>
          </a:p>
          <a:p>
            <a:pPr marL="0" indent="0">
              <a:buNone/>
            </a:pPr>
            <a:r>
              <a:rPr lang="en-GB" sz="2200" dirty="0"/>
              <a:t>Sutherland (2006) Promoting Group Talk and Higher-thinking in pupils, by coaching secondary English trainee teachers, </a:t>
            </a:r>
            <a:r>
              <a:rPr lang="en-GB" sz="2200" i="1" dirty="0"/>
              <a:t>Literac</a:t>
            </a:r>
            <a:r>
              <a:rPr lang="en-GB" sz="2200" dirty="0"/>
              <a:t>y, 40: 2, pp. 106-114</a:t>
            </a:r>
          </a:p>
          <a:p>
            <a:pPr marL="0" indent="0">
              <a:buNone/>
            </a:pPr>
            <a:r>
              <a:rPr lang="en-GB" sz="2200" dirty="0"/>
              <a:t>Sutherland, J. (2015): ‘Going meta’: using a metadiscoursal approach to develop secondary students’ dialogic talk in small groups, </a:t>
            </a:r>
            <a:r>
              <a:rPr lang="en-GB" sz="2200" i="1" dirty="0"/>
              <a:t>Research Papers in Education</a:t>
            </a:r>
            <a:r>
              <a:rPr lang="en-GB" sz="2200" dirty="0"/>
              <a:t>, Vol. 30,(1), pp. 44–69</a:t>
            </a:r>
          </a:p>
          <a:p>
            <a:pPr marL="0" indent="0">
              <a:buNone/>
            </a:pPr>
            <a:r>
              <a:rPr lang="en-GB" sz="2200" dirty="0"/>
              <a:t>Taboada, A., S.M. Tonks, A. </a:t>
            </a:r>
            <a:r>
              <a:rPr lang="en-GB" sz="2200" dirty="0" err="1"/>
              <a:t>Wigﬁeld</a:t>
            </a:r>
            <a:r>
              <a:rPr lang="en-GB" sz="2200" dirty="0"/>
              <a:t>, and J.T. Guthrie, 2009. Effects of Motivational and Cognitive Variables on Reading Comprehension. </a:t>
            </a:r>
            <a:r>
              <a:rPr lang="en-GB" sz="2200" i="1" dirty="0"/>
              <a:t>Reading and Writing: An Interdisciplinary Journal</a:t>
            </a:r>
            <a:r>
              <a:rPr lang="en-GB" sz="2200" dirty="0"/>
              <a:t> 22 (2):85–106.DOI 10.1007/s11145-008-9133-y.</a:t>
            </a:r>
          </a:p>
          <a:p>
            <a:pPr marL="0" indent="0">
              <a:buNone/>
            </a:pPr>
            <a:r>
              <a:rPr lang="en-GB" sz="2200" dirty="0" err="1"/>
              <a:t>Torppa</a:t>
            </a:r>
            <a:r>
              <a:rPr lang="en-GB" sz="2200" dirty="0"/>
              <a:t>, M., Niemi, P., </a:t>
            </a:r>
            <a:r>
              <a:rPr lang="en-GB" sz="2200" dirty="0" err="1"/>
              <a:t>Vasalampi</a:t>
            </a:r>
            <a:r>
              <a:rPr lang="en-GB" sz="2200" dirty="0"/>
              <a:t>, K., </a:t>
            </a:r>
            <a:r>
              <a:rPr lang="en-GB" sz="2200" dirty="0" err="1"/>
              <a:t>Lerkkanen</a:t>
            </a:r>
            <a:r>
              <a:rPr lang="en-GB" sz="2200" dirty="0"/>
              <a:t>, M.K., </a:t>
            </a:r>
            <a:r>
              <a:rPr lang="en-GB" sz="2200" dirty="0" err="1"/>
              <a:t>Tolvanen</a:t>
            </a:r>
            <a:r>
              <a:rPr lang="en-GB" sz="2200" dirty="0"/>
              <a:t>, A., A-M. </a:t>
            </a:r>
            <a:r>
              <a:rPr lang="en-GB" sz="2200" dirty="0" err="1"/>
              <a:t>Poikkeus</a:t>
            </a:r>
            <a:r>
              <a:rPr lang="en-GB" sz="2200" dirty="0"/>
              <a:t>, A-M. 2020. “Leisure Reading (But Not Any Kind) and Reading Comprehension Support Each Other - A Longitudinal Study Across Grades 1 and 9”. </a:t>
            </a:r>
            <a:r>
              <a:rPr lang="en-GB" sz="2200" i="1" dirty="0"/>
              <a:t>Child Development</a:t>
            </a:r>
            <a:r>
              <a:rPr lang="en-GB" sz="2200" dirty="0"/>
              <a:t>, 91:3, 876–900.</a:t>
            </a:r>
          </a:p>
          <a:p>
            <a:pPr marL="0" indent="0">
              <a:buNone/>
            </a:pPr>
            <a:r>
              <a:rPr lang="en-GB" sz="2200" dirty="0"/>
              <a:t>Vaughn, S., G. Roberts, E.A. Swanson, E.A., J. </a:t>
            </a:r>
            <a:r>
              <a:rPr lang="en-GB" sz="2200" dirty="0" err="1"/>
              <a:t>Wanzek</a:t>
            </a:r>
            <a:r>
              <a:rPr lang="en-GB" sz="2200" dirty="0"/>
              <a:t>, A.M. Fall, and S.J. Stillman-</a:t>
            </a:r>
            <a:r>
              <a:rPr lang="en-GB" sz="2200" dirty="0" err="1"/>
              <a:t>Spisak</a:t>
            </a:r>
            <a:r>
              <a:rPr lang="en-GB" sz="2200" dirty="0"/>
              <a:t>. 2015. Improving Middle-School Students’ Knowledge and Comprehension in Social Studies: a Replication. </a:t>
            </a:r>
            <a:r>
              <a:rPr lang="en-GB" sz="2200" i="1" dirty="0"/>
              <a:t>Educational Psychology Review</a:t>
            </a:r>
            <a:r>
              <a:rPr lang="en-GB" sz="2200" dirty="0"/>
              <a:t> 27:31–50. DOI:10.1007/s10648-014-9274-2.</a:t>
            </a:r>
          </a:p>
          <a:p>
            <a:pPr marL="0" indent="0">
              <a:buNone/>
            </a:pPr>
            <a:r>
              <a:rPr lang="en-GB" sz="2200" dirty="0"/>
              <a:t>van den Broek, P. W.1997. Discovering the Cement of the Universe: The Development of Event Comprehension from Childhood to Adulthood. In </a:t>
            </a:r>
            <a:r>
              <a:rPr lang="en-GB" sz="2200" i="1" dirty="0"/>
              <a:t>Developmental Spans in Event Comprehension and Representation, </a:t>
            </a:r>
            <a:r>
              <a:rPr lang="en-GB" sz="2200" dirty="0"/>
              <a:t>edited by P. W. van den Broek, P. J. Bauer and T. Bourg: 321-342. Mahwah, NJ: Lawrence Erlbaum Associates.</a:t>
            </a:r>
          </a:p>
          <a:p>
            <a:pPr marL="0" indent="0">
              <a:buNone/>
            </a:pPr>
            <a:r>
              <a:rPr lang="en-GB" sz="2200" dirty="0"/>
              <a:t>van Bergen, E., K. </a:t>
            </a:r>
            <a:r>
              <a:rPr lang="en-GB" sz="2200" dirty="0" err="1"/>
              <a:t>Vasalampi</a:t>
            </a:r>
            <a:r>
              <a:rPr lang="en-GB" sz="2200" dirty="0"/>
              <a:t>, M. </a:t>
            </a:r>
            <a:r>
              <a:rPr lang="en-GB" sz="2200" dirty="0" err="1"/>
              <a:t>Torppa</a:t>
            </a:r>
            <a:r>
              <a:rPr lang="en-GB" sz="2200" dirty="0"/>
              <a:t>, M. 2020. “How Are Practice and Performance Related? Development of Reading From Age 5 to 15”, </a:t>
            </a:r>
            <a:r>
              <a:rPr lang="en-GB" sz="2200" i="1" dirty="0"/>
              <a:t>Reading Research Quarterly</a:t>
            </a:r>
            <a:r>
              <a:rPr lang="en-GB" sz="2200" dirty="0"/>
              <a:t>, 56(3) pp. 415–434. doi:10.1002/rrq.309</a:t>
            </a:r>
          </a:p>
          <a:p>
            <a:pPr marL="0" indent="0">
              <a:buNone/>
            </a:pPr>
            <a:r>
              <a:rPr lang="en-GB" sz="2200" dirty="0"/>
              <a:t>Westbrook, J. (2013) Reading as a Hermeneutical Endeavour: Whole-Class Approaches to Teaching Narrative with Low-Attaining Adolescent Readers, </a:t>
            </a:r>
            <a:r>
              <a:rPr lang="en-GB" sz="2200" i="1" dirty="0"/>
              <a:t>Literacy</a:t>
            </a:r>
            <a:r>
              <a:rPr lang="en-GB" sz="2200" dirty="0"/>
              <a:t>, Vol 47, (1), pp. 42-49.</a:t>
            </a:r>
          </a:p>
          <a:p>
            <a:pPr marL="0" indent="0">
              <a:buNone/>
            </a:pPr>
            <a:r>
              <a:rPr lang="en-GB" sz="2400" dirty="0">
                <a:highlight>
                  <a:srgbClr val="FFFFFF"/>
                </a:highlight>
              </a:rPr>
              <a:t>Upchurch, D. (PhD thesis in process) </a:t>
            </a:r>
            <a:r>
              <a:rPr lang="en-GB" sz="2400" b="0" i="1" dirty="0">
                <a:solidFill>
                  <a:srgbClr val="242424"/>
                </a:solidFill>
                <a:effectLst/>
                <a:highlight>
                  <a:srgbClr val="FFFFFF"/>
                </a:highlight>
                <a:latin typeface="Segoe UI" panose="020B0502040204020203" pitchFamily="34" charset="0"/>
              </a:rPr>
              <a:t>Reclaiming reading: a participatory action research project exploring the pedagogic potential of young readers' relationships, talk and sociocultural diversity to raise reader engagement. </a:t>
            </a:r>
            <a:r>
              <a:rPr lang="en-GB" sz="2400" b="0" dirty="0">
                <a:solidFill>
                  <a:srgbClr val="242424"/>
                </a:solidFill>
                <a:effectLst/>
                <a:highlight>
                  <a:srgbClr val="FFFFFF"/>
                </a:highlight>
                <a:latin typeface="Segoe UI" panose="020B0502040204020203" pitchFamily="34" charset="0"/>
              </a:rPr>
              <a:t>University of Sussex.</a:t>
            </a:r>
            <a:endParaRPr lang="en-GB" sz="2400" i="1" dirty="0">
              <a:highlight>
                <a:srgbClr val="FFFF00"/>
              </a:highlight>
            </a:endParaRPr>
          </a:p>
          <a:p>
            <a:pPr marL="0" indent="0">
              <a:buNone/>
            </a:pPr>
            <a:endParaRPr lang="en-GB" sz="2200" dirty="0"/>
          </a:p>
          <a:p>
            <a:pPr marL="0" indent="0">
              <a:buNone/>
            </a:pPr>
            <a:endParaRPr lang="en-GB" sz="2400" dirty="0"/>
          </a:p>
          <a:p>
            <a:pPr marL="0" indent="0">
              <a:buNone/>
            </a:pPr>
            <a:endParaRPr lang="en-GB" sz="2100" dirty="0"/>
          </a:p>
          <a:p>
            <a:pPr marL="0" indent="0">
              <a:buNone/>
            </a:pPr>
            <a:endParaRPr lang="en-GB" dirty="0"/>
          </a:p>
        </p:txBody>
      </p:sp>
    </p:spTree>
    <p:extLst>
      <p:ext uri="{BB962C8B-B14F-4D97-AF65-F5344CB8AC3E}">
        <p14:creationId xmlns:p14="http://schemas.microsoft.com/office/powerpoint/2010/main" val="1301304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17440</TotalTime>
  <Words>14197</Words>
  <Application>Microsoft Office PowerPoint</Application>
  <PresentationFormat>Widescreen</PresentationFormat>
  <Paragraphs>526</Paragraphs>
  <Slides>30</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Baguet Script</vt:lpstr>
      <vt:lpstr>Calibri</vt:lpstr>
      <vt:lpstr>Calibri Light</vt:lpstr>
      <vt:lpstr>Lora</vt:lpstr>
      <vt:lpstr>Segoe UI</vt:lpstr>
      <vt:lpstr>Times New Roman</vt:lpstr>
      <vt:lpstr>Wingdings 2</vt:lpstr>
      <vt:lpstr>Office Theme</vt:lpstr>
      <vt:lpstr>Pedagogies of Hope and Transformation </vt:lpstr>
      <vt:lpstr>PowerPoint Presentation</vt:lpstr>
      <vt:lpstr>Aims </vt:lpstr>
      <vt:lpstr>   </vt:lpstr>
      <vt:lpstr>Decade of Dialogic Collaboration:  Researchers &amp; Teachers</vt:lpstr>
      <vt:lpstr>PowerPoint Presentation</vt:lpstr>
      <vt:lpstr>Chapter One – Why focus on 11-14 years’                         reading comprehension &amp; is it still relevant? </vt:lpstr>
      <vt:lpstr>Chapters 2-4: Struggling to find a plot that ‘works’ </vt:lpstr>
      <vt:lpstr>  The End…Impact of the Faster Read? How far has it spread?   </vt:lpstr>
      <vt:lpstr>Impact after 10 years: survey &amp; interviews:       Majority of teachers say…</vt:lpstr>
      <vt:lpstr>PowerPoint Presentation</vt:lpstr>
      <vt:lpstr>Pairs - What is reading? How must we ‘teach’ it?</vt:lpstr>
      <vt:lpstr>What is reading? </vt:lpstr>
      <vt:lpstr>Implications for teaching in lessons?</vt:lpstr>
      <vt:lpstr>Experienced ‘Faster Read’ Teachers explain what they like about this approach:</vt:lpstr>
      <vt:lpstr>How is reading taught in 11-14 years classrooms? Where is whole-text reading expected to take place?</vt:lpstr>
      <vt:lpstr>PowerPoint Presentation</vt:lpstr>
      <vt:lpstr> Chapter 6: Can teachers transform their practice? Teacher Agency &amp; Learning - our assumptions:</vt:lpstr>
      <vt:lpstr>                                                  </vt:lpstr>
      <vt:lpstr>Chapters 8-12: Is the plot tightly structured? Are the characters &amp; settings convincing – and ‘true’? </vt:lpstr>
      <vt:lpstr>PowerPoint Presentation</vt:lpstr>
      <vt:lpstr>The End is in Sight…How has the FR spread? Collaboration across schools/UK</vt:lpstr>
      <vt:lpstr>What were the Challenges?  Was it ever ‘Lost in Translation’?</vt:lpstr>
      <vt:lpstr>Chapter 15, Why are teachers still using the FR?  </vt:lpstr>
      <vt:lpstr>PowerPoint Presentation</vt:lpstr>
      <vt:lpstr>Authors’ publications on The Faster Read</vt:lpstr>
      <vt:lpstr>Teachers replicating the Faster Read and talking about their experiences independently:</vt:lpstr>
      <vt:lpstr>References</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don’t think [students] have read this much in such a short space of time - or ever’ (Teacher):</dc:title>
  <dc:creator>Jo Westbrook</dc:creator>
  <cp:lastModifiedBy>Claire Durrant</cp:lastModifiedBy>
  <cp:revision>436</cp:revision>
  <cp:lastPrinted>2017-09-20T14:45:04Z</cp:lastPrinted>
  <dcterms:created xsi:type="dcterms:W3CDTF">2017-09-04T11:24:18Z</dcterms:created>
  <dcterms:modified xsi:type="dcterms:W3CDTF">2025-07-17T15:05:02Z</dcterms:modified>
</cp:coreProperties>
</file>