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9" r:id="rId2"/>
    <p:sldId id="257" r:id="rId3"/>
    <p:sldId id="258" r:id="rId4"/>
    <p:sldId id="296" r:id="rId5"/>
    <p:sldId id="259" r:id="rId6"/>
    <p:sldId id="260" r:id="rId7"/>
    <p:sldId id="261" r:id="rId8"/>
    <p:sldId id="262" r:id="rId9"/>
    <p:sldId id="263" r:id="rId10"/>
    <p:sldId id="264" r:id="rId11"/>
    <p:sldId id="265" r:id="rId12"/>
    <p:sldId id="268" r:id="rId13"/>
    <p:sldId id="269" r:id="rId14"/>
    <p:sldId id="270" r:id="rId15"/>
    <p:sldId id="308" r:id="rId16"/>
    <p:sldId id="272" r:id="rId17"/>
    <p:sldId id="297" r:id="rId18"/>
    <p:sldId id="298" r:id="rId19"/>
    <p:sldId id="273" r:id="rId20"/>
    <p:sldId id="274" r:id="rId21"/>
    <p:sldId id="275" r:id="rId22"/>
    <p:sldId id="276" r:id="rId23"/>
    <p:sldId id="277" r:id="rId24"/>
    <p:sldId id="299" r:id="rId25"/>
    <p:sldId id="300" r:id="rId26"/>
    <p:sldId id="301" r:id="rId27"/>
    <p:sldId id="302" r:id="rId28"/>
    <p:sldId id="303" r:id="rId29"/>
    <p:sldId id="305" r:id="rId30"/>
    <p:sldId id="306" r:id="rId31"/>
    <p:sldId id="285" r:id="rId32"/>
    <p:sldId id="310" r:id="rId33"/>
    <p:sldId id="287" r:id="rId34"/>
    <p:sldId id="288" r:id="rId35"/>
    <p:sldId id="289" r:id="rId36"/>
    <p:sldId id="290" r:id="rId37"/>
    <p:sldId id="291" r:id="rId38"/>
    <p:sldId id="307" r:id="rId39"/>
    <p:sldId id="293" r:id="rId40"/>
    <p:sldId id="311" r:id="rId41"/>
    <p:sldId id="29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292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725" autoAdjust="0"/>
  </p:normalViewPr>
  <p:slideViewPr>
    <p:cSldViewPr snapToGrid="0">
      <p:cViewPr>
        <p:scale>
          <a:sx n="74" d="100"/>
          <a:sy n="74" d="100"/>
        </p:scale>
        <p:origin x="324"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has just happened?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have I just learnt?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don’t I understand?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will happen next?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9900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91A2C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91A2C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91A2C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91A2C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91A2C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Did</a:t>
          </a:r>
          <a:r>
            <a:rPr lang="en-US" baseline="0" dirty="0" smtClean="0">
              <a:latin typeface="Calibri" panose="020F0502020204030204" pitchFamily="34" charset="0"/>
              <a:ea typeface="Calibri" panose="020F0502020204030204" pitchFamily="34" charset="0"/>
              <a:cs typeface="Calibri" panose="020F0502020204030204" pitchFamily="34" charset="0"/>
            </a:rPr>
            <a:t> I expect this would happen?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How will this scene affect the story?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Does the writer tell us everything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 you think will happen next?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29C98"/>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A8F2F3"/>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A8F2F3"/>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A8F2F3"/>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A8F2F3"/>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A8F2F3"/>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BABBF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BABBF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BABBF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BABBF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BABBF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When the character says this, what does this mean?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does this word mean?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does this scene teach us?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Is this an important moment? Why?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066FF"/>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EBFFF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EBFFF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EBFFF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EBFFF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EBFFF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1A6D43-1243-46A4-8EC5-5A27A1C31C0C}"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5652F82-42FA-4807-B727-399AB2B47AA8}">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AF4DDAF-101D-4FBD-B8A6-19DED90C78FC}" type="par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2025057-E1DB-48CD-97B9-CD15DB972EB4}" type="sibTrans" cxnId="{1B2F7843-E584-429D-A1FD-D3166EAD3F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C9407AD-8A37-4D66-B22D-946F753404B2}">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5D44000-886F-437B-96CD-F90125D5475E}" type="par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046D2D-2BBD-424B-84A2-6DEF08790315}" type="sibTrans" cxnId="{8FBB8811-3FC7-4656-B35B-05DE692AF6E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37BAF98-AFB8-48BB-9606-05A1AC6A6963}">
      <dgm:prSet phldrT="[Tex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B81411F-02DD-46BF-A024-4015B6C66465}" type="par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738A2A-532A-4523-B160-A225CB0FB636}" type="sibTrans" cxnId="{97C9AB5B-89B3-445C-8A1D-2A3BD113D17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FCD0FDE-8564-479C-A44B-F063E30684A1}">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572DAF5-C9EC-41FA-BA38-A84E281E9441}" type="par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2887FE0-AAA0-4FB1-A94C-515EB17DD2B1}" type="sibTrans" cxnId="{294E5C67-163D-4F15-832C-A7ADEB91E05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F184856-1D55-4E22-BB17-67B3944A447C}">
      <dgm:prSet/>
      <dgm:spPr>
        <a:solidFill>
          <a:srgbClr val="00B050"/>
        </a:solidFill>
      </dgm:spPr>
      <dgm:t>
        <a:bodyPr/>
        <a:lstStyle/>
        <a:p>
          <a:r>
            <a:rPr lang="en-US"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1729B66-7571-4F23-A1A7-2A609A613BCA}" type="par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0F16BD1-5F1B-45FF-A55B-CB1385FB6208}" type="sibTrans" cxnId="{1EE18CD2-DE42-4D31-8B4A-40015C2009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33C9779-19CC-4868-97C4-67BBD512B433}" type="pres">
      <dgm:prSet presAssocID="{1D1A6D43-1243-46A4-8EC5-5A27A1C31C0C}" presName="linearFlow" presStyleCnt="0">
        <dgm:presLayoutVars>
          <dgm:dir/>
          <dgm:resizeHandles val="exact"/>
        </dgm:presLayoutVars>
      </dgm:prSet>
      <dgm:spPr/>
      <dgm:t>
        <a:bodyPr/>
        <a:lstStyle/>
        <a:p>
          <a:endParaRPr lang="en-US"/>
        </a:p>
      </dgm:t>
    </dgm:pt>
    <dgm:pt modelId="{4CF71C8A-D145-48F0-B161-09E8167071AC}" type="pres">
      <dgm:prSet presAssocID="{45652F82-42FA-4807-B727-399AB2B47AA8}" presName="composite" presStyleCnt="0"/>
      <dgm:spPr/>
    </dgm:pt>
    <dgm:pt modelId="{5C171395-6249-4311-BC64-094AD6F337D3}" type="pres">
      <dgm:prSet presAssocID="{45652F82-42FA-4807-B727-399AB2B47AA8}" presName="imgShp" presStyleLbl="fgImgPlace1" presStyleIdx="0" presStyleCnt="5"/>
      <dgm:spPr>
        <a:solidFill>
          <a:srgbClr val="BABBFE"/>
        </a:solidFill>
      </dgm:spPr>
    </dgm:pt>
    <dgm:pt modelId="{9991265E-6C6E-4B35-A689-967A880D0AB0}" type="pres">
      <dgm:prSet presAssocID="{45652F82-42FA-4807-B727-399AB2B47AA8}" presName="txShp" presStyleLbl="node1" presStyleIdx="0" presStyleCnt="5">
        <dgm:presLayoutVars>
          <dgm:bulletEnabled val="1"/>
        </dgm:presLayoutVars>
      </dgm:prSet>
      <dgm:spPr/>
      <dgm:t>
        <a:bodyPr/>
        <a:lstStyle/>
        <a:p>
          <a:endParaRPr lang="en-US"/>
        </a:p>
      </dgm:t>
    </dgm:pt>
    <dgm:pt modelId="{EB72A789-110E-4352-95D9-39372E3AB685}" type="pres">
      <dgm:prSet presAssocID="{32025057-E1DB-48CD-97B9-CD15DB972EB4}" presName="spacing" presStyleCnt="0"/>
      <dgm:spPr/>
    </dgm:pt>
    <dgm:pt modelId="{52BA58CF-EC68-4485-AC70-17CA736AEBC2}" type="pres">
      <dgm:prSet presAssocID="{3C9407AD-8A37-4D66-B22D-946F753404B2}" presName="composite" presStyleCnt="0"/>
      <dgm:spPr/>
    </dgm:pt>
    <dgm:pt modelId="{97E98354-FC77-4DFF-A626-E1D4F23803FF}" type="pres">
      <dgm:prSet presAssocID="{3C9407AD-8A37-4D66-B22D-946F753404B2}" presName="imgShp" presStyleLbl="fgImgPlace1" presStyleIdx="1" presStyleCnt="5"/>
      <dgm:spPr>
        <a:solidFill>
          <a:srgbClr val="BABBFE"/>
        </a:solidFill>
      </dgm:spPr>
    </dgm:pt>
    <dgm:pt modelId="{3CB86790-566D-416C-A4E9-B7A490BD3B5F}" type="pres">
      <dgm:prSet presAssocID="{3C9407AD-8A37-4D66-B22D-946F753404B2}" presName="txShp" presStyleLbl="node1" presStyleIdx="1" presStyleCnt="5">
        <dgm:presLayoutVars>
          <dgm:bulletEnabled val="1"/>
        </dgm:presLayoutVars>
      </dgm:prSet>
      <dgm:spPr/>
      <dgm:t>
        <a:bodyPr/>
        <a:lstStyle/>
        <a:p>
          <a:endParaRPr lang="en-US"/>
        </a:p>
      </dgm:t>
    </dgm:pt>
    <dgm:pt modelId="{8D97B35F-5616-45D9-B613-5A2B1E0D61FA}" type="pres">
      <dgm:prSet presAssocID="{EF046D2D-2BBD-424B-84A2-6DEF08790315}" presName="spacing" presStyleCnt="0"/>
      <dgm:spPr/>
    </dgm:pt>
    <dgm:pt modelId="{6BBA7BED-E86F-4D3B-8A0A-D79386A40A84}" type="pres">
      <dgm:prSet presAssocID="{937BAF98-AFB8-48BB-9606-05A1AC6A6963}" presName="composite" presStyleCnt="0"/>
      <dgm:spPr/>
    </dgm:pt>
    <dgm:pt modelId="{9F834F26-8D15-4E92-AE9F-6605B1915D1A}" type="pres">
      <dgm:prSet presAssocID="{937BAF98-AFB8-48BB-9606-05A1AC6A6963}" presName="imgShp" presStyleLbl="fgImgPlace1" presStyleIdx="2" presStyleCnt="5"/>
      <dgm:spPr>
        <a:solidFill>
          <a:srgbClr val="BABBFE"/>
        </a:solidFill>
      </dgm:spPr>
    </dgm:pt>
    <dgm:pt modelId="{77E41772-AF0E-4173-BBCE-6BE386C886D3}" type="pres">
      <dgm:prSet presAssocID="{937BAF98-AFB8-48BB-9606-05A1AC6A6963}" presName="txShp" presStyleLbl="node1" presStyleIdx="2" presStyleCnt="5">
        <dgm:presLayoutVars>
          <dgm:bulletEnabled val="1"/>
        </dgm:presLayoutVars>
      </dgm:prSet>
      <dgm:spPr/>
      <dgm:t>
        <a:bodyPr/>
        <a:lstStyle/>
        <a:p>
          <a:endParaRPr lang="en-US"/>
        </a:p>
      </dgm:t>
    </dgm:pt>
    <dgm:pt modelId="{B939B70D-2138-47FE-88A9-7E80F6D66DF1}" type="pres">
      <dgm:prSet presAssocID="{D5738A2A-532A-4523-B160-A225CB0FB636}" presName="spacing" presStyleCnt="0"/>
      <dgm:spPr/>
    </dgm:pt>
    <dgm:pt modelId="{EA63D431-BB08-41EA-A5FE-34655918FB7E}" type="pres">
      <dgm:prSet presAssocID="{2FCD0FDE-8564-479C-A44B-F063E30684A1}" presName="composite" presStyleCnt="0"/>
      <dgm:spPr/>
    </dgm:pt>
    <dgm:pt modelId="{94FD07AC-9FC1-467D-BD28-608D2A13D3DC}" type="pres">
      <dgm:prSet presAssocID="{2FCD0FDE-8564-479C-A44B-F063E30684A1}" presName="imgShp" presStyleLbl="fgImgPlace1" presStyleIdx="3" presStyleCnt="5"/>
      <dgm:spPr>
        <a:solidFill>
          <a:srgbClr val="BABBFE"/>
        </a:solidFill>
      </dgm:spPr>
    </dgm:pt>
    <dgm:pt modelId="{E84D9F61-BAF7-4A30-9390-02AFA0BF7657}" type="pres">
      <dgm:prSet presAssocID="{2FCD0FDE-8564-479C-A44B-F063E30684A1}" presName="txShp" presStyleLbl="node1" presStyleIdx="3" presStyleCnt="5">
        <dgm:presLayoutVars>
          <dgm:bulletEnabled val="1"/>
        </dgm:presLayoutVars>
      </dgm:prSet>
      <dgm:spPr/>
      <dgm:t>
        <a:bodyPr/>
        <a:lstStyle/>
        <a:p>
          <a:endParaRPr lang="en-US"/>
        </a:p>
      </dgm:t>
    </dgm:pt>
    <dgm:pt modelId="{43F26FA2-CD02-4262-AF40-8788D0F4B06A}" type="pres">
      <dgm:prSet presAssocID="{82887FE0-AAA0-4FB1-A94C-515EB17DD2B1}" presName="spacing" presStyleCnt="0"/>
      <dgm:spPr/>
    </dgm:pt>
    <dgm:pt modelId="{6B91F779-32E8-4E8F-8CCE-C74CD8CBC235}" type="pres">
      <dgm:prSet presAssocID="{7F184856-1D55-4E22-BB17-67B3944A447C}" presName="composite" presStyleCnt="0"/>
      <dgm:spPr/>
    </dgm:pt>
    <dgm:pt modelId="{147C9F1F-6D61-4F34-8452-56A8158DB942}" type="pres">
      <dgm:prSet presAssocID="{7F184856-1D55-4E22-BB17-67B3944A447C}" presName="imgShp" presStyleLbl="fgImgPlace1" presStyleIdx="4" presStyleCnt="5"/>
      <dgm:spPr>
        <a:solidFill>
          <a:srgbClr val="BABBFE"/>
        </a:solidFill>
      </dgm:spPr>
    </dgm:pt>
    <dgm:pt modelId="{17ED2F6E-E1A2-44A5-A7A0-6B14F0D6BA59}" type="pres">
      <dgm:prSet presAssocID="{7F184856-1D55-4E22-BB17-67B3944A447C}" presName="txShp" presStyleLbl="node1" presStyleIdx="4" presStyleCnt="5">
        <dgm:presLayoutVars>
          <dgm:bulletEnabled val="1"/>
        </dgm:presLayoutVars>
      </dgm:prSet>
      <dgm:spPr/>
      <dgm:t>
        <a:bodyPr/>
        <a:lstStyle/>
        <a:p>
          <a:endParaRPr lang="en-US"/>
        </a:p>
      </dgm:t>
    </dgm:pt>
  </dgm:ptLst>
  <dgm:cxnLst>
    <dgm:cxn modelId="{5169392F-E376-45CB-9174-A66BDAD3AB91}" type="presOf" srcId="{7F184856-1D55-4E22-BB17-67B3944A447C}" destId="{17ED2F6E-E1A2-44A5-A7A0-6B14F0D6BA59}" srcOrd="0" destOrd="0" presId="urn:microsoft.com/office/officeart/2005/8/layout/vList3"/>
    <dgm:cxn modelId="{3FA82BE2-D6E6-4E7D-A13E-B7AE4B6E737B}" type="presOf" srcId="{3C9407AD-8A37-4D66-B22D-946F753404B2}" destId="{3CB86790-566D-416C-A4E9-B7A490BD3B5F}" srcOrd="0" destOrd="0" presId="urn:microsoft.com/office/officeart/2005/8/layout/vList3"/>
    <dgm:cxn modelId="{CF9050AD-4C51-4B75-96EA-74E05147F3C5}" type="presOf" srcId="{2FCD0FDE-8564-479C-A44B-F063E30684A1}" destId="{E84D9F61-BAF7-4A30-9390-02AFA0BF7657}" srcOrd="0" destOrd="0" presId="urn:microsoft.com/office/officeart/2005/8/layout/vList3"/>
    <dgm:cxn modelId="{6B62035E-7790-4DDF-8D5F-01B567DDD2FD}" type="presOf" srcId="{937BAF98-AFB8-48BB-9606-05A1AC6A6963}" destId="{77E41772-AF0E-4173-BBCE-6BE386C886D3}" srcOrd="0" destOrd="0" presId="urn:microsoft.com/office/officeart/2005/8/layout/vList3"/>
    <dgm:cxn modelId="{8697988A-50AF-4890-ADFB-967DD27F1BC4}" type="presOf" srcId="{45652F82-42FA-4807-B727-399AB2B47AA8}" destId="{9991265E-6C6E-4B35-A689-967A880D0AB0}" srcOrd="0" destOrd="0" presId="urn:microsoft.com/office/officeart/2005/8/layout/vList3"/>
    <dgm:cxn modelId="{43C6B826-64FA-4177-9BEB-E12C6793AE1C}" type="presOf" srcId="{1D1A6D43-1243-46A4-8EC5-5A27A1C31C0C}" destId="{133C9779-19CC-4868-97C4-67BBD512B433}" srcOrd="0" destOrd="0" presId="urn:microsoft.com/office/officeart/2005/8/layout/vList3"/>
    <dgm:cxn modelId="{1B2F7843-E584-429D-A1FD-D3166EAD3F63}" srcId="{1D1A6D43-1243-46A4-8EC5-5A27A1C31C0C}" destId="{45652F82-42FA-4807-B727-399AB2B47AA8}" srcOrd="0" destOrd="0" parTransId="{2AF4DDAF-101D-4FBD-B8A6-19DED90C78FC}" sibTransId="{32025057-E1DB-48CD-97B9-CD15DB972EB4}"/>
    <dgm:cxn modelId="{1EE18CD2-DE42-4D31-8B4A-40015C200995}" srcId="{1D1A6D43-1243-46A4-8EC5-5A27A1C31C0C}" destId="{7F184856-1D55-4E22-BB17-67B3944A447C}" srcOrd="4" destOrd="0" parTransId="{C1729B66-7571-4F23-A1A7-2A609A613BCA}" sibTransId="{E0F16BD1-5F1B-45FF-A55B-CB1385FB6208}"/>
    <dgm:cxn modelId="{294E5C67-163D-4F15-832C-A7ADEB91E050}" srcId="{1D1A6D43-1243-46A4-8EC5-5A27A1C31C0C}" destId="{2FCD0FDE-8564-479C-A44B-F063E30684A1}" srcOrd="3" destOrd="0" parTransId="{3572DAF5-C9EC-41FA-BA38-A84E281E9441}" sibTransId="{82887FE0-AAA0-4FB1-A94C-515EB17DD2B1}"/>
    <dgm:cxn modelId="{97C9AB5B-89B3-445C-8A1D-2A3BD113D172}" srcId="{1D1A6D43-1243-46A4-8EC5-5A27A1C31C0C}" destId="{937BAF98-AFB8-48BB-9606-05A1AC6A6963}" srcOrd="2" destOrd="0" parTransId="{6B81411F-02DD-46BF-A024-4015B6C66465}" sibTransId="{D5738A2A-532A-4523-B160-A225CB0FB636}"/>
    <dgm:cxn modelId="{8FBB8811-3FC7-4656-B35B-05DE692AF6E6}" srcId="{1D1A6D43-1243-46A4-8EC5-5A27A1C31C0C}" destId="{3C9407AD-8A37-4D66-B22D-946F753404B2}" srcOrd="1" destOrd="0" parTransId="{65D44000-886F-437B-96CD-F90125D5475E}" sibTransId="{EF046D2D-2BBD-424B-84A2-6DEF08790315}"/>
    <dgm:cxn modelId="{24FFCCC4-929B-43CB-BAEE-530F94E089B7}" type="presParOf" srcId="{133C9779-19CC-4868-97C4-67BBD512B433}" destId="{4CF71C8A-D145-48F0-B161-09E8167071AC}" srcOrd="0" destOrd="0" presId="urn:microsoft.com/office/officeart/2005/8/layout/vList3"/>
    <dgm:cxn modelId="{D8115C5C-8372-4653-94DA-A040BA73FE8E}" type="presParOf" srcId="{4CF71C8A-D145-48F0-B161-09E8167071AC}" destId="{5C171395-6249-4311-BC64-094AD6F337D3}" srcOrd="0" destOrd="0" presId="urn:microsoft.com/office/officeart/2005/8/layout/vList3"/>
    <dgm:cxn modelId="{A24ECCAA-9DC3-44AF-A6F1-A71C6376CDE3}" type="presParOf" srcId="{4CF71C8A-D145-48F0-B161-09E8167071AC}" destId="{9991265E-6C6E-4B35-A689-967A880D0AB0}" srcOrd="1" destOrd="0" presId="urn:microsoft.com/office/officeart/2005/8/layout/vList3"/>
    <dgm:cxn modelId="{73663CE8-EC6E-4DDF-93B1-E4CF673BD0DD}" type="presParOf" srcId="{133C9779-19CC-4868-97C4-67BBD512B433}" destId="{EB72A789-110E-4352-95D9-39372E3AB685}" srcOrd="1" destOrd="0" presId="urn:microsoft.com/office/officeart/2005/8/layout/vList3"/>
    <dgm:cxn modelId="{986F4317-7FD5-40CD-A87B-00842EB5297C}" type="presParOf" srcId="{133C9779-19CC-4868-97C4-67BBD512B433}" destId="{52BA58CF-EC68-4485-AC70-17CA736AEBC2}" srcOrd="2" destOrd="0" presId="urn:microsoft.com/office/officeart/2005/8/layout/vList3"/>
    <dgm:cxn modelId="{76A534BA-04EF-45A2-A853-0382EB553489}" type="presParOf" srcId="{52BA58CF-EC68-4485-AC70-17CA736AEBC2}" destId="{97E98354-FC77-4DFF-A626-E1D4F23803FF}" srcOrd="0" destOrd="0" presId="urn:microsoft.com/office/officeart/2005/8/layout/vList3"/>
    <dgm:cxn modelId="{2E0968C5-600F-4FAA-AEA4-7EF2BBDBC2E4}" type="presParOf" srcId="{52BA58CF-EC68-4485-AC70-17CA736AEBC2}" destId="{3CB86790-566D-416C-A4E9-B7A490BD3B5F}" srcOrd="1" destOrd="0" presId="urn:microsoft.com/office/officeart/2005/8/layout/vList3"/>
    <dgm:cxn modelId="{9105F57E-B93C-487C-BB8E-7C03A461E314}" type="presParOf" srcId="{133C9779-19CC-4868-97C4-67BBD512B433}" destId="{8D97B35F-5616-45D9-B613-5A2B1E0D61FA}" srcOrd="3" destOrd="0" presId="urn:microsoft.com/office/officeart/2005/8/layout/vList3"/>
    <dgm:cxn modelId="{1E4287BF-1026-4EB3-86D6-37615CDD2C7E}" type="presParOf" srcId="{133C9779-19CC-4868-97C4-67BBD512B433}" destId="{6BBA7BED-E86F-4D3B-8A0A-D79386A40A84}" srcOrd="4" destOrd="0" presId="urn:microsoft.com/office/officeart/2005/8/layout/vList3"/>
    <dgm:cxn modelId="{A38E7F40-18F4-4B80-944B-51F6548D438E}" type="presParOf" srcId="{6BBA7BED-E86F-4D3B-8A0A-D79386A40A84}" destId="{9F834F26-8D15-4E92-AE9F-6605B1915D1A}" srcOrd="0" destOrd="0" presId="urn:microsoft.com/office/officeart/2005/8/layout/vList3"/>
    <dgm:cxn modelId="{1090D427-A6A7-4537-B4D7-AABBB395EBA2}" type="presParOf" srcId="{6BBA7BED-E86F-4D3B-8A0A-D79386A40A84}" destId="{77E41772-AF0E-4173-BBCE-6BE386C886D3}" srcOrd="1" destOrd="0" presId="urn:microsoft.com/office/officeart/2005/8/layout/vList3"/>
    <dgm:cxn modelId="{2CDBC45F-7073-49D6-91B7-BF0BE9F2CC1C}" type="presParOf" srcId="{133C9779-19CC-4868-97C4-67BBD512B433}" destId="{B939B70D-2138-47FE-88A9-7E80F6D66DF1}" srcOrd="5" destOrd="0" presId="urn:microsoft.com/office/officeart/2005/8/layout/vList3"/>
    <dgm:cxn modelId="{21C76C5E-C291-4B9D-B3DF-CAF9EE0FCBDC}" type="presParOf" srcId="{133C9779-19CC-4868-97C4-67BBD512B433}" destId="{EA63D431-BB08-41EA-A5FE-34655918FB7E}" srcOrd="6" destOrd="0" presId="urn:microsoft.com/office/officeart/2005/8/layout/vList3"/>
    <dgm:cxn modelId="{344D8FD8-7E60-47D3-9E97-EDCFDB52B6E9}" type="presParOf" srcId="{EA63D431-BB08-41EA-A5FE-34655918FB7E}" destId="{94FD07AC-9FC1-467D-BD28-608D2A13D3DC}" srcOrd="0" destOrd="0" presId="urn:microsoft.com/office/officeart/2005/8/layout/vList3"/>
    <dgm:cxn modelId="{28592CE4-98E2-4B7F-86D9-1EB018A99203}" type="presParOf" srcId="{EA63D431-BB08-41EA-A5FE-34655918FB7E}" destId="{E84D9F61-BAF7-4A30-9390-02AFA0BF7657}" srcOrd="1" destOrd="0" presId="urn:microsoft.com/office/officeart/2005/8/layout/vList3"/>
    <dgm:cxn modelId="{0AACA8E8-4458-404F-B855-14ABC6579C14}" type="presParOf" srcId="{133C9779-19CC-4868-97C4-67BBD512B433}" destId="{43F26FA2-CD02-4262-AF40-8788D0F4B06A}" srcOrd="7" destOrd="0" presId="urn:microsoft.com/office/officeart/2005/8/layout/vList3"/>
    <dgm:cxn modelId="{22917482-F692-49DB-A64E-60F70B4C82DA}" type="presParOf" srcId="{133C9779-19CC-4868-97C4-67BBD512B433}" destId="{6B91F779-32E8-4E8F-8CCE-C74CD8CBC235}" srcOrd="8" destOrd="0" presId="urn:microsoft.com/office/officeart/2005/8/layout/vList3"/>
    <dgm:cxn modelId="{22654786-5FC3-4A38-A4D0-F5991987CA3A}" type="presParOf" srcId="{6B91F779-32E8-4E8F-8CCE-C74CD8CBC235}" destId="{147C9F1F-6D61-4F34-8452-56A8158DB942}" srcOrd="0" destOrd="0" presId="urn:microsoft.com/office/officeart/2005/8/layout/vList3"/>
    <dgm:cxn modelId="{B91B2D8D-8308-4EB4-AB70-8DA8710F19D7}" type="presParOf" srcId="{6B91F779-32E8-4E8F-8CCE-C74CD8CBC235}" destId="{17ED2F6E-E1A2-44A5-A7A0-6B14F0D6BA59}"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1202019" y="84"/>
          <a:ext cx="3877588" cy="901336"/>
        </a:xfrm>
        <a:prstGeom prst="homePlate">
          <a:avLst/>
        </a:prstGeom>
        <a:solidFill>
          <a:srgbClr val="99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What has just happened?</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84"/>
        <a:ext cx="3652254" cy="901336"/>
      </dsp:txXfrm>
    </dsp:sp>
    <dsp:sp modelId="{5C171395-6249-4311-BC64-094AD6F337D3}">
      <dsp:nvSpPr>
        <dsp:cNvPr id="0" name=""/>
        <dsp:cNvSpPr/>
      </dsp:nvSpPr>
      <dsp:spPr>
        <a:xfrm>
          <a:off x="751351" y="84"/>
          <a:ext cx="901336" cy="901336"/>
        </a:xfrm>
        <a:prstGeom prst="ellipse">
          <a:avLst/>
        </a:prstGeom>
        <a:solidFill>
          <a:srgbClr val="91A2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1202019" y="1170476"/>
          <a:ext cx="3877588" cy="901336"/>
        </a:xfrm>
        <a:prstGeom prst="homePlate">
          <a:avLst/>
        </a:prstGeom>
        <a:solidFill>
          <a:srgbClr val="99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What have I just learnt?</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1170476"/>
        <a:ext cx="3652254" cy="901336"/>
      </dsp:txXfrm>
    </dsp:sp>
    <dsp:sp modelId="{97E98354-FC77-4DFF-A626-E1D4F23803FF}">
      <dsp:nvSpPr>
        <dsp:cNvPr id="0" name=""/>
        <dsp:cNvSpPr/>
      </dsp:nvSpPr>
      <dsp:spPr>
        <a:xfrm>
          <a:off x="751351" y="1170476"/>
          <a:ext cx="901336" cy="901336"/>
        </a:xfrm>
        <a:prstGeom prst="ellipse">
          <a:avLst/>
        </a:prstGeom>
        <a:solidFill>
          <a:srgbClr val="91A2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1202019" y="2340867"/>
          <a:ext cx="3877588" cy="901336"/>
        </a:xfrm>
        <a:prstGeom prst="homePlate">
          <a:avLst/>
        </a:prstGeom>
        <a:solidFill>
          <a:srgbClr val="99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What don’t I understand?</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2340867"/>
        <a:ext cx="3652254" cy="901336"/>
      </dsp:txXfrm>
    </dsp:sp>
    <dsp:sp modelId="{9F834F26-8D15-4E92-AE9F-6605B1915D1A}">
      <dsp:nvSpPr>
        <dsp:cNvPr id="0" name=""/>
        <dsp:cNvSpPr/>
      </dsp:nvSpPr>
      <dsp:spPr>
        <a:xfrm>
          <a:off x="751351" y="2340867"/>
          <a:ext cx="901336" cy="901336"/>
        </a:xfrm>
        <a:prstGeom prst="ellipse">
          <a:avLst/>
        </a:prstGeom>
        <a:solidFill>
          <a:srgbClr val="91A2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1202019" y="3511259"/>
          <a:ext cx="3877588" cy="901336"/>
        </a:xfrm>
        <a:prstGeom prst="homePlate">
          <a:avLst/>
        </a:prstGeom>
        <a:solidFill>
          <a:srgbClr val="99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What will happen next?</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3511259"/>
        <a:ext cx="3652254" cy="901336"/>
      </dsp:txXfrm>
    </dsp:sp>
    <dsp:sp modelId="{94FD07AC-9FC1-467D-BD28-608D2A13D3DC}">
      <dsp:nvSpPr>
        <dsp:cNvPr id="0" name=""/>
        <dsp:cNvSpPr/>
      </dsp:nvSpPr>
      <dsp:spPr>
        <a:xfrm>
          <a:off x="751351" y="3511259"/>
          <a:ext cx="901336" cy="901336"/>
        </a:xfrm>
        <a:prstGeom prst="ellipse">
          <a:avLst/>
        </a:prstGeom>
        <a:solidFill>
          <a:srgbClr val="91A2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1202019" y="4681651"/>
          <a:ext cx="3877588" cy="901336"/>
        </a:xfrm>
        <a:prstGeom prst="homePlate">
          <a:avLst/>
        </a:prstGeom>
        <a:solidFill>
          <a:srgbClr val="99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4681651"/>
        <a:ext cx="3652254" cy="901336"/>
      </dsp:txXfrm>
    </dsp:sp>
    <dsp:sp modelId="{147C9F1F-6D61-4F34-8452-56A8158DB942}">
      <dsp:nvSpPr>
        <dsp:cNvPr id="0" name=""/>
        <dsp:cNvSpPr/>
      </dsp:nvSpPr>
      <dsp:spPr>
        <a:xfrm>
          <a:off x="751351" y="4681651"/>
          <a:ext cx="901336" cy="901336"/>
        </a:xfrm>
        <a:prstGeom prst="ellipse">
          <a:avLst/>
        </a:prstGeom>
        <a:solidFill>
          <a:srgbClr val="91A2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1202019" y="84"/>
          <a:ext cx="3877588" cy="901336"/>
        </a:xfrm>
        <a:prstGeom prst="homePlate">
          <a:avLst/>
        </a:prstGeom>
        <a:solidFill>
          <a:srgbClr val="029C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Did</a:t>
          </a:r>
          <a:r>
            <a:rPr lang="en-US" sz="2500" kern="1200" baseline="0" dirty="0" smtClean="0">
              <a:latin typeface="Calibri" panose="020F0502020204030204" pitchFamily="34" charset="0"/>
              <a:ea typeface="Calibri" panose="020F0502020204030204" pitchFamily="34" charset="0"/>
              <a:cs typeface="Calibri" panose="020F0502020204030204" pitchFamily="34" charset="0"/>
            </a:rPr>
            <a:t> I expect this would happen?</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84"/>
        <a:ext cx="3652254" cy="901336"/>
      </dsp:txXfrm>
    </dsp:sp>
    <dsp:sp modelId="{5C171395-6249-4311-BC64-094AD6F337D3}">
      <dsp:nvSpPr>
        <dsp:cNvPr id="0" name=""/>
        <dsp:cNvSpPr/>
      </dsp:nvSpPr>
      <dsp:spPr>
        <a:xfrm>
          <a:off x="751351" y="84"/>
          <a:ext cx="901336" cy="901336"/>
        </a:xfrm>
        <a:prstGeom prst="ellipse">
          <a:avLst/>
        </a:prstGeom>
        <a:solidFill>
          <a:srgbClr val="A8F2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1202019" y="1170476"/>
          <a:ext cx="3877588" cy="901336"/>
        </a:xfrm>
        <a:prstGeom prst="homePlate">
          <a:avLst/>
        </a:prstGeom>
        <a:solidFill>
          <a:srgbClr val="029C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How will this scene affect the story?</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1170476"/>
        <a:ext cx="3652254" cy="901336"/>
      </dsp:txXfrm>
    </dsp:sp>
    <dsp:sp modelId="{97E98354-FC77-4DFF-A626-E1D4F23803FF}">
      <dsp:nvSpPr>
        <dsp:cNvPr id="0" name=""/>
        <dsp:cNvSpPr/>
      </dsp:nvSpPr>
      <dsp:spPr>
        <a:xfrm>
          <a:off x="751351" y="1170476"/>
          <a:ext cx="901336" cy="901336"/>
        </a:xfrm>
        <a:prstGeom prst="ellipse">
          <a:avLst/>
        </a:prstGeom>
        <a:solidFill>
          <a:srgbClr val="A8F2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1202019" y="2340867"/>
          <a:ext cx="3877588" cy="901336"/>
        </a:xfrm>
        <a:prstGeom prst="homePlate">
          <a:avLst/>
        </a:prstGeom>
        <a:solidFill>
          <a:srgbClr val="029C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Does the writer tell us everything here?</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2340867"/>
        <a:ext cx="3652254" cy="901336"/>
      </dsp:txXfrm>
    </dsp:sp>
    <dsp:sp modelId="{9F834F26-8D15-4E92-AE9F-6605B1915D1A}">
      <dsp:nvSpPr>
        <dsp:cNvPr id="0" name=""/>
        <dsp:cNvSpPr/>
      </dsp:nvSpPr>
      <dsp:spPr>
        <a:xfrm>
          <a:off x="751351" y="2340867"/>
          <a:ext cx="901336" cy="901336"/>
        </a:xfrm>
        <a:prstGeom prst="ellipse">
          <a:avLst/>
        </a:prstGeom>
        <a:solidFill>
          <a:srgbClr val="A8F2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1202019" y="3511259"/>
          <a:ext cx="3877588" cy="901336"/>
        </a:xfrm>
        <a:prstGeom prst="homePlate">
          <a:avLst/>
        </a:prstGeom>
        <a:solidFill>
          <a:srgbClr val="029C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What do you think will happen next?</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3511259"/>
        <a:ext cx="3652254" cy="901336"/>
      </dsp:txXfrm>
    </dsp:sp>
    <dsp:sp modelId="{94FD07AC-9FC1-467D-BD28-608D2A13D3DC}">
      <dsp:nvSpPr>
        <dsp:cNvPr id="0" name=""/>
        <dsp:cNvSpPr/>
      </dsp:nvSpPr>
      <dsp:spPr>
        <a:xfrm>
          <a:off x="751351" y="3511259"/>
          <a:ext cx="901336" cy="901336"/>
        </a:xfrm>
        <a:prstGeom prst="ellipse">
          <a:avLst/>
        </a:prstGeom>
        <a:solidFill>
          <a:srgbClr val="A8F2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1202019" y="4681651"/>
          <a:ext cx="3877588" cy="901336"/>
        </a:xfrm>
        <a:prstGeom prst="homePlate">
          <a:avLst/>
        </a:prstGeom>
        <a:solidFill>
          <a:srgbClr val="029C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95250" rIns="17780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Calibri" panose="020F0502020204030204" pitchFamily="34" charset="0"/>
              <a:ea typeface="Calibri" panose="020F0502020204030204" pitchFamily="34" charset="0"/>
              <a:cs typeface="Calibri" panose="020F0502020204030204" pitchFamily="34" charset="0"/>
            </a:rPr>
            <a:t>How does this link to earlier chapters?</a:t>
          </a:r>
          <a:endParaRPr lang="en-US" sz="25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4681651"/>
        <a:ext cx="3652254" cy="901336"/>
      </dsp:txXfrm>
    </dsp:sp>
    <dsp:sp modelId="{147C9F1F-6D61-4F34-8452-56A8158DB942}">
      <dsp:nvSpPr>
        <dsp:cNvPr id="0" name=""/>
        <dsp:cNvSpPr/>
      </dsp:nvSpPr>
      <dsp:spPr>
        <a:xfrm>
          <a:off x="751351" y="4681651"/>
          <a:ext cx="901336" cy="901336"/>
        </a:xfrm>
        <a:prstGeom prst="ellipse">
          <a:avLst/>
        </a:prstGeom>
        <a:solidFill>
          <a:srgbClr val="A8F2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1202019" y="84"/>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84"/>
        <a:ext cx="3652254" cy="901336"/>
      </dsp:txXfrm>
    </dsp:sp>
    <dsp:sp modelId="{5C171395-6249-4311-BC64-094AD6F337D3}">
      <dsp:nvSpPr>
        <dsp:cNvPr id="0" name=""/>
        <dsp:cNvSpPr/>
      </dsp:nvSpPr>
      <dsp:spPr>
        <a:xfrm>
          <a:off x="751351" y="84"/>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1202019" y="1170476"/>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1170476"/>
        <a:ext cx="3652254" cy="901336"/>
      </dsp:txXfrm>
    </dsp:sp>
    <dsp:sp modelId="{97E98354-FC77-4DFF-A626-E1D4F23803FF}">
      <dsp:nvSpPr>
        <dsp:cNvPr id="0" name=""/>
        <dsp:cNvSpPr/>
      </dsp:nvSpPr>
      <dsp:spPr>
        <a:xfrm>
          <a:off x="751351" y="1170476"/>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1202019" y="2340867"/>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2340867"/>
        <a:ext cx="3652254" cy="901336"/>
      </dsp:txXfrm>
    </dsp:sp>
    <dsp:sp modelId="{9F834F26-8D15-4E92-AE9F-6605B1915D1A}">
      <dsp:nvSpPr>
        <dsp:cNvPr id="0" name=""/>
        <dsp:cNvSpPr/>
      </dsp:nvSpPr>
      <dsp:spPr>
        <a:xfrm>
          <a:off x="751351" y="2340867"/>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1202019" y="3511259"/>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3511259"/>
        <a:ext cx="3652254" cy="901336"/>
      </dsp:txXfrm>
    </dsp:sp>
    <dsp:sp modelId="{94FD07AC-9FC1-467D-BD28-608D2A13D3DC}">
      <dsp:nvSpPr>
        <dsp:cNvPr id="0" name=""/>
        <dsp:cNvSpPr/>
      </dsp:nvSpPr>
      <dsp:spPr>
        <a:xfrm>
          <a:off x="751351" y="3511259"/>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1202019" y="4681651"/>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4681651"/>
        <a:ext cx="3652254" cy="901336"/>
      </dsp:txXfrm>
    </dsp:sp>
    <dsp:sp modelId="{147C9F1F-6D61-4F34-8452-56A8158DB942}">
      <dsp:nvSpPr>
        <dsp:cNvPr id="0" name=""/>
        <dsp:cNvSpPr/>
      </dsp:nvSpPr>
      <dsp:spPr>
        <a:xfrm>
          <a:off x="751351" y="4681651"/>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1202019" y="84"/>
          <a:ext cx="3877588" cy="901336"/>
        </a:xfrm>
        <a:prstGeom prst="homePlate">
          <a:avLst/>
        </a:prstGeom>
        <a:solidFill>
          <a:srgbClr val="00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83820" rIns="156464"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alibri" panose="020F0502020204030204" pitchFamily="34" charset="0"/>
              <a:ea typeface="Calibri" panose="020F0502020204030204" pitchFamily="34" charset="0"/>
              <a:cs typeface="Calibri" panose="020F0502020204030204" pitchFamily="34" charset="0"/>
            </a:rPr>
            <a:t>When the character says this, what does this mean?</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84"/>
        <a:ext cx="3652254" cy="901336"/>
      </dsp:txXfrm>
    </dsp:sp>
    <dsp:sp modelId="{5C171395-6249-4311-BC64-094AD6F337D3}">
      <dsp:nvSpPr>
        <dsp:cNvPr id="0" name=""/>
        <dsp:cNvSpPr/>
      </dsp:nvSpPr>
      <dsp:spPr>
        <a:xfrm>
          <a:off x="751351" y="84"/>
          <a:ext cx="901336" cy="901336"/>
        </a:xfrm>
        <a:prstGeom prst="ellipse">
          <a:avLst/>
        </a:prstGeom>
        <a:solidFill>
          <a:srgbClr val="EBFF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1202019" y="1170476"/>
          <a:ext cx="3877588" cy="901336"/>
        </a:xfrm>
        <a:prstGeom prst="homePlate">
          <a:avLst/>
        </a:prstGeom>
        <a:solidFill>
          <a:srgbClr val="00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83820" rIns="156464"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alibri" panose="020F0502020204030204" pitchFamily="34" charset="0"/>
              <a:ea typeface="Calibri" panose="020F0502020204030204" pitchFamily="34" charset="0"/>
              <a:cs typeface="Calibri" panose="020F0502020204030204" pitchFamily="34" charset="0"/>
            </a:rPr>
            <a:t>What does this word mean?</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1170476"/>
        <a:ext cx="3652254" cy="901336"/>
      </dsp:txXfrm>
    </dsp:sp>
    <dsp:sp modelId="{97E98354-FC77-4DFF-A626-E1D4F23803FF}">
      <dsp:nvSpPr>
        <dsp:cNvPr id="0" name=""/>
        <dsp:cNvSpPr/>
      </dsp:nvSpPr>
      <dsp:spPr>
        <a:xfrm>
          <a:off x="751351" y="1170476"/>
          <a:ext cx="901336" cy="901336"/>
        </a:xfrm>
        <a:prstGeom prst="ellipse">
          <a:avLst/>
        </a:prstGeom>
        <a:solidFill>
          <a:srgbClr val="EBFF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1202019" y="2340867"/>
          <a:ext cx="3877588" cy="901336"/>
        </a:xfrm>
        <a:prstGeom prst="homePlate">
          <a:avLst/>
        </a:prstGeom>
        <a:solidFill>
          <a:srgbClr val="00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83820" rIns="156464"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alibri" panose="020F0502020204030204" pitchFamily="34" charset="0"/>
              <a:ea typeface="Calibri" panose="020F0502020204030204" pitchFamily="34" charset="0"/>
              <a:cs typeface="Calibri" panose="020F0502020204030204" pitchFamily="34" charset="0"/>
            </a:rPr>
            <a:t>What does this scene teach us?</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2340867"/>
        <a:ext cx="3652254" cy="901336"/>
      </dsp:txXfrm>
    </dsp:sp>
    <dsp:sp modelId="{9F834F26-8D15-4E92-AE9F-6605B1915D1A}">
      <dsp:nvSpPr>
        <dsp:cNvPr id="0" name=""/>
        <dsp:cNvSpPr/>
      </dsp:nvSpPr>
      <dsp:spPr>
        <a:xfrm>
          <a:off x="751351" y="2340867"/>
          <a:ext cx="901336" cy="901336"/>
        </a:xfrm>
        <a:prstGeom prst="ellipse">
          <a:avLst/>
        </a:prstGeom>
        <a:solidFill>
          <a:srgbClr val="EBFF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1202019" y="3511259"/>
          <a:ext cx="3877588" cy="901336"/>
        </a:xfrm>
        <a:prstGeom prst="homePlate">
          <a:avLst/>
        </a:prstGeom>
        <a:solidFill>
          <a:srgbClr val="00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83820" rIns="156464"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alibri" panose="020F0502020204030204" pitchFamily="34" charset="0"/>
              <a:ea typeface="Calibri" panose="020F0502020204030204" pitchFamily="34" charset="0"/>
              <a:cs typeface="Calibri" panose="020F0502020204030204" pitchFamily="34" charset="0"/>
            </a:rPr>
            <a:t>Is this an important moment? Why?</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3511259"/>
        <a:ext cx="3652254" cy="901336"/>
      </dsp:txXfrm>
    </dsp:sp>
    <dsp:sp modelId="{94FD07AC-9FC1-467D-BD28-608D2A13D3DC}">
      <dsp:nvSpPr>
        <dsp:cNvPr id="0" name=""/>
        <dsp:cNvSpPr/>
      </dsp:nvSpPr>
      <dsp:spPr>
        <a:xfrm>
          <a:off x="751351" y="3511259"/>
          <a:ext cx="901336" cy="901336"/>
        </a:xfrm>
        <a:prstGeom prst="ellipse">
          <a:avLst/>
        </a:prstGeom>
        <a:solidFill>
          <a:srgbClr val="EBFF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1202019" y="4681651"/>
          <a:ext cx="3877588" cy="901336"/>
        </a:xfrm>
        <a:prstGeom prst="homePlate">
          <a:avLst/>
        </a:prstGeom>
        <a:solidFill>
          <a:srgbClr val="00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83820" rIns="156464"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4681651"/>
        <a:ext cx="3652254" cy="901336"/>
      </dsp:txXfrm>
    </dsp:sp>
    <dsp:sp modelId="{147C9F1F-6D61-4F34-8452-56A8158DB942}">
      <dsp:nvSpPr>
        <dsp:cNvPr id="0" name=""/>
        <dsp:cNvSpPr/>
      </dsp:nvSpPr>
      <dsp:spPr>
        <a:xfrm>
          <a:off x="751351" y="4681651"/>
          <a:ext cx="901336" cy="901336"/>
        </a:xfrm>
        <a:prstGeom prst="ellipse">
          <a:avLst/>
        </a:prstGeom>
        <a:solidFill>
          <a:srgbClr val="EBFF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265E-6C6E-4B35-A689-967A880D0AB0}">
      <dsp:nvSpPr>
        <dsp:cNvPr id="0" name=""/>
        <dsp:cNvSpPr/>
      </dsp:nvSpPr>
      <dsp:spPr>
        <a:xfrm rot="10800000">
          <a:off x="1202019" y="84"/>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happened in this scene?</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84"/>
        <a:ext cx="3652254" cy="901336"/>
      </dsp:txXfrm>
    </dsp:sp>
    <dsp:sp modelId="{5C171395-6249-4311-BC64-094AD6F337D3}">
      <dsp:nvSpPr>
        <dsp:cNvPr id="0" name=""/>
        <dsp:cNvSpPr/>
      </dsp:nvSpPr>
      <dsp:spPr>
        <a:xfrm>
          <a:off x="751351" y="84"/>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86790-566D-416C-A4E9-B7A490BD3B5F}">
      <dsp:nvSpPr>
        <dsp:cNvPr id="0" name=""/>
        <dsp:cNvSpPr/>
      </dsp:nvSpPr>
      <dsp:spPr>
        <a:xfrm rot="10800000">
          <a:off x="1202019" y="1170476"/>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happened in this chapter?</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1170476"/>
        <a:ext cx="3652254" cy="901336"/>
      </dsp:txXfrm>
    </dsp:sp>
    <dsp:sp modelId="{97E98354-FC77-4DFF-A626-E1D4F23803FF}">
      <dsp:nvSpPr>
        <dsp:cNvPr id="0" name=""/>
        <dsp:cNvSpPr/>
      </dsp:nvSpPr>
      <dsp:spPr>
        <a:xfrm>
          <a:off x="751351" y="1170476"/>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41772-AF0E-4173-BBCE-6BE386C886D3}">
      <dsp:nvSpPr>
        <dsp:cNvPr id="0" name=""/>
        <dsp:cNvSpPr/>
      </dsp:nvSpPr>
      <dsp:spPr>
        <a:xfrm rot="10800000">
          <a:off x="1202019" y="2340867"/>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the three most important things that have happened?</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2340867"/>
        <a:ext cx="3652254" cy="901336"/>
      </dsp:txXfrm>
    </dsp:sp>
    <dsp:sp modelId="{9F834F26-8D15-4E92-AE9F-6605B1915D1A}">
      <dsp:nvSpPr>
        <dsp:cNvPr id="0" name=""/>
        <dsp:cNvSpPr/>
      </dsp:nvSpPr>
      <dsp:spPr>
        <a:xfrm>
          <a:off x="751351" y="2340867"/>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4D9F61-BAF7-4A30-9390-02AFA0BF7657}">
      <dsp:nvSpPr>
        <dsp:cNvPr id="0" name=""/>
        <dsp:cNvSpPr/>
      </dsp:nvSpPr>
      <dsp:spPr>
        <a:xfrm rot="10800000">
          <a:off x="1202019" y="3511259"/>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is the character feeling, and why?</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3511259"/>
        <a:ext cx="3652254" cy="901336"/>
      </dsp:txXfrm>
    </dsp:sp>
    <dsp:sp modelId="{94FD07AC-9FC1-467D-BD28-608D2A13D3DC}">
      <dsp:nvSpPr>
        <dsp:cNvPr id="0" name=""/>
        <dsp:cNvSpPr/>
      </dsp:nvSpPr>
      <dsp:spPr>
        <a:xfrm>
          <a:off x="751351" y="3511259"/>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D2F6E-E1A2-44A5-A7A0-6B14F0D6BA59}">
      <dsp:nvSpPr>
        <dsp:cNvPr id="0" name=""/>
        <dsp:cNvSpPr/>
      </dsp:nvSpPr>
      <dsp:spPr>
        <a:xfrm rot="10800000">
          <a:off x="1202019" y="4681651"/>
          <a:ext cx="3877588" cy="901336"/>
        </a:xfrm>
        <a:prstGeom prst="homePlat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464" tIns="72390" rIns="135128" bIns="72390" numCol="1" spcCol="1270" anchor="ctr" anchorCtr="0">
          <a:noAutofit/>
        </a:bodyPr>
        <a:lstStyle/>
        <a:p>
          <a:pPr lvl="0" algn="ctr" defTabSz="844550">
            <a:lnSpc>
              <a:spcPct val="90000"/>
            </a:lnSpc>
            <a:spcBef>
              <a:spcPct val="0"/>
            </a:spcBef>
            <a:spcAft>
              <a:spcPct val="35000"/>
            </a:spcAft>
          </a:pPr>
          <a:r>
            <a:rPr lang="en-US" sz="1900" kern="1200" dirty="0" smtClean="0">
              <a:latin typeface="Calibri" panose="020F0502020204030204" pitchFamily="34" charset="0"/>
              <a:ea typeface="Calibri" panose="020F0502020204030204" pitchFamily="34" charset="0"/>
              <a:cs typeface="Calibri" panose="020F0502020204030204" pitchFamily="34" charset="0"/>
            </a:rPr>
            <a:t>What is the author telling us here?</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rot="10800000">
        <a:off x="1427353" y="4681651"/>
        <a:ext cx="3652254" cy="901336"/>
      </dsp:txXfrm>
    </dsp:sp>
    <dsp:sp modelId="{147C9F1F-6D61-4F34-8452-56A8158DB942}">
      <dsp:nvSpPr>
        <dsp:cNvPr id="0" name=""/>
        <dsp:cNvSpPr/>
      </dsp:nvSpPr>
      <dsp:spPr>
        <a:xfrm>
          <a:off x="751351" y="4681651"/>
          <a:ext cx="901336" cy="901336"/>
        </a:xfrm>
        <a:prstGeom prst="ellipse">
          <a:avLst/>
        </a:prstGeom>
        <a:solidFill>
          <a:srgbClr val="BABB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373D9-9583-4386-AAE4-BFDCC223DB63}" type="datetimeFigureOut">
              <a:rPr lang="en-GB" smtClean="0"/>
              <a:t>21/09/2024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6FEC10-7970-4DB7-A50A-A3A8CE3FB7CD}" type="slidenum">
              <a:rPr lang="en-GB" smtClean="0"/>
              <a:t>‹#›</a:t>
            </a:fld>
            <a:endParaRPr lang="en-GB"/>
          </a:p>
        </p:txBody>
      </p:sp>
    </p:spTree>
    <p:extLst>
      <p:ext uri="{BB962C8B-B14F-4D97-AF65-F5344CB8AC3E}">
        <p14:creationId xmlns:p14="http://schemas.microsoft.com/office/powerpoint/2010/main" val="398814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f0241c06a3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f0241c06a3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4585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f0241c06a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f0241c06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8046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0241c06a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0241c06a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621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f0241c06a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f0241c06a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23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f0241c06a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f0241c06a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4914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f0241c06a3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f0241c06a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0609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f0241c06a3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f0241c06a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8650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1890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3293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2189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f0241c06a3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f0241c06a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0736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f0241c06a3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f0241c06a3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5435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0241c06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0241c06a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This slide has been left</a:t>
            </a:r>
            <a:r>
              <a:rPr lang="en-GB" baseline="0" dirty="0" smtClean="0"/>
              <a:t> blank to allow for school/departmental policies. For example, your school may require an ‘exit ticket’ as students leave.</a:t>
            </a:r>
            <a:endParaRPr dirty="0"/>
          </a:p>
        </p:txBody>
      </p:sp>
    </p:spTree>
    <p:extLst>
      <p:ext uri="{BB962C8B-B14F-4D97-AF65-F5344CB8AC3E}">
        <p14:creationId xmlns:p14="http://schemas.microsoft.com/office/powerpoint/2010/main" val="681188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f0241c06a3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f0241c06a3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3313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f0241c06a3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f0241c06a3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158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f0241c06a3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f0241c06a3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5969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f0241c06a3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f0241c06a3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1393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f0241c06a3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f0241c06a3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3655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f0241c06a3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f0241c06a3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531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8352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02b120c0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02b120c0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5806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f0241c06a3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f0241c06a3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6622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f0241c06a3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f0241c06a3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6328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3307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29331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7430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5475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4241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f0241c06a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f0241c06a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3605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f0241c06a3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f0241c06a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4333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f0241c06a3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f0241c06a3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8157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0241c06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0241c06a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This slide has been left</a:t>
            </a:r>
            <a:r>
              <a:rPr lang="en-GB" baseline="0" dirty="0" smtClean="0"/>
              <a:t> blank to allow for school/departmental policies. For example, your school may require an ‘exit ticket’ as students leave.</a:t>
            </a:r>
            <a:endParaRPr dirty="0"/>
          </a:p>
        </p:txBody>
      </p:sp>
    </p:spTree>
    <p:extLst>
      <p:ext uri="{BB962C8B-B14F-4D97-AF65-F5344CB8AC3E}">
        <p14:creationId xmlns:p14="http://schemas.microsoft.com/office/powerpoint/2010/main" val="4656916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f0241c06a3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2f0241c06a3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01941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f0241c06a3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f0241c06a3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6270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f0241c06a3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f0241c06a3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49398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f0241c06a3_0_5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2f0241c06a3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3779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f0241c06a3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f0241c06a3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0185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f0241c06a3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f0241c06a3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8509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f0241c06a3_0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f0241c06a3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46179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0241c06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0241c06a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This slide has been left</a:t>
            </a:r>
            <a:r>
              <a:rPr lang="en-GB" baseline="0" dirty="0" smtClean="0"/>
              <a:t> blank to allow for school/departmental policies. For example, your school may require an ‘exit ticket’ as students leave.</a:t>
            </a:r>
            <a:endParaRPr dirty="0"/>
          </a:p>
        </p:txBody>
      </p:sp>
    </p:spTree>
    <p:extLst>
      <p:ext uri="{BB962C8B-B14F-4D97-AF65-F5344CB8AC3E}">
        <p14:creationId xmlns:p14="http://schemas.microsoft.com/office/powerpoint/2010/main" val="22774096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f0241c06a3_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f0241c06a3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2667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E491657-BC02-4BCE-939B-B3668DDD89A3}" type="datetimeFigureOut">
              <a:rPr lang="en-GB" smtClean="0"/>
              <a:t>21/09/2024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336662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491657-BC02-4BCE-939B-B3668DDD89A3}" type="datetimeFigureOut">
              <a:rPr lang="en-GB" smtClean="0"/>
              <a:t>21/09/2024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108213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E491657-BC02-4BCE-939B-B3668DDD89A3}" type="datetimeFigureOut">
              <a:rPr lang="en-GB" smtClean="0"/>
              <a:t>21/09/2024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2504564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E491657-BC02-4BCE-939B-B3668DDD89A3}" type="datetimeFigureOut">
              <a:rPr lang="en-GB" smtClean="0"/>
              <a:t>21/09/2024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3271579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E491657-BC02-4BCE-939B-B3668DDD89A3}" type="datetimeFigureOut">
              <a:rPr lang="en-GB" smtClean="0"/>
              <a:t>21/09/2024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2035777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E491657-BC02-4BCE-939B-B3668DDD89A3}" type="datetimeFigureOut">
              <a:rPr lang="en-GB" smtClean="0"/>
              <a:t>21/09/2024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1704101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491657-BC02-4BCE-939B-B3668DDD89A3}" type="datetimeFigureOut">
              <a:rPr lang="en-GB" smtClean="0"/>
              <a:t>21/09/2024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3894637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E491657-BC02-4BCE-939B-B3668DDD89A3}" type="datetimeFigureOut">
              <a:rPr lang="en-GB" smtClean="0"/>
              <a:t>21/09/2024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31605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E491657-BC02-4BCE-939B-B3668DDD89A3}" type="datetimeFigureOut">
              <a:rPr lang="en-GB" smtClean="0"/>
              <a:t>21/09/2024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58262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491657-BC02-4BCE-939B-B3668DDD89A3}" type="datetimeFigureOut">
              <a:rPr lang="en-GB" smtClean="0"/>
              <a:t>21/09/2024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4211284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491657-BC02-4BCE-939B-B3668DDD89A3}" type="datetimeFigureOut">
              <a:rPr lang="en-GB" smtClean="0"/>
              <a:t>21/09/2024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57E71-FD3E-40CB-8683-361F913B118F}" type="slidenum">
              <a:rPr lang="en-GB" smtClean="0"/>
              <a:t>‹#›</a:t>
            </a:fld>
            <a:endParaRPr lang="en-GB"/>
          </a:p>
        </p:txBody>
      </p:sp>
    </p:spTree>
    <p:extLst>
      <p:ext uri="{BB962C8B-B14F-4D97-AF65-F5344CB8AC3E}">
        <p14:creationId xmlns:p14="http://schemas.microsoft.com/office/powerpoint/2010/main" val="2572304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8806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91657-BC02-4BCE-939B-B3668DDD89A3}" type="datetimeFigureOut">
              <a:rPr lang="en-GB" smtClean="0"/>
              <a:t>21/09/2024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57E71-FD3E-40CB-8683-361F913B118F}" type="slidenum">
              <a:rPr lang="en-GB" smtClean="0"/>
              <a:t>‹#›</a:t>
            </a:fld>
            <a:endParaRPr lang="en-GB"/>
          </a:p>
        </p:txBody>
      </p:sp>
    </p:spTree>
    <p:extLst>
      <p:ext uri="{BB962C8B-B14F-4D97-AF65-F5344CB8AC3E}">
        <p14:creationId xmlns:p14="http://schemas.microsoft.com/office/powerpoint/2010/main" val="564531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3.png"/><Relationship Id="rId4" Type="http://schemas.openxmlformats.org/officeDocument/2006/relationships/diagramData" Target="../diagrams/data2.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12"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QuickStyle" Target="../diagrams/quickStyle3.xml"/><Relationship Id="rId11" Type="http://schemas.openxmlformats.org/officeDocument/2006/relationships/image" Target="../media/image3.png"/><Relationship Id="rId5" Type="http://schemas.openxmlformats.org/officeDocument/2006/relationships/diagramLayout" Target="../diagrams/layout3.xml"/><Relationship Id="rId10" Type="http://schemas.openxmlformats.org/officeDocument/2006/relationships/image" Target="../media/image11.png"/><Relationship Id="rId4" Type="http://schemas.openxmlformats.org/officeDocument/2006/relationships/diagramData" Target="../diagrams/data3.xml"/><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hyperlink" Target="https://www.hiphopshakespeare.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hyperlink" Target="https://www.hiphopshakespeare.com/"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9.png"/><Relationship Id="rId7" Type="http://schemas.openxmlformats.org/officeDocument/2006/relationships/diagramColors" Target="../diagrams/colors4.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QuickStyle" Target="../diagrams/quickStyle4.xml"/><Relationship Id="rId11" Type="http://schemas.openxmlformats.org/officeDocument/2006/relationships/image" Target="../media/image3.png"/><Relationship Id="rId5" Type="http://schemas.openxmlformats.org/officeDocument/2006/relationships/diagramLayout" Target="../diagrams/layout4.xml"/><Relationship Id="rId10" Type="http://schemas.openxmlformats.org/officeDocument/2006/relationships/image" Target="../media/image11.png"/><Relationship Id="rId4" Type="http://schemas.openxmlformats.org/officeDocument/2006/relationships/diagramData" Target="../diagrams/data4.xml"/><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9.png"/><Relationship Id="rId7" Type="http://schemas.openxmlformats.org/officeDocument/2006/relationships/diagramColors" Target="../diagrams/colors5.xml"/><Relationship Id="rId12"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QuickStyle" Target="../diagrams/quickStyle5.xml"/><Relationship Id="rId11" Type="http://schemas.openxmlformats.org/officeDocument/2006/relationships/image" Target="../media/image3.png"/><Relationship Id="rId5" Type="http://schemas.openxmlformats.org/officeDocument/2006/relationships/diagramLayout" Target="../diagrams/layout5.xml"/><Relationship Id="rId10" Type="http://schemas.openxmlformats.org/officeDocument/2006/relationships/image" Target="../media/image11.png"/><Relationship Id="rId4" Type="http://schemas.openxmlformats.org/officeDocument/2006/relationships/diagramData" Target="../diagrams/data5.xml"/><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bbc.co.uk/bitesize/guides/z28vdmn/revision/4" TargetMode="External"/><Relationship Id="rId7" Type="http://schemas.openxmlformats.org/officeDocument/2006/relationships/hyperlink" Target="https://www.bbc.co.uk/programmes/p00w4pw5" TargetMode="External"/><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Shape 299"/>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6728820"/>
              </p:ext>
            </p:extLst>
          </p:nvPr>
        </p:nvGraphicFramePr>
        <p:xfrm>
          <a:off x="294004" y="371951"/>
          <a:ext cx="11318875" cy="5699665"/>
        </p:xfrm>
        <a:graphic>
          <a:graphicData uri="http://schemas.openxmlformats.org/drawingml/2006/table">
            <a:tbl>
              <a:tblPr firstRow="1" firstCol="1" bandRow="1">
                <a:tableStyleId>{5940675A-B579-460E-94D1-54222C63F5DA}</a:tableStyleId>
              </a:tblPr>
              <a:tblGrid>
                <a:gridCol w="1050164">
                  <a:extLst>
                    <a:ext uri="{9D8B030D-6E8A-4147-A177-3AD203B41FA5}">
                      <a16:colId xmlns:a16="http://schemas.microsoft.com/office/drawing/2014/main" val="1461776705"/>
                    </a:ext>
                  </a:extLst>
                </a:gridCol>
                <a:gridCol w="1920240">
                  <a:extLst>
                    <a:ext uri="{9D8B030D-6E8A-4147-A177-3AD203B41FA5}">
                      <a16:colId xmlns:a16="http://schemas.microsoft.com/office/drawing/2014/main" val="621691165"/>
                    </a:ext>
                  </a:extLst>
                </a:gridCol>
                <a:gridCol w="2035796">
                  <a:extLst>
                    <a:ext uri="{9D8B030D-6E8A-4147-A177-3AD203B41FA5}">
                      <a16:colId xmlns:a16="http://schemas.microsoft.com/office/drawing/2014/main" val="2200907715"/>
                    </a:ext>
                  </a:extLst>
                </a:gridCol>
                <a:gridCol w="1956189">
                  <a:extLst>
                    <a:ext uri="{9D8B030D-6E8A-4147-A177-3AD203B41FA5}">
                      <a16:colId xmlns:a16="http://schemas.microsoft.com/office/drawing/2014/main" val="707803724"/>
                    </a:ext>
                  </a:extLst>
                </a:gridCol>
                <a:gridCol w="4356486">
                  <a:extLst>
                    <a:ext uri="{9D8B030D-6E8A-4147-A177-3AD203B41FA5}">
                      <a16:colId xmlns:a16="http://schemas.microsoft.com/office/drawing/2014/main" val="586574605"/>
                    </a:ext>
                  </a:extLst>
                </a:gridCol>
              </a:tblGrid>
              <a:tr h="1612881">
                <a:tc>
                  <a:txBody>
                    <a:bodyPr/>
                    <a:lstStyle/>
                    <a:p>
                      <a:pPr>
                        <a:lnSpc>
                          <a:spcPct val="107000"/>
                        </a:lnSpc>
                        <a:spcAft>
                          <a:spcPts val="0"/>
                        </a:spcAft>
                      </a:pPr>
                      <a:r>
                        <a:rPr lang="en-GB" sz="2800">
                          <a:effectLst/>
                        </a:rPr>
                        <a:t>Week</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1/</a:t>
                      </a:r>
                      <a:br>
                        <a:rPr lang="en-GB" sz="2800" dirty="0">
                          <a:effectLst/>
                        </a:rPr>
                      </a:br>
                      <a:r>
                        <a:rPr lang="en-GB" sz="2800" dirty="0">
                          <a:effectLst/>
                        </a:rPr>
                        <a:t>hour 1</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nSpc>
                          <a:spcPct val="107000"/>
                        </a:lnSpc>
                        <a:spcAft>
                          <a:spcPts val="0"/>
                        </a:spcAft>
                      </a:pPr>
                      <a:r>
                        <a:rPr lang="en-GB" sz="2800" dirty="0">
                          <a:effectLst/>
                        </a:rPr>
                        <a:t>Lesson 2/</a:t>
                      </a:r>
                      <a:br>
                        <a:rPr lang="en-GB" sz="2800" dirty="0">
                          <a:effectLst/>
                        </a:rPr>
                      </a:br>
                      <a:r>
                        <a:rPr lang="en-GB" sz="2800" dirty="0">
                          <a:effectLst/>
                        </a:rPr>
                        <a:t>hour 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3/</a:t>
                      </a:r>
                      <a:br>
                        <a:rPr lang="en-GB" sz="2800" dirty="0">
                          <a:effectLst/>
                        </a:rPr>
                      </a:br>
                      <a:r>
                        <a:rPr lang="en-GB" sz="2800" dirty="0">
                          <a:effectLst/>
                        </a:rPr>
                        <a:t>hour 3</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GB" sz="2800" dirty="0">
                          <a:effectLst/>
                        </a:rPr>
                        <a:t>Key reading aim for the week</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107384"/>
                  </a:ext>
                </a:extLst>
              </a:tr>
              <a:tr h="4086784">
                <a:tc>
                  <a:txBody>
                    <a:bodyPr/>
                    <a:lstStyle/>
                    <a:p>
                      <a:pPr>
                        <a:lnSpc>
                          <a:spcPct val="107000"/>
                        </a:lnSpc>
                        <a:spcAft>
                          <a:spcPts val="0"/>
                        </a:spcAft>
                      </a:pPr>
                      <a:r>
                        <a:rPr lang="en-GB" sz="2800">
                          <a:effectLst/>
                        </a:rPr>
                        <a:t>1</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 Read chapters 1-2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nSpc>
                          <a:spcPct val="107000"/>
                        </a:lnSpc>
                        <a:spcAft>
                          <a:spcPts val="0"/>
                        </a:spcAft>
                      </a:pPr>
                      <a:r>
                        <a:rPr lang="en-GB" sz="2800" dirty="0">
                          <a:effectLst/>
                        </a:rPr>
                        <a:t>Read chapters 3-5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Read chapters 6-7</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GB" sz="2800" dirty="0">
                          <a:effectLst/>
                        </a:rPr>
                        <a:t>- Explicit teaching of questioning, clarifying, summarising, predicting;</a:t>
                      </a:r>
                      <a:br>
                        <a:rPr lang="en-GB" sz="2800" dirty="0">
                          <a:effectLst/>
                        </a:rPr>
                      </a:br>
                      <a:r>
                        <a:rPr lang="en-GB" sz="2800" dirty="0">
                          <a:effectLst/>
                        </a:rPr>
                        <a:t>- Explicit teaching of using vocabulary strategies</a:t>
                      </a:r>
                      <a:br>
                        <a:rPr lang="en-GB" sz="2800" dirty="0">
                          <a:effectLst/>
                        </a:rPr>
                      </a:br>
                      <a:r>
                        <a:rPr lang="en-GB" sz="2800" dirty="0">
                          <a:effectLst/>
                        </a:rPr>
                        <a:t>-Modelling expressive reading</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3865050"/>
                  </a:ext>
                </a:extLst>
              </a:tr>
            </a:tbl>
          </a:graphicData>
        </a:graphic>
      </p:graphicFrame>
    </p:spTree>
    <p:extLst>
      <p:ext uri="{BB962C8B-B14F-4D97-AF65-F5344CB8AC3E}">
        <p14:creationId xmlns:p14="http://schemas.microsoft.com/office/powerpoint/2010/main" val="2806829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predicting, questioning and clarifying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sp>
        <p:nvSpPr>
          <p:cNvPr id="60" name="Google Shape;60;p14"/>
          <p:cNvSpPr txBox="1">
            <a:spLocks noGrp="1"/>
          </p:cNvSpPr>
          <p:nvPr>
            <p:ph type="body" idx="1"/>
          </p:nvPr>
        </p:nvSpPr>
        <p:spPr>
          <a:xfrm>
            <a:off x="12833" y="2579133"/>
            <a:ext cx="12192000" cy="968400"/>
          </a:xfrm>
          <a:prstGeom prst="rect">
            <a:avLst/>
          </a:prstGeom>
        </p:spPr>
        <p:txBody>
          <a:bodyPr spcFirstLastPara="1" vert="horz" wrap="square" lIns="121900" tIns="121900" rIns="121900" bIns="121900" rtlCol="0" anchor="t" anchorCtr="0">
            <a:noAutofit/>
          </a:bodyPr>
          <a:lstStyle/>
          <a:p>
            <a:pPr marL="0" indent="0" algn="ctr">
              <a:spcAft>
                <a:spcPts val="1600"/>
              </a:spcAft>
              <a:buNone/>
            </a:pPr>
            <a:r>
              <a:rPr lang="en-GB" sz="5067" b="1" dirty="0" smtClean="0">
                <a:solidFill>
                  <a:schemeClr val="dk1"/>
                </a:solidFill>
                <a:latin typeface="Calibri"/>
                <a:ea typeface="Calibri"/>
                <a:cs typeface="Calibri"/>
                <a:sym typeface="Calibri"/>
              </a:rPr>
              <a:t>‘Steal or starve, cheat or be cheated.’</a:t>
            </a:r>
            <a:endParaRPr sz="5867" b="1" dirty="0"/>
          </a:p>
        </p:txBody>
      </p:sp>
      <p:sp>
        <p:nvSpPr>
          <p:cNvPr id="62" name="Google Shape;62;p14"/>
          <p:cNvSpPr txBox="1"/>
          <p:nvPr/>
        </p:nvSpPr>
        <p:spPr>
          <a:xfrm>
            <a:off x="2710544" y="613467"/>
            <a:ext cx="9481656" cy="1751593"/>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3467" b="1" dirty="0">
                <a:solidFill>
                  <a:schemeClr val="dk1"/>
                </a:solidFill>
                <a:latin typeface="Calibri"/>
                <a:ea typeface="Calibri"/>
                <a:cs typeface="Calibri"/>
                <a:sym typeface="Calibri"/>
              </a:rPr>
              <a:t>In your books, read the following headline and make a </a:t>
            </a:r>
            <a:r>
              <a:rPr lang="en-GB" sz="3467" b="1" u="sng" dirty="0">
                <a:solidFill>
                  <a:srgbClr val="029C98"/>
                </a:solidFill>
                <a:latin typeface="Calibri"/>
                <a:ea typeface="Calibri"/>
                <a:cs typeface="Calibri"/>
                <a:sym typeface="Calibri"/>
              </a:rPr>
              <a:t>prediction</a:t>
            </a:r>
            <a:r>
              <a:rPr lang="en-GB" sz="3467" b="1" dirty="0">
                <a:solidFill>
                  <a:schemeClr val="dk1"/>
                </a:solidFill>
                <a:latin typeface="Calibri"/>
                <a:ea typeface="Calibri"/>
                <a:cs typeface="Calibri"/>
                <a:sym typeface="Calibri"/>
              </a:rPr>
              <a:t> about our new text:</a:t>
            </a:r>
            <a:endParaRPr sz="3600" b="1" dirty="0">
              <a:solidFill>
                <a:schemeClr val="dk1"/>
              </a:solidFill>
              <a:latin typeface="Calibri"/>
              <a:ea typeface="Calibri"/>
              <a:cs typeface="Calibri"/>
              <a:sym typeface="Calibri"/>
            </a:endParaRPr>
          </a:p>
        </p:txBody>
      </p:sp>
      <p:graphicFrame>
        <p:nvGraphicFramePr>
          <p:cNvPr id="63" name="Google Shape;63;p14"/>
          <p:cNvGraphicFramePr/>
          <p:nvPr>
            <p:extLst>
              <p:ext uri="{D42A27DB-BD31-4B8C-83A1-F6EECF244321}">
                <p14:modId xmlns:p14="http://schemas.microsoft.com/office/powerpoint/2010/main" val="3543243306"/>
              </p:ext>
            </p:extLst>
          </p:nvPr>
        </p:nvGraphicFramePr>
        <p:xfrm>
          <a:off x="216933" y="3663400"/>
          <a:ext cx="11783800" cy="2194520"/>
        </p:xfrm>
        <a:graphic>
          <a:graphicData uri="http://schemas.openxmlformats.org/drawingml/2006/table">
            <a:tbl>
              <a:tblPr>
                <a:noFill/>
              </a:tblPr>
              <a:tblGrid>
                <a:gridCol w="5891900">
                  <a:extLst>
                    <a:ext uri="{9D8B030D-6E8A-4147-A177-3AD203B41FA5}">
                      <a16:colId xmlns:a16="http://schemas.microsoft.com/office/drawing/2014/main" val="20000"/>
                    </a:ext>
                  </a:extLst>
                </a:gridCol>
                <a:gridCol w="5891900">
                  <a:extLst>
                    <a:ext uri="{9D8B030D-6E8A-4147-A177-3AD203B41FA5}">
                      <a16:colId xmlns:a16="http://schemas.microsoft.com/office/drawing/2014/main" val="20001"/>
                    </a:ext>
                  </a:extLst>
                </a:gridCol>
              </a:tblGrid>
              <a:tr h="2194520">
                <a:tc>
                  <a:txBody>
                    <a:bodyPr/>
                    <a:lstStyle/>
                    <a:p>
                      <a:pPr marL="0" lvl="0" indent="0" algn="l" rtl="0">
                        <a:spcBef>
                          <a:spcPts val="0"/>
                        </a:spcBef>
                        <a:spcAft>
                          <a:spcPts val="0"/>
                        </a:spcAft>
                        <a:buNone/>
                      </a:pPr>
                      <a:r>
                        <a:rPr lang="en-GB" sz="2100" b="1" u="sng" dirty="0">
                          <a:latin typeface="Calibri"/>
                          <a:ea typeface="Calibri"/>
                          <a:cs typeface="Calibri"/>
                          <a:sym typeface="Calibri"/>
                        </a:rPr>
                        <a:t>Not sure? Try this:</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a:latin typeface="Calibri"/>
                          <a:ea typeface="Calibri"/>
                          <a:cs typeface="Calibri"/>
                          <a:sym typeface="Calibri"/>
                        </a:rPr>
                        <a:t>What type of character might </a:t>
                      </a:r>
                      <a:r>
                        <a:rPr lang="en-GB" sz="2100" dirty="0" smtClean="0">
                          <a:latin typeface="Calibri"/>
                          <a:ea typeface="Calibri"/>
                          <a:cs typeface="Calibri"/>
                          <a:sym typeface="Calibri"/>
                        </a:rPr>
                        <a:t>the text</a:t>
                      </a:r>
                      <a:r>
                        <a:rPr lang="en-GB" sz="2100" baseline="0" dirty="0" smtClean="0">
                          <a:latin typeface="Calibri"/>
                          <a:ea typeface="Calibri"/>
                          <a:cs typeface="Calibri"/>
                          <a:sym typeface="Calibri"/>
                        </a:rPr>
                        <a:t> be about?</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smtClean="0">
                          <a:latin typeface="Calibri"/>
                          <a:ea typeface="Calibri"/>
                          <a:cs typeface="Calibri"/>
                          <a:sym typeface="Calibri"/>
                        </a:rPr>
                        <a:t>What</a:t>
                      </a:r>
                      <a:r>
                        <a:rPr lang="en-GB" sz="2100" baseline="0" dirty="0" smtClean="0">
                          <a:latin typeface="Calibri"/>
                          <a:ea typeface="Calibri"/>
                          <a:cs typeface="Calibri"/>
                          <a:sym typeface="Calibri"/>
                        </a:rPr>
                        <a:t> does the headline make us think about?</a:t>
                      </a:r>
                      <a:br>
                        <a:rPr lang="en-GB" sz="2100" baseline="0" dirty="0" smtClean="0">
                          <a:latin typeface="Calibri"/>
                          <a:ea typeface="Calibri"/>
                          <a:cs typeface="Calibri"/>
                          <a:sym typeface="Calibri"/>
                        </a:rPr>
                      </a:br>
                      <a:r>
                        <a:rPr lang="en-GB" sz="2100" i="1" dirty="0" smtClean="0">
                          <a:latin typeface="Calibri"/>
                          <a:ea typeface="Calibri"/>
                          <a:cs typeface="Calibri"/>
                          <a:sym typeface="Calibri"/>
                        </a:rPr>
                        <a:t>Hint</a:t>
                      </a:r>
                      <a:r>
                        <a:rPr lang="en-GB" sz="2100" i="1" dirty="0">
                          <a:latin typeface="Calibri"/>
                          <a:ea typeface="Calibri"/>
                          <a:cs typeface="Calibri"/>
                          <a:sym typeface="Calibri"/>
                        </a:rPr>
                        <a:t>:</a:t>
                      </a:r>
                      <a:r>
                        <a:rPr lang="en-GB" sz="2100" dirty="0">
                          <a:latin typeface="Calibri"/>
                          <a:ea typeface="Calibri"/>
                          <a:cs typeface="Calibri"/>
                          <a:sym typeface="Calibri"/>
                        </a:rPr>
                        <a:t> </a:t>
                      </a:r>
                      <a:r>
                        <a:rPr lang="en-GB" sz="2100" dirty="0" smtClean="0">
                          <a:latin typeface="Calibri"/>
                          <a:ea typeface="Calibri"/>
                          <a:cs typeface="Calibri"/>
                          <a:sym typeface="Calibri"/>
                        </a:rPr>
                        <a:t>will</a:t>
                      </a:r>
                      <a:r>
                        <a:rPr lang="en-GB" sz="2100" baseline="0" dirty="0" smtClean="0">
                          <a:latin typeface="Calibri"/>
                          <a:ea typeface="Calibri"/>
                          <a:cs typeface="Calibri"/>
                          <a:sym typeface="Calibri"/>
                        </a:rPr>
                        <a:t> this character be like others we have read?</a:t>
                      </a:r>
                      <a:br>
                        <a:rPr lang="en-GB" sz="2100" baseline="0" dirty="0" smtClean="0">
                          <a:latin typeface="Calibri"/>
                          <a:ea typeface="Calibri"/>
                          <a:cs typeface="Calibri"/>
                          <a:sym typeface="Calibri"/>
                        </a:rPr>
                      </a:br>
                      <a:r>
                        <a:rPr lang="en-GB" sz="2100" dirty="0" smtClean="0">
                          <a:latin typeface="Calibri"/>
                          <a:ea typeface="Calibri"/>
                          <a:cs typeface="Calibri"/>
                          <a:sym typeface="Calibri"/>
                        </a:rPr>
                        <a:t>I </a:t>
                      </a:r>
                      <a:r>
                        <a:rPr lang="en-GB" sz="2100" dirty="0">
                          <a:latin typeface="Calibri"/>
                          <a:ea typeface="Calibri"/>
                          <a:cs typeface="Calibri"/>
                          <a:sym typeface="Calibri"/>
                        </a:rPr>
                        <a:t>think this text will be about…</a:t>
                      </a:r>
                      <a:endParaRPr sz="2100" dirty="0">
                        <a:latin typeface="Calibri"/>
                        <a:ea typeface="Calibri"/>
                        <a:cs typeface="Calibri"/>
                        <a:sym typeface="Calibri"/>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2100" b="1" u="sng" dirty="0">
                          <a:latin typeface="Calibri"/>
                          <a:ea typeface="Calibri"/>
                          <a:cs typeface="Calibri"/>
                          <a:sym typeface="Calibri"/>
                        </a:rPr>
                        <a:t>Too easy? Try this:</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smtClean="0">
                          <a:latin typeface="Calibri"/>
                          <a:ea typeface="Calibri"/>
                          <a:cs typeface="Calibri"/>
                          <a:sym typeface="Calibri"/>
                        </a:rPr>
                        <a:t>Look at the two</a:t>
                      </a:r>
                      <a:r>
                        <a:rPr lang="en-GB" sz="2100" baseline="0" dirty="0" smtClean="0">
                          <a:latin typeface="Calibri"/>
                          <a:ea typeface="Calibri"/>
                          <a:cs typeface="Calibri"/>
                          <a:sym typeface="Calibri"/>
                        </a:rPr>
                        <a:t> clauses; how do the juxtapose ideas?</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smtClean="0">
                          <a:latin typeface="Calibri"/>
                          <a:ea typeface="Calibri"/>
                          <a:cs typeface="Calibri"/>
                          <a:sym typeface="Calibri"/>
                        </a:rPr>
                        <a:t>Where else</a:t>
                      </a:r>
                      <a:r>
                        <a:rPr lang="en-GB" sz="2100" baseline="0" dirty="0" smtClean="0">
                          <a:latin typeface="Calibri"/>
                          <a:ea typeface="Calibri"/>
                          <a:cs typeface="Calibri"/>
                          <a:sym typeface="Calibri"/>
                        </a:rPr>
                        <a:t> in literature do we hear two opposing ideas right next to each other? What is the effect?</a:t>
                      </a:r>
                      <a:endParaRPr sz="2100" dirty="0">
                        <a:latin typeface="Calibri"/>
                        <a:ea typeface="Calibri"/>
                        <a:cs typeface="Calibri"/>
                        <a:sym typeface="Calibri"/>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pic>
        <p:nvPicPr>
          <p:cNvPr id="64" name="Google Shape;64;p14"/>
          <p:cNvPicPr preferRelativeResize="0"/>
          <p:nvPr/>
        </p:nvPicPr>
        <p:blipFill>
          <a:blip r:embed="rId3">
            <a:alphaModFix/>
          </a:blip>
          <a:stretch>
            <a:fillRect/>
          </a:stretch>
        </p:blipFill>
        <p:spPr>
          <a:xfrm>
            <a:off x="11223667" y="5889467"/>
            <a:ext cx="968533" cy="968533"/>
          </a:xfrm>
          <a:prstGeom prst="rect">
            <a:avLst/>
          </a:prstGeom>
          <a:noFill/>
          <a:ln w="19050" cap="flat" cmpd="sng">
            <a:solidFill>
              <a:schemeClr val="dk1"/>
            </a:solidFill>
            <a:prstDash val="solid"/>
            <a:round/>
            <a:headEnd type="none" w="sm" len="sm"/>
            <a:tailEnd type="none" w="sm" len="sm"/>
          </a:ln>
        </p:spPr>
      </p:pic>
      <p:pic>
        <p:nvPicPr>
          <p:cNvPr id="2" name="Picture 1"/>
          <p:cNvPicPr>
            <a:picLocks noChangeAspect="1"/>
          </p:cNvPicPr>
          <p:nvPr/>
        </p:nvPicPr>
        <p:blipFill>
          <a:blip r:embed="rId4"/>
          <a:stretch>
            <a:fillRect/>
          </a:stretch>
        </p:blipFill>
        <p:spPr>
          <a:xfrm>
            <a:off x="12834" y="613467"/>
            <a:ext cx="2697710" cy="1751593"/>
          </a:xfrm>
          <a:prstGeom prst="rect">
            <a:avLst/>
          </a:prstGeom>
        </p:spPr>
      </p:pic>
      <p:pic>
        <p:nvPicPr>
          <p:cNvPr id="8" name="Picture 7" descr="C:\Users\Tara.M\AppData\Local\Microsoft\Windows\INetCache\Content.MSO\58D1BC53.tmp"/>
          <p:cNvPicPr/>
          <p:nvPr/>
        </p:nvPicPr>
        <p:blipFill>
          <a:blip r:embed="rId5">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3242089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0" y="0"/>
            <a:ext cx="12192000" cy="5788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predicting, questioning and clarifying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sp>
        <p:nvSpPr>
          <p:cNvPr id="70" name="Google Shape;70;p15"/>
          <p:cNvSpPr txBox="1">
            <a:spLocks noGrp="1"/>
          </p:cNvSpPr>
          <p:nvPr>
            <p:ph type="body" idx="1"/>
          </p:nvPr>
        </p:nvSpPr>
        <p:spPr>
          <a:xfrm>
            <a:off x="415600" y="683671"/>
            <a:ext cx="11360800" cy="972400"/>
          </a:xfrm>
          <a:prstGeom prst="rect">
            <a:avLst/>
          </a:prstGeom>
        </p:spPr>
        <p:txBody>
          <a:bodyPr spcFirstLastPara="1" vert="horz" wrap="square" lIns="121900" tIns="121900" rIns="121900" bIns="121900" rtlCol="0" anchor="t" anchorCtr="0">
            <a:normAutofit/>
          </a:bodyPr>
          <a:lstStyle/>
          <a:p>
            <a:pPr marL="0" indent="0" algn="ctr">
              <a:spcAft>
                <a:spcPts val="1600"/>
              </a:spcAft>
              <a:buNone/>
            </a:pPr>
            <a:r>
              <a:rPr lang="en-GB" sz="3067" b="1" dirty="0">
                <a:solidFill>
                  <a:schemeClr val="dk1"/>
                </a:solidFill>
                <a:latin typeface="Calibri"/>
                <a:ea typeface="Calibri"/>
                <a:cs typeface="Calibri"/>
                <a:sym typeface="Calibri"/>
              </a:rPr>
              <a:t>This term, we are reading a new book by </a:t>
            </a:r>
            <a:r>
              <a:rPr lang="en-GB" sz="3067" b="1" dirty="0" smtClean="0">
                <a:solidFill>
                  <a:schemeClr val="dk1"/>
                </a:solidFill>
                <a:latin typeface="Calibri"/>
                <a:ea typeface="Calibri"/>
                <a:cs typeface="Calibri"/>
                <a:sym typeface="Calibri"/>
              </a:rPr>
              <a:t>Akala:</a:t>
            </a:r>
            <a:endParaRPr sz="3067" b="1" dirty="0">
              <a:solidFill>
                <a:schemeClr val="dk1"/>
              </a:solidFill>
              <a:latin typeface="Calibri"/>
              <a:ea typeface="Calibri"/>
              <a:cs typeface="Calibri"/>
              <a:sym typeface="Calibri"/>
            </a:endParaRPr>
          </a:p>
        </p:txBody>
      </p:sp>
      <p:pic>
        <p:nvPicPr>
          <p:cNvPr id="1026" name="Picture 2" descr="https://tra-resources.s3.amazonaws.com/uploads/entries/image/5718/The_Dark_Lady.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032" y="1396090"/>
            <a:ext cx="3363232" cy="51583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aka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0264" y="1396090"/>
            <a:ext cx="5158329" cy="51583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Tara.M\AppData\Local\Microsoft\Windows\INetCache\Content.MSO\58D1BC53.tmp"/>
          <p:cNvPicPr/>
          <p:nvPr/>
        </p:nvPicPr>
        <p:blipFill>
          <a:blip r:embed="rId5">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2284503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114300" y="750948"/>
            <a:ext cx="3898259" cy="5625360"/>
          </a:xfrm>
          <a:prstGeom prst="rect">
            <a:avLst/>
          </a:prstGeom>
        </p:spPr>
        <p:txBody>
          <a:bodyPr spcFirstLastPara="1" vert="horz" wrap="square" lIns="121900" tIns="121900" rIns="121900" bIns="121900" rtlCol="0" anchor="t" anchorCtr="0">
            <a:normAutofit/>
          </a:bodyPr>
          <a:lstStyle/>
          <a:p>
            <a:r>
              <a:rPr lang="en-GB" b="1" dirty="0">
                <a:latin typeface="Calibri"/>
                <a:ea typeface="Calibri"/>
                <a:cs typeface="Calibri"/>
                <a:sym typeface="Calibri"/>
              </a:rPr>
              <a:t>Let’s keep using our </a:t>
            </a:r>
            <a:r>
              <a:rPr lang="en-GB" b="1" u="sng" dirty="0">
                <a:solidFill>
                  <a:srgbClr val="029C98"/>
                </a:solidFill>
                <a:latin typeface="Calibri"/>
                <a:ea typeface="Calibri"/>
                <a:cs typeface="Calibri"/>
                <a:sym typeface="Calibri"/>
              </a:rPr>
              <a:t>predicting</a:t>
            </a:r>
            <a:r>
              <a:rPr lang="en-GB" b="1" dirty="0">
                <a:latin typeface="Calibri"/>
                <a:ea typeface="Calibri"/>
                <a:cs typeface="Calibri"/>
                <a:sym typeface="Calibri"/>
              </a:rPr>
              <a:t> skills and build on our starter </a:t>
            </a:r>
            <a:r>
              <a:rPr lang="en-GB" b="1" dirty="0" smtClean="0">
                <a:latin typeface="Calibri"/>
                <a:ea typeface="Calibri"/>
                <a:cs typeface="Calibri"/>
                <a:sym typeface="Calibri"/>
              </a:rPr>
              <a:t>task (see the two blurbs of the book):</a:t>
            </a:r>
            <a:endParaRPr b="1" dirty="0">
              <a:latin typeface="Calibri"/>
              <a:ea typeface="Calibri"/>
              <a:cs typeface="Calibri"/>
              <a:sym typeface="Calibri"/>
            </a:endParaRPr>
          </a:p>
        </p:txBody>
      </p:sp>
      <p:sp>
        <p:nvSpPr>
          <p:cNvPr id="79" name="Google Shape;79;p16"/>
          <p:cNvSpPr txBox="1">
            <a:spLocks noGrp="1"/>
          </p:cNvSpPr>
          <p:nvPr>
            <p:ph type="title"/>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predicting, questioning and clarifying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pic>
        <p:nvPicPr>
          <p:cNvPr id="80" name="Google Shape;80;p16"/>
          <p:cNvPicPr preferRelativeResize="0"/>
          <p:nvPr/>
        </p:nvPicPr>
        <p:blipFill rotWithShape="1">
          <a:blip r:embed="rId3">
            <a:alphaModFix/>
          </a:blip>
          <a:srcRect l="17504" t="12207" r="17904" b="17955"/>
          <a:stretch/>
        </p:blipFill>
        <p:spPr>
          <a:xfrm>
            <a:off x="11381014" y="6022400"/>
            <a:ext cx="810987" cy="835600"/>
          </a:xfrm>
          <a:prstGeom prst="rect">
            <a:avLst/>
          </a:prstGeom>
          <a:noFill/>
          <a:ln w="19050" cap="flat" cmpd="sng">
            <a:solidFill>
              <a:schemeClr val="dk1"/>
            </a:solidFill>
            <a:prstDash val="solid"/>
            <a:round/>
            <a:headEnd type="none" w="sm" len="sm"/>
            <a:tailEnd type="none" w="sm" len="sm"/>
          </a:ln>
        </p:spPr>
      </p:pic>
      <p:pic>
        <p:nvPicPr>
          <p:cNvPr id="2050" name="Picture 2" descr="See related image detail. The Dark Lad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0800" y="750948"/>
            <a:ext cx="3586136" cy="57233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Dark Lady : Akala : 9781444943696 : Blackwel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6637" y="750948"/>
            <a:ext cx="3424438" cy="5625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Tara.M\AppData\Local\Microsoft\Windows\INetCache\Content.MSO\58D1BC53.tmp"/>
          <p:cNvPicPr/>
          <p:nvPr/>
        </p:nvPicPr>
        <p:blipFill>
          <a:blip r:embed="rId6">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2325674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0" y="614000"/>
            <a:ext cx="7952000" cy="884800"/>
          </a:xfrm>
          <a:prstGeom prst="rect">
            <a:avLst/>
          </a:prstGeom>
        </p:spPr>
        <p:txBody>
          <a:bodyPr spcFirstLastPara="1" vert="horz" wrap="square" lIns="121900" tIns="121900" rIns="121900" bIns="121900" rtlCol="0" anchor="t" anchorCtr="0">
            <a:normAutofit fontScale="90000"/>
          </a:bodyPr>
          <a:lstStyle/>
          <a:p>
            <a:r>
              <a:rPr lang="en-GB" b="1">
                <a:latin typeface="Calibri"/>
                <a:ea typeface="Calibri"/>
                <a:cs typeface="Calibri"/>
                <a:sym typeface="Calibri"/>
              </a:rPr>
              <a:t>Let’s keep using our </a:t>
            </a:r>
            <a:r>
              <a:rPr lang="en-GB" b="1" u="sng">
                <a:solidFill>
                  <a:srgbClr val="029C98"/>
                </a:solidFill>
                <a:latin typeface="Calibri"/>
                <a:ea typeface="Calibri"/>
                <a:cs typeface="Calibri"/>
                <a:sym typeface="Calibri"/>
              </a:rPr>
              <a:t>predicting</a:t>
            </a:r>
            <a:r>
              <a:rPr lang="en-GB" b="1">
                <a:latin typeface="Calibri"/>
                <a:ea typeface="Calibri"/>
                <a:cs typeface="Calibri"/>
                <a:sym typeface="Calibri"/>
              </a:rPr>
              <a:t> skills and build on our starter task:</a:t>
            </a:r>
            <a:endParaRPr b="1">
              <a:latin typeface="Calibri"/>
              <a:ea typeface="Calibri"/>
              <a:cs typeface="Calibri"/>
              <a:sym typeface="Calibri"/>
            </a:endParaRPr>
          </a:p>
        </p:txBody>
      </p:sp>
      <p:sp>
        <p:nvSpPr>
          <p:cNvPr id="77" name="Google Shape;77;p16"/>
          <p:cNvSpPr txBox="1">
            <a:spLocks noGrp="1"/>
          </p:cNvSpPr>
          <p:nvPr>
            <p:ph type="body" idx="1"/>
          </p:nvPr>
        </p:nvSpPr>
        <p:spPr>
          <a:xfrm>
            <a:off x="251200" y="1828800"/>
            <a:ext cx="7449600" cy="4193600"/>
          </a:xfrm>
          <a:prstGeom prst="rect">
            <a:avLst/>
          </a:prstGeom>
        </p:spPr>
        <p:txBody>
          <a:bodyPr spcFirstLastPara="1" vert="horz" wrap="square" lIns="121900" tIns="121900" rIns="121900" bIns="121900" rtlCol="0" anchor="t" anchorCtr="0">
            <a:noAutofit/>
          </a:bodyPr>
          <a:lstStyle/>
          <a:p>
            <a:pPr marL="0" indent="0">
              <a:buNone/>
            </a:pPr>
            <a:r>
              <a:rPr lang="en-GB" sz="2533" b="1" dirty="0">
                <a:solidFill>
                  <a:schemeClr val="dk1"/>
                </a:solidFill>
                <a:latin typeface="Calibri"/>
                <a:ea typeface="Calibri"/>
                <a:cs typeface="Calibri"/>
                <a:sym typeface="Calibri"/>
              </a:rPr>
              <a:t>Read the blurb for </a:t>
            </a:r>
            <a:r>
              <a:rPr lang="en-GB" sz="2533" b="1" dirty="0" smtClean="0">
                <a:solidFill>
                  <a:schemeClr val="dk1"/>
                </a:solidFill>
                <a:latin typeface="Calibri"/>
                <a:ea typeface="Calibri"/>
                <a:cs typeface="Calibri"/>
                <a:sym typeface="Calibri"/>
              </a:rPr>
              <a:t>The Dark Lady, </a:t>
            </a:r>
            <a:r>
              <a:rPr lang="en-GB" sz="2533" b="1" dirty="0">
                <a:solidFill>
                  <a:schemeClr val="dk1"/>
                </a:solidFill>
                <a:latin typeface="Calibri"/>
                <a:ea typeface="Calibri"/>
                <a:cs typeface="Calibri"/>
                <a:sym typeface="Calibri"/>
              </a:rPr>
              <a:t>and then discuss the following questions with your partner:</a:t>
            </a:r>
            <a:endParaRPr sz="2533" dirty="0">
              <a:solidFill>
                <a:schemeClr val="dk1"/>
              </a:solidFill>
              <a:latin typeface="Calibri"/>
              <a:ea typeface="Calibri"/>
              <a:cs typeface="Calibri"/>
              <a:sym typeface="Calibri"/>
            </a:endParaRPr>
          </a:p>
          <a:p>
            <a:pPr marL="0" indent="0">
              <a:spcBef>
                <a:spcPts val="1600"/>
              </a:spcBef>
              <a:buNone/>
            </a:pPr>
            <a:r>
              <a:rPr lang="en-GB" sz="2533" dirty="0">
                <a:solidFill>
                  <a:schemeClr val="dk1"/>
                </a:solidFill>
                <a:latin typeface="Calibri"/>
                <a:ea typeface="Calibri"/>
                <a:cs typeface="Calibri"/>
                <a:sym typeface="Calibri"/>
              </a:rPr>
              <a:t/>
            </a:r>
            <a:br>
              <a:rPr lang="en-GB" sz="2533" dirty="0">
                <a:solidFill>
                  <a:schemeClr val="dk1"/>
                </a:solidFill>
                <a:latin typeface="Calibri"/>
                <a:ea typeface="Calibri"/>
                <a:cs typeface="Calibri"/>
                <a:sym typeface="Calibri"/>
              </a:rPr>
            </a:br>
            <a:r>
              <a:rPr lang="en-GB" sz="2533" dirty="0">
                <a:solidFill>
                  <a:schemeClr val="dk1"/>
                </a:solidFill>
                <a:latin typeface="Calibri"/>
                <a:ea typeface="Calibri"/>
                <a:cs typeface="Calibri"/>
                <a:sym typeface="Calibri"/>
              </a:rPr>
              <a:t>1. Was your initial prediction correct?</a:t>
            </a:r>
            <a:br>
              <a:rPr lang="en-GB" sz="2533" dirty="0">
                <a:solidFill>
                  <a:schemeClr val="dk1"/>
                </a:solidFill>
                <a:latin typeface="Calibri"/>
                <a:ea typeface="Calibri"/>
                <a:cs typeface="Calibri"/>
                <a:sym typeface="Calibri"/>
              </a:rPr>
            </a:br>
            <a:r>
              <a:rPr lang="en-GB" sz="2533" dirty="0">
                <a:solidFill>
                  <a:schemeClr val="dk1"/>
                </a:solidFill>
                <a:latin typeface="Calibri"/>
                <a:ea typeface="Calibri"/>
                <a:cs typeface="Calibri"/>
                <a:sym typeface="Calibri"/>
              </a:rPr>
              <a:t>2. What extra information have you now got? </a:t>
            </a:r>
            <a:br>
              <a:rPr lang="en-GB" sz="2533" dirty="0">
                <a:solidFill>
                  <a:schemeClr val="dk1"/>
                </a:solidFill>
                <a:latin typeface="Calibri"/>
                <a:ea typeface="Calibri"/>
                <a:cs typeface="Calibri"/>
                <a:sym typeface="Calibri"/>
              </a:rPr>
            </a:br>
            <a:r>
              <a:rPr lang="en-GB" sz="2533" dirty="0">
                <a:solidFill>
                  <a:schemeClr val="dk1"/>
                </a:solidFill>
                <a:latin typeface="Calibri"/>
                <a:ea typeface="Calibri"/>
                <a:cs typeface="Calibri"/>
                <a:sym typeface="Calibri"/>
              </a:rPr>
              <a:t>3. What do you predict the complication will be?</a:t>
            </a:r>
            <a:br>
              <a:rPr lang="en-GB" sz="2533" dirty="0">
                <a:solidFill>
                  <a:schemeClr val="dk1"/>
                </a:solidFill>
                <a:latin typeface="Calibri"/>
                <a:ea typeface="Calibri"/>
                <a:cs typeface="Calibri"/>
                <a:sym typeface="Calibri"/>
              </a:rPr>
            </a:br>
            <a:r>
              <a:rPr lang="en-GB" sz="2533" dirty="0">
                <a:solidFill>
                  <a:schemeClr val="dk1"/>
                </a:solidFill>
                <a:latin typeface="Calibri"/>
                <a:ea typeface="Calibri"/>
                <a:cs typeface="Calibri"/>
                <a:sym typeface="Calibri"/>
              </a:rPr>
              <a:t>4. What type of character will our narrator be?</a:t>
            </a:r>
            <a:endParaRPr sz="2533" dirty="0">
              <a:solidFill>
                <a:schemeClr val="dk1"/>
              </a:solidFill>
              <a:latin typeface="Calibri"/>
              <a:ea typeface="Calibri"/>
              <a:cs typeface="Calibri"/>
              <a:sym typeface="Calibri"/>
            </a:endParaRPr>
          </a:p>
          <a:p>
            <a:pPr marL="0" indent="0">
              <a:spcBef>
                <a:spcPts val="1600"/>
              </a:spcBef>
              <a:spcAft>
                <a:spcPts val="1600"/>
              </a:spcAft>
              <a:buNone/>
            </a:pPr>
            <a:r>
              <a:rPr lang="en-GB" sz="2533" dirty="0">
                <a:solidFill>
                  <a:schemeClr val="dk1"/>
                </a:solidFill>
                <a:latin typeface="Calibri"/>
                <a:ea typeface="Calibri"/>
                <a:cs typeface="Calibri"/>
                <a:sym typeface="Calibri"/>
              </a:rPr>
              <a:t/>
            </a:r>
            <a:br>
              <a:rPr lang="en-GB" sz="2533" dirty="0">
                <a:solidFill>
                  <a:schemeClr val="dk1"/>
                </a:solidFill>
                <a:latin typeface="Calibri"/>
                <a:ea typeface="Calibri"/>
                <a:cs typeface="Calibri"/>
                <a:sym typeface="Calibri"/>
              </a:rPr>
            </a:br>
            <a:r>
              <a:rPr lang="en-GB" sz="2533" b="1" dirty="0">
                <a:solidFill>
                  <a:srgbClr val="674EA7"/>
                </a:solidFill>
                <a:latin typeface="Calibri"/>
                <a:ea typeface="Calibri"/>
                <a:cs typeface="Calibri"/>
                <a:sym typeface="Calibri"/>
              </a:rPr>
              <a:t>Sophisticated prediction:</a:t>
            </a:r>
            <a:r>
              <a:rPr lang="en-GB" sz="2533" dirty="0">
                <a:solidFill>
                  <a:schemeClr val="dk1"/>
                </a:solidFill>
                <a:latin typeface="Calibri"/>
                <a:ea typeface="Calibri"/>
                <a:cs typeface="Calibri"/>
                <a:sym typeface="Calibri"/>
              </a:rPr>
              <a:t> how will this novel link to other texts we have read (i.e. ___)?</a:t>
            </a:r>
            <a:br>
              <a:rPr lang="en-GB" sz="2533" dirty="0">
                <a:solidFill>
                  <a:schemeClr val="dk1"/>
                </a:solidFill>
                <a:latin typeface="Calibri"/>
                <a:ea typeface="Calibri"/>
                <a:cs typeface="Calibri"/>
                <a:sym typeface="Calibri"/>
              </a:rPr>
            </a:br>
            <a:r>
              <a:rPr lang="en-GB" sz="2533" dirty="0">
                <a:solidFill>
                  <a:schemeClr val="dk1"/>
                </a:solidFill>
                <a:latin typeface="Calibri"/>
                <a:ea typeface="Calibri"/>
                <a:cs typeface="Calibri"/>
                <a:sym typeface="Calibri"/>
              </a:rPr>
              <a:t/>
            </a:r>
            <a:br>
              <a:rPr lang="en-GB" sz="2533" dirty="0">
                <a:solidFill>
                  <a:schemeClr val="dk1"/>
                </a:solidFill>
                <a:latin typeface="Calibri"/>
                <a:ea typeface="Calibri"/>
                <a:cs typeface="Calibri"/>
                <a:sym typeface="Calibri"/>
              </a:rPr>
            </a:br>
            <a:endParaRPr sz="2533" dirty="0">
              <a:solidFill>
                <a:schemeClr val="dk1"/>
              </a:solidFill>
              <a:latin typeface="Calibri"/>
              <a:ea typeface="Calibri"/>
              <a:cs typeface="Calibri"/>
              <a:sym typeface="Calibri"/>
            </a:endParaRPr>
          </a:p>
        </p:txBody>
      </p:sp>
      <p:sp>
        <p:nvSpPr>
          <p:cNvPr id="79" name="Google Shape;79;p16"/>
          <p:cNvSpPr txBox="1">
            <a:spLocks noGrp="1"/>
          </p:cNvSpPr>
          <p:nvPr>
            <p:ph type="title"/>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predicting, questioning and clarifying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pic>
        <p:nvPicPr>
          <p:cNvPr id="80" name="Google Shape;80;p16"/>
          <p:cNvPicPr preferRelativeResize="0"/>
          <p:nvPr/>
        </p:nvPicPr>
        <p:blipFill rotWithShape="1">
          <a:blip r:embed="rId3">
            <a:alphaModFix/>
          </a:blip>
          <a:srcRect l="17504" t="12207" r="17904" b="17955"/>
          <a:stretch/>
        </p:blipFill>
        <p:spPr>
          <a:xfrm>
            <a:off x="11381014" y="6022400"/>
            <a:ext cx="810987" cy="835600"/>
          </a:xfrm>
          <a:prstGeom prst="rect">
            <a:avLst/>
          </a:prstGeom>
          <a:noFill/>
          <a:ln w="19050" cap="flat" cmpd="sng">
            <a:solidFill>
              <a:schemeClr val="dk1"/>
            </a:solidFill>
            <a:prstDash val="solid"/>
            <a:round/>
            <a:headEnd type="none" w="sm" len="sm"/>
            <a:tailEnd type="none" w="sm" len="sm"/>
          </a:ln>
        </p:spPr>
      </p:pic>
      <p:pic>
        <p:nvPicPr>
          <p:cNvPr id="2052" name="Picture 4" descr="The Dark Lady : Akala : 9781444943696 : Blackwel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8688" y="701962"/>
            <a:ext cx="3424438" cy="5625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Tara.M\AppData\Local\Microsoft\Windows\INetCache\Content.MSO\58D1BC53.tmp"/>
          <p:cNvPicPr/>
          <p:nvPr/>
        </p:nvPicPr>
        <p:blipFill>
          <a:blip r:embed="rId5">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55502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0" y="774800"/>
            <a:ext cx="12192000" cy="805600"/>
          </a:xfrm>
          <a:prstGeom prst="rect">
            <a:avLst/>
          </a:prstGeom>
        </p:spPr>
        <p:txBody>
          <a:bodyPr spcFirstLastPara="1" vert="horz" wrap="square" lIns="121900" tIns="121900" rIns="121900" bIns="121900" rtlCol="0" anchor="t" anchorCtr="0">
            <a:noAutofit/>
          </a:bodyPr>
          <a:lstStyle/>
          <a:p>
            <a:pPr>
              <a:buSzPts val="990"/>
            </a:pPr>
            <a:r>
              <a:rPr lang="en-GB" sz="2693" b="1" dirty="0">
                <a:latin typeface="Calibri"/>
                <a:ea typeface="Calibri"/>
                <a:cs typeface="Calibri"/>
                <a:sym typeface="Calibri"/>
              </a:rPr>
              <a:t>This term is all about our reading skills. We will be focusing on what expert readers do every time they read.</a:t>
            </a:r>
            <a:endParaRPr sz="2693" b="1" dirty="0">
              <a:latin typeface="Calibri"/>
              <a:ea typeface="Calibri"/>
              <a:cs typeface="Calibri"/>
              <a:sym typeface="Calibri"/>
            </a:endParaRPr>
          </a:p>
        </p:txBody>
      </p:sp>
      <p:sp>
        <p:nvSpPr>
          <p:cNvPr id="86" name="Google Shape;86;p17"/>
          <p:cNvSpPr txBox="1">
            <a:spLocks noGrp="1"/>
          </p:cNvSpPr>
          <p:nvPr>
            <p:ph type="body" idx="1"/>
          </p:nvPr>
        </p:nvSpPr>
        <p:spPr>
          <a:xfrm>
            <a:off x="998560" y="1580400"/>
            <a:ext cx="11360800" cy="4764000"/>
          </a:xfrm>
          <a:prstGeom prst="rect">
            <a:avLst/>
          </a:prstGeom>
        </p:spPr>
        <p:txBody>
          <a:bodyPr spcFirstLastPara="1" vert="horz" wrap="square" lIns="121900" tIns="121900" rIns="121900" bIns="121900" rtlCol="0" anchor="t" anchorCtr="0">
            <a:noAutofit/>
          </a:bodyPr>
          <a:lstStyle/>
          <a:p>
            <a:pPr marL="0" indent="0">
              <a:lnSpc>
                <a:spcPct val="95000"/>
              </a:lnSpc>
              <a:buSzPts val="688"/>
              <a:buNone/>
            </a:pPr>
            <a:r>
              <a:rPr lang="en-GB" sz="2700" b="1" u="sng">
                <a:solidFill>
                  <a:schemeClr val="dk1"/>
                </a:solidFill>
                <a:latin typeface="Calibri"/>
                <a:ea typeface="Calibri"/>
                <a:cs typeface="Calibri"/>
                <a:sym typeface="Calibri"/>
              </a:rPr>
              <a:t>Expert readers…</a:t>
            </a:r>
            <a:r>
              <a:rPr lang="en-GB" sz="2700">
                <a:solidFill>
                  <a:schemeClr val="dk1"/>
                </a:solidFill>
                <a:latin typeface="Calibri"/>
                <a:ea typeface="Calibri"/>
                <a:cs typeface="Calibri"/>
                <a:sym typeface="Calibri"/>
              </a:rPr>
              <a:t/>
            </a:r>
            <a:br>
              <a:rPr lang="en-GB" sz="2700">
                <a:solidFill>
                  <a:schemeClr val="dk1"/>
                </a:solidFill>
                <a:latin typeface="Calibri"/>
                <a:ea typeface="Calibri"/>
                <a:cs typeface="Calibri"/>
                <a:sym typeface="Calibri"/>
              </a:rPr>
            </a:br>
            <a:r>
              <a:rPr lang="en-GB" sz="2700">
                <a:solidFill>
                  <a:schemeClr val="dk1"/>
                </a:solidFill>
                <a:latin typeface="Calibri"/>
                <a:ea typeface="Calibri"/>
                <a:cs typeface="Calibri"/>
                <a:sym typeface="Calibri"/>
              </a:rPr>
              <a:t>- ask </a:t>
            </a:r>
            <a:r>
              <a:rPr lang="en-GB" sz="2700" b="1">
                <a:solidFill>
                  <a:srgbClr val="9900FF"/>
                </a:solidFill>
                <a:latin typeface="Calibri"/>
                <a:ea typeface="Calibri"/>
                <a:cs typeface="Calibri"/>
                <a:sym typeface="Calibri"/>
              </a:rPr>
              <a:t>questions </a:t>
            </a:r>
            <a:r>
              <a:rPr lang="en-GB" sz="2700">
                <a:solidFill>
                  <a:schemeClr val="dk1"/>
                </a:solidFill>
                <a:latin typeface="Calibri"/>
                <a:ea typeface="Calibri"/>
                <a:cs typeface="Calibri"/>
                <a:sym typeface="Calibri"/>
              </a:rPr>
              <a:t>as they read</a:t>
            </a:r>
            <a:endParaRPr sz="2700">
              <a:solidFill>
                <a:schemeClr val="dk1"/>
              </a:solidFill>
              <a:latin typeface="Calibri"/>
              <a:ea typeface="Calibri"/>
              <a:cs typeface="Calibri"/>
              <a:sym typeface="Calibri"/>
            </a:endParaRPr>
          </a:p>
          <a:p>
            <a:pPr marL="0" indent="0">
              <a:lnSpc>
                <a:spcPct val="95000"/>
              </a:lnSpc>
              <a:spcBef>
                <a:spcPts val="1600"/>
              </a:spcBef>
              <a:buSzPts val="688"/>
              <a:buNone/>
            </a:pPr>
            <a:r>
              <a:rPr lang="en-GB" sz="2700">
                <a:solidFill>
                  <a:schemeClr val="dk1"/>
                </a:solidFill>
                <a:latin typeface="Calibri"/>
                <a:ea typeface="Calibri"/>
                <a:cs typeface="Calibri"/>
                <a:sym typeface="Calibri"/>
              </a:rPr>
              <a:t>- </a:t>
            </a:r>
            <a:r>
              <a:rPr lang="en-GB" sz="2700" b="1">
                <a:solidFill>
                  <a:srgbClr val="0066FF"/>
                </a:solidFill>
                <a:latin typeface="Calibri"/>
                <a:ea typeface="Calibri"/>
                <a:cs typeface="Calibri"/>
                <a:sym typeface="Calibri"/>
              </a:rPr>
              <a:t>clarify</a:t>
            </a:r>
            <a:r>
              <a:rPr lang="en-GB" sz="2700">
                <a:solidFill>
                  <a:schemeClr val="dk1"/>
                </a:solidFill>
                <a:latin typeface="Calibri"/>
                <a:ea typeface="Calibri"/>
                <a:cs typeface="Calibri"/>
                <a:sym typeface="Calibri"/>
              </a:rPr>
              <a:t> what certain things mean</a:t>
            </a:r>
            <a:endParaRPr sz="2700">
              <a:solidFill>
                <a:schemeClr val="dk1"/>
              </a:solidFill>
              <a:latin typeface="Calibri"/>
              <a:ea typeface="Calibri"/>
              <a:cs typeface="Calibri"/>
              <a:sym typeface="Calibri"/>
            </a:endParaRPr>
          </a:p>
          <a:p>
            <a:pPr marL="0" indent="0">
              <a:lnSpc>
                <a:spcPct val="95000"/>
              </a:lnSpc>
              <a:spcBef>
                <a:spcPts val="1600"/>
              </a:spcBef>
              <a:buSzPts val="688"/>
              <a:buNone/>
            </a:pPr>
            <a:r>
              <a:rPr lang="en-GB" sz="2700">
                <a:solidFill>
                  <a:schemeClr val="dk1"/>
                </a:solidFill>
                <a:latin typeface="Calibri"/>
                <a:ea typeface="Calibri"/>
                <a:cs typeface="Calibri"/>
                <a:sym typeface="Calibri"/>
              </a:rPr>
              <a:t>- make </a:t>
            </a:r>
            <a:r>
              <a:rPr lang="en-GB" sz="2700" b="1">
                <a:solidFill>
                  <a:srgbClr val="029C98"/>
                </a:solidFill>
                <a:latin typeface="Calibri"/>
                <a:ea typeface="Calibri"/>
                <a:cs typeface="Calibri"/>
                <a:sym typeface="Calibri"/>
              </a:rPr>
              <a:t>predictions</a:t>
            </a:r>
            <a:r>
              <a:rPr lang="en-GB" sz="2700">
                <a:solidFill>
                  <a:schemeClr val="dk1"/>
                </a:solidFill>
                <a:latin typeface="Calibri"/>
                <a:ea typeface="Calibri"/>
                <a:cs typeface="Calibri"/>
                <a:sym typeface="Calibri"/>
              </a:rPr>
              <a:t> before and during their reading</a:t>
            </a:r>
            <a:endParaRPr sz="2700">
              <a:solidFill>
                <a:schemeClr val="dk1"/>
              </a:solidFill>
              <a:latin typeface="Calibri"/>
              <a:ea typeface="Calibri"/>
              <a:cs typeface="Calibri"/>
              <a:sym typeface="Calibri"/>
            </a:endParaRPr>
          </a:p>
          <a:p>
            <a:pPr marL="0" indent="0">
              <a:lnSpc>
                <a:spcPct val="95000"/>
              </a:lnSpc>
              <a:spcBef>
                <a:spcPts val="1600"/>
              </a:spcBef>
              <a:buSzPts val="688"/>
              <a:buNone/>
            </a:pPr>
            <a:r>
              <a:rPr lang="en-GB" sz="2700">
                <a:solidFill>
                  <a:schemeClr val="dk1"/>
                </a:solidFill>
                <a:latin typeface="Calibri"/>
                <a:ea typeface="Calibri"/>
                <a:cs typeface="Calibri"/>
                <a:sym typeface="Calibri"/>
              </a:rPr>
              <a:t>- </a:t>
            </a:r>
            <a:r>
              <a:rPr lang="en-GB" sz="2700" b="1">
                <a:solidFill>
                  <a:srgbClr val="00B050"/>
                </a:solidFill>
                <a:latin typeface="Calibri"/>
                <a:ea typeface="Calibri"/>
                <a:cs typeface="Calibri"/>
                <a:sym typeface="Calibri"/>
              </a:rPr>
              <a:t>summarise </a:t>
            </a:r>
            <a:r>
              <a:rPr lang="en-GB" sz="2700">
                <a:solidFill>
                  <a:schemeClr val="dk1"/>
                </a:solidFill>
                <a:latin typeface="Calibri"/>
                <a:ea typeface="Calibri"/>
                <a:cs typeface="Calibri"/>
                <a:sym typeface="Calibri"/>
              </a:rPr>
              <a:t>what they have read</a:t>
            </a:r>
            <a:endParaRPr sz="2700">
              <a:solidFill>
                <a:schemeClr val="dk1"/>
              </a:solidFill>
              <a:latin typeface="Calibri"/>
              <a:ea typeface="Calibri"/>
              <a:cs typeface="Calibri"/>
              <a:sym typeface="Calibri"/>
            </a:endParaRPr>
          </a:p>
          <a:p>
            <a:pPr marL="0" indent="0">
              <a:lnSpc>
                <a:spcPct val="95000"/>
              </a:lnSpc>
              <a:spcBef>
                <a:spcPts val="1600"/>
              </a:spcBef>
              <a:buSzPts val="688"/>
              <a:buNone/>
            </a:pPr>
            <a:r>
              <a:rPr lang="en-GB" sz="2700">
                <a:solidFill>
                  <a:schemeClr val="dk1"/>
                </a:solidFill>
                <a:latin typeface="Calibri"/>
                <a:ea typeface="Calibri"/>
                <a:cs typeface="Calibri"/>
                <a:sym typeface="Calibri"/>
              </a:rPr>
              <a:t>- </a:t>
            </a:r>
            <a:r>
              <a:rPr lang="en-GB" sz="2700" b="1">
                <a:solidFill>
                  <a:srgbClr val="F1C232"/>
                </a:solidFill>
                <a:latin typeface="Calibri"/>
                <a:ea typeface="Calibri"/>
                <a:cs typeface="Calibri"/>
                <a:sym typeface="Calibri"/>
              </a:rPr>
              <a:t>infer </a:t>
            </a:r>
            <a:r>
              <a:rPr lang="en-GB" sz="2700">
                <a:solidFill>
                  <a:schemeClr val="dk1"/>
                </a:solidFill>
                <a:latin typeface="Calibri"/>
                <a:ea typeface="Calibri"/>
                <a:cs typeface="Calibri"/>
                <a:sym typeface="Calibri"/>
              </a:rPr>
              <a:t>hidden meanings</a:t>
            </a:r>
            <a:endParaRPr sz="2700">
              <a:solidFill>
                <a:schemeClr val="dk1"/>
              </a:solidFill>
              <a:latin typeface="Calibri"/>
              <a:ea typeface="Calibri"/>
              <a:cs typeface="Calibri"/>
              <a:sym typeface="Calibri"/>
            </a:endParaRPr>
          </a:p>
          <a:p>
            <a:pPr marL="0" indent="0">
              <a:lnSpc>
                <a:spcPct val="95000"/>
              </a:lnSpc>
              <a:spcBef>
                <a:spcPts val="1600"/>
              </a:spcBef>
              <a:buSzPts val="688"/>
              <a:buNone/>
            </a:pPr>
            <a:r>
              <a:rPr lang="en-GB" sz="2700">
                <a:solidFill>
                  <a:schemeClr val="dk1"/>
                </a:solidFill>
                <a:latin typeface="Calibri"/>
                <a:ea typeface="Calibri"/>
                <a:cs typeface="Calibri"/>
                <a:sym typeface="Calibri"/>
              </a:rPr>
              <a:t>- </a:t>
            </a:r>
            <a:r>
              <a:rPr lang="en-GB" sz="2700" b="1">
                <a:solidFill>
                  <a:srgbClr val="ED7D31"/>
                </a:solidFill>
                <a:latin typeface="Calibri"/>
                <a:ea typeface="Calibri"/>
                <a:cs typeface="Calibri"/>
                <a:sym typeface="Calibri"/>
              </a:rPr>
              <a:t>connect </a:t>
            </a:r>
            <a:r>
              <a:rPr lang="en-GB" sz="2700">
                <a:solidFill>
                  <a:schemeClr val="dk1"/>
                </a:solidFill>
                <a:latin typeface="Calibri"/>
                <a:ea typeface="Calibri"/>
                <a:cs typeface="Calibri"/>
                <a:sym typeface="Calibri"/>
              </a:rPr>
              <a:t>chapters, characters and moments across the text</a:t>
            </a:r>
            <a:endParaRPr sz="2700">
              <a:solidFill>
                <a:schemeClr val="dk1"/>
              </a:solidFill>
              <a:latin typeface="Calibri"/>
              <a:ea typeface="Calibri"/>
              <a:cs typeface="Calibri"/>
              <a:sym typeface="Calibri"/>
            </a:endParaRPr>
          </a:p>
          <a:p>
            <a:pPr marL="0" indent="0">
              <a:lnSpc>
                <a:spcPct val="95000"/>
              </a:lnSpc>
              <a:spcBef>
                <a:spcPts val="1600"/>
              </a:spcBef>
              <a:buSzPts val="688"/>
              <a:buNone/>
            </a:pPr>
            <a:r>
              <a:rPr lang="en-GB" sz="2700">
                <a:solidFill>
                  <a:schemeClr val="dk1"/>
                </a:solidFill>
                <a:latin typeface="Calibri"/>
                <a:ea typeface="Calibri"/>
                <a:cs typeface="Calibri"/>
                <a:sym typeface="Calibri"/>
              </a:rPr>
              <a:t>- </a:t>
            </a:r>
            <a:r>
              <a:rPr lang="en-GB" sz="2700" b="1">
                <a:solidFill>
                  <a:srgbClr val="FF3399"/>
                </a:solidFill>
                <a:latin typeface="Calibri"/>
                <a:ea typeface="Calibri"/>
                <a:cs typeface="Calibri"/>
                <a:sym typeface="Calibri"/>
              </a:rPr>
              <a:t>monitor</a:t>
            </a:r>
            <a:r>
              <a:rPr lang="en-GB" sz="2700">
                <a:solidFill>
                  <a:schemeClr val="dk1"/>
                </a:solidFill>
                <a:latin typeface="Calibri"/>
                <a:ea typeface="Calibri"/>
                <a:cs typeface="Calibri"/>
                <a:sym typeface="Calibri"/>
              </a:rPr>
              <a:t> if they are understanding what they have read</a:t>
            </a:r>
            <a:endParaRPr sz="2700">
              <a:solidFill>
                <a:schemeClr val="dk1"/>
              </a:solidFill>
              <a:latin typeface="Calibri"/>
              <a:ea typeface="Calibri"/>
              <a:cs typeface="Calibri"/>
              <a:sym typeface="Calibri"/>
            </a:endParaRPr>
          </a:p>
          <a:p>
            <a:pPr marL="0" indent="0">
              <a:lnSpc>
                <a:spcPct val="95000"/>
              </a:lnSpc>
              <a:spcBef>
                <a:spcPts val="1600"/>
              </a:spcBef>
              <a:spcAft>
                <a:spcPts val="1600"/>
              </a:spcAft>
              <a:buSzPts val="688"/>
              <a:buNone/>
            </a:pPr>
            <a:r>
              <a:rPr lang="en-GB" sz="2700">
                <a:solidFill>
                  <a:schemeClr val="dk1"/>
                </a:solidFill>
                <a:latin typeface="Calibri"/>
                <a:ea typeface="Calibri"/>
                <a:cs typeface="Calibri"/>
                <a:sym typeface="Calibri"/>
              </a:rPr>
              <a:t>- </a:t>
            </a:r>
            <a:r>
              <a:rPr lang="en-GB" sz="2700" b="1">
                <a:solidFill>
                  <a:srgbClr val="FF5050"/>
                </a:solidFill>
                <a:latin typeface="Calibri"/>
                <a:ea typeface="Calibri"/>
                <a:cs typeface="Calibri"/>
                <a:sym typeface="Calibri"/>
              </a:rPr>
              <a:t>discuss </a:t>
            </a:r>
            <a:r>
              <a:rPr lang="en-GB" sz="2700">
                <a:solidFill>
                  <a:schemeClr val="dk1"/>
                </a:solidFill>
                <a:latin typeface="Calibri"/>
                <a:ea typeface="Calibri"/>
                <a:cs typeface="Calibri"/>
                <a:sym typeface="Calibri"/>
              </a:rPr>
              <a:t>their reading with others</a:t>
            </a:r>
            <a:endParaRPr sz="2700">
              <a:solidFill>
                <a:schemeClr val="dk1"/>
              </a:solidFill>
              <a:latin typeface="Calibri"/>
              <a:ea typeface="Calibri"/>
              <a:cs typeface="Calibri"/>
              <a:sym typeface="Calibri"/>
            </a:endParaRPr>
          </a:p>
        </p:txBody>
      </p:sp>
      <p:sp>
        <p:nvSpPr>
          <p:cNvPr id="6" name="Google Shape;79;p16"/>
          <p:cNvSpPr txBox="1">
            <a:spLocks/>
          </p:cNvSpPr>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predicting, questioning and clarifying skills in the early chapters of TDL.</a:t>
            </a:r>
            <a:endParaRPr lang="en-US" sz="2267" b="1" dirty="0">
              <a:solidFill>
                <a:schemeClr val="lt1"/>
              </a:solidFill>
              <a:latin typeface="Calibri"/>
              <a:ea typeface="Calibri"/>
              <a:cs typeface="Calibri"/>
              <a:sym typeface="Calibri"/>
            </a:endParaRPr>
          </a:p>
        </p:txBody>
      </p:sp>
      <p:pic>
        <p:nvPicPr>
          <p:cNvPr id="7" name="Picture 6" descr="C:\Users\Tara.M\AppData\Local\Microsoft\Windows\INetCache\Content.MSO\58D1BC53.tmp"/>
          <p:cNvPicPr/>
          <p:nvPr/>
        </p:nvPicPr>
        <p:blipFill>
          <a:blip r:embed="rId3">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236627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p18"/>
          <p:cNvSpPr txBox="1">
            <a:spLocks noGrp="1"/>
          </p:cNvSpPr>
          <p:nvPr>
            <p:ph type="title"/>
          </p:nvPr>
        </p:nvSpPr>
        <p:spPr>
          <a:xfrm>
            <a:off x="415600" y="752709"/>
            <a:ext cx="11390400" cy="1319200"/>
          </a:xfrm>
          <a:prstGeom prst="rect">
            <a:avLst/>
          </a:prstGeom>
        </p:spPr>
        <p:txBody>
          <a:bodyPr spcFirstLastPara="1" vert="horz" wrap="square" lIns="121900" tIns="121900" rIns="121900" bIns="121900" rtlCol="0" anchor="t" anchorCtr="0">
            <a:normAutofit fontScale="90000"/>
          </a:bodyPr>
          <a:lstStyle/>
          <a:p>
            <a:r>
              <a:rPr lang="en-GB" b="1" dirty="0">
                <a:latin typeface="Calibri"/>
                <a:ea typeface="Calibri"/>
                <a:cs typeface="Calibri"/>
                <a:sym typeface="Calibri"/>
              </a:rPr>
              <a:t>Some of these skills may be new to you, others may be very familiar. Don’t worry if there are some that you’re not sure of yet. We will cover them in detail over the term</a:t>
            </a:r>
            <a:r>
              <a:rPr lang="en-GB" b="1" dirty="0" smtClean="0">
                <a:latin typeface="Calibri"/>
                <a:ea typeface="Calibri"/>
                <a:cs typeface="Calibri"/>
                <a:sym typeface="Calibri"/>
              </a:rPr>
              <a:t>.</a:t>
            </a:r>
            <a:endParaRPr b="1" dirty="0">
              <a:latin typeface="Calibri"/>
              <a:ea typeface="Calibri"/>
              <a:cs typeface="Calibri"/>
              <a:sym typeface="Calibri"/>
            </a:endParaRPr>
          </a:p>
          <a:p>
            <a:r>
              <a:rPr lang="en-GB" b="1" dirty="0">
                <a:latin typeface="Calibri"/>
                <a:ea typeface="Calibri"/>
                <a:cs typeface="Calibri"/>
                <a:sym typeface="Calibri"/>
              </a:rPr>
              <a:t>Today, we will really be looking at </a:t>
            </a:r>
            <a:r>
              <a:rPr lang="en-GB" b="1" dirty="0">
                <a:solidFill>
                  <a:srgbClr val="9900FF"/>
                </a:solidFill>
                <a:latin typeface="Calibri"/>
                <a:ea typeface="Calibri"/>
                <a:cs typeface="Calibri"/>
                <a:sym typeface="Calibri"/>
              </a:rPr>
              <a:t>questioning</a:t>
            </a:r>
            <a:r>
              <a:rPr lang="en-GB" b="1" dirty="0">
                <a:latin typeface="Calibri"/>
                <a:ea typeface="Calibri"/>
                <a:cs typeface="Calibri"/>
                <a:sym typeface="Calibri"/>
              </a:rPr>
              <a:t>, </a:t>
            </a:r>
            <a:r>
              <a:rPr lang="en-GB" b="1" dirty="0">
                <a:solidFill>
                  <a:srgbClr val="029C98"/>
                </a:solidFill>
                <a:latin typeface="Calibri"/>
                <a:ea typeface="Calibri"/>
                <a:cs typeface="Calibri"/>
                <a:sym typeface="Calibri"/>
              </a:rPr>
              <a:t>predicting</a:t>
            </a:r>
            <a:r>
              <a:rPr lang="en-GB" b="1" dirty="0">
                <a:latin typeface="Calibri"/>
                <a:ea typeface="Calibri"/>
                <a:cs typeface="Calibri"/>
                <a:sym typeface="Calibri"/>
              </a:rPr>
              <a:t> and </a:t>
            </a:r>
            <a:r>
              <a:rPr lang="en-GB" b="1" dirty="0">
                <a:solidFill>
                  <a:srgbClr val="0066FF"/>
                </a:solidFill>
                <a:latin typeface="Calibri"/>
                <a:ea typeface="Calibri"/>
                <a:cs typeface="Calibri"/>
                <a:sym typeface="Calibri"/>
              </a:rPr>
              <a:t>clarifying</a:t>
            </a:r>
            <a:r>
              <a:rPr lang="en-GB" b="1" dirty="0">
                <a:latin typeface="Calibri"/>
                <a:ea typeface="Calibri"/>
                <a:cs typeface="Calibri"/>
                <a:sym typeface="Calibri"/>
              </a:rPr>
              <a:t> skills. </a:t>
            </a:r>
            <a:endParaRPr b="1" dirty="0">
              <a:latin typeface="Calibri"/>
              <a:ea typeface="Calibri"/>
              <a:cs typeface="Calibri"/>
              <a:sym typeface="Calibri"/>
            </a:endParaRPr>
          </a:p>
          <a:p>
            <a:endParaRPr b="1" dirty="0">
              <a:latin typeface="Calibri"/>
              <a:ea typeface="Calibri"/>
              <a:cs typeface="Calibri"/>
              <a:sym typeface="Calibri"/>
            </a:endParaRPr>
          </a:p>
          <a:p>
            <a:r>
              <a:rPr lang="en-GB" b="1" dirty="0">
                <a:latin typeface="Calibri"/>
                <a:ea typeface="Calibri"/>
                <a:cs typeface="Calibri"/>
                <a:sym typeface="Calibri"/>
              </a:rPr>
              <a:t>Let’s look closely at each one.</a:t>
            </a:r>
            <a:endParaRPr b="1" dirty="0">
              <a:latin typeface="Calibri"/>
              <a:ea typeface="Calibri"/>
              <a:cs typeface="Calibri"/>
              <a:sym typeface="Calibri"/>
            </a:endParaRPr>
          </a:p>
        </p:txBody>
      </p:sp>
      <p:graphicFrame>
        <p:nvGraphicFramePr>
          <p:cNvPr id="94" name="Google Shape;94;p18"/>
          <p:cNvGraphicFramePr/>
          <p:nvPr>
            <p:extLst>
              <p:ext uri="{D42A27DB-BD31-4B8C-83A1-F6EECF244321}">
                <p14:modId xmlns:p14="http://schemas.microsoft.com/office/powerpoint/2010/main" val="2015411109"/>
              </p:ext>
            </p:extLst>
          </p:nvPr>
        </p:nvGraphicFramePr>
        <p:xfrm>
          <a:off x="243067" y="5362600"/>
          <a:ext cx="11735464" cy="572374"/>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72374">
                <a:tc>
                  <a:txBody>
                    <a:bodyPr/>
                    <a:lstStyle/>
                    <a:p>
                      <a:pPr marL="0" lvl="0" indent="0" algn="ctr" rtl="0">
                        <a:lnSpc>
                          <a:spcPct val="115000"/>
                        </a:lnSpc>
                        <a:spcBef>
                          <a:spcPts val="1200"/>
                        </a:spcBef>
                        <a:spcAft>
                          <a:spcPts val="0"/>
                        </a:spcAft>
                        <a:buNone/>
                      </a:pPr>
                      <a:r>
                        <a:rPr lang="en-GB" sz="1800" b="1" dirty="0">
                          <a:solidFill>
                            <a:srgbClr val="9900FF"/>
                          </a:solidFill>
                          <a:latin typeface="Calibri"/>
                          <a:ea typeface="Calibri"/>
                          <a:cs typeface="Calibri"/>
                          <a:sym typeface="Calibri"/>
                        </a:rPr>
                        <a:t>Questioning</a:t>
                      </a:r>
                      <a:endParaRPr sz="1800" b="1" dirty="0">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0066FF"/>
                          </a:solidFill>
                          <a:latin typeface="Calibri"/>
                          <a:ea typeface="Calibri"/>
                          <a:cs typeface="Calibri"/>
                          <a:sym typeface="Calibri"/>
                        </a:rPr>
                        <a:t>Clarifying</a:t>
                      </a:r>
                      <a:endParaRPr sz="1800" b="1" dirty="0">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6" name="Google Shape;79;p16"/>
          <p:cNvSpPr txBox="1">
            <a:spLocks/>
          </p:cNvSpPr>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predicting, questioning and clarifying skills in the early chapters of TDL.</a:t>
            </a:r>
            <a:endParaRPr lang="en-US" sz="2267" b="1" dirty="0">
              <a:solidFill>
                <a:schemeClr val="lt1"/>
              </a:solidFill>
              <a:latin typeface="Calibri"/>
              <a:ea typeface="Calibri"/>
              <a:cs typeface="Calibri"/>
              <a:sym typeface="Calibri"/>
            </a:endParaRPr>
          </a:p>
        </p:txBody>
      </p:sp>
      <p:pic>
        <p:nvPicPr>
          <p:cNvPr id="7" name="Picture 6" descr="C:\Users\Tara.M\AppData\Local\Microsoft\Windows\INetCache\Content.MSO\58D1BC53.tmp"/>
          <p:cNvPicPr/>
          <p:nvPr/>
        </p:nvPicPr>
        <p:blipFill>
          <a:blip r:embed="rId3">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3161722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5671931" y="402865"/>
            <a:ext cx="6074797" cy="6021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3" name="Diagram 2"/>
          <p:cNvGraphicFramePr/>
          <p:nvPr/>
        </p:nvGraphicFramePr>
        <p:xfrm>
          <a:off x="169624" y="1149032"/>
          <a:ext cx="5830960" cy="55830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3" y="1"/>
            <a:ext cx="4727576" cy="1118319"/>
          </a:xfrm>
          <a:prstGeom prst="rect">
            <a:avLst/>
          </a:prstGeom>
        </p:spPr>
        <p:txBody>
          <a:bodyPr wrap="none">
            <a:spAutoFit/>
          </a:bodyPr>
          <a:lstStyle/>
          <a:p>
            <a:r>
              <a:rPr lang="en-GB" sz="6667" b="1" dirty="0">
                <a:solidFill>
                  <a:srgbClr val="9900FF"/>
                </a:solidFill>
                <a:latin typeface="Calibri"/>
                <a:ea typeface="Calibri"/>
                <a:cs typeface="Calibri"/>
                <a:sym typeface="Calibri"/>
              </a:rPr>
              <a:t>Questioning:</a:t>
            </a:r>
            <a:endParaRPr lang="en-GB" sz="6667" dirty="0"/>
          </a:p>
        </p:txBody>
      </p:sp>
      <p:pic>
        <p:nvPicPr>
          <p:cNvPr id="7" name="Picture 6" descr="C:\Users\Tara.M\AppData\Local\Microsoft\Windows\INetCache\Content.MSO\58D1BC53.tmp"/>
          <p:cNvPicPr/>
          <p:nvPr/>
        </p:nvPicPr>
        <p:blipFill>
          <a:blip r:embed="rId9">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3446406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5693134" y="574516"/>
            <a:ext cx="6034933" cy="5863747"/>
          </a:xfrm>
          <a:prstGeom prst="rect">
            <a:avLst/>
          </a:prstGeom>
          <a:noFill/>
          <a:ln>
            <a:noFill/>
          </a:ln>
        </p:spPr>
      </p:pic>
      <p:graphicFrame>
        <p:nvGraphicFramePr>
          <p:cNvPr id="3" name="Diagram 2"/>
          <p:cNvGraphicFramePr/>
          <p:nvPr/>
        </p:nvGraphicFramePr>
        <p:xfrm>
          <a:off x="169624" y="1149032"/>
          <a:ext cx="5830960" cy="55830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3" y="1"/>
            <a:ext cx="4302012" cy="1200329"/>
          </a:xfrm>
          <a:prstGeom prst="rect">
            <a:avLst/>
          </a:prstGeom>
        </p:spPr>
        <p:txBody>
          <a:bodyPr wrap="none">
            <a:spAutoFit/>
          </a:bodyPr>
          <a:lstStyle/>
          <a:p>
            <a:r>
              <a:rPr lang="en-GB" sz="7200" b="1" dirty="0">
                <a:solidFill>
                  <a:srgbClr val="029C98"/>
                </a:solidFill>
                <a:latin typeface="Calibri"/>
                <a:ea typeface="Calibri"/>
                <a:cs typeface="Calibri"/>
                <a:sym typeface="Calibri"/>
              </a:rPr>
              <a:t>Predicting:</a:t>
            </a:r>
            <a:endParaRPr lang="en-GB" sz="6667" dirty="0"/>
          </a:p>
        </p:txBody>
      </p:sp>
      <p:pic>
        <p:nvPicPr>
          <p:cNvPr id="5" name="Google Shape;106;p26"/>
          <p:cNvPicPr preferRelativeResize="0"/>
          <p:nvPr/>
        </p:nvPicPr>
        <p:blipFill rotWithShape="1">
          <a:blip r:embed="rId9">
            <a:alphaModFix/>
          </a:blip>
          <a:srcRect b="9033"/>
          <a:stretch/>
        </p:blipFill>
        <p:spPr>
          <a:xfrm>
            <a:off x="5593689" y="399452"/>
            <a:ext cx="6233823" cy="6213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C:\Users\Tara.M\AppData\Local\Microsoft\Windows\INetCache\Content.MSO\58D1BC53.tmp"/>
          <p:cNvPicPr/>
          <p:nvPr/>
        </p:nvPicPr>
        <p:blipFill>
          <a:blip r:embed="rId10">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29587734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5693134" y="574516"/>
            <a:ext cx="6034933" cy="5863747"/>
          </a:xfrm>
          <a:prstGeom prst="rect">
            <a:avLst/>
          </a:prstGeom>
          <a:noFill/>
          <a:ln>
            <a:noFill/>
          </a:ln>
        </p:spPr>
      </p:pic>
      <p:graphicFrame>
        <p:nvGraphicFramePr>
          <p:cNvPr id="3" name="Diagram 2"/>
          <p:cNvGraphicFramePr/>
          <p:nvPr/>
        </p:nvGraphicFramePr>
        <p:xfrm>
          <a:off x="169624" y="1149032"/>
          <a:ext cx="5830960" cy="55830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1"/>
            <a:ext cx="5412059" cy="1200329"/>
          </a:xfrm>
          <a:prstGeom prst="rect">
            <a:avLst/>
          </a:prstGeom>
        </p:spPr>
        <p:txBody>
          <a:bodyPr wrap="none">
            <a:spAutoFit/>
          </a:bodyPr>
          <a:lstStyle/>
          <a:p>
            <a:r>
              <a:rPr lang="en-GB" sz="7200" b="1" dirty="0">
                <a:solidFill>
                  <a:srgbClr val="00B050"/>
                </a:solidFill>
                <a:latin typeface="Calibri"/>
                <a:ea typeface="Calibri"/>
                <a:cs typeface="Calibri"/>
                <a:sym typeface="Calibri"/>
              </a:rPr>
              <a:t>Summarising:</a:t>
            </a:r>
            <a:endParaRPr lang="en-GB" sz="6667" dirty="0"/>
          </a:p>
        </p:txBody>
      </p:sp>
      <p:pic>
        <p:nvPicPr>
          <p:cNvPr id="5" name="Google Shape;106;p26"/>
          <p:cNvPicPr preferRelativeResize="0"/>
          <p:nvPr/>
        </p:nvPicPr>
        <p:blipFill rotWithShape="1">
          <a:blip r:embed="rId9">
            <a:alphaModFix/>
          </a:blip>
          <a:srcRect b="9033"/>
          <a:stretch/>
        </p:blipFill>
        <p:spPr>
          <a:xfrm>
            <a:off x="5593689" y="399452"/>
            <a:ext cx="6233823" cy="6213875"/>
          </a:xfrm>
          <a:prstGeom prst="rect">
            <a:avLst/>
          </a:prstGeom>
          <a:noFill/>
          <a:ln>
            <a:noFill/>
          </a:ln>
        </p:spPr>
      </p:pic>
      <p:pic>
        <p:nvPicPr>
          <p:cNvPr id="6" name="Google Shape;112;p27"/>
          <p:cNvPicPr preferRelativeResize="0"/>
          <p:nvPr/>
        </p:nvPicPr>
        <p:blipFill>
          <a:blip r:embed="rId10">
            <a:alphaModFix/>
          </a:blip>
          <a:stretch>
            <a:fillRect/>
          </a:stretch>
        </p:blipFill>
        <p:spPr>
          <a:xfrm>
            <a:off x="5593689" y="382105"/>
            <a:ext cx="6233823" cy="6231223"/>
          </a:xfrm>
          <a:prstGeom prst="rect">
            <a:avLst/>
          </a:prstGeom>
          <a:noFill/>
          <a:ln>
            <a:noFill/>
          </a:ln>
        </p:spPr>
      </p:pic>
      <p:pic>
        <p:nvPicPr>
          <p:cNvPr id="7" name="Picture 6" descr="C:\Users\Tara.M\AppData\Local\Microsoft\Windows\INetCache\Content.MSO\58D1BC53.tmp"/>
          <p:cNvPicPr/>
          <p:nvPr/>
        </p:nvPicPr>
        <p:blipFill>
          <a:blip r:embed="rId11">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pic>
        <p:nvPicPr>
          <p:cNvPr id="8" name="Google Shape;118;p28"/>
          <p:cNvPicPr preferRelativeResize="0"/>
          <p:nvPr/>
        </p:nvPicPr>
        <p:blipFill rotWithShape="1">
          <a:blip r:embed="rId12">
            <a:alphaModFix/>
          </a:blip>
          <a:srcRect t="6330" b="14342"/>
          <a:stretch/>
        </p:blipFill>
        <p:spPr>
          <a:xfrm>
            <a:off x="5593687" y="355182"/>
            <a:ext cx="6233823" cy="62581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64503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aphicFrame>
        <p:nvGraphicFramePr>
          <p:cNvPr id="118" name="Google Shape;118;p22"/>
          <p:cNvGraphicFramePr/>
          <p:nvPr>
            <p:extLst>
              <p:ext uri="{D42A27DB-BD31-4B8C-83A1-F6EECF244321}">
                <p14:modId xmlns:p14="http://schemas.microsoft.com/office/powerpoint/2010/main" val="3421920867"/>
              </p:ext>
            </p:extLst>
          </p:nvPr>
        </p:nvGraphicFramePr>
        <p:xfrm>
          <a:off x="228267" y="5306488"/>
          <a:ext cx="11735464" cy="580301"/>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80301">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120" name="Google Shape;120;p22"/>
          <p:cNvSpPr txBox="1"/>
          <p:nvPr/>
        </p:nvSpPr>
        <p:spPr>
          <a:xfrm>
            <a:off x="3159579" y="855737"/>
            <a:ext cx="8804154" cy="3983682"/>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4400" b="1" dirty="0">
                <a:solidFill>
                  <a:schemeClr val="dk1"/>
                </a:solidFill>
                <a:latin typeface="Calibri"/>
                <a:ea typeface="Calibri"/>
                <a:cs typeface="Calibri"/>
                <a:sym typeface="Calibri"/>
              </a:rPr>
              <a:t>We will now </a:t>
            </a:r>
            <a:r>
              <a:rPr lang="en-GB" sz="4400" b="1" dirty="0" smtClean="0">
                <a:solidFill>
                  <a:schemeClr val="dk1"/>
                </a:solidFill>
                <a:latin typeface="Calibri"/>
                <a:ea typeface="Calibri"/>
                <a:cs typeface="Calibri"/>
                <a:sym typeface="Calibri"/>
              </a:rPr>
              <a:t>read chapters 1 and 2.</a:t>
            </a:r>
            <a:r>
              <a:rPr lang="en-GB" sz="4400" b="1" dirty="0">
                <a:solidFill>
                  <a:schemeClr val="dk1"/>
                </a:solidFill>
                <a:latin typeface="Calibri"/>
                <a:ea typeface="Calibri"/>
                <a:cs typeface="Calibri"/>
                <a:sym typeface="Calibri"/>
              </a:rPr>
              <a:t/>
            </a:r>
            <a:br>
              <a:rPr lang="en-GB" sz="4400" b="1" dirty="0">
                <a:solidFill>
                  <a:schemeClr val="dk1"/>
                </a:solidFill>
                <a:latin typeface="Calibri"/>
                <a:ea typeface="Calibri"/>
                <a:cs typeface="Calibri"/>
                <a:sym typeface="Calibri"/>
              </a:rPr>
            </a:br>
            <a:r>
              <a:rPr lang="en-GB" sz="4400" b="1" dirty="0">
                <a:solidFill>
                  <a:schemeClr val="dk1"/>
                </a:solidFill>
                <a:latin typeface="Calibri"/>
                <a:ea typeface="Calibri"/>
                <a:cs typeface="Calibri"/>
                <a:sym typeface="Calibri"/>
              </a:rPr>
              <a:t/>
            </a:r>
            <a:br>
              <a:rPr lang="en-GB" sz="4400" b="1" dirty="0">
                <a:solidFill>
                  <a:schemeClr val="dk1"/>
                </a:solidFill>
                <a:latin typeface="Calibri"/>
                <a:ea typeface="Calibri"/>
                <a:cs typeface="Calibri"/>
                <a:sym typeface="Calibri"/>
              </a:rPr>
            </a:br>
            <a:r>
              <a:rPr lang="en-GB" sz="4400" b="1" dirty="0">
                <a:solidFill>
                  <a:schemeClr val="dk1"/>
                </a:solidFill>
                <a:latin typeface="Calibri"/>
                <a:ea typeface="Calibri"/>
                <a:cs typeface="Calibri"/>
                <a:sym typeface="Calibri"/>
              </a:rPr>
              <a:t>As you read, we will be really thinking about our </a:t>
            </a:r>
            <a:r>
              <a:rPr lang="en-GB" sz="4800" b="1" dirty="0">
                <a:solidFill>
                  <a:srgbClr val="9900FF"/>
                </a:solidFill>
                <a:latin typeface="Calibri"/>
                <a:ea typeface="Calibri"/>
                <a:cs typeface="Calibri"/>
                <a:sym typeface="Calibri"/>
              </a:rPr>
              <a:t>questioning</a:t>
            </a:r>
            <a:r>
              <a:rPr lang="en-GB" sz="4800" b="1" dirty="0">
                <a:solidFill>
                  <a:schemeClr val="dk1"/>
                </a:solidFill>
                <a:latin typeface="Calibri"/>
                <a:ea typeface="Calibri"/>
                <a:cs typeface="Calibri"/>
                <a:sym typeface="Calibri"/>
              </a:rPr>
              <a:t>, </a:t>
            </a:r>
            <a:r>
              <a:rPr lang="en-GB" sz="4800" b="1" dirty="0">
                <a:solidFill>
                  <a:srgbClr val="029C98"/>
                </a:solidFill>
                <a:latin typeface="Calibri"/>
                <a:ea typeface="Calibri"/>
                <a:cs typeface="Calibri"/>
                <a:sym typeface="Calibri"/>
              </a:rPr>
              <a:t>predicting</a:t>
            </a:r>
            <a:r>
              <a:rPr lang="en-GB" sz="4800" b="1" dirty="0">
                <a:solidFill>
                  <a:schemeClr val="dk1"/>
                </a:solidFill>
                <a:latin typeface="Calibri"/>
                <a:ea typeface="Calibri"/>
                <a:cs typeface="Calibri"/>
                <a:sym typeface="Calibri"/>
              </a:rPr>
              <a:t> and </a:t>
            </a:r>
            <a:r>
              <a:rPr lang="en-GB" sz="4800" b="1" dirty="0">
                <a:solidFill>
                  <a:srgbClr val="0066FF"/>
                </a:solidFill>
                <a:latin typeface="Calibri"/>
                <a:ea typeface="Calibri"/>
                <a:cs typeface="Calibri"/>
                <a:sym typeface="Calibri"/>
              </a:rPr>
              <a:t>clarifying</a:t>
            </a:r>
            <a:r>
              <a:rPr lang="en-GB" sz="4800" b="1" dirty="0">
                <a:solidFill>
                  <a:schemeClr val="dk1"/>
                </a:solidFill>
                <a:latin typeface="Calibri"/>
                <a:ea typeface="Calibri"/>
                <a:cs typeface="Calibri"/>
                <a:sym typeface="Calibri"/>
              </a:rPr>
              <a:t> skills. </a:t>
            </a:r>
            <a:r>
              <a:rPr lang="en-GB" sz="3467" b="1" dirty="0">
                <a:solidFill>
                  <a:schemeClr val="dk1"/>
                </a:solidFill>
                <a:latin typeface="Calibri"/>
                <a:ea typeface="Calibri"/>
                <a:cs typeface="Calibri"/>
                <a:sym typeface="Calibri"/>
              </a:rPr>
              <a:t/>
            </a:r>
            <a:br>
              <a:rPr lang="en-GB" sz="3467" b="1" dirty="0">
                <a:solidFill>
                  <a:schemeClr val="dk1"/>
                </a:solidFill>
                <a:latin typeface="Calibri"/>
                <a:ea typeface="Calibri"/>
                <a:cs typeface="Calibri"/>
                <a:sym typeface="Calibri"/>
              </a:rPr>
            </a:br>
            <a:endParaRPr sz="3600" b="1"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228267" y="855737"/>
            <a:ext cx="2763633" cy="2328336"/>
          </a:xfrm>
          <a:prstGeom prst="rect">
            <a:avLst/>
          </a:prstGeom>
        </p:spPr>
      </p:pic>
      <p:sp>
        <p:nvSpPr>
          <p:cNvPr id="3" name="Title 2"/>
          <p:cNvSpPr>
            <a:spLocks noGrp="1"/>
          </p:cNvSpPr>
          <p:nvPr>
            <p:ph type="title"/>
          </p:nvPr>
        </p:nvSpPr>
        <p:spPr/>
        <p:txBody>
          <a:bodyPr>
            <a:normAutofit fontScale="90000"/>
          </a:bodyPr>
          <a:lstStyle/>
          <a:p>
            <a:endParaRPr lang="en-GB"/>
          </a:p>
        </p:txBody>
      </p:sp>
      <p:sp>
        <p:nvSpPr>
          <p:cNvPr id="8" name="Google Shape;79;p16"/>
          <p:cNvSpPr txBox="1">
            <a:spLocks/>
          </p:cNvSpPr>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predicting, questioning and clarifying skills in the early chapters of TDL.</a:t>
            </a:r>
            <a:endParaRPr lang="en-US" sz="2267" b="1" dirty="0">
              <a:solidFill>
                <a:schemeClr val="lt1"/>
              </a:solidFill>
              <a:latin typeface="Calibri"/>
              <a:ea typeface="Calibri"/>
              <a:cs typeface="Calibri"/>
              <a:sym typeface="Calibri"/>
            </a:endParaRPr>
          </a:p>
        </p:txBody>
      </p:sp>
      <p:pic>
        <p:nvPicPr>
          <p:cNvPr id="7" name="Picture 6"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33287786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5"/>
          <p:cNvSpPr txBox="1"/>
          <p:nvPr/>
        </p:nvSpPr>
        <p:spPr>
          <a:xfrm>
            <a:off x="207773" y="2069164"/>
            <a:ext cx="11789227" cy="2090227"/>
          </a:xfrm>
          <a:prstGeom prst="rect">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t" anchorCtr="0">
            <a:noAutofit/>
          </a:bodyPr>
          <a:lstStyle/>
          <a:p>
            <a:r>
              <a:rPr lang="en-GB" sz="3600" b="1" dirty="0">
                <a:solidFill>
                  <a:schemeClr val="dk1"/>
                </a:solidFill>
                <a:latin typeface="Calibri"/>
                <a:ea typeface="Calibri"/>
                <a:cs typeface="Calibri"/>
                <a:sym typeface="Calibri"/>
              </a:rPr>
              <a:t>Final task: </a:t>
            </a:r>
            <a:r>
              <a:rPr lang="en-GB" sz="3600" dirty="0">
                <a:solidFill>
                  <a:schemeClr val="dk1"/>
                </a:solidFill>
                <a:latin typeface="Calibri"/>
                <a:ea typeface="Calibri"/>
                <a:cs typeface="Calibri"/>
                <a:sym typeface="Calibri"/>
              </a:rPr>
              <a:t/>
            </a:r>
            <a:br>
              <a:rPr lang="en-GB" sz="3600" dirty="0">
                <a:solidFill>
                  <a:schemeClr val="dk1"/>
                </a:solidFill>
                <a:latin typeface="Calibri"/>
                <a:ea typeface="Calibri"/>
                <a:cs typeface="Calibri"/>
                <a:sym typeface="Calibri"/>
              </a:rPr>
            </a:br>
            <a:r>
              <a:rPr lang="en-GB" sz="3600" dirty="0">
                <a:solidFill>
                  <a:schemeClr val="dk1"/>
                </a:solidFill>
                <a:latin typeface="Calibri"/>
                <a:ea typeface="Calibri"/>
                <a:cs typeface="Calibri"/>
                <a:sym typeface="Calibri"/>
              </a:rPr>
              <a:t>We have now </a:t>
            </a:r>
            <a:r>
              <a:rPr lang="en-GB" sz="3600" dirty="0" smtClean="0">
                <a:solidFill>
                  <a:schemeClr val="dk1"/>
                </a:solidFill>
                <a:latin typeface="Calibri"/>
                <a:ea typeface="Calibri"/>
                <a:cs typeface="Calibri"/>
                <a:sym typeface="Calibri"/>
              </a:rPr>
              <a:t>met Henry and the London of his time.</a:t>
            </a:r>
            <a:r>
              <a:rPr lang="en-GB" sz="3600" dirty="0">
                <a:solidFill>
                  <a:schemeClr val="dk1"/>
                </a:solidFill>
                <a:latin typeface="Calibri"/>
                <a:ea typeface="Calibri"/>
                <a:cs typeface="Calibri"/>
                <a:sym typeface="Calibri"/>
              </a:rPr>
              <a:t/>
            </a:r>
            <a:br>
              <a:rPr lang="en-GB" sz="3600" dirty="0">
                <a:solidFill>
                  <a:schemeClr val="dk1"/>
                </a:solidFill>
                <a:latin typeface="Calibri"/>
                <a:ea typeface="Calibri"/>
                <a:cs typeface="Calibri"/>
                <a:sym typeface="Calibri"/>
              </a:rPr>
            </a:br>
            <a:r>
              <a:rPr lang="en-GB" sz="3600" dirty="0">
                <a:solidFill>
                  <a:schemeClr val="dk1"/>
                </a:solidFill>
                <a:latin typeface="Calibri"/>
                <a:ea typeface="Calibri"/>
                <a:cs typeface="Calibri"/>
                <a:sym typeface="Calibri"/>
              </a:rPr>
              <a:t>Make your </a:t>
            </a:r>
            <a:r>
              <a:rPr lang="en-GB" sz="3600" b="1" u="sng" dirty="0">
                <a:solidFill>
                  <a:srgbClr val="029C98"/>
                </a:solidFill>
                <a:latin typeface="Calibri"/>
                <a:ea typeface="Calibri"/>
                <a:cs typeface="Calibri"/>
                <a:sym typeface="Calibri"/>
              </a:rPr>
              <a:t>predictions</a:t>
            </a:r>
            <a:r>
              <a:rPr lang="en-GB" sz="3600" dirty="0">
                <a:solidFill>
                  <a:schemeClr val="dk1"/>
                </a:solidFill>
                <a:latin typeface="Calibri"/>
                <a:ea typeface="Calibri"/>
                <a:cs typeface="Calibri"/>
                <a:sym typeface="Calibri"/>
              </a:rPr>
              <a:t> about this incident in your books</a:t>
            </a:r>
            <a:r>
              <a:rPr lang="en-GB" sz="3600" dirty="0" smtClean="0">
                <a:solidFill>
                  <a:schemeClr val="dk1"/>
                </a:solidFill>
                <a:latin typeface="Calibri"/>
                <a:ea typeface="Calibri"/>
                <a:cs typeface="Calibri"/>
                <a:sym typeface="Calibri"/>
              </a:rPr>
              <a:t>.</a:t>
            </a:r>
            <a:endParaRPr sz="3600" dirty="0">
              <a:solidFill>
                <a:schemeClr val="dk1"/>
              </a:solidFill>
              <a:latin typeface="Calibri"/>
              <a:ea typeface="Calibri"/>
              <a:cs typeface="Calibri"/>
              <a:sym typeface="Calibri"/>
            </a:endParaRPr>
          </a:p>
        </p:txBody>
      </p:sp>
      <p:graphicFrame>
        <p:nvGraphicFramePr>
          <p:cNvPr id="144" name="Google Shape;144;p25"/>
          <p:cNvGraphicFramePr/>
          <p:nvPr>
            <p:extLst>
              <p:ext uri="{D42A27DB-BD31-4B8C-83A1-F6EECF244321}">
                <p14:modId xmlns:p14="http://schemas.microsoft.com/office/powerpoint/2010/main" val="1835823064"/>
              </p:ext>
            </p:extLst>
          </p:nvPr>
        </p:nvGraphicFramePr>
        <p:xfrm>
          <a:off x="43400" y="4338367"/>
          <a:ext cx="12105200" cy="2519640"/>
        </p:xfrm>
        <a:graphic>
          <a:graphicData uri="http://schemas.openxmlformats.org/drawingml/2006/table">
            <a:tbl>
              <a:tblPr>
                <a:noFill/>
              </a:tblPr>
              <a:tblGrid>
                <a:gridCol w="5810393">
                  <a:extLst>
                    <a:ext uri="{9D8B030D-6E8A-4147-A177-3AD203B41FA5}">
                      <a16:colId xmlns:a16="http://schemas.microsoft.com/office/drawing/2014/main" val="20000"/>
                    </a:ext>
                  </a:extLst>
                </a:gridCol>
                <a:gridCol w="6294807">
                  <a:extLst>
                    <a:ext uri="{9D8B030D-6E8A-4147-A177-3AD203B41FA5}">
                      <a16:colId xmlns:a16="http://schemas.microsoft.com/office/drawing/2014/main" val="20001"/>
                    </a:ext>
                  </a:extLst>
                </a:gridCol>
              </a:tblGrid>
              <a:tr h="2519640">
                <a:tc>
                  <a:txBody>
                    <a:bodyPr/>
                    <a:lstStyle/>
                    <a:p>
                      <a:pPr marL="0" lvl="0" indent="0" algn="l" rtl="0">
                        <a:spcBef>
                          <a:spcPts val="0"/>
                        </a:spcBef>
                        <a:spcAft>
                          <a:spcPts val="0"/>
                        </a:spcAft>
                        <a:buNone/>
                      </a:pPr>
                      <a:r>
                        <a:rPr lang="en-GB" sz="2100" b="1" u="sng" dirty="0">
                          <a:latin typeface="Calibri"/>
                          <a:ea typeface="Calibri"/>
                          <a:cs typeface="Calibri"/>
                          <a:sym typeface="Calibri"/>
                        </a:rPr>
                        <a:t>Not sure? Try this:</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smtClean="0">
                          <a:solidFill>
                            <a:schemeClr val="dk1"/>
                          </a:solidFill>
                          <a:latin typeface="Calibri"/>
                          <a:ea typeface="Calibri"/>
                          <a:cs typeface="Calibri"/>
                          <a:sym typeface="Calibri"/>
                        </a:rPr>
                        <a:t>What</a:t>
                      </a:r>
                      <a:r>
                        <a:rPr lang="en-GB" sz="2100" baseline="0" dirty="0" smtClean="0">
                          <a:solidFill>
                            <a:schemeClr val="dk1"/>
                          </a:solidFill>
                          <a:latin typeface="Calibri"/>
                          <a:ea typeface="Calibri"/>
                          <a:cs typeface="Calibri"/>
                          <a:sym typeface="Calibri"/>
                        </a:rPr>
                        <a:t> do you think will happen to Henry and his friends next?</a:t>
                      </a:r>
                      <a:br>
                        <a:rPr lang="en-GB" sz="2100" baseline="0" dirty="0" smtClean="0">
                          <a:solidFill>
                            <a:schemeClr val="dk1"/>
                          </a:solidFill>
                          <a:latin typeface="Calibri"/>
                          <a:ea typeface="Calibri"/>
                          <a:cs typeface="Calibri"/>
                          <a:sym typeface="Calibri"/>
                        </a:rPr>
                      </a:br>
                      <a:r>
                        <a:rPr lang="en-GB" sz="2100" baseline="0" dirty="0" smtClean="0">
                          <a:solidFill>
                            <a:schemeClr val="dk1"/>
                          </a:solidFill>
                          <a:latin typeface="Calibri"/>
                          <a:ea typeface="Calibri"/>
                          <a:cs typeface="Calibri"/>
                          <a:sym typeface="Calibri"/>
                        </a:rPr>
                        <a:t>Henry is able to read, but we don’t know how he was taught to read – why will this be important?</a:t>
                      </a:r>
                      <a:endParaRPr sz="2100" dirty="0">
                        <a:solidFill>
                          <a:schemeClr val="dk1"/>
                        </a:solidFill>
                        <a:latin typeface="Calibri"/>
                        <a:ea typeface="Calibri"/>
                        <a:cs typeface="Calibri"/>
                        <a:sym typeface="Calibri"/>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2100" b="1" u="sng" dirty="0">
                          <a:latin typeface="Calibri"/>
                          <a:ea typeface="Calibri"/>
                          <a:cs typeface="Calibri"/>
                          <a:sym typeface="Calibri"/>
                        </a:rPr>
                        <a:t>Too easy? Try this:</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smtClean="0">
                          <a:latin typeface="Calibri"/>
                          <a:ea typeface="Calibri"/>
                          <a:cs typeface="Calibri"/>
                          <a:sym typeface="Calibri"/>
                        </a:rPr>
                        <a:t>These</a:t>
                      </a:r>
                      <a:r>
                        <a:rPr lang="en-GB" sz="2100" baseline="0" dirty="0" smtClean="0">
                          <a:latin typeface="Calibri"/>
                          <a:ea typeface="Calibri"/>
                          <a:cs typeface="Calibri"/>
                          <a:sym typeface="Calibri"/>
                        </a:rPr>
                        <a:t> early scenes show the brutality of Henry’s London. </a:t>
                      </a:r>
                      <a:r>
                        <a:rPr lang="en-GB" sz="2100" dirty="0" smtClean="0">
                          <a:latin typeface="Calibri"/>
                          <a:ea typeface="Calibri"/>
                          <a:cs typeface="Calibri"/>
                          <a:sym typeface="Calibri"/>
                        </a:rPr>
                        <a:t>How will the setting affect Henry</a:t>
                      </a:r>
                      <a:r>
                        <a:rPr lang="en-GB" sz="2100" baseline="0" dirty="0" smtClean="0">
                          <a:latin typeface="Calibri"/>
                          <a:ea typeface="Calibri"/>
                          <a:cs typeface="Calibri"/>
                          <a:sym typeface="Calibri"/>
                        </a:rPr>
                        <a:t> and his friends?</a:t>
                      </a:r>
                      <a:r>
                        <a:rPr lang="en-GB" sz="2100" dirty="0">
                          <a:latin typeface="Calibri"/>
                          <a:ea typeface="Calibri"/>
                          <a:cs typeface="Calibri"/>
                          <a:sym typeface="Calibri"/>
                        </a:rPr>
                        <a:t/>
                      </a:r>
                      <a:br>
                        <a:rPr lang="en-GB" sz="2100" dirty="0">
                          <a:latin typeface="Calibri"/>
                          <a:ea typeface="Calibri"/>
                          <a:cs typeface="Calibri"/>
                          <a:sym typeface="Calibri"/>
                        </a:rPr>
                      </a:br>
                      <a:r>
                        <a:rPr lang="en-GB" sz="2100" dirty="0" smtClean="0">
                          <a:latin typeface="Calibri"/>
                          <a:ea typeface="Calibri"/>
                          <a:cs typeface="Calibri"/>
                          <a:sym typeface="Calibri"/>
                        </a:rPr>
                        <a:t>There</a:t>
                      </a:r>
                      <a:r>
                        <a:rPr lang="en-GB" sz="2100" baseline="0" dirty="0" smtClean="0">
                          <a:latin typeface="Calibri"/>
                          <a:ea typeface="Calibri"/>
                          <a:cs typeface="Calibri"/>
                          <a:sym typeface="Calibri"/>
                        </a:rPr>
                        <a:t> are pages set on black and in italics that don’t appear to be connected to Henry’s narrative. What might these pages have to do with the text?</a:t>
                      </a:r>
                      <a:endParaRPr sz="2100" dirty="0">
                        <a:latin typeface="Calibri"/>
                        <a:ea typeface="Calibri"/>
                        <a:cs typeface="Calibri"/>
                        <a:sym typeface="Calibri"/>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pic>
        <p:nvPicPr>
          <p:cNvPr id="2" name="Picture 1"/>
          <p:cNvPicPr>
            <a:picLocks noChangeAspect="1"/>
          </p:cNvPicPr>
          <p:nvPr/>
        </p:nvPicPr>
        <p:blipFill>
          <a:blip r:embed="rId3"/>
          <a:stretch>
            <a:fillRect/>
          </a:stretch>
        </p:blipFill>
        <p:spPr>
          <a:xfrm>
            <a:off x="207773" y="681616"/>
            <a:ext cx="3392677" cy="1208573"/>
          </a:xfrm>
          <a:prstGeom prst="rect">
            <a:avLst/>
          </a:prstGeom>
        </p:spPr>
      </p:pic>
      <p:sp>
        <p:nvSpPr>
          <p:cNvPr id="8" name="Google Shape;79;p16"/>
          <p:cNvSpPr txBox="1">
            <a:spLocks/>
          </p:cNvSpPr>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predicting, questioning and clarifying skills in the early chapters of TDL.</a:t>
            </a:r>
            <a:endParaRPr lang="en-US" sz="2267" b="1" dirty="0">
              <a:solidFill>
                <a:schemeClr val="lt1"/>
              </a:solidFill>
              <a:latin typeface="Calibri"/>
              <a:ea typeface="Calibri"/>
              <a:cs typeface="Calibri"/>
              <a:sym typeface="Calibri"/>
            </a:endParaRPr>
          </a:p>
        </p:txBody>
      </p:sp>
      <p:pic>
        <p:nvPicPr>
          <p:cNvPr id="6" name="Picture 5"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296448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5" name="Google Shape;79;p16"/>
          <p:cNvSpPr txBox="1">
            <a:spLocks/>
          </p:cNvSpPr>
          <p:nvPr/>
        </p:nvSpPr>
        <p:spPr>
          <a:xfrm>
            <a:off x="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predicting, questioning and clarifying skills in the early chapters of TDL.</a:t>
            </a:r>
            <a:endParaRPr lang="en-US" sz="2267" b="1" dirty="0">
              <a:solidFill>
                <a:schemeClr val="lt1"/>
              </a:solidFill>
              <a:latin typeface="Calibri"/>
              <a:ea typeface="Calibri"/>
              <a:cs typeface="Calibri"/>
              <a:sym typeface="Calibri"/>
            </a:endParaRPr>
          </a:p>
        </p:txBody>
      </p:sp>
      <p:pic>
        <p:nvPicPr>
          <p:cNvPr id="6" name="Picture 5"/>
          <p:cNvPicPr>
            <a:picLocks noChangeAspect="1"/>
          </p:cNvPicPr>
          <p:nvPr/>
        </p:nvPicPr>
        <p:blipFill rotWithShape="1">
          <a:blip r:embed="rId3"/>
          <a:srcRect l="4877" t="2374" r="5160" b="3639"/>
          <a:stretch/>
        </p:blipFill>
        <p:spPr>
          <a:xfrm>
            <a:off x="283464" y="850391"/>
            <a:ext cx="3035808" cy="5431537"/>
          </a:xfrm>
          <a:prstGeom prst="rect">
            <a:avLst/>
          </a:prstGeom>
        </p:spPr>
      </p:pic>
      <p:sp>
        <p:nvSpPr>
          <p:cNvPr id="3" name="TextBox 2"/>
          <p:cNvSpPr txBox="1"/>
          <p:nvPr/>
        </p:nvSpPr>
        <p:spPr>
          <a:xfrm>
            <a:off x="3557016" y="850391"/>
            <a:ext cx="8220456" cy="4832092"/>
          </a:xfrm>
          <a:prstGeom prst="rect">
            <a:avLst/>
          </a:prstGeom>
          <a:noFill/>
        </p:spPr>
        <p:txBody>
          <a:bodyPr wrap="square" rtlCol="0">
            <a:spAutoFit/>
          </a:bodyPr>
          <a:lstStyle/>
          <a:p>
            <a:r>
              <a:rPr lang="en-GB" sz="4400" dirty="0" smtClean="0"/>
              <a:t>Homework:</a:t>
            </a:r>
            <a:br>
              <a:rPr lang="en-GB" sz="4400" dirty="0" smtClean="0"/>
            </a:br>
            <a:r>
              <a:rPr lang="en-GB" sz="4400" dirty="0" smtClean="0"/>
              <a:t/>
            </a:r>
            <a:br>
              <a:rPr lang="en-GB" sz="4400" dirty="0" smtClean="0"/>
            </a:br>
            <a:r>
              <a:rPr lang="en-GB" sz="4400" dirty="0" smtClean="0"/>
              <a:t/>
            </a:r>
            <a:br>
              <a:rPr lang="en-GB" sz="4400" dirty="0" smtClean="0"/>
            </a:br>
            <a:r>
              <a:rPr lang="en-GB" sz="4400" dirty="0" smtClean="0"/>
              <a:t>Reminders/house keeping notes:</a:t>
            </a:r>
            <a:br>
              <a:rPr lang="en-GB" sz="4400" dirty="0" smtClean="0"/>
            </a:br>
            <a:r>
              <a:rPr lang="en-GB" sz="4400" dirty="0" smtClean="0"/>
              <a:t/>
            </a:r>
            <a:br>
              <a:rPr lang="en-GB" sz="4400" dirty="0" smtClean="0"/>
            </a:br>
            <a:r>
              <a:rPr lang="en-GB" sz="4400" dirty="0" smtClean="0"/>
              <a:t/>
            </a:r>
            <a:br>
              <a:rPr lang="en-GB" sz="4400" dirty="0" smtClean="0"/>
            </a:br>
            <a:r>
              <a:rPr lang="en-GB" sz="4400" dirty="0" smtClean="0"/>
              <a:t>Plenary/exit ticket:</a:t>
            </a:r>
            <a:endParaRPr lang="en-GB" sz="4400" dirty="0"/>
          </a:p>
        </p:txBody>
      </p:sp>
      <p:pic>
        <p:nvPicPr>
          <p:cNvPr id="7" name="Picture 6"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2724988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endParaRPr/>
          </a:p>
        </p:txBody>
      </p:sp>
      <p:sp>
        <p:nvSpPr>
          <p:cNvPr id="156" name="Google Shape;156;p27"/>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endParaRPr/>
          </a:p>
        </p:txBody>
      </p:sp>
    </p:spTree>
    <p:extLst>
      <p:ext uri="{BB962C8B-B14F-4D97-AF65-F5344CB8AC3E}">
        <p14:creationId xmlns:p14="http://schemas.microsoft.com/office/powerpoint/2010/main" val="886998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299"/>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07184552"/>
              </p:ext>
            </p:extLst>
          </p:nvPr>
        </p:nvGraphicFramePr>
        <p:xfrm>
          <a:off x="294004" y="371951"/>
          <a:ext cx="11318875" cy="5699665"/>
        </p:xfrm>
        <a:graphic>
          <a:graphicData uri="http://schemas.openxmlformats.org/drawingml/2006/table">
            <a:tbl>
              <a:tblPr firstRow="1" firstCol="1" bandRow="1">
                <a:tableStyleId>{5940675A-B579-460E-94D1-54222C63F5DA}</a:tableStyleId>
              </a:tblPr>
              <a:tblGrid>
                <a:gridCol w="1050164">
                  <a:extLst>
                    <a:ext uri="{9D8B030D-6E8A-4147-A177-3AD203B41FA5}">
                      <a16:colId xmlns:a16="http://schemas.microsoft.com/office/drawing/2014/main" val="1461776705"/>
                    </a:ext>
                  </a:extLst>
                </a:gridCol>
                <a:gridCol w="1920240">
                  <a:extLst>
                    <a:ext uri="{9D8B030D-6E8A-4147-A177-3AD203B41FA5}">
                      <a16:colId xmlns:a16="http://schemas.microsoft.com/office/drawing/2014/main" val="621691165"/>
                    </a:ext>
                  </a:extLst>
                </a:gridCol>
                <a:gridCol w="2035796">
                  <a:extLst>
                    <a:ext uri="{9D8B030D-6E8A-4147-A177-3AD203B41FA5}">
                      <a16:colId xmlns:a16="http://schemas.microsoft.com/office/drawing/2014/main" val="2200907715"/>
                    </a:ext>
                  </a:extLst>
                </a:gridCol>
                <a:gridCol w="1956189">
                  <a:extLst>
                    <a:ext uri="{9D8B030D-6E8A-4147-A177-3AD203B41FA5}">
                      <a16:colId xmlns:a16="http://schemas.microsoft.com/office/drawing/2014/main" val="707803724"/>
                    </a:ext>
                  </a:extLst>
                </a:gridCol>
                <a:gridCol w="4356486">
                  <a:extLst>
                    <a:ext uri="{9D8B030D-6E8A-4147-A177-3AD203B41FA5}">
                      <a16:colId xmlns:a16="http://schemas.microsoft.com/office/drawing/2014/main" val="586574605"/>
                    </a:ext>
                  </a:extLst>
                </a:gridCol>
              </a:tblGrid>
              <a:tr h="1612881">
                <a:tc>
                  <a:txBody>
                    <a:bodyPr/>
                    <a:lstStyle/>
                    <a:p>
                      <a:pPr>
                        <a:lnSpc>
                          <a:spcPct val="107000"/>
                        </a:lnSpc>
                        <a:spcAft>
                          <a:spcPts val="0"/>
                        </a:spcAft>
                      </a:pPr>
                      <a:r>
                        <a:rPr lang="en-GB" sz="2800">
                          <a:effectLst/>
                        </a:rPr>
                        <a:t>Week</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1/</a:t>
                      </a:r>
                      <a:br>
                        <a:rPr lang="en-GB" sz="2800" dirty="0">
                          <a:effectLst/>
                        </a:rPr>
                      </a:br>
                      <a:r>
                        <a:rPr lang="en-GB" sz="2800" dirty="0">
                          <a:effectLst/>
                        </a:rPr>
                        <a:t>hour 1</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2/</a:t>
                      </a:r>
                      <a:br>
                        <a:rPr lang="en-GB" sz="2800" dirty="0">
                          <a:effectLst/>
                        </a:rPr>
                      </a:br>
                      <a:r>
                        <a:rPr lang="en-GB" sz="2800" dirty="0">
                          <a:effectLst/>
                        </a:rPr>
                        <a:t>hour 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nSpc>
                          <a:spcPct val="107000"/>
                        </a:lnSpc>
                        <a:spcAft>
                          <a:spcPts val="0"/>
                        </a:spcAft>
                      </a:pPr>
                      <a:r>
                        <a:rPr lang="en-GB" sz="2800" dirty="0">
                          <a:effectLst/>
                        </a:rPr>
                        <a:t>Lesson 3/</a:t>
                      </a:r>
                      <a:br>
                        <a:rPr lang="en-GB" sz="2800" dirty="0">
                          <a:effectLst/>
                        </a:rPr>
                      </a:br>
                      <a:r>
                        <a:rPr lang="en-GB" sz="2800" dirty="0">
                          <a:effectLst/>
                        </a:rPr>
                        <a:t>hour 3</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GB" sz="2800" dirty="0">
                          <a:effectLst/>
                        </a:rPr>
                        <a:t>Key reading aim for the week</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107384"/>
                  </a:ext>
                </a:extLst>
              </a:tr>
              <a:tr h="4086784">
                <a:tc>
                  <a:txBody>
                    <a:bodyPr/>
                    <a:lstStyle/>
                    <a:p>
                      <a:pPr>
                        <a:lnSpc>
                          <a:spcPct val="107000"/>
                        </a:lnSpc>
                        <a:spcAft>
                          <a:spcPts val="0"/>
                        </a:spcAft>
                      </a:pPr>
                      <a:r>
                        <a:rPr lang="en-GB" sz="2800">
                          <a:effectLst/>
                        </a:rPr>
                        <a:t>1</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Read chapters 1-2</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Read chapters 3-5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nSpc>
                          <a:spcPct val="107000"/>
                        </a:lnSpc>
                        <a:spcAft>
                          <a:spcPts val="0"/>
                        </a:spcAft>
                      </a:pPr>
                      <a:r>
                        <a:rPr lang="en-GB" sz="2800" dirty="0">
                          <a:effectLst/>
                        </a:rPr>
                        <a:t>Read chapters 6-7</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GB" sz="2800" dirty="0">
                          <a:effectLst/>
                        </a:rPr>
                        <a:t>- Explicit teaching of questioning, clarifying, summarising, predicting;</a:t>
                      </a:r>
                      <a:br>
                        <a:rPr lang="en-GB" sz="2800" dirty="0">
                          <a:effectLst/>
                        </a:rPr>
                      </a:br>
                      <a:r>
                        <a:rPr lang="en-GB" sz="2800" dirty="0">
                          <a:effectLst/>
                        </a:rPr>
                        <a:t>- Explicit teaching of using vocabulary strategies</a:t>
                      </a:r>
                      <a:br>
                        <a:rPr lang="en-GB" sz="2800" dirty="0">
                          <a:effectLst/>
                        </a:rPr>
                      </a:br>
                      <a:r>
                        <a:rPr lang="en-GB" sz="2800" dirty="0">
                          <a:effectLst/>
                        </a:rPr>
                        <a:t>-Modelling expressive reading</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3865050"/>
                  </a:ext>
                </a:extLst>
              </a:tr>
            </a:tbl>
          </a:graphicData>
        </a:graphic>
      </p:graphicFrame>
    </p:spTree>
    <p:extLst>
      <p:ext uri="{BB962C8B-B14F-4D97-AF65-F5344CB8AC3E}">
        <p14:creationId xmlns:p14="http://schemas.microsoft.com/office/powerpoint/2010/main" val="2568588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8" name="Google Shape;168;p29"/>
          <p:cNvSpPr txBox="1"/>
          <p:nvPr/>
        </p:nvSpPr>
        <p:spPr>
          <a:xfrm>
            <a:off x="2710544" y="613467"/>
            <a:ext cx="9481656" cy="1751593"/>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3467" b="1" dirty="0">
                <a:solidFill>
                  <a:schemeClr val="dk1"/>
                </a:solidFill>
                <a:latin typeface="Calibri"/>
                <a:ea typeface="Calibri"/>
                <a:cs typeface="Calibri"/>
                <a:sym typeface="Calibri"/>
              </a:rPr>
              <a:t>In your books, </a:t>
            </a:r>
            <a:r>
              <a:rPr lang="en-GB" sz="3467" b="1" dirty="0" smtClean="0">
                <a:solidFill>
                  <a:schemeClr val="dk1"/>
                </a:solidFill>
                <a:latin typeface="Calibri"/>
                <a:ea typeface="Calibri"/>
                <a:cs typeface="Calibri"/>
                <a:sym typeface="Calibri"/>
              </a:rPr>
              <a:t>complete the quiz from Akala:</a:t>
            </a:r>
            <a:br>
              <a:rPr lang="en-GB" sz="3467" b="1" dirty="0" smtClean="0">
                <a:solidFill>
                  <a:schemeClr val="dk1"/>
                </a:solidFill>
                <a:latin typeface="Calibri"/>
                <a:ea typeface="Calibri"/>
                <a:cs typeface="Calibri"/>
                <a:sym typeface="Calibri"/>
              </a:rPr>
            </a:br>
            <a:r>
              <a:rPr lang="en-GB" sz="3600" dirty="0" smtClean="0"/>
              <a:t>Of the six quotes, decide  if they are a line from a Hip Hop song, or from a Shakespearean play:</a:t>
            </a:r>
          </a:p>
          <a:p>
            <a:endParaRPr sz="3600" b="1" dirty="0">
              <a:solidFill>
                <a:schemeClr val="dk1"/>
              </a:solidFill>
              <a:latin typeface="Calibri"/>
              <a:ea typeface="Calibri"/>
              <a:cs typeface="Calibri"/>
              <a:sym typeface="Calibri"/>
            </a:endParaRPr>
          </a:p>
        </p:txBody>
      </p:sp>
      <p:sp>
        <p:nvSpPr>
          <p:cNvPr id="171" name="Google Shape;171;p29"/>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a:t>
            </a:r>
            <a:r>
              <a:rPr lang="en-GB" sz="2267" b="1" i="1" dirty="0" smtClean="0">
                <a:solidFill>
                  <a:schemeClr val="lt1"/>
                </a:solidFill>
                <a:latin typeface="Calibri"/>
                <a:ea typeface="Calibri"/>
                <a:cs typeface="Calibri"/>
                <a:sym typeface="Calibri"/>
              </a:rPr>
              <a:t>of TDL.</a:t>
            </a:r>
            <a:endParaRPr sz="2267" b="1" dirty="0">
              <a:solidFill>
                <a:schemeClr val="lt1"/>
              </a:solidFill>
              <a:latin typeface="Calibri"/>
              <a:ea typeface="Calibri"/>
              <a:cs typeface="Calibri"/>
              <a:sym typeface="Calibri"/>
            </a:endParaRPr>
          </a:p>
        </p:txBody>
      </p:sp>
      <p:pic>
        <p:nvPicPr>
          <p:cNvPr id="8" name="Picture 7"/>
          <p:cNvPicPr>
            <a:picLocks noChangeAspect="1"/>
          </p:cNvPicPr>
          <p:nvPr/>
        </p:nvPicPr>
        <p:blipFill>
          <a:blip r:embed="rId3"/>
          <a:stretch>
            <a:fillRect/>
          </a:stretch>
        </p:blipFill>
        <p:spPr>
          <a:xfrm>
            <a:off x="12834" y="613467"/>
            <a:ext cx="2697710" cy="1751593"/>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243691648"/>
              </p:ext>
            </p:extLst>
          </p:nvPr>
        </p:nvGraphicFramePr>
        <p:xfrm>
          <a:off x="801296" y="2446005"/>
          <a:ext cx="11068933" cy="4286100"/>
        </p:xfrm>
        <a:graphic>
          <a:graphicData uri="http://schemas.openxmlformats.org/drawingml/2006/table">
            <a:tbl>
              <a:tblPr firstRow="1" bandRow="1">
                <a:tableStyleId>{5C22544A-7EE6-4342-B048-85BDC9FD1C3A}</a:tableStyleId>
              </a:tblPr>
              <a:tblGrid>
                <a:gridCol w="758767">
                  <a:extLst>
                    <a:ext uri="{9D8B030D-6E8A-4147-A177-3AD203B41FA5}">
                      <a16:colId xmlns:a16="http://schemas.microsoft.com/office/drawing/2014/main" val="2313298927"/>
                    </a:ext>
                  </a:extLst>
                </a:gridCol>
                <a:gridCol w="8330496">
                  <a:extLst>
                    <a:ext uri="{9D8B030D-6E8A-4147-A177-3AD203B41FA5}">
                      <a16:colId xmlns:a16="http://schemas.microsoft.com/office/drawing/2014/main" val="3527204961"/>
                    </a:ext>
                  </a:extLst>
                </a:gridCol>
                <a:gridCol w="1979670">
                  <a:extLst>
                    <a:ext uri="{9D8B030D-6E8A-4147-A177-3AD203B41FA5}">
                      <a16:colId xmlns:a16="http://schemas.microsoft.com/office/drawing/2014/main" val="462004037"/>
                    </a:ext>
                  </a:extLst>
                </a:gridCol>
              </a:tblGrid>
              <a:tr h="794859">
                <a:tc>
                  <a:txBody>
                    <a:bodyPr/>
                    <a:lstStyle/>
                    <a:p>
                      <a:endParaRPr lang="en-GB" sz="2400" dirty="0"/>
                    </a:p>
                  </a:txBody>
                  <a:tcPr/>
                </a:tc>
                <a:tc>
                  <a:txBody>
                    <a:bodyPr/>
                    <a:lstStyle/>
                    <a:p>
                      <a:r>
                        <a:rPr lang="en-GB" sz="2400" dirty="0" err="1" smtClean="0"/>
                        <a:t>Akala’s</a:t>
                      </a:r>
                      <a:r>
                        <a:rPr lang="en-GB" sz="2400" dirty="0" smtClean="0"/>
                        <a:t> pop quiz – </a:t>
                      </a:r>
                      <a:endParaRPr lang="en-GB" sz="2400" dirty="0"/>
                    </a:p>
                  </a:txBody>
                  <a:tcPr/>
                </a:tc>
                <a:tc>
                  <a:txBody>
                    <a:bodyPr/>
                    <a:lstStyle/>
                    <a:p>
                      <a:r>
                        <a:rPr lang="en-GB" sz="2400" dirty="0" smtClean="0"/>
                        <a:t>Hip-hop or Shakespeare?</a:t>
                      </a:r>
                      <a:endParaRPr lang="en-GB" sz="2400" dirty="0"/>
                    </a:p>
                  </a:txBody>
                  <a:tcPr/>
                </a:tc>
                <a:extLst>
                  <a:ext uri="{0D108BD9-81ED-4DB2-BD59-A6C34878D82A}">
                    <a16:rowId xmlns:a16="http://schemas.microsoft.com/office/drawing/2014/main" val="3984374411"/>
                  </a:ext>
                </a:extLst>
              </a:tr>
              <a:tr h="528036">
                <a:tc>
                  <a:txBody>
                    <a:bodyPr/>
                    <a:lstStyle/>
                    <a:p>
                      <a:r>
                        <a:rPr lang="en-GB" sz="2400" dirty="0" smtClean="0"/>
                        <a:t>1.</a:t>
                      </a:r>
                      <a:endParaRPr lang="en-GB" sz="2400" dirty="0"/>
                    </a:p>
                  </a:txBody>
                  <a:tcPr/>
                </a:tc>
                <a:tc>
                  <a:txBody>
                    <a:bodyPr/>
                    <a:lstStyle/>
                    <a:p>
                      <a:r>
                        <a:rPr lang="en-GB" sz="2400" dirty="0" smtClean="0"/>
                        <a:t>To destroy</a:t>
                      </a:r>
                      <a:r>
                        <a:rPr lang="en-GB" sz="2400" baseline="0" dirty="0" smtClean="0"/>
                        <a:t> the beauty from which one came. </a:t>
                      </a:r>
                      <a:endParaRPr lang="en-GB" sz="2400" dirty="0"/>
                    </a:p>
                  </a:txBody>
                  <a:tcPr/>
                </a:tc>
                <a:tc>
                  <a:txBody>
                    <a:bodyPr/>
                    <a:lstStyle/>
                    <a:p>
                      <a:endParaRPr lang="en-GB" sz="2400" dirty="0"/>
                    </a:p>
                  </a:txBody>
                  <a:tcPr/>
                </a:tc>
                <a:extLst>
                  <a:ext uri="{0D108BD9-81ED-4DB2-BD59-A6C34878D82A}">
                    <a16:rowId xmlns:a16="http://schemas.microsoft.com/office/drawing/2014/main" val="910156179"/>
                  </a:ext>
                </a:extLst>
              </a:tr>
              <a:tr h="528036">
                <a:tc>
                  <a:txBody>
                    <a:bodyPr/>
                    <a:lstStyle/>
                    <a:p>
                      <a:r>
                        <a:rPr lang="en-GB" sz="2400" dirty="0" smtClean="0"/>
                        <a:t>2.</a:t>
                      </a:r>
                      <a:endParaRPr lang="en-GB" sz="2400" dirty="0"/>
                    </a:p>
                  </a:txBody>
                  <a:tcPr/>
                </a:tc>
                <a:tc>
                  <a:txBody>
                    <a:bodyPr/>
                    <a:lstStyle/>
                    <a:p>
                      <a:r>
                        <a:rPr lang="en-GB" sz="2400" dirty="0" smtClean="0"/>
                        <a:t>Maybe it’s hatred I spew. Maybe it’s food for the spirit.</a:t>
                      </a:r>
                      <a:r>
                        <a:rPr lang="en-GB" sz="2400" baseline="0" dirty="0" smtClean="0"/>
                        <a:t> </a:t>
                      </a:r>
                      <a:endParaRPr lang="en-GB" sz="2400" dirty="0"/>
                    </a:p>
                  </a:txBody>
                  <a:tcPr/>
                </a:tc>
                <a:tc>
                  <a:txBody>
                    <a:bodyPr/>
                    <a:lstStyle/>
                    <a:p>
                      <a:endParaRPr lang="en-GB" sz="2400" dirty="0"/>
                    </a:p>
                  </a:txBody>
                  <a:tcPr/>
                </a:tc>
                <a:extLst>
                  <a:ext uri="{0D108BD9-81ED-4DB2-BD59-A6C34878D82A}">
                    <a16:rowId xmlns:a16="http://schemas.microsoft.com/office/drawing/2014/main" val="2491762840"/>
                  </a:ext>
                </a:extLst>
              </a:tr>
              <a:tr h="794859">
                <a:tc>
                  <a:txBody>
                    <a:bodyPr/>
                    <a:lstStyle/>
                    <a:p>
                      <a:r>
                        <a:rPr lang="en-GB" sz="2400" dirty="0" smtClean="0"/>
                        <a:t>3.</a:t>
                      </a:r>
                      <a:endParaRPr lang="en-GB" sz="2400" dirty="0"/>
                    </a:p>
                  </a:txBody>
                  <a:tcPr/>
                </a:tc>
                <a:tc>
                  <a:txBody>
                    <a:bodyPr/>
                    <a:lstStyle/>
                    <a:p>
                      <a:r>
                        <a:rPr lang="en-GB" sz="2400" dirty="0" smtClean="0"/>
                        <a:t>Men would rather use their broken</a:t>
                      </a:r>
                      <a:r>
                        <a:rPr lang="en-GB" sz="2400" baseline="0" dirty="0" smtClean="0"/>
                        <a:t> weapons than their bare hands.  </a:t>
                      </a:r>
                      <a:endParaRPr lang="en-GB" sz="2400" dirty="0"/>
                    </a:p>
                  </a:txBody>
                  <a:tcPr/>
                </a:tc>
                <a:tc>
                  <a:txBody>
                    <a:bodyPr/>
                    <a:lstStyle/>
                    <a:p>
                      <a:endParaRPr lang="en-GB" sz="2400" dirty="0"/>
                    </a:p>
                  </a:txBody>
                  <a:tcPr/>
                </a:tc>
                <a:extLst>
                  <a:ext uri="{0D108BD9-81ED-4DB2-BD59-A6C34878D82A}">
                    <a16:rowId xmlns:a16="http://schemas.microsoft.com/office/drawing/2014/main" val="1405704789"/>
                  </a:ext>
                </a:extLst>
              </a:tr>
              <a:tr h="528036">
                <a:tc>
                  <a:txBody>
                    <a:bodyPr/>
                    <a:lstStyle/>
                    <a:p>
                      <a:r>
                        <a:rPr lang="en-GB" sz="2400" dirty="0" smtClean="0"/>
                        <a:t>4.</a:t>
                      </a:r>
                      <a:endParaRPr lang="en-GB" sz="2400" dirty="0"/>
                    </a:p>
                  </a:txBody>
                  <a:tcPr/>
                </a:tc>
                <a:tc>
                  <a:txBody>
                    <a:bodyPr/>
                    <a:lstStyle/>
                    <a:p>
                      <a:r>
                        <a:rPr lang="en-GB" sz="2400" dirty="0" smtClean="0"/>
                        <a:t>I was not born under a rhyming planet. </a:t>
                      </a:r>
                      <a:endParaRPr lang="en-GB" sz="2400" dirty="0"/>
                    </a:p>
                  </a:txBody>
                  <a:tcPr/>
                </a:tc>
                <a:tc>
                  <a:txBody>
                    <a:bodyPr/>
                    <a:lstStyle/>
                    <a:p>
                      <a:endParaRPr lang="en-GB" sz="2400" dirty="0"/>
                    </a:p>
                  </a:txBody>
                  <a:tcPr/>
                </a:tc>
                <a:extLst>
                  <a:ext uri="{0D108BD9-81ED-4DB2-BD59-A6C34878D82A}">
                    <a16:rowId xmlns:a16="http://schemas.microsoft.com/office/drawing/2014/main" val="1365142267"/>
                  </a:ext>
                </a:extLst>
              </a:tr>
              <a:tr h="528036">
                <a:tc>
                  <a:txBody>
                    <a:bodyPr/>
                    <a:lstStyle/>
                    <a:p>
                      <a:r>
                        <a:rPr lang="en-GB" sz="2400" dirty="0" smtClean="0"/>
                        <a:t>5.</a:t>
                      </a:r>
                      <a:endParaRPr lang="en-GB" sz="2400" dirty="0"/>
                    </a:p>
                  </a:txBody>
                  <a:tcPr/>
                </a:tc>
                <a:tc>
                  <a:txBody>
                    <a:bodyPr/>
                    <a:lstStyle/>
                    <a:p>
                      <a:r>
                        <a:rPr lang="en-GB" sz="2400" dirty="0" smtClean="0"/>
                        <a:t>The</a:t>
                      </a:r>
                      <a:r>
                        <a:rPr lang="en-GB" sz="2400" baseline="0" dirty="0" smtClean="0"/>
                        <a:t> most benevolent king communicates in your dreams</a:t>
                      </a:r>
                      <a:endParaRPr lang="en-GB" sz="2400" dirty="0"/>
                    </a:p>
                  </a:txBody>
                  <a:tcPr/>
                </a:tc>
                <a:tc>
                  <a:txBody>
                    <a:bodyPr/>
                    <a:lstStyle/>
                    <a:p>
                      <a:endParaRPr lang="en-GB" sz="2400" dirty="0"/>
                    </a:p>
                  </a:txBody>
                  <a:tcPr/>
                </a:tc>
                <a:extLst>
                  <a:ext uri="{0D108BD9-81ED-4DB2-BD59-A6C34878D82A}">
                    <a16:rowId xmlns:a16="http://schemas.microsoft.com/office/drawing/2014/main" val="73497872"/>
                  </a:ext>
                </a:extLst>
              </a:tr>
              <a:tr h="528036">
                <a:tc>
                  <a:txBody>
                    <a:bodyPr/>
                    <a:lstStyle/>
                    <a:p>
                      <a:r>
                        <a:rPr lang="en-GB" sz="2400" dirty="0" smtClean="0"/>
                        <a:t>6.</a:t>
                      </a:r>
                      <a:endParaRPr lang="en-GB" sz="2400" dirty="0"/>
                    </a:p>
                  </a:txBody>
                  <a:tcPr/>
                </a:tc>
                <a:tc>
                  <a:txBody>
                    <a:bodyPr/>
                    <a:lstStyle/>
                    <a:p>
                      <a:r>
                        <a:rPr lang="en-GB" sz="2400" dirty="0" smtClean="0"/>
                        <a:t>Socrates,</a:t>
                      </a:r>
                      <a:r>
                        <a:rPr lang="en-GB" sz="2400" baseline="0" dirty="0" smtClean="0"/>
                        <a:t> philosophies and hypotheses can’t define. </a:t>
                      </a:r>
                      <a:endParaRPr lang="en-GB" sz="2400" dirty="0"/>
                    </a:p>
                  </a:txBody>
                  <a:tcPr/>
                </a:tc>
                <a:tc>
                  <a:txBody>
                    <a:bodyPr/>
                    <a:lstStyle/>
                    <a:p>
                      <a:endParaRPr lang="en-GB" sz="2400" dirty="0"/>
                    </a:p>
                  </a:txBody>
                  <a:tcPr/>
                </a:tc>
                <a:extLst>
                  <a:ext uri="{0D108BD9-81ED-4DB2-BD59-A6C34878D82A}">
                    <a16:rowId xmlns:a16="http://schemas.microsoft.com/office/drawing/2014/main" val="4085138681"/>
                  </a:ext>
                </a:extLst>
              </a:tr>
            </a:tbl>
          </a:graphicData>
        </a:graphic>
      </p:graphicFrame>
      <p:pic>
        <p:nvPicPr>
          <p:cNvPr id="7" name="Picture 6"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pic>
        <p:nvPicPr>
          <p:cNvPr id="9" name="Google Shape;170;p29"/>
          <p:cNvPicPr preferRelativeResize="0"/>
          <p:nvPr/>
        </p:nvPicPr>
        <p:blipFill>
          <a:blip r:embed="rId5">
            <a:alphaModFix/>
          </a:blip>
          <a:stretch>
            <a:fillRect/>
          </a:stretch>
        </p:blipFill>
        <p:spPr>
          <a:xfrm>
            <a:off x="11223667" y="5984357"/>
            <a:ext cx="968533" cy="968533"/>
          </a:xfrm>
          <a:prstGeom prst="rect">
            <a:avLst/>
          </a:prstGeom>
          <a:noFill/>
          <a:ln w="19050" cap="flat" cmpd="sng">
            <a:solidFill>
              <a:schemeClr val="dk1"/>
            </a:solidFill>
            <a:prstDash val="solid"/>
            <a:round/>
            <a:headEnd type="none" w="sm" len="sm"/>
            <a:tailEnd type="none" w="sm" len="sm"/>
          </a:ln>
        </p:spPr>
      </p:pic>
    </p:spTree>
    <p:extLst>
      <p:ext uri="{BB962C8B-B14F-4D97-AF65-F5344CB8AC3E}">
        <p14:creationId xmlns:p14="http://schemas.microsoft.com/office/powerpoint/2010/main" val="217675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8" name="Google Shape;168;p29"/>
          <p:cNvSpPr txBox="1"/>
          <p:nvPr/>
        </p:nvSpPr>
        <p:spPr>
          <a:xfrm>
            <a:off x="2710544" y="613467"/>
            <a:ext cx="9481656" cy="1751593"/>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3467" b="1" dirty="0" smtClean="0">
                <a:solidFill>
                  <a:schemeClr val="dk1"/>
                </a:solidFill>
                <a:latin typeface="Calibri"/>
                <a:ea typeface="Calibri"/>
                <a:cs typeface="Calibri"/>
                <a:sym typeface="Calibri"/>
              </a:rPr>
              <a:t>Check your answers!</a:t>
            </a:r>
            <a:br>
              <a:rPr lang="en-GB" sz="3467" b="1" dirty="0" smtClean="0">
                <a:solidFill>
                  <a:schemeClr val="dk1"/>
                </a:solidFill>
                <a:latin typeface="Calibri"/>
                <a:ea typeface="Calibri"/>
                <a:cs typeface="Calibri"/>
                <a:sym typeface="Calibri"/>
              </a:rPr>
            </a:br>
            <a:r>
              <a:rPr lang="en-GB" sz="3467" b="1" dirty="0" smtClean="0">
                <a:solidFill>
                  <a:schemeClr val="dk1"/>
                </a:solidFill>
                <a:latin typeface="Calibri"/>
                <a:ea typeface="Calibri"/>
                <a:cs typeface="Calibri"/>
                <a:sym typeface="Calibri"/>
              </a:rPr>
              <a:t>Watch the </a:t>
            </a:r>
            <a:r>
              <a:rPr lang="en-GB" sz="3467" b="1" u="sng" dirty="0" smtClean="0">
                <a:solidFill>
                  <a:schemeClr val="dk1"/>
                </a:solidFill>
                <a:latin typeface="Calibri"/>
                <a:ea typeface="Calibri"/>
                <a:cs typeface="Calibri"/>
                <a:sym typeface="Calibri"/>
              </a:rPr>
              <a:t>first three minutes</a:t>
            </a:r>
            <a:r>
              <a:rPr lang="en-GB" sz="3467" b="1" dirty="0" smtClean="0">
                <a:solidFill>
                  <a:schemeClr val="dk1"/>
                </a:solidFill>
                <a:latin typeface="Calibri"/>
                <a:ea typeface="Calibri"/>
                <a:cs typeface="Calibri"/>
                <a:sym typeface="Calibri"/>
              </a:rPr>
              <a:t> to reveal the answers of the quiz</a:t>
            </a:r>
            <a:endParaRPr sz="3600" b="1" dirty="0">
              <a:solidFill>
                <a:schemeClr val="dk1"/>
              </a:solidFill>
              <a:latin typeface="Calibri"/>
              <a:ea typeface="Calibri"/>
              <a:cs typeface="Calibri"/>
              <a:sym typeface="Calibri"/>
            </a:endParaRPr>
          </a:p>
        </p:txBody>
      </p:sp>
      <p:pic>
        <p:nvPicPr>
          <p:cNvPr id="8" name="Picture 7"/>
          <p:cNvPicPr>
            <a:picLocks noChangeAspect="1"/>
          </p:cNvPicPr>
          <p:nvPr/>
        </p:nvPicPr>
        <p:blipFill>
          <a:blip r:embed="rId3"/>
          <a:stretch>
            <a:fillRect/>
          </a:stretch>
        </p:blipFill>
        <p:spPr>
          <a:xfrm>
            <a:off x="12834" y="613467"/>
            <a:ext cx="2697710" cy="1751593"/>
          </a:xfrm>
          <a:prstGeom prst="rect">
            <a:avLst/>
          </a:prstGeom>
        </p:spPr>
      </p:pic>
      <p:sp>
        <p:nvSpPr>
          <p:cNvPr id="3" name="Rectangle 2"/>
          <p:cNvSpPr/>
          <p:nvPr/>
        </p:nvSpPr>
        <p:spPr>
          <a:xfrm>
            <a:off x="6368776" y="1995728"/>
            <a:ext cx="5991320" cy="369332"/>
          </a:xfrm>
          <a:prstGeom prst="rect">
            <a:avLst/>
          </a:prstGeom>
        </p:spPr>
        <p:txBody>
          <a:bodyPr wrap="none">
            <a:spAutoFit/>
          </a:bodyPr>
          <a:lstStyle/>
          <a:p>
            <a:r>
              <a:rPr lang="en-US" dirty="0" smtClean="0">
                <a:hlinkClick r:id="rId4"/>
              </a:rPr>
              <a:t>The Hip-hop Shakespeare Company (hiphopshakespeare.com)</a:t>
            </a:r>
            <a:endParaRPr lang="en-GB" dirty="0"/>
          </a:p>
        </p:txBody>
      </p:sp>
      <p:graphicFrame>
        <p:nvGraphicFramePr>
          <p:cNvPr id="9" name="Table 8"/>
          <p:cNvGraphicFramePr>
            <a:graphicFrameLocks noGrp="1"/>
          </p:cNvGraphicFramePr>
          <p:nvPr>
            <p:extLst>
              <p:ext uri="{D42A27DB-BD31-4B8C-83A1-F6EECF244321}">
                <p14:modId xmlns:p14="http://schemas.microsoft.com/office/powerpoint/2010/main" val="3889022745"/>
              </p:ext>
            </p:extLst>
          </p:nvPr>
        </p:nvGraphicFramePr>
        <p:xfrm>
          <a:off x="834309" y="2458399"/>
          <a:ext cx="11068933" cy="4286100"/>
        </p:xfrm>
        <a:graphic>
          <a:graphicData uri="http://schemas.openxmlformats.org/drawingml/2006/table">
            <a:tbl>
              <a:tblPr firstRow="1" bandRow="1">
                <a:tableStyleId>{5C22544A-7EE6-4342-B048-85BDC9FD1C3A}</a:tableStyleId>
              </a:tblPr>
              <a:tblGrid>
                <a:gridCol w="758767">
                  <a:extLst>
                    <a:ext uri="{9D8B030D-6E8A-4147-A177-3AD203B41FA5}">
                      <a16:colId xmlns:a16="http://schemas.microsoft.com/office/drawing/2014/main" val="2313298927"/>
                    </a:ext>
                  </a:extLst>
                </a:gridCol>
                <a:gridCol w="8330496">
                  <a:extLst>
                    <a:ext uri="{9D8B030D-6E8A-4147-A177-3AD203B41FA5}">
                      <a16:colId xmlns:a16="http://schemas.microsoft.com/office/drawing/2014/main" val="3527204961"/>
                    </a:ext>
                  </a:extLst>
                </a:gridCol>
                <a:gridCol w="1979670">
                  <a:extLst>
                    <a:ext uri="{9D8B030D-6E8A-4147-A177-3AD203B41FA5}">
                      <a16:colId xmlns:a16="http://schemas.microsoft.com/office/drawing/2014/main" val="462004037"/>
                    </a:ext>
                  </a:extLst>
                </a:gridCol>
              </a:tblGrid>
              <a:tr h="794859">
                <a:tc>
                  <a:txBody>
                    <a:bodyPr/>
                    <a:lstStyle/>
                    <a:p>
                      <a:endParaRPr lang="en-GB" sz="2400" dirty="0"/>
                    </a:p>
                  </a:txBody>
                  <a:tcPr/>
                </a:tc>
                <a:tc>
                  <a:txBody>
                    <a:bodyPr/>
                    <a:lstStyle/>
                    <a:p>
                      <a:r>
                        <a:rPr lang="en-GB" sz="2400" dirty="0" err="1" smtClean="0"/>
                        <a:t>Akala’s</a:t>
                      </a:r>
                      <a:r>
                        <a:rPr lang="en-GB" sz="2400" dirty="0" smtClean="0"/>
                        <a:t> pop quiz – </a:t>
                      </a:r>
                      <a:endParaRPr lang="en-GB" sz="2400" dirty="0"/>
                    </a:p>
                  </a:txBody>
                  <a:tcPr/>
                </a:tc>
                <a:tc>
                  <a:txBody>
                    <a:bodyPr/>
                    <a:lstStyle/>
                    <a:p>
                      <a:r>
                        <a:rPr lang="en-GB" sz="2400" dirty="0" smtClean="0"/>
                        <a:t>Hip-hop or Shakespeare?</a:t>
                      </a:r>
                      <a:endParaRPr lang="en-GB" sz="2400" dirty="0"/>
                    </a:p>
                  </a:txBody>
                  <a:tcPr/>
                </a:tc>
                <a:extLst>
                  <a:ext uri="{0D108BD9-81ED-4DB2-BD59-A6C34878D82A}">
                    <a16:rowId xmlns:a16="http://schemas.microsoft.com/office/drawing/2014/main" val="3984374411"/>
                  </a:ext>
                </a:extLst>
              </a:tr>
              <a:tr h="528036">
                <a:tc>
                  <a:txBody>
                    <a:bodyPr/>
                    <a:lstStyle/>
                    <a:p>
                      <a:r>
                        <a:rPr lang="en-GB" sz="2400" dirty="0" smtClean="0"/>
                        <a:t>1.</a:t>
                      </a:r>
                      <a:endParaRPr lang="en-GB" sz="2400" dirty="0"/>
                    </a:p>
                  </a:txBody>
                  <a:tcPr/>
                </a:tc>
                <a:tc>
                  <a:txBody>
                    <a:bodyPr/>
                    <a:lstStyle/>
                    <a:p>
                      <a:r>
                        <a:rPr lang="en-GB" sz="2400" dirty="0" smtClean="0"/>
                        <a:t>To destroy</a:t>
                      </a:r>
                      <a:r>
                        <a:rPr lang="en-GB" sz="2400" baseline="0" dirty="0" smtClean="0"/>
                        <a:t> the beauty from which one came. </a:t>
                      </a:r>
                      <a:endParaRPr lang="en-GB" sz="2400" dirty="0"/>
                    </a:p>
                  </a:txBody>
                  <a:tcPr/>
                </a:tc>
                <a:tc>
                  <a:txBody>
                    <a:bodyPr/>
                    <a:lstStyle/>
                    <a:p>
                      <a:endParaRPr lang="en-GB" sz="2400" dirty="0"/>
                    </a:p>
                  </a:txBody>
                  <a:tcPr/>
                </a:tc>
                <a:extLst>
                  <a:ext uri="{0D108BD9-81ED-4DB2-BD59-A6C34878D82A}">
                    <a16:rowId xmlns:a16="http://schemas.microsoft.com/office/drawing/2014/main" val="910156179"/>
                  </a:ext>
                </a:extLst>
              </a:tr>
              <a:tr h="528036">
                <a:tc>
                  <a:txBody>
                    <a:bodyPr/>
                    <a:lstStyle/>
                    <a:p>
                      <a:r>
                        <a:rPr lang="en-GB" sz="2400" dirty="0" smtClean="0"/>
                        <a:t>2.</a:t>
                      </a:r>
                      <a:endParaRPr lang="en-GB" sz="2400" dirty="0"/>
                    </a:p>
                  </a:txBody>
                  <a:tcPr/>
                </a:tc>
                <a:tc>
                  <a:txBody>
                    <a:bodyPr/>
                    <a:lstStyle/>
                    <a:p>
                      <a:r>
                        <a:rPr lang="en-GB" sz="2400" dirty="0" smtClean="0"/>
                        <a:t>Maybe it’s hatred I spew. Maybe it’s food for the spirit.</a:t>
                      </a:r>
                      <a:r>
                        <a:rPr lang="en-GB" sz="2400" baseline="0" dirty="0" smtClean="0"/>
                        <a:t> </a:t>
                      </a:r>
                      <a:endParaRPr lang="en-GB" sz="2400" dirty="0"/>
                    </a:p>
                  </a:txBody>
                  <a:tcPr/>
                </a:tc>
                <a:tc>
                  <a:txBody>
                    <a:bodyPr/>
                    <a:lstStyle/>
                    <a:p>
                      <a:endParaRPr lang="en-GB" sz="2400" dirty="0"/>
                    </a:p>
                  </a:txBody>
                  <a:tcPr/>
                </a:tc>
                <a:extLst>
                  <a:ext uri="{0D108BD9-81ED-4DB2-BD59-A6C34878D82A}">
                    <a16:rowId xmlns:a16="http://schemas.microsoft.com/office/drawing/2014/main" val="2491762840"/>
                  </a:ext>
                </a:extLst>
              </a:tr>
              <a:tr h="794859">
                <a:tc>
                  <a:txBody>
                    <a:bodyPr/>
                    <a:lstStyle/>
                    <a:p>
                      <a:r>
                        <a:rPr lang="en-GB" sz="2400" dirty="0" smtClean="0"/>
                        <a:t>3.</a:t>
                      </a:r>
                      <a:endParaRPr lang="en-GB" sz="2400" dirty="0"/>
                    </a:p>
                  </a:txBody>
                  <a:tcPr/>
                </a:tc>
                <a:tc>
                  <a:txBody>
                    <a:bodyPr/>
                    <a:lstStyle/>
                    <a:p>
                      <a:r>
                        <a:rPr lang="en-GB" sz="2400" dirty="0" smtClean="0"/>
                        <a:t>Men would rather use their broken</a:t>
                      </a:r>
                      <a:r>
                        <a:rPr lang="en-GB" sz="2400" baseline="0" dirty="0" smtClean="0"/>
                        <a:t> weapons than their bare hands.  </a:t>
                      </a:r>
                      <a:endParaRPr lang="en-GB" sz="2400" dirty="0"/>
                    </a:p>
                  </a:txBody>
                  <a:tcPr/>
                </a:tc>
                <a:tc>
                  <a:txBody>
                    <a:bodyPr/>
                    <a:lstStyle/>
                    <a:p>
                      <a:endParaRPr lang="en-GB" sz="2400" dirty="0"/>
                    </a:p>
                  </a:txBody>
                  <a:tcPr/>
                </a:tc>
                <a:extLst>
                  <a:ext uri="{0D108BD9-81ED-4DB2-BD59-A6C34878D82A}">
                    <a16:rowId xmlns:a16="http://schemas.microsoft.com/office/drawing/2014/main" val="1405704789"/>
                  </a:ext>
                </a:extLst>
              </a:tr>
              <a:tr h="528036">
                <a:tc>
                  <a:txBody>
                    <a:bodyPr/>
                    <a:lstStyle/>
                    <a:p>
                      <a:r>
                        <a:rPr lang="en-GB" sz="2400" dirty="0" smtClean="0"/>
                        <a:t>4.</a:t>
                      </a:r>
                      <a:endParaRPr lang="en-GB" sz="2400" dirty="0"/>
                    </a:p>
                  </a:txBody>
                  <a:tcPr/>
                </a:tc>
                <a:tc>
                  <a:txBody>
                    <a:bodyPr/>
                    <a:lstStyle/>
                    <a:p>
                      <a:r>
                        <a:rPr lang="en-GB" sz="2400" dirty="0" smtClean="0"/>
                        <a:t>I was not born under a rhyming planet. </a:t>
                      </a:r>
                      <a:endParaRPr lang="en-GB" sz="2400" dirty="0"/>
                    </a:p>
                  </a:txBody>
                  <a:tcPr/>
                </a:tc>
                <a:tc>
                  <a:txBody>
                    <a:bodyPr/>
                    <a:lstStyle/>
                    <a:p>
                      <a:endParaRPr lang="en-GB" sz="2400" dirty="0"/>
                    </a:p>
                  </a:txBody>
                  <a:tcPr/>
                </a:tc>
                <a:extLst>
                  <a:ext uri="{0D108BD9-81ED-4DB2-BD59-A6C34878D82A}">
                    <a16:rowId xmlns:a16="http://schemas.microsoft.com/office/drawing/2014/main" val="1365142267"/>
                  </a:ext>
                </a:extLst>
              </a:tr>
              <a:tr h="528036">
                <a:tc>
                  <a:txBody>
                    <a:bodyPr/>
                    <a:lstStyle/>
                    <a:p>
                      <a:r>
                        <a:rPr lang="en-GB" sz="2400" dirty="0" smtClean="0"/>
                        <a:t>5.</a:t>
                      </a:r>
                      <a:endParaRPr lang="en-GB" sz="2400" dirty="0"/>
                    </a:p>
                  </a:txBody>
                  <a:tcPr/>
                </a:tc>
                <a:tc>
                  <a:txBody>
                    <a:bodyPr/>
                    <a:lstStyle/>
                    <a:p>
                      <a:r>
                        <a:rPr lang="en-GB" sz="2400" dirty="0" smtClean="0"/>
                        <a:t>The</a:t>
                      </a:r>
                      <a:r>
                        <a:rPr lang="en-GB" sz="2400" baseline="0" dirty="0" smtClean="0"/>
                        <a:t> most benevolent king communicates in your dreams</a:t>
                      </a:r>
                      <a:endParaRPr lang="en-GB" sz="2400" dirty="0"/>
                    </a:p>
                  </a:txBody>
                  <a:tcPr/>
                </a:tc>
                <a:tc>
                  <a:txBody>
                    <a:bodyPr/>
                    <a:lstStyle/>
                    <a:p>
                      <a:endParaRPr lang="en-GB" sz="2400" dirty="0"/>
                    </a:p>
                  </a:txBody>
                  <a:tcPr/>
                </a:tc>
                <a:extLst>
                  <a:ext uri="{0D108BD9-81ED-4DB2-BD59-A6C34878D82A}">
                    <a16:rowId xmlns:a16="http://schemas.microsoft.com/office/drawing/2014/main" val="73497872"/>
                  </a:ext>
                </a:extLst>
              </a:tr>
              <a:tr h="528036">
                <a:tc>
                  <a:txBody>
                    <a:bodyPr/>
                    <a:lstStyle/>
                    <a:p>
                      <a:r>
                        <a:rPr lang="en-GB" sz="2400" dirty="0" smtClean="0"/>
                        <a:t>6.</a:t>
                      </a:r>
                      <a:endParaRPr lang="en-GB" sz="2400" dirty="0"/>
                    </a:p>
                  </a:txBody>
                  <a:tcPr/>
                </a:tc>
                <a:tc>
                  <a:txBody>
                    <a:bodyPr/>
                    <a:lstStyle/>
                    <a:p>
                      <a:r>
                        <a:rPr lang="en-GB" sz="2400" dirty="0" smtClean="0"/>
                        <a:t>Socrates,</a:t>
                      </a:r>
                      <a:r>
                        <a:rPr lang="en-GB" sz="2400" baseline="0" dirty="0" smtClean="0"/>
                        <a:t> philosophies and hypotheses can’t define. </a:t>
                      </a:r>
                      <a:endParaRPr lang="en-GB" sz="2400" dirty="0"/>
                    </a:p>
                  </a:txBody>
                  <a:tcPr/>
                </a:tc>
                <a:tc>
                  <a:txBody>
                    <a:bodyPr/>
                    <a:lstStyle/>
                    <a:p>
                      <a:endParaRPr lang="en-GB" sz="2400" dirty="0"/>
                    </a:p>
                  </a:txBody>
                  <a:tcPr/>
                </a:tc>
                <a:extLst>
                  <a:ext uri="{0D108BD9-81ED-4DB2-BD59-A6C34878D82A}">
                    <a16:rowId xmlns:a16="http://schemas.microsoft.com/office/drawing/2014/main" val="4085138681"/>
                  </a:ext>
                </a:extLst>
              </a:tr>
            </a:tbl>
          </a:graphicData>
        </a:graphic>
      </p:graphicFrame>
      <p:pic>
        <p:nvPicPr>
          <p:cNvPr id="10" name="Picture 9" descr="C:\Users\Tara.M\AppData\Local\Microsoft\Windows\INetCache\Content.MSO\58D1BC53.tmp"/>
          <p:cNvPicPr/>
          <p:nvPr/>
        </p:nvPicPr>
        <p:blipFill>
          <a:blip r:embed="rId5">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pic>
        <p:nvPicPr>
          <p:cNvPr id="11" name="Google Shape;170;p29"/>
          <p:cNvPicPr preferRelativeResize="0"/>
          <p:nvPr/>
        </p:nvPicPr>
        <p:blipFill>
          <a:blip r:embed="rId6">
            <a:alphaModFix/>
          </a:blip>
          <a:stretch>
            <a:fillRect/>
          </a:stretch>
        </p:blipFill>
        <p:spPr>
          <a:xfrm>
            <a:off x="11223667" y="5984357"/>
            <a:ext cx="968533" cy="968533"/>
          </a:xfrm>
          <a:prstGeom prst="rect">
            <a:avLst/>
          </a:prstGeom>
          <a:noFill/>
          <a:ln w="19050" cap="flat" cmpd="sng">
            <a:solidFill>
              <a:schemeClr val="dk1"/>
            </a:solidFill>
            <a:prstDash val="solid"/>
            <a:round/>
            <a:headEnd type="none" w="sm" len="sm"/>
            <a:tailEnd type="none" w="sm" len="sm"/>
          </a:ln>
        </p:spPr>
      </p:pic>
      <p:sp>
        <p:nvSpPr>
          <p:cNvPr id="2" name="Title 1"/>
          <p:cNvSpPr>
            <a:spLocks noGrp="1"/>
          </p:cNvSpPr>
          <p:nvPr>
            <p:ph type="title"/>
          </p:nvPr>
        </p:nvSpPr>
        <p:spPr/>
        <p:txBody>
          <a:bodyPr>
            <a:normAutofit fontScale="90000"/>
          </a:bodyPr>
          <a:lstStyle/>
          <a:p>
            <a:endParaRPr lang="en-GB"/>
          </a:p>
        </p:txBody>
      </p:sp>
      <p:sp>
        <p:nvSpPr>
          <p:cNvPr id="12"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88942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165"/>
        <p:cNvGrpSpPr/>
        <p:nvPr/>
      </p:nvGrpSpPr>
      <p:grpSpPr>
        <a:xfrm>
          <a:off x="0" y="0"/>
          <a:ext cx="0" cy="0"/>
          <a:chOff x="0" y="0"/>
          <a:chExt cx="0" cy="0"/>
        </a:xfrm>
      </p:grpSpPr>
      <p:sp>
        <p:nvSpPr>
          <p:cNvPr id="168" name="Google Shape;168;p29"/>
          <p:cNvSpPr txBox="1"/>
          <p:nvPr/>
        </p:nvSpPr>
        <p:spPr>
          <a:xfrm>
            <a:off x="2710544" y="613467"/>
            <a:ext cx="9481656" cy="1751593"/>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3467" b="1" dirty="0" smtClean="0">
                <a:solidFill>
                  <a:schemeClr val="dk1"/>
                </a:solidFill>
                <a:latin typeface="Calibri"/>
                <a:ea typeface="Calibri"/>
                <a:cs typeface="Calibri"/>
                <a:sym typeface="Calibri"/>
              </a:rPr>
              <a:t>Check your answers!</a:t>
            </a:r>
            <a:br>
              <a:rPr lang="en-GB" sz="3467" b="1" dirty="0" smtClean="0">
                <a:solidFill>
                  <a:schemeClr val="dk1"/>
                </a:solidFill>
                <a:latin typeface="Calibri"/>
                <a:ea typeface="Calibri"/>
                <a:cs typeface="Calibri"/>
                <a:sym typeface="Calibri"/>
              </a:rPr>
            </a:br>
            <a:r>
              <a:rPr lang="en-GB" sz="3467" b="1" dirty="0" smtClean="0">
                <a:solidFill>
                  <a:schemeClr val="dk1"/>
                </a:solidFill>
                <a:latin typeface="Calibri"/>
                <a:ea typeface="Calibri"/>
                <a:cs typeface="Calibri"/>
                <a:sym typeface="Calibri"/>
              </a:rPr>
              <a:t>Watch the first three minutes to reveal the answers of the quiz</a:t>
            </a:r>
            <a:endParaRPr sz="3600" b="1" dirty="0">
              <a:solidFill>
                <a:schemeClr val="dk1"/>
              </a:solidFill>
              <a:latin typeface="Calibri"/>
              <a:ea typeface="Calibri"/>
              <a:cs typeface="Calibri"/>
              <a:sym typeface="Calibri"/>
            </a:endParaRPr>
          </a:p>
        </p:txBody>
      </p:sp>
      <p:pic>
        <p:nvPicPr>
          <p:cNvPr id="170" name="Google Shape;170;p29"/>
          <p:cNvPicPr preferRelativeResize="0"/>
          <p:nvPr/>
        </p:nvPicPr>
        <p:blipFill>
          <a:blip r:embed="rId3">
            <a:alphaModFix/>
          </a:blip>
          <a:stretch>
            <a:fillRect/>
          </a:stretch>
        </p:blipFill>
        <p:spPr>
          <a:xfrm>
            <a:off x="11223667" y="5889467"/>
            <a:ext cx="968533" cy="968533"/>
          </a:xfrm>
          <a:prstGeom prst="rect">
            <a:avLst/>
          </a:prstGeom>
          <a:noFill/>
          <a:ln w="19050" cap="flat" cmpd="sng">
            <a:solidFill>
              <a:schemeClr val="dk1"/>
            </a:solidFill>
            <a:prstDash val="solid"/>
            <a:round/>
            <a:headEnd type="none" w="sm" len="sm"/>
            <a:tailEnd type="none" w="sm" len="sm"/>
          </a:ln>
        </p:spPr>
      </p:pic>
      <p:pic>
        <p:nvPicPr>
          <p:cNvPr id="8" name="Picture 7"/>
          <p:cNvPicPr>
            <a:picLocks noChangeAspect="1"/>
          </p:cNvPicPr>
          <p:nvPr/>
        </p:nvPicPr>
        <p:blipFill>
          <a:blip r:embed="rId4"/>
          <a:stretch>
            <a:fillRect/>
          </a:stretch>
        </p:blipFill>
        <p:spPr>
          <a:xfrm>
            <a:off x="12834" y="613467"/>
            <a:ext cx="2697710" cy="1751593"/>
          </a:xfrm>
          <a:prstGeom prst="rect">
            <a:avLst/>
          </a:prstGeom>
        </p:spPr>
      </p:pic>
      <p:sp>
        <p:nvSpPr>
          <p:cNvPr id="3" name="Rectangle 2"/>
          <p:cNvSpPr/>
          <p:nvPr/>
        </p:nvSpPr>
        <p:spPr>
          <a:xfrm>
            <a:off x="6368776" y="1995728"/>
            <a:ext cx="5991320" cy="369332"/>
          </a:xfrm>
          <a:prstGeom prst="rect">
            <a:avLst/>
          </a:prstGeom>
        </p:spPr>
        <p:txBody>
          <a:bodyPr wrap="none">
            <a:spAutoFit/>
          </a:bodyPr>
          <a:lstStyle/>
          <a:p>
            <a:r>
              <a:rPr lang="en-US" dirty="0" smtClean="0">
                <a:hlinkClick r:id="rId5"/>
              </a:rPr>
              <a:t>The Hip-hop Shakespeare Company (hiphopshakespeare.com)</a:t>
            </a:r>
            <a:endParaRPr lang="en-GB" dirty="0"/>
          </a:p>
        </p:txBody>
      </p:sp>
      <p:graphicFrame>
        <p:nvGraphicFramePr>
          <p:cNvPr id="4" name="Table 3"/>
          <p:cNvGraphicFramePr>
            <a:graphicFrameLocks noGrp="1"/>
          </p:cNvGraphicFramePr>
          <p:nvPr/>
        </p:nvGraphicFramePr>
        <p:xfrm>
          <a:off x="169334" y="2411460"/>
          <a:ext cx="10888133" cy="4359250"/>
        </p:xfrm>
        <a:graphic>
          <a:graphicData uri="http://schemas.openxmlformats.org/drawingml/2006/table">
            <a:tbl>
              <a:tblPr firstRow="1" bandRow="1">
                <a:tableStyleId>{5C22544A-7EE6-4342-B048-85BDC9FD1C3A}</a:tableStyleId>
              </a:tblPr>
              <a:tblGrid>
                <a:gridCol w="583906">
                  <a:extLst>
                    <a:ext uri="{9D8B030D-6E8A-4147-A177-3AD203B41FA5}">
                      <a16:colId xmlns:a16="http://schemas.microsoft.com/office/drawing/2014/main" val="2313298927"/>
                    </a:ext>
                  </a:extLst>
                </a:gridCol>
                <a:gridCol w="10304227">
                  <a:extLst>
                    <a:ext uri="{9D8B030D-6E8A-4147-A177-3AD203B41FA5}">
                      <a16:colId xmlns:a16="http://schemas.microsoft.com/office/drawing/2014/main" val="3527204961"/>
                    </a:ext>
                  </a:extLst>
                </a:gridCol>
              </a:tblGrid>
              <a:tr h="503457">
                <a:tc>
                  <a:txBody>
                    <a:bodyPr/>
                    <a:lstStyle/>
                    <a:p>
                      <a:endParaRPr lang="en-GB" sz="2400" dirty="0"/>
                    </a:p>
                  </a:txBody>
                  <a:tcPr/>
                </a:tc>
                <a:tc>
                  <a:txBody>
                    <a:bodyPr/>
                    <a:lstStyle/>
                    <a:p>
                      <a:r>
                        <a:rPr lang="en-GB" sz="2400" dirty="0" err="1" smtClean="0"/>
                        <a:t>Akala’s</a:t>
                      </a:r>
                      <a:r>
                        <a:rPr lang="en-GB" sz="2400" dirty="0" smtClean="0"/>
                        <a:t> pop quiz – Hip-hop or Shakespeare</a:t>
                      </a:r>
                      <a:endParaRPr lang="en-GB" sz="2400" dirty="0"/>
                    </a:p>
                  </a:txBody>
                  <a:tcPr/>
                </a:tc>
                <a:extLst>
                  <a:ext uri="{0D108BD9-81ED-4DB2-BD59-A6C34878D82A}">
                    <a16:rowId xmlns:a16="http://schemas.microsoft.com/office/drawing/2014/main" val="3984374411"/>
                  </a:ext>
                </a:extLst>
              </a:tr>
              <a:tr h="503457">
                <a:tc>
                  <a:txBody>
                    <a:bodyPr/>
                    <a:lstStyle/>
                    <a:p>
                      <a:r>
                        <a:rPr lang="en-GB" sz="2400" dirty="0" smtClean="0"/>
                        <a:t>1.</a:t>
                      </a:r>
                      <a:endParaRPr lang="en-GB" sz="2400" dirty="0"/>
                    </a:p>
                  </a:txBody>
                  <a:tcPr/>
                </a:tc>
                <a:tc>
                  <a:txBody>
                    <a:bodyPr/>
                    <a:lstStyle/>
                    <a:p>
                      <a:r>
                        <a:rPr lang="en-GB" sz="2400" dirty="0" smtClean="0"/>
                        <a:t>To destroy</a:t>
                      </a:r>
                      <a:r>
                        <a:rPr lang="en-GB" sz="2400" baseline="0" dirty="0" smtClean="0"/>
                        <a:t> the beauty from which one came. (Jay Z – Can I live?)</a:t>
                      </a:r>
                      <a:endParaRPr lang="en-GB" sz="2400" dirty="0"/>
                    </a:p>
                  </a:txBody>
                  <a:tcPr/>
                </a:tc>
                <a:extLst>
                  <a:ext uri="{0D108BD9-81ED-4DB2-BD59-A6C34878D82A}">
                    <a16:rowId xmlns:a16="http://schemas.microsoft.com/office/drawing/2014/main" val="910156179"/>
                  </a:ext>
                </a:extLst>
              </a:tr>
              <a:tr h="503457">
                <a:tc>
                  <a:txBody>
                    <a:bodyPr/>
                    <a:lstStyle/>
                    <a:p>
                      <a:r>
                        <a:rPr lang="en-GB" sz="2400" dirty="0" smtClean="0"/>
                        <a:t>2.</a:t>
                      </a:r>
                      <a:endParaRPr lang="en-GB" sz="2400" dirty="0"/>
                    </a:p>
                  </a:txBody>
                  <a:tcPr/>
                </a:tc>
                <a:tc>
                  <a:txBody>
                    <a:bodyPr/>
                    <a:lstStyle/>
                    <a:p>
                      <a:r>
                        <a:rPr lang="en-GB" sz="2400" dirty="0" smtClean="0"/>
                        <a:t>Maybe it’s hatred I spew. Maybe it’s food for the spirit.</a:t>
                      </a:r>
                      <a:r>
                        <a:rPr lang="en-GB" sz="2400" baseline="0" dirty="0" smtClean="0"/>
                        <a:t> (Eminem – Renegade)</a:t>
                      </a:r>
                      <a:endParaRPr lang="en-GB" sz="2400" dirty="0"/>
                    </a:p>
                  </a:txBody>
                  <a:tcPr/>
                </a:tc>
                <a:extLst>
                  <a:ext uri="{0D108BD9-81ED-4DB2-BD59-A6C34878D82A}">
                    <a16:rowId xmlns:a16="http://schemas.microsoft.com/office/drawing/2014/main" val="2491762840"/>
                  </a:ext>
                </a:extLst>
              </a:tr>
              <a:tr h="699502">
                <a:tc>
                  <a:txBody>
                    <a:bodyPr/>
                    <a:lstStyle/>
                    <a:p>
                      <a:r>
                        <a:rPr lang="en-GB" sz="2400" dirty="0" smtClean="0"/>
                        <a:t>3.</a:t>
                      </a:r>
                      <a:endParaRPr lang="en-GB" sz="2400" dirty="0"/>
                    </a:p>
                  </a:txBody>
                  <a:tcPr/>
                </a:tc>
                <a:tc>
                  <a:txBody>
                    <a:bodyPr/>
                    <a:lstStyle/>
                    <a:p>
                      <a:r>
                        <a:rPr lang="en-GB" sz="2400" dirty="0" smtClean="0"/>
                        <a:t>Men would rather use their broken</a:t>
                      </a:r>
                      <a:r>
                        <a:rPr lang="en-GB" sz="2400" baseline="0" dirty="0" smtClean="0"/>
                        <a:t> weapons than their bare hands.  (Shakepseare- Othello)</a:t>
                      </a:r>
                      <a:endParaRPr lang="en-GB" sz="2400" dirty="0"/>
                    </a:p>
                  </a:txBody>
                  <a:tcPr/>
                </a:tc>
                <a:extLst>
                  <a:ext uri="{0D108BD9-81ED-4DB2-BD59-A6C34878D82A}">
                    <a16:rowId xmlns:a16="http://schemas.microsoft.com/office/drawing/2014/main" val="1405704789"/>
                  </a:ext>
                </a:extLst>
              </a:tr>
              <a:tr h="699502">
                <a:tc>
                  <a:txBody>
                    <a:bodyPr/>
                    <a:lstStyle/>
                    <a:p>
                      <a:r>
                        <a:rPr lang="en-GB" sz="2400" dirty="0" smtClean="0"/>
                        <a:t>4.</a:t>
                      </a:r>
                      <a:endParaRPr lang="en-GB" sz="2400" dirty="0"/>
                    </a:p>
                  </a:txBody>
                  <a:tcPr/>
                </a:tc>
                <a:tc>
                  <a:txBody>
                    <a:bodyPr/>
                    <a:lstStyle/>
                    <a:p>
                      <a:r>
                        <a:rPr lang="en-GB" sz="2400" dirty="0" smtClean="0"/>
                        <a:t>I was not born under a rhyming planet. (Shakespeare – Much Ado</a:t>
                      </a:r>
                      <a:r>
                        <a:rPr lang="en-GB" sz="2400" baseline="0" dirty="0" smtClean="0"/>
                        <a:t> About Nothing)</a:t>
                      </a:r>
                      <a:endParaRPr lang="en-GB" sz="2400" dirty="0"/>
                    </a:p>
                  </a:txBody>
                  <a:tcPr/>
                </a:tc>
                <a:extLst>
                  <a:ext uri="{0D108BD9-81ED-4DB2-BD59-A6C34878D82A}">
                    <a16:rowId xmlns:a16="http://schemas.microsoft.com/office/drawing/2014/main" val="1365142267"/>
                  </a:ext>
                </a:extLst>
              </a:tr>
              <a:tr h="699502">
                <a:tc>
                  <a:txBody>
                    <a:bodyPr/>
                    <a:lstStyle/>
                    <a:p>
                      <a:r>
                        <a:rPr lang="en-GB" sz="2400" dirty="0" smtClean="0"/>
                        <a:t>5.</a:t>
                      </a:r>
                      <a:endParaRPr lang="en-GB" sz="2400" dirty="0"/>
                    </a:p>
                  </a:txBody>
                  <a:tcPr/>
                </a:tc>
                <a:tc>
                  <a:txBody>
                    <a:bodyPr/>
                    <a:lstStyle/>
                    <a:p>
                      <a:r>
                        <a:rPr lang="en-GB" sz="2400" dirty="0" smtClean="0"/>
                        <a:t>The</a:t>
                      </a:r>
                      <a:r>
                        <a:rPr lang="en-GB" sz="2400" baseline="0" dirty="0" smtClean="0"/>
                        <a:t> most benevolent king communicates in your dreams. (The Rizza – Wu Tang Clan)</a:t>
                      </a:r>
                      <a:endParaRPr lang="en-GB" sz="2400" dirty="0"/>
                    </a:p>
                  </a:txBody>
                  <a:tcPr/>
                </a:tc>
                <a:extLst>
                  <a:ext uri="{0D108BD9-81ED-4DB2-BD59-A6C34878D82A}">
                    <a16:rowId xmlns:a16="http://schemas.microsoft.com/office/drawing/2014/main" val="73497872"/>
                  </a:ext>
                </a:extLst>
              </a:tr>
              <a:tr h="503457">
                <a:tc>
                  <a:txBody>
                    <a:bodyPr/>
                    <a:lstStyle/>
                    <a:p>
                      <a:r>
                        <a:rPr lang="en-GB" sz="2400" dirty="0" smtClean="0"/>
                        <a:t>6.</a:t>
                      </a:r>
                      <a:endParaRPr lang="en-GB" sz="2400" dirty="0"/>
                    </a:p>
                  </a:txBody>
                  <a:tcPr/>
                </a:tc>
                <a:tc>
                  <a:txBody>
                    <a:bodyPr/>
                    <a:lstStyle/>
                    <a:p>
                      <a:r>
                        <a:rPr lang="en-GB" sz="2400" dirty="0" smtClean="0"/>
                        <a:t>Socrates,</a:t>
                      </a:r>
                      <a:r>
                        <a:rPr lang="en-GB" sz="2400" baseline="0" dirty="0" smtClean="0"/>
                        <a:t> philosophies and hypotheses can’t define. (Inspector Dec – Triumph)</a:t>
                      </a:r>
                      <a:endParaRPr lang="en-GB" sz="2400" dirty="0"/>
                    </a:p>
                  </a:txBody>
                  <a:tcPr/>
                </a:tc>
                <a:extLst>
                  <a:ext uri="{0D108BD9-81ED-4DB2-BD59-A6C34878D82A}">
                    <a16:rowId xmlns:a16="http://schemas.microsoft.com/office/drawing/2014/main" val="4085138681"/>
                  </a:ext>
                </a:extLst>
              </a:tr>
            </a:tbl>
          </a:graphicData>
        </a:graphic>
      </p:graphicFrame>
      <p:sp>
        <p:nvSpPr>
          <p:cNvPr id="2" name="Title 1"/>
          <p:cNvSpPr>
            <a:spLocks noGrp="1"/>
          </p:cNvSpPr>
          <p:nvPr>
            <p:ph type="title"/>
          </p:nvPr>
        </p:nvSpPr>
        <p:spPr/>
        <p:txBody>
          <a:bodyPr>
            <a:normAutofit fontScale="90000"/>
          </a:bodyPr>
          <a:lstStyle/>
          <a:p>
            <a:endParaRPr lang="en-GB"/>
          </a:p>
        </p:txBody>
      </p:sp>
      <p:sp>
        <p:nvSpPr>
          <p:cNvPr id="9"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087376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Google Shape;177;p30"/>
          <p:cNvSpPr txBox="1">
            <a:spLocks noGrp="1"/>
          </p:cNvSpPr>
          <p:nvPr>
            <p:ph type="title"/>
          </p:nvPr>
        </p:nvSpPr>
        <p:spPr>
          <a:xfrm>
            <a:off x="415600" y="752709"/>
            <a:ext cx="11390400" cy="1319200"/>
          </a:xfrm>
          <a:prstGeom prst="rect">
            <a:avLst/>
          </a:prstGeom>
        </p:spPr>
        <p:txBody>
          <a:bodyPr spcFirstLastPara="1" vert="horz" wrap="square" lIns="121900" tIns="121900" rIns="121900" bIns="121900" rtlCol="0" anchor="t" anchorCtr="0">
            <a:noAutofit/>
          </a:bodyPr>
          <a:lstStyle/>
          <a:p>
            <a:pPr>
              <a:buSzPts val="990"/>
            </a:pPr>
            <a:endParaRPr sz="4160" b="1" dirty="0">
              <a:latin typeface="Calibri"/>
              <a:ea typeface="Calibri"/>
              <a:cs typeface="Calibri"/>
              <a:sym typeface="Calibri"/>
            </a:endParaRPr>
          </a:p>
          <a:p>
            <a:pPr>
              <a:buSzPts val="990"/>
            </a:pPr>
            <a:r>
              <a:rPr lang="en-GB" sz="4160" b="1" dirty="0">
                <a:latin typeface="Calibri"/>
                <a:ea typeface="Calibri"/>
                <a:cs typeface="Calibri"/>
                <a:sym typeface="Calibri"/>
              </a:rPr>
              <a:t>Today, we will be sharpening up our </a:t>
            </a:r>
            <a:r>
              <a:rPr lang="en-GB" sz="4160" b="1" dirty="0">
                <a:solidFill>
                  <a:srgbClr val="0066FF"/>
                </a:solidFill>
                <a:latin typeface="Calibri"/>
                <a:ea typeface="Calibri"/>
                <a:cs typeface="Calibri"/>
                <a:sym typeface="Calibri"/>
              </a:rPr>
              <a:t>clarifying</a:t>
            </a:r>
            <a:r>
              <a:rPr lang="en-GB" sz="4160" b="1" dirty="0">
                <a:latin typeface="Calibri"/>
                <a:ea typeface="Calibri"/>
                <a:cs typeface="Calibri"/>
                <a:sym typeface="Calibri"/>
              </a:rPr>
              <a:t> and </a:t>
            </a:r>
            <a:r>
              <a:rPr lang="en-GB" sz="4160" b="1" dirty="0">
                <a:solidFill>
                  <a:srgbClr val="00B050"/>
                </a:solidFill>
                <a:latin typeface="Calibri"/>
                <a:ea typeface="Calibri"/>
                <a:cs typeface="Calibri"/>
                <a:sym typeface="Calibri"/>
              </a:rPr>
              <a:t>summarising </a:t>
            </a:r>
            <a:r>
              <a:rPr lang="en-GB" sz="4160" b="1" dirty="0">
                <a:latin typeface="Calibri"/>
                <a:ea typeface="Calibri"/>
                <a:cs typeface="Calibri"/>
                <a:sym typeface="Calibri"/>
              </a:rPr>
              <a:t>skills. </a:t>
            </a:r>
            <a:endParaRPr sz="4160" b="1" dirty="0">
              <a:latin typeface="Calibri"/>
              <a:ea typeface="Calibri"/>
              <a:cs typeface="Calibri"/>
              <a:sym typeface="Calibri"/>
            </a:endParaRPr>
          </a:p>
          <a:p>
            <a:pPr>
              <a:buSzPts val="990"/>
            </a:pPr>
            <a:endParaRPr sz="4160" b="1" dirty="0">
              <a:latin typeface="Calibri"/>
              <a:ea typeface="Calibri"/>
              <a:cs typeface="Calibri"/>
              <a:sym typeface="Calibri"/>
            </a:endParaRPr>
          </a:p>
          <a:p>
            <a:pPr>
              <a:buSzPts val="990"/>
            </a:pPr>
            <a:r>
              <a:rPr lang="en-GB" sz="4160" b="1" dirty="0">
                <a:latin typeface="Calibri"/>
                <a:ea typeface="Calibri"/>
                <a:cs typeface="Calibri"/>
                <a:sym typeface="Calibri"/>
              </a:rPr>
              <a:t>Let’s look closely at each one.</a:t>
            </a:r>
            <a:endParaRPr sz="4160" b="1" dirty="0">
              <a:latin typeface="Calibri"/>
              <a:ea typeface="Calibri"/>
              <a:cs typeface="Calibri"/>
              <a:sym typeface="Calibri"/>
            </a:endParaRPr>
          </a:p>
        </p:txBody>
      </p:sp>
      <p:graphicFrame>
        <p:nvGraphicFramePr>
          <p:cNvPr id="5" name="Google Shape;196;p33"/>
          <p:cNvGraphicFramePr/>
          <p:nvPr>
            <p:extLst>
              <p:ext uri="{D42A27DB-BD31-4B8C-83A1-F6EECF244321}">
                <p14:modId xmlns:p14="http://schemas.microsoft.com/office/powerpoint/2010/main" val="1620282704"/>
              </p:ext>
            </p:extLst>
          </p:nvPr>
        </p:nvGraphicFramePr>
        <p:xfrm>
          <a:off x="243068" y="5322625"/>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482953">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029C98"/>
                          </a:solidFill>
                          <a:latin typeface="Calibri"/>
                          <a:ea typeface="Calibri"/>
                          <a:cs typeface="Calibri"/>
                          <a:sym typeface="Calibri"/>
                        </a:rPr>
                        <a:t>Predicting</a:t>
                      </a:r>
                      <a:endParaRPr sz="1800" b="1" dirty="0">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pic>
        <p:nvPicPr>
          <p:cNvPr id="6" name="Picture 5" descr="C:\Users\Tara.M\AppData\Local\Microsoft\Windows\INetCache\Content.MSO\58D1BC53.tmp"/>
          <p:cNvPicPr/>
          <p:nvPr/>
        </p:nvPicPr>
        <p:blipFill>
          <a:blip r:embed="rId3">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8"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33693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5693134" y="574516"/>
            <a:ext cx="6034933" cy="5863747"/>
          </a:xfrm>
          <a:prstGeom prst="rect">
            <a:avLst/>
          </a:prstGeom>
          <a:noFill/>
          <a:ln>
            <a:noFill/>
          </a:ln>
        </p:spPr>
      </p:pic>
      <p:graphicFrame>
        <p:nvGraphicFramePr>
          <p:cNvPr id="3" name="Diagram 2"/>
          <p:cNvGraphicFramePr/>
          <p:nvPr/>
        </p:nvGraphicFramePr>
        <p:xfrm>
          <a:off x="169624" y="1149032"/>
          <a:ext cx="5830960" cy="55830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1"/>
            <a:ext cx="4057201" cy="1200329"/>
          </a:xfrm>
          <a:prstGeom prst="rect">
            <a:avLst/>
          </a:prstGeom>
        </p:spPr>
        <p:txBody>
          <a:bodyPr wrap="none">
            <a:spAutoFit/>
          </a:bodyPr>
          <a:lstStyle/>
          <a:p>
            <a:r>
              <a:rPr lang="en-GB" sz="7200" b="1" dirty="0">
                <a:solidFill>
                  <a:srgbClr val="0066FF"/>
                </a:solidFill>
                <a:latin typeface="Calibri"/>
                <a:ea typeface="Calibri"/>
                <a:cs typeface="Calibri"/>
                <a:sym typeface="Calibri"/>
              </a:rPr>
              <a:t>Clarifying:</a:t>
            </a:r>
            <a:endParaRPr lang="en-GB" sz="6667" dirty="0">
              <a:solidFill>
                <a:schemeClr val="accent1">
                  <a:lumMod val="75000"/>
                </a:schemeClr>
              </a:solidFill>
            </a:endParaRPr>
          </a:p>
        </p:txBody>
      </p:sp>
      <p:pic>
        <p:nvPicPr>
          <p:cNvPr id="5" name="Google Shape;106;p26"/>
          <p:cNvPicPr preferRelativeResize="0"/>
          <p:nvPr/>
        </p:nvPicPr>
        <p:blipFill rotWithShape="1">
          <a:blip r:embed="rId9">
            <a:alphaModFix/>
          </a:blip>
          <a:srcRect b="9033"/>
          <a:stretch/>
        </p:blipFill>
        <p:spPr>
          <a:xfrm>
            <a:off x="5593689" y="399452"/>
            <a:ext cx="6233823" cy="6213875"/>
          </a:xfrm>
          <a:prstGeom prst="rect">
            <a:avLst/>
          </a:prstGeom>
          <a:noFill/>
          <a:ln>
            <a:noFill/>
          </a:ln>
        </p:spPr>
      </p:pic>
      <p:pic>
        <p:nvPicPr>
          <p:cNvPr id="6" name="Google Shape;112;p27"/>
          <p:cNvPicPr preferRelativeResize="0"/>
          <p:nvPr/>
        </p:nvPicPr>
        <p:blipFill>
          <a:blip r:embed="rId10">
            <a:alphaModFix/>
          </a:blip>
          <a:stretch>
            <a:fillRect/>
          </a:stretch>
        </p:blipFill>
        <p:spPr>
          <a:xfrm>
            <a:off x="5593689" y="382105"/>
            <a:ext cx="6233823" cy="6231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Users\Tara.M\AppData\Local\Microsoft\Windows\INetCache\Content.MSO\58D1BC53.tmp"/>
          <p:cNvPicPr/>
          <p:nvPr/>
        </p:nvPicPr>
        <p:blipFill>
          <a:blip r:embed="rId11">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spTree>
    <p:extLst>
      <p:ext uri="{BB962C8B-B14F-4D97-AF65-F5344CB8AC3E}">
        <p14:creationId xmlns:p14="http://schemas.microsoft.com/office/powerpoint/2010/main" val="3560657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5"/>
          <p:cNvPicPr preferRelativeResize="0"/>
          <p:nvPr/>
        </p:nvPicPr>
        <p:blipFill rotWithShape="1">
          <a:blip r:embed="rId3">
            <a:alphaModFix/>
          </a:blip>
          <a:srcRect l="19608" r="22497"/>
          <a:stretch/>
        </p:blipFill>
        <p:spPr>
          <a:xfrm>
            <a:off x="5693134" y="574516"/>
            <a:ext cx="6034933" cy="5863747"/>
          </a:xfrm>
          <a:prstGeom prst="rect">
            <a:avLst/>
          </a:prstGeom>
          <a:noFill/>
          <a:ln>
            <a:noFill/>
          </a:ln>
        </p:spPr>
      </p:pic>
      <p:graphicFrame>
        <p:nvGraphicFramePr>
          <p:cNvPr id="3" name="Diagram 2"/>
          <p:cNvGraphicFramePr/>
          <p:nvPr/>
        </p:nvGraphicFramePr>
        <p:xfrm>
          <a:off x="169624" y="1149032"/>
          <a:ext cx="5830960" cy="55830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2" y="1"/>
            <a:ext cx="5412059" cy="1200329"/>
          </a:xfrm>
          <a:prstGeom prst="rect">
            <a:avLst/>
          </a:prstGeom>
        </p:spPr>
        <p:txBody>
          <a:bodyPr wrap="none">
            <a:spAutoFit/>
          </a:bodyPr>
          <a:lstStyle/>
          <a:p>
            <a:r>
              <a:rPr lang="en-GB" sz="7200" b="1" dirty="0">
                <a:solidFill>
                  <a:srgbClr val="00B050"/>
                </a:solidFill>
                <a:latin typeface="Calibri"/>
                <a:ea typeface="Calibri"/>
                <a:cs typeface="Calibri"/>
                <a:sym typeface="Calibri"/>
              </a:rPr>
              <a:t>Summarising:</a:t>
            </a:r>
            <a:endParaRPr lang="en-GB" sz="6667" dirty="0"/>
          </a:p>
        </p:txBody>
      </p:sp>
      <p:pic>
        <p:nvPicPr>
          <p:cNvPr id="5" name="Google Shape;106;p26"/>
          <p:cNvPicPr preferRelativeResize="0"/>
          <p:nvPr/>
        </p:nvPicPr>
        <p:blipFill rotWithShape="1">
          <a:blip r:embed="rId9">
            <a:alphaModFix/>
          </a:blip>
          <a:srcRect b="9033"/>
          <a:stretch/>
        </p:blipFill>
        <p:spPr>
          <a:xfrm>
            <a:off x="5593689" y="399452"/>
            <a:ext cx="6233823" cy="6213875"/>
          </a:xfrm>
          <a:prstGeom prst="rect">
            <a:avLst/>
          </a:prstGeom>
          <a:noFill/>
          <a:ln>
            <a:noFill/>
          </a:ln>
        </p:spPr>
      </p:pic>
      <p:pic>
        <p:nvPicPr>
          <p:cNvPr id="6" name="Google Shape;112;p27"/>
          <p:cNvPicPr preferRelativeResize="0"/>
          <p:nvPr/>
        </p:nvPicPr>
        <p:blipFill>
          <a:blip r:embed="rId10">
            <a:alphaModFix/>
          </a:blip>
          <a:stretch>
            <a:fillRect/>
          </a:stretch>
        </p:blipFill>
        <p:spPr>
          <a:xfrm>
            <a:off x="5593689" y="382105"/>
            <a:ext cx="6233823" cy="6231223"/>
          </a:xfrm>
          <a:prstGeom prst="rect">
            <a:avLst/>
          </a:prstGeom>
          <a:noFill/>
          <a:ln>
            <a:noFill/>
          </a:ln>
        </p:spPr>
      </p:pic>
      <p:pic>
        <p:nvPicPr>
          <p:cNvPr id="7" name="Picture 6" descr="C:\Users\Tara.M\AppData\Local\Microsoft\Windows\INetCache\Content.MSO\58D1BC53.tmp"/>
          <p:cNvPicPr/>
          <p:nvPr/>
        </p:nvPicPr>
        <p:blipFill>
          <a:blip r:embed="rId11">
            <a:extLst>
              <a:ext uri="{28A0092B-C50C-407E-A947-70E740481C1C}">
                <a14:useLocalDpi xmlns:a14="http://schemas.microsoft.com/office/drawing/2010/main" val="0"/>
              </a:ext>
            </a:extLst>
          </a:blip>
          <a:srcRect/>
          <a:stretch>
            <a:fillRect/>
          </a:stretch>
        </p:blipFill>
        <p:spPr bwMode="auto">
          <a:xfrm>
            <a:off x="89249" y="6103032"/>
            <a:ext cx="712047" cy="629073"/>
          </a:xfrm>
          <a:prstGeom prst="rect">
            <a:avLst/>
          </a:prstGeom>
          <a:noFill/>
          <a:ln>
            <a:noFill/>
          </a:ln>
        </p:spPr>
      </p:pic>
      <p:pic>
        <p:nvPicPr>
          <p:cNvPr id="8" name="Google Shape;118;p28"/>
          <p:cNvPicPr preferRelativeResize="0"/>
          <p:nvPr/>
        </p:nvPicPr>
        <p:blipFill rotWithShape="1">
          <a:blip r:embed="rId12">
            <a:alphaModFix/>
          </a:blip>
          <a:srcRect t="6330" b="14342"/>
          <a:stretch/>
        </p:blipFill>
        <p:spPr>
          <a:xfrm>
            <a:off x="5593687" y="355182"/>
            <a:ext cx="6233823" cy="62581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6106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graphicFrame>
        <p:nvGraphicFramePr>
          <p:cNvPr id="196" name="Google Shape;196;p33"/>
          <p:cNvGraphicFramePr/>
          <p:nvPr>
            <p:extLst>
              <p:ext uri="{D42A27DB-BD31-4B8C-83A1-F6EECF244321}">
                <p14:modId xmlns:p14="http://schemas.microsoft.com/office/powerpoint/2010/main" val="1239488649"/>
              </p:ext>
            </p:extLst>
          </p:nvPr>
        </p:nvGraphicFramePr>
        <p:xfrm>
          <a:off x="228268" y="6245651"/>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482953">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FFC000"/>
                          </a:solidFill>
                          <a:latin typeface="Calibri"/>
                          <a:ea typeface="Calibri"/>
                          <a:cs typeface="Calibri"/>
                          <a:sym typeface="Calibri"/>
                        </a:rPr>
                        <a:t>Inferring</a:t>
                      </a:r>
                      <a:endParaRPr sz="1800" b="1">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198" name="Google Shape;198;p33"/>
          <p:cNvSpPr txBox="1"/>
          <p:nvPr/>
        </p:nvSpPr>
        <p:spPr>
          <a:xfrm>
            <a:off x="408258" y="649247"/>
            <a:ext cx="11405083" cy="1074663"/>
          </a:xfrm>
          <a:prstGeom prst="rect">
            <a:avLst/>
          </a:prstGeom>
          <a:noFill/>
          <a:ln>
            <a:noFill/>
          </a:ln>
        </p:spPr>
        <p:txBody>
          <a:bodyPr spcFirstLastPara="1" wrap="square" lIns="121900" tIns="121900" rIns="121900" bIns="121900" anchor="t" anchorCtr="0">
            <a:noAutofit/>
          </a:bodyPr>
          <a:lstStyle/>
          <a:p>
            <a:pPr algn="ctr"/>
            <a:r>
              <a:rPr lang="en-GB" sz="3200" b="1" dirty="0">
                <a:solidFill>
                  <a:schemeClr val="dk1"/>
                </a:solidFill>
                <a:latin typeface="Calibri"/>
                <a:ea typeface="Calibri"/>
                <a:cs typeface="Calibri"/>
                <a:sym typeface="Calibri"/>
              </a:rPr>
              <a:t>With your partner, list at least TEN words </a:t>
            </a:r>
            <a:r>
              <a:rPr lang="en-GB" sz="3200" b="1" dirty="0" smtClean="0">
                <a:solidFill>
                  <a:schemeClr val="dk1"/>
                </a:solidFill>
                <a:latin typeface="Calibri"/>
                <a:ea typeface="Calibri"/>
                <a:cs typeface="Calibri"/>
                <a:sym typeface="Calibri"/>
              </a:rPr>
              <a:t>London as described in The Dark Lady</a:t>
            </a:r>
            <a:r>
              <a:rPr lang="en-GB" sz="2000" dirty="0">
                <a:solidFill>
                  <a:schemeClr val="dk1"/>
                </a:solidFill>
                <a:latin typeface="Calibri"/>
                <a:ea typeface="Calibri"/>
                <a:cs typeface="Calibri"/>
                <a:sym typeface="Calibri"/>
              </a:rPr>
              <a:t/>
            </a:r>
            <a:br>
              <a:rPr lang="en-GB" sz="2000" dirty="0">
                <a:solidFill>
                  <a:schemeClr val="dk1"/>
                </a:solidFill>
                <a:latin typeface="Calibri"/>
                <a:ea typeface="Calibri"/>
                <a:cs typeface="Calibri"/>
                <a:sym typeface="Calibri"/>
              </a:rPr>
            </a:br>
            <a:r>
              <a:rPr lang="en-GB" sz="2000" dirty="0">
                <a:solidFill>
                  <a:schemeClr val="dk1"/>
                </a:solidFill>
                <a:latin typeface="Calibri"/>
                <a:ea typeface="Calibri"/>
                <a:cs typeface="Calibri"/>
                <a:sym typeface="Calibri"/>
              </a:rPr>
              <a:t/>
            </a:r>
            <a:br>
              <a:rPr lang="en-GB" sz="2000" dirty="0">
                <a:solidFill>
                  <a:schemeClr val="dk1"/>
                </a:solidFill>
                <a:latin typeface="Calibri"/>
                <a:ea typeface="Calibri"/>
                <a:cs typeface="Calibri"/>
                <a:sym typeface="Calibri"/>
              </a:rPr>
            </a:br>
            <a:r>
              <a:rPr lang="en-GB" sz="2000" b="1" dirty="0">
                <a:solidFill>
                  <a:srgbClr val="6AA84F"/>
                </a:solidFill>
                <a:latin typeface="Calibri"/>
                <a:ea typeface="Calibri"/>
                <a:cs typeface="Calibri"/>
                <a:sym typeface="Calibri"/>
              </a:rPr>
              <a:t/>
            </a:r>
            <a:br>
              <a:rPr lang="en-GB" sz="2000" b="1" dirty="0">
                <a:solidFill>
                  <a:srgbClr val="6AA84F"/>
                </a:solidFill>
                <a:latin typeface="Calibri"/>
                <a:ea typeface="Calibri"/>
                <a:cs typeface="Calibri"/>
                <a:sym typeface="Calibri"/>
              </a:rPr>
            </a:br>
            <a:endParaRPr sz="2000" b="1" dirty="0">
              <a:solidFill>
                <a:srgbClr val="8E7CC3"/>
              </a:solidFill>
              <a:latin typeface="Calibri"/>
              <a:ea typeface="Calibri"/>
              <a:cs typeface="Calibri"/>
              <a:sym typeface="Calibri"/>
            </a:endParaRPr>
          </a:p>
        </p:txBody>
      </p:sp>
      <p:pic>
        <p:nvPicPr>
          <p:cNvPr id="199" name="Google Shape;199;p33"/>
          <p:cNvPicPr preferRelativeResize="0"/>
          <p:nvPr/>
        </p:nvPicPr>
        <p:blipFill rotWithShape="1">
          <a:blip r:embed="rId3">
            <a:alphaModFix/>
          </a:blip>
          <a:srcRect l="17504" t="12207" r="17904" b="17955"/>
          <a:stretch/>
        </p:blipFill>
        <p:spPr>
          <a:xfrm>
            <a:off x="11267968" y="5799400"/>
            <a:ext cx="924033" cy="1058600"/>
          </a:xfrm>
          <a:prstGeom prst="rect">
            <a:avLst/>
          </a:prstGeom>
          <a:noFill/>
          <a:ln w="19050" cap="flat" cmpd="sng">
            <a:solidFill>
              <a:schemeClr val="dk1"/>
            </a:solidFill>
            <a:prstDash val="solid"/>
            <a:round/>
            <a:headEnd type="none" w="sm" len="sm"/>
            <a:tailEnd type="none" w="sm" len="sm"/>
          </a:ln>
        </p:spPr>
      </p:pic>
      <p:pic>
        <p:nvPicPr>
          <p:cNvPr id="3074" name="Picture 2" descr="Elizabethan London | Royal Shakespeare Compa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5700" y="1723910"/>
            <a:ext cx="8810197" cy="43809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Tara.M\AppData\Local\Microsoft\Windows\INetCache\Content.MSO\58D1BC53.tmp"/>
          <p:cNvPicPr/>
          <p:nvPr/>
        </p:nvPicPr>
        <p:blipFill>
          <a:blip r:embed="rId5">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2"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824735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4"/>
          <p:cNvSpPr txBox="1">
            <a:spLocks noGrp="1"/>
          </p:cNvSpPr>
          <p:nvPr>
            <p:ph type="body" idx="1"/>
          </p:nvPr>
        </p:nvSpPr>
        <p:spPr>
          <a:xfrm>
            <a:off x="6701733" y="1064867"/>
            <a:ext cx="5074800" cy="5026800"/>
          </a:xfrm>
          <a:prstGeom prst="rect">
            <a:avLst/>
          </a:prstGeom>
        </p:spPr>
        <p:txBody>
          <a:bodyPr spcFirstLastPara="1" vert="horz" wrap="square" lIns="121900" tIns="121900" rIns="121900" bIns="121900" rtlCol="0" anchor="t" anchorCtr="0">
            <a:normAutofit/>
          </a:bodyPr>
          <a:lstStyle/>
          <a:p>
            <a:pPr marL="0" indent="0" algn="ctr">
              <a:spcAft>
                <a:spcPts val="1600"/>
              </a:spcAft>
              <a:buNone/>
            </a:pPr>
            <a:r>
              <a:rPr lang="en-GB" sz="5333" dirty="0">
                <a:solidFill>
                  <a:schemeClr val="dk1"/>
                </a:solidFill>
                <a:latin typeface="Calibri"/>
                <a:ea typeface="Calibri"/>
                <a:cs typeface="Calibri"/>
                <a:sym typeface="Calibri"/>
              </a:rPr>
              <a:t>We will look at two new words that we could use to describe </a:t>
            </a:r>
            <a:r>
              <a:rPr lang="en-GB" sz="5333" dirty="0" smtClean="0">
                <a:solidFill>
                  <a:schemeClr val="dk1"/>
                </a:solidFill>
                <a:latin typeface="Calibri"/>
                <a:ea typeface="Calibri"/>
                <a:cs typeface="Calibri"/>
                <a:sym typeface="Calibri"/>
              </a:rPr>
              <a:t>Henry’s experience so far.</a:t>
            </a:r>
            <a:endParaRPr sz="5333"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606300" y="1064866"/>
            <a:ext cx="5944178" cy="3655989"/>
          </a:xfrm>
          <a:prstGeom prst="rect">
            <a:avLst/>
          </a:prstGeom>
        </p:spPr>
      </p:pic>
      <p:pic>
        <p:nvPicPr>
          <p:cNvPr id="5" name="Picture 4"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7"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417740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5" name="Google Shape;215;p35"/>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48554">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17" name="Google Shape;217;p35"/>
          <p:cNvSpPr/>
          <p:nvPr/>
        </p:nvSpPr>
        <p:spPr>
          <a:xfrm>
            <a:off x="3628667" y="902100"/>
            <a:ext cx="8258800" cy="768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4000" dirty="0" smtClean="0">
                <a:latin typeface="Calibri"/>
                <a:ea typeface="Calibri"/>
                <a:cs typeface="Calibri"/>
                <a:sym typeface="Calibri"/>
              </a:rPr>
              <a:t>Poverty</a:t>
            </a:r>
            <a:endParaRPr sz="4000" dirty="0">
              <a:latin typeface="Calibri"/>
              <a:ea typeface="Calibri"/>
              <a:cs typeface="Calibri"/>
              <a:sym typeface="Calibri"/>
            </a:endParaRPr>
          </a:p>
        </p:txBody>
      </p:sp>
      <p:pic>
        <p:nvPicPr>
          <p:cNvPr id="9" name="Picture 8"/>
          <p:cNvPicPr>
            <a:picLocks noChangeAspect="1"/>
          </p:cNvPicPr>
          <p:nvPr/>
        </p:nvPicPr>
        <p:blipFill>
          <a:blip r:embed="rId3"/>
          <a:stretch>
            <a:fillRect/>
          </a:stretch>
        </p:blipFill>
        <p:spPr>
          <a:xfrm>
            <a:off x="94582" y="694014"/>
            <a:ext cx="3386846" cy="2083092"/>
          </a:xfrm>
          <a:prstGeom prst="rect">
            <a:avLst/>
          </a:prstGeom>
          <a:ln w="57150">
            <a:noFill/>
          </a:ln>
        </p:spPr>
      </p:pic>
      <p:pic>
        <p:nvPicPr>
          <p:cNvPr id="11272" name="Picture 8" descr="Poverty glyph icon. Simple solid style. Homeless, beggar, hunger and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637" t="19856" r="9455" b="19563"/>
          <a:stretch/>
        </p:blipFill>
        <p:spPr bwMode="auto">
          <a:xfrm>
            <a:off x="6258876" y="2600694"/>
            <a:ext cx="2998382" cy="24914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2" descr="Elizabethan London | Royal Shakespeare Compan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800" y="3024210"/>
            <a:ext cx="4282545" cy="21295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 name="Picture 7" descr="C:\Users\Tara.M\AppData\Local\Microsoft\Windows\INetCache\Content.MSO\58D1BC53.tmp"/>
          <p:cNvPicPr/>
          <p:nvPr/>
        </p:nvPicPr>
        <p:blipFill>
          <a:blip r:embed="rId6">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0"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1493308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5" name="Google Shape;215;p35"/>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48554">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17" name="Google Shape;217;p35"/>
          <p:cNvSpPr/>
          <p:nvPr/>
        </p:nvSpPr>
        <p:spPr>
          <a:xfrm>
            <a:off x="3628667" y="902099"/>
            <a:ext cx="8258800" cy="1437063"/>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4000" dirty="0" smtClean="0">
                <a:latin typeface="Calibri"/>
                <a:ea typeface="Calibri"/>
                <a:cs typeface="Calibri"/>
                <a:sym typeface="Calibri"/>
              </a:rPr>
              <a:t>Poverty:</a:t>
            </a:r>
            <a:br>
              <a:rPr lang="en-GB" sz="4000" dirty="0" smtClean="0">
                <a:latin typeface="Calibri"/>
                <a:ea typeface="Calibri"/>
                <a:cs typeface="Calibri"/>
                <a:sym typeface="Calibri"/>
              </a:rPr>
            </a:br>
            <a:r>
              <a:rPr lang="en-GB" sz="4000" dirty="0" smtClean="0">
                <a:latin typeface="Calibri"/>
                <a:ea typeface="Calibri"/>
                <a:cs typeface="Calibri"/>
                <a:sym typeface="Calibri"/>
              </a:rPr>
              <a:t>the state of being </a:t>
            </a:r>
            <a:r>
              <a:rPr lang="en-GB" sz="4000" dirty="0" smtClean="0">
                <a:solidFill>
                  <a:srgbClr val="0070C0"/>
                </a:solidFill>
                <a:latin typeface="Calibri"/>
                <a:ea typeface="Calibri"/>
                <a:cs typeface="Calibri"/>
                <a:sym typeface="Calibri"/>
              </a:rPr>
              <a:t>extremely</a:t>
            </a:r>
            <a:r>
              <a:rPr lang="en-GB" sz="4000" dirty="0" smtClean="0">
                <a:latin typeface="Calibri"/>
                <a:ea typeface="Calibri"/>
                <a:cs typeface="Calibri"/>
                <a:sym typeface="Calibri"/>
              </a:rPr>
              <a:t> poor.</a:t>
            </a:r>
            <a:endParaRPr sz="4000" dirty="0">
              <a:latin typeface="Calibri"/>
              <a:ea typeface="Calibri"/>
              <a:cs typeface="Calibri"/>
              <a:sym typeface="Calibri"/>
            </a:endParaRPr>
          </a:p>
        </p:txBody>
      </p:sp>
      <p:pic>
        <p:nvPicPr>
          <p:cNvPr id="9" name="Picture 8"/>
          <p:cNvPicPr>
            <a:picLocks noChangeAspect="1"/>
          </p:cNvPicPr>
          <p:nvPr/>
        </p:nvPicPr>
        <p:blipFill>
          <a:blip r:embed="rId3"/>
          <a:stretch>
            <a:fillRect/>
          </a:stretch>
        </p:blipFill>
        <p:spPr>
          <a:xfrm>
            <a:off x="94582" y="694014"/>
            <a:ext cx="3386846" cy="2083092"/>
          </a:xfrm>
          <a:prstGeom prst="rect">
            <a:avLst/>
          </a:prstGeom>
          <a:ln w="57150">
            <a:noFill/>
          </a:ln>
        </p:spPr>
      </p:pic>
      <p:pic>
        <p:nvPicPr>
          <p:cNvPr id="11272" name="Picture 8" descr="Poverty glyph icon. Simple solid style. Homeless, beggar, hunger and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637" t="19856" r="9455" b="19563"/>
          <a:stretch/>
        </p:blipFill>
        <p:spPr bwMode="auto">
          <a:xfrm>
            <a:off x="6258876" y="2600694"/>
            <a:ext cx="2998382" cy="24914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2" descr="Elizabethan London | Royal Shakespeare Compan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800" y="3024210"/>
            <a:ext cx="4282545" cy="21295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 name="Picture 7" descr="C:\Users\Tara.M\AppData\Local\Microsoft\Windows\INetCache\Content.MSO\58D1BC53.tmp"/>
          <p:cNvPicPr/>
          <p:nvPr/>
        </p:nvPicPr>
        <p:blipFill>
          <a:blip r:embed="rId6">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0" name="Google Shape;171;p29"/>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a:t>
            </a:r>
            <a:r>
              <a:rPr lang="en-GB" sz="2267" b="1" i="1" dirty="0" smtClean="0">
                <a:solidFill>
                  <a:schemeClr val="lt1"/>
                </a:solidFill>
                <a:latin typeface="Calibri"/>
                <a:ea typeface="Calibri"/>
                <a:cs typeface="Calibri"/>
                <a:sym typeface="Calibri"/>
              </a:rPr>
              <a:t>of TDL.</a:t>
            </a:r>
            <a:endParaRPr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2746088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5" name="Google Shape;215;p35"/>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48554">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17" name="Google Shape;217;p35"/>
          <p:cNvSpPr/>
          <p:nvPr/>
        </p:nvSpPr>
        <p:spPr>
          <a:xfrm>
            <a:off x="3628667" y="902099"/>
            <a:ext cx="8258800" cy="1437063"/>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4000" dirty="0" smtClean="0">
                <a:latin typeface="Calibri"/>
                <a:ea typeface="Calibri"/>
                <a:cs typeface="Calibri"/>
                <a:sym typeface="Calibri"/>
              </a:rPr>
              <a:t>Poverty:</a:t>
            </a:r>
            <a:br>
              <a:rPr lang="en-GB" sz="4000" dirty="0" smtClean="0">
                <a:latin typeface="Calibri"/>
                <a:ea typeface="Calibri"/>
                <a:cs typeface="Calibri"/>
                <a:sym typeface="Calibri"/>
              </a:rPr>
            </a:br>
            <a:r>
              <a:rPr lang="en-GB" sz="4000" dirty="0" smtClean="0">
                <a:latin typeface="Calibri"/>
                <a:ea typeface="Calibri"/>
                <a:cs typeface="Calibri"/>
                <a:sym typeface="Calibri"/>
              </a:rPr>
              <a:t>the state of being </a:t>
            </a:r>
            <a:r>
              <a:rPr lang="en-GB" sz="4000" dirty="0" smtClean="0">
                <a:solidFill>
                  <a:srgbClr val="0070C0"/>
                </a:solidFill>
                <a:latin typeface="Calibri"/>
                <a:ea typeface="Calibri"/>
                <a:cs typeface="Calibri"/>
                <a:sym typeface="Calibri"/>
              </a:rPr>
              <a:t>extremely</a:t>
            </a:r>
            <a:r>
              <a:rPr lang="en-GB" sz="4000" dirty="0" smtClean="0">
                <a:latin typeface="Calibri"/>
                <a:ea typeface="Calibri"/>
                <a:cs typeface="Calibri"/>
                <a:sym typeface="Calibri"/>
              </a:rPr>
              <a:t> poor.</a:t>
            </a:r>
            <a:endParaRPr sz="4000" dirty="0">
              <a:latin typeface="Calibri"/>
              <a:ea typeface="Calibri"/>
              <a:cs typeface="Calibri"/>
              <a:sym typeface="Calibri"/>
            </a:endParaRPr>
          </a:p>
        </p:txBody>
      </p:sp>
      <p:pic>
        <p:nvPicPr>
          <p:cNvPr id="9" name="Picture 8"/>
          <p:cNvPicPr>
            <a:picLocks noChangeAspect="1"/>
          </p:cNvPicPr>
          <p:nvPr/>
        </p:nvPicPr>
        <p:blipFill>
          <a:blip r:embed="rId3"/>
          <a:stretch>
            <a:fillRect/>
          </a:stretch>
        </p:blipFill>
        <p:spPr>
          <a:xfrm>
            <a:off x="94582" y="694014"/>
            <a:ext cx="3386846" cy="2083092"/>
          </a:xfrm>
          <a:prstGeom prst="rect">
            <a:avLst/>
          </a:prstGeom>
          <a:ln w="57150">
            <a:noFill/>
          </a:ln>
        </p:spPr>
      </p:pic>
      <p:pic>
        <p:nvPicPr>
          <p:cNvPr id="13" name="Picture 2" descr="Elizabethan London | Royal Shakespeare Compan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00" y="3024210"/>
            <a:ext cx="4282545" cy="21295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Google Shape;237;p37"/>
          <p:cNvSpPr/>
          <p:nvPr/>
        </p:nvSpPr>
        <p:spPr>
          <a:xfrm>
            <a:off x="3038533" y="2627261"/>
            <a:ext cx="8925200" cy="3168572"/>
          </a:xfrm>
          <a:prstGeom prst="leftArrowCallout">
            <a:avLst>
              <a:gd name="adj1" fmla="val 25000"/>
              <a:gd name="adj2" fmla="val 25000"/>
              <a:gd name="adj3" fmla="val 25000"/>
              <a:gd name="adj4" fmla="val 79966"/>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2800" dirty="0">
                <a:latin typeface="Calibri"/>
                <a:ea typeface="Calibri"/>
                <a:cs typeface="Calibri"/>
                <a:sym typeface="Calibri"/>
              </a:rPr>
              <a:t>In what ways </a:t>
            </a:r>
            <a:r>
              <a:rPr lang="en-GB" sz="2800" dirty="0" smtClean="0">
                <a:latin typeface="Calibri"/>
                <a:ea typeface="Calibri"/>
                <a:cs typeface="Calibri"/>
                <a:sym typeface="Calibri"/>
              </a:rPr>
              <a:t>does Henry’s London show extreme poverty?</a:t>
            </a:r>
            <a:br>
              <a:rPr lang="en-GB" sz="2800" dirty="0" smtClean="0">
                <a:latin typeface="Calibri"/>
                <a:ea typeface="Calibri"/>
                <a:cs typeface="Calibri"/>
                <a:sym typeface="Calibri"/>
              </a:rPr>
            </a:br>
            <a:r>
              <a:rPr lang="en-GB" sz="2800" i="1" dirty="0">
                <a:latin typeface="Calibri"/>
                <a:ea typeface="Calibri"/>
                <a:cs typeface="Calibri"/>
                <a:sym typeface="Calibri"/>
              </a:rPr>
              <a:t/>
            </a:r>
            <a:br>
              <a:rPr lang="en-GB" sz="2800" i="1" dirty="0">
                <a:latin typeface="Calibri"/>
                <a:ea typeface="Calibri"/>
                <a:cs typeface="Calibri"/>
                <a:sym typeface="Calibri"/>
              </a:rPr>
            </a:br>
            <a:r>
              <a:rPr lang="en-GB" sz="2800" i="1" dirty="0" smtClean="0">
                <a:latin typeface="Calibri"/>
                <a:ea typeface="Calibri"/>
                <a:cs typeface="Calibri"/>
                <a:sym typeface="Calibri"/>
              </a:rPr>
              <a:t>Londoners live in poverty in The Gap.</a:t>
            </a:r>
            <a:br>
              <a:rPr lang="en-GB" sz="2800" i="1" dirty="0" smtClean="0">
                <a:latin typeface="Calibri"/>
                <a:ea typeface="Calibri"/>
                <a:cs typeface="Calibri"/>
                <a:sym typeface="Calibri"/>
              </a:rPr>
            </a:br>
            <a:r>
              <a:rPr lang="en-GB" sz="2800" i="1" dirty="0" smtClean="0">
                <a:latin typeface="Calibri"/>
                <a:ea typeface="Calibri"/>
                <a:cs typeface="Calibri"/>
                <a:sym typeface="Calibri"/>
              </a:rPr>
              <a:t/>
            </a:r>
            <a:br>
              <a:rPr lang="en-GB" sz="2800" i="1" dirty="0" smtClean="0">
                <a:latin typeface="Calibri"/>
                <a:ea typeface="Calibri"/>
                <a:cs typeface="Calibri"/>
                <a:sym typeface="Calibri"/>
              </a:rPr>
            </a:br>
            <a:r>
              <a:rPr lang="en-GB" sz="2800" b="1" i="1" dirty="0" smtClean="0">
                <a:latin typeface="Calibri"/>
                <a:ea typeface="Calibri"/>
                <a:cs typeface="Calibri"/>
                <a:sym typeface="Calibri"/>
              </a:rPr>
              <a:t>Your </a:t>
            </a:r>
            <a:r>
              <a:rPr lang="en-GB" sz="2800" b="1" i="1" dirty="0">
                <a:latin typeface="Calibri"/>
                <a:ea typeface="Calibri"/>
                <a:cs typeface="Calibri"/>
                <a:sym typeface="Calibri"/>
              </a:rPr>
              <a:t>turn: use </a:t>
            </a:r>
            <a:r>
              <a:rPr lang="en-GB" sz="2800" b="1" i="1" dirty="0" smtClean="0">
                <a:latin typeface="Calibri"/>
                <a:ea typeface="Calibri"/>
                <a:cs typeface="Calibri"/>
                <a:sym typeface="Calibri"/>
              </a:rPr>
              <a:t>poverty </a:t>
            </a:r>
            <a:r>
              <a:rPr lang="en-GB" sz="2800" b="1" i="1" dirty="0">
                <a:latin typeface="Calibri"/>
                <a:ea typeface="Calibri"/>
                <a:cs typeface="Calibri"/>
                <a:sym typeface="Calibri"/>
              </a:rPr>
              <a:t>in your own sentence </a:t>
            </a:r>
            <a:r>
              <a:rPr lang="en-GB" sz="2800" b="1" i="1" dirty="0" smtClean="0">
                <a:latin typeface="Calibri"/>
                <a:ea typeface="Calibri"/>
                <a:cs typeface="Calibri"/>
                <a:sym typeface="Calibri"/>
              </a:rPr>
              <a:t>about The Dark Lady.</a:t>
            </a:r>
            <a:endParaRPr sz="2800" i="1" dirty="0">
              <a:latin typeface="Calibri"/>
              <a:ea typeface="Calibri"/>
              <a:cs typeface="Calibri"/>
              <a:sym typeface="Calibri"/>
            </a:endParaRPr>
          </a:p>
        </p:txBody>
      </p:sp>
      <p:sp>
        <p:nvSpPr>
          <p:cNvPr id="10" name="Google Shape;171;p29"/>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a:t>
            </a:r>
            <a:r>
              <a:rPr lang="en-GB" sz="2267" b="1" i="1" dirty="0" smtClean="0">
                <a:solidFill>
                  <a:schemeClr val="lt1"/>
                </a:solidFill>
                <a:latin typeface="Calibri"/>
                <a:ea typeface="Calibri"/>
                <a:cs typeface="Calibri"/>
                <a:sym typeface="Calibri"/>
              </a:rPr>
              <a:t>of TDL.</a:t>
            </a:r>
            <a:endParaRPr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439138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5" name="Google Shape;215;p35"/>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48554">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17" name="Google Shape;217;p35"/>
          <p:cNvSpPr/>
          <p:nvPr/>
        </p:nvSpPr>
        <p:spPr>
          <a:xfrm>
            <a:off x="3628667" y="902100"/>
            <a:ext cx="8258800" cy="768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4000" dirty="0" smtClean="0">
                <a:latin typeface="Calibri"/>
                <a:ea typeface="Calibri"/>
                <a:cs typeface="Calibri"/>
                <a:sym typeface="Calibri"/>
              </a:rPr>
              <a:t>Hierarchical</a:t>
            </a:r>
            <a:endParaRPr sz="4000" dirty="0">
              <a:latin typeface="Calibri"/>
              <a:ea typeface="Calibri"/>
              <a:cs typeface="Calibri"/>
              <a:sym typeface="Calibri"/>
            </a:endParaRPr>
          </a:p>
        </p:txBody>
      </p:sp>
      <p:pic>
        <p:nvPicPr>
          <p:cNvPr id="9" name="Picture 8"/>
          <p:cNvPicPr>
            <a:picLocks noChangeAspect="1"/>
          </p:cNvPicPr>
          <p:nvPr/>
        </p:nvPicPr>
        <p:blipFill>
          <a:blip r:embed="rId3"/>
          <a:stretch>
            <a:fillRect/>
          </a:stretch>
        </p:blipFill>
        <p:spPr>
          <a:xfrm>
            <a:off x="94582" y="694014"/>
            <a:ext cx="3386846" cy="2083092"/>
          </a:xfrm>
          <a:prstGeom prst="rect">
            <a:avLst/>
          </a:prstGeom>
          <a:ln w="57150">
            <a:noFill/>
          </a:ln>
        </p:spPr>
      </p:pic>
      <p:pic>
        <p:nvPicPr>
          <p:cNvPr id="13" name="Picture 2" descr="Elizabethan London | Royal Shakespeare Compan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00" y="3024210"/>
            <a:ext cx="4282545" cy="21295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 name="Picture 2" descr="Unlocking the power of hierarchical organizational structure"/>
          <p:cNvPicPr>
            <a:picLocks noChangeAspect="1" noChangeArrowheads="1"/>
          </p:cNvPicPr>
          <p:nvPr/>
        </p:nvPicPr>
        <p:blipFill rotWithShape="1">
          <a:blip r:embed="rId5">
            <a:extLst>
              <a:ext uri="{28A0092B-C50C-407E-A947-70E740481C1C}">
                <a14:useLocalDpi xmlns:a14="http://schemas.microsoft.com/office/drawing/2010/main" val="0"/>
              </a:ext>
            </a:extLst>
          </a:blip>
          <a:srcRect t="11653"/>
          <a:stretch/>
        </p:blipFill>
        <p:spPr bwMode="auto">
          <a:xfrm>
            <a:off x="5093617" y="2579821"/>
            <a:ext cx="5705873" cy="3018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9" descr="C:\Users\Tara.M\AppData\Local\Microsoft\Windows\INetCache\Content.MSO\58D1BC53.tmp"/>
          <p:cNvPicPr/>
          <p:nvPr/>
        </p:nvPicPr>
        <p:blipFill>
          <a:blip r:embed="rId6">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1"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390841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5" name="Google Shape;215;p35"/>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48554">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17" name="Google Shape;217;p35"/>
          <p:cNvSpPr/>
          <p:nvPr/>
        </p:nvSpPr>
        <p:spPr>
          <a:xfrm>
            <a:off x="3628667" y="694015"/>
            <a:ext cx="8258800" cy="1708944"/>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4000" dirty="0" smtClean="0">
                <a:latin typeface="Calibri"/>
                <a:ea typeface="Calibri"/>
                <a:cs typeface="Calibri"/>
                <a:sym typeface="Calibri"/>
              </a:rPr>
              <a:t>Hierarchical</a:t>
            </a:r>
            <a:br>
              <a:rPr lang="en-GB" sz="4000" dirty="0" smtClean="0">
                <a:latin typeface="Calibri"/>
                <a:ea typeface="Calibri"/>
                <a:cs typeface="Calibri"/>
                <a:sym typeface="Calibri"/>
              </a:rPr>
            </a:br>
            <a:r>
              <a:rPr lang="en-GB" sz="4000" dirty="0" smtClean="0">
                <a:latin typeface="Calibri"/>
                <a:ea typeface="Calibri"/>
                <a:cs typeface="Calibri"/>
                <a:sym typeface="Calibri"/>
              </a:rPr>
              <a:t>the nature of hierarchy; arranged in </a:t>
            </a:r>
            <a:r>
              <a:rPr lang="en-GB" sz="4000" dirty="0" smtClean="0">
                <a:solidFill>
                  <a:srgbClr val="0070C0"/>
                </a:solidFill>
                <a:latin typeface="Calibri"/>
                <a:ea typeface="Calibri"/>
                <a:cs typeface="Calibri"/>
                <a:sym typeface="Calibri"/>
              </a:rPr>
              <a:t>order of rank</a:t>
            </a:r>
            <a:r>
              <a:rPr lang="en-GB" sz="4000" dirty="0" smtClean="0">
                <a:latin typeface="Calibri"/>
                <a:ea typeface="Calibri"/>
                <a:cs typeface="Calibri"/>
                <a:sym typeface="Calibri"/>
              </a:rPr>
              <a:t>.</a:t>
            </a:r>
            <a:endParaRPr sz="4000" dirty="0">
              <a:latin typeface="Calibri"/>
              <a:ea typeface="Calibri"/>
              <a:cs typeface="Calibri"/>
              <a:sym typeface="Calibri"/>
            </a:endParaRPr>
          </a:p>
        </p:txBody>
      </p:sp>
      <p:pic>
        <p:nvPicPr>
          <p:cNvPr id="9" name="Picture 8"/>
          <p:cNvPicPr>
            <a:picLocks noChangeAspect="1"/>
          </p:cNvPicPr>
          <p:nvPr/>
        </p:nvPicPr>
        <p:blipFill>
          <a:blip r:embed="rId3"/>
          <a:stretch>
            <a:fillRect/>
          </a:stretch>
        </p:blipFill>
        <p:spPr>
          <a:xfrm>
            <a:off x="94582" y="694014"/>
            <a:ext cx="3386846" cy="2083092"/>
          </a:xfrm>
          <a:prstGeom prst="rect">
            <a:avLst/>
          </a:prstGeom>
          <a:ln w="57150">
            <a:noFill/>
          </a:ln>
        </p:spPr>
      </p:pic>
      <p:pic>
        <p:nvPicPr>
          <p:cNvPr id="13" name="Picture 2" descr="Elizabethan London | Royal Shakespeare Compan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00" y="3024210"/>
            <a:ext cx="4282545" cy="21295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3314" name="Picture 2" descr="Unlocking the power of hierarchical organizational structure"/>
          <p:cNvPicPr>
            <a:picLocks noChangeAspect="1" noChangeArrowheads="1"/>
          </p:cNvPicPr>
          <p:nvPr/>
        </p:nvPicPr>
        <p:blipFill rotWithShape="1">
          <a:blip r:embed="rId5">
            <a:extLst>
              <a:ext uri="{28A0092B-C50C-407E-A947-70E740481C1C}">
                <a14:useLocalDpi xmlns:a14="http://schemas.microsoft.com/office/drawing/2010/main" val="0"/>
              </a:ext>
            </a:extLst>
          </a:blip>
          <a:srcRect t="11653"/>
          <a:stretch/>
        </p:blipFill>
        <p:spPr bwMode="auto">
          <a:xfrm>
            <a:off x="5093617" y="2579821"/>
            <a:ext cx="5705873" cy="3018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descr="C:\Users\Tara.M\AppData\Local\Microsoft\Windows\INetCache\Content.MSO\58D1BC53.tmp"/>
          <p:cNvPicPr/>
          <p:nvPr/>
        </p:nvPicPr>
        <p:blipFill>
          <a:blip r:embed="rId6">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0" name="Google Shape;171;p29"/>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a:t>
            </a:r>
            <a:r>
              <a:rPr lang="en-GB" sz="2267" b="1" i="1" dirty="0" smtClean="0">
                <a:solidFill>
                  <a:schemeClr val="lt1"/>
                </a:solidFill>
                <a:latin typeface="Calibri"/>
                <a:ea typeface="Calibri"/>
                <a:cs typeface="Calibri"/>
                <a:sym typeface="Calibri"/>
              </a:rPr>
              <a:t>of TDL.</a:t>
            </a:r>
            <a:endParaRPr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27889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5" name="Google Shape;215;p35"/>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48554">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dirty="0">
                          <a:solidFill>
                            <a:srgbClr val="FFC000"/>
                          </a:solidFill>
                          <a:latin typeface="Calibri"/>
                          <a:ea typeface="Calibri"/>
                          <a:cs typeface="Calibri"/>
                          <a:sym typeface="Calibri"/>
                        </a:rPr>
                        <a:t>Inferring</a:t>
                      </a:r>
                      <a:endParaRPr sz="1800" b="1" dirty="0">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217" name="Google Shape;217;p35"/>
          <p:cNvSpPr/>
          <p:nvPr/>
        </p:nvSpPr>
        <p:spPr>
          <a:xfrm>
            <a:off x="3628667" y="694015"/>
            <a:ext cx="8258800" cy="1708944"/>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4000" dirty="0" smtClean="0">
                <a:latin typeface="Calibri"/>
                <a:ea typeface="Calibri"/>
                <a:cs typeface="Calibri"/>
                <a:sym typeface="Calibri"/>
              </a:rPr>
              <a:t>Hierarchical</a:t>
            </a:r>
            <a:br>
              <a:rPr lang="en-GB" sz="4000" dirty="0" smtClean="0">
                <a:latin typeface="Calibri"/>
                <a:ea typeface="Calibri"/>
                <a:cs typeface="Calibri"/>
                <a:sym typeface="Calibri"/>
              </a:rPr>
            </a:br>
            <a:r>
              <a:rPr lang="en-GB" sz="4000" dirty="0" smtClean="0">
                <a:latin typeface="Calibri"/>
                <a:ea typeface="Calibri"/>
                <a:cs typeface="Calibri"/>
                <a:sym typeface="Calibri"/>
              </a:rPr>
              <a:t>the nature of hierarchy; arranged in </a:t>
            </a:r>
            <a:r>
              <a:rPr lang="en-GB" sz="4000" dirty="0" smtClean="0">
                <a:solidFill>
                  <a:srgbClr val="0070C0"/>
                </a:solidFill>
                <a:latin typeface="Calibri"/>
                <a:ea typeface="Calibri"/>
                <a:cs typeface="Calibri"/>
                <a:sym typeface="Calibri"/>
              </a:rPr>
              <a:t>order of rank</a:t>
            </a:r>
            <a:r>
              <a:rPr lang="en-GB" sz="4000" dirty="0" smtClean="0">
                <a:latin typeface="Calibri"/>
                <a:ea typeface="Calibri"/>
                <a:cs typeface="Calibri"/>
                <a:sym typeface="Calibri"/>
              </a:rPr>
              <a:t>.</a:t>
            </a:r>
            <a:endParaRPr sz="4000" dirty="0">
              <a:latin typeface="Calibri"/>
              <a:ea typeface="Calibri"/>
              <a:cs typeface="Calibri"/>
              <a:sym typeface="Calibri"/>
            </a:endParaRPr>
          </a:p>
        </p:txBody>
      </p:sp>
      <p:pic>
        <p:nvPicPr>
          <p:cNvPr id="9" name="Picture 8"/>
          <p:cNvPicPr>
            <a:picLocks noChangeAspect="1"/>
          </p:cNvPicPr>
          <p:nvPr/>
        </p:nvPicPr>
        <p:blipFill>
          <a:blip r:embed="rId3"/>
          <a:stretch>
            <a:fillRect/>
          </a:stretch>
        </p:blipFill>
        <p:spPr>
          <a:xfrm>
            <a:off x="94582" y="694014"/>
            <a:ext cx="3386846" cy="2083092"/>
          </a:xfrm>
          <a:prstGeom prst="rect">
            <a:avLst/>
          </a:prstGeom>
          <a:ln w="57150">
            <a:noFill/>
          </a:ln>
        </p:spPr>
      </p:pic>
      <p:pic>
        <p:nvPicPr>
          <p:cNvPr id="13" name="Picture 2" descr="Elizabethan London | Royal Shakespeare Compan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00" y="3024210"/>
            <a:ext cx="4282545" cy="21295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Google Shape;237;p37"/>
          <p:cNvSpPr/>
          <p:nvPr/>
        </p:nvSpPr>
        <p:spPr>
          <a:xfrm>
            <a:off x="3038533" y="2627261"/>
            <a:ext cx="8925200" cy="3168572"/>
          </a:xfrm>
          <a:prstGeom prst="leftArrowCallout">
            <a:avLst>
              <a:gd name="adj1" fmla="val 25000"/>
              <a:gd name="adj2" fmla="val 25000"/>
              <a:gd name="adj3" fmla="val 25000"/>
              <a:gd name="adj4" fmla="val 79966"/>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GB" sz="2800" dirty="0" smtClean="0">
                <a:latin typeface="Calibri"/>
                <a:ea typeface="Calibri"/>
                <a:cs typeface="Calibri"/>
                <a:sym typeface="Calibri"/>
              </a:rPr>
              <a:t>How is London hierarchical?</a:t>
            </a:r>
            <a:r>
              <a:rPr lang="en-GB" sz="2800" i="1" dirty="0">
                <a:latin typeface="Calibri"/>
                <a:ea typeface="Calibri"/>
                <a:cs typeface="Calibri"/>
                <a:sym typeface="Calibri"/>
              </a:rPr>
              <a:t/>
            </a:r>
            <a:br>
              <a:rPr lang="en-GB" sz="2800" i="1" dirty="0">
                <a:latin typeface="Calibri"/>
                <a:ea typeface="Calibri"/>
                <a:cs typeface="Calibri"/>
                <a:sym typeface="Calibri"/>
              </a:rPr>
            </a:br>
            <a:r>
              <a:rPr lang="en-GB" sz="2800" i="1" dirty="0" smtClean="0">
                <a:latin typeface="Calibri"/>
                <a:ea typeface="Calibri"/>
                <a:cs typeface="Calibri"/>
                <a:sym typeface="Calibri"/>
              </a:rPr>
              <a:t>London has a clear hierarchical order, as shown in The Globe Theatre – the wealthy have seats above the pit.</a:t>
            </a:r>
            <a:br>
              <a:rPr lang="en-GB" sz="2800" i="1" dirty="0" smtClean="0">
                <a:latin typeface="Calibri"/>
                <a:ea typeface="Calibri"/>
                <a:cs typeface="Calibri"/>
                <a:sym typeface="Calibri"/>
              </a:rPr>
            </a:br>
            <a:r>
              <a:rPr lang="en-GB" sz="2800" i="1" dirty="0" smtClean="0">
                <a:latin typeface="Calibri"/>
                <a:ea typeface="Calibri"/>
                <a:cs typeface="Calibri"/>
                <a:sym typeface="Calibri"/>
              </a:rPr>
              <a:t/>
            </a:r>
            <a:br>
              <a:rPr lang="en-GB" sz="2800" i="1" dirty="0" smtClean="0">
                <a:latin typeface="Calibri"/>
                <a:ea typeface="Calibri"/>
                <a:cs typeface="Calibri"/>
                <a:sym typeface="Calibri"/>
              </a:rPr>
            </a:br>
            <a:r>
              <a:rPr lang="en-GB" sz="2800" b="1" i="1" dirty="0" smtClean="0">
                <a:latin typeface="Calibri"/>
                <a:ea typeface="Calibri"/>
                <a:cs typeface="Calibri"/>
                <a:sym typeface="Calibri"/>
              </a:rPr>
              <a:t>Your </a:t>
            </a:r>
            <a:r>
              <a:rPr lang="en-GB" sz="2800" b="1" i="1" dirty="0">
                <a:latin typeface="Calibri"/>
                <a:ea typeface="Calibri"/>
                <a:cs typeface="Calibri"/>
                <a:sym typeface="Calibri"/>
              </a:rPr>
              <a:t>turn: use </a:t>
            </a:r>
            <a:r>
              <a:rPr lang="en-GB" sz="2800" b="1" i="1" dirty="0" smtClean="0">
                <a:latin typeface="Calibri"/>
                <a:ea typeface="Calibri"/>
                <a:cs typeface="Calibri"/>
                <a:sym typeface="Calibri"/>
              </a:rPr>
              <a:t>hierarchical </a:t>
            </a:r>
            <a:r>
              <a:rPr lang="en-GB" sz="2800" b="1" i="1" dirty="0">
                <a:latin typeface="Calibri"/>
                <a:ea typeface="Calibri"/>
                <a:cs typeface="Calibri"/>
                <a:sym typeface="Calibri"/>
              </a:rPr>
              <a:t>in your own </a:t>
            </a:r>
            <a:r>
              <a:rPr lang="en-GB" sz="2800" b="1" i="1" dirty="0" smtClean="0">
                <a:latin typeface="Calibri"/>
                <a:ea typeface="Calibri"/>
                <a:cs typeface="Calibri"/>
                <a:sym typeface="Calibri"/>
              </a:rPr>
              <a:t>sentence </a:t>
            </a:r>
            <a:r>
              <a:rPr lang="en-GB" sz="2800" b="1" i="1" dirty="0" err="1" smtClean="0">
                <a:latin typeface="Calibri"/>
                <a:ea typeface="Calibri"/>
                <a:cs typeface="Calibri"/>
                <a:sym typeface="Calibri"/>
              </a:rPr>
              <a:t>aboutThe</a:t>
            </a:r>
            <a:r>
              <a:rPr lang="en-GB" sz="2800" b="1" i="1" dirty="0" smtClean="0">
                <a:latin typeface="Calibri"/>
                <a:ea typeface="Calibri"/>
                <a:cs typeface="Calibri"/>
                <a:sym typeface="Calibri"/>
              </a:rPr>
              <a:t> Dark Lady.</a:t>
            </a:r>
            <a:endParaRPr sz="2800" i="1" dirty="0">
              <a:latin typeface="Calibri"/>
              <a:ea typeface="Calibri"/>
              <a:cs typeface="Calibri"/>
              <a:sym typeface="Calibri"/>
            </a:endParaRPr>
          </a:p>
        </p:txBody>
      </p:sp>
      <p:pic>
        <p:nvPicPr>
          <p:cNvPr id="10" name="Picture 9" descr="C:\Users\Tara.M\AppData\Local\Microsoft\Windows\INetCache\Content.MSO\58D1BC53.tmp"/>
          <p:cNvPicPr/>
          <p:nvPr/>
        </p:nvPicPr>
        <p:blipFill>
          <a:blip r:embed="rId5">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1" name="Google Shape;171;p29"/>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a:t>
            </a:r>
            <a:r>
              <a:rPr lang="en-GB" sz="2267" b="1" i="1" dirty="0" smtClean="0">
                <a:solidFill>
                  <a:schemeClr val="lt1"/>
                </a:solidFill>
                <a:latin typeface="Calibri"/>
                <a:ea typeface="Calibri"/>
                <a:cs typeface="Calibri"/>
                <a:sym typeface="Calibri"/>
              </a:rPr>
              <a:t>of TDL.</a:t>
            </a:r>
            <a:endParaRPr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8291407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aphicFrame>
        <p:nvGraphicFramePr>
          <p:cNvPr id="118" name="Google Shape;118;p22"/>
          <p:cNvGraphicFramePr/>
          <p:nvPr/>
        </p:nvGraphicFramePr>
        <p:xfrm>
          <a:off x="228267" y="6039733"/>
          <a:ext cx="11735464" cy="580301"/>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80301">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C000"/>
                          </a:solidFill>
                          <a:latin typeface="Calibri"/>
                          <a:ea typeface="Calibri"/>
                          <a:cs typeface="Calibri"/>
                          <a:sym typeface="Calibri"/>
                        </a:rPr>
                        <a:t>Inferring</a:t>
                      </a:r>
                      <a:endParaRPr sz="1800" b="1">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120" name="Google Shape;120;p22"/>
          <p:cNvSpPr txBox="1"/>
          <p:nvPr/>
        </p:nvSpPr>
        <p:spPr>
          <a:xfrm>
            <a:off x="3159579" y="855737"/>
            <a:ext cx="8804154" cy="4842934"/>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4400" b="1" dirty="0">
                <a:solidFill>
                  <a:schemeClr val="dk1"/>
                </a:solidFill>
                <a:latin typeface="Calibri"/>
                <a:ea typeface="Calibri"/>
                <a:cs typeface="Calibri"/>
                <a:sym typeface="Calibri"/>
              </a:rPr>
              <a:t>We will now </a:t>
            </a:r>
            <a:r>
              <a:rPr lang="en-GB" sz="4400" b="1" dirty="0" smtClean="0">
                <a:solidFill>
                  <a:schemeClr val="dk1"/>
                </a:solidFill>
                <a:latin typeface="Calibri"/>
                <a:ea typeface="Calibri"/>
                <a:cs typeface="Calibri"/>
                <a:sym typeface="Calibri"/>
              </a:rPr>
              <a:t>read chapters 3-5.</a:t>
            </a:r>
            <a:r>
              <a:rPr lang="en-GB" sz="4400" b="1" dirty="0">
                <a:solidFill>
                  <a:schemeClr val="dk1"/>
                </a:solidFill>
                <a:latin typeface="Calibri"/>
                <a:ea typeface="Calibri"/>
                <a:cs typeface="Calibri"/>
                <a:sym typeface="Calibri"/>
              </a:rPr>
              <a:t/>
            </a:r>
            <a:br>
              <a:rPr lang="en-GB" sz="4400" b="1" dirty="0">
                <a:solidFill>
                  <a:schemeClr val="dk1"/>
                </a:solidFill>
                <a:latin typeface="Calibri"/>
                <a:ea typeface="Calibri"/>
                <a:cs typeface="Calibri"/>
                <a:sym typeface="Calibri"/>
              </a:rPr>
            </a:br>
            <a:r>
              <a:rPr lang="en-GB" sz="4400" b="1" dirty="0">
                <a:solidFill>
                  <a:schemeClr val="dk1"/>
                </a:solidFill>
                <a:latin typeface="Calibri"/>
                <a:ea typeface="Calibri"/>
                <a:cs typeface="Calibri"/>
                <a:sym typeface="Calibri"/>
              </a:rPr>
              <a:t/>
            </a:r>
            <a:br>
              <a:rPr lang="en-GB" sz="4400" b="1" dirty="0">
                <a:solidFill>
                  <a:schemeClr val="dk1"/>
                </a:solidFill>
                <a:latin typeface="Calibri"/>
                <a:ea typeface="Calibri"/>
                <a:cs typeface="Calibri"/>
                <a:sym typeface="Calibri"/>
              </a:rPr>
            </a:br>
            <a:r>
              <a:rPr lang="en-GB" sz="4400" b="1" dirty="0">
                <a:solidFill>
                  <a:schemeClr val="dk1"/>
                </a:solidFill>
                <a:latin typeface="Calibri"/>
                <a:ea typeface="Calibri"/>
                <a:cs typeface="Calibri"/>
                <a:sym typeface="Calibri"/>
              </a:rPr>
              <a:t>As you read, we will be really thinking about our </a:t>
            </a:r>
            <a:r>
              <a:rPr lang="en-GB" sz="4800" b="1" dirty="0">
                <a:solidFill>
                  <a:srgbClr val="9900FF"/>
                </a:solidFill>
                <a:latin typeface="Calibri"/>
                <a:ea typeface="Calibri"/>
                <a:cs typeface="Calibri"/>
                <a:sym typeface="Calibri"/>
              </a:rPr>
              <a:t>questioning</a:t>
            </a:r>
            <a:r>
              <a:rPr lang="en-GB" sz="4800" b="1" dirty="0">
                <a:solidFill>
                  <a:schemeClr val="dk1"/>
                </a:solidFill>
                <a:latin typeface="Calibri"/>
                <a:ea typeface="Calibri"/>
                <a:cs typeface="Calibri"/>
                <a:sym typeface="Calibri"/>
              </a:rPr>
              <a:t>, </a:t>
            </a:r>
            <a:r>
              <a:rPr lang="en-GB" sz="4800" b="1" dirty="0">
                <a:solidFill>
                  <a:srgbClr val="029C98"/>
                </a:solidFill>
                <a:latin typeface="Calibri"/>
                <a:ea typeface="Calibri"/>
                <a:cs typeface="Calibri"/>
                <a:sym typeface="Calibri"/>
              </a:rPr>
              <a:t>predicting</a:t>
            </a:r>
            <a:r>
              <a:rPr lang="en-GB" sz="4800" b="1" dirty="0">
                <a:solidFill>
                  <a:schemeClr val="dk1"/>
                </a:solidFill>
                <a:latin typeface="Calibri"/>
                <a:ea typeface="Calibri"/>
                <a:cs typeface="Calibri"/>
                <a:sym typeface="Calibri"/>
              </a:rPr>
              <a:t> and </a:t>
            </a:r>
            <a:r>
              <a:rPr lang="en-GB" sz="4800" b="1" dirty="0">
                <a:solidFill>
                  <a:srgbClr val="0066FF"/>
                </a:solidFill>
                <a:latin typeface="Calibri"/>
                <a:ea typeface="Calibri"/>
                <a:cs typeface="Calibri"/>
                <a:sym typeface="Calibri"/>
              </a:rPr>
              <a:t>clarifying</a:t>
            </a:r>
            <a:r>
              <a:rPr lang="en-GB" sz="4800" b="1" dirty="0">
                <a:solidFill>
                  <a:schemeClr val="dk1"/>
                </a:solidFill>
                <a:latin typeface="Calibri"/>
                <a:ea typeface="Calibri"/>
                <a:cs typeface="Calibri"/>
                <a:sym typeface="Calibri"/>
              </a:rPr>
              <a:t> skills. </a:t>
            </a:r>
            <a:r>
              <a:rPr lang="en-GB" sz="3467" b="1" dirty="0">
                <a:solidFill>
                  <a:schemeClr val="dk1"/>
                </a:solidFill>
                <a:latin typeface="Calibri"/>
                <a:ea typeface="Calibri"/>
                <a:cs typeface="Calibri"/>
                <a:sym typeface="Calibri"/>
              </a:rPr>
              <a:t/>
            </a:r>
            <a:br>
              <a:rPr lang="en-GB" sz="3467" b="1" dirty="0">
                <a:solidFill>
                  <a:schemeClr val="dk1"/>
                </a:solidFill>
                <a:latin typeface="Calibri"/>
                <a:ea typeface="Calibri"/>
                <a:cs typeface="Calibri"/>
                <a:sym typeface="Calibri"/>
              </a:rPr>
            </a:br>
            <a:endParaRPr sz="3600" b="1"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228267" y="855737"/>
            <a:ext cx="2763633" cy="2328336"/>
          </a:xfrm>
          <a:prstGeom prst="rect">
            <a:avLst/>
          </a:prstGeom>
        </p:spPr>
      </p:pic>
      <p:pic>
        <p:nvPicPr>
          <p:cNvPr id="6" name="Picture 5"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7"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608198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2"/>
          <p:cNvSpPr txBox="1">
            <a:spLocks noGrp="1"/>
          </p:cNvSpPr>
          <p:nvPr>
            <p:ph type="body" idx="1"/>
          </p:nvPr>
        </p:nvSpPr>
        <p:spPr>
          <a:xfrm>
            <a:off x="291551" y="767379"/>
            <a:ext cx="3403200" cy="5625200"/>
          </a:xfrm>
          <a:prstGeom prst="rect">
            <a:avLst/>
          </a:prstGeom>
        </p:spPr>
        <p:txBody>
          <a:bodyPr spcFirstLastPara="1" vert="horz" wrap="square" lIns="121900" tIns="121900" rIns="121900" bIns="121900" rtlCol="0" anchor="t" anchorCtr="0">
            <a:noAutofit/>
          </a:bodyPr>
          <a:lstStyle/>
          <a:p>
            <a:pPr marL="0" indent="0">
              <a:lnSpc>
                <a:spcPct val="105000"/>
              </a:lnSpc>
              <a:spcAft>
                <a:spcPts val="1600"/>
              </a:spcAft>
              <a:buNone/>
            </a:pPr>
            <a:r>
              <a:rPr lang="en-GB" sz="2667" b="1" dirty="0">
                <a:solidFill>
                  <a:schemeClr val="dk1"/>
                </a:solidFill>
                <a:latin typeface="Calibri"/>
                <a:ea typeface="Calibri"/>
                <a:cs typeface="Calibri"/>
                <a:sym typeface="Calibri"/>
              </a:rPr>
              <a:t>Final task: </a:t>
            </a:r>
            <a:r>
              <a:rPr lang="en-GB" sz="2667" dirty="0">
                <a:solidFill>
                  <a:schemeClr val="dk1"/>
                </a:solidFill>
                <a:latin typeface="Calibri"/>
                <a:ea typeface="Calibri"/>
                <a:cs typeface="Calibri"/>
                <a:sym typeface="Calibri"/>
              </a:rPr>
              <a:t/>
            </a:r>
            <a:br>
              <a:rPr lang="en-GB" sz="2667" dirty="0">
                <a:solidFill>
                  <a:schemeClr val="dk1"/>
                </a:solidFill>
                <a:latin typeface="Calibri"/>
                <a:ea typeface="Calibri"/>
                <a:cs typeface="Calibri"/>
                <a:sym typeface="Calibri"/>
              </a:rPr>
            </a:br>
            <a:r>
              <a:rPr lang="en-GB" sz="2667" dirty="0">
                <a:solidFill>
                  <a:schemeClr val="dk1"/>
                </a:solidFill>
                <a:latin typeface="Calibri"/>
                <a:ea typeface="Calibri"/>
                <a:cs typeface="Calibri"/>
                <a:sym typeface="Calibri"/>
              </a:rPr>
              <a:t>We will really look at our summary skills now and complete the plotting task. </a:t>
            </a:r>
            <a:br>
              <a:rPr lang="en-GB" sz="2667" dirty="0">
                <a:solidFill>
                  <a:schemeClr val="dk1"/>
                </a:solidFill>
                <a:latin typeface="Calibri"/>
                <a:ea typeface="Calibri"/>
                <a:cs typeface="Calibri"/>
                <a:sym typeface="Calibri"/>
              </a:rPr>
            </a:br>
            <a:r>
              <a:rPr lang="en-GB" sz="2667" dirty="0">
                <a:solidFill>
                  <a:schemeClr val="dk1"/>
                </a:solidFill>
                <a:latin typeface="Calibri"/>
                <a:ea typeface="Calibri"/>
                <a:cs typeface="Calibri"/>
                <a:sym typeface="Calibri"/>
              </a:rPr>
              <a:t/>
            </a:r>
            <a:br>
              <a:rPr lang="en-GB" sz="2667" dirty="0">
                <a:solidFill>
                  <a:schemeClr val="dk1"/>
                </a:solidFill>
                <a:latin typeface="Calibri"/>
                <a:ea typeface="Calibri"/>
                <a:cs typeface="Calibri"/>
                <a:sym typeface="Calibri"/>
              </a:rPr>
            </a:br>
            <a:r>
              <a:rPr lang="en-GB" sz="2667" dirty="0" smtClean="0">
                <a:solidFill>
                  <a:schemeClr val="dk1"/>
                </a:solidFill>
                <a:latin typeface="Calibri"/>
                <a:ea typeface="Calibri"/>
                <a:cs typeface="Calibri"/>
                <a:sym typeface="Calibri"/>
              </a:rPr>
              <a:t>Write a summary of what has happened in these chapters.</a:t>
            </a:r>
            <a:br>
              <a:rPr lang="en-GB" sz="2667" dirty="0" smtClean="0">
                <a:solidFill>
                  <a:schemeClr val="dk1"/>
                </a:solidFill>
                <a:latin typeface="Calibri"/>
                <a:ea typeface="Calibri"/>
                <a:cs typeface="Calibri"/>
                <a:sym typeface="Calibri"/>
              </a:rPr>
            </a:br>
            <a:r>
              <a:rPr lang="en-GB" sz="2667" dirty="0" smtClean="0">
                <a:solidFill>
                  <a:schemeClr val="dk1"/>
                </a:solidFill>
                <a:latin typeface="Calibri"/>
                <a:ea typeface="Calibri"/>
                <a:cs typeface="Calibri"/>
                <a:sym typeface="Calibri"/>
              </a:rPr>
              <a:t> </a:t>
            </a:r>
            <a:r>
              <a:rPr lang="en-GB" sz="2667" dirty="0">
                <a:latin typeface="Calibri"/>
                <a:ea typeface="Calibri"/>
                <a:cs typeface="Calibri"/>
                <a:sym typeface="Calibri"/>
              </a:rPr>
              <a:t/>
            </a:r>
            <a:br>
              <a:rPr lang="en-GB" sz="2667" dirty="0">
                <a:latin typeface="Calibri"/>
                <a:ea typeface="Calibri"/>
                <a:cs typeface="Calibri"/>
                <a:sym typeface="Calibri"/>
              </a:rPr>
            </a:br>
            <a:r>
              <a:rPr lang="en-GB" sz="2000" b="1" dirty="0">
                <a:solidFill>
                  <a:srgbClr val="8E7CC3"/>
                </a:solidFill>
                <a:latin typeface="Calibri"/>
                <a:ea typeface="Calibri"/>
                <a:cs typeface="Calibri"/>
                <a:sym typeface="Calibri"/>
              </a:rPr>
              <a:t>Stretch: use </a:t>
            </a:r>
            <a:r>
              <a:rPr lang="en-GB" sz="2000" b="1" dirty="0" smtClean="0">
                <a:solidFill>
                  <a:srgbClr val="8E7CC3"/>
                </a:solidFill>
                <a:latin typeface="Calibri"/>
                <a:ea typeface="Calibri"/>
                <a:cs typeface="Calibri"/>
                <a:sym typeface="Calibri"/>
              </a:rPr>
              <a:t>hierarchical and poverty </a:t>
            </a:r>
            <a:r>
              <a:rPr lang="en-GB" sz="2000" b="1" dirty="0">
                <a:solidFill>
                  <a:srgbClr val="8E7CC3"/>
                </a:solidFill>
                <a:latin typeface="Calibri"/>
                <a:ea typeface="Calibri"/>
                <a:cs typeface="Calibri"/>
                <a:sym typeface="Calibri"/>
              </a:rPr>
              <a:t>in your </a:t>
            </a:r>
            <a:r>
              <a:rPr lang="en-GB" sz="2000" b="1" dirty="0" smtClean="0">
                <a:solidFill>
                  <a:srgbClr val="8E7CC3"/>
                </a:solidFill>
                <a:latin typeface="Calibri"/>
                <a:ea typeface="Calibri"/>
                <a:cs typeface="Calibri"/>
                <a:sym typeface="Calibri"/>
              </a:rPr>
              <a:t>summaries.</a:t>
            </a:r>
            <a:endParaRPr sz="2000" b="1" dirty="0">
              <a:solidFill>
                <a:srgbClr val="8E7CC3"/>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3873596" y="1143000"/>
            <a:ext cx="8006637" cy="4873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10"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1283893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6" name="Picture 5"/>
          <p:cNvPicPr>
            <a:picLocks noChangeAspect="1"/>
          </p:cNvPicPr>
          <p:nvPr/>
        </p:nvPicPr>
        <p:blipFill rotWithShape="1">
          <a:blip r:embed="rId3"/>
          <a:srcRect l="4877" t="2374" r="5160" b="3639"/>
          <a:stretch/>
        </p:blipFill>
        <p:spPr>
          <a:xfrm>
            <a:off x="283464" y="850391"/>
            <a:ext cx="3035808" cy="5431537"/>
          </a:xfrm>
          <a:prstGeom prst="rect">
            <a:avLst/>
          </a:prstGeom>
        </p:spPr>
      </p:pic>
      <p:sp>
        <p:nvSpPr>
          <p:cNvPr id="3" name="TextBox 2"/>
          <p:cNvSpPr txBox="1"/>
          <p:nvPr/>
        </p:nvSpPr>
        <p:spPr>
          <a:xfrm>
            <a:off x="3557016" y="850391"/>
            <a:ext cx="8220456" cy="4832092"/>
          </a:xfrm>
          <a:prstGeom prst="rect">
            <a:avLst/>
          </a:prstGeom>
          <a:noFill/>
        </p:spPr>
        <p:txBody>
          <a:bodyPr wrap="square" rtlCol="0">
            <a:spAutoFit/>
          </a:bodyPr>
          <a:lstStyle/>
          <a:p>
            <a:r>
              <a:rPr lang="en-GB" sz="4400" dirty="0" smtClean="0"/>
              <a:t>Homework:</a:t>
            </a:r>
            <a:br>
              <a:rPr lang="en-GB" sz="4400" dirty="0" smtClean="0"/>
            </a:br>
            <a:r>
              <a:rPr lang="en-GB" sz="4400" dirty="0" smtClean="0"/>
              <a:t/>
            </a:r>
            <a:br>
              <a:rPr lang="en-GB" sz="4400" dirty="0" smtClean="0"/>
            </a:br>
            <a:r>
              <a:rPr lang="en-GB" sz="4400" dirty="0" smtClean="0"/>
              <a:t/>
            </a:r>
            <a:br>
              <a:rPr lang="en-GB" sz="4400" dirty="0" smtClean="0"/>
            </a:br>
            <a:r>
              <a:rPr lang="en-GB" sz="4400" dirty="0" smtClean="0"/>
              <a:t>Reminders/house keeping notes:</a:t>
            </a:r>
            <a:br>
              <a:rPr lang="en-GB" sz="4400" dirty="0" smtClean="0"/>
            </a:br>
            <a:r>
              <a:rPr lang="en-GB" sz="4400" dirty="0" smtClean="0"/>
              <a:t/>
            </a:r>
            <a:br>
              <a:rPr lang="en-GB" sz="4400" dirty="0" smtClean="0"/>
            </a:br>
            <a:r>
              <a:rPr lang="en-GB" sz="4400" dirty="0" smtClean="0"/>
              <a:t/>
            </a:r>
            <a:br>
              <a:rPr lang="en-GB" sz="4400" dirty="0" smtClean="0"/>
            </a:br>
            <a:r>
              <a:rPr lang="en-GB" sz="4400" dirty="0" smtClean="0"/>
              <a:t>Plenary/exit ticket:</a:t>
            </a:r>
            <a:endParaRPr lang="en-GB" sz="4400" dirty="0"/>
          </a:p>
        </p:txBody>
      </p:sp>
      <p:pic>
        <p:nvPicPr>
          <p:cNvPr id="7" name="Picture 6"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8" name="Google Shape;171;p29"/>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08989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endParaRPr/>
          </a:p>
        </p:txBody>
      </p:sp>
      <p:sp>
        <p:nvSpPr>
          <p:cNvPr id="295" name="Google Shape;295;p44"/>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endParaRPr/>
          </a:p>
        </p:txBody>
      </p:sp>
    </p:spTree>
    <p:extLst>
      <p:ext uri="{BB962C8B-B14F-4D97-AF65-F5344CB8AC3E}">
        <p14:creationId xmlns:p14="http://schemas.microsoft.com/office/powerpoint/2010/main" val="33236947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299"/>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10038903"/>
              </p:ext>
            </p:extLst>
          </p:nvPr>
        </p:nvGraphicFramePr>
        <p:xfrm>
          <a:off x="294004" y="371951"/>
          <a:ext cx="11318875" cy="5699665"/>
        </p:xfrm>
        <a:graphic>
          <a:graphicData uri="http://schemas.openxmlformats.org/drawingml/2006/table">
            <a:tbl>
              <a:tblPr firstRow="1" firstCol="1" bandRow="1">
                <a:tableStyleId>{5940675A-B579-460E-94D1-54222C63F5DA}</a:tableStyleId>
              </a:tblPr>
              <a:tblGrid>
                <a:gridCol w="1050164">
                  <a:extLst>
                    <a:ext uri="{9D8B030D-6E8A-4147-A177-3AD203B41FA5}">
                      <a16:colId xmlns:a16="http://schemas.microsoft.com/office/drawing/2014/main" val="1461776705"/>
                    </a:ext>
                  </a:extLst>
                </a:gridCol>
                <a:gridCol w="1920240">
                  <a:extLst>
                    <a:ext uri="{9D8B030D-6E8A-4147-A177-3AD203B41FA5}">
                      <a16:colId xmlns:a16="http://schemas.microsoft.com/office/drawing/2014/main" val="621691165"/>
                    </a:ext>
                  </a:extLst>
                </a:gridCol>
                <a:gridCol w="2035796">
                  <a:extLst>
                    <a:ext uri="{9D8B030D-6E8A-4147-A177-3AD203B41FA5}">
                      <a16:colId xmlns:a16="http://schemas.microsoft.com/office/drawing/2014/main" val="2200907715"/>
                    </a:ext>
                  </a:extLst>
                </a:gridCol>
                <a:gridCol w="1956189">
                  <a:extLst>
                    <a:ext uri="{9D8B030D-6E8A-4147-A177-3AD203B41FA5}">
                      <a16:colId xmlns:a16="http://schemas.microsoft.com/office/drawing/2014/main" val="707803724"/>
                    </a:ext>
                  </a:extLst>
                </a:gridCol>
                <a:gridCol w="4356486">
                  <a:extLst>
                    <a:ext uri="{9D8B030D-6E8A-4147-A177-3AD203B41FA5}">
                      <a16:colId xmlns:a16="http://schemas.microsoft.com/office/drawing/2014/main" val="586574605"/>
                    </a:ext>
                  </a:extLst>
                </a:gridCol>
              </a:tblGrid>
              <a:tr h="1612881">
                <a:tc>
                  <a:txBody>
                    <a:bodyPr/>
                    <a:lstStyle/>
                    <a:p>
                      <a:pPr>
                        <a:lnSpc>
                          <a:spcPct val="107000"/>
                        </a:lnSpc>
                        <a:spcAft>
                          <a:spcPts val="0"/>
                        </a:spcAft>
                      </a:pPr>
                      <a:r>
                        <a:rPr lang="en-GB" sz="2800">
                          <a:effectLst/>
                        </a:rPr>
                        <a:t>Week</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1/</a:t>
                      </a:r>
                      <a:br>
                        <a:rPr lang="en-GB" sz="2800" dirty="0">
                          <a:effectLst/>
                        </a:rPr>
                      </a:br>
                      <a:r>
                        <a:rPr lang="en-GB" sz="2800" dirty="0">
                          <a:effectLst/>
                        </a:rPr>
                        <a:t>hour 1</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2/</a:t>
                      </a:r>
                      <a:br>
                        <a:rPr lang="en-GB" sz="2800" dirty="0">
                          <a:effectLst/>
                        </a:rPr>
                      </a:br>
                      <a:r>
                        <a:rPr lang="en-GB" sz="2800" dirty="0">
                          <a:effectLst/>
                        </a:rPr>
                        <a:t>hour 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Lesson 3/</a:t>
                      </a:r>
                      <a:br>
                        <a:rPr lang="en-GB" sz="2800" dirty="0">
                          <a:effectLst/>
                        </a:rPr>
                      </a:br>
                      <a:r>
                        <a:rPr lang="en-GB" sz="2800" dirty="0">
                          <a:effectLst/>
                        </a:rPr>
                        <a:t>hour 3</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nSpc>
                          <a:spcPct val="107000"/>
                        </a:lnSpc>
                        <a:spcAft>
                          <a:spcPts val="0"/>
                        </a:spcAft>
                      </a:pPr>
                      <a:r>
                        <a:rPr lang="en-GB" sz="2800" dirty="0">
                          <a:effectLst/>
                        </a:rPr>
                        <a:t>Key reading aim for the week</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107384"/>
                  </a:ext>
                </a:extLst>
              </a:tr>
              <a:tr h="4086784">
                <a:tc>
                  <a:txBody>
                    <a:bodyPr/>
                    <a:lstStyle/>
                    <a:p>
                      <a:pPr>
                        <a:lnSpc>
                          <a:spcPct val="107000"/>
                        </a:lnSpc>
                        <a:spcAft>
                          <a:spcPts val="0"/>
                        </a:spcAft>
                      </a:pPr>
                      <a:r>
                        <a:rPr lang="en-GB" sz="2800">
                          <a:effectLst/>
                        </a:rPr>
                        <a:t>1</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Read chapters 1-2</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Read chapters 3-5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Read chapters 6-7</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nSpc>
                          <a:spcPct val="107000"/>
                        </a:lnSpc>
                        <a:spcAft>
                          <a:spcPts val="0"/>
                        </a:spcAft>
                      </a:pPr>
                      <a:r>
                        <a:rPr lang="en-GB" sz="2800" dirty="0">
                          <a:effectLst/>
                        </a:rPr>
                        <a:t>- Explicit teaching of questioning, clarifying, summarising, predicting;</a:t>
                      </a:r>
                      <a:br>
                        <a:rPr lang="en-GB" sz="2800" dirty="0">
                          <a:effectLst/>
                        </a:rPr>
                      </a:br>
                      <a:r>
                        <a:rPr lang="en-GB" sz="2800" dirty="0">
                          <a:effectLst/>
                        </a:rPr>
                        <a:t>- Explicit teaching of using vocabulary strategies</a:t>
                      </a:r>
                      <a:br>
                        <a:rPr lang="en-GB" sz="2800" dirty="0">
                          <a:effectLst/>
                        </a:rPr>
                      </a:br>
                      <a:r>
                        <a:rPr lang="en-GB" sz="2800" dirty="0">
                          <a:effectLst/>
                        </a:rPr>
                        <a:t>-Modelling expressive reading</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3865050"/>
                  </a:ext>
                </a:extLst>
              </a:tr>
            </a:tbl>
          </a:graphicData>
        </a:graphic>
      </p:graphicFrame>
    </p:spTree>
    <p:extLst>
      <p:ext uri="{BB962C8B-B14F-4D97-AF65-F5344CB8AC3E}">
        <p14:creationId xmlns:p14="http://schemas.microsoft.com/office/powerpoint/2010/main" val="3380506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6" name="Google Shape;306;p46"/>
          <p:cNvSpPr txBox="1"/>
          <p:nvPr/>
        </p:nvSpPr>
        <p:spPr>
          <a:xfrm>
            <a:off x="3323066" y="613467"/>
            <a:ext cx="8805232" cy="2148021"/>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3467" b="1" dirty="0" smtClean="0">
                <a:solidFill>
                  <a:schemeClr val="dk1"/>
                </a:solidFill>
                <a:latin typeface="Calibri"/>
                <a:ea typeface="Calibri"/>
                <a:cs typeface="Calibri"/>
                <a:sym typeface="Calibri"/>
              </a:rPr>
              <a:t>Read the short overview of magic during Elizabethan England:</a:t>
            </a:r>
            <a:br>
              <a:rPr lang="en-GB" sz="3467" b="1" dirty="0" smtClean="0">
                <a:solidFill>
                  <a:schemeClr val="dk1"/>
                </a:solidFill>
                <a:latin typeface="Calibri"/>
                <a:ea typeface="Calibri"/>
                <a:cs typeface="Calibri"/>
                <a:sym typeface="Calibri"/>
              </a:rPr>
            </a:br>
            <a:r>
              <a:rPr lang="en-GB" sz="2400" dirty="0" smtClean="0">
                <a:hlinkClick r:id="rId3"/>
              </a:rPr>
              <a:t>Witchcraft and magic - Popular culture in Elizabethan England - OCR B - GCSE History Revision - OCR B - BBC Bitesize</a:t>
            </a:r>
            <a:endParaRPr sz="2133" b="1" i="1" dirty="0">
              <a:solidFill>
                <a:schemeClr val="dk1"/>
              </a:solidFill>
              <a:latin typeface="Calibri"/>
              <a:ea typeface="Calibri"/>
              <a:cs typeface="Calibri"/>
              <a:sym typeface="Calibri"/>
            </a:endParaRPr>
          </a:p>
        </p:txBody>
      </p:sp>
      <p:pic>
        <p:nvPicPr>
          <p:cNvPr id="307" name="Google Shape;307;p46"/>
          <p:cNvPicPr preferRelativeResize="0"/>
          <p:nvPr/>
        </p:nvPicPr>
        <p:blipFill>
          <a:blip r:embed="rId4">
            <a:alphaModFix/>
          </a:blip>
          <a:stretch>
            <a:fillRect/>
          </a:stretch>
        </p:blipFill>
        <p:spPr>
          <a:xfrm>
            <a:off x="11439144" y="6135594"/>
            <a:ext cx="753056" cy="722406"/>
          </a:xfrm>
          <a:prstGeom prst="rect">
            <a:avLst/>
          </a:prstGeom>
          <a:noFill/>
          <a:ln w="19050" cap="flat" cmpd="sng">
            <a:solidFill>
              <a:schemeClr val="dk1"/>
            </a:solidFill>
            <a:prstDash val="solid"/>
            <a:round/>
            <a:headEnd type="none" w="sm" len="sm"/>
            <a:tailEnd type="none" w="sm" len="sm"/>
          </a:ln>
        </p:spPr>
      </p:pic>
      <p:sp>
        <p:nvSpPr>
          <p:cNvPr id="308" name="Google Shape;308;p46"/>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pic>
        <p:nvPicPr>
          <p:cNvPr id="8" name="Picture 7"/>
          <p:cNvPicPr>
            <a:picLocks noChangeAspect="1"/>
          </p:cNvPicPr>
          <p:nvPr/>
        </p:nvPicPr>
        <p:blipFill>
          <a:blip r:embed="rId5"/>
          <a:stretch>
            <a:fillRect/>
          </a:stretch>
        </p:blipFill>
        <p:spPr>
          <a:xfrm>
            <a:off x="14799" y="613467"/>
            <a:ext cx="3308267" cy="2148021"/>
          </a:xfrm>
          <a:prstGeom prst="rect">
            <a:avLst/>
          </a:prstGeom>
        </p:spPr>
      </p:pic>
      <p:pic>
        <p:nvPicPr>
          <p:cNvPr id="18436" name="Picture 4" descr="BBC Two - Curriculum Bites, History - Interpretations, Why were women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687" y="2894076"/>
            <a:ext cx="6577008" cy="36995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971835" y="6135594"/>
            <a:ext cx="4181264" cy="600164"/>
          </a:xfrm>
          <a:prstGeom prst="rect">
            <a:avLst/>
          </a:prstGeom>
        </p:spPr>
        <p:txBody>
          <a:bodyPr wrap="square">
            <a:spAutoFit/>
          </a:bodyPr>
          <a:lstStyle/>
          <a:p>
            <a:r>
              <a:rPr lang="en-US" sz="1100" i="1" dirty="0" smtClean="0"/>
              <a:t>Option: watch this short clip about women and witchcraft:</a:t>
            </a:r>
            <a:r>
              <a:rPr lang="en-US" sz="1100" dirty="0" smtClean="0">
                <a:hlinkClick r:id="rId7"/>
              </a:rPr>
              <a:t/>
            </a:r>
            <a:br>
              <a:rPr lang="en-US" sz="1100" dirty="0" smtClean="0">
                <a:hlinkClick r:id="rId7"/>
              </a:rPr>
            </a:br>
            <a:r>
              <a:rPr lang="en-US" sz="1100" dirty="0" smtClean="0">
                <a:hlinkClick r:id="rId7"/>
              </a:rPr>
              <a:t>BBC Two - Curriculum Bites, History - Interpretations, Why were women more likely to be accused of witchcraft in Elizabethan times?</a:t>
            </a:r>
            <a:endParaRPr lang="en-GB" sz="1100" dirty="0"/>
          </a:p>
        </p:txBody>
      </p:sp>
      <p:graphicFrame>
        <p:nvGraphicFramePr>
          <p:cNvPr id="11" name="Google Shape;339;p50"/>
          <p:cNvGraphicFramePr/>
          <p:nvPr>
            <p:extLst>
              <p:ext uri="{D42A27DB-BD31-4B8C-83A1-F6EECF244321}">
                <p14:modId xmlns:p14="http://schemas.microsoft.com/office/powerpoint/2010/main" val="31142567"/>
              </p:ext>
            </p:extLst>
          </p:nvPr>
        </p:nvGraphicFramePr>
        <p:xfrm>
          <a:off x="6901264" y="2894076"/>
          <a:ext cx="5104808" cy="3108930"/>
        </p:xfrm>
        <a:graphic>
          <a:graphicData uri="http://schemas.openxmlformats.org/drawingml/2006/table">
            <a:tbl>
              <a:tblPr>
                <a:noFill/>
              </a:tblPr>
              <a:tblGrid>
                <a:gridCol w="2552404">
                  <a:extLst>
                    <a:ext uri="{9D8B030D-6E8A-4147-A177-3AD203B41FA5}">
                      <a16:colId xmlns:a16="http://schemas.microsoft.com/office/drawing/2014/main" val="20000"/>
                    </a:ext>
                  </a:extLst>
                </a:gridCol>
                <a:gridCol w="2552404">
                  <a:extLst>
                    <a:ext uri="{9D8B030D-6E8A-4147-A177-3AD203B41FA5}">
                      <a16:colId xmlns:a16="http://schemas.microsoft.com/office/drawing/2014/main" val="20001"/>
                    </a:ext>
                  </a:extLst>
                </a:gridCol>
              </a:tblGrid>
              <a:tr h="2921508">
                <a:tc>
                  <a:txBody>
                    <a:bodyPr/>
                    <a:lstStyle/>
                    <a:p>
                      <a:pPr marL="0" lvl="0" indent="0" algn="l" rtl="0">
                        <a:spcBef>
                          <a:spcPts val="0"/>
                        </a:spcBef>
                        <a:spcAft>
                          <a:spcPts val="0"/>
                        </a:spcAft>
                        <a:buNone/>
                      </a:pPr>
                      <a:r>
                        <a:rPr lang="en-GB" sz="1600" b="1" u="sng" dirty="0">
                          <a:latin typeface="Calibri"/>
                          <a:ea typeface="Calibri"/>
                          <a:cs typeface="Calibri"/>
                          <a:sym typeface="Calibri"/>
                        </a:rPr>
                        <a:t>Not sure? Try this:</a:t>
                      </a:r>
                      <a:r>
                        <a:rPr lang="en-GB" sz="1600" dirty="0">
                          <a:latin typeface="Calibri"/>
                          <a:ea typeface="Calibri"/>
                          <a:cs typeface="Calibri"/>
                          <a:sym typeface="Calibri"/>
                        </a:rPr>
                        <a:t/>
                      </a:r>
                      <a:br>
                        <a:rPr lang="en-GB" sz="1600" dirty="0">
                          <a:latin typeface="Calibri"/>
                          <a:ea typeface="Calibri"/>
                          <a:cs typeface="Calibri"/>
                          <a:sym typeface="Calibri"/>
                        </a:rPr>
                      </a:br>
                      <a:r>
                        <a:rPr lang="en-GB" sz="1600" dirty="0" smtClean="0">
                          <a:latin typeface="Calibri"/>
                          <a:ea typeface="Calibri"/>
                          <a:cs typeface="Calibri"/>
                          <a:sym typeface="Calibri"/>
                        </a:rPr>
                        <a:t>-</a:t>
                      </a:r>
                      <a:r>
                        <a:rPr lang="en-GB" sz="1600" baseline="0" dirty="0" smtClean="0">
                          <a:latin typeface="Calibri"/>
                          <a:ea typeface="Calibri"/>
                          <a:cs typeface="Calibri"/>
                          <a:sym typeface="Calibri"/>
                        </a:rPr>
                        <a:t> a few key features described here are…</a:t>
                      </a:r>
                    </a:p>
                    <a:p>
                      <a:pPr marL="0" lvl="0" indent="0" algn="l" rtl="0">
                        <a:spcBef>
                          <a:spcPts val="0"/>
                        </a:spcBef>
                        <a:spcAft>
                          <a:spcPts val="0"/>
                        </a:spcAft>
                        <a:buFontTx/>
                        <a:buNone/>
                      </a:pPr>
                      <a:r>
                        <a:rPr lang="en-GB" sz="1600" baseline="0" dirty="0" smtClean="0">
                          <a:solidFill>
                            <a:schemeClr val="dk1"/>
                          </a:solidFill>
                          <a:latin typeface="Calibri"/>
                          <a:ea typeface="Calibri"/>
                          <a:cs typeface="Calibri"/>
                          <a:sym typeface="Calibri"/>
                        </a:rPr>
                        <a:t>- Dark magic was considered to be…</a:t>
                      </a:r>
                    </a:p>
                    <a:p>
                      <a:pPr marL="0" lvl="0" indent="0" algn="l" rtl="0">
                        <a:spcBef>
                          <a:spcPts val="0"/>
                        </a:spcBef>
                        <a:spcAft>
                          <a:spcPts val="0"/>
                        </a:spcAft>
                        <a:buFontTx/>
                        <a:buNone/>
                      </a:pPr>
                      <a:r>
                        <a:rPr lang="en-GB" sz="1600" baseline="0" dirty="0" smtClean="0">
                          <a:solidFill>
                            <a:schemeClr val="dk1"/>
                          </a:solidFill>
                          <a:latin typeface="Calibri"/>
                          <a:ea typeface="Calibri"/>
                          <a:cs typeface="Calibri"/>
                          <a:sym typeface="Calibri"/>
                        </a:rPr>
                        <a:t>- Queen Elizabeth I had her own views about witches, such as…</a:t>
                      </a:r>
                      <a:endParaRPr sz="1600" dirty="0">
                        <a:solidFill>
                          <a:schemeClr val="dk1"/>
                        </a:solidFill>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1600" b="1" u="sng" dirty="0">
                          <a:latin typeface="Calibri"/>
                          <a:ea typeface="Calibri"/>
                          <a:cs typeface="Calibri"/>
                          <a:sym typeface="Calibri"/>
                        </a:rPr>
                        <a:t>Too easy? Try this:</a:t>
                      </a:r>
                      <a:r>
                        <a:rPr lang="en-GB" sz="1600" dirty="0">
                          <a:latin typeface="Calibri"/>
                          <a:ea typeface="Calibri"/>
                          <a:cs typeface="Calibri"/>
                          <a:sym typeface="Calibri"/>
                        </a:rPr>
                        <a:t/>
                      </a:r>
                      <a:br>
                        <a:rPr lang="en-GB" sz="1600" dirty="0">
                          <a:latin typeface="Calibri"/>
                          <a:ea typeface="Calibri"/>
                          <a:cs typeface="Calibri"/>
                          <a:sym typeface="Calibri"/>
                        </a:rPr>
                      </a:br>
                      <a:r>
                        <a:rPr lang="en-GB" sz="1600" dirty="0" smtClean="0">
                          <a:latin typeface="Calibri"/>
                          <a:ea typeface="Calibri"/>
                          <a:cs typeface="Calibri"/>
                          <a:sym typeface="Calibri"/>
                        </a:rPr>
                        <a:t>Now that you have summarised</a:t>
                      </a:r>
                      <a:r>
                        <a:rPr lang="en-GB" sz="1600" baseline="0" dirty="0" smtClean="0">
                          <a:latin typeface="Calibri"/>
                          <a:ea typeface="Calibri"/>
                          <a:cs typeface="Calibri"/>
                          <a:sym typeface="Calibri"/>
                        </a:rPr>
                        <a:t> the points from the article, consider these questions:</a:t>
                      </a:r>
                      <a:br>
                        <a:rPr lang="en-GB" sz="1600" baseline="0" dirty="0" smtClean="0">
                          <a:latin typeface="Calibri"/>
                          <a:ea typeface="Calibri"/>
                          <a:cs typeface="Calibri"/>
                          <a:sym typeface="Calibri"/>
                        </a:rPr>
                      </a:br>
                      <a:r>
                        <a:rPr lang="en-GB" sz="1600" b="1" i="1" baseline="0" dirty="0" smtClean="0">
                          <a:latin typeface="Calibri"/>
                          <a:ea typeface="Calibri"/>
                          <a:cs typeface="Calibri"/>
                          <a:sym typeface="Calibri"/>
                        </a:rPr>
                        <a:t>Is Joan a witch? Based on this article, does she match the descriptions? Or does she subvert these descriptions?</a:t>
                      </a:r>
                      <a:br>
                        <a:rPr lang="en-GB" sz="1600" b="1" i="1" baseline="0" dirty="0" smtClean="0">
                          <a:latin typeface="Calibri"/>
                          <a:ea typeface="Calibri"/>
                          <a:cs typeface="Calibri"/>
                          <a:sym typeface="Calibri"/>
                        </a:rPr>
                      </a:br>
                      <a:r>
                        <a:rPr lang="en-GB" sz="1600" b="0" i="0" baseline="0" dirty="0" smtClean="0">
                          <a:latin typeface="Calibri"/>
                          <a:ea typeface="Calibri"/>
                          <a:cs typeface="Calibri"/>
                          <a:sym typeface="Calibri"/>
                        </a:rPr>
                        <a:t>Add your thoughts below your summaries.</a:t>
                      </a:r>
                      <a:endParaRPr sz="1600" b="1" i="1" dirty="0">
                        <a:latin typeface="Calibri"/>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pic>
        <p:nvPicPr>
          <p:cNvPr id="9" name="Picture 8" descr="C:\Users\Tara.M\AppData\Local\Microsoft\Windows\INetCache\Content.MSO\58D1BC53.tmp"/>
          <p:cNvPicPr/>
          <p:nvPr/>
        </p:nvPicPr>
        <p:blipFill>
          <a:blip r:embed="rId8">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Tree>
    <p:extLst>
      <p:ext uri="{BB962C8B-B14F-4D97-AF65-F5344CB8AC3E}">
        <p14:creationId xmlns:p14="http://schemas.microsoft.com/office/powerpoint/2010/main" val="31198504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7"/>
          <p:cNvSpPr txBox="1">
            <a:spLocks noGrp="1"/>
          </p:cNvSpPr>
          <p:nvPr>
            <p:ph type="title"/>
          </p:nvPr>
        </p:nvSpPr>
        <p:spPr>
          <a:xfrm>
            <a:off x="228267" y="752700"/>
            <a:ext cx="11577600" cy="1319200"/>
          </a:xfrm>
          <a:prstGeom prst="rect">
            <a:avLst/>
          </a:prstGeom>
        </p:spPr>
        <p:txBody>
          <a:bodyPr spcFirstLastPara="1" vert="horz" wrap="square" lIns="121900" tIns="121900" rIns="121900" bIns="121900" rtlCol="0" anchor="t" anchorCtr="0">
            <a:noAutofit/>
          </a:bodyPr>
          <a:lstStyle/>
          <a:p>
            <a:pPr>
              <a:buSzPts val="990"/>
            </a:pPr>
            <a:r>
              <a:rPr lang="en-GB" sz="4000" b="1">
                <a:latin typeface="Calibri"/>
                <a:ea typeface="Calibri"/>
                <a:cs typeface="Calibri"/>
                <a:sym typeface="Calibri"/>
              </a:rPr>
              <a:t>T</a:t>
            </a:r>
            <a:r>
              <a:rPr lang="en-GB" sz="3227" b="1">
                <a:latin typeface="Calibri"/>
                <a:ea typeface="Calibri"/>
                <a:cs typeface="Calibri"/>
                <a:sym typeface="Calibri"/>
              </a:rPr>
              <a:t>hese aren’t new skills anymore, and this is how we will use them:</a:t>
            </a:r>
            <a:endParaRPr sz="3227" b="1">
              <a:latin typeface="Calibri"/>
              <a:ea typeface="Calibri"/>
              <a:cs typeface="Calibri"/>
              <a:sym typeface="Calibri"/>
            </a:endParaRPr>
          </a:p>
          <a:p>
            <a:pPr>
              <a:buSzPts val="990"/>
            </a:pPr>
            <a:r>
              <a:rPr lang="en-GB" sz="3227" b="1">
                <a:latin typeface="Calibri"/>
                <a:ea typeface="Calibri"/>
                <a:cs typeface="Calibri"/>
                <a:sym typeface="Calibri"/>
              </a:rPr>
              <a:t/>
            </a:r>
            <a:br>
              <a:rPr lang="en-GB" sz="3227" b="1">
                <a:latin typeface="Calibri"/>
                <a:ea typeface="Calibri"/>
                <a:cs typeface="Calibri"/>
                <a:sym typeface="Calibri"/>
              </a:rPr>
            </a:br>
            <a:r>
              <a:rPr lang="en-GB" sz="3227" b="1">
                <a:latin typeface="Calibri"/>
                <a:ea typeface="Calibri"/>
                <a:cs typeface="Calibri"/>
                <a:sym typeface="Calibri"/>
              </a:rPr>
              <a:t>1. We will start with some key </a:t>
            </a:r>
            <a:r>
              <a:rPr lang="en-GB" sz="3227" b="1">
                <a:solidFill>
                  <a:srgbClr val="9900FF"/>
                </a:solidFill>
                <a:latin typeface="Calibri"/>
                <a:ea typeface="Calibri"/>
                <a:cs typeface="Calibri"/>
                <a:sym typeface="Calibri"/>
              </a:rPr>
              <a:t>questions</a:t>
            </a:r>
            <a:r>
              <a:rPr lang="en-GB" sz="3227" b="1">
                <a:latin typeface="Calibri"/>
                <a:ea typeface="Calibri"/>
                <a:cs typeface="Calibri"/>
                <a:sym typeface="Calibri"/>
              </a:rPr>
              <a:t> of the text to recap.</a:t>
            </a:r>
            <a:endParaRPr sz="3227" b="1">
              <a:latin typeface="Calibri"/>
              <a:ea typeface="Calibri"/>
              <a:cs typeface="Calibri"/>
              <a:sym typeface="Calibri"/>
            </a:endParaRPr>
          </a:p>
          <a:p>
            <a:pPr>
              <a:buSzPts val="990"/>
            </a:pPr>
            <a:r>
              <a:rPr lang="en-GB" sz="3227" b="1">
                <a:latin typeface="Calibri"/>
                <a:ea typeface="Calibri"/>
                <a:cs typeface="Calibri"/>
                <a:sym typeface="Calibri"/>
              </a:rPr>
              <a:t/>
            </a:r>
            <a:br>
              <a:rPr lang="en-GB" sz="3227" b="1">
                <a:latin typeface="Calibri"/>
                <a:ea typeface="Calibri"/>
                <a:cs typeface="Calibri"/>
                <a:sym typeface="Calibri"/>
              </a:rPr>
            </a:br>
            <a:r>
              <a:rPr lang="en-GB" sz="3227" b="1">
                <a:latin typeface="Calibri"/>
                <a:ea typeface="Calibri"/>
                <a:cs typeface="Calibri"/>
                <a:sym typeface="Calibri"/>
              </a:rPr>
              <a:t>2. We will </a:t>
            </a:r>
            <a:r>
              <a:rPr lang="en-GB" sz="3227" b="1">
                <a:solidFill>
                  <a:srgbClr val="0066FF"/>
                </a:solidFill>
                <a:latin typeface="Calibri"/>
                <a:ea typeface="Calibri"/>
                <a:cs typeface="Calibri"/>
                <a:sym typeface="Calibri"/>
              </a:rPr>
              <a:t>clarify</a:t>
            </a:r>
            <a:r>
              <a:rPr lang="en-GB" sz="3227" b="1">
                <a:latin typeface="Calibri"/>
                <a:ea typeface="Calibri"/>
                <a:cs typeface="Calibri"/>
                <a:sym typeface="Calibri"/>
              </a:rPr>
              <a:t> a key moment in the text.</a:t>
            </a:r>
            <a:endParaRPr sz="3227" b="1">
              <a:latin typeface="Calibri"/>
              <a:ea typeface="Calibri"/>
              <a:cs typeface="Calibri"/>
              <a:sym typeface="Calibri"/>
            </a:endParaRPr>
          </a:p>
          <a:p>
            <a:pPr>
              <a:buSzPts val="990"/>
            </a:pPr>
            <a:endParaRPr sz="3227" b="1">
              <a:latin typeface="Calibri"/>
              <a:ea typeface="Calibri"/>
              <a:cs typeface="Calibri"/>
              <a:sym typeface="Calibri"/>
            </a:endParaRPr>
          </a:p>
          <a:p>
            <a:pPr>
              <a:buSzPts val="990"/>
            </a:pPr>
            <a:r>
              <a:rPr lang="en-GB" sz="3227" b="1">
                <a:latin typeface="Calibri"/>
                <a:ea typeface="Calibri"/>
                <a:cs typeface="Calibri"/>
                <a:sym typeface="Calibri"/>
              </a:rPr>
              <a:t>3. We will use our plotting sheets to </a:t>
            </a:r>
            <a:r>
              <a:rPr lang="en-GB" sz="3227" b="1">
                <a:solidFill>
                  <a:srgbClr val="00B050"/>
                </a:solidFill>
                <a:latin typeface="Calibri"/>
                <a:ea typeface="Calibri"/>
                <a:cs typeface="Calibri"/>
                <a:sym typeface="Calibri"/>
              </a:rPr>
              <a:t>summarise</a:t>
            </a:r>
            <a:r>
              <a:rPr lang="en-GB" sz="3227" b="1">
                <a:latin typeface="Calibri"/>
                <a:ea typeface="Calibri"/>
                <a:cs typeface="Calibri"/>
                <a:sym typeface="Calibri"/>
              </a:rPr>
              <a:t>.</a:t>
            </a:r>
            <a:endParaRPr sz="3227" b="1">
              <a:latin typeface="Calibri"/>
              <a:ea typeface="Calibri"/>
              <a:cs typeface="Calibri"/>
              <a:sym typeface="Calibri"/>
            </a:endParaRPr>
          </a:p>
          <a:p>
            <a:pPr>
              <a:buSzPts val="990"/>
            </a:pPr>
            <a:r>
              <a:rPr lang="en-GB" sz="3227" b="1">
                <a:latin typeface="Calibri"/>
                <a:ea typeface="Calibri"/>
                <a:cs typeface="Calibri"/>
                <a:sym typeface="Calibri"/>
              </a:rPr>
              <a:t/>
            </a:r>
            <a:br>
              <a:rPr lang="en-GB" sz="3227" b="1">
                <a:latin typeface="Calibri"/>
                <a:ea typeface="Calibri"/>
                <a:cs typeface="Calibri"/>
                <a:sym typeface="Calibri"/>
              </a:rPr>
            </a:br>
            <a:r>
              <a:rPr lang="en-GB" sz="3227" b="1">
                <a:latin typeface="Calibri"/>
                <a:ea typeface="Calibri"/>
                <a:cs typeface="Calibri"/>
                <a:sym typeface="Calibri"/>
              </a:rPr>
              <a:t>4. We will then finish with a </a:t>
            </a:r>
            <a:r>
              <a:rPr lang="en-GB" sz="3227" b="1">
                <a:solidFill>
                  <a:srgbClr val="029C98"/>
                </a:solidFill>
                <a:latin typeface="Calibri"/>
                <a:ea typeface="Calibri"/>
                <a:cs typeface="Calibri"/>
                <a:sym typeface="Calibri"/>
              </a:rPr>
              <a:t>prediction</a:t>
            </a:r>
            <a:r>
              <a:rPr lang="en-GB" sz="3227" b="1">
                <a:latin typeface="Calibri"/>
                <a:ea typeface="Calibri"/>
                <a:cs typeface="Calibri"/>
                <a:sym typeface="Calibri"/>
              </a:rPr>
              <a:t>.</a:t>
            </a:r>
            <a:endParaRPr sz="3227" b="1">
              <a:latin typeface="Calibri"/>
              <a:ea typeface="Calibri"/>
              <a:cs typeface="Calibri"/>
              <a:sym typeface="Calibri"/>
            </a:endParaRPr>
          </a:p>
        </p:txBody>
      </p:sp>
      <p:graphicFrame>
        <p:nvGraphicFramePr>
          <p:cNvPr id="316" name="Google Shape;316;p47"/>
          <p:cNvGraphicFramePr/>
          <p:nvPr>
            <p:extLst>
              <p:ext uri="{D42A27DB-BD31-4B8C-83A1-F6EECF244321}">
                <p14:modId xmlns:p14="http://schemas.microsoft.com/office/powerpoint/2010/main" val="134757711"/>
              </p:ext>
            </p:extLst>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33881">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FFC000"/>
                          </a:solidFill>
                          <a:latin typeface="Calibri"/>
                          <a:ea typeface="Calibri"/>
                          <a:cs typeface="Calibri"/>
                          <a:sym typeface="Calibri"/>
                        </a:rPr>
                        <a:t>Inferring</a:t>
                      </a:r>
                      <a:endParaRPr sz="1800" b="1">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6" name="Google Shape;308;p46"/>
          <p:cNvSpPr txBox="1">
            <a:spLocks/>
          </p:cNvSpPr>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2267" b="1" smtClean="0">
                <a:solidFill>
                  <a:schemeClr val="lt1"/>
                </a:solidFill>
                <a:latin typeface="Calibri"/>
                <a:ea typeface="Calibri"/>
                <a:cs typeface="Calibri"/>
                <a:sym typeface="Calibri"/>
              </a:rPr>
              <a:t>Learning Objective: </a:t>
            </a:r>
            <a:r>
              <a:rPr lang="en-US" sz="2267" b="1" i="1" smtClean="0">
                <a:solidFill>
                  <a:schemeClr val="lt1"/>
                </a:solidFill>
                <a:latin typeface="Calibri"/>
                <a:ea typeface="Calibri"/>
                <a:cs typeface="Calibri"/>
                <a:sym typeface="Calibri"/>
              </a:rPr>
              <a:t>To use clarifying and summarising skills in the early chapters of TDL.</a:t>
            </a:r>
            <a:endParaRPr lang="en-US" sz="2267" b="1" dirty="0">
              <a:solidFill>
                <a:schemeClr val="lt1"/>
              </a:solidFill>
              <a:latin typeface="Calibri"/>
              <a:ea typeface="Calibri"/>
              <a:cs typeface="Calibri"/>
              <a:sym typeface="Calibri"/>
            </a:endParaRPr>
          </a:p>
        </p:txBody>
      </p:sp>
      <p:pic>
        <p:nvPicPr>
          <p:cNvPr id="7" name="Picture 6" descr="C:\Users\Tara.M\AppData\Local\Microsoft\Windows\INetCache\Content.MSO\58D1BC53.tmp"/>
          <p:cNvPicPr/>
          <p:nvPr/>
        </p:nvPicPr>
        <p:blipFill>
          <a:blip r:embed="rId3">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Tree>
    <p:extLst>
      <p:ext uri="{BB962C8B-B14F-4D97-AF65-F5344CB8AC3E}">
        <p14:creationId xmlns:p14="http://schemas.microsoft.com/office/powerpoint/2010/main" val="26938520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4" name="Google Shape;324;p48"/>
          <p:cNvSpPr txBox="1"/>
          <p:nvPr/>
        </p:nvSpPr>
        <p:spPr>
          <a:xfrm>
            <a:off x="3429000" y="717633"/>
            <a:ext cx="8534733" cy="4965600"/>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2800" b="1" dirty="0">
                <a:solidFill>
                  <a:schemeClr val="dk1"/>
                </a:solidFill>
                <a:latin typeface="Calibri"/>
                <a:ea typeface="Calibri"/>
                <a:cs typeface="Calibri"/>
                <a:sym typeface="Calibri"/>
              </a:rPr>
              <a:t>Before we start, let’s discuss a few </a:t>
            </a:r>
            <a:r>
              <a:rPr lang="en-GB" sz="2800" b="1" dirty="0">
                <a:solidFill>
                  <a:srgbClr val="0066FF"/>
                </a:solidFill>
                <a:latin typeface="Calibri"/>
                <a:ea typeface="Calibri"/>
                <a:cs typeface="Calibri"/>
                <a:sym typeface="Calibri"/>
              </a:rPr>
              <a:t>clarifying </a:t>
            </a:r>
            <a:r>
              <a:rPr lang="en-GB" sz="2800" b="1" dirty="0">
                <a:solidFill>
                  <a:srgbClr val="9900FF"/>
                </a:solidFill>
                <a:latin typeface="Calibri"/>
                <a:ea typeface="Calibri"/>
                <a:cs typeface="Calibri"/>
                <a:sym typeface="Calibri"/>
              </a:rPr>
              <a:t>questions</a:t>
            </a:r>
            <a:r>
              <a:rPr lang="en-GB" sz="2800" b="1" dirty="0">
                <a:solidFill>
                  <a:schemeClr val="dk1"/>
                </a:solidFill>
                <a:latin typeface="Calibri"/>
                <a:ea typeface="Calibri"/>
                <a:cs typeface="Calibri"/>
                <a:sym typeface="Calibri"/>
              </a:rPr>
              <a:t>.</a:t>
            </a:r>
            <a:br>
              <a:rPr lang="en-GB" sz="2800" b="1" dirty="0">
                <a:solidFill>
                  <a:schemeClr val="dk1"/>
                </a:solidFill>
                <a:latin typeface="Calibri"/>
                <a:ea typeface="Calibri"/>
                <a:cs typeface="Calibri"/>
                <a:sym typeface="Calibri"/>
              </a:rPr>
            </a:br>
            <a:r>
              <a:rPr lang="en-GB" sz="2800" b="1" dirty="0">
                <a:solidFill>
                  <a:schemeClr val="dk1"/>
                </a:solidFill>
                <a:latin typeface="Calibri"/>
                <a:ea typeface="Calibri"/>
                <a:cs typeface="Calibri"/>
                <a:sym typeface="Calibri"/>
              </a:rPr>
              <a:t/>
            </a:r>
            <a:br>
              <a:rPr lang="en-GB" sz="2800" b="1" dirty="0">
                <a:solidFill>
                  <a:schemeClr val="dk1"/>
                </a:solidFill>
                <a:latin typeface="Calibri"/>
                <a:ea typeface="Calibri"/>
                <a:cs typeface="Calibri"/>
                <a:sym typeface="Calibri"/>
              </a:rPr>
            </a:br>
            <a:endParaRPr sz="933" dirty="0">
              <a:solidFill>
                <a:schemeClr val="dk1"/>
              </a:solidFill>
              <a:latin typeface="Calibri"/>
              <a:ea typeface="Calibri"/>
              <a:cs typeface="Calibri"/>
              <a:sym typeface="Calibri"/>
            </a:endParaRPr>
          </a:p>
          <a:p>
            <a:pPr marL="609585" indent="-482588">
              <a:buClr>
                <a:schemeClr val="dk1"/>
              </a:buClr>
              <a:buSzPts val="2100"/>
              <a:buFont typeface="Calibri"/>
              <a:buAutoNum type="arabicPeriod"/>
            </a:pPr>
            <a:r>
              <a:rPr lang="en-GB" sz="2800" b="1" dirty="0" smtClean="0">
                <a:solidFill>
                  <a:schemeClr val="dk1"/>
                </a:solidFill>
                <a:latin typeface="Calibri"/>
                <a:ea typeface="Calibri"/>
                <a:cs typeface="Calibri"/>
                <a:sym typeface="Calibri"/>
              </a:rPr>
              <a:t>We were introduced to Joan and Graham; what are their roles in the novel?</a:t>
            </a:r>
            <a:endParaRPr sz="2800" b="1" dirty="0">
              <a:solidFill>
                <a:schemeClr val="dk1"/>
              </a:solidFill>
              <a:latin typeface="Calibri"/>
              <a:ea typeface="Calibri"/>
              <a:cs typeface="Calibri"/>
              <a:sym typeface="Calibri"/>
            </a:endParaRPr>
          </a:p>
          <a:p>
            <a:pPr marL="609585" indent="-482588">
              <a:buClr>
                <a:schemeClr val="dk1"/>
              </a:buClr>
              <a:buSzPts val="2100"/>
              <a:buFont typeface="Calibri"/>
              <a:buAutoNum type="arabicPeriod"/>
            </a:pPr>
            <a:r>
              <a:rPr lang="en-GB" sz="2800" b="1" dirty="0" smtClean="0">
                <a:solidFill>
                  <a:schemeClr val="dk1"/>
                </a:solidFill>
                <a:latin typeface="Calibri"/>
                <a:ea typeface="Calibri"/>
                <a:cs typeface="Calibri"/>
                <a:sym typeface="Calibri"/>
              </a:rPr>
              <a:t>What have we learnt about Henry’s reading abilities?</a:t>
            </a:r>
          </a:p>
          <a:p>
            <a:pPr marL="609585" indent="-482588">
              <a:buClr>
                <a:schemeClr val="dk1"/>
              </a:buClr>
              <a:buSzPts val="2100"/>
              <a:buFont typeface="Calibri"/>
              <a:buAutoNum type="arabicPeriod"/>
            </a:pPr>
            <a:r>
              <a:rPr lang="en-GB" sz="2800" b="1" dirty="0" smtClean="0">
                <a:solidFill>
                  <a:schemeClr val="dk1"/>
                </a:solidFill>
                <a:latin typeface="Calibri"/>
                <a:ea typeface="Calibri"/>
                <a:cs typeface="Calibri"/>
                <a:sym typeface="Calibri"/>
              </a:rPr>
              <a:t>What is Henry’s relationship with Mary and Matthew?</a:t>
            </a:r>
          </a:p>
          <a:p>
            <a:pPr marL="609585" indent="-482588">
              <a:buClr>
                <a:schemeClr val="dk1"/>
              </a:buClr>
              <a:buSzPts val="2100"/>
              <a:buFont typeface="Calibri"/>
              <a:buAutoNum type="arabicPeriod"/>
            </a:pPr>
            <a:r>
              <a:rPr lang="en-GB" sz="2800" b="1" dirty="0" smtClean="0">
                <a:solidFill>
                  <a:schemeClr val="dk1"/>
                </a:solidFill>
                <a:latin typeface="Calibri"/>
                <a:ea typeface="Calibri"/>
                <a:cs typeface="Calibri"/>
                <a:sym typeface="Calibri"/>
              </a:rPr>
              <a:t>What do we know of Henry’s early childhood?</a:t>
            </a:r>
            <a:endParaRPr sz="2933" b="1" dirty="0">
              <a:solidFill>
                <a:schemeClr val="dk1"/>
              </a:solidFill>
              <a:latin typeface="Calibri"/>
              <a:ea typeface="Calibri"/>
              <a:cs typeface="Calibri"/>
              <a:sym typeface="Calibri"/>
            </a:endParaRPr>
          </a:p>
        </p:txBody>
      </p:sp>
      <p:pic>
        <p:nvPicPr>
          <p:cNvPr id="6" name="Picture 5"/>
          <p:cNvPicPr>
            <a:picLocks noChangeAspect="1"/>
          </p:cNvPicPr>
          <p:nvPr/>
        </p:nvPicPr>
        <p:blipFill>
          <a:blip r:embed="rId3"/>
          <a:stretch>
            <a:fillRect/>
          </a:stretch>
        </p:blipFill>
        <p:spPr>
          <a:xfrm>
            <a:off x="228267" y="855737"/>
            <a:ext cx="2763633" cy="2328336"/>
          </a:xfrm>
          <a:prstGeom prst="rect">
            <a:avLst/>
          </a:prstGeom>
        </p:spPr>
      </p:pic>
      <p:graphicFrame>
        <p:nvGraphicFramePr>
          <p:cNvPr id="7" name="Google Shape;316;p47"/>
          <p:cNvGraphicFramePr/>
          <p:nvPr>
            <p:extLst>
              <p:ext uri="{D42A27DB-BD31-4B8C-83A1-F6EECF244321}">
                <p14:modId xmlns:p14="http://schemas.microsoft.com/office/powerpoint/2010/main" val="2871801344"/>
              </p:ext>
            </p:extLst>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33881">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FFC000"/>
                          </a:solidFill>
                          <a:latin typeface="Calibri"/>
                          <a:ea typeface="Calibri"/>
                          <a:cs typeface="Calibri"/>
                          <a:sym typeface="Calibri"/>
                        </a:rPr>
                        <a:t>Inferring</a:t>
                      </a:r>
                      <a:endParaRPr sz="1800" b="1">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8" name="Google Shape;308;p46"/>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pic>
        <p:nvPicPr>
          <p:cNvPr id="9" name="Picture 8"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Tree>
    <p:extLst>
      <p:ext uri="{BB962C8B-B14F-4D97-AF65-F5344CB8AC3E}">
        <p14:creationId xmlns:p14="http://schemas.microsoft.com/office/powerpoint/2010/main" val="35822463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4" name="Google Shape;324;p48"/>
          <p:cNvSpPr txBox="1"/>
          <p:nvPr/>
        </p:nvSpPr>
        <p:spPr>
          <a:xfrm>
            <a:off x="3429000" y="717633"/>
            <a:ext cx="8534733" cy="4965600"/>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r>
              <a:rPr lang="en-GB" sz="2800" b="1" dirty="0">
                <a:solidFill>
                  <a:schemeClr val="dk1"/>
                </a:solidFill>
                <a:ea typeface="Calibri"/>
                <a:cs typeface="Calibri"/>
                <a:sym typeface="Calibri"/>
              </a:rPr>
              <a:t>We will now read chapters </a:t>
            </a:r>
            <a:r>
              <a:rPr lang="en-GB" sz="2800" b="1" dirty="0" smtClean="0">
                <a:solidFill>
                  <a:schemeClr val="dk1"/>
                </a:solidFill>
                <a:ea typeface="Calibri"/>
                <a:cs typeface="Calibri"/>
                <a:sym typeface="Calibri"/>
              </a:rPr>
              <a:t>6-7.</a:t>
            </a:r>
            <a:r>
              <a:rPr lang="en-GB" sz="2800" b="1" dirty="0">
                <a:solidFill>
                  <a:schemeClr val="dk1"/>
                </a:solidFill>
                <a:ea typeface="Calibri"/>
                <a:cs typeface="Calibri"/>
                <a:sym typeface="Calibri"/>
              </a:rPr>
              <a:t/>
            </a:r>
            <a:br>
              <a:rPr lang="en-GB" sz="2800" b="1" dirty="0">
                <a:solidFill>
                  <a:schemeClr val="dk1"/>
                </a:solidFill>
                <a:ea typeface="Calibri"/>
                <a:cs typeface="Calibri"/>
                <a:sym typeface="Calibri"/>
              </a:rPr>
            </a:br>
            <a:r>
              <a:rPr lang="en-GB" sz="2800" b="1" dirty="0">
                <a:solidFill>
                  <a:schemeClr val="dk1"/>
                </a:solidFill>
                <a:ea typeface="Calibri"/>
                <a:cs typeface="Calibri"/>
                <a:sym typeface="Calibri"/>
              </a:rPr>
              <a:t/>
            </a:r>
            <a:br>
              <a:rPr lang="en-GB" sz="2800" b="1" dirty="0">
                <a:solidFill>
                  <a:schemeClr val="dk1"/>
                </a:solidFill>
                <a:ea typeface="Calibri"/>
                <a:cs typeface="Calibri"/>
                <a:sym typeface="Calibri"/>
              </a:rPr>
            </a:br>
            <a:r>
              <a:rPr lang="en-GB" sz="2800" b="1" dirty="0">
                <a:solidFill>
                  <a:schemeClr val="dk1"/>
                </a:solidFill>
                <a:ea typeface="Calibri"/>
                <a:cs typeface="Calibri"/>
                <a:sym typeface="Calibri"/>
              </a:rPr>
              <a:t>As you read, we will be really thinking about our </a:t>
            </a:r>
            <a:r>
              <a:rPr lang="en-GB" sz="3200" b="1" dirty="0">
                <a:solidFill>
                  <a:srgbClr val="9900FF"/>
                </a:solidFill>
                <a:ea typeface="Calibri"/>
                <a:cs typeface="Calibri"/>
                <a:sym typeface="Calibri"/>
              </a:rPr>
              <a:t>questioning</a:t>
            </a:r>
            <a:r>
              <a:rPr lang="en-GB" sz="3200" b="1" dirty="0">
                <a:solidFill>
                  <a:schemeClr val="dk1"/>
                </a:solidFill>
                <a:ea typeface="Calibri"/>
                <a:cs typeface="Calibri"/>
                <a:sym typeface="Calibri"/>
              </a:rPr>
              <a:t>, </a:t>
            </a:r>
            <a:r>
              <a:rPr lang="en-GB" sz="3200" b="1" dirty="0" smtClean="0">
                <a:solidFill>
                  <a:srgbClr val="029C98"/>
                </a:solidFill>
                <a:ea typeface="Calibri"/>
                <a:cs typeface="Calibri"/>
                <a:sym typeface="Calibri"/>
              </a:rPr>
              <a:t>predicting</a:t>
            </a:r>
            <a:r>
              <a:rPr lang="en-GB" sz="3200" b="1" dirty="0" smtClean="0">
                <a:solidFill>
                  <a:srgbClr val="00B050"/>
                </a:solidFill>
                <a:ea typeface="Calibri"/>
                <a:cs typeface="Calibri"/>
                <a:sym typeface="Calibri"/>
              </a:rPr>
              <a:t>, summarising </a:t>
            </a:r>
            <a:r>
              <a:rPr lang="en-GB" sz="3200" b="1" dirty="0">
                <a:solidFill>
                  <a:schemeClr val="dk1"/>
                </a:solidFill>
                <a:ea typeface="Calibri"/>
                <a:cs typeface="Calibri"/>
                <a:sym typeface="Calibri"/>
              </a:rPr>
              <a:t>and </a:t>
            </a:r>
            <a:r>
              <a:rPr lang="en-GB" sz="3200" b="1" dirty="0">
                <a:solidFill>
                  <a:srgbClr val="0066FF"/>
                </a:solidFill>
                <a:ea typeface="Calibri"/>
                <a:cs typeface="Calibri"/>
                <a:sym typeface="Calibri"/>
              </a:rPr>
              <a:t>clarifying</a:t>
            </a:r>
            <a:r>
              <a:rPr lang="en-GB" sz="3200" b="1" dirty="0">
                <a:solidFill>
                  <a:schemeClr val="dk1"/>
                </a:solidFill>
                <a:ea typeface="Calibri"/>
                <a:cs typeface="Calibri"/>
                <a:sym typeface="Calibri"/>
              </a:rPr>
              <a:t> skills</a:t>
            </a:r>
            <a:r>
              <a:rPr lang="en-GB" sz="3200" b="1" dirty="0" smtClean="0">
                <a:solidFill>
                  <a:schemeClr val="dk1"/>
                </a:solidFill>
                <a:ea typeface="Calibri"/>
                <a:cs typeface="Calibri"/>
                <a:sym typeface="Calibri"/>
              </a:rPr>
              <a:t>.</a:t>
            </a:r>
            <a:br>
              <a:rPr lang="en-GB" sz="3200" b="1" dirty="0" smtClean="0">
                <a:solidFill>
                  <a:schemeClr val="dk1"/>
                </a:solidFill>
                <a:ea typeface="Calibri"/>
                <a:cs typeface="Calibri"/>
                <a:sym typeface="Calibri"/>
              </a:rPr>
            </a:br>
            <a:r>
              <a:rPr lang="en-GB" sz="3200" b="1" dirty="0" smtClean="0">
                <a:solidFill>
                  <a:schemeClr val="dk1"/>
                </a:solidFill>
                <a:ea typeface="Calibri"/>
                <a:cs typeface="Calibri"/>
                <a:sym typeface="Calibri"/>
              </a:rPr>
              <a:t/>
            </a:r>
            <a:br>
              <a:rPr lang="en-GB" sz="3200" b="1" dirty="0" smtClean="0">
                <a:solidFill>
                  <a:schemeClr val="dk1"/>
                </a:solidFill>
                <a:ea typeface="Calibri"/>
                <a:cs typeface="Calibri"/>
                <a:sym typeface="Calibri"/>
              </a:rPr>
            </a:br>
            <a:r>
              <a:rPr lang="en-GB" sz="3200" b="1" dirty="0" smtClean="0">
                <a:solidFill>
                  <a:schemeClr val="dk1"/>
                </a:solidFill>
                <a:ea typeface="Calibri"/>
                <a:cs typeface="Calibri"/>
                <a:sym typeface="Calibri"/>
              </a:rPr>
              <a:t/>
            </a:r>
            <a:br>
              <a:rPr lang="en-GB" sz="3200" b="1" dirty="0" smtClean="0">
                <a:solidFill>
                  <a:schemeClr val="dk1"/>
                </a:solidFill>
                <a:ea typeface="Calibri"/>
                <a:cs typeface="Calibri"/>
                <a:sym typeface="Calibri"/>
              </a:rPr>
            </a:br>
            <a:r>
              <a:rPr lang="en-GB" sz="3200" b="1" dirty="0" smtClean="0">
                <a:solidFill>
                  <a:schemeClr val="dk1"/>
                </a:solidFill>
                <a:ea typeface="Calibri"/>
                <a:cs typeface="Calibri"/>
                <a:sym typeface="Calibri"/>
              </a:rPr>
              <a:t>We will read, and then use our journal to add key elements we see.</a:t>
            </a:r>
            <a:endParaRPr sz="2933" b="1" dirty="0">
              <a:solidFill>
                <a:schemeClr val="dk1"/>
              </a:solidFill>
              <a:latin typeface="Calibri"/>
              <a:ea typeface="Calibri"/>
              <a:cs typeface="Calibri"/>
              <a:sym typeface="Calibri"/>
            </a:endParaRPr>
          </a:p>
        </p:txBody>
      </p:sp>
      <p:pic>
        <p:nvPicPr>
          <p:cNvPr id="6" name="Picture 5"/>
          <p:cNvPicPr>
            <a:picLocks noChangeAspect="1"/>
          </p:cNvPicPr>
          <p:nvPr/>
        </p:nvPicPr>
        <p:blipFill>
          <a:blip r:embed="rId3"/>
          <a:stretch>
            <a:fillRect/>
          </a:stretch>
        </p:blipFill>
        <p:spPr>
          <a:xfrm>
            <a:off x="228267" y="855737"/>
            <a:ext cx="2763633" cy="2328336"/>
          </a:xfrm>
          <a:prstGeom prst="rect">
            <a:avLst/>
          </a:prstGeom>
        </p:spPr>
      </p:pic>
      <p:graphicFrame>
        <p:nvGraphicFramePr>
          <p:cNvPr id="7" name="Google Shape;316;p47"/>
          <p:cNvGraphicFramePr/>
          <p:nvPr/>
        </p:nvGraphicFramePr>
        <p:xfrm>
          <a:off x="228267" y="6022367"/>
          <a:ext cx="11735464" cy="559268"/>
        </p:xfrm>
        <a:graphic>
          <a:graphicData uri="http://schemas.openxmlformats.org/drawingml/2006/table">
            <a:tbl>
              <a:tblPr>
                <a:noFill/>
              </a:tblPr>
              <a:tblGrid>
                <a:gridCol w="1466933">
                  <a:extLst>
                    <a:ext uri="{9D8B030D-6E8A-4147-A177-3AD203B41FA5}">
                      <a16:colId xmlns:a16="http://schemas.microsoft.com/office/drawing/2014/main" val="20000"/>
                    </a:ext>
                  </a:extLst>
                </a:gridCol>
                <a:gridCol w="1466933">
                  <a:extLst>
                    <a:ext uri="{9D8B030D-6E8A-4147-A177-3AD203B41FA5}">
                      <a16:colId xmlns:a16="http://schemas.microsoft.com/office/drawing/2014/main" val="20001"/>
                    </a:ext>
                  </a:extLst>
                </a:gridCol>
                <a:gridCol w="1466933">
                  <a:extLst>
                    <a:ext uri="{9D8B030D-6E8A-4147-A177-3AD203B41FA5}">
                      <a16:colId xmlns:a16="http://schemas.microsoft.com/office/drawing/2014/main" val="20002"/>
                    </a:ext>
                  </a:extLst>
                </a:gridCol>
                <a:gridCol w="1466933">
                  <a:extLst>
                    <a:ext uri="{9D8B030D-6E8A-4147-A177-3AD203B41FA5}">
                      <a16:colId xmlns:a16="http://schemas.microsoft.com/office/drawing/2014/main" val="20003"/>
                    </a:ext>
                  </a:extLst>
                </a:gridCol>
                <a:gridCol w="1466933">
                  <a:extLst>
                    <a:ext uri="{9D8B030D-6E8A-4147-A177-3AD203B41FA5}">
                      <a16:colId xmlns:a16="http://schemas.microsoft.com/office/drawing/2014/main" val="20004"/>
                    </a:ext>
                  </a:extLst>
                </a:gridCol>
                <a:gridCol w="1466933">
                  <a:extLst>
                    <a:ext uri="{9D8B030D-6E8A-4147-A177-3AD203B41FA5}">
                      <a16:colId xmlns:a16="http://schemas.microsoft.com/office/drawing/2014/main" val="20005"/>
                    </a:ext>
                  </a:extLst>
                </a:gridCol>
                <a:gridCol w="1466933">
                  <a:extLst>
                    <a:ext uri="{9D8B030D-6E8A-4147-A177-3AD203B41FA5}">
                      <a16:colId xmlns:a16="http://schemas.microsoft.com/office/drawing/2014/main" val="20006"/>
                    </a:ext>
                  </a:extLst>
                </a:gridCol>
                <a:gridCol w="1466933">
                  <a:extLst>
                    <a:ext uri="{9D8B030D-6E8A-4147-A177-3AD203B41FA5}">
                      <a16:colId xmlns:a16="http://schemas.microsoft.com/office/drawing/2014/main" val="20007"/>
                    </a:ext>
                  </a:extLst>
                </a:gridCol>
              </a:tblGrid>
              <a:tr h="533881">
                <a:tc>
                  <a:txBody>
                    <a:bodyPr/>
                    <a:lstStyle/>
                    <a:p>
                      <a:pPr marL="0" lvl="0" indent="0" algn="ctr" rtl="0">
                        <a:lnSpc>
                          <a:spcPct val="115000"/>
                        </a:lnSpc>
                        <a:spcBef>
                          <a:spcPts val="1200"/>
                        </a:spcBef>
                        <a:spcAft>
                          <a:spcPts val="0"/>
                        </a:spcAft>
                        <a:buNone/>
                      </a:pPr>
                      <a:r>
                        <a:rPr lang="en-GB" sz="1800" b="1">
                          <a:solidFill>
                            <a:srgbClr val="9900FF"/>
                          </a:solidFill>
                          <a:latin typeface="Calibri"/>
                          <a:ea typeface="Calibri"/>
                          <a:cs typeface="Calibri"/>
                          <a:sym typeface="Calibri"/>
                        </a:rPr>
                        <a:t>Questioning</a:t>
                      </a:r>
                      <a:endParaRPr sz="1800" b="1">
                        <a:solidFill>
                          <a:srgbClr val="9900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66FF"/>
                          </a:solidFill>
                          <a:latin typeface="Calibri"/>
                          <a:ea typeface="Calibri"/>
                          <a:cs typeface="Calibri"/>
                          <a:sym typeface="Calibri"/>
                        </a:rPr>
                        <a:t>Clarifying</a:t>
                      </a:r>
                      <a:endParaRPr sz="1800" b="1">
                        <a:solidFill>
                          <a:srgbClr val="0066FF"/>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29C98"/>
                          </a:solidFill>
                          <a:latin typeface="Calibri"/>
                          <a:ea typeface="Calibri"/>
                          <a:cs typeface="Calibri"/>
                          <a:sym typeface="Calibri"/>
                        </a:rPr>
                        <a:t>Predicting</a:t>
                      </a:r>
                      <a:endParaRPr sz="1800" b="1">
                        <a:solidFill>
                          <a:srgbClr val="029C98"/>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00B050"/>
                          </a:solidFill>
                          <a:latin typeface="Calibri"/>
                          <a:ea typeface="Calibri"/>
                          <a:cs typeface="Calibri"/>
                          <a:sym typeface="Calibri"/>
                        </a:rPr>
                        <a:t>Summarising</a:t>
                      </a:r>
                      <a:endParaRPr sz="1800" b="1">
                        <a:solidFill>
                          <a:srgbClr val="00B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GB" sz="1800" b="1">
                          <a:solidFill>
                            <a:srgbClr val="FFC000"/>
                          </a:solidFill>
                          <a:latin typeface="Calibri"/>
                          <a:ea typeface="Calibri"/>
                          <a:cs typeface="Calibri"/>
                          <a:sym typeface="Calibri"/>
                        </a:rPr>
                        <a:t>Inferring</a:t>
                      </a:r>
                      <a:endParaRPr sz="1800" b="1">
                        <a:solidFill>
                          <a:srgbClr val="FFC00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ED7D31"/>
                          </a:solidFill>
                          <a:latin typeface="Calibri"/>
                          <a:ea typeface="Calibri"/>
                          <a:cs typeface="Calibri"/>
                          <a:sym typeface="Calibri"/>
                        </a:rPr>
                        <a:t>Connecting</a:t>
                      </a:r>
                      <a:endParaRPr sz="1800" b="1">
                        <a:solidFill>
                          <a:srgbClr val="ED7D31"/>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a:solidFill>
                            <a:srgbClr val="FF3399"/>
                          </a:solidFill>
                          <a:latin typeface="Calibri"/>
                          <a:ea typeface="Calibri"/>
                          <a:cs typeface="Calibri"/>
                          <a:sym typeface="Calibri"/>
                        </a:rPr>
                        <a:t>Monitoring</a:t>
                      </a:r>
                      <a:endParaRPr sz="1800" b="1">
                        <a:solidFill>
                          <a:srgbClr val="FF3399"/>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lvl="0" indent="0" algn="ctr" rtl="0">
                        <a:lnSpc>
                          <a:spcPct val="115000"/>
                        </a:lnSpc>
                        <a:spcBef>
                          <a:spcPts val="1200"/>
                        </a:spcBef>
                        <a:spcAft>
                          <a:spcPts val="0"/>
                        </a:spcAft>
                        <a:buNone/>
                      </a:pPr>
                      <a:r>
                        <a:rPr lang="en-GB" sz="1800" b="1" dirty="0">
                          <a:solidFill>
                            <a:srgbClr val="FF5050"/>
                          </a:solidFill>
                          <a:latin typeface="Calibri"/>
                          <a:ea typeface="Calibri"/>
                          <a:cs typeface="Calibri"/>
                          <a:sym typeface="Calibri"/>
                        </a:rPr>
                        <a:t>Discussing</a:t>
                      </a:r>
                      <a:endParaRPr sz="1800" b="1" dirty="0">
                        <a:solidFill>
                          <a:srgbClr val="FF5050"/>
                        </a:solidFill>
                        <a:latin typeface="Calibri"/>
                        <a:ea typeface="Calibri"/>
                        <a:cs typeface="Calibri"/>
                        <a:sym typeface="Calibri"/>
                      </a:endParaRPr>
                    </a:p>
                  </a:txBody>
                  <a:tcPr marL="91433" marR="91433" marT="121900" marB="1219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bl>
          </a:graphicData>
        </a:graphic>
      </p:graphicFrame>
      <p:sp>
        <p:nvSpPr>
          <p:cNvPr id="8" name="Google Shape;308;p46"/>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pic>
        <p:nvPicPr>
          <p:cNvPr id="9" name="Picture 8"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Tree>
    <p:extLst>
      <p:ext uri="{BB962C8B-B14F-4D97-AF65-F5344CB8AC3E}">
        <p14:creationId xmlns:p14="http://schemas.microsoft.com/office/powerpoint/2010/main" val="8944406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8" name="Google Shape;338;p50"/>
          <p:cNvSpPr txBox="1"/>
          <p:nvPr/>
        </p:nvSpPr>
        <p:spPr>
          <a:xfrm>
            <a:off x="207773" y="1957804"/>
            <a:ext cx="11823960" cy="2531899"/>
          </a:xfrm>
          <a:prstGeom prst="rect">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t" anchorCtr="0">
            <a:noAutofit/>
          </a:bodyPr>
          <a:lstStyle/>
          <a:p>
            <a:r>
              <a:rPr lang="en-GB" sz="4000" b="1" dirty="0">
                <a:solidFill>
                  <a:schemeClr val="dk1"/>
                </a:solidFill>
                <a:latin typeface="Calibri"/>
                <a:ea typeface="Calibri"/>
                <a:cs typeface="Calibri"/>
                <a:sym typeface="Calibri"/>
              </a:rPr>
              <a:t>Final task: </a:t>
            </a:r>
            <a:r>
              <a:rPr lang="en-GB" sz="4000" dirty="0">
                <a:solidFill>
                  <a:schemeClr val="dk1"/>
                </a:solidFill>
                <a:latin typeface="Calibri"/>
                <a:ea typeface="Calibri"/>
                <a:cs typeface="Calibri"/>
                <a:sym typeface="Calibri"/>
              </a:rPr>
              <a:t/>
            </a:r>
            <a:br>
              <a:rPr lang="en-GB" sz="4000" dirty="0">
                <a:solidFill>
                  <a:schemeClr val="dk1"/>
                </a:solidFill>
                <a:latin typeface="Calibri"/>
                <a:ea typeface="Calibri"/>
                <a:cs typeface="Calibri"/>
                <a:sym typeface="Calibri"/>
              </a:rPr>
            </a:br>
            <a:r>
              <a:rPr lang="en-GB" sz="4000" dirty="0">
                <a:solidFill>
                  <a:schemeClr val="dk1"/>
                </a:solidFill>
                <a:latin typeface="Calibri"/>
                <a:ea typeface="Calibri"/>
                <a:cs typeface="Calibri"/>
                <a:sym typeface="Calibri"/>
              </a:rPr>
              <a:t>N</a:t>
            </a:r>
            <a:r>
              <a:rPr lang="en-GB" sz="4000" dirty="0" smtClean="0">
                <a:solidFill>
                  <a:schemeClr val="dk1"/>
                </a:solidFill>
                <a:latin typeface="Calibri"/>
                <a:ea typeface="Calibri"/>
                <a:cs typeface="Calibri"/>
                <a:sym typeface="Calibri"/>
              </a:rPr>
              <a:t>ext week, we will have a major turning point. What do you think it will be? How will it relate to the story so far?   </a:t>
            </a:r>
            <a:endParaRPr sz="4000" dirty="0">
              <a:solidFill>
                <a:schemeClr val="dk1"/>
              </a:solidFill>
              <a:latin typeface="Calibri"/>
              <a:ea typeface="Calibri"/>
              <a:cs typeface="Calibri"/>
              <a:sym typeface="Calibri"/>
            </a:endParaRPr>
          </a:p>
        </p:txBody>
      </p:sp>
      <p:graphicFrame>
        <p:nvGraphicFramePr>
          <p:cNvPr id="339" name="Google Shape;339;p50"/>
          <p:cNvGraphicFramePr/>
          <p:nvPr>
            <p:extLst>
              <p:ext uri="{D42A27DB-BD31-4B8C-83A1-F6EECF244321}">
                <p14:modId xmlns:p14="http://schemas.microsoft.com/office/powerpoint/2010/main" val="3279243803"/>
              </p:ext>
            </p:extLst>
          </p:nvPr>
        </p:nvGraphicFramePr>
        <p:xfrm>
          <a:off x="43400" y="4626864"/>
          <a:ext cx="12105200" cy="2092236"/>
        </p:xfrm>
        <a:graphic>
          <a:graphicData uri="http://schemas.openxmlformats.org/drawingml/2006/table">
            <a:tbl>
              <a:tblPr>
                <a:noFill/>
              </a:tblPr>
              <a:tblGrid>
                <a:gridCol w="6052600">
                  <a:extLst>
                    <a:ext uri="{9D8B030D-6E8A-4147-A177-3AD203B41FA5}">
                      <a16:colId xmlns:a16="http://schemas.microsoft.com/office/drawing/2014/main" val="20000"/>
                    </a:ext>
                  </a:extLst>
                </a:gridCol>
                <a:gridCol w="6052600">
                  <a:extLst>
                    <a:ext uri="{9D8B030D-6E8A-4147-A177-3AD203B41FA5}">
                      <a16:colId xmlns:a16="http://schemas.microsoft.com/office/drawing/2014/main" val="20001"/>
                    </a:ext>
                  </a:extLst>
                </a:gridCol>
              </a:tblGrid>
              <a:tr h="2092236">
                <a:tc>
                  <a:txBody>
                    <a:bodyPr/>
                    <a:lstStyle/>
                    <a:p>
                      <a:pPr marL="0" lvl="0" indent="0" algn="l" rtl="0">
                        <a:spcBef>
                          <a:spcPts val="0"/>
                        </a:spcBef>
                        <a:spcAft>
                          <a:spcPts val="0"/>
                        </a:spcAft>
                        <a:buNone/>
                      </a:pPr>
                      <a:r>
                        <a:rPr lang="en-GB" sz="2400" b="1" u="sng" dirty="0">
                          <a:latin typeface="Calibri"/>
                          <a:ea typeface="Calibri"/>
                          <a:cs typeface="Calibri"/>
                          <a:sym typeface="Calibri"/>
                        </a:rPr>
                        <a:t>Not sure? Try this:</a:t>
                      </a:r>
                      <a:r>
                        <a:rPr lang="en-GB" sz="2400" dirty="0">
                          <a:latin typeface="Calibri"/>
                          <a:ea typeface="Calibri"/>
                          <a:cs typeface="Calibri"/>
                          <a:sym typeface="Calibri"/>
                        </a:rPr>
                        <a:t/>
                      </a:r>
                      <a:br>
                        <a:rPr lang="en-GB" sz="2400" dirty="0">
                          <a:latin typeface="Calibri"/>
                          <a:ea typeface="Calibri"/>
                          <a:cs typeface="Calibri"/>
                          <a:sym typeface="Calibri"/>
                        </a:rPr>
                      </a:br>
                      <a:r>
                        <a:rPr lang="en-GB" sz="2400" dirty="0" smtClean="0">
                          <a:solidFill>
                            <a:schemeClr val="dk1"/>
                          </a:solidFill>
                          <a:latin typeface="Calibri"/>
                          <a:ea typeface="Calibri"/>
                          <a:cs typeface="Calibri"/>
                          <a:sym typeface="Calibri"/>
                        </a:rPr>
                        <a:t>Will the story involve magic?</a:t>
                      </a:r>
                    </a:p>
                    <a:p>
                      <a:pPr marL="0" lvl="0" indent="0" algn="l" rtl="0">
                        <a:spcBef>
                          <a:spcPts val="0"/>
                        </a:spcBef>
                        <a:spcAft>
                          <a:spcPts val="0"/>
                        </a:spcAft>
                        <a:buNone/>
                      </a:pPr>
                      <a:r>
                        <a:rPr lang="en-GB" sz="2400" dirty="0" smtClean="0">
                          <a:solidFill>
                            <a:schemeClr val="dk1"/>
                          </a:solidFill>
                          <a:latin typeface="Calibri"/>
                          <a:ea typeface="Calibri"/>
                          <a:cs typeface="Calibri"/>
                          <a:sym typeface="Calibri"/>
                        </a:rPr>
                        <a:t>Will the story involve Mary and/or Matthew?</a:t>
                      </a:r>
                    </a:p>
                    <a:p>
                      <a:pPr marL="0" lvl="0" indent="0" algn="l" rtl="0">
                        <a:spcBef>
                          <a:spcPts val="0"/>
                        </a:spcBef>
                        <a:spcAft>
                          <a:spcPts val="0"/>
                        </a:spcAft>
                        <a:buNone/>
                      </a:pPr>
                      <a:r>
                        <a:rPr lang="en-GB" sz="2400" dirty="0" smtClean="0">
                          <a:solidFill>
                            <a:schemeClr val="dk1"/>
                          </a:solidFill>
                          <a:latin typeface="Calibri"/>
                          <a:ea typeface="Calibri"/>
                          <a:cs typeface="Calibri"/>
                          <a:sym typeface="Calibri"/>
                        </a:rPr>
                        <a:t>Will</a:t>
                      </a:r>
                      <a:r>
                        <a:rPr lang="en-GB" sz="2400" baseline="0" dirty="0" smtClean="0">
                          <a:solidFill>
                            <a:schemeClr val="dk1"/>
                          </a:solidFill>
                          <a:latin typeface="Calibri"/>
                          <a:ea typeface="Calibri"/>
                          <a:cs typeface="Calibri"/>
                          <a:sym typeface="Calibri"/>
                        </a:rPr>
                        <a:t> Henry be in danger?</a:t>
                      </a:r>
                      <a:endParaRPr sz="2400" dirty="0">
                        <a:solidFill>
                          <a:schemeClr val="dk1"/>
                        </a:solidFill>
                        <a:latin typeface="Calibri"/>
                        <a:ea typeface="Calibri"/>
                        <a:cs typeface="Calibri"/>
                        <a:sym typeface="Calibri"/>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6D7A8"/>
                    </a:solidFill>
                  </a:tcPr>
                </a:tc>
                <a:tc>
                  <a:txBody>
                    <a:bodyPr/>
                    <a:lstStyle/>
                    <a:p>
                      <a:pPr marL="0" lvl="0" indent="0" algn="l" rtl="0">
                        <a:spcBef>
                          <a:spcPts val="0"/>
                        </a:spcBef>
                        <a:spcAft>
                          <a:spcPts val="0"/>
                        </a:spcAft>
                        <a:buNone/>
                      </a:pPr>
                      <a:r>
                        <a:rPr lang="en-GB" sz="2400" b="1" u="sng" dirty="0">
                          <a:latin typeface="Calibri"/>
                          <a:ea typeface="Calibri"/>
                          <a:cs typeface="Calibri"/>
                          <a:sym typeface="Calibri"/>
                        </a:rPr>
                        <a:t>Too easy? Try this:</a:t>
                      </a:r>
                      <a:r>
                        <a:rPr lang="en-GB" sz="2400" dirty="0">
                          <a:latin typeface="Calibri"/>
                          <a:ea typeface="Calibri"/>
                          <a:cs typeface="Calibri"/>
                          <a:sym typeface="Calibri"/>
                        </a:rPr>
                        <a:t/>
                      </a:r>
                      <a:br>
                        <a:rPr lang="en-GB" sz="2400" dirty="0">
                          <a:latin typeface="Calibri"/>
                          <a:ea typeface="Calibri"/>
                          <a:cs typeface="Calibri"/>
                          <a:sym typeface="Calibri"/>
                        </a:rPr>
                      </a:br>
                      <a:r>
                        <a:rPr lang="en-GB" sz="2400" dirty="0" smtClean="0">
                          <a:latin typeface="Calibri"/>
                          <a:ea typeface="Calibri"/>
                          <a:cs typeface="Calibri"/>
                          <a:sym typeface="Calibri"/>
                        </a:rPr>
                        <a:t>Akala has been carefully telling Henry’s story, but also telling us the story on the ‘black pages’, bit by</a:t>
                      </a:r>
                      <a:r>
                        <a:rPr lang="en-GB" sz="2400" baseline="0" dirty="0" smtClean="0">
                          <a:latin typeface="Calibri"/>
                          <a:ea typeface="Calibri"/>
                          <a:cs typeface="Calibri"/>
                          <a:sym typeface="Calibri"/>
                        </a:rPr>
                        <a:t> bit. How will this second story weave into Henry’s narrative?</a:t>
                      </a:r>
                      <a:endParaRPr sz="2400" dirty="0">
                        <a:latin typeface="Calibri"/>
                        <a:ea typeface="Calibri"/>
                        <a:cs typeface="Calibri"/>
                        <a:sym typeface="Calibri"/>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4A7D6"/>
                    </a:solidFill>
                  </a:tcPr>
                </a:tc>
                <a:extLst>
                  <a:ext uri="{0D108BD9-81ED-4DB2-BD59-A6C34878D82A}">
                    <a16:rowId xmlns:a16="http://schemas.microsoft.com/office/drawing/2014/main" val="10000"/>
                  </a:ext>
                </a:extLst>
              </a:tr>
            </a:tbl>
          </a:graphicData>
        </a:graphic>
      </p:graphicFrame>
      <p:pic>
        <p:nvPicPr>
          <p:cNvPr id="6" name="Picture 5"/>
          <p:cNvPicPr>
            <a:picLocks noChangeAspect="1"/>
          </p:cNvPicPr>
          <p:nvPr/>
        </p:nvPicPr>
        <p:blipFill>
          <a:blip r:embed="rId3"/>
          <a:stretch>
            <a:fillRect/>
          </a:stretch>
        </p:blipFill>
        <p:spPr>
          <a:xfrm>
            <a:off x="207773" y="681616"/>
            <a:ext cx="3392677" cy="1208573"/>
          </a:xfrm>
          <a:prstGeom prst="rect">
            <a:avLst/>
          </a:prstGeom>
        </p:spPr>
      </p:pic>
      <p:pic>
        <p:nvPicPr>
          <p:cNvPr id="7" name="Picture 6"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8" name="Google Shape;308;p46"/>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16623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6" name="Picture 5"/>
          <p:cNvPicPr>
            <a:picLocks noChangeAspect="1"/>
          </p:cNvPicPr>
          <p:nvPr/>
        </p:nvPicPr>
        <p:blipFill rotWithShape="1">
          <a:blip r:embed="rId3"/>
          <a:srcRect l="4877" t="2374" r="5160" b="3639"/>
          <a:stretch/>
        </p:blipFill>
        <p:spPr>
          <a:xfrm>
            <a:off x="283464" y="850391"/>
            <a:ext cx="3035808" cy="5431537"/>
          </a:xfrm>
          <a:prstGeom prst="rect">
            <a:avLst/>
          </a:prstGeom>
        </p:spPr>
      </p:pic>
      <p:sp>
        <p:nvSpPr>
          <p:cNvPr id="3" name="TextBox 2"/>
          <p:cNvSpPr txBox="1"/>
          <p:nvPr/>
        </p:nvSpPr>
        <p:spPr>
          <a:xfrm>
            <a:off x="3557016" y="850391"/>
            <a:ext cx="8220456" cy="4832092"/>
          </a:xfrm>
          <a:prstGeom prst="rect">
            <a:avLst/>
          </a:prstGeom>
          <a:noFill/>
        </p:spPr>
        <p:txBody>
          <a:bodyPr wrap="square" rtlCol="0">
            <a:spAutoFit/>
          </a:bodyPr>
          <a:lstStyle/>
          <a:p>
            <a:r>
              <a:rPr lang="en-GB" sz="4400" dirty="0" smtClean="0"/>
              <a:t>Homework:</a:t>
            </a:r>
            <a:br>
              <a:rPr lang="en-GB" sz="4400" dirty="0" smtClean="0"/>
            </a:br>
            <a:r>
              <a:rPr lang="en-GB" sz="4400" dirty="0" smtClean="0"/>
              <a:t/>
            </a:r>
            <a:br>
              <a:rPr lang="en-GB" sz="4400" dirty="0" smtClean="0"/>
            </a:br>
            <a:r>
              <a:rPr lang="en-GB" sz="4400" dirty="0" smtClean="0"/>
              <a:t/>
            </a:r>
            <a:br>
              <a:rPr lang="en-GB" sz="4400" dirty="0" smtClean="0"/>
            </a:br>
            <a:r>
              <a:rPr lang="en-GB" sz="4400" dirty="0" smtClean="0"/>
              <a:t>Reminders/house keeping notes:</a:t>
            </a:r>
            <a:br>
              <a:rPr lang="en-GB" sz="4400" dirty="0" smtClean="0"/>
            </a:br>
            <a:r>
              <a:rPr lang="en-GB" sz="4400" dirty="0" smtClean="0"/>
              <a:t/>
            </a:r>
            <a:br>
              <a:rPr lang="en-GB" sz="4400" dirty="0" smtClean="0"/>
            </a:br>
            <a:r>
              <a:rPr lang="en-GB" sz="4400" dirty="0" smtClean="0"/>
              <a:t/>
            </a:r>
            <a:br>
              <a:rPr lang="en-GB" sz="4400" dirty="0" smtClean="0"/>
            </a:br>
            <a:r>
              <a:rPr lang="en-GB" sz="4400" dirty="0" smtClean="0"/>
              <a:t>Plenary/exit ticket:</a:t>
            </a:r>
            <a:endParaRPr lang="en-GB" sz="4400" dirty="0"/>
          </a:p>
        </p:txBody>
      </p:sp>
      <p:pic>
        <p:nvPicPr>
          <p:cNvPr id="7" name="Picture 6" descr="C:\Users\Tara.M\AppData\Local\Microsoft\Windows\INetCache\Content.MSO\58D1BC53.tmp"/>
          <p:cNvPicPr/>
          <p:nvPr/>
        </p:nvPicPr>
        <p:blipFill>
          <a:blip r:embed="rId4">
            <a:extLst>
              <a:ext uri="{28A0092B-C50C-407E-A947-70E740481C1C}">
                <a14:useLocalDpi xmlns:a14="http://schemas.microsoft.com/office/drawing/2010/main" val="0"/>
              </a:ext>
            </a:extLst>
          </a:blip>
          <a:srcRect/>
          <a:stretch>
            <a:fillRect/>
          </a:stretch>
        </p:blipFill>
        <p:spPr bwMode="auto">
          <a:xfrm>
            <a:off x="89249" y="6042647"/>
            <a:ext cx="712047" cy="629073"/>
          </a:xfrm>
          <a:prstGeom prst="rect">
            <a:avLst/>
          </a:prstGeom>
          <a:noFill/>
          <a:ln>
            <a:noFill/>
          </a:ln>
        </p:spPr>
      </p:pic>
      <p:sp>
        <p:nvSpPr>
          <p:cNvPr id="8" name="Google Shape;308;p46"/>
          <p:cNvSpPr txBox="1">
            <a:spLocks noGrp="1"/>
          </p:cNvSpPr>
          <p:nvPr>
            <p:ph type="title"/>
          </p:nvPr>
        </p:nvSpPr>
        <p:spPr>
          <a:xfrm>
            <a:off x="14800" y="0"/>
            <a:ext cx="12192000" cy="614000"/>
          </a:xfrm>
          <a:prstGeom prst="rect">
            <a:avLst/>
          </a:prstGeom>
          <a:solidFill>
            <a:srgbClr val="009999"/>
          </a:solidFill>
        </p:spPr>
        <p:txBody>
          <a:bodyPr spcFirstLastPara="1" vert="horz" wrap="square" lIns="121900" tIns="121900" rIns="121900" bIns="121900" rtlCol="0" anchor="t" anchorCtr="0">
            <a:noAutofit/>
          </a:bodyPr>
          <a:lstStyle/>
          <a:p>
            <a:r>
              <a:rPr lang="en-GB" sz="2267" b="1" dirty="0">
                <a:solidFill>
                  <a:schemeClr val="lt1"/>
                </a:solidFill>
                <a:latin typeface="Calibri"/>
                <a:ea typeface="Calibri"/>
                <a:cs typeface="Calibri"/>
                <a:sym typeface="Calibri"/>
              </a:rPr>
              <a:t>Learning Objective: </a:t>
            </a:r>
            <a:r>
              <a:rPr lang="en-GB" sz="2267" b="1" i="1" dirty="0">
                <a:solidFill>
                  <a:schemeClr val="lt1"/>
                </a:solidFill>
                <a:latin typeface="Calibri"/>
                <a:ea typeface="Calibri"/>
                <a:cs typeface="Calibri"/>
                <a:sym typeface="Calibri"/>
              </a:rPr>
              <a:t>To use clarifying and summarising skills in the early chapters of </a:t>
            </a:r>
            <a:r>
              <a:rPr lang="en-GB" sz="2267" b="1" i="1" dirty="0" smtClean="0">
                <a:solidFill>
                  <a:schemeClr val="lt1"/>
                </a:solidFill>
                <a:latin typeface="Calibri"/>
                <a:ea typeface="Calibri"/>
                <a:cs typeface="Calibri"/>
                <a:sym typeface="Calibri"/>
              </a:rPr>
              <a:t>TDL.</a:t>
            </a:r>
            <a:endParaRPr sz="2267" b="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526449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endParaRPr/>
          </a:p>
        </p:txBody>
      </p:sp>
      <p:sp>
        <p:nvSpPr>
          <p:cNvPr id="351" name="Google Shape;351;p52"/>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endParaRPr/>
          </a:p>
        </p:txBody>
      </p:sp>
    </p:spTree>
    <p:extLst>
      <p:ext uri="{BB962C8B-B14F-4D97-AF65-F5344CB8AC3E}">
        <p14:creationId xmlns:p14="http://schemas.microsoft.com/office/powerpoint/2010/main" val="2419476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TotalTime>
  <Words>2714</Words>
  <Application>Microsoft Office PowerPoint</Application>
  <PresentationFormat>Widescreen</PresentationFormat>
  <Paragraphs>320</Paragraphs>
  <Slides>41</Slides>
  <Notes>41</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Times New Roman</vt:lpstr>
      <vt:lpstr>Office Theme</vt:lpstr>
      <vt:lpstr>PowerPoint Presentation</vt:lpstr>
      <vt:lpstr>Learning Objective: To use predicting, questioning and clarifying skills in the early chapters of TDL.</vt:lpstr>
      <vt:lpstr>Learning Objective: To use predicting, questioning and clarifying skills in the early chapters of TDL.</vt:lpstr>
      <vt:lpstr>Let’s keep using our predicting skills and build on our starter task (see the two blurbs of the book):</vt:lpstr>
      <vt:lpstr>Let’s keep using our predicting skills and build on our starter task:</vt:lpstr>
      <vt:lpstr>This term is all about our reading skills. We will be focusing on what expert readers do every time they read.</vt:lpstr>
      <vt:lpstr>Some of these skills may be new to you, others may be very familiar. Don’t worry if there are some that you’re not sure of yet. We will cover them in detail over the term. Today, we will really be looking at questioning, predicting and clarifying skills.   Let’s look closely at each 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Objective: To use clarifying and summarising skills in the early chapters of TDL.</vt:lpstr>
      <vt:lpstr>PowerPoint Presentation</vt:lpstr>
      <vt:lpstr>PowerPoint Presentation</vt:lpstr>
      <vt:lpstr> Today, we will be sharpening up our clarifying and summarising skills.   Let’s look closely at each one.</vt:lpstr>
      <vt:lpstr>PowerPoint Presentation</vt:lpstr>
      <vt:lpstr>PowerPoint Presentation</vt:lpstr>
      <vt:lpstr>PowerPoint Presentation</vt:lpstr>
      <vt:lpstr>PowerPoint Presentation</vt:lpstr>
      <vt:lpstr>PowerPoint Presentation</vt:lpstr>
      <vt:lpstr>Learning Objective: To use clarifying and summarising skills in the early chapters of TDL.</vt:lpstr>
      <vt:lpstr>Learning Objective: To use clarifying and summarising skills in the early chapters of TDL.</vt:lpstr>
      <vt:lpstr>PowerPoint Presentation</vt:lpstr>
      <vt:lpstr>Learning Objective: To use clarifying and summarising skills in the early chapters of TDL.</vt:lpstr>
      <vt:lpstr>Learning Objective: To use clarifying and summarising skills in the early chapters of TDL.</vt:lpstr>
      <vt:lpstr>PowerPoint Presentation</vt:lpstr>
      <vt:lpstr>PowerPoint Presentation</vt:lpstr>
      <vt:lpstr>PowerPoint Presentation</vt:lpstr>
      <vt:lpstr>PowerPoint Presentation</vt:lpstr>
      <vt:lpstr>PowerPoint Presentation</vt:lpstr>
      <vt:lpstr>Learning Objective: To use clarifying and summarising skills in the early chapters of TDL.</vt:lpstr>
      <vt:lpstr>These aren’t new skills anymore, and this is how we will use them:  1. We will start with some key questions of the text to recap.  2. We will clarify a key moment in the text.  3. We will use our plotting sheets to summarise.  4. We will then finish with a prediction.</vt:lpstr>
      <vt:lpstr>Learning Objective: To use clarifying and summarising skills in the early chapters of TDL.</vt:lpstr>
      <vt:lpstr>Learning Objective: To use clarifying and summarising skills in the early chapters of TDL.</vt:lpstr>
      <vt:lpstr>Learning Objective: To use clarifying and summarising skills in the early chapters of TDL.</vt:lpstr>
      <vt:lpstr>Learning Objective: To use clarifying and summarising skills in the early chapters of TDL.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Tara McMullan</dc:creator>
  <cp:lastModifiedBy>Tara McMullan</cp:lastModifiedBy>
  <cp:revision>19</cp:revision>
  <dcterms:created xsi:type="dcterms:W3CDTF">2024-08-23T08:36:04Z</dcterms:created>
  <dcterms:modified xsi:type="dcterms:W3CDTF">2024-09-21T14:06:45Z</dcterms:modified>
</cp:coreProperties>
</file>