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2"/>
  </p:notesMasterIdLst>
  <p:sldIdLst>
    <p:sldId id="256" r:id="rId2"/>
    <p:sldId id="257" r:id="rId3"/>
    <p:sldId id="258" r:id="rId4"/>
    <p:sldId id="259" r:id="rId5"/>
    <p:sldId id="260" r:id="rId6"/>
    <p:sldId id="261" r:id="rId7"/>
    <p:sldId id="296" r:id="rId8"/>
    <p:sldId id="297" r:id="rId9"/>
    <p:sldId id="298" r:id="rId10"/>
    <p:sldId id="265" r:id="rId11"/>
    <p:sldId id="266" r:id="rId12"/>
    <p:sldId id="267" r:id="rId13"/>
    <p:sldId id="268" r:id="rId14"/>
    <p:sldId id="269" r:id="rId15"/>
    <p:sldId id="270" r:id="rId16"/>
    <p:sldId id="271" r:id="rId17"/>
    <p:sldId id="272" r:id="rId18"/>
    <p:sldId id="273" r:id="rId19"/>
    <p:sldId id="300" r:id="rId20"/>
    <p:sldId id="301" r:id="rId21"/>
    <p:sldId id="276" r:id="rId22"/>
    <p:sldId id="277" r:id="rId23"/>
    <p:sldId id="278" r:id="rId24"/>
    <p:sldId id="279" r:id="rId25"/>
    <p:sldId id="280" r:id="rId26"/>
    <p:sldId id="281" r:id="rId27"/>
    <p:sldId id="282" r:id="rId28"/>
    <p:sldId id="283" r:id="rId29"/>
    <p:sldId id="284" r:id="rId30"/>
    <p:sldId id="285" r:id="rId31"/>
    <p:sldId id="302" r:id="rId32"/>
    <p:sldId id="287" r:id="rId33"/>
    <p:sldId id="288" r:id="rId34"/>
    <p:sldId id="289" r:id="rId35"/>
    <p:sldId id="290" r:id="rId36"/>
    <p:sldId id="291" r:id="rId37"/>
    <p:sldId id="292" r:id="rId38"/>
    <p:sldId id="293" r:id="rId39"/>
    <p:sldId id="303" r:id="rId40"/>
    <p:sldId id="295" r:id="rId4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03C22D-0839-448E-82FF-493FEFCD39CC}">
  <a:tblStyle styleId="{0D03C22D-0839-448E-82FF-493FEFCD39C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FB32054-B3A0-4760-8739-CDD489F3F56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9" autoAdjust="0"/>
    <p:restoredTop sz="94660"/>
  </p:normalViewPr>
  <p:slideViewPr>
    <p:cSldViewPr snapToGrid="0">
      <p:cViewPr>
        <p:scale>
          <a:sx n="98" d="100"/>
          <a:sy n="98" d="100"/>
        </p:scale>
        <p:origin x="356"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has just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have I just learnt?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don’t I understand?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will happen next?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91A2C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91A2C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91A2C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91A2C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91A2C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Did</a:t>
          </a:r>
          <a:r>
            <a:rPr lang="en-US" baseline="0" dirty="0" smtClean="0">
              <a:latin typeface="Calibri" panose="020F0502020204030204" pitchFamily="34" charset="0"/>
              <a:ea typeface="Calibri" panose="020F0502020204030204" pitchFamily="34" charset="0"/>
              <a:cs typeface="Calibri" panose="020F0502020204030204" pitchFamily="34" charset="0"/>
            </a:rPr>
            <a:t> I expect this would happen?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will this scene affect the story?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Does the writer tell us everything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 you think will happen next?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A8F2F3"/>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A8F2F3"/>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A8F2F3"/>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A8F2F3"/>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A8F2F3"/>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BABB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BABB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BABB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BABB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BABB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When the character says this, what does this mean?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does this word mean?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does this scene teach us?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Is this an important moment?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EBFF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EBFF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EBFF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EBFF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EBFF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BABB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BABB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BABB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BABB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BABB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901514" y="63"/>
          <a:ext cx="2908191" cy="676002"/>
        </a:xfrm>
        <a:prstGeom prst="homePlate">
          <a:avLst/>
        </a:prstGeom>
        <a:solidFill>
          <a:srgbClr val="99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has just happened?</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63"/>
        <a:ext cx="2739191" cy="676002"/>
      </dsp:txXfrm>
    </dsp:sp>
    <dsp:sp modelId="{5C171395-6249-4311-BC64-094AD6F337D3}">
      <dsp:nvSpPr>
        <dsp:cNvPr id="0" name=""/>
        <dsp:cNvSpPr/>
      </dsp:nvSpPr>
      <dsp:spPr>
        <a:xfrm>
          <a:off x="563513" y="63"/>
          <a:ext cx="676002" cy="676002"/>
        </a:xfrm>
        <a:prstGeom prst="ellipse">
          <a:avLst/>
        </a:prstGeom>
        <a:solidFill>
          <a:srgbClr val="91A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901514" y="877857"/>
          <a:ext cx="2908191" cy="676002"/>
        </a:xfrm>
        <a:prstGeom prst="homePlate">
          <a:avLst/>
        </a:prstGeom>
        <a:solidFill>
          <a:srgbClr val="99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have I just learnt?</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877857"/>
        <a:ext cx="2739191" cy="676002"/>
      </dsp:txXfrm>
    </dsp:sp>
    <dsp:sp modelId="{97E98354-FC77-4DFF-A626-E1D4F23803FF}">
      <dsp:nvSpPr>
        <dsp:cNvPr id="0" name=""/>
        <dsp:cNvSpPr/>
      </dsp:nvSpPr>
      <dsp:spPr>
        <a:xfrm>
          <a:off x="563513" y="877857"/>
          <a:ext cx="676002" cy="676002"/>
        </a:xfrm>
        <a:prstGeom prst="ellipse">
          <a:avLst/>
        </a:prstGeom>
        <a:solidFill>
          <a:srgbClr val="91A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901514" y="1755650"/>
          <a:ext cx="2908191" cy="676002"/>
        </a:xfrm>
        <a:prstGeom prst="homePlate">
          <a:avLst/>
        </a:prstGeom>
        <a:solidFill>
          <a:srgbClr val="99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don’t I understand?</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1755650"/>
        <a:ext cx="2739191" cy="676002"/>
      </dsp:txXfrm>
    </dsp:sp>
    <dsp:sp modelId="{9F834F26-8D15-4E92-AE9F-6605B1915D1A}">
      <dsp:nvSpPr>
        <dsp:cNvPr id="0" name=""/>
        <dsp:cNvSpPr/>
      </dsp:nvSpPr>
      <dsp:spPr>
        <a:xfrm>
          <a:off x="563513" y="1755650"/>
          <a:ext cx="676002" cy="676002"/>
        </a:xfrm>
        <a:prstGeom prst="ellipse">
          <a:avLst/>
        </a:prstGeom>
        <a:solidFill>
          <a:srgbClr val="91A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901514" y="2633444"/>
          <a:ext cx="2908191" cy="676002"/>
        </a:xfrm>
        <a:prstGeom prst="homePlate">
          <a:avLst/>
        </a:prstGeom>
        <a:solidFill>
          <a:srgbClr val="99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will happen next?</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2633444"/>
        <a:ext cx="2739191" cy="676002"/>
      </dsp:txXfrm>
    </dsp:sp>
    <dsp:sp modelId="{94FD07AC-9FC1-467D-BD28-608D2A13D3DC}">
      <dsp:nvSpPr>
        <dsp:cNvPr id="0" name=""/>
        <dsp:cNvSpPr/>
      </dsp:nvSpPr>
      <dsp:spPr>
        <a:xfrm>
          <a:off x="563513" y="2633444"/>
          <a:ext cx="676002" cy="676002"/>
        </a:xfrm>
        <a:prstGeom prst="ellipse">
          <a:avLst/>
        </a:prstGeom>
        <a:solidFill>
          <a:srgbClr val="91A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901514" y="3511238"/>
          <a:ext cx="2908191" cy="676002"/>
        </a:xfrm>
        <a:prstGeom prst="homePlate">
          <a:avLst/>
        </a:prstGeom>
        <a:solidFill>
          <a:srgbClr val="99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3511238"/>
        <a:ext cx="2739191" cy="676002"/>
      </dsp:txXfrm>
    </dsp:sp>
    <dsp:sp modelId="{147C9F1F-6D61-4F34-8452-56A8158DB942}">
      <dsp:nvSpPr>
        <dsp:cNvPr id="0" name=""/>
        <dsp:cNvSpPr/>
      </dsp:nvSpPr>
      <dsp:spPr>
        <a:xfrm>
          <a:off x="563513" y="3511238"/>
          <a:ext cx="676002" cy="676002"/>
        </a:xfrm>
        <a:prstGeom prst="ellipse">
          <a:avLst/>
        </a:prstGeom>
        <a:solidFill>
          <a:srgbClr val="91A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901514" y="63"/>
          <a:ext cx="2908191" cy="676002"/>
        </a:xfrm>
        <a:prstGeom prst="homePlate">
          <a:avLst/>
        </a:prstGeom>
        <a:solidFill>
          <a:srgbClr val="029C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Did</a:t>
          </a:r>
          <a:r>
            <a:rPr lang="en-US" sz="1900" kern="1200" baseline="0" dirty="0" smtClean="0">
              <a:latin typeface="Calibri" panose="020F0502020204030204" pitchFamily="34" charset="0"/>
              <a:ea typeface="Calibri" panose="020F0502020204030204" pitchFamily="34" charset="0"/>
              <a:cs typeface="Calibri" panose="020F0502020204030204" pitchFamily="34" charset="0"/>
            </a:rPr>
            <a:t> I expect this would happen?</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63"/>
        <a:ext cx="2739191" cy="676002"/>
      </dsp:txXfrm>
    </dsp:sp>
    <dsp:sp modelId="{5C171395-6249-4311-BC64-094AD6F337D3}">
      <dsp:nvSpPr>
        <dsp:cNvPr id="0" name=""/>
        <dsp:cNvSpPr/>
      </dsp:nvSpPr>
      <dsp:spPr>
        <a:xfrm>
          <a:off x="563513" y="63"/>
          <a:ext cx="676002" cy="676002"/>
        </a:xfrm>
        <a:prstGeom prst="ellipse">
          <a:avLst/>
        </a:prstGeom>
        <a:solidFill>
          <a:srgbClr val="A8F2F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901514" y="877857"/>
          <a:ext cx="2908191" cy="676002"/>
        </a:xfrm>
        <a:prstGeom prst="homePlate">
          <a:avLst/>
        </a:prstGeom>
        <a:solidFill>
          <a:srgbClr val="029C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How will this scene affect the story?</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877857"/>
        <a:ext cx="2739191" cy="676002"/>
      </dsp:txXfrm>
    </dsp:sp>
    <dsp:sp modelId="{97E98354-FC77-4DFF-A626-E1D4F23803FF}">
      <dsp:nvSpPr>
        <dsp:cNvPr id="0" name=""/>
        <dsp:cNvSpPr/>
      </dsp:nvSpPr>
      <dsp:spPr>
        <a:xfrm>
          <a:off x="563513" y="877857"/>
          <a:ext cx="676002" cy="676002"/>
        </a:xfrm>
        <a:prstGeom prst="ellipse">
          <a:avLst/>
        </a:prstGeom>
        <a:solidFill>
          <a:srgbClr val="A8F2F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901514" y="1755650"/>
          <a:ext cx="2908191" cy="676002"/>
        </a:xfrm>
        <a:prstGeom prst="homePlate">
          <a:avLst/>
        </a:prstGeom>
        <a:solidFill>
          <a:srgbClr val="029C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Does the writer tell us everything here?</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1755650"/>
        <a:ext cx="2739191" cy="676002"/>
      </dsp:txXfrm>
    </dsp:sp>
    <dsp:sp modelId="{9F834F26-8D15-4E92-AE9F-6605B1915D1A}">
      <dsp:nvSpPr>
        <dsp:cNvPr id="0" name=""/>
        <dsp:cNvSpPr/>
      </dsp:nvSpPr>
      <dsp:spPr>
        <a:xfrm>
          <a:off x="563513" y="1755650"/>
          <a:ext cx="676002" cy="676002"/>
        </a:xfrm>
        <a:prstGeom prst="ellipse">
          <a:avLst/>
        </a:prstGeom>
        <a:solidFill>
          <a:srgbClr val="A8F2F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901514" y="2633444"/>
          <a:ext cx="2908191" cy="676002"/>
        </a:xfrm>
        <a:prstGeom prst="homePlate">
          <a:avLst/>
        </a:prstGeom>
        <a:solidFill>
          <a:srgbClr val="029C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do you think will happen next?</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2633444"/>
        <a:ext cx="2739191" cy="676002"/>
      </dsp:txXfrm>
    </dsp:sp>
    <dsp:sp modelId="{94FD07AC-9FC1-467D-BD28-608D2A13D3DC}">
      <dsp:nvSpPr>
        <dsp:cNvPr id="0" name=""/>
        <dsp:cNvSpPr/>
      </dsp:nvSpPr>
      <dsp:spPr>
        <a:xfrm>
          <a:off x="563513" y="2633444"/>
          <a:ext cx="676002" cy="676002"/>
        </a:xfrm>
        <a:prstGeom prst="ellipse">
          <a:avLst/>
        </a:prstGeom>
        <a:solidFill>
          <a:srgbClr val="A8F2F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901514" y="3511238"/>
          <a:ext cx="2908191" cy="676002"/>
        </a:xfrm>
        <a:prstGeom prst="homePlate">
          <a:avLst/>
        </a:prstGeom>
        <a:solidFill>
          <a:srgbClr val="029C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3511238"/>
        <a:ext cx="2739191" cy="676002"/>
      </dsp:txXfrm>
    </dsp:sp>
    <dsp:sp modelId="{147C9F1F-6D61-4F34-8452-56A8158DB942}">
      <dsp:nvSpPr>
        <dsp:cNvPr id="0" name=""/>
        <dsp:cNvSpPr/>
      </dsp:nvSpPr>
      <dsp:spPr>
        <a:xfrm>
          <a:off x="563513" y="3511238"/>
          <a:ext cx="676002" cy="676002"/>
        </a:xfrm>
        <a:prstGeom prst="ellipse">
          <a:avLst/>
        </a:prstGeom>
        <a:solidFill>
          <a:srgbClr val="A8F2F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901514" y="63"/>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63"/>
        <a:ext cx="2739191" cy="676002"/>
      </dsp:txXfrm>
    </dsp:sp>
    <dsp:sp modelId="{5C171395-6249-4311-BC64-094AD6F337D3}">
      <dsp:nvSpPr>
        <dsp:cNvPr id="0" name=""/>
        <dsp:cNvSpPr/>
      </dsp:nvSpPr>
      <dsp:spPr>
        <a:xfrm>
          <a:off x="563513" y="63"/>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901514" y="877857"/>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877857"/>
        <a:ext cx="2739191" cy="676002"/>
      </dsp:txXfrm>
    </dsp:sp>
    <dsp:sp modelId="{97E98354-FC77-4DFF-A626-E1D4F23803FF}">
      <dsp:nvSpPr>
        <dsp:cNvPr id="0" name=""/>
        <dsp:cNvSpPr/>
      </dsp:nvSpPr>
      <dsp:spPr>
        <a:xfrm>
          <a:off x="563513" y="877857"/>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901514" y="1755650"/>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1755650"/>
        <a:ext cx="2739191" cy="676002"/>
      </dsp:txXfrm>
    </dsp:sp>
    <dsp:sp modelId="{9F834F26-8D15-4E92-AE9F-6605B1915D1A}">
      <dsp:nvSpPr>
        <dsp:cNvPr id="0" name=""/>
        <dsp:cNvSpPr/>
      </dsp:nvSpPr>
      <dsp:spPr>
        <a:xfrm>
          <a:off x="563513" y="1755650"/>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901514" y="2633444"/>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2633444"/>
        <a:ext cx="2739191" cy="676002"/>
      </dsp:txXfrm>
    </dsp:sp>
    <dsp:sp modelId="{94FD07AC-9FC1-467D-BD28-608D2A13D3DC}">
      <dsp:nvSpPr>
        <dsp:cNvPr id="0" name=""/>
        <dsp:cNvSpPr/>
      </dsp:nvSpPr>
      <dsp:spPr>
        <a:xfrm>
          <a:off x="563513" y="2633444"/>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901514" y="3511238"/>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3511238"/>
        <a:ext cx="2739191" cy="676002"/>
      </dsp:txXfrm>
    </dsp:sp>
    <dsp:sp modelId="{147C9F1F-6D61-4F34-8452-56A8158DB942}">
      <dsp:nvSpPr>
        <dsp:cNvPr id="0" name=""/>
        <dsp:cNvSpPr/>
      </dsp:nvSpPr>
      <dsp:spPr>
        <a:xfrm>
          <a:off x="563513" y="3511238"/>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901514" y="63"/>
          <a:ext cx="2908191" cy="676002"/>
        </a:xfrm>
        <a:prstGeom prst="homePlate">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60960" rIns="113792" bIns="60960" numCol="1" spcCol="1270" anchor="ctr" anchorCtr="0">
          <a:noAutofit/>
        </a:bodyPr>
        <a:lstStyle/>
        <a:p>
          <a:pPr lvl="0" algn="ctr" defTabSz="711200">
            <a:lnSpc>
              <a:spcPct val="90000"/>
            </a:lnSpc>
            <a:spcBef>
              <a:spcPct val="0"/>
            </a:spcBef>
            <a:spcAft>
              <a:spcPct val="35000"/>
            </a:spcAft>
          </a:pPr>
          <a:r>
            <a:rPr lang="en-US" sz="1600" kern="1200" dirty="0" smtClean="0">
              <a:latin typeface="Calibri" panose="020F0502020204030204" pitchFamily="34" charset="0"/>
              <a:ea typeface="Calibri" panose="020F0502020204030204" pitchFamily="34" charset="0"/>
              <a:cs typeface="Calibri" panose="020F0502020204030204" pitchFamily="34" charset="0"/>
            </a:rPr>
            <a:t>When the character says this, what does this mean?</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63"/>
        <a:ext cx="2739191" cy="676002"/>
      </dsp:txXfrm>
    </dsp:sp>
    <dsp:sp modelId="{5C171395-6249-4311-BC64-094AD6F337D3}">
      <dsp:nvSpPr>
        <dsp:cNvPr id="0" name=""/>
        <dsp:cNvSpPr/>
      </dsp:nvSpPr>
      <dsp:spPr>
        <a:xfrm>
          <a:off x="563513" y="63"/>
          <a:ext cx="676002" cy="676002"/>
        </a:xfrm>
        <a:prstGeom prst="ellipse">
          <a:avLst/>
        </a:prstGeom>
        <a:solidFill>
          <a:srgbClr val="EBFF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901514" y="877857"/>
          <a:ext cx="2908191" cy="676002"/>
        </a:xfrm>
        <a:prstGeom prst="homePlate">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60960" rIns="113792" bIns="60960" numCol="1" spcCol="1270" anchor="ctr" anchorCtr="0">
          <a:noAutofit/>
        </a:bodyPr>
        <a:lstStyle/>
        <a:p>
          <a:pPr lvl="0" algn="ctr" defTabSz="711200">
            <a:lnSpc>
              <a:spcPct val="90000"/>
            </a:lnSpc>
            <a:spcBef>
              <a:spcPct val="0"/>
            </a:spcBef>
            <a:spcAft>
              <a:spcPct val="35000"/>
            </a:spcAft>
          </a:pPr>
          <a:r>
            <a:rPr lang="en-US" sz="1600" kern="1200" dirty="0" smtClean="0">
              <a:latin typeface="Calibri" panose="020F0502020204030204" pitchFamily="34" charset="0"/>
              <a:ea typeface="Calibri" panose="020F0502020204030204" pitchFamily="34" charset="0"/>
              <a:cs typeface="Calibri" panose="020F0502020204030204" pitchFamily="34" charset="0"/>
            </a:rPr>
            <a:t>What does this word mean?</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877857"/>
        <a:ext cx="2739191" cy="676002"/>
      </dsp:txXfrm>
    </dsp:sp>
    <dsp:sp modelId="{97E98354-FC77-4DFF-A626-E1D4F23803FF}">
      <dsp:nvSpPr>
        <dsp:cNvPr id="0" name=""/>
        <dsp:cNvSpPr/>
      </dsp:nvSpPr>
      <dsp:spPr>
        <a:xfrm>
          <a:off x="563513" y="877857"/>
          <a:ext cx="676002" cy="676002"/>
        </a:xfrm>
        <a:prstGeom prst="ellipse">
          <a:avLst/>
        </a:prstGeom>
        <a:solidFill>
          <a:srgbClr val="EBFF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901514" y="1755650"/>
          <a:ext cx="2908191" cy="676002"/>
        </a:xfrm>
        <a:prstGeom prst="homePlate">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60960" rIns="113792" bIns="60960" numCol="1" spcCol="1270" anchor="ctr" anchorCtr="0">
          <a:noAutofit/>
        </a:bodyPr>
        <a:lstStyle/>
        <a:p>
          <a:pPr lvl="0" algn="ctr" defTabSz="711200">
            <a:lnSpc>
              <a:spcPct val="90000"/>
            </a:lnSpc>
            <a:spcBef>
              <a:spcPct val="0"/>
            </a:spcBef>
            <a:spcAft>
              <a:spcPct val="35000"/>
            </a:spcAft>
          </a:pPr>
          <a:r>
            <a:rPr lang="en-US" sz="1600" kern="1200" dirty="0" smtClean="0">
              <a:latin typeface="Calibri" panose="020F0502020204030204" pitchFamily="34" charset="0"/>
              <a:ea typeface="Calibri" panose="020F0502020204030204" pitchFamily="34" charset="0"/>
              <a:cs typeface="Calibri" panose="020F0502020204030204" pitchFamily="34" charset="0"/>
            </a:rPr>
            <a:t>What does this scene teach us?</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1755650"/>
        <a:ext cx="2739191" cy="676002"/>
      </dsp:txXfrm>
    </dsp:sp>
    <dsp:sp modelId="{9F834F26-8D15-4E92-AE9F-6605B1915D1A}">
      <dsp:nvSpPr>
        <dsp:cNvPr id="0" name=""/>
        <dsp:cNvSpPr/>
      </dsp:nvSpPr>
      <dsp:spPr>
        <a:xfrm>
          <a:off x="563513" y="1755650"/>
          <a:ext cx="676002" cy="676002"/>
        </a:xfrm>
        <a:prstGeom prst="ellipse">
          <a:avLst/>
        </a:prstGeom>
        <a:solidFill>
          <a:srgbClr val="EBFF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901514" y="2633444"/>
          <a:ext cx="2908191" cy="676002"/>
        </a:xfrm>
        <a:prstGeom prst="homePlate">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60960" rIns="113792" bIns="60960" numCol="1" spcCol="1270" anchor="ctr" anchorCtr="0">
          <a:noAutofit/>
        </a:bodyPr>
        <a:lstStyle/>
        <a:p>
          <a:pPr lvl="0" algn="ctr" defTabSz="711200">
            <a:lnSpc>
              <a:spcPct val="90000"/>
            </a:lnSpc>
            <a:spcBef>
              <a:spcPct val="0"/>
            </a:spcBef>
            <a:spcAft>
              <a:spcPct val="35000"/>
            </a:spcAft>
          </a:pPr>
          <a:r>
            <a:rPr lang="en-US" sz="1600" kern="1200" dirty="0" smtClean="0">
              <a:latin typeface="Calibri" panose="020F0502020204030204" pitchFamily="34" charset="0"/>
              <a:ea typeface="Calibri" panose="020F0502020204030204" pitchFamily="34" charset="0"/>
              <a:cs typeface="Calibri" panose="020F0502020204030204" pitchFamily="34" charset="0"/>
            </a:rPr>
            <a:t>Is this an important moment? Why?</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2633444"/>
        <a:ext cx="2739191" cy="676002"/>
      </dsp:txXfrm>
    </dsp:sp>
    <dsp:sp modelId="{94FD07AC-9FC1-467D-BD28-608D2A13D3DC}">
      <dsp:nvSpPr>
        <dsp:cNvPr id="0" name=""/>
        <dsp:cNvSpPr/>
      </dsp:nvSpPr>
      <dsp:spPr>
        <a:xfrm>
          <a:off x="563513" y="2633444"/>
          <a:ext cx="676002" cy="676002"/>
        </a:xfrm>
        <a:prstGeom prst="ellipse">
          <a:avLst/>
        </a:prstGeom>
        <a:solidFill>
          <a:srgbClr val="EBFF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901514" y="3511238"/>
          <a:ext cx="2908191" cy="676002"/>
        </a:xfrm>
        <a:prstGeom prst="homePlate">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60960" rIns="113792" bIns="60960" numCol="1" spcCol="1270" anchor="ctr" anchorCtr="0">
          <a:noAutofit/>
        </a:bodyPr>
        <a:lstStyle/>
        <a:p>
          <a:pPr lvl="0" algn="ctr" defTabSz="711200">
            <a:lnSpc>
              <a:spcPct val="90000"/>
            </a:lnSpc>
            <a:spcBef>
              <a:spcPct val="0"/>
            </a:spcBef>
            <a:spcAft>
              <a:spcPct val="35000"/>
            </a:spcAft>
          </a:pPr>
          <a:r>
            <a:rPr lang="en-US" sz="16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3511238"/>
        <a:ext cx="2739191" cy="676002"/>
      </dsp:txXfrm>
    </dsp:sp>
    <dsp:sp modelId="{147C9F1F-6D61-4F34-8452-56A8158DB942}">
      <dsp:nvSpPr>
        <dsp:cNvPr id="0" name=""/>
        <dsp:cNvSpPr/>
      </dsp:nvSpPr>
      <dsp:spPr>
        <a:xfrm>
          <a:off x="563513" y="3511238"/>
          <a:ext cx="676002" cy="676002"/>
        </a:xfrm>
        <a:prstGeom prst="ellipse">
          <a:avLst/>
        </a:prstGeom>
        <a:solidFill>
          <a:srgbClr val="EBFF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901514" y="63"/>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63"/>
        <a:ext cx="2739191" cy="676002"/>
      </dsp:txXfrm>
    </dsp:sp>
    <dsp:sp modelId="{5C171395-6249-4311-BC64-094AD6F337D3}">
      <dsp:nvSpPr>
        <dsp:cNvPr id="0" name=""/>
        <dsp:cNvSpPr/>
      </dsp:nvSpPr>
      <dsp:spPr>
        <a:xfrm>
          <a:off x="563513" y="63"/>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901514" y="877857"/>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877857"/>
        <a:ext cx="2739191" cy="676002"/>
      </dsp:txXfrm>
    </dsp:sp>
    <dsp:sp modelId="{97E98354-FC77-4DFF-A626-E1D4F23803FF}">
      <dsp:nvSpPr>
        <dsp:cNvPr id="0" name=""/>
        <dsp:cNvSpPr/>
      </dsp:nvSpPr>
      <dsp:spPr>
        <a:xfrm>
          <a:off x="563513" y="877857"/>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901514" y="1755650"/>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1755650"/>
        <a:ext cx="2739191" cy="676002"/>
      </dsp:txXfrm>
    </dsp:sp>
    <dsp:sp modelId="{9F834F26-8D15-4E92-AE9F-6605B1915D1A}">
      <dsp:nvSpPr>
        <dsp:cNvPr id="0" name=""/>
        <dsp:cNvSpPr/>
      </dsp:nvSpPr>
      <dsp:spPr>
        <a:xfrm>
          <a:off x="563513" y="1755650"/>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901514" y="2633444"/>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2633444"/>
        <a:ext cx="2739191" cy="676002"/>
      </dsp:txXfrm>
    </dsp:sp>
    <dsp:sp modelId="{94FD07AC-9FC1-467D-BD28-608D2A13D3DC}">
      <dsp:nvSpPr>
        <dsp:cNvPr id="0" name=""/>
        <dsp:cNvSpPr/>
      </dsp:nvSpPr>
      <dsp:spPr>
        <a:xfrm>
          <a:off x="563513" y="2633444"/>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901514" y="3511238"/>
          <a:ext cx="2908191" cy="676002"/>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098" tIns="53340" rIns="99568"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070514" y="3511238"/>
        <a:ext cx="2739191" cy="676002"/>
      </dsp:txXfrm>
    </dsp:sp>
    <dsp:sp modelId="{147C9F1F-6D61-4F34-8452-56A8158DB942}">
      <dsp:nvSpPr>
        <dsp:cNvPr id="0" name=""/>
        <dsp:cNvSpPr/>
      </dsp:nvSpPr>
      <dsp:spPr>
        <a:xfrm>
          <a:off x="563513" y="3511238"/>
          <a:ext cx="676002" cy="676002"/>
        </a:xfrm>
        <a:prstGeom prst="ellipse">
          <a:avLst/>
        </a:prstGeom>
        <a:solidFill>
          <a:srgbClr val="BABB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f0241c06a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f0241c06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0241c06a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0241c06a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f0241c06a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f0241c06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f0241c06a3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f0241c06a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f0241c06a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f0241c06a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7617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2903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918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f0241c06a3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f0241c06a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f0241c06a3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f0241c06a3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f0241c06a3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f0241c06a3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f0241c06a3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f0241c06a3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This slide has been left</a:t>
            </a:r>
            <a:r>
              <a:rPr lang="en-US" baseline="0" dirty="0" smtClean="0"/>
              <a:t> blank to allow for school/departmental policies. For example, your school may require an ‘exit ticket’ as students leave.</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0241c06a3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f0241c06a3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f0241c06a3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f0241c06a3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f0241c06a3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f0241c06a3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f0241c06a3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f0241c06a3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641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4454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f0241c06a3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f0241c06a3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f0241c06a3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f0241c06a3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f0241c06a3_0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f0241c06a3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f0241c06a3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f0241c06a3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f0241c06a3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f0241c06a3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f0241c06a3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f0241c06a3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f0241c06a3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2f0241c06a3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f0241c06a3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f0241c06a3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f0241c06a3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f0241c06a3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This slide has been left</a:t>
            </a:r>
            <a:r>
              <a:rPr lang="en-US" baseline="0" dirty="0" smtClean="0"/>
              <a:t> blank to allow for school/departmental policies. For example, your school may require an ‘exit ticket’ as students leave.</a:t>
            </a:r>
            <a:endParaRPr lang="en-US" dirty="0" smtClean="0"/>
          </a:p>
        </p:txBody>
      </p:sp>
    </p:spTree>
    <p:extLst>
      <p:ext uri="{BB962C8B-B14F-4D97-AF65-F5344CB8AC3E}">
        <p14:creationId xmlns:p14="http://schemas.microsoft.com/office/powerpoint/2010/main" val="2904576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f0241c06a3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f0241c06a3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f0241c06a3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f0241c06a3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f0241c06a3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f0241c06a3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f0241c06a3_0_5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2f0241c06a3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f0241c06a3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f0241c06a3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f0241c06a3_0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2f0241c06a3_0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f0241c06a3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f0241c06a3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This slide has been left</a:t>
            </a:r>
            <a:r>
              <a:rPr lang="en-US" baseline="0" dirty="0" smtClean="0"/>
              <a:t> blank to allow for school/departmental policies. For example, your school may require an ‘exit ticket’ as students leave.</a:t>
            </a:r>
            <a:endParaRPr lang="en-US" dirty="0" smtClean="0"/>
          </a:p>
        </p:txBody>
      </p:sp>
    </p:spTree>
    <p:extLst>
      <p:ext uri="{BB962C8B-B14F-4D97-AF65-F5344CB8AC3E}">
        <p14:creationId xmlns:p14="http://schemas.microsoft.com/office/powerpoint/2010/main" val="4160085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f0241c06a3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f0241c06a3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2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7.png"/><Relationship Id="rId4" Type="http://schemas.openxmlformats.org/officeDocument/2006/relationships/diagramData" Target="../diagrams/data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12"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QuickStyle" Target="../diagrams/quickStyle3.xml"/><Relationship Id="rId11" Type="http://schemas.openxmlformats.org/officeDocument/2006/relationships/image" Target="../media/image7.png"/><Relationship Id="rId5" Type="http://schemas.openxmlformats.org/officeDocument/2006/relationships/diagramLayout" Target="../diagrams/layout3.xml"/><Relationship Id="rId10" Type="http://schemas.openxmlformats.org/officeDocument/2006/relationships/image" Target="../media/image9.png"/><Relationship Id="rId4" Type="http://schemas.openxmlformats.org/officeDocument/2006/relationships/diagramData" Target="../diagrams/data3.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www.audible.co.uk/pd/Steady-for-This-Audiobook/B0BLT7PCFZ?&amp;source_code=PS1PP30DTRIAL453072523004T&amp;ipRedirectOverride=true&amp;gclid=EAIaIQobChMI0cCShvm_hwMVQ5ODBx1KBAs7EAAYASAAEgJdDfD_BwE&amp;gclsrc=aw.d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www.audible.co.uk/pd/Steady-for-This-Audiobook/B0BLT7PCFZ?&amp;source_code=PS1PP30DTRIAL453072523004T&amp;ipRedirectOverride=true&amp;gclid=EAIaIQobChMI0cCShvm_hwMVQ5ODBx1KBAs7EAAYASAAEgJdDfD_BwE&amp;gclsrc=aw.d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QuickStyle" Target="../diagrams/quickStyle4.xml"/><Relationship Id="rId11" Type="http://schemas.openxmlformats.org/officeDocument/2006/relationships/image" Target="../media/image7.png"/><Relationship Id="rId5" Type="http://schemas.openxmlformats.org/officeDocument/2006/relationships/diagramLayout" Target="../diagrams/layout4.xml"/><Relationship Id="rId10" Type="http://schemas.openxmlformats.org/officeDocument/2006/relationships/image" Target="../media/image9.png"/><Relationship Id="rId4" Type="http://schemas.openxmlformats.org/officeDocument/2006/relationships/diagramData" Target="../diagrams/data4.xml"/><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12"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QuickStyle" Target="../diagrams/quickStyle5.xml"/><Relationship Id="rId11" Type="http://schemas.openxmlformats.org/officeDocument/2006/relationships/image" Target="../media/image7.png"/><Relationship Id="rId5" Type="http://schemas.openxmlformats.org/officeDocument/2006/relationships/diagramLayout" Target="../diagrams/layout5.xml"/><Relationship Id="rId10" Type="http://schemas.openxmlformats.org/officeDocument/2006/relationships/image" Target="../media/image9.png"/><Relationship Id="rId4" Type="http://schemas.openxmlformats.org/officeDocument/2006/relationships/diagramData" Target="../diagrams/data5.xml"/><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www.google.com/search?safe=active&amp;sca_esv=9267af3241730e66&amp;sca_upv=1&amp;rlz=1C1ONGR_enGB1061GB1064&amp;hl=en&amp;biw=1280&amp;bih=631&amp;q=intimidate&amp;si=ACC90nyOnVY18Aw7zUtkWPYo5mTn4YxgLax1t_4_88Q222DXVl3hBgx1_m5fw06qTkfaQ6s2HWVKR6oPpf3-5R70aEoplDznfvKJFJEVSUVOR0gW5e6DHlk%3D&amp;expnd=1&amp;sa=X&amp;ved=2ahUKEwii-LTrntaHAxWlVEEAHQFaJY8QyecJegQIOBAP" TargetMode="External"/><Relationship Id="rId5" Type="http://schemas.openxmlformats.org/officeDocument/2006/relationships/hyperlink" Target="https://www.google.com/search?safe=active&amp;sca_esv=9267af3241730e66&amp;sca_upv=1&amp;rlz=1C1ONGR_enGB1061GB1064&amp;hl=en&amp;biw=1280&amp;bih=631&amp;q=impress&amp;si=ACC90nypsxZVz3WGK63NbnSPlfCBrg4Y2OouciC9y5E-XrPs3VNv4XxX4wa5vC1iEPbXdJ3jZE22leirH00_347JoX7ycCQRZQ%3D%3D&amp;expnd=1&amp;sa=X&amp;ved=2ahUKEwii-LTrntaHAxWlVEEAHQFaJY8QyecJegQIOBAO" TargetMode="Externa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hyperlink" Target="https://www.google.com/search?safe=active&amp;sca_esv=9267af3241730e66&amp;sca_upv=1&amp;rlz=1C1ONGR_enGB1061GB1064&amp;hl=en&amp;biw=1280&amp;bih=631&amp;q=intimidate&amp;si=ACC90nyOnVY18Aw7zUtkWPYo5mTn4YxgLax1t_4_88Q222DXVl3hBgx1_m5fw06qTkfaQ6s2HWVKR6oPpf3-5R70aEoplDznfvKJFJEVSUVOR0gW5e6DHlk%3D&amp;expnd=1&amp;sa=X&amp;ved=2ahUKEwii-LTrntaHAxWlVEEAHQFaJY8QyecJegQIOBAP" TargetMode="External"/><Relationship Id="rId4" Type="http://schemas.openxmlformats.org/officeDocument/2006/relationships/hyperlink" Target="https://www.google.com/search?safe=active&amp;sca_esv=9267af3241730e66&amp;sca_upv=1&amp;rlz=1C1ONGR_enGB1061GB1064&amp;hl=en&amp;biw=1280&amp;bih=631&amp;q=impress&amp;si=ACC90nypsxZVz3WGK63NbnSPlfCBrg4Y2OouciC9y5E-XrPs3VNv4XxX4wa5vC1iEPbXdJ3jZE22leirH00_347JoX7ycCQRZQ%3D%3D&amp;expnd=1&amp;sa=X&amp;ved=2ahUKEwii-LTrntaHAxWlVEEAHQFaJY8QyecJegQIOBAO"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hyperlink" Target="https://www.youtube.com/watch?v=7rxRxiV5GHo"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graphicFrame>
        <p:nvGraphicFramePr>
          <p:cNvPr id="54" name="Google Shape;54;p13"/>
          <p:cNvGraphicFramePr/>
          <p:nvPr/>
        </p:nvGraphicFramePr>
        <p:xfrm>
          <a:off x="554325" y="554350"/>
          <a:ext cx="7914250" cy="3444275"/>
        </p:xfrm>
        <a:graphic>
          <a:graphicData uri="http://schemas.openxmlformats.org/drawingml/2006/table">
            <a:tbl>
              <a:tblPr>
                <a:noFill/>
                <a:tableStyleId>{0D03C22D-0839-448E-82FF-493FEFCD39CC}</a:tableStyleId>
              </a:tblPr>
              <a:tblGrid>
                <a:gridCol w="790200">
                  <a:extLst>
                    <a:ext uri="{9D8B030D-6E8A-4147-A177-3AD203B41FA5}">
                      <a16:colId xmlns:a16="http://schemas.microsoft.com/office/drawing/2014/main" val="20000"/>
                    </a:ext>
                  </a:extLst>
                </a:gridCol>
                <a:gridCol w="1617425">
                  <a:extLst>
                    <a:ext uri="{9D8B030D-6E8A-4147-A177-3AD203B41FA5}">
                      <a16:colId xmlns:a16="http://schemas.microsoft.com/office/drawing/2014/main" val="20001"/>
                    </a:ext>
                  </a:extLst>
                </a:gridCol>
                <a:gridCol w="1666800">
                  <a:extLst>
                    <a:ext uri="{9D8B030D-6E8A-4147-A177-3AD203B41FA5}">
                      <a16:colId xmlns:a16="http://schemas.microsoft.com/office/drawing/2014/main" val="20002"/>
                    </a:ext>
                  </a:extLst>
                </a:gridCol>
                <a:gridCol w="1666800">
                  <a:extLst>
                    <a:ext uri="{9D8B030D-6E8A-4147-A177-3AD203B41FA5}">
                      <a16:colId xmlns:a16="http://schemas.microsoft.com/office/drawing/2014/main" val="20003"/>
                    </a:ext>
                  </a:extLst>
                </a:gridCol>
                <a:gridCol w="2173025">
                  <a:extLst>
                    <a:ext uri="{9D8B030D-6E8A-4147-A177-3AD203B41FA5}">
                      <a16:colId xmlns:a16="http://schemas.microsoft.com/office/drawing/2014/main" val="20004"/>
                    </a:ext>
                  </a:extLst>
                </a:gridCol>
              </a:tblGrid>
              <a:tr h="678400">
                <a:tc>
                  <a:txBody>
                    <a:bodyPr/>
                    <a:lstStyle/>
                    <a:p>
                      <a:pPr marL="0" lvl="0" indent="0" algn="l" rtl="0">
                        <a:lnSpc>
                          <a:spcPct val="115000"/>
                        </a:lnSpc>
                        <a:spcBef>
                          <a:spcPts val="1200"/>
                        </a:spcBef>
                        <a:spcAft>
                          <a:spcPts val="0"/>
                        </a:spcAft>
                        <a:buNone/>
                      </a:pPr>
                      <a:r>
                        <a:rPr lang="en-GB" sz="1200" b="1"/>
                        <a:t>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1</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b="1"/>
                        <a:t>Lesson/hour 2</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3</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Key aim for the 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765875">
                <a:tc>
                  <a:txBody>
                    <a:bodyPr/>
                    <a:lstStyle/>
                    <a:p>
                      <a:pPr marL="0" lvl="0" indent="0" algn="l" rtl="0">
                        <a:lnSpc>
                          <a:spcPct val="115000"/>
                        </a:lnSpc>
                        <a:spcBef>
                          <a:spcPts val="1200"/>
                        </a:spcBef>
                        <a:spcAft>
                          <a:spcPts val="0"/>
                        </a:spcAft>
                        <a:buNone/>
                      </a:pPr>
                      <a:r>
                        <a:rPr lang="en-GB" sz="1200"/>
                        <a:t>1</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FD9"/>
                    </a:solidFill>
                  </a:tcPr>
                </a:tc>
                <a:tc>
                  <a:txBody>
                    <a:bodyPr/>
                    <a:lstStyle/>
                    <a:p>
                      <a:pPr marL="0" lvl="0" indent="0" algn="l" rtl="0">
                        <a:lnSpc>
                          <a:spcPct val="115000"/>
                        </a:lnSpc>
                        <a:spcBef>
                          <a:spcPts val="1200"/>
                        </a:spcBef>
                        <a:spcAft>
                          <a:spcPts val="0"/>
                        </a:spcAft>
                        <a:buNone/>
                      </a:pPr>
                      <a:r>
                        <a:rPr lang="en-GB" sz="1200"/>
                        <a:t>- Introduce the text</a:t>
                      </a:r>
                      <a:br>
                        <a:rPr lang="en-GB" sz="1200"/>
                      </a:br>
                      <a:r>
                        <a:rPr lang="en-GB" sz="1200"/>
                        <a:t> - Introduce the character of Growls</a:t>
                      </a:r>
                      <a:br>
                        <a:rPr lang="en-GB" sz="1200"/>
                      </a:br>
                      <a:r>
                        <a:rPr lang="en-GB" sz="1200"/>
                        <a:t> - Read chapters 1-4</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a:t>Read chapters 5-8</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a:t>Read chapters 9-13</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dirty="0"/>
                        <a:t>- Explicit teaching of questioning, clarifying, summarising, predicting;</a:t>
                      </a:r>
                      <a:br>
                        <a:rPr lang="en-GB" sz="1200" dirty="0"/>
                      </a:br>
                      <a:r>
                        <a:rPr lang="en-GB" sz="1200" dirty="0"/>
                        <a:t> - Explicit teaching of using vocabulary strategies</a:t>
                      </a:r>
                      <a:br>
                        <a:rPr lang="en-GB" sz="1200" dirty="0"/>
                      </a:br>
                      <a:r>
                        <a:rPr lang="en-GB" sz="1200" dirty="0"/>
                        <a:t> -Modelling expressive reading</a:t>
                      </a:r>
                      <a:endParaRPr sz="1200" dirty="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60" name="Google Shape;60;p14"/>
          <p:cNvSpPr txBox="1">
            <a:spLocks noGrp="1"/>
          </p:cNvSpPr>
          <p:nvPr>
            <p:ph type="body" idx="1"/>
          </p:nvPr>
        </p:nvSpPr>
        <p:spPr>
          <a:xfrm>
            <a:off x="9625" y="1934350"/>
            <a:ext cx="9144000" cy="7263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GB" sz="3800" b="1">
                <a:solidFill>
                  <a:schemeClr val="dk1"/>
                </a:solidFill>
                <a:latin typeface="Calibri"/>
                <a:ea typeface="Calibri"/>
                <a:cs typeface="Calibri"/>
                <a:sym typeface="Calibri"/>
              </a:rPr>
              <a:t>‘Drop the Act. Drop the Beat. Drop the Mic.’ </a:t>
            </a:r>
            <a:endParaRPr sz="4400" b="1"/>
          </a:p>
        </p:txBody>
      </p:sp>
      <p:pic>
        <p:nvPicPr>
          <p:cNvPr id="61" name="Google Shape;61;p14"/>
          <p:cNvPicPr preferRelativeResize="0"/>
          <p:nvPr/>
        </p:nvPicPr>
        <p:blipFill rotWithShape="1">
          <a:blip r:embed="rId3">
            <a:alphaModFix/>
          </a:blip>
          <a:srcRect t="21128" b="32959"/>
          <a:stretch/>
        </p:blipFill>
        <p:spPr>
          <a:xfrm>
            <a:off x="0" y="460500"/>
            <a:ext cx="3357823" cy="1356575"/>
          </a:xfrm>
          <a:prstGeom prst="rect">
            <a:avLst/>
          </a:prstGeom>
          <a:noFill/>
          <a:ln>
            <a:noFill/>
          </a:ln>
        </p:spPr>
      </p:pic>
      <p:sp>
        <p:nvSpPr>
          <p:cNvPr id="62" name="Google Shape;62;p14"/>
          <p:cNvSpPr txBox="1"/>
          <p:nvPr/>
        </p:nvSpPr>
        <p:spPr>
          <a:xfrm>
            <a:off x="3359550" y="460100"/>
            <a:ext cx="5784600" cy="1341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a:solidFill>
                  <a:schemeClr val="dk1"/>
                </a:solidFill>
                <a:latin typeface="Calibri"/>
                <a:ea typeface="Calibri"/>
                <a:cs typeface="Calibri"/>
                <a:sym typeface="Calibri"/>
              </a:rPr>
              <a:t>In your books, read the following headline and make a </a:t>
            </a:r>
            <a:r>
              <a:rPr lang="en-GB" sz="2600" b="1" u="sng">
                <a:solidFill>
                  <a:srgbClr val="029C98"/>
                </a:solidFill>
                <a:latin typeface="Calibri"/>
                <a:ea typeface="Calibri"/>
                <a:cs typeface="Calibri"/>
                <a:sym typeface="Calibri"/>
              </a:rPr>
              <a:t>prediction</a:t>
            </a:r>
            <a:r>
              <a:rPr lang="en-GB" sz="2600" b="1">
                <a:solidFill>
                  <a:schemeClr val="dk1"/>
                </a:solidFill>
                <a:latin typeface="Calibri"/>
                <a:ea typeface="Calibri"/>
                <a:cs typeface="Calibri"/>
                <a:sym typeface="Calibri"/>
              </a:rPr>
              <a:t> about our new text:</a:t>
            </a:r>
            <a:endParaRPr sz="2700" b="1">
              <a:solidFill>
                <a:schemeClr val="dk1"/>
              </a:solidFill>
              <a:latin typeface="Calibri"/>
              <a:ea typeface="Calibri"/>
              <a:cs typeface="Calibri"/>
              <a:sym typeface="Calibri"/>
            </a:endParaRPr>
          </a:p>
        </p:txBody>
      </p:sp>
      <p:graphicFrame>
        <p:nvGraphicFramePr>
          <p:cNvPr id="63" name="Google Shape;63;p14"/>
          <p:cNvGraphicFramePr/>
          <p:nvPr/>
        </p:nvGraphicFramePr>
        <p:xfrm>
          <a:off x="162700" y="2747550"/>
          <a:ext cx="8837850" cy="1645890"/>
        </p:xfrm>
        <a:graphic>
          <a:graphicData uri="http://schemas.openxmlformats.org/drawingml/2006/table">
            <a:tbl>
              <a:tblPr>
                <a:noFill/>
                <a:tableStyleId>{CFB32054-B3A0-4760-8739-CDD489F3F56D}</a:tableStyleId>
              </a:tblPr>
              <a:tblGrid>
                <a:gridCol w="4418925">
                  <a:extLst>
                    <a:ext uri="{9D8B030D-6E8A-4147-A177-3AD203B41FA5}">
                      <a16:colId xmlns:a16="http://schemas.microsoft.com/office/drawing/2014/main" val="20000"/>
                    </a:ext>
                  </a:extLst>
                </a:gridCol>
                <a:gridCol w="4418925">
                  <a:extLst>
                    <a:ext uri="{9D8B030D-6E8A-4147-A177-3AD203B41FA5}">
                      <a16:colId xmlns:a16="http://schemas.microsoft.com/office/drawing/2014/main" val="20001"/>
                    </a:ext>
                  </a:extLst>
                </a:gridCol>
              </a:tblGrid>
              <a:tr h="1228125">
                <a:tc>
                  <a:txBody>
                    <a:bodyPr/>
                    <a:lstStyle/>
                    <a:p>
                      <a:pPr marL="0" lvl="0" indent="0" algn="l" rtl="0">
                        <a:spcBef>
                          <a:spcPts val="0"/>
                        </a:spcBef>
                        <a:spcAft>
                          <a:spcPts val="0"/>
                        </a:spcAft>
                        <a:buNone/>
                      </a:pPr>
                      <a:r>
                        <a:rPr lang="en-GB" sz="1600" b="1" u="sng">
                          <a:latin typeface="Calibri"/>
                          <a:ea typeface="Calibri"/>
                          <a:cs typeface="Calibri"/>
                          <a:sym typeface="Calibri"/>
                        </a:rPr>
                        <a:t>Not sure? Try this:</a:t>
                      </a:r>
                      <a:r>
                        <a:rPr lang="en-GB" sz="1600">
                          <a:latin typeface="Calibri"/>
                          <a:ea typeface="Calibri"/>
                          <a:cs typeface="Calibri"/>
                          <a:sym typeface="Calibri"/>
                        </a:rPr>
                        <a:t/>
                      </a:r>
                      <a:br>
                        <a:rPr lang="en-GB" sz="1600">
                          <a:latin typeface="Calibri"/>
                          <a:ea typeface="Calibri"/>
                          <a:cs typeface="Calibri"/>
                          <a:sym typeface="Calibri"/>
                        </a:rPr>
                      </a:br>
                      <a:r>
                        <a:rPr lang="en-GB" sz="1600">
                          <a:latin typeface="Calibri"/>
                          <a:ea typeface="Calibri"/>
                          <a:cs typeface="Calibri"/>
                          <a:sym typeface="Calibri"/>
                        </a:rPr>
                        <a:t>What type of character might use music and microphone?</a:t>
                      </a:r>
                      <a:br>
                        <a:rPr lang="en-GB" sz="1600">
                          <a:latin typeface="Calibri"/>
                          <a:ea typeface="Calibri"/>
                          <a:cs typeface="Calibri"/>
                          <a:sym typeface="Calibri"/>
                        </a:rPr>
                      </a:br>
                      <a:r>
                        <a:rPr lang="en-GB" sz="1600">
                          <a:latin typeface="Calibri"/>
                          <a:ea typeface="Calibri"/>
                          <a:cs typeface="Calibri"/>
                          <a:sym typeface="Calibri"/>
                        </a:rPr>
                        <a:t>What does it mean to ‘drop the act’? </a:t>
                      </a:r>
                      <a:r>
                        <a:rPr lang="en-GB" sz="1600" i="1">
                          <a:latin typeface="Calibri"/>
                          <a:ea typeface="Calibri"/>
                          <a:cs typeface="Calibri"/>
                          <a:sym typeface="Calibri"/>
                        </a:rPr>
                        <a:t>Hint:</a:t>
                      </a:r>
                      <a:r>
                        <a:rPr lang="en-GB" sz="1600">
                          <a:latin typeface="Calibri"/>
                          <a:ea typeface="Calibri"/>
                          <a:cs typeface="Calibri"/>
                          <a:sym typeface="Calibri"/>
                        </a:rPr>
                        <a:t> if we are acting, are we being ourselves?</a:t>
                      </a:r>
                      <a:br>
                        <a:rPr lang="en-GB" sz="1600">
                          <a:latin typeface="Calibri"/>
                          <a:ea typeface="Calibri"/>
                          <a:cs typeface="Calibri"/>
                          <a:sym typeface="Calibri"/>
                        </a:rPr>
                      </a:br>
                      <a:r>
                        <a:rPr lang="en-GB" sz="1600">
                          <a:latin typeface="Calibri"/>
                          <a:ea typeface="Calibri"/>
                          <a:cs typeface="Calibri"/>
                          <a:sym typeface="Calibri"/>
                        </a:rPr>
                        <a:t>I think this text will be about…</a:t>
                      </a:r>
                      <a:endParaRPr sz="160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1600" b="1" u="sng">
                          <a:latin typeface="Calibri"/>
                          <a:ea typeface="Calibri"/>
                          <a:cs typeface="Calibri"/>
                          <a:sym typeface="Calibri"/>
                        </a:rPr>
                        <a:t>Too easy? Try this:</a:t>
                      </a:r>
                      <a:r>
                        <a:rPr lang="en-GB" sz="1600">
                          <a:latin typeface="Calibri"/>
                          <a:ea typeface="Calibri"/>
                          <a:cs typeface="Calibri"/>
                          <a:sym typeface="Calibri"/>
                        </a:rPr>
                        <a:t/>
                      </a:r>
                      <a:br>
                        <a:rPr lang="en-GB" sz="1600">
                          <a:latin typeface="Calibri"/>
                          <a:ea typeface="Calibri"/>
                          <a:cs typeface="Calibri"/>
                          <a:sym typeface="Calibri"/>
                        </a:rPr>
                      </a:br>
                      <a:r>
                        <a:rPr lang="en-GB" sz="1600">
                          <a:latin typeface="Calibri"/>
                          <a:ea typeface="Calibri"/>
                          <a:cs typeface="Calibri"/>
                          <a:sym typeface="Calibri"/>
                        </a:rPr>
                        <a:t>Look closely at the style of headline. Does the author give us any indication of the </a:t>
                      </a:r>
                      <a:r>
                        <a:rPr lang="en-GB" sz="1600" b="1">
                          <a:latin typeface="Calibri"/>
                          <a:ea typeface="Calibri"/>
                          <a:cs typeface="Calibri"/>
                          <a:sym typeface="Calibri"/>
                        </a:rPr>
                        <a:t>genre </a:t>
                      </a:r>
                      <a:r>
                        <a:rPr lang="en-GB" sz="1600">
                          <a:latin typeface="Calibri"/>
                          <a:ea typeface="Calibri"/>
                          <a:cs typeface="Calibri"/>
                          <a:sym typeface="Calibri"/>
                        </a:rPr>
                        <a:t>of this text?</a:t>
                      </a:r>
                      <a:br>
                        <a:rPr lang="en-GB" sz="1600">
                          <a:latin typeface="Calibri"/>
                          <a:ea typeface="Calibri"/>
                          <a:cs typeface="Calibri"/>
                          <a:sym typeface="Calibri"/>
                        </a:rPr>
                      </a:br>
                      <a:r>
                        <a:rPr lang="en-GB" sz="1600">
                          <a:latin typeface="Calibri"/>
                          <a:ea typeface="Calibri"/>
                          <a:cs typeface="Calibri"/>
                          <a:sym typeface="Calibri"/>
                        </a:rPr>
                        <a:t>What techniques do you see here? How do they create feeling of </a:t>
                      </a:r>
                      <a:r>
                        <a:rPr lang="en-GB" sz="1600" b="1">
                          <a:latin typeface="Calibri"/>
                          <a:ea typeface="Calibri"/>
                          <a:cs typeface="Calibri"/>
                          <a:sym typeface="Calibri"/>
                        </a:rPr>
                        <a:t>urgency</a:t>
                      </a:r>
                      <a:r>
                        <a:rPr lang="en-GB" sz="1600">
                          <a:latin typeface="Calibri"/>
                          <a:ea typeface="Calibri"/>
                          <a:cs typeface="Calibri"/>
                          <a:sym typeface="Calibri"/>
                        </a:rPr>
                        <a:t>?</a:t>
                      </a:r>
                      <a:endParaRPr sz="160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64" name="Google Shape;64;p14"/>
          <p:cNvPicPr preferRelativeResize="0"/>
          <p:nvPr/>
        </p:nvPicPr>
        <p:blipFill>
          <a:blip r:embed="rId4">
            <a:alphaModFix/>
          </a:blip>
          <a:stretch>
            <a:fillRect/>
          </a:stretch>
        </p:blipFill>
        <p:spPr>
          <a:xfrm>
            <a:off x="8417750" y="4417100"/>
            <a:ext cx="726400" cy="726400"/>
          </a:xfrm>
          <a:prstGeom prst="rect">
            <a:avLst/>
          </a:prstGeom>
          <a:noFill/>
          <a:ln w="19050" cap="flat" cmpd="sng">
            <a:solidFill>
              <a:schemeClr val="dk1"/>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0" y="0"/>
            <a:ext cx="9144000" cy="4341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70" name="Google Shape;70;p15"/>
          <p:cNvSpPr txBox="1">
            <a:spLocks noGrp="1"/>
          </p:cNvSpPr>
          <p:nvPr>
            <p:ph type="body" idx="1"/>
          </p:nvPr>
        </p:nvSpPr>
        <p:spPr>
          <a:xfrm>
            <a:off x="311700" y="512753"/>
            <a:ext cx="8520600" cy="7293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1200"/>
              </a:spcAft>
              <a:buNone/>
            </a:pPr>
            <a:r>
              <a:rPr lang="en-GB" sz="2300" b="1" dirty="0">
                <a:solidFill>
                  <a:schemeClr val="dk1"/>
                </a:solidFill>
                <a:latin typeface="Calibri"/>
                <a:ea typeface="Calibri"/>
                <a:cs typeface="Calibri"/>
                <a:sym typeface="Calibri"/>
              </a:rPr>
              <a:t>This term, we are reading a new book by Nathanael </a:t>
            </a:r>
            <a:r>
              <a:rPr lang="en-GB" sz="2300" b="1" dirty="0" err="1">
                <a:solidFill>
                  <a:schemeClr val="dk1"/>
                </a:solidFill>
                <a:latin typeface="Calibri"/>
                <a:ea typeface="Calibri"/>
                <a:cs typeface="Calibri"/>
                <a:sym typeface="Calibri"/>
              </a:rPr>
              <a:t>Lessore</a:t>
            </a:r>
            <a:r>
              <a:rPr lang="en-GB" sz="2300" b="1" dirty="0">
                <a:solidFill>
                  <a:schemeClr val="dk1"/>
                </a:solidFill>
                <a:latin typeface="Calibri"/>
                <a:ea typeface="Calibri"/>
                <a:cs typeface="Calibri"/>
                <a:sym typeface="Calibri"/>
              </a:rPr>
              <a:t>:</a:t>
            </a:r>
            <a:endParaRPr sz="2300" b="1" dirty="0">
              <a:solidFill>
                <a:schemeClr val="dk1"/>
              </a:solidFill>
              <a:latin typeface="Calibri"/>
              <a:ea typeface="Calibri"/>
              <a:cs typeface="Calibri"/>
              <a:sym typeface="Calibri"/>
            </a:endParaRPr>
          </a:p>
        </p:txBody>
      </p:sp>
      <p:pic>
        <p:nvPicPr>
          <p:cNvPr id="71" name="Google Shape;71;p15"/>
          <p:cNvPicPr preferRelativeResize="0"/>
          <p:nvPr/>
        </p:nvPicPr>
        <p:blipFill>
          <a:blip r:embed="rId3">
            <a:alphaModFix/>
          </a:blip>
          <a:stretch>
            <a:fillRect/>
          </a:stretch>
        </p:blipFill>
        <p:spPr>
          <a:xfrm>
            <a:off x="1373687" y="1132150"/>
            <a:ext cx="6210934" cy="36276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0" y="460500"/>
            <a:ext cx="5964000" cy="663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a:latin typeface="Calibri"/>
                <a:ea typeface="Calibri"/>
                <a:cs typeface="Calibri"/>
                <a:sym typeface="Calibri"/>
              </a:rPr>
              <a:t>Let’s keep using our </a:t>
            </a:r>
            <a:r>
              <a:rPr lang="en-GB" b="1" u="sng">
                <a:solidFill>
                  <a:srgbClr val="029C98"/>
                </a:solidFill>
                <a:latin typeface="Calibri"/>
                <a:ea typeface="Calibri"/>
                <a:cs typeface="Calibri"/>
                <a:sym typeface="Calibri"/>
              </a:rPr>
              <a:t>predicting</a:t>
            </a:r>
            <a:r>
              <a:rPr lang="en-GB" b="1">
                <a:latin typeface="Calibri"/>
                <a:ea typeface="Calibri"/>
                <a:cs typeface="Calibri"/>
                <a:sym typeface="Calibri"/>
              </a:rPr>
              <a:t> skills and build on our starter task:</a:t>
            </a:r>
            <a:endParaRPr b="1">
              <a:latin typeface="Calibri"/>
              <a:ea typeface="Calibri"/>
              <a:cs typeface="Calibri"/>
              <a:sym typeface="Calibri"/>
            </a:endParaRPr>
          </a:p>
        </p:txBody>
      </p:sp>
      <p:sp>
        <p:nvSpPr>
          <p:cNvPr id="77" name="Google Shape;77;p16"/>
          <p:cNvSpPr txBox="1">
            <a:spLocks noGrp="1"/>
          </p:cNvSpPr>
          <p:nvPr>
            <p:ph type="body" idx="1"/>
          </p:nvPr>
        </p:nvSpPr>
        <p:spPr>
          <a:xfrm>
            <a:off x="188400" y="1371600"/>
            <a:ext cx="5587200" cy="314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900" b="1">
                <a:solidFill>
                  <a:schemeClr val="dk1"/>
                </a:solidFill>
                <a:latin typeface="Calibri"/>
                <a:ea typeface="Calibri"/>
                <a:cs typeface="Calibri"/>
                <a:sym typeface="Calibri"/>
              </a:rPr>
              <a:t>Read the blurb for Steady for This, and then discuss the following questions with your partner:</a:t>
            </a:r>
            <a:endParaRPr sz="1900">
              <a:solidFill>
                <a:schemeClr val="dk1"/>
              </a:solidFill>
              <a:latin typeface="Calibri"/>
              <a:ea typeface="Calibri"/>
              <a:cs typeface="Calibri"/>
              <a:sym typeface="Calibri"/>
            </a:endParaRPr>
          </a:p>
          <a:p>
            <a:pPr marL="0" lvl="0" indent="0" algn="l" rtl="0">
              <a:spcBef>
                <a:spcPts val="1200"/>
              </a:spcBef>
              <a:spcAft>
                <a:spcPts val="0"/>
              </a:spcAft>
              <a:buNone/>
            </a:pPr>
            <a:r>
              <a:rPr lang="en-GB" sz="1900">
                <a:solidFill>
                  <a:schemeClr val="dk1"/>
                </a:solidFill>
                <a:latin typeface="Calibri"/>
                <a:ea typeface="Calibri"/>
                <a:cs typeface="Calibri"/>
                <a:sym typeface="Calibri"/>
              </a:rPr>
              <a:t/>
            </a:r>
            <a:br>
              <a:rPr lang="en-GB" sz="1900">
                <a:solidFill>
                  <a:schemeClr val="dk1"/>
                </a:solidFill>
                <a:latin typeface="Calibri"/>
                <a:ea typeface="Calibri"/>
                <a:cs typeface="Calibri"/>
                <a:sym typeface="Calibri"/>
              </a:rPr>
            </a:br>
            <a:r>
              <a:rPr lang="en-GB" sz="1900">
                <a:solidFill>
                  <a:schemeClr val="dk1"/>
                </a:solidFill>
                <a:latin typeface="Calibri"/>
                <a:ea typeface="Calibri"/>
                <a:cs typeface="Calibri"/>
                <a:sym typeface="Calibri"/>
              </a:rPr>
              <a:t>1. Was your initial prediction correct?</a:t>
            </a:r>
            <a:br>
              <a:rPr lang="en-GB" sz="1900">
                <a:solidFill>
                  <a:schemeClr val="dk1"/>
                </a:solidFill>
                <a:latin typeface="Calibri"/>
                <a:ea typeface="Calibri"/>
                <a:cs typeface="Calibri"/>
                <a:sym typeface="Calibri"/>
              </a:rPr>
            </a:br>
            <a:r>
              <a:rPr lang="en-GB" sz="1900">
                <a:solidFill>
                  <a:schemeClr val="dk1"/>
                </a:solidFill>
                <a:latin typeface="Calibri"/>
                <a:ea typeface="Calibri"/>
                <a:cs typeface="Calibri"/>
                <a:sym typeface="Calibri"/>
              </a:rPr>
              <a:t>2. What extra information have you now got? </a:t>
            </a:r>
            <a:br>
              <a:rPr lang="en-GB" sz="1900">
                <a:solidFill>
                  <a:schemeClr val="dk1"/>
                </a:solidFill>
                <a:latin typeface="Calibri"/>
                <a:ea typeface="Calibri"/>
                <a:cs typeface="Calibri"/>
                <a:sym typeface="Calibri"/>
              </a:rPr>
            </a:br>
            <a:r>
              <a:rPr lang="en-GB" sz="1900">
                <a:solidFill>
                  <a:schemeClr val="dk1"/>
                </a:solidFill>
                <a:latin typeface="Calibri"/>
                <a:ea typeface="Calibri"/>
                <a:cs typeface="Calibri"/>
                <a:sym typeface="Calibri"/>
              </a:rPr>
              <a:t>3. What do you predict the complication will be?</a:t>
            </a:r>
            <a:br>
              <a:rPr lang="en-GB" sz="1900">
                <a:solidFill>
                  <a:schemeClr val="dk1"/>
                </a:solidFill>
                <a:latin typeface="Calibri"/>
                <a:ea typeface="Calibri"/>
                <a:cs typeface="Calibri"/>
                <a:sym typeface="Calibri"/>
              </a:rPr>
            </a:br>
            <a:r>
              <a:rPr lang="en-GB" sz="1900">
                <a:solidFill>
                  <a:schemeClr val="dk1"/>
                </a:solidFill>
                <a:latin typeface="Calibri"/>
                <a:ea typeface="Calibri"/>
                <a:cs typeface="Calibri"/>
                <a:sym typeface="Calibri"/>
              </a:rPr>
              <a:t>4. What type of character will our narrator be?</a:t>
            </a:r>
            <a:endParaRPr sz="1900">
              <a:solidFill>
                <a:schemeClr val="dk1"/>
              </a:solidFill>
              <a:latin typeface="Calibri"/>
              <a:ea typeface="Calibri"/>
              <a:cs typeface="Calibri"/>
              <a:sym typeface="Calibri"/>
            </a:endParaRPr>
          </a:p>
          <a:p>
            <a:pPr marL="0" lvl="0" indent="0" algn="l" rtl="0">
              <a:spcBef>
                <a:spcPts val="1200"/>
              </a:spcBef>
              <a:spcAft>
                <a:spcPts val="1200"/>
              </a:spcAft>
              <a:buNone/>
            </a:pPr>
            <a:r>
              <a:rPr lang="en-GB" sz="1900">
                <a:solidFill>
                  <a:schemeClr val="dk1"/>
                </a:solidFill>
                <a:latin typeface="Calibri"/>
                <a:ea typeface="Calibri"/>
                <a:cs typeface="Calibri"/>
                <a:sym typeface="Calibri"/>
              </a:rPr>
              <a:t/>
            </a:r>
            <a:br>
              <a:rPr lang="en-GB" sz="1900">
                <a:solidFill>
                  <a:schemeClr val="dk1"/>
                </a:solidFill>
                <a:latin typeface="Calibri"/>
                <a:ea typeface="Calibri"/>
                <a:cs typeface="Calibri"/>
                <a:sym typeface="Calibri"/>
              </a:rPr>
            </a:br>
            <a:r>
              <a:rPr lang="en-GB" sz="1900" b="1">
                <a:solidFill>
                  <a:srgbClr val="674EA7"/>
                </a:solidFill>
                <a:latin typeface="Calibri"/>
                <a:ea typeface="Calibri"/>
                <a:cs typeface="Calibri"/>
                <a:sym typeface="Calibri"/>
              </a:rPr>
              <a:t>Sophisticated prediction:</a:t>
            </a:r>
            <a:r>
              <a:rPr lang="en-GB" sz="1900">
                <a:solidFill>
                  <a:schemeClr val="dk1"/>
                </a:solidFill>
                <a:latin typeface="Calibri"/>
                <a:ea typeface="Calibri"/>
                <a:cs typeface="Calibri"/>
                <a:sym typeface="Calibri"/>
              </a:rPr>
              <a:t> how will this novel link to other texts we have read (i.e. ___)?</a:t>
            </a:r>
            <a:br>
              <a:rPr lang="en-GB" sz="1900">
                <a:solidFill>
                  <a:schemeClr val="dk1"/>
                </a:solidFill>
                <a:latin typeface="Calibri"/>
                <a:ea typeface="Calibri"/>
                <a:cs typeface="Calibri"/>
                <a:sym typeface="Calibri"/>
              </a:rPr>
            </a:br>
            <a:r>
              <a:rPr lang="en-GB" sz="1900">
                <a:solidFill>
                  <a:schemeClr val="dk1"/>
                </a:solidFill>
                <a:latin typeface="Calibri"/>
                <a:ea typeface="Calibri"/>
                <a:cs typeface="Calibri"/>
                <a:sym typeface="Calibri"/>
              </a:rPr>
              <a:t/>
            </a:r>
            <a:br>
              <a:rPr lang="en-GB" sz="1900">
                <a:solidFill>
                  <a:schemeClr val="dk1"/>
                </a:solidFill>
                <a:latin typeface="Calibri"/>
                <a:ea typeface="Calibri"/>
                <a:cs typeface="Calibri"/>
                <a:sym typeface="Calibri"/>
              </a:rPr>
            </a:br>
            <a:endParaRPr sz="1900">
              <a:solidFill>
                <a:schemeClr val="dk1"/>
              </a:solidFill>
              <a:latin typeface="Calibri"/>
              <a:ea typeface="Calibri"/>
              <a:cs typeface="Calibri"/>
              <a:sym typeface="Calibri"/>
            </a:endParaRPr>
          </a:p>
        </p:txBody>
      </p:sp>
      <p:pic>
        <p:nvPicPr>
          <p:cNvPr id="78" name="Google Shape;78;p16"/>
          <p:cNvPicPr preferRelativeResize="0"/>
          <p:nvPr/>
        </p:nvPicPr>
        <p:blipFill>
          <a:blip r:embed="rId3">
            <a:alphaModFix/>
          </a:blip>
          <a:stretch>
            <a:fillRect/>
          </a:stretch>
        </p:blipFill>
        <p:spPr>
          <a:xfrm>
            <a:off x="6120850" y="564525"/>
            <a:ext cx="2786026" cy="43228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9" name="Google Shape;79;p16"/>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pic>
        <p:nvPicPr>
          <p:cNvPr id="80" name="Google Shape;80;p16"/>
          <p:cNvPicPr preferRelativeResize="0"/>
          <p:nvPr/>
        </p:nvPicPr>
        <p:blipFill rotWithShape="1">
          <a:blip r:embed="rId4">
            <a:alphaModFix/>
          </a:blip>
          <a:srcRect l="17504" t="12207" r="17904" b="17955"/>
          <a:stretch/>
        </p:blipFill>
        <p:spPr>
          <a:xfrm>
            <a:off x="8450975" y="4349550"/>
            <a:ext cx="693025" cy="793950"/>
          </a:xfrm>
          <a:prstGeom prst="rect">
            <a:avLst/>
          </a:prstGeom>
          <a:noFill/>
          <a:ln w="19050" cap="flat" cmpd="sng">
            <a:solidFill>
              <a:schemeClr val="dk1"/>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0" y="460500"/>
            <a:ext cx="9144000" cy="60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2020" b="1">
                <a:latin typeface="Calibri"/>
                <a:ea typeface="Calibri"/>
                <a:cs typeface="Calibri"/>
                <a:sym typeface="Calibri"/>
              </a:rPr>
              <a:t>This term is all about our reading skills. We will be focusing on what expert readers do every time they read.</a:t>
            </a:r>
            <a:endParaRPr sz="2020" b="1">
              <a:latin typeface="Calibri"/>
              <a:ea typeface="Calibri"/>
              <a:cs typeface="Calibri"/>
              <a:sym typeface="Calibri"/>
            </a:endParaRPr>
          </a:p>
        </p:txBody>
      </p:sp>
      <p:sp>
        <p:nvSpPr>
          <p:cNvPr id="86" name="Google Shape;86;p17"/>
          <p:cNvSpPr txBox="1">
            <a:spLocks noGrp="1"/>
          </p:cNvSpPr>
          <p:nvPr>
            <p:ph type="body" idx="1"/>
          </p:nvPr>
        </p:nvSpPr>
        <p:spPr>
          <a:xfrm>
            <a:off x="211925" y="1185300"/>
            <a:ext cx="8520600" cy="35730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688"/>
              <a:buNone/>
            </a:pPr>
            <a:r>
              <a:rPr lang="en-GB" sz="2025" b="1" u="sng">
                <a:solidFill>
                  <a:schemeClr val="dk1"/>
                </a:solidFill>
                <a:latin typeface="Calibri"/>
                <a:ea typeface="Calibri"/>
                <a:cs typeface="Calibri"/>
                <a:sym typeface="Calibri"/>
              </a:rPr>
              <a:t>Expert readers…</a:t>
            </a:r>
            <a:r>
              <a:rPr lang="en-GB" sz="2025">
                <a:solidFill>
                  <a:schemeClr val="dk1"/>
                </a:solidFill>
                <a:latin typeface="Calibri"/>
                <a:ea typeface="Calibri"/>
                <a:cs typeface="Calibri"/>
                <a:sym typeface="Calibri"/>
              </a:rPr>
              <a:t/>
            </a:r>
            <a:br>
              <a:rPr lang="en-GB" sz="2025">
                <a:solidFill>
                  <a:schemeClr val="dk1"/>
                </a:solidFill>
                <a:latin typeface="Calibri"/>
                <a:ea typeface="Calibri"/>
                <a:cs typeface="Calibri"/>
                <a:sym typeface="Calibri"/>
              </a:rPr>
            </a:br>
            <a:r>
              <a:rPr lang="en-GB" sz="2025">
                <a:solidFill>
                  <a:schemeClr val="dk1"/>
                </a:solidFill>
                <a:latin typeface="Calibri"/>
                <a:ea typeface="Calibri"/>
                <a:cs typeface="Calibri"/>
                <a:sym typeface="Calibri"/>
              </a:rPr>
              <a:t>- ask </a:t>
            </a:r>
            <a:r>
              <a:rPr lang="en-GB" sz="2025" b="1">
                <a:solidFill>
                  <a:srgbClr val="9900FF"/>
                </a:solidFill>
                <a:latin typeface="Calibri"/>
                <a:ea typeface="Calibri"/>
                <a:cs typeface="Calibri"/>
                <a:sym typeface="Calibri"/>
              </a:rPr>
              <a:t>questions </a:t>
            </a:r>
            <a:r>
              <a:rPr lang="en-GB" sz="2025">
                <a:solidFill>
                  <a:schemeClr val="dk1"/>
                </a:solidFill>
                <a:latin typeface="Calibri"/>
                <a:ea typeface="Calibri"/>
                <a:cs typeface="Calibri"/>
                <a:sym typeface="Calibri"/>
              </a:rPr>
              <a:t>as they read</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a:t>
            </a:r>
            <a:r>
              <a:rPr lang="en-GB" sz="2025" b="1">
                <a:solidFill>
                  <a:srgbClr val="0066FF"/>
                </a:solidFill>
                <a:latin typeface="Calibri"/>
                <a:ea typeface="Calibri"/>
                <a:cs typeface="Calibri"/>
                <a:sym typeface="Calibri"/>
              </a:rPr>
              <a:t>clarify</a:t>
            </a:r>
            <a:r>
              <a:rPr lang="en-GB" sz="2025">
                <a:solidFill>
                  <a:schemeClr val="dk1"/>
                </a:solidFill>
                <a:latin typeface="Calibri"/>
                <a:ea typeface="Calibri"/>
                <a:cs typeface="Calibri"/>
                <a:sym typeface="Calibri"/>
              </a:rPr>
              <a:t> what certain things mean</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make </a:t>
            </a:r>
            <a:r>
              <a:rPr lang="en-GB" sz="2025" b="1">
                <a:solidFill>
                  <a:srgbClr val="029C98"/>
                </a:solidFill>
                <a:latin typeface="Calibri"/>
                <a:ea typeface="Calibri"/>
                <a:cs typeface="Calibri"/>
                <a:sym typeface="Calibri"/>
              </a:rPr>
              <a:t>predictions</a:t>
            </a:r>
            <a:r>
              <a:rPr lang="en-GB" sz="2025">
                <a:solidFill>
                  <a:schemeClr val="dk1"/>
                </a:solidFill>
                <a:latin typeface="Calibri"/>
                <a:ea typeface="Calibri"/>
                <a:cs typeface="Calibri"/>
                <a:sym typeface="Calibri"/>
              </a:rPr>
              <a:t> before and during their reading</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a:t>
            </a:r>
            <a:r>
              <a:rPr lang="en-GB" sz="2025" b="1">
                <a:solidFill>
                  <a:srgbClr val="00B050"/>
                </a:solidFill>
                <a:latin typeface="Calibri"/>
                <a:ea typeface="Calibri"/>
                <a:cs typeface="Calibri"/>
                <a:sym typeface="Calibri"/>
              </a:rPr>
              <a:t>summarise </a:t>
            </a:r>
            <a:r>
              <a:rPr lang="en-GB" sz="2025">
                <a:solidFill>
                  <a:schemeClr val="dk1"/>
                </a:solidFill>
                <a:latin typeface="Calibri"/>
                <a:ea typeface="Calibri"/>
                <a:cs typeface="Calibri"/>
                <a:sym typeface="Calibri"/>
              </a:rPr>
              <a:t>what they have read</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a:t>
            </a:r>
            <a:r>
              <a:rPr lang="en-GB" sz="2025" b="1">
                <a:solidFill>
                  <a:srgbClr val="F1C232"/>
                </a:solidFill>
                <a:latin typeface="Calibri"/>
                <a:ea typeface="Calibri"/>
                <a:cs typeface="Calibri"/>
                <a:sym typeface="Calibri"/>
              </a:rPr>
              <a:t>infer </a:t>
            </a:r>
            <a:r>
              <a:rPr lang="en-GB" sz="2025">
                <a:solidFill>
                  <a:schemeClr val="dk1"/>
                </a:solidFill>
                <a:latin typeface="Calibri"/>
                <a:ea typeface="Calibri"/>
                <a:cs typeface="Calibri"/>
                <a:sym typeface="Calibri"/>
              </a:rPr>
              <a:t>hidden meanings</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a:t>
            </a:r>
            <a:r>
              <a:rPr lang="en-GB" sz="2025" b="1">
                <a:solidFill>
                  <a:srgbClr val="ED7D31"/>
                </a:solidFill>
                <a:latin typeface="Calibri"/>
                <a:ea typeface="Calibri"/>
                <a:cs typeface="Calibri"/>
                <a:sym typeface="Calibri"/>
              </a:rPr>
              <a:t>connect </a:t>
            </a:r>
            <a:r>
              <a:rPr lang="en-GB" sz="2025">
                <a:solidFill>
                  <a:schemeClr val="dk1"/>
                </a:solidFill>
                <a:latin typeface="Calibri"/>
                <a:ea typeface="Calibri"/>
                <a:cs typeface="Calibri"/>
                <a:sym typeface="Calibri"/>
              </a:rPr>
              <a:t>chapters, characters and moments across the text</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0"/>
              </a:spcAft>
              <a:buSzPts val="688"/>
              <a:buNone/>
            </a:pPr>
            <a:r>
              <a:rPr lang="en-GB" sz="2025">
                <a:solidFill>
                  <a:schemeClr val="dk1"/>
                </a:solidFill>
                <a:latin typeface="Calibri"/>
                <a:ea typeface="Calibri"/>
                <a:cs typeface="Calibri"/>
                <a:sym typeface="Calibri"/>
              </a:rPr>
              <a:t>- </a:t>
            </a:r>
            <a:r>
              <a:rPr lang="en-GB" sz="2025" b="1">
                <a:solidFill>
                  <a:srgbClr val="FF3399"/>
                </a:solidFill>
                <a:latin typeface="Calibri"/>
                <a:ea typeface="Calibri"/>
                <a:cs typeface="Calibri"/>
                <a:sym typeface="Calibri"/>
              </a:rPr>
              <a:t>monitor</a:t>
            </a:r>
            <a:r>
              <a:rPr lang="en-GB" sz="2025">
                <a:solidFill>
                  <a:schemeClr val="dk1"/>
                </a:solidFill>
                <a:latin typeface="Calibri"/>
                <a:ea typeface="Calibri"/>
                <a:cs typeface="Calibri"/>
                <a:sym typeface="Calibri"/>
              </a:rPr>
              <a:t> if they are understanding what they have read</a:t>
            </a:r>
            <a:endParaRPr sz="2025">
              <a:solidFill>
                <a:schemeClr val="dk1"/>
              </a:solidFill>
              <a:latin typeface="Calibri"/>
              <a:ea typeface="Calibri"/>
              <a:cs typeface="Calibri"/>
              <a:sym typeface="Calibri"/>
            </a:endParaRPr>
          </a:p>
          <a:p>
            <a:pPr marL="0" lvl="0" indent="0" algn="l" rtl="0">
              <a:lnSpc>
                <a:spcPct val="95000"/>
              </a:lnSpc>
              <a:spcBef>
                <a:spcPts val="1200"/>
              </a:spcBef>
              <a:spcAft>
                <a:spcPts val="1200"/>
              </a:spcAft>
              <a:buSzPts val="688"/>
              <a:buNone/>
            </a:pPr>
            <a:r>
              <a:rPr lang="en-GB" sz="2025">
                <a:solidFill>
                  <a:schemeClr val="dk1"/>
                </a:solidFill>
                <a:latin typeface="Calibri"/>
                <a:ea typeface="Calibri"/>
                <a:cs typeface="Calibri"/>
                <a:sym typeface="Calibri"/>
              </a:rPr>
              <a:t>- </a:t>
            </a:r>
            <a:r>
              <a:rPr lang="en-GB" sz="2025" b="1">
                <a:solidFill>
                  <a:srgbClr val="FF5050"/>
                </a:solidFill>
                <a:latin typeface="Calibri"/>
                <a:ea typeface="Calibri"/>
                <a:cs typeface="Calibri"/>
                <a:sym typeface="Calibri"/>
              </a:rPr>
              <a:t>discuss </a:t>
            </a:r>
            <a:r>
              <a:rPr lang="en-GB" sz="2025">
                <a:solidFill>
                  <a:schemeClr val="dk1"/>
                </a:solidFill>
                <a:latin typeface="Calibri"/>
                <a:ea typeface="Calibri"/>
                <a:cs typeface="Calibri"/>
                <a:sym typeface="Calibri"/>
              </a:rPr>
              <a:t>their reading with others</a:t>
            </a:r>
            <a:endParaRPr sz="2025">
              <a:solidFill>
                <a:schemeClr val="dk1"/>
              </a:solidFill>
              <a:latin typeface="Calibri"/>
              <a:ea typeface="Calibri"/>
              <a:cs typeface="Calibri"/>
              <a:sym typeface="Calibri"/>
            </a:endParaRPr>
          </a:p>
        </p:txBody>
      </p:sp>
      <p:sp>
        <p:nvSpPr>
          <p:cNvPr id="87" name="Google Shape;87;p17"/>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93" name="Google Shape;93;p18"/>
          <p:cNvSpPr txBox="1">
            <a:spLocks noGrp="1"/>
          </p:cNvSpPr>
          <p:nvPr>
            <p:ph type="title"/>
          </p:nvPr>
        </p:nvSpPr>
        <p:spPr>
          <a:xfrm>
            <a:off x="311700" y="564532"/>
            <a:ext cx="8542800" cy="989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a:latin typeface="Calibri"/>
                <a:ea typeface="Calibri"/>
                <a:cs typeface="Calibri"/>
                <a:sym typeface="Calibri"/>
              </a:rPr>
              <a:t>Some of these skills may be new to you, others may be very familiar. Don’t worry if there are some that you’re not sure of yet. We will cover them in detail over the term.</a:t>
            </a:r>
            <a:endParaRPr b="1">
              <a:latin typeface="Calibri"/>
              <a:ea typeface="Calibri"/>
              <a:cs typeface="Calibri"/>
              <a:sym typeface="Calibri"/>
            </a:endParaRPr>
          </a:p>
          <a:p>
            <a:pPr marL="0" lvl="0" indent="0" algn="l" rtl="0">
              <a:spcBef>
                <a:spcPts val="0"/>
              </a:spcBef>
              <a:spcAft>
                <a:spcPts val="0"/>
              </a:spcAft>
              <a:buNone/>
            </a:pPr>
            <a:endParaRPr b="1">
              <a:latin typeface="Calibri"/>
              <a:ea typeface="Calibri"/>
              <a:cs typeface="Calibri"/>
              <a:sym typeface="Calibri"/>
            </a:endParaRPr>
          </a:p>
          <a:p>
            <a:pPr marL="0" lvl="0" indent="0" algn="l" rtl="0">
              <a:spcBef>
                <a:spcPts val="0"/>
              </a:spcBef>
              <a:spcAft>
                <a:spcPts val="0"/>
              </a:spcAft>
              <a:buNone/>
            </a:pPr>
            <a:r>
              <a:rPr lang="en-GB" b="1">
                <a:latin typeface="Calibri"/>
                <a:ea typeface="Calibri"/>
                <a:cs typeface="Calibri"/>
                <a:sym typeface="Calibri"/>
              </a:rPr>
              <a:t>Today, we will really be looking at </a:t>
            </a:r>
            <a:r>
              <a:rPr lang="en-GB" b="1">
                <a:solidFill>
                  <a:srgbClr val="9900FF"/>
                </a:solidFill>
                <a:latin typeface="Calibri"/>
                <a:ea typeface="Calibri"/>
                <a:cs typeface="Calibri"/>
                <a:sym typeface="Calibri"/>
              </a:rPr>
              <a:t>questioning</a:t>
            </a:r>
            <a:r>
              <a:rPr lang="en-GB" b="1">
                <a:latin typeface="Calibri"/>
                <a:ea typeface="Calibri"/>
                <a:cs typeface="Calibri"/>
                <a:sym typeface="Calibri"/>
              </a:rPr>
              <a:t>, </a:t>
            </a:r>
            <a:r>
              <a:rPr lang="en-GB" b="1">
                <a:solidFill>
                  <a:srgbClr val="029C98"/>
                </a:solidFill>
                <a:latin typeface="Calibri"/>
                <a:ea typeface="Calibri"/>
                <a:cs typeface="Calibri"/>
                <a:sym typeface="Calibri"/>
              </a:rPr>
              <a:t>predicting</a:t>
            </a:r>
            <a:r>
              <a:rPr lang="en-GB" b="1">
                <a:latin typeface="Calibri"/>
                <a:ea typeface="Calibri"/>
                <a:cs typeface="Calibri"/>
                <a:sym typeface="Calibri"/>
              </a:rPr>
              <a:t> and </a:t>
            </a:r>
            <a:r>
              <a:rPr lang="en-GB" b="1">
                <a:solidFill>
                  <a:srgbClr val="0066FF"/>
                </a:solidFill>
                <a:latin typeface="Calibri"/>
                <a:ea typeface="Calibri"/>
                <a:cs typeface="Calibri"/>
                <a:sym typeface="Calibri"/>
              </a:rPr>
              <a:t>clarifying</a:t>
            </a:r>
            <a:r>
              <a:rPr lang="en-GB" b="1">
                <a:latin typeface="Calibri"/>
                <a:ea typeface="Calibri"/>
                <a:cs typeface="Calibri"/>
                <a:sym typeface="Calibri"/>
              </a:rPr>
              <a:t> skills. </a:t>
            </a:r>
            <a:endParaRPr b="1">
              <a:latin typeface="Calibri"/>
              <a:ea typeface="Calibri"/>
              <a:cs typeface="Calibri"/>
              <a:sym typeface="Calibri"/>
            </a:endParaRPr>
          </a:p>
          <a:p>
            <a:pPr marL="0" lvl="0" indent="0" algn="l" rtl="0">
              <a:spcBef>
                <a:spcPts val="0"/>
              </a:spcBef>
              <a:spcAft>
                <a:spcPts val="0"/>
              </a:spcAft>
              <a:buNone/>
            </a:pPr>
            <a:endParaRPr b="1">
              <a:latin typeface="Calibri"/>
              <a:ea typeface="Calibri"/>
              <a:cs typeface="Calibri"/>
              <a:sym typeface="Calibri"/>
            </a:endParaRPr>
          </a:p>
          <a:p>
            <a:pPr marL="0" lvl="0" indent="0" algn="l" rtl="0">
              <a:spcBef>
                <a:spcPts val="0"/>
              </a:spcBef>
              <a:spcAft>
                <a:spcPts val="0"/>
              </a:spcAft>
              <a:buNone/>
            </a:pPr>
            <a:r>
              <a:rPr lang="en-GB" b="1">
                <a:latin typeface="Calibri"/>
                <a:ea typeface="Calibri"/>
                <a:cs typeface="Calibri"/>
                <a:sym typeface="Calibri"/>
              </a:rPr>
              <a:t>Let’s look closely at each one.</a:t>
            </a:r>
            <a:endParaRPr b="1">
              <a:latin typeface="Calibri"/>
              <a:ea typeface="Calibri"/>
              <a:cs typeface="Calibri"/>
              <a:sym typeface="Calibri"/>
            </a:endParaRPr>
          </a:p>
        </p:txBody>
      </p:sp>
      <p:graphicFrame>
        <p:nvGraphicFramePr>
          <p:cNvPr id="94" name="Google Shape;94;p18"/>
          <p:cNvGraphicFramePr/>
          <p:nvPr/>
        </p:nvGraphicFramePr>
        <p:xfrm>
          <a:off x="182300" y="4021950"/>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4253948" y="302148"/>
            <a:ext cx="4556098" cy="45163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3" name="Diagram 2"/>
          <p:cNvGraphicFramePr/>
          <p:nvPr/>
        </p:nvGraphicFramePr>
        <p:xfrm>
          <a:off x="127218" y="861774"/>
          <a:ext cx="4373220" cy="4187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0"/>
            <a:ext cx="3599062" cy="861774"/>
          </a:xfrm>
          <a:prstGeom prst="rect">
            <a:avLst/>
          </a:prstGeom>
        </p:spPr>
        <p:txBody>
          <a:bodyPr wrap="none">
            <a:spAutoFit/>
          </a:bodyPr>
          <a:lstStyle/>
          <a:p>
            <a:r>
              <a:rPr lang="en-GB" sz="5000" b="1" dirty="0">
                <a:solidFill>
                  <a:srgbClr val="9900FF"/>
                </a:solidFill>
                <a:latin typeface="Calibri"/>
                <a:ea typeface="Calibri"/>
                <a:cs typeface="Calibri"/>
                <a:sym typeface="Calibri"/>
              </a:rPr>
              <a:t>Questioning:</a:t>
            </a:r>
            <a:endParaRPr lang="en-GB" sz="5000" dirty="0"/>
          </a:p>
        </p:txBody>
      </p:sp>
      <p:pic>
        <p:nvPicPr>
          <p:cNvPr id="7" name="Picture 6" descr="C:\Users\Tara.M\AppData\Local\Microsoft\Windows\INetCache\Content.MSO\58D1BC53.tmp"/>
          <p:cNvPicPr/>
          <p:nvPr/>
        </p:nvPicPr>
        <p:blipFill>
          <a:blip r:embed="rId9">
            <a:extLst>
              <a:ext uri="{28A0092B-C50C-407E-A947-70E740481C1C}">
                <a14:useLocalDpi xmlns:a14="http://schemas.microsoft.com/office/drawing/2010/main" val="0"/>
              </a:ext>
            </a:extLst>
          </a:blip>
          <a:srcRect/>
          <a:stretch>
            <a:fillRect/>
          </a:stretch>
        </p:blipFill>
        <p:spPr bwMode="auto">
          <a:xfrm>
            <a:off x="66936" y="4577273"/>
            <a:ext cx="534035" cy="471805"/>
          </a:xfrm>
          <a:prstGeom prst="rect">
            <a:avLst/>
          </a:prstGeom>
          <a:noFill/>
          <a:ln>
            <a:noFill/>
          </a:ln>
        </p:spPr>
      </p:pic>
    </p:spTree>
    <p:extLst>
      <p:ext uri="{BB962C8B-B14F-4D97-AF65-F5344CB8AC3E}">
        <p14:creationId xmlns:p14="http://schemas.microsoft.com/office/powerpoint/2010/main" val="27524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4269850" y="430887"/>
            <a:ext cx="4526200" cy="4397810"/>
          </a:xfrm>
          <a:prstGeom prst="rect">
            <a:avLst/>
          </a:prstGeom>
          <a:noFill/>
          <a:ln>
            <a:noFill/>
          </a:ln>
        </p:spPr>
      </p:pic>
      <p:graphicFrame>
        <p:nvGraphicFramePr>
          <p:cNvPr id="3" name="Diagram 2"/>
          <p:cNvGraphicFramePr/>
          <p:nvPr/>
        </p:nvGraphicFramePr>
        <p:xfrm>
          <a:off x="127218" y="861774"/>
          <a:ext cx="4373220" cy="4187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0"/>
            <a:ext cx="3281668" cy="923330"/>
          </a:xfrm>
          <a:prstGeom prst="rect">
            <a:avLst/>
          </a:prstGeom>
        </p:spPr>
        <p:txBody>
          <a:bodyPr wrap="none">
            <a:spAutoFit/>
          </a:bodyPr>
          <a:lstStyle/>
          <a:p>
            <a:r>
              <a:rPr lang="en-GB" sz="5400" b="1" dirty="0">
                <a:solidFill>
                  <a:srgbClr val="029C98"/>
                </a:solidFill>
                <a:latin typeface="Calibri"/>
                <a:ea typeface="Calibri"/>
                <a:cs typeface="Calibri"/>
                <a:sym typeface="Calibri"/>
              </a:rPr>
              <a:t>Predicting:</a:t>
            </a:r>
            <a:endParaRPr lang="en-GB" sz="5000" dirty="0"/>
          </a:p>
        </p:txBody>
      </p:sp>
      <p:pic>
        <p:nvPicPr>
          <p:cNvPr id="5" name="Google Shape;106;p26"/>
          <p:cNvPicPr preferRelativeResize="0"/>
          <p:nvPr/>
        </p:nvPicPr>
        <p:blipFill rotWithShape="1">
          <a:blip r:embed="rId9">
            <a:alphaModFix/>
          </a:blip>
          <a:srcRect b="9033"/>
          <a:stretch/>
        </p:blipFill>
        <p:spPr>
          <a:xfrm>
            <a:off x="4195266" y="299589"/>
            <a:ext cx="4675367" cy="4660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C:\Users\Tara.M\AppData\Local\Microsoft\Windows\INetCache\Content.MSO\58D1BC53.tmp"/>
          <p:cNvPicPr/>
          <p:nvPr/>
        </p:nvPicPr>
        <p:blipFill>
          <a:blip r:embed="rId10">
            <a:extLst>
              <a:ext uri="{28A0092B-C50C-407E-A947-70E740481C1C}">
                <a14:useLocalDpi xmlns:a14="http://schemas.microsoft.com/office/drawing/2010/main" val="0"/>
              </a:ext>
            </a:extLst>
          </a:blip>
          <a:srcRect/>
          <a:stretch>
            <a:fillRect/>
          </a:stretch>
        </p:blipFill>
        <p:spPr bwMode="auto">
          <a:xfrm>
            <a:off x="66936" y="4577273"/>
            <a:ext cx="534035" cy="471805"/>
          </a:xfrm>
          <a:prstGeom prst="rect">
            <a:avLst/>
          </a:prstGeom>
          <a:noFill/>
          <a:ln>
            <a:noFill/>
          </a:ln>
        </p:spPr>
      </p:pic>
    </p:spTree>
    <p:extLst>
      <p:ext uri="{BB962C8B-B14F-4D97-AF65-F5344CB8AC3E}">
        <p14:creationId xmlns:p14="http://schemas.microsoft.com/office/powerpoint/2010/main" val="3533241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4269850" y="430887"/>
            <a:ext cx="4526200" cy="4397810"/>
          </a:xfrm>
          <a:prstGeom prst="rect">
            <a:avLst/>
          </a:prstGeom>
          <a:noFill/>
          <a:ln>
            <a:noFill/>
          </a:ln>
        </p:spPr>
      </p:pic>
      <p:graphicFrame>
        <p:nvGraphicFramePr>
          <p:cNvPr id="3" name="Diagram 2"/>
          <p:cNvGraphicFramePr/>
          <p:nvPr/>
        </p:nvGraphicFramePr>
        <p:xfrm>
          <a:off x="127218" y="861774"/>
          <a:ext cx="4373220" cy="4187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0"/>
            <a:ext cx="4104009" cy="923330"/>
          </a:xfrm>
          <a:prstGeom prst="rect">
            <a:avLst/>
          </a:prstGeom>
        </p:spPr>
        <p:txBody>
          <a:bodyPr wrap="none">
            <a:spAutoFit/>
          </a:bodyPr>
          <a:lstStyle/>
          <a:p>
            <a:r>
              <a:rPr lang="en-GB" sz="5400" b="1" dirty="0">
                <a:solidFill>
                  <a:srgbClr val="00B050"/>
                </a:solidFill>
                <a:latin typeface="Calibri"/>
                <a:ea typeface="Calibri"/>
                <a:cs typeface="Calibri"/>
                <a:sym typeface="Calibri"/>
              </a:rPr>
              <a:t>Summarising:</a:t>
            </a:r>
            <a:endParaRPr lang="en-GB" sz="5000" dirty="0"/>
          </a:p>
        </p:txBody>
      </p:sp>
      <p:pic>
        <p:nvPicPr>
          <p:cNvPr id="5" name="Google Shape;106;p26"/>
          <p:cNvPicPr preferRelativeResize="0"/>
          <p:nvPr/>
        </p:nvPicPr>
        <p:blipFill rotWithShape="1">
          <a:blip r:embed="rId9">
            <a:alphaModFix/>
          </a:blip>
          <a:srcRect b="9033"/>
          <a:stretch/>
        </p:blipFill>
        <p:spPr>
          <a:xfrm>
            <a:off x="4195266" y="299589"/>
            <a:ext cx="4675367" cy="4660406"/>
          </a:xfrm>
          <a:prstGeom prst="rect">
            <a:avLst/>
          </a:prstGeom>
          <a:noFill/>
          <a:ln>
            <a:noFill/>
          </a:ln>
        </p:spPr>
      </p:pic>
      <p:pic>
        <p:nvPicPr>
          <p:cNvPr id="6" name="Google Shape;112;p27"/>
          <p:cNvPicPr preferRelativeResize="0"/>
          <p:nvPr/>
        </p:nvPicPr>
        <p:blipFill>
          <a:blip r:embed="rId10">
            <a:alphaModFix/>
          </a:blip>
          <a:stretch>
            <a:fillRect/>
          </a:stretch>
        </p:blipFill>
        <p:spPr>
          <a:xfrm>
            <a:off x="4195266" y="286578"/>
            <a:ext cx="4675367" cy="4673417"/>
          </a:xfrm>
          <a:prstGeom prst="rect">
            <a:avLst/>
          </a:prstGeom>
          <a:noFill/>
          <a:ln>
            <a:noFill/>
          </a:ln>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66936" y="4577273"/>
            <a:ext cx="534035" cy="471805"/>
          </a:xfrm>
          <a:prstGeom prst="rect">
            <a:avLst/>
          </a:prstGeom>
          <a:noFill/>
          <a:ln>
            <a:noFill/>
          </a:ln>
        </p:spPr>
      </p:pic>
      <p:pic>
        <p:nvPicPr>
          <p:cNvPr id="8" name="Google Shape;118;p28"/>
          <p:cNvPicPr preferRelativeResize="0"/>
          <p:nvPr/>
        </p:nvPicPr>
        <p:blipFill rotWithShape="1">
          <a:blip r:embed="rId12">
            <a:alphaModFix/>
          </a:blip>
          <a:srcRect t="6330" b="14342"/>
          <a:stretch/>
        </p:blipFill>
        <p:spPr>
          <a:xfrm>
            <a:off x="4195265" y="266386"/>
            <a:ext cx="4675367" cy="4693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93808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graphicFrame>
        <p:nvGraphicFramePr>
          <p:cNvPr id="118" name="Google Shape;118;p22"/>
          <p:cNvGraphicFramePr/>
          <p:nvPr/>
        </p:nvGraphicFramePr>
        <p:xfrm>
          <a:off x="171200" y="4529800"/>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119" name="Google Shape;119;p22"/>
          <p:cNvPicPr preferRelativeResize="0"/>
          <p:nvPr/>
        </p:nvPicPr>
        <p:blipFill rotWithShape="1">
          <a:blip r:embed="rId3">
            <a:alphaModFix/>
          </a:blip>
          <a:srcRect t="16895" b="26727"/>
          <a:stretch/>
        </p:blipFill>
        <p:spPr>
          <a:xfrm>
            <a:off x="182300" y="1163250"/>
            <a:ext cx="3256648" cy="1836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0" name="Google Shape;120;p22"/>
          <p:cNvSpPr txBox="1"/>
          <p:nvPr/>
        </p:nvSpPr>
        <p:spPr>
          <a:xfrm>
            <a:off x="3554800" y="693906"/>
            <a:ext cx="5418000" cy="3568369"/>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dirty="0">
                <a:solidFill>
                  <a:schemeClr val="dk1"/>
                </a:solidFill>
                <a:latin typeface="Calibri"/>
                <a:ea typeface="Calibri"/>
                <a:cs typeface="Calibri"/>
                <a:sym typeface="Calibri"/>
              </a:rPr>
              <a:t>We will now read for the first four chapters. </a:t>
            </a:r>
            <a:br>
              <a:rPr lang="en-GB" sz="2600" b="1" dirty="0">
                <a:solidFill>
                  <a:schemeClr val="dk1"/>
                </a:solidFill>
                <a:latin typeface="Calibri"/>
                <a:ea typeface="Calibri"/>
                <a:cs typeface="Calibri"/>
                <a:sym typeface="Calibri"/>
              </a:rPr>
            </a:b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r>
              <a:rPr lang="en-GB" sz="2600" b="1" dirty="0">
                <a:solidFill>
                  <a:schemeClr val="dk1"/>
                </a:solidFill>
                <a:latin typeface="Calibri"/>
                <a:ea typeface="Calibri"/>
                <a:cs typeface="Calibri"/>
                <a:sym typeface="Calibri"/>
              </a:rPr>
              <a:t>As you read, we will be really thinking about our </a:t>
            </a:r>
            <a:r>
              <a:rPr lang="en-GB" sz="2800" b="1" dirty="0">
                <a:solidFill>
                  <a:srgbClr val="9900FF"/>
                </a:solidFill>
                <a:latin typeface="Calibri"/>
                <a:ea typeface="Calibri"/>
                <a:cs typeface="Calibri"/>
                <a:sym typeface="Calibri"/>
              </a:rPr>
              <a:t>questioning</a:t>
            </a:r>
            <a:r>
              <a:rPr lang="en-GB" sz="2800" b="1" dirty="0">
                <a:solidFill>
                  <a:schemeClr val="dk1"/>
                </a:solidFill>
                <a:latin typeface="Calibri"/>
                <a:ea typeface="Calibri"/>
                <a:cs typeface="Calibri"/>
                <a:sym typeface="Calibri"/>
              </a:rPr>
              <a:t>, </a:t>
            </a:r>
            <a:r>
              <a:rPr lang="en-GB" sz="2800" b="1" dirty="0">
                <a:solidFill>
                  <a:srgbClr val="029C98"/>
                </a:solidFill>
                <a:latin typeface="Calibri"/>
                <a:ea typeface="Calibri"/>
                <a:cs typeface="Calibri"/>
                <a:sym typeface="Calibri"/>
              </a:rPr>
              <a:t>predicting</a:t>
            </a:r>
            <a:r>
              <a:rPr lang="en-GB" sz="2800" b="1" dirty="0">
                <a:solidFill>
                  <a:schemeClr val="dk1"/>
                </a:solidFill>
                <a:latin typeface="Calibri"/>
                <a:ea typeface="Calibri"/>
                <a:cs typeface="Calibri"/>
                <a:sym typeface="Calibri"/>
              </a:rPr>
              <a:t> and </a:t>
            </a:r>
            <a:r>
              <a:rPr lang="en-GB" sz="2800" b="1" dirty="0">
                <a:solidFill>
                  <a:srgbClr val="0066FF"/>
                </a:solidFill>
                <a:latin typeface="Calibri"/>
                <a:ea typeface="Calibri"/>
                <a:cs typeface="Calibri"/>
                <a:sym typeface="Calibri"/>
              </a:rPr>
              <a:t>clarifying</a:t>
            </a:r>
            <a:r>
              <a:rPr lang="en-GB" sz="2800" b="1" dirty="0">
                <a:solidFill>
                  <a:schemeClr val="dk1"/>
                </a:solidFill>
                <a:latin typeface="Calibri"/>
                <a:ea typeface="Calibri"/>
                <a:cs typeface="Calibri"/>
                <a:sym typeface="Calibri"/>
              </a:rPr>
              <a:t> skills. </a:t>
            </a: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r>
              <a:rPr lang="en-GB" sz="2600" b="1" dirty="0" smtClean="0">
                <a:solidFill>
                  <a:schemeClr val="dk1"/>
                </a:solidFill>
                <a:latin typeface="Calibri"/>
                <a:ea typeface="Calibri"/>
                <a:cs typeface="Calibri"/>
                <a:sym typeface="Calibri"/>
              </a:rPr>
              <a:t/>
            </a:r>
            <a:br>
              <a:rPr lang="en-GB" sz="2600" b="1" dirty="0" smtClean="0">
                <a:solidFill>
                  <a:schemeClr val="dk1"/>
                </a:solidFill>
                <a:latin typeface="Calibri"/>
                <a:ea typeface="Calibri"/>
                <a:cs typeface="Calibri"/>
                <a:sym typeface="Calibri"/>
              </a:rPr>
            </a:br>
            <a:r>
              <a:rPr lang="en-GB" sz="1200" i="1" dirty="0" smtClean="0">
                <a:solidFill>
                  <a:schemeClr val="dk1"/>
                </a:solidFill>
                <a:latin typeface="Calibri"/>
                <a:ea typeface="Calibri"/>
                <a:cs typeface="Calibri"/>
                <a:sym typeface="Calibri"/>
              </a:rPr>
              <a:t>Option</a:t>
            </a:r>
            <a:r>
              <a:rPr lang="en-GB" sz="1200" i="1" dirty="0">
                <a:solidFill>
                  <a:schemeClr val="dk1"/>
                </a:solidFill>
                <a:latin typeface="Calibri"/>
                <a:ea typeface="Calibri"/>
                <a:cs typeface="Calibri"/>
                <a:sym typeface="Calibri"/>
              </a:rPr>
              <a:t>: use the free audio book snippet</a:t>
            </a:r>
            <a:r>
              <a:rPr lang="en-GB" sz="1200" i="1" dirty="0">
                <a:solidFill>
                  <a:schemeClr val="dk1"/>
                </a:solidFill>
                <a:uFill>
                  <a:noFill/>
                </a:u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GB" sz="1100" i="1" u="sng" dirty="0">
                <a:solidFill>
                  <a:schemeClr val="hlink"/>
                </a:solidFill>
                <a:latin typeface="Calibri"/>
                <a:ea typeface="Calibri"/>
                <a:cs typeface="Calibri"/>
                <a:sym typeface="Calibri"/>
                <a:hlinkClick r:id="rId4"/>
              </a:rPr>
              <a:t>Steady for This by Nathanael </a:t>
            </a:r>
            <a:r>
              <a:rPr lang="en-GB" sz="1100" i="1" u="sng" dirty="0" err="1">
                <a:solidFill>
                  <a:schemeClr val="hlink"/>
                </a:solidFill>
                <a:latin typeface="Calibri"/>
                <a:ea typeface="Calibri"/>
                <a:cs typeface="Calibri"/>
                <a:sym typeface="Calibri"/>
                <a:hlinkClick r:id="rId4"/>
              </a:rPr>
              <a:t>Lessore</a:t>
            </a:r>
            <a:r>
              <a:rPr lang="en-GB" sz="1100" i="1" u="sng" dirty="0">
                <a:solidFill>
                  <a:schemeClr val="hlink"/>
                </a:solidFill>
                <a:latin typeface="Calibri"/>
                <a:ea typeface="Calibri"/>
                <a:cs typeface="Calibri"/>
                <a:sym typeface="Calibri"/>
                <a:hlinkClick r:id="rId4"/>
              </a:rPr>
              <a:t> - Audiobook - Audible.co.uk</a:t>
            </a:r>
            <a:r>
              <a:rPr lang="en-GB" sz="1100" i="1" dirty="0">
                <a:solidFill>
                  <a:schemeClr val="dk1"/>
                </a:solidFill>
                <a:latin typeface="Calibri"/>
                <a:ea typeface="Calibri"/>
                <a:cs typeface="Calibri"/>
                <a:sym typeface="Calibri"/>
              </a:rPr>
              <a:t> </a:t>
            </a:r>
            <a:r>
              <a:rPr lang="en-GB" sz="1200" i="1" dirty="0">
                <a:solidFill>
                  <a:schemeClr val="dk1"/>
                </a:solidFill>
                <a:latin typeface="Calibri"/>
                <a:ea typeface="Calibri"/>
                <a:cs typeface="Calibri"/>
                <a:sym typeface="Calibri"/>
              </a:rPr>
              <a:t>to ‘hear’ the voice of Growls</a:t>
            </a:r>
            <a:endParaRPr sz="1200" i="1" dirty="0">
              <a:solidFill>
                <a:schemeClr val="dk1"/>
              </a:solidFill>
              <a:latin typeface="Calibri"/>
              <a:ea typeface="Calibri"/>
              <a:cs typeface="Calibri"/>
              <a:sym typeface="Calibri"/>
            </a:endParaRPr>
          </a:p>
          <a:p>
            <a:pPr marL="0" lvl="0" indent="0" algn="l" rtl="0">
              <a:spcBef>
                <a:spcPts val="0"/>
              </a:spcBef>
              <a:spcAft>
                <a:spcPts val="0"/>
              </a:spcAft>
              <a:buNone/>
            </a:pP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endParaRPr sz="2700" b="1"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graphicFrame>
        <p:nvGraphicFramePr>
          <p:cNvPr id="126" name="Google Shape;126;p23"/>
          <p:cNvGraphicFramePr/>
          <p:nvPr/>
        </p:nvGraphicFramePr>
        <p:xfrm>
          <a:off x="171200" y="4529800"/>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127" name="Google Shape;127;p23"/>
          <p:cNvPicPr preferRelativeResize="0"/>
          <p:nvPr/>
        </p:nvPicPr>
        <p:blipFill rotWithShape="1">
          <a:blip r:embed="rId3">
            <a:alphaModFix/>
          </a:blip>
          <a:srcRect t="16895" b="26727"/>
          <a:stretch/>
        </p:blipFill>
        <p:spPr>
          <a:xfrm>
            <a:off x="182300" y="1163250"/>
            <a:ext cx="3256648" cy="1836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Google Shape;120;p22"/>
          <p:cNvSpPr txBox="1"/>
          <p:nvPr/>
        </p:nvSpPr>
        <p:spPr>
          <a:xfrm>
            <a:off x="3554800" y="693906"/>
            <a:ext cx="5418000" cy="3568369"/>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dirty="0">
                <a:solidFill>
                  <a:schemeClr val="dk1"/>
                </a:solidFill>
                <a:latin typeface="Calibri"/>
                <a:ea typeface="Calibri"/>
                <a:cs typeface="Calibri"/>
                <a:sym typeface="Calibri"/>
              </a:rPr>
              <a:t>We will now read for the first four chapters. </a:t>
            </a:r>
            <a:br>
              <a:rPr lang="en-GB" sz="2600" b="1" dirty="0">
                <a:solidFill>
                  <a:schemeClr val="dk1"/>
                </a:solidFill>
                <a:latin typeface="Calibri"/>
                <a:ea typeface="Calibri"/>
                <a:cs typeface="Calibri"/>
                <a:sym typeface="Calibri"/>
              </a:rPr>
            </a:b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r>
              <a:rPr lang="en-GB" sz="2600" b="1" dirty="0">
                <a:solidFill>
                  <a:schemeClr val="dk1"/>
                </a:solidFill>
                <a:latin typeface="Calibri"/>
                <a:ea typeface="Calibri"/>
                <a:cs typeface="Calibri"/>
                <a:sym typeface="Calibri"/>
              </a:rPr>
              <a:t>As you read, we will be really thinking about our </a:t>
            </a:r>
            <a:r>
              <a:rPr lang="en-GB" sz="2800" b="1" dirty="0">
                <a:solidFill>
                  <a:srgbClr val="9900FF"/>
                </a:solidFill>
                <a:latin typeface="Calibri"/>
                <a:ea typeface="Calibri"/>
                <a:cs typeface="Calibri"/>
                <a:sym typeface="Calibri"/>
              </a:rPr>
              <a:t>questioning</a:t>
            </a:r>
            <a:r>
              <a:rPr lang="en-GB" sz="2800" b="1" dirty="0">
                <a:solidFill>
                  <a:schemeClr val="dk1"/>
                </a:solidFill>
                <a:latin typeface="Calibri"/>
                <a:ea typeface="Calibri"/>
                <a:cs typeface="Calibri"/>
                <a:sym typeface="Calibri"/>
              </a:rPr>
              <a:t>, </a:t>
            </a:r>
            <a:r>
              <a:rPr lang="en-GB" sz="2800" b="1" dirty="0">
                <a:solidFill>
                  <a:srgbClr val="029C98"/>
                </a:solidFill>
                <a:latin typeface="Calibri"/>
                <a:ea typeface="Calibri"/>
                <a:cs typeface="Calibri"/>
                <a:sym typeface="Calibri"/>
              </a:rPr>
              <a:t>predicting</a:t>
            </a:r>
            <a:r>
              <a:rPr lang="en-GB" sz="2800" b="1" dirty="0">
                <a:solidFill>
                  <a:schemeClr val="dk1"/>
                </a:solidFill>
                <a:latin typeface="Calibri"/>
                <a:ea typeface="Calibri"/>
                <a:cs typeface="Calibri"/>
                <a:sym typeface="Calibri"/>
              </a:rPr>
              <a:t> and </a:t>
            </a:r>
            <a:r>
              <a:rPr lang="en-GB" sz="2800" b="1" dirty="0">
                <a:solidFill>
                  <a:srgbClr val="0066FF"/>
                </a:solidFill>
                <a:latin typeface="Calibri"/>
                <a:ea typeface="Calibri"/>
                <a:cs typeface="Calibri"/>
                <a:sym typeface="Calibri"/>
              </a:rPr>
              <a:t>clarifying</a:t>
            </a:r>
            <a:r>
              <a:rPr lang="en-GB" sz="2800" b="1" dirty="0">
                <a:solidFill>
                  <a:schemeClr val="dk1"/>
                </a:solidFill>
                <a:latin typeface="Calibri"/>
                <a:ea typeface="Calibri"/>
                <a:cs typeface="Calibri"/>
                <a:sym typeface="Calibri"/>
              </a:rPr>
              <a:t> skills. </a:t>
            </a: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r>
              <a:rPr lang="en-GB" sz="2600" b="1" dirty="0" smtClean="0">
                <a:solidFill>
                  <a:schemeClr val="dk1"/>
                </a:solidFill>
                <a:latin typeface="Calibri"/>
                <a:ea typeface="Calibri"/>
                <a:cs typeface="Calibri"/>
                <a:sym typeface="Calibri"/>
              </a:rPr>
              <a:t/>
            </a:r>
            <a:br>
              <a:rPr lang="en-GB" sz="2600" b="1" dirty="0" smtClean="0">
                <a:solidFill>
                  <a:schemeClr val="dk1"/>
                </a:solidFill>
                <a:latin typeface="Calibri"/>
                <a:ea typeface="Calibri"/>
                <a:cs typeface="Calibri"/>
                <a:sym typeface="Calibri"/>
              </a:rPr>
            </a:br>
            <a:r>
              <a:rPr lang="en-GB" sz="1200" i="1" dirty="0" smtClean="0">
                <a:solidFill>
                  <a:schemeClr val="dk1"/>
                </a:solidFill>
                <a:latin typeface="Calibri"/>
                <a:ea typeface="Calibri"/>
                <a:cs typeface="Calibri"/>
                <a:sym typeface="Calibri"/>
              </a:rPr>
              <a:t>Option</a:t>
            </a:r>
            <a:r>
              <a:rPr lang="en-GB" sz="1200" i="1" dirty="0">
                <a:solidFill>
                  <a:schemeClr val="dk1"/>
                </a:solidFill>
                <a:latin typeface="Calibri"/>
                <a:ea typeface="Calibri"/>
                <a:cs typeface="Calibri"/>
                <a:sym typeface="Calibri"/>
              </a:rPr>
              <a:t>: use the free audio book snippet</a:t>
            </a:r>
            <a:r>
              <a:rPr lang="en-GB" sz="1200" i="1" dirty="0">
                <a:solidFill>
                  <a:schemeClr val="dk1"/>
                </a:solidFill>
                <a:uFill>
                  <a:noFill/>
                </a:u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GB" sz="1100" i="1" u="sng" dirty="0">
                <a:solidFill>
                  <a:schemeClr val="hlink"/>
                </a:solidFill>
                <a:latin typeface="Calibri"/>
                <a:ea typeface="Calibri"/>
                <a:cs typeface="Calibri"/>
                <a:sym typeface="Calibri"/>
                <a:hlinkClick r:id="rId4"/>
              </a:rPr>
              <a:t>Steady for This by Nathanael </a:t>
            </a:r>
            <a:r>
              <a:rPr lang="en-GB" sz="1100" i="1" u="sng" dirty="0" err="1">
                <a:solidFill>
                  <a:schemeClr val="hlink"/>
                </a:solidFill>
                <a:latin typeface="Calibri"/>
                <a:ea typeface="Calibri"/>
                <a:cs typeface="Calibri"/>
                <a:sym typeface="Calibri"/>
                <a:hlinkClick r:id="rId4"/>
              </a:rPr>
              <a:t>Lessore</a:t>
            </a:r>
            <a:r>
              <a:rPr lang="en-GB" sz="1100" i="1" u="sng" dirty="0">
                <a:solidFill>
                  <a:schemeClr val="hlink"/>
                </a:solidFill>
                <a:latin typeface="Calibri"/>
                <a:ea typeface="Calibri"/>
                <a:cs typeface="Calibri"/>
                <a:sym typeface="Calibri"/>
                <a:hlinkClick r:id="rId4"/>
              </a:rPr>
              <a:t> - Audiobook - Audible.co.uk</a:t>
            </a:r>
            <a:r>
              <a:rPr lang="en-GB" sz="1100" i="1" dirty="0">
                <a:solidFill>
                  <a:schemeClr val="dk1"/>
                </a:solidFill>
                <a:latin typeface="Calibri"/>
                <a:ea typeface="Calibri"/>
                <a:cs typeface="Calibri"/>
                <a:sym typeface="Calibri"/>
              </a:rPr>
              <a:t> </a:t>
            </a:r>
            <a:r>
              <a:rPr lang="en-GB" sz="1200" i="1" dirty="0">
                <a:solidFill>
                  <a:schemeClr val="dk1"/>
                </a:solidFill>
                <a:latin typeface="Calibri"/>
                <a:ea typeface="Calibri"/>
                <a:cs typeface="Calibri"/>
                <a:sym typeface="Calibri"/>
              </a:rPr>
              <a:t>to ‘hear’ the voice of Growls</a:t>
            </a:r>
            <a:endParaRPr sz="1200" i="1" dirty="0">
              <a:solidFill>
                <a:schemeClr val="dk1"/>
              </a:solidFill>
              <a:latin typeface="Calibri"/>
              <a:ea typeface="Calibri"/>
              <a:cs typeface="Calibri"/>
              <a:sym typeface="Calibri"/>
            </a:endParaRPr>
          </a:p>
          <a:p>
            <a:pPr marL="0" lvl="0" indent="0" algn="l" rtl="0">
              <a:spcBef>
                <a:spcPts val="0"/>
              </a:spcBef>
              <a:spcAft>
                <a:spcPts val="0"/>
              </a:spcAft>
              <a:buNone/>
            </a:pPr>
            <a:r>
              <a:rPr lang="en-GB" sz="2600" b="1" dirty="0">
                <a:solidFill>
                  <a:schemeClr val="dk1"/>
                </a:solidFill>
                <a:latin typeface="Calibri"/>
                <a:ea typeface="Calibri"/>
                <a:cs typeface="Calibri"/>
                <a:sym typeface="Calibri"/>
              </a:rPr>
              <a:t/>
            </a:r>
            <a:br>
              <a:rPr lang="en-GB" sz="2600" b="1" dirty="0">
                <a:solidFill>
                  <a:schemeClr val="dk1"/>
                </a:solidFill>
                <a:latin typeface="Calibri"/>
                <a:ea typeface="Calibri"/>
                <a:cs typeface="Calibri"/>
                <a:sym typeface="Calibri"/>
              </a:rPr>
            </a:br>
            <a:endParaRPr sz="2700" b="1"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4"/>
          <p:cNvPicPr preferRelativeResize="0"/>
          <p:nvPr/>
        </p:nvPicPr>
        <p:blipFill rotWithShape="1">
          <a:blip r:embed="rId3">
            <a:alphaModFix/>
          </a:blip>
          <a:srcRect t="9701" b="20098"/>
          <a:stretch/>
        </p:blipFill>
        <p:spPr>
          <a:xfrm>
            <a:off x="204475" y="707525"/>
            <a:ext cx="3537950" cy="2682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4" name="Google Shape;134;p24"/>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135" name="Google Shape;135;p24"/>
          <p:cNvSpPr txBox="1"/>
          <p:nvPr/>
        </p:nvSpPr>
        <p:spPr>
          <a:xfrm>
            <a:off x="3884579" y="518808"/>
            <a:ext cx="5093796" cy="420662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r>
              <a:rPr lang="en-GB" sz="1200" b="1" dirty="0">
                <a:solidFill>
                  <a:schemeClr val="dk1"/>
                </a:solidFill>
                <a:latin typeface="Calibri"/>
                <a:ea typeface="Calibri"/>
                <a:cs typeface="Calibri"/>
                <a:sym typeface="Calibri"/>
              </a:rPr>
              <a:t>Clarifying questions:</a:t>
            </a:r>
            <a:br>
              <a:rPr lang="en-GB" sz="1200" b="1"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Who is the narrator? Who is Shanks? Who is Tanisha? Why do Growls and Shanks have these nicknames? How do Shanks and Growls become friends? What does Growls mean by ‘writing bars’? Why does Tanisha agree to go on a date with Growls?</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How does Growls feel about the date?</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a:r>
            <a:br>
              <a:rPr lang="en-GB" sz="1200" dirty="0">
                <a:solidFill>
                  <a:schemeClr val="dk1"/>
                </a:solidFill>
                <a:latin typeface="Calibri"/>
                <a:ea typeface="Calibri"/>
                <a:cs typeface="Calibri"/>
                <a:sym typeface="Calibri"/>
              </a:rPr>
            </a:br>
            <a:r>
              <a:rPr lang="en-GB" sz="1200" b="1" dirty="0">
                <a:solidFill>
                  <a:schemeClr val="dk1"/>
                </a:solidFill>
                <a:latin typeface="Calibri"/>
                <a:ea typeface="Calibri"/>
                <a:cs typeface="Calibri"/>
                <a:sym typeface="Calibri"/>
              </a:rPr>
              <a:t>Inference questions:</a:t>
            </a:r>
            <a:br>
              <a:rPr lang="en-GB" sz="1200" b="1"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What can you learn about Growls’ home life?</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Why do you think Growls cares so much about money?</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What indications do we get so far that Growls is clever?</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What do we learn about Growls’ home?</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How successful has Growls been in his ‘love life’ so far?</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Why does Shanks lend Growls a shirt?</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What might be happening with Growls’ mum?</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 </a:t>
            </a:r>
            <a:r>
              <a:rPr lang="en-GB" sz="1200" b="1" dirty="0">
                <a:solidFill>
                  <a:schemeClr val="dk1"/>
                </a:solidFill>
                <a:latin typeface="Calibri"/>
                <a:ea typeface="Calibri"/>
                <a:cs typeface="Calibri"/>
                <a:sym typeface="Calibri"/>
              </a:rPr>
              <a:t>Own opinion questions:</a:t>
            </a:r>
            <a:br>
              <a:rPr lang="en-GB" sz="1200" b="1"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What are your first impressions of Growls?</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Which word best fits Growls? Confident? Cocky? Self-conscious? Why?</a:t>
            </a:r>
            <a:br>
              <a:rPr lang="en-GB" sz="1200" dirty="0">
                <a:solidFill>
                  <a:schemeClr val="dk1"/>
                </a:solidFill>
                <a:latin typeface="Calibri"/>
                <a:ea typeface="Calibri"/>
                <a:cs typeface="Calibri"/>
                <a:sym typeface="Calibri"/>
              </a:rPr>
            </a:br>
            <a:r>
              <a:rPr lang="en-GB" sz="1200" dirty="0">
                <a:solidFill>
                  <a:schemeClr val="dk1"/>
                </a:solidFill>
                <a:latin typeface="Calibri"/>
                <a:ea typeface="Calibri"/>
                <a:cs typeface="Calibri"/>
                <a:sym typeface="Calibri"/>
              </a:rPr>
              <a:t>What makes Shanks a good friend? How might we consider Growls to be oblivious?</a:t>
            </a:r>
            <a:endParaRPr sz="1800" dirty="0">
              <a:solidFill>
                <a:schemeClr val="dk2"/>
              </a:solidFill>
              <a:latin typeface="Calibri"/>
              <a:ea typeface="Calibri"/>
              <a:cs typeface="Calibri"/>
              <a:sym typeface="Calibri"/>
            </a:endParaRPr>
          </a:p>
        </p:txBody>
      </p:sp>
      <p:sp>
        <p:nvSpPr>
          <p:cNvPr id="136" name="Google Shape;136;p24"/>
          <p:cNvSpPr/>
          <p:nvPr/>
        </p:nvSpPr>
        <p:spPr>
          <a:xfrm>
            <a:off x="5495075" y="707525"/>
            <a:ext cx="3483300" cy="42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dirty="0">
                <a:latin typeface="Calibri"/>
                <a:ea typeface="Calibri"/>
                <a:cs typeface="Calibri"/>
                <a:sym typeface="Calibri"/>
              </a:rPr>
              <a:t>An example of types of questions you may want to ask during/after reading.</a:t>
            </a:r>
            <a:endParaRPr sz="3600" dirty="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25"/>
          <p:cNvPicPr preferRelativeResize="0"/>
          <p:nvPr/>
        </p:nvPicPr>
        <p:blipFill rotWithShape="1">
          <a:blip r:embed="rId3">
            <a:alphaModFix/>
          </a:blip>
          <a:srcRect l="36613" t="14639" r="40169" b="55555"/>
          <a:stretch/>
        </p:blipFill>
        <p:spPr>
          <a:xfrm>
            <a:off x="130175" y="561925"/>
            <a:ext cx="1927200" cy="24740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2" name="Google Shape;142;p25"/>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143" name="Google Shape;143;p25"/>
          <p:cNvSpPr txBox="1"/>
          <p:nvPr/>
        </p:nvSpPr>
        <p:spPr>
          <a:xfrm>
            <a:off x="2275050" y="561925"/>
            <a:ext cx="6722700" cy="2474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100" b="1">
                <a:solidFill>
                  <a:schemeClr val="dk1"/>
                </a:solidFill>
                <a:latin typeface="Calibri"/>
                <a:ea typeface="Calibri"/>
                <a:cs typeface="Calibri"/>
                <a:sym typeface="Calibri"/>
              </a:rPr>
              <a:t>Final task: </a:t>
            </a: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We have now had our ‘inciting incident’; Growls and Shanks have now humiliated themselves online.</a:t>
            </a:r>
            <a:endParaRPr sz="2100">
              <a:solidFill>
                <a:schemeClr val="dk1"/>
              </a:solidFill>
              <a:latin typeface="Calibri"/>
              <a:ea typeface="Calibri"/>
              <a:cs typeface="Calibri"/>
              <a:sym typeface="Calibri"/>
            </a:endParaRPr>
          </a:p>
          <a:p>
            <a:pPr marL="0" lvl="0" indent="0" algn="l" rtl="0">
              <a:spcBef>
                <a:spcPts val="0"/>
              </a:spcBef>
              <a:spcAft>
                <a:spcPts val="0"/>
              </a:spcAft>
              <a:buNone/>
            </a:pP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Make your </a:t>
            </a:r>
            <a:r>
              <a:rPr lang="en-GB" sz="2100" b="1" u="sng">
                <a:solidFill>
                  <a:srgbClr val="029C98"/>
                </a:solidFill>
                <a:latin typeface="Calibri"/>
                <a:ea typeface="Calibri"/>
                <a:cs typeface="Calibri"/>
                <a:sym typeface="Calibri"/>
              </a:rPr>
              <a:t>predictions</a:t>
            </a:r>
            <a:r>
              <a:rPr lang="en-GB" sz="2100">
                <a:solidFill>
                  <a:schemeClr val="dk1"/>
                </a:solidFill>
                <a:latin typeface="Calibri"/>
                <a:ea typeface="Calibri"/>
                <a:cs typeface="Calibri"/>
                <a:sym typeface="Calibri"/>
              </a:rPr>
              <a:t> about this incident in your books.</a:t>
            </a:r>
            <a:endParaRPr sz="2100">
              <a:solidFill>
                <a:schemeClr val="dk1"/>
              </a:solidFill>
              <a:latin typeface="Calibri"/>
              <a:ea typeface="Calibri"/>
              <a:cs typeface="Calibri"/>
              <a:sym typeface="Calibri"/>
            </a:endParaRPr>
          </a:p>
          <a:p>
            <a:pPr marL="0" lvl="0" indent="0" algn="l" rtl="0">
              <a:spcBef>
                <a:spcPts val="0"/>
              </a:spcBef>
              <a:spcAft>
                <a:spcPts val="0"/>
              </a:spcAft>
              <a:buNone/>
            </a:pP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How will this incident shape the rest of the novel? </a:t>
            </a:r>
            <a:endParaRPr sz="2100">
              <a:solidFill>
                <a:schemeClr val="dk1"/>
              </a:solidFill>
              <a:latin typeface="Calibri"/>
              <a:ea typeface="Calibri"/>
              <a:cs typeface="Calibri"/>
              <a:sym typeface="Calibri"/>
            </a:endParaRPr>
          </a:p>
        </p:txBody>
      </p:sp>
      <p:graphicFrame>
        <p:nvGraphicFramePr>
          <p:cNvPr id="144" name="Google Shape;144;p25"/>
          <p:cNvGraphicFramePr/>
          <p:nvPr/>
        </p:nvGraphicFramePr>
        <p:xfrm>
          <a:off x="32550" y="3253775"/>
          <a:ext cx="9078900" cy="1889730"/>
        </p:xfrm>
        <a:graphic>
          <a:graphicData uri="http://schemas.openxmlformats.org/drawingml/2006/table">
            <a:tbl>
              <a:tblPr>
                <a:noFill/>
                <a:tableStyleId>{CFB32054-B3A0-4760-8739-CDD489F3F56D}</a:tableStyleId>
              </a:tblPr>
              <a:tblGrid>
                <a:gridCol w="2950825">
                  <a:extLst>
                    <a:ext uri="{9D8B030D-6E8A-4147-A177-3AD203B41FA5}">
                      <a16:colId xmlns:a16="http://schemas.microsoft.com/office/drawing/2014/main" val="20000"/>
                    </a:ext>
                  </a:extLst>
                </a:gridCol>
                <a:gridCol w="6128075">
                  <a:extLst>
                    <a:ext uri="{9D8B030D-6E8A-4147-A177-3AD203B41FA5}">
                      <a16:colId xmlns:a16="http://schemas.microsoft.com/office/drawing/2014/main" val="20001"/>
                    </a:ext>
                  </a:extLst>
                </a:gridCol>
              </a:tblGrid>
              <a:tr h="1785550">
                <a:tc>
                  <a:txBody>
                    <a:bodyPr/>
                    <a:lstStyle/>
                    <a:p>
                      <a:pPr marL="0" lvl="0" indent="0" algn="l" rtl="0">
                        <a:spcBef>
                          <a:spcPts val="0"/>
                        </a:spcBef>
                        <a:spcAft>
                          <a:spcPts val="0"/>
                        </a:spcAft>
                        <a:buNone/>
                      </a:pPr>
                      <a:r>
                        <a:rPr lang="en-GB" sz="1600" b="1" u="sng">
                          <a:latin typeface="Calibri"/>
                          <a:ea typeface="Calibri"/>
                          <a:cs typeface="Calibri"/>
                          <a:sym typeface="Calibri"/>
                        </a:rPr>
                        <a:t>Not sure? Try this:</a:t>
                      </a:r>
                      <a:r>
                        <a:rPr lang="en-GB" sz="1600">
                          <a:latin typeface="Calibri"/>
                          <a:ea typeface="Calibri"/>
                          <a:cs typeface="Calibri"/>
                          <a:sym typeface="Calibri"/>
                        </a:rPr>
                        <a:t/>
                      </a:r>
                      <a:br>
                        <a:rPr lang="en-GB" sz="1600">
                          <a:latin typeface="Calibri"/>
                          <a:ea typeface="Calibri"/>
                          <a:cs typeface="Calibri"/>
                          <a:sym typeface="Calibri"/>
                        </a:rPr>
                      </a:br>
                      <a:r>
                        <a:rPr lang="en-GB" sz="1600">
                          <a:solidFill>
                            <a:schemeClr val="dk1"/>
                          </a:solidFill>
                          <a:latin typeface="Calibri"/>
                          <a:ea typeface="Calibri"/>
                          <a:cs typeface="Calibri"/>
                          <a:sym typeface="Calibri"/>
                        </a:rPr>
                        <a:t>Will Growls and Shanks still be friends?</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GB" sz="1600">
                          <a:solidFill>
                            <a:schemeClr val="dk1"/>
                          </a:solidFill>
                          <a:latin typeface="Calibri"/>
                          <a:ea typeface="Calibri"/>
                          <a:cs typeface="Calibri"/>
                          <a:sym typeface="Calibri"/>
                        </a:rPr>
                        <a:t>How will those watching react towards Growls and Shanks?</a:t>
                      </a:r>
                      <a:endParaRPr sz="1600">
                        <a:solidFill>
                          <a:schemeClr val="dk1"/>
                        </a:solidFill>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1600" b="1" u="sng">
                          <a:latin typeface="Calibri"/>
                          <a:ea typeface="Calibri"/>
                          <a:cs typeface="Calibri"/>
                          <a:sym typeface="Calibri"/>
                        </a:rPr>
                        <a:t>Too easy? Try this:</a:t>
                      </a:r>
                      <a:r>
                        <a:rPr lang="en-GB" sz="1600">
                          <a:latin typeface="Calibri"/>
                          <a:ea typeface="Calibri"/>
                          <a:cs typeface="Calibri"/>
                          <a:sym typeface="Calibri"/>
                        </a:rPr>
                        <a:t/>
                      </a:r>
                      <a:br>
                        <a:rPr lang="en-GB" sz="1600">
                          <a:latin typeface="Calibri"/>
                          <a:ea typeface="Calibri"/>
                          <a:cs typeface="Calibri"/>
                          <a:sym typeface="Calibri"/>
                        </a:rPr>
                      </a:br>
                      <a:r>
                        <a:rPr lang="en-GB" sz="1600">
                          <a:latin typeface="Calibri"/>
                          <a:ea typeface="Calibri"/>
                          <a:cs typeface="Calibri"/>
                          <a:sym typeface="Calibri"/>
                        </a:rPr>
                        <a:t>This is called the ‘inciting incident’ in the overall structure of the text. How does this incident compare to other inciting incidents you’ve read in other stories? </a:t>
                      </a:r>
                      <a:br>
                        <a:rPr lang="en-GB" sz="1600">
                          <a:latin typeface="Calibri"/>
                          <a:ea typeface="Calibri"/>
                          <a:cs typeface="Calibri"/>
                          <a:sym typeface="Calibri"/>
                        </a:rPr>
                      </a:br>
                      <a:r>
                        <a:rPr lang="en-GB" sz="1600">
                          <a:latin typeface="Calibri"/>
                          <a:ea typeface="Calibri"/>
                          <a:cs typeface="Calibri"/>
                          <a:sym typeface="Calibri"/>
                        </a:rPr>
                        <a:t>This is clearly a comical story, but there may be some serious consequences. How does the author balance the humour and seriousness  so far in the story?</a:t>
                      </a:r>
                      <a:endParaRPr sz="160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6"/>
          <p:cNvPicPr preferRelativeResize="0"/>
          <p:nvPr/>
        </p:nvPicPr>
        <p:blipFill rotWithShape="1">
          <a:blip r:embed="rId3">
            <a:alphaModFix/>
          </a:blip>
          <a:srcRect l="22628" t="16049" r="20501" b="14501"/>
          <a:stretch/>
        </p:blipFill>
        <p:spPr>
          <a:xfrm>
            <a:off x="161581" y="542465"/>
            <a:ext cx="3567900" cy="4356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0" name="Google Shape;150;p26"/>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4" name="TextBox 3"/>
          <p:cNvSpPr txBox="1"/>
          <p:nvPr/>
        </p:nvSpPr>
        <p:spPr>
          <a:xfrm>
            <a:off x="4094629" y="689025"/>
            <a:ext cx="4822391" cy="3539430"/>
          </a:xfrm>
          <a:prstGeom prst="rect">
            <a:avLst/>
          </a:prstGeom>
          <a:noFill/>
        </p:spPr>
        <p:txBody>
          <a:bodyPr wrap="square" rtlCol="0">
            <a:spAutoFit/>
          </a:bodyPr>
          <a:lstStyle/>
          <a:p>
            <a:r>
              <a:rPr lang="en-GB" sz="2800" dirty="0" smtClean="0">
                <a:latin typeface="Calibri" panose="020F0502020204030204" pitchFamily="34" charset="0"/>
                <a:ea typeface="Calibri" panose="020F0502020204030204" pitchFamily="34" charset="0"/>
                <a:cs typeface="Calibri" panose="020F0502020204030204" pitchFamily="34" charset="0"/>
              </a:rPr>
              <a:t>Homework:</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Reminders/house keeping notes:</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Plenary/exit ticket:</a:t>
            </a:r>
            <a:endParaRPr lang="en-GB" sz="2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6" name="Google Shape;15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aphicFrame>
        <p:nvGraphicFramePr>
          <p:cNvPr id="161" name="Google Shape;161;p28"/>
          <p:cNvGraphicFramePr/>
          <p:nvPr/>
        </p:nvGraphicFramePr>
        <p:xfrm>
          <a:off x="554325" y="554350"/>
          <a:ext cx="7914250" cy="3444275"/>
        </p:xfrm>
        <a:graphic>
          <a:graphicData uri="http://schemas.openxmlformats.org/drawingml/2006/table">
            <a:tbl>
              <a:tblPr>
                <a:noFill/>
                <a:tableStyleId>{0D03C22D-0839-448E-82FF-493FEFCD39CC}</a:tableStyleId>
              </a:tblPr>
              <a:tblGrid>
                <a:gridCol w="790200">
                  <a:extLst>
                    <a:ext uri="{9D8B030D-6E8A-4147-A177-3AD203B41FA5}">
                      <a16:colId xmlns:a16="http://schemas.microsoft.com/office/drawing/2014/main" val="20000"/>
                    </a:ext>
                  </a:extLst>
                </a:gridCol>
                <a:gridCol w="1617425">
                  <a:extLst>
                    <a:ext uri="{9D8B030D-6E8A-4147-A177-3AD203B41FA5}">
                      <a16:colId xmlns:a16="http://schemas.microsoft.com/office/drawing/2014/main" val="20001"/>
                    </a:ext>
                  </a:extLst>
                </a:gridCol>
                <a:gridCol w="1666800">
                  <a:extLst>
                    <a:ext uri="{9D8B030D-6E8A-4147-A177-3AD203B41FA5}">
                      <a16:colId xmlns:a16="http://schemas.microsoft.com/office/drawing/2014/main" val="20002"/>
                    </a:ext>
                  </a:extLst>
                </a:gridCol>
                <a:gridCol w="1666800">
                  <a:extLst>
                    <a:ext uri="{9D8B030D-6E8A-4147-A177-3AD203B41FA5}">
                      <a16:colId xmlns:a16="http://schemas.microsoft.com/office/drawing/2014/main" val="20003"/>
                    </a:ext>
                  </a:extLst>
                </a:gridCol>
                <a:gridCol w="2173025">
                  <a:extLst>
                    <a:ext uri="{9D8B030D-6E8A-4147-A177-3AD203B41FA5}">
                      <a16:colId xmlns:a16="http://schemas.microsoft.com/office/drawing/2014/main" val="20004"/>
                    </a:ext>
                  </a:extLst>
                </a:gridCol>
              </a:tblGrid>
              <a:tr h="678400">
                <a:tc>
                  <a:txBody>
                    <a:bodyPr/>
                    <a:lstStyle/>
                    <a:p>
                      <a:pPr marL="0" lvl="0" indent="0" algn="l" rtl="0">
                        <a:lnSpc>
                          <a:spcPct val="115000"/>
                        </a:lnSpc>
                        <a:spcBef>
                          <a:spcPts val="1200"/>
                        </a:spcBef>
                        <a:spcAft>
                          <a:spcPts val="0"/>
                        </a:spcAft>
                        <a:buNone/>
                      </a:pPr>
                      <a:r>
                        <a:rPr lang="en-GB" sz="1200" b="1"/>
                        <a:t>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1</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2</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b="1"/>
                        <a:t>Lesson/hour 3</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Key aim for the 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765875">
                <a:tc>
                  <a:txBody>
                    <a:bodyPr/>
                    <a:lstStyle/>
                    <a:p>
                      <a:pPr marL="0" lvl="0" indent="0" algn="l" rtl="0">
                        <a:lnSpc>
                          <a:spcPct val="115000"/>
                        </a:lnSpc>
                        <a:spcBef>
                          <a:spcPts val="1200"/>
                        </a:spcBef>
                        <a:spcAft>
                          <a:spcPts val="0"/>
                        </a:spcAft>
                        <a:buNone/>
                      </a:pPr>
                      <a:r>
                        <a:rPr lang="en-GB" sz="1200"/>
                        <a:t>1</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FD9"/>
                    </a:solidFill>
                  </a:tcPr>
                </a:tc>
                <a:tc>
                  <a:txBody>
                    <a:bodyPr/>
                    <a:lstStyle/>
                    <a:p>
                      <a:pPr marL="0" lvl="0" indent="0" algn="l" rtl="0">
                        <a:lnSpc>
                          <a:spcPct val="115000"/>
                        </a:lnSpc>
                        <a:spcBef>
                          <a:spcPts val="1200"/>
                        </a:spcBef>
                        <a:spcAft>
                          <a:spcPts val="0"/>
                        </a:spcAft>
                        <a:buNone/>
                      </a:pPr>
                      <a:r>
                        <a:rPr lang="en-GB" sz="1200"/>
                        <a:t>- Introduce the text</a:t>
                      </a:r>
                      <a:br>
                        <a:rPr lang="en-GB" sz="1200"/>
                      </a:br>
                      <a:r>
                        <a:rPr lang="en-GB" sz="1200"/>
                        <a:t> - Introduce the character of Growls</a:t>
                      </a:r>
                      <a:br>
                        <a:rPr lang="en-GB" sz="1200"/>
                      </a:br>
                      <a:r>
                        <a:rPr lang="en-GB" sz="1200"/>
                        <a:t> - Read chapters 1-4</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a:t>Read chapters 5-8</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a:t>Read chapters 9-13</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a:t>- Explicit teaching of questioning, clarifying, summarising, predicting;</a:t>
                      </a:r>
                      <a:br>
                        <a:rPr lang="en-GB" sz="1200"/>
                      </a:br>
                      <a:r>
                        <a:rPr lang="en-GB" sz="1200"/>
                        <a:t> - Explicit teaching of using vocabulary strategies</a:t>
                      </a:r>
                      <a:br>
                        <a:rPr lang="en-GB" sz="1200"/>
                      </a:br>
                      <a:r>
                        <a:rPr lang="en-GB" sz="1200"/>
                        <a:t> -Modelling expressive reading</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9"/>
          <p:cNvSpPr txBox="1">
            <a:spLocks noGrp="1"/>
          </p:cNvSpPr>
          <p:nvPr>
            <p:ph type="body" idx="1"/>
          </p:nvPr>
        </p:nvSpPr>
        <p:spPr>
          <a:xfrm>
            <a:off x="11100" y="1862280"/>
            <a:ext cx="9144000" cy="7263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GB" sz="4800" b="1" dirty="0">
                <a:solidFill>
                  <a:schemeClr val="dk1"/>
                </a:solidFill>
                <a:latin typeface="Calibri"/>
                <a:ea typeface="Calibri"/>
                <a:cs typeface="Calibri"/>
                <a:sym typeface="Calibri"/>
              </a:rPr>
              <a:t>Rap music is poetry.</a:t>
            </a:r>
            <a:endParaRPr sz="6000" b="1" dirty="0"/>
          </a:p>
        </p:txBody>
      </p:sp>
      <p:pic>
        <p:nvPicPr>
          <p:cNvPr id="167" name="Google Shape;167;p29"/>
          <p:cNvPicPr preferRelativeResize="0"/>
          <p:nvPr/>
        </p:nvPicPr>
        <p:blipFill rotWithShape="1">
          <a:blip r:embed="rId3">
            <a:alphaModFix/>
          </a:blip>
          <a:srcRect t="21128" b="32959"/>
          <a:stretch/>
        </p:blipFill>
        <p:spPr>
          <a:xfrm>
            <a:off x="0" y="460500"/>
            <a:ext cx="3357823" cy="1356575"/>
          </a:xfrm>
          <a:prstGeom prst="rect">
            <a:avLst/>
          </a:prstGeom>
          <a:noFill/>
          <a:ln>
            <a:noFill/>
          </a:ln>
        </p:spPr>
      </p:pic>
      <p:sp>
        <p:nvSpPr>
          <p:cNvPr id="168" name="Google Shape;168;p29"/>
          <p:cNvSpPr txBox="1"/>
          <p:nvPr/>
        </p:nvSpPr>
        <p:spPr>
          <a:xfrm>
            <a:off x="3359550" y="460100"/>
            <a:ext cx="5784600" cy="1341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dirty="0">
                <a:solidFill>
                  <a:schemeClr val="dk1"/>
                </a:solidFill>
                <a:latin typeface="Calibri"/>
                <a:ea typeface="Calibri"/>
                <a:cs typeface="Calibri"/>
                <a:sym typeface="Calibri"/>
              </a:rPr>
              <a:t>In your books, write a short paragraph addressing the following </a:t>
            </a:r>
            <a:r>
              <a:rPr lang="en-GB" sz="2600" b="1" dirty="0" smtClean="0">
                <a:solidFill>
                  <a:schemeClr val="dk1"/>
                </a:solidFill>
                <a:latin typeface="Calibri"/>
                <a:ea typeface="Calibri"/>
                <a:cs typeface="Calibri"/>
                <a:sym typeface="Calibri"/>
              </a:rPr>
              <a:t>statement:</a:t>
            </a:r>
            <a:endParaRPr sz="2700" b="1" dirty="0">
              <a:solidFill>
                <a:schemeClr val="dk1"/>
              </a:solidFill>
              <a:latin typeface="Calibri"/>
              <a:ea typeface="Calibri"/>
              <a:cs typeface="Calibri"/>
              <a:sym typeface="Calibri"/>
            </a:endParaRPr>
          </a:p>
        </p:txBody>
      </p:sp>
      <p:graphicFrame>
        <p:nvGraphicFramePr>
          <p:cNvPr id="169" name="Google Shape;169;p29"/>
          <p:cNvGraphicFramePr/>
          <p:nvPr/>
        </p:nvGraphicFramePr>
        <p:xfrm>
          <a:off x="162700" y="2921175"/>
          <a:ext cx="8837850" cy="1889730"/>
        </p:xfrm>
        <a:graphic>
          <a:graphicData uri="http://schemas.openxmlformats.org/drawingml/2006/table">
            <a:tbl>
              <a:tblPr>
                <a:noFill/>
                <a:tableStyleId>{CFB32054-B3A0-4760-8739-CDD489F3F56D}</a:tableStyleId>
              </a:tblPr>
              <a:tblGrid>
                <a:gridCol w="4418925">
                  <a:extLst>
                    <a:ext uri="{9D8B030D-6E8A-4147-A177-3AD203B41FA5}">
                      <a16:colId xmlns:a16="http://schemas.microsoft.com/office/drawing/2014/main" val="20000"/>
                    </a:ext>
                  </a:extLst>
                </a:gridCol>
                <a:gridCol w="4418925">
                  <a:extLst>
                    <a:ext uri="{9D8B030D-6E8A-4147-A177-3AD203B41FA5}">
                      <a16:colId xmlns:a16="http://schemas.microsoft.com/office/drawing/2014/main" val="20001"/>
                    </a:ext>
                  </a:extLst>
                </a:gridCol>
              </a:tblGrid>
              <a:tr h="1502625">
                <a:tc>
                  <a:txBody>
                    <a:bodyPr/>
                    <a:lstStyle/>
                    <a:p>
                      <a:pPr marL="0" lvl="0" indent="0" algn="l" rtl="0">
                        <a:spcBef>
                          <a:spcPts val="0"/>
                        </a:spcBef>
                        <a:spcAft>
                          <a:spcPts val="0"/>
                        </a:spcAft>
                        <a:buNone/>
                      </a:pPr>
                      <a:r>
                        <a:rPr lang="en-GB" sz="1600" b="1" u="sng">
                          <a:latin typeface="Calibri"/>
                          <a:ea typeface="Calibri"/>
                          <a:cs typeface="Calibri"/>
                          <a:sym typeface="Calibri"/>
                        </a:rPr>
                        <a:t>Not sure? Try this:</a:t>
                      </a:r>
                      <a:r>
                        <a:rPr lang="en-GB" sz="1600">
                          <a:latin typeface="Calibri"/>
                          <a:ea typeface="Calibri"/>
                          <a:cs typeface="Calibri"/>
                          <a:sym typeface="Calibri"/>
                        </a:rPr>
                        <a:t/>
                      </a:r>
                      <a:br>
                        <a:rPr lang="en-GB" sz="1600">
                          <a:latin typeface="Calibri"/>
                          <a:ea typeface="Calibri"/>
                          <a:cs typeface="Calibri"/>
                          <a:sym typeface="Calibri"/>
                        </a:rPr>
                      </a:br>
                      <a:r>
                        <a:rPr lang="en-GB" sz="1600">
                          <a:latin typeface="Calibri"/>
                          <a:ea typeface="Calibri"/>
                          <a:cs typeface="Calibri"/>
                          <a:sym typeface="Calibri"/>
                        </a:rPr>
                        <a:t>What are the similarities between rap and poetry?</a:t>
                      </a:r>
                      <a:br>
                        <a:rPr lang="en-GB" sz="1600">
                          <a:latin typeface="Calibri"/>
                          <a:ea typeface="Calibri"/>
                          <a:cs typeface="Calibri"/>
                          <a:sym typeface="Calibri"/>
                        </a:rPr>
                      </a:br>
                      <a:r>
                        <a:rPr lang="en-GB" sz="1600">
                          <a:latin typeface="Calibri"/>
                          <a:ea typeface="Calibri"/>
                          <a:cs typeface="Calibri"/>
                          <a:sym typeface="Calibri"/>
                        </a:rPr>
                        <a:t>What are the differences?</a:t>
                      </a:r>
                      <a:br>
                        <a:rPr lang="en-GB" sz="1600">
                          <a:latin typeface="Calibri"/>
                          <a:ea typeface="Calibri"/>
                          <a:cs typeface="Calibri"/>
                          <a:sym typeface="Calibri"/>
                        </a:rPr>
                      </a:br>
                      <a:r>
                        <a:rPr lang="en-GB" sz="1600">
                          <a:latin typeface="Calibri"/>
                          <a:ea typeface="Calibri"/>
                          <a:cs typeface="Calibri"/>
                          <a:sym typeface="Calibri"/>
                        </a:rPr>
                        <a:t>If you agree, what examples can you give?</a:t>
                      </a:r>
                      <a:br>
                        <a:rPr lang="en-GB" sz="1600">
                          <a:latin typeface="Calibri"/>
                          <a:ea typeface="Calibri"/>
                          <a:cs typeface="Calibri"/>
                          <a:sym typeface="Calibri"/>
                        </a:rPr>
                      </a:br>
                      <a:r>
                        <a:rPr lang="en-GB" sz="1600">
                          <a:latin typeface="Calibri"/>
                          <a:ea typeface="Calibri"/>
                          <a:cs typeface="Calibri"/>
                          <a:sym typeface="Calibri"/>
                        </a:rPr>
                        <a:t>If you disagree, what examples can you give?</a:t>
                      </a:r>
                      <a:br>
                        <a:rPr lang="en-GB" sz="1600">
                          <a:latin typeface="Calibri"/>
                          <a:ea typeface="Calibri"/>
                          <a:cs typeface="Calibri"/>
                          <a:sym typeface="Calibri"/>
                        </a:rPr>
                      </a:br>
                      <a:endParaRPr sz="160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1600" b="1" u="sng">
                          <a:latin typeface="Calibri"/>
                          <a:ea typeface="Calibri"/>
                          <a:cs typeface="Calibri"/>
                          <a:sym typeface="Calibri"/>
                        </a:rPr>
                        <a:t>Too easy? Try this:</a:t>
                      </a:r>
                      <a:r>
                        <a:rPr lang="en-GB" sz="1600">
                          <a:latin typeface="Calibri"/>
                          <a:ea typeface="Calibri"/>
                          <a:cs typeface="Calibri"/>
                          <a:sym typeface="Calibri"/>
                        </a:rPr>
                        <a:t/>
                      </a:r>
                      <a:br>
                        <a:rPr lang="en-GB" sz="1600">
                          <a:latin typeface="Calibri"/>
                          <a:ea typeface="Calibri"/>
                          <a:cs typeface="Calibri"/>
                          <a:sym typeface="Calibri"/>
                        </a:rPr>
                      </a:br>
                      <a:r>
                        <a:rPr lang="en-GB" sz="1600">
                          <a:latin typeface="Calibri"/>
                          <a:ea typeface="Calibri"/>
                          <a:cs typeface="Calibri"/>
                          <a:sym typeface="Calibri"/>
                        </a:rPr>
                        <a:t>If you agree: take your argument a step further by showing an example of how rap music is poetry. Write a short poem that encompasses rap.</a:t>
                      </a:r>
                      <a:br>
                        <a:rPr lang="en-GB" sz="1600">
                          <a:latin typeface="Calibri"/>
                          <a:ea typeface="Calibri"/>
                          <a:cs typeface="Calibri"/>
                          <a:sym typeface="Calibri"/>
                        </a:rPr>
                      </a:br>
                      <a:r>
                        <a:rPr lang="en-GB" sz="1600">
                          <a:latin typeface="Calibri"/>
                          <a:ea typeface="Calibri"/>
                          <a:cs typeface="Calibri"/>
                          <a:sym typeface="Calibri"/>
                        </a:rPr>
                        <a:t>If you disagree: take your argument a step further by linking to poetic forms that you believe do not exist in rap music.</a:t>
                      </a:r>
                      <a:endParaRPr sz="160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170" name="Google Shape;170;p29"/>
          <p:cNvPicPr preferRelativeResize="0"/>
          <p:nvPr/>
        </p:nvPicPr>
        <p:blipFill>
          <a:blip r:embed="rId4">
            <a:alphaModFix/>
          </a:blip>
          <a:stretch>
            <a:fillRect/>
          </a:stretch>
        </p:blipFill>
        <p:spPr>
          <a:xfrm>
            <a:off x="8417750" y="4417100"/>
            <a:ext cx="726400" cy="726400"/>
          </a:xfrm>
          <a:prstGeom prst="rect">
            <a:avLst/>
          </a:prstGeom>
          <a:noFill/>
          <a:ln w="19050" cap="flat" cmpd="sng">
            <a:solidFill>
              <a:schemeClr val="dk1"/>
            </a:solidFill>
            <a:prstDash val="solid"/>
            <a:round/>
            <a:headEnd type="none" w="sm" len="sm"/>
            <a:tailEnd type="none" w="sm" len="sm"/>
          </a:ln>
        </p:spPr>
      </p:pic>
      <p:sp>
        <p:nvSpPr>
          <p:cNvPr id="171" name="Google Shape;171;p29"/>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0"/>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177" name="Google Shape;177;p30"/>
          <p:cNvSpPr txBox="1">
            <a:spLocks noGrp="1"/>
          </p:cNvSpPr>
          <p:nvPr>
            <p:ph type="title"/>
          </p:nvPr>
        </p:nvSpPr>
        <p:spPr>
          <a:xfrm>
            <a:off x="311700" y="564532"/>
            <a:ext cx="8542800" cy="98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endParaRPr sz="3120" b="1">
              <a:latin typeface="Calibri"/>
              <a:ea typeface="Calibri"/>
              <a:cs typeface="Calibri"/>
              <a:sym typeface="Calibri"/>
            </a:endParaRPr>
          </a:p>
          <a:p>
            <a:pPr marL="0" lvl="0" indent="0" algn="l" rtl="0">
              <a:spcBef>
                <a:spcPts val="0"/>
              </a:spcBef>
              <a:spcAft>
                <a:spcPts val="0"/>
              </a:spcAft>
              <a:buSzPts val="990"/>
              <a:buNone/>
            </a:pPr>
            <a:r>
              <a:rPr lang="en-GB" sz="3120" b="1">
                <a:latin typeface="Calibri"/>
                <a:ea typeface="Calibri"/>
                <a:cs typeface="Calibri"/>
                <a:sym typeface="Calibri"/>
              </a:rPr>
              <a:t>Today, we will be sharpening up our </a:t>
            </a:r>
            <a:r>
              <a:rPr lang="en-GB" sz="3120" b="1">
                <a:solidFill>
                  <a:srgbClr val="0066FF"/>
                </a:solidFill>
                <a:latin typeface="Calibri"/>
                <a:ea typeface="Calibri"/>
                <a:cs typeface="Calibri"/>
                <a:sym typeface="Calibri"/>
              </a:rPr>
              <a:t>clarifying</a:t>
            </a:r>
            <a:r>
              <a:rPr lang="en-GB" sz="3120" b="1">
                <a:latin typeface="Calibri"/>
                <a:ea typeface="Calibri"/>
                <a:cs typeface="Calibri"/>
                <a:sym typeface="Calibri"/>
              </a:rPr>
              <a:t> and </a:t>
            </a:r>
            <a:r>
              <a:rPr lang="en-GB" sz="3120" b="1">
                <a:solidFill>
                  <a:srgbClr val="00B050"/>
                </a:solidFill>
                <a:latin typeface="Calibri"/>
                <a:ea typeface="Calibri"/>
                <a:cs typeface="Calibri"/>
                <a:sym typeface="Calibri"/>
              </a:rPr>
              <a:t>summarising </a:t>
            </a:r>
            <a:r>
              <a:rPr lang="en-GB" sz="3120" b="1">
                <a:latin typeface="Calibri"/>
                <a:ea typeface="Calibri"/>
                <a:cs typeface="Calibri"/>
                <a:sym typeface="Calibri"/>
              </a:rPr>
              <a:t>skills. </a:t>
            </a:r>
            <a:endParaRPr sz="3120" b="1">
              <a:latin typeface="Calibri"/>
              <a:ea typeface="Calibri"/>
              <a:cs typeface="Calibri"/>
              <a:sym typeface="Calibri"/>
            </a:endParaRPr>
          </a:p>
          <a:p>
            <a:pPr marL="0" lvl="0" indent="0" algn="l" rtl="0">
              <a:spcBef>
                <a:spcPts val="0"/>
              </a:spcBef>
              <a:spcAft>
                <a:spcPts val="0"/>
              </a:spcAft>
              <a:buSzPts val="990"/>
              <a:buNone/>
            </a:pPr>
            <a:endParaRPr sz="3120" b="1">
              <a:latin typeface="Calibri"/>
              <a:ea typeface="Calibri"/>
              <a:cs typeface="Calibri"/>
              <a:sym typeface="Calibri"/>
            </a:endParaRPr>
          </a:p>
          <a:p>
            <a:pPr marL="0" lvl="0" indent="0" algn="l" rtl="0">
              <a:spcBef>
                <a:spcPts val="0"/>
              </a:spcBef>
              <a:spcAft>
                <a:spcPts val="0"/>
              </a:spcAft>
              <a:buSzPts val="990"/>
              <a:buNone/>
            </a:pPr>
            <a:r>
              <a:rPr lang="en-GB" sz="3120" b="1">
                <a:latin typeface="Calibri"/>
                <a:ea typeface="Calibri"/>
                <a:cs typeface="Calibri"/>
                <a:sym typeface="Calibri"/>
              </a:rPr>
              <a:t>Let’s look closely at each one.</a:t>
            </a:r>
            <a:endParaRPr sz="3120" b="1">
              <a:latin typeface="Calibri"/>
              <a:ea typeface="Calibri"/>
              <a:cs typeface="Calibri"/>
              <a:sym typeface="Calibri"/>
            </a:endParaRPr>
          </a:p>
        </p:txBody>
      </p:sp>
      <p:graphicFrame>
        <p:nvGraphicFramePr>
          <p:cNvPr id="178" name="Google Shape;178;p30"/>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4269850" y="430887"/>
            <a:ext cx="4526200" cy="4397810"/>
          </a:xfrm>
          <a:prstGeom prst="rect">
            <a:avLst/>
          </a:prstGeom>
          <a:noFill/>
          <a:ln>
            <a:noFill/>
          </a:ln>
        </p:spPr>
      </p:pic>
      <p:graphicFrame>
        <p:nvGraphicFramePr>
          <p:cNvPr id="3" name="Diagram 2"/>
          <p:cNvGraphicFramePr/>
          <p:nvPr/>
        </p:nvGraphicFramePr>
        <p:xfrm>
          <a:off x="127218" y="861774"/>
          <a:ext cx="4373220" cy="4187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0"/>
            <a:ext cx="3089307" cy="923330"/>
          </a:xfrm>
          <a:prstGeom prst="rect">
            <a:avLst/>
          </a:prstGeom>
        </p:spPr>
        <p:txBody>
          <a:bodyPr wrap="none">
            <a:spAutoFit/>
          </a:bodyPr>
          <a:lstStyle/>
          <a:p>
            <a:r>
              <a:rPr lang="en-GB" sz="5400" b="1" dirty="0">
                <a:solidFill>
                  <a:srgbClr val="0066FF"/>
                </a:solidFill>
                <a:latin typeface="Calibri"/>
                <a:ea typeface="Calibri"/>
                <a:cs typeface="Calibri"/>
                <a:sym typeface="Calibri"/>
              </a:rPr>
              <a:t>Clarifying:</a:t>
            </a:r>
            <a:endParaRPr lang="en-GB" sz="5000" dirty="0">
              <a:solidFill>
                <a:schemeClr val="accent1">
                  <a:lumMod val="75000"/>
                </a:schemeClr>
              </a:solidFill>
            </a:endParaRPr>
          </a:p>
        </p:txBody>
      </p:sp>
      <p:pic>
        <p:nvPicPr>
          <p:cNvPr id="5" name="Google Shape;106;p26"/>
          <p:cNvPicPr preferRelativeResize="0"/>
          <p:nvPr/>
        </p:nvPicPr>
        <p:blipFill rotWithShape="1">
          <a:blip r:embed="rId9">
            <a:alphaModFix/>
          </a:blip>
          <a:srcRect b="9033"/>
          <a:stretch/>
        </p:blipFill>
        <p:spPr>
          <a:xfrm>
            <a:off x="4195266" y="299589"/>
            <a:ext cx="4675367" cy="4660406"/>
          </a:xfrm>
          <a:prstGeom prst="rect">
            <a:avLst/>
          </a:prstGeom>
          <a:noFill/>
          <a:ln>
            <a:noFill/>
          </a:ln>
        </p:spPr>
      </p:pic>
      <p:pic>
        <p:nvPicPr>
          <p:cNvPr id="6" name="Google Shape;112;p27"/>
          <p:cNvPicPr preferRelativeResize="0"/>
          <p:nvPr/>
        </p:nvPicPr>
        <p:blipFill>
          <a:blip r:embed="rId10">
            <a:alphaModFix/>
          </a:blip>
          <a:stretch>
            <a:fillRect/>
          </a:stretch>
        </p:blipFill>
        <p:spPr>
          <a:xfrm>
            <a:off x="4195266" y="286578"/>
            <a:ext cx="4675367" cy="46734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66936" y="4577273"/>
            <a:ext cx="534035" cy="471805"/>
          </a:xfrm>
          <a:prstGeom prst="rect">
            <a:avLst/>
          </a:prstGeom>
          <a:noFill/>
          <a:ln>
            <a:noFill/>
          </a:ln>
        </p:spPr>
      </p:pic>
    </p:spTree>
    <p:extLst>
      <p:ext uri="{BB962C8B-B14F-4D97-AF65-F5344CB8AC3E}">
        <p14:creationId xmlns:p14="http://schemas.microsoft.com/office/powerpoint/2010/main" val="2687261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4269850" y="430887"/>
            <a:ext cx="4526200" cy="4397810"/>
          </a:xfrm>
          <a:prstGeom prst="rect">
            <a:avLst/>
          </a:prstGeom>
          <a:noFill/>
          <a:ln>
            <a:noFill/>
          </a:ln>
        </p:spPr>
      </p:pic>
      <p:graphicFrame>
        <p:nvGraphicFramePr>
          <p:cNvPr id="3" name="Diagram 2"/>
          <p:cNvGraphicFramePr/>
          <p:nvPr/>
        </p:nvGraphicFramePr>
        <p:xfrm>
          <a:off x="127218" y="861774"/>
          <a:ext cx="4373220" cy="4187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0"/>
            <a:ext cx="4104009" cy="923330"/>
          </a:xfrm>
          <a:prstGeom prst="rect">
            <a:avLst/>
          </a:prstGeom>
        </p:spPr>
        <p:txBody>
          <a:bodyPr wrap="none">
            <a:spAutoFit/>
          </a:bodyPr>
          <a:lstStyle/>
          <a:p>
            <a:r>
              <a:rPr lang="en-GB" sz="5400" b="1" dirty="0">
                <a:solidFill>
                  <a:srgbClr val="00B050"/>
                </a:solidFill>
                <a:latin typeface="Calibri"/>
                <a:ea typeface="Calibri"/>
                <a:cs typeface="Calibri"/>
                <a:sym typeface="Calibri"/>
              </a:rPr>
              <a:t>Summarising:</a:t>
            </a:r>
            <a:endParaRPr lang="en-GB" sz="5000" dirty="0"/>
          </a:p>
        </p:txBody>
      </p:sp>
      <p:pic>
        <p:nvPicPr>
          <p:cNvPr id="5" name="Google Shape;106;p26"/>
          <p:cNvPicPr preferRelativeResize="0"/>
          <p:nvPr/>
        </p:nvPicPr>
        <p:blipFill rotWithShape="1">
          <a:blip r:embed="rId9">
            <a:alphaModFix/>
          </a:blip>
          <a:srcRect b="9033"/>
          <a:stretch/>
        </p:blipFill>
        <p:spPr>
          <a:xfrm>
            <a:off x="4195266" y="299589"/>
            <a:ext cx="4675367" cy="4660406"/>
          </a:xfrm>
          <a:prstGeom prst="rect">
            <a:avLst/>
          </a:prstGeom>
          <a:noFill/>
          <a:ln>
            <a:noFill/>
          </a:ln>
        </p:spPr>
      </p:pic>
      <p:pic>
        <p:nvPicPr>
          <p:cNvPr id="6" name="Google Shape;112;p27"/>
          <p:cNvPicPr preferRelativeResize="0"/>
          <p:nvPr/>
        </p:nvPicPr>
        <p:blipFill>
          <a:blip r:embed="rId10">
            <a:alphaModFix/>
          </a:blip>
          <a:stretch>
            <a:fillRect/>
          </a:stretch>
        </p:blipFill>
        <p:spPr>
          <a:xfrm>
            <a:off x="4195266" y="286578"/>
            <a:ext cx="4675367" cy="4673417"/>
          </a:xfrm>
          <a:prstGeom prst="rect">
            <a:avLst/>
          </a:prstGeom>
          <a:noFill/>
          <a:ln>
            <a:noFill/>
          </a:ln>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66936" y="4577273"/>
            <a:ext cx="534035" cy="471805"/>
          </a:xfrm>
          <a:prstGeom prst="rect">
            <a:avLst/>
          </a:prstGeom>
          <a:noFill/>
          <a:ln>
            <a:noFill/>
          </a:ln>
        </p:spPr>
      </p:pic>
      <p:pic>
        <p:nvPicPr>
          <p:cNvPr id="8" name="Google Shape;118;p28"/>
          <p:cNvPicPr preferRelativeResize="0"/>
          <p:nvPr/>
        </p:nvPicPr>
        <p:blipFill rotWithShape="1">
          <a:blip r:embed="rId12">
            <a:alphaModFix/>
          </a:blip>
          <a:srcRect t="6330" b="14342"/>
          <a:stretch/>
        </p:blipFill>
        <p:spPr>
          <a:xfrm>
            <a:off x="4195265" y="266386"/>
            <a:ext cx="4675367" cy="4693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1360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3"/>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graphicFrame>
        <p:nvGraphicFramePr>
          <p:cNvPr id="196" name="Google Shape;196;p33"/>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197" name="Google Shape;197;p33"/>
          <p:cNvPicPr preferRelativeResize="0"/>
          <p:nvPr/>
        </p:nvPicPr>
        <p:blipFill rotWithShape="1">
          <a:blip r:embed="rId3">
            <a:alphaModFix/>
          </a:blip>
          <a:srcRect l="14927" t="56885" r="11391" b="11125"/>
          <a:stretch/>
        </p:blipFill>
        <p:spPr>
          <a:xfrm>
            <a:off x="5167993" y="669963"/>
            <a:ext cx="3910942" cy="3363194"/>
          </a:xfrm>
          <a:prstGeom prst="ellipse">
            <a:avLst/>
          </a:prstGeom>
          <a:ln>
            <a:noFill/>
          </a:ln>
          <a:effectLst>
            <a:softEdge rad="112500"/>
          </a:effectLst>
        </p:spPr>
      </p:pic>
      <p:sp>
        <p:nvSpPr>
          <p:cNvPr id="198" name="Google Shape;198;p33"/>
          <p:cNvSpPr txBox="1"/>
          <p:nvPr/>
        </p:nvSpPr>
        <p:spPr>
          <a:xfrm>
            <a:off x="297793" y="627725"/>
            <a:ext cx="4870200" cy="348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900" b="1">
                <a:solidFill>
                  <a:schemeClr val="dk1"/>
                </a:solidFill>
                <a:latin typeface="Calibri"/>
                <a:ea typeface="Calibri"/>
                <a:cs typeface="Calibri"/>
                <a:sym typeface="Calibri"/>
              </a:rPr>
              <a:t>With your partner, list at least TEN words to describe Growls. </a:t>
            </a:r>
            <a:br>
              <a:rPr lang="en-GB" sz="2900" b="1">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b="1">
                <a:solidFill>
                  <a:srgbClr val="6AA84F"/>
                </a:solidFill>
                <a:latin typeface="Calibri"/>
                <a:ea typeface="Calibri"/>
                <a:cs typeface="Calibri"/>
                <a:sym typeface="Calibri"/>
              </a:rPr>
              <a:t/>
            </a:r>
            <a:br>
              <a:rPr lang="en-GB" sz="2100" b="1">
                <a:solidFill>
                  <a:srgbClr val="6AA84F"/>
                </a:solidFill>
                <a:latin typeface="Calibri"/>
                <a:ea typeface="Calibri"/>
                <a:cs typeface="Calibri"/>
                <a:sym typeface="Calibri"/>
              </a:rPr>
            </a:br>
            <a:r>
              <a:rPr lang="en-GB" sz="2100" b="1">
                <a:solidFill>
                  <a:srgbClr val="6AA84F"/>
                </a:solidFill>
                <a:latin typeface="Calibri"/>
                <a:ea typeface="Calibri"/>
                <a:cs typeface="Calibri"/>
                <a:sym typeface="Calibri"/>
              </a:rPr>
              <a:t>Not sure? Try this:</a:t>
            </a: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a:solidFill>
                  <a:schemeClr val="dk1"/>
                </a:solidFill>
                <a:latin typeface="Calibri"/>
                <a:ea typeface="Calibri"/>
                <a:cs typeface="Calibri"/>
                <a:sym typeface="Calibri"/>
              </a:rPr>
              <a:t/>
            </a:r>
            <a:br>
              <a:rPr lang="en-GB" sz="2100">
                <a:solidFill>
                  <a:schemeClr val="dk1"/>
                </a:solidFill>
                <a:latin typeface="Calibri"/>
                <a:ea typeface="Calibri"/>
                <a:cs typeface="Calibri"/>
                <a:sym typeface="Calibri"/>
              </a:rPr>
            </a:br>
            <a:r>
              <a:rPr lang="en-GB" sz="2100" b="1">
                <a:solidFill>
                  <a:srgbClr val="8E7CC3"/>
                </a:solidFill>
                <a:latin typeface="Calibri"/>
                <a:ea typeface="Calibri"/>
                <a:cs typeface="Calibri"/>
                <a:sym typeface="Calibri"/>
              </a:rPr>
              <a:t>Too easy? Try this:</a:t>
            </a:r>
            <a:endParaRPr sz="2100" b="1">
              <a:solidFill>
                <a:srgbClr val="8E7CC3"/>
              </a:solidFill>
              <a:latin typeface="Calibri"/>
              <a:ea typeface="Calibri"/>
              <a:cs typeface="Calibri"/>
              <a:sym typeface="Calibri"/>
            </a:endParaRPr>
          </a:p>
        </p:txBody>
      </p:sp>
      <p:pic>
        <p:nvPicPr>
          <p:cNvPr id="199" name="Google Shape;199;p33"/>
          <p:cNvPicPr preferRelativeResize="0"/>
          <p:nvPr/>
        </p:nvPicPr>
        <p:blipFill rotWithShape="1">
          <a:blip r:embed="rId4">
            <a:alphaModFix/>
          </a:blip>
          <a:srcRect l="17504" t="12207" r="17904" b="17955"/>
          <a:stretch/>
        </p:blipFill>
        <p:spPr>
          <a:xfrm>
            <a:off x="8450975" y="4349550"/>
            <a:ext cx="693025" cy="793950"/>
          </a:xfrm>
          <a:prstGeom prst="rect">
            <a:avLst/>
          </a:prstGeom>
          <a:noFill/>
          <a:ln w="19050" cap="flat" cmpd="sng">
            <a:solidFill>
              <a:schemeClr val="dk1"/>
            </a:solidFill>
            <a:prstDash val="solid"/>
            <a:round/>
            <a:headEnd type="none" w="sm" len="sm"/>
            <a:tailEnd type="none" w="sm" len="sm"/>
          </a:ln>
        </p:spPr>
      </p:pic>
      <p:sp>
        <p:nvSpPr>
          <p:cNvPr id="200" name="Google Shape;200;p33"/>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4"/>
          <p:cNvSpPr txBox="1">
            <a:spLocks noGrp="1"/>
          </p:cNvSpPr>
          <p:nvPr>
            <p:ph type="body" idx="1"/>
          </p:nvPr>
        </p:nvSpPr>
        <p:spPr>
          <a:xfrm>
            <a:off x="5026300" y="798650"/>
            <a:ext cx="3806100" cy="37701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1200"/>
              </a:spcAft>
              <a:buNone/>
            </a:pPr>
            <a:r>
              <a:rPr lang="en-GB" sz="4000">
                <a:solidFill>
                  <a:schemeClr val="dk1"/>
                </a:solidFill>
                <a:latin typeface="Calibri"/>
                <a:ea typeface="Calibri"/>
                <a:cs typeface="Calibri"/>
                <a:sym typeface="Calibri"/>
              </a:rPr>
              <a:t>We will look at two new words that we could use to describe Growls.</a:t>
            </a:r>
            <a:endParaRPr sz="4000">
              <a:solidFill>
                <a:schemeClr val="dk1"/>
              </a:solidFill>
              <a:latin typeface="Calibri"/>
              <a:ea typeface="Calibri"/>
              <a:cs typeface="Calibri"/>
              <a:sym typeface="Calibri"/>
            </a:endParaRPr>
          </a:p>
        </p:txBody>
      </p:sp>
      <p:pic>
        <p:nvPicPr>
          <p:cNvPr id="206" name="Google Shape;206;p34"/>
          <p:cNvPicPr preferRelativeResize="0"/>
          <p:nvPr/>
        </p:nvPicPr>
        <p:blipFill rotWithShape="1">
          <a:blip r:embed="rId3">
            <a:alphaModFix/>
          </a:blip>
          <a:srcRect l="13935" t="22406" r="17350" b="24220"/>
          <a:stretch/>
        </p:blipFill>
        <p:spPr>
          <a:xfrm>
            <a:off x="285650" y="1069225"/>
            <a:ext cx="4380250" cy="3228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7" name="Google Shape;207;p34"/>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3" name="Google Shape;213;p35"/>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214" name="Google Shape;214;p35"/>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15" name="Google Shape;215;p35"/>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216" name="Google Shape;216;p35"/>
          <p:cNvPicPr preferRelativeResize="0"/>
          <p:nvPr/>
        </p:nvPicPr>
        <p:blipFill>
          <a:blip r:embed="rId4">
            <a:alphaModFix/>
          </a:blip>
          <a:stretch>
            <a:fillRect/>
          </a:stretch>
        </p:blipFill>
        <p:spPr>
          <a:xfrm>
            <a:off x="3843638" y="1468950"/>
            <a:ext cx="3949825" cy="2634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7" name="Google Shape;217;p35"/>
          <p:cNvSpPr/>
          <p:nvPr/>
        </p:nvSpPr>
        <p:spPr>
          <a:xfrm>
            <a:off x="2721500" y="676575"/>
            <a:ext cx="6194100" cy="57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latin typeface="Calibri"/>
                <a:ea typeface="Calibri"/>
                <a:cs typeface="Calibri"/>
                <a:sym typeface="Calibri"/>
              </a:rPr>
              <a:t>Bravado</a:t>
            </a:r>
            <a:endParaRPr sz="3000">
              <a:latin typeface="Calibri"/>
              <a:ea typeface="Calibri"/>
              <a:cs typeface="Calibri"/>
              <a:sym typeface="Calibri"/>
            </a:endParaRPr>
          </a:p>
        </p:txBody>
      </p:sp>
      <p:pic>
        <p:nvPicPr>
          <p:cNvPr id="8" name="Google Shape;197;p33"/>
          <p:cNvPicPr preferRelativeResize="0"/>
          <p:nvPr/>
        </p:nvPicPr>
        <p:blipFill rotWithShape="1">
          <a:blip r:embed="rId5">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p36"/>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224" name="Google Shape;224;p36"/>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25" name="Google Shape;225;p36"/>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226" name="Google Shape;226;p36"/>
          <p:cNvPicPr preferRelativeResize="0"/>
          <p:nvPr/>
        </p:nvPicPr>
        <p:blipFill>
          <a:blip r:embed="rId4">
            <a:alphaModFix/>
          </a:blip>
          <a:stretch>
            <a:fillRect/>
          </a:stretch>
        </p:blipFill>
        <p:spPr>
          <a:xfrm>
            <a:off x="4398208" y="2208750"/>
            <a:ext cx="2840675" cy="1894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27" name="Google Shape;227;p36"/>
          <p:cNvSpPr/>
          <p:nvPr/>
        </p:nvSpPr>
        <p:spPr>
          <a:xfrm>
            <a:off x="2721500" y="676575"/>
            <a:ext cx="6194100" cy="141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latin typeface="Calibri"/>
                <a:ea typeface="Calibri"/>
                <a:cs typeface="Calibri"/>
                <a:sym typeface="Calibri"/>
              </a:rPr>
              <a:t>Bravado:</a:t>
            </a:r>
            <a:br>
              <a:rPr lang="en-GB" sz="3000">
                <a:latin typeface="Calibri"/>
                <a:ea typeface="Calibri"/>
                <a:cs typeface="Calibri"/>
                <a:sym typeface="Calibri"/>
              </a:rPr>
            </a:br>
            <a:r>
              <a:rPr lang="en-GB" sz="2250">
                <a:solidFill>
                  <a:schemeClr val="dk1"/>
                </a:solidFill>
                <a:latin typeface="Calibri"/>
                <a:ea typeface="Calibri"/>
                <a:cs typeface="Calibri"/>
                <a:sym typeface="Calibri"/>
              </a:rPr>
              <a:t>a bold manner or a show of boldness intended to </a:t>
            </a:r>
            <a:r>
              <a:rPr lang="en-GB" sz="2250">
                <a:solidFill>
                  <a:schemeClr val="dk1"/>
                </a:solidFill>
                <a:uFill>
                  <a:noFill/>
                </a:uFill>
                <a:latin typeface="Calibri"/>
                <a:ea typeface="Calibri"/>
                <a:cs typeface="Calibri"/>
                <a:sym typeface="Calibri"/>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impress</a:t>
            </a:r>
            <a:r>
              <a:rPr lang="en-GB" sz="2250">
                <a:solidFill>
                  <a:schemeClr val="dk1"/>
                </a:solidFill>
                <a:latin typeface="Calibri"/>
                <a:ea typeface="Calibri"/>
                <a:cs typeface="Calibri"/>
                <a:sym typeface="Calibri"/>
              </a:rPr>
              <a:t> or </a:t>
            </a:r>
            <a:r>
              <a:rPr lang="en-GB" sz="2250">
                <a:solidFill>
                  <a:schemeClr val="dk1"/>
                </a:solidFill>
                <a:uFill>
                  <a:noFill/>
                </a:uFill>
                <a:latin typeface="Calibri"/>
                <a:ea typeface="Calibri"/>
                <a:cs typeface="Calibri"/>
                <a:sym typeface="Calibri"/>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intimidate</a:t>
            </a:r>
            <a:r>
              <a:rPr lang="en-GB" sz="2250">
                <a:solidFill>
                  <a:schemeClr val="dk1"/>
                </a:solidFill>
                <a:latin typeface="Calibri"/>
                <a:ea typeface="Calibri"/>
                <a:cs typeface="Calibri"/>
                <a:sym typeface="Calibri"/>
              </a:rPr>
              <a:t>.</a:t>
            </a:r>
            <a:endParaRPr sz="4200">
              <a:solidFill>
                <a:schemeClr val="dk1"/>
              </a:solidFill>
              <a:latin typeface="Calibri"/>
              <a:ea typeface="Calibri"/>
              <a:cs typeface="Calibri"/>
              <a:sym typeface="Calibri"/>
            </a:endParaRPr>
          </a:p>
        </p:txBody>
      </p:sp>
      <p:pic>
        <p:nvPicPr>
          <p:cNvPr id="8" name="Google Shape;197;p33"/>
          <p:cNvPicPr preferRelativeResize="0"/>
          <p:nvPr/>
        </p:nvPicPr>
        <p:blipFill rotWithShape="1">
          <a:blip r:embed="rId7">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3" name="Google Shape;233;p37"/>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234" name="Google Shape;234;p37"/>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35" name="Google Shape;235;p37"/>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36" name="Google Shape;236;p37"/>
          <p:cNvSpPr/>
          <p:nvPr/>
        </p:nvSpPr>
        <p:spPr>
          <a:xfrm>
            <a:off x="2721500" y="676575"/>
            <a:ext cx="6194100" cy="141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latin typeface="Calibri"/>
                <a:ea typeface="Calibri"/>
                <a:cs typeface="Calibri"/>
                <a:sym typeface="Calibri"/>
              </a:rPr>
              <a:t>Bravado:</a:t>
            </a:r>
            <a:br>
              <a:rPr lang="en-GB" sz="3000">
                <a:latin typeface="Calibri"/>
                <a:ea typeface="Calibri"/>
                <a:cs typeface="Calibri"/>
                <a:sym typeface="Calibri"/>
              </a:rPr>
            </a:br>
            <a:r>
              <a:rPr lang="en-GB" sz="2250">
                <a:solidFill>
                  <a:schemeClr val="dk1"/>
                </a:solidFill>
                <a:latin typeface="Calibri"/>
                <a:ea typeface="Calibri"/>
                <a:cs typeface="Calibri"/>
                <a:sym typeface="Calibri"/>
              </a:rPr>
              <a:t>a bold manner or a show of boldness intended to </a:t>
            </a:r>
            <a:r>
              <a:rPr lang="en-GB" sz="2250">
                <a:solidFill>
                  <a:schemeClr val="dk1"/>
                </a:solidFill>
                <a:uFill>
                  <a:noFill/>
                </a:u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impress</a:t>
            </a:r>
            <a:r>
              <a:rPr lang="en-GB" sz="2250">
                <a:solidFill>
                  <a:schemeClr val="dk1"/>
                </a:solidFill>
                <a:latin typeface="Calibri"/>
                <a:ea typeface="Calibri"/>
                <a:cs typeface="Calibri"/>
                <a:sym typeface="Calibri"/>
              </a:rPr>
              <a:t> or </a:t>
            </a:r>
            <a:r>
              <a:rPr lang="en-GB" sz="2250">
                <a:solidFill>
                  <a:schemeClr val="dk1"/>
                </a:solidFill>
                <a:uFill>
                  <a:noFill/>
                </a:uFill>
                <a:latin typeface="Calibri"/>
                <a:ea typeface="Calibri"/>
                <a:cs typeface="Calibri"/>
                <a:sym typeface="Calibri"/>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intimidate</a:t>
            </a:r>
            <a:r>
              <a:rPr lang="en-GB" sz="2250">
                <a:solidFill>
                  <a:schemeClr val="dk1"/>
                </a:solidFill>
                <a:latin typeface="Calibri"/>
                <a:ea typeface="Calibri"/>
                <a:cs typeface="Calibri"/>
                <a:sym typeface="Calibri"/>
              </a:rPr>
              <a:t>.</a:t>
            </a:r>
            <a:endParaRPr sz="4200">
              <a:solidFill>
                <a:schemeClr val="dk1"/>
              </a:solidFill>
              <a:latin typeface="Calibri"/>
              <a:ea typeface="Calibri"/>
              <a:cs typeface="Calibri"/>
              <a:sym typeface="Calibri"/>
            </a:endParaRPr>
          </a:p>
        </p:txBody>
      </p:sp>
      <p:sp>
        <p:nvSpPr>
          <p:cNvPr id="237" name="Google Shape;237;p37"/>
          <p:cNvSpPr/>
          <p:nvPr/>
        </p:nvSpPr>
        <p:spPr>
          <a:xfrm>
            <a:off x="2278900" y="2261575"/>
            <a:ext cx="6693900" cy="2085300"/>
          </a:xfrm>
          <a:prstGeom prst="leftArrowCallout">
            <a:avLst>
              <a:gd name="adj1" fmla="val 25000"/>
              <a:gd name="adj2" fmla="val 25000"/>
              <a:gd name="adj3" fmla="val 25000"/>
              <a:gd name="adj4" fmla="val 79966"/>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latin typeface="Calibri"/>
                <a:ea typeface="Calibri"/>
                <a:cs typeface="Calibri"/>
                <a:sym typeface="Calibri"/>
              </a:rPr>
              <a:t>In what ways does Growls show </a:t>
            </a:r>
            <a:r>
              <a:rPr lang="en-GB" sz="1800" b="1">
                <a:latin typeface="Calibri"/>
                <a:ea typeface="Calibri"/>
                <a:cs typeface="Calibri"/>
                <a:sym typeface="Calibri"/>
              </a:rPr>
              <a:t>bravado</a:t>
            </a:r>
            <a:r>
              <a:rPr lang="en-GB" sz="1800">
                <a:latin typeface="Calibri"/>
                <a:ea typeface="Calibri"/>
                <a:cs typeface="Calibri"/>
                <a:sym typeface="Calibri"/>
              </a:rPr>
              <a:t>? </a:t>
            </a:r>
            <a:br>
              <a:rPr lang="en-GB" sz="1800">
                <a:latin typeface="Calibri"/>
                <a:ea typeface="Calibri"/>
                <a:cs typeface="Calibri"/>
                <a:sym typeface="Calibri"/>
              </a:rPr>
            </a:br>
            <a:r>
              <a:rPr lang="en-GB" sz="1800" i="1">
                <a:latin typeface="Calibri"/>
                <a:ea typeface="Calibri"/>
                <a:cs typeface="Calibri"/>
                <a:sym typeface="Calibri"/>
              </a:rPr>
              <a:t/>
            </a:r>
            <a:br>
              <a:rPr lang="en-GB" sz="1800" i="1">
                <a:latin typeface="Calibri"/>
                <a:ea typeface="Calibri"/>
                <a:cs typeface="Calibri"/>
                <a:sym typeface="Calibri"/>
              </a:rPr>
            </a:br>
            <a:r>
              <a:rPr lang="en-GB" sz="1800" i="1">
                <a:latin typeface="Calibri"/>
                <a:ea typeface="Calibri"/>
                <a:cs typeface="Calibri"/>
                <a:sym typeface="Calibri"/>
              </a:rPr>
              <a:t>Growls is full of </a:t>
            </a:r>
            <a:r>
              <a:rPr lang="en-GB" sz="1800" b="1" i="1">
                <a:latin typeface="Calibri"/>
                <a:ea typeface="Calibri"/>
                <a:cs typeface="Calibri"/>
                <a:sym typeface="Calibri"/>
              </a:rPr>
              <a:t>bravado </a:t>
            </a:r>
            <a:r>
              <a:rPr lang="en-GB" sz="1800" i="1">
                <a:latin typeface="Calibri"/>
                <a:ea typeface="Calibri"/>
                <a:cs typeface="Calibri"/>
                <a:sym typeface="Calibri"/>
              </a:rPr>
              <a:t>when he is talking to Tanisha.</a:t>
            </a:r>
            <a:br>
              <a:rPr lang="en-GB" sz="1800" i="1">
                <a:latin typeface="Calibri"/>
                <a:ea typeface="Calibri"/>
                <a:cs typeface="Calibri"/>
                <a:sym typeface="Calibri"/>
              </a:rPr>
            </a:br>
            <a:r>
              <a:rPr lang="en-GB" sz="1800" i="1">
                <a:latin typeface="Calibri"/>
                <a:ea typeface="Calibri"/>
                <a:cs typeface="Calibri"/>
                <a:sym typeface="Calibri"/>
              </a:rPr>
              <a:t/>
            </a:r>
            <a:br>
              <a:rPr lang="en-GB" sz="1800" i="1">
                <a:latin typeface="Calibri"/>
                <a:ea typeface="Calibri"/>
                <a:cs typeface="Calibri"/>
                <a:sym typeface="Calibri"/>
              </a:rPr>
            </a:br>
            <a:r>
              <a:rPr lang="en-GB" sz="1800" b="1" i="1">
                <a:latin typeface="Calibri"/>
                <a:ea typeface="Calibri"/>
                <a:cs typeface="Calibri"/>
                <a:sym typeface="Calibri"/>
              </a:rPr>
              <a:t>Your turn: use bravado in your own sentence about Growls</a:t>
            </a:r>
            <a:r>
              <a:rPr lang="en-GB" sz="1800" i="1">
                <a:latin typeface="Calibri"/>
                <a:ea typeface="Calibri"/>
                <a:cs typeface="Calibri"/>
                <a:sym typeface="Calibri"/>
              </a:rPr>
              <a:t>. </a:t>
            </a:r>
            <a:br>
              <a:rPr lang="en-GB" sz="1800" i="1">
                <a:latin typeface="Calibri"/>
                <a:ea typeface="Calibri"/>
                <a:cs typeface="Calibri"/>
                <a:sym typeface="Calibri"/>
              </a:rPr>
            </a:br>
            <a:r>
              <a:rPr lang="en-GB" sz="1800" i="1">
                <a:latin typeface="Calibri"/>
                <a:ea typeface="Calibri"/>
                <a:cs typeface="Calibri"/>
                <a:sym typeface="Calibri"/>
              </a:rPr>
              <a:t>Remember, it is to behave boldly to impress others.</a:t>
            </a:r>
            <a:endParaRPr sz="1800" i="1">
              <a:latin typeface="Calibri"/>
              <a:ea typeface="Calibri"/>
              <a:cs typeface="Calibri"/>
              <a:sym typeface="Calibri"/>
            </a:endParaRPr>
          </a:p>
        </p:txBody>
      </p:sp>
      <p:pic>
        <p:nvPicPr>
          <p:cNvPr id="8" name="Google Shape;197;p33"/>
          <p:cNvPicPr preferRelativeResize="0"/>
          <p:nvPr/>
        </p:nvPicPr>
        <p:blipFill rotWithShape="1">
          <a:blip r:embed="rId6">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3" name="Google Shape;243;p38"/>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44" name="Google Shape;244;p38"/>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45" name="Google Shape;245;p38"/>
          <p:cNvSpPr/>
          <p:nvPr/>
        </p:nvSpPr>
        <p:spPr>
          <a:xfrm>
            <a:off x="2721500" y="676575"/>
            <a:ext cx="6194100" cy="57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latin typeface="Calibri"/>
                <a:ea typeface="Calibri"/>
                <a:cs typeface="Calibri"/>
                <a:sym typeface="Calibri"/>
              </a:rPr>
              <a:t>Oblivious</a:t>
            </a:r>
            <a:endParaRPr sz="3000">
              <a:latin typeface="Calibri"/>
              <a:ea typeface="Calibri"/>
              <a:cs typeface="Calibri"/>
              <a:sym typeface="Calibri"/>
            </a:endParaRPr>
          </a:p>
        </p:txBody>
      </p:sp>
      <p:pic>
        <p:nvPicPr>
          <p:cNvPr id="246" name="Google Shape;246;p38"/>
          <p:cNvPicPr preferRelativeResize="0"/>
          <p:nvPr/>
        </p:nvPicPr>
        <p:blipFill>
          <a:blip r:embed="rId4">
            <a:alphaModFix/>
          </a:blip>
          <a:stretch>
            <a:fillRect/>
          </a:stretch>
        </p:blipFill>
        <p:spPr>
          <a:xfrm>
            <a:off x="4023991" y="1540643"/>
            <a:ext cx="3589102" cy="2688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7" name="Google Shape;247;p38"/>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8" name="Google Shape;197;p33"/>
          <p:cNvPicPr preferRelativeResize="0"/>
          <p:nvPr/>
        </p:nvPicPr>
        <p:blipFill rotWithShape="1">
          <a:blip r:embed="rId5">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3" name="Google Shape;253;p39"/>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pic>
        <p:nvPicPr>
          <p:cNvPr id="254" name="Google Shape;254;p39"/>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55" name="Google Shape;255;p39"/>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56" name="Google Shape;256;p39"/>
          <p:cNvSpPr/>
          <p:nvPr/>
        </p:nvSpPr>
        <p:spPr>
          <a:xfrm>
            <a:off x="2721500" y="676575"/>
            <a:ext cx="6194100" cy="111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solidFill>
                  <a:schemeClr val="dk1"/>
                </a:solidFill>
                <a:latin typeface="Calibri"/>
                <a:ea typeface="Calibri"/>
                <a:cs typeface="Calibri"/>
                <a:sym typeface="Calibri"/>
              </a:rPr>
              <a:t>Oblivious:</a:t>
            </a:r>
            <a:br>
              <a:rPr lang="en-GB" sz="3000">
                <a:solidFill>
                  <a:schemeClr val="dk1"/>
                </a:solidFill>
                <a:latin typeface="Calibri"/>
                <a:ea typeface="Calibri"/>
                <a:cs typeface="Calibri"/>
                <a:sym typeface="Calibri"/>
              </a:rPr>
            </a:br>
            <a:r>
              <a:rPr lang="en-GB" sz="2300">
                <a:solidFill>
                  <a:schemeClr val="dk1"/>
                </a:solidFill>
                <a:latin typeface="Calibri"/>
                <a:ea typeface="Calibri"/>
                <a:cs typeface="Calibri"/>
                <a:sym typeface="Calibri"/>
              </a:rPr>
              <a:t>lacking active conscious knowledge or awareness. </a:t>
            </a:r>
            <a:endParaRPr sz="3800">
              <a:solidFill>
                <a:schemeClr val="dk1"/>
              </a:solidFill>
              <a:latin typeface="Calibri"/>
              <a:ea typeface="Calibri"/>
              <a:cs typeface="Calibri"/>
              <a:sym typeface="Calibri"/>
            </a:endParaRPr>
          </a:p>
        </p:txBody>
      </p:sp>
      <p:pic>
        <p:nvPicPr>
          <p:cNvPr id="257" name="Google Shape;257;p39"/>
          <p:cNvPicPr preferRelativeResize="0"/>
          <p:nvPr/>
        </p:nvPicPr>
        <p:blipFill>
          <a:blip r:embed="rId4">
            <a:alphaModFix/>
          </a:blip>
          <a:stretch>
            <a:fillRect/>
          </a:stretch>
        </p:blipFill>
        <p:spPr>
          <a:xfrm>
            <a:off x="4343662" y="1969622"/>
            <a:ext cx="2839375" cy="2126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8" name="Google Shape;258;p39"/>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9" name="Google Shape;197;p33"/>
          <p:cNvPicPr preferRelativeResize="0"/>
          <p:nvPr/>
        </p:nvPicPr>
        <p:blipFill rotWithShape="1">
          <a:blip r:embed="rId5">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4" name="Google Shape;264;p40"/>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pic>
        <p:nvPicPr>
          <p:cNvPr id="265" name="Google Shape;265;p40"/>
          <p:cNvPicPr preferRelativeResize="0"/>
          <p:nvPr/>
        </p:nvPicPr>
        <p:blipFill rotWithShape="1">
          <a:blip r:embed="rId3">
            <a:alphaModFix/>
          </a:blip>
          <a:srcRect l="13935" t="22406" r="17350" b="24220"/>
          <a:stretch/>
        </p:blipFill>
        <p:spPr>
          <a:xfrm>
            <a:off x="0" y="460500"/>
            <a:ext cx="2371600" cy="1748253"/>
          </a:xfrm>
          <a:prstGeom prst="rect">
            <a:avLst/>
          </a:prstGeom>
          <a:noFill/>
          <a:ln>
            <a:noFill/>
          </a:ln>
        </p:spPr>
      </p:pic>
      <p:graphicFrame>
        <p:nvGraphicFramePr>
          <p:cNvPr id="266" name="Google Shape;266;p40"/>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67" name="Google Shape;267;p40"/>
          <p:cNvSpPr/>
          <p:nvPr/>
        </p:nvSpPr>
        <p:spPr>
          <a:xfrm>
            <a:off x="2278900" y="2091550"/>
            <a:ext cx="6693900" cy="2255400"/>
          </a:xfrm>
          <a:prstGeom prst="leftArrowCallout">
            <a:avLst>
              <a:gd name="adj1" fmla="val 25000"/>
              <a:gd name="adj2" fmla="val 25000"/>
              <a:gd name="adj3" fmla="val 25000"/>
              <a:gd name="adj4" fmla="val 79966"/>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latin typeface="Calibri"/>
                <a:ea typeface="Calibri"/>
                <a:cs typeface="Calibri"/>
                <a:sym typeface="Calibri"/>
              </a:rPr>
              <a:t>How is Growls oblivious? </a:t>
            </a:r>
            <a:br>
              <a:rPr lang="en-GB" sz="1800">
                <a:latin typeface="Calibri"/>
                <a:ea typeface="Calibri"/>
                <a:cs typeface="Calibri"/>
                <a:sym typeface="Calibri"/>
              </a:rPr>
            </a:br>
            <a:r>
              <a:rPr lang="en-GB" sz="1800" i="1">
                <a:latin typeface="Calibri"/>
                <a:ea typeface="Calibri"/>
                <a:cs typeface="Calibri"/>
                <a:sym typeface="Calibri"/>
              </a:rPr>
              <a:t/>
            </a:r>
            <a:br>
              <a:rPr lang="en-GB" sz="1800" i="1">
                <a:latin typeface="Calibri"/>
                <a:ea typeface="Calibri"/>
                <a:cs typeface="Calibri"/>
                <a:sym typeface="Calibri"/>
              </a:rPr>
            </a:br>
            <a:r>
              <a:rPr lang="en-GB" sz="1800" i="1">
                <a:latin typeface="Calibri"/>
                <a:ea typeface="Calibri"/>
                <a:cs typeface="Calibri"/>
                <a:sym typeface="Calibri"/>
              </a:rPr>
              <a:t>Growls is oblivious to how unimpressed Tanisha is on her date with him.</a:t>
            </a:r>
            <a:br>
              <a:rPr lang="en-GB" sz="1800" i="1">
                <a:latin typeface="Calibri"/>
                <a:ea typeface="Calibri"/>
                <a:cs typeface="Calibri"/>
                <a:sym typeface="Calibri"/>
              </a:rPr>
            </a:br>
            <a:r>
              <a:rPr lang="en-GB" sz="1800" i="1">
                <a:latin typeface="Calibri"/>
                <a:ea typeface="Calibri"/>
                <a:cs typeface="Calibri"/>
                <a:sym typeface="Calibri"/>
              </a:rPr>
              <a:t/>
            </a:r>
            <a:br>
              <a:rPr lang="en-GB" sz="1800" i="1">
                <a:latin typeface="Calibri"/>
                <a:ea typeface="Calibri"/>
                <a:cs typeface="Calibri"/>
                <a:sym typeface="Calibri"/>
              </a:rPr>
            </a:br>
            <a:r>
              <a:rPr lang="en-GB" sz="1800" b="1" i="1">
                <a:latin typeface="Calibri"/>
                <a:ea typeface="Calibri"/>
                <a:cs typeface="Calibri"/>
                <a:sym typeface="Calibri"/>
              </a:rPr>
              <a:t>Your turn: use oblivious in your own sentence about Growls</a:t>
            </a:r>
            <a:r>
              <a:rPr lang="en-GB" sz="1800" i="1">
                <a:latin typeface="Calibri"/>
                <a:ea typeface="Calibri"/>
                <a:cs typeface="Calibri"/>
                <a:sym typeface="Calibri"/>
              </a:rPr>
              <a:t>. </a:t>
            </a:r>
            <a:br>
              <a:rPr lang="en-GB" sz="1800" i="1">
                <a:latin typeface="Calibri"/>
                <a:ea typeface="Calibri"/>
                <a:cs typeface="Calibri"/>
                <a:sym typeface="Calibri"/>
              </a:rPr>
            </a:br>
            <a:r>
              <a:rPr lang="en-GB" sz="1800" i="1">
                <a:latin typeface="Calibri"/>
                <a:ea typeface="Calibri"/>
                <a:cs typeface="Calibri"/>
                <a:sym typeface="Calibri"/>
              </a:rPr>
              <a:t>Remember, it is to lack awareness about something.</a:t>
            </a:r>
            <a:endParaRPr sz="1800" i="1">
              <a:latin typeface="Calibri"/>
              <a:ea typeface="Calibri"/>
              <a:cs typeface="Calibri"/>
              <a:sym typeface="Calibri"/>
            </a:endParaRPr>
          </a:p>
        </p:txBody>
      </p:sp>
      <p:sp>
        <p:nvSpPr>
          <p:cNvPr id="268" name="Google Shape;268;p40"/>
          <p:cNvSpPr/>
          <p:nvPr/>
        </p:nvSpPr>
        <p:spPr>
          <a:xfrm>
            <a:off x="2721500" y="676575"/>
            <a:ext cx="6194100" cy="111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solidFill>
                  <a:schemeClr val="dk1"/>
                </a:solidFill>
                <a:latin typeface="Calibri"/>
                <a:ea typeface="Calibri"/>
                <a:cs typeface="Calibri"/>
                <a:sym typeface="Calibri"/>
              </a:rPr>
              <a:t>Oblivious:</a:t>
            </a:r>
            <a:br>
              <a:rPr lang="en-GB" sz="3000">
                <a:solidFill>
                  <a:schemeClr val="dk1"/>
                </a:solidFill>
                <a:latin typeface="Calibri"/>
                <a:ea typeface="Calibri"/>
                <a:cs typeface="Calibri"/>
                <a:sym typeface="Calibri"/>
              </a:rPr>
            </a:br>
            <a:r>
              <a:rPr lang="en-GB" sz="2300">
                <a:solidFill>
                  <a:schemeClr val="dk1"/>
                </a:solidFill>
                <a:latin typeface="Calibri"/>
                <a:ea typeface="Calibri"/>
                <a:cs typeface="Calibri"/>
                <a:sym typeface="Calibri"/>
              </a:rPr>
              <a:t>lacking active conscious knowledge or awareness. </a:t>
            </a:r>
            <a:endParaRPr sz="3800">
              <a:solidFill>
                <a:schemeClr val="dk1"/>
              </a:solidFill>
              <a:latin typeface="Calibri"/>
              <a:ea typeface="Calibri"/>
              <a:cs typeface="Calibri"/>
              <a:sym typeface="Calibri"/>
            </a:endParaRPr>
          </a:p>
        </p:txBody>
      </p:sp>
      <p:pic>
        <p:nvPicPr>
          <p:cNvPr id="8" name="Google Shape;197;p33"/>
          <p:cNvPicPr preferRelativeResize="0"/>
          <p:nvPr/>
        </p:nvPicPr>
        <p:blipFill rotWithShape="1">
          <a:blip r:embed="rId4">
            <a:alphaModFix/>
          </a:blip>
          <a:srcRect l="14927" t="56885" r="11391" b="11125"/>
          <a:stretch/>
        </p:blipFill>
        <p:spPr>
          <a:xfrm>
            <a:off x="0" y="2302329"/>
            <a:ext cx="2441121" cy="1934935"/>
          </a:xfrm>
          <a:prstGeom prst="ellipse">
            <a:avLst/>
          </a:prstGeom>
          <a:ln>
            <a:noFill/>
          </a:ln>
          <a:effectLst>
            <a:softEdge rad="11250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1"/>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graphicFrame>
        <p:nvGraphicFramePr>
          <p:cNvPr id="274" name="Google Shape;274;p41"/>
          <p:cNvGraphicFramePr/>
          <p:nvPr/>
        </p:nvGraphicFramePr>
        <p:xfrm>
          <a:off x="171200" y="4529800"/>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275" name="Google Shape;275;p41"/>
          <p:cNvPicPr preferRelativeResize="0"/>
          <p:nvPr/>
        </p:nvPicPr>
        <p:blipFill rotWithShape="1">
          <a:blip r:embed="rId3">
            <a:alphaModFix/>
          </a:blip>
          <a:srcRect t="16895" b="26727"/>
          <a:stretch/>
        </p:blipFill>
        <p:spPr>
          <a:xfrm>
            <a:off x="182300" y="1163250"/>
            <a:ext cx="3256648" cy="1836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76" name="Google Shape;276;p41"/>
          <p:cNvSpPr txBox="1"/>
          <p:nvPr/>
        </p:nvSpPr>
        <p:spPr>
          <a:xfrm>
            <a:off x="3554800" y="1163275"/>
            <a:ext cx="5418000" cy="30990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a:solidFill>
                  <a:schemeClr val="dk1"/>
                </a:solidFill>
                <a:latin typeface="Calibri"/>
                <a:ea typeface="Calibri"/>
                <a:cs typeface="Calibri"/>
                <a:sym typeface="Calibri"/>
              </a:rPr>
              <a:t>We will now read chapters 5 - 8.</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2600" b="1">
                <a:solidFill>
                  <a:schemeClr val="dk1"/>
                </a:solidFill>
                <a:latin typeface="Calibri"/>
                <a:ea typeface="Calibri"/>
                <a:cs typeface="Calibri"/>
                <a:sym typeface="Calibri"/>
              </a:rPr>
              <a:t/>
            </a:r>
            <a:br>
              <a:rPr lang="en-GB" sz="2600" b="1">
                <a:solidFill>
                  <a:schemeClr val="dk1"/>
                </a:solidFill>
                <a:latin typeface="Calibri"/>
                <a:ea typeface="Calibri"/>
                <a:cs typeface="Calibri"/>
                <a:sym typeface="Calibri"/>
              </a:rPr>
            </a:br>
            <a:endParaRPr sz="2700" b="1">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2"/>
          <p:cNvSpPr txBox="1">
            <a:spLocks noGrp="1"/>
          </p:cNvSpPr>
          <p:nvPr>
            <p:ph type="body" idx="1"/>
          </p:nvPr>
        </p:nvSpPr>
        <p:spPr>
          <a:xfrm>
            <a:off x="143225" y="551250"/>
            <a:ext cx="2552400" cy="42189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1200"/>
              </a:spcAft>
              <a:buNone/>
            </a:pPr>
            <a:r>
              <a:rPr lang="en-GB" sz="2000" b="1">
                <a:solidFill>
                  <a:schemeClr val="dk1"/>
                </a:solidFill>
                <a:latin typeface="Calibri"/>
                <a:ea typeface="Calibri"/>
                <a:cs typeface="Calibri"/>
                <a:sym typeface="Calibri"/>
              </a:rPr>
              <a:t>Final task: </a:t>
            </a:r>
            <a:r>
              <a:rPr lang="en-GB" sz="2000">
                <a:solidFill>
                  <a:schemeClr val="dk1"/>
                </a:solidFill>
                <a:latin typeface="Calibri"/>
                <a:ea typeface="Calibri"/>
                <a:cs typeface="Calibri"/>
                <a:sym typeface="Calibri"/>
              </a:rPr>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We will really look at our summary skills now and complete the plotting task.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In each box, list the five key elements from each chapter. </a:t>
            </a:r>
            <a:r>
              <a:rPr lang="en-GB" sz="2000">
                <a:latin typeface="Calibri"/>
                <a:ea typeface="Calibri"/>
                <a:cs typeface="Calibri"/>
                <a:sym typeface="Calibri"/>
              </a:rPr>
              <a:t/>
            </a:r>
            <a:br>
              <a:rPr lang="en-GB" sz="2000">
                <a:latin typeface="Calibri"/>
                <a:ea typeface="Calibri"/>
                <a:cs typeface="Calibri"/>
                <a:sym typeface="Calibri"/>
              </a:rPr>
            </a:br>
            <a:r>
              <a:rPr lang="en-GB" sz="2000">
                <a:latin typeface="Calibri"/>
                <a:ea typeface="Calibri"/>
                <a:cs typeface="Calibri"/>
                <a:sym typeface="Calibri"/>
              </a:rPr>
              <a:t/>
            </a:r>
            <a:br>
              <a:rPr lang="en-GB" sz="2000">
                <a:latin typeface="Calibri"/>
                <a:ea typeface="Calibri"/>
                <a:cs typeface="Calibri"/>
                <a:sym typeface="Calibri"/>
              </a:rPr>
            </a:br>
            <a:r>
              <a:rPr lang="en-GB" b="1">
                <a:solidFill>
                  <a:srgbClr val="8E7CC3"/>
                </a:solidFill>
                <a:latin typeface="Calibri"/>
                <a:ea typeface="Calibri"/>
                <a:cs typeface="Calibri"/>
                <a:sym typeface="Calibri"/>
              </a:rPr>
              <a:t>Stretch: use bravado/oblivious in your summary statements.</a:t>
            </a:r>
            <a:endParaRPr b="1">
              <a:solidFill>
                <a:srgbClr val="8E7CC3"/>
              </a:solidFill>
              <a:latin typeface="Calibri"/>
              <a:ea typeface="Calibri"/>
              <a:cs typeface="Calibri"/>
              <a:sym typeface="Calibri"/>
            </a:endParaRPr>
          </a:p>
        </p:txBody>
      </p:sp>
      <p:sp>
        <p:nvSpPr>
          <p:cNvPr id="282" name="Google Shape;282;p42"/>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pic>
        <p:nvPicPr>
          <p:cNvPr id="283" name="Google Shape;283;p42"/>
          <p:cNvPicPr preferRelativeResize="0"/>
          <p:nvPr/>
        </p:nvPicPr>
        <p:blipFill>
          <a:blip r:embed="rId3">
            <a:alphaModFix/>
          </a:blip>
          <a:stretch>
            <a:fillRect/>
          </a:stretch>
        </p:blipFill>
        <p:spPr>
          <a:xfrm>
            <a:off x="2791009" y="616350"/>
            <a:ext cx="6170916" cy="4377324"/>
          </a:xfrm>
          <a:prstGeom prst="rect">
            <a:avLst/>
          </a:prstGeom>
          <a:noFill/>
          <a:ln w="19050" cap="flat" cmpd="sng">
            <a:solidFill>
              <a:schemeClr val="dk1"/>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6"/>
          <p:cNvPicPr preferRelativeResize="0"/>
          <p:nvPr/>
        </p:nvPicPr>
        <p:blipFill rotWithShape="1">
          <a:blip r:embed="rId3">
            <a:alphaModFix/>
          </a:blip>
          <a:srcRect l="22628" t="16049" r="20501" b="14501"/>
          <a:stretch/>
        </p:blipFill>
        <p:spPr>
          <a:xfrm>
            <a:off x="161581" y="542465"/>
            <a:ext cx="3567900" cy="4356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0" name="Google Shape;150;p26"/>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4" name="TextBox 3"/>
          <p:cNvSpPr txBox="1"/>
          <p:nvPr/>
        </p:nvSpPr>
        <p:spPr>
          <a:xfrm>
            <a:off x="4094629" y="689025"/>
            <a:ext cx="4822391" cy="3539430"/>
          </a:xfrm>
          <a:prstGeom prst="rect">
            <a:avLst/>
          </a:prstGeom>
          <a:noFill/>
        </p:spPr>
        <p:txBody>
          <a:bodyPr wrap="square" rtlCol="0">
            <a:spAutoFit/>
          </a:bodyPr>
          <a:lstStyle/>
          <a:p>
            <a:r>
              <a:rPr lang="en-GB" sz="2800" dirty="0" smtClean="0">
                <a:latin typeface="Calibri" panose="020F0502020204030204" pitchFamily="34" charset="0"/>
                <a:ea typeface="Calibri" panose="020F0502020204030204" pitchFamily="34" charset="0"/>
                <a:cs typeface="Calibri" panose="020F0502020204030204" pitchFamily="34" charset="0"/>
              </a:rPr>
              <a:t>Homework:</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Reminders/house keeping notes:</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Plenary/exit ticket:</a:t>
            </a:r>
            <a:endParaRPr lang="en-GB"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132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95" name="Google Shape;295;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aphicFrame>
        <p:nvGraphicFramePr>
          <p:cNvPr id="300" name="Google Shape;300;p45"/>
          <p:cNvGraphicFramePr/>
          <p:nvPr/>
        </p:nvGraphicFramePr>
        <p:xfrm>
          <a:off x="554325" y="554350"/>
          <a:ext cx="7914250" cy="3444275"/>
        </p:xfrm>
        <a:graphic>
          <a:graphicData uri="http://schemas.openxmlformats.org/drawingml/2006/table">
            <a:tbl>
              <a:tblPr>
                <a:noFill/>
                <a:tableStyleId>{0D03C22D-0839-448E-82FF-493FEFCD39CC}</a:tableStyleId>
              </a:tblPr>
              <a:tblGrid>
                <a:gridCol w="790200">
                  <a:extLst>
                    <a:ext uri="{9D8B030D-6E8A-4147-A177-3AD203B41FA5}">
                      <a16:colId xmlns:a16="http://schemas.microsoft.com/office/drawing/2014/main" val="20000"/>
                    </a:ext>
                  </a:extLst>
                </a:gridCol>
                <a:gridCol w="1617425">
                  <a:extLst>
                    <a:ext uri="{9D8B030D-6E8A-4147-A177-3AD203B41FA5}">
                      <a16:colId xmlns:a16="http://schemas.microsoft.com/office/drawing/2014/main" val="20001"/>
                    </a:ext>
                  </a:extLst>
                </a:gridCol>
                <a:gridCol w="1666800">
                  <a:extLst>
                    <a:ext uri="{9D8B030D-6E8A-4147-A177-3AD203B41FA5}">
                      <a16:colId xmlns:a16="http://schemas.microsoft.com/office/drawing/2014/main" val="20002"/>
                    </a:ext>
                  </a:extLst>
                </a:gridCol>
                <a:gridCol w="1666800">
                  <a:extLst>
                    <a:ext uri="{9D8B030D-6E8A-4147-A177-3AD203B41FA5}">
                      <a16:colId xmlns:a16="http://schemas.microsoft.com/office/drawing/2014/main" val="20003"/>
                    </a:ext>
                  </a:extLst>
                </a:gridCol>
                <a:gridCol w="2173025">
                  <a:extLst>
                    <a:ext uri="{9D8B030D-6E8A-4147-A177-3AD203B41FA5}">
                      <a16:colId xmlns:a16="http://schemas.microsoft.com/office/drawing/2014/main" val="20004"/>
                    </a:ext>
                  </a:extLst>
                </a:gridCol>
              </a:tblGrid>
              <a:tr h="678400">
                <a:tc>
                  <a:txBody>
                    <a:bodyPr/>
                    <a:lstStyle/>
                    <a:p>
                      <a:pPr marL="0" lvl="0" indent="0" algn="l" rtl="0">
                        <a:lnSpc>
                          <a:spcPct val="115000"/>
                        </a:lnSpc>
                        <a:spcBef>
                          <a:spcPts val="1200"/>
                        </a:spcBef>
                        <a:spcAft>
                          <a:spcPts val="0"/>
                        </a:spcAft>
                        <a:buNone/>
                      </a:pPr>
                      <a:r>
                        <a:rPr lang="en-GB" sz="1200" b="1"/>
                        <a:t>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1</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2</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b="1"/>
                        <a:t>Lesson/hour 3</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b="1"/>
                        <a:t>Key aim for the week</a:t>
                      </a:r>
                      <a:endParaRPr sz="1200" b="1"/>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765875">
                <a:tc>
                  <a:txBody>
                    <a:bodyPr/>
                    <a:lstStyle/>
                    <a:p>
                      <a:pPr marL="0" lvl="0" indent="0" algn="l" rtl="0">
                        <a:lnSpc>
                          <a:spcPct val="115000"/>
                        </a:lnSpc>
                        <a:spcBef>
                          <a:spcPts val="1200"/>
                        </a:spcBef>
                        <a:spcAft>
                          <a:spcPts val="0"/>
                        </a:spcAft>
                        <a:buNone/>
                      </a:pPr>
                      <a:r>
                        <a:rPr lang="en-GB" sz="1200"/>
                        <a:t>1</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FD9"/>
                    </a:solidFill>
                  </a:tcPr>
                </a:tc>
                <a:tc>
                  <a:txBody>
                    <a:bodyPr/>
                    <a:lstStyle/>
                    <a:p>
                      <a:pPr marL="0" lvl="0" indent="0" algn="l" rtl="0">
                        <a:lnSpc>
                          <a:spcPct val="115000"/>
                        </a:lnSpc>
                        <a:spcBef>
                          <a:spcPts val="1200"/>
                        </a:spcBef>
                        <a:spcAft>
                          <a:spcPts val="0"/>
                        </a:spcAft>
                        <a:buNone/>
                      </a:pPr>
                      <a:r>
                        <a:rPr lang="en-GB" sz="1200"/>
                        <a:t>- Introduce the text</a:t>
                      </a:r>
                      <a:br>
                        <a:rPr lang="en-GB" sz="1200"/>
                      </a:br>
                      <a:r>
                        <a:rPr lang="en-GB" sz="1200"/>
                        <a:t> - Introduce the character of Growls</a:t>
                      </a:r>
                      <a:br>
                        <a:rPr lang="en-GB" sz="1200"/>
                      </a:br>
                      <a:r>
                        <a:rPr lang="en-GB" sz="1200"/>
                        <a:t> - Read chapters 1-4</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a:t>Read chapters 5-8</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1200"/>
                        </a:spcBef>
                        <a:spcAft>
                          <a:spcPts val="0"/>
                        </a:spcAft>
                        <a:buNone/>
                      </a:pPr>
                      <a:r>
                        <a:rPr lang="en-GB" sz="1200"/>
                        <a:t>Read chapters 9-13</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0"/>
                        </a:spcAft>
                        <a:buNone/>
                      </a:pPr>
                      <a:r>
                        <a:rPr lang="en-GB" sz="1200"/>
                        <a:t>- Explicit teaching of questioning, clarifying, summarising, predicting;</a:t>
                      </a:r>
                      <a:br>
                        <a:rPr lang="en-GB" sz="1200"/>
                      </a:br>
                      <a:r>
                        <a:rPr lang="en-GB" sz="1200"/>
                        <a:t> - Explicit teaching of using vocabulary strategies</a:t>
                      </a:r>
                      <a:br>
                        <a:rPr lang="en-GB" sz="1200"/>
                      </a:br>
                      <a:r>
                        <a:rPr lang="en-GB" sz="1200"/>
                        <a:t> -Modelling expressive reading</a:t>
                      </a:r>
                      <a:endParaRPr sz="1200"/>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46"/>
          <p:cNvPicPr preferRelativeResize="0"/>
          <p:nvPr/>
        </p:nvPicPr>
        <p:blipFill rotWithShape="1">
          <a:blip r:embed="rId3">
            <a:alphaModFix/>
          </a:blip>
          <a:srcRect t="21128" b="32959"/>
          <a:stretch/>
        </p:blipFill>
        <p:spPr>
          <a:xfrm>
            <a:off x="0" y="460500"/>
            <a:ext cx="3357823" cy="1356575"/>
          </a:xfrm>
          <a:prstGeom prst="rect">
            <a:avLst/>
          </a:prstGeom>
          <a:noFill/>
          <a:ln>
            <a:noFill/>
          </a:ln>
        </p:spPr>
      </p:pic>
      <p:sp>
        <p:nvSpPr>
          <p:cNvPr id="306" name="Google Shape;306;p46"/>
          <p:cNvSpPr txBox="1"/>
          <p:nvPr/>
        </p:nvSpPr>
        <p:spPr>
          <a:xfrm>
            <a:off x="0" y="1817075"/>
            <a:ext cx="3357900" cy="3326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dirty="0">
                <a:solidFill>
                  <a:schemeClr val="dk1"/>
                </a:solidFill>
                <a:latin typeface="Calibri"/>
                <a:ea typeface="Calibri"/>
                <a:cs typeface="Calibri"/>
                <a:sym typeface="Calibri"/>
              </a:rPr>
              <a:t>Look at the lyrics from GZA (of the Wu Tang Clan). As you read them, note any poetic devices you can identify</a:t>
            </a:r>
            <a:r>
              <a:rPr lang="en-GB" sz="2600" b="1" dirty="0" smtClean="0">
                <a:solidFill>
                  <a:schemeClr val="dk1"/>
                </a:solidFill>
                <a:latin typeface="Calibri"/>
                <a:ea typeface="Calibri"/>
                <a:cs typeface="Calibri"/>
                <a:sym typeface="Calibri"/>
              </a:rPr>
              <a:t>.</a:t>
            </a:r>
            <a:br>
              <a:rPr lang="en-GB" sz="2600" b="1" dirty="0" smtClean="0">
                <a:solidFill>
                  <a:schemeClr val="dk1"/>
                </a:solidFill>
                <a:latin typeface="Calibri"/>
                <a:ea typeface="Calibri"/>
                <a:cs typeface="Calibri"/>
                <a:sym typeface="Calibri"/>
              </a:rPr>
            </a:br>
            <a:r>
              <a:rPr lang="en-GB" sz="2400" b="1" i="1" dirty="0">
                <a:solidFill>
                  <a:schemeClr val="dk1"/>
                </a:solidFill>
                <a:latin typeface="Calibri"/>
                <a:ea typeface="Calibri"/>
                <a:cs typeface="Calibri"/>
                <a:sym typeface="Calibri"/>
              </a:rPr>
              <a:t/>
            </a:r>
            <a:br>
              <a:rPr lang="en-GB" sz="2400" b="1" i="1" dirty="0">
                <a:solidFill>
                  <a:schemeClr val="dk1"/>
                </a:solidFill>
                <a:latin typeface="Calibri"/>
                <a:ea typeface="Calibri"/>
                <a:cs typeface="Calibri"/>
                <a:sym typeface="Calibri"/>
              </a:rPr>
            </a:br>
            <a:r>
              <a:rPr lang="en-GB" b="1" i="1" dirty="0">
                <a:solidFill>
                  <a:schemeClr val="dk1"/>
                </a:solidFill>
                <a:latin typeface="Calibri"/>
                <a:ea typeface="Calibri"/>
                <a:cs typeface="Calibri"/>
                <a:sym typeface="Calibri"/>
              </a:rPr>
              <a:t>Option: </a:t>
            </a:r>
            <a:r>
              <a:rPr lang="en-GB" b="1" i="1" u="sng" dirty="0">
                <a:solidFill>
                  <a:schemeClr val="hlink"/>
                </a:solidFill>
                <a:latin typeface="Calibri"/>
                <a:ea typeface="Calibri"/>
                <a:cs typeface="Calibri"/>
                <a:sym typeface="Calibri"/>
                <a:hlinkClick r:id="rId4"/>
              </a:rPr>
              <a:t>play </a:t>
            </a:r>
            <a:r>
              <a:rPr lang="en-GB" b="1" i="1" dirty="0">
                <a:solidFill>
                  <a:schemeClr val="dk1"/>
                </a:solidFill>
                <a:latin typeface="Calibri"/>
                <a:ea typeface="Calibri"/>
                <a:cs typeface="Calibri"/>
                <a:sym typeface="Calibri"/>
              </a:rPr>
              <a:t>the song alongside this task.</a:t>
            </a:r>
            <a:endParaRPr sz="1600" b="1" i="1" dirty="0">
              <a:solidFill>
                <a:schemeClr val="dk1"/>
              </a:solidFill>
              <a:latin typeface="Calibri"/>
              <a:ea typeface="Calibri"/>
              <a:cs typeface="Calibri"/>
              <a:sym typeface="Calibri"/>
            </a:endParaRPr>
          </a:p>
        </p:txBody>
      </p:sp>
      <p:pic>
        <p:nvPicPr>
          <p:cNvPr id="307" name="Google Shape;307;p46"/>
          <p:cNvPicPr preferRelativeResize="0"/>
          <p:nvPr/>
        </p:nvPicPr>
        <p:blipFill>
          <a:blip r:embed="rId5">
            <a:alphaModFix/>
          </a:blip>
          <a:stretch>
            <a:fillRect/>
          </a:stretch>
        </p:blipFill>
        <p:spPr>
          <a:xfrm>
            <a:off x="8417750" y="4417100"/>
            <a:ext cx="726400" cy="726400"/>
          </a:xfrm>
          <a:prstGeom prst="rect">
            <a:avLst/>
          </a:prstGeom>
          <a:noFill/>
          <a:ln w="19050" cap="flat" cmpd="sng">
            <a:solidFill>
              <a:schemeClr val="dk1"/>
            </a:solidFill>
            <a:prstDash val="solid"/>
            <a:round/>
            <a:headEnd type="none" w="sm" len="sm"/>
            <a:tailEnd type="none" w="sm" len="sm"/>
          </a:ln>
        </p:spPr>
      </p:pic>
      <p:sp>
        <p:nvSpPr>
          <p:cNvPr id="308" name="Google Shape;308;p46"/>
          <p:cNvSpPr txBox="1">
            <a:spLocks noGrp="1"/>
          </p:cNvSpPr>
          <p:nvPr>
            <p:ph type="title"/>
          </p:nvPr>
        </p:nvSpPr>
        <p:spPr>
          <a:xfrm>
            <a:off x="1110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clarifying and summarising skills in the early chapters of SFT.</a:t>
            </a:r>
            <a:endParaRPr sz="1700" b="1">
              <a:solidFill>
                <a:schemeClr val="lt1"/>
              </a:solidFill>
              <a:latin typeface="Calibri"/>
              <a:ea typeface="Calibri"/>
              <a:cs typeface="Calibri"/>
              <a:sym typeface="Calibri"/>
            </a:endParaRPr>
          </a:p>
        </p:txBody>
      </p:sp>
      <p:sp>
        <p:nvSpPr>
          <p:cNvPr id="309" name="Google Shape;309;p46"/>
          <p:cNvSpPr txBox="1"/>
          <p:nvPr/>
        </p:nvSpPr>
        <p:spPr>
          <a:xfrm>
            <a:off x="3454761" y="460500"/>
            <a:ext cx="5603400" cy="437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700" dirty="0">
                <a:solidFill>
                  <a:schemeClr val="dk1"/>
                </a:solidFill>
                <a:latin typeface="Calibri"/>
                <a:ea typeface="Calibri"/>
                <a:cs typeface="Calibri"/>
                <a:sym typeface="Calibri"/>
              </a:rPr>
              <a:t>All I need is a beat, with a continuous loop</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And a live vibe, that'll hypnotize like the flute</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Along with something that's rugged by nature like the forest</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Composed like the symphony without a chorus</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A place with the path and trail that you follow</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With the wood, where you drive your nails, but too hollow</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Far from reality, with a slim chance of getting back</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Even if you narrowly escape the hidden traps</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Nothing but the driven raps written in my notebook</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Inspired by the cap and the gown, that's on the coat hook</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Prepare for the chemical rush, something new to cause</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Your heart to bass, but it's </a:t>
            </a:r>
            <a:r>
              <a:rPr lang="en-GB" sz="1700" dirty="0" err="1">
                <a:solidFill>
                  <a:schemeClr val="dk1"/>
                </a:solidFill>
                <a:latin typeface="Calibri"/>
                <a:ea typeface="Calibri"/>
                <a:cs typeface="Calibri"/>
                <a:sym typeface="Calibri"/>
              </a:rPr>
              <a:t>tangable</a:t>
            </a:r>
            <a:r>
              <a:rPr lang="en-GB" sz="1700" dirty="0">
                <a:solidFill>
                  <a:schemeClr val="dk1"/>
                </a:solidFill>
                <a:latin typeface="Calibri"/>
                <a:ea typeface="Calibri"/>
                <a:cs typeface="Calibri"/>
                <a:sym typeface="Calibri"/>
              </a:rPr>
              <a:t> to touch</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Associate with those who are consumed with beats</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Produce fire, until they melt the room with heat</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You know my ink lay all over the sheets, let us gather around</a:t>
            </a:r>
            <a:endParaRPr sz="1700" dirty="0">
              <a:solidFill>
                <a:schemeClr val="dk1"/>
              </a:solidFill>
              <a:latin typeface="Calibri"/>
              <a:ea typeface="Calibri"/>
              <a:cs typeface="Calibri"/>
              <a:sym typeface="Calibri"/>
            </a:endParaRPr>
          </a:p>
          <a:p>
            <a:pPr marL="0" lvl="0" indent="0" algn="l" rtl="0">
              <a:spcBef>
                <a:spcPts val="0"/>
              </a:spcBef>
              <a:spcAft>
                <a:spcPts val="0"/>
              </a:spcAft>
              <a:buNone/>
            </a:pPr>
            <a:r>
              <a:rPr lang="en-GB" sz="1700" dirty="0">
                <a:solidFill>
                  <a:schemeClr val="dk1"/>
                </a:solidFill>
                <a:latin typeface="Calibri"/>
                <a:ea typeface="Calibri"/>
                <a:cs typeface="Calibri"/>
                <a:sym typeface="Calibri"/>
              </a:rPr>
              <a:t>And form words, </a:t>
            </a:r>
            <a:r>
              <a:rPr lang="en-GB" sz="1700" dirty="0" err="1">
                <a:solidFill>
                  <a:schemeClr val="dk1"/>
                </a:solidFill>
                <a:latin typeface="Calibri"/>
                <a:ea typeface="Calibri"/>
                <a:cs typeface="Calibri"/>
                <a:sym typeface="Calibri"/>
              </a:rPr>
              <a:t>everytime</a:t>
            </a:r>
            <a:r>
              <a:rPr lang="en-GB" sz="1700" dirty="0">
                <a:solidFill>
                  <a:schemeClr val="dk1"/>
                </a:solidFill>
                <a:latin typeface="Calibri"/>
                <a:ea typeface="Calibri"/>
                <a:cs typeface="Calibri"/>
                <a:sym typeface="Calibri"/>
              </a:rPr>
              <a:t> they meet</a:t>
            </a:r>
            <a:endParaRPr sz="1700" dirty="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7"/>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315" name="Google Shape;315;p47"/>
          <p:cNvSpPr txBox="1">
            <a:spLocks noGrp="1"/>
          </p:cNvSpPr>
          <p:nvPr>
            <p:ph type="title"/>
          </p:nvPr>
        </p:nvSpPr>
        <p:spPr>
          <a:xfrm>
            <a:off x="171200" y="564525"/>
            <a:ext cx="8683200" cy="98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00" b="1">
                <a:latin typeface="Calibri"/>
                <a:ea typeface="Calibri"/>
                <a:cs typeface="Calibri"/>
                <a:sym typeface="Calibri"/>
              </a:rPr>
              <a:t>T</a:t>
            </a:r>
            <a:r>
              <a:rPr lang="en-GB" sz="2420" b="1">
                <a:latin typeface="Calibri"/>
                <a:ea typeface="Calibri"/>
                <a:cs typeface="Calibri"/>
                <a:sym typeface="Calibri"/>
              </a:rPr>
              <a:t>hese aren’t new skills anymore, and this is how we will use them:</a:t>
            </a:r>
            <a:endParaRPr sz="2420" b="1">
              <a:latin typeface="Calibri"/>
              <a:ea typeface="Calibri"/>
              <a:cs typeface="Calibri"/>
              <a:sym typeface="Calibri"/>
            </a:endParaRPr>
          </a:p>
          <a:p>
            <a:pPr marL="0" lvl="0" indent="0" algn="l" rtl="0">
              <a:spcBef>
                <a:spcPts val="0"/>
              </a:spcBef>
              <a:spcAft>
                <a:spcPts val="0"/>
              </a:spcAft>
              <a:buSzPts val="990"/>
              <a:buNone/>
            </a:pPr>
            <a:r>
              <a:rPr lang="en-GB" sz="2420" b="1">
                <a:latin typeface="Calibri"/>
                <a:ea typeface="Calibri"/>
                <a:cs typeface="Calibri"/>
                <a:sym typeface="Calibri"/>
              </a:rPr>
              <a:t/>
            </a:r>
            <a:br>
              <a:rPr lang="en-GB" sz="2420" b="1">
                <a:latin typeface="Calibri"/>
                <a:ea typeface="Calibri"/>
                <a:cs typeface="Calibri"/>
                <a:sym typeface="Calibri"/>
              </a:rPr>
            </a:br>
            <a:r>
              <a:rPr lang="en-GB" sz="2420" b="1">
                <a:latin typeface="Calibri"/>
                <a:ea typeface="Calibri"/>
                <a:cs typeface="Calibri"/>
                <a:sym typeface="Calibri"/>
              </a:rPr>
              <a:t>1. We will start with some key </a:t>
            </a:r>
            <a:r>
              <a:rPr lang="en-GB" sz="2420" b="1">
                <a:solidFill>
                  <a:srgbClr val="9900FF"/>
                </a:solidFill>
                <a:latin typeface="Calibri"/>
                <a:ea typeface="Calibri"/>
                <a:cs typeface="Calibri"/>
                <a:sym typeface="Calibri"/>
              </a:rPr>
              <a:t>questions</a:t>
            </a:r>
            <a:r>
              <a:rPr lang="en-GB" sz="2420" b="1">
                <a:latin typeface="Calibri"/>
                <a:ea typeface="Calibri"/>
                <a:cs typeface="Calibri"/>
                <a:sym typeface="Calibri"/>
              </a:rPr>
              <a:t> of the text to recap.</a:t>
            </a:r>
            <a:endParaRPr sz="2420" b="1">
              <a:latin typeface="Calibri"/>
              <a:ea typeface="Calibri"/>
              <a:cs typeface="Calibri"/>
              <a:sym typeface="Calibri"/>
            </a:endParaRPr>
          </a:p>
          <a:p>
            <a:pPr marL="0" lvl="0" indent="0" algn="l" rtl="0">
              <a:spcBef>
                <a:spcPts val="0"/>
              </a:spcBef>
              <a:spcAft>
                <a:spcPts val="0"/>
              </a:spcAft>
              <a:buSzPts val="990"/>
              <a:buNone/>
            </a:pPr>
            <a:r>
              <a:rPr lang="en-GB" sz="2420" b="1">
                <a:latin typeface="Calibri"/>
                <a:ea typeface="Calibri"/>
                <a:cs typeface="Calibri"/>
                <a:sym typeface="Calibri"/>
              </a:rPr>
              <a:t/>
            </a:r>
            <a:br>
              <a:rPr lang="en-GB" sz="2420" b="1">
                <a:latin typeface="Calibri"/>
                <a:ea typeface="Calibri"/>
                <a:cs typeface="Calibri"/>
                <a:sym typeface="Calibri"/>
              </a:rPr>
            </a:br>
            <a:r>
              <a:rPr lang="en-GB" sz="2420" b="1">
                <a:latin typeface="Calibri"/>
                <a:ea typeface="Calibri"/>
                <a:cs typeface="Calibri"/>
                <a:sym typeface="Calibri"/>
              </a:rPr>
              <a:t>2. We will </a:t>
            </a:r>
            <a:r>
              <a:rPr lang="en-GB" sz="2420" b="1">
                <a:solidFill>
                  <a:srgbClr val="0066FF"/>
                </a:solidFill>
                <a:latin typeface="Calibri"/>
                <a:ea typeface="Calibri"/>
                <a:cs typeface="Calibri"/>
                <a:sym typeface="Calibri"/>
              </a:rPr>
              <a:t>clarify</a:t>
            </a:r>
            <a:r>
              <a:rPr lang="en-GB" sz="2420" b="1">
                <a:latin typeface="Calibri"/>
                <a:ea typeface="Calibri"/>
                <a:cs typeface="Calibri"/>
                <a:sym typeface="Calibri"/>
              </a:rPr>
              <a:t> a key moment in the text.</a:t>
            </a:r>
            <a:endParaRPr sz="2420" b="1">
              <a:latin typeface="Calibri"/>
              <a:ea typeface="Calibri"/>
              <a:cs typeface="Calibri"/>
              <a:sym typeface="Calibri"/>
            </a:endParaRPr>
          </a:p>
          <a:p>
            <a:pPr marL="0" lvl="0" indent="0" algn="l" rtl="0">
              <a:spcBef>
                <a:spcPts val="0"/>
              </a:spcBef>
              <a:spcAft>
                <a:spcPts val="0"/>
              </a:spcAft>
              <a:buSzPts val="990"/>
              <a:buNone/>
            </a:pPr>
            <a:endParaRPr sz="2420" b="1">
              <a:latin typeface="Calibri"/>
              <a:ea typeface="Calibri"/>
              <a:cs typeface="Calibri"/>
              <a:sym typeface="Calibri"/>
            </a:endParaRPr>
          </a:p>
          <a:p>
            <a:pPr marL="0" lvl="0" indent="0" algn="l" rtl="0">
              <a:spcBef>
                <a:spcPts val="0"/>
              </a:spcBef>
              <a:spcAft>
                <a:spcPts val="0"/>
              </a:spcAft>
              <a:buSzPts val="990"/>
              <a:buNone/>
            </a:pPr>
            <a:r>
              <a:rPr lang="en-GB" sz="2420" b="1">
                <a:latin typeface="Calibri"/>
                <a:ea typeface="Calibri"/>
                <a:cs typeface="Calibri"/>
                <a:sym typeface="Calibri"/>
              </a:rPr>
              <a:t>3. We will use our plotting sheets to </a:t>
            </a:r>
            <a:r>
              <a:rPr lang="en-GB" sz="2420" b="1">
                <a:solidFill>
                  <a:srgbClr val="00B050"/>
                </a:solidFill>
                <a:latin typeface="Calibri"/>
                <a:ea typeface="Calibri"/>
                <a:cs typeface="Calibri"/>
                <a:sym typeface="Calibri"/>
              </a:rPr>
              <a:t>summarise</a:t>
            </a:r>
            <a:r>
              <a:rPr lang="en-GB" sz="2420" b="1">
                <a:latin typeface="Calibri"/>
                <a:ea typeface="Calibri"/>
                <a:cs typeface="Calibri"/>
                <a:sym typeface="Calibri"/>
              </a:rPr>
              <a:t>.</a:t>
            </a:r>
            <a:endParaRPr sz="2420" b="1">
              <a:latin typeface="Calibri"/>
              <a:ea typeface="Calibri"/>
              <a:cs typeface="Calibri"/>
              <a:sym typeface="Calibri"/>
            </a:endParaRPr>
          </a:p>
          <a:p>
            <a:pPr marL="0" lvl="0" indent="0" algn="l" rtl="0">
              <a:spcBef>
                <a:spcPts val="0"/>
              </a:spcBef>
              <a:spcAft>
                <a:spcPts val="0"/>
              </a:spcAft>
              <a:buSzPts val="990"/>
              <a:buNone/>
            </a:pPr>
            <a:r>
              <a:rPr lang="en-GB" sz="2420" b="1">
                <a:latin typeface="Calibri"/>
                <a:ea typeface="Calibri"/>
                <a:cs typeface="Calibri"/>
                <a:sym typeface="Calibri"/>
              </a:rPr>
              <a:t/>
            </a:r>
            <a:br>
              <a:rPr lang="en-GB" sz="2420" b="1">
                <a:latin typeface="Calibri"/>
                <a:ea typeface="Calibri"/>
                <a:cs typeface="Calibri"/>
                <a:sym typeface="Calibri"/>
              </a:rPr>
            </a:br>
            <a:r>
              <a:rPr lang="en-GB" sz="2420" b="1">
                <a:latin typeface="Calibri"/>
                <a:ea typeface="Calibri"/>
                <a:cs typeface="Calibri"/>
                <a:sym typeface="Calibri"/>
              </a:rPr>
              <a:t>4. We will then finish with a </a:t>
            </a:r>
            <a:r>
              <a:rPr lang="en-GB" sz="2420" b="1">
                <a:solidFill>
                  <a:srgbClr val="029C98"/>
                </a:solidFill>
                <a:latin typeface="Calibri"/>
                <a:ea typeface="Calibri"/>
                <a:cs typeface="Calibri"/>
                <a:sym typeface="Calibri"/>
              </a:rPr>
              <a:t>prediction</a:t>
            </a:r>
            <a:r>
              <a:rPr lang="en-GB" sz="2420" b="1">
                <a:latin typeface="Calibri"/>
                <a:ea typeface="Calibri"/>
                <a:cs typeface="Calibri"/>
                <a:sym typeface="Calibri"/>
              </a:rPr>
              <a:t>.</a:t>
            </a:r>
            <a:endParaRPr sz="2420" b="1">
              <a:latin typeface="Calibri"/>
              <a:ea typeface="Calibri"/>
              <a:cs typeface="Calibri"/>
              <a:sym typeface="Calibri"/>
            </a:endParaRPr>
          </a:p>
        </p:txBody>
      </p:sp>
      <p:graphicFrame>
        <p:nvGraphicFramePr>
          <p:cNvPr id="316" name="Google Shape;316;p47"/>
          <p:cNvGraphicFramePr/>
          <p:nvPr/>
        </p:nvGraphicFramePr>
        <p:xfrm>
          <a:off x="171200" y="4516775"/>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8"/>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graphicFrame>
        <p:nvGraphicFramePr>
          <p:cNvPr id="322" name="Google Shape;322;p48"/>
          <p:cNvGraphicFramePr/>
          <p:nvPr/>
        </p:nvGraphicFramePr>
        <p:xfrm>
          <a:off x="171200" y="4529800"/>
          <a:ext cx="8801600" cy="460500"/>
        </p:xfrm>
        <a:graphic>
          <a:graphicData uri="http://schemas.openxmlformats.org/drawingml/2006/table">
            <a:tbl>
              <a:tblPr>
                <a:noFill/>
                <a:tableStyleId>{CFB32054-B3A0-4760-8739-CDD489F3F56D}</a:tableStyleId>
              </a:tblPr>
              <a:tblGrid>
                <a:gridCol w="1100200">
                  <a:extLst>
                    <a:ext uri="{9D8B030D-6E8A-4147-A177-3AD203B41FA5}">
                      <a16:colId xmlns:a16="http://schemas.microsoft.com/office/drawing/2014/main" val="20000"/>
                    </a:ext>
                  </a:extLst>
                </a:gridCol>
                <a:gridCol w="1100200">
                  <a:extLst>
                    <a:ext uri="{9D8B030D-6E8A-4147-A177-3AD203B41FA5}">
                      <a16:colId xmlns:a16="http://schemas.microsoft.com/office/drawing/2014/main" val="20001"/>
                    </a:ext>
                  </a:extLst>
                </a:gridCol>
                <a:gridCol w="1100200">
                  <a:extLst>
                    <a:ext uri="{9D8B030D-6E8A-4147-A177-3AD203B41FA5}">
                      <a16:colId xmlns:a16="http://schemas.microsoft.com/office/drawing/2014/main" val="20002"/>
                    </a:ext>
                  </a:extLst>
                </a:gridCol>
                <a:gridCol w="1100200">
                  <a:extLst>
                    <a:ext uri="{9D8B030D-6E8A-4147-A177-3AD203B41FA5}">
                      <a16:colId xmlns:a16="http://schemas.microsoft.com/office/drawing/2014/main" val="20003"/>
                    </a:ext>
                  </a:extLst>
                </a:gridCol>
                <a:gridCol w="1100200">
                  <a:extLst>
                    <a:ext uri="{9D8B030D-6E8A-4147-A177-3AD203B41FA5}">
                      <a16:colId xmlns:a16="http://schemas.microsoft.com/office/drawing/2014/main" val="20004"/>
                    </a:ext>
                  </a:extLst>
                </a:gridCol>
                <a:gridCol w="1100200">
                  <a:extLst>
                    <a:ext uri="{9D8B030D-6E8A-4147-A177-3AD203B41FA5}">
                      <a16:colId xmlns:a16="http://schemas.microsoft.com/office/drawing/2014/main" val="20005"/>
                    </a:ext>
                  </a:extLst>
                </a:gridCol>
                <a:gridCol w="1100200">
                  <a:extLst>
                    <a:ext uri="{9D8B030D-6E8A-4147-A177-3AD203B41FA5}">
                      <a16:colId xmlns:a16="http://schemas.microsoft.com/office/drawing/2014/main" val="20006"/>
                    </a:ext>
                  </a:extLst>
                </a:gridCol>
                <a:gridCol w="1100200">
                  <a:extLst>
                    <a:ext uri="{9D8B030D-6E8A-4147-A177-3AD203B41FA5}">
                      <a16:colId xmlns:a16="http://schemas.microsoft.com/office/drawing/2014/main" val="20007"/>
                    </a:ext>
                  </a:extLst>
                </a:gridCol>
              </a:tblGrid>
              <a:tr h="460500">
                <a:tc>
                  <a:txBody>
                    <a:bodyPr/>
                    <a:lstStyle/>
                    <a:p>
                      <a:pPr marL="0" lvl="0" indent="0" algn="ctr" rtl="0">
                        <a:lnSpc>
                          <a:spcPct val="115000"/>
                        </a:lnSpc>
                        <a:spcBef>
                          <a:spcPts val="1200"/>
                        </a:spcBef>
                        <a:spcAft>
                          <a:spcPts val="0"/>
                        </a:spcAft>
                        <a:buNone/>
                      </a:pPr>
                      <a:r>
                        <a:rPr lang="en-GB" b="1">
                          <a:solidFill>
                            <a:srgbClr val="9900FF"/>
                          </a:solidFill>
                          <a:latin typeface="Calibri"/>
                          <a:ea typeface="Calibri"/>
                          <a:cs typeface="Calibri"/>
                          <a:sym typeface="Calibri"/>
                        </a:rPr>
                        <a:t>Questioning</a:t>
                      </a:r>
                      <a:endParaRPr b="1">
                        <a:solidFill>
                          <a:srgbClr val="9900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66FF"/>
                          </a:solidFill>
                          <a:latin typeface="Calibri"/>
                          <a:ea typeface="Calibri"/>
                          <a:cs typeface="Calibri"/>
                          <a:sym typeface="Calibri"/>
                        </a:rPr>
                        <a:t>Clarifying</a:t>
                      </a:r>
                      <a:endParaRPr b="1">
                        <a:solidFill>
                          <a:srgbClr val="0066FF"/>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29C98"/>
                          </a:solidFill>
                          <a:latin typeface="Calibri"/>
                          <a:ea typeface="Calibri"/>
                          <a:cs typeface="Calibri"/>
                          <a:sym typeface="Calibri"/>
                        </a:rPr>
                        <a:t>Predicting</a:t>
                      </a:r>
                      <a:endParaRPr b="1">
                        <a:solidFill>
                          <a:srgbClr val="029C98"/>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b="1">
                          <a:solidFill>
                            <a:srgbClr val="00B050"/>
                          </a:solidFill>
                          <a:latin typeface="Calibri"/>
                          <a:ea typeface="Calibri"/>
                          <a:cs typeface="Calibri"/>
                          <a:sym typeface="Calibri"/>
                        </a:rPr>
                        <a:t>Summarising</a:t>
                      </a:r>
                      <a:endParaRPr b="1">
                        <a:solidFill>
                          <a:srgbClr val="00B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C000"/>
                          </a:solidFill>
                          <a:latin typeface="Calibri"/>
                          <a:ea typeface="Calibri"/>
                          <a:cs typeface="Calibri"/>
                          <a:sym typeface="Calibri"/>
                        </a:rPr>
                        <a:t>Inferring</a:t>
                      </a:r>
                      <a:endParaRPr b="1">
                        <a:solidFill>
                          <a:srgbClr val="FFC00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ED7D31"/>
                          </a:solidFill>
                          <a:latin typeface="Calibri"/>
                          <a:ea typeface="Calibri"/>
                          <a:cs typeface="Calibri"/>
                          <a:sym typeface="Calibri"/>
                        </a:rPr>
                        <a:t>Connecting</a:t>
                      </a:r>
                      <a:endParaRPr b="1">
                        <a:solidFill>
                          <a:srgbClr val="ED7D31"/>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3399"/>
                          </a:solidFill>
                          <a:latin typeface="Calibri"/>
                          <a:ea typeface="Calibri"/>
                          <a:cs typeface="Calibri"/>
                          <a:sym typeface="Calibri"/>
                        </a:rPr>
                        <a:t>Monitoring</a:t>
                      </a:r>
                      <a:endParaRPr b="1">
                        <a:solidFill>
                          <a:srgbClr val="FF3399"/>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b="1">
                          <a:solidFill>
                            <a:srgbClr val="FF5050"/>
                          </a:solidFill>
                          <a:latin typeface="Calibri"/>
                          <a:ea typeface="Calibri"/>
                          <a:cs typeface="Calibri"/>
                          <a:sym typeface="Calibri"/>
                        </a:rPr>
                        <a:t>Discussing</a:t>
                      </a:r>
                      <a:endParaRPr b="1">
                        <a:solidFill>
                          <a:srgbClr val="FF5050"/>
                        </a:solidFill>
                        <a:latin typeface="Calibri"/>
                        <a:ea typeface="Calibri"/>
                        <a:cs typeface="Calibri"/>
                        <a:sym typeface="Calibri"/>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323" name="Google Shape;323;p48"/>
          <p:cNvPicPr preferRelativeResize="0"/>
          <p:nvPr/>
        </p:nvPicPr>
        <p:blipFill rotWithShape="1">
          <a:blip r:embed="rId3">
            <a:alphaModFix/>
          </a:blip>
          <a:srcRect t="16895" b="26727"/>
          <a:stretch/>
        </p:blipFill>
        <p:spPr>
          <a:xfrm>
            <a:off x="171200" y="564273"/>
            <a:ext cx="3256648" cy="1836052"/>
          </a:xfrm>
          <a:prstGeom prst="rect">
            <a:avLst/>
          </a:prstGeom>
          <a:noFill/>
          <a:ln>
            <a:noFill/>
          </a:ln>
        </p:spPr>
      </p:pic>
      <p:sp>
        <p:nvSpPr>
          <p:cNvPr id="324" name="Google Shape;324;p48"/>
          <p:cNvSpPr txBox="1"/>
          <p:nvPr/>
        </p:nvSpPr>
        <p:spPr>
          <a:xfrm>
            <a:off x="3554800" y="538225"/>
            <a:ext cx="5418000" cy="3724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100" b="1">
                <a:solidFill>
                  <a:schemeClr val="dk1"/>
                </a:solidFill>
                <a:latin typeface="Calibri"/>
                <a:ea typeface="Calibri"/>
                <a:cs typeface="Calibri"/>
                <a:sym typeface="Calibri"/>
              </a:rPr>
              <a:t>Before we start, let’s discuss a few </a:t>
            </a:r>
            <a:r>
              <a:rPr lang="en-GB" sz="2100" b="1">
                <a:solidFill>
                  <a:srgbClr val="0066FF"/>
                </a:solidFill>
                <a:latin typeface="Calibri"/>
                <a:ea typeface="Calibri"/>
                <a:cs typeface="Calibri"/>
                <a:sym typeface="Calibri"/>
              </a:rPr>
              <a:t>clarifying </a:t>
            </a:r>
            <a:r>
              <a:rPr lang="en-GB" sz="2100" b="1">
                <a:solidFill>
                  <a:srgbClr val="9900FF"/>
                </a:solidFill>
                <a:latin typeface="Calibri"/>
                <a:ea typeface="Calibri"/>
                <a:cs typeface="Calibri"/>
                <a:sym typeface="Calibri"/>
              </a:rPr>
              <a:t>questions</a:t>
            </a:r>
            <a:r>
              <a:rPr lang="en-GB" sz="2100" b="1">
                <a:solidFill>
                  <a:schemeClr val="dk1"/>
                </a:solidFill>
                <a:latin typeface="Calibri"/>
                <a:ea typeface="Calibri"/>
                <a:cs typeface="Calibri"/>
                <a:sym typeface="Calibri"/>
              </a:rPr>
              <a:t>.</a:t>
            </a:r>
            <a:br>
              <a:rPr lang="en-GB" sz="2100" b="1">
                <a:solidFill>
                  <a:schemeClr val="dk1"/>
                </a:solidFill>
                <a:latin typeface="Calibri"/>
                <a:ea typeface="Calibri"/>
                <a:cs typeface="Calibri"/>
                <a:sym typeface="Calibri"/>
              </a:rPr>
            </a:br>
            <a:r>
              <a:rPr lang="en-GB" sz="2100" b="1">
                <a:solidFill>
                  <a:schemeClr val="dk1"/>
                </a:solidFill>
                <a:latin typeface="Calibri"/>
                <a:ea typeface="Calibri"/>
                <a:cs typeface="Calibri"/>
                <a:sym typeface="Calibri"/>
              </a:rPr>
              <a:t/>
            </a:r>
            <a:br>
              <a:rPr lang="en-GB" sz="2100" b="1">
                <a:solidFill>
                  <a:schemeClr val="dk1"/>
                </a:solidFill>
                <a:latin typeface="Calibri"/>
                <a:ea typeface="Calibri"/>
                <a:cs typeface="Calibri"/>
                <a:sym typeface="Calibri"/>
              </a:rPr>
            </a:br>
            <a:endParaRPr sz="700">
              <a:solidFill>
                <a:schemeClr val="dk1"/>
              </a:solidFill>
              <a:latin typeface="Calibri"/>
              <a:ea typeface="Calibri"/>
              <a:cs typeface="Calibri"/>
              <a:sym typeface="Calibri"/>
            </a:endParaRPr>
          </a:p>
          <a:p>
            <a:pPr marL="457200" lvl="0" indent="-361950" algn="l" rtl="0">
              <a:spcBef>
                <a:spcPts val="0"/>
              </a:spcBef>
              <a:spcAft>
                <a:spcPts val="0"/>
              </a:spcAft>
              <a:buClr>
                <a:schemeClr val="dk1"/>
              </a:buClr>
              <a:buSzPts val="2100"/>
              <a:buFont typeface="Calibri"/>
              <a:buAutoNum type="arabicPeriod"/>
            </a:pPr>
            <a:r>
              <a:rPr lang="en-GB" sz="2100" b="1">
                <a:solidFill>
                  <a:schemeClr val="dk1"/>
                </a:solidFill>
                <a:latin typeface="Calibri"/>
                <a:ea typeface="Calibri"/>
                <a:cs typeface="Calibri"/>
                <a:sym typeface="Calibri"/>
              </a:rPr>
              <a:t>So far, Growls has had an eventful few weeks. What has happened?</a:t>
            </a:r>
            <a:endParaRPr sz="2100" b="1">
              <a:solidFill>
                <a:schemeClr val="dk1"/>
              </a:solidFill>
              <a:latin typeface="Calibri"/>
              <a:ea typeface="Calibri"/>
              <a:cs typeface="Calibri"/>
              <a:sym typeface="Calibri"/>
            </a:endParaRPr>
          </a:p>
          <a:p>
            <a:pPr marL="457200" lvl="0" indent="-361950" algn="l" rtl="0">
              <a:spcBef>
                <a:spcPts val="0"/>
              </a:spcBef>
              <a:spcAft>
                <a:spcPts val="0"/>
              </a:spcAft>
              <a:buClr>
                <a:schemeClr val="dk1"/>
              </a:buClr>
              <a:buSzPts val="2100"/>
              <a:buFont typeface="Calibri"/>
              <a:buAutoNum type="arabicPeriod"/>
            </a:pPr>
            <a:r>
              <a:rPr lang="en-GB" sz="2100" b="1">
                <a:solidFill>
                  <a:schemeClr val="dk1"/>
                </a:solidFill>
                <a:latin typeface="Calibri"/>
                <a:ea typeface="Calibri"/>
                <a:cs typeface="Calibri"/>
                <a:sym typeface="Calibri"/>
              </a:rPr>
              <a:t>Who are the new characters that have been introduced, and what has been their significance?</a:t>
            </a:r>
            <a:endParaRPr sz="2100" b="1">
              <a:solidFill>
                <a:schemeClr val="dk1"/>
              </a:solidFill>
              <a:latin typeface="Calibri"/>
              <a:ea typeface="Calibri"/>
              <a:cs typeface="Calibri"/>
              <a:sym typeface="Calibri"/>
            </a:endParaRPr>
          </a:p>
          <a:p>
            <a:pPr marL="457200" lvl="0" indent="-361950" algn="l" rtl="0">
              <a:spcBef>
                <a:spcPts val="0"/>
              </a:spcBef>
              <a:spcAft>
                <a:spcPts val="0"/>
              </a:spcAft>
              <a:buClr>
                <a:schemeClr val="dk1"/>
              </a:buClr>
              <a:buSzPts val="2100"/>
              <a:buFont typeface="Calibri"/>
              <a:buAutoNum type="arabicPeriod"/>
            </a:pPr>
            <a:r>
              <a:rPr lang="en-GB" sz="2100" b="1">
                <a:solidFill>
                  <a:schemeClr val="dk1"/>
                </a:solidFill>
                <a:latin typeface="Calibri"/>
                <a:ea typeface="Calibri"/>
                <a:cs typeface="Calibri"/>
                <a:sym typeface="Calibri"/>
              </a:rPr>
              <a:t>What hints have there been about Shanks? Why has he effectively disappeared?</a:t>
            </a:r>
            <a:br>
              <a:rPr lang="en-GB" sz="2100" b="1">
                <a:solidFill>
                  <a:schemeClr val="dk1"/>
                </a:solidFill>
                <a:latin typeface="Calibri"/>
                <a:ea typeface="Calibri"/>
                <a:cs typeface="Calibri"/>
                <a:sym typeface="Calibri"/>
              </a:rPr>
            </a:br>
            <a:endParaRPr sz="2200" b="1">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9"/>
          <p:cNvSpPr txBox="1">
            <a:spLocks noGrp="1"/>
          </p:cNvSpPr>
          <p:nvPr>
            <p:ph type="body" idx="1"/>
          </p:nvPr>
        </p:nvSpPr>
        <p:spPr>
          <a:xfrm>
            <a:off x="143225" y="551250"/>
            <a:ext cx="2552400" cy="42189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1200"/>
              </a:spcAft>
              <a:buNone/>
            </a:pPr>
            <a:r>
              <a:rPr lang="en-GB" sz="2000" b="1">
                <a:solidFill>
                  <a:schemeClr val="dk1"/>
                </a:solidFill>
                <a:latin typeface="Calibri"/>
                <a:ea typeface="Calibri"/>
                <a:cs typeface="Calibri"/>
                <a:sym typeface="Calibri"/>
              </a:rPr>
              <a:t>Final task: </a:t>
            </a:r>
            <a:r>
              <a:rPr lang="en-GB" sz="2000">
                <a:solidFill>
                  <a:schemeClr val="dk1"/>
                </a:solidFill>
                <a:latin typeface="Calibri"/>
                <a:ea typeface="Calibri"/>
                <a:cs typeface="Calibri"/>
                <a:sym typeface="Calibri"/>
              </a:rPr>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We will really look at our summary skills now and complete the plotting task.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In each box, list the five key elements from each chapter. </a:t>
            </a:r>
            <a:r>
              <a:rPr lang="en-GB" sz="2000">
                <a:latin typeface="Calibri"/>
                <a:ea typeface="Calibri"/>
                <a:cs typeface="Calibri"/>
                <a:sym typeface="Calibri"/>
              </a:rPr>
              <a:t/>
            </a:r>
            <a:br>
              <a:rPr lang="en-GB" sz="2000">
                <a:latin typeface="Calibri"/>
                <a:ea typeface="Calibri"/>
                <a:cs typeface="Calibri"/>
                <a:sym typeface="Calibri"/>
              </a:rPr>
            </a:br>
            <a:r>
              <a:rPr lang="en-GB" sz="2000">
                <a:latin typeface="Calibri"/>
                <a:ea typeface="Calibri"/>
                <a:cs typeface="Calibri"/>
                <a:sym typeface="Calibri"/>
              </a:rPr>
              <a:t/>
            </a:r>
            <a:br>
              <a:rPr lang="en-GB" sz="2000">
                <a:latin typeface="Calibri"/>
                <a:ea typeface="Calibri"/>
                <a:cs typeface="Calibri"/>
                <a:sym typeface="Calibri"/>
              </a:rPr>
            </a:br>
            <a:r>
              <a:rPr lang="en-GB" b="1">
                <a:solidFill>
                  <a:srgbClr val="8E7CC3"/>
                </a:solidFill>
                <a:latin typeface="Calibri"/>
                <a:ea typeface="Calibri"/>
                <a:cs typeface="Calibri"/>
                <a:sym typeface="Calibri"/>
              </a:rPr>
              <a:t>Stretch: use bravado/oblivious in your summary statements.</a:t>
            </a:r>
            <a:endParaRPr b="1">
              <a:solidFill>
                <a:srgbClr val="8E7CC3"/>
              </a:solidFill>
              <a:latin typeface="Calibri"/>
              <a:ea typeface="Calibri"/>
              <a:cs typeface="Calibri"/>
              <a:sym typeface="Calibri"/>
            </a:endParaRPr>
          </a:p>
        </p:txBody>
      </p:sp>
      <p:sp>
        <p:nvSpPr>
          <p:cNvPr id="330" name="Google Shape;330;p49"/>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pic>
        <p:nvPicPr>
          <p:cNvPr id="331" name="Google Shape;331;p49"/>
          <p:cNvPicPr preferRelativeResize="0"/>
          <p:nvPr/>
        </p:nvPicPr>
        <p:blipFill>
          <a:blip r:embed="rId3">
            <a:alphaModFix/>
          </a:blip>
          <a:stretch>
            <a:fillRect/>
          </a:stretch>
        </p:blipFill>
        <p:spPr>
          <a:xfrm>
            <a:off x="2791009" y="616350"/>
            <a:ext cx="6170916" cy="4377324"/>
          </a:xfrm>
          <a:prstGeom prst="rect">
            <a:avLst/>
          </a:prstGeom>
          <a:noFill/>
          <a:ln w="19050" cap="flat" cmpd="sng">
            <a:solidFill>
              <a:schemeClr val="dk1"/>
            </a:solidFill>
            <a:prstDash val="solid"/>
            <a:round/>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50"/>
          <p:cNvPicPr preferRelativeResize="0"/>
          <p:nvPr/>
        </p:nvPicPr>
        <p:blipFill rotWithShape="1">
          <a:blip r:embed="rId3">
            <a:alphaModFix/>
          </a:blip>
          <a:srcRect l="36613" t="14639" r="40169" b="55555"/>
          <a:stretch/>
        </p:blipFill>
        <p:spPr>
          <a:xfrm>
            <a:off x="130175" y="561925"/>
            <a:ext cx="1927200" cy="2474076"/>
          </a:xfrm>
          <a:prstGeom prst="rect">
            <a:avLst/>
          </a:prstGeom>
          <a:noFill/>
          <a:ln w="19050" cap="flat" cmpd="sng">
            <a:solidFill>
              <a:schemeClr val="dk1"/>
            </a:solidFill>
            <a:prstDash val="solid"/>
            <a:round/>
            <a:headEnd type="none" w="sm" len="sm"/>
            <a:tailEnd type="none" w="sm" len="sm"/>
          </a:ln>
        </p:spPr>
      </p:pic>
      <p:sp>
        <p:nvSpPr>
          <p:cNvPr id="337" name="Google Shape;337;p50"/>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a:solidFill>
                  <a:schemeClr val="lt1"/>
                </a:solidFill>
                <a:latin typeface="Calibri"/>
                <a:ea typeface="Calibri"/>
                <a:cs typeface="Calibri"/>
                <a:sym typeface="Calibri"/>
              </a:rPr>
              <a:t>Learning Objective: </a:t>
            </a:r>
            <a:r>
              <a:rPr lang="en-GB" sz="1700" b="1" i="1">
                <a:solidFill>
                  <a:schemeClr val="lt1"/>
                </a:solidFill>
                <a:latin typeface="Calibri"/>
                <a:ea typeface="Calibri"/>
                <a:cs typeface="Calibri"/>
                <a:sym typeface="Calibri"/>
              </a:rPr>
              <a:t>To use predicting, questioning and clarifying skills in the early chapters of SFT.</a:t>
            </a:r>
            <a:endParaRPr sz="1700" b="1">
              <a:solidFill>
                <a:schemeClr val="lt1"/>
              </a:solidFill>
              <a:latin typeface="Calibri"/>
              <a:ea typeface="Calibri"/>
              <a:cs typeface="Calibri"/>
              <a:sym typeface="Calibri"/>
            </a:endParaRPr>
          </a:p>
        </p:txBody>
      </p:sp>
      <p:sp>
        <p:nvSpPr>
          <p:cNvPr id="338" name="Google Shape;338;p50"/>
          <p:cNvSpPr txBox="1"/>
          <p:nvPr/>
        </p:nvSpPr>
        <p:spPr>
          <a:xfrm>
            <a:off x="2301100" y="561913"/>
            <a:ext cx="6722700" cy="2474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900" b="1" dirty="0">
                <a:solidFill>
                  <a:schemeClr val="dk1"/>
                </a:solidFill>
                <a:latin typeface="Calibri"/>
                <a:ea typeface="Calibri"/>
                <a:cs typeface="Calibri"/>
                <a:sym typeface="Calibri"/>
              </a:rPr>
              <a:t>Final task: </a:t>
            </a:r>
            <a:r>
              <a:rPr lang="en-GB" sz="1900" dirty="0">
                <a:solidFill>
                  <a:schemeClr val="dk1"/>
                </a:solidFill>
                <a:latin typeface="Calibri"/>
                <a:ea typeface="Calibri"/>
                <a:cs typeface="Calibri"/>
                <a:sym typeface="Calibri"/>
              </a:rPr>
              <a:t/>
            </a:r>
            <a:br>
              <a:rPr lang="en-GB" sz="1900" dirty="0">
                <a:solidFill>
                  <a:schemeClr val="dk1"/>
                </a:solidFill>
                <a:latin typeface="Calibri"/>
                <a:ea typeface="Calibri"/>
                <a:cs typeface="Calibri"/>
                <a:sym typeface="Calibri"/>
              </a:rPr>
            </a:br>
            <a:r>
              <a:rPr lang="en-GB" sz="1900" dirty="0">
                <a:solidFill>
                  <a:schemeClr val="dk1"/>
                </a:solidFill>
                <a:latin typeface="Calibri"/>
                <a:ea typeface="Calibri"/>
                <a:cs typeface="Calibri"/>
                <a:sym typeface="Calibri"/>
              </a:rPr>
              <a:t>We now have our major predicament facing Growls: he is being threatened with eviction. </a:t>
            </a:r>
            <a:endParaRPr sz="1900" dirty="0">
              <a:solidFill>
                <a:schemeClr val="dk1"/>
              </a:solidFill>
              <a:latin typeface="Calibri"/>
              <a:ea typeface="Calibri"/>
              <a:cs typeface="Calibri"/>
              <a:sym typeface="Calibri"/>
            </a:endParaRPr>
          </a:p>
          <a:p>
            <a:pPr marL="0" lvl="0" indent="0" algn="l" rtl="0">
              <a:spcBef>
                <a:spcPts val="0"/>
              </a:spcBef>
              <a:spcAft>
                <a:spcPts val="0"/>
              </a:spcAft>
              <a:buNone/>
            </a:pPr>
            <a:r>
              <a:rPr lang="en-GB" sz="1900" dirty="0">
                <a:solidFill>
                  <a:schemeClr val="dk1"/>
                </a:solidFill>
                <a:latin typeface="Calibri"/>
                <a:ea typeface="Calibri"/>
                <a:cs typeface="Calibri"/>
                <a:sym typeface="Calibri"/>
              </a:rPr>
              <a:t/>
            </a:r>
            <a:br>
              <a:rPr lang="en-GB" sz="1900" dirty="0">
                <a:solidFill>
                  <a:schemeClr val="dk1"/>
                </a:solidFill>
                <a:latin typeface="Calibri"/>
                <a:ea typeface="Calibri"/>
                <a:cs typeface="Calibri"/>
                <a:sym typeface="Calibri"/>
              </a:rPr>
            </a:br>
            <a:r>
              <a:rPr lang="en-GB" sz="1900" dirty="0">
                <a:solidFill>
                  <a:schemeClr val="dk1"/>
                </a:solidFill>
                <a:latin typeface="Calibri"/>
                <a:ea typeface="Calibri"/>
                <a:cs typeface="Calibri"/>
                <a:sym typeface="Calibri"/>
              </a:rPr>
              <a:t>Make your </a:t>
            </a:r>
            <a:r>
              <a:rPr lang="en-GB" sz="1900" b="1" u="sng" dirty="0">
                <a:solidFill>
                  <a:srgbClr val="029C98"/>
                </a:solidFill>
                <a:latin typeface="Calibri"/>
                <a:ea typeface="Calibri"/>
                <a:cs typeface="Calibri"/>
                <a:sym typeface="Calibri"/>
              </a:rPr>
              <a:t>predictions</a:t>
            </a:r>
            <a:r>
              <a:rPr lang="en-GB" sz="1900" dirty="0">
                <a:solidFill>
                  <a:schemeClr val="dk1"/>
                </a:solidFill>
                <a:latin typeface="Calibri"/>
                <a:ea typeface="Calibri"/>
                <a:cs typeface="Calibri"/>
                <a:sym typeface="Calibri"/>
              </a:rPr>
              <a:t> what will happen to Growls and his family.</a:t>
            </a:r>
            <a:endParaRPr sz="1900" dirty="0">
              <a:solidFill>
                <a:schemeClr val="dk1"/>
              </a:solidFill>
              <a:latin typeface="Calibri"/>
              <a:ea typeface="Calibri"/>
              <a:cs typeface="Calibri"/>
              <a:sym typeface="Calibri"/>
            </a:endParaRPr>
          </a:p>
          <a:p>
            <a:pPr marL="0" lvl="0" indent="0" algn="l" rtl="0">
              <a:spcBef>
                <a:spcPts val="0"/>
              </a:spcBef>
              <a:spcAft>
                <a:spcPts val="0"/>
              </a:spcAft>
              <a:buNone/>
            </a:pPr>
            <a:r>
              <a:rPr lang="en-GB" sz="1900" dirty="0">
                <a:solidFill>
                  <a:schemeClr val="dk1"/>
                </a:solidFill>
                <a:latin typeface="Calibri"/>
                <a:ea typeface="Calibri"/>
                <a:cs typeface="Calibri"/>
                <a:sym typeface="Calibri"/>
              </a:rPr>
              <a:t/>
            </a:r>
            <a:br>
              <a:rPr lang="en-GB" sz="1900" dirty="0">
                <a:solidFill>
                  <a:schemeClr val="dk1"/>
                </a:solidFill>
                <a:latin typeface="Calibri"/>
                <a:ea typeface="Calibri"/>
                <a:cs typeface="Calibri"/>
                <a:sym typeface="Calibri"/>
              </a:rPr>
            </a:br>
            <a:r>
              <a:rPr lang="en-GB" sz="1900" dirty="0">
                <a:solidFill>
                  <a:schemeClr val="dk1"/>
                </a:solidFill>
                <a:latin typeface="Calibri"/>
                <a:ea typeface="Calibri"/>
                <a:cs typeface="Calibri"/>
                <a:sym typeface="Calibri"/>
              </a:rPr>
              <a:t>Is he likely to remain acting with bravado and remain oblivious to his situation? Or will he mature?</a:t>
            </a:r>
            <a:endParaRPr sz="1900" dirty="0">
              <a:solidFill>
                <a:schemeClr val="dk1"/>
              </a:solidFill>
              <a:latin typeface="Calibri"/>
              <a:ea typeface="Calibri"/>
              <a:cs typeface="Calibri"/>
              <a:sym typeface="Calibri"/>
            </a:endParaRPr>
          </a:p>
        </p:txBody>
      </p:sp>
      <p:graphicFrame>
        <p:nvGraphicFramePr>
          <p:cNvPr id="339" name="Google Shape;339;p50"/>
          <p:cNvGraphicFramePr/>
          <p:nvPr/>
        </p:nvGraphicFramePr>
        <p:xfrm>
          <a:off x="32550" y="3253775"/>
          <a:ext cx="9078900" cy="1785550"/>
        </p:xfrm>
        <a:graphic>
          <a:graphicData uri="http://schemas.openxmlformats.org/drawingml/2006/table">
            <a:tbl>
              <a:tblPr>
                <a:noFill/>
                <a:tableStyleId>{CFB32054-B3A0-4760-8739-CDD489F3F56D}</a:tableStyleId>
              </a:tblPr>
              <a:tblGrid>
                <a:gridCol w="4539450">
                  <a:extLst>
                    <a:ext uri="{9D8B030D-6E8A-4147-A177-3AD203B41FA5}">
                      <a16:colId xmlns:a16="http://schemas.microsoft.com/office/drawing/2014/main" val="20000"/>
                    </a:ext>
                  </a:extLst>
                </a:gridCol>
                <a:gridCol w="4539450">
                  <a:extLst>
                    <a:ext uri="{9D8B030D-6E8A-4147-A177-3AD203B41FA5}">
                      <a16:colId xmlns:a16="http://schemas.microsoft.com/office/drawing/2014/main" val="20001"/>
                    </a:ext>
                  </a:extLst>
                </a:gridCol>
              </a:tblGrid>
              <a:tr h="1785550">
                <a:tc>
                  <a:txBody>
                    <a:bodyPr/>
                    <a:lstStyle/>
                    <a:p>
                      <a:pPr marL="0" lvl="0" indent="0" algn="l" rtl="0">
                        <a:spcBef>
                          <a:spcPts val="0"/>
                        </a:spcBef>
                        <a:spcAft>
                          <a:spcPts val="0"/>
                        </a:spcAft>
                        <a:buNone/>
                      </a:pPr>
                      <a:r>
                        <a:rPr lang="en-GB" sz="1600" b="1" u="sng">
                          <a:latin typeface="Calibri"/>
                          <a:ea typeface="Calibri"/>
                          <a:cs typeface="Calibri"/>
                          <a:sym typeface="Calibri"/>
                        </a:rPr>
                        <a:t>Not sure? Try this:</a:t>
                      </a:r>
                      <a:r>
                        <a:rPr lang="en-GB" sz="1600">
                          <a:latin typeface="Calibri"/>
                          <a:ea typeface="Calibri"/>
                          <a:cs typeface="Calibri"/>
                          <a:sym typeface="Calibri"/>
                        </a:rPr>
                        <a:t/>
                      </a:r>
                      <a:br>
                        <a:rPr lang="en-GB" sz="1600">
                          <a:latin typeface="Calibri"/>
                          <a:ea typeface="Calibri"/>
                          <a:cs typeface="Calibri"/>
                          <a:sym typeface="Calibri"/>
                        </a:rPr>
                      </a:br>
                      <a:r>
                        <a:rPr lang="en-GB" sz="1600">
                          <a:solidFill>
                            <a:schemeClr val="dk1"/>
                          </a:solidFill>
                          <a:latin typeface="Calibri"/>
                          <a:ea typeface="Calibri"/>
                          <a:cs typeface="Calibri"/>
                          <a:sym typeface="Calibri"/>
                        </a:rPr>
                        <a:t>Will Shanks return?</a:t>
                      </a:r>
                      <a:br>
                        <a:rPr lang="en-GB" sz="1600">
                          <a:solidFill>
                            <a:schemeClr val="dk1"/>
                          </a:solidFill>
                          <a:latin typeface="Calibri"/>
                          <a:ea typeface="Calibri"/>
                          <a:cs typeface="Calibri"/>
                          <a:sym typeface="Calibri"/>
                        </a:rPr>
                      </a:br>
                      <a:r>
                        <a:rPr lang="en-GB" sz="1600">
                          <a:solidFill>
                            <a:schemeClr val="dk1"/>
                          </a:solidFill>
                          <a:latin typeface="Calibri"/>
                          <a:ea typeface="Calibri"/>
                          <a:cs typeface="Calibri"/>
                          <a:sym typeface="Calibri"/>
                        </a:rPr>
                        <a:t>Will Tanisha return?</a:t>
                      </a:r>
                      <a:br>
                        <a:rPr lang="en-GB" sz="1600">
                          <a:solidFill>
                            <a:schemeClr val="dk1"/>
                          </a:solidFill>
                          <a:latin typeface="Calibri"/>
                          <a:ea typeface="Calibri"/>
                          <a:cs typeface="Calibri"/>
                          <a:sym typeface="Calibri"/>
                        </a:rPr>
                      </a:br>
                      <a:r>
                        <a:rPr lang="en-GB" sz="1600">
                          <a:solidFill>
                            <a:schemeClr val="dk1"/>
                          </a:solidFill>
                          <a:latin typeface="Calibri"/>
                          <a:ea typeface="Calibri"/>
                          <a:cs typeface="Calibri"/>
                          <a:sym typeface="Calibri"/>
                        </a:rPr>
                        <a:t>What is the importance of Shevon, Karen and Mr Rix?</a:t>
                      </a:r>
                      <a:endParaRPr sz="1600">
                        <a:solidFill>
                          <a:schemeClr val="dk1"/>
                        </a:solidFill>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1600" b="1" u="sng" dirty="0">
                          <a:latin typeface="Calibri"/>
                          <a:ea typeface="Calibri"/>
                          <a:cs typeface="Calibri"/>
                          <a:sym typeface="Calibri"/>
                        </a:rPr>
                        <a:t>Too easy? Try this:</a:t>
                      </a:r>
                      <a:r>
                        <a:rPr lang="en-GB" sz="1600" dirty="0">
                          <a:latin typeface="Calibri"/>
                          <a:ea typeface="Calibri"/>
                          <a:cs typeface="Calibri"/>
                          <a:sym typeface="Calibri"/>
                        </a:rPr>
                        <a:t/>
                      </a:r>
                      <a:br>
                        <a:rPr lang="en-GB" sz="1600" dirty="0">
                          <a:latin typeface="Calibri"/>
                          <a:ea typeface="Calibri"/>
                          <a:cs typeface="Calibri"/>
                          <a:sym typeface="Calibri"/>
                        </a:rPr>
                      </a:br>
                      <a:r>
                        <a:rPr lang="en-GB" sz="1600" dirty="0">
                          <a:latin typeface="Calibri"/>
                          <a:ea typeface="Calibri"/>
                          <a:cs typeface="Calibri"/>
                          <a:sym typeface="Calibri"/>
                        </a:rPr>
                        <a:t>Is it right that Growls needs to know about his family soon to be homeless? Or is that not his responsibility? </a:t>
                      </a:r>
                      <a:br>
                        <a:rPr lang="en-GB" sz="1600" dirty="0">
                          <a:latin typeface="Calibri"/>
                          <a:ea typeface="Calibri"/>
                          <a:cs typeface="Calibri"/>
                          <a:sym typeface="Calibri"/>
                        </a:rPr>
                      </a:br>
                      <a:r>
                        <a:rPr lang="en-GB" sz="1600" dirty="0">
                          <a:latin typeface="Calibri"/>
                          <a:ea typeface="Calibri"/>
                          <a:cs typeface="Calibri"/>
                          <a:sym typeface="Calibri"/>
                        </a:rPr>
                        <a:t>Children should remain oblivious to these types of predicaments - how far do you agree or disagree?</a:t>
                      </a:r>
                      <a:endParaRPr sz="1600" dirty="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6"/>
          <p:cNvPicPr preferRelativeResize="0"/>
          <p:nvPr/>
        </p:nvPicPr>
        <p:blipFill rotWithShape="1">
          <a:blip r:embed="rId3">
            <a:alphaModFix/>
          </a:blip>
          <a:srcRect l="22628" t="16049" r="20501" b="14501"/>
          <a:stretch/>
        </p:blipFill>
        <p:spPr>
          <a:xfrm>
            <a:off x="161581" y="542465"/>
            <a:ext cx="3567900" cy="4356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0" name="Google Shape;150;p26"/>
          <p:cNvSpPr txBox="1">
            <a:spLocks noGrp="1"/>
          </p:cNvSpPr>
          <p:nvPr>
            <p:ph type="title"/>
          </p:nvPr>
        </p:nvSpPr>
        <p:spPr>
          <a:xfrm>
            <a:off x="0" y="0"/>
            <a:ext cx="9144000" cy="460500"/>
          </a:xfrm>
          <a:prstGeom prst="rect">
            <a:avLst/>
          </a:prstGeom>
          <a:solidFill>
            <a:srgbClr val="009999"/>
          </a:solidFill>
        </p:spPr>
        <p:txBody>
          <a:bodyPr spcFirstLastPara="1" wrap="square" lIns="91425" tIns="91425" rIns="91425" bIns="91425" anchor="t" anchorCtr="0">
            <a:noAutofit/>
          </a:bodyPr>
          <a:lstStyle/>
          <a:p>
            <a:pPr marL="0" lvl="0" indent="0" algn="l" rtl="0">
              <a:spcBef>
                <a:spcPts val="0"/>
              </a:spcBef>
              <a:spcAft>
                <a:spcPts val="0"/>
              </a:spcAft>
              <a:buNone/>
            </a:pPr>
            <a:r>
              <a:rPr lang="en-GB" sz="1700" b="1" dirty="0">
                <a:solidFill>
                  <a:schemeClr val="lt1"/>
                </a:solidFill>
                <a:latin typeface="Calibri"/>
                <a:ea typeface="Calibri"/>
                <a:cs typeface="Calibri"/>
                <a:sym typeface="Calibri"/>
              </a:rPr>
              <a:t>Learning Objective: </a:t>
            </a:r>
            <a:r>
              <a:rPr lang="en-GB" sz="1700" b="1" i="1" dirty="0">
                <a:solidFill>
                  <a:schemeClr val="lt1"/>
                </a:solidFill>
                <a:latin typeface="Calibri"/>
                <a:ea typeface="Calibri"/>
                <a:cs typeface="Calibri"/>
                <a:sym typeface="Calibri"/>
              </a:rPr>
              <a:t>To use predicting, questioning and clarifying skills in the early chapters of SFT.</a:t>
            </a:r>
            <a:endParaRPr sz="1700" b="1" dirty="0">
              <a:solidFill>
                <a:schemeClr val="lt1"/>
              </a:solidFill>
              <a:latin typeface="Calibri"/>
              <a:ea typeface="Calibri"/>
              <a:cs typeface="Calibri"/>
              <a:sym typeface="Calibri"/>
            </a:endParaRPr>
          </a:p>
        </p:txBody>
      </p:sp>
      <p:sp>
        <p:nvSpPr>
          <p:cNvPr id="4" name="TextBox 3"/>
          <p:cNvSpPr txBox="1"/>
          <p:nvPr/>
        </p:nvSpPr>
        <p:spPr>
          <a:xfrm>
            <a:off x="4094629" y="689025"/>
            <a:ext cx="4822391" cy="3539430"/>
          </a:xfrm>
          <a:prstGeom prst="rect">
            <a:avLst/>
          </a:prstGeom>
          <a:noFill/>
        </p:spPr>
        <p:txBody>
          <a:bodyPr wrap="square" rtlCol="0">
            <a:spAutoFit/>
          </a:bodyPr>
          <a:lstStyle/>
          <a:p>
            <a:r>
              <a:rPr lang="en-GB" sz="2800" dirty="0" smtClean="0">
                <a:latin typeface="Calibri" panose="020F0502020204030204" pitchFamily="34" charset="0"/>
                <a:ea typeface="Calibri" panose="020F0502020204030204" pitchFamily="34" charset="0"/>
                <a:cs typeface="Calibri" panose="020F0502020204030204" pitchFamily="34" charset="0"/>
              </a:rPr>
              <a:t>Homework:</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Reminders/house keeping notes:</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
            </a:r>
            <a:br>
              <a:rPr lang="en-GB" sz="2800" dirty="0" smtClean="0">
                <a:latin typeface="Calibri" panose="020F0502020204030204" pitchFamily="34" charset="0"/>
                <a:ea typeface="Calibri" panose="020F0502020204030204" pitchFamily="34" charset="0"/>
                <a:cs typeface="Calibri" panose="020F0502020204030204" pitchFamily="34" charset="0"/>
              </a:rPr>
            </a:br>
            <a:r>
              <a:rPr lang="en-GB" sz="2800" dirty="0" smtClean="0">
                <a:latin typeface="Calibri" panose="020F0502020204030204" pitchFamily="34" charset="0"/>
                <a:ea typeface="Calibri" panose="020F0502020204030204" pitchFamily="34" charset="0"/>
                <a:cs typeface="Calibri" panose="020F0502020204030204" pitchFamily="34" charset="0"/>
              </a:rPr>
              <a:t>Plenary/exit ticket:</a:t>
            </a:r>
            <a:endParaRPr lang="en-GB"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3473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1" name="Google Shape;351;p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2918</Words>
  <Application>Microsoft Office PowerPoint</Application>
  <PresentationFormat>On-screen Show (16:9)</PresentationFormat>
  <Paragraphs>298</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Simple Light</vt:lpstr>
      <vt:lpstr>PowerPoint Presentation</vt:lpstr>
      <vt:lpstr>Learning Objective: To use predicting, questioning and clarifying skills in the early chapters of SFT.</vt:lpstr>
      <vt:lpstr>Learning Objective: To use predicting, questioning and clarifying skills in the early chapters of SFT.</vt:lpstr>
      <vt:lpstr>Let’s keep using our predicting skills and build on our starter task:</vt:lpstr>
      <vt:lpstr>This term is all about our reading skills. We will be focusing on what expert readers do every time they read.</vt:lpstr>
      <vt:lpstr>Learning Objective: To use predicting, questioning and clarifying skills in the early chapters of SFT.</vt:lpstr>
      <vt:lpstr>PowerPoint Presentation</vt:lpstr>
      <vt:lpstr>PowerPoint Presentation</vt:lpstr>
      <vt:lpstr>PowerPoint Presentation</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PowerPoint Presentation</vt:lpstr>
      <vt:lpstr>PowerPoint Presentation</vt:lpstr>
      <vt:lpstr>Learning Objective: To use clarifying and summarising skills in the early chapters of SFT.</vt:lpstr>
      <vt:lpstr>Learning Objective: To use predicting, questioning and clarifying skills in the early chapters of SFT.</vt:lpstr>
      <vt:lpstr>PowerPoint Presentation</vt:lpstr>
      <vt:lpstr>PowerPoint Presentation</vt:lpstr>
      <vt:lpstr>Learning Objective: To use predicting, questioning and clarifying skills in the early chapters of SFT.</vt:lpstr>
      <vt:lpstr>Learning Objective: To use clarifying and summarising skills in the early chapters of SFT.</vt:lpstr>
      <vt:lpstr>Learning Objective: To use clarifying and summarising skills in the early chapters of SFT.</vt:lpstr>
      <vt:lpstr>Learning Objective: To use clarifying and summarising skills in the early chapters of SFT.</vt:lpstr>
      <vt:lpstr>Learning Objective: To use clarifying and summarising skills in the early chapters of SFT.</vt:lpstr>
      <vt:lpstr>Learning Objective: To use clarifying and summarising skills in the early chapters of SFT.</vt:lpstr>
      <vt:lpstr>Learning Objective: To use predicting, questioning and clarifying skills in the early chapters of SFT.</vt:lpstr>
      <vt:lpstr>Learning Objective: To use clarifying and summarising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PowerPoint Presentation</vt:lpstr>
      <vt:lpstr>PowerPoint Presentation</vt:lpstr>
      <vt:lpstr>Learning Objective: To use clarifying and summarising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Learning Objective: To use predicting, questioning and clarifying skills in the early chapters of SFT.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Tara McMullan</dc:creator>
  <cp:lastModifiedBy>Tara McMullan</cp:lastModifiedBy>
  <cp:revision>5</cp:revision>
  <dcterms:modified xsi:type="dcterms:W3CDTF">2024-09-13T13:26:17Z</dcterms:modified>
</cp:coreProperties>
</file>